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29" r:id="rId2"/>
    <p:sldId id="287" r:id="rId3"/>
    <p:sldId id="461" r:id="rId4"/>
    <p:sldId id="480" r:id="rId5"/>
    <p:sldId id="289" r:id="rId6"/>
    <p:sldId id="334" r:id="rId7"/>
    <p:sldId id="448" r:id="rId8"/>
    <p:sldId id="449" r:id="rId9"/>
    <p:sldId id="447" r:id="rId10"/>
    <p:sldId id="460" r:id="rId11"/>
    <p:sldId id="346" r:id="rId12"/>
    <p:sldId id="483" r:id="rId13"/>
    <p:sldId id="456" r:id="rId14"/>
    <p:sldId id="471" r:id="rId15"/>
    <p:sldId id="320" r:id="rId16"/>
    <p:sldId id="479" r:id="rId17"/>
    <p:sldId id="478" r:id="rId18"/>
    <p:sldId id="482" r:id="rId19"/>
    <p:sldId id="401" r:id="rId20"/>
    <p:sldId id="380" r:id="rId21"/>
    <p:sldId id="381" r:id="rId22"/>
    <p:sldId id="382" r:id="rId23"/>
    <p:sldId id="407" r:id="rId24"/>
    <p:sldId id="383" r:id="rId25"/>
    <p:sldId id="385" r:id="rId26"/>
    <p:sldId id="367" r:id="rId27"/>
    <p:sldId id="415" r:id="rId28"/>
    <p:sldId id="442" r:id="rId29"/>
    <p:sldId id="389" r:id="rId30"/>
    <p:sldId id="387" r:id="rId31"/>
    <p:sldId id="428" r:id="rId32"/>
    <p:sldId id="426" r:id="rId33"/>
    <p:sldId id="391" r:id="rId34"/>
    <p:sldId id="423" r:id="rId35"/>
    <p:sldId id="419" r:id="rId36"/>
    <p:sldId id="417" r:id="rId37"/>
    <p:sldId id="375" r:id="rId38"/>
    <p:sldId id="376" r:id="rId39"/>
    <p:sldId id="416" r:id="rId40"/>
    <p:sldId id="463" r:id="rId41"/>
    <p:sldId id="477" r:id="rId42"/>
    <p:sldId id="464" r:id="rId43"/>
    <p:sldId id="465" r:id="rId44"/>
    <p:sldId id="484" r:id="rId45"/>
    <p:sldId id="485" r:id="rId46"/>
    <p:sldId id="468" r:id="rId47"/>
    <p:sldId id="469" r:id="rId48"/>
  </p:sldIdLst>
  <p:sldSz cx="9144000" cy="6858000" type="screen4x3"/>
  <p:notesSz cx="6797675" cy="9926638"/>
  <p:custDataLst>
    <p:tags r:id="rId51"/>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07">
          <p15:clr>
            <a:srgbClr val="A4A3A4"/>
          </p15:clr>
        </p15:guide>
        <p15:guide id="3" orient="horz" pos="3793" userDrawn="1">
          <p15:clr>
            <a:srgbClr val="A4A3A4"/>
          </p15:clr>
        </p15:guide>
        <p15:guide id="4" orient="horz" pos="4227">
          <p15:clr>
            <a:srgbClr val="A4A3A4"/>
          </p15:clr>
        </p15:guide>
        <p15:guide id="5" orient="horz" pos="289">
          <p15:clr>
            <a:srgbClr val="A4A3A4"/>
          </p15:clr>
        </p15:guide>
        <p15:guide id="6" pos="2835" userDrawn="1">
          <p15:clr>
            <a:srgbClr val="A4A3A4"/>
          </p15:clr>
        </p15:guide>
        <p15:guide id="7" pos="295">
          <p15:clr>
            <a:srgbClr val="A4A3A4"/>
          </p15:clr>
        </p15:guide>
        <p15:guide id="8" pos="290">
          <p15:clr>
            <a:srgbClr val="A4A3A4"/>
          </p15:clr>
        </p15:guide>
        <p15:guide id="9" pos="5486">
          <p15:clr>
            <a:srgbClr val="A4A3A4"/>
          </p15:clr>
        </p15:guide>
        <p15:guide id="10" orient="horz" pos="356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Ragnarsson" initials="NR" lastIdx="23" clrIdx="0">
    <p:extLst>
      <p:ext uri="{19B8F6BF-5375-455C-9EA6-DF929625EA0E}">
        <p15:presenceInfo xmlns:p15="http://schemas.microsoft.com/office/powerpoint/2012/main" userId="Natalie Ragnars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52092" autoAdjust="0"/>
  </p:normalViewPr>
  <p:slideViewPr>
    <p:cSldViewPr>
      <p:cViewPr varScale="1">
        <p:scale>
          <a:sx n="34" d="100"/>
          <a:sy n="34" d="100"/>
        </p:scale>
        <p:origin x="2256" y="40"/>
      </p:cViewPr>
      <p:guideLst>
        <p:guide orient="horz" pos="2160"/>
        <p:guide orient="horz" pos="907"/>
        <p:guide orient="horz" pos="3793"/>
        <p:guide orient="horz" pos="4227"/>
        <p:guide orient="horz" pos="289"/>
        <p:guide pos="2835"/>
        <p:guide pos="295"/>
        <p:guide pos="290"/>
        <p:guide pos="5486"/>
        <p:guide orient="horz" pos="3566"/>
      </p:guideLst>
    </p:cSldViewPr>
  </p:slideViewPr>
  <p:notesTextViewPr>
    <p:cViewPr>
      <p:scale>
        <a:sx n="125" d="100"/>
        <a:sy n="125" d="100"/>
      </p:scale>
      <p:origin x="0" y="0"/>
    </p:cViewPr>
  </p:notesTextViewPr>
  <p:notesViewPr>
    <p:cSldViewPr showGuides="1">
      <p:cViewPr varScale="1">
        <p:scale>
          <a:sx n="86" d="100"/>
          <a:sy n="86" d="100"/>
        </p:scale>
        <p:origin x="378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D57D9-B227-40C8-B7A0-2F7682341FF6}"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sv-SE"/>
        </a:p>
      </dgm:t>
    </dgm:pt>
    <dgm:pt modelId="{E6B697B5-9EA3-47CD-B09B-133311CDA3FD}" type="pres">
      <dgm:prSet presAssocID="{573D57D9-B227-40C8-B7A0-2F7682341FF6}" presName="diagram" presStyleCnt="0">
        <dgm:presLayoutVars>
          <dgm:dir/>
          <dgm:resizeHandles val="exact"/>
        </dgm:presLayoutVars>
      </dgm:prSet>
      <dgm:spPr/>
    </dgm:pt>
  </dgm:ptLst>
  <dgm:cxnLst>
    <dgm:cxn modelId="{8D160D94-3993-6B43-B33C-A49D8A4475C7}" type="presOf" srcId="{573D57D9-B227-40C8-B7A0-2F7682341FF6}" destId="{E6B697B5-9EA3-47CD-B09B-133311CDA3FD}"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r>
              <a:rPr lang="sv-SE"/>
              <a:t>2021-10-14</a:t>
            </a:r>
          </a:p>
        </p:txBody>
      </p:sp>
      <p:sp>
        <p:nvSpPr>
          <p:cNvPr id="4" name="Platshållare för sidfo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CD8F730-40FB-45F5-B014-CB7ED569AE30}" type="slidenum">
              <a:rPr lang="sv-SE" smtClean="0"/>
              <a:t>‹#›</a:t>
            </a:fld>
            <a:endParaRPr lang="sv-SE"/>
          </a:p>
        </p:txBody>
      </p:sp>
    </p:spTree>
    <p:extLst>
      <p:ext uri="{BB962C8B-B14F-4D97-AF65-F5344CB8AC3E}">
        <p14:creationId xmlns:p14="http://schemas.microsoft.com/office/powerpoint/2010/main" val="270371222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r>
              <a:rPr lang="sv-SE"/>
              <a:t>2021-10-14</a:t>
            </a:r>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13758-4B63-40D7-B26B-F67CE25F1C5D}" type="slidenum">
              <a:rPr lang="sv-SE" smtClean="0"/>
              <a:t>‹#›</a:t>
            </a:fld>
            <a:endParaRPr lang="sv-SE"/>
          </a:p>
        </p:txBody>
      </p:sp>
    </p:spTree>
    <p:extLst>
      <p:ext uri="{BB962C8B-B14F-4D97-AF65-F5344CB8AC3E}">
        <p14:creationId xmlns:p14="http://schemas.microsoft.com/office/powerpoint/2010/main" val="363977152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a:t>
            </a:fld>
            <a:endParaRPr lang="sv-SE" dirty="0"/>
          </a:p>
        </p:txBody>
      </p:sp>
      <p:sp>
        <p:nvSpPr>
          <p:cNvPr id="5" name="Platshållare för datum 4"/>
          <p:cNvSpPr>
            <a:spLocks noGrp="1"/>
          </p:cNvSpPr>
          <p:nvPr>
            <p:ph type="dt" idx="11"/>
          </p:nvPr>
        </p:nvSpPr>
        <p:spPr/>
        <p:txBody>
          <a:bodyPr/>
          <a:lstStyle/>
          <a:p>
            <a:r>
              <a:rPr lang="sv-SE" dirty="0"/>
              <a:t>2021-10-14</a:t>
            </a:r>
          </a:p>
        </p:txBody>
      </p:sp>
    </p:spTree>
    <p:extLst>
      <p:ext uri="{BB962C8B-B14F-4D97-AF65-F5344CB8AC3E}">
        <p14:creationId xmlns:p14="http://schemas.microsoft.com/office/powerpoint/2010/main" val="349869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*7 min </a:t>
            </a:r>
          </a:p>
          <a:p>
            <a:r>
              <a:rPr lang="sv-SE" baseline="0" dirty="0"/>
              <a:t>Ni kommer använda er av detta rekryteringsmaterial – folder och affisch som går att skriva ut. </a:t>
            </a:r>
          </a:p>
          <a:p>
            <a:r>
              <a:rPr lang="sv-SE" baseline="0" dirty="0"/>
              <a:t>Det finns också en till animerad rekryteringsfilm som vi nu ska titta på. Det är en del utav en längre film som ni visar på träff 3. </a:t>
            </a:r>
          </a:p>
          <a:p>
            <a:r>
              <a:rPr lang="sv-SE" b="0" i="1" baseline="0" dirty="0"/>
              <a:t>Visa den animerade rekryteringsfilmen. </a:t>
            </a:r>
          </a:p>
          <a:p>
            <a:r>
              <a:rPr lang="sv-SE" b="0" i="1" baseline="0" dirty="0"/>
              <a:t>För kännedom den dokumentära filmen vi visade tidigare finns också som en kortversion för sociala medier. Länkar till rekryteringsfilmerna finns i filmdokumentet i plusportalen.</a:t>
            </a:r>
          </a:p>
          <a:p>
            <a:r>
              <a:rPr lang="sv-SE" b="1" i="1" baseline="0" dirty="0"/>
              <a:t>F</a:t>
            </a:r>
            <a:r>
              <a:rPr lang="sv-SE" b="1" i="1" dirty="0"/>
              <a:t>råga gruppen: </a:t>
            </a:r>
            <a:r>
              <a:rPr lang="sv-SE" sz="1200" dirty="0">
                <a:latin typeface="Stockholm Type Regular" pitchFamily="50" charset="0"/>
              </a:rPr>
              <a:t>Hur har ni hittat föräldrar till grupperna? Hur kan ni hitta fler? </a:t>
            </a:r>
          </a:p>
          <a:p>
            <a:r>
              <a:rPr lang="sv-SE" i="1" dirty="0"/>
              <a:t>Prata fyra och fyra.</a:t>
            </a:r>
            <a:r>
              <a:rPr lang="sv-SE" i="1" baseline="0" dirty="0"/>
              <a:t> Samla inte in. </a:t>
            </a:r>
            <a:r>
              <a:rPr lang="sv-SE" i="1" dirty="0"/>
              <a:t> </a:t>
            </a:r>
          </a:p>
          <a:p>
            <a:pPr marL="0" indent="0">
              <a:buFont typeface="Arial" panose="020B0604020202020204" pitchFamily="34" charset="0"/>
              <a:buNone/>
            </a:pPr>
            <a:r>
              <a:rPr lang="sv-SE" i="1" dirty="0"/>
              <a:t>Fyll på vid</a:t>
            </a:r>
            <a:r>
              <a:rPr lang="sv-SE" i="1" baseline="0" dirty="0"/>
              <a:t> behov:</a:t>
            </a:r>
          </a:p>
          <a:p>
            <a:pPr marL="0" indent="0">
              <a:buFont typeface="Arial" panose="020B0604020202020204" pitchFamily="34" charset="0"/>
              <a:buNone/>
            </a:pPr>
            <a:r>
              <a:rPr lang="sv-SE" dirty="0"/>
              <a:t>Veckobrev</a:t>
            </a:r>
            <a:r>
              <a:rPr lang="sv-SE" baseline="0" dirty="0"/>
              <a:t> i skola, föräldramöten, Bibliotek och medborgarkontor. Ställa en fråga ”Om du har en partner kanske den vill gå”  </a:t>
            </a:r>
          </a:p>
          <a:p>
            <a:pPr marL="0" indent="0">
              <a:buFont typeface="Arial" panose="020B0604020202020204" pitchFamily="34" charset="0"/>
              <a:buNone/>
            </a:pPr>
            <a:r>
              <a:rPr lang="sv-SE" sz="1200" b="1" dirty="0">
                <a:latin typeface="Stockholm Type Regular" pitchFamily="50" charset="0"/>
              </a:rPr>
              <a:t>Fråga gruppen:</a:t>
            </a:r>
            <a:r>
              <a:rPr lang="sv-SE" sz="1200" b="1" baseline="0" dirty="0">
                <a:latin typeface="Stockholm Type Regular" pitchFamily="50" charset="0"/>
              </a:rPr>
              <a:t> </a:t>
            </a:r>
            <a:r>
              <a:rPr lang="sv-SE" sz="1200" b="0" dirty="0">
                <a:latin typeface="Stockholm Type Regular" pitchFamily="50" charset="0"/>
              </a:rPr>
              <a:t>När det finns två föräldrar - hur</a:t>
            </a:r>
            <a:r>
              <a:rPr lang="sv-SE" sz="1200" b="0" baseline="0" dirty="0">
                <a:latin typeface="Stockholm Type Regular" pitchFamily="50" charset="0"/>
              </a:rPr>
              <a:t> uppmuntra båda föräldrarna / andra viktiga vuxna att gå?</a:t>
            </a:r>
            <a:endParaRPr lang="sv-SE" b="0" baseline="0" dirty="0">
              <a:solidFill>
                <a:schemeClr val="tx1"/>
              </a:solidFill>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10</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9601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sv-SE" b="0" dirty="0"/>
              <a:t>1 min </a:t>
            </a:r>
          </a:p>
          <a:p>
            <a:pPr marL="0" lvl="0" indent="0" algn="l" rtl="0">
              <a:lnSpc>
                <a:spcPct val="100000"/>
              </a:lnSpc>
              <a:spcBef>
                <a:spcPts val="0"/>
              </a:spcBef>
              <a:spcAft>
                <a:spcPts val="0"/>
              </a:spcAft>
              <a:buClr>
                <a:schemeClr val="dk1"/>
              </a:buClr>
              <a:buSzPts val="1400"/>
              <a:buFont typeface="Arial"/>
              <a:buNone/>
            </a:pPr>
            <a:r>
              <a:rPr lang="sv-SE" b="0" i="0" dirty="0"/>
              <a:t>Varför</a:t>
            </a:r>
            <a:r>
              <a:rPr lang="sv-SE" b="0" i="0" baseline="0" dirty="0"/>
              <a:t> ska då föräldrar gå ett föräldraskapsstödsprogram som ABC Tonår? </a:t>
            </a:r>
          </a:p>
          <a:p>
            <a:pPr marL="0" lvl="0" indent="0" algn="l" rtl="0">
              <a:lnSpc>
                <a:spcPct val="100000"/>
              </a:lnSpc>
              <a:spcBef>
                <a:spcPts val="0"/>
              </a:spcBef>
              <a:spcAft>
                <a:spcPts val="0"/>
              </a:spcAft>
              <a:buClr>
                <a:schemeClr val="dk1"/>
              </a:buClr>
              <a:buSzPts val="1400"/>
              <a:buFont typeface="Arial"/>
              <a:buNone/>
            </a:pPr>
            <a:r>
              <a:rPr lang="sv-SE" b="0" i="0" baseline="0" dirty="0"/>
              <a:t>Det övergripande syftet med programmet är att stärka relationen mellan förälder och tonåring och bidra till tonåringens välmående. </a:t>
            </a:r>
            <a:endParaRPr lang="sv-SE"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baseline="0" dirty="0">
                <a:solidFill>
                  <a:schemeClr val="tx1"/>
                </a:solidFill>
                <a:latin typeface="+mn-lt"/>
                <a:ea typeface="+mn-ea"/>
                <a:cs typeface="+mn-cs"/>
              </a:rPr>
              <a:t>Föräldra-barn relationen är en viktig skyddsfaktor och den </a:t>
            </a:r>
            <a:r>
              <a:rPr lang="sv-SE" sz="1200" kern="1200" dirty="0">
                <a:solidFill>
                  <a:schemeClr val="tx1"/>
                </a:solidFill>
                <a:effectLst/>
                <a:latin typeface="+mn-lt"/>
                <a:ea typeface="+mn-ea"/>
                <a:cs typeface="+mn-cs"/>
              </a:rPr>
              <a:t>faktor som i forskning visat ha </a:t>
            </a:r>
            <a:r>
              <a:rPr lang="sv-SE" sz="1200" b="1" kern="1200" dirty="0">
                <a:solidFill>
                  <a:schemeClr val="tx1"/>
                </a:solidFill>
                <a:effectLst/>
                <a:latin typeface="+mn-lt"/>
                <a:ea typeface="+mn-ea"/>
                <a:cs typeface="+mn-cs"/>
              </a:rPr>
              <a:t>enskilt</a:t>
            </a:r>
            <a:r>
              <a:rPr lang="sv-SE" sz="1200" kern="1200" dirty="0">
                <a:solidFill>
                  <a:schemeClr val="tx1"/>
                </a:solidFill>
                <a:effectLst/>
                <a:latin typeface="+mn-lt"/>
                <a:ea typeface="+mn-ea"/>
                <a:cs typeface="+mn-cs"/>
              </a:rPr>
              <a:t> starkast betydelse för barns och</a:t>
            </a:r>
            <a:r>
              <a:rPr lang="sv-SE" sz="1200" kern="1200" baseline="0" dirty="0">
                <a:solidFill>
                  <a:schemeClr val="tx1"/>
                </a:solidFill>
                <a:effectLst/>
                <a:latin typeface="+mn-lt"/>
                <a:ea typeface="+mn-ea"/>
                <a:cs typeface="+mn-cs"/>
              </a:rPr>
              <a:t> ungas välmående och om de </a:t>
            </a:r>
            <a:r>
              <a:rPr lang="sv-SE" sz="1200" kern="1200" dirty="0">
                <a:solidFill>
                  <a:schemeClr val="tx1"/>
                </a:solidFill>
                <a:effectLst/>
                <a:latin typeface="+mn-lt"/>
                <a:ea typeface="+mn-ea"/>
                <a:cs typeface="+mn-cs"/>
              </a:rPr>
              <a:t>på sikt kommer att utveckla problematik. (Länsstyrelsen, 2017;</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Forster 2009, 2013)</a:t>
            </a:r>
          </a:p>
          <a:p>
            <a:pPr marL="171450" indent="-171450">
              <a:buFont typeface="Arial" panose="020B0604020202020204" pitchFamily="34" charset="0"/>
              <a:buChar char="•"/>
            </a:pPr>
            <a:r>
              <a:rPr lang="sv-SE" sz="1200" b="0" i="0" u="none" strike="noStrike" kern="1200" baseline="0" dirty="0">
                <a:solidFill>
                  <a:schemeClr val="tx1"/>
                </a:solidFill>
                <a:latin typeface="+mn-lt"/>
                <a:ea typeface="+mn-ea"/>
                <a:cs typeface="+mn-cs"/>
              </a:rPr>
              <a:t>Av det skälet har olika former av föräldraskapsstödsprogram vuxit fram i Sverige de senaste 15-20 åren, som till exempel Komet, ABC.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Studier har visat att universellt stöd till föräldrar,</a:t>
            </a:r>
            <a:r>
              <a:rPr lang="sv-SE" sz="1200" b="0" i="0" kern="1200" baseline="0" dirty="0">
                <a:solidFill>
                  <a:schemeClr val="tx1"/>
                </a:solidFill>
                <a:effectLst/>
                <a:latin typeface="+mn-lt"/>
                <a:ea typeface="+mn-ea"/>
                <a:cs typeface="+mn-cs"/>
              </a:rPr>
              <a:t> alltså stöd till alla föräldrar med eller utan särskild problematik, </a:t>
            </a:r>
            <a:r>
              <a:rPr lang="sv-SE" sz="1200" b="0" i="0" kern="1200" dirty="0">
                <a:solidFill>
                  <a:schemeClr val="tx1"/>
                </a:solidFill>
                <a:effectLst/>
                <a:latin typeface="+mn-lt"/>
                <a:ea typeface="+mn-ea"/>
                <a:cs typeface="+mn-cs"/>
              </a:rPr>
              <a:t>bidrar till positiva effekter på föräldrastrategier och familjeklimat samt på föräldrars och barns psykiska hälsa. </a:t>
            </a:r>
            <a:r>
              <a:rPr lang="sv-SE" sz="1200" b="0" i="0" kern="1200" dirty="0">
                <a:solidFill>
                  <a:srgbClr val="FF0000"/>
                </a:solidFill>
                <a:effectLst/>
                <a:latin typeface="+mn-lt"/>
                <a:ea typeface="+mn-ea"/>
                <a:cs typeface="+mn-cs"/>
              </a:rPr>
              <a:t>(MFOF)</a:t>
            </a:r>
          </a:p>
          <a:p>
            <a:pPr>
              <a:buFontTx/>
              <a:buNone/>
            </a:pPr>
            <a:r>
              <a:rPr lang="sv-SE" sz="1200" dirty="0"/>
              <a:t>Resultat</a:t>
            </a:r>
            <a:r>
              <a:rPr lang="sv-SE" sz="1200" baseline="0" dirty="0"/>
              <a:t> på studien av ABC 3-12</a:t>
            </a:r>
            <a:r>
              <a:rPr lang="sv-SE" sz="1200" dirty="0"/>
              <a:t> visar på: </a:t>
            </a:r>
          </a:p>
          <a:p>
            <a:pPr>
              <a:buFontTx/>
              <a:buChar char="-"/>
            </a:pPr>
            <a:r>
              <a:rPr lang="sv-SE" sz="1200" dirty="0"/>
              <a:t>positiva effekter på upplevd </a:t>
            </a:r>
            <a:r>
              <a:rPr lang="sv-SE" sz="1200" i="1" dirty="0"/>
              <a:t>föräldrakompetens</a:t>
            </a:r>
            <a:r>
              <a:rPr lang="sv-SE" sz="1200" dirty="0"/>
              <a:t>.</a:t>
            </a:r>
            <a:r>
              <a:rPr lang="sv-SE" sz="1200" baseline="0" dirty="0"/>
              <a:t> (föräldrars tilltro till sin egen förmåga)</a:t>
            </a:r>
            <a:endParaRPr lang="sv-SE" sz="1200" dirty="0"/>
          </a:p>
          <a:p>
            <a:pPr>
              <a:buFontTx/>
              <a:buChar char="-"/>
            </a:pPr>
            <a:r>
              <a:rPr lang="sv-SE" sz="1200" dirty="0"/>
              <a:t>Positiva effekter på </a:t>
            </a:r>
            <a:r>
              <a:rPr lang="sv-SE" sz="1200" i="1" dirty="0"/>
              <a:t>barns utveckling och hälsa.</a:t>
            </a:r>
          </a:p>
          <a:p>
            <a:pPr>
              <a:buFontTx/>
              <a:buNone/>
            </a:pPr>
            <a:r>
              <a:rPr lang="sv-SE" sz="1200" i="0" dirty="0"/>
              <a:t>(Ulfsdotter et</a:t>
            </a:r>
            <a:r>
              <a:rPr lang="sv-SE" sz="1200" i="0" baseline="0" dirty="0"/>
              <a:t> al., 2014)</a:t>
            </a:r>
            <a:endParaRPr lang="sv-SE" sz="1200" i="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11</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82416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4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Studien av ABC Tonår gjordes </a:t>
            </a:r>
            <a:r>
              <a:rPr lang="sv-SE" sz="1200" dirty="0"/>
              <a:t>2021-2023</a:t>
            </a:r>
            <a:r>
              <a:rPr lang="sv-SE" dirty="0"/>
              <a:t> i</a:t>
            </a:r>
            <a:r>
              <a:rPr lang="sv-SE" baseline="0" dirty="0"/>
              <a:t> samarbete med</a:t>
            </a:r>
            <a:r>
              <a:rPr lang="sv-SE" dirty="0"/>
              <a:t> KI. En RCT studie</a:t>
            </a:r>
            <a:r>
              <a:rPr lang="sv-SE" baseline="0" dirty="0"/>
              <a:t> (randomiserad kontrollerad studie).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I studien</a:t>
            </a:r>
            <a:r>
              <a:rPr lang="sv-SE" baseline="0" dirty="0"/>
              <a:t> jämfördes programmen ABC Tonår och Föräldrawebben, som är ett internetbaserat program, med väntelista. </a:t>
            </a:r>
            <a:endParaRPr lang="sv-SE" dirty="0"/>
          </a:p>
          <a:p>
            <a:pPr marL="171450" indent="-171450">
              <a:buFont typeface="Arial" panose="020B0604020202020204" pitchFamily="34" charset="0"/>
              <a:buChar char="•"/>
            </a:pPr>
            <a:r>
              <a:rPr lang="sv-SE" sz="1200" dirty="0"/>
              <a:t>1327 föräldrar och 471 ungdomar deltog. Svarade på enkäter före efter</a:t>
            </a:r>
            <a:r>
              <a:rPr lang="sv-SE" sz="1200" baseline="0" dirty="0"/>
              <a:t> programmet samt vid uppföljning efter 12 månader.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Viktigt;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detta är preliminära resultat. De måste publiceras och granskas av oberoende forskare för att betraktas som säkra. </a:t>
            </a:r>
            <a:r>
              <a:rPr lang="sv-SE" strike="noStrike" dirty="0"/>
              <a:t> </a:t>
            </a: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Alla effekter är små (runt d=0.20), vilken ändå är meningsfullt vid universell prevention.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Efter 4 mån betyder en grön ruta att det fanns en statistiskt säker (positiv) effekt för programmen jämfört med väntelistan.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Efter 12 månader finns väntelistan inte kvar. Där är det separerat för varje program jämfört effekten mellan 4 och 12 månader. En grön ruta betyder då att det fanns en statistiskt säker förbättring mellan 4 och 12 månader. ”Stabilt” betyder att effekten (eller nivån) på det aktuella måttet har vidmakthållits mellan 4 och 12 månader (varken statistiskt säker försämring eller förbättring).</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Alla utfall i tabellen baseras på föräldraskattningar. Tonårsskattningarna gav inga effekter.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Ingen direkt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skillnad i effekt mellan ABC och FW. Men en skillnad</a:t>
            </a:r>
            <a:r>
              <a:rPr lang="sv-SE" sz="1200" kern="1200" baseline="0" dirty="0">
                <a:solidFill>
                  <a:schemeClr val="tx1"/>
                </a:solidFill>
                <a:effectLst/>
                <a:latin typeface="+mn-lt"/>
                <a:ea typeface="+mn-ea"/>
                <a:cs typeface="+mn-cs"/>
              </a:rPr>
              <a:t> är att f</a:t>
            </a:r>
            <a:r>
              <a:rPr lang="sv-SE" sz="1200" kern="1200" dirty="0">
                <a:solidFill>
                  <a:schemeClr val="tx1"/>
                </a:solidFill>
                <a:effectLst/>
                <a:latin typeface="+mn-lt"/>
                <a:ea typeface="+mn-ea"/>
                <a:cs typeface="+mn-cs"/>
              </a:rPr>
              <a:t>öräldrar i högre grad föredrar att gå i grupp – ABC. </a:t>
            </a:r>
            <a:r>
              <a:rPr lang="sv-SE" baseline="0" dirty="0"/>
              <a:t>55% mot 26%. </a:t>
            </a:r>
          </a:p>
          <a:p>
            <a:r>
              <a:rPr lang="sv-SE" sz="1200" kern="1200" dirty="0">
                <a:solidFill>
                  <a:schemeClr val="tx1"/>
                </a:solidFill>
                <a:effectLst/>
                <a:latin typeface="+mn-lt"/>
                <a:ea typeface="+mn-ea"/>
                <a:cs typeface="+mn-cs"/>
              </a:rPr>
              <a:t> </a:t>
            </a:r>
          </a:p>
          <a:p>
            <a:pPr lvl="0"/>
            <a:r>
              <a:rPr lang="sv-SE" sz="1200" i="1" kern="1200" baseline="0" dirty="0">
                <a:solidFill>
                  <a:schemeClr val="tx1"/>
                </a:solidFill>
                <a:effectLst/>
                <a:latin typeface="+mn-lt"/>
                <a:ea typeface="+mn-ea"/>
                <a:cs typeface="+mn-cs"/>
              </a:rPr>
              <a:t>Endast vid frågor. Skalor som använts i studien</a:t>
            </a:r>
            <a:r>
              <a:rPr lang="sv-SE" sz="1200" i="1" kern="1200" dirty="0">
                <a:solidFill>
                  <a:schemeClr val="tx1"/>
                </a:solidFill>
                <a:effectLst/>
                <a:latin typeface="+mn-lt"/>
                <a:ea typeface="+mn-ea"/>
                <a:cs typeface="+mn-cs"/>
              </a:rPr>
              <a:t>:</a:t>
            </a:r>
          </a:p>
          <a:p>
            <a:pPr lvl="0"/>
            <a:r>
              <a:rPr lang="sv-SE" sz="1200" i="1" kern="1200" dirty="0">
                <a:solidFill>
                  <a:schemeClr val="tx1"/>
                </a:solidFill>
                <a:effectLst/>
                <a:latin typeface="+mn-lt"/>
                <a:ea typeface="+mn-ea"/>
                <a:cs typeface="+mn-cs"/>
              </a:rPr>
              <a:t>Psykisk ohälsa hos tonåringen = SDQ totalpoäng</a:t>
            </a:r>
          </a:p>
          <a:p>
            <a:pPr lvl="0"/>
            <a:r>
              <a:rPr lang="sv-SE" sz="1200" i="1" kern="1200" dirty="0">
                <a:solidFill>
                  <a:schemeClr val="tx1"/>
                </a:solidFill>
                <a:effectLst/>
                <a:latin typeface="+mn-lt"/>
                <a:ea typeface="+mn-ea"/>
                <a:cs typeface="+mn-cs"/>
              </a:rPr>
              <a:t>Engagemang i skolan = fem frågor från skolinspektionens enkät om hur engagerad tonåringen är i skolan</a:t>
            </a:r>
          </a:p>
          <a:p>
            <a:pPr lvl="0"/>
            <a:r>
              <a:rPr lang="sv-SE" sz="1200" i="1" kern="1200" dirty="0">
                <a:solidFill>
                  <a:schemeClr val="tx1"/>
                </a:solidFill>
                <a:effectLst/>
                <a:latin typeface="+mn-lt"/>
                <a:ea typeface="+mn-ea"/>
                <a:cs typeface="+mn-cs"/>
              </a:rPr>
              <a:t>Självförtroende i föräldraskapet = Frågeformuläret ”</a:t>
            </a:r>
            <a:r>
              <a:rPr lang="sv-SE" sz="1200" i="1" kern="1200" dirty="0" err="1">
                <a:solidFill>
                  <a:schemeClr val="tx1"/>
                </a:solidFill>
                <a:effectLst/>
                <a:latin typeface="+mn-lt"/>
                <a:ea typeface="+mn-ea"/>
                <a:cs typeface="+mn-cs"/>
              </a:rPr>
              <a:t>Me</a:t>
            </a:r>
            <a:r>
              <a:rPr lang="sv-SE" sz="1200" i="1" kern="1200" dirty="0">
                <a:solidFill>
                  <a:schemeClr val="tx1"/>
                </a:solidFill>
                <a:effectLst/>
                <a:latin typeface="+mn-lt"/>
                <a:ea typeface="+mn-ea"/>
                <a:cs typeface="+mn-cs"/>
              </a:rPr>
              <a:t> as a </a:t>
            </a:r>
            <a:r>
              <a:rPr lang="sv-SE" sz="1200" i="1" kern="1200" dirty="0" err="1">
                <a:solidFill>
                  <a:schemeClr val="tx1"/>
                </a:solidFill>
                <a:effectLst/>
                <a:latin typeface="+mn-lt"/>
                <a:ea typeface="+mn-ea"/>
                <a:cs typeface="+mn-cs"/>
              </a:rPr>
              <a:t>parent</a:t>
            </a:r>
            <a:r>
              <a:rPr lang="sv-SE" sz="1200" i="1" kern="1200" dirty="0">
                <a:solidFill>
                  <a:schemeClr val="tx1"/>
                </a:solidFill>
                <a:effectLst/>
                <a:latin typeface="+mn-lt"/>
                <a:ea typeface="+mn-ea"/>
                <a:cs typeface="+mn-cs"/>
              </a:rPr>
              <a:t>”. Självförtroende i föräldraskapet är något som ofta mäts (vid sidan av föräldraförmågor).</a:t>
            </a:r>
          </a:p>
          <a:p>
            <a:pPr lvl="0"/>
            <a:r>
              <a:rPr lang="sv-SE" sz="1200" i="1" kern="1200" dirty="0">
                <a:solidFill>
                  <a:schemeClr val="tx1"/>
                </a:solidFill>
                <a:effectLst/>
                <a:latin typeface="+mn-lt"/>
                <a:ea typeface="+mn-ea"/>
                <a:cs typeface="+mn-cs"/>
              </a:rPr>
              <a:t>Jämställd föräldraskap = En egen utformad skala som avsåg att mäta om föräldrar hade olika syn på och förväntningar på flickor/pojkar.</a:t>
            </a:r>
          </a:p>
          <a:p>
            <a:pPr lvl="0"/>
            <a:r>
              <a:rPr lang="sv-SE" sz="1200" i="1" kern="1200" dirty="0">
                <a:solidFill>
                  <a:schemeClr val="tx1"/>
                </a:solidFill>
                <a:effectLst/>
                <a:latin typeface="+mn-lt"/>
                <a:ea typeface="+mn-ea"/>
                <a:cs typeface="+mn-cs"/>
              </a:rPr>
              <a:t>Sammanhållning och dialog = </a:t>
            </a:r>
            <a:r>
              <a:rPr lang="sv-SE" sz="1200" i="1" kern="1200" dirty="0" err="1">
                <a:solidFill>
                  <a:schemeClr val="tx1"/>
                </a:solidFill>
                <a:effectLst/>
                <a:latin typeface="+mn-lt"/>
                <a:ea typeface="+mn-ea"/>
                <a:cs typeface="+mn-cs"/>
              </a:rPr>
              <a:t>Brief</a:t>
            </a:r>
            <a:r>
              <a:rPr lang="sv-SE" sz="1200" i="1" kern="1200" dirty="0">
                <a:solidFill>
                  <a:schemeClr val="tx1"/>
                </a:solidFill>
                <a:effectLst/>
                <a:latin typeface="+mn-lt"/>
                <a:ea typeface="+mn-ea"/>
                <a:cs typeface="+mn-cs"/>
              </a:rPr>
              <a:t> </a:t>
            </a:r>
            <a:r>
              <a:rPr lang="sv-SE" sz="1200" i="1" kern="1200" dirty="0" err="1">
                <a:solidFill>
                  <a:schemeClr val="tx1"/>
                </a:solidFill>
                <a:effectLst/>
                <a:latin typeface="+mn-lt"/>
                <a:ea typeface="+mn-ea"/>
                <a:cs typeface="+mn-cs"/>
              </a:rPr>
              <a:t>Family</a:t>
            </a:r>
            <a:r>
              <a:rPr lang="sv-SE" sz="1200" i="1" kern="1200" dirty="0">
                <a:solidFill>
                  <a:schemeClr val="tx1"/>
                </a:solidFill>
                <a:effectLst/>
                <a:latin typeface="+mn-lt"/>
                <a:ea typeface="+mn-ea"/>
                <a:cs typeface="+mn-cs"/>
              </a:rPr>
              <a:t> Relationship </a:t>
            </a:r>
            <a:r>
              <a:rPr lang="sv-SE" sz="1200" i="1" kern="1200" dirty="0" err="1">
                <a:solidFill>
                  <a:schemeClr val="tx1"/>
                </a:solidFill>
                <a:effectLst/>
                <a:latin typeface="+mn-lt"/>
                <a:ea typeface="+mn-ea"/>
                <a:cs typeface="+mn-cs"/>
              </a:rPr>
              <a:t>Scale</a:t>
            </a:r>
            <a:r>
              <a:rPr lang="sv-SE" sz="1200" i="1" kern="1200" dirty="0">
                <a:solidFill>
                  <a:schemeClr val="tx1"/>
                </a:solidFill>
                <a:effectLst/>
                <a:latin typeface="+mn-lt"/>
                <a:ea typeface="+mn-ea"/>
                <a:cs typeface="+mn-cs"/>
              </a:rPr>
              <a:t> - Etablerad skala som mäter hur väl hela familjen kan samarbeta och hantera utmaningar.</a:t>
            </a:r>
          </a:p>
          <a:p>
            <a:pPr lvl="0"/>
            <a:r>
              <a:rPr lang="sv-SE" sz="1200" i="1" kern="1200" dirty="0">
                <a:solidFill>
                  <a:schemeClr val="tx1"/>
                </a:solidFill>
                <a:effectLst/>
                <a:latin typeface="+mn-lt"/>
                <a:ea typeface="+mn-ea"/>
                <a:cs typeface="+mn-cs"/>
              </a:rPr>
              <a:t>Värme i relationen = En delskala av formuläret ”Värme och konflikter” som vi använt i flera av våra studier. Handlar om relationen mellan ungdomen och föräldern.</a:t>
            </a:r>
          </a:p>
          <a:p>
            <a:pPr lvl="0"/>
            <a:r>
              <a:rPr lang="sv-SE" sz="1200" i="1" kern="1200" dirty="0">
                <a:solidFill>
                  <a:schemeClr val="tx1"/>
                </a:solidFill>
                <a:effectLst/>
                <a:latin typeface="+mn-lt"/>
                <a:ea typeface="+mn-ea"/>
                <a:cs typeface="+mn-cs"/>
              </a:rPr>
              <a:t>Öppenhet hos tonåringen = En skala utvecklat av Håkan </a:t>
            </a:r>
            <a:r>
              <a:rPr lang="sv-SE" sz="1200" i="1" kern="1200" dirty="0" err="1">
                <a:solidFill>
                  <a:schemeClr val="tx1"/>
                </a:solidFill>
                <a:effectLst/>
                <a:latin typeface="+mn-lt"/>
                <a:ea typeface="+mn-ea"/>
                <a:cs typeface="+mn-cs"/>
              </a:rPr>
              <a:t>Stattin</a:t>
            </a:r>
            <a:r>
              <a:rPr lang="sv-SE" sz="1200" i="1" kern="1200" dirty="0">
                <a:solidFill>
                  <a:schemeClr val="tx1"/>
                </a:solidFill>
                <a:effectLst/>
                <a:latin typeface="+mn-lt"/>
                <a:ea typeface="+mn-ea"/>
                <a:cs typeface="+mn-cs"/>
              </a:rPr>
              <a:t>, som mäter i vilken utsträckning tonåringen väljer att dela med sig av saker till sina föräldrar (t ex vem de umgås med, om de har råkat ut för något </a:t>
            </a:r>
            <a:r>
              <a:rPr lang="sv-SE" sz="1200" i="1" kern="1200" dirty="0" err="1">
                <a:solidFill>
                  <a:schemeClr val="tx1"/>
                </a:solidFill>
                <a:effectLst/>
                <a:latin typeface="+mn-lt"/>
                <a:ea typeface="+mn-ea"/>
                <a:cs typeface="+mn-cs"/>
              </a:rPr>
              <a:t>etc</a:t>
            </a:r>
            <a:r>
              <a:rPr lang="sv-SE" sz="1200" i="1" kern="1200" dirty="0">
                <a:solidFill>
                  <a:schemeClr val="tx1"/>
                </a:solidFill>
                <a:effectLst/>
                <a:latin typeface="+mn-lt"/>
                <a:ea typeface="+mn-ea"/>
                <a:cs typeface="+mn-cs"/>
              </a:rPr>
              <a:t>).</a:t>
            </a:r>
          </a:p>
          <a:p>
            <a:pPr lvl="0"/>
            <a:r>
              <a:rPr lang="sv-SE" sz="1200" i="1" kern="1200" dirty="0">
                <a:solidFill>
                  <a:schemeClr val="tx1"/>
                </a:solidFill>
                <a:effectLst/>
                <a:latin typeface="+mn-lt"/>
                <a:ea typeface="+mn-ea"/>
                <a:cs typeface="+mn-cs"/>
              </a:rPr>
              <a:t>Antal konflikter + Konflikthantering = Egen skala där föräldern först svarar på hur ofta de har konflikter om olika saker med sin tonåring (t ex konflikter om skärmar, </a:t>
            </a:r>
            <a:r>
              <a:rPr lang="sv-SE" sz="1200" i="1" kern="1200" dirty="0" err="1">
                <a:solidFill>
                  <a:schemeClr val="tx1"/>
                </a:solidFill>
                <a:effectLst/>
                <a:latin typeface="+mn-lt"/>
                <a:ea typeface="+mn-ea"/>
                <a:cs typeface="+mn-cs"/>
              </a:rPr>
              <a:t>läggtider</a:t>
            </a:r>
            <a:r>
              <a:rPr lang="sv-SE" sz="1200" i="1" kern="1200" dirty="0">
                <a:solidFill>
                  <a:schemeClr val="tx1"/>
                </a:solidFill>
                <a:effectLst/>
                <a:latin typeface="+mn-lt"/>
                <a:ea typeface="+mn-ea"/>
                <a:cs typeface="+mn-cs"/>
              </a:rPr>
              <a:t>, städning </a:t>
            </a:r>
            <a:r>
              <a:rPr lang="sv-SE" sz="1200" i="1" kern="1200" dirty="0" err="1">
                <a:solidFill>
                  <a:schemeClr val="tx1"/>
                </a:solidFill>
                <a:effectLst/>
                <a:latin typeface="+mn-lt"/>
                <a:ea typeface="+mn-ea"/>
                <a:cs typeface="+mn-cs"/>
              </a:rPr>
              <a:t>etc</a:t>
            </a:r>
            <a:r>
              <a:rPr lang="sv-SE" sz="1200" i="1" kern="1200" dirty="0">
                <a:solidFill>
                  <a:schemeClr val="tx1"/>
                </a:solidFill>
                <a:effectLst/>
                <a:latin typeface="+mn-lt"/>
                <a:ea typeface="+mn-ea"/>
                <a:cs typeface="+mn-cs"/>
              </a:rPr>
              <a:t>). För varje typ av konflikt får de sedan ange hur väl de brukar hantera sådana konflikter.</a:t>
            </a:r>
          </a:p>
          <a:p>
            <a:pPr lvl="0"/>
            <a:r>
              <a:rPr lang="sv-SE" sz="1200" i="1" kern="1200" dirty="0">
                <a:solidFill>
                  <a:schemeClr val="tx1"/>
                </a:solidFill>
                <a:effectLst/>
                <a:latin typeface="+mn-lt"/>
                <a:ea typeface="+mn-ea"/>
                <a:cs typeface="+mn-cs"/>
              </a:rPr>
              <a:t>Förälderns nedstämdhet = PHQ9 – etablerad skala för depression</a:t>
            </a:r>
          </a:p>
          <a:p>
            <a:pPr lvl="0"/>
            <a:r>
              <a:rPr lang="sv-SE" sz="1200" i="1" kern="1200" dirty="0">
                <a:solidFill>
                  <a:schemeClr val="tx1"/>
                </a:solidFill>
                <a:effectLst/>
                <a:latin typeface="+mn-lt"/>
                <a:ea typeface="+mn-ea"/>
                <a:cs typeface="+mn-cs"/>
              </a:rPr>
              <a:t>Förälderns ångest = GAD7 – etablerad skala för ångest.</a:t>
            </a:r>
          </a:p>
          <a:p>
            <a:pPr lvl="0"/>
            <a:r>
              <a:rPr lang="sv-SE" sz="1200" i="1" kern="1200" dirty="0">
                <a:solidFill>
                  <a:schemeClr val="tx1"/>
                </a:solidFill>
                <a:effectLst/>
                <a:latin typeface="+mn-lt"/>
                <a:ea typeface="+mn-ea"/>
                <a:cs typeface="+mn-cs"/>
              </a:rPr>
              <a:t>Föräldrastress = PSS – etablerad skala som mäter i vilken utsträckning föräldern upplever olika delar av föräldraskapet som stressigt eller svårt att hantera.</a:t>
            </a:r>
          </a:p>
          <a:p>
            <a:pPr lvl="0"/>
            <a:r>
              <a:rPr lang="sv-SE" sz="1200" i="1" kern="1200" dirty="0">
                <a:solidFill>
                  <a:schemeClr val="tx1"/>
                </a:solidFill>
                <a:effectLst/>
                <a:latin typeface="+mn-lt"/>
                <a:ea typeface="+mn-ea"/>
                <a:cs typeface="+mn-cs"/>
              </a:rPr>
              <a:t>Föräldrabeteenden = Den egna skalan som också används i vanliga enkäten före/efter för Komet/ABC-grupper (lek, uppmuntran, tjat, skäll </a:t>
            </a:r>
            <a:r>
              <a:rPr lang="sv-SE" sz="1200" i="1" kern="1200" dirty="0" err="1">
                <a:solidFill>
                  <a:schemeClr val="tx1"/>
                </a:solidFill>
                <a:effectLst/>
                <a:latin typeface="+mn-lt"/>
                <a:ea typeface="+mn-ea"/>
                <a:cs typeface="+mn-cs"/>
              </a:rPr>
              <a:t>etc</a:t>
            </a:r>
            <a:r>
              <a:rPr lang="sv-SE" sz="1200" i="1" kern="1200" dirty="0">
                <a:solidFill>
                  <a:schemeClr val="tx1"/>
                </a:solidFill>
                <a:effectLst/>
                <a:latin typeface="+mn-lt"/>
                <a:ea typeface="+mn-ea"/>
                <a:cs typeface="+mn-cs"/>
              </a:rPr>
              <a:t>)</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12</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547472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a:buNone/>
              <a:defRPr/>
            </a:pPr>
            <a:r>
              <a:rPr lang="sv-SE" sz="1100" b="0" dirty="0"/>
              <a:t>4</a:t>
            </a:r>
            <a:r>
              <a:rPr lang="sv-SE" sz="1100" b="0" baseline="0" dirty="0"/>
              <a:t> </a:t>
            </a:r>
            <a:r>
              <a:rPr lang="sv-SE" sz="1100" b="0" dirty="0"/>
              <a:t>min</a:t>
            </a:r>
          </a:p>
          <a:p>
            <a:pPr marL="0" indent="0">
              <a:buFont typeface="Arial"/>
              <a:buNone/>
              <a:defRPr/>
            </a:pPr>
            <a:r>
              <a:rPr lang="sv-SE" sz="1100" b="0" dirty="0"/>
              <a:t>Vi ska </a:t>
            </a:r>
            <a:r>
              <a:rPr lang="sv-SE" sz="1100" b="0" baseline="0" dirty="0"/>
              <a:t>nämna något om risk- och skyddsfaktorer. </a:t>
            </a:r>
            <a:endParaRPr lang="sv-SE" sz="1100" b="0" dirty="0"/>
          </a:p>
          <a:p>
            <a:pPr marL="171450" indent="-171450">
              <a:buFont typeface="Arial" panose="020B0604020202020204" pitchFamily="34" charset="0"/>
              <a:buChar char="•"/>
              <a:defRPr/>
            </a:pPr>
            <a:r>
              <a:rPr lang="sv-SE" sz="1100" dirty="0"/>
              <a:t>Det finns en hel del forskning</a:t>
            </a:r>
            <a:r>
              <a:rPr lang="sv-SE" sz="1100" baseline="0" dirty="0"/>
              <a:t> kring vilka faktorer som utgör risk- respektive skydd för ett barn att utveckla problembeteenden så som kriminalitet, missbruk, psykisk ohälsa. R</a:t>
            </a:r>
            <a:r>
              <a:rPr lang="sv-SE" sz="1100" dirty="0"/>
              <a:t>isk- och skyddsfaktorer.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0" i="0" u="none" strike="noStrike" kern="1200" baseline="0" dirty="0">
                <a:solidFill>
                  <a:schemeClr val="tx1"/>
                </a:solidFill>
                <a:latin typeface="+mn-lt"/>
                <a:ea typeface="+mn-ea"/>
                <a:cs typeface="+mn-cs"/>
              </a:rPr>
              <a:t>Gemensamt för effektiva föräldrastödsprogram är att de är uppbyggda runt, samt utvärderade och förbättrade enligt, en uttalad teori om risk-och skyddsfaktorer </a:t>
            </a:r>
            <a:r>
              <a:rPr lang="sv-SE" sz="1100" b="0" i="1" u="none" strike="noStrike" kern="1200" baseline="0" dirty="0">
                <a:solidFill>
                  <a:schemeClr val="tx1"/>
                </a:solidFill>
                <a:latin typeface="+mn-lt"/>
                <a:ea typeface="+mn-ea"/>
                <a:cs typeface="+mn-cs"/>
              </a:rPr>
              <a:t>(</a:t>
            </a:r>
            <a:r>
              <a:rPr lang="sv-SE" sz="1100" i="1" kern="1200" dirty="0" err="1">
                <a:solidFill>
                  <a:schemeClr val="tx1"/>
                </a:solidFill>
                <a:effectLst/>
                <a:latin typeface="+mn-lt"/>
                <a:ea typeface="+mn-ea"/>
                <a:cs typeface="+mn-cs"/>
              </a:rPr>
              <a:t>Lst</a:t>
            </a:r>
            <a:r>
              <a:rPr lang="sv-SE" sz="1100" i="1" kern="1200" dirty="0">
                <a:solidFill>
                  <a:schemeClr val="tx1"/>
                </a:solidFill>
                <a:effectLst/>
                <a:latin typeface="+mn-lt"/>
                <a:ea typeface="+mn-ea"/>
                <a:cs typeface="+mn-cs"/>
              </a:rPr>
              <a:t> i Västra Götaland län rapport 2015:42 </a:t>
            </a:r>
            <a:r>
              <a:rPr lang="sv-SE" sz="1100" b="1" i="1" kern="1200" dirty="0">
                <a:solidFill>
                  <a:schemeClr val="tx1"/>
                </a:solidFill>
                <a:effectLst/>
                <a:latin typeface="+mn-lt"/>
                <a:ea typeface="+mn-ea"/>
                <a:cs typeface="+mn-cs"/>
              </a:rPr>
              <a:t>”</a:t>
            </a:r>
            <a:r>
              <a:rPr lang="sv-SE" sz="1100" b="0" i="1" kern="1200" dirty="0">
                <a:solidFill>
                  <a:schemeClr val="tx1"/>
                </a:solidFill>
                <a:effectLst/>
                <a:latin typeface="+mn-lt"/>
                <a:ea typeface="+mn-ea"/>
                <a:cs typeface="+mn-cs"/>
              </a:rPr>
              <a:t>Föräldrastöd och tonåringar” </a:t>
            </a:r>
            <a:r>
              <a:rPr lang="sv-SE" sz="1100" i="1" kern="1200" dirty="0">
                <a:solidFill>
                  <a:schemeClr val="tx1"/>
                </a:solidFill>
                <a:effectLst/>
                <a:latin typeface="+mn-lt"/>
                <a:ea typeface="+mn-ea"/>
                <a:cs typeface="+mn-cs"/>
              </a:rPr>
              <a:t>Alfredsson, Broberg, Axberg)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En riskfaktor är naturligtvis inte avgörande utan det är kombinationen av flera och avsaknad av skyddsfaktorer som är av betydelse.</a:t>
            </a:r>
            <a:r>
              <a:rPr lang="sv-SE" sz="1100" b="1" dirty="0">
                <a:latin typeface="Stockholm Type Regular" pitchFamily="50" charset="0"/>
              </a:rPr>
              <a:t> </a:t>
            </a:r>
            <a:r>
              <a:rPr lang="sv-SE" sz="1100" kern="1200" dirty="0">
                <a:solidFill>
                  <a:schemeClr val="tx1"/>
                </a:solidFill>
                <a:effectLst/>
                <a:latin typeface="+mn-lt"/>
                <a:ea typeface="+mn-ea"/>
                <a:cs typeface="+mn-cs"/>
              </a:rPr>
              <a:t>Dessutom är det sällan som bara en eller få faktorer orsakar att</a:t>
            </a:r>
            <a:r>
              <a:rPr lang="sv-SE" sz="1100" kern="1200" baseline="0" dirty="0">
                <a:solidFill>
                  <a:schemeClr val="tx1"/>
                </a:solidFill>
                <a:effectLst/>
                <a:latin typeface="+mn-lt"/>
                <a:ea typeface="+mn-ea"/>
                <a:cs typeface="+mn-cs"/>
              </a:rPr>
              <a:t> problembeteenden utvecklas</a:t>
            </a:r>
            <a:r>
              <a:rPr lang="sv-SE" sz="1100" kern="1200" dirty="0">
                <a:solidFill>
                  <a:schemeClr val="tx1"/>
                </a:solidFill>
                <a:effectLst/>
                <a:latin typeface="+mn-lt"/>
                <a:ea typeface="+mn-ea"/>
                <a:cs typeface="+mn-cs"/>
              </a:rPr>
              <a:t>. Det är en komplex modell, där de olika risk- och skyddsfaktorerna samspelar och påverkar varandra </a:t>
            </a:r>
            <a:endParaRPr lang="sv-SE" sz="1100" b="1" dirty="0">
              <a:latin typeface="Stockholm Type Regular"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0" dirty="0">
                <a:latin typeface="Stockholm Type Regular" pitchFamily="50" charset="0"/>
              </a:rPr>
              <a:t>Föräldrar</a:t>
            </a:r>
            <a:r>
              <a:rPr lang="sv-SE" sz="1100" b="0" baseline="0" dirty="0">
                <a:latin typeface="Stockholm Type Regular" pitchFamily="50" charset="0"/>
              </a:rPr>
              <a:t> – barn relationen är den skyddsfaktor som är lättare att förändra än andra faktorer, och som påverkar många av riskfaktorerna. </a:t>
            </a:r>
            <a:r>
              <a:rPr lang="sv-SE" sz="1100" b="0" dirty="0"/>
              <a:t>Förmågan att vara en bra förälder påverkas av omgivande faktorer</a:t>
            </a:r>
            <a:r>
              <a:rPr lang="sv-SE" sz="1100" b="0" baseline="0" dirty="0"/>
              <a:t> som de sociala och ekonomiska system som finns runt familjen. Låg socioekonomisk status är en riskfaktor men e</a:t>
            </a:r>
            <a:r>
              <a:rPr lang="sv-SE" sz="1100" b="0" dirty="0"/>
              <a:t>n god relation mellan föräldrar och barn kan till</a:t>
            </a:r>
            <a:r>
              <a:rPr lang="sv-SE" sz="1100" b="0" baseline="0" dirty="0"/>
              <a:t> exempel väga </a:t>
            </a:r>
            <a:r>
              <a:rPr lang="sv-SE" sz="1100" b="0" dirty="0"/>
              <a:t>upp riskerna med att växa upp i ett socioekonomiskt utsatt område. </a:t>
            </a:r>
            <a:r>
              <a:rPr lang="sv-SE" sz="1100" b="0" kern="1200" dirty="0">
                <a:solidFill>
                  <a:schemeClr val="tx1"/>
                </a:solidFill>
                <a:effectLst/>
                <a:latin typeface="+mn-lt"/>
                <a:ea typeface="+mn-ea"/>
                <a:cs typeface="+mn-cs"/>
              </a:rPr>
              <a:t>(Länsstyrelsen, 2017)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1" u="none" strike="noStrike" kern="1200" dirty="0" err="1">
                <a:solidFill>
                  <a:schemeClr val="tx1"/>
                </a:solidFill>
                <a:effectLst/>
                <a:latin typeface="+mn-lt"/>
                <a:ea typeface="+mn-ea"/>
                <a:cs typeface="+mn-cs"/>
              </a:rPr>
              <a:t>Källor</a:t>
            </a:r>
            <a:r>
              <a:rPr lang="en-US" sz="1100" b="0" i="1" u="none" strike="noStrike" kern="1200" dirty="0">
                <a:solidFill>
                  <a:schemeClr val="tx1"/>
                </a:solidFill>
                <a:effectLst/>
                <a:latin typeface="+mn-lt"/>
                <a:ea typeface="+mn-ea"/>
                <a:cs typeface="+mn-cs"/>
              </a:rPr>
              <a:t>:</a:t>
            </a:r>
            <a:r>
              <a:rPr lang="en-US" sz="1100" b="0" i="1" u="none" strike="noStrike" kern="1200" baseline="0" dirty="0">
                <a:solidFill>
                  <a:schemeClr val="tx1"/>
                </a:solidFill>
                <a:effectLst/>
                <a:latin typeface="+mn-lt"/>
                <a:ea typeface="+mn-ea"/>
                <a:cs typeface="+mn-cs"/>
              </a:rPr>
              <a:t> </a:t>
            </a:r>
            <a:r>
              <a:rPr lang="en-US" sz="1100" b="0" i="1" u="none" strike="noStrike" kern="1200" dirty="0" err="1">
                <a:solidFill>
                  <a:schemeClr val="tx1"/>
                </a:solidFill>
                <a:effectLst/>
                <a:latin typeface="+mn-lt"/>
                <a:ea typeface="+mn-ea"/>
                <a:cs typeface="+mn-cs"/>
              </a:rPr>
              <a:t>Loeber</a:t>
            </a:r>
            <a:r>
              <a:rPr lang="en-US" sz="1100" b="0" i="1" u="none" strike="noStrike" kern="1200" baseline="0" dirty="0">
                <a:solidFill>
                  <a:schemeClr val="tx1"/>
                </a:solidFill>
                <a:effectLst/>
                <a:latin typeface="+mn-lt"/>
                <a:ea typeface="+mn-ea"/>
                <a:cs typeface="+mn-cs"/>
              </a:rPr>
              <a:t> &amp; </a:t>
            </a:r>
            <a:r>
              <a:rPr lang="en-US" sz="1100" b="0" i="1" u="none" strike="noStrike" kern="1200" dirty="0">
                <a:solidFill>
                  <a:schemeClr val="tx1"/>
                </a:solidFill>
                <a:effectLst/>
                <a:latin typeface="+mn-lt"/>
                <a:ea typeface="+mn-ea"/>
                <a:cs typeface="+mn-cs"/>
              </a:rPr>
              <a:t>Farrington</a:t>
            </a:r>
            <a:r>
              <a:rPr lang="en-US" sz="1100" b="0" i="1" u="none" strike="noStrike" kern="1200" baseline="0" dirty="0">
                <a:solidFill>
                  <a:schemeClr val="tx1"/>
                </a:solidFill>
                <a:effectLst/>
                <a:latin typeface="+mn-lt"/>
                <a:ea typeface="+mn-ea"/>
                <a:cs typeface="+mn-cs"/>
              </a:rPr>
              <a:t> (</a:t>
            </a:r>
            <a:r>
              <a:rPr lang="en-US" sz="1100" b="0" i="1" u="none" strike="noStrike" kern="1200" dirty="0">
                <a:solidFill>
                  <a:schemeClr val="tx1"/>
                </a:solidFill>
                <a:effectLst/>
                <a:latin typeface="+mn-lt"/>
                <a:ea typeface="+mn-ea"/>
                <a:cs typeface="+mn-cs"/>
              </a:rPr>
              <a:t>2001). “Child Delinquents: Development, Intervention and Service Needs.” Thousand Oaks, CA: Sage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1" u="none" strike="noStrike" kern="1200" dirty="0">
                <a:solidFill>
                  <a:schemeClr val="tx1"/>
                </a:solidFill>
                <a:effectLst/>
                <a:latin typeface="+mn-lt"/>
                <a:ea typeface="+mn-ea"/>
                <a:cs typeface="+mn-cs"/>
              </a:rPr>
              <a:t>Andershed</a:t>
            </a:r>
            <a:r>
              <a:rPr lang="sv-SE" sz="1100" b="0" i="1" u="none" strike="noStrike" kern="1200" baseline="0" dirty="0">
                <a:solidFill>
                  <a:schemeClr val="tx1"/>
                </a:solidFill>
                <a:effectLst/>
                <a:latin typeface="+mn-lt"/>
                <a:ea typeface="+mn-ea"/>
                <a:cs typeface="+mn-cs"/>
              </a:rPr>
              <a:t> </a:t>
            </a:r>
            <a:r>
              <a:rPr lang="sv-SE" sz="1100" b="0" i="1" u="none" strike="noStrike" kern="1200" dirty="0">
                <a:solidFill>
                  <a:schemeClr val="tx1"/>
                </a:solidFill>
                <a:effectLst/>
                <a:latin typeface="+mn-lt"/>
                <a:ea typeface="+mn-ea"/>
                <a:cs typeface="+mn-cs"/>
              </a:rPr>
              <a:t>&amp; Andershed (2009). ”</a:t>
            </a:r>
            <a:r>
              <a:rPr lang="sv-SE" sz="1100" b="0" i="1" u="sng" kern="1200" dirty="0">
                <a:solidFill>
                  <a:schemeClr val="tx1"/>
                </a:solidFill>
                <a:effectLst/>
                <a:latin typeface="+mn-lt"/>
                <a:ea typeface="+mn-ea"/>
                <a:cs typeface="+mn-cs"/>
              </a:rPr>
              <a:t>Bedömning av risk- och skyddsfaktorer för normbrytande beteende hos unga</a:t>
            </a:r>
            <a:r>
              <a:rPr lang="sv-SE" sz="1100" b="0" i="1" u="none" kern="1200" dirty="0">
                <a:solidFill>
                  <a:schemeClr val="tx1"/>
                </a:solidFill>
                <a:effectLst/>
                <a:latin typeface="+mn-lt"/>
                <a:ea typeface="+mn-ea"/>
                <a:cs typeface="+mn-cs"/>
              </a:rPr>
              <a:t>.</a:t>
            </a:r>
            <a:r>
              <a:rPr lang="sv-SE" sz="11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1" u="none" strike="noStrike" kern="1200" dirty="0">
                <a:solidFill>
                  <a:schemeClr val="tx1"/>
                </a:solidFill>
                <a:effectLst/>
                <a:latin typeface="+mn-lt"/>
                <a:ea typeface="+mn-ea"/>
                <a:cs typeface="+mn-cs"/>
              </a:rPr>
              <a:t>Handbok för socialtjänsten﻿”</a:t>
            </a:r>
            <a:r>
              <a:rPr lang="sv-SE" sz="1100" b="0" i="0" u="none" strike="noStrike" kern="1200" dirty="0">
                <a:solidFill>
                  <a:schemeClr val="tx1"/>
                </a:solidFill>
                <a:effectLst/>
                <a:latin typeface="+mn-lt"/>
                <a:ea typeface="+mn-ea"/>
                <a:cs typeface="+mn-cs"/>
              </a:rPr>
              <a:t> </a:t>
            </a:r>
            <a:r>
              <a:rPr lang="sv-SE" sz="1100" b="0" i="1" u="none" strike="noStrike" kern="1200" dirty="0">
                <a:solidFill>
                  <a:schemeClr val="tx1"/>
                </a:solidFill>
                <a:effectLst/>
                <a:latin typeface="+mn-lt"/>
                <a:ea typeface="+mn-ea"/>
                <a:cs typeface="+mn-cs"/>
              </a:rPr>
              <a:t>(s</a:t>
            </a:r>
            <a:r>
              <a:rPr lang="sv-SE" sz="1100" b="0" i="1" u="none" strike="noStrike" kern="1200" baseline="0" dirty="0">
                <a:solidFill>
                  <a:schemeClr val="tx1"/>
                </a:solidFill>
                <a:effectLst/>
                <a:latin typeface="+mn-lt"/>
                <a:ea typeface="+mn-ea"/>
                <a:cs typeface="+mn-cs"/>
              </a:rPr>
              <a:t> </a:t>
            </a:r>
            <a:r>
              <a:rPr lang="sv-SE" sz="1100" b="0" i="1" u="none" strike="noStrike" kern="1200" dirty="0">
                <a:solidFill>
                  <a:schemeClr val="tx1"/>
                </a:solidFill>
                <a:effectLst/>
                <a:latin typeface="+mn-lt"/>
                <a:ea typeface="+mn-ea"/>
                <a:cs typeface="+mn-cs"/>
              </a:rPr>
              <a:t>161-201). Socialstyrelsen.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i="0" u="none" strike="noStrik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13</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2959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baseline="0" dirty="0">
                <a:solidFill>
                  <a:schemeClr val="tx1"/>
                </a:solidFill>
                <a:effectLst/>
                <a:latin typeface="+mn-lt"/>
                <a:ea typeface="+mn-ea"/>
                <a:cs typeface="+mn-cs"/>
              </a:rPr>
              <a:t>3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baseline="0" dirty="0">
                <a:solidFill>
                  <a:schemeClr val="tx1"/>
                </a:solidFill>
                <a:effectLst/>
                <a:latin typeface="+mn-lt"/>
                <a:ea typeface="+mn-ea"/>
                <a:cs typeface="+mn-cs"/>
              </a:rPr>
              <a:t>Ä</a:t>
            </a:r>
            <a:r>
              <a:rPr lang="sv-SE" sz="1200" b="0" i="0" kern="1200" dirty="0">
                <a:solidFill>
                  <a:schemeClr val="tx1"/>
                </a:solidFill>
                <a:effectLst/>
                <a:latin typeface="+mn-lt"/>
                <a:ea typeface="+mn-ea"/>
                <a:cs typeface="+mn-cs"/>
              </a:rPr>
              <a:t>r det lönsamt att satsa samhällets resurser på denna grupp som inte har stora problem?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En liten insats till många kan ha en större förebyggande effekt än stora insatser till få. Det kallas för preventionsparadoxen. Det är svårt att på förhand veta vilka familjer som kommer att utveckla problem i framtiden. </a:t>
            </a:r>
          </a:p>
          <a:p>
            <a:pPr marL="171450" indent="-171450">
              <a:buFont typeface="Arial" panose="020B0604020202020204" pitchFamily="34" charset="0"/>
              <a:buChar char="•"/>
            </a:pPr>
            <a:r>
              <a:rPr lang="sv-SE" dirty="0"/>
              <a:t>Av 100</a:t>
            </a:r>
            <a:r>
              <a:rPr lang="sv-SE" baseline="0" dirty="0"/>
              <a:t> barn är det statistisk sett:   </a:t>
            </a:r>
          </a:p>
          <a:p>
            <a:pPr marL="0" indent="0">
              <a:buFont typeface="Arial" panose="020B0604020202020204" pitchFamily="34" charset="0"/>
              <a:buNone/>
            </a:pPr>
            <a:r>
              <a:rPr lang="sv-SE" baseline="0" dirty="0"/>
              <a:t>- 3 stycken (röda gubbar) som har problem på något sätt, t ex psyk ohälsa, utagerande, skolproblematik. </a:t>
            </a:r>
          </a:p>
          <a:p>
            <a:pPr marL="0" indent="0">
              <a:buFont typeface="Arial" panose="020B0604020202020204" pitchFamily="34" charset="0"/>
              <a:buNone/>
            </a:pPr>
            <a:r>
              <a:rPr lang="sv-SE" baseline="0" dirty="0"/>
              <a:t>- 7 stycken (gula gubbar)befinner sig i riskzon </a:t>
            </a:r>
          </a:p>
          <a:p>
            <a:pPr marL="0" indent="0">
              <a:buFont typeface="Arial" panose="020B0604020202020204" pitchFamily="34" charset="0"/>
              <a:buNone/>
            </a:pPr>
            <a:r>
              <a:rPr lang="sv-SE" baseline="0" dirty="0"/>
              <a:t>- 90 stycken (</a:t>
            </a:r>
            <a:r>
              <a:rPr lang="sv-SE" baseline="0" dirty="0" err="1"/>
              <a:t>göna</a:t>
            </a:r>
            <a:r>
              <a:rPr lang="sv-SE" baseline="0" dirty="0"/>
              <a:t>) som inte har några särskilda bekymmer - inga synliga problem.</a:t>
            </a:r>
          </a:p>
          <a:p>
            <a:pPr marL="171450" indent="-171450">
              <a:buFont typeface="Arial" panose="020B0604020202020204" pitchFamily="34" charset="0"/>
              <a:buChar char="•"/>
            </a:pPr>
            <a:r>
              <a:rPr lang="sv-SE" baseline="0" dirty="0"/>
              <a:t>Den relativa risken att utveckla ett antisocialt beteende, t ex kriminalitet, missbruk, är:</a:t>
            </a:r>
          </a:p>
          <a:p>
            <a:r>
              <a:rPr lang="sv-SE" baseline="0" dirty="0"/>
              <a:t>- 40 % av de i gruppen med barn som har problem =1 barn av de röda barnen.</a:t>
            </a:r>
          </a:p>
          <a:p>
            <a:r>
              <a:rPr lang="sv-SE" baseline="0" dirty="0"/>
              <a:t>- 25% i gruppen med barn i riskzon =2 barn av de gula barnen</a:t>
            </a:r>
          </a:p>
          <a:p>
            <a:r>
              <a:rPr lang="sv-SE" baseline="0" dirty="0"/>
              <a:t>- 10% i gruppen utan synliga problem, den </a:t>
            </a:r>
            <a:r>
              <a:rPr lang="sv-SE" baseline="0" dirty="0" err="1"/>
              <a:t>s.k</a:t>
            </a:r>
            <a:r>
              <a:rPr lang="sv-SE" baseline="0" dirty="0"/>
              <a:t> normalgruppen=Flest barn 9 </a:t>
            </a:r>
            <a:r>
              <a:rPr lang="sv-SE" baseline="0" dirty="0" err="1"/>
              <a:t>st</a:t>
            </a:r>
            <a:r>
              <a:rPr lang="sv-SE" baseline="0" dirty="0"/>
              <a:t> i den stora gröna gruppen.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De </a:t>
            </a:r>
            <a:r>
              <a:rPr lang="sv-SE" i="1" baseline="0" dirty="0"/>
              <a:t>flesta </a:t>
            </a:r>
            <a:r>
              <a:rPr lang="sv-SE" baseline="0" dirty="0"/>
              <a:t>som riskerar att utveckla allvarliga problem kommer alltså ur normalgruppen. </a:t>
            </a:r>
            <a:r>
              <a:rPr lang="sv-SE" i="1" baseline="0" dirty="0"/>
              <a:t>Reservation: De allvarligaste problemen kan finnas i problem- och riskgruppen.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I ABC tonår finns</a:t>
            </a:r>
            <a:r>
              <a:rPr lang="sv-SE" sz="1200" b="0" i="0" kern="1200" baseline="0" dirty="0">
                <a:solidFill>
                  <a:schemeClr val="tx1"/>
                </a:solidFill>
                <a:effectLst/>
                <a:latin typeface="+mn-lt"/>
                <a:ea typeface="+mn-ea"/>
                <a:cs typeface="+mn-cs"/>
              </a:rPr>
              <a:t> möjlighet att fånga upp familjer med större behov och slussa vidare till mer stöd. Det är en låg tröskel för föräldrar att anmäla sig till ett program som erbjuds alla föräldrar, mindre stigmatiserande. </a:t>
            </a:r>
          </a:p>
          <a:p>
            <a:pPr marL="0" indent="0">
              <a:buFont typeface="Arial" panose="020B0604020202020204" pitchFamily="34" charset="0"/>
              <a:buNone/>
            </a:pPr>
            <a:r>
              <a:rPr lang="sv-SE" i="1" dirty="0"/>
              <a:t>Ref:</a:t>
            </a:r>
            <a:r>
              <a:rPr lang="sv-SE" i="1" baseline="0" dirty="0"/>
              <a:t> </a:t>
            </a:r>
            <a:r>
              <a:rPr lang="sv-SE" i="1" dirty="0"/>
              <a:t>En grund för att växa. Forskning om att förebygga beteendeproblem hos barn. Knut Sundell &amp; Martin Foster, FoU-rapport 2005:1 Socialtjänstförvaltningen Stockholm</a:t>
            </a:r>
            <a:r>
              <a:rPr lang="sv-SE" dirty="0"/>
              <a:t>. </a:t>
            </a:r>
            <a:r>
              <a:rPr lang="sv-SE" i="1" baseline="0" dirty="0"/>
              <a:t>(</a:t>
            </a:r>
            <a:r>
              <a:rPr lang="sv-SE" i="1" baseline="0" dirty="0" err="1"/>
              <a:t>Illustr</a:t>
            </a:r>
            <a:r>
              <a:rPr lang="sv-SE" i="1" baseline="0" dirty="0"/>
              <a:t> </a:t>
            </a:r>
            <a:r>
              <a:rPr lang="sv-SE" i="1" baseline="0" dirty="0" err="1"/>
              <a:t>Lst</a:t>
            </a:r>
            <a:r>
              <a:rPr lang="sv-SE" i="1" baseline="0" dirty="0"/>
              <a:t> Skåne) </a:t>
            </a:r>
            <a:endParaRPr lang="sv-SE"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14</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990594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1 min 10.00 paus till 10.20</a:t>
            </a:r>
            <a:endParaRPr lang="sv-SE"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t>Barnperspektivet</a:t>
            </a:r>
            <a:r>
              <a:rPr lang="sv-SE" sz="1200" b="0" i="0" baseline="0" dirty="0"/>
              <a:t> genomsyrar materialet i ABC Tonår.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t>Barnperspektivet har</a:t>
            </a:r>
            <a:r>
              <a:rPr lang="sv-SE" sz="1200" b="0" i="0" baseline="0" dirty="0"/>
              <a:t> kommit fram i utvecklandet av programmet genom den enkät som u</a:t>
            </a:r>
            <a:r>
              <a:rPr lang="sv-SE" sz="1200" b="0" i="0" dirty="0"/>
              <a:t>ngdomar</a:t>
            </a:r>
            <a:r>
              <a:rPr lang="sv-SE" sz="1200" b="0" i="0" baseline="0" dirty="0"/>
              <a:t> svarade på, de fick bland annat svara på frågor om hur de önskar att föräldrar ska vara, vad som är viktigt för dem som tonåringar.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baseline="0" dirty="0"/>
              <a:t>I materialet lyfts tonåringens perspektiv i frågor till föräldrarna. Viktigt att föräldrarna har tonåringens välmående i fokus.</a:t>
            </a:r>
            <a:endParaRPr lang="sv-SE"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t>B</a:t>
            </a:r>
            <a:r>
              <a:rPr lang="sv-SE" sz="1200" i="0" baseline="0" dirty="0"/>
              <a:t>arnkonventionen nämns också återkommande under träffarna. </a:t>
            </a:r>
            <a:endParaRPr lang="sv-SE"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Några</a:t>
            </a:r>
            <a:r>
              <a:rPr lang="sv-SE" sz="1200" baseline="0" dirty="0"/>
              <a:t> av de v</a:t>
            </a:r>
            <a:r>
              <a:rPr lang="sv-SE" sz="1200" dirty="0"/>
              <a:t>iktigaste artiklarna i barnkonventionen</a:t>
            </a:r>
            <a:r>
              <a:rPr lang="sv-SE" sz="1200" baseline="0" dirty="0"/>
              <a:t> som direkt nämns i eller refereras till i materialet ser ni på bilden.  </a:t>
            </a:r>
            <a:endParaRPr lang="sv-SE"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baseline="0" dirty="0"/>
              <a:t>Läs ej upp innehållet i artiklarna</a:t>
            </a:r>
            <a:r>
              <a:rPr lang="sv-SE" sz="1200" i="0" baseline="0" dirty="0"/>
              <a:t>. </a:t>
            </a:r>
            <a:r>
              <a:rPr lang="sv-SE" dirty="0">
                <a:latin typeface="Stockholm Type Regular" pitchFamily="50" charset="0"/>
              </a:rPr>
              <a:t>Källa: Unicef</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baseline="0" dirty="0"/>
              <a:t>2. Alla barn är lika mycket värda och har samma rättigheter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baseline="0" dirty="0"/>
              <a:t>3. </a:t>
            </a:r>
            <a:r>
              <a:rPr lang="sv-SE" sz="1200" b="0" i="1" u="none" strike="noStrike" kern="1200" dirty="0">
                <a:solidFill>
                  <a:schemeClr val="tx1"/>
                </a:solidFill>
                <a:effectLst/>
                <a:latin typeface="+mn-lt"/>
                <a:ea typeface="+mn-ea"/>
                <a:cs typeface="+mn-cs"/>
              </a:rPr>
              <a:t>Vid alla beslut som rör barn ska i första hand beaktas vad som bedöms vara barnets bästa.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6.</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Barn har rätt till liv, överlevnad och utveckling.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12.</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Barn har rätt att uttrycka sin mening och höras i alla frågor som rör barnet. Hänsyn ska tas till barnets åsikter, utifrån barnets ålder och mognad.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13.</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Barn har rätt till yttrandefrihet; att tänka, tycka och uttrycka sina åsikter, med respekt för andra personers rättigheter.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16.</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Barn har rätt till ett privatliv.</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33.</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Barn ska skyddas från narkotika.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Två andra artiklar som realiseras</a:t>
            </a:r>
            <a:r>
              <a:rPr lang="sv-SE" sz="1200" b="0" i="1" u="none" strike="noStrike" kern="1200" baseline="0" dirty="0">
                <a:solidFill>
                  <a:schemeClr val="tx1"/>
                </a:solidFill>
                <a:effectLst/>
                <a:latin typeface="+mn-lt"/>
                <a:ea typeface="+mn-ea"/>
                <a:cs typeface="+mn-cs"/>
              </a:rPr>
              <a:t> i ABC tonår är</a:t>
            </a:r>
            <a:r>
              <a:rPr lang="sv-SE" sz="1200" b="0" i="1"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dirty="0">
                <a:solidFill>
                  <a:schemeClr val="tx1"/>
                </a:solidFill>
                <a:effectLst/>
                <a:latin typeface="+mn-lt"/>
                <a:ea typeface="+mn-ea"/>
                <a:cs typeface="+mn-cs"/>
              </a:rPr>
              <a:t>18.</a:t>
            </a:r>
            <a:r>
              <a:rPr lang="sv-SE" sz="1200" b="0" i="1" u="none" strike="noStrike" kern="1200" baseline="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Barnets föräldrar eller vårdnadshavare, har gemensamt huvudansvar för barnets uppfostran och utveckling, med statens stöd.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42.</a:t>
            </a:r>
            <a:r>
              <a:rPr lang="sv-SE" sz="1200" i="1" baseline="0" dirty="0"/>
              <a:t> </a:t>
            </a:r>
            <a:r>
              <a:rPr lang="sv-SE" sz="1200" b="0" i="1" u="none" strike="noStrike" kern="1200" dirty="0">
                <a:solidFill>
                  <a:schemeClr val="tx1"/>
                </a:solidFill>
                <a:effectLst/>
                <a:latin typeface="+mn-lt"/>
                <a:ea typeface="+mn-ea"/>
                <a:cs typeface="+mn-cs"/>
              </a:rPr>
              <a:t>Varje stat ska göra barnkonventionen allmänt känd bland både vuxna och barn.</a:t>
            </a:r>
            <a:r>
              <a:rPr lang="sv-SE" sz="1200" i="1" dirty="0"/>
              <a:t> </a:t>
            </a:r>
          </a:p>
          <a:p>
            <a:endParaRPr lang="sv-SE" sz="120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15</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44498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min </a:t>
            </a:r>
          </a:p>
          <a:p>
            <a:r>
              <a:rPr lang="sv-SE" dirty="0"/>
              <a:t>Vid sjukdom </a:t>
            </a:r>
            <a:r>
              <a:rPr lang="sv-SE" b="1" dirty="0"/>
              <a:t>en</a:t>
            </a:r>
            <a:r>
              <a:rPr lang="sv-SE" dirty="0"/>
              <a:t> föreläsning: delta digitalt, kameran på, aktiv i chatten, skicka in skriftliga uppgifter. </a:t>
            </a:r>
          </a:p>
          <a:p>
            <a:r>
              <a:rPr lang="sv-SE" dirty="0"/>
              <a:t>Vid sjukdom </a:t>
            </a:r>
            <a:r>
              <a:rPr lang="sv-SE" b="1" dirty="0"/>
              <a:t>en</a:t>
            </a:r>
            <a:r>
              <a:rPr lang="sv-SE" dirty="0"/>
              <a:t> handledning: skriftlig kompletteringsuppgift</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Påminnelse</a:t>
            </a:r>
            <a:r>
              <a:rPr lang="sv-SE" baseline="0" dirty="0"/>
              <a:t> om certifieringsuppgifterna. Särskild påminnelse om filmuppgiften. Ta med ifyllt ABC filmformulär till utbildningsdag 3 eller mejla till din handledare. Vi ger våra mejladresser på workshop i eftermiddag. </a:t>
            </a:r>
            <a:endParaRPr lang="sv-SE" dirty="0"/>
          </a:p>
          <a:p>
            <a:endParaRPr lang="sv-SE"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16</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88709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2 min  </a:t>
            </a:r>
          </a:p>
          <a:p>
            <a:pPr lvl="0"/>
            <a:r>
              <a:rPr lang="sv-SE" sz="1200" kern="1200" dirty="0">
                <a:solidFill>
                  <a:schemeClr val="tx1"/>
                </a:solidFill>
                <a:effectLst/>
                <a:latin typeface="+mn-lt"/>
                <a:ea typeface="+mn-ea"/>
                <a:cs typeface="+mn-cs"/>
              </a:rPr>
              <a:t>Deltagaren ska uppvisa följsamhet till manualen</a:t>
            </a:r>
          </a:p>
          <a:p>
            <a:pPr lvl="0"/>
            <a:r>
              <a:rPr lang="sv-SE" sz="1200" kern="1200" dirty="0">
                <a:solidFill>
                  <a:schemeClr val="tx1"/>
                </a:solidFill>
                <a:effectLst/>
                <a:latin typeface="+mn-lt"/>
                <a:ea typeface="+mn-ea"/>
                <a:cs typeface="+mn-cs"/>
              </a:rPr>
              <a:t>Deltagaren ska i diskussioner och i skrift kunna reflektera och resonera kring gruppledarfärdigheter utifrån BAS. </a:t>
            </a:r>
          </a:p>
          <a:p>
            <a:pPr lvl="0"/>
            <a:r>
              <a:rPr lang="sv-SE" sz="1200" kern="1200" dirty="0">
                <a:solidFill>
                  <a:schemeClr val="tx1"/>
                </a:solidFill>
                <a:effectLst/>
                <a:latin typeface="+mn-lt"/>
                <a:ea typeface="+mn-ea"/>
                <a:cs typeface="+mn-cs"/>
              </a:rPr>
              <a:t>Deltagaren ska under demonstrationer kunna uppvisa gruppledarfärdigheter i enlighet med BAS-färdigheterna.</a:t>
            </a:r>
          </a:p>
          <a:p>
            <a:pPr lvl="1"/>
            <a:r>
              <a:rPr lang="sv-SE" b="1" dirty="0">
                <a:effectLst/>
              </a:rPr>
              <a:t>Bekräfta</a:t>
            </a:r>
            <a:r>
              <a:rPr lang="sv-SE" dirty="0">
                <a:effectLst/>
              </a:rPr>
              <a:t> gruppdeltagarna varierat</a:t>
            </a:r>
          </a:p>
          <a:p>
            <a:pPr lvl="1"/>
            <a:r>
              <a:rPr lang="sv-SE" dirty="0">
                <a:effectLst/>
              </a:rPr>
              <a:t>Med olika beteenden </a:t>
            </a:r>
            <a:r>
              <a:rPr lang="sv-SE" b="1" dirty="0">
                <a:effectLst/>
              </a:rPr>
              <a:t>aktivera</a:t>
            </a:r>
            <a:r>
              <a:rPr lang="sv-SE" dirty="0">
                <a:effectLst/>
              </a:rPr>
              <a:t> gruppen</a:t>
            </a:r>
          </a:p>
          <a:p>
            <a:pPr lvl="1"/>
            <a:r>
              <a:rPr lang="sv-SE" dirty="0">
                <a:effectLst/>
              </a:rPr>
              <a:t>Uppvisa beteenden med syfte att </a:t>
            </a:r>
            <a:r>
              <a:rPr lang="sv-SE" b="1" dirty="0">
                <a:effectLst/>
              </a:rPr>
              <a:t>strukturera</a:t>
            </a:r>
            <a:r>
              <a:rPr lang="sv-SE" dirty="0">
                <a:effectLst/>
              </a:rPr>
              <a:t> träffarna</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17</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626138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Autofit/>
          </a:bodyPr>
          <a:lstStyle/>
          <a:p>
            <a:r>
              <a:rPr lang="sv-SE" sz="1200" b="0" baseline="0" dirty="0"/>
              <a:t>4 min </a:t>
            </a:r>
          </a:p>
          <a:p>
            <a:r>
              <a:rPr lang="sv-SE" sz="1200" b="0" baseline="0" dirty="0"/>
              <a:t>Plusportalen är vårt digitala system där vi administrerar anmälningar, utbildningar och föräldraträffar. Där samlar vi även det material du behöver till dina träffar.</a:t>
            </a:r>
          </a:p>
          <a:p>
            <a:endParaRPr lang="sv-SE" sz="1200" b="1" baseline="0" dirty="0"/>
          </a:p>
          <a:p>
            <a:r>
              <a:rPr lang="sv-SE" sz="1200" b="1" dirty="0"/>
              <a:t>1. </a:t>
            </a:r>
            <a:r>
              <a:rPr lang="sv-SE" sz="1200" dirty="0"/>
              <a:t>Börja med att logga in på plusportalen.se och bekanta dig med miljön. Du har en personlig inloggning med Bank-id eller tjänstekort. Du har fått (under Rättigheter) behörighet som gruppledare och har tillgång till material och kan utföra  ett antal uppgifter i systemet.</a:t>
            </a:r>
          </a:p>
          <a:p>
            <a:r>
              <a:rPr lang="sv-SE" sz="1200" dirty="0"/>
              <a:t>Under rubriken </a:t>
            </a:r>
            <a:r>
              <a:rPr lang="sv-SE" sz="1200" b="1" dirty="0"/>
              <a:t>Digitalt material</a:t>
            </a:r>
            <a:r>
              <a:rPr lang="sv-SE" sz="1200" b="1" baseline="0" dirty="0"/>
              <a:t> </a:t>
            </a:r>
            <a:r>
              <a:rPr lang="sv-SE" sz="1200" baseline="0" dirty="0"/>
              <a:t>hittar du</a:t>
            </a:r>
            <a:r>
              <a:rPr lang="sv-SE" sz="1200" dirty="0"/>
              <a:t> material som du behöver i utbildningen och som gruppledare, </a:t>
            </a:r>
            <a:r>
              <a:rPr lang="sv-SE" sz="1200" dirty="0" err="1"/>
              <a:t>bla</a:t>
            </a:r>
            <a:r>
              <a:rPr lang="sv-SE" sz="1200" dirty="0"/>
              <a:t> rekryterings- och föräldramaterial. </a:t>
            </a:r>
          </a:p>
          <a:p>
            <a:r>
              <a:rPr lang="sv-SE" sz="1200" dirty="0"/>
              <a:t>Under rubriken</a:t>
            </a:r>
            <a:r>
              <a:rPr lang="sv-SE" sz="1200" baseline="0" dirty="0"/>
              <a:t> </a:t>
            </a:r>
            <a:r>
              <a:rPr lang="sv-SE" sz="1200" b="1" dirty="0"/>
              <a:t>Video</a:t>
            </a:r>
            <a:r>
              <a:rPr lang="sv-SE" sz="1200" dirty="0"/>
              <a:t> hittar</a:t>
            </a:r>
            <a:r>
              <a:rPr lang="sv-SE" sz="1200" baseline="0" dirty="0"/>
              <a:t> du de f</a:t>
            </a:r>
            <a:r>
              <a:rPr lang="sv-SE" sz="1200" dirty="0"/>
              <a:t>ilmer du ska visa på dina föräldraträffar.</a:t>
            </a:r>
          </a:p>
          <a:p>
            <a:r>
              <a:rPr lang="sv-SE" sz="1200" dirty="0"/>
              <a:t>Under rubriken </a:t>
            </a:r>
            <a:r>
              <a:rPr lang="sv-SE" sz="1200" b="1" dirty="0"/>
              <a:t>Anmälan för professionella </a:t>
            </a:r>
            <a:r>
              <a:rPr lang="sv-SE" sz="1200" b="0" dirty="0"/>
              <a:t>anmäler</a:t>
            </a:r>
            <a:r>
              <a:rPr lang="sv-SE" sz="1200" b="0" baseline="0" dirty="0"/>
              <a:t> du dig till kommande</a:t>
            </a:r>
            <a:r>
              <a:rPr lang="sv-SE" sz="1200" dirty="0"/>
              <a:t> utbildning</a:t>
            </a:r>
            <a:r>
              <a:rPr lang="sv-SE" sz="1200" baseline="0" dirty="0"/>
              <a:t> i Plusportalen,</a:t>
            </a:r>
            <a:r>
              <a:rPr lang="sv-SE" sz="1200" dirty="0"/>
              <a:t> samt inspirationsföreläsningar.</a:t>
            </a:r>
          </a:p>
          <a:p>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Föräldrar som deltar i gruppen ska anmäla sig via Plusportalen. Gruppledare som arbetar utanför Stockholm</a:t>
            </a:r>
            <a:r>
              <a:rPr lang="sv-SE" sz="1200" baseline="0" dirty="0"/>
              <a:t> kommer att kunna beställa material och titta på film via Karolinska Institutets portal, ipsykologi.se.</a:t>
            </a:r>
            <a:endParaRPr lang="sv-SE" sz="1200" dirty="0"/>
          </a:p>
          <a:p>
            <a:endParaRPr lang="sv-SE" sz="1200" dirty="0"/>
          </a:p>
          <a:p>
            <a:r>
              <a:rPr lang="sv-SE" sz="1200" b="1" dirty="0"/>
              <a:t>2. </a:t>
            </a:r>
            <a:r>
              <a:rPr lang="sv-SE" sz="1200" b="0" dirty="0"/>
              <a:t>Det är viktigt att du tar kontakt med samordnaren för föräldraskapsstödsgrupper i din </a:t>
            </a:r>
            <a:r>
              <a:rPr lang="sv-SE" sz="1200" b="0" dirty="0" err="1"/>
              <a:t>sdf</a:t>
            </a:r>
            <a:r>
              <a:rPr lang="sv-SE" sz="1200" b="0" dirty="0"/>
              <a:t>. Dels för att hen behöver information om när du planerar ha dina kommande föräldragrupper för att kunna samordna och administrera anmälningarna från</a:t>
            </a:r>
            <a:r>
              <a:rPr lang="sv-SE" sz="1200" b="0" baseline="0" dirty="0"/>
              <a:t> föräldrar. Dels för att du ska få kännedom om ansvarsfördelningen i din </a:t>
            </a:r>
            <a:r>
              <a:rPr lang="sv-SE" sz="1200" b="0" baseline="0" dirty="0" err="1"/>
              <a:t>sdf</a:t>
            </a:r>
            <a:r>
              <a:rPr lang="sv-SE" sz="1200" b="0" baseline="0" dirty="0"/>
              <a:t> gällande vem som ska skicka ut föräldraenkäter (före och efter), skapa träffar och registrera närvaro på föräldraträffarna. Vi berättar mer om det på nästa bild.</a:t>
            </a:r>
            <a:endParaRPr lang="sv-SE" sz="1200" b="0" dirty="0"/>
          </a:p>
          <a:p>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3. </a:t>
            </a:r>
            <a:r>
              <a:rPr lang="sv-SE" sz="1200" b="0" dirty="0"/>
              <a:t>Lathund (Tillfällig) </a:t>
            </a:r>
            <a:r>
              <a:rPr lang="sv-SE" sz="1200" dirty="0"/>
              <a:t>för gruppledare i Plusportalen hittar du bland filerna i ditt</a:t>
            </a:r>
            <a:r>
              <a:rPr lang="sv-SE" sz="1200" baseline="0" dirty="0"/>
              <a:t> Digitala material. Läs innehållet noga, särskilt gällande föräldraenkäter och närvaroregistrering. Föräldraenkäterna ger oss viktig information om </a:t>
            </a:r>
            <a:r>
              <a:rPr lang="sv-SE" sz="1200" baseline="0" dirty="0" err="1"/>
              <a:t>bla</a:t>
            </a:r>
            <a:r>
              <a:rPr lang="sv-SE" sz="1200" baseline="0" dirty="0"/>
              <a:t> effekten av stödet. Statistik, såsom antal intresseanmälningar, grupper, deltagande föräldrar etc. kan utläsas i Plusportalen och redovisas regelbundet i verksamhetsrapporter. Statistiken för närvaro kan tas fram per utbildningsprogram / år / </a:t>
            </a:r>
            <a:r>
              <a:rPr lang="sv-SE" sz="1200" baseline="0" dirty="0" err="1"/>
              <a:t>sdf</a:t>
            </a:r>
            <a:r>
              <a:rPr lang="sv-SE" sz="120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Times New Roman" panose="02020603050405020304" pitchFamily="18" charset="0"/>
                <a:cs typeface="Times New Roman" panose="02020603050405020304" pitchFamily="18" charset="0"/>
              </a:rPr>
              <a:t>Guider för hur ni gör finns i plusportalen och utbildningar i hur ni gör finns på plusportalen.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p:txBody>
      </p:sp>
      <p:sp>
        <p:nvSpPr>
          <p:cNvPr id="4" name="Platshållare för bildnummer 3"/>
          <p:cNvSpPr>
            <a:spLocks noGrp="1"/>
          </p:cNvSpPr>
          <p:nvPr>
            <p:ph type="sldNum" sz="quarter" idx="10"/>
          </p:nvPr>
        </p:nvSpPr>
        <p:spPr/>
        <p:txBody>
          <a:bodyPr/>
          <a:lstStyle/>
          <a:p>
            <a:fld id="{7BC1C438-3EE9-490E-96D7-7917980799CF}" type="slidenum">
              <a:rPr lang="sv-SE" smtClean="0"/>
              <a:pPr/>
              <a:t>18</a:t>
            </a:fld>
            <a:endParaRPr lang="sv-SE"/>
          </a:p>
        </p:txBody>
      </p:sp>
    </p:spTree>
    <p:extLst>
      <p:ext uri="{BB962C8B-B14F-4D97-AF65-F5344CB8AC3E}">
        <p14:creationId xmlns:p14="http://schemas.microsoft.com/office/powerpoint/2010/main" val="422999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solidFill>
                  <a:schemeClr val="tx1"/>
                </a:solidFill>
              </a:rPr>
              <a:t>10 min </a:t>
            </a:r>
          </a:p>
          <a:p>
            <a:r>
              <a:rPr lang="sv-SE" b="0" dirty="0">
                <a:solidFill>
                  <a:schemeClr val="tx1"/>
                </a:solidFill>
              </a:rPr>
              <a:t>I utbildningen lägger vi stor vikt vid att</a:t>
            </a:r>
            <a:r>
              <a:rPr lang="sv-SE" b="0" baseline="0" dirty="0">
                <a:solidFill>
                  <a:schemeClr val="tx1"/>
                </a:solidFill>
              </a:rPr>
              <a:t> öva gruppledarfärdigheter. Det är viktigt hur vi är som gruppledare då det påverkar hur föräldrarna tar till sig innehållet och trivs i gruppen. Som gruppledare är ni förebilder för föräldrarna som sedan ska vara förebilder för sina barn. </a:t>
            </a:r>
            <a:endParaRPr lang="sv-SE" b="0" dirty="0">
              <a:solidFill>
                <a:schemeClr val="tx1"/>
              </a:solidFill>
            </a:endParaRPr>
          </a:p>
          <a:p>
            <a:r>
              <a:rPr lang="sv-SE" b="1" i="1" dirty="0">
                <a:solidFill>
                  <a:schemeClr val="tx1"/>
                </a:solidFill>
              </a:rPr>
              <a:t>Fråga gruppen: </a:t>
            </a:r>
            <a:r>
              <a:rPr lang="sv-SE" baseline="0" dirty="0">
                <a:solidFill>
                  <a:schemeClr val="tx1"/>
                </a:solidFill>
              </a:rPr>
              <a:t>Vad tycker ni är viktiga gruppledarfärdigheter? </a:t>
            </a:r>
            <a:r>
              <a:rPr lang="sv-SE" b="0" i="0" dirty="0">
                <a:solidFill>
                  <a:schemeClr val="tx1"/>
                </a:solidFill>
              </a:rPr>
              <a:t>Hur vill ni att föräldrarna ska uppfatta er som gruppledare?</a:t>
            </a:r>
            <a:r>
              <a:rPr lang="sv-SE" b="0" i="0" baseline="0" dirty="0">
                <a:solidFill>
                  <a:schemeClr val="tx1"/>
                </a:solidFill>
              </a:rPr>
              <a:t>  </a:t>
            </a:r>
            <a:r>
              <a:rPr lang="sv-SE" b="0" i="1" baseline="0" dirty="0">
                <a:solidFill>
                  <a:schemeClr val="tx1"/>
                </a:solidFill>
              </a:rPr>
              <a:t>Hjälp gruppledarna att formulera sig så konkret som möjligt och i beteendetermer (hur gör du då?)</a:t>
            </a:r>
            <a:r>
              <a:rPr lang="sv-SE" b="0" i="1" baseline="0" dirty="0"/>
              <a:t>. </a:t>
            </a:r>
            <a:r>
              <a:rPr lang="sv-SE" b="1" i="1" baseline="0" dirty="0"/>
              <a:t>Samla in direkt.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baseline="0" dirty="0"/>
              <a:t>Summera</a:t>
            </a:r>
            <a:r>
              <a:rPr lang="sv-SE" i="1" baseline="0" dirty="0"/>
              <a:t> gruppledarnas svar under B, A och S: </a:t>
            </a:r>
            <a:r>
              <a:rPr lang="sv-SE" b="1" i="1" baseline="0" dirty="0"/>
              <a:t>BAS</a:t>
            </a:r>
            <a:endParaRPr lang="sv-SE"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t>Vi har sorterat det ni sagt under B, A och S som står för </a:t>
            </a:r>
            <a:r>
              <a:rPr lang="sv-SE" b="1" i="0" u="none" baseline="0" dirty="0"/>
              <a:t>bekräfta</a:t>
            </a:r>
            <a:r>
              <a:rPr lang="sv-SE" i="0" baseline="0" dirty="0"/>
              <a:t> föräldrarna, </a:t>
            </a:r>
            <a:r>
              <a:rPr lang="sv-SE" b="1" i="0" u="none" baseline="0" dirty="0"/>
              <a:t>aktivera</a:t>
            </a:r>
            <a:r>
              <a:rPr lang="sv-SE" i="0" baseline="0" dirty="0"/>
              <a:t> gruppen och </a:t>
            </a:r>
            <a:r>
              <a:rPr lang="sv-SE" b="1" i="0" u="none" baseline="0" dirty="0"/>
              <a:t>strukturera</a:t>
            </a:r>
            <a:r>
              <a:rPr lang="sv-SE" i="0" baseline="0" dirty="0"/>
              <a:t> gruppen. Det är de här färdigheterna ni kommer att använda er av i rollen som gruppledare. </a:t>
            </a:r>
          </a:p>
          <a:p>
            <a:pPr marL="342900" indent="-342900">
              <a:lnSpc>
                <a:spcPct val="110000"/>
              </a:lnSpc>
              <a:spcBef>
                <a:spcPts val="0"/>
              </a:spcBef>
              <a:defRPr/>
            </a:pPr>
            <a:r>
              <a:rPr lang="sv-SE" sz="1200" i="1" dirty="0">
                <a:cs typeface="Times New Roman" panose="02020603050405020304" pitchFamily="18" charset="0"/>
              </a:rPr>
              <a:t>Lägg till vid behov: </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sv-SE" sz="1200" dirty="0">
                <a:cs typeface="Times New Roman" panose="02020603050405020304" pitchFamily="18" charset="0"/>
              </a:rPr>
              <a:t>Undvika expertrollen. Hålla</a:t>
            </a:r>
            <a:r>
              <a:rPr lang="sv-SE" sz="1200" baseline="0" dirty="0">
                <a:cs typeface="Times New Roman" panose="02020603050405020304" pitchFamily="18" charset="0"/>
              </a:rPr>
              <a:t> tillbaka egna kunskaper i</a:t>
            </a:r>
            <a:r>
              <a:rPr lang="sv-SE" b="0" baseline="0" dirty="0"/>
              <a:t> syfte att stärka föräldrarnas tilltro till sin egen förmåga. </a:t>
            </a:r>
            <a:r>
              <a:rPr lang="sv-SE" sz="1200" b="0" i="0" u="none" strike="noStrike" kern="1200" baseline="0" dirty="0">
                <a:solidFill>
                  <a:schemeClr val="tx1"/>
                </a:solidFill>
                <a:latin typeface="+mn-lt"/>
                <a:ea typeface="+mn-ea"/>
                <a:cs typeface="+mn-cs"/>
              </a:rPr>
              <a:t>Det finns evidens för att gruppledarna bör undvika att ta expertrollen och istället med hjälp av gruppledarfärdigheter engagera och aktivera föräldrarna. </a:t>
            </a:r>
            <a:r>
              <a:rPr lang="sv-SE" sz="1200" b="1" i="1" kern="1200" dirty="0">
                <a:solidFill>
                  <a:schemeClr val="tx1"/>
                </a:solidFill>
                <a:effectLst/>
                <a:latin typeface="+mn-lt"/>
                <a:ea typeface="+mn-ea"/>
                <a:cs typeface="+mn-cs"/>
              </a:rPr>
              <a:t>(”</a:t>
            </a:r>
            <a:r>
              <a:rPr lang="sv-SE" sz="1200" b="0" i="1" kern="1200" dirty="0">
                <a:solidFill>
                  <a:schemeClr val="tx1"/>
                </a:solidFill>
                <a:effectLst/>
                <a:latin typeface="+mn-lt"/>
                <a:ea typeface="+mn-ea"/>
                <a:cs typeface="+mn-cs"/>
              </a:rPr>
              <a:t>Föräldrastöd och tonåringar” författare</a:t>
            </a:r>
            <a:r>
              <a:rPr lang="sv-SE" sz="1200" b="0" i="1" kern="1200" baseline="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Elin Alfredsson, Anders Broberg och Ulf Axberg)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cs typeface="Times New Roman" panose="02020603050405020304" pitchFamily="18" charset="0"/>
              </a:rPr>
              <a:t>Använd</a:t>
            </a:r>
            <a:r>
              <a:rPr lang="sv-SE" sz="1200" baseline="0" dirty="0">
                <a:cs typeface="Times New Roman" panose="02020603050405020304" pitchFamily="18" charset="0"/>
              </a:rPr>
              <a:t> h</a:t>
            </a:r>
            <a:r>
              <a:rPr lang="sv-SE" sz="1200" dirty="0">
                <a:cs typeface="Times New Roman" panose="02020603050405020304" pitchFamily="18" charset="0"/>
              </a:rPr>
              <a:t>umor</a:t>
            </a:r>
            <a:r>
              <a:rPr lang="sv-SE" sz="1200" baseline="0" dirty="0">
                <a:cs typeface="Times New Roman" panose="02020603050405020304" pitchFamily="18" charset="0"/>
              </a:rPr>
              <a:t> när det passar. Det avdramatiserar</a:t>
            </a:r>
            <a:endParaRPr lang="sv-SE" sz="1200" dirty="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cs typeface="Times New Roman" panose="02020603050405020304" pitchFamily="18" charset="0"/>
              </a:rPr>
              <a:t>Validera föräldrarnas upplevelser och känslor. Visa förståelse</a:t>
            </a:r>
            <a:r>
              <a:rPr lang="sv-SE" sz="1200" baseline="0" dirty="0">
                <a:cs typeface="Times New Roman" panose="02020603050405020304" pitchFamily="18" charset="0"/>
              </a:rPr>
              <a:t> för föräldrarnas upplevelser och känslor, alla kämpar med olika saker.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cs typeface="Times New Roman" panose="02020603050405020304" pitchFamily="18" charset="0"/>
              </a:rPr>
              <a:t>Att normalisera svårigheter. T ex: ”Många känner nog igen sig i det du berättar”</a:t>
            </a:r>
            <a:endParaRPr lang="sv-SE" sz="1200" dirty="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1"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t>Övning: </a:t>
            </a:r>
            <a:r>
              <a:rPr lang="sv-SE" b="0" i="0" dirty="0"/>
              <a:t>Skriv upp när jag/ vi</a:t>
            </a:r>
            <a:r>
              <a:rPr lang="sv-SE" b="0" i="0" baseline="0" dirty="0"/>
              <a:t> som instruktörer gör något som motsvarar rubrikerna i BAS</a:t>
            </a:r>
            <a:r>
              <a:rPr lang="sv-SE" i="1" baseline="0" dirty="0"/>
              <a:t>. </a:t>
            </a:r>
            <a:r>
              <a:rPr lang="sv-SE" b="1" i="1" baseline="0" dirty="0">
                <a:solidFill>
                  <a:schemeClr val="tx1"/>
                </a:solidFill>
              </a:rPr>
              <a:t>Dela ut tomma formulär med BAS-färdigheterna</a:t>
            </a:r>
            <a:r>
              <a:rPr lang="sv-SE" i="1" baseline="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solidFill>
                  <a:schemeClr val="tx1"/>
                </a:solidFill>
              </a:rPr>
              <a:t>Vi följer upp övningen på handledningen</a:t>
            </a:r>
            <a:r>
              <a:rPr lang="sv-SE" i="1" baseline="0" dirty="0">
                <a:solidFill>
                  <a:schemeClr val="tx1"/>
                </a:solidFill>
              </a:rPr>
              <a:t>.</a:t>
            </a:r>
          </a:p>
          <a:p>
            <a:endParaRPr lang="sv-SE" dirty="0"/>
          </a:p>
          <a:p>
            <a:pPr marL="0" marR="0" indent="0" algn="l" defTabSz="914400" rtl="0" eaLnBrk="1" fontAlgn="auto" latinLnBrk="0" hangingPunct="1">
              <a:lnSpc>
                <a:spcPct val="100000"/>
              </a:lnSpc>
              <a:spcBef>
                <a:spcPts val="0"/>
              </a:spcBef>
              <a:spcAft>
                <a:spcPts val="0"/>
              </a:spcAft>
              <a:buClrTx/>
              <a:buSzTx/>
              <a:buFontTx/>
              <a:buChar char="-"/>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19</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44445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1</a:t>
            </a:r>
            <a:r>
              <a:rPr lang="sv-SE" b="0" baseline="0" dirty="0"/>
              <a:t> min </a:t>
            </a:r>
          </a:p>
          <a:p>
            <a:r>
              <a:rPr lang="sv-SE" b="0" i="1" baseline="0" dirty="0"/>
              <a:t>Presentera dig själv och gå igenom dagens agenda</a:t>
            </a:r>
            <a:endParaRPr lang="sv-SE" b="0"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a:t>
            </a:fld>
            <a:endParaRPr lang="sv-SE" dirty="0"/>
          </a:p>
        </p:txBody>
      </p:sp>
      <p:sp>
        <p:nvSpPr>
          <p:cNvPr id="5" name="Platshållare för datum 4"/>
          <p:cNvSpPr>
            <a:spLocks noGrp="1"/>
          </p:cNvSpPr>
          <p:nvPr>
            <p:ph type="dt" idx="11"/>
          </p:nvPr>
        </p:nvSpPr>
        <p:spPr/>
        <p:txBody>
          <a:bodyPr/>
          <a:lstStyle/>
          <a:p>
            <a:r>
              <a:rPr lang="sv-SE" dirty="0"/>
              <a:t>2021-10-14</a:t>
            </a:r>
          </a:p>
        </p:txBody>
      </p:sp>
    </p:spTree>
    <p:extLst>
      <p:ext uri="{BB962C8B-B14F-4D97-AF65-F5344CB8AC3E}">
        <p14:creationId xmlns:p14="http://schemas.microsoft.com/office/powerpoint/2010/main" val="1285893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t>2</a:t>
            </a:r>
            <a:r>
              <a:rPr lang="sv-SE" sz="1200" b="0" baseline="0" dirty="0"/>
              <a:t> </a:t>
            </a:r>
            <a:r>
              <a:rPr lang="sv-SE" sz="1200" b="0" dirty="0"/>
              <a:t>min </a:t>
            </a:r>
          </a:p>
          <a:p>
            <a:r>
              <a:rPr lang="sv-SE" sz="1200" b="0" dirty="0"/>
              <a:t>Nu går vi in i materialet, träff 1. Här ser ni en översikt.</a:t>
            </a:r>
            <a:r>
              <a:rPr lang="sv-SE" sz="1200" b="0" baseline="0" dirty="0"/>
              <a:t> Ta fram korten för träff 1 och följ med, då får ni en känsla för hur materialet är upplagt.</a:t>
            </a:r>
            <a:endParaRPr lang="sv-SE" sz="1200" b="0" dirty="0"/>
          </a:p>
          <a:p>
            <a:r>
              <a:rPr lang="sv-SE" sz="1200" dirty="0"/>
              <a:t>Varje träff börjar med en agenda, den skriver ni på tavlan.</a:t>
            </a:r>
          </a:p>
          <a:p>
            <a:r>
              <a:rPr lang="sv-SE" sz="1200" dirty="0"/>
              <a:t>Tiderna är till för er så att ni</a:t>
            </a:r>
            <a:r>
              <a:rPr lang="sv-SE" sz="1200" baseline="0" dirty="0"/>
              <a:t> hinner med allt och </a:t>
            </a:r>
            <a:r>
              <a:rPr lang="sv-SE" sz="1200" dirty="0"/>
              <a:t>föräldrarna</a:t>
            </a:r>
            <a:r>
              <a:rPr lang="sv-SE" sz="1200" baseline="0" dirty="0"/>
              <a:t> får ta del av hela innehållet i ABC Tonår</a:t>
            </a:r>
            <a:r>
              <a:rPr lang="sv-SE" baseline="0" dirty="0"/>
              <a:t>.</a:t>
            </a:r>
          </a:p>
          <a:p>
            <a:pPr marL="171450" indent="-171450">
              <a:buFont typeface="Arial" panose="020B0604020202020204" pitchFamily="34" charset="0"/>
              <a:buChar char="•"/>
            </a:pPr>
            <a:r>
              <a:rPr lang="sv-SE" b="1" baseline="0" dirty="0"/>
              <a:t>Sid 1-2 </a:t>
            </a:r>
            <a:r>
              <a:rPr lang="sv-SE" baseline="0" dirty="0"/>
              <a:t>Välkomna och presentation</a:t>
            </a:r>
          </a:p>
          <a:p>
            <a:pPr marL="171450" indent="-171450">
              <a:buFont typeface="Arial" panose="020B0604020202020204" pitchFamily="34" charset="0"/>
              <a:buChar char="•"/>
            </a:pPr>
            <a:r>
              <a:rPr lang="sv-SE" b="1" baseline="0" dirty="0"/>
              <a:t>Sid 3-4 </a:t>
            </a:r>
            <a:r>
              <a:rPr lang="sv-SE" baseline="0" dirty="0"/>
              <a:t>”Vara tonårsförälder” Syftet med avsnittet  är att kortfattat normalisera den här perioden och skapa en gemenskap eftersom alla är tonårsföräldrar. </a:t>
            </a:r>
          </a:p>
          <a:p>
            <a:pPr marL="171450" indent="-171450">
              <a:buFont typeface="Arial" panose="020B0604020202020204" pitchFamily="34" charset="0"/>
              <a:buChar char="•"/>
            </a:pPr>
            <a:r>
              <a:rPr lang="sv-SE" b="1" baseline="0" dirty="0"/>
              <a:t>Sid 5 -12 </a:t>
            </a:r>
            <a:r>
              <a:rPr lang="sv-SE" baseline="0" dirty="0"/>
              <a:t>I avsnitten ”En god relation med tonåringen”, ”Fem-ettan” och ”Vara tillsammans” finns grunden i programmet - att ha en god relation. Det är något vi återkommer till på olika sätt i alla träffar. På sid 9 visar ni en film som föräldrarna får reflektera över och som vi också kommer att titta på idag</a:t>
            </a:r>
          </a:p>
          <a:p>
            <a:pPr marL="171450" indent="-171450">
              <a:buFont typeface="Arial" panose="020B0604020202020204" pitchFamily="34" charset="0"/>
              <a:buChar char="•"/>
            </a:pPr>
            <a:r>
              <a:rPr lang="sv-SE" b="1" baseline="0" dirty="0"/>
              <a:t>Sid 13 - 14 </a:t>
            </a:r>
            <a:r>
              <a:rPr lang="sv-SE" baseline="0" dirty="0"/>
              <a:t>”Alla tonåringar är olika”. Här lyfts att alla barn är unika med olika förutsättningar och behöver olika stöd utifrån detta. Där diskuteras också tonåringars rättigheter till att bestämma själva om en hel del saker i sitt liv och hur föräldrar kan förhålla sig till det. </a:t>
            </a:r>
          </a:p>
          <a:p>
            <a:pPr marL="171450" indent="-171450">
              <a:buFont typeface="Arial" panose="020B0604020202020204" pitchFamily="34" charset="0"/>
              <a:buChar char="•"/>
            </a:pPr>
            <a:r>
              <a:rPr lang="sv-SE" b="1" baseline="0" dirty="0"/>
              <a:t>Sid 15-17 </a:t>
            </a:r>
            <a:r>
              <a:rPr lang="sv-SE" baseline="0" dirty="0"/>
              <a:t>”Förväntningar och normer”. Avsnittet handlar om förväntningar som finns i samhället utifrån bl.a. kön. </a:t>
            </a:r>
          </a:p>
          <a:p>
            <a:pPr marL="171450" indent="-171450">
              <a:buFont typeface="Arial" panose="020B0604020202020204" pitchFamily="34" charset="0"/>
              <a:buChar char="•"/>
            </a:pPr>
            <a:r>
              <a:rPr lang="sv-SE" b="1" baseline="0" dirty="0"/>
              <a:t>Sid 18  </a:t>
            </a:r>
            <a:r>
              <a:rPr lang="sv-SE" baseline="0" dirty="0"/>
              <a:t>”Hur vill du vara som förälder” får deltagarna tillfälle att reflektera över sig själva som föräldrar </a:t>
            </a:r>
            <a:r>
              <a:rPr lang="sv-SE" baseline="0" dirty="0" err="1"/>
              <a:t>bl</a:t>
            </a:r>
            <a:r>
              <a:rPr lang="sv-SE" baseline="0" dirty="0"/>
              <a:t> a genom frågan: Hur vill du att ditt barn ska beskriva dig som förälder om tio år?</a:t>
            </a:r>
          </a:p>
          <a:p>
            <a:pPr marL="171450" indent="-171450">
              <a:buFont typeface="Arial" panose="020B0604020202020204" pitchFamily="34" charset="0"/>
              <a:buChar char="•"/>
            </a:pPr>
            <a:r>
              <a:rPr lang="sv-SE" b="1" baseline="0" dirty="0"/>
              <a:t>Sid 19-21. </a:t>
            </a:r>
            <a:r>
              <a:rPr lang="sv-SE" baseline="0" dirty="0"/>
              <a:t>Träffen avslutas med” Pröva och öva”. Där går ni igenom vad föräldrarna kan öva på hemma till nästa gång. I Träff 1 är uppgiften att ha tid tillsammans med sin tonåring. </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20</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969426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2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I manualen står det ibland instruktioner till er som gruppledare i kursivt , som ni ser högst</a:t>
            </a:r>
            <a:r>
              <a:rPr lang="sv-SE" b="0" baseline="0" dirty="0"/>
              <a:t> upp på detta kort, det är ju inget ni läser för gruppen utan bara något ni gör. När det står berätta läser ni allt som står på kortet. Ibland står det fråga gruppen och då ställer ni frågan till gruppen.</a:t>
            </a:r>
            <a:endParaRPr lang="sv-SE" b="0" dirty="0"/>
          </a:p>
          <a:p>
            <a:pPr marL="171450" indent="-171450">
              <a:buFont typeface="Arial" panose="020B0604020202020204" pitchFamily="34" charset="0"/>
              <a:buChar char="•"/>
            </a:pPr>
            <a:r>
              <a:rPr lang="sv-SE" dirty="0"/>
              <a:t>Nu går vi in närmare på varje avsnitt i träff </a:t>
            </a:r>
            <a:r>
              <a:rPr lang="sv-SE" baseline="0" dirty="0"/>
              <a:t>1. Här sida 1.</a:t>
            </a:r>
          </a:p>
          <a:p>
            <a:pPr marL="171450" indent="-171450">
              <a:buFont typeface="Arial" panose="020B0604020202020204" pitchFamily="34" charset="0"/>
              <a:buChar char="•"/>
            </a:pPr>
            <a:r>
              <a:rPr lang="sv-SE" dirty="0"/>
              <a:t>Ni</a:t>
            </a:r>
            <a:r>
              <a:rPr lang="sv-SE" baseline="0" dirty="0"/>
              <a:t> berättar om syftet med programmet och sedan får föräldrarna presentera sig.</a:t>
            </a:r>
            <a:r>
              <a:rPr lang="sv-SE" sz="1200" i="1"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i="0" kern="1200" dirty="0">
                <a:solidFill>
                  <a:schemeClr val="tx1"/>
                </a:solidFill>
                <a:effectLst/>
                <a:latin typeface="+mn-lt"/>
                <a:ea typeface="+mn-ea"/>
                <a:cs typeface="+mn-cs"/>
              </a:rPr>
              <a:t>Skriv upp presentationspunkterna på tavlan: </a:t>
            </a:r>
            <a:r>
              <a:rPr lang="sv-SE" sz="1200" kern="1200" dirty="0">
                <a:solidFill>
                  <a:schemeClr val="tx1"/>
                </a:solidFill>
                <a:effectLst/>
                <a:latin typeface="+mn-lt"/>
                <a:ea typeface="+mn-ea"/>
                <a:cs typeface="+mn-cs"/>
              </a:rPr>
              <a:t>Ditt namn.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Tonåringens namn och ålder. Varför ni vill delta i ABC tonår (säg en sak)</a:t>
            </a:r>
            <a:r>
              <a:rPr lang="sv-SE" sz="1200" b="1" kern="120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V</a:t>
            </a:r>
            <a:r>
              <a:rPr lang="sv-SE" sz="1200" b="0" kern="1200" baseline="0" dirty="0">
                <a:solidFill>
                  <a:schemeClr val="tx1"/>
                </a:solidFill>
                <a:effectLst/>
                <a:latin typeface="+mn-lt"/>
                <a:ea typeface="+mn-ea"/>
                <a:cs typeface="+mn-cs"/>
              </a:rPr>
              <a:t>iktigt med presentation, att alla får sitt och barnets namn. Bra att begränsa presentationen genom att skriva upp vad de ska berätta. Ger trygghet om vad som förväntas av föräldrarna. </a:t>
            </a:r>
          </a:p>
          <a:p>
            <a:pPr marL="171450" lvl="0" indent="-171450">
              <a:buFont typeface="Arial" panose="020B0604020202020204" pitchFamily="34" charset="0"/>
              <a:buChar char="•"/>
            </a:pPr>
            <a:r>
              <a:rPr lang="sv-SE" sz="1200" b="0" kern="1200" baseline="0" dirty="0">
                <a:solidFill>
                  <a:schemeClr val="tx1"/>
                </a:solidFill>
                <a:effectLst/>
                <a:latin typeface="+mn-lt"/>
                <a:ea typeface="+mn-ea"/>
                <a:cs typeface="+mn-cs"/>
              </a:rPr>
              <a:t>Som gruppledare får du också lite koll på vilka föräldrar du har i gruppen. Tips att skriva ned vad de berättar, vilka barn de har, ålder osv</a:t>
            </a:r>
            <a:r>
              <a:rPr lang="sv-SE" sz="1200" b="1" kern="1200" baseline="0" dirty="0">
                <a:solidFill>
                  <a:schemeClr val="tx1"/>
                </a:solidFill>
                <a:effectLst/>
                <a:latin typeface="+mn-lt"/>
                <a:ea typeface="+mn-ea"/>
                <a:cs typeface="+mn-cs"/>
              </a:rPr>
              <a:t>. </a:t>
            </a:r>
            <a:r>
              <a:rPr lang="sv-SE" sz="1200" b="0" kern="1200" baseline="0" dirty="0">
                <a:solidFill>
                  <a:schemeClr val="tx1"/>
                </a:solidFill>
                <a:effectLst/>
                <a:latin typeface="+mn-lt"/>
                <a:ea typeface="+mn-ea"/>
                <a:cs typeface="+mn-cs"/>
              </a:rPr>
              <a:t>Bra att ha kvar och titta tillbaka på.</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21</a:t>
            </a:fld>
            <a:endParaRPr lang="sv-SE" dirty="0"/>
          </a:p>
        </p:txBody>
      </p:sp>
      <p:sp>
        <p:nvSpPr>
          <p:cNvPr id="5" name="Platshållare för datum 4"/>
          <p:cNvSpPr>
            <a:spLocks noGrp="1"/>
          </p:cNvSpPr>
          <p:nvPr>
            <p:ph type="dt" idx="11"/>
          </p:nvPr>
        </p:nvSpPr>
        <p:spPr/>
        <p:txBody>
          <a:bodyPr/>
          <a:lstStyle/>
          <a:p>
            <a:r>
              <a:rPr lang="sv-SE" dirty="0"/>
              <a:t>2021-10-14</a:t>
            </a:r>
          </a:p>
        </p:txBody>
      </p:sp>
    </p:spTree>
    <p:extLst>
      <p:ext uri="{BB962C8B-B14F-4D97-AF65-F5344CB8AC3E}">
        <p14:creationId xmlns:p14="http://schemas.microsoft.com/office/powerpoint/2010/main" val="41588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2 </a:t>
            </a:r>
            <a:r>
              <a:rPr lang="sv-SE" b="0" dirty="0"/>
              <a:t>min</a:t>
            </a:r>
          </a:p>
          <a:p>
            <a:r>
              <a:rPr lang="sv-SE" sz="1200" kern="1200" dirty="0">
                <a:solidFill>
                  <a:schemeClr val="tx1"/>
                </a:solidFill>
                <a:effectLst/>
                <a:latin typeface="+mn-lt"/>
                <a:ea typeface="+mn-ea"/>
                <a:cs typeface="+mn-cs"/>
              </a:rPr>
              <a:t>Här har ni manualsida 3 och 4 som handlar om att Vara tonårsförälder. Syftet med det avsnittet är som sagt att normalisera tonårstiden. Ni har först ett berättar-stycke som ni berättar för föräldrarna och ställer sen retoriska frågan ”Känner ni igen det här”. Föräldrarna brukar nicka igenkännande. Ni ser att det står instruktioner efter frågorna, tex ”fråga om någon vill dela med sig” ”samla inte in”. Det är tänkt att vara en hjälp för er för att hinna med materialet och för att få en variation.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Andra frågan på det här avsnittet ”Vad tycker ni om hos era tonåringar” finns med, med syftet att lyfta tonåringarnas bra sidor. Ibland glöms det bort när det är mycket tjat.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Bra att vara medveten om att det troligen kommer vara ett stort spann mellan hur stora svårigheter föräldrarna upplever. Det sitter nästan alltid någon förälder i gruppen som provat allt och med en tonåring som testar alla gränser, medan nån annan knappt har några konflikter alls.  Det är så det är med universella program.</a:t>
            </a:r>
            <a:endParaRPr lang="sv-SE" b="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22</a:t>
            </a:fld>
            <a:endParaRPr lang="sv-SE" dirty="0"/>
          </a:p>
        </p:txBody>
      </p:sp>
      <p:sp>
        <p:nvSpPr>
          <p:cNvPr id="5" name="Platshållare för datum 4"/>
          <p:cNvSpPr>
            <a:spLocks noGrp="1"/>
          </p:cNvSpPr>
          <p:nvPr>
            <p:ph type="dt" idx="11"/>
          </p:nvPr>
        </p:nvSpPr>
        <p:spPr/>
        <p:txBody>
          <a:bodyPr/>
          <a:lstStyle/>
          <a:p>
            <a:r>
              <a:rPr lang="sv-SE" dirty="0"/>
              <a:t>2021-10-14</a:t>
            </a:r>
          </a:p>
        </p:txBody>
      </p:sp>
    </p:spTree>
    <p:extLst>
      <p:ext uri="{BB962C8B-B14F-4D97-AF65-F5344CB8AC3E}">
        <p14:creationId xmlns:p14="http://schemas.microsoft.com/office/powerpoint/2010/main" val="4281047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3 min </a:t>
            </a:r>
          </a:p>
          <a:p>
            <a:r>
              <a:rPr lang="sv-SE" sz="1200" kern="1200" dirty="0">
                <a:solidFill>
                  <a:schemeClr val="tx1"/>
                </a:solidFill>
                <a:effectLst/>
                <a:latin typeface="+mn-lt"/>
                <a:ea typeface="+mn-ea"/>
                <a:cs typeface="+mn-cs"/>
              </a:rPr>
              <a:t>Nu gör vi en kort fördjupning. Vi kommer lämna manualen och göra små djupdykningar för er gruppledare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då och då. Då är sliden mörklila. Syftet är inte att ni ska kunna allt det som</a:t>
            </a:r>
            <a:r>
              <a:rPr lang="sv-SE" sz="1200" kern="1200" baseline="0" dirty="0">
                <a:solidFill>
                  <a:schemeClr val="tx1"/>
                </a:solidFill>
                <a:effectLst/>
                <a:latin typeface="+mn-lt"/>
                <a:ea typeface="+mn-ea"/>
                <a:cs typeface="+mn-cs"/>
              </a:rPr>
              <a:t> tas upp i fördjupningarna</a:t>
            </a:r>
            <a:r>
              <a:rPr lang="sv-SE" sz="1200" kern="1200" dirty="0">
                <a:solidFill>
                  <a:schemeClr val="tx1"/>
                </a:solidFill>
                <a:effectLst/>
                <a:latin typeface="+mn-lt"/>
                <a:ea typeface="+mn-ea"/>
                <a:cs typeface="+mn-cs"/>
              </a:rPr>
              <a:t>, kunna svara på alla frågor, vara experter. Men det</a:t>
            </a:r>
            <a:r>
              <a:rPr lang="sv-SE" sz="1200" kern="1200" baseline="0" dirty="0">
                <a:solidFill>
                  <a:schemeClr val="tx1"/>
                </a:solidFill>
                <a:effectLst/>
                <a:latin typeface="+mn-lt"/>
                <a:ea typeface="+mn-ea"/>
                <a:cs typeface="+mn-cs"/>
              </a:rPr>
              <a:t> kan </a:t>
            </a:r>
            <a:r>
              <a:rPr lang="sv-SE" sz="1200" kern="1200" dirty="0">
                <a:solidFill>
                  <a:schemeClr val="tx1"/>
                </a:solidFill>
                <a:effectLst/>
                <a:latin typeface="+mn-lt"/>
                <a:ea typeface="+mn-ea"/>
                <a:cs typeface="+mn-cs"/>
              </a:rPr>
              <a:t>vara skönt för er som gruppledare ha lite mer bakgrundsinfo och ”kött på benen”.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När det gäller tonåringars utveckling sker förstås många kroppsliga förändringar. Om vi tittar på den neurologiska utvecklingen så sker stora förändringar i främre delen av hjärnan under tonårstiden. Den delen av hjärnan är viktig för bland annat planering, riskbedömning, impulskontroll. Det kan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förklara varför tonåringar kan utsätta sig för risker och visa på bristande omdöme.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sker också förändringar med utsöndringen av dopamin</a:t>
            </a:r>
            <a:r>
              <a:rPr lang="sv-SE" sz="1200" kern="1200" baseline="0" dirty="0">
                <a:solidFill>
                  <a:schemeClr val="tx1"/>
                </a:solidFill>
                <a:effectLst/>
                <a:latin typeface="+mn-lt"/>
                <a:ea typeface="+mn-ea"/>
                <a:cs typeface="+mn-cs"/>
              </a:rPr>
              <a:t> och serotonin. </a:t>
            </a:r>
            <a:r>
              <a:rPr lang="sv-SE" sz="1200" i="1" kern="1200" baseline="0" dirty="0">
                <a:solidFill>
                  <a:schemeClr val="tx1"/>
                </a:solidFill>
                <a:effectLst/>
                <a:latin typeface="+mn-lt"/>
                <a:ea typeface="+mn-ea"/>
                <a:cs typeface="+mn-cs"/>
              </a:rPr>
              <a:t>(signalsubstanser som kommunicerar mellan nervceller)</a:t>
            </a:r>
            <a:r>
              <a:rPr lang="sv-SE" sz="1200" kern="1200" dirty="0">
                <a:solidFill>
                  <a:schemeClr val="tx1"/>
                </a:solidFill>
                <a:effectLst/>
                <a:latin typeface="+mn-lt"/>
                <a:ea typeface="+mn-ea"/>
                <a:cs typeface="+mn-cs"/>
              </a:rPr>
              <a:t>. Det påverkar tonåringar på så sätt att de kan reagera starkare känslomässigt än vi vuxna. Det kan t ex vara katastrof om </a:t>
            </a:r>
            <a:r>
              <a:rPr lang="sv-SE" sz="1200" kern="1200" dirty="0" err="1">
                <a:solidFill>
                  <a:schemeClr val="tx1"/>
                </a:solidFill>
                <a:effectLst/>
                <a:latin typeface="+mn-lt"/>
                <a:ea typeface="+mn-ea"/>
                <a:cs typeface="+mn-cs"/>
              </a:rPr>
              <a:t>favvotröjan</a:t>
            </a:r>
            <a:r>
              <a:rPr lang="sv-SE" sz="1200" kern="1200" dirty="0">
                <a:solidFill>
                  <a:schemeClr val="tx1"/>
                </a:solidFill>
                <a:effectLst/>
                <a:latin typeface="+mn-lt"/>
                <a:ea typeface="+mn-ea"/>
                <a:cs typeface="+mn-cs"/>
              </a:rPr>
              <a:t> ligger i smutsen.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Under tonårsperioden blir vi mer lyhörda för sociala signaler, lägger tydligare märke till ansiktsuttryck och sociala beteenden. Det kan göra tonåringar mer socialt lyhörda och medvetna om omgivningens reaktioner.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är lätt att uppfatta tonåringar som självupptagna. Dels har de inte full utvecklad förmåga att ta andras perspektiv men de är också upptagna med formandet av sin identitet. </a:t>
            </a:r>
          </a:p>
          <a:p>
            <a:pPr marL="0" indent="0">
              <a:buFont typeface="Arial" panose="020B0604020202020204" pitchFamily="34" charset="0"/>
              <a:buNone/>
            </a:pPr>
            <a:r>
              <a:rPr lang="sv-SE" sz="1200" kern="1200" dirty="0">
                <a:solidFill>
                  <a:schemeClr val="tx1"/>
                </a:solidFill>
                <a:effectLst/>
                <a:latin typeface="+mn-lt"/>
                <a:ea typeface="+mn-ea"/>
                <a:cs typeface="+mn-cs"/>
              </a:rPr>
              <a:t>(Källa: Hwang, Frisén</a:t>
            </a:r>
            <a:r>
              <a:rPr lang="sv-SE" sz="1200" kern="1200" baseline="0" dirty="0">
                <a:solidFill>
                  <a:schemeClr val="tx1"/>
                </a:solidFill>
                <a:effectLst/>
                <a:latin typeface="+mn-lt"/>
                <a:ea typeface="+mn-ea"/>
                <a:cs typeface="+mn-cs"/>
              </a:rPr>
              <a:t> &amp;</a:t>
            </a:r>
            <a:r>
              <a:rPr lang="sv-SE" sz="1200" kern="1200" dirty="0">
                <a:solidFill>
                  <a:schemeClr val="tx1"/>
                </a:solidFill>
                <a:effectLst/>
                <a:latin typeface="+mn-lt"/>
                <a:ea typeface="+mn-ea"/>
                <a:cs typeface="+mn-cs"/>
              </a:rPr>
              <a:t> Nilsson, 2018. </a:t>
            </a:r>
            <a:r>
              <a:rPr lang="sv-SE" sz="1200" i="1" kern="1200" dirty="0">
                <a:solidFill>
                  <a:schemeClr val="tx1"/>
                </a:solidFill>
                <a:effectLst/>
                <a:latin typeface="+mn-lt"/>
                <a:ea typeface="+mn-ea"/>
                <a:cs typeface="+mn-cs"/>
              </a:rPr>
              <a:t>Ungdomar och unga vuxna, utveckling och livsvillkor</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Sissela Nutley 2019.</a:t>
            </a:r>
          </a:p>
          <a:p>
            <a:endParaRPr lang="sv-SE" baseline="0" dirty="0"/>
          </a:p>
          <a:p>
            <a:endParaRPr lang="sv-SE" baseline="0" dirty="0"/>
          </a:p>
          <a:p>
            <a:endParaRPr lang="sv-SE" baseline="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23</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773622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1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Så här</a:t>
            </a:r>
            <a:r>
              <a:rPr lang="sv-SE" baseline="0" dirty="0"/>
              <a:t> ser manualsida 5 ut. Det är en av de planscher ni använder på träffarna.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Cirklarna</a:t>
            </a:r>
            <a:r>
              <a:rPr lang="sv-SE" baseline="0" dirty="0"/>
              <a:t> illustrerar viktiga delar i en bra relation och innehållet i alla träffar. Vara tillsammans och Bra samtal ligger som en bas. Det behövs att föräldrar har skapat den grunden för att de ska kunna Hantera problem som uppstår på ett bra sätt.  </a:t>
            </a:r>
          </a:p>
          <a:p>
            <a:pPr marL="171450" indent="-171450">
              <a:buFont typeface="Arial" panose="020B0604020202020204" pitchFamily="34" charset="0"/>
              <a:buChar char="•"/>
            </a:pPr>
            <a:r>
              <a:rPr lang="sv-SE" baseline="0" dirty="0"/>
              <a:t>Basen, Vara tillsammans och Bra samtal är innehåll i de första två träffarna. I träff 3 och 4 kommer vi mer in på cirkeln Hantera problem.</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24</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78369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2 min </a:t>
            </a:r>
            <a:endParaRPr lang="sv-SE" b="0" dirty="0"/>
          </a:p>
          <a:p>
            <a:r>
              <a:rPr lang="sv-SE" sz="1200" kern="1200" dirty="0">
                <a:solidFill>
                  <a:schemeClr val="tx1"/>
                </a:solidFill>
                <a:effectLst/>
                <a:latin typeface="+mn-lt"/>
                <a:ea typeface="+mn-ea"/>
                <a:cs typeface="+mn-cs"/>
              </a:rPr>
              <a:t>Det här är en fördjupning</a:t>
            </a:r>
            <a:r>
              <a:rPr lang="sv-SE" sz="1200" kern="1200" baseline="0" dirty="0">
                <a:solidFill>
                  <a:schemeClr val="tx1"/>
                </a:solidFill>
                <a:effectLst/>
                <a:latin typeface="+mn-lt"/>
                <a:ea typeface="+mn-ea"/>
                <a:cs typeface="+mn-cs"/>
              </a:rPr>
              <a:t> för er gruppledare om relationer föräldrar barn, inget som ingår i manualen.</a:t>
            </a:r>
          </a:p>
          <a:p>
            <a:pPr marL="0" indent="0">
              <a:buFont typeface="Arial" panose="020B0604020202020204" pitchFamily="34" charset="0"/>
              <a:buNone/>
            </a:pPr>
            <a:r>
              <a:rPr lang="sv-SE" sz="1200" kern="1200" baseline="0" dirty="0">
                <a:solidFill>
                  <a:schemeClr val="tx1"/>
                </a:solidFill>
                <a:effectLst/>
                <a:latin typeface="+mn-lt"/>
                <a:ea typeface="+mn-ea"/>
                <a:cs typeface="+mn-cs"/>
              </a:rPr>
              <a:t>Vad kännetecknar en god relation mellan förälder-barn?</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Relationer som präglas av uppmärksamhet och uppmuntran, trygg (stark) anknytning och positiv kontroll har stor betydelse för om barnen senare får problem med alkohol, droger, brottslighet och psykisk ohälsa (Länsstyrelserna, 2017).</a:t>
            </a:r>
            <a:r>
              <a:rPr lang="sv-SE" sz="1200" kern="1200" baseline="0" dirty="0">
                <a:solidFill>
                  <a:schemeClr val="tx1"/>
                </a:solidFill>
                <a:effectLst/>
                <a:latin typeface="+mn-lt"/>
                <a:ea typeface="+mn-ea"/>
                <a:cs typeface="+mn-cs"/>
              </a:rPr>
              <a:t> Positiv kontroll innebär att ha en insyn i tonåringens liv som bygger på god kontakt, förtroende. </a:t>
            </a:r>
            <a:endParaRPr lang="sv-SE"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u="none" kern="1200" dirty="0">
                <a:solidFill>
                  <a:schemeClr val="tx1"/>
                </a:solidFill>
                <a:effectLst/>
                <a:latin typeface="+mn-lt"/>
                <a:ea typeface="+mn-ea"/>
                <a:cs typeface="+mn-cs"/>
              </a:rPr>
              <a:t>Studier visar att kärlek och värme mellan förälder och tonåring minskar bråk i familjen. De</a:t>
            </a:r>
            <a:r>
              <a:rPr lang="sv-SE" sz="1200" b="0" kern="1200" baseline="0" dirty="0">
                <a:solidFill>
                  <a:schemeClr val="tx1"/>
                </a:solidFill>
                <a:effectLst/>
                <a:latin typeface="+mn-lt"/>
                <a:ea typeface="+mn-ea"/>
                <a:cs typeface="+mn-cs"/>
              </a:rPr>
              <a:t>t </a:t>
            </a:r>
            <a:r>
              <a:rPr lang="sv-SE" sz="1200" b="0" kern="1200" dirty="0">
                <a:solidFill>
                  <a:schemeClr val="tx1"/>
                </a:solidFill>
                <a:effectLst/>
                <a:latin typeface="+mn-lt"/>
                <a:ea typeface="+mn-ea"/>
                <a:cs typeface="+mn-cs"/>
              </a:rPr>
              <a:t>minskar även risk för psykisk ohälsa: Yap &amp; </a:t>
            </a:r>
            <a:r>
              <a:rPr lang="sv-SE" sz="1200" b="0" kern="1200" dirty="0" err="1">
                <a:solidFill>
                  <a:schemeClr val="tx1"/>
                </a:solidFill>
                <a:effectLst/>
                <a:latin typeface="+mn-lt"/>
                <a:ea typeface="+mn-ea"/>
                <a:cs typeface="+mn-cs"/>
              </a:rPr>
              <a:t>Jorm</a:t>
            </a:r>
            <a:r>
              <a:rPr lang="sv-SE" sz="1200" b="0" kern="1200" dirty="0">
                <a:solidFill>
                  <a:schemeClr val="tx1"/>
                </a:solidFill>
                <a:effectLst/>
                <a:latin typeface="+mn-lt"/>
                <a:ea typeface="+mn-ea"/>
                <a:cs typeface="+mn-cs"/>
              </a:rPr>
              <a:t>, 2014.</a:t>
            </a:r>
            <a:r>
              <a:rPr lang="sv-SE" sz="1200" b="0" kern="1200" baseline="0" dirty="0">
                <a:solidFill>
                  <a:schemeClr val="tx1"/>
                </a:solidFill>
                <a:effectLst/>
                <a:latin typeface="+mn-lt"/>
                <a:ea typeface="+mn-ea"/>
                <a:cs typeface="+mn-cs"/>
              </a:rPr>
              <a:t> Att känna sig älskad och förstådd utvecklar också barn och ungas självkänsla. (Forster 2009)</a:t>
            </a:r>
            <a:endParaRPr lang="sv-SE"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none" dirty="0"/>
              <a:t>Balansen Fem gånger mer positiv än negativ kommunikation</a:t>
            </a:r>
            <a:r>
              <a:rPr lang="sv-SE" sz="1200" u="none" baseline="0" dirty="0"/>
              <a:t> gäller alla relationer. Studier är gjorda på föräldrar och barn samt parrelationer</a:t>
            </a:r>
            <a:r>
              <a:rPr lang="sv-SE" sz="1200" u="sng"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none" baseline="0" dirty="0"/>
              <a:t>För mycket gränssättning ökar risken för problem. (Forster 2009) (</a:t>
            </a:r>
            <a:r>
              <a:rPr lang="sv-SE" sz="1200" u="none" baseline="0" dirty="0" err="1"/>
              <a:t>Beauchaine</a:t>
            </a:r>
            <a:r>
              <a:rPr lang="sv-SE" sz="1200" u="none" baseline="0" dirty="0"/>
              <a:t>, Webster Stratton &amp; Reid, 2005) Däremot att ha att tillbringa tid tillsammans där fokus är på det positiva leder till färre konflikter.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none" baseline="0" dirty="0"/>
              <a:t>Föräldrar till tonåringar kan behöva hitta nya sätt att umgås med sina barn, som tonåringarna uppskattar. </a:t>
            </a:r>
          </a:p>
          <a:p>
            <a:endParaRPr lang="sv-SE" sz="1200" u="sng" kern="1200" dirty="0">
              <a:solidFill>
                <a:schemeClr val="tx1"/>
              </a:solidFill>
              <a:effectLst/>
              <a:latin typeface="+mn-lt"/>
              <a:ea typeface="+mn-ea"/>
              <a:cs typeface="+mn-cs"/>
            </a:endParaRPr>
          </a:p>
          <a:p>
            <a:endParaRPr lang="sv-SE" u="sng"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25</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86462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10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dirty="0">
                <a:solidFill>
                  <a:schemeClr val="tx1"/>
                </a:solidFill>
                <a:effectLst/>
                <a:latin typeface="+mn-lt"/>
                <a:ea typeface="+mn-ea"/>
                <a:cs typeface="+mn-cs"/>
              </a:rPr>
              <a:t>Sammanfattningsvis</a:t>
            </a:r>
            <a:r>
              <a:rPr lang="sv-SE" sz="1200" i="0" kern="1200" baseline="0" dirty="0">
                <a:solidFill>
                  <a:schemeClr val="tx1"/>
                </a:solidFill>
                <a:effectLst/>
                <a:latin typeface="+mn-lt"/>
                <a:ea typeface="+mn-ea"/>
                <a:cs typeface="+mn-cs"/>
              </a:rPr>
              <a:t> kan vi säga att i </a:t>
            </a:r>
            <a:r>
              <a:rPr lang="sv-SE" sz="1200" i="0" kern="1200" dirty="0">
                <a:solidFill>
                  <a:schemeClr val="tx1"/>
                </a:solidFill>
                <a:effectLst/>
                <a:latin typeface="+mn-lt"/>
                <a:ea typeface="+mn-ea"/>
                <a:cs typeface="+mn-cs"/>
              </a:rPr>
              <a:t>en</a:t>
            </a:r>
            <a:r>
              <a:rPr lang="sv-SE" sz="1200" kern="1200" dirty="0">
                <a:solidFill>
                  <a:schemeClr val="tx1"/>
                </a:solidFill>
                <a:effectLst/>
                <a:latin typeface="+mn-lt"/>
                <a:ea typeface="+mn-ea"/>
                <a:cs typeface="+mn-cs"/>
              </a:rPr>
              <a:t> fungerande relation behöver vi vara tillsammans och visa mycket mer kärlek och omsorg än vad vi sätter gränser.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Detta illustrerar den här balansbrädan som finns på sid 7.  En plansch ni använder mycket. Den visar relationen fem – ett, alltså fem gånger mer positiv kommunikation än negativ och vi kallar den Fem-ettan.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kern="1200" baseline="0" dirty="0">
                <a:solidFill>
                  <a:schemeClr val="tx1"/>
                </a:solidFill>
                <a:effectLst/>
                <a:latin typeface="+mn-lt"/>
                <a:ea typeface="+mn-ea"/>
                <a:cs typeface="+mn-cs"/>
              </a:rPr>
              <a:t>     Läs det som står på stenarna</a:t>
            </a:r>
            <a:r>
              <a:rPr lang="sv-SE" sz="1200" b="1"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Även stenen med sätta gränser behövs för att få balans. Om föräldrar fyller på med mycket positiv kommunikation så minskar ofta behovet av att sätta gränser, tillrättavisa, tjata. Samarbetet fungerar helt enkelt bättre om föräldrar strävar efter den här balansen i relationen med sin tonåring.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Här frågar ni föräldrarna: </a:t>
            </a:r>
            <a:r>
              <a:rPr lang="sv-SE" sz="1200" kern="1200" dirty="0">
                <a:solidFill>
                  <a:schemeClr val="tx1"/>
                </a:solidFill>
                <a:effectLst/>
                <a:latin typeface="+mn-lt"/>
                <a:ea typeface="+mn-ea"/>
                <a:cs typeface="+mn-cs"/>
              </a:rPr>
              <a:t>Hur visar ni era tonåringar att ni tycker om dem? Hur vill era tonåringar att ni visar kärlek? Den frågan är viktig just för att lyfta barnperspektivet.  </a:t>
            </a:r>
            <a:endParaRPr lang="sv-SE" sz="120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dirty="0">
                <a:solidFill>
                  <a:schemeClr val="tx1"/>
                </a:solidFill>
                <a:effectLst/>
                <a:latin typeface="+mn-lt"/>
                <a:ea typeface="+mn-ea"/>
                <a:cs typeface="+mn-cs"/>
              </a:rPr>
              <a:t>Fråga gruppen, (stå upp som en gympa)</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Nu frågar vi er samma fråga:</a:t>
            </a:r>
            <a:r>
              <a:rPr lang="sv-SE" sz="1200" b="1" kern="1200" baseline="0" dirty="0">
                <a:solidFill>
                  <a:schemeClr val="tx1"/>
                </a:solidFill>
                <a:effectLst/>
                <a:latin typeface="+mn-lt"/>
                <a:ea typeface="+mn-ea"/>
                <a:cs typeface="+mn-cs"/>
              </a:rPr>
              <a:t> </a:t>
            </a:r>
            <a:r>
              <a:rPr lang="sv-SE" sz="1200" kern="1200" baseline="0" dirty="0">
                <a:solidFill>
                  <a:schemeClr val="tx1"/>
                </a:solidFill>
                <a:effectLst/>
                <a:latin typeface="+mn-lt"/>
                <a:ea typeface="+mn-ea"/>
                <a:cs typeface="+mn-cs"/>
              </a:rPr>
              <a:t>H</a:t>
            </a:r>
            <a:r>
              <a:rPr lang="sv-SE" sz="1200" kern="1200" dirty="0">
                <a:solidFill>
                  <a:schemeClr val="tx1"/>
                </a:solidFill>
                <a:effectLst/>
                <a:latin typeface="+mn-lt"/>
                <a:ea typeface="+mn-ea"/>
                <a:cs typeface="+mn-cs"/>
              </a:rPr>
              <a:t>ur visar ni era barn att ni tycker om dem eller hur visade era föräldrar </a:t>
            </a:r>
            <a:r>
              <a:rPr lang="sv-SE" sz="1200" i="0" kern="1200" dirty="0">
                <a:solidFill>
                  <a:schemeClr val="tx1"/>
                </a:solidFill>
                <a:effectLst/>
                <a:latin typeface="+mn-lt"/>
                <a:ea typeface="+mn-ea"/>
                <a:cs typeface="+mn-cs"/>
              </a:rPr>
              <a:t>eller andra vuxna </a:t>
            </a:r>
            <a:r>
              <a:rPr lang="sv-SE" sz="1200" kern="1200" dirty="0">
                <a:solidFill>
                  <a:schemeClr val="tx1"/>
                </a:solidFill>
                <a:effectLst/>
                <a:latin typeface="+mn-lt"/>
                <a:ea typeface="+mn-ea"/>
                <a:cs typeface="+mn-cs"/>
              </a:rPr>
              <a:t>att de tyckte om 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     Prata 2 o 2.  </a:t>
            </a:r>
            <a:r>
              <a:rPr lang="sv-SE" sz="1200" i="1" kern="1200" dirty="0">
                <a:solidFill>
                  <a:schemeClr val="tx1"/>
                </a:solidFill>
                <a:effectLst/>
                <a:latin typeface="+mn-lt"/>
                <a:ea typeface="+mn-ea"/>
                <a:cs typeface="+mn-cs"/>
              </a:rPr>
              <a:t>Be någon dela med sig.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Den här är en av planscherna som ni ofta kommer att hänvisa till i era föräldragrupper.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Nu har vi pratat mycket om 5:or </a:t>
            </a:r>
            <a:r>
              <a:rPr lang="sv-SE" sz="1200" i="1" kern="1200" baseline="0" dirty="0">
                <a:solidFill>
                  <a:schemeClr val="tx1"/>
                </a:solidFill>
                <a:effectLst/>
                <a:latin typeface="+mn-lt"/>
                <a:ea typeface="+mn-ea"/>
                <a:cs typeface="+mn-cs"/>
              </a:rPr>
              <a:t>peka på </a:t>
            </a:r>
            <a:r>
              <a:rPr lang="sv-SE" sz="1200" i="1" kern="1200" baseline="0" dirty="0" err="1">
                <a:solidFill>
                  <a:schemeClr val="tx1"/>
                </a:solidFill>
                <a:effectLst/>
                <a:latin typeface="+mn-lt"/>
                <a:ea typeface="+mn-ea"/>
                <a:cs typeface="+mn-cs"/>
              </a:rPr>
              <a:t>femsidan</a:t>
            </a:r>
            <a:r>
              <a:rPr lang="sv-SE" sz="1200" kern="1200" baseline="0" dirty="0">
                <a:solidFill>
                  <a:schemeClr val="tx1"/>
                </a:solidFill>
                <a:effectLst/>
                <a:latin typeface="+mn-lt"/>
                <a:ea typeface="+mn-ea"/>
                <a:cs typeface="+mn-cs"/>
              </a:rPr>
              <a:t>. Den här balansen i Fem –ettan är något att sträva mot, men kan vara svårt att få till. D</a:t>
            </a:r>
            <a:r>
              <a:rPr lang="sv-SE" dirty="0"/>
              <a:t>et är lätt att mycket</a:t>
            </a:r>
            <a:r>
              <a:rPr lang="sv-SE" baseline="0" dirty="0"/>
              <a:t> kommunikation hamnar på ett sidan och då ökar risken för problem och att konflikter ökar.</a:t>
            </a:r>
          </a:p>
          <a:p>
            <a:pPr marL="171450" indent="-171450">
              <a:buFont typeface="Arial" panose="020B0604020202020204" pitchFamily="34" charset="0"/>
              <a:buChar char="•"/>
            </a:pPr>
            <a:r>
              <a:rPr lang="sv-SE" b="1" baseline="0" dirty="0"/>
              <a:t>Fråga gruppen: </a:t>
            </a:r>
            <a:r>
              <a:rPr lang="sv-SE" b="0" baseline="0" dirty="0"/>
              <a:t>Vad skulle kunna vara exempel på ettor? Vad är det som föräldrar gör som hamnar på den sidan?</a:t>
            </a:r>
            <a:endParaRPr lang="sv-SE" b="0" strike="sngStrike" baseline="0" dirty="0"/>
          </a:p>
          <a:p>
            <a:r>
              <a:rPr lang="sv-SE" b="0" i="1" baseline="0" dirty="0"/>
              <a:t>(Tjat, tillsägelser, krav, konflikter som uppstår) </a:t>
            </a:r>
          </a:p>
          <a:p>
            <a:r>
              <a:rPr lang="sv-SE" b="0" baseline="0" dirty="0"/>
              <a:t>Den här frågan ställer ni inte till era föräldrar men viktigt för er att ha med er vad som kan hamna på ett sidan. </a:t>
            </a:r>
            <a:endParaRPr lang="sv-SE" b="0" dirty="0"/>
          </a:p>
          <a:p>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26</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90795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i="0" dirty="0"/>
              <a:t>2 min</a:t>
            </a:r>
            <a:r>
              <a:rPr lang="sv-SE" b="0" i="0" baseline="0" dirty="0"/>
              <a:t> </a:t>
            </a:r>
            <a:endParaRPr lang="sv-SE" b="0" i="1" dirty="0"/>
          </a:p>
          <a:p>
            <a:r>
              <a:rPr lang="sv-SE" dirty="0"/>
              <a:t>Här</a:t>
            </a:r>
            <a:r>
              <a:rPr lang="sv-SE" baseline="0" dirty="0"/>
              <a:t> är den andra planschen ni kommer använda er av. Ni ser en förälder och en tonåring som sitter i tillsammans i en soffa. Tonåringen tar efter hur föräldern sitter, kroppsspråk men också beteendet dricka te, titta på tv på kvällen. Bilden ska symbolisera modellinlärning och att föräldrar är förebilder för beteenden i olika situationer men också modeller för hur de hantera känslor och relationer. </a:t>
            </a:r>
          </a:p>
          <a:p>
            <a:endParaRPr lang="sv-SE" baseline="0" dirty="0"/>
          </a:p>
          <a:p>
            <a:r>
              <a:rPr lang="sv-SE" dirty="0"/>
              <a:t>Vi är förebilder</a:t>
            </a:r>
            <a:r>
              <a:rPr lang="sv-SE" baseline="0" dirty="0"/>
              <a:t> och </a:t>
            </a:r>
            <a:r>
              <a:rPr lang="sv-SE" dirty="0"/>
              <a:t>modeller både medvetet</a:t>
            </a:r>
            <a:r>
              <a:rPr lang="sv-SE" baseline="0" dirty="0"/>
              <a:t> och omedvetet. </a:t>
            </a:r>
            <a:r>
              <a:rPr lang="sv-SE" dirty="0"/>
              <a:t>Modellinlärning är ett av de mest kraftfulla sätten att lära in nya beteenden– såväl goda som dåliga. Ex </a:t>
            </a:r>
            <a:r>
              <a:rPr lang="sv-SE" dirty="0" err="1"/>
              <a:t>fld</a:t>
            </a:r>
            <a:r>
              <a:rPr lang="sv-SE" dirty="0"/>
              <a:t> som skriker åt sin tonåring visar att det är ett samtalssätt. Föräldern</a:t>
            </a:r>
            <a:r>
              <a:rPr lang="sv-SE" baseline="0" dirty="0"/>
              <a:t> blir modell för beteenden i andra nära relationer för tonåringen. </a:t>
            </a:r>
            <a:endParaRPr lang="sv-SE" dirty="0"/>
          </a:p>
          <a:p>
            <a:r>
              <a:rPr lang="sv-SE" sz="1200" dirty="0">
                <a:latin typeface="Stockholm Type Regular" pitchFamily="50" charset="0"/>
              </a:rPr>
              <a:t>Albert </a:t>
            </a:r>
            <a:r>
              <a:rPr lang="sv-SE" sz="1200" dirty="0" err="1">
                <a:latin typeface="Stockholm Type Regular" pitchFamily="50" charset="0"/>
              </a:rPr>
              <a:t>Bandura</a:t>
            </a:r>
            <a:r>
              <a:rPr lang="sv-SE" sz="1200" dirty="0">
                <a:latin typeface="Stockholm Type Regular" pitchFamily="50" charset="0"/>
              </a:rPr>
              <a:t> – en</a:t>
            </a:r>
            <a:r>
              <a:rPr lang="sv-SE" sz="1200" baseline="0" dirty="0">
                <a:latin typeface="Stockholm Type Regular" pitchFamily="50" charset="0"/>
              </a:rPr>
              <a:t> förespråkare inom </a:t>
            </a:r>
            <a:r>
              <a:rPr lang="sv-SE" sz="1200" dirty="0">
                <a:latin typeface="Stockholm Type Regular" pitchFamily="50" charset="0"/>
              </a:rPr>
              <a:t>social inlärningsteori säger att våra handlings- och tankemönster formas i </a:t>
            </a:r>
            <a:r>
              <a:rPr lang="sv-SE" sz="1200" b="1" dirty="0">
                <a:latin typeface="Stockholm Type Regular" pitchFamily="50" charset="0"/>
              </a:rPr>
              <a:t>samspel</a:t>
            </a:r>
            <a:r>
              <a:rPr lang="sv-SE" sz="1200" dirty="0">
                <a:latin typeface="Stockholm Type Regular" pitchFamily="50" charset="0"/>
              </a:rPr>
              <a:t> med vår omvärld, inlärning sker via observation.</a:t>
            </a:r>
          </a:p>
          <a:p>
            <a:pPr marL="0" indent="0" eaLnBrk="1" hangingPunct="1">
              <a:spcBef>
                <a:spcPct val="0"/>
              </a:spcBef>
              <a:buFont typeface="Arial" panose="020B0604020202020204" pitchFamily="34" charset="0"/>
              <a:buNone/>
            </a:pPr>
            <a:r>
              <a:rPr lang="sv-SE" baseline="0" dirty="0"/>
              <a:t>V</a:t>
            </a:r>
            <a:r>
              <a:rPr lang="sv-SE" dirty="0"/>
              <a:t>i lägger märke till andras sätt att agera i olika situationer, om deras beteende är framgångsrikt, blir det modeller för vårt eget sätt att bete oss. Detta är en extra tydlig</a:t>
            </a:r>
            <a:r>
              <a:rPr lang="sv-SE" baseline="0" dirty="0"/>
              <a:t> kanal för inlärning för våra sociala beteenderepertoar – vi lär oss genom att observera och interagera med andra. Det är ofta tydligt hos små barn men även äldre barn och vuxna lär via modellinlärning.</a:t>
            </a:r>
            <a:endParaRPr lang="sv-SE"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aseline="0" dirty="0"/>
          </a:p>
          <a:p>
            <a:pPr marL="171450" indent="-171450">
              <a:buFont typeface="Arial" panose="020B0604020202020204" pitchFamily="34" charset="0"/>
              <a:buChar char="•"/>
            </a:pP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27</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50713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i="0" dirty="0"/>
              <a:t>3 min </a:t>
            </a:r>
          </a:p>
          <a:p>
            <a:pPr marL="0" indent="0">
              <a:buFont typeface="Arial" panose="020B0604020202020204" pitchFamily="34" charset="0"/>
              <a:buNone/>
            </a:pPr>
            <a:r>
              <a:rPr lang="sv-SE" i="1" dirty="0"/>
              <a:t>Visa</a:t>
            </a:r>
            <a:r>
              <a:rPr lang="sv-SE" i="1" baseline="0" dirty="0"/>
              <a:t> </a:t>
            </a:r>
            <a:r>
              <a:rPr lang="sv-SE" i="1" dirty="0"/>
              <a:t>Ficklampan. </a:t>
            </a:r>
            <a:r>
              <a:rPr lang="sv-SE" dirty="0"/>
              <a:t>Här är</a:t>
            </a:r>
            <a:r>
              <a:rPr lang="sv-SE" baseline="0" dirty="0"/>
              <a:t> en annan plansch, Ficklampan, som ni kommer att använda aktivt under träffarna.  - </a:t>
            </a:r>
            <a:r>
              <a:rPr lang="sv-SE" i="0" baseline="0" dirty="0"/>
              <a:t>Det tonåringen får uppmärksamhet för gör den ofta mer av -</a:t>
            </a:r>
            <a:r>
              <a:rPr lang="sv-SE" i="1" baseline="0" dirty="0"/>
              <a:t> </a:t>
            </a:r>
            <a:r>
              <a:rPr lang="sv-SE" i="0" baseline="0" dirty="0"/>
              <a:t>De beteenden som föräldrarna lyser på med ficklampan på kommer de att se mer av. </a:t>
            </a:r>
          </a:p>
          <a:p>
            <a:pPr marL="171450" indent="-171450">
              <a:buFont typeface="Arial" panose="020B0604020202020204" pitchFamily="34" charset="0"/>
              <a:buChar char="•"/>
            </a:pPr>
            <a:r>
              <a:rPr lang="sv-SE" dirty="0"/>
              <a:t>Uppmärksamhet</a:t>
            </a:r>
            <a:r>
              <a:rPr lang="sv-SE" baseline="0" dirty="0"/>
              <a:t> styr beteenden. Från det att vi är små när föräldrars uppmärksamhet är en förutsättning för överlevnad. Får vi positiv uppmärksamhet för något vi gör så ökar chansen att vi gör mer av det. Exempel: Dra ett skämt, alla skrattar. Uppskattning av chefen för att gjort något bra, ökad motivation att jobba. Därför behöver </a:t>
            </a:r>
            <a:r>
              <a:rPr lang="sv-SE" baseline="0" dirty="0" err="1"/>
              <a:t>fld</a:t>
            </a:r>
            <a:r>
              <a:rPr lang="sv-SE" baseline="0" dirty="0"/>
              <a:t> tänka på att ge uppmärksamhet till det de vill se mer av. Att lysa med ficklampan på det som fungerar, ha fokus på det som fungerar. Och försöka att minska fokus på det de vill se </a:t>
            </a:r>
            <a:r>
              <a:rPr lang="sv-SE" b="0" baseline="0" dirty="0"/>
              <a:t>mindre av - släcka ficklampan. </a:t>
            </a:r>
          </a:p>
          <a:p>
            <a:pPr marL="171450" indent="-171450">
              <a:buFont typeface="Arial" panose="020B0604020202020204" pitchFamily="34" charset="0"/>
              <a:buChar char="•"/>
            </a:pPr>
            <a:r>
              <a:rPr lang="sv-SE" b="0" baseline="0" dirty="0"/>
              <a:t>Det gäller att variera sig och att uppmuntra olika saker. Viktigt att också ge kravlös uppmuntran. T ex ”vad mysigt att du är hemma ikväll.” Ge en kram, ett leende.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baseline="0" dirty="0"/>
              <a:t>När föräldrar har tid tillsammans med sin tonåring, vilket är bra för relationen, finns det flera tillfällen att ge positiv uppmärksamhet och rikta ficklampan på det som fungerar. </a:t>
            </a:r>
            <a:endParaRPr lang="sv-SE" b="1"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Dessa tre planscher och planschen med de tre cirklarna finns samlade i en Powerpoint-bild för er som vill använda det. De finns även samlade i ett </a:t>
            </a:r>
            <a:r>
              <a:rPr lang="sv-SE" baseline="0" dirty="0" err="1"/>
              <a:t>pdf-dokument</a:t>
            </a:r>
            <a:r>
              <a:rPr lang="sv-SE" baseline="0" dirty="0"/>
              <a:t> om ni vill skriva ut, laminera och ge till föräldrarna. </a:t>
            </a:r>
          </a:p>
          <a:p>
            <a:pPr marL="171450" indent="-171450">
              <a:buFont typeface="Arial" panose="020B0604020202020204" pitchFamily="34" charset="0"/>
              <a:buChar char="•"/>
            </a:pP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28</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743634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8 </a:t>
            </a:r>
            <a:r>
              <a:rPr lang="sv-SE" b="0" dirty="0"/>
              <a:t>min 11.13</a:t>
            </a:r>
            <a:r>
              <a:rPr lang="sv-SE" b="0" baseline="0" dirty="0"/>
              <a:t> mini paus till 11.18</a:t>
            </a:r>
            <a:endParaRPr lang="sv-S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a:t>Vi ska nu visa delar av innehållet i manualen, avsnittet Vara tillsammans s 9-11. V</a:t>
            </a:r>
            <a:r>
              <a:rPr lang="sv-SE" sz="1200" kern="1200" baseline="0" dirty="0">
                <a:solidFill>
                  <a:schemeClr val="tx1"/>
                </a:solidFill>
                <a:effectLst/>
                <a:latin typeface="+mn-lt"/>
                <a:ea typeface="+mn-ea"/>
                <a:cs typeface="+mn-cs"/>
              </a:rPr>
              <a:t>i börjar längst ned på sid 9. Jag är gruppledare och ni får vara föräldrar. </a:t>
            </a: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Läs</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Vi ska nu visa en film med ett exempel där en förälder och en tonåring är tillsammans. </a:t>
            </a:r>
            <a:endParaRPr lang="sv-SE"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Visa film:</a:t>
            </a:r>
            <a:r>
              <a:rPr lang="sv-SE" sz="1200" i="0" kern="1200" dirty="0">
                <a:solidFill>
                  <a:schemeClr val="tx1"/>
                </a:solidFill>
                <a:effectLst/>
                <a:latin typeface="+mn-lt"/>
                <a:ea typeface="+mn-ea"/>
                <a:cs typeface="+mn-cs"/>
              </a:rPr>
              <a:t> ”Vara tillsammans 1”.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Följ manualkortet s 10:</a:t>
            </a:r>
          </a:p>
          <a:p>
            <a:r>
              <a:rPr lang="sv-SE" sz="1200" b="1" i="1" kern="1200" dirty="0">
                <a:solidFill>
                  <a:schemeClr val="tx1"/>
                </a:solidFill>
                <a:effectLst/>
                <a:latin typeface="+mn-lt"/>
                <a:ea typeface="+mn-ea"/>
                <a:cs typeface="+mn-cs"/>
              </a:rPr>
              <a:t>Berätta:</a:t>
            </a:r>
            <a:r>
              <a:rPr lang="sv-SE" sz="1200" kern="1200" dirty="0">
                <a:solidFill>
                  <a:schemeClr val="tx1"/>
                </a:solidFill>
                <a:effectLst/>
                <a:latin typeface="+mn-lt"/>
                <a:ea typeface="+mn-ea"/>
                <a:cs typeface="+mn-cs"/>
              </a:rPr>
              <a:t> Föräldern i filmen ville väl och försökte få igång ett samtal, men hamnade i att fokusera på krav och sådant som inte fungerar. Det blev mycket prat om läxorna och att diskmaskinen inte var urplockad. </a:t>
            </a:r>
            <a:r>
              <a:rPr lang="sv-SE" sz="1200" i="1" kern="1200" dirty="0">
                <a:solidFill>
                  <a:schemeClr val="tx1"/>
                </a:solidFill>
                <a:effectLst/>
                <a:latin typeface="+mn-lt"/>
                <a:ea typeface="+mn-ea"/>
                <a:cs typeface="+mn-cs"/>
              </a:rPr>
              <a:t>Visa Ficklampan. </a:t>
            </a:r>
            <a:r>
              <a:rPr lang="sv-SE" sz="1200" kern="1200" dirty="0">
                <a:solidFill>
                  <a:schemeClr val="tx1"/>
                </a:solidFill>
                <a:effectLst/>
                <a:latin typeface="+mn-lt"/>
                <a:ea typeface="+mn-ea"/>
                <a:cs typeface="+mn-cs"/>
              </a:rPr>
              <a:t>Det är lätt att som förälder passa på och ta upp krav och påminnelser vid ett sådant här tillfälle, istället för att bara ha en bra stund tillsammans. </a:t>
            </a:r>
          </a:p>
          <a:p>
            <a:r>
              <a:rPr lang="sv-SE" sz="1200" b="1" i="1" kern="1200" dirty="0">
                <a:solidFill>
                  <a:schemeClr val="tx1"/>
                </a:solidFill>
                <a:effectLst/>
                <a:latin typeface="+mn-lt"/>
                <a:ea typeface="+mn-ea"/>
                <a:cs typeface="+mn-cs"/>
              </a:rPr>
              <a:t>Fråga gruppen</a:t>
            </a:r>
            <a:r>
              <a:rPr lang="sv-SE" sz="1200" kern="1200" dirty="0">
                <a:solidFill>
                  <a:schemeClr val="tx1"/>
                </a:solidFill>
                <a:effectLst/>
                <a:latin typeface="+mn-lt"/>
                <a:ea typeface="+mn-ea"/>
                <a:cs typeface="+mn-cs"/>
              </a:rPr>
              <a:t>: Hur tror ni tonåringen upplevde situationen? </a:t>
            </a:r>
          </a:p>
          <a:p>
            <a:r>
              <a:rPr lang="sv-SE" sz="1200" i="1" kern="1200" dirty="0">
                <a:solidFill>
                  <a:schemeClr val="tx1"/>
                </a:solidFill>
                <a:effectLst/>
                <a:latin typeface="+mn-lt"/>
                <a:ea typeface="+mn-ea"/>
                <a:cs typeface="+mn-cs"/>
              </a:rPr>
              <a:t>Samla in.</a:t>
            </a:r>
          </a:p>
          <a:p>
            <a:r>
              <a:rPr lang="sv-SE" sz="1200" b="1" i="1" kern="1200" dirty="0">
                <a:solidFill>
                  <a:schemeClr val="tx1"/>
                </a:solidFill>
                <a:effectLst/>
                <a:latin typeface="+mn-lt"/>
                <a:ea typeface="+mn-ea"/>
                <a:cs typeface="+mn-cs"/>
              </a:rPr>
              <a:t>Berätta:</a:t>
            </a:r>
            <a:r>
              <a:rPr lang="sv-SE" sz="1200" i="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Nu ska vi titta på samma situation igen men nu gör föräldern LITE annorlunda. I det här exemplet försöker föräldern ha mer fokus på det som fungerar. Det är inget</a:t>
            </a:r>
            <a:r>
              <a:rPr lang="sv-SE" sz="1200" kern="1200" baseline="0" dirty="0">
                <a:solidFill>
                  <a:schemeClr val="tx1"/>
                </a:solidFill>
                <a:effectLst/>
                <a:latin typeface="+mn-lt"/>
                <a:ea typeface="+mn-ea"/>
                <a:cs typeface="+mn-cs"/>
              </a:rPr>
              <a:t> perfekt exempel men t</a:t>
            </a:r>
            <a:r>
              <a:rPr lang="sv-SE" sz="1200" kern="1200" dirty="0">
                <a:solidFill>
                  <a:schemeClr val="tx1"/>
                </a:solidFill>
                <a:effectLst/>
                <a:latin typeface="+mn-lt"/>
                <a:ea typeface="+mn-ea"/>
                <a:cs typeface="+mn-cs"/>
              </a:rPr>
              <a:t>änk på vad föräldern gör som är bra.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Visa</a:t>
            </a:r>
            <a:r>
              <a:rPr lang="sv-SE" sz="1200" b="1" kern="1200" baseline="0" dirty="0">
                <a:solidFill>
                  <a:schemeClr val="tx1"/>
                </a:solidFill>
                <a:effectLst/>
                <a:latin typeface="+mn-lt"/>
                <a:ea typeface="+mn-ea"/>
                <a:cs typeface="+mn-cs"/>
              </a:rPr>
              <a:t> film: </a:t>
            </a:r>
            <a:r>
              <a:rPr lang="sv-SE" sz="1200" b="0" kern="1200" baseline="0" dirty="0">
                <a:solidFill>
                  <a:schemeClr val="tx1"/>
                </a:solidFill>
                <a:effectLst/>
                <a:latin typeface="+mn-lt"/>
                <a:ea typeface="+mn-ea"/>
                <a:cs typeface="+mn-cs"/>
              </a:rPr>
              <a:t>Vara tillsammans 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baseline="0" dirty="0">
                <a:solidFill>
                  <a:schemeClr val="tx1"/>
                </a:solidFill>
                <a:effectLst/>
                <a:latin typeface="+mn-lt"/>
                <a:ea typeface="+mn-ea"/>
                <a:cs typeface="+mn-cs"/>
              </a:rPr>
              <a:t>Betona att föräldern i film 2 inte är perfekt.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endParaRPr lang="sv-SE" dirty="0"/>
          </a:p>
          <a:p>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29</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49117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18</a:t>
            </a:r>
            <a:r>
              <a:rPr lang="sv-SE" b="0" baseline="0" dirty="0"/>
              <a:t> min denna bild och nästa.</a:t>
            </a:r>
          </a:p>
          <a:p>
            <a:r>
              <a:rPr lang="sv-SE" b="0" baseline="0" dirty="0"/>
              <a:t>Här är en översikt över hela utbildningen. </a:t>
            </a:r>
          </a:p>
          <a:p>
            <a:r>
              <a:rPr lang="sv-SE" b="0" baseline="0" dirty="0"/>
              <a:t>Utbildningsdagarna, utom dag 4, har samma upplägg med föreläsning på fm och handledning/workshop i mindre grupper på eftermiddagen. Då övar vi på materialet och ni får tillfälle att diskutera utmaningar som dyker upp i era föräldragrupper. </a:t>
            </a:r>
          </a:p>
          <a:p>
            <a:endParaRPr lang="sv-SE" b="0" baseline="0" dirty="0"/>
          </a:p>
          <a:p>
            <a:r>
              <a:rPr lang="sv-SE" b="0" baseline="0" dirty="0"/>
              <a:t>Gruppledarna presenterar sig. </a:t>
            </a:r>
            <a:r>
              <a:rPr lang="sv-SE" b="1" baseline="0" dirty="0"/>
              <a:t>Namn, stadsdel/kommun, funktion.</a:t>
            </a:r>
          </a:p>
          <a:p>
            <a:endParaRPr lang="sv-SE" b="0" baseline="0" dirty="0"/>
          </a:p>
          <a:p>
            <a:r>
              <a:rPr lang="sv-SE" b="0" baseline="0" dirty="0">
                <a:solidFill>
                  <a:srgbClr val="FF0000"/>
                </a:solidFill>
              </a:rPr>
              <a:t>Vi ska nu titta på en film från en föräldragrupp där föräldrar intervjuas och en med en kort presentation av ABC Tonår. Tänkt att användas i marknadsföring och rekrytering av föräldrar. </a:t>
            </a:r>
          </a:p>
          <a:p>
            <a:r>
              <a:rPr lang="sv-SE" b="0" baseline="0" dirty="0">
                <a:solidFill>
                  <a:srgbClr val="FF0000"/>
                </a:solidFill>
              </a:rPr>
              <a:t>En kortare version </a:t>
            </a:r>
            <a:r>
              <a:rPr lang="sv-SE" b="0" baseline="0" dirty="0"/>
              <a:t>finns på portalen som är lämplig att lägga upp i sociala medier.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baseline="0" dirty="0"/>
              <a:t>Visa rekryteringsfilmen, nästa bild. </a:t>
            </a:r>
          </a:p>
          <a:p>
            <a:endParaRPr lang="sv-SE" b="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a:t>
            </a:fld>
            <a:endParaRPr lang="sv-SE" dirty="0"/>
          </a:p>
        </p:txBody>
      </p:sp>
      <p:sp>
        <p:nvSpPr>
          <p:cNvPr id="5" name="Platshållare för datum 4"/>
          <p:cNvSpPr>
            <a:spLocks noGrp="1"/>
          </p:cNvSpPr>
          <p:nvPr>
            <p:ph type="dt" idx="11"/>
          </p:nvPr>
        </p:nvSpPr>
        <p:spPr/>
        <p:txBody>
          <a:bodyPr/>
          <a:lstStyle/>
          <a:p>
            <a:r>
              <a:rPr lang="sv-SE" dirty="0"/>
              <a:t>2021-10-14</a:t>
            </a:r>
          </a:p>
        </p:txBody>
      </p:sp>
    </p:spTree>
    <p:extLst>
      <p:ext uri="{BB962C8B-B14F-4D97-AF65-F5344CB8AC3E}">
        <p14:creationId xmlns:p14="http://schemas.microsoft.com/office/powerpoint/2010/main" val="3055868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2 min</a:t>
            </a:r>
            <a:r>
              <a:rPr lang="sv-SE" b="0" baseline="0" dirty="0"/>
              <a:t> </a:t>
            </a:r>
            <a:endParaRPr lang="sv-SE"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Nu lämnar jag rollen som gruppledare. Vi är på sidan 11 i manualen. </a:t>
            </a: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Efter</a:t>
            </a:r>
            <a:r>
              <a:rPr lang="sv-SE" baseline="0" dirty="0"/>
              <a:t> den här filmen ställer ni frågan igen till föräldragruppen: </a:t>
            </a:r>
            <a:r>
              <a:rPr lang="sv-SE" dirty="0"/>
              <a:t> Hur tror ni att tonåringen upplevde situationen?</a:t>
            </a:r>
            <a:r>
              <a:rPr lang="sv-SE" sz="1200" b="1" i="1"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Vad gjorde föräldern</a:t>
            </a:r>
            <a:r>
              <a:rPr lang="sv-SE" sz="1200" b="0" i="0" kern="1200" baseline="0" dirty="0">
                <a:solidFill>
                  <a:schemeClr val="tx1"/>
                </a:solidFill>
                <a:effectLst/>
                <a:latin typeface="+mn-lt"/>
                <a:ea typeface="+mn-ea"/>
                <a:cs typeface="+mn-cs"/>
              </a:rPr>
              <a:t> som var bra?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baseline="0" dirty="0">
                <a:solidFill>
                  <a:schemeClr val="tx1"/>
                </a:solidFill>
                <a:effectLst/>
                <a:latin typeface="+mn-lt"/>
                <a:ea typeface="+mn-ea"/>
                <a:cs typeface="+mn-cs"/>
              </a:rPr>
              <a:t>Syftet med rutorna är att ni ska använda dem som stöd i diskussionen med föräldrarna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I</a:t>
            </a:r>
            <a:r>
              <a:rPr lang="sv-SE" sz="1200" kern="1200" baseline="0" dirty="0">
                <a:solidFill>
                  <a:schemeClr val="tx1"/>
                </a:solidFill>
                <a:effectLst/>
                <a:latin typeface="+mn-lt"/>
                <a:ea typeface="+mn-ea"/>
                <a:cs typeface="+mn-cs"/>
              </a:rPr>
              <a:t> föräldragrupperna kommer ofta mycket upp av det som står i rutan. Försök att plocka upp så mycket som möjligt från rutorna i diskussionerna, men ni behöver inte få med allt. Några rutor i manualen har mycket mer fakta än denna.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I föräldragrupperna har föräldrar svarat: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Tonåringen kanske kände sig lyssnad på och fick mer lust att berätta saker för </a:t>
            </a:r>
            <a:r>
              <a:rPr lang="sv-SE" sz="1200" kern="1200" baseline="0" dirty="0" err="1">
                <a:solidFill>
                  <a:schemeClr val="tx1"/>
                </a:solidFill>
                <a:effectLst/>
                <a:latin typeface="+mn-lt"/>
                <a:ea typeface="+mn-ea"/>
                <a:cs typeface="+mn-cs"/>
              </a:rPr>
              <a:t>fld</a:t>
            </a:r>
            <a:r>
              <a:rPr lang="sv-SE" sz="1200"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baseline="0" dirty="0">
                <a:solidFill>
                  <a:schemeClr val="tx1"/>
                </a:solidFill>
                <a:effectLst/>
                <a:latin typeface="+mn-lt"/>
                <a:ea typeface="+mn-ea"/>
                <a:cs typeface="+mn-cs"/>
              </a:rPr>
              <a:t>Föräldern är mer positiv, är inte på och tjatar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30</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925279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baseline="0" dirty="0">
                <a:solidFill>
                  <a:schemeClr val="tx1"/>
                </a:solidFill>
                <a:effectLst/>
                <a:latin typeface="+mn-lt"/>
                <a:ea typeface="+mn-ea"/>
                <a:cs typeface="+mn-cs"/>
              </a:rPr>
              <a:t>9 min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Föräldrar</a:t>
            </a:r>
            <a:r>
              <a:rPr lang="sv-SE" sz="1200" kern="1200" baseline="0" dirty="0">
                <a:solidFill>
                  <a:schemeClr val="tx1"/>
                </a:solidFill>
                <a:effectLst/>
                <a:latin typeface="+mn-lt"/>
                <a:ea typeface="+mn-ea"/>
                <a:cs typeface="+mn-cs"/>
              </a:rPr>
              <a:t> kan ibland tycka att det är </a:t>
            </a:r>
            <a:r>
              <a:rPr lang="sv-SE" sz="1200" kern="1200" dirty="0">
                <a:solidFill>
                  <a:schemeClr val="tx1"/>
                </a:solidFill>
                <a:effectLst/>
                <a:latin typeface="+mn-lt"/>
                <a:ea typeface="+mn-ea"/>
                <a:cs typeface="+mn-cs"/>
              </a:rPr>
              <a:t>svårt att komma på saker att göra tillsammans med sin tonåring.</a:t>
            </a:r>
            <a:r>
              <a:rPr lang="sv-SE" sz="1200" kern="1200" baseline="0" dirty="0">
                <a:solidFill>
                  <a:schemeClr val="tx1"/>
                </a:solidFill>
                <a:effectLst/>
                <a:latin typeface="+mn-lt"/>
                <a:ea typeface="+mn-ea"/>
                <a:cs typeface="+mn-cs"/>
              </a:rPr>
              <a:t> De kan</a:t>
            </a:r>
            <a:r>
              <a:rPr lang="sv-SE" sz="1200" kern="1200" dirty="0">
                <a:solidFill>
                  <a:schemeClr val="tx1"/>
                </a:solidFill>
                <a:effectLst/>
                <a:latin typeface="+mn-lt"/>
                <a:ea typeface="+mn-ea"/>
                <a:cs typeface="+mn-cs"/>
              </a:rPr>
              <a:t> uppleva att de blir</a:t>
            </a:r>
            <a:r>
              <a:rPr lang="sv-SE" sz="1200" kern="1200" baseline="0" dirty="0">
                <a:solidFill>
                  <a:schemeClr val="tx1"/>
                </a:solidFill>
                <a:effectLst/>
                <a:latin typeface="+mn-lt"/>
                <a:ea typeface="+mn-ea"/>
                <a:cs typeface="+mn-cs"/>
              </a:rPr>
              <a:t> a</a:t>
            </a:r>
            <a:r>
              <a:rPr lang="sv-SE" sz="1200" kern="1200" dirty="0">
                <a:solidFill>
                  <a:schemeClr val="tx1"/>
                </a:solidFill>
                <a:effectLst/>
                <a:latin typeface="+mn-lt"/>
                <a:ea typeface="+mn-ea"/>
                <a:cs typeface="+mn-cs"/>
              </a:rPr>
              <a:t>vvisade och</a:t>
            </a:r>
            <a:r>
              <a:rPr lang="sv-SE" sz="1200" kern="1200" baseline="0" dirty="0">
                <a:solidFill>
                  <a:schemeClr val="tx1"/>
                </a:solidFill>
                <a:effectLst/>
                <a:latin typeface="+mn-lt"/>
                <a:ea typeface="+mn-ea"/>
                <a:cs typeface="+mn-cs"/>
              </a:rPr>
              <a:t> då tappa lusten att föreslå aktiviteter. Men att ha tid tillsammans är grunden i en god relation och för att öka chansen att hitta gemensamma stunder är det bra att tänka att det</a:t>
            </a:r>
            <a:r>
              <a:rPr lang="sv-SE" sz="1200" kern="1200" dirty="0">
                <a:solidFill>
                  <a:schemeClr val="tx1"/>
                </a:solidFill>
                <a:effectLst/>
                <a:latin typeface="+mn-lt"/>
                <a:ea typeface="+mn-ea"/>
                <a:cs typeface="+mn-cs"/>
              </a:rPr>
              <a:t> inte behöver betyda stora aktiviteter, utan att det räcker med att mötas korta stunder hemma i vardagen. </a:t>
            </a:r>
            <a:r>
              <a:rPr lang="sv-SE" sz="1200" kern="1200" baseline="0" dirty="0">
                <a:solidFill>
                  <a:schemeClr val="tx1"/>
                </a:solidFill>
                <a:effectLst/>
                <a:latin typeface="+mn-lt"/>
                <a:ea typeface="+mn-ea"/>
                <a:cs typeface="+mn-cs"/>
              </a:rPr>
              <a:t>Att försöka f</a:t>
            </a:r>
            <a:r>
              <a:rPr lang="sv-SE" b="0" i="0" baseline="0" dirty="0"/>
              <a:t>ånga tillfällen när tonåringen visar att den vill umgås, ta vara på små stunder som uppstår. </a:t>
            </a:r>
            <a:r>
              <a:rPr lang="sv-SE" sz="1200" kern="1200" baseline="0" dirty="0">
                <a:solidFill>
                  <a:schemeClr val="tx1"/>
                </a:solidFill>
                <a:effectLst/>
                <a:latin typeface="+mn-lt"/>
                <a:ea typeface="+mn-ea"/>
                <a:cs typeface="+mn-cs"/>
              </a:rPr>
              <a:t>Då är det också större chans att det blir av. </a:t>
            </a:r>
            <a:r>
              <a:rPr lang="sv-SE" sz="1200" kern="1200" dirty="0">
                <a:solidFill>
                  <a:schemeClr val="tx1"/>
                </a:solidFill>
                <a:effectLst/>
                <a:latin typeface="+mn-lt"/>
                <a:ea typeface="+mn-ea"/>
                <a:cs typeface="+mn-cs"/>
              </a:rPr>
              <a:t>Som t</a:t>
            </a:r>
            <a:r>
              <a:rPr lang="sv-SE" sz="1200" kern="1200" baseline="0" dirty="0">
                <a:solidFill>
                  <a:schemeClr val="tx1"/>
                </a:solidFill>
                <a:effectLst/>
                <a:latin typeface="+mn-lt"/>
                <a:ea typeface="+mn-ea"/>
                <a:cs typeface="+mn-cs"/>
              </a:rPr>
              <a:t> ex i den andra filmen vid middagsstunden.</a:t>
            </a: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Här frågar</a:t>
            </a:r>
            <a:r>
              <a:rPr lang="sv-SE" sz="1200" kern="1200" baseline="0" dirty="0">
                <a:solidFill>
                  <a:schemeClr val="tx1"/>
                </a:solidFill>
                <a:effectLst/>
                <a:latin typeface="+mn-lt"/>
                <a:ea typeface="+mn-ea"/>
                <a:cs typeface="+mn-cs"/>
              </a:rPr>
              <a:t> ni</a:t>
            </a:r>
            <a:r>
              <a:rPr lang="sv-SE" sz="1200" kern="1200" dirty="0">
                <a:solidFill>
                  <a:schemeClr val="tx1"/>
                </a:solidFill>
                <a:effectLst/>
                <a:latin typeface="+mn-lt"/>
                <a:ea typeface="+mn-ea"/>
                <a:cs typeface="+mn-cs"/>
              </a:rPr>
              <a:t> föräldrarna: </a:t>
            </a:r>
            <a:r>
              <a:rPr lang="sv-SE" sz="1200" kern="1200" baseline="0" dirty="0">
                <a:solidFill>
                  <a:schemeClr val="tx1"/>
                </a:solidFill>
                <a:effectLst/>
                <a:latin typeface="+mn-lt"/>
                <a:ea typeface="+mn-ea"/>
                <a:cs typeface="+mn-cs"/>
              </a:rPr>
              <a:t>Vad kan ni enkelt göra tillsammans med era tonåringar hemma? Vad tycker de om att göra? </a:t>
            </a:r>
          </a:p>
          <a:p>
            <a:pPr marL="171450" indent="-171450">
              <a:buFont typeface="Arial" panose="020B0604020202020204" pitchFamily="34" charset="0"/>
              <a:buChar char="•"/>
            </a:pPr>
            <a:r>
              <a:rPr lang="sv-SE" sz="1200" b="1" kern="1200" baseline="0" dirty="0">
                <a:solidFill>
                  <a:schemeClr val="tx1"/>
                </a:solidFill>
                <a:effectLst/>
                <a:latin typeface="+mn-lt"/>
                <a:ea typeface="+mn-ea"/>
                <a:cs typeface="+mn-cs"/>
              </a:rPr>
              <a:t>Nu frågar vi er samma fråga</a:t>
            </a:r>
            <a:r>
              <a:rPr lang="sv-SE" sz="1200" b="0" kern="1200" baseline="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Vad kan föräldrar enkelt göra tillsammans med sina tonåringar hemma? </a:t>
            </a:r>
          </a:p>
          <a:p>
            <a:r>
              <a:rPr lang="sv-SE" sz="1200" kern="1200" baseline="0" dirty="0">
                <a:solidFill>
                  <a:schemeClr val="tx1"/>
                </a:solidFill>
                <a:effectLst/>
                <a:latin typeface="+mn-lt"/>
                <a:ea typeface="+mn-ea"/>
                <a:cs typeface="+mn-cs"/>
              </a:rPr>
              <a:t>    Ett tips är att anteckna de förslag som kommer upp här för att kunna använda i föräldragruppen vid behov. </a:t>
            </a:r>
          </a:p>
          <a:p>
            <a:r>
              <a:rPr lang="sv-SE" sz="1200" i="1" kern="1200" baseline="0" dirty="0">
                <a:solidFill>
                  <a:schemeClr val="tx1"/>
                </a:solidFill>
                <a:effectLst/>
                <a:latin typeface="+mn-lt"/>
                <a:ea typeface="+mn-ea"/>
                <a:cs typeface="+mn-cs"/>
              </a:rPr>
              <a:t>    Samla in i helgrupp, skriv på tavlan.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kern="1200" baseline="0" dirty="0">
                <a:solidFill>
                  <a:schemeClr val="tx1"/>
                </a:solidFill>
                <a:effectLst/>
                <a:latin typeface="+mn-lt"/>
                <a:ea typeface="+mn-ea"/>
                <a:cs typeface="+mn-cs"/>
              </a:rPr>
              <a:t>Ni avslutar med att förmedla till föräldrarna att de kan behöva sänka förväntningarna på den stunden de är tillsammans med sin tonåring. Ibland blir det kanske inte så som föräldern tänkt sig, det uppstår en konflikt eller tonåring verkar ointresserad, oengagerad. Det viktiga är att föräldern ändå visat att den vill vara tillsammans. Föräldrar behöver komma ihåg att tonåringar vill och behöver vara med sin familj men de behöver samtidigt också en ökad frihet. </a:t>
            </a:r>
            <a:endParaRPr lang="sv-SE" dirty="0"/>
          </a:p>
          <a:p>
            <a:r>
              <a:rPr lang="sv-SE" dirty="0"/>
              <a:t>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31</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680770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2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Nu kommer vi till ett nytt avsnitt ”Alla tonåringar är olika”. </a:t>
            </a:r>
            <a:r>
              <a:rPr lang="sv-SE" baseline="0" dirty="0"/>
              <a:t>Vi ger lite bakgrund till innehållet i avsnittet. Detta är alltså inget som står i er manual som ni tar upp i grupperna.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Syftet med första delen av avsnittet är att förklara att barn och unga utvecklas olika och har olika förutsättningar. Föräldrar behöver förstå sina barn och vad de klarar själva och vad de behöver stöd med. Föräldrar får tillfälle att fundera över det. Även </a:t>
            </a:r>
            <a:r>
              <a:rPr lang="sv-SE" i="1" baseline="0" dirty="0"/>
              <a:t>vilket</a:t>
            </a:r>
            <a:r>
              <a:rPr lang="sv-SE" baseline="0" dirty="0"/>
              <a:t> stöd de behöver med olika saker.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Föräldrar kan ibland ha för höga krav på sina tonåringar. De jämför dem med syskon eller andra i samma ålder och det blir en källa till konflikt och tonåringarna kan känna sig dåliga. Som förälder kan det vara lätt att tänka att barnet inte vill eller är lat.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Det kan handla om att ta ansvar i vardagen. Tex: få med sig läxböcker hem, stänga av datorn i tid, hjälpa till hemma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Forskning visar att barn och unga mognar olika fort. </a:t>
            </a:r>
            <a:r>
              <a:rPr lang="sv-SE" sz="1200" u="none" kern="1200" dirty="0">
                <a:solidFill>
                  <a:schemeClr val="tx1"/>
                </a:solidFill>
                <a:effectLst/>
                <a:latin typeface="+mn-lt"/>
                <a:ea typeface="+mn-ea"/>
                <a:cs typeface="+mn-cs"/>
              </a:rPr>
              <a:t>Mognad kan skilja 6 år.</a:t>
            </a:r>
            <a:r>
              <a:rPr lang="sv-SE" sz="1200" u="none"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t>
            </a:r>
            <a:r>
              <a:rPr lang="sv-SE" sz="1200" i="1" kern="1200" dirty="0">
                <a:solidFill>
                  <a:schemeClr val="tx1"/>
                </a:solidFill>
                <a:effectLst/>
                <a:latin typeface="+mn-lt"/>
                <a:ea typeface="+mn-ea"/>
                <a:cs typeface="+mn-cs"/>
              </a:rPr>
              <a:t>Daniel J Siegel 2016, Hjärnstorm överlev tonårstiden med forskningens hjälp). </a:t>
            </a:r>
          </a:p>
          <a:p>
            <a:pPr marL="171450" indent="-171450">
              <a:buFont typeface="Arial" panose="020B0604020202020204" pitchFamily="34" charset="0"/>
              <a:buChar char="•"/>
            </a:pPr>
            <a:r>
              <a:rPr lang="sv-SE" baseline="0" dirty="0"/>
              <a:t>Barn vill göra bra ifrån sig om de kan. </a:t>
            </a:r>
            <a:r>
              <a:rPr lang="sv-SE" dirty="0"/>
              <a:t>Om ett barn uppför sig</a:t>
            </a:r>
            <a:r>
              <a:rPr lang="sv-SE" baseline="0" dirty="0"/>
              <a:t> är det för att det kan och klarar det. Om ett barn däremot inte svarar upp mot förväntningar är det för att det inte kan, inte har rätt förutsättningar och då måste omgivningen börja se vilka krav och förväntningar som kan ställas på barnets förmågor och vilket stöd barnet behöver. </a:t>
            </a:r>
            <a:r>
              <a:rPr lang="sv-SE" i="1" baseline="0" dirty="0"/>
              <a:t>(Kids </a:t>
            </a:r>
            <a:r>
              <a:rPr lang="sv-SE" i="1" baseline="0" dirty="0" err="1"/>
              <a:t>who</a:t>
            </a:r>
            <a:r>
              <a:rPr lang="sv-SE" i="1" baseline="0" dirty="0"/>
              <a:t> </a:t>
            </a:r>
            <a:r>
              <a:rPr lang="sv-SE" i="1" baseline="0" dirty="0" err="1"/>
              <a:t>can</a:t>
            </a:r>
            <a:r>
              <a:rPr lang="sv-SE" i="1" baseline="0" dirty="0"/>
              <a:t> </a:t>
            </a:r>
            <a:r>
              <a:rPr lang="sv-SE" i="1" baseline="0" dirty="0" err="1"/>
              <a:t>behave</a:t>
            </a:r>
            <a:r>
              <a:rPr lang="sv-SE" i="1" baseline="0" dirty="0"/>
              <a:t>, </a:t>
            </a:r>
            <a:r>
              <a:rPr lang="sv-SE" i="1" baseline="0" dirty="0" err="1"/>
              <a:t>will</a:t>
            </a:r>
            <a:r>
              <a:rPr lang="sv-SE" i="1" baseline="0" dirty="0"/>
              <a:t> </a:t>
            </a:r>
            <a:r>
              <a:rPr lang="sv-SE" i="1" baseline="0" dirty="0" err="1"/>
              <a:t>behave</a:t>
            </a:r>
            <a:r>
              <a:rPr lang="sv-SE" i="1" baseline="0" dirty="0"/>
              <a:t>). (Ross Green 2003). </a:t>
            </a:r>
          </a:p>
          <a:p>
            <a:pPr marL="171450" indent="-171450">
              <a:buFont typeface="Arial" panose="020B0604020202020204" pitchFamily="34" charset="0"/>
              <a:buChar char="•"/>
            </a:pPr>
            <a:endParaRPr lang="sv-SE" i="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Ytterligare ett syfte med avsnittet är att föräldrarna får reflektera över tonåringens rätt att bestämma själv. Vi vet att det ser olika ut vad ungdomar får bestämma och att det kan skilja sig mellan könen. Enligt BK har barn och unga samma rättigheter och får inte diskrimineras </a:t>
            </a:r>
            <a:r>
              <a:rPr lang="sv-SE" b="0" baseline="0" dirty="0" err="1"/>
              <a:t>pga</a:t>
            </a:r>
            <a:r>
              <a:rPr lang="sv-SE" b="0" baseline="0" dirty="0"/>
              <a:t> tex kön (art 2). De har alltid rätt att säga vad de tycker och bli lyssnade på av vuxna (art.12)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Att ungdomar inte får rätt att säga sin åsikt eller behandlas olika utifrån om de är pojkar eller flickor kan också vara ett uttryck för hedersrelaterat våld och förtryck. Ungdomar som lever i en hederskultur begränsas ofta i sin rätt att bestämma över sitt liv och har mindre frihet jämfört än andra ungdomar i samhället.  Det kan påverka de här ungdomarna väldigt negativt.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baseline="0" dirty="0"/>
              <a:t>I en metaanalys av </a:t>
            </a:r>
            <a:r>
              <a:rPr lang="sv-SE" sz="1200" b="0" i="0" kern="1200" dirty="0">
                <a:solidFill>
                  <a:schemeClr val="tx1"/>
                </a:solidFill>
                <a:effectLst/>
                <a:latin typeface="+mn-lt"/>
                <a:ea typeface="+mn-ea"/>
                <a:cs typeface="+mn-cs"/>
              </a:rPr>
              <a:t>111 artiklar</a:t>
            </a:r>
            <a:r>
              <a:rPr lang="sv-SE" sz="1200" b="0" i="0" kern="1200" baseline="0" dirty="0">
                <a:solidFill>
                  <a:schemeClr val="tx1"/>
                </a:solidFill>
                <a:effectLst/>
                <a:latin typeface="+mn-lt"/>
                <a:ea typeface="+mn-ea"/>
                <a:cs typeface="+mn-cs"/>
              </a:rPr>
              <a:t> kring hur föräldrabeteenden påverkar ungas mående finns en t</a:t>
            </a:r>
            <a:r>
              <a:rPr lang="sv-SE" sz="1200" b="0" i="0" kern="1200" dirty="0">
                <a:solidFill>
                  <a:schemeClr val="tx1"/>
                </a:solidFill>
                <a:effectLst/>
                <a:latin typeface="+mn-lt"/>
                <a:ea typeface="+mn-ea"/>
                <a:cs typeface="+mn-cs"/>
              </a:rPr>
              <a:t>ydlig koppling</a:t>
            </a:r>
            <a:r>
              <a:rPr lang="sv-SE" sz="1200" b="0" i="0" kern="1200" baseline="0" dirty="0">
                <a:solidFill>
                  <a:schemeClr val="tx1"/>
                </a:solidFill>
                <a:effectLst/>
                <a:latin typeface="+mn-lt"/>
                <a:ea typeface="+mn-ea"/>
                <a:cs typeface="+mn-cs"/>
              </a:rPr>
              <a:t> mellan begränsad autonomi, självbestämmande i tonåren och </a:t>
            </a:r>
            <a:r>
              <a:rPr lang="sv-SE" sz="1200" b="0" i="0" kern="1200" dirty="0">
                <a:solidFill>
                  <a:schemeClr val="tx1"/>
                </a:solidFill>
                <a:effectLst/>
                <a:latin typeface="+mn-lt"/>
                <a:ea typeface="+mn-ea"/>
                <a:cs typeface="+mn-cs"/>
              </a:rPr>
              <a:t>depression.</a:t>
            </a:r>
            <a:r>
              <a:rPr lang="sv-SE" sz="1200" b="0" i="0" kern="1200" baseline="0" dirty="0">
                <a:solidFill>
                  <a:schemeClr val="tx1"/>
                </a:solidFill>
                <a:effectLst/>
                <a:latin typeface="+mn-lt"/>
                <a:ea typeface="+mn-ea"/>
                <a:cs typeface="+mn-cs"/>
              </a:rPr>
              <a:t> </a:t>
            </a:r>
            <a:r>
              <a:rPr lang="sv-SE" sz="1200" b="0" i="1" kern="1200" dirty="0">
                <a:solidFill>
                  <a:schemeClr val="tx1"/>
                </a:solidFill>
                <a:effectLst/>
                <a:latin typeface="+mn-lt"/>
                <a:ea typeface="+mn-ea"/>
                <a:cs typeface="+mn-cs"/>
              </a:rPr>
              <a:t>(Källa: </a:t>
            </a:r>
            <a:r>
              <a:rPr lang="sv-SE" sz="1200" b="0" i="1" kern="1200" dirty="0" err="1">
                <a:solidFill>
                  <a:schemeClr val="tx1"/>
                </a:solidFill>
                <a:effectLst/>
                <a:latin typeface="+mn-lt"/>
                <a:ea typeface="+mn-ea"/>
                <a:cs typeface="+mn-cs"/>
              </a:rPr>
              <a:t>Parental</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factors</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associated</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with</a:t>
            </a:r>
            <a:r>
              <a:rPr lang="sv-SE" sz="1200" b="0" i="1" kern="1200" dirty="0">
                <a:solidFill>
                  <a:schemeClr val="tx1"/>
                </a:solidFill>
                <a:effectLst/>
                <a:latin typeface="+mn-lt"/>
                <a:ea typeface="+mn-ea"/>
                <a:cs typeface="+mn-cs"/>
              </a:rPr>
              <a:t> depression and </a:t>
            </a:r>
            <a:r>
              <a:rPr lang="sv-SE" sz="1200" b="0" i="1" kern="1200" dirty="0" err="1">
                <a:solidFill>
                  <a:schemeClr val="tx1"/>
                </a:solidFill>
                <a:effectLst/>
                <a:latin typeface="+mn-lt"/>
                <a:ea typeface="+mn-ea"/>
                <a:cs typeface="+mn-cs"/>
              </a:rPr>
              <a:t>anxiety</a:t>
            </a:r>
            <a:r>
              <a:rPr lang="sv-SE" sz="1200" b="0" i="1" kern="1200" dirty="0">
                <a:solidFill>
                  <a:schemeClr val="tx1"/>
                </a:solidFill>
                <a:effectLst/>
                <a:latin typeface="+mn-lt"/>
                <a:ea typeface="+mn-ea"/>
                <a:cs typeface="+mn-cs"/>
              </a:rPr>
              <a:t> in </a:t>
            </a:r>
            <a:r>
              <a:rPr lang="sv-SE" sz="1200" b="0" i="1" kern="1200" dirty="0" err="1">
                <a:solidFill>
                  <a:schemeClr val="tx1"/>
                </a:solidFill>
                <a:effectLst/>
                <a:latin typeface="+mn-lt"/>
                <a:ea typeface="+mn-ea"/>
                <a:cs typeface="+mn-cs"/>
              </a:rPr>
              <a:t>young</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people</a:t>
            </a:r>
            <a:r>
              <a:rPr lang="sv-SE" sz="1200" b="0" i="1" kern="1200" dirty="0">
                <a:solidFill>
                  <a:schemeClr val="tx1"/>
                </a:solidFill>
                <a:effectLst/>
                <a:latin typeface="+mn-lt"/>
                <a:ea typeface="+mn-ea"/>
                <a:cs typeface="+mn-cs"/>
              </a:rPr>
              <a:t>: A </a:t>
            </a:r>
            <a:r>
              <a:rPr lang="sv-SE" sz="1200" b="0" i="1" kern="1200" dirty="0" err="1">
                <a:solidFill>
                  <a:schemeClr val="tx1"/>
                </a:solidFill>
                <a:effectLst/>
                <a:latin typeface="+mn-lt"/>
                <a:ea typeface="+mn-ea"/>
                <a:cs typeface="+mn-cs"/>
              </a:rPr>
              <a:t>systematic</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review</a:t>
            </a:r>
            <a:r>
              <a:rPr lang="sv-SE" sz="1200" b="0" i="1" kern="1200" dirty="0">
                <a:solidFill>
                  <a:schemeClr val="tx1"/>
                </a:solidFill>
                <a:effectLst/>
                <a:latin typeface="+mn-lt"/>
                <a:ea typeface="+mn-ea"/>
                <a:cs typeface="+mn-cs"/>
              </a:rPr>
              <a:t> and meta-</a:t>
            </a:r>
            <a:r>
              <a:rPr lang="sv-SE" sz="1200" b="0" i="1" kern="1200" dirty="0" err="1">
                <a:solidFill>
                  <a:schemeClr val="tx1"/>
                </a:solidFill>
                <a:effectLst/>
                <a:latin typeface="+mn-lt"/>
                <a:ea typeface="+mn-ea"/>
                <a:cs typeface="+mn-cs"/>
              </a:rPr>
              <a:t>analysis</a:t>
            </a:r>
            <a:r>
              <a:rPr lang="sv-SE" sz="1200" b="0" i="1" kern="1200" dirty="0">
                <a:solidFill>
                  <a:schemeClr val="tx1"/>
                </a:solidFill>
                <a:effectLst/>
                <a:latin typeface="+mn-lt"/>
                <a:ea typeface="+mn-ea"/>
                <a:cs typeface="+mn-cs"/>
              </a:rPr>
              <a:t> Yap &amp; </a:t>
            </a:r>
            <a:r>
              <a:rPr lang="sv-SE" sz="1200" b="0" i="1" kern="1200" dirty="0" err="1">
                <a:solidFill>
                  <a:schemeClr val="tx1"/>
                </a:solidFill>
                <a:effectLst/>
                <a:latin typeface="+mn-lt"/>
                <a:ea typeface="+mn-ea"/>
                <a:cs typeface="+mn-cs"/>
              </a:rPr>
              <a:t>Jorm</a:t>
            </a:r>
            <a:r>
              <a:rPr lang="sv-SE" sz="1200" b="0" i="1" kern="1200" dirty="0">
                <a:solidFill>
                  <a:schemeClr val="tx1"/>
                </a:solidFill>
                <a:effectLst/>
                <a:latin typeface="+mn-lt"/>
                <a:ea typeface="+mn-ea"/>
                <a:cs typeface="+mn-cs"/>
              </a:rPr>
              <a:t>, 2014).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kern="1200" dirty="0">
              <a:solidFill>
                <a:schemeClr val="tx1"/>
              </a:solidFill>
              <a:effectLst/>
              <a:latin typeface="+mn-lt"/>
              <a:ea typeface="+mn-ea"/>
              <a:cs typeface="+mn-cs"/>
            </a:endParaRPr>
          </a:p>
          <a:p>
            <a:endParaRPr lang="sv-SE" i="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32</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68853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1 min</a:t>
            </a:r>
          </a:p>
          <a:p>
            <a:pPr marL="171450" indent="-171450">
              <a:buFont typeface="Arial" panose="020B0604020202020204" pitchFamily="34" charset="0"/>
              <a:buChar char="•"/>
            </a:pPr>
            <a:r>
              <a:rPr lang="sv-SE" b="0" baseline="0" dirty="0"/>
              <a:t>Nu är vi tillbaka i materialet sid 13. </a:t>
            </a:r>
            <a:r>
              <a:rPr lang="sv-SE" i="1" baseline="0" dirty="0"/>
              <a:t>Visa på bilden</a:t>
            </a:r>
            <a:r>
              <a:rPr lang="sv-SE" baseline="0" dirty="0"/>
              <a:t>. </a:t>
            </a:r>
          </a:p>
          <a:p>
            <a:pPr marL="171450" indent="-171450">
              <a:buFont typeface="Arial" panose="020B0604020202020204" pitchFamily="34" charset="0"/>
              <a:buChar char="•"/>
            </a:pPr>
            <a:r>
              <a:rPr lang="sv-SE" baseline="0" dirty="0"/>
              <a:t>Här får föräldrar fundera över frågan: Vad brukar era tonåringar behöva för stöd från er? </a:t>
            </a:r>
          </a:p>
          <a:p>
            <a:pPr marL="171450" indent="-171450">
              <a:buFont typeface="Arial" panose="020B0604020202020204" pitchFamily="34" charset="0"/>
              <a:buChar char="•"/>
            </a:pPr>
            <a:r>
              <a:rPr lang="sv-SE" baseline="0" dirty="0"/>
              <a:t>I grupperna har föräldrar svarat till exempel: </a:t>
            </a:r>
            <a:r>
              <a:rPr lang="sv-SE" dirty="0"/>
              <a:t>Packa väskan,</a:t>
            </a:r>
            <a:r>
              <a:rPr lang="sv-SE" baseline="0" dirty="0"/>
              <a:t> göra läxor, hemarbete, komma i tid. Kan också handla om att behöva stöd i samtal, prata om saker som hänt, hur hantera relationer. (</a:t>
            </a:r>
            <a:r>
              <a:rPr lang="sv-SE" i="1" dirty="0"/>
              <a:t>Fyll </a:t>
            </a:r>
            <a:r>
              <a:rPr lang="sv-SE" i="1" dirty="0" err="1"/>
              <a:t>ev</a:t>
            </a:r>
            <a:r>
              <a:rPr lang="sv-SE" i="1" dirty="0"/>
              <a:t> på med egna exempel)</a:t>
            </a:r>
            <a:r>
              <a:rPr lang="sv-SE" dirty="0"/>
              <a:t>. </a:t>
            </a:r>
            <a:endParaRPr lang="sv-S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aseline="0" dirty="0"/>
          </a:p>
          <a:p>
            <a:pPr marL="171450" indent="-171450">
              <a:buFont typeface="Arial" panose="020B0604020202020204" pitchFamily="34" charset="0"/>
              <a:buChar char="•"/>
            </a:pPr>
            <a:endParaRPr lang="sv-SE" baseline="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33</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676464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8 min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Här är manualsida 14 som handlar om vad tonåringar kan få bestämma själva. </a:t>
            </a:r>
            <a:r>
              <a:rPr lang="sv-SE" sz="1200" kern="1200" dirty="0">
                <a:solidFill>
                  <a:schemeClr val="tx1"/>
                </a:solidFill>
                <a:effectLst/>
                <a:latin typeface="+mn-lt"/>
                <a:ea typeface="+mn-ea"/>
                <a:cs typeface="+mn-cs"/>
              </a:rPr>
              <a:t>Jag går</a:t>
            </a:r>
            <a:r>
              <a:rPr lang="sv-SE" sz="1200" kern="1200" baseline="0" dirty="0">
                <a:solidFill>
                  <a:schemeClr val="tx1"/>
                </a:solidFill>
                <a:effectLst/>
                <a:latin typeface="+mn-lt"/>
                <a:ea typeface="+mn-ea"/>
                <a:cs typeface="+mn-cs"/>
              </a:rPr>
              <a:t> nu igenom </a:t>
            </a:r>
            <a:r>
              <a:rPr lang="sv-SE" sz="1200" kern="1200" dirty="0">
                <a:solidFill>
                  <a:schemeClr val="tx1"/>
                </a:solidFill>
                <a:effectLst/>
                <a:latin typeface="+mn-lt"/>
                <a:ea typeface="+mn-ea"/>
                <a:cs typeface="+mn-cs"/>
              </a:rPr>
              <a:t>föräldramaterialet så som</a:t>
            </a:r>
            <a:r>
              <a:rPr lang="sv-SE" sz="1200" kern="1200" baseline="0" dirty="0">
                <a:solidFill>
                  <a:schemeClr val="tx1"/>
                </a:solidFill>
                <a:effectLst/>
                <a:latin typeface="+mn-lt"/>
                <a:ea typeface="+mn-ea"/>
                <a:cs typeface="+mn-cs"/>
              </a:rPr>
              <a:t> ni ska göra i grupperna, </a:t>
            </a:r>
            <a:r>
              <a:rPr lang="sv-SE" sz="1200" i="1" kern="1200" baseline="0" dirty="0">
                <a:solidFill>
                  <a:schemeClr val="tx1"/>
                </a:solidFill>
                <a:effectLst/>
                <a:latin typeface="+mn-lt"/>
                <a:ea typeface="+mn-ea"/>
                <a:cs typeface="+mn-cs"/>
              </a:rPr>
              <a:t>m</a:t>
            </a:r>
            <a:r>
              <a:rPr lang="sv-SE" b="0" i="1" dirty="0"/>
              <a:t>odellera</a:t>
            </a:r>
            <a:r>
              <a:rPr lang="sv-SE" b="0" i="1" baseline="0" dirty="0"/>
              <a:t> sid 14: </a:t>
            </a:r>
            <a:endParaRPr lang="sv-SE"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mn-lt"/>
                <a:ea typeface="+mn-ea"/>
                <a:cs typeface="+mn-cs"/>
              </a:rPr>
              <a:t>”Vuxna vill sina barns bästa men får inte styra dem i allt. Ju äldre tonåringar blir desto mer får de bestämma själva. Tonåringar</a:t>
            </a:r>
            <a:r>
              <a:rPr lang="sv-SE" sz="1200" kern="1200" baseline="0" dirty="0">
                <a:solidFill>
                  <a:schemeClr val="tx1"/>
                </a:solidFill>
                <a:effectLst/>
                <a:latin typeface="+mn-lt"/>
                <a:ea typeface="+mn-ea"/>
                <a:cs typeface="+mn-cs"/>
              </a:rPr>
              <a:t> har rätt att bestämma hur de tänker och känner, välja eventuell partner själv och ha en fritid utanför familjen. Det gäller både pojkar och flickor”. </a:t>
            </a:r>
            <a:r>
              <a:rPr lang="sv-S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effectLst/>
                <a:latin typeface="+mn-lt"/>
                <a:ea typeface="+mn-ea"/>
                <a:cs typeface="+mn-cs"/>
              </a:rPr>
              <a:t>Fråga gruppen</a:t>
            </a:r>
            <a:r>
              <a:rPr lang="sv-SE" sz="1200" b="1" kern="1200" dirty="0">
                <a:solidFill>
                  <a:schemeClr val="tx1"/>
                </a:solidFill>
                <a:effectLst/>
                <a:latin typeface="+mn-lt"/>
                <a:ea typeface="+mn-ea"/>
                <a:cs typeface="+mn-cs"/>
              </a:rPr>
              <a:t>:</a:t>
            </a:r>
            <a:r>
              <a:rPr lang="sv-SE" sz="1200" kern="1200" dirty="0">
                <a:solidFill>
                  <a:schemeClr val="tx1"/>
                </a:solidFill>
                <a:effectLst/>
                <a:latin typeface="+mn-lt"/>
                <a:ea typeface="+mn-ea"/>
                <a:cs typeface="+mn-cs"/>
              </a:rPr>
              <a:t> Vad tänker ni att tonåringar kan bestämma om själva? Förslag kan vara både enkla och mer komplexa (smink, hygien, individuellt uttryck, men även större saker som välja vänner). </a:t>
            </a:r>
            <a:r>
              <a:rPr lang="sv-SE" sz="1200" i="1" kern="1200" dirty="0">
                <a:solidFill>
                  <a:schemeClr val="tx1"/>
                </a:solidFill>
                <a:effectLst/>
                <a:latin typeface="+mn-lt"/>
                <a:ea typeface="+mn-ea"/>
                <a:cs typeface="+mn-cs"/>
              </a:rPr>
              <a:t>Låt gruppledarna</a:t>
            </a:r>
            <a:r>
              <a:rPr lang="sv-SE" sz="1200" i="1" kern="1200" baseline="0" dirty="0">
                <a:solidFill>
                  <a:schemeClr val="tx1"/>
                </a:solidFill>
                <a:effectLst/>
                <a:latin typeface="+mn-lt"/>
                <a:ea typeface="+mn-ea"/>
                <a:cs typeface="+mn-cs"/>
              </a:rPr>
              <a:t> diskutera </a:t>
            </a:r>
            <a:r>
              <a:rPr lang="sv-SE" sz="1200" b="1" i="1" kern="1200" baseline="0" dirty="0">
                <a:solidFill>
                  <a:schemeClr val="tx1"/>
                </a:solidFill>
                <a:effectLst/>
                <a:latin typeface="+mn-lt"/>
                <a:ea typeface="+mn-ea"/>
                <a:cs typeface="+mn-cs"/>
              </a:rPr>
              <a:t>två och två</a:t>
            </a:r>
            <a:r>
              <a:rPr lang="sv-SE" sz="1200" i="1" kern="1200" baseline="0" dirty="0">
                <a:solidFill>
                  <a:schemeClr val="tx1"/>
                </a:solidFill>
                <a:effectLst/>
                <a:latin typeface="+mn-lt"/>
                <a:ea typeface="+mn-ea"/>
                <a:cs typeface="+mn-cs"/>
              </a:rPr>
              <a:t>. Samla in och fyll på från lila rutan. </a:t>
            </a:r>
            <a:endParaRPr lang="sv-SE"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Det ser olika ut vad tonåringar klarar att bestämma själva.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Det är inte tillåtet för föräldrar att</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bestämma hur ens barn ska känna eller tänka, enligt barnkonventionen.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Föräldrar behöver ha insyn i sin tonårings vardag för att veta att den mår bra, men tonåringen har samtidigt enligt barnkonventionen rätt till ett privatliv.</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Nu modellerade jag hur ni kan använda</a:t>
            </a:r>
            <a:r>
              <a:rPr lang="sv-SE" sz="1200" kern="1200" baseline="0" dirty="0">
                <a:solidFill>
                  <a:schemeClr val="tx1"/>
                </a:solidFill>
                <a:effectLst/>
                <a:latin typeface="+mn-lt"/>
                <a:ea typeface="+mn-ea"/>
                <a:cs typeface="+mn-cs"/>
              </a:rPr>
              <a:t> innehållet i lila rutan efter frågor till föräldrarna. F</a:t>
            </a:r>
            <a:r>
              <a:rPr lang="sv-SE" baseline="0" dirty="0"/>
              <a:t>rågan har väckt olika mycket engagemang i våra grupper.</a:t>
            </a:r>
            <a:endParaRPr lang="sv-SE" i="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34</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832293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t>4 min</a:t>
            </a:r>
            <a:r>
              <a:rPr lang="sv-SE" b="0" i="0" baseline="0" dirty="0"/>
              <a:t> </a:t>
            </a:r>
          </a:p>
          <a:p>
            <a:r>
              <a:rPr lang="sv-SE" b="0" i="0" baseline="0" dirty="0"/>
              <a:t>Här har vi ytterligare en fördjupningsbild.  Innehållet kan kännas lite nedslående men viktigt att tänka att detta är på gruppnivå. Ma</a:t>
            </a:r>
            <a:r>
              <a:rPr lang="sv-SE" b="0" i="0" dirty="0"/>
              <a:t>skulinitetsnormen den handlar om att män ”ska vara” starka, självständiga och inte visa sig svaga</a:t>
            </a:r>
            <a:r>
              <a:rPr lang="sv-SE" b="0" i="0" baseline="0" dirty="0"/>
              <a:t> genom att tex visa ledsenhet eller söka stöd hos andra. </a:t>
            </a:r>
          </a:p>
          <a:p>
            <a:pPr marL="171450" indent="-171450">
              <a:buFont typeface="Arial" panose="020B0604020202020204" pitchFamily="34" charset="0"/>
              <a:buChar char="•"/>
            </a:pPr>
            <a:r>
              <a:rPr lang="sv-SE" b="0" i="0" dirty="0"/>
              <a:t>De här normerna kring manlighet kan tänkas bidra till mäns makt och privilegier i</a:t>
            </a:r>
            <a:r>
              <a:rPr lang="sv-SE" b="0" i="0" baseline="0" dirty="0"/>
              <a:t> samhället. Men de leder </a:t>
            </a:r>
            <a:r>
              <a:rPr lang="sv-SE" b="0" i="0" dirty="0"/>
              <a:t>också till en utsatthet i form av ytligare relationer, ohälsa och kortare livslängd. </a:t>
            </a:r>
          </a:p>
          <a:p>
            <a:pPr marL="171450" indent="-171450">
              <a:buFont typeface="Arial" panose="020B0604020202020204" pitchFamily="34" charset="0"/>
              <a:buChar char="•"/>
            </a:pPr>
            <a:r>
              <a:rPr lang="sv-SE" b="0" i="0" dirty="0"/>
              <a:t>Manlighetsnormen påverkar hur vi bemöter</a:t>
            </a:r>
            <a:r>
              <a:rPr lang="sv-SE" b="0" i="0" baseline="0" dirty="0"/>
              <a:t> våra pojkar och flickor, både medvetet och omedvetet. Man har sett i studier att hos små barn tolkas oftare gråt hos pojkar som ilska medan flickors gråt oftare tolkas som ledsenhet. Pojkar</a:t>
            </a:r>
            <a:r>
              <a:rPr lang="sv-SE" b="0" i="0" dirty="0"/>
              <a:t> som får lära sig att ”bita ihop”</a:t>
            </a:r>
            <a:r>
              <a:rPr lang="sv-SE" b="0" i="0" baseline="0" dirty="0"/>
              <a:t> och inte uppmuntras att visa sig sårbara, genom att uttrycka tex ledsenhet och besvikelse, utvecklar sannolikt en sämre beredskap att som vuxna klara av kriser som separationer eller dödsfall. </a:t>
            </a:r>
          </a:p>
          <a:p>
            <a:pPr marL="171450" indent="-171450">
              <a:buFont typeface="Arial" panose="020B0604020202020204" pitchFamily="34" charset="0"/>
              <a:buChar char="•"/>
            </a:pPr>
            <a:r>
              <a:rPr lang="sv-SE" b="0" i="0" dirty="0"/>
              <a:t>Dubbelt</a:t>
            </a:r>
            <a:r>
              <a:rPr lang="sv-SE" b="0" i="0" baseline="0" dirty="0"/>
              <a:t> så många kvinnor som män söker vård för psykisk ohälsa, visar en studie i Stockholms läns landsting. Det antas inte bero på faktiskt skillnad i hälsoläge utan att män är sämre på att söka vård. Dvs sämre på att ”visa sig svaga”. </a:t>
            </a:r>
          </a:p>
          <a:p>
            <a:pPr marL="171450" indent="-171450">
              <a:buFont typeface="Arial" panose="020B0604020202020204" pitchFamily="34" charset="0"/>
              <a:buChar char="•"/>
            </a:pPr>
            <a:r>
              <a:rPr lang="sv-SE" b="0" i="0" baseline="0" dirty="0"/>
              <a:t>Män är istället överrepresenterade när det gäller självmord, 70% av självmorden i Sverige begås av män. </a:t>
            </a:r>
          </a:p>
          <a:p>
            <a:pPr marL="171450" indent="-171450">
              <a:buFont typeface="Arial" panose="020B0604020202020204" pitchFamily="34" charset="0"/>
              <a:buChar char="•"/>
            </a:pPr>
            <a:r>
              <a:rPr lang="sv-SE" b="0" i="0" baseline="0" dirty="0"/>
              <a:t>Män i alla ålderskategorier saknar oftare en nära vän jämfört med kvinnor. (SCB:s levnadsundersökning)</a:t>
            </a:r>
          </a:p>
          <a:p>
            <a:pPr marL="171450" indent="-171450">
              <a:buFont typeface="Arial" panose="020B0604020202020204" pitchFamily="34" charset="0"/>
              <a:buChar char="•"/>
            </a:pPr>
            <a:r>
              <a:rPr lang="sv-SE" b="0" i="0" baseline="0" dirty="0"/>
              <a:t>När det gäller skolprestationer så finns det ett starkt samband mellan låga studieresultat, sociala problem och ohälsa. Pojkar har i genomsnitt lägre betyg än flickor och färre män tar gymnasieexamen. Detta antas till viss del bero på biologiska skillnader, eftersom pojkar som grupp mognar senare, men en annan etablerad modell för att förklara det är att manlighetsnormer genererar en ”antipluggkultur”. I en avhandling av Ann-Sofie Nyström (2012) visades att det för pojkar inte skulle synas att de ansträngt sig för att nå studieresultat. En teori är att pojkar oftare väljer att avvisa kraven och låter bli att försöka, medan flickor väljer att arbeta hårt – vilket får som konsekvens att de upplever mer stress. </a:t>
            </a:r>
            <a:r>
              <a:rPr lang="sv-SE" i="0" dirty="0"/>
              <a:t>Tonårstiden är en högriskperiod för kroppsmissnöje,</a:t>
            </a:r>
            <a:r>
              <a:rPr lang="sv-SE" i="0" baseline="0" dirty="0"/>
              <a:t> kanske särskilt under den första hälften av tonårsperioden.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I ett projekt vid</a:t>
            </a:r>
            <a:r>
              <a:rPr lang="sv-SE" sz="1200" b="0" i="0" kern="1200" baseline="0" dirty="0">
                <a:solidFill>
                  <a:schemeClr val="tx1"/>
                </a:solidFill>
                <a:effectLst/>
                <a:latin typeface="+mn-lt"/>
                <a:ea typeface="+mn-ea"/>
                <a:cs typeface="+mn-cs"/>
              </a:rPr>
              <a:t> Göteborgs universitet studerades </a:t>
            </a:r>
            <a:r>
              <a:rPr lang="sv-SE" sz="1200" b="0" i="0" kern="1200" dirty="0">
                <a:solidFill>
                  <a:schemeClr val="tx1"/>
                </a:solidFill>
                <a:effectLst/>
                <a:latin typeface="+mn-lt"/>
                <a:ea typeface="+mn-ea"/>
                <a:cs typeface="+mn-cs"/>
              </a:rPr>
              <a:t>cirka 1 000 barn och ungdomars tankar om kropp och utseende mellan 10-24 års ålder, och</a:t>
            </a:r>
            <a:r>
              <a:rPr lang="sv-SE" sz="1200" b="0" i="0" kern="1200" baseline="0" dirty="0">
                <a:solidFill>
                  <a:schemeClr val="tx1"/>
                </a:solidFill>
                <a:effectLst/>
                <a:latin typeface="+mn-lt"/>
                <a:ea typeface="+mn-ea"/>
                <a:cs typeface="+mn-cs"/>
              </a:rPr>
              <a:t> resultaten visade att </a:t>
            </a:r>
            <a:r>
              <a:rPr lang="sv-SE" sz="1200" b="0" i="0" kern="1200" dirty="0">
                <a:solidFill>
                  <a:schemeClr val="tx1"/>
                </a:solidFill>
                <a:effectLst/>
                <a:latin typeface="+mn-lt"/>
                <a:ea typeface="+mn-ea"/>
                <a:cs typeface="+mn-cs"/>
              </a:rPr>
              <a:t>ungefär hälften av tonåriga flickor tycker att de är för tjocka och försöker gå ner i vikt. Flickorna är också mer missnöjda med sina kroppar än pojkarna under hela tidsperioden mellan barndom till vuxenlivet.  </a:t>
            </a:r>
          </a:p>
          <a:p>
            <a:pPr marL="171450" indent="-171450">
              <a:buFont typeface="Arial" panose="020B0604020202020204" pitchFamily="34" charset="0"/>
              <a:buChar char="•"/>
            </a:pPr>
            <a:r>
              <a:rPr lang="sv-SE" i="0" baseline="0" dirty="0"/>
              <a:t>Killars och mäns kroppsmissnöje har studerats betydligt mindre än flickors och kvinnors. I projektet vid Gbg universitet fann forskarna att </a:t>
            </a:r>
            <a:r>
              <a:rPr lang="sv-SE" sz="1200" b="0" i="0" kern="1200" dirty="0">
                <a:solidFill>
                  <a:schemeClr val="tx1"/>
                </a:solidFill>
                <a:effectLst/>
                <a:latin typeface="+mn-lt"/>
                <a:ea typeface="+mn-ea"/>
                <a:cs typeface="+mn-cs"/>
              </a:rPr>
              <a:t>75 procent av unga män ville vara mer muskulösa. Det</a:t>
            </a:r>
            <a:r>
              <a:rPr lang="sv-SE" sz="1200" b="0" i="0" kern="1200" baseline="0" dirty="0">
                <a:solidFill>
                  <a:schemeClr val="tx1"/>
                </a:solidFill>
                <a:effectLst/>
                <a:latin typeface="+mn-lt"/>
                <a:ea typeface="+mn-ea"/>
                <a:cs typeface="+mn-cs"/>
              </a:rPr>
              <a:t> tycks alltså vara kopplat </a:t>
            </a:r>
            <a:r>
              <a:rPr lang="sv-SE" i="0" baseline="0" dirty="0"/>
              <a:t>till normen om maskulinitet, och idealen handlar mycket om att ha en kropp som utstrålar ”manlighet”). </a:t>
            </a:r>
          </a:p>
          <a:p>
            <a:pPr marL="171450" indent="-171450">
              <a:buFont typeface="Arial" panose="020B0604020202020204" pitchFamily="34" charset="0"/>
              <a:buChar char="•"/>
            </a:pPr>
            <a:r>
              <a:rPr lang="sv-SE" i="0" baseline="0" dirty="0"/>
              <a:t>Sammantaget kan vi säga att vi har mycket att vinna på att utmana normer kring könsroller. </a:t>
            </a:r>
          </a:p>
          <a:p>
            <a:r>
              <a:rPr lang="sv-SE" b="0" i="1" dirty="0"/>
              <a:t>(Källor:</a:t>
            </a:r>
            <a:r>
              <a:rPr lang="sv-SE" b="0" i="1" baseline="0" dirty="0"/>
              <a:t> </a:t>
            </a:r>
            <a:r>
              <a:rPr lang="sv-SE" b="0" i="0" baseline="0" dirty="0"/>
              <a:t>Sveriges kommuner och landsting, 2018. </a:t>
            </a:r>
            <a:r>
              <a:rPr lang="sv-SE" b="0" i="1" baseline="0" dirty="0"/>
              <a:t>Maskulinitet och psykisk ohälsa.</a:t>
            </a:r>
          </a:p>
          <a:p>
            <a:r>
              <a:rPr lang="sv-SE" b="0" i="1" baseline="0" dirty="0"/>
              <a:t>Sveriges kommuner och landsting,</a:t>
            </a:r>
            <a:r>
              <a:rPr lang="sv-SE" b="0" i="0" baseline="0" dirty="0"/>
              <a:t> 2018. </a:t>
            </a:r>
            <a:r>
              <a:rPr lang="sv-SE" b="0" i="1" baseline="0" dirty="0"/>
              <a:t>Maskulinitet och jämställdhet.</a:t>
            </a:r>
          </a:p>
          <a:p>
            <a:r>
              <a:rPr lang="sv-SE" b="0" i="1" baseline="0" dirty="0"/>
              <a:t>Sveriges kommuner och landsting, </a:t>
            </a:r>
            <a:r>
              <a:rPr lang="sv-SE" b="0" i="0" baseline="0" dirty="0"/>
              <a:t>2018.</a:t>
            </a:r>
            <a:r>
              <a:rPr lang="sv-SE" b="0" i="1" baseline="0" dirty="0"/>
              <a:t> Maskulinitet och jämställd skola.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0" baseline="0" dirty="0"/>
              <a:t>Frisén, Holmqvist </a:t>
            </a:r>
            <a:r>
              <a:rPr lang="sv-SE" b="0" i="0" baseline="0" dirty="0" err="1"/>
              <a:t>Gattario</a:t>
            </a:r>
            <a:r>
              <a:rPr lang="sv-SE" b="0" i="0" baseline="0" dirty="0"/>
              <a:t>, Lunde, 2014. </a:t>
            </a:r>
            <a:r>
              <a:rPr lang="sv-SE" b="0" i="1" baseline="0" dirty="0"/>
              <a:t>Projekt perfekt. Om utseendekultur och kroppsuppfattning</a:t>
            </a:r>
            <a:r>
              <a:rPr lang="sv-SE" b="0" i="0"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Holmqvist </a:t>
            </a:r>
            <a:r>
              <a:rPr lang="sv-SE" sz="1200" b="0" i="0" kern="1200" dirty="0" err="1">
                <a:solidFill>
                  <a:schemeClr val="tx1"/>
                </a:solidFill>
                <a:effectLst/>
                <a:latin typeface="+mn-lt"/>
                <a:ea typeface="+mn-ea"/>
                <a:cs typeface="+mn-cs"/>
              </a:rPr>
              <a:t>Gattario</a:t>
            </a:r>
            <a:r>
              <a:rPr lang="sv-SE" sz="1200" b="0" i="1" kern="1200" dirty="0">
                <a:solidFill>
                  <a:schemeClr val="tx1"/>
                </a:solidFill>
                <a:effectLst/>
                <a:latin typeface="+mn-lt"/>
                <a:ea typeface="+mn-ea"/>
                <a:cs typeface="+mn-cs"/>
              </a:rPr>
              <a:t>,</a:t>
            </a:r>
            <a:r>
              <a:rPr lang="sv-SE" sz="1200" b="0" i="1" kern="1200" baseline="0" dirty="0">
                <a:solidFill>
                  <a:schemeClr val="tx1"/>
                </a:solidFill>
                <a:effectLst/>
                <a:latin typeface="+mn-lt"/>
                <a:ea typeface="+mn-ea"/>
                <a:cs typeface="+mn-cs"/>
              </a:rPr>
              <a:t> </a:t>
            </a:r>
            <a:r>
              <a:rPr lang="sv-SE" b="0" i="0" baseline="0" dirty="0"/>
              <a:t>2015-07-02. </a:t>
            </a:r>
            <a:r>
              <a:rPr lang="sv-SE" sz="1200" b="0" i="1" kern="1200" dirty="0">
                <a:solidFill>
                  <a:schemeClr val="tx1"/>
                </a:solidFill>
                <a:effectLst/>
                <a:latin typeface="+mn-lt"/>
                <a:ea typeface="+mn-ea"/>
                <a:cs typeface="+mn-cs"/>
              </a:rPr>
              <a:t>Kroppen har blivit ett krävande projekt.</a:t>
            </a:r>
            <a:r>
              <a:rPr lang="sv-SE" sz="1200" b="0" i="1" kern="1200" baseline="0" dirty="0">
                <a:solidFill>
                  <a:schemeClr val="tx1"/>
                </a:solidFill>
                <a:effectLst/>
                <a:latin typeface="+mn-lt"/>
                <a:ea typeface="+mn-ea"/>
                <a:cs typeface="+mn-cs"/>
              </a:rPr>
              <a:t> </a:t>
            </a:r>
            <a:r>
              <a:rPr lang="sv-SE" sz="1200" b="0" i="0" kern="1200" baseline="0" dirty="0">
                <a:solidFill>
                  <a:schemeClr val="tx1"/>
                </a:solidFill>
                <a:effectLst/>
                <a:latin typeface="+mn-lt"/>
                <a:ea typeface="+mn-ea"/>
                <a:cs typeface="+mn-cs"/>
              </a:rPr>
              <a:t>Göteborgsposten Debatt</a:t>
            </a: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Stockholmsenkäten 2022( ämnesraport psykiskohälsa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35</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666783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baseline="0" dirty="0">
                <a:solidFill>
                  <a:schemeClr val="tx1"/>
                </a:solidFill>
                <a:effectLst/>
                <a:latin typeface="+mn-lt"/>
                <a:ea typeface="+mn-ea"/>
                <a:cs typeface="+mn-cs"/>
              </a:rPr>
              <a:t>2 min</a:t>
            </a:r>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 ert manus står det så</a:t>
            </a:r>
            <a:r>
              <a:rPr lang="sv-SE" sz="1200" baseline="0" dirty="0"/>
              <a:t> här: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baseline="0" dirty="0"/>
              <a:t>”Det finns många saker som påverkar våra tonåringar idag. Ni föräldrar, andra viktiga vuxna, kompisar och även samhällets normer och förväntningar. </a:t>
            </a:r>
            <a:r>
              <a:rPr lang="sv-SE" sz="1200" i="0" dirty="0"/>
              <a:t>Vi är alla uppväxta med normer och förväntningar. Vi får olika ’’roller’’, delvis utifrån om vi är kvinna eller</a:t>
            </a:r>
            <a:r>
              <a:rPr lang="sv-SE" sz="1200" i="0" baseline="0" dirty="0"/>
              <a:t> man. Flickor och pojkar lär sig tidigt hur de ska bete sig för att passa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Ni frågar föräldragruppen</a:t>
            </a:r>
            <a:r>
              <a:rPr lang="sv-SE" b="0" baseline="0" dirty="0"/>
              <a:t>: </a:t>
            </a:r>
            <a:r>
              <a:rPr lang="sv-SE" b="0" dirty="0"/>
              <a:t> Vilka normer finns för flickor respektive pojkar?</a:t>
            </a:r>
            <a:r>
              <a:rPr lang="sv-SE" b="0" i="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baseline="0" dirty="0"/>
              <a:t>Möjlig följdfråga</a:t>
            </a:r>
            <a:r>
              <a:rPr lang="sv-SE" b="1" i="1" baseline="0" dirty="0"/>
              <a:t>: </a:t>
            </a:r>
            <a:r>
              <a:rPr lang="sv-SE" b="0" i="0" baseline="0" dirty="0"/>
              <a:t>Hur kan ni stötta era tonåringar att utmana dessa normer och förväntningar?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baseline="0" dirty="0"/>
              <a:t>Anpassa fråga utifrån gruppens behov/nivå. I vissa grupper väcker temat mycket diskussioner och för andra grupper är det inte ett lika intressant ämne.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36</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100469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1 min </a:t>
            </a:r>
          </a:p>
          <a:p>
            <a:pPr marL="171450" indent="-171450">
              <a:buFont typeface="Arial" panose="020B0604020202020204" pitchFamily="34" charset="0"/>
              <a:buChar char="•"/>
            </a:pPr>
            <a:r>
              <a:rPr lang="sv-SE" dirty="0"/>
              <a:t>Här är vi på sid 18 i manualen. </a:t>
            </a:r>
          </a:p>
          <a:p>
            <a:pPr marL="171450" indent="-171450">
              <a:buFont typeface="Arial" panose="020B0604020202020204" pitchFamily="34" charset="0"/>
              <a:buChar char="•"/>
            </a:pPr>
            <a:r>
              <a:rPr lang="sv-SE" dirty="0"/>
              <a:t>Ett tillfälle</a:t>
            </a:r>
            <a:r>
              <a:rPr lang="sv-SE" baseline="0" dirty="0"/>
              <a:t> att reflektera över sig själv som förälder. </a:t>
            </a:r>
            <a:r>
              <a:rPr lang="sv-SE" dirty="0"/>
              <a:t>Detta följs</a:t>
            </a:r>
            <a:r>
              <a:rPr lang="sv-SE" baseline="0" dirty="0"/>
              <a:t> sedan upp på</a:t>
            </a:r>
            <a:r>
              <a:rPr lang="sv-SE" dirty="0"/>
              <a:t> träff 4. Föräldrar</a:t>
            </a:r>
            <a:r>
              <a:rPr lang="sv-SE" baseline="0" dirty="0"/>
              <a:t> kan då få syn på eventuella förändringar de börjat göra. </a:t>
            </a:r>
          </a:p>
          <a:p>
            <a:pPr marL="171450" indent="-171450">
              <a:buFont typeface="Arial" panose="020B0604020202020204" pitchFamily="34" charset="0"/>
              <a:buChar char="•"/>
            </a:pPr>
            <a:r>
              <a:rPr lang="sv-SE" baseline="0" dirty="0"/>
              <a:t>En övning som också använts även på ABC 3-12. Har fungerat väldigt bra.</a:t>
            </a:r>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37</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941686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1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baseline="0" dirty="0"/>
              <a:t>Nu är vi på nästa sida, sida 19</a:t>
            </a:r>
            <a:r>
              <a:rPr lang="sv-SE" sz="1200" i="1" baseline="0" dirty="0"/>
              <a:t>. </a:t>
            </a:r>
            <a:r>
              <a:rPr lang="sv-SE" baseline="0" dirty="0"/>
              <a:t>Här sammanfattar vi träffen, ser lika ut vid varje avslut.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a:t>V</a:t>
            </a:r>
            <a:r>
              <a:rPr lang="sv-SE" sz="1200" i="1" baseline="0" dirty="0"/>
              <a:t>isa, modellera hur den görs med föräldrarna.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a:t>Skriv bredvid cirklarna vad ni gått igenom på träffen. </a:t>
            </a:r>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38</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887656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t>3 min 11.51 lunch- 12.50</a:t>
            </a:r>
          </a:p>
          <a:p>
            <a:pPr marL="171450" indent="-171450">
              <a:buFont typeface="Arial" panose="020B0604020202020204" pitchFamily="34" charset="0"/>
              <a:buChar char="•"/>
            </a:pPr>
            <a:r>
              <a:rPr lang="sv-SE" b="0" i="0" dirty="0"/>
              <a:t>Här ser ni manualsida 20. </a:t>
            </a:r>
          </a:p>
          <a:p>
            <a:pPr marL="171450" indent="-171450">
              <a:buFont typeface="Arial" panose="020B0604020202020204" pitchFamily="34" charset="0"/>
              <a:buChar char="•"/>
            </a:pPr>
            <a:r>
              <a:rPr lang="sv-SE" b="0" i="0" dirty="0"/>
              <a:t>Ni börjar med att fråga föräldrarna varför de tror det är bra att öva hemma. Jag ställer samma fråga till er nu.</a:t>
            </a:r>
          </a:p>
          <a:p>
            <a:pPr marL="0" indent="0">
              <a:buFont typeface="Arial" panose="020B0604020202020204" pitchFamily="34" charset="0"/>
              <a:buNone/>
            </a:pPr>
            <a:r>
              <a:rPr lang="sv-SE" b="1" i="1" dirty="0"/>
              <a:t>Fråga</a:t>
            </a:r>
            <a:r>
              <a:rPr lang="sv-SE" b="1" i="1" baseline="0" dirty="0"/>
              <a:t> gruppen</a:t>
            </a:r>
            <a:r>
              <a:rPr lang="sv-SE" b="1" i="0" baseline="0" dirty="0"/>
              <a:t>: </a:t>
            </a:r>
            <a:r>
              <a:rPr lang="sv-SE" b="0" i="0" baseline="0" dirty="0"/>
              <a:t>V</a:t>
            </a:r>
            <a:r>
              <a:rPr lang="sv-SE" b="0" i="0" dirty="0"/>
              <a:t>arför tror ni att det</a:t>
            </a:r>
            <a:r>
              <a:rPr lang="sv-SE" b="0" i="0" baseline="0" dirty="0"/>
              <a:t> är bra att pröva hemma? </a:t>
            </a:r>
            <a:r>
              <a:rPr lang="sv-SE" b="0" i="1" baseline="0" dirty="0"/>
              <a:t>Fyll på vid behov:</a:t>
            </a:r>
          </a:p>
          <a:p>
            <a:pPr marL="0" indent="0">
              <a:buFont typeface="Arial" panose="020B0604020202020204" pitchFamily="34" charset="0"/>
              <a:buNone/>
            </a:pPr>
            <a:r>
              <a:rPr lang="sv-SE" sz="1200" b="0" i="0" kern="1200" dirty="0">
                <a:solidFill>
                  <a:schemeClr val="tx1"/>
                </a:solidFill>
                <a:effectLst/>
                <a:latin typeface="+mn-lt"/>
                <a:ea typeface="+mn-ea"/>
                <a:cs typeface="+mn-cs"/>
              </a:rPr>
              <a:t>För att öva på att göra på ett nytt sätt i situationer med sin tonåring</a:t>
            </a:r>
          </a:p>
          <a:p>
            <a:pPr marL="0" indent="0">
              <a:buFont typeface="Arial" panose="020B0604020202020204" pitchFamily="34" charset="0"/>
              <a:buNone/>
            </a:pPr>
            <a:r>
              <a:rPr lang="sv-SE" sz="1200" b="0" i="0" kern="1200" dirty="0">
                <a:solidFill>
                  <a:schemeClr val="tx1"/>
                </a:solidFill>
                <a:effectLst/>
                <a:latin typeface="+mn-lt"/>
                <a:ea typeface="+mn-ea"/>
                <a:cs typeface="+mn-cs"/>
              </a:rPr>
              <a:t>För att tonåringen ska få ta del av något av det vi pratat om på träffarna.</a:t>
            </a:r>
          </a:p>
          <a:p>
            <a:pPr marL="0" indent="0">
              <a:buFont typeface="Arial" panose="020B0604020202020204" pitchFamily="34" charset="0"/>
              <a:buNone/>
            </a:pPr>
            <a:r>
              <a:rPr lang="sv-SE" sz="1200" b="0" i="0" kern="1200" dirty="0">
                <a:solidFill>
                  <a:schemeClr val="tx1"/>
                </a:solidFill>
                <a:effectLst/>
                <a:latin typeface="+mn-lt"/>
                <a:ea typeface="+mn-ea"/>
                <a:cs typeface="+mn-cs"/>
              </a:rPr>
              <a:t>Det är först när vi prövat och övat som vi vet om det fungerar.</a:t>
            </a:r>
          </a:p>
          <a:p>
            <a:pPr marL="0" indent="0">
              <a:buFont typeface="Arial" panose="020B0604020202020204" pitchFamily="34" charset="0"/>
              <a:buNone/>
            </a:pPr>
            <a:r>
              <a:rPr lang="sv-SE" sz="1200" b="0" i="0" kern="1200" dirty="0">
                <a:solidFill>
                  <a:schemeClr val="tx1"/>
                </a:solidFill>
                <a:effectLst/>
                <a:latin typeface="+mn-lt"/>
                <a:ea typeface="+mn-ea"/>
                <a:cs typeface="+mn-cs"/>
              </a:rPr>
              <a:t>Det</a:t>
            </a:r>
            <a:r>
              <a:rPr lang="sv-SE" sz="1200" b="0" i="0" kern="1200" baseline="0" dirty="0">
                <a:solidFill>
                  <a:schemeClr val="tx1"/>
                </a:solidFill>
                <a:effectLst/>
                <a:latin typeface="+mn-lt"/>
                <a:ea typeface="+mn-ea"/>
                <a:cs typeface="+mn-cs"/>
              </a:rPr>
              <a:t> är när vi börjar göra annorlunda som förändring sker.</a:t>
            </a:r>
          </a:p>
          <a:p>
            <a:pPr marL="0" indent="0">
              <a:buFont typeface="Arial" panose="020B0604020202020204" pitchFamily="34" charset="0"/>
              <a:buNone/>
            </a:pPr>
            <a:endParaRPr lang="sv-SE" sz="1200" b="0" i="0" kern="1200" baseline="0" dirty="0">
              <a:solidFill>
                <a:schemeClr val="tx1"/>
              </a:solidFill>
              <a:effectLst/>
              <a:latin typeface="+mn-lt"/>
              <a:ea typeface="+mn-ea"/>
              <a:cs typeface="+mn-cs"/>
            </a:endParaRPr>
          </a:p>
          <a:p>
            <a:pPr marL="0" indent="0">
              <a:buFont typeface="Arial" panose="020B0604020202020204" pitchFamily="34" charset="0"/>
              <a:buNone/>
            </a:pPr>
            <a:r>
              <a:rPr lang="sv-SE" sz="1200" i="0" baseline="0" noProof="0" dirty="0">
                <a:latin typeface="+mn-lt"/>
              </a:rPr>
              <a:t>A</a:t>
            </a:r>
            <a:r>
              <a:rPr lang="sv-SE" sz="1200" b="0" i="0" u="none" strike="noStrike" kern="1200" baseline="0" noProof="0" dirty="0">
                <a:solidFill>
                  <a:schemeClr val="tx1"/>
                </a:solidFill>
                <a:latin typeface="+mn-lt"/>
                <a:ea typeface="+mn-ea"/>
                <a:cs typeface="+mn-cs"/>
              </a:rPr>
              <a:t>tt </a:t>
            </a:r>
            <a:r>
              <a:rPr lang="sv-SE" sz="1200" b="0" i="0" u="none" strike="noStrike" kern="1200" baseline="0" dirty="0">
                <a:solidFill>
                  <a:schemeClr val="tx1"/>
                </a:solidFill>
                <a:latin typeface="+mn-lt"/>
                <a:ea typeface="+mn-ea"/>
                <a:cs typeface="+mn-cs"/>
              </a:rPr>
              <a:t>aktivt engagera föräldrar genom att </a:t>
            </a:r>
            <a:r>
              <a:rPr lang="sv-SE" sz="1200" i="0" kern="1200" dirty="0">
                <a:solidFill>
                  <a:schemeClr val="tx1"/>
                </a:solidFill>
                <a:effectLst/>
                <a:latin typeface="+mn-lt"/>
                <a:ea typeface="+mn-ea"/>
                <a:cs typeface="+mn-cs"/>
              </a:rPr>
              <a:t>ha </a:t>
            </a:r>
            <a:r>
              <a:rPr lang="sv-SE" sz="1200" i="0" baseline="0" noProof="0" dirty="0">
                <a:latin typeface="+mn-lt"/>
              </a:rPr>
              <a:t>fä</a:t>
            </a:r>
            <a:r>
              <a:rPr lang="sv-SE" sz="1200" b="0" i="0" u="none" strike="noStrike" kern="1200" baseline="0" dirty="0" err="1">
                <a:solidFill>
                  <a:schemeClr val="tx1"/>
                </a:solidFill>
                <a:latin typeface="+mn-lt"/>
                <a:ea typeface="+mn-ea"/>
                <a:cs typeface="+mn-cs"/>
              </a:rPr>
              <a:t>rdighetstränandeinslag</a:t>
            </a:r>
            <a:r>
              <a:rPr lang="sv-SE" sz="1200" b="0" i="0" u="none" strike="noStrike" kern="1200" baseline="0" dirty="0">
                <a:solidFill>
                  <a:schemeClr val="tx1"/>
                </a:solidFill>
                <a:latin typeface="+mn-lt"/>
                <a:ea typeface="+mn-ea"/>
                <a:cs typeface="+mn-cs"/>
              </a:rPr>
              <a:t>, som rollspel och hemläxor i program har visat sig öka positiva utfall hos föräldrar</a:t>
            </a:r>
            <a:r>
              <a:rPr lang="sv-SE" sz="1200" b="0" i="1" u="none" strike="noStrike" kern="1200" baseline="0" dirty="0">
                <a:solidFill>
                  <a:schemeClr val="tx1"/>
                </a:solidFill>
                <a:latin typeface="+mn-lt"/>
                <a:ea typeface="+mn-ea"/>
                <a:cs typeface="+mn-cs"/>
              </a:rPr>
              <a:t> (</a:t>
            </a:r>
            <a:r>
              <a:rPr lang="sv-SE" sz="1200" i="1" kern="1200" dirty="0">
                <a:solidFill>
                  <a:schemeClr val="tx1"/>
                </a:solidFill>
                <a:effectLst/>
                <a:latin typeface="+mn-lt"/>
                <a:ea typeface="+mn-ea"/>
                <a:cs typeface="+mn-cs"/>
              </a:rPr>
              <a:t>Länsstyrelsen i Västra Götaland län rapport 2015:42) </a:t>
            </a:r>
            <a:r>
              <a:rPr lang="sv-SE" sz="1200" i="0" kern="1200" dirty="0">
                <a:solidFill>
                  <a:schemeClr val="tx1"/>
                </a:solidFill>
                <a:effectLst/>
                <a:latin typeface="+mn-lt"/>
                <a:ea typeface="+mn-ea"/>
                <a:cs typeface="+mn-cs"/>
              </a:rPr>
              <a:t> </a:t>
            </a:r>
            <a:r>
              <a:rPr lang="sv-SE" sz="1200" b="0" i="0" u="none" strike="noStrike" kern="1200" baseline="0" dirty="0">
                <a:solidFill>
                  <a:schemeClr val="tx1"/>
                </a:solidFill>
                <a:latin typeface="+mn-lt"/>
                <a:ea typeface="+mn-ea"/>
                <a:cs typeface="+mn-cs"/>
              </a:rPr>
              <a:t>Detta är en del i  ABC Tonår.</a:t>
            </a:r>
          </a:p>
          <a:p>
            <a:pPr lvl="1"/>
            <a:endParaRPr lang="sv-SE" sz="1200" b="0" i="0" u="none" strike="noStrike"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0" i="0" u="none" strike="noStrike" kern="1200" baseline="0" dirty="0">
                <a:solidFill>
                  <a:schemeClr val="tx1"/>
                </a:solidFill>
                <a:effectLst/>
                <a:latin typeface="+mn-lt"/>
                <a:ea typeface="+mn-ea"/>
                <a:cs typeface="+mn-cs"/>
              </a:rPr>
              <a:t>Det här är vad vi vill att föräldrarna tränar på till nästa gång. </a:t>
            </a:r>
            <a:r>
              <a:rPr lang="sv-SE" sz="1200" b="0" i="1" u="none" strike="noStrike" kern="1200" baseline="0" dirty="0">
                <a:solidFill>
                  <a:schemeClr val="tx1"/>
                </a:solidFill>
                <a:effectLst/>
                <a:latin typeface="+mn-lt"/>
                <a:ea typeface="+mn-ea"/>
                <a:cs typeface="+mn-cs"/>
              </a:rPr>
              <a:t>Läs kortet. </a:t>
            </a:r>
            <a:endParaRPr lang="sv-SE"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b="0" i="0" baseline="0" dirty="0"/>
              <a:t>Föräldrar kan också välja att prova något annat vi pratat om idag. Ni låter de fundera och sen berätta vad de valt. På nästa träff kommer de att få berätta för varandra vad de har prövat hemma.</a:t>
            </a:r>
          </a:p>
          <a:p>
            <a:pPr marL="171450" indent="-171450">
              <a:buFont typeface="Arial" panose="020B0604020202020204" pitchFamily="34" charset="0"/>
              <a:buChar char="•"/>
            </a:pPr>
            <a:r>
              <a:rPr lang="sv-SE" b="0" i="0" baseline="0" dirty="0"/>
              <a:t>Detta är viktigt moment att hinna med och inte stressa förbi trots att det kommer sist i träffen och man kanske har ont om tid. För att öka chansen att föräldrar prövar hemma behöver detta vara tydligt… Som man sår får man skörda. </a:t>
            </a:r>
          </a:p>
          <a:p>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39</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2880668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Visa den dokumentära rekryteringsfilmen.</a:t>
            </a:r>
          </a:p>
          <a:p>
            <a:endParaRPr lang="sv-SE" b="0"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4</a:t>
            </a:fld>
            <a:endParaRPr lang="sv-SE" dirty="0"/>
          </a:p>
        </p:txBody>
      </p:sp>
      <p:sp>
        <p:nvSpPr>
          <p:cNvPr id="5" name="Platshållare för datum 4"/>
          <p:cNvSpPr>
            <a:spLocks noGrp="1"/>
          </p:cNvSpPr>
          <p:nvPr>
            <p:ph type="dt" idx="11"/>
          </p:nvPr>
        </p:nvSpPr>
        <p:spPr/>
        <p:txBody>
          <a:bodyPr/>
          <a:lstStyle/>
          <a:p>
            <a:r>
              <a:rPr lang="sv-SE" dirty="0"/>
              <a:t>2021-10-14</a:t>
            </a:r>
          </a:p>
        </p:txBody>
      </p:sp>
    </p:spTree>
    <p:extLst>
      <p:ext uri="{BB962C8B-B14F-4D97-AF65-F5344CB8AC3E}">
        <p14:creationId xmlns:p14="http://schemas.microsoft.com/office/powerpoint/2010/main" val="2395876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latin typeface="+mn-lt"/>
                <a:ea typeface="+mn-ea"/>
                <a:cs typeface="+mn-cs"/>
              </a:rPr>
              <a:t>4</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min start 12.50</a:t>
            </a:r>
          </a:p>
          <a:p>
            <a:r>
              <a:rPr lang="sv-SE" sz="1200" kern="1200" dirty="0">
                <a:solidFill>
                  <a:schemeClr val="tx1"/>
                </a:solidFill>
                <a:effectLst/>
                <a:latin typeface="+mn-lt"/>
                <a:ea typeface="+mn-ea"/>
                <a:cs typeface="+mn-cs"/>
              </a:rPr>
              <a:t>Nu ska vi presentera en modell som ni kommer arbeta med i det här programmet. Denna modell finns på träff 2 men vi vill introducera den redan nu</a:t>
            </a:r>
            <a:r>
              <a:rPr lang="sv-SE" sz="1200" kern="1200" baseline="0" dirty="0">
                <a:solidFill>
                  <a:schemeClr val="tx1"/>
                </a:solidFill>
                <a:effectLst/>
                <a:latin typeface="+mn-lt"/>
                <a:ea typeface="+mn-ea"/>
                <a:cs typeface="+mn-cs"/>
              </a:rPr>
              <a:t> men med lite extra bakgrund gör er.</a:t>
            </a: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Före- och eftermodellen är en slags analys som ofta används inom KBT, där det kallas bland annat för beteendeanalys</a:t>
            </a:r>
            <a:r>
              <a:rPr lang="sv-SE" sz="1200" i="1" kern="1200" dirty="0">
                <a:solidFill>
                  <a:schemeClr val="tx1"/>
                </a:solidFill>
                <a:effectLst/>
                <a:latin typeface="+mn-lt"/>
                <a:ea typeface="+mn-ea"/>
                <a:cs typeface="+mn-cs"/>
              </a:rPr>
              <a:t>.</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Före- och eftermodellen använder vi för att förstå beteenden och vad som påverkar dem.  Vad händer innan och vad händer efter ett beteende. Att använda modellen är ett sätt att förstå hur samspelet fungerar mellan föräldrar och barn och för föräldrar att se sin egen roll i det som händer. </a:t>
            </a:r>
          </a:p>
          <a:p>
            <a:r>
              <a:rPr lang="sv-SE" b="1" dirty="0"/>
              <a:t>Inlärningspsykologin </a:t>
            </a:r>
            <a:r>
              <a:rPr lang="sv-SE" dirty="0"/>
              <a:t>handlar om hur beteenden uppstår i ett sammanhang. </a:t>
            </a:r>
          </a:p>
          <a:p>
            <a:r>
              <a:rPr lang="sv-SE" strike="noStrike" dirty="0"/>
              <a:t>Hur vi påverkar varandra i det dagliga samspelet.</a:t>
            </a:r>
            <a:r>
              <a:rPr lang="sv-SE" strike="noStrike" baseline="0" dirty="0"/>
              <a:t> </a:t>
            </a:r>
            <a:r>
              <a:rPr lang="sv-SE" b="0" strike="noStrike" dirty="0"/>
              <a:t>Med hjälp av </a:t>
            </a:r>
            <a:r>
              <a:rPr lang="sv-SE" b="0" i="1" strike="noStrike" dirty="0"/>
              <a:t>samspelskedjan</a:t>
            </a:r>
            <a:r>
              <a:rPr lang="sv-SE" b="0" strike="noStrike" dirty="0"/>
              <a:t> </a:t>
            </a:r>
            <a:r>
              <a:rPr lang="sv-SE" strike="noStrike" dirty="0"/>
              <a:t>bryter</a:t>
            </a:r>
            <a:r>
              <a:rPr lang="sv-SE" strike="noStrike" baseline="0" dirty="0"/>
              <a:t> vi</a:t>
            </a:r>
            <a:r>
              <a:rPr lang="sv-SE" strike="noStrike" dirty="0"/>
              <a:t> ner beteenden i kedjor för</a:t>
            </a:r>
            <a:r>
              <a:rPr lang="sv-SE" strike="noStrike" baseline="0" dirty="0"/>
              <a:t> att analysera och</a:t>
            </a:r>
            <a:r>
              <a:rPr lang="sv-SE" strike="noStrike" dirty="0"/>
              <a:t> förstå hur de hänger ihop. På så sätt kan föräldrar se hur de bidrar till det som barnet gör och barnets beteende kan bli mer begripligt.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Modellen fungerar som en hjälp föräldern att se vad den kan göra för att påverka tonåringens beteende och skapa en förändring i </a:t>
            </a:r>
            <a:r>
              <a:rPr lang="sv-SE" sz="1200" kern="1200" baseline="0" dirty="0">
                <a:solidFill>
                  <a:schemeClr val="tx1"/>
                </a:solidFill>
                <a:effectLst/>
                <a:latin typeface="+mn-lt"/>
                <a:ea typeface="+mn-ea"/>
                <a:cs typeface="+mn-cs"/>
              </a:rPr>
              <a:t>samspelet</a:t>
            </a:r>
            <a:r>
              <a:rPr lang="sv-SE" sz="1200" kern="1200" dirty="0">
                <a:solidFill>
                  <a:schemeClr val="tx1"/>
                </a:solidFill>
                <a:effectLst/>
                <a:latin typeface="+mn-lt"/>
                <a:ea typeface="+mn-ea"/>
                <a:cs typeface="+mn-cs"/>
              </a:rPr>
              <a:t>. Vad gör föräldern som påverkar ungdomens beteende? Och vad kan den göra annorlunda?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i="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i="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40</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025597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marL="0" indent="0">
              <a:buFont typeface="Arial"/>
              <a:buNone/>
            </a:pPr>
            <a:r>
              <a:rPr lang="sv-SE" dirty="0"/>
              <a:t>2 min</a:t>
            </a:r>
            <a:endParaRPr lang="sv-SE" baseline="0" dirty="0"/>
          </a:p>
          <a:p>
            <a:pPr marL="0" indent="0">
              <a:buFont typeface="Arial"/>
              <a:buNone/>
            </a:pPr>
            <a:r>
              <a:rPr lang="sv-SE" dirty="0"/>
              <a:t>När vi använder</a:t>
            </a:r>
            <a:r>
              <a:rPr lang="sv-SE" baseline="0" dirty="0"/>
              <a:t> Före och eftermodellen </a:t>
            </a:r>
            <a:r>
              <a:rPr lang="sv-SE" dirty="0"/>
              <a:t>görs det enklast på följande sätt:</a:t>
            </a:r>
          </a:p>
          <a:p>
            <a:pPr marL="171450" indent="-171450">
              <a:buFont typeface="Arial"/>
              <a:buChar char="•"/>
            </a:pPr>
            <a:r>
              <a:rPr lang="sv-SE" dirty="0"/>
              <a:t>Vilket </a:t>
            </a:r>
            <a:r>
              <a:rPr lang="sv-SE" b="1" dirty="0"/>
              <a:t>beteende hos barnet</a:t>
            </a:r>
            <a:r>
              <a:rPr lang="sv-SE" dirty="0"/>
              <a:t> ska analyseras? (B)</a:t>
            </a:r>
          </a:p>
          <a:p>
            <a:pPr marL="171450" indent="-171450">
              <a:buFont typeface="Arial"/>
              <a:buChar char="•"/>
            </a:pPr>
            <a:r>
              <a:rPr lang="sv-SE" dirty="0"/>
              <a:t>Vad sätter igång eller</a:t>
            </a:r>
            <a:r>
              <a:rPr lang="sv-SE" baseline="0" dirty="0"/>
              <a:t> aktiverar beteendet? Vad gör föräldern före? </a:t>
            </a:r>
            <a:r>
              <a:rPr lang="sv-SE" dirty="0"/>
              <a:t>(Före)</a:t>
            </a:r>
            <a:r>
              <a:rPr lang="sv-SE" baseline="0" dirty="0"/>
              <a:t> </a:t>
            </a:r>
          </a:p>
          <a:p>
            <a:pPr marL="171450" indent="-171450">
              <a:buFont typeface="Arial"/>
              <a:buChar char="•"/>
            </a:pPr>
            <a:r>
              <a:rPr lang="sv-SE" baseline="0" dirty="0"/>
              <a:t>Vilka är konsekvenserna/Vad gör föräldern efter? (Efter)</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sv-SE" baseline="0" dirty="0"/>
              <a:t>Det vi är ute efter är att förstå hur beteendet uppstår och vidmakthålls.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sv-SE" baseline="0" dirty="0"/>
          </a:p>
          <a:p>
            <a:pPr marL="0" marR="0" indent="0" algn="l" defTabSz="914400" rtl="0" eaLnBrk="0" fontAlgn="base" latinLnBrk="0" hangingPunct="0">
              <a:lnSpc>
                <a:spcPct val="100000"/>
              </a:lnSpc>
              <a:spcBef>
                <a:spcPct val="30000"/>
              </a:spcBef>
              <a:spcAft>
                <a:spcPct val="0"/>
              </a:spcAft>
              <a:buClrTx/>
              <a:buSzTx/>
              <a:buFont typeface="Arial"/>
              <a:buNone/>
              <a:tabLst/>
              <a:defRPr/>
            </a:pPr>
            <a:r>
              <a:rPr lang="sv-SE" b="1" baseline="0" dirty="0"/>
              <a:t>Det är lättare att börja med beteendet </a:t>
            </a:r>
            <a:r>
              <a:rPr lang="sv-SE" baseline="0" dirty="0"/>
              <a:t>som ska analyseras, inte situationen. Lättare att ”placera” de olika delarna korrekt.</a:t>
            </a:r>
          </a:p>
          <a:p>
            <a:pPr marL="0" indent="0">
              <a:buNone/>
            </a:pPr>
            <a:endParaRPr lang="sv-SE" baseline="0" dirty="0"/>
          </a:p>
          <a:p>
            <a:pPr marL="0" indent="0">
              <a:buNone/>
            </a:pPr>
            <a:r>
              <a:rPr lang="sv-SE" i="0" dirty="0"/>
              <a:t>1. Först </a:t>
            </a:r>
            <a:r>
              <a:rPr lang="sv-SE" i="0" baseline="0" dirty="0"/>
              <a:t>och främst tittar vi på vilket beteende som ska analyseras – alltså vad gör barnet? Vi börjar alltid i mitten med barnets beteende.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baseline="0" dirty="0"/>
              <a:t>Ett beteende i taget. Försök att hitta det beteende som blir problematiskt i situationen. Det är bäst att försöka hitta vad barnet gör, istället för vad den inte gör. </a:t>
            </a:r>
            <a:r>
              <a:rPr lang="sv-SE" i="0" dirty="0"/>
              <a:t> </a:t>
            </a:r>
            <a:endParaRPr lang="sv-SE" i="0" baseline="0" dirty="0"/>
          </a:p>
          <a:p>
            <a:pPr marL="171450" indent="-171450">
              <a:buFont typeface="Arial" panose="020B0604020202020204" pitchFamily="34" charset="0"/>
              <a:buChar char="•"/>
            </a:pPr>
            <a:r>
              <a:rPr lang="sv-SE" i="0" baseline="0" dirty="0"/>
              <a:t>Exempel: Barnet ligger kvar i sängen, vägrar gå upp till skolan.</a:t>
            </a:r>
          </a:p>
          <a:p>
            <a:pPr marL="0" indent="0">
              <a:buNone/>
            </a:pPr>
            <a:endParaRPr lang="sv-SE" i="0" baseline="0" dirty="0"/>
          </a:p>
          <a:p>
            <a:pPr marL="0" indent="0">
              <a:buNone/>
            </a:pPr>
            <a:r>
              <a:rPr lang="sv-SE" i="0" baseline="0" dirty="0"/>
              <a:t>2. Vad händer före beteendet och vad gör föräldern som påverkar barnet? </a:t>
            </a:r>
          </a:p>
          <a:p>
            <a:pPr marL="171450" indent="-171450">
              <a:buFont typeface="Arial" panose="020B0604020202020204" pitchFamily="34" charset="0"/>
              <a:buChar char="•"/>
            </a:pPr>
            <a:r>
              <a:rPr lang="sv-SE" i="0" baseline="0" dirty="0"/>
              <a:t>Hur ser situationen ut där beteendet förekommer, finns några speciella omständigheter som utlöser det eller föregår det?</a:t>
            </a:r>
          </a:p>
          <a:p>
            <a:pPr marL="171450" indent="-171450">
              <a:buFont typeface="Arial" panose="020B0604020202020204" pitchFamily="34" charset="0"/>
              <a:buChar char="•"/>
            </a:pPr>
            <a:r>
              <a:rPr lang="sv-SE" i="0" baseline="0" dirty="0"/>
              <a:t>Exempel: Föräldern tjatar. </a:t>
            </a:r>
          </a:p>
          <a:p>
            <a:pPr marL="0" indent="0">
              <a:buFont typeface="Arial" panose="020B0604020202020204" pitchFamily="34" charset="0"/>
              <a:buNone/>
            </a:pPr>
            <a:r>
              <a:rPr lang="sv-SE" i="0" baseline="0" dirty="0"/>
              <a:t>(Föräldern är kanske också stressad och har inte väckt barnet i tid. Kanske kom barnet för sent i säng redan kvällen innan?)</a:t>
            </a:r>
          </a:p>
          <a:p>
            <a:pPr marL="0" indent="0">
              <a:buNone/>
            </a:pPr>
            <a:endParaRPr lang="sv-SE" i="0" baseline="0" dirty="0"/>
          </a:p>
          <a:p>
            <a:pPr marL="0" indent="0">
              <a:buNone/>
            </a:pPr>
            <a:r>
              <a:rPr lang="sv-SE" i="0" baseline="0" dirty="0"/>
              <a:t>3. Det sista steget är att titta på vad föräldern gör direkt efter barnets beteende.</a:t>
            </a:r>
          </a:p>
          <a:p>
            <a:pPr marL="171450" indent="-171450">
              <a:buFont typeface="Arial" panose="020B0604020202020204" pitchFamily="34" charset="0"/>
              <a:buChar char="•"/>
            </a:pPr>
            <a:r>
              <a:rPr lang="sv-SE" i="0" baseline="0" dirty="0"/>
              <a:t>Exempel:  Föräldern blir argare och hotar med att dra in månadspengen. </a:t>
            </a:r>
          </a:p>
          <a:p>
            <a:pPr marL="0" indent="0">
              <a:buNone/>
            </a:pPr>
            <a:endParaRPr lang="sv-SE" i="0" baseline="0" dirty="0"/>
          </a:p>
          <a:p>
            <a:pPr marL="0" indent="0">
              <a:buNone/>
            </a:pPr>
            <a:r>
              <a:rPr lang="sv-SE" i="0" baseline="0" dirty="0"/>
              <a:t>Nu ska vi visa hur ni använder modellen i materialet i föräldragruppen.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41</a:t>
            </a:fld>
            <a:endParaRPr lang="sv-SE"/>
          </a:p>
        </p:txBody>
      </p:sp>
    </p:spTree>
    <p:extLst>
      <p:ext uri="{BB962C8B-B14F-4D97-AF65-F5344CB8AC3E}">
        <p14:creationId xmlns:p14="http://schemas.microsoft.com/office/powerpoint/2010/main" val="224721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200" b="0" kern="1200" baseline="0" dirty="0">
                <a:solidFill>
                  <a:schemeClr val="tx1"/>
                </a:solidFill>
                <a:effectLst/>
                <a:latin typeface="+mn-lt"/>
                <a:ea typeface="+mn-ea"/>
                <a:cs typeface="+mn-cs"/>
              </a:rPr>
              <a:t>15 min</a:t>
            </a:r>
          </a:p>
          <a:p>
            <a:pPr marL="0" indent="0">
              <a:buFont typeface="Arial" panose="020B0604020202020204" pitchFamily="34" charset="0"/>
              <a:buNone/>
            </a:pPr>
            <a:r>
              <a:rPr lang="sv-SE" sz="1200" kern="1200" dirty="0">
                <a:solidFill>
                  <a:schemeClr val="tx1"/>
                </a:solidFill>
                <a:effectLst/>
                <a:latin typeface="+mn-lt"/>
                <a:ea typeface="+mn-ea"/>
                <a:cs typeface="+mn-cs"/>
              </a:rPr>
              <a:t>Vi ska nu</a:t>
            </a:r>
            <a:r>
              <a:rPr lang="sv-SE" sz="1200" kern="1200" baseline="0" dirty="0">
                <a:solidFill>
                  <a:schemeClr val="tx1"/>
                </a:solidFill>
                <a:effectLst/>
                <a:latin typeface="+mn-lt"/>
                <a:ea typeface="+mn-ea"/>
                <a:cs typeface="+mn-cs"/>
              </a:rPr>
              <a:t> modellera avsnittet i träff 2 med Före -och eftermodellen.</a:t>
            </a:r>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Avsnittet finns i träff 2 på sid. 12-21.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är lättare för er att hänga med om ni</a:t>
            </a:r>
            <a:r>
              <a:rPr lang="sv-SE" sz="1200" kern="1200" baseline="0" dirty="0">
                <a:solidFill>
                  <a:schemeClr val="tx1"/>
                </a:solidFill>
                <a:effectLst/>
                <a:latin typeface="+mn-lt"/>
                <a:ea typeface="+mn-ea"/>
                <a:cs typeface="+mn-cs"/>
              </a:rPr>
              <a:t> tittar på oss nu. </a:t>
            </a:r>
            <a:endParaRPr lang="sv-SE" sz="1200" b="0" kern="1200" baseline="0" dirty="0">
              <a:solidFill>
                <a:schemeClr val="tx1"/>
              </a:solidFill>
              <a:effectLst/>
              <a:latin typeface="+mn-lt"/>
              <a:ea typeface="+mn-ea"/>
              <a:cs typeface="+mn-cs"/>
            </a:endParaRPr>
          </a:p>
          <a:p>
            <a:r>
              <a:rPr lang="sv-SE" sz="1200" b="0" u="none" kern="1200" baseline="0" dirty="0">
                <a:solidFill>
                  <a:schemeClr val="tx1"/>
                </a:solidFill>
                <a:effectLst/>
                <a:latin typeface="+mn-lt"/>
                <a:ea typeface="+mn-ea"/>
                <a:cs typeface="+mn-cs"/>
              </a:rPr>
              <a:t> </a:t>
            </a:r>
            <a:r>
              <a:rPr lang="sv-SE" sz="1200" b="0" i="1" u="none" kern="1200" baseline="0" dirty="0">
                <a:solidFill>
                  <a:schemeClr val="tx1"/>
                </a:solidFill>
                <a:effectLst/>
                <a:latin typeface="+mn-lt"/>
                <a:ea typeface="+mn-ea"/>
                <a:cs typeface="+mn-cs"/>
              </a:rPr>
              <a:t>Sätt upp bilderna på tavlan</a:t>
            </a:r>
            <a:r>
              <a:rPr lang="sv-SE" sz="1200" b="0" u="none" kern="1200" baseline="0" dirty="0">
                <a:solidFill>
                  <a:schemeClr val="tx1"/>
                </a:solidFill>
                <a:effectLst/>
                <a:latin typeface="+mn-lt"/>
                <a:ea typeface="+mn-ea"/>
                <a:cs typeface="+mn-cs"/>
              </a:rPr>
              <a:t>.</a:t>
            </a:r>
          </a:p>
          <a:p>
            <a:pPr marL="171450" indent="-171450">
              <a:buFont typeface="Arial" panose="020B0604020202020204" pitchFamily="34" charset="0"/>
              <a:buChar char="•"/>
            </a:pPr>
            <a:r>
              <a:rPr lang="sv-SE" sz="1200" b="0" i="1" u="none" kern="1200" baseline="0" dirty="0">
                <a:solidFill>
                  <a:schemeClr val="tx1"/>
                </a:solidFill>
                <a:effectLst/>
                <a:latin typeface="+mn-lt"/>
                <a:ea typeface="+mn-ea"/>
                <a:cs typeface="+mn-cs"/>
              </a:rPr>
              <a:t>Följ manual s 12 mitt på sidan till s 21 Träff 2</a:t>
            </a:r>
          </a:p>
          <a:p>
            <a:pPr marL="171450" indent="-171450">
              <a:buFont typeface="Arial" panose="020B0604020202020204" pitchFamily="34" charset="0"/>
              <a:buChar char="•"/>
            </a:pPr>
            <a:endParaRPr lang="sv-SE" sz="1200" b="1" u="none"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Kom ihåg att alltid börja med mittenkolumnen, tonåringens beteende. </a:t>
            </a:r>
            <a:r>
              <a:rPr lang="sv-SE" i="1" baseline="0" dirty="0"/>
              <a:t>Ett beteende i taget. Försök att hitta det beteende som blir problematiskt i situationen. Det är bäst att försöka hitta vad tonåringen gör, istället för vad den inte gör. </a:t>
            </a:r>
            <a:r>
              <a:rPr lang="sv-SE" i="1" dirty="0"/>
              <a:t> </a:t>
            </a:r>
            <a:endParaRPr lang="sv-SE" i="1" baseline="0" dirty="0"/>
          </a:p>
          <a:p>
            <a:pPr marL="171450" indent="-171450">
              <a:buFont typeface="Arial" panose="020B0604020202020204" pitchFamily="34" charset="0"/>
              <a:buChar char="•"/>
            </a:pPr>
            <a:r>
              <a:rPr lang="sv-SE" sz="1200" b="0" kern="1200" baseline="0" dirty="0">
                <a:solidFill>
                  <a:schemeClr val="tx1"/>
                </a:solidFill>
                <a:effectLst/>
                <a:latin typeface="+mn-lt"/>
                <a:ea typeface="+mn-ea"/>
                <a:cs typeface="+mn-cs"/>
              </a:rPr>
              <a:t>Allt detta står i er manual s 12-21 på träff 2.</a:t>
            </a:r>
          </a:p>
          <a:p>
            <a:pPr marL="171450" indent="-171450">
              <a:buFont typeface="Arial" panose="020B0604020202020204" pitchFamily="34" charset="0"/>
              <a:buChar char="•"/>
            </a:pPr>
            <a:r>
              <a:rPr lang="sv-SE" sz="1200" b="0" kern="1200" baseline="0" dirty="0">
                <a:solidFill>
                  <a:schemeClr val="tx1"/>
                </a:solidFill>
                <a:effectLst/>
                <a:latin typeface="+mn-lt"/>
                <a:ea typeface="+mn-ea"/>
                <a:cs typeface="+mn-cs"/>
              </a:rPr>
              <a:t>Viktigt inte hamna i skuldbeläggande av förälder. Många andra parametrar än vad föräldern gör spelar in och har betydelse för vad som händer. Inte minst har tonåringens temperament betydelse. </a:t>
            </a:r>
          </a:p>
          <a:p>
            <a:r>
              <a:rPr lang="sv-SE" sz="1200" kern="1200" dirty="0">
                <a:solidFill>
                  <a:schemeClr val="tx1"/>
                </a:solidFill>
                <a:effectLst/>
                <a:latin typeface="+mn-lt"/>
                <a:ea typeface="+mn-ea"/>
                <a:cs typeface="+mn-cs"/>
              </a:rPr>
              <a:t> </a:t>
            </a: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42</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355431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2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Träff 2 avslutas med ett avsnitt</a:t>
            </a:r>
            <a:r>
              <a:rPr lang="sv-SE" sz="1200" kern="1200" baseline="0" dirty="0">
                <a:solidFill>
                  <a:schemeClr val="tx1"/>
                </a:solidFill>
                <a:effectLst/>
                <a:latin typeface="+mn-lt"/>
                <a:ea typeface="+mn-ea"/>
                <a:cs typeface="+mn-cs"/>
              </a:rPr>
              <a:t> som handlar om att det är viktigt som förälder att ge uppmuntran för ansträngning och försök snarare än för slutresultat.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Att få höra att en är ”jätteduktig” leder till mindre ansträngningar. Det här har bland annat setts i en studie där en grupp elever fått återkoppling att de lyckats så bra på matteprovet för att de är smarta, medan en annan grupp fick höra att de lyckats bra för att de arbetat hårt.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När eleverna fick göra ett ytterligare prov gick det bättre för gruppen som fått höra att deras ansträngning var anledningen till att det gått bra tidigare.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Med</a:t>
            </a:r>
            <a:r>
              <a:rPr lang="sv-SE" sz="1200" kern="1200" baseline="0" dirty="0">
                <a:solidFill>
                  <a:schemeClr val="tx1"/>
                </a:solidFill>
                <a:effectLst/>
                <a:latin typeface="+mn-lt"/>
                <a:ea typeface="+mn-ea"/>
                <a:cs typeface="+mn-cs"/>
              </a:rPr>
              <a:t> b</a:t>
            </a:r>
            <a:r>
              <a:rPr lang="sv-SE" sz="1200" kern="1200" dirty="0">
                <a:solidFill>
                  <a:schemeClr val="tx1"/>
                </a:solidFill>
                <a:effectLst/>
                <a:latin typeface="+mn-lt"/>
                <a:ea typeface="+mn-ea"/>
                <a:cs typeface="+mn-cs"/>
              </a:rPr>
              <a:t>eskrivande uppmuntran och uppmuntran för ansträngning och försök förmedlas</a:t>
            </a:r>
            <a:r>
              <a:rPr lang="sv-SE" sz="1200" kern="1200" baseline="0" dirty="0">
                <a:solidFill>
                  <a:schemeClr val="tx1"/>
                </a:solidFill>
                <a:effectLst/>
                <a:latin typeface="+mn-lt"/>
                <a:ea typeface="+mn-ea"/>
                <a:cs typeface="+mn-cs"/>
              </a:rPr>
              <a:t> helt enkelt att </a:t>
            </a:r>
            <a:r>
              <a:rPr lang="sv-SE" sz="1200" kern="1200" dirty="0">
                <a:solidFill>
                  <a:schemeClr val="tx1"/>
                </a:solidFill>
                <a:effectLst/>
                <a:latin typeface="+mn-lt"/>
                <a:ea typeface="+mn-ea"/>
                <a:cs typeface="+mn-cs"/>
              </a:rPr>
              <a:t>övning och träning ger effekt. Det hör också ihop med utvecklingen av </a:t>
            </a:r>
            <a:r>
              <a:rPr lang="sv-SE" sz="1200" kern="1200" dirty="0" err="1">
                <a:solidFill>
                  <a:schemeClr val="tx1"/>
                </a:solidFill>
                <a:effectLst/>
                <a:latin typeface="+mn-lt"/>
                <a:ea typeface="+mn-ea"/>
                <a:cs typeface="+mn-cs"/>
              </a:rPr>
              <a:t>grit</a:t>
            </a:r>
            <a:r>
              <a:rPr lang="sv-SE" sz="1200" kern="1200" dirty="0">
                <a:solidFill>
                  <a:schemeClr val="tx1"/>
                </a:solidFill>
                <a:effectLst/>
                <a:latin typeface="+mn-lt"/>
                <a:ea typeface="+mn-ea"/>
                <a:cs typeface="+mn-cs"/>
              </a:rPr>
              <a:t> –dvs förmågan att hålla fast vid långsiktiga mål trots tillfälliga motgångar. </a:t>
            </a:r>
            <a:r>
              <a:rPr lang="sv-SE" sz="1200" i="1" kern="1200" dirty="0">
                <a:solidFill>
                  <a:schemeClr val="tx1"/>
                </a:solidFill>
                <a:effectLst/>
                <a:latin typeface="+mn-lt"/>
                <a:ea typeface="+mn-ea"/>
                <a:cs typeface="+mn-cs"/>
              </a:rPr>
              <a:t>(Klingberg 2016. Hjärna, gener och jävlar</a:t>
            </a:r>
            <a:r>
              <a:rPr lang="sv-SE" sz="1200" i="1" kern="1200" baseline="0" dirty="0">
                <a:solidFill>
                  <a:schemeClr val="tx1"/>
                </a:solidFill>
                <a:effectLst/>
                <a:latin typeface="+mn-lt"/>
                <a:ea typeface="+mn-ea"/>
                <a:cs typeface="+mn-cs"/>
              </a:rPr>
              <a:t> anamma). (</a:t>
            </a:r>
            <a:r>
              <a:rPr lang="sv-SE" sz="1200" i="1" kern="1200" dirty="0">
                <a:solidFill>
                  <a:schemeClr val="tx1"/>
                </a:solidFill>
                <a:effectLst/>
                <a:latin typeface="+mn-lt"/>
                <a:ea typeface="+mn-ea"/>
                <a:cs typeface="+mn-cs"/>
              </a:rPr>
              <a:t>Ricci &amp; Lee, 2016)</a:t>
            </a:r>
          </a:p>
          <a:p>
            <a:endParaRPr lang="sv-SE" i="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43</a:t>
            </a:fld>
            <a:endParaRPr lang="sv-SE"/>
          </a:p>
        </p:txBody>
      </p:sp>
    </p:spTree>
    <p:extLst>
      <p:ext uri="{BB962C8B-B14F-4D97-AF65-F5344CB8AC3E}">
        <p14:creationId xmlns:p14="http://schemas.microsoft.com/office/powerpoint/2010/main" val="3295680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baseline="0" dirty="0"/>
              <a:t> 2 min</a:t>
            </a: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44</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719370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None/>
            </a:pPr>
            <a:r>
              <a:rPr lang="sv-SE" b="0" baseline="0" dirty="0"/>
              <a:t>2 min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kan </a:t>
            </a:r>
            <a:r>
              <a:rPr lang="sv-SE" sz="1200" kern="1200" baseline="0" dirty="0">
                <a:solidFill>
                  <a:schemeClr val="tx1"/>
                </a:solidFill>
                <a:effectLst/>
                <a:latin typeface="+mn-lt"/>
                <a:ea typeface="+mn-ea"/>
                <a:cs typeface="+mn-cs"/>
              </a:rPr>
              <a:t>under träffarna komma fram</a:t>
            </a:r>
            <a:r>
              <a:rPr lang="sv-SE" sz="1200" kern="1200" dirty="0">
                <a:solidFill>
                  <a:schemeClr val="tx1"/>
                </a:solidFill>
                <a:effectLst/>
                <a:latin typeface="+mn-lt"/>
                <a:ea typeface="+mn-ea"/>
                <a:cs typeface="+mn-cs"/>
              </a:rPr>
              <a:t> saker som väcker oro om att barn far illa. </a:t>
            </a:r>
            <a:r>
              <a:rPr lang="sv-SE" sz="1200" b="0" kern="1200" baseline="0" dirty="0">
                <a:solidFill>
                  <a:schemeClr val="tx1"/>
                </a:solidFill>
                <a:effectLst/>
                <a:latin typeface="+mn-lt"/>
                <a:ea typeface="+mn-ea"/>
                <a:cs typeface="+mn-cs"/>
              </a:rPr>
              <a:t>Vid</a:t>
            </a:r>
            <a:r>
              <a:rPr lang="sv-SE" b="0" baseline="0" dirty="0"/>
              <a:t> </a:t>
            </a:r>
            <a:r>
              <a:rPr lang="sv-SE" b="0" i="1" baseline="0" dirty="0"/>
              <a:t>misstanke </a:t>
            </a:r>
            <a:r>
              <a:rPr lang="sv-SE" b="0" baseline="0" dirty="0"/>
              <a:t>om vanvård, vuxnas oförmåga, misshandel, övergrepp eller hedersrelaterat våld/förtryck är personal skyldig att göra en anmälan till socialtjänsten.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Rutiner för hur man gör detta kan dock variera beroende på vilken organisation man är verksam inom. Som gruppledare behöver ni veta hur det går till där ni har era grupper.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Den som överväger att göra en anmälan kan konsultera socialtjänsten innan anmälan görs – utan att röja barnets identitet.</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Vid misstanke om att det förekommer hedersrelaterat våld finns i Stockholms län Origo att konsultera- resurscentrum mot HRV för personal.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Ni</a:t>
            </a:r>
            <a:r>
              <a:rPr lang="sv-SE" sz="1200" kern="1200" baseline="0" dirty="0">
                <a:solidFill>
                  <a:schemeClr val="tx1"/>
                </a:solidFill>
                <a:effectLst/>
                <a:latin typeface="+mn-lt"/>
                <a:ea typeface="+mn-ea"/>
                <a:cs typeface="+mn-cs"/>
              </a:rPr>
              <a:t> kan också behöva sätta ord på det som föräldern berättar i gruppen för att markera inför gruppen att det som skett inte är okej. </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Ibland kan man prata med föräldrar</a:t>
            </a:r>
            <a:r>
              <a:rPr lang="sv-SE" sz="1200" kern="1200" baseline="0" dirty="0">
                <a:solidFill>
                  <a:schemeClr val="tx1"/>
                </a:solidFill>
                <a:effectLst/>
                <a:latin typeface="+mn-lt"/>
                <a:ea typeface="+mn-ea"/>
                <a:cs typeface="+mn-cs"/>
              </a:rPr>
              <a:t> enskilt efter en träff</a:t>
            </a:r>
            <a:r>
              <a:rPr lang="sv-SE" sz="1200" kern="1200" dirty="0">
                <a:solidFill>
                  <a:schemeClr val="tx1"/>
                </a:solidFill>
                <a:effectLst/>
                <a:latin typeface="+mn-lt"/>
                <a:ea typeface="+mn-ea"/>
                <a:cs typeface="+mn-cs"/>
              </a:rPr>
              <a:t> och gemensamt komma fram till att ta kontakt med socialtjänsten. I en del fall är det inte alls lämpligt, t ex när det gäller misstanke om våld, övergrepp,</a:t>
            </a:r>
            <a:r>
              <a:rPr lang="sv-SE" sz="1200" kern="1200" baseline="0" dirty="0">
                <a:solidFill>
                  <a:schemeClr val="tx1"/>
                </a:solidFill>
                <a:effectLst/>
                <a:latin typeface="+mn-lt"/>
                <a:ea typeface="+mn-ea"/>
                <a:cs typeface="+mn-cs"/>
              </a:rPr>
              <a:t> då föräldrar inte ska känna till i förväg att en anmälan görs. </a:t>
            </a:r>
            <a:r>
              <a:rPr lang="sv-SE" sz="1200" kern="1200" dirty="0">
                <a:solidFill>
                  <a:schemeClr val="tx1"/>
                </a:solidFill>
                <a:effectLst/>
                <a:latin typeface="+mn-lt"/>
                <a:ea typeface="+mn-ea"/>
                <a:cs typeface="+mn-cs"/>
              </a:rPr>
              <a:t>Därför kan det vara bättre att ni först konsulterar socialtjänsten som ge</a:t>
            </a:r>
            <a:r>
              <a:rPr lang="sv-SE" sz="1200" kern="1200" baseline="0" dirty="0">
                <a:solidFill>
                  <a:schemeClr val="tx1"/>
                </a:solidFill>
                <a:effectLst/>
                <a:latin typeface="+mn-lt"/>
                <a:ea typeface="+mn-ea"/>
                <a:cs typeface="+mn-cs"/>
              </a:rPr>
              <a:t> råd hur</a:t>
            </a:r>
            <a:r>
              <a:rPr lang="sv-SE" sz="1200" kern="1200" dirty="0">
                <a:solidFill>
                  <a:schemeClr val="tx1"/>
                </a:solidFill>
                <a:effectLst/>
                <a:latin typeface="+mn-lt"/>
                <a:ea typeface="+mn-ea"/>
                <a:cs typeface="+mn-cs"/>
              </a:rPr>
              <a:t> ni ska gå vidare.</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Om ni får specifika frågor kring detta finns tillfälle att t</a:t>
            </a:r>
            <a:r>
              <a:rPr lang="sv-SE" sz="1200" kern="1200" dirty="0">
                <a:solidFill>
                  <a:schemeClr val="tx1"/>
                </a:solidFill>
                <a:effectLst/>
                <a:latin typeface="+mn-lt"/>
                <a:ea typeface="+mn-ea"/>
                <a:cs typeface="+mn-cs"/>
              </a:rPr>
              <a:t>a upp</a:t>
            </a:r>
            <a:r>
              <a:rPr lang="sv-SE" sz="1200" kern="1200" baseline="0" dirty="0">
                <a:solidFill>
                  <a:schemeClr val="tx1"/>
                </a:solidFill>
                <a:effectLst/>
                <a:latin typeface="+mn-lt"/>
                <a:ea typeface="+mn-ea"/>
                <a:cs typeface="+mn-cs"/>
              </a:rPr>
              <a:t> det på handledningen.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0" indent="0">
              <a:buNone/>
            </a:pPr>
            <a:r>
              <a:rPr lang="sv-SE" b="1" baseline="0" dirty="0"/>
              <a:t> </a:t>
            </a:r>
          </a:p>
        </p:txBody>
      </p:sp>
      <p:sp>
        <p:nvSpPr>
          <p:cNvPr id="4" name="Platshållare för bildnummer 3"/>
          <p:cNvSpPr>
            <a:spLocks noGrp="1"/>
          </p:cNvSpPr>
          <p:nvPr>
            <p:ph type="sldNum" sz="quarter" idx="10"/>
          </p:nvPr>
        </p:nvSpPr>
        <p:spPr/>
        <p:txBody>
          <a:bodyPr/>
          <a:lstStyle/>
          <a:p>
            <a:fld id="{7BC1C438-3EE9-490E-96D7-7917980799CF}" type="slidenum">
              <a:rPr lang="sv-SE" smtClean="0"/>
              <a:pPr/>
              <a:t>45</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4227112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r>
              <a:rPr lang="sv-SE"/>
              <a:t>2021-10-14</a:t>
            </a:r>
          </a:p>
        </p:txBody>
      </p:sp>
      <p:sp>
        <p:nvSpPr>
          <p:cNvPr id="5" name="Platshållare för bildnummer 4"/>
          <p:cNvSpPr>
            <a:spLocks noGrp="1"/>
          </p:cNvSpPr>
          <p:nvPr>
            <p:ph type="sldNum" sz="quarter" idx="11"/>
          </p:nvPr>
        </p:nvSpPr>
        <p:spPr/>
        <p:txBody>
          <a:bodyPr/>
          <a:lstStyle/>
          <a:p>
            <a:fld id="{AC113758-4B63-40D7-B26B-F67CE25F1C5D}" type="slidenum">
              <a:rPr lang="sv-SE" smtClean="0"/>
              <a:t>46</a:t>
            </a:fld>
            <a:endParaRPr lang="sv-SE"/>
          </a:p>
        </p:txBody>
      </p:sp>
    </p:spTree>
    <p:extLst>
      <p:ext uri="{BB962C8B-B14F-4D97-AF65-F5344CB8AC3E}">
        <p14:creationId xmlns:p14="http://schemas.microsoft.com/office/powerpoint/2010/main" val="728378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Slut 13.20 Tänkare och författare. Skrevs redan på 1700-talet</a:t>
            </a:r>
            <a:r>
              <a:rPr lang="sv-SE" baseline="0" dirty="0"/>
              <a:t> och tänkvärt än idag.</a:t>
            </a:r>
            <a:endParaRPr lang="sv-SE" dirty="0"/>
          </a:p>
          <a:p>
            <a:r>
              <a:rPr lang="sv-SE"/>
              <a:t>Handledning 13.30- 16.00</a:t>
            </a:r>
            <a:endParaRPr lang="sv-SE" dirty="0"/>
          </a:p>
        </p:txBody>
      </p:sp>
      <p:sp>
        <p:nvSpPr>
          <p:cNvPr id="4" name="Platshållare för datum 3"/>
          <p:cNvSpPr>
            <a:spLocks noGrp="1"/>
          </p:cNvSpPr>
          <p:nvPr>
            <p:ph type="dt" idx="10"/>
          </p:nvPr>
        </p:nvSpPr>
        <p:spPr/>
        <p:txBody>
          <a:bodyPr/>
          <a:lstStyle/>
          <a:p>
            <a:r>
              <a:rPr lang="sv-SE"/>
              <a:t>2021-10-14</a:t>
            </a:r>
          </a:p>
        </p:txBody>
      </p:sp>
      <p:sp>
        <p:nvSpPr>
          <p:cNvPr id="5" name="Platshållare för bildnummer 4"/>
          <p:cNvSpPr>
            <a:spLocks noGrp="1"/>
          </p:cNvSpPr>
          <p:nvPr>
            <p:ph type="sldNum" sz="quarter" idx="11"/>
          </p:nvPr>
        </p:nvSpPr>
        <p:spPr/>
        <p:txBody>
          <a:bodyPr/>
          <a:lstStyle/>
          <a:p>
            <a:fld id="{AC113758-4B63-40D7-B26B-F67CE25F1C5D}" type="slidenum">
              <a:rPr lang="sv-SE" smtClean="0"/>
              <a:t>47</a:t>
            </a:fld>
            <a:endParaRPr lang="sv-SE"/>
          </a:p>
        </p:txBody>
      </p:sp>
    </p:spTree>
    <p:extLst>
      <p:ext uri="{BB962C8B-B14F-4D97-AF65-F5344CB8AC3E}">
        <p14:creationId xmlns:p14="http://schemas.microsoft.com/office/powerpoint/2010/main" val="167974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0" dirty="0"/>
              <a:t>2 min</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dirty="0"/>
              <a:t>PLUS Föräldraskapsstöd,</a:t>
            </a:r>
            <a:r>
              <a:rPr lang="sv-SE" sz="1200" b="0" baseline="0" dirty="0"/>
              <a:t> </a:t>
            </a:r>
            <a:r>
              <a:rPr lang="sv-SE" sz="1200" b="0" dirty="0"/>
              <a:t>Stockholms stad</a:t>
            </a:r>
            <a:r>
              <a:rPr lang="sv-SE" sz="1200" b="0" baseline="0" dirty="0"/>
              <a:t> har utvecklat ABC Tonår. I den här trappstegsmodellen ser ni andra föräldraskapsstödsprogram som PLUS utvecklat. </a:t>
            </a:r>
            <a:r>
              <a:rPr lang="sv-SE" sz="1200" dirty="0"/>
              <a:t>Programmen</a:t>
            </a:r>
            <a:r>
              <a:rPr lang="sv-SE" sz="1200" baseline="0" dirty="0"/>
              <a:t> finns på </a:t>
            </a:r>
            <a:r>
              <a:rPr lang="sv-SE" sz="1200" dirty="0"/>
              <a:t>universell, selektiv</a:t>
            </a:r>
            <a:r>
              <a:rPr lang="sv-SE" sz="1200" baseline="0" dirty="0"/>
              <a:t> och indikerad preventionsnivå.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Programmen på det</a:t>
            </a:r>
            <a:r>
              <a:rPr lang="sv-SE" sz="1200" baseline="0" dirty="0"/>
              <a:t> f</a:t>
            </a:r>
            <a:r>
              <a:rPr lang="sv-SE" sz="1200" dirty="0"/>
              <a:t>örsta trappsteget riktar sig till </a:t>
            </a:r>
            <a:r>
              <a:rPr lang="sv-SE" sz="1200" b="1" dirty="0"/>
              <a:t>alla</a:t>
            </a:r>
            <a:r>
              <a:rPr lang="sv-SE" sz="1200" dirty="0"/>
              <a:t> föräldrar och handlar om att </a:t>
            </a:r>
            <a:r>
              <a:rPr lang="sv-SE" sz="1200" i="1" dirty="0"/>
              <a:t>främja</a:t>
            </a:r>
            <a:r>
              <a:rPr lang="sv-SE" sz="1200" i="1" baseline="0" dirty="0"/>
              <a:t> en positiv </a:t>
            </a:r>
            <a:r>
              <a:rPr lang="sv-SE" sz="1200" i="0" baseline="0" dirty="0"/>
              <a:t>utveckling</a:t>
            </a:r>
            <a:r>
              <a:rPr lang="sv-SE" sz="1200" baseline="0" dirty="0"/>
              <a:t>. Här finns ABC programmen.  ABC för föräldrar till barn 0-2 år, 3-12 år och ABC Tonår. ABC i förskolan riktar sig till personal inom förskolan. Föräldraskap i Sverige är ett samhällsorienterade program för utrikesfödda föräldrar.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aseline="0" dirty="0"/>
              <a:t>Det andra steget riktar sig till föräldrar som har mycket bråk och konflikter med sitt barn och där handlar det om att </a:t>
            </a:r>
            <a:r>
              <a:rPr lang="sv-SE" sz="1200" i="1" baseline="0" dirty="0"/>
              <a:t>vända en negativ </a:t>
            </a:r>
            <a:r>
              <a:rPr lang="sv-SE" sz="1200" i="0" baseline="0" dirty="0"/>
              <a:t>utveckling. Här finns Komet föräldraskapsstödsstödsprogram för föräldrar med barn i åldrarna 3-11 och 12-18 samt </a:t>
            </a:r>
            <a:r>
              <a:rPr lang="sv-SE" sz="1200" i="0" baseline="0" dirty="0" err="1"/>
              <a:t>iKomet</a:t>
            </a:r>
            <a:r>
              <a:rPr lang="sv-SE" sz="1200" i="0" baseline="0" dirty="0"/>
              <a:t>, Komet via internet. På rätt väg är ett individuellt föräldraskapsstödsprogram som riktar sig till föräldrar med barn 9-15 år med riskbeteenden för kriminalitet.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i="0" baseline="0" dirty="0"/>
              <a:t>Det tredje trappsteget är insats inom socialtjänsten där det krävs mer omfattande hjälp och behandling för familjen. Tryggare barn är en behandling för föräldrar där det har förekommit en orosanmälan kring våld eller kränkning mot barn.</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sv-SE" dirty="0"/>
              <a:t>Programmen</a:t>
            </a:r>
            <a:r>
              <a:rPr lang="sv-SE" baseline="0" dirty="0"/>
              <a:t> är spridda i hela landet. </a:t>
            </a:r>
            <a:r>
              <a:rPr lang="sv-SE" dirty="0"/>
              <a:t>Räck</a:t>
            </a:r>
            <a:r>
              <a:rPr lang="sv-SE" baseline="0" dirty="0"/>
              <a:t> upp </a:t>
            </a:r>
            <a:r>
              <a:rPr lang="sv-SE" b="0" baseline="0" dirty="0"/>
              <a:t>handen ni som är utbildade </a:t>
            </a:r>
            <a:r>
              <a:rPr lang="sv-SE" baseline="0" dirty="0"/>
              <a:t>i något av programmen. </a:t>
            </a: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62CDAE4F-447F-483D-94B4-65F1582FD718}" type="slidenum">
              <a:rPr lang="sv-SE" smtClean="0"/>
              <a:pPr/>
              <a:t>5</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78922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dirty="0"/>
              <a:t>2 </a:t>
            </a:r>
            <a:r>
              <a:rPr lang="sv-SE" sz="1200" b="0" dirty="0"/>
              <a:t>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ABC Tonår har utvecklats Plus</a:t>
            </a:r>
            <a:r>
              <a:rPr lang="sv-SE" sz="1200" baseline="0" dirty="0"/>
              <a:t> Föräldraskapsstöd </a:t>
            </a:r>
            <a:r>
              <a:rPr lang="sv-SE" sz="1200" dirty="0"/>
              <a:t>utifrån att det funnits en efterfrågan från stadsdelarna om ett universellt föräldraskapsstödsprogram för tonårsföräldrar då detta saknats. Startade som ett utvecklingsprojekt i Stockholm stad</a:t>
            </a:r>
            <a:r>
              <a:rPr lang="sv-SE" sz="1200" baseline="0" dirty="0"/>
              <a:t> med </a:t>
            </a:r>
            <a:r>
              <a:rPr lang="sv-SE" sz="1200" dirty="0"/>
              <a:t>referenspersoner från staden samt extern</a:t>
            </a:r>
            <a:r>
              <a:rPr lang="sv-SE" sz="1200" baseline="0" dirty="0"/>
              <a:t> referensgrupp med erfarna gruppledare.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RFSU och sakkunniga på Länsstyrelsen har också kommit med idéer</a:t>
            </a:r>
            <a:r>
              <a:rPr lang="sv-SE" sz="1200" baseline="0" dirty="0"/>
              <a:t> och </a:t>
            </a:r>
            <a:r>
              <a:rPr lang="sv-SE" sz="1200" dirty="0"/>
              <a:t>synpunkter på materialet.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Plus</a:t>
            </a:r>
            <a:r>
              <a:rPr lang="sv-SE" sz="1200" baseline="0" dirty="0"/>
              <a:t> Föräldraskapsstöd </a:t>
            </a:r>
            <a:r>
              <a:rPr lang="sv-SE" sz="1200" dirty="0"/>
              <a:t>och</a:t>
            </a:r>
            <a:r>
              <a:rPr lang="sv-SE" sz="1200" baseline="0" dirty="0"/>
              <a:t> 15</a:t>
            </a:r>
            <a:r>
              <a:rPr lang="sv-SE" sz="1200" dirty="0"/>
              <a:t> gruppledare testade materialet under utprövningsperioden samt 157 föräldrar.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För att också få med tonåringarnas perspektiv i programmet svarade </a:t>
            </a:r>
            <a:r>
              <a:rPr lang="sv-SE" i="0" baseline="0" dirty="0"/>
              <a:t>87 </a:t>
            </a:r>
            <a:r>
              <a:rPr lang="sv-SE" i="0" baseline="0" dirty="0" err="1"/>
              <a:t>st</a:t>
            </a:r>
            <a:r>
              <a:rPr lang="sv-SE" i="0" baseline="0" dirty="0"/>
              <a:t> elever i åk 9, på en enkät vad de tycker deras föräldrar borde bli bättre på. Många av eleverna var faktiskt nöjda med sina föräldrar. De</a:t>
            </a:r>
            <a:r>
              <a:rPr lang="sv-SE" baseline="0" dirty="0"/>
              <a:t> som eleverna lyfte var att föräldrarna borde bli bättre på att: </a:t>
            </a:r>
            <a:r>
              <a:rPr lang="sv-SE" b="1" i="1" baseline="0" dirty="0"/>
              <a:t>Ge b</a:t>
            </a:r>
            <a:r>
              <a:rPr lang="sv-SE" sz="1200" b="1" i="1" kern="1200" dirty="0">
                <a:solidFill>
                  <a:schemeClr val="tx1"/>
                </a:solidFill>
                <a:effectLst/>
                <a:latin typeface="+mn-lt"/>
                <a:ea typeface="+mn-ea"/>
                <a:cs typeface="+mn-cs"/>
              </a:rPr>
              <a:t>eröm, lyssna, engagera sig, uppmuntra och göra saker tillsammans. </a:t>
            </a:r>
            <a:endParaRPr lang="sv-SE" sz="1200" dirty="0"/>
          </a:p>
          <a:p>
            <a:r>
              <a:rPr lang="sv-SE" sz="1200" dirty="0"/>
              <a:t>Studier har också visat att tonårsföräldrar saknat forum att diskutera viktiga ämnen med andra föräldrar. (T</a:t>
            </a:r>
            <a:r>
              <a:rPr lang="sv-SE" sz="1200" b="0" i="0" kern="1200" baseline="0" dirty="0">
                <a:solidFill>
                  <a:schemeClr val="tx1"/>
                </a:solidFill>
                <a:effectLst/>
                <a:latin typeface="+mn-lt"/>
                <a:ea typeface="+mn-ea"/>
                <a:cs typeface="+mn-cs"/>
              </a:rPr>
              <a:t>onårstiden kan vara extra utmanande. I studien uttryckte 82% att föräldraskapsstöd var viktigast under tonårstiden. Intervjuer med 1700 föräldrar i 15 kommuner -avhandling vid Gbg universitet.) </a:t>
            </a:r>
            <a:endParaRPr lang="sv-SE" sz="1200" dirty="0"/>
          </a:p>
          <a:p>
            <a:endParaRPr lang="sv-SE" sz="1200" dirty="0"/>
          </a:p>
          <a:p>
            <a:r>
              <a:rPr lang="sv-SE" sz="1200" dirty="0"/>
              <a:t>Extra info vid frågor:</a:t>
            </a:r>
          </a:p>
          <a:p>
            <a:r>
              <a:rPr lang="sv-SE" sz="1200" b="0" i="0" kern="1200" dirty="0">
                <a:solidFill>
                  <a:schemeClr val="tx1"/>
                </a:solidFill>
                <a:effectLst/>
                <a:latin typeface="+mn-lt"/>
                <a:ea typeface="+mn-ea"/>
                <a:cs typeface="+mn-cs"/>
              </a:rPr>
              <a:t>60 g</a:t>
            </a:r>
            <a:r>
              <a:rPr lang="sv-SE" sz="1200" b="0" i="0" kern="1200" baseline="0" dirty="0">
                <a:solidFill>
                  <a:schemeClr val="tx1"/>
                </a:solidFill>
                <a:effectLst/>
                <a:latin typeface="+mn-lt"/>
                <a:ea typeface="+mn-ea"/>
                <a:cs typeface="+mn-cs"/>
              </a:rPr>
              <a:t>ruppledare</a:t>
            </a:r>
            <a:r>
              <a:rPr lang="sv-SE" sz="1200" b="1" i="1"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i våra</a:t>
            </a:r>
            <a:r>
              <a:rPr lang="sv-SE" sz="1200" b="0" i="0" kern="1200" baseline="0" dirty="0">
                <a:solidFill>
                  <a:schemeClr val="tx1"/>
                </a:solidFill>
                <a:effectLst/>
                <a:latin typeface="+mn-lt"/>
                <a:ea typeface="+mn-ea"/>
                <a:cs typeface="+mn-cs"/>
              </a:rPr>
              <a:t> olika </a:t>
            </a:r>
            <a:r>
              <a:rPr lang="sv-SE" sz="1200" b="0" i="0" kern="1200" dirty="0">
                <a:solidFill>
                  <a:schemeClr val="tx1"/>
                </a:solidFill>
                <a:effectLst/>
                <a:latin typeface="+mn-lt"/>
                <a:ea typeface="+mn-ea"/>
                <a:cs typeface="+mn-cs"/>
              </a:rPr>
              <a:t>program fick frågan vilka</a:t>
            </a:r>
            <a:r>
              <a:rPr lang="sv-SE" sz="1200" b="0" i="0" kern="1200" baseline="0" dirty="0">
                <a:solidFill>
                  <a:schemeClr val="tx1"/>
                </a:solidFill>
                <a:effectLst/>
                <a:latin typeface="+mn-lt"/>
                <a:ea typeface="+mn-ea"/>
                <a:cs typeface="+mn-cs"/>
              </a:rPr>
              <a:t> ämnen frågar föräldrar dem mest om. Följande ämnen lyftes då </a:t>
            </a:r>
            <a:r>
              <a:rPr lang="sv-SE" sz="1200" b="0" i="1" kern="1200" baseline="0" dirty="0">
                <a:solidFill>
                  <a:schemeClr val="tx1"/>
                </a:solidFill>
                <a:effectLst/>
                <a:latin typeface="+mn-lt"/>
                <a:ea typeface="+mn-ea"/>
                <a:cs typeface="+mn-cs"/>
              </a:rPr>
              <a:t>skola/läxor, skärmtid, kompisrelationer, psykohälsa.</a:t>
            </a:r>
            <a:r>
              <a:rPr lang="sv-SE" sz="1200" b="1" i="1" kern="1200" baseline="0" dirty="0">
                <a:solidFill>
                  <a:schemeClr val="tx1"/>
                </a:solidFill>
                <a:effectLst/>
                <a:latin typeface="+mn-lt"/>
                <a:ea typeface="+mn-ea"/>
                <a:cs typeface="+mn-cs"/>
              </a:rPr>
              <a:t> </a:t>
            </a:r>
            <a:r>
              <a:rPr lang="sv-SE" sz="1200" b="0" i="0" kern="1200" baseline="0" dirty="0">
                <a:solidFill>
                  <a:schemeClr val="tx1"/>
                </a:solidFill>
                <a:effectLst/>
                <a:latin typeface="+mn-lt"/>
                <a:ea typeface="+mn-ea"/>
                <a:cs typeface="+mn-cs"/>
              </a:rPr>
              <a:t>Flera av dessa delar ingår i programmet.</a:t>
            </a:r>
          </a:p>
          <a:p>
            <a:pPr marL="0" indent="0">
              <a:buFont typeface="Arial" panose="020B0604020202020204" pitchFamily="34" charset="0"/>
              <a:buNone/>
            </a:pPr>
            <a:r>
              <a:rPr lang="sv-SE" b="0" baseline="0" dirty="0"/>
              <a:t>Vissa delar i materialet kanske några känner ni igen från ABC 3-12 men det är annorlunda och anpassat för </a:t>
            </a:r>
            <a:r>
              <a:rPr lang="sv-SE" b="0" baseline="0" dirty="0" err="1"/>
              <a:t>tonårsfld</a:t>
            </a:r>
            <a:r>
              <a:rPr lang="sv-SE" b="0" baseline="0" dirty="0"/>
              <a:t>.</a:t>
            </a:r>
          </a:p>
          <a:p>
            <a:pPr marL="0" indent="0">
              <a:buFont typeface="Arial" panose="020B0604020202020204" pitchFamily="34" charset="0"/>
              <a:buNone/>
            </a:pPr>
            <a:r>
              <a:rPr lang="sv-SE" baseline="0" dirty="0"/>
              <a:t>T ex att ha bra samtal, lyssna och bekräfta är extra viktigt i relationen med tonåringar och att vara tillsammans som delvis hänger ihop med BUSA och gemensamstund ABC 3-12.  (Överenskommelser, lösa problem tillsammans. ANDT finns ej i ABC 3-12 år)).</a:t>
            </a:r>
          </a:p>
        </p:txBody>
      </p:sp>
      <p:sp>
        <p:nvSpPr>
          <p:cNvPr id="4" name="Platshållare för bildnummer 3"/>
          <p:cNvSpPr>
            <a:spLocks noGrp="1"/>
          </p:cNvSpPr>
          <p:nvPr>
            <p:ph type="sldNum" sz="quarter" idx="10"/>
          </p:nvPr>
        </p:nvSpPr>
        <p:spPr/>
        <p:txBody>
          <a:bodyPr/>
          <a:lstStyle/>
          <a:p>
            <a:fld id="{AC113758-4B63-40D7-B26B-F67CE25F1C5D}" type="slidenum">
              <a:rPr lang="sv-SE" smtClean="0"/>
              <a:t>6</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51134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a:buNone/>
              <a:defRPr/>
            </a:pPr>
            <a:r>
              <a:rPr lang="sv-SE" sz="1200" b="0" baseline="0" dirty="0"/>
              <a:t>10 </a:t>
            </a:r>
            <a:r>
              <a:rPr lang="sv-SE" sz="1200" b="0" dirty="0"/>
              <a:t>min </a:t>
            </a:r>
          </a:p>
          <a:p>
            <a:pPr marL="0" indent="0">
              <a:buFont typeface="Arial"/>
              <a:buNone/>
              <a:defRPr/>
            </a:pPr>
            <a:r>
              <a:rPr lang="sv-SE" sz="1100" b="0" baseline="0" dirty="0">
                <a:latin typeface="+mn-lt"/>
              </a:rPr>
              <a:t>ABC Tonår består av 4 träffar, 2,5 timme och 1-2 frivilliga bonusträffar.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sz="1100" b="0" i="0" u="none" strike="noStrike" kern="1200" baseline="0" dirty="0">
                <a:solidFill>
                  <a:schemeClr val="tx1"/>
                </a:solidFill>
                <a:latin typeface="+mn-lt"/>
                <a:ea typeface="+mn-ea"/>
                <a:cs typeface="+mn-cs"/>
              </a:rPr>
              <a:t>Erfarenheter från föräldragrupperna: Materialet fungerat bra. De upplever innehållet som relevant.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sz="1100" noProof="0" dirty="0">
                <a:latin typeface="+mn-lt"/>
              </a:rPr>
              <a:t>Rekommendationen är grupper med 10-15 </a:t>
            </a:r>
            <a:r>
              <a:rPr lang="sv-SE" sz="1100" noProof="0" dirty="0" err="1">
                <a:latin typeface="+mn-lt"/>
              </a:rPr>
              <a:t>st</a:t>
            </a:r>
            <a:r>
              <a:rPr lang="sv-SE" sz="1100" noProof="0" dirty="0">
                <a:latin typeface="+mn-lt"/>
              </a:rPr>
              <a:t> deltagare. Bättre med överintag</a:t>
            </a:r>
            <a:r>
              <a:rPr lang="sv-SE" sz="1100" baseline="0" noProof="0" dirty="0">
                <a:latin typeface="+mn-lt"/>
              </a:rPr>
              <a:t> </a:t>
            </a:r>
            <a:r>
              <a:rPr lang="sv-SE" sz="1100" noProof="0" dirty="0">
                <a:latin typeface="+mn-lt"/>
              </a:rPr>
              <a:t>vid</a:t>
            </a:r>
            <a:r>
              <a:rPr lang="sv-SE" sz="1100" baseline="0" noProof="0" dirty="0">
                <a:latin typeface="+mn-lt"/>
              </a:rPr>
              <a:t> eventuella avhopp, och en erfarenhet av att det blir mer dynamik i diskussioner om det är något större grupper.</a:t>
            </a:r>
          </a:p>
          <a:p>
            <a:pPr marL="0" indent="0">
              <a:buFont typeface="Arial"/>
              <a:buNone/>
              <a:defRPr/>
            </a:pPr>
            <a:r>
              <a:rPr lang="sv-SE" sz="1100" b="1" i="1" dirty="0"/>
              <a:t>Visa materialet som de har i sin påse, packa upp det och berätta vad det är:</a:t>
            </a:r>
          </a:p>
          <a:p>
            <a:pPr marL="171428" indent="-171428">
              <a:buFont typeface="Arial"/>
              <a:buChar char="•"/>
              <a:defRPr/>
            </a:pPr>
            <a:r>
              <a:rPr lang="sv-SE" sz="1100" dirty="0">
                <a:latin typeface="+mn-lt"/>
              </a:rPr>
              <a:t>Manualen består av ett</a:t>
            </a:r>
            <a:r>
              <a:rPr lang="sv-SE" sz="1100" baseline="0" dirty="0">
                <a:latin typeface="+mn-lt"/>
              </a:rPr>
              <a:t> antal kort, som hör till varje träff</a:t>
            </a:r>
            <a:r>
              <a:rPr lang="sv-SE" sz="1100" dirty="0">
                <a:latin typeface="+mn-lt"/>
              </a:rPr>
              <a:t>:</a:t>
            </a:r>
            <a:r>
              <a:rPr lang="sv-SE" sz="1100" baseline="0" dirty="0">
                <a:latin typeface="+mn-lt"/>
              </a:rPr>
              <a:t> Visa de fyra buntarna och betona att här är en för varje träff. </a:t>
            </a:r>
            <a:r>
              <a:rPr lang="sv-SE" sz="1100" i="1" baseline="0" dirty="0">
                <a:latin typeface="+mn-lt"/>
              </a:rPr>
              <a:t>Visa kort för träff 1 för </a:t>
            </a:r>
            <a:r>
              <a:rPr lang="sv-SE" sz="1100" i="1" baseline="0" dirty="0" err="1">
                <a:latin typeface="+mn-lt"/>
              </a:rPr>
              <a:t>gl</a:t>
            </a:r>
            <a:r>
              <a:rPr lang="sv-SE" sz="1100" i="1" baseline="0" dirty="0">
                <a:latin typeface="+mn-lt"/>
              </a:rPr>
              <a:t>. Ni följer ett manus på träffarna. Efter diskussionsfrågorna finns ofta </a:t>
            </a:r>
            <a:r>
              <a:rPr lang="sv-SE" sz="1100" kern="1200" baseline="0" noProof="0" dirty="0">
                <a:solidFill>
                  <a:schemeClr val="tx1"/>
                </a:solidFill>
                <a:effectLst/>
                <a:latin typeface="+mn-lt"/>
                <a:ea typeface="+mn-ea"/>
                <a:cs typeface="+mn-cs"/>
              </a:rPr>
              <a:t>Lila rutor: Fakta att fylla på med vid behov. Dansa in informationen..</a:t>
            </a:r>
            <a:r>
              <a:rPr lang="sv-SE" sz="1100" b="1" i="1"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noProof="0" dirty="0">
                <a:latin typeface="+mn-lt"/>
              </a:rPr>
              <a:t>Planscher:</a:t>
            </a:r>
            <a:r>
              <a:rPr lang="sv-SE" sz="1100" baseline="0" noProof="0" dirty="0">
                <a:latin typeface="+mn-lt"/>
              </a:rPr>
              <a:t> Finns bland ert material. Bra att skriva ut även i A4 och ha på bordet framför föräldrarna, används som minnes stöd.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0" baseline="0" dirty="0"/>
              <a:t>Planscherna finns även samlade att ladda ned i gemensam bild att visa som </a:t>
            </a:r>
            <a:r>
              <a:rPr lang="sv-SE" sz="1100" b="0" baseline="0" dirty="0" err="1"/>
              <a:t>powerpoint</a:t>
            </a:r>
            <a:r>
              <a:rPr lang="sv-SE" sz="1100" b="0" baseline="0" dirty="0"/>
              <a:t>. </a:t>
            </a:r>
            <a:endParaRPr lang="sv-SE" sz="11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noProof="0" dirty="0">
                <a:latin typeface="+mn-lt"/>
              </a:rPr>
              <a:t>Filmer:</a:t>
            </a:r>
            <a:r>
              <a:rPr lang="sv-SE" sz="1100" baseline="0" noProof="0" dirty="0">
                <a:latin typeface="+mn-lt"/>
              </a:rPr>
              <a:t> Träff 1 Vara tillsammans 1 och Vara tillsammans 2. Träff 2 Kalle och mamma. Träff 3 Välja väg. Träff 4 Mika.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a:solidFill>
                  <a:schemeClr val="tx1"/>
                </a:solidFill>
                <a:effectLst/>
                <a:latin typeface="+mn-lt"/>
                <a:ea typeface="+mn-ea"/>
                <a:cs typeface="+mn-cs"/>
              </a:rPr>
              <a:t>Under</a:t>
            </a:r>
            <a:r>
              <a:rPr lang="sv-SE" sz="1100" kern="1200" baseline="0" dirty="0">
                <a:solidFill>
                  <a:schemeClr val="tx1"/>
                </a:solidFill>
                <a:effectLst/>
                <a:latin typeface="+mn-lt"/>
                <a:ea typeface="+mn-ea"/>
                <a:cs typeface="+mn-cs"/>
              </a:rPr>
              <a:t> utvecklingen</a:t>
            </a:r>
            <a:r>
              <a:rPr lang="sv-SE" sz="1100" kern="1200" dirty="0">
                <a:solidFill>
                  <a:schemeClr val="tx1"/>
                </a:solidFill>
                <a:effectLst/>
                <a:latin typeface="+mn-lt"/>
                <a:ea typeface="+mn-ea"/>
                <a:cs typeface="+mn-cs"/>
              </a:rPr>
              <a:t> har det funnits en strävan efter att ha mångfald</a:t>
            </a:r>
            <a:r>
              <a:rPr lang="sv-SE" sz="1100" kern="1200" baseline="0" dirty="0">
                <a:solidFill>
                  <a:schemeClr val="tx1"/>
                </a:solidFill>
                <a:effectLst/>
                <a:latin typeface="+mn-lt"/>
                <a:ea typeface="+mn-ea"/>
                <a:cs typeface="+mn-cs"/>
              </a:rPr>
              <a:t> och</a:t>
            </a:r>
            <a:r>
              <a:rPr lang="sv-SE" sz="1100" kern="1200" dirty="0">
                <a:solidFill>
                  <a:schemeClr val="tx1"/>
                </a:solidFill>
                <a:effectLst/>
                <a:latin typeface="+mn-lt"/>
                <a:ea typeface="+mn-ea"/>
                <a:cs typeface="+mn-cs"/>
              </a:rPr>
              <a:t> ett normkritiskt förhållningssätt i materialet. Exempelvis står det förälder och barn istället för att ange kön</a:t>
            </a:r>
            <a:r>
              <a:rPr lang="sv-SE" sz="1100" kern="1200" baseline="0" dirty="0">
                <a:solidFill>
                  <a:schemeClr val="tx1"/>
                </a:solidFill>
                <a:effectLst/>
                <a:latin typeface="+mn-lt"/>
                <a:ea typeface="+mn-ea"/>
                <a:cs typeface="+mn-cs"/>
              </a:rPr>
              <a:t> och</a:t>
            </a:r>
            <a:r>
              <a:rPr lang="sv-SE" sz="1100" kern="1200" dirty="0">
                <a:solidFill>
                  <a:schemeClr val="tx1"/>
                </a:solidFill>
                <a:effectLst/>
                <a:latin typeface="+mn-lt"/>
                <a:ea typeface="+mn-ea"/>
                <a:cs typeface="+mn-cs"/>
              </a:rPr>
              <a:t> det finns en variation av</a:t>
            </a:r>
            <a:r>
              <a:rPr lang="sv-SE" sz="1100" kern="1200" baseline="0" dirty="0">
                <a:solidFill>
                  <a:schemeClr val="tx1"/>
                </a:solidFill>
                <a:effectLst/>
                <a:latin typeface="+mn-lt"/>
                <a:ea typeface="+mn-ea"/>
                <a:cs typeface="+mn-cs"/>
              </a:rPr>
              <a:t> vilka föräldrar och barn som visas i </a:t>
            </a:r>
            <a:r>
              <a:rPr lang="sv-SE" sz="1100" kern="1200" dirty="0">
                <a:solidFill>
                  <a:schemeClr val="tx1"/>
                </a:solidFill>
                <a:effectLst/>
                <a:latin typeface="+mn-lt"/>
                <a:ea typeface="+mn-ea"/>
                <a:cs typeface="+mn-cs"/>
              </a:rPr>
              <a:t>illustrationerna.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a:solidFill>
                  <a:schemeClr val="tx1"/>
                </a:solidFill>
                <a:effectLst/>
                <a:latin typeface="+mn-lt"/>
                <a:ea typeface="+mn-ea"/>
                <a:cs typeface="+mn-cs"/>
              </a:rPr>
              <a:t>I materialet nämns ofta föräldrar, men innehållet i ABC gäller alla vuxna som lever nära en tonåring. </a:t>
            </a:r>
            <a:endParaRPr lang="sv-SE" sz="11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1" i="1" baseline="0" noProof="0" dirty="0">
                <a:latin typeface="+mn-lt"/>
              </a:rPr>
              <a:t>Deltagarna får bläddra någon minut i materialet </a:t>
            </a:r>
            <a:r>
              <a:rPr lang="sv-SE" sz="1100" b="1" i="1" baseline="0" noProof="0" dirty="0" err="1">
                <a:latin typeface="+mn-lt"/>
              </a:rPr>
              <a:t>ev</a:t>
            </a:r>
            <a:r>
              <a:rPr lang="sv-SE" sz="1100" b="1" i="1" baseline="0" noProof="0" dirty="0">
                <a:latin typeface="+mn-lt"/>
              </a:rPr>
              <a:t> sätta dit gummisnoddar.</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7</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29390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2 min </a:t>
            </a:r>
          </a:p>
          <a:p>
            <a:r>
              <a:rPr lang="sv-SE" i="1" dirty="0"/>
              <a:t>Vis</a:t>
            </a:r>
            <a:r>
              <a:rPr lang="sv-SE" i="1" baseline="0" dirty="0"/>
              <a:t>a upp föräldramaterialet.</a:t>
            </a:r>
            <a:r>
              <a:rPr lang="sv-SE"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Föräldramaterialet</a:t>
            </a:r>
            <a:r>
              <a:rPr lang="sv-SE" baseline="0" dirty="0"/>
              <a:t> skrivs ut från portalen och d</a:t>
            </a:r>
            <a:r>
              <a:rPr lang="sv-SE" dirty="0"/>
              <a:t>elas ut inför varje</a:t>
            </a:r>
            <a:r>
              <a:rPr lang="sv-SE" baseline="0" dirty="0"/>
              <a:t> </a:t>
            </a:r>
            <a:r>
              <a:rPr lang="sv-SE" dirty="0"/>
              <a:t>träff. </a:t>
            </a:r>
            <a:r>
              <a:rPr lang="sv-SE" baseline="0" dirty="0"/>
              <a:t>Det finns översatt till: arabiska, engelska, somaliska, finska och persiska.</a:t>
            </a:r>
          </a:p>
          <a:p>
            <a:pPr marL="171450" indent="-171450">
              <a:buFont typeface="Arial" panose="020B0604020202020204" pitchFamily="34" charset="0"/>
              <a:buChar char="•"/>
            </a:pPr>
            <a:r>
              <a:rPr lang="sv-SE" dirty="0"/>
              <a:t>Det</a:t>
            </a:r>
            <a:r>
              <a:rPr lang="sv-SE" baseline="0" dirty="0"/>
              <a:t> a</a:t>
            </a:r>
            <a:r>
              <a:rPr lang="sv-SE" dirty="0"/>
              <a:t>nvänds inte</a:t>
            </a:r>
            <a:r>
              <a:rPr lang="sv-SE" baseline="0" dirty="0"/>
              <a:t> aktivt under träffarna, förutom om föräldrarna vill anteckna i materialet. </a:t>
            </a:r>
            <a:r>
              <a:rPr lang="sv-SE" dirty="0"/>
              <a:t>Syfte med materialet är främst att läsa det hemma</a:t>
            </a:r>
            <a:r>
              <a:rPr lang="sv-SE" baseline="0" dirty="0"/>
              <a:t>. </a:t>
            </a:r>
          </a:p>
          <a:p>
            <a:pPr marL="171450" indent="-171450">
              <a:buFont typeface="Arial" panose="020B0604020202020204" pitchFamily="34" charset="0"/>
              <a:buChar char="•"/>
            </a:pPr>
            <a:r>
              <a:rPr lang="sv-SE" dirty="0"/>
              <a:t>Det innehåller sammanfattande information som ges under träffen</a:t>
            </a:r>
            <a:r>
              <a:rPr lang="sv-SE" baseline="0" dirty="0"/>
              <a:t> och de bilder som visas på planscherna.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Diplom till föräldrar finns på plusportalen att dela ut när föräldrar deltagit i ABC Tonår.</a:t>
            </a:r>
          </a:p>
          <a:p>
            <a:pPr marL="171450" indent="-171450">
              <a:buFont typeface="Arial" panose="020B0604020202020204" pitchFamily="34" charset="0"/>
              <a:buChar char="•"/>
            </a:pPr>
            <a:endParaRPr lang="sv-SE" baseline="0" noProof="0" dirty="0"/>
          </a:p>
          <a:p>
            <a:pPr marL="171450" indent="-171450">
              <a:buFont typeface="Arial" panose="020B0604020202020204" pitchFamily="34" charset="0"/>
              <a:buChar char="•"/>
            </a:pPr>
            <a:endParaRPr lang="sv-SE" baseline="0" noProof="0" dirty="0"/>
          </a:p>
          <a:p>
            <a:pPr marL="171450" indent="-171450">
              <a:buFont typeface="Arial" panose="020B0604020202020204" pitchFamily="34" charset="0"/>
              <a:buChar char="•"/>
            </a:pPr>
            <a:endParaRPr lang="sv-S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dirty="0"/>
              <a:t> </a:t>
            </a:r>
            <a:endParaRPr lang="sv-SE" i="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noProof="0" dirty="0"/>
          </a:p>
          <a:p>
            <a:r>
              <a:rPr lang="sv-SE" dirty="0"/>
              <a:t> </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8</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145631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baseline="0" dirty="0"/>
              <a:t>3 min</a:t>
            </a:r>
            <a:r>
              <a:rPr lang="sv-SE" b="0" dirty="0"/>
              <a:t> </a:t>
            </a:r>
          </a:p>
          <a:p>
            <a:pPr marL="0" indent="0">
              <a:buFont typeface="Arial" panose="020B0604020202020204" pitchFamily="34" charset="0"/>
              <a:buNone/>
            </a:pPr>
            <a:r>
              <a:rPr lang="sv-SE" i="1" baseline="0" dirty="0"/>
              <a:t>Visa korten igen när du pratar om träffarna</a:t>
            </a:r>
            <a:r>
              <a:rPr lang="sv-SE"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Detta är innehållet i ABC Tonår</a:t>
            </a:r>
            <a:r>
              <a:rPr lang="sv-SE" baseline="0" dirty="0"/>
              <a:t>. Innehållet är framtaget utifrån studier och rapporter kring vad föräldrar vill veta mer om samt erfarenheter från personal som arbetar med målgruppen.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Nu ska jag kort berätta om innehållet i hela programmet.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i="1" baseline="0" dirty="0"/>
              <a:t>Läs innehållet i träffarna högt, </a:t>
            </a:r>
            <a:r>
              <a:rPr lang="sv-SE" b="0" i="1" baseline="0" dirty="0"/>
              <a:t>poängtera tidsangivelserna.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i="1" baseline="0" noProof="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0" baseline="0" noProof="0" dirty="0">
                <a:latin typeface="+mn-lt"/>
              </a:rPr>
              <a:t>I ABC Tonår aktiveras föräldrarna och är delaktiga under träffarna. Att </a:t>
            </a:r>
            <a:r>
              <a:rPr lang="sv-SE" sz="1200" b="0" i="0" u="none" strike="noStrike" kern="1200" baseline="0" dirty="0">
                <a:solidFill>
                  <a:schemeClr val="tx1"/>
                </a:solidFill>
                <a:latin typeface="+mn-lt"/>
                <a:ea typeface="+mn-ea"/>
                <a:cs typeface="+mn-cs"/>
              </a:rPr>
              <a:t>aktivt engagera föräldrar genom att </a:t>
            </a:r>
            <a:r>
              <a:rPr lang="sv-SE" sz="1200" i="0" kern="1200" dirty="0">
                <a:solidFill>
                  <a:schemeClr val="tx1"/>
                </a:solidFill>
                <a:effectLst/>
                <a:latin typeface="+mn-lt"/>
                <a:ea typeface="+mn-ea"/>
                <a:cs typeface="+mn-cs"/>
              </a:rPr>
              <a:t>ha </a:t>
            </a:r>
            <a:r>
              <a:rPr lang="sv-SE" sz="1200" i="0" baseline="0" noProof="0" dirty="0">
                <a:latin typeface="+mn-lt"/>
              </a:rPr>
              <a:t>fä</a:t>
            </a:r>
            <a:r>
              <a:rPr lang="sv-SE" sz="1200" b="0" i="0" u="none" strike="noStrike" kern="1200" baseline="0" dirty="0" err="1">
                <a:solidFill>
                  <a:schemeClr val="tx1"/>
                </a:solidFill>
                <a:latin typeface="+mn-lt"/>
                <a:ea typeface="+mn-ea"/>
                <a:cs typeface="+mn-cs"/>
              </a:rPr>
              <a:t>rdighetstränande</a:t>
            </a:r>
            <a:r>
              <a:rPr lang="sv-SE" sz="1200" b="0" i="0" u="none" strike="noStrike" kern="1200" baseline="0" dirty="0">
                <a:solidFill>
                  <a:schemeClr val="tx1"/>
                </a:solidFill>
                <a:latin typeface="+mn-lt"/>
                <a:ea typeface="+mn-ea"/>
                <a:cs typeface="+mn-cs"/>
              </a:rPr>
              <a:t> inslag, som rollspel och hemläxor har visat sig öka positiva utfall hos föräldrar i flera studier och rapporter. (</a:t>
            </a:r>
            <a:r>
              <a:rPr lang="sv-SE" sz="1200" i="0" kern="1200" dirty="0">
                <a:solidFill>
                  <a:schemeClr val="tx1"/>
                </a:solidFill>
                <a:effectLst/>
                <a:latin typeface="+mn-lt"/>
                <a:ea typeface="+mn-ea"/>
                <a:cs typeface="+mn-cs"/>
              </a:rPr>
              <a:t>Länsstyrelsen i Västra Götaland län rapport 2015:42) </a:t>
            </a:r>
            <a:endParaRPr lang="sv-S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1" kern="1200" dirty="0">
              <a:solidFill>
                <a:schemeClr val="tx1"/>
              </a:solidFill>
              <a:effectLst/>
              <a:latin typeface="+mn-lt"/>
              <a:ea typeface="+mn-ea"/>
              <a:cs typeface="+mn-cs"/>
            </a:endParaRP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9</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3170484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vit logo för mörk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bg1"/>
                </a:solidFill>
              </a:defRPr>
            </a:lvl1pPr>
          </a:lstStyle>
          <a:p>
            <a:r>
              <a:rPr lang="sv-SE"/>
              <a:t>Klicka här för att ändra format</a:t>
            </a:r>
            <a:endParaRPr lang="sv-SE" dirty="0"/>
          </a:p>
        </p:txBody>
      </p:sp>
      <p:sp>
        <p:nvSpPr>
          <p:cNvPr id="3" name="Underrubrik 2"/>
          <p:cNvSpPr>
            <a:spLocks noGrp="1"/>
          </p:cNvSpPr>
          <p:nvPr>
            <p:ph type="subTitle" idx="1" hasCustomPrompt="1"/>
          </p:nvPr>
        </p:nvSpPr>
        <p:spPr>
          <a:xfrm>
            <a:off x="457200" y="1440000"/>
            <a:ext cx="5472608" cy="1752600"/>
          </a:xfrm>
        </p:spPr>
        <p:txBody>
          <a:bodyPr/>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0799" y="467862"/>
            <a:ext cx="1367968" cy="496800"/>
          </a:xfrm>
          <a:prstGeom prst="rect">
            <a:avLst/>
          </a:prstGeom>
        </p:spPr>
      </p:pic>
      <p:sp>
        <p:nvSpPr>
          <p:cNvPr id="7" name="textruta 6"/>
          <p:cNvSpPr txBox="1"/>
          <p:nvPr userDrawn="1"/>
        </p:nvSpPr>
        <p:spPr>
          <a:xfrm>
            <a:off x="9252520" y="13466"/>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143176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hög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text 4"/>
          <p:cNvSpPr>
            <a:spLocks noGrp="1"/>
          </p:cNvSpPr>
          <p:nvPr>
            <p:ph type="body" sz="quarter" idx="18"/>
          </p:nvPr>
        </p:nvSpPr>
        <p:spPr>
          <a:xfrm>
            <a:off x="457200" y="1440000"/>
            <a:ext cx="3888000" cy="396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8"/>
          <p:cNvSpPr>
            <a:spLocks noGrp="1"/>
          </p:cNvSpPr>
          <p:nvPr>
            <p:ph type="pic" sz="quarter" idx="13"/>
          </p:nvPr>
        </p:nvSpPr>
        <p:spPr>
          <a:xfrm>
            <a:off x="4572513" y="1440000"/>
            <a:ext cx="4104000" cy="3960000"/>
          </a:xfrm>
        </p:spPr>
        <p:txBody>
          <a:bodyPr/>
          <a:lstStyle>
            <a:lvl1pPr marL="0" indent="0">
              <a:buFontTx/>
              <a:buNone/>
              <a:defRPr/>
            </a:lvl1pPr>
          </a:lstStyle>
          <a:p>
            <a:r>
              <a:rPr lang="sv-SE"/>
              <a:t>Klicka på ikonen för att lägga till en bild</a:t>
            </a:r>
          </a:p>
        </p:txBody>
      </p:sp>
      <p:sp>
        <p:nvSpPr>
          <p:cNvPr id="8" name="Platshållare för text 4"/>
          <p:cNvSpPr>
            <a:spLocks noGrp="1"/>
          </p:cNvSpPr>
          <p:nvPr>
            <p:ph type="body" sz="quarter" idx="17" hasCustomPrompt="1"/>
          </p:nvPr>
        </p:nvSpPr>
        <p:spPr>
          <a:xfrm>
            <a:off x="4572513" y="5446800"/>
            <a:ext cx="410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4"/>
          </p:nvPr>
        </p:nvSpPr>
        <p:spPr/>
        <p:txBody>
          <a:bodyPr/>
          <a:lstStyle/>
          <a:p>
            <a:r>
              <a:rPr lang="sv-SE"/>
              <a:t>20XX-XX-XX</a:t>
            </a:r>
            <a:endParaRPr lang="sv-SE" dirty="0"/>
          </a:p>
        </p:txBody>
      </p:sp>
      <p:sp>
        <p:nvSpPr>
          <p:cNvPr id="14" name="Platshållare för sidfot 13"/>
          <p:cNvSpPr>
            <a:spLocks noGrp="1"/>
          </p:cNvSpPr>
          <p:nvPr>
            <p:ph type="ftr" sz="quarter" idx="15"/>
          </p:nvPr>
        </p:nvSpPr>
        <p:spPr/>
        <p:txBody>
          <a:bodyPr/>
          <a:lstStyle/>
          <a:p>
            <a:r>
              <a:rPr lang="sv-SE"/>
              <a:t>Skriv eventuell sidfot här</a:t>
            </a:r>
            <a:endParaRPr lang="sv-SE" dirty="0"/>
          </a:p>
        </p:txBody>
      </p:sp>
      <p:sp>
        <p:nvSpPr>
          <p:cNvPr id="15" name="Platshållare för bildnummer 14"/>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83328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ild vänster">
    <p:spTree>
      <p:nvGrpSpPr>
        <p:cNvPr id="1" name=""/>
        <p:cNvGrpSpPr/>
        <p:nvPr/>
      </p:nvGrpSpPr>
      <p:grpSpPr>
        <a:xfrm>
          <a:off x="0" y="0"/>
          <a:ext cx="0" cy="0"/>
          <a:chOff x="0" y="0"/>
          <a:chExt cx="0" cy="0"/>
        </a:xfrm>
      </p:grpSpPr>
      <p:sp>
        <p:nvSpPr>
          <p:cNvPr id="3" name="Rubrik 2"/>
          <p:cNvSpPr>
            <a:spLocks noGrp="1"/>
          </p:cNvSpPr>
          <p:nvPr>
            <p:ph type="title"/>
          </p:nvPr>
        </p:nvSpPr>
        <p:spPr>
          <a:xfrm>
            <a:off x="457200" y="457200"/>
            <a:ext cx="8229600" cy="831600"/>
          </a:xfrm>
        </p:spPr>
        <p:txBody>
          <a:bodyPr/>
          <a:lstStyle/>
          <a:p>
            <a:r>
              <a:rPr lang="sv-SE"/>
              <a:t>Klicka här för att ändra format</a:t>
            </a:r>
            <a:endParaRPr lang="sv-SE" dirty="0"/>
          </a:p>
        </p:txBody>
      </p:sp>
      <p:sp>
        <p:nvSpPr>
          <p:cNvPr id="9" name="Platshållare för bild 8"/>
          <p:cNvSpPr>
            <a:spLocks noGrp="1"/>
          </p:cNvSpPr>
          <p:nvPr>
            <p:ph type="pic" sz="quarter" idx="13"/>
          </p:nvPr>
        </p:nvSpPr>
        <p:spPr>
          <a:xfrm>
            <a:off x="457200" y="1439998"/>
            <a:ext cx="4104000" cy="3960000"/>
          </a:xfrm>
        </p:spPr>
        <p:txBody>
          <a:bodyPr/>
          <a:lstStyle>
            <a:lvl1pPr marL="0" indent="0">
              <a:buFontTx/>
              <a:buNone/>
              <a:defRPr/>
            </a:lvl1pPr>
          </a:lstStyle>
          <a:p>
            <a:r>
              <a:rPr lang="sv-SE"/>
              <a:t>Klicka på ikonen för att lägga till en bild</a:t>
            </a:r>
            <a:endParaRPr lang="sv-SE" dirty="0"/>
          </a:p>
        </p:txBody>
      </p:sp>
      <p:sp>
        <p:nvSpPr>
          <p:cNvPr id="5" name="Platshållare för text 4"/>
          <p:cNvSpPr>
            <a:spLocks noGrp="1"/>
          </p:cNvSpPr>
          <p:nvPr>
            <p:ph type="body" sz="quarter" idx="18"/>
          </p:nvPr>
        </p:nvSpPr>
        <p:spPr>
          <a:xfrm>
            <a:off x="4798800" y="1439863"/>
            <a:ext cx="3888000" cy="396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4"/>
          <p:cNvSpPr>
            <a:spLocks noGrp="1"/>
          </p:cNvSpPr>
          <p:nvPr>
            <p:ph type="body" sz="quarter" idx="17" hasCustomPrompt="1"/>
          </p:nvPr>
        </p:nvSpPr>
        <p:spPr>
          <a:xfrm>
            <a:off x="460374" y="5446800"/>
            <a:ext cx="4104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78918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vänster bred och text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8229600" cy="831600"/>
          </a:xfrm>
        </p:spPr>
        <p:txBody>
          <a:bodyPr/>
          <a:lstStyle/>
          <a:p>
            <a:r>
              <a:rPr lang="sv-SE"/>
              <a:t>Klicka här för att ändra format</a:t>
            </a:r>
            <a:endParaRPr lang="sv-SE" dirty="0"/>
          </a:p>
        </p:txBody>
      </p:sp>
      <p:sp>
        <p:nvSpPr>
          <p:cNvPr id="9" name="Platshållare för bild 8"/>
          <p:cNvSpPr>
            <a:spLocks noGrp="1"/>
          </p:cNvSpPr>
          <p:nvPr>
            <p:ph type="pic" sz="quarter" idx="13"/>
          </p:nvPr>
        </p:nvSpPr>
        <p:spPr>
          <a:xfrm>
            <a:off x="457200" y="1439999"/>
            <a:ext cx="5760000" cy="4294051"/>
          </a:xfrm>
        </p:spPr>
        <p:txBody>
          <a:bodyPr/>
          <a:lstStyle>
            <a:lvl1pPr marL="0" indent="0">
              <a:buFontTx/>
              <a:buNone/>
              <a:defRPr/>
            </a:lvl1pPr>
          </a:lstStyle>
          <a:p>
            <a:r>
              <a:rPr lang="sv-SE"/>
              <a:t>Klicka på ikonen för att lägga till en bild</a:t>
            </a:r>
            <a:endParaRPr lang="sv-SE" dirty="0"/>
          </a:p>
        </p:txBody>
      </p:sp>
      <p:sp>
        <p:nvSpPr>
          <p:cNvPr id="5" name="Platshållare för text 4"/>
          <p:cNvSpPr>
            <a:spLocks noGrp="1"/>
          </p:cNvSpPr>
          <p:nvPr>
            <p:ph type="body" sz="quarter" idx="18"/>
          </p:nvPr>
        </p:nvSpPr>
        <p:spPr>
          <a:xfrm>
            <a:off x="6372000" y="1440000"/>
            <a:ext cx="2314800" cy="4294800"/>
          </a:xfrm>
        </p:spPr>
        <p:txBody>
          <a:bodyPr/>
          <a:lstStyle>
            <a:lvl1pPr>
              <a:defRPr sz="1800"/>
            </a:lvl1pPr>
            <a:lvl2pPr>
              <a:defRPr sz="1800"/>
            </a:lvl2pPr>
            <a:lvl3pPr>
              <a:defRPr sz="1800"/>
            </a:lvl3pPr>
            <a:lvl4pPr>
              <a:defRPr sz="1800"/>
            </a:lvl4pPr>
            <a:lvl5pP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text 4"/>
          <p:cNvSpPr>
            <a:spLocks noGrp="1"/>
          </p:cNvSpPr>
          <p:nvPr>
            <p:ph type="body" sz="quarter" idx="17" hasCustomPrompt="1"/>
          </p:nvPr>
        </p:nvSpPr>
        <p:spPr>
          <a:xfrm>
            <a:off x="457200" y="5733256"/>
            <a:ext cx="5760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4"/>
          </p:nvPr>
        </p:nvSpPr>
        <p:spPr/>
        <p:txBody>
          <a:bodyPr/>
          <a:lstStyle/>
          <a:p>
            <a:r>
              <a:rPr lang="sv-SE"/>
              <a:t>20XX-XX-XX</a:t>
            </a:r>
            <a:endParaRPr lang="sv-SE" dirty="0"/>
          </a:p>
        </p:txBody>
      </p:sp>
      <p:sp>
        <p:nvSpPr>
          <p:cNvPr id="12" name="Platshållare för sidfot 11"/>
          <p:cNvSpPr>
            <a:spLocks noGrp="1"/>
          </p:cNvSpPr>
          <p:nvPr>
            <p:ph type="ftr" sz="quarter" idx="15"/>
          </p:nvPr>
        </p:nvSpPr>
        <p:spPr/>
        <p:txBody>
          <a:bodyPr/>
          <a:lstStyle/>
          <a:p>
            <a:r>
              <a:rPr lang="sv-SE"/>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4" name="textruta 13"/>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11144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a:t>Klicka här för att ändra format</a:t>
            </a:r>
            <a:endParaRPr lang="sv-SE" dirty="0"/>
          </a:p>
        </p:txBody>
      </p:sp>
      <p:sp>
        <p:nvSpPr>
          <p:cNvPr id="9" name="Platshållare för bild 8"/>
          <p:cNvSpPr>
            <a:spLocks noGrp="1"/>
          </p:cNvSpPr>
          <p:nvPr>
            <p:ph type="pic" sz="quarter" idx="13"/>
          </p:nvPr>
        </p:nvSpPr>
        <p:spPr>
          <a:xfrm>
            <a:off x="457200" y="1439999"/>
            <a:ext cx="8219256" cy="4294051"/>
          </a:xfrm>
        </p:spPr>
        <p:txBody>
          <a:bodyPr/>
          <a:lstStyle>
            <a:lvl1pPr marL="0" indent="0">
              <a:buFontTx/>
              <a:buNone/>
              <a:defRPr/>
            </a:lvl1pPr>
          </a:lstStyle>
          <a:p>
            <a:r>
              <a:rPr lang="sv-SE"/>
              <a:t>Klicka på ikonen för att lägga till en bild</a:t>
            </a:r>
            <a:endParaRPr lang="sv-SE" dirty="0"/>
          </a:p>
        </p:txBody>
      </p:sp>
      <p:sp>
        <p:nvSpPr>
          <p:cNvPr id="8" name="Platshållare för text 4"/>
          <p:cNvSpPr>
            <a:spLocks noGrp="1"/>
          </p:cNvSpPr>
          <p:nvPr>
            <p:ph type="body" sz="quarter" idx="17" hasCustomPrompt="1"/>
          </p:nvPr>
        </p:nvSpPr>
        <p:spPr>
          <a:xfrm>
            <a:off x="460375" y="5733256"/>
            <a:ext cx="82188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5" name="Platshållare för datum 4"/>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2682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3" name="Platshållare för text 2"/>
          <p:cNvSpPr>
            <a:spLocks noGrp="1"/>
          </p:cNvSpPr>
          <p:nvPr>
            <p:ph type="body" idx="1"/>
          </p:nvPr>
        </p:nvSpPr>
        <p:spPr>
          <a:xfrm>
            <a:off x="457200" y="1484784"/>
            <a:ext cx="3888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457200" y="2174874"/>
            <a:ext cx="3888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798800" y="1484784"/>
            <a:ext cx="3888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798800" y="2174874"/>
            <a:ext cx="3888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text 4"/>
          <p:cNvSpPr>
            <a:spLocks noGrp="1"/>
          </p:cNvSpPr>
          <p:nvPr>
            <p:ph type="body" sz="quarter" idx="17" hasCustomPrompt="1"/>
          </p:nvPr>
        </p:nvSpPr>
        <p:spPr>
          <a:xfrm>
            <a:off x="457200" y="5661248"/>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text 4"/>
          <p:cNvSpPr>
            <a:spLocks noGrp="1"/>
          </p:cNvSpPr>
          <p:nvPr>
            <p:ph type="body" sz="quarter" idx="18" hasCustomPrompt="1"/>
          </p:nvPr>
        </p:nvSpPr>
        <p:spPr>
          <a:xfrm>
            <a:off x="4798800" y="5661248"/>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3" name="Platshållare för datum 12"/>
          <p:cNvSpPr>
            <a:spLocks noGrp="1"/>
          </p:cNvSpPr>
          <p:nvPr>
            <p:ph type="dt" sz="half" idx="10"/>
          </p:nvPr>
        </p:nvSpPr>
        <p:spPr/>
        <p:txBody>
          <a:bodyPr/>
          <a:lstStyle/>
          <a:p>
            <a:r>
              <a:rPr lang="sv-SE"/>
              <a:t>20XX-XX-XX</a:t>
            </a:r>
            <a:endParaRPr lang="sv-SE" dirty="0"/>
          </a:p>
        </p:txBody>
      </p:sp>
      <p:sp>
        <p:nvSpPr>
          <p:cNvPr id="14" name="Platshållare för sidfot 13"/>
          <p:cNvSpPr>
            <a:spLocks noGrp="1"/>
          </p:cNvSpPr>
          <p:nvPr>
            <p:ph type="ftr" sz="quarter" idx="11"/>
          </p:nvPr>
        </p:nvSpPr>
        <p:spPr/>
        <p:txBody>
          <a:bodyPr/>
          <a:lstStyle/>
          <a:p>
            <a:r>
              <a:rPr lang="sv-SE"/>
              <a:t>Skriv eventuell sidfot här</a:t>
            </a:r>
            <a:endParaRPr lang="sv-SE" dirty="0"/>
          </a:p>
        </p:txBody>
      </p:sp>
      <p:sp>
        <p:nvSpPr>
          <p:cNvPr id="15" name="Platshållare för bildnummer 14"/>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95346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12" name="Platshållare för datum 11"/>
          <p:cNvSpPr>
            <a:spLocks noGrp="1"/>
          </p:cNvSpPr>
          <p:nvPr>
            <p:ph type="dt" sz="half" idx="10"/>
          </p:nvPr>
        </p:nvSpPr>
        <p:spPr/>
        <p:txBody>
          <a:bodyPr/>
          <a:lstStyle/>
          <a:p>
            <a:r>
              <a:rPr lang="sv-SE"/>
              <a:t>20XX-XX-XX</a:t>
            </a:r>
            <a:endParaRPr lang="sv-SE" dirty="0"/>
          </a:p>
        </p:txBody>
      </p:sp>
      <p:sp>
        <p:nvSpPr>
          <p:cNvPr id="13" name="Platshållare för sidfot 12"/>
          <p:cNvSpPr>
            <a:spLocks noGrp="1"/>
          </p:cNvSpPr>
          <p:nvPr>
            <p:ph type="ftr" sz="quarter" idx="11"/>
          </p:nvPr>
        </p:nvSpPr>
        <p:spPr/>
        <p:txBody>
          <a:bodyPr/>
          <a:lstStyle/>
          <a:p>
            <a:r>
              <a:rPr lang="sv-SE"/>
              <a:t>Skriv eventuell sidfot här</a:t>
            </a:r>
            <a:endParaRPr lang="sv-SE" dirty="0"/>
          </a:p>
        </p:txBody>
      </p:sp>
      <p:sp>
        <p:nvSpPr>
          <p:cNvPr id="14" name="Platshållare för bildnummer 13"/>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53146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p>
            <a:r>
              <a:rPr lang="sv-SE"/>
              <a:t>20XX-XX-XX</a:t>
            </a:r>
            <a:endParaRPr lang="sv-SE" dirty="0"/>
          </a:p>
        </p:txBody>
      </p:sp>
      <p:sp>
        <p:nvSpPr>
          <p:cNvPr id="9" name="Platshållare för sidfot 8"/>
          <p:cNvSpPr>
            <a:spLocks noGrp="1"/>
          </p:cNvSpPr>
          <p:nvPr>
            <p:ph type="ftr" sz="quarter" idx="11"/>
          </p:nvPr>
        </p:nvSpPr>
        <p:spPr/>
        <p:txBody>
          <a:bodyPr/>
          <a:lstStyle/>
          <a:p>
            <a:r>
              <a:rPr lang="sv-SE"/>
              <a:t>Skriv eventuell sidfot här</a:t>
            </a:r>
            <a:endParaRPr lang="sv-SE" dirty="0"/>
          </a:p>
        </p:txBody>
      </p:sp>
      <p:sp>
        <p:nvSpPr>
          <p:cNvPr id="10" name="Platshållare för bildnummer 9"/>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51794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 Lil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401649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elsida - Grön">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301785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sida - Ros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169118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svart logo för ljus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tx1"/>
                </a:solidFill>
              </a:defRPr>
            </a:lvl1pPr>
          </a:lstStyle>
          <a:p>
            <a:r>
              <a:rPr lang="sv-SE"/>
              <a:t>Klicka här för att ändra format</a:t>
            </a:r>
            <a:endParaRPr lang="sv-SE" dirty="0"/>
          </a:p>
        </p:txBody>
      </p:sp>
      <p:sp>
        <p:nvSpPr>
          <p:cNvPr id="3" name="Underrubrik 2"/>
          <p:cNvSpPr>
            <a:spLocks noGrp="1"/>
          </p:cNvSpPr>
          <p:nvPr>
            <p:ph type="subTitle" idx="1" hasCustomPrompt="1"/>
          </p:nvPr>
        </p:nvSpPr>
        <p:spPr>
          <a:xfrm>
            <a:off x="457200" y="1440000"/>
            <a:ext cx="5472608" cy="17526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7" name="textruta 6"/>
          <p:cNvSpPr txBox="1"/>
          <p:nvPr userDrawn="1"/>
        </p:nvSpPr>
        <p:spPr>
          <a:xfrm>
            <a:off x="9252520" y="13466"/>
            <a:ext cx="1584176" cy="5909310"/>
          </a:xfrm>
          <a:prstGeom prst="rect">
            <a:avLst/>
          </a:prstGeom>
          <a:noFill/>
        </p:spPr>
        <p:txBody>
          <a:bodyPr wrap="square" rtlCol="0">
            <a:spAutoFit/>
          </a:bodyPr>
          <a:lstStyle/>
          <a:p>
            <a:r>
              <a:rPr lang="sv-SE" sz="1400" dirty="0">
                <a:solidFill>
                  <a:schemeClr val="tx2"/>
                </a:solidFill>
              </a:rPr>
              <a:t>För att byta bakgrundsbild klicka på STHLM bilder på fliken Start. </a:t>
            </a:r>
          </a:p>
          <a:p>
            <a:endParaRPr lang="sv-SE" sz="1400" dirty="0">
              <a:solidFill>
                <a:schemeClr val="tx2"/>
              </a:solidFill>
            </a:endParaRPr>
          </a:p>
          <a:p>
            <a:r>
              <a:rPr lang="sv-SE" sz="1400" dirty="0">
                <a:solidFill>
                  <a:schemeClr val="tx2"/>
                </a:solidFill>
              </a:rPr>
              <a:t>Har du en egen bild högerklickar du på bakgrundsbilden och väljer Formatera bakgrund och sen Infoga från: Fil. </a:t>
            </a:r>
          </a:p>
          <a:p>
            <a:r>
              <a:rPr lang="sv-SE" sz="1400" dirty="0">
                <a:solidFill>
                  <a:schemeClr val="tx2"/>
                </a:solidFill>
              </a:rPr>
              <a:t> </a:t>
            </a:r>
          </a:p>
          <a:p>
            <a:r>
              <a:rPr lang="sv-SE" sz="1400" dirty="0">
                <a:solidFill>
                  <a:schemeClr val="tx2"/>
                </a:solidFill>
              </a:rPr>
              <a:t>Tänk på att logotypen alltid ska vara tydlig. Vit logotyp mot mörk bakgrund och svart logotyp mot ljus.</a:t>
            </a:r>
          </a:p>
          <a:p>
            <a:r>
              <a:rPr lang="sv-SE" sz="1400" dirty="0">
                <a:solidFill>
                  <a:schemeClr val="tx2"/>
                </a:solidFill>
              </a:rPr>
              <a:t>Byt mellan de olika under Layout. </a:t>
            </a:r>
          </a:p>
        </p:txBody>
      </p:sp>
    </p:spTree>
    <p:extLst>
      <p:ext uri="{BB962C8B-B14F-4D97-AF65-F5344CB8AC3E}">
        <p14:creationId xmlns:p14="http://schemas.microsoft.com/office/powerpoint/2010/main" val="96334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sida - Blå">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30192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Årshjul - Ros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8000" y="1587260"/>
            <a:ext cx="4565904" cy="4565904"/>
          </a:xfrm>
          <a:prstGeom prst="rect">
            <a:avLst/>
          </a:prstGeom>
        </p:spPr>
      </p:pic>
      <p:sp>
        <p:nvSpPr>
          <p:cNvPr id="7" name="Text Placeholder 23"/>
          <p:cNvSpPr>
            <a:spLocks noGrp="1"/>
          </p:cNvSpPr>
          <p:nvPr>
            <p:ph type="body" sz="quarter" idx="14" hasCustomPrompt="1"/>
          </p:nvPr>
        </p:nvSpPr>
        <p:spPr>
          <a:xfrm>
            <a:off x="2850606" y="334804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8" name="Text Placeholder 23"/>
          <p:cNvSpPr>
            <a:spLocks noGrp="1"/>
          </p:cNvSpPr>
          <p:nvPr>
            <p:ph type="body" sz="quarter" idx="15" hasCustomPrompt="1"/>
          </p:nvPr>
        </p:nvSpPr>
        <p:spPr>
          <a:xfrm>
            <a:off x="3386262" y="347183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9" name="Text Placeholder 23"/>
          <p:cNvSpPr>
            <a:spLocks noGrp="1"/>
          </p:cNvSpPr>
          <p:nvPr>
            <p:ph type="body" sz="quarter" idx="16" hasCustomPrompt="1"/>
          </p:nvPr>
        </p:nvSpPr>
        <p:spPr>
          <a:xfrm>
            <a:off x="2355866" y="316802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0" name="Text Placeholder 23"/>
          <p:cNvSpPr>
            <a:spLocks noGrp="1"/>
          </p:cNvSpPr>
          <p:nvPr>
            <p:ph type="body" sz="quarter" idx="17" hasCustomPrompt="1"/>
          </p:nvPr>
        </p:nvSpPr>
        <p:spPr>
          <a:xfrm>
            <a:off x="2850606" y="228763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1" name="Text Placeholder 23"/>
          <p:cNvSpPr>
            <a:spLocks noGrp="1"/>
          </p:cNvSpPr>
          <p:nvPr>
            <p:ph type="body" sz="quarter" idx="18" hasCustomPrompt="1"/>
          </p:nvPr>
        </p:nvSpPr>
        <p:spPr>
          <a:xfrm>
            <a:off x="3230697" y="264767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2" name="Text Placeholder 23"/>
          <p:cNvSpPr>
            <a:spLocks noGrp="1"/>
          </p:cNvSpPr>
          <p:nvPr>
            <p:ph type="body" sz="quarter" idx="19" hasCustomPrompt="1"/>
          </p:nvPr>
        </p:nvSpPr>
        <p:spPr>
          <a:xfrm>
            <a:off x="3599689" y="301484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3" name="Text Placeholder 23"/>
          <p:cNvSpPr>
            <a:spLocks noGrp="1"/>
          </p:cNvSpPr>
          <p:nvPr>
            <p:ph type="body" sz="quarter" idx="20" hasCustomPrompt="1"/>
          </p:nvPr>
        </p:nvSpPr>
        <p:spPr>
          <a:xfrm>
            <a:off x="3779709" y="176349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4" name="Text Placeholder 23"/>
          <p:cNvSpPr>
            <a:spLocks noGrp="1"/>
          </p:cNvSpPr>
          <p:nvPr>
            <p:ph type="body" sz="quarter" idx="21" hasCustomPrompt="1"/>
          </p:nvPr>
        </p:nvSpPr>
        <p:spPr>
          <a:xfrm>
            <a:off x="3883252" y="227149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5" name="Text Placeholder 23"/>
          <p:cNvSpPr>
            <a:spLocks noGrp="1"/>
          </p:cNvSpPr>
          <p:nvPr>
            <p:ph type="body" sz="quarter" idx="22" hasCustomPrompt="1"/>
          </p:nvPr>
        </p:nvSpPr>
        <p:spPr>
          <a:xfrm>
            <a:off x="4075057" y="277474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6" name="Text Placeholder 23"/>
          <p:cNvSpPr>
            <a:spLocks noGrp="1"/>
          </p:cNvSpPr>
          <p:nvPr>
            <p:ph type="body" sz="quarter" idx="23" hasCustomPrompt="1"/>
          </p:nvPr>
        </p:nvSpPr>
        <p:spPr>
          <a:xfrm>
            <a:off x="4748984" y="17638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7" name="Text Placeholder 23"/>
          <p:cNvSpPr>
            <a:spLocks noGrp="1"/>
          </p:cNvSpPr>
          <p:nvPr>
            <p:ph type="body" sz="quarter" idx="24" hasCustomPrompt="1"/>
          </p:nvPr>
        </p:nvSpPr>
        <p:spPr>
          <a:xfrm>
            <a:off x="4676976" y="226792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8" name="Text Placeholder 23"/>
          <p:cNvSpPr>
            <a:spLocks noGrp="1"/>
          </p:cNvSpPr>
          <p:nvPr>
            <p:ph type="body" sz="quarter" idx="25" hasCustomPrompt="1"/>
          </p:nvPr>
        </p:nvSpPr>
        <p:spPr>
          <a:xfrm>
            <a:off x="4496956" y="277198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19" name="Text Placeholder 23"/>
          <p:cNvSpPr>
            <a:spLocks noGrp="1"/>
          </p:cNvSpPr>
          <p:nvPr>
            <p:ph type="body" sz="quarter" idx="26" hasCustomPrompt="1"/>
          </p:nvPr>
        </p:nvSpPr>
        <p:spPr>
          <a:xfrm>
            <a:off x="4957390" y="30266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0" name="Text Placeholder 23"/>
          <p:cNvSpPr>
            <a:spLocks noGrp="1"/>
          </p:cNvSpPr>
          <p:nvPr>
            <p:ph type="body" sz="quarter" idx="27" hasCustomPrompt="1"/>
          </p:nvPr>
        </p:nvSpPr>
        <p:spPr>
          <a:xfrm>
            <a:off x="5325856" y="264767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1" name="Text Placeholder 23"/>
          <p:cNvSpPr>
            <a:spLocks noGrp="1"/>
          </p:cNvSpPr>
          <p:nvPr>
            <p:ph type="body" sz="quarter" idx="28" hasCustomPrompt="1"/>
          </p:nvPr>
        </p:nvSpPr>
        <p:spPr>
          <a:xfrm>
            <a:off x="5694317" y="228763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2" name="Text Placeholder 23"/>
          <p:cNvSpPr>
            <a:spLocks noGrp="1"/>
          </p:cNvSpPr>
          <p:nvPr>
            <p:ph type="body" sz="quarter" idx="29" hasCustomPrompt="1"/>
          </p:nvPr>
        </p:nvSpPr>
        <p:spPr>
          <a:xfrm>
            <a:off x="5181032" y="348562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3" name="Text Placeholder 23"/>
          <p:cNvSpPr>
            <a:spLocks noGrp="1"/>
          </p:cNvSpPr>
          <p:nvPr>
            <p:ph type="body" sz="quarter" idx="30" hasCustomPrompt="1"/>
          </p:nvPr>
        </p:nvSpPr>
        <p:spPr>
          <a:xfrm>
            <a:off x="5694317" y="3348046"/>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4" name="Text Placeholder 23"/>
          <p:cNvSpPr>
            <a:spLocks noGrp="1"/>
          </p:cNvSpPr>
          <p:nvPr>
            <p:ph type="body" sz="quarter" idx="31" hasCustomPrompt="1"/>
          </p:nvPr>
        </p:nvSpPr>
        <p:spPr>
          <a:xfrm>
            <a:off x="6190712" y="320666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5" name="Text Placeholder 23"/>
          <p:cNvSpPr>
            <a:spLocks noGrp="1"/>
          </p:cNvSpPr>
          <p:nvPr>
            <p:ph type="body" sz="quarter" idx="32" hasCustomPrompt="1"/>
          </p:nvPr>
        </p:nvSpPr>
        <p:spPr>
          <a:xfrm>
            <a:off x="5181032" y="389717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6" name="Text Placeholder 23"/>
          <p:cNvSpPr>
            <a:spLocks noGrp="1"/>
          </p:cNvSpPr>
          <p:nvPr>
            <p:ph type="body" sz="quarter" idx="33" hasCustomPrompt="1"/>
          </p:nvPr>
        </p:nvSpPr>
        <p:spPr>
          <a:xfrm>
            <a:off x="5706473" y="404037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7" name="Text Placeholder 23"/>
          <p:cNvSpPr>
            <a:spLocks noGrp="1"/>
          </p:cNvSpPr>
          <p:nvPr>
            <p:ph type="body" sz="quarter" idx="34" hasCustomPrompt="1"/>
          </p:nvPr>
        </p:nvSpPr>
        <p:spPr>
          <a:xfrm>
            <a:off x="6214900" y="41401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8" name="Text Placeholder 23"/>
          <p:cNvSpPr>
            <a:spLocks noGrp="1"/>
          </p:cNvSpPr>
          <p:nvPr>
            <p:ph type="body" sz="quarter" idx="35" hasCustomPrompt="1"/>
          </p:nvPr>
        </p:nvSpPr>
        <p:spPr>
          <a:xfrm>
            <a:off x="4941999" y="436041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29" name="Text Placeholder 23"/>
          <p:cNvSpPr>
            <a:spLocks noGrp="1"/>
          </p:cNvSpPr>
          <p:nvPr>
            <p:ph type="body" sz="quarter" idx="36" hasCustomPrompt="1"/>
          </p:nvPr>
        </p:nvSpPr>
        <p:spPr>
          <a:xfrm>
            <a:off x="5317430" y="47204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0" name="Text Placeholder 23"/>
          <p:cNvSpPr>
            <a:spLocks noGrp="1"/>
          </p:cNvSpPr>
          <p:nvPr>
            <p:ph type="body" sz="quarter" idx="37" hasCustomPrompt="1"/>
          </p:nvPr>
        </p:nvSpPr>
        <p:spPr>
          <a:xfrm>
            <a:off x="5699413" y="50872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1" name="Text Placeholder 23"/>
          <p:cNvSpPr>
            <a:spLocks noGrp="1"/>
          </p:cNvSpPr>
          <p:nvPr>
            <p:ph type="body" sz="quarter" idx="38" hasCustomPrompt="1"/>
          </p:nvPr>
        </p:nvSpPr>
        <p:spPr>
          <a:xfrm>
            <a:off x="4496956" y="458990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2" name="Text Placeholder 23"/>
          <p:cNvSpPr>
            <a:spLocks noGrp="1"/>
          </p:cNvSpPr>
          <p:nvPr>
            <p:ph type="body" sz="quarter" idx="39" hasCustomPrompt="1"/>
          </p:nvPr>
        </p:nvSpPr>
        <p:spPr>
          <a:xfrm>
            <a:off x="4676976" y="50872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3" name="Text Placeholder 23"/>
          <p:cNvSpPr>
            <a:spLocks noGrp="1"/>
          </p:cNvSpPr>
          <p:nvPr>
            <p:ph type="body" sz="quarter" idx="40" hasCustomPrompt="1"/>
          </p:nvPr>
        </p:nvSpPr>
        <p:spPr>
          <a:xfrm>
            <a:off x="4820992" y="558029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4" name="Text Placeholder 23"/>
          <p:cNvSpPr>
            <a:spLocks noGrp="1"/>
          </p:cNvSpPr>
          <p:nvPr>
            <p:ph type="body" sz="quarter" idx="41" hasCustomPrompt="1"/>
          </p:nvPr>
        </p:nvSpPr>
        <p:spPr>
          <a:xfrm>
            <a:off x="3386296" y="390615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5" name="Text Placeholder 23"/>
          <p:cNvSpPr>
            <a:spLocks noGrp="1"/>
          </p:cNvSpPr>
          <p:nvPr>
            <p:ph type="body" sz="quarter" idx="42" hasCustomPrompt="1"/>
          </p:nvPr>
        </p:nvSpPr>
        <p:spPr>
          <a:xfrm>
            <a:off x="2870657" y="407719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6" name="Text Placeholder 23"/>
          <p:cNvSpPr>
            <a:spLocks noGrp="1"/>
          </p:cNvSpPr>
          <p:nvPr>
            <p:ph type="body" sz="quarter" idx="43" hasCustomPrompt="1"/>
          </p:nvPr>
        </p:nvSpPr>
        <p:spPr>
          <a:xfrm>
            <a:off x="2354211" y="418741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7" name="Text Placeholder 23"/>
          <p:cNvSpPr>
            <a:spLocks noGrp="1"/>
          </p:cNvSpPr>
          <p:nvPr>
            <p:ph type="body" sz="quarter" idx="44" hasCustomPrompt="1"/>
          </p:nvPr>
        </p:nvSpPr>
        <p:spPr>
          <a:xfrm>
            <a:off x="3623392" y="435368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8" name="Text Placeholder 23"/>
          <p:cNvSpPr>
            <a:spLocks noGrp="1"/>
          </p:cNvSpPr>
          <p:nvPr>
            <p:ph type="body" sz="quarter" idx="45" hasCustomPrompt="1"/>
          </p:nvPr>
        </p:nvSpPr>
        <p:spPr>
          <a:xfrm>
            <a:off x="3239649" y="47204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39" name="Text Placeholder 23"/>
          <p:cNvSpPr>
            <a:spLocks noGrp="1"/>
          </p:cNvSpPr>
          <p:nvPr>
            <p:ph type="body" sz="quarter" idx="46" hasCustomPrompt="1"/>
          </p:nvPr>
        </p:nvSpPr>
        <p:spPr>
          <a:xfrm>
            <a:off x="2880723" y="508727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0" name="Text Placeholder 23"/>
          <p:cNvSpPr>
            <a:spLocks noGrp="1"/>
          </p:cNvSpPr>
          <p:nvPr>
            <p:ph type="body" sz="quarter" idx="47" hasCustomPrompt="1"/>
          </p:nvPr>
        </p:nvSpPr>
        <p:spPr>
          <a:xfrm>
            <a:off x="4054216" y="46174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1" name="Text Placeholder 23"/>
          <p:cNvSpPr>
            <a:spLocks noGrp="1"/>
          </p:cNvSpPr>
          <p:nvPr>
            <p:ph type="body" sz="quarter" idx="48" hasCustomPrompt="1"/>
          </p:nvPr>
        </p:nvSpPr>
        <p:spPr>
          <a:xfrm>
            <a:off x="3949890" y="509583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2" name="Text Placeholder 23"/>
          <p:cNvSpPr>
            <a:spLocks noGrp="1"/>
          </p:cNvSpPr>
          <p:nvPr>
            <p:ph type="body" sz="quarter" idx="49" hasCustomPrompt="1"/>
          </p:nvPr>
        </p:nvSpPr>
        <p:spPr>
          <a:xfrm>
            <a:off x="3801985" y="565602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3057404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Årshjul - Blå">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r>
              <a:rPr lang="sv-SE"/>
              <a:t>20XX-XX-XX</a:t>
            </a:r>
            <a:endParaRPr lang="sv-SE" dirty="0"/>
          </a:p>
        </p:txBody>
      </p:sp>
      <p:sp>
        <p:nvSpPr>
          <p:cNvPr id="4" name="Footer Placeholder 3"/>
          <p:cNvSpPr>
            <a:spLocks noGrp="1"/>
          </p:cNvSpPr>
          <p:nvPr>
            <p:ph type="ftr" sz="quarter" idx="11"/>
          </p:nvPr>
        </p:nvSpPr>
        <p:spPr/>
        <p:txBody>
          <a:bodyPr/>
          <a:lstStyle/>
          <a:p>
            <a:r>
              <a:rPr lang="sv-SE"/>
              <a:t>Skriv eventuell sidfot här</a:t>
            </a:r>
            <a:endParaRPr lang="sv-SE" dirty="0"/>
          </a:p>
        </p:txBody>
      </p:sp>
      <p:sp>
        <p:nvSpPr>
          <p:cNvPr id="5" name="Slide Number Placeholder 4"/>
          <p:cNvSpPr>
            <a:spLocks noGrp="1"/>
          </p:cNvSpPr>
          <p:nvPr>
            <p:ph type="sldNum" sz="quarter" idx="12"/>
          </p:nvPr>
        </p:nvSpPr>
        <p:spPr/>
        <p:txBody>
          <a:bodyPr/>
          <a:lstStyle/>
          <a:p>
            <a:fld id="{A1FA3D87-4B78-4D5D-8368-DA3305501A4C}" type="slidenum">
              <a:rPr lang="sv-SE" smtClean="0"/>
              <a:pPr/>
              <a:t>‹#›</a:t>
            </a:fld>
            <a:endParaRPr lang="sv-SE" dirty="0"/>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8000" y="1585163"/>
            <a:ext cx="4570098" cy="4570098"/>
          </a:xfrm>
          <a:prstGeom prst="rect">
            <a:avLst/>
          </a:prstGeom>
        </p:spPr>
      </p:pic>
      <p:sp>
        <p:nvSpPr>
          <p:cNvPr id="44" name="Text Placeholder 23"/>
          <p:cNvSpPr>
            <a:spLocks noGrp="1"/>
          </p:cNvSpPr>
          <p:nvPr>
            <p:ph type="body" sz="quarter" idx="14" hasCustomPrompt="1"/>
          </p:nvPr>
        </p:nvSpPr>
        <p:spPr>
          <a:xfrm>
            <a:off x="2854800" y="334946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5" name="Text Placeholder 23"/>
          <p:cNvSpPr>
            <a:spLocks noGrp="1"/>
          </p:cNvSpPr>
          <p:nvPr>
            <p:ph type="body" sz="quarter" idx="15" hasCustomPrompt="1"/>
          </p:nvPr>
        </p:nvSpPr>
        <p:spPr>
          <a:xfrm>
            <a:off x="3390456" y="347325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6" name="Text Placeholder 23"/>
          <p:cNvSpPr>
            <a:spLocks noGrp="1"/>
          </p:cNvSpPr>
          <p:nvPr>
            <p:ph type="body" sz="quarter" idx="16" hasCustomPrompt="1"/>
          </p:nvPr>
        </p:nvSpPr>
        <p:spPr>
          <a:xfrm>
            <a:off x="2360060" y="316944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7" name="Text Placeholder 23"/>
          <p:cNvSpPr>
            <a:spLocks noGrp="1"/>
          </p:cNvSpPr>
          <p:nvPr>
            <p:ph type="body" sz="quarter" idx="17" hasCustomPrompt="1"/>
          </p:nvPr>
        </p:nvSpPr>
        <p:spPr>
          <a:xfrm>
            <a:off x="2854800" y="22890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8" name="Text Placeholder 23"/>
          <p:cNvSpPr>
            <a:spLocks noGrp="1"/>
          </p:cNvSpPr>
          <p:nvPr>
            <p:ph type="body" sz="quarter" idx="18" hasCustomPrompt="1"/>
          </p:nvPr>
        </p:nvSpPr>
        <p:spPr>
          <a:xfrm>
            <a:off x="3234891" y="264909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49" name="Text Placeholder 23"/>
          <p:cNvSpPr>
            <a:spLocks noGrp="1"/>
          </p:cNvSpPr>
          <p:nvPr>
            <p:ph type="body" sz="quarter" idx="19" hasCustomPrompt="1"/>
          </p:nvPr>
        </p:nvSpPr>
        <p:spPr>
          <a:xfrm>
            <a:off x="3603883" y="301625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0" name="Text Placeholder 23"/>
          <p:cNvSpPr>
            <a:spLocks noGrp="1"/>
          </p:cNvSpPr>
          <p:nvPr>
            <p:ph type="body" sz="quarter" idx="20" hasCustomPrompt="1"/>
          </p:nvPr>
        </p:nvSpPr>
        <p:spPr>
          <a:xfrm>
            <a:off x="3783903" y="176491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1" name="Text Placeholder 23"/>
          <p:cNvSpPr>
            <a:spLocks noGrp="1"/>
          </p:cNvSpPr>
          <p:nvPr>
            <p:ph type="body" sz="quarter" idx="21" hasCustomPrompt="1"/>
          </p:nvPr>
        </p:nvSpPr>
        <p:spPr>
          <a:xfrm>
            <a:off x="3887446" y="227291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2" name="Text Placeholder 23"/>
          <p:cNvSpPr>
            <a:spLocks noGrp="1"/>
          </p:cNvSpPr>
          <p:nvPr>
            <p:ph type="body" sz="quarter" idx="22" hasCustomPrompt="1"/>
          </p:nvPr>
        </p:nvSpPr>
        <p:spPr>
          <a:xfrm>
            <a:off x="4079251" y="277615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3" name="Text Placeholder 23"/>
          <p:cNvSpPr>
            <a:spLocks noGrp="1"/>
          </p:cNvSpPr>
          <p:nvPr>
            <p:ph type="body" sz="quarter" idx="23" hasCustomPrompt="1"/>
          </p:nvPr>
        </p:nvSpPr>
        <p:spPr>
          <a:xfrm>
            <a:off x="4753178" y="17652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4" name="Text Placeholder 23"/>
          <p:cNvSpPr>
            <a:spLocks noGrp="1"/>
          </p:cNvSpPr>
          <p:nvPr>
            <p:ph type="body" sz="quarter" idx="24" hasCustomPrompt="1"/>
          </p:nvPr>
        </p:nvSpPr>
        <p:spPr>
          <a:xfrm>
            <a:off x="4681170" y="226934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5" name="Text Placeholder 23"/>
          <p:cNvSpPr>
            <a:spLocks noGrp="1"/>
          </p:cNvSpPr>
          <p:nvPr>
            <p:ph type="body" sz="quarter" idx="25" hasCustomPrompt="1"/>
          </p:nvPr>
        </p:nvSpPr>
        <p:spPr>
          <a:xfrm>
            <a:off x="4501150" y="277339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6" name="Text Placeholder 23"/>
          <p:cNvSpPr>
            <a:spLocks noGrp="1"/>
          </p:cNvSpPr>
          <p:nvPr>
            <p:ph type="body" sz="quarter" idx="26" hasCustomPrompt="1"/>
          </p:nvPr>
        </p:nvSpPr>
        <p:spPr>
          <a:xfrm>
            <a:off x="4961584" y="302805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7" name="Text Placeholder 23"/>
          <p:cNvSpPr>
            <a:spLocks noGrp="1"/>
          </p:cNvSpPr>
          <p:nvPr>
            <p:ph type="body" sz="quarter" idx="27" hasCustomPrompt="1"/>
          </p:nvPr>
        </p:nvSpPr>
        <p:spPr>
          <a:xfrm>
            <a:off x="5330050" y="264909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8" name="Text Placeholder 23"/>
          <p:cNvSpPr>
            <a:spLocks noGrp="1"/>
          </p:cNvSpPr>
          <p:nvPr>
            <p:ph type="body" sz="quarter" idx="28" hasCustomPrompt="1"/>
          </p:nvPr>
        </p:nvSpPr>
        <p:spPr>
          <a:xfrm>
            <a:off x="5698511" y="228905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59" name="Text Placeholder 23"/>
          <p:cNvSpPr>
            <a:spLocks noGrp="1"/>
          </p:cNvSpPr>
          <p:nvPr>
            <p:ph type="body" sz="quarter" idx="29" hasCustomPrompt="1"/>
          </p:nvPr>
        </p:nvSpPr>
        <p:spPr>
          <a:xfrm>
            <a:off x="5185226" y="3487040"/>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0" name="Text Placeholder 23"/>
          <p:cNvSpPr>
            <a:spLocks noGrp="1"/>
          </p:cNvSpPr>
          <p:nvPr>
            <p:ph type="body" sz="quarter" idx="30" hasCustomPrompt="1"/>
          </p:nvPr>
        </p:nvSpPr>
        <p:spPr>
          <a:xfrm>
            <a:off x="5698511" y="3349463"/>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1" name="Text Placeholder 23"/>
          <p:cNvSpPr>
            <a:spLocks noGrp="1"/>
          </p:cNvSpPr>
          <p:nvPr>
            <p:ph type="body" sz="quarter" idx="31" hasCustomPrompt="1"/>
          </p:nvPr>
        </p:nvSpPr>
        <p:spPr>
          <a:xfrm>
            <a:off x="6194906" y="320807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2" name="Text Placeholder 23"/>
          <p:cNvSpPr>
            <a:spLocks noGrp="1"/>
          </p:cNvSpPr>
          <p:nvPr>
            <p:ph type="body" sz="quarter" idx="32" hasCustomPrompt="1"/>
          </p:nvPr>
        </p:nvSpPr>
        <p:spPr>
          <a:xfrm>
            <a:off x="5185226" y="389859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3" name="Text Placeholder 23"/>
          <p:cNvSpPr>
            <a:spLocks noGrp="1"/>
          </p:cNvSpPr>
          <p:nvPr>
            <p:ph type="body" sz="quarter" idx="33" hasCustomPrompt="1"/>
          </p:nvPr>
        </p:nvSpPr>
        <p:spPr>
          <a:xfrm>
            <a:off x="5710667" y="4041795"/>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4" name="Text Placeholder 23"/>
          <p:cNvSpPr>
            <a:spLocks noGrp="1"/>
          </p:cNvSpPr>
          <p:nvPr>
            <p:ph type="body" sz="quarter" idx="34" hasCustomPrompt="1"/>
          </p:nvPr>
        </p:nvSpPr>
        <p:spPr>
          <a:xfrm>
            <a:off x="6219094" y="414155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5" name="Text Placeholder 23"/>
          <p:cNvSpPr>
            <a:spLocks noGrp="1"/>
          </p:cNvSpPr>
          <p:nvPr>
            <p:ph type="body" sz="quarter" idx="35" hasCustomPrompt="1"/>
          </p:nvPr>
        </p:nvSpPr>
        <p:spPr>
          <a:xfrm>
            <a:off x="4946193" y="436182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6" name="Text Placeholder 23"/>
          <p:cNvSpPr>
            <a:spLocks noGrp="1"/>
          </p:cNvSpPr>
          <p:nvPr>
            <p:ph type="body" sz="quarter" idx="36" hasCustomPrompt="1"/>
          </p:nvPr>
        </p:nvSpPr>
        <p:spPr>
          <a:xfrm>
            <a:off x="5321624" y="472186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7" name="Text Placeholder 23"/>
          <p:cNvSpPr>
            <a:spLocks noGrp="1"/>
          </p:cNvSpPr>
          <p:nvPr>
            <p:ph type="body" sz="quarter" idx="37" hasCustomPrompt="1"/>
          </p:nvPr>
        </p:nvSpPr>
        <p:spPr>
          <a:xfrm>
            <a:off x="5703607" y="50886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8" name="Text Placeholder 23"/>
          <p:cNvSpPr>
            <a:spLocks noGrp="1"/>
          </p:cNvSpPr>
          <p:nvPr>
            <p:ph type="body" sz="quarter" idx="38" hasCustomPrompt="1"/>
          </p:nvPr>
        </p:nvSpPr>
        <p:spPr>
          <a:xfrm>
            <a:off x="4501150" y="459131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69" name="Text Placeholder 23"/>
          <p:cNvSpPr>
            <a:spLocks noGrp="1"/>
          </p:cNvSpPr>
          <p:nvPr>
            <p:ph type="body" sz="quarter" idx="39" hasCustomPrompt="1"/>
          </p:nvPr>
        </p:nvSpPr>
        <p:spPr>
          <a:xfrm>
            <a:off x="4681170" y="50886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0" name="Text Placeholder 23"/>
          <p:cNvSpPr>
            <a:spLocks noGrp="1"/>
          </p:cNvSpPr>
          <p:nvPr>
            <p:ph type="body" sz="quarter" idx="40" hasCustomPrompt="1"/>
          </p:nvPr>
        </p:nvSpPr>
        <p:spPr>
          <a:xfrm>
            <a:off x="4825186" y="5581711"/>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1" name="Text Placeholder 23"/>
          <p:cNvSpPr>
            <a:spLocks noGrp="1"/>
          </p:cNvSpPr>
          <p:nvPr>
            <p:ph type="body" sz="quarter" idx="41" hasCustomPrompt="1"/>
          </p:nvPr>
        </p:nvSpPr>
        <p:spPr>
          <a:xfrm>
            <a:off x="3390490" y="3907568"/>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2" name="Text Placeholder 23"/>
          <p:cNvSpPr>
            <a:spLocks noGrp="1"/>
          </p:cNvSpPr>
          <p:nvPr>
            <p:ph type="body" sz="quarter" idx="42" hasCustomPrompt="1"/>
          </p:nvPr>
        </p:nvSpPr>
        <p:spPr>
          <a:xfrm>
            <a:off x="2874851" y="4078612"/>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3" name="Text Placeholder 23"/>
          <p:cNvSpPr>
            <a:spLocks noGrp="1"/>
          </p:cNvSpPr>
          <p:nvPr>
            <p:ph type="body" sz="quarter" idx="43" hasCustomPrompt="1"/>
          </p:nvPr>
        </p:nvSpPr>
        <p:spPr>
          <a:xfrm>
            <a:off x="2358405" y="4188834"/>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4" name="Text Placeholder 23"/>
          <p:cNvSpPr>
            <a:spLocks noGrp="1"/>
          </p:cNvSpPr>
          <p:nvPr>
            <p:ph type="body" sz="quarter" idx="44" hasCustomPrompt="1"/>
          </p:nvPr>
        </p:nvSpPr>
        <p:spPr>
          <a:xfrm>
            <a:off x="3627586" y="435509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5" name="Text Placeholder 23"/>
          <p:cNvSpPr>
            <a:spLocks noGrp="1"/>
          </p:cNvSpPr>
          <p:nvPr>
            <p:ph type="body" sz="quarter" idx="45" hasCustomPrompt="1"/>
          </p:nvPr>
        </p:nvSpPr>
        <p:spPr>
          <a:xfrm>
            <a:off x="3243843" y="472186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6" name="Text Placeholder 23"/>
          <p:cNvSpPr>
            <a:spLocks noGrp="1"/>
          </p:cNvSpPr>
          <p:nvPr>
            <p:ph type="body" sz="quarter" idx="46" hasCustomPrompt="1"/>
          </p:nvPr>
        </p:nvSpPr>
        <p:spPr>
          <a:xfrm>
            <a:off x="2884917" y="508868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7" name="Text Placeholder 23"/>
          <p:cNvSpPr>
            <a:spLocks noGrp="1"/>
          </p:cNvSpPr>
          <p:nvPr>
            <p:ph type="body" sz="quarter" idx="47" hasCustomPrompt="1"/>
          </p:nvPr>
        </p:nvSpPr>
        <p:spPr>
          <a:xfrm>
            <a:off x="4058410" y="461885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8" name="Text Placeholder 23"/>
          <p:cNvSpPr>
            <a:spLocks noGrp="1"/>
          </p:cNvSpPr>
          <p:nvPr>
            <p:ph type="body" sz="quarter" idx="48" hasCustomPrompt="1"/>
          </p:nvPr>
        </p:nvSpPr>
        <p:spPr>
          <a:xfrm>
            <a:off x="3954084" y="5097247"/>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bg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
        <p:nvSpPr>
          <p:cNvPr id="79" name="Text Placeholder 23"/>
          <p:cNvSpPr>
            <a:spLocks noGrp="1"/>
          </p:cNvSpPr>
          <p:nvPr>
            <p:ph type="body" sz="quarter" idx="49" hasCustomPrompt="1"/>
          </p:nvPr>
        </p:nvSpPr>
        <p:spPr>
          <a:xfrm>
            <a:off x="3806179" y="5657439"/>
            <a:ext cx="360040" cy="360040"/>
          </a:xfrm>
        </p:spPr>
        <p:txBody>
          <a:bodyPr/>
          <a:lstStyle>
            <a:lvl1pPr marL="0" marR="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sz="800">
                <a:solidFill>
                  <a:schemeClr val="tx1"/>
                </a:solidFill>
              </a:defRPr>
            </a:lvl1pPr>
          </a:lstStyle>
          <a:p>
            <a:pPr algn="l"/>
            <a:r>
              <a:rPr lang="en-US" sz="500" kern="1200" dirty="0" err="1">
                <a:solidFill>
                  <a:schemeClr val="tx1"/>
                </a:solidFill>
                <a:latin typeface="+mn-lt"/>
                <a:ea typeface="+mn-ea"/>
                <a:cs typeface="+mn-cs"/>
              </a:rPr>
              <a:t>Lorem</a:t>
            </a:r>
            <a:r>
              <a:rPr lang="en-US" sz="500" kern="1200" dirty="0">
                <a:solidFill>
                  <a:schemeClr val="tx1"/>
                </a:solidFill>
                <a:latin typeface="+mn-lt"/>
                <a:ea typeface="+mn-ea"/>
                <a:cs typeface="+mn-cs"/>
              </a:rPr>
              <a:t> </a:t>
            </a:r>
            <a:r>
              <a:rPr lang="en-US" sz="500" kern="1200" dirty="0" err="1">
                <a:solidFill>
                  <a:schemeClr val="tx1"/>
                </a:solidFill>
                <a:latin typeface="+mn-lt"/>
                <a:ea typeface="+mn-ea"/>
                <a:cs typeface="+mn-cs"/>
              </a:rPr>
              <a:t>ipsum</a:t>
            </a:r>
            <a:endParaRPr lang="en-US" sz="500" dirty="0">
              <a:latin typeface="Arial" charset="0"/>
              <a:ea typeface="Arial" charset="0"/>
              <a:cs typeface="Arial" charset="0"/>
            </a:endParaRPr>
          </a:p>
          <a:p>
            <a:pPr algn="l"/>
            <a:endParaRPr lang="en-US" sz="500" dirty="0">
              <a:latin typeface="Arial" charset="0"/>
              <a:ea typeface="Arial" charset="0"/>
              <a:cs typeface="Arial" charset="0"/>
            </a:endParaRPr>
          </a:p>
        </p:txBody>
      </p:sp>
    </p:spTree>
    <p:extLst>
      <p:ext uri="{BB962C8B-B14F-4D97-AF65-F5344CB8AC3E}">
        <p14:creationId xmlns:p14="http://schemas.microsoft.com/office/powerpoint/2010/main" val="3485280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a:xfrm>
            <a:off x="809625" y="1674813"/>
            <a:ext cx="7524750" cy="4116387"/>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3" name="Platshållare för datum 12"/>
          <p:cNvSpPr>
            <a:spLocks noGrp="1"/>
          </p:cNvSpPr>
          <p:nvPr>
            <p:ph type="dt" sz="half" idx="10"/>
          </p:nvPr>
        </p:nvSpPr>
        <p:spPr/>
        <p:txBody>
          <a:bodyPr/>
          <a:lstStyle/>
          <a:p>
            <a:r>
              <a:rPr lang="sv-SE"/>
              <a:t>2011-05-11</a:t>
            </a:r>
            <a:endParaRPr lang="en-GB" dirty="0"/>
          </a:p>
        </p:txBody>
      </p:sp>
      <p:sp>
        <p:nvSpPr>
          <p:cNvPr id="14" name="Platshållare för bildnummer 13"/>
          <p:cNvSpPr>
            <a:spLocks noGrp="1"/>
          </p:cNvSpPr>
          <p:nvPr>
            <p:ph type="sldNum" sz="quarter" idx="11"/>
          </p:nvPr>
        </p:nvSpPr>
        <p:spPr/>
        <p:txBody>
          <a:bodyPr/>
          <a:lstStyle/>
          <a:p>
            <a:r>
              <a:rPr lang="en-GB" dirty="0">
                <a:latin typeface="Stockholm Type Display Regular" pitchFamily="50" charset="0"/>
              </a:rPr>
              <a:t>SIDAN </a:t>
            </a:r>
            <a:fld id="{D9DB9EAD-8AEE-40D8-9837-BCC6D60FAFF3}" type="slidenum">
              <a:rPr lang="en-GB" smtClean="0">
                <a:latin typeface="Stockholm Type Display Regular" pitchFamily="50" charset="0"/>
              </a:rPr>
              <a:pPr/>
              <a:t>‹#›</a:t>
            </a:fld>
            <a:endParaRPr lang="en-GB" dirty="0">
              <a:latin typeface="Stockholm Type Display Regular" pitchFamily="50" charset="0"/>
            </a:endParaRPr>
          </a:p>
        </p:txBody>
      </p:sp>
      <p:sp>
        <p:nvSpPr>
          <p:cNvPr id="15" name="Platshållare för sidfot 14"/>
          <p:cNvSpPr>
            <a:spLocks noGrp="1"/>
          </p:cNvSpPr>
          <p:nvPr>
            <p:ph type="ftr" sz="quarter" idx="12"/>
          </p:nvPr>
        </p:nvSpPr>
        <p:spPr/>
        <p:txBody>
          <a:bodyPr/>
          <a:lstStyle/>
          <a:p>
            <a:r>
              <a:rPr lang="en-GB"/>
              <a:t>Presentationstitel</a:t>
            </a:r>
            <a:endParaRPr lang="en-GB" dirty="0"/>
          </a:p>
        </p:txBody>
      </p:sp>
    </p:spTree>
    <p:extLst>
      <p:ext uri="{BB962C8B-B14F-4D97-AF65-F5344CB8AC3E}">
        <p14:creationId xmlns:p14="http://schemas.microsoft.com/office/powerpoint/2010/main" val="428280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  svart logo grå bakgrund">
    <p:bg>
      <p:bgPr>
        <a:solidFill>
          <a:srgbClr val="F5F3EE"/>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tx1"/>
                </a:solidFill>
              </a:defRPr>
            </a:lvl1pPr>
          </a:lstStyle>
          <a:p>
            <a:r>
              <a:rPr lang="sv-SE"/>
              <a:t>Klicka här för att ändra format</a:t>
            </a:r>
            <a:endParaRPr lang="sv-SE" dirty="0"/>
          </a:p>
        </p:txBody>
      </p:sp>
      <p:sp>
        <p:nvSpPr>
          <p:cNvPr id="4" name="Platshållare för text 3"/>
          <p:cNvSpPr>
            <a:spLocks noGrp="1"/>
          </p:cNvSpPr>
          <p:nvPr>
            <p:ph type="body" sz="quarter" idx="10" hasCustomPrompt="1"/>
          </p:nvPr>
        </p:nvSpPr>
        <p:spPr>
          <a:xfrm>
            <a:off x="457200" y="1440000"/>
            <a:ext cx="5479200" cy="1753200"/>
          </a:xfrm>
        </p:spPr>
        <p:txBody>
          <a:bodyPr/>
          <a:lstStyle>
            <a:lvl1pPr marL="0" indent="0">
              <a:buNone/>
              <a:defRPr/>
            </a:lvl1pPr>
          </a:lstStyle>
          <a:p>
            <a:r>
              <a:rPr lang="sv-SE" dirty="0"/>
              <a:t>Skriv </a:t>
            </a:r>
            <a:r>
              <a:rPr lang="sv-SE" dirty="0" err="1"/>
              <a:t>ev</a:t>
            </a:r>
            <a:r>
              <a:rPr lang="sv-SE" dirty="0"/>
              <a:t> underrubrik här</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Tree>
    <p:extLst>
      <p:ext uri="{BB962C8B-B14F-4D97-AF65-F5344CB8AC3E}">
        <p14:creationId xmlns:p14="http://schemas.microsoft.com/office/powerpoint/2010/main" val="22671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1">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5"/>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1"/>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68767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2">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3"/>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tx2"/>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32448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3">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1"/>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5"/>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229056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4">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tx2"/>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a:solidFill>
                  <a:srgbClr val="000000"/>
                </a:solidFill>
                <a:latin typeface="+mn-lt"/>
                <a:ea typeface="+mn-ea"/>
                <a:cs typeface="+mn-cs"/>
              </a:rPr>
              <a:t>  </a:t>
            </a: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3"/>
          </a:solidFill>
        </p:spPr>
        <p:txBody>
          <a:bodyPr anchor="t" anchorCtr="1"/>
          <a:lstStyle>
            <a:lvl1pPr marL="0" indent="0">
              <a:buFontTx/>
              <a:buNone/>
              <a:defRPr>
                <a:solidFill>
                  <a:schemeClr val="bg1"/>
                </a:solidFill>
              </a:defRPr>
            </a:lvl1pPr>
          </a:lstStyle>
          <a:p>
            <a:r>
              <a:rPr lang="sv-SE"/>
              <a:t>Klicka på ikonen för att lägga till en bild</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a:solidFill>
                  <a:schemeClr val="tx2"/>
                </a:solidFill>
              </a:rPr>
              <a:t>Klicka på </a:t>
            </a:r>
            <a:r>
              <a:rPr lang="sv-SE" sz="1400" b="1" dirty="0">
                <a:solidFill>
                  <a:schemeClr val="tx2"/>
                </a:solidFill>
              </a:rPr>
              <a:t>STHLM</a:t>
            </a:r>
            <a:r>
              <a:rPr lang="sv-SE" sz="1400" baseline="0" dirty="0">
                <a:solidFill>
                  <a:schemeClr val="tx2"/>
                </a:solidFill>
              </a:rPr>
              <a:t> </a:t>
            </a:r>
            <a:r>
              <a:rPr lang="sv-SE" sz="1400" b="1" baseline="0" dirty="0">
                <a:solidFill>
                  <a:schemeClr val="tx2"/>
                </a:solidFill>
              </a:rPr>
              <a:t>bilder</a:t>
            </a:r>
            <a:r>
              <a:rPr lang="sv-SE" sz="1400" baseline="0" dirty="0">
                <a:solidFill>
                  <a:schemeClr val="tx2"/>
                </a:solidFill>
              </a:rPr>
              <a:t> för att lägga till en bild. Om du har en egen bild, klicka direkt på ikonen som visas i rutan här till vänster på sidan.</a:t>
            </a:r>
            <a:endParaRPr lang="sv-SE" sz="1400" dirty="0">
              <a:solidFill>
                <a:schemeClr val="tx2"/>
              </a:solidFill>
            </a:endParaRPr>
          </a:p>
        </p:txBody>
      </p:sp>
    </p:spTree>
    <p:extLst>
      <p:ext uri="{BB962C8B-B14F-4D97-AF65-F5344CB8AC3E}">
        <p14:creationId xmlns:p14="http://schemas.microsoft.com/office/powerpoint/2010/main" val="41976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4" name="Platshållare för datum 3"/>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1277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spalter">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57200" y="1440001"/>
            <a:ext cx="3888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805185" y="1440000"/>
            <a:ext cx="3888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text 4"/>
          <p:cNvSpPr>
            <a:spLocks noGrp="1"/>
          </p:cNvSpPr>
          <p:nvPr>
            <p:ph type="body" sz="quarter" idx="13" hasCustomPrompt="1"/>
          </p:nvPr>
        </p:nvSpPr>
        <p:spPr>
          <a:xfrm>
            <a:off x="460374" y="5445224"/>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0" name="Platshållare för text 4"/>
          <p:cNvSpPr>
            <a:spLocks noGrp="1"/>
          </p:cNvSpPr>
          <p:nvPr>
            <p:ph type="body" sz="quarter" idx="14" hasCustomPrompt="1"/>
          </p:nvPr>
        </p:nvSpPr>
        <p:spPr>
          <a:xfrm>
            <a:off x="4805185" y="5445224"/>
            <a:ext cx="38880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11" name="Platshållare för datum 10"/>
          <p:cNvSpPr>
            <a:spLocks noGrp="1"/>
          </p:cNvSpPr>
          <p:nvPr>
            <p:ph type="dt" sz="half" idx="10"/>
          </p:nvPr>
        </p:nvSpPr>
        <p:spPr/>
        <p:txBody>
          <a:bodyPr/>
          <a:lstStyle/>
          <a:p>
            <a:r>
              <a:rPr lang="sv-SE"/>
              <a:t>20XX-XX-XX</a:t>
            </a:r>
            <a:endParaRPr lang="sv-SE" dirty="0"/>
          </a:p>
        </p:txBody>
      </p:sp>
      <p:sp>
        <p:nvSpPr>
          <p:cNvPr id="12" name="Platshållare för sidfot 11"/>
          <p:cNvSpPr>
            <a:spLocks noGrp="1"/>
          </p:cNvSpPr>
          <p:nvPr>
            <p:ph type="ftr" sz="quarter" idx="11"/>
          </p:nvPr>
        </p:nvSpPr>
        <p:spPr/>
        <p:txBody>
          <a:bodyPr/>
          <a:lstStyle/>
          <a:p>
            <a:r>
              <a:rPr lang="sv-SE"/>
              <a:t>Skriv eventuell sidfot här</a:t>
            </a:r>
            <a:endParaRPr lang="sv-SE" dirty="0"/>
          </a:p>
        </p:txBody>
      </p:sp>
      <p:sp>
        <p:nvSpPr>
          <p:cNvPr id="13" name="Platshållare för bildnummer 12"/>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335990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457200"/>
            <a:ext cx="8229600" cy="831600"/>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457200" y="1440001"/>
            <a:ext cx="7283152" cy="4294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7894800" y="6312141"/>
            <a:ext cx="792000" cy="144000"/>
          </a:xfrm>
          <a:prstGeom prst="rect">
            <a:avLst/>
          </a:prstGeom>
        </p:spPr>
        <p:txBody>
          <a:bodyPr vert="horz" lIns="0" tIns="0" rIns="0" bIns="0" rtlCol="0" anchor="ctr"/>
          <a:lstStyle>
            <a:lvl1pPr algn="r">
              <a:defRPr sz="800">
                <a:solidFill>
                  <a:schemeClr val="tx1"/>
                </a:solidFill>
              </a:defRPr>
            </a:lvl1pPr>
          </a:lstStyle>
          <a:p>
            <a:r>
              <a:rPr lang="sv-SE"/>
              <a:t>20XX-XX-XX</a:t>
            </a:r>
            <a:endParaRPr lang="sv-SE" dirty="0"/>
          </a:p>
        </p:txBody>
      </p:sp>
      <p:sp>
        <p:nvSpPr>
          <p:cNvPr id="5" name="Platshållare för sidfot 4"/>
          <p:cNvSpPr>
            <a:spLocks noGrp="1"/>
          </p:cNvSpPr>
          <p:nvPr>
            <p:ph type="ftr" sz="quarter" idx="3"/>
          </p:nvPr>
        </p:nvSpPr>
        <p:spPr>
          <a:xfrm>
            <a:off x="2178000" y="6451624"/>
            <a:ext cx="4788000" cy="144000"/>
          </a:xfrm>
          <a:prstGeom prst="rect">
            <a:avLst/>
          </a:prstGeom>
        </p:spPr>
        <p:txBody>
          <a:bodyPr vert="horz" lIns="0" tIns="0" rIns="0" bIns="0" rtlCol="0" anchor="ctr"/>
          <a:lstStyle>
            <a:lvl1pPr algn="ctr">
              <a:defRPr sz="800">
                <a:solidFill>
                  <a:schemeClr val="tx1"/>
                </a:solidFill>
              </a:defRPr>
            </a:lvl1pPr>
          </a:lstStyle>
          <a:p>
            <a:r>
              <a:rPr lang="sv-SE"/>
              <a:t>Skriv eventuell sidfot här</a:t>
            </a:r>
            <a:endParaRPr lang="sv-SE" dirty="0"/>
          </a:p>
        </p:txBody>
      </p:sp>
      <p:sp>
        <p:nvSpPr>
          <p:cNvPr id="6" name="Platshållare för bildnummer 5"/>
          <p:cNvSpPr>
            <a:spLocks noGrp="1"/>
          </p:cNvSpPr>
          <p:nvPr>
            <p:ph type="sldNum" sz="quarter" idx="4"/>
          </p:nvPr>
        </p:nvSpPr>
        <p:spPr>
          <a:xfrm>
            <a:off x="8182800" y="6451624"/>
            <a:ext cx="504000" cy="144000"/>
          </a:xfrm>
          <a:prstGeom prst="rect">
            <a:avLst/>
          </a:prstGeom>
        </p:spPr>
        <p:txBody>
          <a:bodyPr vert="horz" lIns="0" tIns="0" rIns="0" bIns="0" rtlCol="0" anchor="ctr"/>
          <a:lstStyle>
            <a:lvl1pPr algn="r">
              <a:defRPr sz="800">
                <a:solidFill>
                  <a:schemeClr val="tx1"/>
                </a:solidFill>
              </a:defRPr>
            </a:lvl1pPr>
          </a:lstStyle>
          <a:p>
            <a:fld id="{A1FA3D87-4B78-4D5D-8368-DA3305501A4C}" type="slidenum">
              <a:rPr lang="sv-SE" smtClean="0"/>
              <a:pPr/>
              <a:t>‹#›</a:t>
            </a:fld>
            <a:endParaRPr lang="sv-SE" dirty="0"/>
          </a:p>
        </p:txBody>
      </p:sp>
      <p:pic>
        <p:nvPicPr>
          <p:cNvPr id="7" name="Bildobjekt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7543" y="6279952"/>
            <a:ext cx="1156816" cy="396000"/>
          </a:xfrm>
          <a:prstGeom prst="rect">
            <a:avLst/>
          </a:prstGeom>
        </p:spPr>
      </p:pic>
    </p:spTree>
    <p:extLst>
      <p:ext uri="{BB962C8B-B14F-4D97-AF65-F5344CB8AC3E}">
        <p14:creationId xmlns:p14="http://schemas.microsoft.com/office/powerpoint/2010/main" val="338848792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6" r:id="rId3"/>
    <p:sldLayoutId id="2147483657" r:id="rId4"/>
    <p:sldLayoutId id="2147483658" r:id="rId5"/>
    <p:sldLayoutId id="2147483659" r:id="rId6"/>
    <p:sldLayoutId id="2147483660" r:id="rId7"/>
    <p:sldLayoutId id="2147483650" r:id="rId8"/>
    <p:sldLayoutId id="2147483652" r:id="rId9"/>
    <p:sldLayoutId id="2147483664" r:id="rId10"/>
    <p:sldLayoutId id="2147483665" r:id="rId11"/>
    <p:sldLayoutId id="2147483668" r:id="rId12"/>
    <p:sldLayoutId id="2147483667" r:id="rId13"/>
    <p:sldLayoutId id="2147483653" r:id="rId14"/>
    <p:sldLayoutId id="2147483654" r:id="rId15"/>
    <p:sldLayoutId id="2147483655" r:id="rId16"/>
    <p:sldLayoutId id="2147483651" r:id="rId17"/>
    <p:sldLayoutId id="2147483661" r:id="rId18"/>
    <p:sldLayoutId id="2147483662" r:id="rId19"/>
    <p:sldLayoutId id="2147483663" r:id="rId20"/>
    <p:sldLayoutId id="2147483669" r:id="rId21"/>
    <p:sldLayoutId id="2147483670" r:id="rId22"/>
    <p:sldLayoutId id="2147483671" r:id="rId23"/>
  </p:sldLayoutIdLst>
  <p:hf sldNum="0"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play.mediaflowpro.com/ovp/16/23IEDH4QCG"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play.mediaflowpro.com/ovp/16/24IEKHZGEZ"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3"/>
          <p:cNvPicPr>
            <a:picLocks noChangeAspect="1"/>
          </p:cNvPicPr>
          <p:nvPr/>
        </p:nvPicPr>
        <p:blipFill>
          <a:blip r:embed="rId3"/>
          <a:stretch>
            <a:fillRect/>
          </a:stretch>
        </p:blipFill>
        <p:spPr>
          <a:xfrm>
            <a:off x="1979712" y="346044"/>
            <a:ext cx="5472608" cy="4273364"/>
          </a:xfrm>
          <a:prstGeom prst="rect">
            <a:avLst/>
          </a:prstGeom>
        </p:spPr>
      </p:pic>
      <p:sp>
        <p:nvSpPr>
          <p:cNvPr id="3" name="Underrubrik 4"/>
          <p:cNvSpPr txBox="1">
            <a:spLocks/>
          </p:cNvSpPr>
          <p:nvPr/>
        </p:nvSpPr>
        <p:spPr>
          <a:xfrm>
            <a:off x="1763688" y="4797152"/>
            <a:ext cx="5472608" cy="1487276"/>
          </a:xfrm>
          <a:prstGeom prst="rect">
            <a:avLst/>
          </a:prstGeom>
        </p:spPr>
        <p:txBody>
          <a:bodyPr/>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sv-SE" sz="2800" dirty="0"/>
              <a:t>Gruppledarutbildning dag 1</a:t>
            </a:r>
          </a:p>
          <a:p>
            <a:pPr marL="0" indent="0" algn="ctr">
              <a:buNone/>
            </a:pPr>
            <a:r>
              <a:rPr lang="sv-SE" sz="2800" dirty="0"/>
              <a:t>Föreläsning 9-13.30</a:t>
            </a:r>
          </a:p>
          <a:p>
            <a:pPr marL="0" indent="0" algn="ctr">
              <a:buNone/>
            </a:pPr>
            <a:r>
              <a:rPr lang="sv-SE" sz="2800" dirty="0"/>
              <a:t>Handledning 13.30 -16.00</a:t>
            </a:r>
          </a:p>
          <a:p>
            <a:pPr marL="0" indent="0" algn="ctr">
              <a:buNone/>
            </a:pPr>
            <a:r>
              <a:rPr lang="sv-SE" sz="2400" b="1" dirty="0"/>
              <a:t>	</a:t>
            </a:r>
          </a:p>
        </p:txBody>
      </p:sp>
    </p:spTree>
    <p:extLst>
      <p:ext uri="{BB962C8B-B14F-4D97-AF65-F5344CB8AC3E}">
        <p14:creationId xmlns:p14="http://schemas.microsoft.com/office/powerpoint/2010/main" val="2010985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latin typeface="Stockholm Type "/>
              </a:rPr>
              <a:t>Rekrytering</a:t>
            </a:r>
          </a:p>
        </p:txBody>
      </p:sp>
      <p:sp>
        <p:nvSpPr>
          <p:cNvPr id="3" name="Platshållare för innehåll 2"/>
          <p:cNvSpPr>
            <a:spLocks noGrp="1"/>
          </p:cNvSpPr>
          <p:nvPr>
            <p:ph idx="1"/>
          </p:nvPr>
        </p:nvSpPr>
        <p:spPr>
          <a:xfrm>
            <a:off x="457200" y="1894440"/>
            <a:ext cx="7283152" cy="4797312"/>
          </a:xfrm>
        </p:spPr>
        <p:txBody>
          <a:bodyPr/>
          <a:lstStyle/>
          <a:p>
            <a:pPr marL="171450" lvl="0" indent="-171450">
              <a:spcBef>
                <a:spcPts val="0"/>
              </a:spcBef>
              <a:spcAft>
                <a:spcPts val="0"/>
              </a:spcAft>
              <a:defRPr/>
            </a:pPr>
            <a:endParaRPr lang="sv-SE" sz="2400" dirty="0"/>
          </a:p>
          <a:p>
            <a:endParaRPr lang="sv-SE" sz="2400" dirty="0"/>
          </a:p>
          <a:p>
            <a:pPr marL="171450" lvl="0" indent="-171450">
              <a:spcBef>
                <a:spcPts val="0"/>
              </a:spcBef>
              <a:spcAft>
                <a:spcPts val="0"/>
              </a:spcAft>
              <a:defRPr/>
            </a:pPr>
            <a:endParaRPr lang="sv-SE" sz="2400" dirty="0"/>
          </a:p>
          <a:p>
            <a:r>
              <a:rPr lang="sv-SE" sz="2400" dirty="0"/>
              <a:t> </a:t>
            </a:r>
          </a:p>
          <a:p>
            <a:pPr marL="171450" lvl="0" indent="-171450">
              <a:spcBef>
                <a:spcPts val="0"/>
              </a:spcBef>
              <a:spcAft>
                <a:spcPts val="0"/>
              </a:spcAft>
              <a:defRPr/>
            </a:pPr>
            <a:endParaRPr lang="sv-SE" sz="2400" dirty="0"/>
          </a:p>
          <a:p>
            <a:pPr marL="0" lvl="0" indent="0">
              <a:spcBef>
                <a:spcPts val="0"/>
              </a:spcBef>
              <a:spcAft>
                <a:spcPts val="0"/>
              </a:spcAft>
              <a:buNone/>
              <a:defRPr/>
            </a:pPr>
            <a:endParaRPr lang="sv-SE" sz="2400" dirty="0">
              <a:latin typeface="Stockholm Type Regular" pitchFamily="50" charset="0"/>
            </a:endParaRPr>
          </a:p>
          <a:p>
            <a:endParaRPr lang="sv-SE" sz="2400" dirty="0"/>
          </a:p>
          <a:p>
            <a:pPr>
              <a:buFontTx/>
              <a:buChar char="-"/>
            </a:pPr>
            <a:endParaRPr lang="sv-SE" sz="2400" dirty="0"/>
          </a:p>
          <a:p>
            <a:pPr>
              <a:buFontTx/>
              <a:buChar char="-"/>
            </a:pPr>
            <a:endParaRPr lang="sv-SE" sz="2400" dirty="0"/>
          </a:p>
          <a:p>
            <a:endParaRPr lang="sv-SE" sz="2400" dirty="0"/>
          </a:p>
          <a:p>
            <a:pPr marL="0" indent="0">
              <a:buNone/>
            </a:pPr>
            <a:endParaRPr lang="sv-SE" sz="2400" dirty="0"/>
          </a:p>
          <a:p>
            <a:endParaRPr lang="sv-SE" dirty="0"/>
          </a:p>
          <a:p>
            <a:endParaRPr lang="sv-SE" dirty="0"/>
          </a:p>
        </p:txBody>
      </p:sp>
      <p:sp>
        <p:nvSpPr>
          <p:cNvPr id="5" name="Rektangel 4"/>
          <p:cNvSpPr/>
          <p:nvPr/>
        </p:nvSpPr>
        <p:spPr>
          <a:xfrm flipH="1">
            <a:off x="13140952" y="4293096"/>
            <a:ext cx="2304255" cy="369332"/>
          </a:xfrm>
          <a:prstGeom prst="rect">
            <a:avLst/>
          </a:prstGeom>
        </p:spPr>
        <p:txBody>
          <a:bodyPr wrap="square">
            <a:spAutoFit/>
          </a:bodyPr>
          <a:lstStyle/>
          <a:p>
            <a:endParaRPr lang="sv-SE" dirty="0">
              <a:latin typeface="TimesNewRomanPSMT"/>
            </a:endParaRPr>
          </a:p>
        </p:txBody>
      </p:sp>
      <p:pic>
        <p:nvPicPr>
          <p:cNvPr id="6" name="Platshållare för innehåll 4"/>
          <p:cNvPicPr>
            <a:picLocks noChangeAspect="1"/>
          </p:cNvPicPr>
          <p:nvPr/>
        </p:nvPicPr>
        <p:blipFill>
          <a:blip r:embed="rId3"/>
          <a:stretch>
            <a:fillRect/>
          </a:stretch>
        </p:blipFill>
        <p:spPr>
          <a:xfrm>
            <a:off x="183292" y="1721997"/>
            <a:ext cx="1626812" cy="3593652"/>
          </a:xfrm>
          <a:prstGeom prst="rect">
            <a:avLst/>
          </a:prstGeom>
        </p:spPr>
      </p:pic>
      <p:pic>
        <p:nvPicPr>
          <p:cNvPr id="7" name="Bildobjekt 6"/>
          <p:cNvPicPr>
            <a:picLocks noChangeAspect="1"/>
          </p:cNvPicPr>
          <p:nvPr/>
        </p:nvPicPr>
        <p:blipFill>
          <a:blip r:embed="rId4"/>
          <a:stretch>
            <a:fillRect/>
          </a:stretch>
        </p:blipFill>
        <p:spPr>
          <a:xfrm>
            <a:off x="6268627" y="1894440"/>
            <a:ext cx="2418173" cy="3421209"/>
          </a:xfrm>
          <a:prstGeom prst="rect">
            <a:avLst/>
          </a:prstGeom>
        </p:spPr>
      </p:pic>
      <p:sp>
        <p:nvSpPr>
          <p:cNvPr id="4" name="Rektangel 3"/>
          <p:cNvSpPr/>
          <p:nvPr/>
        </p:nvSpPr>
        <p:spPr>
          <a:xfrm>
            <a:off x="1858925" y="1894440"/>
            <a:ext cx="4312059" cy="3046988"/>
          </a:xfrm>
          <a:prstGeom prst="rect">
            <a:avLst/>
          </a:prstGeom>
        </p:spPr>
        <p:txBody>
          <a:bodyPr wrap="square">
            <a:spAutoFit/>
          </a:bodyPr>
          <a:lstStyle/>
          <a:p>
            <a:r>
              <a:rPr lang="sv-SE" sz="2400" dirty="0"/>
              <a:t>Hur har ni hittat föräldrar till </a:t>
            </a:r>
          </a:p>
          <a:p>
            <a:r>
              <a:rPr lang="sv-SE" sz="2400" dirty="0"/>
              <a:t>grupperna? </a:t>
            </a:r>
          </a:p>
          <a:p>
            <a:r>
              <a:rPr lang="sv-SE" sz="2400" dirty="0"/>
              <a:t>Hur kan ni hitta fler?</a:t>
            </a:r>
          </a:p>
          <a:p>
            <a:r>
              <a:rPr lang="sv-SE" sz="2400" dirty="0"/>
              <a:t>Hur når ni pappor?</a:t>
            </a:r>
          </a:p>
          <a:p>
            <a:endParaRPr lang="sv-SE" sz="2400" dirty="0"/>
          </a:p>
          <a:p>
            <a:r>
              <a:rPr lang="sv-SE" sz="2400" u="sng" dirty="0">
                <a:hlinkClick r:id="rId5"/>
              </a:rPr>
              <a:t>https://play.mediaflowpro.com/ovp/16/23IEDH4QCG</a:t>
            </a:r>
            <a:endParaRPr lang="sv-SE" sz="2400" dirty="0"/>
          </a:p>
          <a:p>
            <a:endParaRPr lang="sv-SE" sz="2400" dirty="0"/>
          </a:p>
        </p:txBody>
      </p:sp>
    </p:spTree>
    <p:extLst>
      <p:ext uri="{BB962C8B-B14F-4D97-AF65-F5344CB8AC3E}">
        <p14:creationId xmlns:p14="http://schemas.microsoft.com/office/powerpoint/2010/main" val="197331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latin typeface="Stockholm Type "/>
              </a:rPr>
              <a:t>Varför ABC Tonår</a:t>
            </a:r>
          </a:p>
        </p:txBody>
      </p:sp>
      <p:sp>
        <p:nvSpPr>
          <p:cNvPr id="3" name="Platshållare för innehåll 2"/>
          <p:cNvSpPr>
            <a:spLocks noGrp="1"/>
          </p:cNvSpPr>
          <p:nvPr>
            <p:ph idx="1"/>
          </p:nvPr>
        </p:nvSpPr>
        <p:spPr>
          <a:xfrm>
            <a:off x="457200" y="1894440"/>
            <a:ext cx="7283152" cy="4797312"/>
          </a:xfrm>
        </p:spPr>
        <p:txBody>
          <a:bodyPr/>
          <a:lstStyle/>
          <a:p>
            <a:r>
              <a:rPr lang="sv-SE" sz="2400" dirty="0"/>
              <a:t>En god relation mellan föräldrar och barn är den enskilt viktigaste faktorn för barns och ungas välmående.</a:t>
            </a:r>
          </a:p>
          <a:p>
            <a:endParaRPr lang="sv-SE" sz="2400" dirty="0"/>
          </a:p>
          <a:p>
            <a:r>
              <a:rPr lang="sv-SE" sz="2400" dirty="0"/>
              <a:t>ABC för föräldrar till barn 3-12 har visat positiva effekter på:                                                                  -  upplevd föräldrakompetens                                      -  barns utveckling och hälsa</a:t>
            </a:r>
          </a:p>
          <a:p>
            <a:pPr marL="0" indent="0">
              <a:buNone/>
            </a:pPr>
            <a:endParaRPr lang="sv-SE" sz="2400" dirty="0"/>
          </a:p>
          <a:p>
            <a:pPr marL="0" indent="0">
              <a:buNone/>
            </a:pPr>
            <a:r>
              <a:rPr lang="sv-SE" sz="1400" dirty="0"/>
              <a:t> Källor: Länsstyrelsen, 2017. Ulfsdotter </a:t>
            </a:r>
            <a:r>
              <a:rPr lang="sv-SE" sz="1400" dirty="0" err="1"/>
              <a:t>mfl</a:t>
            </a:r>
            <a:r>
              <a:rPr lang="sv-SE" sz="1400" dirty="0"/>
              <a:t>, 2014 Foster 2009, 2013</a:t>
            </a:r>
          </a:p>
          <a:p>
            <a:endParaRPr lang="sv-SE" sz="2400" dirty="0"/>
          </a:p>
          <a:p>
            <a:pPr marL="171450" lvl="0" indent="-171450">
              <a:spcBef>
                <a:spcPts val="0"/>
              </a:spcBef>
              <a:spcAft>
                <a:spcPts val="0"/>
              </a:spcAft>
              <a:defRPr/>
            </a:pPr>
            <a:endParaRPr lang="sv-SE" sz="2400" dirty="0"/>
          </a:p>
          <a:p>
            <a:endParaRPr lang="sv-SE" sz="2400" dirty="0"/>
          </a:p>
          <a:p>
            <a:pPr marL="171450" lvl="0" indent="-171450">
              <a:spcBef>
                <a:spcPts val="0"/>
              </a:spcBef>
              <a:spcAft>
                <a:spcPts val="0"/>
              </a:spcAft>
              <a:defRPr/>
            </a:pPr>
            <a:endParaRPr lang="sv-SE" sz="2400" dirty="0"/>
          </a:p>
          <a:p>
            <a:r>
              <a:rPr lang="sv-SE" sz="2400" dirty="0"/>
              <a:t> </a:t>
            </a:r>
          </a:p>
          <a:p>
            <a:pPr marL="171450" lvl="0" indent="-171450">
              <a:spcBef>
                <a:spcPts val="0"/>
              </a:spcBef>
              <a:spcAft>
                <a:spcPts val="0"/>
              </a:spcAft>
              <a:defRPr/>
            </a:pPr>
            <a:endParaRPr lang="sv-SE" sz="2400" dirty="0"/>
          </a:p>
          <a:p>
            <a:pPr marL="0" lvl="0" indent="0">
              <a:spcBef>
                <a:spcPts val="0"/>
              </a:spcBef>
              <a:spcAft>
                <a:spcPts val="0"/>
              </a:spcAft>
              <a:buNone/>
              <a:defRPr/>
            </a:pPr>
            <a:endParaRPr lang="sv-SE" sz="2400" dirty="0">
              <a:latin typeface="Stockholm Type Regular" pitchFamily="50" charset="0"/>
            </a:endParaRPr>
          </a:p>
          <a:p>
            <a:endParaRPr lang="sv-SE" sz="2400" dirty="0"/>
          </a:p>
          <a:p>
            <a:pPr>
              <a:buFontTx/>
              <a:buChar char="-"/>
            </a:pPr>
            <a:endParaRPr lang="sv-SE" sz="2400" dirty="0"/>
          </a:p>
          <a:p>
            <a:pPr>
              <a:buFontTx/>
              <a:buChar char="-"/>
            </a:pPr>
            <a:endParaRPr lang="sv-SE" sz="2400" dirty="0"/>
          </a:p>
          <a:p>
            <a:endParaRPr lang="sv-SE" sz="2400" dirty="0"/>
          </a:p>
          <a:p>
            <a:pPr marL="0" indent="0">
              <a:buNone/>
            </a:pPr>
            <a:endParaRPr lang="sv-SE" sz="2400" dirty="0"/>
          </a:p>
          <a:p>
            <a:endParaRPr lang="sv-SE" dirty="0"/>
          </a:p>
          <a:p>
            <a:endParaRPr lang="sv-SE" dirty="0"/>
          </a:p>
        </p:txBody>
      </p:sp>
      <p:sp>
        <p:nvSpPr>
          <p:cNvPr id="5" name="Rektangel 4"/>
          <p:cNvSpPr/>
          <p:nvPr/>
        </p:nvSpPr>
        <p:spPr>
          <a:xfrm flipH="1">
            <a:off x="13140952" y="4293096"/>
            <a:ext cx="2304255" cy="369332"/>
          </a:xfrm>
          <a:prstGeom prst="rect">
            <a:avLst/>
          </a:prstGeom>
        </p:spPr>
        <p:txBody>
          <a:bodyPr wrap="square">
            <a:spAutoFit/>
          </a:bodyPr>
          <a:lstStyle/>
          <a:p>
            <a:endParaRPr lang="sv-SE" dirty="0">
              <a:latin typeface="TimesNewRomanPSMT"/>
            </a:endParaRPr>
          </a:p>
        </p:txBody>
      </p:sp>
    </p:spTree>
    <p:extLst>
      <p:ext uri="{BB962C8B-B14F-4D97-AF65-F5344CB8AC3E}">
        <p14:creationId xmlns:p14="http://schemas.microsoft.com/office/powerpoint/2010/main" val="151508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894440"/>
            <a:ext cx="7283152" cy="4797312"/>
          </a:xfrm>
        </p:spPr>
        <p:txBody>
          <a:bodyPr/>
          <a:lstStyle/>
          <a:p>
            <a:endParaRPr lang="sv-SE" sz="2400" dirty="0"/>
          </a:p>
          <a:p>
            <a:pPr marL="171450" lvl="0" indent="-171450">
              <a:spcBef>
                <a:spcPts val="0"/>
              </a:spcBef>
              <a:spcAft>
                <a:spcPts val="0"/>
              </a:spcAft>
              <a:defRPr/>
            </a:pPr>
            <a:endParaRPr lang="sv-SE" sz="2400" dirty="0"/>
          </a:p>
          <a:p>
            <a:endParaRPr lang="sv-SE" sz="2400" dirty="0"/>
          </a:p>
          <a:p>
            <a:pPr marL="171450" lvl="0" indent="-171450">
              <a:spcBef>
                <a:spcPts val="0"/>
              </a:spcBef>
              <a:spcAft>
                <a:spcPts val="0"/>
              </a:spcAft>
              <a:defRPr/>
            </a:pPr>
            <a:endParaRPr lang="sv-SE" sz="2400" dirty="0"/>
          </a:p>
          <a:p>
            <a:pPr marL="0" indent="0">
              <a:buNone/>
            </a:pPr>
            <a:r>
              <a:rPr lang="sv-SE" sz="2400" dirty="0"/>
              <a:t> </a:t>
            </a:r>
          </a:p>
          <a:p>
            <a:pPr marL="171450" lvl="0" indent="-171450">
              <a:spcBef>
                <a:spcPts val="0"/>
              </a:spcBef>
              <a:spcAft>
                <a:spcPts val="0"/>
              </a:spcAft>
              <a:defRPr/>
            </a:pPr>
            <a:endParaRPr lang="sv-SE" sz="2400" dirty="0"/>
          </a:p>
          <a:p>
            <a:pPr marL="0" lvl="0" indent="0">
              <a:spcBef>
                <a:spcPts val="0"/>
              </a:spcBef>
              <a:spcAft>
                <a:spcPts val="0"/>
              </a:spcAft>
              <a:buNone/>
              <a:defRPr/>
            </a:pPr>
            <a:endParaRPr lang="sv-SE" sz="2400" dirty="0">
              <a:latin typeface="Stockholm Type Regular" pitchFamily="50" charset="0"/>
            </a:endParaRPr>
          </a:p>
          <a:p>
            <a:endParaRPr lang="sv-SE" sz="2400" dirty="0"/>
          </a:p>
          <a:p>
            <a:pPr>
              <a:buFontTx/>
              <a:buChar char="-"/>
            </a:pPr>
            <a:endParaRPr lang="sv-SE" sz="2400" dirty="0"/>
          </a:p>
          <a:p>
            <a:pPr>
              <a:buFontTx/>
              <a:buChar char="-"/>
            </a:pPr>
            <a:endParaRPr lang="sv-SE" sz="2400" dirty="0"/>
          </a:p>
          <a:p>
            <a:endParaRPr lang="sv-SE" sz="2400" dirty="0"/>
          </a:p>
          <a:p>
            <a:pPr marL="0" indent="0">
              <a:buNone/>
            </a:pPr>
            <a:endParaRPr lang="sv-SE" sz="2400" dirty="0"/>
          </a:p>
          <a:p>
            <a:endParaRPr lang="sv-SE" dirty="0"/>
          </a:p>
          <a:p>
            <a:endParaRPr lang="sv-SE" dirty="0"/>
          </a:p>
        </p:txBody>
      </p:sp>
      <p:sp>
        <p:nvSpPr>
          <p:cNvPr id="5" name="Rektangel 4"/>
          <p:cNvSpPr/>
          <p:nvPr/>
        </p:nvSpPr>
        <p:spPr>
          <a:xfrm flipH="1">
            <a:off x="13140952" y="4293096"/>
            <a:ext cx="2304255" cy="369332"/>
          </a:xfrm>
          <a:prstGeom prst="rect">
            <a:avLst/>
          </a:prstGeom>
        </p:spPr>
        <p:txBody>
          <a:bodyPr wrap="square">
            <a:spAutoFit/>
          </a:bodyPr>
          <a:lstStyle/>
          <a:p>
            <a:endParaRPr lang="sv-SE" dirty="0">
              <a:latin typeface="TimesNewRomanPSMT"/>
            </a:endParaRPr>
          </a:p>
        </p:txBody>
      </p:sp>
      <p:pic>
        <p:nvPicPr>
          <p:cNvPr id="4" name="Bildobjekt 3"/>
          <p:cNvPicPr>
            <a:picLocks noChangeAspect="1"/>
          </p:cNvPicPr>
          <p:nvPr/>
        </p:nvPicPr>
        <p:blipFill>
          <a:blip r:embed="rId3"/>
          <a:stretch>
            <a:fillRect/>
          </a:stretch>
        </p:blipFill>
        <p:spPr>
          <a:xfrm>
            <a:off x="583925" y="980728"/>
            <a:ext cx="8110413" cy="5299234"/>
          </a:xfrm>
          <a:prstGeom prst="rect">
            <a:avLst/>
          </a:prstGeom>
        </p:spPr>
      </p:pic>
      <p:sp>
        <p:nvSpPr>
          <p:cNvPr id="6" name="Rubrik 5"/>
          <p:cNvSpPr>
            <a:spLocks noGrp="1"/>
          </p:cNvSpPr>
          <p:nvPr>
            <p:ph type="title"/>
          </p:nvPr>
        </p:nvSpPr>
        <p:spPr>
          <a:xfrm>
            <a:off x="457200" y="457200"/>
            <a:ext cx="8229600" cy="667544"/>
          </a:xfrm>
          <a:solidFill>
            <a:schemeClr val="accent5"/>
          </a:solidFill>
        </p:spPr>
        <p:txBody>
          <a:bodyPr/>
          <a:lstStyle/>
          <a:p>
            <a:r>
              <a:rPr lang="sv-SE" sz="2400" dirty="0">
                <a:solidFill>
                  <a:schemeClr val="bg1"/>
                </a:solidFill>
              </a:rPr>
              <a:t> ABC Tonår och Föräldrawebben jämfört med väntelista</a:t>
            </a:r>
          </a:p>
        </p:txBody>
      </p:sp>
    </p:spTree>
    <p:extLst>
      <p:ext uri="{BB962C8B-B14F-4D97-AF65-F5344CB8AC3E}">
        <p14:creationId xmlns:p14="http://schemas.microsoft.com/office/powerpoint/2010/main" val="565557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60648"/>
            <a:ext cx="8229600" cy="864096"/>
          </a:xfrm>
          <a:solidFill>
            <a:schemeClr val="accent5"/>
          </a:solidFill>
        </p:spPr>
        <p:txBody>
          <a:bodyPr vert="horz" lIns="0" tIns="0" rIns="0" bIns="0" rtlCol="0" anchor="ctr" anchorCtr="0">
            <a:noAutofit/>
          </a:bodyPr>
          <a:lstStyle/>
          <a:p>
            <a:pPr algn="ctr"/>
            <a:r>
              <a:rPr lang="sv-SE" sz="3200" b="0" dirty="0">
                <a:solidFill>
                  <a:schemeClr val="bg1"/>
                </a:solidFill>
                <a:latin typeface="Stockholm Type "/>
              </a:rPr>
              <a:t>Risk- och skyddsfaktorer</a:t>
            </a:r>
          </a:p>
        </p:txBody>
      </p:sp>
      <p:sp>
        <p:nvSpPr>
          <p:cNvPr id="3" name="Platshållare för innehåll 2"/>
          <p:cNvSpPr>
            <a:spLocks noGrp="1"/>
          </p:cNvSpPr>
          <p:nvPr>
            <p:ph sz="half" idx="1"/>
          </p:nvPr>
        </p:nvSpPr>
        <p:spPr>
          <a:xfrm>
            <a:off x="458417" y="1574461"/>
            <a:ext cx="3888000" cy="4824535"/>
          </a:xfrm>
        </p:spPr>
        <p:txBody>
          <a:bodyPr/>
          <a:lstStyle/>
          <a:p>
            <a:pPr marL="0" indent="0">
              <a:buNone/>
              <a:defRPr/>
            </a:pPr>
            <a:r>
              <a:rPr lang="sv-SE" b="1" dirty="0"/>
              <a:t>Riskfaktorer</a:t>
            </a:r>
          </a:p>
          <a:p>
            <a:pPr>
              <a:defRPr/>
            </a:pPr>
            <a:r>
              <a:rPr lang="sv-SE" dirty="0"/>
              <a:t>Konfliktfylld föräldrar – barn relation </a:t>
            </a:r>
          </a:p>
          <a:p>
            <a:pPr>
              <a:defRPr/>
            </a:pPr>
            <a:r>
              <a:rPr lang="sv-SE" dirty="0"/>
              <a:t>Bristande uppfostringsfärdigheter</a:t>
            </a:r>
          </a:p>
          <a:p>
            <a:pPr>
              <a:defRPr/>
            </a:pPr>
            <a:r>
              <a:rPr lang="sv-SE" dirty="0"/>
              <a:t>Misslyckande i skolan, bortvald av kamrater </a:t>
            </a:r>
          </a:p>
          <a:p>
            <a:pPr>
              <a:defRPr/>
            </a:pPr>
            <a:r>
              <a:rPr lang="sv-SE" dirty="0"/>
              <a:t>Hyperaktivitet, impulsivitet, risksökande</a:t>
            </a:r>
          </a:p>
          <a:p>
            <a:pPr>
              <a:defRPr/>
            </a:pPr>
            <a:r>
              <a:rPr lang="sv-SE" dirty="0"/>
              <a:t>Låg socioekonomisk status</a:t>
            </a:r>
          </a:p>
        </p:txBody>
      </p:sp>
      <p:sp>
        <p:nvSpPr>
          <p:cNvPr id="4" name="Platshållare för innehåll 3"/>
          <p:cNvSpPr>
            <a:spLocks noGrp="1"/>
          </p:cNvSpPr>
          <p:nvPr>
            <p:ph sz="half" idx="2"/>
          </p:nvPr>
        </p:nvSpPr>
        <p:spPr>
          <a:xfrm>
            <a:off x="4798800" y="1703926"/>
            <a:ext cx="3888000" cy="4500480"/>
          </a:xfrm>
        </p:spPr>
        <p:txBody>
          <a:bodyPr/>
          <a:lstStyle/>
          <a:p>
            <a:pPr marL="0" indent="0">
              <a:buNone/>
              <a:defRPr/>
            </a:pPr>
            <a:r>
              <a:rPr lang="sv-SE" b="1" dirty="0"/>
              <a:t>Skyddsfaktorer</a:t>
            </a:r>
          </a:p>
          <a:p>
            <a:pPr>
              <a:defRPr/>
            </a:pPr>
            <a:r>
              <a:rPr lang="sv-SE" dirty="0"/>
              <a:t>God föräldrar – barn relation </a:t>
            </a:r>
          </a:p>
          <a:p>
            <a:pPr>
              <a:defRPr/>
            </a:pPr>
            <a:r>
              <a:rPr lang="sv-SE" dirty="0"/>
              <a:t>Goda uppfostringsstrategier</a:t>
            </a:r>
          </a:p>
          <a:p>
            <a:pPr>
              <a:defRPr/>
            </a:pPr>
            <a:r>
              <a:rPr lang="sv-SE" dirty="0"/>
              <a:t>God skolanknytning, goda       skolprestationer </a:t>
            </a:r>
          </a:p>
          <a:p>
            <a:pPr>
              <a:defRPr/>
            </a:pPr>
            <a:r>
              <a:rPr lang="sv-SE" dirty="0"/>
              <a:t>God impulskontroll</a:t>
            </a:r>
          </a:p>
          <a:p>
            <a:pPr>
              <a:defRPr/>
            </a:pPr>
            <a:r>
              <a:rPr lang="sv-SE" dirty="0"/>
              <a:t>Kamrater med konventionella värderingar om brott</a:t>
            </a:r>
          </a:p>
          <a:p>
            <a:pPr>
              <a:defRPr/>
            </a:pPr>
            <a:r>
              <a:rPr lang="sv-SE" dirty="0"/>
              <a:t>Föräldratillsyn</a:t>
            </a:r>
          </a:p>
          <a:p>
            <a:endParaRPr lang="sv-SE" dirty="0"/>
          </a:p>
        </p:txBody>
      </p:sp>
      <p:sp>
        <p:nvSpPr>
          <p:cNvPr id="7" name="Platshållare för text 6"/>
          <p:cNvSpPr>
            <a:spLocks noGrp="1"/>
          </p:cNvSpPr>
          <p:nvPr>
            <p:ph type="body" sz="quarter" idx="13"/>
          </p:nvPr>
        </p:nvSpPr>
        <p:spPr>
          <a:xfrm>
            <a:off x="1691680" y="5949280"/>
            <a:ext cx="7326128" cy="602048"/>
          </a:xfrm>
        </p:spPr>
        <p:txBody>
          <a:bodyPr/>
          <a:lstStyle/>
          <a:p>
            <a:r>
              <a:rPr lang="sv-SE" sz="1400" dirty="0">
                <a:latin typeface="Stockholm Type Regular" pitchFamily="50" charset="0"/>
              </a:rPr>
              <a:t>Källor: </a:t>
            </a:r>
            <a:r>
              <a:rPr lang="sv-SE" sz="1400" dirty="0" err="1">
                <a:latin typeface="Stockholm Type Regular" pitchFamily="50" charset="0"/>
              </a:rPr>
              <a:t>Loeber</a:t>
            </a:r>
            <a:r>
              <a:rPr lang="sv-SE" sz="1400" dirty="0">
                <a:latin typeface="Stockholm Type Regular" pitchFamily="50" charset="0"/>
              </a:rPr>
              <a:t> &amp; Farrington 2001; Andershed &amp; Andershed, 2009,</a:t>
            </a:r>
          </a:p>
          <a:p>
            <a:r>
              <a:rPr lang="sv-SE" sz="1400" i="1" dirty="0" err="1"/>
              <a:t>Lst</a:t>
            </a:r>
            <a:r>
              <a:rPr lang="sv-SE" sz="1400" i="1" dirty="0"/>
              <a:t> i Västra Götaland län rapport 2015:42 </a:t>
            </a:r>
            <a:r>
              <a:rPr lang="sv-SE" sz="1400" b="1" i="1" dirty="0"/>
              <a:t>”</a:t>
            </a:r>
            <a:r>
              <a:rPr lang="sv-SE" sz="1400" i="1" dirty="0"/>
              <a:t>Föräldrastöd och tonåringar” Alfredsson, Broberg, Axberg</a:t>
            </a:r>
            <a:endParaRPr lang="sv-SE" sz="1400" dirty="0">
              <a:latin typeface="Stockholm Type Regular" pitchFamily="50" charset="0"/>
            </a:endParaRPr>
          </a:p>
          <a:p>
            <a:endParaRPr lang="sv-SE" sz="1800" dirty="0"/>
          </a:p>
        </p:txBody>
      </p:sp>
    </p:spTree>
    <p:extLst>
      <p:ext uri="{BB962C8B-B14F-4D97-AF65-F5344CB8AC3E}">
        <p14:creationId xmlns:p14="http://schemas.microsoft.com/office/powerpoint/2010/main" val="62551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4106585" y="1440000"/>
            <a:ext cx="4586600" cy="4509280"/>
          </a:xfrm>
        </p:spPr>
        <p:txBody>
          <a:bodyPr/>
          <a:lstStyle/>
          <a:p>
            <a:endParaRPr lang="sv-SE" dirty="0"/>
          </a:p>
          <a:p>
            <a:r>
              <a:rPr lang="sv-SE" dirty="0"/>
              <a:t>Det är svårt att på förhand veta vilka familjer som kommer att utveckla problem i framtiden. </a:t>
            </a:r>
          </a:p>
          <a:p>
            <a:endParaRPr lang="sv-SE" dirty="0"/>
          </a:p>
          <a:p>
            <a:r>
              <a:rPr lang="sv-SE" dirty="0"/>
              <a:t>De flesta barn och ungdomar som utvecklar problem som kriminalitet, missbruk finns i den stora gruppen barn som </a:t>
            </a:r>
            <a:r>
              <a:rPr lang="sv-SE" i="1" dirty="0"/>
              <a:t>inte verkar </a:t>
            </a:r>
            <a:r>
              <a:rPr lang="sv-SE" dirty="0"/>
              <a:t>ha några problem i dag. </a:t>
            </a:r>
          </a:p>
          <a:p>
            <a:endParaRPr lang="sv-SE" dirty="0"/>
          </a:p>
        </p:txBody>
      </p:sp>
      <p:sp>
        <p:nvSpPr>
          <p:cNvPr id="5" name="Platshållare för text 4"/>
          <p:cNvSpPr>
            <a:spLocks noGrp="1"/>
          </p:cNvSpPr>
          <p:nvPr>
            <p:ph type="body" sz="quarter" idx="13"/>
          </p:nvPr>
        </p:nvSpPr>
        <p:spPr>
          <a:xfrm>
            <a:off x="457200" y="5551199"/>
            <a:ext cx="3538736" cy="470071"/>
          </a:xfrm>
        </p:spPr>
        <p:txBody>
          <a:bodyPr/>
          <a:lstStyle/>
          <a:p>
            <a:r>
              <a:rPr lang="sv-SE" sz="1800" dirty="0"/>
              <a:t>Källa: Sundell, Forster 2005</a:t>
            </a:r>
          </a:p>
        </p:txBody>
      </p:sp>
      <p:pic>
        <p:nvPicPr>
          <p:cNvPr id="7" name="Platshållare för innehåll 4"/>
          <p:cNvPicPr>
            <a:picLocks noGrp="1" noChangeAspect="1"/>
          </p:cNvPicPr>
          <p:nvPr>
            <p:ph sz="half" idx="1"/>
          </p:nvPr>
        </p:nvPicPr>
        <p:blipFill>
          <a:blip r:embed="rId3"/>
          <a:stretch>
            <a:fillRect/>
          </a:stretch>
        </p:blipFill>
        <p:spPr>
          <a:xfrm>
            <a:off x="971600" y="1249272"/>
            <a:ext cx="2620585" cy="3979927"/>
          </a:xfrm>
          <a:prstGeom prst="rect">
            <a:avLst/>
          </a:prstGeom>
        </p:spPr>
      </p:pic>
      <p:sp>
        <p:nvSpPr>
          <p:cNvPr id="8"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latin typeface="Stockholm Type "/>
              </a:rPr>
              <a:t>Preventionsparadoxen</a:t>
            </a:r>
          </a:p>
        </p:txBody>
      </p:sp>
    </p:spTree>
    <p:extLst>
      <p:ext uri="{BB962C8B-B14F-4D97-AF65-F5344CB8AC3E}">
        <p14:creationId xmlns:p14="http://schemas.microsoft.com/office/powerpoint/2010/main" val="255094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solidFill>
        </p:spPr>
        <p:txBody>
          <a:bodyPr vert="horz" lIns="0" tIns="0" rIns="0" bIns="0" rtlCol="0" anchor="ctr" anchorCtr="0">
            <a:noAutofit/>
          </a:bodyPr>
          <a:lstStyle/>
          <a:p>
            <a:pPr algn="ctr"/>
            <a:r>
              <a:rPr lang="sv-SE" sz="3200" b="0" dirty="0">
                <a:solidFill>
                  <a:schemeClr val="bg1"/>
                </a:solidFill>
                <a:latin typeface="Stockholm Type "/>
              </a:rPr>
              <a:t>Barnperspektivet</a:t>
            </a:r>
          </a:p>
        </p:txBody>
      </p:sp>
      <p:sp>
        <p:nvSpPr>
          <p:cNvPr id="3" name="Platshållare för innehåll 2"/>
          <p:cNvSpPr>
            <a:spLocks noGrp="1"/>
          </p:cNvSpPr>
          <p:nvPr>
            <p:ph idx="1"/>
          </p:nvPr>
        </p:nvSpPr>
        <p:spPr/>
        <p:txBody>
          <a:bodyPr/>
          <a:lstStyle/>
          <a:p>
            <a:pPr lvl="0"/>
            <a:r>
              <a:rPr lang="sv-SE" sz="2400" dirty="0"/>
              <a:t>Barnperspektivet genomsyrar materialet</a:t>
            </a:r>
          </a:p>
          <a:p>
            <a:pPr lvl="0">
              <a:buFontTx/>
              <a:buChar char="-"/>
            </a:pPr>
            <a:r>
              <a:rPr lang="sv-SE" sz="2400" dirty="0"/>
              <a:t>Att ta tonåringens perspektiv och ha tonåringens   välmående i fokus. </a:t>
            </a:r>
          </a:p>
          <a:p>
            <a:pPr lvl="0"/>
            <a:r>
              <a:rPr lang="sv-SE" sz="2400" dirty="0"/>
              <a:t>Barnkonventionen</a:t>
            </a:r>
          </a:p>
          <a:p>
            <a:pPr marL="0" indent="0">
              <a:spcBef>
                <a:spcPts val="0"/>
              </a:spcBef>
              <a:spcAft>
                <a:spcPts val="0"/>
              </a:spcAft>
              <a:buNone/>
            </a:pPr>
            <a:endParaRPr lang="sv-SE" dirty="0"/>
          </a:p>
          <a:p>
            <a:pPr marL="0" indent="0">
              <a:spcBef>
                <a:spcPts val="0"/>
              </a:spcBef>
              <a:spcAft>
                <a:spcPts val="0"/>
              </a:spcAft>
              <a:buNone/>
            </a:pPr>
            <a:r>
              <a:rPr lang="sv-SE" dirty="0"/>
              <a:t>Artiklar som lyfts och genomsyrar</a:t>
            </a:r>
          </a:p>
          <a:p>
            <a:pPr marL="0" indent="0">
              <a:spcBef>
                <a:spcPts val="0"/>
              </a:spcBef>
              <a:spcAft>
                <a:spcPts val="0"/>
              </a:spcAft>
              <a:buNone/>
            </a:pPr>
            <a:r>
              <a:rPr lang="sv-SE" dirty="0"/>
              <a:t>materialet: </a:t>
            </a:r>
          </a:p>
          <a:p>
            <a:pPr marL="0" indent="0">
              <a:spcBef>
                <a:spcPts val="0"/>
              </a:spcBef>
              <a:spcAft>
                <a:spcPts val="0"/>
              </a:spcAft>
              <a:buNone/>
            </a:pPr>
            <a:r>
              <a:rPr lang="sv-SE" dirty="0"/>
              <a:t>2, 3, 6, 12, 13, 16, 18, 33, 42</a:t>
            </a:r>
          </a:p>
          <a:p>
            <a:endParaRPr lang="sv-SE" sz="2400" dirty="0"/>
          </a:p>
          <a:p>
            <a:pPr marL="0" indent="0">
              <a:buNone/>
            </a:pPr>
            <a:endParaRPr lang="sv-SE" sz="2400" dirty="0"/>
          </a:p>
          <a:p>
            <a:pPr lvl="0">
              <a:buFontTx/>
              <a:buChar char="-"/>
            </a:pPr>
            <a:endParaRPr lang="sv-SE" sz="2400" dirty="0"/>
          </a:p>
          <a:p>
            <a:pPr lvl="0"/>
            <a:endParaRPr lang="sv-SE" sz="2400" dirty="0"/>
          </a:p>
          <a:p>
            <a:pPr marL="0" indent="0">
              <a:buNone/>
            </a:pPr>
            <a:r>
              <a:rPr lang="sv-SE" dirty="0"/>
              <a:t> </a:t>
            </a:r>
          </a:p>
        </p:txBody>
      </p:sp>
      <p:sp>
        <p:nvSpPr>
          <p:cNvPr id="4" name="Platshållare för text 3"/>
          <p:cNvSpPr>
            <a:spLocks noGrp="1"/>
          </p:cNvSpPr>
          <p:nvPr>
            <p:ph type="body" sz="quarter" idx="13"/>
          </p:nvPr>
        </p:nvSpPr>
        <p:spPr/>
        <p:txBody>
          <a:bodyPr/>
          <a:lstStyle/>
          <a:p>
            <a:endParaRPr lang="sv-SE"/>
          </a:p>
        </p:txBody>
      </p:sp>
      <p:pic>
        <p:nvPicPr>
          <p:cNvPr id="5" name="Bildobjekt 4"/>
          <p:cNvPicPr>
            <a:picLocks noChangeAspect="1"/>
          </p:cNvPicPr>
          <p:nvPr/>
        </p:nvPicPr>
        <p:blipFill>
          <a:blip r:embed="rId3"/>
          <a:stretch>
            <a:fillRect/>
          </a:stretch>
        </p:blipFill>
        <p:spPr>
          <a:xfrm>
            <a:off x="4572000" y="2708920"/>
            <a:ext cx="3680808" cy="2545016"/>
          </a:xfrm>
          <a:prstGeom prst="rect">
            <a:avLst/>
          </a:prstGeom>
        </p:spPr>
      </p:pic>
    </p:spTree>
    <p:extLst>
      <p:ext uri="{BB962C8B-B14F-4D97-AF65-F5344CB8AC3E}">
        <p14:creationId xmlns:p14="http://schemas.microsoft.com/office/powerpoint/2010/main" val="2627839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1"/>
            <a:ext cx="8229600" cy="4797311"/>
          </a:xfrm>
        </p:spPr>
        <p:txBody>
          <a:bodyPr/>
          <a:lstStyle/>
          <a:p>
            <a:r>
              <a:rPr lang="sv-SE" sz="2400" dirty="0"/>
              <a:t>Närvaro på alla utbildningsdagar</a:t>
            </a:r>
          </a:p>
          <a:p>
            <a:r>
              <a:rPr lang="sv-SE" sz="2400" dirty="0"/>
              <a:t>Läsa boken </a:t>
            </a:r>
            <a:r>
              <a:rPr lang="sv-SE" sz="2400" i="1" dirty="0"/>
              <a:t>Lyssnar din tonåring </a:t>
            </a:r>
            <a:r>
              <a:rPr lang="sv-SE" sz="2400" dirty="0"/>
              <a:t>sid 1-77.</a:t>
            </a:r>
          </a:p>
          <a:p>
            <a:r>
              <a:rPr lang="sv-SE" sz="2400" dirty="0"/>
              <a:t>Hålla en föräldragrupp parallellt med utbildningen</a:t>
            </a:r>
          </a:p>
          <a:p>
            <a:r>
              <a:rPr lang="sv-SE" sz="2400" dirty="0"/>
              <a:t>Filma föräldraträff 2 eller 3. Titta på filmen med kollega. Fyll i och lämna in </a:t>
            </a:r>
            <a:r>
              <a:rPr lang="sv-SE" sz="2400" b="1" dirty="0"/>
              <a:t>filmuppgift </a:t>
            </a:r>
            <a:r>
              <a:rPr lang="sv-SE" sz="2400" dirty="0"/>
              <a:t>på</a:t>
            </a:r>
            <a:r>
              <a:rPr lang="sv-SE" sz="2400" b="1" dirty="0"/>
              <a:t> </a:t>
            </a:r>
            <a:r>
              <a:rPr lang="sv-SE" sz="2400" dirty="0"/>
              <a:t>utbildningsdag 3.</a:t>
            </a:r>
          </a:p>
          <a:p>
            <a:r>
              <a:rPr lang="sv-SE" sz="2400" dirty="0"/>
              <a:t>Förbereda skriftlig </a:t>
            </a:r>
            <a:r>
              <a:rPr lang="sv-SE" sz="2400" b="1" dirty="0"/>
              <a:t>kartläggning </a:t>
            </a:r>
            <a:r>
              <a:rPr lang="sv-SE" sz="2400" dirty="0"/>
              <a:t>av stöd till föräldrar och ungdomar i stadsdelen/ kommunen</a:t>
            </a:r>
            <a:r>
              <a:rPr lang="sv-SE" sz="2400" b="1" dirty="0"/>
              <a:t> </a:t>
            </a:r>
            <a:r>
              <a:rPr lang="sv-SE" sz="2400" dirty="0"/>
              <a:t>(inför träff 4). Ta med och visa gruppen utbildningsdag 4.</a:t>
            </a:r>
          </a:p>
          <a:p>
            <a:pPr marL="0" indent="0">
              <a:buNone/>
            </a:pPr>
            <a:endParaRPr lang="sv-SE" sz="2400" dirty="0"/>
          </a:p>
          <a:p>
            <a:pPr marL="0" indent="0">
              <a:buNone/>
            </a:pPr>
            <a:endParaRPr lang="sv-SE" sz="2400" dirty="0"/>
          </a:p>
          <a:p>
            <a:endParaRPr lang="sv-SE" sz="2400" dirty="0"/>
          </a:p>
        </p:txBody>
      </p:sp>
      <p:sp>
        <p:nvSpPr>
          <p:cNvPr id="5" name="Rubrik 1"/>
          <p:cNvSpPr>
            <a:spLocks noGrp="1"/>
          </p:cNvSpPr>
          <p:nvPr>
            <p:ph type="title"/>
          </p:nvPr>
        </p:nvSpPr>
        <p:spPr>
          <a:solidFill>
            <a:schemeClr val="accent5"/>
          </a:solidFill>
        </p:spPr>
        <p:txBody>
          <a:bodyPr anchor="ctr"/>
          <a:lstStyle/>
          <a:p>
            <a:pPr algn="ctr"/>
            <a:r>
              <a:rPr lang="sv-SE" sz="3200" b="0" dirty="0">
                <a:solidFill>
                  <a:schemeClr val="bg1"/>
                </a:solidFill>
              </a:rPr>
              <a:t>Certifiering för gruppledare</a:t>
            </a:r>
          </a:p>
        </p:txBody>
      </p:sp>
    </p:spTree>
    <p:extLst>
      <p:ext uri="{BB962C8B-B14F-4D97-AF65-F5344CB8AC3E}">
        <p14:creationId xmlns:p14="http://schemas.microsoft.com/office/powerpoint/2010/main" val="181543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1"/>
            <a:ext cx="7571184" cy="4797311"/>
          </a:xfrm>
        </p:spPr>
        <p:txBody>
          <a:bodyPr/>
          <a:lstStyle/>
          <a:p>
            <a:pPr lvl="0"/>
            <a:r>
              <a:rPr lang="sv-SE" dirty="0"/>
              <a:t>Deltagaren ska uppvisa följsamhet till manualen</a:t>
            </a:r>
          </a:p>
          <a:p>
            <a:pPr lvl="0"/>
            <a:r>
              <a:rPr lang="sv-SE" dirty="0"/>
              <a:t>Deltagaren ska i diskussioner och i skrift kunna reflektera och resonera kring gruppledarfärdigheter utifrån BAS. </a:t>
            </a:r>
          </a:p>
          <a:p>
            <a:pPr lvl="0"/>
            <a:r>
              <a:rPr lang="sv-SE" dirty="0"/>
              <a:t>Deltagaren ska under demonstrationer kunna uppvisa gruppledarfärdigheter i enlighet med BAS-färdigheterna.</a:t>
            </a:r>
          </a:p>
          <a:p>
            <a:pPr lvl="0"/>
            <a:endParaRPr lang="sv-SE" dirty="0"/>
          </a:p>
          <a:p>
            <a:pPr marL="0" lvl="0" indent="0">
              <a:buNone/>
            </a:pPr>
            <a:r>
              <a:rPr lang="sv-SE" b="1" dirty="0"/>
              <a:t>BAS:</a:t>
            </a:r>
          </a:p>
          <a:p>
            <a:pPr lvl="1"/>
            <a:r>
              <a:rPr lang="sv-SE" b="1" dirty="0"/>
              <a:t>Bekräfta</a:t>
            </a:r>
            <a:r>
              <a:rPr lang="sv-SE" dirty="0"/>
              <a:t> gruppdeltagarna varierat</a:t>
            </a:r>
          </a:p>
          <a:p>
            <a:pPr lvl="1"/>
            <a:r>
              <a:rPr lang="sv-SE" dirty="0"/>
              <a:t>Med olika beteenden </a:t>
            </a:r>
            <a:r>
              <a:rPr lang="sv-SE" b="1" dirty="0"/>
              <a:t>aktivera</a:t>
            </a:r>
            <a:r>
              <a:rPr lang="sv-SE" dirty="0"/>
              <a:t> gruppen</a:t>
            </a:r>
          </a:p>
          <a:p>
            <a:pPr lvl="1"/>
            <a:r>
              <a:rPr lang="sv-SE" dirty="0"/>
              <a:t>Uppvisa beteenden med syfte att </a:t>
            </a:r>
            <a:r>
              <a:rPr lang="sv-SE" b="1" dirty="0"/>
              <a:t>strukturera</a:t>
            </a:r>
            <a:r>
              <a:rPr lang="sv-SE" dirty="0"/>
              <a:t> träffarna</a:t>
            </a:r>
          </a:p>
          <a:p>
            <a:pPr marL="0" indent="0">
              <a:buNone/>
            </a:pPr>
            <a:endParaRPr lang="sv-SE" sz="2400" dirty="0"/>
          </a:p>
          <a:p>
            <a:endParaRPr lang="sv-SE" sz="2400" dirty="0"/>
          </a:p>
        </p:txBody>
      </p:sp>
      <p:sp>
        <p:nvSpPr>
          <p:cNvPr id="5" name="Rubrik 1"/>
          <p:cNvSpPr>
            <a:spLocks noGrp="1"/>
          </p:cNvSpPr>
          <p:nvPr>
            <p:ph type="title"/>
          </p:nvPr>
        </p:nvSpPr>
        <p:spPr>
          <a:solidFill>
            <a:schemeClr val="accent5"/>
          </a:solidFill>
        </p:spPr>
        <p:txBody>
          <a:bodyPr anchor="ctr"/>
          <a:lstStyle/>
          <a:p>
            <a:pPr algn="ctr"/>
            <a:r>
              <a:rPr lang="sv-SE" sz="3200" b="0" dirty="0">
                <a:solidFill>
                  <a:schemeClr val="bg1"/>
                </a:solidFill>
              </a:rPr>
              <a:t>Lärandemål</a:t>
            </a:r>
          </a:p>
        </p:txBody>
      </p:sp>
      <p:pic>
        <p:nvPicPr>
          <p:cNvPr id="7" name="Bildobjekt 6" descr="\\ad.stockholm.se\cli-sd\cc2sd008\005867\ABC i tonåren\illustrationer\Färdiga illustrationer -juni\6-tva-tonaringar-en-med-mobi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4060263"/>
            <a:ext cx="1669107" cy="2312407"/>
          </a:xfrm>
          <a:prstGeom prst="rect">
            <a:avLst/>
          </a:prstGeom>
          <a:noFill/>
          <a:ln>
            <a:noFill/>
          </a:ln>
        </p:spPr>
      </p:pic>
    </p:spTree>
    <p:extLst>
      <p:ext uri="{BB962C8B-B14F-4D97-AF65-F5344CB8AC3E}">
        <p14:creationId xmlns:p14="http://schemas.microsoft.com/office/powerpoint/2010/main" val="538098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628800"/>
            <a:ext cx="7949226" cy="5015840"/>
          </a:xfrm>
        </p:spPr>
        <p:txBody>
          <a:bodyPr>
            <a:normAutofit fontScale="70000" lnSpcReduction="20000"/>
          </a:bodyPr>
          <a:lstStyle/>
          <a:p>
            <a:pPr marL="0" indent="0">
              <a:buNone/>
            </a:pPr>
            <a:r>
              <a:rPr lang="sv-SE" sz="3600" b="1" dirty="0">
                <a:latin typeface="Times New Roman" panose="02020603050405020304" pitchFamily="18" charset="0"/>
                <a:cs typeface="Times New Roman" panose="02020603050405020304" pitchFamily="18" charset="0"/>
              </a:rPr>
              <a:t>1. </a:t>
            </a:r>
            <a:r>
              <a:rPr lang="sv-SE" sz="3600" b="1" dirty="0">
                <a:cs typeface="Times New Roman" panose="02020603050405020304" pitchFamily="18" charset="0"/>
              </a:rPr>
              <a:t>Logga in på plusportalen.se </a:t>
            </a:r>
          </a:p>
          <a:p>
            <a:pPr marL="0" indent="0">
              <a:buNone/>
            </a:pPr>
            <a:r>
              <a:rPr lang="sv-SE" sz="3600" dirty="0">
                <a:cs typeface="Times New Roman" panose="02020603050405020304" pitchFamily="18" charset="0"/>
              </a:rPr>
              <a:t>- Behörighet som gruppledare</a:t>
            </a:r>
            <a:br>
              <a:rPr lang="sv-SE" sz="3600" dirty="0">
                <a:cs typeface="Times New Roman" panose="02020603050405020304" pitchFamily="18" charset="0"/>
              </a:rPr>
            </a:br>
            <a:r>
              <a:rPr lang="sv-SE" sz="3600" dirty="0">
                <a:cs typeface="Times New Roman" panose="02020603050405020304" pitchFamily="18" charset="0"/>
              </a:rPr>
              <a:t>- Tillgång till digitalt material och filmer</a:t>
            </a:r>
            <a:br>
              <a:rPr lang="sv-SE" sz="3600" dirty="0">
                <a:cs typeface="Times New Roman" panose="02020603050405020304" pitchFamily="18" charset="0"/>
              </a:rPr>
            </a:br>
            <a:r>
              <a:rPr lang="sv-SE" sz="3600" dirty="0">
                <a:cs typeface="Times New Roman" panose="02020603050405020304" pitchFamily="18" charset="0"/>
              </a:rPr>
              <a:t>- Anmäl dig till utbildning i Plusportalen</a:t>
            </a:r>
            <a:br>
              <a:rPr lang="sv-SE" sz="3600" dirty="0">
                <a:cs typeface="Times New Roman" panose="02020603050405020304" pitchFamily="18" charset="0"/>
              </a:rPr>
            </a:br>
            <a:endParaRPr lang="sv-SE" sz="3600" dirty="0">
              <a:cs typeface="Times New Roman" panose="02020603050405020304" pitchFamily="18" charset="0"/>
            </a:endParaRPr>
          </a:p>
          <a:p>
            <a:pPr marL="0" indent="0">
              <a:buNone/>
            </a:pPr>
            <a:r>
              <a:rPr lang="sv-SE" sz="3600" b="1" dirty="0">
                <a:cs typeface="Times New Roman" panose="02020603050405020304" pitchFamily="18" charset="0"/>
              </a:rPr>
              <a:t>2. Kontakta samordnaren i din </a:t>
            </a:r>
            <a:r>
              <a:rPr lang="sv-SE" sz="3600" b="1" dirty="0" err="1">
                <a:cs typeface="Times New Roman" panose="02020603050405020304" pitchFamily="18" charset="0"/>
              </a:rPr>
              <a:t>sdf</a:t>
            </a:r>
            <a:endParaRPr lang="sv-SE" sz="3600" dirty="0">
              <a:cs typeface="Times New Roman" panose="02020603050405020304" pitchFamily="18" charset="0"/>
            </a:endParaRPr>
          </a:p>
          <a:p>
            <a:pPr marL="0" indent="0">
              <a:buNone/>
            </a:pPr>
            <a:r>
              <a:rPr lang="sv-SE" sz="3600" dirty="0">
                <a:cs typeface="Times New Roman" panose="02020603050405020304" pitchFamily="18" charset="0"/>
              </a:rPr>
              <a:t>- Planering av kommande föräldraträffar</a:t>
            </a:r>
            <a:br>
              <a:rPr lang="sv-SE" sz="3600" dirty="0">
                <a:cs typeface="Times New Roman" panose="02020603050405020304" pitchFamily="18" charset="0"/>
              </a:rPr>
            </a:br>
            <a:r>
              <a:rPr lang="sv-SE" sz="3600" dirty="0">
                <a:cs typeface="Times New Roman" panose="02020603050405020304" pitchFamily="18" charset="0"/>
              </a:rPr>
              <a:t>- Överenskommelse om ansvarsfördelning</a:t>
            </a:r>
            <a:br>
              <a:rPr lang="sv-SE" sz="3600" dirty="0">
                <a:cs typeface="Times New Roman" panose="02020603050405020304" pitchFamily="18" charset="0"/>
              </a:rPr>
            </a:br>
            <a:br>
              <a:rPr lang="sv-SE" sz="3600" b="1" dirty="0">
                <a:cs typeface="Times New Roman" panose="02020603050405020304" pitchFamily="18" charset="0"/>
              </a:rPr>
            </a:br>
            <a:r>
              <a:rPr lang="sv-SE" sz="3600" b="1" dirty="0">
                <a:cs typeface="Times New Roman" panose="02020603050405020304" pitchFamily="18" charset="0"/>
              </a:rPr>
              <a:t>3. Läs lathund för gruppledare</a:t>
            </a:r>
            <a:endParaRPr lang="sv-SE" sz="3600" dirty="0">
              <a:cs typeface="Times New Roman" panose="02020603050405020304" pitchFamily="18" charset="0"/>
            </a:endParaRPr>
          </a:p>
          <a:p>
            <a:pPr marL="0" indent="0">
              <a:buNone/>
            </a:pPr>
            <a:r>
              <a:rPr lang="sv-SE" sz="3600" dirty="0">
                <a:cs typeface="Times New Roman" panose="02020603050405020304" pitchFamily="18" charset="0"/>
              </a:rPr>
              <a:t>- Enkäter; för- och eftermätning</a:t>
            </a:r>
            <a:br>
              <a:rPr lang="sv-SE" sz="3600" dirty="0">
                <a:cs typeface="Times New Roman" panose="02020603050405020304" pitchFamily="18" charset="0"/>
              </a:rPr>
            </a:br>
            <a:r>
              <a:rPr lang="sv-SE" sz="3600" dirty="0">
                <a:cs typeface="Times New Roman" panose="02020603050405020304" pitchFamily="18" charset="0"/>
              </a:rPr>
              <a:t>- Skapa träffar och sätta närvaro</a:t>
            </a:r>
          </a:p>
          <a:p>
            <a:endParaRPr lang="sv-SE" sz="2100" dirty="0"/>
          </a:p>
          <a:p>
            <a:r>
              <a:rPr lang="sv-SE" sz="2100" dirty="0"/>
              <a:t> </a:t>
            </a:r>
            <a:endParaRPr lang="sv-SE" sz="750" dirty="0"/>
          </a:p>
          <a:p>
            <a:pPr marL="171450" indent="-171450">
              <a:buFont typeface="+mj-lt"/>
              <a:buAutoNum type="arabicPeriod"/>
            </a:pPr>
            <a:endParaRPr lang="sv-SE" sz="750" i="1" dirty="0"/>
          </a:p>
        </p:txBody>
      </p:sp>
      <p:sp>
        <p:nvSpPr>
          <p:cNvPr id="4" name="textruta 3"/>
          <p:cNvSpPr txBox="1"/>
          <p:nvPr/>
        </p:nvSpPr>
        <p:spPr>
          <a:xfrm>
            <a:off x="7508758" y="3970650"/>
            <a:ext cx="184731" cy="715581"/>
          </a:xfrm>
          <a:prstGeom prst="rect">
            <a:avLst/>
          </a:prstGeom>
          <a:noFill/>
        </p:spPr>
        <p:txBody>
          <a:bodyPr wrap="none" rtlCol="0">
            <a:spAutoFit/>
          </a:bodyPr>
          <a:lstStyle/>
          <a:p>
            <a:endParaRPr lang="sv-SE" sz="1350" dirty="0"/>
          </a:p>
          <a:p>
            <a:endParaRPr lang="sv-SE" sz="1350" dirty="0"/>
          </a:p>
          <a:p>
            <a:endParaRPr lang="sv-SE" sz="1350" dirty="0"/>
          </a:p>
        </p:txBody>
      </p:sp>
      <p:sp>
        <p:nvSpPr>
          <p:cNvPr id="5" name="Rubrik 4"/>
          <p:cNvSpPr>
            <a:spLocks noGrp="1"/>
          </p:cNvSpPr>
          <p:nvPr>
            <p:ph type="title"/>
          </p:nvPr>
        </p:nvSpPr>
        <p:spPr>
          <a:xfrm>
            <a:off x="457200" y="666597"/>
            <a:ext cx="8229600" cy="446652"/>
          </a:xfrm>
        </p:spPr>
        <p:txBody>
          <a:bodyPr>
            <a:normAutofit fontScale="90000"/>
          </a:bodyPr>
          <a:lstStyle/>
          <a:p>
            <a:r>
              <a:rPr lang="sv-SE" sz="4000" dirty="0">
                <a:latin typeface="Times New Roman" panose="02020603050405020304" pitchFamily="18" charset="0"/>
                <a:cs typeface="Times New Roman" panose="02020603050405020304" pitchFamily="18" charset="0"/>
              </a:rPr>
              <a:t>Plusportalen</a:t>
            </a:r>
          </a:p>
        </p:txBody>
      </p:sp>
      <p:sp>
        <p:nvSpPr>
          <p:cNvPr id="6" name="Rubrik 1"/>
          <p:cNvSpPr txBox="1">
            <a:spLocks/>
          </p:cNvSpPr>
          <p:nvPr/>
        </p:nvSpPr>
        <p:spPr>
          <a:xfrm>
            <a:off x="457200" y="457200"/>
            <a:ext cx="8229600" cy="831600"/>
          </a:xfrm>
          <a:prstGeom prst="rect">
            <a:avLst/>
          </a:prstGeom>
          <a:solidFill>
            <a:schemeClr val="accent5"/>
          </a:solidFill>
        </p:spPr>
        <p:txBody>
          <a:bodyPr vert="horz" lIns="0" tIns="0" rIns="0" bIns="0" rtlCol="0" anchor="ctr" anchorCtr="0">
            <a:no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pPr algn="ctr"/>
            <a:r>
              <a:rPr lang="sv-SE" sz="3200" b="0" dirty="0">
                <a:solidFill>
                  <a:schemeClr val="bg1"/>
                </a:solidFill>
              </a:rPr>
              <a:t>Plusportalen</a:t>
            </a:r>
          </a:p>
        </p:txBody>
      </p:sp>
    </p:spTree>
    <p:extLst>
      <p:ext uri="{BB962C8B-B14F-4D97-AF65-F5344CB8AC3E}">
        <p14:creationId xmlns:p14="http://schemas.microsoft.com/office/powerpoint/2010/main" val="3975749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5302" y="408094"/>
            <a:ext cx="8229600" cy="831600"/>
          </a:xfrm>
          <a:solidFill>
            <a:schemeClr val="accent5"/>
          </a:solidFill>
        </p:spPr>
        <p:txBody>
          <a:bodyPr vert="horz" lIns="0" tIns="0" rIns="0" bIns="0" rtlCol="0" anchor="ctr" anchorCtr="0">
            <a:noAutofit/>
          </a:bodyPr>
          <a:lstStyle/>
          <a:p>
            <a:pPr algn="ctr"/>
            <a:r>
              <a:rPr lang="sv-SE" sz="3200" b="0" dirty="0">
                <a:solidFill>
                  <a:schemeClr val="bg1"/>
                </a:solidFill>
              </a:rPr>
              <a:t>Gruppledarfärdigheter</a:t>
            </a:r>
          </a:p>
        </p:txBody>
      </p:sp>
      <p:sp>
        <p:nvSpPr>
          <p:cNvPr id="3" name="Platshållare för innehåll 2"/>
          <p:cNvSpPr>
            <a:spLocks noGrp="1"/>
          </p:cNvSpPr>
          <p:nvPr>
            <p:ph sz="half" idx="1"/>
          </p:nvPr>
        </p:nvSpPr>
        <p:spPr>
          <a:xfrm>
            <a:off x="550762" y="1387012"/>
            <a:ext cx="8197702" cy="4490260"/>
          </a:xfrm>
        </p:spPr>
        <p:txBody>
          <a:bodyPr/>
          <a:lstStyle/>
          <a:p>
            <a:pPr marL="0" indent="0">
              <a:buNone/>
            </a:pPr>
            <a:endParaRPr lang="sv-SE" sz="3600" dirty="0">
              <a:solidFill>
                <a:schemeClr val="accent6">
                  <a:lumMod val="50000"/>
                </a:schemeClr>
              </a:solidFill>
            </a:endParaRPr>
          </a:p>
          <a:p>
            <a:pPr marL="0" indent="0">
              <a:buNone/>
            </a:pPr>
            <a:endParaRPr lang="sv-SE" sz="3600" dirty="0">
              <a:solidFill>
                <a:schemeClr val="accent6">
                  <a:lumMod val="50000"/>
                </a:schemeClr>
              </a:solidFill>
            </a:endParaRPr>
          </a:p>
          <a:p>
            <a:pPr marL="0" indent="0">
              <a:buNone/>
            </a:pPr>
            <a:r>
              <a:rPr lang="sv-SE" sz="3600" dirty="0">
                <a:solidFill>
                  <a:schemeClr val="accent6">
                    <a:lumMod val="50000"/>
                  </a:schemeClr>
                </a:solidFill>
              </a:rPr>
              <a:t>   </a:t>
            </a:r>
            <a:r>
              <a:rPr lang="sv-SE" sz="3600" dirty="0"/>
              <a:t>Viktiga färdigheter för gruppledare?</a:t>
            </a:r>
          </a:p>
          <a:p>
            <a:pPr marL="0" indent="0">
              <a:buNone/>
            </a:pPr>
            <a:endParaRPr lang="sv-SE" sz="1800" dirty="0"/>
          </a:p>
        </p:txBody>
      </p:sp>
    </p:spTree>
    <p:extLst>
      <p:ext uri="{BB962C8B-B14F-4D97-AF65-F5344CB8AC3E}">
        <p14:creationId xmlns:p14="http://schemas.microsoft.com/office/powerpoint/2010/main" val="96161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0"/>
            <a:ext cx="7283152" cy="4653295"/>
          </a:xfrm>
        </p:spPr>
        <p:txBody>
          <a:bodyPr/>
          <a:lstStyle/>
          <a:p>
            <a:pPr marL="0" indent="0">
              <a:spcBef>
                <a:spcPts val="0"/>
              </a:spcBef>
              <a:buNone/>
            </a:pPr>
            <a:r>
              <a:rPr lang="sv-SE" sz="2400" b="1" dirty="0"/>
              <a:t>Föreläsning 9.00-12.00</a:t>
            </a:r>
          </a:p>
          <a:p>
            <a:pPr lvl="1">
              <a:spcBef>
                <a:spcPts val="0"/>
              </a:spcBef>
            </a:pPr>
            <a:r>
              <a:rPr lang="sv-SE" sz="2400" dirty="0"/>
              <a:t>Bakgrund till ABC Tonår</a:t>
            </a:r>
          </a:p>
          <a:p>
            <a:pPr lvl="1">
              <a:spcBef>
                <a:spcPts val="0"/>
              </a:spcBef>
            </a:pPr>
            <a:r>
              <a:rPr lang="sv-SE" sz="2400" dirty="0"/>
              <a:t>Plusportalen och rekrytering</a:t>
            </a:r>
          </a:p>
          <a:p>
            <a:pPr lvl="1">
              <a:spcBef>
                <a:spcPts val="0"/>
              </a:spcBef>
            </a:pPr>
            <a:r>
              <a:rPr lang="sv-SE" sz="2400" b="1" dirty="0"/>
              <a:t>Fika ca 10.00</a:t>
            </a:r>
          </a:p>
          <a:p>
            <a:pPr lvl="1">
              <a:spcBef>
                <a:spcPts val="0"/>
              </a:spcBef>
            </a:pPr>
            <a:r>
              <a:rPr lang="sv-SE" sz="2400" dirty="0"/>
              <a:t>Träff 1 - Vara tillsammans</a:t>
            </a:r>
          </a:p>
          <a:p>
            <a:pPr marL="0" lvl="0" indent="0">
              <a:spcBef>
                <a:spcPts val="0"/>
              </a:spcBef>
              <a:buNone/>
            </a:pPr>
            <a:endParaRPr lang="sv-SE" sz="2400" b="1" dirty="0"/>
          </a:p>
          <a:p>
            <a:pPr marL="0" lvl="0" indent="0">
              <a:spcBef>
                <a:spcPts val="0"/>
              </a:spcBef>
              <a:buNone/>
            </a:pPr>
            <a:r>
              <a:rPr lang="sv-SE" sz="2400" b="1" dirty="0"/>
              <a:t>Lunch 12.00-13.00</a:t>
            </a:r>
            <a:endParaRPr lang="sv-SE" sz="2400" dirty="0"/>
          </a:p>
          <a:p>
            <a:pPr marL="0" lvl="0" indent="0">
              <a:spcBef>
                <a:spcPts val="0"/>
              </a:spcBef>
              <a:buNone/>
            </a:pPr>
            <a:r>
              <a:rPr lang="sv-SE" sz="2400" dirty="0"/>
              <a:t>Föreläsning 13.00-13.30</a:t>
            </a:r>
          </a:p>
          <a:p>
            <a:pPr marL="0" lvl="0" indent="0">
              <a:spcBef>
                <a:spcPts val="0"/>
              </a:spcBef>
              <a:buNone/>
            </a:pPr>
            <a:r>
              <a:rPr lang="sv-SE" sz="2400" dirty="0"/>
              <a:t>Handledning och </a:t>
            </a:r>
            <a:r>
              <a:rPr lang="sv-SE" sz="2400"/>
              <a:t>workshop 13.30-16.00</a:t>
            </a:r>
            <a:endParaRPr lang="sv-SE" sz="2400" dirty="0"/>
          </a:p>
          <a:p>
            <a:pPr marL="0" indent="0">
              <a:buNone/>
            </a:pPr>
            <a:r>
              <a:rPr lang="sv-SE" sz="2400" b="1" dirty="0"/>
              <a:t>Fika ca 14.00</a:t>
            </a:r>
          </a:p>
          <a:p>
            <a:endParaRPr lang="sv-SE" sz="2400" dirty="0"/>
          </a:p>
        </p:txBody>
      </p:sp>
      <p:sp>
        <p:nvSpPr>
          <p:cNvPr id="6" name="Rubrik 1"/>
          <p:cNvSpPr>
            <a:spLocks noGrp="1"/>
          </p:cNvSpPr>
          <p:nvPr>
            <p:ph type="title"/>
          </p:nvPr>
        </p:nvSpPr>
        <p:spPr>
          <a:solidFill>
            <a:schemeClr val="accent5"/>
          </a:solidFill>
        </p:spPr>
        <p:txBody>
          <a:bodyPr anchor="ctr"/>
          <a:lstStyle/>
          <a:p>
            <a:pPr algn="ctr"/>
            <a:r>
              <a:rPr lang="sv-SE" sz="3200" b="0" dirty="0">
                <a:solidFill>
                  <a:schemeClr val="bg1"/>
                </a:solidFill>
                <a:latin typeface="Stockholm Type "/>
              </a:rPr>
              <a:t>Dagens agenda</a:t>
            </a:r>
          </a:p>
        </p:txBody>
      </p:sp>
    </p:spTree>
    <p:extLst>
      <p:ext uri="{BB962C8B-B14F-4D97-AF65-F5344CB8AC3E}">
        <p14:creationId xmlns:p14="http://schemas.microsoft.com/office/powerpoint/2010/main" val="219044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5302" y="408094"/>
            <a:ext cx="8229600" cy="831600"/>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1- Vara tillsammans</a:t>
            </a:r>
          </a:p>
        </p:txBody>
      </p:sp>
      <p:sp>
        <p:nvSpPr>
          <p:cNvPr id="4" name="textruta 3"/>
          <p:cNvSpPr txBox="1"/>
          <p:nvPr/>
        </p:nvSpPr>
        <p:spPr>
          <a:xfrm>
            <a:off x="6934581" y="6237312"/>
            <a:ext cx="1872208" cy="369332"/>
          </a:xfrm>
          <a:prstGeom prst="rect">
            <a:avLst/>
          </a:prstGeom>
          <a:noFill/>
        </p:spPr>
        <p:txBody>
          <a:bodyPr wrap="square" rtlCol="0">
            <a:spAutoFit/>
          </a:bodyPr>
          <a:lstStyle/>
          <a:p>
            <a:r>
              <a:rPr lang="sv-SE" dirty="0"/>
              <a:t>Manualsida 0</a:t>
            </a:r>
          </a:p>
        </p:txBody>
      </p:sp>
      <p:pic>
        <p:nvPicPr>
          <p:cNvPr id="5" name="Bildobjekt 4"/>
          <p:cNvPicPr>
            <a:picLocks noChangeAspect="1"/>
          </p:cNvPicPr>
          <p:nvPr/>
        </p:nvPicPr>
        <p:blipFill>
          <a:blip r:embed="rId3"/>
          <a:stretch>
            <a:fillRect/>
          </a:stretch>
        </p:blipFill>
        <p:spPr>
          <a:xfrm>
            <a:off x="539552" y="1445630"/>
            <a:ext cx="7992888" cy="4113239"/>
          </a:xfrm>
          <a:prstGeom prst="rect">
            <a:avLst/>
          </a:prstGeom>
          <a:ln>
            <a:noFill/>
          </a:ln>
          <a:effectLst>
            <a:outerShdw blurRad="292100" dist="139700" dir="2700000" algn="tl" rotWithShape="0">
              <a:srgbClr val="333333">
                <a:alpha val="65000"/>
              </a:srgbClr>
            </a:outerShdw>
          </a:effectLst>
        </p:spPr>
      </p:pic>
      <p:pic>
        <p:nvPicPr>
          <p:cNvPr id="8" name="Bildobjekt 7" descr="\\ad.stockholm.se\cli-sd\cc2sd008\005867\ABC i tonåren\illustrationer\Färdiga illustrationer -juni\5-tva-foraldrar-en-tonarin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068960"/>
            <a:ext cx="1881758" cy="1881075"/>
          </a:xfrm>
          <a:prstGeom prst="rect">
            <a:avLst/>
          </a:prstGeom>
          <a:noFill/>
          <a:ln>
            <a:noFill/>
          </a:ln>
        </p:spPr>
      </p:pic>
    </p:spTree>
    <p:extLst>
      <p:ext uri="{BB962C8B-B14F-4D97-AF65-F5344CB8AC3E}">
        <p14:creationId xmlns:p14="http://schemas.microsoft.com/office/powerpoint/2010/main" val="3785050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1- Välkomna</a:t>
            </a:r>
            <a:r>
              <a:rPr lang="sv-SE" dirty="0">
                <a:solidFill>
                  <a:schemeClr val="bg1"/>
                </a:solidFill>
              </a:rPr>
              <a:t> </a:t>
            </a:r>
          </a:p>
        </p:txBody>
      </p:sp>
      <p:sp>
        <p:nvSpPr>
          <p:cNvPr id="3" name="textruta 2"/>
          <p:cNvSpPr txBox="1"/>
          <p:nvPr/>
        </p:nvSpPr>
        <p:spPr>
          <a:xfrm flipH="1">
            <a:off x="3172554" y="6208295"/>
            <a:ext cx="5308078" cy="369332"/>
          </a:xfrm>
          <a:prstGeom prst="rect">
            <a:avLst/>
          </a:prstGeom>
          <a:noFill/>
        </p:spPr>
        <p:txBody>
          <a:bodyPr wrap="square" rtlCol="0">
            <a:spAutoFit/>
          </a:bodyPr>
          <a:lstStyle/>
          <a:p>
            <a:r>
              <a:rPr lang="sv-SE" dirty="0"/>
              <a:t>                                                           Manualsida 1</a:t>
            </a:r>
          </a:p>
        </p:txBody>
      </p:sp>
      <p:pic>
        <p:nvPicPr>
          <p:cNvPr id="6" name="Bildobjekt 5"/>
          <p:cNvPicPr>
            <a:picLocks noChangeAspect="1"/>
          </p:cNvPicPr>
          <p:nvPr/>
        </p:nvPicPr>
        <p:blipFill>
          <a:blip r:embed="rId3"/>
          <a:stretch>
            <a:fillRect/>
          </a:stretch>
        </p:blipFill>
        <p:spPr>
          <a:xfrm>
            <a:off x="755576" y="1432744"/>
            <a:ext cx="7725056" cy="4581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9949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5302" y="387312"/>
            <a:ext cx="8229600" cy="831600"/>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rPr>
              <a:t>Träff 1- Vara tonårsförälder</a:t>
            </a:r>
          </a:p>
        </p:txBody>
      </p:sp>
      <p:sp>
        <p:nvSpPr>
          <p:cNvPr id="3" name="textruta 2"/>
          <p:cNvSpPr txBox="1"/>
          <p:nvPr/>
        </p:nvSpPr>
        <p:spPr>
          <a:xfrm>
            <a:off x="6660232" y="6293992"/>
            <a:ext cx="4298925" cy="369332"/>
          </a:xfrm>
          <a:prstGeom prst="rect">
            <a:avLst/>
          </a:prstGeom>
          <a:noFill/>
        </p:spPr>
        <p:txBody>
          <a:bodyPr wrap="square" rtlCol="0">
            <a:spAutoFit/>
          </a:bodyPr>
          <a:lstStyle/>
          <a:p>
            <a:r>
              <a:rPr lang="sv-SE" dirty="0"/>
              <a:t>Manualsida 3 o 4</a:t>
            </a:r>
          </a:p>
        </p:txBody>
      </p:sp>
      <p:pic>
        <p:nvPicPr>
          <p:cNvPr id="7" name="Platshållare för innehåll 6"/>
          <p:cNvPicPr>
            <a:picLocks noGrp="1" noChangeAspect="1"/>
          </p:cNvPicPr>
          <p:nvPr>
            <p:ph sz="half" idx="1"/>
          </p:nvPr>
        </p:nvPicPr>
        <p:blipFill>
          <a:blip r:embed="rId3"/>
          <a:stretch>
            <a:fillRect/>
          </a:stretch>
        </p:blipFill>
        <p:spPr>
          <a:xfrm>
            <a:off x="978742" y="1311064"/>
            <a:ext cx="7121650" cy="3966966"/>
          </a:xfrm>
          <a:prstGeom prst="rect">
            <a:avLst/>
          </a:prstGeom>
          <a:ln>
            <a:noFill/>
          </a:ln>
          <a:effectLst>
            <a:outerShdw blurRad="292100" dist="139700" dir="2700000" algn="tl" rotWithShape="0">
              <a:srgbClr val="333333">
                <a:alpha val="65000"/>
              </a:srgbClr>
            </a:outerShdw>
          </a:effectLst>
        </p:spPr>
      </p:pic>
      <p:pic>
        <p:nvPicPr>
          <p:cNvPr id="8" name="Bildobjekt 7"/>
          <p:cNvPicPr>
            <a:picLocks noChangeAspect="1"/>
          </p:cNvPicPr>
          <p:nvPr/>
        </p:nvPicPr>
        <p:blipFill>
          <a:blip r:embed="rId4"/>
          <a:stretch>
            <a:fillRect/>
          </a:stretch>
        </p:blipFill>
        <p:spPr>
          <a:xfrm>
            <a:off x="978743" y="5372526"/>
            <a:ext cx="7121650" cy="648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866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457" y="3356992"/>
            <a:ext cx="2178547" cy="2128699"/>
          </a:xfrm>
          <a:prstGeom prst="rect">
            <a:avLst/>
          </a:prstGeom>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3183057"/>
            <a:ext cx="2460124" cy="2476567"/>
          </a:xfrm>
          <a:prstGeom prst="rect">
            <a:avLst/>
          </a:prstGeom>
        </p:spPr>
      </p:pic>
      <p:sp>
        <p:nvSpPr>
          <p:cNvPr id="5" name="Rubrik 1"/>
          <p:cNvSpPr>
            <a:spLocks noGrp="1"/>
          </p:cNvSpPr>
          <p:nvPr>
            <p:ph type="title"/>
          </p:nvPr>
        </p:nvSpPr>
        <p:spPr>
          <a:solidFill>
            <a:schemeClr val="accent5"/>
          </a:solidFill>
        </p:spPr>
        <p:txBody>
          <a:bodyPr anchor="ctr"/>
          <a:lstStyle/>
          <a:p>
            <a:pPr algn="ctr"/>
            <a:r>
              <a:rPr lang="sv-SE" b="0" dirty="0">
                <a:solidFill>
                  <a:schemeClr val="bg1"/>
                </a:solidFill>
              </a:rPr>
              <a:t>Fördjupning - Tonårstiden </a:t>
            </a:r>
          </a:p>
        </p:txBody>
      </p:sp>
      <p:sp>
        <p:nvSpPr>
          <p:cNvPr id="4" name="Platshållare för innehåll 3"/>
          <p:cNvSpPr>
            <a:spLocks noGrp="1"/>
          </p:cNvSpPr>
          <p:nvPr>
            <p:ph idx="1"/>
          </p:nvPr>
        </p:nvSpPr>
        <p:spPr>
          <a:xfrm>
            <a:off x="588330" y="1761827"/>
            <a:ext cx="7283152" cy="4294050"/>
          </a:xfrm>
        </p:spPr>
        <p:txBody>
          <a:bodyPr/>
          <a:lstStyle/>
          <a:p>
            <a:r>
              <a:rPr lang="sv-SE" sz="2400" dirty="0"/>
              <a:t>Utveckling i främre delen av hjärnan: planering, riskbedömning, impulskontroll</a:t>
            </a:r>
          </a:p>
          <a:p>
            <a:r>
              <a:rPr lang="sv-SE" sz="2400" dirty="0"/>
              <a:t>Ökad utsöndring av dopamin och serotonin ger ökad känslighet</a:t>
            </a:r>
          </a:p>
          <a:p>
            <a:r>
              <a:rPr lang="sv-SE" sz="2400" dirty="0"/>
              <a:t>Socialt lyhörda</a:t>
            </a:r>
          </a:p>
          <a:p>
            <a:endParaRPr lang="sv-SE" sz="2800" dirty="0"/>
          </a:p>
          <a:p>
            <a:pPr marL="0" indent="0">
              <a:buNone/>
            </a:pPr>
            <a:endParaRPr lang="sv-SE" sz="2800" dirty="0"/>
          </a:p>
        </p:txBody>
      </p:sp>
      <p:sp>
        <p:nvSpPr>
          <p:cNvPr id="6" name="Platshållare för text 5"/>
          <p:cNvSpPr>
            <a:spLocks noGrp="1"/>
          </p:cNvSpPr>
          <p:nvPr>
            <p:ph type="body" sz="quarter" idx="13"/>
          </p:nvPr>
        </p:nvSpPr>
        <p:spPr>
          <a:xfrm>
            <a:off x="588330" y="5760856"/>
            <a:ext cx="7282800" cy="576064"/>
          </a:xfrm>
        </p:spPr>
        <p:txBody>
          <a:bodyPr/>
          <a:lstStyle/>
          <a:p>
            <a:r>
              <a:rPr lang="sv-SE" sz="1400" dirty="0"/>
              <a:t>Källor: Hwang, Frisén Nilsson, 2018, Nutley, 2019</a:t>
            </a:r>
            <a:r>
              <a:rPr lang="sv-SE" sz="1600" dirty="0"/>
              <a:t>. </a:t>
            </a:r>
          </a:p>
        </p:txBody>
      </p:sp>
    </p:spTree>
    <p:extLst>
      <p:ext uri="{BB962C8B-B14F-4D97-AF65-F5344CB8AC3E}">
        <p14:creationId xmlns:p14="http://schemas.microsoft.com/office/powerpoint/2010/main" val="162407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stretch>
            <a:fillRect/>
          </a:stretch>
        </p:blipFill>
        <p:spPr>
          <a:xfrm>
            <a:off x="649764" y="1468820"/>
            <a:ext cx="7844471" cy="4660480"/>
          </a:xfrm>
          <a:prstGeom prst="rect">
            <a:avLst/>
          </a:prstGeom>
          <a:ln>
            <a:noFill/>
          </a:ln>
          <a:effectLst>
            <a:outerShdw blurRad="292100" dist="139700" dir="2700000" algn="tl" rotWithShape="0">
              <a:srgbClr val="333333">
                <a:alpha val="65000"/>
              </a:srgbClr>
            </a:outerShdw>
          </a:effectLst>
        </p:spPr>
      </p:pic>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1- En god relation med tonåringen</a:t>
            </a:r>
          </a:p>
        </p:txBody>
      </p:sp>
      <p:sp>
        <p:nvSpPr>
          <p:cNvPr id="2" name="textruta 1"/>
          <p:cNvSpPr txBox="1"/>
          <p:nvPr/>
        </p:nvSpPr>
        <p:spPr>
          <a:xfrm>
            <a:off x="3758934" y="6309320"/>
            <a:ext cx="4896544" cy="369332"/>
          </a:xfrm>
          <a:prstGeom prst="rect">
            <a:avLst/>
          </a:prstGeom>
          <a:noFill/>
        </p:spPr>
        <p:txBody>
          <a:bodyPr wrap="square" rtlCol="0">
            <a:spAutoFit/>
          </a:bodyPr>
          <a:lstStyle/>
          <a:p>
            <a:r>
              <a:rPr lang="sv-SE" dirty="0"/>
              <a:t>                                                    Manualsida 5</a:t>
            </a:r>
          </a:p>
        </p:txBody>
      </p:sp>
    </p:spTree>
    <p:extLst>
      <p:ext uri="{BB962C8B-B14F-4D97-AF65-F5344CB8AC3E}">
        <p14:creationId xmlns:p14="http://schemas.microsoft.com/office/powerpoint/2010/main" val="2470658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r>
              <a:rPr lang="sv-SE" sz="2400" dirty="0"/>
              <a:t>Uppmärksamhet och uppmuntran </a:t>
            </a:r>
          </a:p>
          <a:p>
            <a:r>
              <a:rPr lang="sv-SE" sz="2400" dirty="0"/>
              <a:t>Trygg anknytning</a:t>
            </a:r>
          </a:p>
          <a:p>
            <a:r>
              <a:rPr lang="sv-SE" sz="2400" dirty="0"/>
              <a:t>Positiv kontroll</a:t>
            </a:r>
          </a:p>
          <a:p>
            <a:pPr marL="0" indent="0">
              <a:buNone/>
            </a:pPr>
            <a:endParaRPr lang="sv-SE" sz="2400" dirty="0"/>
          </a:p>
          <a:p>
            <a:r>
              <a:rPr lang="sv-SE" sz="2400" dirty="0"/>
              <a:t>Värme och kärlek</a:t>
            </a:r>
          </a:p>
          <a:p>
            <a:r>
              <a:rPr lang="sv-SE" sz="2400" dirty="0"/>
              <a:t>Fem gånger mer positiv än negativ kommunikation</a:t>
            </a:r>
          </a:p>
          <a:p>
            <a:r>
              <a:rPr lang="sv-SE" sz="2400" dirty="0"/>
              <a:t>Gränssättning</a:t>
            </a:r>
          </a:p>
          <a:p>
            <a:endParaRPr lang="sv-SE" sz="2400" dirty="0"/>
          </a:p>
        </p:txBody>
      </p:sp>
      <p:sp>
        <p:nvSpPr>
          <p:cNvPr id="5" name="Rubrik 1"/>
          <p:cNvSpPr>
            <a:spLocks noGrp="1"/>
          </p:cNvSpPr>
          <p:nvPr>
            <p:ph type="title"/>
          </p:nvPr>
        </p:nvSpPr>
        <p:spPr>
          <a:solidFill>
            <a:schemeClr val="accent5"/>
          </a:solidFill>
        </p:spPr>
        <p:txBody>
          <a:bodyPr anchor="ctr"/>
          <a:lstStyle/>
          <a:p>
            <a:pPr algn="ctr"/>
            <a:r>
              <a:rPr lang="sv-SE" sz="3200" b="0" dirty="0">
                <a:solidFill>
                  <a:schemeClr val="bg1"/>
                </a:solidFill>
              </a:rPr>
              <a:t>Fördjupning - Relationen föräldrar och barn</a:t>
            </a:r>
          </a:p>
        </p:txBody>
      </p:sp>
      <p:sp>
        <p:nvSpPr>
          <p:cNvPr id="6" name="Platshållare för text 5"/>
          <p:cNvSpPr>
            <a:spLocks noGrp="1"/>
          </p:cNvSpPr>
          <p:nvPr>
            <p:ph type="body" sz="quarter" idx="13"/>
          </p:nvPr>
        </p:nvSpPr>
        <p:spPr>
          <a:xfrm>
            <a:off x="395536" y="5445224"/>
            <a:ext cx="8496944" cy="576064"/>
          </a:xfrm>
        </p:spPr>
        <p:txBody>
          <a:bodyPr/>
          <a:lstStyle/>
          <a:p>
            <a:r>
              <a:rPr lang="sv-SE" sz="1400" dirty="0"/>
              <a:t>Källor: Länsstyrelserna, 2017, Yap &amp; </a:t>
            </a:r>
            <a:r>
              <a:rPr lang="sv-SE" sz="1400" dirty="0" err="1"/>
              <a:t>Jorm</a:t>
            </a:r>
            <a:r>
              <a:rPr lang="sv-SE" sz="1400" dirty="0"/>
              <a:t>, 2014, Forster 2009, Hart &amp; </a:t>
            </a:r>
            <a:r>
              <a:rPr lang="sv-SE" sz="1400" dirty="0" err="1"/>
              <a:t>Risley</a:t>
            </a:r>
            <a:r>
              <a:rPr lang="sv-SE" sz="1400" dirty="0"/>
              <a:t> 2003, </a:t>
            </a:r>
            <a:r>
              <a:rPr lang="sv-SE" sz="1400" dirty="0" err="1"/>
              <a:t>Gottman</a:t>
            </a:r>
            <a:r>
              <a:rPr lang="sv-SE" sz="1400" dirty="0"/>
              <a:t> </a:t>
            </a:r>
            <a:r>
              <a:rPr lang="sv-SE" sz="1400" dirty="0" err="1"/>
              <a:t>mfl</a:t>
            </a:r>
            <a:r>
              <a:rPr lang="sv-SE" sz="1400" dirty="0"/>
              <a:t> 1998</a:t>
            </a:r>
          </a:p>
        </p:txBody>
      </p:sp>
      <p:pic>
        <p:nvPicPr>
          <p:cNvPr id="7" name="Platshållare för innehåll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1730444"/>
            <a:ext cx="1666528" cy="1873923"/>
          </a:xfrm>
          <a:prstGeom prst="rect">
            <a:avLst/>
          </a:prstGeom>
        </p:spPr>
      </p:pic>
    </p:spTree>
    <p:extLst>
      <p:ext uri="{BB962C8B-B14F-4D97-AF65-F5344CB8AC3E}">
        <p14:creationId xmlns:p14="http://schemas.microsoft.com/office/powerpoint/2010/main" val="1210944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383706" y="457200"/>
            <a:ext cx="8229600" cy="831600"/>
          </a:xfrm>
          <a:solidFill>
            <a:schemeClr val="accent5"/>
          </a:solidFill>
          <a:ln>
            <a:solidFill>
              <a:schemeClr val="accent5">
                <a:lumMod val="40000"/>
                <a:lumOff val="60000"/>
              </a:schemeClr>
            </a:solidFill>
          </a:ln>
        </p:spPr>
        <p:txBody>
          <a:bodyPr vert="horz" lIns="0" tIns="0" rIns="0" bIns="0" rtlCol="0" anchor="ctr" anchorCtr="0">
            <a:noAutofit/>
          </a:bodyPr>
          <a:lstStyle/>
          <a:p>
            <a:pPr algn="ctr"/>
            <a:r>
              <a:rPr lang="sv-SE" sz="3200" b="0" dirty="0">
                <a:solidFill>
                  <a:schemeClr val="bg1"/>
                </a:solidFill>
              </a:rPr>
              <a:t>Fördjupning –Fem-ettan</a:t>
            </a:r>
          </a:p>
        </p:txBody>
      </p:sp>
      <p:pic>
        <p:nvPicPr>
          <p:cNvPr id="8" name="Platshållare för innehåll 3" descr="C:\Users\aa28730\AppData\Local\Microsoft\Windows\INetCache\Content.Outlook\9U5ZI3GL\1-balansbradan.jpg"/>
          <p:cNvPicPr>
            <a:picLocks noGrp="1"/>
          </p:cNvPicPr>
          <p:nvPr>
            <p:ph idx="1"/>
          </p:nvPr>
        </p:nvPicPr>
        <p:blipFill rotWithShape="1">
          <a:blip r:embed="rId3" cstate="print">
            <a:extLst>
              <a:ext uri="{28A0092B-C50C-407E-A947-70E740481C1C}">
                <a14:useLocalDpi xmlns:a14="http://schemas.microsoft.com/office/drawing/2010/main" val="0"/>
              </a:ext>
            </a:extLst>
          </a:blip>
          <a:srcRect t="13250" b="18750"/>
          <a:stretch/>
        </p:blipFill>
        <p:spPr bwMode="auto">
          <a:xfrm>
            <a:off x="899592" y="1556792"/>
            <a:ext cx="7022266" cy="35283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extruta 1"/>
          <p:cNvSpPr txBox="1"/>
          <p:nvPr/>
        </p:nvSpPr>
        <p:spPr>
          <a:xfrm>
            <a:off x="1691680" y="5353176"/>
            <a:ext cx="6921626" cy="1015663"/>
          </a:xfrm>
          <a:prstGeom prst="rect">
            <a:avLst/>
          </a:prstGeom>
          <a:noFill/>
        </p:spPr>
        <p:txBody>
          <a:bodyPr wrap="square" rtlCol="0">
            <a:spAutoFit/>
          </a:bodyPr>
          <a:lstStyle/>
          <a:p>
            <a:r>
              <a:rPr lang="sv-SE" sz="2000" dirty="0"/>
              <a:t>Hur visar ni era barn kärlek?</a:t>
            </a:r>
          </a:p>
          <a:p>
            <a:r>
              <a:rPr lang="sv-SE" sz="2000" dirty="0"/>
              <a:t>Hur visade era föräldrar/andra viktiga vuxna att de tyckte om er?</a:t>
            </a:r>
          </a:p>
        </p:txBody>
      </p:sp>
    </p:spTree>
    <p:extLst>
      <p:ext uri="{BB962C8B-B14F-4D97-AF65-F5344CB8AC3E}">
        <p14:creationId xmlns:p14="http://schemas.microsoft.com/office/powerpoint/2010/main" val="33697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33975" y="545532"/>
            <a:ext cx="8229600" cy="831600"/>
          </a:xfrm>
          <a:solidFill>
            <a:schemeClr val="accent5"/>
          </a:solidFill>
        </p:spPr>
        <p:txBody>
          <a:bodyPr anchor="ctr"/>
          <a:lstStyle/>
          <a:p>
            <a:pPr algn="ctr"/>
            <a:r>
              <a:rPr lang="sv-SE" sz="3200" b="0" dirty="0">
                <a:solidFill>
                  <a:schemeClr val="bg1"/>
                </a:solidFill>
              </a:rPr>
              <a:t>Fördjupning –Vara förebild</a:t>
            </a:r>
          </a:p>
        </p:txBody>
      </p:sp>
      <p:sp>
        <p:nvSpPr>
          <p:cNvPr id="3" name="Rektangel 2"/>
          <p:cNvSpPr/>
          <p:nvPr/>
        </p:nvSpPr>
        <p:spPr>
          <a:xfrm>
            <a:off x="1691680" y="3724235"/>
            <a:ext cx="6696744" cy="646331"/>
          </a:xfrm>
          <a:prstGeom prst="rect">
            <a:avLst/>
          </a:prstGeom>
        </p:spPr>
        <p:txBody>
          <a:bodyPr wrap="square">
            <a:spAutoFit/>
          </a:bodyPr>
          <a:lstStyle/>
          <a:p>
            <a:endParaRPr lang="sv-SE" dirty="0"/>
          </a:p>
          <a:p>
            <a:endParaRPr lang="sv-SE" dirty="0"/>
          </a:p>
        </p:txBody>
      </p:sp>
      <p:sp>
        <p:nvSpPr>
          <p:cNvPr id="7" name="textruta 6"/>
          <p:cNvSpPr txBox="1"/>
          <p:nvPr/>
        </p:nvSpPr>
        <p:spPr>
          <a:xfrm>
            <a:off x="6454552" y="6032559"/>
            <a:ext cx="2232248" cy="369332"/>
          </a:xfrm>
          <a:prstGeom prst="rect">
            <a:avLst/>
          </a:prstGeom>
          <a:noFill/>
        </p:spPr>
        <p:txBody>
          <a:bodyPr wrap="square" rtlCol="0">
            <a:spAutoFit/>
          </a:bodyPr>
          <a:lstStyle/>
          <a:p>
            <a:r>
              <a:rPr lang="sv-SE" dirty="0"/>
              <a:t>         </a:t>
            </a:r>
          </a:p>
        </p:txBody>
      </p:sp>
      <p:pic>
        <p:nvPicPr>
          <p:cNvPr id="9" name="Platshållare för innehåll 5" descr="\\ad.stockholm.se\cli-sd\cc2sd008\005867\ABC i tonåren\illustrationer\Planscher jpg\modellinlärning.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00403" y="1626880"/>
            <a:ext cx="6696744" cy="4420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283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33975" y="545532"/>
            <a:ext cx="8229600" cy="831600"/>
          </a:xfrm>
          <a:solidFill>
            <a:schemeClr val="accent5"/>
          </a:solidFill>
        </p:spPr>
        <p:txBody>
          <a:bodyPr anchor="ctr"/>
          <a:lstStyle/>
          <a:p>
            <a:pPr algn="ctr"/>
            <a:r>
              <a:rPr lang="sv-SE" sz="3200" b="0" dirty="0">
                <a:solidFill>
                  <a:schemeClr val="bg1"/>
                </a:solidFill>
              </a:rPr>
              <a:t>Fördjupning –Ficklampan</a:t>
            </a:r>
          </a:p>
        </p:txBody>
      </p:sp>
      <p:sp>
        <p:nvSpPr>
          <p:cNvPr id="3" name="Rektangel 2"/>
          <p:cNvSpPr/>
          <p:nvPr/>
        </p:nvSpPr>
        <p:spPr>
          <a:xfrm>
            <a:off x="1691680" y="3724235"/>
            <a:ext cx="6696744" cy="646331"/>
          </a:xfrm>
          <a:prstGeom prst="rect">
            <a:avLst/>
          </a:prstGeom>
        </p:spPr>
        <p:txBody>
          <a:bodyPr wrap="square">
            <a:spAutoFit/>
          </a:bodyPr>
          <a:lstStyle/>
          <a:p>
            <a:endParaRPr lang="sv-SE" dirty="0"/>
          </a:p>
          <a:p>
            <a:endParaRPr lang="sv-SE" dirty="0"/>
          </a:p>
        </p:txBody>
      </p:sp>
      <p:sp>
        <p:nvSpPr>
          <p:cNvPr id="7" name="textruta 6"/>
          <p:cNvSpPr txBox="1"/>
          <p:nvPr/>
        </p:nvSpPr>
        <p:spPr>
          <a:xfrm>
            <a:off x="6454552" y="6032559"/>
            <a:ext cx="2232248" cy="369332"/>
          </a:xfrm>
          <a:prstGeom prst="rect">
            <a:avLst/>
          </a:prstGeom>
          <a:noFill/>
        </p:spPr>
        <p:txBody>
          <a:bodyPr wrap="square" rtlCol="0">
            <a:spAutoFit/>
          </a:bodyPr>
          <a:lstStyle/>
          <a:p>
            <a:r>
              <a:rPr lang="sv-SE" dirty="0"/>
              <a:t>         </a:t>
            </a:r>
          </a:p>
        </p:txBody>
      </p:sp>
      <p:pic>
        <p:nvPicPr>
          <p:cNvPr id="8" name="Platshållare för innehåll 7" descr="\\ad.stockholm.se\cli-sd\cc2sd008\005867\ABC Tonår\illustrationer\alla illustrationer jpeg, tif ht 2019\16-ficklampa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8410" y="1557198"/>
            <a:ext cx="5660729" cy="4660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3881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1- Vara tillsammans</a:t>
            </a:r>
          </a:p>
        </p:txBody>
      </p:sp>
      <p:sp>
        <p:nvSpPr>
          <p:cNvPr id="6" name="Platshållare för text 5"/>
          <p:cNvSpPr>
            <a:spLocks noGrp="1"/>
          </p:cNvSpPr>
          <p:nvPr>
            <p:ph type="body" sz="quarter" idx="13"/>
          </p:nvPr>
        </p:nvSpPr>
        <p:spPr>
          <a:xfrm>
            <a:off x="460375" y="5445224"/>
            <a:ext cx="7282800" cy="468032"/>
          </a:xfrm>
        </p:spPr>
        <p:txBody>
          <a:bodyPr/>
          <a:lstStyle/>
          <a:p>
            <a:r>
              <a:rPr lang="sv-SE" sz="1400" dirty="0"/>
              <a:t>. </a:t>
            </a:r>
          </a:p>
        </p:txBody>
      </p:sp>
      <p:sp>
        <p:nvSpPr>
          <p:cNvPr id="2" name="textruta 1"/>
          <p:cNvSpPr txBox="1"/>
          <p:nvPr/>
        </p:nvSpPr>
        <p:spPr>
          <a:xfrm>
            <a:off x="3779912" y="6093296"/>
            <a:ext cx="4906888" cy="369332"/>
          </a:xfrm>
          <a:prstGeom prst="rect">
            <a:avLst/>
          </a:prstGeom>
          <a:noFill/>
        </p:spPr>
        <p:txBody>
          <a:bodyPr wrap="square" rtlCol="0">
            <a:spAutoFit/>
          </a:bodyPr>
          <a:lstStyle/>
          <a:p>
            <a:r>
              <a:rPr lang="sv-SE" dirty="0"/>
              <a:t>                                              Manualsida 9</a:t>
            </a:r>
          </a:p>
        </p:txBody>
      </p:sp>
      <p:pic>
        <p:nvPicPr>
          <p:cNvPr id="7" name="Platshållare för innehåll 6"/>
          <p:cNvPicPr>
            <a:picLocks noGrp="1" noChangeAspect="1"/>
          </p:cNvPicPr>
          <p:nvPr>
            <p:ph idx="1"/>
          </p:nvPr>
        </p:nvPicPr>
        <p:blipFill>
          <a:blip r:embed="rId3"/>
          <a:stretch>
            <a:fillRect/>
          </a:stretch>
        </p:blipFill>
        <p:spPr>
          <a:xfrm>
            <a:off x="683568" y="1370131"/>
            <a:ext cx="7492992" cy="4654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187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0"/>
            <a:ext cx="7139136" cy="4653295"/>
          </a:xfrm>
        </p:spPr>
        <p:txBody>
          <a:bodyPr/>
          <a:lstStyle/>
          <a:p>
            <a:endParaRPr lang="sv-SE" sz="2400" dirty="0"/>
          </a:p>
          <a:p>
            <a:r>
              <a:rPr lang="sv-SE" sz="2400" dirty="0"/>
              <a:t>Utbildningsdag 1: Bakgrund, träff 1  Handledning/workshop.</a:t>
            </a:r>
          </a:p>
          <a:p>
            <a:r>
              <a:rPr lang="sv-SE" sz="2400" dirty="0"/>
              <a:t>Utbildningsdag 2: Träff 2 och 3 Handledning/workshop.</a:t>
            </a:r>
          </a:p>
          <a:p>
            <a:r>
              <a:rPr lang="sv-SE" sz="2400" dirty="0"/>
              <a:t>Utbildningsdag 3: Träff 4        Handledning/workshop.</a:t>
            </a:r>
          </a:p>
          <a:p>
            <a:r>
              <a:rPr lang="sv-SE" sz="2400" dirty="0"/>
              <a:t>Utbildningsdag 4: Uppföljning och bonusträffar Skolan och Kärlek i tonåren. Halvdag</a:t>
            </a:r>
          </a:p>
          <a:p>
            <a:endParaRPr lang="sv-SE" sz="2400" dirty="0"/>
          </a:p>
        </p:txBody>
      </p:sp>
      <p:sp>
        <p:nvSpPr>
          <p:cNvPr id="6" name="Rubrik 1"/>
          <p:cNvSpPr>
            <a:spLocks noGrp="1"/>
          </p:cNvSpPr>
          <p:nvPr>
            <p:ph type="title"/>
          </p:nvPr>
        </p:nvSpPr>
        <p:spPr>
          <a:solidFill>
            <a:schemeClr val="accent5"/>
          </a:solidFill>
        </p:spPr>
        <p:txBody>
          <a:bodyPr anchor="ctr"/>
          <a:lstStyle/>
          <a:p>
            <a:pPr algn="ctr"/>
            <a:r>
              <a:rPr lang="sv-SE" sz="3200" b="0" dirty="0">
                <a:solidFill>
                  <a:schemeClr val="bg1"/>
                </a:solidFill>
                <a:latin typeface="Stockholm Type "/>
              </a:rPr>
              <a:t>Översikt av utbildningen </a:t>
            </a:r>
          </a:p>
        </p:txBody>
      </p:sp>
    </p:spTree>
    <p:extLst>
      <p:ext uri="{BB962C8B-B14F-4D97-AF65-F5344CB8AC3E}">
        <p14:creationId xmlns:p14="http://schemas.microsoft.com/office/powerpoint/2010/main" val="96733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57200" y="274321"/>
            <a:ext cx="8229600" cy="831600"/>
          </a:xfrm>
          <a:solidFill>
            <a:schemeClr val="accent5">
              <a:lumMod val="60000"/>
              <a:lumOff val="40000"/>
            </a:schemeClr>
          </a:solidFill>
        </p:spPr>
        <p:txBody>
          <a:bodyPr anchor="ctr"/>
          <a:lstStyle/>
          <a:p>
            <a:pPr algn="ctr"/>
            <a:r>
              <a:rPr lang="sv-SE" sz="3200" b="0" dirty="0">
                <a:solidFill>
                  <a:schemeClr val="bg1"/>
                </a:solidFill>
              </a:rPr>
              <a:t>Träff 1- Vara tillsammans</a:t>
            </a:r>
          </a:p>
        </p:txBody>
      </p:sp>
      <p:sp>
        <p:nvSpPr>
          <p:cNvPr id="6" name="Platshållare för text 5"/>
          <p:cNvSpPr>
            <a:spLocks noGrp="1"/>
          </p:cNvSpPr>
          <p:nvPr>
            <p:ph type="body" sz="quarter" idx="13"/>
          </p:nvPr>
        </p:nvSpPr>
        <p:spPr>
          <a:xfrm>
            <a:off x="460375" y="5445224"/>
            <a:ext cx="7282800" cy="468032"/>
          </a:xfrm>
        </p:spPr>
        <p:txBody>
          <a:bodyPr/>
          <a:lstStyle/>
          <a:p>
            <a:r>
              <a:rPr lang="sv-SE" sz="1400" dirty="0"/>
              <a:t>. </a:t>
            </a:r>
          </a:p>
        </p:txBody>
      </p:sp>
      <p:pic>
        <p:nvPicPr>
          <p:cNvPr id="7" name="Platshållare för innehåll 6" descr="\\ad.stockholm.se\cli-sd\cc2sd008\005867\ABC i tonåren\illustrationer\Färdiga illustrationer -juni\11-foraldrar-grupp.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7739" y="4204496"/>
            <a:ext cx="2667164" cy="2481456"/>
          </a:xfrm>
          <a:prstGeom prst="rect">
            <a:avLst/>
          </a:prstGeom>
          <a:noFill/>
          <a:ln>
            <a:noFill/>
          </a:ln>
        </p:spPr>
      </p:pic>
      <p:sp>
        <p:nvSpPr>
          <p:cNvPr id="2" name="textruta 1"/>
          <p:cNvSpPr txBox="1"/>
          <p:nvPr/>
        </p:nvSpPr>
        <p:spPr>
          <a:xfrm>
            <a:off x="6012160" y="5900566"/>
            <a:ext cx="2448272" cy="369332"/>
          </a:xfrm>
          <a:prstGeom prst="rect">
            <a:avLst/>
          </a:prstGeom>
          <a:noFill/>
        </p:spPr>
        <p:txBody>
          <a:bodyPr wrap="square" rtlCol="0">
            <a:spAutoFit/>
          </a:bodyPr>
          <a:lstStyle/>
          <a:p>
            <a:r>
              <a:rPr lang="sv-SE" dirty="0"/>
              <a:t>            Manualsida 11 </a:t>
            </a:r>
          </a:p>
        </p:txBody>
      </p:sp>
      <p:pic>
        <p:nvPicPr>
          <p:cNvPr id="4" name="Bildobjekt 3"/>
          <p:cNvPicPr>
            <a:picLocks noChangeAspect="1"/>
          </p:cNvPicPr>
          <p:nvPr/>
        </p:nvPicPr>
        <p:blipFill>
          <a:blip r:embed="rId4"/>
          <a:stretch>
            <a:fillRect/>
          </a:stretch>
        </p:blipFill>
        <p:spPr>
          <a:xfrm>
            <a:off x="518568" y="1251779"/>
            <a:ext cx="8147248" cy="2806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7257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3"/>
          </p:nvPr>
        </p:nvSpPr>
        <p:spPr>
          <a:xfrm>
            <a:off x="460374" y="5733255"/>
            <a:ext cx="8226425" cy="206815"/>
          </a:xfrm>
        </p:spPr>
        <p:txBody>
          <a:bodyPr/>
          <a:lstStyle/>
          <a:p>
            <a:r>
              <a:rPr lang="sv-SE" dirty="0"/>
              <a:t>						                        </a:t>
            </a:r>
            <a:r>
              <a:rPr lang="sv-SE" sz="1800" dirty="0"/>
              <a:t>Manualsida 12</a:t>
            </a:r>
          </a:p>
        </p:txBody>
      </p:sp>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1- Vara tillsammans</a:t>
            </a:r>
          </a:p>
        </p:txBody>
      </p:sp>
      <p:pic>
        <p:nvPicPr>
          <p:cNvPr id="6" name="Platshållare för innehåll 5"/>
          <p:cNvPicPr>
            <a:picLocks noGrp="1" noChangeAspect="1"/>
          </p:cNvPicPr>
          <p:nvPr>
            <p:ph idx="1"/>
          </p:nvPr>
        </p:nvPicPr>
        <p:blipFill>
          <a:blip r:embed="rId3"/>
          <a:stretch>
            <a:fillRect/>
          </a:stretch>
        </p:blipFill>
        <p:spPr>
          <a:xfrm>
            <a:off x="611560" y="1700808"/>
            <a:ext cx="7755762" cy="3827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6188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solidFill>
        </p:spPr>
        <p:txBody>
          <a:bodyPr anchor="ctr"/>
          <a:lstStyle/>
          <a:p>
            <a:pPr algn="ctr"/>
            <a:r>
              <a:rPr lang="sv-SE" sz="3200" b="0" dirty="0">
                <a:solidFill>
                  <a:schemeClr val="bg1"/>
                </a:solidFill>
              </a:rPr>
              <a:t>Fördjupning - Alla tonåringar är olika</a:t>
            </a:r>
          </a:p>
        </p:txBody>
      </p:sp>
      <p:sp>
        <p:nvSpPr>
          <p:cNvPr id="6" name="Platshållare för text 5"/>
          <p:cNvSpPr>
            <a:spLocks noGrp="1"/>
          </p:cNvSpPr>
          <p:nvPr>
            <p:ph type="body" sz="quarter" idx="13"/>
          </p:nvPr>
        </p:nvSpPr>
        <p:spPr>
          <a:xfrm>
            <a:off x="460375" y="5445224"/>
            <a:ext cx="7282800" cy="468032"/>
          </a:xfrm>
        </p:spPr>
        <p:txBody>
          <a:bodyPr/>
          <a:lstStyle/>
          <a:p>
            <a:r>
              <a:rPr lang="sv-SE" sz="1400" dirty="0"/>
              <a:t>. </a:t>
            </a:r>
          </a:p>
        </p:txBody>
      </p:sp>
      <p:sp>
        <p:nvSpPr>
          <p:cNvPr id="4" name="Platshållare för innehåll 3"/>
          <p:cNvSpPr>
            <a:spLocks noGrp="1"/>
          </p:cNvSpPr>
          <p:nvPr>
            <p:ph idx="1"/>
          </p:nvPr>
        </p:nvSpPr>
        <p:spPr>
          <a:xfrm>
            <a:off x="457200" y="1440001"/>
            <a:ext cx="8507288" cy="4293256"/>
          </a:xfrm>
        </p:spPr>
        <p:txBody>
          <a:bodyPr/>
          <a:lstStyle/>
          <a:p>
            <a:r>
              <a:rPr lang="sv-SE" sz="2400" dirty="0"/>
              <a:t>Föräldrar kan ha för höga krav på sina tonåringar. </a:t>
            </a:r>
          </a:p>
          <a:p>
            <a:r>
              <a:rPr lang="sv-SE" sz="2400" dirty="0"/>
              <a:t>Barn och unga mognar olika fort och har olika förutsättningar. </a:t>
            </a:r>
          </a:p>
          <a:p>
            <a:r>
              <a:rPr lang="sv-SE" sz="2400" dirty="0"/>
              <a:t>Barn vill göra bra ifrån sig om de kan.</a:t>
            </a:r>
          </a:p>
          <a:p>
            <a:pPr marL="0" indent="0">
              <a:buNone/>
            </a:pPr>
            <a:r>
              <a:rPr lang="sv-SE" sz="2400" b="1" dirty="0"/>
              <a:t> Barnkonventionen                                                            	</a:t>
            </a:r>
            <a:r>
              <a:rPr lang="sv-SE" sz="2400" dirty="0"/>
              <a:t>Barn och unga har rätt att säga vad de tycker och bli 	lyssnade på (art.12). De får inte diskrimineras utifrån 	kön (art. 2). De som bestämmer ska alltid tänka på vad 	som är bäst för barnet (art. 3)</a:t>
            </a:r>
          </a:p>
          <a:p>
            <a:r>
              <a:rPr lang="sv-SE" sz="2400" dirty="0"/>
              <a:t>Tydlig koppling mellan begränsad autonomi i tonåren och depression</a:t>
            </a:r>
          </a:p>
          <a:p>
            <a:pPr marL="0" indent="0">
              <a:buNone/>
            </a:pPr>
            <a:r>
              <a:rPr lang="sv-SE" sz="1400" dirty="0"/>
              <a:t>Källor: Daniel J Siegel 2016, Ross Green 2003, Yap &amp; </a:t>
            </a:r>
            <a:r>
              <a:rPr lang="sv-SE" sz="1400" dirty="0" err="1"/>
              <a:t>Jorm</a:t>
            </a:r>
            <a:r>
              <a:rPr lang="sv-SE" sz="1400" dirty="0"/>
              <a:t> 2014</a:t>
            </a:r>
          </a:p>
        </p:txBody>
      </p:sp>
    </p:spTree>
    <p:extLst>
      <p:ext uri="{BB962C8B-B14F-4D97-AF65-F5344CB8AC3E}">
        <p14:creationId xmlns:p14="http://schemas.microsoft.com/office/powerpoint/2010/main" val="2282870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rPr>
              <a:t>Träff 1- Alla tonåringar är olika</a:t>
            </a:r>
          </a:p>
        </p:txBody>
      </p:sp>
      <p:sp>
        <p:nvSpPr>
          <p:cNvPr id="6" name="Platshållare för text 5"/>
          <p:cNvSpPr>
            <a:spLocks noGrp="1"/>
          </p:cNvSpPr>
          <p:nvPr>
            <p:ph type="body" sz="quarter" idx="13"/>
          </p:nvPr>
        </p:nvSpPr>
        <p:spPr>
          <a:xfrm>
            <a:off x="460375" y="5445224"/>
            <a:ext cx="7282800" cy="468032"/>
          </a:xfrm>
        </p:spPr>
        <p:txBody>
          <a:bodyPr/>
          <a:lstStyle/>
          <a:p>
            <a:r>
              <a:rPr lang="sv-SE" sz="1400" dirty="0"/>
              <a:t>. </a:t>
            </a:r>
          </a:p>
        </p:txBody>
      </p:sp>
      <p:sp>
        <p:nvSpPr>
          <p:cNvPr id="2" name="textruta 1"/>
          <p:cNvSpPr txBox="1"/>
          <p:nvPr/>
        </p:nvSpPr>
        <p:spPr>
          <a:xfrm>
            <a:off x="4932040" y="6453335"/>
            <a:ext cx="3754760" cy="369332"/>
          </a:xfrm>
          <a:prstGeom prst="rect">
            <a:avLst/>
          </a:prstGeom>
          <a:noFill/>
        </p:spPr>
        <p:txBody>
          <a:bodyPr wrap="square" rtlCol="0">
            <a:spAutoFit/>
          </a:bodyPr>
          <a:lstStyle/>
          <a:p>
            <a:r>
              <a:rPr lang="sv-SE" dirty="0"/>
              <a:t>                           Manualsida 13</a:t>
            </a:r>
          </a:p>
        </p:txBody>
      </p:sp>
      <p:pic>
        <p:nvPicPr>
          <p:cNvPr id="7" name="Platshållare för innehåll 6"/>
          <p:cNvPicPr>
            <a:picLocks noGrp="1" noChangeAspect="1"/>
          </p:cNvPicPr>
          <p:nvPr>
            <p:ph idx="1"/>
          </p:nvPr>
        </p:nvPicPr>
        <p:blipFill>
          <a:blip r:embed="rId3"/>
          <a:stretch>
            <a:fillRect/>
          </a:stretch>
        </p:blipFill>
        <p:spPr>
          <a:xfrm>
            <a:off x="678396" y="1629218"/>
            <a:ext cx="7787208" cy="42981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6053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lumMod val="60000"/>
              <a:lumOff val="40000"/>
            </a:schemeClr>
          </a:solidFill>
        </p:spPr>
        <p:txBody>
          <a:bodyPr anchor="ctr"/>
          <a:lstStyle/>
          <a:p>
            <a:pPr algn="ctr"/>
            <a:r>
              <a:rPr lang="sv-SE" sz="3200" b="0">
                <a:solidFill>
                  <a:schemeClr val="bg1"/>
                </a:solidFill>
              </a:rPr>
              <a:t>Träff 1 - Alla </a:t>
            </a:r>
            <a:r>
              <a:rPr lang="sv-SE" sz="3200" b="0" dirty="0">
                <a:solidFill>
                  <a:schemeClr val="bg1"/>
                </a:solidFill>
              </a:rPr>
              <a:t>tonåringar är olika</a:t>
            </a:r>
          </a:p>
        </p:txBody>
      </p:sp>
      <p:sp>
        <p:nvSpPr>
          <p:cNvPr id="6" name="Platshållare för text 5"/>
          <p:cNvSpPr>
            <a:spLocks noGrp="1"/>
          </p:cNvSpPr>
          <p:nvPr>
            <p:ph type="body" sz="quarter" idx="13"/>
          </p:nvPr>
        </p:nvSpPr>
        <p:spPr>
          <a:xfrm>
            <a:off x="460375" y="5445224"/>
            <a:ext cx="7282800" cy="468032"/>
          </a:xfrm>
        </p:spPr>
        <p:txBody>
          <a:bodyPr/>
          <a:lstStyle/>
          <a:p>
            <a:r>
              <a:rPr lang="sv-SE" sz="1400" dirty="0"/>
              <a:t>. </a:t>
            </a:r>
          </a:p>
        </p:txBody>
      </p:sp>
      <p:sp>
        <p:nvSpPr>
          <p:cNvPr id="2" name="textruta 1"/>
          <p:cNvSpPr txBox="1"/>
          <p:nvPr/>
        </p:nvSpPr>
        <p:spPr>
          <a:xfrm>
            <a:off x="7014972" y="6162398"/>
            <a:ext cx="1917927" cy="369332"/>
          </a:xfrm>
          <a:prstGeom prst="rect">
            <a:avLst/>
          </a:prstGeom>
          <a:noFill/>
        </p:spPr>
        <p:txBody>
          <a:bodyPr wrap="square" rtlCol="0">
            <a:spAutoFit/>
          </a:bodyPr>
          <a:lstStyle/>
          <a:p>
            <a:r>
              <a:rPr lang="sv-SE" dirty="0"/>
              <a:t>Manualsida 14</a:t>
            </a:r>
          </a:p>
        </p:txBody>
      </p:sp>
      <p:pic>
        <p:nvPicPr>
          <p:cNvPr id="7" name="Platshållare för innehåll 6"/>
          <p:cNvPicPr>
            <a:picLocks noGrp="1" noChangeAspect="1"/>
          </p:cNvPicPr>
          <p:nvPr>
            <p:ph idx="1"/>
          </p:nvPr>
        </p:nvPicPr>
        <p:blipFill>
          <a:blip r:embed="rId3"/>
          <a:stretch>
            <a:fillRect/>
          </a:stretch>
        </p:blipFill>
        <p:spPr>
          <a:xfrm>
            <a:off x="323528" y="1368175"/>
            <a:ext cx="8291264" cy="4545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2712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marL="0" indent="0">
              <a:buNone/>
            </a:pPr>
            <a:r>
              <a:rPr lang="sv-SE" sz="2400" i="1" dirty="0"/>
              <a:t> </a:t>
            </a:r>
            <a:endParaRPr lang="sv-SE" sz="2400" dirty="0"/>
          </a:p>
          <a:p>
            <a:endParaRPr lang="sv-SE" sz="2400" dirty="0"/>
          </a:p>
          <a:p>
            <a:endParaRPr lang="sv-SE" sz="2400" dirty="0"/>
          </a:p>
        </p:txBody>
      </p:sp>
      <p:sp>
        <p:nvSpPr>
          <p:cNvPr id="6" name="Rubrik 1"/>
          <p:cNvSpPr>
            <a:spLocks noGrp="1"/>
          </p:cNvSpPr>
          <p:nvPr>
            <p:ph type="title"/>
          </p:nvPr>
        </p:nvSpPr>
        <p:spPr>
          <a:solidFill>
            <a:schemeClr val="accent5"/>
          </a:solidFill>
        </p:spPr>
        <p:txBody>
          <a:bodyPr anchor="ctr"/>
          <a:lstStyle/>
          <a:p>
            <a:pPr algn="ctr"/>
            <a:r>
              <a:rPr lang="sv-SE" sz="3200" b="0" dirty="0">
                <a:solidFill>
                  <a:schemeClr val="bg1"/>
                </a:solidFill>
                <a:latin typeface="Stockholm Type "/>
              </a:rPr>
              <a:t>Fördjupning- Förväntningar och normer</a:t>
            </a:r>
          </a:p>
        </p:txBody>
      </p:sp>
      <p:sp>
        <p:nvSpPr>
          <p:cNvPr id="5" name="textruta 4"/>
          <p:cNvSpPr txBox="1"/>
          <p:nvPr/>
        </p:nvSpPr>
        <p:spPr>
          <a:xfrm>
            <a:off x="534380" y="1440001"/>
            <a:ext cx="8075239" cy="6601807"/>
          </a:xfrm>
          <a:prstGeom prst="rect">
            <a:avLst/>
          </a:prstGeom>
          <a:noFill/>
        </p:spPr>
        <p:txBody>
          <a:bodyPr wrap="square" rtlCol="0">
            <a:spAutoFit/>
          </a:bodyPr>
          <a:lstStyle/>
          <a:p>
            <a:pPr lvl="0"/>
            <a:r>
              <a:rPr lang="sv-SE" sz="1900" b="1" dirty="0"/>
              <a:t>Maskulinitetsnormen</a:t>
            </a:r>
          </a:p>
          <a:p>
            <a:pPr marL="628650" lvl="1" indent="-171450">
              <a:lnSpc>
                <a:spcPct val="150000"/>
              </a:lnSpc>
              <a:buFont typeface="Arial" panose="020B0604020202020204" pitchFamily="34" charset="0"/>
              <a:buChar char="•"/>
            </a:pPr>
            <a:r>
              <a:rPr lang="sv-SE" sz="1900" dirty="0"/>
              <a:t>Pojkar som får lära sig att undertrycka vissa känslor utvecklar sannolikt sämre beredskap för svårigheter som vuxen.</a:t>
            </a:r>
          </a:p>
          <a:p>
            <a:pPr marL="628650" lvl="1" indent="-171450">
              <a:lnSpc>
                <a:spcPct val="150000"/>
              </a:lnSpc>
              <a:buFont typeface="Arial" panose="020B0604020202020204" pitchFamily="34" charset="0"/>
              <a:buChar char="•"/>
            </a:pPr>
            <a:r>
              <a:rPr lang="sv-SE" sz="1900" dirty="0"/>
              <a:t>Män överrepresenterade vid självmord</a:t>
            </a:r>
          </a:p>
          <a:p>
            <a:pPr marL="628650" lvl="1" indent="-171450">
              <a:lnSpc>
                <a:spcPct val="150000"/>
              </a:lnSpc>
              <a:buFont typeface="Arial" panose="020B0604020202020204" pitchFamily="34" charset="0"/>
              <a:buChar char="•"/>
            </a:pPr>
            <a:r>
              <a:rPr lang="sv-SE" sz="1900" dirty="0"/>
              <a:t>Män söker stöd från sin omgivning i lägre utsträckning</a:t>
            </a:r>
          </a:p>
          <a:p>
            <a:pPr marL="171450" lvl="0" indent="-171450">
              <a:buFont typeface="Arial" panose="020B0604020202020204" pitchFamily="34" charset="0"/>
              <a:buChar char="•"/>
            </a:pPr>
            <a:endParaRPr lang="sv-SE" sz="1900" dirty="0"/>
          </a:p>
          <a:p>
            <a:pPr lvl="0"/>
            <a:r>
              <a:rPr lang="sv-SE" sz="1900" b="1" dirty="0"/>
              <a:t>Normer kring skolprestation</a:t>
            </a:r>
          </a:p>
          <a:p>
            <a:pPr marL="628650" lvl="1" indent="-171450">
              <a:lnSpc>
                <a:spcPct val="150000"/>
              </a:lnSpc>
              <a:buFont typeface="Arial" panose="020B0604020202020204" pitchFamily="34" charset="0"/>
              <a:buChar char="•"/>
            </a:pPr>
            <a:r>
              <a:rPr lang="sv-SE" sz="1900" dirty="0"/>
              <a:t>Tonårsflickor upplever mer stress över skolan</a:t>
            </a:r>
          </a:p>
          <a:p>
            <a:pPr marL="628650" lvl="1" indent="-171450">
              <a:lnSpc>
                <a:spcPct val="150000"/>
              </a:lnSpc>
              <a:buFont typeface="Arial" panose="020B0604020202020204" pitchFamily="34" charset="0"/>
              <a:buChar char="•"/>
            </a:pPr>
            <a:r>
              <a:rPr lang="sv-SE" sz="1900" dirty="0"/>
              <a:t>Pojkar lägre betyg, färre tar gymnasieexamen</a:t>
            </a:r>
          </a:p>
          <a:p>
            <a:pPr marL="171450" lvl="0" indent="-171450">
              <a:buFont typeface="Arial" panose="020B0604020202020204" pitchFamily="34" charset="0"/>
              <a:buChar char="•"/>
            </a:pPr>
            <a:endParaRPr lang="sv-SE" sz="1900" dirty="0"/>
          </a:p>
          <a:p>
            <a:pPr lvl="0"/>
            <a:r>
              <a:rPr lang="sv-SE" sz="1900" b="1" dirty="0"/>
              <a:t>Normer kring skönhet</a:t>
            </a:r>
          </a:p>
          <a:p>
            <a:pPr lvl="0"/>
            <a:endParaRPr lang="sv-SE" sz="1900" b="1" dirty="0"/>
          </a:p>
          <a:p>
            <a:r>
              <a:rPr lang="sv-SE" sz="1400" dirty="0"/>
              <a:t>Källor: Annsofie Nyström 2012,  Holmqvist </a:t>
            </a:r>
            <a:r>
              <a:rPr lang="sv-SE" sz="1400" dirty="0" err="1"/>
              <a:t>Gattario</a:t>
            </a:r>
            <a:r>
              <a:rPr lang="sv-SE" sz="1400" i="1" dirty="0"/>
              <a:t>, </a:t>
            </a:r>
            <a:r>
              <a:rPr lang="sv-SE" sz="1400" dirty="0"/>
              <a:t>2015-07-02Sveriges kommuner och landsting 2018, Frisén, Holmqvist </a:t>
            </a:r>
            <a:r>
              <a:rPr lang="sv-SE" sz="1400" dirty="0" err="1"/>
              <a:t>Gattario</a:t>
            </a:r>
            <a:r>
              <a:rPr lang="sv-SE" sz="1400" dirty="0"/>
              <a:t>, Lunde, 2014, Stockholmsenkäten 2022( ämnesraport psykiskohälsa 2023.)</a:t>
            </a:r>
          </a:p>
          <a:p>
            <a:pPr marL="171450" lvl="0" indent="-171450">
              <a:buFont typeface="Arial" panose="020B0604020202020204" pitchFamily="34" charset="0"/>
              <a:buChar char="•"/>
            </a:pPr>
            <a:endParaRPr lang="sv-SE" sz="1600" dirty="0"/>
          </a:p>
          <a:p>
            <a:pPr marL="171450" lvl="0" indent="-171450">
              <a:buFont typeface="Arial" panose="020B0604020202020204" pitchFamily="34" charset="0"/>
              <a:buChar char="•"/>
            </a:pPr>
            <a:endParaRPr lang="sv-SE" sz="2000" dirty="0"/>
          </a:p>
          <a:p>
            <a:pPr marL="171450" lvl="0" indent="-171450">
              <a:buFont typeface="Arial" panose="020B0604020202020204" pitchFamily="34" charset="0"/>
              <a:buChar char="•"/>
            </a:pPr>
            <a:endParaRPr lang="sv-SE" sz="2000" dirty="0"/>
          </a:p>
          <a:p>
            <a:pPr marL="171450" lvl="0" indent="-171450">
              <a:buFont typeface="Arial" panose="020B0604020202020204" pitchFamily="34" charset="0"/>
              <a:buChar char="•"/>
            </a:pPr>
            <a:endParaRPr lang="sv-SE" sz="2000" dirty="0"/>
          </a:p>
          <a:p>
            <a:pPr marL="171450" lvl="0" indent="-171450">
              <a:buFont typeface="Arial" panose="020B0604020202020204" pitchFamily="34" charset="0"/>
              <a:buChar char="•"/>
            </a:pPr>
            <a:endParaRPr lang="sv-SE" sz="2000" dirty="0"/>
          </a:p>
        </p:txBody>
      </p:sp>
    </p:spTree>
    <p:extLst>
      <p:ext uri="{BB962C8B-B14F-4D97-AF65-F5344CB8AC3E}">
        <p14:creationId xmlns:p14="http://schemas.microsoft.com/office/powerpoint/2010/main" val="3599508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marL="0" lvl="0" indent="0">
              <a:spcBef>
                <a:spcPts val="0"/>
              </a:spcBef>
              <a:spcAft>
                <a:spcPts val="0"/>
              </a:spcAft>
              <a:buNone/>
              <a:defRPr/>
            </a:pPr>
            <a:r>
              <a:rPr lang="sv-SE" sz="2400" i="1" dirty="0"/>
              <a:t> </a:t>
            </a:r>
            <a:endParaRPr lang="sv-SE" sz="2400" dirty="0"/>
          </a:p>
          <a:p>
            <a:endParaRPr lang="sv-SE" sz="2400" dirty="0"/>
          </a:p>
        </p:txBody>
      </p:sp>
      <p:sp>
        <p:nvSpPr>
          <p:cNvPr id="6" name="Rubrik 1"/>
          <p:cNvSpPr>
            <a:spLocks noGrp="1"/>
          </p:cNvSpPr>
          <p:nvPr>
            <p:ph type="title"/>
          </p:nvPr>
        </p:nvSpPr>
        <p:spPr>
          <a:solidFill>
            <a:schemeClr val="accent5">
              <a:lumMod val="60000"/>
              <a:lumOff val="40000"/>
            </a:schemeClr>
          </a:solidFill>
        </p:spPr>
        <p:txBody>
          <a:bodyPr anchor="ctr"/>
          <a:lstStyle/>
          <a:p>
            <a:pPr algn="ctr"/>
            <a:r>
              <a:rPr lang="sv-SE" sz="3200" b="0" dirty="0">
                <a:solidFill>
                  <a:schemeClr val="bg1"/>
                </a:solidFill>
                <a:latin typeface="Stockholm Type "/>
              </a:rPr>
              <a:t>Träff 1- Förväntningar och normer</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4394006"/>
            <a:ext cx="2772308" cy="2125364"/>
          </a:xfrm>
          <a:prstGeom prst="rect">
            <a:avLst/>
          </a:prstGeom>
        </p:spPr>
      </p:pic>
      <p:sp>
        <p:nvSpPr>
          <p:cNvPr id="4" name="textruta 3"/>
          <p:cNvSpPr txBox="1"/>
          <p:nvPr/>
        </p:nvSpPr>
        <p:spPr>
          <a:xfrm>
            <a:off x="6804248" y="6165304"/>
            <a:ext cx="2088232" cy="369332"/>
          </a:xfrm>
          <a:prstGeom prst="rect">
            <a:avLst/>
          </a:prstGeom>
          <a:noFill/>
        </p:spPr>
        <p:txBody>
          <a:bodyPr wrap="square" rtlCol="0">
            <a:spAutoFit/>
          </a:bodyPr>
          <a:lstStyle/>
          <a:p>
            <a:r>
              <a:rPr lang="sv-SE" dirty="0"/>
              <a:t>Manualsida 15</a:t>
            </a:r>
          </a:p>
        </p:txBody>
      </p:sp>
      <p:pic>
        <p:nvPicPr>
          <p:cNvPr id="5" name="Bildobjekt 4"/>
          <p:cNvPicPr>
            <a:picLocks noChangeAspect="1"/>
          </p:cNvPicPr>
          <p:nvPr/>
        </p:nvPicPr>
        <p:blipFill>
          <a:blip r:embed="rId4"/>
          <a:stretch>
            <a:fillRect/>
          </a:stretch>
        </p:blipFill>
        <p:spPr>
          <a:xfrm>
            <a:off x="595124" y="1512140"/>
            <a:ext cx="7953751" cy="2785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263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latin typeface="Stockholm Type "/>
              </a:rPr>
              <a:t>Träff 1- Hur vill du vara som förälder</a:t>
            </a:r>
          </a:p>
        </p:txBody>
      </p:sp>
      <p:sp>
        <p:nvSpPr>
          <p:cNvPr id="3" name="textruta 2"/>
          <p:cNvSpPr txBox="1"/>
          <p:nvPr/>
        </p:nvSpPr>
        <p:spPr>
          <a:xfrm>
            <a:off x="4098924" y="6381328"/>
            <a:ext cx="4186808" cy="369332"/>
          </a:xfrm>
          <a:prstGeom prst="rect">
            <a:avLst/>
          </a:prstGeom>
          <a:noFill/>
        </p:spPr>
        <p:txBody>
          <a:bodyPr wrap="square" rtlCol="0">
            <a:spAutoFit/>
          </a:bodyPr>
          <a:lstStyle/>
          <a:p>
            <a:r>
              <a:rPr lang="sv-SE" dirty="0"/>
              <a:t>                                       Manualsida 18</a:t>
            </a:r>
          </a:p>
        </p:txBody>
      </p:sp>
      <p:pic>
        <p:nvPicPr>
          <p:cNvPr id="6" name="Bildobjekt 5"/>
          <p:cNvPicPr>
            <a:picLocks noChangeAspect="1"/>
          </p:cNvPicPr>
          <p:nvPr/>
        </p:nvPicPr>
        <p:blipFill>
          <a:blip r:embed="rId3"/>
          <a:stretch>
            <a:fillRect/>
          </a:stretch>
        </p:blipFill>
        <p:spPr>
          <a:xfrm>
            <a:off x="621374" y="1558664"/>
            <a:ext cx="7901252" cy="45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208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latin typeface="Stockholm Type "/>
              </a:rPr>
              <a:t>Träff 1- Pröva och öva</a:t>
            </a:r>
          </a:p>
        </p:txBody>
      </p:sp>
      <p:pic>
        <p:nvPicPr>
          <p:cNvPr id="5" name="Platshållare för innehåll 4"/>
          <p:cNvPicPr>
            <a:picLocks noGrp="1" noChangeAspect="1"/>
          </p:cNvPicPr>
          <p:nvPr>
            <p:ph idx="1"/>
          </p:nvPr>
        </p:nvPicPr>
        <p:blipFill>
          <a:blip r:embed="rId3"/>
          <a:stretch>
            <a:fillRect/>
          </a:stretch>
        </p:blipFill>
        <p:spPr>
          <a:xfrm>
            <a:off x="764896" y="1511409"/>
            <a:ext cx="7614207" cy="4359278"/>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a:off x="5292080" y="6093296"/>
            <a:ext cx="3394720" cy="369332"/>
          </a:xfrm>
          <a:prstGeom prst="rect">
            <a:avLst/>
          </a:prstGeom>
          <a:noFill/>
        </p:spPr>
        <p:txBody>
          <a:bodyPr wrap="square" rtlCol="0">
            <a:spAutoFit/>
          </a:bodyPr>
          <a:lstStyle/>
          <a:p>
            <a:r>
              <a:rPr lang="sv-SE" dirty="0"/>
              <a:t>                        Manualsida 19</a:t>
            </a:r>
          </a:p>
        </p:txBody>
      </p:sp>
    </p:spTree>
    <p:extLst>
      <p:ext uri="{BB962C8B-B14F-4D97-AF65-F5344CB8AC3E}">
        <p14:creationId xmlns:p14="http://schemas.microsoft.com/office/powerpoint/2010/main" val="50176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latin typeface="Stockholm Type "/>
              </a:rPr>
              <a:t>Träff 1- Pröva och öva</a:t>
            </a:r>
          </a:p>
        </p:txBody>
      </p:sp>
      <p:sp>
        <p:nvSpPr>
          <p:cNvPr id="3" name="textruta 2"/>
          <p:cNvSpPr txBox="1"/>
          <p:nvPr/>
        </p:nvSpPr>
        <p:spPr>
          <a:xfrm>
            <a:off x="6078890" y="6353974"/>
            <a:ext cx="2088232" cy="369332"/>
          </a:xfrm>
          <a:prstGeom prst="rect">
            <a:avLst/>
          </a:prstGeom>
          <a:noFill/>
        </p:spPr>
        <p:txBody>
          <a:bodyPr wrap="square" rtlCol="0">
            <a:spAutoFit/>
          </a:bodyPr>
          <a:lstStyle/>
          <a:p>
            <a:r>
              <a:rPr lang="sv-SE" dirty="0"/>
              <a:t>        </a:t>
            </a:r>
            <a:r>
              <a:rPr lang="sv-SE" dirty="0" err="1"/>
              <a:t>Manulsida</a:t>
            </a:r>
            <a:r>
              <a:rPr lang="sv-SE" sz="1400" dirty="0"/>
              <a:t> </a:t>
            </a:r>
            <a:r>
              <a:rPr lang="sv-SE" dirty="0"/>
              <a:t>20</a:t>
            </a:r>
            <a:endParaRPr lang="sv-SE" sz="1400" dirty="0"/>
          </a:p>
        </p:txBody>
      </p:sp>
      <p:pic>
        <p:nvPicPr>
          <p:cNvPr id="14" name="Bildobjekt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06" y="1468124"/>
            <a:ext cx="7735388" cy="4706526"/>
          </a:xfrm>
          <a:prstGeom prst="rect">
            <a:avLst/>
          </a:prstGeom>
          <a:ln>
            <a:noFill/>
          </a:ln>
          <a:effectLst>
            <a:outerShdw blurRad="292100" dist="139700" dir="2700000" algn="tl" rotWithShape="0">
              <a:srgbClr val="333333">
                <a:alpha val="65000"/>
              </a:srgbClr>
            </a:outerShdw>
          </a:effectLst>
        </p:spPr>
      </p:pic>
      <p:pic>
        <p:nvPicPr>
          <p:cNvPr id="15" name="Bildobjekt 14"/>
          <p:cNvPicPr>
            <a:picLocks noChangeAspect="1"/>
          </p:cNvPicPr>
          <p:nvPr/>
        </p:nvPicPr>
        <p:blipFill>
          <a:blip r:embed="rId4"/>
          <a:stretch>
            <a:fillRect/>
          </a:stretch>
        </p:blipFill>
        <p:spPr>
          <a:xfrm>
            <a:off x="1259632" y="2852936"/>
            <a:ext cx="5689520" cy="720080"/>
          </a:xfrm>
          <a:prstGeom prst="rect">
            <a:avLst/>
          </a:prstGeom>
        </p:spPr>
      </p:pic>
    </p:spTree>
    <p:extLst>
      <p:ext uri="{BB962C8B-B14F-4D97-AF65-F5344CB8AC3E}">
        <p14:creationId xmlns:p14="http://schemas.microsoft.com/office/powerpoint/2010/main" val="28981312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solidFill>
            <a:schemeClr val="accent5"/>
          </a:solidFill>
        </p:spPr>
        <p:txBody>
          <a:bodyPr anchor="ctr"/>
          <a:lstStyle/>
          <a:p>
            <a:pPr algn="ctr"/>
            <a:r>
              <a:rPr lang="sv-SE" sz="3200" b="0" dirty="0">
                <a:solidFill>
                  <a:schemeClr val="bg1"/>
                </a:solidFill>
                <a:latin typeface="Stockholm Type "/>
              </a:rPr>
              <a:t>Översikt av utbildningen </a:t>
            </a: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2295565"/>
            <a:ext cx="2936423" cy="2936423"/>
          </a:xfrm>
          <a:prstGeom prst="rect">
            <a:avLst/>
          </a:prstGeom>
        </p:spPr>
      </p:pic>
      <p:sp>
        <p:nvSpPr>
          <p:cNvPr id="2" name="Rektangel 1"/>
          <p:cNvSpPr/>
          <p:nvPr/>
        </p:nvSpPr>
        <p:spPr>
          <a:xfrm>
            <a:off x="2286000" y="5592422"/>
            <a:ext cx="4572000" cy="646331"/>
          </a:xfrm>
          <a:prstGeom prst="rect">
            <a:avLst/>
          </a:prstGeom>
        </p:spPr>
        <p:txBody>
          <a:bodyPr>
            <a:spAutoFit/>
          </a:bodyPr>
          <a:lstStyle/>
          <a:p>
            <a:r>
              <a:rPr lang="sv-SE" u="sng" dirty="0">
                <a:solidFill>
                  <a:srgbClr val="007EC4"/>
                </a:solidFill>
                <a:latin typeface="Times New Roman" panose="02020603050405020304" pitchFamily="18" charset="0"/>
                <a:ea typeface="Times New Roman" panose="02020603050405020304" pitchFamily="18" charset="0"/>
                <a:hlinkClick r:id="rId4"/>
              </a:rPr>
              <a:t>https://play.mediaflowpro.com/ovp/16/24IEKHZGEZ</a:t>
            </a:r>
            <a:endParaRPr lang="sv-SE" dirty="0"/>
          </a:p>
        </p:txBody>
      </p:sp>
    </p:spTree>
    <p:extLst>
      <p:ext uri="{BB962C8B-B14F-4D97-AF65-F5344CB8AC3E}">
        <p14:creationId xmlns:p14="http://schemas.microsoft.com/office/powerpoint/2010/main" val="2359909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solidFill>
        </p:spPr>
        <p:txBody>
          <a:bodyPr anchor="ctr"/>
          <a:lstStyle/>
          <a:p>
            <a:pPr algn="ctr"/>
            <a:r>
              <a:rPr lang="sv-SE" sz="3200" b="0" dirty="0">
                <a:solidFill>
                  <a:schemeClr val="bg1"/>
                </a:solidFill>
              </a:rPr>
              <a:t>Fördjupning – Före- och eftermodellen</a:t>
            </a:r>
          </a:p>
        </p:txBody>
      </p:sp>
      <p:sp>
        <p:nvSpPr>
          <p:cNvPr id="3" name="Platshållare för innehåll 2"/>
          <p:cNvSpPr>
            <a:spLocks noGrp="1"/>
          </p:cNvSpPr>
          <p:nvPr>
            <p:ph idx="1"/>
          </p:nvPr>
        </p:nvSpPr>
        <p:spPr>
          <a:xfrm>
            <a:off x="606388" y="1484784"/>
            <a:ext cx="7931224" cy="4294050"/>
          </a:xfrm>
        </p:spPr>
        <p:txBody>
          <a:bodyPr/>
          <a:lstStyle/>
          <a:p>
            <a:endParaRPr lang="sv-SE" sz="2800" dirty="0"/>
          </a:p>
          <a:p>
            <a:r>
              <a:rPr lang="sv-SE" sz="2800" dirty="0"/>
              <a:t>Beteendeanalys - förstå beteenden och vad som påverkar dem</a:t>
            </a:r>
          </a:p>
          <a:p>
            <a:r>
              <a:rPr lang="sv-SE" sz="2800" dirty="0"/>
              <a:t>Förstå samspelet mellan föräldrar och barn</a:t>
            </a:r>
          </a:p>
          <a:p>
            <a:r>
              <a:rPr lang="sv-SE" sz="2800" dirty="0"/>
              <a:t>Hjälper föräldern att se sin egen roll i samspelet och vad den kan göra för att skapa förändring</a:t>
            </a:r>
          </a:p>
          <a:p>
            <a:endParaRPr lang="sv-SE" sz="2400" dirty="0"/>
          </a:p>
        </p:txBody>
      </p:sp>
    </p:spTree>
    <p:extLst>
      <p:ext uri="{BB962C8B-B14F-4D97-AF65-F5344CB8AC3E}">
        <p14:creationId xmlns:p14="http://schemas.microsoft.com/office/powerpoint/2010/main" val="2164518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5"/>
          <p:cNvSpPr txBox="1">
            <a:spLocks/>
          </p:cNvSpPr>
          <p:nvPr/>
        </p:nvSpPr>
        <p:spPr>
          <a:xfrm>
            <a:off x="3418455" y="1458894"/>
            <a:ext cx="2669305" cy="2584164"/>
          </a:xfrm>
          <a:prstGeom prst="ellipse">
            <a:avLst/>
          </a:prstGeom>
          <a:noFill/>
          <a:ln w="76200" cap="flat" cmpd="sng" algn="ctr">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lt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sv-SE" sz="3400" b="1" dirty="0">
                <a:solidFill>
                  <a:schemeClr val="tx1"/>
                </a:solidFill>
                <a:cs typeface="Times New Roman" panose="02020603050405020304" pitchFamily="18" charset="0"/>
              </a:rPr>
              <a:t>B</a:t>
            </a:r>
          </a:p>
          <a:p>
            <a:pPr marL="0" indent="0" algn="ctr">
              <a:buFont typeface="Arial" panose="020B0604020202020204" pitchFamily="34" charset="0"/>
              <a:buNone/>
            </a:pPr>
            <a:r>
              <a:rPr lang="sv-SE" dirty="0">
                <a:solidFill>
                  <a:schemeClr val="tx1"/>
                </a:solidFill>
                <a:cs typeface="Times New Roman" panose="02020603050405020304" pitchFamily="18" charset="0"/>
              </a:rPr>
              <a:t>Beteendet som ska analyseras</a:t>
            </a:r>
          </a:p>
        </p:txBody>
      </p:sp>
      <p:sp>
        <p:nvSpPr>
          <p:cNvPr id="10" name="Platshållare för innehåll 5"/>
          <p:cNvSpPr txBox="1">
            <a:spLocks/>
          </p:cNvSpPr>
          <p:nvPr/>
        </p:nvSpPr>
        <p:spPr>
          <a:xfrm>
            <a:off x="6332252" y="1458894"/>
            <a:ext cx="2488219" cy="2584164"/>
          </a:xfrm>
          <a:prstGeom prst="ellipse">
            <a:avLst/>
          </a:prstGeom>
          <a:noFill/>
          <a:ln w="25400" cap="flat" cmpd="sng" algn="ctr">
            <a:solidFill>
              <a:schemeClr val="accent6">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lt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sv-SE" sz="3400" b="1" dirty="0">
                <a:solidFill>
                  <a:schemeClr val="tx1"/>
                </a:solidFill>
                <a:cs typeface="Times New Roman" panose="02020603050405020304" pitchFamily="18" charset="0"/>
              </a:rPr>
              <a:t>Efter</a:t>
            </a:r>
          </a:p>
          <a:p>
            <a:pPr marL="0" indent="0" algn="ctr">
              <a:buFont typeface="Arial" panose="020B0604020202020204" pitchFamily="34" charset="0"/>
              <a:buNone/>
            </a:pPr>
            <a:r>
              <a:rPr lang="sv-SE" dirty="0">
                <a:solidFill>
                  <a:schemeClr val="tx1"/>
                </a:solidFill>
                <a:cs typeface="Times New Roman" panose="02020603050405020304" pitchFamily="18" charset="0"/>
              </a:rPr>
              <a:t>Beteendet förstärks. Föräldern gör något </a:t>
            </a:r>
          </a:p>
        </p:txBody>
      </p:sp>
      <p:sp>
        <p:nvSpPr>
          <p:cNvPr id="7" name="Rubrik 1"/>
          <p:cNvSpPr>
            <a:spLocks noGrp="1"/>
          </p:cNvSpPr>
          <p:nvPr>
            <p:ph type="title"/>
          </p:nvPr>
        </p:nvSpPr>
        <p:spPr>
          <a:solidFill>
            <a:schemeClr val="accent5"/>
          </a:solidFill>
        </p:spPr>
        <p:txBody>
          <a:bodyPr anchor="ctr"/>
          <a:lstStyle/>
          <a:p>
            <a:pPr algn="ctr"/>
            <a:r>
              <a:rPr lang="sv-SE" sz="3200" b="0" dirty="0">
                <a:solidFill>
                  <a:schemeClr val="bg1"/>
                </a:solidFill>
              </a:rPr>
              <a:t>Fördjupning – Före- och eftermodellen</a:t>
            </a:r>
          </a:p>
        </p:txBody>
      </p:sp>
      <p:sp>
        <p:nvSpPr>
          <p:cNvPr id="8" name="Platshållare för innehåll 5"/>
          <p:cNvSpPr txBox="1">
            <a:spLocks/>
          </p:cNvSpPr>
          <p:nvPr/>
        </p:nvSpPr>
        <p:spPr>
          <a:xfrm>
            <a:off x="457201" y="1458894"/>
            <a:ext cx="2716761" cy="2584164"/>
          </a:xfrm>
          <a:prstGeom prst="ellipse">
            <a:avLst/>
          </a:prstGeom>
          <a:noFill/>
          <a:ln w="25400" cap="flat" cmpd="sng" algn="ctr">
            <a:solidFill>
              <a:schemeClr val="accent6">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fontScale="85000" lnSpcReduction="10000"/>
          </a:bodyPr>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lt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lt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sv-SE" sz="3700" b="1" dirty="0">
                <a:solidFill>
                  <a:schemeClr val="tx1"/>
                </a:solidFill>
                <a:cs typeface="Times New Roman" panose="02020603050405020304" pitchFamily="18" charset="0"/>
              </a:rPr>
              <a:t>Före</a:t>
            </a:r>
          </a:p>
          <a:p>
            <a:pPr marL="0" indent="0" algn="ctr">
              <a:buFont typeface="Arial" panose="020B0604020202020204" pitchFamily="34" charset="0"/>
              <a:buNone/>
            </a:pPr>
            <a:r>
              <a:rPr lang="sv-SE" sz="2400" dirty="0">
                <a:solidFill>
                  <a:schemeClr val="tx1"/>
                </a:solidFill>
                <a:cs typeface="Times New Roman" panose="02020603050405020304" pitchFamily="18" charset="0"/>
              </a:rPr>
              <a:t>Beteendet triggas av något. Föräldern gör något</a:t>
            </a:r>
          </a:p>
        </p:txBody>
      </p:sp>
      <p:sp>
        <p:nvSpPr>
          <p:cNvPr id="4" name="Ellips 3"/>
          <p:cNvSpPr/>
          <p:nvPr/>
        </p:nvSpPr>
        <p:spPr>
          <a:xfrm>
            <a:off x="6332252" y="4365104"/>
            <a:ext cx="2196274" cy="191910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Ellips 10"/>
          <p:cNvSpPr/>
          <p:nvPr/>
        </p:nvSpPr>
        <p:spPr>
          <a:xfrm>
            <a:off x="3608291" y="4365103"/>
            <a:ext cx="2259853" cy="1919101"/>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Ellips 11"/>
          <p:cNvSpPr/>
          <p:nvPr/>
        </p:nvSpPr>
        <p:spPr>
          <a:xfrm>
            <a:off x="683568" y="4365104"/>
            <a:ext cx="2323260" cy="191910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p:cNvSpPr txBox="1"/>
          <p:nvPr/>
        </p:nvSpPr>
        <p:spPr>
          <a:xfrm>
            <a:off x="1187624" y="4657623"/>
            <a:ext cx="1584176" cy="1323439"/>
          </a:xfrm>
          <a:prstGeom prst="rect">
            <a:avLst/>
          </a:prstGeom>
          <a:noFill/>
        </p:spPr>
        <p:txBody>
          <a:bodyPr wrap="square" rtlCol="0">
            <a:spAutoFit/>
          </a:bodyPr>
          <a:lstStyle/>
          <a:p>
            <a:r>
              <a:rPr lang="sv-SE" sz="2000" dirty="0"/>
              <a:t>Föräldern tjatar och säger argt. ”Gå upp!”</a:t>
            </a:r>
          </a:p>
        </p:txBody>
      </p:sp>
      <p:sp>
        <p:nvSpPr>
          <p:cNvPr id="13" name="textruta 12"/>
          <p:cNvSpPr txBox="1"/>
          <p:nvPr/>
        </p:nvSpPr>
        <p:spPr>
          <a:xfrm>
            <a:off x="3923928" y="4797151"/>
            <a:ext cx="1806863" cy="923330"/>
          </a:xfrm>
          <a:prstGeom prst="rect">
            <a:avLst/>
          </a:prstGeom>
          <a:noFill/>
        </p:spPr>
        <p:txBody>
          <a:bodyPr wrap="square" rtlCol="0">
            <a:spAutoFit/>
          </a:bodyPr>
          <a:lstStyle/>
          <a:p>
            <a:r>
              <a:rPr lang="sv-SE" dirty="0"/>
              <a:t>Barnet ligger kvar i sängen. Vägrar gå upp </a:t>
            </a:r>
          </a:p>
        </p:txBody>
      </p:sp>
      <p:sp>
        <p:nvSpPr>
          <p:cNvPr id="14" name="textruta 13"/>
          <p:cNvSpPr txBox="1"/>
          <p:nvPr/>
        </p:nvSpPr>
        <p:spPr>
          <a:xfrm>
            <a:off x="6876256" y="4657622"/>
            <a:ext cx="1296144" cy="1477328"/>
          </a:xfrm>
          <a:prstGeom prst="rect">
            <a:avLst/>
          </a:prstGeom>
          <a:noFill/>
          <a:ln>
            <a:solidFill>
              <a:schemeClr val="bg1"/>
            </a:solidFill>
          </a:ln>
        </p:spPr>
        <p:txBody>
          <a:bodyPr wrap="square" rtlCol="0">
            <a:spAutoFit/>
          </a:bodyPr>
          <a:lstStyle/>
          <a:p>
            <a:r>
              <a:rPr lang="sv-SE" dirty="0"/>
              <a:t>Föräldern hotar. ”Jag drar in din månads-peng”</a:t>
            </a:r>
          </a:p>
        </p:txBody>
      </p:sp>
    </p:spTree>
    <p:custDataLst>
      <p:tags r:id="rId1"/>
    </p:custDataLst>
    <p:extLst>
      <p:ext uri="{BB962C8B-B14F-4D97-AF65-F5344CB8AC3E}">
        <p14:creationId xmlns:p14="http://schemas.microsoft.com/office/powerpoint/2010/main" val="289606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584200" y="313802"/>
            <a:ext cx="8229600" cy="831600"/>
          </a:xfrm>
          <a:solidFill>
            <a:schemeClr val="accent5">
              <a:lumMod val="60000"/>
              <a:lumOff val="40000"/>
            </a:schemeClr>
          </a:solidFill>
        </p:spPr>
        <p:txBody>
          <a:bodyPr anchor="ctr"/>
          <a:lstStyle/>
          <a:p>
            <a:pPr algn="ctr"/>
            <a:r>
              <a:rPr lang="sv-SE" sz="3200" b="0" dirty="0">
                <a:solidFill>
                  <a:schemeClr val="bg1"/>
                </a:solidFill>
              </a:rPr>
              <a:t>Träff 2  Före - och eftermodellen</a:t>
            </a:r>
          </a:p>
        </p:txBody>
      </p:sp>
      <p:pic>
        <p:nvPicPr>
          <p:cNvPr id="3" name="Platshållare för innehåll 2"/>
          <p:cNvPicPr>
            <a:picLocks noGrp="1" noChangeAspect="1"/>
          </p:cNvPicPr>
          <p:nvPr>
            <p:ph idx="1"/>
          </p:nvPr>
        </p:nvPicPr>
        <p:blipFill>
          <a:blip r:embed="rId3"/>
          <a:stretch>
            <a:fillRect/>
          </a:stretch>
        </p:blipFill>
        <p:spPr>
          <a:xfrm>
            <a:off x="584200" y="1261538"/>
            <a:ext cx="8102600" cy="4841798"/>
          </a:xfrm>
          <a:prstGeom prst="rect">
            <a:avLst/>
          </a:prstGeom>
        </p:spPr>
      </p:pic>
      <p:sp>
        <p:nvSpPr>
          <p:cNvPr id="7" name="textruta 6"/>
          <p:cNvSpPr txBox="1"/>
          <p:nvPr/>
        </p:nvSpPr>
        <p:spPr>
          <a:xfrm>
            <a:off x="5894433" y="6335609"/>
            <a:ext cx="2792367" cy="369332"/>
          </a:xfrm>
          <a:prstGeom prst="rect">
            <a:avLst/>
          </a:prstGeom>
          <a:noFill/>
        </p:spPr>
        <p:txBody>
          <a:bodyPr wrap="square" rtlCol="0">
            <a:spAutoFit/>
          </a:bodyPr>
          <a:lstStyle/>
          <a:p>
            <a:r>
              <a:rPr lang="sv-SE" dirty="0"/>
              <a:t>Manualsida 15</a:t>
            </a:r>
          </a:p>
        </p:txBody>
      </p:sp>
    </p:spTree>
    <p:extLst>
      <p:ext uri="{BB962C8B-B14F-4D97-AF65-F5344CB8AC3E}">
        <p14:creationId xmlns:p14="http://schemas.microsoft.com/office/powerpoint/2010/main" val="2265817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endParaRPr lang="sv-SE" dirty="0"/>
          </a:p>
          <a:p>
            <a:r>
              <a:rPr lang="sv-SE" sz="2400" dirty="0"/>
              <a:t>Beröm för egenskaper (smart, duktig…) leder till mindre ansträngning</a:t>
            </a:r>
          </a:p>
          <a:p>
            <a:r>
              <a:rPr lang="sv-SE" sz="2400" dirty="0"/>
              <a:t>Beröm för ansträngning och försök leder till:</a:t>
            </a:r>
          </a:p>
          <a:p>
            <a:pPr lvl="1"/>
            <a:r>
              <a:rPr lang="sv-SE" sz="2400" dirty="0"/>
              <a:t>Inställningen att övning och träning ger effekt</a:t>
            </a:r>
          </a:p>
          <a:p>
            <a:pPr lvl="1"/>
            <a:r>
              <a:rPr lang="sv-SE" sz="2400" dirty="0"/>
              <a:t>Tro på den egna förmågan</a:t>
            </a:r>
          </a:p>
          <a:p>
            <a:pPr lvl="1"/>
            <a:r>
              <a:rPr lang="sv-SE" sz="2400" dirty="0" err="1"/>
              <a:t>Grit</a:t>
            </a:r>
            <a:r>
              <a:rPr lang="sv-SE" sz="2400" dirty="0"/>
              <a:t> –förmågan att hålla fast vid långsiktiga mål trots tillfälliga motgångar</a:t>
            </a:r>
          </a:p>
          <a:p>
            <a:endParaRPr lang="sv-SE" dirty="0"/>
          </a:p>
        </p:txBody>
      </p:sp>
      <p:sp>
        <p:nvSpPr>
          <p:cNvPr id="4" name="Platshållare för text 3"/>
          <p:cNvSpPr>
            <a:spLocks noGrp="1"/>
          </p:cNvSpPr>
          <p:nvPr>
            <p:ph type="body" sz="quarter" idx="13"/>
          </p:nvPr>
        </p:nvSpPr>
        <p:spPr>
          <a:xfrm>
            <a:off x="460375" y="5517232"/>
            <a:ext cx="7282800" cy="529384"/>
          </a:xfrm>
        </p:spPr>
        <p:txBody>
          <a:bodyPr/>
          <a:lstStyle/>
          <a:p>
            <a:r>
              <a:rPr lang="sv-SE" sz="1600" dirty="0"/>
              <a:t>Källor: Ricci &amp; Lee, 2016. Klingberg 2016</a:t>
            </a:r>
          </a:p>
        </p:txBody>
      </p:sp>
      <p:sp>
        <p:nvSpPr>
          <p:cNvPr id="5" name="Rubrik 1"/>
          <p:cNvSpPr>
            <a:spLocks noGrp="1"/>
          </p:cNvSpPr>
          <p:nvPr>
            <p:ph type="title"/>
          </p:nvPr>
        </p:nvSpPr>
        <p:spPr>
          <a:xfrm>
            <a:off x="457200" y="295836"/>
            <a:ext cx="8229600" cy="831600"/>
          </a:xfrm>
          <a:solidFill>
            <a:schemeClr val="accent5"/>
          </a:solidFill>
        </p:spPr>
        <p:txBody>
          <a:bodyPr anchor="ctr"/>
          <a:lstStyle/>
          <a:p>
            <a:pPr algn="ctr"/>
            <a:r>
              <a:rPr lang="sv-SE" sz="3200" b="0" dirty="0">
                <a:solidFill>
                  <a:schemeClr val="bg1"/>
                </a:solidFill>
              </a:rPr>
              <a:t>Fördjupning - Uppmuntran</a:t>
            </a:r>
          </a:p>
        </p:txBody>
      </p:sp>
    </p:spTree>
    <p:extLst>
      <p:ext uri="{BB962C8B-B14F-4D97-AF65-F5344CB8AC3E}">
        <p14:creationId xmlns:p14="http://schemas.microsoft.com/office/powerpoint/2010/main" val="4072156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solidFill>
            <a:schemeClr val="accent5"/>
          </a:solidFill>
        </p:spPr>
        <p:txBody>
          <a:bodyPr anchor="ctr"/>
          <a:lstStyle/>
          <a:p>
            <a:pPr algn="ctr"/>
            <a:r>
              <a:rPr lang="sv-SE" b="0" dirty="0">
                <a:solidFill>
                  <a:schemeClr val="bg1"/>
                </a:solidFill>
              </a:rPr>
              <a:t>Förälder som missat en träff </a:t>
            </a:r>
          </a:p>
        </p:txBody>
      </p:sp>
      <p:sp>
        <p:nvSpPr>
          <p:cNvPr id="4" name="Platshållare för innehåll 3"/>
          <p:cNvSpPr>
            <a:spLocks noGrp="1"/>
          </p:cNvSpPr>
          <p:nvPr>
            <p:ph idx="1"/>
          </p:nvPr>
        </p:nvSpPr>
        <p:spPr>
          <a:xfrm>
            <a:off x="457200" y="2049859"/>
            <a:ext cx="7283152" cy="4294050"/>
          </a:xfrm>
        </p:spPr>
        <p:txBody>
          <a:bodyPr/>
          <a:lstStyle/>
          <a:p>
            <a:r>
              <a:rPr lang="sv-SE" sz="2800" dirty="0"/>
              <a:t>Boka in extra tillfälle innan nästa träff</a:t>
            </a:r>
          </a:p>
          <a:p>
            <a:pPr lvl="1"/>
            <a:r>
              <a:rPr lang="sv-SE" sz="2800" dirty="0"/>
              <a:t>Ca 20 min</a:t>
            </a:r>
          </a:p>
          <a:p>
            <a:pPr lvl="1"/>
            <a:r>
              <a:rPr lang="sv-SE" sz="2800" dirty="0"/>
              <a:t>Fysiskt eller digitalt</a:t>
            </a:r>
          </a:p>
          <a:p>
            <a:pPr lvl="1"/>
            <a:r>
              <a:rPr lang="sv-SE" sz="2800" dirty="0"/>
              <a:t>Utgå från innehållet i föräldramaterialet</a:t>
            </a:r>
          </a:p>
          <a:p>
            <a:endParaRPr lang="sv-SE" sz="2800" dirty="0"/>
          </a:p>
          <a:p>
            <a:pPr marL="0" indent="0">
              <a:buNone/>
            </a:pPr>
            <a:endParaRPr lang="sv-SE" sz="2800" dirty="0"/>
          </a:p>
        </p:txBody>
      </p:sp>
    </p:spTree>
    <p:extLst>
      <p:ext uri="{BB962C8B-B14F-4D97-AF65-F5344CB8AC3E}">
        <p14:creationId xmlns:p14="http://schemas.microsoft.com/office/powerpoint/2010/main" val="2648743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39552" y="1628800"/>
            <a:ext cx="8229600" cy="3989039"/>
          </a:xfrm>
        </p:spPr>
        <p:txBody>
          <a:bodyPr>
            <a:normAutofit fontScale="85000" lnSpcReduction="20000"/>
          </a:bodyPr>
          <a:lstStyle/>
          <a:p>
            <a:pPr marL="0" indent="0">
              <a:buNone/>
            </a:pPr>
            <a:r>
              <a:rPr lang="sv-SE" sz="2800" b="1" dirty="0"/>
              <a:t>Beredskap</a:t>
            </a:r>
          </a:p>
          <a:p>
            <a:pPr marL="0" indent="0">
              <a:buNone/>
            </a:pPr>
            <a:r>
              <a:rPr lang="sv-SE" sz="2800" dirty="0"/>
              <a:t>Ta reda på hur du ska gå tillväga om misstanke väcks. </a:t>
            </a:r>
          </a:p>
          <a:p>
            <a:pPr marL="0" indent="0">
              <a:buNone/>
            </a:pPr>
            <a:endParaRPr lang="sv-SE" sz="2600" b="1" dirty="0"/>
          </a:p>
          <a:p>
            <a:pPr marL="0" indent="0">
              <a:buNone/>
            </a:pPr>
            <a:r>
              <a:rPr lang="sv-SE" sz="2600" b="1" dirty="0"/>
              <a:t>Göra anmälan</a:t>
            </a:r>
          </a:p>
          <a:p>
            <a:pPr marL="0" lvl="0" indent="0">
              <a:buNone/>
            </a:pPr>
            <a:r>
              <a:rPr lang="sv-SE" sz="2800" dirty="0"/>
              <a:t>Konsultera eventuellt socialtjänsten för råd.</a:t>
            </a:r>
          </a:p>
          <a:p>
            <a:pPr marL="0" indent="0">
              <a:buNone/>
            </a:pPr>
            <a:endParaRPr lang="sv-SE" sz="900" dirty="0"/>
          </a:p>
          <a:p>
            <a:pPr marL="0" indent="0">
              <a:buNone/>
            </a:pPr>
            <a:endParaRPr lang="sv-SE" sz="900" dirty="0"/>
          </a:p>
          <a:p>
            <a:pPr marL="0" indent="0">
              <a:buNone/>
            </a:pPr>
            <a:r>
              <a:rPr lang="sv-SE" sz="2800" b="1" dirty="0"/>
              <a:t>I gruppen</a:t>
            </a:r>
            <a:endParaRPr lang="sv-SE" sz="2800" dirty="0"/>
          </a:p>
          <a:p>
            <a:pPr marL="0" indent="0">
              <a:buNone/>
            </a:pPr>
            <a:r>
              <a:rPr lang="sv-SE" sz="2800" dirty="0"/>
              <a:t>Sätt ord på förälderns upplevelse och markera övertrampet.   </a:t>
            </a:r>
          </a:p>
          <a:p>
            <a:pPr marL="0" indent="0">
              <a:buNone/>
            </a:pPr>
            <a:endParaRPr lang="sv-SE" sz="900" dirty="0"/>
          </a:p>
          <a:p>
            <a:pPr marL="0" indent="0">
              <a:buNone/>
            </a:pPr>
            <a:r>
              <a:rPr lang="sv-SE" sz="2800" dirty="0"/>
              <a:t> </a:t>
            </a:r>
            <a:endParaRPr lang="sv-SE" dirty="0"/>
          </a:p>
        </p:txBody>
      </p:sp>
      <p:sp>
        <p:nvSpPr>
          <p:cNvPr id="5" name="Rubrik 1"/>
          <p:cNvSpPr>
            <a:spLocks noGrp="1"/>
          </p:cNvSpPr>
          <p:nvPr>
            <p:ph type="title"/>
          </p:nvPr>
        </p:nvSpPr>
        <p:spPr>
          <a:solidFill>
            <a:schemeClr val="accent5"/>
          </a:solidFill>
        </p:spPr>
        <p:txBody>
          <a:bodyPr>
            <a:normAutofit/>
          </a:bodyPr>
          <a:lstStyle/>
          <a:p>
            <a:r>
              <a:rPr lang="sv-SE" sz="4000" dirty="0">
                <a:solidFill>
                  <a:schemeClr val="bg1"/>
                </a:solidFill>
              </a:rPr>
              <a:t>	</a:t>
            </a:r>
            <a:r>
              <a:rPr lang="sv-SE" sz="3200" b="0" dirty="0">
                <a:solidFill>
                  <a:schemeClr val="bg1"/>
                </a:solidFill>
              </a:rPr>
              <a:t>Om du misstänker att ett barn far illa</a:t>
            </a:r>
          </a:p>
        </p:txBody>
      </p:sp>
    </p:spTree>
    <p:extLst>
      <p:ext uri="{BB962C8B-B14F-4D97-AF65-F5344CB8AC3E}">
        <p14:creationId xmlns:p14="http://schemas.microsoft.com/office/powerpoint/2010/main" val="697978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3"/>
          </p:nvPr>
        </p:nvSpPr>
        <p:spPr/>
        <p:txBody>
          <a:bodyPr/>
          <a:lstStyle/>
          <a:p>
            <a:endParaRPr lang="sv-SE"/>
          </a:p>
        </p:txBody>
      </p:sp>
      <p:sp>
        <p:nvSpPr>
          <p:cNvPr id="5" name="Rubrik 1"/>
          <p:cNvSpPr>
            <a:spLocks noGrp="1"/>
          </p:cNvSpPr>
          <p:nvPr>
            <p:ph type="title"/>
          </p:nvPr>
        </p:nvSpPr>
        <p:spPr>
          <a:solidFill>
            <a:schemeClr val="accent6">
              <a:lumMod val="75000"/>
            </a:schemeClr>
          </a:solidFill>
          <a:ln>
            <a:solidFill>
              <a:schemeClr val="accent5">
                <a:lumMod val="40000"/>
                <a:lumOff val="60000"/>
              </a:schemeClr>
            </a:solidFill>
          </a:ln>
        </p:spPr>
        <p:txBody>
          <a:bodyPr vert="horz" lIns="0" tIns="0" rIns="0" bIns="0" rtlCol="0" anchor="ctr" anchorCtr="0">
            <a:noAutofit/>
          </a:bodyPr>
          <a:lstStyle/>
          <a:p>
            <a:pPr algn="ctr"/>
            <a:r>
              <a:rPr lang="sv-SE" sz="3200" b="0" dirty="0">
                <a:solidFill>
                  <a:schemeClr val="bg1"/>
                </a:solidFill>
                <a:latin typeface="+mn-lt"/>
              </a:rPr>
              <a:t>Handledningsgrupper                          </a:t>
            </a:r>
          </a:p>
        </p:txBody>
      </p:sp>
      <p:sp>
        <p:nvSpPr>
          <p:cNvPr id="3" name="Platshållare för innehåll 2">
            <a:extLst>
              <a:ext uri="{FF2B5EF4-FFF2-40B4-BE49-F238E27FC236}">
                <a16:creationId xmlns:a16="http://schemas.microsoft.com/office/drawing/2014/main" id="{85DFD7C1-722D-4A24-95C9-C90EB84B2956}"/>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561174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1"/>
            <a:ext cx="8229600" cy="4294050"/>
          </a:xfrm>
        </p:spPr>
        <p:txBody>
          <a:bodyPr/>
          <a:lstStyle/>
          <a:p>
            <a:pPr marL="0" indent="0">
              <a:buNone/>
            </a:pPr>
            <a:endParaRPr lang="sv-SE" dirty="0"/>
          </a:p>
          <a:p>
            <a:pPr marL="0" indent="0">
              <a:buNone/>
            </a:pPr>
            <a:endParaRPr lang="sv-SE" dirty="0"/>
          </a:p>
          <a:p>
            <a:pPr marL="0" indent="0">
              <a:buNone/>
            </a:pPr>
            <a:r>
              <a:rPr lang="sv-SE" sz="2400" dirty="0"/>
              <a:t>”Behandla människor som om de vore de personer de borde vara, och du hjälper dem bli de som de har förmåga att bli”.</a:t>
            </a:r>
          </a:p>
          <a:p>
            <a:endParaRPr lang="sv-SE" sz="2400" dirty="0"/>
          </a:p>
          <a:p>
            <a:pPr marL="0" indent="0">
              <a:buNone/>
            </a:pPr>
            <a:r>
              <a:rPr lang="sv-SE" sz="2400" dirty="0"/>
              <a:t>Johann Wolfgang von </a:t>
            </a:r>
            <a:r>
              <a:rPr lang="sv-SE" sz="2400" dirty="0" err="1"/>
              <a:t>Gothe</a:t>
            </a:r>
            <a:r>
              <a:rPr lang="sv-SE" sz="2400" dirty="0"/>
              <a:t>, 1700-talet  </a:t>
            </a:r>
          </a:p>
          <a:p>
            <a:endParaRPr lang="sv-SE" dirty="0"/>
          </a:p>
        </p:txBody>
      </p:sp>
      <p:sp>
        <p:nvSpPr>
          <p:cNvPr id="4" name="Platshållare för text 3"/>
          <p:cNvSpPr>
            <a:spLocks noGrp="1"/>
          </p:cNvSpPr>
          <p:nvPr>
            <p:ph type="body" sz="quarter" idx="13"/>
          </p:nvPr>
        </p:nvSpPr>
        <p:spPr/>
        <p:txBody>
          <a:bodyPr/>
          <a:lstStyle/>
          <a:p>
            <a:endParaRPr lang="sv-SE"/>
          </a:p>
        </p:txBody>
      </p:sp>
      <p:sp>
        <p:nvSpPr>
          <p:cNvPr id="5" name="Rubrik 1"/>
          <p:cNvSpPr>
            <a:spLocks noGrp="1"/>
          </p:cNvSpPr>
          <p:nvPr>
            <p:ph type="title"/>
          </p:nvPr>
        </p:nvSpPr>
        <p:spPr>
          <a:solidFill>
            <a:schemeClr val="accent5">
              <a:lumMod val="75000"/>
            </a:schemeClr>
          </a:solidFill>
        </p:spPr>
        <p:txBody>
          <a:bodyPr vert="horz" lIns="0" tIns="0" rIns="0" bIns="0" rtlCol="0" anchor="ctr" anchorCtr="0">
            <a:noAutofit/>
          </a:bodyPr>
          <a:lstStyle/>
          <a:p>
            <a:pPr algn="ctr"/>
            <a:r>
              <a:rPr lang="sv-SE" sz="3200" b="0" dirty="0">
                <a:solidFill>
                  <a:schemeClr val="bg1"/>
                </a:solidFill>
                <a:latin typeface="+mn-lt"/>
              </a:rPr>
              <a:t>Tack!                          </a:t>
            </a:r>
          </a:p>
        </p:txBody>
      </p:sp>
    </p:spTree>
    <p:extLst>
      <p:ext uri="{BB962C8B-B14F-4D97-AF65-F5344CB8AC3E}">
        <p14:creationId xmlns:p14="http://schemas.microsoft.com/office/powerpoint/2010/main" val="328075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101593974"/>
              </p:ext>
            </p:extLst>
          </p:nvPr>
        </p:nvGraphicFramePr>
        <p:xfrm>
          <a:off x="395536" y="1439862"/>
          <a:ext cx="864096" cy="4509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6" name="Rectangle 2"/>
          <p:cNvSpPr>
            <a:spLocks noChangeArrowheads="1"/>
          </p:cNvSpPr>
          <p:nvPr/>
        </p:nvSpPr>
        <p:spPr bwMode="auto">
          <a:xfrm>
            <a:off x="1835338" y="4583976"/>
            <a:ext cx="5610260" cy="1150188"/>
          </a:xfrm>
          <a:prstGeom prst="rect">
            <a:avLst/>
          </a:prstGeom>
          <a:solidFill>
            <a:srgbClr val="FFFFFF"/>
          </a:solidFill>
          <a:ln w="38100">
            <a:solidFill>
              <a:srgbClr val="92D05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50000"/>
              </a:lnSpc>
              <a:spcBef>
                <a:spcPct val="0"/>
              </a:spcBef>
              <a:spcAft>
                <a:spcPts val="1000"/>
              </a:spcAft>
              <a:buClrTx/>
              <a:buSzTx/>
              <a:buFontTx/>
              <a:buNone/>
              <a:tabLst/>
            </a:pPr>
            <a:r>
              <a:rPr kumimoji="0" lang="sv-SE" sz="1100" b="0" i="1" u="none" strike="noStrike" cap="none" normalizeH="0" baseline="0" dirty="0">
                <a:ln>
                  <a:noFill/>
                </a:ln>
                <a:solidFill>
                  <a:schemeClr val="tx1"/>
                </a:solidFill>
                <a:effectLst/>
                <a:latin typeface="+mj-lt"/>
                <a:cs typeface="Arial" pitchFamily="34" charset="0"/>
              </a:rPr>
              <a:t>Förebygga universellt, fånga upp</a:t>
            </a:r>
          </a:p>
          <a:p>
            <a:pPr marL="0" marR="0" lvl="0" indent="0" defTabSz="914400" rtl="0" eaLnBrk="1" fontAlgn="base" latinLnBrk="0" hangingPunct="1">
              <a:lnSpc>
                <a:spcPct val="100000"/>
              </a:lnSpc>
              <a:spcBef>
                <a:spcPct val="0"/>
              </a:spcBef>
              <a:spcAft>
                <a:spcPts val="1000"/>
              </a:spcAft>
              <a:buClrTx/>
              <a:buSzTx/>
              <a:buFontTx/>
              <a:buNone/>
              <a:tabLst/>
            </a:pPr>
            <a:r>
              <a:rPr kumimoji="0" lang="sv-SE" sz="1800" b="0" i="0" u="none" strike="noStrike" cap="none" normalizeH="0" baseline="0" dirty="0">
                <a:ln>
                  <a:noFill/>
                </a:ln>
                <a:solidFill>
                  <a:schemeClr val="tx1"/>
                </a:solidFill>
                <a:effectLst/>
                <a:latin typeface="+mj-lt"/>
                <a:cs typeface="Arial" pitchFamily="34" charset="0"/>
              </a:rPr>
              <a:t>ABC 0-2 år, ABC 3-12 år, ABC Tonår, ABC  i förskolan</a:t>
            </a:r>
            <a:r>
              <a:rPr kumimoji="0" lang="sv-SE" sz="1800" b="0" i="0" u="none" strike="noStrike" cap="none" normalizeH="0" dirty="0">
                <a:ln>
                  <a:noFill/>
                </a:ln>
                <a:solidFill>
                  <a:schemeClr val="tx1"/>
                </a:solidFill>
                <a:effectLst/>
                <a:latin typeface="+mj-lt"/>
                <a:cs typeface="Arial" pitchFamily="34" charset="0"/>
              </a:rPr>
              <a:t> och</a:t>
            </a:r>
            <a:r>
              <a:rPr kumimoji="0" lang="sv-SE" sz="1800" b="0" i="0" u="none" strike="noStrike" cap="none" normalizeH="0" baseline="0" dirty="0">
                <a:ln>
                  <a:noFill/>
                </a:ln>
                <a:solidFill>
                  <a:schemeClr val="tx1"/>
                </a:solidFill>
                <a:effectLst/>
                <a:latin typeface="+mj-lt"/>
                <a:cs typeface="Arial" pitchFamily="34" charset="0"/>
              </a:rPr>
              <a:t> Föräldraskap i Sverige </a:t>
            </a:r>
          </a:p>
        </p:txBody>
      </p:sp>
      <p:sp>
        <p:nvSpPr>
          <p:cNvPr id="1027" name="Rectangle 3"/>
          <p:cNvSpPr>
            <a:spLocks noChangeArrowheads="1"/>
          </p:cNvSpPr>
          <p:nvPr/>
        </p:nvSpPr>
        <p:spPr bwMode="auto">
          <a:xfrm>
            <a:off x="2879948" y="3433787"/>
            <a:ext cx="4565650" cy="1150189"/>
          </a:xfrm>
          <a:prstGeom prst="rect">
            <a:avLst/>
          </a:prstGeom>
          <a:solidFill>
            <a:srgbClr val="FFFFFF"/>
          </a:solidFill>
          <a:ln w="38100">
            <a:solidFill>
              <a:srgbClr val="FFC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50000"/>
              </a:lnSpc>
              <a:spcBef>
                <a:spcPct val="0"/>
              </a:spcBef>
              <a:spcAft>
                <a:spcPts val="1000"/>
              </a:spcAft>
              <a:buClrTx/>
              <a:buSzTx/>
              <a:buFontTx/>
              <a:buNone/>
              <a:tabLst/>
            </a:pPr>
            <a:r>
              <a:rPr kumimoji="0" lang="sv-SE" sz="1100" b="0" i="1" u="none" strike="noStrike" cap="none" normalizeH="0" baseline="0" dirty="0">
                <a:ln>
                  <a:noFill/>
                </a:ln>
                <a:solidFill>
                  <a:schemeClr val="tx1"/>
                </a:solidFill>
                <a:effectLst/>
                <a:latin typeface="+mj-lt"/>
                <a:cs typeface="Arial" pitchFamily="34" charset="0"/>
              </a:rPr>
              <a:t>Förebygga selektivt, föregripa, tidig insats</a:t>
            </a:r>
          </a:p>
          <a:p>
            <a:pPr marL="0" marR="0" lvl="0" indent="0" defTabSz="914400" rtl="0" eaLnBrk="1" fontAlgn="base" latinLnBrk="0" hangingPunct="1">
              <a:lnSpc>
                <a:spcPct val="100000"/>
              </a:lnSpc>
              <a:spcBef>
                <a:spcPct val="0"/>
              </a:spcBef>
              <a:spcAft>
                <a:spcPts val="1000"/>
              </a:spcAft>
              <a:buClrTx/>
              <a:buSzTx/>
              <a:buFontTx/>
              <a:buNone/>
              <a:tabLst/>
            </a:pPr>
            <a:r>
              <a:rPr kumimoji="0" lang="sv-SE" sz="1800" b="0" i="0" u="none" strike="noStrike" cap="none" normalizeH="0" baseline="0" dirty="0">
                <a:ln>
                  <a:noFill/>
                </a:ln>
                <a:solidFill>
                  <a:schemeClr val="tx1"/>
                </a:solidFill>
                <a:effectLst/>
                <a:latin typeface="+mj-lt"/>
                <a:cs typeface="Arial" pitchFamily="34" charset="0"/>
              </a:rPr>
              <a:t>Komet 3-11 och 12-18, </a:t>
            </a:r>
            <a:r>
              <a:rPr kumimoji="0" lang="sv-SE" sz="1800" b="0" i="0" u="none" strike="noStrike" cap="none" normalizeH="0" baseline="0" dirty="0" err="1">
                <a:ln>
                  <a:noFill/>
                </a:ln>
                <a:solidFill>
                  <a:schemeClr val="tx1"/>
                </a:solidFill>
                <a:effectLst/>
                <a:latin typeface="+mj-lt"/>
                <a:cs typeface="Arial" pitchFamily="34" charset="0"/>
              </a:rPr>
              <a:t>iKomet</a:t>
            </a:r>
            <a:r>
              <a:rPr kumimoji="0" lang="sv-SE" sz="1800" b="0" i="0" u="none" strike="noStrike" cap="none" normalizeH="0" baseline="0">
                <a:ln>
                  <a:noFill/>
                </a:ln>
                <a:solidFill>
                  <a:schemeClr val="tx1"/>
                </a:solidFill>
                <a:effectLst/>
                <a:latin typeface="+mj-lt"/>
                <a:cs typeface="Arial" pitchFamily="34" charset="0"/>
              </a:rPr>
              <a:t>, </a:t>
            </a:r>
            <a:r>
              <a:rPr kumimoji="0" lang="sv-SE" sz="1800" b="0" i="0" u="none" strike="noStrike" cap="none" normalizeH="0" baseline="0" dirty="0">
                <a:ln>
                  <a:noFill/>
                </a:ln>
                <a:solidFill>
                  <a:schemeClr val="tx1"/>
                </a:solidFill>
                <a:effectLst/>
                <a:latin typeface="+mj-lt"/>
                <a:cs typeface="Arial" pitchFamily="34" charset="0"/>
              </a:rPr>
              <a:t>På rätt väg</a:t>
            </a:r>
          </a:p>
        </p:txBody>
      </p:sp>
      <p:sp>
        <p:nvSpPr>
          <p:cNvPr id="1028" name="Rectangle 4"/>
          <p:cNvSpPr>
            <a:spLocks noChangeArrowheads="1"/>
          </p:cNvSpPr>
          <p:nvPr/>
        </p:nvSpPr>
        <p:spPr bwMode="auto">
          <a:xfrm>
            <a:off x="3894758" y="2283470"/>
            <a:ext cx="3556000" cy="1148548"/>
          </a:xfrm>
          <a:prstGeom prst="rect">
            <a:avLst/>
          </a:prstGeom>
          <a:solidFill>
            <a:srgbClr val="FFFFFF"/>
          </a:solidFill>
          <a:ln w="38100">
            <a:solidFill>
              <a:srgbClr val="FF5D3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ts val="1000"/>
              </a:spcAft>
              <a:buClrTx/>
              <a:buSzTx/>
              <a:buFontTx/>
              <a:buNone/>
              <a:tabLst/>
            </a:pPr>
            <a:r>
              <a:rPr kumimoji="0" lang="sv-SE" sz="1100" b="0" i="1" u="none" strike="noStrike" cap="none" normalizeH="0" baseline="0" dirty="0">
                <a:ln>
                  <a:noFill/>
                </a:ln>
                <a:solidFill>
                  <a:schemeClr val="tx1"/>
                </a:solidFill>
                <a:effectLst/>
                <a:latin typeface="+mj-lt"/>
                <a:cs typeface="Arial" pitchFamily="34" charset="0"/>
              </a:rPr>
              <a:t>Förebygga indikerat, behandling</a:t>
            </a:r>
            <a:endParaRPr kumimoji="0" lang="sv-SE" sz="1100" b="0" i="0" u="none" strike="noStrike" cap="none" normalizeH="0" baseline="0" dirty="0">
              <a:ln>
                <a:noFill/>
              </a:ln>
              <a:solidFill>
                <a:schemeClr val="tx1"/>
              </a:solidFill>
              <a:effectLst/>
              <a:latin typeface="+mj-lt"/>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sv-SE" sz="1800" b="0" i="0" u="none" strike="noStrike" cap="none" normalizeH="0" baseline="0" dirty="0">
                <a:ln>
                  <a:noFill/>
                </a:ln>
                <a:solidFill>
                  <a:schemeClr val="tx1"/>
                </a:solidFill>
                <a:effectLst/>
                <a:latin typeface="+mj-lt"/>
                <a:cs typeface="Arial" pitchFamily="34" charset="0"/>
              </a:rPr>
              <a:t>Tryggare barn</a:t>
            </a:r>
          </a:p>
        </p:txBody>
      </p:sp>
      <p:sp>
        <p:nvSpPr>
          <p:cNvPr id="16" name="Rubrik 1"/>
          <p:cNvSpPr txBox="1">
            <a:spLocks/>
          </p:cNvSpPr>
          <p:nvPr/>
        </p:nvSpPr>
        <p:spPr>
          <a:xfrm>
            <a:off x="457200" y="274638"/>
            <a:ext cx="8229600" cy="1143000"/>
          </a:xfrm>
          <a:prstGeom prst="rect">
            <a:avLst/>
          </a:prstGeom>
          <a:solidFill>
            <a:schemeClr val="accent5"/>
          </a:solidFill>
        </p:spPr>
        <p:txBody>
          <a:bodyPr anchor="ctr" anchorCtr="0"/>
          <a:lstStyle/>
          <a:p>
            <a:pPr algn="ctr"/>
            <a:r>
              <a:rPr lang="sv-SE" sz="3400" dirty="0">
                <a:solidFill>
                  <a:schemeClr val="bg1"/>
                </a:solidFill>
              </a:rPr>
              <a:t>PLUS trappstegsmodell</a:t>
            </a:r>
          </a:p>
        </p:txBody>
      </p:sp>
    </p:spTree>
    <p:extLst>
      <p:ext uri="{BB962C8B-B14F-4D97-AF65-F5344CB8AC3E}">
        <p14:creationId xmlns:p14="http://schemas.microsoft.com/office/powerpoint/2010/main" val="87667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endParaRPr lang="sv-SE" sz="2400" dirty="0"/>
          </a:p>
          <a:p>
            <a:r>
              <a:rPr lang="sv-SE" sz="2400" dirty="0"/>
              <a:t>Finansierats från Sociala investeringsfonden i Stockholm stad 2018-2022</a:t>
            </a:r>
          </a:p>
          <a:p>
            <a:r>
              <a:rPr lang="sv-SE" sz="2400" dirty="0"/>
              <a:t>Intern och extern referensgrupp</a:t>
            </a:r>
          </a:p>
          <a:p>
            <a:r>
              <a:rPr lang="sv-SE" sz="2400" dirty="0"/>
              <a:t>RFSU och sakkunniga på Länsstyrelsen</a:t>
            </a:r>
          </a:p>
          <a:p>
            <a:r>
              <a:rPr lang="sv-SE" sz="2400" dirty="0"/>
              <a:t>Pilotgrupper </a:t>
            </a:r>
          </a:p>
          <a:p>
            <a:endParaRPr lang="sv-SE" sz="2400" dirty="0"/>
          </a:p>
        </p:txBody>
      </p:sp>
      <p:sp>
        <p:nvSpPr>
          <p:cNvPr id="5" name="Rubrik 1"/>
          <p:cNvSpPr>
            <a:spLocks noGrp="1"/>
          </p:cNvSpPr>
          <p:nvPr>
            <p:ph type="title"/>
          </p:nvPr>
        </p:nvSpPr>
        <p:spPr>
          <a:solidFill>
            <a:schemeClr val="accent5"/>
          </a:solidFill>
        </p:spPr>
        <p:txBody>
          <a:bodyPr anchor="ctr"/>
          <a:lstStyle/>
          <a:p>
            <a:pPr algn="ctr"/>
            <a:r>
              <a:rPr lang="sv-SE" sz="3200" b="0" dirty="0">
                <a:solidFill>
                  <a:schemeClr val="bg1"/>
                </a:solidFill>
              </a:rPr>
              <a:t>Bakgrund ABC Tonår</a:t>
            </a:r>
            <a:r>
              <a:rPr lang="sv-SE" dirty="0">
                <a:solidFill>
                  <a:schemeClr val="bg1"/>
                </a:solidFill>
              </a:rPr>
              <a:t> </a:t>
            </a:r>
          </a:p>
        </p:txBody>
      </p:sp>
      <p:sp>
        <p:nvSpPr>
          <p:cNvPr id="6" name="Platshållare för text 5"/>
          <p:cNvSpPr>
            <a:spLocks noGrp="1"/>
          </p:cNvSpPr>
          <p:nvPr>
            <p:ph type="body" sz="quarter" idx="13"/>
          </p:nvPr>
        </p:nvSpPr>
        <p:spPr/>
        <p:txBody>
          <a:bodyPr/>
          <a:lstStyle/>
          <a:p>
            <a:endParaRPr lang="sv-SE" dirty="0"/>
          </a:p>
        </p:txBody>
      </p:sp>
    </p:spTree>
    <p:extLst>
      <p:ext uri="{BB962C8B-B14F-4D97-AF65-F5344CB8AC3E}">
        <p14:creationId xmlns:p14="http://schemas.microsoft.com/office/powerpoint/2010/main" val="3593797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353" y="2780928"/>
            <a:ext cx="2088232" cy="3897276"/>
          </a:xfrm>
          <a:prstGeom prst="rect">
            <a:avLst/>
          </a:prstGeom>
        </p:spPr>
      </p:pic>
      <p:sp>
        <p:nvSpPr>
          <p:cNvPr id="2" name="Rubrik 1"/>
          <p:cNvSpPr>
            <a:spLocks noGrp="1"/>
          </p:cNvSpPr>
          <p:nvPr>
            <p:ph type="title"/>
          </p:nvPr>
        </p:nvSpPr>
        <p:spPr>
          <a:xfrm>
            <a:off x="425302" y="408094"/>
            <a:ext cx="8229600" cy="831600"/>
          </a:xfrm>
          <a:solidFill>
            <a:schemeClr val="accent5"/>
          </a:solidFill>
        </p:spPr>
        <p:txBody>
          <a:bodyPr vert="horz" lIns="0" tIns="0" rIns="0" bIns="0" rtlCol="0" anchor="ctr" anchorCtr="0">
            <a:noAutofit/>
          </a:bodyPr>
          <a:lstStyle/>
          <a:p>
            <a:pPr algn="ctr"/>
            <a:r>
              <a:rPr lang="sv-SE" sz="3200" b="0" dirty="0">
                <a:solidFill>
                  <a:schemeClr val="bg1"/>
                </a:solidFill>
                <a:latin typeface="+mn-lt"/>
              </a:rPr>
              <a:t>Gruppledarmaterial</a:t>
            </a:r>
          </a:p>
        </p:txBody>
      </p:sp>
      <p:sp>
        <p:nvSpPr>
          <p:cNvPr id="3" name="Platshållare för innehåll 2"/>
          <p:cNvSpPr>
            <a:spLocks noGrp="1"/>
          </p:cNvSpPr>
          <p:nvPr>
            <p:ph sz="half" idx="1"/>
          </p:nvPr>
        </p:nvSpPr>
        <p:spPr>
          <a:xfrm>
            <a:off x="550762" y="1387012"/>
            <a:ext cx="8197702" cy="4490260"/>
          </a:xfrm>
        </p:spPr>
        <p:txBody>
          <a:bodyPr/>
          <a:lstStyle/>
          <a:p>
            <a:pPr marL="0" indent="0">
              <a:buNone/>
            </a:pPr>
            <a:endParaRPr lang="sv-SE" sz="3600" dirty="0">
              <a:solidFill>
                <a:schemeClr val="accent6">
                  <a:lumMod val="50000"/>
                </a:schemeClr>
              </a:solidFill>
            </a:endParaRPr>
          </a:p>
          <a:p>
            <a:pPr marL="0" indent="0">
              <a:buNone/>
            </a:pPr>
            <a:endParaRPr lang="sv-SE" sz="1800" dirty="0"/>
          </a:p>
        </p:txBody>
      </p:sp>
      <p:sp>
        <p:nvSpPr>
          <p:cNvPr id="4" name="Rektangel 3"/>
          <p:cNvSpPr/>
          <p:nvPr/>
        </p:nvSpPr>
        <p:spPr>
          <a:xfrm>
            <a:off x="585267" y="1387012"/>
            <a:ext cx="7909670" cy="5693866"/>
          </a:xfrm>
          <a:prstGeom prst="rect">
            <a:avLst/>
          </a:prstGeom>
        </p:spPr>
        <p:txBody>
          <a:bodyPr wrap="square">
            <a:spAutoFit/>
          </a:bodyPr>
          <a:lstStyle/>
          <a:p>
            <a:pPr marL="285750" indent="-285750">
              <a:buFont typeface="Arial" panose="020B0604020202020204" pitchFamily="34" charset="0"/>
              <a:buChar char="•"/>
            </a:pPr>
            <a:r>
              <a:rPr lang="sv-SE" sz="2800" dirty="0"/>
              <a:t>Manual - fyra träffar med manus  </a:t>
            </a:r>
          </a:p>
          <a:p>
            <a:pPr marL="285750" indent="-285750">
              <a:buFont typeface="Arial" panose="020B0604020202020204" pitchFamily="34" charset="0"/>
              <a:buChar char="•"/>
            </a:pPr>
            <a:endParaRPr lang="sv-SE" sz="2800" dirty="0"/>
          </a:p>
          <a:p>
            <a:pPr marL="285750" indent="-285750">
              <a:buFont typeface="Arial" panose="020B0604020202020204" pitchFamily="34" charset="0"/>
              <a:buChar char="•"/>
            </a:pPr>
            <a:r>
              <a:rPr lang="sv-SE" sz="2800" dirty="0"/>
              <a:t>Två frivilliga bonusträffar (Kärlek i tonåren och Skolan)</a:t>
            </a:r>
          </a:p>
          <a:p>
            <a:pPr marL="285750" indent="-285750">
              <a:buFont typeface="Arial" panose="020B0604020202020204" pitchFamily="34" charset="0"/>
              <a:buChar char="•"/>
            </a:pPr>
            <a:endParaRPr lang="sv-SE" sz="2800" dirty="0"/>
          </a:p>
          <a:p>
            <a:pPr marL="285750" indent="-285750">
              <a:buFont typeface="Arial" panose="020B0604020202020204" pitchFamily="34" charset="0"/>
              <a:buChar char="•"/>
            </a:pPr>
            <a:r>
              <a:rPr lang="sv-SE" sz="2800" dirty="0"/>
              <a:t>Planscher</a:t>
            </a:r>
          </a:p>
          <a:p>
            <a:pPr marL="285750" indent="-285750">
              <a:buFont typeface="Arial" panose="020B0604020202020204" pitchFamily="34" charset="0"/>
              <a:buChar char="•"/>
            </a:pPr>
            <a:endParaRPr lang="sv-SE" sz="2800" dirty="0"/>
          </a:p>
          <a:p>
            <a:pPr marL="285750" indent="-285750">
              <a:buFont typeface="Arial" panose="020B0604020202020204" pitchFamily="34" charset="0"/>
              <a:buChar char="•"/>
            </a:pPr>
            <a:r>
              <a:rPr lang="sv-SE" sz="2800" dirty="0"/>
              <a:t>Filmer</a:t>
            </a:r>
          </a:p>
          <a:p>
            <a:pPr marL="285750" indent="-285750">
              <a:buFont typeface="Arial" panose="020B0604020202020204" pitchFamily="34" charset="0"/>
              <a:buChar char="•"/>
            </a:pPr>
            <a:endParaRPr lang="sv-SE" sz="2800" dirty="0"/>
          </a:p>
          <a:p>
            <a:pPr marL="285750" indent="-285750">
              <a:buFont typeface="Arial" panose="020B0604020202020204" pitchFamily="34" charset="0"/>
              <a:buChar char="•"/>
            </a:pPr>
            <a:r>
              <a:rPr lang="sv-SE" sz="2800" dirty="0"/>
              <a:t>Varje träff 2,5 h</a:t>
            </a:r>
          </a:p>
          <a:p>
            <a:pPr marL="285750" indent="-285750">
              <a:buFont typeface="Arial" panose="020B0604020202020204" pitchFamily="34" charset="0"/>
              <a:buChar char="•"/>
            </a:pPr>
            <a:endParaRPr lang="sv-SE" sz="2800" dirty="0"/>
          </a:p>
          <a:p>
            <a:pPr marL="285750" indent="-285750">
              <a:buFont typeface="Arial" panose="020B0604020202020204" pitchFamily="34" charset="0"/>
              <a:buChar char="•"/>
            </a:pPr>
            <a:endParaRPr lang="sv-SE" sz="2800" dirty="0"/>
          </a:p>
          <a:p>
            <a:endParaRPr lang="sv-SE" sz="2800" dirty="0"/>
          </a:p>
        </p:txBody>
      </p:sp>
    </p:spTree>
    <p:extLst>
      <p:ext uri="{BB962C8B-B14F-4D97-AF65-F5344CB8AC3E}">
        <p14:creationId xmlns:p14="http://schemas.microsoft.com/office/powerpoint/2010/main" val="414498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5302" y="408094"/>
            <a:ext cx="8229600" cy="831600"/>
          </a:xfrm>
          <a:solidFill>
            <a:schemeClr val="accent5"/>
          </a:solidFill>
        </p:spPr>
        <p:txBody>
          <a:bodyPr vert="horz" lIns="0" tIns="0" rIns="0" bIns="0" rtlCol="0" anchor="ctr" anchorCtr="0">
            <a:noAutofit/>
          </a:bodyPr>
          <a:lstStyle/>
          <a:p>
            <a:pPr algn="ctr"/>
            <a:r>
              <a:rPr lang="sv-SE" sz="3200" b="0" dirty="0">
                <a:solidFill>
                  <a:schemeClr val="bg1"/>
                </a:solidFill>
              </a:rPr>
              <a:t>Föräldramaterial</a:t>
            </a:r>
          </a:p>
        </p:txBody>
      </p:sp>
      <p:sp>
        <p:nvSpPr>
          <p:cNvPr id="3" name="Platshållare för innehåll 2"/>
          <p:cNvSpPr>
            <a:spLocks noGrp="1"/>
          </p:cNvSpPr>
          <p:nvPr>
            <p:ph sz="half" idx="1"/>
          </p:nvPr>
        </p:nvSpPr>
        <p:spPr>
          <a:xfrm>
            <a:off x="550762" y="1387012"/>
            <a:ext cx="8197702" cy="4490260"/>
          </a:xfrm>
        </p:spPr>
        <p:txBody>
          <a:bodyPr/>
          <a:lstStyle/>
          <a:p>
            <a:r>
              <a:rPr lang="sv-SE" sz="2800" dirty="0"/>
              <a:t>Skrivs ut i portalen och delas ut på träffen</a:t>
            </a:r>
          </a:p>
          <a:p>
            <a:r>
              <a:rPr lang="sv-SE" sz="2800" dirty="0"/>
              <a:t>Föräldrarna kan anteckna i materialet på träffen</a:t>
            </a:r>
          </a:p>
          <a:p>
            <a:r>
              <a:rPr lang="sv-SE" sz="2800" dirty="0"/>
              <a:t>Översatt: arabiska, engelska, finska, persiska och somaliska </a:t>
            </a:r>
          </a:p>
          <a:p>
            <a:r>
              <a:rPr lang="sv-SE" sz="2800" dirty="0"/>
              <a:t>Diplom - till föräldrar som deltagit på minst 3 av 4 träffar</a:t>
            </a:r>
          </a:p>
          <a:p>
            <a:pPr marL="0" indent="0">
              <a:buNone/>
            </a:pPr>
            <a:endParaRPr lang="sv-SE" sz="2800" dirty="0"/>
          </a:p>
          <a:p>
            <a:pPr marL="0" indent="0">
              <a:buNone/>
            </a:pPr>
            <a:endParaRPr lang="sv-SE" sz="3600" dirty="0">
              <a:solidFill>
                <a:schemeClr val="accent6">
                  <a:lumMod val="50000"/>
                </a:schemeClr>
              </a:solidFill>
            </a:endParaRPr>
          </a:p>
          <a:p>
            <a:pPr marL="0" indent="0">
              <a:buNone/>
            </a:pPr>
            <a:endParaRPr lang="sv-SE" sz="1800" dirty="0"/>
          </a:p>
        </p:txBody>
      </p:sp>
    </p:spTree>
    <p:extLst>
      <p:ext uri="{BB962C8B-B14F-4D97-AF65-F5344CB8AC3E}">
        <p14:creationId xmlns:p14="http://schemas.microsoft.com/office/powerpoint/2010/main" val="304440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06400"/>
            <a:ext cx="8229600" cy="790352"/>
          </a:xfrm>
          <a:solidFill>
            <a:schemeClr val="accent5">
              <a:lumMod val="60000"/>
              <a:lumOff val="40000"/>
            </a:schemeClr>
          </a:solidFill>
        </p:spPr>
        <p:txBody>
          <a:bodyPr vert="horz" lIns="0" tIns="0" rIns="0" bIns="0" rtlCol="0" anchor="ctr" anchorCtr="0">
            <a:noAutofit/>
          </a:bodyPr>
          <a:lstStyle/>
          <a:p>
            <a:pPr algn="ctr"/>
            <a:r>
              <a:rPr lang="sv-SE" sz="3200" b="0" dirty="0">
                <a:solidFill>
                  <a:schemeClr val="bg1"/>
                </a:solidFill>
                <a:latin typeface="+mn-lt"/>
              </a:rPr>
              <a:t>Innehåll ABC Tonår</a:t>
            </a:r>
          </a:p>
        </p:txBody>
      </p:sp>
      <p:sp>
        <p:nvSpPr>
          <p:cNvPr id="8" name="Rektangel 7"/>
          <p:cNvSpPr/>
          <p:nvPr/>
        </p:nvSpPr>
        <p:spPr>
          <a:xfrm>
            <a:off x="4849688" y="1256467"/>
            <a:ext cx="4294312" cy="5062924"/>
          </a:xfrm>
          <a:prstGeom prst="rect">
            <a:avLst/>
          </a:prstGeom>
        </p:spPr>
        <p:txBody>
          <a:bodyPr wrap="square">
            <a:spAutoFit/>
          </a:bodyPr>
          <a:lstStyle/>
          <a:p>
            <a:r>
              <a:rPr lang="sv-SE" b="1" dirty="0"/>
              <a:t>Träff 2 –Bra samtal</a:t>
            </a:r>
          </a:p>
          <a:p>
            <a:r>
              <a:rPr lang="sv-SE" sz="1700" dirty="0"/>
              <a:t>Uppföljning</a:t>
            </a:r>
          </a:p>
          <a:p>
            <a:r>
              <a:rPr lang="sv-SE" sz="1700" dirty="0"/>
              <a:t>Bra samtal </a:t>
            </a:r>
          </a:p>
          <a:p>
            <a:r>
              <a:rPr lang="sv-SE" sz="1700" dirty="0"/>
              <a:t>Lyssna </a:t>
            </a:r>
          </a:p>
          <a:p>
            <a:r>
              <a:rPr lang="sv-SE" sz="1700" dirty="0"/>
              <a:t>Bekräfta och visa att du förstår</a:t>
            </a:r>
          </a:p>
          <a:p>
            <a:r>
              <a:rPr lang="sv-SE" sz="1700" dirty="0"/>
              <a:t>Säg det du vill utan att klaga</a:t>
            </a:r>
          </a:p>
          <a:p>
            <a:r>
              <a:rPr lang="sv-SE" sz="1700" dirty="0"/>
              <a:t>Före- och efter modellen</a:t>
            </a:r>
          </a:p>
          <a:p>
            <a:r>
              <a:rPr lang="sv-SE" sz="1700" dirty="0"/>
              <a:t>Pröva och öva</a:t>
            </a:r>
          </a:p>
          <a:p>
            <a:endParaRPr lang="sv-SE" sz="1700" b="1" dirty="0"/>
          </a:p>
          <a:p>
            <a:endParaRPr lang="sv-SE" sz="1700" b="1" dirty="0"/>
          </a:p>
          <a:p>
            <a:endParaRPr lang="sv-SE" sz="1700" b="1" dirty="0"/>
          </a:p>
          <a:p>
            <a:r>
              <a:rPr lang="sv-SE" b="1" dirty="0"/>
              <a:t>Träff 4 –Hantera problem</a:t>
            </a:r>
          </a:p>
          <a:p>
            <a:pPr lvl="0"/>
            <a:r>
              <a:rPr lang="sv-SE" sz="1700" dirty="0"/>
              <a:t>Uppföljning</a:t>
            </a:r>
          </a:p>
          <a:p>
            <a:pPr lvl="0"/>
            <a:r>
              <a:rPr lang="sv-SE" sz="1700" dirty="0"/>
              <a:t>Att ta eller släppa en strid</a:t>
            </a:r>
          </a:p>
          <a:p>
            <a:pPr lvl="0"/>
            <a:r>
              <a:rPr lang="sv-SE" sz="1700" dirty="0"/>
              <a:t>Överenskommelser och lösa problem tillsammans</a:t>
            </a:r>
          </a:p>
          <a:p>
            <a:pPr lvl="0"/>
            <a:r>
              <a:rPr lang="sv-SE" sz="1700" dirty="0"/>
              <a:t>Att stå kvar som förälder</a:t>
            </a:r>
          </a:p>
          <a:p>
            <a:pPr lvl="0"/>
            <a:r>
              <a:rPr lang="sv-SE" sz="1700" dirty="0"/>
              <a:t>Alkohol, narkotika och tobak</a:t>
            </a:r>
          </a:p>
          <a:p>
            <a:pPr lvl="0"/>
            <a:r>
              <a:rPr lang="sv-SE" sz="1700" dirty="0"/>
              <a:t>Avslut och hur vill du vara som förälder</a:t>
            </a:r>
          </a:p>
        </p:txBody>
      </p:sp>
      <p:sp>
        <p:nvSpPr>
          <p:cNvPr id="10" name="textruta 9"/>
          <p:cNvSpPr txBox="1"/>
          <p:nvPr/>
        </p:nvSpPr>
        <p:spPr>
          <a:xfrm>
            <a:off x="597659" y="1256467"/>
            <a:ext cx="3960440" cy="5740033"/>
          </a:xfrm>
          <a:prstGeom prst="rect">
            <a:avLst/>
          </a:prstGeom>
          <a:noFill/>
        </p:spPr>
        <p:txBody>
          <a:bodyPr wrap="square" rtlCol="0">
            <a:spAutoFit/>
          </a:bodyPr>
          <a:lstStyle/>
          <a:p>
            <a:r>
              <a:rPr lang="sv-SE" b="1" dirty="0"/>
              <a:t>Träff 1 –Vara tillsammans</a:t>
            </a:r>
          </a:p>
          <a:p>
            <a:r>
              <a:rPr lang="sv-SE" sz="1700" dirty="0"/>
              <a:t>Välkomna- 20 min</a:t>
            </a:r>
          </a:p>
          <a:p>
            <a:r>
              <a:rPr lang="sv-SE" sz="1700" dirty="0"/>
              <a:t>Vara tonårsförälder- 15 min</a:t>
            </a:r>
          </a:p>
          <a:p>
            <a:r>
              <a:rPr lang="sv-SE" sz="1700" dirty="0"/>
              <a:t>En god relation med tonåringen- 25</a:t>
            </a:r>
          </a:p>
          <a:p>
            <a:r>
              <a:rPr lang="sv-SE" sz="1700" dirty="0"/>
              <a:t>Fem-ettan- 15 min</a:t>
            </a:r>
          </a:p>
          <a:p>
            <a:r>
              <a:rPr lang="sv-SE" sz="1700" dirty="0"/>
              <a:t>Vara tillsammans- 25 min</a:t>
            </a:r>
          </a:p>
          <a:p>
            <a:r>
              <a:rPr lang="sv-SE" sz="1700" dirty="0"/>
              <a:t>Alla tonåringar är olika- 15 min</a:t>
            </a:r>
          </a:p>
          <a:p>
            <a:r>
              <a:rPr lang="sv-SE" sz="1700" dirty="0"/>
              <a:t>Förväntningar och normer- 15 min</a:t>
            </a:r>
          </a:p>
          <a:p>
            <a:r>
              <a:rPr lang="sv-SE" sz="1700" dirty="0"/>
              <a:t>Hur vill du vara som förälder- 10 min</a:t>
            </a:r>
          </a:p>
          <a:p>
            <a:r>
              <a:rPr lang="sv-SE" sz="1700" dirty="0"/>
              <a:t>Pröva och öva- 15 min</a:t>
            </a:r>
          </a:p>
          <a:p>
            <a:endParaRPr lang="sv-SE" dirty="0"/>
          </a:p>
          <a:p>
            <a:r>
              <a:rPr lang="sv-SE" b="1" dirty="0"/>
              <a:t>Träff 3 –Välja väg</a:t>
            </a:r>
          </a:p>
          <a:p>
            <a:pPr lvl="0"/>
            <a:r>
              <a:rPr lang="sv-SE" dirty="0"/>
              <a:t>Uppföljning</a:t>
            </a:r>
          </a:p>
          <a:p>
            <a:pPr lvl="0"/>
            <a:r>
              <a:rPr lang="sv-SE" dirty="0"/>
              <a:t>Före- och efter modellen </a:t>
            </a:r>
          </a:p>
          <a:p>
            <a:pPr lvl="0"/>
            <a:r>
              <a:rPr lang="sv-SE" dirty="0"/>
              <a:t>Må bra som förälder </a:t>
            </a:r>
          </a:p>
          <a:p>
            <a:pPr lvl="0"/>
            <a:r>
              <a:rPr lang="sv-SE" dirty="0"/>
              <a:t>Välja väg </a:t>
            </a:r>
          </a:p>
          <a:p>
            <a:pPr lvl="0"/>
            <a:r>
              <a:rPr lang="sv-SE" dirty="0"/>
              <a:t>Tonåringens ilska och stress</a:t>
            </a:r>
          </a:p>
          <a:p>
            <a:pPr lvl="0"/>
            <a:r>
              <a:rPr lang="sv-SE" dirty="0"/>
              <a:t>Pröva och öva</a:t>
            </a:r>
          </a:p>
          <a:p>
            <a:endParaRPr lang="sv-SE" dirty="0"/>
          </a:p>
          <a:p>
            <a:endParaRPr lang="sv-SE" dirty="0"/>
          </a:p>
          <a:p>
            <a:endParaRPr lang="sv-SE" sz="1600" b="1" dirty="0"/>
          </a:p>
        </p:txBody>
      </p:sp>
    </p:spTree>
    <p:extLst>
      <p:ext uri="{BB962C8B-B14F-4D97-AF65-F5344CB8AC3E}">
        <p14:creationId xmlns:p14="http://schemas.microsoft.com/office/powerpoint/2010/main" val="40643931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936a4483153a0884f85473cf22138dde911c526"/>
</p:tagLst>
</file>

<file path=ppt/tags/tag2.xml><?xml version="1.0" encoding="utf-8"?>
<p:tagLst xmlns:a="http://schemas.openxmlformats.org/drawingml/2006/main" xmlns:r="http://schemas.openxmlformats.org/officeDocument/2006/relationships" xmlns:p="http://schemas.openxmlformats.org/presentationml/2006/main">
  <p:tag name="TIMING" val="|11.6|7|0.6|0.5|12.7"/>
</p:tagLst>
</file>

<file path=ppt/theme/theme1.xml><?xml version="1.0" encoding="utf-8"?>
<a:theme xmlns:a="http://schemas.openxmlformats.org/drawingml/2006/main" name="Sthlm Presentation">
  <a:themeElements>
    <a:clrScheme name="Stockholms stad">
      <a:dk1>
        <a:srgbClr val="000000"/>
      </a:dk1>
      <a:lt1>
        <a:srgbClr val="FFFFFF"/>
      </a:lt1>
      <a:dk2>
        <a:srgbClr val="C40064"/>
      </a:dk2>
      <a:lt2>
        <a:srgbClr val="FEDEED"/>
      </a:lt2>
      <a:accent1>
        <a:srgbClr val="00867F"/>
      </a:accent1>
      <a:accent2>
        <a:srgbClr val="D5F7F4"/>
      </a:accent2>
      <a:accent3>
        <a:srgbClr val="006EBF"/>
      </a:accent3>
      <a:accent4>
        <a:srgbClr val="DCD9D2"/>
      </a:accent4>
      <a:accent5>
        <a:srgbClr val="5D237D"/>
      </a:accent5>
      <a:accent6>
        <a:srgbClr val="F1E6FC"/>
      </a:accent6>
      <a:hlink>
        <a:srgbClr val="006EBF"/>
      </a:hlink>
      <a:folHlink>
        <a:srgbClr val="5D237D"/>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Stockholms stad Rosa">
      <a:srgbClr val="C40064"/>
    </a:custClr>
    <a:custClr name="Stockholms stad Ljusrosa">
      <a:srgbClr val="FEDEED"/>
    </a:custClr>
    <a:custClr name="Stockholms stad Grön">
      <a:srgbClr val="00867F"/>
    </a:custClr>
    <a:custClr name="Stockholms stad Ljusgrön">
      <a:srgbClr val="D5F7F4"/>
    </a:custClr>
    <a:custClr name="Stockholms stad Orange">
      <a:srgbClr val="DD4A2C"/>
    </a:custClr>
    <a:custClr name="Stockholms stad Ljusorange">
      <a:srgbClr val="FFD7D2"/>
    </a:custClr>
    <a:custClr name="Stockholms stad Blå">
      <a:srgbClr val="006EBF"/>
    </a:custClr>
    <a:custClr name="Stockholms stad Ljusblå">
      <a:srgbClr val="D6EDFC"/>
    </a:custClr>
    <a:custClr name="Stockholms stad Lila">
      <a:srgbClr val="5D237D"/>
    </a:custClr>
    <a:custClr name="Stockholms stad Ljuslila">
      <a:srgbClr val="F1E6FC"/>
    </a:custClr>
    <a:custClr name="Stockholms stad Gul">
      <a:srgbClr val="FCBF0A"/>
    </a:custClr>
    <a:custClr name="Stockholms stad Grå">
      <a:srgbClr val="DCD9D2"/>
    </a:custClr>
  </a:custClrLst>
  <a:extLst>
    <a:ext uri="{05A4C25C-085E-4340-85A3-A5531E510DB2}">
      <thm15:themeFamily xmlns:thm15="http://schemas.microsoft.com/office/thememl/2012/main" name="Sthlm Presentation.potx" id="{50C62483-A8A2-4F5F-8DA2-4E59CD45C447}" vid="{5BC9E681-649A-46B1-A361-B0B22F6451F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Sthlm Presentation</Template>
  <TotalTime>17887</TotalTime>
  <Words>10887</Words>
  <Application>Microsoft Office PowerPoint</Application>
  <PresentationFormat>Bildspel på skärmen (4:3)</PresentationFormat>
  <Paragraphs>856</Paragraphs>
  <Slides>47</Slides>
  <Notes>47</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47</vt:i4>
      </vt:variant>
    </vt:vector>
  </HeadingPairs>
  <TitlesOfParts>
    <vt:vector size="54" baseType="lpstr">
      <vt:lpstr>Arial</vt:lpstr>
      <vt:lpstr>Stockholm Type </vt:lpstr>
      <vt:lpstr>Stockholm Type Display Regular</vt:lpstr>
      <vt:lpstr>Stockholm Type Regular</vt:lpstr>
      <vt:lpstr>Times New Roman</vt:lpstr>
      <vt:lpstr>TimesNewRomanPSMT</vt:lpstr>
      <vt:lpstr>Sthlm Presentation</vt:lpstr>
      <vt:lpstr>PowerPoint-presentation</vt:lpstr>
      <vt:lpstr>Dagens agenda</vt:lpstr>
      <vt:lpstr>Översikt av utbildningen </vt:lpstr>
      <vt:lpstr>Översikt av utbildningen </vt:lpstr>
      <vt:lpstr>PowerPoint-presentation</vt:lpstr>
      <vt:lpstr>Bakgrund ABC Tonår </vt:lpstr>
      <vt:lpstr>Gruppledarmaterial</vt:lpstr>
      <vt:lpstr>Föräldramaterial</vt:lpstr>
      <vt:lpstr>Innehåll ABC Tonår</vt:lpstr>
      <vt:lpstr>Rekrytering</vt:lpstr>
      <vt:lpstr>Varför ABC Tonår</vt:lpstr>
      <vt:lpstr> ABC Tonår och Föräldrawebben jämfört med väntelista</vt:lpstr>
      <vt:lpstr>Risk- och skyddsfaktorer</vt:lpstr>
      <vt:lpstr>Preventionsparadoxen</vt:lpstr>
      <vt:lpstr>Barnperspektivet</vt:lpstr>
      <vt:lpstr>Certifiering för gruppledare</vt:lpstr>
      <vt:lpstr>Lärandemål</vt:lpstr>
      <vt:lpstr>Plusportalen</vt:lpstr>
      <vt:lpstr>Gruppledarfärdigheter</vt:lpstr>
      <vt:lpstr>Träff 1- Vara tillsammans</vt:lpstr>
      <vt:lpstr>Träff 1- Välkomna </vt:lpstr>
      <vt:lpstr>Träff 1- Vara tonårsförälder</vt:lpstr>
      <vt:lpstr>Fördjupning - Tonårstiden </vt:lpstr>
      <vt:lpstr>Träff 1- En god relation med tonåringen</vt:lpstr>
      <vt:lpstr>Fördjupning - Relationen föräldrar och barn</vt:lpstr>
      <vt:lpstr>Fördjupning –Fem-ettan</vt:lpstr>
      <vt:lpstr>Fördjupning –Vara förebild</vt:lpstr>
      <vt:lpstr>Fördjupning –Ficklampan</vt:lpstr>
      <vt:lpstr>Träff 1- Vara tillsammans</vt:lpstr>
      <vt:lpstr>Träff 1- Vara tillsammans</vt:lpstr>
      <vt:lpstr>Träff 1- Vara tillsammans</vt:lpstr>
      <vt:lpstr>Fördjupning - Alla tonåringar är olika</vt:lpstr>
      <vt:lpstr>Träff 1- Alla tonåringar är olika</vt:lpstr>
      <vt:lpstr>Träff 1 - Alla tonåringar är olika</vt:lpstr>
      <vt:lpstr>Fördjupning- Förväntningar och normer</vt:lpstr>
      <vt:lpstr>Träff 1- Förväntningar och normer</vt:lpstr>
      <vt:lpstr>Träff 1- Hur vill du vara som förälder</vt:lpstr>
      <vt:lpstr>Träff 1- Pröva och öva</vt:lpstr>
      <vt:lpstr>Träff 1- Pröva och öva</vt:lpstr>
      <vt:lpstr>Fördjupning – Före- och eftermodellen</vt:lpstr>
      <vt:lpstr>Fördjupning – Före- och eftermodellen</vt:lpstr>
      <vt:lpstr>Träff 2  Före - och eftermodellen</vt:lpstr>
      <vt:lpstr>Fördjupning - Uppmuntran</vt:lpstr>
      <vt:lpstr>Förälder som missat en träff </vt:lpstr>
      <vt:lpstr> Om du misstänker att ett barn far illa</vt:lpstr>
      <vt:lpstr>Handledningsgrupper                          </vt:lpstr>
      <vt:lpstr>Tack!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 – radera denna sida när du läst och är klar med din presentation</dc:title>
  <dc:creator>Inger Hanérus</dc:creator>
  <cp:lastModifiedBy>Mia Lissvik</cp:lastModifiedBy>
  <cp:revision>901</cp:revision>
  <cp:lastPrinted>2023-12-14T13:04:40Z</cp:lastPrinted>
  <dcterms:created xsi:type="dcterms:W3CDTF">2020-06-05T08:01:37Z</dcterms:created>
  <dcterms:modified xsi:type="dcterms:W3CDTF">2025-07-21T13:07:51Z</dcterms:modified>
</cp:coreProperties>
</file>