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313" r:id="rId2"/>
    <p:sldId id="286"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49" r:id="rId18"/>
    <p:sldId id="330" r:id="rId19"/>
    <p:sldId id="331" r:id="rId20"/>
    <p:sldId id="332" r:id="rId21"/>
    <p:sldId id="333" r:id="rId22"/>
    <p:sldId id="334" r:id="rId23"/>
    <p:sldId id="335" r:id="rId24"/>
    <p:sldId id="336" r:id="rId25"/>
    <p:sldId id="337" r:id="rId26"/>
    <p:sldId id="338" r:id="rId27"/>
    <p:sldId id="340" r:id="rId28"/>
    <p:sldId id="341" r:id="rId29"/>
    <p:sldId id="342" r:id="rId30"/>
    <p:sldId id="343" r:id="rId31"/>
    <p:sldId id="344" r:id="rId32"/>
    <p:sldId id="345" r:id="rId33"/>
    <p:sldId id="346" r:id="rId34"/>
    <p:sldId id="348" r:id="rId35"/>
  </p:sldIdLst>
  <p:sldSz cx="9144000" cy="6858000" type="screen4x3"/>
  <p:notesSz cx="6797675" cy="9926638"/>
  <p:custDataLst>
    <p:tags r:id="rId38"/>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842F4B84-C84B-41B1-9E6E-9530BCA8FE81}">
          <p14:sldIdLst>
            <p14:sldId id="313"/>
            <p14:sldId id="286"/>
            <p14:sldId id="316"/>
            <p14:sldId id="317"/>
            <p14:sldId id="318"/>
            <p14:sldId id="319"/>
            <p14:sldId id="320"/>
            <p14:sldId id="321"/>
            <p14:sldId id="322"/>
            <p14:sldId id="323"/>
            <p14:sldId id="324"/>
            <p14:sldId id="325"/>
            <p14:sldId id="326"/>
            <p14:sldId id="327"/>
            <p14:sldId id="328"/>
            <p14:sldId id="329"/>
            <p14:sldId id="349"/>
            <p14:sldId id="330"/>
            <p14:sldId id="331"/>
            <p14:sldId id="332"/>
            <p14:sldId id="333"/>
            <p14:sldId id="334"/>
            <p14:sldId id="335"/>
            <p14:sldId id="336"/>
            <p14:sldId id="337"/>
            <p14:sldId id="338"/>
            <p14:sldId id="340"/>
            <p14:sldId id="341"/>
            <p14:sldId id="342"/>
            <p14:sldId id="343"/>
            <p14:sldId id="344"/>
            <p14:sldId id="345"/>
            <p14:sldId id="346"/>
            <p14:sldId id="348"/>
          </p14:sldIdLst>
        </p14:section>
      </p14:sectionLst>
    </p:ext>
    <p:ext uri="{EFAFB233-063F-42B5-8137-9DF3F51BA10A}">
      <p15:sldGuideLst xmlns:p15="http://schemas.microsoft.com/office/powerpoint/2012/main">
        <p15:guide id="1" orient="horz" pos="2160">
          <p15:clr>
            <a:srgbClr val="A4A3A4"/>
          </p15:clr>
        </p15:guide>
        <p15:guide id="2" orient="horz" pos="907">
          <p15:clr>
            <a:srgbClr val="A4A3A4"/>
          </p15:clr>
        </p15:guide>
        <p15:guide id="3" orient="horz" pos="3758">
          <p15:clr>
            <a:srgbClr val="A4A3A4"/>
          </p15:clr>
        </p15:guide>
        <p15:guide id="4" orient="horz" pos="4227">
          <p15:clr>
            <a:srgbClr val="A4A3A4"/>
          </p15:clr>
        </p15:guide>
        <p15:guide id="5" orient="horz" pos="289">
          <p15:clr>
            <a:srgbClr val="A4A3A4"/>
          </p15:clr>
        </p15:guide>
        <p15:guide id="6" pos="2880">
          <p15:clr>
            <a:srgbClr val="A4A3A4"/>
          </p15:clr>
        </p15:guide>
        <p15:guide id="7" pos="295">
          <p15:clr>
            <a:srgbClr val="A4A3A4"/>
          </p15:clr>
        </p15:guide>
        <p15:guide id="8" pos="290">
          <p15:clr>
            <a:srgbClr val="A4A3A4"/>
          </p15:clr>
        </p15:guide>
        <p15:guide id="9" pos="5486">
          <p15:clr>
            <a:srgbClr val="A4A3A4"/>
          </p15:clr>
        </p15:guide>
        <p15:guide id="10" orient="horz" pos="3612">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Edbacken" initials="JE" lastIdx="0" clrIdx="0">
    <p:extLst>
      <p:ext uri="{19B8F6BF-5375-455C-9EA6-DF929625EA0E}">
        <p15:presenceInfo xmlns:p15="http://schemas.microsoft.com/office/powerpoint/2012/main" userId="Jessica Edbacken" providerId="None"/>
      </p:ext>
    </p:extLst>
  </p:cmAuthor>
  <p:cmAuthor id="2" name="Natalie Ragnarsson" initials="NR" lastIdx="25" clrIdx="1">
    <p:extLst>
      <p:ext uri="{19B8F6BF-5375-455C-9EA6-DF929625EA0E}">
        <p15:presenceInfo xmlns:p15="http://schemas.microsoft.com/office/powerpoint/2012/main" userId="Natalie Ragnars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9" autoAdjust="0"/>
    <p:restoredTop sz="30904" autoAdjust="0"/>
  </p:normalViewPr>
  <p:slideViewPr>
    <p:cSldViewPr>
      <p:cViewPr>
        <p:scale>
          <a:sx n="20" d="100"/>
          <a:sy n="20" d="100"/>
        </p:scale>
        <p:origin x="2300" y="40"/>
      </p:cViewPr>
      <p:guideLst>
        <p:guide orient="horz" pos="2160"/>
        <p:guide orient="horz" pos="907"/>
        <p:guide orient="horz" pos="3758"/>
        <p:guide orient="horz" pos="4227"/>
        <p:guide orient="horz" pos="289"/>
        <p:guide pos="2880"/>
        <p:guide pos="295"/>
        <p:guide pos="290"/>
        <p:guide pos="5486"/>
        <p:guide orient="horz" pos="3612"/>
      </p:guideLst>
    </p:cSldViewPr>
  </p:slideViewPr>
  <p:notesTextViewPr>
    <p:cViewPr>
      <p:scale>
        <a:sx n="75" d="100"/>
        <a:sy n="75" d="100"/>
      </p:scale>
      <p:origin x="0" y="0"/>
    </p:cViewPr>
  </p:notesTextViewPr>
  <p:notesViewPr>
    <p:cSldViewPr showGuides="1">
      <p:cViewPr varScale="1">
        <p:scale>
          <a:sx n="86" d="100"/>
          <a:sy n="86" d="100"/>
        </p:scale>
        <p:origin x="3786"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367D9-6EBF-4DCD-B638-E1CB44172755}" type="doc">
      <dgm:prSet loTypeId="urn:microsoft.com/office/officeart/2005/8/layout/venn3" loCatId="relationship" qsTypeId="urn:microsoft.com/office/officeart/2005/8/quickstyle/simple4" qsCatId="simple" csTypeId="urn:microsoft.com/office/officeart/2005/8/colors/colorful5" csCatId="colorful" phldr="1"/>
      <dgm:spPr/>
      <dgm:t>
        <a:bodyPr/>
        <a:lstStyle/>
        <a:p>
          <a:endParaRPr lang="sv-SE"/>
        </a:p>
      </dgm:t>
    </dgm:pt>
    <dgm:pt modelId="{63ECDF9B-CDC4-474D-B732-0F4DD650DFAA}">
      <dgm:prSet phldrT="[Text]" custT="1"/>
      <dgm:spPr/>
      <dgm:t>
        <a:bodyPr lIns="72000" rIns="216000"/>
        <a:lstStyle/>
        <a:p>
          <a:pPr algn="ctr"/>
          <a:endParaRPr lang="sv-SE" sz="1600" dirty="0"/>
        </a:p>
        <a:p>
          <a:pPr algn="ctr"/>
          <a:r>
            <a:rPr lang="sv-SE" sz="2400" dirty="0"/>
            <a:t>Vara tillsammans</a:t>
          </a:r>
          <a:r>
            <a:rPr lang="sv-SE" sz="1700" dirty="0"/>
            <a:t>	</a:t>
          </a:r>
        </a:p>
      </dgm:t>
    </dgm:pt>
    <dgm:pt modelId="{43F095DA-5362-4641-9B6D-44FEB0ABA04E}" type="parTrans" cxnId="{B34126E6-CC68-40E4-8E2F-524D8717D8EA}">
      <dgm:prSet/>
      <dgm:spPr/>
      <dgm:t>
        <a:bodyPr/>
        <a:lstStyle/>
        <a:p>
          <a:pPr algn="ctr"/>
          <a:endParaRPr lang="sv-SE"/>
        </a:p>
      </dgm:t>
    </dgm:pt>
    <dgm:pt modelId="{B8F24CF0-F61D-4F84-9F7D-76C4DD603E56}" type="sibTrans" cxnId="{B34126E6-CC68-40E4-8E2F-524D8717D8EA}">
      <dgm:prSet/>
      <dgm:spPr/>
      <dgm:t>
        <a:bodyPr/>
        <a:lstStyle/>
        <a:p>
          <a:pPr algn="ctr"/>
          <a:endParaRPr lang="sv-SE"/>
        </a:p>
      </dgm:t>
    </dgm:pt>
    <dgm:pt modelId="{D3BEFF19-B3C6-400C-907C-FD5C093039D8}">
      <dgm:prSet phldrT="[Text]" custT="1"/>
      <dgm:spPr/>
      <dgm:t>
        <a:bodyPr/>
        <a:lstStyle/>
        <a:p>
          <a:pPr algn="ctr"/>
          <a:r>
            <a:rPr lang="sv-SE" sz="2400" dirty="0"/>
            <a:t>Bra samtal</a:t>
          </a:r>
        </a:p>
      </dgm:t>
    </dgm:pt>
    <dgm:pt modelId="{FC7C1E55-2783-4776-A079-7331C778F5EB}" type="parTrans" cxnId="{27564971-A668-4196-A90B-C0E1A3E549B5}">
      <dgm:prSet/>
      <dgm:spPr/>
      <dgm:t>
        <a:bodyPr/>
        <a:lstStyle/>
        <a:p>
          <a:pPr algn="ctr"/>
          <a:endParaRPr lang="sv-SE"/>
        </a:p>
      </dgm:t>
    </dgm:pt>
    <dgm:pt modelId="{5111CEA3-C386-4655-833B-BECA61F685E5}" type="sibTrans" cxnId="{27564971-A668-4196-A90B-C0E1A3E549B5}">
      <dgm:prSet/>
      <dgm:spPr/>
      <dgm:t>
        <a:bodyPr/>
        <a:lstStyle/>
        <a:p>
          <a:pPr algn="ctr"/>
          <a:endParaRPr lang="sv-SE"/>
        </a:p>
      </dgm:t>
    </dgm:pt>
    <dgm:pt modelId="{A921D88E-2E85-48F1-B350-24A32725C43B}">
      <dgm:prSet phldrT="[Text]" custT="1"/>
      <dgm:spPr/>
      <dgm:t>
        <a:bodyPr lIns="180000"/>
        <a:lstStyle/>
        <a:p>
          <a:pPr algn="ctr"/>
          <a:r>
            <a:rPr lang="sv-SE" sz="2400" dirty="0"/>
            <a:t>Hantera problem</a:t>
          </a:r>
        </a:p>
      </dgm:t>
    </dgm:pt>
    <dgm:pt modelId="{F3680AB4-F901-4EAE-ABA9-E21DAF284928}" type="parTrans" cxnId="{D9819DE3-891C-4B3F-994D-F73B64228F4F}">
      <dgm:prSet/>
      <dgm:spPr/>
      <dgm:t>
        <a:bodyPr/>
        <a:lstStyle/>
        <a:p>
          <a:pPr algn="ctr"/>
          <a:endParaRPr lang="sv-SE"/>
        </a:p>
      </dgm:t>
    </dgm:pt>
    <dgm:pt modelId="{2D202D3A-B84E-4B5B-8F97-2362BAC7E270}" type="sibTrans" cxnId="{D9819DE3-891C-4B3F-994D-F73B64228F4F}">
      <dgm:prSet/>
      <dgm:spPr/>
      <dgm:t>
        <a:bodyPr/>
        <a:lstStyle/>
        <a:p>
          <a:pPr algn="ctr"/>
          <a:endParaRPr lang="sv-SE"/>
        </a:p>
      </dgm:t>
    </dgm:pt>
    <dgm:pt modelId="{77309828-649B-4B63-894C-BA59D89C9141}" type="pres">
      <dgm:prSet presAssocID="{003367D9-6EBF-4DCD-B638-E1CB44172755}" presName="Name0" presStyleCnt="0">
        <dgm:presLayoutVars>
          <dgm:dir/>
          <dgm:resizeHandles val="exact"/>
        </dgm:presLayoutVars>
      </dgm:prSet>
      <dgm:spPr/>
    </dgm:pt>
    <dgm:pt modelId="{DE807E93-0CA3-41A2-A5FD-A7253BC20AAB}" type="pres">
      <dgm:prSet presAssocID="{63ECDF9B-CDC4-474D-B732-0F4DD650DFAA}" presName="Name5" presStyleLbl="vennNode1" presStyleIdx="0" presStyleCnt="3" custAng="0" custScaleX="41263" custScaleY="29324" custLinFactNeighborX="-13432" custLinFactNeighborY="9110">
        <dgm:presLayoutVars>
          <dgm:bulletEnabled val="1"/>
        </dgm:presLayoutVars>
      </dgm:prSet>
      <dgm:spPr/>
    </dgm:pt>
    <dgm:pt modelId="{747C807C-78CD-4DAE-AB93-34D6C34C950B}" type="pres">
      <dgm:prSet presAssocID="{B8F24CF0-F61D-4F84-9F7D-76C4DD603E56}" presName="space" presStyleCnt="0"/>
      <dgm:spPr/>
    </dgm:pt>
    <dgm:pt modelId="{A667D003-25CC-4F8F-AB2E-A92192E5692E}" type="pres">
      <dgm:prSet presAssocID="{D3BEFF19-B3C6-400C-907C-FD5C093039D8}" presName="Name5" presStyleLbl="vennNode1" presStyleIdx="1" presStyleCnt="3" custAng="0" custScaleX="38946" custScaleY="30026" custLinFactNeighborX="36865" custLinFactNeighborY="8302">
        <dgm:presLayoutVars>
          <dgm:bulletEnabled val="1"/>
        </dgm:presLayoutVars>
      </dgm:prSet>
      <dgm:spPr/>
    </dgm:pt>
    <dgm:pt modelId="{91EEA500-27D4-4B80-8971-F8023FC54AE1}" type="pres">
      <dgm:prSet presAssocID="{5111CEA3-C386-4655-833B-BECA61F685E5}" presName="space" presStyleCnt="0"/>
      <dgm:spPr/>
    </dgm:pt>
    <dgm:pt modelId="{7006D3AA-F392-46ED-8456-4FCEB5115B69}" type="pres">
      <dgm:prSet presAssocID="{A921D88E-2E85-48F1-B350-24A32725C43B}" presName="Name5" presStyleLbl="vennNode1" presStyleIdx="2" presStyleCnt="3" custScaleX="34892" custScaleY="25341" custLinFactX="-3496" custLinFactNeighborX="-100000" custLinFactNeighborY="-9851">
        <dgm:presLayoutVars>
          <dgm:bulletEnabled val="1"/>
        </dgm:presLayoutVars>
      </dgm:prSet>
      <dgm:spPr/>
    </dgm:pt>
  </dgm:ptLst>
  <dgm:cxnLst>
    <dgm:cxn modelId="{24701B1D-40B9-491E-A242-DF9625B28972}" type="presOf" srcId="{A921D88E-2E85-48F1-B350-24A32725C43B}" destId="{7006D3AA-F392-46ED-8456-4FCEB5115B69}" srcOrd="0" destOrd="0" presId="urn:microsoft.com/office/officeart/2005/8/layout/venn3"/>
    <dgm:cxn modelId="{3D08281F-42EF-4E75-981F-81A11B450E52}" type="presOf" srcId="{D3BEFF19-B3C6-400C-907C-FD5C093039D8}" destId="{A667D003-25CC-4F8F-AB2E-A92192E5692E}" srcOrd="0" destOrd="0" presId="urn:microsoft.com/office/officeart/2005/8/layout/venn3"/>
    <dgm:cxn modelId="{27564971-A668-4196-A90B-C0E1A3E549B5}" srcId="{003367D9-6EBF-4DCD-B638-E1CB44172755}" destId="{D3BEFF19-B3C6-400C-907C-FD5C093039D8}" srcOrd="1" destOrd="0" parTransId="{FC7C1E55-2783-4776-A079-7331C778F5EB}" sibTransId="{5111CEA3-C386-4655-833B-BECA61F685E5}"/>
    <dgm:cxn modelId="{3CD3B097-D33A-4D72-A519-CB2CEBB6E8AC}" type="presOf" srcId="{003367D9-6EBF-4DCD-B638-E1CB44172755}" destId="{77309828-649B-4B63-894C-BA59D89C9141}" srcOrd="0" destOrd="0" presId="urn:microsoft.com/office/officeart/2005/8/layout/venn3"/>
    <dgm:cxn modelId="{35430AC9-0B89-4E2C-A1DB-84919323D4C6}" type="presOf" srcId="{63ECDF9B-CDC4-474D-B732-0F4DD650DFAA}" destId="{DE807E93-0CA3-41A2-A5FD-A7253BC20AAB}" srcOrd="0" destOrd="0" presId="urn:microsoft.com/office/officeart/2005/8/layout/venn3"/>
    <dgm:cxn modelId="{D9819DE3-891C-4B3F-994D-F73B64228F4F}" srcId="{003367D9-6EBF-4DCD-B638-E1CB44172755}" destId="{A921D88E-2E85-48F1-B350-24A32725C43B}" srcOrd="2" destOrd="0" parTransId="{F3680AB4-F901-4EAE-ABA9-E21DAF284928}" sibTransId="{2D202D3A-B84E-4B5B-8F97-2362BAC7E270}"/>
    <dgm:cxn modelId="{B34126E6-CC68-40E4-8E2F-524D8717D8EA}" srcId="{003367D9-6EBF-4DCD-B638-E1CB44172755}" destId="{63ECDF9B-CDC4-474D-B732-0F4DD650DFAA}" srcOrd="0" destOrd="0" parTransId="{43F095DA-5362-4641-9B6D-44FEB0ABA04E}" sibTransId="{B8F24CF0-F61D-4F84-9F7D-76C4DD603E56}"/>
    <dgm:cxn modelId="{0778E5A4-DA8B-4708-BC83-9148B3639224}" type="presParOf" srcId="{77309828-649B-4B63-894C-BA59D89C9141}" destId="{DE807E93-0CA3-41A2-A5FD-A7253BC20AAB}" srcOrd="0" destOrd="0" presId="urn:microsoft.com/office/officeart/2005/8/layout/venn3"/>
    <dgm:cxn modelId="{AD778FC4-4C07-4613-B8FC-55935DF0755C}" type="presParOf" srcId="{77309828-649B-4B63-894C-BA59D89C9141}" destId="{747C807C-78CD-4DAE-AB93-34D6C34C950B}" srcOrd="1" destOrd="0" presId="urn:microsoft.com/office/officeart/2005/8/layout/venn3"/>
    <dgm:cxn modelId="{8E9B640A-B6EE-43BA-A7C4-6E67D1878832}" type="presParOf" srcId="{77309828-649B-4B63-894C-BA59D89C9141}" destId="{A667D003-25CC-4F8F-AB2E-A92192E5692E}" srcOrd="2" destOrd="0" presId="urn:microsoft.com/office/officeart/2005/8/layout/venn3"/>
    <dgm:cxn modelId="{EAB96804-E25C-43F0-B2F4-8DA5C282CDDB}" type="presParOf" srcId="{77309828-649B-4B63-894C-BA59D89C9141}" destId="{91EEA500-27D4-4B80-8971-F8023FC54AE1}" srcOrd="3" destOrd="0" presId="urn:microsoft.com/office/officeart/2005/8/layout/venn3"/>
    <dgm:cxn modelId="{7A5858F6-F3FF-4819-AEC8-23C0E527BA74}" type="presParOf" srcId="{77309828-649B-4B63-894C-BA59D89C9141}" destId="{7006D3AA-F392-46ED-8456-4FCEB5115B69}"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07E93-0CA3-41A2-A5FD-A7253BC20AAB}">
      <dsp:nvSpPr>
        <dsp:cNvPr id="0" name=""/>
        <dsp:cNvSpPr/>
      </dsp:nvSpPr>
      <dsp:spPr>
        <a:xfrm>
          <a:off x="823544" y="1871932"/>
          <a:ext cx="3480649" cy="2473561"/>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000" tIns="20320" rIns="216000" bIns="20320" numCol="1" spcCol="1270" anchor="ctr" anchorCtr="0">
          <a:noAutofit/>
        </a:bodyPr>
        <a:lstStyle/>
        <a:p>
          <a:pPr marL="0" lvl="0" indent="0" algn="ctr" defTabSz="711200">
            <a:lnSpc>
              <a:spcPct val="90000"/>
            </a:lnSpc>
            <a:spcBef>
              <a:spcPct val="0"/>
            </a:spcBef>
            <a:spcAft>
              <a:spcPct val="35000"/>
            </a:spcAft>
            <a:buNone/>
          </a:pPr>
          <a:endParaRPr lang="sv-SE" sz="1600" kern="1200" dirty="0"/>
        </a:p>
        <a:p>
          <a:pPr marL="0" lvl="0" indent="0" algn="ctr" defTabSz="711200">
            <a:lnSpc>
              <a:spcPct val="90000"/>
            </a:lnSpc>
            <a:spcBef>
              <a:spcPct val="0"/>
            </a:spcBef>
            <a:spcAft>
              <a:spcPct val="35000"/>
            </a:spcAft>
            <a:buNone/>
          </a:pPr>
          <a:r>
            <a:rPr lang="sv-SE" sz="2400" kern="1200" dirty="0"/>
            <a:t>Vara tillsammans</a:t>
          </a:r>
          <a:r>
            <a:rPr lang="sv-SE" sz="1700" kern="1200" dirty="0"/>
            <a:t>	</a:t>
          </a:r>
        </a:p>
      </dsp:txBody>
      <dsp:txXfrm>
        <a:off x="1333273" y="2234177"/>
        <a:ext cx="2461191" cy="1749071"/>
      </dsp:txXfrm>
    </dsp:sp>
    <dsp:sp modelId="{A667D003-25CC-4F8F-AB2E-A92192E5692E}">
      <dsp:nvSpPr>
        <dsp:cNvPr id="0" name=""/>
        <dsp:cNvSpPr/>
      </dsp:nvSpPr>
      <dsp:spPr>
        <a:xfrm>
          <a:off x="3465676" y="1774167"/>
          <a:ext cx="3285204" cy="2532777"/>
        </a:xfrm>
        <a:prstGeom prst="ellipse">
          <a:avLst/>
        </a:prstGeom>
        <a:gradFill rotWithShape="0">
          <a:gsLst>
            <a:gs pos="0">
              <a:schemeClr val="accent5">
                <a:alpha val="50000"/>
                <a:hueOff val="-260013"/>
                <a:satOff val="11164"/>
                <a:lumOff val="31569"/>
                <a:alphaOff val="0"/>
                <a:shade val="51000"/>
                <a:satMod val="130000"/>
              </a:schemeClr>
            </a:gs>
            <a:gs pos="80000">
              <a:schemeClr val="accent5">
                <a:alpha val="50000"/>
                <a:hueOff val="-260013"/>
                <a:satOff val="11164"/>
                <a:lumOff val="31569"/>
                <a:alphaOff val="0"/>
                <a:shade val="93000"/>
                <a:satMod val="130000"/>
              </a:schemeClr>
            </a:gs>
            <a:gs pos="100000">
              <a:schemeClr val="accent5">
                <a:alpha val="50000"/>
                <a:hueOff val="-260013"/>
                <a:satOff val="11164"/>
                <a:lumOff val="31569"/>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64222" tIns="30480" rIns="464222" bIns="30480" numCol="1" spcCol="1270" anchor="ctr" anchorCtr="0">
          <a:noAutofit/>
        </a:bodyPr>
        <a:lstStyle/>
        <a:p>
          <a:pPr marL="0" lvl="0" indent="0" algn="ctr" defTabSz="1066800">
            <a:lnSpc>
              <a:spcPct val="90000"/>
            </a:lnSpc>
            <a:spcBef>
              <a:spcPct val="0"/>
            </a:spcBef>
            <a:spcAft>
              <a:spcPct val="35000"/>
            </a:spcAft>
            <a:buNone/>
          </a:pPr>
          <a:r>
            <a:rPr lang="sv-SE" sz="2400" kern="1200" dirty="0"/>
            <a:t>Bra samtal</a:t>
          </a:r>
        </a:p>
      </dsp:txBody>
      <dsp:txXfrm>
        <a:off x="3946783" y="2145084"/>
        <a:ext cx="2322990" cy="1790943"/>
      </dsp:txXfrm>
    </dsp:sp>
    <dsp:sp modelId="{7006D3AA-F392-46ED-8456-4FCEB5115B69}">
      <dsp:nvSpPr>
        <dsp:cNvPr id="0" name=""/>
        <dsp:cNvSpPr/>
      </dsp:nvSpPr>
      <dsp:spPr>
        <a:xfrm>
          <a:off x="2459938" y="440507"/>
          <a:ext cx="2943237" cy="2137584"/>
        </a:xfrm>
        <a:prstGeom prst="ellipse">
          <a:avLst/>
        </a:prstGeom>
        <a:gradFill rotWithShape="0">
          <a:gsLst>
            <a:gs pos="0">
              <a:schemeClr val="accent5">
                <a:alpha val="50000"/>
                <a:hueOff val="-520027"/>
                <a:satOff val="22328"/>
                <a:lumOff val="63137"/>
                <a:alphaOff val="0"/>
                <a:shade val="51000"/>
                <a:satMod val="130000"/>
              </a:schemeClr>
            </a:gs>
            <a:gs pos="80000">
              <a:schemeClr val="accent5">
                <a:alpha val="50000"/>
                <a:hueOff val="-520027"/>
                <a:satOff val="22328"/>
                <a:lumOff val="63137"/>
                <a:alphaOff val="0"/>
                <a:shade val="93000"/>
                <a:satMod val="130000"/>
              </a:schemeClr>
            </a:gs>
            <a:gs pos="100000">
              <a:schemeClr val="accent5">
                <a:alpha val="50000"/>
                <a:hueOff val="-520027"/>
                <a:satOff val="22328"/>
                <a:lumOff val="63137"/>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80000" tIns="30480" rIns="464222" bIns="30480" numCol="1" spcCol="1270" anchor="ctr" anchorCtr="0">
          <a:noAutofit/>
        </a:bodyPr>
        <a:lstStyle/>
        <a:p>
          <a:pPr marL="0" lvl="0" indent="0" algn="ctr" defTabSz="1066800">
            <a:lnSpc>
              <a:spcPct val="90000"/>
            </a:lnSpc>
            <a:spcBef>
              <a:spcPct val="0"/>
            </a:spcBef>
            <a:spcAft>
              <a:spcPct val="35000"/>
            </a:spcAft>
            <a:buNone/>
          </a:pPr>
          <a:r>
            <a:rPr lang="sv-SE" sz="2400" kern="1200" dirty="0"/>
            <a:t>Hantera problem</a:t>
          </a:r>
        </a:p>
      </dsp:txBody>
      <dsp:txXfrm>
        <a:off x="2890965" y="753549"/>
        <a:ext cx="2081183" cy="151150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r>
              <a:rPr lang="sv-SE"/>
              <a:t>2021-10-28</a:t>
            </a:r>
          </a:p>
        </p:txBody>
      </p:sp>
      <p:sp>
        <p:nvSpPr>
          <p:cNvPr id="4" name="Platshållare för sidfo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CD8F730-40FB-45F5-B014-CB7ED569AE30}" type="slidenum">
              <a:rPr lang="sv-SE" smtClean="0"/>
              <a:t>‹#›</a:t>
            </a:fld>
            <a:endParaRPr lang="sv-SE"/>
          </a:p>
        </p:txBody>
      </p:sp>
    </p:spTree>
    <p:extLst>
      <p:ext uri="{BB962C8B-B14F-4D97-AF65-F5344CB8AC3E}">
        <p14:creationId xmlns:p14="http://schemas.microsoft.com/office/powerpoint/2010/main" val="27037122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r>
              <a:rPr lang="sv-SE"/>
              <a:t>2021-10-28</a:t>
            </a:r>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113758-4B63-40D7-B26B-F67CE25F1C5D}" type="slidenum">
              <a:rPr lang="sv-SE" smtClean="0"/>
              <a:t>‹#›</a:t>
            </a:fld>
            <a:endParaRPr lang="sv-SE"/>
          </a:p>
        </p:txBody>
      </p:sp>
    </p:spTree>
    <p:extLst>
      <p:ext uri="{BB962C8B-B14F-4D97-AF65-F5344CB8AC3E}">
        <p14:creationId xmlns:p14="http://schemas.microsoft.com/office/powerpoint/2010/main" val="36397715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tandfonline.com/author/Hetland,+J%C3%B8rn" TargetMode="External"/><Relationship Id="rId3" Type="http://schemas.openxmlformats.org/officeDocument/2006/relationships/hyperlink" Target="https://www.tandfonline.com/author/Brunborg,+Geir+Scott" TargetMode="External"/><Relationship Id="rId7" Type="http://schemas.openxmlformats.org/officeDocument/2006/relationships/hyperlink" Target="https://www.tandfonline.com/author/Samdal,+Oddrun"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tandfonline.com/author/Torsheim,+Torbj%C3%B8rn" TargetMode="External"/><Relationship Id="rId5" Type="http://schemas.openxmlformats.org/officeDocument/2006/relationships/hyperlink" Target="https://www.tandfonline.com/author/Melkevik,+Ole+Rogstad" TargetMode="External"/><Relationship Id="rId4" Type="http://schemas.openxmlformats.org/officeDocument/2006/relationships/hyperlink" Target="https://www.tandfonline.com/author/Mentzoni,+Rune+Aun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olkhalsomyndigheten.se/livsvillkor-levnadsvanor/digitala-medier-och-halsa/till-dig-som-ar-i-aldern-13-18-ar/#forald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Förberedelse: Skriv ut två övningar gruppledarfärdigheter. </a:t>
            </a:r>
          </a:p>
          <a:p>
            <a:r>
              <a:rPr lang="sv-SE" baseline="0" dirty="0"/>
              <a:t>Övning 1 ’’Att bekräfta varierat’’ manus till instruktör och två deltagare som ska agera föräldrar- 3 ex.</a:t>
            </a:r>
          </a:p>
          <a:p>
            <a:r>
              <a:rPr lang="sv-SE" baseline="0" dirty="0"/>
              <a:t>Övning 2: ”Undvika att </a:t>
            </a:r>
            <a:r>
              <a:rPr lang="sv-SE" sz="1200" dirty="0"/>
              <a:t>fördjupa sig i en förälders berättelse utan istället gå vidare i manualen”- ett</a:t>
            </a:r>
            <a:r>
              <a:rPr lang="sv-SE" sz="1200" baseline="0" dirty="0"/>
              <a:t> ex till varje grupp 3-4 per deltagare per grupp.</a:t>
            </a:r>
            <a:endParaRPr lang="sv-SE" baseline="0" dirty="0"/>
          </a:p>
          <a:p>
            <a:r>
              <a:rPr lang="sv-SE" baseline="0" dirty="0"/>
              <a:t>Sluttid 11.52</a:t>
            </a:r>
          </a:p>
        </p:txBody>
      </p:sp>
      <p:sp>
        <p:nvSpPr>
          <p:cNvPr id="4" name="Platshållare för bildnummer 3"/>
          <p:cNvSpPr>
            <a:spLocks noGrp="1"/>
          </p:cNvSpPr>
          <p:nvPr>
            <p:ph type="sldNum" sz="quarter" idx="10"/>
          </p:nvPr>
        </p:nvSpPr>
        <p:spPr/>
        <p:txBody>
          <a:bodyPr/>
          <a:lstStyle/>
          <a:p>
            <a:fld id="{AC113758-4B63-40D7-B26B-F67CE25F1C5D}" type="slidenum">
              <a:rPr lang="sv-SE" smtClean="0"/>
              <a:t>1</a:t>
            </a:fld>
            <a:endParaRPr lang="sv-SE"/>
          </a:p>
        </p:txBody>
      </p:sp>
    </p:spTree>
    <p:extLst>
      <p:ext uri="{BB962C8B-B14F-4D97-AF65-F5344CB8AC3E}">
        <p14:creationId xmlns:p14="http://schemas.microsoft.com/office/powerpoint/2010/main" val="293575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0" kern="1200" baseline="0" dirty="0">
                <a:solidFill>
                  <a:schemeClr val="tx1"/>
                </a:solidFill>
                <a:effectLst/>
                <a:latin typeface="+mn-lt"/>
                <a:ea typeface="+mn-ea"/>
                <a:cs typeface="+mn-cs"/>
              </a:rPr>
              <a:t>5 min </a:t>
            </a:r>
          </a:p>
          <a:p>
            <a:pPr lvl="0"/>
            <a:r>
              <a:rPr lang="sv-SE" dirty="0"/>
              <a:t>Nu är vi tillbaka i manualen</a:t>
            </a:r>
            <a:r>
              <a:rPr lang="sv-SE" baseline="0" dirty="0"/>
              <a:t> på avsnittet </a:t>
            </a:r>
            <a:r>
              <a:rPr lang="sv-SE" dirty="0"/>
              <a:t>Bekräfta och visa att du förstår, manualkort sid</a:t>
            </a:r>
            <a:r>
              <a:rPr lang="sv-SE" baseline="0" dirty="0"/>
              <a:t> 5-8.</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Vi ska visa två exempel på samtal mellan en förälder och en tonåring som finns</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på</a:t>
            </a:r>
            <a:r>
              <a:rPr lang="sv-SE" sz="1200" kern="1200" baseline="0" dirty="0">
                <a:solidFill>
                  <a:schemeClr val="tx1"/>
                </a:solidFill>
                <a:effectLst/>
                <a:latin typeface="+mn-lt"/>
                <a:ea typeface="+mn-ea"/>
                <a:cs typeface="+mn-cs"/>
              </a:rPr>
              <a:t> sid 6 och 7</a:t>
            </a:r>
            <a:r>
              <a:rPr lang="sv-SE" sz="1200" kern="1200" dirty="0">
                <a:solidFill>
                  <a:schemeClr val="tx1"/>
                </a:solidFill>
                <a:effectLst/>
                <a:latin typeface="+mn-lt"/>
                <a:ea typeface="+mn-ea"/>
                <a:cs typeface="+mn-cs"/>
              </a:rPr>
              <a:t>. Situationen handlar om att tonåringen har varit med om något jobbigt på sociala medier.</a:t>
            </a:r>
            <a:r>
              <a:rPr lang="sv-SE" sz="1200" kern="1200" baseline="0" dirty="0">
                <a:solidFill>
                  <a:schemeClr val="tx1"/>
                </a:solidFill>
                <a:effectLst/>
                <a:latin typeface="+mn-lt"/>
                <a:ea typeface="+mn-ea"/>
                <a:cs typeface="+mn-cs"/>
              </a:rPr>
              <a:t> Vi ska visa detta som att vi är gruppledare.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baseline="0" dirty="0"/>
              <a:t>Modellera sid 6 och 7 med din kollega</a:t>
            </a:r>
            <a:r>
              <a:rPr lang="sv-SE" baseline="0" dirty="0"/>
              <a:t>. </a:t>
            </a:r>
            <a:r>
              <a:rPr lang="sv-SE" i="1" dirty="0"/>
              <a:t>Följ manualkorten direkt efter varandra. </a:t>
            </a:r>
            <a:endParaRPr lang="sv-SE"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1" kern="1200" dirty="0">
                <a:solidFill>
                  <a:schemeClr val="tx1"/>
                </a:solidFill>
                <a:effectLst/>
                <a:latin typeface="+mn-lt"/>
                <a:ea typeface="+mn-ea"/>
                <a:cs typeface="+mn-cs"/>
              </a:rPr>
              <a:t>Fråga</a:t>
            </a:r>
            <a:r>
              <a:rPr lang="sv-SE" sz="1200" b="1" i="1" kern="1200" baseline="0" dirty="0">
                <a:solidFill>
                  <a:schemeClr val="tx1"/>
                </a:solidFill>
                <a:effectLst/>
                <a:latin typeface="+mn-lt"/>
                <a:ea typeface="+mn-ea"/>
                <a:cs typeface="+mn-cs"/>
              </a:rPr>
              <a:t> gruppen</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Hur tror ni att tonåringen kände under det här andra samtalet? Vad gjorde föräldern annorlunda nu? </a:t>
            </a:r>
          </a:p>
          <a:p>
            <a:pPr marL="171450" indent="-171450">
              <a:buFont typeface="Arial" panose="020B0604020202020204" pitchFamily="34" charset="0"/>
              <a:buChar char="•"/>
            </a:pPr>
            <a:r>
              <a:rPr lang="sv-SE" sz="1200" b="0" i="1" kern="1200" baseline="0" dirty="0">
                <a:solidFill>
                  <a:schemeClr val="tx1"/>
                </a:solidFill>
                <a:effectLst/>
                <a:latin typeface="+mn-lt"/>
                <a:ea typeface="+mn-ea"/>
                <a:cs typeface="+mn-cs"/>
              </a:rPr>
              <a:t>Samla in någon tanke från gruppen, modellera genom att använda rutan på sid 8. </a:t>
            </a:r>
            <a:endParaRPr lang="sv-SE" baseline="0"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10</a:t>
            </a:fld>
            <a:endParaRPr lang="sv-SE"/>
          </a:p>
        </p:txBody>
      </p:sp>
    </p:spTree>
    <p:extLst>
      <p:ext uri="{BB962C8B-B14F-4D97-AF65-F5344CB8AC3E}">
        <p14:creationId xmlns:p14="http://schemas.microsoft.com/office/powerpoint/2010/main" val="316302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1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Här är den lila rutan, som är ett stöd för er i diskussionen med föräldrarna och som jag använde nu när jag samlade in efter frågan.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Föräldrarna i grupperna känner ofta igen sig i exemplet och utmaningen att man som förälder vill uppfostra och berätta vad som är rätt för tonåringen. Speciellt om man som förälder blir orolig. Och att det kan vara svårt att inte fostra och säga till.</a:t>
            </a:r>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11</a:t>
            </a:fld>
            <a:endParaRPr lang="sv-SE"/>
          </a:p>
        </p:txBody>
      </p:sp>
    </p:spTree>
    <p:extLst>
      <p:ext uri="{BB962C8B-B14F-4D97-AF65-F5344CB8AC3E}">
        <p14:creationId xmlns:p14="http://schemas.microsoft.com/office/powerpoint/2010/main" val="1513981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2 min </a:t>
            </a:r>
          </a:p>
          <a:p>
            <a:r>
              <a:rPr lang="sv-SE" b="0" dirty="0"/>
              <a:t>Ny kommer vi till ett nytt moment</a:t>
            </a:r>
            <a:r>
              <a:rPr lang="sv-SE" b="0" baseline="0" dirty="0"/>
              <a:t> – ”</a:t>
            </a:r>
            <a:r>
              <a:rPr lang="sv-SE" b="0" dirty="0"/>
              <a:t>Säg det</a:t>
            </a:r>
            <a:r>
              <a:rPr lang="sv-SE" b="0" baseline="0" dirty="0"/>
              <a:t> du vill utan att klaga”. </a:t>
            </a:r>
            <a:r>
              <a:rPr lang="sv-SE" dirty="0"/>
              <a:t>Sidorna 9-10 i manualen</a:t>
            </a:r>
            <a:endParaRPr lang="sv-SE" b="0" baseline="0" dirty="0"/>
          </a:p>
          <a:p>
            <a:r>
              <a:rPr lang="sv-SE" b="0" baseline="0" dirty="0"/>
              <a:t>Här får föräldrar träna på att framföra sin åsikt på ett lugnt sätt utan att klaga och kritisera.</a:t>
            </a:r>
            <a:endParaRPr lang="sv-SE" b="0" dirty="0"/>
          </a:p>
          <a:p>
            <a:r>
              <a:rPr lang="sv-SE" dirty="0"/>
              <a:t>.Jag</a:t>
            </a:r>
            <a:r>
              <a:rPr lang="sv-SE" baseline="0" dirty="0"/>
              <a:t> går igenom det som står på sidan 9-10.</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dirty="0"/>
              <a:t>Instruktörerna demonstrerar</a:t>
            </a:r>
            <a:r>
              <a:rPr lang="sv-SE" b="0" i="1" baseline="0" dirty="0"/>
              <a:t> sid 9-10 i manualen, en läser klagomål och den andra Säg det du vill utan att klaga. </a:t>
            </a:r>
            <a:endParaRPr lang="sv-SE" b="0" i="1" dirty="0"/>
          </a:p>
          <a:p>
            <a:endParaRPr lang="sv-SE" b="0" i="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12</a:t>
            </a:fld>
            <a:endParaRPr lang="sv-SE"/>
          </a:p>
        </p:txBody>
      </p:sp>
    </p:spTree>
    <p:extLst>
      <p:ext uri="{BB962C8B-B14F-4D97-AF65-F5344CB8AC3E}">
        <p14:creationId xmlns:p14="http://schemas.microsoft.com/office/powerpoint/2010/main" val="29678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mn-lt"/>
                <a:ea typeface="+mn-ea"/>
                <a:cs typeface="+mn-cs"/>
              </a:rPr>
              <a:t>8 min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Här får föräldrarna</a:t>
            </a:r>
            <a:r>
              <a:rPr lang="sv-SE" sz="1200" b="0" i="0" kern="1200" baseline="0" dirty="0">
                <a:solidFill>
                  <a:schemeClr val="tx1"/>
                </a:solidFill>
                <a:effectLst/>
                <a:latin typeface="+mn-lt"/>
                <a:ea typeface="+mn-ea"/>
                <a:cs typeface="+mn-cs"/>
              </a:rPr>
              <a:t> öva i par på att </a:t>
            </a:r>
            <a:r>
              <a:rPr lang="sv-SE" sz="1200" kern="1200" dirty="0">
                <a:solidFill>
                  <a:schemeClr val="tx1"/>
                </a:solidFill>
                <a:effectLst/>
                <a:latin typeface="+mn-lt"/>
                <a:ea typeface="+mn-ea"/>
                <a:cs typeface="+mn-cs"/>
              </a:rPr>
              <a:t>uttrycka en åsikt utan att klaga. I deras material finns några exempel nedskrivna.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1" kern="1200" dirty="0">
                <a:solidFill>
                  <a:schemeClr val="tx1"/>
                </a:solidFill>
                <a:effectLst/>
                <a:latin typeface="+mn-lt"/>
                <a:ea typeface="+mn-ea"/>
                <a:cs typeface="+mn-cs"/>
              </a:rPr>
              <a:t>Läs på</a:t>
            </a:r>
            <a:r>
              <a:rPr lang="sv-SE" sz="1200" i="1" kern="1200" baseline="0" dirty="0">
                <a:solidFill>
                  <a:schemeClr val="tx1"/>
                </a:solidFill>
                <a:effectLst/>
                <a:latin typeface="+mn-lt"/>
                <a:ea typeface="+mn-ea"/>
                <a:cs typeface="+mn-cs"/>
              </a:rPr>
              <a:t> bilden</a:t>
            </a:r>
            <a:endParaRPr lang="sv-SE" sz="1200"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strike="noStrike" kern="1200" dirty="0">
                <a:solidFill>
                  <a:schemeClr val="tx1"/>
                </a:solidFill>
                <a:effectLst/>
                <a:latin typeface="+mn-lt"/>
                <a:ea typeface="+mn-ea"/>
                <a:cs typeface="+mn-cs"/>
              </a:rPr>
              <a:t>Nu ska ni få arbeta två och två </a:t>
            </a:r>
            <a:r>
              <a:rPr lang="sv-SE" sz="1200" kern="1200" dirty="0">
                <a:solidFill>
                  <a:schemeClr val="tx1"/>
                </a:solidFill>
                <a:effectLst/>
                <a:latin typeface="+mn-lt"/>
                <a:ea typeface="+mn-ea"/>
                <a:cs typeface="+mn-cs"/>
              </a:rPr>
              <a:t>i några minuter och komma med förslag hur man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kan säga detta på olika sätt för att uttrycka det man vill på ett vänligt och tydligt sätt.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Försök att vara kortfattad och undvika långa förklaringar.</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i="1" baseline="0" dirty="0"/>
              <a:t>Samla exempel från gruppen.</a:t>
            </a:r>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13</a:t>
            </a:fld>
            <a:endParaRPr lang="sv-SE"/>
          </a:p>
        </p:txBody>
      </p:sp>
    </p:spTree>
    <p:extLst>
      <p:ext uri="{BB962C8B-B14F-4D97-AF65-F5344CB8AC3E}">
        <p14:creationId xmlns:p14="http://schemas.microsoft.com/office/powerpoint/2010/main" val="2401278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3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är agendan för träff 3 - Välja väg. </a:t>
            </a:r>
            <a:r>
              <a:rPr lang="sv-SE" sz="1200" kern="1200" baseline="0" dirty="0">
                <a:solidFill>
                  <a:schemeClr val="tx1"/>
                </a:solidFill>
                <a:effectLst/>
                <a:latin typeface="+mn-lt"/>
                <a:ea typeface="+mn-ea"/>
                <a:cs typeface="+mn-cs"/>
              </a:rPr>
              <a:t>Här rör vi oss lite från det förebyggande, mot hjälpsamma strategier att ta till när det faktiskt finns problem att hantera.</a:t>
            </a:r>
            <a:r>
              <a:rPr lang="sv-SE" baseline="0" dirty="0"/>
              <a:t> </a:t>
            </a:r>
          </a:p>
          <a:p>
            <a:r>
              <a:rPr lang="sv-SE" dirty="0"/>
              <a:t>Ta fram</a:t>
            </a:r>
            <a:r>
              <a:rPr lang="sv-SE" baseline="0" dirty="0"/>
              <a:t> korten.</a:t>
            </a:r>
          </a:p>
          <a:p>
            <a:pPr marL="171450" indent="-171450">
              <a:buFont typeface="Arial" panose="020B0604020202020204" pitchFamily="34" charset="0"/>
              <a:buChar char="•"/>
            </a:pPr>
            <a:r>
              <a:rPr lang="sv-SE" b="1" baseline="0" dirty="0"/>
              <a:t>Före-och eftermodellen. </a:t>
            </a:r>
            <a:r>
              <a:rPr lang="sv-SE" baseline="0" dirty="0"/>
              <a:t>Vi </a:t>
            </a:r>
            <a:r>
              <a:rPr lang="sv-SE" dirty="0"/>
              <a:t>övar på modellen utifrån ett nytt exempel. </a:t>
            </a:r>
          </a:p>
          <a:p>
            <a:pPr marL="171450" indent="-171450">
              <a:buFont typeface="Arial" panose="020B0604020202020204" pitchFamily="34" charset="0"/>
              <a:buChar char="•"/>
            </a:pPr>
            <a:r>
              <a:rPr lang="sv-SE" b="1" baseline="0" dirty="0"/>
              <a:t>Må bra som förälder</a:t>
            </a:r>
            <a:r>
              <a:rPr lang="sv-SE" baseline="0" dirty="0"/>
              <a:t>. I</a:t>
            </a:r>
            <a:r>
              <a:rPr lang="sv-SE" b="0" baseline="0" dirty="0"/>
              <a:t> svåra situationer är det hjälpsamt att ta hand om sig själv som förälder. Vi talar om stress och hur det påverkar.</a:t>
            </a:r>
          </a:p>
          <a:p>
            <a:pPr marL="171450" indent="-171450">
              <a:buFont typeface="Arial" panose="020B0604020202020204" pitchFamily="34" charset="0"/>
              <a:buChar char="•"/>
            </a:pPr>
            <a:r>
              <a:rPr lang="sv-SE" b="1" baseline="0" dirty="0"/>
              <a:t>Välja väg</a:t>
            </a:r>
            <a:r>
              <a:rPr lang="sv-SE" b="0" baseline="0" dirty="0"/>
              <a:t>. </a:t>
            </a:r>
            <a:r>
              <a:rPr lang="sv-SE" dirty="0"/>
              <a:t>Momentet</a:t>
            </a:r>
            <a:r>
              <a:rPr lang="sv-SE" baseline="0" dirty="0"/>
              <a:t> handlar om </a:t>
            </a:r>
            <a:r>
              <a:rPr lang="sv-SE" dirty="0"/>
              <a:t>att kunna vara lugnare i kritiska</a:t>
            </a:r>
            <a:r>
              <a:rPr lang="sv-SE" baseline="0" dirty="0"/>
              <a:t> </a:t>
            </a:r>
            <a:r>
              <a:rPr lang="sv-SE" dirty="0"/>
              <a:t>situationer. Här visar ni en film och gör</a:t>
            </a:r>
            <a:r>
              <a:rPr lang="sv-SE" baseline="0" dirty="0"/>
              <a:t> avbrott för diskussioner. </a:t>
            </a:r>
          </a:p>
          <a:p>
            <a:pPr marL="171450" indent="-171450">
              <a:buFont typeface="Arial" panose="020B0604020202020204" pitchFamily="34" charset="0"/>
              <a:buChar char="•"/>
            </a:pPr>
            <a:r>
              <a:rPr lang="sv-SE" b="1" baseline="0" dirty="0"/>
              <a:t>Tonåringens ilska och stress</a:t>
            </a:r>
            <a:r>
              <a:rPr lang="sv-SE" baseline="0" dirty="0"/>
              <a:t>. Här berör vi lite kort ungas psykiska hälsa och hur föräldrar kan vara ett stöd för sina tonåringar att hantera stress. </a:t>
            </a: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14</a:t>
            </a:fld>
            <a:endParaRPr lang="sv-SE"/>
          </a:p>
        </p:txBody>
      </p:sp>
    </p:spTree>
    <p:extLst>
      <p:ext uri="{BB962C8B-B14F-4D97-AF65-F5344CB8AC3E}">
        <p14:creationId xmlns:p14="http://schemas.microsoft.com/office/powerpoint/2010/main" val="209400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2 min </a:t>
            </a:r>
            <a:endParaRPr lang="sv-SE"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Under</a:t>
            </a:r>
            <a:r>
              <a:rPr lang="sv-SE" sz="1200" kern="1200" baseline="0" dirty="0">
                <a:solidFill>
                  <a:schemeClr val="tx1"/>
                </a:solidFill>
                <a:effectLst/>
                <a:latin typeface="+mn-lt"/>
                <a:ea typeface="+mn-ea"/>
                <a:cs typeface="+mn-cs"/>
              </a:rPr>
              <a:t> träff 1 och 2 ligger fokus på dessa två cirklar: Vara tillsammans och Bra samtal (</a:t>
            </a:r>
            <a:r>
              <a:rPr lang="sv-SE" sz="1200" i="1" kern="1200" baseline="0" dirty="0">
                <a:solidFill>
                  <a:schemeClr val="tx1"/>
                </a:solidFill>
                <a:effectLst/>
                <a:latin typeface="+mn-lt"/>
                <a:ea typeface="+mn-ea"/>
                <a:cs typeface="+mn-cs"/>
              </a:rPr>
              <a:t>peka på bottencirklarna</a:t>
            </a:r>
            <a:r>
              <a:rPr lang="sv-SE" sz="120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Under träff 3 och 4 är dessa cirklar fortfarande den viktigaste delen och grunden i alla strategier, samtidigt som vi här kommer in mer på hur föräldrar kan hantera problem som kan uppstå. </a:t>
            </a:r>
          </a:p>
          <a:p>
            <a:endParaRPr lang="sv-SE"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Vi vill med cirkeln ”Hantera problem” n</a:t>
            </a:r>
            <a:r>
              <a:rPr lang="sv-SE" sz="1200" kern="1200" dirty="0">
                <a:solidFill>
                  <a:schemeClr val="tx1"/>
                </a:solidFill>
                <a:effectLst/>
                <a:latin typeface="+mn-lt"/>
                <a:ea typeface="+mn-ea"/>
                <a:cs typeface="+mn-cs"/>
              </a:rPr>
              <a:t>ormalisera att det finns utmaningar under</a:t>
            </a:r>
            <a:r>
              <a:rPr lang="sv-SE" sz="1200" kern="1200" baseline="0" dirty="0">
                <a:solidFill>
                  <a:schemeClr val="tx1"/>
                </a:solidFill>
                <a:effectLst/>
                <a:latin typeface="+mn-lt"/>
                <a:ea typeface="+mn-ea"/>
                <a:cs typeface="+mn-cs"/>
              </a:rPr>
              <a:t> tonårstiden, när barnet går mot mer självständighet och egenbestämmande.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Trots att detta är ett generellt program för alla oavsett uttalad problematik, så ser vi att innehållet i cirkeln ”Hantera problem” behövs, utifrån tillgänglig kunskap, liksom input från föräldrar och referensgrupp.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Digniteten av problemen i grupperna varierar men vanligt är ändå att man upplever problem, på någon nivå, som tonårsförälder.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     Vissa i grupperna kommer säga att deras problem är att ungdomen inte städar medan andra har tonåringar som befinner sig i större riskmiljöer.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Det är dock viktigt att komma ihåg att ni inte ska gå in och ge individuell rådgivning kring föräldrars problem, utan då hänvisa vidare till andra insatser och ta hjälp av innehållet i materialet. Vi kommer att öva på det senare.</a:t>
            </a:r>
            <a:endParaRPr lang="sv-SE" dirty="0"/>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15</a:t>
            </a:fld>
            <a:endParaRPr lang="sv-SE"/>
          </a:p>
        </p:txBody>
      </p:sp>
    </p:spTree>
    <p:extLst>
      <p:ext uri="{BB962C8B-B14F-4D97-AF65-F5344CB8AC3E}">
        <p14:creationId xmlns:p14="http://schemas.microsoft.com/office/powerpoint/2010/main" val="3669364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5 min </a:t>
            </a:r>
          </a:p>
          <a:p>
            <a:r>
              <a:rPr lang="sv-SE" baseline="0" dirty="0"/>
              <a:t>I träff 3 använder ni Före- och eftermodellen på ett exempel med en tonåring som inte vill släppa sin mobil. Det här är exemplet är valt utifrån att det är en vanlig konfliktsituation i familjer. </a:t>
            </a:r>
            <a:r>
              <a:rPr lang="sv-SE" sz="1200" kern="1200" dirty="0">
                <a:solidFill>
                  <a:schemeClr val="tx1"/>
                </a:solidFill>
                <a:effectLst/>
                <a:latin typeface="+mn-lt"/>
                <a:ea typeface="+mn-ea"/>
                <a:cs typeface="+mn-cs"/>
              </a:rPr>
              <a:t>Vi tänkte ge er gruppledare lite mer i temat skärmanvändning utifrån tillgänglig kunskap och forskning. Detta är dock inget ni tar upp med föräldrarna.  </a:t>
            </a:r>
          </a:p>
          <a:p>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än hälften av ungdomarna i åldern 13–18 år anser själva att de ägnar för mycket tid åt mobilen. </a:t>
            </a:r>
            <a:r>
              <a:rPr lang="sv-SE" b="0" strike="noStrike" baseline="0" dirty="0"/>
              <a:t>Detta tänker vi är en viktig signal, och något vi vuxna behöver hjälpa barnen med! (</a:t>
            </a:r>
            <a:r>
              <a:rPr lang="sv-SE" b="0" strike="noStrike" baseline="0" dirty="0" err="1"/>
              <a:t>folkhälso</a:t>
            </a:r>
            <a:r>
              <a:rPr lang="sv-SE" b="0" strike="noStrike" baseline="0" dirty="0"/>
              <a:t> 2024)</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För barn 9-18 år finns signifikanta </a:t>
            </a:r>
            <a:r>
              <a:rPr lang="sv-SE" sz="1200" u="sng" kern="1200" baseline="0" dirty="0">
                <a:solidFill>
                  <a:schemeClr val="tx1"/>
                </a:solidFill>
                <a:effectLst/>
                <a:latin typeface="+mn-lt"/>
                <a:ea typeface="+mn-ea"/>
                <a:cs typeface="+mn-cs"/>
              </a:rPr>
              <a:t>samband </a:t>
            </a:r>
            <a:r>
              <a:rPr lang="sv-SE" sz="1200" kern="1200" baseline="0" dirty="0">
                <a:solidFill>
                  <a:schemeClr val="tx1"/>
                </a:solidFill>
                <a:effectLst/>
                <a:latin typeface="+mn-lt"/>
                <a:ea typeface="+mn-ea"/>
                <a:cs typeface="+mn-cs"/>
              </a:rPr>
              <a:t>mellan </a:t>
            </a:r>
            <a:r>
              <a:rPr lang="sv-SE" sz="1200" u="sng" kern="1200" baseline="0" dirty="0">
                <a:solidFill>
                  <a:schemeClr val="tx1"/>
                </a:solidFill>
                <a:effectLst/>
                <a:latin typeface="+mn-lt"/>
                <a:ea typeface="+mn-ea"/>
                <a:cs typeface="+mn-cs"/>
              </a:rPr>
              <a:t>fler psykiska besvär </a:t>
            </a:r>
            <a:r>
              <a:rPr lang="sv-SE" sz="1200" kern="1200" baseline="0" dirty="0">
                <a:solidFill>
                  <a:schemeClr val="tx1"/>
                </a:solidFill>
                <a:effectLst/>
                <a:latin typeface="+mn-lt"/>
                <a:ea typeface="+mn-ea"/>
                <a:cs typeface="+mn-cs"/>
              </a:rPr>
              <a:t>och tillstånd och </a:t>
            </a:r>
            <a:r>
              <a:rPr lang="sv-SE" sz="1200" u="sng" kern="1200" baseline="0" dirty="0">
                <a:solidFill>
                  <a:schemeClr val="tx1"/>
                </a:solidFill>
                <a:effectLst/>
                <a:latin typeface="+mn-lt"/>
                <a:ea typeface="+mn-ea"/>
                <a:cs typeface="+mn-cs"/>
              </a:rPr>
              <a:t>många timmars användning </a:t>
            </a:r>
            <a:r>
              <a:rPr lang="sv-SE" sz="1200" kern="1200" baseline="0" dirty="0">
                <a:solidFill>
                  <a:schemeClr val="tx1"/>
                </a:solidFill>
                <a:effectLst/>
                <a:latin typeface="+mn-lt"/>
                <a:ea typeface="+mn-ea"/>
                <a:cs typeface="+mn-cs"/>
              </a:rPr>
              <a:t>av internet. (</a:t>
            </a:r>
            <a:r>
              <a:rPr lang="sv-SE" sz="1200" kern="1200" baseline="0" dirty="0" err="1">
                <a:solidFill>
                  <a:schemeClr val="tx1"/>
                </a:solidFill>
                <a:effectLst/>
                <a:latin typeface="+mn-lt"/>
                <a:ea typeface="+mn-ea"/>
                <a:cs typeface="+mn-cs"/>
              </a:rPr>
              <a:t>Medimyndigheten</a:t>
            </a:r>
            <a:r>
              <a:rPr lang="sv-SE" sz="1200" kern="1200" baseline="0" dirty="0">
                <a:solidFill>
                  <a:schemeClr val="tx1"/>
                </a:solidFill>
                <a:effectLst/>
                <a:latin typeface="+mn-lt"/>
                <a:ea typeface="+mn-ea"/>
                <a:cs typeface="+mn-cs"/>
              </a:rPr>
              <a:t> 2024)</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Studier visar också att unga som tillbringar en begränsad tid med digitala medier rapporterar ett bättre välbefinnande jämfört med unga som antingen inte tillbringar någon tid alls eller som tillbringar mer omfattande tid. Lagom tycks alltså vara bäst.</a:t>
            </a:r>
            <a:r>
              <a:rPr lang="sv-SE" b="1" baseline="0" dirty="0"/>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Sen är frågan om de negativa effekterna kan förklaras av den faktiska användningen av mobilen eller att det konkurrerar ut aktiviteter med skyddande effekt på psykiskt mående. Skärmanvändningen får helt enkelt </a:t>
            </a:r>
            <a:r>
              <a:rPr lang="sv-SE" sz="1200" u="sng" kern="1200" dirty="0">
                <a:solidFill>
                  <a:schemeClr val="tx1"/>
                </a:solidFill>
                <a:effectLst/>
                <a:latin typeface="+mn-lt"/>
                <a:ea typeface="+mn-ea"/>
                <a:cs typeface="+mn-cs"/>
              </a:rPr>
              <a:t>indirekta</a:t>
            </a:r>
            <a:r>
              <a:rPr lang="sv-SE" sz="1200" kern="1200" dirty="0">
                <a:solidFill>
                  <a:schemeClr val="tx1"/>
                </a:solidFill>
                <a:effectLst/>
                <a:latin typeface="+mn-lt"/>
                <a:ea typeface="+mn-ea"/>
                <a:cs typeface="+mn-cs"/>
              </a:rPr>
              <a:t> negativa </a:t>
            </a:r>
            <a:r>
              <a:rPr lang="sv-SE" sz="1200" u="sng" kern="1200" dirty="0">
                <a:solidFill>
                  <a:schemeClr val="tx1"/>
                </a:solidFill>
                <a:effectLst/>
                <a:latin typeface="+mn-lt"/>
                <a:ea typeface="+mn-ea"/>
                <a:cs typeface="+mn-cs"/>
              </a:rPr>
              <a:t>effekter, </a:t>
            </a:r>
            <a:r>
              <a:rPr lang="sv-SE" sz="1200" u="none" kern="1200" dirty="0">
                <a:solidFill>
                  <a:schemeClr val="tx1"/>
                </a:solidFill>
                <a:effectLst/>
                <a:latin typeface="+mn-lt"/>
                <a:ea typeface="+mn-ea"/>
                <a:cs typeface="+mn-cs"/>
              </a:rPr>
              <a:t>ex mindre sömn och fysisk rörelse, </a:t>
            </a:r>
            <a:r>
              <a:rPr lang="sv-SE" sz="1200" kern="1200" dirty="0">
                <a:solidFill>
                  <a:schemeClr val="tx1"/>
                </a:solidFill>
                <a:effectLst/>
                <a:latin typeface="+mn-lt"/>
                <a:ea typeface="+mn-ea"/>
                <a:cs typeface="+mn-cs"/>
              </a:rPr>
              <a:t>som påverkar måendet negativt. Tex uppger </a:t>
            </a:r>
            <a:r>
              <a:rPr lang="sv-SE" dirty="0"/>
              <a:t>35 procent i åldersgrupperna 13–16 år och 17–18 år att deras sömn</a:t>
            </a:r>
            <a:r>
              <a:rPr lang="sv-SE" baseline="0" dirty="0"/>
              <a:t> påverkas av deras medieanvändning (</a:t>
            </a:r>
            <a:r>
              <a:rPr lang="sv-SE" baseline="0" dirty="0" err="1"/>
              <a:t>folh</a:t>
            </a:r>
            <a:r>
              <a:rPr lang="sv-SE" baseline="0" dirty="0"/>
              <a:t> 2024).</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Om vi tittar på specifikt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sociala medier så skriver Folkhälsomyndigheten att det troligen har såväl positiv som negativ påverkan på den psykiska hälsan.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Exempel på positiv påverkan av sociala medier är bl.a. </a:t>
            </a:r>
            <a:r>
              <a:rPr lang="sv-SE" sz="1200" b="0" u="sng" kern="1200" dirty="0">
                <a:solidFill>
                  <a:schemeClr val="tx1"/>
                </a:solidFill>
                <a:effectLst/>
                <a:latin typeface="+mn-lt"/>
                <a:ea typeface="+mn-ea"/>
                <a:cs typeface="+mn-cs"/>
              </a:rPr>
              <a:t>bättre självförtroende</a:t>
            </a:r>
            <a:r>
              <a:rPr lang="sv-SE" sz="1200" b="0" kern="1200" dirty="0">
                <a:solidFill>
                  <a:schemeClr val="tx1"/>
                </a:solidFill>
                <a:effectLst/>
                <a:latin typeface="+mn-lt"/>
                <a:ea typeface="+mn-ea"/>
                <a:cs typeface="+mn-cs"/>
              </a:rPr>
              <a:t>, möjlighet att få </a:t>
            </a:r>
            <a:r>
              <a:rPr lang="sv-SE" sz="1200" b="0" u="sng" kern="1200" dirty="0">
                <a:solidFill>
                  <a:schemeClr val="tx1"/>
                </a:solidFill>
                <a:effectLst/>
                <a:latin typeface="+mn-lt"/>
                <a:ea typeface="+mn-ea"/>
                <a:cs typeface="+mn-cs"/>
              </a:rPr>
              <a:t>socialt stöd </a:t>
            </a:r>
            <a:r>
              <a:rPr lang="sv-SE" sz="1200" b="0" kern="1200" dirty="0">
                <a:solidFill>
                  <a:schemeClr val="tx1"/>
                </a:solidFill>
                <a:effectLst/>
                <a:latin typeface="+mn-lt"/>
                <a:ea typeface="+mn-ea"/>
                <a:cs typeface="+mn-cs"/>
              </a:rPr>
              <a:t>och en plattform för att </a:t>
            </a:r>
            <a:r>
              <a:rPr lang="sv-SE" sz="1200" b="0" u="sng" kern="1200" dirty="0">
                <a:solidFill>
                  <a:schemeClr val="tx1"/>
                </a:solidFill>
                <a:effectLst/>
                <a:latin typeface="+mn-lt"/>
                <a:ea typeface="+mn-ea"/>
                <a:cs typeface="+mn-cs"/>
              </a:rPr>
              <a:t>utveckla sin identitet </a:t>
            </a:r>
            <a:r>
              <a:rPr lang="sv-SE" sz="1200" b="0" kern="1200" dirty="0">
                <a:solidFill>
                  <a:schemeClr val="tx1"/>
                </a:solidFill>
                <a:effectLst/>
                <a:latin typeface="+mn-lt"/>
                <a:ea typeface="+mn-ea"/>
                <a:cs typeface="+mn-cs"/>
              </a:rPr>
              <a:t>och vara öppen med vem man är. Men det spelar roll hur man använder sociala medier. Passivt scrollande och att betrakta andras liv tycks påverka måendet negativt medan att aktivt delta och interagera med andra associeras med bättre välbefinnande.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Användare som är av kvinnligt kön, har låg självkänsla, jämför sig mycket med andra eller redan känner sig nedstämda </a:t>
            </a:r>
            <a:r>
              <a:rPr lang="sv-SE" sz="1200" u="sng" kern="1200" dirty="0">
                <a:solidFill>
                  <a:schemeClr val="tx1"/>
                </a:solidFill>
                <a:effectLst/>
                <a:latin typeface="+mn-lt"/>
                <a:ea typeface="+mn-ea"/>
                <a:cs typeface="+mn-cs"/>
              </a:rPr>
              <a:t>påverkas mer negativt </a:t>
            </a:r>
            <a:r>
              <a:rPr lang="sv-SE" sz="1200" kern="1200" dirty="0">
                <a:solidFill>
                  <a:schemeClr val="tx1"/>
                </a:solidFill>
                <a:effectLst/>
                <a:latin typeface="+mn-lt"/>
                <a:ea typeface="+mn-ea"/>
                <a:cs typeface="+mn-cs"/>
              </a:rPr>
              <a:t>av att använda sociala medier än vad andra gör. Har man dessa sårbarhetsfaktorer kan det alltså vara särskilt viktigt att få stöd till ett hälsofrämjande användande. Studier</a:t>
            </a:r>
            <a:r>
              <a:rPr lang="sv-SE" sz="1200" kern="1200" baseline="0" dirty="0">
                <a:solidFill>
                  <a:schemeClr val="tx1"/>
                </a:solidFill>
                <a:effectLst/>
                <a:latin typeface="+mn-lt"/>
                <a:ea typeface="+mn-ea"/>
                <a:cs typeface="+mn-cs"/>
              </a:rPr>
              <a:t> visar också att det </a:t>
            </a:r>
            <a:r>
              <a:rPr lang="sv-SE" dirty="0"/>
              <a:t>finns vissa skillnader mellan grupper med olika bakgrundsförhållanden. Exempelvis är andelen ”höganvändare” generellt lägre bland barn med högutbildade föräldrar, medan</a:t>
            </a:r>
            <a:r>
              <a:rPr lang="sv-SE" baseline="0" dirty="0"/>
              <a:t> den är högre bland </a:t>
            </a:r>
            <a:r>
              <a:rPr lang="sv-SE" dirty="0"/>
              <a:t>ungdomar med psykiska funktionsnedsättningar (digitala spel (pojkar) och sociala medier (flickor)). Vidare upplever ungdomar med psykiska funktionsnedsättningar mer utsatthet på nätet än andra ungdomar. </a:t>
            </a:r>
            <a:endParaRPr lang="sv-SE" sz="1200" kern="1200" baseline="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När det gäller</a:t>
            </a:r>
            <a:r>
              <a:rPr lang="sv-SE" sz="1200" b="0" kern="1200" baseline="0" dirty="0">
                <a:solidFill>
                  <a:schemeClr val="tx1"/>
                </a:solidFill>
                <a:effectLst/>
                <a:latin typeface="+mn-lt"/>
                <a:ea typeface="+mn-ea"/>
                <a:cs typeface="+mn-cs"/>
              </a:rPr>
              <a:t> spelande är spelberoende associerat med psykiskt sämre mående. Statens medieråd såg också ett samband mellan omfattande spelande och psykiska besvär hos pojkar. Samtidigt försvagades sambandet markant om pojkarna motionerade regelbundet och pratade med sina föräldrar om sin dag. I Stockholmsenkäten 2024 framkom att 36% av pojkarna på </a:t>
            </a:r>
            <a:r>
              <a:rPr lang="sv-SE" sz="1200" b="0" kern="1200" baseline="0" dirty="0" err="1">
                <a:solidFill>
                  <a:schemeClr val="tx1"/>
                </a:solidFill>
                <a:effectLst/>
                <a:latin typeface="+mn-lt"/>
                <a:ea typeface="+mn-ea"/>
                <a:cs typeface="+mn-cs"/>
              </a:rPr>
              <a:t>gymn</a:t>
            </a:r>
            <a:r>
              <a:rPr lang="sv-SE" sz="1200" b="0" kern="1200" baseline="0" dirty="0">
                <a:solidFill>
                  <a:schemeClr val="tx1"/>
                </a:solidFill>
                <a:effectLst/>
                <a:latin typeface="+mn-lt"/>
                <a:ea typeface="+mn-ea"/>
                <a:cs typeface="+mn-cs"/>
              </a:rPr>
              <a:t> spelar om pengar och att andelen av dem som upplever problem med sitt spelande ökar kraftigt.</a:t>
            </a:r>
            <a:endParaRPr lang="sv-SE" sz="1200" b="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endParaRPr lang="sv-SE" sz="1200" b="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Skydds</a:t>
            </a:r>
            <a:r>
              <a:rPr lang="sv-SE" sz="1200" b="0" i="0" kern="1200" baseline="0" dirty="0">
                <a:solidFill>
                  <a:schemeClr val="tx1"/>
                </a:solidFill>
                <a:effectLst/>
                <a:latin typeface="+mn-lt"/>
                <a:ea typeface="+mn-ea"/>
                <a:cs typeface="+mn-cs"/>
              </a:rPr>
              <a:t>faktorer som identifierats är: att </a:t>
            </a:r>
            <a:r>
              <a:rPr lang="sv-SE" sz="1200" b="0" i="0" u="sng" kern="1200" baseline="0" dirty="0">
                <a:solidFill>
                  <a:schemeClr val="tx1"/>
                </a:solidFill>
                <a:effectLst/>
                <a:latin typeface="+mn-lt"/>
                <a:ea typeface="+mn-ea"/>
                <a:cs typeface="+mn-cs"/>
              </a:rPr>
              <a:t>motionera, prata med sina föräldrar om dagen </a:t>
            </a:r>
            <a:r>
              <a:rPr lang="sv-SE" sz="1200" b="0" i="0" kern="1200" baseline="0" dirty="0">
                <a:solidFill>
                  <a:schemeClr val="tx1"/>
                </a:solidFill>
                <a:effectLst/>
                <a:latin typeface="+mn-lt"/>
                <a:ea typeface="+mn-ea"/>
                <a:cs typeface="+mn-cs"/>
              </a:rPr>
              <a:t>och träffa </a:t>
            </a:r>
            <a:r>
              <a:rPr lang="sv-SE" sz="1200" b="0" i="0" u="sng" kern="1200" baseline="0" dirty="0">
                <a:solidFill>
                  <a:schemeClr val="tx1"/>
                </a:solidFill>
                <a:effectLst/>
                <a:latin typeface="+mn-lt"/>
                <a:ea typeface="+mn-ea"/>
                <a:cs typeface="+mn-cs"/>
              </a:rPr>
              <a:t>kompisar </a:t>
            </a:r>
            <a:r>
              <a:rPr lang="sv-SE" sz="1200" b="0" i="0" u="sng" kern="1200" baseline="0" dirty="0" err="1">
                <a:solidFill>
                  <a:schemeClr val="tx1"/>
                </a:solidFill>
                <a:effectLst/>
                <a:latin typeface="+mn-lt"/>
                <a:ea typeface="+mn-ea"/>
                <a:cs typeface="+mn-cs"/>
              </a:rPr>
              <a:t>irl</a:t>
            </a:r>
            <a:r>
              <a:rPr lang="sv-SE" sz="1200" b="0" i="0" u="sng" kern="1200" baseline="0" dirty="0">
                <a:solidFill>
                  <a:schemeClr val="tx1"/>
                </a:solidFill>
                <a:effectLst/>
                <a:latin typeface="+mn-lt"/>
                <a:ea typeface="+mn-ea"/>
                <a:cs typeface="+mn-cs"/>
              </a:rPr>
              <a:t>. </a:t>
            </a:r>
            <a:r>
              <a:rPr lang="sv-SE" sz="1200" b="0" i="0" u="none" kern="1200" baseline="0" dirty="0">
                <a:solidFill>
                  <a:schemeClr val="tx1"/>
                </a:solidFill>
                <a:effectLst/>
                <a:latin typeface="+mn-lt"/>
                <a:ea typeface="+mn-ea"/>
                <a:cs typeface="+mn-cs"/>
              </a:rPr>
              <a:t>De faktorerna ansågs försvaga </a:t>
            </a:r>
            <a:r>
              <a:rPr lang="sv-SE" sz="1200" b="0" i="0" kern="1200" baseline="0" dirty="0">
                <a:solidFill>
                  <a:schemeClr val="tx1"/>
                </a:solidFill>
                <a:effectLst/>
                <a:latin typeface="+mn-lt"/>
                <a:ea typeface="+mn-ea"/>
                <a:cs typeface="+mn-cs"/>
              </a:rPr>
              <a:t>de negativa effekterna av ett omfattande skärmbruk. </a:t>
            </a:r>
            <a:r>
              <a:rPr lang="sv-SE" sz="1200" kern="1200" dirty="0">
                <a:solidFill>
                  <a:schemeClr val="tx1"/>
                </a:solidFill>
                <a:effectLst/>
                <a:latin typeface="+mn-lt"/>
                <a:ea typeface="+mn-ea"/>
                <a:cs typeface="+mn-cs"/>
              </a:rPr>
              <a:t>Om vi får till de skyddande faktorerna som främjar välmående kan vi alltså troligen se på skärmtiden som ganska oproblematisk. </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Mind</a:t>
            </a:r>
            <a:r>
              <a:rPr lang="sv-SE" sz="1200" i="1" kern="1200" baseline="0" dirty="0">
                <a:solidFill>
                  <a:schemeClr val="tx1"/>
                </a:solidFill>
                <a:effectLst/>
                <a:latin typeface="+mn-lt"/>
                <a:ea typeface="+mn-ea"/>
                <a:cs typeface="+mn-cs"/>
              </a:rPr>
              <a:t> (2020, 2021)</a:t>
            </a:r>
            <a:r>
              <a:rPr lang="sv-SE" sz="1200" i="1" kern="1200" dirty="0">
                <a:solidFill>
                  <a:schemeClr val="tx1"/>
                </a:solidFill>
                <a:effectLst/>
                <a:latin typeface="+mn-lt"/>
                <a:ea typeface="+mn-ea"/>
                <a:cs typeface="+mn-cs"/>
              </a:rPr>
              <a:t> Statens</a:t>
            </a:r>
            <a:r>
              <a:rPr lang="sv-SE" sz="1200" i="1" kern="1200" baseline="0" dirty="0">
                <a:solidFill>
                  <a:schemeClr val="tx1"/>
                </a:solidFill>
                <a:effectLst/>
                <a:latin typeface="+mn-lt"/>
                <a:ea typeface="+mn-ea"/>
                <a:cs typeface="+mn-cs"/>
              </a:rPr>
              <a:t> medieråd/Mediemyndigheten (2020, 2024), Folkhälsomyndigeten (2018, 2024). Hur mår unga i en digital värld (Forte 2022) </a:t>
            </a:r>
            <a:r>
              <a:rPr lang="sv-SE" sz="1200" b="0" i="1" kern="1200" dirty="0">
                <a:solidFill>
                  <a:schemeClr val="tx1"/>
                </a:solidFill>
                <a:effectLst/>
                <a:latin typeface="+mn-lt"/>
                <a:ea typeface="+mn-ea"/>
                <a:cs typeface="+mn-cs"/>
              </a:rPr>
              <a:t>(</a:t>
            </a:r>
            <a:r>
              <a:rPr lang="sv-SE" sz="1200" b="0" i="1" kern="1200" dirty="0" err="1">
                <a:solidFill>
                  <a:schemeClr val="tx1"/>
                </a:solidFill>
                <a:effectLst/>
                <a:latin typeface="+mn-lt"/>
                <a:ea typeface="+mn-ea"/>
                <a:cs typeface="+mn-cs"/>
              </a:rPr>
              <a:t>Gaming</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Addiction</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Gaming</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Engagement</a:t>
            </a:r>
            <a:r>
              <a:rPr lang="sv-SE" sz="1200" b="0" i="1" kern="1200" dirty="0">
                <a:solidFill>
                  <a:schemeClr val="tx1"/>
                </a:solidFill>
                <a:effectLst/>
                <a:latin typeface="+mn-lt"/>
                <a:ea typeface="+mn-ea"/>
                <a:cs typeface="+mn-cs"/>
              </a:rPr>
              <a:t>, and </a:t>
            </a:r>
            <a:r>
              <a:rPr lang="sv-SE" sz="1200" b="0" i="1" kern="1200" dirty="0" err="1">
                <a:solidFill>
                  <a:schemeClr val="tx1"/>
                </a:solidFill>
                <a:effectLst/>
                <a:latin typeface="+mn-lt"/>
                <a:ea typeface="+mn-ea"/>
                <a:cs typeface="+mn-cs"/>
              </a:rPr>
              <a:t>Psychological</a:t>
            </a:r>
            <a:r>
              <a:rPr lang="sv-SE" sz="1200" b="0" i="1" kern="1200" dirty="0">
                <a:solidFill>
                  <a:schemeClr val="tx1"/>
                </a:solidFill>
                <a:effectLst/>
                <a:latin typeface="+mn-lt"/>
                <a:ea typeface="+mn-ea"/>
                <a:cs typeface="+mn-cs"/>
              </a:rPr>
              <a:t> Health </a:t>
            </a:r>
            <a:r>
              <a:rPr lang="sv-SE" sz="1200" b="0" i="1" kern="1200" dirty="0" err="1">
                <a:solidFill>
                  <a:schemeClr val="tx1"/>
                </a:solidFill>
                <a:effectLst/>
                <a:latin typeface="+mn-lt"/>
                <a:ea typeface="+mn-ea"/>
                <a:cs typeface="+mn-cs"/>
              </a:rPr>
              <a:t>Complaints</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Among</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Norwegian</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Adolescents</a:t>
            </a:r>
            <a:r>
              <a:rPr lang="sv-SE" sz="1200" b="0" i="1" kern="120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hlinkClick r:id="rId3"/>
              </a:rPr>
              <a:t>Geir Scott </a:t>
            </a:r>
            <a:r>
              <a:rPr lang="sv-SE" sz="1200" b="0" i="1" u="none" strike="noStrike" kern="1200" dirty="0" err="1">
                <a:solidFill>
                  <a:schemeClr val="tx1"/>
                </a:solidFill>
                <a:effectLst/>
                <a:latin typeface="+mn-lt"/>
                <a:ea typeface="+mn-ea"/>
                <a:cs typeface="+mn-cs"/>
                <a:hlinkClick r:id="rId3"/>
              </a:rPr>
              <a:t>Brunborg</a:t>
            </a:r>
            <a:r>
              <a:rPr lang="sv-SE" sz="1200" b="0" i="1" u="none" strike="noStrike" kern="1200" dirty="0">
                <a:solidFill>
                  <a:schemeClr val="tx1"/>
                </a:solidFill>
                <a:effectLst/>
                <a:latin typeface="+mn-lt"/>
                <a:ea typeface="+mn-ea"/>
                <a:cs typeface="+mn-cs"/>
              </a:rPr>
              <a:t>,</a:t>
            </a:r>
            <a:r>
              <a:rPr lang="sv-SE" sz="1200" b="0" i="1" u="none" strike="noStrike" kern="1200" baseline="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hlinkClick r:id="rId4"/>
              </a:rPr>
              <a:t>Rune Aune </a:t>
            </a:r>
            <a:r>
              <a:rPr lang="sv-SE" sz="1200" b="0" i="1" u="none" strike="noStrike" kern="1200" dirty="0" err="1">
                <a:solidFill>
                  <a:schemeClr val="tx1"/>
                </a:solidFill>
                <a:effectLst/>
                <a:latin typeface="+mn-lt"/>
                <a:ea typeface="+mn-ea"/>
                <a:cs typeface="+mn-cs"/>
                <a:hlinkClick r:id="rId4"/>
              </a:rPr>
              <a:t>Mentzoni</a:t>
            </a:r>
            <a:r>
              <a:rPr lang="sv-SE" sz="1200" b="0" i="1" kern="1200" dirty="0" err="1">
                <a:solidFill>
                  <a:schemeClr val="tx1"/>
                </a:solidFill>
                <a:effectLst/>
                <a:latin typeface="+mn-lt"/>
                <a:ea typeface="+mn-ea"/>
                <a:cs typeface="+mn-cs"/>
              </a:rPr>
              <a:t>,</a:t>
            </a:r>
            <a:r>
              <a:rPr lang="sv-SE" sz="1200" b="0" i="1" u="none" strike="noStrike" kern="1200" dirty="0" err="1">
                <a:solidFill>
                  <a:schemeClr val="tx1"/>
                </a:solidFill>
                <a:effectLst/>
                <a:latin typeface="+mn-lt"/>
                <a:ea typeface="+mn-ea"/>
                <a:cs typeface="+mn-cs"/>
                <a:hlinkClick r:id="rId5"/>
              </a:rPr>
              <a:t>Ole</a:t>
            </a:r>
            <a:r>
              <a:rPr lang="sv-SE" sz="1200" b="0" i="1" u="none" strike="noStrike" kern="1200" dirty="0">
                <a:solidFill>
                  <a:schemeClr val="tx1"/>
                </a:solidFill>
                <a:effectLst/>
                <a:latin typeface="+mn-lt"/>
                <a:ea typeface="+mn-ea"/>
                <a:cs typeface="+mn-cs"/>
                <a:hlinkClick r:id="rId5"/>
              </a:rPr>
              <a:t> </a:t>
            </a:r>
            <a:r>
              <a:rPr lang="sv-SE" sz="1200" b="0" i="1" u="none" strike="noStrike" kern="1200" dirty="0" err="1">
                <a:solidFill>
                  <a:schemeClr val="tx1"/>
                </a:solidFill>
                <a:effectLst/>
                <a:latin typeface="+mn-lt"/>
                <a:ea typeface="+mn-ea"/>
                <a:cs typeface="+mn-cs"/>
                <a:hlinkClick r:id="rId5"/>
              </a:rPr>
              <a:t>Rogstad</a:t>
            </a:r>
            <a:r>
              <a:rPr lang="sv-SE" sz="1200" b="0" i="1" u="none" strike="noStrike" kern="1200" dirty="0">
                <a:solidFill>
                  <a:schemeClr val="tx1"/>
                </a:solidFill>
                <a:effectLst/>
                <a:latin typeface="+mn-lt"/>
                <a:ea typeface="+mn-ea"/>
                <a:cs typeface="+mn-cs"/>
                <a:hlinkClick r:id="rId5"/>
              </a:rPr>
              <a:t> </a:t>
            </a:r>
            <a:r>
              <a:rPr lang="sv-SE" sz="1200" b="0" i="1" u="none" strike="noStrike" kern="1200" dirty="0" err="1">
                <a:solidFill>
                  <a:schemeClr val="tx1"/>
                </a:solidFill>
                <a:effectLst/>
                <a:latin typeface="+mn-lt"/>
                <a:ea typeface="+mn-ea"/>
                <a:cs typeface="+mn-cs"/>
                <a:hlinkClick r:id="rId5"/>
              </a:rPr>
              <a:t>Melkevik</a:t>
            </a:r>
            <a:r>
              <a:rPr lang="sv-SE" sz="1200" b="0" i="1" kern="1200" dirty="0" err="1">
                <a:solidFill>
                  <a:schemeClr val="tx1"/>
                </a:solidFill>
                <a:effectLst/>
                <a:latin typeface="+mn-lt"/>
                <a:ea typeface="+mn-ea"/>
                <a:cs typeface="+mn-cs"/>
              </a:rPr>
              <a:t>,</a:t>
            </a:r>
            <a:r>
              <a:rPr lang="sv-SE" sz="1200" b="0" i="1" u="none" strike="noStrike" kern="1200" dirty="0" err="1">
                <a:solidFill>
                  <a:schemeClr val="tx1"/>
                </a:solidFill>
                <a:effectLst/>
                <a:latin typeface="+mn-lt"/>
                <a:ea typeface="+mn-ea"/>
                <a:cs typeface="+mn-cs"/>
                <a:hlinkClick r:id="rId6"/>
              </a:rPr>
              <a:t>Torbjørn</a:t>
            </a:r>
            <a:r>
              <a:rPr lang="sv-SE" sz="1200" b="0" i="1" u="none" strike="noStrike" kern="1200" dirty="0">
                <a:solidFill>
                  <a:schemeClr val="tx1"/>
                </a:solidFill>
                <a:effectLst/>
                <a:latin typeface="+mn-lt"/>
                <a:ea typeface="+mn-ea"/>
                <a:cs typeface="+mn-cs"/>
                <a:hlinkClick r:id="rId6"/>
              </a:rPr>
              <a:t> </a:t>
            </a:r>
            <a:r>
              <a:rPr lang="sv-SE" sz="1200" b="0" i="1" u="none" strike="noStrike" kern="1200" dirty="0" err="1">
                <a:solidFill>
                  <a:schemeClr val="tx1"/>
                </a:solidFill>
                <a:effectLst/>
                <a:latin typeface="+mn-lt"/>
                <a:ea typeface="+mn-ea"/>
                <a:cs typeface="+mn-cs"/>
                <a:hlinkClick r:id="rId6"/>
              </a:rPr>
              <a:t>Torsheim</a:t>
            </a:r>
            <a:r>
              <a:rPr lang="sv-SE" sz="1200" b="0" i="1" kern="1200" dirty="0" err="1">
                <a:solidFill>
                  <a:schemeClr val="tx1"/>
                </a:solidFill>
                <a:effectLst/>
                <a:latin typeface="+mn-lt"/>
                <a:ea typeface="+mn-ea"/>
                <a:cs typeface="+mn-cs"/>
              </a:rPr>
              <a:t>,</a:t>
            </a:r>
            <a:r>
              <a:rPr lang="sv-SE" sz="1200" b="0" i="1" u="none" strike="noStrike" kern="1200" dirty="0" err="1">
                <a:solidFill>
                  <a:schemeClr val="tx1"/>
                </a:solidFill>
                <a:effectLst/>
                <a:latin typeface="+mn-lt"/>
                <a:ea typeface="+mn-ea"/>
                <a:cs typeface="+mn-cs"/>
                <a:hlinkClick r:id="rId7"/>
              </a:rPr>
              <a:t>Oddrun</a:t>
            </a:r>
            <a:r>
              <a:rPr lang="sv-SE" sz="1200" b="0" i="1" u="none" strike="noStrike" kern="1200" dirty="0">
                <a:solidFill>
                  <a:schemeClr val="tx1"/>
                </a:solidFill>
                <a:effectLst/>
                <a:latin typeface="+mn-lt"/>
                <a:ea typeface="+mn-ea"/>
                <a:cs typeface="+mn-cs"/>
                <a:hlinkClick r:id="rId7"/>
              </a:rPr>
              <a:t> </a:t>
            </a:r>
            <a:r>
              <a:rPr lang="sv-SE" sz="1200" b="0" i="1" u="none" strike="noStrike" kern="1200" dirty="0" err="1">
                <a:solidFill>
                  <a:schemeClr val="tx1"/>
                </a:solidFill>
                <a:effectLst/>
                <a:latin typeface="+mn-lt"/>
                <a:ea typeface="+mn-ea"/>
                <a:cs typeface="+mn-cs"/>
                <a:hlinkClick r:id="rId7"/>
              </a:rPr>
              <a:t>Samdal</a:t>
            </a:r>
            <a:r>
              <a:rPr lang="sv-SE" sz="1200" b="0" i="1" kern="1200" dirty="0" err="1">
                <a:solidFill>
                  <a:schemeClr val="tx1"/>
                </a:solidFill>
                <a:effectLst/>
                <a:latin typeface="+mn-lt"/>
                <a:ea typeface="+mn-ea"/>
                <a:cs typeface="+mn-cs"/>
              </a:rPr>
              <a:t>,</a:t>
            </a:r>
            <a:r>
              <a:rPr lang="sv-SE" sz="1200" b="0" i="1" u="none" strike="noStrike" kern="1200" dirty="0" err="1">
                <a:solidFill>
                  <a:schemeClr val="tx1"/>
                </a:solidFill>
                <a:effectLst/>
                <a:latin typeface="+mn-lt"/>
                <a:ea typeface="+mn-ea"/>
                <a:cs typeface="+mn-cs"/>
                <a:hlinkClick r:id="rId8"/>
              </a:rPr>
              <a:t>Jørn</a:t>
            </a:r>
            <a:r>
              <a:rPr lang="sv-SE" sz="1200" b="0" i="1" u="none" strike="noStrike" kern="1200" dirty="0">
                <a:solidFill>
                  <a:schemeClr val="tx1"/>
                </a:solidFill>
                <a:effectLst/>
                <a:latin typeface="+mn-lt"/>
                <a:ea typeface="+mn-ea"/>
                <a:cs typeface="+mn-cs"/>
                <a:hlinkClick r:id="rId8"/>
              </a:rPr>
              <a:t> Hetland</a:t>
            </a:r>
            <a:r>
              <a:rPr lang="sv-SE" sz="1200" b="0" i="1"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dirty="0">
              <a:solidFill>
                <a:schemeClr val="tx1"/>
              </a:solidFill>
              <a:effectLst/>
              <a:latin typeface="+mn-lt"/>
              <a:ea typeface="+mn-ea"/>
              <a:cs typeface="+mn-cs"/>
            </a:endParaRPr>
          </a:p>
          <a:p>
            <a:r>
              <a:rPr lang="sv-SE" dirty="0"/>
              <a:t>Stockholmsenkäten 2024 Stadsövergripande rapport Dnr: 2023/616 Utgivningsdatum: augusti 2024</a:t>
            </a:r>
            <a:endParaRPr lang="en-US" sz="1200" b="0" i="1"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endParaRPr lang="sv-SE" sz="1200" b="0" i="0" u="none" strike="noStrike" kern="1200" baseline="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16</a:t>
            </a:fld>
            <a:endParaRPr lang="sv-SE"/>
          </a:p>
        </p:txBody>
      </p:sp>
    </p:spTree>
    <p:extLst>
      <p:ext uri="{BB962C8B-B14F-4D97-AF65-F5344CB8AC3E}">
        <p14:creationId xmlns:p14="http://schemas.microsoft.com/office/powerpoint/2010/main" val="108067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b="0" i="0" kern="1200" dirty="0">
                <a:solidFill>
                  <a:schemeClr val="tx1"/>
                </a:solidFill>
                <a:effectLst/>
                <a:latin typeface="+mn-lt"/>
                <a:ea typeface="+mn-ea"/>
                <a:cs typeface="+mn-cs"/>
              </a:rPr>
              <a:t>2 min </a:t>
            </a:r>
          </a:p>
          <a:p>
            <a:r>
              <a:rPr lang="sv-SE" sz="1200" b="0" i="0" kern="1200" baseline="0" dirty="0">
                <a:solidFill>
                  <a:schemeClr val="tx1"/>
                </a:solidFill>
                <a:effectLst/>
                <a:latin typeface="+mn-lt"/>
                <a:ea typeface="+mn-ea"/>
                <a:cs typeface="+mn-cs"/>
              </a:rPr>
              <a:t>Folkhälsomyndigheten ger rekommendationer om digital medieanvändning för unga 13-18 år.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Bilden visar hur unga kan fördela tid till olika aktiviteter</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så att skärmanvändning inte tar för mycket tid från annat. </a:t>
            </a:r>
          </a:p>
          <a:p>
            <a:r>
              <a:rPr lang="sv-SE" sz="1200" b="0" i="0" kern="1200" dirty="0">
                <a:solidFill>
                  <a:schemeClr val="tx1"/>
                </a:solidFill>
                <a:effectLst/>
                <a:latin typeface="+mn-lt"/>
                <a:ea typeface="+mn-ea"/>
                <a:cs typeface="+mn-cs"/>
              </a:rPr>
              <a:t>De</a:t>
            </a:r>
            <a:r>
              <a:rPr lang="sv-SE" sz="1200" b="0" i="0" kern="1200" baseline="0" dirty="0">
                <a:solidFill>
                  <a:schemeClr val="tx1"/>
                </a:solidFill>
                <a:effectLst/>
                <a:latin typeface="+mn-lt"/>
                <a:ea typeface="+mn-ea"/>
                <a:cs typeface="+mn-cs"/>
              </a:rPr>
              <a:t> lyfter också skyddande faktorer som a</a:t>
            </a:r>
            <a:r>
              <a:rPr lang="sv-SE" sz="1200" b="0" i="0" kern="1200" dirty="0">
                <a:solidFill>
                  <a:schemeClr val="tx1"/>
                </a:solidFill>
                <a:effectLst/>
                <a:latin typeface="+mn-lt"/>
                <a:ea typeface="+mn-ea"/>
                <a:cs typeface="+mn-cs"/>
              </a:rPr>
              <a:t>tt försöka</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få balans i vardagen, så att tiden räcker till skolarbete, sömn, röra på sig, fritidsaktiviteter och att umgås med vänner och familj. </a:t>
            </a:r>
          </a:p>
          <a:p>
            <a:r>
              <a:rPr lang="sv-SE" sz="1200" b="0" i="0" kern="1200" dirty="0">
                <a:solidFill>
                  <a:schemeClr val="tx1"/>
                </a:solidFill>
                <a:effectLst/>
                <a:latin typeface="+mn-lt"/>
                <a:ea typeface="+mn-ea"/>
                <a:cs typeface="+mn-cs"/>
              </a:rPr>
              <a:t>En bra tumregel är enligt Folkhälsomyndigheten max två till tre timmars skärmtid per dag. Här handlar skärmtid om exempelvis spel, sociala medier, videodelningstjänster och annan fritidsanvändning, alltså inte sådant som skolarbete och hjälpmedel till unga med funktionsnedsättning.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Källa: </a:t>
            </a:r>
            <a:r>
              <a:rPr lang="sv-SE" dirty="0">
                <a:hlinkClick r:id="rId3"/>
              </a:rPr>
              <a:t>Till dig som är eller har barn i åldern 13–18 år — Folkhälsomyndigheten (folkhalsomyndigheten.se)</a:t>
            </a:r>
            <a:r>
              <a:rPr lang="sv-SE" dirty="0"/>
              <a:t> 2024-09-02</a:t>
            </a:r>
          </a:p>
          <a:p>
            <a:r>
              <a:rPr lang="sv-SE" dirty="0"/>
              <a:t>Om dataspelsberoende: </a:t>
            </a:r>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17</a:t>
            </a:fld>
            <a:endParaRPr lang="sv-SE"/>
          </a:p>
        </p:txBody>
      </p:sp>
    </p:spTree>
    <p:extLst>
      <p:ext uri="{BB962C8B-B14F-4D97-AF65-F5344CB8AC3E}">
        <p14:creationId xmlns:p14="http://schemas.microsoft.com/office/powerpoint/2010/main" val="1322767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rgbClr val="FF0000"/>
                </a:solidFill>
              </a:rPr>
              <a:t>5 min 10.07 paus till 10.30 </a:t>
            </a:r>
          </a:p>
          <a:p>
            <a:pPr marL="0" indent="0">
              <a:buFont typeface="Arial" panose="020B0604020202020204" pitchFamily="34" charset="0"/>
              <a:buNone/>
            </a:pPr>
            <a:r>
              <a:rPr lang="sv-SE" b="0" baseline="0" dirty="0"/>
              <a:t>På föräldraträffen är ni gruppledare, ni ska inte vara experter på exakt hur skärmar påverkar ungas utveckling, ni behöver inte veta vad som är den bästa mängden digital användning per dag, eller vilka spel eller </a:t>
            </a:r>
            <a:r>
              <a:rPr lang="sv-SE" b="0" baseline="0" dirty="0" err="1"/>
              <a:t>appar</a:t>
            </a:r>
            <a:r>
              <a:rPr lang="sv-SE" b="0" baseline="0" dirty="0"/>
              <a:t> som är populära. Istället ska ni återkomma till samma skyddsfaktor som ABC Tonår i sin helhet utgår ifrån, och som vi vet är positiv för barns utveckling, nämligen att skapa en god relation mellan förälder och barn, att som förälder försöka utgå från tonåringens perspektiv</a:t>
            </a:r>
            <a:r>
              <a:rPr lang="sv-SE" b="1" baseline="0" dirty="0"/>
              <a:t> </a:t>
            </a:r>
            <a:r>
              <a:rPr lang="sv-SE" b="0" baseline="0" dirty="0"/>
              <a:t>och att vara ett gott stöd i att förhålla sig till skärmar överlag.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Hur kan då föräldrar</a:t>
            </a:r>
            <a:r>
              <a:rPr lang="sv-SE" baseline="0" dirty="0"/>
              <a:t> stötta sina tonåringar i detta med skärmanvändning?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I det här sammanhanget är det v</a:t>
            </a:r>
            <a:r>
              <a:rPr lang="sv-SE" dirty="0"/>
              <a:t>iktigt</a:t>
            </a:r>
            <a:r>
              <a:rPr lang="sv-SE" baseline="0" dirty="0"/>
              <a:t> att påminna sig om tonåringens perspektiv, vad betyder mobilen eller datorn för den?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När det gäller mobilens betydelse så beskriver författaren Sissela Nutley boken ”Distraherad” det på ett ganska målande sätt: ”Har man vuxit upp med en smartphone i sin hand kan den kännas som en del av ens egen kropp, och separation från den kopplas till ångest, känslor av hjälplöshet och oro”.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dirty="0">
                <a:solidFill>
                  <a:schemeClr val="tx1"/>
                </a:solidFill>
                <a:effectLst/>
                <a:latin typeface="+mn-lt"/>
                <a:ea typeface="+mn-ea"/>
                <a:cs typeface="+mn-cs"/>
              </a:rPr>
              <a:t>Lyhördhet</a:t>
            </a:r>
            <a:r>
              <a:rPr lang="sv-SE" sz="1200" b="1" kern="1200" dirty="0">
                <a:solidFill>
                  <a:schemeClr val="tx1"/>
                </a:solidFill>
                <a:effectLst/>
                <a:latin typeface="+mn-lt"/>
                <a:ea typeface="+mn-ea"/>
                <a:cs typeface="+mn-cs"/>
              </a:rPr>
              <a:t>:</a:t>
            </a:r>
            <a:r>
              <a:rPr lang="sv-SE" sz="1200" kern="1200" dirty="0">
                <a:solidFill>
                  <a:schemeClr val="tx1"/>
                </a:solidFill>
                <a:effectLst/>
                <a:latin typeface="+mn-lt"/>
                <a:ea typeface="+mn-ea"/>
                <a:cs typeface="+mn-cs"/>
              </a:rPr>
              <a:t> fråga tonåringen! Det</a:t>
            </a:r>
            <a:r>
              <a:rPr lang="sv-SE" sz="1200" kern="1200" baseline="0" dirty="0">
                <a:solidFill>
                  <a:schemeClr val="tx1"/>
                </a:solidFill>
                <a:effectLst/>
                <a:latin typeface="+mn-lt"/>
                <a:ea typeface="+mn-ea"/>
                <a:cs typeface="+mn-cs"/>
              </a:rPr>
              <a:t> finns en fara i att som vuxen bara låta de egna idéerna om barnets användning styra. Uppmuntra föräldrarna att prata om hur olika digitala aktiviteter påverkar, när det passar bättre och sämre, och utforska hur tonåringen mår av sina olika aktiviteter.</a:t>
            </a:r>
            <a:endParaRPr lang="sv-SE" baseline="0" dirty="0"/>
          </a:p>
          <a:p>
            <a:endParaRPr lang="sv-SE"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Ju mer föräldrar tar hand om och </a:t>
            </a:r>
            <a:r>
              <a:rPr lang="sv-SE" b="0" dirty="0"/>
              <a:t>vårdar</a:t>
            </a:r>
            <a:r>
              <a:rPr lang="sv-SE" sz="1200" b="0" dirty="0"/>
              <a:t> relationen</a:t>
            </a:r>
            <a:r>
              <a:rPr lang="sv-SE" sz="1200" b="0" baseline="0" dirty="0"/>
              <a:t> </a:t>
            </a:r>
            <a:r>
              <a:rPr lang="sv-SE" sz="1200" baseline="0" dirty="0"/>
              <a:t>till sitt barn</a:t>
            </a:r>
            <a:r>
              <a:rPr lang="sv-SE" sz="1200" dirty="0"/>
              <a:t>, desto större är chansen att de kan komma överens på ett bra sätt kring hur nätet ska användas. </a:t>
            </a:r>
            <a:r>
              <a:rPr lang="sv-SE" dirty="0"/>
              <a:t>Då kan barnet även att ha större förståelse om föräldern</a:t>
            </a:r>
            <a:r>
              <a:rPr lang="sv-SE" baseline="0" dirty="0"/>
              <a:t> </a:t>
            </a:r>
            <a:r>
              <a:rPr lang="sv-SE" dirty="0"/>
              <a:t>skulle behöva sätta en gräns i syfte att skydda.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dirty="0"/>
              <a:t>Skapa ett klimat där tonåringen</a:t>
            </a:r>
            <a:r>
              <a:rPr lang="sv-SE" sz="1200" b="0" baseline="0" dirty="0"/>
              <a:t> väljer att involvera föräldern i sitt digitala liv - a</a:t>
            </a:r>
            <a:r>
              <a:rPr lang="sv-SE" sz="1200" baseline="0" dirty="0"/>
              <a:t>tt föräldrar har insyn på ett positivt, nyfiket sätt, inte kontrollerande.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baseline="0" dirty="0" err="1">
                <a:solidFill>
                  <a:schemeClr val="tx1"/>
                </a:solidFill>
                <a:effectLst/>
                <a:latin typeface="+mn-lt"/>
                <a:ea typeface="+mn-ea"/>
                <a:cs typeface="+mn-cs"/>
              </a:rPr>
              <a:t>Elza</a:t>
            </a:r>
            <a:r>
              <a:rPr lang="sv-SE" sz="1200" kern="1200" baseline="0" dirty="0">
                <a:solidFill>
                  <a:schemeClr val="tx1"/>
                </a:solidFill>
                <a:effectLst/>
                <a:latin typeface="+mn-lt"/>
                <a:ea typeface="+mn-ea"/>
                <a:cs typeface="+mn-cs"/>
              </a:rPr>
              <a:t> Dunkels som forskar om ungas vardag på internet framhåller att fö</a:t>
            </a:r>
            <a:r>
              <a:rPr lang="sv-SE" sz="1200" kern="1200" dirty="0">
                <a:solidFill>
                  <a:schemeClr val="tx1"/>
                </a:solidFill>
                <a:effectLst/>
                <a:latin typeface="+mn-lt"/>
                <a:ea typeface="+mn-ea"/>
                <a:cs typeface="+mn-cs"/>
              </a:rPr>
              <a:t>räldrars uppdrag är att förbereda de unga och hjälpa dem navigera på livets olika arenor, däribland internet. (Lika som med skola,</a:t>
            </a:r>
            <a:r>
              <a:rPr lang="sv-SE" sz="1200" kern="1200" baseline="0" dirty="0">
                <a:solidFill>
                  <a:schemeClr val="tx1"/>
                </a:solidFill>
                <a:effectLst/>
                <a:latin typeface="+mn-lt"/>
                <a:ea typeface="+mn-ea"/>
                <a:cs typeface="+mn-cs"/>
              </a:rPr>
              <a:t> kompisar, fritid)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Var en förebild. Hjälp till att skapa goda vanor och en balans.</a:t>
            </a:r>
            <a:r>
              <a:rPr lang="sv-SE" sz="1200" b="0" i="0" kern="1200" baseline="0" dirty="0">
                <a:solidFill>
                  <a:schemeClr val="tx1"/>
                </a:solidFill>
                <a:effectLst/>
                <a:latin typeface="+mn-lt"/>
                <a:ea typeface="+mn-ea"/>
                <a:cs typeface="+mn-cs"/>
              </a:rPr>
              <a:t> Diskutera och fundera tillsammans, använd dig själv. S</a:t>
            </a:r>
            <a:r>
              <a:rPr lang="sv-SE" sz="1200" b="0" i="0" kern="1200" dirty="0">
                <a:solidFill>
                  <a:schemeClr val="tx1"/>
                </a:solidFill>
                <a:effectLst/>
                <a:latin typeface="+mn-lt"/>
                <a:ea typeface="+mn-ea"/>
                <a:cs typeface="+mn-cs"/>
              </a:rPr>
              <a:t>ätt gemensamma förhållningssätt.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mn-lt"/>
                <a:ea typeface="+mn-ea"/>
                <a:cs typeface="+mn-cs"/>
              </a:rPr>
              <a:t>Hjälp</a:t>
            </a:r>
            <a:r>
              <a:rPr lang="sv-SE" sz="1200" b="0" i="0" kern="1200" baseline="0" dirty="0">
                <a:solidFill>
                  <a:schemeClr val="tx1"/>
                </a:solidFill>
                <a:effectLst/>
                <a:latin typeface="+mn-lt"/>
                <a:ea typeface="+mn-ea"/>
                <a:cs typeface="+mn-cs"/>
              </a:rPr>
              <a:t> tonåringen att bli medveten om att flödet s</a:t>
            </a:r>
            <a:r>
              <a:rPr lang="sv-SE" sz="1200" b="0" i="0" kern="1200" dirty="0">
                <a:solidFill>
                  <a:schemeClr val="tx1"/>
                </a:solidFill>
                <a:effectLst/>
                <a:latin typeface="+mn-lt"/>
                <a:ea typeface="+mn-ea"/>
                <a:cs typeface="+mn-cs"/>
              </a:rPr>
              <a:t>tyrs av algoritmer som</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påverkar både vad</a:t>
            </a:r>
            <a:r>
              <a:rPr lang="sv-SE" sz="1200" b="0" i="0" kern="1200" baseline="0" dirty="0">
                <a:solidFill>
                  <a:schemeClr val="tx1"/>
                </a:solidFill>
                <a:effectLst/>
                <a:latin typeface="+mn-lt"/>
                <a:ea typeface="+mn-ea"/>
                <a:cs typeface="+mn-cs"/>
              </a:rPr>
              <a:t> man ser och även hur man mår av det.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i="0" dirty="0"/>
          </a:p>
          <a:p>
            <a:r>
              <a:rPr lang="sv-SE" b="0" i="0" dirty="0"/>
              <a:t>Vid</a:t>
            </a:r>
            <a:r>
              <a:rPr lang="sv-SE" b="0" i="0" baseline="0" dirty="0"/>
              <a:t> frågor: Ungdomar tycker att de ägnar för lite tid åt att läsa böcker, åt kompisar och sport, liksom skolarbete och sömn (Nutley, 2019)</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Källor: Bris &amp; Prins Carl Philips &amp; Prinsessan Sofias Stiftelse 2019; Mind, 2018; Mind, 2020; </a:t>
            </a:r>
            <a:r>
              <a:rPr lang="sv-SE" i="1" dirty="0" err="1"/>
              <a:t>Elza</a:t>
            </a:r>
            <a:r>
              <a:rPr lang="sv-SE" i="1" dirty="0"/>
              <a:t> Dunkels, 2015 (Forskare vid Umeå</a:t>
            </a:r>
            <a:r>
              <a:rPr lang="sv-SE" i="1" baseline="0" dirty="0"/>
              <a:t> univ</a:t>
            </a:r>
            <a:r>
              <a:rPr lang="sv-SE" i="1" dirty="0"/>
              <a:t>.) Folkhälsomyndigheten</a:t>
            </a:r>
            <a:r>
              <a:rPr lang="sv-SE" i="1" baseline="0" dirty="0"/>
              <a:t> 2024</a:t>
            </a: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rgbClr val="FF0000"/>
              </a:solidFill>
            </a:endParaRPr>
          </a:p>
          <a:p>
            <a:endParaRPr lang="sv-SE" b="0" i="1" dirty="0"/>
          </a:p>
          <a:p>
            <a:endParaRPr lang="sv-SE" b="1" i="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18</a:t>
            </a:fld>
            <a:endParaRPr lang="sv-SE"/>
          </a:p>
        </p:txBody>
      </p:sp>
    </p:spTree>
    <p:extLst>
      <p:ext uri="{BB962C8B-B14F-4D97-AF65-F5344CB8AC3E}">
        <p14:creationId xmlns:p14="http://schemas.microsoft.com/office/powerpoint/2010/main" val="266902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10 min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I träff 3 används Före- och</a:t>
            </a:r>
            <a:r>
              <a:rPr lang="sv-SE" sz="1200" kern="1200" baseline="0" dirty="0">
                <a:solidFill>
                  <a:schemeClr val="tx1"/>
                </a:solidFill>
                <a:effectLst/>
                <a:latin typeface="+mn-lt"/>
                <a:ea typeface="+mn-ea"/>
                <a:cs typeface="+mn-cs"/>
              </a:rPr>
              <a:t> eftermodellen i en situation med skärmanvändning. Ett syfte med att öva modellen flera gånger är</a:t>
            </a:r>
            <a:r>
              <a:rPr lang="sv-SE" i="0" baseline="0" dirty="0"/>
              <a:t> att föräldrarna ska kunna använda den utifrån deras egna behov och de problemsituationer de har. </a:t>
            </a:r>
          </a:p>
          <a:p>
            <a:pPr marL="171450" indent="-171450">
              <a:buFont typeface="Arial" panose="020B0604020202020204" pitchFamily="34" charset="0"/>
              <a:buChar char="•"/>
            </a:pPr>
            <a:endParaRPr lang="sv-SE"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Ni kommer att ha fokus på hur föräldrar kan bemöta situationer med skärmar på ett lugnt och funktionellt/effektivt sätt. Fokus är inte kunskap om skärmanvändning utan, som vanligt, föräldrabeteenden.</a:t>
            </a:r>
          </a:p>
          <a:p>
            <a:endParaRPr lang="sv-SE"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Nu kommer vi demonstrera sidorna 2-9 i manualen. </a:t>
            </a:r>
            <a:r>
              <a:rPr lang="sv-SE" sz="1200" i="1" kern="1200" baseline="0" dirty="0">
                <a:solidFill>
                  <a:schemeClr val="tx1"/>
                </a:solidFill>
                <a:effectLst/>
                <a:latin typeface="+mn-lt"/>
                <a:ea typeface="+mn-ea"/>
                <a:cs typeface="+mn-cs"/>
              </a:rPr>
              <a:t>Demonstrera hela avsnittet, gruppledarna får agera föräldrar. Använd tavlan. </a:t>
            </a:r>
            <a:endParaRPr lang="sv-SE" i="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19</a:t>
            </a:fld>
            <a:endParaRPr lang="sv-SE"/>
          </a:p>
        </p:txBody>
      </p:sp>
    </p:spTree>
    <p:extLst>
      <p:ext uri="{BB962C8B-B14F-4D97-AF65-F5344CB8AC3E}">
        <p14:creationId xmlns:p14="http://schemas.microsoft.com/office/powerpoint/2010/main" val="297632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baseline="0" dirty="0"/>
              <a:t>5 </a:t>
            </a:r>
            <a:r>
              <a:rPr lang="sv-SE" b="0" dirty="0"/>
              <a:t>min </a:t>
            </a:r>
          </a:p>
          <a:p>
            <a:r>
              <a:rPr lang="sv-SE" dirty="0"/>
              <a:t>Gå</a:t>
            </a:r>
            <a:r>
              <a:rPr lang="sv-SE" baseline="0" dirty="0"/>
              <a:t> igenom agendan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Innan</a:t>
            </a:r>
            <a:r>
              <a:rPr lang="sv-SE" baseline="0" dirty="0"/>
              <a:t> vi sätter igång vill vi bara kort höra h</a:t>
            </a:r>
            <a:r>
              <a:rPr lang="sv-SE" dirty="0"/>
              <a:t>ur det</a:t>
            </a:r>
            <a:r>
              <a:rPr lang="sv-SE" baseline="0" dirty="0"/>
              <a:t> </a:t>
            </a:r>
            <a:r>
              <a:rPr lang="sv-SE" dirty="0"/>
              <a:t>kändes efter första träffen?</a:t>
            </a:r>
          </a:p>
          <a:p>
            <a:endParaRPr lang="sv-SE" baseline="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a:t>
            </a:fld>
            <a:endParaRPr lang="sv-SE"/>
          </a:p>
        </p:txBody>
      </p:sp>
    </p:spTree>
    <p:extLst>
      <p:ext uri="{BB962C8B-B14F-4D97-AF65-F5344CB8AC3E}">
        <p14:creationId xmlns:p14="http://schemas.microsoft.com/office/powerpoint/2010/main" val="3205229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1 min </a:t>
            </a:r>
          </a:p>
          <a:p>
            <a:r>
              <a:rPr lang="sv-SE" dirty="0"/>
              <a:t>Detta är början på </a:t>
            </a:r>
            <a:r>
              <a:rPr lang="sv-SE" baseline="0" dirty="0"/>
              <a:t>avsnittet Må bra som förälder </a:t>
            </a:r>
            <a:r>
              <a:rPr lang="sv-SE" dirty="0"/>
              <a:t>sid 10. i manualen</a:t>
            </a:r>
            <a:r>
              <a:rPr lang="sv-SE" baseline="0" dirty="0"/>
              <a:t>. Det handlar om vikten av att ta hand om sig själv som förälder.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Det finns ett behov av det här innehållet eftersom många föräldrar upplever stress</a:t>
            </a:r>
            <a:r>
              <a:rPr lang="sv-SE" i="0" baseline="0" dirty="0"/>
              <a:t> idag. </a:t>
            </a:r>
          </a:p>
          <a:p>
            <a:endParaRPr lang="sv-SE" baseline="0" dirty="0"/>
          </a:p>
          <a:p>
            <a:r>
              <a:rPr lang="sv-SE" baseline="0" dirty="0"/>
              <a:t>Vi inleder med en reflektionsövning, för att stanna upp och fokusera på saker föräldrarna gör som är bra, som de kan vara stolta över och nöjda med.</a:t>
            </a:r>
          </a:p>
          <a:p>
            <a:endParaRPr lang="sv-SE" i="1" baseline="0" dirty="0"/>
          </a:p>
          <a:p>
            <a:r>
              <a:rPr lang="sv-SE" i="1" baseline="0" dirty="0"/>
              <a:t>Läs övningen på bilden.</a:t>
            </a:r>
          </a:p>
          <a:p>
            <a:r>
              <a:rPr lang="sv-SE" i="0" baseline="0" dirty="0"/>
              <a:t>Gör gärna övningen själva när ni har tillfälle. </a:t>
            </a:r>
          </a:p>
          <a:p>
            <a:endParaRPr lang="sv-SE" sz="1200" b="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Reflektionsövningen</a:t>
            </a:r>
            <a:r>
              <a:rPr lang="sv-SE" sz="1200" b="0" kern="1200" baseline="0" dirty="0">
                <a:solidFill>
                  <a:schemeClr val="tx1"/>
                </a:solidFill>
                <a:effectLst/>
                <a:latin typeface="+mn-lt"/>
                <a:ea typeface="+mn-ea"/>
                <a:cs typeface="+mn-cs"/>
              </a:rPr>
              <a:t> kommer från </a:t>
            </a:r>
            <a:r>
              <a:rPr lang="sv-SE" sz="1200" b="0" kern="1200" baseline="0" dirty="0" err="1">
                <a:solidFill>
                  <a:schemeClr val="tx1"/>
                </a:solidFill>
                <a:effectLst/>
                <a:latin typeface="+mn-lt"/>
                <a:ea typeface="+mn-ea"/>
                <a:cs typeface="+mn-cs"/>
              </a:rPr>
              <a:t>Mindful</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parenting</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Mindful</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parenting</a:t>
            </a:r>
            <a:r>
              <a:rPr lang="sv-SE" sz="1200" b="0" kern="1200" baseline="0" dirty="0">
                <a:solidFill>
                  <a:schemeClr val="tx1"/>
                </a:solidFill>
                <a:effectLst/>
                <a:latin typeface="+mn-lt"/>
                <a:ea typeface="+mn-ea"/>
                <a:cs typeface="+mn-cs"/>
              </a:rPr>
              <a:t> kan översättas till </a:t>
            </a:r>
            <a:r>
              <a:rPr lang="sv-SE" sz="1200" b="0" i="0" kern="1200" baseline="0" dirty="0">
                <a:solidFill>
                  <a:schemeClr val="tx1"/>
                </a:solidFill>
                <a:effectLst/>
                <a:latin typeface="+mn-lt"/>
                <a:ea typeface="+mn-ea"/>
                <a:cs typeface="+mn-cs"/>
              </a:rPr>
              <a:t>Medvetet och närvarande föräldraskap. </a:t>
            </a:r>
            <a:endParaRPr lang="sv-SE" baseline="0"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20</a:t>
            </a:fld>
            <a:endParaRPr lang="sv-SE"/>
          </a:p>
        </p:txBody>
      </p:sp>
    </p:spTree>
    <p:extLst>
      <p:ext uri="{BB962C8B-B14F-4D97-AF65-F5344CB8AC3E}">
        <p14:creationId xmlns:p14="http://schemas.microsoft.com/office/powerpoint/2010/main" val="4035166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0" kern="1200" dirty="0">
                <a:solidFill>
                  <a:schemeClr val="tx1"/>
                </a:solidFill>
                <a:effectLst/>
                <a:latin typeface="+mn-lt"/>
                <a:ea typeface="+mn-ea"/>
                <a:cs typeface="+mn-cs"/>
              </a:rPr>
              <a:t>2 min </a:t>
            </a:r>
          </a:p>
          <a:p>
            <a:pPr lvl="0"/>
            <a:r>
              <a:rPr lang="sv-SE" sz="1200" b="0" kern="1200" baseline="0" dirty="0" err="1">
                <a:solidFill>
                  <a:schemeClr val="tx1"/>
                </a:solidFill>
                <a:effectLst/>
                <a:latin typeface="+mn-lt"/>
                <a:ea typeface="+mn-ea"/>
                <a:cs typeface="+mn-cs"/>
              </a:rPr>
              <a:t>Mindful</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parenting</a:t>
            </a:r>
            <a:r>
              <a:rPr lang="sv-SE" sz="1200" b="0" kern="1200" baseline="0" dirty="0">
                <a:solidFill>
                  <a:schemeClr val="tx1"/>
                </a:solidFill>
                <a:effectLst/>
                <a:latin typeface="+mn-lt"/>
                <a:ea typeface="+mn-ea"/>
                <a:cs typeface="+mn-cs"/>
              </a:rPr>
              <a:t> är ett förhållningssätt som fokuserar mer på föräldrars egen stress</a:t>
            </a:r>
            <a:r>
              <a:rPr lang="sv-SE" sz="1200" b="0" i="1" kern="1200" baseline="0" dirty="0">
                <a:solidFill>
                  <a:schemeClr val="tx1"/>
                </a:solidFill>
                <a:effectLst/>
                <a:latin typeface="+mn-lt"/>
                <a:ea typeface="+mn-ea"/>
                <a:cs typeface="+mn-cs"/>
              </a:rPr>
              <a:t> </a:t>
            </a:r>
            <a:r>
              <a:rPr lang="sv-SE" sz="1200" b="0" kern="1200" baseline="0" dirty="0">
                <a:solidFill>
                  <a:schemeClr val="tx1"/>
                </a:solidFill>
                <a:effectLst/>
                <a:latin typeface="+mn-lt"/>
                <a:ea typeface="+mn-ea"/>
                <a:cs typeface="+mn-cs"/>
              </a:rPr>
              <a:t>i relation till föräldraskap, och mindre på hur barnen gör. Det är föräldrarnas upplevelser av situationer som står mer i fokus. </a:t>
            </a:r>
          </a:p>
          <a:p>
            <a:pPr lvl="0"/>
            <a:r>
              <a:rPr lang="sv-SE" sz="1200" b="0" kern="1200" baseline="0" dirty="0">
                <a:solidFill>
                  <a:schemeClr val="tx1"/>
                </a:solidFill>
                <a:effectLst/>
                <a:latin typeface="+mn-lt"/>
                <a:ea typeface="+mn-ea"/>
                <a:cs typeface="+mn-cs"/>
              </a:rPr>
              <a:t>MP innebär att föräldrar övar på att vara mer tillåtande mot egna upplevelser, vara öppen för olika tankar och känslor utan att döma, och att vara mer medvetet närvarande i stunden tillsammans med sitt barn. </a:t>
            </a:r>
          </a:p>
          <a:p>
            <a:pPr lvl="0"/>
            <a:endParaRPr lang="sv-SE" sz="1200" b="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0" kern="1200" baseline="0" dirty="0">
                <a:solidFill>
                  <a:schemeClr val="tx1"/>
                </a:solidFill>
                <a:effectLst/>
                <a:latin typeface="+mn-lt"/>
                <a:ea typeface="+mn-ea"/>
                <a:cs typeface="+mn-cs"/>
              </a:rPr>
              <a:t>Vi har inspirerats lite av detta förhållningssätt i ABC Tonår, bland annat i avsnittet Må bra som förälder. </a:t>
            </a:r>
            <a:r>
              <a:rPr lang="sv-SE" sz="1200" b="0" kern="1200" dirty="0">
                <a:solidFill>
                  <a:schemeClr val="tx1"/>
                </a:solidFill>
                <a:effectLst/>
                <a:latin typeface="+mn-lt"/>
                <a:ea typeface="+mn-ea"/>
                <a:cs typeface="+mn-cs"/>
              </a:rPr>
              <a:t>Forskning på </a:t>
            </a:r>
            <a:r>
              <a:rPr lang="sv-SE" sz="1200" b="0" kern="1200" dirty="0" err="1">
                <a:solidFill>
                  <a:schemeClr val="tx1"/>
                </a:solidFill>
                <a:effectLst/>
                <a:latin typeface="+mn-lt"/>
                <a:ea typeface="+mn-ea"/>
                <a:cs typeface="+mn-cs"/>
              </a:rPr>
              <a:t>Mindful</a:t>
            </a:r>
            <a:r>
              <a:rPr lang="sv-SE" sz="1200" b="0" kern="1200" dirty="0">
                <a:solidFill>
                  <a:schemeClr val="tx1"/>
                </a:solidFill>
                <a:effectLst/>
                <a:latin typeface="+mn-lt"/>
                <a:ea typeface="+mn-ea"/>
                <a:cs typeface="+mn-cs"/>
              </a:rPr>
              <a:t> </a:t>
            </a:r>
            <a:r>
              <a:rPr lang="sv-SE" sz="1200" b="0" kern="1200" dirty="0" err="1">
                <a:solidFill>
                  <a:schemeClr val="tx1"/>
                </a:solidFill>
                <a:effectLst/>
                <a:latin typeface="+mn-lt"/>
                <a:ea typeface="+mn-ea"/>
                <a:cs typeface="+mn-cs"/>
              </a:rPr>
              <a:t>parenting</a:t>
            </a:r>
            <a:r>
              <a:rPr lang="sv-SE" sz="1200" b="0" kern="1200" dirty="0">
                <a:solidFill>
                  <a:schemeClr val="tx1"/>
                </a:solidFill>
                <a:effectLst/>
                <a:latin typeface="+mn-lt"/>
                <a:ea typeface="+mn-ea"/>
                <a:cs typeface="+mn-cs"/>
              </a:rPr>
              <a:t> har visat:</a:t>
            </a:r>
          </a:p>
          <a:p>
            <a:pPr marL="171450" lvl="0" indent="-171450">
              <a:buFontTx/>
              <a:buChar char="-"/>
            </a:pPr>
            <a:r>
              <a:rPr lang="sv-SE" sz="1200" b="0" kern="1200" dirty="0" err="1">
                <a:solidFill>
                  <a:schemeClr val="tx1"/>
                </a:solidFill>
                <a:effectLst/>
                <a:latin typeface="+mn-lt"/>
                <a:ea typeface="+mn-ea"/>
                <a:cs typeface="+mn-cs"/>
              </a:rPr>
              <a:t>Fldr</a:t>
            </a:r>
            <a:r>
              <a:rPr lang="sv-SE" sz="1200" b="0" kern="1200" dirty="0">
                <a:solidFill>
                  <a:schemeClr val="tx1"/>
                </a:solidFill>
                <a:effectLst/>
                <a:latin typeface="+mn-lt"/>
                <a:ea typeface="+mn-ea"/>
                <a:cs typeface="+mn-cs"/>
              </a:rPr>
              <a:t> mer medvetna om hur deras humör påverkar hur de reagerar och att de tänker sig mer för innan de agerar</a:t>
            </a:r>
          </a:p>
          <a:p>
            <a:pPr marL="171450" lvl="0" indent="-171450">
              <a:buFontTx/>
              <a:buChar char="-"/>
            </a:pPr>
            <a:r>
              <a:rPr lang="sv-SE" sz="1200" b="0" kern="1200" dirty="0" err="1">
                <a:solidFill>
                  <a:schemeClr val="tx1"/>
                </a:solidFill>
                <a:effectLst/>
                <a:latin typeface="+mn-lt"/>
                <a:ea typeface="+mn-ea"/>
                <a:cs typeface="+mn-cs"/>
              </a:rPr>
              <a:t>Fldr</a:t>
            </a:r>
            <a:r>
              <a:rPr lang="sv-SE" sz="1200" b="0" kern="1200" baseline="0" dirty="0">
                <a:solidFill>
                  <a:schemeClr val="tx1"/>
                </a:solidFill>
                <a:effectLst/>
                <a:latin typeface="+mn-lt"/>
                <a:ea typeface="+mn-ea"/>
                <a:cs typeface="+mn-cs"/>
              </a:rPr>
              <a:t> u</a:t>
            </a:r>
            <a:r>
              <a:rPr lang="sv-SE" sz="1200" b="0" kern="1200" dirty="0">
                <a:solidFill>
                  <a:schemeClr val="tx1"/>
                </a:solidFill>
                <a:effectLst/>
                <a:latin typeface="+mn-lt"/>
                <a:ea typeface="+mn-ea"/>
                <a:cs typeface="+mn-cs"/>
              </a:rPr>
              <a:t>ttrycker mer positiva och färre negativa känslor i interaktion med ungdomen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kern="1200" dirty="0">
                <a:solidFill>
                  <a:schemeClr val="tx1"/>
                </a:solidFill>
                <a:effectLst/>
                <a:latin typeface="+mn-lt"/>
                <a:ea typeface="+mn-ea"/>
                <a:cs typeface="+mn-cs"/>
              </a:rPr>
              <a:t>Mindre upplevd föräldrastress ,vilket</a:t>
            </a:r>
            <a:r>
              <a:rPr lang="sv-SE" sz="1200" b="0" kern="1200" baseline="0" dirty="0">
                <a:solidFill>
                  <a:schemeClr val="tx1"/>
                </a:solidFill>
                <a:effectLst/>
                <a:latin typeface="+mn-lt"/>
                <a:ea typeface="+mn-ea"/>
                <a:cs typeface="+mn-cs"/>
              </a:rPr>
              <a:t> är viktigt eftersom</a:t>
            </a:r>
            <a:r>
              <a:rPr lang="sv-SE" sz="1200" b="0" kern="1200" dirty="0">
                <a:solidFill>
                  <a:schemeClr val="tx1"/>
                </a:solidFill>
                <a:effectLst/>
                <a:latin typeface="+mn-lt"/>
                <a:ea typeface="+mn-ea"/>
                <a:cs typeface="+mn-cs"/>
              </a:rPr>
              <a:t> tidigare forskning visar att föräldrastress påverkar ungdomars välmående.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i="1" dirty="0"/>
              <a:t>Källor: </a:t>
            </a:r>
            <a:r>
              <a:rPr lang="sv-SE" sz="1200" i="1" dirty="0" err="1"/>
              <a:t>Thorslund</a:t>
            </a:r>
            <a:r>
              <a:rPr lang="sv-SE" sz="1200" i="1" dirty="0"/>
              <a:t> 2019, Lönn Rhodin &amp; </a:t>
            </a:r>
            <a:r>
              <a:rPr lang="sv-SE" sz="1200" i="1" dirty="0" err="1"/>
              <a:t>Lalouni</a:t>
            </a:r>
            <a:r>
              <a:rPr lang="sv-SE" sz="1200" i="1" dirty="0"/>
              <a:t>, 2020</a:t>
            </a:r>
          </a:p>
          <a:p>
            <a:pPr marL="0" lvl="0" indent="0">
              <a:buFont typeface="Arial" panose="020B0604020202020204" pitchFamily="34" charset="0"/>
              <a:buNone/>
            </a:pPr>
            <a:r>
              <a:rPr lang="sv-SE" sz="1200" b="0" i="1" kern="1200" dirty="0">
                <a:solidFill>
                  <a:schemeClr val="tx1"/>
                </a:solidFill>
                <a:effectLst/>
                <a:latin typeface="+mn-lt"/>
                <a:ea typeface="+mn-ea"/>
                <a:cs typeface="+mn-cs"/>
              </a:rPr>
              <a:t>Bra</a:t>
            </a:r>
            <a:r>
              <a:rPr lang="sv-SE" sz="1200" b="0" i="1" kern="1200" baseline="0" dirty="0">
                <a:solidFill>
                  <a:schemeClr val="tx1"/>
                </a:solidFill>
                <a:effectLst/>
                <a:latin typeface="+mn-lt"/>
                <a:ea typeface="+mn-ea"/>
                <a:cs typeface="+mn-cs"/>
              </a:rPr>
              <a:t> att veta, behöver ej nämnas: </a:t>
            </a:r>
            <a:r>
              <a:rPr lang="sv-SE" sz="1200" b="0" i="1" kern="1200" dirty="0">
                <a:solidFill>
                  <a:schemeClr val="tx1"/>
                </a:solidFill>
                <a:effectLst/>
                <a:latin typeface="+mn-lt"/>
                <a:ea typeface="+mn-ea"/>
                <a:cs typeface="+mn-cs"/>
              </a:rPr>
              <a:t>En</a:t>
            </a:r>
            <a:r>
              <a:rPr lang="sv-SE" sz="1200" b="0" i="1" kern="1200" baseline="0" dirty="0">
                <a:solidFill>
                  <a:schemeClr val="tx1"/>
                </a:solidFill>
                <a:effectLst/>
                <a:latin typeface="+mn-lt"/>
                <a:ea typeface="+mn-ea"/>
                <a:cs typeface="+mn-cs"/>
              </a:rPr>
              <a:t> s</a:t>
            </a:r>
            <a:r>
              <a:rPr lang="sv-SE" sz="1200" b="0" i="1" kern="1200" dirty="0">
                <a:solidFill>
                  <a:schemeClr val="tx1"/>
                </a:solidFill>
                <a:effectLst/>
                <a:latin typeface="+mn-lt"/>
                <a:ea typeface="+mn-ea"/>
                <a:cs typeface="+mn-cs"/>
              </a:rPr>
              <a:t>tudie visar också att när </a:t>
            </a:r>
            <a:r>
              <a:rPr lang="sv-SE" sz="1200" b="0" i="1" kern="1200" dirty="0" err="1">
                <a:solidFill>
                  <a:schemeClr val="tx1"/>
                </a:solidFill>
                <a:effectLst/>
                <a:latin typeface="+mn-lt"/>
                <a:ea typeface="+mn-ea"/>
                <a:cs typeface="+mn-cs"/>
              </a:rPr>
              <a:t>fldr</a:t>
            </a:r>
            <a:r>
              <a:rPr lang="sv-SE" sz="1200" b="0" i="1" kern="1200" dirty="0">
                <a:solidFill>
                  <a:schemeClr val="tx1"/>
                </a:solidFill>
                <a:effectLst/>
                <a:latin typeface="+mn-lt"/>
                <a:ea typeface="+mn-ea"/>
                <a:cs typeface="+mn-cs"/>
              </a:rPr>
              <a:t> är mer accepterande</a:t>
            </a:r>
            <a:r>
              <a:rPr lang="sv-SE" sz="1200" b="0" i="1" kern="1200" baseline="0" dirty="0">
                <a:solidFill>
                  <a:schemeClr val="tx1"/>
                </a:solidFill>
                <a:effectLst/>
                <a:latin typeface="+mn-lt"/>
                <a:ea typeface="+mn-ea"/>
                <a:cs typeface="+mn-cs"/>
              </a:rPr>
              <a:t> </a:t>
            </a:r>
            <a:r>
              <a:rPr lang="sv-SE" sz="1200" b="0" i="1" kern="1200" dirty="0">
                <a:solidFill>
                  <a:schemeClr val="tx1"/>
                </a:solidFill>
                <a:effectLst/>
                <a:latin typeface="+mn-lt"/>
                <a:ea typeface="+mn-ea"/>
                <a:cs typeface="+mn-cs"/>
              </a:rPr>
              <a:t>och mindre dömande mot sig</a:t>
            </a:r>
            <a:r>
              <a:rPr lang="sv-SE" sz="1200" b="0" i="1" kern="1200" baseline="0" dirty="0">
                <a:solidFill>
                  <a:schemeClr val="tx1"/>
                </a:solidFill>
                <a:effectLst/>
                <a:latin typeface="+mn-lt"/>
                <a:ea typeface="+mn-ea"/>
                <a:cs typeface="+mn-cs"/>
              </a:rPr>
              <a:t> själva som föräldrar så hänger det ihop med</a:t>
            </a:r>
            <a:r>
              <a:rPr lang="sv-SE" sz="1200" b="0" i="1" kern="1200" dirty="0">
                <a:solidFill>
                  <a:schemeClr val="tx1"/>
                </a:solidFill>
                <a:effectLst/>
                <a:latin typeface="+mn-lt"/>
                <a:ea typeface="+mn-ea"/>
                <a:cs typeface="+mn-cs"/>
              </a:rPr>
              <a:t> mindre depression och ångest hos ungdomarna. (</a:t>
            </a:r>
            <a:r>
              <a:rPr lang="sv-SE" sz="1200" b="0" i="1" kern="1200" dirty="0" err="1">
                <a:solidFill>
                  <a:schemeClr val="tx1"/>
                </a:solidFill>
                <a:effectLst/>
                <a:latin typeface="+mn-lt"/>
                <a:ea typeface="+mn-ea"/>
                <a:cs typeface="+mn-cs"/>
              </a:rPr>
              <a:t>Geurtzen</a:t>
            </a:r>
            <a:r>
              <a:rPr lang="sv-SE" sz="1200" b="0" i="1" kern="1200" dirty="0">
                <a:solidFill>
                  <a:schemeClr val="tx1"/>
                </a:solidFill>
                <a:effectLst/>
                <a:latin typeface="+mn-lt"/>
                <a:ea typeface="+mn-ea"/>
                <a:cs typeface="+mn-cs"/>
              </a:rPr>
              <a:t> et al, 2015). (MP innehåll: 8</a:t>
            </a:r>
            <a:r>
              <a:rPr lang="sv-SE" sz="1200" b="0" i="1" kern="1200" baseline="0" dirty="0">
                <a:solidFill>
                  <a:schemeClr val="tx1"/>
                </a:solidFill>
                <a:effectLst/>
                <a:latin typeface="+mn-lt"/>
                <a:ea typeface="+mn-ea"/>
                <a:cs typeface="+mn-cs"/>
              </a:rPr>
              <a:t> sessioner á 3 tim. fr USA. ref </a:t>
            </a:r>
            <a:r>
              <a:rPr lang="sv-SE" sz="1200" b="0" i="1" kern="1200" baseline="0" dirty="0" err="1">
                <a:solidFill>
                  <a:schemeClr val="tx1"/>
                </a:solidFill>
                <a:effectLst/>
                <a:latin typeface="+mn-lt"/>
                <a:ea typeface="+mn-ea"/>
                <a:cs typeface="+mn-cs"/>
              </a:rPr>
              <a:t>Bögels</a:t>
            </a:r>
            <a:r>
              <a:rPr lang="sv-SE" sz="1200" b="0" i="1" kern="1200" baseline="0" dirty="0">
                <a:solidFill>
                  <a:schemeClr val="tx1"/>
                </a:solidFill>
                <a:effectLst/>
                <a:latin typeface="+mn-lt"/>
                <a:ea typeface="+mn-ea"/>
                <a:cs typeface="+mn-cs"/>
              </a:rPr>
              <a:t>)</a:t>
            </a:r>
            <a:endParaRPr lang="sv-SE" sz="1200" b="0" i="1" kern="1200" dirty="0">
              <a:solidFill>
                <a:schemeClr val="tx1"/>
              </a:solidFill>
              <a:effectLst/>
              <a:latin typeface="+mn-lt"/>
              <a:ea typeface="+mn-ea"/>
              <a:cs typeface="+mn-cs"/>
            </a:endParaRPr>
          </a:p>
          <a:p>
            <a:pPr marL="171450" lvl="0" indent="-171450">
              <a:buFontTx/>
              <a:buChar char="-"/>
            </a:pPr>
            <a:endParaRPr lang="sv-SE"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kern="1200" baseline="0" dirty="0">
              <a:solidFill>
                <a:schemeClr val="tx1"/>
              </a:solidFill>
              <a:effectLst/>
              <a:latin typeface="+mn-lt"/>
              <a:ea typeface="+mn-ea"/>
              <a:cs typeface="+mn-cs"/>
            </a:endParaRPr>
          </a:p>
          <a:p>
            <a:endParaRPr lang="sv-SE" dirty="0"/>
          </a:p>
          <a:p>
            <a:pPr lvl="0"/>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21</a:t>
            </a:fld>
            <a:endParaRPr lang="sv-SE"/>
          </a:p>
        </p:txBody>
      </p:sp>
    </p:spTree>
    <p:extLst>
      <p:ext uri="{BB962C8B-B14F-4D97-AF65-F5344CB8AC3E}">
        <p14:creationId xmlns:p14="http://schemas.microsoft.com/office/powerpoint/2010/main" val="1166474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baseline="0" dirty="0"/>
              <a:t>4 min </a:t>
            </a:r>
          </a:p>
          <a:p>
            <a:r>
              <a:rPr lang="sv-SE" dirty="0"/>
              <a:t>Här är en enkel övning som ni gör med föräldrarna på sid 21 i materialet. Vi hoppar fram lite i</a:t>
            </a:r>
            <a:r>
              <a:rPr lang="sv-SE" baseline="0" dirty="0"/>
              <a:t> träffen</a:t>
            </a:r>
            <a:r>
              <a:rPr lang="sv-SE" dirty="0"/>
              <a:t>. Vi kallar</a:t>
            </a:r>
            <a:r>
              <a:rPr lang="sv-SE" baseline="0" dirty="0"/>
              <a:t> detta en </a:t>
            </a:r>
            <a:r>
              <a:rPr lang="sv-SE" dirty="0"/>
              <a:t>”stanna upp övning”.</a:t>
            </a:r>
          </a:p>
          <a:p>
            <a:r>
              <a:rPr lang="sv-SE" i="1" dirty="0"/>
              <a:t>Modellera</a:t>
            </a:r>
            <a:r>
              <a:rPr lang="sv-SE" i="1" baseline="0" dirty="0"/>
              <a:t> övningen och låt gruppledarna testa. </a:t>
            </a:r>
          </a:p>
          <a:p>
            <a:r>
              <a:rPr lang="sv-SE" b="0" i="0" baseline="0" dirty="0"/>
              <a:t>Blunda om ni vill.</a:t>
            </a:r>
          </a:p>
          <a:p>
            <a:endParaRPr lang="sv-SE" i="1" baseline="0" dirty="0"/>
          </a:p>
          <a:p>
            <a:r>
              <a:rPr lang="sv-SE" i="0" baseline="0" dirty="0"/>
              <a:t>Erfarenheterna är att den har uppskattats av många föräldrar. Som gruppledare är det bra att presentera den på ett avslappnat sätt, som vilket verktyg som helst. Vi kallar den medvetet inte för en andningsövning, utan syftet är att just stanna upp, för att kunna göra mer genomtänkta val även i svåra situationer.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mn-lt"/>
                <a:ea typeface="+mn-ea"/>
                <a:cs typeface="+mn-cs"/>
              </a:rPr>
              <a:t>Stressforskning visar att övning i till exempel andningstekniker går att använda för att hamna i ett allmänt lugnare tillstånd. Inandning ökar hjärtrytmen medan utandning gör den långsammare. Genom att ta ett djupt andetag och förlänga utandningen blir hjärtrytmen lugnare samtidigt som blodtrycket går ner. (</a:t>
            </a:r>
            <a:r>
              <a:rPr lang="sv-SE" i="1" baseline="0" dirty="0"/>
              <a:t>Mind, 2018: </a:t>
            </a:r>
            <a:r>
              <a:rPr lang="sv-SE" i="0" baseline="0" dirty="0"/>
              <a:t>Stressforskaren Emma </a:t>
            </a:r>
            <a:r>
              <a:rPr lang="sv-SE" sz="1200" b="0" i="0" u="none" strike="noStrike" kern="1200" baseline="0" dirty="0">
                <a:solidFill>
                  <a:schemeClr val="tx1"/>
                </a:solidFill>
                <a:latin typeface="+mn-lt"/>
                <a:ea typeface="+mn-ea"/>
                <a:cs typeface="+mn-cs"/>
              </a:rPr>
              <a:t>Seppälä)</a:t>
            </a:r>
            <a:endParaRPr lang="sv-SE" i="0" dirty="0"/>
          </a:p>
          <a:p>
            <a:r>
              <a:rPr lang="sv-SE" sz="1200" b="0" i="0" u="none" strike="noStrike" kern="1200" baseline="0" dirty="0">
                <a:solidFill>
                  <a:schemeClr val="tx1"/>
                </a:solidFill>
                <a:latin typeface="+mn-lt"/>
                <a:ea typeface="+mn-ea"/>
                <a:cs typeface="+mn-cs"/>
              </a:rPr>
              <a:t>Syftet med stanna upp-övningen i ABC tonår är att hjälpa föräldrarna till en något lugnare sinnesstämning. Det finns en chans att det påverkar samspelet med ungdomen på ett bra sätt. Föräldrar kan använda som en minipaus under dagen eller inför en kritisk situation, kanske på väg hem.</a:t>
            </a:r>
          </a:p>
          <a:p>
            <a:r>
              <a:rPr lang="sv-SE" i="0" baseline="0" dirty="0"/>
              <a:t>I föräldrarnas material finns en lite längre övning, om de är nyfikna och vill testa mer. </a:t>
            </a:r>
          </a:p>
        </p:txBody>
      </p:sp>
      <p:sp>
        <p:nvSpPr>
          <p:cNvPr id="4" name="Platshållare för bildnummer 3"/>
          <p:cNvSpPr>
            <a:spLocks noGrp="1"/>
          </p:cNvSpPr>
          <p:nvPr>
            <p:ph type="sldNum" sz="quarter" idx="10"/>
          </p:nvPr>
        </p:nvSpPr>
        <p:spPr/>
        <p:txBody>
          <a:bodyPr/>
          <a:lstStyle/>
          <a:p>
            <a:fld id="{AC113758-4B63-40D7-B26B-F67CE25F1C5D}" type="slidenum">
              <a:rPr lang="sv-SE" smtClean="0"/>
              <a:t>22</a:t>
            </a:fld>
            <a:endParaRPr lang="sv-SE"/>
          </a:p>
        </p:txBody>
      </p:sp>
    </p:spTree>
    <p:extLst>
      <p:ext uri="{BB962C8B-B14F-4D97-AF65-F5344CB8AC3E}">
        <p14:creationId xmlns:p14="http://schemas.microsoft.com/office/powerpoint/2010/main" val="825400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2 min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Som vi nämnde så</a:t>
            </a:r>
            <a:r>
              <a:rPr lang="sv-SE" sz="1200" kern="1200" baseline="0" dirty="0">
                <a:solidFill>
                  <a:schemeClr val="tx1"/>
                </a:solidFill>
                <a:effectLst/>
                <a:latin typeface="+mn-lt"/>
                <a:ea typeface="+mn-ea"/>
                <a:cs typeface="+mn-cs"/>
              </a:rPr>
              <a:t> verkar man kunna minska föräldrastress genom att öva på att vara mindre dömande mot sig själv som förälder. Detta är viktigt, eftersom vi vet att stress är en stor utmaning i samhället idag.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baseline="0" dirty="0">
                <a:solidFill>
                  <a:schemeClr val="tx1"/>
                </a:solidFill>
                <a:effectLst/>
                <a:latin typeface="+mn-lt"/>
                <a:ea typeface="+mn-ea"/>
                <a:cs typeface="+mn-cs"/>
              </a:rPr>
              <a:t>Kvinnor ser fler utmaningar i sitt föräldraskap jämfört med män, det handlar framför allt om att </a:t>
            </a:r>
            <a:r>
              <a:rPr lang="sv-SE" sz="1200" i="0" u="sng" kern="1200" baseline="0" dirty="0">
                <a:solidFill>
                  <a:schemeClr val="tx1"/>
                </a:solidFill>
                <a:effectLst/>
                <a:latin typeface="+mn-lt"/>
                <a:ea typeface="+mn-ea"/>
                <a:cs typeface="+mn-cs"/>
              </a:rPr>
              <a:t>ta hand om den egna hälsan</a:t>
            </a:r>
            <a:r>
              <a:rPr lang="sv-SE" sz="1200" i="0" kern="1200" baseline="0" dirty="0">
                <a:solidFill>
                  <a:schemeClr val="tx1"/>
                </a:solidFill>
                <a:effectLst/>
                <a:latin typeface="+mn-lt"/>
                <a:ea typeface="+mn-ea"/>
                <a:cs typeface="+mn-cs"/>
              </a:rPr>
              <a:t>, </a:t>
            </a:r>
            <a:r>
              <a:rPr lang="sv-SE" sz="1200" i="0" u="sng" kern="1200" baseline="0" dirty="0">
                <a:solidFill>
                  <a:schemeClr val="tx1"/>
                </a:solidFill>
                <a:effectLst/>
                <a:latin typeface="+mn-lt"/>
                <a:ea typeface="+mn-ea"/>
                <a:cs typeface="+mn-cs"/>
              </a:rPr>
              <a:t>kombinera arbetet </a:t>
            </a:r>
            <a:r>
              <a:rPr lang="sv-SE" sz="1200" i="0" kern="1200" baseline="0" dirty="0">
                <a:solidFill>
                  <a:schemeClr val="tx1"/>
                </a:solidFill>
                <a:effectLst/>
                <a:latin typeface="+mn-lt"/>
                <a:ea typeface="+mn-ea"/>
                <a:cs typeface="+mn-cs"/>
              </a:rPr>
              <a:t>med f</a:t>
            </a:r>
            <a:r>
              <a:rPr lang="sv-SE" sz="1200" i="0" u="sng" kern="1200" baseline="0" dirty="0">
                <a:solidFill>
                  <a:schemeClr val="tx1"/>
                </a:solidFill>
                <a:effectLst/>
                <a:latin typeface="+mn-lt"/>
                <a:ea typeface="+mn-ea"/>
                <a:cs typeface="+mn-cs"/>
              </a:rPr>
              <a:t>öräldraskapet</a:t>
            </a:r>
            <a:r>
              <a:rPr lang="sv-SE" sz="1200" i="0" kern="1200" baseline="0" dirty="0">
                <a:solidFill>
                  <a:schemeClr val="tx1"/>
                </a:solidFill>
                <a:effectLst/>
                <a:latin typeface="+mn-lt"/>
                <a:ea typeface="+mn-ea"/>
                <a:cs typeface="+mn-cs"/>
              </a:rPr>
              <a:t> och </a:t>
            </a:r>
            <a:r>
              <a:rPr lang="sv-SE" sz="1200" i="0" u="sng" kern="1200" baseline="0" dirty="0">
                <a:solidFill>
                  <a:schemeClr val="tx1"/>
                </a:solidFill>
                <a:effectLst/>
                <a:latin typeface="+mn-lt"/>
                <a:ea typeface="+mn-ea"/>
                <a:cs typeface="+mn-cs"/>
              </a:rPr>
              <a:t>hantera förväntningar </a:t>
            </a:r>
            <a:r>
              <a:rPr lang="sv-SE" sz="1200" i="0" kern="1200" baseline="0" dirty="0">
                <a:solidFill>
                  <a:schemeClr val="tx1"/>
                </a:solidFill>
                <a:effectLst/>
                <a:latin typeface="+mn-lt"/>
                <a:ea typeface="+mn-ea"/>
                <a:cs typeface="+mn-cs"/>
              </a:rPr>
              <a:t>på sig själv som förälder.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baseline="0" dirty="0">
                <a:solidFill>
                  <a:schemeClr val="tx1"/>
                </a:solidFill>
                <a:effectLst/>
                <a:latin typeface="+mn-lt"/>
                <a:ea typeface="+mn-ea"/>
                <a:cs typeface="+mn-cs"/>
              </a:rPr>
              <a:t>Man har sett att män i mycket lägre utsträckning än kvinnor, vänder sig till vänner för att fråga om råd för att hantera utmaningar i föräldraskapet. </a:t>
            </a:r>
            <a:r>
              <a:rPr lang="sv-SE" baseline="0" dirty="0"/>
              <a:t>Samtidigt som att ta hjälp av nätverket kan vara ett sätt att minska stress. Forskning har visat att det är positivt för både föräldrars och barns hälsa. (MFOF 2020)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Föräldrar till barn med NPF upplever högre grad av föräldrastress</a:t>
            </a:r>
            <a:r>
              <a:rPr lang="sv-SE" sz="1200" baseline="0" dirty="0"/>
              <a:t> (</a:t>
            </a:r>
            <a:r>
              <a:rPr lang="sv-SE" baseline="0" dirty="0"/>
              <a:t>Mara Davidsson , Göteborgs universitet. </a:t>
            </a:r>
            <a:r>
              <a:rPr lang="sv-SE" sz="1200" b="0" i="0" kern="1200" dirty="0">
                <a:solidFill>
                  <a:schemeClr val="tx1"/>
                </a:solidFill>
                <a:effectLst/>
                <a:latin typeface="+mn-lt"/>
                <a:ea typeface="+mn-ea"/>
                <a:cs typeface="+mn-cs"/>
              </a:rPr>
              <a:t> ”Föräldrastress och traumatiska livshändelser i familjer med barn med neuropsykiatriska funktionsnedsättningar (NPF),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baseline="0" dirty="0" err="1">
                <a:solidFill>
                  <a:schemeClr val="tx1"/>
                </a:solidFill>
                <a:effectLst/>
                <a:latin typeface="+mn-lt"/>
                <a:ea typeface="+mn-ea"/>
                <a:cs typeface="+mn-cs"/>
              </a:rPr>
              <a:t>Intense</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parenting</a:t>
            </a:r>
            <a:r>
              <a:rPr lang="sv-SE" sz="1200" b="0" i="0" kern="1200" baseline="0" dirty="0">
                <a:solidFill>
                  <a:schemeClr val="tx1"/>
                </a:solidFill>
                <a:effectLst/>
                <a:latin typeface="+mn-lt"/>
                <a:ea typeface="+mn-ea"/>
                <a:cs typeface="+mn-cs"/>
              </a:rPr>
              <a:t>- vi har tätt samarbete med Martin Forster på KI och han lyfte tendensen att föräldrar är överengagerade i allt gällande sina barn och bränner ut sig.</a:t>
            </a:r>
            <a:endParaRPr lang="sv-SE" baseline="0" dirty="0"/>
          </a:p>
          <a:p>
            <a:endParaRPr lang="sv-SE" i="1" baseline="0" dirty="0"/>
          </a:p>
          <a:p>
            <a:r>
              <a:rPr lang="sv-SE" i="1" baseline="0" dirty="0"/>
              <a:t>Familjerelationernas kvalitet och omgivningens stöd har beskrivits som det viktigaste för barns utveckling (</a:t>
            </a:r>
            <a:r>
              <a:rPr lang="sv-SE" i="1" baseline="0" dirty="0" err="1"/>
              <a:t>Mfof</a:t>
            </a:r>
            <a:r>
              <a:rPr lang="sv-SE" i="1" baseline="0" dirty="0"/>
              <a:t>, 2020). </a:t>
            </a:r>
            <a:r>
              <a:rPr lang="sv-SE" i="1" baseline="0" dirty="0" err="1"/>
              <a:t>Thorslund</a:t>
            </a:r>
            <a:r>
              <a:rPr lang="sv-SE" i="1" baseline="0" dirty="0"/>
              <a:t> 2019: Studie Gbg universitet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kern="1200" baseline="0" dirty="0">
              <a:solidFill>
                <a:schemeClr val="tx1"/>
              </a:solidFill>
              <a:effectLst/>
              <a:latin typeface="+mn-lt"/>
              <a:ea typeface="+mn-ea"/>
              <a:cs typeface="+mn-cs"/>
            </a:endParaRPr>
          </a:p>
          <a:p>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23</a:t>
            </a:fld>
            <a:endParaRPr lang="sv-SE"/>
          </a:p>
        </p:txBody>
      </p:sp>
    </p:spTree>
    <p:extLst>
      <p:ext uri="{BB962C8B-B14F-4D97-AF65-F5344CB8AC3E}">
        <p14:creationId xmlns:p14="http://schemas.microsoft.com/office/powerpoint/2010/main" val="38012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6 min (</a:t>
            </a:r>
            <a:r>
              <a:rPr lang="sv-SE" b="0" i="1" dirty="0"/>
              <a:t>Blank </a:t>
            </a:r>
            <a:r>
              <a:rPr lang="sv-SE" i="1" dirty="0"/>
              <a:t>sida för att kunna rita upp stresskurvan på tavlan, mer</a:t>
            </a:r>
            <a:r>
              <a:rPr lang="sv-SE" i="1" baseline="0" dirty="0"/>
              <a:t> info längre ner på sidan).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Vi går</a:t>
            </a:r>
            <a:r>
              <a:rPr lang="sv-SE" sz="1200" kern="1200" baseline="0" dirty="0">
                <a:solidFill>
                  <a:schemeClr val="tx1"/>
                </a:solidFill>
                <a:effectLst/>
                <a:latin typeface="+mn-lt"/>
                <a:ea typeface="+mn-ea"/>
                <a:cs typeface="+mn-cs"/>
              </a:rPr>
              <a:t> nu till att fokusera lite på ilska eftersom det ofta är nära sammankopplat med stress.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a:solidFill>
                  <a:schemeClr val="tx1"/>
                </a:solidFill>
                <a:effectLst/>
                <a:latin typeface="+mn-lt"/>
                <a:ea typeface="+mn-ea"/>
                <a:cs typeface="+mn-cs"/>
              </a:rPr>
              <a:t>Men först lite bakgrund till er gruppledare om kopplingen</a:t>
            </a:r>
            <a:r>
              <a:rPr lang="sv-SE" sz="1200" kern="1200" baseline="0" dirty="0">
                <a:solidFill>
                  <a:schemeClr val="tx1"/>
                </a:solidFill>
                <a:effectLst/>
                <a:latin typeface="+mn-lt"/>
                <a:ea typeface="+mn-ea"/>
                <a:cs typeface="+mn-cs"/>
              </a:rPr>
              <a:t> mellan </a:t>
            </a:r>
            <a:r>
              <a:rPr lang="sv-SE" sz="1200" kern="1200" dirty="0">
                <a:solidFill>
                  <a:schemeClr val="tx1"/>
                </a:solidFill>
                <a:effectLst/>
                <a:latin typeface="+mn-lt"/>
                <a:ea typeface="+mn-ea"/>
                <a:cs typeface="+mn-cs"/>
              </a:rPr>
              <a:t>stress och ilska:</a:t>
            </a:r>
            <a:r>
              <a:rPr lang="sv-SE" sz="1200" kern="1200" baseline="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Stress leder ju till en kamp- och flyktreaktion i kroppens, som ofta</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leder till lättriggad ilska</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P</a:t>
            </a:r>
            <a:r>
              <a:rPr lang="sv-SE" sz="1200" kern="1200" dirty="0" err="1">
                <a:solidFill>
                  <a:schemeClr val="tx1"/>
                </a:solidFill>
                <a:effectLst/>
                <a:latin typeface="+mn-lt"/>
                <a:ea typeface="+mn-ea"/>
                <a:cs typeface="+mn-cs"/>
              </a:rPr>
              <a:t>erski</a:t>
            </a:r>
            <a:r>
              <a:rPr lang="sv-SE" sz="1200" kern="120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Ur balans.</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2015)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En stressreaktion består inte bara av en massa</a:t>
            </a:r>
            <a:r>
              <a:rPr lang="sv-SE" sz="1200" kern="1200" baseline="0" dirty="0">
                <a:solidFill>
                  <a:schemeClr val="tx1"/>
                </a:solidFill>
                <a:effectLst/>
                <a:latin typeface="+mn-lt"/>
                <a:ea typeface="+mn-ea"/>
                <a:cs typeface="+mn-cs"/>
              </a:rPr>
              <a:t> fysiologiska reaktioner, som </a:t>
            </a:r>
            <a:r>
              <a:rPr lang="sv-SE" sz="1200" kern="1200" dirty="0">
                <a:solidFill>
                  <a:schemeClr val="tx1"/>
                </a:solidFill>
                <a:effectLst/>
                <a:latin typeface="+mn-lt"/>
                <a:ea typeface="+mn-ea"/>
                <a:cs typeface="+mn-cs"/>
              </a:rPr>
              <a:t>hormonutsöndring</a:t>
            </a:r>
            <a:r>
              <a:rPr lang="sv-SE" sz="1200" kern="1200" baseline="0" dirty="0">
                <a:solidFill>
                  <a:schemeClr val="tx1"/>
                </a:solidFill>
                <a:effectLst/>
                <a:latin typeface="+mn-lt"/>
                <a:ea typeface="+mn-ea"/>
                <a:cs typeface="+mn-cs"/>
              </a:rPr>
              <a:t> och ökad blodtillförsel, utan </a:t>
            </a:r>
            <a:r>
              <a:rPr lang="sv-SE" sz="1200" kern="1200" dirty="0">
                <a:solidFill>
                  <a:schemeClr val="tx1"/>
                </a:solidFill>
                <a:effectLst/>
                <a:latin typeface="+mn-lt"/>
                <a:ea typeface="+mn-ea"/>
                <a:cs typeface="+mn-cs"/>
              </a:rPr>
              <a:t>också av en rad beteenden.</a:t>
            </a:r>
            <a:r>
              <a:rPr lang="sv-SE" sz="1200" kern="1200" baseline="0" dirty="0">
                <a:solidFill>
                  <a:schemeClr val="tx1"/>
                </a:solidFill>
                <a:effectLst/>
                <a:latin typeface="+mn-lt"/>
                <a:ea typeface="+mn-ea"/>
                <a:cs typeface="+mn-cs"/>
              </a:rPr>
              <a:t> T ex</a:t>
            </a:r>
            <a:r>
              <a:rPr lang="sv-SE" sz="1200" kern="1200" dirty="0">
                <a:solidFill>
                  <a:schemeClr val="tx1"/>
                </a:solidFill>
                <a:effectLst/>
                <a:latin typeface="+mn-lt"/>
                <a:ea typeface="+mn-ea"/>
                <a:cs typeface="+mn-cs"/>
              </a:rPr>
              <a:t> att vi ökar</a:t>
            </a:r>
            <a:r>
              <a:rPr lang="sv-SE" sz="1200" kern="1200" baseline="0" dirty="0">
                <a:solidFill>
                  <a:schemeClr val="tx1"/>
                </a:solidFill>
                <a:effectLst/>
                <a:latin typeface="+mn-lt"/>
                <a:ea typeface="+mn-ea"/>
                <a:cs typeface="+mn-cs"/>
              </a:rPr>
              <a:t> takten, försöker göra flera saker samtidigt och pratar snabbare. Det här ger i sin tur mer stresshormon, och det har bildats en negativ stresspiral (Lönn Rhodin &amp; Lalouni, 2020).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För att kunna välja att agera mer lugnt i kritiska situationer behöver vi ha lite inblick i våra egna </a:t>
            </a:r>
            <a:r>
              <a:rPr lang="sv-SE" sz="1200" kern="1200" baseline="0" dirty="0" err="1">
                <a:solidFill>
                  <a:schemeClr val="tx1"/>
                </a:solidFill>
                <a:effectLst/>
                <a:latin typeface="+mn-lt"/>
                <a:ea typeface="+mn-ea"/>
                <a:cs typeface="+mn-cs"/>
              </a:rPr>
              <a:t>ilskereaktioner</a:t>
            </a:r>
            <a:r>
              <a:rPr lang="sv-SE" sz="1200" kern="1200" baseline="0" dirty="0">
                <a:solidFill>
                  <a:schemeClr val="tx1"/>
                </a:solidFill>
                <a:effectLst/>
                <a:latin typeface="+mn-lt"/>
                <a:ea typeface="+mn-ea"/>
                <a:cs typeface="+mn-cs"/>
              </a:rPr>
              <a:t>, både vad som skapar dem och våra egna tidiga tecken på ilska.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Åter till manualen</a:t>
            </a:r>
            <a:r>
              <a:rPr lang="sv-SE" sz="1200" kern="1200" baseline="0" dirty="0">
                <a:solidFill>
                  <a:schemeClr val="tx1"/>
                </a:solidFill>
                <a:effectLst/>
                <a:latin typeface="+mn-lt"/>
                <a:ea typeface="+mn-ea"/>
                <a:cs typeface="+mn-cs"/>
              </a:rPr>
              <a:t> p</a:t>
            </a:r>
            <a:r>
              <a:rPr lang="sv-SE" sz="1200" kern="1200" dirty="0">
                <a:solidFill>
                  <a:schemeClr val="tx1"/>
                </a:solidFill>
                <a:effectLst/>
                <a:latin typeface="+mn-lt"/>
                <a:ea typeface="+mn-ea"/>
                <a:cs typeface="+mn-cs"/>
              </a:rPr>
              <a:t>å sid 10 i träff 3. Där finns en bild av</a:t>
            </a:r>
            <a:r>
              <a:rPr lang="sv-SE" sz="1200" kern="1200" baseline="0" dirty="0">
                <a:solidFill>
                  <a:schemeClr val="tx1"/>
                </a:solidFill>
                <a:effectLst/>
                <a:latin typeface="+mn-lt"/>
                <a:ea typeface="+mn-ea"/>
                <a:cs typeface="+mn-cs"/>
              </a:rPr>
              <a:t> ett diagram som ni </a:t>
            </a:r>
            <a:r>
              <a:rPr lang="sv-SE" sz="1200" kern="1200" dirty="0">
                <a:solidFill>
                  <a:schemeClr val="tx1"/>
                </a:solidFill>
                <a:effectLst/>
                <a:latin typeface="+mn-lt"/>
                <a:ea typeface="+mn-ea"/>
                <a:cs typeface="+mn-cs"/>
              </a:rPr>
              <a:t>ska ni rita upp på tavlan.</a:t>
            </a:r>
            <a:r>
              <a:rPr lang="sv-SE" sz="1200" kern="1200" baseline="0" dirty="0">
                <a:solidFill>
                  <a:schemeClr val="tx1"/>
                </a:solidFill>
                <a:effectLst/>
                <a:latin typeface="+mn-lt"/>
                <a:ea typeface="+mn-ea"/>
                <a:cs typeface="+mn-cs"/>
              </a:rPr>
              <a:t> Nu ska j</a:t>
            </a:r>
            <a:r>
              <a:rPr lang="sv-SE" sz="1200" kern="1200" dirty="0">
                <a:solidFill>
                  <a:schemeClr val="tx1"/>
                </a:solidFill>
                <a:effectLst/>
                <a:latin typeface="+mn-lt"/>
                <a:ea typeface="+mn-ea"/>
                <a:cs typeface="+mn-cs"/>
              </a:rPr>
              <a:t>ag ska visa nu hur ni</a:t>
            </a:r>
            <a:r>
              <a:rPr lang="sv-SE" sz="1200" kern="1200" baseline="0" dirty="0">
                <a:solidFill>
                  <a:schemeClr val="tx1"/>
                </a:solidFill>
                <a:effectLst/>
                <a:latin typeface="+mn-lt"/>
                <a:ea typeface="+mn-ea"/>
                <a:cs typeface="+mn-cs"/>
              </a:rPr>
              <a:t> kan göra om ni vill rita och prata samtidigt.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baseline="0" dirty="0">
                <a:solidFill>
                  <a:schemeClr val="tx1"/>
                </a:solidFill>
                <a:effectLst/>
                <a:latin typeface="+mn-lt"/>
                <a:ea typeface="+mn-ea"/>
                <a:cs typeface="+mn-cs"/>
              </a:rPr>
              <a:t>Modellera</a:t>
            </a:r>
            <a:r>
              <a:rPr lang="sv-SE" sz="1200" kern="1200" baseline="0" dirty="0">
                <a:solidFill>
                  <a:schemeClr val="tx1"/>
                </a:solidFill>
                <a:effectLst/>
                <a:latin typeface="+mn-lt"/>
                <a:ea typeface="+mn-ea"/>
                <a:cs typeface="+mn-cs"/>
              </a:rPr>
              <a:t>. </a:t>
            </a:r>
            <a:r>
              <a:rPr lang="sv-SE" sz="1200" i="1" kern="1200" baseline="0" dirty="0">
                <a:solidFill>
                  <a:schemeClr val="tx1"/>
                </a:solidFill>
                <a:effectLst/>
                <a:latin typeface="+mn-lt"/>
                <a:ea typeface="+mn-ea"/>
                <a:cs typeface="+mn-cs"/>
              </a:rPr>
              <a:t>Rita upp och läs texten på sid 10 parallellt.</a:t>
            </a:r>
            <a:endParaRPr lang="sv-SE"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24</a:t>
            </a:fld>
            <a:endParaRPr lang="sv-SE"/>
          </a:p>
        </p:txBody>
      </p:sp>
    </p:spTree>
    <p:extLst>
      <p:ext uri="{BB962C8B-B14F-4D97-AF65-F5344CB8AC3E}">
        <p14:creationId xmlns:p14="http://schemas.microsoft.com/office/powerpoint/2010/main" val="3645279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1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Så</a:t>
            </a:r>
            <a:r>
              <a:rPr lang="sv-SE" baseline="0" dirty="0"/>
              <a:t> här ser bilden ut i ert material. </a:t>
            </a:r>
            <a:r>
              <a:rPr lang="sv-SE" sz="1200" kern="1200" baseline="0" dirty="0">
                <a:solidFill>
                  <a:schemeClr val="tx1"/>
                </a:solidFill>
                <a:effectLst/>
                <a:latin typeface="+mn-lt"/>
                <a:ea typeface="+mn-ea"/>
                <a:cs typeface="+mn-cs"/>
              </a:rPr>
              <a:t>Den kallas ”</a:t>
            </a:r>
            <a:r>
              <a:rPr lang="sv-SE" sz="1200" kern="1200" dirty="0">
                <a:solidFill>
                  <a:schemeClr val="tx1"/>
                </a:solidFill>
                <a:effectLst/>
                <a:latin typeface="+mn-lt"/>
                <a:ea typeface="+mn-ea"/>
                <a:cs typeface="+mn-cs"/>
              </a:rPr>
              <a:t>Stress- och </a:t>
            </a:r>
            <a:r>
              <a:rPr lang="sv-SE" sz="1200" kern="1200" dirty="0" err="1">
                <a:solidFill>
                  <a:schemeClr val="tx1"/>
                </a:solidFill>
                <a:effectLst/>
                <a:latin typeface="+mn-lt"/>
                <a:ea typeface="+mn-ea"/>
                <a:cs typeface="+mn-cs"/>
              </a:rPr>
              <a:t>ilskekurvan</a:t>
            </a:r>
            <a:r>
              <a:rPr lang="sv-SE" sz="1200" kern="1200" dirty="0">
                <a:solidFill>
                  <a:schemeClr val="tx1"/>
                </a:solidFill>
                <a:effectLst/>
                <a:latin typeface="+mn-lt"/>
                <a:ea typeface="+mn-ea"/>
                <a:cs typeface="+mn-cs"/>
              </a:rPr>
              <a:t>”, och visar</a:t>
            </a:r>
            <a:r>
              <a:rPr lang="sv-SE" sz="1200" kern="1200" baseline="0" dirty="0">
                <a:solidFill>
                  <a:schemeClr val="tx1"/>
                </a:solidFill>
                <a:effectLst/>
                <a:latin typeface="+mn-lt"/>
                <a:ea typeface="+mn-ea"/>
                <a:cs typeface="+mn-cs"/>
              </a:rPr>
              <a:t> hur hög grundstress är en riskfaktor för ilska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Några ytterligare</a:t>
            </a:r>
            <a:r>
              <a:rPr lang="sv-SE" sz="1200" kern="1200" baseline="0" dirty="0">
                <a:solidFill>
                  <a:schemeClr val="tx1"/>
                </a:solidFill>
                <a:effectLst/>
                <a:latin typeface="+mn-lt"/>
                <a:ea typeface="+mn-ea"/>
                <a:cs typeface="+mn-cs"/>
              </a:rPr>
              <a:t> e</a:t>
            </a:r>
            <a:r>
              <a:rPr lang="sv-SE" sz="1200" kern="1200" dirty="0">
                <a:solidFill>
                  <a:schemeClr val="tx1"/>
                </a:solidFill>
                <a:effectLst/>
                <a:latin typeface="+mn-lt"/>
                <a:ea typeface="+mn-ea"/>
                <a:cs typeface="+mn-cs"/>
              </a:rPr>
              <a:t>xempel</a:t>
            </a:r>
            <a:r>
              <a:rPr lang="sv-SE" sz="1200" kern="1200" baseline="0" dirty="0">
                <a:solidFill>
                  <a:schemeClr val="tx1"/>
                </a:solidFill>
                <a:effectLst/>
                <a:latin typeface="+mn-lt"/>
                <a:ea typeface="+mn-ea"/>
                <a:cs typeface="+mn-cs"/>
              </a:rPr>
              <a:t> på vad som </a:t>
            </a:r>
            <a:r>
              <a:rPr lang="sv-SE" sz="1200" kern="1200" dirty="0">
                <a:solidFill>
                  <a:schemeClr val="tx1"/>
                </a:solidFill>
                <a:effectLst/>
                <a:latin typeface="+mn-lt"/>
                <a:ea typeface="+mn-ea"/>
                <a:cs typeface="+mn-cs"/>
              </a:rPr>
              <a:t>menas med kritiska situationer:</a:t>
            </a:r>
            <a:r>
              <a:rPr lang="sv-SE" sz="1200" kern="1200" baseline="0" dirty="0">
                <a:solidFill>
                  <a:schemeClr val="tx1"/>
                </a:solidFill>
                <a:effectLst/>
                <a:latin typeface="+mn-lt"/>
                <a:ea typeface="+mn-ea"/>
                <a:cs typeface="+mn-cs"/>
              </a:rPr>
              <a:t> det kan vara en trafikkö, missa tunnelbanan, tonåringen glömt eller tappat bort något viktigt mm.</a:t>
            </a:r>
            <a:endParaRPr lang="sv-SE" sz="1200" kern="1200" dirty="0">
              <a:solidFill>
                <a:schemeClr val="tx1"/>
              </a:solidFill>
              <a:effectLst/>
              <a:latin typeface="+mn-lt"/>
              <a:ea typeface="+mn-ea"/>
              <a:cs typeface="+mn-cs"/>
            </a:endParaRPr>
          </a:p>
          <a:p>
            <a:endParaRPr lang="sv-SE" baseline="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25</a:t>
            </a:fld>
            <a:endParaRPr lang="sv-SE"/>
          </a:p>
        </p:txBody>
      </p:sp>
    </p:spTree>
    <p:extLst>
      <p:ext uri="{BB962C8B-B14F-4D97-AF65-F5344CB8AC3E}">
        <p14:creationId xmlns:p14="http://schemas.microsoft.com/office/powerpoint/2010/main" val="2158671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2 min</a:t>
            </a:r>
          </a:p>
          <a:p>
            <a:r>
              <a:rPr lang="sv-SE" dirty="0"/>
              <a:t>På</a:t>
            </a:r>
            <a:r>
              <a:rPr lang="sv-SE" baseline="0" dirty="0"/>
              <a:t> sidan</a:t>
            </a:r>
            <a:r>
              <a:rPr lang="sv-SE" dirty="0"/>
              <a:t> 12 i manualen</a:t>
            </a:r>
            <a:r>
              <a:rPr lang="sv-SE" baseline="0" dirty="0"/>
              <a:t> har ni den här </a:t>
            </a:r>
            <a:r>
              <a:rPr lang="sv-SE" dirty="0"/>
              <a:t>diskussionsfrågan</a:t>
            </a:r>
            <a:endParaRPr lang="sv-SE" i="1" baseline="0" dirty="0"/>
          </a:p>
          <a:p>
            <a:r>
              <a:rPr lang="sv-SE" baseline="0" dirty="0"/>
              <a:t>Vad gör ni för att ta hand om er själva? Hur fyller ni på energi?</a:t>
            </a:r>
          </a:p>
          <a:p>
            <a:r>
              <a:rPr lang="sv-SE" baseline="0" dirty="0"/>
              <a:t>Föräldrarnas svar skriver ni på tavlan. Här är det bra att få föräldrarna att komma med sina egna tips. Motion, sömn och kost </a:t>
            </a:r>
            <a:r>
              <a:rPr lang="sv-SE" b="0" baseline="0" dirty="0"/>
              <a:t>är</a:t>
            </a:r>
            <a:r>
              <a:rPr lang="sv-SE" baseline="0" dirty="0"/>
              <a:t> viktiga aspekter för att må bra som många redan känner till.  Därför är föräldrarnas tips till varandra här viktigast och särskilt små tillfällen i vardagen som är lätta att få till.</a:t>
            </a:r>
          </a:p>
          <a:p>
            <a:r>
              <a:rPr lang="sv-SE" baseline="0" dirty="0"/>
              <a:t>(T ex: Gå en omväg på väg hem, stanna inne på toa extra länge)</a:t>
            </a:r>
          </a:p>
          <a:p>
            <a:r>
              <a:rPr lang="sv-SE" baseline="0" dirty="0"/>
              <a:t>I grupperna har diskussionerna handlat mycket om hur föräldrarna kan få till stunder för sig själv för att fylla på energi. </a:t>
            </a:r>
          </a:p>
          <a:p>
            <a:endParaRPr lang="sv-SE" baseline="0" dirty="0"/>
          </a:p>
          <a:p>
            <a:r>
              <a:rPr lang="sv-SE" baseline="0" dirty="0"/>
              <a:t>Att ta hjälp av nätverket har i forskning visat sig vara positivt för både föräldrars och barns hälsa. Familjerelationernas kvalitet och omgivningens stöd har beskrivits som det viktigaste för barns utveckling (</a:t>
            </a:r>
            <a:r>
              <a:rPr lang="sv-SE" baseline="0" dirty="0" err="1"/>
              <a:t>Mfof</a:t>
            </a:r>
            <a:r>
              <a:rPr lang="sv-SE" baseline="0" dirty="0"/>
              <a:t>, 2020). Att ha goda relationer och umgås med nära och kära förlänger faktiskt också livet (människor med goda relationer löper 50 % lägre risk att dö, oavsett orsak. </a:t>
            </a:r>
          </a:p>
          <a:p>
            <a:r>
              <a:rPr lang="sv-SE" i="1" baseline="0" dirty="0"/>
              <a:t>Ur Lönn Rhodin &amp; Lalouni, 2020, med hänvisning till studien ” Social relationships and </a:t>
            </a:r>
            <a:r>
              <a:rPr lang="sv-SE" i="1" baseline="0" dirty="0" err="1"/>
              <a:t>mortality</a:t>
            </a:r>
            <a:r>
              <a:rPr lang="sv-SE" i="1" baseline="0" dirty="0"/>
              <a:t> risk: a meta-</a:t>
            </a:r>
            <a:r>
              <a:rPr lang="sv-SE" i="1" baseline="0" dirty="0" err="1"/>
              <a:t>analytic</a:t>
            </a:r>
            <a:r>
              <a:rPr lang="sv-SE" i="1" baseline="0" dirty="0"/>
              <a:t> </a:t>
            </a:r>
            <a:r>
              <a:rPr lang="sv-SE" i="1" baseline="0" dirty="0" err="1"/>
              <a:t>review</a:t>
            </a:r>
            <a:r>
              <a:rPr lang="sv-SE" i="1" baseline="0" dirty="0"/>
              <a:t>”)</a:t>
            </a:r>
            <a:endParaRPr lang="sv-SE" i="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26</a:t>
            </a:fld>
            <a:endParaRPr lang="sv-SE"/>
          </a:p>
        </p:txBody>
      </p:sp>
    </p:spTree>
    <p:extLst>
      <p:ext uri="{BB962C8B-B14F-4D97-AF65-F5344CB8AC3E}">
        <p14:creationId xmlns:p14="http://schemas.microsoft.com/office/powerpoint/2010/main" val="3333844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20 min 11.18 mini paus efter denna till 11.25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Nu kommer vi till nästa moment – Välja väg.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Här pratar vi om hur föräldrar kan undvika att reagera starkt i utmanande situationer med sina barn och prova andra sätt att hantera ilska.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a:t>Nu ska vi visa hur ni gör detta moment. Avsnittet finns på sidorna 13-21 i manualen. Vi börjar nu på sid 14.</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baseline="0" dirty="0"/>
              <a:t>Demonstrera momentet sidorna 14-17.</a:t>
            </a:r>
          </a:p>
          <a:p>
            <a:endParaRPr lang="sv-SE" i="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27</a:t>
            </a:fld>
            <a:endParaRPr lang="sv-SE"/>
          </a:p>
        </p:txBody>
      </p:sp>
    </p:spTree>
    <p:extLst>
      <p:ext uri="{BB962C8B-B14F-4D97-AF65-F5344CB8AC3E}">
        <p14:creationId xmlns:p14="http://schemas.microsoft.com/office/powerpoint/2010/main" val="1685394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4 min </a:t>
            </a:r>
          </a:p>
          <a:p>
            <a:r>
              <a:rPr lang="sv-SE" dirty="0"/>
              <a:t>Nästa avsnitt</a:t>
            </a:r>
            <a:r>
              <a:rPr lang="sv-SE" baseline="0" dirty="0"/>
              <a:t> heter Tonåringars stress och ilska och först ger vi lite fördjupning kring stress och psykisk hälsa hos unga.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u="sng" baseline="0" dirty="0"/>
              <a:t>En ökad psykisk ohälsa hos barn och unga </a:t>
            </a:r>
            <a:r>
              <a:rPr lang="sv-SE" i="0" baseline="0" dirty="0"/>
              <a:t>något som idag oroar många, och som vi behöver förhålla oss till.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Självrapporterade hälsobesvär utgör en viktig indikator på psykisk ohälsa.</a:t>
            </a:r>
            <a:r>
              <a:rPr lang="sv-SE" baseline="0" dirty="0"/>
              <a:t> </a:t>
            </a:r>
            <a:r>
              <a:rPr lang="sv-SE" dirty="0"/>
              <a:t>De elever som har minst två besvär, mer än en gång i veckan, har gradvis ökat sedan 1980-talets mitt. Andelarna är nu de högsta sedan Folkhälsomyndigheten började mäta bland 13- och 15-åringar. • De vanligaste besvären bland flickor</a:t>
            </a:r>
            <a:r>
              <a:rPr lang="sv-SE" baseline="0" dirty="0"/>
              <a:t> </a:t>
            </a:r>
            <a:r>
              <a:rPr lang="sv-SE" dirty="0"/>
              <a:t>är att vara irriterad eller på dåligt humör och ha känt sig nere. Nervositet och sömnsvårigheter är också vanliga. • De vanligaste besvären bland pojkar</a:t>
            </a:r>
            <a:r>
              <a:rPr lang="sv-SE" baseline="0" dirty="0"/>
              <a:t> </a:t>
            </a:r>
            <a:r>
              <a:rPr lang="sv-SE" dirty="0"/>
              <a:t>är att vara irriterad eller på dåligt humör, följt av att ha svårt att somna</a:t>
            </a:r>
            <a:r>
              <a:rPr lang="sv-SE" baseline="0" dirty="0"/>
              <a:t> och </a:t>
            </a:r>
            <a:r>
              <a:rPr lang="sv-SE" dirty="0"/>
              <a:t>att ha känt sig nere och nervös.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Flickor rapporterar högre nivåer av besvär och stress än pojkar, i</a:t>
            </a:r>
            <a:r>
              <a:rPr lang="sv-SE" baseline="0" dirty="0"/>
              <a:t> alla mätta ålderskategorier (11, 13 och 15-år)</a:t>
            </a:r>
            <a:r>
              <a:rPr lang="sv-SE" sz="1200" b="0" i="0" u="none" strike="noStrike" kern="1200" baseline="0" dirty="0">
                <a:solidFill>
                  <a:schemeClr val="tx1"/>
                </a:solidFill>
                <a:latin typeface="+mn-lt"/>
                <a:ea typeface="+mn-ea"/>
                <a:cs typeface="+mn-cs"/>
              </a:rPr>
              <a:t> Att </a:t>
            </a:r>
            <a:r>
              <a:rPr lang="sv-SE" sz="1200" b="0" i="0" u="none" strike="noStrike" kern="1200" baseline="0" dirty="0">
                <a:solidFill>
                  <a:schemeClr val="tx1"/>
                </a:solidFill>
                <a:effectLst/>
                <a:latin typeface="+mn-lt"/>
                <a:ea typeface="+mn-ea"/>
                <a:cs typeface="+mn-cs"/>
              </a:rPr>
              <a:t>f</a:t>
            </a:r>
            <a:r>
              <a:rPr lang="sv-SE" sz="1200" kern="1200" dirty="0">
                <a:solidFill>
                  <a:schemeClr val="tx1"/>
                </a:solidFill>
                <a:effectLst/>
                <a:latin typeface="+mn-lt"/>
                <a:ea typeface="+mn-ea"/>
                <a:cs typeface="+mn-cs"/>
              </a:rPr>
              <a:t>lickor i</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större utsträckning</a:t>
            </a:r>
            <a:r>
              <a:rPr lang="sv-SE" sz="1200" kern="1200" baseline="0" dirty="0">
                <a:solidFill>
                  <a:schemeClr val="tx1"/>
                </a:solidFill>
                <a:effectLst/>
                <a:latin typeface="+mn-lt"/>
                <a:ea typeface="+mn-ea"/>
                <a:cs typeface="+mn-cs"/>
              </a:rPr>
              <a:t> rapporterar </a:t>
            </a:r>
            <a:r>
              <a:rPr lang="sv-SE" sz="1200" kern="1200" dirty="0">
                <a:solidFill>
                  <a:schemeClr val="tx1"/>
                </a:solidFill>
                <a:effectLst/>
                <a:latin typeface="+mn-lt"/>
                <a:ea typeface="+mn-ea"/>
                <a:cs typeface="+mn-cs"/>
              </a:rPr>
              <a:t>negativa svar på frågan hur de mår är något</a:t>
            </a:r>
            <a:r>
              <a:rPr lang="sv-SE" sz="1200" kern="1200" baseline="0" dirty="0">
                <a:solidFill>
                  <a:schemeClr val="tx1"/>
                </a:solidFill>
                <a:effectLst/>
                <a:latin typeface="+mn-lt"/>
                <a:ea typeface="+mn-ea"/>
                <a:cs typeface="+mn-cs"/>
              </a:rPr>
              <a:t> som vi sett </a:t>
            </a:r>
            <a:r>
              <a:rPr lang="sv-SE" sz="1200" kern="1200" dirty="0">
                <a:solidFill>
                  <a:schemeClr val="tx1"/>
                </a:solidFill>
                <a:effectLst/>
                <a:latin typeface="+mn-lt"/>
                <a:ea typeface="+mn-ea"/>
                <a:cs typeface="+mn-cs"/>
              </a:rPr>
              <a:t>under en längre tid (stockholmsenkäten 2020, 2022 + tidigare mätningar).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Folkhälsomyndighetens senaste undersökning ”skolbarns hälsovanor” från 2022 visade att: Bland 11-åringarna har 70 procent av flickorna och 80 procent av pojkarna ett högt eller mycket högt psykiskt välbefinnande (figur 9.3). Men att sifforna blir markant</a:t>
            </a:r>
            <a:r>
              <a:rPr lang="sv-SE" baseline="0" dirty="0"/>
              <a:t> sämre för 13- och 15- åringar, då är skattar ca </a:t>
            </a:r>
            <a:r>
              <a:rPr lang="sv-SE" dirty="0"/>
              <a:t>hälften av flickorna (53 / 50 procent) och två tredjedelar av pojkarna (76/ 73 procent) ett högt eller mycket högt välbefinnande</a:t>
            </a:r>
            <a:r>
              <a:rPr lang="sv-SE" baseline="0" dirty="0"/>
              <a:t> </a:t>
            </a:r>
            <a:r>
              <a:rPr lang="sv-SE" dirty="0"/>
              <a:t>(</a:t>
            </a:r>
            <a:r>
              <a:rPr lang="sv-SE" sz="1200" b="0" i="0" u="none" strike="noStrike" kern="1200" baseline="0" dirty="0">
                <a:solidFill>
                  <a:schemeClr val="tx1"/>
                </a:solidFill>
                <a:latin typeface="+mn-lt"/>
                <a:ea typeface="+mn-ea"/>
                <a:cs typeface="+mn-cs"/>
              </a:rPr>
              <a:t>Ur Folkhälsomyndigheten ”Skolbarns hälsovanor” 2022)</a:t>
            </a:r>
            <a:endParaRPr lang="sv-SE"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baseline="0" dirty="0">
                <a:solidFill>
                  <a:schemeClr val="tx1"/>
                </a:solidFill>
                <a:latin typeface="+mn-lt"/>
                <a:ea typeface="+mn-ea"/>
                <a:cs typeface="+mn-cs"/>
              </a:rPr>
              <a:t>Ungdomar med </a:t>
            </a:r>
            <a:r>
              <a:rPr lang="sv-SE" sz="1200" b="0" i="0" u="sng" strike="noStrike" kern="1200" baseline="0" dirty="0">
                <a:solidFill>
                  <a:schemeClr val="tx1"/>
                </a:solidFill>
                <a:latin typeface="+mn-lt"/>
                <a:ea typeface="+mn-ea"/>
                <a:cs typeface="+mn-cs"/>
              </a:rPr>
              <a:t>hög medieanvändning, lite sömn och låg fysisk aktivitet </a:t>
            </a:r>
            <a:r>
              <a:rPr lang="sv-SE" sz="1200" b="0" i="0" u="none" strike="noStrike" kern="1200" baseline="0" dirty="0">
                <a:solidFill>
                  <a:schemeClr val="tx1"/>
                </a:solidFill>
                <a:latin typeface="+mn-lt"/>
                <a:ea typeface="+mn-ea"/>
                <a:cs typeface="+mn-cs"/>
              </a:rPr>
              <a:t>utgör en ”osynlig” riskgrupp som har hög förekomst av psykiatriska symtom, enligt en stor internationell studie som letts av forskare på Karolinska Institutet. (Mind, 2018, 2021)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sv-SE" i="0" u="sng" baseline="0" dirty="0"/>
              <a:t>Orsaker till ökningen. </a:t>
            </a:r>
            <a:r>
              <a:rPr lang="sv-SE" i="0" baseline="0" dirty="0"/>
              <a:t>(enligt Mind, 2018, 2021): </a:t>
            </a:r>
          </a:p>
          <a:p>
            <a:pPr marL="171450" indent="-171450">
              <a:buFont typeface="Courier New" panose="02070309020205020404" pitchFamily="49" charset="0"/>
              <a:buChar char="o"/>
            </a:pPr>
            <a:r>
              <a:rPr lang="sv-SE" i="0" u="sng" baseline="0" dirty="0"/>
              <a:t>större öppenhet för psykisk ohälsa</a:t>
            </a:r>
            <a:r>
              <a:rPr lang="sv-SE" i="0" baseline="0" dirty="0"/>
              <a:t>: samtalsklimatet mer tillåtande för att prata om psykisk ohälsa. </a:t>
            </a:r>
            <a:r>
              <a:rPr lang="sv-SE" sz="1200" b="0" i="0" u="none" strike="noStrike" kern="1200" baseline="0" dirty="0">
                <a:solidFill>
                  <a:schemeClr val="tx1"/>
                </a:solidFill>
                <a:latin typeface="+mn-lt"/>
                <a:ea typeface="+mn-ea"/>
                <a:cs typeface="+mn-cs"/>
              </a:rPr>
              <a:t>Unga är idag bättre på att identifiera, tolka och signalera när de inte mår bra.</a:t>
            </a:r>
          </a:p>
          <a:p>
            <a:pPr marL="171450" indent="-171450">
              <a:buFont typeface="Courier New" panose="02070309020205020404" pitchFamily="49" charset="0"/>
              <a:buChar char="o"/>
            </a:pPr>
            <a:r>
              <a:rPr lang="sv-SE" sz="1200" b="0" i="0" u="sng" strike="noStrike" kern="1200" baseline="0" dirty="0">
                <a:solidFill>
                  <a:schemeClr val="tx1"/>
                </a:solidFill>
                <a:latin typeface="+mn-lt"/>
                <a:ea typeface="+mn-ea"/>
                <a:cs typeface="+mn-cs"/>
              </a:rPr>
              <a:t>Fler symtom förknippas idag med en diagnos än tidigare</a:t>
            </a:r>
            <a:r>
              <a:rPr lang="sv-SE" sz="1200" b="0" i="0" u="none" strike="noStrike" kern="1200" baseline="0" dirty="0">
                <a:solidFill>
                  <a:schemeClr val="tx1"/>
                </a:solidFill>
                <a:latin typeface="+mn-lt"/>
                <a:ea typeface="+mn-ea"/>
                <a:cs typeface="+mn-cs"/>
              </a:rPr>
              <a:t>: Att exempelvis ha ångest har gått från något outtalat till en diagnos de flesta känner till. Dessutom är diagnoskriterierna utvidgade. Det medför att fler som uppger psykiska besvär, som till exempel känslan av ångest, fångas upp i statistiken.</a:t>
            </a:r>
          </a:p>
          <a:p>
            <a:pPr marL="171450" indent="-171450">
              <a:buFont typeface="Courier New" panose="02070309020205020404" pitchFamily="49" charset="0"/>
              <a:buChar char="o"/>
            </a:pPr>
            <a:r>
              <a:rPr lang="sv-SE" u="sng" dirty="0"/>
              <a:t>Förändrade livsförutsättningar</a:t>
            </a:r>
            <a:r>
              <a:rPr lang="sv-SE" dirty="0"/>
              <a:t>: det verkar helt enkelt finnas nya skäl att må dåligt som inte funnits</a:t>
            </a:r>
            <a:r>
              <a:rPr lang="sv-SE" baseline="0" dirty="0"/>
              <a:t> förut: </a:t>
            </a:r>
            <a:r>
              <a:rPr lang="sv-SE" sz="1200" b="0" i="0" u="none" strike="noStrike" kern="1200" baseline="0" dirty="0">
                <a:solidFill>
                  <a:schemeClr val="tx1"/>
                </a:solidFill>
                <a:latin typeface="+mn-lt"/>
                <a:ea typeface="+mn-ea"/>
                <a:cs typeface="+mn-cs"/>
              </a:rPr>
              <a:t>Det har skett en förändring i vad vi kan kalla bakgrundsfaktorer och livsförutsättningar, exempelvis i </a:t>
            </a:r>
            <a:r>
              <a:rPr lang="sv-SE" sz="1200" b="0" i="0" u="sng" strike="noStrike" kern="1200" baseline="0" dirty="0">
                <a:solidFill>
                  <a:schemeClr val="tx1"/>
                </a:solidFill>
                <a:latin typeface="+mn-lt"/>
                <a:ea typeface="+mn-ea"/>
                <a:cs typeface="+mn-cs"/>
              </a:rPr>
              <a:t>skolsysteme</a:t>
            </a:r>
            <a:r>
              <a:rPr lang="sv-SE" sz="1200" b="0" i="0" u="none" strike="noStrike" kern="1200" baseline="0" dirty="0">
                <a:solidFill>
                  <a:schemeClr val="tx1"/>
                </a:solidFill>
                <a:latin typeface="+mn-lt"/>
                <a:ea typeface="+mn-ea"/>
                <a:cs typeface="+mn-cs"/>
              </a:rPr>
              <a:t>t, på </a:t>
            </a:r>
            <a:r>
              <a:rPr lang="sv-SE" sz="1200" b="0" i="0" u="sng" strike="noStrike" kern="1200" baseline="0" dirty="0">
                <a:solidFill>
                  <a:schemeClr val="tx1"/>
                </a:solidFill>
                <a:latin typeface="+mn-lt"/>
                <a:ea typeface="+mn-ea"/>
                <a:cs typeface="+mn-cs"/>
              </a:rPr>
              <a:t>arbetsmarknaden</a:t>
            </a:r>
            <a:r>
              <a:rPr lang="sv-SE" sz="1200" b="0" i="0" u="none" strike="noStrike" kern="1200" baseline="0" dirty="0">
                <a:solidFill>
                  <a:schemeClr val="tx1"/>
                </a:solidFill>
                <a:latin typeface="+mn-lt"/>
                <a:ea typeface="+mn-ea"/>
                <a:cs typeface="+mn-cs"/>
              </a:rPr>
              <a:t>, genom den </a:t>
            </a:r>
            <a:r>
              <a:rPr lang="sv-SE" sz="1200" b="0" i="0" u="sng" strike="noStrike" kern="1200" baseline="0" dirty="0">
                <a:solidFill>
                  <a:schemeClr val="tx1"/>
                </a:solidFill>
                <a:latin typeface="+mn-lt"/>
                <a:ea typeface="+mn-ea"/>
                <a:cs typeface="+mn-cs"/>
              </a:rPr>
              <a:t>ökade digitaliseringen, individualisering</a:t>
            </a:r>
            <a:r>
              <a:rPr lang="sv-SE" sz="1200" b="0" i="0" u="none" strike="noStrike" kern="1200" baseline="0" dirty="0">
                <a:solidFill>
                  <a:schemeClr val="tx1"/>
                </a:solidFill>
                <a:latin typeface="+mn-lt"/>
                <a:ea typeface="+mn-ea"/>
                <a:cs typeface="+mn-cs"/>
              </a:rPr>
              <a:t>, förekomsten av </a:t>
            </a:r>
            <a:r>
              <a:rPr lang="sv-SE" sz="1200" b="0" i="0" u="sng" strike="noStrike" kern="1200" baseline="0" dirty="0">
                <a:solidFill>
                  <a:schemeClr val="tx1"/>
                </a:solidFill>
                <a:latin typeface="+mn-lt"/>
                <a:ea typeface="+mn-ea"/>
                <a:cs typeface="+mn-cs"/>
              </a:rPr>
              <a:t>nätmobbning</a:t>
            </a:r>
            <a:r>
              <a:rPr lang="sv-SE" sz="1200" b="0" i="0" u="none" strike="noStrike" kern="1200" baseline="0" dirty="0">
                <a:solidFill>
                  <a:schemeClr val="tx1"/>
                </a:solidFill>
                <a:latin typeface="+mn-lt"/>
                <a:ea typeface="+mn-ea"/>
                <a:cs typeface="+mn-cs"/>
              </a:rPr>
              <a:t> och så vidare.</a:t>
            </a:r>
          </a:p>
          <a:p>
            <a:pPr marL="171450" indent="-171450">
              <a:buFontTx/>
              <a:buChar char="-"/>
            </a:pPr>
            <a:endParaRPr lang="sv-SE"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baseline="0" dirty="0">
                <a:solidFill>
                  <a:schemeClr val="tx1"/>
                </a:solidFill>
                <a:latin typeface="+mn-lt"/>
                <a:ea typeface="+mn-ea"/>
                <a:cs typeface="+mn-cs"/>
              </a:rPr>
              <a:t>Kritik finns mot påståendet att psykiska ohälsan ökat. Har det blivit mer ok att prata om ämnet idag?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baseline="0" dirty="0">
                <a:solidFill>
                  <a:schemeClr val="tx1"/>
                </a:solidFill>
                <a:latin typeface="+mn-lt"/>
                <a:ea typeface="+mn-ea"/>
                <a:cs typeface="+mn-cs"/>
              </a:rPr>
              <a:t>Vid frågor: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baseline="0" dirty="0">
                <a:solidFill>
                  <a:schemeClr val="tx1"/>
                </a:solidFill>
                <a:latin typeface="+mn-lt"/>
                <a:ea typeface="+mn-ea"/>
                <a:cs typeface="+mn-cs"/>
              </a:rPr>
              <a:t>Flickor verkar vara en riskgrupp. </a:t>
            </a:r>
            <a:r>
              <a:rPr lang="sv-SE" i="1" dirty="0"/>
              <a:t>Alla fyra (varit irriterad eller på dåligt humör, känt sig nere, känt sig nervös och haft svårt att somna)</a:t>
            </a:r>
            <a:r>
              <a:rPr lang="sv-SE" i="1" baseline="0" dirty="0"/>
              <a:t> </a:t>
            </a:r>
            <a:r>
              <a:rPr lang="sv-SE" i="1" dirty="0"/>
              <a:t>psykiska besvär var vanligare bland flickor än pojkar 2017/18. (</a:t>
            </a:r>
            <a:r>
              <a:rPr lang="sv-SE" sz="1200" b="0" i="1" u="none" strike="noStrike" kern="1200" baseline="0" dirty="0">
                <a:solidFill>
                  <a:schemeClr val="tx1"/>
                </a:solidFill>
                <a:latin typeface="+mn-lt"/>
                <a:ea typeface="+mn-ea"/>
                <a:cs typeface="+mn-cs"/>
              </a:rPr>
              <a:t>Ur Folkhälsomyndigheten ”Skolbarns hälsovanor”)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baseline="0" dirty="0">
                <a:solidFill>
                  <a:schemeClr val="tx1"/>
                </a:solidFill>
                <a:latin typeface="+mn-lt"/>
                <a:ea typeface="+mn-ea"/>
                <a:cs typeface="+mn-cs"/>
              </a:rPr>
              <a:t>Uttrycket ”psykisk ohälsa” används vanligen för nedstämdhet, oro och sömnsvårigheter. Ofta innefattas också olika former av värk som kan vara uttryck för psykologisk belastning, som huvudvärk, ont i magen och ont i ryggen. Besvären hänger många gånger ihop. (Ur Folkhälsomyndigheten ”Skolbarns hälsovanor”)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dirty="0"/>
              <a:t>Stora förändringar som kan ha påverkat</a:t>
            </a:r>
            <a:r>
              <a:rPr lang="sv-SE" b="0" i="1" baseline="0" dirty="0"/>
              <a:t> </a:t>
            </a:r>
            <a:r>
              <a:rPr lang="sv-SE" b="0" i="1" dirty="0"/>
              <a:t>i skolan under 2010-talet, införandet av tidigare och fler nationella prov, ett nytt betygssystem, och betyg från årskurs 6,</a:t>
            </a:r>
            <a:r>
              <a:rPr lang="sv-SE" b="0" i="1" baseline="0" dirty="0"/>
              <a:t> enligt </a:t>
            </a:r>
            <a:r>
              <a:rPr lang="sv-SE" b="0" i="1" dirty="0"/>
              <a:t>Folkhälsomyndigheten.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dirty="0"/>
              <a:t>https://www.socialstyrelsen.se/kunskapsstod-och-regler/omraden/psykisk-ohalsa/psykisk-halsa-hos-barn-och-unga/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28</a:t>
            </a:fld>
            <a:endParaRPr lang="sv-SE"/>
          </a:p>
        </p:txBody>
      </p:sp>
    </p:spTree>
    <p:extLst>
      <p:ext uri="{BB962C8B-B14F-4D97-AF65-F5344CB8AC3E}">
        <p14:creationId xmlns:p14="http://schemas.microsoft.com/office/powerpoint/2010/main" val="1869511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3 min </a:t>
            </a:r>
          </a:p>
          <a:p>
            <a:r>
              <a:rPr lang="sv-SE" dirty="0"/>
              <a:t>Vad är då viktigt skydd mot psykisk ohälsa:</a:t>
            </a:r>
          </a:p>
          <a:p>
            <a:endParaRPr lang="sv-SE" dirty="0"/>
          </a:p>
          <a:p>
            <a:r>
              <a:rPr lang="sv-SE" b="1" dirty="0"/>
              <a:t>Sömn:</a:t>
            </a:r>
            <a:r>
              <a:rPr lang="sv-SE" b="1" baseline="0" dirty="0"/>
              <a:t> </a:t>
            </a:r>
            <a:r>
              <a:rPr lang="sv-SE" baseline="0" dirty="0"/>
              <a:t>sömnbrist är kopplat till känslomässig sårbarhet och koncentrationssvårigheter redan efter en natt, därför är sömn viktigt( brist på sömn kan på  sikt även ge en förhöjd risk att utveckla ångest och depression). </a:t>
            </a:r>
          </a:p>
          <a:p>
            <a:r>
              <a:rPr lang="sv-SE" b="1" baseline="0" dirty="0"/>
              <a:t>Motion</a:t>
            </a:r>
            <a:r>
              <a:rPr lang="sv-SE" baseline="0" dirty="0"/>
              <a:t>: starka effekter för att daglig motion förebygger nedstämdhet, ångest och stress’</a:t>
            </a:r>
          </a:p>
          <a:p>
            <a:r>
              <a:rPr lang="sv-SE" b="1" baseline="0" dirty="0"/>
              <a:t>Samhörighet: </a:t>
            </a:r>
            <a:r>
              <a:rPr lang="sv-SE" baseline="0" dirty="0"/>
              <a:t>att känna sig betydelsefull i andra människors liv är avgörande för psykisk hälsa. (Att känna sig ensam under barndomen är förknippat med risk för psykisk ohälsa.)</a:t>
            </a:r>
          </a:p>
          <a:p>
            <a:r>
              <a:rPr lang="sv-SE" b="1" baseline="0" dirty="0"/>
              <a:t>Meningsfulla aktiviteter: </a:t>
            </a:r>
            <a:r>
              <a:rPr lang="sv-SE" baseline="0" dirty="0"/>
              <a:t>att ta del av aktiviteter som får oss att må bra är en buffert. </a:t>
            </a:r>
          </a:p>
          <a:p>
            <a:r>
              <a:rPr lang="sv-SE" b="1" baseline="0" dirty="0"/>
              <a:t>Medveten närvaro: </a:t>
            </a:r>
            <a:r>
              <a:rPr lang="sv-SE" baseline="0" dirty="0"/>
              <a:t>daglig och regelbunden tid för mental återhämtning när hjärnan inte stimuleras av intryck ökar motståndskraft. Medveten närvaro för att minska stress har i studier visat sig vara verksamt.</a:t>
            </a:r>
          </a:p>
          <a:p>
            <a:r>
              <a:rPr lang="sv-SE" b="1" baseline="0" dirty="0"/>
              <a:t>Skolprestation: </a:t>
            </a:r>
            <a:r>
              <a:rPr lang="sv-SE" baseline="0" dirty="0"/>
              <a:t>att klara skolan är en av de faktorer som är särskilt skyddande mot psykisk ohälsa. Låga betyg i 9an har en koppling till fler symptom på psykisk ohälsa vid 30 års ålder.</a:t>
            </a:r>
          </a:p>
          <a:p>
            <a:r>
              <a:rPr lang="sv-SE" b="1" baseline="0" dirty="0"/>
              <a:t>Vuxen att prata med: </a:t>
            </a:r>
            <a:r>
              <a:rPr lang="sv-SE" b="0" baseline="0" dirty="0"/>
              <a:t>Unga anser att de behöver fler vuxna att prata med.</a:t>
            </a:r>
            <a:endParaRPr lang="sv-SE" b="1" baseline="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29</a:t>
            </a:fld>
            <a:endParaRPr lang="sv-SE"/>
          </a:p>
        </p:txBody>
      </p:sp>
    </p:spTree>
    <p:extLst>
      <p:ext uri="{BB962C8B-B14F-4D97-AF65-F5344CB8AC3E}">
        <p14:creationId xmlns:p14="http://schemas.microsoft.com/office/powerpoint/2010/main" val="358483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8 min Mia </a:t>
            </a:r>
          </a:p>
          <a:p>
            <a:r>
              <a:rPr lang="sv-SE" sz="1200" b="0" i="1" kern="1200" baseline="0" dirty="0">
                <a:solidFill>
                  <a:schemeClr val="tx1"/>
                </a:solidFill>
                <a:effectLst/>
                <a:latin typeface="+mn-lt"/>
                <a:ea typeface="+mn-ea"/>
                <a:cs typeface="+mn-cs"/>
              </a:rPr>
              <a:t>(</a:t>
            </a:r>
            <a:r>
              <a:rPr lang="sv-SE" i="1" baseline="0" dirty="0"/>
              <a:t>Instruktioner och manus till  övningen finns även i sep dokument - Utbildningsdag 2 övningar föreläsning).</a:t>
            </a: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Vi ska nu öva på att bekräfta mer varierat. Vi</a:t>
            </a:r>
            <a:r>
              <a:rPr lang="sv-SE" sz="1200" b="0" kern="1200" baseline="0" dirty="0">
                <a:solidFill>
                  <a:schemeClr val="tx1"/>
                </a:solidFill>
                <a:effectLst/>
                <a:latin typeface="+mn-lt"/>
                <a:ea typeface="+mn-ea"/>
                <a:cs typeface="+mn-cs"/>
              </a:rPr>
              <a:t> börjar med att kort repetera BAS färdigheterna enligt listan.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kern="1200" baseline="0" dirty="0">
                <a:solidFill>
                  <a:schemeClr val="tx1"/>
                </a:solidFill>
                <a:effectLst/>
                <a:latin typeface="+mn-lt"/>
                <a:ea typeface="+mn-ea"/>
                <a:cs typeface="+mn-cs"/>
              </a:rPr>
              <a:t>Gå igenom färdigheterna</a:t>
            </a:r>
            <a:r>
              <a:rPr lang="sv-SE" sz="1200" i="1" kern="1200" dirty="0">
                <a:solidFill>
                  <a:schemeClr val="tx1"/>
                </a:solidFill>
                <a:effectLst/>
                <a:latin typeface="+mn-lt"/>
                <a:ea typeface="+mn-ea"/>
                <a:cs typeface="+mn-cs"/>
              </a:rPr>
              <a:t> kort.</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På nästa föräldraträff ska ni följa upp vad föräldrarna prövat hemma. Vi ska visa exempel på hur det kan vara att följa upp det i föräldragruppen. Och hur man som gruppledare kan hamna i att säga samma slags beröm hela tiden, utan att variera sig.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Vi ska göra en demonstration av en föräldragrupp där gruppledaren ska gå igenom med föräldrarna vad de prövat hemma. Ni ska få hjälpa till med hur gruppledaren hade kunnat bekräfta föräldrarna mer varierat. </a:t>
            </a:r>
          </a:p>
          <a:p>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Demonstration: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En instruktör agerar gruppledare, den andra instruktören och två blivande gruppledare agerar föräldrar. Välj två gruppledare som agerar föräldrar och ge dem kopia på manus nedan för att de ska kunna läsa sina repliker.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Demonstrera hela scenariot/alla repliker nedan:</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Gruppledaren:</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Vad har ni prövat hemma? Natalie vill du börja berätta?</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Natalie Förälder 1: </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Jag skulle göra nåt ihop med min dotter. Jag frågade om hon ville laga mat med mig och det ville hon så vi handlade mat och lagade middag ihop. Hon hade många idéer på recept och till slut valde vi ett och det blev jättegott. Vi hade superkul ihop. Vi ska göra det igen nästa helg. </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Gruppledaren: </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Jättebra, vad roligt</a:t>
            </a:r>
            <a:r>
              <a:rPr lang="sv-SE" sz="1200" i="1" kern="1200" dirty="0">
                <a:solidFill>
                  <a:schemeClr val="tx1"/>
                </a:solidFill>
                <a:effectLst/>
                <a:latin typeface="+mn-lt"/>
                <a:ea typeface="+mn-ea"/>
                <a:cs typeface="+mn-cs"/>
              </a:rPr>
              <a:t>!</a:t>
            </a:r>
            <a:r>
              <a:rPr lang="sv-SE" sz="1200" kern="1200" dirty="0">
                <a:solidFill>
                  <a:schemeClr val="tx1"/>
                </a:solidFill>
                <a:effectLst/>
                <a:latin typeface="+mn-lt"/>
                <a:ea typeface="+mn-ea"/>
                <a:cs typeface="+mn-cs"/>
              </a:rPr>
              <a:t> Anna vad har du prövat hemma?</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Från</a:t>
            </a:r>
            <a:r>
              <a:rPr lang="sv-SE" sz="1200" b="1" kern="1200" baseline="0" dirty="0">
                <a:solidFill>
                  <a:schemeClr val="tx1"/>
                </a:solidFill>
                <a:effectLst/>
                <a:latin typeface="+mn-lt"/>
                <a:ea typeface="+mn-ea"/>
                <a:cs typeface="+mn-cs"/>
              </a:rPr>
              <a:t> gruppen </a:t>
            </a:r>
            <a:r>
              <a:rPr lang="sv-SE" sz="1200" b="1" kern="1200" dirty="0">
                <a:solidFill>
                  <a:schemeClr val="tx1"/>
                </a:solidFill>
                <a:effectLst/>
                <a:latin typeface="+mn-lt"/>
                <a:ea typeface="+mn-ea"/>
                <a:cs typeface="+mn-cs"/>
              </a:rPr>
              <a:t>Förälder 2:</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Jag förslog för Mika att vi skulle gå ut med hunden ihop. Först ville han inte men sen hängde han på i alla fall och det var jättetrevligt, han berättade en massa om skolan och om kompisarna i klassen. Det blev faktiskt riktigt bra. Men sen när vi kom hem så gick han bara till sitt rum och när jag frågade om han ville ha lite té så fräste han bara tillbaka och var sur. Så då kändes allt bortkastat.</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Gruppledaren:</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Vad tråkigt att det blev så. Okej nu går vi vidare till Elin. Elin vad har du prövat hemma?</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Från gruppen Förälder 3:</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Den här veckan har det hänt jättemycket hemma hos oss. Hunden blev sjuk så vi var tvungna att åka till veterinären och först hittade de inget fel och det tog jättelång tid och blev jättedyrt. Sen har det varit jättemycket på jobbet så jag har inte varit hemma så mycket. Men jag och Alex tittade på en tv serie som är jättebra, vi kunde inte sluta titta. Så det blev jättesent och vi var supertrötta dagen därpå och då fick jag dåligt samvete för han skulle kanske inte orka med skolan. Men serien var så bra och den handlade om 2: a världskriget och då kanske han lärde sig nåt också, om kriget alltså… </a:t>
            </a:r>
          </a:p>
          <a:p>
            <a:r>
              <a:rPr lang="sv-SE" sz="1200" kern="1200" dirty="0">
                <a:solidFill>
                  <a:schemeClr val="tx1"/>
                </a:solidFill>
                <a:effectLst/>
                <a:latin typeface="+mn-lt"/>
                <a:ea typeface="+mn-ea"/>
                <a:cs typeface="+mn-cs"/>
              </a:rPr>
              <a:t> </a:t>
            </a:r>
          </a:p>
          <a:p>
            <a:r>
              <a:rPr lang="sv-SE" sz="1200" i="1" kern="1200" dirty="0">
                <a:solidFill>
                  <a:schemeClr val="tx1"/>
                </a:solidFill>
                <a:effectLst/>
                <a:latin typeface="+mn-lt"/>
                <a:ea typeface="+mn-ea"/>
                <a:cs typeface="+mn-cs"/>
              </a:rPr>
              <a:t>Under det att föräldern berättar säger gruppledaren då och då t ex: Jaha, okej, bra, jättebra, okej. Nickar. Föräldern fortsätter att berätta.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Fråga gruppen:</a:t>
            </a:r>
            <a:r>
              <a:rPr lang="sv-SE" sz="1200" i="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Det kan vara svårt att bekräfta föräldrar på ett varierat och beskrivande sätt. Hur hade gruppledaren kunnat bekräfta, vad hade hen kunnat säga? </a:t>
            </a:r>
          </a:p>
          <a:p>
            <a:r>
              <a:rPr lang="sv-SE" sz="1200" kern="1200" dirty="0">
                <a:solidFill>
                  <a:schemeClr val="tx1"/>
                </a:solidFill>
                <a:effectLst/>
                <a:latin typeface="+mn-lt"/>
                <a:ea typeface="+mn-ea"/>
                <a:cs typeface="+mn-cs"/>
              </a:rPr>
              <a:t>Nu låter vi föräldrarna berätta på nytt och så får ni hjälpa mig vad jag skulle kunna säga istället. </a:t>
            </a:r>
          </a:p>
          <a:p>
            <a:r>
              <a:rPr lang="sv-SE" sz="1200" kern="1200" dirty="0">
                <a:solidFill>
                  <a:schemeClr val="tx1"/>
                </a:solidFill>
                <a:effectLst/>
                <a:latin typeface="+mn-lt"/>
                <a:ea typeface="+mn-ea"/>
                <a:cs typeface="+mn-cs"/>
              </a:rPr>
              <a:t> </a:t>
            </a:r>
          </a:p>
          <a:p>
            <a:pPr lvl="0"/>
            <a:r>
              <a:rPr lang="sv-SE" sz="1200" i="1" kern="1200" dirty="0">
                <a:solidFill>
                  <a:schemeClr val="tx1"/>
                </a:solidFill>
                <a:effectLst/>
                <a:latin typeface="+mn-lt"/>
                <a:ea typeface="+mn-ea"/>
                <a:cs typeface="+mn-cs"/>
              </a:rPr>
              <a:t>Låt de som agerar föräldrar på nytt säga sina repliker. Stanna upp efter att varje förälder berättat sitt scenario och ställ följande fråga till gruppen:</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Fråga gruppen:</a:t>
            </a:r>
            <a:r>
              <a:rPr lang="sv-SE" sz="1200" kern="1200" dirty="0">
                <a:solidFill>
                  <a:schemeClr val="tx1"/>
                </a:solidFill>
                <a:effectLst/>
                <a:latin typeface="+mn-lt"/>
                <a:ea typeface="+mn-ea"/>
                <a:cs typeface="+mn-cs"/>
              </a:rPr>
              <a:t> Hur hade gruppledaren kunnat bekräfta mer konkret och beskrivande?</a:t>
            </a:r>
          </a:p>
          <a:p>
            <a:r>
              <a:rPr lang="sv-SE" sz="1200" i="1" kern="1200" dirty="0">
                <a:solidFill>
                  <a:schemeClr val="tx1"/>
                </a:solidFill>
                <a:effectLst/>
                <a:latin typeface="+mn-lt"/>
                <a:ea typeface="+mn-ea"/>
                <a:cs typeface="+mn-cs"/>
              </a:rPr>
              <a:t>Vid behov hjälp deltagarna med vad det betyder att ge beskrivande/konkret bekräftelse?</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baseline="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a:t>
            </a:fld>
            <a:endParaRPr lang="sv-SE"/>
          </a:p>
        </p:txBody>
      </p:sp>
    </p:spTree>
    <p:extLst>
      <p:ext uri="{BB962C8B-B14F-4D97-AF65-F5344CB8AC3E}">
        <p14:creationId xmlns:p14="http://schemas.microsoft.com/office/powerpoint/2010/main" val="1527571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i="0" baseline="0" dirty="0"/>
              <a:t>2 min </a:t>
            </a:r>
            <a:endParaRPr lang="sv-SE" b="1"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baseline="0" dirty="0"/>
              <a:t>Tonåringar kan behöva hjälp att förstå och hantera sina känslor. Att lyssna och bekräfta sin tonåring i samtal är ett sätt att hjälpa tonåringen att bättre förstå och hantera sina känslor. </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(Föräldrastödsprogrammet </a:t>
            </a:r>
            <a:r>
              <a:rPr lang="sv-SE" sz="1200" kern="1200" dirty="0" err="1">
                <a:solidFill>
                  <a:schemeClr val="tx1"/>
                </a:solidFill>
                <a:effectLst/>
                <a:latin typeface="+mn-lt"/>
                <a:ea typeface="+mn-ea"/>
                <a:cs typeface="+mn-cs"/>
              </a:rPr>
              <a:t>Connect</a:t>
            </a:r>
            <a:r>
              <a:rPr lang="sv-SE" sz="1200" kern="1200" dirty="0">
                <a:solidFill>
                  <a:schemeClr val="tx1"/>
                </a:solidFill>
                <a:effectLst/>
                <a:latin typeface="+mn-lt"/>
                <a:ea typeface="+mn-ea"/>
                <a:cs typeface="+mn-cs"/>
              </a:rPr>
              <a:t> som bygger på anknytningsteori. Komet 3-11).  </a:t>
            </a:r>
            <a:endParaRPr lang="sv-SE"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baseline="0" dirty="0"/>
              <a:t>Ilska är den känsla som många gånger är lättare att visa än andra känslor, som är svårare att ge uttryck för. Det kan vara känslor som skuld, rädsla, besvikelse. Många gånger är ilska en så kallad sekundär känsla. Den primära känslan kan då vara tex skam, rädsla eller besvikelse. När den primära känslan är svår att identifiera och uttrycka kan istället ilska komma fram. Det kan vara ilska som tonåringen visar men egentligen döljs en känsla av tex besvikelse bakom ilskan. </a:t>
            </a:r>
            <a:r>
              <a:rPr lang="sv-SE" b="0" i="0" baseline="0" dirty="0"/>
              <a:t>Anna </a:t>
            </a:r>
            <a:r>
              <a:rPr lang="sv-SE" b="0" i="0" baseline="0" dirty="0" err="1"/>
              <a:t>Kåver</a:t>
            </a:r>
            <a:r>
              <a:rPr lang="sv-SE" b="0" i="0" baseline="0" dirty="0"/>
              <a:t> är psykolog och hon </a:t>
            </a:r>
            <a:r>
              <a:rPr lang="sv-SE" i="0" baseline="0" dirty="0"/>
              <a:t>beskriver det som att ilska fungerar som en slags </a:t>
            </a:r>
            <a:r>
              <a:rPr lang="sv-SE" b="1" i="0" baseline="0" dirty="0"/>
              <a:t>marktäckare</a:t>
            </a:r>
            <a:r>
              <a:rPr lang="sv-SE" i="0" baseline="0" dirty="0"/>
              <a:t>, som täcker över och döljer andra känslor. </a:t>
            </a:r>
          </a:p>
          <a:p>
            <a:r>
              <a:rPr lang="sv-SE" i="1" baseline="0" dirty="0"/>
              <a:t>(Anna </a:t>
            </a:r>
            <a:r>
              <a:rPr lang="sv-SE" i="1" baseline="0" dirty="0" err="1"/>
              <a:t>Kåver</a:t>
            </a:r>
            <a:r>
              <a:rPr lang="sv-SE" i="1" baseline="0" dirty="0"/>
              <a:t>, 2009. ”Himmel, helvete och allt däremellan”)</a:t>
            </a:r>
          </a:p>
        </p:txBody>
      </p:sp>
      <p:sp>
        <p:nvSpPr>
          <p:cNvPr id="4" name="Platshållare för bildnummer 3"/>
          <p:cNvSpPr>
            <a:spLocks noGrp="1"/>
          </p:cNvSpPr>
          <p:nvPr>
            <p:ph type="sldNum" sz="quarter" idx="10"/>
          </p:nvPr>
        </p:nvSpPr>
        <p:spPr/>
        <p:txBody>
          <a:bodyPr/>
          <a:lstStyle/>
          <a:p>
            <a:fld id="{AC113758-4B63-40D7-B26B-F67CE25F1C5D}" type="slidenum">
              <a:rPr lang="sv-SE" smtClean="0"/>
              <a:t>30</a:t>
            </a:fld>
            <a:endParaRPr lang="sv-SE"/>
          </a:p>
        </p:txBody>
      </p:sp>
    </p:spTree>
    <p:extLst>
      <p:ext uri="{BB962C8B-B14F-4D97-AF65-F5344CB8AC3E}">
        <p14:creationId xmlns:p14="http://schemas.microsoft.com/office/powerpoint/2010/main" val="857327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baseline="0" dirty="0"/>
              <a:t>1 min </a:t>
            </a:r>
          </a:p>
          <a:p>
            <a:r>
              <a:rPr lang="sv-SE" i="0" baseline="0" dirty="0"/>
              <a:t>Här ser ni manualsida 22, där vi går vidare från att reflektera kring stress och ilska hos föräldrar, till att prata om tonåringars stress och ilska.</a:t>
            </a:r>
          </a:p>
          <a:p>
            <a:r>
              <a:rPr lang="sv-SE" i="0" baseline="0" dirty="0"/>
              <a:t>Ni ställer den här frågan till föräldrarna: är era tonåringar stressade? Hur märker ni det? </a:t>
            </a:r>
          </a:p>
          <a:p>
            <a:endParaRPr lang="sv-SE" i="0" baseline="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31</a:t>
            </a:fld>
            <a:endParaRPr lang="sv-SE"/>
          </a:p>
        </p:txBody>
      </p:sp>
    </p:spTree>
    <p:extLst>
      <p:ext uri="{BB962C8B-B14F-4D97-AF65-F5344CB8AC3E}">
        <p14:creationId xmlns:p14="http://schemas.microsoft.com/office/powerpoint/2010/main" val="2204060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t>2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a:t>Nu är vi nästa sida, sidan 23.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a:t>Ni frågar föräldrarna: </a:t>
            </a:r>
            <a:r>
              <a:rPr lang="sv-SE" b="0" i="0" baseline="0" dirty="0"/>
              <a:t>Hur kan ni som föräldrar vara ett stöd för era tonåringar att hantera sin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baseline="0" dirty="0"/>
              <a:t>Vid behov eller för att förstärka det som föräldrarna sagt fyller ni på med rutan.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baseline="0" dirty="0"/>
              <a:t>Punkter i lila rutan är viktiga. Som vanligt är föräldrarnas egna tankar och tips grunden </a:t>
            </a:r>
            <a:r>
              <a:rPr lang="sv-SE" i="0" baseline="0" dirty="0"/>
              <a:t>för diskussionen!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a:t>Punkterna i lila rutan kan kopplas till psykisk hälsa som vi berättade på fördjupningsbilderna.</a:t>
            </a:r>
          </a:p>
        </p:txBody>
      </p:sp>
      <p:sp>
        <p:nvSpPr>
          <p:cNvPr id="4" name="Platshållare för bildnummer 3"/>
          <p:cNvSpPr>
            <a:spLocks noGrp="1"/>
          </p:cNvSpPr>
          <p:nvPr>
            <p:ph type="sldNum" sz="quarter" idx="10"/>
          </p:nvPr>
        </p:nvSpPr>
        <p:spPr/>
        <p:txBody>
          <a:bodyPr/>
          <a:lstStyle/>
          <a:p>
            <a:fld id="{AC113758-4B63-40D7-B26B-F67CE25F1C5D}" type="slidenum">
              <a:rPr lang="sv-SE" smtClean="0"/>
              <a:t>32</a:t>
            </a:fld>
            <a:endParaRPr lang="sv-SE"/>
          </a:p>
        </p:txBody>
      </p:sp>
    </p:spTree>
    <p:extLst>
      <p:ext uri="{BB962C8B-B14F-4D97-AF65-F5344CB8AC3E}">
        <p14:creationId xmlns:p14="http://schemas.microsoft.com/office/powerpoint/2010/main" val="2494353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15 min slut 11.52 </a:t>
            </a:r>
          </a:p>
          <a:p>
            <a:pPr marL="171450" indent="-171450">
              <a:buFont typeface="Arial" panose="020B0604020202020204" pitchFamily="34" charset="0"/>
              <a:buChar char="•"/>
            </a:pPr>
            <a:r>
              <a:rPr lang="sv-SE" baseline="0" dirty="0"/>
              <a:t>ABC Tonår är ett universellt program i grupp för föräldrar där det kan vara stor variation på problematiken. Det gör att det inte är möjligt och inte heller meningen att fördjupa sig i enskilda föräldrars frågor. Då riskerar man att inte hinna med resten av agendan och oftast inte heller hjälpsamt för resten av gruppen att lyssna på. </a:t>
            </a:r>
          </a:p>
          <a:p>
            <a:pPr marL="171450" indent="-171450">
              <a:buFont typeface="Arial" panose="020B0604020202020204" pitchFamily="34" charset="0"/>
              <a:buChar char="•"/>
            </a:pPr>
            <a:r>
              <a:rPr lang="sv-SE" baseline="0" dirty="0"/>
              <a:t>Men hur kan man göra som gruppledare när en förälder tar upp ett svårt problem och frågar om råd? </a:t>
            </a:r>
          </a:p>
          <a:p>
            <a:pPr marL="171450" indent="-171450">
              <a:buFont typeface="Arial" panose="020B0604020202020204" pitchFamily="34" charset="0"/>
              <a:buChar char="•"/>
            </a:pPr>
            <a:r>
              <a:rPr lang="sv-SE" baseline="0" dirty="0"/>
              <a:t>Vi vill att föräldern ska känna sig lyssnad på men samtidigt kan vi inte fördjupa oss i förälderns berättelse eller hamna i expertrollen och komma med detaljerade råd. Vi vill kunna  komma vidare i materialet. Då behöver vi använda våra BAS färdigheter. </a:t>
            </a:r>
          </a:p>
          <a:p>
            <a:pPr marL="171450" indent="-171450">
              <a:buFont typeface="Arial" panose="020B0604020202020204" pitchFamily="34" charset="0"/>
              <a:buChar char="•"/>
            </a:pPr>
            <a:r>
              <a:rPr lang="sv-SE" dirty="0"/>
              <a:t>Detta som</a:t>
            </a:r>
            <a:r>
              <a:rPr lang="sv-SE" baseline="0" dirty="0"/>
              <a:t> ibland kan vara en</a:t>
            </a:r>
            <a:r>
              <a:rPr lang="sv-SE" dirty="0"/>
              <a:t> utmaning och ni ska få öva på det tre o tre. </a:t>
            </a:r>
            <a:r>
              <a:rPr lang="sv-SE" i="1" baseline="0" dirty="0"/>
              <a:t>Dela ut övningsbladet.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Två är gruppledare, en är förälder. En</a:t>
            </a:r>
            <a:r>
              <a:rPr lang="sv-SE" sz="1200" kern="1200" baseline="0" dirty="0">
                <a:solidFill>
                  <a:schemeClr val="tx1"/>
                </a:solidFill>
                <a:effectLst/>
                <a:latin typeface="+mn-lt"/>
                <a:ea typeface="+mn-ea"/>
                <a:cs typeface="+mn-cs"/>
              </a:rPr>
              <a:t> g</a:t>
            </a:r>
            <a:r>
              <a:rPr lang="sv-SE" sz="1200" kern="1200" dirty="0">
                <a:solidFill>
                  <a:schemeClr val="tx1"/>
                </a:solidFill>
                <a:effectLst/>
                <a:latin typeface="+mn-lt"/>
                <a:ea typeface="+mn-ea"/>
                <a:cs typeface="+mn-cs"/>
              </a:rPr>
              <a:t>ruppledare</a:t>
            </a:r>
            <a:r>
              <a:rPr lang="sv-SE" sz="1200" kern="1200" baseline="0" dirty="0">
                <a:solidFill>
                  <a:schemeClr val="tx1"/>
                </a:solidFill>
                <a:effectLst/>
                <a:latin typeface="+mn-lt"/>
                <a:ea typeface="+mn-ea"/>
                <a:cs typeface="+mn-cs"/>
              </a:rPr>
              <a:t> ställer frågan ”Är era tonåringar stressade? Hur märker ni det?” (från träff 3 sid 22)</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Den som är förälder läser upp exemplet. </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De som är g</a:t>
            </a:r>
            <a:r>
              <a:rPr lang="sv-SE" sz="1200" kern="1200" dirty="0">
                <a:solidFill>
                  <a:schemeClr val="tx1"/>
                </a:solidFill>
                <a:effectLst/>
                <a:latin typeface="+mn-lt"/>
                <a:ea typeface="+mn-ea"/>
                <a:cs typeface="+mn-cs"/>
              </a:rPr>
              <a:t>ruppledare hjälps åt att hitta formuleringar,</a:t>
            </a:r>
            <a:r>
              <a:rPr lang="sv-SE" sz="1200" kern="1200" baseline="0" dirty="0">
                <a:solidFill>
                  <a:schemeClr val="tx1"/>
                </a:solidFill>
                <a:effectLst/>
                <a:latin typeface="+mn-lt"/>
                <a:ea typeface="+mn-ea"/>
                <a:cs typeface="+mn-cs"/>
              </a:rPr>
              <a:t> sägningar</a:t>
            </a:r>
            <a:r>
              <a:rPr lang="sv-SE" sz="1200" kern="1200" dirty="0">
                <a:solidFill>
                  <a:schemeClr val="tx1"/>
                </a:solidFill>
                <a:effectLst/>
                <a:latin typeface="+mn-lt"/>
                <a:ea typeface="+mn-ea"/>
                <a:cs typeface="+mn-cs"/>
              </a:rPr>
              <a:t> och testar att säga dem som att det vore en gruppträff. </a:t>
            </a:r>
            <a:r>
              <a:rPr lang="sv-SE" sz="1200" kern="1200" baseline="0" dirty="0">
                <a:solidFill>
                  <a:schemeClr val="tx1"/>
                </a:solidFill>
                <a:effectLst/>
                <a:latin typeface="+mn-lt"/>
                <a:ea typeface="+mn-ea"/>
                <a:cs typeface="+mn-cs"/>
              </a:rPr>
              <a:t>Kom</a:t>
            </a:r>
            <a:r>
              <a:rPr lang="sv-SE" sz="1200" kern="1200" dirty="0">
                <a:solidFill>
                  <a:schemeClr val="tx1"/>
                </a:solidFill>
                <a:effectLst/>
                <a:latin typeface="+mn-lt"/>
                <a:ea typeface="+mn-ea"/>
                <a:cs typeface="+mn-cs"/>
              </a:rPr>
              <a:t> gärna på flera alternativ på hur gruppledare kan säga.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Använd BAS</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färdigheterna. Förslag på fi</a:t>
            </a:r>
            <a:r>
              <a:rPr lang="sv-SE" sz="1200" kern="1200" baseline="0" dirty="0">
                <a:solidFill>
                  <a:schemeClr val="tx1"/>
                </a:solidFill>
                <a:effectLst/>
                <a:latin typeface="+mn-lt"/>
                <a:ea typeface="+mn-ea"/>
                <a:cs typeface="+mn-cs"/>
              </a:rPr>
              <a:t>nns på övningsbladet.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1" baseline="0" dirty="0"/>
              <a:t>Efter ca 12 min fråga om någon vill dela med sig av en formulering, gå inte hela laget runt.</a:t>
            </a:r>
          </a:p>
          <a:p>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ABC Tonår övning utbildningsdag 2. Gruppledarutmaning: Undvika att  fördjupa sig i en förälders berättelse – gå vidare i materialet. </a:t>
            </a: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Instruktioner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Öva tre och tre. Två är gruppledare, en är förälder. Syftet är att inte fördjupa sig eller stanna vid en förälders berättelse, utan istället gå vidare. </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Gruppledaren:</a:t>
            </a:r>
            <a:r>
              <a:rPr lang="sv-SE" sz="1200" kern="1200" dirty="0">
                <a:solidFill>
                  <a:schemeClr val="tx1"/>
                </a:solidFill>
                <a:effectLst/>
                <a:latin typeface="+mn-lt"/>
                <a:ea typeface="+mn-ea"/>
                <a:cs typeface="+mn-cs"/>
              </a:rPr>
              <a:t> ”Är era tonåringar stressade? Hur märker ni det?” (Träff 3 sid 22)</a:t>
            </a:r>
          </a:p>
          <a:p>
            <a:r>
              <a:rPr lang="sv-SE" sz="1200" b="1" kern="1200" dirty="0">
                <a:solidFill>
                  <a:schemeClr val="tx1"/>
                </a:solidFill>
                <a:effectLst/>
                <a:latin typeface="+mn-lt"/>
                <a:ea typeface="+mn-ea"/>
                <a:cs typeface="+mn-cs"/>
              </a:rPr>
              <a:t>Förälder:</a:t>
            </a:r>
            <a:r>
              <a:rPr lang="sv-SE" sz="1200" kern="1200" dirty="0">
                <a:solidFill>
                  <a:schemeClr val="tx1"/>
                </a:solidFill>
                <a:effectLst/>
                <a:latin typeface="+mn-lt"/>
                <a:ea typeface="+mn-ea"/>
                <a:cs typeface="+mn-cs"/>
              </a:rPr>
              <a:t> ”Det här har vi jättestora problem med hemma. Min tonåring har ångest och det har han haft problem med länge. Nu vill han inte gå till skolan, har jättestor frånvaro, har varit hemma i mer än i två veckor nu. Han hamnar efter i skolan och det skapar ännu mer stress och han vill verkligen ha bra betyg. Han mår inte alls bra, sover för lite, fastnar med mobilen istället för att ta tag i saker.  </a:t>
            </a:r>
          </a:p>
          <a:p>
            <a:r>
              <a:rPr lang="sv-SE" sz="1200" kern="1200" dirty="0">
                <a:solidFill>
                  <a:schemeClr val="tx1"/>
                </a:solidFill>
                <a:effectLst/>
                <a:latin typeface="+mn-lt"/>
                <a:ea typeface="+mn-ea"/>
                <a:cs typeface="+mn-cs"/>
              </a:rPr>
              <a:t>Det känns som att vi prövat allt och vi får ingen hjälp. Vi vet inte vad vi ska göra, det är jättejobbigt. Skolan får vi inget stöd från. Vi har försökt få hjälp på BUP men det är jättelånga väntetider. Vad ska vi göra?” </a:t>
            </a:r>
          </a:p>
          <a:p>
            <a:r>
              <a:rPr lang="sv-SE" sz="1200" b="1" kern="1200" dirty="0">
                <a:solidFill>
                  <a:schemeClr val="tx1"/>
                </a:solidFill>
                <a:effectLst/>
                <a:latin typeface="+mn-lt"/>
                <a:ea typeface="+mn-ea"/>
                <a:cs typeface="+mn-cs"/>
              </a:rPr>
              <a:t>Gruppledarna</a:t>
            </a:r>
            <a:r>
              <a:rPr lang="sv-SE" sz="1200" kern="1200" dirty="0">
                <a:solidFill>
                  <a:schemeClr val="tx1"/>
                </a:solidFill>
                <a:effectLst/>
                <a:latin typeface="+mn-lt"/>
                <a:ea typeface="+mn-ea"/>
                <a:cs typeface="+mn-cs"/>
              </a:rPr>
              <a:t> hjälps åt att hitta formuleringar för att möta föräldern och testar att säga dem som att det vore en gruppträff. Kom gärna på olika alternativ på hur gruppledare kan säga.</a:t>
            </a:r>
          </a:p>
          <a:p>
            <a:r>
              <a:rPr lang="sv-SE" sz="1200" b="1" kern="1200" dirty="0">
                <a:solidFill>
                  <a:schemeClr val="tx1"/>
                </a:solidFill>
                <a:effectLst/>
                <a:latin typeface="+mn-lt"/>
                <a:ea typeface="+mn-ea"/>
                <a:cs typeface="+mn-cs"/>
              </a:rPr>
              <a:t>Gruppledaren</a:t>
            </a:r>
            <a:r>
              <a:rPr lang="sv-SE" sz="1200" kern="1200" dirty="0">
                <a:solidFill>
                  <a:schemeClr val="tx1"/>
                </a:solidFill>
                <a:effectLst/>
                <a:latin typeface="+mn-lt"/>
                <a:ea typeface="+mn-ea"/>
                <a:cs typeface="+mn-cs"/>
              </a:rPr>
              <a:t> använder BAS-färdigheterna för att inte fördjupa sig, ge svar, ta expertroll utan istället gå vidare.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Förslag på BAS-färdigheter att använda:</a:t>
            </a:r>
          </a:p>
          <a:p>
            <a:r>
              <a:rPr lang="sv-SE" sz="1200" i="1" kern="1200" dirty="0">
                <a:solidFill>
                  <a:schemeClr val="tx1"/>
                </a:solidFill>
                <a:effectLst/>
                <a:latin typeface="+mn-lt"/>
                <a:ea typeface="+mn-ea"/>
                <a:cs typeface="+mn-cs"/>
              </a:rPr>
              <a:t>Validera att det är en svår situation. </a:t>
            </a:r>
            <a:r>
              <a:rPr lang="sv-SE" sz="1200" b="1" i="1" kern="1200" dirty="0">
                <a:solidFill>
                  <a:schemeClr val="tx1"/>
                </a:solidFill>
                <a:effectLst/>
                <a:latin typeface="+mn-lt"/>
                <a:ea typeface="+mn-ea"/>
                <a:cs typeface="+mn-cs"/>
              </a:rPr>
              <a:t>B</a:t>
            </a:r>
            <a:r>
              <a:rPr lang="sv-SE" sz="1200" i="1" kern="1200" dirty="0">
                <a:solidFill>
                  <a:schemeClr val="tx1"/>
                </a:solidFill>
                <a:effectLst/>
                <a:latin typeface="+mn-lt"/>
                <a:ea typeface="+mn-ea"/>
                <a:cs typeface="+mn-cs"/>
              </a:rPr>
              <a:t>EKRÄFTA. (Men kom ihåg att målet är att gå vidare, inte fördjupa.)</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Gå vidare i manualen, t ex genom att säga något av manustexten under och/eller gå vidare till nästa fråga. </a:t>
            </a:r>
            <a:r>
              <a:rPr lang="sv-SE" sz="1200" b="1" i="1" kern="1200" dirty="0">
                <a:solidFill>
                  <a:schemeClr val="tx1"/>
                </a:solidFill>
                <a:effectLst/>
                <a:latin typeface="+mn-lt"/>
                <a:ea typeface="+mn-ea"/>
                <a:cs typeface="+mn-cs"/>
              </a:rPr>
              <a:t>S</a:t>
            </a:r>
            <a:r>
              <a:rPr lang="sv-SE" sz="1200" i="1" kern="1200" dirty="0">
                <a:solidFill>
                  <a:schemeClr val="tx1"/>
                </a:solidFill>
                <a:effectLst/>
                <a:latin typeface="+mn-lt"/>
                <a:ea typeface="+mn-ea"/>
                <a:cs typeface="+mn-cs"/>
              </a:rPr>
              <a:t>TRUKTURERA.</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Ställ frågan igen, till övriga gruppen för att få fler exempel. </a:t>
            </a:r>
            <a:r>
              <a:rPr lang="sv-SE" sz="1200" b="1" i="1" kern="1200" dirty="0">
                <a:solidFill>
                  <a:schemeClr val="tx1"/>
                </a:solidFill>
                <a:effectLst/>
                <a:latin typeface="+mn-lt"/>
                <a:ea typeface="+mn-ea"/>
                <a:cs typeface="+mn-cs"/>
              </a:rPr>
              <a:t>A</a:t>
            </a:r>
            <a:r>
              <a:rPr lang="sv-SE" sz="1200" i="1" kern="1200" dirty="0">
                <a:solidFill>
                  <a:schemeClr val="tx1"/>
                </a:solidFill>
                <a:effectLst/>
                <a:latin typeface="+mn-lt"/>
                <a:ea typeface="+mn-ea"/>
                <a:cs typeface="+mn-cs"/>
              </a:rPr>
              <a:t>KTIVERA. (Men kom ihåg att målet är att gå vidare, inte fördjupa.)</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33</a:t>
            </a:fld>
            <a:endParaRPr lang="sv-SE"/>
          </a:p>
        </p:txBody>
      </p:sp>
    </p:spTree>
    <p:extLst>
      <p:ext uri="{BB962C8B-B14F-4D97-AF65-F5344CB8AC3E}">
        <p14:creationId xmlns:p14="http://schemas.microsoft.com/office/powerpoint/2010/main" val="2769015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34</a:t>
            </a:fld>
            <a:endParaRPr lang="sv-SE"/>
          </a:p>
        </p:txBody>
      </p:sp>
    </p:spTree>
    <p:extLst>
      <p:ext uri="{BB962C8B-B14F-4D97-AF65-F5344CB8AC3E}">
        <p14:creationId xmlns:p14="http://schemas.microsoft.com/office/powerpoint/2010/main" val="116943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3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Nu kommer vi in på innehållet i träff 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Träff 2 handlar alltså om att ha bra samtal där föräldrar lyssnar och bekräftar sin tonåring. Vi har valt att ha det här innehållet i början av programmet eftersom samtalsfärdigheter är bra verktyg som föräldrarna kan använda även i kommande träffar. </a:t>
            </a:r>
            <a:endParaRPr lang="sv-SE"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Bra samtal är en viktig del för att skapa en god relation. En god kommunikation är också ett sätt att minska och förebygga konflikter. </a:t>
            </a:r>
            <a:r>
              <a:rPr lang="sv-SE" sz="1200" b="0" kern="1200" dirty="0">
                <a:solidFill>
                  <a:schemeClr val="tx1"/>
                </a:solidFill>
                <a:effectLst/>
                <a:latin typeface="+mn-lt"/>
                <a:ea typeface="+mn-ea"/>
                <a:cs typeface="+mn-cs"/>
              </a:rPr>
              <a:t>En nära föräldra-barn relation där föräldrar lyssnar och stöttar tonåringen att frivilligt öppna sig och berätta om sina erfarenheter och där föräldern har förtroende för</a:t>
            </a:r>
            <a:r>
              <a:rPr lang="sv-SE" sz="1200" b="0" kern="1200" baseline="0" dirty="0">
                <a:solidFill>
                  <a:schemeClr val="tx1"/>
                </a:solidFill>
                <a:effectLst/>
                <a:latin typeface="+mn-lt"/>
                <a:ea typeface="+mn-ea"/>
                <a:cs typeface="+mn-cs"/>
              </a:rPr>
              <a:t> tonåringen</a:t>
            </a:r>
            <a:r>
              <a:rPr lang="sv-SE" sz="1200" b="0" kern="1200" dirty="0">
                <a:solidFill>
                  <a:schemeClr val="tx1"/>
                </a:solidFill>
                <a:effectLst/>
                <a:latin typeface="+mn-lt"/>
                <a:ea typeface="+mn-ea"/>
                <a:cs typeface="+mn-cs"/>
              </a:rPr>
              <a:t>, verkar skydda tonåringar</a:t>
            </a:r>
            <a:r>
              <a:rPr lang="sv-SE" sz="1200" b="0" kern="1200" baseline="0" dirty="0">
                <a:solidFill>
                  <a:schemeClr val="tx1"/>
                </a:solidFill>
                <a:effectLst/>
                <a:latin typeface="+mn-lt"/>
                <a:ea typeface="+mn-ea"/>
                <a:cs typeface="+mn-cs"/>
              </a:rPr>
              <a:t> mot </a:t>
            </a:r>
            <a:r>
              <a:rPr lang="sv-SE" sz="1200" b="0" kern="1200" dirty="0">
                <a:solidFill>
                  <a:schemeClr val="tx1"/>
                </a:solidFill>
                <a:effectLst/>
                <a:latin typeface="+mn-lt"/>
                <a:ea typeface="+mn-ea"/>
                <a:cs typeface="+mn-cs"/>
              </a:rPr>
              <a:t>riskbeteenden som t ex kriminalitet</a:t>
            </a:r>
            <a:r>
              <a:rPr lang="sv-SE" sz="1200" b="0" kern="1200" baseline="0" dirty="0">
                <a:solidFill>
                  <a:schemeClr val="tx1"/>
                </a:solidFill>
                <a:effectLst/>
                <a:latin typeface="+mn-lt"/>
                <a:ea typeface="+mn-ea"/>
                <a:cs typeface="+mn-cs"/>
              </a:rPr>
              <a:t>. Detta visade sig bland annat i en svenskt studie där 550 föräldrar och deras tonåringar deltog.</a:t>
            </a:r>
            <a:r>
              <a:rPr lang="sv-SE" sz="1200" kern="1200" baseline="0" dirty="0">
                <a:solidFill>
                  <a:schemeClr val="tx1"/>
                </a:solidFill>
                <a:effectLst/>
                <a:latin typeface="+mn-lt"/>
                <a:ea typeface="+mn-ea"/>
                <a:cs typeface="+mn-cs"/>
              </a:rPr>
              <a:t> </a:t>
            </a:r>
            <a:r>
              <a:rPr lang="sv-SE" sz="1200" i="1" kern="1200" baseline="0" dirty="0">
                <a:solidFill>
                  <a:schemeClr val="tx1"/>
                </a:solidFill>
                <a:effectLst/>
                <a:latin typeface="+mn-lt"/>
                <a:ea typeface="+mn-ea"/>
                <a:cs typeface="+mn-cs"/>
              </a:rPr>
              <a:t>(</a:t>
            </a:r>
            <a:r>
              <a:rPr lang="sv-SE" sz="1200" i="1" kern="1200" dirty="0" err="1">
                <a:solidFill>
                  <a:schemeClr val="tx1"/>
                </a:solidFill>
                <a:effectLst/>
                <a:latin typeface="+mn-lt"/>
                <a:ea typeface="+mn-ea"/>
                <a:cs typeface="+mn-cs"/>
              </a:rPr>
              <a:t>Kapetanovic</a:t>
            </a:r>
            <a:r>
              <a:rPr lang="sv-SE" sz="1200" i="1" kern="1200" dirty="0">
                <a:solidFill>
                  <a:schemeClr val="tx1"/>
                </a:solidFill>
                <a:effectLst/>
                <a:latin typeface="+mn-lt"/>
                <a:ea typeface="+mn-ea"/>
                <a:cs typeface="+mn-cs"/>
              </a:rPr>
              <a:t> </a:t>
            </a:r>
            <a:r>
              <a:rPr lang="sv-SE" sz="1200" i="1" kern="1200" dirty="0" err="1">
                <a:solidFill>
                  <a:schemeClr val="tx1"/>
                </a:solidFill>
                <a:effectLst/>
                <a:latin typeface="+mn-lt"/>
                <a:ea typeface="+mn-ea"/>
                <a:cs typeface="+mn-cs"/>
              </a:rPr>
              <a:t>mfl</a:t>
            </a:r>
            <a:r>
              <a:rPr lang="sv-SE" sz="1200" i="1" kern="1200" dirty="0">
                <a:solidFill>
                  <a:schemeClr val="tx1"/>
                </a:solidFill>
                <a:effectLst/>
                <a:latin typeface="+mn-lt"/>
                <a:ea typeface="+mn-ea"/>
                <a:cs typeface="+mn-cs"/>
              </a:rPr>
              <a:t>, 2018).</a:t>
            </a:r>
            <a:r>
              <a:rPr lang="sv-SE" sz="1200" i="1"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baseline="0" dirty="0"/>
              <a:t>Bra samtal </a:t>
            </a:r>
            <a:r>
              <a:rPr lang="sv-SE" baseline="0" dirty="0"/>
              <a:t>är huvudrubriken för träffen med underrubrikerna: Lyssna. </a:t>
            </a:r>
            <a:r>
              <a:rPr lang="sv-SE" b="0" baseline="0" dirty="0"/>
              <a:t>Bekräfta och visa att du förstår. Säg vad du vill utan att klaga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baseline="0" dirty="0"/>
              <a:t>Före och eftermodellen</a:t>
            </a:r>
            <a:r>
              <a:rPr lang="sv-SE" baseline="0" dirty="0"/>
              <a:t>. En modell att använda i olika situationer för att visa hur föräldrar kan påverka samspelet med sin tonåring. Här utgår vi från en situation med läxläsning.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baseline="0" dirty="0"/>
              <a:t>Pröva och öva.</a:t>
            </a:r>
            <a:r>
              <a:rPr lang="sv-SE" baseline="0" dirty="0"/>
              <a:t> Träffen sammanfattas och föräldrarna får fundera över vad de ska pröva hemma till nästa gång.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4</a:t>
            </a:fld>
            <a:endParaRPr lang="sv-SE"/>
          </a:p>
        </p:txBody>
      </p:sp>
    </p:spTree>
    <p:extLst>
      <p:ext uri="{BB962C8B-B14F-4D97-AF65-F5344CB8AC3E}">
        <p14:creationId xmlns:p14="http://schemas.microsoft.com/office/powerpoint/2010/main" val="352960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1 min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Vi kommer att varva genomgång av träffen med fördjupning</a:t>
            </a:r>
            <a:endParaRPr lang="sv-SE" b="0" dirty="0"/>
          </a:p>
          <a:p>
            <a:pPr marL="171450" indent="-171450">
              <a:buFont typeface="Arial" panose="020B0604020202020204" pitchFamily="34" charset="0"/>
              <a:buChar char="•"/>
            </a:pPr>
            <a:r>
              <a:rPr lang="sv-SE" b="0" dirty="0"/>
              <a:t>Sida 1. </a:t>
            </a:r>
            <a:r>
              <a:rPr lang="sv-SE" dirty="0"/>
              <a:t>Ni börjar träffen genom att kort nämna innehållet på föregående träff </a:t>
            </a:r>
            <a:r>
              <a:rPr lang="sv-SE" baseline="0" dirty="0"/>
              <a:t>innan ni ber föräldrarna att </a:t>
            </a:r>
            <a:r>
              <a:rPr lang="sv-SE" b="0" baseline="0" dirty="0"/>
              <a:t>berätta något de prövat hemma sedan förra träffen. På denna träff </a:t>
            </a:r>
            <a:r>
              <a:rPr lang="sv-SE" baseline="0" dirty="0"/>
              <a:t>går ni en runda med alla </a:t>
            </a:r>
            <a:r>
              <a:rPr lang="sv-SE" baseline="0" dirty="0" err="1"/>
              <a:t>fld</a:t>
            </a:r>
            <a:r>
              <a:rPr lang="sv-SE" baseline="0" dirty="0"/>
              <a:t> som får berätta, de får naturligtvis säga pass.</a:t>
            </a:r>
            <a:r>
              <a:rPr lang="sv-SE" i="0"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baseline="0" dirty="0"/>
              <a:t>I början på träff 3 kommer föräldrarna istället få prata två och två om hemuppgiften.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baseline="0" dirty="0"/>
              <a:t>Tänk på att hålla fokus på det som fungerar och uppmuntra försök även om det inte blivit som </a:t>
            </a:r>
            <a:r>
              <a:rPr lang="sv-SE" i="0" baseline="0" dirty="0" err="1"/>
              <a:t>fld</a:t>
            </a:r>
            <a:r>
              <a:rPr lang="sv-SE" i="0" baseline="0" dirty="0"/>
              <a:t> tänkt.</a:t>
            </a:r>
            <a:endParaRPr lang="sv-SE" dirty="0"/>
          </a:p>
          <a:p>
            <a:pPr marL="171450" indent="-171450">
              <a:buFont typeface="Arial" panose="020B0604020202020204" pitchFamily="34" charset="0"/>
              <a:buChar char="•"/>
            </a:pPr>
            <a:r>
              <a:rPr lang="sv-SE" i="0" baseline="0" dirty="0"/>
              <a:t>Variera gärna placeringen i rummet vid träffarna så att föräldrarna får dela erfarenheter med olika personer då de ska prata med sin granne. </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5</a:t>
            </a:fld>
            <a:endParaRPr lang="sv-SE"/>
          </a:p>
        </p:txBody>
      </p:sp>
    </p:spTree>
    <p:extLst>
      <p:ext uri="{BB962C8B-B14F-4D97-AF65-F5344CB8AC3E}">
        <p14:creationId xmlns:p14="http://schemas.microsoft.com/office/powerpoint/2010/main" val="252964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dirty="0">
                <a:solidFill>
                  <a:schemeClr val="tx1"/>
                </a:solidFill>
                <a:effectLst/>
                <a:latin typeface="+mn-lt"/>
                <a:ea typeface="+mn-ea"/>
                <a:cs typeface="+mn-cs"/>
              </a:rPr>
              <a:t>3 min </a:t>
            </a:r>
            <a:endParaRPr lang="sv-S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baseline="0" dirty="0">
                <a:solidFill>
                  <a:schemeClr val="tx1"/>
                </a:solidFill>
                <a:effectLst/>
                <a:latin typeface="+mn-lt"/>
                <a:ea typeface="+mn-ea"/>
                <a:cs typeface="+mn-cs"/>
              </a:rPr>
              <a:t>Vi börjar med en liten fördjupning kring bra samtal för er gruppledare, där lyssna är en viktig del. Hur kan föräldrar visa att de lyssnar på ett bra sätt?</a:t>
            </a:r>
            <a:endParaRPr lang="sv-SE"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Att</a:t>
            </a:r>
            <a:r>
              <a:rPr lang="sv-SE" sz="1200" kern="1200" baseline="0" dirty="0">
                <a:solidFill>
                  <a:schemeClr val="tx1"/>
                </a:solidFill>
                <a:effectLst/>
                <a:latin typeface="+mn-lt"/>
                <a:ea typeface="+mn-ea"/>
                <a:cs typeface="+mn-cs"/>
              </a:rPr>
              <a:t> l</a:t>
            </a:r>
            <a:r>
              <a:rPr lang="sv-SE" sz="1200" kern="1200" dirty="0">
                <a:solidFill>
                  <a:schemeClr val="tx1"/>
                </a:solidFill>
                <a:effectLst/>
                <a:latin typeface="+mn-lt"/>
                <a:ea typeface="+mn-ea"/>
                <a:cs typeface="+mn-cs"/>
              </a:rPr>
              <a:t>yssna på ett bra sätt innebär t ex att inte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avbryta</a:t>
            </a:r>
            <a:r>
              <a:rPr lang="sv-SE" sz="1200" kern="1200" baseline="0" dirty="0">
                <a:solidFill>
                  <a:schemeClr val="tx1"/>
                </a:solidFill>
                <a:effectLst/>
                <a:latin typeface="+mn-lt"/>
                <a:ea typeface="+mn-ea"/>
                <a:cs typeface="+mn-cs"/>
              </a:rPr>
              <a:t> och fråga för mycket. Att bli avbruten minskar viljan att dela med sig.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baseline="0" dirty="0">
                <a:solidFill>
                  <a:schemeClr val="tx1"/>
                </a:solidFill>
                <a:effectLst/>
                <a:latin typeface="+mn-lt"/>
                <a:ea typeface="+mn-ea"/>
                <a:cs typeface="+mn-cs"/>
              </a:rPr>
              <a:t>När tonåringen berättar om något jobbigt som hänt och föräldrar blir oroliga är det lätt att börja kritisera och rätta tonåringen, t ex ”Nej men det kan du väl inte göra” ”Hur tänkte du nu?” Det kan kallas för ”Rättningsreflexen</a:t>
            </a:r>
            <a:r>
              <a:rPr lang="sv-SE" sz="1200" i="0" kern="1200" dirty="0">
                <a:solidFill>
                  <a:schemeClr val="tx1"/>
                </a:solidFill>
                <a:effectLst/>
                <a:latin typeface="+mn-lt"/>
                <a:ea typeface="+mn-ea"/>
                <a:cs typeface="+mn-cs"/>
              </a:rPr>
              <a:t>”. Det sker per automatik,</a:t>
            </a:r>
            <a:r>
              <a:rPr lang="sv-SE" sz="1200" i="0" kern="1200" baseline="0" dirty="0">
                <a:solidFill>
                  <a:schemeClr val="tx1"/>
                </a:solidFill>
                <a:effectLst/>
                <a:latin typeface="+mn-lt"/>
                <a:ea typeface="+mn-ea"/>
                <a:cs typeface="+mn-cs"/>
              </a:rPr>
              <a:t> föräldrar vill tonåringens bästa och vill hjälpa till. Nackdelen är att ifrågasättandet ökar motståndet hos tonåringen att vilja berätta mer. </a:t>
            </a:r>
            <a:r>
              <a:rPr lang="sv-SE" sz="1200" i="0" kern="1200" dirty="0">
                <a:solidFill>
                  <a:schemeClr val="tx1"/>
                </a:solidFill>
                <a:effectLst/>
                <a:latin typeface="+mn-lt"/>
                <a:ea typeface="+mn-ea"/>
                <a:cs typeface="+mn-cs"/>
              </a:rPr>
              <a:t>Vänta</a:t>
            </a:r>
            <a:r>
              <a:rPr lang="sv-SE" sz="1200" i="0" kern="1200" baseline="0" dirty="0">
                <a:solidFill>
                  <a:schemeClr val="tx1"/>
                </a:solidFill>
                <a:effectLst/>
                <a:latin typeface="+mn-lt"/>
                <a:ea typeface="+mn-ea"/>
                <a:cs typeface="+mn-cs"/>
              </a:rPr>
              <a:t> istället med att komma</a:t>
            </a:r>
            <a:r>
              <a:rPr lang="sv-SE" sz="1200" i="0" kern="1200" dirty="0">
                <a:solidFill>
                  <a:schemeClr val="tx1"/>
                </a:solidFill>
                <a:effectLst/>
                <a:latin typeface="+mn-lt"/>
                <a:ea typeface="+mn-ea"/>
                <a:cs typeface="+mn-cs"/>
              </a:rPr>
              <a:t> med lösningar, om tonåringen inte ber om det</a:t>
            </a:r>
            <a:r>
              <a:rPr lang="sv-SE" sz="1200" i="1"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chemeClr val="tx1"/>
                </a:solidFill>
              </a:rPr>
              <a:t>Tonåringar berättar mindre när de tycker att föräldrarna är kontrollerande och tränger sig på</a:t>
            </a:r>
            <a:r>
              <a:rPr lang="sv-SE" sz="1400" dirty="0">
                <a:solidFill>
                  <a:schemeClr val="tx1"/>
                </a:solidFill>
              </a:rPr>
              <a:t>.</a:t>
            </a:r>
            <a:r>
              <a:rPr lang="sv-SE" sz="1400" baseline="0" dirty="0">
                <a:solidFill>
                  <a:schemeClr val="tx1"/>
                </a:solidFill>
              </a:rPr>
              <a:t> </a:t>
            </a:r>
            <a:r>
              <a:rPr lang="sv-SE" sz="1200" dirty="0">
                <a:solidFill>
                  <a:schemeClr val="tx1"/>
                </a:solidFill>
              </a:rPr>
              <a:t>Det</a:t>
            </a:r>
            <a:r>
              <a:rPr lang="sv-SE" sz="1200" baseline="0" dirty="0">
                <a:solidFill>
                  <a:schemeClr val="tx1"/>
                </a:solidFill>
              </a:rPr>
              <a:t> är e</a:t>
            </a:r>
            <a:r>
              <a:rPr lang="sv-SE" sz="1200" dirty="0">
                <a:solidFill>
                  <a:schemeClr val="tx1"/>
                </a:solidFill>
              </a:rPr>
              <a:t>n balansgång att få tonåringar att berätta</a:t>
            </a:r>
            <a:r>
              <a:rPr lang="sv-SE" sz="1200" baseline="0" dirty="0">
                <a:solidFill>
                  <a:schemeClr val="tx1"/>
                </a:solidFill>
              </a:rPr>
              <a:t> eftersom </a:t>
            </a:r>
            <a:r>
              <a:rPr lang="sv-SE" sz="1200" dirty="0">
                <a:solidFill>
                  <a:schemeClr val="tx1"/>
                </a:solidFill>
              </a:rPr>
              <a:t>v</a:t>
            </a:r>
            <a:r>
              <a:rPr lang="sv-SE" sz="1200" kern="1200" dirty="0">
                <a:solidFill>
                  <a:schemeClr val="tx1"/>
                </a:solidFill>
                <a:effectLst/>
                <a:latin typeface="+mn-lt"/>
                <a:ea typeface="+mn-ea"/>
                <a:cs typeface="+mn-cs"/>
              </a:rPr>
              <a:t>ikten av privatliv ofta ökar under tonåren. I </a:t>
            </a:r>
            <a:r>
              <a:rPr lang="sv-SE" sz="1200" b="1" kern="1200" dirty="0">
                <a:solidFill>
                  <a:schemeClr val="tx1"/>
                </a:solidFill>
                <a:effectLst/>
                <a:latin typeface="+mn-lt"/>
                <a:ea typeface="+mn-ea"/>
                <a:cs typeface="+mn-cs"/>
              </a:rPr>
              <a:t>barnkonventionen</a:t>
            </a:r>
            <a:r>
              <a:rPr lang="sv-SE" sz="1200" kern="1200" dirty="0">
                <a:solidFill>
                  <a:schemeClr val="tx1"/>
                </a:solidFill>
                <a:effectLst/>
                <a:latin typeface="+mn-lt"/>
                <a:ea typeface="+mn-ea"/>
                <a:cs typeface="+mn-cs"/>
              </a:rPr>
              <a:t> står att </a:t>
            </a:r>
            <a:r>
              <a:rPr lang="sv-SE" sz="1200" b="0" kern="1200" dirty="0">
                <a:solidFill>
                  <a:schemeClr val="tx1"/>
                </a:solidFill>
                <a:effectLst/>
                <a:latin typeface="+mn-lt"/>
                <a:ea typeface="+mn-ea"/>
                <a:cs typeface="+mn-cs"/>
              </a:rPr>
              <a:t>varje barn har rätt till sitt privatliv.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dirty="0">
                <a:solidFill>
                  <a:schemeClr val="tx1"/>
                </a:solidFill>
                <a:effectLst/>
                <a:latin typeface="+mn-lt"/>
                <a:ea typeface="+mn-ea"/>
                <a:cs typeface="+mn-cs"/>
              </a:rPr>
              <a:t>När unga fick rangordna de viktigaste egenskaperna hos vuxna när det gäller samtal om jobbiga saker, 1.</a:t>
            </a:r>
            <a:r>
              <a:rPr lang="sv-SE" sz="1200" b="0" kern="1200" baseline="0" dirty="0">
                <a:solidFill>
                  <a:schemeClr val="tx1"/>
                </a:solidFill>
                <a:effectLst/>
                <a:latin typeface="+mn-lt"/>
                <a:ea typeface="+mn-ea"/>
                <a:cs typeface="+mn-cs"/>
              </a:rPr>
              <a:t> Vuxna som lyssnar 2. Den vuxne måste bry sig 3. Den vuxne har tid att prata även när det inte är jätteviktiga saker.</a:t>
            </a:r>
            <a:endParaRPr lang="sv-SE"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dirty="0">
                <a:solidFill>
                  <a:schemeClr val="tx1"/>
                </a:solidFill>
                <a:effectLst/>
                <a:latin typeface="+mn-lt"/>
                <a:ea typeface="+mn-ea"/>
                <a:cs typeface="+mn-cs"/>
              </a:rPr>
              <a:t>Källor:</a:t>
            </a:r>
            <a:r>
              <a:rPr lang="sv-SE" sz="1200" b="0" kern="1200" baseline="0" dirty="0">
                <a:solidFill>
                  <a:schemeClr val="tx1"/>
                </a:solidFill>
                <a:effectLst/>
                <a:latin typeface="+mn-lt"/>
                <a:ea typeface="+mn-ea"/>
                <a:cs typeface="+mn-cs"/>
              </a:rPr>
              <a:t> </a:t>
            </a:r>
            <a:r>
              <a:rPr lang="sv-SE" sz="1200" i="0" kern="1200" dirty="0">
                <a:solidFill>
                  <a:schemeClr val="tx1"/>
                </a:solidFill>
                <a:effectLst/>
                <a:latin typeface="+mn-lt"/>
                <a:ea typeface="+mn-ea"/>
                <a:cs typeface="+mn-cs"/>
              </a:rPr>
              <a:t>Ortiz Skoglund, 2018 ”Lyssnar din tonåring”.  </a:t>
            </a:r>
            <a:r>
              <a:rPr lang="sv-SE" sz="1200" i="0" kern="1200" dirty="0" err="1">
                <a:solidFill>
                  <a:schemeClr val="tx1"/>
                </a:solidFill>
                <a:effectLst/>
                <a:latin typeface="+mn-lt"/>
                <a:ea typeface="+mn-ea"/>
                <a:cs typeface="+mn-cs"/>
              </a:rPr>
              <a:t>Kapetanovic</a:t>
            </a:r>
            <a:r>
              <a:rPr lang="sv-SE" sz="1200" i="0" kern="1200" dirty="0">
                <a:solidFill>
                  <a:schemeClr val="tx1"/>
                </a:solidFill>
                <a:effectLst/>
                <a:latin typeface="+mn-lt"/>
                <a:ea typeface="+mn-ea"/>
                <a:cs typeface="+mn-cs"/>
              </a:rPr>
              <a:t> </a:t>
            </a:r>
            <a:r>
              <a:rPr lang="sv-SE" sz="1200" i="0" kern="1200" dirty="0" err="1">
                <a:solidFill>
                  <a:schemeClr val="tx1"/>
                </a:solidFill>
                <a:effectLst/>
                <a:latin typeface="+mn-lt"/>
                <a:ea typeface="+mn-ea"/>
                <a:cs typeface="+mn-cs"/>
              </a:rPr>
              <a:t>mfl</a:t>
            </a:r>
            <a:r>
              <a:rPr lang="sv-SE" sz="1200" i="0" kern="1200" dirty="0">
                <a:solidFill>
                  <a:schemeClr val="tx1"/>
                </a:solidFill>
                <a:effectLst/>
                <a:latin typeface="+mn-lt"/>
                <a:ea typeface="+mn-ea"/>
                <a:cs typeface="+mn-cs"/>
              </a:rPr>
              <a:t>, 2018.</a:t>
            </a:r>
            <a:r>
              <a:rPr lang="sv-SE" sz="1200" i="0" kern="1200" baseline="0" dirty="0">
                <a:solidFill>
                  <a:schemeClr val="tx1"/>
                </a:solidFill>
                <a:effectLst/>
                <a:latin typeface="+mn-lt"/>
                <a:ea typeface="+mn-ea"/>
                <a:cs typeface="+mn-cs"/>
              </a:rPr>
              <a:t> Mind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i="0" kern="1200" dirty="0">
              <a:solidFill>
                <a:srgbClr val="FF0000"/>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6</a:t>
            </a:fld>
            <a:endParaRPr lang="sv-SE"/>
          </a:p>
        </p:txBody>
      </p:sp>
    </p:spTree>
    <p:extLst>
      <p:ext uri="{BB962C8B-B14F-4D97-AF65-F5344CB8AC3E}">
        <p14:creationId xmlns:p14="http://schemas.microsoft.com/office/powerpoint/2010/main" val="1999626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t>10 min </a:t>
            </a:r>
          </a:p>
          <a:p>
            <a:r>
              <a:rPr lang="sv-SE" b="0" i="0" dirty="0"/>
              <a:t>Nu är vi i manualen</a:t>
            </a:r>
            <a:r>
              <a:rPr lang="sv-SE" b="0" i="0" baseline="0" dirty="0"/>
              <a:t> på sid 3 och 4. Här visar ni en film där en förälder har samtal med sin tonåring när den kommer hem sent på kvällen.</a:t>
            </a:r>
            <a:endParaRPr lang="sv-SE" b="0" i="0" dirty="0"/>
          </a:p>
          <a:p>
            <a:r>
              <a:rPr lang="sv-SE" b="1" i="1" dirty="0"/>
              <a:t>Visa film: </a:t>
            </a:r>
            <a:r>
              <a:rPr lang="sv-SE" i="0" dirty="0"/>
              <a:t>Mamma och Kalle från Komet</a:t>
            </a:r>
          </a:p>
          <a:p>
            <a:pPr marL="171450" indent="-171450">
              <a:buFont typeface="Arial" panose="020B0604020202020204" pitchFamily="34" charset="0"/>
              <a:buChar char="•"/>
            </a:pPr>
            <a:r>
              <a:rPr lang="sv-SE" dirty="0"/>
              <a:t>Efter filmen frågar ni föräldrarna</a:t>
            </a:r>
            <a:r>
              <a:rPr lang="sv-SE" sz="1200" kern="1200" dirty="0">
                <a:solidFill>
                  <a:schemeClr val="tx1"/>
                </a:solidFill>
                <a:effectLst/>
                <a:latin typeface="+mn-lt"/>
                <a:ea typeface="+mn-ea"/>
                <a:cs typeface="+mn-cs"/>
              </a:rPr>
              <a:t>: Vad gör Kalles mamma i den här situationen som blir bra för Kalle? </a:t>
            </a:r>
          </a:p>
          <a:p>
            <a:pPr marL="171450" indent="-171450">
              <a:buFont typeface="Arial" panose="020B0604020202020204" pitchFamily="34" charset="0"/>
              <a:buChar char="•"/>
            </a:pPr>
            <a:r>
              <a:rPr lang="sv-SE" sz="1200" b="1" i="1" kern="1200" dirty="0">
                <a:solidFill>
                  <a:schemeClr val="tx1"/>
                </a:solidFill>
                <a:effectLst/>
                <a:latin typeface="+mn-lt"/>
                <a:ea typeface="+mn-ea"/>
                <a:cs typeface="+mn-cs"/>
              </a:rPr>
              <a:t>Fråga gruppen</a:t>
            </a:r>
            <a:r>
              <a:rPr lang="sv-SE" sz="1200" kern="120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Vad tänker ni, vad gör Kalles mamma som</a:t>
            </a:r>
            <a:r>
              <a:rPr lang="sv-SE" sz="1200" b="0" kern="1200" baseline="0" dirty="0">
                <a:solidFill>
                  <a:schemeClr val="tx1"/>
                </a:solidFill>
                <a:effectLst/>
                <a:latin typeface="+mn-lt"/>
                <a:ea typeface="+mn-ea"/>
                <a:cs typeface="+mn-cs"/>
              </a:rPr>
              <a:t> blir bra?</a:t>
            </a:r>
            <a:endParaRPr lang="sv-SE"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i="1" kern="1200" dirty="0">
                <a:solidFill>
                  <a:schemeClr val="tx1"/>
                </a:solidFill>
                <a:effectLst/>
                <a:latin typeface="+mn-lt"/>
                <a:ea typeface="+mn-ea"/>
                <a:cs typeface="+mn-cs"/>
              </a:rPr>
              <a:t>Klicka</a:t>
            </a:r>
            <a:r>
              <a:rPr lang="sv-SE" sz="1200" i="1" kern="1200" baseline="0" dirty="0">
                <a:solidFill>
                  <a:schemeClr val="tx1"/>
                </a:solidFill>
                <a:effectLst/>
                <a:latin typeface="+mn-lt"/>
                <a:ea typeface="+mn-ea"/>
                <a:cs typeface="+mn-cs"/>
              </a:rPr>
              <a:t> fram </a:t>
            </a:r>
            <a:r>
              <a:rPr lang="sv-SE" sz="1200" i="1" kern="1200" dirty="0">
                <a:solidFill>
                  <a:schemeClr val="tx1"/>
                </a:solidFill>
                <a:effectLst/>
                <a:latin typeface="+mn-lt"/>
                <a:ea typeface="+mn-ea"/>
                <a:cs typeface="+mn-cs"/>
              </a:rPr>
              <a:t>rutan.</a:t>
            </a:r>
          </a:p>
          <a:p>
            <a:pPr marL="171450" lvl="0" indent="-171450">
              <a:buFont typeface="Arial" panose="020B0604020202020204" pitchFamily="34" charset="0"/>
              <a:buChar char="•"/>
            </a:pPr>
            <a:r>
              <a:rPr lang="sv-SE" sz="1200" b="0" kern="1200" dirty="0">
                <a:solidFill>
                  <a:schemeClr val="tx1"/>
                </a:solidFill>
                <a:effectLst/>
                <a:latin typeface="+mn-lt"/>
                <a:ea typeface="+mn-ea"/>
                <a:cs typeface="+mn-cs"/>
              </a:rPr>
              <a:t>Följdfråga: Hur gör ni för att era tonåringar ska berätta saker för er?</a:t>
            </a:r>
            <a:r>
              <a:rPr lang="sv-SE" sz="1200" b="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b="1" i="1" kern="1200" dirty="0">
                <a:solidFill>
                  <a:schemeClr val="tx1"/>
                </a:solidFill>
                <a:effectLst/>
                <a:latin typeface="+mn-lt"/>
                <a:ea typeface="+mn-ea"/>
                <a:cs typeface="+mn-cs"/>
              </a:rPr>
              <a:t>Fråga gruppen: </a:t>
            </a:r>
            <a:r>
              <a:rPr lang="sv-SE" sz="1200" b="0" kern="1200" dirty="0">
                <a:solidFill>
                  <a:schemeClr val="tx1"/>
                </a:solidFill>
                <a:effectLst/>
                <a:latin typeface="+mn-lt"/>
                <a:ea typeface="+mn-ea"/>
                <a:cs typeface="+mn-cs"/>
              </a:rPr>
              <a:t>Hur </a:t>
            </a:r>
            <a:r>
              <a:rPr lang="sv-SE" sz="1200" b="0" kern="1200" baseline="0" dirty="0">
                <a:solidFill>
                  <a:schemeClr val="tx1"/>
                </a:solidFill>
                <a:effectLst/>
                <a:latin typeface="+mn-lt"/>
                <a:ea typeface="+mn-ea"/>
                <a:cs typeface="+mn-cs"/>
              </a:rPr>
              <a:t>kan föräldrar göra för att deras tonåringar ska berätta saker för dem?</a:t>
            </a:r>
          </a:p>
          <a:p>
            <a:pPr marL="171450" lvl="0" indent="-171450">
              <a:buFont typeface="Arial" panose="020B0604020202020204" pitchFamily="34" charset="0"/>
              <a:buChar char="•"/>
            </a:pPr>
            <a:r>
              <a:rPr lang="sv-SE" sz="1200" b="0" i="1" kern="1200" baseline="0" dirty="0">
                <a:solidFill>
                  <a:schemeClr val="tx1"/>
                </a:solidFill>
                <a:effectLst/>
                <a:latin typeface="+mn-lt"/>
                <a:ea typeface="+mn-ea"/>
                <a:cs typeface="+mn-cs"/>
              </a:rPr>
              <a:t>Be gruppledarna prata två och två. </a:t>
            </a:r>
          </a:p>
          <a:p>
            <a:pPr marL="171450" lvl="0" indent="-171450">
              <a:buFont typeface="Arial" panose="020B0604020202020204" pitchFamily="34" charset="0"/>
              <a:buChar char="•"/>
            </a:pPr>
            <a:r>
              <a:rPr lang="sv-SE" sz="1200" i="0" kern="1200" dirty="0">
                <a:solidFill>
                  <a:schemeClr val="tx1"/>
                </a:solidFill>
                <a:effectLst/>
                <a:latin typeface="+mn-lt"/>
                <a:ea typeface="+mn-ea"/>
                <a:cs typeface="+mn-cs"/>
              </a:rPr>
              <a:t>Nu kommer jag</a:t>
            </a:r>
            <a:r>
              <a:rPr lang="sv-SE" sz="1200" i="0" kern="1200" baseline="0" dirty="0">
                <a:solidFill>
                  <a:schemeClr val="tx1"/>
                </a:solidFill>
                <a:effectLst/>
                <a:latin typeface="+mn-lt"/>
                <a:ea typeface="+mn-ea"/>
                <a:cs typeface="+mn-cs"/>
              </a:rPr>
              <a:t> att visa som gruppledare hur ni kan följa upp den här diskussionen med hjälp av kortet.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1" kern="1200" baseline="0" dirty="0">
                <a:solidFill>
                  <a:schemeClr val="tx1"/>
                </a:solidFill>
                <a:effectLst/>
                <a:latin typeface="+mn-lt"/>
                <a:ea typeface="+mn-ea"/>
                <a:cs typeface="+mn-cs"/>
              </a:rPr>
              <a:t>Samla in och använd lila rutan sid 4 för att modellera. </a:t>
            </a:r>
          </a:p>
          <a:p>
            <a:pPr marL="171450" lvl="0" indent="-171450">
              <a:buFont typeface="Arial" panose="020B0604020202020204" pitchFamily="34" charset="0"/>
              <a:buChar char="•"/>
            </a:pPr>
            <a:endParaRPr lang="sv-SE" sz="1200" i="1"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7</a:t>
            </a:fld>
            <a:endParaRPr lang="sv-SE"/>
          </a:p>
        </p:txBody>
      </p:sp>
    </p:spTree>
    <p:extLst>
      <p:ext uri="{BB962C8B-B14F-4D97-AF65-F5344CB8AC3E}">
        <p14:creationId xmlns:p14="http://schemas.microsoft.com/office/powerpoint/2010/main" val="336577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pPr>
            <a:r>
              <a:rPr lang="sv-SE" sz="1200" i="0" kern="1200" dirty="0">
                <a:solidFill>
                  <a:schemeClr val="tx1"/>
                </a:solidFill>
                <a:effectLst/>
                <a:latin typeface="+mn-lt"/>
                <a:ea typeface="+mn-ea"/>
                <a:cs typeface="+mn-cs"/>
              </a:rPr>
              <a:t>*1 min </a:t>
            </a:r>
            <a:endParaRPr lang="sv-SE" sz="1200" b="1" i="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i="0" kern="1200" dirty="0">
                <a:solidFill>
                  <a:schemeClr val="tx1"/>
                </a:solidFill>
                <a:effectLst/>
                <a:latin typeface="+mn-lt"/>
                <a:ea typeface="+mn-ea"/>
                <a:cs typeface="+mn-cs"/>
              </a:rPr>
              <a:t>Här ser ni lila rutan på sid 4 med innehåll som jag använde som stöd i diskussionen.</a:t>
            </a:r>
            <a:r>
              <a:rPr lang="sv-SE" sz="1200" i="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Om råden i rutan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inte kommer upp kan ni fylla</a:t>
            </a:r>
            <a:r>
              <a:rPr lang="sv-SE" sz="1200" kern="1200" baseline="0" dirty="0">
                <a:solidFill>
                  <a:schemeClr val="tx1"/>
                </a:solidFill>
                <a:effectLst/>
                <a:latin typeface="+mn-lt"/>
                <a:ea typeface="+mn-ea"/>
                <a:cs typeface="+mn-cs"/>
              </a:rPr>
              <a:t> på med</a:t>
            </a:r>
            <a:r>
              <a:rPr lang="sv-SE" sz="1200" kern="1200" dirty="0">
                <a:solidFill>
                  <a:schemeClr val="tx1"/>
                </a:solidFill>
                <a:effectLst/>
                <a:latin typeface="+mn-lt"/>
                <a:ea typeface="+mn-ea"/>
                <a:cs typeface="+mn-cs"/>
              </a:rPr>
              <a:t> det</a:t>
            </a:r>
            <a:r>
              <a:rPr lang="sv-SE" sz="1200" kern="1200" baseline="0" dirty="0">
                <a:solidFill>
                  <a:schemeClr val="tx1"/>
                </a:solidFill>
                <a:effectLst/>
                <a:latin typeface="+mn-lt"/>
                <a:ea typeface="+mn-ea"/>
                <a:cs typeface="+mn-cs"/>
              </a:rPr>
              <a:t> som står, de är exempel på hjälpsamma strategier för att få unga att prata mer och </a:t>
            </a:r>
            <a:r>
              <a:rPr lang="sv-SE" sz="1200" i="0" kern="1200" baseline="0" dirty="0">
                <a:solidFill>
                  <a:schemeClr val="tx1"/>
                </a:solidFill>
                <a:effectLst/>
                <a:latin typeface="+mn-lt"/>
                <a:ea typeface="+mn-ea"/>
                <a:cs typeface="+mn-cs"/>
              </a:rPr>
              <a:t>en del av det som vi också nyss nämnde</a:t>
            </a:r>
            <a:r>
              <a:rPr lang="sv-SE" sz="1200" kern="1200" baseline="0" dirty="0">
                <a:solidFill>
                  <a:schemeClr val="tx1"/>
                </a:solidFill>
                <a:effectLst/>
                <a:latin typeface="+mn-lt"/>
                <a:ea typeface="+mn-ea"/>
                <a:cs typeface="+mn-cs"/>
              </a:rPr>
              <a:t>. </a:t>
            </a:r>
            <a:endParaRPr lang="sv-SE" b="1" i="1"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8</a:t>
            </a:fld>
            <a:endParaRPr lang="sv-SE"/>
          </a:p>
        </p:txBody>
      </p:sp>
    </p:spTree>
    <p:extLst>
      <p:ext uri="{BB962C8B-B14F-4D97-AF65-F5344CB8AC3E}">
        <p14:creationId xmlns:p14="http://schemas.microsoft.com/office/powerpoint/2010/main" val="119030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pPr>
            <a:r>
              <a:rPr lang="sv-SE" sz="1200" b="0" kern="1200" dirty="0">
                <a:solidFill>
                  <a:schemeClr val="tx1"/>
                </a:solidFill>
                <a:effectLst/>
                <a:latin typeface="+mn-lt"/>
                <a:ea typeface="+mn-ea"/>
                <a:cs typeface="+mn-cs"/>
              </a:rPr>
              <a:t>3</a:t>
            </a:r>
            <a:r>
              <a:rPr lang="sv-SE" sz="1200" b="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min </a:t>
            </a:r>
          </a:p>
          <a:p>
            <a:pPr marL="0" lvl="0" indent="0">
              <a:buFont typeface="Arial" panose="020B0604020202020204" pitchFamily="34" charset="0"/>
              <a:buNone/>
            </a:pPr>
            <a:r>
              <a:rPr lang="sv-SE" sz="1200" kern="1200" dirty="0">
                <a:solidFill>
                  <a:schemeClr val="tx1"/>
                </a:solidFill>
                <a:effectLst/>
                <a:latin typeface="+mn-lt"/>
                <a:ea typeface="+mn-ea"/>
                <a:cs typeface="+mn-cs"/>
              </a:rPr>
              <a:t>Vi ska ge er lite bakgrund till delen i</a:t>
            </a:r>
            <a:r>
              <a:rPr lang="sv-SE" sz="1200" kern="1200" baseline="0" dirty="0">
                <a:solidFill>
                  <a:schemeClr val="tx1"/>
                </a:solidFill>
                <a:effectLst/>
                <a:latin typeface="+mn-lt"/>
                <a:ea typeface="+mn-ea"/>
                <a:cs typeface="+mn-cs"/>
              </a:rPr>
              <a:t> Bra samtal som heter Bekräfta och visa att du förstår. </a:t>
            </a: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Bekräfta och visa förståelse</a:t>
            </a:r>
            <a:r>
              <a:rPr lang="sv-SE" sz="1200" kern="1200" baseline="0" dirty="0">
                <a:solidFill>
                  <a:schemeClr val="tx1"/>
                </a:solidFill>
                <a:effectLst/>
                <a:latin typeface="+mn-lt"/>
                <a:ea typeface="+mn-ea"/>
                <a:cs typeface="+mn-cs"/>
              </a:rPr>
              <a:t> i samtal handlar om att försöka se den andres perspektiv, att se med den andres ögon. Det kan vara svårt, särskilt när den andres värld, som tonåringens, skiljer sig påtagligt från vår egen.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Det gäller</a:t>
            </a:r>
            <a:r>
              <a:rPr lang="sv-SE" sz="1200" baseline="0" dirty="0"/>
              <a:t> att l</a:t>
            </a:r>
            <a:r>
              <a:rPr lang="sv-SE" sz="1200" dirty="0"/>
              <a:t>ägga egna känslor åt sidan för tillfället. Det betyder inte att föräldrar behöver hålla med om tonåringens åsikter.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Leta efter det som är begripligt och som du kan förstå i tonåringens upplevelse och bekräfta 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baseline="0" dirty="0">
                <a:solidFill>
                  <a:schemeClr val="tx1"/>
                </a:solidFill>
                <a:effectLst/>
                <a:latin typeface="+mn-lt"/>
                <a:ea typeface="+mn-ea"/>
                <a:cs typeface="+mn-cs"/>
              </a:rPr>
              <a:t>Att bekräfta den andre i samtal är ett väldigt bra sätt att visa respekt och att förebygga missförstånd. Det skapar lugn och trygghet och hjälper tonåringen att bättre förstå både sig själv och andra. Och att hantera sina egna känslor.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kern="1200" baseline="0" dirty="0">
                <a:solidFill>
                  <a:schemeClr val="tx1"/>
                </a:solidFill>
                <a:effectLst/>
                <a:latin typeface="+mn-lt"/>
                <a:ea typeface="+mn-ea"/>
                <a:cs typeface="+mn-cs"/>
              </a:rPr>
              <a:t>Att försöka förstå hur någon annan känner stärker </a:t>
            </a:r>
            <a:r>
              <a:rPr lang="sv-SE" sz="1200" i="0" kern="1200" baseline="0" dirty="0">
                <a:solidFill>
                  <a:schemeClr val="tx1"/>
                </a:solidFill>
                <a:effectLst/>
                <a:latin typeface="+mn-lt"/>
                <a:ea typeface="+mn-ea"/>
                <a:cs typeface="+mn-cs"/>
              </a:rPr>
              <a:t>relationen. Motsatsen uppstår när vi istället avfärdar andras upplevelser som ointressanta, triviala eller felaktiga. </a:t>
            </a:r>
            <a:r>
              <a:rPr lang="sv-SE" sz="1200" i="1" kern="1200" baseline="0" dirty="0">
                <a:solidFill>
                  <a:schemeClr val="tx1"/>
                </a:solidFill>
                <a:effectLst/>
                <a:latin typeface="+mn-lt"/>
                <a:ea typeface="+mn-ea"/>
                <a:cs typeface="+mn-cs"/>
              </a:rPr>
              <a:t>(</a:t>
            </a:r>
            <a:r>
              <a:rPr lang="sv-SE" sz="1200" i="1" kern="1200" baseline="0" dirty="0" err="1">
                <a:solidFill>
                  <a:schemeClr val="tx1"/>
                </a:solidFill>
                <a:effectLst/>
                <a:latin typeface="+mn-lt"/>
                <a:ea typeface="+mn-ea"/>
                <a:cs typeface="+mn-cs"/>
              </a:rPr>
              <a:t>Kåver</a:t>
            </a:r>
            <a:r>
              <a:rPr lang="sv-SE" sz="1200" i="1" kern="1200" baseline="0" dirty="0">
                <a:solidFill>
                  <a:schemeClr val="tx1"/>
                </a:solidFill>
                <a:effectLst/>
                <a:latin typeface="+mn-lt"/>
                <a:ea typeface="+mn-ea"/>
                <a:cs typeface="+mn-cs"/>
              </a:rPr>
              <a:t>, </a:t>
            </a:r>
            <a:r>
              <a:rPr lang="sv-SE" sz="1200" i="1" kern="1200" baseline="0" dirty="0" err="1">
                <a:solidFill>
                  <a:schemeClr val="tx1"/>
                </a:solidFill>
                <a:effectLst/>
                <a:latin typeface="+mn-lt"/>
                <a:ea typeface="+mn-ea"/>
                <a:cs typeface="+mn-cs"/>
              </a:rPr>
              <a:t>Nilsonne</a:t>
            </a:r>
            <a:r>
              <a:rPr lang="sv-SE" sz="1200" i="1" kern="1200" baseline="0" dirty="0">
                <a:solidFill>
                  <a:schemeClr val="tx1"/>
                </a:solidFill>
                <a:effectLst/>
                <a:latin typeface="+mn-lt"/>
                <a:ea typeface="+mn-ea"/>
                <a:cs typeface="+mn-cs"/>
              </a:rPr>
              <a:t> 2007)</a:t>
            </a:r>
            <a:r>
              <a:rPr lang="sv-SE" sz="1200" b="0" i="1"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baseline="0" dirty="0">
                <a:solidFill>
                  <a:schemeClr val="tx1"/>
                </a:solidFill>
                <a:effectLst/>
                <a:latin typeface="+mn-lt"/>
                <a:ea typeface="+mn-ea"/>
                <a:cs typeface="+mn-cs"/>
              </a:rPr>
              <a:t>Hur kan vi då göra för att visa bekräftelse?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i="0" kern="1200" baseline="0" dirty="0">
                <a:solidFill>
                  <a:schemeClr val="tx1"/>
                </a:solidFill>
                <a:effectLst/>
                <a:latin typeface="+mn-lt"/>
                <a:ea typeface="+mn-ea"/>
                <a:cs typeface="+mn-cs"/>
              </a:rPr>
              <a:t>-    Viktigast är att lyssna utan att vara dömande. Och att visa detta med ögonkontakt och kroppsspråk.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i="0" kern="1200" baseline="0" dirty="0">
                <a:solidFill>
                  <a:schemeClr val="tx1"/>
                </a:solidFill>
                <a:effectLst/>
                <a:latin typeface="+mn-lt"/>
                <a:ea typeface="+mn-ea"/>
                <a:cs typeface="+mn-cs"/>
              </a:rPr>
              <a:t>Att återge det du har hört och stämma av att du förstått rätt. T ex: ”Det här verkar göra dig ledsen, stämmer det? ”Blev du arg när han sa så?”</a:t>
            </a: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9</a:t>
            </a:fld>
            <a:endParaRPr lang="sv-SE"/>
          </a:p>
        </p:txBody>
      </p:sp>
    </p:spTree>
    <p:extLst>
      <p:ext uri="{BB962C8B-B14F-4D97-AF65-F5344CB8AC3E}">
        <p14:creationId xmlns:p14="http://schemas.microsoft.com/office/powerpoint/2010/main" val="3637174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ida-vit logo för mörk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bg1"/>
                </a:solidFill>
              </a:defRPr>
            </a:lvl1pPr>
          </a:lstStyle>
          <a:p>
            <a:r>
              <a:rPr lang="sv-SE"/>
              <a:t>Klicka här för att ändra format</a:t>
            </a:r>
            <a:endParaRPr lang="sv-SE" dirty="0"/>
          </a:p>
        </p:txBody>
      </p:sp>
      <p:sp>
        <p:nvSpPr>
          <p:cNvPr id="3" name="Underrubrik 2"/>
          <p:cNvSpPr>
            <a:spLocks noGrp="1"/>
          </p:cNvSpPr>
          <p:nvPr>
            <p:ph type="subTitle" idx="1" hasCustomPrompt="1"/>
          </p:nvPr>
        </p:nvSpPr>
        <p:spPr>
          <a:xfrm>
            <a:off x="457200" y="1440000"/>
            <a:ext cx="5472608" cy="1752600"/>
          </a:xfrm>
        </p:spPr>
        <p:txBody>
          <a:bodyPr/>
          <a:lstStyle>
            <a:lvl1pPr marL="0" indent="0" algn="l">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0799" y="467862"/>
            <a:ext cx="1367968" cy="496800"/>
          </a:xfrm>
          <a:prstGeom prst="rect">
            <a:avLst/>
          </a:prstGeom>
        </p:spPr>
      </p:pic>
      <p:sp>
        <p:nvSpPr>
          <p:cNvPr id="7" name="textruta 6"/>
          <p:cNvSpPr txBox="1"/>
          <p:nvPr userDrawn="1"/>
        </p:nvSpPr>
        <p:spPr>
          <a:xfrm>
            <a:off x="9252520" y="13466"/>
            <a:ext cx="1584176" cy="5909310"/>
          </a:xfrm>
          <a:prstGeom prst="rect">
            <a:avLst/>
          </a:prstGeom>
          <a:noFill/>
        </p:spPr>
        <p:txBody>
          <a:bodyPr wrap="square" rtlCol="0">
            <a:spAutoFit/>
          </a:bodyPr>
          <a:lstStyle/>
          <a:p>
            <a:r>
              <a:rPr lang="sv-SE" sz="1400" dirty="0">
                <a:solidFill>
                  <a:schemeClr val="tx2"/>
                </a:solidFill>
              </a:rPr>
              <a:t>För att byta bakgrundsbild klicka på STHLM bilder på fliken Start. </a:t>
            </a:r>
          </a:p>
          <a:p>
            <a:endParaRPr lang="sv-SE" sz="1400" dirty="0">
              <a:solidFill>
                <a:schemeClr val="tx2"/>
              </a:solidFill>
            </a:endParaRPr>
          </a:p>
          <a:p>
            <a:r>
              <a:rPr lang="sv-SE" sz="1400" dirty="0">
                <a:solidFill>
                  <a:schemeClr val="tx2"/>
                </a:solidFill>
              </a:rPr>
              <a:t>Har du en egen bild högerklickar du på bakgrundsbilden och väljer Formatera bakgrund och sen Infoga från: Fil. </a:t>
            </a:r>
          </a:p>
          <a:p>
            <a:r>
              <a:rPr lang="sv-SE" sz="1400" dirty="0">
                <a:solidFill>
                  <a:schemeClr val="tx2"/>
                </a:solidFill>
              </a:rPr>
              <a:t> </a:t>
            </a:r>
          </a:p>
          <a:p>
            <a:r>
              <a:rPr lang="sv-SE" sz="1400" dirty="0">
                <a:solidFill>
                  <a:schemeClr val="tx2"/>
                </a:solidFill>
              </a:rPr>
              <a:t>Tänk på att logotypen alltid ska vara tydlig. Vit logotyp mot mörk bakgrund och svart logotyp mot ljus.</a:t>
            </a:r>
          </a:p>
          <a:p>
            <a:r>
              <a:rPr lang="sv-SE" sz="1400" dirty="0">
                <a:solidFill>
                  <a:schemeClr val="tx2"/>
                </a:solidFill>
              </a:rPr>
              <a:t>Byt mellan de olika under Layout. </a:t>
            </a:r>
          </a:p>
        </p:txBody>
      </p:sp>
    </p:spTree>
    <p:extLst>
      <p:ext uri="{BB962C8B-B14F-4D97-AF65-F5344CB8AC3E}">
        <p14:creationId xmlns:p14="http://schemas.microsoft.com/office/powerpoint/2010/main" val="143176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bild hög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text 4"/>
          <p:cNvSpPr>
            <a:spLocks noGrp="1"/>
          </p:cNvSpPr>
          <p:nvPr>
            <p:ph type="body" sz="quarter" idx="18"/>
          </p:nvPr>
        </p:nvSpPr>
        <p:spPr>
          <a:xfrm>
            <a:off x="457200" y="1440000"/>
            <a:ext cx="3888000" cy="396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8"/>
          <p:cNvSpPr>
            <a:spLocks noGrp="1"/>
          </p:cNvSpPr>
          <p:nvPr>
            <p:ph type="pic" sz="quarter" idx="13"/>
          </p:nvPr>
        </p:nvSpPr>
        <p:spPr>
          <a:xfrm>
            <a:off x="4572513" y="1440000"/>
            <a:ext cx="4104000" cy="3960000"/>
          </a:xfrm>
        </p:spPr>
        <p:txBody>
          <a:bodyPr/>
          <a:lstStyle>
            <a:lvl1pPr marL="0" indent="0">
              <a:buFontTx/>
              <a:buNone/>
              <a:defRPr/>
            </a:lvl1pPr>
          </a:lstStyle>
          <a:p>
            <a:r>
              <a:rPr lang="sv-SE"/>
              <a:t>Klicka på ikonen för att lägga till en bild</a:t>
            </a:r>
          </a:p>
        </p:txBody>
      </p:sp>
      <p:sp>
        <p:nvSpPr>
          <p:cNvPr id="8" name="Platshållare för text 4"/>
          <p:cNvSpPr>
            <a:spLocks noGrp="1"/>
          </p:cNvSpPr>
          <p:nvPr>
            <p:ph type="body" sz="quarter" idx="17" hasCustomPrompt="1"/>
          </p:nvPr>
        </p:nvSpPr>
        <p:spPr>
          <a:xfrm>
            <a:off x="4572513" y="5446800"/>
            <a:ext cx="410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3" name="Platshållare för datum 12"/>
          <p:cNvSpPr>
            <a:spLocks noGrp="1"/>
          </p:cNvSpPr>
          <p:nvPr>
            <p:ph type="dt" sz="half" idx="14"/>
          </p:nvPr>
        </p:nvSpPr>
        <p:spPr/>
        <p:txBody>
          <a:bodyPr/>
          <a:lstStyle/>
          <a:p>
            <a:r>
              <a:rPr lang="sv-SE"/>
              <a:t>20XX-XX-XX</a:t>
            </a:r>
            <a:endParaRPr lang="sv-SE" dirty="0"/>
          </a:p>
        </p:txBody>
      </p:sp>
      <p:sp>
        <p:nvSpPr>
          <p:cNvPr id="14" name="Platshållare för sidfot 13"/>
          <p:cNvSpPr>
            <a:spLocks noGrp="1"/>
          </p:cNvSpPr>
          <p:nvPr>
            <p:ph type="ftr" sz="quarter" idx="15"/>
          </p:nvPr>
        </p:nvSpPr>
        <p:spPr/>
        <p:txBody>
          <a:bodyPr/>
          <a:lstStyle/>
          <a:p>
            <a:r>
              <a:rPr lang="sv-SE"/>
              <a:t>Skriv eventuell sidfot här</a:t>
            </a:r>
            <a:endParaRPr lang="sv-SE" dirty="0"/>
          </a:p>
        </p:txBody>
      </p:sp>
      <p:sp>
        <p:nvSpPr>
          <p:cNvPr id="15" name="Platshållare för bildnummer 14"/>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83328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ild vänster">
    <p:spTree>
      <p:nvGrpSpPr>
        <p:cNvPr id="1" name=""/>
        <p:cNvGrpSpPr/>
        <p:nvPr/>
      </p:nvGrpSpPr>
      <p:grpSpPr>
        <a:xfrm>
          <a:off x="0" y="0"/>
          <a:ext cx="0" cy="0"/>
          <a:chOff x="0" y="0"/>
          <a:chExt cx="0" cy="0"/>
        </a:xfrm>
      </p:grpSpPr>
      <p:sp>
        <p:nvSpPr>
          <p:cNvPr id="3" name="Rubrik 2"/>
          <p:cNvSpPr>
            <a:spLocks noGrp="1"/>
          </p:cNvSpPr>
          <p:nvPr>
            <p:ph type="title"/>
          </p:nvPr>
        </p:nvSpPr>
        <p:spPr>
          <a:xfrm>
            <a:off x="457200" y="457200"/>
            <a:ext cx="8229600" cy="831600"/>
          </a:xfrm>
        </p:spPr>
        <p:txBody>
          <a:bodyPr/>
          <a:lstStyle/>
          <a:p>
            <a:r>
              <a:rPr lang="sv-SE"/>
              <a:t>Klicka här för att ändra format</a:t>
            </a:r>
            <a:endParaRPr lang="sv-SE" dirty="0"/>
          </a:p>
        </p:txBody>
      </p:sp>
      <p:sp>
        <p:nvSpPr>
          <p:cNvPr id="9" name="Platshållare för bild 8"/>
          <p:cNvSpPr>
            <a:spLocks noGrp="1"/>
          </p:cNvSpPr>
          <p:nvPr>
            <p:ph type="pic" sz="quarter" idx="13"/>
          </p:nvPr>
        </p:nvSpPr>
        <p:spPr>
          <a:xfrm>
            <a:off x="457200" y="1439998"/>
            <a:ext cx="4104000" cy="3960000"/>
          </a:xfrm>
        </p:spPr>
        <p:txBody>
          <a:bodyPr/>
          <a:lstStyle>
            <a:lvl1pPr marL="0" indent="0">
              <a:buFontTx/>
              <a:buNone/>
              <a:defRPr/>
            </a:lvl1pPr>
          </a:lstStyle>
          <a:p>
            <a:r>
              <a:rPr lang="sv-SE"/>
              <a:t>Klicka på ikonen för att lägga till en bild</a:t>
            </a:r>
            <a:endParaRPr lang="sv-SE" dirty="0"/>
          </a:p>
        </p:txBody>
      </p:sp>
      <p:sp>
        <p:nvSpPr>
          <p:cNvPr id="5" name="Platshållare för text 4"/>
          <p:cNvSpPr>
            <a:spLocks noGrp="1"/>
          </p:cNvSpPr>
          <p:nvPr>
            <p:ph type="body" sz="quarter" idx="18"/>
          </p:nvPr>
        </p:nvSpPr>
        <p:spPr>
          <a:xfrm>
            <a:off x="4798800" y="1439863"/>
            <a:ext cx="3888000" cy="396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4"/>
          <p:cNvSpPr>
            <a:spLocks noGrp="1"/>
          </p:cNvSpPr>
          <p:nvPr>
            <p:ph type="body" sz="quarter" idx="17" hasCustomPrompt="1"/>
          </p:nvPr>
        </p:nvSpPr>
        <p:spPr>
          <a:xfrm>
            <a:off x="460374" y="5446800"/>
            <a:ext cx="410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4"/>
          </p:nvPr>
        </p:nvSpPr>
        <p:spPr/>
        <p:txBody>
          <a:bodyPr/>
          <a:lstStyle/>
          <a:p>
            <a:r>
              <a:rPr lang="sv-SE"/>
              <a:t>20XX-XX-XX</a:t>
            </a:r>
            <a:endParaRPr lang="sv-SE" dirty="0"/>
          </a:p>
        </p:txBody>
      </p:sp>
      <p:sp>
        <p:nvSpPr>
          <p:cNvPr id="12" name="Platshållare för sidfot 11"/>
          <p:cNvSpPr>
            <a:spLocks noGrp="1"/>
          </p:cNvSpPr>
          <p:nvPr>
            <p:ph type="ftr" sz="quarter" idx="15"/>
          </p:nvPr>
        </p:nvSpPr>
        <p:spPr/>
        <p:txBody>
          <a:bodyPr/>
          <a:lstStyle/>
          <a:p>
            <a:r>
              <a:rPr lang="sv-SE"/>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1789187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vänster bred och text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8229600" cy="831600"/>
          </a:xfrm>
        </p:spPr>
        <p:txBody>
          <a:bodyPr/>
          <a:lstStyle/>
          <a:p>
            <a:r>
              <a:rPr lang="sv-SE"/>
              <a:t>Klicka här för att ändra format</a:t>
            </a:r>
            <a:endParaRPr lang="sv-SE" dirty="0"/>
          </a:p>
        </p:txBody>
      </p:sp>
      <p:sp>
        <p:nvSpPr>
          <p:cNvPr id="9" name="Platshållare för bild 8"/>
          <p:cNvSpPr>
            <a:spLocks noGrp="1"/>
          </p:cNvSpPr>
          <p:nvPr>
            <p:ph type="pic" sz="quarter" idx="13"/>
          </p:nvPr>
        </p:nvSpPr>
        <p:spPr>
          <a:xfrm>
            <a:off x="457200" y="1439999"/>
            <a:ext cx="5760000" cy="4294051"/>
          </a:xfrm>
        </p:spPr>
        <p:txBody>
          <a:bodyPr/>
          <a:lstStyle>
            <a:lvl1pPr marL="0" indent="0">
              <a:buFontTx/>
              <a:buNone/>
              <a:defRPr/>
            </a:lvl1pPr>
          </a:lstStyle>
          <a:p>
            <a:r>
              <a:rPr lang="sv-SE"/>
              <a:t>Klicka på ikonen för att lägga till en bild</a:t>
            </a:r>
            <a:endParaRPr lang="sv-SE" dirty="0"/>
          </a:p>
        </p:txBody>
      </p:sp>
      <p:sp>
        <p:nvSpPr>
          <p:cNvPr id="5" name="Platshållare för text 4"/>
          <p:cNvSpPr>
            <a:spLocks noGrp="1"/>
          </p:cNvSpPr>
          <p:nvPr>
            <p:ph type="body" sz="quarter" idx="18"/>
          </p:nvPr>
        </p:nvSpPr>
        <p:spPr>
          <a:xfrm>
            <a:off x="6372000" y="1440000"/>
            <a:ext cx="2314800" cy="4294800"/>
          </a:xfrm>
        </p:spPr>
        <p:txBody>
          <a:bodyPr/>
          <a:lstStyle>
            <a:lvl1pPr>
              <a:defRPr sz="1800"/>
            </a:lvl1pPr>
            <a:lvl2pPr>
              <a:defRPr sz="1800"/>
            </a:lvl2pPr>
            <a:lvl3pPr>
              <a:defRPr sz="1800"/>
            </a:lvl3pPr>
            <a:lvl4pPr>
              <a:defRPr sz="1800"/>
            </a:lvl4pPr>
            <a:lvl5pPr>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text 4"/>
          <p:cNvSpPr>
            <a:spLocks noGrp="1"/>
          </p:cNvSpPr>
          <p:nvPr>
            <p:ph type="body" sz="quarter" idx="17" hasCustomPrompt="1"/>
          </p:nvPr>
        </p:nvSpPr>
        <p:spPr>
          <a:xfrm>
            <a:off x="457200" y="5733256"/>
            <a:ext cx="5760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4"/>
          </p:nvPr>
        </p:nvSpPr>
        <p:spPr/>
        <p:txBody>
          <a:bodyPr/>
          <a:lstStyle/>
          <a:p>
            <a:r>
              <a:rPr lang="sv-SE"/>
              <a:t>20XX-XX-XX</a:t>
            </a:r>
            <a:endParaRPr lang="sv-SE" dirty="0"/>
          </a:p>
        </p:txBody>
      </p:sp>
      <p:sp>
        <p:nvSpPr>
          <p:cNvPr id="12" name="Platshållare för sidfot 11"/>
          <p:cNvSpPr>
            <a:spLocks noGrp="1"/>
          </p:cNvSpPr>
          <p:nvPr>
            <p:ph type="ftr" sz="quarter" idx="15"/>
          </p:nvPr>
        </p:nvSpPr>
        <p:spPr/>
        <p:txBody>
          <a:bodyPr/>
          <a:lstStyle/>
          <a:p>
            <a:r>
              <a:rPr lang="sv-SE"/>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4" name="textruta 13"/>
          <p:cNvSpPr txBox="1"/>
          <p:nvPr userDrawn="1"/>
        </p:nvSpPr>
        <p:spPr>
          <a:xfrm>
            <a:off x="9324528" y="21328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11144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a:t>Klicka här för att ändra format</a:t>
            </a:r>
            <a:endParaRPr lang="sv-SE" dirty="0"/>
          </a:p>
        </p:txBody>
      </p:sp>
      <p:sp>
        <p:nvSpPr>
          <p:cNvPr id="9" name="Platshållare för bild 8"/>
          <p:cNvSpPr>
            <a:spLocks noGrp="1"/>
          </p:cNvSpPr>
          <p:nvPr>
            <p:ph type="pic" sz="quarter" idx="13"/>
          </p:nvPr>
        </p:nvSpPr>
        <p:spPr>
          <a:xfrm>
            <a:off x="457200" y="1439999"/>
            <a:ext cx="8219256" cy="4294051"/>
          </a:xfrm>
        </p:spPr>
        <p:txBody>
          <a:bodyPr/>
          <a:lstStyle>
            <a:lvl1pPr marL="0" indent="0">
              <a:buFontTx/>
              <a:buNone/>
              <a:defRPr/>
            </a:lvl1pPr>
          </a:lstStyle>
          <a:p>
            <a:r>
              <a:rPr lang="sv-SE"/>
              <a:t>Klicka på ikonen för att lägga till en bild</a:t>
            </a:r>
            <a:endParaRPr lang="sv-SE" dirty="0"/>
          </a:p>
        </p:txBody>
      </p:sp>
      <p:sp>
        <p:nvSpPr>
          <p:cNvPr id="8" name="Platshållare för text 4"/>
          <p:cNvSpPr>
            <a:spLocks noGrp="1"/>
          </p:cNvSpPr>
          <p:nvPr>
            <p:ph type="body" sz="quarter" idx="17" hasCustomPrompt="1"/>
          </p:nvPr>
        </p:nvSpPr>
        <p:spPr>
          <a:xfrm>
            <a:off x="460375" y="5733256"/>
            <a:ext cx="82188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5" name="Platshållare för datum 4"/>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22682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3" name="Platshållare för text 2"/>
          <p:cNvSpPr>
            <a:spLocks noGrp="1"/>
          </p:cNvSpPr>
          <p:nvPr>
            <p:ph type="body" idx="1"/>
          </p:nvPr>
        </p:nvSpPr>
        <p:spPr>
          <a:xfrm>
            <a:off x="457200" y="1484784"/>
            <a:ext cx="3888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457200" y="2174874"/>
            <a:ext cx="3888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4798800" y="1484784"/>
            <a:ext cx="3888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798800" y="2174874"/>
            <a:ext cx="3888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text 4"/>
          <p:cNvSpPr>
            <a:spLocks noGrp="1"/>
          </p:cNvSpPr>
          <p:nvPr>
            <p:ph type="body" sz="quarter" idx="17" hasCustomPrompt="1"/>
          </p:nvPr>
        </p:nvSpPr>
        <p:spPr>
          <a:xfrm>
            <a:off x="457200" y="5661248"/>
            <a:ext cx="3888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text 4"/>
          <p:cNvSpPr>
            <a:spLocks noGrp="1"/>
          </p:cNvSpPr>
          <p:nvPr>
            <p:ph type="body" sz="quarter" idx="18" hasCustomPrompt="1"/>
          </p:nvPr>
        </p:nvSpPr>
        <p:spPr>
          <a:xfrm>
            <a:off x="4798800" y="5661248"/>
            <a:ext cx="3888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3" name="Platshållare för datum 12"/>
          <p:cNvSpPr>
            <a:spLocks noGrp="1"/>
          </p:cNvSpPr>
          <p:nvPr>
            <p:ph type="dt" sz="half" idx="10"/>
          </p:nvPr>
        </p:nvSpPr>
        <p:spPr/>
        <p:txBody>
          <a:bodyPr/>
          <a:lstStyle/>
          <a:p>
            <a:r>
              <a:rPr lang="sv-SE"/>
              <a:t>20XX-XX-XX</a:t>
            </a:r>
            <a:endParaRPr lang="sv-SE" dirty="0"/>
          </a:p>
        </p:txBody>
      </p:sp>
      <p:sp>
        <p:nvSpPr>
          <p:cNvPr id="14" name="Platshållare för sidfot 13"/>
          <p:cNvSpPr>
            <a:spLocks noGrp="1"/>
          </p:cNvSpPr>
          <p:nvPr>
            <p:ph type="ftr" sz="quarter" idx="11"/>
          </p:nvPr>
        </p:nvSpPr>
        <p:spPr/>
        <p:txBody>
          <a:bodyPr/>
          <a:lstStyle/>
          <a:p>
            <a:r>
              <a:rPr lang="sv-SE"/>
              <a:t>Skriv eventuell sidfot här</a:t>
            </a:r>
            <a:endParaRPr lang="sv-SE" dirty="0"/>
          </a:p>
        </p:txBody>
      </p:sp>
      <p:sp>
        <p:nvSpPr>
          <p:cNvPr id="15" name="Platshållare för bildnummer 14"/>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953460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12" name="Platshållare för datum 11"/>
          <p:cNvSpPr>
            <a:spLocks noGrp="1"/>
          </p:cNvSpPr>
          <p:nvPr>
            <p:ph type="dt" sz="half" idx="10"/>
          </p:nvPr>
        </p:nvSpPr>
        <p:spPr/>
        <p:txBody>
          <a:bodyPr/>
          <a:lstStyle/>
          <a:p>
            <a:r>
              <a:rPr lang="sv-SE"/>
              <a:t>20XX-XX-XX</a:t>
            </a:r>
            <a:endParaRPr lang="sv-SE" dirty="0"/>
          </a:p>
        </p:txBody>
      </p:sp>
      <p:sp>
        <p:nvSpPr>
          <p:cNvPr id="13" name="Platshållare för sidfot 12"/>
          <p:cNvSpPr>
            <a:spLocks noGrp="1"/>
          </p:cNvSpPr>
          <p:nvPr>
            <p:ph type="ftr" sz="quarter" idx="11"/>
          </p:nvPr>
        </p:nvSpPr>
        <p:spPr/>
        <p:txBody>
          <a:bodyPr/>
          <a:lstStyle/>
          <a:p>
            <a:r>
              <a:rPr lang="sv-SE"/>
              <a:t>Skriv eventuell sidfot här</a:t>
            </a:r>
            <a:endParaRPr lang="sv-SE" dirty="0"/>
          </a:p>
        </p:txBody>
      </p:sp>
      <p:sp>
        <p:nvSpPr>
          <p:cNvPr id="14" name="Platshållare för bildnummer 13"/>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531464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p:cNvSpPr>
            <a:spLocks noGrp="1"/>
          </p:cNvSpPr>
          <p:nvPr>
            <p:ph type="dt" sz="half" idx="10"/>
          </p:nvPr>
        </p:nvSpPr>
        <p:spPr/>
        <p:txBody>
          <a:bodyPr/>
          <a:lstStyle/>
          <a:p>
            <a:r>
              <a:rPr lang="sv-SE"/>
              <a:t>20XX-XX-XX</a:t>
            </a:r>
            <a:endParaRPr lang="sv-SE" dirty="0"/>
          </a:p>
        </p:txBody>
      </p:sp>
      <p:sp>
        <p:nvSpPr>
          <p:cNvPr id="9" name="Platshållare för sidfot 8"/>
          <p:cNvSpPr>
            <a:spLocks noGrp="1"/>
          </p:cNvSpPr>
          <p:nvPr>
            <p:ph type="ftr" sz="quarter" idx="11"/>
          </p:nvPr>
        </p:nvSpPr>
        <p:spPr/>
        <p:txBody>
          <a:bodyPr/>
          <a:lstStyle/>
          <a:p>
            <a:r>
              <a:rPr lang="sv-SE"/>
              <a:t>Skriv eventuell sidfot här</a:t>
            </a:r>
            <a:endParaRPr lang="sv-SE" dirty="0"/>
          </a:p>
        </p:txBody>
      </p:sp>
      <p:sp>
        <p:nvSpPr>
          <p:cNvPr id="10" name="Platshållare för bildnummer 9"/>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517948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sida - Lila">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a:t>Redigera format för bakgrundstext</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401649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pitelsida - Grön">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3017859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sida - Ros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169118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svart logo för ljus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tx1"/>
                </a:solidFill>
              </a:defRPr>
            </a:lvl1pPr>
          </a:lstStyle>
          <a:p>
            <a:r>
              <a:rPr lang="sv-SE"/>
              <a:t>Klicka här för att ändra format</a:t>
            </a:r>
            <a:endParaRPr lang="sv-SE" dirty="0"/>
          </a:p>
        </p:txBody>
      </p:sp>
      <p:sp>
        <p:nvSpPr>
          <p:cNvPr id="3" name="Underrubrik 2"/>
          <p:cNvSpPr>
            <a:spLocks noGrp="1"/>
          </p:cNvSpPr>
          <p:nvPr>
            <p:ph type="subTitle" idx="1" hasCustomPrompt="1"/>
          </p:nvPr>
        </p:nvSpPr>
        <p:spPr>
          <a:xfrm>
            <a:off x="457200" y="1440000"/>
            <a:ext cx="5472608" cy="1752600"/>
          </a:xfr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pic>
        <p:nvPicPr>
          <p:cNvPr id="10" name="Bildobjek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7" name="textruta 6"/>
          <p:cNvSpPr txBox="1"/>
          <p:nvPr userDrawn="1"/>
        </p:nvSpPr>
        <p:spPr>
          <a:xfrm>
            <a:off x="9252520" y="13466"/>
            <a:ext cx="1584176" cy="5909310"/>
          </a:xfrm>
          <a:prstGeom prst="rect">
            <a:avLst/>
          </a:prstGeom>
          <a:noFill/>
        </p:spPr>
        <p:txBody>
          <a:bodyPr wrap="square" rtlCol="0">
            <a:spAutoFit/>
          </a:bodyPr>
          <a:lstStyle/>
          <a:p>
            <a:r>
              <a:rPr lang="sv-SE" sz="1400" dirty="0">
                <a:solidFill>
                  <a:schemeClr val="tx2"/>
                </a:solidFill>
              </a:rPr>
              <a:t>För att byta bakgrundsbild klicka på STHLM bilder på fliken Start. </a:t>
            </a:r>
          </a:p>
          <a:p>
            <a:endParaRPr lang="sv-SE" sz="1400" dirty="0">
              <a:solidFill>
                <a:schemeClr val="tx2"/>
              </a:solidFill>
            </a:endParaRPr>
          </a:p>
          <a:p>
            <a:r>
              <a:rPr lang="sv-SE" sz="1400" dirty="0">
                <a:solidFill>
                  <a:schemeClr val="tx2"/>
                </a:solidFill>
              </a:rPr>
              <a:t>Har du en egen bild högerklickar du på bakgrundsbilden och väljer Formatera bakgrund och sen Infoga från: Fil. </a:t>
            </a:r>
          </a:p>
          <a:p>
            <a:r>
              <a:rPr lang="sv-SE" sz="1400" dirty="0">
                <a:solidFill>
                  <a:schemeClr val="tx2"/>
                </a:solidFill>
              </a:rPr>
              <a:t> </a:t>
            </a:r>
          </a:p>
          <a:p>
            <a:r>
              <a:rPr lang="sv-SE" sz="1400" dirty="0">
                <a:solidFill>
                  <a:schemeClr val="tx2"/>
                </a:solidFill>
              </a:rPr>
              <a:t>Tänk på att logotypen alltid ska vara tydlig. Vit logotyp mot mörk bakgrund och svart logotyp mot ljus.</a:t>
            </a:r>
          </a:p>
          <a:p>
            <a:r>
              <a:rPr lang="sv-SE" sz="1400" dirty="0">
                <a:solidFill>
                  <a:schemeClr val="tx2"/>
                </a:solidFill>
              </a:rPr>
              <a:t>Byt mellan de olika under Layout. </a:t>
            </a:r>
          </a:p>
        </p:txBody>
      </p:sp>
    </p:spTree>
    <p:extLst>
      <p:ext uri="{BB962C8B-B14F-4D97-AF65-F5344CB8AC3E}">
        <p14:creationId xmlns:p14="http://schemas.microsoft.com/office/powerpoint/2010/main" val="963340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sida - Blå">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30192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Årshjul - Ros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r>
              <a:rPr lang="sv-SE"/>
              <a:t>20XX-XX-XX</a:t>
            </a:r>
            <a:endParaRPr lang="sv-SE" dirty="0"/>
          </a:p>
        </p:txBody>
      </p:sp>
      <p:sp>
        <p:nvSpPr>
          <p:cNvPr id="4" name="Footer Placeholder 3"/>
          <p:cNvSpPr>
            <a:spLocks noGrp="1"/>
          </p:cNvSpPr>
          <p:nvPr>
            <p:ph type="ftr" sz="quarter" idx="11"/>
          </p:nvPr>
        </p:nvSpPr>
        <p:spPr/>
        <p:txBody>
          <a:bodyPr/>
          <a:lstStyle/>
          <a:p>
            <a:r>
              <a:rPr lang="sv-SE"/>
              <a:t>Skriv eventuell sidfot här</a:t>
            </a:r>
            <a:endParaRPr lang="sv-SE" dirty="0"/>
          </a:p>
        </p:txBody>
      </p:sp>
      <p:sp>
        <p:nvSpPr>
          <p:cNvPr id="5" name="Slide Number Placeholder 4"/>
          <p:cNvSpPr>
            <a:spLocks noGrp="1"/>
          </p:cNvSpPr>
          <p:nvPr>
            <p:ph type="sldNum" sz="quarter" idx="12"/>
          </p:nvPr>
        </p:nvSpPr>
        <p:spPr/>
        <p:txBody>
          <a:bodyPr/>
          <a:lstStyle/>
          <a:p>
            <a:fld id="{A1FA3D87-4B78-4D5D-8368-DA3305501A4C}" type="slidenum">
              <a:rPr lang="sv-SE" smtClean="0"/>
              <a:pPr/>
              <a:t>‹#›</a:t>
            </a:fld>
            <a:endParaRPr lang="sv-SE"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8000" y="1587260"/>
            <a:ext cx="4565904" cy="4565904"/>
          </a:xfrm>
          <a:prstGeom prst="rect">
            <a:avLst/>
          </a:prstGeom>
        </p:spPr>
      </p:pic>
      <p:sp>
        <p:nvSpPr>
          <p:cNvPr id="7" name="Text Placeholder 23"/>
          <p:cNvSpPr>
            <a:spLocks noGrp="1"/>
          </p:cNvSpPr>
          <p:nvPr>
            <p:ph type="body" sz="quarter" idx="14" hasCustomPrompt="1"/>
          </p:nvPr>
        </p:nvSpPr>
        <p:spPr>
          <a:xfrm>
            <a:off x="2850606" y="334804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8" name="Text Placeholder 23"/>
          <p:cNvSpPr>
            <a:spLocks noGrp="1"/>
          </p:cNvSpPr>
          <p:nvPr>
            <p:ph type="body" sz="quarter" idx="15" hasCustomPrompt="1"/>
          </p:nvPr>
        </p:nvSpPr>
        <p:spPr>
          <a:xfrm>
            <a:off x="3386262" y="347183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9" name="Text Placeholder 23"/>
          <p:cNvSpPr>
            <a:spLocks noGrp="1"/>
          </p:cNvSpPr>
          <p:nvPr>
            <p:ph type="body" sz="quarter" idx="16" hasCustomPrompt="1"/>
          </p:nvPr>
        </p:nvSpPr>
        <p:spPr>
          <a:xfrm>
            <a:off x="2355866" y="316802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0" name="Text Placeholder 23"/>
          <p:cNvSpPr>
            <a:spLocks noGrp="1"/>
          </p:cNvSpPr>
          <p:nvPr>
            <p:ph type="body" sz="quarter" idx="17" hasCustomPrompt="1"/>
          </p:nvPr>
        </p:nvSpPr>
        <p:spPr>
          <a:xfrm>
            <a:off x="2850606" y="228763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1" name="Text Placeholder 23"/>
          <p:cNvSpPr>
            <a:spLocks noGrp="1"/>
          </p:cNvSpPr>
          <p:nvPr>
            <p:ph type="body" sz="quarter" idx="18" hasCustomPrompt="1"/>
          </p:nvPr>
        </p:nvSpPr>
        <p:spPr>
          <a:xfrm>
            <a:off x="3230697" y="264767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2" name="Text Placeholder 23"/>
          <p:cNvSpPr>
            <a:spLocks noGrp="1"/>
          </p:cNvSpPr>
          <p:nvPr>
            <p:ph type="body" sz="quarter" idx="19" hasCustomPrompt="1"/>
          </p:nvPr>
        </p:nvSpPr>
        <p:spPr>
          <a:xfrm>
            <a:off x="3599689" y="301484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3" name="Text Placeholder 23"/>
          <p:cNvSpPr>
            <a:spLocks noGrp="1"/>
          </p:cNvSpPr>
          <p:nvPr>
            <p:ph type="body" sz="quarter" idx="20" hasCustomPrompt="1"/>
          </p:nvPr>
        </p:nvSpPr>
        <p:spPr>
          <a:xfrm>
            <a:off x="3779709" y="176349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4" name="Text Placeholder 23"/>
          <p:cNvSpPr>
            <a:spLocks noGrp="1"/>
          </p:cNvSpPr>
          <p:nvPr>
            <p:ph type="body" sz="quarter" idx="21" hasCustomPrompt="1"/>
          </p:nvPr>
        </p:nvSpPr>
        <p:spPr>
          <a:xfrm>
            <a:off x="3883252" y="227149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5" name="Text Placeholder 23"/>
          <p:cNvSpPr>
            <a:spLocks noGrp="1"/>
          </p:cNvSpPr>
          <p:nvPr>
            <p:ph type="body" sz="quarter" idx="22" hasCustomPrompt="1"/>
          </p:nvPr>
        </p:nvSpPr>
        <p:spPr>
          <a:xfrm>
            <a:off x="4075057" y="277474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6" name="Text Placeholder 23"/>
          <p:cNvSpPr>
            <a:spLocks noGrp="1"/>
          </p:cNvSpPr>
          <p:nvPr>
            <p:ph type="body" sz="quarter" idx="23" hasCustomPrompt="1"/>
          </p:nvPr>
        </p:nvSpPr>
        <p:spPr>
          <a:xfrm>
            <a:off x="4748984" y="176387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7" name="Text Placeholder 23"/>
          <p:cNvSpPr>
            <a:spLocks noGrp="1"/>
          </p:cNvSpPr>
          <p:nvPr>
            <p:ph type="body" sz="quarter" idx="24" hasCustomPrompt="1"/>
          </p:nvPr>
        </p:nvSpPr>
        <p:spPr>
          <a:xfrm>
            <a:off x="4676976" y="226792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8" name="Text Placeholder 23"/>
          <p:cNvSpPr>
            <a:spLocks noGrp="1"/>
          </p:cNvSpPr>
          <p:nvPr>
            <p:ph type="body" sz="quarter" idx="25" hasCustomPrompt="1"/>
          </p:nvPr>
        </p:nvSpPr>
        <p:spPr>
          <a:xfrm>
            <a:off x="4496956" y="277198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9" name="Text Placeholder 23"/>
          <p:cNvSpPr>
            <a:spLocks noGrp="1"/>
          </p:cNvSpPr>
          <p:nvPr>
            <p:ph type="body" sz="quarter" idx="26" hasCustomPrompt="1"/>
          </p:nvPr>
        </p:nvSpPr>
        <p:spPr>
          <a:xfrm>
            <a:off x="4957390" y="302664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0" name="Text Placeholder 23"/>
          <p:cNvSpPr>
            <a:spLocks noGrp="1"/>
          </p:cNvSpPr>
          <p:nvPr>
            <p:ph type="body" sz="quarter" idx="27" hasCustomPrompt="1"/>
          </p:nvPr>
        </p:nvSpPr>
        <p:spPr>
          <a:xfrm>
            <a:off x="5325856" y="264767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1" name="Text Placeholder 23"/>
          <p:cNvSpPr>
            <a:spLocks noGrp="1"/>
          </p:cNvSpPr>
          <p:nvPr>
            <p:ph type="body" sz="quarter" idx="28" hasCustomPrompt="1"/>
          </p:nvPr>
        </p:nvSpPr>
        <p:spPr>
          <a:xfrm>
            <a:off x="5694317" y="228763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2" name="Text Placeholder 23"/>
          <p:cNvSpPr>
            <a:spLocks noGrp="1"/>
          </p:cNvSpPr>
          <p:nvPr>
            <p:ph type="body" sz="quarter" idx="29" hasCustomPrompt="1"/>
          </p:nvPr>
        </p:nvSpPr>
        <p:spPr>
          <a:xfrm>
            <a:off x="5181032" y="348562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3" name="Text Placeholder 23"/>
          <p:cNvSpPr>
            <a:spLocks noGrp="1"/>
          </p:cNvSpPr>
          <p:nvPr>
            <p:ph type="body" sz="quarter" idx="30" hasCustomPrompt="1"/>
          </p:nvPr>
        </p:nvSpPr>
        <p:spPr>
          <a:xfrm>
            <a:off x="5694317" y="334804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4" name="Text Placeholder 23"/>
          <p:cNvSpPr>
            <a:spLocks noGrp="1"/>
          </p:cNvSpPr>
          <p:nvPr>
            <p:ph type="body" sz="quarter" idx="31" hasCustomPrompt="1"/>
          </p:nvPr>
        </p:nvSpPr>
        <p:spPr>
          <a:xfrm>
            <a:off x="6190712" y="320666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5" name="Text Placeholder 23"/>
          <p:cNvSpPr>
            <a:spLocks noGrp="1"/>
          </p:cNvSpPr>
          <p:nvPr>
            <p:ph type="body" sz="quarter" idx="32" hasCustomPrompt="1"/>
          </p:nvPr>
        </p:nvSpPr>
        <p:spPr>
          <a:xfrm>
            <a:off x="5181032" y="389717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6" name="Text Placeholder 23"/>
          <p:cNvSpPr>
            <a:spLocks noGrp="1"/>
          </p:cNvSpPr>
          <p:nvPr>
            <p:ph type="body" sz="quarter" idx="33" hasCustomPrompt="1"/>
          </p:nvPr>
        </p:nvSpPr>
        <p:spPr>
          <a:xfrm>
            <a:off x="5706473" y="40403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7" name="Text Placeholder 23"/>
          <p:cNvSpPr>
            <a:spLocks noGrp="1"/>
          </p:cNvSpPr>
          <p:nvPr>
            <p:ph type="body" sz="quarter" idx="34" hasCustomPrompt="1"/>
          </p:nvPr>
        </p:nvSpPr>
        <p:spPr>
          <a:xfrm>
            <a:off x="6214900" y="414013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8" name="Text Placeholder 23"/>
          <p:cNvSpPr>
            <a:spLocks noGrp="1"/>
          </p:cNvSpPr>
          <p:nvPr>
            <p:ph type="body" sz="quarter" idx="35" hasCustomPrompt="1"/>
          </p:nvPr>
        </p:nvSpPr>
        <p:spPr>
          <a:xfrm>
            <a:off x="4941999" y="436041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9" name="Text Placeholder 23"/>
          <p:cNvSpPr>
            <a:spLocks noGrp="1"/>
          </p:cNvSpPr>
          <p:nvPr>
            <p:ph type="body" sz="quarter" idx="36" hasCustomPrompt="1"/>
          </p:nvPr>
        </p:nvSpPr>
        <p:spPr>
          <a:xfrm>
            <a:off x="5317430" y="472045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0" name="Text Placeholder 23"/>
          <p:cNvSpPr>
            <a:spLocks noGrp="1"/>
          </p:cNvSpPr>
          <p:nvPr>
            <p:ph type="body" sz="quarter" idx="37" hasCustomPrompt="1"/>
          </p:nvPr>
        </p:nvSpPr>
        <p:spPr>
          <a:xfrm>
            <a:off x="5699413" y="508727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1" name="Text Placeholder 23"/>
          <p:cNvSpPr>
            <a:spLocks noGrp="1"/>
          </p:cNvSpPr>
          <p:nvPr>
            <p:ph type="body" sz="quarter" idx="38" hasCustomPrompt="1"/>
          </p:nvPr>
        </p:nvSpPr>
        <p:spPr>
          <a:xfrm>
            <a:off x="4496956" y="458990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2" name="Text Placeholder 23"/>
          <p:cNvSpPr>
            <a:spLocks noGrp="1"/>
          </p:cNvSpPr>
          <p:nvPr>
            <p:ph type="body" sz="quarter" idx="39" hasCustomPrompt="1"/>
          </p:nvPr>
        </p:nvSpPr>
        <p:spPr>
          <a:xfrm>
            <a:off x="4676976" y="508727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3" name="Text Placeholder 23"/>
          <p:cNvSpPr>
            <a:spLocks noGrp="1"/>
          </p:cNvSpPr>
          <p:nvPr>
            <p:ph type="body" sz="quarter" idx="40" hasCustomPrompt="1"/>
          </p:nvPr>
        </p:nvSpPr>
        <p:spPr>
          <a:xfrm>
            <a:off x="4820992" y="558029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4" name="Text Placeholder 23"/>
          <p:cNvSpPr>
            <a:spLocks noGrp="1"/>
          </p:cNvSpPr>
          <p:nvPr>
            <p:ph type="body" sz="quarter" idx="41" hasCustomPrompt="1"/>
          </p:nvPr>
        </p:nvSpPr>
        <p:spPr>
          <a:xfrm>
            <a:off x="3386296" y="390615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5" name="Text Placeholder 23"/>
          <p:cNvSpPr>
            <a:spLocks noGrp="1"/>
          </p:cNvSpPr>
          <p:nvPr>
            <p:ph type="body" sz="quarter" idx="42" hasCustomPrompt="1"/>
          </p:nvPr>
        </p:nvSpPr>
        <p:spPr>
          <a:xfrm>
            <a:off x="2870657" y="407719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6" name="Text Placeholder 23"/>
          <p:cNvSpPr>
            <a:spLocks noGrp="1"/>
          </p:cNvSpPr>
          <p:nvPr>
            <p:ph type="body" sz="quarter" idx="43" hasCustomPrompt="1"/>
          </p:nvPr>
        </p:nvSpPr>
        <p:spPr>
          <a:xfrm>
            <a:off x="2354211" y="418741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7" name="Text Placeholder 23"/>
          <p:cNvSpPr>
            <a:spLocks noGrp="1"/>
          </p:cNvSpPr>
          <p:nvPr>
            <p:ph type="body" sz="quarter" idx="44" hasCustomPrompt="1"/>
          </p:nvPr>
        </p:nvSpPr>
        <p:spPr>
          <a:xfrm>
            <a:off x="3623392" y="435368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8" name="Text Placeholder 23"/>
          <p:cNvSpPr>
            <a:spLocks noGrp="1"/>
          </p:cNvSpPr>
          <p:nvPr>
            <p:ph type="body" sz="quarter" idx="45" hasCustomPrompt="1"/>
          </p:nvPr>
        </p:nvSpPr>
        <p:spPr>
          <a:xfrm>
            <a:off x="3239649" y="472045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9" name="Text Placeholder 23"/>
          <p:cNvSpPr>
            <a:spLocks noGrp="1"/>
          </p:cNvSpPr>
          <p:nvPr>
            <p:ph type="body" sz="quarter" idx="46" hasCustomPrompt="1"/>
          </p:nvPr>
        </p:nvSpPr>
        <p:spPr>
          <a:xfrm>
            <a:off x="2880723" y="508727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0" name="Text Placeholder 23"/>
          <p:cNvSpPr>
            <a:spLocks noGrp="1"/>
          </p:cNvSpPr>
          <p:nvPr>
            <p:ph type="body" sz="quarter" idx="47" hasCustomPrompt="1"/>
          </p:nvPr>
        </p:nvSpPr>
        <p:spPr>
          <a:xfrm>
            <a:off x="4054216" y="461744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1" name="Text Placeholder 23"/>
          <p:cNvSpPr>
            <a:spLocks noGrp="1"/>
          </p:cNvSpPr>
          <p:nvPr>
            <p:ph type="body" sz="quarter" idx="48" hasCustomPrompt="1"/>
          </p:nvPr>
        </p:nvSpPr>
        <p:spPr>
          <a:xfrm>
            <a:off x="3949890" y="509583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2" name="Text Placeholder 23"/>
          <p:cNvSpPr>
            <a:spLocks noGrp="1"/>
          </p:cNvSpPr>
          <p:nvPr>
            <p:ph type="body" sz="quarter" idx="49" hasCustomPrompt="1"/>
          </p:nvPr>
        </p:nvSpPr>
        <p:spPr>
          <a:xfrm>
            <a:off x="3801985" y="56560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Tree>
    <p:extLst>
      <p:ext uri="{BB962C8B-B14F-4D97-AF65-F5344CB8AC3E}">
        <p14:creationId xmlns:p14="http://schemas.microsoft.com/office/powerpoint/2010/main" val="3057404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Årshjul - Blå">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r>
              <a:rPr lang="sv-SE"/>
              <a:t>20XX-XX-XX</a:t>
            </a:r>
            <a:endParaRPr lang="sv-SE" dirty="0"/>
          </a:p>
        </p:txBody>
      </p:sp>
      <p:sp>
        <p:nvSpPr>
          <p:cNvPr id="4" name="Footer Placeholder 3"/>
          <p:cNvSpPr>
            <a:spLocks noGrp="1"/>
          </p:cNvSpPr>
          <p:nvPr>
            <p:ph type="ftr" sz="quarter" idx="11"/>
          </p:nvPr>
        </p:nvSpPr>
        <p:spPr/>
        <p:txBody>
          <a:bodyPr/>
          <a:lstStyle/>
          <a:p>
            <a:r>
              <a:rPr lang="sv-SE"/>
              <a:t>Skriv eventuell sidfot här</a:t>
            </a:r>
            <a:endParaRPr lang="sv-SE" dirty="0"/>
          </a:p>
        </p:txBody>
      </p:sp>
      <p:sp>
        <p:nvSpPr>
          <p:cNvPr id="5" name="Slide Number Placeholder 4"/>
          <p:cNvSpPr>
            <a:spLocks noGrp="1"/>
          </p:cNvSpPr>
          <p:nvPr>
            <p:ph type="sldNum" sz="quarter" idx="12"/>
          </p:nvPr>
        </p:nvSpPr>
        <p:spPr/>
        <p:txBody>
          <a:bodyPr/>
          <a:lstStyle/>
          <a:p>
            <a:fld id="{A1FA3D87-4B78-4D5D-8368-DA3305501A4C}" type="slidenum">
              <a:rPr lang="sv-SE" smtClean="0"/>
              <a:pPr/>
              <a:t>‹#›</a:t>
            </a:fld>
            <a:endParaRPr lang="sv-SE" dirty="0"/>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8000" y="1585163"/>
            <a:ext cx="4570098" cy="4570098"/>
          </a:xfrm>
          <a:prstGeom prst="rect">
            <a:avLst/>
          </a:prstGeom>
        </p:spPr>
      </p:pic>
      <p:sp>
        <p:nvSpPr>
          <p:cNvPr id="44" name="Text Placeholder 23"/>
          <p:cNvSpPr>
            <a:spLocks noGrp="1"/>
          </p:cNvSpPr>
          <p:nvPr>
            <p:ph type="body" sz="quarter" idx="14" hasCustomPrompt="1"/>
          </p:nvPr>
        </p:nvSpPr>
        <p:spPr>
          <a:xfrm>
            <a:off x="2854800" y="334946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5" name="Text Placeholder 23"/>
          <p:cNvSpPr>
            <a:spLocks noGrp="1"/>
          </p:cNvSpPr>
          <p:nvPr>
            <p:ph type="body" sz="quarter" idx="15" hasCustomPrompt="1"/>
          </p:nvPr>
        </p:nvSpPr>
        <p:spPr>
          <a:xfrm>
            <a:off x="3390456" y="347325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6" name="Text Placeholder 23"/>
          <p:cNvSpPr>
            <a:spLocks noGrp="1"/>
          </p:cNvSpPr>
          <p:nvPr>
            <p:ph type="body" sz="quarter" idx="16" hasCustomPrompt="1"/>
          </p:nvPr>
        </p:nvSpPr>
        <p:spPr>
          <a:xfrm>
            <a:off x="2360060" y="316944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7" name="Text Placeholder 23"/>
          <p:cNvSpPr>
            <a:spLocks noGrp="1"/>
          </p:cNvSpPr>
          <p:nvPr>
            <p:ph type="body" sz="quarter" idx="17" hasCustomPrompt="1"/>
          </p:nvPr>
        </p:nvSpPr>
        <p:spPr>
          <a:xfrm>
            <a:off x="2854800" y="228905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8" name="Text Placeholder 23"/>
          <p:cNvSpPr>
            <a:spLocks noGrp="1"/>
          </p:cNvSpPr>
          <p:nvPr>
            <p:ph type="body" sz="quarter" idx="18" hasCustomPrompt="1"/>
          </p:nvPr>
        </p:nvSpPr>
        <p:spPr>
          <a:xfrm>
            <a:off x="3234891" y="264909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9" name="Text Placeholder 23"/>
          <p:cNvSpPr>
            <a:spLocks noGrp="1"/>
          </p:cNvSpPr>
          <p:nvPr>
            <p:ph type="body" sz="quarter" idx="19" hasCustomPrompt="1"/>
          </p:nvPr>
        </p:nvSpPr>
        <p:spPr>
          <a:xfrm>
            <a:off x="3603883" y="301625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0" name="Text Placeholder 23"/>
          <p:cNvSpPr>
            <a:spLocks noGrp="1"/>
          </p:cNvSpPr>
          <p:nvPr>
            <p:ph type="body" sz="quarter" idx="20" hasCustomPrompt="1"/>
          </p:nvPr>
        </p:nvSpPr>
        <p:spPr>
          <a:xfrm>
            <a:off x="3783903" y="176491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1" name="Text Placeholder 23"/>
          <p:cNvSpPr>
            <a:spLocks noGrp="1"/>
          </p:cNvSpPr>
          <p:nvPr>
            <p:ph type="body" sz="quarter" idx="21" hasCustomPrompt="1"/>
          </p:nvPr>
        </p:nvSpPr>
        <p:spPr>
          <a:xfrm>
            <a:off x="3887446" y="227291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2" name="Text Placeholder 23"/>
          <p:cNvSpPr>
            <a:spLocks noGrp="1"/>
          </p:cNvSpPr>
          <p:nvPr>
            <p:ph type="body" sz="quarter" idx="22" hasCustomPrompt="1"/>
          </p:nvPr>
        </p:nvSpPr>
        <p:spPr>
          <a:xfrm>
            <a:off x="4079251" y="277615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3" name="Text Placeholder 23"/>
          <p:cNvSpPr>
            <a:spLocks noGrp="1"/>
          </p:cNvSpPr>
          <p:nvPr>
            <p:ph type="body" sz="quarter" idx="23" hasCustomPrompt="1"/>
          </p:nvPr>
        </p:nvSpPr>
        <p:spPr>
          <a:xfrm>
            <a:off x="4753178" y="176528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4" name="Text Placeholder 23"/>
          <p:cNvSpPr>
            <a:spLocks noGrp="1"/>
          </p:cNvSpPr>
          <p:nvPr>
            <p:ph type="body" sz="quarter" idx="24" hasCustomPrompt="1"/>
          </p:nvPr>
        </p:nvSpPr>
        <p:spPr>
          <a:xfrm>
            <a:off x="4681170" y="226934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5" name="Text Placeholder 23"/>
          <p:cNvSpPr>
            <a:spLocks noGrp="1"/>
          </p:cNvSpPr>
          <p:nvPr>
            <p:ph type="body" sz="quarter" idx="25" hasCustomPrompt="1"/>
          </p:nvPr>
        </p:nvSpPr>
        <p:spPr>
          <a:xfrm>
            <a:off x="4501150" y="277339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6" name="Text Placeholder 23"/>
          <p:cNvSpPr>
            <a:spLocks noGrp="1"/>
          </p:cNvSpPr>
          <p:nvPr>
            <p:ph type="body" sz="quarter" idx="26" hasCustomPrompt="1"/>
          </p:nvPr>
        </p:nvSpPr>
        <p:spPr>
          <a:xfrm>
            <a:off x="4961584" y="302805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7" name="Text Placeholder 23"/>
          <p:cNvSpPr>
            <a:spLocks noGrp="1"/>
          </p:cNvSpPr>
          <p:nvPr>
            <p:ph type="body" sz="quarter" idx="27" hasCustomPrompt="1"/>
          </p:nvPr>
        </p:nvSpPr>
        <p:spPr>
          <a:xfrm>
            <a:off x="5330050" y="264909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8" name="Text Placeholder 23"/>
          <p:cNvSpPr>
            <a:spLocks noGrp="1"/>
          </p:cNvSpPr>
          <p:nvPr>
            <p:ph type="body" sz="quarter" idx="28" hasCustomPrompt="1"/>
          </p:nvPr>
        </p:nvSpPr>
        <p:spPr>
          <a:xfrm>
            <a:off x="5698511" y="228905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9" name="Text Placeholder 23"/>
          <p:cNvSpPr>
            <a:spLocks noGrp="1"/>
          </p:cNvSpPr>
          <p:nvPr>
            <p:ph type="body" sz="quarter" idx="29" hasCustomPrompt="1"/>
          </p:nvPr>
        </p:nvSpPr>
        <p:spPr>
          <a:xfrm>
            <a:off x="5185226" y="348704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0" name="Text Placeholder 23"/>
          <p:cNvSpPr>
            <a:spLocks noGrp="1"/>
          </p:cNvSpPr>
          <p:nvPr>
            <p:ph type="body" sz="quarter" idx="30" hasCustomPrompt="1"/>
          </p:nvPr>
        </p:nvSpPr>
        <p:spPr>
          <a:xfrm>
            <a:off x="5698511" y="334946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1" name="Text Placeholder 23"/>
          <p:cNvSpPr>
            <a:spLocks noGrp="1"/>
          </p:cNvSpPr>
          <p:nvPr>
            <p:ph type="body" sz="quarter" idx="31" hasCustomPrompt="1"/>
          </p:nvPr>
        </p:nvSpPr>
        <p:spPr>
          <a:xfrm>
            <a:off x="6194906" y="320807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2" name="Text Placeholder 23"/>
          <p:cNvSpPr>
            <a:spLocks noGrp="1"/>
          </p:cNvSpPr>
          <p:nvPr>
            <p:ph type="body" sz="quarter" idx="32" hasCustomPrompt="1"/>
          </p:nvPr>
        </p:nvSpPr>
        <p:spPr>
          <a:xfrm>
            <a:off x="5185226" y="389859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3" name="Text Placeholder 23"/>
          <p:cNvSpPr>
            <a:spLocks noGrp="1"/>
          </p:cNvSpPr>
          <p:nvPr>
            <p:ph type="body" sz="quarter" idx="33" hasCustomPrompt="1"/>
          </p:nvPr>
        </p:nvSpPr>
        <p:spPr>
          <a:xfrm>
            <a:off x="5710667" y="404179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4" name="Text Placeholder 23"/>
          <p:cNvSpPr>
            <a:spLocks noGrp="1"/>
          </p:cNvSpPr>
          <p:nvPr>
            <p:ph type="body" sz="quarter" idx="34" hasCustomPrompt="1"/>
          </p:nvPr>
        </p:nvSpPr>
        <p:spPr>
          <a:xfrm>
            <a:off x="6219094" y="414155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5" name="Text Placeholder 23"/>
          <p:cNvSpPr>
            <a:spLocks noGrp="1"/>
          </p:cNvSpPr>
          <p:nvPr>
            <p:ph type="body" sz="quarter" idx="35" hasCustomPrompt="1"/>
          </p:nvPr>
        </p:nvSpPr>
        <p:spPr>
          <a:xfrm>
            <a:off x="4946193" y="436182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6" name="Text Placeholder 23"/>
          <p:cNvSpPr>
            <a:spLocks noGrp="1"/>
          </p:cNvSpPr>
          <p:nvPr>
            <p:ph type="body" sz="quarter" idx="36" hasCustomPrompt="1"/>
          </p:nvPr>
        </p:nvSpPr>
        <p:spPr>
          <a:xfrm>
            <a:off x="5321624" y="472186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7" name="Text Placeholder 23"/>
          <p:cNvSpPr>
            <a:spLocks noGrp="1"/>
          </p:cNvSpPr>
          <p:nvPr>
            <p:ph type="body" sz="quarter" idx="37" hasCustomPrompt="1"/>
          </p:nvPr>
        </p:nvSpPr>
        <p:spPr>
          <a:xfrm>
            <a:off x="5703607" y="508868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8" name="Text Placeholder 23"/>
          <p:cNvSpPr>
            <a:spLocks noGrp="1"/>
          </p:cNvSpPr>
          <p:nvPr>
            <p:ph type="body" sz="quarter" idx="38" hasCustomPrompt="1"/>
          </p:nvPr>
        </p:nvSpPr>
        <p:spPr>
          <a:xfrm>
            <a:off x="4501150" y="459131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9" name="Text Placeholder 23"/>
          <p:cNvSpPr>
            <a:spLocks noGrp="1"/>
          </p:cNvSpPr>
          <p:nvPr>
            <p:ph type="body" sz="quarter" idx="39" hasCustomPrompt="1"/>
          </p:nvPr>
        </p:nvSpPr>
        <p:spPr>
          <a:xfrm>
            <a:off x="4681170" y="508868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0" name="Text Placeholder 23"/>
          <p:cNvSpPr>
            <a:spLocks noGrp="1"/>
          </p:cNvSpPr>
          <p:nvPr>
            <p:ph type="body" sz="quarter" idx="40" hasCustomPrompt="1"/>
          </p:nvPr>
        </p:nvSpPr>
        <p:spPr>
          <a:xfrm>
            <a:off x="4825186" y="558171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1" name="Text Placeholder 23"/>
          <p:cNvSpPr>
            <a:spLocks noGrp="1"/>
          </p:cNvSpPr>
          <p:nvPr>
            <p:ph type="body" sz="quarter" idx="41" hasCustomPrompt="1"/>
          </p:nvPr>
        </p:nvSpPr>
        <p:spPr>
          <a:xfrm>
            <a:off x="3390490" y="390756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2" name="Text Placeholder 23"/>
          <p:cNvSpPr>
            <a:spLocks noGrp="1"/>
          </p:cNvSpPr>
          <p:nvPr>
            <p:ph type="body" sz="quarter" idx="42" hasCustomPrompt="1"/>
          </p:nvPr>
        </p:nvSpPr>
        <p:spPr>
          <a:xfrm>
            <a:off x="2874851" y="407861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3" name="Text Placeholder 23"/>
          <p:cNvSpPr>
            <a:spLocks noGrp="1"/>
          </p:cNvSpPr>
          <p:nvPr>
            <p:ph type="body" sz="quarter" idx="43" hasCustomPrompt="1"/>
          </p:nvPr>
        </p:nvSpPr>
        <p:spPr>
          <a:xfrm>
            <a:off x="2358405" y="418883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4" name="Text Placeholder 23"/>
          <p:cNvSpPr>
            <a:spLocks noGrp="1"/>
          </p:cNvSpPr>
          <p:nvPr>
            <p:ph type="body" sz="quarter" idx="44" hasCustomPrompt="1"/>
          </p:nvPr>
        </p:nvSpPr>
        <p:spPr>
          <a:xfrm>
            <a:off x="3627586" y="435509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5" name="Text Placeholder 23"/>
          <p:cNvSpPr>
            <a:spLocks noGrp="1"/>
          </p:cNvSpPr>
          <p:nvPr>
            <p:ph type="body" sz="quarter" idx="45" hasCustomPrompt="1"/>
          </p:nvPr>
        </p:nvSpPr>
        <p:spPr>
          <a:xfrm>
            <a:off x="3243843" y="472186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6" name="Text Placeholder 23"/>
          <p:cNvSpPr>
            <a:spLocks noGrp="1"/>
          </p:cNvSpPr>
          <p:nvPr>
            <p:ph type="body" sz="quarter" idx="46" hasCustomPrompt="1"/>
          </p:nvPr>
        </p:nvSpPr>
        <p:spPr>
          <a:xfrm>
            <a:off x="2884917" y="508868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7" name="Text Placeholder 23"/>
          <p:cNvSpPr>
            <a:spLocks noGrp="1"/>
          </p:cNvSpPr>
          <p:nvPr>
            <p:ph type="body" sz="quarter" idx="47" hasCustomPrompt="1"/>
          </p:nvPr>
        </p:nvSpPr>
        <p:spPr>
          <a:xfrm>
            <a:off x="4058410" y="461885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8" name="Text Placeholder 23"/>
          <p:cNvSpPr>
            <a:spLocks noGrp="1"/>
          </p:cNvSpPr>
          <p:nvPr>
            <p:ph type="body" sz="quarter" idx="48" hasCustomPrompt="1"/>
          </p:nvPr>
        </p:nvSpPr>
        <p:spPr>
          <a:xfrm>
            <a:off x="3954084" y="509724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9" name="Text Placeholder 23"/>
          <p:cNvSpPr>
            <a:spLocks noGrp="1"/>
          </p:cNvSpPr>
          <p:nvPr>
            <p:ph type="body" sz="quarter" idx="49" hasCustomPrompt="1"/>
          </p:nvPr>
        </p:nvSpPr>
        <p:spPr>
          <a:xfrm>
            <a:off x="3806179" y="565743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Tree>
    <p:extLst>
      <p:ext uri="{BB962C8B-B14F-4D97-AF65-F5344CB8AC3E}">
        <p14:creationId xmlns:p14="http://schemas.microsoft.com/office/powerpoint/2010/main" val="3485280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3" name="Platshållare för datum 12"/>
          <p:cNvSpPr>
            <a:spLocks noGrp="1"/>
          </p:cNvSpPr>
          <p:nvPr>
            <p:ph type="dt" sz="half" idx="10"/>
          </p:nvPr>
        </p:nvSpPr>
        <p:spPr/>
        <p:txBody>
          <a:bodyPr/>
          <a:lstStyle/>
          <a:p>
            <a:r>
              <a:rPr lang="sv-SE"/>
              <a:t>2011-05-11</a:t>
            </a:r>
            <a:endParaRPr lang="en-GB" dirty="0"/>
          </a:p>
        </p:txBody>
      </p:sp>
      <p:sp>
        <p:nvSpPr>
          <p:cNvPr id="14" name="Platshållare för bildnummer 13"/>
          <p:cNvSpPr>
            <a:spLocks noGrp="1"/>
          </p:cNvSpPr>
          <p:nvPr>
            <p:ph type="sldNum" sz="quarter" idx="11"/>
          </p:nvPr>
        </p:nvSpPr>
        <p:spPr/>
        <p:txBody>
          <a:bodyPr/>
          <a:lstStyle/>
          <a:p>
            <a:r>
              <a:rPr lang="en-GB"/>
              <a:t>SIDAN </a:t>
            </a:r>
            <a:fld id="{D9DB9EAD-8AEE-40D8-9837-BCC6D60FAFF3}" type="slidenum">
              <a:rPr lang="en-GB" smtClean="0"/>
              <a:pPr/>
              <a:t>‹#›</a:t>
            </a:fld>
            <a:endParaRPr lang="en-GB" dirty="0"/>
          </a:p>
        </p:txBody>
      </p:sp>
      <p:sp>
        <p:nvSpPr>
          <p:cNvPr id="15" name="Platshållare för sidfot 14"/>
          <p:cNvSpPr>
            <a:spLocks noGrp="1"/>
          </p:cNvSpPr>
          <p:nvPr>
            <p:ph type="ftr" sz="quarter" idx="12"/>
          </p:nvPr>
        </p:nvSpPr>
        <p:spPr/>
        <p:txBody>
          <a:bodyPr/>
          <a:lstStyle/>
          <a:p>
            <a:r>
              <a:rPr lang="en-GB"/>
              <a:t>Presentationstitel</a:t>
            </a:r>
            <a:endParaRPr lang="en-GB" dirty="0"/>
          </a:p>
        </p:txBody>
      </p:sp>
    </p:spTree>
    <p:extLst>
      <p:ext uri="{BB962C8B-B14F-4D97-AF65-F5344CB8AC3E}">
        <p14:creationId xmlns:p14="http://schemas.microsoft.com/office/powerpoint/2010/main" val="3641447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ida -  svart logo grå bakgrund">
    <p:bg>
      <p:bgPr>
        <a:solidFill>
          <a:srgbClr val="F5F3EE"/>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tx1"/>
                </a:solidFill>
              </a:defRPr>
            </a:lvl1pPr>
          </a:lstStyle>
          <a:p>
            <a:r>
              <a:rPr lang="sv-SE"/>
              <a:t>Klicka här för att ändra format</a:t>
            </a:r>
            <a:endParaRPr lang="sv-SE" dirty="0"/>
          </a:p>
        </p:txBody>
      </p:sp>
      <p:sp>
        <p:nvSpPr>
          <p:cNvPr id="4" name="Platshållare för text 3"/>
          <p:cNvSpPr>
            <a:spLocks noGrp="1"/>
          </p:cNvSpPr>
          <p:nvPr>
            <p:ph type="body" sz="quarter" idx="10" hasCustomPrompt="1"/>
          </p:nvPr>
        </p:nvSpPr>
        <p:spPr>
          <a:xfrm>
            <a:off x="457200" y="1440000"/>
            <a:ext cx="5479200" cy="1753200"/>
          </a:xfrm>
        </p:spPr>
        <p:txBody>
          <a:bodyPr/>
          <a:lstStyle>
            <a:lvl1pPr marL="0" indent="0">
              <a:buNone/>
              <a:defRPr/>
            </a:lvl1pPr>
          </a:lstStyle>
          <a:p>
            <a:r>
              <a:rPr lang="sv-SE" dirty="0"/>
              <a:t>Skriv </a:t>
            </a:r>
            <a:r>
              <a:rPr lang="sv-SE" dirty="0" err="1"/>
              <a:t>ev</a:t>
            </a:r>
            <a:r>
              <a:rPr lang="sv-SE" dirty="0"/>
              <a:t> underrubrik här</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Tree>
    <p:extLst>
      <p:ext uri="{BB962C8B-B14F-4D97-AF65-F5344CB8AC3E}">
        <p14:creationId xmlns:p14="http://schemas.microsoft.com/office/powerpoint/2010/main" val="22671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1">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5"/>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1"/>
          </a:solidFill>
        </p:spPr>
        <p:txBody>
          <a:bodyPr anchor="t" anchorCtr="1"/>
          <a:lstStyle>
            <a:lvl1pPr marL="0" indent="0">
              <a:buFontTx/>
              <a:buNone/>
              <a:defRPr>
                <a:solidFill>
                  <a:schemeClr val="bg1"/>
                </a:solidFill>
              </a:defRPr>
            </a:lvl1pPr>
          </a:lstStyle>
          <a:p>
            <a:r>
              <a:rPr lang="sv-SE"/>
              <a:t>Klicka på ikonen för att lägga till en bild</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268767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2">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3"/>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tx2"/>
          </a:solidFill>
        </p:spPr>
        <p:txBody>
          <a:bodyPr anchor="t" anchorCtr="1"/>
          <a:lstStyle>
            <a:lvl1pPr marL="0" indent="0">
              <a:buFontTx/>
              <a:buNone/>
              <a:defRPr>
                <a:solidFill>
                  <a:schemeClr val="bg1"/>
                </a:solidFill>
              </a:defRPr>
            </a:lvl1pPr>
          </a:lstStyle>
          <a:p>
            <a:r>
              <a:rPr lang="sv-SE"/>
              <a:t>Klicka på ikonen för att lägga till en bild</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24485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3">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1"/>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5"/>
          </a:solidFill>
        </p:spPr>
        <p:txBody>
          <a:bodyPr anchor="t" anchorCtr="1"/>
          <a:lstStyle>
            <a:lvl1pPr marL="0" indent="0">
              <a:buFontTx/>
              <a:buNone/>
              <a:defRPr>
                <a:solidFill>
                  <a:schemeClr val="bg1"/>
                </a:solidFill>
              </a:defRPr>
            </a:lvl1pPr>
          </a:lstStyle>
          <a:p>
            <a:r>
              <a:rPr lang="sv-SE"/>
              <a:t>Klicka på ikonen för att lägga till en bild</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229056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4">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tx2"/>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3"/>
          </a:solidFill>
        </p:spPr>
        <p:txBody>
          <a:bodyPr anchor="t" anchorCtr="1"/>
          <a:lstStyle>
            <a:lvl1pPr marL="0" indent="0">
              <a:buFontTx/>
              <a:buNone/>
              <a:defRPr>
                <a:solidFill>
                  <a:schemeClr val="bg1"/>
                </a:solidFill>
              </a:defRPr>
            </a:lvl1pPr>
          </a:lstStyle>
          <a:p>
            <a:r>
              <a:rPr lang="sv-SE"/>
              <a:t>Klicka på ikonen för att lägga till en bild</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41976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4" name="Platshållare för datum 3"/>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12772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spalter">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457200" y="1440001"/>
            <a:ext cx="3888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805185" y="1440000"/>
            <a:ext cx="3888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text 4"/>
          <p:cNvSpPr>
            <a:spLocks noGrp="1"/>
          </p:cNvSpPr>
          <p:nvPr>
            <p:ph type="body" sz="quarter" idx="13" hasCustomPrompt="1"/>
          </p:nvPr>
        </p:nvSpPr>
        <p:spPr>
          <a:xfrm>
            <a:off x="460374" y="5445224"/>
            <a:ext cx="3888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0" name="Platshållare för text 4"/>
          <p:cNvSpPr>
            <a:spLocks noGrp="1"/>
          </p:cNvSpPr>
          <p:nvPr>
            <p:ph type="body" sz="quarter" idx="14" hasCustomPrompt="1"/>
          </p:nvPr>
        </p:nvSpPr>
        <p:spPr>
          <a:xfrm>
            <a:off x="4805185" y="5445224"/>
            <a:ext cx="3888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0"/>
          </p:nvPr>
        </p:nvSpPr>
        <p:spPr/>
        <p:txBody>
          <a:bodyPr/>
          <a:lstStyle/>
          <a:p>
            <a:r>
              <a:rPr lang="sv-SE"/>
              <a:t>20XX-XX-XX</a:t>
            </a:r>
            <a:endParaRPr lang="sv-SE" dirty="0"/>
          </a:p>
        </p:txBody>
      </p:sp>
      <p:sp>
        <p:nvSpPr>
          <p:cNvPr id="12" name="Platshållare för sidfot 11"/>
          <p:cNvSpPr>
            <a:spLocks noGrp="1"/>
          </p:cNvSpPr>
          <p:nvPr>
            <p:ph type="ftr" sz="quarter" idx="11"/>
          </p:nvPr>
        </p:nvSpPr>
        <p:spPr/>
        <p:txBody>
          <a:bodyPr/>
          <a:lstStyle/>
          <a:p>
            <a:r>
              <a:rPr lang="sv-SE"/>
              <a:t>Skriv eventuell sidfot här</a:t>
            </a:r>
            <a:endParaRPr lang="sv-SE" dirty="0"/>
          </a:p>
        </p:txBody>
      </p:sp>
      <p:sp>
        <p:nvSpPr>
          <p:cNvPr id="13" name="Platshållare för bildnummer 12"/>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335990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457200"/>
            <a:ext cx="8229600" cy="831600"/>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457200" y="1440001"/>
            <a:ext cx="7283152" cy="4294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7894800" y="6312141"/>
            <a:ext cx="792000" cy="144000"/>
          </a:xfrm>
          <a:prstGeom prst="rect">
            <a:avLst/>
          </a:prstGeom>
        </p:spPr>
        <p:txBody>
          <a:bodyPr vert="horz" lIns="0" tIns="0" rIns="0" bIns="0" rtlCol="0" anchor="ctr"/>
          <a:lstStyle>
            <a:lvl1pPr algn="r">
              <a:defRPr sz="800">
                <a:solidFill>
                  <a:schemeClr val="tx1"/>
                </a:solidFill>
              </a:defRPr>
            </a:lvl1pPr>
          </a:lstStyle>
          <a:p>
            <a:r>
              <a:rPr lang="sv-SE"/>
              <a:t>20XX-XX-XX</a:t>
            </a:r>
            <a:endParaRPr lang="sv-SE" dirty="0"/>
          </a:p>
        </p:txBody>
      </p:sp>
      <p:sp>
        <p:nvSpPr>
          <p:cNvPr id="5" name="Platshållare för sidfot 4"/>
          <p:cNvSpPr>
            <a:spLocks noGrp="1"/>
          </p:cNvSpPr>
          <p:nvPr>
            <p:ph type="ftr" sz="quarter" idx="3"/>
          </p:nvPr>
        </p:nvSpPr>
        <p:spPr>
          <a:xfrm>
            <a:off x="2178000" y="6451624"/>
            <a:ext cx="4788000" cy="144000"/>
          </a:xfrm>
          <a:prstGeom prst="rect">
            <a:avLst/>
          </a:prstGeom>
        </p:spPr>
        <p:txBody>
          <a:bodyPr vert="horz" lIns="0" tIns="0" rIns="0" bIns="0" rtlCol="0" anchor="ctr"/>
          <a:lstStyle>
            <a:lvl1pPr algn="ctr">
              <a:defRPr sz="800">
                <a:solidFill>
                  <a:schemeClr val="tx1"/>
                </a:solidFill>
              </a:defRPr>
            </a:lvl1pPr>
          </a:lstStyle>
          <a:p>
            <a:r>
              <a:rPr lang="sv-SE"/>
              <a:t>Skriv eventuell sidfot här</a:t>
            </a:r>
            <a:endParaRPr lang="sv-SE" dirty="0"/>
          </a:p>
        </p:txBody>
      </p:sp>
      <p:sp>
        <p:nvSpPr>
          <p:cNvPr id="6" name="Platshållare för bildnummer 5"/>
          <p:cNvSpPr>
            <a:spLocks noGrp="1"/>
          </p:cNvSpPr>
          <p:nvPr>
            <p:ph type="sldNum" sz="quarter" idx="4"/>
          </p:nvPr>
        </p:nvSpPr>
        <p:spPr>
          <a:xfrm>
            <a:off x="8182800" y="6451624"/>
            <a:ext cx="504000" cy="144000"/>
          </a:xfrm>
          <a:prstGeom prst="rect">
            <a:avLst/>
          </a:prstGeom>
        </p:spPr>
        <p:txBody>
          <a:bodyPr vert="horz" lIns="0" tIns="0" rIns="0" bIns="0" rtlCol="0" anchor="ctr"/>
          <a:lstStyle>
            <a:lvl1pPr algn="r">
              <a:defRPr sz="800">
                <a:solidFill>
                  <a:schemeClr val="tx1"/>
                </a:solidFill>
              </a:defRPr>
            </a:lvl1pPr>
          </a:lstStyle>
          <a:p>
            <a:fld id="{A1FA3D87-4B78-4D5D-8368-DA3305501A4C}" type="slidenum">
              <a:rPr lang="sv-SE" smtClean="0"/>
              <a:pPr/>
              <a:t>‹#›</a:t>
            </a:fld>
            <a:endParaRPr lang="sv-SE" dirty="0"/>
          </a:p>
        </p:txBody>
      </p:sp>
      <p:pic>
        <p:nvPicPr>
          <p:cNvPr id="7" name="Bildobjekt 6"/>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7543" y="6279952"/>
            <a:ext cx="1156816" cy="396000"/>
          </a:xfrm>
          <a:prstGeom prst="rect">
            <a:avLst/>
          </a:prstGeom>
        </p:spPr>
      </p:pic>
    </p:spTree>
    <p:extLst>
      <p:ext uri="{BB962C8B-B14F-4D97-AF65-F5344CB8AC3E}">
        <p14:creationId xmlns:p14="http://schemas.microsoft.com/office/powerpoint/2010/main" val="338848792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6" r:id="rId3"/>
    <p:sldLayoutId id="2147483657" r:id="rId4"/>
    <p:sldLayoutId id="2147483658" r:id="rId5"/>
    <p:sldLayoutId id="2147483659" r:id="rId6"/>
    <p:sldLayoutId id="2147483660" r:id="rId7"/>
    <p:sldLayoutId id="2147483650" r:id="rId8"/>
    <p:sldLayoutId id="2147483652" r:id="rId9"/>
    <p:sldLayoutId id="2147483664" r:id="rId10"/>
    <p:sldLayoutId id="2147483665" r:id="rId11"/>
    <p:sldLayoutId id="2147483668" r:id="rId12"/>
    <p:sldLayoutId id="2147483667" r:id="rId13"/>
    <p:sldLayoutId id="2147483653" r:id="rId14"/>
    <p:sldLayoutId id="2147483654" r:id="rId15"/>
    <p:sldLayoutId id="2147483655" r:id="rId16"/>
    <p:sldLayoutId id="2147483651" r:id="rId17"/>
    <p:sldLayoutId id="2147483661" r:id="rId18"/>
    <p:sldLayoutId id="2147483662" r:id="rId19"/>
    <p:sldLayoutId id="2147483663" r:id="rId20"/>
    <p:sldLayoutId id="2147483669" r:id="rId21"/>
    <p:sldLayoutId id="2147483670" r:id="rId22"/>
    <p:sldLayoutId id="2147483671" r:id="rId23"/>
  </p:sldLayoutIdLst>
  <p:hf sldNum="0"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3"/>
          <p:cNvPicPr>
            <a:picLocks noChangeAspect="1"/>
          </p:cNvPicPr>
          <p:nvPr/>
        </p:nvPicPr>
        <p:blipFill>
          <a:blip r:embed="rId3"/>
          <a:stretch>
            <a:fillRect/>
          </a:stretch>
        </p:blipFill>
        <p:spPr>
          <a:xfrm>
            <a:off x="1907704" y="404664"/>
            <a:ext cx="6018961" cy="4032448"/>
          </a:xfrm>
          <a:prstGeom prst="rect">
            <a:avLst/>
          </a:prstGeom>
        </p:spPr>
      </p:pic>
      <p:sp>
        <p:nvSpPr>
          <p:cNvPr id="3" name="textruta 2"/>
          <p:cNvSpPr txBox="1"/>
          <p:nvPr/>
        </p:nvSpPr>
        <p:spPr>
          <a:xfrm>
            <a:off x="827584" y="4005064"/>
            <a:ext cx="7272808" cy="1908215"/>
          </a:xfrm>
          <a:prstGeom prst="rect">
            <a:avLst/>
          </a:prstGeom>
          <a:noFill/>
        </p:spPr>
        <p:txBody>
          <a:bodyPr wrap="square" rtlCol="0">
            <a:spAutoFit/>
          </a:bodyPr>
          <a:lstStyle/>
          <a:p>
            <a:pPr algn="ctr"/>
            <a:r>
              <a:rPr lang="sv-SE" sz="3200" dirty="0"/>
              <a:t>Utbildningsdag 2</a:t>
            </a:r>
          </a:p>
          <a:p>
            <a:pPr algn="ctr"/>
            <a:endParaRPr lang="sv-SE" sz="2400" dirty="0"/>
          </a:p>
          <a:p>
            <a:pPr algn="ctr"/>
            <a:r>
              <a:rPr lang="sv-SE" sz="2400" dirty="0"/>
              <a:t>Träff 2 Bra samtal </a:t>
            </a:r>
          </a:p>
          <a:p>
            <a:pPr algn="ctr"/>
            <a:r>
              <a:rPr lang="sv-SE" sz="2400" dirty="0"/>
              <a:t>Träff 3 Välja väg</a:t>
            </a:r>
          </a:p>
          <a:p>
            <a:pPr algn="ctr"/>
            <a:endParaRPr lang="sv-SE" sz="1400" dirty="0"/>
          </a:p>
        </p:txBody>
      </p:sp>
    </p:spTree>
    <p:extLst>
      <p:ext uri="{BB962C8B-B14F-4D97-AF65-F5344CB8AC3E}">
        <p14:creationId xmlns:p14="http://schemas.microsoft.com/office/powerpoint/2010/main" val="1437505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7743" y="1556792"/>
            <a:ext cx="3627807" cy="4293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rPr>
              <a:t>Träff 2 – Bekräfta och visa att du förstår</a:t>
            </a:r>
          </a:p>
        </p:txBody>
      </p:sp>
      <p:sp>
        <p:nvSpPr>
          <p:cNvPr id="4" name="Rektangel 3"/>
          <p:cNvSpPr/>
          <p:nvPr/>
        </p:nvSpPr>
        <p:spPr>
          <a:xfrm>
            <a:off x="5895550" y="3212976"/>
            <a:ext cx="2132833" cy="646331"/>
          </a:xfrm>
          <a:prstGeom prst="rect">
            <a:avLst/>
          </a:prstGeom>
        </p:spPr>
        <p:txBody>
          <a:bodyPr wrap="square">
            <a:spAutoFit/>
          </a:bodyPr>
          <a:lstStyle/>
          <a:p>
            <a:r>
              <a:rPr lang="sv-SE" dirty="0"/>
              <a:t>Bekräfta och visa att du förstår </a:t>
            </a:r>
          </a:p>
        </p:txBody>
      </p:sp>
    </p:spTree>
    <p:extLst>
      <p:ext uri="{BB962C8B-B14F-4D97-AF65-F5344CB8AC3E}">
        <p14:creationId xmlns:p14="http://schemas.microsoft.com/office/powerpoint/2010/main" val="1970874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57200" y="433754"/>
            <a:ext cx="8229600" cy="831600"/>
          </a:xfrm>
          <a:solidFill>
            <a:schemeClr val="accent5">
              <a:lumMod val="60000"/>
              <a:lumOff val="40000"/>
            </a:schemeClr>
          </a:solidFill>
        </p:spPr>
        <p:txBody>
          <a:bodyPr anchor="ctr"/>
          <a:lstStyle/>
          <a:p>
            <a:pPr algn="ctr"/>
            <a:r>
              <a:rPr lang="sv-SE" sz="3200" b="0" dirty="0">
                <a:solidFill>
                  <a:schemeClr val="bg1"/>
                </a:solidFill>
              </a:rPr>
              <a:t>Träff 2 – Bekräfta och visa att du förstår</a:t>
            </a:r>
          </a:p>
        </p:txBody>
      </p:sp>
      <p:pic>
        <p:nvPicPr>
          <p:cNvPr id="6" name="Platshållare för innehåll 5"/>
          <p:cNvPicPr>
            <a:picLocks noGrp="1" noChangeAspect="1"/>
          </p:cNvPicPr>
          <p:nvPr>
            <p:ph idx="1"/>
          </p:nvPr>
        </p:nvPicPr>
        <p:blipFill>
          <a:blip r:embed="rId3"/>
          <a:stretch>
            <a:fillRect/>
          </a:stretch>
        </p:blipFill>
        <p:spPr>
          <a:xfrm>
            <a:off x="309982" y="1700808"/>
            <a:ext cx="8524036" cy="352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ruta 1"/>
          <p:cNvSpPr txBox="1"/>
          <p:nvPr/>
        </p:nvSpPr>
        <p:spPr>
          <a:xfrm>
            <a:off x="7092280" y="5229200"/>
            <a:ext cx="1594520" cy="307777"/>
          </a:xfrm>
          <a:prstGeom prst="rect">
            <a:avLst/>
          </a:prstGeom>
          <a:noFill/>
        </p:spPr>
        <p:txBody>
          <a:bodyPr wrap="square" rtlCol="0">
            <a:spAutoFit/>
          </a:bodyPr>
          <a:lstStyle/>
          <a:p>
            <a:r>
              <a:rPr lang="sv-SE" sz="1400" dirty="0"/>
              <a:t>Manualsida 8</a:t>
            </a:r>
          </a:p>
        </p:txBody>
      </p:sp>
    </p:spTree>
    <p:extLst>
      <p:ext uri="{BB962C8B-B14F-4D97-AF65-F5344CB8AC3E}">
        <p14:creationId xmlns:p14="http://schemas.microsoft.com/office/powerpoint/2010/main" val="153817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p:cNvPicPr>
            <a:picLocks noGrp="1" noChangeAspect="1"/>
          </p:cNvPicPr>
          <p:nvPr>
            <p:ph idx="1"/>
          </p:nvPr>
        </p:nvPicPr>
        <p:blipFill>
          <a:blip r:embed="rId3"/>
          <a:stretch>
            <a:fillRect/>
          </a:stretch>
        </p:blipFill>
        <p:spPr>
          <a:xfrm>
            <a:off x="493228" y="1468820"/>
            <a:ext cx="8157544" cy="4444455"/>
          </a:xfrm>
          <a:prstGeom prst="rect">
            <a:avLst/>
          </a:prstGeom>
          <a:ln>
            <a:noFill/>
          </a:ln>
          <a:effectLst>
            <a:outerShdw blurRad="190500" algn="tl" rotWithShape="0">
              <a:srgbClr val="000000">
                <a:alpha val="70000"/>
              </a:srgbClr>
            </a:outerShdw>
          </a:effectLst>
        </p:spPr>
      </p:pic>
      <p:sp>
        <p:nvSpPr>
          <p:cNvPr id="4" name="Platshållare för text 3"/>
          <p:cNvSpPr>
            <a:spLocks noGrp="1"/>
          </p:cNvSpPr>
          <p:nvPr>
            <p:ph type="body" sz="quarter" idx="13"/>
          </p:nvPr>
        </p:nvSpPr>
        <p:spPr>
          <a:xfrm>
            <a:off x="971600" y="6093296"/>
            <a:ext cx="7924925" cy="360040"/>
          </a:xfrm>
        </p:spPr>
        <p:txBody>
          <a:bodyPr/>
          <a:lstStyle/>
          <a:p>
            <a:r>
              <a:rPr lang="sv-SE" sz="1200" dirty="0"/>
              <a:t>							</a:t>
            </a:r>
            <a:r>
              <a:rPr lang="sv-SE" sz="1400" dirty="0"/>
              <a:t>Manualsida 10</a:t>
            </a:r>
          </a:p>
        </p:txBody>
      </p:sp>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rPr>
              <a:t>Träff 2 - Säg det du vill utan att klaga</a:t>
            </a:r>
          </a:p>
        </p:txBody>
      </p:sp>
    </p:spTree>
    <p:extLst>
      <p:ext uri="{BB962C8B-B14F-4D97-AF65-F5344CB8AC3E}">
        <p14:creationId xmlns:p14="http://schemas.microsoft.com/office/powerpoint/2010/main" val="884505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rPr>
              <a:t>Träff 2 - Säg det du vill utan att klaga</a:t>
            </a:r>
          </a:p>
        </p:txBody>
      </p:sp>
      <p:sp>
        <p:nvSpPr>
          <p:cNvPr id="4" name="Rektangel 3"/>
          <p:cNvSpPr/>
          <p:nvPr/>
        </p:nvSpPr>
        <p:spPr>
          <a:xfrm>
            <a:off x="5895550" y="3212976"/>
            <a:ext cx="2132833" cy="369332"/>
          </a:xfrm>
          <a:prstGeom prst="rect">
            <a:avLst/>
          </a:prstGeom>
        </p:spPr>
        <p:txBody>
          <a:bodyPr wrap="square">
            <a:spAutoFit/>
          </a:bodyPr>
          <a:lstStyle/>
          <a:p>
            <a:r>
              <a:rPr lang="sv-SE" dirty="0"/>
              <a:t> </a:t>
            </a:r>
          </a:p>
        </p:txBody>
      </p:sp>
      <p:graphicFrame>
        <p:nvGraphicFramePr>
          <p:cNvPr id="8" name="Platshållare för innehåll 7"/>
          <p:cNvGraphicFramePr>
            <a:graphicFrameLocks noGrp="1"/>
          </p:cNvGraphicFramePr>
          <p:nvPr>
            <p:ph idx="1"/>
          </p:nvPr>
        </p:nvGraphicFramePr>
        <p:xfrm>
          <a:off x="646718" y="1484784"/>
          <a:ext cx="8055429" cy="4539850"/>
        </p:xfrm>
        <a:graphic>
          <a:graphicData uri="http://schemas.openxmlformats.org/drawingml/2006/table">
            <a:tbl>
              <a:tblPr firstRow="1" firstCol="1" bandRow="1">
                <a:tableStyleId>{5C22544A-7EE6-4342-B048-85BDC9FD1C3A}</a:tableStyleId>
              </a:tblPr>
              <a:tblGrid>
                <a:gridCol w="4029585">
                  <a:extLst>
                    <a:ext uri="{9D8B030D-6E8A-4147-A177-3AD203B41FA5}">
                      <a16:colId xmlns:a16="http://schemas.microsoft.com/office/drawing/2014/main" val="472060866"/>
                    </a:ext>
                  </a:extLst>
                </a:gridCol>
                <a:gridCol w="4025844">
                  <a:extLst>
                    <a:ext uri="{9D8B030D-6E8A-4147-A177-3AD203B41FA5}">
                      <a16:colId xmlns:a16="http://schemas.microsoft.com/office/drawing/2014/main" val="1860109014"/>
                    </a:ext>
                  </a:extLst>
                </a:gridCol>
              </a:tblGrid>
              <a:tr h="720080">
                <a:tc>
                  <a:txBody>
                    <a:bodyPr/>
                    <a:lstStyle/>
                    <a:p>
                      <a:pPr>
                        <a:lnSpc>
                          <a:spcPts val="1500"/>
                        </a:lnSpc>
                        <a:spcAft>
                          <a:spcPts val="720"/>
                        </a:spcAft>
                      </a:pPr>
                      <a:endParaRPr lang="sv-SE" sz="2000" dirty="0">
                        <a:effectLst/>
                      </a:endParaRPr>
                    </a:p>
                    <a:p>
                      <a:pPr>
                        <a:lnSpc>
                          <a:spcPts val="1500"/>
                        </a:lnSpc>
                        <a:spcAft>
                          <a:spcPts val="720"/>
                        </a:spcAft>
                      </a:pPr>
                      <a:r>
                        <a:rPr lang="sv-SE" sz="2000" dirty="0">
                          <a:effectLst/>
                        </a:rPr>
                        <a:t>Klagomål</a:t>
                      </a:r>
                      <a:r>
                        <a:rPr lang="sv-SE" sz="1200" dirty="0">
                          <a:effectLst/>
                        </a:rPr>
                        <a:t> </a:t>
                      </a:r>
                      <a:endParaRPr lang="sv-SE" sz="1200" dirty="0">
                        <a:effectLst/>
                        <a:latin typeface="Stockholm Type Regular" pitchFamily="50" charset="0"/>
                        <a:ea typeface="Stockholm Type Regular" pitchFamily="50" charset="0"/>
                        <a:cs typeface="Angsana New"/>
                      </a:endParaRPr>
                    </a:p>
                  </a:txBody>
                  <a:tcPr marL="68580" marR="68580" marT="0" marB="0">
                    <a:solidFill>
                      <a:schemeClr val="accent6">
                        <a:lumMod val="90000"/>
                      </a:schemeClr>
                    </a:solidFill>
                  </a:tcPr>
                </a:tc>
                <a:tc>
                  <a:txBody>
                    <a:bodyPr/>
                    <a:lstStyle/>
                    <a:p>
                      <a:pPr>
                        <a:lnSpc>
                          <a:spcPts val="1500"/>
                        </a:lnSpc>
                        <a:spcAft>
                          <a:spcPts val="720"/>
                        </a:spcAft>
                      </a:pPr>
                      <a:endParaRPr lang="sv-SE" sz="2000" dirty="0">
                        <a:effectLst/>
                      </a:endParaRPr>
                    </a:p>
                    <a:p>
                      <a:pPr>
                        <a:lnSpc>
                          <a:spcPts val="1500"/>
                        </a:lnSpc>
                        <a:spcAft>
                          <a:spcPts val="720"/>
                        </a:spcAft>
                      </a:pPr>
                      <a:r>
                        <a:rPr lang="sv-SE" sz="2000" dirty="0">
                          <a:effectLst/>
                        </a:rPr>
                        <a:t>Säg det du vill utan att klaga</a:t>
                      </a:r>
                      <a:endParaRPr lang="sv-SE" sz="2000" dirty="0">
                        <a:effectLst/>
                        <a:latin typeface="Stockholm Type Regular" pitchFamily="50" charset="0"/>
                        <a:ea typeface="Stockholm Type Regular" pitchFamily="50" charset="0"/>
                        <a:cs typeface="Angsana New"/>
                      </a:endParaRPr>
                    </a:p>
                  </a:txBody>
                  <a:tcPr marL="68580" marR="68580" marT="0" marB="0">
                    <a:solidFill>
                      <a:schemeClr val="accent6">
                        <a:lumMod val="90000"/>
                      </a:schemeClr>
                    </a:solidFill>
                  </a:tcPr>
                </a:tc>
                <a:extLst>
                  <a:ext uri="{0D108BD9-81ED-4DB2-BD59-A6C34878D82A}">
                    <a16:rowId xmlns:a16="http://schemas.microsoft.com/office/drawing/2014/main" val="2248958400"/>
                  </a:ext>
                </a:extLst>
              </a:tr>
              <a:tr h="1518056">
                <a:tc>
                  <a:txBody>
                    <a:bodyPr/>
                    <a:lstStyle/>
                    <a:p>
                      <a:pPr>
                        <a:lnSpc>
                          <a:spcPts val="1500"/>
                        </a:lnSpc>
                        <a:spcAft>
                          <a:spcPts val="0"/>
                        </a:spcAft>
                      </a:pPr>
                      <a:endParaRPr lang="sv-SE" sz="2000" dirty="0">
                        <a:effectLst/>
                      </a:endParaRPr>
                    </a:p>
                    <a:p>
                      <a:pPr>
                        <a:lnSpc>
                          <a:spcPts val="1500"/>
                        </a:lnSpc>
                        <a:spcAft>
                          <a:spcPts val="0"/>
                        </a:spcAft>
                      </a:pPr>
                      <a:r>
                        <a:rPr lang="sv-SE" sz="2000" dirty="0">
                          <a:effectLst/>
                        </a:rPr>
                        <a:t>Varför</a:t>
                      </a:r>
                      <a:r>
                        <a:rPr lang="sv-SE" sz="2000" baseline="0" dirty="0">
                          <a:effectLst/>
                        </a:rPr>
                        <a:t> ligger det alltid </a:t>
                      </a:r>
                    </a:p>
                    <a:p>
                      <a:pPr>
                        <a:lnSpc>
                          <a:spcPts val="1500"/>
                        </a:lnSpc>
                        <a:spcAft>
                          <a:spcPts val="0"/>
                        </a:spcAft>
                      </a:pPr>
                      <a:endParaRPr lang="sv-SE" sz="2000" baseline="0" dirty="0">
                        <a:effectLst/>
                      </a:endParaRPr>
                    </a:p>
                    <a:p>
                      <a:pPr>
                        <a:lnSpc>
                          <a:spcPts val="1500"/>
                        </a:lnSpc>
                        <a:spcAft>
                          <a:spcPts val="0"/>
                        </a:spcAft>
                      </a:pPr>
                      <a:r>
                        <a:rPr lang="sv-SE" sz="2000" baseline="0" dirty="0">
                          <a:effectLst/>
                        </a:rPr>
                        <a:t>smutstvätt på ditt golv?</a:t>
                      </a:r>
                      <a:endParaRPr lang="sv-SE" sz="2000" dirty="0">
                        <a:effectLst/>
                      </a:endParaRPr>
                    </a:p>
                  </a:txBody>
                  <a:tcPr marL="68580" marR="68580" marT="0" marB="0">
                    <a:solidFill>
                      <a:schemeClr val="accent6">
                        <a:lumMod val="75000"/>
                      </a:schemeClr>
                    </a:solidFill>
                  </a:tcPr>
                </a:tc>
                <a:tc>
                  <a:txBody>
                    <a:bodyPr/>
                    <a:lstStyle/>
                    <a:p>
                      <a:pPr>
                        <a:lnSpc>
                          <a:spcPts val="1500"/>
                        </a:lnSpc>
                        <a:spcAft>
                          <a:spcPts val="0"/>
                        </a:spcAft>
                      </a:pPr>
                      <a:endParaRPr lang="sv-SE" sz="1200" dirty="0">
                        <a:effectLst/>
                        <a:latin typeface="Stockholm Type Regular" pitchFamily="50" charset="0"/>
                        <a:ea typeface="Stockholm Type Regular" pitchFamily="50" charset="0"/>
                        <a:cs typeface="Angsana New"/>
                      </a:endParaRPr>
                    </a:p>
                  </a:txBody>
                  <a:tcPr marL="68580" marR="68580" marT="0" marB="0">
                    <a:solidFill>
                      <a:schemeClr val="accent6">
                        <a:lumMod val="90000"/>
                      </a:schemeClr>
                    </a:solidFill>
                  </a:tcPr>
                </a:tc>
                <a:extLst>
                  <a:ext uri="{0D108BD9-81ED-4DB2-BD59-A6C34878D82A}">
                    <a16:rowId xmlns:a16="http://schemas.microsoft.com/office/drawing/2014/main" val="2170219004"/>
                  </a:ext>
                </a:extLst>
              </a:tr>
              <a:tr h="2301714">
                <a:tc>
                  <a:txBody>
                    <a:bodyPr/>
                    <a:lstStyle/>
                    <a:p>
                      <a:pPr>
                        <a:lnSpc>
                          <a:spcPts val="1500"/>
                        </a:lnSpc>
                        <a:spcAft>
                          <a:spcPts val="0"/>
                        </a:spcAft>
                      </a:pPr>
                      <a:endParaRPr lang="sv-SE" sz="2000" dirty="0">
                        <a:effectLst/>
                      </a:endParaRPr>
                    </a:p>
                    <a:p>
                      <a:pPr>
                        <a:lnSpc>
                          <a:spcPts val="1500"/>
                        </a:lnSpc>
                        <a:spcAft>
                          <a:spcPts val="0"/>
                        </a:spcAft>
                      </a:pPr>
                      <a:r>
                        <a:rPr lang="sv-SE" sz="2000" b="1" kern="1200" dirty="0">
                          <a:solidFill>
                            <a:schemeClr val="lt1"/>
                          </a:solidFill>
                          <a:effectLst/>
                          <a:latin typeface="+mn-lt"/>
                          <a:ea typeface="+mn-ea"/>
                          <a:cs typeface="+mn-cs"/>
                        </a:rPr>
                        <a:t>Du vill aldrig göra något med</a:t>
                      </a:r>
                    </a:p>
                    <a:p>
                      <a:pPr>
                        <a:lnSpc>
                          <a:spcPts val="1500"/>
                        </a:lnSpc>
                        <a:spcAft>
                          <a:spcPts val="0"/>
                        </a:spcAft>
                      </a:pPr>
                      <a:endParaRPr lang="sv-SE" sz="2000" b="1" kern="1200" dirty="0">
                        <a:solidFill>
                          <a:schemeClr val="lt1"/>
                        </a:solidFill>
                        <a:effectLst/>
                        <a:latin typeface="+mn-lt"/>
                        <a:ea typeface="+mn-ea"/>
                        <a:cs typeface="+mn-cs"/>
                      </a:endParaRPr>
                    </a:p>
                    <a:p>
                      <a:pPr>
                        <a:lnSpc>
                          <a:spcPts val="1500"/>
                        </a:lnSpc>
                        <a:spcAft>
                          <a:spcPts val="0"/>
                        </a:spcAft>
                      </a:pPr>
                      <a:r>
                        <a:rPr lang="sv-SE" sz="2000" b="1" kern="1200" dirty="0">
                          <a:solidFill>
                            <a:schemeClr val="lt1"/>
                          </a:solidFill>
                          <a:effectLst/>
                          <a:latin typeface="+mn-lt"/>
                          <a:ea typeface="+mn-ea"/>
                          <a:cs typeface="+mn-cs"/>
                        </a:rPr>
                        <a:t>mig, du tänker bara på dig själv.</a:t>
                      </a:r>
                      <a:endParaRPr lang="sv-SE" sz="2000" dirty="0">
                        <a:effectLst/>
                      </a:endParaRPr>
                    </a:p>
                  </a:txBody>
                  <a:tcPr marL="68580" marR="68580" marT="0" marB="0">
                    <a:solidFill>
                      <a:schemeClr val="accent6">
                        <a:lumMod val="75000"/>
                      </a:schemeClr>
                    </a:solidFill>
                  </a:tcPr>
                </a:tc>
                <a:tc>
                  <a:txBody>
                    <a:bodyPr/>
                    <a:lstStyle/>
                    <a:p>
                      <a:pPr>
                        <a:lnSpc>
                          <a:spcPts val="1500"/>
                        </a:lnSpc>
                        <a:spcAft>
                          <a:spcPts val="0"/>
                        </a:spcAft>
                      </a:pPr>
                      <a:r>
                        <a:rPr lang="sv-SE" sz="1200" dirty="0">
                          <a:effectLst/>
                        </a:rPr>
                        <a:t>. </a:t>
                      </a:r>
                      <a:endParaRPr lang="sv-SE" sz="1200" dirty="0">
                        <a:effectLst/>
                        <a:latin typeface="Stockholm Type Regular" pitchFamily="50" charset="0"/>
                        <a:ea typeface="Stockholm Type Regular" pitchFamily="50" charset="0"/>
                        <a:cs typeface="Angsana New"/>
                      </a:endParaRPr>
                    </a:p>
                  </a:txBody>
                  <a:tcPr marL="68580" marR="68580" marT="0" marB="0">
                    <a:solidFill>
                      <a:schemeClr val="accent6">
                        <a:lumMod val="90000"/>
                      </a:schemeClr>
                    </a:solidFill>
                  </a:tcPr>
                </a:tc>
                <a:extLst>
                  <a:ext uri="{0D108BD9-81ED-4DB2-BD59-A6C34878D82A}">
                    <a16:rowId xmlns:a16="http://schemas.microsoft.com/office/drawing/2014/main" val="2412887576"/>
                  </a:ext>
                </a:extLst>
              </a:tr>
            </a:tbl>
          </a:graphicData>
        </a:graphic>
      </p:graphicFrame>
      <p:sp>
        <p:nvSpPr>
          <p:cNvPr id="9" name="textruta 8"/>
          <p:cNvSpPr txBox="1"/>
          <p:nvPr/>
        </p:nvSpPr>
        <p:spPr>
          <a:xfrm>
            <a:off x="5580112" y="6214533"/>
            <a:ext cx="2880320" cy="369332"/>
          </a:xfrm>
          <a:prstGeom prst="rect">
            <a:avLst/>
          </a:prstGeom>
          <a:noFill/>
        </p:spPr>
        <p:txBody>
          <a:bodyPr wrap="square" rtlCol="0">
            <a:spAutoFit/>
          </a:bodyPr>
          <a:lstStyle/>
          <a:p>
            <a:r>
              <a:rPr lang="sv-SE" dirty="0"/>
              <a:t>             </a:t>
            </a:r>
          </a:p>
        </p:txBody>
      </p:sp>
    </p:spTree>
    <p:extLst>
      <p:ext uri="{BB962C8B-B14F-4D97-AF65-F5344CB8AC3E}">
        <p14:creationId xmlns:p14="http://schemas.microsoft.com/office/powerpoint/2010/main" val="1444804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a:spLocks noGrp="1"/>
          </p:cNvSpPr>
          <p:nvPr>
            <p:ph type="title"/>
          </p:nvPr>
        </p:nvSpPr>
        <p:spPr>
          <a:xfrm>
            <a:off x="457200" y="376518"/>
            <a:ext cx="8229600" cy="831600"/>
          </a:xfrm>
          <a:solidFill>
            <a:schemeClr val="accent5">
              <a:lumMod val="60000"/>
              <a:lumOff val="40000"/>
            </a:schemeClr>
          </a:solidFill>
        </p:spPr>
        <p:txBody>
          <a:bodyPr anchor="ctr"/>
          <a:lstStyle/>
          <a:p>
            <a:pPr algn="ctr"/>
            <a:r>
              <a:rPr lang="sv-SE" sz="3200" b="0" dirty="0">
                <a:solidFill>
                  <a:schemeClr val="bg1"/>
                </a:solidFill>
                <a:latin typeface="+mn-lt"/>
              </a:rPr>
              <a:t>Träff 3 - Välja väg</a:t>
            </a:r>
          </a:p>
        </p:txBody>
      </p:sp>
      <p:pic>
        <p:nvPicPr>
          <p:cNvPr id="2" name="Bildobjekt 1"/>
          <p:cNvPicPr>
            <a:picLocks noChangeAspect="1"/>
          </p:cNvPicPr>
          <p:nvPr/>
        </p:nvPicPr>
        <p:blipFill>
          <a:blip r:embed="rId3"/>
          <a:stretch>
            <a:fillRect/>
          </a:stretch>
        </p:blipFill>
        <p:spPr>
          <a:xfrm>
            <a:off x="1057300" y="1556792"/>
            <a:ext cx="7029400" cy="3778303"/>
          </a:xfrm>
          <a:prstGeom prst="rect">
            <a:avLst/>
          </a:prstGeom>
          <a:ln>
            <a:noFill/>
          </a:ln>
          <a:effectLst>
            <a:outerShdw blurRad="292100" dist="139700" dir="2700000" algn="tl" rotWithShape="0">
              <a:srgbClr val="333333">
                <a:alpha val="65000"/>
              </a:srgbClr>
            </a:outerShdw>
          </a:effectLst>
        </p:spPr>
      </p:pic>
      <p:sp>
        <p:nvSpPr>
          <p:cNvPr id="3" name="textruta 2"/>
          <p:cNvSpPr txBox="1"/>
          <p:nvPr/>
        </p:nvSpPr>
        <p:spPr>
          <a:xfrm>
            <a:off x="6839484" y="5529880"/>
            <a:ext cx="1249060" cy="307777"/>
          </a:xfrm>
          <a:prstGeom prst="rect">
            <a:avLst/>
          </a:prstGeom>
          <a:noFill/>
        </p:spPr>
        <p:txBody>
          <a:bodyPr wrap="none" rtlCol="0">
            <a:spAutoFit/>
          </a:bodyPr>
          <a:lstStyle/>
          <a:p>
            <a:r>
              <a:rPr lang="sv-SE" sz="1400" dirty="0"/>
              <a:t>Manualsida 0</a:t>
            </a:r>
          </a:p>
        </p:txBody>
      </p:sp>
    </p:spTree>
    <p:extLst>
      <p:ext uri="{BB962C8B-B14F-4D97-AF65-F5344CB8AC3E}">
        <p14:creationId xmlns:p14="http://schemas.microsoft.com/office/powerpoint/2010/main" val="298393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0375" y="258027"/>
            <a:ext cx="8229600" cy="894654"/>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latin typeface="+mn-lt"/>
              </a:rPr>
              <a:t>Träff 3 - Välja väg </a:t>
            </a:r>
          </a:p>
        </p:txBody>
      </p:sp>
      <p:sp>
        <p:nvSpPr>
          <p:cNvPr id="4" name="Platshållare för text 3"/>
          <p:cNvSpPr>
            <a:spLocks noGrp="1"/>
          </p:cNvSpPr>
          <p:nvPr>
            <p:ph type="body" sz="quarter" idx="13"/>
          </p:nvPr>
        </p:nvSpPr>
        <p:spPr/>
        <p:txBody>
          <a:bodyPr/>
          <a:lstStyle/>
          <a:p>
            <a:endParaRPr lang="sv-SE" dirty="0"/>
          </a:p>
        </p:txBody>
      </p:sp>
      <p:graphicFrame>
        <p:nvGraphicFramePr>
          <p:cNvPr id="5" name="Platshållare för innehåll 4"/>
          <p:cNvGraphicFramePr>
            <a:graphicFrameLocks noGrp="1"/>
          </p:cNvGraphicFramePr>
          <p:nvPr>
            <p:ph idx="1"/>
          </p:nvPr>
        </p:nvGraphicFramePr>
        <p:xfrm>
          <a:off x="460375" y="1232737"/>
          <a:ext cx="8435280" cy="4680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20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191884" y="238865"/>
            <a:ext cx="8928992" cy="1029896"/>
          </a:xfrm>
          <a:solidFill>
            <a:schemeClr val="accent5"/>
          </a:solidFill>
        </p:spPr>
        <p:txBody>
          <a:bodyPr/>
          <a:lstStyle/>
          <a:p>
            <a:pPr algn="ctr"/>
            <a:r>
              <a:rPr lang="sv-SE" sz="3200" b="0" dirty="0">
                <a:solidFill>
                  <a:schemeClr val="bg1"/>
                </a:solidFill>
                <a:latin typeface="+mn-lt"/>
              </a:rPr>
              <a:t>Fördjupning - Hur påverkas unga av skärmanvändning?</a:t>
            </a:r>
          </a:p>
        </p:txBody>
      </p:sp>
      <p:sp>
        <p:nvSpPr>
          <p:cNvPr id="7" name="textruta 6"/>
          <p:cNvSpPr txBox="1"/>
          <p:nvPr/>
        </p:nvSpPr>
        <p:spPr>
          <a:xfrm>
            <a:off x="251520" y="1268760"/>
            <a:ext cx="8435280" cy="572464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v-SE" sz="2400" dirty="0"/>
              <a:t>Lagom är bäst</a:t>
            </a:r>
          </a:p>
          <a:p>
            <a:pPr marL="285750" indent="-285750">
              <a:lnSpc>
                <a:spcPct val="150000"/>
              </a:lnSpc>
              <a:buFont typeface="Arial" panose="020B0604020202020204" pitchFamily="34" charset="0"/>
              <a:buChar char="•"/>
            </a:pPr>
            <a:r>
              <a:rPr lang="sv-SE" sz="2400" dirty="0"/>
              <a:t>Indirekta effekter: vad går skärmtiden ut över?</a:t>
            </a:r>
          </a:p>
          <a:p>
            <a:pPr marL="285750" indent="-285750">
              <a:lnSpc>
                <a:spcPct val="150000"/>
              </a:lnSpc>
              <a:buFont typeface="Arial" panose="020B0604020202020204" pitchFamily="34" charset="0"/>
              <a:buChar char="•"/>
            </a:pPr>
            <a:r>
              <a:rPr lang="sv-SE" sz="2400" dirty="0"/>
              <a:t>Sociala medier</a:t>
            </a:r>
          </a:p>
          <a:p>
            <a:pPr marL="800100" lvl="1" indent="-342900">
              <a:buFont typeface="Courier New" panose="02070309020205020404" pitchFamily="49" charset="0"/>
              <a:buChar char="o"/>
            </a:pPr>
            <a:r>
              <a:rPr lang="sv-SE" sz="2400" dirty="0"/>
              <a:t>Positiva effekter: bättre självförtroende, socialt stöd, utveckla sin identitet</a:t>
            </a:r>
          </a:p>
          <a:p>
            <a:pPr marL="800100" lvl="1" indent="-342900">
              <a:buFont typeface="Courier New" panose="02070309020205020404" pitchFamily="49" charset="0"/>
              <a:buChar char="o"/>
            </a:pPr>
            <a:r>
              <a:rPr lang="sv-SE" sz="2400" dirty="0"/>
              <a:t>Negativa effekter: kränkningar, social isolering, fler psykiska besvär</a:t>
            </a:r>
          </a:p>
          <a:p>
            <a:endParaRPr lang="sv-SE" sz="2400" dirty="0"/>
          </a:p>
          <a:p>
            <a:pPr marL="342900" indent="-342900">
              <a:buFont typeface="Arial" panose="020B0604020202020204" pitchFamily="34" charset="0"/>
              <a:buChar char="•"/>
            </a:pPr>
            <a:r>
              <a:rPr lang="sv-SE" sz="2400" dirty="0"/>
              <a:t>Spelberoende och spelande</a:t>
            </a:r>
          </a:p>
          <a:p>
            <a:pPr marL="342900" indent="-342900">
              <a:buFont typeface="Arial" panose="020B0604020202020204" pitchFamily="34" charset="0"/>
              <a:buChar char="•"/>
            </a:pPr>
            <a:endParaRPr lang="sv-SE" sz="2400" dirty="0"/>
          </a:p>
          <a:p>
            <a:pPr marL="342900" indent="-342900">
              <a:buFont typeface="Arial" panose="020B0604020202020204" pitchFamily="34" charset="0"/>
              <a:buChar char="•"/>
            </a:pPr>
            <a:r>
              <a:rPr lang="sv-SE" sz="2400" dirty="0"/>
              <a:t>3 skyddsfaktorer: motion, vänner </a:t>
            </a:r>
            <a:r>
              <a:rPr lang="sv-SE" sz="2400" dirty="0" err="1"/>
              <a:t>irl</a:t>
            </a:r>
            <a:r>
              <a:rPr lang="sv-SE" sz="2400" dirty="0"/>
              <a:t>, samtal med föräldrar  </a:t>
            </a:r>
          </a:p>
          <a:p>
            <a:endParaRPr lang="sv-SE" sz="2400" b="1" dirty="0"/>
          </a:p>
          <a:p>
            <a:endParaRPr lang="sv-SE" sz="2400" dirty="0"/>
          </a:p>
          <a:p>
            <a:pPr marL="285750" indent="-285750">
              <a:buFont typeface="Arial" panose="020B0604020202020204" pitchFamily="34" charset="0"/>
              <a:buChar char="•"/>
            </a:pPr>
            <a:endParaRPr lang="sv-SE" dirty="0"/>
          </a:p>
        </p:txBody>
      </p:sp>
      <p:sp>
        <p:nvSpPr>
          <p:cNvPr id="2" name="textruta 1"/>
          <p:cNvSpPr txBox="1"/>
          <p:nvPr/>
        </p:nvSpPr>
        <p:spPr>
          <a:xfrm rot="10800000" flipV="1">
            <a:off x="1691680" y="6098813"/>
            <a:ext cx="6696744" cy="646331"/>
          </a:xfrm>
          <a:prstGeom prst="rect">
            <a:avLst/>
          </a:prstGeom>
          <a:noFill/>
        </p:spPr>
        <p:txBody>
          <a:bodyPr wrap="square" rtlCol="0">
            <a:spAutoFit/>
          </a:bodyPr>
          <a:lstStyle/>
          <a:p>
            <a:pPr algn="r"/>
            <a:r>
              <a:rPr lang="sv-SE" dirty="0"/>
              <a:t>Källor: Forte 2022, Folkhälsomyndigheten 2018 och 2024, </a:t>
            </a:r>
          </a:p>
          <a:p>
            <a:pPr algn="r"/>
            <a:r>
              <a:rPr lang="sv-SE" dirty="0"/>
              <a:t>Mind 2021, Mediemyndigheten 2020 och 2024, Nutley 2019. </a:t>
            </a:r>
          </a:p>
        </p:txBody>
      </p:sp>
    </p:spTree>
    <p:extLst>
      <p:ext uri="{BB962C8B-B14F-4D97-AF65-F5344CB8AC3E}">
        <p14:creationId xmlns:p14="http://schemas.microsoft.com/office/powerpoint/2010/main" val="2754933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p:cNvPicPr>
            <a:picLocks noGrp="1" noChangeAspect="1"/>
          </p:cNvPicPr>
          <p:nvPr>
            <p:ph idx="1"/>
          </p:nvPr>
        </p:nvPicPr>
        <p:blipFill>
          <a:blip r:embed="rId3"/>
          <a:stretch>
            <a:fillRect/>
          </a:stretch>
        </p:blipFill>
        <p:spPr>
          <a:xfrm>
            <a:off x="1706555" y="1268760"/>
            <a:ext cx="6010859" cy="4815330"/>
          </a:xfrm>
          <a:prstGeom prst="rect">
            <a:avLst/>
          </a:prstGeom>
        </p:spPr>
      </p:pic>
      <p:sp>
        <p:nvSpPr>
          <p:cNvPr id="4" name="Platshållare för datum 3"/>
          <p:cNvSpPr>
            <a:spLocks noGrp="1"/>
          </p:cNvSpPr>
          <p:nvPr>
            <p:ph type="dt" sz="half" idx="10"/>
          </p:nvPr>
        </p:nvSpPr>
        <p:spPr/>
        <p:txBody>
          <a:bodyPr/>
          <a:lstStyle/>
          <a:p>
            <a:r>
              <a:rPr lang="sv-SE"/>
              <a:t>2011-05-11</a:t>
            </a:r>
            <a:endParaRPr lang="en-GB" dirty="0"/>
          </a:p>
        </p:txBody>
      </p:sp>
      <p:sp>
        <p:nvSpPr>
          <p:cNvPr id="5" name="Platshållare för bildnummer 4"/>
          <p:cNvSpPr>
            <a:spLocks noGrp="1"/>
          </p:cNvSpPr>
          <p:nvPr>
            <p:ph type="sldNum" sz="quarter" idx="11"/>
          </p:nvPr>
        </p:nvSpPr>
        <p:spPr/>
        <p:txBody>
          <a:bodyPr/>
          <a:lstStyle/>
          <a:p>
            <a:r>
              <a:rPr lang="en-GB"/>
              <a:t>SIDAN </a:t>
            </a:r>
            <a:fld id="{D9DB9EAD-8AEE-40D8-9837-BCC6D60FAFF3}" type="slidenum">
              <a:rPr lang="en-GB" smtClean="0"/>
              <a:pPr/>
              <a:t>17</a:t>
            </a:fld>
            <a:endParaRPr lang="en-GB" dirty="0"/>
          </a:p>
        </p:txBody>
      </p:sp>
      <p:sp>
        <p:nvSpPr>
          <p:cNvPr id="6" name="Rubrik 1"/>
          <p:cNvSpPr>
            <a:spLocks noGrp="1"/>
          </p:cNvSpPr>
          <p:nvPr>
            <p:ph type="title"/>
          </p:nvPr>
        </p:nvSpPr>
        <p:spPr>
          <a:xfrm>
            <a:off x="158750" y="188640"/>
            <a:ext cx="8985250" cy="1080120"/>
          </a:xfrm>
          <a:solidFill>
            <a:schemeClr val="accent5"/>
          </a:solidFill>
        </p:spPr>
        <p:txBody>
          <a:bodyPr/>
          <a:lstStyle/>
          <a:p>
            <a:pPr algn="ctr"/>
            <a:r>
              <a:rPr lang="sv-SE" sz="3200" b="0" dirty="0">
                <a:solidFill>
                  <a:schemeClr val="bg1"/>
                </a:solidFill>
                <a:latin typeface="+mn-lt"/>
              </a:rPr>
              <a:t>Fördjupning - Hur påverkas unga av skärmanvändning?</a:t>
            </a:r>
          </a:p>
        </p:txBody>
      </p:sp>
      <p:sp>
        <p:nvSpPr>
          <p:cNvPr id="7" name="textruta 6"/>
          <p:cNvSpPr txBox="1"/>
          <p:nvPr/>
        </p:nvSpPr>
        <p:spPr>
          <a:xfrm>
            <a:off x="1705950" y="6127475"/>
            <a:ext cx="6332850" cy="369332"/>
          </a:xfrm>
          <a:prstGeom prst="rect">
            <a:avLst/>
          </a:prstGeom>
          <a:noFill/>
        </p:spPr>
        <p:txBody>
          <a:bodyPr wrap="square" rtlCol="0">
            <a:spAutoFit/>
          </a:bodyPr>
          <a:lstStyle/>
          <a:p>
            <a:r>
              <a:rPr lang="sv-SE" dirty="0"/>
              <a:t>Källa: Folkhälsomyndigheten 2024</a:t>
            </a:r>
          </a:p>
        </p:txBody>
      </p:sp>
    </p:spTree>
    <p:extLst>
      <p:ext uri="{BB962C8B-B14F-4D97-AF65-F5344CB8AC3E}">
        <p14:creationId xmlns:p14="http://schemas.microsoft.com/office/powerpoint/2010/main" val="317819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8229600" cy="955576"/>
          </a:xfrm>
          <a:solidFill>
            <a:schemeClr val="accent5"/>
          </a:solidFill>
        </p:spPr>
        <p:txBody>
          <a:bodyPr/>
          <a:lstStyle/>
          <a:p>
            <a:pPr algn="ctr"/>
            <a:r>
              <a:rPr lang="sv-SE" sz="3200" b="0" dirty="0">
                <a:solidFill>
                  <a:schemeClr val="bg1"/>
                </a:solidFill>
                <a:latin typeface="+mn-lt"/>
              </a:rPr>
              <a:t>Fördjupning - Hur kan föräldrar stötta kring skärmar?</a:t>
            </a:r>
          </a:p>
        </p:txBody>
      </p:sp>
      <p:sp>
        <p:nvSpPr>
          <p:cNvPr id="3" name="Platshållare för innehåll 2"/>
          <p:cNvSpPr>
            <a:spLocks noGrp="1"/>
          </p:cNvSpPr>
          <p:nvPr>
            <p:ph idx="1"/>
          </p:nvPr>
        </p:nvSpPr>
        <p:spPr>
          <a:xfrm>
            <a:off x="457200" y="2060848"/>
            <a:ext cx="6519514" cy="2952328"/>
          </a:xfrm>
        </p:spPr>
        <p:txBody>
          <a:bodyPr/>
          <a:lstStyle/>
          <a:p>
            <a:r>
              <a:rPr lang="sv-SE" sz="2400" dirty="0"/>
              <a:t>Utgå från tonåringens perspektiv och behov.</a:t>
            </a:r>
          </a:p>
          <a:p>
            <a:endParaRPr lang="sv-SE" sz="2400" dirty="0"/>
          </a:p>
          <a:p>
            <a:r>
              <a:rPr lang="sv-SE" sz="2400" dirty="0"/>
              <a:t>Vårda relationen.</a:t>
            </a:r>
          </a:p>
          <a:p>
            <a:endParaRPr lang="sv-SE" sz="2400" dirty="0"/>
          </a:p>
          <a:p>
            <a:r>
              <a:rPr lang="sv-SE" sz="2400" dirty="0"/>
              <a:t>Var en förebild</a:t>
            </a:r>
          </a:p>
          <a:p>
            <a:pPr marL="0" indent="0">
              <a:buNone/>
            </a:pPr>
            <a:endParaRPr lang="sv-SE" sz="2400" dirty="0"/>
          </a:p>
          <a:p>
            <a:pPr marL="0" indent="0">
              <a:buNone/>
            </a:pPr>
            <a:endParaRPr lang="sv-SE" sz="2400" dirty="0"/>
          </a:p>
          <a:p>
            <a:endParaRPr lang="sv-SE" sz="2400"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3199668"/>
            <a:ext cx="2699642" cy="3371272"/>
          </a:xfrm>
          <a:prstGeom prst="rect">
            <a:avLst/>
          </a:prstGeom>
        </p:spPr>
      </p:pic>
      <p:sp>
        <p:nvSpPr>
          <p:cNvPr id="5" name="textruta 4"/>
          <p:cNvSpPr txBox="1"/>
          <p:nvPr/>
        </p:nvSpPr>
        <p:spPr>
          <a:xfrm>
            <a:off x="656617" y="5805264"/>
            <a:ext cx="6120680" cy="646331"/>
          </a:xfrm>
          <a:prstGeom prst="rect">
            <a:avLst/>
          </a:prstGeom>
          <a:noFill/>
        </p:spPr>
        <p:txBody>
          <a:bodyPr wrap="square" rtlCol="0">
            <a:spAutoFit/>
          </a:bodyPr>
          <a:lstStyle/>
          <a:p>
            <a:pPr algn="r"/>
            <a:r>
              <a:rPr lang="sv-SE" dirty="0"/>
              <a:t>	Källor: Nutley 2019, Dunkels 2015, Mind 2018, 2020 och 2021, Folkhälsomyndigheten 2024</a:t>
            </a:r>
          </a:p>
        </p:txBody>
      </p:sp>
    </p:spTree>
    <p:extLst>
      <p:ext uri="{BB962C8B-B14F-4D97-AF65-F5344CB8AC3E}">
        <p14:creationId xmlns:p14="http://schemas.microsoft.com/office/powerpoint/2010/main" val="877441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67998"/>
            <a:ext cx="8229600" cy="891321"/>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Före- och eftermodellen  </a:t>
            </a:r>
          </a:p>
        </p:txBody>
      </p:sp>
      <p:sp>
        <p:nvSpPr>
          <p:cNvPr id="3" name="Platshållare för innehåll 2"/>
          <p:cNvSpPr>
            <a:spLocks noGrp="1"/>
          </p:cNvSpPr>
          <p:nvPr>
            <p:ph idx="1"/>
          </p:nvPr>
        </p:nvSpPr>
        <p:spPr/>
        <p:txBody>
          <a:bodyPr/>
          <a:lstStyle/>
          <a:p>
            <a:pPr marL="0" indent="0">
              <a:buNone/>
            </a:pPr>
            <a:endParaRPr lang="sv-SE" sz="2400" dirty="0"/>
          </a:p>
          <a:p>
            <a:pPr marL="0" indent="0">
              <a:buNone/>
            </a:pPr>
            <a:endParaRPr lang="sv-SE" sz="2400" dirty="0"/>
          </a:p>
          <a:p>
            <a:pPr lvl="0">
              <a:buFontTx/>
              <a:buChar char="-"/>
            </a:pPr>
            <a:endParaRPr lang="sv-SE" sz="2400" dirty="0"/>
          </a:p>
          <a:p>
            <a:pPr lvl="0"/>
            <a:endParaRPr lang="sv-SE" sz="2400" dirty="0"/>
          </a:p>
          <a:p>
            <a:pPr marL="0" indent="0">
              <a:buNone/>
            </a:pPr>
            <a:r>
              <a:rPr lang="sv-SE" dirty="0"/>
              <a:t> </a:t>
            </a:r>
          </a:p>
          <a:p>
            <a:pPr marL="0" indent="0">
              <a:buNone/>
            </a:pPr>
            <a:endParaRPr lang="sv-SE" dirty="0"/>
          </a:p>
        </p:txBody>
      </p:sp>
      <p:pic>
        <p:nvPicPr>
          <p:cNvPr id="6" name="Bildobjekt 5"/>
          <p:cNvPicPr>
            <a:picLocks noChangeAspect="1"/>
          </p:cNvPicPr>
          <p:nvPr/>
        </p:nvPicPr>
        <p:blipFill>
          <a:blip r:embed="rId3"/>
          <a:stretch>
            <a:fillRect/>
          </a:stretch>
        </p:blipFill>
        <p:spPr>
          <a:xfrm>
            <a:off x="388349" y="1916832"/>
            <a:ext cx="8144091" cy="1826712"/>
          </a:xfrm>
          <a:prstGeom prst="rect">
            <a:avLst/>
          </a:prstGeom>
        </p:spPr>
      </p:pic>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632" y="3679565"/>
            <a:ext cx="2539368" cy="2855384"/>
          </a:xfrm>
          <a:prstGeom prst="rect">
            <a:avLst/>
          </a:prstGeom>
        </p:spPr>
      </p:pic>
      <p:pic>
        <p:nvPicPr>
          <p:cNvPr id="5" name="Bildobjekt 4"/>
          <p:cNvPicPr>
            <a:picLocks noChangeAspect="1"/>
          </p:cNvPicPr>
          <p:nvPr/>
        </p:nvPicPr>
        <p:blipFill>
          <a:blip r:embed="rId5"/>
          <a:stretch>
            <a:fillRect/>
          </a:stretch>
        </p:blipFill>
        <p:spPr>
          <a:xfrm>
            <a:off x="203415" y="4031576"/>
            <a:ext cx="6431136" cy="1269631"/>
          </a:xfrm>
          <a:prstGeom prst="rect">
            <a:avLst/>
          </a:prstGeom>
        </p:spPr>
      </p:pic>
      <p:sp>
        <p:nvSpPr>
          <p:cNvPr id="4" name="textruta 3"/>
          <p:cNvSpPr txBox="1"/>
          <p:nvPr/>
        </p:nvSpPr>
        <p:spPr>
          <a:xfrm>
            <a:off x="4898178" y="5672834"/>
            <a:ext cx="1736373" cy="307777"/>
          </a:xfrm>
          <a:prstGeom prst="rect">
            <a:avLst/>
          </a:prstGeom>
          <a:noFill/>
        </p:spPr>
        <p:txBody>
          <a:bodyPr wrap="none" rtlCol="0">
            <a:spAutoFit/>
          </a:bodyPr>
          <a:lstStyle/>
          <a:p>
            <a:r>
              <a:rPr lang="sv-SE" sz="1400" dirty="0"/>
              <a:t>Manualsida 2 och 3</a:t>
            </a:r>
          </a:p>
        </p:txBody>
      </p:sp>
    </p:spTree>
    <p:extLst>
      <p:ext uri="{BB962C8B-B14F-4D97-AF65-F5344CB8AC3E}">
        <p14:creationId xmlns:p14="http://schemas.microsoft.com/office/powerpoint/2010/main" val="2874305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11560" y="1340768"/>
            <a:ext cx="7571184" cy="4653295"/>
          </a:xfrm>
        </p:spPr>
        <p:txBody>
          <a:bodyPr/>
          <a:lstStyle/>
          <a:p>
            <a:pPr marL="0" indent="0">
              <a:buNone/>
            </a:pPr>
            <a:r>
              <a:rPr lang="sv-SE" sz="2400" b="1" dirty="0"/>
              <a:t>Föreläsning 09.00-12.00</a:t>
            </a:r>
          </a:p>
          <a:p>
            <a:pPr lvl="1">
              <a:buFont typeface="Arial" panose="020B0604020202020204" pitchFamily="34" charset="0"/>
              <a:buChar char="•"/>
            </a:pPr>
            <a:r>
              <a:rPr lang="sv-SE" sz="2400" dirty="0"/>
              <a:t>Träff 2</a:t>
            </a:r>
          </a:p>
          <a:p>
            <a:pPr lvl="1">
              <a:buFont typeface="Arial" panose="020B0604020202020204" pitchFamily="34" charset="0"/>
              <a:buChar char="•"/>
            </a:pPr>
            <a:r>
              <a:rPr lang="sv-SE" sz="2400" dirty="0"/>
              <a:t>Fika ca. kl. 10.00</a:t>
            </a:r>
          </a:p>
          <a:p>
            <a:pPr lvl="1">
              <a:buFont typeface="Arial" panose="020B0604020202020204" pitchFamily="34" charset="0"/>
              <a:buChar char="•"/>
            </a:pPr>
            <a:r>
              <a:rPr lang="sv-SE" sz="2400" dirty="0"/>
              <a:t>Träff 3 </a:t>
            </a:r>
          </a:p>
          <a:p>
            <a:pPr marL="0" lvl="0" indent="0">
              <a:buNone/>
            </a:pPr>
            <a:r>
              <a:rPr lang="sv-SE" sz="2400" b="1" dirty="0"/>
              <a:t>Lunch 12.00-13.00</a:t>
            </a:r>
            <a:endParaRPr lang="sv-SE" sz="2400" dirty="0"/>
          </a:p>
          <a:p>
            <a:pPr marL="0" indent="0">
              <a:buNone/>
            </a:pPr>
            <a:r>
              <a:rPr lang="sv-SE" sz="2400" b="1" dirty="0"/>
              <a:t>Handledning och workshop 13.00-16.00</a:t>
            </a:r>
          </a:p>
          <a:p>
            <a:pPr lvl="1">
              <a:buFont typeface="Arial" panose="020B0604020202020204" pitchFamily="34" charset="0"/>
              <a:buChar char="•"/>
            </a:pPr>
            <a:r>
              <a:rPr lang="sv-SE" sz="2400" dirty="0"/>
              <a:t>Fika ca. kl. 14</a:t>
            </a:r>
          </a:p>
          <a:p>
            <a:endParaRPr lang="sv-SE" sz="2800" dirty="0"/>
          </a:p>
        </p:txBody>
      </p:sp>
      <p:sp>
        <p:nvSpPr>
          <p:cNvPr id="5" name="Rubrik 1"/>
          <p:cNvSpPr>
            <a:spLocks noGrp="1"/>
          </p:cNvSpPr>
          <p:nvPr>
            <p:ph type="title"/>
          </p:nvPr>
        </p:nvSpPr>
        <p:spPr>
          <a:xfrm>
            <a:off x="457200" y="233643"/>
            <a:ext cx="8229600" cy="831600"/>
          </a:xfrm>
          <a:solidFill>
            <a:schemeClr val="accent5"/>
          </a:solidFill>
        </p:spPr>
        <p:txBody>
          <a:bodyPr anchor="ctr"/>
          <a:lstStyle/>
          <a:p>
            <a:pPr algn="ctr"/>
            <a:r>
              <a:rPr lang="sv-SE" sz="3200" b="0" dirty="0">
                <a:solidFill>
                  <a:schemeClr val="bg1"/>
                </a:solidFill>
                <a:latin typeface="+mn-lt"/>
              </a:rPr>
              <a:t>Dagens agenda</a:t>
            </a:r>
          </a:p>
        </p:txBody>
      </p:sp>
    </p:spTree>
    <p:extLst>
      <p:ext uri="{BB962C8B-B14F-4D97-AF65-F5344CB8AC3E}">
        <p14:creationId xmlns:p14="http://schemas.microsoft.com/office/powerpoint/2010/main" val="1741155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348514"/>
            <a:ext cx="8229600" cy="831600"/>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Må bra som förälder</a:t>
            </a:r>
          </a:p>
        </p:txBody>
      </p:sp>
      <p:sp>
        <p:nvSpPr>
          <p:cNvPr id="4" name="textruta 3"/>
          <p:cNvSpPr txBox="1"/>
          <p:nvPr/>
        </p:nvSpPr>
        <p:spPr>
          <a:xfrm flipH="1">
            <a:off x="7380312" y="5877272"/>
            <a:ext cx="2042513" cy="307777"/>
          </a:xfrm>
          <a:prstGeom prst="rect">
            <a:avLst/>
          </a:prstGeom>
          <a:noFill/>
        </p:spPr>
        <p:txBody>
          <a:bodyPr wrap="square" rtlCol="0">
            <a:spAutoFit/>
          </a:bodyPr>
          <a:lstStyle/>
          <a:p>
            <a:r>
              <a:rPr lang="sv-SE" sz="1400" dirty="0"/>
              <a:t>Manualsida 10</a:t>
            </a:r>
          </a:p>
        </p:txBody>
      </p:sp>
      <p:pic>
        <p:nvPicPr>
          <p:cNvPr id="5" name="Bildobjekt 4"/>
          <p:cNvPicPr>
            <a:picLocks noChangeAspect="1"/>
          </p:cNvPicPr>
          <p:nvPr/>
        </p:nvPicPr>
        <p:blipFill>
          <a:blip r:embed="rId3"/>
          <a:stretch>
            <a:fillRect/>
          </a:stretch>
        </p:blipFill>
        <p:spPr>
          <a:xfrm>
            <a:off x="457200" y="1412776"/>
            <a:ext cx="8229600" cy="3994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705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76223" y="1700808"/>
            <a:ext cx="7496177" cy="4680520"/>
          </a:xfrm>
        </p:spPr>
        <p:txBody>
          <a:bodyPr/>
          <a:lstStyle/>
          <a:p>
            <a:endParaRPr lang="sv-SE" sz="2400" dirty="0"/>
          </a:p>
          <a:p>
            <a:r>
              <a:rPr lang="sv-SE" sz="2400" dirty="0"/>
              <a:t>Mer tillåtande mot egna upplevelser, vara öppen för olika tankar och känslor utan att döma.</a:t>
            </a:r>
          </a:p>
          <a:p>
            <a:r>
              <a:rPr lang="sv-SE" sz="2400" dirty="0"/>
              <a:t>Större medvetenhet kring hur egna beteenden påverkar.</a:t>
            </a:r>
          </a:p>
          <a:p>
            <a:r>
              <a:rPr lang="sv-SE" sz="2400" dirty="0"/>
              <a:t>Bidrar till mer positiva känslor i interaktion med ungdomen och mindre föräldrastress.</a:t>
            </a:r>
            <a:endParaRPr lang="sv-SE" sz="2400" b="1" dirty="0"/>
          </a:p>
          <a:p>
            <a:pPr marL="0" indent="0">
              <a:buNone/>
            </a:pPr>
            <a:endParaRPr lang="sv-SE" sz="2400" dirty="0">
              <a:solidFill>
                <a:srgbClr val="FF0000"/>
              </a:solidFill>
            </a:endParaRPr>
          </a:p>
          <a:p>
            <a:pPr marL="0" indent="0">
              <a:buNone/>
            </a:pPr>
            <a:endParaRPr lang="sv-SE" sz="2400" dirty="0"/>
          </a:p>
          <a:p>
            <a:endParaRPr lang="sv-SE" sz="2400" dirty="0"/>
          </a:p>
          <a:p>
            <a:pPr marL="0" indent="0">
              <a:buNone/>
            </a:pPr>
            <a:endParaRPr lang="sv-SE" sz="2400" dirty="0"/>
          </a:p>
          <a:p>
            <a:endParaRPr lang="sv-SE" dirty="0"/>
          </a:p>
        </p:txBody>
      </p:sp>
      <p:sp>
        <p:nvSpPr>
          <p:cNvPr id="4" name="Platshållare för text 3"/>
          <p:cNvSpPr>
            <a:spLocks noGrp="1"/>
          </p:cNvSpPr>
          <p:nvPr>
            <p:ph type="body" sz="quarter" idx="13"/>
          </p:nvPr>
        </p:nvSpPr>
        <p:spPr>
          <a:xfrm>
            <a:off x="460375" y="5733256"/>
            <a:ext cx="7282800" cy="360040"/>
          </a:xfrm>
        </p:spPr>
        <p:txBody>
          <a:bodyPr/>
          <a:lstStyle/>
          <a:p>
            <a:r>
              <a:rPr lang="sv-SE" sz="2000" i="1" dirty="0"/>
              <a:t>Källor: </a:t>
            </a:r>
            <a:r>
              <a:rPr lang="sv-SE" sz="2000" i="1" dirty="0" err="1"/>
              <a:t>Bögels</a:t>
            </a:r>
            <a:r>
              <a:rPr lang="sv-SE" sz="2000" i="1" dirty="0"/>
              <a:t> &amp; </a:t>
            </a:r>
            <a:r>
              <a:rPr lang="sv-SE" sz="2000" i="1" dirty="0" err="1"/>
              <a:t>Restifo</a:t>
            </a:r>
            <a:r>
              <a:rPr lang="sv-SE" sz="2000" i="1" dirty="0"/>
              <a:t> (2015) </a:t>
            </a:r>
            <a:r>
              <a:rPr lang="sv-SE" sz="2000" i="1" dirty="0" err="1"/>
              <a:t>Mindful</a:t>
            </a:r>
            <a:r>
              <a:rPr lang="sv-SE" sz="2000" i="1" dirty="0"/>
              <a:t> </a:t>
            </a:r>
            <a:r>
              <a:rPr lang="sv-SE" sz="2000" i="1"/>
              <a:t>parenting</a:t>
            </a:r>
            <a:endParaRPr lang="sv-SE" sz="2000" dirty="0"/>
          </a:p>
        </p:txBody>
      </p:sp>
      <p:sp>
        <p:nvSpPr>
          <p:cNvPr id="6" name="Rubrik 1"/>
          <p:cNvSpPr txBox="1">
            <a:spLocks/>
          </p:cNvSpPr>
          <p:nvPr/>
        </p:nvSpPr>
        <p:spPr>
          <a:xfrm>
            <a:off x="179512" y="548680"/>
            <a:ext cx="8712968" cy="1152128"/>
          </a:xfrm>
          <a:prstGeom prst="rect">
            <a:avLst/>
          </a:prstGeom>
          <a:solidFill>
            <a:schemeClr val="accent5"/>
          </a:solidFill>
        </p:spPr>
        <p:txBody>
          <a:bodyPr vert="horz" lIns="0" tIns="0" rIns="0" bIns="0" rtlCol="0" anchor="t" anchorCtr="0">
            <a:no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pPr algn="ctr"/>
            <a:endParaRPr lang="sv-SE" sz="3200" b="0" dirty="0">
              <a:solidFill>
                <a:schemeClr val="bg1"/>
              </a:solidFill>
              <a:latin typeface="+mn-lt"/>
            </a:endParaRPr>
          </a:p>
          <a:p>
            <a:pPr algn="ctr"/>
            <a:r>
              <a:rPr lang="sv-SE" sz="3200" b="0" dirty="0">
                <a:solidFill>
                  <a:schemeClr val="bg1"/>
                </a:solidFill>
                <a:latin typeface="+mn-lt"/>
              </a:rPr>
              <a:t>Fördjupning – </a:t>
            </a:r>
            <a:r>
              <a:rPr lang="sv-SE" sz="3200" b="0" dirty="0" err="1">
                <a:solidFill>
                  <a:schemeClr val="bg1"/>
                </a:solidFill>
                <a:latin typeface="+mn-lt"/>
              </a:rPr>
              <a:t>Mindful</a:t>
            </a:r>
            <a:r>
              <a:rPr lang="sv-SE" sz="3200" b="0" dirty="0">
                <a:solidFill>
                  <a:schemeClr val="bg1"/>
                </a:solidFill>
                <a:latin typeface="+mn-lt"/>
              </a:rPr>
              <a:t> </a:t>
            </a:r>
            <a:r>
              <a:rPr lang="sv-SE" sz="3200" b="0" dirty="0" err="1">
                <a:solidFill>
                  <a:schemeClr val="bg1"/>
                </a:solidFill>
                <a:latin typeface="+mn-lt"/>
              </a:rPr>
              <a:t>parenting</a:t>
            </a:r>
            <a:endParaRPr lang="sv-SE" sz="3200" b="0" dirty="0">
              <a:solidFill>
                <a:schemeClr val="bg1"/>
              </a:solidFill>
              <a:latin typeface="+mn-lt"/>
            </a:endParaRPr>
          </a:p>
        </p:txBody>
      </p:sp>
    </p:spTree>
    <p:extLst>
      <p:ext uri="{BB962C8B-B14F-4D97-AF65-F5344CB8AC3E}">
        <p14:creationId xmlns:p14="http://schemas.microsoft.com/office/powerpoint/2010/main" val="3509187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376518"/>
            <a:ext cx="8229600" cy="831600"/>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Välja väg</a:t>
            </a: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376" y="3943590"/>
            <a:ext cx="1561594" cy="2914410"/>
          </a:xfrm>
          <a:prstGeom prst="rect">
            <a:avLst/>
          </a:prstGeom>
        </p:spPr>
      </p:pic>
      <p:sp>
        <p:nvSpPr>
          <p:cNvPr id="4" name="textruta 3"/>
          <p:cNvSpPr txBox="1"/>
          <p:nvPr/>
        </p:nvSpPr>
        <p:spPr>
          <a:xfrm>
            <a:off x="5394843" y="5868086"/>
            <a:ext cx="2232248" cy="307777"/>
          </a:xfrm>
          <a:prstGeom prst="rect">
            <a:avLst/>
          </a:prstGeom>
          <a:noFill/>
        </p:spPr>
        <p:txBody>
          <a:bodyPr wrap="square" rtlCol="0">
            <a:spAutoFit/>
          </a:bodyPr>
          <a:lstStyle/>
          <a:p>
            <a:r>
              <a:rPr lang="sv-SE" sz="1400" dirty="0"/>
              <a:t>Manualsida 21</a:t>
            </a:r>
          </a:p>
        </p:txBody>
      </p:sp>
      <p:pic>
        <p:nvPicPr>
          <p:cNvPr id="7" name="Platshållare för innehåll 6"/>
          <p:cNvPicPr>
            <a:picLocks noGrp="1" noChangeAspect="1"/>
          </p:cNvPicPr>
          <p:nvPr>
            <p:ph idx="1"/>
          </p:nvPr>
        </p:nvPicPr>
        <p:blipFill>
          <a:blip r:embed="rId4"/>
          <a:stretch>
            <a:fillRect/>
          </a:stretch>
        </p:blipFill>
        <p:spPr>
          <a:xfrm>
            <a:off x="178506" y="1844824"/>
            <a:ext cx="8786987" cy="230338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9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8229600" cy="982801"/>
          </a:xfrm>
          <a:solidFill>
            <a:schemeClr val="accent5"/>
          </a:solidFill>
        </p:spPr>
        <p:txBody>
          <a:bodyPr vert="horz" lIns="0" tIns="0" rIns="0" bIns="0" rtlCol="0" anchor="ctr" anchorCtr="0">
            <a:noAutofit/>
          </a:bodyPr>
          <a:lstStyle/>
          <a:p>
            <a:pPr algn="ctr"/>
            <a:r>
              <a:rPr lang="sv-SE" sz="3200" b="0" dirty="0">
                <a:solidFill>
                  <a:schemeClr val="bg1"/>
                </a:solidFill>
              </a:rPr>
              <a:t>Fördjupning - Föräldrastress</a:t>
            </a:r>
          </a:p>
        </p:txBody>
      </p:sp>
      <p:sp>
        <p:nvSpPr>
          <p:cNvPr id="6" name="Platshållare för innehåll 5"/>
          <p:cNvSpPr>
            <a:spLocks noGrp="1"/>
          </p:cNvSpPr>
          <p:nvPr>
            <p:ph idx="1"/>
          </p:nvPr>
        </p:nvSpPr>
        <p:spPr>
          <a:xfrm>
            <a:off x="457200" y="1440001"/>
            <a:ext cx="8435280" cy="4294050"/>
          </a:xfrm>
        </p:spPr>
        <p:txBody>
          <a:bodyPr/>
          <a:lstStyle/>
          <a:p>
            <a:endParaRPr lang="sv-SE" dirty="0"/>
          </a:p>
          <a:p>
            <a:pPr marL="0" indent="0">
              <a:buNone/>
            </a:pPr>
            <a:endParaRPr lang="sv-SE" dirty="0"/>
          </a:p>
          <a:p>
            <a:r>
              <a:rPr lang="sv-SE" sz="2800" dirty="0"/>
              <a:t>Kvinnor ser fler utmaningar i sitt föräldraskap</a:t>
            </a:r>
          </a:p>
          <a:p>
            <a:r>
              <a:rPr lang="sv-SE" sz="2800" dirty="0"/>
              <a:t>Män söker mindre stöd i föräldraskapet från omgivningen</a:t>
            </a:r>
          </a:p>
          <a:p>
            <a:r>
              <a:rPr lang="sv-SE" sz="2800" dirty="0"/>
              <a:t>Föräldrar till barn med NPF upplever högre grad av föräldrastress</a:t>
            </a:r>
          </a:p>
        </p:txBody>
      </p:sp>
      <p:sp>
        <p:nvSpPr>
          <p:cNvPr id="3" name="textruta 2"/>
          <p:cNvSpPr txBox="1"/>
          <p:nvPr/>
        </p:nvSpPr>
        <p:spPr>
          <a:xfrm>
            <a:off x="457200" y="5734051"/>
            <a:ext cx="8686800" cy="400110"/>
          </a:xfrm>
          <a:prstGeom prst="rect">
            <a:avLst/>
          </a:prstGeom>
          <a:noFill/>
        </p:spPr>
        <p:txBody>
          <a:bodyPr wrap="square" rtlCol="0">
            <a:spAutoFit/>
          </a:bodyPr>
          <a:lstStyle/>
          <a:p>
            <a:r>
              <a:rPr lang="sv-SE" sz="2000" dirty="0"/>
              <a:t>Källor: Davidsson, 2021, </a:t>
            </a:r>
            <a:r>
              <a:rPr lang="sv-SE" sz="2000" dirty="0" err="1"/>
              <a:t>Mfof</a:t>
            </a:r>
            <a:r>
              <a:rPr lang="sv-SE" sz="2000" dirty="0"/>
              <a:t>, 2020, </a:t>
            </a:r>
            <a:r>
              <a:rPr lang="sv-SE" sz="2000" dirty="0" err="1"/>
              <a:t>Thorslund</a:t>
            </a:r>
            <a:r>
              <a:rPr lang="sv-SE" sz="2000" dirty="0"/>
              <a:t> 2019</a:t>
            </a:r>
          </a:p>
        </p:txBody>
      </p:sp>
    </p:spTree>
    <p:extLst>
      <p:ext uri="{BB962C8B-B14F-4D97-AF65-F5344CB8AC3E}">
        <p14:creationId xmlns:p14="http://schemas.microsoft.com/office/powerpoint/2010/main" val="3559225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376517"/>
            <a:ext cx="8229600" cy="831600"/>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Må bra som förälder </a:t>
            </a:r>
          </a:p>
        </p:txBody>
      </p:sp>
      <p:sp>
        <p:nvSpPr>
          <p:cNvPr id="4" name="Platshållare för text 3"/>
          <p:cNvSpPr>
            <a:spLocks noGrp="1"/>
          </p:cNvSpPr>
          <p:nvPr>
            <p:ph type="body" sz="quarter" idx="13"/>
          </p:nvPr>
        </p:nvSpPr>
        <p:spPr/>
        <p:txBody>
          <a:bodyPr/>
          <a:lstStyle/>
          <a:p>
            <a:endParaRPr lang="sv-SE"/>
          </a:p>
        </p:txBody>
      </p:sp>
      <p:sp>
        <p:nvSpPr>
          <p:cNvPr id="3" name="Platshållare för innehåll 2"/>
          <p:cNvSpPr>
            <a:spLocks noGrp="1"/>
          </p:cNvSpPr>
          <p:nvPr>
            <p:ph idx="1"/>
          </p:nvPr>
        </p:nvSpPr>
        <p:spPr/>
        <p:txBody>
          <a:bodyPr/>
          <a:lstStyle/>
          <a:p>
            <a:endParaRPr lang="sv-SE"/>
          </a:p>
        </p:txBody>
      </p:sp>
    </p:spTree>
    <p:extLst>
      <p:ext uri="{BB962C8B-B14F-4D97-AF65-F5344CB8AC3E}">
        <p14:creationId xmlns:p14="http://schemas.microsoft.com/office/powerpoint/2010/main" val="234408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a:spLocks noGrp="1"/>
          </p:cNvSpPr>
          <p:nvPr>
            <p:ph type="title"/>
          </p:nvPr>
        </p:nvSpPr>
        <p:spPr>
          <a:xfrm>
            <a:off x="488950" y="330760"/>
            <a:ext cx="8166100" cy="857317"/>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Må bra som förälder </a:t>
            </a:r>
          </a:p>
        </p:txBody>
      </p:sp>
      <p:pic>
        <p:nvPicPr>
          <p:cNvPr id="5" name="Platshållare för innehåll 3" descr="stress ilska 2.png"/>
          <p:cNvPicPr>
            <a:picLocks noGrp="1"/>
          </p:cNvPicPr>
          <p:nvPr>
            <p:ph idx="1"/>
          </p:nvPr>
        </p:nvPicPr>
        <p:blipFill>
          <a:blip r:embed="rId3" cstate="print"/>
          <a:stretch>
            <a:fillRect/>
          </a:stretch>
        </p:blipFill>
        <p:spPr>
          <a:xfrm>
            <a:off x="709612" y="1844824"/>
            <a:ext cx="7724775" cy="3672408"/>
          </a:xfrm>
          <a:prstGeom prst="rect">
            <a:avLst/>
          </a:prstGeom>
          <a:ln>
            <a:noFill/>
          </a:ln>
          <a:effectLst>
            <a:outerShdw blurRad="292100" dist="139700" dir="2700000" algn="tl" rotWithShape="0">
              <a:srgbClr val="333333">
                <a:alpha val="65000"/>
              </a:srgbClr>
            </a:outerShdw>
          </a:effectLst>
        </p:spPr>
      </p:pic>
      <p:sp>
        <p:nvSpPr>
          <p:cNvPr id="2" name="textruta 1"/>
          <p:cNvSpPr txBox="1"/>
          <p:nvPr/>
        </p:nvSpPr>
        <p:spPr>
          <a:xfrm>
            <a:off x="7164288" y="5661248"/>
            <a:ext cx="1846163" cy="307777"/>
          </a:xfrm>
          <a:prstGeom prst="rect">
            <a:avLst/>
          </a:prstGeom>
          <a:noFill/>
        </p:spPr>
        <p:txBody>
          <a:bodyPr wrap="square" rtlCol="0">
            <a:spAutoFit/>
          </a:bodyPr>
          <a:lstStyle/>
          <a:p>
            <a:r>
              <a:rPr lang="sv-SE" sz="1400" dirty="0"/>
              <a:t>Manualsida 11</a:t>
            </a:r>
          </a:p>
        </p:txBody>
      </p:sp>
    </p:spTree>
    <p:extLst>
      <p:ext uri="{BB962C8B-B14F-4D97-AF65-F5344CB8AC3E}">
        <p14:creationId xmlns:p14="http://schemas.microsoft.com/office/powerpoint/2010/main" val="2170171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Må bra som förälder</a:t>
            </a:r>
          </a:p>
        </p:txBody>
      </p:sp>
      <p:pic>
        <p:nvPicPr>
          <p:cNvPr id="5" name="Platshållare för innehåll 4"/>
          <p:cNvPicPr>
            <a:picLocks noGrp="1" noChangeAspect="1"/>
          </p:cNvPicPr>
          <p:nvPr>
            <p:ph idx="1"/>
          </p:nvPr>
        </p:nvPicPr>
        <p:blipFill>
          <a:blip r:embed="rId3"/>
          <a:stretch>
            <a:fillRect/>
          </a:stretch>
        </p:blipFill>
        <p:spPr>
          <a:xfrm>
            <a:off x="437678" y="1556792"/>
            <a:ext cx="8428604" cy="4248472"/>
          </a:xfrm>
          <a:prstGeom prst="rect">
            <a:avLst/>
          </a:prstGeom>
          <a:ln>
            <a:noFill/>
          </a:ln>
          <a:effectLst>
            <a:outerShdw blurRad="190500" algn="tl" rotWithShape="0">
              <a:srgbClr val="000000">
                <a:alpha val="70000"/>
              </a:srgbClr>
            </a:outerShdw>
          </a:effectLst>
        </p:spPr>
      </p:pic>
      <p:sp>
        <p:nvSpPr>
          <p:cNvPr id="3" name="textruta 2"/>
          <p:cNvSpPr txBox="1"/>
          <p:nvPr/>
        </p:nvSpPr>
        <p:spPr>
          <a:xfrm>
            <a:off x="7528962" y="5919367"/>
            <a:ext cx="2674640" cy="307777"/>
          </a:xfrm>
          <a:prstGeom prst="rect">
            <a:avLst/>
          </a:prstGeom>
          <a:noFill/>
        </p:spPr>
        <p:txBody>
          <a:bodyPr wrap="square" rtlCol="0">
            <a:spAutoFit/>
          </a:bodyPr>
          <a:lstStyle/>
          <a:p>
            <a:r>
              <a:rPr lang="sv-SE" sz="1400" dirty="0"/>
              <a:t>Manualsida 12</a:t>
            </a:r>
          </a:p>
        </p:txBody>
      </p:sp>
    </p:spTree>
    <p:extLst>
      <p:ext uri="{BB962C8B-B14F-4D97-AF65-F5344CB8AC3E}">
        <p14:creationId xmlns:p14="http://schemas.microsoft.com/office/powerpoint/2010/main" val="3337454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Må bra som förälder</a:t>
            </a:r>
          </a:p>
        </p:txBody>
      </p:sp>
      <p:pic>
        <p:nvPicPr>
          <p:cNvPr id="6" name="Platshållare för innehåll 4" descr="C:\Users\aa28730\AppData\Local\Microsoft\Windows\Temporary Internet Files\Content.Word\3-vagval-bild-ett.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4176" y="1484784"/>
            <a:ext cx="6795647" cy="4422614"/>
          </a:xfrm>
          <a:prstGeom prst="rect">
            <a:avLst/>
          </a:prstGeom>
          <a:noFill/>
          <a:ln>
            <a:noFill/>
          </a:ln>
        </p:spPr>
      </p:pic>
    </p:spTree>
    <p:extLst>
      <p:ext uri="{BB962C8B-B14F-4D97-AF65-F5344CB8AC3E}">
        <p14:creationId xmlns:p14="http://schemas.microsoft.com/office/powerpoint/2010/main" val="3632180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solidFill>
        </p:spPr>
        <p:txBody>
          <a:bodyPr vert="horz" lIns="0" tIns="0" rIns="0" bIns="0" rtlCol="0" anchor="ctr" anchorCtr="0">
            <a:noAutofit/>
          </a:bodyPr>
          <a:lstStyle/>
          <a:p>
            <a:pPr algn="ctr"/>
            <a:r>
              <a:rPr lang="sv-SE" sz="3200" b="0" dirty="0">
                <a:solidFill>
                  <a:schemeClr val="bg1"/>
                </a:solidFill>
              </a:rPr>
              <a:t>Fördjupning - Psykisk hälsa hos unga</a:t>
            </a:r>
          </a:p>
        </p:txBody>
      </p:sp>
      <p:sp>
        <p:nvSpPr>
          <p:cNvPr id="6" name="textruta 5"/>
          <p:cNvSpPr txBox="1"/>
          <p:nvPr/>
        </p:nvSpPr>
        <p:spPr>
          <a:xfrm>
            <a:off x="228600" y="1412776"/>
            <a:ext cx="8686800" cy="5232202"/>
          </a:xfrm>
          <a:prstGeom prst="rect">
            <a:avLst/>
          </a:prstGeom>
          <a:noFill/>
        </p:spPr>
        <p:txBody>
          <a:bodyPr wrap="square" rtlCol="0">
            <a:spAutoFit/>
          </a:bodyPr>
          <a:lstStyle/>
          <a:p>
            <a:endParaRPr lang="sv-SE" sz="2400" dirty="0"/>
          </a:p>
          <a:p>
            <a:pPr marL="285750" indent="-285750">
              <a:buFont typeface="Arial" panose="020B0604020202020204" pitchFamily="34" charset="0"/>
              <a:buChar char="•"/>
            </a:pPr>
            <a:r>
              <a:rPr lang="sv-SE" sz="2400" dirty="0"/>
              <a:t>Fler barn och unga rapporterar psykisk ohälsa idag.</a:t>
            </a:r>
          </a:p>
          <a:p>
            <a:pPr marL="285750" indent="-285750">
              <a:buFont typeface="Arial" panose="020B0604020202020204" pitchFamily="34" charset="0"/>
              <a:buChar char="•"/>
            </a:pPr>
            <a:endParaRPr lang="sv-SE" sz="2400" dirty="0"/>
          </a:p>
          <a:p>
            <a:pPr marL="285750" indent="-285750">
              <a:buFont typeface="Arial" panose="020B0604020202020204" pitchFamily="34" charset="0"/>
              <a:buChar char="•"/>
            </a:pPr>
            <a:r>
              <a:rPr lang="sv-SE" sz="2400" dirty="0"/>
              <a:t>Riskgrupper: flickor, hög medieanvändning, lite sömn, låg fysisk aktivitet</a:t>
            </a:r>
          </a:p>
          <a:p>
            <a:pPr marL="285750" indent="-285750">
              <a:buFont typeface="Arial" panose="020B0604020202020204" pitchFamily="34" charset="0"/>
              <a:buChar char="•"/>
            </a:pPr>
            <a:endParaRPr lang="sv-SE" sz="2400" dirty="0"/>
          </a:p>
          <a:p>
            <a:pPr marL="285750" indent="-285750">
              <a:buFont typeface="Arial" panose="020B0604020202020204" pitchFamily="34" charset="0"/>
              <a:buChar char="•"/>
            </a:pPr>
            <a:r>
              <a:rPr lang="sv-SE" sz="2400" dirty="0"/>
              <a:t>Orsaker till ökningen? </a:t>
            </a:r>
          </a:p>
          <a:p>
            <a:pPr marL="800100" lvl="1" indent="-342900">
              <a:buFontTx/>
              <a:buChar char="-"/>
            </a:pPr>
            <a:r>
              <a:rPr lang="sv-SE" sz="2400" dirty="0"/>
              <a:t>Större öppenhet</a:t>
            </a:r>
          </a:p>
          <a:p>
            <a:pPr marL="800100" lvl="1" indent="-342900">
              <a:buFontTx/>
              <a:buChar char="-"/>
            </a:pPr>
            <a:r>
              <a:rPr lang="sv-SE" sz="2400" dirty="0"/>
              <a:t>Utvidgade diagnoser</a:t>
            </a:r>
          </a:p>
          <a:p>
            <a:pPr marL="800100" lvl="1" indent="-342900">
              <a:buFontTx/>
              <a:buChar char="-"/>
            </a:pPr>
            <a:r>
              <a:rPr lang="sv-SE" sz="2400" dirty="0"/>
              <a:t>Förändrade livsförutsättningar</a:t>
            </a:r>
          </a:p>
          <a:p>
            <a:pPr marL="285750" indent="-285750" algn="r">
              <a:buFont typeface="Arial" panose="020B0604020202020204" pitchFamily="34" charset="0"/>
              <a:buChar char="•"/>
            </a:pPr>
            <a:endParaRPr lang="sv-SE" sz="2000" dirty="0"/>
          </a:p>
          <a:p>
            <a:pPr algn="r"/>
            <a:r>
              <a:rPr lang="sv-SE" i="1" dirty="0"/>
              <a:t>Källor: Socialstyrelsen 2022, 2023 och 2024, Folkhälsomyndigheten 2022, Mind 2018 och 2021, Stockholmsenkäten 2020 och 2022</a:t>
            </a:r>
          </a:p>
          <a:p>
            <a:r>
              <a:rPr lang="sv-SE" sz="2000" i="1" dirty="0"/>
              <a:t>					</a:t>
            </a:r>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1632404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solidFill>
        </p:spPr>
        <p:txBody>
          <a:bodyPr vert="horz" lIns="0" tIns="0" rIns="0" bIns="0" rtlCol="0" anchor="ctr" anchorCtr="0">
            <a:noAutofit/>
          </a:bodyPr>
          <a:lstStyle/>
          <a:p>
            <a:pPr algn="ctr"/>
            <a:r>
              <a:rPr lang="sv-SE" sz="3200" b="0" dirty="0">
                <a:solidFill>
                  <a:schemeClr val="bg1"/>
                </a:solidFill>
              </a:rPr>
              <a:t>Fördjupning - Främjande för psykisk hälsa</a:t>
            </a:r>
          </a:p>
        </p:txBody>
      </p:sp>
      <p:sp>
        <p:nvSpPr>
          <p:cNvPr id="3" name="Platshållare för innehåll 2"/>
          <p:cNvSpPr>
            <a:spLocks noGrp="1"/>
          </p:cNvSpPr>
          <p:nvPr>
            <p:ph idx="1"/>
          </p:nvPr>
        </p:nvSpPr>
        <p:spPr>
          <a:xfrm>
            <a:off x="457200" y="1828765"/>
            <a:ext cx="7283152" cy="4294050"/>
          </a:xfrm>
        </p:spPr>
        <p:txBody>
          <a:bodyPr/>
          <a:lstStyle/>
          <a:p>
            <a:r>
              <a:rPr lang="sv-SE" sz="2400" dirty="0"/>
              <a:t>Sömn </a:t>
            </a:r>
          </a:p>
          <a:p>
            <a:r>
              <a:rPr lang="sv-SE" sz="2400" dirty="0"/>
              <a:t>Motion</a:t>
            </a:r>
          </a:p>
          <a:p>
            <a:r>
              <a:rPr lang="sv-SE" sz="2400" dirty="0"/>
              <a:t>Samhörighet</a:t>
            </a:r>
          </a:p>
          <a:p>
            <a:r>
              <a:rPr lang="sv-SE" sz="2400" dirty="0"/>
              <a:t>Meningsfulla aktiviteter</a:t>
            </a:r>
          </a:p>
          <a:p>
            <a:r>
              <a:rPr lang="sv-SE" sz="2400" dirty="0"/>
              <a:t>Medveten närvaro</a:t>
            </a:r>
          </a:p>
          <a:p>
            <a:r>
              <a:rPr lang="sv-SE" sz="2400" dirty="0"/>
              <a:t>Skolprestation</a:t>
            </a:r>
          </a:p>
          <a:p>
            <a:r>
              <a:rPr lang="sv-SE" sz="2400" dirty="0"/>
              <a:t>Vuxen att prata med</a:t>
            </a:r>
          </a:p>
          <a:p>
            <a:endParaRPr lang="sv-SE" dirty="0"/>
          </a:p>
        </p:txBody>
      </p:sp>
      <p:sp>
        <p:nvSpPr>
          <p:cNvPr id="4" name="Platshållare för text 3"/>
          <p:cNvSpPr>
            <a:spLocks noGrp="1"/>
          </p:cNvSpPr>
          <p:nvPr>
            <p:ph type="body" sz="quarter" idx="13"/>
          </p:nvPr>
        </p:nvSpPr>
        <p:spPr>
          <a:xfrm>
            <a:off x="1090492" y="5748122"/>
            <a:ext cx="6865883" cy="561197"/>
          </a:xfrm>
        </p:spPr>
        <p:txBody>
          <a:bodyPr/>
          <a:lstStyle/>
          <a:p>
            <a:r>
              <a:rPr lang="sv-SE" sz="1200" dirty="0"/>
              <a:t>Källa: Mind, 2020, 2021, Folkhälsomyndigheten 2022</a:t>
            </a: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868" y="1853522"/>
            <a:ext cx="3573532" cy="3491765"/>
          </a:xfrm>
          <a:prstGeom prst="rect">
            <a:avLst/>
          </a:prstGeom>
        </p:spPr>
      </p:pic>
    </p:spTree>
    <p:extLst>
      <p:ext uri="{BB962C8B-B14F-4D97-AF65-F5344CB8AC3E}">
        <p14:creationId xmlns:p14="http://schemas.microsoft.com/office/powerpoint/2010/main" val="2715347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marL="0" indent="0">
              <a:buNone/>
            </a:pPr>
            <a:endParaRPr lang="sv-SE" sz="2600" dirty="0"/>
          </a:p>
          <a:p>
            <a:endParaRPr lang="sv-SE" dirty="0"/>
          </a:p>
        </p:txBody>
      </p:sp>
      <p:sp>
        <p:nvSpPr>
          <p:cNvPr id="4" name="Platshållare för text 3"/>
          <p:cNvSpPr>
            <a:spLocks noGrp="1"/>
          </p:cNvSpPr>
          <p:nvPr>
            <p:ph type="body" sz="quarter" idx="13"/>
          </p:nvPr>
        </p:nvSpPr>
        <p:spPr/>
        <p:txBody>
          <a:bodyPr/>
          <a:lstStyle/>
          <a:p>
            <a:endParaRPr lang="sv-SE"/>
          </a:p>
        </p:txBody>
      </p:sp>
      <p:sp>
        <p:nvSpPr>
          <p:cNvPr id="5" name="Rubrik 1"/>
          <p:cNvSpPr>
            <a:spLocks noGrp="1"/>
          </p:cNvSpPr>
          <p:nvPr>
            <p:ph type="title"/>
          </p:nvPr>
        </p:nvSpPr>
        <p:spPr>
          <a:xfrm>
            <a:off x="457200" y="404664"/>
            <a:ext cx="8229600" cy="831600"/>
          </a:xfrm>
          <a:solidFill>
            <a:schemeClr val="accent5"/>
          </a:solidFill>
        </p:spPr>
        <p:txBody>
          <a:bodyPr vert="horz" lIns="0" tIns="0" rIns="0" bIns="0" rtlCol="0" anchor="ctr" anchorCtr="0">
            <a:noAutofit/>
          </a:bodyPr>
          <a:lstStyle/>
          <a:p>
            <a:pPr algn="ctr"/>
            <a:r>
              <a:rPr lang="sv-SE" sz="3200" b="0" dirty="0">
                <a:solidFill>
                  <a:schemeClr val="bg1"/>
                </a:solidFill>
                <a:latin typeface="+mn-lt"/>
              </a:rPr>
              <a:t>Övning gruppledarfärdigheter</a:t>
            </a:r>
          </a:p>
        </p:txBody>
      </p:sp>
      <p:sp>
        <p:nvSpPr>
          <p:cNvPr id="2" name="textruta 1"/>
          <p:cNvSpPr txBox="1"/>
          <p:nvPr/>
        </p:nvSpPr>
        <p:spPr>
          <a:xfrm>
            <a:off x="1187624" y="2348880"/>
            <a:ext cx="5976664" cy="1015663"/>
          </a:xfrm>
          <a:prstGeom prst="rect">
            <a:avLst/>
          </a:prstGeom>
          <a:noFill/>
        </p:spPr>
        <p:txBody>
          <a:bodyPr wrap="square" rtlCol="0">
            <a:spAutoFit/>
          </a:bodyPr>
          <a:lstStyle/>
          <a:p>
            <a:pPr algn="ctr"/>
            <a:r>
              <a:rPr lang="sv-SE" sz="3000" dirty="0"/>
              <a:t>Att bekräfta föräldrar på ett varierat sätt </a:t>
            </a:r>
          </a:p>
        </p:txBody>
      </p:sp>
    </p:spTree>
    <p:extLst>
      <p:ext uri="{BB962C8B-B14F-4D97-AF65-F5344CB8AC3E}">
        <p14:creationId xmlns:p14="http://schemas.microsoft.com/office/powerpoint/2010/main" val="635098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04664"/>
            <a:ext cx="8229600" cy="831600"/>
          </a:xfrm>
        </p:spPr>
        <p:txBody>
          <a:bodyPr/>
          <a:lstStyle/>
          <a:p>
            <a:r>
              <a:rPr lang="sv-SE" b="0" dirty="0">
                <a:solidFill>
                  <a:schemeClr val="bg1"/>
                </a:solidFill>
              </a:rPr>
              <a:t>Träff 3 - Tonåringar stress och ilska</a:t>
            </a:r>
            <a:endParaRPr lang="sv-SE" dirty="0"/>
          </a:p>
        </p:txBody>
      </p:sp>
      <p:sp>
        <p:nvSpPr>
          <p:cNvPr id="3" name="Platshållare för innehåll 2"/>
          <p:cNvSpPr>
            <a:spLocks noGrp="1"/>
          </p:cNvSpPr>
          <p:nvPr>
            <p:ph idx="1"/>
          </p:nvPr>
        </p:nvSpPr>
        <p:spPr>
          <a:xfrm>
            <a:off x="457200" y="1556792"/>
            <a:ext cx="7756376" cy="4536504"/>
          </a:xfrm>
        </p:spPr>
        <p:txBody>
          <a:bodyPr/>
          <a:lstStyle/>
          <a:p>
            <a:pPr marL="0" indent="0">
              <a:buNone/>
            </a:pPr>
            <a:endParaRPr lang="sv-SE" dirty="0"/>
          </a:p>
          <a:p>
            <a:r>
              <a:rPr lang="sv-SE" sz="2400" dirty="0"/>
              <a:t>Hjälpa tonåringen förstå och hantera sina känslor.</a:t>
            </a:r>
          </a:p>
          <a:p>
            <a:pPr marL="0" indent="0">
              <a:buNone/>
            </a:pPr>
            <a:endParaRPr lang="sv-SE" sz="2400" dirty="0"/>
          </a:p>
          <a:p>
            <a:r>
              <a:rPr lang="sv-SE" sz="2400" dirty="0"/>
              <a:t>Ilska som sekundär känsla.</a:t>
            </a:r>
          </a:p>
          <a:p>
            <a:pPr marL="0" indent="0">
              <a:buNone/>
            </a:pPr>
            <a:r>
              <a:rPr lang="sv-SE" sz="2400" dirty="0"/>
              <a:t>Primära känslor: besvikelse, ledsenhet, skuld, skam?</a:t>
            </a:r>
          </a:p>
          <a:p>
            <a:pPr marL="0" indent="0">
              <a:buNone/>
            </a:pPr>
            <a:r>
              <a:rPr lang="sv-SE" sz="2400" dirty="0"/>
              <a:t>Svåra att identifiera, acceptera och uttrycka.</a:t>
            </a:r>
          </a:p>
          <a:p>
            <a:pPr marL="0" indent="0">
              <a:buNone/>
            </a:pPr>
            <a:endParaRPr lang="sv-SE" sz="2400" dirty="0"/>
          </a:p>
          <a:p>
            <a:pPr marL="0" indent="0">
              <a:buNone/>
            </a:pPr>
            <a:r>
              <a:rPr lang="sv-SE" sz="1800" dirty="0"/>
              <a:t>Källa: </a:t>
            </a:r>
            <a:r>
              <a:rPr lang="sv-SE" sz="1800" dirty="0" err="1"/>
              <a:t>Kåver</a:t>
            </a:r>
            <a:r>
              <a:rPr lang="sv-SE" sz="1800" dirty="0"/>
              <a:t> 2009</a:t>
            </a:r>
          </a:p>
          <a:p>
            <a:endParaRPr lang="sv-SE" dirty="0"/>
          </a:p>
        </p:txBody>
      </p:sp>
      <p:sp>
        <p:nvSpPr>
          <p:cNvPr id="5" name="Rubrik 1"/>
          <p:cNvSpPr txBox="1">
            <a:spLocks/>
          </p:cNvSpPr>
          <p:nvPr/>
        </p:nvSpPr>
        <p:spPr>
          <a:xfrm>
            <a:off x="457200" y="376517"/>
            <a:ext cx="8229600" cy="831600"/>
          </a:xfrm>
          <a:prstGeom prst="rect">
            <a:avLst/>
          </a:prstGeom>
          <a:solidFill>
            <a:schemeClr val="accent5"/>
          </a:solidFill>
        </p:spPr>
        <p:txBody>
          <a:bodyPr vert="horz" lIns="0" tIns="0" rIns="0" bIns="0" rtlCol="0" anchor="ctr" anchorCtr="0">
            <a:noAutofit/>
          </a:bodyPr>
          <a:lstStyle>
            <a:lvl1pPr algn="ctr">
              <a:spcBef>
                <a:spcPct val="0"/>
              </a:spcBef>
              <a:buNone/>
              <a:defRPr sz="3200" b="0">
                <a:solidFill>
                  <a:schemeClr val="bg1"/>
                </a:solidFill>
                <a:latin typeface="+mj-lt"/>
                <a:ea typeface="+mj-ea"/>
                <a:cs typeface="+mj-cs"/>
              </a:defRPr>
            </a:lvl1pPr>
          </a:lstStyle>
          <a:p>
            <a:r>
              <a:rPr lang="sv-SE" dirty="0"/>
              <a:t>Fördjupning - Tonåringars ilska och stress</a:t>
            </a:r>
          </a:p>
        </p:txBody>
      </p:sp>
    </p:spTree>
    <p:extLst>
      <p:ext uri="{BB962C8B-B14F-4D97-AF65-F5344CB8AC3E}">
        <p14:creationId xmlns:p14="http://schemas.microsoft.com/office/powerpoint/2010/main" val="4080643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Tonåringars ilska och stress</a:t>
            </a:r>
          </a:p>
        </p:txBody>
      </p:sp>
      <p:pic>
        <p:nvPicPr>
          <p:cNvPr id="8" name="Platshållare för innehåll 7"/>
          <p:cNvPicPr>
            <a:picLocks noGrp="1" noChangeAspect="1"/>
          </p:cNvPicPr>
          <p:nvPr>
            <p:ph idx="1"/>
          </p:nvPr>
        </p:nvPicPr>
        <p:blipFill>
          <a:blip r:embed="rId3"/>
          <a:stretch>
            <a:fillRect/>
          </a:stretch>
        </p:blipFill>
        <p:spPr>
          <a:xfrm>
            <a:off x="457200" y="1578057"/>
            <a:ext cx="7859216" cy="4335410"/>
          </a:xfrm>
          <a:prstGeom prst="rect">
            <a:avLst/>
          </a:prstGeom>
          <a:ln>
            <a:noFill/>
          </a:ln>
          <a:effectLst>
            <a:outerShdw blurRad="190500" algn="tl" rotWithShape="0">
              <a:srgbClr val="000000">
                <a:alpha val="70000"/>
              </a:srgbClr>
            </a:outerShdw>
          </a:effectLst>
        </p:spPr>
      </p:pic>
      <p:sp>
        <p:nvSpPr>
          <p:cNvPr id="9" name="textruta 8"/>
          <p:cNvSpPr txBox="1"/>
          <p:nvPr/>
        </p:nvSpPr>
        <p:spPr>
          <a:xfrm>
            <a:off x="7020272" y="6048835"/>
            <a:ext cx="3672408" cy="307777"/>
          </a:xfrm>
          <a:prstGeom prst="rect">
            <a:avLst/>
          </a:prstGeom>
          <a:noFill/>
        </p:spPr>
        <p:txBody>
          <a:bodyPr wrap="square" rtlCol="0">
            <a:spAutoFit/>
          </a:bodyPr>
          <a:lstStyle/>
          <a:p>
            <a:r>
              <a:rPr lang="sv-SE" sz="1400" dirty="0"/>
              <a:t>Manualsida 22</a:t>
            </a:r>
          </a:p>
        </p:txBody>
      </p:sp>
    </p:spTree>
    <p:extLst>
      <p:ext uri="{BB962C8B-B14F-4D97-AF65-F5344CB8AC3E}">
        <p14:creationId xmlns:p14="http://schemas.microsoft.com/office/powerpoint/2010/main" val="163490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3 - Tonåringars stress och ilska</a:t>
            </a:r>
          </a:p>
        </p:txBody>
      </p:sp>
      <p:pic>
        <p:nvPicPr>
          <p:cNvPr id="13" name="Platshållare för innehåll 12"/>
          <p:cNvPicPr>
            <a:picLocks noGrp="1" noChangeAspect="1"/>
          </p:cNvPicPr>
          <p:nvPr>
            <p:ph idx="1"/>
          </p:nvPr>
        </p:nvPicPr>
        <p:blipFill>
          <a:blip r:embed="rId3"/>
          <a:stretch>
            <a:fillRect/>
          </a:stretch>
        </p:blipFill>
        <p:spPr>
          <a:xfrm>
            <a:off x="457200" y="1499123"/>
            <a:ext cx="8075240" cy="4592209"/>
          </a:xfrm>
          <a:prstGeom prst="rect">
            <a:avLst/>
          </a:prstGeom>
          <a:ln>
            <a:noFill/>
          </a:ln>
          <a:effectLst>
            <a:outerShdw blurRad="190500" algn="tl" rotWithShape="0">
              <a:srgbClr val="000000">
                <a:alpha val="70000"/>
              </a:srgbClr>
            </a:outerShdw>
          </a:effectLst>
        </p:spPr>
      </p:pic>
      <p:sp>
        <p:nvSpPr>
          <p:cNvPr id="14" name="textruta 13"/>
          <p:cNvSpPr txBox="1"/>
          <p:nvPr/>
        </p:nvSpPr>
        <p:spPr>
          <a:xfrm flipH="1">
            <a:off x="7092280" y="6312627"/>
            <a:ext cx="2602632" cy="338554"/>
          </a:xfrm>
          <a:prstGeom prst="rect">
            <a:avLst/>
          </a:prstGeom>
          <a:noFill/>
        </p:spPr>
        <p:txBody>
          <a:bodyPr wrap="square" rtlCol="0">
            <a:spAutoFit/>
          </a:bodyPr>
          <a:lstStyle/>
          <a:p>
            <a:r>
              <a:rPr lang="sv-SE" sz="1600" dirty="0"/>
              <a:t>Manualsida 23</a:t>
            </a:r>
          </a:p>
        </p:txBody>
      </p:sp>
    </p:spTree>
    <p:extLst>
      <p:ext uri="{BB962C8B-B14F-4D97-AF65-F5344CB8AC3E}">
        <p14:creationId xmlns:p14="http://schemas.microsoft.com/office/powerpoint/2010/main" val="2785524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marL="0" indent="0">
              <a:buNone/>
            </a:pPr>
            <a:endParaRPr lang="sv-SE" sz="2600" dirty="0"/>
          </a:p>
          <a:p>
            <a:pPr marL="0" indent="0">
              <a:buNone/>
            </a:pPr>
            <a:endParaRPr lang="sv-SE" sz="2600" dirty="0"/>
          </a:p>
          <a:p>
            <a:pPr marL="0" indent="0" algn="ctr">
              <a:buNone/>
            </a:pPr>
            <a:r>
              <a:rPr lang="sv-SE" sz="2600" dirty="0"/>
              <a:t>Att inte fördjupa sig i en förälders berättelse utan istället gå vidare i manualen.</a:t>
            </a:r>
          </a:p>
          <a:p>
            <a:pPr marL="0" indent="0" algn="ctr">
              <a:buNone/>
            </a:pPr>
            <a:endParaRPr lang="sv-SE" sz="2600" b="1" dirty="0"/>
          </a:p>
          <a:p>
            <a:pPr marL="0" indent="0" algn="ctr">
              <a:buNone/>
            </a:pPr>
            <a:r>
              <a:rPr lang="sv-SE" sz="2800" b="1" dirty="0"/>
              <a:t> Gruppledaren:</a:t>
            </a:r>
            <a:r>
              <a:rPr lang="sv-SE" sz="2800" dirty="0"/>
              <a:t> ”Är era tonåringar stressade? Hur märker ni det?”</a:t>
            </a:r>
          </a:p>
          <a:p>
            <a:pPr marL="0" indent="0" algn="ctr">
              <a:buNone/>
            </a:pPr>
            <a:endParaRPr lang="sv-SE" sz="2600" dirty="0"/>
          </a:p>
          <a:p>
            <a:pPr marL="0" indent="0" algn="ctr">
              <a:buNone/>
            </a:pPr>
            <a:endParaRPr lang="sv-SE" sz="2600" dirty="0"/>
          </a:p>
          <a:p>
            <a:pPr marL="0" indent="0" algn="ctr">
              <a:buNone/>
            </a:pPr>
            <a:endParaRPr lang="sv-SE" sz="2600" dirty="0"/>
          </a:p>
          <a:p>
            <a:endParaRPr lang="sv-SE" dirty="0"/>
          </a:p>
        </p:txBody>
      </p:sp>
      <p:sp>
        <p:nvSpPr>
          <p:cNvPr id="4" name="Platshållare för text 3"/>
          <p:cNvSpPr>
            <a:spLocks noGrp="1"/>
          </p:cNvSpPr>
          <p:nvPr>
            <p:ph type="body" sz="quarter" idx="13"/>
          </p:nvPr>
        </p:nvSpPr>
        <p:spPr/>
        <p:txBody>
          <a:bodyPr/>
          <a:lstStyle/>
          <a:p>
            <a:endParaRPr lang="sv-SE"/>
          </a:p>
        </p:txBody>
      </p:sp>
      <p:sp>
        <p:nvSpPr>
          <p:cNvPr id="5" name="Rubrik 1"/>
          <p:cNvSpPr>
            <a:spLocks noGrp="1"/>
          </p:cNvSpPr>
          <p:nvPr>
            <p:ph type="title"/>
          </p:nvPr>
        </p:nvSpPr>
        <p:spPr>
          <a:solidFill>
            <a:schemeClr val="accent5"/>
          </a:solidFill>
        </p:spPr>
        <p:txBody>
          <a:bodyPr vert="horz" lIns="0" tIns="0" rIns="0" bIns="0" rtlCol="0" anchor="ctr" anchorCtr="0">
            <a:noAutofit/>
          </a:bodyPr>
          <a:lstStyle/>
          <a:p>
            <a:pPr algn="ctr"/>
            <a:r>
              <a:rPr lang="sv-SE" sz="3200" b="0" dirty="0">
                <a:solidFill>
                  <a:schemeClr val="bg1"/>
                </a:solidFill>
              </a:rPr>
              <a:t>Övning gruppledarfärdigheter</a:t>
            </a:r>
          </a:p>
        </p:txBody>
      </p:sp>
    </p:spTree>
    <p:extLst>
      <p:ext uri="{BB962C8B-B14F-4D97-AF65-F5344CB8AC3E}">
        <p14:creationId xmlns:p14="http://schemas.microsoft.com/office/powerpoint/2010/main" val="700098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solidFill>
        </p:spPr>
        <p:txBody>
          <a:bodyPr vert="horz" lIns="0" tIns="0" rIns="0" bIns="0" rtlCol="0" anchor="ctr" anchorCtr="0">
            <a:noAutofit/>
          </a:bodyPr>
          <a:lstStyle/>
          <a:p>
            <a:pPr algn="ctr"/>
            <a:r>
              <a:rPr lang="sv-SE" sz="3200" b="0" dirty="0">
                <a:solidFill>
                  <a:schemeClr val="bg1"/>
                </a:solidFill>
              </a:rPr>
              <a:t>DAGS FÖR LUNCH</a:t>
            </a:r>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700808"/>
            <a:ext cx="6096000" cy="4057650"/>
          </a:xfrm>
          <a:prstGeom prst="rect">
            <a:avLst/>
          </a:prstGeom>
        </p:spPr>
      </p:pic>
    </p:spTree>
    <p:extLst>
      <p:ext uri="{BB962C8B-B14F-4D97-AF65-F5344CB8AC3E}">
        <p14:creationId xmlns:p14="http://schemas.microsoft.com/office/powerpoint/2010/main" val="4215494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2 - Bra samtal</a:t>
            </a:r>
          </a:p>
        </p:txBody>
      </p:sp>
      <p:sp>
        <p:nvSpPr>
          <p:cNvPr id="3" name="Platshållare för innehåll 2"/>
          <p:cNvSpPr>
            <a:spLocks noGrp="1"/>
          </p:cNvSpPr>
          <p:nvPr>
            <p:ph idx="1"/>
          </p:nvPr>
        </p:nvSpPr>
        <p:spPr/>
        <p:txBody>
          <a:bodyPr/>
          <a:lstStyle/>
          <a:p>
            <a:pPr marL="0" indent="0">
              <a:buNone/>
            </a:pPr>
            <a:endParaRPr lang="sv-SE" sz="2400" dirty="0"/>
          </a:p>
          <a:p>
            <a:endParaRPr lang="sv-SE" sz="2400" dirty="0"/>
          </a:p>
          <a:p>
            <a:endParaRPr lang="sv-SE" sz="2400" dirty="0"/>
          </a:p>
          <a:p>
            <a:endParaRPr lang="sv-SE" sz="2400" dirty="0"/>
          </a:p>
        </p:txBody>
      </p:sp>
      <p:sp>
        <p:nvSpPr>
          <p:cNvPr id="4" name="textruta 3"/>
          <p:cNvSpPr txBox="1"/>
          <p:nvPr/>
        </p:nvSpPr>
        <p:spPr>
          <a:xfrm flipH="1">
            <a:off x="6876256" y="5885252"/>
            <a:ext cx="1728192" cy="369332"/>
          </a:xfrm>
          <a:prstGeom prst="rect">
            <a:avLst/>
          </a:prstGeom>
          <a:noFill/>
        </p:spPr>
        <p:txBody>
          <a:bodyPr wrap="square" rtlCol="0">
            <a:spAutoFit/>
          </a:bodyPr>
          <a:lstStyle/>
          <a:p>
            <a:r>
              <a:rPr lang="sv-SE" dirty="0"/>
              <a:t>  </a:t>
            </a:r>
          </a:p>
        </p:txBody>
      </p:sp>
      <p:pic>
        <p:nvPicPr>
          <p:cNvPr id="6" name="Bildobjekt 5"/>
          <p:cNvPicPr>
            <a:picLocks noChangeAspect="1"/>
          </p:cNvPicPr>
          <p:nvPr/>
        </p:nvPicPr>
        <p:blipFill>
          <a:blip r:embed="rId3"/>
          <a:stretch>
            <a:fillRect/>
          </a:stretch>
        </p:blipFill>
        <p:spPr>
          <a:xfrm>
            <a:off x="683568" y="1857896"/>
            <a:ext cx="7344816" cy="3876155"/>
          </a:xfrm>
          <a:prstGeom prst="rect">
            <a:avLst/>
          </a:prstGeom>
          <a:ln>
            <a:noFill/>
          </a:ln>
          <a:effectLst>
            <a:outerShdw blurRad="292100" dist="139700" dir="2700000" algn="tl" rotWithShape="0">
              <a:srgbClr val="333333">
                <a:alpha val="65000"/>
              </a:srgbClr>
            </a:outerShdw>
          </a:effectLst>
        </p:spPr>
      </p:pic>
      <p:sp>
        <p:nvSpPr>
          <p:cNvPr id="5" name="textruta 4"/>
          <p:cNvSpPr txBox="1"/>
          <p:nvPr/>
        </p:nvSpPr>
        <p:spPr>
          <a:xfrm>
            <a:off x="6779324" y="5826114"/>
            <a:ext cx="1249060" cy="307777"/>
          </a:xfrm>
          <a:prstGeom prst="rect">
            <a:avLst/>
          </a:prstGeom>
          <a:noFill/>
        </p:spPr>
        <p:txBody>
          <a:bodyPr wrap="none" rtlCol="0">
            <a:spAutoFit/>
          </a:bodyPr>
          <a:lstStyle/>
          <a:p>
            <a:r>
              <a:rPr lang="sv-SE" sz="1400" dirty="0"/>
              <a:t>Manualsida 0</a:t>
            </a:r>
          </a:p>
        </p:txBody>
      </p:sp>
    </p:spTree>
    <p:extLst>
      <p:ext uri="{BB962C8B-B14F-4D97-AF65-F5344CB8AC3E}">
        <p14:creationId xmlns:p14="http://schemas.microsoft.com/office/powerpoint/2010/main" val="52048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2 - Bra samtal</a:t>
            </a:r>
          </a:p>
        </p:txBody>
      </p:sp>
      <p:sp>
        <p:nvSpPr>
          <p:cNvPr id="5" name="Rektangel 4"/>
          <p:cNvSpPr/>
          <p:nvPr/>
        </p:nvSpPr>
        <p:spPr>
          <a:xfrm>
            <a:off x="899592" y="1351508"/>
            <a:ext cx="7920880" cy="461665"/>
          </a:xfrm>
          <a:prstGeom prst="rect">
            <a:avLst/>
          </a:prstGeom>
        </p:spPr>
        <p:txBody>
          <a:bodyPr wrap="square">
            <a:spAutoFit/>
          </a:bodyPr>
          <a:lstStyle/>
          <a:p>
            <a:endParaRPr lang="sv-SE" sz="2400" dirty="0"/>
          </a:p>
        </p:txBody>
      </p:sp>
      <p:pic>
        <p:nvPicPr>
          <p:cNvPr id="7" name="Bildobjekt 6"/>
          <p:cNvPicPr>
            <a:picLocks noChangeAspect="1"/>
          </p:cNvPicPr>
          <p:nvPr/>
        </p:nvPicPr>
        <p:blipFill>
          <a:blip r:embed="rId3"/>
          <a:stretch>
            <a:fillRect/>
          </a:stretch>
        </p:blipFill>
        <p:spPr>
          <a:xfrm>
            <a:off x="549896" y="1582340"/>
            <a:ext cx="8136904" cy="4345119"/>
          </a:xfrm>
          <a:prstGeom prst="rect">
            <a:avLst/>
          </a:prstGeom>
          <a:ln>
            <a:noFill/>
          </a:ln>
          <a:effectLst>
            <a:outerShdw blurRad="292100" dist="139700" dir="2700000" algn="tl" rotWithShape="0">
              <a:srgbClr val="333333">
                <a:alpha val="65000"/>
              </a:srgbClr>
            </a:outerShdw>
          </a:effectLst>
        </p:spPr>
      </p:pic>
      <p:sp>
        <p:nvSpPr>
          <p:cNvPr id="3" name="textruta 2"/>
          <p:cNvSpPr txBox="1"/>
          <p:nvPr/>
        </p:nvSpPr>
        <p:spPr>
          <a:xfrm>
            <a:off x="7437740" y="6067110"/>
            <a:ext cx="1249060" cy="307777"/>
          </a:xfrm>
          <a:prstGeom prst="rect">
            <a:avLst/>
          </a:prstGeom>
          <a:noFill/>
        </p:spPr>
        <p:txBody>
          <a:bodyPr wrap="none" rtlCol="0">
            <a:spAutoFit/>
          </a:bodyPr>
          <a:lstStyle/>
          <a:p>
            <a:r>
              <a:rPr lang="sv-SE" sz="1400" dirty="0"/>
              <a:t>Manualsida 1</a:t>
            </a:r>
          </a:p>
        </p:txBody>
      </p:sp>
    </p:spTree>
    <p:extLst>
      <p:ext uri="{BB962C8B-B14F-4D97-AF65-F5344CB8AC3E}">
        <p14:creationId xmlns:p14="http://schemas.microsoft.com/office/powerpoint/2010/main" val="57211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57200" y="231410"/>
            <a:ext cx="8229600" cy="831600"/>
          </a:xfrm>
          <a:solidFill>
            <a:schemeClr val="accent5"/>
          </a:solidFill>
        </p:spPr>
        <p:txBody>
          <a:bodyPr anchor="ctr"/>
          <a:lstStyle/>
          <a:p>
            <a:pPr algn="ctr"/>
            <a:r>
              <a:rPr lang="sv-SE" sz="3200" b="0" dirty="0">
                <a:solidFill>
                  <a:schemeClr val="bg1"/>
                </a:solidFill>
              </a:rPr>
              <a:t>Fördjupning - Lyssna</a:t>
            </a:r>
          </a:p>
        </p:txBody>
      </p:sp>
      <p:sp>
        <p:nvSpPr>
          <p:cNvPr id="3" name="Platshållare för innehåll 2"/>
          <p:cNvSpPr>
            <a:spLocks noGrp="1"/>
          </p:cNvSpPr>
          <p:nvPr>
            <p:ph idx="1"/>
          </p:nvPr>
        </p:nvSpPr>
        <p:spPr>
          <a:xfrm>
            <a:off x="457200" y="1440001"/>
            <a:ext cx="8229600" cy="4294050"/>
          </a:xfrm>
        </p:spPr>
        <p:txBody>
          <a:bodyPr/>
          <a:lstStyle/>
          <a:p>
            <a:pPr lvl="0"/>
            <a:r>
              <a:rPr lang="sv-SE" sz="2400" dirty="0"/>
              <a:t>Lyssna utan att avbryta eller ifrågasätta. Att bli avbruten minskar viljan att dela med sig.</a:t>
            </a:r>
          </a:p>
          <a:p>
            <a:pPr lvl="0"/>
            <a:endParaRPr lang="sv-SE" sz="2400" dirty="0"/>
          </a:p>
          <a:p>
            <a:r>
              <a:rPr lang="sv-SE" sz="2400" dirty="0"/>
              <a:t>Vänta med att komma med lösningar, om tonåringen inte ber om det. </a:t>
            </a:r>
          </a:p>
          <a:p>
            <a:endParaRPr lang="sv-SE" sz="2400" dirty="0"/>
          </a:p>
          <a:p>
            <a:pPr lvl="0"/>
            <a:r>
              <a:rPr lang="sv-SE" sz="2400" dirty="0"/>
              <a:t>Tonåringar berättar mindre när de tycker att föräldrarna är kontrollerande och tränger sig på</a:t>
            </a:r>
            <a:r>
              <a:rPr lang="sv-SE" sz="2800" dirty="0"/>
              <a:t>.</a:t>
            </a:r>
          </a:p>
        </p:txBody>
      </p:sp>
      <p:sp>
        <p:nvSpPr>
          <p:cNvPr id="2" name="Platshållare för text 1"/>
          <p:cNvSpPr>
            <a:spLocks noGrp="1"/>
          </p:cNvSpPr>
          <p:nvPr>
            <p:ph type="body" sz="quarter" idx="13"/>
          </p:nvPr>
        </p:nvSpPr>
        <p:spPr>
          <a:xfrm>
            <a:off x="2267744" y="6165304"/>
            <a:ext cx="7282800" cy="396024"/>
          </a:xfrm>
        </p:spPr>
        <p:txBody>
          <a:bodyPr/>
          <a:lstStyle/>
          <a:p>
            <a:r>
              <a:rPr lang="sv-SE" sz="1800" dirty="0"/>
              <a:t>Källor: </a:t>
            </a:r>
            <a:r>
              <a:rPr lang="sv-SE" sz="1800" dirty="0" err="1"/>
              <a:t>Ortiz,Skoglund</a:t>
            </a:r>
            <a:r>
              <a:rPr lang="sv-SE" sz="1800" dirty="0"/>
              <a:t>  2018  </a:t>
            </a:r>
            <a:r>
              <a:rPr lang="sv-SE" sz="1800" dirty="0" err="1"/>
              <a:t>Kapetanovic</a:t>
            </a:r>
            <a:r>
              <a:rPr lang="sv-SE" sz="1800" dirty="0"/>
              <a:t> </a:t>
            </a:r>
            <a:r>
              <a:rPr lang="sv-SE" sz="1800" dirty="0" err="1"/>
              <a:t>mfl</a:t>
            </a:r>
            <a:r>
              <a:rPr lang="sv-SE" sz="1800" dirty="0"/>
              <a:t> 2018 Mind 2021</a:t>
            </a:r>
          </a:p>
        </p:txBody>
      </p:sp>
    </p:spTree>
    <p:extLst>
      <p:ext uri="{BB962C8B-B14F-4D97-AF65-F5344CB8AC3E}">
        <p14:creationId xmlns:p14="http://schemas.microsoft.com/office/powerpoint/2010/main" val="93098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2 - Lyssna</a:t>
            </a:r>
          </a:p>
        </p:txBody>
      </p:sp>
      <p:sp>
        <p:nvSpPr>
          <p:cNvPr id="3" name="Platshållare för innehåll 2"/>
          <p:cNvSpPr>
            <a:spLocks noGrp="1"/>
          </p:cNvSpPr>
          <p:nvPr>
            <p:ph idx="1"/>
          </p:nvPr>
        </p:nvSpPr>
        <p:spPr/>
        <p:txBody>
          <a:bodyPr/>
          <a:lstStyle/>
          <a:p>
            <a:pPr marL="0" indent="0">
              <a:buNone/>
            </a:pPr>
            <a:r>
              <a:rPr lang="sv-SE" sz="2400" i="1" dirty="0"/>
              <a:t> </a:t>
            </a:r>
            <a:endParaRPr lang="sv-SE" sz="2400" dirty="0"/>
          </a:p>
          <a:p>
            <a:endParaRPr lang="sv-SE" sz="2400" dirty="0"/>
          </a:p>
          <a:p>
            <a:endParaRPr lang="sv-SE" sz="2400" dirty="0"/>
          </a:p>
          <a:p>
            <a:endParaRPr lang="sv-SE" sz="2400" dirty="0"/>
          </a:p>
        </p:txBody>
      </p:sp>
      <p:sp>
        <p:nvSpPr>
          <p:cNvPr id="8" name="textruta 7"/>
          <p:cNvSpPr txBox="1"/>
          <p:nvPr/>
        </p:nvSpPr>
        <p:spPr>
          <a:xfrm>
            <a:off x="6948264" y="6421122"/>
            <a:ext cx="2448271" cy="307777"/>
          </a:xfrm>
          <a:prstGeom prst="rect">
            <a:avLst/>
          </a:prstGeom>
          <a:noFill/>
        </p:spPr>
        <p:txBody>
          <a:bodyPr wrap="square" rtlCol="0">
            <a:spAutoFit/>
          </a:bodyPr>
          <a:lstStyle/>
          <a:p>
            <a:r>
              <a:rPr lang="sv-SE" sz="1400" dirty="0"/>
              <a:t>      Manual 3 och 4 </a:t>
            </a:r>
          </a:p>
        </p:txBody>
      </p:sp>
      <p:pic>
        <p:nvPicPr>
          <p:cNvPr id="4" name="Bildobjekt 3"/>
          <p:cNvPicPr>
            <a:picLocks noChangeAspect="1"/>
          </p:cNvPicPr>
          <p:nvPr/>
        </p:nvPicPr>
        <p:blipFill>
          <a:blip r:embed="rId3"/>
          <a:stretch>
            <a:fillRect/>
          </a:stretch>
        </p:blipFill>
        <p:spPr>
          <a:xfrm>
            <a:off x="683568" y="1388236"/>
            <a:ext cx="7900240" cy="3569111"/>
          </a:xfrm>
          <a:prstGeom prst="rect">
            <a:avLst/>
          </a:prstGeom>
          <a:ln>
            <a:noFill/>
          </a:ln>
          <a:effectLst>
            <a:outerShdw blurRad="292100" dist="139700" dir="2700000" algn="tl" rotWithShape="0">
              <a:srgbClr val="333333">
                <a:alpha val="65000"/>
              </a:srgbClr>
            </a:outerShdw>
          </a:effectLst>
        </p:spPr>
      </p:pic>
      <p:pic>
        <p:nvPicPr>
          <p:cNvPr id="5" name="Bildobjekt 4"/>
          <p:cNvPicPr>
            <a:picLocks noChangeAspect="1"/>
          </p:cNvPicPr>
          <p:nvPr/>
        </p:nvPicPr>
        <p:blipFill>
          <a:blip r:embed="rId4"/>
          <a:stretch>
            <a:fillRect/>
          </a:stretch>
        </p:blipFill>
        <p:spPr>
          <a:xfrm>
            <a:off x="1321102" y="3329194"/>
            <a:ext cx="7005416" cy="1202882"/>
          </a:xfrm>
          <a:prstGeom prst="rect">
            <a:avLst/>
          </a:prstGeom>
        </p:spPr>
      </p:pic>
      <p:pic>
        <p:nvPicPr>
          <p:cNvPr id="7" name="Bildobjekt 6"/>
          <p:cNvPicPr>
            <a:picLocks noChangeAspect="1"/>
          </p:cNvPicPr>
          <p:nvPr/>
        </p:nvPicPr>
        <p:blipFill>
          <a:blip r:embed="rId5"/>
          <a:stretch>
            <a:fillRect/>
          </a:stretch>
        </p:blipFill>
        <p:spPr>
          <a:xfrm>
            <a:off x="683568" y="5053801"/>
            <a:ext cx="7900240" cy="1230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77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2 - Lyssna</a:t>
            </a:r>
          </a:p>
        </p:txBody>
      </p:sp>
      <p:sp>
        <p:nvSpPr>
          <p:cNvPr id="3" name="Platshållare för innehåll 2"/>
          <p:cNvSpPr>
            <a:spLocks noGrp="1"/>
          </p:cNvSpPr>
          <p:nvPr>
            <p:ph idx="1"/>
          </p:nvPr>
        </p:nvSpPr>
        <p:spPr/>
        <p:txBody>
          <a:bodyPr/>
          <a:lstStyle/>
          <a:p>
            <a:pPr marL="0" indent="0">
              <a:buNone/>
            </a:pPr>
            <a:r>
              <a:rPr lang="sv-SE" sz="2400" i="1" dirty="0"/>
              <a:t> </a:t>
            </a:r>
            <a:endParaRPr lang="sv-SE" sz="2400" dirty="0"/>
          </a:p>
          <a:p>
            <a:endParaRPr lang="sv-SE" sz="2400" dirty="0"/>
          </a:p>
          <a:p>
            <a:endParaRPr lang="sv-SE" sz="2400" dirty="0"/>
          </a:p>
          <a:p>
            <a:endParaRPr lang="sv-SE" sz="2400" dirty="0"/>
          </a:p>
        </p:txBody>
      </p:sp>
      <p:sp>
        <p:nvSpPr>
          <p:cNvPr id="8" name="textruta 7"/>
          <p:cNvSpPr txBox="1"/>
          <p:nvPr/>
        </p:nvSpPr>
        <p:spPr>
          <a:xfrm>
            <a:off x="7020272" y="5832866"/>
            <a:ext cx="2123728" cy="307777"/>
          </a:xfrm>
          <a:prstGeom prst="rect">
            <a:avLst/>
          </a:prstGeom>
          <a:noFill/>
        </p:spPr>
        <p:txBody>
          <a:bodyPr wrap="square" rtlCol="0">
            <a:spAutoFit/>
          </a:bodyPr>
          <a:lstStyle/>
          <a:p>
            <a:r>
              <a:rPr lang="sv-SE" sz="1400" dirty="0"/>
              <a:t>      Manualsida  4 </a:t>
            </a:r>
          </a:p>
        </p:txBody>
      </p:sp>
      <p:pic>
        <p:nvPicPr>
          <p:cNvPr id="4" name="Bildobjekt 3"/>
          <p:cNvPicPr>
            <a:picLocks noChangeAspect="1"/>
          </p:cNvPicPr>
          <p:nvPr/>
        </p:nvPicPr>
        <p:blipFill>
          <a:blip r:embed="rId3"/>
          <a:stretch>
            <a:fillRect/>
          </a:stretch>
        </p:blipFill>
        <p:spPr>
          <a:xfrm>
            <a:off x="318836" y="1834213"/>
            <a:ext cx="8380928" cy="3949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292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57200" y="376518"/>
            <a:ext cx="8229600" cy="831600"/>
          </a:xfrm>
          <a:solidFill>
            <a:schemeClr val="accent5"/>
          </a:solidFill>
        </p:spPr>
        <p:txBody>
          <a:bodyPr anchor="ctr"/>
          <a:lstStyle/>
          <a:p>
            <a:pPr algn="ctr"/>
            <a:r>
              <a:rPr lang="sv-SE" sz="3200" b="0" dirty="0">
                <a:solidFill>
                  <a:schemeClr val="bg1"/>
                </a:solidFill>
              </a:rPr>
              <a:t>Fördjupning - Bekräfta och visa att du förstår </a:t>
            </a:r>
          </a:p>
        </p:txBody>
      </p:sp>
      <p:sp>
        <p:nvSpPr>
          <p:cNvPr id="6" name="Platshållare för text 5"/>
          <p:cNvSpPr>
            <a:spLocks noGrp="1"/>
          </p:cNvSpPr>
          <p:nvPr>
            <p:ph type="body" sz="quarter" idx="13"/>
          </p:nvPr>
        </p:nvSpPr>
        <p:spPr>
          <a:xfrm>
            <a:off x="1861200" y="6165304"/>
            <a:ext cx="7282800" cy="468032"/>
          </a:xfrm>
        </p:spPr>
        <p:txBody>
          <a:bodyPr/>
          <a:lstStyle/>
          <a:p>
            <a:r>
              <a:rPr lang="sv-SE" sz="1800" dirty="0"/>
              <a:t>Källa: </a:t>
            </a:r>
            <a:r>
              <a:rPr lang="sv-SE" sz="1800" dirty="0" err="1"/>
              <a:t>Kåver</a:t>
            </a:r>
            <a:r>
              <a:rPr lang="sv-SE" sz="1800" dirty="0"/>
              <a:t> &amp; Nilsonne 2007   </a:t>
            </a:r>
          </a:p>
        </p:txBody>
      </p:sp>
      <p:sp>
        <p:nvSpPr>
          <p:cNvPr id="3" name="Platshållare för innehåll 2"/>
          <p:cNvSpPr>
            <a:spLocks noGrp="1"/>
          </p:cNvSpPr>
          <p:nvPr>
            <p:ph idx="1"/>
          </p:nvPr>
        </p:nvSpPr>
        <p:spPr>
          <a:xfrm>
            <a:off x="457200" y="1484784"/>
            <a:ext cx="8229600" cy="4392488"/>
          </a:xfrm>
        </p:spPr>
        <p:txBody>
          <a:bodyPr/>
          <a:lstStyle/>
          <a:p>
            <a:endParaRPr lang="sv-SE" sz="2400" dirty="0"/>
          </a:p>
          <a:p>
            <a:r>
              <a:rPr lang="sv-SE" sz="2400" dirty="0"/>
              <a:t>Se saker ur tonåringens perspektiv och acceptera tonåringens känslor och tankar. </a:t>
            </a:r>
          </a:p>
          <a:p>
            <a:r>
              <a:rPr lang="sv-SE" sz="2400" dirty="0"/>
              <a:t>Lägga egna känslor åt sidan för tillfället. Det betyder inte att föräldrar behöver hålla med om tonåringens åsikter.</a:t>
            </a:r>
          </a:p>
          <a:p>
            <a:r>
              <a:rPr lang="sv-SE" sz="2400" dirty="0"/>
              <a:t>Leta efter det som är begripligt i tonåringens upplevelse och bekräfta det.</a:t>
            </a:r>
          </a:p>
          <a:p>
            <a:r>
              <a:rPr lang="sv-SE" sz="2400" dirty="0"/>
              <a:t>Stärker relationen och minskar risken för missförstånd och konflikter.</a:t>
            </a:r>
            <a:endParaRPr lang="sv-SE" sz="2400" b="1" dirty="0"/>
          </a:p>
          <a:p>
            <a:endParaRPr lang="sv-SE" sz="2400" dirty="0"/>
          </a:p>
        </p:txBody>
      </p:sp>
    </p:spTree>
    <p:extLst>
      <p:ext uri="{BB962C8B-B14F-4D97-AF65-F5344CB8AC3E}">
        <p14:creationId xmlns:p14="http://schemas.microsoft.com/office/powerpoint/2010/main" val="699138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936a4483153a0884f85473cf22138dde911c526"/>
</p:tagLst>
</file>

<file path=ppt/theme/theme1.xml><?xml version="1.0" encoding="utf-8"?>
<a:theme xmlns:a="http://schemas.openxmlformats.org/drawingml/2006/main" name="Sthlm Presentation">
  <a:themeElements>
    <a:clrScheme name="Stockholms stad">
      <a:dk1>
        <a:srgbClr val="000000"/>
      </a:dk1>
      <a:lt1>
        <a:srgbClr val="FFFFFF"/>
      </a:lt1>
      <a:dk2>
        <a:srgbClr val="C40064"/>
      </a:dk2>
      <a:lt2>
        <a:srgbClr val="FEDEED"/>
      </a:lt2>
      <a:accent1>
        <a:srgbClr val="00867F"/>
      </a:accent1>
      <a:accent2>
        <a:srgbClr val="D5F7F4"/>
      </a:accent2>
      <a:accent3>
        <a:srgbClr val="006EBF"/>
      </a:accent3>
      <a:accent4>
        <a:srgbClr val="DCD9D2"/>
      </a:accent4>
      <a:accent5>
        <a:srgbClr val="5D237D"/>
      </a:accent5>
      <a:accent6>
        <a:srgbClr val="F1E6FC"/>
      </a:accent6>
      <a:hlink>
        <a:srgbClr val="006EBF"/>
      </a:hlink>
      <a:folHlink>
        <a:srgbClr val="5D237D"/>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Stockholms stad Rosa">
      <a:srgbClr val="C40064"/>
    </a:custClr>
    <a:custClr name="Stockholms stad Ljusrosa">
      <a:srgbClr val="FEDEED"/>
    </a:custClr>
    <a:custClr name="Stockholms stad Grön">
      <a:srgbClr val="00867F"/>
    </a:custClr>
    <a:custClr name="Stockholms stad Ljusgrön">
      <a:srgbClr val="D5F7F4"/>
    </a:custClr>
    <a:custClr name="Stockholms stad Orange">
      <a:srgbClr val="DD4A2C"/>
    </a:custClr>
    <a:custClr name="Stockholms stad Ljusorange">
      <a:srgbClr val="FFD7D2"/>
    </a:custClr>
    <a:custClr name="Stockholms stad Blå">
      <a:srgbClr val="006EBF"/>
    </a:custClr>
    <a:custClr name="Stockholms stad Ljusblå">
      <a:srgbClr val="D6EDFC"/>
    </a:custClr>
    <a:custClr name="Stockholms stad Lila">
      <a:srgbClr val="5D237D"/>
    </a:custClr>
    <a:custClr name="Stockholms stad Ljuslila">
      <a:srgbClr val="F1E6FC"/>
    </a:custClr>
    <a:custClr name="Stockholms stad Gul">
      <a:srgbClr val="FCBF0A"/>
    </a:custClr>
    <a:custClr name="Stockholms stad Grå">
      <a:srgbClr val="DCD9D2"/>
    </a:custClr>
  </a:custClrLst>
  <a:extLst>
    <a:ext uri="{05A4C25C-085E-4340-85A3-A5531E510DB2}">
      <thm15:themeFamily xmlns:thm15="http://schemas.microsoft.com/office/thememl/2012/main" name="Sthlm Presentation.potx" id="{50C62483-A8A2-4F5F-8DA2-4E59CD45C447}" vid="{5BC9E681-649A-46B1-A361-B0B22F6451F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12213</TotalTime>
  <Words>7818</Words>
  <Application>Microsoft Office PowerPoint</Application>
  <PresentationFormat>Bildspel på skärmen (4:3)</PresentationFormat>
  <Paragraphs>560</Paragraphs>
  <Slides>34</Slides>
  <Notes>34</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34</vt:i4>
      </vt:variant>
    </vt:vector>
  </HeadingPairs>
  <TitlesOfParts>
    <vt:vector size="38" baseType="lpstr">
      <vt:lpstr>Arial</vt:lpstr>
      <vt:lpstr>Courier New</vt:lpstr>
      <vt:lpstr>Stockholm Type Regular</vt:lpstr>
      <vt:lpstr>Sthlm Presentation</vt:lpstr>
      <vt:lpstr>PowerPoint-presentation</vt:lpstr>
      <vt:lpstr>Dagens agenda</vt:lpstr>
      <vt:lpstr>Övning gruppledarfärdigheter</vt:lpstr>
      <vt:lpstr>Träff 2 - Bra samtal</vt:lpstr>
      <vt:lpstr>Träff 2 - Bra samtal</vt:lpstr>
      <vt:lpstr>Fördjupning - Lyssna</vt:lpstr>
      <vt:lpstr>Träff 2 - Lyssna</vt:lpstr>
      <vt:lpstr>Träff 2 - Lyssna</vt:lpstr>
      <vt:lpstr>Fördjupning - Bekräfta och visa att du förstår </vt:lpstr>
      <vt:lpstr>Träff 2 – Bekräfta och visa att du förstår</vt:lpstr>
      <vt:lpstr>Träff 2 – Bekräfta och visa att du förstår</vt:lpstr>
      <vt:lpstr>Träff 2 - Säg det du vill utan att klaga</vt:lpstr>
      <vt:lpstr>Träff 2 - Säg det du vill utan att klaga</vt:lpstr>
      <vt:lpstr>Träff 3 - Välja väg</vt:lpstr>
      <vt:lpstr>Träff 3 - Välja väg </vt:lpstr>
      <vt:lpstr>Fördjupning - Hur påverkas unga av skärmanvändning?</vt:lpstr>
      <vt:lpstr>Fördjupning - Hur påverkas unga av skärmanvändning?</vt:lpstr>
      <vt:lpstr>Fördjupning - Hur kan föräldrar stötta kring skärmar?</vt:lpstr>
      <vt:lpstr>Träff 3 - Före- och eftermodellen  </vt:lpstr>
      <vt:lpstr>Träff 3 - Må bra som förälder</vt:lpstr>
      <vt:lpstr>PowerPoint-presentation</vt:lpstr>
      <vt:lpstr>Träff 3 - Välja väg</vt:lpstr>
      <vt:lpstr>Fördjupning - Föräldrastress</vt:lpstr>
      <vt:lpstr>Träff 3 - Må bra som förälder </vt:lpstr>
      <vt:lpstr>Träff 3 - Må bra som förälder </vt:lpstr>
      <vt:lpstr>Träff 3 - Må bra som förälder</vt:lpstr>
      <vt:lpstr>Träff 3 - Må bra som förälder</vt:lpstr>
      <vt:lpstr>Fördjupning - Psykisk hälsa hos unga</vt:lpstr>
      <vt:lpstr>Fördjupning - Främjande för psykisk hälsa</vt:lpstr>
      <vt:lpstr>Träff 3 - Tonåringar stress och ilska</vt:lpstr>
      <vt:lpstr>Träff 3 - Tonåringars ilska och stress</vt:lpstr>
      <vt:lpstr>Träff 3 - Tonåringars stress och ilska</vt:lpstr>
      <vt:lpstr>Övning gruppledarfärdigheter</vt:lpstr>
      <vt:lpstr>DAGS FÖR LUNCH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 – radera denna sida när du läst och är klar med din presentation</dc:title>
  <dc:creator>Inger Hanérus</dc:creator>
  <cp:lastModifiedBy>Mia Lissvik</cp:lastModifiedBy>
  <cp:revision>752</cp:revision>
  <cp:lastPrinted>2025-01-22T08:19:23Z</cp:lastPrinted>
  <dcterms:created xsi:type="dcterms:W3CDTF">2020-06-05T08:01:37Z</dcterms:created>
  <dcterms:modified xsi:type="dcterms:W3CDTF">2025-05-07T13:31:08Z</dcterms:modified>
</cp:coreProperties>
</file>