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0"/>
  </p:notesMasterIdLst>
  <p:handoutMasterIdLst>
    <p:handoutMasterId r:id="rId31"/>
  </p:handoutMasterIdLst>
  <p:sldIdLst>
    <p:sldId id="313" r:id="rId2"/>
    <p:sldId id="286" r:id="rId3"/>
    <p:sldId id="332" r:id="rId4"/>
    <p:sldId id="342" r:id="rId5"/>
    <p:sldId id="324" r:id="rId6"/>
    <p:sldId id="344" r:id="rId7"/>
    <p:sldId id="370" r:id="rId8"/>
    <p:sldId id="287" r:id="rId9"/>
    <p:sldId id="335" r:id="rId10"/>
    <p:sldId id="326" r:id="rId11"/>
    <p:sldId id="331" r:id="rId12"/>
    <p:sldId id="296" r:id="rId13"/>
    <p:sldId id="363" r:id="rId14"/>
    <p:sldId id="337" r:id="rId15"/>
    <p:sldId id="319" r:id="rId16"/>
    <p:sldId id="336" r:id="rId17"/>
    <p:sldId id="314" r:id="rId18"/>
    <p:sldId id="293" r:id="rId19"/>
    <p:sldId id="329" r:id="rId20"/>
    <p:sldId id="330" r:id="rId21"/>
    <p:sldId id="299" r:id="rId22"/>
    <p:sldId id="339" r:id="rId23"/>
    <p:sldId id="327" r:id="rId24"/>
    <p:sldId id="368" r:id="rId25"/>
    <p:sldId id="369" r:id="rId26"/>
    <p:sldId id="367" r:id="rId27"/>
    <p:sldId id="365" r:id="rId28"/>
    <p:sldId id="340" r:id="rId29"/>
  </p:sldIdLst>
  <p:sldSz cx="9144000" cy="6858000" type="screen4x3"/>
  <p:notesSz cx="6797675" cy="9926638"/>
  <p:custDataLst>
    <p:tags r:id="rId3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C35A316-42E8-43BC-B3F2-488B3BBB1FE2}">
          <p14:sldIdLst>
            <p14:sldId id="313"/>
            <p14:sldId id="286"/>
            <p14:sldId id="332"/>
            <p14:sldId id="342"/>
            <p14:sldId id="324"/>
            <p14:sldId id="344"/>
            <p14:sldId id="370"/>
            <p14:sldId id="287"/>
            <p14:sldId id="335"/>
            <p14:sldId id="326"/>
            <p14:sldId id="331"/>
            <p14:sldId id="296"/>
            <p14:sldId id="363"/>
            <p14:sldId id="337"/>
            <p14:sldId id="319"/>
            <p14:sldId id="336"/>
            <p14:sldId id="314"/>
            <p14:sldId id="293"/>
            <p14:sldId id="329"/>
            <p14:sldId id="330"/>
            <p14:sldId id="299"/>
            <p14:sldId id="339"/>
            <p14:sldId id="327"/>
            <p14:sldId id="368"/>
            <p14:sldId id="369"/>
            <p14:sldId id="367"/>
            <p14:sldId id="365"/>
            <p14:sldId id="340"/>
          </p14:sldIdLst>
        </p14:section>
      </p14:sectionLst>
    </p:ex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58">
          <p15:clr>
            <a:srgbClr val="A4A3A4"/>
          </p15:clr>
        </p15:guide>
        <p15:guide id="4" orient="horz" pos="4227">
          <p15:clr>
            <a:srgbClr val="A4A3A4"/>
          </p15:clr>
        </p15:guide>
        <p15:guide id="5" orient="horz" pos="289">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Edbacken" initials="JE" lastIdx="0" clrIdx="0">
    <p:extLst>
      <p:ext uri="{19B8F6BF-5375-455C-9EA6-DF929625EA0E}">
        <p15:presenceInfo xmlns:p15="http://schemas.microsoft.com/office/powerpoint/2012/main" userId="Jessica Edbacken" providerId="None"/>
      </p:ext>
    </p:extLst>
  </p:cmAuthor>
  <p:cmAuthor id="2" name="Natalie Ragnarsson" initials="NR" lastIdx="10" clrIdx="1">
    <p:extLst>
      <p:ext uri="{19B8F6BF-5375-455C-9EA6-DF929625EA0E}">
        <p15:presenceInfo xmlns:p15="http://schemas.microsoft.com/office/powerpoint/2012/main" userId="Natalie Ragnar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49933" autoAdjust="0"/>
  </p:normalViewPr>
  <p:slideViewPr>
    <p:cSldViewPr>
      <p:cViewPr varScale="1">
        <p:scale>
          <a:sx n="33" d="100"/>
          <a:sy n="33" d="100"/>
        </p:scale>
        <p:origin x="2152" y="36"/>
      </p:cViewPr>
      <p:guideLst>
        <p:guide orient="horz" pos="2160"/>
        <p:guide orient="horz" pos="907"/>
        <p:guide orient="horz" pos="3758"/>
        <p:guide orient="horz" pos="4227"/>
        <p:guide orient="horz" pos="289"/>
        <p:guide pos="2880"/>
        <p:guide pos="295"/>
        <p:guide pos="290"/>
        <p:guide pos="5486"/>
        <p:guide orient="horz" pos="3612"/>
      </p:guideLst>
    </p:cSldViewPr>
  </p:slideViewPr>
  <p:notesTextViewPr>
    <p:cViewPr>
      <p:scale>
        <a:sx n="3" d="2"/>
        <a:sy n="3" d="2"/>
      </p:scale>
      <p:origin x="0" y="0"/>
    </p:cViewPr>
  </p:notesTextViewPr>
  <p:notesViewPr>
    <p:cSldViewPr showGuides="1">
      <p:cViewPr varScale="1">
        <p:scale>
          <a:sx n="86" d="100"/>
          <a:sy n="86" d="100"/>
        </p:scale>
        <p:origin x="378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367D9-6EBF-4DCD-B638-E1CB44172755}" type="doc">
      <dgm:prSet loTypeId="urn:microsoft.com/office/officeart/2005/8/layout/venn3" loCatId="relationship" qsTypeId="urn:microsoft.com/office/officeart/2005/8/quickstyle/simple4" qsCatId="simple" csTypeId="urn:microsoft.com/office/officeart/2005/8/colors/colorful5" csCatId="colorful" phldr="1"/>
      <dgm:spPr/>
      <dgm:t>
        <a:bodyPr/>
        <a:lstStyle/>
        <a:p>
          <a:endParaRPr lang="sv-SE"/>
        </a:p>
      </dgm:t>
    </dgm:pt>
    <dgm:pt modelId="{63ECDF9B-CDC4-474D-B732-0F4DD650DFAA}">
      <dgm:prSet phldrT="[Text]" custT="1"/>
      <dgm:spPr/>
      <dgm:t>
        <a:bodyPr lIns="72000" rIns="216000"/>
        <a:lstStyle/>
        <a:p>
          <a:pPr algn="ctr"/>
          <a:endParaRPr lang="sv-SE" sz="1600" dirty="0"/>
        </a:p>
        <a:p>
          <a:pPr algn="ctr"/>
          <a:r>
            <a:rPr lang="sv-SE" sz="2400" dirty="0"/>
            <a:t>Vara tillsammans</a:t>
          </a:r>
          <a:r>
            <a:rPr lang="sv-SE" sz="1700" dirty="0"/>
            <a:t>	</a:t>
          </a:r>
        </a:p>
      </dgm:t>
    </dgm:pt>
    <dgm:pt modelId="{43F095DA-5362-4641-9B6D-44FEB0ABA04E}" type="parTrans" cxnId="{B34126E6-CC68-40E4-8E2F-524D8717D8EA}">
      <dgm:prSet/>
      <dgm:spPr/>
      <dgm:t>
        <a:bodyPr/>
        <a:lstStyle/>
        <a:p>
          <a:pPr algn="ctr"/>
          <a:endParaRPr lang="sv-SE"/>
        </a:p>
      </dgm:t>
    </dgm:pt>
    <dgm:pt modelId="{B8F24CF0-F61D-4F84-9F7D-76C4DD603E56}" type="sibTrans" cxnId="{B34126E6-CC68-40E4-8E2F-524D8717D8EA}">
      <dgm:prSet/>
      <dgm:spPr/>
      <dgm:t>
        <a:bodyPr/>
        <a:lstStyle/>
        <a:p>
          <a:pPr algn="ctr"/>
          <a:endParaRPr lang="sv-SE"/>
        </a:p>
      </dgm:t>
    </dgm:pt>
    <dgm:pt modelId="{D3BEFF19-B3C6-400C-907C-FD5C093039D8}">
      <dgm:prSet phldrT="[Text]" custT="1"/>
      <dgm:spPr/>
      <dgm:t>
        <a:bodyPr/>
        <a:lstStyle/>
        <a:p>
          <a:pPr algn="ctr"/>
          <a:r>
            <a:rPr lang="sv-SE" sz="2400" dirty="0"/>
            <a:t>Bra samtal</a:t>
          </a:r>
        </a:p>
      </dgm:t>
    </dgm:pt>
    <dgm:pt modelId="{FC7C1E55-2783-4776-A079-7331C778F5EB}" type="parTrans" cxnId="{27564971-A668-4196-A90B-C0E1A3E549B5}">
      <dgm:prSet/>
      <dgm:spPr/>
      <dgm:t>
        <a:bodyPr/>
        <a:lstStyle/>
        <a:p>
          <a:pPr algn="ctr"/>
          <a:endParaRPr lang="sv-SE"/>
        </a:p>
      </dgm:t>
    </dgm:pt>
    <dgm:pt modelId="{5111CEA3-C386-4655-833B-BECA61F685E5}" type="sibTrans" cxnId="{27564971-A668-4196-A90B-C0E1A3E549B5}">
      <dgm:prSet/>
      <dgm:spPr/>
      <dgm:t>
        <a:bodyPr/>
        <a:lstStyle/>
        <a:p>
          <a:pPr algn="ctr"/>
          <a:endParaRPr lang="sv-SE"/>
        </a:p>
      </dgm:t>
    </dgm:pt>
    <dgm:pt modelId="{A921D88E-2E85-48F1-B350-24A32725C43B}">
      <dgm:prSet phldrT="[Text]" custT="1"/>
      <dgm:spPr/>
      <dgm:t>
        <a:bodyPr lIns="180000"/>
        <a:lstStyle/>
        <a:p>
          <a:pPr algn="ctr"/>
          <a:r>
            <a:rPr lang="sv-SE" sz="2400" dirty="0"/>
            <a:t>Hantera problem</a:t>
          </a:r>
        </a:p>
      </dgm:t>
    </dgm:pt>
    <dgm:pt modelId="{F3680AB4-F901-4EAE-ABA9-E21DAF284928}" type="parTrans" cxnId="{D9819DE3-891C-4B3F-994D-F73B64228F4F}">
      <dgm:prSet/>
      <dgm:spPr/>
      <dgm:t>
        <a:bodyPr/>
        <a:lstStyle/>
        <a:p>
          <a:pPr algn="ctr"/>
          <a:endParaRPr lang="sv-SE"/>
        </a:p>
      </dgm:t>
    </dgm:pt>
    <dgm:pt modelId="{2D202D3A-B84E-4B5B-8F97-2362BAC7E270}" type="sibTrans" cxnId="{D9819DE3-891C-4B3F-994D-F73B64228F4F}">
      <dgm:prSet/>
      <dgm:spPr/>
      <dgm:t>
        <a:bodyPr/>
        <a:lstStyle/>
        <a:p>
          <a:pPr algn="ctr"/>
          <a:endParaRPr lang="sv-SE"/>
        </a:p>
      </dgm:t>
    </dgm:pt>
    <dgm:pt modelId="{77309828-649B-4B63-894C-BA59D89C9141}" type="pres">
      <dgm:prSet presAssocID="{003367D9-6EBF-4DCD-B638-E1CB44172755}" presName="Name0" presStyleCnt="0">
        <dgm:presLayoutVars>
          <dgm:dir/>
          <dgm:resizeHandles val="exact"/>
        </dgm:presLayoutVars>
      </dgm:prSet>
      <dgm:spPr/>
    </dgm:pt>
    <dgm:pt modelId="{DE807E93-0CA3-41A2-A5FD-A7253BC20AAB}" type="pres">
      <dgm:prSet presAssocID="{63ECDF9B-CDC4-474D-B732-0F4DD650DFAA}" presName="Name5" presStyleLbl="vennNode1" presStyleIdx="0" presStyleCnt="3" custAng="0" custScaleX="41263" custScaleY="29324" custLinFactNeighborX="-13432" custLinFactNeighborY="9110">
        <dgm:presLayoutVars>
          <dgm:bulletEnabled val="1"/>
        </dgm:presLayoutVars>
      </dgm:prSet>
      <dgm:spPr/>
    </dgm:pt>
    <dgm:pt modelId="{747C807C-78CD-4DAE-AB93-34D6C34C950B}" type="pres">
      <dgm:prSet presAssocID="{B8F24CF0-F61D-4F84-9F7D-76C4DD603E56}" presName="space" presStyleCnt="0"/>
      <dgm:spPr/>
    </dgm:pt>
    <dgm:pt modelId="{A667D003-25CC-4F8F-AB2E-A92192E5692E}" type="pres">
      <dgm:prSet presAssocID="{D3BEFF19-B3C6-400C-907C-FD5C093039D8}" presName="Name5" presStyleLbl="vennNode1" presStyleIdx="1" presStyleCnt="3" custAng="0" custScaleX="38946" custScaleY="30026" custLinFactNeighborX="36865" custLinFactNeighborY="8302">
        <dgm:presLayoutVars>
          <dgm:bulletEnabled val="1"/>
        </dgm:presLayoutVars>
      </dgm:prSet>
      <dgm:spPr/>
    </dgm:pt>
    <dgm:pt modelId="{91EEA500-27D4-4B80-8971-F8023FC54AE1}" type="pres">
      <dgm:prSet presAssocID="{5111CEA3-C386-4655-833B-BECA61F685E5}" presName="space" presStyleCnt="0"/>
      <dgm:spPr/>
    </dgm:pt>
    <dgm:pt modelId="{7006D3AA-F392-46ED-8456-4FCEB5115B69}" type="pres">
      <dgm:prSet presAssocID="{A921D88E-2E85-48F1-B350-24A32725C43B}" presName="Name5" presStyleLbl="vennNode1" presStyleIdx="2" presStyleCnt="3" custScaleX="34892" custScaleY="25341" custLinFactX="-3496" custLinFactNeighborX="-100000" custLinFactNeighborY="-9851">
        <dgm:presLayoutVars>
          <dgm:bulletEnabled val="1"/>
        </dgm:presLayoutVars>
      </dgm:prSet>
      <dgm:spPr/>
    </dgm:pt>
  </dgm:ptLst>
  <dgm:cxnLst>
    <dgm:cxn modelId="{24701B1D-40B9-491E-A242-DF9625B28972}" type="presOf" srcId="{A921D88E-2E85-48F1-B350-24A32725C43B}" destId="{7006D3AA-F392-46ED-8456-4FCEB5115B69}" srcOrd="0" destOrd="0" presId="urn:microsoft.com/office/officeart/2005/8/layout/venn3"/>
    <dgm:cxn modelId="{3D08281F-42EF-4E75-981F-81A11B450E52}" type="presOf" srcId="{D3BEFF19-B3C6-400C-907C-FD5C093039D8}" destId="{A667D003-25CC-4F8F-AB2E-A92192E5692E}" srcOrd="0" destOrd="0" presId="urn:microsoft.com/office/officeart/2005/8/layout/venn3"/>
    <dgm:cxn modelId="{27564971-A668-4196-A90B-C0E1A3E549B5}" srcId="{003367D9-6EBF-4DCD-B638-E1CB44172755}" destId="{D3BEFF19-B3C6-400C-907C-FD5C093039D8}" srcOrd="1" destOrd="0" parTransId="{FC7C1E55-2783-4776-A079-7331C778F5EB}" sibTransId="{5111CEA3-C386-4655-833B-BECA61F685E5}"/>
    <dgm:cxn modelId="{3CD3B097-D33A-4D72-A519-CB2CEBB6E8AC}" type="presOf" srcId="{003367D9-6EBF-4DCD-B638-E1CB44172755}" destId="{77309828-649B-4B63-894C-BA59D89C9141}" srcOrd="0" destOrd="0" presId="urn:microsoft.com/office/officeart/2005/8/layout/venn3"/>
    <dgm:cxn modelId="{35430AC9-0B89-4E2C-A1DB-84919323D4C6}" type="presOf" srcId="{63ECDF9B-CDC4-474D-B732-0F4DD650DFAA}" destId="{DE807E93-0CA3-41A2-A5FD-A7253BC20AAB}" srcOrd="0" destOrd="0" presId="urn:microsoft.com/office/officeart/2005/8/layout/venn3"/>
    <dgm:cxn modelId="{D9819DE3-891C-4B3F-994D-F73B64228F4F}" srcId="{003367D9-6EBF-4DCD-B638-E1CB44172755}" destId="{A921D88E-2E85-48F1-B350-24A32725C43B}" srcOrd="2" destOrd="0" parTransId="{F3680AB4-F901-4EAE-ABA9-E21DAF284928}" sibTransId="{2D202D3A-B84E-4B5B-8F97-2362BAC7E270}"/>
    <dgm:cxn modelId="{B34126E6-CC68-40E4-8E2F-524D8717D8EA}" srcId="{003367D9-6EBF-4DCD-B638-E1CB44172755}" destId="{63ECDF9B-CDC4-474D-B732-0F4DD650DFAA}" srcOrd="0" destOrd="0" parTransId="{43F095DA-5362-4641-9B6D-44FEB0ABA04E}" sibTransId="{B8F24CF0-F61D-4F84-9F7D-76C4DD603E56}"/>
    <dgm:cxn modelId="{0778E5A4-DA8B-4708-BC83-9148B3639224}" type="presParOf" srcId="{77309828-649B-4B63-894C-BA59D89C9141}" destId="{DE807E93-0CA3-41A2-A5FD-A7253BC20AAB}" srcOrd="0" destOrd="0" presId="urn:microsoft.com/office/officeart/2005/8/layout/venn3"/>
    <dgm:cxn modelId="{AD778FC4-4C07-4613-B8FC-55935DF0755C}" type="presParOf" srcId="{77309828-649B-4B63-894C-BA59D89C9141}" destId="{747C807C-78CD-4DAE-AB93-34D6C34C950B}" srcOrd="1" destOrd="0" presId="urn:microsoft.com/office/officeart/2005/8/layout/venn3"/>
    <dgm:cxn modelId="{8E9B640A-B6EE-43BA-A7C4-6E67D1878832}" type="presParOf" srcId="{77309828-649B-4B63-894C-BA59D89C9141}" destId="{A667D003-25CC-4F8F-AB2E-A92192E5692E}" srcOrd="2" destOrd="0" presId="urn:microsoft.com/office/officeart/2005/8/layout/venn3"/>
    <dgm:cxn modelId="{EAB96804-E25C-43F0-B2F4-8DA5C282CDDB}" type="presParOf" srcId="{77309828-649B-4B63-894C-BA59D89C9141}" destId="{91EEA500-27D4-4B80-8971-F8023FC54AE1}" srcOrd="3" destOrd="0" presId="urn:microsoft.com/office/officeart/2005/8/layout/venn3"/>
    <dgm:cxn modelId="{7A5858F6-F3FF-4819-AEC8-23C0E527BA74}" type="presParOf" srcId="{77309828-649B-4B63-894C-BA59D89C9141}" destId="{7006D3AA-F392-46ED-8456-4FCEB5115B69}"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07E93-0CA3-41A2-A5FD-A7253BC20AAB}">
      <dsp:nvSpPr>
        <dsp:cNvPr id="0" name=""/>
        <dsp:cNvSpPr/>
      </dsp:nvSpPr>
      <dsp:spPr>
        <a:xfrm>
          <a:off x="823544" y="1871932"/>
          <a:ext cx="3480649" cy="2473561"/>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2000" tIns="20320" rIns="216000" bIns="20320" numCol="1" spcCol="1270" anchor="ctr" anchorCtr="0">
          <a:noAutofit/>
        </a:bodyPr>
        <a:lstStyle/>
        <a:p>
          <a:pPr marL="0" lvl="0" indent="0" algn="ctr" defTabSz="711200">
            <a:lnSpc>
              <a:spcPct val="90000"/>
            </a:lnSpc>
            <a:spcBef>
              <a:spcPct val="0"/>
            </a:spcBef>
            <a:spcAft>
              <a:spcPct val="35000"/>
            </a:spcAft>
            <a:buNone/>
          </a:pPr>
          <a:endParaRPr lang="sv-SE" sz="1600" kern="1200" dirty="0"/>
        </a:p>
        <a:p>
          <a:pPr marL="0" lvl="0" indent="0" algn="ctr" defTabSz="711200">
            <a:lnSpc>
              <a:spcPct val="90000"/>
            </a:lnSpc>
            <a:spcBef>
              <a:spcPct val="0"/>
            </a:spcBef>
            <a:spcAft>
              <a:spcPct val="35000"/>
            </a:spcAft>
            <a:buNone/>
          </a:pPr>
          <a:r>
            <a:rPr lang="sv-SE" sz="2400" kern="1200" dirty="0"/>
            <a:t>Vara tillsammans</a:t>
          </a:r>
          <a:r>
            <a:rPr lang="sv-SE" sz="1700" kern="1200" dirty="0"/>
            <a:t>	</a:t>
          </a:r>
        </a:p>
      </dsp:txBody>
      <dsp:txXfrm>
        <a:off x="1333273" y="2234177"/>
        <a:ext cx="2461191" cy="1749071"/>
      </dsp:txXfrm>
    </dsp:sp>
    <dsp:sp modelId="{A667D003-25CC-4F8F-AB2E-A92192E5692E}">
      <dsp:nvSpPr>
        <dsp:cNvPr id="0" name=""/>
        <dsp:cNvSpPr/>
      </dsp:nvSpPr>
      <dsp:spPr>
        <a:xfrm>
          <a:off x="3465676" y="1774167"/>
          <a:ext cx="3285204" cy="2532777"/>
        </a:xfrm>
        <a:prstGeom prst="ellipse">
          <a:avLst/>
        </a:prstGeom>
        <a:gradFill rotWithShape="0">
          <a:gsLst>
            <a:gs pos="0">
              <a:schemeClr val="accent5">
                <a:alpha val="50000"/>
                <a:hueOff val="-260013"/>
                <a:satOff val="11164"/>
                <a:lumOff val="31569"/>
                <a:alphaOff val="0"/>
                <a:shade val="51000"/>
                <a:satMod val="130000"/>
              </a:schemeClr>
            </a:gs>
            <a:gs pos="80000">
              <a:schemeClr val="accent5">
                <a:alpha val="50000"/>
                <a:hueOff val="-260013"/>
                <a:satOff val="11164"/>
                <a:lumOff val="31569"/>
                <a:alphaOff val="0"/>
                <a:shade val="93000"/>
                <a:satMod val="130000"/>
              </a:schemeClr>
            </a:gs>
            <a:gs pos="100000">
              <a:schemeClr val="accent5">
                <a:alpha val="50000"/>
                <a:hueOff val="-260013"/>
                <a:satOff val="11164"/>
                <a:lumOff val="3156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64222" tIns="30480" rIns="464222" bIns="30480" numCol="1" spcCol="1270" anchor="ctr" anchorCtr="0">
          <a:noAutofit/>
        </a:bodyPr>
        <a:lstStyle/>
        <a:p>
          <a:pPr marL="0" lvl="0" indent="0" algn="ctr" defTabSz="1066800">
            <a:lnSpc>
              <a:spcPct val="90000"/>
            </a:lnSpc>
            <a:spcBef>
              <a:spcPct val="0"/>
            </a:spcBef>
            <a:spcAft>
              <a:spcPct val="35000"/>
            </a:spcAft>
            <a:buNone/>
          </a:pPr>
          <a:r>
            <a:rPr lang="sv-SE" sz="2400" kern="1200" dirty="0"/>
            <a:t>Bra samtal</a:t>
          </a:r>
        </a:p>
      </dsp:txBody>
      <dsp:txXfrm>
        <a:off x="3946783" y="2145084"/>
        <a:ext cx="2322990" cy="1790943"/>
      </dsp:txXfrm>
    </dsp:sp>
    <dsp:sp modelId="{7006D3AA-F392-46ED-8456-4FCEB5115B69}">
      <dsp:nvSpPr>
        <dsp:cNvPr id="0" name=""/>
        <dsp:cNvSpPr/>
      </dsp:nvSpPr>
      <dsp:spPr>
        <a:xfrm>
          <a:off x="2459938" y="440507"/>
          <a:ext cx="2943237" cy="2137584"/>
        </a:xfrm>
        <a:prstGeom prst="ellipse">
          <a:avLst/>
        </a:prstGeom>
        <a:gradFill rotWithShape="0">
          <a:gsLst>
            <a:gs pos="0">
              <a:schemeClr val="accent5">
                <a:alpha val="50000"/>
                <a:hueOff val="-520027"/>
                <a:satOff val="22328"/>
                <a:lumOff val="63137"/>
                <a:alphaOff val="0"/>
                <a:shade val="51000"/>
                <a:satMod val="130000"/>
              </a:schemeClr>
            </a:gs>
            <a:gs pos="80000">
              <a:schemeClr val="accent5">
                <a:alpha val="50000"/>
                <a:hueOff val="-520027"/>
                <a:satOff val="22328"/>
                <a:lumOff val="63137"/>
                <a:alphaOff val="0"/>
                <a:shade val="93000"/>
                <a:satMod val="130000"/>
              </a:schemeClr>
            </a:gs>
            <a:gs pos="100000">
              <a:schemeClr val="accent5">
                <a:alpha val="50000"/>
                <a:hueOff val="-520027"/>
                <a:satOff val="22328"/>
                <a:lumOff val="6313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0000" tIns="30480" rIns="464222" bIns="30480" numCol="1" spcCol="1270" anchor="ctr" anchorCtr="0">
          <a:noAutofit/>
        </a:bodyPr>
        <a:lstStyle/>
        <a:p>
          <a:pPr marL="0" lvl="0" indent="0" algn="ctr" defTabSz="1066800">
            <a:lnSpc>
              <a:spcPct val="90000"/>
            </a:lnSpc>
            <a:spcBef>
              <a:spcPct val="0"/>
            </a:spcBef>
            <a:spcAft>
              <a:spcPct val="35000"/>
            </a:spcAft>
            <a:buNone/>
          </a:pPr>
          <a:r>
            <a:rPr lang="sv-SE" sz="2400" kern="1200" dirty="0"/>
            <a:t>Hantera problem</a:t>
          </a:r>
        </a:p>
      </dsp:txBody>
      <dsp:txXfrm>
        <a:off x="2890965" y="753549"/>
        <a:ext cx="2081183" cy="151150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sv-SE"/>
              <a:t>2021-10</a:t>
            </a:r>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sv-SE"/>
              <a:t>2021-10</a:t>
            </a:r>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Tid 11.57 </a:t>
            </a:r>
          </a:p>
          <a:p>
            <a:r>
              <a:rPr lang="sv-SE" b="1" dirty="0"/>
              <a:t>Förbered</a:t>
            </a:r>
            <a:r>
              <a:rPr lang="sv-SE" b="1" baseline="0" dirty="0"/>
              <a:t>else: </a:t>
            </a:r>
            <a:r>
              <a:rPr lang="sv-SE" b="0" baseline="0" dirty="0"/>
              <a:t>Skriv ut arbetsblad före- och eftermodellen samt kollegial utvärdering/ handledning till alla deltagare. </a:t>
            </a:r>
          </a:p>
        </p:txBody>
      </p:sp>
      <p:sp>
        <p:nvSpPr>
          <p:cNvPr id="4" name="Platshållare för bildnummer 3"/>
          <p:cNvSpPr>
            <a:spLocks noGrp="1"/>
          </p:cNvSpPr>
          <p:nvPr>
            <p:ph type="sldNum" sz="quarter" idx="10"/>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293575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12 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Använd</a:t>
            </a:r>
            <a:r>
              <a:rPr lang="sv-SE" i="1" baseline="0" dirty="0"/>
              <a:t> manualkorten och modellera </a:t>
            </a:r>
            <a:r>
              <a:rPr lang="sv-SE" i="1" dirty="0"/>
              <a:t>denna</a:t>
            </a:r>
            <a:r>
              <a:rPr lang="sv-SE" i="1" baseline="0" dirty="0"/>
              <a:t> sid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1" dirty="0"/>
              <a:t>Fråga gruppen</a:t>
            </a:r>
            <a:r>
              <a:rPr lang="sv-SE" dirty="0"/>
              <a:t>: Vilka situationer brukar leda till</a:t>
            </a:r>
            <a:r>
              <a:rPr lang="sv-SE" baseline="0" dirty="0"/>
              <a:t> tjat och konflikter i er familj? Det kan vara stora och små saker? Tänk på en familj med tonåringar, er egen eller familjer i era 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Som</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gruppledarna behöver ni se till att det finns en balans med situationer på tavlan, både mindre och större problem. Annars risk att allt markeras som </a:t>
            </a:r>
            <a:r>
              <a:rPr lang="sv-SE" sz="1200" i="1" kern="1200" dirty="0">
                <a:solidFill>
                  <a:schemeClr val="tx1"/>
                </a:solidFill>
                <a:effectLst/>
                <a:latin typeface="+mn-lt"/>
                <a:ea typeface="+mn-ea"/>
                <a:cs typeface="+mn-cs"/>
              </a:rPr>
              <a:t>kan släppas</a:t>
            </a:r>
            <a:r>
              <a:rPr lang="sv-SE" sz="1200" kern="1200" dirty="0">
                <a:solidFill>
                  <a:schemeClr val="tx1"/>
                </a:solidFill>
                <a:effectLst/>
                <a:latin typeface="+mn-lt"/>
                <a:ea typeface="+mn-ea"/>
                <a:cs typeface="+mn-cs"/>
              </a:rPr>
              <a:t> resp. </a:t>
            </a:r>
            <a:r>
              <a:rPr lang="sv-SE" sz="1200" i="1" kern="1200" dirty="0">
                <a:solidFill>
                  <a:schemeClr val="tx1"/>
                </a:solidFill>
                <a:effectLst/>
                <a:latin typeface="+mn-lt"/>
                <a:ea typeface="+mn-ea"/>
                <a:cs typeface="+mn-cs"/>
              </a:rPr>
              <a:t>kan inte släppas.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Lärandet i övningen blir att föräldrarna ser att situationer kan prioriteras olika, och att om vi går in i alla situationer blir balansen i fem-ettan fel.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10</a:t>
            </a:fld>
            <a:endParaRPr lang="sv-SE"/>
          </a:p>
        </p:txBody>
      </p:sp>
    </p:spTree>
    <p:extLst>
      <p:ext uri="{BB962C8B-B14F-4D97-AF65-F5344CB8AC3E}">
        <p14:creationId xmlns:p14="http://schemas.microsoft.com/office/powerpoint/2010/main" val="10582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pPr>
            <a:r>
              <a:rPr lang="sv-SE" sz="1200" kern="1200" dirty="0">
                <a:solidFill>
                  <a:schemeClr val="tx1"/>
                </a:solidFill>
                <a:effectLst/>
                <a:latin typeface="+mn-lt"/>
                <a:ea typeface="+mn-ea"/>
                <a:cs typeface="+mn-cs"/>
              </a:rPr>
              <a:t>4 min </a:t>
            </a:r>
          </a:p>
          <a:p>
            <a:pPr marL="0" lvl="0" indent="0">
              <a:buFont typeface="Arial" panose="020B0604020202020204" pitchFamily="34" charset="0"/>
              <a:buNone/>
            </a:pPr>
            <a:r>
              <a:rPr lang="sv-SE" sz="1200" kern="1200" dirty="0">
                <a:solidFill>
                  <a:schemeClr val="tx1"/>
                </a:solidFill>
                <a:effectLst/>
                <a:latin typeface="+mn-lt"/>
                <a:ea typeface="+mn-ea"/>
                <a:cs typeface="+mn-cs"/>
              </a:rPr>
              <a:t>Nu ska vi fördjupa oss i B alternativet – komma överens</a:t>
            </a:r>
            <a:r>
              <a:rPr lang="sv-SE" sz="1200" kern="1200" baseline="0" dirty="0">
                <a:solidFill>
                  <a:schemeClr val="tx1"/>
                </a:solidFill>
                <a:effectLst/>
                <a:latin typeface="+mn-lt"/>
                <a:ea typeface="+mn-ea"/>
                <a:cs typeface="+mn-cs"/>
              </a:rPr>
              <a:t> tillsammans. I a</a:t>
            </a:r>
            <a:r>
              <a:rPr lang="sv-SE" sz="1200" kern="1200" dirty="0">
                <a:solidFill>
                  <a:schemeClr val="tx1"/>
                </a:solidFill>
                <a:effectLst/>
                <a:latin typeface="+mn-lt"/>
                <a:ea typeface="+mn-ea"/>
                <a:cs typeface="+mn-cs"/>
              </a:rPr>
              <a:t>vsnittet Att</a:t>
            </a:r>
            <a:r>
              <a:rPr lang="sv-SE" sz="1200" kern="1200" baseline="0" dirty="0">
                <a:solidFill>
                  <a:schemeClr val="tx1"/>
                </a:solidFill>
                <a:effectLst/>
                <a:latin typeface="+mn-lt"/>
                <a:ea typeface="+mn-ea"/>
                <a:cs typeface="+mn-cs"/>
              </a:rPr>
              <a:t> göra överenskommelser och lösa problem tillsammans.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Tydliga överenskommelser förebygger konflikter: Föräldraskapsstödsprogram som lägger tonvikt vid positiva föräldrastrategier för att ha inblick/insyn, uppmärksamhet för bra beteenden och lagom många, tydliga familjeregler minskar problembeteenden </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Chu</a:t>
            </a:r>
            <a:r>
              <a:rPr lang="sv-SE" sz="1200" kern="1200" baseline="0" dirty="0">
                <a:solidFill>
                  <a:schemeClr val="tx1"/>
                </a:solidFill>
                <a:effectLst/>
                <a:latin typeface="+mn-lt"/>
                <a:ea typeface="+mn-ea"/>
                <a:cs typeface="+mn-cs"/>
              </a:rPr>
              <a:t> et al, 2014)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När</a:t>
            </a:r>
            <a:r>
              <a:rPr lang="sv-SE" sz="1200" kern="1200" baseline="0" dirty="0">
                <a:solidFill>
                  <a:schemeClr val="tx1"/>
                </a:solidFill>
                <a:effectLst/>
                <a:latin typeface="+mn-lt"/>
                <a:ea typeface="+mn-ea"/>
                <a:cs typeface="+mn-cs"/>
              </a:rPr>
              <a:t> föräldrar och ungdomar löser problem tillsammans, och ungdomen får komma med egna förslag, ökar</a:t>
            </a:r>
            <a:r>
              <a:rPr lang="sv-SE" sz="1200" kern="1200" dirty="0">
                <a:solidFill>
                  <a:schemeClr val="tx1"/>
                </a:solidFill>
                <a:effectLst/>
                <a:latin typeface="+mn-lt"/>
                <a:ea typeface="+mn-ea"/>
                <a:cs typeface="+mn-cs"/>
              </a:rPr>
              <a:t> chansen att överenskommelsen fungerar. Tonåringen har fått vara delaktig i</a:t>
            </a:r>
            <a:r>
              <a:rPr lang="sv-SE" sz="1200" kern="1200" baseline="0" dirty="0">
                <a:solidFill>
                  <a:schemeClr val="tx1"/>
                </a:solidFill>
                <a:effectLst/>
                <a:latin typeface="+mn-lt"/>
                <a:ea typeface="+mn-ea"/>
                <a:cs typeface="+mn-cs"/>
              </a:rPr>
              <a:t> lösningen. Föräldrar får veta mer om vilket stöd den eventuellt behöver ge tonåringen.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dirty="0"/>
              <a:t>Ross Greene</a:t>
            </a:r>
            <a:r>
              <a:rPr lang="sv-SE" baseline="0" dirty="0"/>
              <a:t> </a:t>
            </a:r>
            <a:r>
              <a:rPr lang="sv-SE" dirty="0"/>
              <a:t>har utvecklat </a:t>
            </a:r>
            <a:r>
              <a:rPr lang="sv-SE" dirty="0" err="1"/>
              <a:t>Collaborative</a:t>
            </a:r>
            <a:r>
              <a:rPr lang="sv-SE" dirty="0"/>
              <a:t> and </a:t>
            </a:r>
            <a:r>
              <a:rPr lang="sv-SE" dirty="0" err="1"/>
              <a:t>Proactive</a:t>
            </a:r>
            <a:r>
              <a:rPr lang="sv-SE" dirty="0"/>
              <a:t> Solutions(CPS) som är ett samarbetsbaserat förhållningssätt att möta barn och unga med problemskapande beteenden:</a:t>
            </a:r>
            <a:r>
              <a:rPr lang="sv-SE" baseline="0" dirty="0"/>
              <a:t> I motsats till att föräldern själv bestämmer hur familjen ska lösa ett problem så lyfts bådas syn på saken i en gemensam problemlösning.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När problemet ska lösas behöver föräldern </a:t>
            </a:r>
            <a:r>
              <a:rPr lang="sv-SE" b="1" baseline="0" dirty="0"/>
              <a:t>visa empati och förståelse </a:t>
            </a:r>
            <a:r>
              <a:rPr lang="sv-SE" b="0" baseline="0" dirty="0"/>
              <a:t>för barnets perspektiv. Hjälpa barnet att sätta ord på problemet. Föräldern </a:t>
            </a:r>
            <a:r>
              <a:rPr lang="sv-SE" sz="1200" b="0" kern="1200" baseline="0" dirty="0">
                <a:solidFill>
                  <a:schemeClr val="tx1"/>
                </a:solidFill>
                <a:effectLst/>
                <a:latin typeface="+mn-lt"/>
                <a:ea typeface="+mn-ea"/>
                <a:cs typeface="+mn-cs"/>
              </a:rPr>
              <a:t>får veta hur barnet upplever saken och barnet får höra förälderns perspektiv, ömsesidig ökad förståelse. </a:t>
            </a:r>
          </a:p>
          <a:p>
            <a:pPr marL="171450" lvl="0" indent="-171450">
              <a:buFont typeface="Arial" panose="020B0604020202020204" pitchFamily="34" charset="0"/>
              <a:buChar char="•"/>
            </a:pPr>
            <a:r>
              <a:rPr lang="sv-SE" sz="1200" b="1" kern="1200" baseline="0" dirty="0">
                <a:solidFill>
                  <a:schemeClr val="tx1"/>
                </a:solidFill>
                <a:effectLst/>
                <a:latin typeface="+mn-lt"/>
                <a:ea typeface="+mn-ea"/>
                <a:cs typeface="+mn-cs"/>
              </a:rPr>
              <a:t>Problemet </a:t>
            </a:r>
            <a:r>
              <a:rPr lang="sv-SE" b="1" baseline="0" dirty="0"/>
              <a:t>definieras </a:t>
            </a:r>
            <a:r>
              <a:rPr lang="sv-SE" b="0" baseline="0" dirty="0"/>
              <a:t>utan att föräldern skuldbelägger barnet.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baseline="0" dirty="0">
                <a:solidFill>
                  <a:schemeClr val="tx1"/>
                </a:solidFill>
                <a:effectLst/>
                <a:latin typeface="+mn-lt"/>
                <a:ea typeface="+mn-ea"/>
                <a:cs typeface="+mn-cs"/>
              </a:rPr>
              <a:t>Bjuda in till lösningar. </a:t>
            </a:r>
            <a:r>
              <a:rPr lang="sv-SE" sz="1200" kern="1200" baseline="0" dirty="0">
                <a:solidFill>
                  <a:schemeClr val="tx1"/>
                </a:solidFill>
                <a:effectLst/>
                <a:latin typeface="+mn-lt"/>
                <a:ea typeface="+mn-ea"/>
                <a:cs typeface="+mn-cs"/>
              </a:rPr>
              <a:t>När förälder och barn ska </a:t>
            </a:r>
            <a:r>
              <a:rPr lang="sv-SE" sz="1200" b="0" kern="1200" baseline="0" dirty="0">
                <a:solidFill>
                  <a:schemeClr val="tx1"/>
                </a:solidFill>
                <a:effectLst/>
                <a:latin typeface="+mn-lt"/>
                <a:ea typeface="+mn-ea"/>
                <a:cs typeface="+mn-cs"/>
              </a:rPr>
              <a:t>komma på förslag på lösningar </a:t>
            </a:r>
            <a:r>
              <a:rPr lang="sv-SE" sz="1200" kern="1200" baseline="0" dirty="0">
                <a:solidFill>
                  <a:schemeClr val="tx1"/>
                </a:solidFill>
                <a:effectLst/>
                <a:latin typeface="+mn-lt"/>
                <a:ea typeface="+mn-ea"/>
                <a:cs typeface="+mn-cs"/>
              </a:rPr>
              <a:t>respekteras bådas idéer och tankar och det blir inte en maktkamp.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a:solidFill>
                <a:schemeClr val="tx1"/>
              </a:solidFill>
              <a:effectLst/>
              <a:latin typeface="+mn-lt"/>
              <a:ea typeface="+mn-ea"/>
              <a:cs typeface="+mn-cs"/>
            </a:endParaRPr>
          </a:p>
          <a:p>
            <a:pPr marL="0" lvl="0" indent="0">
              <a:buFont typeface="Arial" panose="020B0604020202020204" pitchFamily="34" charset="0"/>
              <a:buNone/>
            </a:pPr>
            <a:r>
              <a:rPr lang="sv-SE" dirty="0"/>
              <a:t>Tonåringen lär sig strategier och färdigheter som leder till att den</a:t>
            </a:r>
            <a:r>
              <a:rPr lang="sv-SE" baseline="0" dirty="0"/>
              <a:t> </a:t>
            </a:r>
            <a:r>
              <a:rPr lang="sv-SE" dirty="0"/>
              <a:t>utvecklar sin förmåga att lösa problem på ett</a:t>
            </a:r>
            <a:r>
              <a:rPr lang="sv-SE" baseline="0" dirty="0"/>
              <a:t> bra sätt </a:t>
            </a:r>
            <a:r>
              <a:rPr lang="sv-SE" dirty="0"/>
              <a:t>också i framtiden. </a:t>
            </a:r>
            <a:endParaRPr lang="sv-SE" sz="1200" kern="120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Detta är tydligt kopplat till</a:t>
            </a:r>
            <a:r>
              <a:rPr lang="sv-SE" sz="1200" kern="1200" dirty="0">
                <a:solidFill>
                  <a:schemeClr val="tx1"/>
                </a:solidFill>
                <a:effectLst/>
                <a:latin typeface="+mn-lt"/>
                <a:ea typeface="+mn-ea"/>
                <a:cs typeface="+mn-cs"/>
              </a:rPr>
              <a:t> Barnkonventionen</a:t>
            </a:r>
            <a:r>
              <a:rPr lang="sv-SE" sz="1200" kern="1200" baseline="0" dirty="0">
                <a:solidFill>
                  <a:schemeClr val="tx1"/>
                </a:solidFill>
                <a:effectLst/>
                <a:latin typeface="+mn-lt"/>
                <a:ea typeface="+mn-ea"/>
                <a:cs typeface="+mn-cs"/>
              </a:rPr>
              <a:t> där det står att v</a:t>
            </a:r>
            <a:r>
              <a:rPr lang="sv-SE" sz="1200" kern="1200" dirty="0">
                <a:solidFill>
                  <a:schemeClr val="tx1"/>
                </a:solidFill>
                <a:effectLst/>
                <a:latin typeface="+mn-lt"/>
                <a:ea typeface="+mn-ea"/>
                <a:cs typeface="+mn-cs"/>
              </a:rPr>
              <a:t>uxna ska lyssna på ungdomars idéer och tankar.</a:t>
            </a:r>
          </a:p>
          <a:p>
            <a:pPr lvl="0"/>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Vi kommer nu att mer praktiskt gå igenom en p</a:t>
            </a:r>
            <a:r>
              <a:rPr lang="sv-SE" sz="1200" kern="1200" dirty="0">
                <a:solidFill>
                  <a:schemeClr val="tx1"/>
                </a:solidFill>
                <a:effectLst/>
                <a:latin typeface="+mn-lt"/>
                <a:ea typeface="+mn-ea"/>
                <a:cs typeface="+mn-cs"/>
              </a:rPr>
              <a:t>roblemlösningsmodell</a:t>
            </a:r>
            <a:r>
              <a:rPr lang="sv-SE" sz="1200" kern="1200" baseline="0" dirty="0">
                <a:solidFill>
                  <a:schemeClr val="tx1"/>
                </a:solidFill>
                <a:effectLst/>
                <a:latin typeface="+mn-lt"/>
                <a:ea typeface="+mn-ea"/>
                <a:cs typeface="+mn-cs"/>
              </a:rPr>
              <a:t> som handlar om att föräldrar och ungdomar löser problem tillsammans. Den kommer ni att göra i grupperna.</a:t>
            </a:r>
          </a:p>
          <a:p>
            <a:pPr lvl="0"/>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11</a:t>
            </a:fld>
            <a:endParaRPr lang="sv-SE"/>
          </a:p>
        </p:txBody>
      </p:sp>
    </p:spTree>
    <p:extLst>
      <p:ext uri="{BB962C8B-B14F-4D97-AF65-F5344CB8AC3E}">
        <p14:creationId xmlns:p14="http://schemas.microsoft.com/office/powerpoint/2010/main" val="419306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dirty="0">
                <a:solidFill>
                  <a:schemeClr val="tx1"/>
                </a:solidFill>
                <a:effectLst/>
                <a:latin typeface="+mn-lt"/>
                <a:ea typeface="+mn-ea"/>
                <a:cs typeface="+mn-cs"/>
              </a:rPr>
              <a:t>Demonstrera problemlösningsmodellen enligt manualen sid 4 och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Fråga gruppen</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Har ni förslag på andra situationer när det går att använda gemensam problemlösning? </a:t>
            </a:r>
            <a:r>
              <a:rPr lang="sv-SE" sz="1200" i="1" kern="1200" dirty="0">
                <a:solidFill>
                  <a:schemeClr val="tx1"/>
                </a:solidFill>
                <a:effectLst/>
                <a:latin typeface="+mn-lt"/>
                <a:ea typeface="+mn-ea"/>
                <a:cs typeface="+mn-cs"/>
              </a:rPr>
              <a:t>Egna förslag att lägga till vid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endParaRPr lang="sv-SE" sz="1200" b="0" i="0" u="none" strike="noStrike"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C113758-4B63-40D7-B26B-F67CE25F1C5D}" type="slidenum">
              <a:rPr lang="sv-SE" smtClean="0"/>
              <a:t>12</a:t>
            </a:fld>
            <a:endParaRPr lang="sv-SE"/>
          </a:p>
        </p:txBody>
      </p:sp>
    </p:spTree>
    <p:extLst>
      <p:ext uri="{BB962C8B-B14F-4D97-AF65-F5344CB8AC3E}">
        <p14:creationId xmlns:p14="http://schemas.microsoft.com/office/powerpoint/2010/main" val="117873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5</a:t>
            </a:r>
            <a:r>
              <a:rPr lang="sv-SE" b="0" i="0" baseline="0" dirty="0"/>
              <a:t> min </a:t>
            </a:r>
            <a:r>
              <a:rPr lang="sv-SE" b="0" i="1"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baseline="0" dirty="0">
                <a:solidFill>
                  <a:schemeClr val="tx1"/>
                </a:solidFill>
                <a:effectLst/>
                <a:latin typeface="+mn-lt"/>
                <a:ea typeface="+mn-ea"/>
                <a:cs typeface="+mn-cs"/>
              </a:rPr>
              <a:t>Vi kommer nu in på avsnittet Att stå kvar som förälder. Det handlar om situationer där det är svårt att göra överenskommelser med tonåringen, där föräldrar behöver sätta gränser och stå på sig. Först en fördjupning.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kern="1200" baseline="0" dirty="0">
                <a:solidFill>
                  <a:schemeClr val="tx1"/>
                </a:solidFill>
                <a:effectLst/>
                <a:latin typeface="+mn-lt"/>
                <a:ea typeface="+mn-ea"/>
                <a:cs typeface="+mn-cs"/>
              </a:rPr>
              <a:t>Hur kan föräldrar göra i situationer där det är viktigt att uttrycka och stå kvar vid sin åsikt utan att situationen trappas upp och leder till ett stort bråk? Här kan träning i </a:t>
            </a:r>
            <a:r>
              <a:rPr lang="sv-SE" sz="1200" b="0" i="0" kern="1200" baseline="0" dirty="0">
                <a:solidFill>
                  <a:schemeClr val="tx1"/>
                </a:solidFill>
                <a:effectLst/>
                <a:latin typeface="+mn-lt"/>
                <a:ea typeface="+mn-ea"/>
                <a:cs typeface="+mn-cs"/>
              </a:rPr>
              <a:t>kommunikationsfärdigheter vara hjälpsamt. </a:t>
            </a:r>
            <a:endParaRPr lang="sv-SE"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sv-SE" sz="1200" b="0" kern="1200" dirty="0">
                <a:solidFill>
                  <a:schemeClr val="tx1"/>
                </a:solidFill>
                <a:effectLst/>
                <a:latin typeface="+mn-lt"/>
                <a:ea typeface="+mn-ea"/>
                <a:cs typeface="+mn-cs"/>
              </a:rPr>
              <a:t>Att hävda sig själv, att kunna säga ifrån och vara tydlig är viktiga kommunikationsfärdigheter.  </a:t>
            </a:r>
            <a:r>
              <a:rPr lang="sv-SE" sz="1200" b="0" i="0" kern="1200" dirty="0">
                <a:solidFill>
                  <a:schemeClr val="tx1"/>
                </a:solidFill>
                <a:effectLst/>
                <a:latin typeface="+mn-lt"/>
                <a:ea typeface="+mn-ea"/>
                <a:cs typeface="+mn-cs"/>
              </a:rPr>
              <a:t>I forskningslitteraturen kallas det för ”</a:t>
            </a:r>
            <a:r>
              <a:rPr lang="sv-SE" sz="1200" b="0" i="0" kern="1200" dirty="0" err="1">
                <a:solidFill>
                  <a:schemeClr val="tx1"/>
                </a:solidFill>
                <a:effectLst/>
                <a:latin typeface="+mn-lt"/>
                <a:ea typeface="+mn-ea"/>
                <a:cs typeface="+mn-cs"/>
              </a:rPr>
              <a:t>assertiveness</a:t>
            </a:r>
            <a:r>
              <a:rPr lang="sv-SE" sz="1200" b="0" i="0" kern="1200" dirty="0">
                <a:solidFill>
                  <a:schemeClr val="tx1"/>
                </a:solidFill>
                <a:effectLst/>
                <a:latin typeface="+mn-lt"/>
                <a:ea typeface="+mn-ea"/>
                <a:cs typeface="+mn-cs"/>
              </a:rPr>
              <a:t>” på engelska och översättas</a:t>
            </a:r>
            <a:r>
              <a:rPr lang="sv-SE" sz="1200" b="0" i="0" kern="1200" baseline="0" dirty="0">
                <a:solidFill>
                  <a:schemeClr val="tx1"/>
                </a:solidFill>
                <a:effectLst/>
                <a:latin typeface="+mn-lt"/>
                <a:ea typeface="+mn-ea"/>
                <a:cs typeface="+mn-cs"/>
              </a:rPr>
              <a:t> till </a:t>
            </a:r>
            <a:r>
              <a:rPr lang="sv-SE" b="0" i="0" baseline="0" dirty="0"/>
              <a:t>sunt självhävdande – att vara </a:t>
            </a:r>
            <a:r>
              <a:rPr lang="sv-SE" b="0" i="0" baseline="0" dirty="0" err="1"/>
              <a:t>assertiv</a:t>
            </a:r>
            <a:r>
              <a:rPr lang="sv-SE" b="0" i="0" baseline="0" dirty="0"/>
              <a:t>.</a:t>
            </a:r>
            <a:r>
              <a:rPr lang="sv-SE" b="0" baseline="0" dirty="0"/>
              <a:t> Att stå upp för sig själv och hävda sin åsikt på ett lugnt sätt. </a:t>
            </a:r>
          </a:p>
          <a:p>
            <a:pPr marL="171450" indent="-171450">
              <a:buFont typeface="Arial" panose="020B0604020202020204" pitchFamily="34" charset="0"/>
              <a:buChar char="•"/>
            </a:pPr>
            <a:r>
              <a:rPr lang="sv-SE" b="0" baseline="0" dirty="0"/>
              <a:t>Man brukar prata om tre olika sätt att agera när vi hamnar i svåra situationer. Inte bara föräldraskapet utan i olika typer av situationer i vardagen, t ex när någon ställer krav på oss, med vänner, kollegor eller hemma med partner. Vi kan bli passiva (undfallande), aggressiva (gå till attack) eller </a:t>
            </a:r>
            <a:r>
              <a:rPr lang="sv-SE" b="0" baseline="0" dirty="0" err="1"/>
              <a:t>assertiva</a:t>
            </a:r>
            <a:r>
              <a:rPr lang="sv-SE" b="0" baseline="0" dirty="0"/>
              <a:t>. </a:t>
            </a:r>
            <a:r>
              <a:rPr lang="sv-SE" b="0" i="1" baseline="0" dirty="0"/>
              <a:t>– Visa på skala. </a:t>
            </a:r>
          </a:p>
          <a:p>
            <a:pPr marL="171450" indent="-171450">
              <a:buFont typeface="Arial" panose="020B0604020202020204" pitchFamily="34" charset="0"/>
              <a:buChar char="•"/>
            </a:pPr>
            <a:r>
              <a:rPr lang="sv-SE" b="0" baseline="0" dirty="0"/>
              <a:t>Det mest hälsosamma sättet att agera i svåra situationer är det </a:t>
            </a:r>
            <a:r>
              <a:rPr lang="sv-SE" b="0" baseline="0" dirty="0" err="1"/>
              <a:t>assertiva</a:t>
            </a:r>
            <a:r>
              <a:rPr lang="sv-SE" b="0" baseline="0" dirty="0"/>
              <a:t>. Du talar tydligt och respektfullt om vad som är dina behov eller önskemål utan att gå till attack. Vänlig men bestämd. Lyssnar, visar respekt för den andre och är samtidigt tydlig med sin egen åsikt, vilja. Det resulterar i att du själv blir lyssnad på och får respekt.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Mindre konstruktivt är det att agera med passivitet. Att trycka undan sina behov och känslor, gå undan och känna sig kränkt och orättvist behandlad utan att ta itu med problemet.  Att inte uttrycka sin vilja, kan t ex leda till att man säger ja i situationer när man egentligen vill säga nej. Risk att uppleva sig vara utnyttjad. Kan leda till ökad stress. </a:t>
            </a:r>
            <a:r>
              <a:rPr lang="sv-SE" b="0" strike="noStrike" baseline="0" dirty="0"/>
              <a:t>Bottnar ibland i en</a:t>
            </a:r>
            <a:r>
              <a:rPr lang="sv-SE" b="0" baseline="0" dirty="0"/>
              <a:t> rädsla för vad andra ska tycka, rädsla för konflikt och att ha höga krav på sig själv. </a:t>
            </a:r>
          </a:p>
          <a:p>
            <a:pPr marL="171450" indent="-171450">
              <a:buFont typeface="Arial" panose="020B0604020202020204" pitchFamily="34" charset="0"/>
              <a:buChar char="•"/>
            </a:pPr>
            <a:r>
              <a:rPr lang="sv-SE" b="0" baseline="0" dirty="0"/>
              <a:t>Ännu mindre  konstruktivt är att bete sig aggressivt. Det kan kännas bra i stunden och man kanske får sin vilja igenom men på bekostnad av andra. En stor risk att såra andra och ger dåliga konsekvenser på sikt. </a:t>
            </a:r>
          </a:p>
          <a:p>
            <a:pPr marL="171450" lvl="0" indent="-171450">
              <a:buFont typeface="Arial" panose="020B0604020202020204" pitchFamily="34" charset="0"/>
              <a:buChar char="•"/>
            </a:pPr>
            <a:r>
              <a:rPr lang="sv-SE" sz="1200" b="0" kern="1200" dirty="0">
                <a:solidFill>
                  <a:schemeClr val="tx1"/>
                </a:solidFill>
                <a:effectLst/>
                <a:latin typeface="+mn-lt"/>
                <a:ea typeface="+mn-ea"/>
                <a:cs typeface="+mn-cs"/>
              </a:rPr>
              <a:t>Det</a:t>
            </a:r>
            <a:r>
              <a:rPr lang="sv-SE" sz="1200" b="0" kern="1200" baseline="0" dirty="0">
                <a:solidFill>
                  <a:schemeClr val="tx1"/>
                </a:solidFill>
                <a:effectLst/>
                <a:latin typeface="+mn-lt"/>
                <a:ea typeface="+mn-ea"/>
                <a:cs typeface="+mn-cs"/>
              </a:rPr>
              <a:t> går att träna på att vara </a:t>
            </a:r>
            <a:r>
              <a:rPr lang="sv-SE" sz="1200" b="0" kern="1200" baseline="0" dirty="0" err="1">
                <a:solidFill>
                  <a:schemeClr val="tx1"/>
                </a:solidFill>
                <a:effectLst/>
                <a:latin typeface="+mn-lt"/>
                <a:ea typeface="+mn-ea"/>
                <a:cs typeface="+mn-cs"/>
              </a:rPr>
              <a:t>assertiv</a:t>
            </a:r>
            <a:r>
              <a:rPr lang="sv-SE" sz="1200" b="0" kern="1200" baseline="0" dirty="0">
                <a:solidFill>
                  <a:schemeClr val="tx1"/>
                </a:solidFill>
                <a:effectLst/>
                <a:latin typeface="+mn-lt"/>
                <a:ea typeface="+mn-ea"/>
                <a:cs typeface="+mn-cs"/>
              </a:rPr>
              <a:t>. Bara genom att använda kroppsspråk, röst och ögonkontakt på rätt sätt. </a:t>
            </a:r>
            <a:r>
              <a:rPr lang="sv-SE" sz="1200" b="0" i="1" kern="1200" baseline="0" dirty="0">
                <a:solidFill>
                  <a:schemeClr val="tx1"/>
                </a:solidFill>
                <a:effectLst/>
                <a:latin typeface="+mn-lt"/>
                <a:ea typeface="+mn-ea"/>
                <a:cs typeface="+mn-cs"/>
              </a:rPr>
              <a:t>Se bild. </a:t>
            </a:r>
            <a:r>
              <a:rPr lang="sv-SE" sz="1200" b="0" i="0" kern="1200" baseline="0" dirty="0">
                <a:solidFill>
                  <a:schemeClr val="tx1"/>
                </a:solidFill>
                <a:effectLst/>
                <a:latin typeface="+mn-lt"/>
                <a:ea typeface="+mn-ea"/>
                <a:cs typeface="+mn-cs"/>
              </a:rPr>
              <a:t>Tillägg: lagom ögonkontakt, inte stirra, inte flacka med blicken. Det går att träna på i olika situationer, ökar känslan hos en själv av trygghet, stabilitet. </a:t>
            </a:r>
            <a:endParaRPr lang="sv-SE"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0" kern="1200" dirty="0">
                <a:solidFill>
                  <a:schemeClr val="tx1"/>
                </a:solidFill>
                <a:effectLst/>
                <a:latin typeface="+mn-lt"/>
                <a:ea typeface="+mn-ea"/>
                <a:cs typeface="+mn-cs"/>
              </a:rPr>
              <a:t>När föräldrar behöver stå kvar och</a:t>
            </a:r>
            <a:r>
              <a:rPr lang="sv-SE" sz="1200" b="0" kern="1200" baseline="0" dirty="0">
                <a:solidFill>
                  <a:schemeClr val="tx1"/>
                </a:solidFill>
                <a:effectLst/>
                <a:latin typeface="+mn-lt"/>
                <a:ea typeface="+mn-ea"/>
                <a:cs typeface="+mn-cs"/>
              </a:rPr>
              <a:t> lugnt uttrycka sin åsikt har de användning av färdigheter som sunt självhävdande/</a:t>
            </a:r>
            <a:r>
              <a:rPr lang="sv-SE" sz="1200" b="0" kern="1200" baseline="0" dirty="0" err="1">
                <a:solidFill>
                  <a:schemeClr val="tx1"/>
                </a:solidFill>
                <a:effectLst/>
                <a:latin typeface="+mn-lt"/>
                <a:ea typeface="+mn-ea"/>
                <a:cs typeface="+mn-cs"/>
              </a:rPr>
              <a:t>assertivitet</a:t>
            </a:r>
            <a:r>
              <a:rPr lang="sv-SE" sz="1200" b="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sv-SE"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(Ref: Olle Wadström, Att förstå och påverka beteendeproblem.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13</a:t>
            </a:fld>
            <a:endParaRPr lang="sv-SE"/>
          </a:p>
        </p:txBody>
      </p:sp>
    </p:spTree>
    <p:extLst>
      <p:ext uri="{BB962C8B-B14F-4D97-AF65-F5344CB8AC3E}">
        <p14:creationId xmlns:p14="http://schemas.microsoft.com/office/powerpoint/2010/main" val="122561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u="none" kern="1200" dirty="0">
                <a:solidFill>
                  <a:schemeClr val="tx1"/>
                </a:solidFill>
                <a:effectLst/>
                <a:latin typeface="+mn-lt"/>
                <a:ea typeface="+mn-ea"/>
                <a:cs typeface="+mn-cs"/>
              </a:rPr>
              <a:t>2</a:t>
            </a:r>
            <a:r>
              <a:rPr lang="sv-SE" sz="1200" b="0" u="none" kern="1200" baseline="0" dirty="0">
                <a:solidFill>
                  <a:schemeClr val="tx1"/>
                </a:solidFill>
                <a:effectLst/>
                <a:latin typeface="+mn-lt"/>
                <a:ea typeface="+mn-ea"/>
                <a:cs typeface="+mn-cs"/>
              </a:rPr>
              <a:t> </a:t>
            </a:r>
            <a:r>
              <a:rPr lang="sv-SE" sz="1200" b="0" u="none" kern="1200" dirty="0">
                <a:solidFill>
                  <a:schemeClr val="tx1"/>
                </a:solidFill>
                <a:effectLst/>
                <a:latin typeface="+mn-lt"/>
                <a:ea typeface="+mn-ea"/>
                <a:cs typeface="+mn-cs"/>
              </a:rPr>
              <a:t>min 10.03 paus efter denna till 10.20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Avsnittet Att stå kvar som förälder kopplar vi till övningen där vi gick igenom vilka strider som inte kan släppas.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De problem eller strider som föräldrarna markerar som A-situationer i den övning, som de måste hantera – här kommer vi in på hur föräldrar kan göra det, på ett sätt som inte riskerar att öka konfliktnivån. </a:t>
            </a:r>
          </a:p>
          <a:p>
            <a:endParaRPr lang="sv-SE" sz="1200" b="0" u="none"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u="none" kern="1200" dirty="0">
                <a:solidFill>
                  <a:schemeClr val="tx1"/>
                </a:solidFill>
                <a:effectLst/>
                <a:latin typeface="+mn-lt"/>
                <a:ea typeface="+mn-ea"/>
                <a:cs typeface="+mn-cs"/>
              </a:rPr>
              <a:t>Avsnittet börjar såhär, på sid 7 i träff 4.</a:t>
            </a:r>
            <a:r>
              <a:rPr lang="sv-SE" sz="1200" b="0" u="none" kern="1200" baseline="0" dirty="0">
                <a:solidFill>
                  <a:schemeClr val="tx1"/>
                </a:solidFill>
                <a:effectLst/>
                <a:latin typeface="+mn-lt"/>
                <a:ea typeface="+mn-ea"/>
                <a:cs typeface="+mn-cs"/>
              </a:rPr>
              <a:t> </a:t>
            </a:r>
            <a:r>
              <a:rPr lang="sv-SE" sz="1200" b="0" i="1" u="none" kern="1200" baseline="0" dirty="0">
                <a:solidFill>
                  <a:schemeClr val="tx1"/>
                </a:solidFill>
                <a:effectLst/>
                <a:latin typeface="+mn-lt"/>
                <a:ea typeface="+mn-ea"/>
                <a:cs typeface="+mn-cs"/>
              </a:rPr>
              <a:t>(läs upp första delen av kortet, </a:t>
            </a:r>
            <a:r>
              <a:rPr lang="sv-SE" sz="1200" b="0" i="1" u="none" kern="1200" baseline="0" dirty="0" err="1">
                <a:solidFill>
                  <a:schemeClr val="tx1"/>
                </a:solidFill>
                <a:effectLst/>
                <a:latin typeface="+mn-lt"/>
                <a:ea typeface="+mn-ea"/>
                <a:cs typeface="+mn-cs"/>
              </a:rPr>
              <a:t>inkl</a:t>
            </a:r>
            <a:r>
              <a:rPr lang="sv-SE" sz="1200" b="0" i="1" u="none" kern="1200" baseline="0" dirty="0">
                <a:solidFill>
                  <a:schemeClr val="tx1"/>
                </a:solidFill>
                <a:effectLst/>
                <a:latin typeface="+mn-lt"/>
                <a:ea typeface="+mn-ea"/>
                <a:cs typeface="+mn-cs"/>
              </a:rPr>
              <a:t> punkter</a:t>
            </a:r>
            <a:r>
              <a:rPr lang="sv-SE" sz="1200" b="0" u="none" kern="1200" baseline="0" dirty="0">
                <a:solidFill>
                  <a:schemeClr val="tx1"/>
                </a:solidFill>
                <a:effectLst/>
                <a:latin typeface="+mn-lt"/>
                <a:ea typeface="+mn-ea"/>
                <a:cs typeface="+mn-cs"/>
              </a:rPr>
              <a:t>)</a:t>
            </a:r>
            <a:endParaRPr lang="sv-SE" sz="1200" b="0" u="none" kern="1200" dirty="0">
              <a:solidFill>
                <a:schemeClr val="tx1"/>
              </a:solidFill>
              <a:effectLst/>
              <a:latin typeface="+mn-lt"/>
              <a:ea typeface="+mn-ea"/>
              <a:cs typeface="+mn-cs"/>
            </a:endParaRPr>
          </a:p>
          <a:p>
            <a:pPr marL="0" indent="0">
              <a:buFont typeface="Arial" panose="020B0604020202020204" pitchFamily="34" charset="0"/>
              <a:buNone/>
            </a:pPr>
            <a:endParaRPr lang="sv-SE"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baseline="0" dirty="0">
                <a:solidFill>
                  <a:schemeClr val="tx1"/>
                </a:solidFill>
                <a:effectLst/>
                <a:latin typeface="+mn-lt"/>
                <a:ea typeface="+mn-ea"/>
                <a:cs typeface="+mn-cs"/>
              </a:rPr>
              <a:t>Kom ihåg: Föräldrar behöver ha koll på balansen fem-ettan. De kan behöva släppa många strider för att kunna fokusera på det som verkligen är viktigt.</a:t>
            </a:r>
          </a:p>
        </p:txBody>
      </p:sp>
      <p:sp>
        <p:nvSpPr>
          <p:cNvPr id="4" name="Platshållare för bildnummer 3"/>
          <p:cNvSpPr>
            <a:spLocks noGrp="1"/>
          </p:cNvSpPr>
          <p:nvPr>
            <p:ph type="sldNum" sz="quarter" idx="10"/>
          </p:nvPr>
        </p:nvSpPr>
        <p:spPr/>
        <p:txBody>
          <a:bodyPr/>
          <a:lstStyle/>
          <a:p>
            <a:fld id="{AC113758-4B63-40D7-B26B-F67CE25F1C5D}" type="slidenum">
              <a:rPr lang="sv-SE" smtClean="0"/>
              <a:t>14</a:t>
            </a:fld>
            <a:endParaRPr lang="sv-SE"/>
          </a:p>
        </p:txBody>
      </p:sp>
    </p:spTree>
    <p:extLst>
      <p:ext uri="{BB962C8B-B14F-4D97-AF65-F5344CB8AC3E}">
        <p14:creationId xmlns:p14="http://schemas.microsoft.com/office/powerpoint/2010/main" val="2825263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8 min </a:t>
            </a:r>
            <a:r>
              <a:rPr lang="sv-SE" sz="1200" b="0" kern="1200" baseline="0" dirty="0">
                <a:solidFill>
                  <a:schemeClr val="tx1"/>
                </a:solidFill>
                <a:effectLst/>
                <a:latin typeface="+mn-lt"/>
                <a:ea typeface="+mn-ea"/>
                <a:cs typeface="+mn-cs"/>
              </a:rPr>
              <a:t>Här följer två exempel på scenarier där en förälder behöver stå kvar vid sin åsikt och säga nej. Det scenario som ni ser här handlar om Alex som vill sova över hos en kompis och det andra som finns i materialet handlar om att tonåringen vill ha en ny jacka. Ni väljer ett av dessa två scenarier att demonstrera (det som passar er grupp). Föräldragruppen får sen hjälpa den gruppledare som spelar förälder i scenariot med förslag på hur den skulle kunna uttrycka sig istället. </a:t>
            </a: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Demonstrera ett av dem. </a:t>
            </a:r>
            <a:r>
              <a:rPr lang="sv-SE" i="0" baseline="0" dirty="0"/>
              <a:t>Nu är jag gruppledare och ni är min föräldragrupp.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Skriv på tavlan: visa förståelse, säga nej lugnt, kort förklara varför.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Sedan </a:t>
            </a:r>
            <a:r>
              <a:rPr lang="sv-SE" sz="1200" b="0" i="0" kern="1200" baseline="0" dirty="0">
                <a:solidFill>
                  <a:schemeClr val="tx1"/>
                </a:solidFill>
                <a:effectLst/>
                <a:latin typeface="+mn-lt"/>
                <a:ea typeface="+mn-ea"/>
                <a:cs typeface="+mn-cs"/>
              </a:rPr>
              <a:t>a</a:t>
            </a:r>
            <a:r>
              <a:rPr lang="sv-SE" sz="1200" b="0" i="0" kern="1200" dirty="0">
                <a:solidFill>
                  <a:schemeClr val="tx1"/>
                </a:solidFill>
                <a:effectLst/>
                <a:latin typeface="+mn-lt"/>
                <a:ea typeface="+mn-ea"/>
                <a:cs typeface="+mn-cs"/>
              </a:rPr>
              <a:t>nvänder något av föräldrarnas förslag och demonstrerar</a:t>
            </a:r>
            <a:r>
              <a:rPr lang="sv-SE" sz="1200" b="0" i="0" kern="1200" baseline="0" dirty="0">
                <a:solidFill>
                  <a:schemeClr val="tx1"/>
                </a:solidFill>
                <a:effectLst/>
                <a:latin typeface="+mn-lt"/>
                <a:ea typeface="+mn-ea"/>
                <a:cs typeface="+mn-cs"/>
              </a:rPr>
              <a:t> som förälder, alt använder den text som står på sid 12 eller 10 för den andra demonstrationen.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1" kern="1200" baseline="0" dirty="0">
              <a:solidFill>
                <a:schemeClr val="tx1"/>
              </a:solidFill>
              <a:effectLst/>
              <a:latin typeface="+mn-lt"/>
              <a:ea typeface="+mn-ea"/>
              <a:cs typeface="+mn-cs"/>
            </a:endParaRPr>
          </a:p>
          <a:p>
            <a:endParaRPr lang="sv-SE" i="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15</a:t>
            </a:fld>
            <a:endParaRPr lang="sv-SE"/>
          </a:p>
        </p:txBody>
      </p:sp>
    </p:spTree>
    <p:extLst>
      <p:ext uri="{BB962C8B-B14F-4D97-AF65-F5344CB8AC3E}">
        <p14:creationId xmlns:p14="http://schemas.microsoft.com/office/powerpoint/2010/main" val="87253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5 min </a:t>
            </a:r>
          </a:p>
          <a:p>
            <a:r>
              <a:rPr lang="sv-SE" sz="1200" kern="1200" dirty="0">
                <a:solidFill>
                  <a:schemeClr val="tx1"/>
                </a:solidFill>
                <a:effectLst/>
                <a:latin typeface="+mn-lt"/>
                <a:ea typeface="+mn-ea"/>
                <a:cs typeface="+mn-cs"/>
              </a:rPr>
              <a:t>Här är lite mer fördjupning till avsnittet Att stå kvar som förälder. </a:t>
            </a: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Vi pratar medvetet om överenskommelser</a:t>
            </a:r>
            <a:r>
              <a:rPr lang="sv-SE" sz="1200" kern="1200" baseline="0" dirty="0">
                <a:solidFill>
                  <a:schemeClr val="tx1"/>
                </a:solidFill>
                <a:effectLst/>
                <a:latin typeface="+mn-lt"/>
                <a:ea typeface="+mn-ea"/>
                <a:cs typeface="+mn-cs"/>
              </a:rPr>
              <a:t> och inte om regler i den här träffen. Det är självklart inte förbjudet med regler, men vi väljer att använder andra uttryck eftersom vi vet att många föräldrar tolkar regler och konsekvenser olika. Det är också lätt att gå i fällan och tänka att regler löser allt, att det är det enkla sättet att hantera utmaningar med sin tonåring. Vi vill först och främst få föräldrarna att testa samarbete, som problemlösning och gemensamma överenskommelser, för att förebygga problem istället för att ta till strängare regler när de väl uppstår.</a:t>
            </a:r>
          </a:p>
          <a:p>
            <a:endParaRPr lang="sv-SE"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i="0" kern="1200" dirty="0">
                <a:solidFill>
                  <a:schemeClr val="tx1"/>
                </a:solidFill>
                <a:effectLst/>
                <a:latin typeface="+mn-lt"/>
                <a:ea typeface="+mn-ea"/>
                <a:cs typeface="+mn-cs"/>
              </a:rPr>
              <a:t>I</a:t>
            </a:r>
            <a:r>
              <a:rPr lang="sv-SE" sz="1200" i="0" kern="1200" baseline="0" dirty="0">
                <a:solidFill>
                  <a:schemeClr val="tx1"/>
                </a:solidFill>
                <a:effectLst/>
                <a:latin typeface="+mn-lt"/>
                <a:ea typeface="+mn-ea"/>
                <a:cs typeface="+mn-cs"/>
              </a:rPr>
              <a:t> en undersökning av Länsstyrelserna från 2017 framkom att u</a:t>
            </a:r>
            <a:r>
              <a:rPr lang="sv-SE" sz="1200" i="0" kern="1200" dirty="0">
                <a:solidFill>
                  <a:schemeClr val="tx1"/>
                </a:solidFill>
                <a:effectLst/>
                <a:latin typeface="+mn-lt"/>
                <a:ea typeface="+mn-ea"/>
                <a:cs typeface="+mn-cs"/>
              </a:rPr>
              <a:t>ngdomar uttrycker att de vill ha föräldrars åsikt i vissa frågor. Det handlar exempelvis om tider för när man ska vara hemma eller om användning av tobak, alkohol och narkotika.</a:t>
            </a:r>
            <a:r>
              <a:rPr lang="sv-SE" sz="1200" i="0" kern="1200" baseline="0" dirty="0">
                <a:solidFill>
                  <a:schemeClr val="tx1"/>
                </a:solidFill>
                <a:effectLst/>
                <a:latin typeface="+mn-lt"/>
                <a:ea typeface="+mn-ea"/>
                <a:cs typeface="+mn-cs"/>
              </a:rPr>
              <a:t> </a:t>
            </a:r>
            <a:r>
              <a:rPr lang="sv-SE" sz="1200" i="1" kern="1200" baseline="0" dirty="0">
                <a:solidFill>
                  <a:schemeClr val="tx1"/>
                </a:solidFill>
                <a:effectLst/>
                <a:latin typeface="+mn-lt"/>
                <a:ea typeface="+mn-ea"/>
                <a:cs typeface="+mn-cs"/>
              </a:rPr>
              <a:t> </a:t>
            </a:r>
          </a:p>
          <a:p>
            <a:pPr marL="0" lvl="0" indent="0">
              <a:buNone/>
            </a:pPr>
            <a:endParaRPr lang="sv-SE"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baseline="0" dirty="0">
                <a:solidFill>
                  <a:schemeClr val="tx1"/>
                </a:solidFill>
                <a:effectLst/>
                <a:latin typeface="+mn-lt"/>
                <a:ea typeface="+mn-ea"/>
                <a:cs typeface="+mn-cs"/>
              </a:rPr>
              <a:t>Det är viktigt att vara tydlig med vilka förväntningar, ramar och familjeregler som finns. Att ha ramar och familjeregler är ett slags stöd som handlar om tonåringens bästa. Men förstås komma ihåg tonåringens perspektiv. Att både lyssna på sin tonåring OCH vara tydlig med vilka ramar som gäller. Det handlar inte om att bli sträng eller auktoritär, utan fortsätta visa värme och samtidigt stå kvar och ta ansvar, i en situation där det är det bästa för tonåringen. </a:t>
            </a:r>
          </a:p>
          <a:p>
            <a:pPr marL="171450" lvl="0" indent="-171450">
              <a:buFont typeface="Arial" panose="020B0604020202020204" pitchFamily="34" charset="0"/>
              <a:buChar char="•"/>
            </a:pPr>
            <a:endParaRPr lang="sv-SE"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baseline="0" dirty="0">
                <a:solidFill>
                  <a:schemeClr val="tx1"/>
                </a:solidFill>
                <a:effectLst/>
                <a:latin typeface="+mn-lt"/>
                <a:ea typeface="+mn-ea"/>
                <a:cs typeface="+mn-cs"/>
              </a:rPr>
              <a:t>Att föräldrar har insyn och koll i ungdomens vardag är en skyddsfaktor. För att föräldrar ska kunna ha det behöver vi ha basen i våra cirklar: tid tillsammans och bra samtal. Att ha mycket av det här (peka på nedre två cirklarna) och lagom av strategierna som finns här (peka på övre cirkeln Hantera problem) minskar problembeteenden, enligt studier som utförts. </a:t>
            </a:r>
          </a:p>
          <a:p>
            <a:pPr marL="171450" lvl="0" indent="-171450">
              <a:buFont typeface="Arial" panose="020B0604020202020204" pitchFamily="34" charset="0"/>
              <a:buChar char="•"/>
            </a:pPr>
            <a:endParaRPr lang="sv-SE"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kern="1200" dirty="0">
                <a:solidFill>
                  <a:schemeClr val="tx1"/>
                </a:solidFill>
                <a:effectLst/>
                <a:latin typeface="+mn-lt"/>
                <a:ea typeface="+mn-ea"/>
                <a:cs typeface="+mn-cs"/>
              </a:rPr>
              <a:t>I en</a:t>
            </a:r>
            <a:r>
              <a:rPr lang="sv-SE" sz="1200" i="0" kern="1200" baseline="0" dirty="0">
                <a:solidFill>
                  <a:schemeClr val="tx1"/>
                </a:solidFill>
                <a:effectLst/>
                <a:latin typeface="+mn-lt"/>
                <a:ea typeface="+mn-ea"/>
                <a:cs typeface="+mn-cs"/>
              </a:rPr>
              <a:t> intervention som nämns i forskning</a:t>
            </a:r>
            <a:r>
              <a:rPr lang="sv-SE" sz="1200" i="0" kern="1200" dirty="0">
                <a:solidFill>
                  <a:schemeClr val="tx1"/>
                </a:solidFill>
                <a:effectLst/>
                <a:latin typeface="+mn-lt"/>
                <a:ea typeface="+mn-ea"/>
                <a:cs typeface="+mn-cs"/>
              </a:rPr>
              <a:t> har man sett att familjekonflikterna ökar i</a:t>
            </a:r>
            <a:r>
              <a:rPr lang="sv-SE" sz="1200" i="0" kern="1200" baseline="0" dirty="0">
                <a:solidFill>
                  <a:schemeClr val="tx1"/>
                </a:solidFill>
                <a:effectLst/>
                <a:latin typeface="+mn-lt"/>
                <a:ea typeface="+mn-ea"/>
                <a:cs typeface="+mn-cs"/>
              </a:rPr>
              <a:t> familjer där föräldrar fokuserar på att sätta upp tydligare regler och övervaka sina tonåringar i syfte att skaffa sig insyn och information. Och familjekonflikter vet vi är en riskfaktor för unga.</a:t>
            </a:r>
            <a:endParaRPr lang="sv-SE"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i="0" kern="1200" baseline="0" dirty="0">
                <a:solidFill>
                  <a:schemeClr val="tx1"/>
                </a:solidFill>
                <a:effectLst/>
                <a:latin typeface="+mn-lt"/>
                <a:ea typeface="+mn-ea"/>
                <a:cs typeface="+mn-cs"/>
              </a:rPr>
              <a:t>  </a:t>
            </a:r>
            <a:endParaRPr lang="sv-SE" sz="1200" i="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C113758-4B63-40D7-B26B-F67CE25F1C5D}" type="slidenum">
              <a:rPr lang="sv-SE" smtClean="0"/>
              <a:t>16</a:t>
            </a:fld>
            <a:endParaRPr lang="sv-SE"/>
          </a:p>
        </p:txBody>
      </p:sp>
    </p:spTree>
    <p:extLst>
      <p:ext uri="{BB962C8B-B14F-4D97-AF65-F5344CB8AC3E}">
        <p14:creationId xmlns:p14="http://schemas.microsoft.com/office/powerpoint/2010/main" val="3145730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7 </a:t>
            </a:r>
            <a:r>
              <a:rPr lang="sv-SE" b="0" dirty="0"/>
              <a:t>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Fråga gruppen: </a:t>
            </a:r>
            <a:r>
              <a:rPr lang="sv-SE" b="0" dirty="0"/>
              <a:t>I</a:t>
            </a:r>
            <a:r>
              <a:rPr lang="sv-SE" dirty="0"/>
              <a:t>bland följer ändå inte tonåringen överenskommelser eller gränser som föräldern bestämt. Hur kan föräldrar göra i sådana situationer? </a:t>
            </a:r>
          </a:p>
          <a:p>
            <a:r>
              <a:rPr lang="sv-SE" b="0" dirty="0"/>
              <a:t>Låt dem diskutera i några minuter. </a:t>
            </a:r>
            <a:r>
              <a:rPr lang="sv-SE" b="0" i="1" dirty="0"/>
              <a:t>Samla in, klicka sedan fram rutan. </a:t>
            </a:r>
          </a:p>
          <a:p>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Syftet med denna diskussion är att visa att det är alla strategier som vi gått igenom under träffarna som till slut kan göra skillnad. Men att lära nya sätt kan vara tålamodsprövande och ta tid både för vuxna och tonåringar.</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Fråga gruppen: </a:t>
            </a:r>
            <a:r>
              <a:rPr lang="sv-SE" sz="1200" kern="1200" dirty="0">
                <a:solidFill>
                  <a:schemeClr val="tx1"/>
                </a:solidFill>
                <a:effectLst/>
                <a:latin typeface="+mn-lt"/>
                <a:ea typeface="+mn-ea"/>
                <a:cs typeface="+mn-cs"/>
              </a:rPr>
              <a:t>Hur kan ni som gruppledare hantera om föräldrar efterfrågar hårdare regler och konsekvenser</a:t>
            </a:r>
            <a:r>
              <a:rPr lang="sv-SE" sz="1200" i="1" kern="1200" dirty="0">
                <a:solidFill>
                  <a:schemeClr val="tx1"/>
                </a:solidFill>
                <a:effectLst/>
                <a:latin typeface="+mn-lt"/>
                <a:ea typeface="+mn-ea"/>
                <a:cs typeface="+mn-cs"/>
              </a:rPr>
              <a:t>? </a:t>
            </a:r>
            <a:r>
              <a:rPr lang="sv-SE" sz="1200" b="0" i="1" kern="1200" dirty="0">
                <a:solidFill>
                  <a:schemeClr val="tx1"/>
                </a:solidFill>
                <a:effectLst/>
                <a:latin typeface="+mn-lt"/>
                <a:ea typeface="+mn-ea"/>
                <a:cs typeface="+mn-cs"/>
              </a:rPr>
              <a:t>Låtsas att du är en förälder: </a:t>
            </a:r>
            <a:r>
              <a:rPr lang="sv-SE" sz="1200" b="0" i="0" kern="1200" dirty="0">
                <a:solidFill>
                  <a:schemeClr val="tx1"/>
                </a:solidFill>
                <a:effectLst/>
                <a:latin typeface="+mn-lt"/>
                <a:ea typeface="+mn-ea"/>
                <a:cs typeface="+mn-cs"/>
              </a:rPr>
              <a:t>–”Jag är trött på att bara bekräfta och dalta med mina</a:t>
            </a:r>
            <a:r>
              <a:rPr lang="sv-SE" sz="1200" b="0" i="0" kern="1200" baseline="0" dirty="0">
                <a:solidFill>
                  <a:schemeClr val="tx1"/>
                </a:solidFill>
                <a:effectLst/>
                <a:latin typeface="+mn-lt"/>
                <a:ea typeface="+mn-ea"/>
                <a:cs typeface="+mn-cs"/>
              </a:rPr>
              <a:t> tonåringar</a:t>
            </a:r>
            <a:r>
              <a:rPr lang="sv-SE" sz="1200" b="0" i="0" kern="1200" dirty="0">
                <a:solidFill>
                  <a:schemeClr val="tx1"/>
                </a:solidFill>
                <a:effectLst/>
                <a:latin typeface="+mn-lt"/>
                <a:ea typeface="+mn-ea"/>
                <a:cs typeface="+mn-cs"/>
              </a:rPr>
              <a:t>, de behöver också följa reglerna …..</a:t>
            </a:r>
            <a:r>
              <a:rPr lang="sv-SE" sz="1200" b="0" i="0" kern="1200" baseline="0" dirty="0">
                <a:solidFill>
                  <a:schemeClr val="tx1"/>
                </a:solidFill>
                <a:effectLst/>
                <a:latin typeface="+mn-lt"/>
                <a:ea typeface="+mn-ea"/>
                <a:cs typeface="+mn-cs"/>
              </a:rPr>
              <a:t> , och någonting måste hända när de inte gör som vi bestämt”.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Punkterna längst ned i rutan är till för er gruppledare att använda </a:t>
            </a:r>
            <a:r>
              <a:rPr lang="sv-SE" sz="1200" b="1" kern="1200" baseline="0" dirty="0">
                <a:solidFill>
                  <a:schemeClr val="tx1"/>
                </a:solidFill>
                <a:effectLst/>
                <a:latin typeface="+mn-lt"/>
                <a:ea typeface="+mn-ea"/>
                <a:cs typeface="+mn-cs"/>
              </a:rPr>
              <a:t>endast</a:t>
            </a:r>
            <a:r>
              <a:rPr lang="sv-SE" sz="1200" kern="1200" baseline="0" dirty="0">
                <a:solidFill>
                  <a:schemeClr val="tx1"/>
                </a:solidFill>
                <a:effectLst/>
                <a:latin typeface="+mn-lt"/>
                <a:ea typeface="+mn-ea"/>
                <a:cs typeface="+mn-cs"/>
              </a:rPr>
              <a:t> om frågan om konsekvenser kommer upp i gruppen. Det är inte meningen att ni ska diskutera lämpliga konsekvenser i detalj.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Om föräldrar använder konsekvenser behöver de vara bestämda innan och tonåringen ska känna till  vad som gäller. Det blir annars oförutsägbart vad som händer om t ex tonåringen inte kommer hem i tid, det kan bero på förälderns humör den dagen eller vad som har hänt innan. Ena gången kanske tonåringen får utegångsförbud och den andra gången händer ingenting. Att det hanteras olika gör det otydligt och minskar chansen att tonåringen följer det som bestämts.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Konsekvenser som är spontana och inte bestämda innan blir också ofta för kraftiga och svåra att följa upp. T ex utegångsförbud en månad.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En förutbestämd, genomtänkt och rimlig konsekvens är det som kan fungera och ibland var hjälpsamt, kanske kring ett enskilt område som är extra problematiskt och där överenskommelser med tonåringen inte har fungerat. Tänk på att se till att balansen hålls i fem-ettan. </a:t>
            </a:r>
          </a:p>
          <a:p>
            <a:endParaRPr lang="sv-SE" b="0" baseline="0" dirty="0"/>
          </a:p>
          <a:p>
            <a:endParaRPr lang="sv-SE" b="0"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17</a:t>
            </a:fld>
            <a:endParaRPr lang="sv-SE"/>
          </a:p>
        </p:txBody>
      </p:sp>
    </p:spTree>
    <p:extLst>
      <p:ext uri="{BB962C8B-B14F-4D97-AF65-F5344CB8AC3E}">
        <p14:creationId xmlns:p14="http://schemas.microsoft.com/office/powerpoint/2010/main" val="382764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3 min </a:t>
            </a:r>
          </a:p>
          <a:p>
            <a:r>
              <a:rPr lang="sv-SE" baseline="0" dirty="0"/>
              <a:t>Tonåringar lär av hur vuxna löser en konflikt. Det gäller även hur vi gör för att bli sams. Att tycka olika och bli oense ibland är naturligt men det är ett föräldraansvar att bli sams igen. Att bli sams efter en konflikt är ett sätt att stärka relationen.</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Ni frågar föräldrarna: Hur gör ni för att bli sams igen när ni blivit osams? I föräldragrupperna har de reflekterat över hur de gör och en del har skrattat lite åt att de själva kan bli ganska fåniga t ex surar och går ifrån, vägrar att be om ursäkt.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Ni kan fylla på med ex från rutan om ingen nämner dessa.</a:t>
            </a:r>
          </a:p>
          <a:p>
            <a:endParaRPr lang="sv-SE" b="0" baseline="0"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18</a:t>
            </a:fld>
            <a:endParaRPr lang="sv-SE"/>
          </a:p>
        </p:txBody>
      </p:sp>
    </p:spTree>
    <p:extLst>
      <p:ext uri="{BB962C8B-B14F-4D97-AF65-F5344CB8AC3E}">
        <p14:creationId xmlns:p14="http://schemas.microsoft.com/office/powerpoint/2010/main" val="280806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3 </a:t>
            </a:r>
            <a:r>
              <a:rPr lang="sv-SE" b="0" i="0" dirty="0"/>
              <a:t>min </a:t>
            </a:r>
            <a:endParaRPr lang="sv-SE" b="1" i="0" dirty="0"/>
          </a:p>
          <a:p>
            <a:pPr marL="0" indent="0">
              <a:buNone/>
            </a:pPr>
            <a:r>
              <a:rPr lang="sv-SE" b="0" i="0" dirty="0"/>
              <a:t>Det</a:t>
            </a:r>
            <a:r>
              <a:rPr lang="sv-SE" b="0" i="0" baseline="0" dirty="0"/>
              <a:t> här ämnet engagerar föräldrar och många vill prata längre än vad som är tänkt i ABC Tonår. I föräldramaterialet finns det länkar där de kan läsa mer och informera gärna om att skolan, stadsdelen eller Mini Maria ibland erbjuder föreläsningar om temat. </a:t>
            </a:r>
          </a:p>
          <a:p>
            <a:pPr marL="0" indent="0">
              <a:buNone/>
            </a:pPr>
            <a:r>
              <a:rPr lang="sv-SE" b="0" i="0" dirty="0"/>
              <a:t>De flesta tonåringar</a:t>
            </a:r>
            <a:r>
              <a:rPr lang="sv-SE" b="0" i="0" baseline="0" dirty="0"/>
              <a:t> kommer i kontakt med alkohol, tobak eller narkotika i sin vardag. Det kan vara att kompisar i klassen provar, att man erbjuds på fester eller att det används flitigt i populärkulturen. </a:t>
            </a:r>
            <a:r>
              <a:rPr lang="sv-SE" sz="1200" dirty="0"/>
              <a:t>Även om inte alla tonåringar provar, är det här något som förekommer i deras vardag och som de ofta har frågor och funderingar kring</a:t>
            </a:r>
            <a:r>
              <a:rPr lang="sv-SE" sz="1200" b="1" i="1" dirty="0"/>
              <a:t>. </a:t>
            </a:r>
            <a:r>
              <a:rPr lang="sv-SE" sz="1200" b="1" i="1" baseline="0" dirty="0"/>
              <a:t> </a:t>
            </a:r>
            <a:r>
              <a:rPr lang="sv-SE" sz="1200" b="0" i="0" baseline="0" dirty="0"/>
              <a:t>Det kan vara olika trender som de prövar (tex lustgas).</a:t>
            </a: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Eftersom</a:t>
            </a:r>
            <a:r>
              <a:rPr lang="sv-SE" b="0" baseline="0" dirty="0"/>
              <a:t> tonårshjärnan inte är färdigutvecklad har tonåringar ofta svårt att tänka på konsekvenser av sina handlingar, särskilt konsekvenser som kan komma långt fram i tiden. Som vuxen är det bra att p</a:t>
            </a:r>
            <a:r>
              <a:rPr lang="sv-SE" b="0" dirty="0"/>
              <a:t>rata om konsekvenser som kan komma NU, t ex att den som dricker alkohol eller tar droger är mer benägen att ta risker, och att utsätta sig </a:t>
            </a:r>
            <a:r>
              <a:rPr lang="sv-SE" b="0" baseline="0" dirty="0"/>
              <a:t>för faror som våld eller olyckor. Det kan också vara vanligt att ångra saker som en har sagt eller gjort nästa dag.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kan </a:t>
            </a:r>
            <a:r>
              <a:rPr lang="sv-SE" sz="1200" baseline="0" dirty="0"/>
              <a:t>vara hjälpsamt för tonåringen om förälder och tonåring tillsammans diskuterar vad tonåringen kan säga eller göra om den hamnar i en situation där hen upplever ett grupptryck som påverkar vad tonåringen gör. Ibland kan det vara bra att ha övat på att kunna säga nej. </a:t>
            </a:r>
          </a:p>
          <a:p>
            <a:pPr marL="0" indent="0">
              <a:buNone/>
            </a:pPr>
            <a:endParaRPr lang="sv-SE" b="1" i="0" dirty="0"/>
          </a:p>
          <a:p>
            <a:pPr marL="0" indent="0">
              <a:buNone/>
            </a:pPr>
            <a:r>
              <a:rPr lang="sv-SE" b="0" i="0" dirty="0"/>
              <a:t>Frågor</a:t>
            </a:r>
            <a:r>
              <a:rPr lang="sv-SE" b="0" i="0" baseline="0" dirty="0"/>
              <a:t> som ofta kommer upp i samtal om alkohol, tobak och narkotika är hur det ser ut för tonåringar idag. Hur vanligt är det? Var får tonåringar tag på alkohol och narkotika? Minskar alkoholbruket för att narkotikabruket ökar? Det finns mycket fakta och svar för föräldrar på Tonårsparlören, CANs hemsida och www.umo.se. Dessa finns som länkar i föräldramaterialet.</a:t>
            </a:r>
            <a:endParaRPr lang="sv-SE" b="0" i="0" dirty="0"/>
          </a:p>
          <a:p>
            <a:pPr marL="0" indent="0">
              <a:buNone/>
            </a:pPr>
            <a:endParaRPr lang="sv-SE" b="0" i="0" dirty="0"/>
          </a:p>
          <a:p>
            <a:pPr marL="0" indent="0">
              <a:buNone/>
            </a:pPr>
            <a:r>
              <a:rPr lang="sv-SE" b="1" i="1" dirty="0"/>
              <a:t>Endast</a:t>
            </a:r>
            <a:r>
              <a:rPr lang="sv-SE" b="1" i="1" baseline="0" dirty="0"/>
              <a:t> vid frågor från gruppledarna</a:t>
            </a:r>
          </a:p>
          <a:p>
            <a:pPr marL="0" indent="0">
              <a:buNone/>
            </a:pPr>
            <a:r>
              <a:rPr lang="sv-SE" b="0" i="0" dirty="0"/>
              <a:t>Mer information om alkohol,</a:t>
            </a:r>
            <a:r>
              <a:rPr lang="sv-SE" b="0" i="0" baseline="0" dirty="0"/>
              <a:t> </a:t>
            </a:r>
            <a:r>
              <a:rPr lang="sv-SE" b="0" i="0" dirty="0"/>
              <a:t>tobak och narkotika finns på:</a:t>
            </a:r>
          </a:p>
          <a:p>
            <a:pPr marL="0" indent="0">
              <a:buNone/>
            </a:pPr>
            <a:r>
              <a:rPr lang="sv-SE" b="0" i="0" dirty="0"/>
              <a:t>www.1177.se</a:t>
            </a:r>
          </a:p>
          <a:p>
            <a:pPr marL="0" indent="0">
              <a:buNone/>
            </a:pPr>
            <a:r>
              <a:rPr lang="sv-SE" b="0" i="0" dirty="0"/>
              <a:t>www.tonarsparloren.se</a:t>
            </a:r>
          </a:p>
          <a:p>
            <a:r>
              <a:rPr lang="sv-SE" b="0" i="0" dirty="0"/>
              <a:t>www.drugsmart.se</a:t>
            </a:r>
          </a:p>
          <a:p>
            <a:r>
              <a:rPr lang="sv-SE" i="0" dirty="0"/>
              <a:t>www.can.se</a:t>
            </a:r>
          </a:p>
          <a:p>
            <a:endParaRPr lang="sv-SE" i="0" dirty="0"/>
          </a:p>
          <a:p>
            <a:pPr marL="0" indent="0">
              <a:buNone/>
            </a:pPr>
            <a:endParaRPr lang="sv-SE" dirty="0"/>
          </a:p>
          <a:p>
            <a:endParaRPr lang="sv-SE" i="0" dirty="0"/>
          </a:p>
          <a:p>
            <a:endParaRPr lang="sv-SE" i="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19</a:t>
            </a:fld>
            <a:endParaRPr lang="sv-SE"/>
          </a:p>
        </p:txBody>
      </p:sp>
    </p:spTree>
    <p:extLst>
      <p:ext uri="{BB962C8B-B14F-4D97-AF65-F5344CB8AC3E}">
        <p14:creationId xmlns:p14="http://schemas.microsoft.com/office/powerpoint/2010/main" val="179590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3 min </a:t>
            </a:r>
          </a:p>
          <a:p>
            <a:r>
              <a:rPr lang="sv-SE" baseline="0" dirty="0"/>
              <a:t>Välkomna är det någon som har några funderingar från tidigare träffar?</a:t>
            </a:r>
          </a:p>
          <a:p>
            <a:r>
              <a:rPr lang="sv-SE" i="1" baseline="0" dirty="0"/>
              <a:t>Hänvisa handledningsfrågor till handledningen i em. </a:t>
            </a:r>
            <a:endParaRPr lang="sv-SE" i="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a:t>
            </a:fld>
            <a:endParaRPr lang="sv-SE"/>
          </a:p>
        </p:txBody>
      </p:sp>
    </p:spTree>
    <p:extLst>
      <p:ext uri="{BB962C8B-B14F-4D97-AF65-F5344CB8AC3E}">
        <p14:creationId xmlns:p14="http://schemas.microsoft.com/office/powerpoint/2010/main" val="320522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7 min</a:t>
            </a:r>
            <a:r>
              <a:rPr lang="sv-SE" baseline="0" dirty="0"/>
              <a:t> </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Stockholm Type Regular" pitchFamily="50" charset="0"/>
                <a:ea typeface="Times New Roman" panose="02020603050405020304" pitchFamily="18" charset="0"/>
                <a:cs typeface="Times New Roman" panose="02020603050405020304" pitchFamily="18" charset="0"/>
              </a:rPr>
              <a:t>Många tonåringar och deras föräldrar tror att alla andra i samma ålder dricker alkohol. </a:t>
            </a:r>
            <a:r>
              <a:rPr lang="sv-SE" sz="1200" b="0" i="1" dirty="0">
                <a:latin typeface="Stockholm Type Regular" pitchFamily="50" charset="0"/>
                <a:ea typeface="Times New Roman" panose="02020603050405020304" pitchFamily="18" charset="0"/>
                <a:cs typeface="Times New Roman" panose="02020603050405020304" pitchFamily="18" charset="0"/>
              </a:rPr>
              <a:t>Det kallas för</a:t>
            </a:r>
            <a:r>
              <a:rPr lang="sv-SE" sz="1200" b="0" i="1" baseline="0" dirty="0">
                <a:latin typeface="Stockholm Type Regular" pitchFamily="50" charset="0"/>
                <a:ea typeface="Times New Roman" panose="02020603050405020304" pitchFamily="18" charset="0"/>
                <a:cs typeface="Times New Roman" panose="02020603050405020304" pitchFamily="18" charset="0"/>
              </a:rPr>
              <a:t> majoritetsmissförståndet</a:t>
            </a:r>
            <a:r>
              <a:rPr lang="sv-SE" sz="1200" b="0" baseline="0" dirty="0">
                <a:latin typeface="Stockholm Type Regular" pitchFamily="50" charset="0"/>
                <a:ea typeface="Times New Roman" panose="02020603050405020304" pitchFamily="18" charset="0"/>
                <a:cs typeface="Times New Roman" panose="02020603050405020304" pitchFamily="18" charset="0"/>
              </a:rPr>
              <a:t>.</a:t>
            </a:r>
            <a:r>
              <a:rPr lang="sv-SE" sz="1200" b="0" dirty="0">
                <a:latin typeface="Stockholm Type Regular" pitchFamily="50" charset="0"/>
                <a:ea typeface="Times New Roman" panose="02020603050405020304" pitchFamily="18" charset="0"/>
                <a:cs typeface="Times New Roman" panose="02020603050405020304" pitchFamily="18" charset="0"/>
              </a:rPr>
              <a:t> </a:t>
            </a:r>
            <a:r>
              <a:rPr lang="sv-SE" sz="1200" dirty="0">
                <a:latin typeface="Stockholm Type Regular" pitchFamily="50" charset="0"/>
                <a:ea typeface="Times New Roman" panose="02020603050405020304" pitchFamily="18" charset="0"/>
                <a:cs typeface="Times New Roman" panose="02020603050405020304" pitchFamily="18" charset="0"/>
              </a:rPr>
              <a:t>Statistiken visar dock att det blir allt vanligare att unga väljer bort alkohol och tobak.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Stockholm Type Regular" pitchFamily="50" charset="0"/>
                <a:ea typeface="Times New Roman" panose="02020603050405020304" pitchFamily="18" charset="0"/>
                <a:cs typeface="Times New Roman" panose="02020603050405020304" pitchFamily="18" charset="0"/>
              </a:rPr>
              <a:t>Det finns troligen</a:t>
            </a:r>
            <a:r>
              <a:rPr lang="sv-SE" sz="1200" baseline="0" dirty="0">
                <a:latin typeface="Stockholm Type Regular" pitchFamily="50" charset="0"/>
                <a:ea typeface="Times New Roman" panose="02020603050405020304" pitchFamily="18" charset="0"/>
                <a:cs typeface="Times New Roman" panose="02020603050405020304" pitchFamily="18" charset="0"/>
              </a:rPr>
              <a:t> flera orsaker kring detta, men enligt forskningen är en stor bidragande faktor att föräldrar har haft en restriktivare hållning till alkohol och tobak. </a:t>
            </a:r>
            <a:r>
              <a:rPr lang="sv-SE" sz="1200" dirty="0">
                <a:latin typeface="Stockholm Type Regular" pitchFamily="50" charset="0"/>
                <a:ea typeface="Times New Roman" panose="02020603050405020304" pitchFamily="18" charset="0"/>
                <a:cs typeface="Times New Roman" panose="02020603050405020304" pitchFamily="18" charset="0"/>
              </a:rPr>
              <a:t>Forskning har också visat att barn till föräldrar med mer restriktiv attityd till alkohol dricker mindre och tvärtom de som blir bjudna hemma dricker mer. Föräldrar kan visa genom sitt sätt att prata om alkohol vad de förväntar sig av sina barn,</a:t>
            </a:r>
            <a:r>
              <a:rPr lang="sv-SE" sz="1200" baseline="0" dirty="0">
                <a:latin typeface="Stockholm Type Regular" pitchFamily="50" charset="0"/>
                <a:ea typeface="Times New Roman" panose="02020603050405020304" pitchFamily="18" charset="0"/>
                <a:cs typeface="Times New Roman" panose="02020603050405020304" pitchFamily="18" charset="0"/>
              </a:rPr>
              <a:t> men också genom sitt eget sätt att förhålla sig till alkohol, </a:t>
            </a:r>
            <a:r>
              <a:rPr lang="sv-SE" sz="1200" b="0" i="1" baseline="0" dirty="0">
                <a:latin typeface="Stockholm Type Regular" pitchFamily="50" charset="0"/>
                <a:ea typeface="Times New Roman" panose="02020603050405020304" pitchFamily="18" charset="0"/>
                <a:cs typeface="Times New Roman" panose="02020603050405020304" pitchFamily="18" charset="0"/>
              </a:rPr>
              <a:t>det handlar om att vara en bra förebild</a:t>
            </a:r>
            <a:r>
              <a:rPr lang="sv-SE" sz="1200" b="0" baseline="0" dirty="0">
                <a:latin typeface="Stockholm Type Regular" pitchFamily="50"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Stockholm Type Regular" pitchFamily="50" charset="0"/>
                <a:ea typeface="Times New Roman" panose="02020603050405020304" pitchFamily="18" charset="0"/>
                <a:cs typeface="Times New Roman" panose="02020603050405020304" pitchFamily="18" charset="0"/>
              </a:rPr>
              <a:t>Forskning visar att en av de främsta anledningarna till att unga väljer bort alkohol och droger är att de inte vill göra sina föräldrar besvikna. </a:t>
            </a:r>
            <a:r>
              <a:rPr lang="sv-SE" sz="1200" b="0" i="1" dirty="0">
                <a:latin typeface="Stockholm Type Regular" pitchFamily="50" charset="0"/>
                <a:ea typeface="Times New Roman" panose="02020603050405020304" pitchFamily="18" charset="0"/>
                <a:cs typeface="Times New Roman" panose="02020603050405020304" pitchFamily="18" charset="0"/>
              </a:rPr>
              <a:t>Även</a:t>
            </a:r>
            <a:r>
              <a:rPr lang="sv-SE" sz="1200" b="0" i="1" baseline="0" dirty="0">
                <a:latin typeface="Stockholm Type Regular" pitchFamily="50" charset="0"/>
                <a:ea typeface="Times New Roman" panose="02020603050405020304" pitchFamily="18" charset="0"/>
                <a:cs typeface="Times New Roman" panose="02020603050405020304" pitchFamily="18" charset="0"/>
              </a:rPr>
              <a:t> här</a:t>
            </a:r>
            <a:r>
              <a:rPr lang="sv-SE" sz="1200" b="0" i="1" dirty="0">
                <a:latin typeface="Stockholm Type Regular" pitchFamily="50" charset="0"/>
                <a:ea typeface="Times New Roman" panose="02020603050405020304" pitchFamily="18" charset="0"/>
                <a:cs typeface="Times New Roman" panose="02020603050405020304" pitchFamily="18" charset="0"/>
              </a:rPr>
              <a:t> har alltså en god relation betydelse.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u="none" baseline="0" dirty="0"/>
              <a:t>På Island hade man under 90-talet stora problem med att ungdomar drack mycket alkohol. För att förändra detta uppmuntrade samhället på olika sätt föräldrar att tillbringa tid tillsammans med sina barn och att i familjen göra aktiviteter ihop. Från 1997 till 2014 minskade andelen tonåringar som uppgav att de druckit alkohol 30% till 4 % 2014. Den lärdom man drog var: Mycket tid tillsammans i familjen är en stark skyddsfaktor. Vad de gjorde tillsammans i familjen var inte så viktigt. (Kristjansson </a:t>
            </a:r>
            <a:r>
              <a:rPr lang="sv-SE" sz="1200" b="0" u="none" baseline="0" dirty="0" err="1"/>
              <a:t>mfl</a:t>
            </a:r>
            <a:r>
              <a:rPr lang="sv-SE" sz="1200" b="0" u="none" baseline="0" dirty="0"/>
              <a:t> 2016) </a:t>
            </a:r>
            <a:endParaRPr lang="sv-SE"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Forskning visar att ju senare i livet ungdomar provar tobak, alkohol eller narkotika för första gången, desto mindre är risken att fastna i ett beroende som leder till skador på sikt.  Tonåringar som inte börjar röka tobak löper mindre risk att börja använda cannabis. Därför</a:t>
            </a:r>
            <a:r>
              <a:rPr lang="sv-SE" sz="1200" kern="1200" baseline="0" dirty="0">
                <a:solidFill>
                  <a:schemeClr val="tx1"/>
                </a:solidFill>
                <a:effectLst/>
                <a:latin typeface="+mn-lt"/>
                <a:ea typeface="+mn-ea"/>
                <a:cs typeface="+mn-cs"/>
              </a:rPr>
              <a:t> är det värt att ta samtalet tidigt för att förebygga att tonåringen börjar, istället för att vänta tills något har hänt.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1" u="none" kern="1200" baseline="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Ungdomstiden karaktäriseras av utveckling och förändring. Det är också en period där många för första gången testar alkohol eller tobak, och vissa även narkotika (Chen &amp; </a:t>
            </a:r>
            <a:r>
              <a:rPr lang="sv-SE" sz="1200" kern="1200" dirty="0" err="1">
                <a:solidFill>
                  <a:schemeClr val="tx1"/>
                </a:solidFill>
                <a:effectLst/>
                <a:latin typeface="+mn-lt"/>
                <a:ea typeface="+mn-ea"/>
                <a:cs typeface="+mn-cs"/>
              </a:rPr>
              <a:t>Kandel</a:t>
            </a:r>
            <a:r>
              <a:rPr lang="sv-SE" sz="1200" kern="1200" dirty="0">
                <a:solidFill>
                  <a:schemeClr val="tx1"/>
                </a:solidFill>
                <a:effectLst/>
                <a:latin typeface="+mn-lt"/>
                <a:ea typeface="+mn-ea"/>
                <a:cs typeface="+mn-cs"/>
              </a:rPr>
              <a:t> 1995, </a:t>
            </a:r>
            <a:r>
              <a:rPr lang="sv-SE" sz="1200" kern="1200" dirty="0" err="1">
                <a:solidFill>
                  <a:schemeClr val="tx1"/>
                </a:solidFill>
                <a:effectLst/>
                <a:latin typeface="+mn-lt"/>
                <a:ea typeface="+mn-ea"/>
                <a:cs typeface="+mn-cs"/>
              </a:rPr>
              <a:t>Degenhart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mfl</a:t>
            </a:r>
            <a:r>
              <a:rPr lang="sv-SE" sz="1200" kern="1200" dirty="0">
                <a:solidFill>
                  <a:schemeClr val="tx1"/>
                </a:solidFill>
                <a:effectLst/>
                <a:latin typeface="+mn-lt"/>
                <a:ea typeface="+mn-ea"/>
                <a:cs typeface="+mn-cs"/>
              </a:rPr>
              <a:t> 2016) Barn och unga är samtidigt socialt och medicinskt känsligare för substansanvändning. I den senaste ANDTS- </a:t>
            </a:r>
            <a:r>
              <a:rPr lang="sv-SE" sz="1200" kern="1200" dirty="0" err="1">
                <a:solidFill>
                  <a:schemeClr val="tx1"/>
                </a:solidFill>
                <a:effectLst/>
                <a:latin typeface="+mn-lt"/>
                <a:ea typeface="+mn-ea"/>
                <a:cs typeface="+mn-cs"/>
              </a:rPr>
              <a:t>stategin</a:t>
            </a:r>
            <a:r>
              <a:rPr lang="sv-SE" sz="1200" kern="1200" dirty="0">
                <a:solidFill>
                  <a:schemeClr val="tx1"/>
                </a:solidFill>
                <a:effectLst/>
                <a:latin typeface="+mn-lt"/>
                <a:ea typeface="+mn-ea"/>
                <a:cs typeface="+mn-cs"/>
              </a:rPr>
              <a:t> lyfter regeringen fram att det bör vara en högre prioritet på insatser för att förebygga att unga börjar använda narkotika, dopingmedel och tobak/ nikotin, eller debuterar tidigt med alkohol eller spel om pengar.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Stockholmsenkäten 2024 och </a:t>
            </a:r>
            <a:r>
              <a:rPr lang="sv-SE" sz="1200" kern="1200" dirty="0" err="1">
                <a:solidFill>
                  <a:schemeClr val="tx1"/>
                </a:solidFill>
                <a:effectLst/>
                <a:latin typeface="+mn-lt"/>
                <a:ea typeface="+mn-ea"/>
                <a:cs typeface="+mn-cs"/>
              </a:rPr>
              <a:t>CAN’s</a:t>
            </a:r>
            <a:r>
              <a:rPr lang="sv-SE" sz="1200" kern="1200" dirty="0">
                <a:solidFill>
                  <a:schemeClr val="tx1"/>
                </a:solidFill>
                <a:effectLst/>
                <a:latin typeface="+mn-lt"/>
                <a:ea typeface="+mn-ea"/>
                <a:cs typeface="+mn-cs"/>
              </a:rPr>
              <a:t> nationella skolundersökning 2024 visar att alkoholkonsumtionen bland ungdomar minskat de senaste åren, kraftigt sedan början av 2000-talet. Denna trend har dock planat ut sedan 2018. </a:t>
            </a:r>
          </a:p>
          <a:p>
            <a:r>
              <a:rPr lang="sv-SE" sz="1200" kern="1200" dirty="0">
                <a:solidFill>
                  <a:schemeClr val="tx1"/>
                </a:solidFill>
                <a:effectLst/>
                <a:latin typeface="+mn-lt"/>
                <a:ea typeface="+mn-ea"/>
                <a:cs typeface="+mn-cs"/>
              </a:rPr>
              <a:t>De vanligaste problemen som eleverna rapporterade i </a:t>
            </a:r>
            <a:r>
              <a:rPr lang="sv-SE" sz="1200" kern="1200" dirty="0" err="1">
                <a:solidFill>
                  <a:schemeClr val="tx1"/>
                </a:solidFill>
                <a:effectLst/>
                <a:latin typeface="+mn-lt"/>
                <a:ea typeface="+mn-ea"/>
                <a:cs typeface="+mn-cs"/>
              </a:rPr>
              <a:t>CAN’s</a:t>
            </a:r>
            <a:r>
              <a:rPr lang="sv-SE" sz="1200" kern="1200" dirty="0">
                <a:solidFill>
                  <a:schemeClr val="tx1"/>
                </a:solidFill>
                <a:effectLst/>
                <a:latin typeface="+mn-lt"/>
                <a:ea typeface="+mn-ea"/>
                <a:cs typeface="+mn-cs"/>
              </a:rPr>
              <a:t> undersökning som de upplevt i samband med alkoholkonsumtion var förstörda kläder, grälat/ tjafsat, blivit fotad eller filmad i en pinsam eller kränkande situation.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Tobaksanvändningen har också minskat, medan användningen av tobaksfria nikotinprodukter har ökat något. Användningen av vitt snus har ökat något.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Narkotikaanvändningen har legat mer stabilt över tid ( ca 6% av eleverna i åk 9 och ca 15%i i </a:t>
            </a:r>
            <a:r>
              <a:rPr lang="sv-SE" sz="1200" kern="1200" dirty="0" err="1">
                <a:solidFill>
                  <a:schemeClr val="tx1"/>
                </a:solidFill>
                <a:effectLst/>
                <a:latin typeface="+mn-lt"/>
                <a:ea typeface="+mn-ea"/>
                <a:cs typeface="+mn-cs"/>
              </a:rPr>
              <a:t>gy</a:t>
            </a:r>
            <a:r>
              <a:rPr lang="sv-SE" sz="1200" kern="1200" dirty="0">
                <a:solidFill>
                  <a:schemeClr val="tx1"/>
                </a:solidFill>
                <a:effectLst/>
                <a:latin typeface="+mn-lt"/>
                <a:ea typeface="+mn-ea"/>
                <a:cs typeface="+mn-cs"/>
              </a:rPr>
              <a:t> enligt CAN ) men användandet har minskat sedan 2020 även om sniffning och </a:t>
            </a:r>
            <a:r>
              <a:rPr lang="sv-SE" sz="1200" kern="1200" dirty="0" err="1">
                <a:solidFill>
                  <a:schemeClr val="tx1"/>
                </a:solidFill>
                <a:effectLst/>
                <a:latin typeface="+mn-lt"/>
                <a:ea typeface="+mn-ea"/>
                <a:cs typeface="+mn-cs"/>
              </a:rPr>
              <a:t>boffning</a:t>
            </a:r>
            <a:r>
              <a:rPr lang="sv-SE" sz="1200" kern="1200" dirty="0">
                <a:solidFill>
                  <a:schemeClr val="tx1"/>
                </a:solidFill>
                <a:effectLst/>
                <a:latin typeface="+mn-lt"/>
                <a:ea typeface="+mn-ea"/>
                <a:cs typeface="+mn-cs"/>
              </a:rPr>
              <a:t> har ökat enligt Stockholmsenkäten denna ökning syns inte nationellt. Cannabis är det vanligaste preparatet som använts.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1"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u="none" baseline="0" dirty="0"/>
              <a:t> </a:t>
            </a:r>
            <a:r>
              <a:rPr lang="sv-SE" i="0" dirty="0"/>
              <a:t>Referenser:</a:t>
            </a:r>
          </a:p>
          <a:p>
            <a:r>
              <a:rPr lang="sv-SE" i="0" dirty="0"/>
              <a:t>”Barn</a:t>
            </a:r>
            <a:r>
              <a:rPr lang="sv-SE" i="0" baseline="0" dirty="0"/>
              <a:t> och ungdomar med bruk och riskbruk”. i Rätt insatser på rätt nivå för barn och unga med psykisk ohälsa – en kunskapssammanställning. SKR. Utgivningsår: 2008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“Declining alcohol consumption among adolescents and schools in Stockholm, 2010–2016”. </a:t>
            </a:r>
            <a:r>
              <a:rPr lang="en-US" sz="1200" b="0" i="0" u="none" strike="noStrike" kern="1200" dirty="0" err="1">
                <a:solidFill>
                  <a:schemeClr val="tx1"/>
                </a:solidFill>
                <a:effectLst/>
                <a:latin typeface="+mn-lt"/>
                <a:ea typeface="+mn-ea"/>
                <a:cs typeface="+mn-cs"/>
              </a:rPr>
              <a:t>Författare</a:t>
            </a:r>
            <a:r>
              <a:rPr lang="en-US" sz="1200" b="0" i="0" u="none" strike="noStrike" kern="1200" dirty="0">
                <a:solidFill>
                  <a:schemeClr val="tx1"/>
                </a:solidFill>
                <a:effectLst/>
                <a:latin typeface="+mn-lt"/>
                <a:ea typeface="+mn-ea"/>
                <a:cs typeface="+mn-cs"/>
              </a:rPr>
              <a:t>: Per Carlson. Nordic Studies on Alcohol and Drugs. </a:t>
            </a:r>
            <a:r>
              <a:rPr lang="sv-SE" sz="1200" b="0" i="0" u="none" strike="noStrike" kern="1200" dirty="0" err="1">
                <a:solidFill>
                  <a:schemeClr val="tx1"/>
                </a:solidFill>
                <a:effectLst/>
                <a:latin typeface="+mn-lt"/>
                <a:ea typeface="+mn-ea"/>
                <a:cs typeface="+mn-cs"/>
              </a:rPr>
              <a:t>Volume</a:t>
            </a:r>
            <a:r>
              <a:rPr lang="sv-SE" sz="1200" b="0" i="0" u="none" strike="noStrike" kern="1200" dirty="0">
                <a:solidFill>
                  <a:schemeClr val="tx1"/>
                </a:solidFill>
                <a:effectLst/>
                <a:latin typeface="+mn-lt"/>
                <a:ea typeface="+mn-ea"/>
                <a:cs typeface="+mn-cs"/>
              </a:rPr>
              <a:t>: 36 </a:t>
            </a:r>
            <a:r>
              <a:rPr lang="sv-SE" sz="1200" b="0" i="0" u="none" strike="noStrike" kern="1200" dirty="0" err="1">
                <a:solidFill>
                  <a:schemeClr val="tx1"/>
                </a:solidFill>
                <a:effectLst/>
                <a:latin typeface="+mn-lt"/>
                <a:ea typeface="+mn-ea"/>
                <a:cs typeface="+mn-cs"/>
              </a:rPr>
              <a:t>issue</a:t>
            </a:r>
            <a:r>
              <a:rPr lang="sv-SE" sz="1200" b="0" i="0" u="none" strike="noStrike" kern="1200" dirty="0">
                <a:solidFill>
                  <a:schemeClr val="tx1"/>
                </a:solidFill>
                <a:effectLst/>
                <a:latin typeface="+mn-lt"/>
                <a:ea typeface="+mn-ea"/>
                <a:cs typeface="+mn-cs"/>
              </a:rPr>
              <a:t>: 4.</a:t>
            </a:r>
            <a:r>
              <a:rPr lang="sv-SE" sz="1200" b="0" i="0" u="none" strike="noStrike" kern="1200" baseline="0" dirty="0">
                <a:solidFill>
                  <a:schemeClr val="tx1"/>
                </a:solidFill>
                <a:effectLst/>
                <a:latin typeface="+mn-lt"/>
                <a:ea typeface="+mn-ea"/>
                <a:cs typeface="+mn-cs"/>
              </a:rPr>
              <a:t> Utgivningsår: 2019, </a:t>
            </a:r>
            <a:r>
              <a:rPr lang="sv-SE" sz="1200" dirty="0"/>
              <a:t>IQ rapporten från 2020 </a:t>
            </a:r>
            <a:r>
              <a:rPr lang="sv-SE" sz="1200" i="1" dirty="0"/>
              <a:t>Tio år med Alkoholindex, </a:t>
            </a:r>
            <a:r>
              <a:rPr lang="sv-SE" dirty="0"/>
              <a:t>Stockholmsenkäten 2024,</a:t>
            </a:r>
            <a:r>
              <a:rPr lang="sv-SE" baseline="0" dirty="0"/>
              <a:t> CAN’S nationella skolundersökning 2024.</a:t>
            </a:r>
            <a:r>
              <a:rPr lang="sv-SE" sz="120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i="0" dirty="0"/>
          </a:p>
          <a:p>
            <a:endParaRPr lang="sv-SE" sz="1200" dirty="0"/>
          </a:p>
          <a:p>
            <a:endParaRPr lang="sv-SE" dirty="0"/>
          </a:p>
        </p:txBody>
      </p:sp>
      <p:sp>
        <p:nvSpPr>
          <p:cNvPr id="4" name="Platshållare för bildnummer 3"/>
          <p:cNvSpPr>
            <a:spLocks noGrp="1"/>
          </p:cNvSpPr>
          <p:nvPr>
            <p:ph type="sldNum" sz="quarter" idx="10"/>
          </p:nvPr>
        </p:nvSpPr>
        <p:spPr/>
        <p:txBody>
          <a:bodyPr/>
          <a:lstStyle/>
          <a:p>
            <a:fld id="{04687B35-5450-4CD8-A9B5-72D76C133D72}" type="slidenum">
              <a:rPr lang="sv-SE" smtClean="0"/>
              <a:t>20</a:t>
            </a:fld>
            <a:endParaRPr lang="sv-SE"/>
          </a:p>
        </p:txBody>
      </p:sp>
    </p:spTree>
    <p:extLst>
      <p:ext uri="{BB962C8B-B14F-4D97-AF65-F5344CB8AC3E}">
        <p14:creationId xmlns:p14="http://schemas.microsoft.com/office/powerpoint/2010/main" val="3931336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min. </a:t>
            </a:r>
            <a:endParaRPr lang="sv-SE" b="1" i="1" dirty="0"/>
          </a:p>
          <a:p>
            <a:r>
              <a:rPr lang="sv-SE" i="1" dirty="0"/>
              <a:t>Visa filmen om Mika. </a:t>
            </a:r>
          </a:p>
          <a:p>
            <a:r>
              <a:rPr lang="sv-SE" dirty="0"/>
              <a:t>Lägg till</a:t>
            </a:r>
            <a:r>
              <a:rPr lang="sv-SE" baseline="0" dirty="0"/>
              <a:t> efter filmen att fältassistenten lämnar Mika i hallen och pratar med pappan, vilket inte syns i bild.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Fråga</a:t>
            </a:r>
            <a:r>
              <a:rPr lang="sv-SE" b="0" i="1" baseline="0" dirty="0"/>
              <a:t> gruppen: </a:t>
            </a:r>
            <a:r>
              <a:rPr lang="sv-SE" sz="1200" dirty="0"/>
              <a:t>Hur kan föräldrarna göra för att minska risken för att Mika dricker alkohol på festen? Vilka av de strategier som vi nämnt under träffarna kan ni ta hjälp av? Samla in från gruppen och berätta att i manualen</a:t>
            </a:r>
            <a:r>
              <a:rPr lang="sv-SE" sz="1200" baseline="0" dirty="0"/>
              <a:t> på sid 18 </a:t>
            </a:r>
            <a:r>
              <a:rPr lang="sv-SE" sz="1200" b="0" i="0" dirty="0"/>
              <a:t>finns en lila ruta, där mkt av det kloka som ni sagt står..</a:t>
            </a:r>
          </a:p>
          <a:p>
            <a:endParaRPr lang="sv-SE" b="1" i="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21</a:t>
            </a:fld>
            <a:endParaRPr lang="sv-SE"/>
          </a:p>
        </p:txBody>
      </p:sp>
    </p:spTree>
    <p:extLst>
      <p:ext uri="{BB962C8B-B14F-4D97-AF65-F5344CB8AC3E}">
        <p14:creationId xmlns:p14="http://schemas.microsoft.com/office/powerpoint/2010/main" val="1791357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4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sidan 19 i materialet står</a:t>
            </a:r>
            <a:r>
              <a:rPr lang="sv-SE" baseline="0" dirty="0"/>
              <a:t> det att ni ska dela ut en sammanfattning av de insatser som inbjuds till tonårsföräldrar i närområdet. Tanken är att ni ska göra en kartläggning och dela ut på denna träff, det finns en mall i plusportalen.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Syftet är att föräldrar som behöver mer stöd ska länkas vidare.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Förutom länkarna i vårt material är det bra att undersöka om det finns lokala föreläsningar eller annat 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a:t>Fråga gruppen: </a:t>
            </a:r>
            <a:r>
              <a:rPr lang="sv-SE" baseline="0" dirty="0"/>
              <a:t>Är det tydligt för er hur ni ska göra uppgiften eller har ni några frågor?</a:t>
            </a:r>
            <a:endParaRPr lang="sv-SE" dirty="0"/>
          </a:p>
        </p:txBody>
      </p:sp>
      <p:sp>
        <p:nvSpPr>
          <p:cNvPr id="4" name="Platshållare för bildnummer 3"/>
          <p:cNvSpPr>
            <a:spLocks noGrp="1"/>
          </p:cNvSpPr>
          <p:nvPr>
            <p:ph type="sldNum" sz="quarter" idx="10"/>
          </p:nvPr>
        </p:nvSpPr>
        <p:spPr/>
        <p:txBody>
          <a:bodyPr/>
          <a:lstStyle/>
          <a:p>
            <a:fld id="{04687B35-5450-4CD8-A9B5-72D76C133D72}" type="slidenum">
              <a:rPr lang="sv-SE" smtClean="0"/>
              <a:t>22</a:t>
            </a:fld>
            <a:endParaRPr lang="sv-SE"/>
          </a:p>
        </p:txBody>
      </p:sp>
    </p:spTree>
    <p:extLst>
      <p:ext uri="{BB962C8B-B14F-4D97-AF65-F5344CB8AC3E}">
        <p14:creationId xmlns:p14="http://schemas.microsoft.com/office/powerpoint/2010/main" val="2756437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1 min 11.08 mini paus efter denna till 11.15 </a:t>
            </a:r>
          </a:p>
        </p:txBody>
      </p:sp>
      <p:sp>
        <p:nvSpPr>
          <p:cNvPr id="4" name="Platshållare för bildnummer 3"/>
          <p:cNvSpPr>
            <a:spLocks noGrp="1"/>
          </p:cNvSpPr>
          <p:nvPr>
            <p:ph type="sldNum" sz="quarter" idx="10"/>
          </p:nvPr>
        </p:nvSpPr>
        <p:spPr/>
        <p:txBody>
          <a:bodyPr/>
          <a:lstStyle/>
          <a:p>
            <a:fld id="{AC113758-4B63-40D7-B26B-F67CE25F1C5D}" type="slidenum">
              <a:rPr lang="sv-SE" smtClean="0"/>
              <a:t>23</a:t>
            </a:fld>
            <a:endParaRPr lang="sv-SE"/>
          </a:p>
        </p:txBody>
      </p:sp>
    </p:spTree>
    <p:extLst>
      <p:ext uri="{BB962C8B-B14F-4D97-AF65-F5344CB8AC3E}">
        <p14:creationId xmlns:p14="http://schemas.microsoft.com/office/powerpoint/2010/main" val="77654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15 min</a:t>
            </a:r>
            <a:endParaRPr lang="sv-SE" b="1" dirty="0"/>
          </a:p>
          <a:p>
            <a:r>
              <a:rPr lang="sv-SE" dirty="0"/>
              <a:t>Samarbetet</a:t>
            </a:r>
            <a:r>
              <a:rPr lang="sv-SE" baseline="0" dirty="0"/>
              <a:t> mellan gruppledarkollegor är viktigt av flera orsaker. </a:t>
            </a:r>
            <a:r>
              <a:rPr lang="sv-SE" baseline="0" dirty="0" err="1"/>
              <a:t>Bl</a:t>
            </a:r>
            <a:r>
              <a:rPr lang="sv-SE" baseline="0" dirty="0"/>
              <a:t> a är vi som gruppledare modeller för föräldrarna för ett gott samarbete. Samarbetet påverkar också hur föräldrarna tar till sig innehållet i träffarna och stämningen i gruppen.</a:t>
            </a:r>
          </a:p>
          <a:p>
            <a:endParaRPr lang="sv-SE" dirty="0"/>
          </a:p>
          <a:p>
            <a:r>
              <a:rPr lang="sv-SE" i="1" dirty="0"/>
              <a:t>Ställ frågorna:</a:t>
            </a:r>
          </a:p>
          <a:p>
            <a:pPr marL="171450" indent="-171450">
              <a:buFont typeface="Arial" panose="020B0604020202020204" pitchFamily="34" charset="0"/>
              <a:buChar char="•"/>
            </a:pPr>
            <a:r>
              <a:rPr lang="sv-SE" dirty="0"/>
              <a:t>Vad är viktigt i samarbetet mellan gruppledarna?</a:t>
            </a:r>
          </a:p>
          <a:p>
            <a:pPr marL="171450" indent="-171450">
              <a:buFont typeface="Arial" panose="020B0604020202020204" pitchFamily="34" charset="0"/>
              <a:buChar char="•"/>
            </a:pPr>
            <a:r>
              <a:rPr lang="sv-SE" dirty="0"/>
              <a:t>Vilka gruppledarfärdigheter är viktiga för samarbetet?</a:t>
            </a:r>
          </a:p>
          <a:p>
            <a:endParaRPr lang="sv-SE" i="1" dirty="0"/>
          </a:p>
          <a:p>
            <a:r>
              <a:rPr lang="sv-SE" i="1" baseline="0" dirty="0"/>
              <a:t>Låt deltagarna diskutera i smågrupper/par ca </a:t>
            </a:r>
            <a:r>
              <a:rPr lang="sv-SE" b="0" i="1" strike="noStrike" baseline="0" dirty="0"/>
              <a:t>10 minuter</a:t>
            </a:r>
            <a:r>
              <a:rPr lang="sv-SE" i="1" baseline="0" dirty="0"/>
              <a:t>. Blanda deltagarna så ej sitter med sin gruppledarkollega.</a:t>
            </a:r>
          </a:p>
          <a:p>
            <a:r>
              <a:rPr lang="sv-SE" i="1" baseline="0" dirty="0"/>
              <a:t>Samla in. </a:t>
            </a:r>
          </a:p>
          <a:p>
            <a:endParaRPr lang="sv-SE" i="1" baseline="0" dirty="0"/>
          </a:p>
          <a:p>
            <a:r>
              <a:rPr lang="sv-SE" i="1" baseline="0" dirty="0"/>
              <a:t>Fyll på vid behov:</a:t>
            </a:r>
          </a:p>
          <a:p>
            <a:pPr marL="171450" indent="-171450">
              <a:buFont typeface="Arial" panose="020B0604020202020204" pitchFamily="34" charset="0"/>
              <a:buChar char="•"/>
            </a:pPr>
            <a:r>
              <a:rPr lang="sv-SE" i="1" baseline="0" dirty="0"/>
              <a:t>Vara bekräftande mot varandra ” Vilken bra förklaring Mia”</a:t>
            </a:r>
          </a:p>
          <a:p>
            <a:pPr marL="171450" indent="-171450">
              <a:buFont typeface="Arial" panose="020B0604020202020204" pitchFamily="34" charset="0"/>
              <a:buChar char="•"/>
            </a:pPr>
            <a:r>
              <a:rPr lang="sv-SE" i="1" baseline="0" dirty="0"/>
              <a:t>Hänvisa till varandra, ”som Inger sa innan…”</a:t>
            </a:r>
          </a:p>
          <a:p>
            <a:pPr marL="171450" indent="-171450">
              <a:buFont typeface="Arial" panose="020B0604020202020204" pitchFamily="34" charset="0"/>
              <a:buChar char="•"/>
            </a:pPr>
            <a:r>
              <a:rPr lang="sv-SE" i="1" baseline="0" dirty="0"/>
              <a:t>Dela upp roller, tex en har koll på tid, en har koll på lila rutan i diskussioner och fyller på det som behövs</a:t>
            </a:r>
          </a:p>
          <a:p>
            <a:pPr marL="171450" indent="-171450">
              <a:buFont typeface="Arial" panose="020B0604020202020204" pitchFamily="34" charset="0"/>
              <a:buChar char="•"/>
            </a:pPr>
            <a:r>
              <a:rPr lang="sv-SE" i="1" baseline="0" dirty="0"/>
              <a:t>Utvärdera varandra, hjälpa varandra att utvecklas</a:t>
            </a:r>
          </a:p>
          <a:p>
            <a:pPr marL="171450" indent="-171450">
              <a:buFont typeface="Arial" panose="020B0604020202020204" pitchFamily="34" charset="0"/>
              <a:buChar char="•"/>
            </a:pPr>
            <a:endParaRPr lang="sv-SE" i="1" baseline="0"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24</a:t>
            </a:fld>
            <a:endParaRPr lang="sv-SE"/>
          </a:p>
        </p:txBody>
      </p:sp>
    </p:spTree>
    <p:extLst>
      <p:ext uri="{BB962C8B-B14F-4D97-AF65-F5344CB8AC3E}">
        <p14:creationId xmlns:p14="http://schemas.microsoft.com/office/powerpoint/2010/main" val="56160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 </a:t>
            </a:r>
          </a:p>
          <a:p>
            <a:endParaRPr lang="sv-SE" dirty="0"/>
          </a:p>
          <a:p>
            <a:pPr marL="171450" indent="-171450">
              <a:buFont typeface="Arial" panose="020B0604020202020204" pitchFamily="34" charset="0"/>
              <a:buChar char="•"/>
            </a:pPr>
            <a:r>
              <a:rPr lang="sv-SE" dirty="0"/>
              <a:t>Presentera dokumentet </a:t>
            </a:r>
            <a:r>
              <a:rPr lang="sv-SE" i="1" dirty="0"/>
              <a:t>”Kollegial utvärdering efter föräldragrupp”</a:t>
            </a:r>
          </a:p>
          <a:p>
            <a:pPr marL="171450" indent="-171450">
              <a:buFont typeface="Arial" panose="020B0604020202020204" pitchFamily="34" charset="0"/>
              <a:buChar char="•"/>
            </a:pPr>
            <a:r>
              <a:rPr lang="sv-SE" dirty="0"/>
              <a:t>Uppmuntra deltagarna att använda sig av det. Även om</a:t>
            </a:r>
            <a:r>
              <a:rPr lang="sv-SE" baseline="0" dirty="0"/>
              <a:t> ni arbetat länge, haft många grupper. </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25</a:t>
            </a:fld>
            <a:endParaRPr lang="sv-SE"/>
          </a:p>
        </p:txBody>
      </p:sp>
    </p:spTree>
    <p:extLst>
      <p:ext uri="{BB962C8B-B14F-4D97-AF65-F5344CB8AC3E}">
        <p14:creationId xmlns:p14="http://schemas.microsoft.com/office/powerpoint/2010/main" val="76890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25</a:t>
            </a:r>
            <a:r>
              <a:rPr lang="sv-SE" baseline="0" dirty="0"/>
              <a:t> min</a:t>
            </a:r>
          </a:p>
          <a:p>
            <a:pPr marL="171450" indent="-171450">
              <a:buFont typeface="Arial" panose="020B0604020202020204" pitchFamily="34" charset="0"/>
              <a:buChar char="•"/>
            </a:pPr>
            <a:r>
              <a:rPr lang="sv-SE" i="1" dirty="0"/>
              <a:t>Dela in deltagarna i nya grupper</a:t>
            </a:r>
            <a:r>
              <a:rPr lang="sv-SE" i="1" baseline="0" dirty="0"/>
              <a:t> om 4 i varje grupp. </a:t>
            </a:r>
          </a:p>
          <a:p>
            <a:pPr marL="171450" indent="-171450">
              <a:buFont typeface="Arial" panose="020B0604020202020204" pitchFamily="34" charset="0"/>
              <a:buChar char="•"/>
            </a:pPr>
            <a:r>
              <a:rPr lang="sv-SE" i="1" baseline="0" dirty="0"/>
              <a:t>Samtala utifrån frågorna i grupp i ca 15 </a:t>
            </a:r>
            <a:r>
              <a:rPr lang="sv-SE" i="1" dirty="0"/>
              <a:t>min. </a:t>
            </a:r>
          </a:p>
          <a:p>
            <a:pPr marL="171450" indent="-171450">
              <a:buFont typeface="Arial" panose="020B0604020202020204" pitchFamily="34" charset="0"/>
              <a:buChar char="•"/>
            </a:pPr>
            <a:r>
              <a:rPr lang="sv-SE" i="1" dirty="0"/>
              <a:t>När det är</a:t>
            </a:r>
            <a:r>
              <a:rPr lang="sv-SE" i="1" baseline="0" dirty="0"/>
              <a:t> 5 min kvar: uppmana deltagarna att gå vidare till fråga 2 och 3 om de inte redan gjort det. </a:t>
            </a:r>
          </a:p>
          <a:p>
            <a:pPr marL="171450" indent="-171450">
              <a:buFont typeface="Arial" panose="020B0604020202020204" pitchFamily="34" charset="0"/>
              <a:buChar char="•"/>
            </a:pPr>
            <a:r>
              <a:rPr lang="sv-SE" i="1" baseline="0" dirty="0"/>
              <a:t>5 min -Lyft i helgrupp om någon har reflektioner.</a:t>
            </a:r>
            <a:endParaRPr lang="sv-SE" i="1"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baseline="0" dirty="0"/>
          </a:p>
          <a:p>
            <a:endParaRPr lang="sv-SE" baseline="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26</a:t>
            </a:fld>
            <a:endParaRPr lang="sv-SE"/>
          </a:p>
        </p:txBody>
      </p:sp>
      <p:sp>
        <p:nvSpPr>
          <p:cNvPr id="5" name="Platshållare för datum 4"/>
          <p:cNvSpPr>
            <a:spLocks noGrp="1"/>
          </p:cNvSpPr>
          <p:nvPr>
            <p:ph type="dt" idx="11"/>
          </p:nvPr>
        </p:nvSpPr>
        <p:spPr/>
        <p:txBody>
          <a:bodyPr/>
          <a:lstStyle/>
          <a:p>
            <a:r>
              <a:rPr lang="sv-SE"/>
              <a:t>2021-10-14</a:t>
            </a:r>
          </a:p>
        </p:txBody>
      </p:sp>
    </p:spTree>
    <p:extLst>
      <p:ext uri="{BB962C8B-B14F-4D97-AF65-F5344CB8AC3E}">
        <p14:creationId xmlns:p14="http://schemas.microsoft.com/office/powerpoint/2010/main" val="3477793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 1 min </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00035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träffas om en timme i vår handledningsgrupper.</a:t>
            </a:r>
          </a:p>
        </p:txBody>
      </p:sp>
      <p:sp>
        <p:nvSpPr>
          <p:cNvPr id="4" name="Platshållare för bildnummer 3"/>
          <p:cNvSpPr>
            <a:spLocks noGrp="1"/>
          </p:cNvSpPr>
          <p:nvPr>
            <p:ph type="sldNum" sz="quarter" idx="10"/>
          </p:nvPr>
        </p:nvSpPr>
        <p:spPr/>
        <p:txBody>
          <a:bodyPr/>
          <a:lstStyle/>
          <a:p>
            <a:fld id="{04687B35-5450-4CD8-A9B5-72D76C133D72}" type="slidenum">
              <a:rPr lang="sv-SE" smtClean="0"/>
              <a:t>28</a:t>
            </a:fld>
            <a:endParaRPr lang="sv-SE"/>
          </a:p>
        </p:txBody>
      </p:sp>
    </p:spTree>
    <p:extLst>
      <p:ext uri="{BB962C8B-B14F-4D97-AF65-F5344CB8AC3E}">
        <p14:creationId xmlns:p14="http://schemas.microsoft.com/office/powerpoint/2010/main" val="415687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a:t>10 min denna + nästa sida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Nu ska vi göra en övning i före- och eftermodellen. Det är e</a:t>
            </a:r>
            <a:r>
              <a:rPr lang="sv-SE" baseline="0" dirty="0"/>
              <a:t>tt exempel enbart för er under utbildningen inget ni gör med föräldrarna.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Syftet är att ni ska känna er mer hemma med före- och eftermodellen. </a:t>
            </a:r>
          </a:p>
          <a:p>
            <a:endParaRPr lang="sv-SE"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kern="1200" dirty="0">
                <a:solidFill>
                  <a:schemeClr val="tx1"/>
                </a:solidFill>
                <a:effectLst/>
                <a:latin typeface="+mn-lt"/>
                <a:ea typeface="+mn-ea"/>
                <a:cs typeface="+mn-cs"/>
              </a:rPr>
              <a:t>Läs upp scenariot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baseline="0" dirty="0"/>
              <a:t>Dela ut arbetsblad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baseline="0" dirty="0"/>
              <a:t>Dela upp gruppen så de arbetar i par</a:t>
            </a:r>
          </a:p>
        </p:txBody>
      </p:sp>
      <p:sp>
        <p:nvSpPr>
          <p:cNvPr id="4" name="Platshållare för bildnummer 3"/>
          <p:cNvSpPr>
            <a:spLocks noGrp="1"/>
          </p:cNvSpPr>
          <p:nvPr>
            <p:ph type="sldNum" sz="quarter" idx="10"/>
          </p:nvPr>
        </p:nvSpPr>
        <p:spPr/>
        <p:txBody>
          <a:bodyPr/>
          <a:lstStyle/>
          <a:p>
            <a:fld id="{AC113758-4B63-40D7-B26B-F67CE25F1C5D}" type="slidenum">
              <a:rPr lang="sv-SE" smtClean="0"/>
              <a:t>3</a:t>
            </a:fld>
            <a:endParaRPr lang="sv-SE"/>
          </a:p>
        </p:txBody>
      </p:sp>
    </p:spTree>
    <p:extLst>
      <p:ext uri="{BB962C8B-B14F-4D97-AF65-F5344CB8AC3E}">
        <p14:creationId xmlns:p14="http://schemas.microsoft.com/office/powerpoint/2010/main" val="317371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a:t>Samla in och gör modellen på tavlan, skriv i modellen</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4</a:t>
            </a:fld>
            <a:endParaRPr lang="sv-SE"/>
          </a:p>
        </p:txBody>
      </p:sp>
    </p:spTree>
    <p:extLst>
      <p:ext uri="{BB962C8B-B14F-4D97-AF65-F5344CB8AC3E}">
        <p14:creationId xmlns:p14="http://schemas.microsoft.com/office/powerpoint/2010/main" val="370009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min </a:t>
            </a:r>
          </a:p>
          <a:p>
            <a:r>
              <a:rPr lang="sv-SE" dirty="0"/>
              <a:t>På</a:t>
            </a:r>
            <a:r>
              <a:rPr lang="sv-SE" baseline="0" dirty="0"/>
              <a:t> den här träffen kommer vi knyta ihop de olika träffarnas innehåll och fokusera ännu mer på cirkeln Hantera problem.</a:t>
            </a:r>
            <a:endParaRPr lang="sv-SE" dirty="0"/>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C113758-4B63-40D7-B26B-F67CE25F1C5D}" type="slidenum">
              <a:rPr lang="sv-SE" smtClean="0"/>
              <a:t>5</a:t>
            </a:fld>
            <a:endParaRPr lang="sv-SE"/>
          </a:p>
        </p:txBody>
      </p:sp>
    </p:spTree>
    <p:extLst>
      <p:ext uri="{BB962C8B-B14F-4D97-AF65-F5344CB8AC3E}">
        <p14:creationId xmlns:p14="http://schemas.microsoft.com/office/powerpoint/2010/main" val="282066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5 min </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är innehållet i träff 4 - Hantera problem. Syftet är att föräldrar</a:t>
            </a:r>
            <a:r>
              <a:rPr lang="sv-SE" baseline="0" dirty="0"/>
              <a:t> får fundera över vad som är viktigt att bestämma om som förälder och vilka situationer som man kan släppa helt eller där det går att komma överens tillsammans med tonåringen. </a:t>
            </a:r>
            <a:r>
              <a:rPr lang="sv-SE" i="1" baseline="0" dirty="0"/>
              <a:t>Valfritt läs innehållet under varje punkt, se nedan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Avsnittet </a:t>
            </a:r>
            <a:r>
              <a:rPr lang="sv-SE" b="1" baseline="0" dirty="0"/>
              <a:t>Att ta eller släppa en strid</a:t>
            </a:r>
            <a:r>
              <a:rPr lang="sv-SE" b="0" baseline="0" dirty="0"/>
              <a:t> </a:t>
            </a:r>
            <a:r>
              <a:rPr lang="sv-SE" sz="1200" b="0" kern="1200" dirty="0">
                <a:solidFill>
                  <a:schemeClr val="tx1"/>
                </a:solidFill>
                <a:effectLst/>
                <a:latin typeface="+mn-lt"/>
                <a:ea typeface="+mn-ea"/>
                <a:cs typeface="+mn-cs"/>
              </a:rPr>
              <a:t>är till för att föräldrarna ska reflektera om vad de tjatar/ skäller om och</a:t>
            </a:r>
            <a:r>
              <a:rPr lang="sv-SE" sz="1200" b="0" kern="1200" baseline="0" dirty="0">
                <a:solidFill>
                  <a:schemeClr val="tx1"/>
                </a:solidFill>
                <a:effectLst/>
                <a:latin typeface="+mn-lt"/>
                <a:ea typeface="+mn-ea"/>
                <a:cs typeface="+mn-cs"/>
              </a:rPr>
              <a:t> få fundera kring vad som är viktigt för att hålla balansen i fem-ettan.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I </a:t>
            </a:r>
            <a:r>
              <a:rPr lang="sv-SE" b="1" baseline="0" dirty="0"/>
              <a:t>Överenskommelser och lösa problem tillsammans</a:t>
            </a:r>
            <a:r>
              <a:rPr lang="sv-SE" b="0" baseline="0" dirty="0"/>
              <a:t> går vi igenom en modell för problemlösning som föräldrar och tonåringar kan använda tillsammans.</a:t>
            </a: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I avsnittet </a:t>
            </a:r>
            <a:r>
              <a:rPr lang="sv-SE" b="1" baseline="0" dirty="0"/>
              <a:t>Att stå kvar som förälder</a:t>
            </a:r>
            <a:r>
              <a:rPr lang="sv-SE" baseline="0" dirty="0"/>
              <a:t> </a:t>
            </a:r>
            <a:r>
              <a:rPr lang="sv-SE" sz="1200" b="0" kern="1200" baseline="0" dirty="0">
                <a:solidFill>
                  <a:schemeClr val="tx1"/>
                </a:solidFill>
                <a:effectLst/>
                <a:latin typeface="+mn-lt"/>
                <a:ea typeface="+mn-ea"/>
                <a:cs typeface="+mn-cs"/>
              </a:rPr>
              <a:t>fokuserar vi på att man som förälder ibland behöver säga nej och stå fast vid sin åsikt trots att det kan kännas svårt. Och hur göra det på bästa sätt.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Vi berör </a:t>
            </a:r>
            <a:r>
              <a:rPr lang="sv-SE" sz="1200" b="1" kern="1200" baseline="0" dirty="0">
                <a:solidFill>
                  <a:schemeClr val="tx1"/>
                </a:solidFill>
                <a:effectLst/>
                <a:latin typeface="+mn-lt"/>
                <a:ea typeface="+mn-ea"/>
                <a:cs typeface="+mn-cs"/>
              </a:rPr>
              <a:t>Alkohol, narkotika, tobak</a:t>
            </a:r>
            <a:r>
              <a:rPr lang="sv-SE" sz="1200" b="0" kern="1200" baseline="0" dirty="0">
                <a:solidFill>
                  <a:schemeClr val="tx1"/>
                </a:solidFill>
                <a:effectLst/>
                <a:latin typeface="+mn-lt"/>
                <a:ea typeface="+mn-ea"/>
                <a:cs typeface="+mn-cs"/>
              </a:rPr>
              <a:t>. Syftet är att starta diskussioner om temat och tipsa föräldrar vidare som behöver mer stöd.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Vi vet att många gärna vill prata mer om ANDT. Mini Maria har öppna föräldraföreläsningar om temat och i vissa stadsdelar erbjuder skolan och </a:t>
            </a:r>
            <a:r>
              <a:rPr lang="sv-SE" sz="1200" b="0" kern="1200" baseline="0" dirty="0" err="1">
                <a:solidFill>
                  <a:schemeClr val="tx1"/>
                </a:solidFill>
                <a:effectLst/>
                <a:latin typeface="+mn-lt"/>
                <a:ea typeface="+mn-ea"/>
                <a:cs typeface="+mn-cs"/>
              </a:rPr>
              <a:t>fältare</a:t>
            </a:r>
            <a:r>
              <a:rPr lang="sv-SE" sz="1200" b="0" kern="1200" baseline="0" dirty="0">
                <a:solidFill>
                  <a:schemeClr val="tx1"/>
                </a:solidFill>
                <a:effectLst/>
                <a:latin typeface="+mn-lt"/>
                <a:ea typeface="+mn-ea"/>
                <a:cs typeface="+mn-cs"/>
              </a:rPr>
              <a:t> ANDT tema föreläsningar.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Här delar ni ut kartläggningen av insatser som erbjuds till tonårsföräldrar i närområdet.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Vid avslut så repeteras hela programmet kort och föräldrar får titta tillbaka på frågan hur de vill vara som föräldrar och om de redan gör något annorlunda.  </a:t>
            </a:r>
            <a:r>
              <a:rPr lang="sv-SE" sz="1200" b="1" kern="1200" baseline="0" dirty="0">
                <a:solidFill>
                  <a:schemeClr val="tx1"/>
                </a:solidFill>
                <a:effectLst/>
                <a:latin typeface="+mn-lt"/>
                <a:ea typeface="+mn-ea"/>
                <a:cs typeface="+mn-cs"/>
              </a:rPr>
              <a:t>Avslut och hur du vill vara som förälder</a:t>
            </a:r>
            <a:r>
              <a:rPr lang="sv-SE"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20152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8</a:t>
            </a:r>
            <a:r>
              <a:rPr lang="sv-SE" baseline="0" dirty="0"/>
              <a:t> min</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Träff</a:t>
            </a:r>
            <a:r>
              <a:rPr lang="sv-SE" baseline="0" dirty="0"/>
              <a:t> 4 börjar på samma sätt som övriga träffar med att skriva upp agendan, kort repetera föregående träff och prata om hemuppgiften.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Denna gång får varje förälder dela med sig av en sak som de prövat hemma men givetvis också pass. Nu på sista träffen brukar gruppen känna sig trygga med varandra och berättar gärna vad de prövat, ni som gruppledare kan behöva avbryta någon för att alla ska få komma till tals.</a:t>
            </a:r>
          </a:p>
          <a:p>
            <a:endParaRPr lang="sv-SE" b="1" baseline="0" dirty="0"/>
          </a:p>
          <a:p>
            <a:r>
              <a:rPr lang="sv-SE" b="0" baseline="0" dirty="0"/>
              <a:t>Nu ska vi göra en övning tillsammans. </a:t>
            </a:r>
            <a:r>
              <a:rPr lang="sv-SE" sz="1200" b="0" kern="1200" dirty="0">
                <a:solidFill>
                  <a:schemeClr val="tx1"/>
                </a:solidFill>
                <a:effectLst/>
                <a:latin typeface="+mn-lt"/>
                <a:ea typeface="+mn-ea"/>
                <a:cs typeface="+mn-cs"/>
              </a:rPr>
              <a:t>Vi ska öva på att följa</a:t>
            </a:r>
            <a:r>
              <a:rPr lang="sv-SE" sz="1200" b="0" kern="1200" baseline="0" dirty="0">
                <a:solidFill>
                  <a:schemeClr val="tx1"/>
                </a:solidFill>
                <a:effectLst/>
                <a:latin typeface="+mn-lt"/>
                <a:ea typeface="+mn-ea"/>
                <a:cs typeface="+mn-cs"/>
              </a:rPr>
              <a:t> upp hemuppgift, denna gång fokus på hur avbryta/strukturera en förälder som pratar mycket.</a:t>
            </a:r>
            <a:endParaRPr lang="sv-SE" sz="1200" b="0" kern="1200" dirty="0">
              <a:solidFill>
                <a:schemeClr val="tx1"/>
              </a:solidFill>
              <a:effectLst/>
              <a:latin typeface="+mn-lt"/>
              <a:ea typeface="+mn-ea"/>
              <a:cs typeface="+mn-cs"/>
            </a:endParaRPr>
          </a:p>
          <a:p>
            <a:endParaRPr lang="sv-SE" sz="1200" b="0" i="1" kern="1200" dirty="0">
              <a:solidFill>
                <a:schemeClr val="tx1"/>
              </a:solidFill>
              <a:effectLst/>
              <a:latin typeface="+mn-lt"/>
              <a:ea typeface="+mn-ea"/>
              <a:cs typeface="+mn-cs"/>
            </a:endParaRPr>
          </a:p>
          <a:p>
            <a:r>
              <a:rPr lang="sv-SE" sz="1200" b="0" i="1" kern="1200" dirty="0">
                <a:solidFill>
                  <a:schemeClr val="tx1"/>
                </a:solidFill>
                <a:effectLst/>
                <a:latin typeface="+mn-lt"/>
                <a:ea typeface="+mn-ea"/>
                <a:cs typeface="+mn-cs"/>
              </a:rPr>
              <a:t>En </a:t>
            </a:r>
            <a:r>
              <a:rPr lang="sv-SE" sz="1200" b="0" i="1" kern="1200" baseline="0" dirty="0">
                <a:solidFill>
                  <a:schemeClr val="tx1"/>
                </a:solidFill>
                <a:effectLst/>
                <a:latin typeface="+mn-lt"/>
                <a:ea typeface="+mn-ea"/>
                <a:cs typeface="+mn-cs"/>
              </a:rPr>
              <a:t>instruktör agerar gruppledare och den andra är förälder</a:t>
            </a:r>
            <a:endParaRPr lang="sv-SE" sz="1200" b="0" i="1"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Gruppledare:</a:t>
            </a:r>
            <a:r>
              <a:rPr lang="sv-SE" sz="1200" b="0" kern="1200" baseline="0" dirty="0">
                <a:solidFill>
                  <a:schemeClr val="tx1"/>
                </a:solidFill>
                <a:effectLst/>
                <a:latin typeface="+mn-lt"/>
                <a:ea typeface="+mn-ea"/>
                <a:cs typeface="+mn-cs"/>
              </a:rPr>
              <a:t> Så vad har du testat hemma?</a:t>
            </a:r>
            <a:endParaRPr lang="sv-SE" sz="1200" b="0"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Manus förslag till instruktör som är</a:t>
            </a:r>
            <a:r>
              <a:rPr lang="sv-SE" sz="1200" i="1" kern="1200" baseline="0" dirty="0">
                <a:solidFill>
                  <a:schemeClr val="tx1"/>
                </a:solidFill>
                <a:effectLst/>
                <a:latin typeface="+mn-lt"/>
                <a:ea typeface="+mn-ea"/>
                <a:cs typeface="+mn-cs"/>
              </a:rPr>
              <a:t> förälder</a:t>
            </a:r>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”Alex och jag har ju börjat titta på en tv serie om 2:a världskriget som jag berättade förra gången. Han tycker den är bra och spännande och jag är ju väldigt trött på kvällarna men tittar ändå med honom. Fast ibland somnar jag i soffan för jag är så trött, jag jobbar himla mycket nu. Det fattas folk på jobbet så jag får jobba över jättemycket och göra jobbet för tre pers typ. Jag har pratat med min chef men han bryr sig inte, de kan väl få  ny personal hur lätt som helst. Så jag funderar på att byta jobb men det är inte heller så lätt.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 alla fall, nu när jag tittade med Alex och somnade så blev han jätteirriterad på mig och sa att han hellre tittar själv på serien så nu vet jag inte hur det blir i fortsättningen. Samtidigt så blir det ju alltid så sent när vi ska se nåt på teven, och han har börjat komma försent till skolan på morgnarna och jag är rädd att det ska bli värre. Det känns som att han inte trivs så bra i skolan längre, han är kanske skoltrött. Jag minns hur det var när hans syster gick på högstadiet, hon var jättetrött på skolan då men sen när hon började gymnasiet så blev det bättre, det var som att hon mognade så jag kan bara hoppas att det blir likadant för Alex men innan dess så måsta han ju klara högstadiet …”</a:t>
            </a:r>
          </a:p>
          <a:p>
            <a:endParaRPr lang="sv-SE" sz="1200" b="0" kern="1200" dirty="0">
              <a:solidFill>
                <a:schemeClr val="tx1"/>
              </a:solidFill>
              <a:effectLst/>
              <a:latin typeface="+mn-lt"/>
              <a:ea typeface="+mn-ea"/>
              <a:cs typeface="+mn-cs"/>
            </a:endParaRPr>
          </a:p>
          <a:p>
            <a:r>
              <a:rPr lang="sv-SE" sz="1200" b="0" i="1" kern="1200" dirty="0">
                <a:solidFill>
                  <a:schemeClr val="tx1"/>
                </a:solidFill>
                <a:effectLst/>
                <a:latin typeface="+mn-lt"/>
                <a:ea typeface="+mn-ea"/>
                <a:cs typeface="+mn-cs"/>
              </a:rPr>
              <a:t>Den som agerar gruppledare s</a:t>
            </a:r>
            <a:r>
              <a:rPr lang="sv-SE" sz="1200" i="1" kern="1200" dirty="0">
                <a:solidFill>
                  <a:schemeClr val="tx1"/>
                </a:solidFill>
                <a:effectLst/>
                <a:latin typeface="+mn-lt"/>
                <a:ea typeface="+mn-ea"/>
                <a:cs typeface="+mn-cs"/>
              </a:rPr>
              <a:t>äger då och då under det</a:t>
            </a:r>
            <a:r>
              <a:rPr lang="sv-SE" sz="1200" i="1" kern="1200" baseline="0" dirty="0">
                <a:solidFill>
                  <a:schemeClr val="tx1"/>
                </a:solidFill>
                <a:effectLst/>
                <a:latin typeface="+mn-lt"/>
                <a:ea typeface="+mn-ea"/>
                <a:cs typeface="+mn-cs"/>
              </a:rPr>
              <a:t> att</a:t>
            </a:r>
            <a:r>
              <a:rPr lang="sv-SE" sz="1200" i="1" kern="1200" dirty="0">
                <a:solidFill>
                  <a:schemeClr val="tx1"/>
                </a:solidFill>
                <a:effectLst/>
                <a:latin typeface="+mn-lt"/>
                <a:ea typeface="+mn-ea"/>
                <a:cs typeface="+mn-cs"/>
              </a:rPr>
              <a:t> föräldern berättar: Jaha, okej, bra, jättebra. Nickar. Föräldern fortsätter att berätta. </a:t>
            </a:r>
          </a:p>
          <a:p>
            <a:r>
              <a:rPr lang="sv-SE" sz="1200" i="1" kern="1200" dirty="0">
                <a:solidFill>
                  <a:schemeClr val="tx1"/>
                </a:solidFill>
                <a:effectLst/>
                <a:latin typeface="+mn-lt"/>
                <a:ea typeface="+mn-ea"/>
                <a:cs typeface="+mn-cs"/>
              </a:rPr>
              <a:t>Stoppa demonstrationen efter</a:t>
            </a:r>
            <a:r>
              <a:rPr lang="sv-SE" sz="1200" i="1" kern="1200" baseline="0" dirty="0">
                <a:solidFill>
                  <a:schemeClr val="tx1"/>
                </a:solidFill>
                <a:effectLst/>
                <a:latin typeface="+mn-lt"/>
                <a:ea typeface="+mn-ea"/>
                <a:cs typeface="+mn-cs"/>
              </a:rPr>
              <a:t> en stund. </a:t>
            </a:r>
          </a:p>
          <a:p>
            <a:endParaRPr lang="sv-SE" sz="1200" i="1" kern="1200" baseline="0" dirty="0">
              <a:solidFill>
                <a:schemeClr val="tx1"/>
              </a:solidFill>
              <a:effectLst/>
              <a:latin typeface="+mn-lt"/>
              <a:ea typeface="+mn-ea"/>
              <a:cs typeface="+mn-cs"/>
            </a:endParaRPr>
          </a:p>
          <a:p>
            <a:r>
              <a:rPr lang="sv-SE" sz="1200" b="1" i="1" kern="1200" baseline="0" dirty="0">
                <a:solidFill>
                  <a:schemeClr val="tx1"/>
                </a:solidFill>
                <a:effectLst/>
                <a:latin typeface="+mn-lt"/>
                <a:ea typeface="+mn-ea"/>
                <a:cs typeface="+mn-cs"/>
              </a:rPr>
              <a:t>Fråga gruppledarna</a:t>
            </a:r>
            <a:r>
              <a:rPr lang="sv-SE" sz="1200" b="1" kern="1200" baseline="0" dirty="0">
                <a:solidFill>
                  <a:schemeClr val="tx1"/>
                </a:solidFill>
                <a:effectLst/>
                <a:latin typeface="+mn-lt"/>
                <a:ea typeface="+mn-ea"/>
                <a:cs typeface="+mn-cs"/>
              </a:rPr>
              <a:t>: </a:t>
            </a:r>
            <a:r>
              <a:rPr lang="sv-SE" sz="1200" kern="1200" baseline="0" dirty="0">
                <a:solidFill>
                  <a:schemeClr val="tx1"/>
                </a:solidFill>
                <a:effectLst/>
                <a:latin typeface="+mn-lt"/>
                <a:ea typeface="+mn-ea"/>
                <a:cs typeface="+mn-cs"/>
              </a:rPr>
              <a:t>Det här är svårt. </a:t>
            </a:r>
            <a:r>
              <a:rPr lang="sv-SE" sz="1200" kern="1200" dirty="0">
                <a:solidFill>
                  <a:schemeClr val="tx1"/>
                </a:solidFill>
                <a:effectLst/>
                <a:latin typeface="+mn-lt"/>
                <a:ea typeface="+mn-ea"/>
                <a:cs typeface="+mn-cs"/>
              </a:rPr>
              <a:t>Föräldern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pratade väldigt mycket och kom in på annat än det hen skulle pröva hemma. Hur hade gruppledaren kunnat göra för att avbryta föräldern? Vad hade gruppledaren kunnat säga? </a:t>
            </a:r>
          </a:p>
          <a:p>
            <a:endParaRPr lang="sv-SE" sz="1200" i="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Förtydliga</a:t>
            </a:r>
            <a:r>
              <a:rPr lang="sv-SE" sz="1200" i="1" kern="1200" baseline="0" dirty="0">
                <a:solidFill>
                  <a:schemeClr val="tx1"/>
                </a:solidFill>
                <a:effectLst/>
                <a:latin typeface="+mn-lt"/>
                <a:ea typeface="+mn-ea"/>
                <a:cs typeface="+mn-cs"/>
              </a:rPr>
              <a:t> vid behov</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Vad hade gruppledaren kunnat säga för att få förälder att prata mer om det hon prövat hemma och mindre om annat? </a:t>
            </a:r>
          </a:p>
          <a:p>
            <a:endParaRPr lang="sv-SE" dirty="0"/>
          </a:p>
          <a:p>
            <a:endParaRPr lang="sv-SE" b="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388782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1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Nu ska vi prata om utmaningar, om det blir mycket konflikter så ökar den negativa uppmärksamheten, det blir svårt att hålla balansen i fem-ettan och relationen kan försämras </a:t>
            </a:r>
            <a:r>
              <a:rPr lang="sv-SE" sz="1200" i="1" kern="1200" dirty="0">
                <a:solidFill>
                  <a:schemeClr val="tx1"/>
                </a:solidFill>
                <a:effectLst/>
                <a:latin typeface="+mn-lt"/>
                <a:ea typeface="+mn-ea"/>
                <a:cs typeface="+mn-cs"/>
              </a:rPr>
              <a:t>(peka på fem-ettan).</a:t>
            </a:r>
            <a:r>
              <a:rPr lang="sv-SE" sz="1200" kern="1200" dirty="0">
                <a:solidFill>
                  <a:schemeClr val="tx1"/>
                </a:solidFill>
                <a:effectLst/>
                <a:latin typeface="+mn-lt"/>
                <a:ea typeface="+mn-ea"/>
                <a:cs typeface="+mn-cs"/>
              </a:rPr>
              <a:t> Det är därför bra att fundera över vilka saker det är viktigt att ta en strid för och vilka som kan släppas.  Detta kommer vi fokusera på nu.</a:t>
            </a:r>
          </a:p>
          <a:p>
            <a:endParaRPr lang="sv-SE" i="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8</a:t>
            </a:fld>
            <a:endParaRPr lang="sv-SE"/>
          </a:p>
        </p:txBody>
      </p:sp>
    </p:spTree>
    <p:extLst>
      <p:ext uri="{BB962C8B-B14F-4D97-AF65-F5344CB8AC3E}">
        <p14:creationId xmlns:p14="http://schemas.microsoft.com/office/powerpoint/2010/main" val="128589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baseline="0" dirty="0"/>
              <a:t>4 min </a:t>
            </a:r>
          </a:p>
          <a:p>
            <a:r>
              <a:rPr lang="sv-SE" i="0" dirty="0"/>
              <a:t>Bakgrund</a:t>
            </a:r>
            <a:r>
              <a:rPr lang="sv-SE" i="0" baseline="0" dirty="0"/>
              <a:t> till övningen på manualsida 2 Att ta eller släppa en strid.  Den bygger på en teori från den amerikanska psykologen </a:t>
            </a:r>
            <a:r>
              <a:rPr lang="sv-SE" b="0" i="0" baseline="0" dirty="0"/>
              <a:t>Ross Greene 2016. </a:t>
            </a:r>
            <a:r>
              <a:rPr lang="sv-SE" b="0" i="1" baseline="0" dirty="0"/>
              <a:t>(Att bemöta explosiva barn).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t>Föräldrar kan behöva sortera mellan de problem som uppstår i en familj, som vanliga tillsägelser och tjat till större konflikter, och fundera över vilka av dem som är riktigt viktiga att fortsätta strida för och vilka som går att hantera på annat sätt.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t>Detta för att minska mängden situationer där barnet eller ungdomen upplever sig misslyckad och konflikter kan trappas upp. Med alltför mycket tillsägelser om både stort och smått blir det svårt för barnet att uppfatta vad som är viktigt, svårt att uppfylla kraven och större risk att barnet då istället inte följer några uppmaningar.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t>De problematiska situationerna sorteras i olika kategorier. </a:t>
            </a:r>
            <a:endParaRPr lang="sv-SE" i="0" strike="sng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dirty="0">
                <a:solidFill>
                  <a:schemeClr val="tx1"/>
                </a:solidFill>
                <a:effectLst/>
                <a:latin typeface="+mn-lt"/>
                <a:ea typeface="+mn-ea"/>
                <a:cs typeface="+mn-cs"/>
              </a:rPr>
              <a:t>I</a:t>
            </a:r>
            <a:r>
              <a:rPr lang="sv-SE" sz="1200" b="0" i="1" kern="1200" baseline="0" dirty="0">
                <a:solidFill>
                  <a:schemeClr val="tx1"/>
                </a:solidFill>
                <a:effectLst/>
                <a:latin typeface="+mn-lt"/>
                <a:ea typeface="+mn-ea"/>
                <a:cs typeface="+mn-cs"/>
              </a:rPr>
              <a:t> den första kategorin </a:t>
            </a:r>
            <a:r>
              <a:rPr lang="sv-SE" i="0" baseline="0" dirty="0"/>
              <a:t>lägger föräldrar sådant som inte går att välja bort. Det kan handla om allvarligare situationer där föräldrar behöver gå in och bestämma, ta en strid. Sådant som t ex kan innebära fara eller annan allvarlig konsekvens för barnet.  </a:t>
            </a:r>
          </a:p>
          <a:p>
            <a:r>
              <a:rPr lang="sv-SE" i="1" baseline="0" dirty="0"/>
              <a:t>I den andra kategorin </a:t>
            </a:r>
            <a:r>
              <a:rPr lang="sv-SE" i="0" baseline="0" dirty="0"/>
              <a:t>lägger föräldrar sådant som det går att samarbeta med barnet kring, ett problem som de går att lösa tillsammans och göra en överenskommelse.  Alltså situationer där det finns olika lösningar och barnet kan få vara med och påverka. </a:t>
            </a:r>
          </a:p>
          <a:p>
            <a:pPr marL="0" marR="0" lvl="0" indent="0" algn="l" defTabSz="914400" rtl="0" eaLnBrk="1" fontAlgn="base" latinLnBrk="0" hangingPunct="1">
              <a:lnSpc>
                <a:spcPct val="100000"/>
              </a:lnSpc>
              <a:spcBef>
                <a:spcPts val="0"/>
              </a:spcBef>
              <a:spcAft>
                <a:spcPts val="0"/>
              </a:spcAft>
              <a:buClrTx/>
              <a:buSzTx/>
              <a:buFontTx/>
              <a:buNone/>
              <a:tabLst/>
              <a:defRPr/>
            </a:pPr>
            <a:r>
              <a:rPr lang="sv-SE" i="1" baseline="0" dirty="0"/>
              <a:t>I den tredje kategorin </a:t>
            </a:r>
            <a:r>
              <a:rPr lang="sv-SE" sz="1200" b="0" i="0" kern="1200" baseline="0" dirty="0">
                <a:solidFill>
                  <a:schemeClr val="tx1"/>
                </a:solidFill>
                <a:effectLst/>
                <a:latin typeface="+mn-lt"/>
                <a:ea typeface="+mn-ea"/>
                <a:cs typeface="+mn-cs"/>
              </a:rPr>
              <a:t>ska föräldrar stoppa d</a:t>
            </a:r>
            <a:r>
              <a:rPr lang="sv-SE" sz="1200" b="0" i="0" kern="1200" dirty="0">
                <a:solidFill>
                  <a:schemeClr val="tx1"/>
                </a:solidFill>
                <a:effectLst/>
                <a:latin typeface="+mn-lt"/>
                <a:ea typeface="+mn-ea"/>
                <a:cs typeface="+mn-cs"/>
              </a:rPr>
              <a:t>e problem som de</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väljer att inte lägga energi på.</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 Beteenden de</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kanske inte gillar men som de för tillfället väljer att tolerera</a:t>
            </a:r>
            <a:r>
              <a:rPr lang="sv-SE" sz="1200" b="0" i="0" kern="1200" baseline="0" dirty="0">
                <a:solidFill>
                  <a:schemeClr val="tx1"/>
                </a:solidFill>
                <a:effectLst/>
                <a:latin typeface="+mn-lt"/>
                <a:ea typeface="+mn-ea"/>
                <a:cs typeface="+mn-cs"/>
              </a:rPr>
              <a:t> för att istället </a:t>
            </a:r>
            <a:r>
              <a:rPr lang="sv-SE" sz="1200" b="0" i="0" kern="1200" dirty="0">
                <a:solidFill>
                  <a:schemeClr val="tx1"/>
                </a:solidFill>
                <a:effectLst/>
                <a:latin typeface="+mn-lt"/>
                <a:ea typeface="+mn-ea"/>
                <a:cs typeface="+mn-cs"/>
              </a:rPr>
              <a:t>prioritera</a:t>
            </a:r>
            <a:r>
              <a:rPr lang="sv-SE" sz="1200" b="0" i="0" kern="1200" baseline="0" dirty="0">
                <a:solidFill>
                  <a:schemeClr val="tx1"/>
                </a:solidFill>
                <a:effectLst/>
                <a:latin typeface="+mn-lt"/>
                <a:ea typeface="+mn-ea"/>
                <a:cs typeface="+mn-cs"/>
              </a:rPr>
              <a:t> det som är viktigast. </a:t>
            </a:r>
            <a:r>
              <a:rPr lang="sv-SE"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0" i="0" kern="1200" baseline="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kern="1200" baseline="0" dirty="0">
                <a:solidFill>
                  <a:schemeClr val="tx1"/>
                </a:solidFill>
                <a:effectLst/>
                <a:latin typeface="+mn-lt"/>
                <a:ea typeface="+mn-ea"/>
                <a:cs typeface="+mn-cs"/>
              </a:rPr>
              <a:t>Att göra så här ger föräldrar olika valmöjligheter i hur de ska hantera problem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kern="1200" baseline="0" dirty="0">
                <a:solidFill>
                  <a:schemeClr val="tx1"/>
                </a:solidFill>
                <a:effectLst/>
                <a:latin typeface="+mn-lt"/>
                <a:ea typeface="+mn-ea"/>
                <a:cs typeface="+mn-cs"/>
              </a:rPr>
              <a:t>Påverkar relationen med barnet positivt.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I ABC Tonår kopplar vi detta moment till att</a:t>
            </a:r>
            <a:r>
              <a:rPr lang="sv-SE" sz="1200" b="0" i="0" kern="1200" baseline="0" dirty="0">
                <a:solidFill>
                  <a:schemeClr val="tx1"/>
                </a:solidFill>
                <a:effectLst/>
                <a:latin typeface="+mn-lt"/>
                <a:ea typeface="+mn-ea"/>
                <a:cs typeface="+mn-cs"/>
              </a:rPr>
              <a:t> det är ett sätt för föräldrar att se över balansen i fem-ettan, vad behöver de välja bort att ta en strid om just nu.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b="0" i="0" kern="1200" baseline="0" dirty="0">
                <a:solidFill>
                  <a:schemeClr val="tx1"/>
                </a:solidFill>
                <a:effectLst/>
                <a:latin typeface="+mn-lt"/>
                <a:ea typeface="+mn-ea"/>
                <a:cs typeface="+mn-cs"/>
              </a:rPr>
              <a:t>Den andra kategorin - hur man i en familj kan lösa problem tillsammans - </a:t>
            </a:r>
            <a:r>
              <a:rPr lang="sv-SE" sz="1200" kern="1200" baseline="0" dirty="0">
                <a:solidFill>
                  <a:schemeClr val="tx1"/>
                </a:solidFill>
                <a:effectLst/>
                <a:latin typeface="+mn-lt"/>
                <a:ea typeface="+mn-ea"/>
                <a:cs typeface="+mn-cs"/>
              </a:rPr>
              <a:t>kommer vi att återkomma till om en stund.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sv-SE" sz="1200" b="0" i="0" kern="1200" baseline="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a:p>
            <a:pPr fontAlgn="base"/>
            <a:endParaRPr lang="sv-SE" i="1" dirty="0"/>
          </a:p>
          <a:p>
            <a:endParaRPr lang="sv-SE" i="1"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9</a:t>
            </a:fld>
            <a:endParaRPr lang="sv-SE"/>
          </a:p>
        </p:txBody>
      </p:sp>
    </p:spTree>
    <p:extLst>
      <p:ext uri="{BB962C8B-B14F-4D97-AF65-F5344CB8AC3E}">
        <p14:creationId xmlns:p14="http://schemas.microsoft.com/office/powerpoint/2010/main" val="1956639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fld id="{33DB8584-9CD4-44BE-BCB2-FE7355C1EF9C}" type="datetime1">
              <a:rPr lang="sv-SE" smtClean="0"/>
              <a:t>2025-05-07</a:t>
            </a:fld>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fld id="{ABD475CD-8597-4B52-9E11-A0B0CE5ED778}" type="datetime1">
              <a:rPr lang="sv-SE" smtClean="0"/>
              <a:t>2025-05-07</a:t>
            </a:fld>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fld id="{B61858D5-183D-4A78-932B-AA85E23AA8AE}" type="datetime1">
              <a:rPr lang="sv-SE" smtClean="0"/>
              <a:t>2025-05-07</a:t>
            </a:fld>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fld id="{3E24248E-2B90-4F5F-BEA0-A96A7F86712A}" type="datetime1">
              <a:rPr lang="sv-SE" smtClean="0"/>
              <a:t>2025-05-07</a:t>
            </a:fld>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fld id="{349D8369-A55A-4231-836D-4C249BF666BF}" type="datetime1">
              <a:rPr lang="sv-SE" smtClean="0"/>
              <a:t>2025-05-07</a:t>
            </a:fld>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fld id="{1D8D5CB6-08B4-4A0F-9157-7CA089BF2753}" type="datetime1">
              <a:rPr lang="sv-SE" smtClean="0"/>
              <a:t>2025-05-07</a:t>
            </a:fld>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fld id="{6623F2EB-B73C-4250-AE5D-60000E64FE11}" type="datetime1">
              <a:rPr lang="sv-SE" smtClean="0"/>
              <a:t>2025-05-07</a:t>
            </a:fld>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B220266D-B4DF-4E47-B98E-6B54BD536A94}" type="datetime1">
              <a:rPr lang="sv-SE" smtClean="0"/>
              <a:t>2025-05-07</a:t>
            </a:fld>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7260"/>
            <a:ext cx="4565904" cy="4565904"/>
          </a:xfrm>
          <a:prstGeom prst="rect">
            <a:avLst/>
          </a:prstGeom>
        </p:spPr>
      </p:pic>
      <p:sp>
        <p:nvSpPr>
          <p:cNvPr id="7" name="Text Placeholder 23"/>
          <p:cNvSpPr>
            <a:spLocks noGrp="1"/>
          </p:cNvSpPr>
          <p:nvPr>
            <p:ph type="body" sz="quarter" idx="14" hasCustomPrompt="1"/>
          </p:nvPr>
        </p:nvSpPr>
        <p:spPr>
          <a:xfrm>
            <a:off x="2850606"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3386262" y="347183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2355866" y="31680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2850606"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3230697"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3599689" y="301484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3779709" y="17634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3883252" y="227149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4075057" y="277474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4748984" y="17638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4676976" y="22679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4496956" y="27719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4957390" y="30266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5325856"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5694317"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81032" y="348562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694317"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6190712" y="32066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5181032" y="38971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5706473" y="4040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6214900" y="4140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4941999" y="43604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5317430"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569941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4496956" y="458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4676976"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4820992" y="5580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3386296" y="39061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2870657" y="40771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2354211" y="418741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3623392" y="43536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3239649"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288072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4054216" y="46174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3949890" y="5095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3801985" y="56560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05740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175B4BC1-7953-4E94-96AE-E9AF637E3F10}" type="datetime1">
              <a:rPr lang="sv-SE" smtClean="0"/>
              <a:t>2025-05-07</a:t>
            </a:fld>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5163"/>
            <a:ext cx="4570098" cy="4570098"/>
          </a:xfrm>
          <a:prstGeom prst="rect">
            <a:avLst/>
          </a:prstGeom>
        </p:spPr>
      </p:pic>
      <p:sp>
        <p:nvSpPr>
          <p:cNvPr id="44" name="Text Placeholder 23"/>
          <p:cNvSpPr>
            <a:spLocks noGrp="1"/>
          </p:cNvSpPr>
          <p:nvPr>
            <p:ph type="body" sz="quarter" idx="14" hasCustomPrompt="1"/>
          </p:nvPr>
        </p:nvSpPr>
        <p:spPr>
          <a:xfrm>
            <a:off x="2854800"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15" hasCustomPrompt="1"/>
          </p:nvPr>
        </p:nvSpPr>
        <p:spPr>
          <a:xfrm>
            <a:off x="3390456" y="34732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16" hasCustomPrompt="1"/>
          </p:nvPr>
        </p:nvSpPr>
        <p:spPr>
          <a:xfrm>
            <a:off x="2360060" y="31694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17" hasCustomPrompt="1"/>
          </p:nvPr>
        </p:nvSpPr>
        <p:spPr>
          <a:xfrm>
            <a:off x="2854800"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18" hasCustomPrompt="1"/>
          </p:nvPr>
        </p:nvSpPr>
        <p:spPr>
          <a:xfrm>
            <a:off x="3234891"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19" hasCustomPrompt="1"/>
          </p:nvPr>
        </p:nvSpPr>
        <p:spPr>
          <a:xfrm>
            <a:off x="3603883" y="301625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20" hasCustomPrompt="1"/>
          </p:nvPr>
        </p:nvSpPr>
        <p:spPr>
          <a:xfrm>
            <a:off x="3783903" y="17649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21" hasCustomPrompt="1"/>
          </p:nvPr>
        </p:nvSpPr>
        <p:spPr>
          <a:xfrm>
            <a:off x="3887446" y="227291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22" hasCustomPrompt="1"/>
          </p:nvPr>
        </p:nvSpPr>
        <p:spPr>
          <a:xfrm>
            <a:off x="4079251" y="277615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23" hasCustomPrompt="1"/>
          </p:nvPr>
        </p:nvSpPr>
        <p:spPr>
          <a:xfrm>
            <a:off x="4753178" y="17652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24" hasCustomPrompt="1"/>
          </p:nvPr>
        </p:nvSpPr>
        <p:spPr>
          <a:xfrm>
            <a:off x="4681170" y="22693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25" hasCustomPrompt="1"/>
          </p:nvPr>
        </p:nvSpPr>
        <p:spPr>
          <a:xfrm>
            <a:off x="4501150" y="27733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26" hasCustomPrompt="1"/>
          </p:nvPr>
        </p:nvSpPr>
        <p:spPr>
          <a:xfrm>
            <a:off x="4961584" y="30280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27" hasCustomPrompt="1"/>
          </p:nvPr>
        </p:nvSpPr>
        <p:spPr>
          <a:xfrm>
            <a:off x="5330050"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8" name="Text Placeholder 23"/>
          <p:cNvSpPr>
            <a:spLocks noGrp="1"/>
          </p:cNvSpPr>
          <p:nvPr>
            <p:ph type="body" sz="quarter" idx="28" hasCustomPrompt="1"/>
          </p:nvPr>
        </p:nvSpPr>
        <p:spPr>
          <a:xfrm>
            <a:off x="5698511"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9" name="Text Placeholder 23"/>
          <p:cNvSpPr>
            <a:spLocks noGrp="1"/>
          </p:cNvSpPr>
          <p:nvPr>
            <p:ph type="body" sz="quarter" idx="29" hasCustomPrompt="1"/>
          </p:nvPr>
        </p:nvSpPr>
        <p:spPr>
          <a:xfrm>
            <a:off x="5185226" y="34870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0" name="Text Placeholder 23"/>
          <p:cNvSpPr>
            <a:spLocks noGrp="1"/>
          </p:cNvSpPr>
          <p:nvPr>
            <p:ph type="body" sz="quarter" idx="30" hasCustomPrompt="1"/>
          </p:nvPr>
        </p:nvSpPr>
        <p:spPr>
          <a:xfrm>
            <a:off x="5698511"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1" name="Text Placeholder 23"/>
          <p:cNvSpPr>
            <a:spLocks noGrp="1"/>
          </p:cNvSpPr>
          <p:nvPr>
            <p:ph type="body" sz="quarter" idx="31" hasCustomPrompt="1"/>
          </p:nvPr>
        </p:nvSpPr>
        <p:spPr>
          <a:xfrm>
            <a:off x="6194906" y="320807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2" name="Text Placeholder 23"/>
          <p:cNvSpPr>
            <a:spLocks noGrp="1"/>
          </p:cNvSpPr>
          <p:nvPr>
            <p:ph type="body" sz="quarter" idx="32" hasCustomPrompt="1"/>
          </p:nvPr>
        </p:nvSpPr>
        <p:spPr>
          <a:xfrm>
            <a:off x="5185226" y="38985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3" name="Text Placeholder 23"/>
          <p:cNvSpPr>
            <a:spLocks noGrp="1"/>
          </p:cNvSpPr>
          <p:nvPr>
            <p:ph type="body" sz="quarter" idx="33" hasCustomPrompt="1"/>
          </p:nvPr>
        </p:nvSpPr>
        <p:spPr>
          <a:xfrm>
            <a:off x="5710667" y="40417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4" name="Text Placeholder 23"/>
          <p:cNvSpPr>
            <a:spLocks noGrp="1"/>
          </p:cNvSpPr>
          <p:nvPr>
            <p:ph type="body" sz="quarter" idx="34" hasCustomPrompt="1"/>
          </p:nvPr>
        </p:nvSpPr>
        <p:spPr>
          <a:xfrm>
            <a:off x="6219094" y="41415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5" name="Text Placeholder 23"/>
          <p:cNvSpPr>
            <a:spLocks noGrp="1"/>
          </p:cNvSpPr>
          <p:nvPr>
            <p:ph type="body" sz="quarter" idx="35" hasCustomPrompt="1"/>
          </p:nvPr>
        </p:nvSpPr>
        <p:spPr>
          <a:xfrm>
            <a:off x="4946193" y="43618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6" name="Text Placeholder 23"/>
          <p:cNvSpPr>
            <a:spLocks noGrp="1"/>
          </p:cNvSpPr>
          <p:nvPr>
            <p:ph type="body" sz="quarter" idx="36" hasCustomPrompt="1"/>
          </p:nvPr>
        </p:nvSpPr>
        <p:spPr>
          <a:xfrm>
            <a:off x="5321624"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7" name="Text Placeholder 23"/>
          <p:cNvSpPr>
            <a:spLocks noGrp="1"/>
          </p:cNvSpPr>
          <p:nvPr>
            <p:ph type="body" sz="quarter" idx="37" hasCustomPrompt="1"/>
          </p:nvPr>
        </p:nvSpPr>
        <p:spPr>
          <a:xfrm>
            <a:off x="570360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8" name="Text Placeholder 23"/>
          <p:cNvSpPr>
            <a:spLocks noGrp="1"/>
          </p:cNvSpPr>
          <p:nvPr>
            <p:ph type="body" sz="quarter" idx="38" hasCustomPrompt="1"/>
          </p:nvPr>
        </p:nvSpPr>
        <p:spPr>
          <a:xfrm>
            <a:off x="4501150" y="459131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9" name="Text Placeholder 23"/>
          <p:cNvSpPr>
            <a:spLocks noGrp="1"/>
          </p:cNvSpPr>
          <p:nvPr>
            <p:ph type="body" sz="quarter" idx="39" hasCustomPrompt="1"/>
          </p:nvPr>
        </p:nvSpPr>
        <p:spPr>
          <a:xfrm>
            <a:off x="4681170"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0" name="Text Placeholder 23"/>
          <p:cNvSpPr>
            <a:spLocks noGrp="1"/>
          </p:cNvSpPr>
          <p:nvPr>
            <p:ph type="body" sz="quarter" idx="40" hasCustomPrompt="1"/>
          </p:nvPr>
        </p:nvSpPr>
        <p:spPr>
          <a:xfrm>
            <a:off x="4825186" y="55817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1" name="Text Placeholder 23"/>
          <p:cNvSpPr>
            <a:spLocks noGrp="1"/>
          </p:cNvSpPr>
          <p:nvPr>
            <p:ph type="body" sz="quarter" idx="41" hasCustomPrompt="1"/>
          </p:nvPr>
        </p:nvSpPr>
        <p:spPr>
          <a:xfrm>
            <a:off x="3390490" y="39075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2" name="Text Placeholder 23"/>
          <p:cNvSpPr>
            <a:spLocks noGrp="1"/>
          </p:cNvSpPr>
          <p:nvPr>
            <p:ph type="body" sz="quarter" idx="42" hasCustomPrompt="1"/>
          </p:nvPr>
        </p:nvSpPr>
        <p:spPr>
          <a:xfrm>
            <a:off x="2874851" y="40786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3" name="Text Placeholder 23"/>
          <p:cNvSpPr>
            <a:spLocks noGrp="1"/>
          </p:cNvSpPr>
          <p:nvPr>
            <p:ph type="body" sz="quarter" idx="43" hasCustomPrompt="1"/>
          </p:nvPr>
        </p:nvSpPr>
        <p:spPr>
          <a:xfrm>
            <a:off x="2358405" y="41888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4" name="Text Placeholder 23"/>
          <p:cNvSpPr>
            <a:spLocks noGrp="1"/>
          </p:cNvSpPr>
          <p:nvPr>
            <p:ph type="body" sz="quarter" idx="44" hasCustomPrompt="1"/>
          </p:nvPr>
        </p:nvSpPr>
        <p:spPr>
          <a:xfrm>
            <a:off x="3627586" y="43550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5" name="Text Placeholder 23"/>
          <p:cNvSpPr>
            <a:spLocks noGrp="1"/>
          </p:cNvSpPr>
          <p:nvPr>
            <p:ph type="body" sz="quarter" idx="45" hasCustomPrompt="1"/>
          </p:nvPr>
        </p:nvSpPr>
        <p:spPr>
          <a:xfrm>
            <a:off x="3243843"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6" name="Text Placeholder 23"/>
          <p:cNvSpPr>
            <a:spLocks noGrp="1"/>
          </p:cNvSpPr>
          <p:nvPr>
            <p:ph type="body" sz="quarter" idx="46" hasCustomPrompt="1"/>
          </p:nvPr>
        </p:nvSpPr>
        <p:spPr>
          <a:xfrm>
            <a:off x="288491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7" name="Text Placeholder 23"/>
          <p:cNvSpPr>
            <a:spLocks noGrp="1"/>
          </p:cNvSpPr>
          <p:nvPr>
            <p:ph type="body" sz="quarter" idx="47" hasCustomPrompt="1"/>
          </p:nvPr>
        </p:nvSpPr>
        <p:spPr>
          <a:xfrm>
            <a:off x="4058410" y="46188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8" name="Text Placeholder 23"/>
          <p:cNvSpPr>
            <a:spLocks noGrp="1"/>
          </p:cNvSpPr>
          <p:nvPr>
            <p:ph type="body" sz="quarter" idx="48" hasCustomPrompt="1"/>
          </p:nvPr>
        </p:nvSpPr>
        <p:spPr>
          <a:xfrm>
            <a:off x="3954084" y="50972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9" name="Text Placeholder 23"/>
          <p:cNvSpPr>
            <a:spLocks noGrp="1"/>
          </p:cNvSpPr>
          <p:nvPr>
            <p:ph type="body" sz="quarter" idx="49" hasCustomPrompt="1"/>
          </p:nvPr>
        </p:nvSpPr>
        <p:spPr>
          <a:xfrm>
            <a:off x="3806179" y="565743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48528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fld id="{FDA485F0-1E88-401F-8FCF-75C313EFA522}" type="datetime1">
              <a:rPr lang="sv-SE" smtClean="0"/>
              <a:t>2025-05-07</a:t>
            </a:fld>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60859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fld id="{7B00F889-3828-472C-ADF0-987DEFAC8096}" type="datetime1">
              <a:rPr lang="sv-SE" smtClean="0"/>
              <a:t>2025-05-07</a:t>
            </a:fld>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fld id="{E5AD2017-C3B8-466D-9B94-6018C395FC04}" type="datetime1">
              <a:rPr lang="sv-SE" smtClean="0"/>
              <a:t>2025-05-07</a:t>
            </a:fld>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fld id="{B27FB61D-31A9-473A-BCAE-520DE1D95A23}" type="datetime1">
              <a:rPr lang="sv-SE" smtClean="0"/>
              <a:t>2025-05-07</a:t>
            </a:fld>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 id="2147483671" r:id="rId23"/>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3"/>
          <p:cNvPicPr>
            <a:picLocks noChangeAspect="1"/>
          </p:cNvPicPr>
          <p:nvPr/>
        </p:nvPicPr>
        <p:blipFill>
          <a:blip r:embed="rId3"/>
          <a:stretch>
            <a:fillRect/>
          </a:stretch>
        </p:blipFill>
        <p:spPr>
          <a:xfrm>
            <a:off x="1907704" y="404664"/>
            <a:ext cx="6018961" cy="4699992"/>
          </a:xfrm>
          <a:prstGeom prst="rect">
            <a:avLst/>
          </a:prstGeom>
        </p:spPr>
      </p:pic>
      <p:sp>
        <p:nvSpPr>
          <p:cNvPr id="3" name="textruta 2"/>
          <p:cNvSpPr txBox="1"/>
          <p:nvPr/>
        </p:nvSpPr>
        <p:spPr>
          <a:xfrm>
            <a:off x="1043608" y="4725144"/>
            <a:ext cx="7128792" cy="954107"/>
          </a:xfrm>
          <a:prstGeom prst="rect">
            <a:avLst/>
          </a:prstGeom>
          <a:noFill/>
        </p:spPr>
        <p:txBody>
          <a:bodyPr wrap="square" rtlCol="0">
            <a:spAutoFit/>
          </a:bodyPr>
          <a:lstStyle/>
          <a:p>
            <a:pPr algn="ctr"/>
            <a:r>
              <a:rPr lang="sv-SE" sz="2800" dirty="0"/>
              <a:t>Utbildningsdag 3 </a:t>
            </a:r>
          </a:p>
          <a:p>
            <a:pPr algn="ctr"/>
            <a:r>
              <a:rPr lang="sv-SE" sz="2800" dirty="0"/>
              <a:t>Träff 4 - Hantera problem</a:t>
            </a:r>
          </a:p>
        </p:txBody>
      </p:sp>
    </p:spTree>
    <p:extLst>
      <p:ext uri="{BB962C8B-B14F-4D97-AF65-F5344CB8AC3E}">
        <p14:creationId xmlns:p14="http://schemas.microsoft.com/office/powerpoint/2010/main" val="143750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solidFill>
            <a:schemeClr val="accent5">
              <a:lumMod val="60000"/>
              <a:lumOff val="40000"/>
            </a:schemeClr>
          </a:solidFill>
        </p:spPr>
        <p:txBody>
          <a:bodyPr anchor="ctr"/>
          <a:lstStyle/>
          <a:p>
            <a:pPr algn="ctr"/>
            <a:r>
              <a:rPr lang="sv-SE" sz="3200" b="0" dirty="0">
                <a:solidFill>
                  <a:schemeClr val="bg1"/>
                </a:solidFill>
                <a:latin typeface="+mn-lt"/>
              </a:rPr>
              <a:t>Träff 4 - Att ta eller släppa en strid</a:t>
            </a:r>
          </a:p>
        </p:txBody>
      </p:sp>
      <p:sp>
        <p:nvSpPr>
          <p:cNvPr id="6" name="textruta 5"/>
          <p:cNvSpPr txBox="1"/>
          <p:nvPr/>
        </p:nvSpPr>
        <p:spPr>
          <a:xfrm>
            <a:off x="7439804" y="6381328"/>
            <a:ext cx="2493991" cy="307777"/>
          </a:xfrm>
          <a:prstGeom prst="rect">
            <a:avLst/>
          </a:prstGeom>
          <a:noFill/>
        </p:spPr>
        <p:txBody>
          <a:bodyPr wrap="square" rtlCol="0">
            <a:spAutoFit/>
          </a:bodyPr>
          <a:lstStyle/>
          <a:p>
            <a:r>
              <a:rPr lang="sv-SE" sz="1400" dirty="0"/>
              <a:t>Manualsida 2</a:t>
            </a:r>
          </a:p>
        </p:txBody>
      </p:sp>
      <p:pic>
        <p:nvPicPr>
          <p:cNvPr id="3" name="Bildobjekt 2"/>
          <p:cNvPicPr>
            <a:picLocks noChangeAspect="1"/>
          </p:cNvPicPr>
          <p:nvPr/>
        </p:nvPicPr>
        <p:blipFill>
          <a:blip r:embed="rId3"/>
          <a:stretch>
            <a:fillRect/>
          </a:stretch>
        </p:blipFill>
        <p:spPr>
          <a:xfrm>
            <a:off x="570384" y="1288800"/>
            <a:ext cx="8003232" cy="4898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72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556792"/>
            <a:ext cx="8229600" cy="4381029"/>
          </a:xfrm>
        </p:spPr>
        <p:txBody>
          <a:bodyPr/>
          <a:lstStyle/>
          <a:p>
            <a:pPr marL="0" indent="0">
              <a:buNone/>
            </a:pPr>
            <a:r>
              <a:rPr lang="sv-SE" dirty="0"/>
              <a:t>Tydliga överenskommelser förebygger konflikter och Att göra överenskommelsen tillsammans ökar chansen att den fungerar. </a:t>
            </a:r>
          </a:p>
          <a:p>
            <a:endParaRPr lang="sv-SE" dirty="0"/>
          </a:p>
          <a:p>
            <a:pPr lvl="0"/>
            <a:r>
              <a:rPr lang="sv-SE" b="1" dirty="0"/>
              <a:t>Visa empati</a:t>
            </a:r>
            <a:r>
              <a:rPr lang="sv-SE" dirty="0"/>
              <a:t> och förståelse för barnets perspektiv.</a:t>
            </a:r>
          </a:p>
          <a:p>
            <a:r>
              <a:rPr lang="sv-SE" b="1" dirty="0"/>
              <a:t>Definiera problemet </a:t>
            </a:r>
            <a:r>
              <a:rPr lang="sv-SE" dirty="0"/>
              <a:t>utan att skuldbelägga.  </a:t>
            </a:r>
          </a:p>
          <a:p>
            <a:r>
              <a:rPr lang="sv-SE" b="1" dirty="0"/>
              <a:t>Bjud in till lösningar</a:t>
            </a:r>
            <a:r>
              <a:rPr lang="sv-SE" dirty="0"/>
              <a:t> där allas idéer respekteras, inte en maktkamp.</a:t>
            </a:r>
          </a:p>
          <a:p>
            <a:endParaRPr lang="sv-SE" dirty="0"/>
          </a:p>
          <a:p>
            <a:pPr marL="0" indent="0">
              <a:buNone/>
            </a:pPr>
            <a:r>
              <a:rPr lang="sv-SE" dirty="0"/>
              <a:t>Barnkonventionen artikel 12: Vuxna ska lyssna på ungdomars idéer och tankar.</a:t>
            </a:r>
          </a:p>
          <a:p>
            <a:pPr marL="0" indent="0">
              <a:buNone/>
            </a:pPr>
            <a:r>
              <a:rPr lang="sv-SE" sz="2400" dirty="0"/>
              <a:t>					</a:t>
            </a:r>
          </a:p>
          <a:p>
            <a:endParaRPr lang="sv-SE" sz="2400" dirty="0"/>
          </a:p>
          <a:p>
            <a:endParaRPr lang="sv-SE" dirty="0"/>
          </a:p>
        </p:txBody>
      </p:sp>
      <p:sp>
        <p:nvSpPr>
          <p:cNvPr id="4" name="Platshållare för text 3"/>
          <p:cNvSpPr>
            <a:spLocks noGrp="1"/>
          </p:cNvSpPr>
          <p:nvPr>
            <p:ph type="body" sz="quarter" idx="13"/>
          </p:nvPr>
        </p:nvSpPr>
        <p:spPr>
          <a:xfrm>
            <a:off x="683568" y="5805264"/>
            <a:ext cx="8460432" cy="559909"/>
          </a:xfrm>
        </p:spPr>
        <p:txBody>
          <a:bodyPr/>
          <a:lstStyle/>
          <a:p>
            <a:r>
              <a:rPr lang="sv-SE" sz="1800" dirty="0"/>
              <a:t>Källor: </a:t>
            </a:r>
            <a:r>
              <a:rPr lang="sv-SE" sz="1800" dirty="0" err="1"/>
              <a:t>Chu</a:t>
            </a:r>
            <a:r>
              <a:rPr lang="sv-SE" sz="1800" dirty="0"/>
              <a:t> et al, 2014, Ross Greene, 2008</a:t>
            </a:r>
          </a:p>
        </p:txBody>
      </p:sp>
      <p:sp>
        <p:nvSpPr>
          <p:cNvPr id="5" name="Rubrik 1"/>
          <p:cNvSpPr>
            <a:spLocks noGrp="1"/>
          </p:cNvSpPr>
          <p:nvPr>
            <p:ph type="title"/>
          </p:nvPr>
        </p:nvSpPr>
        <p:spPr>
          <a:solidFill>
            <a:schemeClr val="accent5"/>
          </a:solidFill>
        </p:spPr>
        <p:txBody>
          <a:bodyPr vert="horz" lIns="0" tIns="0" rIns="0" bIns="0" rtlCol="0" anchor="ctr" anchorCtr="0">
            <a:noAutofit/>
          </a:bodyPr>
          <a:lstStyle/>
          <a:p>
            <a:pPr algn="ctr"/>
            <a:r>
              <a:rPr lang="sv-SE" sz="3200" b="0" dirty="0">
                <a:solidFill>
                  <a:schemeClr val="bg1"/>
                </a:solidFill>
                <a:latin typeface="+mn-lt"/>
              </a:rPr>
              <a:t>Fördjupning: Lösa problem tillsammans </a:t>
            </a:r>
          </a:p>
        </p:txBody>
      </p:sp>
    </p:spTree>
    <p:extLst>
      <p:ext uri="{BB962C8B-B14F-4D97-AF65-F5344CB8AC3E}">
        <p14:creationId xmlns:p14="http://schemas.microsoft.com/office/powerpoint/2010/main" val="355756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457200" y="457200"/>
            <a:ext cx="8229600" cy="1027584"/>
          </a:xfrm>
          <a:solidFill>
            <a:schemeClr val="accent5">
              <a:lumMod val="60000"/>
              <a:lumOff val="40000"/>
            </a:schemeClr>
          </a:solidFill>
        </p:spPr>
        <p:txBody>
          <a:bodyPr/>
          <a:lstStyle/>
          <a:p>
            <a:pPr algn="ctr"/>
            <a:r>
              <a:rPr lang="sv-SE" sz="3200" b="0" dirty="0">
                <a:solidFill>
                  <a:schemeClr val="bg1"/>
                </a:solidFill>
                <a:latin typeface="+mn-lt"/>
              </a:rPr>
              <a:t>Träff 4 - </a:t>
            </a:r>
            <a:r>
              <a:rPr lang="sv-SE" sz="3200" b="0" dirty="0">
                <a:solidFill>
                  <a:schemeClr val="bg1"/>
                </a:solidFill>
              </a:rPr>
              <a:t>Överenskommelser och lösa </a:t>
            </a:r>
            <a:br>
              <a:rPr lang="sv-SE" sz="3200" b="0" dirty="0">
                <a:solidFill>
                  <a:schemeClr val="bg1"/>
                </a:solidFill>
              </a:rPr>
            </a:br>
            <a:r>
              <a:rPr lang="sv-SE" sz="3200" b="0" dirty="0">
                <a:solidFill>
                  <a:schemeClr val="bg1"/>
                </a:solidFill>
              </a:rPr>
              <a:t>problem tillsammans </a:t>
            </a:r>
            <a:endParaRPr lang="sv-SE" sz="3200" b="0" dirty="0">
              <a:solidFill>
                <a:schemeClr val="bg1"/>
              </a:solidFill>
              <a:latin typeface="+mn-lt"/>
            </a:endParaRPr>
          </a:p>
        </p:txBody>
      </p:sp>
      <p:sp>
        <p:nvSpPr>
          <p:cNvPr id="7" name="textruta 6"/>
          <p:cNvSpPr txBox="1"/>
          <p:nvPr/>
        </p:nvSpPr>
        <p:spPr>
          <a:xfrm>
            <a:off x="457200" y="1700808"/>
            <a:ext cx="8229600" cy="369332"/>
          </a:xfrm>
          <a:prstGeom prst="rect">
            <a:avLst/>
          </a:prstGeom>
          <a:noFill/>
        </p:spPr>
        <p:txBody>
          <a:bodyPr wrap="square" rtlCol="0">
            <a:spAutoFit/>
          </a:bodyPr>
          <a:lstStyle/>
          <a:p>
            <a:pPr marL="285750" indent="-285750">
              <a:buFont typeface="Arial" panose="020B0604020202020204" pitchFamily="34" charset="0"/>
              <a:buChar char="•"/>
            </a:pPr>
            <a:endParaRPr lang="sv-SE" dirty="0"/>
          </a:p>
        </p:txBody>
      </p:sp>
      <p:sp>
        <p:nvSpPr>
          <p:cNvPr id="4" name="textruta 3"/>
          <p:cNvSpPr txBox="1"/>
          <p:nvPr/>
        </p:nvSpPr>
        <p:spPr>
          <a:xfrm>
            <a:off x="6840881" y="6049413"/>
            <a:ext cx="1845919" cy="307777"/>
          </a:xfrm>
          <a:prstGeom prst="rect">
            <a:avLst/>
          </a:prstGeom>
          <a:noFill/>
        </p:spPr>
        <p:txBody>
          <a:bodyPr wrap="square" rtlCol="0">
            <a:spAutoFit/>
          </a:bodyPr>
          <a:lstStyle/>
          <a:p>
            <a:r>
              <a:rPr lang="sv-SE" sz="1400" dirty="0"/>
              <a:t>Manualsida 5</a:t>
            </a:r>
          </a:p>
        </p:txBody>
      </p:sp>
      <p:pic>
        <p:nvPicPr>
          <p:cNvPr id="2" name="Bildobjekt 1"/>
          <p:cNvPicPr>
            <a:picLocks noChangeAspect="1"/>
          </p:cNvPicPr>
          <p:nvPr/>
        </p:nvPicPr>
        <p:blipFill>
          <a:blip r:embed="rId3"/>
          <a:stretch>
            <a:fillRect/>
          </a:stretch>
        </p:blipFill>
        <p:spPr>
          <a:xfrm>
            <a:off x="611560" y="1639691"/>
            <a:ext cx="7272808" cy="42617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7933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2102" y="356641"/>
            <a:ext cx="8229600" cy="831600"/>
          </a:xfrm>
          <a:solidFill>
            <a:schemeClr val="accent5"/>
          </a:solidFill>
        </p:spPr>
        <p:txBody>
          <a:bodyPr vert="horz" lIns="0" tIns="0" rIns="0" bIns="0" rtlCol="0" anchor="ctr" anchorCtr="0">
            <a:noAutofit/>
          </a:bodyPr>
          <a:lstStyle/>
          <a:p>
            <a:pPr algn="ctr"/>
            <a:r>
              <a:rPr lang="sv-SE" sz="3200" b="0" dirty="0">
                <a:solidFill>
                  <a:schemeClr val="bg1"/>
                </a:solidFill>
                <a:latin typeface="+mn-lt"/>
              </a:rPr>
              <a:t>Fördjupning: Kommunikation</a:t>
            </a:r>
          </a:p>
        </p:txBody>
      </p:sp>
      <p:sp>
        <p:nvSpPr>
          <p:cNvPr id="3" name="Platshållare för innehåll 2"/>
          <p:cNvSpPr>
            <a:spLocks noGrp="1"/>
          </p:cNvSpPr>
          <p:nvPr>
            <p:ph idx="1"/>
          </p:nvPr>
        </p:nvSpPr>
        <p:spPr>
          <a:xfrm>
            <a:off x="442102" y="1268760"/>
            <a:ext cx="8018330" cy="4680520"/>
          </a:xfrm>
        </p:spPr>
        <p:txBody>
          <a:bodyPr/>
          <a:lstStyle/>
          <a:p>
            <a:pPr marL="0" indent="0">
              <a:buNone/>
            </a:pPr>
            <a:endParaRPr lang="sv-SE" sz="1050" dirty="0"/>
          </a:p>
          <a:p>
            <a:pPr marL="0" indent="0">
              <a:buNone/>
            </a:pPr>
            <a:r>
              <a:rPr lang="sv-SE" dirty="0"/>
              <a:t>Sund självhävdelse: att hävda sin åsikt på ett lugnt sätt.</a:t>
            </a:r>
          </a:p>
          <a:p>
            <a:pPr marL="0" indent="0">
              <a:buNone/>
            </a:pPr>
            <a:r>
              <a:rPr lang="sv-SE" dirty="0"/>
              <a:t>Tre samtalsstilar i svåra situationer:</a:t>
            </a:r>
          </a:p>
          <a:p>
            <a:pPr marL="0" indent="0">
              <a:buNone/>
            </a:pPr>
            <a:endParaRPr lang="sv-SE" dirty="0"/>
          </a:p>
          <a:p>
            <a:pPr marL="0" indent="0" algn="ctr">
              <a:buNone/>
            </a:pPr>
            <a:r>
              <a:rPr lang="sv-SE" sz="2400" dirty="0">
                <a:latin typeface="Stockholm Type Regular" pitchFamily="50" charset="0"/>
              </a:rPr>
              <a:t> </a:t>
            </a:r>
            <a:r>
              <a:rPr lang="sv-SE" sz="2400" b="1" dirty="0">
                <a:latin typeface="Stockholm Type Regular" pitchFamily="50" charset="0"/>
              </a:rPr>
              <a:t> Passiv                 </a:t>
            </a:r>
            <a:r>
              <a:rPr lang="sv-SE" sz="2400" dirty="0">
                <a:solidFill>
                  <a:schemeClr val="accent6">
                    <a:lumMod val="75000"/>
                  </a:schemeClr>
                </a:solidFill>
                <a:latin typeface="Stockholm Type Regular" pitchFamily="50" charset="0"/>
              </a:rPr>
              <a:t>	     </a:t>
            </a:r>
            <a:r>
              <a:rPr lang="sv-SE" sz="2600" b="1" dirty="0" err="1">
                <a:solidFill>
                  <a:schemeClr val="accent6">
                    <a:lumMod val="75000"/>
                  </a:schemeClr>
                </a:solidFill>
                <a:latin typeface="Stockholm Type Regular" pitchFamily="50" charset="0"/>
              </a:rPr>
              <a:t>Assertiv</a:t>
            </a:r>
            <a:r>
              <a:rPr lang="sv-SE" sz="2400" b="1" dirty="0">
                <a:solidFill>
                  <a:schemeClr val="accent6">
                    <a:lumMod val="75000"/>
                  </a:schemeClr>
                </a:solidFill>
                <a:latin typeface="Stockholm Type Regular" pitchFamily="50" charset="0"/>
              </a:rPr>
              <a:t>                    	</a:t>
            </a:r>
            <a:r>
              <a:rPr lang="sv-SE" sz="2400" b="1" dirty="0">
                <a:latin typeface="Stockholm Type Regular" pitchFamily="50" charset="0"/>
              </a:rPr>
              <a:t> Aggressiv</a:t>
            </a:r>
            <a:r>
              <a:rPr lang="sv-SE" sz="2400" dirty="0">
                <a:solidFill>
                  <a:schemeClr val="accent6">
                    <a:lumMod val="75000"/>
                  </a:schemeClr>
                </a:solidFill>
              </a:rPr>
              <a:t>	</a:t>
            </a:r>
            <a:endParaRPr lang="sv-SE" dirty="0"/>
          </a:p>
          <a:p>
            <a:pPr marL="0" indent="0">
              <a:buNone/>
            </a:pPr>
            <a:endParaRPr lang="sv-SE" dirty="0"/>
          </a:p>
          <a:p>
            <a:pPr marL="0" indent="0">
              <a:buNone/>
            </a:pPr>
            <a:r>
              <a:rPr lang="sv-SE" dirty="0">
                <a:latin typeface="Stockholm Type Regular" pitchFamily="50" charset="0"/>
              </a:rPr>
              <a:t>        </a:t>
            </a:r>
          </a:p>
          <a:p>
            <a:pPr marL="0" indent="0">
              <a:buNone/>
            </a:pPr>
            <a:endParaRPr lang="sv-SE" dirty="0">
              <a:latin typeface="Stockholm Type Regular" pitchFamily="50"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275210798"/>
              </p:ext>
            </p:extLst>
          </p:nvPr>
        </p:nvGraphicFramePr>
        <p:xfrm>
          <a:off x="2543055" y="3577530"/>
          <a:ext cx="3816423" cy="911526"/>
        </p:xfrm>
        <a:graphic>
          <a:graphicData uri="http://schemas.openxmlformats.org/drawingml/2006/table">
            <a:tbl>
              <a:tblPr firstRow="1" bandRow="1">
                <a:tableStyleId>{5C22544A-7EE6-4342-B048-85BDC9FD1C3A}</a:tableStyleId>
              </a:tblPr>
              <a:tblGrid>
                <a:gridCol w="1283752">
                  <a:extLst>
                    <a:ext uri="{9D8B030D-6E8A-4147-A177-3AD203B41FA5}">
                      <a16:colId xmlns:a16="http://schemas.microsoft.com/office/drawing/2014/main" val="3959603247"/>
                    </a:ext>
                  </a:extLst>
                </a:gridCol>
                <a:gridCol w="1152128">
                  <a:extLst>
                    <a:ext uri="{9D8B030D-6E8A-4147-A177-3AD203B41FA5}">
                      <a16:colId xmlns:a16="http://schemas.microsoft.com/office/drawing/2014/main" val="539668907"/>
                    </a:ext>
                  </a:extLst>
                </a:gridCol>
                <a:gridCol w="1380543">
                  <a:extLst>
                    <a:ext uri="{9D8B030D-6E8A-4147-A177-3AD203B41FA5}">
                      <a16:colId xmlns:a16="http://schemas.microsoft.com/office/drawing/2014/main" val="1554935392"/>
                    </a:ext>
                  </a:extLst>
                </a:gridCol>
              </a:tblGrid>
              <a:tr h="911526">
                <a:tc>
                  <a:txBody>
                    <a:bodyPr/>
                    <a:lstStyle/>
                    <a:p>
                      <a:r>
                        <a:rPr lang="sv-SE" b="0" dirty="0">
                          <a:latin typeface="Stockholm Type Regular" pitchFamily="50" charset="0"/>
                        </a:rPr>
                        <a:t>Visa förståelse</a:t>
                      </a:r>
                    </a:p>
                  </a:txBody>
                  <a:tcPr>
                    <a:solidFill>
                      <a:schemeClr val="accent5">
                        <a:lumMod val="40000"/>
                        <a:lumOff val="60000"/>
                      </a:schemeClr>
                    </a:solidFill>
                  </a:tcPr>
                </a:tc>
                <a:tc>
                  <a:txBody>
                    <a:bodyPr/>
                    <a:lstStyle/>
                    <a:p>
                      <a:r>
                        <a:rPr lang="sv-SE" b="0" dirty="0">
                          <a:latin typeface="Stockholm Type Regular" pitchFamily="50" charset="0"/>
                        </a:rPr>
                        <a:t>Säg din åsikt/nej</a:t>
                      </a:r>
                    </a:p>
                  </a:txBody>
                  <a:tcPr>
                    <a:solidFill>
                      <a:schemeClr val="accent5">
                        <a:lumMod val="40000"/>
                        <a:lumOff val="60000"/>
                      </a:schemeClr>
                    </a:solidFill>
                  </a:tcPr>
                </a:tc>
                <a:tc>
                  <a:txBody>
                    <a:bodyPr/>
                    <a:lstStyle/>
                    <a:p>
                      <a:r>
                        <a:rPr lang="sv-SE" b="0" dirty="0">
                          <a:latin typeface="Stockholm Type Regular" pitchFamily="50" charset="0"/>
                        </a:rPr>
                        <a:t>Förklara</a:t>
                      </a:r>
                      <a:r>
                        <a:rPr lang="sv-SE" b="0" baseline="0" dirty="0">
                          <a:latin typeface="Stockholm Type Regular" pitchFamily="50" charset="0"/>
                        </a:rPr>
                        <a:t> kort varför</a:t>
                      </a:r>
                      <a:endParaRPr lang="sv-SE" b="0" dirty="0">
                        <a:latin typeface="Stockholm Type Regular" pitchFamily="50" charset="0"/>
                      </a:endParaRPr>
                    </a:p>
                  </a:txBody>
                  <a:tcPr>
                    <a:solidFill>
                      <a:schemeClr val="accent5">
                        <a:lumMod val="40000"/>
                        <a:lumOff val="60000"/>
                      </a:schemeClr>
                    </a:solidFill>
                  </a:tcPr>
                </a:tc>
                <a:extLst>
                  <a:ext uri="{0D108BD9-81ED-4DB2-BD59-A6C34878D82A}">
                    <a16:rowId xmlns:a16="http://schemas.microsoft.com/office/drawing/2014/main" val="4252912770"/>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1532855959"/>
              </p:ext>
            </p:extLst>
          </p:nvPr>
        </p:nvGraphicFramePr>
        <p:xfrm>
          <a:off x="1829143" y="4693198"/>
          <a:ext cx="5244245" cy="983046"/>
        </p:xfrm>
        <a:graphic>
          <a:graphicData uri="http://schemas.openxmlformats.org/drawingml/2006/table">
            <a:tbl>
              <a:tblPr firstRow="1" bandRow="1">
                <a:tableStyleId>{5C22544A-7EE6-4342-B048-85BDC9FD1C3A}</a:tableStyleId>
              </a:tblPr>
              <a:tblGrid>
                <a:gridCol w="1859869">
                  <a:extLst>
                    <a:ext uri="{9D8B030D-6E8A-4147-A177-3AD203B41FA5}">
                      <a16:colId xmlns:a16="http://schemas.microsoft.com/office/drawing/2014/main" val="1803991601"/>
                    </a:ext>
                  </a:extLst>
                </a:gridCol>
                <a:gridCol w="1800200">
                  <a:extLst>
                    <a:ext uri="{9D8B030D-6E8A-4147-A177-3AD203B41FA5}">
                      <a16:colId xmlns:a16="http://schemas.microsoft.com/office/drawing/2014/main" val="2382422726"/>
                    </a:ext>
                  </a:extLst>
                </a:gridCol>
                <a:gridCol w="1584176">
                  <a:extLst>
                    <a:ext uri="{9D8B030D-6E8A-4147-A177-3AD203B41FA5}">
                      <a16:colId xmlns:a16="http://schemas.microsoft.com/office/drawing/2014/main" val="170132095"/>
                    </a:ext>
                  </a:extLst>
                </a:gridCol>
              </a:tblGrid>
              <a:tr h="983046">
                <a:tc>
                  <a:txBody>
                    <a:bodyPr/>
                    <a:lstStyle/>
                    <a:p>
                      <a:r>
                        <a:rPr lang="sv-SE" b="0" dirty="0">
                          <a:latin typeface="Stockholm Type Regular" pitchFamily="50" charset="0"/>
                        </a:rPr>
                        <a:t>Lagom röstnivå</a:t>
                      </a:r>
                    </a:p>
                  </a:txBody>
                  <a:tcPr>
                    <a:solidFill>
                      <a:schemeClr val="accent5">
                        <a:lumMod val="40000"/>
                        <a:lumOff val="60000"/>
                      </a:schemeClr>
                    </a:solidFill>
                  </a:tcPr>
                </a:tc>
                <a:tc>
                  <a:txBody>
                    <a:bodyPr/>
                    <a:lstStyle/>
                    <a:p>
                      <a:r>
                        <a:rPr lang="sv-SE" b="0" dirty="0">
                          <a:latin typeface="Stockholm Type Regular" pitchFamily="50" charset="0"/>
                        </a:rPr>
                        <a:t>Avslappnad kroppshållning</a:t>
                      </a:r>
                    </a:p>
                  </a:txBody>
                  <a:tcPr>
                    <a:solidFill>
                      <a:schemeClr val="accent5">
                        <a:lumMod val="40000"/>
                        <a:lumOff val="60000"/>
                      </a:schemeClr>
                    </a:solidFill>
                  </a:tcPr>
                </a:tc>
                <a:tc>
                  <a:txBody>
                    <a:bodyPr/>
                    <a:lstStyle/>
                    <a:p>
                      <a:r>
                        <a:rPr lang="sv-SE" b="0" dirty="0">
                          <a:latin typeface="Stockholm Type Regular" pitchFamily="50" charset="0"/>
                        </a:rPr>
                        <a:t>Lugn, stabil ögonkontakt</a:t>
                      </a:r>
                    </a:p>
                  </a:txBody>
                  <a:tcPr>
                    <a:solidFill>
                      <a:schemeClr val="accent5">
                        <a:lumMod val="40000"/>
                        <a:lumOff val="60000"/>
                      </a:schemeClr>
                    </a:solidFill>
                  </a:tcPr>
                </a:tc>
                <a:extLst>
                  <a:ext uri="{0D108BD9-81ED-4DB2-BD59-A6C34878D82A}">
                    <a16:rowId xmlns:a16="http://schemas.microsoft.com/office/drawing/2014/main" val="2896567530"/>
                  </a:ext>
                </a:extLst>
              </a:tr>
            </a:tbl>
          </a:graphicData>
        </a:graphic>
      </p:graphicFrame>
      <p:sp>
        <p:nvSpPr>
          <p:cNvPr id="11" name="Rektangel med rundade hörn 10"/>
          <p:cNvSpPr/>
          <p:nvPr/>
        </p:nvSpPr>
        <p:spPr>
          <a:xfrm>
            <a:off x="370091" y="2636912"/>
            <a:ext cx="8162347" cy="3303601"/>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2" name="Rak pilkoppling 11"/>
          <p:cNvCxnSpPr/>
          <p:nvPr/>
        </p:nvCxnSpPr>
        <p:spPr>
          <a:xfrm flipH="1">
            <a:off x="5292080" y="3068960"/>
            <a:ext cx="1440160"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p:cNvCxnSpPr/>
          <p:nvPr/>
        </p:nvCxnSpPr>
        <p:spPr>
          <a:xfrm>
            <a:off x="1979712" y="3068960"/>
            <a:ext cx="1368152"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ruta 3"/>
          <p:cNvSpPr txBox="1"/>
          <p:nvPr/>
        </p:nvSpPr>
        <p:spPr>
          <a:xfrm>
            <a:off x="1043608" y="5949280"/>
            <a:ext cx="6768752" cy="369332"/>
          </a:xfrm>
          <a:prstGeom prst="rect">
            <a:avLst/>
          </a:prstGeom>
          <a:noFill/>
        </p:spPr>
        <p:txBody>
          <a:bodyPr wrap="square" rtlCol="0">
            <a:spAutoFit/>
          </a:bodyPr>
          <a:lstStyle/>
          <a:p>
            <a:r>
              <a:rPr lang="sv-SE" dirty="0"/>
              <a:t>Källa: Wadström 2004</a:t>
            </a:r>
          </a:p>
        </p:txBody>
      </p:sp>
    </p:spTree>
    <p:extLst>
      <p:ext uri="{BB962C8B-B14F-4D97-AF65-F5344CB8AC3E}">
        <p14:creationId xmlns:p14="http://schemas.microsoft.com/office/powerpoint/2010/main" val="175947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28750" y="1628800"/>
            <a:ext cx="6519514" cy="3744416"/>
          </a:xfrm>
        </p:spPr>
        <p:txBody>
          <a:bodyPr/>
          <a:lstStyle/>
          <a:p>
            <a:pPr marL="0" indent="0">
              <a:buNone/>
            </a:pPr>
            <a:endParaRPr lang="sv-SE" sz="2400" dirty="0"/>
          </a:p>
          <a:p>
            <a:pPr marL="0" indent="0">
              <a:buNone/>
            </a:pPr>
            <a:endParaRPr lang="sv-SE" sz="2400" dirty="0"/>
          </a:p>
          <a:p>
            <a:endParaRPr lang="sv-SE" sz="2400" dirty="0"/>
          </a:p>
        </p:txBody>
      </p:sp>
      <p:sp>
        <p:nvSpPr>
          <p:cNvPr id="5" name="textruta 4"/>
          <p:cNvSpPr txBox="1"/>
          <p:nvPr/>
        </p:nvSpPr>
        <p:spPr>
          <a:xfrm>
            <a:off x="457200" y="5429911"/>
            <a:ext cx="5482952" cy="369332"/>
          </a:xfrm>
          <a:prstGeom prst="rect">
            <a:avLst/>
          </a:prstGeom>
          <a:noFill/>
        </p:spPr>
        <p:txBody>
          <a:bodyPr wrap="square" rtlCol="0">
            <a:spAutoFit/>
          </a:bodyPr>
          <a:lstStyle/>
          <a:p>
            <a:endParaRPr lang="sv-SE" dirty="0"/>
          </a:p>
        </p:txBody>
      </p:sp>
      <p:sp>
        <p:nvSpPr>
          <p:cNvPr id="7" name="Rubrik 1"/>
          <p:cNvSpPr>
            <a:spLocks noGrp="1"/>
          </p:cNvSpPr>
          <p:nvPr>
            <p:ph type="title"/>
          </p:nvPr>
        </p:nvSpPr>
        <p:spPr>
          <a:solidFill>
            <a:schemeClr val="accent5">
              <a:lumMod val="60000"/>
              <a:lumOff val="40000"/>
            </a:schemeClr>
          </a:solidFill>
        </p:spPr>
        <p:txBody>
          <a:bodyPr vert="horz" lIns="0" tIns="0" rIns="0" bIns="0" rtlCol="0" anchor="ctr" anchorCtr="0">
            <a:noAutofit/>
          </a:bodyPr>
          <a:lstStyle/>
          <a:p>
            <a:pPr algn="ctr"/>
            <a:r>
              <a:rPr lang="sv-SE" sz="3200" b="0" dirty="0">
                <a:solidFill>
                  <a:schemeClr val="bg1"/>
                </a:solidFill>
                <a:latin typeface="+mn-lt"/>
              </a:rPr>
              <a:t>Träff 4 - Att stå kvar som förälder</a:t>
            </a:r>
          </a:p>
        </p:txBody>
      </p:sp>
      <p:sp>
        <p:nvSpPr>
          <p:cNvPr id="6" name="textruta 5"/>
          <p:cNvSpPr txBox="1"/>
          <p:nvPr/>
        </p:nvSpPr>
        <p:spPr>
          <a:xfrm>
            <a:off x="7451204" y="5956707"/>
            <a:ext cx="1728192" cy="307777"/>
          </a:xfrm>
          <a:prstGeom prst="rect">
            <a:avLst/>
          </a:prstGeom>
          <a:noFill/>
        </p:spPr>
        <p:txBody>
          <a:bodyPr wrap="square" rtlCol="0">
            <a:spAutoFit/>
          </a:bodyPr>
          <a:lstStyle/>
          <a:p>
            <a:r>
              <a:rPr lang="sv-SE" sz="1400" dirty="0"/>
              <a:t>Manualsida 7 </a:t>
            </a:r>
          </a:p>
        </p:txBody>
      </p:sp>
      <p:pic>
        <p:nvPicPr>
          <p:cNvPr id="4" name="Bildobjekt 3"/>
          <p:cNvPicPr>
            <a:picLocks noChangeAspect="1"/>
          </p:cNvPicPr>
          <p:nvPr/>
        </p:nvPicPr>
        <p:blipFill>
          <a:blip r:embed="rId3"/>
          <a:stretch>
            <a:fillRect/>
          </a:stretch>
        </p:blipFill>
        <p:spPr>
          <a:xfrm>
            <a:off x="457200" y="1495370"/>
            <a:ext cx="8234817" cy="4254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335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solidFill>
            <a:schemeClr val="accent5">
              <a:lumMod val="60000"/>
              <a:lumOff val="40000"/>
            </a:schemeClr>
          </a:solidFill>
        </p:spPr>
        <p:txBody>
          <a:bodyPr vert="horz" lIns="0" tIns="0" rIns="0" bIns="0" rtlCol="0" anchor="ctr" anchorCtr="0">
            <a:noAutofit/>
          </a:bodyPr>
          <a:lstStyle/>
          <a:p>
            <a:pPr algn="ctr"/>
            <a:r>
              <a:rPr lang="sv-SE" sz="3200" b="0" dirty="0">
                <a:solidFill>
                  <a:schemeClr val="bg1"/>
                </a:solidFill>
                <a:latin typeface="+mn-lt"/>
              </a:rPr>
              <a:t>Träff 4 - Att stå kvar som förälder</a:t>
            </a:r>
          </a:p>
        </p:txBody>
      </p:sp>
      <p:pic>
        <p:nvPicPr>
          <p:cNvPr id="4" name="Bildobjekt 3"/>
          <p:cNvPicPr>
            <a:picLocks noChangeAspect="1"/>
          </p:cNvPicPr>
          <p:nvPr/>
        </p:nvPicPr>
        <p:blipFill>
          <a:blip r:embed="rId3"/>
          <a:stretch>
            <a:fillRect/>
          </a:stretch>
        </p:blipFill>
        <p:spPr>
          <a:xfrm>
            <a:off x="442392" y="1628800"/>
            <a:ext cx="8244408" cy="45396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ruta 1"/>
          <p:cNvSpPr txBox="1"/>
          <p:nvPr/>
        </p:nvSpPr>
        <p:spPr>
          <a:xfrm>
            <a:off x="6516216" y="6354553"/>
            <a:ext cx="3240360" cy="307777"/>
          </a:xfrm>
          <a:prstGeom prst="rect">
            <a:avLst/>
          </a:prstGeom>
          <a:noFill/>
        </p:spPr>
        <p:txBody>
          <a:bodyPr wrap="square" rtlCol="0">
            <a:spAutoFit/>
          </a:bodyPr>
          <a:lstStyle/>
          <a:p>
            <a:r>
              <a:rPr lang="sv-SE" sz="1400" dirty="0"/>
              <a:t>        Manualsida 11 och 12 </a:t>
            </a:r>
          </a:p>
        </p:txBody>
      </p:sp>
    </p:spTree>
    <p:extLst>
      <p:ext uri="{BB962C8B-B14F-4D97-AF65-F5344CB8AC3E}">
        <p14:creationId xmlns:p14="http://schemas.microsoft.com/office/powerpoint/2010/main" val="303705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86790"/>
            <a:ext cx="7931224" cy="4294050"/>
          </a:xfrm>
        </p:spPr>
        <p:txBody>
          <a:bodyPr/>
          <a:lstStyle/>
          <a:p>
            <a:r>
              <a:rPr lang="sv-SE" sz="2200" dirty="0"/>
              <a:t>Överenskommelser framför regler</a:t>
            </a:r>
          </a:p>
          <a:p>
            <a:r>
              <a:rPr lang="sv-SE" sz="2200" dirty="0"/>
              <a:t>Ungdomar vill ha föräldrars åsikt i vissa frågor </a:t>
            </a:r>
          </a:p>
          <a:p>
            <a:r>
              <a:rPr lang="sv-SE" sz="2200" dirty="0"/>
              <a:t>Förutsägbarhet och tydlighet i ramar och förväntningar</a:t>
            </a:r>
          </a:p>
          <a:p>
            <a:r>
              <a:rPr lang="sv-SE" sz="2200" dirty="0"/>
              <a:t>Insyn och delaktighet</a:t>
            </a:r>
          </a:p>
          <a:p>
            <a:r>
              <a:rPr lang="sv-SE" sz="2200" dirty="0"/>
              <a:t>Regler och kontroll som inte vilar på en nära relation kan ha motsatt effekt </a:t>
            </a:r>
          </a:p>
          <a:p>
            <a:endParaRPr lang="sv-SE" dirty="0"/>
          </a:p>
        </p:txBody>
      </p:sp>
      <p:sp>
        <p:nvSpPr>
          <p:cNvPr id="5" name="Rubrik 1"/>
          <p:cNvSpPr>
            <a:spLocks noGrp="1"/>
          </p:cNvSpPr>
          <p:nvPr>
            <p:ph type="title"/>
          </p:nvPr>
        </p:nvSpPr>
        <p:spPr>
          <a:solidFill>
            <a:schemeClr val="accent5"/>
          </a:solidFill>
        </p:spPr>
        <p:txBody>
          <a:bodyPr vert="horz" lIns="0" tIns="0" rIns="0" bIns="0" rtlCol="0" anchor="ctr" anchorCtr="0">
            <a:noAutofit/>
          </a:bodyPr>
          <a:lstStyle/>
          <a:p>
            <a:pPr algn="ctr"/>
            <a:r>
              <a:rPr lang="sv-SE" sz="3200" b="0" dirty="0">
                <a:solidFill>
                  <a:schemeClr val="bg1"/>
                </a:solidFill>
                <a:latin typeface="+mn-lt"/>
              </a:rPr>
              <a:t>Fördjupning – Att stå kvar som förälder</a:t>
            </a:r>
          </a:p>
        </p:txBody>
      </p:sp>
      <p:sp>
        <p:nvSpPr>
          <p:cNvPr id="2" name="Rektangel 1"/>
          <p:cNvSpPr/>
          <p:nvPr/>
        </p:nvSpPr>
        <p:spPr>
          <a:xfrm>
            <a:off x="3851920" y="5652775"/>
            <a:ext cx="5040560" cy="646331"/>
          </a:xfrm>
          <a:prstGeom prst="rect">
            <a:avLst/>
          </a:prstGeom>
        </p:spPr>
        <p:txBody>
          <a:bodyPr wrap="square">
            <a:spAutoFit/>
          </a:bodyPr>
          <a:lstStyle/>
          <a:p>
            <a:r>
              <a:rPr lang="sv-SE" dirty="0"/>
              <a:t>Källor: </a:t>
            </a:r>
            <a:r>
              <a:rPr lang="sv-SE" dirty="0" err="1"/>
              <a:t>Chu</a:t>
            </a:r>
            <a:r>
              <a:rPr lang="sv-SE" dirty="0"/>
              <a:t> et al, 2014, Länsstyrelserna, 2017, Moore et al, 2010.</a:t>
            </a:r>
          </a:p>
        </p:txBody>
      </p:sp>
      <p:pic>
        <p:nvPicPr>
          <p:cNvPr id="6" name="Bildobjekt 5" descr="\\ad.stockholm.se\cli-sd\cc2sd008\005867\ABC i tonåren\illustrationer\färdiga illustrationer -juni\4-tva-tonaringar-en-foral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650614"/>
            <a:ext cx="2808312" cy="2207386"/>
          </a:xfrm>
          <a:prstGeom prst="rect">
            <a:avLst/>
          </a:prstGeom>
          <a:noFill/>
          <a:ln>
            <a:noFill/>
          </a:ln>
        </p:spPr>
      </p:pic>
    </p:spTree>
    <p:extLst>
      <p:ext uri="{BB962C8B-B14F-4D97-AF65-F5344CB8AC3E}">
        <p14:creationId xmlns:p14="http://schemas.microsoft.com/office/powerpoint/2010/main" val="269063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endParaRPr lang="sv-SE"/>
          </a:p>
        </p:txBody>
      </p:sp>
      <p:sp>
        <p:nvSpPr>
          <p:cNvPr id="5" name="Rubrik 1"/>
          <p:cNvSpPr>
            <a:spLocks noGrp="1"/>
          </p:cNvSpPr>
          <p:nvPr>
            <p:ph type="title"/>
          </p:nvPr>
        </p:nvSpPr>
        <p:spPr>
          <a:solidFill>
            <a:schemeClr val="accent5">
              <a:lumMod val="60000"/>
              <a:lumOff val="40000"/>
            </a:schemeClr>
          </a:solidFill>
        </p:spPr>
        <p:txBody>
          <a:bodyPr vert="horz" lIns="0" tIns="0" rIns="0" bIns="0" rtlCol="0" anchor="ctr" anchorCtr="0">
            <a:noAutofit/>
          </a:bodyPr>
          <a:lstStyle/>
          <a:p>
            <a:pPr algn="ctr"/>
            <a:r>
              <a:rPr lang="sv-SE" sz="3200" b="0" dirty="0">
                <a:solidFill>
                  <a:schemeClr val="bg1"/>
                </a:solidFill>
                <a:latin typeface="+mn-lt"/>
              </a:rPr>
              <a:t>Träff 4 - Att stå kvar som förälder</a:t>
            </a:r>
          </a:p>
        </p:txBody>
      </p:sp>
      <p:pic>
        <p:nvPicPr>
          <p:cNvPr id="2" name="Bildobjekt 1"/>
          <p:cNvPicPr>
            <a:picLocks noChangeAspect="1"/>
          </p:cNvPicPr>
          <p:nvPr/>
        </p:nvPicPr>
        <p:blipFill>
          <a:blip r:embed="rId3"/>
          <a:stretch>
            <a:fillRect/>
          </a:stretch>
        </p:blipFill>
        <p:spPr>
          <a:xfrm>
            <a:off x="534913" y="2708581"/>
            <a:ext cx="7591425" cy="31146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latshållare för innehåll 8"/>
          <p:cNvPicPr>
            <a:picLocks noGrp="1" noChangeAspect="1"/>
          </p:cNvPicPr>
          <p:nvPr>
            <p:ph idx="1"/>
          </p:nvPr>
        </p:nvPicPr>
        <p:blipFill>
          <a:blip r:embed="rId4"/>
          <a:stretch>
            <a:fillRect/>
          </a:stretch>
        </p:blipFill>
        <p:spPr>
          <a:xfrm>
            <a:off x="510378" y="1562859"/>
            <a:ext cx="7790031" cy="8452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ruta 9"/>
          <p:cNvSpPr txBox="1"/>
          <p:nvPr/>
        </p:nvSpPr>
        <p:spPr>
          <a:xfrm>
            <a:off x="6481623" y="6112637"/>
            <a:ext cx="2523103" cy="307777"/>
          </a:xfrm>
          <a:prstGeom prst="rect">
            <a:avLst/>
          </a:prstGeom>
          <a:noFill/>
        </p:spPr>
        <p:txBody>
          <a:bodyPr wrap="square" rtlCol="0">
            <a:spAutoFit/>
          </a:bodyPr>
          <a:lstStyle/>
          <a:p>
            <a:r>
              <a:rPr lang="sv-SE" sz="1400" dirty="0"/>
              <a:t>Manualsida 13 och 14</a:t>
            </a:r>
          </a:p>
        </p:txBody>
      </p:sp>
    </p:spTree>
    <p:extLst>
      <p:ext uri="{BB962C8B-B14F-4D97-AF65-F5344CB8AC3E}">
        <p14:creationId xmlns:p14="http://schemas.microsoft.com/office/powerpoint/2010/main" val="265277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29196"/>
            <a:ext cx="8229600" cy="831600"/>
          </a:xfrm>
          <a:solidFill>
            <a:schemeClr val="accent5">
              <a:lumMod val="60000"/>
              <a:lumOff val="40000"/>
            </a:schemeClr>
          </a:solidFill>
        </p:spPr>
        <p:txBody>
          <a:bodyPr vert="horz" lIns="0" tIns="0" rIns="0" bIns="0" rtlCol="0" anchor="ctr" anchorCtr="0">
            <a:noAutofit/>
          </a:bodyPr>
          <a:lstStyle/>
          <a:p>
            <a:pPr algn="ctr"/>
            <a:r>
              <a:rPr lang="sv-SE" sz="3200" b="0" dirty="0">
                <a:solidFill>
                  <a:schemeClr val="bg1"/>
                </a:solidFill>
                <a:latin typeface="+mn-lt"/>
              </a:rPr>
              <a:t>          Träff 4 - Att stå kvar som förälder</a:t>
            </a:r>
          </a:p>
        </p:txBody>
      </p:sp>
      <p:pic>
        <p:nvPicPr>
          <p:cNvPr id="3" name="Platshållare för innehåll 2"/>
          <p:cNvPicPr>
            <a:picLocks noGrp="1" noChangeAspect="1"/>
          </p:cNvPicPr>
          <p:nvPr>
            <p:ph idx="1"/>
          </p:nvPr>
        </p:nvPicPr>
        <p:blipFill>
          <a:blip r:embed="rId3"/>
          <a:stretch>
            <a:fillRect/>
          </a:stretch>
        </p:blipFill>
        <p:spPr>
          <a:xfrm>
            <a:off x="454766" y="3212976"/>
            <a:ext cx="8468331" cy="28728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Bildobjekt 5"/>
          <p:cNvPicPr>
            <a:picLocks noChangeAspect="1"/>
          </p:cNvPicPr>
          <p:nvPr/>
        </p:nvPicPr>
        <p:blipFill>
          <a:blip r:embed="rId4"/>
          <a:stretch>
            <a:fillRect/>
          </a:stretch>
        </p:blipFill>
        <p:spPr>
          <a:xfrm>
            <a:off x="454766" y="1484784"/>
            <a:ext cx="8006516" cy="12241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ruta 3"/>
          <p:cNvSpPr txBox="1"/>
          <p:nvPr/>
        </p:nvSpPr>
        <p:spPr>
          <a:xfrm>
            <a:off x="1619672" y="5013176"/>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984361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48513"/>
            <a:ext cx="8229600" cy="1020247"/>
          </a:xfrm>
          <a:solidFill>
            <a:schemeClr val="accent5"/>
          </a:solidFill>
        </p:spPr>
        <p:txBody>
          <a:bodyPr vert="horz" lIns="0" tIns="0" rIns="0" bIns="0" rtlCol="0" anchor="ctr" anchorCtr="0">
            <a:noAutofit/>
          </a:bodyPr>
          <a:lstStyle/>
          <a:p>
            <a:pPr algn="ctr"/>
            <a:r>
              <a:rPr lang="sv-SE" sz="3200" b="0" dirty="0">
                <a:solidFill>
                  <a:schemeClr val="bg1"/>
                </a:solidFill>
                <a:latin typeface="+mn-lt"/>
              </a:rPr>
              <a:t>Fördjupning: Alkohol, tobak och narkotika</a:t>
            </a:r>
          </a:p>
        </p:txBody>
      </p:sp>
      <p:sp>
        <p:nvSpPr>
          <p:cNvPr id="3" name="Platshållare för innehåll 2"/>
          <p:cNvSpPr>
            <a:spLocks noGrp="1"/>
          </p:cNvSpPr>
          <p:nvPr>
            <p:ph idx="1"/>
          </p:nvPr>
        </p:nvSpPr>
        <p:spPr>
          <a:xfrm>
            <a:off x="457200" y="1844824"/>
            <a:ext cx="7283152" cy="4294050"/>
          </a:xfrm>
        </p:spPr>
        <p:txBody>
          <a:bodyPr>
            <a:normAutofit/>
          </a:bodyPr>
          <a:lstStyle/>
          <a:p>
            <a:pPr marL="0" indent="0">
              <a:buNone/>
            </a:pPr>
            <a:r>
              <a:rPr lang="sv-SE" sz="2200" dirty="0"/>
              <a:t>Alkohol, tobak och narkotika kan vara en utmaning under tonåren, för såväl föräldrar som tonåringar.</a:t>
            </a:r>
          </a:p>
          <a:p>
            <a:pPr marL="0" indent="0">
              <a:buNone/>
            </a:pPr>
            <a:endParaRPr lang="sv-SE" sz="2200" dirty="0"/>
          </a:p>
          <a:p>
            <a:pPr marL="0" indent="0">
              <a:buNone/>
            </a:pPr>
            <a:r>
              <a:rPr lang="sv-SE" sz="2200" dirty="0"/>
              <a:t>Vuxna kan stötta genom att samtala och berätta om risker med tobak, alkohol och narkotika. </a:t>
            </a:r>
          </a:p>
          <a:p>
            <a:pPr marL="0" indent="0">
              <a:buNone/>
            </a:pPr>
            <a:endParaRPr lang="sv-SE" sz="2200" dirty="0"/>
          </a:p>
          <a:p>
            <a:pPr marL="0" indent="0">
              <a:buNone/>
            </a:pPr>
            <a:r>
              <a:rPr lang="sv-SE" sz="2200" dirty="0"/>
              <a:t>Öva tillsammans på vad tonåringen kan säga eller göra i svår situation.</a:t>
            </a:r>
          </a:p>
          <a:p>
            <a:pPr marL="0" indent="0">
              <a:buNone/>
            </a:pPr>
            <a:endParaRPr lang="sv-SE" sz="1800" i="1" dirty="0"/>
          </a:p>
        </p:txBody>
      </p:sp>
    </p:spTree>
    <p:extLst>
      <p:ext uri="{BB962C8B-B14F-4D97-AF65-F5344CB8AC3E}">
        <p14:creationId xmlns:p14="http://schemas.microsoft.com/office/powerpoint/2010/main" val="199798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700808"/>
            <a:ext cx="7283152" cy="4294050"/>
          </a:xfrm>
        </p:spPr>
        <p:txBody>
          <a:bodyPr/>
          <a:lstStyle/>
          <a:p>
            <a:r>
              <a:rPr lang="sv-SE" sz="2800" dirty="0"/>
              <a:t>Föreläsning 09.00-12.00</a:t>
            </a:r>
          </a:p>
          <a:p>
            <a:pPr lvl="3"/>
            <a:r>
              <a:rPr lang="sv-SE" sz="2800" dirty="0"/>
              <a:t> Övning i Före- och eftermodellen</a:t>
            </a:r>
          </a:p>
          <a:p>
            <a:pPr lvl="3"/>
            <a:r>
              <a:rPr lang="sv-SE" sz="2800" dirty="0"/>
              <a:t> Träff 4 Hantera problem</a:t>
            </a:r>
          </a:p>
          <a:p>
            <a:pPr lvl="3"/>
            <a:r>
              <a:rPr lang="sv-SE" sz="2800" dirty="0"/>
              <a:t> Fika ca 10.00</a:t>
            </a:r>
          </a:p>
          <a:p>
            <a:r>
              <a:rPr lang="sv-SE" sz="2800" dirty="0"/>
              <a:t>Lunch 12.00 -13.00</a:t>
            </a:r>
          </a:p>
          <a:p>
            <a:r>
              <a:rPr lang="sv-SE" sz="2800" dirty="0"/>
              <a:t>Handledning och workshop 13.00-16.00</a:t>
            </a:r>
          </a:p>
          <a:p>
            <a:pPr lvl="3"/>
            <a:r>
              <a:rPr lang="sv-SE" sz="2800" dirty="0"/>
              <a:t> Fika ca 14.00</a:t>
            </a:r>
          </a:p>
        </p:txBody>
      </p:sp>
      <p:sp>
        <p:nvSpPr>
          <p:cNvPr id="4" name="Platshållare för text 3"/>
          <p:cNvSpPr>
            <a:spLocks noGrp="1"/>
          </p:cNvSpPr>
          <p:nvPr>
            <p:ph type="body" sz="quarter" idx="13"/>
          </p:nvPr>
        </p:nvSpPr>
        <p:spPr/>
        <p:txBody>
          <a:bodyPr/>
          <a:lstStyle/>
          <a:p>
            <a:endParaRPr lang="sv-SE"/>
          </a:p>
        </p:txBody>
      </p:sp>
      <p:sp>
        <p:nvSpPr>
          <p:cNvPr id="5" name="Rubrik 1"/>
          <p:cNvSpPr>
            <a:spLocks noGrp="1"/>
          </p:cNvSpPr>
          <p:nvPr>
            <p:ph type="title"/>
          </p:nvPr>
        </p:nvSpPr>
        <p:spPr>
          <a:solidFill>
            <a:schemeClr val="accent5"/>
          </a:solidFill>
        </p:spPr>
        <p:txBody>
          <a:bodyPr anchor="ctr"/>
          <a:lstStyle/>
          <a:p>
            <a:pPr algn="ctr"/>
            <a:r>
              <a:rPr lang="sv-SE" sz="3200" b="0" dirty="0">
                <a:solidFill>
                  <a:schemeClr val="bg1"/>
                </a:solidFill>
                <a:latin typeface="+mn-lt"/>
              </a:rPr>
              <a:t>Agenda</a:t>
            </a:r>
          </a:p>
        </p:txBody>
      </p:sp>
    </p:spTree>
    <p:extLst>
      <p:ext uri="{BB962C8B-B14F-4D97-AF65-F5344CB8AC3E}">
        <p14:creationId xmlns:p14="http://schemas.microsoft.com/office/powerpoint/2010/main" val="174115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a:buFont typeface="Wingdings" panose="05000000000000000000" pitchFamily="2" charset="2"/>
              <a:buChar char="Ø"/>
            </a:pPr>
            <a:endParaRPr lang="sv-SE" dirty="0"/>
          </a:p>
          <a:p>
            <a:r>
              <a:rPr lang="sv-SE" sz="2400" dirty="0"/>
              <a:t>Majoritetsmissförståndet</a:t>
            </a:r>
          </a:p>
          <a:p>
            <a:r>
              <a:rPr lang="sv-SE" sz="2400" dirty="0"/>
              <a:t>Restriktiv hållning</a:t>
            </a:r>
          </a:p>
          <a:p>
            <a:r>
              <a:rPr lang="sv-SE" sz="2400" dirty="0"/>
              <a:t>Att vara förebild</a:t>
            </a:r>
          </a:p>
          <a:p>
            <a:r>
              <a:rPr lang="sv-SE" sz="2400" dirty="0"/>
              <a:t>God relation underlättar </a:t>
            </a:r>
          </a:p>
          <a:p>
            <a:pPr marL="0" indent="0">
              <a:buNone/>
            </a:pPr>
            <a:endParaRPr lang="sv-SE" dirty="0"/>
          </a:p>
          <a:p>
            <a:pPr marL="0" indent="0">
              <a:buNone/>
            </a:pPr>
            <a:endParaRPr lang="sv-SE" sz="1800" i="1" dirty="0"/>
          </a:p>
        </p:txBody>
      </p:sp>
      <p:sp>
        <p:nvSpPr>
          <p:cNvPr id="5" name="Rubrik 1"/>
          <p:cNvSpPr txBox="1">
            <a:spLocks/>
          </p:cNvSpPr>
          <p:nvPr/>
        </p:nvSpPr>
        <p:spPr>
          <a:xfrm>
            <a:off x="457200" y="347361"/>
            <a:ext cx="8229600" cy="1017040"/>
          </a:xfrm>
          <a:prstGeom prst="rect">
            <a:avLst/>
          </a:prstGeom>
          <a:solidFill>
            <a:schemeClr val="accent5"/>
          </a:solidFill>
        </p:spPr>
        <p:txBody>
          <a:bodyPr vert="horz" lIns="0" tIns="0" rIns="0" bIns="0" rtlCol="0" anchor="ctr" anchorCtr="0">
            <a:noAutofit/>
          </a:bodyPr>
          <a:lstStyle>
            <a:lvl1pPr algn="ctr">
              <a:spcBef>
                <a:spcPct val="0"/>
              </a:spcBef>
              <a:buNone/>
              <a:defRPr sz="3200" b="0">
                <a:solidFill>
                  <a:schemeClr val="bg1"/>
                </a:solidFill>
                <a:ea typeface="+mj-ea"/>
                <a:cs typeface="+mj-cs"/>
              </a:defRPr>
            </a:lvl1pPr>
          </a:lstStyle>
          <a:p>
            <a:r>
              <a:rPr lang="sv-SE" dirty="0"/>
              <a:t>Fördjupning: Alkohol, tobak och narkotika</a:t>
            </a:r>
          </a:p>
        </p:txBody>
      </p:sp>
      <p:pic>
        <p:nvPicPr>
          <p:cNvPr id="6" name="Bildobjekt 5"/>
          <p:cNvPicPr>
            <a:picLocks noChangeAspect="1"/>
          </p:cNvPicPr>
          <p:nvPr/>
        </p:nvPicPr>
        <p:blipFill>
          <a:blip r:embed="rId3"/>
          <a:stretch>
            <a:fillRect/>
          </a:stretch>
        </p:blipFill>
        <p:spPr>
          <a:xfrm>
            <a:off x="5012060" y="3471098"/>
            <a:ext cx="3185492" cy="2313274"/>
          </a:xfrm>
          <a:prstGeom prst="rect">
            <a:avLst/>
          </a:prstGeom>
        </p:spPr>
      </p:pic>
      <p:sp>
        <p:nvSpPr>
          <p:cNvPr id="4" name="textruta 3"/>
          <p:cNvSpPr txBox="1"/>
          <p:nvPr/>
        </p:nvSpPr>
        <p:spPr>
          <a:xfrm>
            <a:off x="0" y="5517232"/>
            <a:ext cx="8477572" cy="923330"/>
          </a:xfrm>
          <a:prstGeom prst="rect">
            <a:avLst/>
          </a:prstGeom>
          <a:noFill/>
        </p:spPr>
        <p:txBody>
          <a:bodyPr wrap="square" rtlCol="0">
            <a:spAutoFit/>
          </a:bodyPr>
          <a:lstStyle/>
          <a:p>
            <a:r>
              <a:rPr lang="sv-SE" sz="1200" dirty="0"/>
              <a:t> </a:t>
            </a:r>
          </a:p>
          <a:p>
            <a:r>
              <a:rPr lang="sv-SE" sz="1200" dirty="0"/>
              <a:t>Källor: Kristjansson </a:t>
            </a:r>
            <a:r>
              <a:rPr lang="sv-SE" sz="1200" dirty="0" err="1"/>
              <a:t>mfl</a:t>
            </a:r>
            <a:r>
              <a:rPr lang="sv-SE" sz="1200" dirty="0"/>
              <a:t> 2016, en kunskapssammanställning. SKR 2008  </a:t>
            </a:r>
            <a:endParaRPr lang="en-US" sz="1200" dirty="0"/>
          </a:p>
          <a:p>
            <a:r>
              <a:rPr lang="en-US" sz="1200" dirty="0"/>
              <a:t>“Per Carlson </a:t>
            </a:r>
            <a:r>
              <a:rPr lang="sv-SE" sz="1200" dirty="0"/>
              <a:t>Utgivningsår: 2019, ”Skolelevers drogvanor 2019”. CAN rapport 2024, Stockholmsenkäten 2024</a:t>
            </a:r>
          </a:p>
          <a:p>
            <a:endParaRPr lang="sv-SE" dirty="0"/>
          </a:p>
        </p:txBody>
      </p:sp>
    </p:spTree>
    <p:extLst>
      <p:ext uri="{BB962C8B-B14F-4D97-AF65-F5344CB8AC3E}">
        <p14:creationId xmlns:p14="http://schemas.microsoft.com/office/powerpoint/2010/main" val="275134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5">
              <a:lumMod val="60000"/>
              <a:lumOff val="40000"/>
            </a:schemeClr>
          </a:solidFill>
        </p:spPr>
        <p:txBody>
          <a:bodyPr vert="horz" lIns="0" tIns="0" rIns="0" bIns="0" rtlCol="0" anchor="ctr" anchorCtr="0">
            <a:noAutofit/>
          </a:bodyPr>
          <a:lstStyle/>
          <a:p>
            <a:pPr algn="ctr"/>
            <a:r>
              <a:rPr lang="sv-SE" sz="3200" b="0" dirty="0">
                <a:solidFill>
                  <a:schemeClr val="bg1"/>
                </a:solidFill>
                <a:latin typeface="+mn-lt"/>
              </a:rPr>
              <a:t>Träff 4 – Alkohol, narkotika och tobak</a:t>
            </a:r>
          </a:p>
        </p:txBody>
      </p:sp>
      <p:pic>
        <p:nvPicPr>
          <p:cNvPr id="3" name="Bildobjekt 2"/>
          <p:cNvPicPr>
            <a:picLocks noChangeAspect="1"/>
          </p:cNvPicPr>
          <p:nvPr/>
        </p:nvPicPr>
        <p:blipFill>
          <a:blip r:embed="rId3"/>
          <a:stretch>
            <a:fillRect/>
          </a:stretch>
        </p:blipFill>
        <p:spPr>
          <a:xfrm>
            <a:off x="457200" y="5013176"/>
            <a:ext cx="8435279" cy="1015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latshållare för innehåll 4"/>
          <p:cNvPicPr>
            <a:picLocks noGrp="1" noChangeAspect="1"/>
          </p:cNvPicPr>
          <p:nvPr>
            <p:ph idx="1"/>
          </p:nvPr>
        </p:nvPicPr>
        <p:blipFill>
          <a:blip r:embed="rId4"/>
          <a:stretch>
            <a:fillRect/>
          </a:stretch>
        </p:blipFill>
        <p:spPr>
          <a:xfrm>
            <a:off x="1709579" y="1439864"/>
            <a:ext cx="3438485" cy="3089861"/>
          </a:xfrm>
          <a:prstGeom prst="rect">
            <a:avLst/>
          </a:prstGeom>
        </p:spPr>
      </p:pic>
      <p:pic>
        <p:nvPicPr>
          <p:cNvPr id="6" name="Platshållare för innehåll 4"/>
          <p:cNvPicPr>
            <a:picLocks noChangeAspect="1"/>
          </p:cNvPicPr>
          <p:nvPr/>
        </p:nvPicPr>
        <p:blipFill>
          <a:blip r:embed="rId5"/>
          <a:stretch>
            <a:fillRect/>
          </a:stretch>
        </p:blipFill>
        <p:spPr>
          <a:xfrm>
            <a:off x="5652120" y="1438495"/>
            <a:ext cx="2746648" cy="3091230"/>
          </a:xfrm>
          <a:prstGeom prst="rect">
            <a:avLst/>
          </a:prstGeom>
        </p:spPr>
      </p:pic>
      <p:sp>
        <p:nvSpPr>
          <p:cNvPr id="7" name="textruta 6"/>
          <p:cNvSpPr txBox="1"/>
          <p:nvPr/>
        </p:nvSpPr>
        <p:spPr>
          <a:xfrm>
            <a:off x="7547816" y="6204550"/>
            <a:ext cx="1701903" cy="307777"/>
          </a:xfrm>
          <a:prstGeom prst="rect">
            <a:avLst/>
          </a:prstGeom>
          <a:noFill/>
        </p:spPr>
        <p:txBody>
          <a:bodyPr wrap="square" rtlCol="0">
            <a:spAutoFit/>
          </a:bodyPr>
          <a:lstStyle/>
          <a:p>
            <a:r>
              <a:rPr lang="sv-SE" sz="1400" dirty="0"/>
              <a:t>Manualsida 17</a:t>
            </a:r>
          </a:p>
        </p:txBody>
      </p:sp>
    </p:spTree>
    <p:extLst>
      <p:ext uri="{BB962C8B-B14F-4D97-AF65-F5344CB8AC3E}">
        <p14:creationId xmlns:p14="http://schemas.microsoft.com/office/powerpoint/2010/main" val="123891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a:buFont typeface="Wingdings" panose="05000000000000000000" pitchFamily="2" charset="2"/>
              <a:buChar char="Ø"/>
            </a:pPr>
            <a:endParaRPr lang="sv-SE" dirty="0"/>
          </a:p>
          <a:p>
            <a:pPr marL="0" indent="0">
              <a:buNone/>
            </a:pPr>
            <a:endParaRPr lang="sv-SE" dirty="0"/>
          </a:p>
          <a:p>
            <a:pPr marL="0" indent="0">
              <a:buNone/>
            </a:pPr>
            <a:endParaRPr lang="sv-SE" sz="1800" i="1" dirty="0"/>
          </a:p>
        </p:txBody>
      </p:sp>
      <p:sp>
        <p:nvSpPr>
          <p:cNvPr id="5" name="Rubrik 1"/>
          <p:cNvSpPr txBox="1">
            <a:spLocks/>
          </p:cNvSpPr>
          <p:nvPr/>
        </p:nvSpPr>
        <p:spPr>
          <a:xfrm>
            <a:off x="432901" y="322763"/>
            <a:ext cx="8229600" cy="1040287"/>
          </a:xfrm>
          <a:prstGeom prst="rect">
            <a:avLst/>
          </a:prstGeom>
          <a:solidFill>
            <a:schemeClr val="accent5">
              <a:lumMod val="75000"/>
            </a:schemeClr>
          </a:solidFill>
        </p:spPr>
        <p:txBody>
          <a:bodyPr vert="horz" lIns="0" tIns="0" rIns="0" bIns="0" rtlCol="0" anchor="ctr" anchorCtr="0">
            <a:noAutofit/>
          </a:bodyPr>
          <a:lstStyle>
            <a:lvl1pPr algn="ctr">
              <a:spcBef>
                <a:spcPct val="0"/>
              </a:spcBef>
              <a:buNone/>
              <a:defRPr sz="3200" b="0">
                <a:solidFill>
                  <a:schemeClr val="bg1"/>
                </a:solidFill>
                <a:ea typeface="+mj-ea"/>
                <a:cs typeface="+mj-cs"/>
              </a:defRPr>
            </a:lvl1pPr>
          </a:lstStyle>
          <a:p>
            <a:r>
              <a:rPr lang="sv-SE" dirty="0"/>
              <a:t>Träff 4 – Kartläggning av stödinsatser </a:t>
            </a:r>
          </a:p>
        </p:txBody>
      </p:sp>
      <p:pic>
        <p:nvPicPr>
          <p:cNvPr id="7" name="Bildobjekt 6"/>
          <p:cNvPicPr/>
          <p:nvPr/>
        </p:nvPicPr>
        <p:blipFill>
          <a:blip r:embed="rId3" cstate="print">
            <a:extLst>
              <a:ext uri="{28A0092B-C50C-407E-A947-70E740481C1C}">
                <a14:useLocalDpi xmlns:a14="http://schemas.microsoft.com/office/drawing/2010/main" val="0"/>
              </a:ext>
            </a:extLst>
          </a:blip>
          <a:stretch>
            <a:fillRect/>
          </a:stretch>
        </p:blipFill>
        <p:spPr>
          <a:xfrm>
            <a:off x="6356181" y="3140968"/>
            <a:ext cx="2306320" cy="2184400"/>
          </a:xfrm>
          <a:prstGeom prst="rect">
            <a:avLst/>
          </a:prstGeom>
        </p:spPr>
      </p:pic>
      <p:sp>
        <p:nvSpPr>
          <p:cNvPr id="6" name="Rektangel 5"/>
          <p:cNvSpPr/>
          <p:nvPr/>
        </p:nvSpPr>
        <p:spPr>
          <a:xfrm>
            <a:off x="570384" y="1499928"/>
            <a:ext cx="7056784" cy="4832092"/>
          </a:xfrm>
          <a:prstGeom prst="rect">
            <a:avLst/>
          </a:prstGeom>
        </p:spPr>
        <p:txBody>
          <a:bodyPr wrap="square">
            <a:spAutoFit/>
          </a:bodyPr>
          <a:lstStyle/>
          <a:p>
            <a:pPr>
              <a:spcAft>
                <a:spcPts val="0"/>
              </a:spcAft>
            </a:pPr>
            <a:r>
              <a:rPr lang="sv-SE" sz="1600" dirty="0">
                <a:ea typeface="MS Mincho"/>
                <a:cs typeface="Times New Roman" panose="02020603050405020304" pitchFamily="18" charset="0"/>
              </a:rPr>
              <a:t>Vad finns i din stadsdel/kommun? Samla information som kan ges till föräldrar som önskar mer stöd. Komplettera med kontaktuppgifter, telefonnummer eller hemsidor. </a:t>
            </a:r>
            <a:endParaRPr lang="sv-SE" sz="2400" dirty="0">
              <a:ea typeface="MS Mincho"/>
              <a:cs typeface="Times New Roman" panose="02020603050405020304" pitchFamily="18" charset="0"/>
            </a:endParaRPr>
          </a:p>
          <a:p>
            <a:pPr>
              <a:spcAft>
                <a:spcPts val="0"/>
              </a:spcAft>
            </a:pPr>
            <a:r>
              <a:rPr lang="sv-SE" sz="1600" dirty="0">
                <a:ea typeface="MS Mincho"/>
                <a:cs typeface="Times New Roman" panose="02020603050405020304" pitchFamily="18" charset="0"/>
              </a:rPr>
              <a:t> </a:t>
            </a:r>
            <a:endParaRPr lang="sv-SE" sz="2400" dirty="0">
              <a:ea typeface="MS Mincho"/>
              <a:cs typeface="Times New Roman" panose="02020603050405020304" pitchFamily="18" charset="0"/>
            </a:endParaRPr>
          </a:p>
          <a:p>
            <a:pPr>
              <a:spcAft>
                <a:spcPts val="0"/>
              </a:spcAft>
            </a:pPr>
            <a:r>
              <a:rPr lang="sv-SE" sz="1600" dirty="0">
                <a:ea typeface="MS Mincho"/>
                <a:cs typeface="Times New Roman" panose="02020603050405020304" pitchFamily="18" charset="0"/>
              </a:rPr>
              <a:t>Skriv ner informationen på ett infoblad, t.ex. med rubriken ”Var kan du få råd och stöd som förälder och tonåring?” – eller använd befintliga Föräldraguider eller andra broschyrer som finns i din kommun/stadsdel.</a:t>
            </a:r>
            <a:endParaRPr lang="sv-SE" sz="2400" dirty="0">
              <a:ea typeface="MS Mincho"/>
              <a:cs typeface="Times New Roman" panose="02020603050405020304" pitchFamily="18" charset="0"/>
            </a:endParaRPr>
          </a:p>
          <a:p>
            <a:pPr>
              <a:spcBef>
                <a:spcPts val="2400"/>
              </a:spcBef>
              <a:spcAft>
                <a:spcPts val="0"/>
              </a:spcAft>
            </a:pPr>
            <a:r>
              <a:rPr lang="sv-SE" sz="1600" b="1" kern="0" dirty="0">
                <a:solidFill>
                  <a:srgbClr val="5F497A"/>
                </a:solidFill>
                <a:ea typeface="MS Gothic" panose="020B0609070205080204" pitchFamily="49" charset="-128"/>
                <a:cs typeface="Times New Roman" panose="02020603050405020304" pitchFamily="18" charset="0"/>
              </a:rPr>
              <a:t>Kommunalt, regionalt</a:t>
            </a:r>
            <a:endParaRPr lang="sv-SE" sz="3200" b="1" kern="0" dirty="0">
              <a:solidFill>
                <a:srgbClr val="345A8A"/>
              </a:solidFill>
              <a:ea typeface="MS Gothic" panose="020B0609070205080204" pitchFamily="49" charset="-128"/>
              <a:cs typeface="Times New Roman" panose="02020603050405020304" pitchFamily="18" charset="0"/>
            </a:endParaRPr>
          </a:p>
          <a:p>
            <a:pPr>
              <a:spcAft>
                <a:spcPts val="0"/>
              </a:spcAft>
            </a:pPr>
            <a:r>
              <a:rPr lang="sv-SE" sz="1600" dirty="0">
                <a:ea typeface="MS Mincho"/>
                <a:cs typeface="Times New Roman" panose="02020603050405020304" pitchFamily="18" charset="0"/>
              </a:rPr>
              <a:t>Exempelvis:</a:t>
            </a:r>
            <a:endParaRPr lang="sv-SE" sz="2400" dirty="0">
              <a:ea typeface="MS Mincho"/>
              <a:cs typeface="Times New Roman" panose="02020603050405020304" pitchFamily="18" charset="0"/>
            </a:endParaRPr>
          </a:p>
          <a:p>
            <a:pPr>
              <a:spcAft>
                <a:spcPts val="0"/>
              </a:spcAft>
            </a:pPr>
            <a:r>
              <a:rPr lang="sv-SE" sz="1600" dirty="0">
                <a:ea typeface="MS Mincho"/>
                <a:cs typeface="Times New Roman" panose="02020603050405020304" pitchFamily="18" charset="0"/>
              </a:rPr>
              <a:t>Öppen mottagning för föräldrarådgivning</a:t>
            </a:r>
            <a:endParaRPr lang="sv-SE" sz="2400" dirty="0">
              <a:ea typeface="MS Mincho"/>
              <a:cs typeface="Times New Roman" panose="02020603050405020304" pitchFamily="18" charset="0"/>
            </a:endParaRPr>
          </a:p>
          <a:p>
            <a:pPr>
              <a:spcAft>
                <a:spcPts val="0"/>
              </a:spcAft>
            </a:pPr>
            <a:r>
              <a:rPr lang="sv-SE" sz="1600" dirty="0">
                <a:ea typeface="MS Mincho"/>
                <a:cs typeface="Times New Roman" panose="02020603050405020304" pitchFamily="18" charset="0"/>
              </a:rPr>
              <a:t>Andra föräldragrupper, t.ex. KOMET</a:t>
            </a:r>
            <a:endParaRPr lang="sv-SE" sz="2400" dirty="0">
              <a:ea typeface="MS Mincho"/>
              <a:cs typeface="Times New Roman" panose="02020603050405020304" pitchFamily="18" charset="0"/>
            </a:endParaRPr>
          </a:p>
          <a:p>
            <a:pPr>
              <a:spcAft>
                <a:spcPts val="0"/>
              </a:spcAft>
            </a:pPr>
            <a:r>
              <a:rPr lang="sv-SE" sz="1600" dirty="0">
                <a:ea typeface="MS Mincho"/>
                <a:cs typeface="Times New Roman" panose="02020603050405020304" pitchFamily="18" charset="0"/>
              </a:rPr>
              <a:t>Ungdomsmottagning</a:t>
            </a:r>
            <a:endParaRPr lang="sv-SE" sz="2400" dirty="0">
              <a:ea typeface="MS Mincho"/>
              <a:cs typeface="Times New Roman" panose="02020603050405020304" pitchFamily="18" charset="0"/>
            </a:endParaRPr>
          </a:p>
          <a:p>
            <a:pPr>
              <a:spcAft>
                <a:spcPts val="0"/>
              </a:spcAft>
            </a:pPr>
            <a:r>
              <a:rPr lang="sv-SE" sz="1600" dirty="0">
                <a:ea typeface="MS Mincho"/>
                <a:cs typeface="Times New Roman" panose="02020603050405020304" pitchFamily="18" charset="0"/>
              </a:rPr>
              <a:t>Första linje-mottagning</a:t>
            </a:r>
            <a:endParaRPr lang="sv-SE" sz="2400" dirty="0">
              <a:ea typeface="MS Mincho"/>
              <a:cs typeface="Times New Roman" panose="02020603050405020304" pitchFamily="18" charset="0"/>
            </a:endParaRPr>
          </a:p>
          <a:p>
            <a:pPr>
              <a:spcAft>
                <a:spcPts val="0"/>
              </a:spcAft>
            </a:pPr>
            <a:r>
              <a:rPr lang="sv-SE" sz="1600" dirty="0">
                <a:ea typeface="MS Mincho"/>
                <a:cs typeface="Times New Roman" panose="02020603050405020304" pitchFamily="18" charset="0"/>
              </a:rPr>
              <a:t>BUP</a:t>
            </a:r>
          </a:p>
          <a:p>
            <a:pPr>
              <a:spcAft>
                <a:spcPts val="0"/>
              </a:spcAft>
            </a:pPr>
            <a:r>
              <a:rPr lang="sv-SE" sz="1600" kern="0" dirty="0">
                <a:ea typeface="MS Gothic" panose="020B0609070205080204" pitchFamily="49" charset="-128"/>
                <a:cs typeface="Times New Roman" panose="02020603050405020304" pitchFamily="18" charset="0"/>
              </a:rPr>
              <a:t>Stöd till föräldrar som blir utsatta för våld eller utsätter andra för våld</a:t>
            </a:r>
          </a:p>
          <a:p>
            <a:r>
              <a:rPr lang="sv-SE" sz="1600" b="1" kern="0" dirty="0">
                <a:solidFill>
                  <a:srgbClr val="5F497A"/>
                </a:solidFill>
                <a:ea typeface="MS Gothic" panose="020B0609070205080204" pitchFamily="49" charset="-128"/>
                <a:cs typeface="Times New Roman" panose="02020603050405020304" pitchFamily="18" charset="0"/>
              </a:rPr>
              <a:t>Civilsamhället</a:t>
            </a:r>
          </a:p>
          <a:p>
            <a:pPr>
              <a:spcAft>
                <a:spcPts val="0"/>
              </a:spcAft>
            </a:pPr>
            <a:r>
              <a:rPr lang="sv-SE" sz="1600" b="1" i="1" dirty="0">
                <a:solidFill>
                  <a:srgbClr val="4F81BD"/>
                </a:solidFill>
                <a:ea typeface="MS Gothic" panose="020B0609070205080204" pitchFamily="49" charset="-128"/>
                <a:cs typeface="Times New Roman" panose="02020603050405020304" pitchFamily="18" charset="0"/>
              </a:rPr>
              <a:t>Exempelvis: </a:t>
            </a:r>
            <a:r>
              <a:rPr lang="sv-SE" sz="1600" dirty="0">
                <a:ea typeface="MS Mincho"/>
                <a:cs typeface="Times New Roman" panose="02020603050405020304" pitchFamily="18" charset="0"/>
              </a:rPr>
              <a:t>Studieförbund eller föreningar som erbjuder föräldraträffar Föreningar eller organisationer som erbjuder Läxhjälp.</a:t>
            </a:r>
            <a:endParaRPr lang="sv-SE" sz="2400" dirty="0">
              <a:effectLst/>
              <a:ea typeface="MS Mincho"/>
              <a:cs typeface="Times New Roman" panose="02020603050405020304" pitchFamily="18" charset="0"/>
            </a:endParaRPr>
          </a:p>
        </p:txBody>
      </p:sp>
    </p:spTree>
    <p:extLst>
      <p:ext uri="{BB962C8B-B14F-4D97-AF65-F5344CB8AC3E}">
        <p14:creationId xmlns:p14="http://schemas.microsoft.com/office/powerpoint/2010/main" val="270078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1099592"/>
          </a:xfrm>
          <a:solidFill>
            <a:schemeClr val="accent5">
              <a:lumMod val="60000"/>
              <a:lumOff val="40000"/>
            </a:schemeClr>
          </a:solidFill>
        </p:spPr>
        <p:txBody>
          <a:bodyPr/>
          <a:lstStyle/>
          <a:p>
            <a:pPr algn="ctr"/>
            <a:r>
              <a:rPr lang="sv-SE" sz="3200" b="0" dirty="0">
                <a:solidFill>
                  <a:schemeClr val="bg1"/>
                </a:solidFill>
                <a:latin typeface="+mn-lt"/>
              </a:rPr>
              <a:t>Träff 4 – Avslut och hur vill du vara som förälder</a:t>
            </a:r>
          </a:p>
        </p:txBody>
      </p:sp>
      <p:sp>
        <p:nvSpPr>
          <p:cNvPr id="6" name="Platshållare för innehåll 5"/>
          <p:cNvSpPr>
            <a:spLocks noGrp="1"/>
          </p:cNvSpPr>
          <p:nvPr>
            <p:ph idx="1"/>
          </p:nvPr>
        </p:nvSpPr>
        <p:spPr>
          <a:xfrm>
            <a:off x="457200" y="1440001"/>
            <a:ext cx="8229600" cy="4294050"/>
          </a:xfrm>
        </p:spPr>
        <p:txBody>
          <a:bodyPr/>
          <a:lstStyle/>
          <a:p>
            <a:endParaRPr lang="sv-SE" sz="2400" dirty="0"/>
          </a:p>
          <a:p>
            <a:endParaRPr lang="sv-SE" sz="2400" dirty="0"/>
          </a:p>
        </p:txBody>
      </p:sp>
      <p:pic>
        <p:nvPicPr>
          <p:cNvPr id="3" name="Bildobjekt 2"/>
          <p:cNvPicPr>
            <a:picLocks noChangeAspect="1"/>
          </p:cNvPicPr>
          <p:nvPr/>
        </p:nvPicPr>
        <p:blipFill>
          <a:blip r:embed="rId3"/>
          <a:stretch>
            <a:fillRect/>
          </a:stretch>
        </p:blipFill>
        <p:spPr>
          <a:xfrm>
            <a:off x="457200" y="1758747"/>
            <a:ext cx="7900987" cy="42834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ruta 3"/>
          <p:cNvSpPr txBox="1"/>
          <p:nvPr/>
        </p:nvSpPr>
        <p:spPr>
          <a:xfrm>
            <a:off x="7260332" y="6243708"/>
            <a:ext cx="1872208" cy="307777"/>
          </a:xfrm>
          <a:prstGeom prst="rect">
            <a:avLst/>
          </a:prstGeom>
          <a:noFill/>
        </p:spPr>
        <p:txBody>
          <a:bodyPr wrap="square" rtlCol="0">
            <a:spAutoFit/>
          </a:bodyPr>
          <a:lstStyle/>
          <a:p>
            <a:r>
              <a:rPr lang="sv-SE" sz="1400" dirty="0"/>
              <a:t>Manualsida 20</a:t>
            </a:r>
          </a:p>
        </p:txBody>
      </p:sp>
    </p:spTree>
    <p:extLst>
      <p:ext uri="{BB962C8B-B14F-4D97-AF65-F5344CB8AC3E}">
        <p14:creationId xmlns:p14="http://schemas.microsoft.com/office/powerpoint/2010/main" val="12279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a:p>
            <a:r>
              <a:rPr lang="sv-SE" sz="2800" dirty="0"/>
              <a:t>Vad är viktigt i samarbetet mellan gruppledarna?</a:t>
            </a:r>
          </a:p>
          <a:p>
            <a:endParaRPr lang="sv-SE" sz="2800" dirty="0"/>
          </a:p>
          <a:p>
            <a:r>
              <a:rPr lang="sv-SE" sz="2800" dirty="0"/>
              <a:t>Vilka gruppledarfärdigheter är viktiga för samarbetet?</a:t>
            </a:r>
          </a:p>
        </p:txBody>
      </p:sp>
      <p:sp>
        <p:nvSpPr>
          <p:cNvPr id="4" name="Platshållare för text 3"/>
          <p:cNvSpPr>
            <a:spLocks noGrp="1"/>
          </p:cNvSpPr>
          <p:nvPr>
            <p:ph type="body" sz="quarter" idx="13"/>
          </p:nvPr>
        </p:nvSpPr>
        <p:spPr/>
        <p:txBody>
          <a:bodyPr/>
          <a:lstStyle/>
          <a:p>
            <a:endParaRPr lang="sv-SE"/>
          </a:p>
        </p:txBody>
      </p:sp>
      <p:sp>
        <p:nvSpPr>
          <p:cNvPr id="5" name="Rubrik 1"/>
          <p:cNvSpPr>
            <a:spLocks noGrp="1"/>
          </p:cNvSpPr>
          <p:nvPr>
            <p:ph type="title"/>
          </p:nvPr>
        </p:nvSpPr>
        <p:spPr>
          <a:xfrm>
            <a:off x="457200" y="339213"/>
            <a:ext cx="8229600" cy="831600"/>
          </a:xfrm>
          <a:solidFill>
            <a:schemeClr val="accent5"/>
          </a:solidFill>
        </p:spPr>
        <p:txBody>
          <a:bodyPr anchor="ctr"/>
          <a:lstStyle/>
          <a:p>
            <a:pPr algn="ctr"/>
            <a:r>
              <a:rPr lang="sv-SE" sz="3200" b="0" dirty="0">
                <a:solidFill>
                  <a:schemeClr val="bg1"/>
                </a:solidFill>
                <a:latin typeface="+mn-lt"/>
              </a:rPr>
              <a:t>Kollegialt samarbete</a:t>
            </a:r>
          </a:p>
        </p:txBody>
      </p:sp>
    </p:spTree>
    <p:extLst>
      <p:ext uri="{BB962C8B-B14F-4D97-AF65-F5344CB8AC3E}">
        <p14:creationId xmlns:p14="http://schemas.microsoft.com/office/powerpoint/2010/main" val="1679284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752737" y="1439863"/>
            <a:ext cx="5483559" cy="5018232"/>
          </a:xfrm>
          <a:prstGeom prst="rect">
            <a:avLst/>
          </a:prstGeom>
        </p:spPr>
      </p:pic>
      <p:sp>
        <p:nvSpPr>
          <p:cNvPr id="4" name="Platshållare för text 3"/>
          <p:cNvSpPr>
            <a:spLocks noGrp="1"/>
          </p:cNvSpPr>
          <p:nvPr>
            <p:ph type="body" sz="quarter" idx="13"/>
          </p:nvPr>
        </p:nvSpPr>
        <p:spPr/>
        <p:txBody>
          <a:bodyPr/>
          <a:lstStyle/>
          <a:p>
            <a:endParaRPr lang="sv-SE"/>
          </a:p>
        </p:txBody>
      </p:sp>
      <p:sp>
        <p:nvSpPr>
          <p:cNvPr id="6" name="Rubrik 1"/>
          <p:cNvSpPr>
            <a:spLocks noGrp="1"/>
          </p:cNvSpPr>
          <p:nvPr>
            <p:ph type="title"/>
          </p:nvPr>
        </p:nvSpPr>
        <p:spPr>
          <a:solidFill>
            <a:schemeClr val="accent5"/>
          </a:solidFill>
        </p:spPr>
        <p:txBody>
          <a:bodyPr anchor="ctr"/>
          <a:lstStyle/>
          <a:p>
            <a:pPr algn="ctr"/>
            <a:r>
              <a:rPr lang="sv-SE" sz="3200" b="0" dirty="0">
                <a:solidFill>
                  <a:schemeClr val="bg1"/>
                </a:solidFill>
                <a:latin typeface="+mn-lt"/>
              </a:rPr>
              <a:t>Kollegialt samarbete</a:t>
            </a:r>
          </a:p>
        </p:txBody>
      </p:sp>
    </p:spTree>
    <p:extLst>
      <p:ext uri="{BB962C8B-B14F-4D97-AF65-F5344CB8AC3E}">
        <p14:creationId xmlns:p14="http://schemas.microsoft.com/office/powerpoint/2010/main" val="3622162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lnSpcReduction="10000"/>
          </a:bodyPr>
          <a:lstStyle/>
          <a:p>
            <a:pPr lvl="0"/>
            <a:endParaRPr lang="sv-SE" dirty="0"/>
          </a:p>
          <a:p>
            <a:pPr lvl="0"/>
            <a:r>
              <a:rPr lang="sv-SE" sz="2400" dirty="0"/>
              <a:t>MI har många olika samtalsverktyg som kan användas i samtal. Ge exempel på dessa samtalsverktyg och hur de kan användas. </a:t>
            </a:r>
          </a:p>
          <a:p>
            <a:pPr marL="0" indent="0">
              <a:buNone/>
            </a:pPr>
            <a:r>
              <a:rPr lang="sv-SE" sz="2400" dirty="0"/>
              <a:t> </a:t>
            </a:r>
          </a:p>
          <a:p>
            <a:pPr lvl="0"/>
            <a:r>
              <a:rPr lang="sv-SE" sz="2400" dirty="0"/>
              <a:t>Varför tror du att det är viktigt att föräldern tar tonåringens perspektiv i samtal?</a:t>
            </a:r>
          </a:p>
          <a:p>
            <a:pPr marL="0" indent="0">
              <a:buNone/>
            </a:pPr>
            <a:endParaRPr lang="sv-SE" sz="2400" dirty="0"/>
          </a:p>
          <a:p>
            <a:pPr lvl="0"/>
            <a:r>
              <a:rPr lang="sv-SE" sz="2400" dirty="0"/>
              <a:t>Ge exempel på hur föräldrar </a:t>
            </a:r>
            <a:r>
              <a:rPr lang="sv-SE" sz="2400"/>
              <a:t>kanhålla</a:t>
            </a:r>
            <a:r>
              <a:rPr lang="sv-SE" sz="2400" dirty="0"/>
              <a:t> samtal levande med sin tonåring.</a:t>
            </a:r>
          </a:p>
          <a:p>
            <a:pPr lvl="0"/>
            <a:endParaRPr lang="sv-SE" dirty="0"/>
          </a:p>
          <a:p>
            <a:pPr marL="0" indent="0">
              <a:buNone/>
            </a:pPr>
            <a:endParaRPr lang="sv-SE" dirty="0"/>
          </a:p>
          <a:p>
            <a:pPr lvl="0"/>
            <a:endParaRPr lang="sv-SE" dirty="0"/>
          </a:p>
          <a:p>
            <a:endParaRPr lang="sv-SE" dirty="0"/>
          </a:p>
          <a:p>
            <a:pPr lvl="0"/>
            <a:endParaRPr lang="sv-SE" dirty="0"/>
          </a:p>
          <a:p>
            <a:pPr lvl="0"/>
            <a:endParaRPr lang="sv-SE" dirty="0"/>
          </a:p>
          <a:p>
            <a:pPr marL="0" indent="0">
              <a:buNone/>
            </a:pPr>
            <a:endParaRPr lang="sv-SE" dirty="0"/>
          </a:p>
          <a:p>
            <a:endParaRPr lang="sv-SE" sz="3200" dirty="0"/>
          </a:p>
        </p:txBody>
      </p:sp>
      <p:sp>
        <p:nvSpPr>
          <p:cNvPr id="5" name="Rubrik 1"/>
          <p:cNvSpPr>
            <a:spLocks noGrp="1"/>
          </p:cNvSpPr>
          <p:nvPr>
            <p:ph type="title"/>
          </p:nvPr>
        </p:nvSpPr>
        <p:spPr>
          <a:solidFill>
            <a:schemeClr val="accent5"/>
          </a:solidFill>
        </p:spPr>
        <p:txBody>
          <a:bodyPr anchor="ctr"/>
          <a:lstStyle/>
          <a:p>
            <a:pPr algn="ctr"/>
            <a:r>
              <a:rPr lang="sv-SE" sz="3200" b="0" dirty="0">
                <a:solidFill>
                  <a:schemeClr val="bg1"/>
                </a:solidFill>
                <a:latin typeface="+mn-lt"/>
              </a:rPr>
              <a:t>Lyssnar din tonåring?</a:t>
            </a:r>
          </a:p>
        </p:txBody>
      </p:sp>
    </p:spTree>
    <p:extLst>
      <p:ext uri="{BB962C8B-B14F-4D97-AF65-F5344CB8AC3E}">
        <p14:creationId xmlns:p14="http://schemas.microsoft.com/office/powerpoint/2010/main" val="2167179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7931224" cy="4869319"/>
          </a:xfrm>
        </p:spPr>
        <p:txBody>
          <a:bodyPr/>
          <a:lstStyle/>
          <a:p>
            <a:pPr marL="0" indent="0">
              <a:buNone/>
            </a:pPr>
            <a:endParaRPr lang="sv-SE" sz="2800" dirty="0"/>
          </a:p>
          <a:p>
            <a:r>
              <a:rPr lang="sv-SE" sz="2800" dirty="0"/>
              <a:t>Ta med kartläggning av stödinsatser </a:t>
            </a:r>
          </a:p>
          <a:p>
            <a:endParaRPr lang="sv-SE" sz="2800" dirty="0"/>
          </a:p>
          <a:p>
            <a:r>
              <a:rPr lang="sv-SE" sz="2800" dirty="0"/>
              <a:t>Läs manualkorten till bonusträffarna</a:t>
            </a:r>
          </a:p>
          <a:p>
            <a:endParaRPr lang="sv-SE" sz="2800" dirty="0"/>
          </a:p>
          <a:p>
            <a:r>
              <a:rPr lang="sv-SE" sz="2800" dirty="0"/>
              <a:t> Obs!  Digitalträff 9-12.30</a:t>
            </a:r>
          </a:p>
          <a:p>
            <a:pPr marL="0" indent="0" algn="ctr">
              <a:buNone/>
            </a:pPr>
            <a:endParaRPr lang="sv-SE" sz="2600" dirty="0"/>
          </a:p>
          <a:p>
            <a:pPr marL="0" indent="0" algn="ctr">
              <a:buNone/>
            </a:pPr>
            <a:endParaRPr lang="sv-SE" sz="2600" dirty="0"/>
          </a:p>
          <a:p>
            <a:pPr marL="0" indent="0" algn="ctr">
              <a:buNone/>
            </a:pPr>
            <a:endParaRPr lang="sv-SE" sz="2600" dirty="0"/>
          </a:p>
          <a:p>
            <a:endParaRPr lang="sv-SE" dirty="0"/>
          </a:p>
        </p:txBody>
      </p:sp>
      <p:sp>
        <p:nvSpPr>
          <p:cNvPr id="5" name="Rubrik 1"/>
          <p:cNvSpPr>
            <a:spLocks noGrp="1"/>
          </p:cNvSpPr>
          <p:nvPr>
            <p:ph type="title"/>
          </p:nvPr>
        </p:nvSpPr>
        <p:spPr>
          <a:xfrm>
            <a:off x="465854" y="476672"/>
            <a:ext cx="8229600" cy="831600"/>
          </a:xfrm>
          <a:solidFill>
            <a:schemeClr val="accent5"/>
          </a:solidFill>
        </p:spPr>
        <p:txBody>
          <a:bodyPr vert="horz" lIns="0" tIns="0" rIns="0" bIns="0" rtlCol="0" anchor="ctr" anchorCtr="0">
            <a:noAutofit/>
          </a:bodyPr>
          <a:lstStyle/>
          <a:p>
            <a:pPr algn="ctr"/>
            <a:r>
              <a:rPr lang="sv-SE" sz="3200" b="0" dirty="0">
                <a:solidFill>
                  <a:schemeClr val="bg1"/>
                </a:solidFill>
              </a:rPr>
              <a:t>Att göra till nästa utbildningsdag- </a:t>
            </a:r>
          </a:p>
        </p:txBody>
      </p:sp>
    </p:spTree>
    <p:extLst>
      <p:ext uri="{BB962C8B-B14F-4D97-AF65-F5344CB8AC3E}">
        <p14:creationId xmlns:p14="http://schemas.microsoft.com/office/powerpoint/2010/main" val="2981880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457200" y="1440001"/>
            <a:ext cx="8229600" cy="4294050"/>
          </a:xfrm>
        </p:spPr>
        <p:txBody>
          <a:bodyPr/>
          <a:lstStyle/>
          <a:p>
            <a:pPr>
              <a:buFont typeface="Wingdings" panose="05000000000000000000" pitchFamily="2" charset="2"/>
              <a:buChar char="Ø"/>
            </a:pPr>
            <a:endParaRPr lang="sv-SE" dirty="0"/>
          </a:p>
          <a:p>
            <a:pPr marL="0" indent="0">
              <a:buNone/>
            </a:pPr>
            <a:endParaRPr lang="sv-SE" dirty="0"/>
          </a:p>
          <a:p>
            <a:pPr marL="0" indent="0">
              <a:buNone/>
            </a:pPr>
            <a:endParaRPr lang="sv-SE" sz="1800" i="1" dirty="0"/>
          </a:p>
        </p:txBody>
      </p:sp>
      <p:sp>
        <p:nvSpPr>
          <p:cNvPr id="5" name="Rubrik 1"/>
          <p:cNvSpPr txBox="1">
            <a:spLocks/>
          </p:cNvSpPr>
          <p:nvPr/>
        </p:nvSpPr>
        <p:spPr>
          <a:xfrm>
            <a:off x="457200" y="463939"/>
            <a:ext cx="8229600" cy="1013960"/>
          </a:xfrm>
          <a:prstGeom prst="rect">
            <a:avLst/>
          </a:prstGeom>
          <a:solidFill>
            <a:schemeClr val="accent5"/>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dirty="0">
                <a:solidFill>
                  <a:schemeClr val="bg1"/>
                </a:solidFill>
                <a:latin typeface="+mn-lt"/>
              </a:rPr>
              <a:t>Dags för lunch!</a:t>
            </a:r>
          </a:p>
        </p:txBody>
      </p:sp>
      <p:sp>
        <p:nvSpPr>
          <p:cNvPr id="4" name="AutoShape 2" descr="Mat för säsongare: 9 goda recept för skidåkare - Freer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AutoShape 6" descr="5. mat &amp; dryck - Parks and Res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8" descr="5. mat &amp; dryck - Parks and Resor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 name="AutoShape 10" descr="5. mat &amp; dryck - Parks and Resorts"/>
          <p:cNvSpPr>
            <a:spLocks noChangeAspect="1" noChangeArrowheads="1"/>
          </p:cNvSpPr>
          <p:nvPr/>
        </p:nvSpPr>
        <p:spPr bwMode="auto">
          <a:xfrm>
            <a:off x="612775" y="312737"/>
            <a:ext cx="4571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2060" name="Picture 12" descr="BRA MAT RINGVÄGEN, Stockholm - Omdömen om restauranger - Tripadv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060848"/>
            <a:ext cx="52387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5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solidFill>
            <a:schemeClr val="accent5"/>
          </a:solidFill>
        </p:spPr>
        <p:txBody>
          <a:bodyPr vert="horz" lIns="0" tIns="0" rIns="0" bIns="0" rtlCol="0" anchor="ctr" anchorCtr="0">
            <a:noAutofit/>
          </a:bodyPr>
          <a:lstStyle/>
          <a:p>
            <a:pPr algn="ctr"/>
            <a:r>
              <a:rPr lang="sv-SE" sz="3200" b="0" dirty="0">
                <a:solidFill>
                  <a:schemeClr val="bg1"/>
                </a:solidFill>
                <a:latin typeface="+mn-lt"/>
              </a:rPr>
              <a:t>Övning: Före- och eftermodellen</a:t>
            </a:r>
          </a:p>
        </p:txBody>
      </p:sp>
      <p:pic>
        <p:nvPicPr>
          <p:cNvPr id="1026" name="Picture 2" descr="Hur sover din tonåring? - Sparksgene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1880" y="4694510"/>
            <a:ext cx="2681302" cy="178474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51520" y="1468161"/>
            <a:ext cx="7931224" cy="3046988"/>
          </a:xfrm>
          <a:prstGeom prst="rect">
            <a:avLst/>
          </a:prstGeom>
        </p:spPr>
        <p:txBody>
          <a:bodyPr wrap="square">
            <a:spAutoFit/>
          </a:bodyPr>
          <a:lstStyle/>
          <a:p>
            <a:pPr marL="540000" lvl="3">
              <a:spcBef>
                <a:spcPts val="600"/>
              </a:spcBef>
              <a:spcAft>
                <a:spcPts val="300"/>
              </a:spcAft>
            </a:pPr>
            <a:r>
              <a:rPr lang="sv-SE" sz="2400" dirty="0"/>
              <a:t>Det är morgon och skolan börjar om 30 min. Tonåringen ligger i sin säng. Föräldern irriterar sig på att ungdomen inte vaknat och gått upp ännu. Föräldern går in till ungdomen och väcker med hög röst. Tonåringen ignorerar föräldern och drar täcket över huvudet. Föräldern skäller och tjatar på tonåringen utan respons. Föräldern slänger igen dörren och går iväg till jobbet.</a:t>
            </a:r>
          </a:p>
        </p:txBody>
      </p:sp>
    </p:spTree>
    <p:extLst>
      <p:ext uri="{BB962C8B-B14F-4D97-AF65-F5344CB8AC3E}">
        <p14:creationId xmlns:p14="http://schemas.microsoft.com/office/powerpoint/2010/main" val="63491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979178961"/>
              </p:ext>
            </p:extLst>
          </p:nvPr>
        </p:nvGraphicFramePr>
        <p:xfrm>
          <a:off x="457198" y="457200"/>
          <a:ext cx="8229600" cy="513204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3782127719"/>
                    </a:ext>
                  </a:extLst>
                </a:gridCol>
                <a:gridCol w="2743200">
                  <a:extLst>
                    <a:ext uri="{9D8B030D-6E8A-4147-A177-3AD203B41FA5}">
                      <a16:colId xmlns:a16="http://schemas.microsoft.com/office/drawing/2014/main" val="1201846026"/>
                    </a:ext>
                  </a:extLst>
                </a:gridCol>
                <a:gridCol w="2743200">
                  <a:extLst>
                    <a:ext uri="{9D8B030D-6E8A-4147-A177-3AD203B41FA5}">
                      <a16:colId xmlns:a16="http://schemas.microsoft.com/office/drawing/2014/main" val="4239197725"/>
                    </a:ext>
                  </a:extLst>
                </a:gridCol>
              </a:tblGrid>
              <a:tr h="1354953">
                <a:tc>
                  <a:txBody>
                    <a:bodyPr/>
                    <a:lstStyle/>
                    <a:p>
                      <a:pPr algn="ctr">
                        <a:lnSpc>
                          <a:spcPts val="1500"/>
                        </a:lnSpc>
                        <a:spcBef>
                          <a:spcPts val="1200"/>
                        </a:spcBef>
                        <a:spcAft>
                          <a:spcPts val="720"/>
                        </a:spcAft>
                      </a:pPr>
                      <a:endParaRPr lang="sv-SE" sz="1800" dirty="0">
                        <a:effectLst/>
                      </a:endParaRPr>
                    </a:p>
                    <a:p>
                      <a:pPr algn="ctr">
                        <a:lnSpc>
                          <a:spcPts val="1500"/>
                        </a:lnSpc>
                        <a:spcBef>
                          <a:spcPts val="1200"/>
                        </a:spcBef>
                        <a:spcAft>
                          <a:spcPts val="720"/>
                        </a:spcAft>
                      </a:pPr>
                      <a:r>
                        <a:rPr lang="sv-SE" sz="1800" dirty="0">
                          <a:effectLst/>
                        </a:rPr>
                        <a:t>Före</a:t>
                      </a:r>
                      <a:endParaRPr lang="sv-SE" sz="1200" dirty="0">
                        <a:effectLst/>
                      </a:endParaRPr>
                    </a:p>
                    <a:p>
                      <a:pPr>
                        <a:lnSpc>
                          <a:spcPts val="1500"/>
                        </a:lnSpc>
                        <a:spcBef>
                          <a:spcPts val="1200"/>
                        </a:spcBef>
                        <a:spcAft>
                          <a:spcPts val="720"/>
                        </a:spcAft>
                      </a:pPr>
                      <a:r>
                        <a:rPr lang="sv-SE" sz="1200" dirty="0">
                          <a:effectLst/>
                        </a:rPr>
                        <a:t>Vad gör föräldern före? Omständigheter innan.</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ctr">
                        <a:lnSpc>
                          <a:spcPts val="1500"/>
                        </a:lnSpc>
                        <a:spcBef>
                          <a:spcPts val="1200"/>
                        </a:spcBef>
                        <a:spcAft>
                          <a:spcPts val="720"/>
                        </a:spcAft>
                      </a:pPr>
                      <a:endParaRPr lang="sv-SE" sz="1800" dirty="0">
                        <a:effectLst/>
                      </a:endParaRPr>
                    </a:p>
                    <a:p>
                      <a:pPr algn="ctr">
                        <a:lnSpc>
                          <a:spcPts val="1500"/>
                        </a:lnSpc>
                        <a:spcBef>
                          <a:spcPts val="1200"/>
                        </a:spcBef>
                        <a:spcAft>
                          <a:spcPts val="720"/>
                        </a:spcAft>
                      </a:pPr>
                      <a:r>
                        <a:rPr lang="sv-SE" sz="1800" dirty="0">
                          <a:effectLst/>
                        </a:rPr>
                        <a:t>Tonåringens beteende</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algn="ctr">
                        <a:lnSpc>
                          <a:spcPts val="1500"/>
                        </a:lnSpc>
                        <a:spcBef>
                          <a:spcPts val="1200"/>
                        </a:spcBef>
                        <a:spcAft>
                          <a:spcPts val="720"/>
                        </a:spcAft>
                      </a:pPr>
                      <a:endParaRPr lang="sv-SE" sz="1800" dirty="0">
                        <a:effectLst/>
                      </a:endParaRPr>
                    </a:p>
                    <a:p>
                      <a:pPr algn="ctr">
                        <a:lnSpc>
                          <a:spcPts val="1500"/>
                        </a:lnSpc>
                        <a:spcBef>
                          <a:spcPts val="1200"/>
                        </a:spcBef>
                        <a:spcAft>
                          <a:spcPts val="720"/>
                        </a:spcAft>
                      </a:pPr>
                      <a:r>
                        <a:rPr lang="sv-SE" sz="1800" dirty="0">
                          <a:effectLst/>
                        </a:rPr>
                        <a:t>Efter</a:t>
                      </a:r>
                      <a:endParaRPr lang="sv-SE" sz="1200" dirty="0">
                        <a:effectLst/>
                      </a:endParaRPr>
                    </a:p>
                    <a:p>
                      <a:pPr>
                        <a:lnSpc>
                          <a:spcPts val="1500"/>
                        </a:lnSpc>
                        <a:spcBef>
                          <a:spcPts val="1200"/>
                        </a:spcBef>
                        <a:spcAft>
                          <a:spcPts val="720"/>
                        </a:spcAft>
                      </a:pPr>
                      <a:r>
                        <a:rPr lang="sv-SE" sz="1200" dirty="0">
                          <a:effectLst/>
                        </a:rPr>
                        <a:t>Vad gör föräldern efter?</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553975337"/>
                  </a:ext>
                </a:extLst>
              </a:tr>
              <a:tr h="3777087">
                <a:tc>
                  <a:txBody>
                    <a:bodyPr/>
                    <a:lstStyle/>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90000"/>
                      </a:schemeClr>
                    </a:solidFill>
                  </a:tcPr>
                </a:tc>
                <a:tc>
                  <a:txBody>
                    <a:bodyPr/>
                    <a:lstStyle/>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90000"/>
                      </a:schemeClr>
                    </a:solidFill>
                  </a:tcPr>
                </a:tc>
                <a:tc>
                  <a:txBody>
                    <a:bodyPr/>
                    <a:lstStyle/>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endParaRPr>
                    </a:p>
                    <a:p>
                      <a:pPr>
                        <a:lnSpc>
                          <a:spcPts val="1500"/>
                        </a:lnSpc>
                        <a:spcAft>
                          <a:spcPts val="0"/>
                        </a:spcAft>
                      </a:pPr>
                      <a:r>
                        <a:rPr lang="sv-SE" sz="2000" dirty="0">
                          <a:effectLst/>
                        </a:rPr>
                        <a: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90000"/>
                      </a:schemeClr>
                    </a:solidFill>
                  </a:tcPr>
                </a:tc>
                <a:extLst>
                  <a:ext uri="{0D108BD9-81ED-4DB2-BD59-A6C34878D82A}">
                    <a16:rowId xmlns:a16="http://schemas.microsoft.com/office/drawing/2014/main" val="3774079844"/>
                  </a:ext>
                </a:extLst>
              </a:tr>
            </a:tbl>
          </a:graphicData>
        </a:graphic>
      </p:graphicFrame>
    </p:spTree>
    <p:extLst>
      <p:ext uri="{BB962C8B-B14F-4D97-AF65-F5344CB8AC3E}">
        <p14:creationId xmlns:p14="http://schemas.microsoft.com/office/powerpoint/2010/main" val="229711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endParaRPr lang="sv-SE" dirty="0"/>
          </a:p>
        </p:txBody>
      </p:sp>
      <p:graphicFrame>
        <p:nvGraphicFramePr>
          <p:cNvPr id="5" name="Platshållare för innehåll 4"/>
          <p:cNvGraphicFramePr>
            <a:graphicFrameLocks noGrp="1"/>
          </p:cNvGraphicFramePr>
          <p:nvPr>
            <p:ph idx="1"/>
          </p:nvPr>
        </p:nvGraphicFramePr>
        <p:xfrm>
          <a:off x="460375" y="1232737"/>
          <a:ext cx="8435280" cy="4680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ubrik 1"/>
          <p:cNvSpPr txBox="1">
            <a:spLocks/>
          </p:cNvSpPr>
          <p:nvPr/>
        </p:nvSpPr>
        <p:spPr>
          <a:xfrm>
            <a:off x="457200" y="429169"/>
            <a:ext cx="8229600" cy="831600"/>
          </a:xfrm>
          <a:prstGeom prst="rect">
            <a:avLst/>
          </a:prstGeom>
          <a:solidFill>
            <a:schemeClr val="accent5">
              <a:lumMod val="60000"/>
              <a:lumOff val="40000"/>
            </a:schemeClr>
          </a:solidFill>
        </p:spPr>
        <p:txBody>
          <a:bodyPr vert="horz" lIns="0" tIns="0" rIns="0" bIns="0" rtlCol="0" anchor="ctr" anchorCtr="0">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gn="ctr"/>
            <a:r>
              <a:rPr lang="sv-SE" sz="3200" b="0" dirty="0">
                <a:solidFill>
                  <a:schemeClr val="bg1"/>
                </a:solidFill>
                <a:latin typeface="+mn-lt"/>
              </a:rPr>
              <a:t>Cirkeln: Hantera problem</a:t>
            </a:r>
          </a:p>
        </p:txBody>
      </p:sp>
    </p:spTree>
    <p:extLst>
      <p:ext uri="{BB962C8B-B14F-4D97-AF65-F5344CB8AC3E}">
        <p14:creationId xmlns:p14="http://schemas.microsoft.com/office/powerpoint/2010/main" val="209349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457200" y="260648"/>
            <a:ext cx="8229600" cy="831600"/>
          </a:xfrm>
          <a:solidFill>
            <a:schemeClr val="accent5">
              <a:lumMod val="60000"/>
              <a:lumOff val="40000"/>
            </a:schemeClr>
          </a:solidFill>
        </p:spPr>
        <p:txBody>
          <a:bodyPr anchor="ctr"/>
          <a:lstStyle/>
          <a:p>
            <a:pPr algn="ctr"/>
            <a:r>
              <a:rPr lang="sv-SE" sz="3200" b="0" dirty="0">
                <a:solidFill>
                  <a:schemeClr val="bg1"/>
                </a:solidFill>
                <a:latin typeface="+mn-lt"/>
              </a:rPr>
              <a:t>Träff 4- Hantera problem</a:t>
            </a:r>
          </a:p>
        </p:txBody>
      </p:sp>
      <p:pic>
        <p:nvPicPr>
          <p:cNvPr id="2" name="Bildobjekt 1"/>
          <p:cNvPicPr>
            <a:picLocks noChangeAspect="1"/>
          </p:cNvPicPr>
          <p:nvPr/>
        </p:nvPicPr>
        <p:blipFill>
          <a:blip r:embed="rId3"/>
          <a:stretch>
            <a:fillRect/>
          </a:stretch>
        </p:blipFill>
        <p:spPr>
          <a:xfrm>
            <a:off x="458291" y="1916832"/>
            <a:ext cx="7696200" cy="3181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ruta 2"/>
          <p:cNvSpPr txBox="1"/>
          <p:nvPr/>
        </p:nvSpPr>
        <p:spPr>
          <a:xfrm>
            <a:off x="6732240" y="5517232"/>
            <a:ext cx="1656184" cy="369332"/>
          </a:xfrm>
          <a:prstGeom prst="rect">
            <a:avLst/>
          </a:prstGeom>
          <a:noFill/>
        </p:spPr>
        <p:txBody>
          <a:bodyPr wrap="square" rtlCol="0">
            <a:spAutoFit/>
          </a:bodyPr>
          <a:lstStyle/>
          <a:p>
            <a:r>
              <a:rPr lang="sv-SE" dirty="0"/>
              <a:t>Manualsida 0</a:t>
            </a:r>
          </a:p>
        </p:txBody>
      </p:sp>
    </p:spTree>
    <p:extLst>
      <p:ext uri="{BB962C8B-B14F-4D97-AF65-F5344CB8AC3E}">
        <p14:creationId xmlns:p14="http://schemas.microsoft.com/office/powerpoint/2010/main" val="326963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endParaRPr lang="sv-SE"/>
          </a:p>
        </p:txBody>
      </p:sp>
      <p:sp>
        <p:nvSpPr>
          <p:cNvPr id="5" name="Rubrik 1"/>
          <p:cNvSpPr>
            <a:spLocks noGrp="1"/>
          </p:cNvSpPr>
          <p:nvPr>
            <p:ph type="title"/>
          </p:nvPr>
        </p:nvSpPr>
        <p:spPr>
          <a:solidFill>
            <a:schemeClr val="accent5">
              <a:lumMod val="60000"/>
              <a:lumOff val="40000"/>
            </a:schemeClr>
          </a:solidFill>
        </p:spPr>
        <p:txBody>
          <a:bodyPr anchor="ctr"/>
          <a:lstStyle/>
          <a:p>
            <a:pPr algn="ctr"/>
            <a:r>
              <a:rPr lang="sv-SE" sz="3200" b="0" dirty="0">
                <a:solidFill>
                  <a:schemeClr val="bg1"/>
                </a:solidFill>
                <a:latin typeface="+mn-lt"/>
              </a:rPr>
              <a:t>Träff 4</a:t>
            </a:r>
          </a:p>
        </p:txBody>
      </p:sp>
      <p:sp>
        <p:nvSpPr>
          <p:cNvPr id="9" name="textruta 8"/>
          <p:cNvSpPr txBox="1"/>
          <p:nvPr/>
        </p:nvSpPr>
        <p:spPr>
          <a:xfrm>
            <a:off x="5796136" y="6076678"/>
            <a:ext cx="2448272" cy="369332"/>
          </a:xfrm>
          <a:prstGeom prst="rect">
            <a:avLst/>
          </a:prstGeom>
          <a:noFill/>
        </p:spPr>
        <p:txBody>
          <a:bodyPr wrap="square" rtlCol="0">
            <a:spAutoFit/>
          </a:bodyPr>
          <a:lstStyle/>
          <a:p>
            <a:r>
              <a:rPr lang="sv-SE" dirty="0"/>
              <a:t>              Manualsida 1</a:t>
            </a:r>
          </a:p>
        </p:txBody>
      </p:sp>
      <p:pic>
        <p:nvPicPr>
          <p:cNvPr id="3" name="Platshållare för innehåll 2"/>
          <p:cNvPicPr>
            <a:picLocks noGrp="1" noChangeAspect="1"/>
          </p:cNvPicPr>
          <p:nvPr>
            <p:ph idx="1"/>
          </p:nvPr>
        </p:nvPicPr>
        <p:blipFill>
          <a:blip r:embed="rId3"/>
          <a:stretch>
            <a:fillRect/>
          </a:stretch>
        </p:blipFill>
        <p:spPr>
          <a:xfrm>
            <a:off x="1023937" y="1641472"/>
            <a:ext cx="7096125" cy="426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674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endParaRPr lang="sv-SE"/>
          </a:p>
        </p:txBody>
      </p:sp>
      <p:sp>
        <p:nvSpPr>
          <p:cNvPr id="6" name="Rubrik 1"/>
          <p:cNvSpPr>
            <a:spLocks noGrp="1"/>
          </p:cNvSpPr>
          <p:nvPr>
            <p:ph type="title"/>
          </p:nvPr>
        </p:nvSpPr>
        <p:spPr>
          <a:solidFill>
            <a:schemeClr val="accent5">
              <a:lumMod val="60000"/>
              <a:lumOff val="40000"/>
            </a:schemeClr>
          </a:solidFill>
        </p:spPr>
        <p:txBody>
          <a:bodyPr anchor="ctr"/>
          <a:lstStyle/>
          <a:p>
            <a:pPr algn="ctr"/>
            <a:r>
              <a:rPr lang="sv-SE" sz="3200" b="0" dirty="0">
                <a:solidFill>
                  <a:schemeClr val="bg1"/>
                </a:solidFill>
                <a:latin typeface="+mn-lt"/>
              </a:rPr>
              <a:t>Träff 4</a:t>
            </a:r>
          </a:p>
        </p:txBody>
      </p:sp>
      <p:pic>
        <p:nvPicPr>
          <p:cNvPr id="7" name="Platshållare för innehåll 3" descr="C:\Users\aa28730\AppData\Local\Microsoft\Windows\INetCache\Content.Outlook\9U5ZI3GL\1-balansbradan.jpg"/>
          <p:cNvPicPr>
            <a:picLocks noGrp="1"/>
          </p:cNvPicPr>
          <p:nvPr>
            <p:ph idx="1"/>
          </p:nvPr>
        </p:nvPicPr>
        <p:blipFill rotWithShape="1">
          <a:blip r:embed="rId3" cstate="print">
            <a:extLst>
              <a:ext uri="{28A0092B-C50C-407E-A947-70E740481C1C}">
                <a14:useLocalDpi xmlns:a14="http://schemas.microsoft.com/office/drawing/2010/main" val="0"/>
              </a:ext>
            </a:extLst>
          </a:blip>
          <a:srcRect t="13250" b="18750"/>
          <a:stretch/>
        </p:blipFill>
        <p:spPr bwMode="auto">
          <a:xfrm>
            <a:off x="1907704" y="1772816"/>
            <a:ext cx="5256583" cy="31683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044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28800"/>
            <a:ext cx="8686800" cy="4725303"/>
          </a:xfrm>
        </p:spPr>
        <p:txBody>
          <a:bodyPr/>
          <a:lstStyle/>
          <a:p>
            <a:pPr marL="0" indent="0">
              <a:buNone/>
            </a:pPr>
            <a:r>
              <a:rPr lang="sv-SE" sz="2800" dirty="0"/>
              <a:t>Sortera problematiska situationer:</a:t>
            </a:r>
          </a:p>
          <a:p>
            <a:pPr marL="179388" lvl="1" indent="0">
              <a:buNone/>
            </a:pPr>
            <a:r>
              <a:rPr lang="sv-SE" sz="2300" dirty="0"/>
              <a:t>A: Bestämma och stå kvar</a:t>
            </a:r>
          </a:p>
          <a:p>
            <a:pPr marL="179388" lvl="1" indent="0">
              <a:buNone/>
            </a:pPr>
            <a:r>
              <a:rPr lang="sv-SE" sz="2300" dirty="0"/>
              <a:t>B: Komma överens tillsammans</a:t>
            </a:r>
          </a:p>
          <a:p>
            <a:pPr marL="179388" lvl="1" indent="0">
              <a:buNone/>
            </a:pPr>
            <a:r>
              <a:rPr lang="sv-SE" sz="2300" dirty="0"/>
              <a:t>C: Välja bort just nu</a:t>
            </a:r>
          </a:p>
          <a:p>
            <a:pPr marL="179388" lvl="1" indent="0">
              <a:buNone/>
            </a:pPr>
            <a:endParaRPr lang="sv-SE" sz="2800" dirty="0"/>
          </a:p>
          <a:p>
            <a:r>
              <a:rPr lang="sv-SE" sz="2400" dirty="0"/>
              <a:t>Påverkar relationen mellan förälder och tonåring</a:t>
            </a:r>
          </a:p>
          <a:p>
            <a:r>
              <a:rPr lang="sv-SE" sz="2400" dirty="0"/>
              <a:t>Ger föräldrar valmöjligheter i hur de kan hantera problem</a:t>
            </a:r>
          </a:p>
          <a:p>
            <a:r>
              <a:rPr lang="sv-SE" sz="2400" dirty="0"/>
              <a:t>Ett sätt att se över balans i fem-ettan</a:t>
            </a:r>
          </a:p>
          <a:p>
            <a:pPr marL="0" indent="0">
              <a:buNone/>
            </a:pPr>
            <a:endParaRPr lang="sv-SE" dirty="0"/>
          </a:p>
        </p:txBody>
      </p:sp>
      <p:sp>
        <p:nvSpPr>
          <p:cNvPr id="5" name="Rubrik 1"/>
          <p:cNvSpPr>
            <a:spLocks noGrp="1"/>
          </p:cNvSpPr>
          <p:nvPr>
            <p:ph type="title"/>
          </p:nvPr>
        </p:nvSpPr>
        <p:spPr>
          <a:solidFill>
            <a:schemeClr val="accent5"/>
          </a:solidFill>
        </p:spPr>
        <p:txBody>
          <a:bodyPr vert="horz" lIns="0" tIns="0" rIns="0" bIns="0" rtlCol="0" anchor="ctr" anchorCtr="0">
            <a:noAutofit/>
          </a:bodyPr>
          <a:lstStyle/>
          <a:p>
            <a:pPr algn="ctr"/>
            <a:r>
              <a:rPr lang="sv-SE" sz="3200" b="0" dirty="0">
                <a:solidFill>
                  <a:schemeClr val="bg1"/>
                </a:solidFill>
                <a:latin typeface="+mn-lt"/>
              </a:rPr>
              <a:t>Fördjupning: Att ta eller släppa en strid</a:t>
            </a:r>
          </a:p>
        </p:txBody>
      </p:sp>
      <p:sp>
        <p:nvSpPr>
          <p:cNvPr id="2" name="textruta 1"/>
          <p:cNvSpPr txBox="1"/>
          <p:nvPr/>
        </p:nvSpPr>
        <p:spPr>
          <a:xfrm>
            <a:off x="755576" y="5975703"/>
            <a:ext cx="3528392" cy="369332"/>
          </a:xfrm>
          <a:prstGeom prst="rect">
            <a:avLst/>
          </a:prstGeom>
          <a:noFill/>
        </p:spPr>
        <p:txBody>
          <a:bodyPr wrap="square" rtlCol="0">
            <a:spAutoFit/>
          </a:bodyPr>
          <a:lstStyle/>
          <a:p>
            <a:r>
              <a:rPr lang="sv-SE" dirty="0"/>
              <a:t>Källa: Ross Greene 2016</a:t>
            </a:r>
          </a:p>
        </p:txBody>
      </p:sp>
    </p:spTree>
    <p:extLst>
      <p:ext uri="{BB962C8B-B14F-4D97-AF65-F5344CB8AC3E}">
        <p14:creationId xmlns:p14="http://schemas.microsoft.com/office/powerpoint/2010/main" val="4166265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36a4483153a0884f85473cf22138dde911c526"/>
</p:tagLst>
</file>

<file path=ppt/theme/theme1.xml><?xml version="1.0" encoding="utf-8"?>
<a:theme xmlns:a="http://schemas.openxmlformats.org/drawingml/2006/main" name="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50C62483-A8A2-4F5F-8DA2-4E59CD45C447}" vid="{5BC9E681-649A-46B1-A361-B0B22F6451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Sthlm Presentation</Template>
  <TotalTime>8737</TotalTime>
  <Words>5647</Words>
  <Application>Microsoft Office PowerPoint</Application>
  <PresentationFormat>Bildspel på skärmen (4:3)</PresentationFormat>
  <Paragraphs>421</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Stockholm Type Regular</vt:lpstr>
      <vt:lpstr>Times New Roman</vt:lpstr>
      <vt:lpstr>Wingdings</vt:lpstr>
      <vt:lpstr>Sthlm Presentation</vt:lpstr>
      <vt:lpstr>PowerPoint-presentation</vt:lpstr>
      <vt:lpstr>Agenda</vt:lpstr>
      <vt:lpstr>Övning: Före- och eftermodellen</vt:lpstr>
      <vt:lpstr>PowerPoint-presentation</vt:lpstr>
      <vt:lpstr>PowerPoint-presentation</vt:lpstr>
      <vt:lpstr>Träff 4- Hantera problem</vt:lpstr>
      <vt:lpstr>Träff 4</vt:lpstr>
      <vt:lpstr>Träff 4</vt:lpstr>
      <vt:lpstr>Fördjupning: Att ta eller släppa en strid</vt:lpstr>
      <vt:lpstr>Träff 4 - Att ta eller släppa en strid</vt:lpstr>
      <vt:lpstr>Fördjupning: Lösa problem tillsammans </vt:lpstr>
      <vt:lpstr>Träff 4 - Överenskommelser och lösa  problem tillsammans </vt:lpstr>
      <vt:lpstr>Fördjupning: Kommunikation</vt:lpstr>
      <vt:lpstr>Träff 4 - Att stå kvar som förälder</vt:lpstr>
      <vt:lpstr>Träff 4 - Att stå kvar som förälder</vt:lpstr>
      <vt:lpstr>Fördjupning – Att stå kvar som förälder</vt:lpstr>
      <vt:lpstr>Träff 4 - Att stå kvar som förälder</vt:lpstr>
      <vt:lpstr>          Träff 4 - Att stå kvar som förälder</vt:lpstr>
      <vt:lpstr>Fördjupning: Alkohol, tobak och narkotika</vt:lpstr>
      <vt:lpstr>PowerPoint-presentation</vt:lpstr>
      <vt:lpstr>Träff 4 – Alkohol, narkotika och tobak</vt:lpstr>
      <vt:lpstr>PowerPoint-presentation</vt:lpstr>
      <vt:lpstr>Träff 4 – Avslut och hur vill du vara som förälder</vt:lpstr>
      <vt:lpstr>Kollegialt samarbete</vt:lpstr>
      <vt:lpstr>Kollegialt samarbete</vt:lpstr>
      <vt:lpstr>Lyssnar din tonåring?</vt:lpstr>
      <vt:lpstr>Att göra till nästa utbildningsdag-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 radera denna sida när du läst och är klar med din presentation</dc:title>
  <dc:creator>Inger Hanérus</dc:creator>
  <cp:lastModifiedBy>Mia Lissvik</cp:lastModifiedBy>
  <cp:revision>553</cp:revision>
  <cp:lastPrinted>2024-02-15T11:56:38Z</cp:lastPrinted>
  <dcterms:created xsi:type="dcterms:W3CDTF">2020-06-05T08:01:37Z</dcterms:created>
  <dcterms:modified xsi:type="dcterms:W3CDTF">2025-05-07T13:56:59Z</dcterms:modified>
</cp:coreProperties>
</file>