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1" r:id="rId2"/>
  </p:sldMasterIdLst>
  <p:notesMasterIdLst>
    <p:notesMasterId r:id="rId37"/>
  </p:notesMasterIdLst>
  <p:handoutMasterIdLst>
    <p:handoutMasterId r:id="rId38"/>
  </p:handoutMasterIdLst>
  <p:sldIdLst>
    <p:sldId id="256" r:id="rId3"/>
    <p:sldId id="296" r:id="rId4"/>
    <p:sldId id="308" r:id="rId5"/>
    <p:sldId id="309" r:id="rId6"/>
    <p:sldId id="310" r:id="rId7"/>
    <p:sldId id="311" r:id="rId8"/>
    <p:sldId id="312" r:id="rId9"/>
    <p:sldId id="319" r:id="rId10"/>
    <p:sldId id="314" r:id="rId11"/>
    <p:sldId id="315" r:id="rId12"/>
    <p:sldId id="316" r:id="rId13"/>
    <p:sldId id="317" r:id="rId14"/>
    <p:sldId id="318" r:id="rId15"/>
    <p:sldId id="299" r:id="rId16"/>
    <p:sldId id="258" r:id="rId17"/>
    <p:sldId id="260" r:id="rId18"/>
    <p:sldId id="264" r:id="rId19"/>
    <p:sldId id="307" r:id="rId20"/>
    <p:sldId id="306" r:id="rId21"/>
    <p:sldId id="268" r:id="rId22"/>
    <p:sldId id="269" r:id="rId23"/>
    <p:sldId id="272" r:id="rId24"/>
    <p:sldId id="273" r:id="rId25"/>
    <p:sldId id="274" r:id="rId26"/>
    <p:sldId id="275" r:id="rId27"/>
    <p:sldId id="276" r:id="rId28"/>
    <p:sldId id="280" r:id="rId29"/>
    <p:sldId id="281" r:id="rId30"/>
    <p:sldId id="284" r:id="rId31"/>
    <p:sldId id="287" r:id="rId32"/>
    <p:sldId id="289" r:id="rId33"/>
    <p:sldId id="291" r:id="rId34"/>
    <p:sldId id="257" r:id="rId35"/>
    <p:sldId id="320" r:id="rId36"/>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907">
          <p15:clr>
            <a:srgbClr val="A4A3A4"/>
          </p15:clr>
        </p15:guide>
        <p15:guide id="3" orient="horz" pos="3748" userDrawn="1">
          <p15:clr>
            <a:srgbClr val="A4A3A4"/>
          </p15:clr>
        </p15:guide>
        <p15:guide id="4" orient="horz" pos="4201" userDrawn="1">
          <p15:clr>
            <a:srgbClr val="A4A3A4"/>
          </p15:clr>
        </p15:guide>
        <p15:guide id="5" orient="horz" pos="289">
          <p15:clr>
            <a:srgbClr val="A4A3A4"/>
          </p15:clr>
        </p15:guide>
        <p15:guide id="6" pos="2880">
          <p15:clr>
            <a:srgbClr val="A4A3A4"/>
          </p15:clr>
        </p15:guide>
        <p15:guide id="7" pos="295">
          <p15:clr>
            <a:srgbClr val="A4A3A4"/>
          </p15:clr>
        </p15:guide>
        <p15:guide id="8" pos="290">
          <p15:clr>
            <a:srgbClr val="A4A3A4"/>
          </p15:clr>
        </p15:guide>
        <p15:guide id="9" pos="5486">
          <p15:clr>
            <a:srgbClr val="A4A3A4"/>
          </p15:clr>
        </p15:guide>
        <p15:guide id="10" orient="horz" pos="361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ntJJcVKqFC26tsGwLrdHED6M6q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us Lundby" initials="" lastIdx="7" clrIdx="0"/>
  <p:cmAuthor id="1" name="Ellen Nordlund" initials="" lastIdx="9" clrIdx="1"/>
  <p:cmAuthor id="2" name="Natalie Ragnarsson" initials="NR" lastIdx="9" clrIdx="2">
    <p:extLst>
      <p:ext uri="{19B8F6BF-5375-455C-9EA6-DF929625EA0E}">
        <p15:presenceInfo xmlns:p15="http://schemas.microsoft.com/office/powerpoint/2012/main" userId="Natalie Ragnarsson" providerId="None"/>
      </p:ext>
    </p:extLst>
  </p:cmAuthor>
  <p:cmAuthor id="3" name="Natalie Ragnarsson" initials="NR [2]" lastIdx="1" clrIdx="3">
    <p:extLst>
      <p:ext uri="{19B8F6BF-5375-455C-9EA6-DF929625EA0E}">
        <p15:presenceInfo xmlns:p15="http://schemas.microsoft.com/office/powerpoint/2012/main" userId="S-1-5-21-4043871801-1685288247-4074252791-804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3EBCD6-1E1D-4D75-B1E7-995616C29E22}">
  <a:tblStyle styleId="{963EBCD6-1E1D-4D75-B1E7-995616C29E2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58" autoAdjust="0"/>
  </p:normalViewPr>
  <p:slideViewPr>
    <p:cSldViewPr snapToGrid="0">
      <p:cViewPr varScale="1">
        <p:scale>
          <a:sx n="71" d="100"/>
          <a:sy n="71" d="100"/>
        </p:scale>
        <p:origin x="2754" y="60"/>
      </p:cViewPr>
      <p:guideLst>
        <p:guide orient="horz" pos="2160"/>
        <p:guide orient="horz" pos="907"/>
        <p:guide orient="horz" pos="3748"/>
        <p:guide orient="horz" pos="4201"/>
        <p:guide orient="horz" pos="289"/>
        <p:guide pos="2880"/>
        <p:guide pos="295"/>
        <p:guide pos="290"/>
        <p:guide pos="5486"/>
        <p:guide orient="horz" pos="3612"/>
      </p:guideLst>
    </p:cSldViewPr>
  </p:slideViewPr>
  <p:notesTextViewPr>
    <p:cViewPr>
      <p:scale>
        <a:sx n="75" d="100"/>
        <a:sy n="75" d="100"/>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217DAD9-575B-4B1D-B81B-71535370B922}" type="datetimeFigureOut">
              <a:rPr lang="sv-SE" smtClean="0"/>
              <a:t>2025-03-20</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7FAC29B-F575-4FB7-A108-9266B78F5EB2}" type="slidenum">
              <a:rPr lang="sv-SE" smtClean="0"/>
              <a:t>‹#›</a:t>
            </a:fld>
            <a:endParaRPr lang="sv-SE"/>
          </a:p>
        </p:txBody>
      </p:sp>
    </p:spTree>
    <p:extLst>
      <p:ext uri="{BB962C8B-B14F-4D97-AF65-F5344CB8AC3E}">
        <p14:creationId xmlns:p14="http://schemas.microsoft.com/office/powerpoint/2010/main" val="404812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6cDw7reRf1I"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_I8NOGNopfw"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r>
              <a:rPr lang="sv-SE" sz="800" baseline="0" dirty="0"/>
              <a:t>Avslut 12.30 </a:t>
            </a:r>
            <a:r>
              <a:rPr lang="sv-SE" sz="800" dirty="0"/>
              <a:t>Förberedelse: Skriv ut Livscirkel till</a:t>
            </a:r>
            <a:r>
              <a:rPr lang="sv-SE" sz="800" baseline="0" dirty="0"/>
              <a:t> deltagarna</a:t>
            </a:r>
            <a:endParaRPr lang="sv-SE" sz="800" dirty="0"/>
          </a:p>
        </p:txBody>
      </p:sp>
      <p:sp>
        <p:nvSpPr>
          <p:cNvPr id="307" name="Google Shape;30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a:r>
              <a:rPr lang="sv-SE" baseline="0" dirty="0"/>
              <a:t>4 min. Mia</a:t>
            </a:r>
          </a:p>
          <a:p>
            <a:pPr marL="0"/>
            <a:endParaRPr lang="sv-SE" b="1" baseline="0" dirty="0"/>
          </a:p>
          <a:p>
            <a:pPr marL="0"/>
            <a:r>
              <a:rPr lang="sv-SE" baseline="0" dirty="0"/>
              <a:t>Vi ska titta på ett exempel som ni kommer dra för föräldrarna.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a:r>
              <a:rPr lang="sv-SE" baseline="0" dirty="0"/>
              <a:t>Det är olika för olika personer vad som är betydelsefullt i livet och hur stor plats de olika tårtbitarna får ta för att vi ska må bra. Vi ska nu titta på ett exempel på hur en förälder använt Livscirkeln och hur den tänkt om området Relationer. Det är alltså sånt som är viktigt i  just den här förälderns liv, när det kommer till området relationer. </a:t>
            </a:r>
          </a:p>
          <a:p>
            <a:pPr marL="0"/>
            <a:endParaRPr lang="sv-SE" baseline="0" dirty="0"/>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b="0" i="1" baseline="0" dirty="0"/>
              <a:t>Modellera sida 18</a:t>
            </a:r>
          </a:p>
          <a:p>
            <a:pPr marL="0"/>
            <a:endParaRPr lang="sv-SE" baseline="0" dirty="0"/>
          </a:p>
          <a:p>
            <a:pPr marL="0"/>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10</a:t>
            </a:fld>
            <a:endParaRPr lang="sv-SE"/>
          </a:p>
        </p:txBody>
      </p:sp>
    </p:spTree>
    <p:extLst>
      <p:ext uri="{BB962C8B-B14F-4D97-AF65-F5344CB8AC3E}">
        <p14:creationId xmlns:p14="http://schemas.microsoft.com/office/powerpoint/2010/main" val="2803941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08000" algn="l"/>
            <a:r>
              <a:rPr lang="sv-SE" baseline="0" dirty="0"/>
              <a:t>10 min Mia</a:t>
            </a:r>
          </a:p>
          <a:p>
            <a:pPr marL="108000" algn="l"/>
            <a:r>
              <a:rPr lang="sv-SE" baseline="0" dirty="0"/>
              <a:t>Här ser ni andra exempel på hur det kan se ut. Exemplen finns inte i er manual. </a:t>
            </a:r>
          </a:p>
          <a:p>
            <a:pPr marL="108000" algn="l"/>
            <a:r>
              <a:rPr lang="sv-SE" baseline="0" dirty="0"/>
              <a:t>Ni ska nu själva få testa att arbeta med Livscirkeln. Välj ut ett av de fyra områdena: relationer, hälsa, fritid, utbildning/arbete. </a:t>
            </a:r>
          </a:p>
          <a:p>
            <a:pPr marL="171450" indent="-171450">
              <a:buFont typeface="Arial" panose="020B0604020202020204" pitchFamily="34" charset="0"/>
              <a:buChar char="•"/>
            </a:pPr>
            <a:r>
              <a:rPr lang="sv-SE" baseline="0" dirty="0"/>
              <a:t>Börja med att fundera på fråga </a:t>
            </a:r>
            <a:r>
              <a:rPr lang="sv-SE" i="1" baseline="0" dirty="0"/>
              <a:t>1. Vad är viktigt för dig i detta område? Vad vill du ska finnas med? </a:t>
            </a:r>
            <a:r>
              <a:rPr lang="sv-SE" baseline="0" dirty="0"/>
              <a:t>Illustrationerna är tänkta som inspiration kring vad som kan ingå, men det finns inga rätt eller fel och vi har alla olika värderingar. </a:t>
            </a:r>
            <a:endParaRPr lang="sv-SE"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På fråga 2</a:t>
            </a:r>
            <a:r>
              <a:rPr lang="sv-SE" i="1" baseline="0" dirty="0"/>
              <a:t>. Hur vill du vara i detta område? </a:t>
            </a:r>
            <a:r>
              <a:rPr lang="sv-SE" baseline="0" dirty="0"/>
              <a:t>Här vill vi få fatt i värderingar –alltså något att ständigt sträva mot, jämfört med mål som går att uppnå. Fokus som ni märker ligger här på hur en själv och inte hur tex ens partner eller barn ska vara. Det är förstås för att det egna beteende vi kan påverka. Det kan vara hjälpsamt att fundera på vad ni skulle svara om ingen annan såg vad ni skrev och om allting var möjligt.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Fråga 3. </a:t>
            </a:r>
            <a:r>
              <a:rPr lang="sv-SE" sz="1200" i="1" dirty="0"/>
              <a:t>Konkreta saker jag kan göra för att ta steg mot hur jag vill vara och ha det.</a:t>
            </a:r>
            <a:r>
              <a:rPr lang="sv-SE" sz="1200" i="1" baseline="0" dirty="0"/>
              <a:t> </a:t>
            </a:r>
            <a:r>
              <a:rPr lang="sv-SE" sz="1200" i="0" baseline="0" dirty="0"/>
              <a:t>Här skriver ni saker ni kanske redan gör och som ni vill fortsätta med men också nya steg ni kan ta för att gå mot den värderade riktning ni skrivit på fråga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0" baseline="0" dirty="0"/>
              <a:t>Föräldrarna får jobba en stund med sin Livscirkel på träffen. De uppmuntras också att prata med sina tonåringar om tonårings egen Livscirkel –vad har tonåringen för värderingar, drömmar, önskningar om livet. </a:t>
            </a:r>
          </a:p>
          <a:p>
            <a:endParaRPr lang="sv-S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0" dirty="0"/>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11</a:t>
            </a:fld>
            <a:endParaRPr lang="sv-SE"/>
          </a:p>
        </p:txBody>
      </p:sp>
    </p:spTree>
    <p:extLst>
      <p:ext uri="{BB962C8B-B14F-4D97-AF65-F5344CB8AC3E}">
        <p14:creationId xmlns:p14="http://schemas.microsoft.com/office/powerpoint/2010/main" val="1845109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3 min  Natalie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En viktig del</a:t>
            </a:r>
            <a:r>
              <a:rPr lang="sv-SE" b="0" baseline="0" dirty="0"/>
              <a:t> av ungas liv i skolan är förstås jämnåriga och kompisar, därför berörs det i denna träff.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Texten belyser att tonåringar umgås på olika sätt och har olika behov av socialt umgänge. För vissa är skolrelaterade problem också tydligt kopplade till det sociala och jämnåriga. Föräldrars engagemang i skolan behövs inte bara i relation till skolarbete och plugg, utan även i det relationella.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Frågan, ”Hur har era tonåringar det med kompisar i skolan?” kan väcka oro hos vissa föräldrar. Vår roll är att lotsa vidare. Uppmana föräldrarna att vända sig till mentor, elevhälsan och i sista hand Skolverket vid oro eller vetskap om utsatthet. </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p:txBody>
      </p:sp>
      <p:sp>
        <p:nvSpPr>
          <p:cNvPr id="4" name="Platshållare för bildnummer 3"/>
          <p:cNvSpPr>
            <a:spLocks noGrp="1"/>
          </p:cNvSpPr>
          <p:nvPr>
            <p:ph type="sldNum" sz="quarter" idx="10"/>
          </p:nvPr>
        </p:nvSpPr>
        <p:spPr/>
        <p:txBody>
          <a:bodyPr/>
          <a:lstStyle/>
          <a:p>
            <a:fld id="{04687B35-5450-4CD8-A9B5-72D76C133D72}" type="slidenum">
              <a:rPr lang="sv-SE" smtClean="0"/>
              <a:t>12</a:t>
            </a:fld>
            <a:endParaRPr lang="sv-SE"/>
          </a:p>
        </p:txBody>
      </p:sp>
    </p:spTree>
    <p:extLst>
      <p:ext uri="{BB962C8B-B14F-4D97-AF65-F5344CB8AC3E}">
        <p14:creationId xmlns:p14="http://schemas.microsoft.com/office/powerpoint/2010/main" val="399189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2 min Natalie</a:t>
            </a:r>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Syftet med det här korta avslutande avsnittet är att uppmuntra deltagarna fortsätta söka stöd i sitt föräldraskap, normalisera behovet av det och lyfta att stöd i föräldrarollen faktiskt ger positiva effekter.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Antalet personer som finns som stöd i föräldraskapet är en faktor som påverkar både antalet utmaningar som föräldrarna ser i sitt föräldraskap samt hur stora föräldrarna upplever att de olika utmaningarna är. Personer som har flera närstående som kan vara stöd i föräldraskapet uppger att de ser färre utmaningar i genomsnitt i det egna </a:t>
            </a:r>
            <a:r>
              <a:rPr lang="sv-SE" strike="noStrike" dirty="0"/>
              <a:t>föräldraskapet.</a:t>
            </a:r>
            <a:r>
              <a:rPr lang="sv-SE" strike="noStrike" baseline="0" dirty="0"/>
              <a:t> </a:t>
            </a:r>
            <a:r>
              <a:rPr lang="sv-SE" strike="noStrike" dirty="0"/>
              <a:t>Att </a:t>
            </a:r>
            <a:r>
              <a:rPr lang="sv-SE" dirty="0"/>
              <a:t>ha ett stort nätverk tycks med andra ord ha en skyddande effekt för utmaningar som föräldrar utsätts för.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Män angav</a:t>
            </a:r>
            <a:r>
              <a:rPr lang="sv-SE" baseline="0" dirty="0"/>
              <a:t> i studien</a:t>
            </a:r>
            <a:r>
              <a:rPr lang="sv-SE" dirty="0"/>
              <a:t> i mycket lägre utsträckning än kvinnor att de vänder sig till vänner för att fråga om råd för att hantera utmaningar.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Det finns idag flera öppna arenor som föräldrar kan söka sig till för att får kontakt med andra föräldrar och utöka sitt sociala nätverk. Detta är särskilt värdefullt för dem som inte har befintliga nätverk bestående av närstående och vänner.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dirty="0"/>
              <a:t>(</a:t>
            </a:r>
            <a:r>
              <a:rPr lang="sv-SE" i="1" dirty="0" err="1"/>
              <a:t>Mfof</a:t>
            </a:r>
            <a:r>
              <a:rPr lang="sv-SE" i="1" dirty="0"/>
              <a:t>-rapporten:</a:t>
            </a:r>
            <a:r>
              <a:rPr lang="sv-SE" i="1" baseline="0" dirty="0"/>
              <a:t> Att vara förälder idag 2020)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04687B35-5450-4CD8-A9B5-72D76C133D72}" type="slidenum">
              <a:rPr lang="sv-SE" smtClean="0"/>
              <a:t>13</a:t>
            </a:fld>
            <a:endParaRPr lang="sv-SE"/>
          </a:p>
        </p:txBody>
      </p:sp>
    </p:spTree>
    <p:extLst>
      <p:ext uri="{BB962C8B-B14F-4D97-AF65-F5344CB8AC3E}">
        <p14:creationId xmlns:p14="http://schemas.microsoft.com/office/powerpoint/2010/main" val="25742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d82cbc424b_0_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d82cbc424b_0_1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sv-SE" dirty="0"/>
              <a:t>6 min Natalie</a:t>
            </a:r>
          </a:p>
          <a:p>
            <a:pPr marL="0" lvl="0" indent="0" algn="l" rtl="0">
              <a:lnSpc>
                <a:spcPct val="100000"/>
              </a:lnSpc>
              <a:spcBef>
                <a:spcPts val="0"/>
              </a:spcBef>
              <a:spcAft>
                <a:spcPts val="0"/>
              </a:spcAft>
              <a:buClr>
                <a:schemeClr val="dk1"/>
              </a:buClr>
              <a:buSzPts val="1400"/>
              <a:buFont typeface="Arial"/>
              <a:buNone/>
            </a:pPr>
            <a:r>
              <a:rPr lang="sv-SE" dirty="0"/>
              <a:t>Vi lämnar träffen om skolan och går vidare till träffen ”</a:t>
            </a:r>
            <a:r>
              <a:rPr lang="sv-SE" b="0" i="0" dirty="0"/>
              <a:t>Kärlek i tonåren” som </a:t>
            </a:r>
            <a:r>
              <a:rPr lang="sv-SE" dirty="0"/>
              <a:t>är framtagen tillsammans med RFSU (Riksförbundet för sexualupplysning)</a:t>
            </a:r>
          </a:p>
          <a:p>
            <a:pPr marL="0" lvl="0" indent="0" algn="l" rtl="0">
              <a:lnSpc>
                <a:spcPct val="100000"/>
              </a:lnSpc>
              <a:spcBef>
                <a:spcPts val="0"/>
              </a:spcBef>
              <a:spcAft>
                <a:spcPts val="0"/>
              </a:spcAft>
              <a:buClr>
                <a:schemeClr val="dk1"/>
              </a:buClr>
              <a:buSzPts val="1400"/>
              <a:buFont typeface="Arial"/>
              <a:buNone/>
            </a:pPr>
            <a:r>
              <a:rPr lang="sv-SE" dirty="0"/>
              <a:t>RFSU har arbetat med allas rätt till en god sexuell hälsa sedan 1933</a:t>
            </a:r>
            <a:endParaRPr lang="sv-SE" b="1" dirty="0"/>
          </a:p>
          <a:p>
            <a:pPr marL="0" lvl="0" indent="0" algn="l" rtl="0">
              <a:lnSpc>
                <a:spcPct val="100000"/>
              </a:lnSpc>
              <a:spcBef>
                <a:spcPts val="0"/>
              </a:spcBef>
              <a:spcAft>
                <a:spcPts val="0"/>
              </a:spcAft>
              <a:buClr>
                <a:schemeClr val="dk1"/>
              </a:buClr>
              <a:buSzPts val="1100"/>
              <a:buFont typeface="Arial"/>
              <a:buNone/>
            </a:pPr>
            <a:endParaRPr lang="sv-SE" dirty="0"/>
          </a:p>
          <a:p>
            <a:pPr marL="0" lvl="0" indent="0" algn="l" rtl="0">
              <a:lnSpc>
                <a:spcPct val="100000"/>
              </a:lnSpc>
              <a:spcBef>
                <a:spcPts val="0"/>
              </a:spcBef>
              <a:spcAft>
                <a:spcPts val="0"/>
              </a:spcAft>
              <a:buClr>
                <a:schemeClr val="dk1"/>
              </a:buClr>
              <a:buSzPts val="1100"/>
              <a:buFont typeface="Arial"/>
              <a:buNone/>
            </a:pPr>
            <a:r>
              <a:rPr lang="sv-SE" dirty="0"/>
              <a:t>Det</a:t>
            </a:r>
            <a:r>
              <a:rPr lang="sv-SE" baseline="0" dirty="0"/>
              <a:t> här är innehållet på bonusträffen Kärlek i tonåren:</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b="1" baseline="0" dirty="0"/>
              <a:t>Välkomna och intro</a:t>
            </a:r>
            <a:r>
              <a:rPr lang="sv-SE" baseline="0" dirty="0"/>
              <a:t>: Kort intro om träffen. </a:t>
            </a:r>
            <a:r>
              <a:rPr lang="sv-SE" baseline="0" dirty="0" err="1"/>
              <a:t>Fld</a:t>
            </a:r>
            <a:r>
              <a:rPr lang="sv-SE" baseline="0" dirty="0"/>
              <a:t> får prata två och två om vad de övat på hemma med sina tonåringar sen sist.</a:t>
            </a:r>
            <a:endParaRPr dirty="0"/>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sv-SE" b="1" dirty="0"/>
              <a:t>Vad</a:t>
            </a:r>
            <a:r>
              <a:rPr lang="sv-SE" b="1" baseline="0" dirty="0"/>
              <a:t> är kärlek i tonåren</a:t>
            </a:r>
            <a:r>
              <a:rPr lang="sv-SE" baseline="0" dirty="0"/>
              <a:t>: </a:t>
            </a:r>
            <a:r>
              <a:rPr lang="sv-SE" i="0" baseline="0" dirty="0"/>
              <a:t>A</a:t>
            </a:r>
            <a:r>
              <a:rPr lang="sv-SE" i="0" dirty="0"/>
              <a:t>vsnittet består av två delar</a:t>
            </a:r>
            <a:r>
              <a:rPr lang="sv-SE" i="0" baseline="0" dirty="0"/>
              <a:t> där föräldrar</a:t>
            </a:r>
            <a:r>
              <a:rPr lang="sv-SE" baseline="0" dirty="0"/>
              <a:t> dels får reflektera kring ungdomars egna röster om kärlek och sexualitet. Föräldrarna får också göra en övning där de ser tillbaka på sin egen tonårstid.</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b="1" baseline="0" dirty="0"/>
              <a:t>Frågesport om unga</a:t>
            </a:r>
            <a:r>
              <a:rPr lang="sv-SE" baseline="0" dirty="0"/>
              <a:t>: Här visar ni en film från RFSU som tar upp fakta om kärlek och sexualitet.</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b="1" baseline="0" dirty="0"/>
              <a:t>Budskap om sex och relationer</a:t>
            </a:r>
            <a:r>
              <a:rPr lang="sv-SE" baseline="0" dirty="0"/>
              <a:t>: Handlar om hur porr och media i samhället påverkar unga.</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b="1" baseline="0" dirty="0"/>
              <a:t>Samtycke och ömsesidighet</a:t>
            </a:r>
            <a:r>
              <a:rPr lang="sv-SE" baseline="0" dirty="0"/>
              <a:t>: Avsnittet handlar om hur vuxna kan prata med tonåringar om samtycke och hur kommunicera kring sex.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b="1" baseline="0" dirty="0"/>
              <a:t>Verktyg för samtal</a:t>
            </a:r>
            <a:r>
              <a:rPr lang="sv-SE" baseline="0" dirty="0"/>
              <a:t>: Mer konkreta samtalsverktyg, där mycket återkommer från träff 1-4. </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42" name="Google Shape;342;gd82cbc424b_0_1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14</a:t>
            </a:fld>
            <a:endParaRPr/>
          </a:p>
        </p:txBody>
      </p:sp>
    </p:spTree>
    <p:extLst>
      <p:ext uri="{BB962C8B-B14F-4D97-AF65-F5344CB8AC3E}">
        <p14:creationId xmlns:p14="http://schemas.microsoft.com/office/powerpoint/2010/main" val="2235683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766348fbb_0_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d766348fbb_0_2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sv-SE" dirty="0"/>
              <a:t>2 min Natalie</a:t>
            </a:r>
            <a:endParaRPr dirty="0"/>
          </a:p>
          <a:p>
            <a:pPr marL="0" lvl="0" indent="0" algn="l" rtl="0">
              <a:lnSpc>
                <a:spcPct val="100000"/>
              </a:lnSpc>
              <a:spcBef>
                <a:spcPts val="0"/>
              </a:spcBef>
              <a:spcAft>
                <a:spcPts val="0"/>
              </a:spcAft>
              <a:buClr>
                <a:schemeClr val="dk1"/>
              </a:buClr>
              <a:buSzPts val="1400"/>
              <a:buFont typeface="Arial"/>
              <a:buNone/>
            </a:pPr>
            <a:r>
              <a:rPr lang="sv-SE" b="1" dirty="0"/>
              <a:t>Syfte med träffen:</a:t>
            </a:r>
            <a:endParaRPr b="1" dirty="0"/>
          </a:p>
          <a:p>
            <a:pPr marL="457200" lvl="0" indent="-317500" algn="l" rtl="0">
              <a:lnSpc>
                <a:spcPct val="100000"/>
              </a:lnSpc>
              <a:spcBef>
                <a:spcPts val="0"/>
              </a:spcBef>
              <a:spcAft>
                <a:spcPts val="0"/>
              </a:spcAft>
              <a:buSzPts val="1400"/>
              <a:buChar char="-"/>
            </a:pPr>
            <a:r>
              <a:rPr lang="sv-SE" dirty="0"/>
              <a:t>Inspirera och peppa föräldrar att stötta sina barn när det kommer till sex och kärlek</a:t>
            </a:r>
            <a:endParaRPr dirty="0"/>
          </a:p>
          <a:p>
            <a:pPr marL="457200" lvl="0" indent="-317500" algn="l" rtl="0">
              <a:lnSpc>
                <a:spcPct val="100000"/>
              </a:lnSpc>
              <a:spcBef>
                <a:spcPts val="0"/>
              </a:spcBef>
              <a:spcAft>
                <a:spcPts val="0"/>
              </a:spcAft>
              <a:buSzPts val="1400"/>
              <a:buChar char="-"/>
            </a:pPr>
            <a:r>
              <a:rPr lang="sv-SE" dirty="0"/>
              <a:t>Avdramatisera ämnet. Det är ett ämne som kan kännas svårt att prata om, här vill vi göra det lättare och mindre laddat</a:t>
            </a:r>
            <a:endParaRPr dirty="0"/>
          </a:p>
          <a:p>
            <a:pPr marL="457200" lvl="0" indent="-317500" algn="l" rtl="0">
              <a:lnSpc>
                <a:spcPct val="100000"/>
              </a:lnSpc>
              <a:spcBef>
                <a:spcPts val="0"/>
              </a:spcBef>
              <a:spcAft>
                <a:spcPts val="0"/>
              </a:spcAft>
              <a:buSzPts val="1400"/>
              <a:buChar char="-"/>
            </a:pPr>
            <a:r>
              <a:rPr lang="sv-SE" dirty="0"/>
              <a:t>Ge föräldrar några verktyg och tips kring hur de kan börja prata om sex och kärlek och vad som är bra att ta upp</a:t>
            </a:r>
            <a:endParaRPr dirty="0"/>
          </a:p>
          <a:p>
            <a:pPr marL="457200" lvl="0" indent="-317500" algn="l" rtl="0">
              <a:lnSpc>
                <a:spcPct val="100000"/>
              </a:lnSpc>
              <a:spcBef>
                <a:spcPts val="0"/>
              </a:spcBef>
              <a:spcAft>
                <a:spcPts val="0"/>
              </a:spcAft>
              <a:buSzPts val="1400"/>
              <a:buChar char="-"/>
            </a:pPr>
            <a:r>
              <a:rPr lang="sv-SE" dirty="0"/>
              <a:t>Ge föräldrar några grundläggande kunskaper om ungdomar, relationer och sexualitet</a:t>
            </a:r>
            <a:endParaRPr dirty="0"/>
          </a:p>
          <a:p>
            <a:pPr marL="0" lvl="0" indent="0" algn="l" rtl="0">
              <a:lnSpc>
                <a:spcPct val="100000"/>
              </a:lnSpc>
              <a:spcBef>
                <a:spcPts val="0"/>
              </a:spcBef>
              <a:spcAft>
                <a:spcPts val="0"/>
              </a:spcAft>
              <a:buSzPts val="1400"/>
              <a:buNone/>
            </a:pPr>
            <a:r>
              <a:rPr lang="sv-SE" b="1" dirty="0"/>
              <a:t>Föräldrars roll:</a:t>
            </a:r>
          </a:p>
          <a:p>
            <a:pPr marL="457200" lvl="0" indent="-317500" algn="l" rtl="0">
              <a:lnSpc>
                <a:spcPct val="100000"/>
              </a:lnSpc>
              <a:spcBef>
                <a:spcPts val="0"/>
              </a:spcBef>
              <a:spcAft>
                <a:spcPts val="0"/>
              </a:spcAft>
              <a:buSzPts val="1400"/>
              <a:buChar char="-"/>
            </a:pPr>
            <a:r>
              <a:rPr lang="sv-SE" dirty="0"/>
              <a:t>Finnas där och vara öppen</a:t>
            </a:r>
            <a:r>
              <a:rPr lang="sv-SE" baseline="0" dirty="0"/>
              <a:t> för samtal</a:t>
            </a:r>
            <a:r>
              <a:rPr lang="sv-SE" dirty="0"/>
              <a:t>, vara en trygg vuxen som ett barn kan prata med och bolla svåra frågor. Det är en skyddsfaktor att ha vuxna som man kan vända sig till.</a:t>
            </a:r>
          </a:p>
          <a:p>
            <a:pPr marL="457200" lvl="0" indent="-317500" algn="l" rtl="0">
              <a:lnSpc>
                <a:spcPct val="100000"/>
              </a:lnSpc>
              <a:spcBef>
                <a:spcPts val="0"/>
              </a:spcBef>
              <a:spcAft>
                <a:spcPts val="0"/>
              </a:spcAft>
              <a:buSzPts val="1400"/>
              <a:buChar char="-"/>
            </a:pPr>
            <a:r>
              <a:rPr lang="sv-SE" dirty="0"/>
              <a:t>Vara medveten om gränser, tex att inte prata för mycket om egna sexuella erfarenheter och att respektera barnets privatliv som också nämns i barnkonventionen.</a:t>
            </a:r>
          </a:p>
          <a:p>
            <a:pPr marL="457200" lvl="0" indent="-317500" algn="l" rtl="0">
              <a:lnSpc>
                <a:spcPct val="100000"/>
              </a:lnSpc>
              <a:spcBef>
                <a:spcPts val="0"/>
              </a:spcBef>
              <a:spcAft>
                <a:spcPts val="0"/>
              </a:spcAft>
              <a:buSzPts val="1400"/>
              <a:buChar char="-"/>
            </a:pPr>
            <a:r>
              <a:rPr lang="sv-SE" dirty="0"/>
              <a:t>Kunna ge grundläggande information och hänvisa till tillförlitliga källor för mer information. </a:t>
            </a:r>
          </a:p>
          <a:p>
            <a:pPr marL="457200" lvl="0" indent="-317500" algn="l" rtl="0">
              <a:lnSpc>
                <a:spcPct val="100000"/>
              </a:lnSpc>
              <a:spcBef>
                <a:spcPts val="0"/>
              </a:spcBef>
              <a:spcAft>
                <a:spcPts val="0"/>
              </a:spcAft>
              <a:buSzPts val="1400"/>
              <a:buChar char="-"/>
            </a:pPr>
            <a:r>
              <a:rPr lang="sv-SE" dirty="0"/>
              <a:t>Men som förälder behöver vi inte ha alla fakta och vara expert. Det viktigaste är att finnas där och vara en viktig, trygg vuxen som visar att det går att prata om ämnet och att det är viktigt.</a:t>
            </a:r>
          </a:p>
          <a:p>
            <a:pPr marL="0" lvl="0" indent="0" algn="l" rtl="0">
              <a:lnSpc>
                <a:spcPct val="100000"/>
              </a:lnSpc>
              <a:spcBef>
                <a:spcPts val="0"/>
              </a:spcBef>
              <a:spcAft>
                <a:spcPts val="0"/>
              </a:spcAft>
              <a:buClr>
                <a:schemeClr val="dk1"/>
              </a:buClr>
              <a:buSzPts val="1400"/>
              <a:buFont typeface="Arial"/>
              <a:buNone/>
            </a:pPr>
            <a:endParaRPr lang="sv-SE" dirty="0"/>
          </a:p>
          <a:p>
            <a:pPr marL="0" lvl="0" indent="0" algn="l" rtl="0">
              <a:lnSpc>
                <a:spcPct val="100000"/>
              </a:lnSpc>
              <a:spcBef>
                <a:spcPts val="0"/>
              </a:spcBef>
              <a:spcAft>
                <a:spcPts val="0"/>
              </a:spcAft>
              <a:buSzPts val="1400"/>
              <a:buNone/>
            </a:pPr>
            <a:endParaRPr lang="sv-SE"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24" name="Google Shape;324;gd766348fbb_0_28: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d82cbc424b_0_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d82cbc424b_0_1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dirty="0"/>
              <a:t>4 min Natalie</a:t>
            </a:r>
            <a:endParaRPr b="1" dirty="0"/>
          </a:p>
          <a:p>
            <a:pPr marL="0" lvl="0" indent="0" algn="l" rtl="0">
              <a:lnSpc>
                <a:spcPct val="100000"/>
              </a:lnSpc>
              <a:spcBef>
                <a:spcPts val="0"/>
              </a:spcBef>
              <a:spcAft>
                <a:spcPts val="0"/>
              </a:spcAft>
              <a:buSzPts val="1400"/>
              <a:buNone/>
            </a:pPr>
            <a:r>
              <a:rPr lang="sv-SE" dirty="0"/>
              <a:t>Träffen utgår från följande perspektiv:</a:t>
            </a:r>
          </a:p>
          <a:p>
            <a:pPr marL="0" lvl="0" indent="0" algn="l" rtl="0">
              <a:lnSpc>
                <a:spcPct val="100000"/>
              </a:lnSpc>
              <a:spcBef>
                <a:spcPts val="0"/>
              </a:spcBef>
              <a:spcAft>
                <a:spcPts val="0"/>
              </a:spcAft>
              <a:buSzPts val="1400"/>
              <a:buFont typeface="Arial" panose="020B0604020202020204" pitchFamily="34" charset="0"/>
              <a:buNone/>
            </a:pPr>
            <a:r>
              <a:rPr lang="sv-SE"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Rättighetsperspektiv</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Sexuell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och reproduktiv hälsa och rättigheter </a:t>
            </a:r>
            <a:r>
              <a:rPr lang="sv-SE"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(SRHR)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är</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en förutsättning för en god hälsa.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Tyvärr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saknar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många människor rätt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och frihet att bestämma över den egna sexualiteten, över med vem eller vilka man vill ha sex och över sin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reproduktion, </a:t>
            </a:r>
            <a:r>
              <a:rPr lang="sv-SE" baseline="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trots </a:t>
            </a:r>
            <a:r>
              <a:rPr lang="sv-SE" baseline="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att det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är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en del av de mänskliga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rättigheterna.</a:t>
            </a:r>
          </a:p>
          <a:p>
            <a:pPr marL="0" lvl="0" indent="0" algn="l" rtl="0">
              <a:lnSpc>
                <a:spcPct val="100000"/>
              </a:lnSpc>
              <a:spcBef>
                <a:spcPts val="0"/>
              </a:spcBef>
              <a:spcAft>
                <a:spcPts val="0"/>
              </a:spcAft>
              <a:buSzPts val="1400"/>
              <a:buFont typeface="Arial" panose="020B0604020202020204" pitchFamily="34" charset="0"/>
              <a:buNone/>
            </a:pPr>
            <a:r>
              <a:rPr lang="sv-SE" b="1" dirty="0"/>
              <a:t>Barnkonventionen</a:t>
            </a:r>
            <a:r>
              <a:rPr lang="sv-SE" dirty="0"/>
              <a:t> - Sexuell hälsa och rättigheter har koppling till flera artiklar i Barnkonventionen. (Till exempel så har barn rätt till utveckling, en god hälsa och tillgång till hälso- och sjukvård.) Barn har rätt till skydd från alla former av sexuellt utnyttjande och sexuella övergrepp. Trots skrivelserna i Barnkonventionen och överenskommelser om SRHR på internationell nivå, så finns det många saker som hindrar barn och ungas sexuella hälsa och rättigheter, i Sverige och i världen. Det handlar bland annat om ojämlikhet, föreställningar om genus, rasism, skadliga traditioner, brist på utbildning och bra sexualundervisning, mm</a:t>
            </a:r>
          </a:p>
          <a:p>
            <a:pPr marL="0" lvl="0" indent="0" algn="l" rtl="0">
              <a:lnSpc>
                <a:spcPct val="100000"/>
              </a:lnSpc>
              <a:spcBef>
                <a:spcPts val="0"/>
              </a:spcBef>
              <a:spcAft>
                <a:spcPts val="0"/>
              </a:spcAft>
              <a:buSzPts val="1400"/>
              <a:buFont typeface="Arial" panose="020B0604020202020204" pitchFamily="34" charset="0"/>
              <a:buNone/>
            </a:pPr>
            <a:r>
              <a:rPr lang="sv-SE" b="1" dirty="0"/>
              <a:t>Främjande perspektiv</a:t>
            </a:r>
            <a:r>
              <a:rPr lang="sv-SE" dirty="0"/>
              <a:t> - De flesta människor ser sexualiteten som något positivt. Trots det är det lätt att hamna i fördömanden och pekpinnar gällande sex, inte minst med unga människor. Att ha ett främjande</a:t>
            </a:r>
            <a:r>
              <a:rPr lang="sv-SE" baseline="0" dirty="0"/>
              <a:t> perspektiv innebär re</a:t>
            </a:r>
            <a:r>
              <a:rPr lang="sv-SE" dirty="0"/>
              <a:t>nt praktiskt att i</a:t>
            </a:r>
            <a:r>
              <a:rPr lang="sv-SE" baseline="0" dirty="0"/>
              <a:t> </a:t>
            </a:r>
            <a:r>
              <a:rPr lang="sv-SE" dirty="0"/>
              <a:t>första hand stärka det som fungerar och fokusera på hur det kan bli bra. Det betyder inte att vi ska låta bli att prata om sexualitetens negativa konsekvenser, som könssjukdomar eller sexuellt våld, men det handlar om var vi börjar. </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42" name="Google Shape;342;gd82cbc424b_0_1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d3f5e63b5f_0_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d3f5e63b5f_0_1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107950" lvl="0" indent="0" algn="l" rtl="0">
              <a:lnSpc>
                <a:spcPct val="100000"/>
              </a:lnSpc>
              <a:spcBef>
                <a:spcPts val="0"/>
              </a:spcBef>
              <a:spcAft>
                <a:spcPts val="0"/>
              </a:spcAft>
              <a:buSzPts val="1900"/>
              <a:buFont typeface="Arial" panose="020B0604020202020204" pitchFamily="34" charset="0"/>
              <a:buNone/>
            </a:pPr>
            <a:r>
              <a:rPr lang="sv-SE" dirty="0"/>
              <a:t>5</a:t>
            </a:r>
            <a:r>
              <a:rPr lang="sv-SE" baseline="0" dirty="0"/>
              <a:t> min Mia</a:t>
            </a:r>
          </a:p>
          <a:p>
            <a:pPr marL="107950" lvl="0" indent="0" algn="l" rtl="0">
              <a:lnSpc>
                <a:spcPct val="100000"/>
              </a:lnSpc>
              <a:spcBef>
                <a:spcPts val="0"/>
              </a:spcBef>
              <a:spcAft>
                <a:spcPts val="0"/>
              </a:spcAft>
              <a:buSzPts val="1900"/>
              <a:buFont typeface="Arial" panose="020B0604020202020204" pitchFamily="34" charset="0"/>
              <a:buNone/>
            </a:pPr>
            <a:r>
              <a:rPr lang="sv-SE" dirty="0"/>
              <a:t>Den här </a:t>
            </a:r>
            <a:r>
              <a:rPr lang="sv-SE" dirty="0" err="1"/>
              <a:t>mindmap:en</a:t>
            </a:r>
            <a:r>
              <a:rPr lang="sv-SE" dirty="0"/>
              <a:t>,</a:t>
            </a:r>
            <a:r>
              <a:rPr lang="sv-SE" baseline="0" dirty="0"/>
              <a:t> finns på sidan 6 i er manual, b</a:t>
            </a:r>
            <a:r>
              <a:rPr lang="sv-SE" dirty="0"/>
              <a:t>ygger på en övning som RFSU gör med ungdomar på</a:t>
            </a:r>
            <a:r>
              <a:rPr lang="sv-SE" baseline="0" dirty="0"/>
              <a:t> skolor med högstadie- och gymnasieungdomar</a:t>
            </a:r>
            <a:r>
              <a:rPr lang="sv-SE" dirty="0"/>
              <a:t>, där de får associera fritt kring orden kärlek och sex. Här  visar ni också en kort film med unga från UR. </a:t>
            </a:r>
          </a:p>
          <a:p>
            <a:pPr marL="171450" marR="0" lvl="0" indent="-171450" algn="l" rtl="0">
              <a:lnSpc>
                <a:spcPct val="100000"/>
              </a:lnSpc>
              <a:spcBef>
                <a:spcPts val="0"/>
              </a:spcBef>
              <a:spcAft>
                <a:spcPts val="0"/>
              </a:spcAft>
              <a:buSzPts val="1400"/>
              <a:buFont typeface="Arial" panose="020B0604020202020204" pitchFamily="34" charset="0"/>
              <a:buChar char="•"/>
            </a:pPr>
            <a:r>
              <a:rPr lang="sv-SE" dirty="0"/>
              <a:t>Genom dett</a:t>
            </a:r>
            <a:r>
              <a:rPr lang="sv-SE" baseline="0" dirty="0"/>
              <a:t>a</a:t>
            </a:r>
            <a:r>
              <a:rPr lang="sv-SE" dirty="0"/>
              <a:t> så lyfter vi in tonåringarna i rummet. Föräldrarna får sedan reflektera kort kring ungdomarnas egna tankar utifrån bilden.</a:t>
            </a:r>
            <a:r>
              <a:rPr lang="sv-SE" baseline="0" dirty="0"/>
              <a:t> </a:t>
            </a:r>
            <a:r>
              <a:rPr lang="sv-SE" baseline="0"/>
              <a:t>Ni </a:t>
            </a:r>
            <a:r>
              <a:rPr lang="sv-SE" baseline="0" dirty="0"/>
              <a:t>frågar föräldrarna om det är några ord de vill lägga till. </a:t>
            </a:r>
            <a:endParaRPr lang="sv-SE" dirty="0"/>
          </a:p>
          <a:p>
            <a:pPr marL="171450" marR="0" lvl="0" indent="-171450" algn="l" rtl="0">
              <a:lnSpc>
                <a:spcPct val="100000"/>
              </a:lnSpc>
              <a:spcBef>
                <a:spcPts val="0"/>
              </a:spcBef>
              <a:spcAft>
                <a:spcPts val="0"/>
              </a:spcAft>
              <a:buSzPts val="1400"/>
              <a:buFont typeface="Arial" panose="020B0604020202020204" pitchFamily="34" charset="0"/>
              <a:buChar char="•"/>
            </a:pPr>
            <a:r>
              <a:rPr lang="sv-SE" dirty="0"/>
              <a:t>I</a:t>
            </a:r>
            <a:r>
              <a:rPr lang="sv-SE" baseline="0" dirty="0"/>
              <a:t> </a:t>
            </a:r>
            <a:r>
              <a:rPr lang="sv-SE" baseline="0" dirty="0" err="1"/>
              <a:t>mindmapen</a:t>
            </a:r>
            <a:r>
              <a:rPr lang="sv-SE" baseline="0" dirty="0"/>
              <a:t> i ert material står ordet </a:t>
            </a:r>
            <a:r>
              <a:rPr lang="sv-SE" baseline="0" dirty="0" err="1"/>
              <a:t>haram</a:t>
            </a:r>
            <a:r>
              <a:rPr lang="sv-SE" baseline="0" dirty="0"/>
              <a:t> med. Vi har fått reaktioner på det, det är det enda arabiska ordet och kan uppfattas utpekande, betyder ungefär förbjudet. Vi har därför i samråd med RFSU valt att ta bort ordet i kommande upplagor. Det är också borta i föräldramaterialet. </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sv-SE" i="1" dirty="0"/>
              <a:t>Be deltagarna titta på bilden en kort stund.</a:t>
            </a:r>
            <a:r>
              <a:rPr lang="sv-SE" i="1" baseline="0" dirty="0"/>
              <a:t> </a:t>
            </a:r>
            <a:endParaRPr lang="sv-SE" i="1" dirty="0"/>
          </a:p>
          <a:p>
            <a:pPr marL="171450" marR="0" lvl="0" indent="-171450" algn="l" rtl="0">
              <a:lnSpc>
                <a:spcPct val="100000"/>
              </a:lnSpc>
              <a:spcBef>
                <a:spcPts val="0"/>
              </a:spcBef>
              <a:spcAft>
                <a:spcPts val="0"/>
              </a:spcAft>
              <a:buSzPts val="1400"/>
              <a:buFont typeface="Arial" panose="020B0604020202020204" pitchFamily="34" charset="0"/>
              <a:buChar char="•"/>
            </a:pPr>
            <a:r>
              <a:rPr lang="sv-SE" b="1" i="0" dirty="0"/>
              <a:t>Fråga gruppen: </a:t>
            </a:r>
            <a:r>
              <a:rPr lang="sv-SE" i="0" dirty="0"/>
              <a:t>Får ni några</a:t>
            </a:r>
            <a:r>
              <a:rPr lang="sv-SE" i="0" baseline="0" dirty="0"/>
              <a:t> tankar?</a:t>
            </a:r>
            <a:endParaRPr lang="sv-SE" i="0" dirty="0"/>
          </a:p>
          <a:p>
            <a:pPr marL="0" marR="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Clr>
                <a:schemeClr val="dk1"/>
              </a:buClr>
              <a:buSzPts val="1100"/>
              <a:buFont typeface="Arial"/>
              <a:buNone/>
            </a:pPr>
            <a:r>
              <a:rPr lang="sv-SE" dirty="0"/>
              <a:t>Vanliga reaktioner från föräldrar när dom har tittat på bilden och som ni kommer att bekräfta och spegla: </a:t>
            </a:r>
            <a:endParaRPr dirty="0"/>
          </a:p>
          <a:p>
            <a:pPr marL="457200" lvl="0" indent="-317500" algn="l" rtl="0">
              <a:lnSpc>
                <a:spcPct val="100000"/>
              </a:lnSpc>
              <a:spcBef>
                <a:spcPts val="0"/>
              </a:spcBef>
              <a:spcAft>
                <a:spcPts val="0"/>
              </a:spcAft>
              <a:buClr>
                <a:schemeClr val="dk1"/>
              </a:buClr>
              <a:buSzPts val="1400"/>
              <a:buChar char="-"/>
            </a:pPr>
            <a:r>
              <a:rPr lang="sv-SE" b="1" dirty="0"/>
              <a:t>Känslor av att det är så ovant</a:t>
            </a:r>
            <a:r>
              <a:rPr lang="sv-SE" dirty="0"/>
              <a:t>: </a:t>
            </a:r>
            <a:r>
              <a:rPr lang="sv-SE" i="1" dirty="0"/>
              <a:t>“det blir fel i huvudet när jag tänker på att mitt barn har en sexualitet” (citat från en förälder som reagerar på orden)</a:t>
            </a:r>
            <a:r>
              <a:rPr lang="sv-SE" dirty="0"/>
              <a:t>. </a:t>
            </a:r>
            <a:endParaRPr dirty="0"/>
          </a:p>
          <a:p>
            <a:pPr marL="457200" lvl="0" indent="-317500" algn="l" rtl="0">
              <a:lnSpc>
                <a:spcPct val="100000"/>
              </a:lnSpc>
              <a:spcBef>
                <a:spcPts val="0"/>
              </a:spcBef>
              <a:spcAft>
                <a:spcPts val="0"/>
              </a:spcAft>
              <a:buClr>
                <a:schemeClr val="dk1"/>
              </a:buClr>
              <a:buSzPts val="1400"/>
              <a:buChar char="-"/>
            </a:pPr>
            <a:r>
              <a:rPr lang="sv-SE" b="1" dirty="0"/>
              <a:t>Förskräckelse</a:t>
            </a:r>
            <a:r>
              <a:rPr lang="sv-SE" dirty="0"/>
              <a:t>: att ungdomar är grova och har för lite fokus på intimitet, lust och i deras ögon “positiva delar av sex”. Det finns faktiskt många ord som berör det i </a:t>
            </a:r>
            <a:r>
              <a:rPr lang="sv-SE" dirty="0" err="1"/>
              <a:t>mindmapen</a:t>
            </a:r>
            <a:r>
              <a:rPr lang="sv-SE" dirty="0"/>
              <a:t> men det är inte alltid föräldrar ser dem.</a:t>
            </a:r>
            <a:endParaRPr dirty="0"/>
          </a:p>
          <a:p>
            <a:pPr marL="457200" lvl="0" indent="-317500" algn="l" rtl="0">
              <a:lnSpc>
                <a:spcPct val="100000"/>
              </a:lnSpc>
              <a:spcBef>
                <a:spcPts val="0"/>
              </a:spcBef>
              <a:spcAft>
                <a:spcPts val="0"/>
              </a:spcAft>
              <a:buSzPts val="1400"/>
              <a:buChar char="-"/>
            </a:pPr>
            <a:r>
              <a:rPr lang="sv-SE" b="1" dirty="0"/>
              <a:t>Bredden</a:t>
            </a:r>
            <a:r>
              <a:rPr lang="sv-SE" dirty="0"/>
              <a:t>: de konstaterar också att orden visar att </a:t>
            </a:r>
            <a:r>
              <a:rPr lang="sv-SE" i="1" dirty="0"/>
              <a:t>ämnet är väldigt brett</a:t>
            </a:r>
            <a:r>
              <a:rPr lang="sv-SE" dirty="0"/>
              <a:t>. Där kan ni bekräfta att det också innebär många ingångar till viktiga samtal.</a:t>
            </a:r>
            <a:endParaRPr dirty="0"/>
          </a:p>
          <a:p>
            <a:pPr marL="0" marR="0" lvl="0" indent="0" algn="l" rtl="0">
              <a:lnSpc>
                <a:spcPct val="100000"/>
              </a:lnSpc>
              <a:spcBef>
                <a:spcPts val="0"/>
              </a:spcBef>
              <a:spcAft>
                <a:spcPts val="0"/>
              </a:spcAft>
              <a:buSzPts val="1400"/>
              <a:buNone/>
            </a:pP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sv-SE" dirty="0"/>
              <a:t>Ungas sexualitet är något som ofta </a:t>
            </a:r>
            <a:r>
              <a:rPr lang="sv-SE" i="1" dirty="0"/>
              <a:t>väcker känslor hos vuxna</a:t>
            </a:r>
            <a:r>
              <a:rPr lang="sv-SE" dirty="0"/>
              <a:t>. Det är vanligt att vuxna fokuserar mycket på risker och behov av skydd när det kommer till de här frågorna. </a:t>
            </a:r>
            <a:endParaRPr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dirty="0"/>
              <a:t>Ungdomarnas känslor är ofta mycket mer positivt laddade genom en stark nyfikenhet, lust och spänning.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dirty="0"/>
              <a:t>Nu går vi vidare till film som illustrerar detta. </a:t>
            </a:r>
            <a:r>
              <a:rPr lang="sv-SE" b="0" i="1" dirty="0"/>
              <a:t>Visa filmen ”Hur hånglar man” </a:t>
            </a:r>
            <a:r>
              <a:rPr lang="sv-SE" i="1" u="sng" dirty="0">
                <a:solidFill>
                  <a:schemeClr val="hlink"/>
                </a:solidFill>
                <a:hlinkClick r:id="rId3"/>
              </a:rPr>
              <a:t>https://www.youtube.com/watch?v=6cDw7reRf1I</a:t>
            </a:r>
            <a:r>
              <a:rPr lang="sv-SE" i="1" dirty="0"/>
              <a:t>. (2, 09 sek)</a:t>
            </a:r>
            <a:endParaRPr dirty="0"/>
          </a:p>
          <a:p>
            <a:pPr marL="0" lvl="0" indent="0" algn="l" rtl="0">
              <a:lnSpc>
                <a:spcPct val="100000"/>
              </a:lnSpc>
              <a:spcBef>
                <a:spcPts val="0"/>
              </a:spcBef>
              <a:spcAft>
                <a:spcPts val="0"/>
              </a:spcAft>
              <a:buSzPts val="1400"/>
              <a:buNone/>
            </a:pPr>
            <a:r>
              <a:rPr lang="sv-SE" dirty="0"/>
              <a:t>Filmen skapar ofta en glad stämning i gruppen.</a:t>
            </a:r>
            <a:r>
              <a:rPr lang="sv-SE" baseline="0" dirty="0"/>
              <a:t> </a:t>
            </a:r>
            <a:endParaRPr dirty="0"/>
          </a:p>
        </p:txBody>
      </p:sp>
      <p:sp>
        <p:nvSpPr>
          <p:cNvPr id="378" name="Google Shape;378;gd3f5e63b5f_0_12: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766348fbb_0_5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d766348fbb_0_5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sv-SE" baseline="0" dirty="0"/>
              <a:t>4 </a:t>
            </a:r>
            <a:r>
              <a:rPr lang="sv-SE" dirty="0"/>
              <a:t>min </a:t>
            </a:r>
            <a:r>
              <a:rPr lang="sv-SE" b="1" dirty="0"/>
              <a:t> Mia</a:t>
            </a:r>
            <a:r>
              <a:rPr lang="sv-SE" b="1" baseline="0" dirty="0"/>
              <a:t>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sv-SE" sz="1050" dirty="0"/>
              <a:t>Den avslutande delen av avsnittet Vad är kärlek i tonåren, s 9 består av två reflektionsfrågor om föräldrarnas egen tonårstid. </a:t>
            </a:r>
            <a:r>
              <a:rPr lang="sv-SE" sz="1050" b="0" i="0" u="none" strike="noStrike" cap="none" dirty="0">
                <a:solidFill>
                  <a:schemeClr val="dk1"/>
                </a:solidFill>
                <a:effectLst/>
                <a:latin typeface="Arial"/>
                <a:ea typeface="Arial"/>
                <a:cs typeface="Arial"/>
                <a:sym typeface="Arial"/>
              </a:rPr>
              <a:t> Vad funderade du</a:t>
            </a:r>
            <a:r>
              <a:rPr lang="sv-SE" sz="1050" b="0" i="0" u="none" strike="noStrike" cap="none" baseline="0" dirty="0">
                <a:solidFill>
                  <a:schemeClr val="dk1"/>
                </a:solidFill>
                <a:effectLst/>
                <a:latin typeface="Arial"/>
                <a:ea typeface="Arial"/>
                <a:cs typeface="Arial"/>
                <a:sym typeface="Arial"/>
              </a:rPr>
              <a:t> </a:t>
            </a:r>
            <a:r>
              <a:rPr lang="sv-SE" sz="1050" b="0" i="0" u="none" strike="noStrike" cap="none" dirty="0">
                <a:solidFill>
                  <a:schemeClr val="dk1"/>
                </a:solidFill>
                <a:effectLst/>
                <a:latin typeface="Arial"/>
                <a:ea typeface="Arial"/>
                <a:cs typeface="Arial"/>
                <a:sym typeface="Arial"/>
              </a:rPr>
              <a:t>på kring kärlek och sex när du själv var tonåring? Fanns det någon vuxen som du kunde prata med om sådana frågor? </a:t>
            </a:r>
            <a:r>
              <a:rPr lang="sv-SE" sz="1050" dirty="0"/>
              <a:t>Eftersom den första frågan</a:t>
            </a:r>
            <a:r>
              <a:rPr lang="sv-SE" sz="1050" baseline="0" dirty="0"/>
              <a:t> </a:t>
            </a:r>
            <a:r>
              <a:rPr lang="sv-SE" sz="1050" dirty="0"/>
              <a:t>är ganska privat så pratar vi bara om den andra frågan i helgrupp.</a:t>
            </a:r>
            <a:endParaRPr sz="1050" dirty="0"/>
          </a:p>
          <a:p>
            <a:pPr marL="171450" marR="0" lvl="0" indent="-171450" algn="l" rtl="0">
              <a:lnSpc>
                <a:spcPct val="100000"/>
              </a:lnSpc>
              <a:spcBef>
                <a:spcPts val="0"/>
              </a:spcBef>
              <a:spcAft>
                <a:spcPts val="0"/>
              </a:spcAft>
              <a:buClr>
                <a:schemeClr val="dk1"/>
              </a:buClr>
              <a:buSzPts val="1100"/>
              <a:buFont typeface="Arial" panose="020B0604020202020204" pitchFamily="34" charset="0"/>
              <a:buChar char="•"/>
            </a:pPr>
            <a:r>
              <a:rPr lang="sv-SE" sz="1050" dirty="0"/>
              <a:t>Här kommer föräldrarna i kontakt med sin egen tonårstid genom att se tillbaka och minnas v</a:t>
            </a:r>
            <a:r>
              <a:rPr lang="sv-SE" sz="1050" dirty="0">
                <a:latin typeface="Arial"/>
                <a:ea typeface="Arial"/>
                <a:cs typeface="Arial"/>
                <a:sym typeface="Arial"/>
              </a:rPr>
              <a:t>iktiga vuxna (som tex lärare eller fritidsledare, äldre syskon, andra släktingar eller personer i en religiös kontext). </a:t>
            </a:r>
            <a:endParaRPr sz="1050" strike="sngStrike" dirty="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sv-SE" sz="1050" baseline="0" dirty="0">
                <a:latin typeface="Arial"/>
                <a:ea typeface="Arial"/>
                <a:cs typeface="Arial"/>
                <a:sym typeface="Arial"/>
              </a:rPr>
              <a:t>    </a:t>
            </a:r>
            <a:r>
              <a:rPr lang="sv-SE" sz="1050" dirty="0">
                <a:latin typeface="Arial"/>
                <a:ea typeface="Arial"/>
                <a:cs typeface="Arial"/>
                <a:sym typeface="Arial"/>
              </a:rPr>
              <a:t>Många minns också det inte fanns några trygga vuxna att prata med. Det behöver inte betyda att man var helt</a:t>
            </a:r>
            <a:r>
              <a:rPr lang="sv-SE" sz="1050" baseline="0" dirty="0">
                <a:latin typeface="Arial"/>
                <a:ea typeface="Arial"/>
                <a:cs typeface="Arial"/>
                <a:sym typeface="Arial"/>
              </a:rPr>
              <a:t> </a:t>
            </a:r>
            <a:r>
              <a:rPr lang="sv-SE" sz="1050" dirty="0">
                <a:latin typeface="Arial"/>
                <a:ea typeface="Arial"/>
                <a:cs typeface="Arial"/>
                <a:sym typeface="Arial"/>
              </a:rPr>
              <a:t>ensam, man kanske främst fick stöd och kunskap genom att läsa tidningar eller prata med kompisar. </a:t>
            </a:r>
          </a:p>
          <a:p>
            <a:pPr marL="0" marR="0" lvl="0" indent="0" algn="l" rtl="0">
              <a:lnSpc>
                <a:spcPct val="100000"/>
              </a:lnSpc>
              <a:spcBef>
                <a:spcPts val="0"/>
              </a:spcBef>
              <a:spcAft>
                <a:spcPts val="0"/>
              </a:spcAft>
              <a:buClr>
                <a:schemeClr val="dk1"/>
              </a:buClr>
              <a:buSzPts val="1100"/>
              <a:buFont typeface="Arial"/>
              <a:buNone/>
            </a:pPr>
            <a:endParaRPr lang="sv-SE"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panose="020B0604020202020204" pitchFamily="34" charset="0"/>
              <a:buChar char="•"/>
            </a:pPr>
            <a:r>
              <a:rPr lang="sv-SE" dirty="0">
                <a:latin typeface="Arial"/>
                <a:ea typeface="Arial"/>
                <a:cs typeface="Arial"/>
                <a:sym typeface="Arial"/>
              </a:rPr>
              <a:t>Syftet med den här delen är också att ge</a:t>
            </a:r>
            <a:r>
              <a:rPr lang="sv-SE" sz="1200" dirty="0"/>
              <a:t> utrymme för reflektion kring den egna rollen</a:t>
            </a:r>
            <a:r>
              <a:rPr lang="sv-SE" dirty="0"/>
              <a:t>: </a:t>
            </a:r>
            <a:r>
              <a:rPr lang="sv-SE" i="0" dirty="0"/>
              <a:t>Vem vill jag vara för min tonåring? </a:t>
            </a:r>
          </a:p>
          <a:p>
            <a:pPr marL="171450" marR="0" lvl="0" indent="-171450" algn="l" rtl="0">
              <a:lnSpc>
                <a:spcPct val="100000"/>
              </a:lnSpc>
              <a:spcBef>
                <a:spcPts val="0"/>
              </a:spcBef>
              <a:spcAft>
                <a:spcPts val="0"/>
              </a:spcAft>
              <a:buClr>
                <a:schemeClr val="dk1"/>
              </a:buClr>
              <a:buSzPts val="1100"/>
              <a:buFont typeface="Arial" panose="020B0604020202020204" pitchFamily="34" charset="0"/>
              <a:buChar char="•"/>
            </a:pPr>
            <a:r>
              <a:rPr lang="sv-SE" sz="1200" dirty="0"/>
              <a:t>Ett annat</a:t>
            </a:r>
            <a:r>
              <a:rPr lang="sv-SE" sz="1200" baseline="0" dirty="0"/>
              <a:t> syfte är att s</a:t>
            </a:r>
            <a:r>
              <a:rPr lang="sv-SE" sz="1200" dirty="0"/>
              <a:t>ynliggöra vanliga hinder för samtal. </a:t>
            </a:r>
            <a:r>
              <a:rPr lang="sv-SE" dirty="0"/>
              <a:t>Det finns flera omständigheter som kan göra det svårt för föräldrar att närma sig frågorna:</a:t>
            </a:r>
          </a:p>
          <a:p>
            <a:pPr marL="171450" marR="0" lvl="0" indent="-171450" algn="l" rtl="0">
              <a:lnSpc>
                <a:spcPct val="100000"/>
              </a:lnSpc>
              <a:spcBef>
                <a:spcPts val="0"/>
              </a:spcBef>
              <a:spcAft>
                <a:spcPts val="0"/>
              </a:spcAft>
              <a:buClr>
                <a:schemeClr val="dk1"/>
              </a:buClr>
              <a:buSzPts val="1100"/>
              <a:buFontTx/>
              <a:buChar char="-"/>
            </a:pPr>
            <a:r>
              <a:rPr lang="sv-SE" dirty="0"/>
              <a:t>att frågor om sexualitet och relationer på många sätt är tabu i samhället</a:t>
            </a:r>
          </a:p>
          <a:p>
            <a:pPr marL="171450" marR="0" lvl="0" indent="-171450" algn="l" rtl="0">
              <a:lnSpc>
                <a:spcPct val="100000"/>
              </a:lnSpc>
              <a:spcBef>
                <a:spcPts val="0"/>
              </a:spcBef>
              <a:spcAft>
                <a:spcPts val="0"/>
              </a:spcAft>
              <a:buClr>
                <a:schemeClr val="dk1"/>
              </a:buClr>
              <a:buSzPts val="1100"/>
              <a:buFontTx/>
              <a:buChar char="-"/>
            </a:pPr>
            <a:r>
              <a:rPr lang="sv-SE" dirty="0"/>
              <a:t>om man själv saknar egna erfarenheter av bra sexualundervisning eller goda samtal med vuxna så kan det vara svårt att veta hur man ska gå till väga?</a:t>
            </a:r>
          </a:p>
          <a:p>
            <a:pPr marL="171450" marR="0" lvl="0" indent="-171450" algn="l" rtl="0">
              <a:lnSpc>
                <a:spcPct val="100000"/>
              </a:lnSpc>
              <a:spcBef>
                <a:spcPts val="0"/>
              </a:spcBef>
              <a:spcAft>
                <a:spcPts val="0"/>
              </a:spcAft>
              <a:buClr>
                <a:schemeClr val="dk1"/>
              </a:buClr>
              <a:buSzPts val="1100"/>
              <a:buFontTx/>
              <a:buChar char="-"/>
            </a:pPr>
            <a:r>
              <a:rPr lang="sv-SE" dirty="0"/>
              <a:t>egna negativa erfarenheter av sex. Tex att ha varit med om sexuella övergrepp eller inte fått styra över sin egen sexualitet, som kan påverka ens möjligheter att prata positivt eller neutralt om sex.</a:t>
            </a:r>
            <a:endParaRPr dirty="0"/>
          </a:p>
        </p:txBody>
      </p:sp>
      <p:sp>
        <p:nvSpPr>
          <p:cNvPr id="388" name="Google Shape;388;gd766348fbb_0_58: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18</a:t>
            </a:fld>
            <a:endParaRPr/>
          </a:p>
        </p:txBody>
      </p:sp>
    </p:spTree>
    <p:extLst>
      <p:ext uri="{BB962C8B-B14F-4D97-AF65-F5344CB8AC3E}">
        <p14:creationId xmlns:p14="http://schemas.microsoft.com/office/powerpoint/2010/main" val="4223807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d766348fbb_0_8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d766348fbb_0_8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100"/>
              <a:buFont typeface="Arial"/>
              <a:buNone/>
            </a:pPr>
            <a:r>
              <a:rPr lang="sv-SE" b="0" dirty="0"/>
              <a:t>8 min Mia </a:t>
            </a:r>
            <a:endParaRPr lang="sv-SE" b="1" dirty="0"/>
          </a:p>
          <a:p>
            <a:pPr marL="171450" marR="0" lvl="0" indent="-95250" algn="l" rtl="0">
              <a:lnSpc>
                <a:spcPct val="100000"/>
              </a:lnSpc>
              <a:spcBef>
                <a:spcPts val="0"/>
              </a:spcBef>
              <a:spcAft>
                <a:spcPts val="0"/>
              </a:spcAft>
              <a:buClr>
                <a:schemeClr val="dk1"/>
              </a:buClr>
              <a:buSzPts val="1100"/>
              <a:buFont typeface="Arial"/>
              <a:buNone/>
            </a:pPr>
            <a:r>
              <a:rPr lang="sv-SE" b="0" dirty="0"/>
              <a:t>Frågesport, manualsida</a:t>
            </a:r>
            <a:r>
              <a:rPr lang="sv-SE" b="0" baseline="0" dirty="0"/>
              <a:t> </a:t>
            </a:r>
            <a:r>
              <a:rPr lang="sv-SE" b="0" dirty="0"/>
              <a:t>11-12</a:t>
            </a:r>
          </a:p>
          <a:p>
            <a:pPr marL="171450" marR="0" lvl="0" indent="-95250" algn="l" rtl="0">
              <a:lnSpc>
                <a:spcPct val="100000"/>
              </a:lnSpc>
              <a:spcBef>
                <a:spcPts val="0"/>
              </a:spcBef>
              <a:spcAft>
                <a:spcPts val="0"/>
              </a:spcAft>
              <a:buClr>
                <a:schemeClr val="dk1"/>
              </a:buClr>
              <a:buSzPts val="1100"/>
              <a:buFont typeface="Arial"/>
              <a:buNone/>
            </a:pPr>
            <a:r>
              <a:rPr lang="sv-SE" dirty="0"/>
              <a:t>Syfte med frågesporten:</a:t>
            </a:r>
          </a:p>
          <a:p>
            <a:pPr marL="457200" marR="0" lvl="0" indent="-317500" algn="l" rtl="0">
              <a:lnSpc>
                <a:spcPct val="100000"/>
              </a:lnSpc>
              <a:spcBef>
                <a:spcPts val="0"/>
              </a:spcBef>
              <a:spcAft>
                <a:spcPts val="0"/>
              </a:spcAft>
              <a:buSzPts val="1400"/>
              <a:buChar char="-"/>
            </a:pPr>
            <a:r>
              <a:rPr lang="sv-SE" dirty="0"/>
              <a:t>ge kunskap om ungas vardag och sexualitet</a:t>
            </a:r>
          </a:p>
          <a:p>
            <a:pPr marL="457200" marR="0" lvl="0" indent="-317500" algn="l" rtl="0">
              <a:lnSpc>
                <a:spcPct val="100000"/>
              </a:lnSpc>
              <a:spcBef>
                <a:spcPts val="0"/>
              </a:spcBef>
              <a:spcAft>
                <a:spcPts val="0"/>
              </a:spcAft>
              <a:buSzPts val="1400"/>
              <a:buChar char="-"/>
            </a:pPr>
            <a:r>
              <a:rPr lang="sv-SE" dirty="0"/>
              <a:t>ge kunskap om kroppen</a:t>
            </a:r>
          </a:p>
          <a:p>
            <a:pPr marL="457200" marR="0" lvl="0" indent="-317500" algn="l" rtl="0">
              <a:lnSpc>
                <a:spcPct val="100000"/>
              </a:lnSpc>
              <a:spcBef>
                <a:spcPts val="0"/>
              </a:spcBef>
              <a:spcAft>
                <a:spcPts val="0"/>
              </a:spcAft>
              <a:buSzPts val="1400"/>
              <a:buChar char="-"/>
            </a:pPr>
            <a:r>
              <a:rPr lang="sv-SE" dirty="0"/>
              <a:t>synliggöra och motverka myter om sex</a:t>
            </a:r>
          </a:p>
          <a:p>
            <a:pPr marL="457200" lvl="0" indent="-317500" algn="l" rtl="0">
              <a:lnSpc>
                <a:spcPct val="100000"/>
              </a:lnSpc>
              <a:spcBef>
                <a:spcPts val="0"/>
              </a:spcBef>
              <a:spcAft>
                <a:spcPts val="0"/>
              </a:spcAft>
              <a:buSzPts val="1400"/>
              <a:buChar char="-"/>
            </a:pPr>
            <a:r>
              <a:rPr lang="sv-SE" dirty="0"/>
              <a:t>ge några tips på hur föräldrar kan stötta unga</a:t>
            </a:r>
          </a:p>
          <a:p>
            <a:pPr marL="171450" marR="0" lvl="0" indent="-95250" algn="l" rtl="0">
              <a:lnSpc>
                <a:spcPct val="100000"/>
              </a:lnSpc>
              <a:spcBef>
                <a:spcPts val="0"/>
              </a:spcBef>
              <a:spcAft>
                <a:spcPts val="0"/>
              </a:spcAft>
              <a:buClr>
                <a:schemeClr val="dk1"/>
              </a:buClr>
              <a:buSzPts val="1100"/>
              <a:buFont typeface="Arial"/>
              <a:buNone/>
            </a:pPr>
            <a:r>
              <a:rPr lang="sv-SE" i="1" dirty="0"/>
              <a:t>Läs kortet och låt gruppen göra övningen i smågrupper, de kan läsa frågorna från tavlan.</a:t>
            </a:r>
          </a:p>
          <a:p>
            <a:pPr marL="0" lvl="0" indent="0" algn="l" rtl="0">
              <a:lnSpc>
                <a:spcPct val="100000"/>
              </a:lnSpc>
              <a:spcBef>
                <a:spcPts val="0"/>
              </a:spcBef>
              <a:spcAft>
                <a:spcPts val="0"/>
              </a:spcAft>
              <a:buClr>
                <a:schemeClr val="dk1"/>
              </a:buClr>
              <a:buSzPts val="1400"/>
              <a:buFont typeface="Arial"/>
              <a:buNone/>
            </a:pPr>
            <a:r>
              <a:rPr lang="sv-SE" b="0" dirty="0"/>
              <a:t>Frågesport eller tipspromenad </a:t>
            </a:r>
          </a:p>
          <a:p>
            <a:pPr marL="0" marR="0" lvl="0" indent="0" algn="l" rtl="0">
              <a:lnSpc>
                <a:spcPct val="100000"/>
              </a:lnSpc>
              <a:spcBef>
                <a:spcPts val="0"/>
              </a:spcBef>
              <a:spcAft>
                <a:spcPts val="0"/>
              </a:spcAft>
              <a:buSzPts val="1400"/>
              <a:buNone/>
            </a:pPr>
            <a:r>
              <a:rPr lang="sv-SE" dirty="0"/>
              <a:t>Två alternativ:</a:t>
            </a:r>
          </a:p>
          <a:p>
            <a:pPr marL="457200" marR="0" lvl="0" indent="-317500" algn="l" rtl="0">
              <a:lnSpc>
                <a:spcPct val="100000"/>
              </a:lnSpc>
              <a:spcBef>
                <a:spcPts val="0"/>
              </a:spcBef>
              <a:spcAft>
                <a:spcPts val="0"/>
              </a:spcAft>
              <a:buSzPts val="1400"/>
              <a:buAutoNum type="arabicPeriod"/>
            </a:pPr>
            <a:r>
              <a:rPr lang="sv-SE" dirty="0"/>
              <a:t>Gör en tipspromenad där frågorna sitter uppe i rummet och deltagarna i mindre grupper går runt och svarar</a:t>
            </a:r>
          </a:p>
          <a:p>
            <a:pPr marL="457200" marR="0" lvl="0" indent="-317500" algn="l" rtl="0">
              <a:lnSpc>
                <a:spcPct val="100000"/>
              </a:lnSpc>
              <a:spcBef>
                <a:spcPts val="0"/>
              </a:spcBef>
              <a:spcAft>
                <a:spcPts val="0"/>
              </a:spcAft>
              <a:buSzPts val="1400"/>
              <a:buAutoNum type="arabicPeriod"/>
            </a:pPr>
            <a:r>
              <a:rPr lang="sv-SE" dirty="0"/>
              <a:t>Låt deltagarna sitta i mindre grupper. Läs upp frågorna och ge deltagarna någon minut att tänka och svara. </a:t>
            </a:r>
          </a:p>
          <a:p>
            <a:pPr marL="0" marR="0" lvl="0" indent="0" algn="l" rtl="0">
              <a:lnSpc>
                <a:spcPct val="100000"/>
              </a:lnSpc>
              <a:spcBef>
                <a:spcPts val="0"/>
              </a:spcBef>
              <a:spcAft>
                <a:spcPts val="0"/>
              </a:spcAft>
              <a:buSzPts val="1400"/>
              <a:buNone/>
            </a:pPr>
            <a:endParaRPr lang="sv-SE" dirty="0"/>
          </a:p>
          <a:p>
            <a:pPr marL="0" lvl="0" indent="0" algn="l" rtl="0">
              <a:lnSpc>
                <a:spcPct val="100000"/>
              </a:lnSpc>
              <a:spcBef>
                <a:spcPts val="0"/>
              </a:spcBef>
              <a:spcAft>
                <a:spcPts val="0"/>
              </a:spcAft>
              <a:buClr>
                <a:schemeClr val="dk1"/>
              </a:buClr>
              <a:buSzPts val="1400"/>
              <a:buFont typeface="Arial"/>
              <a:buNone/>
            </a:pPr>
            <a:endParaRPr lang="sv-SE" b="1" dirty="0"/>
          </a:p>
          <a:p>
            <a:pPr marL="0" marR="0" lvl="0" indent="0" algn="l" rtl="0">
              <a:lnSpc>
                <a:spcPct val="100000"/>
              </a:lnSpc>
              <a:spcBef>
                <a:spcPts val="0"/>
              </a:spcBef>
              <a:spcAft>
                <a:spcPts val="0"/>
              </a:spcAft>
              <a:buSzPts val="1400"/>
              <a:buNone/>
            </a:pPr>
            <a:endParaRPr dirty="0"/>
          </a:p>
          <a:p>
            <a:pPr marL="171450" marR="0" lvl="0" indent="-9525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dirty="0"/>
          </a:p>
        </p:txBody>
      </p:sp>
      <p:sp>
        <p:nvSpPr>
          <p:cNvPr id="406" name="Google Shape;406;gd766348fbb_0_80: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19</a:t>
            </a:fld>
            <a:endParaRPr/>
          </a:p>
        </p:txBody>
      </p:sp>
    </p:spTree>
    <p:extLst>
      <p:ext uri="{BB962C8B-B14F-4D97-AF65-F5344CB8AC3E}">
        <p14:creationId xmlns:p14="http://schemas.microsoft.com/office/powerpoint/2010/main" val="342672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d82cbc424b_0_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d82cbc424b_0_1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baseline="0" dirty="0"/>
              <a:t>1 min Mia</a:t>
            </a:r>
          </a:p>
          <a:p>
            <a:pPr marL="0" lvl="0" indent="0" algn="l" rtl="0">
              <a:lnSpc>
                <a:spcPct val="100000"/>
              </a:lnSpc>
              <a:spcBef>
                <a:spcPts val="0"/>
              </a:spcBef>
              <a:spcAft>
                <a:spcPts val="0"/>
              </a:spcAft>
              <a:buSzPts val="1400"/>
              <a:buNone/>
            </a:pPr>
            <a:r>
              <a:rPr lang="sv-SE" dirty="0"/>
              <a:t>Gå igenom agendan. </a:t>
            </a:r>
          </a:p>
          <a:p>
            <a:pPr marL="0" lvl="0" indent="0" algn="l" rtl="0">
              <a:lnSpc>
                <a:spcPct val="100000"/>
              </a:lnSpc>
              <a:spcBef>
                <a:spcPts val="0"/>
              </a:spcBef>
              <a:spcAft>
                <a:spcPts val="0"/>
              </a:spcAft>
              <a:buSzPts val="1400"/>
              <a:buNone/>
            </a:pPr>
            <a:r>
              <a:rPr lang="sv-SE" dirty="0"/>
              <a:t>Bonusträffarna</a:t>
            </a:r>
            <a:r>
              <a:rPr lang="sv-SE" baseline="0" dirty="0"/>
              <a:t> är frivilliga. De kan ges som återträffar efter ordinarie träffar. </a:t>
            </a:r>
          </a:p>
          <a:p>
            <a:pPr marL="0" lvl="0" indent="0" algn="l" rtl="0">
              <a:lnSpc>
                <a:spcPct val="100000"/>
              </a:lnSpc>
              <a:spcBef>
                <a:spcPts val="0"/>
              </a:spcBef>
              <a:spcAft>
                <a:spcPts val="0"/>
              </a:spcAft>
              <a:buSzPts val="1400"/>
              <a:buNone/>
            </a:pPr>
            <a:endParaRPr lang="sv-SE" baseline="0" dirty="0"/>
          </a:p>
          <a:p>
            <a:pPr marL="0" lvl="0" indent="0" algn="l" rtl="0">
              <a:lnSpc>
                <a:spcPct val="100000"/>
              </a:lnSpc>
              <a:spcBef>
                <a:spcPts val="0"/>
              </a:spcBef>
              <a:spcAft>
                <a:spcPts val="0"/>
              </a:spcAft>
              <a:buSzPts val="1400"/>
              <a:buNone/>
            </a:pPr>
            <a:r>
              <a:rPr lang="sv-SE" b="0" i="1" baseline="0" dirty="0"/>
              <a:t>Samla in Kartläggningar. Lägg dem så att deltagarna under dagen kan se varandras för inspiration.</a:t>
            </a:r>
          </a:p>
          <a:p>
            <a:pPr marL="0" lvl="0" indent="0" algn="l" rtl="0">
              <a:lnSpc>
                <a:spcPct val="100000"/>
              </a:lnSpc>
              <a:spcBef>
                <a:spcPts val="0"/>
              </a:spcBef>
              <a:spcAft>
                <a:spcPts val="0"/>
              </a:spcAft>
              <a:buSzPts val="1400"/>
              <a:buNone/>
            </a:pPr>
            <a:endParaRPr lang="sv-SE" b="0" i="1" baseline="0" dirty="0"/>
          </a:p>
          <a:p>
            <a:pPr marL="0" lvl="0" indent="0" algn="l" rtl="0">
              <a:lnSpc>
                <a:spcPct val="100000"/>
              </a:lnSpc>
              <a:spcBef>
                <a:spcPts val="0"/>
              </a:spcBef>
              <a:spcAft>
                <a:spcPts val="0"/>
              </a:spcAft>
              <a:buSzPts val="1400"/>
              <a:buNone/>
            </a:pPr>
            <a:endParaRPr dirty="0"/>
          </a:p>
        </p:txBody>
      </p:sp>
      <p:sp>
        <p:nvSpPr>
          <p:cNvPr id="342" name="Google Shape;342;gd82cbc424b_0_1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a:t>
            </a:fld>
            <a:endParaRPr/>
          </a:p>
        </p:txBody>
      </p:sp>
    </p:spTree>
    <p:extLst>
      <p:ext uri="{BB962C8B-B14F-4D97-AF65-F5344CB8AC3E}">
        <p14:creationId xmlns:p14="http://schemas.microsoft.com/office/powerpoint/2010/main" val="3914757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d766348fbb_0_9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d766348fbb_0_96: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sv-SE" dirty="0"/>
              <a:t>9 min Mia</a:t>
            </a:r>
          </a:p>
          <a:p>
            <a:pPr marL="0" lvl="0" indent="0" algn="l" rtl="0">
              <a:lnSpc>
                <a:spcPct val="100000"/>
              </a:lnSpc>
              <a:spcBef>
                <a:spcPts val="0"/>
              </a:spcBef>
              <a:spcAft>
                <a:spcPts val="0"/>
              </a:spcAft>
              <a:buClr>
                <a:schemeClr val="dk1"/>
              </a:buClr>
              <a:buSzPts val="1100"/>
              <a:buFont typeface="Arial"/>
              <a:buNone/>
            </a:pPr>
            <a:r>
              <a:rPr lang="sv-SE" dirty="0"/>
              <a:t>Nu ska vi få svar på frågorna från RFSU.</a:t>
            </a:r>
            <a:r>
              <a:rPr lang="sv-SE" baseline="0" dirty="0"/>
              <a:t> </a:t>
            </a:r>
            <a:r>
              <a:rPr lang="sv-SE" dirty="0"/>
              <a:t>Filmen gör att ni gruppledarna slipper ha all sakkunskap och svara på följdfrågor. Filmen ”Bonusträff Kärlek i tonåren”</a:t>
            </a:r>
            <a:r>
              <a:rPr lang="sv-SE" baseline="0" dirty="0"/>
              <a:t> finns på Plusportalen men går tyvärr inte att ladda ned.</a:t>
            </a:r>
            <a:endParaRPr dirty="0"/>
          </a:p>
          <a:p>
            <a:pPr marL="0" lvl="0" indent="0" algn="l" rtl="0">
              <a:lnSpc>
                <a:spcPct val="100000"/>
              </a:lnSpc>
              <a:spcBef>
                <a:spcPts val="0"/>
              </a:spcBef>
              <a:spcAft>
                <a:spcPts val="0"/>
              </a:spcAft>
              <a:buClr>
                <a:schemeClr val="dk1"/>
              </a:buClr>
              <a:buSzPts val="1100"/>
              <a:buFont typeface="Arial"/>
              <a:buNone/>
            </a:pPr>
            <a:r>
              <a:rPr lang="sv-SE" b="0" i="1" dirty="0"/>
              <a:t>Visa filmen (6 min) och fråga därefter gruppen </a:t>
            </a:r>
            <a:r>
              <a:rPr lang="sv-SE" dirty="0"/>
              <a:t>“Tyckte ni att svaren var väntade eller oväntade?” Låt föräldrarna lyfta sina tankar i helgrupp i några minuter.</a:t>
            </a:r>
            <a:endParaRPr dirty="0"/>
          </a:p>
          <a:p>
            <a:pPr marL="171450" lvl="0" indent="-95250" algn="l" rtl="0">
              <a:lnSpc>
                <a:spcPct val="100000"/>
              </a:lnSpc>
              <a:spcBef>
                <a:spcPts val="0"/>
              </a:spcBef>
              <a:spcAft>
                <a:spcPts val="0"/>
              </a:spcAft>
              <a:buClr>
                <a:schemeClr val="dk1"/>
              </a:buClr>
              <a:buSzPts val="1100"/>
              <a:buFont typeface="Arial"/>
              <a:buNone/>
            </a:pPr>
            <a:r>
              <a:rPr lang="sv-SE" b="0" i="1" dirty="0"/>
              <a:t>Syfte med frågorna, gå igenom vid behov:</a:t>
            </a:r>
            <a:endParaRPr b="0" i="1" dirty="0"/>
          </a:p>
          <a:p>
            <a:pPr marL="457200" lvl="0" indent="-304800" algn="l" rtl="0">
              <a:lnSpc>
                <a:spcPct val="115000"/>
              </a:lnSpc>
              <a:spcBef>
                <a:spcPts val="640"/>
              </a:spcBef>
              <a:spcAft>
                <a:spcPts val="0"/>
              </a:spcAft>
              <a:buClr>
                <a:schemeClr val="dk1"/>
              </a:buClr>
              <a:buSzPts val="1200"/>
              <a:buAutoNum type="arabicPeriod"/>
            </a:pPr>
            <a:r>
              <a:rPr lang="sv-SE" dirty="0"/>
              <a:t>Åldern för när unga har samlag första gången har varit ungefär samma sedan slutet av 60-talet. </a:t>
            </a:r>
            <a:r>
              <a:rPr lang="sv-SE" b="1" dirty="0"/>
              <a:t>Sant </a:t>
            </a:r>
            <a:r>
              <a:rPr lang="sv-SE" b="0" dirty="0"/>
              <a:t>enligt senaste mätningen 2024 var snitt åldern 16.7 år( killar 17 år och för tjejer 16,4 Ungas hälsa, relationer och sexliv Ungkab23).</a:t>
            </a:r>
            <a:br>
              <a:rPr lang="sv-SE" b="0" dirty="0"/>
            </a:br>
            <a:r>
              <a:rPr lang="sv-SE" i="1" dirty="0"/>
              <a:t>Det finns en idé om att allt blir “värre” och att ungas vanor idag skiljer sig stort från när föräldrarna själva var unga. Forskningen visar att det inte verkar vara så .</a:t>
            </a:r>
            <a:endParaRPr i="1" dirty="0"/>
          </a:p>
          <a:p>
            <a:pPr marL="457200" lvl="0" indent="-304800" algn="l" rtl="0">
              <a:lnSpc>
                <a:spcPct val="115000"/>
              </a:lnSpc>
              <a:spcBef>
                <a:spcPts val="0"/>
              </a:spcBef>
              <a:spcAft>
                <a:spcPts val="0"/>
              </a:spcAft>
              <a:buClr>
                <a:schemeClr val="dk1"/>
              </a:buClr>
              <a:buSzPts val="1200"/>
              <a:buAutoNum type="arabicPeriod"/>
            </a:pPr>
            <a:r>
              <a:rPr lang="sv-SE" dirty="0"/>
              <a:t>Dom flesta unga beskriver sitt senaste sextillfälle som positivt. </a:t>
            </a:r>
            <a:r>
              <a:rPr lang="sv-SE" b="1" dirty="0"/>
              <a:t>Sant</a:t>
            </a:r>
            <a:r>
              <a:rPr lang="sv-SE" dirty="0"/>
              <a:t> </a:t>
            </a:r>
            <a:br>
              <a:rPr lang="sv-SE" dirty="0"/>
            </a:br>
            <a:r>
              <a:rPr lang="sv-SE" i="1" dirty="0"/>
              <a:t>Samma som fråga 1. Det finns en bild av att unga inte kan ta hand om sig. Vi ska såklart inte förminska att det finns problem men för de flesta unga är sexualiteten förknippat med någon positivt</a:t>
            </a:r>
            <a:endParaRPr i="1" dirty="0"/>
          </a:p>
          <a:p>
            <a:pPr marL="457200" lvl="0" indent="-304800" algn="l" rtl="0">
              <a:lnSpc>
                <a:spcPct val="115000"/>
              </a:lnSpc>
              <a:spcBef>
                <a:spcPts val="0"/>
              </a:spcBef>
              <a:spcAft>
                <a:spcPts val="0"/>
              </a:spcAft>
              <a:buClr>
                <a:schemeClr val="dk1"/>
              </a:buClr>
              <a:buSzPts val="1200"/>
              <a:buAutoNum type="arabicPeriod"/>
            </a:pPr>
            <a:r>
              <a:rPr lang="sv-SE" dirty="0"/>
              <a:t>En person med snippa/vulva blöder alltid första gången den har samlag. </a:t>
            </a:r>
            <a:r>
              <a:rPr lang="sv-SE" b="1" dirty="0"/>
              <a:t>Falskt</a:t>
            </a:r>
            <a:br>
              <a:rPr lang="sv-SE" dirty="0"/>
            </a:br>
            <a:r>
              <a:rPr lang="sv-SE" i="1" dirty="0"/>
              <a:t>Att spräcka en väldigt skadlig myt. Frågan ger även möjlighet att prata bredare om idén om att kontrollera flickors sexualitet och liv.</a:t>
            </a:r>
            <a:r>
              <a:rPr lang="sv-SE" dirty="0"/>
              <a:t> </a:t>
            </a:r>
            <a:r>
              <a:rPr lang="sv-SE" i="1" dirty="0"/>
              <a:t>Det är en fråga om rättigheter. </a:t>
            </a:r>
            <a:endParaRPr i="1" dirty="0"/>
          </a:p>
          <a:p>
            <a:pPr marL="457200" lvl="0" indent="-304800" algn="l" rtl="0">
              <a:lnSpc>
                <a:spcPct val="115000"/>
              </a:lnSpc>
              <a:spcBef>
                <a:spcPts val="0"/>
              </a:spcBef>
              <a:spcAft>
                <a:spcPts val="0"/>
              </a:spcAft>
              <a:buClr>
                <a:schemeClr val="dk1"/>
              </a:buClr>
              <a:buSzPts val="1200"/>
              <a:buAutoNum type="arabicPeriod"/>
            </a:pPr>
            <a:r>
              <a:rPr lang="sv-SE" dirty="0"/>
              <a:t>Klitoris är nästan lika stor som penis.</a:t>
            </a:r>
            <a:r>
              <a:rPr lang="sv-SE" baseline="0" dirty="0"/>
              <a:t> </a:t>
            </a:r>
            <a:r>
              <a:rPr lang="sv-SE" b="1" baseline="0" dirty="0"/>
              <a:t>Sant</a:t>
            </a:r>
            <a:br>
              <a:rPr lang="sv-SE" dirty="0"/>
            </a:br>
            <a:r>
              <a:rPr lang="sv-SE" i="1" dirty="0"/>
              <a:t>I samhället pratas det ofta om killar och tjejers sexualitet som väsensskild, det vill vi komma ifrån genom att </a:t>
            </a:r>
            <a:r>
              <a:rPr lang="sv-SE" i="1" dirty="0" err="1"/>
              <a:t>att</a:t>
            </a:r>
            <a:r>
              <a:rPr lang="sv-SE" i="1" dirty="0"/>
              <a:t> visa på att kroppen är väldigt lik mellan könen. Normer påverkar såklart vår sexualitet men förmågan att känna lust, få orgasm </a:t>
            </a:r>
            <a:r>
              <a:rPr lang="sv-SE" i="1" dirty="0" err="1"/>
              <a:t>etc</a:t>
            </a:r>
            <a:r>
              <a:rPr lang="sv-SE" i="1" dirty="0"/>
              <a:t> skiljer sig inte. Det är viktigt att vi inte pratar med ungdomar på olika sätt utifrån deras kön. </a:t>
            </a:r>
            <a:br>
              <a:rPr lang="sv-SE" i="1" dirty="0"/>
            </a:br>
            <a:r>
              <a:rPr lang="sv-SE" i="1" dirty="0"/>
              <a:t>Frågan visar även att det behövs kunskap om könsorganen för att kunna njuta av sex men också för att motverka dålig självkänsla och oro kring kroppens utseende. </a:t>
            </a:r>
            <a:endParaRPr i="1" dirty="0"/>
          </a:p>
          <a:p>
            <a:pPr marL="457200" lvl="0" indent="-304800" algn="l" rtl="0">
              <a:lnSpc>
                <a:spcPct val="115000"/>
              </a:lnSpc>
              <a:spcBef>
                <a:spcPts val="0"/>
              </a:spcBef>
              <a:spcAft>
                <a:spcPts val="0"/>
              </a:spcAft>
              <a:buClr>
                <a:schemeClr val="dk1"/>
              </a:buClr>
              <a:buSzPts val="1200"/>
              <a:buAutoNum type="arabicPeriod"/>
            </a:pPr>
            <a:r>
              <a:rPr lang="sv-SE" dirty="0"/>
              <a:t>17% av alla unga identifierar sig som något annat än heterosexuell. </a:t>
            </a:r>
            <a:r>
              <a:rPr lang="sv-SE" b="1" dirty="0"/>
              <a:t>Sant</a:t>
            </a:r>
            <a:r>
              <a:rPr lang="sv-SE" dirty="0"/>
              <a:t> </a:t>
            </a:r>
            <a:br>
              <a:rPr lang="sv-SE" dirty="0"/>
            </a:br>
            <a:r>
              <a:rPr lang="sv-SE" i="1" dirty="0"/>
              <a:t>Den exakta siffran är inte det viktiga utan att komma ihåg att vi inte kan utgå ifrån att någon har en viss sexualitet. Vi måste bemöta alla barn och unga med en öppenhet och vara nyfikna istället för att utgå från föreställningar. Att skapa en trygg plats i hemmet där ungdomen kan få vara den </a:t>
            </a:r>
            <a:r>
              <a:rPr lang="sv-SE" i="1" dirty="0" err="1"/>
              <a:t>den</a:t>
            </a:r>
            <a:r>
              <a:rPr lang="sv-SE" i="1" dirty="0"/>
              <a:t> är </a:t>
            </a:r>
            <a:r>
              <a:rPr lang="sv-SE" i="1" dirty="0" err="1"/>
              <a:t>är</a:t>
            </a:r>
            <a:r>
              <a:rPr lang="sv-SE" i="1" dirty="0"/>
              <a:t> en skyddsfaktor för unga. </a:t>
            </a:r>
            <a:endParaRPr i="1" dirty="0"/>
          </a:p>
          <a:p>
            <a:pPr marL="457200" lvl="0" indent="-304800" algn="l" rtl="0">
              <a:lnSpc>
                <a:spcPct val="115000"/>
              </a:lnSpc>
              <a:spcBef>
                <a:spcPts val="0"/>
              </a:spcBef>
              <a:spcAft>
                <a:spcPts val="0"/>
              </a:spcAft>
              <a:buClr>
                <a:schemeClr val="dk1"/>
              </a:buClr>
              <a:buSzPts val="1200"/>
              <a:buAutoNum type="arabicPeriod"/>
            </a:pPr>
            <a:r>
              <a:rPr lang="sv-SE" dirty="0"/>
              <a:t>Killar har sämre tillgång än tjejer till samtal om sexualitet med trygga vuxna. </a:t>
            </a:r>
            <a:r>
              <a:rPr lang="sv-SE" b="1" dirty="0"/>
              <a:t>Sant</a:t>
            </a:r>
            <a:r>
              <a:rPr lang="sv-SE" dirty="0"/>
              <a:t> </a:t>
            </a:r>
            <a:br>
              <a:rPr lang="sv-SE" dirty="0"/>
            </a:br>
            <a:r>
              <a:rPr lang="sv-SE" i="1" dirty="0"/>
              <a:t>Vi ska inte glömma att prata med killar och när vi gör det inte bara om vad de INTE ska göra. Ibland blir samtalen om sex med killar endast fokuserade på att berätta att de INTE ska gå över någons gräns. Det är såklart viktigt men vi måste också prata med killar om känslor, hur man kan göra rätt, om deras egna rätt att sätta gränser etc. </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sv-SE" dirty="0"/>
              <a:t>	</a:t>
            </a:r>
            <a:endParaRPr dirty="0"/>
          </a:p>
          <a:p>
            <a:pPr marL="171450" lvl="0" indent="-95250" algn="l" rtl="0">
              <a:lnSpc>
                <a:spcPct val="100000"/>
              </a:lnSpc>
              <a:spcBef>
                <a:spcPts val="0"/>
              </a:spcBef>
              <a:spcAft>
                <a:spcPts val="0"/>
              </a:spcAft>
              <a:buClr>
                <a:schemeClr val="dk1"/>
              </a:buClr>
              <a:buSzPts val="1100"/>
              <a:buFont typeface="Arial"/>
              <a:buNone/>
            </a:pPr>
            <a:endParaRPr dirty="0"/>
          </a:p>
          <a:p>
            <a:pPr marL="171450" lvl="0" indent="-9525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sv-SE" dirty="0"/>
              <a:t>	</a:t>
            </a:r>
            <a:endParaRPr dirty="0"/>
          </a:p>
          <a:p>
            <a:pPr marL="171450" marR="0" lvl="0" indent="-95250" algn="l" rtl="0">
              <a:lnSpc>
                <a:spcPct val="100000"/>
              </a:lnSpc>
              <a:spcBef>
                <a:spcPts val="0"/>
              </a:spcBef>
              <a:spcAft>
                <a:spcPts val="0"/>
              </a:spcAft>
              <a:buClr>
                <a:schemeClr val="dk1"/>
              </a:buClr>
              <a:buSzPts val="1100"/>
              <a:buFont typeface="Arial"/>
              <a:buNone/>
            </a:pPr>
            <a:endParaRPr dirty="0"/>
          </a:p>
          <a:p>
            <a:pPr marL="171450" marR="0" lvl="0" indent="-9525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dirty="0"/>
          </a:p>
        </p:txBody>
      </p:sp>
      <p:sp>
        <p:nvSpPr>
          <p:cNvPr id="415" name="Google Shape;415;gd766348fbb_0_96: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d766348fbb_0_1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d766348fbb_0_12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916"/>
              </a:lnSpc>
              <a:spcBef>
                <a:spcPts val="0"/>
              </a:spcBef>
              <a:spcAft>
                <a:spcPts val="0"/>
              </a:spcAft>
              <a:buClr>
                <a:schemeClr val="dk1"/>
              </a:buClr>
              <a:buSzPts val="1100"/>
              <a:buFont typeface="Arial"/>
              <a:buNone/>
              <a:tabLst/>
              <a:defRPr/>
            </a:pPr>
            <a:r>
              <a:rPr lang="sv-SE" b="1" dirty="0"/>
              <a:t>1 min Mia</a:t>
            </a:r>
            <a:r>
              <a:rPr lang="sv-SE" b="1" baseline="0" dirty="0"/>
              <a:t> </a:t>
            </a:r>
            <a:r>
              <a:rPr lang="sv-SE" b="1" dirty="0"/>
              <a:t>11.17 mini paus efter denna till 11.25</a:t>
            </a:r>
          </a:p>
          <a:p>
            <a:pPr marL="0" lvl="0" indent="0" algn="l" rtl="0">
              <a:lnSpc>
                <a:spcPct val="107916"/>
              </a:lnSpc>
              <a:spcBef>
                <a:spcPts val="0"/>
              </a:spcBef>
              <a:spcAft>
                <a:spcPts val="0"/>
              </a:spcAft>
              <a:buClr>
                <a:schemeClr val="dk1"/>
              </a:buClr>
              <a:buSzPts val="1100"/>
              <a:buFont typeface="Arial"/>
              <a:buNone/>
            </a:pPr>
            <a:endParaRPr lang="sv-SE" b="1" dirty="0"/>
          </a:p>
          <a:p>
            <a:pPr marL="0" lvl="0" indent="0" algn="l" rtl="0">
              <a:lnSpc>
                <a:spcPct val="107916"/>
              </a:lnSpc>
              <a:spcBef>
                <a:spcPts val="0"/>
              </a:spcBef>
              <a:spcAft>
                <a:spcPts val="0"/>
              </a:spcAft>
              <a:buClr>
                <a:schemeClr val="dk1"/>
              </a:buClr>
              <a:buSzPts val="1100"/>
              <a:buFont typeface="Arial"/>
              <a:buNone/>
            </a:pPr>
            <a:r>
              <a:rPr lang="sv-SE" dirty="0"/>
              <a:t>Underlaget till frågesporten är bland annat hämtat från olika studier genomförda över tid i Sverige. Här finns tips på mer läsning och annat för den som vill fördjupa sig mer.</a:t>
            </a:r>
            <a:r>
              <a:rPr lang="sv-SE" baseline="0" dirty="0"/>
              <a:t> </a:t>
            </a:r>
            <a:endParaRPr dirty="0"/>
          </a:p>
          <a:p>
            <a:pPr marL="0" lvl="0" indent="0" algn="l" rtl="0">
              <a:lnSpc>
                <a:spcPct val="107916"/>
              </a:lnSpc>
              <a:spcBef>
                <a:spcPts val="0"/>
              </a:spcBef>
              <a:spcAft>
                <a:spcPts val="0"/>
              </a:spcAft>
              <a:buClr>
                <a:schemeClr val="dk1"/>
              </a:buClr>
              <a:buSzPts val="1100"/>
              <a:buFont typeface="Arial"/>
              <a:buNone/>
            </a:pPr>
            <a:r>
              <a:rPr lang="sv-SE" dirty="0"/>
              <a:t>För er som vill läsa mer</a:t>
            </a:r>
            <a:r>
              <a:rPr lang="sv-SE" baseline="0" dirty="0"/>
              <a:t> så finns l</a:t>
            </a:r>
            <a:r>
              <a:rPr lang="sv-SE" b="0" dirty="0"/>
              <a:t>änkarna i</a:t>
            </a:r>
            <a:r>
              <a:rPr lang="sv-SE" b="0" baseline="0" dirty="0"/>
              <a:t> referenslistan för utbildningen. </a:t>
            </a:r>
            <a:endParaRPr b="0" dirty="0"/>
          </a:p>
        </p:txBody>
      </p:sp>
      <p:sp>
        <p:nvSpPr>
          <p:cNvPr id="423" name="Google Shape;423;gd766348fbb_0_120: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dc251026bc_0_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dc251026bc_0_1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sv-SE" sz="1000" dirty="0"/>
              <a:t>3 min Natalie Då går vi in på nästa avsnitt som heter Budskap om sex och relationer manualsida 13-17. Avsnittet handlar om:</a:t>
            </a:r>
          </a:p>
          <a:p>
            <a:pPr marL="171450" lvl="0" indent="-171450" algn="l" rtl="0">
              <a:lnSpc>
                <a:spcPct val="100000"/>
              </a:lnSpc>
              <a:spcBef>
                <a:spcPts val="0"/>
              </a:spcBef>
              <a:spcAft>
                <a:spcPts val="0"/>
              </a:spcAft>
              <a:buSzPts val="1400"/>
              <a:buFont typeface="Arial" panose="020B0604020202020204" pitchFamily="34" charset="0"/>
              <a:buChar char="•"/>
            </a:pPr>
            <a:r>
              <a:rPr lang="sv-SE" sz="1000" dirty="0"/>
              <a:t>Hur man kan samtala om pornografi med unga</a:t>
            </a:r>
            <a:r>
              <a:rPr lang="sv-SE" sz="1000" baseline="0" dirty="0"/>
              <a:t> och </a:t>
            </a:r>
            <a:r>
              <a:rPr lang="sv-SE" sz="1000" dirty="0"/>
              <a:t>stärka dem i relation till negativa eller problematiska budskap om sex och relationer överlag - i media och kultur och övriga samhället.</a:t>
            </a:r>
          </a:p>
          <a:p>
            <a:pPr marL="0" marR="0" lvl="0" indent="0" algn="l" rtl="0">
              <a:lnSpc>
                <a:spcPct val="100000"/>
              </a:lnSpc>
              <a:spcBef>
                <a:spcPts val="0"/>
              </a:spcBef>
              <a:spcAft>
                <a:spcPts val="0"/>
              </a:spcAft>
              <a:buClr>
                <a:schemeClr val="dk1"/>
              </a:buClr>
              <a:buSzPts val="1100"/>
              <a:buFont typeface="Arial"/>
              <a:buNone/>
            </a:pPr>
            <a:r>
              <a:rPr lang="sv-SE" sz="1000" dirty="0"/>
              <a:t>Syfte med avsnittet:</a:t>
            </a:r>
          </a:p>
          <a:p>
            <a:pPr marL="171450" marR="0" lvl="0" indent="-171450" algn="l" rtl="0">
              <a:lnSpc>
                <a:spcPct val="100000"/>
              </a:lnSpc>
              <a:spcBef>
                <a:spcPts val="0"/>
              </a:spcBef>
              <a:spcAft>
                <a:spcPts val="0"/>
              </a:spcAft>
              <a:buClr>
                <a:schemeClr val="dk1"/>
              </a:buClr>
              <a:buSzPts val="1100"/>
              <a:buFont typeface="Arial" panose="020B0604020202020204" pitchFamily="34" charset="0"/>
              <a:buChar char="•"/>
            </a:pPr>
            <a:r>
              <a:rPr lang="sv-SE" sz="1000" dirty="0"/>
              <a:t>Det här är ett område som många föräldrar tycker är viktigt och känner oro kring men ofta kan tycka är svårt att prata om. Viktigt att veta att forskningen är långt ifrån entydig när det kommer till pornografins påverkan på oss människor. Det som förenar i debatten är insikten om vikten av att föra samtal med unga. Var noga med att landa där! </a:t>
            </a:r>
          </a:p>
          <a:p>
            <a:pPr marL="0" marR="0" lvl="0" indent="0" algn="l" rtl="0">
              <a:lnSpc>
                <a:spcPct val="100000"/>
              </a:lnSpc>
              <a:spcBef>
                <a:spcPts val="0"/>
              </a:spcBef>
              <a:spcAft>
                <a:spcPts val="0"/>
              </a:spcAft>
              <a:buClr>
                <a:schemeClr val="dk1"/>
              </a:buClr>
              <a:buSzPts val="1100"/>
              <a:buFont typeface="Arial"/>
              <a:buNone/>
            </a:pPr>
            <a:endParaRPr sz="10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000" dirty="0"/>
              <a:t>Vi börjar med att ge en kort bakgrund till ungas konsumtion av porr: </a:t>
            </a:r>
            <a:r>
              <a:rPr lang="sv-SE" sz="1000" i="1" dirty="0"/>
              <a:t>(Medierådet 2019) </a:t>
            </a:r>
            <a:r>
              <a:rPr lang="sv-SE" sz="1000" dirty="0"/>
              <a:t>(HA MED KÄLLA NATHALIE SIMONSSON?)</a:t>
            </a:r>
            <a:endParaRPr lang="sv-SE" sz="1000" i="1" dirty="0"/>
          </a:p>
          <a:p>
            <a:pPr marL="171450" lvl="0" indent="-171450" algn="l" rtl="0">
              <a:lnSpc>
                <a:spcPct val="100000"/>
              </a:lnSpc>
              <a:spcBef>
                <a:spcPts val="0"/>
              </a:spcBef>
              <a:spcAft>
                <a:spcPts val="0"/>
              </a:spcAft>
              <a:buSzPts val="1400"/>
              <a:buFontTx/>
              <a:buChar char="-"/>
            </a:pPr>
            <a:r>
              <a:rPr lang="sv-SE" sz="1000" dirty="0"/>
              <a:t>Nästan alla tonåringar i Sverige har kommit i kontakt med porr någon gång, det kan vara direkt eller indirekt, men det varierar hur ofta och hur mycket dom tittar. </a:t>
            </a:r>
          </a:p>
          <a:p>
            <a:pPr marL="171450" lvl="0" indent="-171450" algn="l" rtl="0">
              <a:lnSpc>
                <a:spcPct val="100000"/>
              </a:lnSpc>
              <a:spcBef>
                <a:spcPts val="0"/>
              </a:spcBef>
              <a:spcAft>
                <a:spcPts val="0"/>
              </a:spcAft>
              <a:buSzPts val="1400"/>
              <a:buFontTx/>
              <a:buChar char="-"/>
            </a:pPr>
            <a:r>
              <a:rPr lang="sv-SE" sz="1000" dirty="0"/>
              <a:t>Generellt sett tittar killar mer än tjejer, det gäller både bland unga och vuxna. I en mätning fick ungdomar i 3an på gymnasiet frågan om det någon gång sett porr. 90% av pojkarna svarade ja, 60% av flickorna och 84% av de som angav annan könstillhörighet. Även hos homo- och bisexuella samt funktionsnedsatta kan man se att intresset för porr är större, och kanske är det så hos de vars möjlighet att utforska sin sexualitet ihop med andra är mer begränsad. </a:t>
            </a:r>
          </a:p>
          <a:p>
            <a:pPr marL="171450" lvl="0" indent="-171450" algn="l" rtl="0">
              <a:lnSpc>
                <a:spcPct val="100000"/>
              </a:lnSpc>
              <a:spcBef>
                <a:spcPts val="0"/>
              </a:spcBef>
              <a:spcAft>
                <a:spcPts val="0"/>
              </a:spcAft>
              <a:buSzPts val="1400"/>
              <a:buFontTx/>
              <a:buChar char="-"/>
            </a:pPr>
            <a:r>
              <a:rPr lang="sv-SE" sz="1000" dirty="0"/>
              <a:t>Äldre ungdomar tittar mer än yngre. (Vuxna tittar mest)</a:t>
            </a:r>
          </a:p>
          <a:p>
            <a:pPr marL="171450" lvl="0" indent="-171450" algn="l" rtl="0">
              <a:lnSpc>
                <a:spcPct val="100000"/>
              </a:lnSpc>
              <a:spcBef>
                <a:spcPts val="0"/>
              </a:spcBef>
              <a:spcAft>
                <a:spcPts val="0"/>
              </a:spcAft>
              <a:buSzPts val="1400"/>
              <a:buFontTx/>
              <a:buChar char="-"/>
            </a:pPr>
            <a:r>
              <a:rPr lang="sv-SE" sz="1000" strike="noStrike" dirty="0"/>
              <a:t>Många unga väljer också bort porr. 68% av unga i ålder 13-16 år har</a:t>
            </a:r>
            <a:r>
              <a:rPr lang="sv-SE" sz="1000" strike="noStrike" baseline="0" dirty="0"/>
              <a:t> inte tittat på porr under det senaste året </a:t>
            </a:r>
          </a:p>
          <a:p>
            <a:pPr marL="139700" lvl="0" indent="0" algn="l" rtl="0">
              <a:lnSpc>
                <a:spcPct val="100000"/>
              </a:lnSpc>
              <a:spcBef>
                <a:spcPts val="0"/>
              </a:spcBef>
              <a:spcAft>
                <a:spcPts val="0"/>
              </a:spcAft>
              <a:buClr>
                <a:schemeClr val="dk1"/>
              </a:buClr>
              <a:buSzPts val="1400"/>
              <a:buNone/>
            </a:pPr>
            <a:endParaRPr lang="sv-SE" sz="1000" i="1" strike="noStrike" baseline="0" dirty="0"/>
          </a:p>
          <a:p>
            <a:pPr marL="139700" lvl="0" indent="0" algn="l" rtl="0">
              <a:lnSpc>
                <a:spcPct val="100000"/>
              </a:lnSpc>
              <a:spcBef>
                <a:spcPts val="0"/>
              </a:spcBef>
              <a:spcAft>
                <a:spcPts val="0"/>
              </a:spcAft>
              <a:buClr>
                <a:schemeClr val="dk1"/>
              </a:buClr>
              <a:buSzPts val="1400"/>
              <a:buNone/>
            </a:pPr>
            <a:r>
              <a:rPr lang="sv-SE" sz="1000" i="1" strike="noStrike" baseline="0" dirty="0"/>
              <a:t>Info vid frågor: </a:t>
            </a:r>
          </a:p>
          <a:p>
            <a:pPr marL="139700" lvl="0" indent="0" algn="l" rtl="0">
              <a:lnSpc>
                <a:spcPct val="100000"/>
              </a:lnSpc>
              <a:spcBef>
                <a:spcPts val="0"/>
              </a:spcBef>
              <a:spcAft>
                <a:spcPts val="0"/>
              </a:spcAft>
              <a:buClr>
                <a:schemeClr val="dk1"/>
              </a:buClr>
              <a:buSzPts val="1400"/>
              <a:buNone/>
            </a:pPr>
            <a:r>
              <a:rPr lang="sv-SE" sz="1000" i="1" strike="noStrike" baseline="0" dirty="0"/>
              <a:t>De allra flesta anger att de söker upp porren själva. Ca 70% i åldern 13-18 år som kommit i kontakt med porr har själva varit aktiva att söka upp den, ofta av nyfikenhet. (Medierådet 2019. </a:t>
            </a:r>
            <a:r>
              <a:rPr lang="sv-SE" sz="1000" i="1" strike="noStrike" baseline="0" dirty="0" err="1"/>
              <a:t>Medietilsynet</a:t>
            </a:r>
            <a:r>
              <a:rPr lang="sv-SE" sz="1000" i="1" strike="noStrike" baseline="0" dirty="0"/>
              <a:t> 2020, </a:t>
            </a:r>
            <a:r>
              <a:rPr lang="sv-SE" sz="1000" i="1" strike="noStrike" baseline="0" dirty="0" err="1"/>
              <a:t>Spisak</a:t>
            </a:r>
            <a:r>
              <a:rPr lang="sv-SE" sz="1000" i="1" strike="noStrike" baseline="0" dirty="0"/>
              <a:t> 2019)</a:t>
            </a:r>
          </a:p>
          <a:p>
            <a:pPr marL="139700" lvl="0" indent="0" algn="l" rtl="0">
              <a:lnSpc>
                <a:spcPct val="100000"/>
              </a:lnSpc>
              <a:spcBef>
                <a:spcPts val="0"/>
              </a:spcBef>
              <a:spcAft>
                <a:spcPts val="0"/>
              </a:spcAft>
              <a:buClr>
                <a:schemeClr val="dk1"/>
              </a:buClr>
              <a:buSzPts val="1400"/>
              <a:buNone/>
            </a:pPr>
            <a:endParaRPr strike="noStrike" dirty="0">
              <a:highlight>
                <a:schemeClr val="lt1"/>
              </a:highlight>
            </a:endParaRPr>
          </a:p>
          <a:p>
            <a:pPr marL="0" lvl="0" indent="0" algn="l" rtl="0">
              <a:lnSpc>
                <a:spcPct val="100000"/>
              </a:lnSpc>
              <a:spcBef>
                <a:spcPts val="0"/>
              </a:spcBef>
              <a:spcAft>
                <a:spcPts val="0"/>
              </a:spcAft>
              <a:buSzPts val="1400"/>
              <a:buNone/>
            </a:pPr>
            <a:endParaRPr dirty="0"/>
          </a:p>
        </p:txBody>
      </p:sp>
      <p:sp>
        <p:nvSpPr>
          <p:cNvPr id="455" name="Google Shape;455;gdc251026bc_0_14: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dc251026bc_0_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dc251026bc_0_2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sv-SE" dirty="0"/>
              <a:t>4 min Natalie</a:t>
            </a:r>
          </a:p>
          <a:p>
            <a:pPr marL="0" lvl="0" indent="0" algn="l" rtl="0">
              <a:lnSpc>
                <a:spcPct val="100000"/>
              </a:lnSpc>
              <a:spcBef>
                <a:spcPts val="0"/>
              </a:spcBef>
              <a:spcAft>
                <a:spcPts val="0"/>
              </a:spcAft>
              <a:buClr>
                <a:schemeClr val="dk1"/>
              </a:buClr>
              <a:buSzPts val="1400"/>
              <a:buFont typeface="Arial"/>
              <a:buNone/>
            </a:pPr>
            <a:r>
              <a:rPr lang="sv-SE" dirty="0"/>
              <a:t>Vi ska börja med att återigen lyfta in ungdomarnas perspektiv genom att titta på en film från UR. Den</a:t>
            </a:r>
            <a:r>
              <a:rPr lang="sv-SE" baseline="0" dirty="0"/>
              <a:t> här filmen kommer ni inte visa för föräldrarna. </a:t>
            </a:r>
            <a:endParaRPr dirty="0"/>
          </a:p>
          <a:p>
            <a:pPr marL="0" lvl="0" indent="0" algn="l" rtl="0">
              <a:lnSpc>
                <a:spcPct val="100000"/>
              </a:lnSpc>
              <a:spcBef>
                <a:spcPts val="0"/>
              </a:spcBef>
              <a:spcAft>
                <a:spcPts val="0"/>
              </a:spcAft>
              <a:buSzPts val="1400"/>
              <a:buNone/>
            </a:pPr>
            <a:r>
              <a:rPr lang="sv-SE" i="1" dirty="0"/>
              <a:t>Visa filmen om när</a:t>
            </a:r>
            <a:r>
              <a:rPr lang="sv-SE" i="1" baseline="0" dirty="0"/>
              <a:t> ungdomar pratar om porr</a:t>
            </a:r>
            <a:r>
              <a:rPr lang="sv-SE" i="1" dirty="0"/>
              <a:t> (3,35 min):</a:t>
            </a:r>
            <a:r>
              <a:rPr lang="sv-SE" dirty="0"/>
              <a:t> </a:t>
            </a:r>
            <a:r>
              <a:rPr lang="sv-SE" u="sng" dirty="0">
                <a:solidFill>
                  <a:srgbClr val="006EBF"/>
                </a:solidFill>
                <a:hlinkClick r:id="rId3">
                  <a:extLst>
                    <a:ext uri="{A12FA001-AC4F-418D-AE19-62706E023703}">
                      <ahyp:hlinkClr xmlns:ahyp="http://schemas.microsoft.com/office/drawing/2018/hyperlinkcolor" val="tx"/>
                    </a:ext>
                  </a:extLst>
                </a:hlinkClick>
              </a:rPr>
              <a:t>https://www.youtube.com/watch?v=_I8NOGNopfw</a:t>
            </a:r>
            <a:r>
              <a:rPr lang="sv-SE" dirty="0"/>
              <a:t> </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sv-SE" dirty="0"/>
              <a:t>Summera:</a:t>
            </a:r>
            <a:endParaRPr dirty="0"/>
          </a:p>
          <a:p>
            <a:pPr marL="457200" lvl="0" indent="-317500" algn="l" rtl="0">
              <a:lnSpc>
                <a:spcPct val="100000"/>
              </a:lnSpc>
              <a:spcBef>
                <a:spcPts val="0"/>
              </a:spcBef>
              <a:spcAft>
                <a:spcPts val="0"/>
              </a:spcAft>
              <a:buClr>
                <a:schemeClr val="dk1"/>
              </a:buClr>
              <a:buSzPts val="1400"/>
              <a:buChar char="-"/>
            </a:pPr>
            <a:r>
              <a:rPr lang="sv-SE" dirty="0"/>
              <a:t>Ungdomarna visar på en kritisk blick: de resonerar kring att porr inte visar en sann bild av sex, det är overkligt och överdrivet. </a:t>
            </a:r>
          </a:p>
          <a:p>
            <a:pPr marL="457200" lvl="0" indent="-317500" algn="l" rtl="0">
              <a:lnSpc>
                <a:spcPct val="100000"/>
              </a:lnSpc>
              <a:spcBef>
                <a:spcPts val="0"/>
              </a:spcBef>
              <a:spcAft>
                <a:spcPts val="0"/>
              </a:spcAft>
              <a:buClr>
                <a:schemeClr val="dk1"/>
              </a:buClr>
              <a:buSzPts val="1400"/>
              <a:buChar char="-"/>
            </a:pPr>
            <a:r>
              <a:rPr lang="sv-SE" dirty="0"/>
              <a:t>De oroar sig</a:t>
            </a:r>
            <a:r>
              <a:rPr lang="sv-SE" baseline="0" dirty="0"/>
              <a:t> för hur porr eventuellt påverkar yngre personer. </a:t>
            </a:r>
            <a:endParaRPr lang="sv-SE" dirty="0"/>
          </a:p>
          <a:p>
            <a:pPr marL="457200" lvl="0" indent="-317500" algn="l" rtl="0">
              <a:lnSpc>
                <a:spcPct val="100000"/>
              </a:lnSpc>
              <a:spcBef>
                <a:spcPts val="0"/>
              </a:spcBef>
              <a:spcAft>
                <a:spcPts val="0"/>
              </a:spcAft>
              <a:buClr>
                <a:schemeClr val="dk1"/>
              </a:buClr>
              <a:buSzPts val="1400"/>
              <a:buChar char="-"/>
            </a:pPr>
            <a:r>
              <a:rPr lang="sv-SE" dirty="0"/>
              <a:t>De lyfter</a:t>
            </a:r>
            <a:r>
              <a:rPr lang="sv-SE" baseline="0" dirty="0"/>
              <a:t> att det finns olika sorters porr där viss porr är mer extrem och eventuellt skadlig men att det också finns romantisk porr.</a:t>
            </a:r>
            <a:endParaRPr dirty="0"/>
          </a:p>
          <a:p>
            <a:pPr marL="0" lvl="0" indent="0" algn="l" rtl="0">
              <a:lnSpc>
                <a:spcPct val="100000"/>
              </a:lnSpc>
              <a:spcBef>
                <a:spcPts val="0"/>
              </a:spcBef>
              <a:spcAft>
                <a:spcPts val="0"/>
              </a:spcAft>
              <a:buClr>
                <a:schemeClr val="dk1"/>
              </a:buClr>
              <a:buSzPts val="1400"/>
              <a:buFont typeface="Arial"/>
              <a:buNone/>
            </a:pPr>
            <a:endParaRPr i="1" dirty="0"/>
          </a:p>
          <a:p>
            <a:pPr marL="0" lvl="0" indent="0" algn="l" rtl="0">
              <a:lnSpc>
                <a:spcPct val="100000"/>
              </a:lnSpc>
              <a:spcBef>
                <a:spcPts val="0"/>
              </a:spcBef>
              <a:spcAft>
                <a:spcPts val="0"/>
              </a:spcAft>
              <a:buSzPts val="1400"/>
              <a:buNone/>
            </a:pPr>
            <a:endParaRPr dirty="0"/>
          </a:p>
        </p:txBody>
      </p:sp>
      <p:sp>
        <p:nvSpPr>
          <p:cNvPr id="463" name="Google Shape;463;gdc251026bc_0_22: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d8e672a57c_0_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d8e672a57c_0_6: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dirty="0"/>
              <a:t>2 min Natalie</a:t>
            </a:r>
          </a:p>
          <a:p>
            <a:pPr marL="0" lvl="0" indent="0" algn="l" rtl="0">
              <a:lnSpc>
                <a:spcPct val="100000"/>
              </a:lnSpc>
              <a:spcBef>
                <a:spcPts val="0"/>
              </a:spcBef>
              <a:spcAft>
                <a:spcPts val="0"/>
              </a:spcAft>
              <a:buSzPts val="1400"/>
              <a:buNone/>
            </a:pPr>
            <a:r>
              <a:rPr lang="sv-SE" dirty="0"/>
              <a:t>Mycket av det som ungdomarna ger uttryck för i den här korta filmen bekräftas också av forskning. Studier och forskning från Sverige och Norden visar att ungdomar</a:t>
            </a:r>
            <a:r>
              <a:rPr lang="sv-SE" baseline="0" dirty="0"/>
              <a:t> ä</a:t>
            </a:r>
            <a:r>
              <a:rPr lang="sv-SE" dirty="0"/>
              <a:t>r reflekterande och kritiskt tänkande kring det som dom ser i porr. </a:t>
            </a:r>
          </a:p>
          <a:p>
            <a:pPr marL="171450" lvl="0" indent="-171450" algn="l" rtl="0">
              <a:lnSpc>
                <a:spcPct val="100000"/>
              </a:lnSpc>
              <a:spcBef>
                <a:spcPts val="0"/>
              </a:spcBef>
              <a:spcAft>
                <a:spcPts val="0"/>
              </a:spcAft>
              <a:buSzPts val="1400"/>
              <a:buFontTx/>
              <a:buChar char="-"/>
            </a:pPr>
            <a:r>
              <a:rPr lang="sv-SE" dirty="0"/>
              <a:t>De anser att de kan skilja på porr och “sex på riktigt”</a:t>
            </a:r>
          </a:p>
          <a:p>
            <a:pPr marL="171450" lvl="0" indent="-171450" algn="l" rtl="0">
              <a:lnSpc>
                <a:spcPct val="100000"/>
              </a:lnSpc>
              <a:spcBef>
                <a:spcPts val="0"/>
              </a:spcBef>
              <a:spcAft>
                <a:spcPts val="0"/>
              </a:spcAft>
              <a:buSzPts val="1400"/>
              <a:buFontTx/>
              <a:buChar char="-"/>
            </a:pPr>
            <a:r>
              <a:rPr lang="sv-SE" dirty="0"/>
              <a:t>Unga önskar</a:t>
            </a:r>
            <a:r>
              <a:rPr lang="sv-SE" baseline="0" dirty="0"/>
              <a:t> stöd från vuxenvärlden i form av samtal, gärna med föräldrar. (</a:t>
            </a:r>
            <a:r>
              <a:rPr lang="sv-SE" i="1" dirty="0"/>
              <a:t>Mattebo 2012, Löfgren-Mårtensson/Månsson 2006, </a:t>
            </a:r>
            <a:r>
              <a:rPr lang="sv-SE" i="1" dirty="0" err="1"/>
              <a:t>Medietilsynet</a:t>
            </a:r>
            <a:r>
              <a:rPr lang="sv-SE" i="1" dirty="0"/>
              <a:t> 2020) </a:t>
            </a:r>
            <a:r>
              <a:rPr lang="sv-SE" dirty="0"/>
              <a:t>Det är något att peppa föräldrarna med!</a:t>
            </a:r>
          </a:p>
          <a:p>
            <a:pPr marL="171450" lvl="0" indent="-171450" algn="l" rtl="0">
              <a:lnSpc>
                <a:spcPct val="100000"/>
              </a:lnSpc>
              <a:spcBef>
                <a:spcPts val="0"/>
              </a:spcBef>
              <a:spcAft>
                <a:spcPts val="0"/>
              </a:spcAft>
              <a:buSzPts val="1400"/>
              <a:buFontTx/>
              <a:buChar char="-"/>
            </a:pPr>
            <a:r>
              <a:rPr lang="sv-SE" dirty="0"/>
              <a:t>Forskning visar att unga är väl medvetna om den debatt som finns i samhället kring porr </a:t>
            </a:r>
            <a:r>
              <a:rPr lang="sv-SE" i="1" dirty="0"/>
              <a:t>(</a:t>
            </a:r>
            <a:r>
              <a:rPr lang="sv-SE" i="1" dirty="0" err="1"/>
              <a:t>Spisak</a:t>
            </a:r>
            <a:r>
              <a:rPr lang="sv-SE" i="1" baseline="0" dirty="0"/>
              <a:t> 2019)</a:t>
            </a:r>
            <a:r>
              <a:rPr lang="sv-SE" i="1" dirty="0"/>
              <a:t> </a:t>
            </a:r>
          </a:p>
          <a:p>
            <a:pPr marL="171450" lvl="0" indent="-171450" algn="l" rtl="0">
              <a:lnSpc>
                <a:spcPct val="100000"/>
              </a:lnSpc>
              <a:spcBef>
                <a:spcPts val="0"/>
              </a:spcBef>
              <a:spcAft>
                <a:spcPts val="0"/>
              </a:spcAft>
              <a:buSzPts val="1400"/>
              <a:buFontTx/>
              <a:buChar char="-"/>
            </a:pPr>
            <a:r>
              <a:rPr lang="sv-SE" dirty="0"/>
              <a:t>Det kan vara bra att ha med sig när ungdomar själva beskriver sig själva (eller andra unga) som “porr-skadade”  eller “porr-beroende”, tex. Det är inga officiella begrepp, men ord som ibland används om och bland unga.</a:t>
            </a:r>
          </a:p>
          <a:p>
            <a:pPr marL="171450" lvl="0" indent="-171450" algn="l" rtl="0">
              <a:lnSpc>
                <a:spcPct val="100000"/>
              </a:lnSpc>
              <a:spcBef>
                <a:spcPts val="0"/>
              </a:spcBef>
              <a:spcAft>
                <a:spcPts val="0"/>
              </a:spcAft>
              <a:buSzPts val="1400"/>
              <a:buFontTx/>
              <a:buChar char="-"/>
            </a:pPr>
            <a:r>
              <a:rPr lang="sv-SE" dirty="0"/>
              <a:t>Det är naturligtvis något som ska tas på största allvar, vad handlar det om - är dom utsatta för våld? Utsätter dom andra för våld? Finns det känslor av ångest eller tvång som man behöver prata om? </a:t>
            </a:r>
            <a:endParaRPr dirty="0"/>
          </a:p>
          <a:p>
            <a:pPr marL="0" lvl="0" indent="0" algn="l" rtl="0">
              <a:lnSpc>
                <a:spcPct val="100000"/>
              </a:lnSpc>
              <a:spcBef>
                <a:spcPts val="0"/>
              </a:spcBef>
              <a:spcAft>
                <a:spcPts val="0"/>
              </a:spcAft>
              <a:buSzPts val="1400"/>
              <a:buNone/>
            </a:pPr>
            <a:r>
              <a:rPr lang="sv-SE" dirty="0"/>
              <a:t>Det är relevant att främst utgå från forskning från Sverige och Norden när vi försöker förstå unga och porr i Sverige. I Sverige och våra grannländer finns likheter kring</a:t>
            </a:r>
            <a:r>
              <a:rPr lang="sv-SE" baseline="0" dirty="0"/>
              <a:t> </a:t>
            </a:r>
            <a:r>
              <a:rPr lang="sv-SE" dirty="0"/>
              <a:t>skolans sexualundervisning och det finns likheter i hur stor öppenheten är kring sexualitet i allmänhet i samhället. I Sverige kommer skolan högt upp på listan över var man får</a:t>
            </a:r>
            <a:r>
              <a:rPr lang="sv-SE" baseline="0" dirty="0"/>
              <a:t> information om sex. </a:t>
            </a:r>
            <a:r>
              <a:rPr lang="sv-SE" i="1" baseline="0" dirty="0"/>
              <a:t>(Folkhälsomyndigheten 2015)</a:t>
            </a:r>
            <a:endParaRPr dirty="0">
              <a:highlight>
                <a:schemeClr val="lt1"/>
              </a:highlight>
            </a:endParaRPr>
          </a:p>
          <a:p>
            <a:pPr marL="0" lvl="0" indent="0" algn="l" rtl="0">
              <a:lnSpc>
                <a:spcPct val="100000"/>
              </a:lnSpc>
              <a:spcBef>
                <a:spcPts val="0"/>
              </a:spcBef>
              <a:spcAft>
                <a:spcPts val="0"/>
              </a:spcAft>
              <a:buSzPts val="1400"/>
              <a:buNone/>
            </a:pPr>
            <a:endParaRPr dirty="0"/>
          </a:p>
        </p:txBody>
      </p:sp>
      <p:sp>
        <p:nvSpPr>
          <p:cNvPr id="472" name="Google Shape;472;gd8e672a57c_0_6: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d8e672a57c_0_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d8e672a57c_0_1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dirty="0"/>
              <a:t>3 min Natalie</a:t>
            </a:r>
          </a:p>
          <a:p>
            <a:pPr marL="0" lvl="0" indent="0" algn="l" rtl="0">
              <a:lnSpc>
                <a:spcPct val="100000"/>
              </a:lnSpc>
              <a:spcBef>
                <a:spcPts val="0"/>
              </a:spcBef>
              <a:spcAft>
                <a:spcPts val="0"/>
              </a:spcAft>
              <a:buSzPts val="1400"/>
              <a:buNone/>
            </a:pPr>
            <a:r>
              <a:rPr lang="sv-SE" dirty="0"/>
              <a:t>Hur ser det ut i manualen? På sidan 14 i manualen har ni den här diskussionsfrågan: </a:t>
            </a:r>
            <a:r>
              <a:rPr lang="sv-SE" i="0" dirty="0"/>
              <a:t>Hur tänker ni att vuxna kan inleda samtal om porr? Och vad kan vara bra att ta upp? </a:t>
            </a:r>
          </a:p>
          <a:p>
            <a:pPr marL="0" lvl="0" indent="0" algn="l" rtl="0">
              <a:lnSpc>
                <a:spcPct val="100000"/>
              </a:lnSpc>
              <a:spcBef>
                <a:spcPts val="0"/>
              </a:spcBef>
              <a:spcAft>
                <a:spcPts val="0"/>
              </a:spcAft>
              <a:buSzPts val="1400"/>
              <a:buNone/>
            </a:pPr>
            <a:r>
              <a:rPr lang="sv-SE" i="0" dirty="0"/>
              <a:t>Ni låter först föräldrarna prata i bikupor och sen i helgrupp. </a:t>
            </a:r>
            <a:endParaRPr i="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sv-SE" dirty="0"/>
              <a:t>I tidigare</a:t>
            </a:r>
            <a:r>
              <a:rPr lang="sv-SE" baseline="0" dirty="0"/>
              <a:t> föräldra</a:t>
            </a:r>
            <a:r>
              <a:rPr lang="sv-SE" dirty="0"/>
              <a:t>grupper har det</a:t>
            </a:r>
            <a:r>
              <a:rPr lang="sv-SE" baseline="0" dirty="0"/>
              <a:t> ofta blivit bra </a:t>
            </a:r>
            <a:r>
              <a:rPr lang="sv-SE" dirty="0"/>
              <a:t>diskussioner</a:t>
            </a:r>
            <a:r>
              <a:rPr lang="sv-SE" baseline="0" dirty="0"/>
              <a:t> där föräldrarna lyft samtalsverktyg från tidigare träffar. </a:t>
            </a:r>
            <a:endParaRPr dirty="0"/>
          </a:p>
          <a:p>
            <a:pPr marL="0" lvl="0" indent="0" algn="l" rtl="0">
              <a:lnSpc>
                <a:spcPct val="100000"/>
              </a:lnSpc>
              <a:spcBef>
                <a:spcPts val="0"/>
              </a:spcBef>
              <a:spcAft>
                <a:spcPts val="0"/>
              </a:spcAft>
              <a:buSzPts val="1400"/>
              <a:buNone/>
            </a:pPr>
            <a:r>
              <a:rPr lang="sv-SE" dirty="0"/>
              <a:t>Det handlar inte om att som vuxen kontrollera alla budskap som ungdomar tar del av men att stärka deras kritiska blick genom att vara ett stöd och bollplank och samtala om det som de ser och hör. Det är också viktigt att ta det lugnt och lägga sina egna eventuella starka känslor åt sidan för en stund.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sv-SE" b="0" dirty="0"/>
              <a:t>Hänvisa till ungdomsmottagningen om ungdomen känner behov av stöd på något sätt.</a:t>
            </a:r>
            <a:endParaRPr b="0" dirty="0"/>
          </a:p>
        </p:txBody>
      </p:sp>
      <p:sp>
        <p:nvSpPr>
          <p:cNvPr id="480" name="Google Shape;480;gd8e672a57c_0_14: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d766348fbb_0_10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gd766348fbb_0_10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dirty="0"/>
              <a:t>3 min Natalie (och Mia)</a:t>
            </a:r>
            <a:endParaRPr lang="sv-SE" baseline="0" dirty="0"/>
          </a:p>
          <a:p>
            <a:pPr marL="171450" lvl="0" indent="-171450" algn="l" rtl="0">
              <a:lnSpc>
                <a:spcPct val="100000"/>
              </a:lnSpc>
              <a:spcBef>
                <a:spcPts val="0"/>
              </a:spcBef>
              <a:spcAft>
                <a:spcPts val="0"/>
              </a:spcAft>
              <a:buSzPts val="1400"/>
              <a:buFont typeface="Arial" panose="020B0604020202020204" pitchFamily="34" charset="0"/>
              <a:buChar char="•"/>
            </a:pPr>
            <a:r>
              <a:rPr lang="sv-SE" dirty="0"/>
              <a:t>Nästa del i Budskap om sex och relationer handlar om olika ex. på vad en förälder kan oroa sig för och hur de kan stötta sin tonåring. Problematiska budskap om sex och relationer finns överallt i samhället och</a:t>
            </a:r>
            <a:r>
              <a:rPr lang="sv-SE" baseline="0" dirty="0"/>
              <a:t> </a:t>
            </a:r>
            <a:r>
              <a:rPr lang="sv-SE" dirty="0"/>
              <a:t>istället för att förlamas av oro får de</a:t>
            </a:r>
            <a:r>
              <a:rPr lang="sv-SE" baseline="0" dirty="0"/>
              <a:t> tips på</a:t>
            </a:r>
            <a:r>
              <a:rPr lang="sv-SE" dirty="0"/>
              <a:t> hur kan de kan göra för att stärka det som är positivt? Visa vägen framåt istället för att bara peka på allt som är dåligt.</a:t>
            </a:r>
          </a:p>
          <a:p>
            <a:pPr marL="171450" lvl="0" indent="-171450" algn="l" rtl="0">
              <a:lnSpc>
                <a:spcPct val="100000"/>
              </a:lnSpc>
              <a:spcBef>
                <a:spcPts val="0"/>
              </a:spcBef>
              <a:spcAft>
                <a:spcPts val="0"/>
              </a:spcAft>
              <a:buSzPts val="1400"/>
              <a:buFont typeface="Arial" panose="020B0604020202020204" pitchFamily="34" charset="0"/>
              <a:buChar char="•"/>
            </a:pPr>
            <a:r>
              <a:rPr lang="sv-SE" dirty="0">
                <a:latin typeface="Arial"/>
                <a:ea typeface="Arial"/>
                <a:cs typeface="Arial"/>
                <a:sym typeface="Arial"/>
              </a:rPr>
              <a:t>Det bästa sättet att stärka barn och ungas motståndskraft mot förenklade budskap är försöka ha en pågående dialog i vardagen om sådant som har med kärlek, känslor, kroppen, relationer och sex att göra. </a:t>
            </a:r>
            <a:endParaRPr b="1" dirty="0"/>
          </a:p>
          <a:p>
            <a:pPr marL="171450" lvl="0" indent="-171450" algn="l" rtl="0">
              <a:lnSpc>
                <a:spcPct val="100000"/>
              </a:lnSpc>
              <a:spcBef>
                <a:spcPts val="0"/>
              </a:spcBef>
              <a:spcAft>
                <a:spcPts val="0"/>
              </a:spcAft>
              <a:buSzPts val="1400"/>
              <a:buFont typeface="Arial" panose="020B0604020202020204" pitchFamily="34" charset="0"/>
              <a:buChar char="•"/>
            </a:pPr>
            <a:r>
              <a:rPr lang="sv-SE" b="0" dirty="0"/>
              <a:t>Sid 16 i manualen längst ned: Här</a:t>
            </a:r>
            <a:r>
              <a:rPr lang="sv-SE" b="0" baseline="0" dirty="0"/>
              <a:t> kommer två exempel på saker som många föräldrar oroar sig för. Bredvid varje exempel finns förslag på hur föräldrar kan vända oron till något bra genom att starta viktiga samtal med sin tonåring.</a:t>
            </a:r>
          </a:p>
          <a:p>
            <a:pPr marL="171450" lvl="0" indent="-171450" algn="l" rtl="0">
              <a:lnSpc>
                <a:spcPct val="100000"/>
              </a:lnSpc>
              <a:spcBef>
                <a:spcPts val="0"/>
              </a:spcBef>
              <a:spcAft>
                <a:spcPts val="0"/>
              </a:spcAft>
              <a:buSzPts val="1400"/>
              <a:buFont typeface="Arial" panose="020B0604020202020204" pitchFamily="34" charset="0"/>
              <a:buChar char="•"/>
            </a:pPr>
            <a:r>
              <a:rPr lang="sv-SE" b="0" dirty="0"/>
              <a:t>S 17 i manualen. Den ena spalten är</a:t>
            </a:r>
            <a:r>
              <a:rPr lang="sv-SE" b="0" baseline="0" dirty="0"/>
              <a:t> punkter om vad föräldrar kan oroa sig för och den andra tips på hur du kan stötta din tonåring.</a:t>
            </a:r>
          </a:p>
          <a:p>
            <a:pPr marL="171450" lvl="0" indent="-171450" algn="l" rtl="0">
              <a:lnSpc>
                <a:spcPct val="100000"/>
              </a:lnSpc>
              <a:spcBef>
                <a:spcPts val="0"/>
              </a:spcBef>
              <a:spcAft>
                <a:spcPts val="0"/>
              </a:spcAft>
              <a:buSzPts val="1400"/>
              <a:buFont typeface="Arial" panose="020B0604020202020204" pitchFamily="34" charset="0"/>
              <a:buChar char="•"/>
            </a:pPr>
            <a:r>
              <a:rPr lang="sv-SE" b="0" i="1" baseline="0" dirty="0"/>
              <a:t>Den ena instruktören läser det första exemplet under ”Föräldrar kan oroa sig för att”. Och den andra instruktören läser första punkten under ”Så här kan du stötta din tonåring”.</a:t>
            </a:r>
          </a:p>
          <a:p>
            <a:pPr marL="171450" lvl="0" indent="-171450" algn="l" rtl="0">
              <a:lnSpc>
                <a:spcPct val="100000"/>
              </a:lnSpc>
              <a:spcBef>
                <a:spcPts val="0"/>
              </a:spcBef>
              <a:spcAft>
                <a:spcPts val="0"/>
              </a:spcAft>
              <a:buSzPts val="1400"/>
              <a:buFont typeface="Arial" panose="020B0604020202020204" pitchFamily="34" charset="0"/>
              <a:buChar char="•"/>
            </a:pPr>
            <a:r>
              <a:rPr lang="sv-SE" b="0" i="0" baseline="0" dirty="0"/>
              <a:t>På träffen läser ni gruppledare och alla exempel på det här sättet. </a:t>
            </a:r>
          </a:p>
          <a:p>
            <a:pPr marL="171450" lvl="0" indent="-171450" algn="l" rtl="0">
              <a:lnSpc>
                <a:spcPct val="100000"/>
              </a:lnSpc>
              <a:spcBef>
                <a:spcPts val="0"/>
              </a:spcBef>
              <a:spcAft>
                <a:spcPts val="0"/>
              </a:spcAft>
              <a:buSzPts val="1400"/>
              <a:buFont typeface="Arial" panose="020B0604020202020204" pitchFamily="34" charset="0"/>
              <a:buChar char="•"/>
            </a:pPr>
            <a:r>
              <a:rPr lang="sv-SE" b="0" baseline="0" dirty="0"/>
              <a:t>D</a:t>
            </a:r>
            <a:r>
              <a:rPr lang="sv-SE" dirty="0"/>
              <a:t>et finns fler exempel i föräldramaterialet som</a:t>
            </a:r>
            <a:r>
              <a:rPr lang="sv-SE" baseline="0" dirty="0"/>
              <a:t> de kan läsa hemma</a:t>
            </a:r>
            <a:r>
              <a:rPr lang="sv-SE" dirty="0"/>
              <a:t>. I föräldramaterialet finns också andra lästips</a:t>
            </a:r>
            <a:r>
              <a:rPr lang="sv-SE" baseline="0" dirty="0"/>
              <a:t> och länkar till sidor där föräldrar kan få veta mer. </a:t>
            </a:r>
            <a:endParaRPr dirty="0"/>
          </a:p>
        </p:txBody>
      </p:sp>
      <p:sp>
        <p:nvSpPr>
          <p:cNvPr id="490" name="Google Shape;490;gd766348fbb_0_104: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b6a4ffdacb_0_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b6a4ffdacb_0_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sv-SE" dirty="0"/>
              <a:t>2 min Natalie</a:t>
            </a:r>
          </a:p>
          <a:p>
            <a:pPr marL="0" marR="0" lvl="0" indent="0" algn="l" rtl="0">
              <a:lnSpc>
                <a:spcPct val="100000"/>
              </a:lnSpc>
              <a:spcBef>
                <a:spcPts val="0"/>
              </a:spcBef>
              <a:spcAft>
                <a:spcPts val="0"/>
              </a:spcAft>
              <a:buClr>
                <a:schemeClr val="dk1"/>
              </a:buClr>
              <a:buSzPts val="1100"/>
              <a:buFont typeface="Arial"/>
              <a:buNone/>
            </a:pPr>
            <a:r>
              <a:rPr lang="sv-SE" b="0" dirty="0"/>
              <a:t>Samtycke och ömsesidighet, manualsida</a:t>
            </a:r>
            <a:r>
              <a:rPr lang="sv-SE" b="0" baseline="0" dirty="0"/>
              <a:t> 18-22. </a:t>
            </a:r>
            <a:r>
              <a:rPr lang="sv-SE" dirty="0"/>
              <a:t>Avsnittet består av två delar:</a:t>
            </a:r>
          </a:p>
          <a:p>
            <a:pPr marL="457200" lvl="0" indent="-317500" algn="l" rtl="0">
              <a:lnSpc>
                <a:spcPct val="100000"/>
              </a:lnSpc>
              <a:spcBef>
                <a:spcPts val="0"/>
              </a:spcBef>
              <a:spcAft>
                <a:spcPts val="0"/>
              </a:spcAft>
              <a:buClr>
                <a:schemeClr val="dk1"/>
              </a:buClr>
              <a:buSzPts val="1400"/>
              <a:buAutoNum type="arabicPeriod"/>
            </a:pPr>
            <a:r>
              <a:rPr lang="sv-SE" dirty="0"/>
              <a:t>Hur kan vi prata med unga på ett konkret sätt om att läsa av andras signaler?</a:t>
            </a:r>
          </a:p>
          <a:p>
            <a:pPr marL="457200" lvl="0" indent="-317500" algn="l" rtl="0">
              <a:lnSpc>
                <a:spcPct val="100000"/>
              </a:lnSpc>
              <a:spcBef>
                <a:spcPts val="0"/>
              </a:spcBef>
              <a:spcAft>
                <a:spcPts val="0"/>
              </a:spcAft>
              <a:buClr>
                <a:schemeClr val="dk1"/>
              </a:buClr>
              <a:buSzPts val="1400"/>
              <a:buAutoNum type="arabicPeriod"/>
            </a:pPr>
            <a:r>
              <a:rPr lang="sv-SE" dirty="0"/>
              <a:t>Hur kan vi stärka unga i att hantera avvisanden?</a:t>
            </a:r>
          </a:p>
          <a:p>
            <a:pPr marL="0" marR="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100"/>
              <a:buFont typeface="Arial"/>
              <a:buNone/>
            </a:pPr>
            <a:r>
              <a:rPr lang="sv-SE" dirty="0"/>
              <a:t>Syfte med avsnittet samtycke och ömsesidighet:</a:t>
            </a:r>
            <a:endParaRPr dirty="0"/>
          </a:p>
          <a:p>
            <a:pPr marL="457200" marR="0" lvl="0" indent="-317500" algn="l" rtl="0">
              <a:lnSpc>
                <a:spcPct val="100000"/>
              </a:lnSpc>
              <a:spcBef>
                <a:spcPts val="0"/>
              </a:spcBef>
              <a:spcAft>
                <a:spcPts val="0"/>
              </a:spcAft>
              <a:buSzPts val="1400"/>
              <a:buChar char="-"/>
            </a:pPr>
            <a:r>
              <a:rPr lang="sv-SE" dirty="0"/>
              <a:t>Konkretisera. Ofta när vi pratar om samtycke och ömsesidighet med unga blir vi luddiga. </a:t>
            </a:r>
            <a:r>
              <a:rPr lang="sv-SE" dirty="0">
                <a:latin typeface="Arial"/>
                <a:ea typeface="Arial"/>
                <a:cs typeface="Arial"/>
                <a:sym typeface="Arial"/>
              </a:rPr>
              <a:t>De allra flesta unga vill ha ömsesidigt sex och vill bli bättre på att kommunicera kring sex, men de vet inte var de ska lära sig det. </a:t>
            </a:r>
            <a:endParaRPr dirty="0"/>
          </a:p>
          <a:p>
            <a:pPr marL="457200" marR="0" lvl="0" indent="-317500" algn="l" rtl="0">
              <a:lnSpc>
                <a:spcPct val="100000"/>
              </a:lnSpc>
              <a:spcBef>
                <a:spcPts val="0"/>
              </a:spcBef>
              <a:spcAft>
                <a:spcPts val="0"/>
              </a:spcAft>
              <a:buSzPts val="1400"/>
              <a:buChar char="-"/>
            </a:pPr>
            <a:r>
              <a:rPr lang="sv-SE" dirty="0"/>
              <a:t>Få syn på känslor som kan vara i vägen för samtycke. Även om de flesta vill ha sex som är ömsesidigt så blir det ibland fel. Vi tar upp rädslan för att bli avvisad som ett hinder för att känna in den andra personen och hur man kan stötta unga i det.</a:t>
            </a:r>
            <a:endParaRPr dirty="0"/>
          </a:p>
          <a:p>
            <a:pPr marL="457200" marR="0" lvl="0" indent="-317500" algn="l" rtl="0">
              <a:lnSpc>
                <a:spcPct val="100000"/>
              </a:lnSpc>
              <a:spcBef>
                <a:spcPts val="0"/>
              </a:spcBef>
              <a:spcAft>
                <a:spcPts val="0"/>
              </a:spcAft>
              <a:buSzPts val="1400"/>
              <a:buChar char="-"/>
            </a:pPr>
            <a:r>
              <a:rPr lang="sv-SE" dirty="0"/>
              <a:t>Avsnittet handlar om att arbeta främjande, alltså stötta unga på förhand i hur de kan bli bra, för att på så sätt minska risken för övergrepp.</a:t>
            </a:r>
            <a:endParaRPr dirty="0"/>
          </a:p>
          <a:p>
            <a:pPr marL="0" lvl="0" indent="0" algn="l" rtl="0">
              <a:lnSpc>
                <a:spcPct val="100000"/>
              </a:lnSpc>
              <a:spcBef>
                <a:spcPts val="0"/>
              </a:spcBef>
              <a:spcAft>
                <a:spcPts val="0"/>
              </a:spcAft>
              <a:buSzPts val="1400"/>
              <a:buNone/>
            </a:pPr>
            <a:endParaRPr dirty="0"/>
          </a:p>
        </p:txBody>
      </p:sp>
      <p:sp>
        <p:nvSpPr>
          <p:cNvPr id="529" name="Google Shape;529;gb6a4ffdacb_0_8: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db1b0f1d2b_0_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db1b0f1d2b_0_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dirty="0"/>
              <a:t>4 min Mia</a:t>
            </a:r>
          </a:p>
          <a:p>
            <a:pPr marL="171450" lvl="0" indent="-171450" algn="l" rtl="0">
              <a:lnSpc>
                <a:spcPct val="100000"/>
              </a:lnSpc>
              <a:spcBef>
                <a:spcPts val="0"/>
              </a:spcBef>
              <a:spcAft>
                <a:spcPts val="0"/>
              </a:spcAft>
              <a:buSzPts val="1400"/>
              <a:buFont typeface="Arial" panose="020B0604020202020204" pitchFamily="34" charset="0"/>
              <a:buChar char="•"/>
            </a:pPr>
            <a:r>
              <a:rPr lang="sv-SE" dirty="0"/>
              <a:t>Ett sätt för föräldrar att stötta i att bli bättre på att kommunicera kring sex, för att på så sätt arbeta för ömsesidighet är att prata om ja- och nej-signaler. </a:t>
            </a:r>
            <a:r>
              <a:rPr lang="sv-SE" dirty="0">
                <a:latin typeface="Arial"/>
                <a:ea typeface="Arial"/>
                <a:cs typeface="Arial"/>
                <a:sym typeface="Arial"/>
              </a:rPr>
              <a:t>Här visar vi exempel på konkreta signaler som kan visa att någon tycker om eller inte tycker om det man gör i en sexuell situation.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SE" i="1" dirty="0">
                <a:latin typeface="Arial"/>
                <a:ea typeface="Arial"/>
                <a:cs typeface="Arial"/>
                <a:sym typeface="Arial"/>
              </a:rPr>
              <a:t>Läs upp minst 4 ja-signaler och 4 nej-signaler. </a:t>
            </a:r>
          </a:p>
          <a:p>
            <a:pPr marL="171450" lvl="0" indent="-171450" algn="l" rtl="0">
              <a:lnSpc>
                <a:spcPct val="100000"/>
              </a:lnSpc>
              <a:spcBef>
                <a:spcPts val="0"/>
              </a:spcBef>
              <a:spcAft>
                <a:spcPts val="0"/>
              </a:spcAft>
              <a:buSzPts val="1400"/>
              <a:buFont typeface="Arial" panose="020B0604020202020204" pitchFamily="34" charset="0"/>
              <a:buChar char="•"/>
            </a:pPr>
            <a:r>
              <a:rPr lang="sv-SE" b="0" dirty="0">
                <a:latin typeface="Arial"/>
                <a:ea typeface="Arial"/>
                <a:cs typeface="Arial"/>
                <a:sym typeface="Arial"/>
              </a:rPr>
              <a:t>Här frågar ni föräldrarna</a:t>
            </a:r>
            <a:r>
              <a:rPr lang="sv-SE" dirty="0">
                <a:latin typeface="Arial"/>
                <a:ea typeface="Arial"/>
                <a:cs typeface="Arial"/>
                <a:sym typeface="Arial"/>
              </a:rPr>
              <a:t>: </a:t>
            </a:r>
            <a:r>
              <a:rPr lang="sv-SE" b="0" i="0" dirty="0">
                <a:latin typeface="Arial"/>
                <a:ea typeface="Arial"/>
                <a:cs typeface="Arial"/>
                <a:sym typeface="Arial"/>
              </a:rPr>
              <a:t>Vad tänker ni om ja- och nej-signaler? Är</a:t>
            </a:r>
            <a:r>
              <a:rPr lang="sv-SE" b="0" i="0" baseline="0" dirty="0">
                <a:latin typeface="Arial"/>
                <a:ea typeface="Arial"/>
                <a:cs typeface="Arial"/>
                <a:sym typeface="Arial"/>
              </a:rPr>
              <a:t> det något ni skulle kunna </a:t>
            </a:r>
            <a:r>
              <a:rPr lang="sv-SE" b="0" i="0" dirty="0">
                <a:latin typeface="Arial"/>
                <a:ea typeface="Arial"/>
                <a:cs typeface="Arial"/>
                <a:sym typeface="Arial"/>
              </a:rPr>
              <a:t>använda i samtal med era tonåringar? </a:t>
            </a:r>
          </a:p>
          <a:p>
            <a:pPr marL="171450" lvl="0" indent="-171450" algn="l" rtl="0">
              <a:lnSpc>
                <a:spcPct val="100000"/>
              </a:lnSpc>
              <a:spcBef>
                <a:spcPts val="0"/>
              </a:spcBef>
              <a:spcAft>
                <a:spcPts val="0"/>
              </a:spcAft>
              <a:buSzPts val="1400"/>
              <a:buFont typeface="Arial" panose="020B0604020202020204" pitchFamily="34" charset="0"/>
              <a:buChar char="•"/>
            </a:pPr>
            <a:r>
              <a:rPr lang="sv-SE" dirty="0">
                <a:latin typeface="Arial"/>
                <a:ea typeface="Arial"/>
                <a:cs typeface="Arial"/>
                <a:sym typeface="Arial"/>
              </a:rPr>
              <a:t>Föräldrar har uppskattat</a:t>
            </a:r>
            <a:r>
              <a:rPr lang="sv-SE" baseline="0" dirty="0">
                <a:latin typeface="Arial"/>
                <a:ea typeface="Arial"/>
                <a:cs typeface="Arial"/>
                <a:sym typeface="Arial"/>
              </a:rPr>
              <a:t> bilden och sagt att det är något de vill använda i samtal med sina tonåringar.</a:t>
            </a:r>
          </a:p>
          <a:p>
            <a:pPr marL="171450" lvl="0" indent="-171450" algn="l" rtl="0">
              <a:lnSpc>
                <a:spcPct val="100000"/>
              </a:lnSpc>
              <a:spcBef>
                <a:spcPts val="0"/>
              </a:spcBef>
              <a:spcAft>
                <a:spcPts val="0"/>
              </a:spcAft>
              <a:buSzPts val="1400"/>
              <a:buFont typeface="Arial" panose="020B0604020202020204" pitchFamily="34" charset="0"/>
              <a:buChar char="•"/>
            </a:pPr>
            <a:r>
              <a:rPr lang="sv-SE" dirty="0">
                <a:latin typeface="Arial"/>
                <a:ea typeface="Arial"/>
                <a:cs typeface="Arial"/>
                <a:sym typeface="Arial"/>
              </a:rPr>
              <a:t>Det vi strävar efter i diskussionen är att förmedla att det inte räcker att prata med unga om att inte göra något mot någon som säger nej. De flesta vet det och vill inte heller göra någon ont. Vi behöver prata om hur man vet att den andra vill eller inte, ge konkreta exempel. </a:t>
            </a:r>
          </a:p>
          <a:p>
            <a:pPr marL="171450" lvl="0" indent="-171450" algn="l" rtl="0">
              <a:lnSpc>
                <a:spcPct val="100000"/>
              </a:lnSpc>
              <a:spcBef>
                <a:spcPts val="0"/>
              </a:spcBef>
              <a:spcAft>
                <a:spcPts val="0"/>
              </a:spcAft>
              <a:buSzPts val="1400"/>
              <a:buFont typeface="Arial" panose="020B0604020202020204" pitchFamily="34" charset="0"/>
              <a:buChar char="•"/>
            </a:pPr>
            <a:r>
              <a:rPr lang="sv-SE" dirty="0">
                <a:latin typeface="Arial"/>
                <a:ea typeface="Arial"/>
                <a:cs typeface="Arial"/>
                <a:sym typeface="Arial"/>
              </a:rPr>
              <a:t>Vi vill landa i att det är lika viktigt att vara uppmärksam på ja-signaler som nej-signaler eftersom avsaknad av ja-signal kan betyda att den andra inte vill.</a:t>
            </a:r>
            <a:endParaRPr dirty="0">
              <a:latin typeface="Arial"/>
              <a:ea typeface="Arial"/>
              <a:cs typeface="Arial"/>
              <a:sym typeface="Arial"/>
            </a:endParaRPr>
          </a:p>
          <a:p>
            <a:pPr marL="0" lvl="0" indent="0" algn="l" rtl="0">
              <a:lnSpc>
                <a:spcPct val="107916"/>
              </a:lnSpc>
              <a:spcBef>
                <a:spcPts val="0"/>
              </a:spcBef>
              <a:spcAft>
                <a:spcPts val="0"/>
              </a:spcAft>
              <a:buSzPts val="1100"/>
              <a:buNone/>
            </a:pPr>
            <a:endParaRPr dirty="0">
              <a:latin typeface="Arial"/>
              <a:ea typeface="Arial"/>
              <a:cs typeface="Arial"/>
              <a:sym typeface="Arial"/>
            </a:endParaRPr>
          </a:p>
        </p:txBody>
      </p:sp>
      <p:sp>
        <p:nvSpPr>
          <p:cNvPr id="537" name="Google Shape;537;gdb1b0f1d2b_0_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db1b0f1d2b_0_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db1b0f1d2b_0_2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sv-SE" dirty="0"/>
              <a:t>8 min paus Mia</a:t>
            </a:r>
          </a:p>
          <a:p>
            <a:pPr marL="0" lvl="0" indent="0" algn="l" rtl="0">
              <a:lnSpc>
                <a:spcPct val="100000"/>
              </a:lnSpc>
              <a:spcBef>
                <a:spcPts val="0"/>
              </a:spcBef>
              <a:spcAft>
                <a:spcPts val="0"/>
              </a:spcAft>
              <a:buSzPts val="1100"/>
              <a:buNone/>
            </a:pPr>
            <a:r>
              <a:rPr lang="sv-SE" dirty="0"/>
              <a:t>Nästa del handlar om hur vi kan stötta unga i att hantera avvisanden, när de känner av att någon inte vill. Vi ska</a:t>
            </a:r>
            <a:r>
              <a:rPr lang="sv-SE" baseline="0" dirty="0"/>
              <a:t> läsa upp ett scenario </a:t>
            </a:r>
            <a:r>
              <a:rPr lang="sv-SE" dirty="0"/>
              <a:t>som visar det här med ja- och nej-signaler.</a:t>
            </a:r>
            <a:r>
              <a:rPr lang="sv-SE" baseline="0" dirty="0"/>
              <a:t> Scenariot finns på sid 21. Bilderna finns i föräldramaterialet.</a:t>
            </a:r>
            <a:endParaRPr dirty="0"/>
          </a:p>
          <a:p>
            <a:pPr marL="0" lvl="0" indent="0" algn="l" rtl="0">
              <a:lnSpc>
                <a:spcPct val="100000"/>
              </a:lnSpc>
              <a:spcBef>
                <a:spcPts val="0"/>
              </a:spcBef>
              <a:spcAft>
                <a:spcPts val="0"/>
              </a:spcAft>
              <a:buSzPts val="1400"/>
              <a:buNone/>
            </a:pPr>
            <a:r>
              <a:rPr lang="sv-SE" i="1" dirty="0"/>
              <a:t>Läs upp scenario: </a:t>
            </a:r>
            <a:r>
              <a:rPr lang="sv-SE" dirty="0"/>
              <a:t>“Alex och Nico har varit på dejt några gånger. Nu sitter dom hemma i Alex soffa och tittar på film. Dom har det trevligt och sitter nära varandra. Efter en stund lägger Alex en hand på Nico och lutar sig mot Nico för att pussas. Nico stelnar till lite och drar sig svagt tillbaka. Alex märker det, stannar upp och frågar om allt är okej.</a:t>
            </a:r>
            <a:r>
              <a:rPr lang="sv-SE" baseline="0" dirty="0"/>
              <a:t> </a:t>
            </a:r>
            <a:r>
              <a:rPr lang="sv-SE" dirty="0"/>
              <a:t>Alex är uppmärksam på Nicos signaler och stannar upp så fort det inte är säkert vad Nico vill. Det känns jobbigt för Alex att ha tagit ett initiativ och blivit avvisad men Alex hanterar det på ett bra sätt”. </a:t>
            </a:r>
          </a:p>
          <a:p>
            <a:pPr marL="0" lvl="0" indent="0" algn="l" rtl="0">
              <a:lnSpc>
                <a:spcPct val="100000"/>
              </a:lnSpc>
              <a:spcBef>
                <a:spcPts val="0"/>
              </a:spcBef>
              <a:spcAft>
                <a:spcPts val="0"/>
              </a:spcAft>
              <a:buSzPts val="1400"/>
              <a:buNone/>
            </a:pPr>
            <a:endParaRPr lang="sv-SE" b="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endParaRPr>
          </a:p>
          <a:p>
            <a:pPr marL="0" lvl="0" indent="0" algn="l" rtl="0">
              <a:lnSpc>
                <a:spcPct val="100000"/>
              </a:lnSpc>
              <a:spcBef>
                <a:spcPts val="0"/>
              </a:spcBef>
              <a:spcAft>
                <a:spcPts val="0"/>
              </a:spcAft>
              <a:buSzPts val="1400"/>
              <a:buNone/>
            </a:pPr>
            <a:r>
              <a:rPr lang="sv-SE" b="1"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Fråga </a:t>
            </a:r>
            <a:r>
              <a:rPr lang="sv-SE" b="1"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gruppen</a:t>
            </a:r>
            <a:r>
              <a:rPr lang="sv-SE" b="1" dirty="0"/>
              <a:t>: </a:t>
            </a:r>
            <a:r>
              <a:rPr lang="sv-SE" i="0" dirty="0">
                <a:latin typeface="Arial"/>
                <a:ea typeface="Arial"/>
                <a:cs typeface="Arial"/>
                <a:sym typeface="Arial"/>
              </a:rPr>
              <a:t>Hur kan du stötta din ungdom att läsa andras signaler och hantera avvisanden? </a:t>
            </a:r>
            <a:r>
              <a:rPr lang="sv-SE" i="1" dirty="0">
                <a:latin typeface="Arial"/>
                <a:ea typeface="Arial"/>
                <a:cs typeface="Arial"/>
                <a:sym typeface="Arial"/>
              </a:rPr>
              <a:t>Låt dem diskutera i smågrupper i 5-7 min. Sedan lyft i helgrupp. </a:t>
            </a:r>
          </a:p>
          <a:p>
            <a:pPr marL="0" lvl="0" indent="0" algn="l" rtl="0">
              <a:lnSpc>
                <a:spcPct val="100000"/>
              </a:lnSpc>
              <a:spcBef>
                <a:spcPts val="0"/>
              </a:spcBef>
              <a:spcAft>
                <a:spcPts val="0"/>
              </a:spcAft>
              <a:buSzPts val="1400"/>
              <a:buNone/>
            </a:pPr>
            <a:r>
              <a:rPr lang="sv-SE" dirty="0">
                <a:latin typeface="Arial"/>
                <a:ea typeface="Arial"/>
                <a:cs typeface="Arial"/>
                <a:sym typeface="Arial"/>
              </a:rPr>
              <a:t>Här vill vi ge tips till föräldrarna i hur de kan stötta sina barn i att hantera situationen som Nico, eller som killen som tar initiativ i filmen vi såg tidigare, gör.</a:t>
            </a:r>
            <a:endParaRPr dirty="0">
              <a:latin typeface="Arial"/>
              <a:ea typeface="Arial"/>
              <a:cs typeface="Arial"/>
              <a:sym typeface="Arial"/>
            </a:endParaRPr>
          </a:p>
          <a:p>
            <a:pPr marL="0" lvl="0" indent="0" algn="l" rtl="0">
              <a:lnSpc>
                <a:spcPct val="100000"/>
              </a:lnSpc>
              <a:spcBef>
                <a:spcPts val="0"/>
              </a:spcBef>
              <a:spcAft>
                <a:spcPts val="0"/>
              </a:spcAft>
              <a:buSzPts val="1100"/>
              <a:buNone/>
            </a:pPr>
            <a:r>
              <a:rPr lang="sv-SE" i="1" dirty="0"/>
              <a:t>Gå igenom tipsen:</a:t>
            </a:r>
            <a:br>
              <a:rPr lang="sv-SE" dirty="0"/>
            </a:br>
            <a:r>
              <a:rPr lang="sv-SE" b="1" dirty="0"/>
              <a:t>Hjälp din tonåring att sortera känslorna.</a:t>
            </a:r>
            <a:r>
              <a:rPr lang="sv-SE" dirty="0"/>
              <a:t> Bekräfta de jobbiga känslor som man kan känna när man är modig och tar ett initiativ men blir avvisad. Det är inte farligt att känna så och det betyder inte att det är något fel på en. </a:t>
            </a:r>
            <a:r>
              <a:rPr lang="sv-SE" i="1" dirty="0"/>
              <a:t>Det är bra att våga känna dom jobbiga känslorna och vara öppen med det. När det blir fel är det ofta att vi är rädda för den känslan och därför blundar för tecken på att den andra inte vill. </a:t>
            </a:r>
            <a:endParaRPr i="1" dirty="0"/>
          </a:p>
          <a:p>
            <a:pPr marL="0" lvl="0" indent="0" algn="l" rtl="0">
              <a:lnSpc>
                <a:spcPct val="100000"/>
              </a:lnSpc>
              <a:spcBef>
                <a:spcPts val="0"/>
              </a:spcBef>
              <a:spcAft>
                <a:spcPts val="0"/>
              </a:spcAft>
              <a:buClr>
                <a:schemeClr val="dk1"/>
              </a:buClr>
              <a:buSzPts val="1100"/>
              <a:buFont typeface="Arial"/>
              <a:buNone/>
            </a:pPr>
            <a:r>
              <a:rPr lang="sv-SE" b="1" dirty="0"/>
              <a:t>Prata om ja- och nej-signaler.</a:t>
            </a:r>
            <a:r>
              <a:rPr lang="sv-SE" dirty="0"/>
              <a:t> Använd dig gärna av bilderna i övningen om Ja- och nej-signaler för att förklara hur vanliga signaler ser ut och att man behöver vara uppmärksam på både ja och nej. Påminn om att ifall det saknas ja-signaler så behöver man stanna upp och kolla läget. </a:t>
            </a:r>
            <a:endParaRPr dirty="0"/>
          </a:p>
          <a:p>
            <a:pPr marL="0" lvl="0" indent="0" algn="l" rtl="0">
              <a:lnSpc>
                <a:spcPct val="100000"/>
              </a:lnSpc>
              <a:spcBef>
                <a:spcPts val="0"/>
              </a:spcBef>
              <a:spcAft>
                <a:spcPts val="0"/>
              </a:spcAft>
              <a:buClr>
                <a:schemeClr val="dk1"/>
              </a:buClr>
              <a:buSzPts val="1100"/>
              <a:buFont typeface="Arial"/>
              <a:buNone/>
            </a:pPr>
            <a:r>
              <a:rPr lang="sv-SE" b="1" dirty="0"/>
              <a:t>Utgå inte ifrån könsroller</a:t>
            </a:r>
            <a:r>
              <a:rPr lang="sv-SE" dirty="0"/>
              <a:t>. Allas sexualitet är olika, en del vill ha mycket sex, andra mindre och vissa inget. Det behöver inte bero på vilket kön man har.  Förklara att oavsett vilket kön man har man samma rätt att vilja ha sex eller säga nej till sex. </a:t>
            </a:r>
            <a:r>
              <a:rPr lang="sv-SE" i="1" dirty="0"/>
              <a:t>Ibland fastnar vi i att bara prata med killar om att man inte får ha sex med någon som inte vill och med tjejer om att de måste bli bättre på att säga nej, det vill vi undvika. Alla, oavsett kön har alltid rätt att både vilja och inte vilja ha sex och ansvar att vara tydliga med det. </a:t>
            </a:r>
          </a:p>
          <a:p>
            <a:pPr marL="0" lvl="0" indent="0" algn="l" rtl="0">
              <a:lnSpc>
                <a:spcPct val="100000"/>
              </a:lnSpc>
              <a:spcBef>
                <a:spcPts val="0"/>
              </a:spcBef>
              <a:spcAft>
                <a:spcPts val="0"/>
              </a:spcAft>
              <a:buClr>
                <a:schemeClr val="dk1"/>
              </a:buClr>
              <a:buSzPts val="1100"/>
              <a:buFont typeface="Arial"/>
              <a:buNone/>
            </a:pPr>
            <a:r>
              <a:rPr lang="sv-SE"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Glöm </a:t>
            </a:r>
            <a:r>
              <a:rPr lang="sv-SE"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inte internet</a:t>
            </a:r>
            <a:r>
              <a:rPr lang="sv-SE" b="1" dirty="0"/>
              <a:t>.</a:t>
            </a:r>
            <a:r>
              <a:rPr lang="sv-SE" dirty="0"/>
              <a:t> Prata med ditt barn om att ömsesidighet och samtycke även gäller i relationer och kommunikation online. Fråga ditt barn om livet online och intressera dig för hens relationer även där.</a:t>
            </a:r>
            <a:r>
              <a:rPr lang="sv-SE" baseline="0" dirty="0"/>
              <a:t> </a:t>
            </a:r>
            <a:r>
              <a:rPr lang="sv-SE" i="1" dirty="0"/>
              <a:t>Försök att inte hantera dessa relationer som något helt annat än fysiska relationer. Det är samma lagar och regler som gäller online och övergrepp online kan ge samma effekt på den utsatta. Prata t ex om ja- och nej-signaler även i digital kommunikation.</a:t>
            </a:r>
            <a:endParaRPr i="1"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sv-SE" dirty="0"/>
              <a:t>Fler tips finns i föräldramaterialet.</a:t>
            </a:r>
            <a:endParaRPr dirty="0"/>
          </a:p>
        </p:txBody>
      </p:sp>
      <p:sp>
        <p:nvSpPr>
          <p:cNvPr id="567" name="Google Shape;567;gdb1b0f1d2b_0_28: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d82cbc424b_0_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d82cbc424b_0_1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baseline="0" dirty="0"/>
              <a:t>30 min Mia</a:t>
            </a:r>
          </a:p>
          <a:p>
            <a:pPr marL="0" indent="0">
              <a:spcBef>
                <a:spcPts val="1160"/>
              </a:spcBef>
              <a:buNone/>
            </a:pPr>
            <a:r>
              <a:rPr lang="sv-SE" b="1" dirty="0"/>
              <a:t>Fråga</a:t>
            </a:r>
            <a:r>
              <a:rPr lang="sv-SE" b="1" baseline="0" dirty="0"/>
              <a:t> gruppen: </a:t>
            </a:r>
            <a:r>
              <a:rPr lang="sv-SE" b="0" baseline="0" dirty="0"/>
              <a:t>Utifrån era erfarenheter från föräldragruppen </a:t>
            </a:r>
            <a:r>
              <a:rPr lang="sv-SE" b="1" baseline="0" dirty="0"/>
              <a:t>- </a:t>
            </a:r>
            <a:r>
              <a:rPr lang="sv-SE" dirty="0"/>
              <a:t>V</a:t>
            </a:r>
            <a:r>
              <a:rPr lang="sv-SE" sz="1200" b="0" i="0" u="none" strike="noStrike" cap="none" dirty="0">
                <a:solidFill>
                  <a:schemeClr val="dk1"/>
                </a:solidFill>
                <a:effectLst/>
                <a:latin typeface="Arial"/>
                <a:ea typeface="Arial"/>
                <a:cs typeface="Arial"/>
                <a:sym typeface="Arial"/>
              </a:rPr>
              <a:t>ad gör du annorlunda på träff 4 jämfört träff 1? Vilka</a:t>
            </a:r>
            <a:r>
              <a:rPr lang="sv-SE" sz="1200" b="0" i="0" u="none" strike="noStrike" cap="none" baseline="0" dirty="0">
                <a:solidFill>
                  <a:schemeClr val="dk1"/>
                </a:solidFill>
                <a:effectLst/>
                <a:latin typeface="Arial"/>
                <a:ea typeface="Arial"/>
                <a:cs typeface="Arial"/>
                <a:sym typeface="Arial"/>
              </a:rPr>
              <a:t> färdigheter</a:t>
            </a:r>
            <a:r>
              <a:rPr lang="sv-SE" sz="1200" b="0" i="0" u="none" strike="noStrike" cap="none" dirty="0">
                <a:solidFill>
                  <a:schemeClr val="dk1"/>
                </a:solidFill>
                <a:effectLst/>
                <a:latin typeface="Arial"/>
                <a:ea typeface="Arial"/>
                <a:cs typeface="Arial"/>
                <a:sym typeface="Arial"/>
              </a:rPr>
              <a:t> har du utvecklat som gruppledare? Vad vill</a:t>
            </a:r>
            <a:r>
              <a:rPr lang="sv-SE" sz="1200" b="0" i="0" u="none" strike="noStrike" cap="none" baseline="0" dirty="0">
                <a:solidFill>
                  <a:schemeClr val="dk1"/>
                </a:solidFill>
                <a:effectLst/>
                <a:latin typeface="Arial"/>
                <a:ea typeface="Arial"/>
                <a:cs typeface="Arial"/>
                <a:sym typeface="Arial"/>
              </a:rPr>
              <a:t> du jobba mer med och </a:t>
            </a:r>
            <a:r>
              <a:rPr lang="sv-SE" sz="1200" b="0" i="0" u="none" strike="noStrike" cap="none" dirty="0">
                <a:solidFill>
                  <a:schemeClr val="dk1"/>
                </a:solidFill>
                <a:effectLst/>
                <a:latin typeface="Arial"/>
                <a:ea typeface="Arial"/>
                <a:cs typeface="Arial"/>
                <a:sym typeface="Arial"/>
              </a:rPr>
              <a:t>utveckla ytterligare?</a:t>
            </a:r>
          </a:p>
          <a:p>
            <a:pPr marL="0" marR="0" lvl="0" indent="0" algn="l" defTabSz="914400" rtl="0" eaLnBrk="1" fontAlgn="auto" latinLnBrk="0" hangingPunct="1">
              <a:lnSpc>
                <a:spcPct val="100000"/>
              </a:lnSpc>
              <a:spcBef>
                <a:spcPts val="1160"/>
              </a:spcBef>
              <a:spcAft>
                <a:spcPts val="0"/>
              </a:spcAft>
              <a:buClr>
                <a:srgbClr val="000000"/>
              </a:buClr>
              <a:buSzPts val="1400"/>
              <a:buFont typeface="Arial"/>
              <a:buNone/>
              <a:tabLst/>
              <a:defRPr/>
            </a:pPr>
            <a:r>
              <a:rPr lang="sv-SE" dirty="0"/>
              <a:t>Ni</a:t>
            </a:r>
            <a:r>
              <a:rPr lang="sv-SE" baseline="0" dirty="0"/>
              <a:t> får fundera på egen hand </a:t>
            </a:r>
            <a:r>
              <a:rPr lang="sv-SE" dirty="0"/>
              <a:t>i några</a:t>
            </a:r>
            <a:r>
              <a:rPr lang="sv-SE" b="0" baseline="0" dirty="0"/>
              <a:t> </a:t>
            </a:r>
            <a:r>
              <a:rPr lang="sv-SE" b="0" dirty="0"/>
              <a:t>minuter </a:t>
            </a:r>
            <a:r>
              <a:rPr lang="sv-SE" b="0" i="1" dirty="0"/>
              <a:t>(ca</a:t>
            </a:r>
            <a:r>
              <a:rPr lang="sv-SE" b="0" i="1" baseline="0" dirty="0"/>
              <a:t> 5 min)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SE"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i="1" dirty="0"/>
              <a:t>Efter</a:t>
            </a:r>
            <a:r>
              <a:rPr lang="sv-SE" i="1" baseline="0" dirty="0"/>
              <a:t> ca 5 min: </a:t>
            </a:r>
            <a:r>
              <a:rPr lang="sv-SE" i="0" dirty="0"/>
              <a:t>Nu ska ni sitta</a:t>
            </a:r>
            <a:r>
              <a:rPr lang="sv-SE" i="0" baseline="0" dirty="0"/>
              <a:t> i grupper </a:t>
            </a:r>
            <a:r>
              <a:rPr lang="sv-SE" i="0" dirty="0"/>
              <a:t>om 5 </a:t>
            </a:r>
            <a:r>
              <a:rPr lang="sv-SE" i="1" dirty="0"/>
              <a:t>(förbered gärna genom att dela grupperna innan, blanda från olika handledningsgrupper</a:t>
            </a:r>
            <a:r>
              <a:rPr lang="sv-SE" i="0" dirty="0"/>
              <a:t>)</a:t>
            </a:r>
            <a:r>
              <a:rPr lang="sv-SE" i="0" baseline="0" dirty="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i="0" baseline="0" dirty="0"/>
              <a:t>De första 15 min vill vi att ni delar tankar från den egna reflektionen.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SE" dirty="0"/>
              <a:t>V</a:t>
            </a:r>
            <a:r>
              <a:rPr lang="sv-SE" sz="1200" b="0" i="0" u="none" strike="noStrike" cap="none" dirty="0">
                <a:solidFill>
                  <a:schemeClr val="dk1"/>
                </a:solidFill>
                <a:effectLst/>
                <a:latin typeface="Arial"/>
                <a:ea typeface="Arial"/>
                <a:cs typeface="Arial"/>
                <a:sym typeface="Arial"/>
              </a:rPr>
              <a:t>ad gör du annorlunda träff 4 jämfört träff 1?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SE" sz="1200" dirty="0"/>
              <a:t>Vilka färdigheter har du utvecklat som gruppledare?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SE" sz="1200" dirty="0"/>
              <a:t>Vad vill du utveckla ytterligare?</a:t>
            </a:r>
          </a:p>
          <a:p>
            <a:pPr marL="0" indent="0">
              <a:spcBef>
                <a:spcPts val="1160"/>
              </a:spcBef>
              <a:buFont typeface="Arial" panose="020B0604020202020204" pitchFamily="34" charset="0"/>
              <a:buNone/>
            </a:pPr>
            <a:r>
              <a:rPr lang="sv-SE" sz="1200" dirty="0"/>
              <a:t>De</a:t>
            </a:r>
            <a:r>
              <a:rPr lang="sv-SE" sz="1200" baseline="0" dirty="0"/>
              <a:t> s</a:t>
            </a:r>
            <a:r>
              <a:rPr lang="sv-SE" sz="1200" dirty="0"/>
              <a:t>ista 5</a:t>
            </a:r>
            <a:r>
              <a:rPr lang="sv-SE" sz="1200" baseline="0" dirty="0"/>
              <a:t> min diskutera sista frågan: </a:t>
            </a:r>
          </a:p>
          <a:p>
            <a:pPr marL="171450" indent="-171450">
              <a:spcBef>
                <a:spcPts val="1160"/>
              </a:spcBef>
              <a:buFont typeface="Arial" panose="020B0604020202020204" pitchFamily="34" charset="0"/>
              <a:buChar char="•"/>
            </a:pPr>
            <a:r>
              <a:rPr lang="sv-SE" sz="1200" dirty="0"/>
              <a:t>Har ni några utmaningar kopplat till träff 4? Har ni några andra frågor?</a:t>
            </a:r>
          </a:p>
          <a:p>
            <a:pPr marL="0" lvl="0" indent="0" algn="l" rtl="0">
              <a:lnSpc>
                <a:spcPct val="100000"/>
              </a:lnSpc>
              <a:spcBef>
                <a:spcPts val="0"/>
              </a:spcBef>
              <a:spcAft>
                <a:spcPts val="0"/>
              </a:spcAft>
              <a:buSzPts val="1400"/>
              <a:buNone/>
            </a:pPr>
            <a:r>
              <a:rPr lang="sv-SE" baseline="0" dirty="0"/>
              <a:t>Om det dyker upp utmaningar eller frågor som ni vill diskutera i helgrupp så skriver ni ned detta och vi samlar in för att diskutera senare.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i="0" baseline="0" dirty="0"/>
              <a:t>Utse en person i gruppen som ser till att alla kommer till tals och som antecknar eventuella utmaningar, frågor.</a:t>
            </a:r>
          </a:p>
          <a:p>
            <a:pPr marL="0" lvl="0" indent="0" algn="l" rtl="0">
              <a:lnSpc>
                <a:spcPct val="100000"/>
              </a:lnSpc>
              <a:spcBef>
                <a:spcPts val="0"/>
              </a:spcBef>
              <a:spcAft>
                <a:spcPts val="0"/>
              </a:spcAft>
              <a:buSzPts val="1400"/>
              <a:buNone/>
            </a:pPr>
            <a:r>
              <a:rPr lang="sv-SE" i="1" baseline="0" dirty="0"/>
              <a:t>Säg till när det är 5 min kvar att de börjar med sista frågan.</a:t>
            </a:r>
          </a:p>
          <a:p>
            <a:pPr marL="0" lvl="0" indent="0" algn="l" rtl="0">
              <a:lnSpc>
                <a:spcPct val="100000"/>
              </a:lnSpc>
              <a:spcBef>
                <a:spcPts val="0"/>
              </a:spcBef>
              <a:spcAft>
                <a:spcPts val="0"/>
              </a:spcAft>
              <a:buSzPts val="1400"/>
              <a:buNone/>
            </a:pPr>
            <a:r>
              <a:rPr lang="sv-SE" i="1" baseline="0" dirty="0"/>
              <a:t> </a:t>
            </a:r>
          </a:p>
          <a:p>
            <a:pPr marL="0" lvl="0" indent="0" algn="l" rtl="0">
              <a:lnSpc>
                <a:spcPct val="100000"/>
              </a:lnSpc>
              <a:spcBef>
                <a:spcPts val="0"/>
              </a:spcBef>
              <a:spcAft>
                <a:spcPts val="0"/>
              </a:spcAft>
              <a:buSzPts val="1400"/>
              <a:buNone/>
            </a:pPr>
            <a:endParaRPr lang="sv-SE" i="1" dirty="0"/>
          </a:p>
          <a:p>
            <a:pPr marL="0" lvl="0" indent="0" algn="l" rtl="0">
              <a:lnSpc>
                <a:spcPct val="100000"/>
              </a:lnSpc>
              <a:spcBef>
                <a:spcPts val="0"/>
              </a:spcBef>
              <a:spcAft>
                <a:spcPts val="0"/>
              </a:spcAft>
              <a:buSzPts val="1400"/>
              <a:buNone/>
            </a:pPr>
            <a:endParaRPr dirty="0"/>
          </a:p>
        </p:txBody>
      </p:sp>
      <p:sp>
        <p:nvSpPr>
          <p:cNvPr id="342" name="Google Shape;342;gd82cbc424b_0_1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3</a:t>
            </a:fld>
            <a:endParaRPr/>
          </a:p>
        </p:txBody>
      </p:sp>
    </p:spTree>
    <p:extLst>
      <p:ext uri="{BB962C8B-B14F-4D97-AF65-F5344CB8AC3E}">
        <p14:creationId xmlns:p14="http://schemas.microsoft.com/office/powerpoint/2010/main" val="3917017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sv-SE" b="0" dirty="0"/>
              <a:t>6 min  Natalie</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sv-SE" dirty="0"/>
              <a:t>Avsnittet </a:t>
            </a:r>
            <a:r>
              <a:rPr lang="sv-SE" b="0" dirty="0"/>
              <a:t>Verktyg för samtal, manualsida</a:t>
            </a:r>
            <a:r>
              <a:rPr lang="sv-SE" b="0" baseline="0" dirty="0"/>
              <a:t> 23-26 </a:t>
            </a:r>
            <a:r>
              <a:rPr lang="sv-SE" dirty="0"/>
              <a:t>börjar</a:t>
            </a:r>
            <a:r>
              <a:rPr lang="sv-SE" baseline="0" dirty="0"/>
              <a:t> med e</a:t>
            </a:r>
            <a:r>
              <a:rPr lang="sv-SE" dirty="0"/>
              <a:t>tt scenario som handlar om hur man kan tänka kring att tillgängliggöra kondomer i hemmet. Avsnittet avslutas med diskussion om hur man kan stötta en ungdom som är “svårpratad”.</a:t>
            </a:r>
            <a:endParaRPr dirty="0"/>
          </a:p>
          <a:p>
            <a:pPr marL="0" lvl="0" indent="0" algn="l" rtl="0">
              <a:lnSpc>
                <a:spcPct val="100000"/>
              </a:lnSpc>
              <a:spcBef>
                <a:spcPts val="0"/>
              </a:spcBef>
              <a:spcAft>
                <a:spcPts val="0"/>
              </a:spcAft>
              <a:buClr>
                <a:schemeClr val="dk1"/>
              </a:buClr>
              <a:buSzPts val="1100"/>
              <a:buFont typeface="Arial"/>
              <a:buNone/>
            </a:pPr>
            <a:endParaRPr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i="0" dirty="0"/>
              <a:t>Nu läser jag upp scenariot</a:t>
            </a:r>
            <a:r>
              <a:rPr lang="sv-SE" i="1" dirty="0"/>
              <a:t>: “</a:t>
            </a:r>
            <a:r>
              <a:rPr lang="sv-SE" dirty="0"/>
              <a:t>Ibbe har ställt en låda med kondomer i badrumsskåpet. Ibbe berättar för sin son Sam att han kan ta kondomer där om han vill och behöver. Det blir lite pinsamt och de pratar inget mer om saken. När Sam sedan ska gå ut så smyger han in i badrummet och tar med sig två kondomer.”</a:t>
            </a:r>
          </a:p>
          <a:p>
            <a:pPr marL="0" lvl="0" indent="0" algn="l" rtl="0">
              <a:lnSpc>
                <a:spcPct val="100000"/>
              </a:lnSpc>
              <a:spcBef>
                <a:spcPts val="0"/>
              </a:spcBef>
              <a:spcAft>
                <a:spcPts val="0"/>
              </a:spcAft>
              <a:buClr>
                <a:schemeClr val="dk1"/>
              </a:buClr>
              <a:buSzPts val="1100"/>
              <a:buFont typeface="Arial"/>
              <a:buNone/>
            </a:pPr>
            <a:endParaRPr lang="sv-SE" i="1"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dirty="0"/>
              <a:t>Efter att ni har läst upp scenariot så får föräldrarna diskutera vad det finns för </a:t>
            </a:r>
            <a:r>
              <a:rPr lang="sv-SE" i="1" dirty="0"/>
              <a:t>fördelar</a:t>
            </a:r>
            <a:r>
              <a:rPr lang="sv-SE" dirty="0"/>
              <a:t> med lådan och om det finns några eventuella </a:t>
            </a:r>
            <a:r>
              <a:rPr lang="sv-SE" i="1" dirty="0"/>
              <a:t>nackdelar</a:t>
            </a:r>
            <a:r>
              <a:rPr lang="sv-SE" dirty="0"/>
              <a:t>.</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b="1" dirty="0"/>
              <a:t>Fråga gruppen: </a:t>
            </a:r>
            <a:r>
              <a:rPr lang="sv-SE" b="0" dirty="0"/>
              <a:t>Vi ställer nu samma fråga till er?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sv-SE"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i="1" dirty="0"/>
              <a:t>Samla in.</a:t>
            </a:r>
            <a:r>
              <a:rPr lang="sv-SE" i="1" baseline="0" dirty="0"/>
              <a:t> Fyll på vid behov.</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dirty="0"/>
              <a:t>Diskussionen har engagerat föräldrar och många säger att det borde vara självklart att ha en sådan låda hemma.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dirty="0"/>
              <a:t>Låda</a:t>
            </a:r>
            <a:r>
              <a:rPr lang="sv-SE" baseline="0" dirty="0"/>
              <a:t> kan vara</a:t>
            </a:r>
            <a:r>
              <a:rPr lang="sv-SE" dirty="0"/>
              <a:t> avdramatiserande och många ser att det kan leda till bra samtal.</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dirty="0"/>
              <a:t>Var</a:t>
            </a:r>
            <a:r>
              <a:rPr lang="sv-SE" baseline="0" dirty="0"/>
              <a:t> ska den stå? D</a:t>
            </a:r>
            <a:r>
              <a:rPr lang="sv-SE" dirty="0"/>
              <a:t>et kanske kan kännas lite för offentligt att ha låda</a:t>
            </a:r>
            <a:r>
              <a:rPr lang="sv-SE" baseline="0" dirty="0"/>
              <a:t>n i badrummet och</a:t>
            </a:r>
            <a:r>
              <a:rPr lang="sv-SE" dirty="0"/>
              <a:t> kan kränka ungdomens integritet och privatliv. Placeringen är inte det viktigaste.</a:t>
            </a:r>
            <a:r>
              <a:rPr lang="sv-SE" baseline="0" dirty="0"/>
              <a:t> Det viktiga är </a:t>
            </a:r>
            <a:r>
              <a:rPr lang="sv-SE" dirty="0"/>
              <a:t>att lådan finns och att den sänder en signal till tonåringen om att föräldern bryr sig om </a:t>
            </a:r>
            <a:r>
              <a:rPr lang="sv-SE" dirty="0" err="1"/>
              <a:t>dens</a:t>
            </a:r>
            <a:r>
              <a:rPr lang="sv-SE" dirty="0"/>
              <a:t> sexuella hälsa och finns där för att prata.</a:t>
            </a:r>
          </a:p>
          <a:p>
            <a:pPr marL="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sv-SE" sz="1200" i="0" dirty="0"/>
              <a:t>Att</a:t>
            </a:r>
            <a:r>
              <a:rPr lang="sv-SE" sz="1200" i="0" baseline="0" dirty="0"/>
              <a:t> erbjuda kondomer-kan det</a:t>
            </a:r>
            <a:r>
              <a:rPr lang="sv-SE" sz="1200" i="0" dirty="0"/>
              <a:t> sätta press på tonåringarna</a:t>
            </a:r>
            <a:r>
              <a:rPr lang="sv-SE" sz="1200" i="0" baseline="0" dirty="0"/>
              <a:t> </a:t>
            </a:r>
            <a:r>
              <a:rPr lang="sv-SE" sz="1200" i="0" dirty="0"/>
              <a:t>att ha</a:t>
            </a:r>
            <a:r>
              <a:rPr lang="sv-SE" sz="1200" i="0" baseline="0" dirty="0"/>
              <a:t> sex?</a:t>
            </a:r>
            <a:r>
              <a:rPr lang="sv-SE" sz="1200" i="0" dirty="0"/>
              <a:t> </a:t>
            </a:r>
            <a:r>
              <a:rPr lang="sv-SE" sz="1200" b="0" i="0" dirty="0"/>
              <a:t>Ger</a:t>
            </a:r>
            <a:r>
              <a:rPr lang="sv-SE" sz="1200" b="0" i="0" baseline="0" dirty="0"/>
              <a:t> inget stöd i f</a:t>
            </a:r>
            <a:r>
              <a:rPr lang="sv-SE" dirty="0"/>
              <a:t>orskning.</a:t>
            </a:r>
            <a:r>
              <a:rPr lang="sv-SE" baseline="0" dirty="0"/>
              <a:t> Forskning visar </a:t>
            </a:r>
            <a:r>
              <a:rPr lang="sv-SE" dirty="0"/>
              <a:t>att när unga får kunskap och stöd kring de här frågorna så ökar chanserna att de gör kloka val kring sin sexualitet. Det kan handla om att vänta med att ha sex första gången,</a:t>
            </a:r>
            <a:r>
              <a:rPr lang="sv-SE" baseline="0" dirty="0"/>
              <a:t> har </a:t>
            </a:r>
            <a:r>
              <a:rPr lang="sv-SE" dirty="0"/>
              <a:t>säkrare sex. </a:t>
            </a:r>
          </a:p>
          <a:p>
            <a:pPr marL="0" lvl="0" indent="-317500" algn="l" rtl="0">
              <a:lnSpc>
                <a:spcPct val="100000"/>
              </a:lnSpc>
              <a:spcBef>
                <a:spcPts val="0"/>
              </a:spcBef>
              <a:spcAft>
                <a:spcPts val="0"/>
              </a:spcAft>
              <a:buSzPts val="1400"/>
              <a:buChar char="-"/>
            </a:pPr>
            <a:r>
              <a:rPr lang="sv-SE" dirty="0"/>
              <a:t>Ett svar på den här oron kan vara att som förälder se till att vara tydlig om varför man har en sådan här låda: ”</a:t>
            </a:r>
            <a:r>
              <a:rPr lang="sv-SE" i="0" dirty="0"/>
              <a:t>Det handlar inte om att jag förväntar mig något särskilt - att du ska ha sex på det eller det sättet eller överhuvudtaget. Jag vill bara att du ska ha tillgång till kondomer om du behöver! Och jag vill vara ett stöd för dig”</a:t>
            </a:r>
            <a:r>
              <a:rPr lang="sv-SE" i="1" dirty="0"/>
              <a:t>.</a:t>
            </a:r>
          </a:p>
          <a:p>
            <a:pPr marL="0" lvl="0" indent="-171450" algn="l" rtl="0">
              <a:lnSpc>
                <a:spcPct val="100000"/>
              </a:lnSpc>
              <a:spcBef>
                <a:spcPts val="0"/>
              </a:spcBef>
              <a:spcAft>
                <a:spcPts val="0"/>
              </a:spcAft>
              <a:buClr>
                <a:schemeClr val="dk1"/>
              </a:buClr>
              <a:buSzPts val="1400"/>
              <a:buFont typeface="Arial" panose="020B0604020202020204" pitchFamily="34" charset="0"/>
              <a:buChar char="•"/>
            </a:pPr>
            <a:r>
              <a:rPr lang="sv-SE" dirty="0"/>
              <a:t>Kondomanvändningen </a:t>
            </a:r>
            <a:r>
              <a:rPr lang="sv-SE" dirty="0" err="1"/>
              <a:t>blan</a:t>
            </a:r>
            <a:r>
              <a:rPr lang="sv-SE" dirty="0"/>
              <a:t> unga har minskat från 2025-2023 enligt senaste </a:t>
            </a:r>
            <a:r>
              <a:rPr lang="sv-SE" dirty="0" err="1"/>
              <a:t>undersöningen</a:t>
            </a:r>
            <a:r>
              <a:rPr lang="sv-SE" dirty="0"/>
              <a:t>. 45%</a:t>
            </a:r>
            <a:r>
              <a:rPr lang="sv-SE" baseline="0" dirty="0"/>
              <a:t> har haft sex utan kondom med en ny eller tillfällig partner</a:t>
            </a:r>
            <a:r>
              <a:rPr lang="sv-SE" dirty="0"/>
              <a:t> (Ungas hälsa, relationer och sexliv- resultat från </a:t>
            </a:r>
            <a:r>
              <a:rPr lang="sv-SE" dirty="0" err="1"/>
              <a:t>ungkab</a:t>
            </a:r>
            <a:r>
              <a:rPr lang="sv-SE" dirty="0"/>
              <a:t> 23).</a:t>
            </a:r>
          </a:p>
          <a:p>
            <a:pPr marL="0" lvl="0" indent="-171450" algn="l" rtl="0">
              <a:lnSpc>
                <a:spcPct val="100000"/>
              </a:lnSpc>
              <a:spcBef>
                <a:spcPts val="0"/>
              </a:spcBef>
              <a:spcAft>
                <a:spcPts val="0"/>
              </a:spcAft>
              <a:buClr>
                <a:schemeClr val="dk1"/>
              </a:buClr>
              <a:buSzPts val="1400"/>
              <a:buFont typeface="Arial" panose="020B0604020202020204" pitchFamily="34" charset="0"/>
              <a:buChar char="•"/>
            </a:pPr>
            <a:r>
              <a:rPr lang="sv-SE" i="1" dirty="0"/>
              <a:t>Ref: Världens</a:t>
            </a:r>
            <a:r>
              <a:rPr lang="sv-SE" i="1" baseline="0" dirty="0"/>
              <a:t> viktigaste samtal- Natalie Simonsson 2024.</a:t>
            </a:r>
            <a:endParaRPr lang="sv-SE" i="1" dirty="0"/>
          </a:p>
          <a:p>
            <a:pPr marL="0" lvl="0" indent="0" algn="l" rtl="0">
              <a:lnSpc>
                <a:spcPct val="100000"/>
              </a:lnSpc>
              <a:spcBef>
                <a:spcPts val="0"/>
              </a:spcBef>
              <a:spcAft>
                <a:spcPts val="0"/>
              </a:spcAft>
              <a:buClr>
                <a:schemeClr val="dk1"/>
              </a:buClr>
              <a:buSzPts val="1100"/>
              <a:buFont typeface="Arial"/>
              <a:buNone/>
            </a:pPr>
            <a:endParaRPr lang="sv-SE" dirty="0"/>
          </a:p>
          <a:p>
            <a:pPr marL="0" lvl="0" indent="0" algn="l" rtl="0">
              <a:lnSpc>
                <a:spcPct val="100000"/>
              </a:lnSpc>
              <a:spcBef>
                <a:spcPts val="0"/>
              </a:spcBef>
              <a:spcAft>
                <a:spcPts val="0"/>
              </a:spcAft>
              <a:buClr>
                <a:schemeClr val="dk1"/>
              </a:buClr>
              <a:buSzPts val="1100"/>
              <a:buFont typeface="Arial"/>
              <a:buNone/>
            </a:pPr>
            <a:endParaRPr lang="sv-SE" b="0" dirty="0"/>
          </a:p>
          <a:p>
            <a:pPr marL="0" lvl="0" indent="0" algn="l" rtl="0">
              <a:lnSpc>
                <a:spcPct val="100000"/>
              </a:lnSpc>
              <a:spcBef>
                <a:spcPts val="0"/>
              </a:spcBef>
              <a:spcAft>
                <a:spcPts val="0"/>
              </a:spcAft>
              <a:buClr>
                <a:schemeClr val="dk1"/>
              </a:buClr>
              <a:buSzPts val="1100"/>
              <a:buFont typeface="Arial"/>
              <a:buNone/>
            </a:pPr>
            <a:endParaRPr dirty="0"/>
          </a:p>
        </p:txBody>
      </p:sp>
      <p:sp>
        <p:nvSpPr>
          <p:cNvPr id="598" name="Google Shape;598;p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d82cbc424b_0_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d82cbc424b_0_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sv-SE" baseline="0" dirty="0"/>
              <a:t>1 min</a:t>
            </a:r>
            <a:r>
              <a:rPr lang="sv-SE" dirty="0"/>
              <a:t> Natalie</a:t>
            </a:r>
          </a:p>
          <a:p>
            <a:pPr marL="0" lvl="0" indent="0" algn="l" rtl="0">
              <a:lnSpc>
                <a:spcPct val="100000"/>
              </a:lnSpc>
              <a:spcBef>
                <a:spcPts val="0"/>
              </a:spcBef>
              <a:spcAft>
                <a:spcPts val="0"/>
              </a:spcAft>
              <a:buClr>
                <a:schemeClr val="dk1"/>
              </a:buClr>
              <a:buSzPts val="1100"/>
              <a:buFont typeface="Arial"/>
              <a:buNone/>
            </a:pPr>
            <a:r>
              <a:rPr lang="sv-SE" dirty="0"/>
              <a:t>Här</a:t>
            </a:r>
            <a:r>
              <a:rPr lang="sv-SE" baseline="0" dirty="0"/>
              <a:t> ser ni rutan med punkter som ni kan fylla på i diskussionen. </a:t>
            </a:r>
          </a:p>
          <a:p>
            <a:pPr marL="0" lvl="0" indent="0" algn="l" rtl="0">
              <a:lnSpc>
                <a:spcPct val="100000"/>
              </a:lnSpc>
              <a:spcBef>
                <a:spcPts val="0"/>
              </a:spcBef>
              <a:spcAft>
                <a:spcPts val="0"/>
              </a:spcAft>
              <a:buClr>
                <a:schemeClr val="dk1"/>
              </a:buClr>
              <a:buSzPts val="1100"/>
              <a:buFont typeface="Arial"/>
              <a:buNone/>
            </a:pPr>
            <a:r>
              <a:rPr lang="sv-SE" baseline="0" dirty="0"/>
              <a:t>Och som ni ser är det mycket av det som ni tagit upp. </a:t>
            </a:r>
            <a:endParaRPr lang="sv-SE" dirty="0"/>
          </a:p>
        </p:txBody>
      </p:sp>
      <p:sp>
        <p:nvSpPr>
          <p:cNvPr id="617" name="Google Shape;617;gd82cbc424b_0_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d766348fbb_0_2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gd766348fbb_0_21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sv-SE" dirty="0"/>
              <a:t>2 min Natalie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0" dirty="0"/>
              <a:t>Nu är vi på manualsida 25-26.</a:t>
            </a:r>
            <a:r>
              <a:rPr lang="sv-SE" b="0" baseline="0" dirty="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0" dirty="0"/>
              <a:t>Här</a:t>
            </a:r>
            <a:r>
              <a:rPr lang="sv-SE" b="0" baseline="0" dirty="0"/>
              <a:t> får föräldrarna frågan: </a:t>
            </a:r>
            <a:r>
              <a:rPr lang="sv-SE" b="0" dirty="0"/>
              <a:t>Hur</a:t>
            </a:r>
            <a:r>
              <a:rPr lang="sv-SE" b="0" baseline="0" dirty="0"/>
              <a:t> </a:t>
            </a:r>
            <a:r>
              <a:rPr lang="sv-SE" baseline="0" dirty="0"/>
              <a:t>kan vi göra om våra ungdomar inte verkar vilja prata om kärlek, sex och relationer med oss?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aseline="0" dirty="0"/>
              <a:t>Föräldrarna ger tips till varandra och ni fyller på med tips från punkterna i rutan. </a:t>
            </a:r>
          </a:p>
          <a:p>
            <a:pPr marL="0" lvl="0" indent="0" algn="l" rtl="0">
              <a:lnSpc>
                <a:spcPct val="100000"/>
              </a:lnSpc>
              <a:spcBef>
                <a:spcPts val="0"/>
              </a:spcBef>
              <a:spcAft>
                <a:spcPts val="0"/>
              </a:spcAft>
              <a:buSzPts val="1100"/>
              <a:buNone/>
            </a:pPr>
            <a:endParaRPr i="1" dirty="0"/>
          </a:p>
          <a:p>
            <a:pPr marL="0" lvl="0" indent="0" algn="l" rtl="0">
              <a:lnSpc>
                <a:spcPct val="100000"/>
              </a:lnSpc>
              <a:spcBef>
                <a:spcPts val="0"/>
              </a:spcBef>
              <a:spcAft>
                <a:spcPts val="0"/>
              </a:spcAft>
              <a:buSzPts val="1100"/>
              <a:buNone/>
            </a:pPr>
            <a:r>
              <a:rPr lang="sv-SE" i="1" dirty="0"/>
              <a:t>Gå</a:t>
            </a:r>
            <a:r>
              <a:rPr lang="sv-SE" i="1" baseline="0" dirty="0"/>
              <a:t> kort igenom innehållet i rutan.</a:t>
            </a:r>
            <a:endParaRPr i="1" dirty="0"/>
          </a:p>
          <a:p>
            <a:pPr marL="0" lvl="0" indent="0" algn="l" rtl="0">
              <a:lnSpc>
                <a:spcPct val="100000"/>
              </a:lnSpc>
              <a:spcBef>
                <a:spcPts val="0"/>
              </a:spcBef>
              <a:spcAft>
                <a:spcPts val="0"/>
              </a:spcAft>
              <a:buClr>
                <a:schemeClr val="dk1"/>
              </a:buClr>
              <a:buSzPts val="1100"/>
              <a:buFont typeface="Arial"/>
              <a:buNone/>
            </a:pPr>
            <a:r>
              <a:rPr lang="sv-SE" b="1" dirty="0"/>
              <a:t>Prata om sådant som är positivt. </a:t>
            </a:r>
            <a:r>
              <a:rPr lang="sv-SE" dirty="0"/>
              <a:t>Att ha en positiv ingång leder till fler samtal och ger också ungdomen fler verktyg i livet. Om vi mest pratar om jobbiga eller negativa saker kopplat till sex så blir ungdomen troligtvis inte så sugen på att prata vidare eller kanske inte känner igen sig.  </a:t>
            </a:r>
            <a:endParaRPr dirty="0"/>
          </a:p>
          <a:p>
            <a:pPr marL="0" lvl="0" indent="0" algn="l" rtl="0">
              <a:lnSpc>
                <a:spcPct val="100000"/>
              </a:lnSpc>
              <a:spcBef>
                <a:spcPts val="0"/>
              </a:spcBef>
              <a:spcAft>
                <a:spcPts val="0"/>
              </a:spcAft>
              <a:buClr>
                <a:schemeClr val="dk1"/>
              </a:buClr>
              <a:buSzPts val="1100"/>
              <a:buFont typeface="Arial"/>
              <a:buNone/>
            </a:pPr>
            <a:r>
              <a:rPr lang="sv-SE" b="1" dirty="0"/>
              <a:t>Fokusera på er relation först.</a:t>
            </a:r>
            <a:r>
              <a:rPr lang="sv-SE" dirty="0"/>
              <a:t> Lägg samtalen om kärlek och sex åt sidan för en stund och prata istället om annat som din tonåring bryr sig om. Genom att visa intresse och vara den som lyssnar kan relationen stärkas. Goda relationer är ett skydd mot utsatthet och övergrepp. </a:t>
            </a:r>
            <a:endParaRPr dirty="0"/>
          </a:p>
          <a:p>
            <a:pPr marL="0" lvl="0" indent="0" algn="l" rtl="0">
              <a:lnSpc>
                <a:spcPct val="100000"/>
              </a:lnSpc>
              <a:spcBef>
                <a:spcPts val="0"/>
              </a:spcBef>
              <a:spcAft>
                <a:spcPts val="0"/>
              </a:spcAft>
              <a:buClr>
                <a:schemeClr val="dk1"/>
              </a:buClr>
              <a:buSzPts val="1100"/>
              <a:buFont typeface="Arial"/>
              <a:buNone/>
            </a:pPr>
            <a:r>
              <a:rPr lang="sv-SE" b="1" dirty="0"/>
              <a:t>Låt din tonåring vara expert.</a:t>
            </a:r>
            <a:r>
              <a:rPr lang="sv-SE" dirty="0"/>
              <a:t> Berätta om något du har läst eller hört kopplat till ungdomar och fråga om det kan stämma? Låt din ungdom vara experten på ungdomars verklighet. Det kan vara ett bra sätt att närma sig svåra ämnen utan att det behöver bli så privat. </a:t>
            </a:r>
            <a:endParaRPr dirty="0"/>
          </a:p>
          <a:p>
            <a:pPr marL="0" lvl="0" indent="0" algn="l" rtl="0">
              <a:lnSpc>
                <a:spcPct val="100000"/>
              </a:lnSpc>
              <a:spcBef>
                <a:spcPts val="0"/>
              </a:spcBef>
              <a:spcAft>
                <a:spcPts val="0"/>
              </a:spcAft>
              <a:buClr>
                <a:schemeClr val="dk1"/>
              </a:buClr>
              <a:buSzPts val="1100"/>
              <a:buFont typeface="Arial"/>
              <a:buNone/>
            </a:pPr>
            <a:r>
              <a:rPr lang="sv-SE" b="1" dirty="0"/>
              <a:t>Prata med andra när din tonåring kan höra.</a:t>
            </a:r>
            <a:r>
              <a:rPr lang="sv-SE" dirty="0"/>
              <a:t> Om du har något specifikt som du vill berätta för din ungdom men du tror att det är svårt att nå fram, testa att lyfta det med en partner, ett äldre syskon eller någon vän i telefon när du vet att din tonåring kan höra dig. </a:t>
            </a:r>
            <a:endParaRPr dirty="0"/>
          </a:p>
          <a:p>
            <a:pPr marL="0" lvl="0" indent="0" algn="l" rtl="0">
              <a:lnSpc>
                <a:spcPct val="100000"/>
              </a:lnSpc>
              <a:spcBef>
                <a:spcPts val="0"/>
              </a:spcBef>
              <a:spcAft>
                <a:spcPts val="0"/>
              </a:spcAft>
              <a:buClr>
                <a:schemeClr val="dk1"/>
              </a:buClr>
              <a:buSzPts val="1100"/>
              <a:buFont typeface="Arial"/>
              <a:buNone/>
            </a:pPr>
            <a:r>
              <a:rPr lang="sv-SE" b="1" dirty="0"/>
              <a:t>Om ni ska se en film ihop</a:t>
            </a:r>
            <a:r>
              <a:rPr lang="sv-SE" dirty="0"/>
              <a:t> kan du välja något som handlar om viktiga frågor kopplat till identitet, relationer, kärlek och sexualitet. Det kan öppna upp för vidare samtal. </a:t>
            </a:r>
          </a:p>
          <a:p>
            <a:pPr marL="0" lvl="0" indent="0" algn="l" rtl="0">
              <a:lnSpc>
                <a:spcPct val="100000"/>
              </a:lnSpc>
              <a:spcBef>
                <a:spcPts val="0"/>
              </a:spcBef>
              <a:spcAft>
                <a:spcPts val="0"/>
              </a:spcAft>
              <a:buClr>
                <a:schemeClr val="dk1"/>
              </a:buClr>
              <a:buSzPts val="1100"/>
              <a:buFont typeface="Arial"/>
              <a:buNone/>
            </a:pPr>
            <a:r>
              <a:rPr lang="sv-SE" b="1" dirty="0"/>
              <a:t>Stötta tonåringen</a:t>
            </a:r>
            <a:r>
              <a:rPr lang="sv-SE" b="1" baseline="0" dirty="0"/>
              <a:t> att hitta information och stöd på egen hand. </a:t>
            </a:r>
            <a:r>
              <a:rPr lang="sv-SE" b="0" baseline="0" dirty="0"/>
              <a:t>T ex ungdomsmottagningen, umo.se</a:t>
            </a:r>
            <a:endParaRPr lang="sv-SE" b="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sv-SE" b="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sv-SE" dirty="0"/>
              <a:t>Det finns såklart ännu fler tips än dom som nämns här. Den här diskussionen brukar bli en bra avrundning och sammanfattning av hela tillfället. </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p:txBody>
      </p:sp>
      <p:sp>
        <p:nvSpPr>
          <p:cNvPr id="635" name="Google Shape;635;gd766348fbb_0_212: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d8fda95ae4_0_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d8fda95ae4_0_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sv-SE" dirty="0"/>
              <a:t>1 min Natalie (EV TA BORT RUBRIK, missvisande?)</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sv-SE" dirty="0"/>
              <a:t>Vi avslutar med ett</a:t>
            </a:r>
            <a:r>
              <a:rPr lang="sv-SE" baseline="0" dirty="0"/>
              <a:t> citat från </a:t>
            </a:r>
            <a:r>
              <a:rPr lang="sv-SE" dirty="0"/>
              <a:t>RFSU grundaren Elise Ottesen Jensen som har arbetat med allas rätt till en god sexuell hälsa sedan 1933. </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sv-SE" dirty="0"/>
          </a:p>
          <a:p>
            <a:pPr marL="0" lvl="0" indent="0" algn="l" rtl="0">
              <a:lnSpc>
                <a:spcPct val="100000"/>
              </a:lnSpc>
              <a:spcBef>
                <a:spcPts val="0"/>
              </a:spcBef>
              <a:spcAft>
                <a:spcPts val="0"/>
              </a:spcAft>
              <a:buClr>
                <a:schemeClr val="dk1"/>
              </a:buClr>
              <a:buSzPts val="1400"/>
              <a:buFont typeface="Arial"/>
              <a:buNone/>
            </a:pPr>
            <a:r>
              <a:rPr lang="sv-SE" dirty="0"/>
              <a:t>“Jag drömmer om den dag,</a:t>
            </a:r>
            <a:endParaRPr dirty="0"/>
          </a:p>
          <a:p>
            <a:pPr marL="0" lvl="0" indent="0" algn="l" rtl="0">
              <a:lnSpc>
                <a:spcPct val="100000"/>
              </a:lnSpc>
              <a:spcBef>
                <a:spcPts val="0"/>
              </a:spcBef>
              <a:spcAft>
                <a:spcPts val="0"/>
              </a:spcAft>
              <a:buClr>
                <a:schemeClr val="dk1"/>
              </a:buClr>
              <a:buSzPts val="1100"/>
              <a:buFont typeface="Arial"/>
              <a:buNone/>
            </a:pPr>
            <a:r>
              <a:rPr lang="sv-SE" dirty="0"/>
              <a:t>då alla barn som föds är välkomna,</a:t>
            </a:r>
            <a:endParaRPr dirty="0"/>
          </a:p>
          <a:p>
            <a:pPr marL="0" lvl="0" indent="0" algn="l" rtl="0">
              <a:lnSpc>
                <a:spcPct val="100000"/>
              </a:lnSpc>
              <a:spcBef>
                <a:spcPts val="0"/>
              </a:spcBef>
              <a:spcAft>
                <a:spcPts val="0"/>
              </a:spcAft>
              <a:buClr>
                <a:schemeClr val="dk1"/>
              </a:buClr>
              <a:buSzPts val="1100"/>
              <a:buFont typeface="Arial"/>
              <a:buNone/>
            </a:pPr>
            <a:r>
              <a:rPr lang="sv-SE" dirty="0"/>
              <a:t>alla män och kvinnor är jämlika</a:t>
            </a:r>
            <a:endParaRPr dirty="0"/>
          </a:p>
          <a:p>
            <a:pPr marL="0" lvl="0" indent="0" algn="l" rtl="0">
              <a:lnSpc>
                <a:spcPct val="100000"/>
              </a:lnSpc>
              <a:spcBef>
                <a:spcPts val="0"/>
              </a:spcBef>
              <a:spcAft>
                <a:spcPts val="0"/>
              </a:spcAft>
              <a:buClr>
                <a:schemeClr val="dk1"/>
              </a:buClr>
              <a:buSzPts val="1100"/>
              <a:buFont typeface="Arial"/>
              <a:buNone/>
            </a:pPr>
            <a:r>
              <a:rPr lang="sv-SE" dirty="0"/>
              <a:t>och sexualiteten ett uttryck för</a:t>
            </a:r>
            <a:endParaRPr dirty="0"/>
          </a:p>
          <a:p>
            <a:pPr marL="0" lvl="0" indent="0" algn="l" rtl="0">
              <a:lnSpc>
                <a:spcPct val="100000"/>
              </a:lnSpc>
              <a:spcBef>
                <a:spcPts val="0"/>
              </a:spcBef>
              <a:spcAft>
                <a:spcPts val="0"/>
              </a:spcAft>
              <a:buSzPts val="1100"/>
              <a:buNone/>
            </a:pPr>
            <a:r>
              <a:rPr lang="sv-SE" dirty="0"/>
              <a:t>innerlighet, ömhet och njutning.”</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sv-SE" dirty="0"/>
              <a:t>Det är utgångspunkten i den här träffen. </a:t>
            </a: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Vi hoppas att ni ska vilja fortsätta i den traditionen! </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sv-SE" dirty="0"/>
              <a:t>-------------------------------------------------------</a:t>
            </a:r>
            <a:endParaRPr dirty="0"/>
          </a:p>
          <a:p>
            <a:pPr marL="0" lvl="0" indent="0" algn="l" rtl="0">
              <a:lnSpc>
                <a:spcPct val="100000"/>
              </a:lnSpc>
              <a:spcBef>
                <a:spcPts val="0"/>
              </a:spcBef>
              <a:spcAft>
                <a:spcPts val="0"/>
              </a:spcAft>
              <a:buClr>
                <a:schemeClr val="dk1"/>
              </a:buClr>
              <a:buSzPts val="1100"/>
              <a:buFont typeface="Arial"/>
              <a:buNone/>
            </a:pPr>
            <a:r>
              <a:rPr lang="sv-SE" dirty="0"/>
              <a:t>(Elise, eller Ottar som hon också kallades, var på många sätt en pionjär inom sexualupplysning. Hon började sitt mångåriga arbete i en tid som på många sätt skiljer sig från vår; tabut kring sexualitet var starkt i Sverige, det var till och med förbjudet att informera om preventivmedel. Homosexualitet var inte tillåtet. Frågor om familjeplanering och rasbiologi löpte parallellt. De sexuella och reproduktiva rättigheterna har sedan dess stärkts avsevärt i Sverige och mycket som var normaliserat då är helt otänkbart idag.)</a:t>
            </a:r>
          </a:p>
          <a:p>
            <a:pPr marL="0" lvl="0" indent="0" algn="l" rtl="0">
              <a:lnSpc>
                <a:spcPct val="100000"/>
              </a:lnSpc>
              <a:spcBef>
                <a:spcPts val="0"/>
              </a:spcBef>
              <a:spcAft>
                <a:spcPts val="0"/>
              </a:spcAft>
              <a:buClr>
                <a:schemeClr val="dk1"/>
              </a:buClr>
              <a:buSzPts val="1100"/>
              <a:buFont typeface="Arial"/>
              <a:buNone/>
            </a:pPr>
            <a:endParaRPr b="1"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15" name="Google Shape;315;gd8fda95ae4_0_9: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d82cbc424b_0_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d82cbc424b_0_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sv-SE" b="0" dirty="0"/>
              <a:t>25</a:t>
            </a:r>
            <a:r>
              <a:rPr lang="sv-SE" b="0" baseline="0" dirty="0"/>
              <a:t> </a:t>
            </a:r>
            <a:r>
              <a:rPr lang="sv-SE" b="0"/>
              <a:t>min Natalie och Mia</a:t>
            </a:r>
            <a:endParaRPr lang="sv-SE" b="0" dirty="0"/>
          </a:p>
          <a:p>
            <a:pPr marL="0" lvl="0" indent="0" algn="l" rtl="0">
              <a:lnSpc>
                <a:spcPct val="100000"/>
              </a:lnSpc>
              <a:spcBef>
                <a:spcPts val="0"/>
              </a:spcBef>
              <a:spcAft>
                <a:spcPts val="0"/>
              </a:spcAft>
              <a:buClr>
                <a:schemeClr val="dk1"/>
              </a:buClr>
              <a:buSzPts val="1100"/>
              <a:buFont typeface="Arial"/>
              <a:buNone/>
            </a:pPr>
            <a:r>
              <a:rPr lang="sv-SE" i="1" dirty="0"/>
              <a:t>Skriv upp frågor och utmaningar som kom in vid första övningen.</a:t>
            </a:r>
          </a:p>
          <a:p>
            <a:pPr marL="0" lvl="0" indent="0" algn="l" rtl="0">
              <a:lnSpc>
                <a:spcPct val="100000"/>
              </a:lnSpc>
              <a:spcBef>
                <a:spcPts val="0"/>
              </a:spcBef>
              <a:spcAft>
                <a:spcPts val="0"/>
              </a:spcAft>
              <a:buClr>
                <a:schemeClr val="dk1"/>
              </a:buClr>
              <a:buSzPts val="1100"/>
              <a:buFont typeface="Arial"/>
              <a:buNone/>
            </a:pPr>
            <a:r>
              <a:rPr lang="sv-SE" i="1" dirty="0"/>
              <a:t>Försök att variera hur ni tar er an dem:</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i="1" dirty="0"/>
              <a:t>Före- och eftermodellen</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sv-SE" i="1" dirty="0"/>
              <a:t>Problemlösning</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sv-SE" i="1" dirty="0"/>
              <a:t>Snabbt svar</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i="1" dirty="0"/>
          </a:p>
        </p:txBody>
      </p:sp>
      <p:sp>
        <p:nvSpPr>
          <p:cNvPr id="617" name="Google Shape;617;gd82cbc424b_0_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34</a:t>
            </a:fld>
            <a:endParaRPr/>
          </a:p>
        </p:txBody>
      </p:sp>
    </p:spTree>
    <p:extLst>
      <p:ext uri="{BB962C8B-B14F-4D97-AF65-F5344CB8AC3E}">
        <p14:creationId xmlns:p14="http://schemas.microsoft.com/office/powerpoint/2010/main" val="81250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2 min Natalie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Bonusträffen</a:t>
            </a:r>
            <a:r>
              <a:rPr lang="sv-SE" sz="1200" b="0" kern="1200" baseline="0" dirty="0">
                <a:solidFill>
                  <a:schemeClr val="tx1"/>
                </a:solidFill>
                <a:effectLst/>
                <a:latin typeface="+mn-lt"/>
                <a:ea typeface="+mn-ea"/>
                <a:cs typeface="+mn-cs"/>
              </a:rPr>
              <a:t> S</a:t>
            </a:r>
            <a:r>
              <a:rPr lang="sv-SE" sz="1200" b="0" kern="1200" dirty="0">
                <a:solidFill>
                  <a:schemeClr val="tx1"/>
                </a:solidFill>
                <a:effectLst/>
                <a:latin typeface="+mn-lt"/>
                <a:ea typeface="+mn-ea"/>
                <a:cs typeface="+mn-cs"/>
              </a:rPr>
              <a:t>kolan</a:t>
            </a:r>
            <a:r>
              <a:rPr lang="sv-SE" sz="1200" b="0" kern="1200" baseline="0" dirty="0">
                <a:solidFill>
                  <a:schemeClr val="tx1"/>
                </a:solidFill>
                <a:effectLst/>
                <a:latin typeface="+mn-lt"/>
                <a:ea typeface="+mn-ea"/>
                <a:cs typeface="+mn-cs"/>
              </a:rPr>
              <a:t> </a:t>
            </a:r>
            <a:r>
              <a:rPr lang="sv-SE" sz="1200" b="0" i="0" u="none" strike="noStrike" kern="1200" cap="none" baseline="0" dirty="0">
                <a:solidFill>
                  <a:schemeClr val="tx1"/>
                </a:solidFill>
                <a:effectLst/>
                <a:latin typeface="Arial"/>
                <a:ea typeface="Arial"/>
                <a:cs typeface="Arial"/>
                <a:sym typeface="Arial"/>
              </a:rPr>
              <a:t>har utvecklats eftersom många (gruppledare, föräldrar) såg ett behov av en träff om skolan. </a:t>
            </a:r>
            <a:r>
              <a:rPr lang="sv-SE" sz="1200" kern="1200" dirty="0">
                <a:solidFill>
                  <a:schemeClr val="tx1"/>
                </a:solidFill>
                <a:effectLst/>
                <a:latin typeface="+mn-lt"/>
                <a:ea typeface="+mn-ea"/>
                <a:cs typeface="+mn-cs"/>
              </a:rPr>
              <a:t>Att klara</a:t>
            </a:r>
            <a:r>
              <a:rPr lang="sv-SE" sz="1200" kern="1200" baseline="0" dirty="0">
                <a:solidFill>
                  <a:schemeClr val="tx1"/>
                </a:solidFill>
                <a:effectLst/>
                <a:latin typeface="+mn-lt"/>
                <a:ea typeface="+mn-ea"/>
                <a:cs typeface="+mn-cs"/>
              </a:rPr>
              <a:t> skolan </a:t>
            </a:r>
            <a:r>
              <a:rPr lang="sv-SE" sz="1200" kern="1200" dirty="0">
                <a:solidFill>
                  <a:schemeClr val="tx1"/>
                </a:solidFill>
                <a:effectLst/>
                <a:latin typeface="+mn-lt"/>
                <a:ea typeface="+mn-ea"/>
                <a:cs typeface="+mn-cs"/>
              </a:rPr>
              <a:t>är ju också en av de starkaste skyddsfaktorerna för barn och unga. </a:t>
            </a:r>
            <a:r>
              <a:rPr lang="sv-SE" dirty="0"/>
              <a:t>Det råder ett starkt samband mellan svaga studieresultat, sociala problem och dålig hälsa. En analys från Socialstyrelsen visar att låga eller ofullständiga betyg från årskurs nio ökar risken för framtida psykosociala problem som självmordsbeteende, kriminalitet och missbruk.</a:t>
            </a:r>
            <a:r>
              <a:rPr lang="sv-SE" baseline="0" dirty="0"/>
              <a:t> </a:t>
            </a:r>
            <a:r>
              <a:rPr lang="sv-SE" sz="1200" b="0" kern="1200" baseline="0" dirty="0">
                <a:solidFill>
                  <a:schemeClr val="tx1"/>
                </a:solidFill>
                <a:effectLst/>
                <a:latin typeface="+mn-lt"/>
                <a:ea typeface="+mn-ea"/>
                <a:cs typeface="+mn-cs"/>
              </a:rPr>
              <a:t>Här ser ni delarna som är med i träffen: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latin typeface="+mn-lt"/>
                <a:ea typeface="+mn-ea"/>
                <a:cs typeface="+mn-cs"/>
              </a:rPr>
              <a:t>Uppföljning- vad minns föräldrarna från tidigare träffar. Syftet är att påminna om grundverktygen.</a:t>
            </a:r>
            <a:endParaRPr lang="sv-SE" sz="1200" b="0" kern="0" baseline="0" dirty="0">
              <a:solidFill>
                <a:schemeClr val="dk1"/>
              </a:solidFill>
              <a:effectLst/>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0" baseline="0" dirty="0">
                <a:solidFill>
                  <a:schemeClr val="dk1"/>
                </a:solidFill>
                <a:effectLst/>
                <a:latin typeface="Arial"/>
                <a:ea typeface="+mn-ea"/>
                <a:cs typeface="Arial"/>
              </a:rPr>
              <a:t>Föräldraengagemang- Här får föräldrarna diskutera hur de kan stötta sina tonåringar på olika sätt.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0" baseline="0" dirty="0">
                <a:solidFill>
                  <a:schemeClr val="dk1"/>
                </a:solidFill>
                <a:effectLst/>
                <a:latin typeface="Arial"/>
                <a:ea typeface="+mn-ea"/>
                <a:cs typeface="Arial"/>
              </a:rPr>
              <a:t>Främja närvaro- Vad kan vuxna göra för att främja skolnärvaro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0" baseline="0" dirty="0">
                <a:solidFill>
                  <a:schemeClr val="dk1"/>
                </a:solidFill>
                <a:effectLst/>
                <a:latin typeface="Arial"/>
                <a:ea typeface="+mn-ea"/>
                <a:cs typeface="Arial"/>
              </a:rPr>
              <a:t>Motivation och uppmuntran- Hur uppmuntrar vi idag, resultat eller ansträngning?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0" baseline="0" dirty="0">
                <a:solidFill>
                  <a:schemeClr val="dk1"/>
                </a:solidFill>
                <a:effectLst/>
                <a:latin typeface="Arial"/>
                <a:ea typeface="+mn-ea"/>
                <a:cs typeface="Arial"/>
              </a:rPr>
              <a:t>Livscirkeln – balans i livet – vad behövs för att vi ska må bra, vad är viktigt för mig?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0" baseline="0" dirty="0">
                <a:solidFill>
                  <a:schemeClr val="dk1"/>
                </a:solidFill>
                <a:effectLst/>
                <a:latin typeface="Arial"/>
                <a:ea typeface="+mn-ea"/>
                <a:cs typeface="Arial"/>
              </a:rPr>
              <a:t>Kompisar i skolan- hur kan föräldrar stötta?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0" baseline="0" dirty="0">
                <a:solidFill>
                  <a:schemeClr val="dk1"/>
                </a:solidFill>
                <a:effectLst/>
                <a:latin typeface="Arial"/>
                <a:ea typeface="+mn-ea"/>
                <a:cs typeface="Arial"/>
              </a:rPr>
              <a:t>Stöd i föräldrarollen- ta hjälp av andra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0" baseline="0" dirty="0">
                <a:solidFill>
                  <a:schemeClr val="dk1"/>
                </a:solidFill>
                <a:effectLst/>
                <a:latin typeface="Arial"/>
                <a:ea typeface="+mn-ea"/>
                <a:cs typeface="Arial"/>
              </a:rPr>
              <a:t>Frågor att ställa- pratar du med din tonåring varje dag?</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sv-SE" dirty="0"/>
          </a:p>
          <a:p>
            <a:pPr marL="0" lvl="0" indent="0" algn="l" rtl="0">
              <a:lnSpc>
                <a:spcPct val="100000"/>
              </a:lnSpc>
              <a:spcBef>
                <a:spcPts val="0"/>
              </a:spcBef>
              <a:spcAft>
                <a:spcPts val="0"/>
              </a:spcAft>
              <a:buSzPts val="1400"/>
              <a:buNone/>
            </a:pPr>
            <a:endParaRPr lang="sv-SE" dirty="0"/>
          </a:p>
          <a:p>
            <a:pPr marL="0" lvl="0" indent="0" algn="l" rtl="0">
              <a:lnSpc>
                <a:spcPct val="100000"/>
              </a:lnSpc>
              <a:spcBef>
                <a:spcPts val="0"/>
              </a:spcBef>
              <a:spcAft>
                <a:spcPts val="0"/>
              </a:spcAft>
              <a:buSzPts val="140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4</a:t>
            </a:fld>
            <a:endParaRPr lang="sv-SE"/>
          </a:p>
        </p:txBody>
      </p:sp>
    </p:spTree>
    <p:extLst>
      <p:ext uri="{BB962C8B-B14F-4D97-AF65-F5344CB8AC3E}">
        <p14:creationId xmlns:p14="http://schemas.microsoft.com/office/powerpoint/2010/main" val="421528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dirty="0"/>
              <a:t>3 min Natalie</a:t>
            </a:r>
            <a:endParaRPr lang="sv-SE" sz="1200" b="1" dirty="0"/>
          </a:p>
          <a:p>
            <a:pPr marL="0" indent="0">
              <a:buFont typeface="Arial" panose="020B0604020202020204" pitchFamily="34" charset="0"/>
              <a:buNone/>
            </a:pPr>
            <a:r>
              <a:rPr lang="sv-SE" sz="1200" dirty="0"/>
              <a:t>Skolträffen</a:t>
            </a:r>
            <a:r>
              <a:rPr lang="sv-SE" sz="1200" baseline="0" dirty="0"/>
              <a:t> inleds med ett avsnitt om föräldraengagemang där vi lyfter vikten att som förälder visa intresse för tonåringens skolgång men också att visa att en har positiva förväntningar och tror på att tonåringen ska klara av skolan.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Det har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visat sig i en stor svensk studie att fördelen av att ha en engagerad förälder är lika stor oavsett utbildningsnivå hos föräldern. (Von Otter, C. 2014. </a:t>
            </a:r>
            <a:r>
              <a:rPr lang="sv-SE" sz="1200" i="1" kern="1200" dirty="0" err="1">
                <a:solidFill>
                  <a:schemeClr val="tx1"/>
                </a:solidFill>
                <a:effectLst/>
                <a:latin typeface="+mn-lt"/>
                <a:ea typeface="+mn-ea"/>
                <a:cs typeface="+mn-cs"/>
              </a:rPr>
              <a:t>Educational</a:t>
            </a:r>
            <a:r>
              <a:rPr lang="sv-SE" sz="1200" i="1" kern="1200" dirty="0">
                <a:solidFill>
                  <a:schemeClr val="tx1"/>
                </a:solidFill>
                <a:effectLst/>
                <a:latin typeface="+mn-lt"/>
                <a:ea typeface="+mn-ea"/>
                <a:cs typeface="+mn-cs"/>
              </a:rPr>
              <a:t> and </a:t>
            </a:r>
            <a:r>
              <a:rPr lang="sv-SE" sz="1200" i="1" kern="1200" dirty="0" err="1">
                <a:solidFill>
                  <a:schemeClr val="tx1"/>
                </a:solidFill>
                <a:effectLst/>
                <a:latin typeface="+mn-lt"/>
                <a:ea typeface="+mn-ea"/>
                <a:cs typeface="+mn-cs"/>
              </a:rPr>
              <a:t>occupational</a:t>
            </a:r>
            <a:r>
              <a:rPr lang="sv-SE" sz="1200" i="1" kern="1200" dirty="0">
                <a:solidFill>
                  <a:schemeClr val="tx1"/>
                </a:solidFill>
                <a:effectLst/>
                <a:latin typeface="+mn-lt"/>
                <a:ea typeface="+mn-ea"/>
                <a:cs typeface="+mn-cs"/>
              </a:rPr>
              <a:t> </a:t>
            </a:r>
            <a:r>
              <a:rPr lang="sv-SE" sz="1200" i="1" kern="1200" dirty="0" err="1">
                <a:solidFill>
                  <a:schemeClr val="tx1"/>
                </a:solidFill>
                <a:effectLst/>
                <a:latin typeface="+mn-lt"/>
                <a:ea typeface="+mn-ea"/>
                <a:cs typeface="+mn-cs"/>
              </a:rPr>
              <a:t>careers</a:t>
            </a:r>
            <a:r>
              <a:rPr lang="sv-SE" sz="1200" i="1" kern="1200" dirty="0">
                <a:solidFill>
                  <a:schemeClr val="tx1"/>
                </a:solidFill>
                <a:effectLst/>
                <a:latin typeface="+mn-lt"/>
                <a:ea typeface="+mn-ea"/>
                <a:cs typeface="+mn-cs"/>
              </a:rPr>
              <a:t> in a </a:t>
            </a:r>
            <a:r>
              <a:rPr lang="sv-SE" sz="1200" i="1" kern="1200" dirty="0" err="1">
                <a:solidFill>
                  <a:schemeClr val="tx1"/>
                </a:solidFill>
                <a:effectLst/>
                <a:latin typeface="+mn-lt"/>
                <a:ea typeface="+mn-ea"/>
                <a:cs typeface="+mn-cs"/>
              </a:rPr>
              <a:t>swedish</a:t>
            </a:r>
            <a:r>
              <a:rPr lang="sv-SE" sz="1200" i="1" kern="1200" dirty="0">
                <a:solidFill>
                  <a:schemeClr val="tx1"/>
                </a:solidFill>
                <a:effectLst/>
                <a:latin typeface="+mn-lt"/>
                <a:ea typeface="+mn-ea"/>
                <a:cs typeface="+mn-cs"/>
              </a:rPr>
              <a:t> </a:t>
            </a:r>
            <a:r>
              <a:rPr lang="sv-SE" sz="1200" i="1" kern="1200" dirty="0" err="1">
                <a:solidFill>
                  <a:schemeClr val="tx1"/>
                </a:solidFill>
                <a:effectLst/>
                <a:latin typeface="+mn-lt"/>
                <a:ea typeface="+mn-ea"/>
                <a:cs typeface="+mn-cs"/>
              </a:rPr>
              <a:t>cohort</a:t>
            </a:r>
            <a:r>
              <a:rPr lang="sv-SE"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I en studie av svenska tonåringar från hem med låg socioekonomisk status framkom att bland annat föräldrar som gav ovillkorlig emotionell stöttning var en viktig del i att tonåringarna</a:t>
            </a:r>
            <a:r>
              <a:rPr lang="sv-SE" sz="1200" kern="1200" baseline="0" dirty="0">
                <a:solidFill>
                  <a:schemeClr val="tx1"/>
                </a:solidFill>
                <a:effectLst/>
                <a:latin typeface="+mn-lt"/>
                <a:ea typeface="+mn-ea"/>
                <a:cs typeface="+mn-cs"/>
              </a:rPr>
              <a:t> lyckades i sina</a:t>
            </a:r>
            <a:r>
              <a:rPr lang="sv-SE" sz="1200" kern="1200" dirty="0">
                <a:solidFill>
                  <a:schemeClr val="tx1"/>
                </a:solidFill>
                <a:effectLst/>
                <a:latin typeface="+mn-lt"/>
                <a:ea typeface="+mn-ea"/>
                <a:cs typeface="+mn-cs"/>
              </a:rPr>
              <a:t> studier. (Osman)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Det finns en hel del forskning</a:t>
            </a:r>
            <a:r>
              <a:rPr lang="sv-SE" sz="1200" baseline="0" dirty="0"/>
              <a:t> från skolans värld om det som kallas Rosenthaleffekten, som innebär att elevers resultat förbättras om lärarnas förväntningar på dem är höga. Denna tes grundlades redan på 60-talet och </a:t>
            </a:r>
            <a:r>
              <a:rPr lang="sv-SE" sz="1200" baseline="0" dirty="0" err="1"/>
              <a:t>forskningsfynden</a:t>
            </a:r>
            <a:r>
              <a:rPr lang="sv-SE" sz="1200" baseline="0" dirty="0"/>
              <a:t> har replikerats många gånger. Föräldrars förväntningar spelar förstås också stor roll. När någon visar att den tror på dig smittar det av sig, och du tror också mer på din egen förmåga att klara av saker och börjar arbeta med att upprätthålla denna bild av dig själv. Människor försöker matcha verkligheten med de förväntningar som de har. </a:t>
            </a:r>
            <a:r>
              <a:rPr lang="sv-SE" sz="1200" b="0" baseline="0" dirty="0"/>
              <a:t>(Ur boken En liten bok om Motivation, Söderfjäll 2021)</a:t>
            </a:r>
          </a:p>
          <a:p>
            <a:endParaRPr lang="sv-SE" b="1"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5</a:t>
            </a:fld>
            <a:endParaRPr lang="sv-SE"/>
          </a:p>
        </p:txBody>
      </p:sp>
    </p:spTree>
    <p:extLst>
      <p:ext uri="{BB962C8B-B14F-4D97-AF65-F5344CB8AC3E}">
        <p14:creationId xmlns:p14="http://schemas.microsoft.com/office/powerpoint/2010/main" val="289346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5 min </a:t>
            </a:r>
            <a:r>
              <a:rPr lang="sv-SE" b="0" i="0" dirty="0" err="1"/>
              <a:t>natalie</a:t>
            </a:r>
            <a:endParaRPr lang="sv-S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dirty="0"/>
              <a:t>Som förälder kan det vara lätt att tänka att när barnen blir äldre ska de klara skolan mer på egen hand: Men i själva verket ökar kraven i skolan med ökad ålder och föräldrar kan istället behöva ge mer stöd.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dirty="0"/>
              <a:t>Hjälp med rutiner. T ex sömn frukost, planering av läxläsning. </a:t>
            </a:r>
            <a:endParaRPr lang="sv-S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Prata om framtidsplaner,</a:t>
            </a:r>
            <a:r>
              <a:rPr lang="sv-SE" b="0" i="0" baseline="0" dirty="0"/>
              <a:t> inge hopp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Punkterna</a:t>
            </a:r>
            <a:r>
              <a:rPr lang="sv-SE" b="0" i="0" baseline="0" dirty="0"/>
              <a:t> i bilden kommer från lila rutan sid 7 där finns fler exempel på hur föräldrar kan stötta. </a:t>
            </a:r>
            <a:endParaRPr lang="sv-SE"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Här lyfts också vikten av att föräldrar och skolan samarbetar</a:t>
            </a:r>
            <a:r>
              <a:rPr lang="sv-SE" b="0" i="0" baseline="0" dirty="0"/>
              <a:t> eftersom det gynnar eleven. Fokus är vad kan föräldrar göra trots att det känns svårt. Tex begära extra möte med</a:t>
            </a:r>
            <a:r>
              <a:rPr lang="sv-SE" b="0" i="0" dirty="0"/>
              <a:t> en specifik lärare, ha</a:t>
            </a:r>
            <a:r>
              <a:rPr lang="sv-SE" b="0" i="0" baseline="0" dirty="0"/>
              <a:t> en dialog med läraren, fråga om något känns oklart.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dirty="0"/>
              <a:t>Den här frågan kan väcka tankar i föräldragruppen, beroende på vilken grupp ni har och hur samarbetet fungerar.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Fråga gruppen: </a:t>
            </a:r>
            <a:r>
              <a:rPr lang="sv-SE" b="0" i="0" baseline="0" dirty="0"/>
              <a:t>Hur kan vi förhålla oss som gruppledare om föräldrar fastar i prat om missnöje över skolan?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dirty="0"/>
              <a:t>Vi vill ju att fokus ska vara hur kan tonåringar stöttas… därför gäller det att lotsa dessa frågor vidare till skolan.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6</a:t>
            </a:fld>
            <a:endParaRPr lang="sv-SE"/>
          </a:p>
        </p:txBody>
      </p:sp>
    </p:spTree>
    <p:extLst>
      <p:ext uri="{BB962C8B-B14F-4D97-AF65-F5344CB8AC3E}">
        <p14:creationId xmlns:p14="http://schemas.microsoft.com/office/powerpoint/2010/main" val="52693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0" i="0" u="none" strike="noStrike" kern="1200" cap="none" dirty="0">
                <a:solidFill>
                  <a:schemeClr val="tx1"/>
                </a:solidFill>
                <a:effectLst/>
                <a:latin typeface="Arial"/>
                <a:ea typeface="Arial"/>
                <a:cs typeface="Arial"/>
                <a:sym typeface="Arial"/>
              </a:rPr>
              <a:t>4 min Mia</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i="0" dirty="0"/>
              <a:t>Här kommer vi in på avsnittet som</a:t>
            </a:r>
            <a:r>
              <a:rPr lang="sv-SE" i="0" baseline="0" dirty="0"/>
              <a:t> handlar om </a:t>
            </a:r>
            <a:r>
              <a:rPr lang="sv-SE" i="0" dirty="0"/>
              <a:t>närvaro i skolan och att som förälder stötta sin tonåring i skolarbetet.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i="0" dirty="0"/>
              <a:t>Ni kommer visa en film som</a:t>
            </a:r>
            <a:r>
              <a:rPr lang="sv-SE" i="0" baseline="0" dirty="0"/>
              <a:t> handlar o</a:t>
            </a:r>
            <a:r>
              <a:rPr lang="sv-SE" i="0" dirty="0"/>
              <a:t>m att stötta sin tonåring att komma iväg till skolan.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SE" sz="1200" b="0" i="0" u="none" strike="noStrike" kern="0" cap="none" baseline="0" dirty="0">
              <a:solidFill>
                <a:schemeClr val="dk1"/>
              </a:solidFill>
              <a:effectLst/>
              <a:latin typeface="Arial"/>
              <a:ea typeface="Arial"/>
              <a:cs typeface="Arial"/>
              <a:sym typeface="Arial"/>
            </a:endParaRPr>
          </a:p>
          <a:p>
            <a:pPr marL="0" algn="l"/>
            <a:r>
              <a:rPr lang="sv-SE" i="1" dirty="0"/>
              <a:t>Visa filmen Elsa på</a:t>
            </a:r>
            <a:r>
              <a:rPr lang="sv-SE" i="1" baseline="0" dirty="0"/>
              <a:t> morgonen</a:t>
            </a:r>
            <a:r>
              <a:rPr lang="sv-SE" i="1" dirty="0"/>
              <a:t>. 2:39</a:t>
            </a:r>
          </a:p>
          <a:p>
            <a:pPr marL="0" algn="l"/>
            <a:endParaRPr lang="sv-SE" b="1" i="1" dirty="0"/>
          </a:p>
          <a:p>
            <a:pPr marL="0" algn="l"/>
            <a:r>
              <a:rPr lang="sv-SE" b="1" i="1" dirty="0"/>
              <a:t>Fråga gruppen</a:t>
            </a:r>
            <a:r>
              <a:rPr lang="sv-SE" i="1" dirty="0"/>
              <a:t>: V</a:t>
            </a:r>
            <a:r>
              <a:rPr lang="sv-SE" dirty="0"/>
              <a:t>ad gjorde föräldern</a:t>
            </a:r>
            <a:r>
              <a:rPr lang="sv-SE" baseline="0" dirty="0"/>
              <a:t> i filmen som var bra? Anteckna gärna de tankar som kommer upp. </a:t>
            </a:r>
          </a:p>
          <a:p>
            <a:pPr marL="0" algn="l"/>
            <a:r>
              <a:rPr lang="sv-SE" sz="1200" b="0" i="1" kern="1200" dirty="0">
                <a:solidFill>
                  <a:schemeClr val="tx1"/>
                </a:solidFill>
                <a:effectLst/>
                <a:latin typeface="+mn-lt"/>
                <a:ea typeface="+mn-ea"/>
                <a:cs typeface="+mn-cs"/>
              </a:rPr>
              <a:t>Lägg till vid behov punkterna från lila ruta:</a:t>
            </a:r>
          </a:p>
          <a:p>
            <a:pPr marL="0" lvl="0" algn="l"/>
            <a:r>
              <a:rPr lang="sv-SE" sz="1200" kern="1200" dirty="0">
                <a:solidFill>
                  <a:schemeClr val="tx1"/>
                </a:solidFill>
                <a:effectLst/>
                <a:latin typeface="+mn-lt"/>
                <a:ea typeface="+mn-ea"/>
                <a:cs typeface="+mn-cs"/>
              </a:rPr>
              <a:t>Föräldern väckte och gjorde frukost till tonåringen.</a:t>
            </a:r>
          </a:p>
          <a:p>
            <a:pPr marL="0" lvl="0" algn="l"/>
            <a:r>
              <a:rPr lang="sv-SE" sz="1200" kern="1200" dirty="0">
                <a:solidFill>
                  <a:schemeClr val="tx1"/>
                </a:solidFill>
                <a:effectLst/>
                <a:latin typeface="+mn-lt"/>
                <a:ea typeface="+mn-ea"/>
                <a:cs typeface="+mn-cs"/>
              </a:rPr>
              <a:t>Föräldern påminde tonåringen innan hon gick hemifrån och per telefon. </a:t>
            </a:r>
            <a:endParaRPr lang="sv-SE" sz="1200" kern="0" baseline="0" dirty="0">
              <a:solidFill>
                <a:schemeClr val="dk1"/>
              </a:solidFill>
              <a:effectLst/>
              <a:latin typeface="Arial"/>
              <a:ea typeface="+mn-ea"/>
              <a:cs typeface="Arial"/>
            </a:endParaRPr>
          </a:p>
          <a:p>
            <a:pPr marL="0" lvl="0" algn="l"/>
            <a:endParaRPr lang="sv-SE" sz="1200" kern="0" baseline="0" dirty="0">
              <a:solidFill>
                <a:schemeClr val="dk1"/>
              </a:solidFill>
              <a:effectLst/>
              <a:latin typeface="Arial"/>
              <a:ea typeface="+mn-ea"/>
              <a:cs typeface="Arial"/>
            </a:endParaRPr>
          </a:p>
        </p:txBody>
      </p:sp>
      <p:sp>
        <p:nvSpPr>
          <p:cNvPr id="4" name="Platshållare för bildnummer 3"/>
          <p:cNvSpPr>
            <a:spLocks noGrp="1"/>
          </p:cNvSpPr>
          <p:nvPr>
            <p:ph type="sldNum" sz="quarter" idx="10"/>
          </p:nvPr>
        </p:nvSpPr>
        <p:spPr/>
        <p:txBody>
          <a:bodyPr/>
          <a:lstStyle/>
          <a:p>
            <a:fld id="{AC113758-4B63-40D7-B26B-F67CE25F1C5D}" type="slidenum">
              <a:rPr lang="sv-SE" smtClean="0"/>
              <a:t>7</a:t>
            </a:fld>
            <a:endParaRPr lang="sv-SE"/>
          </a:p>
        </p:txBody>
      </p:sp>
    </p:spTree>
    <p:extLst>
      <p:ext uri="{BB962C8B-B14F-4D97-AF65-F5344CB8AC3E}">
        <p14:creationId xmlns:p14="http://schemas.microsoft.com/office/powerpoint/2010/main" val="239499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a:spcBef>
                <a:spcPts val="0"/>
              </a:spcBef>
              <a:spcAft>
                <a:spcPts val="0"/>
              </a:spcAft>
              <a:defRPr/>
            </a:pPr>
            <a:r>
              <a:rPr lang="sv-SE" b="1" i="0" dirty="0"/>
              <a:t>10 min</a:t>
            </a:r>
            <a:r>
              <a:rPr lang="sv-SE" b="1" i="0" baseline="0" dirty="0"/>
              <a:t>  9.55 paus efter denna till 10.15 Mia</a:t>
            </a:r>
          </a:p>
          <a:p>
            <a:pPr marL="0">
              <a:spcBef>
                <a:spcPts val="0"/>
              </a:spcBef>
              <a:spcAft>
                <a:spcPts val="0"/>
              </a:spcAft>
              <a:defRPr/>
            </a:pPr>
            <a:r>
              <a:rPr lang="sv-SE" sz="1200" kern="1200" dirty="0">
                <a:solidFill>
                  <a:schemeClr val="tx1"/>
                </a:solidFill>
                <a:effectLst/>
                <a:latin typeface="+mn-lt"/>
                <a:ea typeface="+mn-ea"/>
                <a:cs typeface="+mn-cs"/>
              </a:rPr>
              <a:t>På</a:t>
            </a:r>
            <a:r>
              <a:rPr lang="sv-SE" sz="1200" kern="1200" baseline="0" dirty="0">
                <a:solidFill>
                  <a:schemeClr val="tx1"/>
                </a:solidFill>
                <a:effectLst/>
                <a:latin typeface="+mn-lt"/>
                <a:ea typeface="+mn-ea"/>
                <a:cs typeface="+mn-cs"/>
              </a:rPr>
              <a:t> träff 2, </a:t>
            </a:r>
            <a:r>
              <a:rPr lang="sv-SE" sz="1200" i="1" kern="1200" baseline="0" dirty="0">
                <a:solidFill>
                  <a:schemeClr val="tx1"/>
                </a:solidFill>
                <a:effectLst/>
                <a:latin typeface="+mn-lt"/>
                <a:ea typeface="+mn-ea"/>
                <a:cs typeface="+mn-cs"/>
              </a:rPr>
              <a:t>Bra samtal</a:t>
            </a:r>
            <a:r>
              <a:rPr lang="sv-SE" sz="1200" kern="1200" baseline="0" dirty="0">
                <a:solidFill>
                  <a:schemeClr val="tx1"/>
                </a:solidFill>
                <a:effectLst/>
                <a:latin typeface="+mn-lt"/>
                <a:ea typeface="+mn-ea"/>
                <a:cs typeface="+mn-cs"/>
              </a:rPr>
              <a:t>, gick ni igenom vikten av att ge uppmuntran och beröm för ansträngning och försök snarare än slutresultat. I skolträffen fördjupar vi detta något. Föräldrarna kommer här att få testa att formulera uppmuntran för ansträngning och steg på vägen.</a:t>
            </a:r>
          </a:p>
          <a:p>
            <a:pPr marL="0">
              <a:spcBef>
                <a:spcPts val="0"/>
              </a:spcBef>
              <a:spcAft>
                <a:spcPts val="0"/>
              </a:spcAft>
              <a:defRPr/>
            </a:pPr>
            <a:endParaRPr lang="sv-SE" sz="1200" kern="1200" baseline="0" dirty="0">
              <a:solidFill>
                <a:schemeClr val="tx1"/>
              </a:solidFill>
              <a:effectLst/>
              <a:latin typeface="+mn-lt"/>
              <a:ea typeface="+mn-ea"/>
              <a:cs typeface="+mn-cs"/>
            </a:endParaRPr>
          </a:p>
          <a:p>
            <a:pPr marL="0">
              <a:spcBef>
                <a:spcPts val="0"/>
              </a:spcBef>
              <a:spcAft>
                <a:spcPts val="0"/>
              </a:spcAft>
              <a:defRPr/>
            </a:pPr>
            <a:r>
              <a:rPr lang="sv-SE" sz="1200" b="0" i="1" kern="1200" baseline="0" dirty="0">
                <a:solidFill>
                  <a:schemeClr val="tx1"/>
                </a:solidFill>
                <a:effectLst/>
                <a:latin typeface="+mn-lt"/>
                <a:ea typeface="+mn-ea"/>
                <a:cs typeface="+mn-cs"/>
              </a:rPr>
              <a:t>Klicka fram och läs exempel 1 i rött och blått för att demonstrera övningen. </a:t>
            </a:r>
          </a:p>
          <a:p>
            <a:pPr marL="0" algn="l">
              <a:spcBef>
                <a:spcPts val="0"/>
              </a:spcBef>
              <a:spcAft>
                <a:spcPts val="0"/>
              </a:spcAft>
              <a:defRPr/>
            </a:pPr>
            <a:r>
              <a:rPr lang="sv-SE" sz="1200" b="0" i="1" kern="1200" baseline="0" dirty="0">
                <a:solidFill>
                  <a:schemeClr val="tx1"/>
                </a:solidFill>
                <a:effectLst/>
                <a:latin typeface="+mn-lt"/>
                <a:ea typeface="+mn-ea"/>
                <a:cs typeface="+mn-cs"/>
              </a:rPr>
              <a:t>Klicka därefter fram alla röda exempel. Låt deltagarna i par arbeta med punkt 2-4 och komma på förslag på hur ge beröm för ansträngning och steg på vägen. Samla in och klicka fram det färdiga blå exemplen för att visa att det finns flera olika sätt att ge uppmuntran för ansträngning och steg på vägen.</a:t>
            </a:r>
          </a:p>
          <a:p>
            <a:pPr marL="0">
              <a:spcBef>
                <a:spcPts val="0"/>
              </a:spcBef>
              <a:spcAft>
                <a:spcPts val="0"/>
              </a:spcAft>
              <a:defRPr/>
            </a:pPr>
            <a:r>
              <a:rPr lang="sv-SE" sz="1200" b="1" i="1" kern="1200" baseline="0" dirty="0">
                <a:solidFill>
                  <a:schemeClr val="tx1"/>
                </a:solidFill>
                <a:effectLst/>
                <a:latin typeface="+mn-lt"/>
                <a:ea typeface="+mn-ea"/>
                <a:cs typeface="+mn-cs"/>
              </a:rPr>
              <a:t> </a:t>
            </a:r>
          </a:p>
          <a:p>
            <a:pPr marL="0">
              <a:spcBef>
                <a:spcPts val="0"/>
              </a:spcBef>
              <a:spcAft>
                <a:spcPts val="0"/>
              </a:spcAft>
              <a:defRPr/>
            </a:pPr>
            <a:r>
              <a:rPr lang="sv-SE" sz="1200" i="0" kern="1200" baseline="0" dirty="0">
                <a:solidFill>
                  <a:schemeClr val="tx1"/>
                </a:solidFill>
                <a:effectLst/>
                <a:latin typeface="+mn-lt"/>
                <a:ea typeface="+mn-ea"/>
                <a:cs typeface="+mn-cs"/>
              </a:rPr>
              <a:t>I föräldragruppen ska ni göra så här: Skriv upp rubrikerna på ett blädderblock innan detta moment, skriv upp alla exempel på Beröm för egenskaper och resultat men bara punkt 1 på uppmuntran för ansträngning och steg på vägen och läs exempel 1 högt. </a:t>
            </a:r>
          </a:p>
        </p:txBody>
      </p:sp>
      <p:sp>
        <p:nvSpPr>
          <p:cNvPr id="4" name="Platshållare för bildnummer 3"/>
          <p:cNvSpPr>
            <a:spLocks noGrp="1"/>
          </p:cNvSpPr>
          <p:nvPr>
            <p:ph type="sldNum" sz="quarter" idx="10"/>
          </p:nvPr>
        </p:nvSpPr>
        <p:spPr/>
        <p:txBody>
          <a:bodyPr/>
          <a:lstStyle/>
          <a:p>
            <a:fld id="{AC113758-4B63-40D7-B26B-F67CE25F1C5D}" type="slidenum">
              <a:rPr lang="sv-SE" smtClean="0"/>
              <a:t>8</a:t>
            </a:fld>
            <a:endParaRPr lang="sv-SE"/>
          </a:p>
        </p:txBody>
      </p:sp>
    </p:spTree>
    <p:extLst>
      <p:ext uri="{BB962C8B-B14F-4D97-AF65-F5344CB8AC3E}">
        <p14:creationId xmlns:p14="http://schemas.microsoft.com/office/powerpoint/2010/main" val="139483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a:r>
              <a:rPr lang="sv-SE" b="1" baseline="0" dirty="0"/>
              <a:t>3 min Mia</a:t>
            </a:r>
          </a:p>
          <a:p>
            <a:pPr marL="0"/>
            <a:r>
              <a:rPr lang="sv-SE" baseline="0" dirty="0"/>
              <a:t>Det är vanligt att unga upplever stress. Många har höga krav på sig själva i skolan och även förväntningar i andra sammanhang. </a:t>
            </a:r>
          </a:p>
          <a:p>
            <a:pPr marL="0"/>
            <a:r>
              <a:rPr lang="sv-SE" baseline="0" dirty="0"/>
              <a:t>Man kan behöva fundera över hur man ska prioritera olika delar i livet, vad som är viktigt för att må bra och då ha hjälp av livscirkeln. </a:t>
            </a:r>
          </a:p>
          <a:p>
            <a:pPr marL="0"/>
            <a:r>
              <a:rPr lang="sv-SE" baseline="0" dirty="0"/>
              <a:t>På bilden ser ni livscirkeln som består av de fyra områdena relationer, hälsa, fritid, arbete/utbildning. Några känner säkert igen den. </a:t>
            </a:r>
          </a:p>
          <a:p>
            <a:pPr marL="0"/>
            <a:endParaRPr lang="sv-SE" baseline="0" dirty="0"/>
          </a:p>
          <a:p>
            <a:pPr marL="0" indent="-171450">
              <a:buFont typeface="Arial" panose="020B0604020202020204" pitchFamily="34" charset="0"/>
              <a:buChar char="•"/>
            </a:pPr>
            <a:r>
              <a:rPr lang="sv-SE" baseline="0" dirty="0"/>
              <a:t>Utgångspunkten för livscirkeln är att vi mår bättre om vi fokuserar på vad som är meningsfullt för oss, snarare än att fastna i att göra saker för att bli av med obehag. Förhoppningen är att få föräldrarna och tonåringarna att se större syften och mening med det de gör. Väcka intresse och passion, vad är det som driver mig? Skapa en tro på en egen förmåga att påverka sitt liv. </a:t>
            </a:r>
          </a:p>
          <a:p>
            <a:pPr marL="0" indent="-171450">
              <a:buFont typeface="Arial" panose="020B0604020202020204" pitchFamily="34" charset="0"/>
              <a:buChar char="•"/>
            </a:pPr>
            <a:r>
              <a:rPr lang="sv-SE" baseline="0" dirty="0"/>
              <a:t>Att vara förankrad i sina värderingar gör det lättare att göra det som är viktigt och får oss att må bra på lång sikt, även när känslor och tankar står i vägen. Att inte agera kortsiktigt. </a:t>
            </a:r>
          </a:p>
          <a:p>
            <a:pPr marL="0" indent="-171450">
              <a:buFont typeface="Arial" panose="020B0604020202020204" pitchFamily="34" charset="0"/>
              <a:buChar char="•"/>
            </a:pPr>
            <a:r>
              <a:rPr lang="sv-SE" baseline="0" dirty="0"/>
              <a:t>En tonåring med höga prestationskrav ägnar kanske alldeles för mycket tid åt att plugga –allt för att slippa obehaget av att eventuellt misslyckas. Då kan kompisrelationer och sömn bli lidande. Det blir en obalans i livscirkeln. </a:t>
            </a:r>
          </a:p>
          <a:p>
            <a:pPr marL="0" indent="-171450">
              <a:buFont typeface="Arial" panose="020B0604020202020204" pitchFamily="34" charset="0"/>
              <a:buChar char="•"/>
            </a:pPr>
            <a:r>
              <a:rPr lang="sv-SE" baseline="0" dirty="0"/>
              <a:t>En annan tonåring kan ha svårt att ta tag i pluggande eller ens gå till skolan för att det väcker så mycket obehag. I båda fallen kan tonåringarna bli hjälpta av att fundera på vad som är viktigt i livet –inom alla områdena- och vad de behöver göra här och nu för att det ska bli bra även på lång sikt. </a:t>
            </a:r>
          </a:p>
          <a:p>
            <a:pPr marL="0"/>
            <a:endParaRPr lang="sv-SE" baseline="0" dirty="0"/>
          </a:p>
          <a:p>
            <a:pPr marL="0" indent="-171450">
              <a:buFont typeface="Arial" panose="020B0604020202020204" pitchFamily="34" charset="0"/>
              <a:buChar char="•"/>
            </a:pPr>
            <a:r>
              <a:rPr lang="sv-SE" baseline="0" dirty="0"/>
              <a:t>Livscirkeln går ut på att hitta en så kallad värderad riktning och sedan ta steg åt det hållet. En värdering går inte att uppnå eller bocka av, utan är något att ständigt röra sig mot. Om jag värderar att vara en kärleksfull förälder så behöver jag dagligen göra konkreta saker, krama mina barn, säga uppmuntrande saker, finnas till hands, lyssna, för att leva enligt värderingen kärleksfull förälder. Det handlar om ett långsiktigt tänkande. </a:t>
            </a:r>
          </a:p>
          <a:p>
            <a:pPr marL="0"/>
            <a:endParaRPr lang="sv-SE" baseline="0"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9</a:t>
            </a:fld>
            <a:endParaRPr lang="sv-SE"/>
          </a:p>
        </p:txBody>
      </p:sp>
    </p:spTree>
    <p:extLst>
      <p:ext uri="{BB962C8B-B14F-4D97-AF65-F5344CB8AC3E}">
        <p14:creationId xmlns:p14="http://schemas.microsoft.com/office/powerpoint/2010/main" val="202459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16"/>
        <p:cNvGrpSpPr/>
        <p:nvPr/>
      </p:nvGrpSpPr>
      <p:grpSpPr>
        <a:xfrm>
          <a:off x="0" y="0"/>
          <a:ext cx="0" cy="0"/>
          <a:chOff x="0" y="0"/>
          <a:chExt cx="0" cy="0"/>
        </a:xfrm>
      </p:grpSpPr>
      <p:sp>
        <p:nvSpPr>
          <p:cNvPr id="17" name="Google Shape;17;p32"/>
          <p:cNvSpPr txBox="1">
            <a:spLocks noGrp="1"/>
          </p:cNvSpPr>
          <p:nvPr>
            <p:ph type="dt" idx="10"/>
          </p:nvPr>
        </p:nvSpPr>
        <p:spPr>
          <a:xfrm>
            <a:off x="7894800" y="6312141"/>
            <a:ext cx="792000" cy="1440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2"/>
          <p:cNvSpPr txBox="1">
            <a:spLocks noGrp="1"/>
          </p:cNvSpPr>
          <p:nvPr>
            <p:ph type="ftr" idx="11"/>
          </p:nvPr>
        </p:nvSpPr>
        <p:spPr>
          <a:xfrm>
            <a:off x="2178000" y="6451624"/>
            <a:ext cx="4788000" cy="14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sldNum" idx="12"/>
          </p:nvPr>
        </p:nvSpPr>
        <p:spPr>
          <a:xfrm>
            <a:off x="8182800" y="6451624"/>
            <a:ext cx="504000" cy="144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vå spalter">
  <p:cSld name="Två spalter">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457200" y="457200"/>
            <a:ext cx="8229600" cy="8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body" idx="1"/>
          </p:nvPr>
        </p:nvSpPr>
        <p:spPr>
          <a:xfrm>
            <a:off x="457200" y="1440001"/>
            <a:ext cx="3888000" cy="39600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55600" algn="l">
              <a:lnSpc>
                <a:spcPct val="100000"/>
              </a:lnSpc>
              <a:spcBef>
                <a:spcPts val="6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2" name="Google Shape;72;p41"/>
          <p:cNvSpPr txBox="1">
            <a:spLocks noGrp="1"/>
          </p:cNvSpPr>
          <p:nvPr>
            <p:ph type="body" idx="2"/>
          </p:nvPr>
        </p:nvSpPr>
        <p:spPr>
          <a:xfrm>
            <a:off x="4805185" y="1440000"/>
            <a:ext cx="3888000" cy="39600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55600" algn="l">
              <a:lnSpc>
                <a:spcPct val="100000"/>
              </a:lnSpc>
              <a:spcBef>
                <a:spcPts val="6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3" name="Google Shape;73;p41"/>
          <p:cNvSpPr txBox="1">
            <a:spLocks noGrp="1"/>
          </p:cNvSpPr>
          <p:nvPr>
            <p:ph type="body" idx="3"/>
          </p:nvPr>
        </p:nvSpPr>
        <p:spPr>
          <a:xfrm>
            <a:off x="460374" y="5445224"/>
            <a:ext cx="3888000"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chemeClr val="dk1"/>
              </a:buClr>
              <a:buSzPts val="1000"/>
              <a:buNone/>
              <a:defRPr sz="1000"/>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1"/>
          <p:cNvSpPr txBox="1">
            <a:spLocks noGrp="1"/>
          </p:cNvSpPr>
          <p:nvPr>
            <p:ph type="body" idx="4"/>
          </p:nvPr>
        </p:nvSpPr>
        <p:spPr>
          <a:xfrm>
            <a:off x="4805185" y="5445224"/>
            <a:ext cx="3888000"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chemeClr val="dk1"/>
              </a:buClr>
              <a:buSzPts val="1000"/>
              <a:buNone/>
              <a:defRPr sz="1000"/>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7894800" y="6312141"/>
            <a:ext cx="792000" cy="1440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2178000" y="6451624"/>
            <a:ext cx="4788000" cy="14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8182800" y="6451624"/>
            <a:ext cx="504000" cy="144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 bild höger">
  <p:cSld name="Text - bild höger">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457200" y="457200"/>
            <a:ext cx="8229600" cy="8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txBox="1">
            <a:spLocks noGrp="1"/>
          </p:cNvSpPr>
          <p:nvPr>
            <p:ph type="body" idx="1"/>
          </p:nvPr>
        </p:nvSpPr>
        <p:spPr>
          <a:xfrm>
            <a:off x="457200" y="1440000"/>
            <a:ext cx="3888000" cy="3960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2"/>
          <p:cNvSpPr>
            <a:spLocks noGrp="1"/>
          </p:cNvSpPr>
          <p:nvPr>
            <p:ph type="pic" idx="2"/>
          </p:nvPr>
        </p:nvSpPr>
        <p:spPr>
          <a:xfrm>
            <a:off x="4572513" y="1440000"/>
            <a:ext cx="4104000" cy="3960000"/>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42"/>
          <p:cNvSpPr txBox="1">
            <a:spLocks noGrp="1"/>
          </p:cNvSpPr>
          <p:nvPr>
            <p:ph type="body" idx="3"/>
          </p:nvPr>
        </p:nvSpPr>
        <p:spPr>
          <a:xfrm>
            <a:off x="4572513" y="5446800"/>
            <a:ext cx="4104000"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chemeClr val="dk1"/>
              </a:buClr>
              <a:buSzPts val="1000"/>
              <a:buNone/>
              <a:defRPr sz="1000"/>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42"/>
          <p:cNvSpPr txBox="1">
            <a:spLocks noGrp="1"/>
          </p:cNvSpPr>
          <p:nvPr>
            <p:ph type="dt" idx="10"/>
          </p:nvPr>
        </p:nvSpPr>
        <p:spPr>
          <a:xfrm>
            <a:off x="7894800" y="6312141"/>
            <a:ext cx="792000" cy="1440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2"/>
          <p:cNvSpPr txBox="1">
            <a:spLocks noGrp="1"/>
          </p:cNvSpPr>
          <p:nvPr>
            <p:ph type="ftr" idx="11"/>
          </p:nvPr>
        </p:nvSpPr>
        <p:spPr>
          <a:xfrm>
            <a:off x="2178000" y="6451624"/>
            <a:ext cx="4788000" cy="14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2"/>
          <p:cNvSpPr txBox="1">
            <a:spLocks noGrp="1"/>
          </p:cNvSpPr>
          <p:nvPr>
            <p:ph type="sldNum" idx="12"/>
          </p:nvPr>
        </p:nvSpPr>
        <p:spPr>
          <a:xfrm>
            <a:off x="8182800" y="6451624"/>
            <a:ext cx="504000" cy="144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86" name="Google Shape;86;p42"/>
          <p:cNvSpPr txBox="1"/>
          <p:nvPr/>
        </p:nvSpPr>
        <p:spPr>
          <a:xfrm>
            <a:off x="9324528" y="2132856"/>
            <a:ext cx="158417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Klicka på </a:t>
            </a:r>
            <a:r>
              <a:rPr lang="sv-SE" sz="1400" b="1" i="0" u="none" strike="noStrike" cap="none">
                <a:solidFill>
                  <a:schemeClr val="dk2"/>
                </a:solidFill>
                <a:latin typeface="Arial"/>
                <a:ea typeface="Arial"/>
                <a:cs typeface="Arial"/>
                <a:sym typeface="Arial"/>
              </a:rPr>
              <a:t>STHLM</a:t>
            </a:r>
            <a:r>
              <a:rPr lang="sv-SE" sz="1400" b="0" i="0" u="none" strike="noStrike" cap="none">
                <a:solidFill>
                  <a:schemeClr val="dk2"/>
                </a:solidFill>
                <a:latin typeface="Arial"/>
                <a:ea typeface="Arial"/>
                <a:cs typeface="Arial"/>
                <a:sym typeface="Arial"/>
              </a:rPr>
              <a:t> </a:t>
            </a:r>
            <a:r>
              <a:rPr lang="sv-SE" sz="1400" b="1" i="0" u="none" strike="noStrike" cap="none">
                <a:solidFill>
                  <a:schemeClr val="dk2"/>
                </a:solidFill>
                <a:latin typeface="Arial"/>
                <a:ea typeface="Arial"/>
                <a:cs typeface="Arial"/>
                <a:sym typeface="Arial"/>
              </a:rPr>
              <a:t>bilder</a:t>
            </a:r>
            <a:r>
              <a:rPr lang="sv-SE" sz="1400" b="0" i="0" u="none" strike="noStrike" cap="none">
                <a:solidFill>
                  <a:schemeClr val="dk2"/>
                </a:solidFill>
                <a:latin typeface="Arial"/>
                <a:ea typeface="Arial"/>
                <a:cs typeface="Arial"/>
                <a:sym typeface="Arial"/>
              </a:rPr>
              <a:t> för att lägga till en bild. Om du har en egen bild, klicka direkt på ikonen som visas i rutan här till vänster på sidan.</a:t>
            </a:r>
            <a:endParaRPr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 bild vänster">
  <p:cSld name="Text - bild vänster">
    <p:spTree>
      <p:nvGrpSpPr>
        <p:cNvPr id="1" name="Shape 87"/>
        <p:cNvGrpSpPr/>
        <p:nvPr/>
      </p:nvGrpSpPr>
      <p:grpSpPr>
        <a:xfrm>
          <a:off x="0" y="0"/>
          <a:ext cx="0" cy="0"/>
          <a:chOff x="0" y="0"/>
          <a:chExt cx="0" cy="0"/>
        </a:xfrm>
      </p:grpSpPr>
      <p:sp>
        <p:nvSpPr>
          <p:cNvPr id="88" name="Google Shape;88;p43"/>
          <p:cNvSpPr txBox="1">
            <a:spLocks noGrp="1"/>
          </p:cNvSpPr>
          <p:nvPr>
            <p:ph type="title"/>
          </p:nvPr>
        </p:nvSpPr>
        <p:spPr>
          <a:xfrm>
            <a:off x="457200" y="457200"/>
            <a:ext cx="8229600" cy="8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3"/>
          <p:cNvSpPr>
            <a:spLocks noGrp="1"/>
          </p:cNvSpPr>
          <p:nvPr>
            <p:ph type="pic" idx="2"/>
          </p:nvPr>
        </p:nvSpPr>
        <p:spPr>
          <a:xfrm>
            <a:off x="457200" y="1439998"/>
            <a:ext cx="4104000" cy="3960000"/>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43"/>
          <p:cNvSpPr txBox="1">
            <a:spLocks noGrp="1"/>
          </p:cNvSpPr>
          <p:nvPr>
            <p:ph type="body" idx="1"/>
          </p:nvPr>
        </p:nvSpPr>
        <p:spPr>
          <a:xfrm>
            <a:off x="4798800" y="1439863"/>
            <a:ext cx="3888000" cy="3960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 name="Google Shape;91;p43"/>
          <p:cNvSpPr txBox="1">
            <a:spLocks noGrp="1"/>
          </p:cNvSpPr>
          <p:nvPr>
            <p:ph type="body" idx="3"/>
          </p:nvPr>
        </p:nvSpPr>
        <p:spPr>
          <a:xfrm>
            <a:off x="460374" y="5446800"/>
            <a:ext cx="4104000"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chemeClr val="dk1"/>
              </a:buClr>
              <a:buSzPts val="1000"/>
              <a:buNone/>
              <a:defRPr sz="1000"/>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43"/>
          <p:cNvSpPr txBox="1">
            <a:spLocks noGrp="1"/>
          </p:cNvSpPr>
          <p:nvPr>
            <p:ph type="dt" idx="10"/>
          </p:nvPr>
        </p:nvSpPr>
        <p:spPr>
          <a:xfrm>
            <a:off x="7894800" y="6312141"/>
            <a:ext cx="792000" cy="1440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3"/>
          <p:cNvSpPr txBox="1">
            <a:spLocks noGrp="1"/>
          </p:cNvSpPr>
          <p:nvPr>
            <p:ph type="ftr" idx="11"/>
          </p:nvPr>
        </p:nvSpPr>
        <p:spPr>
          <a:xfrm>
            <a:off x="2178000" y="6451624"/>
            <a:ext cx="4788000" cy="14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3"/>
          <p:cNvSpPr txBox="1">
            <a:spLocks noGrp="1"/>
          </p:cNvSpPr>
          <p:nvPr>
            <p:ph type="sldNum" idx="12"/>
          </p:nvPr>
        </p:nvSpPr>
        <p:spPr>
          <a:xfrm>
            <a:off x="8182800" y="6451624"/>
            <a:ext cx="504000" cy="144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95" name="Google Shape;95;p43"/>
          <p:cNvSpPr txBox="1"/>
          <p:nvPr/>
        </p:nvSpPr>
        <p:spPr>
          <a:xfrm>
            <a:off x="9324528" y="2132856"/>
            <a:ext cx="158417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Klicka på </a:t>
            </a:r>
            <a:r>
              <a:rPr lang="sv-SE" sz="1400" b="1" i="0" u="none" strike="noStrike" cap="none">
                <a:solidFill>
                  <a:schemeClr val="dk2"/>
                </a:solidFill>
                <a:latin typeface="Arial"/>
                <a:ea typeface="Arial"/>
                <a:cs typeface="Arial"/>
                <a:sym typeface="Arial"/>
              </a:rPr>
              <a:t>STHLM</a:t>
            </a:r>
            <a:r>
              <a:rPr lang="sv-SE" sz="1400" b="0" i="0" u="none" strike="noStrike" cap="none">
                <a:solidFill>
                  <a:schemeClr val="dk2"/>
                </a:solidFill>
                <a:latin typeface="Arial"/>
                <a:ea typeface="Arial"/>
                <a:cs typeface="Arial"/>
                <a:sym typeface="Arial"/>
              </a:rPr>
              <a:t> </a:t>
            </a:r>
            <a:r>
              <a:rPr lang="sv-SE" sz="1400" b="1" i="0" u="none" strike="noStrike" cap="none">
                <a:solidFill>
                  <a:schemeClr val="dk2"/>
                </a:solidFill>
                <a:latin typeface="Arial"/>
                <a:ea typeface="Arial"/>
                <a:cs typeface="Arial"/>
                <a:sym typeface="Arial"/>
              </a:rPr>
              <a:t>bilder</a:t>
            </a:r>
            <a:r>
              <a:rPr lang="sv-SE" sz="1400" b="0" i="0" u="none" strike="noStrike" cap="none">
                <a:solidFill>
                  <a:schemeClr val="dk2"/>
                </a:solidFill>
                <a:latin typeface="Arial"/>
                <a:ea typeface="Arial"/>
                <a:cs typeface="Arial"/>
                <a:sym typeface="Arial"/>
              </a:rPr>
              <a:t> för att lägga till en bild. Om du har en egen bild, klicka direkt på ikonen som visas i rutan här till vänster på sidan.</a:t>
            </a:r>
            <a:endParaRPr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ld vänster bred och text höger">
  <p:cSld name="Bild vänster bred och text höger">
    <p:spTree>
      <p:nvGrpSpPr>
        <p:cNvPr id="1" name="Shape 96"/>
        <p:cNvGrpSpPr/>
        <p:nvPr/>
      </p:nvGrpSpPr>
      <p:grpSpPr>
        <a:xfrm>
          <a:off x="0" y="0"/>
          <a:ext cx="0" cy="0"/>
          <a:chOff x="0" y="0"/>
          <a:chExt cx="0" cy="0"/>
        </a:xfrm>
      </p:grpSpPr>
      <p:sp>
        <p:nvSpPr>
          <p:cNvPr id="97" name="Google Shape;97;p44"/>
          <p:cNvSpPr txBox="1">
            <a:spLocks noGrp="1"/>
          </p:cNvSpPr>
          <p:nvPr>
            <p:ph type="title"/>
          </p:nvPr>
        </p:nvSpPr>
        <p:spPr>
          <a:xfrm>
            <a:off x="457200" y="457200"/>
            <a:ext cx="8229600" cy="8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4"/>
          <p:cNvSpPr>
            <a:spLocks noGrp="1"/>
          </p:cNvSpPr>
          <p:nvPr>
            <p:ph type="pic" idx="2"/>
          </p:nvPr>
        </p:nvSpPr>
        <p:spPr>
          <a:xfrm>
            <a:off x="457200" y="1439999"/>
            <a:ext cx="5760000" cy="4294051"/>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Google Shape;99;p44"/>
          <p:cNvSpPr txBox="1">
            <a:spLocks noGrp="1"/>
          </p:cNvSpPr>
          <p:nvPr>
            <p:ph type="body" idx="1"/>
          </p:nvPr>
        </p:nvSpPr>
        <p:spPr>
          <a:xfrm>
            <a:off x="6372000" y="1440000"/>
            <a:ext cx="2314800" cy="42948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42900" algn="l">
              <a:lnSpc>
                <a:spcPct val="100000"/>
              </a:lnSpc>
              <a:spcBef>
                <a:spcPts val="600"/>
              </a:spcBef>
              <a:spcAft>
                <a:spcPts val="0"/>
              </a:spcAft>
              <a:buClr>
                <a:schemeClr val="dk1"/>
              </a:buClr>
              <a:buSzPts val="1800"/>
              <a:buChar char="–"/>
              <a:defRPr sz="1800"/>
            </a:lvl2pPr>
            <a:lvl3pPr marL="1371600" lvl="2" indent="-342900" algn="l">
              <a:lnSpc>
                <a:spcPct val="100000"/>
              </a:lnSpc>
              <a:spcBef>
                <a:spcPts val="360"/>
              </a:spcBef>
              <a:spcAft>
                <a:spcPts val="0"/>
              </a:spcAft>
              <a:buClr>
                <a:schemeClr val="dk1"/>
              </a:buClr>
              <a:buSzPts val="1800"/>
              <a:buChar char="•"/>
              <a:defRPr sz="18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0" name="Google Shape;100;p44"/>
          <p:cNvSpPr txBox="1">
            <a:spLocks noGrp="1"/>
          </p:cNvSpPr>
          <p:nvPr>
            <p:ph type="body" idx="3"/>
          </p:nvPr>
        </p:nvSpPr>
        <p:spPr>
          <a:xfrm>
            <a:off x="457200" y="5733256"/>
            <a:ext cx="5760000"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chemeClr val="dk1"/>
              </a:buClr>
              <a:buSzPts val="1000"/>
              <a:buNone/>
              <a:defRPr sz="1000"/>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44"/>
          <p:cNvSpPr txBox="1">
            <a:spLocks noGrp="1"/>
          </p:cNvSpPr>
          <p:nvPr>
            <p:ph type="dt" idx="10"/>
          </p:nvPr>
        </p:nvSpPr>
        <p:spPr>
          <a:xfrm>
            <a:off x="7894800" y="6312141"/>
            <a:ext cx="792000" cy="1440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4"/>
          <p:cNvSpPr txBox="1">
            <a:spLocks noGrp="1"/>
          </p:cNvSpPr>
          <p:nvPr>
            <p:ph type="ftr" idx="11"/>
          </p:nvPr>
        </p:nvSpPr>
        <p:spPr>
          <a:xfrm>
            <a:off x="2178000" y="6451624"/>
            <a:ext cx="4788000" cy="14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4"/>
          <p:cNvSpPr txBox="1">
            <a:spLocks noGrp="1"/>
          </p:cNvSpPr>
          <p:nvPr>
            <p:ph type="sldNum" idx="12"/>
          </p:nvPr>
        </p:nvSpPr>
        <p:spPr>
          <a:xfrm>
            <a:off x="8182800" y="6451624"/>
            <a:ext cx="504000" cy="144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04" name="Google Shape;104;p44"/>
          <p:cNvSpPr txBox="1"/>
          <p:nvPr/>
        </p:nvSpPr>
        <p:spPr>
          <a:xfrm>
            <a:off x="9324528" y="2132856"/>
            <a:ext cx="158417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Klicka på </a:t>
            </a:r>
            <a:r>
              <a:rPr lang="sv-SE" sz="1400" b="1" i="0" u="none" strike="noStrike" cap="none">
                <a:solidFill>
                  <a:schemeClr val="dk2"/>
                </a:solidFill>
                <a:latin typeface="Arial"/>
                <a:ea typeface="Arial"/>
                <a:cs typeface="Arial"/>
                <a:sym typeface="Arial"/>
              </a:rPr>
              <a:t>STHLM</a:t>
            </a:r>
            <a:r>
              <a:rPr lang="sv-SE" sz="1400" b="0" i="0" u="none" strike="noStrike" cap="none">
                <a:solidFill>
                  <a:schemeClr val="dk2"/>
                </a:solidFill>
                <a:latin typeface="Arial"/>
                <a:ea typeface="Arial"/>
                <a:cs typeface="Arial"/>
                <a:sym typeface="Arial"/>
              </a:rPr>
              <a:t> </a:t>
            </a:r>
            <a:r>
              <a:rPr lang="sv-SE" sz="1400" b="1" i="0" u="none" strike="noStrike" cap="none">
                <a:solidFill>
                  <a:schemeClr val="dk2"/>
                </a:solidFill>
                <a:latin typeface="Arial"/>
                <a:ea typeface="Arial"/>
                <a:cs typeface="Arial"/>
                <a:sym typeface="Arial"/>
              </a:rPr>
              <a:t>bilder</a:t>
            </a:r>
            <a:r>
              <a:rPr lang="sv-SE" sz="1400" b="0" i="0" u="none" strike="noStrike" cap="none">
                <a:solidFill>
                  <a:schemeClr val="dk2"/>
                </a:solidFill>
                <a:latin typeface="Arial"/>
                <a:ea typeface="Arial"/>
                <a:cs typeface="Arial"/>
                <a:sym typeface="Arial"/>
              </a:rPr>
              <a:t> för att lägga till en bild. Om du har en egen bild, klicka direkt på ikonen som visas i rutan här till vänster på sidan.</a:t>
            </a:r>
            <a:endParaRPr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ubrik och bild">
  <p:cSld name="Rubrik och bild">
    <p:spTree>
      <p:nvGrpSpPr>
        <p:cNvPr id="1" name="Shape 105"/>
        <p:cNvGrpSpPr/>
        <p:nvPr/>
      </p:nvGrpSpPr>
      <p:grpSpPr>
        <a:xfrm>
          <a:off x="0" y="0"/>
          <a:ext cx="0" cy="0"/>
          <a:chOff x="0" y="0"/>
          <a:chExt cx="0" cy="0"/>
        </a:xfrm>
      </p:grpSpPr>
      <p:sp>
        <p:nvSpPr>
          <p:cNvPr id="106" name="Google Shape;106;p45"/>
          <p:cNvSpPr txBox="1">
            <a:spLocks noGrp="1"/>
          </p:cNvSpPr>
          <p:nvPr>
            <p:ph type="title"/>
          </p:nvPr>
        </p:nvSpPr>
        <p:spPr>
          <a:xfrm>
            <a:off x="457200" y="457200"/>
            <a:ext cx="8229600" cy="8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5"/>
          <p:cNvSpPr>
            <a:spLocks noGrp="1"/>
          </p:cNvSpPr>
          <p:nvPr>
            <p:ph type="pic" idx="2"/>
          </p:nvPr>
        </p:nvSpPr>
        <p:spPr>
          <a:xfrm>
            <a:off x="457200" y="1439999"/>
            <a:ext cx="8219256" cy="4294051"/>
          </a:xfrm>
          <a:prstGeom prst="rect">
            <a:avLst/>
          </a:prstGeom>
          <a:noFill/>
          <a:ln>
            <a:noFill/>
          </a:ln>
        </p:spPr>
        <p:txBody>
          <a:bodyPr spcFirstLastPara="1" wrap="square" lIns="0" tIns="0" rIns="0" bIns="0" anchor="t" anchorCtr="0">
            <a:noAutofit/>
          </a:bodyPr>
          <a:lstStyle>
            <a:lvl1pPr marR="0" lvl="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45"/>
          <p:cNvSpPr txBox="1">
            <a:spLocks noGrp="1"/>
          </p:cNvSpPr>
          <p:nvPr>
            <p:ph type="body" idx="1"/>
          </p:nvPr>
        </p:nvSpPr>
        <p:spPr>
          <a:xfrm>
            <a:off x="460375" y="5733256"/>
            <a:ext cx="8218800"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chemeClr val="dk1"/>
              </a:buClr>
              <a:buSzPts val="1000"/>
              <a:buNone/>
              <a:defRPr sz="1000"/>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 name="Google Shape;109;p45"/>
          <p:cNvSpPr txBox="1">
            <a:spLocks noGrp="1"/>
          </p:cNvSpPr>
          <p:nvPr>
            <p:ph type="dt" idx="10"/>
          </p:nvPr>
        </p:nvSpPr>
        <p:spPr>
          <a:xfrm>
            <a:off x="7894800" y="6312141"/>
            <a:ext cx="792000" cy="1440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5"/>
          <p:cNvSpPr txBox="1">
            <a:spLocks noGrp="1"/>
          </p:cNvSpPr>
          <p:nvPr>
            <p:ph type="ftr" idx="11"/>
          </p:nvPr>
        </p:nvSpPr>
        <p:spPr>
          <a:xfrm>
            <a:off x="2178000" y="6451624"/>
            <a:ext cx="4788000" cy="14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5"/>
          <p:cNvSpPr txBox="1">
            <a:spLocks noGrp="1"/>
          </p:cNvSpPr>
          <p:nvPr>
            <p:ph type="sldNum" idx="12"/>
          </p:nvPr>
        </p:nvSpPr>
        <p:spPr>
          <a:xfrm>
            <a:off x="8182800" y="6451624"/>
            <a:ext cx="504000" cy="144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12" name="Google Shape;112;p45"/>
          <p:cNvSpPr txBox="1"/>
          <p:nvPr/>
        </p:nvSpPr>
        <p:spPr>
          <a:xfrm>
            <a:off x="9324528" y="2132856"/>
            <a:ext cx="158417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Klicka på </a:t>
            </a:r>
            <a:r>
              <a:rPr lang="sv-SE" sz="1400" b="1" i="0" u="none" strike="noStrike" cap="none">
                <a:solidFill>
                  <a:schemeClr val="dk2"/>
                </a:solidFill>
                <a:latin typeface="Arial"/>
                <a:ea typeface="Arial"/>
                <a:cs typeface="Arial"/>
                <a:sym typeface="Arial"/>
              </a:rPr>
              <a:t>STHLM</a:t>
            </a:r>
            <a:r>
              <a:rPr lang="sv-SE" sz="1400" b="0" i="0" u="none" strike="noStrike" cap="none">
                <a:solidFill>
                  <a:schemeClr val="dk2"/>
                </a:solidFill>
                <a:latin typeface="Arial"/>
                <a:ea typeface="Arial"/>
                <a:cs typeface="Arial"/>
                <a:sym typeface="Arial"/>
              </a:rPr>
              <a:t> </a:t>
            </a:r>
            <a:r>
              <a:rPr lang="sv-SE" sz="1400" b="1" i="0" u="none" strike="noStrike" cap="none">
                <a:solidFill>
                  <a:schemeClr val="dk2"/>
                </a:solidFill>
                <a:latin typeface="Arial"/>
                <a:ea typeface="Arial"/>
                <a:cs typeface="Arial"/>
                <a:sym typeface="Arial"/>
              </a:rPr>
              <a:t>bilder</a:t>
            </a:r>
            <a:r>
              <a:rPr lang="sv-SE" sz="1400" b="0" i="0" u="none" strike="noStrike" cap="none">
                <a:solidFill>
                  <a:schemeClr val="dk2"/>
                </a:solidFill>
                <a:latin typeface="Arial"/>
                <a:ea typeface="Arial"/>
                <a:cs typeface="Arial"/>
                <a:sym typeface="Arial"/>
              </a:rPr>
              <a:t> för att lägga till en bild. Om du har en egen bild, klicka direkt på ikonen som visas i rutan här till vänster på sidan.</a:t>
            </a:r>
            <a:endParaRPr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Jämförelse">
  <p:cSld name="Jämförelse">
    <p:spTree>
      <p:nvGrpSpPr>
        <p:cNvPr id="1" name="Shape 113"/>
        <p:cNvGrpSpPr/>
        <p:nvPr/>
      </p:nvGrpSpPr>
      <p:grpSpPr>
        <a:xfrm>
          <a:off x="0" y="0"/>
          <a:ext cx="0" cy="0"/>
          <a:chOff x="0" y="0"/>
          <a:chExt cx="0" cy="0"/>
        </a:xfrm>
      </p:grpSpPr>
      <p:sp>
        <p:nvSpPr>
          <p:cNvPr id="114" name="Google Shape;114;p46"/>
          <p:cNvSpPr txBox="1">
            <a:spLocks noGrp="1"/>
          </p:cNvSpPr>
          <p:nvPr>
            <p:ph type="title"/>
          </p:nvPr>
        </p:nvSpPr>
        <p:spPr>
          <a:xfrm>
            <a:off x="457200" y="457200"/>
            <a:ext cx="8229600" cy="8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6"/>
          <p:cNvSpPr txBox="1">
            <a:spLocks noGrp="1"/>
          </p:cNvSpPr>
          <p:nvPr>
            <p:ph type="body" idx="1"/>
          </p:nvPr>
        </p:nvSpPr>
        <p:spPr>
          <a:xfrm>
            <a:off x="457200" y="1484784"/>
            <a:ext cx="3888000" cy="6397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40"/>
              </a:spcBef>
              <a:spcAft>
                <a:spcPts val="0"/>
              </a:spcAft>
              <a:buClr>
                <a:schemeClr val="dk1"/>
              </a:buClr>
              <a:buSzPts val="2200"/>
              <a:buNone/>
              <a:defRPr sz="2200" b="1"/>
            </a:lvl1pPr>
            <a:lvl2pPr marL="914400" lvl="1" indent="-228600" algn="l">
              <a:lnSpc>
                <a:spcPct val="100000"/>
              </a:lnSpc>
              <a:spcBef>
                <a:spcPts val="6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p46"/>
          <p:cNvSpPr txBox="1">
            <a:spLocks noGrp="1"/>
          </p:cNvSpPr>
          <p:nvPr>
            <p:ph type="body" idx="2"/>
          </p:nvPr>
        </p:nvSpPr>
        <p:spPr>
          <a:xfrm>
            <a:off x="457200" y="2174874"/>
            <a:ext cx="3888000" cy="34560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55600" algn="l">
              <a:lnSpc>
                <a:spcPct val="100000"/>
              </a:lnSpc>
              <a:spcBef>
                <a:spcPts val="6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p46"/>
          <p:cNvSpPr txBox="1">
            <a:spLocks noGrp="1"/>
          </p:cNvSpPr>
          <p:nvPr>
            <p:ph type="body" idx="3"/>
          </p:nvPr>
        </p:nvSpPr>
        <p:spPr>
          <a:xfrm>
            <a:off x="4798800" y="1484784"/>
            <a:ext cx="3888000" cy="6397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40"/>
              </a:spcBef>
              <a:spcAft>
                <a:spcPts val="0"/>
              </a:spcAft>
              <a:buClr>
                <a:schemeClr val="dk1"/>
              </a:buClr>
              <a:buSzPts val="2200"/>
              <a:buNone/>
              <a:defRPr sz="2200" b="1"/>
            </a:lvl1pPr>
            <a:lvl2pPr marL="914400" lvl="1" indent="-228600" algn="l">
              <a:lnSpc>
                <a:spcPct val="100000"/>
              </a:lnSpc>
              <a:spcBef>
                <a:spcPts val="6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8" name="Google Shape;118;p46"/>
          <p:cNvSpPr txBox="1">
            <a:spLocks noGrp="1"/>
          </p:cNvSpPr>
          <p:nvPr>
            <p:ph type="body" idx="4"/>
          </p:nvPr>
        </p:nvSpPr>
        <p:spPr>
          <a:xfrm>
            <a:off x="4798800" y="2174874"/>
            <a:ext cx="3888000" cy="34560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55600" algn="l">
              <a:lnSpc>
                <a:spcPct val="100000"/>
              </a:lnSpc>
              <a:spcBef>
                <a:spcPts val="600"/>
              </a:spcBef>
              <a:spcAft>
                <a:spcPts val="0"/>
              </a:spcAft>
              <a:buClr>
                <a:schemeClr val="dk1"/>
              </a:buClr>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9" name="Google Shape;119;p46"/>
          <p:cNvSpPr txBox="1">
            <a:spLocks noGrp="1"/>
          </p:cNvSpPr>
          <p:nvPr>
            <p:ph type="body" idx="5"/>
          </p:nvPr>
        </p:nvSpPr>
        <p:spPr>
          <a:xfrm>
            <a:off x="457200" y="5661248"/>
            <a:ext cx="3888000"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chemeClr val="dk1"/>
              </a:buClr>
              <a:buSzPts val="1000"/>
              <a:buNone/>
              <a:defRPr sz="1000"/>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0" name="Google Shape;120;p46"/>
          <p:cNvSpPr txBox="1">
            <a:spLocks noGrp="1"/>
          </p:cNvSpPr>
          <p:nvPr>
            <p:ph type="body" idx="6"/>
          </p:nvPr>
        </p:nvSpPr>
        <p:spPr>
          <a:xfrm>
            <a:off x="4798800" y="5661248"/>
            <a:ext cx="3888000"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chemeClr val="dk1"/>
              </a:buClr>
              <a:buSzPts val="1000"/>
              <a:buNone/>
              <a:defRPr sz="1000"/>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1" name="Google Shape;121;p46"/>
          <p:cNvSpPr txBox="1">
            <a:spLocks noGrp="1"/>
          </p:cNvSpPr>
          <p:nvPr>
            <p:ph type="dt" idx="10"/>
          </p:nvPr>
        </p:nvSpPr>
        <p:spPr>
          <a:xfrm>
            <a:off x="7894800" y="6312141"/>
            <a:ext cx="792000" cy="1440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6"/>
          <p:cNvSpPr txBox="1">
            <a:spLocks noGrp="1"/>
          </p:cNvSpPr>
          <p:nvPr>
            <p:ph type="ftr" idx="11"/>
          </p:nvPr>
        </p:nvSpPr>
        <p:spPr>
          <a:xfrm>
            <a:off x="2178000" y="6451624"/>
            <a:ext cx="4788000" cy="14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6"/>
          <p:cNvSpPr txBox="1">
            <a:spLocks noGrp="1"/>
          </p:cNvSpPr>
          <p:nvPr>
            <p:ph type="sldNum" idx="12"/>
          </p:nvPr>
        </p:nvSpPr>
        <p:spPr>
          <a:xfrm>
            <a:off x="8182800" y="6451624"/>
            <a:ext cx="504000" cy="144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24"/>
        <p:cNvGrpSpPr/>
        <p:nvPr/>
      </p:nvGrpSpPr>
      <p:grpSpPr>
        <a:xfrm>
          <a:off x="0" y="0"/>
          <a:ext cx="0" cy="0"/>
          <a:chOff x="0" y="0"/>
          <a:chExt cx="0" cy="0"/>
        </a:xfrm>
      </p:grpSpPr>
      <p:sp>
        <p:nvSpPr>
          <p:cNvPr id="125" name="Google Shape;125;p47"/>
          <p:cNvSpPr txBox="1">
            <a:spLocks noGrp="1"/>
          </p:cNvSpPr>
          <p:nvPr>
            <p:ph type="title"/>
          </p:nvPr>
        </p:nvSpPr>
        <p:spPr>
          <a:xfrm>
            <a:off x="457200" y="457200"/>
            <a:ext cx="8229600" cy="8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7"/>
          <p:cNvSpPr txBox="1">
            <a:spLocks noGrp="1"/>
          </p:cNvSpPr>
          <p:nvPr>
            <p:ph type="dt" idx="10"/>
          </p:nvPr>
        </p:nvSpPr>
        <p:spPr>
          <a:xfrm>
            <a:off x="7894800" y="6312141"/>
            <a:ext cx="792000" cy="1440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7"/>
          <p:cNvSpPr txBox="1">
            <a:spLocks noGrp="1"/>
          </p:cNvSpPr>
          <p:nvPr>
            <p:ph type="ftr" idx="11"/>
          </p:nvPr>
        </p:nvSpPr>
        <p:spPr>
          <a:xfrm>
            <a:off x="2178000" y="6451624"/>
            <a:ext cx="4788000" cy="14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7"/>
          <p:cNvSpPr txBox="1">
            <a:spLocks noGrp="1"/>
          </p:cNvSpPr>
          <p:nvPr>
            <p:ph type="sldNum" idx="12"/>
          </p:nvPr>
        </p:nvSpPr>
        <p:spPr>
          <a:xfrm>
            <a:off x="8182800" y="6451624"/>
            <a:ext cx="504000" cy="144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Kapitelsida - Lila">
  <p:cSld name="Kapitelsida - Lila">
    <p:bg>
      <p:bgPr>
        <a:solidFill>
          <a:schemeClr val="accent5"/>
        </a:solidFill>
        <a:effectLst/>
      </p:bgPr>
    </p:bg>
    <p:spTree>
      <p:nvGrpSpPr>
        <p:cNvPr id="1" name="Shape 129"/>
        <p:cNvGrpSpPr/>
        <p:nvPr/>
      </p:nvGrpSpPr>
      <p:grpSpPr>
        <a:xfrm>
          <a:off x="0" y="0"/>
          <a:ext cx="0" cy="0"/>
          <a:chOff x="0" y="0"/>
          <a:chExt cx="0" cy="0"/>
        </a:xfrm>
      </p:grpSpPr>
      <p:sp>
        <p:nvSpPr>
          <p:cNvPr id="130" name="Google Shape;130;p48"/>
          <p:cNvSpPr txBox="1">
            <a:spLocks noGrp="1"/>
          </p:cNvSpPr>
          <p:nvPr>
            <p:ph type="title"/>
          </p:nvPr>
        </p:nvSpPr>
        <p:spPr>
          <a:xfrm>
            <a:off x="457200" y="457200"/>
            <a:ext cx="5482800" cy="93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Font typeface="Arial"/>
              <a:buNone/>
              <a:defRPr sz="28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8"/>
          <p:cNvSpPr txBox="1">
            <a:spLocks noGrp="1"/>
          </p:cNvSpPr>
          <p:nvPr>
            <p:ph type="body" idx="1"/>
          </p:nvPr>
        </p:nvSpPr>
        <p:spPr>
          <a:xfrm>
            <a:off x="468313" y="1439863"/>
            <a:ext cx="5482800" cy="11970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1"/>
              </a:buClr>
              <a:buSzPts val="2000"/>
              <a:buFont typeface="Arial"/>
              <a:buNone/>
              <a:defRPr>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32" name="Google Shape;132;p48"/>
          <p:cNvPicPr preferRelativeResize="0"/>
          <p:nvPr/>
        </p:nvPicPr>
        <p:blipFill rotWithShape="1">
          <a:blip r:embed="rId2">
            <a:alphaModFix/>
          </a:blip>
          <a:srcRect/>
          <a:stretch/>
        </p:blipFill>
        <p:spPr>
          <a:xfrm>
            <a:off x="467543" y="6279952"/>
            <a:ext cx="1090410" cy="396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Kapitelsida - Grön">
  <p:cSld name="Kapitelsida - Grön">
    <p:bg>
      <p:bgPr>
        <a:solidFill>
          <a:schemeClr val="accent1"/>
        </a:solidFill>
        <a:effectLst/>
      </p:bgPr>
    </p:bg>
    <p:spTree>
      <p:nvGrpSpPr>
        <p:cNvPr id="1" name="Shape 133"/>
        <p:cNvGrpSpPr/>
        <p:nvPr/>
      </p:nvGrpSpPr>
      <p:grpSpPr>
        <a:xfrm>
          <a:off x="0" y="0"/>
          <a:ext cx="0" cy="0"/>
          <a:chOff x="0" y="0"/>
          <a:chExt cx="0" cy="0"/>
        </a:xfrm>
      </p:grpSpPr>
      <p:sp>
        <p:nvSpPr>
          <p:cNvPr id="134" name="Google Shape;134;p49"/>
          <p:cNvSpPr txBox="1">
            <a:spLocks noGrp="1"/>
          </p:cNvSpPr>
          <p:nvPr>
            <p:ph type="title"/>
          </p:nvPr>
        </p:nvSpPr>
        <p:spPr>
          <a:xfrm>
            <a:off x="457200" y="457200"/>
            <a:ext cx="5482800" cy="93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Font typeface="Arial"/>
              <a:buNone/>
              <a:defRPr sz="28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9"/>
          <p:cNvSpPr txBox="1">
            <a:spLocks noGrp="1"/>
          </p:cNvSpPr>
          <p:nvPr>
            <p:ph type="body" idx="1"/>
          </p:nvPr>
        </p:nvSpPr>
        <p:spPr>
          <a:xfrm>
            <a:off x="468313" y="1439863"/>
            <a:ext cx="5482800" cy="11970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1"/>
              </a:buClr>
              <a:buSzPts val="2000"/>
              <a:buFont typeface="Arial"/>
              <a:buNone/>
              <a:defRPr>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36" name="Google Shape;136;p49"/>
          <p:cNvPicPr preferRelativeResize="0"/>
          <p:nvPr/>
        </p:nvPicPr>
        <p:blipFill rotWithShape="1">
          <a:blip r:embed="rId2">
            <a:alphaModFix/>
          </a:blip>
          <a:srcRect/>
          <a:stretch/>
        </p:blipFill>
        <p:spPr>
          <a:xfrm>
            <a:off x="467543" y="6279952"/>
            <a:ext cx="1090410" cy="396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Kapitelsida - Rosa">
  <p:cSld name="Kapitelsida - Rosa">
    <p:bg>
      <p:bgPr>
        <a:solidFill>
          <a:schemeClr val="dk2"/>
        </a:solidFill>
        <a:effectLst/>
      </p:bgPr>
    </p:bg>
    <p:spTree>
      <p:nvGrpSpPr>
        <p:cNvPr id="1" name="Shape 137"/>
        <p:cNvGrpSpPr/>
        <p:nvPr/>
      </p:nvGrpSpPr>
      <p:grpSpPr>
        <a:xfrm>
          <a:off x="0" y="0"/>
          <a:ext cx="0" cy="0"/>
          <a:chOff x="0" y="0"/>
          <a:chExt cx="0" cy="0"/>
        </a:xfrm>
      </p:grpSpPr>
      <p:sp>
        <p:nvSpPr>
          <p:cNvPr id="138" name="Google Shape;138;p50"/>
          <p:cNvSpPr txBox="1">
            <a:spLocks noGrp="1"/>
          </p:cNvSpPr>
          <p:nvPr>
            <p:ph type="title"/>
          </p:nvPr>
        </p:nvSpPr>
        <p:spPr>
          <a:xfrm>
            <a:off x="457200" y="457200"/>
            <a:ext cx="5482800" cy="93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Font typeface="Arial"/>
              <a:buNone/>
              <a:defRPr sz="28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50"/>
          <p:cNvSpPr txBox="1">
            <a:spLocks noGrp="1"/>
          </p:cNvSpPr>
          <p:nvPr>
            <p:ph type="body" idx="1"/>
          </p:nvPr>
        </p:nvSpPr>
        <p:spPr>
          <a:xfrm>
            <a:off x="468313" y="1439863"/>
            <a:ext cx="5482800" cy="11970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1"/>
              </a:buClr>
              <a:buSzPts val="2000"/>
              <a:buFont typeface="Arial"/>
              <a:buNone/>
              <a:defRPr>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40" name="Google Shape;140;p50"/>
          <p:cNvPicPr preferRelativeResize="0"/>
          <p:nvPr/>
        </p:nvPicPr>
        <p:blipFill rotWithShape="1">
          <a:blip r:embed="rId2">
            <a:alphaModFix/>
          </a:blip>
          <a:srcRect/>
          <a:stretch/>
        </p:blipFill>
        <p:spPr>
          <a:xfrm>
            <a:off x="467543" y="6279952"/>
            <a:ext cx="1090410" cy="396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20"/>
        <p:cNvGrpSpPr/>
        <p:nvPr/>
      </p:nvGrpSpPr>
      <p:grpSpPr>
        <a:xfrm>
          <a:off x="0" y="0"/>
          <a:ext cx="0" cy="0"/>
          <a:chOff x="0" y="0"/>
          <a:chExt cx="0" cy="0"/>
        </a:xfrm>
      </p:grpSpPr>
      <p:sp>
        <p:nvSpPr>
          <p:cNvPr id="21" name="Google Shape;21;p33"/>
          <p:cNvSpPr txBox="1">
            <a:spLocks noGrp="1"/>
          </p:cNvSpPr>
          <p:nvPr>
            <p:ph type="title"/>
          </p:nvPr>
        </p:nvSpPr>
        <p:spPr>
          <a:xfrm>
            <a:off x="457200" y="457200"/>
            <a:ext cx="8229600" cy="8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3"/>
          <p:cNvSpPr txBox="1">
            <a:spLocks noGrp="1"/>
          </p:cNvSpPr>
          <p:nvPr>
            <p:ph type="body" idx="1"/>
          </p:nvPr>
        </p:nvSpPr>
        <p:spPr>
          <a:xfrm>
            <a:off x="457200" y="1440001"/>
            <a:ext cx="7283152" cy="429405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3"/>
          <p:cNvSpPr txBox="1">
            <a:spLocks noGrp="1"/>
          </p:cNvSpPr>
          <p:nvPr>
            <p:ph type="body" idx="2"/>
          </p:nvPr>
        </p:nvSpPr>
        <p:spPr>
          <a:xfrm>
            <a:off x="460375" y="5733256"/>
            <a:ext cx="7282800"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
              </a:spcBef>
              <a:spcAft>
                <a:spcPts val="0"/>
              </a:spcAft>
              <a:buClr>
                <a:schemeClr val="dk1"/>
              </a:buClr>
              <a:buSzPts val="1000"/>
              <a:buNone/>
              <a:defRPr sz="1000"/>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7894800" y="6312141"/>
            <a:ext cx="792000" cy="1440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2178000" y="6451624"/>
            <a:ext cx="4788000" cy="14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182800" y="6451624"/>
            <a:ext cx="504000" cy="144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Kapitelsida - Blå">
  <p:cSld name="Kapitelsida - Blå">
    <p:bg>
      <p:bgPr>
        <a:solidFill>
          <a:schemeClr val="accent3"/>
        </a:solidFill>
        <a:effectLst/>
      </p:bgPr>
    </p:bg>
    <p:spTree>
      <p:nvGrpSpPr>
        <p:cNvPr id="1" name="Shape 141"/>
        <p:cNvGrpSpPr/>
        <p:nvPr/>
      </p:nvGrpSpPr>
      <p:grpSpPr>
        <a:xfrm>
          <a:off x="0" y="0"/>
          <a:ext cx="0" cy="0"/>
          <a:chOff x="0" y="0"/>
          <a:chExt cx="0" cy="0"/>
        </a:xfrm>
      </p:grpSpPr>
      <p:sp>
        <p:nvSpPr>
          <p:cNvPr id="142" name="Google Shape;142;p51"/>
          <p:cNvSpPr txBox="1">
            <a:spLocks noGrp="1"/>
          </p:cNvSpPr>
          <p:nvPr>
            <p:ph type="title"/>
          </p:nvPr>
        </p:nvSpPr>
        <p:spPr>
          <a:xfrm>
            <a:off x="457200" y="457200"/>
            <a:ext cx="5482800" cy="93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Font typeface="Arial"/>
              <a:buNone/>
              <a:defRPr sz="28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468313" y="1439863"/>
            <a:ext cx="5482800" cy="11970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1"/>
              </a:buClr>
              <a:buSzPts val="2000"/>
              <a:buFont typeface="Arial"/>
              <a:buNone/>
              <a:defRPr>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44" name="Google Shape;144;p51"/>
          <p:cNvPicPr preferRelativeResize="0"/>
          <p:nvPr/>
        </p:nvPicPr>
        <p:blipFill rotWithShape="1">
          <a:blip r:embed="rId2">
            <a:alphaModFix/>
          </a:blip>
          <a:srcRect/>
          <a:stretch/>
        </p:blipFill>
        <p:spPr>
          <a:xfrm>
            <a:off x="467543" y="6279952"/>
            <a:ext cx="1090410" cy="396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Årshjul - Rosa">
  <p:cSld name="Årshjul - Rosa">
    <p:spTree>
      <p:nvGrpSpPr>
        <p:cNvPr id="1" name="Shape 145"/>
        <p:cNvGrpSpPr/>
        <p:nvPr/>
      </p:nvGrpSpPr>
      <p:grpSpPr>
        <a:xfrm>
          <a:off x="0" y="0"/>
          <a:ext cx="0" cy="0"/>
          <a:chOff x="0" y="0"/>
          <a:chExt cx="0" cy="0"/>
        </a:xfrm>
      </p:grpSpPr>
      <p:sp>
        <p:nvSpPr>
          <p:cNvPr id="146" name="Google Shape;146;p52"/>
          <p:cNvSpPr txBox="1">
            <a:spLocks noGrp="1"/>
          </p:cNvSpPr>
          <p:nvPr>
            <p:ph type="title"/>
          </p:nvPr>
        </p:nvSpPr>
        <p:spPr>
          <a:xfrm>
            <a:off x="457200" y="457200"/>
            <a:ext cx="8229600" cy="8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2"/>
          <p:cNvSpPr txBox="1">
            <a:spLocks noGrp="1"/>
          </p:cNvSpPr>
          <p:nvPr>
            <p:ph type="dt" idx="10"/>
          </p:nvPr>
        </p:nvSpPr>
        <p:spPr>
          <a:xfrm>
            <a:off x="7894800" y="6312141"/>
            <a:ext cx="792000" cy="1440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2"/>
          <p:cNvSpPr txBox="1">
            <a:spLocks noGrp="1"/>
          </p:cNvSpPr>
          <p:nvPr>
            <p:ph type="ftr" idx="11"/>
          </p:nvPr>
        </p:nvSpPr>
        <p:spPr>
          <a:xfrm>
            <a:off x="2178000" y="6451624"/>
            <a:ext cx="4788000" cy="14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2"/>
          <p:cNvSpPr txBox="1">
            <a:spLocks noGrp="1"/>
          </p:cNvSpPr>
          <p:nvPr>
            <p:ph type="sldNum" idx="12"/>
          </p:nvPr>
        </p:nvSpPr>
        <p:spPr>
          <a:xfrm>
            <a:off x="8182800" y="6451624"/>
            <a:ext cx="504000" cy="144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50" name="Google Shape;150;p52"/>
          <p:cNvPicPr preferRelativeResize="0"/>
          <p:nvPr/>
        </p:nvPicPr>
        <p:blipFill rotWithShape="1">
          <a:blip r:embed="rId2">
            <a:alphaModFix/>
          </a:blip>
          <a:srcRect/>
          <a:stretch/>
        </p:blipFill>
        <p:spPr>
          <a:xfrm>
            <a:off x="2178000" y="1587260"/>
            <a:ext cx="4565904" cy="4565904"/>
          </a:xfrm>
          <a:prstGeom prst="rect">
            <a:avLst/>
          </a:prstGeom>
          <a:noFill/>
          <a:ln>
            <a:noFill/>
          </a:ln>
        </p:spPr>
      </p:pic>
      <p:sp>
        <p:nvSpPr>
          <p:cNvPr id="151" name="Google Shape;151;p52"/>
          <p:cNvSpPr txBox="1">
            <a:spLocks noGrp="1"/>
          </p:cNvSpPr>
          <p:nvPr>
            <p:ph type="body" idx="1"/>
          </p:nvPr>
        </p:nvSpPr>
        <p:spPr>
          <a:xfrm>
            <a:off x="2850606" y="3348046"/>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52"/>
          <p:cNvSpPr txBox="1">
            <a:spLocks noGrp="1"/>
          </p:cNvSpPr>
          <p:nvPr>
            <p:ph type="body" idx="2"/>
          </p:nvPr>
        </p:nvSpPr>
        <p:spPr>
          <a:xfrm>
            <a:off x="3386262" y="3471838"/>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3" name="Google Shape;153;p52"/>
          <p:cNvSpPr txBox="1">
            <a:spLocks noGrp="1"/>
          </p:cNvSpPr>
          <p:nvPr>
            <p:ph type="body" idx="3"/>
          </p:nvPr>
        </p:nvSpPr>
        <p:spPr>
          <a:xfrm>
            <a:off x="2355866" y="3168026"/>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4" name="Google Shape;154;p52"/>
          <p:cNvSpPr txBox="1">
            <a:spLocks noGrp="1"/>
          </p:cNvSpPr>
          <p:nvPr>
            <p:ph type="body" idx="4"/>
          </p:nvPr>
        </p:nvSpPr>
        <p:spPr>
          <a:xfrm>
            <a:off x="2850606" y="2287633"/>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52"/>
          <p:cNvSpPr txBox="1">
            <a:spLocks noGrp="1"/>
          </p:cNvSpPr>
          <p:nvPr>
            <p:ph type="body" idx="5"/>
          </p:nvPr>
        </p:nvSpPr>
        <p:spPr>
          <a:xfrm>
            <a:off x="3230697" y="2647673"/>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52"/>
          <p:cNvSpPr txBox="1">
            <a:spLocks noGrp="1"/>
          </p:cNvSpPr>
          <p:nvPr>
            <p:ph type="body" idx="6"/>
          </p:nvPr>
        </p:nvSpPr>
        <p:spPr>
          <a:xfrm>
            <a:off x="3599689" y="3014842"/>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p52"/>
          <p:cNvSpPr txBox="1">
            <a:spLocks noGrp="1"/>
          </p:cNvSpPr>
          <p:nvPr>
            <p:ph type="body" idx="7"/>
          </p:nvPr>
        </p:nvSpPr>
        <p:spPr>
          <a:xfrm>
            <a:off x="3779709" y="1763493"/>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52"/>
          <p:cNvSpPr txBox="1">
            <a:spLocks noGrp="1"/>
          </p:cNvSpPr>
          <p:nvPr>
            <p:ph type="body" idx="8"/>
          </p:nvPr>
        </p:nvSpPr>
        <p:spPr>
          <a:xfrm>
            <a:off x="3883252" y="227149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9" name="Google Shape;159;p52"/>
          <p:cNvSpPr txBox="1">
            <a:spLocks noGrp="1"/>
          </p:cNvSpPr>
          <p:nvPr>
            <p:ph type="body" idx="9"/>
          </p:nvPr>
        </p:nvSpPr>
        <p:spPr>
          <a:xfrm>
            <a:off x="4075057" y="2774741"/>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0" name="Google Shape;160;p52"/>
          <p:cNvSpPr txBox="1">
            <a:spLocks noGrp="1"/>
          </p:cNvSpPr>
          <p:nvPr>
            <p:ph type="body" idx="13"/>
          </p:nvPr>
        </p:nvSpPr>
        <p:spPr>
          <a:xfrm>
            <a:off x="4748984" y="176387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1" name="Google Shape;161;p52"/>
          <p:cNvSpPr txBox="1">
            <a:spLocks noGrp="1"/>
          </p:cNvSpPr>
          <p:nvPr>
            <p:ph type="body" idx="14"/>
          </p:nvPr>
        </p:nvSpPr>
        <p:spPr>
          <a:xfrm>
            <a:off x="4676976" y="2267926"/>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p52"/>
          <p:cNvSpPr txBox="1">
            <a:spLocks noGrp="1"/>
          </p:cNvSpPr>
          <p:nvPr>
            <p:ph type="body" idx="15"/>
          </p:nvPr>
        </p:nvSpPr>
        <p:spPr>
          <a:xfrm>
            <a:off x="4496956" y="2771982"/>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3" name="Google Shape;163;p52"/>
          <p:cNvSpPr txBox="1">
            <a:spLocks noGrp="1"/>
          </p:cNvSpPr>
          <p:nvPr>
            <p:ph type="body" idx="16"/>
          </p:nvPr>
        </p:nvSpPr>
        <p:spPr>
          <a:xfrm>
            <a:off x="4957390" y="302664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52"/>
          <p:cNvSpPr txBox="1">
            <a:spLocks noGrp="1"/>
          </p:cNvSpPr>
          <p:nvPr>
            <p:ph type="body" idx="17"/>
          </p:nvPr>
        </p:nvSpPr>
        <p:spPr>
          <a:xfrm>
            <a:off x="5325856" y="2647673"/>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52"/>
          <p:cNvSpPr txBox="1">
            <a:spLocks noGrp="1"/>
          </p:cNvSpPr>
          <p:nvPr>
            <p:ph type="body" idx="18"/>
          </p:nvPr>
        </p:nvSpPr>
        <p:spPr>
          <a:xfrm>
            <a:off x="5694317" y="2287633"/>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6" name="Google Shape;166;p52"/>
          <p:cNvSpPr txBox="1">
            <a:spLocks noGrp="1"/>
          </p:cNvSpPr>
          <p:nvPr>
            <p:ph type="body" idx="19"/>
          </p:nvPr>
        </p:nvSpPr>
        <p:spPr>
          <a:xfrm>
            <a:off x="5181032" y="3485623"/>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52"/>
          <p:cNvSpPr txBox="1">
            <a:spLocks noGrp="1"/>
          </p:cNvSpPr>
          <p:nvPr>
            <p:ph type="body" idx="20"/>
          </p:nvPr>
        </p:nvSpPr>
        <p:spPr>
          <a:xfrm>
            <a:off x="5694317" y="3348046"/>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8" name="Google Shape;168;p52"/>
          <p:cNvSpPr txBox="1">
            <a:spLocks noGrp="1"/>
          </p:cNvSpPr>
          <p:nvPr>
            <p:ph type="body" idx="21"/>
          </p:nvPr>
        </p:nvSpPr>
        <p:spPr>
          <a:xfrm>
            <a:off x="6190712" y="320666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9" name="Google Shape;169;p52"/>
          <p:cNvSpPr txBox="1">
            <a:spLocks noGrp="1"/>
          </p:cNvSpPr>
          <p:nvPr>
            <p:ph type="body" idx="22"/>
          </p:nvPr>
        </p:nvSpPr>
        <p:spPr>
          <a:xfrm>
            <a:off x="5181032" y="3897175"/>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0" name="Google Shape;170;p52"/>
          <p:cNvSpPr txBox="1">
            <a:spLocks noGrp="1"/>
          </p:cNvSpPr>
          <p:nvPr>
            <p:ph type="body" idx="23"/>
          </p:nvPr>
        </p:nvSpPr>
        <p:spPr>
          <a:xfrm>
            <a:off x="5706473" y="4040378"/>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1" name="Google Shape;171;p52"/>
          <p:cNvSpPr txBox="1">
            <a:spLocks noGrp="1"/>
          </p:cNvSpPr>
          <p:nvPr>
            <p:ph type="body" idx="24"/>
          </p:nvPr>
        </p:nvSpPr>
        <p:spPr>
          <a:xfrm>
            <a:off x="6214900" y="4140134"/>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2" name="Google Shape;172;p52"/>
          <p:cNvSpPr txBox="1">
            <a:spLocks noGrp="1"/>
          </p:cNvSpPr>
          <p:nvPr>
            <p:ph type="body" idx="25"/>
          </p:nvPr>
        </p:nvSpPr>
        <p:spPr>
          <a:xfrm>
            <a:off x="4941999" y="436041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p52"/>
          <p:cNvSpPr txBox="1">
            <a:spLocks noGrp="1"/>
          </p:cNvSpPr>
          <p:nvPr>
            <p:ph type="body" idx="26"/>
          </p:nvPr>
        </p:nvSpPr>
        <p:spPr>
          <a:xfrm>
            <a:off x="5317430" y="472045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4" name="Google Shape;174;p52"/>
          <p:cNvSpPr txBox="1">
            <a:spLocks noGrp="1"/>
          </p:cNvSpPr>
          <p:nvPr>
            <p:ph type="body" idx="27"/>
          </p:nvPr>
        </p:nvSpPr>
        <p:spPr>
          <a:xfrm>
            <a:off x="5699413" y="508727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52"/>
          <p:cNvSpPr txBox="1">
            <a:spLocks noGrp="1"/>
          </p:cNvSpPr>
          <p:nvPr>
            <p:ph type="body" idx="28"/>
          </p:nvPr>
        </p:nvSpPr>
        <p:spPr>
          <a:xfrm>
            <a:off x="4496956" y="4589902"/>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6" name="Google Shape;176;p52"/>
          <p:cNvSpPr txBox="1">
            <a:spLocks noGrp="1"/>
          </p:cNvSpPr>
          <p:nvPr>
            <p:ph type="body" idx="29"/>
          </p:nvPr>
        </p:nvSpPr>
        <p:spPr>
          <a:xfrm>
            <a:off x="4676976" y="508727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7" name="Google Shape;177;p52"/>
          <p:cNvSpPr txBox="1">
            <a:spLocks noGrp="1"/>
          </p:cNvSpPr>
          <p:nvPr>
            <p:ph type="body" idx="30"/>
          </p:nvPr>
        </p:nvSpPr>
        <p:spPr>
          <a:xfrm>
            <a:off x="4820992" y="5580294"/>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8" name="Google Shape;178;p52"/>
          <p:cNvSpPr txBox="1">
            <a:spLocks noGrp="1"/>
          </p:cNvSpPr>
          <p:nvPr>
            <p:ph type="body" idx="31"/>
          </p:nvPr>
        </p:nvSpPr>
        <p:spPr>
          <a:xfrm>
            <a:off x="3386296" y="3906151"/>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9" name="Google Shape;179;p52"/>
          <p:cNvSpPr txBox="1">
            <a:spLocks noGrp="1"/>
          </p:cNvSpPr>
          <p:nvPr>
            <p:ph type="body" idx="32"/>
          </p:nvPr>
        </p:nvSpPr>
        <p:spPr>
          <a:xfrm>
            <a:off x="2870657" y="4077195"/>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0" name="Google Shape;180;p52"/>
          <p:cNvSpPr txBox="1">
            <a:spLocks noGrp="1"/>
          </p:cNvSpPr>
          <p:nvPr>
            <p:ph type="body" idx="33"/>
          </p:nvPr>
        </p:nvSpPr>
        <p:spPr>
          <a:xfrm>
            <a:off x="2354211" y="418741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1" name="Google Shape;181;p52"/>
          <p:cNvSpPr txBox="1">
            <a:spLocks noGrp="1"/>
          </p:cNvSpPr>
          <p:nvPr>
            <p:ph type="body" idx="34"/>
          </p:nvPr>
        </p:nvSpPr>
        <p:spPr>
          <a:xfrm>
            <a:off x="3623392" y="4353682"/>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2" name="Google Shape;182;p52"/>
          <p:cNvSpPr txBox="1">
            <a:spLocks noGrp="1"/>
          </p:cNvSpPr>
          <p:nvPr>
            <p:ph type="body" idx="35"/>
          </p:nvPr>
        </p:nvSpPr>
        <p:spPr>
          <a:xfrm>
            <a:off x="3239649" y="472045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3" name="Google Shape;183;p52"/>
          <p:cNvSpPr txBox="1">
            <a:spLocks noGrp="1"/>
          </p:cNvSpPr>
          <p:nvPr>
            <p:ph type="body" idx="36"/>
          </p:nvPr>
        </p:nvSpPr>
        <p:spPr>
          <a:xfrm>
            <a:off x="2880723" y="508727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4" name="Google Shape;184;p52"/>
          <p:cNvSpPr txBox="1">
            <a:spLocks noGrp="1"/>
          </p:cNvSpPr>
          <p:nvPr>
            <p:ph type="body" idx="37"/>
          </p:nvPr>
        </p:nvSpPr>
        <p:spPr>
          <a:xfrm>
            <a:off x="4054216" y="461744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52"/>
          <p:cNvSpPr txBox="1">
            <a:spLocks noGrp="1"/>
          </p:cNvSpPr>
          <p:nvPr>
            <p:ph type="body" idx="38"/>
          </p:nvPr>
        </p:nvSpPr>
        <p:spPr>
          <a:xfrm>
            <a:off x="3949890" y="509583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52"/>
          <p:cNvSpPr txBox="1">
            <a:spLocks noGrp="1"/>
          </p:cNvSpPr>
          <p:nvPr>
            <p:ph type="body" idx="39"/>
          </p:nvPr>
        </p:nvSpPr>
        <p:spPr>
          <a:xfrm>
            <a:off x="3801985" y="5656022"/>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Årshjul - Blå">
  <p:cSld name="Årshjul - Blå">
    <p:spTree>
      <p:nvGrpSpPr>
        <p:cNvPr id="1" name="Shape 187"/>
        <p:cNvGrpSpPr/>
        <p:nvPr/>
      </p:nvGrpSpPr>
      <p:grpSpPr>
        <a:xfrm>
          <a:off x="0" y="0"/>
          <a:ext cx="0" cy="0"/>
          <a:chOff x="0" y="0"/>
          <a:chExt cx="0" cy="0"/>
        </a:xfrm>
      </p:grpSpPr>
      <p:sp>
        <p:nvSpPr>
          <p:cNvPr id="188" name="Google Shape;188;p53"/>
          <p:cNvSpPr txBox="1">
            <a:spLocks noGrp="1"/>
          </p:cNvSpPr>
          <p:nvPr>
            <p:ph type="title"/>
          </p:nvPr>
        </p:nvSpPr>
        <p:spPr>
          <a:xfrm>
            <a:off x="457200" y="457200"/>
            <a:ext cx="8229600" cy="8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53"/>
          <p:cNvSpPr txBox="1">
            <a:spLocks noGrp="1"/>
          </p:cNvSpPr>
          <p:nvPr>
            <p:ph type="dt" idx="10"/>
          </p:nvPr>
        </p:nvSpPr>
        <p:spPr>
          <a:xfrm>
            <a:off x="7894800" y="6312141"/>
            <a:ext cx="792000" cy="1440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53"/>
          <p:cNvSpPr txBox="1">
            <a:spLocks noGrp="1"/>
          </p:cNvSpPr>
          <p:nvPr>
            <p:ph type="ftr" idx="11"/>
          </p:nvPr>
        </p:nvSpPr>
        <p:spPr>
          <a:xfrm>
            <a:off x="2178000" y="6451624"/>
            <a:ext cx="4788000" cy="14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3"/>
          <p:cNvSpPr txBox="1">
            <a:spLocks noGrp="1"/>
          </p:cNvSpPr>
          <p:nvPr>
            <p:ph type="sldNum" idx="12"/>
          </p:nvPr>
        </p:nvSpPr>
        <p:spPr>
          <a:xfrm>
            <a:off x="8182800" y="6451624"/>
            <a:ext cx="504000" cy="144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92" name="Google Shape;192;p53"/>
          <p:cNvPicPr preferRelativeResize="0"/>
          <p:nvPr/>
        </p:nvPicPr>
        <p:blipFill rotWithShape="1">
          <a:blip r:embed="rId2">
            <a:alphaModFix/>
          </a:blip>
          <a:srcRect/>
          <a:stretch/>
        </p:blipFill>
        <p:spPr>
          <a:xfrm>
            <a:off x="2178000" y="1585163"/>
            <a:ext cx="4570098" cy="4570098"/>
          </a:xfrm>
          <a:prstGeom prst="rect">
            <a:avLst/>
          </a:prstGeom>
          <a:noFill/>
          <a:ln>
            <a:noFill/>
          </a:ln>
        </p:spPr>
      </p:pic>
      <p:sp>
        <p:nvSpPr>
          <p:cNvPr id="193" name="Google Shape;193;p53"/>
          <p:cNvSpPr txBox="1">
            <a:spLocks noGrp="1"/>
          </p:cNvSpPr>
          <p:nvPr>
            <p:ph type="body" idx="1"/>
          </p:nvPr>
        </p:nvSpPr>
        <p:spPr>
          <a:xfrm>
            <a:off x="2854800" y="3349463"/>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53"/>
          <p:cNvSpPr txBox="1">
            <a:spLocks noGrp="1"/>
          </p:cNvSpPr>
          <p:nvPr>
            <p:ph type="body" idx="2"/>
          </p:nvPr>
        </p:nvSpPr>
        <p:spPr>
          <a:xfrm>
            <a:off x="3390456" y="3473255"/>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5" name="Google Shape;195;p53"/>
          <p:cNvSpPr txBox="1">
            <a:spLocks noGrp="1"/>
          </p:cNvSpPr>
          <p:nvPr>
            <p:ph type="body" idx="3"/>
          </p:nvPr>
        </p:nvSpPr>
        <p:spPr>
          <a:xfrm>
            <a:off x="2360060" y="3169443"/>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53"/>
          <p:cNvSpPr txBox="1">
            <a:spLocks noGrp="1"/>
          </p:cNvSpPr>
          <p:nvPr>
            <p:ph type="body" idx="4"/>
          </p:nvPr>
        </p:nvSpPr>
        <p:spPr>
          <a:xfrm>
            <a:off x="2854800" y="228905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7" name="Google Shape;197;p53"/>
          <p:cNvSpPr txBox="1">
            <a:spLocks noGrp="1"/>
          </p:cNvSpPr>
          <p:nvPr>
            <p:ph type="body" idx="5"/>
          </p:nvPr>
        </p:nvSpPr>
        <p:spPr>
          <a:xfrm>
            <a:off x="3234891" y="264909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8" name="Google Shape;198;p53"/>
          <p:cNvSpPr txBox="1">
            <a:spLocks noGrp="1"/>
          </p:cNvSpPr>
          <p:nvPr>
            <p:ph type="body" idx="6"/>
          </p:nvPr>
        </p:nvSpPr>
        <p:spPr>
          <a:xfrm>
            <a:off x="3603883" y="3016259"/>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9" name="Google Shape;199;p53"/>
          <p:cNvSpPr txBox="1">
            <a:spLocks noGrp="1"/>
          </p:cNvSpPr>
          <p:nvPr>
            <p:ph type="body" idx="7"/>
          </p:nvPr>
        </p:nvSpPr>
        <p:spPr>
          <a:xfrm>
            <a:off x="3783903" y="176491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0" name="Google Shape;200;p53"/>
          <p:cNvSpPr txBox="1">
            <a:spLocks noGrp="1"/>
          </p:cNvSpPr>
          <p:nvPr>
            <p:ph type="body" idx="8"/>
          </p:nvPr>
        </p:nvSpPr>
        <p:spPr>
          <a:xfrm>
            <a:off x="3887446" y="2272914"/>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1" name="Google Shape;201;p53"/>
          <p:cNvSpPr txBox="1">
            <a:spLocks noGrp="1"/>
          </p:cNvSpPr>
          <p:nvPr>
            <p:ph type="body" idx="9"/>
          </p:nvPr>
        </p:nvSpPr>
        <p:spPr>
          <a:xfrm>
            <a:off x="4079251" y="2776158"/>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2" name="Google Shape;202;p53"/>
          <p:cNvSpPr txBox="1">
            <a:spLocks noGrp="1"/>
          </p:cNvSpPr>
          <p:nvPr>
            <p:ph type="body" idx="13"/>
          </p:nvPr>
        </p:nvSpPr>
        <p:spPr>
          <a:xfrm>
            <a:off x="4753178" y="176528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3" name="Google Shape;203;p53"/>
          <p:cNvSpPr txBox="1">
            <a:spLocks noGrp="1"/>
          </p:cNvSpPr>
          <p:nvPr>
            <p:ph type="body" idx="14"/>
          </p:nvPr>
        </p:nvSpPr>
        <p:spPr>
          <a:xfrm>
            <a:off x="4681170" y="2269343"/>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4" name="Google Shape;204;p53"/>
          <p:cNvSpPr txBox="1">
            <a:spLocks noGrp="1"/>
          </p:cNvSpPr>
          <p:nvPr>
            <p:ph type="body" idx="15"/>
          </p:nvPr>
        </p:nvSpPr>
        <p:spPr>
          <a:xfrm>
            <a:off x="4501150" y="2773399"/>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5" name="Google Shape;205;p53"/>
          <p:cNvSpPr txBox="1">
            <a:spLocks noGrp="1"/>
          </p:cNvSpPr>
          <p:nvPr>
            <p:ph type="body" idx="16"/>
          </p:nvPr>
        </p:nvSpPr>
        <p:spPr>
          <a:xfrm>
            <a:off x="4961584" y="302805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6" name="Google Shape;206;p53"/>
          <p:cNvSpPr txBox="1">
            <a:spLocks noGrp="1"/>
          </p:cNvSpPr>
          <p:nvPr>
            <p:ph type="body" idx="17"/>
          </p:nvPr>
        </p:nvSpPr>
        <p:spPr>
          <a:xfrm>
            <a:off x="5330050" y="264909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7" name="Google Shape;207;p53"/>
          <p:cNvSpPr txBox="1">
            <a:spLocks noGrp="1"/>
          </p:cNvSpPr>
          <p:nvPr>
            <p:ph type="body" idx="18"/>
          </p:nvPr>
        </p:nvSpPr>
        <p:spPr>
          <a:xfrm>
            <a:off x="5698511" y="228905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8" name="Google Shape;208;p53"/>
          <p:cNvSpPr txBox="1">
            <a:spLocks noGrp="1"/>
          </p:cNvSpPr>
          <p:nvPr>
            <p:ph type="body" idx="19"/>
          </p:nvPr>
        </p:nvSpPr>
        <p:spPr>
          <a:xfrm>
            <a:off x="5185226" y="3487040"/>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9" name="Google Shape;209;p53"/>
          <p:cNvSpPr txBox="1">
            <a:spLocks noGrp="1"/>
          </p:cNvSpPr>
          <p:nvPr>
            <p:ph type="body" idx="20"/>
          </p:nvPr>
        </p:nvSpPr>
        <p:spPr>
          <a:xfrm>
            <a:off x="5698511" y="3349463"/>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0" name="Google Shape;210;p53"/>
          <p:cNvSpPr txBox="1">
            <a:spLocks noGrp="1"/>
          </p:cNvSpPr>
          <p:nvPr>
            <p:ph type="body" idx="21"/>
          </p:nvPr>
        </p:nvSpPr>
        <p:spPr>
          <a:xfrm>
            <a:off x="6194906" y="320807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1" name="Google Shape;211;p53"/>
          <p:cNvSpPr txBox="1">
            <a:spLocks noGrp="1"/>
          </p:cNvSpPr>
          <p:nvPr>
            <p:ph type="body" idx="22"/>
          </p:nvPr>
        </p:nvSpPr>
        <p:spPr>
          <a:xfrm>
            <a:off x="5185226" y="3898592"/>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2" name="Google Shape;212;p53"/>
          <p:cNvSpPr txBox="1">
            <a:spLocks noGrp="1"/>
          </p:cNvSpPr>
          <p:nvPr>
            <p:ph type="body" idx="23"/>
          </p:nvPr>
        </p:nvSpPr>
        <p:spPr>
          <a:xfrm>
            <a:off x="5710667" y="4041795"/>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3" name="Google Shape;213;p53"/>
          <p:cNvSpPr txBox="1">
            <a:spLocks noGrp="1"/>
          </p:cNvSpPr>
          <p:nvPr>
            <p:ph type="body" idx="24"/>
          </p:nvPr>
        </p:nvSpPr>
        <p:spPr>
          <a:xfrm>
            <a:off x="6219094" y="4141551"/>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p53"/>
          <p:cNvSpPr txBox="1">
            <a:spLocks noGrp="1"/>
          </p:cNvSpPr>
          <p:nvPr>
            <p:ph type="body" idx="25"/>
          </p:nvPr>
        </p:nvSpPr>
        <p:spPr>
          <a:xfrm>
            <a:off x="4946193" y="436182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5" name="Google Shape;215;p53"/>
          <p:cNvSpPr txBox="1">
            <a:spLocks noGrp="1"/>
          </p:cNvSpPr>
          <p:nvPr>
            <p:ph type="body" idx="26"/>
          </p:nvPr>
        </p:nvSpPr>
        <p:spPr>
          <a:xfrm>
            <a:off x="5321624" y="472186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6" name="Google Shape;216;p53"/>
          <p:cNvSpPr txBox="1">
            <a:spLocks noGrp="1"/>
          </p:cNvSpPr>
          <p:nvPr>
            <p:ph type="body" idx="27"/>
          </p:nvPr>
        </p:nvSpPr>
        <p:spPr>
          <a:xfrm>
            <a:off x="5703607" y="508868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7" name="Google Shape;217;p53"/>
          <p:cNvSpPr txBox="1">
            <a:spLocks noGrp="1"/>
          </p:cNvSpPr>
          <p:nvPr>
            <p:ph type="body" idx="28"/>
          </p:nvPr>
        </p:nvSpPr>
        <p:spPr>
          <a:xfrm>
            <a:off x="4501150" y="4591319"/>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8" name="Google Shape;218;p53"/>
          <p:cNvSpPr txBox="1">
            <a:spLocks noGrp="1"/>
          </p:cNvSpPr>
          <p:nvPr>
            <p:ph type="body" idx="29"/>
          </p:nvPr>
        </p:nvSpPr>
        <p:spPr>
          <a:xfrm>
            <a:off x="4681170" y="508868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9" name="Google Shape;219;p53"/>
          <p:cNvSpPr txBox="1">
            <a:spLocks noGrp="1"/>
          </p:cNvSpPr>
          <p:nvPr>
            <p:ph type="body" idx="30"/>
          </p:nvPr>
        </p:nvSpPr>
        <p:spPr>
          <a:xfrm>
            <a:off x="4825186" y="5581711"/>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0" name="Google Shape;220;p53"/>
          <p:cNvSpPr txBox="1">
            <a:spLocks noGrp="1"/>
          </p:cNvSpPr>
          <p:nvPr>
            <p:ph type="body" idx="31"/>
          </p:nvPr>
        </p:nvSpPr>
        <p:spPr>
          <a:xfrm>
            <a:off x="3390490" y="3907568"/>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1" name="Google Shape;221;p53"/>
          <p:cNvSpPr txBox="1">
            <a:spLocks noGrp="1"/>
          </p:cNvSpPr>
          <p:nvPr>
            <p:ph type="body" idx="32"/>
          </p:nvPr>
        </p:nvSpPr>
        <p:spPr>
          <a:xfrm>
            <a:off x="2874851" y="4078612"/>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2" name="Google Shape;222;p53"/>
          <p:cNvSpPr txBox="1">
            <a:spLocks noGrp="1"/>
          </p:cNvSpPr>
          <p:nvPr>
            <p:ph type="body" idx="33"/>
          </p:nvPr>
        </p:nvSpPr>
        <p:spPr>
          <a:xfrm>
            <a:off x="2358405" y="4188834"/>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3" name="Google Shape;223;p53"/>
          <p:cNvSpPr txBox="1">
            <a:spLocks noGrp="1"/>
          </p:cNvSpPr>
          <p:nvPr>
            <p:ph type="body" idx="34"/>
          </p:nvPr>
        </p:nvSpPr>
        <p:spPr>
          <a:xfrm>
            <a:off x="3627586" y="4355099"/>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4" name="Google Shape;224;p53"/>
          <p:cNvSpPr txBox="1">
            <a:spLocks noGrp="1"/>
          </p:cNvSpPr>
          <p:nvPr>
            <p:ph type="body" idx="35"/>
          </p:nvPr>
        </p:nvSpPr>
        <p:spPr>
          <a:xfrm>
            <a:off x="3243843" y="472186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5" name="Google Shape;225;p53"/>
          <p:cNvSpPr txBox="1">
            <a:spLocks noGrp="1"/>
          </p:cNvSpPr>
          <p:nvPr>
            <p:ph type="body" idx="36"/>
          </p:nvPr>
        </p:nvSpPr>
        <p:spPr>
          <a:xfrm>
            <a:off x="2884917" y="508868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6" name="Google Shape;226;p53"/>
          <p:cNvSpPr txBox="1">
            <a:spLocks noGrp="1"/>
          </p:cNvSpPr>
          <p:nvPr>
            <p:ph type="body" idx="37"/>
          </p:nvPr>
        </p:nvSpPr>
        <p:spPr>
          <a:xfrm>
            <a:off x="4058410" y="461885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7" name="Google Shape;227;p53"/>
          <p:cNvSpPr txBox="1">
            <a:spLocks noGrp="1"/>
          </p:cNvSpPr>
          <p:nvPr>
            <p:ph type="body" idx="38"/>
          </p:nvPr>
        </p:nvSpPr>
        <p:spPr>
          <a:xfrm>
            <a:off x="3954084" y="5097247"/>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lt1"/>
              </a:buClr>
              <a:buSzPts val="800"/>
              <a:buFont typeface="Arial"/>
              <a:buNone/>
              <a:defRPr sz="800">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8" name="Google Shape;228;p53"/>
          <p:cNvSpPr txBox="1">
            <a:spLocks noGrp="1"/>
          </p:cNvSpPr>
          <p:nvPr>
            <p:ph type="body" idx="39"/>
          </p:nvPr>
        </p:nvSpPr>
        <p:spPr>
          <a:xfrm>
            <a:off x="3806179" y="5657439"/>
            <a:ext cx="360040" cy="360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60"/>
              </a:spcBef>
              <a:spcAft>
                <a:spcPts val="0"/>
              </a:spcAft>
              <a:buClr>
                <a:schemeClr val="dk1"/>
              </a:buClr>
              <a:buSzPts val="800"/>
              <a:buFont typeface="Arial"/>
              <a:buNone/>
              <a:defRPr sz="800">
                <a:solidFill>
                  <a:schemeClr val="dk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624169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235"/>
        <p:cNvGrpSpPr/>
        <p:nvPr/>
      </p:nvGrpSpPr>
      <p:grpSpPr>
        <a:xfrm>
          <a:off x="0" y="0"/>
          <a:ext cx="0" cy="0"/>
          <a:chOff x="0" y="0"/>
          <a:chExt cx="0" cy="0"/>
        </a:xfrm>
      </p:grpSpPr>
      <p:sp>
        <p:nvSpPr>
          <p:cNvPr id="236" name="Google Shape;236;gda599e4d24_2_31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7" name="Google Shape;237;gda599e4d24_2_3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38" name="Google Shape;238;gda599e4d24_2_3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gda599e4d24_2_3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0" name="Google Shape;240;gda599e4d24_2_3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41"/>
        <p:cNvGrpSpPr/>
        <p:nvPr/>
      </p:nvGrpSpPr>
      <p:grpSpPr>
        <a:xfrm>
          <a:off x="0" y="0"/>
          <a:ext cx="0" cy="0"/>
          <a:chOff x="0" y="0"/>
          <a:chExt cx="0" cy="0"/>
        </a:xfrm>
      </p:grpSpPr>
      <p:sp>
        <p:nvSpPr>
          <p:cNvPr id="242" name="Google Shape;242;gda599e4d24_2_3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3" name="Google Shape;243;gda599e4d24_2_3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Google Shape;244;gda599e4d24_2_3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5" name="Google Shape;245;gda599e4d24_2_3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6" name="Google Shape;246;gda599e4d24_2_3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47"/>
        <p:cNvGrpSpPr/>
        <p:nvPr/>
      </p:nvGrpSpPr>
      <p:grpSpPr>
        <a:xfrm>
          <a:off x="0" y="0"/>
          <a:ext cx="0" cy="0"/>
          <a:chOff x="0" y="0"/>
          <a:chExt cx="0" cy="0"/>
        </a:xfrm>
      </p:grpSpPr>
      <p:sp>
        <p:nvSpPr>
          <p:cNvPr id="248" name="Google Shape;248;gda599e4d24_2_33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9" name="Google Shape;249;gda599e4d24_2_33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50" name="Google Shape;250;gda599e4d24_2_3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1" name="Google Shape;251;gda599e4d24_2_3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2" name="Google Shape;252;gda599e4d24_2_3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253"/>
        <p:cNvGrpSpPr/>
        <p:nvPr/>
      </p:nvGrpSpPr>
      <p:grpSpPr>
        <a:xfrm>
          <a:off x="0" y="0"/>
          <a:ext cx="0" cy="0"/>
          <a:chOff x="0" y="0"/>
          <a:chExt cx="0" cy="0"/>
        </a:xfrm>
      </p:grpSpPr>
      <p:sp>
        <p:nvSpPr>
          <p:cNvPr id="254" name="Google Shape;254;gda599e4d24_2_3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5" name="Google Shape;255;gda599e4d24_2_33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gda599e4d24_2_33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gda599e4d24_2_3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8" name="Google Shape;258;gda599e4d24_2_33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9" name="Google Shape;259;gda599e4d24_2_3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260"/>
        <p:cNvGrpSpPr/>
        <p:nvPr/>
      </p:nvGrpSpPr>
      <p:grpSpPr>
        <a:xfrm>
          <a:off x="0" y="0"/>
          <a:ext cx="0" cy="0"/>
          <a:chOff x="0" y="0"/>
          <a:chExt cx="0" cy="0"/>
        </a:xfrm>
      </p:grpSpPr>
      <p:sp>
        <p:nvSpPr>
          <p:cNvPr id="261" name="Google Shape;261;gda599e4d24_2_3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2" name="Google Shape;262;gda599e4d24_2_343"/>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3" name="Google Shape;263;gda599e4d24_2_343"/>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64" name="Google Shape;264;gda599e4d24_2_343"/>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5" name="Google Shape;265;gda599e4d24_2_343"/>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66" name="Google Shape;266;gda599e4d24_2_34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7" name="Google Shape;267;gda599e4d24_2_34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8" name="Google Shape;268;gda599e4d24_2_3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269"/>
        <p:cNvGrpSpPr/>
        <p:nvPr/>
      </p:nvGrpSpPr>
      <p:grpSpPr>
        <a:xfrm>
          <a:off x="0" y="0"/>
          <a:ext cx="0" cy="0"/>
          <a:chOff x="0" y="0"/>
          <a:chExt cx="0" cy="0"/>
        </a:xfrm>
      </p:grpSpPr>
      <p:sp>
        <p:nvSpPr>
          <p:cNvPr id="270" name="Google Shape;270;gda599e4d24_2_3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1" name="Google Shape;271;gda599e4d24_2_3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2" name="Google Shape;272;gda599e4d24_2_35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3" name="Google Shape;273;gda599e4d24_2_3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sida-vit logo för mörka bilder">
  <p:cSld name="Titelsida-vit logo för mörka bilder">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34"/>
          <p:cNvSpPr txBox="1">
            <a:spLocks noGrp="1"/>
          </p:cNvSpPr>
          <p:nvPr>
            <p:ph type="ctrTitle"/>
          </p:nvPr>
        </p:nvSpPr>
        <p:spPr>
          <a:xfrm>
            <a:off x="457200" y="457200"/>
            <a:ext cx="5490000" cy="96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subTitle" idx="1"/>
          </p:nvPr>
        </p:nvSpPr>
        <p:spPr>
          <a:xfrm>
            <a:off x="457200" y="1440000"/>
            <a:ext cx="5472608" cy="1752600"/>
          </a:xfrm>
          <a:prstGeom prst="rect">
            <a:avLst/>
          </a:prstGeom>
          <a:noFill/>
          <a:ln>
            <a:noFill/>
          </a:ln>
        </p:spPr>
        <p:txBody>
          <a:bodyPr spcFirstLastPara="1" wrap="square" lIns="0" tIns="0" rIns="0" bIns="0" anchor="t" anchorCtr="0">
            <a:noAutofit/>
          </a:bodyPr>
          <a:lstStyle>
            <a:lvl1pPr lvl="0" algn="l">
              <a:lnSpc>
                <a:spcPct val="100000"/>
              </a:lnSpc>
              <a:spcBef>
                <a:spcPts val="400"/>
              </a:spcBef>
              <a:spcAft>
                <a:spcPts val="0"/>
              </a:spcAft>
              <a:buClr>
                <a:schemeClr val="lt1"/>
              </a:buClr>
              <a:buSzPts val="2000"/>
              <a:buNone/>
              <a:defRPr>
                <a:solidFill>
                  <a:schemeClr val="lt1"/>
                </a:solidFill>
              </a:defRPr>
            </a:lvl1pPr>
            <a:lvl2pPr lvl="1" algn="ctr">
              <a:lnSpc>
                <a:spcPct val="100000"/>
              </a:lnSpc>
              <a:spcBef>
                <a:spcPts val="600"/>
              </a:spcBef>
              <a:spcAft>
                <a:spcPts val="0"/>
              </a:spcAft>
              <a:buClr>
                <a:srgbClr val="888888"/>
              </a:buClr>
              <a:buSzPts val="2000"/>
              <a:buNone/>
              <a:defRPr>
                <a:solidFill>
                  <a:srgbClr val="888888"/>
                </a:solidFill>
              </a:defRPr>
            </a:lvl2pPr>
            <a:lvl3pPr lvl="2" algn="ctr">
              <a:lnSpc>
                <a:spcPct val="100000"/>
              </a:lnSpc>
              <a:spcBef>
                <a:spcPts val="400"/>
              </a:spcBef>
              <a:spcAft>
                <a:spcPts val="0"/>
              </a:spcAft>
              <a:buClr>
                <a:srgbClr val="888888"/>
              </a:buClr>
              <a:buSzPts val="20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0" name="Google Shape;30;p34"/>
          <p:cNvPicPr preferRelativeResize="0"/>
          <p:nvPr/>
        </p:nvPicPr>
        <p:blipFill rotWithShape="1">
          <a:blip r:embed="rId3">
            <a:alphaModFix/>
          </a:blip>
          <a:srcRect/>
          <a:stretch/>
        </p:blipFill>
        <p:spPr>
          <a:xfrm>
            <a:off x="7300799" y="467862"/>
            <a:ext cx="1367968" cy="496800"/>
          </a:xfrm>
          <a:prstGeom prst="rect">
            <a:avLst/>
          </a:prstGeom>
          <a:noFill/>
          <a:ln>
            <a:noFill/>
          </a:ln>
        </p:spPr>
      </p:pic>
      <p:sp>
        <p:nvSpPr>
          <p:cNvPr id="31" name="Google Shape;31;p34"/>
          <p:cNvSpPr txBox="1"/>
          <p:nvPr/>
        </p:nvSpPr>
        <p:spPr>
          <a:xfrm>
            <a:off x="9252520" y="13466"/>
            <a:ext cx="1584176" cy="5909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För att byta bakgrundsbild klicka på STHLM bilder på fliken Start.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Har du en egen bild högerklickar du på bakgrundsbilden och väljer Formatera bakgrund och sen Infoga från: Fil.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Tänk på att logotypen alltid ska vara tydlig. Vit logotyp mot mörk bakgrund och svart logotyp mot ljus.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Byt mellan de olika under Layout.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4"/>
        <p:cNvGrpSpPr/>
        <p:nvPr/>
      </p:nvGrpSpPr>
      <p:grpSpPr>
        <a:xfrm>
          <a:off x="0" y="0"/>
          <a:ext cx="0" cy="0"/>
          <a:chOff x="0" y="0"/>
          <a:chExt cx="0" cy="0"/>
        </a:xfrm>
      </p:grpSpPr>
      <p:sp>
        <p:nvSpPr>
          <p:cNvPr id="275" name="Google Shape;275;gda599e4d24_2_3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6" name="Google Shape;276;gda599e4d24_2_3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7" name="Google Shape;277;gda599e4d24_2_3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278"/>
        <p:cNvGrpSpPr/>
        <p:nvPr/>
      </p:nvGrpSpPr>
      <p:grpSpPr>
        <a:xfrm>
          <a:off x="0" y="0"/>
          <a:ext cx="0" cy="0"/>
          <a:chOff x="0" y="0"/>
          <a:chExt cx="0" cy="0"/>
        </a:xfrm>
      </p:grpSpPr>
      <p:sp>
        <p:nvSpPr>
          <p:cNvPr id="279" name="Google Shape;279;gda599e4d24_2_36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0" name="Google Shape;280;gda599e4d24_2_36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1" name="Google Shape;281;gda599e4d24_2_36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82" name="Google Shape;282;gda599e4d24_2_3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3" name="Google Shape;283;gda599e4d24_2_36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4" name="Google Shape;284;gda599e4d24_2_3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285"/>
        <p:cNvGrpSpPr/>
        <p:nvPr/>
      </p:nvGrpSpPr>
      <p:grpSpPr>
        <a:xfrm>
          <a:off x="0" y="0"/>
          <a:ext cx="0" cy="0"/>
          <a:chOff x="0" y="0"/>
          <a:chExt cx="0" cy="0"/>
        </a:xfrm>
      </p:grpSpPr>
      <p:sp>
        <p:nvSpPr>
          <p:cNvPr id="286" name="Google Shape;286;gda599e4d24_2_368"/>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7" name="Google Shape;287;gda599e4d24_2_36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8" name="Google Shape;288;gda599e4d24_2_368"/>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89" name="Google Shape;289;gda599e4d24_2_3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0" name="Google Shape;290;gda599e4d24_2_36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1" name="Google Shape;291;gda599e4d24_2_36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292"/>
        <p:cNvGrpSpPr/>
        <p:nvPr/>
      </p:nvGrpSpPr>
      <p:grpSpPr>
        <a:xfrm>
          <a:off x="0" y="0"/>
          <a:ext cx="0" cy="0"/>
          <a:chOff x="0" y="0"/>
          <a:chExt cx="0" cy="0"/>
        </a:xfrm>
      </p:grpSpPr>
      <p:sp>
        <p:nvSpPr>
          <p:cNvPr id="293" name="Google Shape;293;gda599e4d24_2_3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4" name="Google Shape;294;gda599e4d24_2_375"/>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5" name="Google Shape;295;gda599e4d24_2_37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6" name="Google Shape;296;gda599e4d24_2_37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7" name="Google Shape;297;gda599e4d24_2_37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298"/>
        <p:cNvGrpSpPr/>
        <p:nvPr/>
      </p:nvGrpSpPr>
      <p:grpSpPr>
        <a:xfrm>
          <a:off x="0" y="0"/>
          <a:ext cx="0" cy="0"/>
          <a:chOff x="0" y="0"/>
          <a:chExt cx="0" cy="0"/>
        </a:xfrm>
      </p:grpSpPr>
      <p:sp>
        <p:nvSpPr>
          <p:cNvPr id="299" name="Google Shape;299;gda599e4d24_2_381"/>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0" name="Google Shape;300;gda599e4d24_2_381"/>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1" name="Google Shape;301;gda599e4d24_2_38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2" name="Google Shape;302;gda599e4d24_2_38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3" name="Google Shape;303;gda599e4d24_2_38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sida-svart logo för ljusa bilder">
  <p:cSld name="Titelsida-svart logo för ljusa bilder">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35"/>
          <p:cNvSpPr txBox="1">
            <a:spLocks noGrp="1"/>
          </p:cNvSpPr>
          <p:nvPr>
            <p:ph type="ctrTitle"/>
          </p:nvPr>
        </p:nvSpPr>
        <p:spPr>
          <a:xfrm>
            <a:off x="457200" y="457200"/>
            <a:ext cx="5490000" cy="96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8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txBox="1">
            <a:spLocks noGrp="1"/>
          </p:cNvSpPr>
          <p:nvPr>
            <p:ph type="subTitle" idx="1"/>
          </p:nvPr>
        </p:nvSpPr>
        <p:spPr>
          <a:xfrm>
            <a:off x="457200" y="1440000"/>
            <a:ext cx="5472608" cy="1752600"/>
          </a:xfrm>
          <a:prstGeom prst="rect">
            <a:avLst/>
          </a:prstGeom>
          <a:noFill/>
          <a:ln>
            <a:noFill/>
          </a:ln>
        </p:spPr>
        <p:txBody>
          <a:bodyPr spcFirstLastPara="1" wrap="square" lIns="0" tIns="0" rIns="0" bIns="0" anchor="t" anchorCtr="0">
            <a:noAutofit/>
          </a:bodyPr>
          <a:lstStyle>
            <a:lvl1pPr lvl="0" algn="l">
              <a:lnSpc>
                <a:spcPct val="100000"/>
              </a:lnSpc>
              <a:spcBef>
                <a:spcPts val="400"/>
              </a:spcBef>
              <a:spcAft>
                <a:spcPts val="0"/>
              </a:spcAft>
              <a:buClr>
                <a:schemeClr val="dk1"/>
              </a:buClr>
              <a:buSzPts val="2000"/>
              <a:buNone/>
              <a:defRPr>
                <a:solidFill>
                  <a:schemeClr val="dk1"/>
                </a:solidFill>
              </a:defRPr>
            </a:lvl1pPr>
            <a:lvl2pPr lvl="1" algn="ctr">
              <a:lnSpc>
                <a:spcPct val="100000"/>
              </a:lnSpc>
              <a:spcBef>
                <a:spcPts val="600"/>
              </a:spcBef>
              <a:spcAft>
                <a:spcPts val="0"/>
              </a:spcAft>
              <a:buClr>
                <a:srgbClr val="888888"/>
              </a:buClr>
              <a:buSzPts val="2000"/>
              <a:buNone/>
              <a:defRPr>
                <a:solidFill>
                  <a:srgbClr val="888888"/>
                </a:solidFill>
              </a:defRPr>
            </a:lvl2pPr>
            <a:lvl3pPr lvl="2" algn="ctr">
              <a:lnSpc>
                <a:spcPct val="100000"/>
              </a:lnSpc>
              <a:spcBef>
                <a:spcPts val="400"/>
              </a:spcBef>
              <a:spcAft>
                <a:spcPts val="0"/>
              </a:spcAft>
              <a:buClr>
                <a:srgbClr val="888888"/>
              </a:buClr>
              <a:buSzPts val="20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5" name="Google Shape;35;p35"/>
          <p:cNvPicPr preferRelativeResize="0"/>
          <p:nvPr/>
        </p:nvPicPr>
        <p:blipFill rotWithShape="1">
          <a:blip r:embed="rId3">
            <a:alphaModFix/>
          </a:blip>
          <a:srcRect/>
          <a:stretch/>
        </p:blipFill>
        <p:spPr>
          <a:xfrm>
            <a:off x="7300800" y="467862"/>
            <a:ext cx="1367968" cy="468276"/>
          </a:xfrm>
          <a:prstGeom prst="rect">
            <a:avLst/>
          </a:prstGeom>
          <a:noFill/>
          <a:ln>
            <a:noFill/>
          </a:ln>
        </p:spPr>
      </p:pic>
      <p:sp>
        <p:nvSpPr>
          <p:cNvPr id="36" name="Google Shape;36;p35"/>
          <p:cNvSpPr txBox="1"/>
          <p:nvPr/>
        </p:nvSpPr>
        <p:spPr>
          <a:xfrm>
            <a:off x="9252520" y="13466"/>
            <a:ext cx="1584176" cy="5909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För att byta bakgrundsbild klicka på STHLM bilder på fliken Start.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Har du en egen bild högerklickar du på bakgrundsbilden och väljer Formatera bakgrund och sen Infoga från: Fil.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Tänk på att logotypen alltid ska vara tydlig. Vit logotyp mot mörk bakgrund och svart logotyp mot ljus.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Byt mellan de olika under Layout.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sida -  svart logo grå bakgrund">
  <p:cSld name="Titelsida -  svart logo grå bakgrund">
    <p:bg>
      <p:bgPr>
        <a:solidFill>
          <a:srgbClr val="F5F3EE"/>
        </a:solidFill>
        <a:effectLst/>
      </p:bgPr>
    </p:bg>
    <p:spTree>
      <p:nvGrpSpPr>
        <p:cNvPr id="1" name="Shape 37"/>
        <p:cNvGrpSpPr/>
        <p:nvPr/>
      </p:nvGrpSpPr>
      <p:grpSpPr>
        <a:xfrm>
          <a:off x="0" y="0"/>
          <a:ext cx="0" cy="0"/>
          <a:chOff x="0" y="0"/>
          <a:chExt cx="0" cy="0"/>
        </a:xfrm>
      </p:grpSpPr>
      <p:sp>
        <p:nvSpPr>
          <p:cNvPr id="38" name="Google Shape;38;p36"/>
          <p:cNvSpPr txBox="1">
            <a:spLocks noGrp="1"/>
          </p:cNvSpPr>
          <p:nvPr>
            <p:ph type="ctrTitle"/>
          </p:nvPr>
        </p:nvSpPr>
        <p:spPr>
          <a:xfrm>
            <a:off x="457200" y="457200"/>
            <a:ext cx="5490000" cy="96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8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457200" y="1440000"/>
            <a:ext cx="5479200" cy="175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2000"/>
              <a:buNone/>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0" name="Google Shape;40;p36"/>
          <p:cNvPicPr preferRelativeResize="0"/>
          <p:nvPr/>
        </p:nvPicPr>
        <p:blipFill rotWithShape="1">
          <a:blip r:embed="rId2">
            <a:alphaModFix/>
          </a:blip>
          <a:srcRect/>
          <a:stretch/>
        </p:blipFill>
        <p:spPr>
          <a:xfrm>
            <a:off x="7300800" y="467862"/>
            <a:ext cx="1367968" cy="468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elsida - Färgrutor alt 1">
  <p:cSld name="Titelsida - Färgrutor alt 1">
    <p:spTree>
      <p:nvGrpSpPr>
        <p:cNvPr id="1" name="Shape 41"/>
        <p:cNvGrpSpPr/>
        <p:nvPr/>
      </p:nvGrpSpPr>
      <p:grpSpPr>
        <a:xfrm>
          <a:off x="0" y="0"/>
          <a:ext cx="0" cy="0"/>
          <a:chOff x="0" y="0"/>
          <a:chExt cx="0" cy="0"/>
        </a:xfrm>
      </p:grpSpPr>
      <p:sp>
        <p:nvSpPr>
          <p:cNvPr id="42" name="Google Shape;42;p37"/>
          <p:cNvSpPr txBox="1"/>
          <p:nvPr/>
        </p:nvSpPr>
        <p:spPr>
          <a:xfrm>
            <a:off x="457200" y="457200"/>
            <a:ext cx="5508000" cy="3960813"/>
          </a:xfrm>
          <a:prstGeom prst="rect">
            <a:avLst/>
          </a:prstGeom>
          <a:solidFill>
            <a:schemeClr val="accent5"/>
          </a:solidFill>
          <a:ln>
            <a:noFill/>
          </a:ln>
        </p:spPr>
        <p:txBody>
          <a:bodyPr spcFirstLastPara="1" wrap="square" lIns="234000" tIns="45700" rIns="234000"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sv-SE"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3" name="Google Shape;43;p37"/>
          <p:cNvSpPr txBox="1">
            <a:spLocks noGrp="1"/>
          </p:cNvSpPr>
          <p:nvPr>
            <p:ph type="title"/>
          </p:nvPr>
        </p:nvSpPr>
        <p:spPr>
          <a:xfrm>
            <a:off x="683568" y="628016"/>
            <a:ext cx="5112568" cy="114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txBox="1">
            <a:spLocks noGrp="1"/>
          </p:cNvSpPr>
          <p:nvPr>
            <p:ph type="body" idx="1"/>
          </p:nvPr>
        </p:nvSpPr>
        <p:spPr>
          <a:xfrm>
            <a:off x="683568" y="1844674"/>
            <a:ext cx="5112568" cy="23764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1"/>
              </a:buClr>
              <a:buSzPts val="2000"/>
              <a:buNone/>
              <a:defRPr>
                <a:solidFill>
                  <a:schemeClr val="lt1"/>
                </a:solidFill>
              </a:defRPr>
            </a:lvl1pPr>
            <a:lvl2pPr marL="914400" lvl="1" indent="-355600" algn="l">
              <a:lnSpc>
                <a:spcPct val="100000"/>
              </a:lnSpc>
              <a:spcBef>
                <a:spcPts val="600"/>
              </a:spcBef>
              <a:spcAft>
                <a:spcPts val="0"/>
              </a:spcAft>
              <a:buClr>
                <a:schemeClr val="lt1"/>
              </a:buClr>
              <a:buSzPts val="2000"/>
              <a:buChar char="–"/>
              <a:defRPr>
                <a:solidFill>
                  <a:schemeClr val="lt1"/>
                </a:solidFill>
              </a:defRPr>
            </a:lvl2pPr>
            <a:lvl3pPr marL="1371600" lvl="2" indent="-355600" algn="l">
              <a:lnSpc>
                <a:spcPct val="100000"/>
              </a:lnSpc>
              <a:spcBef>
                <a:spcPts val="400"/>
              </a:spcBef>
              <a:spcAft>
                <a:spcPts val="0"/>
              </a:spcAft>
              <a:buClr>
                <a:schemeClr val="lt1"/>
              </a:buClr>
              <a:buSzPts val="2000"/>
              <a:buChar char="•"/>
              <a:defRPr>
                <a:solidFill>
                  <a:schemeClr val="lt1"/>
                </a:solidFill>
              </a:defRPr>
            </a:lvl3pPr>
            <a:lvl4pPr marL="1828800" lvl="3" indent="-355600" algn="l">
              <a:lnSpc>
                <a:spcPct val="100000"/>
              </a:lnSpc>
              <a:spcBef>
                <a:spcPts val="400"/>
              </a:spcBef>
              <a:spcAft>
                <a:spcPts val="0"/>
              </a:spcAft>
              <a:buClr>
                <a:schemeClr val="lt1"/>
              </a:buClr>
              <a:buSzPts val="2000"/>
              <a:buChar char="–"/>
              <a:defRPr>
                <a:solidFill>
                  <a:schemeClr val="lt1"/>
                </a:solidFill>
              </a:defRPr>
            </a:lvl4pPr>
            <a:lvl5pPr marL="2286000" lvl="4" indent="-355600" algn="l">
              <a:lnSpc>
                <a:spcPct val="100000"/>
              </a:lnSpc>
              <a:spcBef>
                <a:spcPts val="400"/>
              </a:spcBef>
              <a:spcAft>
                <a:spcPts val="0"/>
              </a:spcAft>
              <a:buClr>
                <a:schemeClr val="lt1"/>
              </a:buClr>
              <a:buSzPts val="20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37"/>
          <p:cNvSpPr>
            <a:spLocks noGrp="1"/>
          </p:cNvSpPr>
          <p:nvPr>
            <p:ph type="pic" idx="2"/>
          </p:nvPr>
        </p:nvSpPr>
        <p:spPr>
          <a:xfrm>
            <a:off x="5947200" y="4418012"/>
            <a:ext cx="2739600" cy="1980000"/>
          </a:xfrm>
          <a:prstGeom prst="rect">
            <a:avLst/>
          </a:prstGeom>
          <a:solidFill>
            <a:schemeClr val="accent1"/>
          </a:solidFill>
          <a:ln>
            <a:noFill/>
          </a:ln>
        </p:spPr>
        <p:txBody>
          <a:bodyPr spcFirstLastPara="1" wrap="square" lIns="0" tIns="0" rIns="0" bIns="0" anchor="t" anchorCtr="1">
            <a:noAutofit/>
          </a:bodyPr>
          <a:lstStyle>
            <a:lvl1pPr marR="0" lvl="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6" name="Google Shape;46;p37"/>
          <p:cNvPicPr preferRelativeResize="0"/>
          <p:nvPr/>
        </p:nvPicPr>
        <p:blipFill rotWithShape="1">
          <a:blip r:embed="rId2">
            <a:alphaModFix/>
          </a:blip>
          <a:srcRect/>
          <a:stretch/>
        </p:blipFill>
        <p:spPr>
          <a:xfrm>
            <a:off x="7300800" y="467862"/>
            <a:ext cx="1367968" cy="468276"/>
          </a:xfrm>
          <a:prstGeom prst="rect">
            <a:avLst/>
          </a:prstGeom>
          <a:noFill/>
          <a:ln>
            <a:noFill/>
          </a:ln>
        </p:spPr>
      </p:pic>
      <p:sp>
        <p:nvSpPr>
          <p:cNvPr id="47" name="Google Shape;47;p37"/>
          <p:cNvSpPr txBox="1"/>
          <p:nvPr/>
        </p:nvSpPr>
        <p:spPr>
          <a:xfrm>
            <a:off x="9324528" y="4441756"/>
            <a:ext cx="158417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Klicka på </a:t>
            </a:r>
            <a:r>
              <a:rPr lang="sv-SE" sz="1400" b="1" i="0" u="none" strike="noStrike" cap="none">
                <a:solidFill>
                  <a:schemeClr val="dk2"/>
                </a:solidFill>
                <a:latin typeface="Arial"/>
                <a:ea typeface="Arial"/>
                <a:cs typeface="Arial"/>
                <a:sym typeface="Arial"/>
              </a:rPr>
              <a:t>STHLM</a:t>
            </a:r>
            <a:r>
              <a:rPr lang="sv-SE" sz="1400" b="0" i="0" u="none" strike="noStrike" cap="none">
                <a:solidFill>
                  <a:schemeClr val="dk2"/>
                </a:solidFill>
                <a:latin typeface="Arial"/>
                <a:ea typeface="Arial"/>
                <a:cs typeface="Arial"/>
                <a:sym typeface="Arial"/>
              </a:rPr>
              <a:t> </a:t>
            </a:r>
            <a:r>
              <a:rPr lang="sv-SE" sz="1400" b="1" i="0" u="none" strike="noStrike" cap="none">
                <a:solidFill>
                  <a:schemeClr val="dk2"/>
                </a:solidFill>
                <a:latin typeface="Arial"/>
                <a:ea typeface="Arial"/>
                <a:cs typeface="Arial"/>
                <a:sym typeface="Arial"/>
              </a:rPr>
              <a:t>bilder</a:t>
            </a:r>
            <a:r>
              <a:rPr lang="sv-SE" sz="1400" b="0" i="0" u="none" strike="noStrike" cap="none">
                <a:solidFill>
                  <a:schemeClr val="dk2"/>
                </a:solidFill>
                <a:latin typeface="Arial"/>
                <a:ea typeface="Arial"/>
                <a:cs typeface="Arial"/>
                <a:sym typeface="Arial"/>
              </a:rPr>
              <a:t> för att lägga till en bild. Om du har en egen bild, klicka direkt på ikonen som visas i rutan här till vänster på sidan.</a:t>
            </a:r>
            <a:endParaRPr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elsida - Färgrutor alt 2">
  <p:cSld name="Titelsida - Färgrutor alt 2">
    <p:spTree>
      <p:nvGrpSpPr>
        <p:cNvPr id="1" name="Shape 48"/>
        <p:cNvGrpSpPr/>
        <p:nvPr/>
      </p:nvGrpSpPr>
      <p:grpSpPr>
        <a:xfrm>
          <a:off x="0" y="0"/>
          <a:ext cx="0" cy="0"/>
          <a:chOff x="0" y="0"/>
          <a:chExt cx="0" cy="0"/>
        </a:xfrm>
      </p:grpSpPr>
      <p:sp>
        <p:nvSpPr>
          <p:cNvPr id="49" name="Google Shape;49;p38"/>
          <p:cNvSpPr txBox="1"/>
          <p:nvPr/>
        </p:nvSpPr>
        <p:spPr>
          <a:xfrm>
            <a:off x="457200" y="457200"/>
            <a:ext cx="5508000" cy="3960813"/>
          </a:xfrm>
          <a:prstGeom prst="rect">
            <a:avLst/>
          </a:prstGeom>
          <a:solidFill>
            <a:schemeClr val="accent3"/>
          </a:solidFill>
          <a:ln>
            <a:noFill/>
          </a:ln>
        </p:spPr>
        <p:txBody>
          <a:bodyPr spcFirstLastPara="1" wrap="square" lIns="234000" tIns="45700" rIns="234000"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sv-SE"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0" name="Google Shape;50;p38"/>
          <p:cNvSpPr txBox="1">
            <a:spLocks noGrp="1"/>
          </p:cNvSpPr>
          <p:nvPr>
            <p:ph type="title"/>
          </p:nvPr>
        </p:nvSpPr>
        <p:spPr>
          <a:xfrm>
            <a:off x="683568" y="628016"/>
            <a:ext cx="5112568" cy="114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body" idx="1"/>
          </p:nvPr>
        </p:nvSpPr>
        <p:spPr>
          <a:xfrm>
            <a:off x="683568" y="1844674"/>
            <a:ext cx="5112568" cy="23764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1"/>
              </a:buClr>
              <a:buSzPts val="2000"/>
              <a:buNone/>
              <a:defRPr>
                <a:solidFill>
                  <a:schemeClr val="lt1"/>
                </a:solidFill>
              </a:defRPr>
            </a:lvl1pPr>
            <a:lvl2pPr marL="914400" lvl="1" indent="-355600" algn="l">
              <a:lnSpc>
                <a:spcPct val="100000"/>
              </a:lnSpc>
              <a:spcBef>
                <a:spcPts val="600"/>
              </a:spcBef>
              <a:spcAft>
                <a:spcPts val="0"/>
              </a:spcAft>
              <a:buClr>
                <a:schemeClr val="lt1"/>
              </a:buClr>
              <a:buSzPts val="2000"/>
              <a:buChar char="–"/>
              <a:defRPr>
                <a:solidFill>
                  <a:schemeClr val="lt1"/>
                </a:solidFill>
              </a:defRPr>
            </a:lvl2pPr>
            <a:lvl3pPr marL="1371600" lvl="2" indent="-355600" algn="l">
              <a:lnSpc>
                <a:spcPct val="100000"/>
              </a:lnSpc>
              <a:spcBef>
                <a:spcPts val="400"/>
              </a:spcBef>
              <a:spcAft>
                <a:spcPts val="0"/>
              </a:spcAft>
              <a:buClr>
                <a:schemeClr val="lt1"/>
              </a:buClr>
              <a:buSzPts val="2000"/>
              <a:buChar char="•"/>
              <a:defRPr>
                <a:solidFill>
                  <a:schemeClr val="lt1"/>
                </a:solidFill>
              </a:defRPr>
            </a:lvl3pPr>
            <a:lvl4pPr marL="1828800" lvl="3" indent="-355600" algn="l">
              <a:lnSpc>
                <a:spcPct val="100000"/>
              </a:lnSpc>
              <a:spcBef>
                <a:spcPts val="400"/>
              </a:spcBef>
              <a:spcAft>
                <a:spcPts val="0"/>
              </a:spcAft>
              <a:buClr>
                <a:schemeClr val="lt1"/>
              </a:buClr>
              <a:buSzPts val="2000"/>
              <a:buChar char="–"/>
              <a:defRPr>
                <a:solidFill>
                  <a:schemeClr val="lt1"/>
                </a:solidFill>
              </a:defRPr>
            </a:lvl4pPr>
            <a:lvl5pPr marL="2286000" lvl="4" indent="-355600" algn="l">
              <a:lnSpc>
                <a:spcPct val="100000"/>
              </a:lnSpc>
              <a:spcBef>
                <a:spcPts val="400"/>
              </a:spcBef>
              <a:spcAft>
                <a:spcPts val="0"/>
              </a:spcAft>
              <a:buClr>
                <a:schemeClr val="lt1"/>
              </a:buClr>
              <a:buSzPts val="20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38"/>
          <p:cNvSpPr>
            <a:spLocks noGrp="1"/>
          </p:cNvSpPr>
          <p:nvPr>
            <p:ph type="pic" idx="2"/>
          </p:nvPr>
        </p:nvSpPr>
        <p:spPr>
          <a:xfrm>
            <a:off x="5947200" y="4418012"/>
            <a:ext cx="2739600" cy="1980000"/>
          </a:xfrm>
          <a:prstGeom prst="rect">
            <a:avLst/>
          </a:prstGeom>
          <a:solidFill>
            <a:schemeClr val="dk2"/>
          </a:solidFill>
          <a:ln>
            <a:noFill/>
          </a:ln>
        </p:spPr>
        <p:txBody>
          <a:bodyPr spcFirstLastPara="1" wrap="square" lIns="0" tIns="0" rIns="0" bIns="0" anchor="t" anchorCtr="1">
            <a:noAutofit/>
          </a:bodyPr>
          <a:lstStyle>
            <a:lvl1pPr marR="0" lvl="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3" name="Google Shape;53;p38"/>
          <p:cNvPicPr preferRelativeResize="0"/>
          <p:nvPr/>
        </p:nvPicPr>
        <p:blipFill rotWithShape="1">
          <a:blip r:embed="rId2">
            <a:alphaModFix/>
          </a:blip>
          <a:srcRect/>
          <a:stretch/>
        </p:blipFill>
        <p:spPr>
          <a:xfrm>
            <a:off x="7300800" y="467862"/>
            <a:ext cx="1367968" cy="468276"/>
          </a:xfrm>
          <a:prstGeom prst="rect">
            <a:avLst/>
          </a:prstGeom>
          <a:noFill/>
          <a:ln>
            <a:noFill/>
          </a:ln>
        </p:spPr>
      </p:pic>
      <p:sp>
        <p:nvSpPr>
          <p:cNvPr id="54" name="Google Shape;54;p38"/>
          <p:cNvSpPr txBox="1"/>
          <p:nvPr/>
        </p:nvSpPr>
        <p:spPr>
          <a:xfrm>
            <a:off x="9324528" y="4441756"/>
            <a:ext cx="158417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Klicka på </a:t>
            </a:r>
            <a:r>
              <a:rPr lang="sv-SE" sz="1400" b="1" i="0" u="none" strike="noStrike" cap="none">
                <a:solidFill>
                  <a:schemeClr val="dk2"/>
                </a:solidFill>
                <a:latin typeface="Arial"/>
                <a:ea typeface="Arial"/>
                <a:cs typeface="Arial"/>
                <a:sym typeface="Arial"/>
              </a:rPr>
              <a:t>STHLM</a:t>
            </a:r>
            <a:r>
              <a:rPr lang="sv-SE" sz="1400" b="0" i="0" u="none" strike="noStrike" cap="none">
                <a:solidFill>
                  <a:schemeClr val="dk2"/>
                </a:solidFill>
                <a:latin typeface="Arial"/>
                <a:ea typeface="Arial"/>
                <a:cs typeface="Arial"/>
                <a:sym typeface="Arial"/>
              </a:rPr>
              <a:t> </a:t>
            </a:r>
            <a:r>
              <a:rPr lang="sv-SE" sz="1400" b="1" i="0" u="none" strike="noStrike" cap="none">
                <a:solidFill>
                  <a:schemeClr val="dk2"/>
                </a:solidFill>
                <a:latin typeface="Arial"/>
                <a:ea typeface="Arial"/>
                <a:cs typeface="Arial"/>
                <a:sym typeface="Arial"/>
              </a:rPr>
              <a:t>bilder</a:t>
            </a:r>
            <a:r>
              <a:rPr lang="sv-SE" sz="1400" b="0" i="0" u="none" strike="noStrike" cap="none">
                <a:solidFill>
                  <a:schemeClr val="dk2"/>
                </a:solidFill>
                <a:latin typeface="Arial"/>
                <a:ea typeface="Arial"/>
                <a:cs typeface="Arial"/>
                <a:sym typeface="Arial"/>
              </a:rPr>
              <a:t> för att lägga till en bild. Om du har en egen bild, klicka direkt på ikonen som visas i rutan här till vänster på sidan.</a:t>
            </a:r>
            <a:endParaRPr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elsida - Färgrutor alt 3">
  <p:cSld name="Titelsida - Färgrutor alt 3">
    <p:spTree>
      <p:nvGrpSpPr>
        <p:cNvPr id="1" name="Shape 55"/>
        <p:cNvGrpSpPr/>
        <p:nvPr/>
      </p:nvGrpSpPr>
      <p:grpSpPr>
        <a:xfrm>
          <a:off x="0" y="0"/>
          <a:ext cx="0" cy="0"/>
          <a:chOff x="0" y="0"/>
          <a:chExt cx="0" cy="0"/>
        </a:xfrm>
      </p:grpSpPr>
      <p:sp>
        <p:nvSpPr>
          <p:cNvPr id="56" name="Google Shape;56;p39"/>
          <p:cNvSpPr txBox="1"/>
          <p:nvPr/>
        </p:nvSpPr>
        <p:spPr>
          <a:xfrm>
            <a:off x="457200" y="457200"/>
            <a:ext cx="5508000" cy="3960813"/>
          </a:xfrm>
          <a:prstGeom prst="rect">
            <a:avLst/>
          </a:prstGeom>
          <a:solidFill>
            <a:schemeClr val="accent1"/>
          </a:solidFill>
          <a:ln>
            <a:noFill/>
          </a:ln>
        </p:spPr>
        <p:txBody>
          <a:bodyPr spcFirstLastPara="1" wrap="square" lIns="234000" tIns="45700" rIns="234000"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sv-SE"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7" name="Google Shape;57;p39"/>
          <p:cNvSpPr txBox="1">
            <a:spLocks noGrp="1"/>
          </p:cNvSpPr>
          <p:nvPr>
            <p:ph type="title"/>
          </p:nvPr>
        </p:nvSpPr>
        <p:spPr>
          <a:xfrm>
            <a:off x="683568" y="628016"/>
            <a:ext cx="5112568" cy="114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9"/>
          <p:cNvSpPr txBox="1">
            <a:spLocks noGrp="1"/>
          </p:cNvSpPr>
          <p:nvPr>
            <p:ph type="body" idx="1"/>
          </p:nvPr>
        </p:nvSpPr>
        <p:spPr>
          <a:xfrm>
            <a:off x="683568" y="1844674"/>
            <a:ext cx="5112568" cy="23764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1"/>
              </a:buClr>
              <a:buSzPts val="2000"/>
              <a:buNone/>
              <a:defRPr>
                <a:solidFill>
                  <a:schemeClr val="lt1"/>
                </a:solidFill>
              </a:defRPr>
            </a:lvl1pPr>
            <a:lvl2pPr marL="914400" lvl="1" indent="-355600" algn="l">
              <a:lnSpc>
                <a:spcPct val="100000"/>
              </a:lnSpc>
              <a:spcBef>
                <a:spcPts val="600"/>
              </a:spcBef>
              <a:spcAft>
                <a:spcPts val="0"/>
              </a:spcAft>
              <a:buClr>
                <a:schemeClr val="lt1"/>
              </a:buClr>
              <a:buSzPts val="2000"/>
              <a:buChar char="–"/>
              <a:defRPr>
                <a:solidFill>
                  <a:schemeClr val="lt1"/>
                </a:solidFill>
              </a:defRPr>
            </a:lvl2pPr>
            <a:lvl3pPr marL="1371600" lvl="2" indent="-355600" algn="l">
              <a:lnSpc>
                <a:spcPct val="100000"/>
              </a:lnSpc>
              <a:spcBef>
                <a:spcPts val="400"/>
              </a:spcBef>
              <a:spcAft>
                <a:spcPts val="0"/>
              </a:spcAft>
              <a:buClr>
                <a:schemeClr val="lt1"/>
              </a:buClr>
              <a:buSzPts val="2000"/>
              <a:buChar char="•"/>
              <a:defRPr>
                <a:solidFill>
                  <a:schemeClr val="lt1"/>
                </a:solidFill>
              </a:defRPr>
            </a:lvl3pPr>
            <a:lvl4pPr marL="1828800" lvl="3" indent="-355600" algn="l">
              <a:lnSpc>
                <a:spcPct val="100000"/>
              </a:lnSpc>
              <a:spcBef>
                <a:spcPts val="400"/>
              </a:spcBef>
              <a:spcAft>
                <a:spcPts val="0"/>
              </a:spcAft>
              <a:buClr>
                <a:schemeClr val="lt1"/>
              </a:buClr>
              <a:buSzPts val="2000"/>
              <a:buChar char="–"/>
              <a:defRPr>
                <a:solidFill>
                  <a:schemeClr val="lt1"/>
                </a:solidFill>
              </a:defRPr>
            </a:lvl4pPr>
            <a:lvl5pPr marL="2286000" lvl="4" indent="-355600" algn="l">
              <a:lnSpc>
                <a:spcPct val="100000"/>
              </a:lnSpc>
              <a:spcBef>
                <a:spcPts val="400"/>
              </a:spcBef>
              <a:spcAft>
                <a:spcPts val="0"/>
              </a:spcAft>
              <a:buClr>
                <a:schemeClr val="lt1"/>
              </a:buClr>
              <a:buSzPts val="20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39"/>
          <p:cNvSpPr>
            <a:spLocks noGrp="1"/>
          </p:cNvSpPr>
          <p:nvPr>
            <p:ph type="pic" idx="2"/>
          </p:nvPr>
        </p:nvSpPr>
        <p:spPr>
          <a:xfrm>
            <a:off x="5947200" y="4418012"/>
            <a:ext cx="2739600" cy="1980000"/>
          </a:xfrm>
          <a:prstGeom prst="rect">
            <a:avLst/>
          </a:prstGeom>
          <a:solidFill>
            <a:schemeClr val="accent5"/>
          </a:solidFill>
          <a:ln>
            <a:noFill/>
          </a:ln>
        </p:spPr>
        <p:txBody>
          <a:bodyPr spcFirstLastPara="1" wrap="square" lIns="0" tIns="0" rIns="0" bIns="0" anchor="t" anchorCtr="1">
            <a:noAutofit/>
          </a:bodyPr>
          <a:lstStyle>
            <a:lvl1pPr marR="0" lvl="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0" name="Google Shape;60;p39"/>
          <p:cNvPicPr preferRelativeResize="0"/>
          <p:nvPr/>
        </p:nvPicPr>
        <p:blipFill rotWithShape="1">
          <a:blip r:embed="rId2">
            <a:alphaModFix/>
          </a:blip>
          <a:srcRect/>
          <a:stretch/>
        </p:blipFill>
        <p:spPr>
          <a:xfrm>
            <a:off x="7300800" y="467862"/>
            <a:ext cx="1367968" cy="468276"/>
          </a:xfrm>
          <a:prstGeom prst="rect">
            <a:avLst/>
          </a:prstGeom>
          <a:noFill/>
          <a:ln>
            <a:noFill/>
          </a:ln>
        </p:spPr>
      </p:pic>
      <p:sp>
        <p:nvSpPr>
          <p:cNvPr id="61" name="Google Shape;61;p39"/>
          <p:cNvSpPr txBox="1"/>
          <p:nvPr/>
        </p:nvSpPr>
        <p:spPr>
          <a:xfrm>
            <a:off x="9324528" y="4441756"/>
            <a:ext cx="158417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Klicka på </a:t>
            </a:r>
            <a:r>
              <a:rPr lang="sv-SE" sz="1400" b="1" i="0" u="none" strike="noStrike" cap="none">
                <a:solidFill>
                  <a:schemeClr val="dk2"/>
                </a:solidFill>
                <a:latin typeface="Arial"/>
                <a:ea typeface="Arial"/>
                <a:cs typeface="Arial"/>
                <a:sym typeface="Arial"/>
              </a:rPr>
              <a:t>STHLM</a:t>
            </a:r>
            <a:r>
              <a:rPr lang="sv-SE" sz="1400" b="0" i="0" u="none" strike="noStrike" cap="none">
                <a:solidFill>
                  <a:schemeClr val="dk2"/>
                </a:solidFill>
                <a:latin typeface="Arial"/>
                <a:ea typeface="Arial"/>
                <a:cs typeface="Arial"/>
                <a:sym typeface="Arial"/>
              </a:rPr>
              <a:t> </a:t>
            </a:r>
            <a:r>
              <a:rPr lang="sv-SE" sz="1400" b="1" i="0" u="none" strike="noStrike" cap="none">
                <a:solidFill>
                  <a:schemeClr val="dk2"/>
                </a:solidFill>
                <a:latin typeface="Arial"/>
                <a:ea typeface="Arial"/>
                <a:cs typeface="Arial"/>
                <a:sym typeface="Arial"/>
              </a:rPr>
              <a:t>bilder</a:t>
            </a:r>
            <a:r>
              <a:rPr lang="sv-SE" sz="1400" b="0" i="0" u="none" strike="noStrike" cap="none">
                <a:solidFill>
                  <a:schemeClr val="dk2"/>
                </a:solidFill>
                <a:latin typeface="Arial"/>
                <a:ea typeface="Arial"/>
                <a:cs typeface="Arial"/>
                <a:sym typeface="Arial"/>
              </a:rPr>
              <a:t> för att lägga till en bild. Om du har en egen bild, klicka direkt på ikonen som visas i rutan här till vänster på sidan.</a:t>
            </a:r>
            <a:endParaRPr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elsida - Färgrutor alt 4">
  <p:cSld name="Titelsida - Färgrutor alt 4">
    <p:spTree>
      <p:nvGrpSpPr>
        <p:cNvPr id="1" name="Shape 62"/>
        <p:cNvGrpSpPr/>
        <p:nvPr/>
      </p:nvGrpSpPr>
      <p:grpSpPr>
        <a:xfrm>
          <a:off x="0" y="0"/>
          <a:ext cx="0" cy="0"/>
          <a:chOff x="0" y="0"/>
          <a:chExt cx="0" cy="0"/>
        </a:xfrm>
      </p:grpSpPr>
      <p:sp>
        <p:nvSpPr>
          <p:cNvPr id="63" name="Google Shape;63;p40"/>
          <p:cNvSpPr txBox="1"/>
          <p:nvPr/>
        </p:nvSpPr>
        <p:spPr>
          <a:xfrm>
            <a:off x="457200" y="457200"/>
            <a:ext cx="5508000" cy="3960813"/>
          </a:xfrm>
          <a:prstGeom prst="rect">
            <a:avLst/>
          </a:prstGeom>
          <a:solidFill>
            <a:schemeClr val="dk2"/>
          </a:solidFill>
          <a:ln>
            <a:noFill/>
          </a:ln>
        </p:spPr>
        <p:txBody>
          <a:bodyPr spcFirstLastPara="1" wrap="square" lIns="234000" tIns="45700" rIns="234000"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sv-SE"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4" name="Google Shape;64;p40"/>
          <p:cNvSpPr txBox="1">
            <a:spLocks noGrp="1"/>
          </p:cNvSpPr>
          <p:nvPr>
            <p:ph type="title"/>
          </p:nvPr>
        </p:nvSpPr>
        <p:spPr>
          <a:xfrm>
            <a:off x="683568" y="628016"/>
            <a:ext cx="5112568" cy="114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0"/>
          <p:cNvSpPr txBox="1">
            <a:spLocks noGrp="1"/>
          </p:cNvSpPr>
          <p:nvPr>
            <p:ph type="body" idx="1"/>
          </p:nvPr>
        </p:nvSpPr>
        <p:spPr>
          <a:xfrm>
            <a:off x="683568" y="1844674"/>
            <a:ext cx="5112568" cy="23764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1"/>
              </a:buClr>
              <a:buSzPts val="2000"/>
              <a:buNone/>
              <a:defRPr>
                <a:solidFill>
                  <a:schemeClr val="lt1"/>
                </a:solidFill>
              </a:defRPr>
            </a:lvl1pPr>
            <a:lvl2pPr marL="914400" lvl="1" indent="-355600" algn="l">
              <a:lnSpc>
                <a:spcPct val="100000"/>
              </a:lnSpc>
              <a:spcBef>
                <a:spcPts val="600"/>
              </a:spcBef>
              <a:spcAft>
                <a:spcPts val="0"/>
              </a:spcAft>
              <a:buClr>
                <a:schemeClr val="lt1"/>
              </a:buClr>
              <a:buSzPts val="2000"/>
              <a:buChar char="–"/>
              <a:defRPr>
                <a:solidFill>
                  <a:schemeClr val="lt1"/>
                </a:solidFill>
              </a:defRPr>
            </a:lvl2pPr>
            <a:lvl3pPr marL="1371600" lvl="2" indent="-355600" algn="l">
              <a:lnSpc>
                <a:spcPct val="100000"/>
              </a:lnSpc>
              <a:spcBef>
                <a:spcPts val="400"/>
              </a:spcBef>
              <a:spcAft>
                <a:spcPts val="0"/>
              </a:spcAft>
              <a:buClr>
                <a:schemeClr val="lt1"/>
              </a:buClr>
              <a:buSzPts val="2000"/>
              <a:buChar char="•"/>
              <a:defRPr>
                <a:solidFill>
                  <a:schemeClr val="lt1"/>
                </a:solidFill>
              </a:defRPr>
            </a:lvl3pPr>
            <a:lvl4pPr marL="1828800" lvl="3" indent="-355600" algn="l">
              <a:lnSpc>
                <a:spcPct val="100000"/>
              </a:lnSpc>
              <a:spcBef>
                <a:spcPts val="400"/>
              </a:spcBef>
              <a:spcAft>
                <a:spcPts val="0"/>
              </a:spcAft>
              <a:buClr>
                <a:schemeClr val="lt1"/>
              </a:buClr>
              <a:buSzPts val="2000"/>
              <a:buChar char="–"/>
              <a:defRPr>
                <a:solidFill>
                  <a:schemeClr val="lt1"/>
                </a:solidFill>
              </a:defRPr>
            </a:lvl4pPr>
            <a:lvl5pPr marL="2286000" lvl="4" indent="-355600" algn="l">
              <a:lnSpc>
                <a:spcPct val="100000"/>
              </a:lnSpc>
              <a:spcBef>
                <a:spcPts val="400"/>
              </a:spcBef>
              <a:spcAft>
                <a:spcPts val="0"/>
              </a:spcAft>
              <a:buClr>
                <a:schemeClr val="lt1"/>
              </a:buClr>
              <a:buSzPts val="20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40"/>
          <p:cNvSpPr>
            <a:spLocks noGrp="1"/>
          </p:cNvSpPr>
          <p:nvPr>
            <p:ph type="pic" idx="2"/>
          </p:nvPr>
        </p:nvSpPr>
        <p:spPr>
          <a:xfrm>
            <a:off x="5947200" y="4418012"/>
            <a:ext cx="2739600" cy="1980000"/>
          </a:xfrm>
          <a:prstGeom prst="rect">
            <a:avLst/>
          </a:prstGeom>
          <a:solidFill>
            <a:schemeClr val="accent3"/>
          </a:solidFill>
          <a:ln>
            <a:noFill/>
          </a:ln>
        </p:spPr>
        <p:txBody>
          <a:bodyPr spcFirstLastPara="1" wrap="square" lIns="0" tIns="0" rIns="0" bIns="0" anchor="t" anchorCtr="1">
            <a:noAutofit/>
          </a:bodyPr>
          <a:lstStyle>
            <a:lvl1pPr marR="0" lvl="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7" name="Google Shape;67;p40"/>
          <p:cNvPicPr preferRelativeResize="0"/>
          <p:nvPr/>
        </p:nvPicPr>
        <p:blipFill rotWithShape="1">
          <a:blip r:embed="rId2">
            <a:alphaModFix/>
          </a:blip>
          <a:srcRect/>
          <a:stretch/>
        </p:blipFill>
        <p:spPr>
          <a:xfrm>
            <a:off x="7300800" y="467862"/>
            <a:ext cx="1367968" cy="468276"/>
          </a:xfrm>
          <a:prstGeom prst="rect">
            <a:avLst/>
          </a:prstGeom>
          <a:noFill/>
          <a:ln>
            <a:noFill/>
          </a:ln>
        </p:spPr>
      </p:pic>
      <p:sp>
        <p:nvSpPr>
          <p:cNvPr id="68" name="Google Shape;68;p40"/>
          <p:cNvSpPr txBox="1"/>
          <p:nvPr/>
        </p:nvSpPr>
        <p:spPr>
          <a:xfrm>
            <a:off x="9324528" y="4441756"/>
            <a:ext cx="158417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2"/>
                </a:solidFill>
                <a:latin typeface="Arial"/>
                <a:ea typeface="Arial"/>
                <a:cs typeface="Arial"/>
                <a:sym typeface="Arial"/>
              </a:rPr>
              <a:t>Klicka på </a:t>
            </a:r>
            <a:r>
              <a:rPr lang="sv-SE" sz="1400" b="1" i="0" u="none" strike="noStrike" cap="none">
                <a:solidFill>
                  <a:schemeClr val="dk2"/>
                </a:solidFill>
                <a:latin typeface="Arial"/>
                <a:ea typeface="Arial"/>
                <a:cs typeface="Arial"/>
                <a:sym typeface="Arial"/>
              </a:rPr>
              <a:t>STHLM</a:t>
            </a:r>
            <a:r>
              <a:rPr lang="sv-SE" sz="1400" b="0" i="0" u="none" strike="noStrike" cap="none">
                <a:solidFill>
                  <a:schemeClr val="dk2"/>
                </a:solidFill>
                <a:latin typeface="Arial"/>
                <a:ea typeface="Arial"/>
                <a:cs typeface="Arial"/>
                <a:sym typeface="Arial"/>
              </a:rPr>
              <a:t> </a:t>
            </a:r>
            <a:r>
              <a:rPr lang="sv-SE" sz="1400" b="1" i="0" u="none" strike="noStrike" cap="none">
                <a:solidFill>
                  <a:schemeClr val="dk2"/>
                </a:solidFill>
                <a:latin typeface="Arial"/>
                <a:ea typeface="Arial"/>
                <a:cs typeface="Arial"/>
                <a:sym typeface="Arial"/>
              </a:rPr>
              <a:t>bilder</a:t>
            </a:r>
            <a:r>
              <a:rPr lang="sv-SE" sz="1400" b="0" i="0" u="none" strike="noStrike" cap="none">
                <a:solidFill>
                  <a:schemeClr val="dk2"/>
                </a:solidFill>
                <a:latin typeface="Arial"/>
                <a:ea typeface="Arial"/>
                <a:cs typeface="Arial"/>
                <a:sym typeface="Arial"/>
              </a:rPr>
              <a:t> för att lägga till en bild. Om du har en egen bild, klicka direkt på ikonen som visas i rutan här till vänster på sidan.</a:t>
            </a:r>
            <a:endParaRPr sz="1400" b="0" i="0" u="none" strike="noStrike" cap="none">
              <a:solidFill>
                <a:schemeClr val="dk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457200"/>
            <a:ext cx="8229600" cy="831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457200" y="1440001"/>
            <a:ext cx="7283152" cy="429405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31"/>
          <p:cNvSpPr txBox="1">
            <a:spLocks noGrp="1"/>
          </p:cNvSpPr>
          <p:nvPr>
            <p:ph type="dt" idx="10"/>
          </p:nvPr>
        </p:nvSpPr>
        <p:spPr>
          <a:xfrm>
            <a:off x="7894800" y="6312141"/>
            <a:ext cx="792000" cy="144000"/>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ftr" idx="11"/>
          </p:nvPr>
        </p:nvSpPr>
        <p:spPr>
          <a:xfrm>
            <a:off x="2178000" y="6451624"/>
            <a:ext cx="4788000" cy="1440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1"/>
          <p:cNvSpPr txBox="1">
            <a:spLocks noGrp="1"/>
          </p:cNvSpPr>
          <p:nvPr>
            <p:ph type="sldNum" idx="12"/>
          </p:nvPr>
        </p:nvSpPr>
        <p:spPr>
          <a:xfrm>
            <a:off x="8182800" y="6451624"/>
            <a:ext cx="504000" cy="1440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5" name="Google Shape;15;p31"/>
          <p:cNvPicPr preferRelativeResize="0"/>
          <p:nvPr/>
        </p:nvPicPr>
        <p:blipFill rotWithShape="1">
          <a:blip r:embed="rId25">
            <a:alphaModFix/>
          </a:blip>
          <a:srcRect/>
          <a:stretch/>
        </p:blipFill>
        <p:spPr>
          <a:xfrm>
            <a:off x="467543" y="6279952"/>
            <a:ext cx="1156816" cy="396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8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B4B1"/>
        </a:solidFill>
        <a:effectLst/>
      </p:bgPr>
    </p:bg>
    <p:spTree>
      <p:nvGrpSpPr>
        <p:cNvPr id="1" name="Shape 229"/>
        <p:cNvGrpSpPr/>
        <p:nvPr/>
      </p:nvGrpSpPr>
      <p:grpSpPr>
        <a:xfrm>
          <a:off x="0" y="0"/>
          <a:ext cx="0" cy="0"/>
          <a:chOff x="0" y="0"/>
          <a:chExt cx="0" cy="0"/>
        </a:xfrm>
      </p:grpSpPr>
      <p:sp>
        <p:nvSpPr>
          <p:cNvPr id="230" name="Google Shape;230;gda599e4d24_2_3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1" name="Google Shape;231;gda599e4d24_2_31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2" name="Google Shape;232;gda599e4d24_2_3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3" name="Google Shape;233;gda599e4d24_2_3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gda599e4d24_2_3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youtube.com/watch?v=6cDw7reRf1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jpg"/><Relationship Id="rId4" Type="http://schemas.openxmlformats.org/officeDocument/2006/relationships/image" Target="../media/image23.png"/><Relationship Id="rId9" Type="http://schemas.openxmlformats.org/officeDocument/2006/relationships/hyperlink" Target="http://www.youtube.com/watch?v=BI98qQvggB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_I8NOGNopf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hyperlink" Target="http://www.youtube.com/watch?v=_I8NOGNopfw" TargetMode="Externa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1"/>
          <p:cNvPicPr preferRelativeResize="0"/>
          <p:nvPr/>
        </p:nvPicPr>
        <p:blipFill rotWithShape="1">
          <a:blip r:embed="rId3">
            <a:alphaModFix/>
          </a:blip>
          <a:srcRect/>
          <a:stretch/>
        </p:blipFill>
        <p:spPr>
          <a:xfrm>
            <a:off x="1936376" y="404664"/>
            <a:ext cx="5990289" cy="4077689"/>
          </a:xfrm>
          <a:prstGeom prst="rect">
            <a:avLst/>
          </a:prstGeom>
          <a:noFill/>
          <a:ln>
            <a:noFill/>
          </a:ln>
        </p:spPr>
      </p:pic>
      <p:sp>
        <p:nvSpPr>
          <p:cNvPr id="310" name="Google Shape;310;p1"/>
          <p:cNvSpPr txBox="1"/>
          <p:nvPr/>
        </p:nvSpPr>
        <p:spPr>
          <a:xfrm>
            <a:off x="1290918" y="4267200"/>
            <a:ext cx="7190716" cy="21543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sv-SE" sz="3200" dirty="0">
                <a:solidFill>
                  <a:schemeClr val="dk1"/>
                </a:solidFill>
              </a:rPr>
              <a:t> Utbildningsdag 4</a:t>
            </a:r>
          </a:p>
          <a:p>
            <a:pPr marL="0" marR="0" lvl="0" indent="0" algn="ctr" rtl="0">
              <a:lnSpc>
                <a:spcPct val="100000"/>
              </a:lnSpc>
              <a:spcBef>
                <a:spcPts val="0"/>
              </a:spcBef>
              <a:spcAft>
                <a:spcPts val="0"/>
              </a:spcAft>
              <a:buClr>
                <a:srgbClr val="000000"/>
              </a:buClr>
              <a:buSzPts val="3400"/>
              <a:buFont typeface="Arial"/>
              <a:buNone/>
            </a:pPr>
            <a:r>
              <a:rPr lang="sv-SE" sz="3400" dirty="0">
                <a:solidFill>
                  <a:schemeClr val="dk1"/>
                </a:solidFill>
              </a:rPr>
              <a:t>Bonusträffar: </a:t>
            </a:r>
          </a:p>
          <a:p>
            <a:pPr marL="0" marR="0" lvl="0" indent="0" algn="ctr" rtl="0">
              <a:lnSpc>
                <a:spcPct val="100000"/>
              </a:lnSpc>
              <a:spcBef>
                <a:spcPts val="0"/>
              </a:spcBef>
              <a:spcAft>
                <a:spcPts val="0"/>
              </a:spcAft>
              <a:buClr>
                <a:srgbClr val="000000"/>
              </a:buClr>
              <a:buSzPts val="3400"/>
              <a:buFont typeface="Arial"/>
              <a:buNone/>
            </a:pPr>
            <a:r>
              <a:rPr lang="sv-SE" sz="3400" dirty="0">
                <a:solidFill>
                  <a:schemeClr val="dk1"/>
                </a:solidFill>
              </a:rPr>
              <a:t>Skolan och Kärlek i tonåren </a:t>
            </a:r>
          </a:p>
          <a:p>
            <a:pPr marL="0" marR="0" lvl="0" indent="0" algn="ctr" rtl="0">
              <a:lnSpc>
                <a:spcPct val="100000"/>
              </a:lnSpc>
              <a:spcBef>
                <a:spcPts val="0"/>
              </a:spcBef>
              <a:spcAft>
                <a:spcPts val="0"/>
              </a:spcAft>
              <a:buClr>
                <a:srgbClr val="000000"/>
              </a:buClr>
              <a:buSzPts val="3400"/>
              <a:buFont typeface="Arial"/>
              <a:buNone/>
            </a:pPr>
            <a:r>
              <a:rPr lang="sv-SE" sz="3400" b="0" i="0" u="none" strike="noStrike" cap="none" dirty="0">
                <a:solidFill>
                  <a:schemeClr val="dk1"/>
                </a:solidFill>
                <a:latin typeface="Arial"/>
                <a:ea typeface="Arial"/>
                <a:cs typeface="Arial"/>
                <a:sym typeface="Arial"/>
              </a:rPr>
              <a:t> </a:t>
            </a:r>
            <a:endParaRPr sz="34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457200" y="457199"/>
            <a:ext cx="8229600" cy="982801"/>
          </a:xfrm>
          <a:solidFill>
            <a:schemeClr val="accent5">
              <a:lumMod val="60000"/>
              <a:lumOff val="40000"/>
            </a:schemeClr>
          </a:solidFill>
        </p:spPr>
        <p:txBody>
          <a:bodyPr/>
          <a:lstStyle/>
          <a:p>
            <a:pPr algn="ctr"/>
            <a:r>
              <a:rPr lang="sv-SE" sz="3200" b="0" dirty="0">
                <a:solidFill>
                  <a:schemeClr val="bg1"/>
                </a:solidFill>
                <a:latin typeface="+mn-lt"/>
              </a:rPr>
              <a:t>Bonusträff – Skolan </a:t>
            </a:r>
            <a:br>
              <a:rPr lang="sv-SE" sz="3200" b="0" dirty="0">
                <a:solidFill>
                  <a:schemeClr val="bg1"/>
                </a:solidFill>
                <a:latin typeface="+mn-lt"/>
              </a:rPr>
            </a:br>
            <a:r>
              <a:rPr lang="sv-SE" sz="3200" b="0" dirty="0">
                <a:solidFill>
                  <a:schemeClr val="bg1"/>
                </a:solidFill>
                <a:latin typeface="+mn-lt"/>
              </a:rPr>
              <a:t>Livscirkeln –balans i livet</a:t>
            </a:r>
          </a:p>
        </p:txBody>
      </p:sp>
      <p:sp>
        <p:nvSpPr>
          <p:cNvPr id="7" name="textruta 6"/>
          <p:cNvSpPr txBox="1"/>
          <p:nvPr/>
        </p:nvSpPr>
        <p:spPr>
          <a:xfrm>
            <a:off x="6948264" y="6237312"/>
            <a:ext cx="1738536" cy="369332"/>
          </a:xfrm>
          <a:prstGeom prst="rect">
            <a:avLst/>
          </a:prstGeom>
          <a:noFill/>
        </p:spPr>
        <p:txBody>
          <a:bodyPr wrap="square" rtlCol="0">
            <a:spAutoFit/>
          </a:bodyPr>
          <a:lstStyle/>
          <a:p>
            <a:r>
              <a:rPr lang="sv-SE" dirty="0"/>
              <a:t>Manualsida 18</a:t>
            </a:r>
          </a:p>
        </p:txBody>
      </p:sp>
      <p:pic>
        <p:nvPicPr>
          <p:cNvPr id="2" name="Bildobjekt 1"/>
          <p:cNvPicPr>
            <a:picLocks noChangeAspect="1"/>
          </p:cNvPicPr>
          <p:nvPr/>
        </p:nvPicPr>
        <p:blipFill>
          <a:blip r:embed="rId3"/>
          <a:stretch>
            <a:fillRect/>
          </a:stretch>
        </p:blipFill>
        <p:spPr>
          <a:xfrm>
            <a:off x="722636" y="1521882"/>
            <a:ext cx="7698727" cy="4572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05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38150" y="1475852"/>
            <a:ext cx="7283152" cy="4690195"/>
          </a:xfrm>
        </p:spPr>
        <p:txBody>
          <a:bodyPr/>
          <a:lstStyle/>
          <a:p>
            <a:pPr marL="457200" lvl="0" indent="-457200">
              <a:buAutoNum type="arabicPeriod"/>
            </a:pPr>
            <a:endParaRPr lang="sv-SE" sz="1200" dirty="0"/>
          </a:p>
          <a:p>
            <a:pPr marL="457200" lvl="0" indent="-457200">
              <a:buAutoNum type="arabicPeriod"/>
            </a:pPr>
            <a:r>
              <a:rPr lang="sv-SE" sz="1600" dirty="0"/>
              <a:t>Vad tycker du är viktigt? Vad vill du ska finnas med?</a:t>
            </a:r>
          </a:p>
          <a:p>
            <a:pPr marL="457200" lvl="0" indent="-457200">
              <a:buAutoNum type="arabicPeriod"/>
            </a:pPr>
            <a:r>
              <a:rPr lang="sv-SE" sz="1600" dirty="0"/>
              <a:t>Hur vill du vara i detta område?</a:t>
            </a:r>
          </a:p>
          <a:p>
            <a:pPr marL="457200" lvl="0" indent="-457200">
              <a:buAutoNum type="arabicPeriod"/>
            </a:pPr>
            <a:r>
              <a:rPr lang="sv-SE" sz="1600" dirty="0"/>
              <a:t>Konkreta saker jag kan göra för att ta steg mot hur jag vill vara och ha det:</a:t>
            </a:r>
            <a:endParaRPr lang="sv-SE" dirty="0"/>
          </a:p>
          <a:p>
            <a:pPr marL="0" indent="0">
              <a:buNone/>
            </a:pPr>
            <a:endParaRPr lang="sv-SE" sz="100" dirty="0"/>
          </a:p>
          <a:p>
            <a:pPr marL="0" indent="0">
              <a:buNone/>
            </a:pPr>
            <a:r>
              <a:rPr lang="sv-SE" sz="1800" dirty="0"/>
              <a:t>Utbildning/arbete				</a:t>
            </a:r>
          </a:p>
          <a:p>
            <a:pPr marL="0" indent="0">
              <a:buNone/>
            </a:pPr>
            <a:r>
              <a:rPr lang="sv-SE" sz="1800" dirty="0">
                <a:latin typeface="Ink Free" panose="03080402000500000000" pitchFamily="66" charset="0"/>
              </a:rPr>
              <a:t>1. Pengar					</a:t>
            </a:r>
          </a:p>
          <a:p>
            <a:pPr marL="0" indent="0">
              <a:buNone/>
            </a:pPr>
            <a:r>
              <a:rPr lang="sv-SE" sz="1800" dirty="0">
                <a:latin typeface="Ink Free" panose="03080402000500000000" pitchFamily="66" charset="0"/>
              </a:rPr>
              <a:t>2. Ha god ekonomi			</a:t>
            </a:r>
          </a:p>
          <a:p>
            <a:pPr marL="0" indent="0">
              <a:buNone/>
            </a:pPr>
            <a:r>
              <a:rPr lang="sv-SE" sz="1800" dirty="0">
                <a:latin typeface="Ink Free" panose="03080402000500000000" pitchFamily="66" charset="0"/>
              </a:rPr>
              <a:t>3. Söka extrajobb, shoppa mindre</a:t>
            </a:r>
            <a:r>
              <a:rPr lang="sv-SE" sz="1600" dirty="0">
                <a:latin typeface="Ink Free" panose="03080402000500000000" pitchFamily="66" charset="0"/>
              </a:rPr>
              <a:t>		 					</a:t>
            </a:r>
            <a:endParaRPr lang="sv-SE" dirty="0"/>
          </a:p>
          <a:p>
            <a:pPr marL="0" indent="0">
              <a:buNone/>
            </a:pPr>
            <a:endParaRPr lang="sv-SE" sz="600" dirty="0"/>
          </a:p>
          <a:p>
            <a:pPr marL="0" indent="0">
              <a:buNone/>
            </a:pPr>
            <a:endParaRPr lang="sv-SE" sz="1600" dirty="0"/>
          </a:p>
          <a:p>
            <a:pPr marL="0" lvl="0" indent="0">
              <a:buNone/>
            </a:pPr>
            <a:endParaRPr lang="sv-SE" dirty="0"/>
          </a:p>
        </p:txBody>
      </p:sp>
      <p:sp>
        <p:nvSpPr>
          <p:cNvPr id="4" name="Platshållare för text 3"/>
          <p:cNvSpPr>
            <a:spLocks noGrp="1"/>
          </p:cNvSpPr>
          <p:nvPr>
            <p:ph type="body" sz="quarter" idx="13"/>
          </p:nvPr>
        </p:nvSpPr>
        <p:spPr>
          <a:xfrm>
            <a:off x="2123728" y="4735507"/>
            <a:ext cx="4608512" cy="1728192"/>
          </a:xfrm>
        </p:spPr>
        <p:txBody>
          <a:bodyPr/>
          <a:lstStyle/>
          <a:p>
            <a:r>
              <a:rPr lang="sv-SE" sz="1800" dirty="0"/>
              <a:t>Hälsa</a:t>
            </a:r>
          </a:p>
          <a:p>
            <a:r>
              <a:rPr lang="sv-SE" sz="1800" dirty="0">
                <a:latin typeface="Ink Free" panose="03080402000500000000" pitchFamily="66" charset="0"/>
              </a:rPr>
              <a:t>1. Leva hälsosamt</a:t>
            </a:r>
          </a:p>
          <a:p>
            <a:r>
              <a:rPr lang="sv-SE" sz="1800" dirty="0">
                <a:latin typeface="Ink Free" panose="03080402000500000000" pitchFamily="66" charset="0"/>
              </a:rPr>
              <a:t>2. Stark, orka </a:t>
            </a:r>
          </a:p>
          <a:p>
            <a:r>
              <a:rPr lang="sv-SE" sz="1800" dirty="0">
                <a:latin typeface="Ink Free" panose="03080402000500000000" pitchFamily="66" charset="0"/>
              </a:rPr>
              <a:t>3. Fortsätta fotbollsträningen, cykla till skolan</a:t>
            </a:r>
            <a:endParaRPr lang="sv-SE" sz="1800" dirty="0"/>
          </a:p>
        </p:txBody>
      </p:sp>
      <p:sp>
        <p:nvSpPr>
          <p:cNvPr id="5" name="Rubrik 1"/>
          <p:cNvSpPr>
            <a:spLocks noGrp="1"/>
          </p:cNvSpPr>
          <p:nvPr>
            <p:ph type="title"/>
          </p:nvPr>
        </p:nvSpPr>
        <p:spPr>
          <a:xfrm>
            <a:off x="438150" y="457944"/>
            <a:ext cx="8229600" cy="1017908"/>
          </a:xfrm>
          <a:solidFill>
            <a:schemeClr val="accent5">
              <a:lumMod val="75000"/>
            </a:schemeClr>
          </a:solidFill>
        </p:spPr>
        <p:txBody>
          <a:bodyPr vert="horz" lIns="0" tIns="0" rIns="0" bIns="0" rtlCol="0" anchor="ctr" anchorCtr="0">
            <a:noAutofit/>
          </a:bodyPr>
          <a:lstStyle/>
          <a:p>
            <a:pPr algn="ctr"/>
            <a:r>
              <a:rPr lang="sv-SE" sz="3200" b="0" dirty="0">
                <a:solidFill>
                  <a:schemeClr val="bg1"/>
                </a:solidFill>
                <a:latin typeface="+mn-lt"/>
              </a:rPr>
              <a:t>Bonusträff – Skolan </a:t>
            </a:r>
            <a:br>
              <a:rPr lang="sv-SE" sz="3200" b="0" dirty="0">
                <a:solidFill>
                  <a:schemeClr val="bg1"/>
                </a:solidFill>
                <a:latin typeface="+mn-lt"/>
              </a:rPr>
            </a:br>
            <a:r>
              <a:rPr lang="sv-SE" sz="3200" b="0" dirty="0">
                <a:solidFill>
                  <a:schemeClr val="bg1"/>
                </a:solidFill>
                <a:latin typeface="+mn-lt"/>
              </a:rPr>
              <a:t>Livscirkeln –balans i livet</a:t>
            </a:r>
          </a:p>
        </p:txBody>
      </p:sp>
      <p:sp>
        <p:nvSpPr>
          <p:cNvPr id="2" name="Rektangel 1"/>
          <p:cNvSpPr/>
          <p:nvPr/>
        </p:nvSpPr>
        <p:spPr>
          <a:xfrm>
            <a:off x="4536242" y="2981181"/>
            <a:ext cx="4572000" cy="1754326"/>
          </a:xfrm>
          <a:prstGeom prst="rect">
            <a:avLst/>
          </a:prstGeom>
        </p:spPr>
        <p:txBody>
          <a:bodyPr>
            <a:spAutoFit/>
          </a:bodyPr>
          <a:lstStyle/>
          <a:p>
            <a:r>
              <a:rPr lang="sv-SE" dirty="0"/>
              <a:t>Fritid</a:t>
            </a:r>
          </a:p>
          <a:p>
            <a:pPr lvl="0"/>
            <a:r>
              <a:rPr lang="sv-SE" dirty="0">
                <a:latin typeface="Ink Free" panose="03080402000500000000" pitchFamily="66" charset="0"/>
              </a:rPr>
              <a:t>1. Föreningen</a:t>
            </a:r>
          </a:p>
          <a:p>
            <a:pPr lvl="0"/>
            <a:r>
              <a:rPr lang="sv-SE" dirty="0">
                <a:latin typeface="Ink Free" panose="03080402000500000000" pitchFamily="66" charset="0"/>
              </a:rPr>
              <a:t>2. Vara med i föreningen, delta i träffar och ta hand om nya medlemmar</a:t>
            </a:r>
          </a:p>
          <a:p>
            <a:pPr lvl="0"/>
            <a:r>
              <a:rPr lang="sv-SE" dirty="0">
                <a:latin typeface="Ink Free" panose="03080402000500000000" pitchFamily="66" charset="0"/>
              </a:rPr>
              <a:t>3. Gå på föreningsmöten. Erbjuda mig vara med i styrelsen. </a:t>
            </a:r>
            <a:r>
              <a:rPr lang="sv-SE" dirty="0"/>
              <a:t> </a:t>
            </a:r>
          </a:p>
        </p:txBody>
      </p:sp>
    </p:spTree>
    <p:extLst>
      <p:ext uri="{BB962C8B-B14F-4D97-AF65-F5344CB8AC3E}">
        <p14:creationId xmlns:p14="http://schemas.microsoft.com/office/powerpoint/2010/main" val="3303467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a:buFont typeface="Wingdings" panose="05000000000000000000" pitchFamily="2" charset="2"/>
              <a:buChar char="Ø"/>
            </a:pPr>
            <a:endParaRPr lang="sv-SE" dirty="0"/>
          </a:p>
          <a:p>
            <a:pPr marL="0" indent="0">
              <a:buNone/>
            </a:pPr>
            <a:endParaRPr lang="sv-SE" dirty="0"/>
          </a:p>
        </p:txBody>
      </p:sp>
      <p:sp>
        <p:nvSpPr>
          <p:cNvPr id="5" name="Rubrik 1"/>
          <p:cNvSpPr txBox="1">
            <a:spLocks/>
          </p:cNvSpPr>
          <p:nvPr/>
        </p:nvSpPr>
        <p:spPr>
          <a:xfrm>
            <a:off x="457200" y="418455"/>
            <a:ext cx="8229600" cy="973058"/>
          </a:xfrm>
          <a:prstGeom prst="rect">
            <a:avLst/>
          </a:prstGeom>
          <a:solidFill>
            <a:schemeClr val="accent5">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200" dirty="0">
                <a:solidFill>
                  <a:schemeClr val="bg1"/>
                </a:solidFill>
                <a:latin typeface="+mn-lt"/>
              </a:rPr>
              <a:t>skolträff</a:t>
            </a:r>
          </a:p>
        </p:txBody>
      </p:sp>
      <p:sp>
        <p:nvSpPr>
          <p:cNvPr id="6" name="Rubrik 1"/>
          <p:cNvSpPr txBox="1">
            <a:spLocks/>
          </p:cNvSpPr>
          <p:nvPr/>
        </p:nvSpPr>
        <p:spPr>
          <a:xfrm>
            <a:off x="457200" y="418455"/>
            <a:ext cx="8291264" cy="1021546"/>
          </a:xfrm>
          <a:prstGeom prst="rect">
            <a:avLst/>
          </a:prstGeom>
          <a:solidFill>
            <a:schemeClr val="accent5">
              <a:lumMod val="60000"/>
              <a:lumOff val="40000"/>
            </a:schemeClr>
          </a:solidFill>
        </p:spPr>
        <p:txBody>
          <a:bodyPr vert="horz" lIns="0" tIns="0" rIns="0" bIns="0" rtlCol="0" anchor="t" anchorCtr="0">
            <a:noAutofit/>
          </a:bodyPr>
          <a:lstStyle>
            <a:lvl1pPr algn="ctr">
              <a:spcBef>
                <a:spcPct val="0"/>
              </a:spcBef>
              <a:buNone/>
              <a:defRPr sz="3200" b="0">
                <a:solidFill>
                  <a:schemeClr val="bg1"/>
                </a:solidFill>
                <a:ea typeface="+mj-ea"/>
                <a:cs typeface="+mj-cs"/>
              </a:defRPr>
            </a:lvl1pPr>
          </a:lstStyle>
          <a:p>
            <a:r>
              <a:rPr lang="sv-SE" dirty="0"/>
              <a:t>Bonusträff – Skolan </a:t>
            </a:r>
            <a:br>
              <a:rPr lang="sv-SE" dirty="0"/>
            </a:br>
            <a:r>
              <a:rPr lang="sv-SE" dirty="0"/>
              <a:t>Kompisar</a:t>
            </a:r>
          </a:p>
        </p:txBody>
      </p:sp>
      <p:sp>
        <p:nvSpPr>
          <p:cNvPr id="4" name="textruta 3"/>
          <p:cNvSpPr txBox="1"/>
          <p:nvPr/>
        </p:nvSpPr>
        <p:spPr>
          <a:xfrm>
            <a:off x="7277472" y="6315274"/>
            <a:ext cx="2818656" cy="369332"/>
          </a:xfrm>
          <a:prstGeom prst="rect">
            <a:avLst/>
          </a:prstGeom>
          <a:noFill/>
        </p:spPr>
        <p:txBody>
          <a:bodyPr wrap="square" rtlCol="0">
            <a:spAutoFit/>
          </a:bodyPr>
          <a:lstStyle/>
          <a:p>
            <a:r>
              <a:rPr lang="sv-SE" dirty="0"/>
              <a:t>Manualsida 20</a:t>
            </a:r>
          </a:p>
        </p:txBody>
      </p:sp>
      <p:pic>
        <p:nvPicPr>
          <p:cNvPr id="8" name="Bildobjekt 7"/>
          <p:cNvPicPr>
            <a:picLocks noChangeAspect="1"/>
          </p:cNvPicPr>
          <p:nvPr/>
        </p:nvPicPr>
        <p:blipFill>
          <a:blip r:embed="rId3"/>
          <a:stretch>
            <a:fillRect/>
          </a:stretch>
        </p:blipFill>
        <p:spPr>
          <a:xfrm>
            <a:off x="426368" y="1644404"/>
            <a:ext cx="8291263" cy="43414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795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a:buFont typeface="Wingdings" panose="05000000000000000000" pitchFamily="2" charset="2"/>
              <a:buChar char="Ø"/>
            </a:pPr>
            <a:endParaRPr lang="sv-SE" dirty="0"/>
          </a:p>
          <a:p>
            <a:pPr marL="0" indent="0">
              <a:buNone/>
            </a:pPr>
            <a:endParaRPr lang="sv-SE" dirty="0"/>
          </a:p>
        </p:txBody>
      </p:sp>
      <p:sp>
        <p:nvSpPr>
          <p:cNvPr id="5" name="Rubrik 1"/>
          <p:cNvSpPr txBox="1">
            <a:spLocks/>
          </p:cNvSpPr>
          <p:nvPr/>
        </p:nvSpPr>
        <p:spPr>
          <a:xfrm>
            <a:off x="457200" y="457200"/>
            <a:ext cx="8229600" cy="934312"/>
          </a:xfrm>
          <a:prstGeom prst="rect">
            <a:avLst/>
          </a:prstGeom>
          <a:solidFill>
            <a:schemeClr val="accent5">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200" dirty="0">
                <a:solidFill>
                  <a:schemeClr val="bg1"/>
                </a:solidFill>
                <a:latin typeface="+mn-lt"/>
              </a:rPr>
              <a:t>skolträff</a:t>
            </a:r>
          </a:p>
        </p:txBody>
      </p:sp>
      <p:pic>
        <p:nvPicPr>
          <p:cNvPr id="7" name="Bildobjekt 6"/>
          <p:cNvPicPr/>
          <p:nvPr/>
        </p:nvPicPr>
        <p:blipFill>
          <a:blip r:embed="rId3" cstate="print">
            <a:extLst>
              <a:ext uri="{28A0092B-C50C-407E-A947-70E740481C1C}">
                <a14:useLocalDpi xmlns:a14="http://schemas.microsoft.com/office/drawing/2010/main" val="0"/>
              </a:ext>
            </a:extLst>
          </a:blip>
          <a:stretch>
            <a:fillRect/>
          </a:stretch>
        </p:blipFill>
        <p:spPr>
          <a:xfrm>
            <a:off x="6380480" y="4246076"/>
            <a:ext cx="2306320" cy="2184400"/>
          </a:xfrm>
          <a:prstGeom prst="rect">
            <a:avLst/>
          </a:prstGeom>
        </p:spPr>
      </p:pic>
      <p:sp>
        <p:nvSpPr>
          <p:cNvPr id="6" name="Rubrik 1"/>
          <p:cNvSpPr txBox="1">
            <a:spLocks/>
          </p:cNvSpPr>
          <p:nvPr/>
        </p:nvSpPr>
        <p:spPr>
          <a:xfrm>
            <a:off x="457200" y="464949"/>
            <a:ext cx="8291264" cy="975051"/>
          </a:xfrm>
          <a:prstGeom prst="rect">
            <a:avLst/>
          </a:prstGeom>
          <a:solidFill>
            <a:schemeClr val="accent5">
              <a:lumMod val="75000"/>
            </a:schemeClr>
          </a:solidFill>
        </p:spPr>
        <p:txBody>
          <a:bodyPr vert="horz" lIns="0" tIns="0" rIns="0" bIns="0" rtlCol="0" anchor="ctr" anchorCtr="0">
            <a:noAutofit/>
          </a:bodyPr>
          <a:lstStyle>
            <a:lvl1pPr algn="ctr">
              <a:spcBef>
                <a:spcPct val="0"/>
              </a:spcBef>
              <a:buNone/>
              <a:defRPr sz="3200" b="0">
                <a:solidFill>
                  <a:schemeClr val="bg1"/>
                </a:solidFill>
                <a:ea typeface="+mj-ea"/>
                <a:cs typeface="+mj-cs"/>
              </a:defRPr>
            </a:lvl1pPr>
          </a:lstStyle>
          <a:p>
            <a:r>
              <a:rPr lang="sv-SE" dirty="0"/>
              <a:t>Bonusträff – Skolan </a:t>
            </a:r>
            <a:br>
              <a:rPr lang="sv-SE" dirty="0"/>
            </a:br>
            <a:r>
              <a:rPr lang="sv-SE" dirty="0"/>
              <a:t>Fördjupning -stöd från andra vuxna</a:t>
            </a:r>
          </a:p>
        </p:txBody>
      </p:sp>
      <p:sp>
        <p:nvSpPr>
          <p:cNvPr id="4" name="Rektangel 3"/>
          <p:cNvSpPr/>
          <p:nvPr/>
        </p:nvSpPr>
        <p:spPr>
          <a:xfrm>
            <a:off x="457200" y="1844824"/>
            <a:ext cx="7931224" cy="2677656"/>
          </a:xfrm>
          <a:prstGeom prst="rect">
            <a:avLst/>
          </a:prstGeom>
        </p:spPr>
        <p:txBody>
          <a:bodyPr wrap="square">
            <a:spAutoFit/>
          </a:bodyPr>
          <a:lstStyle/>
          <a:p>
            <a:pPr marL="171450" lvl="0" indent="-171450">
              <a:buFont typeface="Arial" panose="020B0604020202020204" pitchFamily="34" charset="0"/>
              <a:buChar char="•"/>
              <a:defRPr/>
            </a:pPr>
            <a:r>
              <a:rPr lang="sv-SE" sz="2400" dirty="0"/>
              <a:t>Fler närstående som kan vara stöd i föräldraskapet gör att föräldraskapet upplevs mindre utmanande</a:t>
            </a:r>
          </a:p>
          <a:p>
            <a:pPr marL="171450" lvl="0" indent="-171450">
              <a:buFont typeface="Arial" panose="020B0604020202020204" pitchFamily="34" charset="0"/>
              <a:buChar char="•"/>
              <a:defRPr/>
            </a:pPr>
            <a:endParaRPr lang="sv-SE" sz="2400" dirty="0"/>
          </a:p>
          <a:p>
            <a:pPr marL="171450" lvl="0" indent="-171450">
              <a:buFont typeface="Arial" panose="020B0604020202020204" pitchFamily="34" charset="0"/>
              <a:buChar char="•"/>
              <a:defRPr/>
            </a:pPr>
            <a:r>
              <a:rPr lang="sv-SE" sz="2400" dirty="0"/>
              <a:t>Män söker i lägre grad stöd från vänner än kvinnor.</a:t>
            </a:r>
          </a:p>
          <a:p>
            <a:pPr marL="171450" lvl="0" indent="-171450">
              <a:buFont typeface="Arial" panose="020B0604020202020204" pitchFamily="34" charset="0"/>
              <a:buChar char="•"/>
              <a:defRPr/>
            </a:pPr>
            <a:endParaRPr lang="sv-SE" sz="2400" dirty="0"/>
          </a:p>
          <a:p>
            <a:pPr marL="171450" lvl="0" indent="-171450">
              <a:buFont typeface="Arial" panose="020B0604020202020204" pitchFamily="34" charset="0"/>
              <a:buChar char="•"/>
              <a:defRPr/>
            </a:pPr>
            <a:r>
              <a:rPr lang="sv-SE" sz="2400" dirty="0"/>
              <a:t>Flera arenor för föräldrar för att få kontakt med andra föräldrar och utöka sitt sociala nätverk. </a:t>
            </a:r>
          </a:p>
        </p:txBody>
      </p:sp>
      <p:sp>
        <p:nvSpPr>
          <p:cNvPr id="8" name="Platshållare för text 3"/>
          <p:cNvSpPr>
            <a:spLocks noGrp="1"/>
          </p:cNvSpPr>
          <p:nvPr>
            <p:ph type="body" sz="quarter" idx="13"/>
          </p:nvPr>
        </p:nvSpPr>
        <p:spPr>
          <a:xfrm>
            <a:off x="781412" y="5885153"/>
            <a:ext cx="7282800" cy="303122"/>
          </a:xfrm>
        </p:spPr>
        <p:txBody>
          <a:bodyPr/>
          <a:lstStyle/>
          <a:p>
            <a:r>
              <a:rPr lang="sv-SE" sz="1200" dirty="0"/>
              <a:t>Källa: </a:t>
            </a:r>
            <a:r>
              <a:rPr lang="sv-SE" sz="1200" dirty="0" err="1"/>
              <a:t>Mfof</a:t>
            </a:r>
            <a:r>
              <a:rPr lang="sv-SE" sz="1200" dirty="0"/>
              <a:t>, 2020. </a:t>
            </a:r>
            <a:r>
              <a:rPr lang="sv-SE" sz="1200" i="1" dirty="0"/>
              <a:t>Att vara förälder idag.  </a:t>
            </a:r>
          </a:p>
        </p:txBody>
      </p:sp>
    </p:spTree>
    <p:extLst>
      <p:ext uri="{BB962C8B-B14F-4D97-AF65-F5344CB8AC3E}">
        <p14:creationId xmlns:p14="http://schemas.microsoft.com/office/powerpoint/2010/main" val="3817419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d82cbc424b_0_13"/>
          <p:cNvSpPr txBox="1">
            <a:spLocks noGrp="1"/>
          </p:cNvSpPr>
          <p:nvPr>
            <p:ph type="body" idx="1"/>
          </p:nvPr>
        </p:nvSpPr>
        <p:spPr>
          <a:xfrm>
            <a:off x="786458" y="1439875"/>
            <a:ext cx="7571100" cy="4653300"/>
          </a:xfrm>
          <a:prstGeom prst="rect">
            <a:avLst/>
          </a:prstGeom>
          <a:noFill/>
          <a:ln>
            <a:noFill/>
          </a:ln>
        </p:spPr>
        <p:txBody>
          <a:bodyPr spcFirstLastPara="1" wrap="square" lIns="0" tIns="0" rIns="0" bIns="0" anchor="t" anchorCtr="0">
            <a:noAutofit/>
          </a:bodyPr>
          <a:lstStyle/>
          <a:p>
            <a:pPr indent="-457200">
              <a:spcBef>
                <a:spcPts val="1160"/>
              </a:spcBef>
              <a:spcAft>
                <a:spcPts val="1000"/>
              </a:spcAft>
            </a:pPr>
            <a:endParaRPr lang="sv-SE" sz="2800" dirty="0"/>
          </a:p>
          <a:p>
            <a:pPr indent="-457200">
              <a:spcBef>
                <a:spcPts val="1160"/>
              </a:spcBef>
              <a:spcAft>
                <a:spcPts val="1000"/>
              </a:spcAft>
            </a:pPr>
            <a:endParaRPr lang="sv-SE" sz="2800" dirty="0"/>
          </a:p>
          <a:p>
            <a:pPr indent="-457200">
              <a:spcBef>
                <a:spcPts val="1160"/>
              </a:spcBef>
              <a:spcAft>
                <a:spcPts val="1000"/>
              </a:spcAft>
            </a:pPr>
            <a:endParaRPr lang="sv-SE" sz="2800" dirty="0"/>
          </a:p>
          <a:p>
            <a:pPr indent="-457200">
              <a:spcBef>
                <a:spcPts val="1160"/>
              </a:spcBef>
              <a:spcAft>
                <a:spcPts val="1000"/>
              </a:spcAft>
            </a:pPr>
            <a:endParaRPr lang="sv-SE" sz="2800" dirty="0"/>
          </a:p>
          <a:p>
            <a:pPr indent="-457200">
              <a:spcBef>
                <a:spcPts val="1160"/>
              </a:spcBef>
              <a:spcAft>
                <a:spcPts val="1000"/>
              </a:spcAft>
            </a:pPr>
            <a:endParaRPr sz="2800" dirty="0"/>
          </a:p>
        </p:txBody>
      </p:sp>
      <p:sp>
        <p:nvSpPr>
          <p:cNvPr id="345" name="Google Shape;345;gd82cbc424b_0_13"/>
          <p:cNvSpPr txBox="1">
            <a:spLocks noGrp="1"/>
          </p:cNvSpPr>
          <p:nvPr>
            <p:ph type="title"/>
          </p:nvPr>
        </p:nvSpPr>
        <p:spPr>
          <a:xfrm>
            <a:off x="457200" y="314325"/>
            <a:ext cx="8229600" cy="831600"/>
          </a:xfrm>
          <a:prstGeom prst="rect">
            <a:avLst/>
          </a:prstGeom>
          <a:solidFill>
            <a:srgbClr val="A658D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Bonusträff - Kärlek i tonåren</a:t>
            </a:r>
            <a:endParaRPr sz="3200" b="0" dirty="0">
              <a:solidFill>
                <a:schemeClr val="lt1"/>
              </a:solidFill>
              <a:latin typeface="Arial"/>
              <a:ea typeface="Arial"/>
              <a:cs typeface="Arial"/>
              <a:sym typeface="Arial"/>
            </a:endParaRPr>
          </a:p>
        </p:txBody>
      </p:sp>
      <p:pic>
        <p:nvPicPr>
          <p:cNvPr id="346" name="Google Shape;346;gd82cbc424b_0_13"/>
          <p:cNvPicPr preferRelativeResize="0"/>
          <p:nvPr/>
        </p:nvPicPr>
        <p:blipFill rotWithShape="1">
          <a:blip r:embed="rId3">
            <a:alphaModFix/>
          </a:blip>
          <a:srcRect/>
          <a:stretch/>
        </p:blipFill>
        <p:spPr>
          <a:xfrm>
            <a:off x="7926674" y="6075850"/>
            <a:ext cx="1021850" cy="711200"/>
          </a:xfrm>
          <a:prstGeom prst="rect">
            <a:avLst/>
          </a:prstGeom>
          <a:noFill/>
          <a:ln>
            <a:noFill/>
          </a:ln>
        </p:spPr>
      </p:pic>
      <p:pic>
        <p:nvPicPr>
          <p:cNvPr id="2" name="Bildobjekt 1"/>
          <p:cNvPicPr>
            <a:picLocks noChangeAspect="1"/>
          </p:cNvPicPr>
          <p:nvPr/>
        </p:nvPicPr>
        <p:blipFill>
          <a:blip r:embed="rId4"/>
          <a:stretch>
            <a:fillRect/>
          </a:stretch>
        </p:blipFill>
        <p:spPr>
          <a:xfrm>
            <a:off x="786458" y="1313407"/>
            <a:ext cx="6798660" cy="4779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ruta 3"/>
          <p:cNvSpPr txBox="1"/>
          <p:nvPr/>
        </p:nvSpPr>
        <p:spPr>
          <a:xfrm>
            <a:off x="6337343" y="6416978"/>
            <a:ext cx="2495550" cy="307777"/>
          </a:xfrm>
          <a:prstGeom prst="rect">
            <a:avLst/>
          </a:prstGeom>
          <a:noFill/>
        </p:spPr>
        <p:txBody>
          <a:bodyPr wrap="square" rtlCol="0">
            <a:spAutoFit/>
          </a:bodyPr>
          <a:lstStyle/>
          <a:p>
            <a:r>
              <a:rPr lang="sv-SE" dirty="0"/>
              <a:t>Manualsida 2</a:t>
            </a:r>
          </a:p>
        </p:txBody>
      </p:sp>
    </p:spTree>
    <p:extLst>
      <p:ext uri="{BB962C8B-B14F-4D97-AF65-F5344CB8AC3E}">
        <p14:creationId xmlns:p14="http://schemas.microsoft.com/office/powerpoint/2010/main" val="28143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d766348fbb_0_28"/>
          <p:cNvSpPr txBox="1">
            <a:spLocks noGrp="1"/>
          </p:cNvSpPr>
          <p:nvPr>
            <p:ph type="body" idx="1"/>
          </p:nvPr>
        </p:nvSpPr>
        <p:spPr>
          <a:xfrm>
            <a:off x="759854" y="1408670"/>
            <a:ext cx="7597654" cy="4873430"/>
          </a:xfrm>
          <a:prstGeom prst="rect">
            <a:avLst/>
          </a:prstGeom>
          <a:noFill/>
          <a:ln>
            <a:noFill/>
          </a:ln>
        </p:spPr>
        <p:txBody>
          <a:bodyPr spcFirstLastPara="1" wrap="square" lIns="0" tIns="0" rIns="0" bIns="0" anchor="t" anchorCtr="0">
            <a:noAutofit/>
          </a:bodyPr>
          <a:lstStyle/>
          <a:p>
            <a:pPr marL="50800" lvl="0" indent="0" algn="l" rtl="0">
              <a:lnSpc>
                <a:spcPct val="100000"/>
              </a:lnSpc>
              <a:spcBef>
                <a:spcPts val="1160"/>
              </a:spcBef>
              <a:spcAft>
                <a:spcPts val="0"/>
              </a:spcAft>
              <a:buSzPts val="2800"/>
              <a:buNone/>
            </a:pPr>
            <a:r>
              <a:rPr lang="sv-SE" sz="2400" b="1" dirty="0"/>
              <a:t>Syfte</a:t>
            </a:r>
          </a:p>
          <a:p>
            <a:pPr marL="508000" lvl="0" indent="-457200" algn="l" rtl="0">
              <a:lnSpc>
                <a:spcPct val="100000"/>
              </a:lnSpc>
              <a:spcBef>
                <a:spcPts val="1160"/>
              </a:spcBef>
              <a:spcAft>
                <a:spcPts val="0"/>
              </a:spcAft>
              <a:buSzPts val="2800"/>
              <a:buFont typeface="Arial" panose="020B0604020202020204" pitchFamily="34" charset="0"/>
              <a:buChar char="•"/>
            </a:pPr>
            <a:r>
              <a:rPr lang="sv-SE" sz="2400" dirty="0"/>
              <a:t>Inspirera föräldrar</a:t>
            </a:r>
            <a:endParaRPr sz="2400" dirty="0"/>
          </a:p>
          <a:p>
            <a:pPr marL="457200" lvl="0" indent="-406400" algn="l" rtl="0">
              <a:lnSpc>
                <a:spcPct val="100000"/>
              </a:lnSpc>
              <a:spcBef>
                <a:spcPts val="0"/>
              </a:spcBef>
              <a:spcAft>
                <a:spcPts val="0"/>
              </a:spcAft>
              <a:buSzPts val="2800"/>
              <a:buChar char="•"/>
            </a:pPr>
            <a:r>
              <a:rPr lang="sv-SE" sz="2400" dirty="0"/>
              <a:t>Avdramatisera ämnet</a:t>
            </a:r>
            <a:endParaRPr sz="2400" dirty="0"/>
          </a:p>
          <a:p>
            <a:pPr marL="457200" lvl="0" indent="-406400" algn="l" rtl="0">
              <a:lnSpc>
                <a:spcPct val="100000"/>
              </a:lnSpc>
              <a:spcBef>
                <a:spcPts val="0"/>
              </a:spcBef>
              <a:spcAft>
                <a:spcPts val="0"/>
              </a:spcAft>
              <a:buSzPts val="2800"/>
              <a:buChar char="•"/>
            </a:pPr>
            <a:r>
              <a:rPr lang="sv-SE" sz="2400" dirty="0"/>
              <a:t>Ge verktyg </a:t>
            </a:r>
          </a:p>
          <a:p>
            <a:pPr marL="457200" lvl="0" indent="-406400" algn="l" rtl="0">
              <a:lnSpc>
                <a:spcPct val="100000"/>
              </a:lnSpc>
              <a:spcBef>
                <a:spcPts val="0"/>
              </a:spcBef>
              <a:spcAft>
                <a:spcPts val="0"/>
              </a:spcAft>
              <a:buSzPts val="2800"/>
              <a:buChar char="•"/>
            </a:pPr>
            <a:r>
              <a:rPr lang="sv-SE" sz="2400" dirty="0"/>
              <a:t>Ge grundläggande kunskaper</a:t>
            </a:r>
          </a:p>
          <a:p>
            <a:pPr marL="50800" lvl="0" indent="0" algn="l" rtl="0">
              <a:lnSpc>
                <a:spcPct val="100000"/>
              </a:lnSpc>
              <a:spcBef>
                <a:spcPts val="0"/>
              </a:spcBef>
              <a:spcAft>
                <a:spcPts val="0"/>
              </a:spcAft>
              <a:buSzPts val="2800"/>
              <a:buNone/>
            </a:pPr>
            <a:endParaRPr lang="sv-SE" sz="2400" b="1" dirty="0"/>
          </a:p>
          <a:p>
            <a:pPr marL="50800" lvl="0" indent="0" algn="l" rtl="0">
              <a:lnSpc>
                <a:spcPct val="100000"/>
              </a:lnSpc>
              <a:spcBef>
                <a:spcPts val="0"/>
              </a:spcBef>
              <a:spcAft>
                <a:spcPts val="0"/>
              </a:spcAft>
              <a:buSzPts val="2800"/>
              <a:buNone/>
            </a:pPr>
            <a:r>
              <a:rPr lang="sv-SE" sz="2400" b="1" dirty="0"/>
              <a:t>Föräldrars roll</a:t>
            </a:r>
          </a:p>
          <a:p>
            <a:pPr marL="508000" indent="-457200">
              <a:spcBef>
                <a:spcPts val="0"/>
              </a:spcBef>
              <a:buSzPts val="2800"/>
              <a:buFont typeface="Arial" panose="020B0604020202020204" pitchFamily="34" charset="0"/>
              <a:buChar char="•"/>
            </a:pPr>
            <a:r>
              <a:rPr lang="sv-SE" sz="2400" dirty="0"/>
              <a:t>Vara öppna för samtal, ett tryggt bollplank</a:t>
            </a:r>
          </a:p>
          <a:p>
            <a:pPr lvl="0" indent="-406400">
              <a:spcBef>
                <a:spcPts val="0"/>
              </a:spcBef>
              <a:buSzPts val="2800"/>
            </a:pPr>
            <a:r>
              <a:rPr lang="sv-SE" sz="2400" dirty="0"/>
              <a:t>Ha viss känslighet för gränser </a:t>
            </a:r>
          </a:p>
          <a:p>
            <a:pPr lvl="0" indent="-406400">
              <a:spcBef>
                <a:spcPts val="0"/>
              </a:spcBef>
              <a:buSzPts val="2800"/>
            </a:pPr>
            <a:r>
              <a:rPr lang="sv-SE" sz="2400" dirty="0"/>
              <a:t>Ge information men behöver inte ha alla fakta</a:t>
            </a:r>
          </a:p>
          <a:p>
            <a:pPr marL="457200" lvl="0" indent="-406400" algn="l" rtl="0">
              <a:lnSpc>
                <a:spcPct val="100000"/>
              </a:lnSpc>
              <a:spcBef>
                <a:spcPts val="0"/>
              </a:spcBef>
              <a:spcAft>
                <a:spcPts val="0"/>
              </a:spcAft>
              <a:buSzPts val="2800"/>
              <a:buChar char="•"/>
            </a:pPr>
            <a:endParaRPr lang="sv-SE" sz="2800" dirty="0"/>
          </a:p>
          <a:p>
            <a:pPr marL="457200" lvl="0" indent="-406400" algn="l" rtl="0">
              <a:lnSpc>
                <a:spcPct val="100000"/>
              </a:lnSpc>
              <a:spcBef>
                <a:spcPts val="0"/>
              </a:spcBef>
              <a:spcAft>
                <a:spcPts val="0"/>
              </a:spcAft>
              <a:buSzPts val="2800"/>
              <a:buChar char="•"/>
            </a:pPr>
            <a:endParaRPr sz="2800" dirty="0"/>
          </a:p>
          <a:p>
            <a:pPr marL="457200" lvl="0" indent="0" algn="l" rtl="0">
              <a:lnSpc>
                <a:spcPct val="100000"/>
              </a:lnSpc>
              <a:spcBef>
                <a:spcPts val="0"/>
              </a:spcBef>
              <a:spcAft>
                <a:spcPts val="0"/>
              </a:spcAft>
              <a:buSzPts val="1800"/>
              <a:buNone/>
            </a:pPr>
            <a:endParaRPr sz="2800" dirty="0"/>
          </a:p>
        </p:txBody>
      </p:sp>
      <p:sp>
        <p:nvSpPr>
          <p:cNvPr id="327" name="Google Shape;327;gd766348fbb_0_28"/>
          <p:cNvSpPr txBox="1">
            <a:spLocks noGrp="1"/>
          </p:cNvSpPr>
          <p:nvPr>
            <p:ph type="title"/>
          </p:nvPr>
        </p:nvSpPr>
        <p:spPr>
          <a:xfrm>
            <a:off x="457200" y="314324"/>
            <a:ext cx="8229600" cy="1094345"/>
          </a:xfrm>
          <a:prstGeom prst="rect">
            <a:avLst/>
          </a:prstGeom>
          <a:solidFill>
            <a:schemeClr val="accent5"/>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br>
              <a:rPr lang="sv-SE" sz="3200" b="0" dirty="0">
                <a:solidFill>
                  <a:schemeClr val="lt1"/>
                </a:solidFill>
              </a:rPr>
            </a:br>
            <a:r>
              <a:rPr lang="sv-SE" sz="3200" b="0" dirty="0">
                <a:solidFill>
                  <a:schemeClr val="lt1"/>
                </a:solidFill>
              </a:rPr>
              <a:t>Bonusträff Kärlek i tonåren</a:t>
            </a:r>
            <a:br>
              <a:rPr lang="sv-SE" sz="3200" b="0" dirty="0">
                <a:solidFill>
                  <a:schemeClr val="lt1"/>
                </a:solidFill>
              </a:rPr>
            </a:br>
            <a:endParaRPr sz="3200" b="0" dirty="0">
              <a:solidFill>
                <a:schemeClr val="lt1"/>
              </a:solidFill>
              <a:latin typeface="Arial"/>
              <a:ea typeface="Arial"/>
              <a:cs typeface="Arial"/>
              <a:sym typeface="Arial"/>
            </a:endParaRPr>
          </a:p>
        </p:txBody>
      </p:sp>
      <p:pic>
        <p:nvPicPr>
          <p:cNvPr id="328" name="Google Shape;328;gd766348fbb_0_28"/>
          <p:cNvPicPr preferRelativeResize="0"/>
          <p:nvPr/>
        </p:nvPicPr>
        <p:blipFill rotWithShape="1">
          <a:blip r:embed="rId3">
            <a:alphaModFix/>
          </a:blip>
          <a:srcRect/>
          <a:stretch/>
        </p:blipFill>
        <p:spPr>
          <a:xfrm>
            <a:off x="7926674" y="6075850"/>
            <a:ext cx="1021850" cy="711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d82cbc424b_0_13"/>
          <p:cNvSpPr txBox="1">
            <a:spLocks noGrp="1"/>
          </p:cNvSpPr>
          <p:nvPr>
            <p:ph type="body" idx="1"/>
          </p:nvPr>
        </p:nvSpPr>
        <p:spPr>
          <a:xfrm>
            <a:off x="786458" y="1439875"/>
            <a:ext cx="7571100" cy="4653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160"/>
              </a:spcBef>
              <a:spcAft>
                <a:spcPts val="0"/>
              </a:spcAft>
              <a:buSzPts val="1800"/>
              <a:buNone/>
            </a:pPr>
            <a:endParaRPr sz="2800" dirty="0"/>
          </a:p>
          <a:p>
            <a:pPr marL="457200" lvl="0" indent="-406400" algn="l" rtl="0">
              <a:lnSpc>
                <a:spcPct val="100000"/>
              </a:lnSpc>
              <a:spcBef>
                <a:spcPts val="1000"/>
              </a:spcBef>
              <a:spcAft>
                <a:spcPts val="0"/>
              </a:spcAft>
              <a:buSzPts val="2800"/>
              <a:buChar char="•"/>
            </a:pPr>
            <a:r>
              <a:rPr lang="sv-SE" sz="2800" dirty="0"/>
              <a:t>Rättighetsperspektiv - sexuell och reproduktiv hälsa och rättigheter (SRHR)</a:t>
            </a:r>
            <a:endParaRPr sz="2800" dirty="0"/>
          </a:p>
          <a:p>
            <a:pPr marL="457200" lvl="0" indent="-406400" algn="l" rtl="0">
              <a:lnSpc>
                <a:spcPct val="100000"/>
              </a:lnSpc>
              <a:spcBef>
                <a:spcPts val="1000"/>
              </a:spcBef>
              <a:spcAft>
                <a:spcPts val="0"/>
              </a:spcAft>
              <a:buSzPts val="2800"/>
              <a:buChar char="•"/>
            </a:pPr>
            <a:r>
              <a:rPr lang="sv-SE" sz="2800" dirty="0"/>
              <a:t>Barnkonventionen</a:t>
            </a:r>
            <a:endParaRPr sz="2800" dirty="0"/>
          </a:p>
          <a:p>
            <a:pPr marL="457200" lvl="0" indent="-406400" algn="l" rtl="0">
              <a:lnSpc>
                <a:spcPct val="100000"/>
              </a:lnSpc>
              <a:spcBef>
                <a:spcPts val="1000"/>
              </a:spcBef>
              <a:spcAft>
                <a:spcPts val="0"/>
              </a:spcAft>
              <a:buSzPts val="2800"/>
              <a:buChar char="•"/>
            </a:pPr>
            <a:r>
              <a:rPr lang="sv-SE" sz="2800" dirty="0"/>
              <a:t>Främjande perspektiv </a:t>
            </a:r>
            <a:endParaRPr sz="2800" dirty="0"/>
          </a:p>
          <a:p>
            <a:pPr marL="0" lvl="0" indent="0" algn="l" rtl="0">
              <a:lnSpc>
                <a:spcPct val="100000"/>
              </a:lnSpc>
              <a:spcBef>
                <a:spcPts val="1160"/>
              </a:spcBef>
              <a:spcAft>
                <a:spcPts val="1000"/>
              </a:spcAft>
              <a:buSzPts val="1800"/>
              <a:buNone/>
            </a:pPr>
            <a:endParaRPr sz="2800" dirty="0"/>
          </a:p>
        </p:txBody>
      </p:sp>
      <p:sp>
        <p:nvSpPr>
          <p:cNvPr id="345" name="Google Shape;345;gd82cbc424b_0_13"/>
          <p:cNvSpPr txBox="1">
            <a:spLocks noGrp="1"/>
          </p:cNvSpPr>
          <p:nvPr>
            <p:ph type="title"/>
          </p:nvPr>
        </p:nvSpPr>
        <p:spPr>
          <a:xfrm>
            <a:off x="457200" y="314325"/>
            <a:ext cx="8229600" cy="831600"/>
          </a:xfrm>
          <a:prstGeom prst="rect">
            <a:avLst/>
          </a:prstGeom>
          <a:solidFill>
            <a:schemeClr val="accent5"/>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Bakgrund </a:t>
            </a:r>
            <a:endParaRPr sz="3200" b="0" dirty="0">
              <a:solidFill>
                <a:schemeClr val="lt1"/>
              </a:solidFill>
              <a:latin typeface="Arial"/>
              <a:ea typeface="Arial"/>
              <a:cs typeface="Arial"/>
              <a:sym typeface="Arial"/>
            </a:endParaRPr>
          </a:p>
        </p:txBody>
      </p:sp>
      <p:pic>
        <p:nvPicPr>
          <p:cNvPr id="346" name="Google Shape;346;gd82cbc424b_0_13"/>
          <p:cNvPicPr preferRelativeResize="0"/>
          <p:nvPr/>
        </p:nvPicPr>
        <p:blipFill rotWithShape="1">
          <a:blip r:embed="rId3">
            <a:alphaModFix/>
          </a:blip>
          <a:srcRect/>
          <a:stretch/>
        </p:blipFill>
        <p:spPr>
          <a:xfrm>
            <a:off x="7926674" y="6075850"/>
            <a:ext cx="1021850" cy="711200"/>
          </a:xfrm>
          <a:prstGeom prst="rect">
            <a:avLst/>
          </a:prstGeom>
          <a:noFill/>
          <a:ln>
            <a:noFill/>
          </a:ln>
        </p:spPr>
      </p:pic>
      <p:pic>
        <p:nvPicPr>
          <p:cNvPr id="5" name="Google Shape;338;ge04021db26_0_9" descr="\\ad.stockholm.se\cli-sd\cc2sd008\005867\ABC Tonår\illustrationer\alla illustrationer jpeg, tif\4-tva-tonaringar-en-foralder.jpg"/>
          <p:cNvPicPr preferRelativeResize="0"/>
          <p:nvPr/>
        </p:nvPicPr>
        <p:blipFill rotWithShape="1">
          <a:blip r:embed="rId4">
            <a:alphaModFix/>
          </a:blip>
          <a:srcRect/>
          <a:stretch/>
        </p:blipFill>
        <p:spPr>
          <a:xfrm>
            <a:off x="4826149" y="3321000"/>
            <a:ext cx="3611450" cy="2772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xEl>
                                              <p:pRg st="1" end="1"/>
                                            </p:txEl>
                                          </p:spTgt>
                                        </p:tgtEl>
                                        <p:attrNameLst>
                                          <p:attrName>style.visibility</p:attrName>
                                        </p:attrNameLst>
                                      </p:cBhvr>
                                      <p:to>
                                        <p:strVal val="visible"/>
                                      </p:to>
                                    </p:set>
                                    <p:animEffect transition="in" filter="fade">
                                      <p:cBhvr>
                                        <p:cTn id="7" dur="1000"/>
                                        <p:tgtEl>
                                          <p:spTgt spid="34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xEl>
                                              <p:pRg st="2" end="2"/>
                                            </p:txEl>
                                          </p:spTgt>
                                        </p:tgtEl>
                                        <p:attrNameLst>
                                          <p:attrName>style.visibility</p:attrName>
                                        </p:attrNameLst>
                                      </p:cBhvr>
                                      <p:to>
                                        <p:strVal val="visible"/>
                                      </p:to>
                                    </p:set>
                                    <p:animEffect transition="in" filter="fade">
                                      <p:cBhvr>
                                        <p:cTn id="12" dur="1000"/>
                                        <p:tgtEl>
                                          <p:spTgt spid="34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
                                            <p:txEl>
                                              <p:pRg st="3" end="3"/>
                                            </p:txEl>
                                          </p:spTgt>
                                        </p:tgtEl>
                                        <p:attrNameLst>
                                          <p:attrName>style.visibility</p:attrName>
                                        </p:attrNameLst>
                                      </p:cBhvr>
                                      <p:to>
                                        <p:strVal val="visible"/>
                                      </p:to>
                                    </p:set>
                                    <p:animEffect transition="in" filter="fade">
                                      <p:cBhvr>
                                        <p:cTn id="17" dur="1000"/>
                                        <p:tgtEl>
                                          <p:spTgt spid="3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d3f5e63b5f_0_12"/>
          <p:cNvSpPr txBox="1">
            <a:spLocks noGrp="1"/>
          </p:cNvSpPr>
          <p:nvPr>
            <p:ph type="title"/>
          </p:nvPr>
        </p:nvSpPr>
        <p:spPr>
          <a:xfrm>
            <a:off x="457200" y="392775"/>
            <a:ext cx="8229600" cy="831600"/>
          </a:xfrm>
          <a:prstGeom prst="rect">
            <a:avLst/>
          </a:prstGeom>
          <a:solidFill>
            <a:srgbClr val="A658D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a:solidFill>
                  <a:schemeClr val="lt1"/>
                </a:solidFill>
              </a:rPr>
              <a:t>Fördjupning - Associationsövning</a:t>
            </a:r>
            <a:endParaRPr sz="3200" b="0">
              <a:solidFill>
                <a:schemeClr val="lt1"/>
              </a:solidFill>
            </a:endParaRPr>
          </a:p>
        </p:txBody>
      </p:sp>
      <p:sp>
        <p:nvSpPr>
          <p:cNvPr id="381" name="Google Shape;381;gd3f5e63b5f_0_12"/>
          <p:cNvSpPr txBox="1">
            <a:spLocks noGrp="1"/>
          </p:cNvSpPr>
          <p:nvPr>
            <p:ph type="body" idx="1"/>
          </p:nvPr>
        </p:nvSpPr>
        <p:spPr>
          <a:xfrm>
            <a:off x="457200" y="1440001"/>
            <a:ext cx="8229600" cy="3340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160"/>
              </a:spcBef>
              <a:spcAft>
                <a:spcPts val="0"/>
              </a:spcAft>
              <a:buSzPts val="1800"/>
              <a:buNone/>
            </a:pPr>
            <a:endParaRPr sz="2800" dirty="0"/>
          </a:p>
          <a:p>
            <a:pPr marL="0" lvl="0" indent="0" algn="l" rtl="0">
              <a:lnSpc>
                <a:spcPct val="100000"/>
              </a:lnSpc>
              <a:spcBef>
                <a:spcPts val="1160"/>
              </a:spcBef>
              <a:spcAft>
                <a:spcPts val="0"/>
              </a:spcAft>
              <a:buSzPts val="1800"/>
              <a:buNone/>
            </a:pPr>
            <a:endParaRPr sz="2800" dirty="0"/>
          </a:p>
          <a:p>
            <a:pPr marL="0" lvl="0" indent="0" algn="l" rtl="0">
              <a:lnSpc>
                <a:spcPct val="100000"/>
              </a:lnSpc>
              <a:spcBef>
                <a:spcPts val="1160"/>
              </a:spcBef>
              <a:spcAft>
                <a:spcPts val="0"/>
              </a:spcAft>
              <a:buSzPts val="1800"/>
              <a:buNone/>
            </a:pPr>
            <a:endParaRPr sz="2800" dirty="0"/>
          </a:p>
          <a:p>
            <a:pPr marL="0" lvl="0" indent="0" algn="l" rtl="0">
              <a:lnSpc>
                <a:spcPct val="100000"/>
              </a:lnSpc>
              <a:spcBef>
                <a:spcPts val="1160"/>
              </a:spcBef>
              <a:spcAft>
                <a:spcPts val="0"/>
              </a:spcAft>
              <a:buSzPts val="1800"/>
              <a:buNone/>
            </a:pPr>
            <a:endParaRPr sz="2800" dirty="0"/>
          </a:p>
          <a:p>
            <a:pPr marL="0" lvl="0" indent="0" algn="l" rtl="0">
              <a:lnSpc>
                <a:spcPct val="100000"/>
              </a:lnSpc>
              <a:spcBef>
                <a:spcPts val="1160"/>
              </a:spcBef>
              <a:spcAft>
                <a:spcPts val="0"/>
              </a:spcAft>
              <a:buSzPts val="1800"/>
              <a:buNone/>
            </a:pPr>
            <a:endParaRPr sz="2800" dirty="0"/>
          </a:p>
          <a:p>
            <a:pPr marL="457200" lvl="0" indent="0" algn="l" rtl="0">
              <a:lnSpc>
                <a:spcPct val="115000"/>
              </a:lnSpc>
              <a:spcBef>
                <a:spcPts val="640"/>
              </a:spcBef>
              <a:spcAft>
                <a:spcPts val="0"/>
              </a:spcAft>
              <a:buSzPts val="1800"/>
              <a:buNone/>
            </a:pPr>
            <a:endParaRPr sz="2200" dirty="0"/>
          </a:p>
          <a:p>
            <a:pPr marL="457200" lvl="0" indent="0" algn="l" rtl="0">
              <a:lnSpc>
                <a:spcPct val="100000"/>
              </a:lnSpc>
              <a:spcBef>
                <a:spcPts val="0"/>
              </a:spcBef>
              <a:spcAft>
                <a:spcPts val="0"/>
              </a:spcAft>
              <a:buSzPts val="1800"/>
              <a:buNone/>
            </a:pPr>
            <a:endParaRPr sz="1900" dirty="0"/>
          </a:p>
        </p:txBody>
      </p:sp>
      <p:pic>
        <p:nvPicPr>
          <p:cNvPr id="382" name="Google Shape;382;gd3f5e63b5f_0_12"/>
          <p:cNvPicPr preferRelativeResize="0"/>
          <p:nvPr/>
        </p:nvPicPr>
        <p:blipFill rotWithShape="1">
          <a:blip r:embed="rId3">
            <a:alphaModFix/>
          </a:blip>
          <a:srcRect/>
          <a:stretch/>
        </p:blipFill>
        <p:spPr>
          <a:xfrm>
            <a:off x="7926674" y="6075850"/>
            <a:ext cx="1021850" cy="711200"/>
          </a:xfrm>
          <a:prstGeom prst="rect">
            <a:avLst/>
          </a:prstGeom>
          <a:noFill/>
          <a:ln>
            <a:noFill/>
          </a:ln>
        </p:spPr>
      </p:pic>
      <p:sp>
        <p:nvSpPr>
          <p:cNvPr id="383" name="Google Shape;383;gd3f5e63b5f_0_12"/>
          <p:cNvSpPr txBox="1">
            <a:spLocks noGrp="1"/>
          </p:cNvSpPr>
          <p:nvPr>
            <p:ph type="title"/>
          </p:nvPr>
        </p:nvSpPr>
        <p:spPr>
          <a:xfrm>
            <a:off x="457200" y="392775"/>
            <a:ext cx="8229600" cy="831600"/>
          </a:xfrm>
          <a:prstGeom prst="rect">
            <a:avLst/>
          </a:prstGeom>
          <a:solidFill>
            <a:srgbClr val="A658D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Bonusträff - Vad är kärlek i tonåren?</a:t>
            </a:r>
            <a:endParaRPr sz="3200" b="0" dirty="0">
              <a:solidFill>
                <a:schemeClr val="lt1"/>
              </a:solidFill>
            </a:endParaRPr>
          </a:p>
        </p:txBody>
      </p:sp>
      <p:sp>
        <p:nvSpPr>
          <p:cNvPr id="3" name="Rektangel 2"/>
          <p:cNvSpPr/>
          <p:nvPr/>
        </p:nvSpPr>
        <p:spPr>
          <a:xfrm>
            <a:off x="1732548" y="6241773"/>
            <a:ext cx="4126831" cy="307777"/>
          </a:xfrm>
          <a:prstGeom prst="rect">
            <a:avLst/>
          </a:prstGeom>
        </p:spPr>
        <p:txBody>
          <a:bodyPr wrap="square">
            <a:spAutoFit/>
          </a:bodyPr>
          <a:lstStyle/>
          <a:p>
            <a:r>
              <a:rPr lang="sv-SE" i="1" u="sng" dirty="0">
                <a:solidFill>
                  <a:schemeClr val="hlink"/>
                </a:solidFill>
                <a:hlinkClick r:id="rId4"/>
              </a:rPr>
              <a:t>https://www.youtube.com/watch?v=6cDw7reRf1I</a:t>
            </a:r>
            <a:endParaRPr lang="sv-SE" dirty="0"/>
          </a:p>
        </p:txBody>
      </p:sp>
      <p:sp>
        <p:nvSpPr>
          <p:cNvPr id="2" name="textruta 1"/>
          <p:cNvSpPr txBox="1"/>
          <p:nvPr/>
        </p:nvSpPr>
        <p:spPr>
          <a:xfrm>
            <a:off x="5859379" y="6248871"/>
            <a:ext cx="1708484" cy="307777"/>
          </a:xfrm>
          <a:prstGeom prst="rect">
            <a:avLst/>
          </a:prstGeom>
          <a:noFill/>
        </p:spPr>
        <p:txBody>
          <a:bodyPr wrap="square" rtlCol="0">
            <a:spAutoFit/>
          </a:bodyPr>
          <a:lstStyle/>
          <a:p>
            <a:r>
              <a:rPr lang="sv-SE" dirty="0"/>
              <a:t>Manualsida 6</a:t>
            </a:r>
          </a:p>
        </p:txBody>
      </p:sp>
      <p:pic>
        <p:nvPicPr>
          <p:cNvPr id="9" name="Bildobjekt 8" descr="\\ad.stockholm.se\cli-sd\cc2sd008\005867\ABC Tonår\Illustrationer\alla illustrationer jpeg, tif\ordmolnet-ny-versio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275" y="1347662"/>
            <a:ext cx="5759450" cy="46240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381">
                                            <p:txEl>
                                              <p:pRg st="0" end="0"/>
                                            </p:txEl>
                                          </p:spTgt>
                                        </p:tgtEl>
                                        <p:attrNameLst>
                                          <p:attrName>style.visibility</p:attrName>
                                        </p:attrNameLst>
                                      </p:cBhvr>
                                      <p:to>
                                        <p:strVal val="visible"/>
                                      </p:to>
                                    </p:set>
                                    <p:animEffect transition="in" filter="fade">
                                      <p:cBhvr>
                                        <p:cTn id="7" dur="1000"/>
                                        <p:tgtEl>
                                          <p:spTgt spid="3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d766348fbb_0_58"/>
          <p:cNvSpPr txBox="1">
            <a:spLocks noGrp="1"/>
          </p:cNvSpPr>
          <p:nvPr>
            <p:ph type="title"/>
          </p:nvPr>
        </p:nvSpPr>
        <p:spPr>
          <a:xfrm>
            <a:off x="457200" y="392775"/>
            <a:ext cx="8229600" cy="831600"/>
          </a:xfrm>
          <a:prstGeom prst="rect">
            <a:avLst/>
          </a:prstGeom>
          <a:solidFill>
            <a:schemeClr val="accent5">
              <a:lumMod val="40000"/>
              <a:lumOff val="60000"/>
            </a:schemeClr>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Bonusträff - Vad är kärlek i tonåren</a:t>
            </a:r>
            <a:endParaRPr sz="3200" b="0" dirty="0">
              <a:solidFill>
                <a:schemeClr val="lt1"/>
              </a:solidFill>
            </a:endParaRPr>
          </a:p>
        </p:txBody>
      </p:sp>
      <p:sp>
        <p:nvSpPr>
          <p:cNvPr id="391" name="Google Shape;391;gd766348fbb_0_58"/>
          <p:cNvSpPr txBox="1">
            <a:spLocks noGrp="1"/>
          </p:cNvSpPr>
          <p:nvPr>
            <p:ph type="body" idx="1"/>
          </p:nvPr>
        </p:nvSpPr>
        <p:spPr>
          <a:xfrm>
            <a:off x="139148" y="1440001"/>
            <a:ext cx="8547652" cy="42939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endParaRPr lang="sv-SE" sz="2400" dirty="0"/>
          </a:p>
          <a:p>
            <a:pPr marL="457200" lvl="0" indent="-381000" algn="l" rtl="0">
              <a:lnSpc>
                <a:spcPct val="100000"/>
              </a:lnSpc>
              <a:spcBef>
                <a:spcPts val="0"/>
              </a:spcBef>
              <a:spcAft>
                <a:spcPts val="0"/>
              </a:spcAft>
              <a:buSzPts val="2400"/>
              <a:buChar char="•"/>
            </a:pPr>
            <a:endParaRPr sz="2400" dirty="0"/>
          </a:p>
        </p:txBody>
      </p:sp>
      <p:pic>
        <p:nvPicPr>
          <p:cNvPr id="392" name="Google Shape;392;gd766348fbb_0_58"/>
          <p:cNvPicPr preferRelativeResize="0"/>
          <p:nvPr/>
        </p:nvPicPr>
        <p:blipFill rotWithShape="1">
          <a:blip r:embed="rId3">
            <a:alphaModFix/>
          </a:blip>
          <a:srcRect/>
          <a:stretch/>
        </p:blipFill>
        <p:spPr>
          <a:xfrm>
            <a:off x="7926674" y="6075850"/>
            <a:ext cx="1021850" cy="711200"/>
          </a:xfrm>
          <a:prstGeom prst="rect">
            <a:avLst/>
          </a:prstGeom>
          <a:noFill/>
          <a:ln>
            <a:noFill/>
          </a:ln>
        </p:spPr>
      </p:pic>
      <p:sp>
        <p:nvSpPr>
          <p:cNvPr id="7" name="Google Shape;373;gd766348fbb_0_42"/>
          <p:cNvSpPr txBox="1">
            <a:spLocks/>
          </p:cNvSpPr>
          <p:nvPr/>
        </p:nvSpPr>
        <p:spPr>
          <a:xfrm>
            <a:off x="421998" y="392775"/>
            <a:ext cx="8229600" cy="831600"/>
          </a:xfrm>
          <a:prstGeom prst="rect">
            <a:avLst/>
          </a:prstGeom>
          <a:solidFill>
            <a:srgbClr val="A658D2"/>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200"/>
            </a:pPr>
            <a:r>
              <a:rPr lang="sv-SE" sz="3200" b="0">
                <a:solidFill>
                  <a:schemeClr val="lt1"/>
                </a:solidFill>
              </a:rPr>
              <a:t>Bonusträff - Vad är kärlek i tonåren?</a:t>
            </a:r>
            <a:endParaRPr lang="sv-SE" sz="3200" b="0" dirty="0">
              <a:solidFill>
                <a:schemeClr val="lt1"/>
              </a:solidFill>
            </a:endParaRPr>
          </a:p>
        </p:txBody>
      </p:sp>
      <p:pic>
        <p:nvPicPr>
          <p:cNvPr id="4" name="Bildobjekt 3"/>
          <p:cNvPicPr>
            <a:picLocks noChangeAspect="1"/>
          </p:cNvPicPr>
          <p:nvPr/>
        </p:nvPicPr>
        <p:blipFill>
          <a:blip r:embed="rId4"/>
          <a:stretch>
            <a:fillRect/>
          </a:stretch>
        </p:blipFill>
        <p:spPr>
          <a:xfrm>
            <a:off x="683582" y="1916831"/>
            <a:ext cx="7776835" cy="4247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ruta 1"/>
          <p:cNvSpPr txBox="1"/>
          <p:nvPr/>
        </p:nvSpPr>
        <p:spPr>
          <a:xfrm>
            <a:off x="683568" y="1440001"/>
            <a:ext cx="7776849" cy="369332"/>
          </a:xfrm>
          <a:prstGeom prst="rect">
            <a:avLst/>
          </a:prstGeom>
          <a:noFill/>
        </p:spPr>
        <p:txBody>
          <a:bodyPr wrap="square" rtlCol="0">
            <a:spAutoFit/>
          </a:bodyPr>
          <a:lstStyle/>
          <a:p>
            <a:endParaRPr lang="sv-SE" dirty="0"/>
          </a:p>
        </p:txBody>
      </p:sp>
      <p:pic>
        <p:nvPicPr>
          <p:cNvPr id="3" name="Bildobjekt 2"/>
          <p:cNvPicPr>
            <a:picLocks noChangeAspect="1"/>
          </p:cNvPicPr>
          <p:nvPr/>
        </p:nvPicPr>
        <p:blipFill>
          <a:blip r:embed="rId5"/>
          <a:stretch>
            <a:fillRect/>
          </a:stretch>
        </p:blipFill>
        <p:spPr>
          <a:xfrm>
            <a:off x="683568" y="1274131"/>
            <a:ext cx="7776849" cy="539518"/>
          </a:xfrm>
          <a:prstGeom prst="rect">
            <a:avLst/>
          </a:prstGeom>
        </p:spPr>
      </p:pic>
      <p:sp>
        <p:nvSpPr>
          <p:cNvPr id="5" name="textruta 4"/>
          <p:cNvSpPr txBox="1"/>
          <p:nvPr/>
        </p:nvSpPr>
        <p:spPr>
          <a:xfrm>
            <a:off x="5426243" y="6267647"/>
            <a:ext cx="2141620" cy="307777"/>
          </a:xfrm>
          <a:prstGeom prst="rect">
            <a:avLst/>
          </a:prstGeom>
          <a:noFill/>
        </p:spPr>
        <p:txBody>
          <a:bodyPr wrap="square" rtlCol="0">
            <a:spAutoFit/>
          </a:bodyPr>
          <a:lstStyle/>
          <a:p>
            <a:r>
              <a:rPr lang="sv-SE" dirty="0"/>
              <a:t>          Manualsida 8-9</a:t>
            </a:r>
          </a:p>
        </p:txBody>
      </p:sp>
    </p:spTree>
    <p:extLst>
      <p:ext uri="{BB962C8B-B14F-4D97-AF65-F5344CB8AC3E}">
        <p14:creationId xmlns:p14="http://schemas.microsoft.com/office/powerpoint/2010/main" val="2701544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d766348fbb_0_80"/>
          <p:cNvSpPr txBox="1">
            <a:spLocks noGrp="1"/>
          </p:cNvSpPr>
          <p:nvPr>
            <p:ph type="title"/>
          </p:nvPr>
        </p:nvSpPr>
        <p:spPr>
          <a:xfrm>
            <a:off x="457200" y="392775"/>
            <a:ext cx="8229600" cy="831600"/>
          </a:xfrm>
          <a:prstGeom prst="rect">
            <a:avLst/>
          </a:prstGeom>
          <a:solidFill>
            <a:srgbClr val="A658D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Bonusträff - Frågesport om unga</a:t>
            </a:r>
            <a:endParaRPr sz="3200" b="0" dirty="0">
              <a:solidFill>
                <a:schemeClr val="lt1"/>
              </a:solidFill>
            </a:endParaRPr>
          </a:p>
        </p:txBody>
      </p:sp>
      <p:sp>
        <p:nvSpPr>
          <p:cNvPr id="409" name="Google Shape;409;gd766348fbb_0_80"/>
          <p:cNvSpPr txBox="1">
            <a:spLocks noGrp="1"/>
          </p:cNvSpPr>
          <p:nvPr>
            <p:ph type="body" idx="1"/>
          </p:nvPr>
        </p:nvSpPr>
        <p:spPr>
          <a:xfrm>
            <a:off x="819150" y="4035459"/>
            <a:ext cx="7867650" cy="1698442"/>
          </a:xfrm>
          <a:prstGeom prst="rect">
            <a:avLst/>
          </a:prstGeom>
          <a:noFill/>
          <a:ln>
            <a:noFill/>
          </a:ln>
        </p:spPr>
        <p:txBody>
          <a:bodyPr spcFirstLastPara="1" wrap="square" lIns="0" tIns="0" rIns="0" bIns="0" anchor="t" anchorCtr="0">
            <a:noAutofit/>
          </a:bodyPr>
          <a:lstStyle/>
          <a:p>
            <a:pPr marL="457200" lvl="0" indent="-361950" algn="l" rtl="0">
              <a:lnSpc>
                <a:spcPct val="115000"/>
              </a:lnSpc>
              <a:spcBef>
                <a:spcPts val="640"/>
              </a:spcBef>
              <a:spcAft>
                <a:spcPts val="0"/>
              </a:spcAft>
              <a:buSzPts val="2100"/>
              <a:buAutoNum type="arabicPeriod"/>
            </a:pPr>
            <a:endParaRPr lang="sv-SE" sz="1600" dirty="0"/>
          </a:p>
          <a:p>
            <a:pPr marL="457200" lvl="0" indent="-361950" algn="l" rtl="0">
              <a:lnSpc>
                <a:spcPct val="115000"/>
              </a:lnSpc>
              <a:spcBef>
                <a:spcPts val="640"/>
              </a:spcBef>
              <a:spcAft>
                <a:spcPts val="0"/>
              </a:spcAft>
              <a:buSzPts val="2100"/>
              <a:buAutoNum type="arabicPeriod"/>
            </a:pPr>
            <a:r>
              <a:rPr lang="sv-SE" sz="1600" dirty="0"/>
              <a:t>Åldern för när unga har samlag första gången har varit ungefär samma sedan slutet av 60-talet </a:t>
            </a:r>
            <a:endParaRPr sz="1600" dirty="0"/>
          </a:p>
          <a:p>
            <a:pPr marL="457200" lvl="0" indent="-361950" algn="l" rtl="0">
              <a:lnSpc>
                <a:spcPct val="115000"/>
              </a:lnSpc>
              <a:spcBef>
                <a:spcPts val="0"/>
              </a:spcBef>
              <a:spcAft>
                <a:spcPts val="0"/>
              </a:spcAft>
              <a:buSzPts val="2100"/>
              <a:buAutoNum type="arabicPeriod"/>
            </a:pPr>
            <a:r>
              <a:rPr lang="sv-SE" sz="1600" dirty="0"/>
              <a:t>Dom flesta unga beskriver sitt senaste sextillfälle som positivt </a:t>
            </a:r>
            <a:endParaRPr sz="1600" dirty="0"/>
          </a:p>
          <a:p>
            <a:pPr marL="457200" lvl="0" indent="-361950" algn="l" rtl="0">
              <a:lnSpc>
                <a:spcPct val="115000"/>
              </a:lnSpc>
              <a:spcBef>
                <a:spcPts val="0"/>
              </a:spcBef>
              <a:spcAft>
                <a:spcPts val="0"/>
              </a:spcAft>
              <a:buSzPts val="2100"/>
              <a:buAutoNum type="arabicPeriod"/>
            </a:pPr>
            <a:r>
              <a:rPr lang="sv-SE" sz="1600" dirty="0"/>
              <a:t>En person med snippa/vulva blöder alltid första gången den har samlag </a:t>
            </a:r>
            <a:endParaRPr sz="1600" dirty="0"/>
          </a:p>
          <a:p>
            <a:pPr marL="457200" lvl="0" indent="-361950" algn="l" rtl="0">
              <a:lnSpc>
                <a:spcPct val="115000"/>
              </a:lnSpc>
              <a:spcBef>
                <a:spcPts val="0"/>
              </a:spcBef>
              <a:spcAft>
                <a:spcPts val="0"/>
              </a:spcAft>
              <a:buSzPts val="2100"/>
              <a:buAutoNum type="arabicPeriod"/>
            </a:pPr>
            <a:r>
              <a:rPr lang="sv-SE" sz="1600" dirty="0"/>
              <a:t>Klitoris är nästan lika stor som penis </a:t>
            </a:r>
            <a:endParaRPr sz="1600" dirty="0"/>
          </a:p>
          <a:p>
            <a:pPr marL="457200" lvl="0" indent="-361950" algn="l" rtl="0">
              <a:lnSpc>
                <a:spcPct val="115000"/>
              </a:lnSpc>
              <a:spcBef>
                <a:spcPts val="0"/>
              </a:spcBef>
              <a:spcAft>
                <a:spcPts val="0"/>
              </a:spcAft>
              <a:buSzPts val="2100"/>
              <a:buAutoNum type="arabicPeriod"/>
            </a:pPr>
            <a:r>
              <a:rPr lang="sv-SE" sz="1600" dirty="0"/>
              <a:t>17% av alla unga identifierar sig som något annat än heterosexuell </a:t>
            </a:r>
            <a:endParaRPr sz="1600" dirty="0"/>
          </a:p>
          <a:p>
            <a:pPr marL="457200" lvl="0" indent="-361950" algn="l" rtl="0">
              <a:lnSpc>
                <a:spcPct val="115000"/>
              </a:lnSpc>
              <a:spcBef>
                <a:spcPts val="0"/>
              </a:spcBef>
              <a:spcAft>
                <a:spcPts val="0"/>
              </a:spcAft>
              <a:buSzPts val="2100"/>
              <a:buAutoNum type="arabicPeriod"/>
            </a:pPr>
            <a:r>
              <a:rPr lang="sv-SE" sz="1600" dirty="0"/>
              <a:t>Killar har sämre tillgång än tjejer till samtal om sexualitet med trygga vuxna </a:t>
            </a:r>
            <a:endParaRPr sz="1600" dirty="0"/>
          </a:p>
          <a:p>
            <a:pPr marL="0" lvl="0" indent="0" algn="l" rtl="0">
              <a:lnSpc>
                <a:spcPct val="115000"/>
              </a:lnSpc>
              <a:spcBef>
                <a:spcPts val="640"/>
              </a:spcBef>
              <a:spcAft>
                <a:spcPts val="0"/>
              </a:spcAft>
              <a:buSzPts val="1800"/>
              <a:buNone/>
            </a:pPr>
            <a:endParaRPr sz="2800" dirty="0"/>
          </a:p>
        </p:txBody>
      </p:sp>
      <p:pic>
        <p:nvPicPr>
          <p:cNvPr id="410" name="Google Shape;410;gd766348fbb_0_80"/>
          <p:cNvPicPr preferRelativeResize="0"/>
          <p:nvPr/>
        </p:nvPicPr>
        <p:blipFill rotWithShape="1">
          <a:blip r:embed="rId3">
            <a:alphaModFix/>
          </a:blip>
          <a:srcRect/>
          <a:stretch/>
        </p:blipFill>
        <p:spPr>
          <a:xfrm>
            <a:off x="7926674" y="6075850"/>
            <a:ext cx="1021850" cy="711200"/>
          </a:xfrm>
          <a:prstGeom prst="rect">
            <a:avLst/>
          </a:prstGeom>
          <a:noFill/>
          <a:ln>
            <a:noFill/>
          </a:ln>
        </p:spPr>
      </p:pic>
      <p:sp>
        <p:nvSpPr>
          <p:cNvPr id="3" name="textruta 2"/>
          <p:cNvSpPr txBox="1"/>
          <p:nvPr/>
        </p:nvSpPr>
        <p:spPr>
          <a:xfrm>
            <a:off x="5149516" y="6364705"/>
            <a:ext cx="2454442" cy="307777"/>
          </a:xfrm>
          <a:prstGeom prst="rect">
            <a:avLst/>
          </a:prstGeom>
          <a:noFill/>
        </p:spPr>
        <p:txBody>
          <a:bodyPr wrap="square" rtlCol="0">
            <a:spAutoFit/>
          </a:bodyPr>
          <a:lstStyle/>
          <a:p>
            <a:r>
              <a:rPr lang="sv-SE" dirty="0"/>
              <a:t>Manualsida 11-12</a:t>
            </a:r>
          </a:p>
        </p:txBody>
      </p:sp>
      <p:pic>
        <p:nvPicPr>
          <p:cNvPr id="5" name="Bildobjekt 4"/>
          <p:cNvPicPr>
            <a:picLocks noChangeAspect="1"/>
          </p:cNvPicPr>
          <p:nvPr/>
        </p:nvPicPr>
        <p:blipFill>
          <a:blip r:embed="rId4"/>
          <a:stretch>
            <a:fillRect/>
          </a:stretch>
        </p:blipFill>
        <p:spPr>
          <a:xfrm>
            <a:off x="1023937" y="1304301"/>
            <a:ext cx="7096125" cy="30670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825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xEl>
                                              <p:pRg st="1" end="1"/>
                                            </p:txEl>
                                          </p:spTgt>
                                        </p:tgtEl>
                                        <p:attrNameLst>
                                          <p:attrName>style.visibility</p:attrName>
                                        </p:attrNameLst>
                                      </p:cBhvr>
                                      <p:to>
                                        <p:strVal val="visible"/>
                                      </p:to>
                                    </p:set>
                                    <p:animEffect transition="in" filter="fade">
                                      <p:cBhvr>
                                        <p:cTn id="7" dur="1000"/>
                                        <p:tgtEl>
                                          <p:spTgt spid="40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
                                            <p:txEl>
                                              <p:pRg st="2" end="2"/>
                                            </p:txEl>
                                          </p:spTgt>
                                        </p:tgtEl>
                                        <p:attrNameLst>
                                          <p:attrName>style.visibility</p:attrName>
                                        </p:attrNameLst>
                                      </p:cBhvr>
                                      <p:to>
                                        <p:strVal val="visible"/>
                                      </p:to>
                                    </p:set>
                                    <p:animEffect transition="in" filter="fade">
                                      <p:cBhvr>
                                        <p:cTn id="12" dur="1000"/>
                                        <p:tgtEl>
                                          <p:spTgt spid="40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
                                            <p:txEl>
                                              <p:pRg st="3" end="3"/>
                                            </p:txEl>
                                          </p:spTgt>
                                        </p:tgtEl>
                                        <p:attrNameLst>
                                          <p:attrName>style.visibility</p:attrName>
                                        </p:attrNameLst>
                                      </p:cBhvr>
                                      <p:to>
                                        <p:strVal val="visible"/>
                                      </p:to>
                                    </p:set>
                                    <p:animEffect transition="in" filter="fade">
                                      <p:cBhvr>
                                        <p:cTn id="17" dur="1000"/>
                                        <p:tgtEl>
                                          <p:spTgt spid="40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
                                            <p:txEl>
                                              <p:pRg st="4" end="4"/>
                                            </p:txEl>
                                          </p:spTgt>
                                        </p:tgtEl>
                                        <p:attrNameLst>
                                          <p:attrName>style.visibility</p:attrName>
                                        </p:attrNameLst>
                                      </p:cBhvr>
                                      <p:to>
                                        <p:strVal val="visible"/>
                                      </p:to>
                                    </p:set>
                                    <p:animEffect transition="in" filter="fade">
                                      <p:cBhvr>
                                        <p:cTn id="22" dur="1000"/>
                                        <p:tgtEl>
                                          <p:spTgt spid="40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
                                            <p:txEl>
                                              <p:pRg st="5" end="5"/>
                                            </p:txEl>
                                          </p:spTgt>
                                        </p:tgtEl>
                                        <p:attrNameLst>
                                          <p:attrName>style.visibility</p:attrName>
                                        </p:attrNameLst>
                                      </p:cBhvr>
                                      <p:to>
                                        <p:strVal val="visible"/>
                                      </p:to>
                                    </p:set>
                                    <p:animEffect transition="in" filter="fade">
                                      <p:cBhvr>
                                        <p:cTn id="27" dur="1000"/>
                                        <p:tgtEl>
                                          <p:spTgt spid="40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
                                            <p:txEl>
                                              <p:pRg st="6" end="6"/>
                                            </p:txEl>
                                          </p:spTgt>
                                        </p:tgtEl>
                                        <p:attrNameLst>
                                          <p:attrName>style.visibility</p:attrName>
                                        </p:attrNameLst>
                                      </p:cBhvr>
                                      <p:to>
                                        <p:strVal val="visible"/>
                                      </p:to>
                                    </p:set>
                                    <p:animEffect transition="in" filter="fade">
                                      <p:cBhvr>
                                        <p:cTn id="32" dur="1000"/>
                                        <p:tgtEl>
                                          <p:spTgt spid="4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d82cbc424b_0_13"/>
          <p:cNvSpPr txBox="1">
            <a:spLocks noGrp="1"/>
          </p:cNvSpPr>
          <p:nvPr>
            <p:ph type="body" idx="1"/>
          </p:nvPr>
        </p:nvSpPr>
        <p:spPr>
          <a:xfrm>
            <a:off x="786458" y="1439875"/>
            <a:ext cx="7571100" cy="4653300"/>
          </a:xfrm>
          <a:prstGeom prst="rect">
            <a:avLst/>
          </a:prstGeom>
          <a:noFill/>
          <a:ln>
            <a:noFill/>
          </a:ln>
        </p:spPr>
        <p:txBody>
          <a:bodyPr spcFirstLastPara="1" wrap="square" lIns="0" tIns="0" rIns="0" bIns="0" anchor="t" anchorCtr="0">
            <a:noAutofit/>
          </a:bodyPr>
          <a:lstStyle/>
          <a:p>
            <a:pPr marL="0" indent="0">
              <a:spcBef>
                <a:spcPts val="1160"/>
              </a:spcBef>
              <a:buNone/>
            </a:pPr>
            <a:r>
              <a:rPr lang="sv-SE" sz="3200" dirty="0"/>
              <a:t>9.00 – 12.30</a:t>
            </a:r>
          </a:p>
          <a:p>
            <a:pPr indent="-457200">
              <a:spcBef>
                <a:spcPts val="1160"/>
              </a:spcBef>
            </a:pPr>
            <a:r>
              <a:rPr lang="sv-SE" sz="3200" dirty="0"/>
              <a:t>Positiva erfarenheter från föräldragrupp</a:t>
            </a:r>
          </a:p>
          <a:p>
            <a:pPr indent="-457200">
              <a:spcBef>
                <a:spcPts val="1160"/>
              </a:spcBef>
              <a:buFont typeface="Arial" panose="020B0604020202020204" pitchFamily="34" charset="0"/>
              <a:buChar char="•"/>
            </a:pPr>
            <a:r>
              <a:rPr lang="sv-SE" sz="3200" dirty="0"/>
              <a:t>Bonusträff  Skolan</a:t>
            </a:r>
          </a:p>
          <a:p>
            <a:pPr indent="-457200">
              <a:spcBef>
                <a:spcPts val="1160"/>
              </a:spcBef>
              <a:buFont typeface="Arial" panose="020B0604020202020204" pitchFamily="34" charset="0"/>
              <a:buChar char="•"/>
            </a:pPr>
            <a:r>
              <a:rPr lang="sv-SE" sz="3200" dirty="0"/>
              <a:t>Bonusträff Kärlek i tonåren</a:t>
            </a:r>
          </a:p>
          <a:p>
            <a:pPr indent="-457200">
              <a:spcBef>
                <a:spcPts val="1160"/>
              </a:spcBef>
              <a:buFont typeface="Arial" panose="020B0604020202020204" pitchFamily="34" charset="0"/>
              <a:buChar char="•"/>
            </a:pPr>
            <a:r>
              <a:rPr lang="sv-SE" sz="3200" dirty="0"/>
              <a:t>Utmaningar, frågor</a:t>
            </a:r>
          </a:p>
          <a:p>
            <a:pPr indent="-457200">
              <a:spcBef>
                <a:spcPts val="1160"/>
              </a:spcBef>
            </a:pPr>
            <a:endParaRPr lang="sv-SE" sz="3200" dirty="0"/>
          </a:p>
          <a:p>
            <a:pPr indent="-457200">
              <a:spcBef>
                <a:spcPts val="1160"/>
              </a:spcBef>
            </a:pPr>
            <a:endParaRPr sz="2800" dirty="0"/>
          </a:p>
          <a:p>
            <a:pPr marL="0" lvl="0" indent="0" algn="l" rtl="0">
              <a:lnSpc>
                <a:spcPct val="100000"/>
              </a:lnSpc>
              <a:spcBef>
                <a:spcPts val="1160"/>
              </a:spcBef>
              <a:spcAft>
                <a:spcPts val="1000"/>
              </a:spcAft>
              <a:buSzPts val="1800"/>
              <a:buNone/>
            </a:pPr>
            <a:endParaRPr sz="2800" dirty="0"/>
          </a:p>
        </p:txBody>
      </p:sp>
      <p:sp>
        <p:nvSpPr>
          <p:cNvPr id="345" name="Google Shape;345;gd82cbc424b_0_13"/>
          <p:cNvSpPr txBox="1">
            <a:spLocks noGrp="1"/>
          </p:cNvSpPr>
          <p:nvPr>
            <p:ph type="title"/>
          </p:nvPr>
        </p:nvSpPr>
        <p:spPr>
          <a:xfrm>
            <a:off x="457200" y="314325"/>
            <a:ext cx="8229600" cy="831600"/>
          </a:xfrm>
          <a:prstGeom prst="rect">
            <a:avLst/>
          </a:prstGeom>
          <a:solidFill>
            <a:schemeClr val="accent5"/>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Dagens agenda</a:t>
            </a:r>
            <a:endParaRPr sz="3200" b="0" dirty="0">
              <a:solidFill>
                <a:schemeClr val="lt1"/>
              </a:solidFill>
              <a:latin typeface="Arial"/>
              <a:ea typeface="Arial"/>
              <a:cs typeface="Arial"/>
              <a:sym typeface="Arial"/>
            </a:endParaRPr>
          </a:p>
        </p:txBody>
      </p:sp>
      <p:pic>
        <p:nvPicPr>
          <p:cNvPr id="346" name="Google Shape;346;gd82cbc424b_0_13"/>
          <p:cNvPicPr preferRelativeResize="0"/>
          <p:nvPr/>
        </p:nvPicPr>
        <p:blipFill rotWithShape="1">
          <a:blip r:embed="rId3">
            <a:alphaModFix/>
          </a:blip>
          <a:srcRect/>
          <a:stretch/>
        </p:blipFill>
        <p:spPr>
          <a:xfrm>
            <a:off x="7926674" y="6075850"/>
            <a:ext cx="1021850" cy="711200"/>
          </a:xfrm>
          <a:prstGeom prst="rect">
            <a:avLst/>
          </a:prstGeom>
          <a:noFill/>
          <a:ln>
            <a:noFill/>
          </a:ln>
        </p:spPr>
      </p:pic>
    </p:spTree>
    <p:extLst>
      <p:ext uri="{BB962C8B-B14F-4D97-AF65-F5344CB8AC3E}">
        <p14:creationId xmlns:p14="http://schemas.microsoft.com/office/powerpoint/2010/main" val="279225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xEl>
                                              <p:pRg st="1" end="1"/>
                                            </p:txEl>
                                          </p:spTgt>
                                        </p:tgtEl>
                                        <p:attrNameLst>
                                          <p:attrName>style.visibility</p:attrName>
                                        </p:attrNameLst>
                                      </p:cBhvr>
                                      <p:to>
                                        <p:strVal val="visible"/>
                                      </p:to>
                                    </p:set>
                                    <p:animEffect transition="in" filter="fade">
                                      <p:cBhvr>
                                        <p:cTn id="7" dur="1000"/>
                                        <p:tgtEl>
                                          <p:spTgt spid="34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xEl>
                                              <p:pRg st="2" end="2"/>
                                            </p:txEl>
                                          </p:spTgt>
                                        </p:tgtEl>
                                        <p:attrNameLst>
                                          <p:attrName>style.visibility</p:attrName>
                                        </p:attrNameLst>
                                      </p:cBhvr>
                                      <p:to>
                                        <p:strVal val="visible"/>
                                      </p:to>
                                    </p:set>
                                    <p:animEffect transition="in" filter="fade">
                                      <p:cBhvr>
                                        <p:cTn id="12" dur="1000"/>
                                        <p:tgtEl>
                                          <p:spTgt spid="34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
                                            <p:txEl>
                                              <p:pRg st="3" end="3"/>
                                            </p:txEl>
                                          </p:spTgt>
                                        </p:tgtEl>
                                        <p:attrNameLst>
                                          <p:attrName>style.visibility</p:attrName>
                                        </p:attrNameLst>
                                      </p:cBhvr>
                                      <p:to>
                                        <p:strVal val="visible"/>
                                      </p:to>
                                    </p:set>
                                    <p:animEffect transition="in" filter="fade">
                                      <p:cBhvr>
                                        <p:cTn id="17" dur="1000"/>
                                        <p:tgtEl>
                                          <p:spTgt spid="34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
                                            <p:txEl>
                                              <p:pRg st="4" end="4"/>
                                            </p:txEl>
                                          </p:spTgt>
                                        </p:tgtEl>
                                        <p:attrNameLst>
                                          <p:attrName>style.visibility</p:attrName>
                                        </p:attrNameLst>
                                      </p:cBhvr>
                                      <p:to>
                                        <p:strVal val="visible"/>
                                      </p:to>
                                    </p:set>
                                    <p:animEffect transition="in" filter="fade">
                                      <p:cBhvr>
                                        <p:cTn id="22" dur="1000"/>
                                        <p:tgtEl>
                                          <p:spTgt spid="3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d766348fbb_0_96"/>
          <p:cNvSpPr txBox="1">
            <a:spLocks noGrp="1"/>
          </p:cNvSpPr>
          <p:nvPr>
            <p:ph type="title"/>
          </p:nvPr>
        </p:nvSpPr>
        <p:spPr>
          <a:xfrm>
            <a:off x="457200" y="392775"/>
            <a:ext cx="8229600" cy="831600"/>
          </a:xfrm>
          <a:prstGeom prst="rect">
            <a:avLst/>
          </a:prstGeom>
          <a:solidFill>
            <a:srgbClr val="A658D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Bonusträff - Frågesport om unga</a:t>
            </a:r>
            <a:endParaRPr sz="3200" b="0" dirty="0">
              <a:solidFill>
                <a:schemeClr val="lt1"/>
              </a:solidFill>
            </a:endParaRPr>
          </a:p>
        </p:txBody>
      </p:sp>
      <p:pic>
        <p:nvPicPr>
          <p:cNvPr id="418" name="Google Shape;418;gd766348fbb_0_96"/>
          <p:cNvPicPr preferRelativeResize="0"/>
          <p:nvPr/>
        </p:nvPicPr>
        <p:blipFill rotWithShape="1">
          <a:blip r:embed="rId3">
            <a:alphaModFix/>
          </a:blip>
          <a:srcRect/>
          <a:stretch/>
        </p:blipFill>
        <p:spPr>
          <a:xfrm>
            <a:off x="7926674" y="6075850"/>
            <a:ext cx="1021850" cy="711200"/>
          </a:xfrm>
          <a:prstGeom prst="rect">
            <a:avLst/>
          </a:prstGeom>
          <a:noFill/>
          <a:ln>
            <a:noFill/>
          </a:ln>
        </p:spPr>
      </p:pic>
      <p:pic>
        <p:nvPicPr>
          <p:cNvPr id="419" name="Google Shape;419;gd766348fbb_0_96"/>
          <p:cNvPicPr preferRelativeResize="0"/>
          <p:nvPr/>
        </p:nvPicPr>
        <p:blipFill rotWithShape="1">
          <a:blip r:embed="rId4">
            <a:alphaModFix/>
          </a:blip>
          <a:srcRect/>
          <a:stretch/>
        </p:blipFill>
        <p:spPr>
          <a:xfrm>
            <a:off x="921087" y="1439875"/>
            <a:ext cx="7301832" cy="45636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d766348fbb_0_120"/>
          <p:cNvSpPr txBox="1">
            <a:spLocks noGrp="1"/>
          </p:cNvSpPr>
          <p:nvPr>
            <p:ph type="title"/>
          </p:nvPr>
        </p:nvSpPr>
        <p:spPr>
          <a:xfrm>
            <a:off x="457200" y="392775"/>
            <a:ext cx="8229600" cy="831600"/>
          </a:xfrm>
          <a:prstGeom prst="rect">
            <a:avLst/>
          </a:prstGeom>
          <a:solidFill>
            <a:schemeClr val="accent5"/>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Fördjupning - Ungas sexuella hälsa </a:t>
            </a:r>
            <a:endParaRPr sz="3200" b="0" dirty="0">
              <a:solidFill>
                <a:schemeClr val="lt1"/>
              </a:solidFill>
            </a:endParaRPr>
          </a:p>
        </p:txBody>
      </p:sp>
      <p:sp>
        <p:nvSpPr>
          <p:cNvPr id="426" name="Google Shape;426;gd766348fbb_0_120"/>
          <p:cNvSpPr txBox="1">
            <a:spLocks noGrp="1"/>
          </p:cNvSpPr>
          <p:nvPr>
            <p:ph type="body" idx="1"/>
          </p:nvPr>
        </p:nvSpPr>
        <p:spPr>
          <a:xfrm>
            <a:off x="457200" y="1440001"/>
            <a:ext cx="8229600" cy="429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40"/>
              </a:spcBef>
              <a:spcAft>
                <a:spcPts val="0"/>
              </a:spcAft>
              <a:buSzPts val="1800"/>
              <a:buNone/>
            </a:pPr>
            <a:endParaRPr sz="2300" dirty="0"/>
          </a:p>
        </p:txBody>
      </p:sp>
      <p:pic>
        <p:nvPicPr>
          <p:cNvPr id="427" name="Google Shape;427;gd766348fbb_0_120"/>
          <p:cNvPicPr preferRelativeResize="0"/>
          <p:nvPr/>
        </p:nvPicPr>
        <p:blipFill rotWithShape="1">
          <a:blip r:embed="rId3">
            <a:alphaModFix/>
          </a:blip>
          <a:srcRect/>
          <a:stretch/>
        </p:blipFill>
        <p:spPr>
          <a:xfrm>
            <a:off x="7926674" y="6075850"/>
            <a:ext cx="1021850" cy="711200"/>
          </a:xfrm>
          <a:prstGeom prst="rect">
            <a:avLst/>
          </a:prstGeom>
          <a:noFill/>
          <a:ln>
            <a:noFill/>
          </a:ln>
        </p:spPr>
      </p:pic>
      <p:pic>
        <p:nvPicPr>
          <p:cNvPr id="428" name="Google Shape;428;gd766348fbb_0_120"/>
          <p:cNvPicPr preferRelativeResize="0"/>
          <p:nvPr/>
        </p:nvPicPr>
        <p:blipFill rotWithShape="1">
          <a:blip r:embed="rId4">
            <a:alphaModFix/>
          </a:blip>
          <a:srcRect/>
          <a:stretch/>
        </p:blipFill>
        <p:spPr>
          <a:xfrm>
            <a:off x="3332751" y="1224375"/>
            <a:ext cx="2157375" cy="3171349"/>
          </a:xfrm>
          <a:prstGeom prst="rect">
            <a:avLst/>
          </a:prstGeom>
          <a:noFill/>
          <a:ln>
            <a:noFill/>
          </a:ln>
        </p:spPr>
      </p:pic>
      <p:pic>
        <p:nvPicPr>
          <p:cNvPr id="429" name="Google Shape;429;gd766348fbb_0_120"/>
          <p:cNvPicPr preferRelativeResize="0"/>
          <p:nvPr/>
        </p:nvPicPr>
        <p:blipFill rotWithShape="1">
          <a:blip r:embed="rId5">
            <a:alphaModFix/>
          </a:blip>
          <a:srcRect/>
          <a:stretch/>
        </p:blipFill>
        <p:spPr>
          <a:xfrm>
            <a:off x="238313" y="1325284"/>
            <a:ext cx="1500040" cy="2132037"/>
          </a:xfrm>
          <a:prstGeom prst="rect">
            <a:avLst/>
          </a:prstGeom>
          <a:noFill/>
          <a:ln>
            <a:noFill/>
          </a:ln>
        </p:spPr>
      </p:pic>
      <p:pic>
        <p:nvPicPr>
          <p:cNvPr id="430" name="Google Shape;430;gd766348fbb_0_120"/>
          <p:cNvPicPr preferRelativeResize="0"/>
          <p:nvPr/>
        </p:nvPicPr>
        <p:blipFill rotWithShape="1">
          <a:blip r:embed="rId6">
            <a:alphaModFix/>
          </a:blip>
          <a:srcRect/>
          <a:stretch/>
        </p:blipFill>
        <p:spPr>
          <a:xfrm>
            <a:off x="5582626" y="1168606"/>
            <a:ext cx="3104174" cy="1729425"/>
          </a:xfrm>
          <a:prstGeom prst="rect">
            <a:avLst/>
          </a:prstGeom>
          <a:noFill/>
          <a:ln>
            <a:noFill/>
          </a:ln>
        </p:spPr>
      </p:pic>
      <p:pic>
        <p:nvPicPr>
          <p:cNvPr id="431" name="Google Shape;431;gd766348fbb_0_120"/>
          <p:cNvPicPr preferRelativeResize="0"/>
          <p:nvPr/>
        </p:nvPicPr>
        <p:blipFill rotWithShape="1">
          <a:blip r:embed="rId7">
            <a:alphaModFix/>
          </a:blip>
          <a:srcRect/>
          <a:stretch/>
        </p:blipFill>
        <p:spPr>
          <a:xfrm>
            <a:off x="5543282" y="3335705"/>
            <a:ext cx="3227648" cy="1651651"/>
          </a:xfrm>
          <a:prstGeom prst="rect">
            <a:avLst/>
          </a:prstGeom>
          <a:noFill/>
          <a:ln>
            <a:noFill/>
          </a:ln>
        </p:spPr>
      </p:pic>
      <p:pic>
        <p:nvPicPr>
          <p:cNvPr id="432" name="Google Shape;432;gd766348fbb_0_120"/>
          <p:cNvPicPr preferRelativeResize="0"/>
          <p:nvPr/>
        </p:nvPicPr>
        <p:blipFill rotWithShape="1">
          <a:blip r:embed="rId8">
            <a:alphaModFix/>
          </a:blip>
          <a:srcRect/>
          <a:stretch/>
        </p:blipFill>
        <p:spPr>
          <a:xfrm>
            <a:off x="1738353" y="1472667"/>
            <a:ext cx="1815850" cy="2581108"/>
          </a:xfrm>
          <a:prstGeom prst="rect">
            <a:avLst/>
          </a:prstGeom>
          <a:noFill/>
          <a:ln>
            <a:noFill/>
          </a:ln>
        </p:spPr>
      </p:pic>
      <p:pic>
        <p:nvPicPr>
          <p:cNvPr id="433" name="Google Shape;433;gd766348fbb_0_120" descr="ALMEDALEN EDITION:&#10;I det här avsnittet åkte vi till Almedalsveckan på Gotland för att diskutera machokultur och att må psykiskt dåligt. Statistik visar att dubbelt så många unga killar som tjejer begår självmord. Vad kan det här bero på? Varför pratar inte killar om sina känslor? Och vad blir konsekvenserna av tystnaden? &#10;&#10;&#10;Om Tänk till&#10;Ungas berättelser om vad som är viktigt. Tänk till finns i sociala medier och produceras av UR som är en del av public service.&#10;&#10;Följ oss i sociala medier&#10;Facebook: https://www.facebook.com/tanktill&#10;Instagram: http://instagram.com/tanktill&#10;&#10;Du ansvarar själv för dina inlägg och kommentarer. UR modererar enligt: http://www.ur.se/Om-moderering" title="&quot;Inte konstigt att många killar tar livet av sig&quot;">
            <a:hlinkClick r:id="rId9"/>
          </p:cNvPr>
          <p:cNvPicPr preferRelativeResize="0"/>
          <p:nvPr/>
        </p:nvPicPr>
        <p:blipFill rotWithShape="1">
          <a:blip r:embed="rId10">
            <a:alphaModFix/>
          </a:blip>
          <a:srcRect/>
          <a:stretch/>
        </p:blipFill>
        <p:spPr>
          <a:xfrm>
            <a:off x="5742981" y="5211986"/>
            <a:ext cx="1835600" cy="1376675"/>
          </a:xfrm>
          <a:prstGeom prst="rect">
            <a:avLst/>
          </a:prstGeom>
          <a:noFill/>
          <a:ln>
            <a:noFill/>
          </a:ln>
        </p:spPr>
      </p:pic>
      <p:pic>
        <p:nvPicPr>
          <p:cNvPr id="11" name="Google Shape;593;gdb1b0f1d2b_0_46"/>
          <p:cNvPicPr preferRelativeResize="0"/>
          <p:nvPr/>
        </p:nvPicPr>
        <p:blipFill rotWithShape="1">
          <a:blip r:embed="rId11">
            <a:alphaModFix/>
          </a:blip>
          <a:srcRect/>
          <a:stretch/>
        </p:blipFill>
        <p:spPr>
          <a:xfrm>
            <a:off x="162441" y="4412866"/>
            <a:ext cx="2403375" cy="3403300"/>
          </a:xfrm>
          <a:prstGeom prst="rect">
            <a:avLst/>
          </a:prstGeom>
          <a:noFill/>
          <a:ln>
            <a:noFill/>
          </a:ln>
        </p:spPr>
      </p:pic>
      <p:pic>
        <p:nvPicPr>
          <p:cNvPr id="12" name="Google Shape;594;gdb1b0f1d2b_0_46"/>
          <p:cNvPicPr preferRelativeResize="0"/>
          <p:nvPr/>
        </p:nvPicPr>
        <p:blipFill rotWithShape="1">
          <a:blip r:embed="rId12">
            <a:alphaModFix/>
          </a:blip>
          <a:srcRect/>
          <a:stretch/>
        </p:blipFill>
        <p:spPr>
          <a:xfrm>
            <a:off x="2991514" y="4395724"/>
            <a:ext cx="2403374" cy="342044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dc251026bc_0_14"/>
          <p:cNvSpPr txBox="1">
            <a:spLocks noGrp="1"/>
          </p:cNvSpPr>
          <p:nvPr>
            <p:ph type="title"/>
          </p:nvPr>
        </p:nvSpPr>
        <p:spPr>
          <a:xfrm>
            <a:off x="457200" y="392775"/>
            <a:ext cx="8229600" cy="831600"/>
          </a:xfrm>
          <a:prstGeom prst="rect">
            <a:avLst/>
          </a:prstGeom>
          <a:solidFill>
            <a:schemeClr val="accent5"/>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Fördjupning- Budskap om sex och relationer</a:t>
            </a:r>
            <a:endParaRPr sz="3200" b="0" dirty="0">
              <a:solidFill>
                <a:schemeClr val="lt1"/>
              </a:solidFill>
            </a:endParaRPr>
          </a:p>
        </p:txBody>
      </p:sp>
      <p:sp>
        <p:nvSpPr>
          <p:cNvPr id="458" name="Google Shape;458;gdc251026bc_0_14"/>
          <p:cNvSpPr txBox="1">
            <a:spLocks noGrp="1"/>
          </p:cNvSpPr>
          <p:nvPr>
            <p:ph type="body" idx="1"/>
          </p:nvPr>
        </p:nvSpPr>
        <p:spPr>
          <a:xfrm>
            <a:off x="457200" y="1440001"/>
            <a:ext cx="8229600" cy="4293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40"/>
              </a:spcBef>
              <a:spcAft>
                <a:spcPts val="0"/>
              </a:spcAft>
              <a:buSzPts val="1800"/>
              <a:buNone/>
            </a:pPr>
            <a:endParaRPr sz="2100" dirty="0"/>
          </a:p>
          <a:p>
            <a:pPr marL="0" lvl="0" indent="0" algn="l" rtl="0">
              <a:lnSpc>
                <a:spcPct val="115000"/>
              </a:lnSpc>
              <a:spcBef>
                <a:spcPts val="640"/>
              </a:spcBef>
              <a:spcAft>
                <a:spcPts val="0"/>
              </a:spcAft>
              <a:buSzPts val="1800"/>
              <a:buNone/>
            </a:pPr>
            <a:r>
              <a:rPr lang="sv-SE" sz="2400" dirty="0"/>
              <a:t>Kort om ungas porrkonsumtion</a:t>
            </a:r>
            <a:endParaRPr sz="2400" dirty="0"/>
          </a:p>
          <a:p>
            <a:pPr marL="425450" lvl="0" algn="l" rtl="0">
              <a:lnSpc>
                <a:spcPct val="115000"/>
              </a:lnSpc>
              <a:spcBef>
                <a:spcPts val="0"/>
              </a:spcBef>
              <a:spcAft>
                <a:spcPts val="0"/>
              </a:spcAft>
              <a:buSzPts val="2300"/>
              <a:buFont typeface="Arial" panose="020B0604020202020204" pitchFamily="34" charset="0"/>
              <a:buChar char="•"/>
            </a:pPr>
            <a:r>
              <a:rPr lang="sv-SE" sz="2400" dirty="0"/>
              <a:t>Nästan alla tonåringar i Sverige har kommit i kontakt med porr någon gång men det varierar hur ofta och hur mycket de tittar. </a:t>
            </a:r>
            <a:endParaRPr sz="2400" dirty="0"/>
          </a:p>
          <a:p>
            <a:pPr marL="425450" lvl="0" algn="l" rtl="0">
              <a:lnSpc>
                <a:spcPct val="115000"/>
              </a:lnSpc>
              <a:spcBef>
                <a:spcPts val="0"/>
              </a:spcBef>
              <a:spcAft>
                <a:spcPts val="0"/>
              </a:spcAft>
              <a:buSzPts val="2300"/>
              <a:buFont typeface="Arial" panose="020B0604020202020204" pitchFamily="34" charset="0"/>
              <a:buChar char="•"/>
            </a:pPr>
            <a:r>
              <a:rPr lang="sv-SE" sz="2400" dirty="0"/>
              <a:t>Generellt sett tittar killar </a:t>
            </a:r>
            <a:r>
              <a:rPr lang="sv-SE" sz="2400" dirty="0">
                <a:solidFill>
                  <a:schemeClr val="tx1"/>
                </a:solidFill>
              </a:rPr>
              <a:t>mer </a:t>
            </a:r>
            <a:r>
              <a:rPr lang="sv-SE" sz="2400" dirty="0">
                <a:solidFill>
                  <a:srgbClr val="FF0000"/>
                </a:solidFill>
              </a:rPr>
              <a:t>än tjejer</a:t>
            </a:r>
            <a:r>
              <a:rPr lang="sv-SE" sz="2400" dirty="0"/>
              <a:t>.</a:t>
            </a:r>
            <a:endParaRPr sz="2400" dirty="0"/>
          </a:p>
          <a:p>
            <a:pPr marL="425450" lvl="0" algn="l" rtl="0">
              <a:lnSpc>
                <a:spcPct val="115000"/>
              </a:lnSpc>
              <a:spcBef>
                <a:spcPts val="0"/>
              </a:spcBef>
              <a:spcAft>
                <a:spcPts val="0"/>
              </a:spcAft>
              <a:buSzPts val="2300"/>
              <a:buFont typeface="Arial" panose="020B0604020202020204" pitchFamily="34" charset="0"/>
              <a:buChar char="•"/>
            </a:pPr>
            <a:r>
              <a:rPr lang="sv-SE" sz="2400" dirty="0"/>
              <a:t>Äldre ungdomar tittar mer än yngre.</a:t>
            </a:r>
            <a:endParaRPr sz="2400" dirty="0"/>
          </a:p>
          <a:p>
            <a:pPr marL="425450" lvl="0" algn="l" rtl="0">
              <a:lnSpc>
                <a:spcPct val="115000"/>
              </a:lnSpc>
              <a:spcBef>
                <a:spcPts val="0"/>
              </a:spcBef>
              <a:spcAft>
                <a:spcPts val="0"/>
              </a:spcAft>
              <a:buSzPts val="2300"/>
              <a:buFont typeface="Arial" panose="020B0604020202020204" pitchFamily="34" charset="0"/>
              <a:buChar char="•"/>
            </a:pPr>
            <a:r>
              <a:rPr lang="sv-SE" sz="2400" dirty="0"/>
              <a:t>Många unga väljer också bort porr.</a:t>
            </a:r>
            <a:endParaRPr sz="2400" dirty="0"/>
          </a:p>
          <a:p>
            <a:pPr marL="0" lvl="0" indent="0" algn="l" rtl="0">
              <a:lnSpc>
                <a:spcPct val="115000"/>
              </a:lnSpc>
              <a:spcBef>
                <a:spcPts val="0"/>
              </a:spcBef>
              <a:spcAft>
                <a:spcPts val="0"/>
              </a:spcAft>
              <a:buSzPts val="1800"/>
              <a:buNone/>
            </a:pPr>
            <a:endParaRPr sz="2400" dirty="0"/>
          </a:p>
        </p:txBody>
      </p:sp>
      <p:pic>
        <p:nvPicPr>
          <p:cNvPr id="459" name="Google Shape;459;gdc251026bc_0_14"/>
          <p:cNvPicPr preferRelativeResize="0"/>
          <p:nvPr/>
        </p:nvPicPr>
        <p:blipFill rotWithShape="1">
          <a:blip r:embed="rId3">
            <a:alphaModFix/>
          </a:blip>
          <a:srcRect/>
          <a:stretch/>
        </p:blipFill>
        <p:spPr>
          <a:xfrm>
            <a:off x="7926674" y="6075850"/>
            <a:ext cx="1021850" cy="711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dc251026bc_0_22"/>
          <p:cNvSpPr txBox="1">
            <a:spLocks noGrp="1"/>
          </p:cNvSpPr>
          <p:nvPr>
            <p:ph type="title"/>
          </p:nvPr>
        </p:nvSpPr>
        <p:spPr>
          <a:xfrm>
            <a:off x="457200" y="392775"/>
            <a:ext cx="8229600" cy="831600"/>
          </a:xfrm>
          <a:prstGeom prst="rect">
            <a:avLst/>
          </a:prstGeom>
          <a:solidFill>
            <a:schemeClr val="accent5"/>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Fördjupning - Budskap om sex och relationer</a:t>
            </a:r>
            <a:endParaRPr sz="3200" b="0" dirty="0">
              <a:solidFill>
                <a:schemeClr val="lt1"/>
              </a:solidFill>
            </a:endParaRPr>
          </a:p>
        </p:txBody>
      </p:sp>
      <p:sp>
        <p:nvSpPr>
          <p:cNvPr id="466" name="Google Shape;466;gdc251026bc_0_22"/>
          <p:cNvSpPr txBox="1">
            <a:spLocks noGrp="1"/>
          </p:cNvSpPr>
          <p:nvPr>
            <p:ph type="body" idx="1"/>
          </p:nvPr>
        </p:nvSpPr>
        <p:spPr>
          <a:xfrm>
            <a:off x="457200" y="1440000"/>
            <a:ext cx="8229600" cy="4635849"/>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40"/>
              </a:spcBef>
              <a:spcAft>
                <a:spcPts val="0"/>
              </a:spcAft>
              <a:buSzPts val="1800"/>
              <a:buNone/>
            </a:pPr>
            <a:endParaRPr sz="2100" dirty="0"/>
          </a:p>
          <a:p>
            <a:pPr marL="0" lvl="0" indent="0" algn="l" rtl="0">
              <a:lnSpc>
                <a:spcPct val="115000"/>
              </a:lnSpc>
              <a:spcBef>
                <a:spcPts val="640"/>
              </a:spcBef>
              <a:spcAft>
                <a:spcPts val="0"/>
              </a:spcAft>
              <a:buSzPts val="1800"/>
              <a:buNone/>
            </a:pPr>
            <a:endParaRPr sz="2300" dirty="0"/>
          </a:p>
          <a:p>
            <a:pPr marL="0" lvl="0" indent="0" algn="l" rtl="0">
              <a:lnSpc>
                <a:spcPct val="115000"/>
              </a:lnSpc>
              <a:spcBef>
                <a:spcPts val="640"/>
              </a:spcBef>
              <a:spcAft>
                <a:spcPts val="0"/>
              </a:spcAft>
              <a:buSzPts val="1800"/>
              <a:buNone/>
            </a:pPr>
            <a:endParaRPr sz="2300" dirty="0"/>
          </a:p>
          <a:p>
            <a:pPr marL="0" lvl="0" indent="0" algn="l" rtl="0">
              <a:lnSpc>
                <a:spcPct val="115000"/>
              </a:lnSpc>
              <a:spcBef>
                <a:spcPts val="640"/>
              </a:spcBef>
              <a:spcAft>
                <a:spcPts val="0"/>
              </a:spcAft>
              <a:buSzPts val="1800"/>
              <a:buNone/>
            </a:pPr>
            <a:endParaRPr sz="2300" dirty="0"/>
          </a:p>
          <a:p>
            <a:pPr marL="0" lvl="0" indent="0" algn="l" rtl="0">
              <a:lnSpc>
                <a:spcPct val="115000"/>
              </a:lnSpc>
              <a:spcBef>
                <a:spcPts val="640"/>
              </a:spcBef>
              <a:spcAft>
                <a:spcPts val="0"/>
              </a:spcAft>
              <a:buSzPts val="1800"/>
              <a:buNone/>
            </a:pPr>
            <a:endParaRPr sz="2300" dirty="0"/>
          </a:p>
          <a:p>
            <a:pPr marL="0" lvl="0" indent="0" algn="l" rtl="0">
              <a:lnSpc>
                <a:spcPct val="115000"/>
              </a:lnSpc>
              <a:spcBef>
                <a:spcPts val="640"/>
              </a:spcBef>
              <a:spcAft>
                <a:spcPts val="0"/>
              </a:spcAft>
              <a:buSzPts val="1800"/>
              <a:buNone/>
            </a:pPr>
            <a:endParaRPr sz="2300" dirty="0"/>
          </a:p>
          <a:p>
            <a:pPr marL="0" lvl="0" indent="0" algn="l" rtl="0">
              <a:lnSpc>
                <a:spcPct val="115000"/>
              </a:lnSpc>
              <a:spcBef>
                <a:spcPts val="640"/>
              </a:spcBef>
              <a:spcAft>
                <a:spcPts val="0"/>
              </a:spcAft>
              <a:buSzPts val="1800"/>
              <a:buNone/>
            </a:pPr>
            <a:endParaRPr sz="2300" dirty="0"/>
          </a:p>
          <a:p>
            <a:pPr marL="0" lvl="0" indent="0" algn="l" rtl="0">
              <a:lnSpc>
                <a:spcPct val="115000"/>
              </a:lnSpc>
              <a:spcBef>
                <a:spcPts val="640"/>
              </a:spcBef>
              <a:spcAft>
                <a:spcPts val="0"/>
              </a:spcAft>
              <a:buSzPts val="1800"/>
              <a:buNone/>
            </a:pPr>
            <a:endParaRPr sz="2300" dirty="0"/>
          </a:p>
          <a:p>
            <a:pPr marL="0" indent="0" algn="ctr">
              <a:lnSpc>
                <a:spcPct val="115000"/>
              </a:lnSpc>
              <a:spcBef>
                <a:spcPts val="640"/>
              </a:spcBef>
              <a:buNone/>
            </a:pPr>
            <a:r>
              <a:rPr lang="sv-SE" sz="2800" u="sng" dirty="0">
                <a:solidFill>
                  <a:srgbClr val="006EBF"/>
                </a:solidFill>
                <a:hlinkClick r:id="rId3">
                  <a:extLst>
                    <a:ext uri="{A12FA001-AC4F-418D-AE19-62706E023703}">
                      <ahyp:hlinkClr xmlns:ahyp="http://schemas.microsoft.com/office/drawing/2018/hyperlinkcolor" val="tx"/>
                    </a:ext>
                  </a:extLst>
                </a:hlinkClick>
              </a:rPr>
              <a:t>https://www.youtube.com/watch?v=_I8NOGNopfw</a:t>
            </a:r>
            <a:r>
              <a:rPr lang="sv-SE" sz="2800" dirty="0"/>
              <a:t> </a:t>
            </a:r>
          </a:p>
          <a:p>
            <a:pPr marL="0" lvl="0" indent="0" algn="ctr" rtl="0">
              <a:lnSpc>
                <a:spcPct val="115000"/>
              </a:lnSpc>
              <a:spcBef>
                <a:spcPts val="640"/>
              </a:spcBef>
              <a:spcAft>
                <a:spcPts val="0"/>
              </a:spcAft>
              <a:buSzPts val="1800"/>
              <a:buNone/>
            </a:pPr>
            <a:endParaRPr sz="2500" dirty="0"/>
          </a:p>
        </p:txBody>
      </p:sp>
      <p:pic>
        <p:nvPicPr>
          <p:cNvPr id="467" name="Google Shape;467;gdc251026bc_0_22"/>
          <p:cNvPicPr preferRelativeResize="0"/>
          <p:nvPr/>
        </p:nvPicPr>
        <p:blipFill rotWithShape="1">
          <a:blip r:embed="rId4">
            <a:alphaModFix/>
          </a:blip>
          <a:srcRect/>
          <a:stretch/>
        </p:blipFill>
        <p:spPr>
          <a:xfrm>
            <a:off x="7926674" y="6075850"/>
            <a:ext cx="1021850" cy="711200"/>
          </a:xfrm>
          <a:prstGeom prst="rect">
            <a:avLst/>
          </a:prstGeom>
          <a:noFill/>
          <a:ln>
            <a:noFill/>
          </a:ln>
        </p:spPr>
      </p:pic>
      <p:pic>
        <p:nvPicPr>
          <p:cNvPr id="468" name="Google Shape;468;gdc251026bc_0_22" descr="&quot;Dom filmar dina balls underfrån och grejer. Det händer inte i real life.&quot;&#10;&#10;Om Tänk till &#10;Ungas berättelser om vad som är viktigt. Tänk till finns i sociala medier och produceras av UR som är en del av public service. &#10; &#10;Följ oss i sociala medier &#10;Facebook: https://www.facebook.com/tanktill &#10;Instagram: http://instagram.com/tanktill &#10; &#10;Du ansvarar själv för dina inlägg och kommentarer. UR modererar enligt: http://www.ur.se/Om-moderering" title="Är du porrskadad?">
            <a:hlinkClick r:id="rId5"/>
          </p:cNvPr>
          <p:cNvPicPr preferRelativeResize="0"/>
          <p:nvPr/>
        </p:nvPicPr>
        <p:blipFill rotWithShape="1">
          <a:blip r:embed="rId6">
            <a:alphaModFix/>
          </a:blip>
          <a:srcRect/>
          <a:stretch/>
        </p:blipFill>
        <p:spPr>
          <a:xfrm>
            <a:off x="2482625" y="1662950"/>
            <a:ext cx="4178725" cy="3134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xEl>
                                              <p:pRg st="8" end="8"/>
                                            </p:txEl>
                                          </p:spTgt>
                                        </p:tgtEl>
                                        <p:attrNameLst>
                                          <p:attrName>style.visibility</p:attrName>
                                        </p:attrNameLst>
                                      </p:cBhvr>
                                      <p:to>
                                        <p:strVal val="visible"/>
                                      </p:to>
                                    </p:set>
                                    <p:animEffect transition="in" filter="fade">
                                      <p:cBhvr>
                                        <p:cTn id="7" dur="1000"/>
                                        <p:tgtEl>
                                          <p:spTgt spid="4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d8e672a57c_0_6"/>
          <p:cNvSpPr txBox="1">
            <a:spLocks noGrp="1"/>
          </p:cNvSpPr>
          <p:nvPr>
            <p:ph type="body" idx="1"/>
          </p:nvPr>
        </p:nvSpPr>
        <p:spPr>
          <a:xfrm>
            <a:off x="786408" y="1628800"/>
            <a:ext cx="7571100" cy="4653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160"/>
              </a:spcBef>
              <a:spcAft>
                <a:spcPts val="0"/>
              </a:spcAft>
              <a:buSzPts val="1800"/>
              <a:buNone/>
            </a:pPr>
            <a:r>
              <a:rPr lang="sv-SE" sz="2800" dirty="0"/>
              <a:t>Rapporter och forskning visar att ungdomar:</a:t>
            </a:r>
            <a:endParaRPr sz="2800" dirty="0"/>
          </a:p>
          <a:p>
            <a:pPr marL="457200" lvl="0" indent="-406400" algn="l" rtl="0">
              <a:lnSpc>
                <a:spcPct val="100000"/>
              </a:lnSpc>
              <a:spcBef>
                <a:spcPts val="1160"/>
              </a:spcBef>
              <a:spcAft>
                <a:spcPts val="0"/>
              </a:spcAft>
              <a:buSzPts val="2800"/>
              <a:buChar char="•"/>
            </a:pPr>
            <a:r>
              <a:rPr lang="sv-SE" sz="2800" dirty="0"/>
              <a:t>Är reflekterande och kritiskt tänkande</a:t>
            </a:r>
            <a:endParaRPr sz="2800" dirty="0"/>
          </a:p>
          <a:p>
            <a:pPr marL="457200" lvl="0" indent="-406400" algn="l" rtl="0">
              <a:lnSpc>
                <a:spcPct val="100000"/>
              </a:lnSpc>
              <a:spcBef>
                <a:spcPts val="0"/>
              </a:spcBef>
              <a:spcAft>
                <a:spcPts val="0"/>
              </a:spcAft>
              <a:buSzPts val="2800"/>
              <a:buChar char="•"/>
            </a:pPr>
            <a:endParaRPr lang="sv-SE" sz="2800" dirty="0"/>
          </a:p>
          <a:p>
            <a:pPr marL="457200" lvl="0" indent="-406400" algn="l" rtl="0">
              <a:lnSpc>
                <a:spcPct val="100000"/>
              </a:lnSpc>
              <a:spcBef>
                <a:spcPts val="0"/>
              </a:spcBef>
              <a:spcAft>
                <a:spcPts val="0"/>
              </a:spcAft>
              <a:buSzPts val="2800"/>
              <a:buChar char="•"/>
            </a:pPr>
            <a:r>
              <a:rPr lang="sv-SE" sz="2800" dirty="0"/>
              <a:t>Vill prata med vuxna om de budskap som finns i porr</a:t>
            </a:r>
            <a:endParaRPr sz="2800" baseline="30000" dirty="0"/>
          </a:p>
          <a:p>
            <a:pPr marL="457200" lvl="0" indent="-406400" algn="l" rtl="0">
              <a:lnSpc>
                <a:spcPct val="100000"/>
              </a:lnSpc>
              <a:spcBef>
                <a:spcPts val="0"/>
              </a:spcBef>
              <a:spcAft>
                <a:spcPts val="0"/>
              </a:spcAft>
              <a:buSzPts val="2800"/>
              <a:buChar char="•"/>
            </a:pPr>
            <a:endParaRPr lang="sv-SE" sz="2800" dirty="0"/>
          </a:p>
          <a:p>
            <a:pPr marL="457200" lvl="0" indent="-406400" algn="l" rtl="0">
              <a:lnSpc>
                <a:spcPct val="100000"/>
              </a:lnSpc>
              <a:spcBef>
                <a:spcPts val="0"/>
              </a:spcBef>
              <a:spcAft>
                <a:spcPts val="0"/>
              </a:spcAft>
              <a:buSzPts val="2800"/>
              <a:buChar char="•"/>
            </a:pPr>
            <a:r>
              <a:rPr lang="sv-SE" sz="2800" dirty="0"/>
              <a:t>Är medvetna om samhällsdebatten </a:t>
            </a:r>
            <a:endParaRPr sz="2800" dirty="0"/>
          </a:p>
          <a:p>
            <a:pPr marL="0" lvl="0" indent="0" algn="l" rtl="0">
              <a:lnSpc>
                <a:spcPct val="100000"/>
              </a:lnSpc>
              <a:spcBef>
                <a:spcPts val="0"/>
              </a:spcBef>
              <a:spcAft>
                <a:spcPts val="0"/>
              </a:spcAft>
              <a:buSzPts val="1800"/>
              <a:buNone/>
            </a:pPr>
            <a:endParaRPr sz="2800" dirty="0"/>
          </a:p>
          <a:p>
            <a:pPr marL="0" lvl="0" indent="0" algn="ctr" rtl="0">
              <a:lnSpc>
                <a:spcPct val="100000"/>
              </a:lnSpc>
              <a:spcBef>
                <a:spcPts val="1160"/>
              </a:spcBef>
              <a:spcAft>
                <a:spcPts val="0"/>
              </a:spcAft>
              <a:buSzPts val="1800"/>
              <a:buNone/>
            </a:pPr>
            <a:endParaRPr sz="3200" dirty="0"/>
          </a:p>
          <a:p>
            <a:pPr marL="0" lvl="0" indent="0" algn="ctr" rtl="0">
              <a:lnSpc>
                <a:spcPct val="100000"/>
              </a:lnSpc>
              <a:spcBef>
                <a:spcPts val="1160"/>
              </a:spcBef>
              <a:spcAft>
                <a:spcPts val="0"/>
              </a:spcAft>
              <a:buSzPts val="1800"/>
              <a:buNone/>
            </a:pPr>
            <a:endParaRPr sz="2800" dirty="0"/>
          </a:p>
          <a:p>
            <a:pPr marL="457200" lvl="0" indent="0" algn="l" rtl="0">
              <a:lnSpc>
                <a:spcPct val="100000"/>
              </a:lnSpc>
              <a:spcBef>
                <a:spcPts val="1160"/>
              </a:spcBef>
              <a:spcAft>
                <a:spcPts val="0"/>
              </a:spcAft>
              <a:buSzPts val="1800"/>
              <a:buNone/>
            </a:pPr>
            <a:endParaRPr sz="2800" dirty="0"/>
          </a:p>
          <a:p>
            <a:pPr marL="0" lvl="0" indent="0" algn="l" rtl="0">
              <a:lnSpc>
                <a:spcPct val="100000"/>
              </a:lnSpc>
              <a:spcBef>
                <a:spcPts val="1160"/>
              </a:spcBef>
              <a:spcAft>
                <a:spcPts val="0"/>
              </a:spcAft>
              <a:buSzPts val="1800"/>
              <a:buNone/>
            </a:pPr>
            <a:endParaRPr sz="2800" dirty="0"/>
          </a:p>
          <a:p>
            <a:pPr marL="0" lvl="0" indent="0" algn="l" rtl="0">
              <a:lnSpc>
                <a:spcPct val="115000"/>
              </a:lnSpc>
              <a:spcBef>
                <a:spcPts val="0"/>
              </a:spcBef>
              <a:spcAft>
                <a:spcPts val="0"/>
              </a:spcAft>
              <a:buSzPts val="1800"/>
              <a:buNone/>
            </a:pPr>
            <a:endParaRPr sz="2800" dirty="0"/>
          </a:p>
          <a:p>
            <a:pPr marL="179999" lvl="0" indent="-2197" algn="l" rtl="0">
              <a:lnSpc>
                <a:spcPct val="100000"/>
              </a:lnSpc>
              <a:spcBef>
                <a:spcPts val="1160"/>
              </a:spcBef>
              <a:spcAft>
                <a:spcPts val="0"/>
              </a:spcAft>
              <a:buClr>
                <a:schemeClr val="dk1"/>
              </a:buClr>
              <a:buSzPts val="2800"/>
              <a:buNone/>
            </a:pPr>
            <a:endParaRPr sz="2800" dirty="0"/>
          </a:p>
        </p:txBody>
      </p:sp>
      <p:sp>
        <p:nvSpPr>
          <p:cNvPr id="475" name="Google Shape;475;gd8e672a57c_0_6"/>
          <p:cNvSpPr txBox="1">
            <a:spLocks noGrp="1"/>
          </p:cNvSpPr>
          <p:nvPr>
            <p:ph type="title"/>
          </p:nvPr>
        </p:nvSpPr>
        <p:spPr>
          <a:xfrm>
            <a:off x="457200" y="314325"/>
            <a:ext cx="8229600" cy="831600"/>
          </a:xfrm>
          <a:prstGeom prst="rect">
            <a:avLst/>
          </a:prstGeom>
          <a:solidFill>
            <a:schemeClr val="accent5"/>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Fördjupning - Budskap om sex och relationer</a:t>
            </a:r>
            <a:endParaRPr sz="3200" b="0" dirty="0">
              <a:solidFill>
                <a:schemeClr val="lt1"/>
              </a:solidFill>
              <a:latin typeface="Arial"/>
              <a:ea typeface="Arial"/>
              <a:cs typeface="Arial"/>
              <a:sym typeface="Arial"/>
            </a:endParaRPr>
          </a:p>
        </p:txBody>
      </p:sp>
      <p:pic>
        <p:nvPicPr>
          <p:cNvPr id="476" name="Google Shape;476;gd8e672a57c_0_6"/>
          <p:cNvPicPr preferRelativeResize="0"/>
          <p:nvPr/>
        </p:nvPicPr>
        <p:blipFill rotWithShape="1">
          <a:blip r:embed="rId3">
            <a:alphaModFix/>
          </a:blip>
          <a:srcRect/>
          <a:stretch/>
        </p:blipFill>
        <p:spPr>
          <a:xfrm>
            <a:off x="7926674" y="6075850"/>
            <a:ext cx="1021850" cy="711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d8e672a57c_0_14"/>
          <p:cNvSpPr txBox="1">
            <a:spLocks noGrp="1"/>
          </p:cNvSpPr>
          <p:nvPr>
            <p:ph type="body" idx="1"/>
          </p:nvPr>
        </p:nvSpPr>
        <p:spPr>
          <a:xfrm>
            <a:off x="786450" y="1639510"/>
            <a:ext cx="7571100" cy="4653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160"/>
              </a:spcBef>
              <a:spcAft>
                <a:spcPts val="0"/>
              </a:spcAft>
              <a:buSzPts val="1800"/>
              <a:buNone/>
            </a:pPr>
            <a:endParaRPr sz="2800" dirty="0"/>
          </a:p>
          <a:p>
            <a:pPr marL="179999" lvl="0" indent="-2197" algn="l" rtl="0">
              <a:lnSpc>
                <a:spcPct val="100000"/>
              </a:lnSpc>
              <a:spcBef>
                <a:spcPts val="1160"/>
              </a:spcBef>
              <a:spcAft>
                <a:spcPts val="0"/>
              </a:spcAft>
              <a:buClr>
                <a:schemeClr val="dk1"/>
              </a:buClr>
              <a:buSzPts val="2800"/>
              <a:buNone/>
            </a:pPr>
            <a:endParaRPr sz="2800" dirty="0"/>
          </a:p>
        </p:txBody>
      </p:sp>
      <p:sp>
        <p:nvSpPr>
          <p:cNvPr id="483" name="Google Shape;483;gd8e672a57c_0_14"/>
          <p:cNvSpPr txBox="1">
            <a:spLocks noGrp="1"/>
          </p:cNvSpPr>
          <p:nvPr>
            <p:ph type="title"/>
          </p:nvPr>
        </p:nvSpPr>
        <p:spPr>
          <a:xfrm>
            <a:off x="457200" y="314325"/>
            <a:ext cx="8229600" cy="831600"/>
          </a:xfrm>
          <a:prstGeom prst="rect">
            <a:avLst/>
          </a:prstGeom>
          <a:solidFill>
            <a:srgbClr val="A658D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Bonusträff - Budskap om sex och relationer</a:t>
            </a:r>
            <a:endParaRPr sz="3200" b="0" dirty="0">
              <a:solidFill>
                <a:schemeClr val="lt1"/>
              </a:solidFill>
              <a:latin typeface="Arial"/>
              <a:ea typeface="Arial"/>
              <a:cs typeface="Arial"/>
              <a:sym typeface="Arial"/>
            </a:endParaRPr>
          </a:p>
        </p:txBody>
      </p:sp>
      <p:pic>
        <p:nvPicPr>
          <p:cNvPr id="484" name="Google Shape;484;gd8e672a57c_0_14"/>
          <p:cNvPicPr preferRelativeResize="0"/>
          <p:nvPr/>
        </p:nvPicPr>
        <p:blipFill rotWithShape="1">
          <a:blip r:embed="rId3">
            <a:alphaModFix/>
          </a:blip>
          <a:srcRect/>
          <a:stretch/>
        </p:blipFill>
        <p:spPr>
          <a:xfrm>
            <a:off x="7926674" y="6075850"/>
            <a:ext cx="1021850" cy="711200"/>
          </a:xfrm>
          <a:prstGeom prst="rect">
            <a:avLst/>
          </a:prstGeom>
          <a:noFill/>
          <a:ln>
            <a:noFill/>
          </a:ln>
        </p:spPr>
      </p:pic>
      <p:sp>
        <p:nvSpPr>
          <p:cNvPr id="485" name="Google Shape;485;gd8e672a57c_0_14"/>
          <p:cNvSpPr txBox="1"/>
          <p:nvPr/>
        </p:nvSpPr>
        <p:spPr>
          <a:xfrm flipH="1">
            <a:off x="6970250" y="4322069"/>
            <a:ext cx="1513756" cy="369291"/>
          </a:xfrm>
          <a:prstGeom prst="rect">
            <a:avLst/>
          </a:prstGeom>
          <a:solidFill>
            <a:schemeClr val="bg1"/>
          </a:solidFill>
          <a:ln>
            <a:solidFill>
              <a:schemeClr val="bg1"/>
            </a:solidFill>
          </a:ln>
        </p:spPr>
        <p:txBody>
          <a:bodyPr spcFirstLastPara="1" wrap="square" lIns="91425" tIns="45700" rIns="91425" bIns="45700" anchor="t" anchorCtr="0">
            <a:spAutoFit/>
          </a:bodyPr>
          <a:lstStyle/>
          <a:p>
            <a:pPr>
              <a:buSzPts val="1800"/>
            </a:pPr>
            <a:r>
              <a:rPr lang="sv-SE" sz="1800" b="0" i="0" u="none" strike="noStrike" cap="none" dirty="0">
                <a:solidFill>
                  <a:schemeClr val="dk1"/>
                </a:solidFill>
                <a:latin typeface="Arial"/>
                <a:ea typeface="Arial"/>
                <a:cs typeface="Arial"/>
                <a:sym typeface="Arial"/>
              </a:rPr>
              <a:t>  </a:t>
            </a:r>
            <a:endParaRPr sz="1800" dirty="0">
              <a:solidFill>
                <a:schemeClr val="tx1"/>
              </a:solidFill>
              <a:highlight>
                <a:srgbClr val="FFFF00"/>
              </a:highlight>
            </a:endParaRPr>
          </a:p>
        </p:txBody>
      </p:sp>
      <p:sp>
        <p:nvSpPr>
          <p:cNvPr id="4" name="textruta 3"/>
          <p:cNvSpPr txBox="1"/>
          <p:nvPr/>
        </p:nvSpPr>
        <p:spPr>
          <a:xfrm>
            <a:off x="3671963" y="6292810"/>
            <a:ext cx="4087854" cy="307777"/>
          </a:xfrm>
          <a:prstGeom prst="rect">
            <a:avLst/>
          </a:prstGeom>
          <a:noFill/>
        </p:spPr>
        <p:txBody>
          <a:bodyPr wrap="square" rtlCol="0">
            <a:spAutoFit/>
          </a:bodyPr>
          <a:lstStyle/>
          <a:p>
            <a:r>
              <a:rPr lang="sv-SE" dirty="0"/>
              <a:t>		Manualsidor 13 och 14</a:t>
            </a:r>
          </a:p>
        </p:txBody>
      </p:sp>
      <p:pic>
        <p:nvPicPr>
          <p:cNvPr id="5" name="Bildobjekt 4"/>
          <p:cNvPicPr>
            <a:picLocks noChangeAspect="1"/>
          </p:cNvPicPr>
          <p:nvPr/>
        </p:nvPicPr>
        <p:blipFill>
          <a:blip r:embed="rId4"/>
          <a:stretch>
            <a:fillRect/>
          </a:stretch>
        </p:blipFill>
        <p:spPr>
          <a:xfrm>
            <a:off x="982403" y="1495157"/>
            <a:ext cx="7058025" cy="72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Bildobjekt 5"/>
          <p:cNvPicPr>
            <a:picLocks noChangeAspect="1"/>
          </p:cNvPicPr>
          <p:nvPr/>
        </p:nvPicPr>
        <p:blipFill>
          <a:blip r:embed="rId5"/>
          <a:stretch>
            <a:fillRect/>
          </a:stretch>
        </p:blipFill>
        <p:spPr>
          <a:xfrm>
            <a:off x="989573" y="2530415"/>
            <a:ext cx="7164854" cy="3651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d766348fbb_0_104"/>
          <p:cNvSpPr txBox="1">
            <a:spLocks noGrp="1"/>
          </p:cNvSpPr>
          <p:nvPr>
            <p:ph type="title"/>
          </p:nvPr>
        </p:nvSpPr>
        <p:spPr>
          <a:xfrm>
            <a:off x="457200" y="136164"/>
            <a:ext cx="8229600" cy="831600"/>
          </a:xfrm>
          <a:prstGeom prst="rect">
            <a:avLst/>
          </a:prstGeom>
          <a:solidFill>
            <a:srgbClr val="A658D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Bonusträff - Budskap om sex och relationer</a:t>
            </a:r>
            <a:endParaRPr sz="3200" b="0" dirty="0">
              <a:solidFill>
                <a:schemeClr val="lt1"/>
              </a:solidFill>
            </a:endParaRPr>
          </a:p>
        </p:txBody>
      </p:sp>
      <p:sp>
        <p:nvSpPr>
          <p:cNvPr id="493" name="Google Shape;493;gd766348fbb_0_104"/>
          <p:cNvSpPr txBox="1">
            <a:spLocks noGrp="1"/>
          </p:cNvSpPr>
          <p:nvPr>
            <p:ph type="body" idx="1"/>
          </p:nvPr>
        </p:nvSpPr>
        <p:spPr>
          <a:xfrm>
            <a:off x="457200" y="1440001"/>
            <a:ext cx="8229600" cy="4293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40"/>
              </a:spcBef>
              <a:spcAft>
                <a:spcPts val="0"/>
              </a:spcAft>
              <a:buSzPts val="1800"/>
              <a:buNone/>
            </a:pPr>
            <a:endParaRPr sz="2800" dirty="0"/>
          </a:p>
          <a:p>
            <a:pPr marL="457200" lvl="0" indent="0" algn="l" rtl="0">
              <a:lnSpc>
                <a:spcPct val="115000"/>
              </a:lnSpc>
              <a:spcBef>
                <a:spcPts val="640"/>
              </a:spcBef>
              <a:spcAft>
                <a:spcPts val="0"/>
              </a:spcAft>
              <a:buSzPts val="1800"/>
              <a:buNone/>
            </a:pPr>
            <a:endParaRPr sz="2800" dirty="0"/>
          </a:p>
        </p:txBody>
      </p:sp>
      <p:pic>
        <p:nvPicPr>
          <p:cNvPr id="494" name="Google Shape;494;gd766348fbb_0_104"/>
          <p:cNvPicPr preferRelativeResize="0"/>
          <p:nvPr/>
        </p:nvPicPr>
        <p:blipFill rotWithShape="1">
          <a:blip r:embed="rId3">
            <a:alphaModFix/>
          </a:blip>
          <a:srcRect/>
          <a:stretch/>
        </p:blipFill>
        <p:spPr>
          <a:xfrm>
            <a:off x="7926674" y="6075850"/>
            <a:ext cx="1021850" cy="711200"/>
          </a:xfrm>
          <a:prstGeom prst="rect">
            <a:avLst/>
          </a:prstGeom>
          <a:noFill/>
          <a:ln>
            <a:noFill/>
          </a:ln>
        </p:spPr>
      </p:pic>
      <p:sp>
        <p:nvSpPr>
          <p:cNvPr id="496" name="Google Shape;496;gd766348fbb_0_104"/>
          <p:cNvSpPr txBox="1"/>
          <p:nvPr/>
        </p:nvSpPr>
        <p:spPr>
          <a:xfrm flipH="1">
            <a:off x="6473287" y="6341077"/>
            <a:ext cx="19643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dirty="0">
                <a:solidFill>
                  <a:schemeClr val="dk1"/>
                </a:solidFill>
                <a:latin typeface="Arial"/>
                <a:ea typeface="Arial"/>
                <a:cs typeface="Arial"/>
                <a:sym typeface="Arial"/>
              </a:rPr>
              <a:t>  </a:t>
            </a:r>
            <a:r>
              <a:rPr lang="sv-SE" b="0" i="0" u="none" strike="noStrike" cap="none" dirty="0">
                <a:solidFill>
                  <a:schemeClr val="dk1"/>
                </a:solidFill>
                <a:latin typeface="Arial"/>
                <a:ea typeface="Arial"/>
                <a:cs typeface="Arial"/>
                <a:sym typeface="Arial"/>
              </a:rPr>
              <a:t>Manualsida 17</a:t>
            </a:r>
            <a:endParaRPr b="0" i="0" u="none" strike="noStrike" cap="none" dirty="0">
              <a:solidFill>
                <a:schemeClr val="dk1"/>
              </a:solidFill>
              <a:latin typeface="Arial"/>
              <a:ea typeface="Arial"/>
              <a:cs typeface="Arial"/>
              <a:sym typeface="Arial"/>
            </a:endParaRPr>
          </a:p>
        </p:txBody>
      </p:sp>
      <p:pic>
        <p:nvPicPr>
          <p:cNvPr id="3" name="Bildobjekt 2"/>
          <p:cNvPicPr>
            <a:picLocks noChangeAspect="1"/>
          </p:cNvPicPr>
          <p:nvPr/>
        </p:nvPicPr>
        <p:blipFill>
          <a:blip r:embed="rId4"/>
          <a:stretch>
            <a:fillRect/>
          </a:stretch>
        </p:blipFill>
        <p:spPr>
          <a:xfrm>
            <a:off x="800100" y="1138739"/>
            <a:ext cx="7886699" cy="5202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b6a4ffdacb_0_8"/>
          <p:cNvSpPr txBox="1">
            <a:spLocks noGrp="1"/>
          </p:cNvSpPr>
          <p:nvPr>
            <p:ph type="title"/>
          </p:nvPr>
        </p:nvSpPr>
        <p:spPr>
          <a:xfrm>
            <a:off x="457200" y="392775"/>
            <a:ext cx="8229600" cy="831600"/>
          </a:xfrm>
          <a:prstGeom prst="rect">
            <a:avLst/>
          </a:prstGeom>
          <a:solidFill>
            <a:schemeClr val="accent5"/>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Bakgrund - Samtycke och ömsesidighet</a:t>
            </a:r>
            <a:endParaRPr sz="3200" b="0" dirty="0">
              <a:solidFill>
                <a:schemeClr val="lt1"/>
              </a:solidFill>
            </a:endParaRPr>
          </a:p>
        </p:txBody>
      </p:sp>
      <p:sp>
        <p:nvSpPr>
          <p:cNvPr id="532" name="Google Shape;532;gb6a4ffdacb_0_8"/>
          <p:cNvSpPr txBox="1">
            <a:spLocks noGrp="1"/>
          </p:cNvSpPr>
          <p:nvPr>
            <p:ph type="body" idx="1"/>
          </p:nvPr>
        </p:nvSpPr>
        <p:spPr>
          <a:xfrm>
            <a:off x="457200" y="1440001"/>
            <a:ext cx="8229600" cy="4293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40"/>
              </a:spcBef>
              <a:spcAft>
                <a:spcPts val="0"/>
              </a:spcAft>
              <a:buSzPts val="1800"/>
              <a:buNone/>
            </a:pPr>
            <a:endParaRPr sz="2100" dirty="0"/>
          </a:p>
          <a:p>
            <a:pPr marL="0" lvl="0" indent="0" algn="l" rtl="0">
              <a:lnSpc>
                <a:spcPct val="115000"/>
              </a:lnSpc>
              <a:spcBef>
                <a:spcPts val="640"/>
              </a:spcBef>
              <a:spcAft>
                <a:spcPts val="0"/>
              </a:spcAft>
              <a:buSzPts val="1800"/>
              <a:buNone/>
            </a:pPr>
            <a:r>
              <a:rPr lang="sv-SE" sz="2800" dirty="0"/>
              <a:t>Syftet med avsnittet</a:t>
            </a:r>
            <a:endParaRPr sz="2800" dirty="0"/>
          </a:p>
          <a:p>
            <a:pPr marL="457200" lvl="0" indent="-374650" algn="l" rtl="0">
              <a:lnSpc>
                <a:spcPct val="115000"/>
              </a:lnSpc>
              <a:spcBef>
                <a:spcPts val="640"/>
              </a:spcBef>
              <a:spcAft>
                <a:spcPts val="0"/>
              </a:spcAft>
              <a:buSzPts val="2300"/>
              <a:buChar char="•"/>
            </a:pPr>
            <a:r>
              <a:rPr lang="sv-SE" sz="2800" dirty="0"/>
              <a:t>Konkretisera vad samtycke och ömsesidighet innebär</a:t>
            </a:r>
            <a:endParaRPr sz="2800" dirty="0"/>
          </a:p>
          <a:p>
            <a:pPr marL="457200" lvl="0" indent="-374650" algn="l" rtl="0">
              <a:lnSpc>
                <a:spcPct val="115000"/>
              </a:lnSpc>
              <a:spcBef>
                <a:spcPts val="1000"/>
              </a:spcBef>
              <a:spcAft>
                <a:spcPts val="0"/>
              </a:spcAft>
              <a:buSzPts val="2300"/>
              <a:buChar char="•"/>
            </a:pPr>
            <a:r>
              <a:rPr lang="sv-SE" sz="2800" dirty="0"/>
              <a:t>Få syn på känslor som kan vara i vägen för samtycke</a:t>
            </a:r>
            <a:endParaRPr sz="2800" dirty="0"/>
          </a:p>
          <a:p>
            <a:pPr marL="457200" lvl="0" indent="-374650" algn="l" rtl="0">
              <a:lnSpc>
                <a:spcPct val="115000"/>
              </a:lnSpc>
              <a:spcBef>
                <a:spcPts val="1000"/>
              </a:spcBef>
              <a:spcAft>
                <a:spcPts val="1000"/>
              </a:spcAft>
              <a:buSzPts val="2300"/>
              <a:buChar char="•"/>
            </a:pPr>
            <a:r>
              <a:rPr lang="sv-SE" sz="2800" dirty="0"/>
              <a:t>Ge verktyg för att arbeta främjande</a:t>
            </a:r>
            <a:endParaRPr sz="2800" dirty="0"/>
          </a:p>
        </p:txBody>
      </p:sp>
      <p:pic>
        <p:nvPicPr>
          <p:cNvPr id="533" name="Google Shape;533;gb6a4ffdacb_0_8"/>
          <p:cNvPicPr preferRelativeResize="0"/>
          <p:nvPr/>
        </p:nvPicPr>
        <p:blipFill rotWithShape="1">
          <a:blip r:embed="rId3">
            <a:alphaModFix/>
          </a:blip>
          <a:srcRect/>
          <a:stretch/>
        </p:blipFill>
        <p:spPr>
          <a:xfrm>
            <a:off x="7926674" y="6075850"/>
            <a:ext cx="1021850" cy="711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db1b0f1d2b_0_3"/>
          <p:cNvSpPr txBox="1">
            <a:spLocks noGrp="1"/>
          </p:cNvSpPr>
          <p:nvPr>
            <p:ph type="title"/>
          </p:nvPr>
        </p:nvSpPr>
        <p:spPr>
          <a:xfrm>
            <a:off x="457200" y="392775"/>
            <a:ext cx="8229600" cy="831600"/>
          </a:xfrm>
          <a:prstGeom prst="rect">
            <a:avLst/>
          </a:prstGeom>
          <a:solidFill>
            <a:srgbClr val="A658D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Bonusträff - Samtycke och ömsesidighet</a:t>
            </a:r>
            <a:endParaRPr sz="3200" b="0" dirty="0">
              <a:solidFill>
                <a:schemeClr val="lt1"/>
              </a:solidFill>
            </a:endParaRPr>
          </a:p>
        </p:txBody>
      </p:sp>
      <p:sp>
        <p:nvSpPr>
          <p:cNvPr id="540" name="Google Shape;540;gdb1b0f1d2b_0_3"/>
          <p:cNvSpPr txBox="1">
            <a:spLocks noGrp="1"/>
          </p:cNvSpPr>
          <p:nvPr>
            <p:ph type="body" idx="1"/>
          </p:nvPr>
        </p:nvSpPr>
        <p:spPr>
          <a:xfrm>
            <a:off x="457200" y="1440001"/>
            <a:ext cx="8229600" cy="4293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40"/>
              </a:spcBef>
              <a:spcAft>
                <a:spcPts val="0"/>
              </a:spcAft>
              <a:buSzPts val="1800"/>
              <a:buNone/>
            </a:pPr>
            <a:endParaRPr sz="2800"/>
          </a:p>
          <a:p>
            <a:pPr marL="457200" lvl="0" indent="0" algn="l" rtl="0">
              <a:lnSpc>
                <a:spcPct val="115000"/>
              </a:lnSpc>
              <a:spcBef>
                <a:spcPts val="640"/>
              </a:spcBef>
              <a:spcAft>
                <a:spcPts val="0"/>
              </a:spcAft>
              <a:buSzPts val="1800"/>
              <a:buNone/>
            </a:pPr>
            <a:endParaRPr sz="2800"/>
          </a:p>
        </p:txBody>
      </p:sp>
      <p:pic>
        <p:nvPicPr>
          <p:cNvPr id="541" name="Google Shape;541;gdb1b0f1d2b_0_3"/>
          <p:cNvPicPr preferRelativeResize="0"/>
          <p:nvPr/>
        </p:nvPicPr>
        <p:blipFill rotWithShape="1">
          <a:blip r:embed="rId3">
            <a:alphaModFix/>
          </a:blip>
          <a:srcRect/>
          <a:stretch/>
        </p:blipFill>
        <p:spPr>
          <a:xfrm>
            <a:off x="7926674" y="6075850"/>
            <a:ext cx="1021850" cy="711200"/>
          </a:xfrm>
          <a:prstGeom prst="rect">
            <a:avLst/>
          </a:prstGeom>
          <a:noFill/>
          <a:ln>
            <a:noFill/>
          </a:ln>
        </p:spPr>
      </p:pic>
      <p:pic>
        <p:nvPicPr>
          <p:cNvPr id="542" name="Google Shape;542;gdb1b0f1d2b_0_3"/>
          <p:cNvPicPr preferRelativeResize="0"/>
          <p:nvPr/>
        </p:nvPicPr>
        <p:blipFill rotWithShape="1">
          <a:blip r:embed="rId4">
            <a:alphaModFix/>
          </a:blip>
          <a:srcRect/>
          <a:stretch/>
        </p:blipFill>
        <p:spPr>
          <a:xfrm>
            <a:off x="842824" y="1439874"/>
            <a:ext cx="7458350" cy="4723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43" name="Google Shape;543;gdb1b0f1d2b_0_3"/>
          <p:cNvSpPr txBox="1"/>
          <p:nvPr/>
        </p:nvSpPr>
        <p:spPr>
          <a:xfrm flipH="1">
            <a:off x="6644640" y="5885252"/>
            <a:ext cx="195980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dirty="0">
                <a:solidFill>
                  <a:schemeClr val="dk1"/>
                </a:solidFill>
                <a:latin typeface="Arial"/>
                <a:ea typeface="Arial"/>
                <a:cs typeface="Arial"/>
                <a:sym typeface="Arial"/>
              </a:rPr>
              <a:t>  Manualsida </a:t>
            </a:r>
            <a:r>
              <a:rPr lang="sv-SE" sz="1800" dirty="0">
                <a:solidFill>
                  <a:schemeClr val="dk1"/>
                </a:solidFill>
              </a:rPr>
              <a:t>19</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db1b0f1d2b_0_28"/>
          <p:cNvSpPr txBox="1">
            <a:spLocks noGrp="1"/>
          </p:cNvSpPr>
          <p:nvPr>
            <p:ph type="title"/>
          </p:nvPr>
        </p:nvSpPr>
        <p:spPr>
          <a:xfrm>
            <a:off x="457200" y="392775"/>
            <a:ext cx="8229600" cy="831600"/>
          </a:xfrm>
          <a:prstGeom prst="rect">
            <a:avLst/>
          </a:prstGeom>
          <a:solidFill>
            <a:srgbClr val="A658D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Bonusträff - Samtycke och ömsesidighet</a:t>
            </a:r>
            <a:endParaRPr sz="3200" b="0" dirty="0">
              <a:solidFill>
                <a:schemeClr val="lt1"/>
              </a:solidFill>
            </a:endParaRPr>
          </a:p>
        </p:txBody>
      </p:sp>
      <p:sp>
        <p:nvSpPr>
          <p:cNvPr id="570" name="Google Shape;570;gdb1b0f1d2b_0_28"/>
          <p:cNvSpPr txBox="1">
            <a:spLocks noGrp="1"/>
          </p:cNvSpPr>
          <p:nvPr>
            <p:ph type="body" idx="1"/>
          </p:nvPr>
        </p:nvSpPr>
        <p:spPr>
          <a:xfrm>
            <a:off x="457200" y="1440001"/>
            <a:ext cx="8229600" cy="4293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40"/>
              </a:spcBef>
              <a:spcAft>
                <a:spcPts val="0"/>
              </a:spcAft>
              <a:buSzPts val="1800"/>
              <a:buNone/>
            </a:pPr>
            <a:endParaRPr sz="2800"/>
          </a:p>
          <a:p>
            <a:pPr marL="457200" lvl="0" indent="0" algn="l" rtl="0">
              <a:lnSpc>
                <a:spcPct val="115000"/>
              </a:lnSpc>
              <a:spcBef>
                <a:spcPts val="640"/>
              </a:spcBef>
              <a:spcAft>
                <a:spcPts val="0"/>
              </a:spcAft>
              <a:buSzPts val="1800"/>
              <a:buNone/>
            </a:pPr>
            <a:endParaRPr sz="2800"/>
          </a:p>
        </p:txBody>
      </p:sp>
      <p:pic>
        <p:nvPicPr>
          <p:cNvPr id="571" name="Google Shape;571;gdb1b0f1d2b_0_28"/>
          <p:cNvPicPr preferRelativeResize="0"/>
          <p:nvPr/>
        </p:nvPicPr>
        <p:blipFill rotWithShape="1">
          <a:blip r:embed="rId3">
            <a:alphaModFix/>
          </a:blip>
          <a:srcRect/>
          <a:stretch/>
        </p:blipFill>
        <p:spPr>
          <a:xfrm>
            <a:off x="7926674" y="6075850"/>
            <a:ext cx="1021850" cy="711200"/>
          </a:xfrm>
          <a:prstGeom prst="rect">
            <a:avLst/>
          </a:prstGeom>
          <a:noFill/>
          <a:ln>
            <a:noFill/>
          </a:ln>
        </p:spPr>
      </p:pic>
      <p:pic>
        <p:nvPicPr>
          <p:cNvPr id="572" name="Google Shape;572;gdb1b0f1d2b_0_28"/>
          <p:cNvPicPr preferRelativeResize="0"/>
          <p:nvPr/>
        </p:nvPicPr>
        <p:blipFill rotWithShape="1">
          <a:blip r:embed="rId4">
            <a:alphaModFix/>
          </a:blip>
          <a:srcRect/>
          <a:stretch/>
        </p:blipFill>
        <p:spPr>
          <a:xfrm>
            <a:off x="1997426" y="1528850"/>
            <a:ext cx="5149148" cy="4676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d82cbc424b_0_13"/>
          <p:cNvSpPr txBox="1">
            <a:spLocks noGrp="1"/>
          </p:cNvSpPr>
          <p:nvPr>
            <p:ph type="body" idx="1"/>
          </p:nvPr>
        </p:nvSpPr>
        <p:spPr>
          <a:xfrm>
            <a:off x="786458" y="1439874"/>
            <a:ext cx="7900342" cy="4872435"/>
          </a:xfrm>
          <a:prstGeom prst="rect">
            <a:avLst/>
          </a:prstGeom>
          <a:noFill/>
          <a:ln>
            <a:noFill/>
          </a:ln>
        </p:spPr>
        <p:txBody>
          <a:bodyPr spcFirstLastPara="1" wrap="square" lIns="0" tIns="0" rIns="0" bIns="0" anchor="t" anchorCtr="0">
            <a:noAutofit/>
          </a:bodyPr>
          <a:lstStyle/>
          <a:p>
            <a:pPr marL="0" indent="0">
              <a:spcBef>
                <a:spcPts val="1160"/>
              </a:spcBef>
              <a:buNone/>
            </a:pPr>
            <a:r>
              <a:rPr lang="sv-SE" sz="2800" dirty="0"/>
              <a:t> </a:t>
            </a:r>
            <a:r>
              <a:rPr lang="sv-SE" sz="2400" dirty="0"/>
              <a:t>Fundera för dig själv: </a:t>
            </a:r>
          </a:p>
          <a:p>
            <a:pPr indent="-457200">
              <a:spcBef>
                <a:spcPts val="1160"/>
              </a:spcBef>
              <a:buFontTx/>
              <a:buChar char="-"/>
            </a:pPr>
            <a:r>
              <a:rPr lang="sv-SE" sz="2400" dirty="0"/>
              <a:t>Vad gjorde du annorlunda på träff 4 om du jämför med träff 1? </a:t>
            </a:r>
          </a:p>
          <a:p>
            <a:pPr indent="-457200">
              <a:spcBef>
                <a:spcPts val="1160"/>
              </a:spcBef>
              <a:buFontTx/>
              <a:buChar char="-"/>
            </a:pPr>
            <a:r>
              <a:rPr lang="sv-SE" sz="2400" dirty="0"/>
              <a:t>Vilka färdigheter har du utvecklat som gruppledare?</a:t>
            </a:r>
          </a:p>
          <a:p>
            <a:pPr indent="-457200">
              <a:spcBef>
                <a:spcPts val="1160"/>
              </a:spcBef>
              <a:buFontTx/>
              <a:buChar char="-"/>
            </a:pPr>
            <a:r>
              <a:rPr lang="sv-SE" sz="2400" dirty="0"/>
              <a:t>Vad vill du utveckla ytterligare?</a:t>
            </a:r>
          </a:p>
          <a:p>
            <a:pPr marL="0" indent="0">
              <a:spcBef>
                <a:spcPts val="1160"/>
              </a:spcBef>
              <a:buNone/>
            </a:pPr>
            <a:r>
              <a:rPr lang="sv-SE" sz="2400" dirty="0"/>
              <a:t>  Gruppdiskussion: </a:t>
            </a:r>
          </a:p>
          <a:p>
            <a:pPr indent="-457200">
              <a:spcBef>
                <a:spcPts val="1160"/>
              </a:spcBef>
            </a:pPr>
            <a:r>
              <a:rPr lang="sv-SE" sz="2400" dirty="0"/>
              <a:t>Dela tankar från egna funderingar. </a:t>
            </a:r>
          </a:p>
          <a:p>
            <a:pPr indent="-457200">
              <a:spcBef>
                <a:spcPts val="1160"/>
              </a:spcBef>
            </a:pPr>
            <a:r>
              <a:rPr lang="sv-SE" sz="2400" dirty="0"/>
              <a:t>Har du/ni några utmaningar kopplat till träff 4? Eller några andra frågor?</a:t>
            </a:r>
            <a:endParaRPr sz="2400" dirty="0"/>
          </a:p>
          <a:p>
            <a:pPr marL="0" lvl="0" indent="0" algn="l" rtl="0">
              <a:lnSpc>
                <a:spcPct val="100000"/>
              </a:lnSpc>
              <a:spcBef>
                <a:spcPts val="1160"/>
              </a:spcBef>
              <a:spcAft>
                <a:spcPts val="1000"/>
              </a:spcAft>
              <a:buSzPts val="1800"/>
              <a:buNone/>
            </a:pPr>
            <a:endParaRPr sz="2800" dirty="0"/>
          </a:p>
        </p:txBody>
      </p:sp>
      <p:sp>
        <p:nvSpPr>
          <p:cNvPr id="345" name="Google Shape;345;gd82cbc424b_0_13"/>
          <p:cNvSpPr txBox="1">
            <a:spLocks noGrp="1"/>
          </p:cNvSpPr>
          <p:nvPr>
            <p:ph type="title"/>
          </p:nvPr>
        </p:nvSpPr>
        <p:spPr>
          <a:xfrm>
            <a:off x="457200" y="314325"/>
            <a:ext cx="8229600" cy="831600"/>
          </a:xfrm>
          <a:prstGeom prst="rect">
            <a:avLst/>
          </a:prstGeom>
          <a:solidFill>
            <a:schemeClr val="accent5"/>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Erfarenheter från föräldragrupp</a:t>
            </a:r>
            <a:endParaRPr sz="3200" b="0" dirty="0">
              <a:solidFill>
                <a:schemeClr val="lt1"/>
              </a:solidFill>
              <a:latin typeface="Arial"/>
              <a:ea typeface="Arial"/>
              <a:cs typeface="Arial"/>
              <a:sym typeface="Arial"/>
            </a:endParaRPr>
          </a:p>
        </p:txBody>
      </p:sp>
      <p:pic>
        <p:nvPicPr>
          <p:cNvPr id="346" name="Google Shape;346;gd82cbc424b_0_13"/>
          <p:cNvPicPr preferRelativeResize="0"/>
          <p:nvPr/>
        </p:nvPicPr>
        <p:blipFill rotWithShape="1">
          <a:blip r:embed="rId3">
            <a:alphaModFix/>
          </a:blip>
          <a:srcRect/>
          <a:stretch/>
        </p:blipFill>
        <p:spPr>
          <a:xfrm>
            <a:off x="7926674" y="6075850"/>
            <a:ext cx="1021850" cy="711200"/>
          </a:xfrm>
          <a:prstGeom prst="rect">
            <a:avLst/>
          </a:prstGeom>
          <a:noFill/>
          <a:ln>
            <a:noFill/>
          </a:ln>
        </p:spPr>
      </p:pic>
    </p:spTree>
    <p:extLst>
      <p:ext uri="{BB962C8B-B14F-4D97-AF65-F5344CB8AC3E}">
        <p14:creationId xmlns:p14="http://schemas.microsoft.com/office/powerpoint/2010/main" val="30108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1" name="Google Shape;601;p8"/>
          <p:cNvSpPr txBox="1">
            <a:spLocks noGrp="1"/>
          </p:cNvSpPr>
          <p:nvPr>
            <p:ph type="body" idx="1"/>
          </p:nvPr>
        </p:nvSpPr>
        <p:spPr>
          <a:xfrm>
            <a:off x="586300" y="1486075"/>
            <a:ext cx="7995000" cy="4392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080"/>
              </a:spcBef>
              <a:spcAft>
                <a:spcPts val="0"/>
              </a:spcAft>
              <a:buSzPts val="1800"/>
              <a:buNone/>
            </a:pPr>
            <a:endParaRPr sz="2500"/>
          </a:p>
          <a:p>
            <a:pPr marL="457200" lvl="0" indent="0" algn="l" rtl="0">
              <a:lnSpc>
                <a:spcPct val="100000"/>
              </a:lnSpc>
              <a:spcBef>
                <a:spcPts val="1080"/>
              </a:spcBef>
              <a:spcAft>
                <a:spcPts val="0"/>
              </a:spcAft>
              <a:buSzPts val="1800"/>
              <a:buNone/>
            </a:pPr>
            <a:endParaRPr sz="2400"/>
          </a:p>
        </p:txBody>
      </p:sp>
      <p:pic>
        <p:nvPicPr>
          <p:cNvPr id="602" name="Google Shape;602;p8"/>
          <p:cNvPicPr preferRelativeResize="0"/>
          <p:nvPr/>
        </p:nvPicPr>
        <p:blipFill rotWithShape="1">
          <a:blip r:embed="rId3">
            <a:alphaModFix/>
          </a:blip>
          <a:srcRect/>
          <a:stretch/>
        </p:blipFill>
        <p:spPr>
          <a:xfrm>
            <a:off x="7926674" y="6075850"/>
            <a:ext cx="1021850" cy="711200"/>
          </a:xfrm>
          <a:prstGeom prst="rect">
            <a:avLst/>
          </a:prstGeom>
          <a:noFill/>
          <a:ln>
            <a:noFill/>
          </a:ln>
        </p:spPr>
      </p:pic>
      <p:pic>
        <p:nvPicPr>
          <p:cNvPr id="603" name="Google Shape;603;p8"/>
          <p:cNvPicPr preferRelativeResize="0"/>
          <p:nvPr/>
        </p:nvPicPr>
        <p:blipFill rotWithShape="1">
          <a:blip r:embed="rId4">
            <a:alphaModFix/>
          </a:blip>
          <a:srcRect/>
          <a:stretch/>
        </p:blipFill>
        <p:spPr>
          <a:xfrm>
            <a:off x="2430037" y="1346901"/>
            <a:ext cx="4307523" cy="5171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Google Shape;609;gd655511229_0_8"/>
          <p:cNvSpPr txBox="1">
            <a:spLocks noGrp="1"/>
          </p:cNvSpPr>
          <p:nvPr>
            <p:ph type="title"/>
          </p:nvPr>
        </p:nvSpPr>
        <p:spPr>
          <a:prstGeom prst="rect">
            <a:avLst/>
          </a:prstGeom>
          <a:solidFill>
            <a:srgbClr val="A658D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Bonusträff  - Verktyg för samtal</a:t>
            </a:r>
            <a:endParaRPr sz="3200" b="0" dirty="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d82cbc424b_0_3"/>
          <p:cNvSpPr txBox="1">
            <a:spLocks noGrp="1"/>
          </p:cNvSpPr>
          <p:nvPr>
            <p:ph type="title"/>
          </p:nvPr>
        </p:nvSpPr>
        <p:spPr>
          <a:xfrm>
            <a:off x="457200" y="457200"/>
            <a:ext cx="8229600" cy="831600"/>
          </a:xfrm>
          <a:prstGeom prst="rect">
            <a:avLst/>
          </a:prstGeom>
          <a:solidFill>
            <a:srgbClr val="A658D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Bonusträff - Verktyg för samtal </a:t>
            </a:r>
            <a:endParaRPr sz="3200" b="0" dirty="0">
              <a:solidFill>
                <a:schemeClr val="lt1"/>
              </a:solidFill>
            </a:endParaRPr>
          </a:p>
        </p:txBody>
      </p:sp>
      <p:pic>
        <p:nvPicPr>
          <p:cNvPr id="2" name="Bildobjekt 1"/>
          <p:cNvPicPr>
            <a:picLocks noChangeAspect="1"/>
          </p:cNvPicPr>
          <p:nvPr/>
        </p:nvPicPr>
        <p:blipFill>
          <a:blip r:embed="rId3"/>
          <a:stretch>
            <a:fillRect/>
          </a:stretch>
        </p:blipFill>
        <p:spPr>
          <a:xfrm>
            <a:off x="323567" y="1485975"/>
            <a:ext cx="8496866" cy="4589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21" name="Google Shape;621;gd82cbc424b_0_3"/>
          <p:cNvPicPr preferRelativeResize="0"/>
          <p:nvPr/>
        </p:nvPicPr>
        <p:blipFill rotWithShape="1">
          <a:blip r:embed="rId4">
            <a:alphaModFix/>
          </a:blip>
          <a:srcRect/>
          <a:stretch/>
        </p:blipFill>
        <p:spPr>
          <a:xfrm>
            <a:off x="7926674" y="6075850"/>
            <a:ext cx="1021850" cy="711200"/>
          </a:xfrm>
          <a:prstGeom prst="rect">
            <a:avLst/>
          </a:prstGeom>
          <a:noFill/>
          <a:ln>
            <a:noFill/>
          </a:ln>
        </p:spPr>
      </p:pic>
      <p:sp>
        <p:nvSpPr>
          <p:cNvPr id="4" name="textruta 3"/>
          <p:cNvSpPr txBox="1"/>
          <p:nvPr/>
        </p:nvSpPr>
        <p:spPr>
          <a:xfrm>
            <a:off x="4572000" y="6273025"/>
            <a:ext cx="2743200" cy="307777"/>
          </a:xfrm>
          <a:prstGeom prst="rect">
            <a:avLst/>
          </a:prstGeom>
          <a:noFill/>
        </p:spPr>
        <p:txBody>
          <a:bodyPr wrap="square" rtlCol="0">
            <a:spAutoFit/>
          </a:bodyPr>
          <a:lstStyle/>
          <a:p>
            <a:r>
              <a:rPr lang="sv-SE" dirty="0"/>
              <a:t>                          Manualsida 24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d766348fbb_0_212"/>
          <p:cNvSpPr txBox="1">
            <a:spLocks noGrp="1"/>
          </p:cNvSpPr>
          <p:nvPr>
            <p:ph type="title"/>
          </p:nvPr>
        </p:nvSpPr>
        <p:spPr>
          <a:xfrm>
            <a:off x="457200" y="457200"/>
            <a:ext cx="8229600" cy="831600"/>
          </a:xfrm>
          <a:prstGeom prst="rect">
            <a:avLst/>
          </a:prstGeom>
          <a:solidFill>
            <a:srgbClr val="A658D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Bonusträff - Verktyg för samtal </a:t>
            </a:r>
            <a:endParaRPr sz="3200" b="0" dirty="0">
              <a:solidFill>
                <a:schemeClr val="lt1"/>
              </a:solidFill>
            </a:endParaRPr>
          </a:p>
        </p:txBody>
      </p:sp>
      <p:sp>
        <p:nvSpPr>
          <p:cNvPr id="638" name="Google Shape;638;gd766348fbb_0_212"/>
          <p:cNvSpPr txBox="1">
            <a:spLocks noGrp="1"/>
          </p:cNvSpPr>
          <p:nvPr>
            <p:ph type="body" idx="1"/>
          </p:nvPr>
        </p:nvSpPr>
        <p:spPr>
          <a:xfrm>
            <a:off x="586300" y="1486075"/>
            <a:ext cx="7995000" cy="43926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1080"/>
              </a:spcBef>
              <a:spcAft>
                <a:spcPts val="0"/>
              </a:spcAft>
              <a:buSzPts val="1800"/>
              <a:buNone/>
            </a:pPr>
            <a:endParaRPr sz="2700"/>
          </a:p>
          <a:p>
            <a:pPr marL="457200" lvl="0" indent="0" algn="l" rtl="0">
              <a:lnSpc>
                <a:spcPct val="100000"/>
              </a:lnSpc>
              <a:spcBef>
                <a:spcPts val="0"/>
              </a:spcBef>
              <a:spcAft>
                <a:spcPts val="0"/>
              </a:spcAft>
              <a:buSzPts val="1800"/>
              <a:buNone/>
            </a:pPr>
            <a:endParaRPr sz="2700"/>
          </a:p>
        </p:txBody>
      </p:sp>
      <p:pic>
        <p:nvPicPr>
          <p:cNvPr id="639" name="Google Shape;639;gd766348fbb_0_212"/>
          <p:cNvPicPr preferRelativeResize="0"/>
          <p:nvPr/>
        </p:nvPicPr>
        <p:blipFill rotWithShape="1">
          <a:blip r:embed="rId3">
            <a:alphaModFix/>
          </a:blip>
          <a:srcRect/>
          <a:stretch/>
        </p:blipFill>
        <p:spPr>
          <a:xfrm>
            <a:off x="7926674" y="6075850"/>
            <a:ext cx="1021850" cy="711200"/>
          </a:xfrm>
          <a:prstGeom prst="rect">
            <a:avLst/>
          </a:prstGeom>
          <a:noFill/>
          <a:ln>
            <a:noFill/>
          </a:ln>
        </p:spPr>
      </p:pic>
      <p:sp>
        <p:nvSpPr>
          <p:cNvPr id="641" name="Google Shape;641;gd766348fbb_0_212"/>
          <p:cNvSpPr txBox="1"/>
          <p:nvPr/>
        </p:nvSpPr>
        <p:spPr>
          <a:xfrm flipH="1">
            <a:off x="6096000" y="5965827"/>
            <a:ext cx="202384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800"/>
              <a:buFont typeface="Arial"/>
              <a:buNone/>
            </a:pPr>
            <a:r>
              <a:rPr lang="sv-SE" b="0" i="0" u="none" strike="noStrike" cap="none" dirty="0">
                <a:solidFill>
                  <a:schemeClr val="dk1"/>
                </a:solidFill>
                <a:latin typeface="Arial"/>
                <a:ea typeface="Arial"/>
                <a:cs typeface="Arial"/>
                <a:sym typeface="Arial"/>
              </a:rPr>
              <a:t>Manualsida 25-26 </a:t>
            </a:r>
            <a:endParaRPr b="0" i="0" u="none" strike="noStrike" cap="none" dirty="0">
              <a:solidFill>
                <a:schemeClr val="dk1"/>
              </a:solidFill>
              <a:highlight>
                <a:srgbClr val="FFFF00"/>
              </a:highlight>
              <a:latin typeface="Arial"/>
              <a:ea typeface="Arial"/>
              <a:cs typeface="Arial"/>
              <a:sym typeface="Arial"/>
            </a:endParaRPr>
          </a:p>
        </p:txBody>
      </p:sp>
      <p:pic>
        <p:nvPicPr>
          <p:cNvPr id="3" name="Bildobjekt 2"/>
          <p:cNvPicPr>
            <a:picLocks noChangeAspect="1"/>
          </p:cNvPicPr>
          <p:nvPr/>
        </p:nvPicPr>
        <p:blipFill>
          <a:blip r:embed="rId4"/>
          <a:stretch>
            <a:fillRect/>
          </a:stretch>
        </p:blipFill>
        <p:spPr>
          <a:xfrm>
            <a:off x="887931" y="2238932"/>
            <a:ext cx="6933243" cy="4034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Bildobjekt 3"/>
          <p:cNvPicPr>
            <a:picLocks noChangeAspect="1"/>
          </p:cNvPicPr>
          <p:nvPr/>
        </p:nvPicPr>
        <p:blipFill>
          <a:blip r:embed="rId5"/>
          <a:stretch>
            <a:fillRect/>
          </a:stretch>
        </p:blipFill>
        <p:spPr>
          <a:xfrm>
            <a:off x="627966" y="1485975"/>
            <a:ext cx="8058834" cy="555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d8fda95ae4_0_9"/>
          <p:cNvSpPr txBox="1">
            <a:spLocks noGrp="1"/>
          </p:cNvSpPr>
          <p:nvPr>
            <p:ph type="body" idx="1"/>
          </p:nvPr>
        </p:nvSpPr>
        <p:spPr>
          <a:xfrm>
            <a:off x="786408" y="1628800"/>
            <a:ext cx="7571100" cy="4653300"/>
          </a:xfrm>
          <a:prstGeom prst="rect">
            <a:avLst/>
          </a:prstGeom>
          <a:noFill/>
          <a:ln>
            <a:noFill/>
          </a:ln>
        </p:spPr>
        <p:txBody>
          <a:bodyPr spcFirstLastPara="1" wrap="square" lIns="0" tIns="0" rIns="0" bIns="0" anchor="t" anchorCtr="0">
            <a:noAutofit/>
          </a:bodyPr>
          <a:lstStyle/>
          <a:p>
            <a:pPr marL="179999" lvl="0" indent="-2198" algn="l" rtl="0">
              <a:lnSpc>
                <a:spcPct val="100000"/>
              </a:lnSpc>
              <a:spcBef>
                <a:spcPts val="0"/>
              </a:spcBef>
              <a:spcAft>
                <a:spcPts val="0"/>
              </a:spcAft>
              <a:buClr>
                <a:schemeClr val="dk1"/>
              </a:buClr>
              <a:buSzPts val="2800"/>
              <a:buNone/>
            </a:pPr>
            <a:endParaRPr sz="2800"/>
          </a:p>
          <a:p>
            <a:pPr marL="457200" lvl="0" indent="0" algn="l" rtl="0">
              <a:lnSpc>
                <a:spcPct val="100000"/>
              </a:lnSpc>
              <a:spcBef>
                <a:spcPts val="1160"/>
              </a:spcBef>
              <a:spcAft>
                <a:spcPts val="0"/>
              </a:spcAft>
              <a:buSzPts val="1800"/>
              <a:buNone/>
            </a:pPr>
            <a:endParaRPr sz="2800"/>
          </a:p>
          <a:p>
            <a:pPr marL="0" lvl="0" indent="0" algn="l" rtl="0">
              <a:lnSpc>
                <a:spcPct val="100000"/>
              </a:lnSpc>
              <a:spcBef>
                <a:spcPts val="1160"/>
              </a:spcBef>
              <a:spcAft>
                <a:spcPts val="0"/>
              </a:spcAft>
              <a:buSzPts val="1800"/>
              <a:buNone/>
            </a:pPr>
            <a:endParaRPr sz="2800"/>
          </a:p>
          <a:p>
            <a:pPr marL="0" lvl="0" indent="0" algn="l" rtl="0">
              <a:lnSpc>
                <a:spcPct val="115000"/>
              </a:lnSpc>
              <a:spcBef>
                <a:spcPts val="0"/>
              </a:spcBef>
              <a:spcAft>
                <a:spcPts val="0"/>
              </a:spcAft>
              <a:buSzPts val="1800"/>
              <a:buNone/>
            </a:pPr>
            <a:endParaRPr sz="2800"/>
          </a:p>
          <a:p>
            <a:pPr marL="179999" lvl="0" indent="-2198" algn="l" rtl="0">
              <a:lnSpc>
                <a:spcPct val="100000"/>
              </a:lnSpc>
              <a:spcBef>
                <a:spcPts val="1160"/>
              </a:spcBef>
              <a:spcAft>
                <a:spcPts val="0"/>
              </a:spcAft>
              <a:buClr>
                <a:schemeClr val="dk1"/>
              </a:buClr>
              <a:buSzPts val="2800"/>
              <a:buNone/>
            </a:pPr>
            <a:endParaRPr sz="2800"/>
          </a:p>
        </p:txBody>
      </p:sp>
      <p:sp>
        <p:nvSpPr>
          <p:cNvPr id="318" name="Google Shape;318;gd8fda95ae4_0_9"/>
          <p:cNvSpPr txBox="1">
            <a:spLocks noGrp="1"/>
          </p:cNvSpPr>
          <p:nvPr>
            <p:ph type="title"/>
          </p:nvPr>
        </p:nvSpPr>
        <p:spPr>
          <a:xfrm>
            <a:off x="457200" y="314325"/>
            <a:ext cx="8229600" cy="831600"/>
          </a:xfrm>
          <a:prstGeom prst="rect">
            <a:avLst/>
          </a:prstGeom>
          <a:solidFill>
            <a:schemeClr val="accent5"/>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latin typeface="Arial"/>
                <a:ea typeface="Arial"/>
                <a:cs typeface="Arial"/>
                <a:sym typeface="Arial"/>
              </a:rPr>
              <a:t>Avslut</a:t>
            </a:r>
            <a:endParaRPr sz="3200" b="0" dirty="0">
              <a:solidFill>
                <a:schemeClr val="lt1"/>
              </a:solidFill>
              <a:latin typeface="Arial"/>
              <a:ea typeface="Arial"/>
              <a:cs typeface="Arial"/>
              <a:sym typeface="Arial"/>
            </a:endParaRPr>
          </a:p>
        </p:txBody>
      </p:sp>
      <p:pic>
        <p:nvPicPr>
          <p:cNvPr id="319" name="Google Shape;319;gd8fda95ae4_0_9"/>
          <p:cNvPicPr preferRelativeResize="0"/>
          <p:nvPr/>
        </p:nvPicPr>
        <p:blipFill rotWithShape="1">
          <a:blip r:embed="rId3">
            <a:alphaModFix/>
          </a:blip>
          <a:srcRect/>
          <a:stretch/>
        </p:blipFill>
        <p:spPr>
          <a:xfrm>
            <a:off x="7926674" y="6075850"/>
            <a:ext cx="1021850" cy="711200"/>
          </a:xfrm>
          <a:prstGeom prst="rect">
            <a:avLst/>
          </a:prstGeom>
          <a:noFill/>
          <a:ln>
            <a:noFill/>
          </a:ln>
        </p:spPr>
      </p:pic>
      <p:pic>
        <p:nvPicPr>
          <p:cNvPr id="320" name="Google Shape;320;gd8fda95ae4_0_9"/>
          <p:cNvPicPr preferRelativeResize="0"/>
          <p:nvPr/>
        </p:nvPicPr>
        <p:blipFill rotWithShape="1">
          <a:blip r:embed="rId4">
            <a:alphaModFix/>
          </a:blip>
          <a:srcRect/>
          <a:stretch/>
        </p:blipFill>
        <p:spPr>
          <a:xfrm>
            <a:off x="547800" y="1375225"/>
            <a:ext cx="8048400" cy="447133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d82cbc424b_0_3"/>
          <p:cNvSpPr txBox="1">
            <a:spLocks noGrp="1"/>
          </p:cNvSpPr>
          <p:nvPr>
            <p:ph type="title"/>
          </p:nvPr>
        </p:nvSpPr>
        <p:spPr>
          <a:xfrm>
            <a:off x="457200" y="457200"/>
            <a:ext cx="8229600" cy="831600"/>
          </a:xfrm>
          <a:prstGeom prst="rect">
            <a:avLst/>
          </a:prstGeom>
          <a:solidFill>
            <a:schemeClr val="accent5">
              <a:lumMod val="40000"/>
              <a:lumOff val="60000"/>
            </a:schemeClr>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sv-SE" sz="3200" b="0" dirty="0">
                <a:solidFill>
                  <a:schemeClr val="lt1"/>
                </a:solidFill>
              </a:rPr>
              <a:t>Frågor/ utmaningar </a:t>
            </a:r>
            <a:endParaRPr sz="3200" b="0" dirty="0">
              <a:solidFill>
                <a:schemeClr val="lt1"/>
              </a:solidFill>
            </a:endParaRPr>
          </a:p>
        </p:txBody>
      </p:sp>
      <p:sp>
        <p:nvSpPr>
          <p:cNvPr id="620" name="Google Shape;620;gd82cbc424b_0_3"/>
          <p:cNvSpPr txBox="1">
            <a:spLocks noGrp="1"/>
          </p:cNvSpPr>
          <p:nvPr>
            <p:ph type="body" idx="1"/>
          </p:nvPr>
        </p:nvSpPr>
        <p:spPr>
          <a:xfrm>
            <a:off x="586300" y="1486075"/>
            <a:ext cx="7995000" cy="4392600"/>
          </a:xfrm>
          <a:prstGeom prst="rect">
            <a:avLst/>
          </a:prstGeom>
          <a:noFill/>
          <a:ln>
            <a:noFill/>
          </a:ln>
        </p:spPr>
        <p:txBody>
          <a:bodyPr spcFirstLastPara="1" wrap="square" lIns="0" tIns="0" rIns="0" bIns="0" anchor="t" anchorCtr="0">
            <a:noAutofit/>
          </a:bodyPr>
          <a:lstStyle/>
          <a:p>
            <a:pPr marL="152401" indent="0">
              <a:spcBef>
                <a:spcPts val="1080"/>
              </a:spcBef>
              <a:buSzPts val="2400"/>
              <a:buNone/>
            </a:pPr>
            <a:endParaRPr lang="sv-SE" sz="2400" dirty="0"/>
          </a:p>
        </p:txBody>
      </p:sp>
      <p:pic>
        <p:nvPicPr>
          <p:cNvPr id="621" name="Google Shape;621;gd82cbc424b_0_3"/>
          <p:cNvPicPr preferRelativeResize="0"/>
          <p:nvPr/>
        </p:nvPicPr>
        <p:blipFill rotWithShape="1">
          <a:blip r:embed="rId3">
            <a:alphaModFix/>
          </a:blip>
          <a:srcRect/>
          <a:stretch/>
        </p:blipFill>
        <p:spPr>
          <a:xfrm>
            <a:off x="7926674" y="6075850"/>
            <a:ext cx="1021850" cy="711200"/>
          </a:xfrm>
          <a:prstGeom prst="rect">
            <a:avLst/>
          </a:prstGeom>
          <a:noFill/>
          <a:ln>
            <a:noFill/>
          </a:ln>
        </p:spPr>
      </p:pic>
    </p:spTree>
    <p:extLst>
      <p:ext uri="{BB962C8B-B14F-4D97-AF65-F5344CB8AC3E}">
        <p14:creationId xmlns:p14="http://schemas.microsoft.com/office/powerpoint/2010/main" val="360935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solidFill>
            <a:schemeClr val="accent5">
              <a:lumMod val="60000"/>
              <a:lumOff val="40000"/>
            </a:schemeClr>
          </a:solidFill>
        </p:spPr>
        <p:txBody>
          <a:bodyPr vert="horz" lIns="0" tIns="0" rIns="0" bIns="0" rtlCol="0" anchor="ctr" anchorCtr="0">
            <a:noAutofit/>
          </a:bodyPr>
          <a:lstStyle/>
          <a:p>
            <a:pPr algn="ctr"/>
            <a:r>
              <a:rPr lang="sv-SE" sz="3200" b="0" dirty="0">
                <a:solidFill>
                  <a:schemeClr val="bg1"/>
                </a:solidFill>
                <a:latin typeface="+mn-lt"/>
              </a:rPr>
              <a:t>Bonusträff – Skolan </a:t>
            </a:r>
          </a:p>
        </p:txBody>
      </p:sp>
      <p:pic>
        <p:nvPicPr>
          <p:cNvPr id="3" name="Bildobjekt 2"/>
          <p:cNvPicPr>
            <a:picLocks noChangeAspect="1"/>
          </p:cNvPicPr>
          <p:nvPr/>
        </p:nvPicPr>
        <p:blipFill>
          <a:blip r:embed="rId3"/>
          <a:stretch>
            <a:fillRect/>
          </a:stretch>
        </p:blipFill>
        <p:spPr>
          <a:xfrm>
            <a:off x="611560" y="1484784"/>
            <a:ext cx="7283152" cy="4523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561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844824"/>
            <a:ext cx="8229600" cy="4294050"/>
          </a:xfrm>
        </p:spPr>
        <p:txBody>
          <a:bodyPr/>
          <a:lstStyle/>
          <a:p>
            <a:r>
              <a:rPr lang="sv-SE" sz="2400" dirty="0"/>
              <a:t>Fördelen med att ha en engagerad förälder är oberoende av förälderns utbildningsnivå</a:t>
            </a:r>
          </a:p>
          <a:p>
            <a:endParaRPr lang="sv-SE" sz="2400" dirty="0"/>
          </a:p>
          <a:p>
            <a:r>
              <a:rPr lang="sv-SE" sz="2400" dirty="0"/>
              <a:t>Svenska tonåringar med låg socioekonomisk status: vikten av stöttande föräldrar</a:t>
            </a:r>
          </a:p>
          <a:p>
            <a:endParaRPr lang="sv-SE" sz="2400" dirty="0"/>
          </a:p>
          <a:p>
            <a:r>
              <a:rPr lang="sv-SE" sz="2400" dirty="0"/>
              <a:t>Rosenthaleffekten – elevers resultat förbättras om det finns förväntningar på att de ska lyckas </a:t>
            </a:r>
          </a:p>
          <a:p>
            <a:endParaRPr lang="sv-SE" sz="2400" dirty="0"/>
          </a:p>
        </p:txBody>
      </p:sp>
      <p:sp>
        <p:nvSpPr>
          <p:cNvPr id="4" name="Platshållare för text 3"/>
          <p:cNvSpPr>
            <a:spLocks noGrp="1"/>
          </p:cNvSpPr>
          <p:nvPr>
            <p:ph type="body" sz="quarter" idx="13"/>
          </p:nvPr>
        </p:nvSpPr>
        <p:spPr>
          <a:xfrm>
            <a:off x="614197" y="5443866"/>
            <a:ext cx="7282800" cy="695007"/>
          </a:xfrm>
        </p:spPr>
        <p:txBody>
          <a:bodyPr/>
          <a:lstStyle/>
          <a:p>
            <a:r>
              <a:rPr lang="sv-SE" sz="1800" dirty="0"/>
              <a:t>Källor: Von Otter, 2014, Holm Ivarsson, B, 2016; Osman, A., </a:t>
            </a:r>
            <a:r>
              <a:rPr lang="sv-SE" sz="1800" dirty="0" err="1"/>
              <a:t>Carlhed</a:t>
            </a:r>
            <a:r>
              <a:rPr lang="sv-SE" sz="1800" dirty="0"/>
              <a:t> </a:t>
            </a:r>
            <a:r>
              <a:rPr lang="sv-SE" sz="1800" dirty="0" err="1"/>
              <a:t>Ydhag</a:t>
            </a:r>
            <a:r>
              <a:rPr lang="sv-SE" sz="1800" dirty="0"/>
              <a:t>, C., &amp; Månsson, N., 2020,  </a:t>
            </a:r>
            <a:r>
              <a:rPr lang="sv-SE" sz="1800" dirty="0" err="1"/>
              <a:t>S.Söderfjäll</a:t>
            </a:r>
            <a:r>
              <a:rPr lang="sv-SE" sz="1800" dirty="0"/>
              <a:t> 2021</a:t>
            </a:r>
          </a:p>
        </p:txBody>
      </p:sp>
      <p:sp>
        <p:nvSpPr>
          <p:cNvPr id="5" name="Rubrik 1"/>
          <p:cNvSpPr>
            <a:spLocks noGrp="1"/>
          </p:cNvSpPr>
          <p:nvPr>
            <p:ph type="title"/>
          </p:nvPr>
        </p:nvSpPr>
        <p:spPr>
          <a:xfrm>
            <a:off x="457200" y="457199"/>
            <a:ext cx="8229600" cy="1132115"/>
          </a:xfrm>
          <a:solidFill>
            <a:schemeClr val="accent5">
              <a:lumMod val="75000"/>
            </a:schemeClr>
          </a:solidFill>
        </p:spPr>
        <p:txBody>
          <a:bodyPr vert="horz" lIns="0" tIns="0" rIns="0" bIns="0" rtlCol="0" anchor="ctr" anchorCtr="0">
            <a:noAutofit/>
          </a:bodyPr>
          <a:lstStyle/>
          <a:p>
            <a:pPr algn="ctr"/>
            <a:r>
              <a:rPr lang="sv-SE" sz="3200" b="0" dirty="0">
                <a:solidFill>
                  <a:schemeClr val="bg1"/>
                </a:solidFill>
                <a:latin typeface="+mn-lt"/>
              </a:rPr>
              <a:t>Bonusträff – Skolan</a:t>
            </a:r>
            <a:br>
              <a:rPr lang="sv-SE" sz="3200" b="0" dirty="0">
                <a:solidFill>
                  <a:schemeClr val="bg1"/>
                </a:solidFill>
                <a:latin typeface="+mn-lt"/>
              </a:rPr>
            </a:br>
            <a:r>
              <a:rPr lang="sv-SE" sz="3200" b="0" dirty="0">
                <a:solidFill>
                  <a:schemeClr val="bg1"/>
                </a:solidFill>
                <a:latin typeface="+mn-lt"/>
              </a:rPr>
              <a:t>Fördjupning: Föräldraengagemang</a:t>
            </a:r>
          </a:p>
        </p:txBody>
      </p:sp>
    </p:spTree>
    <p:extLst>
      <p:ext uri="{BB962C8B-B14F-4D97-AF65-F5344CB8AC3E}">
        <p14:creationId xmlns:p14="http://schemas.microsoft.com/office/powerpoint/2010/main" val="335397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0198" y="1772816"/>
            <a:ext cx="8226602" cy="4294050"/>
          </a:xfrm>
        </p:spPr>
        <p:txBody>
          <a:bodyPr/>
          <a:lstStyle/>
          <a:p>
            <a:pPr marL="101600" indent="0">
              <a:buNone/>
            </a:pPr>
            <a:r>
              <a:rPr lang="sv-SE" sz="2200" dirty="0"/>
              <a:t>Ökad ålder, ökade krav i skolan. Större behov av stöd från förälder?</a:t>
            </a:r>
          </a:p>
          <a:p>
            <a:r>
              <a:rPr lang="sv-SE" sz="2200" dirty="0"/>
              <a:t>Hjälp med rutiner, organisering, planering</a:t>
            </a:r>
          </a:p>
          <a:p>
            <a:r>
              <a:rPr lang="sv-SE" sz="2200" dirty="0"/>
              <a:t>Prata om framtidsplaner, drömmar. Inge hopp om framtiden. </a:t>
            </a:r>
          </a:p>
          <a:p>
            <a:endParaRPr lang="sv-SE" sz="2200" dirty="0"/>
          </a:p>
          <a:p>
            <a:pPr lvl="0"/>
            <a:r>
              <a:rPr lang="sv-SE" sz="2200" dirty="0"/>
              <a:t>Vid missnöje med skolan hänvisa föräldrar till att: </a:t>
            </a:r>
          </a:p>
          <a:p>
            <a:pPr marL="0" indent="0">
              <a:buNone/>
            </a:pPr>
            <a:r>
              <a:rPr lang="sv-SE" sz="2200" dirty="0"/>
              <a:t>	1. Kontakta skolan: lärare, rektor. </a:t>
            </a:r>
          </a:p>
          <a:p>
            <a:pPr marL="0" indent="0">
              <a:buNone/>
            </a:pPr>
            <a:r>
              <a:rPr lang="sv-SE" sz="2200" dirty="0"/>
              <a:t>	2. Kontakta utbildningsförvaltningen/huvudman för 		fristående skola. </a:t>
            </a:r>
          </a:p>
          <a:p>
            <a:pPr marL="0" indent="0">
              <a:buNone/>
            </a:pPr>
            <a:r>
              <a:rPr lang="sv-SE" sz="2200" dirty="0"/>
              <a:t>	3. Anmäla till skolinspektionen. </a:t>
            </a:r>
          </a:p>
          <a:p>
            <a:endParaRPr lang="sv-SE" dirty="0"/>
          </a:p>
          <a:p>
            <a:endParaRPr lang="sv-SE" dirty="0"/>
          </a:p>
          <a:p>
            <a:endParaRPr lang="sv-SE" dirty="0"/>
          </a:p>
        </p:txBody>
      </p:sp>
      <p:sp>
        <p:nvSpPr>
          <p:cNvPr id="5" name="Rubrik 1"/>
          <p:cNvSpPr>
            <a:spLocks noGrp="1"/>
          </p:cNvSpPr>
          <p:nvPr>
            <p:ph type="title"/>
          </p:nvPr>
        </p:nvSpPr>
        <p:spPr>
          <a:xfrm>
            <a:off x="457200" y="457199"/>
            <a:ext cx="8229600" cy="982801"/>
          </a:xfrm>
          <a:solidFill>
            <a:schemeClr val="accent5">
              <a:lumMod val="75000"/>
            </a:schemeClr>
          </a:solidFill>
        </p:spPr>
        <p:txBody>
          <a:bodyPr vert="horz" lIns="0" tIns="0" rIns="0" bIns="0" rtlCol="0" anchor="ctr" anchorCtr="0">
            <a:noAutofit/>
          </a:bodyPr>
          <a:lstStyle/>
          <a:p>
            <a:pPr algn="ctr"/>
            <a:r>
              <a:rPr lang="sv-SE" sz="3200" b="0" dirty="0">
                <a:solidFill>
                  <a:schemeClr val="bg1"/>
                </a:solidFill>
                <a:latin typeface="+mn-lt"/>
              </a:rPr>
              <a:t>Bonusträff – Skolan</a:t>
            </a:r>
            <a:br>
              <a:rPr lang="sv-SE" sz="3200" b="0" dirty="0">
                <a:solidFill>
                  <a:schemeClr val="bg1"/>
                </a:solidFill>
                <a:latin typeface="+mn-lt"/>
              </a:rPr>
            </a:br>
            <a:r>
              <a:rPr lang="sv-SE" sz="3200" b="0" dirty="0">
                <a:solidFill>
                  <a:schemeClr val="bg1"/>
                </a:solidFill>
                <a:latin typeface="+mn-lt"/>
              </a:rPr>
              <a:t>Föräldraengagemang</a:t>
            </a:r>
          </a:p>
        </p:txBody>
      </p:sp>
    </p:spTree>
    <p:extLst>
      <p:ext uri="{BB962C8B-B14F-4D97-AF65-F5344CB8AC3E}">
        <p14:creationId xmlns:p14="http://schemas.microsoft.com/office/powerpoint/2010/main" val="123852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457200" y="409074"/>
            <a:ext cx="8229600" cy="982801"/>
          </a:xfrm>
          <a:solidFill>
            <a:schemeClr val="accent5">
              <a:lumMod val="60000"/>
              <a:lumOff val="40000"/>
            </a:schemeClr>
          </a:solidFill>
        </p:spPr>
        <p:txBody>
          <a:bodyPr/>
          <a:lstStyle/>
          <a:p>
            <a:pPr algn="ctr"/>
            <a:r>
              <a:rPr lang="sv-SE" sz="3200" b="0" dirty="0">
                <a:solidFill>
                  <a:schemeClr val="bg1"/>
                </a:solidFill>
                <a:latin typeface="+mn-lt"/>
              </a:rPr>
              <a:t>Bonusträff – Skolan </a:t>
            </a:r>
            <a:br>
              <a:rPr lang="sv-SE" sz="3200" b="0" dirty="0">
                <a:solidFill>
                  <a:schemeClr val="bg1"/>
                </a:solidFill>
                <a:latin typeface="+mn-lt"/>
              </a:rPr>
            </a:br>
            <a:r>
              <a:rPr lang="sv-SE" sz="3200" b="0" dirty="0">
                <a:solidFill>
                  <a:schemeClr val="bg1"/>
                </a:solidFill>
                <a:latin typeface="+mn-lt"/>
              </a:rPr>
              <a:t>Främja närvaro</a:t>
            </a:r>
          </a:p>
        </p:txBody>
      </p:sp>
      <p:pic>
        <p:nvPicPr>
          <p:cNvPr id="6" name="Platshållare för innehåll 4"/>
          <p:cNvPicPr>
            <a:picLocks noChangeAspect="1"/>
          </p:cNvPicPr>
          <p:nvPr/>
        </p:nvPicPr>
        <p:blipFill>
          <a:blip r:embed="rId3"/>
          <a:stretch>
            <a:fillRect/>
          </a:stretch>
        </p:blipFill>
        <p:spPr>
          <a:xfrm>
            <a:off x="3275856" y="5013176"/>
            <a:ext cx="1512168" cy="1701877"/>
          </a:xfrm>
          <a:prstGeom prst="rect">
            <a:avLst/>
          </a:prstGeom>
        </p:spPr>
      </p:pic>
      <p:sp>
        <p:nvSpPr>
          <p:cNvPr id="8" name="textruta 7"/>
          <p:cNvSpPr txBox="1"/>
          <p:nvPr/>
        </p:nvSpPr>
        <p:spPr>
          <a:xfrm>
            <a:off x="6588224" y="5157192"/>
            <a:ext cx="1584176" cy="369332"/>
          </a:xfrm>
          <a:prstGeom prst="rect">
            <a:avLst/>
          </a:prstGeom>
          <a:noFill/>
        </p:spPr>
        <p:txBody>
          <a:bodyPr wrap="square" rtlCol="0">
            <a:spAutoFit/>
          </a:bodyPr>
          <a:lstStyle/>
          <a:p>
            <a:r>
              <a:rPr lang="sv-SE" dirty="0"/>
              <a:t>Manualsida 8</a:t>
            </a:r>
          </a:p>
        </p:txBody>
      </p:sp>
      <p:pic>
        <p:nvPicPr>
          <p:cNvPr id="2" name="Bildobjekt 1"/>
          <p:cNvPicPr>
            <a:picLocks noChangeAspect="1"/>
          </p:cNvPicPr>
          <p:nvPr/>
        </p:nvPicPr>
        <p:blipFill>
          <a:blip r:embed="rId4"/>
          <a:stretch>
            <a:fillRect/>
          </a:stretch>
        </p:blipFill>
        <p:spPr>
          <a:xfrm>
            <a:off x="613411" y="1606658"/>
            <a:ext cx="7558989" cy="33082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0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457200" y="457200"/>
            <a:ext cx="8219256" cy="982663"/>
          </a:xfrm>
          <a:solidFill>
            <a:schemeClr val="accent5">
              <a:lumMod val="60000"/>
              <a:lumOff val="40000"/>
            </a:schemeClr>
          </a:solidFill>
        </p:spPr>
        <p:txBody>
          <a:bodyPr/>
          <a:lstStyle/>
          <a:p>
            <a:pPr algn="ctr"/>
            <a:r>
              <a:rPr lang="sv-SE" sz="3200" b="0" dirty="0">
                <a:solidFill>
                  <a:schemeClr val="bg1"/>
                </a:solidFill>
                <a:latin typeface="+mn-lt"/>
              </a:rPr>
              <a:t>Bonusträff – Skolan</a:t>
            </a:r>
            <a:br>
              <a:rPr lang="sv-SE" sz="3200" b="0" dirty="0">
                <a:solidFill>
                  <a:schemeClr val="bg1"/>
                </a:solidFill>
                <a:latin typeface="+mn-lt"/>
              </a:rPr>
            </a:br>
            <a:r>
              <a:rPr lang="sv-SE" sz="3200" b="0" dirty="0">
                <a:solidFill>
                  <a:schemeClr val="bg1"/>
                </a:solidFill>
                <a:latin typeface="+mn-lt"/>
              </a:rPr>
              <a:t>Motivation och uppmuntran</a:t>
            </a:r>
          </a:p>
        </p:txBody>
      </p:sp>
      <p:sp>
        <p:nvSpPr>
          <p:cNvPr id="3" name="textruta 2"/>
          <p:cNvSpPr txBox="1"/>
          <p:nvPr/>
        </p:nvSpPr>
        <p:spPr>
          <a:xfrm>
            <a:off x="7584141" y="6566575"/>
            <a:ext cx="1532965" cy="307777"/>
          </a:xfrm>
          <a:prstGeom prst="rect">
            <a:avLst/>
          </a:prstGeom>
          <a:noFill/>
        </p:spPr>
        <p:txBody>
          <a:bodyPr wrap="square" rtlCol="0">
            <a:spAutoFit/>
          </a:bodyPr>
          <a:lstStyle/>
          <a:p>
            <a:r>
              <a:rPr lang="sv-SE" dirty="0"/>
              <a:t>Manualsida 14</a:t>
            </a:r>
          </a:p>
        </p:txBody>
      </p:sp>
      <p:graphicFrame>
        <p:nvGraphicFramePr>
          <p:cNvPr id="2" name="Tabell 1"/>
          <p:cNvGraphicFramePr>
            <a:graphicFrameLocks noGrp="1"/>
          </p:cNvGraphicFramePr>
          <p:nvPr>
            <p:extLst>
              <p:ext uri="{D42A27DB-BD31-4B8C-83A1-F6EECF244321}">
                <p14:modId xmlns:p14="http://schemas.microsoft.com/office/powerpoint/2010/main" val="2937861392"/>
              </p:ext>
            </p:extLst>
          </p:nvPr>
        </p:nvGraphicFramePr>
        <p:xfrm>
          <a:off x="445758" y="1615027"/>
          <a:ext cx="8208144" cy="973328"/>
        </p:xfrm>
        <a:graphic>
          <a:graphicData uri="http://schemas.openxmlformats.org/drawingml/2006/table">
            <a:tbl>
              <a:tblPr firstRow="1" firstCol="1" bandRow="1">
                <a:tableStyleId>{963EBCD6-1E1D-4D75-B1E7-995616C29E22}</a:tableStyleId>
              </a:tblPr>
              <a:tblGrid>
                <a:gridCol w="4104072">
                  <a:extLst>
                    <a:ext uri="{9D8B030D-6E8A-4147-A177-3AD203B41FA5}">
                      <a16:colId xmlns:a16="http://schemas.microsoft.com/office/drawing/2014/main" val="1300093949"/>
                    </a:ext>
                  </a:extLst>
                </a:gridCol>
                <a:gridCol w="4104072">
                  <a:extLst>
                    <a:ext uri="{9D8B030D-6E8A-4147-A177-3AD203B41FA5}">
                      <a16:colId xmlns:a16="http://schemas.microsoft.com/office/drawing/2014/main" val="2254826378"/>
                    </a:ext>
                  </a:extLst>
                </a:gridCol>
              </a:tblGrid>
              <a:tr h="915057">
                <a:tc>
                  <a:txBody>
                    <a:bodyPr/>
                    <a:lstStyle/>
                    <a:p>
                      <a:pPr algn="ctr">
                        <a:lnSpc>
                          <a:spcPts val="1500"/>
                        </a:lnSpc>
                        <a:spcAft>
                          <a:spcPts val="0"/>
                        </a:spcAft>
                      </a:pPr>
                      <a:endParaRPr lang="sv-SE" sz="2400" dirty="0">
                        <a:effectLst/>
                        <a:latin typeface="Stockholm Type Regular" pitchFamily="50" charset="0"/>
                      </a:endParaRPr>
                    </a:p>
                    <a:p>
                      <a:pPr algn="ctr">
                        <a:lnSpc>
                          <a:spcPts val="1500"/>
                        </a:lnSpc>
                        <a:spcAft>
                          <a:spcPts val="0"/>
                        </a:spcAft>
                      </a:pPr>
                      <a:r>
                        <a:rPr lang="sv-SE" sz="2000" dirty="0">
                          <a:effectLst/>
                          <a:latin typeface="Stockholm Type Regular" pitchFamily="50" charset="0"/>
                        </a:rPr>
                        <a:t>Beröm</a:t>
                      </a:r>
                      <a:r>
                        <a:rPr lang="sv-SE" sz="2000" baseline="0" dirty="0">
                          <a:effectLst/>
                          <a:latin typeface="Stockholm Type Regular" pitchFamily="50" charset="0"/>
                        </a:rPr>
                        <a:t> för </a:t>
                      </a:r>
                      <a:r>
                        <a:rPr lang="sv-SE" sz="2000" baseline="0" dirty="0">
                          <a:solidFill>
                            <a:srgbClr val="FF0000"/>
                          </a:solidFill>
                          <a:effectLst/>
                          <a:latin typeface="Stockholm Type Regular" pitchFamily="50" charset="0"/>
                        </a:rPr>
                        <a:t>egenskaper</a:t>
                      </a:r>
                      <a:r>
                        <a:rPr lang="sv-SE" sz="2000" baseline="0" dirty="0">
                          <a:effectLst/>
                          <a:latin typeface="Stockholm Type Regular" pitchFamily="50" charset="0"/>
                        </a:rPr>
                        <a:t> och</a:t>
                      </a:r>
                    </a:p>
                    <a:p>
                      <a:pPr algn="ctr">
                        <a:lnSpc>
                          <a:spcPts val="1500"/>
                        </a:lnSpc>
                        <a:spcAft>
                          <a:spcPts val="0"/>
                        </a:spcAft>
                      </a:pPr>
                      <a:endParaRPr lang="sv-SE" sz="2000" baseline="0" dirty="0">
                        <a:solidFill>
                          <a:srgbClr val="FF0000"/>
                        </a:solidFill>
                        <a:effectLst/>
                        <a:latin typeface="Stockholm Type Regular" pitchFamily="50" charset="0"/>
                      </a:endParaRPr>
                    </a:p>
                    <a:p>
                      <a:pPr algn="ctr">
                        <a:lnSpc>
                          <a:spcPts val="1500"/>
                        </a:lnSpc>
                        <a:spcAft>
                          <a:spcPts val="0"/>
                        </a:spcAft>
                      </a:pPr>
                      <a:r>
                        <a:rPr lang="sv-SE" sz="2000" baseline="0" dirty="0">
                          <a:solidFill>
                            <a:srgbClr val="FF0000"/>
                          </a:solidFill>
                          <a:effectLst/>
                          <a:latin typeface="Stockholm Type Regular" pitchFamily="50" charset="0"/>
                        </a:rPr>
                        <a:t>resultat</a:t>
                      </a:r>
                      <a:endParaRPr lang="sv-SE" sz="2000" dirty="0">
                        <a:solidFill>
                          <a:srgbClr val="FF0000"/>
                        </a:solidFill>
                        <a:effectLst/>
                        <a:latin typeface="Stockholm Type Regular" pitchFamily="50" charset="0"/>
                      </a:endParaRPr>
                    </a:p>
                    <a:p>
                      <a:pPr algn="ctr">
                        <a:lnSpc>
                          <a:spcPts val="1500"/>
                        </a:lnSpc>
                        <a:spcAft>
                          <a:spcPts val="0"/>
                        </a:spcAft>
                      </a:pPr>
                      <a:r>
                        <a:rPr lang="sv-SE" sz="2400" dirty="0">
                          <a:effectLst/>
                        </a:rPr>
                        <a:t> </a:t>
                      </a:r>
                      <a:endParaRPr lang="sv-SE" sz="2400" dirty="0">
                        <a:effectLst/>
                        <a:latin typeface="Stockholm Type Regular" pitchFamily="50"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500"/>
                        </a:lnSpc>
                        <a:spcAft>
                          <a:spcPts val="0"/>
                        </a:spcAft>
                      </a:pPr>
                      <a:endParaRPr lang="sv-SE" sz="2400" dirty="0">
                        <a:effectLst/>
                        <a:latin typeface="Stockholm Type Regular" pitchFamily="50" charset="0"/>
                        <a:ea typeface="Times New Roman" panose="02020603050405020304" pitchFamily="18" charset="0"/>
                        <a:cs typeface="Times New Roman" panose="02020603050405020304" pitchFamily="18" charset="0"/>
                      </a:endParaRPr>
                    </a:p>
                    <a:p>
                      <a:pPr algn="ctr">
                        <a:lnSpc>
                          <a:spcPts val="1500"/>
                        </a:lnSpc>
                        <a:spcAft>
                          <a:spcPts val="0"/>
                        </a:spcAft>
                      </a:pPr>
                      <a:r>
                        <a:rPr lang="sv-SE" sz="2000" dirty="0">
                          <a:effectLst/>
                          <a:latin typeface="Stockholm Type Regular" pitchFamily="50" charset="0"/>
                          <a:ea typeface="Times New Roman" panose="02020603050405020304" pitchFamily="18" charset="0"/>
                          <a:cs typeface="Times New Roman" panose="02020603050405020304" pitchFamily="18" charset="0"/>
                        </a:rPr>
                        <a:t>Uppmuntran för  </a:t>
                      </a:r>
                      <a:r>
                        <a:rPr lang="sv-SE" sz="2000" dirty="0">
                          <a:solidFill>
                            <a:schemeClr val="accent3"/>
                          </a:solidFill>
                          <a:effectLst/>
                          <a:latin typeface="Stockholm Type Regular" pitchFamily="50" charset="0"/>
                          <a:ea typeface="Times New Roman" panose="02020603050405020304" pitchFamily="18" charset="0"/>
                          <a:cs typeface="Times New Roman" panose="02020603050405020304" pitchFamily="18" charset="0"/>
                        </a:rPr>
                        <a:t>ansträngning</a:t>
                      </a:r>
                      <a:r>
                        <a:rPr lang="sv-SE" sz="2000" dirty="0">
                          <a:effectLst/>
                          <a:latin typeface="Stockholm Type Regular" pitchFamily="50" charset="0"/>
                          <a:ea typeface="Times New Roman" panose="02020603050405020304" pitchFamily="18" charset="0"/>
                          <a:cs typeface="Times New Roman" panose="02020603050405020304" pitchFamily="18" charset="0"/>
                        </a:rPr>
                        <a:t> </a:t>
                      </a:r>
                    </a:p>
                    <a:p>
                      <a:pPr algn="ctr">
                        <a:lnSpc>
                          <a:spcPts val="1500"/>
                        </a:lnSpc>
                        <a:spcAft>
                          <a:spcPts val="0"/>
                        </a:spcAft>
                      </a:pPr>
                      <a:endParaRPr lang="sv-SE" sz="2000" dirty="0">
                        <a:effectLst/>
                        <a:latin typeface="Stockholm Type Regular" pitchFamily="50" charset="0"/>
                        <a:ea typeface="Times New Roman" panose="02020603050405020304" pitchFamily="18" charset="0"/>
                        <a:cs typeface="Times New Roman" panose="02020603050405020304" pitchFamily="18" charset="0"/>
                      </a:endParaRPr>
                    </a:p>
                    <a:p>
                      <a:pPr algn="ctr">
                        <a:lnSpc>
                          <a:spcPts val="1500"/>
                        </a:lnSpc>
                        <a:spcAft>
                          <a:spcPts val="0"/>
                        </a:spcAft>
                      </a:pPr>
                      <a:r>
                        <a:rPr lang="sv-SE" sz="2000" dirty="0">
                          <a:effectLst/>
                          <a:latin typeface="Stockholm Type Regular" pitchFamily="50" charset="0"/>
                          <a:ea typeface="Times New Roman" panose="02020603050405020304" pitchFamily="18" charset="0"/>
                          <a:cs typeface="Times New Roman" panose="02020603050405020304" pitchFamily="18" charset="0"/>
                        </a:rPr>
                        <a:t>och </a:t>
                      </a:r>
                      <a:r>
                        <a:rPr lang="sv-SE" sz="2000" dirty="0">
                          <a:solidFill>
                            <a:schemeClr val="accent3"/>
                          </a:solidFill>
                          <a:effectLst/>
                          <a:latin typeface="Stockholm Type Regular" pitchFamily="50" charset="0"/>
                          <a:ea typeface="Times New Roman" panose="02020603050405020304" pitchFamily="18" charset="0"/>
                          <a:cs typeface="Times New Roman" panose="02020603050405020304" pitchFamily="18" charset="0"/>
                        </a:rPr>
                        <a:t>steg på vägen </a:t>
                      </a:r>
                    </a:p>
                  </a:txBody>
                  <a:tcPr marL="68580" marR="68580" marT="0" marB="0"/>
                </a:tc>
                <a:extLst>
                  <a:ext uri="{0D108BD9-81ED-4DB2-BD59-A6C34878D82A}">
                    <a16:rowId xmlns:a16="http://schemas.microsoft.com/office/drawing/2014/main" val="199455419"/>
                  </a:ext>
                </a:extLst>
              </a:tr>
            </a:tbl>
          </a:graphicData>
        </a:graphic>
      </p:graphicFrame>
      <p:sp>
        <p:nvSpPr>
          <p:cNvPr id="4" name="textruta 3"/>
          <p:cNvSpPr txBox="1"/>
          <p:nvPr/>
        </p:nvSpPr>
        <p:spPr>
          <a:xfrm>
            <a:off x="468313" y="2619936"/>
            <a:ext cx="4103687" cy="707886"/>
          </a:xfrm>
          <a:prstGeom prst="rect">
            <a:avLst/>
          </a:prstGeom>
          <a:noFill/>
        </p:spPr>
        <p:txBody>
          <a:bodyPr wrap="square" rtlCol="0">
            <a:spAutoFit/>
          </a:bodyPr>
          <a:lstStyle/>
          <a:p>
            <a:r>
              <a:rPr lang="sv-SE" sz="2000" dirty="0"/>
              <a:t>1</a:t>
            </a:r>
            <a:r>
              <a:rPr lang="sv-SE" sz="2000" dirty="0">
                <a:latin typeface="Stockholm Type Regular" pitchFamily="50" charset="0"/>
              </a:rPr>
              <a:t>. Grattis till betyget! Du </a:t>
            </a:r>
            <a:r>
              <a:rPr lang="sv-SE" sz="2000" u="sng" dirty="0">
                <a:solidFill>
                  <a:srgbClr val="FF0000"/>
                </a:solidFill>
                <a:latin typeface="Stockholm Type Regular" pitchFamily="50" charset="0"/>
              </a:rPr>
              <a:t>är så smart</a:t>
            </a:r>
            <a:r>
              <a:rPr lang="sv-SE" sz="2000" dirty="0">
                <a:solidFill>
                  <a:srgbClr val="FF0000"/>
                </a:solidFill>
                <a:latin typeface="Stockholm Type Regular" pitchFamily="50" charset="0"/>
              </a:rPr>
              <a:t> </a:t>
            </a:r>
          </a:p>
        </p:txBody>
      </p:sp>
      <p:sp>
        <p:nvSpPr>
          <p:cNvPr id="7" name="textruta 6"/>
          <p:cNvSpPr txBox="1"/>
          <p:nvPr/>
        </p:nvSpPr>
        <p:spPr>
          <a:xfrm>
            <a:off x="4572000" y="2619936"/>
            <a:ext cx="4137025" cy="1015663"/>
          </a:xfrm>
          <a:prstGeom prst="rect">
            <a:avLst/>
          </a:prstGeom>
          <a:noFill/>
        </p:spPr>
        <p:txBody>
          <a:bodyPr wrap="square" rtlCol="0">
            <a:spAutoFit/>
          </a:bodyPr>
          <a:lstStyle/>
          <a:p>
            <a:r>
              <a:rPr lang="sv-SE" sz="2000" dirty="0">
                <a:latin typeface="Stockholm Type Regular" pitchFamily="50" charset="0"/>
              </a:rPr>
              <a:t>Grattis till betyget! Så bra gjort, du </a:t>
            </a:r>
            <a:r>
              <a:rPr lang="sv-SE" sz="2000" u="sng" dirty="0">
                <a:solidFill>
                  <a:schemeClr val="accent3"/>
                </a:solidFill>
                <a:latin typeface="Stockholm Type Regular" pitchFamily="50" charset="0"/>
              </a:rPr>
              <a:t>pluggade länge</a:t>
            </a:r>
            <a:r>
              <a:rPr lang="sv-SE" sz="2000" dirty="0">
                <a:solidFill>
                  <a:schemeClr val="accent3"/>
                </a:solidFill>
                <a:latin typeface="Stockholm Type Regular" pitchFamily="50" charset="0"/>
              </a:rPr>
              <a:t> och </a:t>
            </a:r>
            <a:r>
              <a:rPr lang="sv-SE" sz="2000" u="sng" dirty="0">
                <a:solidFill>
                  <a:schemeClr val="accent3"/>
                </a:solidFill>
                <a:latin typeface="Stockholm Type Regular" pitchFamily="50" charset="0"/>
              </a:rPr>
              <a:t>förberedde dig</a:t>
            </a:r>
            <a:r>
              <a:rPr lang="sv-SE" sz="2000" dirty="0">
                <a:solidFill>
                  <a:schemeClr val="accent3"/>
                </a:solidFill>
                <a:latin typeface="Stockholm Type Regular" pitchFamily="50" charset="0"/>
              </a:rPr>
              <a:t>.</a:t>
            </a:r>
          </a:p>
        </p:txBody>
      </p:sp>
      <p:sp>
        <p:nvSpPr>
          <p:cNvPr id="8" name="textruta 7"/>
          <p:cNvSpPr txBox="1"/>
          <p:nvPr/>
        </p:nvSpPr>
        <p:spPr>
          <a:xfrm>
            <a:off x="457200" y="3572436"/>
            <a:ext cx="3845859" cy="1015663"/>
          </a:xfrm>
          <a:prstGeom prst="rect">
            <a:avLst/>
          </a:prstGeom>
          <a:noFill/>
        </p:spPr>
        <p:txBody>
          <a:bodyPr wrap="square" rtlCol="0">
            <a:spAutoFit/>
          </a:bodyPr>
          <a:lstStyle/>
          <a:p>
            <a:r>
              <a:rPr lang="sv-SE" sz="2000" dirty="0"/>
              <a:t>2. </a:t>
            </a:r>
            <a:r>
              <a:rPr lang="sv-SE" sz="2000" dirty="0">
                <a:latin typeface="Stockholm Type Regular" pitchFamily="50" charset="0"/>
              </a:rPr>
              <a:t>Du </a:t>
            </a:r>
            <a:r>
              <a:rPr lang="sv-SE" sz="2000" u="sng" dirty="0">
                <a:latin typeface="Stockholm Type Regular" pitchFamily="50" charset="0"/>
              </a:rPr>
              <a:t>är fantastisk</a:t>
            </a:r>
            <a:r>
              <a:rPr lang="sv-SE" sz="2000" dirty="0">
                <a:latin typeface="Stockholm Type Regular" pitchFamily="50" charset="0"/>
              </a:rPr>
              <a:t>, redan </a:t>
            </a:r>
            <a:r>
              <a:rPr lang="sv-SE" sz="2000" u="sng" dirty="0">
                <a:solidFill>
                  <a:srgbClr val="FF0000"/>
                </a:solidFill>
                <a:latin typeface="Stockholm Type Regular" pitchFamily="50" charset="0"/>
              </a:rPr>
              <a:t>klar med skrivuppgiften</a:t>
            </a:r>
            <a:r>
              <a:rPr lang="sv-SE" sz="2000" dirty="0">
                <a:latin typeface="Stockholm Type Regular" pitchFamily="50" charset="0"/>
              </a:rPr>
              <a:t>. Du </a:t>
            </a:r>
            <a:r>
              <a:rPr lang="sv-SE" sz="2000" u="sng" dirty="0">
                <a:solidFill>
                  <a:srgbClr val="FF0000"/>
                </a:solidFill>
                <a:latin typeface="Stockholm Type Regular" pitchFamily="50" charset="0"/>
              </a:rPr>
              <a:t>är så snabb! </a:t>
            </a:r>
            <a:endParaRPr lang="sv-SE" sz="2000" dirty="0">
              <a:solidFill>
                <a:srgbClr val="FF0000"/>
              </a:solidFill>
              <a:latin typeface="Stockholm Type Regular" pitchFamily="50" charset="0"/>
            </a:endParaRPr>
          </a:p>
        </p:txBody>
      </p:sp>
      <p:sp>
        <p:nvSpPr>
          <p:cNvPr id="10" name="textruta 9"/>
          <p:cNvSpPr txBox="1"/>
          <p:nvPr/>
        </p:nvSpPr>
        <p:spPr>
          <a:xfrm>
            <a:off x="457200" y="4904744"/>
            <a:ext cx="4109629" cy="400110"/>
          </a:xfrm>
          <a:prstGeom prst="rect">
            <a:avLst/>
          </a:prstGeom>
          <a:noFill/>
        </p:spPr>
        <p:txBody>
          <a:bodyPr wrap="square" rtlCol="0">
            <a:spAutoFit/>
          </a:bodyPr>
          <a:lstStyle/>
          <a:p>
            <a:r>
              <a:rPr lang="sv-SE" sz="2000" dirty="0"/>
              <a:t>3. </a:t>
            </a:r>
            <a:r>
              <a:rPr lang="sv-SE" sz="2000" dirty="0">
                <a:latin typeface="Stockholm Type Regular" pitchFamily="50" charset="0"/>
              </a:rPr>
              <a:t>Bra, idag </a:t>
            </a:r>
            <a:r>
              <a:rPr lang="sv-SE" sz="2000" u="sng" dirty="0">
                <a:solidFill>
                  <a:srgbClr val="FF0000"/>
                </a:solidFill>
                <a:latin typeface="Stockholm Type Regular" pitchFamily="50" charset="0"/>
              </a:rPr>
              <a:t>fick du närvaro</a:t>
            </a:r>
            <a:r>
              <a:rPr lang="sv-SE" sz="2000" dirty="0">
                <a:solidFill>
                  <a:srgbClr val="FF0000"/>
                </a:solidFill>
                <a:latin typeface="Stockholm Type Regular" pitchFamily="50" charset="0"/>
              </a:rPr>
              <a:t>! </a:t>
            </a:r>
          </a:p>
        </p:txBody>
      </p:sp>
      <p:sp>
        <p:nvSpPr>
          <p:cNvPr id="11" name="textruta 10"/>
          <p:cNvSpPr txBox="1"/>
          <p:nvPr/>
        </p:nvSpPr>
        <p:spPr>
          <a:xfrm>
            <a:off x="445758" y="5788043"/>
            <a:ext cx="4082231" cy="400110"/>
          </a:xfrm>
          <a:prstGeom prst="rect">
            <a:avLst/>
          </a:prstGeom>
          <a:noFill/>
        </p:spPr>
        <p:txBody>
          <a:bodyPr wrap="square" rtlCol="0">
            <a:spAutoFit/>
          </a:bodyPr>
          <a:lstStyle/>
          <a:p>
            <a:r>
              <a:rPr lang="sv-SE" sz="2000" dirty="0">
                <a:latin typeface="Stockholm Type Regular" pitchFamily="50" charset="0"/>
              </a:rPr>
              <a:t>4. Vilket </a:t>
            </a:r>
            <a:r>
              <a:rPr lang="sv-SE" sz="2000" u="sng" dirty="0">
                <a:solidFill>
                  <a:srgbClr val="FF0000"/>
                </a:solidFill>
                <a:latin typeface="Stockholm Type Regular" pitchFamily="50" charset="0"/>
              </a:rPr>
              <a:t>mattesnille</a:t>
            </a:r>
            <a:r>
              <a:rPr lang="sv-SE" sz="2000" dirty="0">
                <a:latin typeface="Stockholm Type Regular" pitchFamily="50" charset="0"/>
              </a:rPr>
              <a:t>, du </a:t>
            </a:r>
            <a:r>
              <a:rPr lang="sv-SE" sz="2000" u="sng" dirty="0">
                <a:solidFill>
                  <a:srgbClr val="FF0000"/>
                </a:solidFill>
                <a:latin typeface="Stockholm Type Regular" pitchFamily="50" charset="0"/>
              </a:rPr>
              <a:t>kan allt</a:t>
            </a:r>
            <a:r>
              <a:rPr lang="sv-SE" dirty="0">
                <a:solidFill>
                  <a:srgbClr val="FF0000"/>
                </a:solidFill>
                <a:latin typeface="Stockholm Type Regular" pitchFamily="50" charset="0"/>
              </a:rPr>
              <a:t>!</a:t>
            </a:r>
          </a:p>
        </p:txBody>
      </p:sp>
      <p:sp>
        <p:nvSpPr>
          <p:cNvPr id="12" name="textruta 11"/>
          <p:cNvSpPr txBox="1"/>
          <p:nvPr/>
        </p:nvSpPr>
        <p:spPr>
          <a:xfrm>
            <a:off x="4572000" y="3572436"/>
            <a:ext cx="4137025" cy="354105"/>
          </a:xfrm>
          <a:prstGeom prst="rect">
            <a:avLst/>
          </a:prstGeom>
          <a:noFill/>
        </p:spPr>
        <p:txBody>
          <a:bodyPr wrap="square" rtlCol="0">
            <a:spAutoFit/>
          </a:bodyPr>
          <a:lstStyle/>
          <a:p>
            <a:endParaRPr lang="sv-SE" dirty="0"/>
          </a:p>
        </p:txBody>
      </p:sp>
      <p:sp>
        <p:nvSpPr>
          <p:cNvPr id="13" name="textruta 12"/>
          <p:cNvSpPr txBox="1"/>
          <p:nvPr/>
        </p:nvSpPr>
        <p:spPr>
          <a:xfrm>
            <a:off x="4572000" y="3635599"/>
            <a:ext cx="4137025" cy="1323439"/>
          </a:xfrm>
          <a:prstGeom prst="rect">
            <a:avLst/>
          </a:prstGeom>
          <a:noFill/>
        </p:spPr>
        <p:txBody>
          <a:bodyPr wrap="square" rtlCol="0">
            <a:spAutoFit/>
          </a:bodyPr>
          <a:lstStyle/>
          <a:p>
            <a:r>
              <a:rPr lang="sv-SE" sz="2000" dirty="0">
                <a:latin typeface="Stockholm Type Regular" pitchFamily="50" charset="0"/>
              </a:rPr>
              <a:t>Vad stolt jag är över dig. </a:t>
            </a:r>
            <a:r>
              <a:rPr lang="sv-SE" sz="2000" dirty="0">
                <a:solidFill>
                  <a:schemeClr val="accent3"/>
                </a:solidFill>
                <a:latin typeface="Stockholm Type Regular" pitchFamily="50" charset="0"/>
              </a:rPr>
              <a:t>Du </a:t>
            </a:r>
            <a:r>
              <a:rPr lang="sv-SE" sz="2000" u="sng" dirty="0">
                <a:solidFill>
                  <a:schemeClr val="accent3"/>
                </a:solidFill>
                <a:latin typeface="Stockholm Type Regular" pitchFamily="50" charset="0"/>
              </a:rPr>
              <a:t>satte igång direkt</a:t>
            </a:r>
            <a:r>
              <a:rPr lang="sv-SE" sz="2000" u="sng" dirty="0">
                <a:latin typeface="Stockholm Type Regular" pitchFamily="50" charset="0"/>
              </a:rPr>
              <a:t> </a:t>
            </a:r>
            <a:r>
              <a:rPr lang="sv-SE" sz="2000" dirty="0">
                <a:latin typeface="Stockholm Type Regular" pitchFamily="50" charset="0"/>
              </a:rPr>
              <a:t>med uppgiften och </a:t>
            </a:r>
            <a:r>
              <a:rPr lang="sv-SE" sz="2000" u="sng" dirty="0">
                <a:solidFill>
                  <a:schemeClr val="accent3"/>
                </a:solidFill>
                <a:latin typeface="Stockholm Type Regular" pitchFamily="50" charset="0"/>
              </a:rPr>
              <a:t>jobbar på </a:t>
            </a:r>
            <a:r>
              <a:rPr lang="sv-SE" sz="2000" dirty="0">
                <a:latin typeface="Stockholm Type Regular" pitchFamily="50" charset="0"/>
              </a:rPr>
              <a:t>så snabbt och</a:t>
            </a:r>
            <a:r>
              <a:rPr lang="sv-SE" sz="2000" u="sng" dirty="0">
                <a:latin typeface="Stockholm Type Regular" pitchFamily="50" charset="0"/>
              </a:rPr>
              <a:t> </a:t>
            </a:r>
            <a:r>
              <a:rPr lang="sv-SE" sz="2000" u="sng" dirty="0">
                <a:solidFill>
                  <a:schemeClr val="accent3"/>
                </a:solidFill>
                <a:latin typeface="Stockholm Type Regular" pitchFamily="50" charset="0"/>
              </a:rPr>
              <a:t>kämpar </a:t>
            </a:r>
            <a:r>
              <a:rPr lang="sv-SE" sz="2000" dirty="0">
                <a:latin typeface="Stockholm Type Regular" pitchFamily="50" charset="0"/>
              </a:rPr>
              <a:t>fast du tycker det är svårt</a:t>
            </a:r>
            <a:r>
              <a:rPr lang="sv-SE" dirty="0">
                <a:latin typeface="Stockholm Type Regular" pitchFamily="50" charset="0"/>
              </a:rPr>
              <a:t>. </a:t>
            </a:r>
          </a:p>
        </p:txBody>
      </p:sp>
      <p:sp>
        <p:nvSpPr>
          <p:cNvPr id="14" name="textruta 13"/>
          <p:cNvSpPr txBox="1"/>
          <p:nvPr/>
        </p:nvSpPr>
        <p:spPr>
          <a:xfrm>
            <a:off x="4572000" y="4815671"/>
            <a:ext cx="4104456" cy="1015663"/>
          </a:xfrm>
          <a:prstGeom prst="rect">
            <a:avLst/>
          </a:prstGeom>
          <a:noFill/>
        </p:spPr>
        <p:txBody>
          <a:bodyPr wrap="square" rtlCol="0">
            <a:spAutoFit/>
          </a:bodyPr>
          <a:lstStyle/>
          <a:p>
            <a:r>
              <a:rPr lang="sv-SE" sz="2000" dirty="0">
                <a:latin typeface="Stockholm Type Regular" pitchFamily="50" charset="0"/>
              </a:rPr>
              <a:t>Bra, idag fick du närvaro fast det var </a:t>
            </a:r>
            <a:r>
              <a:rPr lang="sv-SE" sz="2000" u="sng" dirty="0">
                <a:solidFill>
                  <a:schemeClr val="accent3"/>
                </a:solidFill>
                <a:latin typeface="Stockholm Type Regular" pitchFamily="50" charset="0"/>
              </a:rPr>
              <a:t>jobbigt att kliva upp</a:t>
            </a:r>
            <a:r>
              <a:rPr lang="sv-SE" sz="2000" dirty="0">
                <a:latin typeface="Stockholm Type Regular" pitchFamily="50" charset="0"/>
              </a:rPr>
              <a:t>. Jag såg verkligen hur </a:t>
            </a:r>
            <a:r>
              <a:rPr lang="sv-SE" sz="2000" dirty="0">
                <a:solidFill>
                  <a:schemeClr val="accent3"/>
                </a:solidFill>
                <a:latin typeface="Stockholm Type Regular" pitchFamily="50" charset="0"/>
              </a:rPr>
              <a:t>du </a:t>
            </a:r>
            <a:r>
              <a:rPr lang="sv-SE" sz="2000" u="sng" dirty="0">
                <a:solidFill>
                  <a:schemeClr val="accent3"/>
                </a:solidFill>
                <a:latin typeface="Stockholm Type Regular" pitchFamily="50" charset="0"/>
              </a:rPr>
              <a:t>kämpade</a:t>
            </a:r>
            <a:r>
              <a:rPr lang="sv-SE" sz="2000" dirty="0">
                <a:latin typeface="Stockholm Type Regular" pitchFamily="50" charset="0"/>
              </a:rPr>
              <a:t>!</a:t>
            </a:r>
          </a:p>
        </p:txBody>
      </p:sp>
      <p:sp>
        <p:nvSpPr>
          <p:cNvPr id="15" name="textruta 14"/>
          <p:cNvSpPr txBox="1"/>
          <p:nvPr/>
        </p:nvSpPr>
        <p:spPr>
          <a:xfrm>
            <a:off x="4572000" y="5877338"/>
            <a:ext cx="4104456" cy="1015663"/>
          </a:xfrm>
          <a:prstGeom prst="rect">
            <a:avLst/>
          </a:prstGeom>
          <a:noFill/>
        </p:spPr>
        <p:txBody>
          <a:bodyPr wrap="square" rtlCol="0">
            <a:spAutoFit/>
          </a:bodyPr>
          <a:lstStyle/>
          <a:p>
            <a:r>
              <a:rPr lang="sv-SE" sz="2000" dirty="0">
                <a:latin typeface="Stockholm Type Regular" pitchFamily="50" charset="0"/>
              </a:rPr>
              <a:t>Det märks att du </a:t>
            </a:r>
            <a:r>
              <a:rPr lang="sv-SE" sz="2000" u="sng" dirty="0">
                <a:solidFill>
                  <a:srgbClr val="0070C0"/>
                </a:solidFill>
                <a:latin typeface="Stockholm Type Regular" pitchFamily="50" charset="0"/>
              </a:rPr>
              <a:t>jobbat på</a:t>
            </a:r>
            <a:r>
              <a:rPr lang="sv-SE" sz="2000" dirty="0">
                <a:solidFill>
                  <a:srgbClr val="0070C0"/>
                </a:solidFill>
                <a:latin typeface="Stockholm Type Regular" pitchFamily="50" charset="0"/>
              </a:rPr>
              <a:t> </a:t>
            </a:r>
            <a:r>
              <a:rPr lang="sv-SE" sz="2000" dirty="0">
                <a:latin typeface="Stockholm Type Regular" pitchFamily="50" charset="0"/>
              </a:rPr>
              <a:t>med</a:t>
            </a:r>
          </a:p>
          <a:p>
            <a:r>
              <a:rPr lang="sv-SE" sz="2000" dirty="0">
                <a:latin typeface="Stockholm Type Regular" pitchFamily="50" charset="0"/>
              </a:rPr>
              <a:t>matten, jag blir så glad för din skull.</a:t>
            </a:r>
          </a:p>
        </p:txBody>
      </p:sp>
    </p:spTree>
    <p:extLst>
      <p:ext uri="{BB962C8B-B14F-4D97-AF65-F5344CB8AC3E}">
        <p14:creationId xmlns:p14="http://schemas.microsoft.com/office/powerpoint/2010/main" val="16652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p:txBody>
          <a:bodyPr/>
          <a:lstStyle/>
          <a:p>
            <a:endParaRPr lang="sv-SE"/>
          </a:p>
        </p:txBody>
      </p:sp>
      <p:sp>
        <p:nvSpPr>
          <p:cNvPr id="5" name="Rubrik 1"/>
          <p:cNvSpPr>
            <a:spLocks noGrp="1"/>
          </p:cNvSpPr>
          <p:nvPr>
            <p:ph type="title"/>
          </p:nvPr>
        </p:nvSpPr>
        <p:spPr>
          <a:xfrm>
            <a:off x="457200" y="355599"/>
            <a:ext cx="8291264" cy="982801"/>
          </a:xfrm>
          <a:solidFill>
            <a:schemeClr val="accent5">
              <a:lumMod val="60000"/>
              <a:lumOff val="40000"/>
            </a:schemeClr>
          </a:solidFill>
        </p:spPr>
        <p:txBody>
          <a:bodyPr/>
          <a:lstStyle/>
          <a:p>
            <a:pPr algn="ctr"/>
            <a:r>
              <a:rPr lang="sv-SE" sz="3200" b="0" dirty="0">
                <a:solidFill>
                  <a:schemeClr val="bg1"/>
                </a:solidFill>
                <a:latin typeface="+mn-lt"/>
              </a:rPr>
              <a:t>Bonusträff – Skolan </a:t>
            </a:r>
            <a:br>
              <a:rPr lang="sv-SE" sz="3200" b="0" dirty="0">
                <a:solidFill>
                  <a:schemeClr val="bg1"/>
                </a:solidFill>
                <a:latin typeface="+mn-lt"/>
              </a:rPr>
            </a:br>
            <a:r>
              <a:rPr lang="sv-SE" sz="3200" b="0" dirty="0">
                <a:solidFill>
                  <a:schemeClr val="bg1"/>
                </a:solidFill>
                <a:latin typeface="+mn-lt"/>
              </a:rPr>
              <a:t>Livscirkeln –balans i livet</a:t>
            </a:r>
          </a:p>
        </p:txBody>
      </p:sp>
      <p:pic>
        <p:nvPicPr>
          <p:cNvPr id="6" name="Platshållare för innehåll 5" descr="\\ad.stockholm.se\cli-sd\cc2sd008\005867\ABC Tonår\illustrationer\alla illustrationer jpeg, tif\Livscirkeln.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338400"/>
            <a:ext cx="8003232" cy="4970920"/>
          </a:xfrm>
          <a:prstGeom prst="rect">
            <a:avLst/>
          </a:prstGeom>
          <a:noFill/>
          <a:ln>
            <a:noFill/>
          </a:ln>
        </p:spPr>
      </p:pic>
    </p:spTree>
    <p:extLst>
      <p:ext uri="{BB962C8B-B14F-4D97-AF65-F5344CB8AC3E}">
        <p14:creationId xmlns:p14="http://schemas.microsoft.com/office/powerpoint/2010/main" val="3497119378"/>
      </p:ext>
    </p:extLst>
  </p:cSld>
  <p:clrMapOvr>
    <a:masterClrMapping/>
  </p:clrMapOvr>
</p:sld>
</file>

<file path=ppt/theme/theme1.xml><?xml version="1.0" encoding="utf-8"?>
<a:theme xmlns:a="http://schemas.openxmlformats.org/drawingml/2006/main" name="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3878</TotalTime>
  <Words>8424</Words>
  <Application>Microsoft Office PowerPoint</Application>
  <PresentationFormat>Bildspel på skärmen (4:3)</PresentationFormat>
  <Paragraphs>558</Paragraphs>
  <Slides>34</Slides>
  <Notes>34</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34</vt:i4>
      </vt:variant>
    </vt:vector>
  </HeadingPairs>
  <TitlesOfParts>
    <vt:vector size="41" baseType="lpstr">
      <vt:lpstr>Arial</vt:lpstr>
      <vt:lpstr>Calibri</vt:lpstr>
      <vt:lpstr>Ink Free</vt:lpstr>
      <vt:lpstr>Stockholm Type Regular</vt:lpstr>
      <vt:lpstr>Wingdings</vt:lpstr>
      <vt:lpstr>Sthlm Presentation</vt:lpstr>
      <vt:lpstr>Office-tema</vt:lpstr>
      <vt:lpstr>PowerPoint-presentation</vt:lpstr>
      <vt:lpstr>Dagens agenda</vt:lpstr>
      <vt:lpstr>Erfarenheter från föräldragrupp</vt:lpstr>
      <vt:lpstr>Bonusträff – Skolan </vt:lpstr>
      <vt:lpstr>Bonusträff – Skolan Fördjupning: Föräldraengagemang</vt:lpstr>
      <vt:lpstr>Bonusträff – Skolan Föräldraengagemang</vt:lpstr>
      <vt:lpstr>Bonusträff – Skolan  Främja närvaro</vt:lpstr>
      <vt:lpstr>Bonusträff – Skolan Motivation och uppmuntran</vt:lpstr>
      <vt:lpstr>Bonusträff – Skolan  Livscirkeln –balans i livet</vt:lpstr>
      <vt:lpstr>Bonusträff – Skolan  Livscirkeln –balans i livet</vt:lpstr>
      <vt:lpstr>Bonusträff – Skolan  Livscirkeln –balans i livet</vt:lpstr>
      <vt:lpstr>PowerPoint-presentation</vt:lpstr>
      <vt:lpstr>PowerPoint-presentation</vt:lpstr>
      <vt:lpstr>Bonusträff - Kärlek i tonåren</vt:lpstr>
      <vt:lpstr> Bonusträff Kärlek i tonåren </vt:lpstr>
      <vt:lpstr>Bakgrund </vt:lpstr>
      <vt:lpstr>Fördjupning - Associationsövning</vt:lpstr>
      <vt:lpstr>Bonusträff - Vad är kärlek i tonåren</vt:lpstr>
      <vt:lpstr>Bonusträff - Frågesport om unga</vt:lpstr>
      <vt:lpstr>Bonusträff - Frågesport om unga</vt:lpstr>
      <vt:lpstr>Fördjupning - Ungas sexuella hälsa </vt:lpstr>
      <vt:lpstr>Fördjupning- Budskap om sex och relationer</vt:lpstr>
      <vt:lpstr>Fördjupning - Budskap om sex och relationer</vt:lpstr>
      <vt:lpstr>Fördjupning - Budskap om sex och relationer</vt:lpstr>
      <vt:lpstr>Bonusträff - Budskap om sex och relationer</vt:lpstr>
      <vt:lpstr>Bonusträff - Budskap om sex och relationer</vt:lpstr>
      <vt:lpstr>Bakgrund - Samtycke och ömsesidighet</vt:lpstr>
      <vt:lpstr>Bonusträff - Samtycke och ömsesidighet</vt:lpstr>
      <vt:lpstr>Bonusträff - Samtycke och ömsesidighet</vt:lpstr>
      <vt:lpstr>Bonusträff  - Verktyg för samtal</vt:lpstr>
      <vt:lpstr>Bonusträff - Verktyg för samtal </vt:lpstr>
      <vt:lpstr>Bonusträff - Verktyg för samtal </vt:lpstr>
      <vt:lpstr>Avslut</vt:lpstr>
      <vt:lpstr>Frågor/ utmaningar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Inger Hanérus</dc:creator>
  <cp:lastModifiedBy>Natalie Ragnarsson</cp:lastModifiedBy>
  <cp:revision>283</cp:revision>
  <cp:lastPrinted>2024-03-14T15:28:04Z</cp:lastPrinted>
  <dcterms:created xsi:type="dcterms:W3CDTF">2020-06-05T08:01:37Z</dcterms:created>
  <dcterms:modified xsi:type="dcterms:W3CDTF">2025-03-20T10:43:42Z</dcterms:modified>
</cp:coreProperties>
</file>