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256" r:id="rId2"/>
    <p:sldId id="325" r:id="rId3"/>
    <p:sldId id="398" r:id="rId4"/>
    <p:sldId id="453" r:id="rId5"/>
    <p:sldId id="414" r:id="rId6"/>
    <p:sldId id="383" r:id="rId7"/>
    <p:sldId id="442" r:id="rId8"/>
    <p:sldId id="361" r:id="rId9"/>
    <p:sldId id="446" r:id="rId10"/>
    <p:sldId id="415" r:id="rId11"/>
    <p:sldId id="449" r:id="rId12"/>
    <p:sldId id="388" r:id="rId13"/>
    <p:sldId id="412" r:id="rId14"/>
    <p:sldId id="458" r:id="rId15"/>
    <p:sldId id="338" r:id="rId16"/>
    <p:sldId id="389" r:id="rId17"/>
    <p:sldId id="365" r:id="rId18"/>
    <p:sldId id="457" r:id="rId19"/>
    <p:sldId id="403" r:id="rId20"/>
    <p:sldId id="404" r:id="rId21"/>
    <p:sldId id="374" r:id="rId22"/>
    <p:sldId id="376" r:id="rId23"/>
    <p:sldId id="450" r:id="rId24"/>
    <p:sldId id="451" r:id="rId25"/>
    <p:sldId id="459" r:id="rId26"/>
    <p:sldId id="407" r:id="rId27"/>
    <p:sldId id="411" r:id="rId28"/>
    <p:sldId id="410" r:id="rId29"/>
    <p:sldId id="409" r:id="rId30"/>
    <p:sldId id="416" r:id="rId31"/>
    <p:sldId id="417" r:id="rId32"/>
    <p:sldId id="454" r:id="rId33"/>
    <p:sldId id="419" r:id="rId34"/>
    <p:sldId id="420" r:id="rId35"/>
    <p:sldId id="421" r:id="rId36"/>
    <p:sldId id="422" r:id="rId37"/>
    <p:sldId id="423" r:id="rId38"/>
    <p:sldId id="424" r:id="rId39"/>
    <p:sldId id="425" r:id="rId40"/>
    <p:sldId id="426" r:id="rId41"/>
    <p:sldId id="429" r:id="rId42"/>
    <p:sldId id="428" r:id="rId43"/>
    <p:sldId id="430" r:id="rId44"/>
    <p:sldId id="431" r:id="rId45"/>
    <p:sldId id="432" r:id="rId46"/>
    <p:sldId id="433" r:id="rId47"/>
    <p:sldId id="434" r:id="rId48"/>
    <p:sldId id="435" r:id="rId49"/>
    <p:sldId id="436" r:id="rId50"/>
    <p:sldId id="437" r:id="rId51"/>
    <p:sldId id="356" r:id="rId52"/>
    <p:sldId id="439" r:id="rId53"/>
    <p:sldId id="460" r:id="rId54"/>
    <p:sldId id="440" r:id="rId55"/>
  </p:sldIdLst>
  <p:sldSz cx="9144000" cy="6858000" type="screen4x3"/>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bias Rasmussen" initials="TR" lastIdx="0" clrIdx="0"/>
  <p:cmAuthor id="1" name="Maja Danneman" initials="MD" lastIdx="47" clrIdx="1">
    <p:extLst>
      <p:ext uri="{19B8F6BF-5375-455C-9EA6-DF929625EA0E}">
        <p15:presenceInfo xmlns:p15="http://schemas.microsoft.com/office/powerpoint/2012/main" userId="Maja Dannem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64B"/>
    <a:srgbClr val="F18E00"/>
    <a:srgbClr val="97BE0D"/>
    <a:srgbClr val="9311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34" autoAdjust="0"/>
    <p:restoredTop sz="55872" autoAdjust="0"/>
  </p:normalViewPr>
  <p:slideViewPr>
    <p:cSldViewPr>
      <p:cViewPr varScale="1">
        <p:scale>
          <a:sx n="36" d="100"/>
          <a:sy n="36" d="100"/>
        </p:scale>
        <p:origin x="2280" y="48"/>
      </p:cViewPr>
      <p:guideLst>
        <p:guide orient="horz" pos="2160"/>
        <p:guide pos="2880"/>
      </p:guideLst>
    </p:cSldViewPr>
  </p:slideViewPr>
  <p:notesTextViewPr>
    <p:cViewPr>
      <p:scale>
        <a:sx n="66" d="100"/>
        <a:sy n="66" d="100"/>
      </p:scale>
      <p:origin x="0" y="0"/>
    </p:cViewPr>
  </p:notesTextViewPr>
  <p:sorterViewPr>
    <p:cViewPr>
      <p:scale>
        <a:sx n="66" d="100"/>
        <a:sy n="66" d="100"/>
      </p:scale>
      <p:origin x="0" y="0"/>
    </p:cViewPr>
  </p:sorterViewPr>
  <p:notesViewPr>
    <p:cSldViewPr>
      <p:cViewPr varScale="1">
        <p:scale>
          <a:sx n="56" d="100"/>
          <a:sy n="56" d="100"/>
        </p:scale>
        <p:origin x="2432" y="5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sv-SE" dirty="0"/>
              <a:t>Föräldraenkät före och efter ABC</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Före ABC</c:v>
                </c:pt>
              </c:strCache>
            </c:strRef>
          </c:tx>
          <c:spPr>
            <a:solidFill>
              <a:schemeClr val="accent1"/>
            </a:solidFill>
            <a:ln>
              <a:noFill/>
            </a:ln>
            <a:effectLst/>
          </c:spPr>
          <c:invertIfNegative val="0"/>
          <c:cat>
            <c:strRef>
              <c:f>Blad1!$A$2:$A$3</c:f>
              <c:strCache>
                <c:ptCount val="2"/>
                <c:pt idx="0">
                  <c:v>Positiva föräldrabeteenden (lekt, berömt, förberett, behållit lugnet)</c:v>
                </c:pt>
                <c:pt idx="1">
                  <c:v>Negativa föräldrabeteenden (tjatat, skällt)</c:v>
                </c:pt>
              </c:strCache>
            </c:strRef>
          </c:cat>
          <c:val>
            <c:numRef>
              <c:f>Blad1!$B$2:$B$3</c:f>
              <c:numCache>
                <c:formatCode>General</c:formatCode>
                <c:ptCount val="2"/>
                <c:pt idx="0">
                  <c:v>4.2</c:v>
                </c:pt>
                <c:pt idx="1">
                  <c:v>4</c:v>
                </c:pt>
              </c:numCache>
            </c:numRef>
          </c:val>
          <c:extLst>
            <c:ext xmlns:c16="http://schemas.microsoft.com/office/drawing/2014/chart" uri="{C3380CC4-5D6E-409C-BE32-E72D297353CC}">
              <c16:uniqueId val="{00000000-1DB5-4F5A-81DD-A55A60EF4BC2}"/>
            </c:ext>
          </c:extLst>
        </c:ser>
        <c:ser>
          <c:idx val="1"/>
          <c:order val="1"/>
          <c:tx>
            <c:strRef>
              <c:f>Blad1!$C$1</c:f>
              <c:strCache>
                <c:ptCount val="1"/>
                <c:pt idx="0">
                  <c:v>Efter ABC</c:v>
                </c:pt>
              </c:strCache>
            </c:strRef>
          </c:tx>
          <c:spPr>
            <a:solidFill>
              <a:schemeClr val="accent2"/>
            </a:solidFill>
            <a:ln>
              <a:noFill/>
            </a:ln>
            <a:effectLst/>
          </c:spPr>
          <c:invertIfNegative val="0"/>
          <c:cat>
            <c:strRef>
              <c:f>Blad1!$A$2:$A$3</c:f>
              <c:strCache>
                <c:ptCount val="2"/>
                <c:pt idx="0">
                  <c:v>Positiva föräldrabeteenden (lekt, berömt, förberett, behållit lugnet)</c:v>
                </c:pt>
                <c:pt idx="1">
                  <c:v>Negativa föräldrabeteenden (tjatat, skällt)</c:v>
                </c:pt>
              </c:strCache>
            </c:strRef>
          </c:cat>
          <c:val>
            <c:numRef>
              <c:f>Blad1!$C$2:$C$3</c:f>
              <c:numCache>
                <c:formatCode>General</c:formatCode>
                <c:ptCount val="2"/>
                <c:pt idx="0">
                  <c:v>4.4000000000000004</c:v>
                </c:pt>
                <c:pt idx="1">
                  <c:v>3</c:v>
                </c:pt>
              </c:numCache>
            </c:numRef>
          </c:val>
          <c:extLst>
            <c:ext xmlns:c16="http://schemas.microsoft.com/office/drawing/2014/chart" uri="{C3380CC4-5D6E-409C-BE32-E72D297353CC}">
              <c16:uniqueId val="{00000001-1DB5-4F5A-81DD-A55A60EF4BC2}"/>
            </c:ext>
          </c:extLst>
        </c:ser>
        <c:ser>
          <c:idx val="2"/>
          <c:order val="2"/>
          <c:tx>
            <c:strRef>
              <c:f>Blad1!$D$1</c:f>
              <c:strCache>
                <c:ptCount val="1"/>
                <c:pt idx="0">
                  <c:v>Kolumn1</c:v>
                </c:pt>
              </c:strCache>
            </c:strRef>
          </c:tx>
          <c:spPr>
            <a:solidFill>
              <a:schemeClr val="accent3"/>
            </a:solidFill>
            <a:ln>
              <a:noFill/>
            </a:ln>
            <a:effectLst/>
          </c:spPr>
          <c:invertIfNegative val="0"/>
          <c:cat>
            <c:strRef>
              <c:f>Blad1!$A$2:$A$3</c:f>
              <c:strCache>
                <c:ptCount val="2"/>
                <c:pt idx="0">
                  <c:v>Positiva föräldrabeteenden (lekt, berömt, förberett, behållit lugnet)</c:v>
                </c:pt>
                <c:pt idx="1">
                  <c:v>Negativa föräldrabeteenden (tjatat, skällt)</c:v>
                </c:pt>
              </c:strCache>
            </c:strRef>
          </c:cat>
          <c:val>
            <c:numRef>
              <c:f>Blad1!$D$2:$D$3</c:f>
              <c:numCache>
                <c:formatCode>General</c:formatCode>
                <c:ptCount val="2"/>
              </c:numCache>
            </c:numRef>
          </c:val>
          <c:extLst>
            <c:ext xmlns:c16="http://schemas.microsoft.com/office/drawing/2014/chart" uri="{C3380CC4-5D6E-409C-BE32-E72D297353CC}">
              <c16:uniqueId val="{00000002-1DB5-4F5A-81DD-A55A60EF4BC2}"/>
            </c:ext>
          </c:extLst>
        </c:ser>
        <c:dLbls>
          <c:showLegendKey val="0"/>
          <c:showVal val="0"/>
          <c:showCatName val="0"/>
          <c:showSerName val="0"/>
          <c:showPercent val="0"/>
          <c:showBubbleSize val="0"/>
        </c:dLbls>
        <c:gapWidth val="219"/>
        <c:overlap val="-27"/>
        <c:axId val="709292808"/>
        <c:axId val="709291496"/>
      </c:barChart>
      <c:catAx>
        <c:axId val="709292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709291496"/>
        <c:crosses val="autoZero"/>
        <c:auto val="1"/>
        <c:lblAlgn val="ctr"/>
        <c:lblOffset val="100"/>
        <c:noMultiLvlLbl val="0"/>
      </c:catAx>
      <c:valAx>
        <c:axId val="709291496"/>
        <c:scaling>
          <c:orientation val="minMax"/>
          <c:max val="7"/>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709292808"/>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sv-SE" dirty="0"/>
              <a:t>Föräldraenkät</a:t>
            </a:r>
            <a:r>
              <a:rPr lang="sv-SE" baseline="0" dirty="0"/>
              <a:t> efter ABC, 2024</a:t>
            </a:r>
            <a:endParaRPr lang="sv-SE"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Mycket sämre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Blad1!$A$2:$A$5</c:f>
              <c:strCache>
                <c:ptCount val="3"/>
                <c:pt idx="0">
                  <c:v>Relationen till barnet</c:v>
                </c:pt>
                <c:pt idx="1">
                  <c:v>Samarbetet med barnet</c:v>
                </c:pt>
                <c:pt idx="2">
                  <c:v>Självförtroende som förälder</c:v>
                </c:pt>
              </c:strCache>
            </c:strRef>
          </c:cat>
          <c:val>
            <c:numRef>
              <c:f>Blad1!$B$2:$B$5</c:f>
              <c:numCache>
                <c:formatCode>General</c:formatCode>
                <c:ptCount val="4"/>
                <c:pt idx="0">
                  <c:v>0</c:v>
                </c:pt>
                <c:pt idx="1">
                  <c:v>0</c:v>
                </c:pt>
                <c:pt idx="2">
                  <c:v>0</c:v>
                </c:pt>
              </c:numCache>
            </c:numRef>
          </c:val>
          <c:extLst>
            <c:ext xmlns:c16="http://schemas.microsoft.com/office/drawing/2014/chart" uri="{C3380CC4-5D6E-409C-BE32-E72D297353CC}">
              <c16:uniqueId val="{00000000-A353-4441-8C16-1E8A6FE2DEA2}"/>
            </c:ext>
          </c:extLst>
        </c:ser>
        <c:ser>
          <c:idx val="1"/>
          <c:order val="1"/>
          <c:tx>
            <c:strRef>
              <c:f>Blad1!$C$1</c:f>
              <c:strCache>
                <c:ptCount val="1"/>
                <c:pt idx="0">
                  <c:v>Något sämre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Blad1!$A$2:$A$5</c:f>
              <c:strCache>
                <c:ptCount val="3"/>
                <c:pt idx="0">
                  <c:v>Relationen till barnet</c:v>
                </c:pt>
                <c:pt idx="1">
                  <c:v>Samarbetet med barnet</c:v>
                </c:pt>
                <c:pt idx="2">
                  <c:v>Självförtroende som förälder</c:v>
                </c:pt>
              </c:strCache>
            </c:strRef>
          </c:cat>
          <c:val>
            <c:numRef>
              <c:f>Blad1!$C$2:$C$5</c:f>
              <c:numCache>
                <c:formatCode>General</c:formatCode>
                <c:ptCount val="4"/>
                <c:pt idx="0">
                  <c:v>0</c:v>
                </c:pt>
                <c:pt idx="1">
                  <c:v>0</c:v>
                </c:pt>
                <c:pt idx="2" formatCode="0%">
                  <c:v>0.01</c:v>
                </c:pt>
              </c:numCache>
            </c:numRef>
          </c:val>
          <c:extLst>
            <c:ext xmlns:c16="http://schemas.microsoft.com/office/drawing/2014/chart" uri="{C3380CC4-5D6E-409C-BE32-E72D297353CC}">
              <c16:uniqueId val="{00000001-A353-4441-8C16-1E8A6FE2DEA2}"/>
            </c:ext>
          </c:extLst>
        </c:ser>
        <c:ser>
          <c:idx val="2"/>
          <c:order val="2"/>
          <c:tx>
            <c:strRef>
              <c:f>Blad1!$D$1</c:f>
              <c:strCache>
                <c:ptCount val="1"/>
                <c:pt idx="0">
                  <c:v>Varken sämre eller bättre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Blad1!$A$2:$A$5</c:f>
              <c:strCache>
                <c:ptCount val="3"/>
                <c:pt idx="0">
                  <c:v>Relationen till barnet</c:v>
                </c:pt>
                <c:pt idx="1">
                  <c:v>Samarbetet med barnet</c:v>
                </c:pt>
                <c:pt idx="2">
                  <c:v>Självförtroende som förälder</c:v>
                </c:pt>
              </c:strCache>
            </c:strRef>
          </c:cat>
          <c:val>
            <c:numRef>
              <c:f>Blad1!$D$2:$D$5</c:f>
              <c:numCache>
                <c:formatCode>0%</c:formatCode>
                <c:ptCount val="4"/>
                <c:pt idx="0">
                  <c:v>0.11</c:v>
                </c:pt>
                <c:pt idx="1">
                  <c:v>0.1</c:v>
                </c:pt>
                <c:pt idx="2">
                  <c:v>0.11</c:v>
                </c:pt>
              </c:numCache>
            </c:numRef>
          </c:val>
          <c:extLst>
            <c:ext xmlns:c16="http://schemas.microsoft.com/office/drawing/2014/chart" uri="{C3380CC4-5D6E-409C-BE32-E72D297353CC}">
              <c16:uniqueId val="{00000002-A353-4441-8C16-1E8A6FE2DEA2}"/>
            </c:ext>
          </c:extLst>
        </c:ser>
        <c:ser>
          <c:idx val="3"/>
          <c:order val="3"/>
          <c:tx>
            <c:strRef>
              <c:f>Blad1!$E$1</c:f>
              <c:strCache>
                <c:ptCount val="1"/>
                <c:pt idx="0">
                  <c:v>Något bättre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Blad1!$A$2:$A$5</c:f>
              <c:strCache>
                <c:ptCount val="3"/>
                <c:pt idx="0">
                  <c:v>Relationen till barnet</c:v>
                </c:pt>
                <c:pt idx="1">
                  <c:v>Samarbetet med barnet</c:v>
                </c:pt>
                <c:pt idx="2">
                  <c:v>Självförtroende som förälder</c:v>
                </c:pt>
              </c:strCache>
            </c:strRef>
          </c:cat>
          <c:val>
            <c:numRef>
              <c:f>Blad1!$E$2:$E$5</c:f>
              <c:numCache>
                <c:formatCode>0%</c:formatCode>
                <c:ptCount val="4"/>
                <c:pt idx="0">
                  <c:v>0.59</c:v>
                </c:pt>
                <c:pt idx="1">
                  <c:v>0.56999999999999995</c:v>
                </c:pt>
                <c:pt idx="2">
                  <c:v>0.56000000000000005</c:v>
                </c:pt>
              </c:numCache>
            </c:numRef>
          </c:val>
          <c:extLst>
            <c:ext xmlns:c16="http://schemas.microsoft.com/office/drawing/2014/chart" uri="{C3380CC4-5D6E-409C-BE32-E72D297353CC}">
              <c16:uniqueId val="{00000003-A353-4441-8C16-1E8A6FE2DEA2}"/>
            </c:ext>
          </c:extLst>
        </c:ser>
        <c:ser>
          <c:idx val="4"/>
          <c:order val="4"/>
          <c:tx>
            <c:strRef>
              <c:f>Blad1!$F$1</c:f>
              <c:strCache>
                <c:ptCount val="1"/>
                <c:pt idx="0">
                  <c:v>Myckt bättre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Blad1!$A$2:$A$5</c:f>
              <c:strCache>
                <c:ptCount val="3"/>
                <c:pt idx="0">
                  <c:v>Relationen till barnet</c:v>
                </c:pt>
                <c:pt idx="1">
                  <c:v>Samarbetet med barnet</c:v>
                </c:pt>
                <c:pt idx="2">
                  <c:v>Självförtroende som förälder</c:v>
                </c:pt>
              </c:strCache>
            </c:strRef>
          </c:cat>
          <c:val>
            <c:numRef>
              <c:f>Blad1!$F$2:$F$5</c:f>
              <c:numCache>
                <c:formatCode>0%</c:formatCode>
                <c:ptCount val="4"/>
                <c:pt idx="0">
                  <c:v>0.3</c:v>
                </c:pt>
                <c:pt idx="1">
                  <c:v>0.33</c:v>
                </c:pt>
                <c:pt idx="2">
                  <c:v>0.33</c:v>
                </c:pt>
              </c:numCache>
            </c:numRef>
          </c:val>
          <c:extLst>
            <c:ext xmlns:c16="http://schemas.microsoft.com/office/drawing/2014/chart" uri="{C3380CC4-5D6E-409C-BE32-E72D297353CC}">
              <c16:uniqueId val="{00000004-A353-4441-8C16-1E8A6FE2DEA2}"/>
            </c:ext>
          </c:extLst>
        </c:ser>
        <c:dLbls>
          <c:dLblPos val="outEnd"/>
          <c:showLegendKey val="0"/>
          <c:showVal val="1"/>
          <c:showCatName val="0"/>
          <c:showSerName val="0"/>
          <c:showPercent val="0"/>
          <c:showBubbleSize val="0"/>
        </c:dLbls>
        <c:gapWidth val="219"/>
        <c:overlap val="-27"/>
        <c:axId val="688921416"/>
        <c:axId val="688921744"/>
      </c:barChart>
      <c:catAx>
        <c:axId val="6889214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688921744"/>
        <c:crosses val="autoZero"/>
        <c:auto val="1"/>
        <c:lblAlgn val="ctr"/>
        <c:lblOffset val="100"/>
        <c:noMultiLvlLbl val="0"/>
      </c:catAx>
      <c:valAx>
        <c:axId val="688921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688921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3D57D9-B227-40C8-B7A0-2F7682341FF6}" type="doc">
      <dgm:prSet loTypeId="urn:microsoft.com/office/officeart/2005/8/layout/default#1" loCatId="list" qsTypeId="urn:microsoft.com/office/officeart/2005/8/quickstyle/simple1" qsCatId="simple" csTypeId="urn:microsoft.com/office/officeart/2005/8/colors/colorful5" csCatId="colorful" phldr="1"/>
      <dgm:spPr/>
      <dgm:t>
        <a:bodyPr/>
        <a:lstStyle/>
        <a:p>
          <a:endParaRPr lang="sv-SE"/>
        </a:p>
      </dgm:t>
    </dgm:pt>
    <dgm:pt modelId="{E6B697B5-9EA3-47CD-B09B-133311CDA3FD}" type="pres">
      <dgm:prSet presAssocID="{573D57D9-B227-40C8-B7A0-2F7682341FF6}" presName="diagram" presStyleCnt="0">
        <dgm:presLayoutVars>
          <dgm:dir/>
          <dgm:resizeHandles val="exact"/>
        </dgm:presLayoutVars>
      </dgm:prSet>
      <dgm:spPr/>
    </dgm:pt>
  </dgm:ptLst>
  <dgm:cxnLst>
    <dgm:cxn modelId="{8D160D94-3993-6B43-B33C-A49D8A4475C7}" type="presOf" srcId="{573D57D9-B227-40C8-B7A0-2F7682341FF6}" destId="{E6B697B5-9EA3-47CD-B09B-133311CDA3FD}" srcOrd="0"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F32D42-18B8-4585-B3A7-655AA1DAD4F7}"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sv-SE"/>
        </a:p>
      </dgm:t>
    </dgm:pt>
    <dgm:pt modelId="{A409A615-18FF-4D96-9433-D0FE096A83CE}">
      <dgm:prSet phldrT="[Text]" custT="1"/>
      <dgm:spPr>
        <a:solidFill>
          <a:srgbClr val="F18E00"/>
        </a:solidFill>
      </dgm:spPr>
      <dgm:t>
        <a:bodyPr/>
        <a:lstStyle/>
        <a:p>
          <a:r>
            <a:rPr lang="sv-SE" sz="1800" dirty="0">
              <a:solidFill>
                <a:schemeClr val="tx1"/>
              </a:solidFill>
            </a:rPr>
            <a:t>Instruktör</a:t>
          </a:r>
        </a:p>
      </dgm:t>
    </dgm:pt>
    <dgm:pt modelId="{3E7E36C3-CD33-4674-81BF-AFB84B05C3F5}" type="parTrans" cxnId="{5C81F11C-76D6-403A-BE51-A28EE2528371}">
      <dgm:prSet/>
      <dgm:spPr/>
      <dgm:t>
        <a:bodyPr/>
        <a:lstStyle/>
        <a:p>
          <a:endParaRPr lang="sv-SE"/>
        </a:p>
      </dgm:t>
    </dgm:pt>
    <dgm:pt modelId="{756CA929-EDA8-409F-811A-3E15964D3627}" type="sibTrans" cxnId="{5C81F11C-76D6-403A-BE51-A28EE2528371}">
      <dgm:prSet/>
      <dgm:spPr/>
      <dgm:t>
        <a:bodyPr/>
        <a:lstStyle/>
        <a:p>
          <a:endParaRPr lang="sv-SE"/>
        </a:p>
      </dgm:t>
    </dgm:pt>
    <dgm:pt modelId="{12255E21-6EA7-4BC3-84FC-270B9A4BC900}">
      <dgm:prSet phldrT="[Text]" custT="1"/>
      <dgm:spPr>
        <a:solidFill>
          <a:srgbClr val="F18E00"/>
        </a:solidFill>
      </dgm:spPr>
      <dgm:t>
        <a:bodyPr/>
        <a:lstStyle/>
        <a:p>
          <a:r>
            <a:rPr lang="sv-SE" sz="3600" dirty="0">
              <a:solidFill>
                <a:schemeClr val="tx1"/>
              </a:solidFill>
            </a:rPr>
            <a:t>Barn</a:t>
          </a:r>
        </a:p>
      </dgm:t>
    </dgm:pt>
    <dgm:pt modelId="{64EE7488-3DB5-4846-8C38-492D2F62AC43}" type="parTrans" cxnId="{038FC0A3-5A44-4A4B-B167-8E9467DA6C01}">
      <dgm:prSet/>
      <dgm:spPr/>
      <dgm:t>
        <a:bodyPr/>
        <a:lstStyle/>
        <a:p>
          <a:endParaRPr lang="sv-SE"/>
        </a:p>
      </dgm:t>
    </dgm:pt>
    <dgm:pt modelId="{F4ED5094-6402-45FA-BC1F-A6D3AF4C3F72}" type="sibTrans" cxnId="{038FC0A3-5A44-4A4B-B167-8E9467DA6C01}">
      <dgm:prSet/>
      <dgm:spPr/>
      <dgm:t>
        <a:bodyPr/>
        <a:lstStyle/>
        <a:p>
          <a:endParaRPr lang="sv-SE"/>
        </a:p>
      </dgm:t>
    </dgm:pt>
    <dgm:pt modelId="{A643609A-FB04-4244-9911-120FF96CC9FF}">
      <dgm:prSet phldrT="[Text]" custT="1"/>
      <dgm:spPr>
        <a:solidFill>
          <a:srgbClr val="F18E00"/>
        </a:solidFill>
      </dgm:spPr>
      <dgm:t>
        <a:bodyPr/>
        <a:lstStyle/>
        <a:p>
          <a:r>
            <a:rPr lang="sv-SE" sz="1600" dirty="0">
              <a:solidFill>
                <a:schemeClr val="tx1"/>
              </a:solidFill>
            </a:rPr>
            <a:t>Gruppledare</a:t>
          </a:r>
          <a:endParaRPr lang="sv-SE" sz="1400" dirty="0">
            <a:solidFill>
              <a:schemeClr val="tx1"/>
            </a:solidFill>
          </a:endParaRPr>
        </a:p>
      </dgm:t>
    </dgm:pt>
    <dgm:pt modelId="{0F7017BF-D44A-43F8-8A66-3632210F55A8}" type="sibTrans" cxnId="{B60FF0CD-0819-4A56-AB7B-24D28BF44A36}">
      <dgm:prSet/>
      <dgm:spPr/>
      <dgm:t>
        <a:bodyPr/>
        <a:lstStyle/>
        <a:p>
          <a:endParaRPr lang="sv-SE"/>
        </a:p>
      </dgm:t>
    </dgm:pt>
    <dgm:pt modelId="{D05EECC0-34E8-499F-AD19-FA530CC06E30}" type="parTrans" cxnId="{B60FF0CD-0819-4A56-AB7B-24D28BF44A36}">
      <dgm:prSet/>
      <dgm:spPr/>
      <dgm:t>
        <a:bodyPr/>
        <a:lstStyle/>
        <a:p>
          <a:endParaRPr lang="sv-SE"/>
        </a:p>
      </dgm:t>
    </dgm:pt>
    <dgm:pt modelId="{42A81313-7974-424C-A4A2-7CC80B9B23EA}">
      <dgm:prSet phldrT="[Text]" custT="1"/>
      <dgm:spPr>
        <a:solidFill>
          <a:srgbClr val="F18E00"/>
        </a:solidFill>
      </dgm:spPr>
      <dgm:t>
        <a:bodyPr/>
        <a:lstStyle/>
        <a:p>
          <a:r>
            <a:rPr lang="sv-SE" sz="2400" dirty="0">
              <a:solidFill>
                <a:schemeClr val="tx1"/>
              </a:solidFill>
            </a:rPr>
            <a:t>Förälder</a:t>
          </a:r>
          <a:endParaRPr lang="sv-SE" sz="2400" dirty="0"/>
        </a:p>
      </dgm:t>
    </dgm:pt>
    <dgm:pt modelId="{1ED4F5D1-1F11-47C1-AF02-52D7A6E4334B}" type="sibTrans" cxnId="{85FC1109-18FD-4F1D-A8C5-4823CB1835A9}">
      <dgm:prSet/>
      <dgm:spPr/>
      <dgm:t>
        <a:bodyPr/>
        <a:lstStyle/>
        <a:p>
          <a:endParaRPr lang="sv-SE"/>
        </a:p>
      </dgm:t>
    </dgm:pt>
    <dgm:pt modelId="{381E70F7-EA83-49E9-AF5D-D08539D34CB2}" type="parTrans" cxnId="{85FC1109-18FD-4F1D-A8C5-4823CB1835A9}">
      <dgm:prSet/>
      <dgm:spPr/>
      <dgm:t>
        <a:bodyPr/>
        <a:lstStyle/>
        <a:p>
          <a:endParaRPr lang="sv-SE"/>
        </a:p>
      </dgm:t>
    </dgm:pt>
    <dgm:pt modelId="{976B0C89-9A9F-4A7B-9B2A-433E5A38FE78}" type="pres">
      <dgm:prSet presAssocID="{55F32D42-18B8-4585-B3A7-655AA1DAD4F7}" presName="Name0" presStyleCnt="0">
        <dgm:presLayoutVars>
          <dgm:chMax val="7"/>
          <dgm:resizeHandles val="exact"/>
        </dgm:presLayoutVars>
      </dgm:prSet>
      <dgm:spPr/>
    </dgm:pt>
    <dgm:pt modelId="{3E4620D0-0E6A-4FE6-90C4-4582AD6F410D}" type="pres">
      <dgm:prSet presAssocID="{55F32D42-18B8-4585-B3A7-655AA1DAD4F7}" presName="comp1" presStyleCnt="0"/>
      <dgm:spPr/>
    </dgm:pt>
    <dgm:pt modelId="{0A7AB6DE-00E7-4283-9B3F-581B8AD80476}" type="pres">
      <dgm:prSet presAssocID="{55F32D42-18B8-4585-B3A7-655AA1DAD4F7}" presName="circle1" presStyleLbl="node1" presStyleIdx="0" presStyleCnt="4"/>
      <dgm:spPr/>
    </dgm:pt>
    <dgm:pt modelId="{3F5B9A34-3061-421C-8A1C-767CBBF679CA}" type="pres">
      <dgm:prSet presAssocID="{55F32D42-18B8-4585-B3A7-655AA1DAD4F7}" presName="c1text" presStyleLbl="node1" presStyleIdx="0" presStyleCnt="4">
        <dgm:presLayoutVars>
          <dgm:bulletEnabled val="1"/>
        </dgm:presLayoutVars>
      </dgm:prSet>
      <dgm:spPr/>
    </dgm:pt>
    <dgm:pt modelId="{599F6A02-18BA-4E3C-8A49-AF946D87FAB8}" type="pres">
      <dgm:prSet presAssocID="{55F32D42-18B8-4585-B3A7-655AA1DAD4F7}" presName="comp2" presStyleCnt="0"/>
      <dgm:spPr/>
    </dgm:pt>
    <dgm:pt modelId="{5410D44A-C686-44A8-A851-403096B9FC90}" type="pres">
      <dgm:prSet presAssocID="{55F32D42-18B8-4585-B3A7-655AA1DAD4F7}" presName="circle2" presStyleLbl="node1" presStyleIdx="1" presStyleCnt="4"/>
      <dgm:spPr/>
    </dgm:pt>
    <dgm:pt modelId="{44383167-29F1-4BDA-A2C1-63D891A8E37C}" type="pres">
      <dgm:prSet presAssocID="{55F32D42-18B8-4585-B3A7-655AA1DAD4F7}" presName="c2text" presStyleLbl="node1" presStyleIdx="1" presStyleCnt="4">
        <dgm:presLayoutVars>
          <dgm:bulletEnabled val="1"/>
        </dgm:presLayoutVars>
      </dgm:prSet>
      <dgm:spPr/>
    </dgm:pt>
    <dgm:pt modelId="{F95E0234-EC4A-40BA-805D-4BD7ADA68AEB}" type="pres">
      <dgm:prSet presAssocID="{55F32D42-18B8-4585-B3A7-655AA1DAD4F7}" presName="comp3" presStyleCnt="0"/>
      <dgm:spPr/>
    </dgm:pt>
    <dgm:pt modelId="{07231D48-38FE-4FBD-9201-A7343E5C8DB5}" type="pres">
      <dgm:prSet presAssocID="{55F32D42-18B8-4585-B3A7-655AA1DAD4F7}" presName="circle3" presStyleLbl="node1" presStyleIdx="2" presStyleCnt="4" custScaleX="115056"/>
      <dgm:spPr/>
    </dgm:pt>
    <dgm:pt modelId="{FB91A8DA-D0E4-4350-8D34-A702C6538FC3}" type="pres">
      <dgm:prSet presAssocID="{55F32D42-18B8-4585-B3A7-655AA1DAD4F7}" presName="c3text" presStyleLbl="node1" presStyleIdx="2" presStyleCnt="4">
        <dgm:presLayoutVars>
          <dgm:bulletEnabled val="1"/>
        </dgm:presLayoutVars>
      </dgm:prSet>
      <dgm:spPr/>
    </dgm:pt>
    <dgm:pt modelId="{50FCC9ED-7249-4C59-893A-0D858D6EAF67}" type="pres">
      <dgm:prSet presAssocID="{55F32D42-18B8-4585-B3A7-655AA1DAD4F7}" presName="comp4" presStyleCnt="0"/>
      <dgm:spPr/>
    </dgm:pt>
    <dgm:pt modelId="{256F75F6-045B-4FA9-8939-F7C3F324E2C6}" type="pres">
      <dgm:prSet presAssocID="{55F32D42-18B8-4585-B3A7-655AA1DAD4F7}" presName="circle4" presStyleLbl="node1" presStyleIdx="3" presStyleCnt="4" custScaleX="116835" custScaleY="100010"/>
      <dgm:spPr/>
    </dgm:pt>
    <dgm:pt modelId="{19127D48-E0DC-4AF0-BBD5-3BDF5C02AD81}" type="pres">
      <dgm:prSet presAssocID="{55F32D42-18B8-4585-B3A7-655AA1DAD4F7}" presName="c4text" presStyleLbl="node1" presStyleIdx="3" presStyleCnt="4">
        <dgm:presLayoutVars>
          <dgm:bulletEnabled val="1"/>
        </dgm:presLayoutVars>
      </dgm:prSet>
      <dgm:spPr/>
    </dgm:pt>
  </dgm:ptLst>
  <dgm:cxnLst>
    <dgm:cxn modelId="{1AE83404-6C1B-44C3-B316-EC9E65733829}" type="presOf" srcId="{55F32D42-18B8-4585-B3A7-655AA1DAD4F7}" destId="{976B0C89-9A9F-4A7B-9B2A-433E5A38FE78}" srcOrd="0" destOrd="0" presId="urn:microsoft.com/office/officeart/2005/8/layout/venn2"/>
    <dgm:cxn modelId="{85FC1109-18FD-4F1D-A8C5-4823CB1835A9}" srcId="{55F32D42-18B8-4585-B3A7-655AA1DAD4F7}" destId="{42A81313-7974-424C-A4A2-7CC80B9B23EA}" srcOrd="2" destOrd="0" parTransId="{381E70F7-EA83-49E9-AF5D-D08539D34CB2}" sibTransId="{1ED4F5D1-1F11-47C1-AF02-52D7A6E4334B}"/>
    <dgm:cxn modelId="{5C81F11C-76D6-403A-BE51-A28EE2528371}" srcId="{55F32D42-18B8-4585-B3A7-655AA1DAD4F7}" destId="{A409A615-18FF-4D96-9433-D0FE096A83CE}" srcOrd="0" destOrd="0" parTransId="{3E7E36C3-CD33-4674-81BF-AFB84B05C3F5}" sibTransId="{756CA929-EDA8-409F-811A-3E15964D3627}"/>
    <dgm:cxn modelId="{D2C0C76A-E00F-41F5-9041-C4C1BDEC5A77}" type="presOf" srcId="{42A81313-7974-424C-A4A2-7CC80B9B23EA}" destId="{FB91A8DA-D0E4-4350-8D34-A702C6538FC3}" srcOrd="1" destOrd="0" presId="urn:microsoft.com/office/officeart/2005/8/layout/venn2"/>
    <dgm:cxn modelId="{E4938778-CF7F-42B6-8CF1-0C0FB9544F7F}" type="presOf" srcId="{12255E21-6EA7-4BC3-84FC-270B9A4BC900}" destId="{19127D48-E0DC-4AF0-BBD5-3BDF5C02AD81}" srcOrd="1" destOrd="0" presId="urn:microsoft.com/office/officeart/2005/8/layout/venn2"/>
    <dgm:cxn modelId="{FD7A757E-DB5B-4339-8931-0529ABD8DE9B}" type="presOf" srcId="{A643609A-FB04-4244-9911-120FF96CC9FF}" destId="{44383167-29F1-4BDA-A2C1-63D891A8E37C}" srcOrd="1" destOrd="0" presId="urn:microsoft.com/office/officeart/2005/8/layout/venn2"/>
    <dgm:cxn modelId="{038FC0A3-5A44-4A4B-B167-8E9467DA6C01}" srcId="{55F32D42-18B8-4585-B3A7-655AA1DAD4F7}" destId="{12255E21-6EA7-4BC3-84FC-270B9A4BC900}" srcOrd="3" destOrd="0" parTransId="{64EE7488-3DB5-4846-8C38-492D2F62AC43}" sibTransId="{F4ED5094-6402-45FA-BC1F-A6D3AF4C3F72}"/>
    <dgm:cxn modelId="{B60FF0CD-0819-4A56-AB7B-24D28BF44A36}" srcId="{55F32D42-18B8-4585-B3A7-655AA1DAD4F7}" destId="{A643609A-FB04-4244-9911-120FF96CC9FF}" srcOrd="1" destOrd="0" parTransId="{D05EECC0-34E8-499F-AD19-FA530CC06E30}" sibTransId="{0F7017BF-D44A-43F8-8A66-3632210F55A8}"/>
    <dgm:cxn modelId="{4833CDDB-8F87-4E8F-AF06-B403115DEEDA}" type="presOf" srcId="{A643609A-FB04-4244-9911-120FF96CC9FF}" destId="{5410D44A-C686-44A8-A851-403096B9FC90}" srcOrd="0" destOrd="0" presId="urn:microsoft.com/office/officeart/2005/8/layout/venn2"/>
    <dgm:cxn modelId="{50EFEEEC-82D3-4507-9A76-20E44E6E2C58}" type="presOf" srcId="{12255E21-6EA7-4BC3-84FC-270B9A4BC900}" destId="{256F75F6-045B-4FA9-8939-F7C3F324E2C6}" srcOrd="0" destOrd="0" presId="urn:microsoft.com/office/officeart/2005/8/layout/venn2"/>
    <dgm:cxn modelId="{8B0BC2ED-63EF-452D-A29D-A8B250554DA9}" type="presOf" srcId="{A409A615-18FF-4D96-9433-D0FE096A83CE}" destId="{0A7AB6DE-00E7-4283-9B3F-581B8AD80476}" srcOrd="0" destOrd="0" presId="urn:microsoft.com/office/officeart/2005/8/layout/venn2"/>
    <dgm:cxn modelId="{B8EA06F3-98A7-4113-9C2E-1C3D3B4A71FD}" type="presOf" srcId="{42A81313-7974-424C-A4A2-7CC80B9B23EA}" destId="{07231D48-38FE-4FBD-9201-A7343E5C8DB5}" srcOrd="0" destOrd="0" presId="urn:microsoft.com/office/officeart/2005/8/layout/venn2"/>
    <dgm:cxn modelId="{54A77EFE-E1A1-447D-991E-50323B9ED3B8}" type="presOf" srcId="{A409A615-18FF-4D96-9433-D0FE096A83CE}" destId="{3F5B9A34-3061-421C-8A1C-767CBBF679CA}" srcOrd="1" destOrd="0" presId="urn:microsoft.com/office/officeart/2005/8/layout/venn2"/>
    <dgm:cxn modelId="{4BD46E73-AC55-4DA0-AEAE-87784E07D436}" type="presParOf" srcId="{976B0C89-9A9F-4A7B-9B2A-433E5A38FE78}" destId="{3E4620D0-0E6A-4FE6-90C4-4582AD6F410D}" srcOrd="0" destOrd="0" presId="urn:microsoft.com/office/officeart/2005/8/layout/venn2"/>
    <dgm:cxn modelId="{116F59E4-25B7-48DD-A329-39131FE9EF09}" type="presParOf" srcId="{3E4620D0-0E6A-4FE6-90C4-4582AD6F410D}" destId="{0A7AB6DE-00E7-4283-9B3F-581B8AD80476}" srcOrd="0" destOrd="0" presId="urn:microsoft.com/office/officeart/2005/8/layout/venn2"/>
    <dgm:cxn modelId="{1900D6E2-28B1-4651-A0D2-75B4414DC61A}" type="presParOf" srcId="{3E4620D0-0E6A-4FE6-90C4-4582AD6F410D}" destId="{3F5B9A34-3061-421C-8A1C-767CBBF679CA}" srcOrd="1" destOrd="0" presId="urn:microsoft.com/office/officeart/2005/8/layout/venn2"/>
    <dgm:cxn modelId="{5B1FF78D-F093-48D0-A6CF-F7EEA2411E2F}" type="presParOf" srcId="{976B0C89-9A9F-4A7B-9B2A-433E5A38FE78}" destId="{599F6A02-18BA-4E3C-8A49-AF946D87FAB8}" srcOrd="1" destOrd="0" presId="urn:microsoft.com/office/officeart/2005/8/layout/venn2"/>
    <dgm:cxn modelId="{75613D09-23DF-4D00-8F12-F2504B3289F0}" type="presParOf" srcId="{599F6A02-18BA-4E3C-8A49-AF946D87FAB8}" destId="{5410D44A-C686-44A8-A851-403096B9FC90}" srcOrd="0" destOrd="0" presId="urn:microsoft.com/office/officeart/2005/8/layout/venn2"/>
    <dgm:cxn modelId="{83047436-AF4B-488F-AC91-E4F2F933E202}" type="presParOf" srcId="{599F6A02-18BA-4E3C-8A49-AF946D87FAB8}" destId="{44383167-29F1-4BDA-A2C1-63D891A8E37C}" srcOrd="1" destOrd="0" presId="urn:microsoft.com/office/officeart/2005/8/layout/venn2"/>
    <dgm:cxn modelId="{14D3434C-E6ED-47B6-AE3B-603C315C1240}" type="presParOf" srcId="{976B0C89-9A9F-4A7B-9B2A-433E5A38FE78}" destId="{F95E0234-EC4A-40BA-805D-4BD7ADA68AEB}" srcOrd="2" destOrd="0" presId="urn:microsoft.com/office/officeart/2005/8/layout/venn2"/>
    <dgm:cxn modelId="{CEA8F423-9D1E-470A-8835-178FBBA22280}" type="presParOf" srcId="{F95E0234-EC4A-40BA-805D-4BD7ADA68AEB}" destId="{07231D48-38FE-4FBD-9201-A7343E5C8DB5}" srcOrd="0" destOrd="0" presId="urn:microsoft.com/office/officeart/2005/8/layout/venn2"/>
    <dgm:cxn modelId="{409CBE96-32DE-465D-B683-F8F1016EB2E4}" type="presParOf" srcId="{F95E0234-EC4A-40BA-805D-4BD7ADA68AEB}" destId="{FB91A8DA-D0E4-4350-8D34-A702C6538FC3}" srcOrd="1" destOrd="0" presId="urn:microsoft.com/office/officeart/2005/8/layout/venn2"/>
    <dgm:cxn modelId="{BCB5DE0A-CC52-458F-BAA0-8BFD5E45F3F2}" type="presParOf" srcId="{976B0C89-9A9F-4A7B-9B2A-433E5A38FE78}" destId="{50FCC9ED-7249-4C59-893A-0D858D6EAF67}" srcOrd="3" destOrd="0" presId="urn:microsoft.com/office/officeart/2005/8/layout/venn2"/>
    <dgm:cxn modelId="{BF3DAA77-2C17-4779-9CA5-F81E871DA030}" type="presParOf" srcId="{50FCC9ED-7249-4C59-893A-0D858D6EAF67}" destId="{256F75F6-045B-4FA9-8939-F7C3F324E2C6}" srcOrd="0" destOrd="0" presId="urn:microsoft.com/office/officeart/2005/8/layout/venn2"/>
    <dgm:cxn modelId="{88AA6F90-1875-4119-98D4-2F65F189C9ED}" type="presParOf" srcId="{50FCC9ED-7249-4C59-893A-0D858D6EAF67}" destId="{19127D48-E0DC-4AF0-BBD5-3BDF5C02AD81}"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7AB6DE-00E7-4283-9B3F-581B8AD80476}">
      <dsp:nvSpPr>
        <dsp:cNvPr id="0" name=""/>
        <dsp:cNvSpPr/>
      </dsp:nvSpPr>
      <dsp:spPr>
        <a:xfrm>
          <a:off x="1283174" y="-46"/>
          <a:ext cx="4608512" cy="4608512"/>
        </a:xfrm>
        <a:prstGeom prst="ellipse">
          <a:avLst/>
        </a:prstGeom>
        <a:solidFill>
          <a:srgbClr val="F18E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sv-SE" sz="1800" kern="1200" dirty="0">
              <a:solidFill>
                <a:schemeClr val="tx1"/>
              </a:solidFill>
            </a:rPr>
            <a:t>Instruktör</a:t>
          </a:r>
        </a:p>
      </dsp:txBody>
      <dsp:txXfrm>
        <a:off x="2943161" y="230379"/>
        <a:ext cx="1288539" cy="691276"/>
      </dsp:txXfrm>
    </dsp:sp>
    <dsp:sp modelId="{5410D44A-C686-44A8-A851-403096B9FC90}">
      <dsp:nvSpPr>
        <dsp:cNvPr id="0" name=""/>
        <dsp:cNvSpPr/>
      </dsp:nvSpPr>
      <dsp:spPr>
        <a:xfrm>
          <a:off x="1744026" y="921656"/>
          <a:ext cx="3686809" cy="3686809"/>
        </a:xfrm>
        <a:prstGeom prst="ellipse">
          <a:avLst/>
        </a:prstGeom>
        <a:solidFill>
          <a:srgbClr val="F18E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sv-SE" sz="1600" kern="1200" dirty="0">
              <a:solidFill>
                <a:schemeClr val="tx1"/>
              </a:solidFill>
            </a:rPr>
            <a:t>Gruppledare</a:t>
          </a:r>
          <a:endParaRPr lang="sv-SE" sz="1400" kern="1200" dirty="0">
            <a:solidFill>
              <a:schemeClr val="tx1"/>
            </a:solidFill>
          </a:endParaRPr>
        </a:p>
      </dsp:txBody>
      <dsp:txXfrm>
        <a:off x="2943161" y="1142864"/>
        <a:ext cx="1288539" cy="663625"/>
      </dsp:txXfrm>
    </dsp:sp>
    <dsp:sp modelId="{07231D48-38FE-4FBD-9201-A7343E5C8DB5}">
      <dsp:nvSpPr>
        <dsp:cNvPr id="0" name=""/>
        <dsp:cNvSpPr/>
      </dsp:nvSpPr>
      <dsp:spPr>
        <a:xfrm>
          <a:off x="1996720" y="1843358"/>
          <a:ext cx="3181421" cy="2765107"/>
        </a:xfrm>
        <a:prstGeom prst="ellipse">
          <a:avLst/>
        </a:prstGeom>
        <a:solidFill>
          <a:srgbClr val="F18E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sv-SE" sz="2400" kern="1200" dirty="0">
              <a:solidFill>
                <a:schemeClr val="tx1"/>
              </a:solidFill>
            </a:rPr>
            <a:t>Förälder</a:t>
          </a:r>
          <a:endParaRPr lang="sv-SE" sz="2400" kern="1200" dirty="0"/>
        </a:p>
      </dsp:txBody>
      <dsp:txXfrm>
        <a:off x="2846159" y="2050741"/>
        <a:ext cx="1482542" cy="622149"/>
      </dsp:txXfrm>
    </dsp:sp>
    <dsp:sp modelId="{256F75F6-045B-4FA9-8939-F7C3F324E2C6}">
      <dsp:nvSpPr>
        <dsp:cNvPr id="0" name=""/>
        <dsp:cNvSpPr/>
      </dsp:nvSpPr>
      <dsp:spPr>
        <a:xfrm>
          <a:off x="2510560" y="2764968"/>
          <a:ext cx="2153741" cy="1843589"/>
        </a:xfrm>
        <a:prstGeom prst="ellipse">
          <a:avLst/>
        </a:prstGeom>
        <a:solidFill>
          <a:srgbClr val="F18E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sv-SE" sz="3600" kern="1200" dirty="0">
              <a:solidFill>
                <a:schemeClr val="tx1"/>
              </a:solidFill>
            </a:rPr>
            <a:t>Barn</a:t>
          </a:r>
        </a:p>
      </dsp:txBody>
      <dsp:txXfrm>
        <a:off x="2825968" y="3225866"/>
        <a:ext cx="1522925" cy="921794"/>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04434A7E-5C1A-4255-8351-B0A786626D21}" type="datetimeFigureOut">
              <a:rPr lang="sv-SE" smtClean="0"/>
              <a:pPr/>
              <a:t>2025-06-25</a:t>
            </a:fld>
            <a:endParaRPr lang="sv-SE"/>
          </a:p>
        </p:txBody>
      </p:sp>
      <p:sp>
        <p:nvSpPr>
          <p:cNvPr id="4" name="Platshållare för sidfo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434F4A9-F290-4A04-B981-EE92BBC5FDE2}" type="slidenum">
              <a:rPr lang="sv-SE" smtClean="0"/>
              <a:pPr/>
              <a:t>‹#›</a:t>
            </a:fld>
            <a:endParaRPr lang="sv-SE"/>
          </a:p>
        </p:txBody>
      </p:sp>
    </p:spTree>
    <p:extLst>
      <p:ext uri="{BB962C8B-B14F-4D97-AF65-F5344CB8AC3E}">
        <p14:creationId xmlns:p14="http://schemas.microsoft.com/office/powerpoint/2010/main" val="3563973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78D0329-D9BB-4BE0-8FD5-CCC5779D1838}" type="datetimeFigureOut">
              <a:rPr lang="sv-SE" smtClean="0"/>
              <a:pPr/>
              <a:t>2025-06-25</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BC1C438-3EE9-490E-96D7-7917980799CF}" type="slidenum">
              <a:rPr lang="sv-SE" smtClean="0"/>
              <a:pPr/>
              <a:t>‹#›</a:t>
            </a:fld>
            <a:endParaRPr lang="sv-SE"/>
          </a:p>
        </p:txBody>
      </p:sp>
    </p:spTree>
    <p:extLst>
      <p:ext uri="{BB962C8B-B14F-4D97-AF65-F5344CB8AC3E}">
        <p14:creationId xmlns:p14="http://schemas.microsoft.com/office/powerpoint/2010/main" val="1682239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user.skcdn.io/renders/66f3d2ea2d5b373a1c23d3f3/abc3-12-sm-2024-10-14-10_13_25/abc3-12-sm-2024-10-14-10_13_25.mp4"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user.skcdn.io/renders/66c84f8bcd00b755fcbc211c/abc3-12-tv-2024-10-14-10_14_48/abc3-12-tv-2024-10-14-10_14_48.mp4"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youtube.com/watch?v=82mPXI9Vpa8"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kunskapsguiden.se/omraden-och-teman/barn-och-unga/barn-och-unga-som-begar-brott/risk--och-skyddsfaktorer-for-normbrytande-beteend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92500" lnSpcReduction="10000"/>
          </a:bodyPr>
          <a:lstStyle/>
          <a:p>
            <a:r>
              <a:rPr lang="sv-SE" sz="1400" b="0" dirty="0"/>
              <a:t>12 min</a:t>
            </a:r>
          </a:p>
          <a:p>
            <a:endParaRPr lang="sv-SE" sz="1400" b="1" dirty="0"/>
          </a:p>
          <a:p>
            <a:r>
              <a:rPr lang="sv-SE" sz="1400" b="1" dirty="0"/>
              <a:t>Presentation</a:t>
            </a:r>
            <a:r>
              <a:rPr lang="sv-SE" sz="1400" dirty="0"/>
              <a:t> av er själva samt era roller inom ABC. Lokalerna, nödutgångar,</a:t>
            </a:r>
            <a:r>
              <a:rPr lang="sv-SE" sz="1400" baseline="0" dirty="0"/>
              <a:t> toaletter</a:t>
            </a:r>
            <a:r>
              <a:rPr lang="sv-SE" sz="1400" dirty="0"/>
              <a:t> mm</a:t>
            </a:r>
          </a:p>
          <a:p>
            <a:endParaRPr lang="sv-SE" sz="1400" dirty="0"/>
          </a:p>
          <a:p>
            <a:r>
              <a:rPr lang="sv-SE" sz="1400" b="1" dirty="0"/>
              <a:t>Kort presentationsrunda </a:t>
            </a:r>
            <a:r>
              <a:rPr lang="sv-SE" sz="1400" dirty="0"/>
              <a:t>av deltagarna,</a:t>
            </a:r>
            <a:r>
              <a:rPr lang="sv-SE" sz="1400" baseline="0" dirty="0"/>
              <a:t> </a:t>
            </a:r>
            <a:r>
              <a:rPr lang="sv-SE" sz="1400" b="1" baseline="0" dirty="0"/>
              <a:t>o</a:t>
            </a:r>
            <a:r>
              <a:rPr lang="sv-SE" sz="1400" b="1" dirty="0"/>
              <a:t>m gruppen inte är för stor</a:t>
            </a:r>
            <a:r>
              <a:rPr lang="sv-SE" sz="1400" dirty="0"/>
              <a:t>,</a:t>
            </a:r>
            <a:r>
              <a:rPr lang="sv-SE" sz="1400" baseline="0" dirty="0"/>
              <a:t> med namn och arbetsplats. </a:t>
            </a:r>
          </a:p>
          <a:p>
            <a:endParaRPr lang="sv-SE" sz="1400" baseline="0" dirty="0"/>
          </a:p>
          <a:p>
            <a:r>
              <a:rPr lang="sv-SE" sz="1400" b="1" baseline="0" dirty="0"/>
              <a:t>Dela ut A4-ark </a:t>
            </a:r>
            <a:r>
              <a:rPr lang="sv-SE" sz="1400" baseline="0" dirty="0"/>
              <a:t>som deltagarna kan vika till namnlappar.</a:t>
            </a:r>
          </a:p>
          <a:p>
            <a:endParaRPr lang="sv-SE" sz="1400" baseline="0" dirty="0"/>
          </a:p>
          <a:p>
            <a:r>
              <a:rPr lang="sv-SE" sz="1400" b="1" baseline="0" dirty="0">
                <a:solidFill>
                  <a:schemeClr val="tx1"/>
                </a:solidFill>
              </a:rPr>
              <a:t>Ta med:</a:t>
            </a:r>
          </a:p>
          <a:p>
            <a:pPr marL="171450" indent="-171450">
              <a:buFont typeface="Arial" panose="020B0604020202020204" pitchFamily="34" charset="0"/>
              <a:buChar char="•"/>
            </a:pPr>
            <a:r>
              <a:rPr lang="sv-SE" sz="1400" b="0" i="0" baseline="0" dirty="0">
                <a:solidFill>
                  <a:schemeClr val="tx1"/>
                </a:solidFill>
              </a:rPr>
              <a:t>Gruppledarpärmar till alla deltagare + ett </a:t>
            </a:r>
            <a:r>
              <a:rPr lang="sv-SE" sz="1400" b="0" i="0" baseline="0" dirty="0" err="1">
                <a:solidFill>
                  <a:schemeClr val="tx1"/>
                </a:solidFill>
              </a:rPr>
              <a:t>föräldrakit</a:t>
            </a:r>
            <a:r>
              <a:rPr lang="sv-SE" sz="1400" b="0" i="0" baseline="0" dirty="0">
                <a:solidFill>
                  <a:schemeClr val="tx1"/>
                </a:solidFill>
              </a:rPr>
              <a:t> (att visa)</a:t>
            </a:r>
          </a:p>
          <a:p>
            <a:pPr marL="171450" indent="-171450">
              <a:buFont typeface="Arial" panose="020B0604020202020204" pitchFamily="34" charset="0"/>
              <a:buChar char="•"/>
            </a:pPr>
            <a:r>
              <a:rPr lang="sv-SE" sz="1400" b="0" i="0" baseline="0" dirty="0">
                <a:solidFill>
                  <a:schemeClr val="tx1"/>
                </a:solidFill>
              </a:rPr>
              <a:t>Affischer till alla deltagare (+ att sätta upp i lokalen): </a:t>
            </a:r>
          </a:p>
          <a:p>
            <a:pPr marL="685800" lvl="1" indent="-228600">
              <a:buFont typeface="+mj-lt"/>
              <a:buAutoNum type="arabicPeriod"/>
            </a:pPr>
            <a:r>
              <a:rPr lang="sv-SE" sz="1400" b="0" i="0" baseline="0" dirty="0">
                <a:solidFill>
                  <a:schemeClr val="tx1"/>
                </a:solidFill>
              </a:rPr>
              <a:t>Trappan</a:t>
            </a:r>
          </a:p>
          <a:p>
            <a:pPr marL="685800" lvl="1" indent="-228600">
              <a:buFont typeface="+mj-lt"/>
              <a:buAutoNum type="arabicPeriod"/>
            </a:pPr>
            <a:r>
              <a:rPr lang="sv-SE" sz="1400" b="0" i="0" baseline="0" dirty="0">
                <a:solidFill>
                  <a:schemeClr val="tx1"/>
                </a:solidFill>
              </a:rPr>
              <a:t>BUSA</a:t>
            </a:r>
          </a:p>
          <a:p>
            <a:pPr marL="685800" lvl="1" indent="-228600">
              <a:buFont typeface="+mj-lt"/>
              <a:buAutoNum type="arabicPeriod"/>
            </a:pPr>
            <a:r>
              <a:rPr lang="sv-SE" sz="1400" b="0" i="0" baseline="0" dirty="0">
                <a:solidFill>
                  <a:schemeClr val="tx1"/>
                </a:solidFill>
              </a:rPr>
              <a:t>Pappan och dottern som dansar</a:t>
            </a:r>
          </a:p>
          <a:p>
            <a:pPr marL="685800" lvl="1" indent="-228600">
              <a:buFont typeface="+mj-lt"/>
              <a:buAutoNum type="arabicPeriod"/>
            </a:pPr>
            <a:r>
              <a:rPr lang="sv-SE" sz="1400" b="0" i="0" baseline="0" dirty="0">
                <a:solidFill>
                  <a:schemeClr val="tx1"/>
                </a:solidFill>
              </a:rPr>
              <a:t>Kojan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b="0" i="0" baseline="0" dirty="0">
                <a:solidFill>
                  <a:schemeClr val="tx1"/>
                </a:solidFill>
              </a:rPr>
              <a:t>BAS-formulär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b="0" i="0" baseline="0" dirty="0">
                <a:solidFill>
                  <a:schemeClr val="tx1"/>
                </a:solidFill>
              </a:rPr>
              <a:t>Handledningsagenda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400" b="0" i="0"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400" b="1" i="0" baseline="0" dirty="0">
                <a:solidFill>
                  <a:schemeClr val="tx1"/>
                </a:solidFill>
              </a:rPr>
              <a:t>Filmer: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400" b="0" i="0" baseline="0" dirty="0">
                <a:solidFill>
                  <a:schemeClr val="tx1"/>
                </a:solidFill>
              </a:rPr>
              <a:t>Rekryteringsfilm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400" b="0" i="0" baseline="0" dirty="0">
                <a:solidFill>
                  <a:schemeClr val="tx1"/>
                </a:solidFill>
              </a:rPr>
              <a:t>Barnperspektiv </a:t>
            </a:r>
            <a:r>
              <a:rPr lang="sv-SE" sz="1400" b="0" i="0" baseline="0" dirty="0" err="1">
                <a:solidFill>
                  <a:schemeClr val="tx1"/>
                </a:solidFill>
              </a:rPr>
              <a:t>youtube</a:t>
            </a:r>
            <a:endParaRPr lang="sv-SE" sz="1400" b="0" i="0"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400" b="0" i="0" baseline="0" dirty="0">
                <a:solidFill>
                  <a:schemeClr val="tx1"/>
                </a:solidFill>
              </a:rPr>
              <a:t>ABC Träff 1 kap 1 </a:t>
            </a:r>
            <a:r>
              <a:rPr lang="sv-SE" sz="1400" b="0" i="1" baseline="0" dirty="0">
                <a:solidFill>
                  <a:schemeClr val="tx1"/>
                </a:solidFill>
              </a:rPr>
              <a:t>Fokus på det som fungerar </a:t>
            </a:r>
          </a:p>
          <a:p>
            <a:endParaRPr lang="sv-SE" dirty="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1</a:t>
            </a:fld>
            <a:endParaRPr lang="sv-S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solidFill>
                  <a:schemeClr val="tx1"/>
                </a:solidFill>
              </a:rPr>
              <a:t>2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ABC bygger på inlärningspsykologi och anknytningsteori.</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solidFill>
                  <a:schemeClr val="tx1"/>
                </a:solidFill>
              </a:rPr>
              <a:t>Anknytning </a:t>
            </a:r>
            <a:r>
              <a:rPr lang="sv-SE" dirty="0">
                <a:solidFill>
                  <a:schemeClr val="tx1"/>
                </a:solidFill>
              </a:rPr>
              <a:t>handlar om hur barn och föräldrar bygger relation</a:t>
            </a:r>
            <a:r>
              <a:rPr lang="sv-SE" baseline="0" dirty="0">
                <a:solidFill>
                  <a:schemeClr val="tx1"/>
                </a:solidFill>
              </a:rPr>
              <a:t> med varandra, vilket har en stark koppling till syftet med ABC. Under träffarna presenteras även forskning kring faktorer som visat sig ha betydelse för att främja en god anknytning.</a:t>
            </a:r>
            <a:endParaRPr lang="sv-SE" dirty="0">
              <a:solidFill>
                <a:schemeClr val="tx1"/>
              </a:solidFill>
            </a:endParaRPr>
          </a:p>
          <a:p>
            <a:endParaRPr lang="sv-SE"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solidFill>
                  <a:schemeClr val="tx1"/>
                </a:solidFill>
              </a:rPr>
              <a:t>Inlärningspsykologin</a:t>
            </a:r>
            <a:r>
              <a:rPr lang="sv-SE" dirty="0">
                <a:solidFill>
                  <a:schemeClr val="tx1"/>
                </a:solidFill>
              </a:rPr>
              <a:t> förklarar hur vi lär oss i samspel med vår omgivning. Den ligger till grund för hela ABC och sammanfattas i begreppen </a:t>
            </a:r>
            <a:r>
              <a:rPr lang="sv-SE" i="1" dirty="0">
                <a:solidFill>
                  <a:schemeClr val="tx1"/>
                </a:solidFill>
              </a:rPr>
              <a:t>föräldrafaktorerna och samspelskedjan.</a:t>
            </a:r>
            <a:r>
              <a:rPr lang="sv-SE" i="1" baseline="0" dirty="0">
                <a:solidFill>
                  <a:schemeClr val="tx1"/>
                </a:solidFill>
              </a:rPr>
              <a:t> </a:t>
            </a:r>
            <a:r>
              <a:rPr lang="sv-SE" dirty="0">
                <a:solidFill>
                  <a:schemeClr val="tx1"/>
                </a:solidFill>
              </a:rPr>
              <a:t>Inlärningspsykologin kan</a:t>
            </a:r>
            <a:r>
              <a:rPr lang="sv-SE" baseline="0" dirty="0">
                <a:solidFill>
                  <a:schemeClr val="tx1"/>
                </a:solidFill>
              </a:rPr>
              <a:t> appliceras på alla relationer. </a:t>
            </a:r>
            <a:r>
              <a:rPr lang="sv-SE" sz="1200" dirty="0"/>
              <a:t>Principerna kan generaliseras till andra relationer med partnern, kollegorna, chefen, grannen och busschauffören…</a:t>
            </a:r>
            <a:endParaRPr lang="sv-SE" baseline="0" dirty="0">
              <a:solidFill>
                <a:schemeClr val="tx1"/>
              </a:solidFill>
            </a:endParaRPr>
          </a:p>
          <a:p>
            <a:endParaRPr lang="sv-SE" baseline="0" dirty="0">
              <a:solidFill>
                <a:schemeClr val="tx1"/>
              </a:solidFill>
            </a:endParaRPr>
          </a:p>
          <a:p>
            <a:r>
              <a:rPr lang="sv-SE" baseline="0" dirty="0">
                <a:solidFill>
                  <a:schemeClr val="tx1"/>
                </a:solidFill>
              </a:rPr>
              <a:t>Instruktörens eget exempel från en föräldragrupp eller liknande:</a:t>
            </a:r>
          </a:p>
          <a:p>
            <a:r>
              <a:rPr lang="sv-SE" baseline="0" dirty="0">
                <a:solidFill>
                  <a:schemeClr val="tx1"/>
                </a:solidFill>
              </a:rPr>
              <a:t>__________________________________________________________</a:t>
            </a:r>
          </a:p>
          <a:p>
            <a:endParaRPr lang="sv-SE" baseline="0" dirty="0">
              <a:solidFill>
                <a:schemeClr val="tx1"/>
              </a:solidFill>
            </a:endParaRPr>
          </a:p>
          <a:p>
            <a:r>
              <a:rPr lang="sv-SE" baseline="0" dirty="0">
                <a:solidFill>
                  <a:schemeClr val="tx1"/>
                </a:solidFill>
              </a:rPr>
              <a:t>___________________________________________________________</a:t>
            </a:r>
          </a:p>
          <a:p>
            <a:endParaRPr lang="sv-SE" baseline="0" dirty="0">
              <a:solidFill>
                <a:schemeClr val="tx1"/>
              </a:solidFill>
            </a:endParaRPr>
          </a:p>
          <a:p>
            <a:r>
              <a:rPr lang="sv-SE" baseline="0" dirty="0">
                <a:solidFill>
                  <a:schemeClr val="tx1"/>
                </a:solidFill>
              </a:rPr>
              <a:t>__________________________________________________________</a:t>
            </a:r>
          </a:p>
          <a:p>
            <a:endParaRPr lang="sv-SE" dirty="0">
              <a:solidFill>
                <a:schemeClr val="tx1"/>
              </a:solidFill>
            </a:endParaRPr>
          </a:p>
          <a:p>
            <a:endParaRPr lang="sv-SE" dirty="0">
              <a:solidFill>
                <a:srgbClr val="FF0000"/>
              </a:solidFill>
            </a:endParaRPr>
          </a:p>
          <a:p>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63CBAD7C-4734-407B-BC44-464562270AD8}" type="slidenum">
              <a:rPr lang="sv-SE" smtClean="0"/>
              <a:pPr/>
              <a:t>10</a:t>
            </a:fld>
            <a:endParaRPr lang="sv-SE"/>
          </a:p>
        </p:txBody>
      </p:sp>
    </p:spTree>
    <p:extLst>
      <p:ext uri="{BB962C8B-B14F-4D97-AF65-F5344CB8AC3E}">
        <p14:creationId xmlns:p14="http://schemas.microsoft.com/office/powerpoint/2010/main" val="222670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92500" lnSpcReduction="20000"/>
          </a:bodyPr>
          <a:lstStyle/>
          <a:p>
            <a:pPr marL="0" indent="0">
              <a:buFont typeface="Arial" panose="020B0604020202020204" pitchFamily="34" charset="0"/>
              <a:buNone/>
            </a:pPr>
            <a:r>
              <a:rPr lang="sv-SE" b="0" dirty="0"/>
              <a:t>3 min</a:t>
            </a:r>
          </a:p>
          <a:p>
            <a:pPr marL="0" indent="0">
              <a:buFont typeface="Arial" panose="020B0604020202020204" pitchFamily="34" charset="0"/>
              <a:buNone/>
            </a:pPr>
            <a:endParaRPr lang="sv-SE" b="1" dirty="0"/>
          </a:p>
          <a:p>
            <a:pPr marL="0" indent="0">
              <a:buFont typeface="Arial" panose="020B0604020202020204" pitchFamily="34" charset="0"/>
              <a:buNone/>
            </a:pPr>
            <a:r>
              <a:rPr lang="sv-SE" b="1" dirty="0"/>
              <a:t>Barnkonventionen </a:t>
            </a:r>
            <a:r>
              <a:rPr lang="sv-SE" dirty="0"/>
              <a:t>har varit en viktig utgångspunkt i utvecklingen av ABC.</a:t>
            </a:r>
            <a:r>
              <a:rPr lang="sv-SE" baseline="0" dirty="0"/>
              <a:t> </a:t>
            </a:r>
            <a:r>
              <a:rPr lang="sv-SE" dirty="0"/>
              <a:t>Barnkonventionen som blev</a:t>
            </a:r>
            <a:r>
              <a:rPr lang="sv-SE" baseline="0" dirty="0"/>
              <a:t> </a:t>
            </a:r>
            <a:r>
              <a:rPr lang="sv-SE" dirty="0"/>
              <a:t>lag i Sverige 2020, bygger på fyra</a:t>
            </a:r>
            <a:r>
              <a:rPr lang="sv-SE" baseline="0" dirty="0"/>
              <a:t> grundläggande principer, de så kallade huvudprinciperna:</a:t>
            </a:r>
            <a:endParaRPr lang="sv-SE" dirty="0"/>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t>Artikel 2. </a:t>
            </a:r>
            <a:r>
              <a:rPr lang="sv-SE" i="1" dirty="0"/>
              <a:t>Alla barn är lika</a:t>
            </a:r>
            <a:r>
              <a:rPr lang="sv-SE" i="1" baseline="0" dirty="0"/>
              <a:t> mycket värda </a:t>
            </a:r>
            <a:r>
              <a:rPr lang="sv-SE" i="1" dirty="0"/>
              <a:t>har samma rättigheter </a:t>
            </a:r>
            <a:r>
              <a:rPr lang="sv-SE" dirty="0"/>
              <a:t>– Tanken</a:t>
            </a:r>
            <a:r>
              <a:rPr lang="sv-SE" baseline="0" dirty="0"/>
              <a:t> med ett </a:t>
            </a:r>
            <a:r>
              <a:rPr lang="sv-SE" dirty="0"/>
              <a:t>generellt föräldraskapsstöd är</a:t>
            </a:r>
            <a:r>
              <a:rPr lang="sv-SE" baseline="0" dirty="0"/>
              <a:t> att</a:t>
            </a:r>
            <a:r>
              <a:rPr lang="sv-SE" dirty="0"/>
              <a:t> alla barn, oavsett var de bor, ska få mer lika förutsättningar. Stärkta föräldrar och stärkta relationer mellan föräldrar och barn förbättrar förutsättningarna för barnen.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Artikel 3. </a:t>
            </a:r>
            <a:r>
              <a:rPr lang="sv-SE" i="1" dirty="0"/>
              <a:t>Barnets bästa som ska beaktas vid alla beslut som rör barn  </a:t>
            </a:r>
            <a:r>
              <a:rPr lang="sv-SE" i="0" u="sng" dirty="0"/>
              <a:t>och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Artikel 6. </a:t>
            </a:r>
            <a:r>
              <a:rPr lang="sv-SE" i="1" dirty="0"/>
              <a:t>Rätt till liv och utveckling - </a:t>
            </a:r>
            <a:r>
              <a:rPr lang="sv-SE" dirty="0"/>
              <a:t>ABC bygger på delar som i forskning visat sig främja</a:t>
            </a:r>
            <a:r>
              <a:rPr lang="sv-SE" baseline="0" dirty="0"/>
              <a:t> barns utveckling</a:t>
            </a:r>
            <a:r>
              <a:rPr lang="sv-SE" sz="1200" i="1" kern="1200" dirty="0">
                <a:solidFill>
                  <a:schemeClr val="tx1"/>
                </a:solidFill>
                <a:effectLst/>
                <a:latin typeface="+mn-lt"/>
                <a:ea typeface="+mn-ea"/>
                <a:cs typeface="+mn-cs"/>
              </a:rPr>
              <a:t>. </a:t>
            </a:r>
            <a:r>
              <a:rPr lang="sv-SE" baseline="0" dirty="0"/>
              <a:t>Det är barnets bästa som kommer i främsta rummet i ABC.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Artikel 12.</a:t>
            </a:r>
            <a:r>
              <a:rPr lang="sv-SE" b="0" baseline="0" dirty="0"/>
              <a:t> </a:t>
            </a:r>
            <a:r>
              <a:rPr lang="sv-SE" i="1" dirty="0"/>
              <a:t>Respekt för barnets åsikter och att alla barn har rätt att uttrycka sin mening – </a:t>
            </a:r>
            <a:r>
              <a:rPr lang="sv-SE" i="0" dirty="0"/>
              <a:t>Här kommer</a:t>
            </a:r>
            <a:r>
              <a:rPr lang="sv-SE" i="0" baseline="0" dirty="0"/>
              <a:t> barnkonventionen in genom att </a:t>
            </a:r>
            <a:r>
              <a:rPr lang="sv-SE" baseline="0" dirty="0"/>
              <a:t>föräldrarna får träna på att ta b</a:t>
            </a:r>
            <a:r>
              <a:rPr lang="sv-SE" dirty="0"/>
              <a:t>arnets perspektiv under träffarna, t ex genom att….. Visa kärlek på barnets villkor och för barnets skull</a:t>
            </a:r>
            <a:r>
              <a:rPr lang="sv-SE" baseline="0" dirty="0"/>
              <a:t> eller b</a:t>
            </a:r>
            <a:r>
              <a:rPr lang="sv-SE" dirty="0"/>
              <a:t>ekräftar barnets känslor och hjälper barnet att förstå sina</a:t>
            </a:r>
            <a:r>
              <a:rPr lang="sv-SE" baseline="0" dirty="0"/>
              <a:t> känslor genom att sätta ord på dem och göra dem begripliga</a:t>
            </a:r>
            <a:r>
              <a:rPr lang="sv-SE" baseline="0" dirty="0">
                <a:solidFill>
                  <a:srgbClr val="FF0000"/>
                </a:solidFill>
              </a:rPr>
              <a:t>. </a:t>
            </a:r>
            <a:r>
              <a:rPr lang="sv-SE" sz="1200" kern="1200" dirty="0">
                <a:solidFill>
                  <a:schemeClr val="tx1"/>
                </a:solidFill>
                <a:effectLst/>
                <a:latin typeface="+mn-lt"/>
                <a:ea typeface="+mn-ea"/>
                <a:cs typeface="+mn-cs"/>
              </a:rPr>
              <a:t>I och med att även barnen tillfrågades i regeringsunderlaget ”En vinst för alla”, vad de tyckte att föräldrarna behövde, i utformandet av programmet,</a:t>
            </a:r>
            <a:r>
              <a:rPr lang="sv-SE" sz="1200" kern="1200" baseline="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har ABC även fått in barnets</a:t>
            </a:r>
            <a:r>
              <a:rPr lang="sv-SE" sz="1200" kern="1200" baseline="0" dirty="0">
                <a:solidFill>
                  <a:schemeClr val="tx1"/>
                </a:solidFill>
                <a:effectLst/>
                <a:latin typeface="+mn-lt"/>
                <a:ea typeface="+mn-ea"/>
                <a:cs typeface="+mn-cs"/>
              </a:rPr>
              <a:t> perspektiv</a:t>
            </a:r>
            <a:r>
              <a:rPr lang="sv-SE" sz="1200" kern="1200" dirty="0">
                <a:solidFill>
                  <a:schemeClr val="tx1"/>
                </a:solidFill>
                <a:effectLst/>
                <a:latin typeface="+mn-lt"/>
                <a:ea typeface="+mn-ea"/>
                <a:cs typeface="+mn-cs"/>
              </a:rPr>
              <a:t>, barn har fått vara med och påverka innehållet på ett direkt sätt. </a:t>
            </a:r>
            <a:endParaRPr lang="sv-SE" baseline="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Som konventionsstat</a:t>
            </a:r>
            <a:r>
              <a:rPr lang="sv-SE" sz="1200" kern="1200" baseline="0" dirty="0">
                <a:solidFill>
                  <a:schemeClr val="tx1"/>
                </a:solidFill>
                <a:effectLst/>
                <a:latin typeface="+mn-lt"/>
                <a:ea typeface="+mn-ea"/>
                <a:cs typeface="+mn-cs"/>
              </a:rPr>
              <a:t> har vi också ett åtagande att </a:t>
            </a:r>
            <a:r>
              <a:rPr lang="sv-SE" sz="1200" kern="1200" dirty="0">
                <a:solidFill>
                  <a:schemeClr val="tx1"/>
                </a:solidFill>
                <a:effectLst/>
                <a:latin typeface="+mn-lt"/>
                <a:ea typeface="+mn-ea"/>
                <a:cs typeface="+mn-cs"/>
              </a:rPr>
              <a:t>göra konventionens bestämmelser och principer allmänt kända bland såväl vuxna som barn (Artikel 42).</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Barnkonventionen finns att</a:t>
            </a:r>
            <a:r>
              <a:rPr lang="sv-SE" baseline="0" dirty="0"/>
              <a:t> ladda ner</a:t>
            </a:r>
            <a:r>
              <a:rPr lang="sv-SE" dirty="0"/>
              <a:t> på plusportalen.se. Planschen kan beställas från Unicef.</a:t>
            </a: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latin typeface="Stockholm Type Regular" pitchFamily="50" charset="0"/>
              </a:rPr>
              <a:t>Källa: Unicef</a:t>
            </a:r>
          </a:p>
          <a:p>
            <a:endParaRPr lang="sv-SE" dirty="0"/>
          </a:p>
          <a:p>
            <a:endParaRPr lang="sv-SE" dirty="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11</a:t>
            </a:fld>
            <a:endParaRPr lang="sv-SE"/>
          </a:p>
        </p:txBody>
      </p:sp>
    </p:spTree>
    <p:extLst>
      <p:ext uri="{BB962C8B-B14F-4D97-AF65-F5344CB8AC3E}">
        <p14:creationId xmlns:p14="http://schemas.microsoft.com/office/powerpoint/2010/main" val="56617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47500" lnSpcReduction="20000"/>
          </a:bodyPr>
          <a:lstStyle/>
          <a:p>
            <a:r>
              <a:rPr lang="sv-SE" sz="2400" b="0" baseline="0" dirty="0"/>
              <a:t>4</a:t>
            </a:r>
            <a:r>
              <a:rPr lang="sv-SE" sz="2400" b="0" dirty="0"/>
              <a:t> min</a:t>
            </a:r>
          </a:p>
          <a:p>
            <a:endParaRPr lang="sv-SE" sz="2400" b="0" dirty="0"/>
          </a:p>
          <a:p>
            <a:r>
              <a:rPr lang="sv-SE" sz="2400" b="0" dirty="0"/>
              <a:t>ABC-trappan </a:t>
            </a:r>
            <a:r>
              <a:rPr lang="sv-SE" sz="2400" dirty="0"/>
              <a:t>illustrerar de fyra träffarna och vikten av att ta ett steg i taget och börja med att bygga en</a:t>
            </a:r>
            <a:r>
              <a:rPr lang="sv-SE" sz="2400" baseline="0" dirty="0"/>
              <a:t> stabil grund</a:t>
            </a:r>
            <a:r>
              <a:rPr lang="sv-SE" sz="2400" dirty="0"/>
              <a:t>. Utan de första stegen är det svårt att minska konflikter och bråk. Varje träff har sitt tema.</a:t>
            </a:r>
          </a:p>
          <a:p>
            <a:endParaRPr lang="sv-SE" sz="2400" dirty="0"/>
          </a:p>
          <a:p>
            <a:pPr marL="0" marR="0" indent="0" algn="l" defTabSz="914400" rtl="0" eaLnBrk="1" fontAlgn="auto" latinLnBrk="0" hangingPunct="1">
              <a:lnSpc>
                <a:spcPct val="100000"/>
              </a:lnSpc>
              <a:spcBef>
                <a:spcPts val="0"/>
              </a:spcBef>
              <a:spcAft>
                <a:spcPts val="0"/>
              </a:spcAft>
              <a:buClrTx/>
              <a:buSzTx/>
              <a:buFontTx/>
              <a:buNone/>
              <a:tabLst/>
              <a:defRPr/>
            </a:pPr>
            <a:r>
              <a:rPr lang="sv-SE" sz="2400" dirty="0"/>
              <a:t>Första träffen har temat </a:t>
            </a:r>
            <a:r>
              <a:rPr lang="sv-SE" sz="2400" b="1" dirty="0"/>
              <a:t>Visa kärlek </a:t>
            </a:r>
            <a:r>
              <a:rPr lang="sv-SE" sz="2400" b="0" dirty="0"/>
              <a:t>och handlar </a:t>
            </a:r>
            <a:r>
              <a:rPr lang="sv-SE" sz="2400" dirty="0"/>
              <a:t>om värme i relationen mellan förälder och barn samt om vikten av att uppmärksamma det som fungerar väl.</a:t>
            </a:r>
            <a:r>
              <a:rPr lang="sv-SE" sz="2400" baseline="0" dirty="0"/>
              <a:t> </a:t>
            </a:r>
            <a:r>
              <a:rPr lang="sv-SE" sz="2400" b="0" baseline="0" dirty="0"/>
              <a:t>Värme är det </a:t>
            </a:r>
            <a:r>
              <a:rPr lang="sv-SE" sz="2400" baseline="0" dirty="0"/>
              <a:t>som barnen själva uppger att de värderar högst hos föräldern.</a:t>
            </a:r>
            <a:r>
              <a:rPr lang="sv-SE" sz="240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2400" dirty="0"/>
          </a:p>
          <a:p>
            <a:pPr marL="0" marR="0" indent="0" algn="l" defTabSz="914400" rtl="0" eaLnBrk="1" fontAlgn="auto" latinLnBrk="0" hangingPunct="1">
              <a:lnSpc>
                <a:spcPct val="100000"/>
              </a:lnSpc>
              <a:spcBef>
                <a:spcPts val="0"/>
              </a:spcBef>
              <a:spcAft>
                <a:spcPts val="0"/>
              </a:spcAft>
              <a:buClrTx/>
              <a:buSzTx/>
              <a:buFontTx/>
              <a:buNone/>
              <a:tabLst/>
              <a:defRPr/>
            </a:pPr>
            <a:r>
              <a:rPr lang="sv-SE" sz="2400" baseline="0" dirty="0"/>
              <a:t>Vi går igenom </a:t>
            </a:r>
            <a:r>
              <a:rPr lang="sv-SE" sz="2400" dirty="0"/>
              <a:t>hur barn lär sig av sina föräldrar, genom att härma och bli uppmärksammade. Föräldrarna får formulera mål med sitt föräldraskap och vad de vill utveckla hos sig själva.</a:t>
            </a:r>
            <a:endParaRPr lang="sv-SE" sz="2400" i="1"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sv-SE" sz="2400" dirty="0"/>
          </a:p>
          <a:p>
            <a:pPr marL="0" marR="0" indent="0" algn="l" defTabSz="914400" rtl="0" eaLnBrk="1" fontAlgn="auto" latinLnBrk="0" hangingPunct="1">
              <a:lnSpc>
                <a:spcPct val="100000"/>
              </a:lnSpc>
              <a:spcBef>
                <a:spcPts val="0"/>
              </a:spcBef>
              <a:spcAft>
                <a:spcPts val="0"/>
              </a:spcAft>
              <a:buClrTx/>
              <a:buSzTx/>
              <a:buFontTx/>
              <a:buNone/>
              <a:tabLst/>
              <a:defRPr/>
            </a:pPr>
            <a:r>
              <a:rPr lang="sv-SE" sz="2400" b="0" dirty="0"/>
              <a:t>Andra steget är </a:t>
            </a:r>
            <a:r>
              <a:rPr lang="sv-SE" sz="2400" b="1" dirty="0"/>
              <a:t>Vara med </a:t>
            </a:r>
            <a:r>
              <a:rPr lang="sv-SE" sz="2400" b="0" dirty="0"/>
              <a:t>och handlar </a:t>
            </a:r>
            <a:r>
              <a:rPr lang="sv-SE" sz="2400" dirty="0"/>
              <a:t>om att vara närvarande i relation till barnet, att ha roligt tillsammans och avsätta tid för det. Vi pratar också om hur föräldern kan förstå samspelet och barnets beteende i utmanande situationer.</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2400" dirty="0"/>
          </a:p>
          <a:p>
            <a:pPr marL="0" marR="0" indent="0" algn="l" defTabSz="914400" rtl="0" eaLnBrk="1" fontAlgn="auto" latinLnBrk="0" hangingPunct="1">
              <a:lnSpc>
                <a:spcPct val="100000"/>
              </a:lnSpc>
              <a:spcBef>
                <a:spcPts val="0"/>
              </a:spcBef>
              <a:spcAft>
                <a:spcPts val="0"/>
              </a:spcAft>
              <a:buClrTx/>
              <a:buSzTx/>
              <a:buFontTx/>
              <a:buNone/>
              <a:tabLst/>
              <a:defRPr/>
            </a:pPr>
            <a:r>
              <a:rPr lang="sv-SE" sz="2400" b="1" dirty="0"/>
              <a:t>Träff 3 </a:t>
            </a:r>
            <a:r>
              <a:rPr lang="sv-SE" sz="2400" dirty="0"/>
              <a:t>handlar om att vara</a:t>
            </a:r>
            <a:r>
              <a:rPr lang="sv-SE" sz="2400" baseline="0" dirty="0"/>
              <a:t> en förebild för sina barn även i svåra situationer</a:t>
            </a:r>
            <a:r>
              <a:rPr lang="sv-SE" sz="2400" dirty="0"/>
              <a:t> och på så sätt </a:t>
            </a:r>
            <a:r>
              <a:rPr lang="sv-SE" sz="2400" i="1" dirty="0"/>
              <a:t>visa vägen</a:t>
            </a:r>
            <a:r>
              <a:rPr lang="sv-SE" sz="2400" dirty="0"/>
              <a:t>. Ett viktigt moment är stress- och </a:t>
            </a:r>
            <a:r>
              <a:rPr lang="sv-SE" sz="2400" dirty="0" err="1"/>
              <a:t>ilskehantering</a:t>
            </a:r>
            <a:r>
              <a:rPr lang="sv-SE" sz="2400" dirty="0"/>
              <a:t> och föräldrarna jobbar utifrån sig själva och sin egen familjesituation.</a:t>
            </a:r>
          </a:p>
          <a:p>
            <a:endParaRPr lang="sv-SE" sz="2400" dirty="0"/>
          </a:p>
          <a:p>
            <a:pPr marL="0" marR="0" indent="0" algn="l" defTabSz="914400" rtl="0" eaLnBrk="1" fontAlgn="auto" latinLnBrk="0" hangingPunct="1">
              <a:lnSpc>
                <a:spcPct val="100000"/>
              </a:lnSpc>
              <a:spcBef>
                <a:spcPts val="0"/>
              </a:spcBef>
              <a:spcAft>
                <a:spcPts val="0"/>
              </a:spcAft>
              <a:buClrTx/>
              <a:buSzTx/>
              <a:buFontTx/>
              <a:buNone/>
              <a:tabLst/>
              <a:defRPr/>
            </a:pPr>
            <a:r>
              <a:rPr lang="sv-SE" sz="2400" b="0" dirty="0"/>
              <a:t>Fjärde steget heter </a:t>
            </a:r>
            <a:r>
              <a:rPr lang="sv-SE" sz="2400" b="1" dirty="0"/>
              <a:t>Välja strider </a:t>
            </a:r>
            <a:r>
              <a:rPr lang="sv-SE" sz="2400" b="0" dirty="0"/>
              <a:t>och h</a:t>
            </a:r>
            <a:r>
              <a:rPr lang="sv-SE" sz="2400" dirty="0"/>
              <a:t>andlar om att minska tjat och att vara konsekvent och tydlig. Syftet är att minska antalet onödiga konflikter mellan föräldrar och barn. På träffen får</a:t>
            </a:r>
            <a:r>
              <a:rPr lang="sv-SE" sz="2400" baseline="0" dirty="0"/>
              <a:t> föräldrarna också fundera kring sätt att hantera de strider de behöver ta. Vi</a:t>
            </a:r>
            <a:r>
              <a:rPr lang="sv-SE" sz="2400" dirty="0"/>
              <a:t> repeterar innehållet i ABC och avslutningsvis följs målen från första träffen upp. </a:t>
            </a:r>
            <a:endParaRPr lang="sv-SE" sz="24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sv-SE" sz="2400" dirty="0"/>
          </a:p>
          <a:p>
            <a:r>
              <a:rPr lang="sv-SE" sz="2400" b="0" dirty="0"/>
              <a:t>På </a:t>
            </a:r>
            <a:r>
              <a:rPr lang="sv-SE" sz="2400" b="1" dirty="0"/>
              <a:t>återträffen </a:t>
            </a:r>
            <a:r>
              <a:rPr lang="sv-SE" sz="2400" b="0" dirty="0"/>
              <a:t>ca 2-3 månader senare följer </a:t>
            </a:r>
            <a:r>
              <a:rPr lang="sv-SE" sz="2400" dirty="0"/>
              <a:t>ni upp, repeterar samt går igenom ett nytt tema (syskonkärlek,</a:t>
            </a:r>
            <a:r>
              <a:rPr lang="sv-SE" sz="2400" baseline="0" dirty="0"/>
              <a:t> flickor &amp; pojkar, tonår, genusfällor). </a:t>
            </a:r>
            <a:endParaRPr lang="sv-SE" sz="2400" dirty="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12</a:t>
            </a:fld>
            <a:endParaRPr lang="sv-S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200" b="0" baseline="0" dirty="0"/>
              <a:t>7 </a:t>
            </a:r>
            <a:r>
              <a:rPr lang="sv-SE" sz="1200" b="0" dirty="0"/>
              <a:t>min</a:t>
            </a:r>
          </a:p>
          <a:p>
            <a:endParaRPr lang="sv-SE" sz="1200" b="1" dirty="0"/>
          </a:p>
          <a:p>
            <a:r>
              <a:rPr lang="sv-SE" sz="1200" b="1" dirty="0"/>
              <a:t>Fråga</a:t>
            </a:r>
            <a:r>
              <a:rPr lang="sv-SE" sz="1200" b="1" baseline="0" dirty="0"/>
              <a:t> gruppen: </a:t>
            </a:r>
            <a:r>
              <a:rPr lang="sv-SE" sz="1200" b="0" dirty="0"/>
              <a:t>Som vi sagt tidigare är ABC</a:t>
            </a:r>
            <a:r>
              <a:rPr lang="sv-SE" sz="1200" b="0" baseline="0" dirty="0"/>
              <a:t> ett universellt föräldraskapsstödsprogram. </a:t>
            </a:r>
            <a:r>
              <a:rPr lang="sv-SE" sz="1200" dirty="0"/>
              <a:t>Varför ska vi erbjuda träffar som riktar sig till ALLA föräldrar? </a:t>
            </a:r>
          </a:p>
          <a:p>
            <a:endParaRPr lang="sv-SE" sz="1200" b="1" dirty="0"/>
          </a:p>
          <a:p>
            <a:r>
              <a:rPr lang="sv-SE" sz="1200" b="0" i="1" dirty="0"/>
              <a:t>Deltagarna diskuterar i par. Summera</a:t>
            </a:r>
            <a:r>
              <a:rPr lang="sv-SE" b="0" i="1" dirty="0"/>
              <a:t> i</a:t>
            </a:r>
            <a:r>
              <a:rPr lang="sv-SE" b="0" i="1" baseline="0" dirty="0"/>
              <a:t> helgrupp. </a:t>
            </a:r>
            <a:endParaRPr lang="sv-SE" b="0" i="1" dirty="0"/>
          </a:p>
          <a:p>
            <a:endParaRPr lang="sv-SE" dirty="0"/>
          </a:p>
          <a:p>
            <a:r>
              <a:rPr lang="sv-SE" u="sng" dirty="0"/>
              <a:t>Fyll på enligt nedan:</a:t>
            </a:r>
          </a:p>
          <a:p>
            <a:pPr>
              <a:buFont typeface="Arial" pitchFamily="34" charset="0"/>
              <a:buChar char="•"/>
            </a:pPr>
            <a:r>
              <a:rPr lang="sv-SE" dirty="0"/>
              <a:t>Ett föräldraskapsstöd som erbjuds alla är inte lika stigmatiserande och kan göra det lättare att</a:t>
            </a:r>
            <a:r>
              <a:rPr lang="sv-SE" baseline="0" dirty="0"/>
              <a:t> </a:t>
            </a:r>
            <a:r>
              <a:rPr lang="sv-SE" dirty="0"/>
              <a:t>nå även de med svårigheter.</a:t>
            </a:r>
          </a:p>
          <a:p>
            <a:pPr>
              <a:buFont typeface="Arial" pitchFamily="34" charset="0"/>
              <a:buChar char="•"/>
            </a:pPr>
            <a:r>
              <a:rPr lang="sv-SE" dirty="0"/>
              <a:t>Ur ett folkhälsoperspektiv är</a:t>
            </a:r>
            <a:r>
              <a:rPr lang="sv-SE" baseline="0" dirty="0"/>
              <a:t> det</a:t>
            </a:r>
            <a:r>
              <a:rPr lang="sv-SE" dirty="0"/>
              <a:t> ofta </a:t>
            </a:r>
            <a:r>
              <a:rPr lang="sv-SE" baseline="0" dirty="0"/>
              <a:t>bättre att nå många och göra liten skillnad än att nå få och göra stor skillnad.</a:t>
            </a:r>
          </a:p>
          <a:p>
            <a:pPr>
              <a:buFont typeface="Arial" pitchFamily="34" charset="0"/>
              <a:buNone/>
            </a:pPr>
            <a:endParaRPr lang="sv-SE" baseline="0" dirty="0"/>
          </a:p>
          <a:p>
            <a:endParaRPr lang="sv-SE" dirty="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13</a:t>
            </a:fld>
            <a:endParaRPr lang="sv-SE"/>
          </a:p>
        </p:txBody>
      </p:sp>
    </p:spTree>
    <p:extLst>
      <p:ext uri="{BB962C8B-B14F-4D97-AF65-F5344CB8AC3E}">
        <p14:creationId xmlns:p14="http://schemas.microsoft.com/office/powerpoint/2010/main" val="1040152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850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3 min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Att förebygga ohälsa eller problem av något slag kallas för prevention. Det kan handla om olika former av stöd, så kallade preventions­strategier, som finns på tre olika preventions­nivåer där universellt stöd ligger som bas. Dessa insatser bör erbjudas till alla föräldrar under barnets hela uppväxt och är insatser som inte tar hänsyn till skillnader mellan hög- och lågriskgrupper. Den största före­byggande effekten uppnås om små insatser riktas mot hela befolkningen jämfört med stora insatser mot ett fåtal i högriskgrupperna, vilket brukar kallas för </a:t>
            </a:r>
            <a:r>
              <a:rPr kumimoji="0" lang="sv-SE" sz="1200" b="1" i="0" u="none" strike="noStrike" kern="1200" cap="none" spc="0" normalizeH="0" baseline="0" noProof="0" dirty="0">
                <a:ln>
                  <a:noFill/>
                </a:ln>
                <a:solidFill>
                  <a:prstClr val="black"/>
                </a:solidFill>
                <a:effectLst/>
                <a:uLnTx/>
                <a:uFillTx/>
                <a:latin typeface="+mn-lt"/>
                <a:ea typeface="+mn-ea"/>
                <a:cs typeface="+mn-cs"/>
              </a:rPr>
              <a:t>preventions­paradoxen</a:t>
            </a:r>
            <a:r>
              <a:rPr kumimoji="0" lang="sv-SE" sz="1200" b="0" i="0" u="none" strike="noStrike" kern="1200" cap="none" spc="0" normalizeH="0" baseline="0" noProof="0" dirty="0">
                <a:ln>
                  <a:noFill/>
                </a:ln>
                <a:solidFill>
                  <a:prstClr val="black"/>
                </a:solidFill>
                <a:effectLst/>
                <a:uLnTx/>
                <a:uFillTx/>
                <a:latin typeface="+mn-lt"/>
                <a:ea typeface="+mn-ea"/>
                <a:cs typeface="+mn-cs"/>
              </a:rPr>
              <a:t>.</a:t>
            </a:r>
            <a:endParaRPr kumimoji="0" lang="sv-SE"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Av de barn som är i riskzonen kommer inte alla att behöva stöd för att problemen ska rätta till sig.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1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prstClr val="black"/>
                </a:solidFill>
                <a:effectLst/>
                <a:uLnTx/>
                <a:uFillTx/>
                <a:latin typeface="+mn-lt"/>
                <a:ea typeface="+mn-ea"/>
                <a:cs typeface="+mn-cs"/>
              </a:rPr>
              <a:t>Exempel: </a:t>
            </a:r>
            <a:r>
              <a:rPr kumimoji="0" lang="sv-SE" sz="1100" b="0" i="0" u="none" strike="noStrike" kern="1200" cap="none" spc="0" normalizeH="0" baseline="0" noProof="0" dirty="0">
                <a:ln>
                  <a:noFill/>
                </a:ln>
                <a:solidFill>
                  <a:prstClr val="black"/>
                </a:solidFill>
                <a:effectLst/>
                <a:uLnTx/>
                <a:uFillTx/>
                <a:latin typeface="+mn-lt"/>
                <a:ea typeface="+mn-ea"/>
                <a:cs typeface="+mn-cs"/>
              </a:rPr>
              <a:t>Av 100 barn: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-är det 90 barn som inte har särskilda bekymmer. 10 % av dem får problem som vuxna </a:t>
            </a:r>
            <a:r>
              <a:rPr kumimoji="0" lang="sv-SE" sz="1200" b="1" i="0" u="none" strike="noStrike" kern="1200" cap="none" spc="0" normalizeH="0" baseline="0" noProof="0" dirty="0">
                <a:ln>
                  <a:noFill/>
                </a:ln>
                <a:solidFill>
                  <a:srgbClr val="F79646">
                    <a:lumMod val="75000"/>
                  </a:srgbClr>
                </a:solidFill>
                <a:effectLst/>
                <a:uLnTx/>
                <a:uFillTx/>
                <a:latin typeface="+mn-lt"/>
                <a:ea typeface="+mn-ea"/>
                <a:cs typeface="+mn-cs"/>
              </a:rPr>
              <a:t>= 9 barn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-är det 7 barn som befinner sig i riskzon. 25 % av dem får  problem som vuxna </a:t>
            </a:r>
            <a:r>
              <a:rPr kumimoji="0" lang="sv-SE" sz="1200" b="1" i="0" u="none" strike="noStrike" kern="1200" cap="none" spc="0" normalizeH="0" baseline="0" noProof="0" dirty="0">
                <a:ln>
                  <a:noFill/>
                </a:ln>
                <a:solidFill>
                  <a:srgbClr val="F79646">
                    <a:lumMod val="75000"/>
                  </a:srgbClr>
                </a:solidFill>
                <a:effectLst/>
                <a:uLnTx/>
                <a:uFillTx/>
                <a:latin typeface="+mn-lt"/>
                <a:ea typeface="+mn-ea"/>
                <a:cs typeface="+mn-cs"/>
              </a:rPr>
              <a:t>= 2 barn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-är det 3 barn som har problem. 40 % av dem får  problem som vuxna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FFC000"/>
                </a:solidFill>
                <a:effectLst/>
                <a:uLnTx/>
                <a:uFillTx/>
                <a:latin typeface="+mn-lt"/>
                <a:ea typeface="+mn-ea"/>
                <a:cs typeface="+mn-cs"/>
              </a:rPr>
              <a:t> </a:t>
            </a:r>
            <a:r>
              <a:rPr kumimoji="0" lang="sv-SE" sz="1200" b="1" i="0" u="none" strike="noStrike" kern="1200" cap="none" spc="0" normalizeH="0" baseline="0" noProof="0" dirty="0">
                <a:ln>
                  <a:noFill/>
                </a:ln>
                <a:solidFill>
                  <a:srgbClr val="F79646">
                    <a:lumMod val="75000"/>
                  </a:srgbClr>
                </a:solidFill>
                <a:effectLst/>
                <a:uLnTx/>
                <a:uFillTx/>
                <a:latin typeface="+mn-lt"/>
                <a:ea typeface="+mn-ea"/>
                <a:cs typeface="+mn-cs"/>
              </a:rPr>
              <a:t>= 1 barn.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1" i="0" u="none" strike="noStrike" kern="1200" cap="none" spc="0" normalizeH="0" baseline="0" noProof="0" dirty="0">
              <a:ln>
                <a:noFill/>
              </a:ln>
              <a:solidFill>
                <a:srgbClr val="F79646">
                  <a:lumMod val="75000"/>
                </a:srgbClr>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De flesta som kommer att få svårigheter senare i livet finns i den stora gruppen som inte har särskilda svårigheter idag, eller som </a:t>
            </a:r>
            <a:r>
              <a:rPr kumimoji="0" lang="sv-SE" sz="1200" b="0" i="1" u="none" strike="noStrike" kern="1200" cap="none" spc="0" normalizeH="0" baseline="0" noProof="0" dirty="0">
                <a:ln>
                  <a:noFill/>
                </a:ln>
                <a:solidFill>
                  <a:prstClr val="black"/>
                </a:solidFill>
                <a:effectLst/>
                <a:uLnTx/>
                <a:uFillTx/>
                <a:latin typeface="+mn-lt"/>
                <a:ea typeface="+mn-ea"/>
                <a:cs typeface="+mn-cs"/>
              </a:rPr>
              <a:t>inte verkar </a:t>
            </a:r>
            <a:r>
              <a:rPr kumimoji="0" lang="sv-SE" sz="1200" b="0" i="0" u="none" strike="noStrike" kern="1200" cap="none" spc="0" normalizeH="0" baseline="0" noProof="0" dirty="0">
                <a:ln>
                  <a:noFill/>
                </a:ln>
                <a:solidFill>
                  <a:prstClr val="black"/>
                </a:solidFill>
                <a:effectLst/>
                <a:uLnTx/>
                <a:uFillTx/>
                <a:latin typeface="+mn-lt"/>
                <a:ea typeface="+mn-ea"/>
                <a:cs typeface="+mn-cs"/>
              </a:rPr>
              <a:t>ha problem.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1" i="0" u="none" strike="noStrike" kern="1200" cap="none" spc="0" normalizeH="0" baseline="0" noProof="0" dirty="0">
              <a:ln>
                <a:noFill/>
              </a:ln>
              <a:solidFill>
                <a:srgbClr val="F79646">
                  <a:lumMod val="75000"/>
                </a:srgbClr>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mn-lt"/>
                <a:ea typeface="+mn-ea"/>
                <a:cs typeface="+mn-cs"/>
              </a:rPr>
              <a:t>Föräldrars behov</a:t>
            </a:r>
            <a:r>
              <a:rPr kumimoji="0" lang="sv-SE" sz="1200" b="0" i="0" u="none" strike="noStrike" kern="1200" cap="none" spc="0" normalizeH="0" baseline="0" noProof="0" dirty="0">
                <a:ln>
                  <a:noFill/>
                </a:ln>
                <a:solidFill>
                  <a:prstClr val="black"/>
                </a:solidFill>
                <a:effectLst/>
                <a:uLnTx/>
                <a:uFillTx/>
                <a:latin typeface="+mn-lt"/>
                <a:ea typeface="+mn-ea"/>
                <a:cs typeface="+mn-cs"/>
              </a:rPr>
              <a:t>: Vid kartläggningen av </a:t>
            </a:r>
            <a:r>
              <a:rPr kumimoji="0" lang="sv-SE" sz="1200" b="0" i="0" u="none" strike="noStrike" kern="1200" cap="none" spc="0" normalizeH="0" baseline="0" noProof="0" dirty="0" err="1">
                <a:ln>
                  <a:noFill/>
                </a:ln>
                <a:solidFill>
                  <a:prstClr val="black"/>
                </a:solidFill>
                <a:effectLst/>
                <a:uLnTx/>
                <a:uFillTx/>
                <a:latin typeface="+mn-lt"/>
                <a:ea typeface="+mn-ea"/>
                <a:cs typeface="+mn-cs"/>
              </a:rPr>
              <a:t>föräldraskapsstöd</a:t>
            </a:r>
            <a:r>
              <a:rPr kumimoji="0" lang="sv-SE" sz="1200" b="0" i="0" u="none" strike="noStrike" kern="1200" cap="none" spc="0" normalizeH="0" baseline="0" noProof="0" dirty="0">
                <a:ln>
                  <a:noFill/>
                </a:ln>
                <a:solidFill>
                  <a:prstClr val="black"/>
                </a:solidFill>
                <a:effectLst/>
                <a:uLnTx/>
                <a:uFillTx/>
                <a:latin typeface="+mn-lt"/>
                <a:ea typeface="+mn-ea"/>
                <a:cs typeface="+mn-cs"/>
              </a:rPr>
              <a:t> inför utvecklingen av ABC fick föräldrar svara på frågan om de genomgått något föräldraskapsstödsprogram under de senaste två åren.  Endast </a:t>
            </a:r>
            <a:r>
              <a:rPr kumimoji="0" lang="sv-SE" sz="1200" b="0" i="1" u="none" strike="noStrike" kern="1200" cap="none" spc="0" normalizeH="0" baseline="0" noProof="0" dirty="0">
                <a:ln>
                  <a:noFill/>
                </a:ln>
                <a:solidFill>
                  <a:prstClr val="black"/>
                </a:solidFill>
                <a:effectLst/>
                <a:uLnTx/>
                <a:uFillTx/>
                <a:latin typeface="+mn-lt"/>
                <a:ea typeface="+mn-ea"/>
                <a:cs typeface="+mn-cs"/>
              </a:rPr>
              <a:t>4,7 % </a:t>
            </a:r>
            <a:r>
              <a:rPr kumimoji="0" lang="sv-SE" sz="1200" b="0" i="0" u="none" strike="noStrike" kern="1200" cap="none" spc="0" normalizeH="0" baseline="0" noProof="0" dirty="0">
                <a:ln>
                  <a:noFill/>
                </a:ln>
                <a:solidFill>
                  <a:prstClr val="black"/>
                </a:solidFill>
                <a:effectLst/>
                <a:uLnTx/>
                <a:uFillTx/>
                <a:latin typeface="+mn-lt"/>
                <a:ea typeface="+mn-ea"/>
                <a:cs typeface="+mn-cs"/>
              </a:rPr>
              <a:t>svarad</a:t>
            </a:r>
            <a:r>
              <a:rPr kumimoji="0" lang="sv-SE" sz="1200" b="0" i="1" u="none" strike="noStrike" kern="1200" cap="none" spc="0" normalizeH="0" baseline="0" noProof="0" dirty="0">
                <a:ln>
                  <a:noFill/>
                </a:ln>
                <a:solidFill>
                  <a:prstClr val="black"/>
                </a:solidFill>
                <a:effectLst/>
                <a:uLnTx/>
                <a:uFillTx/>
                <a:latin typeface="+mn-lt"/>
                <a:ea typeface="+mn-ea"/>
                <a:cs typeface="+mn-cs"/>
              </a:rPr>
              <a:t>e </a:t>
            </a:r>
            <a:r>
              <a:rPr kumimoji="0" lang="sv-SE" sz="1200" b="0" i="0" u="none" strike="noStrike" kern="1200" cap="none" spc="0" normalizeH="0" baseline="0" noProof="0" dirty="0">
                <a:ln>
                  <a:noFill/>
                </a:ln>
                <a:solidFill>
                  <a:prstClr val="black"/>
                </a:solidFill>
                <a:effectLst/>
                <a:uLnTx/>
                <a:uFillTx/>
                <a:latin typeface="+mn-lt"/>
                <a:ea typeface="+mn-ea"/>
                <a:cs typeface="+mn-cs"/>
              </a:rPr>
              <a:t>att de gjort det medan c</a:t>
            </a:r>
            <a:r>
              <a:rPr kumimoji="0" lang="sv-SE" sz="1200" b="0" i="1" u="none" strike="noStrike" kern="1200" cap="none" spc="0" normalizeH="0" baseline="0" noProof="0" dirty="0">
                <a:ln>
                  <a:noFill/>
                </a:ln>
                <a:solidFill>
                  <a:prstClr val="black"/>
                </a:solidFill>
                <a:effectLst/>
                <a:uLnTx/>
                <a:uFillTx/>
                <a:latin typeface="+mn-lt"/>
                <a:ea typeface="+mn-ea"/>
                <a:cs typeface="+mn-cs"/>
              </a:rPr>
              <a:t>a 40 % </a:t>
            </a:r>
            <a:r>
              <a:rPr kumimoji="0" lang="sv-SE" sz="1200" b="0" i="0" u="none" strike="noStrike" kern="1200" cap="none" spc="0" normalizeH="0" baseline="0" noProof="0" dirty="0">
                <a:ln>
                  <a:noFill/>
                </a:ln>
                <a:solidFill>
                  <a:prstClr val="black"/>
                </a:solidFill>
                <a:effectLst/>
                <a:uLnTx/>
                <a:uFillTx/>
                <a:latin typeface="+mn-lt"/>
                <a:ea typeface="+mn-ea"/>
                <a:cs typeface="+mn-cs"/>
              </a:rPr>
              <a:t>av föräldrarna uppgav att de skulle vara intresserade av att delta i ett universellt föräldraskapsstödsprogram. Enligt barnkonventionen, artikel 5 &amp; 18 har barnets föräldrar eller vårdnadshavare huvudansvaret för barnets uppfostran och utveckling, med statens stöd. Här ser vi att ABC har en roll i att ge föräldrar det stödet i syfte att barnen ska utvecklas på ett bra sätt och att stöd också är efterfrågat av föräldrarna.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sng" strike="noStrike" kern="1200" cap="none" spc="0" normalizeH="0" baseline="0" noProof="0" dirty="0">
                <a:ln>
                  <a:noFill/>
                </a:ln>
                <a:solidFill>
                  <a:prstClr val="black"/>
                </a:solidFill>
                <a:effectLst/>
                <a:uLnTx/>
                <a:uFillTx/>
                <a:latin typeface="+mn-lt"/>
                <a:ea typeface="+mn-ea"/>
                <a:cs typeface="+mn-cs"/>
              </a:rPr>
              <a:t>Källa: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Mfof.se/</a:t>
            </a:r>
            <a:r>
              <a:rPr kumimoji="0" lang="sv-SE" sz="1200" b="0" i="0" u="none" strike="noStrike" kern="1200" cap="none" spc="0" normalizeH="0" baseline="0" noProof="0" dirty="0" err="1">
                <a:ln>
                  <a:noFill/>
                </a:ln>
                <a:solidFill>
                  <a:prstClr val="black"/>
                </a:solidFill>
                <a:effectLst/>
                <a:uLnTx/>
                <a:uFillTx/>
                <a:latin typeface="+mn-lt"/>
                <a:ea typeface="+mn-ea"/>
                <a:cs typeface="+mn-cs"/>
              </a:rPr>
              <a:t>Foraldraskapsstod</a:t>
            </a:r>
            <a:r>
              <a:rPr kumimoji="0" lang="sv-SE" sz="1200" b="0" i="0" u="none" strike="noStrike" kern="1200" cap="none" spc="0" normalizeH="0" baseline="0" noProof="0" dirty="0">
                <a:ln>
                  <a:noFill/>
                </a:ln>
                <a:solidFill>
                  <a:prstClr val="black"/>
                </a:solidFill>
                <a:effectLst/>
                <a:uLnTx/>
                <a:uFillTx/>
                <a:latin typeface="+mn-lt"/>
                <a:ea typeface="+mn-ea"/>
                <a:cs typeface="+mn-cs"/>
              </a:rPr>
              <a:t>/Preventionsstrategier</a:t>
            </a:r>
          </a:p>
          <a:p>
            <a:endParaRPr lang="sv-SE" dirty="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14</a:t>
            </a:fld>
            <a:endParaRPr lang="sv-SE"/>
          </a:p>
        </p:txBody>
      </p:sp>
    </p:spTree>
    <p:extLst>
      <p:ext uri="{BB962C8B-B14F-4D97-AF65-F5344CB8AC3E}">
        <p14:creationId xmlns:p14="http://schemas.microsoft.com/office/powerpoint/2010/main" val="2311167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b="0" dirty="0"/>
              <a:t>1 min</a:t>
            </a:r>
          </a:p>
          <a:p>
            <a:endParaRPr lang="sv-SE" baseline="0" dirty="0"/>
          </a:p>
          <a:p>
            <a:pPr lvl="0"/>
            <a:r>
              <a:rPr lang="sv-SE" b="1" baseline="0" dirty="0"/>
              <a:t>På träffarna ska föräldrarna få</a:t>
            </a:r>
            <a:r>
              <a:rPr lang="sv-SE" baseline="0" dirty="0"/>
              <a:t>: </a:t>
            </a:r>
          </a:p>
          <a:p>
            <a:pPr marL="628650" lvl="1" indent="-171450">
              <a:buFont typeface="Arial" panose="020B0604020202020204" pitchFamily="34" charset="0"/>
              <a:buChar char="•"/>
            </a:pPr>
            <a:r>
              <a:rPr lang="sv-SE" sz="1200" dirty="0"/>
              <a:t>Diskutera och utbyta erfarenheter med andra föräldrar.</a:t>
            </a:r>
          </a:p>
          <a:p>
            <a:pPr marL="628650" lvl="1" indent="-171450">
              <a:buFont typeface="Arial" panose="020B0604020202020204" pitchFamily="34" charset="0"/>
              <a:buChar char="•"/>
            </a:pPr>
            <a:endParaRPr lang="sv-SE" sz="1200" dirty="0"/>
          </a:p>
          <a:p>
            <a:pPr marL="628650" lvl="1" indent="-171450">
              <a:buFont typeface="Arial" panose="020B0604020202020204" pitchFamily="34" charset="0"/>
              <a:buChar char="•"/>
            </a:pPr>
            <a:r>
              <a:rPr lang="sv-SE" sz="1200" dirty="0"/>
              <a:t>Ta del av forskning om föräldraskap och barns utveckling.</a:t>
            </a:r>
          </a:p>
          <a:p>
            <a:pPr marL="628650" lvl="1" indent="-171450">
              <a:buFont typeface="Arial" panose="020B0604020202020204" pitchFamily="34" charset="0"/>
              <a:buChar char="•"/>
            </a:pPr>
            <a:endParaRPr lang="sv-SE" sz="1200" dirty="0"/>
          </a:p>
          <a:p>
            <a:pPr marL="628650" lvl="1" indent="-171450">
              <a:buFont typeface="Arial" panose="020B0604020202020204" pitchFamily="34" charset="0"/>
              <a:buChar char="•"/>
            </a:pPr>
            <a:r>
              <a:rPr lang="sv-SE" sz="1200" dirty="0"/>
              <a:t>Verktyg för att bygga/bevara goda relationer och minska konflikter.</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200" b="0" dirty="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1" dirty="0"/>
              <a:t>Pedagogiken </a:t>
            </a:r>
            <a:r>
              <a:rPr lang="sv-SE" b="0" dirty="0"/>
              <a:t>är att föräldrar </a:t>
            </a:r>
            <a:r>
              <a:rPr lang="sv-SE" dirty="0"/>
              <a:t>ska känna sig stärkta när de går från ABC-träffarna.</a:t>
            </a:r>
            <a:r>
              <a:rPr lang="sv-SE" baseline="0" dirty="0"/>
              <a:t> Inga pekpinnar.</a:t>
            </a:r>
          </a:p>
          <a:p>
            <a:pPr marL="628650" lvl="1" indent="-171450">
              <a:buFont typeface="Arial" panose="020B0604020202020204" pitchFamily="34" charset="0"/>
              <a:buChar char="•"/>
            </a:pPr>
            <a:endParaRPr lang="sv-SE" sz="1200" dirty="0"/>
          </a:p>
          <a:p>
            <a:endParaRPr lang="sv-SE" dirty="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15</a:t>
            </a:fld>
            <a:endParaRPr lang="sv-S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92500" lnSpcReduction="10000"/>
          </a:bodyPr>
          <a:lstStyle/>
          <a:p>
            <a:r>
              <a:rPr lang="sv-SE" b="0" dirty="0"/>
              <a:t>2 min</a:t>
            </a:r>
          </a:p>
          <a:p>
            <a:endParaRPr lang="sv-SE" b="0" dirty="0"/>
          </a:p>
          <a:p>
            <a:r>
              <a:rPr lang="sv-SE" b="0" dirty="0"/>
              <a:t>Så här ser ramarna ut för föräldraträffarna. </a:t>
            </a:r>
          </a:p>
          <a:p>
            <a:endParaRPr lang="sv-SE" b="1" baseline="0" dirty="0"/>
          </a:p>
          <a:p>
            <a:r>
              <a:rPr lang="sv-SE" b="0" dirty="0"/>
              <a:t>ABC består av fyra </a:t>
            </a:r>
            <a:r>
              <a:rPr lang="sv-SE" b="1" dirty="0"/>
              <a:t>föräldraträffar a 2,5 timme och en återträff</a:t>
            </a:r>
            <a:r>
              <a:rPr lang="sv-SE" b="0" dirty="0"/>
              <a:t>.</a:t>
            </a:r>
            <a:r>
              <a:rPr lang="sv-SE" b="0" baseline="0" dirty="0"/>
              <a:t> </a:t>
            </a:r>
          </a:p>
          <a:p>
            <a:r>
              <a:rPr lang="sv-SE" b="0" dirty="0"/>
              <a:t>I ABC 3-12 år trycker vi särskilt på att det är viktigt att föräldern deltar på första</a:t>
            </a:r>
            <a:r>
              <a:rPr lang="sv-SE" b="0" baseline="0" dirty="0"/>
              <a:t> träffen, eftersom grunderna i materialet gås igenom då. (till skillnad från ABC 0-2 och Tonår)</a:t>
            </a:r>
          </a:p>
          <a:p>
            <a:endParaRPr lang="sv-SE" b="0" dirty="0"/>
          </a:p>
          <a:p>
            <a:r>
              <a:rPr lang="sv-SE" b="1" dirty="0"/>
              <a:t>Ca 10-14 föräldrar </a:t>
            </a:r>
            <a:r>
              <a:rPr lang="sv-SE" dirty="0"/>
              <a:t>i varje grupp rekommenderas</a:t>
            </a:r>
            <a:r>
              <a:rPr lang="sv-SE" baseline="0" dirty="0"/>
              <a:t>. Detta för att ge varje förälder behöver eget utrymme. </a:t>
            </a:r>
            <a:endParaRPr lang="sv-SE" dirty="0"/>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Varje grupp leds av </a:t>
            </a:r>
            <a:r>
              <a:rPr lang="sv-SE" b="1" dirty="0"/>
              <a:t>två gruppledare </a:t>
            </a:r>
            <a:r>
              <a:rPr lang="sv-SE" dirty="0"/>
              <a:t>för att kunna visa</a:t>
            </a:r>
            <a:r>
              <a:rPr lang="sv-SE" baseline="0" dirty="0"/>
              <a:t> exempel/rollspel, ta hand om gruppen, alternera och modellera samspel. Ni planerar in träffarna varje eller varannan vecka (förutom under utbildning då ni följer utbildningsschemat), och </a:t>
            </a:r>
            <a:r>
              <a:rPr lang="sv-SE" b="1" baseline="0" dirty="0"/>
              <a:t>återträffen</a:t>
            </a:r>
            <a:r>
              <a:rPr lang="sv-SE" baseline="0" dirty="0"/>
              <a:t> 2-3 månader efter träff 4. Annonsera datum för återträffen från början, det ökar närvaron på träffen.</a:t>
            </a:r>
            <a:r>
              <a:rPr lang="sv-SE" b="1"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Träffarna består av diskussioner, filmexempel och tips att pröva hemma. </a:t>
            </a:r>
            <a:r>
              <a:rPr lang="sv-SE" b="1" baseline="0" dirty="0"/>
              <a:t>Föräldramateria</a:t>
            </a:r>
            <a:r>
              <a:rPr lang="sv-SE" baseline="0" dirty="0"/>
              <a:t>l</a:t>
            </a:r>
            <a:r>
              <a:rPr lang="sv-SE" b="1" baseline="0" dirty="0"/>
              <a:t>et</a:t>
            </a:r>
            <a:r>
              <a:rPr lang="sv-SE" baseline="0" dirty="0"/>
              <a:t> utformas delvis gemensamt under träffarna. Föräldrarna får själva skriva i materialet. </a:t>
            </a:r>
          </a:p>
          <a:p>
            <a:endParaRPr lang="sv-SE" baseline="0" dirty="0"/>
          </a:p>
          <a:p>
            <a:r>
              <a:rPr lang="sv-SE" b="1" baseline="0" dirty="0"/>
              <a:t>Lokalen</a:t>
            </a:r>
            <a:r>
              <a:rPr lang="sv-SE" baseline="0" dirty="0"/>
              <a:t> som gruppen hålls i bör vara trivsam och med bekväma sittplatser. Gruppledarna måste kunna visa film.</a:t>
            </a:r>
          </a:p>
          <a:p>
            <a:endParaRPr lang="sv-SE" baseline="0" dirty="0"/>
          </a:p>
          <a:p>
            <a:r>
              <a:rPr lang="sv-SE" b="1" baseline="0" dirty="0"/>
              <a:t>Fikapausen</a:t>
            </a:r>
            <a:r>
              <a:rPr lang="sv-SE" baseline="0" dirty="0"/>
              <a:t> är viktig, bland annat för trivsel och föräldrarnas möjlighet att nätverka med varandra.</a:t>
            </a:r>
          </a:p>
          <a:p>
            <a:endParaRPr lang="sv-SE" baseline="0" dirty="0"/>
          </a:p>
          <a:p>
            <a:r>
              <a:rPr lang="sv-SE" baseline="0" dirty="0"/>
              <a:t>Om det är möjligt att erbjuda </a:t>
            </a:r>
            <a:r>
              <a:rPr lang="sv-SE" b="1" baseline="0" dirty="0"/>
              <a:t>barnvakt</a:t>
            </a:r>
            <a:r>
              <a:rPr lang="sv-SE" baseline="0" dirty="0"/>
              <a:t> så rekommenderas det då det underlättar för både par och ensamstående att delta.</a:t>
            </a:r>
            <a:endParaRPr lang="sv-SE" dirty="0"/>
          </a:p>
          <a:p>
            <a:endParaRPr lang="sv-SE" baseline="0" dirty="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16</a:t>
            </a:fld>
            <a:endParaRPr lang="sv-S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Paus 20 min</a:t>
            </a:r>
            <a:r>
              <a:rPr lang="sv-SE" b="1" baseline="0" dirty="0"/>
              <a:t> </a:t>
            </a:r>
            <a:r>
              <a:rPr lang="sv-SE" b="0" baseline="0" dirty="0"/>
              <a:t>(kl.</a:t>
            </a:r>
            <a:r>
              <a:rPr lang="sv-SE" sz="1200" b="0" baseline="0" dirty="0"/>
              <a:t>09:35- 09:55) </a:t>
            </a:r>
            <a:endParaRPr lang="sv-SE" b="0" dirty="0"/>
          </a:p>
          <a:p>
            <a:endParaRPr lang="sv-SE" b="0" baseline="0" dirty="0"/>
          </a:p>
          <a:p>
            <a:endParaRPr lang="sv-SE" b="1" baseline="0" dirty="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17</a:t>
            </a:fld>
            <a:endParaRPr lang="sv-SE"/>
          </a:p>
        </p:txBody>
      </p:sp>
    </p:spTree>
    <p:extLst>
      <p:ext uri="{BB962C8B-B14F-4D97-AF65-F5344CB8AC3E}">
        <p14:creationId xmlns:p14="http://schemas.microsoft.com/office/powerpoint/2010/main" val="1435925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baseline="0" dirty="0"/>
              <a:t>4 min			</a:t>
            </a:r>
            <a:r>
              <a:rPr lang="sv-SE" sz="1200" b="1" baseline="0" dirty="0"/>
              <a:t>För medarbetare i Stockholms stad</a:t>
            </a:r>
          </a:p>
          <a:p>
            <a:endParaRPr lang="sv-SE" sz="1200" b="1" baseline="0" dirty="0"/>
          </a:p>
          <a:p>
            <a:pPr algn="l"/>
            <a:r>
              <a:rPr lang="sv-SE" sz="1200" b="0" baseline="0" dirty="0"/>
              <a:t>För att kunna arbeta med era föräldragrupper har ni tillgång till Plusportalen som är vårt digitala system där vi administrerar anmälningar, utbildningar och föräldraträffar. Där samlar vi även det material du behöver till dina träffar.</a:t>
            </a:r>
            <a:r>
              <a:rPr lang="sv-SE" sz="1200" dirty="0"/>
              <a:t> (</a:t>
            </a:r>
            <a:r>
              <a:rPr lang="sv-SE" sz="1200" i="1" dirty="0"/>
              <a:t>Se Guide</a:t>
            </a:r>
            <a:r>
              <a:rPr lang="sv-SE" sz="1200" i="1" baseline="0" dirty="0"/>
              <a:t> för gruppledare i Plusportalen och datum för Utbildning i Plusportalen</a:t>
            </a:r>
            <a:r>
              <a:rPr lang="sv-SE" sz="1200" baseline="0" dirty="0"/>
              <a:t>.)</a:t>
            </a:r>
            <a:r>
              <a:rPr lang="sv-SE" b="1" i="0" dirty="0">
                <a:solidFill>
                  <a:srgbClr val="333333"/>
                </a:solidFill>
                <a:effectLst/>
                <a:latin typeface="Helvetica Neue"/>
              </a:rPr>
              <a:t> </a:t>
            </a:r>
          </a:p>
          <a:p>
            <a:endParaRPr lang="sv-SE" sz="1200" b="1" baseline="0" dirty="0"/>
          </a:p>
          <a:p>
            <a:r>
              <a:rPr lang="sv-SE" sz="1200" b="1" dirty="0"/>
              <a:t>1. </a:t>
            </a:r>
            <a:r>
              <a:rPr lang="sv-SE" sz="1200" dirty="0"/>
              <a:t>Börja med att logga in på plusportalen.se och bekanta dig med miljön. Du har en personlig inloggning med Bank-id eller tjänstekort. Du har fått (under Rättigheter) behörighet som gruppledare och har tillgång till material och kan utföra  ett antal uppgifter i systemet.</a:t>
            </a:r>
          </a:p>
          <a:p>
            <a:r>
              <a:rPr lang="sv-SE" sz="1200" dirty="0"/>
              <a:t>Under rubriken </a:t>
            </a:r>
            <a:r>
              <a:rPr lang="sv-SE" sz="1200" b="1" dirty="0"/>
              <a:t>Digitalt material</a:t>
            </a:r>
            <a:r>
              <a:rPr lang="sv-SE" sz="1200" b="1" baseline="0" dirty="0"/>
              <a:t> </a:t>
            </a:r>
            <a:r>
              <a:rPr lang="sv-SE" sz="1200" baseline="0" dirty="0"/>
              <a:t>hittar du</a:t>
            </a:r>
            <a:r>
              <a:rPr lang="sv-SE" sz="1200" dirty="0"/>
              <a:t> material som du behöver i utbildningen och som gruppledare, </a:t>
            </a:r>
            <a:r>
              <a:rPr lang="sv-SE" sz="1200" dirty="0" err="1"/>
              <a:t>bla</a:t>
            </a:r>
            <a:r>
              <a:rPr lang="sv-SE" sz="1200" dirty="0"/>
              <a:t> rekryterings- och föräldramaterial, dokument med koder</a:t>
            </a:r>
            <a:r>
              <a:rPr lang="sv-SE" sz="1200" baseline="0" dirty="0"/>
              <a:t> för filmer</a:t>
            </a:r>
            <a:r>
              <a:rPr lang="sv-SE" sz="1200" dirty="0"/>
              <a:t>. </a:t>
            </a:r>
          </a:p>
          <a:p>
            <a:r>
              <a:rPr lang="sv-SE" sz="1200" dirty="0"/>
              <a:t>Under rubriken</a:t>
            </a:r>
            <a:r>
              <a:rPr lang="sv-SE" sz="1200" baseline="0" dirty="0"/>
              <a:t> </a:t>
            </a:r>
            <a:r>
              <a:rPr lang="sv-SE" sz="1200" b="1" dirty="0"/>
              <a:t>Video</a:t>
            </a:r>
            <a:r>
              <a:rPr lang="sv-SE" sz="1200" dirty="0"/>
              <a:t> hittar</a:t>
            </a:r>
            <a:r>
              <a:rPr lang="sv-SE" sz="1200" baseline="0" dirty="0"/>
              <a:t> du de f</a:t>
            </a:r>
            <a:r>
              <a:rPr lang="sv-SE" sz="1200" dirty="0"/>
              <a:t>ilmer du ska visa på dina föräldraträffar. Kod för att ladda ner:</a:t>
            </a:r>
            <a:r>
              <a:rPr lang="sv-SE" sz="1200" baseline="0" dirty="0"/>
              <a:t> abcgrupp15</a:t>
            </a:r>
            <a:endParaRPr lang="sv-SE" sz="1200" dirty="0"/>
          </a:p>
          <a:p>
            <a:r>
              <a:rPr lang="sv-SE" sz="1200" dirty="0"/>
              <a:t>Under rubriken </a:t>
            </a:r>
            <a:r>
              <a:rPr lang="sv-SE" sz="1200" b="1" dirty="0"/>
              <a:t>Anmälan för professionella </a:t>
            </a:r>
            <a:r>
              <a:rPr lang="sv-SE" sz="1200" b="0" dirty="0"/>
              <a:t>anmäler</a:t>
            </a:r>
            <a:r>
              <a:rPr lang="sv-SE" sz="1200" b="0" baseline="0" dirty="0"/>
              <a:t> du dig till kommande</a:t>
            </a:r>
            <a:r>
              <a:rPr lang="sv-SE" sz="1200" dirty="0"/>
              <a:t> utbildning</a:t>
            </a:r>
            <a:r>
              <a:rPr lang="sv-SE" sz="1200" baseline="0" dirty="0"/>
              <a:t> i Plusportalen,</a:t>
            </a:r>
            <a:r>
              <a:rPr lang="sv-SE" sz="1200" dirty="0"/>
              <a:t> samt inspirationsföreläsningar.</a:t>
            </a:r>
          </a:p>
          <a:p>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Föräldrar som deltar i gruppen ska anmäla sig via Plusportalen. De</a:t>
            </a:r>
            <a:r>
              <a:rPr lang="sv-SE" sz="1200" baseline="0" dirty="0"/>
              <a:t> får då</a:t>
            </a:r>
            <a:r>
              <a:rPr lang="sv-SE" sz="1200" dirty="0"/>
              <a:t> en egen inloggning och kan</a:t>
            </a:r>
            <a:r>
              <a:rPr lang="sv-SE" sz="1200" baseline="0" dirty="0"/>
              <a:t> titta på filmerna mellan träffarna. </a:t>
            </a:r>
            <a:r>
              <a:rPr lang="sv-SE" sz="1200" dirty="0"/>
              <a:t>Lösenord krävs för respektive film (se lista på portalen) och ges till föräldrarna efter varje träff. Gruppledare som arbetar utanför Stockholm</a:t>
            </a:r>
            <a:r>
              <a:rPr lang="sv-SE" sz="1200" baseline="0" dirty="0"/>
              <a:t> kommer att kunna beställa material och titta på film via Karolinska Institutets portal, ipsykologi.se.</a:t>
            </a:r>
            <a:endParaRPr lang="sv-SE" sz="1200" dirty="0"/>
          </a:p>
          <a:p>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2. </a:t>
            </a:r>
            <a:r>
              <a:rPr lang="sv-SE" sz="1200" b="0" dirty="0"/>
              <a:t>Det är viktigt att du tar kontakt med samordnaren för föräldraskapsstödsgrupper i din </a:t>
            </a:r>
            <a:r>
              <a:rPr lang="sv-SE" sz="1200" b="0" dirty="0" err="1"/>
              <a:t>sdf</a:t>
            </a:r>
            <a:r>
              <a:rPr lang="sv-SE" sz="1200" b="0" dirty="0"/>
              <a:t>. Dels för att hen behöver information om när du planerar ha dina kommande föräldragrupper för att kunna samordna och administrera anmälningarna från</a:t>
            </a:r>
            <a:r>
              <a:rPr lang="sv-SE" sz="1200" b="0" baseline="0" dirty="0"/>
              <a:t> föräldrar. Dels för att du ska få kännedom om ansvarsfördelningen i din </a:t>
            </a:r>
            <a:r>
              <a:rPr lang="sv-SE" sz="1200" b="0" baseline="0" dirty="0" err="1"/>
              <a:t>sdf</a:t>
            </a:r>
            <a:r>
              <a:rPr lang="sv-SE" sz="1200" b="0" baseline="0" dirty="0"/>
              <a:t> gällande vem som ska skicka ut föräldraenkäter (före och efter), skapa träffar och registrera närvaro på föräldraträffarna. </a:t>
            </a:r>
            <a:r>
              <a:rPr lang="sv-SE" b="1" baseline="0" dirty="0"/>
              <a:t>Vet du vem din samordnare är? </a:t>
            </a:r>
            <a:endParaRPr lang="sv-SE" sz="1200" b="0" baseline="0" dirty="0"/>
          </a:p>
          <a:p>
            <a:endParaRPr lang="sv-SE"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3. Guide för gruppledare i Plusportalen </a:t>
            </a:r>
            <a:r>
              <a:rPr lang="sv-SE" sz="1200" dirty="0"/>
              <a:t>hittar du bland filerna i ditt</a:t>
            </a:r>
            <a:r>
              <a:rPr lang="sv-SE" sz="1200" baseline="0" dirty="0"/>
              <a:t> Digitala material. Läs innehållet noga, särskilt gällande föräldraenkäter och närvaroregistrering.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aseline="0" dirty="0"/>
              <a:t>Plusportalen är under omarbetning och det kommer att ske vissa förändringar i systemet. Information skickas successivt ut via PLUS-nyhetsbrev.</a:t>
            </a:r>
            <a:r>
              <a:rPr lang="sv-SE" sz="1200" dirty="0"/>
              <a:t> Registrera</a:t>
            </a:r>
            <a:r>
              <a:rPr lang="sv-SE" sz="1200" baseline="0" dirty="0"/>
              <a:t> </a:t>
            </a:r>
            <a:r>
              <a:rPr lang="sv-SE" sz="1200" dirty="0"/>
              <a:t>dig till PLUS – Nyhetsbrev.</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aseline="0" dirty="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18</a:t>
            </a:fld>
            <a:endParaRPr lang="sv-SE"/>
          </a:p>
        </p:txBody>
      </p:sp>
    </p:spTree>
    <p:extLst>
      <p:ext uri="{BB962C8B-B14F-4D97-AF65-F5344CB8AC3E}">
        <p14:creationId xmlns:p14="http://schemas.microsoft.com/office/powerpoint/2010/main" val="1742731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baseline="0" dirty="0"/>
              <a:t>5 min</a:t>
            </a:r>
            <a:r>
              <a:rPr lang="sv-SE" b="1"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baseline="0" dirty="0"/>
              <a:t>Medarbetare i Stockholms stad (Övriga landet på ipsykologi.se) hittar materialet på Plusportalen under Digitalt material där ni ladda ner och skriva ut folder och affisch för ABC. Foldern finns översatt till engelska, arabiska, somaliska och persiska. Ni kan lägga till datum och plats för gruppträffarna. Via samordnaren i stadsdelen/kommunen kan ni beställa foldern på svenska från tryckeriet.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baseline="0" dirty="0"/>
              <a:t>Där finns även rekryteringsguiden och två powerpointpresentationer om ABC. En att använda när ni ska presentera ABC för föräldrar på föräldramöten och en för andra professionella, för </a:t>
            </a:r>
            <a:r>
              <a:rPr lang="sv-SE" baseline="0" dirty="0"/>
              <a:t>chefer och kollegor på den er arbetsplats.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Det finns en animerade film för ABC som kan användas vid rekrytering och/eller presentation av ABC. (för Stockholms stad) Det finns också filmer anpassade för sociala medier och Tv-skärm, ex digitala anslagstavlor.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v-SE" b="1" baseline="0" dirty="0"/>
              <a:t>Visa film: </a:t>
            </a:r>
            <a:r>
              <a:rPr lang="sv-SE" b="0" baseline="0" dirty="0"/>
              <a:t>Rekryteringsfilm för </a:t>
            </a:r>
            <a:r>
              <a:rPr lang="sv-SE" sz="1200" kern="1200" dirty="0">
                <a:solidFill>
                  <a:schemeClr val="tx1"/>
                </a:solidFill>
                <a:effectLst/>
                <a:latin typeface="+mn-lt"/>
                <a:ea typeface="+mn-ea"/>
                <a:cs typeface="+mn-cs"/>
              </a:rPr>
              <a:t>Sociala medier 4:5 </a:t>
            </a:r>
          </a:p>
          <a:p>
            <a:r>
              <a:rPr lang="sv-SE" sz="1200" u="sng" kern="1200" dirty="0">
                <a:solidFill>
                  <a:schemeClr val="tx1"/>
                </a:solidFill>
                <a:effectLst/>
                <a:latin typeface="+mn-lt"/>
                <a:ea typeface="+mn-ea"/>
                <a:cs typeface="+mn-cs"/>
                <a:hlinkClick r:id="rId3"/>
              </a:rPr>
              <a:t>user.skcdn.io/</a:t>
            </a:r>
            <a:r>
              <a:rPr lang="sv-SE" sz="1200" u="sng" kern="1200" dirty="0" err="1">
                <a:solidFill>
                  <a:schemeClr val="tx1"/>
                </a:solidFill>
                <a:effectLst/>
                <a:latin typeface="+mn-lt"/>
                <a:ea typeface="+mn-ea"/>
                <a:cs typeface="+mn-cs"/>
                <a:hlinkClick r:id="rId3"/>
              </a:rPr>
              <a:t>renders</a:t>
            </a:r>
            <a:r>
              <a:rPr lang="sv-SE" sz="1200" u="sng" kern="1200" dirty="0">
                <a:solidFill>
                  <a:schemeClr val="tx1"/>
                </a:solidFill>
                <a:effectLst/>
                <a:latin typeface="+mn-lt"/>
                <a:ea typeface="+mn-ea"/>
                <a:cs typeface="+mn-cs"/>
                <a:hlinkClick r:id="rId3"/>
              </a:rPr>
              <a:t>/66f3d2ea2d5b373a1c23d3f3/abc3-12-sm-2024-10-14-10_13_25/abc3-12-sm-2024-10-14-10_13_25.mp4</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TV 16:9</a:t>
            </a:r>
          </a:p>
          <a:p>
            <a:r>
              <a:rPr lang="sv-SE" sz="1200" u="sng" kern="1200" dirty="0">
                <a:solidFill>
                  <a:schemeClr val="tx1"/>
                </a:solidFill>
                <a:effectLst/>
                <a:latin typeface="+mn-lt"/>
                <a:ea typeface="+mn-ea"/>
                <a:cs typeface="+mn-cs"/>
                <a:hlinkClick r:id="rId4"/>
              </a:rPr>
              <a:t>user.skcdn.io/</a:t>
            </a:r>
            <a:r>
              <a:rPr lang="sv-SE" sz="1200" u="sng" kern="1200" dirty="0" err="1">
                <a:solidFill>
                  <a:schemeClr val="tx1"/>
                </a:solidFill>
                <a:effectLst/>
                <a:latin typeface="+mn-lt"/>
                <a:ea typeface="+mn-ea"/>
                <a:cs typeface="+mn-cs"/>
                <a:hlinkClick r:id="rId4"/>
              </a:rPr>
              <a:t>renders</a:t>
            </a:r>
            <a:r>
              <a:rPr lang="sv-SE" sz="1200" u="sng" kern="1200" dirty="0">
                <a:solidFill>
                  <a:schemeClr val="tx1"/>
                </a:solidFill>
                <a:effectLst/>
                <a:latin typeface="+mn-lt"/>
                <a:ea typeface="+mn-ea"/>
                <a:cs typeface="+mn-cs"/>
                <a:hlinkClick r:id="rId4"/>
              </a:rPr>
              <a:t>/66c84f8bcd00b755fcbc211c/abc3-12-tv-2024-10-14-10_14_48/abc3-12-tv-2024-10-14-10_14_48.mp4</a:t>
            </a:r>
            <a:endParaRPr lang="sv-SE" sz="1200" u="sng" kern="1200" dirty="0">
              <a:solidFill>
                <a:schemeClr val="tx1"/>
              </a:solidFill>
              <a:effectLst/>
              <a:latin typeface="+mn-lt"/>
              <a:ea typeface="+mn-ea"/>
              <a:cs typeface="+mn-cs"/>
            </a:endParaRPr>
          </a:p>
          <a:p>
            <a:endParaRPr lang="sv-SE"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a:t>Visa animerad film: </a:t>
            </a:r>
            <a:r>
              <a:rPr lang="sv-SE" b="0" baseline="0" dirty="0"/>
              <a:t>Samspelskedjan: 6531, Alla barn i centrum: 7787</a:t>
            </a:r>
          </a:p>
          <a:p>
            <a:endParaRPr lang="sv-SE"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b="0" baseline="0" dirty="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19</a:t>
            </a:fld>
            <a:endParaRPr lang="sv-SE"/>
          </a:p>
        </p:txBody>
      </p:sp>
    </p:spTree>
    <p:extLst>
      <p:ext uri="{BB962C8B-B14F-4D97-AF65-F5344CB8AC3E}">
        <p14:creationId xmlns:p14="http://schemas.microsoft.com/office/powerpoint/2010/main" val="3079868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400" b="0" baseline="0" dirty="0"/>
              <a:t>1 </a:t>
            </a:r>
            <a:r>
              <a:rPr lang="sv-SE" sz="1400" b="0" dirty="0"/>
              <a:t>min </a:t>
            </a:r>
          </a:p>
          <a:p>
            <a:endParaRPr lang="sv-SE" sz="1400" b="1" dirty="0"/>
          </a:p>
          <a:p>
            <a:r>
              <a:rPr lang="sv-SE" sz="1400" b="1" dirty="0"/>
              <a:t>Gå</a:t>
            </a:r>
            <a:r>
              <a:rPr lang="sv-SE" sz="1400" b="1" baseline="0" dirty="0"/>
              <a:t> igenom </a:t>
            </a:r>
            <a:r>
              <a:rPr lang="sv-SE" sz="1400" b="0" baseline="0" dirty="0"/>
              <a:t>dagens agenda</a:t>
            </a:r>
            <a:r>
              <a:rPr lang="sv-SE" sz="1400" dirty="0"/>
              <a:t> fikatider, lunch på egen hand. Fika 20 min ca kl.09.35. Kort paus ca kl.10.55.</a:t>
            </a:r>
          </a:p>
          <a:p>
            <a:endParaRPr lang="sv-SE" sz="1400" dirty="0"/>
          </a:p>
          <a:p>
            <a:r>
              <a:rPr lang="sv-SE" sz="1400" b="1" dirty="0"/>
              <a:t>Tydliggör</a:t>
            </a:r>
            <a:r>
              <a:rPr lang="sv-SE" sz="1400" dirty="0"/>
              <a:t> gärna att det är mycket som kommer att gås igenom för att ge gruppledarna en överblick – allt kommer att repeteras kommande</a:t>
            </a:r>
            <a:r>
              <a:rPr lang="sv-SE" sz="1400" baseline="0" dirty="0"/>
              <a:t> utbildningsdagar.</a:t>
            </a:r>
          </a:p>
          <a:p>
            <a:endParaRPr lang="sv-SE" sz="1400" baseline="0" dirty="0"/>
          </a:p>
          <a:p>
            <a:r>
              <a:rPr lang="sv-SE" sz="1400" baseline="0" dirty="0"/>
              <a:t>Använd gärna dator som hjälpmedel om ni vill anteckna, tips att stänga av mailen och besvara det ni behöver i pausen. Unna er att vara här på utbildningen!</a:t>
            </a:r>
            <a:endParaRPr lang="sv-SE" sz="1400" dirty="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2</a:t>
            </a:fld>
            <a:endParaRPr lang="sv-S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b="0" baseline="0" dirty="0"/>
              <a:t>2 min</a:t>
            </a:r>
          </a:p>
          <a:p>
            <a:pPr marL="0" marR="0" indent="0" algn="l" defTabSz="914400" rtl="0" eaLnBrk="1" fontAlgn="auto" latinLnBrk="0" hangingPunct="1">
              <a:lnSpc>
                <a:spcPct val="100000"/>
              </a:lnSpc>
              <a:spcBef>
                <a:spcPts val="0"/>
              </a:spcBef>
              <a:spcAft>
                <a:spcPts val="0"/>
              </a:spcAft>
              <a:buClrTx/>
              <a:buSzTx/>
              <a:buFontTx/>
              <a:buNone/>
              <a:tabLst/>
              <a:defRPr/>
            </a:pPr>
            <a:endParaRPr lang="sv-SE"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v-SE" b="1" baseline="0" dirty="0"/>
              <a:t>Föräldramaterialet </a:t>
            </a:r>
            <a:r>
              <a:rPr lang="sv-SE" b="0" baseline="0" dirty="0"/>
              <a:t>finns att ladda ner från plusportalen (ipsykologi.se) för utskrift. Det finns översatt till engelska, arabiska, somaliska, finska, persiska och lätt svenska. Sammanfattning av föräldramaterialet finns även på polska, ryska, spanska, tigrinja och turkiska.</a:t>
            </a:r>
          </a:p>
          <a:p>
            <a:pPr marL="0" marR="0" indent="0" algn="l" defTabSz="914400" rtl="0" eaLnBrk="1" fontAlgn="auto" latinLnBrk="0" hangingPunct="1">
              <a:lnSpc>
                <a:spcPct val="100000"/>
              </a:lnSpc>
              <a:spcBef>
                <a:spcPts val="0"/>
              </a:spcBef>
              <a:spcAft>
                <a:spcPts val="0"/>
              </a:spcAft>
              <a:buClrTx/>
              <a:buSzTx/>
              <a:buFontTx/>
              <a:buNone/>
              <a:tabLst/>
              <a:defRPr/>
            </a:pPr>
            <a:endParaRPr lang="sv-SE"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v-SE" b="0" baseline="0" dirty="0"/>
              <a:t>Det går också att beställa föräldramaterialet och tillhörande plastmapp från tryckeriet via er samordnare. </a:t>
            </a:r>
          </a:p>
          <a:p>
            <a:pPr marL="0" marR="0" indent="0" algn="l" defTabSz="914400" rtl="0" eaLnBrk="1" fontAlgn="auto" latinLnBrk="0" hangingPunct="1">
              <a:lnSpc>
                <a:spcPct val="100000"/>
              </a:lnSpc>
              <a:spcBef>
                <a:spcPts val="0"/>
              </a:spcBef>
              <a:spcAft>
                <a:spcPts val="0"/>
              </a:spcAft>
              <a:buClrTx/>
              <a:buSzTx/>
              <a:buFontTx/>
              <a:buNone/>
              <a:tabLst/>
              <a:defRPr/>
            </a:pPr>
            <a:endParaRPr lang="sv-SE"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v-SE" b="1" baseline="0" dirty="0"/>
              <a:t>Visa föräldramaterialet:</a:t>
            </a:r>
            <a:r>
              <a:rPr lang="sv-SE" b="0" baseline="0" dirty="0"/>
              <a:t> </a:t>
            </a:r>
            <a:r>
              <a:rPr lang="sv-SE" sz="1200" baseline="0" dirty="0"/>
              <a:t>Föräldramaterialet delas ut träffvis (föräldrarna får materialet till träff 1 på första träffen, till träff 2 på andra träffen osv). Det är ok att skicka föräldramaterialet digitalt till föräldrarna så länge de har möjlighet att arbeta i materialet under träffarna. </a:t>
            </a:r>
          </a:p>
        </p:txBody>
      </p:sp>
      <p:sp>
        <p:nvSpPr>
          <p:cNvPr id="4" name="Platshållare för bildnummer 3"/>
          <p:cNvSpPr>
            <a:spLocks noGrp="1"/>
          </p:cNvSpPr>
          <p:nvPr>
            <p:ph type="sldNum" sz="quarter" idx="10"/>
          </p:nvPr>
        </p:nvSpPr>
        <p:spPr/>
        <p:txBody>
          <a:bodyPr/>
          <a:lstStyle/>
          <a:p>
            <a:fld id="{7BC1C438-3EE9-490E-96D7-7917980799CF}" type="slidenum">
              <a:rPr lang="sv-SE" smtClean="0"/>
              <a:pPr/>
              <a:t>20</a:t>
            </a:fld>
            <a:endParaRPr lang="sv-SE"/>
          </a:p>
        </p:txBody>
      </p:sp>
    </p:spTree>
    <p:extLst>
      <p:ext uri="{BB962C8B-B14F-4D97-AF65-F5344CB8AC3E}">
        <p14:creationId xmlns:p14="http://schemas.microsoft.com/office/powerpoint/2010/main" val="30798683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lnSpcReduction="10000"/>
          </a:bodyPr>
          <a:lstStyle/>
          <a:p>
            <a:r>
              <a:rPr lang="sv-SE" b="0" dirty="0"/>
              <a:t>15 min</a:t>
            </a:r>
          </a:p>
          <a:p>
            <a:endParaRPr lang="sv-SE" b="1" dirty="0"/>
          </a:p>
          <a:p>
            <a:r>
              <a:rPr lang="sv-SE" b="0" dirty="0"/>
              <a:t>Ni har</a:t>
            </a:r>
            <a:r>
              <a:rPr lang="sv-SE" b="0" baseline="0" dirty="0"/>
              <a:t> tillgång till Rekryteringsguiden och med hjälp av era samordnare lyckats få ihop föräldragrupper. Nu vill vi ge er en möjlighet att dela era erfarenheter och tankar med varandra.</a:t>
            </a:r>
            <a:endParaRPr lang="sv-SE" b="0" dirty="0"/>
          </a:p>
          <a:p>
            <a:endParaRPr lang="sv-SE" b="1" dirty="0"/>
          </a:p>
          <a:p>
            <a:r>
              <a:rPr lang="sv-SE" b="1" dirty="0"/>
              <a:t>Workshop:</a:t>
            </a:r>
            <a:r>
              <a:rPr lang="sv-SE" b="0" baseline="0" dirty="0"/>
              <a:t> </a:t>
            </a:r>
            <a:r>
              <a:rPr lang="sv-SE" b="0" i="1" dirty="0"/>
              <a:t>Dela</a:t>
            </a:r>
            <a:r>
              <a:rPr lang="sv-SE" b="0" i="1" baseline="0" dirty="0"/>
              <a:t> in deltagarna i mindre grupper. </a:t>
            </a:r>
            <a:r>
              <a:rPr lang="sv-SE" i="1" baseline="0" dirty="0"/>
              <a:t>Ge dem tid att diskutera frågorna: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Hur får</a:t>
            </a:r>
            <a:r>
              <a:rPr lang="sv-SE" sz="1200" kern="1200" baseline="0" dirty="0">
                <a:solidFill>
                  <a:schemeClr val="tx1"/>
                </a:solidFill>
                <a:effectLst/>
                <a:latin typeface="+mn-lt"/>
                <a:ea typeface="+mn-ea"/>
                <a:cs typeface="+mn-cs"/>
              </a:rPr>
              <a:t> vi föräldrar till grupperna?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baseline="0" dirty="0">
                <a:solidFill>
                  <a:schemeClr val="tx1"/>
                </a:solidFill>
                <a:effectLst/>
                <a:latin typeface="+mn-lt"/>
                <a:ea typeface="+mn-ea"/>
                <a:cs typeface="+mn-cs"/>
              </a:rPr>
              <a:t>Hur rekryterar vi föräldrar som är svåra att nå? </a:t>
            </a:r>
          </a:p>
          <a:p>
            <a:endParaRPr lang="sv-SE" baseline="0" dirty="0"/>
          </a:p>
          <a:p>
            <a:r>
              <a:rPr lang="sv-SE" baseline="0" dirty="0"/>
              <a:t>Fånga upp tips kring rekrytering i helgrupp.</a:t>
            </a:r>
          </a:p>
          <a:p>
            <a:endParaRPr lang="sv-SE" baseline="0" dirty="0"/>
          </a:p>
          <a:p>
            <a:r>
              <a:rPr lang="sv-SE" baseline="0" dirty="0"/>
              <a:t>Exempel att fylla på med efter frågan ”Hur får vi föräldrar till grupperna”:</a:t>
            </a:r>
          </a:p>
          <a:p>
            <a:pPr marL="171450" indent="-171450">
              <a:buFont typeface="Arial" panose="020B0604020202020204" pitchFamily="34" charset="0"/>
              <a:buChar char="•"/>
            </a:pPr>
            <a:r>
              <a:rPr lang="sv-SE" baseline="0" dirty="0"/>
              <a:t>Ringa</a:t>
            </a:r>
          </a:p>
          <a:p>
            <a:pPr marL="171450" indent="-171450">
              <a:buFont typeface="Arial" panose="020B0604020202020204" pitchFamily="34" charset="0"/>
              <a:buChar char="•"/>
            </a:pPr>
            <a:r>
              <a:rPr lang="sv-SE" baseline="0" dirty="0"/>
              <a:t>Informera </a:t>
            </a:r>
          </a:p>
          <a:p>
            <a:pPr marL="171450" indent="-171450">
              <a:buFont typeface="Arial" panose="020B0604020202020204" pitchFamily="34" charset="0"/>
              <a:buChar char="•"/>
            </a:pPr>
            <a:r>
              <a:rPr lang="sv-SE" baseline="0" dirty="0"/>
              <a:t>Broschyren</a:t>
            </a:r>
          </a:p>
          <a:p>
            <a:pPr marL="171450" indent="-171450">
              <a:buFont typeface="Arial" panose="020B0604020202020204" pitchFamily="34" charset="0"/>
              <a:buChar char="•"/>
            </a:pPr>
            <a:r>
              <a:rPr lang="sv-SE" baseline="0" dirty="0"/>
              <a:t>Maila föräldern </a:t>
            </a:r>
          </a:p>
          <a:p>
            <a:pPr marL="171450" indent="-171450">
              <a:buFont typeface="Arial" panose="020B0604020202020204" pitchFamily="34" charset="0"/>
              <a:buChar char="•"/>
            </a:pPr>
            <a:r>
              <a:rPr lang="sv-SE" baseline="0" dirty="0"/>
              <a:t>Föräldramöten </a:t>
            </a:r>
          </a:p>
          <a:p>
            <a:pPr marL="171450" indent="-171450">
              <a:buFont typeface="Arial" panose="020B0604020202020204" pitchFamily="34" charset="0"/>
              <a:buChar char="•"/>
            </a:pPr>
            <a:r>
              <a:rPr lang="sv-SE" baseline="0" dirty="0"/>
              <a:t>Via digitala system som använda inom verksamheten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aseline="0" dirty="0"/>
              <a:t>Exempel att fylla på med efter frågan ”</a:t>
            </a:r>
            <a:r>
              <a:rPr lang="sv-SE" sz="1200" kern="1200" baseline="0" dirty="0">
                <a:solidFill>
                  <a:schemeClr val="tx1"/>
                </a:solidFill>
                <a:effectLst/>
                <a:latin typeface="+mn-lt"/>
                <a:ea typeface="+mn-ea"/>
                <a:cs typeface="+mn-cs"/>
              </a:rPr>
              <a:t> Hur rekryterar vi föräldrar som är svåra att nå? ”</a:t>
            </a:r>
            <a:endParaRPr lang="sv-SE"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a:t>Erbjuda föräldragrupper vid olika tidpunkter när fler har möjlighet att delta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a:t>Rekrytera på olika arenor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a:t>Hitta nyckelpersoner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aseline="0" dirty="0"/>
              <a:t>Strukturerad erbjudanden vid återkommande tidpunkter</a:t>
            </a:r>
          </a:p>
          <a:p>
            <a:pPr marL="171450" indent="-171450">
              <a:buFont typeface="Arial" panose="020B0604020202020204" pitchFamily="34" charset="0"/>
              <a:buChar char="•"/>
            </a:pPr>
            <a:endParaRPr lang="sv-SE" dirty="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21</a:t>
            </a:fld>
            <a:endParaRPr lang="sv-S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b="0" dirty="0"/>
              <a:t>1 min</a:t>
            </a:r>
          </a:p>
          <a:p>
            <a:endParaRPr lang="sv-SE" b="0" dirty="0"/>
          </a:p>
          <a:p>
            <a:r>
              <a:rPr lang="sv-SE" b="0" dirty="0"/>
              <a:t>Genom att registrera föräldrarnas närvaro på träffarna i Plusportalen kan vi ta fram användbar statistik.</a:t>
            </a:r>
            <a:r>
              <a:rPr lang="sv-SE" b="0" baseline="0" dirty="0"/>
              <a:t> Den visar vad vi gör och om det är något vi behöver göra annorlunda. Ex om vi ser att vi tappar deltagare efter en viss träff eller i ett specifikt område.</a:t>
            </a:r>
            <a:endParaRPr lang="sv-SE" b="0" dirty="0"/>
          </a:p>
          <a:p>
            <a:endParaRPr lang="sv-SE" sz="1200" dirty="0"/>
          </a:p>
          <a:p>
            <a:r>
              <a:rPr lang="sv-SE" dirty="0"/>
              <a:t>Det blir också viktiga siffror för chefer att lyfta fram för att beskriva ert</a:t>
            </a:r>
            <a:r>
              <a:rPr lang="sv-SE" baseline="0" dirty="0"/>
              <a:t> arbete</a:t>
            </a:r>
            <a:r>
              <a:rPr lang="sv-SE" dirty="0"/>
              <a:t> i verksamhetsberättelsen</a:t>
            </a:r>
            <a:r>
              <a:rPr lang="sv-SE" baseline="0" dirty="0"/>
              <a:t> och för politiker för att förstå det förebyggande föräldraskapsstödet.</a:t>
            </a:r>
          </a:p>
          <a:p>
            <a:endParaRPr lang="sv-SE" baseline="0" dirty="0"/>
          </a:p>
          <a:p>
            <a:r>
              <a:rPr lang="sv-SE" dirty="0"/>
              <a:t>Närvaron i ABC baseras på 4 träffar (ej återträffen).</a:t>
            </a:r>
            <a:r>
              <a:rPr lang="sv-SE" baseline="0" dirty="0"/>
              <a:t> De deltagare med en träffnärvaro på minst 75% kommer få statusen Genomförd utbildning. De deltagarna med en träffnärvaro under 75% kommer få statusen Ej genomförd utbildning. </a:t>
            </a:r>
          </a:p>
          <a:p>
            <a:endParaRPr lang="sv-SE" baseline="0" dirty="0"/>
          </a:p>
          <a:p>
            <a:r>
              <a:rPr lang="sv-SE" baseline="0" dirty="0"/>
              <a:t>Eftermätningen skickas enbart ut till de deltagare som har statusen Genomförd utbildning.</a:t>
            </a:r>
          </a:p>
          <a:p>
            <a:r>
              <a:rPr lang="sv-SE" baseline="0" dirty="0"/>
              <a:t>När utbildningen är avslutad kan du inte längre ändra i träffnärvaron, men du kan göra utskick och invänta enkätsvar.</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sym typeface="Wingdings" panose="05000000000000000000" pitchFamily="2" charset="2"/>
            </a:endParaRPr>
          </a:p>
        </p:txBody>
      </p:sp>
      <p:sp>
        <p:nvSpPr>
          <p:cNvPr id="4" name="Platshållare för bildnummer 3"/>
          <p:cNvSpPr>
            <a:spLocks noGrp="1"/>
          </p:cNvSpPr>
          <p:nvPr>
            <p:ph type="sldNum" sz="quarter" idx="10"/>
          </p:nvPr>
        </p:nvSpPr>
        <p:spPr/>
        <p:txBody>
          <a:bodyPr/>
          <a:lstStyle/>
          <a:p>
            <a:fld id="{234F7226-86C7-48DC-891C-3765E8C84F6D}" type="slidenum">
              <a:rPr lang="sv-SE" smtClean="0"/>
              <a:pPr/>
              <a:t>22</a:t>
            </a:fld>
            <a:endParaRPr lang="sv-SE"/>
          </a:p>
        </p:txBody>
      </p:sp>
    </p:spTree>
    <p:extLst>
      <p:ext uri="{BB962C8B-B14F-4D97-AF65-F5344CB8AC3E}">
        <p14:creationId xmlns:p14="http://schemas.microsoft.com/office/powerpoint/2010/main" val="10283330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85000" lnSpcReduction="20000"/>
          </a:bodyPr>
          <a:lstStyle/>
          <a:p>
            <a:r>
              <a:rPr lang="sv-SE" b="0" dirty="0"/>
              <a:t>3 min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t>(Detta gäller er som är verksamma i Stockholms stad. Andra kommuner via </a:t>
            </a:r>
            <a:r>
              <a:rPr lang="sv-SE" i="1" dirty="0" err="1"/>
              <a:t>ipsykologi</a:t>
            </a:r>
            <a:r>
              <a:rPr lang="sv-SE" i="1" dirty="0"/>
              <a:t> - KI)</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 Plusportalen finns även föräldraenkäterna. Dessa har vi för att följa upp att </a:t>
            </a:r>
            <a:r>
              <a:rPr lang="sv-SE" baseline="0" dirty="0"/>
              <a:t>ABC fortsätter ha positiva effekter i familjerna </a:t>
            </a:r>
            <a:r>
              <a:rPr lang="sv-SE" sz="1200" baseline="0" dirty="0"/>
              <a:t>och även föräldrarnas upplevelse av programmet och gruppledarna. Det undersöks genom att föräldrarna får svara på frågor om föräldrabeteenden, relationen till barnet och om olika gruppledarbeteenden. </a:t>
            </a:r>
            <a:r>
              <a:rPr lang="sv-SE" baseline="0" dirty="0"/>
              <a:t>Ni som gruppledare får feedback på ert arbete och vi får möjlighet att titta på följsamhet, dvs att ABC ges som det är tänkt.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r>
              <a:rPr lang="sv-SE" baseline="0" dirty="0"/>
              <a:t>Före gruppen startar ska föräldrarna svara på en enkät. Enkäten ”</a:t>
            </a:r>
            <a:r>
              <a:rPr lang="sv-SE" i="1" baseline="0" dirty="0"/>
              <a:t>Frågor innan föräldragrupp ABC</a:t>
            </a:r>
            <a:r>
              <a:rPr lang="sv-SE" baseline="0" dirty="0"/>
              <a:t>” skickas ut till föräldrarna via Plusportalen. Det görs av gruppledare eller samordnaren, enligt vad man kommit överens om i </a:t>
            </a:r>
            <a:r>
              <a:rPr lang="sv-SE" baseline="0" dirty="0" err="1"/>
              <a:t>sdf</a:t>
            </a:r>
            <a:r>
              <a:rPr lang="sv-SE" baseline="0" dirty="0"/>
              <a:t>.. </a:t>
            </a:r>
          </a:p>
          <a:p>
            <a:r>
              <a:rPr lang="sv-SE" i="1" u="sng" baseline="0" dirty="0"/>
              <a:t>Frågor i enkäten handlar om:</a:t>
            </a:r>
          </a:p>
          <a:p>
            <a:r>
              <a:rPr lang="sv-SE" i="1" baseline="0" dirty="0"/>
              <a:t>-Föräldrarnas bakgrund: ålder, utbildningsnivå, om de är födda i Sverige eller annars antal år i Sverige</a:t>
            </a:r>
          </a:p>
          <a:p>
            <a:r>
              <a:rPr lang="sv-SE" i="1" baseline="0" dirty="0"/>
              <a:t>-Positiva föräldrabeteenden (hur ofta de lekt, berömt, förberett barnet, behållit lugnet trots att de blev arga)</a:t>
            </a:r>
          </a:p>
          <a:p>
            <a:r>
              <a:rPr lang="sv-SE" i="1" baseline="0" dirty="0"/>
              <a:t>-Negativa föräldrabeteenden (tjatat, skällt på barnet)</a:t>
            </a:r>
          </a:p>
          <a:p>
            <a:endParaRPr lang="sv-SE" baseline="0" dirty="0"/>
          </a:p>
          <a:p>
            <a:r>
              <a:rPr lang="sv-SE" sz="1200" baseline="0" dirty="0"/>
              <a:t>Ett tips är att skicka påminnelse dagen innan och lägga till 10 minuter på första träffen och låt föräldrarna svara på enkäten via sina mobiler innan ni startar upp träffen. </a:t>
            </a:r>
          </a:p>
          <a:p>
            <a:endParaRPr lang="sv-SE" sz="1200" baseline="0" dirty="0"/>
          </a:p>
          <a:p>
            <a:r>
              <a:rPr lang="sv-SE" sz="1200" b="1" baseline="0" dirty="0"/>
              <a:t>Till träff 4 </a:t>
            </a:r>
            <a:r>
              <a:rPr lang="sv-SE" sz="1200" baseline="0" dirty="0"/>
              <a:t>skickas enkäten ”</a:t>
            </a:r>
            <a:r>
              <a:rPr lang="sv-SE" sz="1200" i="1" baseline="0" dirty="0"/>
              <a:t>Frågor efter föräldragrupp ABC</a:t>
            </a:r>
            <a:r>
              <a:rPr lang="sv-SE" sz="1200" baseline="0" dirty="0"/>
              <a:t>” ut via Plusportalen. </a:t>
            </a:r>
          </a:p>
          <a:p>
            <a:r>
              <a:rPr lang="sv-SE" sz="1200" baseline="0" dirty="0"/>
              <a:t>Lägg gärna till 10 minuter på sista träffen och låt föräldrarna svara via sina mobiler som ett sista moment på träffen. </a:t>
            </a:r>
          </a:p>
          <a:p>
            <a:endParaRPr lang="sv-SE" baseline="0" dirty="0"/>
          </a:p>
          <a:p>
            <a:r>
              <a:rPr lang="sv-SE" i="1" u="sng" baseline="0" dirty="0"/>
              <a:t>Frågor i enkäten handlar om:</a:t>
            </a:r>
          </a:p>
          <a:p>
            <a:r>
              <a:rPr lang="sv-SE" i="1" baseline="0" dirty="0"/>
              <a:t>-Genomförandet av ABC: om de deltagit fysiskt eller digitalt, hur många träffar de varit på, hur mycket de jobbat med hemuppgifter</a:t>
            </a:r>
          </a:p>
          <a:p>
            <a:r>
              <a:rPr lang="sv-SE" i="1" baseline="0" dirty="0"/>
              <a:t>-Samma frågor om positiva och negativa föräldrabeteenden som på </a:t>
            </a:r>
            <a:r>
              <a:rPr lang="sv-SE" i="1" baseline="0" dirty="0" err="1"/>
              <a:t>förmätningen</a:t>
            </a:r>
            <a:r>
              <a:rPr lang="sv-SE" i="1" baseline="0" dirty="0"/>
              <a:t> (för att kunna jämföra att det skett förändring).</a:t>
            </a:r>
          </a:p>
          <a:p>
            <a:r>
              <a:rPr lang="sv-SE" i="1" baseline="0" dirty="0"/>
              <a:t>-Relationen till barnet, samarbete och självförtroende som förälder</a:t>
            </a:r>
          </a:p>
          <a:p>
            <a:r>
              <a:rPr lang="sv-SE" i="1" baseline="0" dirty="0"/>
              <a:t>-Gruppledarbeteenden (om gruppledaren tydliggjorde och följde upp hemuppgifter, styrde diskussionen, uppmuntrade)</a:t>
            </a:r>
          </a:p>
          <a:p>
            <a:r>
              <a:rPr lang="sv-SE" i="1" baseline="0" dirty="0"/>
              <a:t>-Om föräldern skulle rekommendera ABC till andra</a:t>
            </a:r>
          </a:p>
        </p:txBody>
      </p:sp>
      <p:sp>
        <p:nvSpPr>
          <p:cNvPr id="4" name="Platshållare för bildnummer 3"/>
          <p:cNvSpPr>
            <a:spLocks noGrp="1"/>
          </p:cNvSpPr>
          <p:nvPr>
            <p:ph type="sldNum" sz="quarter" idx="10"/>
          </p:nvPr>
        </p:nvSpPr>
        <p:spPr/>
        <p:txBody>
          <a:bodyPr/>
          <a:lstStyle/>
          <a:p>
            <a:fld id="{D07CC6D8-588D-4183-9D92-723780939760}" type="slidenum">
              <a:rPr lang="sv-SE" smtClean="0"/>
              <a:t>23</a:t>
            </a:fld>
            <a:endParaRPr lang="sv-SE"/>
          </a:p>
        </p:txBody>
      </p:sp>
    </p:spTree>
    <p:extLst>
      <p:ext uri="{BB962C8B-B14F-4D97-AF65-F5344CB8AC3E}">
        <p14:creationId xmlns:p14="http://schemas.microsoft.com/office/powerpoint/2010/main" val="5734739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baseline="0" dirty="0"/>
              <a:t>2</a:t>
            </a:r>
            <a:r>
              <a:rPr lang="sv-SE" b="0" dirty="0"/>
              <a:t> min 		</a:t>
            </a:r>
          </a:p>
          <a:p>
            <a:endParaRPr lang="sv-SE" b="1" dirty="0"/>
          </a:p>
          <a:p>
            <a:r>
              <a:rPr lang="sv-SE" dirty="0"/>
              <a:t>Här ser ni resultatet på föräldraenkäterna från 2018 till 2022. Det här är data från </a:t>
            </a:r>
            <a:r>
              <a:rPr lang="sv-SE" b="1" dirty="0"/>
              <a:t>hela Sverige</a:t>
            </a:r>
            <a:r>
              <a:rPr lang="sv-SE" dirty="0"/>
              <a:t>. </a:t>
            </a:r>
          </a:p>
          <a:p>
            <a:r>
              <a:rPr lang="sv-SE" dirty="0"/>
              <a:t>Blå stapeln visar</a:t>
            </a:r>
            <a:r>
              <a:rPr lang="sv-SE" baseline="0" dirty="0"/>
              <a:t> medelvärde före ABC och röd stapel medelvärdet efter ABC. Föräldrarna har skattat från 1(ingen gång)-7 (många gånger varje dag) hur ofta de gör beteendena. </a:t>
            </a:r>
            <a:endParaRPr lang="sv-SE" dirty="0"/>
          </a:p>
          <a:p>
            <a:endParaRPr lang="sv-SE" dirty="0"/>
          </a:p>
          <a:p>
            <a:r>
              <a:rPr lang="sv-SE" dirty="0"/>
              <a:t>Efter ABC ökar de </a:t>
            </a:r>
            <a:r>
              <a:rPr lang="sv-SE" b="1" dirty="0"/>
              <a:t>positiva föräldrabeteendena</a:t>
            </a:r>
            <a:r>
              <a:rPr lang="sv-SE" b="1" baseline="0" dirty="0"/>
              <a:t> </a:t>
            </a:r>
            <a:r>
              <a:rPr lang="sv-SE" baseline="0" dirty="0"/>
              <a:t>något –föräldrarna </a:t>
            </a:r>
            <a:r>
              <a:rPr lang="sv-SE" dirty="0"/>
              <a:t>leker</a:t>
            </a:r>
            <a:r>
              <a:rPr lang="sv-SE" baseline="0" dirty="0"/>
              <a:t> eller gör något trevligt</a:t>
            </a:r>
            <a:r>
              <a:rPr lang="sv-SE" dirty="0"/>
              <a:t>, berömmer och förbereder mer. De behåller oftare</a:t>
            </a:r>
            <a:r>
              <a:rPr lang="sv-SE" baseline="0" dirty="0"/>
              <a:t> lugnet trots att de blir arga. </a:t>
            </a:r>
          </a:p>
          <a:p>
            <a:r>
              <a:rPr lang="sv-SE" baseline="0" dirty="0"/>
              <a:t>De </a:t>
            </a:r>
            <a:r>
              <a:rPr lang="sv-SE" b="1" baseline="0" dirty="0"/>
              <a:t>negativa föräldrabeteendena </a:t>
            </a:r>
            <a:r>
              <a:rPr lang="sv-SE" baseline="0" dirty="0"/>
              <a:t>minskar –föräldrarna skäller och tjatar i lägre utsträckning efter ABC. </a:t>
            </a:r>
          </a:p>
          <a:p>
            <a:endParaRPr lang="sv-SE" baseline="0" dirty="0"/>
          </a:p>
          <a:p>
            <a:r>
              <a:rPr lang="sv-SE" baseline="0" dirty="0"/>
              <a:t>Reflektion av resultatet: Liten förändring för de har ett högt ingångsvärde, många föräldrar som deltar i ABC upplever sedan tidigare att de har en fungerande relation till sina barn. Föräldrarna får insikter och blir mer observanta i sitt samspel med sina barn efter deltagande i ABC. </a:t>
            </a:r>
          </a:p>
        </p:txBody>
      </p:sp>
      <p:sp>
        <p:nvSpPr>
          <p:cNvPr id="4" name="Platshållare för bildnummer 3"/>
          <p:cNvSpPr>
            <a:spLocks noGrp="1"/>
          </p:cNvSpPr>
          <p:nvPr>
            <p:ph type="sldNum" sz="quarter" idx="10"/>
          </p:nvPr>
        </p:nvSpPr>
        <p:spPr/>
        <p:txBody>
          <a:bodyPr/>
          <a:lstStyle/>
          <a:p>
            <a:fld id="{7BC1C438-3EE9-490E-96D7-7917980799CF}" type="slidenum">
              <a:rPr lang="sv-SE" smtClean="0"/>
              <a:pPr/>
              <a:t>24</a:t>
            </a:fld>
            <a:endParaRPr lang="sv-SE"/>
          </a:p>
        </p:txBody>
      </p:sp>
    </p:spTree>
    <p:extLst>
      <p:ext uri="{BB962C8B-B14F-4D97-AF65-F5344CB8AC3E}">
        <p14:creationId xmlns:p14="http://schemas.microsoft.com/office/powerpoint/2010/main" val="1118732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dirty="0"/>
              <a:t>1 min</a:t>
            </a:r>
            <a:r>
              <a:rPr lang="sv-SE" b="1" dirty="0"/>
              <a:t>	</a:t>
            </a:r>
            <a:r>
              <a:rPr lang="sv-SE" i="1" dirty="0"/>
              <a:t>(Detta gäller er som är verksamma i Stockholms stad. Andra kommuner via </a:t>
            </a:r>
            <a:r>
              <a:rPr lang="sv-SE" i="1" dirty="0" err="1"/>
              <a:t>ipsykologi</a:t>
            </a:r>
            <a:r>
              <a:rPr lang="sv-SE" i="1" dirty="0"/>
              <a:t> - KI)</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a:t>2024:</a:t>
            </a:r>
          </a:p>
          <a:p>
            <a:r>
              <a:rPr lang="sv-SE" baseline="0" dirty="0"/>
              <a:t>Hela 89% av föräldrarna skattar att relationen blivit något eller mycket bättre </a:t>
            </a:r>
          </a:p>
          <a:p>
            <a:r>
              <a:rPr lang="sv-SE" baseline="0" dirty="0"/>
              <a:t>90% tycker samarbetet med barnet blivit något eller mycket bättre</a:t>
            </a:r>
          </a:p>
          <a:p>
            <a:r>
              <a:rPr lang="sv-SE" baseline="0" dirty="0"/>
              <a:t>89% skattar sitt självförtroende som förälder som något eller mycket bättre</a:t>
            </a:r>
          </a:p>
          <a:p>
            <a:endParaRPr lang="sv-SE" baseline="0" dirty="0"/>
          </a:p>
          <a:p>
            <a:r>
              <a:rPr lang="sv-SE" strike="sngStrike" baseline="0" dirty="0"/>
              <a:t>En förälder har svarat ”något sämre” självförtroende som förälder.</a:t>
            </a:r>
          </a:p>
          <a:p>
            <a:endParaRPr lang="sv-SE" strike="sngStrike" baseline="0" dirty="0"/>
          </a:p>
          <a:p>
            <a:r>
              <a:rPr lang="sv-SE" strike="sngStrike" baseline="0" dirty="0"/>
              <a:t>Vad kan det bero på?</a:t>
            </a:r>
          </a:p>
          <a:p>
            <a:r>
              <a:rPr lang="sv-SE" sz="1200" strike="sngStrike" kern="1200" baseline="0" dirty="0">
                <a:solidFill>
                  <a:schemeClr val="tx1"/>
                </a:solidFill>
                <a:effectLst/>
                <a:latin typeface="+mn-lt"/>
                <a:ea typeface="+mn-ea"/>
                <a:cs typeface="+mn-cs"/>
              </a:rPr>
              <a:t>K</a:t>
            </a:r>
            <a:r>
              <a:rPr lang="sv-SE" sz="1200" strike="sngStrike" kern="1200" dirty="0">
                <a:solidFill>
                  <a:schemeClr val="tx1"/>
                </a:solidFill>
                <a:effectLst/>
                <a:latin typeface="+mn-lt"/>
                <a:ea typeface="+mn-ea"/>
                <a:cs typeface="+mn-cs"/>
              </a:rPr>
              <a:t>an vara att föräldern</a:t>
            </a:r>
            <a:r>
              <a:rPr lang="sv-SE" sz="1200" strike="sngStrike" kern="1200" baseline="0" dirty="0">
                <a:solidFill>
                  <a:schemeClr val="tx1"/>
                </a:solidFill>
                <a:effectLst/>
                <a:latin typeface="+mn-lt"/>
                <a:ea typeface="+mn-ea"/>
                <a:cs typeface="+mn-cs"/>
              </a:rPr>
              <a:t> blivit</a:t>
            </a:r>
            <a:r>
              <a:rPr lang="sv-SE" sz="1200" strike="sngStrike" kern="1200" dirty="0">
                <a:solidFill>
                  <a:schemeClr val="tx1"/>
                </a:solidFill>
                <a:effectLst/>
                <a:latin typeface="+mn-lt"/>
                <a:ea typeface="+mn-ea"/>
                <a:cs typeface="+mn-cs"/>
              </a:rPr>
              <a:t> mer informerad och uppmärksam</a:t>
            </a:r>
            <a:r>
              <a:rPr lang="sv-SE" sz="1200" strike="sngStrike" kern="1200" baseline="0" dirty="0">
                <a:solidFill>
                  <a:schemeClr val="tx1"/>
                </a:solidFill>
                <a:effectLst/>
                <a:latin typeface="+mn-lt"/>
                <a:ea typeface="+mn-ea"/>
                <a:cs typeface="+mn-cs"/>
              </a:rPr>
              <a:t> på sitt föräldraskap.</a:t>
            </a:r>
            <a:endParaRPr lang="sv-SE" strike="sngStrike" baseline="0" dirty="0"/>
          </a:p>
          <a:p>
            <a:endParaRPr lang="sv-SE" baseline="0" dirty="0"/>
          </a:p>
          <a:p>
            <a:r>
              <a:rPr lang="sv-SE" baseline="0" dirty="0"/>
              <a:t>Källa: Plusportalen</a:t>
            </a:r>
          </a:p>
        </p:txBody>
      </p:sp>
      <p:sp>
        <p:nvSpPr>
          <p:cNvPr id="4" name="Platshållare för bildnummer 3"/>
          <p:cNvSpPr>
            <a:spLocks noGrp="1"/>
          </p:cNvSpPr>
          <p:nvPr>
            <p:ph type="sldNum" sz="quarter" idx="10"/>
          </p:nvPr>
        </p:nvSpPr>
        <p:spPr/>
        <p:txBody>
          <a:bodyPr/>
          <a:lstStyle/>
          <a:p>
            <a:fld id="{7BC1C438-3EE9-490E-96D7-7917980799CF}" type="slidenum">
              <a:rPr lang="sv-SE" smtClean="0"/>
              <a:pPr/>
              <a:t>25</a:t>
            </a:fld>
            <a:endParaRPr lang="sv-SE"/>
          </a:p>
        </p:txBody>
      </p:sp>
    </p:spTree>
    <p:extLst>
      <p:ext uri="{BB962C8B-B14F-4D97-AF65-F5344CB8AC3E}">
        <p14:creationId xmlns:p14="http://schemas.microsoft.com/office/powerpoint/2010/main" val="23331836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85000" lnSpcReduction="20000"/>
          </a:bodyPr>
          <a:lstStyle/>
          <a:p>
            <a:r>
              <a:rPr lang="sv-SE" sz="1200" b="0" kern="1200" baseline="0" dirty="0">
                <a:solidFill>
                  <a:schemeClr val="tx1"/>
                </a:solidFill>
                <a:effectLst/>
                <a:latin typeface="+mn-lt"/>
                <a:ea typeface="+mn-ea"/>
                <a:cs typeface="+mn-cs"/>
              </a:rPr>
              <a:t> 2</a:t>
            </a:r>
            <a:r>
              <a:rPr lang="sv-SE" sz="1200" b="0" kern="1200" dirty="0">
                <a:solidFill>
                  <a:schemeClr val="tx1"/>
                </a:solidFill>
                <a:effectLst/>
                <a:latin typeface="+mn-lt"/>
                <a:ea typeface="+mn-ea"/>
                <a:cs typeface="+mn-cs"/>
              </a:rPr>
              <a:t> min </a:t>
            </a:r>
          </a:p>
          <a:p>
            <a:endParaRPr lang="sv-SE" sz="1200" b="1" kern="1200" dirty="0">
              <a:solidFill>
                <a:schemeClr val="tx1"/>
              </a:solidFill>
              <a:effectLst/>
              <a:latin typeface="+mn-lt"/>
              <a:ea typeface="+mn-ea"/>
              <a:cs typeface="+mn-cs"/>
            </a:endParaRPr>
          </a:p>
          <a:p>
            <a:r>
              <a:rPr lang="sv-SE" sz="1200" b="0" kern="1200" dirty="0">
                <a:solidFill>
                  <a:schemeClr val="tx1"/>
                </a:solidFill>
                <a:effectLst/>
                <a:latin typeface="+mn-lt"/>
                <a:ea typeface="+mn-ea"/>
                <a:cs typeface="+mn-cs"/>
              </a:rPr>
              <a:t>Det har gjorts en Randomiserad Kontrollerad Studie (RCT) på ABC</a:t>
            </a:r>
            <a:r>
              <a:rPr lang="sv-SE" sz="1200" b="0" kern="1200" baseline="0" dirty="0">
                <a:solidFill>
                  <a:schemeClr val="tx1"/>
                </a:solidFill>
                <a:effectLst/>
                <a:latin typeface="+mn-lt"/>
                <a:ea typeface="+mn-ea"/>
                <a:cs typeface="+mn-cs"/>
              </a:rPr>
              <a:t> </a:t>
            </a:r>
            <a:r>
              <a:rPr lang="sv-SE" sz="1200" b="0" kern="1200" dirty="0">
                <a:solidFill>
                  <a:schemeClr val="tx1"/>
                </a:solidFill>
                <a:effectLst/>
                <a:latin typeface="+mn-lt"/>
                <a:ea typeface="+mn-ea"/>
                <a:cs typeface="+mn-cs"/>
              </a:rPr>
              <a:t>av forskare på Karolinska Institutet.</a:t>
            </a:r>
            <a:r>
              <a:rPr lang="sv-SE" sz="1200" b="0" kern="1200" baseline="0" dirty="0">
                <a:solidFill>
                  <a:schemeClr val="tx1"/>
                </a:solidFill>
                <a:effectLst/>
                <a:latin typeface="+mn-lt"/>
                <a:ea typeface="+mn-ea"/>
                <a:cs typeface="+mn-cs"/>
              </a:rPr>
              <a:t> </a:t>
            </a:r>
            <a:endParaRPr lang="sv-SE" sz="1200" b="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572 föräldrar deltog och de har fyllt i enkäter vid fyra tillfällen, innan träff</a:t>
            </a:r>
            <a:r>
              <a:rPr lang="sv-SE" sz="1200" kern="1200" baseline="0" dirty="0">
                <a:solidFill>
                  <a:schemeClr val="tx1"/>
                </a:solidFill>
                <a:effectLst/>
                <a:latin typeface="+mn-lt"/>
                <a:ea typeface="+mn-ea"/>
                <a:cs typeface="+mn-cs"/>
              </a:rPr>
              <a:t> ett</a:t>
            </a:r>
            <a:r>
              <a:rPr lang="sv-SE" sz="1200" kern="1200" dirty="0">
                <a:solidFill>
                  <a:schemeClr val="tx1"/>
                </a:solidFill>
                <a:effectLst/>
                <a:latin typeface="+mn-lt"/>
                <a:ea typeface="+mn-ea"/>
                <a:cs typeface="+mn-cs"/>
              </a:rPr>
              <a:t>, efter träff fyra, efter sex månader och efter 12 månader efter sista träffen.  </a:t>
            </a:r>
          </a:p>
          <a:p>
            <a:pPr marL="0" indent="0">
              <a:buNone/>
            </a:pP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Frågorna i enkäten om </a:t>
            </a:r>
            <a:r>
              <a:rPr lang="sv-SE" sz="1200" b="1" i="1" dirty="0"/>
              <a:t>föräldrakompetens</a:t>
            </a:r>
            <a:r>
              <a:rPr lang="sv-SE" sz="1200" i="1" dirty="0"/>
              <a:t> </a:t>
            </a:r>
            <a:r>
              <a:rPr lang="sv-SE" sz="1200" dirty="0"/>
              <a:t>handlade</a:t>
            </a:r>
            <a:r>
              <a:rPr lang="sv-SE" sz="1200" baseline="0" dirty="0"/>
              <a:t> om föräldrarnas; känslor, förståelse, lek, vägledning och gränssättning. Resultaten visar att ABC har positiva effekter på upplevd föräldrakompetens (medelstora effekter, vilket anses som ett bra mått.) Unikt med bra resultat på en generell population.</a:t>
            </a:r>
            <a:r>
              <a:rPr lang="sv-SE" sz="1200" dirty="0"/>
              <a:t> Resultatet höll i sig vid sexmånadersuppföljningen samt vid ett års uppföljningen.</a:t>
            </a:r>
            <a:endParaRPr lang="sv-SE" dirty="0"/>
          </a:p>
          <a:p>
            <a:pPr marL="0" indent="0">
              <a:buNone/>
            </a:pP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Frågorna i enkäten om </a:t>
            </a:r>
            <a:r>
              <a:rPr lang="sv-SE" sz="1200" b="1" i="1" kern="1200" dirty="0">
                <a:solidFill>
                  <a:schemeClr val="tx1"/>
                </a:solidFill>
                <a:effectLst/>
                <a:latin typeface="+mn-lt"/>
                <a:ea typeface="+mn-ea"/>
                <a:cs typeface="+mn-cs"/>
              </a:rPr>
              <a:t>barns utveckling </a:t>
            </a:r>
            <a:r>
              <a:rPr lang="sv-SE" sz="1200" i="1" kern="1200" dirty="0">
                <a:solidFill>
                  <a:schemeClr val="tx1"/>
                </a:solidFill>
                <a:effectLst/>
                <a:latin typeface="+mn-lt"/>
                <a:ea typeface="+mn-ea"/>
                <a:cs typeface="+mn-cs"/>
              </a:rPr>
              <a:t>och hälsa </a:t>
            </a:r>
            <a:r>
              <a:rPr lang="sv-SE" sz="1200" kern="1200" dirty="0">
                <a:solidFill>
                  <a:schemeClr val="tx1"/>
                </a:solidFill>
                <a:effectLst/>
                <a:latin typeface="+mn-lt"/>
                <a:ea typeface="+mn-ea"/>
                <a:cs typeface="+mn-cs"/>
              </a:rPr>
              <a:t>handlade om barnens; fysiska hälsa, känslor, allmänna sinnesstämning, fritid, familj och livet hemma samt kompisar. Resultatet visade medelstora effekter.</a:t>
            </a:r>
          </a:p>
          <a:p>
            <a:pPr marL="0" indent="0">
              <a:buNone/>
            </a:pPr>
            <a:endParaRPr lang="sv-SE" sz="1200" dirty="0"/>
          </a:p>
          <a:p>
            <a:r>
              <a:rPr lang="sv-SE" sz="1200" kern="1200" dirty="0">
                <a:solidFill>
                  <a:schemeClr val="tx1"/>
                </a:solidFill>
                <a:effectLst/>
                <a:latin typeface="+mn-lt"/>
                <a:ea typeface="+mn-ea"/>
                <a:cs typeface="+mn-cs"/>
              </a:rPr>
              <a:t>Enligt studien ger ABC </a:t>
            </a:r>
            <a:r>
              <a:rPr lang="sv-SE" sz="1200" b="0" i="1" kern="1200" dirty="0">
                <a:solidFill>
                  <a:schemeClr val="tx1"/>
                </a:solidFill>
                <a:effectLst/>
                <a:latin typeface="+mn-lt"/>
                <a:ea typeface="+mn-ea"/>
                <a:cs typeface="+mn-cs"/>
              </a:rPr>
              <a:t>ökad föräldrakompetens</a:t>
            </a:r>
            <a:r>
              <a:rPr lang="sv-SE" sz="1200" kern="1200" dirty="0">
                <a:solidFill>
                  <a:schemeClr val="tx1"/>
                </a:solidFill>
                <a:effectLst/>
                <a:latin typeface="+mn-lt"/>
                <a:ea typeface="+mn-ea"/>
                <a:cs typeface="+mn-cs"/>
              </a:rPr>
              <a:t>. D</a:t>
            </a:r>
            <a:r>
              <a:rPr lang="sv-SE" dirty="0"/>
              <a:t>e föräldrar som antingen skattade sin psykiska hälsa som lägre initialt eller som hade äldre barn upplevde en större ökning över tid i </a:t>
            </a:r>
            <a:r>
              <a:rPr lang="sv-SE" i="1" dirty="0"/>
              <a:t>barns hälsa och utveckling</a:t>
            </a:r>
            <a:r>
              <a:rPr lang="sv-SE" dirty="0"/>
              <a:t>.</a:t>
            </a:r>
            <a:r>
              <a:rPr lang="sv-SE" baseline="0" dirty="0"/>
              <a:t> </a:t>
            </a:r>
            <a:r>
              <a:rPr lang="sv-SE" dirty="0"/>
              <a:t>Allra störst skillnad märkte de föräldrar som antingen hade,</a:t>
            </a:r>
            <a:r>
              <a:rPr lang="sv-SE" baseline="0" dirty="0"/>
              <a:t> - Högskoleutbildning, - Fler än ett barn</a:t>
            </a:r>
          </a:p>
          <a:p>
            <a:endParaRPr lang="sv-SE" baseline="0" dirty="0"/>
          </a:p>
          <a:p>
            <a:r>
              <a:rPr lang="sv-SE" b="1" baseline="0" dirty="0"/>
              <a:t>Ny artikel publicerad 2024. </a:t>
            </a:r>
            <a:r>
              <a:rPr lang="sv-SE" b="0" baseline="0" dirty="0"/>
              <a:t>Vid uppföljning efter 6 månader såg man positiva effekter gällande föräldrars emotionsreglering och synen på att barnen gör så gott de kan och inte beter sig illa med flit. (bibehållna eller ökade?). </a:t>
            </a:r>
            <a:br>
              <a:rPr lang="sv-SE" b="0" baseline="0" dirty="0"/>
            </a:br>
            <a:r>
              <a:rPr lang="sv-SE" baseline="0" dirty="0"/>
              <a:t>Victoria </a:t>
            </a:r>
            <a:r>
              <a:rPr lang="sv-SE" baseline="0" dirty="0" err="1"/>
              <a:t>Cinà</a:t>
            </a:r>
            <a:r>
              <a:rPr lang="sv-SE" baseline="0" dirty="0"/>
              <a:t> et al. (2024) ”All Children in Focus”: </a:t>
            </a:r>
            <a:r>
              <a:rPr lang="sv-SE" baseline="0" dirty="0" err="1"/>
              <a:t>Effects</a:t>
            </a:r>
            <a:r>
              <a:rPr lang="sv-SE" baseline="0" dirty="0"/>
              <a:t> </a:t>
            </a:r>
            <a:r>
              <a:rPr lang="sv-SE" baseline="0" dirty="0" err="1"/>
              <a:t>of</a:t>
            </a:r>
            <a:r>
              <a:rPr lang="sv-SE" baseline="0" dirty="0"/>
              <a:t> a Universal </a:t>
            </a:r>
            <a:r>
              <a:rPr lang="sv-SE" baseline="0" dirty="0" err="1"/>
              <a:t>Parenting</a:t>
            </a:r>
            <a:r>
              <a:rPr lang="sv-SE" baseline="0" dirty="0"/>
              <a:t> Program at 6-Month </a:t>
            </a:r>
            <a:r>
              <a:rPr lang="sv-SE" baseline="0" dirty="0" err="1"/>
              <a:t>Follow-Up</a:t>
            </a:r>
            <a:r>
              <a:rPr lang="sv-SE" baseline="0" dirty="0"/>
              <a:t> in a </a:t>
            </a:r>
            <a:r>
              <a:rPr lang="sv-SE" baseline="0" dirty="0" err="1"/>
              <a:t>Randomized</a:t>
            </a:r>
            <a:r>
              <a:rPr lang="sv-SE" baseline="0" dirty="0"/>
              <a:t> </a:t>
            </a:r>
            <a:r>
              <a:rPr lang="sv-SE" baseline="0" dirty="0" err="1"/>
              <a:t>Controlled</a:t>
            </a:r>
            <a:r>
              <a:rPr lang="sv-SE" baseline="0" dirty="0"/>
              <a:t> Trial in Sweden. </a:t>
            </a:r>
          </a:p>
          <a:p>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Forskarna har även undersökt</a:t>
            </a:r>
            <a:r>
              <a:rPr lang="sv-SE" baseline="0" dirty="0"/>
              <a:t> om ABC är </a:t>
            </a:r>
            <a:r>
              <a:rPr lang="sv-SE" b="1" baseline="0" dirty="0"/>
              <a:t>kostnadseffektiv </a:t>
            </a:r>
            <a:r>
              <a:rPr lang="sv-SE" baseline="0" dirty="0"/>
              <a:t>eller ej. De kunde se att ABC </a:t>
            </a:r>
            <a:r>
              <a:rPr lang="sv-SE" u="sng" baseline="0" dirty="0"/>
              <a:t>är</a:t>
            </a:r>
            <a:r>
              <a:rPr lang="sv-SE" baseline="0" dirty="0"/>
              <a:t> kostnadseffektivt om gruppledaren håller minst fem grupper. ABC är förebyggande och motverkar behov av ett mer riktat stöd i framtiden. (Referens?)</a:t>
            </a:r>
          </a:p>
          <a:p>
            <a:endParaRPr lang="sv-SE" baseline="0" dirty="0"/>
          </a:p>
          <a:p>
            <a:r>
              <a:rPr lang="sv-SE" u="sng" baseline="0" dirty="0"/>
              <a:t>Referens:</a:t>
            </a:r>
          </a:p>
          <a:p>
            <a:pPr marL="0" indent="0">
              <a:buFontTx/>
              <a:buNone/>
            </a:pPr>
            <a:r>
              <a:rPr lang="sv-SE" baseline="0" dirty="0" err="1"/>
              <a:t>Ulfsdotter</a:t>
            </a:r>
            <a:r>
              <a:rPr lang="sv-SE" baseline="0" dirty="0"/>
              <a:t>, </a:t>
            </a:r>
            <a:r>
              <a:rPr lang="sv-SE" baseline="0" dirty="0" err="1"/>
              <a:t>Enebrink</a:t>
            </a:r>
            <a:r>
              <a:rPr lang="sv-SE" baseline="0" dirty="0"/>
              <a:t>, Lindberg 2014</a:t>
            </a:r>
          </a:p>
          <a:p>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 </a:t>
            </a:r>
          </a:p>
          <a:p>
            <a:pPr marL="0" indent="0">
              <a:buFontTx/>
              <a:buNone/>
            </a:pPr>
            <a:endParaRPr lang="sv-SE" baseline="0" dirty="0"/>
          </a:p>
        </p:txBody>
      </p:sp>
      <p:sp>
        <p:nvSpPr>
          <p:cNvPr id="4" name="Platshållare för bildnummer 3"/>
          <p:cNvSpPr>
            <a:spLocks noGrp="1"/>
          </p:cNvSpPr>
          <p:nvPr>
            <p:ph type="sldNum" sz="quarter" idx="10"/>
          </p:nvPr>
        </p:nvSpPr>
        <p:spPr/>
        <p:txBody>
          <a:bodyPr/>
          <a:lstStyle/>
          <a:p>
            <a:fld id="{234F7226-86C7-48DC-891C-3765E8C84F6D}" type="slidenum">
              <a:rPr lang="sv-SE" smtClean="0"/>
              <a:pPr/>
              <a:t>26</a:t>
            </a:fld>
            <a:endParaRPr lang="sv-SE"/>
          </a:p>
        </p:txBody>
      </p:sp>
    </p:spTree>
    <p:extLst>
      <p:ext uri="{BB962C8B-B14F-4D97-AF65-F5344CB8AC3E}">
        <p14:creationId xmlns:p14="http://schemas.microsoft.com/office/powerpoint/2010/main" val="1028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b="0" baseline="0" dirty="0"/>
              <a:t>2 min </a:t>
            </a:r>
            <a:endParaRPr lang="sv-SE" b="1" baseline="0" dirty="0"/>
          </a:p>
          <a:p>
            <a:endParaRPr lang="sv-SE" b="1" dirty="0"/>
          </a:p>
          <a:p>
            <a:r>
              <a:rPr lang="sv-SE" b="1" dirty="0"/>
              <a:t>Visa film </a:t>
            </a:r>
            <a:r>
              <a:rPr lang="sv-SE" dirty="0"/>
              <a:t>från </a:t>
            </a:r>
            <a:r>
              <a:rPr lang="sv-SE" dirty="0" err="1"/>
              <a:t>youtube</a:t>
            </a:r>
            <a:r>
              <a:rPr lang="sv-SE" dirty="0"/>
              <a:t>! Dubbelklicka på hyperlänken eller högerklicka</a:t>
            </a:r>
            <a:r>
              <a:rPr lang="sv-SE" baseline="0" dirty="0"/>
              <a:t> och välj </a:t>
            </a:r>
            <a:r>
              <a:rPr lang="sv-SE" i="0" baseline="0" dirty="0"/>
              <a:t>öppna hyperlänk.</a:t>
            </a:r>
          </a:p>
          <a:p>
            <a:endParaRPr lang="sv-SE" i="0" baseline="0" dirty="0"/>
          </a:p>
          <a:p>
            <a:r>
              <a:rPr lang="sv-SE" i="0" baseline="0" dirty="0"/>
              <a:t>Skratt är pålagt i filmen och en del tycker att det stör. </a:t>
            </a:r>
            <a:r>
              <a:rPr lang="sv-SE" b="1" i="0" baseline="0" dirty="0"/>
              <a:t>Ha fokus på vad barnen säger, deras perspektiv.</a:t>
            </a:r>
            <a:endParaRPr lang="sv-SE" b="1" i="0" dirty="0"/>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hlinkClick r:id="rId3"/>
              </a:rPr>
              <a:t>http://www.youtube.com/watch?v=82mPXI9Vpa8</a:t>
            </a:r>
            <a:endParaRPr lang="sv-SE" sz="1200" dirty="0"/>
          </a:p>
          <a:p>
            <a:endParaRPr lang="sv-SE" dirty="0"/>
          </a:p>
        </p:txBody>
      </p:sp>
      <p:sp>
        <p:nvSpPr>
          <p:cNvPr id="4" name="Platshållare för bildnummer 3"/>
          <p:cNvSpPr>
            <a:spLocks noGrp="1"/>
          </p:cNvSpPr>
          <p:nvPr>
            <p:ph type="sldNum" sz="quarter" idx="10"/>
          </p:nvPr>
        </p:nvSpPr>
        <p:spPr/>
        <p:txBody>
          <a:bodyPr/>
          <a:lstStyle/>
          <a:p>
            <a:fld id="{CC1C086E-EF87-48A1-AAB8-C7F5FB30396F}" type="slidenum">
              <a:rPr lang="sv-SE" smtClean="0"/>
              <a:pPr/>
              <a:t>27</a:t>
            </a:fld>
            <a:endParaRPr lang="sv-SE"/>
          </a:p>
        </p:txBody>
      </p:sp>
    </p:spTree>
    <p:extLst>
      <p:ext uri="{BB962C8B-B14F-4D97-AF65-F5344CB8AC3E}">
        <p14:creationId xmlns:p14="http://schemas.microsoft.com/office/powerpoint/2010/main" val="16027355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69635" name="Platshållare för anteckningar 2"/>
          <p:cNvSpPr>
            <a:spLocks noGrp="1"/>
          </p:cNvSpPr>
          <p:nvPr>
            <p:ph type="body" idx="1"/>
          </p:nvPr>
        </p:nvSpPr>
        <p:spPr bwMode="auto">
          <a:noFill/>
        </p:spPr>
        <p:txBody>
          <a:bodyPr wrap="square" numCol="1" anchor="t" anchorCtr="0" compatLnSpc="1">
            <a:prstTxWarp prst="textNoShape">
              <a:avLst/>
            </a:prstTxWarp>
            <a:normAutofit/>
          </a:bodyPr>
          <a:lstStyle/>
          <a:p>
            <a:r>
              <a:rPr lang="sv-SE" b="0" dirty="0"/>
              <a:t>3 min  </a:t>
            </a:r>
          </a:p>
          <a:p>
            <a:endParaRPr lang="sv-SE" b="1" dirty="0"/>
          </a:p>
          <a:p>
            <a:r>
              <a:rPr lang="sv-SE" b="1" dirty="0"/>
              <a:t>Barnperspektivet:</a:t>
            </a:r>
            <a:r>
              <a:rPr lang="sv-SE" dirty="0"/>
              <a:t> Det är barnen </a:t>
            </a:r>
            <a:r>
              <a:rPr lang="sv-SE" baseline="0" dirty="0"/>
              <a:t>som är den egentliga målgruppen för ABC, även om vi inte träffar dem utan föräldrarna. Därför är det </a:t>
            </a:r>
            <a:r>
              <a:rPr lang="sv-SE" dirty="0"/>
              <a:t>viktigt att fokus</a:t>
            </a:r>
            <a:r>
              <a:rPr lang="sv-SE" baseline="0" dirty="0"/>
              <a:t>era på barnets bästa i det vi förmedlar och i de diskussioner som förs. Hur blir det för barnen? Viktigt att ha med den frågan.</a:t>
            </a:r>
          </a:p>
          <a:p>
            <a:endParaRPr lang="sv-SE" dirty="0"/>
          </a:p>
          <a:p>
            <a:r>
              <a:rPr lang="sv-SE" b="1" i="0" dirty="0"/>
              <a:t>Samma cirkel är också viktig då det gäller följsamhet och programtrohet. </a:t>
            </a:r>
            <a:r>
              <a:rPr lang="sv-SE" b="0" i="0" dirty="0"/>
              <a:t>Programtrohet handlar om att förmedla</a:t>
            </a:r>
            <a:r>
              <a:rPr lang="sv-SE" b="0" i="0" baseline="0" dirty="0"/>
              <a:t> innehållet på det sätt som det har prövats ut. </a:t>
            </a:r>
            <a:r>
              <a:rPr lang="sv-SE" dirty="0"/>
              <a:t>Programtrohet till en metod har visat sig vara av största vikt för att uppnå resultat. </a:t>
            </a:r>
            <a:r>
              <a:rPr lang="sv-SE" sz="1050" dirty="0" err="1"/>
              <a:t>Bl</a:t>
            </a:r>
            <a:r>
              <a:rPr lang="sv-SE" sz="1050" dirty="0"/>
              <a:t> a </a:t>
            </a:r>
            <a:r>
              <a:rPr lang="sv-SE" sz="1050" dirty="0" err="1"/>
              <a:t>Schoenwald</a:t>
            </a:r>
            <a:r>
              <a:rPr lang="sv-SE" sz="1050" dirty="0"/>
              <a:t>, S.K., </a:t>
            </a:r>
            <a:r>
              <a:rPr lang="sv-SE" sz="1050" dirty="0" err="1"/>
              <a:t>Sheidow</a:t>
            </a:r>
            <a:r>
              <a:rPr lang="sv-SE" sz="1050" dirty="0"/>
              <a:t>, A.S., </a:t>
            </a:r>
            <a:r>
              <a:rPr lang="sv-SE" sz="1050" dirty="0" err="1"/>
              <a:t>Letourneau</a:t>
            </a:r>
            <a:r>
              <a:rPr lang="sv-SE" sz="1050" dirty="0"/>
              <a:t>,</a:t>
            </a:r>
            <a:r>
              <a:rPr lang="sv-SE" sz="1050" baseline="0" dirty="0"/>
              <a:t> </a:t>
            </a:r>
            <a:r>
              <a:rPr lang="sv-SE" sz="1050" dirty="0"/>
              <a:t>E.J. (2004).</a:t>
            </a:r>
          </a:p>
          <a:p>
            <a:endParaRPr lang="sv-SE" sz="1050" dirty="0"/>
          </a:p>
          <a:p>
            <a:r>
              <a:rPr lang="sv-SE" sz="1200" b="0" i="0" dirty="0"/>
              <a:t>Programtrohet handlar också om att ge föräldrar det som de har anmält sig till och</a:t>
            </a:r>
            <a:r>
              <a:rPr lang="sv-SE" sz="1200" b="0" i="0" baseline="0" dirty="0"/>
              <a:t> satt av tid för.</a:t>
            </a:r>
            <a:r>
              <a:rPr lang="sv-SE" sz="1200" b="0" i="0" dirty="0"/>
              <a:t> Om </a:t>
            </a:r>
            <a:r>
              <a:rPr lang="sv-SE" sz="1200" b="0" i="1" dirty="0"/>
              <a:t>en</a:t>
            </a:r>
            <a:r>
              <a:rPr lang="sv-SE" sz="1200" b="0" i="0" dirty="0"/>
              <a:t> </a:t>
            </a:r>
            <a:r>
              <a:rPr lang="sv-SE" sz="1200" b="0" i="1" dirty="0"/>
              <a:t>central </a:t>
            </a:r>
            <a:r>
              <a:rPr lang="sv-SE" sz="1200" b="0" i="0" dirty="0"/>
              <a:t>komponent i en metod tas bort eller tonas ner, så kan vi inte längre hävda det forskningsstöd som finns för metoden!</a:t>
            </a:r>
          </a:p>
          <a:p>
            <a:endParaRPr lang="sv-SE" sz="1200"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baseline="0" dirty="0"/>
              <a:t>Med olika gruppledarfärdigheterna blir vi hjälpta att förmedla ABC på det sätt som det är tänkt. </a:t>
            </a:r>
          </a:p>
          <a:p>
            <a:endParaRPr lang="sv-SE" sz="1200" b="0" i="0" dirty="0"/>
          </a:p>
          <a:p>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 </a:t>
            </a:r>
          </a:p>
          <a:p>
            <a:endParaRPr lang="sv-SE" sz="1200" b="0" i="0" dirty="0"/>
          </a:p>
          <a:p>
            <a:endParaRPr lang="sv-SE" sz="1200" dirty="0"/>
          </a:p>
          <a:p>
            <a:endParaRPr lang="sv-SE" dirty="0"/>
          </a:p>
        </p:txBody>
      </p:sp>
      <p:sp>
        <p:nvSpPr>
          <p:cNvPr id="67588" name="Platshållare för bild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25DEBE-8A71-4DA5-AC30-B6F1CFC50278}" type="slidenum">
              <a:rPr lang="sv-SE" smtClean="0"/>
              <a:pPr fontAlgn="base">
                <a:spcBef>
                  <a:spcPct val="0"/>
                </a:spcBef>
                <a:spcAft>
                  <a:spcPct val="0"/>
                </a:spcAft>
                <a:defRPr/>
              </a:pPr>
              <a:t>28</a:t>
            </a:fld>
            <a:endParaRPr lang="sv-SE" dirty="0"/>
          </a:p>
        </p:txBody>
      </p:sp>
    </p:spTree>
    <p:extLst>
      <p:ext uri="{BB962C8B-B14F-4D97-AF65-F5344CB8AC3E}">
        <p14:creationId xmlns:p14="http://schemas.microsoft.com/office/powerpoint/2010/main" val="18605522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b="0" dirty="0">
                <a:solidFill>
                  <a:schemeClr val="tx1"/>
                </a:solidFill>
              </a:rPr>
              <a:t>6</a:t>
            </a:r>
            <a:r>
              <a:rPr lang="sv-SE" b="0" baseline="0" dirty="0">
                <a:solidFill>
                  <a:schemeClr val="tx1"/>
                </a:solidFill>
              </a:rPr>
              <a:t> </a:t>
            </a:r>
            <a:r>
              <a:rPr lang="sv-SE" b="0" dirty="0">
                <a:solidFill>
                  <a:schemeClr val="tx1"/>
                </a:solidFill>
              </a:rPr>
              <a:t>min</a:t>
            </a:r>
          </a:p>
          <a:p>
            <a:endParaRPr lang="sv-SE" b="1" dirty="0">
              <a:solidFill>
                <a:schemeClr val="tx1"/>
              </a:solidFill>
            </a:endParaRPr>
          </a:p>
          <a:p>
            <a:r>
              <a:rPr lang="sv-SE" b="1" dirty="0">
                <a:solidFill>
                  <a:schemeClr val="tx1"/>
                </a:solidFill>
              </a:rPr>
              <a:t>Fråga gruppledarna: </a:t>
            </a:r>
            <a:r>
              <a:rPr lang="sv-SE" baseline="0" dirty="0">
                <a:solidFill>
                  <a:schemeClr val="tx1"/>
                </a:solidFill>
              </a:rPr>
              <a:t>Vad tycker ni är viktiga gruppledaruppgifter? </a:t>
            </a:r>
            <a:r>
              <a:rPr lang="sv-SE" b="0" i="0" dirty="0">
                <a:solidFill>
                  <a:schemeClr val="tx1"/>
                </a:solidFill>
              </a:rPr>
              <a:t>Hur vill ni att föräldrarna ska uppfatta er som gruppledare?</a:t>
            </a:r>
            <a:r>
              <a:rPr lang="sv-SE" b="0" i="0" baseline="0" dirty="0">
                <a:solidFill>
                  <a:schemeClr val="tx1"/>
                </a:solidFill>
              </a:rPr>
              <a:t>  Hjälp gruppledarna att formulera sig så konkret som möjligt och i beteendetermer (hur gör du då?) </a:t>
            </a:r>
            <a:endParaRPr lang="sv-SE" b="0" i="0" dirty="0">
              <a:solidFill>
                <a:schemeClr val="tx1"/>
              </a:solidFill>
            </a:endParaRPr>
          </a:p>
          <a:p>
            <a:endParaRPr lang="sv-SE"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baseline="0" dirty="0"/>
              <a:t>Summera</a:t>
            </a:r>
            <a:r>
              <a:rPr lang="sv-SE" baseline="0" dirty="0"/>
              <a:t> gruppledarnas svar under B, A och S på tavlan: </a:t>
            </a:r>
          </a:p>
          <a:p>
            <a:endParaRPr lang="sv-SE" baseline="0" dirty="0"/>
          </a:p>
          <a:p>
            <a:r>
              <a:rPr lang="sv-SE" b="1" baseline="0" dirty="0"/>
              <a:t>B      A      S</a:t>
            </a:r>
          </a:p>
          <a:p>
            <a:r>
              <a:rPr lang="sv-SE" baseline="0" dirty="0"/>
              <a:t>.        .       .</a:t>
            </a:r>
          </a:p>
          <a:p>
            <a:r>
              <a:rPr lang="sv-SE" baseline="0" dirty="0"/>
              <a:t>.        .       .</a:t>
            </a:r>
          </a:p>
          <a:p>
            <a:r>
              <a:rPr lang="sv-SE" baseline="0" dirty="0"/>
              <a:t>.        .       .</a:t>
            </a:r>
          </a:p>
          <a:p>
            <a:r>
              <a:rPr lang="sv-SE" baseline="0" dirty="0"/>
              <a:t>.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När summeringen är klar berätta att ni har sorterat de gruppledarna har sagt under B, A och S som står för </a:t>
            </a:r>
            <a:r>
              <a:rPr lang="sv-SE" b="1" i="0" u="none" baseline="0" dirty="0"/>
              <a:t>bekräfta</a:t>
            </a:r>
            <a:r>
              <a:rPr lang="sv-SE" baseline="0" dirty="0"/>
              <a:t> föräldrarna, </a:t>
            </a:r>
            <a:r>
              <a:rPr lang="sv-SE" b="1" i="0" u="none" baseline="0" dirty="0"/>
              <a:t>aktivera</a:t>
            </a:r>
            <a:r>
              <a:rPr lang="sv-SE" baseline="0" dirty="0"/>
              <a:t> gruppen och </a:t>
            </a:r>
            <a:r>
              <a:rPr lang="sv-SE" b="1" i="0" u="none" baseline="0" dirty="0"/>
              <a:t>strukturera</a:t>
            </a:r>
            <a:r>
              <a:rPr lang="sv-SE" baseline="0" dirty="0"/>
              <a:t> gruppen och säg att det är de här färdigheterna som gruppledarna kommer att använda sig av i rollen som gruppledare.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strike="sngStrike" baseline="0" dirty="0"/>
          </a:p>
          <a:p>
            <a:endParaRPr lang="sv-SE" dirty="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29</a:t>
            </a:fld>
            <a:endParaRPr lang="sv-SE"/>
          </a:p>
        </p:txBody>
      </p:sp>
    </p:spTree>
    <p:extLst>
      <p:ext uri="{BB962C8B-B14F-4D97-AF65-F5344CB8AC3E}">
        <p14:creationId xmlns:p14="http://schemas.microsoft.com/office/powerpoint/2010/main" val="268298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Autofit/>
          </a:bodyPr>
          <a:lstStyle/>
          <a:p>
            <a:r>
              <a:rPr lang="sv-SE" sz="1300" b="0" baseline="0" dirty="0"/>
              <a:t>4 min</a:t>
            </a:r>
          </a:p>
          <a:p>
            <a:endParaRPr lang="sv-SE" sz="1300" b="1" dirty="0"/>
          </a:p>
          <a:p>
            <a:r>
              <a:rPr lang="sv-SE" sz="1300" b="1" dirty="0"/>
              <a:t>Introduktion:</a:t>
            </a:r>
            <a:r>
              <a:rPr lang="sv-SE" sz="1300" b="0" dirty="0"/>
              <a:t> Vi börjar med att gå igenom upplägget för utbildningen och en ungefärlig tidsåtgång.</a:t>
            </a:r>
            <a:r>
              <a:rPr lang="sv-SE" sz="1300" b="0" baseline="0" dirty="0"/>
              <a:t> </a:t>
            </a:r>
            <a:r>
              <a:rPr lang="sv-SE" sz="1300" baseline="0" dirty="0"/>
              <a:t>Tidsåtgången är beräknad till ca 60 timmar och det innefattar:</a:t>
            </a:r>
          </a:p>
          <a:p>
            <a:pPr marL="285750" indent="-285750" algn="l">
              <a:buFont typeface="Arial" panose="020B0604020202020204" pitchFamily="34" charset="0"/>
              <a:buChar char="•"/>
            </a:pPr>
            <a:r>
              <a:rPr lang="sv-SE" sz="1400" b="1" dirty="0"/>
              <a:t>Fyra utbildningsdagar</a:t>
            </a:r>
            <a:r>
              <a:rPr lang="sv-SE" sz="1400" dirty="0"/>
              <a:t>,</a:t>
            </a:r>
            <a:r>
              <a:rPr lang="sv-SE" sz="1400" baseline="0" dirty="0"/>
              <a:t> </a:t>
            </a:r>
            <a:r>
              <a:rPr lang="sv-SE" sz="1400" i="1" baseline="0" dirty="0"/>
              <a:t>datum? </a:t>
            </a:r>
            <a:r>
              <a:rPr lang="sv-SE" sz="1400" dirty="0"/>
              <a:t>, heldagar med föreläsning på förmiddagen och handledning på eftermiddagen. Samma upplägg alla fyra dagarna. Idag har vi som</a:t>
            </a:r>
            <a:r>
              <a:rPr lang="sv-SE" sz="1400" baseline="0" dirty="0"/>
              <a:t> sagt introduktion och går igenom träff 1, utbildningsdag 2 går vi igen träff 2 osv.</a:t>
            </a:r>
            <a:endParaRPr lang="sv-SE" sz="130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300" baseline="0" dirty="0"/>
              <a:t>Göra förberedelser för att hålla grupp. Rekrytera föräldrar (rekrytering är en svår punkt att göra en tidsuppskattning på beror på många omständigheter, tex struktur och organisation i stadsdelen och kommunen.).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300" b="1" baseline="0" dirty="0"/>
              <a:t>Hålla föräldraträffar</a:t>
            </a:r>
            <a:r>
              <a:rPr lang="sv-SE" sz="1300" baseline="0" dirty="0"/>
              <a:t>, 4 träffar och en återträff samt göra efterarbete efter träffarna.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300" baseline="0" dirty="0"/>
              <a:t>Inhämta alt sammanställa </a:t>
            </a:r>
            <a:r>
              <a:rPr lang="sv-SE" sz="1300" b="1" baseline="0" dirty="0"/>
              <a:t>kommuninfo</a:t>
            </a:r>
            <a:r>
              <a:rPr lang="sv-SE" sz="1300" dirty="0"/>
              <a:t> om stöd till föräldrar och barn</a:t>
            </a:r>
            <a:r>
              <a:rPr lang="sv-SE" sz="1300" baseline="0" dirty="0"/>
              <a:t> att dela ut på träff 4.</a:t>
            </a:r>
            <a:r>
              <a:rPr lang="sv-SE" sz="1400" b="0" kern="1200" baseline="0" dirty="0">
                <a:solidFill>
                  <a:schemeClr val="tx1"/>
                </a:solidFill>
                <a:latin typeface="+mn-lt"/>
                <a:ea typeface="+mn-ea"/>
                <a:cs typeface="+mn-cs"/>
              </a:rPr>
              <a:t> Kontakta eventuellt er samordnare/kontaktperson för hjälp med detta. I de flesta stadsdelar och kommuner finns sådan. På plusportalen finns det en mall för sammanställning av stöd till föräldrar som kan användas om stadsdelen/kommunen saknar en sådan. Detta är inget ni ska redovisa, men ta gärna med det ni har och tipsa era kollegor.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400" baseline="0" dirty="0"/>
              <a:t>Läsa boken (Fem gånger mer kärlek) och göra </a:t>
            </a:r>
            <a:r>
              <a:rPr lang="sv-SE" sz="1400" b="1" baseline="0" dirty="0"/>
              <a:t>litteraturuppgiften</a:t>
            </a:r>
            <a:r>
              <a:rPr lang="sv-SE" sz="1400" baseline="0" dirty="0"/>
              <a:t>. Lämnas idag.</a:t>
            </a:r>
            <a:endParaRPr lang="sv-SE" sz="130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300" baseline="0" dirty="0"/>
              <a:t>En </a:t>
            </a:r>
            <a:r>
              <a:rPr lang="sv-SE" sz="1300" b="1" baseline="0" dirty="0"/>
              <a:t>filmuppgift </a:t>
            </a:r>
            <a:r>
              <a:rPr lang="sv-SE" sz="1300" baseline="0" dirty="0"/>
              <a:t>som innebär att filma dig själv när du håller en föräldraträff (förslagsvis träff två eller tre) samt tittar på filmen och fylla i ett formulär med frågor om olika gruppledarfärdigheter. Formuläret finns på Plusportalen och ska tas med till utbildningsdag 4 för diskussion i handledningsgruppen. </a:t>
            </a:r>
            <a:r>
              <a:rPr lang="sv-SE" sz="1400" dirty="0">
                <a:effectLst/>
                <a:latin typeface="Calibri" panose="020F0502020204030204" pitchFamily="34" charset="0"/>
                <a:ea typeface="Times New Roman" panose="02020603050405020304" pitchFamily="18" charset="0"/>
              </a:rPr>
              <a:t>Gruppledarna ber om föräldrarnas tillåtelse att filma och berättar att kameran kommer vara riktad mot gruppledaren, inte föräldrarna. Gruppledaren berättar om syftet med filmen och garantera att ingen annan än gruppledarna (och möjligen instruktör/handledare) själva kommer att titta på den.</a:t>
            </a:r>
            <a:r>
              <a:rPr lang="sv-SE" sz="1300" baseline="0" dirty="0"/>
              <a:t> </a:t>
            </a:r>
            <a:r>
              <a:rPr lang="sv-SE" sz="1300" b="1" baseline="0" dirty="0"/>
              <a:t>Spar filmen till efter avslutad utbildning, kan behövas vid certifieringen.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3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300" b="1" baseline="0" dirty="0"/>
              <a:t>Materialet</a:t>
            </a:r>
            <a:r>
              <a:rPr lang="sv-SE" sz="1300" b="0" i="0" baseline="0" dirty="0"/>
              <a:t>: Gruppledarna får en egen gruppledarpärm. Där kan ni göra</a:t>
            </a:r>
            <a:r>
              <a:rPr lang="sv-SE" sz="1300" dirty="0">
                <a:solidFill>
                  <a:srgbClr val="000000"/>
                </a:solidFill>
                <a:sym typeface="Symbol"/>
              </a:rPr>
              <a:t> egna </a:t>
            </a:r>
            <a:r>
              <a:rPr lang="sv-SE" sz="1300" dirty="0"/>
              <a:t>anteckningar från utbildningen, exempel eller forskningsreferenser. Ny</a:t>
            </a:r>
            <a:r>
              <a:rPr lang="sv-SE" sz="1300" baseline="0" dirty="0"/>
              <a:t> kan beställas mot avgift.</a:t>
            </a:r>
            <a:endParaRPr lang="sv-SE" sz="13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300" baseline="0" dirty="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3</a:t>
            </a:fld>
            <a:endParaRPr lang="sv-S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b="0" i="0" baseline="0" dirty="0"/>
              <a:t>3 min</a:t>
            </a:r>
          </a:p>
          <a:p>
            <a:pPr marL="0" marR="0" indent="0" algn="l" defTabSz="914400" rtl="0" eaLnBrk="1" fontAlgn="auto" latinLnBrk="0" hangingPunct="1">
              <a:lnSpc>
                <a:spcPct val="100000"/>
              </a:lnSpc>
              <a:spcBef>
                <a:spcPts val="0"/>
              </a:spcBef>
              <a:spcAft>
                <a:spcPts val="0"/>
              </a:spcAft>
              <a:buClrTx/>
              <a:buSzTx/>
              <a:buFontTx/>
              <a:buNone/>
              <a:tabLst/>
              <a:defRPr/>
            </a:pPr>
            <a:endParaRPr lang="sv-SE" b="1"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baseline="0" dirty="0"/>
              <a:t>I ABC</a:t>
            </a:r>
            <a:r>
              <a:rPr lang="sv-SE" b="1" i="0" baseline="0" dirty="0"/>
              <a:t> </a:t>
            </a:r>
            <a:r>
              <a:rPr lang="sv-SE" b="0" i="0" baseline="0" dirty="0"/>
              <a:t>är utgångspunkten att föräldrar är kompetenta. För det mesta handlar det om en stärkande pedagogik, att lyfta och uppmuntra föräldrarna samt förmedla att de är oerhört viktiga! </a:t>
            </a:r>
            <a:r>
              <a:rPr lang="sv-SE" baseline="0" dirty="0"/>
              <a:t>Lyft även att det är en utmaning som gruppledare är att hålla tillbaka sina egna kunskaper och istället bekräfta, aktivera och strukturera föräldrarnas egna kunskaper.</a:t>
            </a:r>
            <a:endParaRPr lang="sv-SE" b="0" i="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sv-SE" b="1" dirty="0"/>
          </a:p>
          <a:p>
            <a:pPr marL="0" marR="0" indent="0" algn="l" defTabSz="914400" rtl="0" eaLnBrk="1" fontAlgn="auto" latinLnBrk="0" hangingPunct="1">
              <a:lnSpc>
                <a:spcPct val="100000"/>
              </a:lnSpc>
              <a:spcBef>
                <a:spcPts val="0"/>
              </a:spcBef>
              <a:spcAft>
                <a:spcPts val="0"/>
              </a:spcAft>
              <a:buClrTx/>
              <a:buSzTx/>
              <a:buFontTx/>
              <a:buNone/>
              <a:tabLst/>
              <a:defRPr/>
            </a:pPr>
            <a:r>
              <a:rPr lang="sv-SE" dirty="0"/>
              <a:t>Varje föräldraträff har ett tema </a:t>
            </a:r>
            <a:r>
              <a:rPr lang="sv-SE" strike="noStrike" dirty="0"/>
              <a:t>som i forskning visat sig främja relationen mellan föräldrar och barn. </a:t>
            </a:r>
            <a:r>
              <a:rPr lang="sv-SE" dirty="0"/>
              <a:t>Forskningen</a:t>
            </a:r>
            <a:r>
              <a:rPr lang="sv-SE" baseline="0" dirty="0"/>
              <a:t> presenteras ofta i en liten text med efterföljande diskussionsfråga. Till diskussionsfrågorna finns ofta </a:t>
            </a:r>
            <a:r>
              <a:rPr lang="sv-SE" dirty="0"/>
              <a:t>punkter som gruppledaren kan fylla på med för att styra och stimulera diskussionen.</a:t>
            </a:r>
            <a:r>
              <a:rPr lang="sv-SE" baseline="0" dirty="0"/>
              <a:t> Men det är föräldrarna som ska vara aktiva och komma med svaren i diskussionen! </a:t>
            </a:r>
          </a:p>
          <a:p>
            <a:pPr marL="0" marR="0" indent="0" algn="l" defTabSz="914400" rtl="0" eaLnBrk="1" fontAlgn="auto" latinLnBrk="0" hangingPunct="1">
              <a:lnSpc>
                <a:spcPct val="100000"/>
              </a:lnSpc>
              <a:spcBef>
                <a:spcPts val="0"/>
              </a:spcBef>
              <a:spcAft>
                <a:spcPts val="0"/>
              </a:spcAft>
              <a:buClrTx/>
              <a:buSzTx/>
              <a:buFontTx/>
              <a:buNone/>
              <a:tabLst/>
              <a:defRPr/>
            </a:pPr>
            <a:endParaRPr lang="sv-SE" b="1" i="1" baseline="0" dirty="0"/>
          </a:p>
          <a:p>
            <a:pPr>
              <a:buFont typeface="Arial" charset="0"/>
              <a:buChar char="•"/>
            </a:pPr>
            <a:r>
              <a:rPr lang="sv-SE" sz="1200" dirty="0">
                <a:solidFill>
                  <a:srgbClr val="000000"/>
                </a:solidFill>
                <a:sym typeface="Symbol"/>
              </a:rPr>
              <a:t> Föräldrarna antecknar själva för att anpassa innehåll, nivå och språk.</a:t>
            </a:r>
          </a:p>
          <a:p>
            <a:pPr>
              <a:buFont typeface="Arial" charset="0"/>
              <a:buNone/>
            </a:pPr>
            <a:endParaRPr lang="sv-SE" sz="1200" kern="1200" dirty="0">
              <a:solidFill>
                <a:schemeClr val="tx1"/>
              </a:solidFill>
              <a:effectLst/>
              <a:latin typeface="+mn-lt"/>
              <a:ea typeface="+mn-ea"/>
              <a:cs typeface="+mn-cs"/>
            </a:endParaRPr>
          </a:p>
          <a:p>
            <a:pPr>
              <a:buFont typeface="Arial" charset="0"/>
              <a:buChar char="•"/>
            </a:pPr>
            <a:r>
              <a:rPr lang="sv-SE" sz="1200" kern="1200" dirty="0">
                <a:solidFill>
                  <a:schemeClr val="tx1"/>
                </a:solidFill>
                <a:effectLst/>
                <a:latin typeface="+mn-lt"/>
                <a:ea typeface="+mn-ea"/>
                <a:cs typeface="+mn-cs"/>
              </a:rPr>
              <a:t> Det ingår också olika övningar, demonstrationer och filmexempel.</a:t>
            </a:r>
          </a:p>
          <a:p>
            <a:pPr>
              <a:buFont typeface="Arial" charset="0"/>
              <a:buChar char="•"/>
            </a:pPr>
            <a:endParaRPr lang="sv-SE" sz="1200" kern="1200" dirty="0">
              <a:solidFill>
                <a:schemeClr val="tx1"/>
              </a:solidFill>
              <a:effectLst/>
              <a:latin typeface="+mn-lt"/>
              <a:ea typeface="+mn-ea"/>
              <a:cs typeface="+mn-cs"/>
            </a:endParaRPr>
          </a:p>
          <a:p>
            <a:pPr>
              <a:buFont typeface="Arial" charset="0"/>
              <a:buChar char="•"/>
            </a:pPr>
            <a:r>
              <a:rPr lang="sv-SE" sz="1200" kern="1200" baseline="0" dirty="0">
                <a:solidFill>
                  <a:schemeClr val="tx1"/>
                </a:solidFill>
                <a:effectLst/>
                <a:latin typeface="+mn-lt"/>
                <a:ea typeface="+mn-ea"/>
                <a:cs typeface="+mn-cs"/>
              </a:rPr>
              <a:t> </a:t>
            </a:r>
            <a:r>
              <a:rPr lang="sv-SE" sz="1200" dirty="0"/>
              <a:t>Ha skoj med föräldrarna! Att hitta olika sätt att tillföra humor och normalisera är viktiga inslag.</a:t>
            </a:r>
          </a:p>
          <a:p>
            <a:pPr>
              <a:buFont typeface="Arial" charset="0"/>
              <a:buNone/>
            </a:pPr>
            <a:endParaRPr lang="sv-SE"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sv-SE" b="0" i="0" baseline="0" dirty="0"/>
          </a:p>
          <a:p>
            <a:endParaRPr lang="sv-SE" dirty="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30</a:t>
            </a:fld>
            <a:endParaRPr lang="sv-SE"/>
          </a:p>
        </p:txBody>
      </p:sp>
    </p:spTree>
    <p:extLst>
      <p:ext uri="{BB962C8B-B14F-4D97-AF65-F5344CB8AC3E}">
        <p14:creationId xmlns:p14="http://schemas.microsoft.com/office/powerpoint/2010/main" val="5594382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i="0" baseline="0" dirty="0"/>
              <a:t>4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baseline="0" dirty="0"/>
              <a:t>Ibland kan en del föräldrar vara tysta i grupperna och inte säga så mycket.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baseline="0" dirty="0"/>
              <a:t>Fråga gruppledarna: </a:t>
            </a:r>
            <a:r>
              <a:rPr lang="sv-SE" b="0" i="0" baseline="0" dirty="0"/>
              <a:t>Hur kan vi göra för att alla föräldrar ska komma till tals? </a:t>
            </a:r>
            <a:r>
              <a:rPr lang="sv-SE" b="1" i="0" baseline="0" dirty="0"/>
              <a:t>Summera deras svar</a:t>
            </a:r>
            <a:r>
              <a:rPr lang="sv-SE" b="0" i="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u="sng" baseline="0" dirty="0"/>
              <a:t>Vid behov, fyll sedan på med punkterna:</a:t>
            </a:r>
          </a:p>
          <a:p>
            <a:pPr>
              <a:buFontTx/>
              <a:buChar char="-"/>
            </a:pPr>
            <a:r>
              <a:rPr lang="sv-SE" sz="1200" dirty="0"/>
              <a:t>Låta föräldrarna diskutera parvis och sedan summera i storgrupp</a:t>
            </a:r>
          </a:p>
          <a:p>
            <a:pPr>
              <a:buFontTx/>
              <a:buChar char="-"/>
            </a:pPr>
            <a:r>
              <a:rPr lang="sv-SE" sz="1200" dirty="0"/>
              <a:t>Gå en runda så att alla får ordet</a:t>
            </a:r>
          </a:p>
          <a:p>
            <a:pPr>
              <a:buFontTx/>
              <a:buChar char="-"/>
            </a:pPr>
            <a:r>
              <a:rPr lang="sv-SE" sz="1200" dirty="0"/>
              <a:t>Dela upp gruppen i mindre grupper under vissa moment</a:t>
            </a:r>
          </a:p>
          <a:p>
            <a:pPr>
              <a:buFontTx/>
              <a:buChar char="-"/>
            </a:pPr>
            <a:r>
              <a:rPr lang="sv-SE" sz="1200" dirty="0"/>
              <a:t>Bekräfta</a:t>
            </a:r>
            <a:r>
              <a:rPr lang="sv-SE" sz="1200" baseline="0" dirty="0"/>
              <a:t> de som delar med sig</a:t>
            </a:r>
          </a:p>
          <a:p>
            <a:pPr>
              <a:buFontTx/>
              <a:buChar char="-"/>
            </a:pPr>
            <a:r>
              <a:rPr lang="sv-SE" sz="1200" baseline="0" dirty="0"/>
              <a:t>Namnlappar så du kan benämna deltagarna vid namn</a:t>
            </a: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sv-SE" b="0" i="0" baseline="0" dirty="0"/>
          </a:p>
          <a:p>
            <a:endParaRPr lang="sv-SE" dirty="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31</a:t>
            </a:fld>
            <a:endParaRPr lang="sv-SE"/>
          </a:p>
        </p:txBody>
      </p:sp>
    </p:spTree>
    <p:extLst>
      <p:ext uri="{BB962C8B-B14F-4D97-AF65-F5344CB8AC3E}">
        <p14:creationId xmlns:p14="http://schemas.microsoft.com/office/powerpoint/2010/main" val="3826913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200" b="0" dirty="0">
                <a:latin typeface="+mn-lt"/>
              </a:rPr>
              <a:t>1 min (10.49) </a:t>
            </a:r>
            <a:r>
              <a:rPr lang="sv-SE" sz="1200" b="1" dirty="0">
                <a:latin typeface="+mn-lt"/>
              </a:rPr>
              <a:t>5 min paus</a:t>
            </a:r>
          </a:p>
          <a:p>
            <a:endParaRPr lang="sv-SE" sz="2400" b="1" dirty="0">
              <a:latin typeface="Stockholm Type Regular" pitchFamily="50" charset="0"/>
            </a:endParaRPr>
          </a:p>
          <a:p>
            <a:r>
              <a:rPr lang="sv-SE" sz="1200" b="0" dirty="0">
                <a:latin typeface="+mn-lt"/>
              </a:rPr>
              <a:t>ABC gruppledarutbildnings lärandemål, som vi kommer att öva på, är:</a:t>
            </a:r>
            <a:r>
              <a:rPr lang="sv-SE" sz="1200" b="0" baseline="0" dirty="0">
                <a:latin typeface="+mn-lt"/>
              </a:rPr>
              <a:t> </a:t>
            </a:r>
          </a:p>
          <a:p>
            <a:endParaRPr lang="sv-SE" sz="1200" b="0" baseline="0" dirty="0">
              <a:latin typeface="+mn-lt"/>
            </a:endParaRPr>
          </a:p>
          <a:p>
            <a:pPr marL="342900" lvl="0" indent="-342900">
              <a:buFont typeface="Arial" panose="020B0604020202020204" pitchFamily="34" charset="0"/>
              <a:buChar char="•"/>
            </a:pPr>
            <a:r>
              <a:rPr lang="sv-SE" sz="1200" dirty="0">
                <a:latin typeface="+mn-lt"/>
              </a:rPr>
              <a:t>Deltagaren ska uppvisa följsamhet till manualen</a:t>
            </a:r>
          </a:p>
          <a:p>
            <a:pPr marL="342900" lvl="0" indent="-342900">
              <a:buFont typeface="Arial" panose="020B0604020202020204" pitchFamily="34" charset="0"/>
              <a:buChar char="•"/>
            </a:pPr>
            <a:endParaRPr lang="sv-SE" sz="1200" dirty="0">
              <a:latin typeface="+mn-lt"/>
            </a:endParaRPr>
          </a:p>
          <a:p>
            <a:pPr marL="342900" lvl="0" indent="-342900">
              <a:buFont typeface="Arial" panose="020B0604020202020204" pitchFamily="34" charset="0"/>
              <a:buChar char="•"/>
            </a:pPr>
            <a:r>
              <a:rPr lang="sv-SE" sz="1200" dirty="0">
                <a:latin typeface="+mn-lt"/>
              </a:rPr>
              <a:t>Deltagaren ska i diskussioner och i skrift kunna reflektera och resonera kring gruppledarfärdigheter utifrån BAS. </a:t>
            </a:r>
          </a:p>
          <a:p>
            <a:pPr marL="342900" lvl="0" indent="-342900">
              <a:buFont typeface="Arial" panose="020B0604020202020204" pitchFamily="34" charset="0"/>
              <a:buChar char="•"/>
            </a:pPr>
            <a:endParaRPr lang="sv-SE" sz="1200" dirty="0">
              <a:latin typeface="+mn-lt"/>
            </a:endParaRPr>
          </a:p>
          <a:p>
            <a:pPr marL="342900" lvl="0" indent="-342900">
              <a:buFont typeface="Arial" panose="020B0604020202020204" pitchFamily="34" charset="0"/>
              <a:buChar char="•"/>
            </a:pPr>
            <a:r>
              <a:rPr lang="sv-SE" sz="1200" dirty="0">
                <a:latin typeface="+mn-lt"/>
              </a:rPr>
              <a:t>Deltagaren ska under demonstrationer kunna uppvisa gruppledarfärdigheter i enlighet med BAS-färdigheterna:</a:t>
            </a:r>
          </a:p>
          <a:p>
            <a:pPr marL="342900" lvl="0" indent="-342900">
              <a:buFont typeface="Arial" panose="020B0604020202020204" pitchFamily="34" charset="0"/>
              <a:buChar char="•"/>
            </a:pPr>
            <a:endParaRPr lang="sv-SE" sz="1200" dirty="0">
              <a:latin typeface="+mn-lt"/>
            </a:endParaRPr>
          </a:p>
          <a:p>
            <a:pPr marL="800100" lvl="1" indent="-342900">
              <a:buFont typeface="Courier New" panose="02070309020205020404" pitchFamily="49" charset="0"/>
              <a:buChar char="o"/>
            </a:pPr>
            <a:r>
              <a:rPr lang="sv-SE" sz="1200" b="1" dirty="0">
                <a:latin typeface="+mn-lt"/>
              </a:rPr>
              <a:t>Bekräfta</a:t>
            </a:r>
            <a:r>
              <a:rPr lang="sv-SE" sz="1200" dirty="0">
                <a:latin typeface="+mn-lt"/>
              </a:rPr>
              <a:t> gruppdeltagarna varierat</a:t>
            </a:r>
          </a:p>
          <a:p>
            <a:pPr marL="800100" lvl="1" indent="-342900">
              <a:buFont typeface="Courier New" panose="02070309020205020404" pitchFamily="49" charset="0"/>
              <a:buChar char="o"/>
            </a:pPr>
            <a:r>
              <a:rPr lang="sv-SE" sz="1200" dirty="0">
                <a:latin typeface="+mn-lt"/>
              </a:rPr>
              <a:t>Med olika beteenden </a:t>
            </a:r>
            <a:r>
              <a:rPr lang="sv-SE" sz="1200" b="1" dirty="0">
                <a:latin typeface="+mn-lt"/>
              </a:rPr>
              <a:t>aktivera</a:t>
            </a:r>
            <a:r>
              <a:rPr lang="sv-SE" sz="1200" dirty="0">
                <a:latin typeface="+mn-lt"/>
              </a:rPr>
              <a:t> gruppen</a:t>
            </a:r>
          </a:p>
          <a:p>
            <a:pPr marL="800100" lvl="1" indent="-342900">
              <a:buFont typeface="Courier New" panose="02070309020205020404" pitchFamily="49" charset="0"/>
              <a:buChar char="o"/>
            </a:pPr>
            <a:r>
              <a:rPr lang="sv-SE" sz="1200" dirty="0">
                <a:latin typeface="+mn-lt"/>
              </a:rPr>
              <a:t>Uppvisa beteenden med syfte att </a:t>
            </a:r>
            <a:r>
              <a:rPr lang="sv-SE" sz="1200" b="1" dirty="0">
                <a:latin typeface="+mn-lt"/>
              </a:rPr>
              <a:t>strukturera</a:t>
            </a:r>
            <a:r>
              <a:rPr lang="sv-SE" sz="1200" dirty="0">
                <a:latin typeface="+mn-lt"/>
              </a:rPr>
              <a:t> träffarna</a:t>
            </a:r>
          </a:p>
          <a:p>
            <a:pPr marL="800100" lvl="1" indent="-342900">
              <a:buFont typeface="Courier New" panose="02070309020205020404" pitchFamily="49" charset="0"/>
              <a:buChar char="o"/>
            </a:pPr>
            <a:endParaRPr lang="sv-SE" sz="1200" dirty="0">
              <a:latin typeface="+mn-lt"/>
            </a:endParaRPr>
          </a:p>
          <a:p>
            <a:pPr marL="457200" lvl="1" indent="0">
              <a:buFont typeface="Courier New" panose="02070309020205020404" pitchFamily="49" charset="0"/>
              <a:buNone/>
            </a:pPr>
            <a:r>
              <a:rPr lang="sv-SE" sz="1200" dirty="0">
                <a:latin typeface="+mn-lt"/>
              </a:rPr>
              <a:t>Dela</a:t>
            </a:r>
            <a:r>
              <a:rPr lang="sv-SE" sz="1200" baseline="0" dirty="0">
                <a:latin typeface="+mn-lt"/>
              </a:rPr>
              <a:t> ut BAS-formulär med exempel (eller på handledningen)</a:t>
            </a:r>
            <a:endParaRPr lang="sv-SE" sz="1200" dirty="0">
              <a:latin typeface="+mn-lt"/>
            </a:endParaRPr>
          </a:p>
        </p:txBody>
      </p:sp>
      <p:sp>
        <p:nvSpPr>
          <p:cNvPr id="4" name="Platshållare för bildnummer 3"/>
          <p:cNvSpPr>
            <a:spLocks noGrp="1"/>
          </p:cNvSpPr>
          <p:nvPr>
            <p:ph type="sldNum" sz="quarter" idx="5"/>
          </p:nvPr>
        </p:nvSpPr>
        <p:spPr/>
        <p:txBody>
          <a:bodyPr/>
          <a:lstStyle/>
          <a:p>
            <a:fld id="{CE5D709F-E256-4A36-B43A-C2969BEDD107}" type="slidenum">
              <a:rPr lang="sv-SE" smtClean="0"/>
              <a:pPr/>
              <a:t>32</a:t>
            </a:fld>
            <a:endParaRPr lang="sv-SE"/>
          </a:p>
        </p:txBody>
      </p:sp>
    </p:spTree>
    <p:extLst>
      <p:ext uri="{BB962C8B-B14F-4D97-AF65-F5344CB8AC3E}">
        <p14:creationId xmlns:p14="http://schemas.microsoft.com/office/powerpoint/2010/main" val="30776740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0" kern="1200" baseline="0" dirty="0">
                <a:solidFill>
                  <a:schemeClr val="tx1"/>
                </a:solidFill>
                <a:latin typeface="+mn-lt"/>
                <a:ea typeface="+mn-ea"/>
                <a:cs typeface="+mn-cs"/>
              </a:rPr>
              <a:t>2 min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1"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b="0" kern="1200" baseline="0" dirty="0">
                <a:solidFill>
                  <a:schemeClr val="tx1"/>
                </a:solidFill>
                <a:latin typeface="+mn-lt"/>
                <a:ea typeface="+mn-ea"/>
                <a:cs typeface="+mn-cs"/>
              </a:rPr>
              <a:t>Vi är nu framme vid träff 1. Träffarna </a:t>
            </a:r>
            <a:r>
              <a:rPr lang="sv-SE" sz="1200" kern="1200" baseline="0" dirty="0">
                <a:solidFill>
                  <a:schemeClr val="tx1"/>
                </a:solidFill>
                <a:latin typeface="+mn-lt"/>
                <a:ea typeface="+mn-ea"/>
                <a:cs typeface="+mn-cs"/>
              </a:rPr>
              <a:t>kommer gås igenom på ungefär samma sätt som ni gruppledarna kommer att gå igenom dem med föräldrarna. Men först ges lite fördjupning och teori för er gruppledare.</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b="1" kern="1200" baseline="0" dirty="0">
                <a:solidFill>
                  <a:schemeClr val="tx1"/>
                </a:solidFill>
                <a:latin typeface="+mn-lt"/>
                <a:ea typeface="+mn-ea"/>
                <a:cs typeface="+mn-cs"/>
              </a:rPr>
              <a:t>Träff 1 </a:t>
            </a:r>
            <a:r>
              <a:rPr lang="sv-SE" sz="1200" kern="1200" baseline="0" dirty="0">
                <a:solidFill>
                  <a:schemeClr val="tx1"/>
                </a:solidFill>
                <a:latin typeface="+mn-lt"/>
                <a:ea typeface="+mn-ea"/>
                <a:cs typeface="+mn-cs"/>
              </a:rPr>
              <a:t>– Visa kärlek. Den egenskapen hos föräldrar som barn själva värderar högst är att föräldern visar omsorg och värme. Här kan vi igen påminna oss om barnkonventionen, artikel 12 och vikten av att lyssna på vad barnen uttrycker är viktiga egenskaper hos föräldrar.</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baseline="0" dirty="0">
                <a:solidFill>
                  <a:schemeClr val="tx1"/>
                </a:solidFill>
                <a:latin typeface="+mn-lt"/>
                <a:ea typeface="+mn-ea"/>
                <a:cs typeface="+mn-cs"/>
              </a:rPr>
              <a:t>Betona att många föräldrar gör mycket, fokus blir på vad och hur, så det finns något att hämta för alla. Det är föräldrarna som känner sina barn bäst.</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a:solidFill>
                <a:schemeClr val="tx1"/>
              </a:solidFill>
              <a:latin typeface="+mn-lt"/>
              <a:ea typeface="+mn-ea"/>
              <a:cs typeface="+mn-cs"/>
            </a:endParaRPr>
          </a:p>
          <a:p>
            <a:r>
              <a:rPr lang="sv-SE" sz="1200" b="1" kern="1200" baseline="0" dirty="0">
                <a:solidFill>
                  <a:schemeClr val="tx1"/>
                </a:solidFill>
                <a:latin typeface="+mn-lt"/>
                <a:ea typeface="+mn-ea"/>
                <a:cs typeface="+mn-cs"/>
              </a:rPr>
              <a:t>Referens: </a:t>
            </a:r>
            <a:r>
              <a:rPr lang="sv-SE" sz="1200" kern="1200" baseline="0" dirty="0">
                <a:solidFill>
                  <a:schemeClr val="tx1"/>
                </a:solidFill>
                <a:latin typeface="+mn-lt"/>
                <a:ea typeface="+mn-ea"/>
                <a:cs typeface="+mn-cs"/>
              </a:rPr>
              <a:t>”Barnen är viktiga – därför satsar vi på föräldrarna”. </a:t>
            </a:r>
            <a:r>
              <a:rPr lang="sv-SE" sz="1200" i="0" strike="noStrike" kern="1200" baseline="0" dirty="0">
                <a:solidFill>
                  <a:schemeClr val="tx1"/>
                </a:solidFill>
                <a:latin typeface="+mn-lt"/>
                <a:ea typeface="+mn-ea"/>
                <a:cs typeface="+mn-cs"/>
              </a:rPr>
              <a:t>Åsa Svanström</a:t>
            </a:r>
            <a:r>
              <a:rPr lang="sv-SE" sz="1200" i="1" strike="noStrike" kern="1200" baseline="0" dirty="0">
                <a:solidFill>
                  <a:schemeClr val="tx1"/>
                </a:solidFill>
                <a:latin typeface="+mn-lt"/>
                <a:ea typeface="+mn-ea"/>
                <a:cs typeface="+mn-cs"/>
              </a:rPr>
              <a:t>, Värme och ramar </a:t>
            </a:r>
            <a:r>
              <a:rPr lang="sv-SE" sz="1200" i="0" strike="noStrike" kern="1200" baseline="0" dirty="0">
                <a:solidFill>
                  <a:schemeClr val="tx1"/>
                </a:solidFill>
                <a:latin typeface="+mn-lt"/>
                <a:ea typeface="+mn-ea"/>
                <a:cs typeface="+mn-cs"/>
              </a:rPr>
              <a:t>2012.</a:t>
            </a:r>
            <a:r>
              <a:rPr lang="sv-SE" sz="1200" i="1" strike="noStrike" kern="1200" baseline="0" dirty="0">
                <a:solidFill>
                  <a:schemeClr val="tx1"/>
                </a:solidFill>
                <a:latin typeface="+mn-lt"/>
                <a:ea typeface="+mn-ea"/>
                <a:cs typeface="+mn-cs"/>
              </a:rPr>
              <a:t> </a:t>
            </a:r>
            <a:r>
              <a:rPr lang="sv-SE" sz="1200" i="0" strike="noStrike" kern="1200" baseline="0" dirty="0">
                <a:solidFill>
                  <a:schemeClr val="tx1"/>
                </a:solidFill>
                <a:latin typeface="+mn-lt"/>
                <a:ea typeface="+mn-ea"/>
                <a:cs typeface="+mn-cs"/>
              </a:rPr>
              <a:t>Libris Humlegårdsgatan, finns på plusportalen att ladda ner.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a:solidFill>
                <a:srgbClr val="FF0000"/>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1" kern="1200" baseline="0" dirty="0">
              <a:solidFill>
                <a:srgbClr val="FF0000"/>
              </a:solidFill>
              <a:latin typeface="+mn-lt"/>
              <a:ea typeface="+mn-ea"/>
              <a:cs typeface="+mn-cs"/>
            </a:endParaRPr>
          </a:p>
        </p:txBody>
      </p:sp>
      <p:sp>
        <p:nvSpPr>
          <p:cNvPr id="4" name="Platshållare för bildnummer 3"/>
          <p:cNvSpPr>
            <a:spLocks noGrp="1"/>
          </p:cNvSpPr>
          <p:nvPr>
            <p:ph type="sldNum" sz="quarter" idx="10"/>
          </p:nvPr>
        </p:nvSpPr>
        <p:spPr/>
        <p:txBody>
          <a:bodyPr/>
          <a:lstStyle/>
          <a:p>
            <a:fld id="{7BC1C438-3EE9-490E-96D7-7917980799CF}" type="slidenum">
              <a:rPr lang="sv-SE" smtClean="0"/>
              <a:pPr/>
              <a:t>33</a:t>
            </a:fld>
            <a:endParaRPr lang="sv-SE"/>
          </a:p>
        </p:txBody>
      </p:sp>
    </p:spTree>
    <p:extLst>
      <p:ext uri="{BB962C8B-B14F-4D97-AF65-F5344CB8AC3E}">
        <p14:creationId xmlns:p14="http://schemas.microsoft.com/office/powerpoint/2010/main" val="37994677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b="0" dirty="0"/>
              <a:t>2 min</a:t>
            </a:r>
          </a:p>
          <a:p>
            <a:pPr marL="0" marR="0" indent="0" algn="l" defTabSz="914400" rtl="0" eaLnBrk="1" fontAlgn="auto" latinLnBrk="0" hangingPunct="1">
              <a:lnSpc>
                <a:spcPct val="100000"/>
              </a:lnSpc>
              <a:spcBef>
                <a:spcPts val="0"/>
              </a:spcBef>
              <a:spcAft>
                <a:spcPts val="0"/>
              </a:spcAft>
              <a:buClrTx/>
              <a:buSzTx/>
              <a:buFontTx/>
              <a:buNone/>
              <a:tabLst/>
              <a:defRPr/>
            </a:pPr>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Skyddsfaktorer är egenskaper, händelser eller förhållanden som ökar chansen till en positiv utveckling hos barnet. De ökar motståndskraften för svårigheter och förmågan att klara av risker bättre. ABC bygger på en genomgång av risk och skyddsfaktorer för barns utveckling.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Föräldrars ork, engagemang och stöd är den starkaste skyddsfaktorn för att minska flertalet riskfaktorer. </a:t>
            </a:r>
            <a:r>
              <a:rPr lang="sv-SE" sz="1200" kern="1200" baseline="0" dirty="0">
                <a:solidFill>
                  <a:schemeClr val="tx1"/>
                </a:solidFill>
                <a:latin typeface="+mn-lt"/>
                <a:ea typeface="+mn-ea"/>
                <a:cs typeface="+mn-cs"/>
              </a:rPr>
              <a:t>Så länge barn bor hemma är det föräldrarna som har störst betydelse för att skydda barn från problem. Näst viktigaste skyddsfaktorn är att barnet har en god relation till skolan.</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b="0" kern="1200" baseline="0" dirty="0">
                <a:solidFill>
                  <a:schemeClr val="tx1"/>
                </a:solidFill>
                <a:latin typeface="+mn-lt"/>
                <a:ea typeface="+mn-ea"/>
                <a:cs typeface="+mn-cs"/>
              </a:rPr>
              <a:t>Träff 1 </a:t>
            </a:r>
            <a:r>
              <a:rPr lang="sv-SE" sz="1200" kern="1200" baseline="0" dirty="0">
                <a:solidFill>
                  <a:schemeClr val="tx1"/>
                </a:solidFill>
                <a:latin typeface="+mn-lt"/>
                <a:ea typeface="+mn-ea"/>
                <a:cs typeface="+mn-cs"/>
              </a:rPr>
              <a:t>bygger på att stärka skyddsfaktorerna </a:t>
            </a:r>
            <a:r>
              <a:rPr lang="sv-SE" sz="1200" i="1" kern="1200" baseline="0" dirty="0">
                <a:solidFill>
                  <a:schemeClr val="tx1"/>
                </a:solidFill>
                <a:latin typeface="+mn-lt"/>
                <a:ea typeface="+mn-ea"/>
                <a:cs typeface="+mn-cs"/>
              </a:rPr>
              <a:t>värme</a:t>
            </a:r>
            <a:r>
              <a:rPr lang="sv-SE" sz="1200" kern="1200" baseline="0" dirty="0">
                <a:solidFill>
                  <a:schemeClr val="tx1"/>
                </a:solidFill>
                <a:latin typeface="+mn-lt"/>
                <a:ea typeface="+mn-ea"/>
                <a:cs typeface="+mn-cs"/>
              </a:rPr>
              <a:t> i relationen mellan föräldrar och barn </a:t>
            </a:r>
            <a:r>
              <a:rPr lang="sv-SE" sz="1200" i="0" kern="1200" baseline="0" dirty="0">
                <a:solidFill>
                  <a:schemeClr val="tx1"/>
                </a:solidFill>
                <a:latin typeface="+mn-lt"/>
                <a:ea typeface="+mn-ea"/>
                <a:cs typeface="+mn-cs"/>
              </a:rPr>
              <a:t>samt</a:t>
            </a:r>
            <a:r>
              <a:rPr lang="sv-SE" sz="1200" kern="1200" baseline="0" dirty="0">
                <a:solidFill>
                  <a:schemeClr val="tx1"/>
                </a:solidFill>
                <a:latin typeface="+mn-lt"/>
                <a:ea typeface="+mn-ea"/>
                <a:cs typeface="+mn-cs"/>
              </a:rPr>
              <a:t> </a:t>
            </a:r>
            <a:r>
              <a:rPr lang="sv-SE" sz="1200" i="1" kern="1200" baseline="0" dirty="0">
                <a:solidFill>
                  <a:schemeClr val="tx1"/>
                </a:solidFill>
                <a:latin typeface="+mn-lt"/>
                <a:ea typeface="+mn-ea"/>
                <a:cs typeface="+mn-cs"/>
              </a:rPr>
              <a:t>positiv uppmärksamhet </a:t>
            </a:r>
            <a:r>
              <a:rPr lang="sv-SE" sz="1200" kern="1200" baseline="0" dirty="0">
                <a:solidFill>
                  <a:schemeClr val="tx1"/>
                </a:solidFill>
                <a:latin typeface="+mn-lt"/>
                <a:ea typeface="+mn-ea"/>
                <a:cs typeface="+mn-cs"/>
              </a:rPr>
              <a:t>och intresse från föräldern.</a:t>
            </a:r>
          </a:p>
          <a:p>
            <a:endParaRPr lang="sv-SE" sz="1200" kern="1200" baseline="0" dirty="0">
              <a:solidFill>
                <a:schemeClr val="tx1"/>
              </a:solidFill>
              <a:latin typeface="+mn-lt"/>
              <a:ea typeface="+mn-ea"/>
              <a:cs typeface="+mn-cs"/>
            </a:endParaRPr>
          </a:p>
          <a:p>
            <a:r>
              <a:rPr lang="sv-SE" sz="1200" dirty="0"/>
              <a:t>Det är möjligt att ha en god relation och göra skillnad som förälder – trots problem och påfrestningar!!</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b="0" u="sng" kern="1200" baseline="0" dirty="0">
                <a:solidFill>
                  <a:schemeClr val="tx1"/>
                </a:solidFill>
                <a:latin typeface="+mn-lt"/>
                <a:ea typeface="+mn-ea"/>
                <a:cs typeface="+mn-cs"/>
              </a:rPr>
              <a:t>Referens: </a:t>
            </a:r>
            <a:r>
              <a:rPr lang="sv-SE" sz="1200" b="0" kern="1200" baseline="0" dirty="0">
                <a:solidFill>
                  <a:schemeClr val="tx1"/>
                </a:solidFill>
                <a:latin typeface="+mn-lt"/>
                <a:ea typeface="+mn-ea"/>
                <a:cs typeface="+mn-cs"/>
              </a:rPr>
              <a:t>(för fördjupning kring risk- och skyddsfaktorer)</a:t>
            </a:r>
            <a:r>
              <a:rPr lang="sv-SE" sz="1200" b="1" kern="1200" baseline="0" dirty="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b="0" i="1" kern="1200" baseline="0" dirty="0">
                <a:solidFill>
                  <a:schemeClr val="tx1"/>
                </a:solidFill>
                <a:latin typeface="+mn-lt"/>
                <a:ea typeface="+mn-ea"/>
                <a:cs typeface="+mn-cs"/>
              </a:rPr>
              <a:t>En grund för att växa</a:t>
            </a:r>
            <a:r>
              <a:rPr lang="sv-SE" sz="1200" b="0" kern="1200" baseline="0" dirty="0">
                <a:solidFill>
                  <a:schemeClr val="tx1"/>
                </a:solidFill>
                <a:latin typeface="+mn-lt"/>
                <a:ea typeface="+mn-ea"/>
                <a:cs typeface="+mn-cs"/>
              </a:rPr>
              <a:t>. Forskning om att förebygga beteendeproblem hos barn. Knut Sundell &amp; Martin Forster, FoU-rapport 2005:1 Socialtjänstförvaltningen Stockholm. Finns att ladda ner på plusportalen.</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b="0" kern="1200" baseline="0" dirty="0">
                <a:solidFill>
                  <a:schemeClr val="tx1"/>
                </a:solidFill>
                <a:latin typeface="+mn-lt"/>
                <a:ea typeface="+mn-ea"/>
                <a:cs typeface="+mn-cs"/>
              </a:rPr>
              <a:t>Kunskapsguide SoS</a:t>
            </a:r>
            <a:endParaRPr lang="sv-SE" b="0" dirty="0"/>
          </a:p>
          <a:p>
            <a:endParaRPr lang="sv-SE" dirty="0"/>
          </a:p>
        </p:txBody>
      </p:sp>
      <p:sp>
        <p:nvSpPr>
          <p:cNvPr id="4" name="Platshållare för bildnummer 3"/>
          <p:cNvSpPr>
            <a:spLocks noGrp="1"/>
          </p:cNvSpPr>
          <p:nvPr>
            <p:ph type="sldNum" sz="quarter" idx="10"/>
          </p:nvPr>
        </p:nvSpPr>
        <p:spPr/>
        <p:txBody>
          <a:bodyPr/>
          <a:lstStyle/>
          <a:p>
            <a:fld id="{63CBAD7C-4734-407B-BC44-464562270AD8}" type="slidenum">
              <a:rPr lang="sv-SE" smtClean="0"/>
              <a:pPr/>
              <a:t>34</a:t>
            </a:fld>
            <a:endParaRPr lang="sv-SE"/>
          </a:p>
        </p:txBody>
      </p:sp>
    </p:spTree>
    <p:extLst>
      <p:ext uri="{BB962C8B-B14F-4D97-AF65-F5344CB8AC3E}">
        <p14:creationId xmlns:p14="http://schemas.microsoft.com/office/powerpoint/2010/main" val="32733852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0" kern="1200" baseline="0" dirty="0">
                <a:solidFill>
                  <a:schemeClr val="tx1"/>
                </a:solidFill>
                <a:latin typeface="+mn-lt"/>
                <a:ea typeface="+mn-ea"/>
                <a:cs typeface="+mn-cs"/>
              </a:rPr>
              <a:t>2 min</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1"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b="0" kern="1200" baseline="0" dirty="0">
                <a:solidFill>
                  <a:schemeClr val="tx1"/>
                </a:solidFill>
                <a:latin typeface="+mn-lt"/>
                <a:ea typeface="+mn-ea"/>
                <a:cs typeface="+mn-cs"/>
              </a:rPr>
              <a:t>Vi kommer nu övergripande gå igenom de olika momenten i träffen. Vi kommer även lyfta lite teori som inte står i materialet. Följ med i er gruppledarpärm och anteckna om ni vill lägga till något i momenten i träffen.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1"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Visa</a:t>
            </a:r>
            <a:r>
              <a:rPr lang="sv-SE" sz="1200" kern="1200" dirty="0">
                <a:solidFill>
                  <a:schemeClr val="tx1"/>
                </a:solidFill>
                <a:effectLst/>
                <a:latin typeface="+mn-lt"/>
                <a:ea typeface="+mn-ea"/>
                <a:cs typeface="+mn-cs"/>
              </a:rPr>
              <a:t> </a:t>
            </a:r>
            <a:r>
              <a:rPr lang="sv-SE" sz="1200" b="1" kern="1200" dirty="0">
                <a:solidFill>
                  <a:schemeClr val="tx1"/>
                </a:solidFill>
                <a:effectLst/>
                <a:latin typeface="+mn-lt"/>
                <a:ea typeface="+mn-ea"/>
                <a:cs typeface="+mn-cs"/>
              </a:rPr>
              <a:t>gruppledarmaterialet </a:t>
            </a:r>
            <a:r>
              <a:rPr lang="sv-SE" sz="1200" kern="1200" dirty="0">
                <a:solidFill>
                  <a:schemeClr val="tx1"/>
                </a:solidFill>
                <a:effectLst/>
                <a:latin typeface="+mn-lt"/>
                <a:ea typeface="+mn-ea"/>
                <a:cs typeface="+mn-cs"/>
              </a:rPr>
              <a:t>och de olika avsnitten.</a:t>
            </a:r>
            <a:r>
              <a:rPr lang="sv-SE" sz="1200" kern="1200" baseline="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Gruppledarmaterialet innehåller föräldramaterialet så som det ser ut i föräldrarnas mapp. Första sidan är instruktioner till gruppledarna. Där står bland annat vilka förberedelser som krävs inför varje träff. Därefter är instruktioner alltid på vänster sida och föräldramaterialet på höger sida. Sidnummer finns enbart i föräldramaterialet (förutom s 1). Varje moment har tidsangivelser som är cirkatider. Beroende på gruppens behov/intressen och storlek kan tiderna variera.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1"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kern="1200" baseline="0" dirty="0">
                <a:solidFill>
                  <a:schemeClr val="tx1"/>
                </a:solidFill>
                <a:latin typeface="+mn-lt"/>
                <a:ea typeface="+mn-ea"/>
                <a:cs typeface="+mn-cs"/>
              </a:rPr>
              <a:t>Alla träffar följer samma struktur. Så här ser dagordningen ut för träff 1: </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baseline="0" dirty="0"/>
              <a:t>            </a:t>
            </a:r>
            <a:r>
              <a:rPr lang="sv-SE" sz="1200" dirty="0"/>
              <a:t>1. Välkomna</a:t>
            </a:r>
          </a:p>
          <a:p>
            <a:pPr lvl="1" algn="l">
              <a:buNone/>
            </a:pPr>
            <a:r>
              <a:rPr lang="sv-SE" sz="1200" dirty="0"/>
              <a:t>2. Mål ABC	</a:t>
            </a:r>
          </a:p>
          <a:p>
            <a:pPr lvl="1" algn="l">
              <a:buNone/>
            </a:pPr>
            <a:r>
              <a:rPr lang="sv-SE" sz="1200" dirty="0"/>
              <a:t>3. Föräldrafaktorer</a:t>
            </a:r>
          </a:p>
          <a:p>
            <a:pPr lvl="1" algn="l">
              <a:buNone/>
            </a:pPr>
            <a:r>
              <a:rPr lang="sv-SE" sz="1200" dirty="0"/>
              <a:t>4. Visa kärlek</a:t>
            </a:r>
          </a:p>
          <a:p>
            <a:pPr lvl="1" algn="l">
              <a:buNone/>
            </a:pPr>
            <a:r>
              <a:rPr lang="sv-SE" sz="1200" dirty="0"/>
              <a:t>5. Pröva hemma</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0" kern="1200" baseline="0" dirty="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7BC1C438-3EE9-490E-96D7-7917980799CF}" type="slidenum">
              <a:rPr lang="sv-SE" smtClean="0"/>
              <a:pPr/>
              <a:t>35</a:t>
            </a:fld>
            <a:endParaRPr lang="sv-SE"/>
          </a:p>
        </p:txBody>
      </p:sp>
    </p:spTree>
    <p:extLst>
      <p:ext uri="{BB962C8B-B14F-4D97-AF65-F5344CB8AC3E}">
        <p14:creationId xmlns:p14="http://schemas.microsoft.com/office/powerpoint/2010/main" val="20256523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b="0" i="0" dirty="0"/>
              <a:t>2 min</a:t>
            </a:r>
          </a:p>
          <a:p>
            <a:endParaRPr lang="sv-SE" b="1" i="0" dirty="0"/>
          </a:p>
          <a:p>
            <a:r>
              <a:rPr lang="sv-SE" b="1" i="0" dirty="0"/>
              <a:t>Ni</a:t>
            </a:r>
            <a:r>
              <a:rPr lang="sv-SE" b="1" i="0" baseline="0" dirty="0"/>
              <a:t> presenterar er </a:t>
            </a:r>
            <a:r>
              <a:rPr lang="sv-SE" b="0" i="0" baseline="0" dirty="0"/>
              <a:t>och </a:t>
            </a:r>
            <a:r>
              <a:rPr lang="sv-SE" baseline="0" dirty="0"/>
              <a:t>er och er roll inom ABC. </a:t>
            </a:r>
            <a:r>
              <a:rPr lang="sv-SE" dirty="0"/>
              <a:t>Er roll i ABC är att vara diskussionsledare,</a:t>
            </a:r>
            <a:r>
              <a:rPr lang="sv-SE" baseline="0" dirty="0"/>
              <a:t> inte experter.</a:t>
            </a:r>
          </a:p>
          <a:p>
            <a:endParaRPr lang="sv-SE" baseline="0" dirty="0"/>
          </a:p>
          <a:p>
            <a:r>
              <a:rPr lang="sv-SE" b="1" baseline="0" dirty="0"/>
              <a:t>Presentation av föräldrarna. </a:t>
            </a:r>
          </a:p>
          <a:p>
            <a:endParaRPr lang="sv-SE" b="1" baseline="0" dirty="0"/>
          </a:p>
          <a:p>
            <a:r>
              <a:rPr lang="sv-SE" b="1" baseline="0" dirty="0"/>
              <a:t>Här delar ni gruppledare ut </a:t>
            </a:r>
            <a:r>
              <a:rPr lang="sv-SE" b="0" baseline="0" dirty="0"/>
              <a:t>folder</a:t>
            </a:r>
            <a:r>
              <a:rPr lang="sv-SE" baseline="0" dirty="0"/>
              <a:t> till föräldrar som ej har fått redan. Ni ska snabbt gå igenom huvudpunkterna; träffarna bygger på barnkonventionen, forskningsgenomgång i samarbete med Karolinska Institutet och på föräldrarnas medverkan och engagemang.</a:t>
            </a:r>
          </a:p>
          <a:p>
            <a:endParaRPr lang="sv-SE" b="1" baseline="0" dirty="0"/>
          </a:p>
          <a:p>
            <a:r>
              <a:rPr lang="sv-SE" b="0" baseline="0" dirty="0"/>
              <a:t>Det är bra om ni tillsammans med föräldrarna gör en överenskommelse kring vilka regler som gäller i gruppen. Ni frågar föräldrarna efter exempel på vilken överenskommelse de ska ha ( tex tystnadsplikt, återbud, mobiltelefoner osv). </a:t>
            </a:r>
          </a:p>
          <a:p>
            <a:endParaRPr lang="sv-SE" b="0" baseline="0" dirty="0"/>
          </a:p>
          <a:p>
            <a:r>
              <a:rPr lang="sv-SE" b="0" baseline="0" dirty="0"/>
              <a:t>Sen går ni igenom dagordningen och delar ut föräldramaterialet till träff 1 (förord, inledning och träff 1). </a:t>
            </a:r>
          </a:p>
        </p:txBody>
      </p:sp>
      <p:sp>
        <p:nvSpPr>
          <p:cNvPr id="4" name="Platshållare för bildnummer 3"/>
          <p:cNvSpPr>
            <a:spLocks noGrp="1"/>
          </p:cNvSpPr>
          <p:nvPr>
            <p:ph type="sldNum" sz="quarter" idx="10"/>
          </p:nvPr>
        </p:nvSpPr>
        <p:spPr/>
        <p:txBody>
          <a:bodyPr/>
          <a:lstStyle/>
          <a:p>
            <a:fld id="{7BC1C438-3EE9-490E-96D7-7917980799CF}" type="slidenum">
              <a:rPr lang="sv-SE" smtClean="0"/>
              <a:pPr/>
              <a:t>36</a:t>
            </a:fld>
            <a:endParaRPr lang="sv-SE"/>
          </a:p>
        </p:txBody>
      </p:sp>
    </p:spTree>
    <p:extLst>
      <p:ext uri="{BB962C8B-B14F-4D97-AF65-F5344CB8AC3E}">
        <p14:creationId xmlns:p14="http://schemas.microsoft.com/office/powerpoint/2010/main" val="39204882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3 min</a:t>
            </a:r>
            <a:r>
              <a:rPr lang="sv-SE" b="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a:p>
            <a:r>
              <a:rPr lang="sv-SE" b="1" dirty="0"/>
              <a:t>Ur gruppledarmaterialet uppslag 2 : </a:t>
            </a:r>
            <a:r>
              <a:rPr lang="sv-SE" sz="1200" i="1" kern="1200" dirty="0">
                <a:solidFill>
                  <a:schemeClr val="tx1"/>
                </a:solidFill>
                <a:latin typeface="+mn-lt"/>
                <a:ea typeface="+mn-ea"/>
                <a:cs typeface="+mn-cs"/>
              </a:rPr>
              <a:t>Mål ABC</a:t>
            </a:r>
          </a:p>
          <a:p>
            <a:r>
              <a:rPr lang="sv-SE" sz="1200" kern="1200" dirty="0">
                <a:solidFill>
                  <a:schemeClr val="tx1"/>
                </a:solidFill>
                <a:latin typeface="+mn-lt"/>
                <a:ea typeface="+mn-ea"/>
                <a:cs typeface="+mn-cs"/>
              </a:rPr>
              <a:t>Det övergripande målet med ABC är att </a:t>
            </a:r>
            <a:r>
              <a:rPr lang="sv-SE" sz="1200" i="1" kern="1200" dirty="0">
                <a:solidFill>
                  <a:schemeClr val="tx1"/>
                </a:solidFill>
                <a:latin typeface="+mn-lt"/>
                <a:ea typeface="+mn-ea"/>
                <a:cs typeface="+mn-cs"/>
              </a:rPr>
              <a:t>bidra till barns positiva utveckling, (</a:t>
            </a:r>
            <a:r>
              <a:rPr lang="sv-SE" sz="1200" b="0" i="0" kern="1200" dirty="0">
                <a:solidFill>
                  <a:schemeClr val="tx1"/>
                </a:solidFill>
                <a:latin typeface="+mn-lt"/>
                <a:ea typeface="+mn-ea"/>
                <a:cs typeface="+mn-cs"/>
              </a:rPr>
              <a:t>som också är en grundläggande del i barnkonventionen (artikel 6).) </a:t>
            </a:r>
            <a:r>
              <a:rPr lang="sv-SE" sz="1200" kern="1200" dirty="0">
                <a:solidFill>
                  <a:schemeClr val="tx1"/>
                </a:solidFill>
                <a:latin typeface="+mn-lt"/>
                <a:ea typeface="+mn-ea"/>
                <a:cs typeface="+mn-cs"/>
              </a:rPr>
              <a:t>Under tiden barnet bor hemma är det relationen till föräldrarna som påverkar barns utveckling mest. Goda familjerelationer fungerar som ett skydd mot olika påfrestningar som barn kan utsättas för. </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Innehållet i ABC bygger på diskussioner utifrån fyra teman: Visa kärlek, Vara med, Visa vägen och Välja strider. </a:t>
            </a:r>
            <a:endParaRPr lang="sv-SE" sz="1200" b="0" i="1" kern="1200" dirty="0">
              <a:solidFill>
                <a:schemeClr val="tx1"/>
              </a:solidFill>
              <a:latin typeface="+mn-lt"/>
              <a:ea typeface="+mn-ea"/>
              <a:cs typeface="+mn-cs"/>
            </a:endParaRPr>
          </a:p>
          <a:p>
            <a:r>
              <a:rPr lang="sv-SE" sz="1200" kern="1200" dirty="0">
                <a:solidFill>
                  <a:schemeClr val="tx1"/>
                </a:solidFill>
                <a:latin typeface="+mn-lt"/>
                <a:ea typeface="+mn-ea"/>
                <a:cs typeface="+mn-cs"/>
              </a:rPr>
              <a:t>Dessa fyra V är viktiga steg för att skapa en god relation till sitt barn. Men en god relation kan se olika ut. Det finns inte ett förhållningssätt som passar alla barn och föräldrar. På träffarna kommer tips att ges om vad som i forskning har visat sig fungera för många. Föräldrarna tar till sig det som passar för just dem. </a:t>
            </a:r>
          </a:p>
          <a:p>
            <a:r>
              <a:rPr lang="sv-SE" sz="1200" kern="1200" dirty="0">
                <a:solidFill>
                  <a:schemeClr val="tx1"/>
                </a:solidFill>
                <a:latin typeface="+mn-lt"/>
                <a:ea typeface="+mn-ea"/>
                <a:cs typeface="+mn-cs"/>
              </a:rPr>
              <a:t> </a:t>
            </a:r>
          </a:p>
          <a:p>
            <a:r>
              <a:rPr lang="sv-SE" sz="1200" b="0" i="1" kern="1200" dirty="0">
                <a:solidFill>
                  <a:schemeClr val="tx1"/>
                </a:solidFill>
                <a:latin typeface="+mn-lt"/>
                <a:ea typeface="+mn-ea"/>
                <a:cs typeface="+mn-cs"/>
              </a:rPr>
              <a:t>ABC-trappan</a:t>
            </a:r>
          </a:p>
          <a:p>
            <a:r>
              <a:rPr lang="sv-SE" sz="1200" kern="1200" dirty="0">
                <a:solidFill>
                  <a:schemeClr val="tx1"/>
                </a:solidFill>
                <a:latin typeface="+mn-lt"/>
                <a:ea typeface="+mn-ea"/>
                <a:cs typeface="+mn-cs"/>
              </a:rPr>
              <a:t>Träffarna kan liknas vid en trappa. De första grundläggande stegen handlar om att öka positiv samvaro och kommunikation – det är det bästa sättet att stärka relationen och minska konflikter. De senare stegen vilar på de första stegen och handlar mer om konflikthantering i stunden. </a:t>
            </a:r>
          </a:p>
          <a:p>
            <a:endParaRPr lang="sv-SE" sz="1200" b="1" kern="1200" dirty="0">
              <a:solidFill>
                <a:schemeClr val="tx1"/>
              </a:solidFill>
              <a:latin typeface="+mn-lt"/>
              <a:ea typeface="+mn-ea"/>
              <a:cs typeface="+mn-cs"/>
            </a:endParaRPr>
          </a:p>
          <a:p>
            <a:r>
              <a:rPr lang="sv-SE" sz="1200" b="0" kern="1200" dirty="0">
                <a:solidFill>
                  <a:schemeClr val="tx1"/>
                </a:solidFill>
                <a:latin typeface="+mn-lt"/>
                <a:ea typeface="+mn-ea"/>
                <a:cs typeface="+mn-cs"/>
              </a:rPr>
              <a:t>Poängtera vikten </a:t>
            </a:r>
            <a:r>
              <a:rPr lang="sv-SE" sz="1200" kern="1200" dirty="0">
                <a:solidFill>
                  <a:schemeClr val="tx1"/>
                </a:solidFill>
                <a:latin typeface="+mn-lt"/>
                <a:ea typeface="+mn-ea"/>
                <a:cs typeface="+mn-cs"/>
              </a:rPr>
              <a:t>av</a:t>
            </a:r>
            <a:r>
              <a:rPr lang="sv-SE" sz="1200" kern="1200" baseline="0" dirty="0">
                <a:solidFill>
                  <a:schemeClr val="tx1"/>
                </a:solidFill>
                <a:latin typeface="+mn-lt"/>
                <a:ea typeface="+mn-ea"/>
                <a:cs typeface="+mn-cs"/>
              </a:rPr>
              <a:t> att föräldrarna deltar på första träffen, Visa kärlek, fundamentet i ABC-trappan.</a:t>
            </a:r>
          </a:p>
          <a:p>
            <a:endParaRPr lang="sv-SE" sz="1200" kern="1200" baseline="0" dirty="0">
              <a:solidFill>
                <a:schemeClr val="tx1"/>
              </a:solidFill>
              <a:latin typeface="+mn-lt"/>
              <a:ea typeface="+mn-ea"/>
              <a:cs typeface="+mn-cs"/>
            </a:endParaRPr>
          </a:p>
          <a:p>
            <a:endParaRPr lang="sv-SE" sz="1200" kern="1200" dirty="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7BC1C438-3EE9-490E-96D7-7917980799CF}" type="slidenum">
              <a:rPr lang="sv-SE" smtClean="0"/>
              <a:pPr/>
              <a:t>37</a:t>
            </a:fld>
            <a:endParaRPr lang="sv-SE"/>
          </a:p>
        </p:txBody>
      </p:sp>
    </p:spTree>
    <p:extLst>
      <p:ext uri="{BB962C8B-B14F-4D97-AF65-F5344CB8AC3E}">
        <p14:creationId xmlns:p14="http://schemas.microsoft.com/office/powerpoint/2010/main" val="2919818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0" kern="1200" dirty="0">
                <a:solidFill>
                  <a:schemeClr val="tx1"/>
                </a:solidFill>
                <a:latin typeface="+mn-lt"/>
                <a:ea typeface="+mn-ea"/>
                <a:cs typeface="+mn-cs"/>
              </a:rPr>
              <a:t>5 min</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latin typeface="+mn-lt"/>
                <a:ea typeface="+mn-ea"/>
                <a:cs typeface="+mn-cs"/>
              </a:rPr>
              <a:t>Ur gruppledarmaterialet uppslag</a:t>
            </a:r>
            <a:r>
              <a:rPr lang="sv-SE" sz="1200" b="1" kern="1200" baseline="0" dirty="0">
                <a:solidFill>
                  <a:schemeClr val="tx1"/>
                </a:solidFill>
                <a:latin typeface="+mn-lt"/>
                <a:ea typeface="+mn-ea"/>
                <a:cs typeface="+mn-cs"/>
              </a:rPr>
              <a:t> </a:t>
            </a:r>
            <a:r>
              <a:rPr lang="sv-SE" sz="1200" b="1" kern="1200" dirty="0">
                <a:solidFill>
                  <a:schemeClr val="tx1"/>
                </a:solidFill>
                <a:latin typeface="+mn-lt"/>
                <a:ea typeface="+mn-ea"/>
                <a:cs typeface="+mn-cs"/>
              </a:rPr>
              <a:t>3:</a:t>
            </a:r>
            <a:r>
              <a:rPr lang="sv-SE" sz="1200" b="1" kern="1200" baseline="0" dirty="0">
                <a:solidFill>
                  <a:schemeClr val="tx1"/>
                </a:solidFill>
                <a:latin typeface="+mn-lt"/>
                <a:ea typeface="+mn-ea"/>
                <a:cs typeface="+mn-cs"/>
              </a:rPr>
              <a:t> </a:t>
            </a:r>
            <a:r>
              <a:rPr lang="sv-SE" sz="1200" kern="1200" dirty="0">
                <a:solidFill>
                  <a:schemeClr val="tx1"/>
                </a:solidFill>
                <a:latin typeface="+mn-lt"/>
                <a:ea typeface="+mn-ea"/>
                <a:cs typeface="+mn-cs"/>
              </a:rPr>
              <a:t>Ett sätt att göra materialet till sitt eget är att arbeta utifrån personliga mål. Målen kommer att följas upp på sista träffen, men är bra att påminna sig om med jämna mellanrum. Det är hjälpsamt att fokusera på något eller några få mål i taget.</a:t>
            </a:r>
            <a:r>
              <a:rPr lang="sv-SE" sz="1200" kern="1200" baseline="0" dirty="0">
                <a:solidFill>
                  <a:schemeClr val="tx1"/>
                </a:solidFill>
                <a:latin typeface="+mn-lt"/>
                <a:ea typeface="+mn-ea"/>
                <a:cs typeface="+mn-cs"/>
              </a:rPr>
              <a:t> </a:t>
            </a:r>
            <a:r>
              <a:rPr lang="sv-SE" sz="1200" kern="1200" dirty="0">
                <a:solidFill>
                  <a:schemeClr val="tx1"/>
                </a:solidFill>
                <a:latin typeface="+mn-lt"/>
                <a:ea typeface="+mn-ea"/>
                <a:cs typeface="+mn-cs"/>
              </a:rPr>
              <a:t>För att formulera egna mål kan det vara hjälpsamt att lyfta blicken och titta framåt.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b="1" kern="1200" baseline="0" dirty="0">
                <a:solidFill>
                  <a:schemeClr val="tx1"/>
                </a:solidFill>
                <a:latin typeface="+mn-lt"/>
                <a:ea typeface="+mn-ea"/>
                <a:cs typeface="+mn-cs"/>
              </a:rPr>
              <a:t>Fråga gruppledarna: </a:t>
            </a:r>
            <a:r>
              <a:rPr lang="sv-SE" sz="1200" b="0" kern="1200" baseline="0" dirty="0">
                <a:solidFill>
                  <a:schemeClr val="tx1"/>
                </a:solidFill>
                <a:latin typeface="+mn-lt"/>
                <a:ea typeface="+mn-ea"/>
                <a:cs typeface="+mn-cs"/>
              </a:rPr>
              <a:t>Hur vill ni bli beskrivna som föräldrar/partners/kollegor om</a:t>
            </a:r>
            <a:r>
              <a:rPr lang="sv-SE" sz="1200" kern="1200" dirty="0">
                <a:solidFill>
                  <a:schemeClr val="tx1"/>
                </a:solidFill>
                <a:latin typeface="+mn-lt"/>
                <a:ea typeface="+mn-ea"/>
                <a:cs typeface="+mn-cs"/>
              </a:rPr>
              <a:t> 20 år. Ge dem några minuter. Be</a:t>
            </a:r>
            <a:r>
              <a:rPr lang="sv-SE" sz="1200" kern="1200" baseline="0" dirty="0">
                <a:solidFill>
                  <a:schemeClr val="tx1"/>
                </a:solidFill>
                <a:latin typeface="+mn-lt"/>
                <a:ea typeface="+mn-ea"/>
                <a:cs typeface="+mn-cs"/>
              </a:rPr>
              <a:t> dem sedan fundera vidare på om det </a:t>
            </a:r>
            <a:r>
              <a:rPr lang="sv-SE" sz="1200" b="0" kern="1200" baseline="0" dirty="0">
                <a:solidFill>
                  <a:schemeClr val="tx1"/>
                </a:solidFill>
                <a:latin typeface="+mn-lt"/>
                <a:ea typeface="+mn-ea"/>
                <a:cs typeface="+mn-cs"/>
              </a:rPr>
              <a:t>f</a:t>
            </a:r>
            <a:r>
              <a:rPr lang="sv-SE" sz="1200" b="0" kern="1200" dirty="0">
                <a:solidFill>
                  <a:schemeClr val="tx1"/>
                </a:solidFill>
                <a:latin typeface="+mn-lt"/>
                <a:ea typeface="+mn-ea"/>
                <a:cs typeface="+mn-cs"/>
              </a:rPr>
              <a:t>inns något de kan göra mer eller mindre av idag för de</a:t>
            </a:r>
            <a:r>
              <a:rPr lang="sv-SE" sz="1200" b="0" kern="1200" baseline="0" dirty="0">
                <a:solidFill>
                  <a:schemeClr val="tx1"/>
                </a:solidFill>
                <a:latin typeface="+mn-lt"/>
                <a:ea typeface="+mn-ea"/>
                <a:cs typeface="+mn-cs"/>
              </a:rPr>
              <a:t> ska bli beskrivna på det önskade sättet </a:t>
            </a:r>
            <a:r>
              <a:rPr lang="sv-SE" sz="1200" b="0" kern="1200" dirty="0">
                <a:solidFill>
                  <a:schemeClr val="tx1"/>
                </a:solidFill>
                <a:latin typeface="+mn-lt"/>
                <a:ea typeface="+mn-ea"/>
                <a:cs typeface="+mn-cs"/>
              </a:rPr>
              <a:t>om 20 år.</a:t>
            </a:r>
          </a:p>
          <a:p>
            <a:r>
              <a:rPr lang="sv-SE" sz="1200" b="1" kern="1200" dirty="0">
                <a:solidFill>
                  <a:schemeClr val="tx1"/>
                </a:solidFill>
                <a:latin typeface="+mn-lt"/>
                <a:ea typeface="+mn-ea"/>
                <a:cs typeface="+mn-cs"/>
              </a:rPr>
              <a:t> </a:t>
            </a:r>
            <a:endParaRPr lang="sv-SE"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latin typeface="+mn-lt"/>
                <a:ea typeface="+mn-ea"/>
                <a:cs typeface="+mn-cs"/>
              </a:rPr>
              <a:t>Påpeka</a:t>
            </a:r>
            <a:r>
              <a:rPr lang="sv-SE" sz="1200" b="1" kern="1200" baseline="0" dirty="0">
                <a:solidFill>
                  <a:schemeClr val="tx1"/>
                </a:solidFill>
                <a:latin typeface="+mn-lt"/>
                <a:ea typeface="+mn-ea"/>
                <a:cs typeface="+mn-cs"/>
              </a:rPr>
              <a:t> för gruppledarna </a:t>
            </a:r>
            <a:r>
              <a:rPr lang="sv-SE" sz="1200" b="0" kern="1200" dirty="0">
                <a:solidFill>
                  <a:schemeClr val="tx1"/>
                </a:solidFill>
                <a:latin typeface="+mn-lt"/>
                <a:ea typeface="+mn-ea"/>
                <a:cs typeface="+mn-cs"/>
              </a:rPr>
              <a:t>att</a:t>
            </a:r>
            <a:r>
              <a:rPr lang="sv-SE" sz="1200" b="1" kern="1200" dirty="0">
                <a:solidFill>
                  <a:schemeClr val="tx1"/>
                </a:solidFill>
                <a:latin typeface="+mn-lt"/>
                <a:ea typeface="+mn-ea"/>
                <a:cs typeface="+mn-cs"/>
              </a:rPr>
              <a:t> </a:t>
            </a:r>
            <a:r>
              <a:rPr lang="sv-SE" sz="1200" b="0" i="0" kern="1200" dirty="0">
                <a:solidFill>
                  <a:schemeClr val="tx1"/>
                </a:solidFill>
                <a:latin typeface="+mn-lt"/>
                <a:ea typeface="+mn-ea"/>
                <a:cs typeface="+mn-cs"/>
              </a:rPr>
              <a:t>detta är ett avsnitt som föräldrarna behöver få gott om tid till. De</a:t>
            </a:r>
            <a:r>
              <a:rPr lang="sv-SE" sz="1200" b="0" i="0" kern="1200" baseline="0" dirty="0">
                <a:solidFill>
                  <a:schemeClr val="tx1"/>
                </a:solidFill>
                <a:latin typeface="+mn-lt"/>
                <a:ea typeface="+mn-ea"/>
                <a:cs typeface="+mn-cs"/>
              </a:rPr>
              <a:t> kan även behöva hjälp med exempel på frågan om vad de vill göra mer eller mindre av.</a:t>
            </a:r>
            <a:endParaRPr lang="sv-SE" sz="1200" b="0" i="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1" kern="1200" dirty="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7BC1C438-3EE9-490E-96D7-7917980799CF}" type="slidenum">
              <a:rPr lang="sv-SE" smtClean="0"/>
              <a:pPr/>
              <a:t>38</a:t>
            </a:fld>
            <a:endParaRPr lang="sv-SE"/>
          </a:p>
        </p:txBody>
      </p:sp>
    </p:spTree>
    <p:extLst>
      <p:ext uri="{BB962C8B-B14F-4D97-AF65-F5344CB8AC3E}">
        <p14:creationId xmlns:p14="http://schemas.microsoft.com/office/powerpoint/2010/main" val="5806232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kern="1200" dirty="0">
                <a:solidFill>
                  <a:schemeClr val="tx1"/>
                </a:solidFill>
                <a:latin typeface="+mn-lt"/>
                <a:ea typeface="+mn-ea"/>
                <a:cs typeface="+mn-cs"/>
              </a:rPr>
              <a:t>1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kern="1200" dirty="0">
              <a:solidFill>
                <a:schemeClr val="tx1"/>
              </a:solidFill>
              <a:latin typeface="+mn-lt"/>
              <a:ea typeface="+mn-ea"/>
              <a:cs typeface="+mn-cs"/>
            </a:endParaRPr>
          </a:p>
          <a:p>
            <a:r>
              <a:rPr lang="sv-SE" sz="1200" b="1" kern="1200" dirty="0">
                <a:solidFill>
                  <a:schemeClr val="tx1"/>
                </a:solidFill>
                <a:latin typeface="+mn-lt"/>
                <a:ea typeface="+mn-ea"/>
                <a:cs typeface="+mn-cs"/>
              </a:rPr>
              <a:t>Ur föräldramaterialet: </a:t>
            </a:r>
            <a:r>
              <a:rPr lang="sv-SE" sz="1200" kern="1200" dirty="0">
                <a:solidFill>
                  <a:schemeClr val="tx1"/>
                </a:solidFill>
                <a:latin typeface="+mn-lt"/>
                <a:ea typeface="+mn-ea"/>
                <a:cs typeface="+mn-cs"/>
              </a:rPr>
              <a:t>Barn lär sig ständigt nya saker och de lär sig fort! Detta innebär nya tillfällen att lära in och lära om dagligen. </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Två faktorer som beskriver hur barn lär av sina föräldrar är </a:t>
            </a:r>
            <a:r>
              <a:rPr lang="sv-SE" sz="1200" i="1" kern="1200" dirty="0">
                <a:solidFill>
                  <a:schemeClr val="tx1"/>
                </a:solidFill>
                <a:latin typeface="+mn-lt"/>
                <a:ea typeface="+mn-ea"/>
                <a:cs typeface="+mn-cs"/>
              </a:rPr>
              <a:t>förebildsfaktorn </a:t>
            </a:r>
            <a:r>
              <a:rPr lang="sv-SE" sz="1200" kern="1200" dirty="0">
                <a:solidFill>
                  <a:schemeClr val="tx1"/>
                </a:solidFill>
                <a:latin typeface="+mn-lt"/>
                <a:ea typeface="+mn-ea"/>
                <a:cs typeface="+mn-cs"/>
              </a:rPr>
              <a:t>och </a:t>
            </a:r>
            <a:r>
              <a:rPr lang="sv-SE" sz="1200" i="1" kern="1200" dirty="0">
                <a:solidFill>
                  <a:schemeClr val="tx1"/>
                </a:solidFill>
                <a:latin typeface="+mn-lt"/>
                <a:ea typeface="+mn-ea"/>
                <a:cs typeface="+mn-cs"/>
              </a:rPr>
              <a:t>uppmärksamhetsfaktorn.</a:t>
            </a:r>
            <a:r>
              <a:rPr lang="sv-SE" sz="1200" kern="1200" dirty="0">
                <a:solidFill>
                  <a:schemeClr val="tx1"/>
                </a:solidFill>
                <a:latin typeface="+mn-lt"/>
                <a:ea typeface="+mn-ea"/>
                <a:cs typeface="+mn-cs"/>
              </a:rPr>
              <a:t> Dessa</a:t>
            </a:r>
            <a:r>
              <a:rPr lang="sv-SE" sz="1200" i="1" kern="1200" dirty="0">
                <a:solidFill>
                  <a:schemeClr val="tx1"/>
                </a:solidFill>
                <a:latin typeface="+mn-lt"/>
                <a:ea typeface="+mn-ea"/>
                <a:cs typeface="+mn-cs"/>
              </a:rPr>
              <a:t> föräldrafaktorer</a:t>
            </a:r>
            <a:r>
              <a:rPr lang="sv-SE" sz="1200" kern="1200" dirty="0">
                <a:solidFill>
                  <a:schemeClr val="tx1"/>
                </a:solidFill>
                <a:latin typeface="+mn-lt"/>
                <a:ea typeface="+mn-ea"/>
                <a:cs typeface="+mn-cs"/>
              </a:rPr>
              <a:t> är grunden till innehållet i alla träffar. </a:t>
            </a:r>
          </a:p>
          <a:p>
            <a:r>
              <a:rPr lang="sv-SE" sz="1200" kern="1200" dirty="0">
                <a:solidFill>
                  <a:schemeClr val="tx1"/>
                </a:solidFill>
                <a:latin typeface="+mn-lt"/>
                <a:ea typeface="+mn-ea"/>
                <a:cs typeface="+mn-cs"/>
              </a:rPr>
              <a:t> </a:t>
            </a:r>
          </a:p>
        </p:txBody>
      </p:sp>
      <p:sp>
        <p:nvSpPr>
          <p:cNvPr id="4" name="Platshållare för bildnummer 3"/>
          <p:cNvSpPr>
            <a:spLocks noGrp="1"/>
          </p:cNvSpPr>
          <p:nvPr>
            <p:ph type="sldNum" sz="quarter" idx="10"/>
          </p:nvPr>
        </p:nvSpPr>
        <p:spPr/>
        <p:txBody>
          <a:bodyPr/>
          <a:lstStyle/>
          <a:p>
            <a:fld id="{7BC1C438-3EE9-490E-96D7-7917980799CF}" type="slidenum">
              <a:rPr lang="sv-SE" smtClean="0"/>
              <a:pPr/>
              <a:t>39</a:t>
            </a:fld>
            <a:endParaRPr lang="sv-SE"/>
          </a:p>
        </p:txBody>
      </p:sp>
    </p:spTree>
    <p:extLst>
      <p:ext uri="{BB962C8B-B14F-4D97-AF65-F5344CB8AC3E}">
        <p14:creationId xmlns:p14="http://schemas.microsoft.com/office/powerpoint/2010/main" val="1245492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Autofit/>
          </a:bodyPr>
          <a:lstStyle/>
          <a:p>
            <a:r>
              <a:rPr lang="sv-SE" sz="1300" b="0" baseline="0" dirty="0"/>
              <a:t>2 min</a:t>
            </a:r>
          </a:p>
          <a:p>
            <a:endParaRPr lang="sv-SE" sz="1300" b="1" baseline="0" dirty="0"/>
          </a:p>
          <a:p>
            <a:r>
              <a:rPr lang="sv-SE" sz="1200" baseline="0" dirty="0">
                <a:latin typeface="+mn-lt"/>
              </a:rPr>
              <a:t>För att bli certifierad gruppledare krävs full närvaro på utbildningens fyra dagar, godkänd litteratur och filmuppgift samt genomförd föräldragrupp. </a:t>
            </a:r>
          </a:p>
          <a:p>
            <a:pPr marL="800100" lvl="1" indent="-342900">
              <a:buFont typeface="Arial" panose="020B0604020202020204" pitchFamily="34" charset="0"/>
              <a:buChar char="•"/>
            </a:pPr>
            <a:r>
              <a:rPr lang="sv-SE" sz="1200" kern="1200" dirty="0">
                <a:solidFill>
                  <a:schemeClr val="tx1"/>
                </a:solidFill>
                <a:latin typeface="+mn-lt"/>
                <a:ea typeface="+mn-ea"/>
                <a:cs typeface="+mn-cs"/>
              </a:rPr>
              <a:t>Missad föreläsning ska ta igen nästa gång utbildningen ges. Ett</a:t>
            </a:r>
            <a:r>
              <a:rPr lang="sv-SE" sz="1200" kern="1200" baseline="0" dirty="0">
                <a:solidFill>
                  <a:schemeClr val="tx1"/>
                </a:solidFill>
                <a:latin typeface="+mn-lt"/>
                <a:ea typeface="+mn-ea"/>
                <a:cs typeface="+mn-cs"/>
              </a:rPr>
              <a:t> m</a:t>
            </a:r>
            <a:r>
              <a:rPr lang="sv-SE" sz="1200" kern="1200" dirty="0">
                <a:solidFill>
                  <a:schemeClr val="tx1"/>
                </a:solidFill>
                <a:latin typeface="+mn-lt"/>
                <a:ea typeface="+mn-ea"/>
                <a:cs typeface="+mn-cs"/>
              </a:rPr>
              <a:t>issat handledningstillfälle kan tas igen genom en skriftlig kompletteringsuppgift</a:t>
            </a:r>
          </a:p>
          <a:p>
            <a:endParaRPr lang="sv-SE" sz="1200" baseline="0" dirty="0">
              <a:latin typeface="+mn-lt"/>
            </a:endParaRPr>
          </a:p>
          <a:p>
            <a:r>
              <a:rPr lang="sv-SE" sz="1200" b="1" baseline="0" dirty="0">
                <a:latin typeface="+mn-lt"/>
              </a:rPr>
              <a:t>Vad innebär det </a:t>
            </a:r>
            <a:r>
              <a:rPr lang="sv-SE" sz="1200" baseline="0" dirty="0">
                <a:latin typeface="+mn-lt"/>
              </a:rPr>
              <a:t>att vara certifierad gruppledare? Certifieringen registreras i Plusportalen och du kommer att ingå i stadsdelens lokal nätverk. PLUS erbjuder inspirationsföreläsningar och handledning. Genom nyhetsbrevet får du information om uppdateringar av material och ny forskning etc.</a:t>
            </a:r>
          </a:p>
          <a:p>
            <a:endParaRPr lang="sv-SE"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latin typeface="+mn-lt"/>
              </a:rPr>
              <a:t>Alla moment i gruppledarutbildningen </a:t>
            </a:r>
            <a:r>
              <a:rPr lang="sv-SE" sz="1200" dirty="0">
                <a:latin typeface="+mn-lt"/>
              </a:rPr>
              <a:t>ska vara genomförda inom två år efter sista utbildningsdagen. Om detta inte uppfylls kommer allt material begäras tillbaka</a:t>
            </a:r>
          </a:p>
          <a:p>
            <a:pPr>
              <a:buNone/>
            </a:pPr>
            <a:endParaRPr lang="sv-SE" sz="1050" dirty="0"/>
          </a:p>
          <a:p>
            <a:pPr>
              <a:buNone/>
            </a:pPr>
            <a:endParaRPr lang="sv-SE" sz="1050" dirty="0">
              <a:solidFill>
                <a:srgbClr val="000000"/>
              </a:solidFill>
            </a:endParaRPr>
          </a:p>
          <a:p>
            <a:endParaRPr lang="sv-SE" dirty="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4</a:t>
            </a:fld>
            <a:endParaRPr lang="sv-SE"/>
          </a:p>
        </p:txBody>
      </p:sp>
    </p:spTree>
    <p:extLst>
      <p:ext uri="{BB962C8B-B14F-4D97-AF65-F5344CB8AC3E}">
        <p14:creationId xmlns:p14="http://schemas.microsoft.com/office/powerpoint/2010/main" val="6610150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b="0" dirty="0"/>
              <a:t>4 min</a:t>
            </a:r>
          </a:p>
          <a:p>
            <a:endParaRPr lang="sv-SE" b="1" dirty="0"/>
          </a:p>
          <a:p>
            <a:r>
              <a:rPr lang="sv-SE" b="1" dirty="0"/>
              <a:t>Ur gruppledarmaterialet</a:t>
            </a:r>
            <a:r>
              <a:rPr lang="sv-SE" dirty="0"/>
              <a:t>: </a:t>
            </a:r>
            <a:r>
              <a:rPr lang="sv-SE" baseline="0" dirty="0"/>
              <a:t>Det viktigaste sättet som barn lär sig på är att ta efter hur andra gör, främst föräldrar och syskon. Detta innebär nya tillfällen att lära in och lära om dagligen. Det är ofta lättare att lära barn saker genom att visa vägen i handling än att använda ord och instruktioner.</a:t>
            </a:r>
          </a:p>
          <a:p>
            <a:endParaRPr lang="sv-S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latin typeface="+mn-lt"/>
                <a:ea typeface="+mn-ea"/>
                <a:cs typeface="+mn-cs"/>
              </a:rPr>
              <a:t>Be gruppledarna </a:t>
            </a:r>
            <a:r>
              <a:rPr lang="sv-SE" b="0" i="0" baseline="0" dirty="0"/>
              <a:t>diskutera talesättet </a:t>
            </a:r>
            <a:r>
              <a:rPr lang="sv-SE" b="0" i="1" dirty="0"/>
              <a:t>”Barn gör inte som vi säger utan som vi gör”  </a:t>
            </a:r>
            <a:r>
              <a:rPr lang="sv-SE" b="0" i="0" baseline="0" dirty="0"/>
              <a:t>i par. Fånga upp i helgrupp och </a:t>
            </a:r>
            <a:r>
              <a:rPr lang="sv-SE" sz="1200" kern="1200" dirty="0">
                <a:solidFill>
                  <a:schemeClr val="tx1"/>
                </a:solidFill>
                <a:latin typeface="+mn-lt"/>
                <a:ea typeface="+mn-ea"/>
                <a:cs typeface="+mn-cs"/>
              </a:rPr>
              <a:t>fyll på utifrån punkterna nedan.</a:t>
            </a:r>
            <a:r>
              <a:rPr lang="sv-SE" sz="1200" kern="1200" baseline="0" dirty="0">
                <a:solidFill>
                  <a:schemeClr val="tx1"/>
                </a:solidFill>
                <a:latin typeface="+mn-lt"/>
                <a:ea typeface="+mn-ea"/>
                <a:cs typeface="+mn-cs"/>
              </a:rPr>
              <a:t> L</a:t>
            </a:r>
            <a:r>
              <a:rPr lang="sv-SE" sz="1200" kern="1200" dirty="0">
                <a:solidFill>
                  <a:schemeClr val="tx1"/>
                </a:solidFill>
                <a:latin typeface="+mn-lt"/>
                <a:ea typeface="+mn-ea"/>
                <a:cs typeface="+mn-cs"/>
              </a:rPr>
              <a:t>yft särskilt fram positiva exempel från gruppen.</a:t>
            </a:r>
          </a:p>
          <a:p>
            <a:pPr lvl="0"/>
            <a:r>
              <a:rPr lang="sv-SE" sz="1200" kern="1200" dirty="0">
                <a:solidFill>
                  <a:schemeClr val="tx1"/>
                </a:solidFill>
                <a:latin typeface="+mn-lt"/>
                <a:ea typeface="+mn-ea"/>
                <a:cs typeface="+mn-cs"/>
              </a:rPr>
              <a:t>Barn som får mycket kärlek och uppmuntran ger också mer uppmuntran.</a:t>
            </a:r>
          </a:p>
          <a:p>
            <a:pPr lvl="0"/>
            <a:r>
              <a:rPr lang="sv-SE" sz="1200" kern="1200" dirty="0">
                <a:solidFill>
                  <a:schemeClr val="tx1"/>
                </a:solidFill>
                <a:latin typeface="+mn-lt"/>
                <a:ea typeface="+mn-ea"/>
                <a:cs typeface="+mn-cs"/>
              </a:rPr>
              <a:t>Barn tar efter språk, tonfall, kroppsspråk och beteenden</a:t>
            </a:r>
            <a:r>
              <a:rPr lang="sv-SE" sz="1200" kern="1200" baseline="0" dirty="0">
                <a:solidFill>
                  <a:schemeClr val="tx1"/>
                </a:solidFill>
                <a:latin typeface="+mn-lt"/>
                <a:ea typeface="+mn-ea"/>
                <a:cs typeface="+mn-cs"/>
              </a:rPr>
              <a:t> </a:t>
            </a:r>
            <a:r>
              <a:rPr lang="sv-SE" sz="1200" kern="1200" dirty="0">
                <a:solidFill>
                  <a:schemeClr val="tx1"/>
                </a:solidFill>
                <a:latin typeface="+mn-lt"/>
                <a:ea typeface="+mn-ea"/>
                <a:cs typeface="+mn-cs"/>
              </a:rPr>
              <a:t>i sociala situationer. </a:t>
            </a:r>
          </a:p>
          <a:p>
            <a:pPr lvl="0"/>
            <a:r>
              <a:rPr lang="sv-SE" sz="1200" kern="1200" dirty="0">
                <a:solidFill>
                  <a:schemeClr val="tx1"/>
                </a:solidFill>
                <a:latin typeface="+mn-lt"/>
                <a:ea typeface="+mn-ea"/>
                <a:cs typeface="+mn-cs"/>
              </a:rPr>
              <a:t>Barn tar efter rädslor.</a:t>
            </a:r>
          </a:p>
          <a:p>
            <a:pPr lvl="0"/>
            <a:endParaRPr lang="sv-SE" sz="1200" kern="1200" dirty="0">
              <a:solidFill>
                <a:schemeClr val="tx1"/>
              </a:solidFill>
              <a:latin typeface="+mn-lt"/>
              <a:ea typeface="+mn-ea"/>
              <a:cs typeface="+mn-cs"/>
            </a:endParaRPr>
          </a:p>
          <a:p>
            <a:pPr lvl="0"/>
            <a:r>
              <a:rPr lang="sv-SE" sz="1200" kern="1200" dirty="0">
                <a:solidFill>
                  <a:schemeClr val="tx1"/>
                </a:solidFill>
                <a:latin typeface="+mn-lt"/>
                <a:ea typeface="+mn-ea"/>
                <a:cs typeface="+mn-cs"/>
              </a:rPr>
              <a:t>Instruktörens exempel (att använda vid behov): ____________________________________________________________________________________________________________________________________________________________________________________________________________________</a:t>
            </a:r>
          </a:p>
        </p:txBody>
      </p:sp>
      <p:sp>
        <p:nvSpPr>
          <p:cNvPr id="4" name="Platshållare för bildnummer 3"/>
          <p:cNvSpPr>
            <a:spLocks noGrp="1"/>
          </p:cNvSpPr>
          <p:nvPr>
            <p:ph type="sldNum" sz="quarter" idx="10"/>
          </p:nvPr>
        </p:nvSpPr>
        <p:spPr/>
        <p:txBody>
          <a:bodyPr/>
          <a:lstStyle/>
          <a:p>
            <a:fld id="{7BC1C438-3EE9-490E-96D7-7917980799CF}" type="slidenum">
              <a:rPr lang="sv-SE" smtClean="0"/>
              <a:pPr/>
              <a:t>40</a:t>
            </a:fld>
            <a:endParaRPr lang="sv-SE"/>
          </a:p>
        </p:txBody>
      </p:sp>
    </p:spTree>
    <p:extLst>
      <p:ext uri="{BB962C8B-B14F-4D97-AF65-F5344CB8AC3E}">
        <p14:creationId xmlns:p14="http://schemas.microsoft.com/office/powerpoint/2010/main" val="9668974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1</a:t>
            </a:r>
            <a:r>
              <a:rPr lang="sv-SE" b="0" baseline="0" dirty="0"/>
              <a:t> min </a:t>
            </a:r>
            <a:endParaRPr lang="sv-SE"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Läs upp texten</a:t>
            </a:r>
            <a:r>
              <a:rPr lang="sv-SE" b="1" dirty="0"/>
              <a:t>. </a:t>
            </a:r>
          </a:p>
        </p:txBody>
      </p:sp>
      <p:sp>
        <p:nvSpPr>
          <p:cNvPr id="4" name="Platshållare för bildnummer 3"/>
          <p:cNvSpPr>
            <a:spLocks noGrp="1"/>
          </p:cNvSpPr>
          <p:nvPr>
            <p:ph type="sldNum" sz="quarter" idx="10"/>
          </p:nvPr>
        </p:nvSpPr>
        <p:spPr/>
        <p:txBody>
          <a:bodyPr/>
          <a:lstStyle/>
          <a:p>
            <a:fld id="{7BC1C438-3EE9-490E-96D7-7917980799CF}" type="slidenum">
              <a:rPr lang="sv-SE" smtClean="0"/>
              <a:pPr/>
              <a:t>41</a:t>
            </a:fld>
            <a:endParaRPr lang="sv-SE"/>
          </a:p>
        </p:txBody>
      </p:sp>
    </p:spTree>
    <p:extLst>
      <p:ext uri="{BB962C8B-B14F-4D97-AF65-F5344CB8AC3E}">
        <p14:creationId xmlns:p14="http://schemas.microsoft.com/office/powerpoint/2010/main" val="1986839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lnSpcReduction="10000"/>
          </a:bodyPr>
          <a:lstStyle/>
          <a:p>
            <a:r>
              <a:rPr lang="sv-SE" b="0" dirty="0"/>
              <a:t>5 min</a:t>
            </a:r>
          </a:p>
          <a:p>
            <a:endParaRPr lang="sv-SE" b="1" dirty="0"/>
          </a:p>
          <a:p>
            <a:r>
              <a:rPr lang="sv-SE" b="1" dirty="0"/>
              <a:t>Ur gruppledarmaterialet</a:t>
            </a:r>
            <a:r>
              <a:rPr lang="sv-SE" dirty="0"/>
              <a:t>: Här går ni igenom att barns behov av uppmärksamhet är medfött och har ett starkt överlevnadsvärde. Barn är beroende av vuxnas uppmärksamhet för att säkerställa skydd, värme</a:t>
            </a:r>
            <a:r>
              <a:rPr lang="sv-SE" baseline="0" dirty="0"/>
              <a:t> och föda. </a:t>
            </a:r>
            <a:r>
              <a:rPr lang="sv-SE" dirty="0"/>
              <a:t>Därför lär de sig fort hur</a:t>
            </a:r>
            <a:r>
              <a:rPr lang="sv-SE" baseline="0" dirty="0"/>
              <a:t> de skall göra för att få föräldrarnas uppmärksamhet. Om barnet inte får tillräckligt med positiv uppmärksamhet så finns risken att barnet kommer att söka efter negativ uppmärksamhet istället. </a:t>
            </a:r>
          </a:p>
          <a:p>
            <a:endParaRPr lang="sv-SE" baseline="0" dirty="0"/>
          </a:p>
          <a:p>
            <a:r>
              <a:rPr lang="sv-SE" sz="1200" b="0" kern="1200" dirty="0">
                <a:solidFill>
                  <a:schemeClr val="tx1"/>
                </a:solidFill>
                <a:latin typeface="+mn-lt"/>
                <a:ea typeface="+mn-ea"/>
                <a:cs typeface="+mn-cs"/>
              </a:rPr>
              <a:t>Nu ska vi visa </a:t>
            </a:r>
            <a:r>
              <a:rPr lang="sv-SE" sz="1200" kern="1200" dirty="0">
                <a:solidFill>
                  <a:schemeClr val="tx1"/>
                </a:solidFill>
                <a:latin typeface="+mn-lt"/>
                <a:ea typeface="+mn-ea"/>
                <a:cs typeface="+mn-cs"/>
              </a:rPr>
              <a:t>ett exempel på en vanlig situation:</a:t>
            </a:r>
          </a:p>
          <a:p>
            <a:r>
              <a:rPr lang="sv-SE" sz="1200" i="1" kern="1200" dirty="0">
                <a:solidFill>
                  <a:schemeClr val="tx1"/>
                </a:solidFill>
                <a:latin typeface="+mn-lt"/>
                <a:ea typeface="+mn-ea"/>
                <a:cs typeface="+mn-cs"/>
              </a:rPr>
              <a:t>Ena instruktören är förälder och den andra (alternativt</a:t>
            </a:r>
            <a:r>
              <a:rPr lang="sv-SE" sz="1200" i="1" kern="1200" baseline="0" dirty="0">
                <a:solidFill>
                  <a:schemeClr val="tx1"/>
                </a:solidFill>
                <a:latin typeface="+mn-lt"/>
                <a:ea typeface="+mn-ea"/>
                <a:cs typeface="+mn-cs"/>
              </a:rPr>
              <a:t> en gruppledare) </a:t>
            </a:r>
            <a:r>
              <a:rPr lang="sv-SE" sz="1200" i="1" kern="1200" dirty="0">
                <a:solidFill>
                  <a:schemeClr val="tx1"/>
                </a:solidFill>
                <a:latin typeface="+mn-lt"/>
                <a:ea typeface="+mn-ea"/>
                <a:cs typeface="+mn-cs"/>
              </a:rPr>
              <a:t>är barn. Föräldern står och diskar/håller på med telefonen. Barnet försöker berätta något som inträffat under dagen men föräldern är upptagen med sina sysslor och lyssnar inte på barnet. Till slut blir barnet otåligt och drar i förälderns kläder/höjer rösten/säger fula ord. Detta leder till att föräldern genast ger barnet full uppmärksamhet.</a:t>
            </a:r>
          </a:p>
          <a:p>
            <a:endParaRPr lang="sv-SE" sz="1200" kern="1200" dirty="0">
              <a:solidFill>
                <a:schemeClr val="tx1"/>
              </a:solidFill>
              <a:latin typeface="+mn-lt"/>
              <a:ea typeface="+mn-ea"/>
              <a:cs typeface="+mn-cs"/>
            </a:endParaRPr>
          </a:p>
          <a:p>
            <a:r>
              <a:rPr lang="sv-SE" sz="1200" b="1" kern="1200" dirty="0">
                <a:solidFill>
                  <a:schemeClr val="tx1"/>
                </a:solidFill>
                <a:latin typeface="+mn-lt"/>
                <a:ea typeface="+mn-ea"/>
                <a:cs typeface="+mn-cs"/>
              </a:rPr>
              <a:t>Fråga gruppledarna</a:t>
            </a:r>
            <a:r>
              <a:rPr lang="sv-SE" sz="1200" b="0" kern="1200" dirty="0">
                <a:solidFill>
                  <a:schemeClr val="tx1"/>
                </a:solidFill>
                <a:latin typeface="+mn-lt"/>
                <a:ea typeface="+mn-ea"/>
                <a:cs typeface="+mn-cs"/>
              </a:rPr>
              <a:t>:</a:t>
            </a:r>
            <a:r>
              <a:rPr lang="sv-SE" sz="1200" b="0" kern="1200" baseline="0" dirty="0">
                <a:solidFill>
                  <a:schemeClr val="tx1"/>
                </a:solidFill>
                <a:latin typeface="+mn-lt"/>
                <a:ea typeface="+mn-ea"/>
                <a:cs typeface="+mn-cs"/>
              </a:rPr>
              <a:t> H</a:t>
            </a:r>
            <a:r>
              <a:rPr lang="sv-SE" sz="1200" kern="1200" dirty="0">
                <a:solidFill>
                  <a:schemeClr val="tx1"/>
                </a:solidFill>
                <a:latin typeface="+mn-lt"/>
                <a:ea typeface="+mn-ea"/>
                <a:cs typeface="+mn-cs"/>
              </a:rPr>
              <a:t>ur tror ni att barnet upplevde situationen?</a:t>
            </a:r>
            <a:r>
              <a:rPr lang="sv-SE" sz="1200" kern="1200" baseline="0" dirty="0">
                <a:solidFill>
                  <a:schemeClr val="tx1"/>
                </a:solidFill>
                <a:latin typeface="+mn-lt"/>
                <a:ea typeface="+mn-ea"/>
                <a:cs typeface="+mn-cs"/>
              </a:rPr>
              <a:t> Vad tror ni barnet lärde sig av situationen? </a:t>
            </a:r>
          </a:p>
          <a:p>
            <a:endParaRPr lang="sv-SE" sz="1200" kern="1200" baseline="0" dirty="0">
              <a:solidFill>
                <a:schemeClr val="tx1"/>
              </a:solidFill>
              <a:latin typeface="+mn-lt"/>
              <a:ea typeface="+mn-ea"/>
              <a:cs typeface="+mn-cs"/>
            </a:endParaRPr>
          </a:p>
          <a:p>
            <a:r>
              <a:rPr lang="sv-SE" sz="1200" b="1" kern="1200" baseline="0" dirty="0">
                <a:solidFill>
                  <a:schemeClr val="tx1"/>
                </a:solidFill>
                <a:latin typeface="+mn-lt"/>
                <a:ea typeface="+mn-ea"/>
                <a:cs typeface="+mn-cs"/>
              </a:rPr>
              <a:t>Sammanfatta genom att säga: </a:t>
            </a:r>
            <a:r>
              <a:rPr lang="sv-SE" sz="1200" kern="1200" dirty="0">
                <a:solidFill>
                  <a:schemeClr val="tx1"/>
                </a:solidFill>
                <a:latin typeface="+mn-lt"/>
                <a:ea typeface="+mn-ea"/>
                <a:cs typeface="+mn-cs"/>
              </a:rPr>
              <a:t>Eftersom föräldern ger uppmärksamhet när barnet skriker och inte när barnet försöker berätta något så lär föräldern barnet att skrik är mest effektivt för att få uppmärksamhet. Detta kan leda till att skrik och bråk ökar på sikt.</a:t>
            </a:r>
          </a:p>
          <a:p>
            <a:br>
              <a:rPr lang="sv-SE" sz="1200" kern="1200" dirty="0">
                <a:solidFill>
                  <a:schemeClr val="tx1"/>
                </a:solidFill>
                <a:latin typeface="+mn-lt"/>
                <a:ea typeface="+mn-ea"/>
                <a:cs typeface="+mn-cs"/>
              </a:rPr>
            </a:br>
            <a:r>
              <a:rPr lang="sv-SE" sz="1200" kern="1200" dirty="0">
                <a:solidFill>
                  <a:schemeClr val="tx1"/>
                </a:solidFill>
                <a:latin typeface="+mn-lt"/>
                <a:ea typeface="+mn-ea"/>
                <a:cs typeface="+mn-cs"/>
              </a:rPr>
              <a:t> </a:t>
            </a:r>
          </a:p>
        </p:txBody>
      </p:sp>
      <p:sp>
        <p:nvSpPr>
          <p:cNvPr id="4" name="Platshållare för bildnummer 3"/>
          <p:cNvSpPr>
            <a:spLocks noGrp="1"/>
          </p:cNvSpPr>
          <p:nvPr>
            <p:ph type="sldNum" sz="quarter" idx="10"/>
          </p:nvPr>
        </p:nvSpPr>
        <p:spPr/>
        <p:txBody>
          <a:bodyPr/>
          <a:lstStyle/>
          <a:p>
            <a:fld id="{7BC1C438-3EE9-490E-96D7-7917980799CF}" type="slidenum">
              <a:rPr lang="sv-SE" smtClean="0"/>
              <a:pPr/>
              <a:t>42</a:t>
            </a:fld>
            <a:endParaRPr lang="sv-SE"/>
          </a:p>
        </p:txBody>
      </p:sp>
    </p:spTree>
    <p:extLst>
      <p:ext uri="{BB962C8B-B14F-4D97-AF65-F5344CB8AC3E}">
        <p14:creationId xmlns:p14="http://schemas.microsoft.com/office/powerpoint/2010/main" val="6329571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0" kern="1200" dirty="0">
                <a:solidFill>
                  <a:schemeClr val="tx1"/>
                </a:solidFill>
                <a:latin typeface="+mn-lt"/>
                <a:ea typeface="+mn-ea"/>
                <a:cs typeface="+mn-cs"/>
              </a:rPr>
              <a:t>4 min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latin typeface="+mn-lt"/>
                <a:ea typeface="+mn-ea"/>
                <a:cs typeface="+mn-cs"/>
              </a:rPr>
              <a:t>Ur gruppledarmaterialet uppslag 6</a:t>
            </a:r>
            <a:r>
              <a:rPr lang="sv-SE" sz="1200" b="1" kern="1200" baseline="0" dirty="0">
                <a:solidFill>
                  <a:schemeClr val="tx1"/>
                </a:solidFill>
                <a:latin typeface="+mn-lt"/>
                <a:ea typeface="+mn-ea"/>
                <a:cs typeface="+mn-cs"/>
              </a:rPr>
              <a:t>: </a:t>
            </a:r>
            <a:r>
              <a:rPr lang="sv-SE" sz="1200" kern="1200" dirty="0">
                <a:solidFill>
                  <a:schemeClr val="tx1"/>
                </a:solidFill>
                <a:latin typeface="+mn-lt"/>
                <a:ea typeface="+mn-ea"/>
                <a:cs typeface="+mn-cs"/>
              </a:rPr>
              <a:t>Att ett barn känner sig älskat är grunden för en positiv utveckling hos barnet.</a:t>
            </a:r>
            <a:r>
              <a:rPr lang="sv-SE" sz="1200" b="1" kern="1200" dirty="0">
                <a:solidFill>
                  <a:schemeClr val="tx1"/>
                </a:solidFill>
                <a:latin typeface="+mn-lt"/>
                <a:ea typeface="+mn-ea"/>
                <a:cs typeface="+mn-cs"/>
              </a:rPr>
              <a:t> </a:t>
            </a:r>
            <a:r>
              <a:rPr lang="sv-SE" sz="1200" kern="1200" dirty="0">
                <a:solidFill>
                  <a:schemeClr val="tx1"/>
                </a:solidFill>
                <a:latin typeface="+mn-lt"/>
                <a:ea typeface="+mn-ea"/>
                <a:cs typeface="+mn-cs"/>
              </a:rPr>
              <a:t>Det</a:t>
            </a:r>
            <a:r>
              <a:rPr lang="sv-SE" sz="1200" b="1" kern="1200" dirty="0">
                <a:solidFill>
                  <a:schemeClr val="tx1"/>
                </a:solidFill>
                <a:latin typeface="+mn-lt"/>
                <a:ea typeface="+mn-ea"/>
                <a:cs typeface="+mn-cs"/>
              </a:rPr>
              <a:t> </a:t>
            </a:r>
            <a:r>
              <a:rPr lang="sv-SE" sz="1200" kern="1200" dirty="0">
                <a:solidFill>
                  <a:schemeClr val="tx1"/>
                </a:solidFill>
                <a:latin typeface="+mn-lt"/>
                <a:ea typeface="+mn-ea"/>
                <a:cs typeface="+mn-cs"/>
              </a:rPr>
              <a:t>stärker barnets självkänsla och skyddar mot påfrestningar. Kärlek och värme stärker även relationen mellan föräldrar och barn och förebygger konflikter i familjen. (Forster 2009, sid 9-10).           </a:t>
            </a:r>
          </a:p>
          <a:p>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Fördjupning</a:t>
            </a:r>
            <a:r>
              <a:rPr lang="sv-SE" b="1" baseline="0" dirty="0"/>
              <a:t>: </a:t>
            </a:r>
            <a:r>
              <a:rPr lang="sv-SE" b="0" dirty="0"/>
              <a:t>Det är viktigt </a:t>
            </a:r>
            <a:r>
              <a:rPr lang="sv-SE" dirty="0"/>
              <a:t>att gruppledaren hjälper föräldern att sätta sig in i barnets perspektiv och är lyhörd inför vad just det</a:t>
            </a:r>
            <a:r>
              <a:rPr lang="sv-SE" baseline="0" dirty="0"/>
              <a:t> egna</a:t>
            </a:r>
            <a:r>
              <a:rPr lang="sv-SE" dirty="0"/>
              <a:t> barnet</a:t>
            </a:r>
            <a:r>
              <a:rPr lang="sv-SE" baseline="0" dirty="0"/>
              <a:t> uppskattar att föräldern gör</a:t>
            </a:r>
            <a:r>
              <a:rPr lang="sv-SE" dirty="0"/>
              <a:t>. Det är inte ovanligt att föräldrar säger att de visar kärlek genom att sätta gränser. Så kan det vara,</a:t>
            </a:r>
            <a:r>
              <a:rPr lang="sv-SE" baseline="0" dirty="0"/>
              <a:t> men här är vi mer ute efter att barnet också ska uppleva värme från föräldern. Här aktualiseras </a:t>
            </a:r>
            <a:r>
              <a:rPr lang="sv-SE" b="0" baseline="0" dirty="0"/>
              <a:t>återigen</a:t>
            </a:r>
            <a:r>
              <a:rPr lang="sv-SE" b="0" dirty="0"/>
              <a:t> barnkonventionen genom att föräldrarna</a:t>
            </a:r>
            <a:r>
              <a:rPr lang="sv-SE" b="0" baseline="0" dirty="0"/>
              <a:t> får träna på att ta barnets perspektiv genom att v</a:t>
            </a:r>
            <a:r>
              <a:rPr lang="sv-SE" dirty="0"/>
              <a:t>isa kärlek på barnets villkor och för barnets skull (artikel 12).</a:t>
            </a:r>
            <a:endParaRPr lang="sv-SE" baseline="0" dirty="0"/>
          </a:p>
          <a:p>
            <a:endParaRPr lang="sv-SE" baseline="0" dirty="0"/>
          </a:p>
          <a:p>
            <a:r>
              <a:rPr lang="sv-SE" b="1" baseline="0" dirty="0"/>
              <a:t>Fråga gruppen: </a:t>
            </a:r>
            <a:r>
              <a:rPr lang="sv-SE" baseline="0" dirty="0"/>
              <a:t>Hur kan föräldrar göra för att visa kärlek och värme? Skriv upp gruppledarnas svar på tavlan.  </a:t>
            </a:r>
          </a:p>
          <a:p>
            <a:endParaRPr lang="sv-SE" dirty="0"/>
          </a:p>
          <a:p>
            <a:endParaRPr lang="sv-SE" baseline="0" dirty="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43</a:t>
            </a:fld>
            <a:endParaRPr lang="sv-SE"/>
          </a:p>
        </p:txBody>
      </p:sp>
    </p:spTree>
    <p:extLst>
      <p:ext uri="{BB962C8B-B14F-4D97-AF65-F5344CB8AC3E}">
        <p14:creationId xmlns:p14="http://schemas.microsoft.com/office/powerpoint/2010/main" val="27339688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Autofit/>
          </a:bodyPr>
          <a:lstStyle/>
          <a:p>
            <a:r>
              <a:rPr lang="sv-SE" b="0" dirty="0"/>
              <a:t>3 min </a:t>
            </a:r>
          </a:p>
          <a:p>
            <a:endParaRPr lang="sv-SE" b="1" dirty="0"/>
          </a:p>
          <a:p>
            <a:r>
              <a:rPr lang="sv-SE" b="1" dirty="0"/>
              <a:t>Ur gruppledarmaterialet uppslag 7</a:t>
            </a:r>
            <a:r>
              <a:rPr lang="sv-SE" dirty="0"/>
              <a:t>: För</a:t>
            </a:r>
            <a:r>
              <a:rPr lang="sv-SE" baseline="0" dirty="0"/>
              <a:t> att en relation skall fungera är det viktigt att den positiva uppmärksamheten överväger. Fem gånger mer kärlek är ett bra riktmärke. Ökade konflikter i relationen kan bero på att förhållandet </a:t>
            </a:r>
            <a:r>
              <a:rPr lang="sv-SE" i="1" baseline="0" dirty="0"/>
              <a:t>fem-ett</a:t>
            </a:r>
            <a:r>
              <a:rPr lang="sv-SE" baseline="0" dirty="0"/>
              <a:t> är skevt och att barnet behöver mer positiv uppmärksamhet. </a:t>
            </a:r>
          </a:p>
          <a:p>
            <a:r>
              <a:rPr lang="sv-SE" baseline="0" dirty="0"/>
              <a:t>Ge exempel på femman, insättningar tex tack för att du hjälpte mig, </a:t>
            </a:r>
            <a:r>
              <a:rPr lang="sv-SE" baseline="0" dirty="0" err="1"/>
              <a:t>åhh</a:t>
            </a:r>
            <a:r>
              <a:rPr lang="sv-SE" baseline="0" dirty="0"/>
              <a:t> vad glad jag blir för att du håller upp dörren, vad bra att du plockat upp på golvet, vad mysigt att titta på film tillsammans, vad roligt det där att vara med dig mm. </a:t>
            </a:r>
          </a:p>
          <a:p>
            <a:r>
              <a:rPr lang="sv-SE" baseline="0" dirty="0"/>
              <a:t>Be gruppen om fler exp.. </a:t>
            </a:r>
          </a:p>
          <a:p>
            <a:endParaRPr lang="sv-SE" baseline="0" dirty="0"/>
          </a:p>
          <a:p>
            <a:r>
              <a:rPr lang="sv-SE" b="1" baseline="0" dirty="0"/>
              <a:t>OBS! </a:t>
            </a:r>
            <a:r>
              <a:rPr lang="sv-SE" b="0" baseline="0" dirty="0"/>
              <a:t>D</a:t>
            </a:r>
            <a:r>
              <a:rPr lang="sv-SE" baseline="0" dirty="0"/>
              <a:t>et är bra om ni fångar upp eventuella frågor eller funderingar som föräldrarna kan ha kring fem-ettan, då det är ett nytt begrepp för dem som kan vara svårt. </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a:p>
          <a:p>
            <a:r>
              <a:rPr lang="sv-SE" b="1" baseline="0" dirty="0"/>
              <a:t>Forskningsexempel: </a:t>
            </a:r>
            <a:r>
              <a:rPr lang="sv-SE" sz="1200" kern="1200" baseline="0" dirty="0">
                <a:solidFill>
                  <a:schemeClr val="tx1"/>
                </a:solidFill>
                <a:latin typeface="+mn-lt"/>
                <a:ea typeface="+mn-ea"/>
                <a:cs typeface="+mn-cs"/>
              </a:rPr>
              <a:t>I en studie på parförhållanden </a:t>
            </a:r>
            <a:r>
              <a:rPr lang="sv-SE" sz="1200" i="0" kern="1200" baseline="0" dirty="0">
                <a:solidFill>
                  <a:schemeClr val="tx1"/>
                </a:solidFill>
                <a:latin typeface="+mn-lt"/>
                <a:ea typeface="+mn-ea"/>
                <a:cs typeface="+mn-cs"/>
              </a:rPr>
              <a:t>visade resultatet att par som fortsatt</a:t>
            </a:r>
          </a:p>
          <a:p>
            <a:r>
              <a:rPr lang="sv-SE" sz="1200" kern="1200" baseline="0" dirty="0">
                <a:solidFill>
                  <a:schemeClr val="tx1"/>
                </a:solidFill>
                <a:latin typeface="+mn-lt"/>
                <a:ea typeface="+mn-ea"/>
                <a:cs typeface="+mn-cs"/>
              </a:rPr>
              <a:t>leva i tillsammans och som var nöjda med förhållandet använde fem gånger mer positiv än negativ kommunikation</a:t>
            </a:r>
          </a:p>
          <a:p>
            <a:r>
              <a:rPr lang="sv-SE" sz="1200" kern="1200" baseline="0" dirty="0">
                <a:solidFill>
                  <a:schemeClr val="tx1"/>
                </a:solidFill>
                <a:latin typeface="+mn-lt"/>
                <a:ea typeface="+mn-ea"/>
                <a:cs typeface="+mn-cs"/>
              </a:rPr>
              <a:t>medan par som separerade eller var missnöjda i förhållandet använde lika mycket positiv som negativ</a:t>
            </a:r>
          </a:p>
          <a:p>
            <a:r>
              <a:rPr lang="sv-SE" sz="1200" kern="1200" baseline="0" dirty="0">
                <a:solidFill>
                  <a:schemeClr val="tx1"/>
                </a:solidFill>
                <a:latin typeface="+mn-lt"/>
                <a:ea typeface="+mn-ea"/>
                <a:cs typeface="+mn-cs"/>
              </a:rPr>
              <a:t>kommunikation.</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i="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b="1" i="0" kern="1200" baseline="0" dirty="0">
                <a:solidFill>
                  <a:schemeClr val="tx1"/>
                </a:solidFill>
                <a:latin typeface="+mn-lt"/>
                <a:ea typeface="+mn-ea"/>
                <a:cs typeface="+mn-cs"/>
              </a:rPr>
              <a:t>Referens till gruppledarna: </a:t>
            </a:r>
            <a:r>
              <a:rPr lang="sv-SE" sz="1200" b="0" i="0" kern="1200" baseline="0" dirty="0">
                <a:solidFill>
                  <a:schemeClr val="tx1"/>
                </a:solidFill>
                <a:latin typeface="+mn-lt"/>
                <a:ea typeface="+mn-ea"/>
                <a:cs typeface="+mn-cs"/>
              </a:rPr>
              <a:t>Forster s. 20-21 (Gottman, </a:t>
            </a:r>
            <a:r>
              <a:rPr lang="sv-SE" sz="1200" b="0" i="0" kern="1200" baseline="0" dirty="0" err="1">
                <a:solidFill>
                  <a:schemeClr val="tx1"/>
                </a:solidFill>
                <a:latin typeface="+mn-lt"/>
                <a:ea typeface="+mn-ea"/>
                <a:cs typeface="+mn-cs"/>
              </a:rPr>
              <a:t>Coan</a:t>
            </a:r>
            <a:r>
              <a:rPr lang="sv-SE" sz="1200" b="0" i="0" kern="1200" baseline="0" dirty="0">
                <a:solidFill>
                  <a:schemeClr val="tx1"/>
                </a:solidFill>
                <a:latin typeface="+mn-lt"/>
                <a:ea typeface="+mn-ea"/>
                <a:cs typeface="+mn-cs"/>
              </a:rPr>
              <a:t>, </a:t>
            </a:r>
            <a:r>
              <a:rPr lang="sv-SE" sz="1200" b="0" i="0" kern="1200" baseline="0" dirty="0" err="1">
                <a:solidFill>
                  <a:schemeClr val="tx1"/>
                </a:solidFill>
                <a:latin typeface="+mn-lt"/>
                <a:ea typeface="+mn-ea"/>
                <a:cs typeface="+mn-cs"/>
              </a:rPr>
              <a:t>Carrere</a:t>
            </a:r>
            <a:r>
              <a:rPr lang="sv-SE" sz="1200" b="0" i="0" kern="1200" baseline="0" dirty="0">
                <a:solidFill>
                  <a:schemeClr val="tx1"/>
                </a:solidFill>
                <a:latin typeface="+mn-lt"/>
                <a:ea typeface="+mn-ea"/>
                <a:cs typeface="+mn-cs"/>
              </a:rPr>
              <a:t> &amp; Swansson, 1998.)  </a:t>
            </a:r>
            <a:endParaRPr lang="sv-SE" b="0" i="0" dirty="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44</a:t>
            </a:fld>
            <a:endParaRPr lang="sv-SE"/>
          </a:p>
        </p:txBody>
      </p:sp>
    </p:spTree>
    <p:extLst>
      <p:ext uri="{BB962C8B-B14F-4D97-AF65-F5344CB8AC3E}">
        <p14:creationId xmlns:p14="http://schemas.microsoft.com/office/powerpoint/2010/main" val="18251211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b="0" dirty="0"/>
              <a:t>7 min</a:t>
            </a:r>
          </a:p>
          <a:p>
            <a:endParaRPr lang="sv-SE" b="1" dirty="0"/>
          </a:p>
          <a:p>
            <a:r>
              <a:rPr lang="sv-SE" b="1" dirty="0"/>
              <a:t>Ur</a:t>
            </a:r>
            <a:r>
              <a:rPr lang="sv-SE" b="1" baseline="0" dirty="0"/>
              <a:t> gruppledarmaterialet: </a:t>
            </a:r>
            <a:r>
              <a:rPr lang="sv-SE" dirty="0"/>
              <a:t>För att lyckas hålla </a:t>
            </a:r>
            <a:r>
              <a:rPr lang="sv-SE" i="1" dirty="0"/>
              <a:t>Fem-ettan</a:t>
            </a:r>
            <a:r>
              <a:rPr lang="sv-SE" dirty="0"/>
              <a:t> behöver vi ha </a:t>
            </a:r>
            <a:r>
              <a:rPr lang="sv-SE" i="1" dirty="0"/>
              <a:t>Fokus på det som fungerar</a:t>
            </a:r>
            <a:r>
              <a:rPr lang="sv-SE" i="1" baseline="0" dirty="0"/>
              <a:t> </a:t>
            </a:r>
            <a:r>
              <a:rPr lang="sv-SE" baseline="0" dirty="0"/>
              <a:t>i vardagen. Fokus på det som fungerar handlar både om att öka fokus på det som fungerar bra och att minska fokus på det som inte fungerar. </a:t>
            </a:r>
          </a:p>
          <a:p>
            <a:r>
              <a:rPr lang="sv-SE" baseline="0" dirty="0"/>
              <a:t>Detta är en utmaning eftersom vi människor generellt har lättare att se det som är fel eller inte fungerar i vår omgivning. </a:t>
            </a:r>
          </a:p>
          <a:p>
            <a:r>
              <a:rPr lang="sv-SE" b="1" baseline="0" dirty="0"/>
              <a:t>Teoretisk fördjupning: </a:t>
            </a:r>
            <a:r>
              <a:rPr lang="sv-SE" baseline="0" dirty="0"/>
              <a:t>En förklaring till det är att det ur ett överlevnadsperspektiv har varit viktigt att snabbt kunna upptäcka faror och hot.</a:t>
            </a:r>
            <a:endParaRPr lang="sv-SE" dirty="0"/>
          </a:p>
          <a:p>
            <a:endParaRPr lang="sv-SE" dirty="0"/>
          </a:p>
          <a:p>
            <a:r>
              <a:rPr lang="sv-SE" b="1" dirty="0">
                <a:solidFill>
                  <a:schemeClr val="tx1"/>
                </a:solidFill>
              </a:rPr>
              <a:t>Visa</a:t>
            </a:r>
            <a:r>
              <a:rPr lang="sv-SE" b="1" baseline="0" dirty="0">
                <a:solidFill>
                  <a:schemeClr val="tx1"/>
                </a:solidFill>
              </a:rPr>
              <a:t> film 1 </a:t>
            </a:r>
            <a:r>
              <a:rPr lang="sv-SE" b="0" baseline="0" dirty="0">
                <a:solidFill>
                  <a:schemeClr val="tx1"/>
                </a:solidFill>
              </a:rPr>
              <a:t>(yngre barn) </a:t>
            </a:r>
            <a:r>
              <a:rPr lang="sv-SE" b="1" baseline="0" dirty="0">
                <a:solidFill>
                  <a:schemeClr val="tx1"/>
                </a:solidFill>
              </a:rPr>
              <a:t>och 2 </a:t>
            </a:r>
            <a:r>
              <a:rPr lang="sv-SE" b="0" baseline="0" dirty="0">
                <a:solidFill>
                  <a:schemeClr val="tx1"/>
                </a:solidFill>
              </a:rPr>
              <a:t>(äldre barn). (chokladbollsfilmen)</a:t>
            </a:r>
          </a:p>
          <a:p>
            <a:endParaRPr lang="sv-SE" b="1" baseline="0" dirty="0"/>
          </a:p>
          <a:p>
            <a:r>
              <a:rPr lang="sv-SE" b="1" baseline="0" dirty="0"/>
              <a:t>Fråga gruppen: </a:t>
            </a:r>
            <a:r>
              <a:rPr lang="sv-SE" b="0" baseline="0" dirty="0"/>
              <a:t>V</a:t>
            </a:r>
            <a:r>
              <a:rPr lang="sv-SE" baseline="0" dirty="0"/>
              <a:t>ad gör föräldrarna i filmen och vad är fördelarna med detta? </a:t>
            </a:r>
          </a:p>
          <a:p>
            <a:r>
              <a:rPr lang="sv-SE" u="sng" baseline="0" dirty="0"/>
              <a:t>Fyll på enligt nedan: </a:t>
            </a:r>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a:t>Uppmärksamhetsfaktorn. </a:t>
            </a:r>
            <a:r>
              <a:rPr lang="sv-SE" sz="1200" kern="1200" dirty="0">
                <a:solidFill>
                  <a:schemeClr val="tx1"/>
                </a:solidFill>
                <a:latin typeface="+mn-lt"/>
                <a:ea typeface="+mn-ea"/>
                <a:cs typeface="+mn-cs"/>
              </a:rPr>
              <a:t>Barnet får uppmärksamhet för det som fungerar, vilket ökar sannolikheten att det kommer fortsätta att fungera bra. </a:t>
            </a:r>
          </a:p>
          <a:p>
            <a:r>
              <a:rPr lang="sv-SE" baseline="0" dirty="0"/>
              <a:t>Att ha </a:t>
            </a:r>
            <a:r>
              <a:rPr lang="sv-SE" i="1" baseline="0" dirty="0"/>
              <a:t>fokus på det som fungerar</a:t>
            </a:r>
            <a:r>
              <a:rPr lang="sv-SE" baseline="0" dirty="0"/>
              <a:t> leder till bättre stämning.</a:t>
            </a:r>
          </a:p>
          <a:p>
            <a:endParaRPr lang="sv-S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latin typeface="+mn-lt"/>
                <a:ea typeface="+mn-ea"/>
                <a:cs typeface="+mn-cs"/>
              </a:rPr>
              <a:t>Forskning</a:t>
            </a:r>
            <a:r>
              <a:rPr lang="sv-SE" sz="1200" kern="1200" dirty="0">
                <a:solidFill>
                  <a:schemeClr val="tx1"/>
                </a:solidFill>
                <a:latin typeface="+mn-lt"/>
                <a:ea typeface="+mn-ea"/>
                <a:cs typeface="+mn-cs"/>
              </a:rPr>
              <a:t>: Fokus på det som fungerar har i studier visat sig </a:t>
            </a:r>
            <a:r>
              <a:rPr lang="sv-SE" sz="1200" kern="1200" baseline="0" dirty="0">
                <a:solidFill>
                  <a:schemeClr val="tx1"/>
                </a:solidFill>
                <a:latin typeface="+mn-lt"/>
                <a:ea typeface="+mn-ea"/>
                <a:cs typeface="+mn-cs"/>
              </a:rPr>
              <a:t>leda till färre konflikter och ett ökat samarbetet. Effekten märktes omedelbart (Strand, </a:t>
            </a:r>
            <a:r>
              <a:rPr lang="sv-SE" sz="1200" kern="1200" baseline="0" dirty="0" err="1">
                <a:solidFill>
                  <a:schemeClr val="tx1"/>
                </a:solidFill>
                <a:latin typeface="+mn-lt"/>
                <a:ea typeface="+mn-ea"/>
                <a:cs typeface="+mn-cs"/>
              </a:rPr>
              <a:t>Wahler</a:t>
            </a:r>
            <a:r>
              <a:rPr lang="sv-SE" sz="1200" kern="1200" baseline="0" dirty="0">
                <a:solidFill>
                  <a:schemeClr val="tx1"/>
                </a:solidFill>
                <a:latin typeface="+mn-lt"/>
                <a:ea typeface="+mn-ea"/>
                <a:cs typeface="+mn-cs"/>
              </a:rPr>
              <a:t> &amp; Herring 2001).</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45</a:t>
            </a:fld>
            <a:endParaRPr lang="sv-SE"/>
          </a:p>
        </p:txBody>
      </p:sp>
    </p:spTree>
    <p:extLst>
      <p:ext uri="{BB962C8B-B14F-4D97-AF65-F5344CB8AC3E}">
        <p14:creationId xmlns:p14="http://schemas.microsoft.com/office/powerpoint/2010/main" val="35295848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200" b="0" kern="1200" dirty="0">
                <a:solidFill>
                  <a:schemeClr val="tx1"/>
                </a:solidFill>
                <a:latin typeface="+mn-lt"/>
                <a:ea typeface="+mn-ea"/>
                <a:cs typeface="+mn-cs"/>
              </a:rPr>
              <a:t>5 min  </a:t>
            </a:r>
            <a:endParaRPr lang="sv-SE" sz="1200" b="1" kern="1200" dirty="0">
              <a:solidFill>
                <a:schemeClr val="tx1"/>
              </a:solidFill>
              <a:latin typeface="+mn-lt"/>
              <a:ea typeface="+mn-ea"/>
              <a:cs typeface="+mn-cs"/>
            </a:endParaRPr>
          </a:p>
          <a:p>
            <a:endParaRPr lang="sv-SE" sz="1200" b="0" kern="1200" dirty="0">
              <a:solidFill>
                <a:schemeClr val="tx1"/>
              </a:solidFill>
              <a:latin typeface="+mn-lt"/>
              <a:ea typeface="+mn-ea"/>
              <a:cs typeface="+mn-cs"/>
            </a:endParaRPr>
          </a:p>
          <a:p>
            <a:r>
              <a:rPr lang="sv-SE" sz="1200" b="0" kern="1200" dirty="0">
                <a:solidFill>
                  <a:schemeClr val="tx1"/>
                </a:solidFill>
                <a:latin typeface="+mn-lt"/>
                <a:ea typeface="+mn-ea"/>
                <a:cs typeface="+mn-cs"/>
              </a:rPr>
              <a:t>Den här övningen gör ni</a:t>
            </a:r>
            <a:r>
              <a:rPr lang="sv-SE" sz="1200" b="0" kern="1200" baseline="0" dirty="0">
                <a:solidFill>
                  <a:schemeClr val="tx1"/>
                </a:solidFill>
                <a:latin typeface="+mn-lt"/>
                <a:ea typeface="+mn-ea"/>
                <a:cs typeface="+mn-cs"/>
              </a:rPr>
              <a:t> tillsammans med föräldrarna, uppslag 8.</a:t>
            </a:r>
            <a:r>
              <a:rPr lang="sv-SE" sz="1200" b="0" kern="1200" dirty="0">
                <a:solidFill>
                  <a:schemeClr val="tx1"/>
                </a:solidFill>
                <a:latin typeface="+mn-lt"/>
                <a:ea typeface="+mn-ea"/>
                <a:cs typeface="+mn-cs"/>
              </a:rPr>
              <a:t> Instruktionen är att ni ska läsa raden i den vänstra kolumnen högt och låter</a:t>
            </a:r>
            <a:r>
              <a:rPr lang="sv-SE" sz="1200" b="0" kern="1200" baseline="0" dirty="0">
                <a:solidFill>
                  <a:schemeClr val="tx1"/>
                </a:solidFill>
                <a:latin typeface="+mn-lt"/>
                <a:ea typeface="+mn-ea"/>
                <a:cs typeface="+mn-cs"/>
              </a:rPr>
              <a:t> föräldrarna</a:t>
            </a:r>
            <a:r>
              <a:rPr lang="sv-SE" sz="1200" b="0" kern="1200" dirty="0">
                <a:solidFill>
                  <a:schemeClr val="tx1"/>
                </a:solidFill>
                <a:latin typeface="+mn-lt"/>
                <a:ea typeface="+mn-ea"/>
                <a:cs typeface="+mn-cs"/>
              </a:rPr>
              <a:t> avsluta</a:t>
            </a:r>
            <a:r>
              <a:rPr lang="sv-SE" sz="1200" b="0" kern="1200" baseline="0" dirty="0">
                <a:solidFill>
                  <a:schemeClr val="tx1"/>
                </a:solidFill>
                <a:latin typeface="+mn-lt"/>
                <a:ea typeface="+mn-ea"/>
                <a:cs typeface="+mn-cs"/>
              </a:rPr>
              <a:t> meningen. </a:t>
            </a:r>
            <a:r>
              <a:rPr lang="sv-SE" sz="1200" b="0" kern="1200" dirty="0">
                <a:solidFill>
                  <a:schemeClr val="tx1"/>
                </a:solidFill>
                <a:latin typeface="+mn-lt"/>
                <a:ea typeface="+mn-ea"/>
                <a:cs typeface="+mn-cs"/>
              </a:rPr>
              <a:t>I övningen tänker</a:t>
            </a:r>
            <a:r>
              <a:rPr lang="sv-SE" sz="1200" b="0" kern="1200" baseline="0" dirty="0">
                <a:solidFill>
                  <a:schemeClr val="tx1"/>
                </a:solidFill>
                <a:latin typeface="+mn-lt"/>
                <a:ea typeface="+mn-ea"/>
                <a:cs typeface="+mn-cs"/>
              </a:rPr>
              <a:t> ni </a:t>
            </a:r>
            <a:r>
              <a:rPr lang="sv-SE" sz="1200" b="0" kern="1200" dirty="0">
                <a:solidFill>
                  <a:schemeClr val="tx1"/>
                </a:solidFill>
                <a:latin typeface="+mn-lt"/>
                <a:ea typeface="+mn-ea"/>
                <a:cs typeface="+mn-cs"/>
              </a:rPr>
              <a:t>situationen</a:t>
            </a:r>
            <a:r>
              <a:rPr lang="sv-SE" sz="1200" b="0" kern="1200" baseline="0" dirty="0">
                <a:solidFill>
                  <a:schemeClr val="tx1"/>
                </a:solidFill>
                <a:latin typeface="+mn-lt"/>
                <a:ea typeface="+mn-ea"/>
                <a:cs typeface="+mn-cs"/>
              </a:rPr>
              <a:t> generellt och föräldrarna ger exempel på andra situationer då de kan uppmuntra barnet.</a:t>
            </a:r>
            <a:endParaRPr lang="sv-SE" sz="1200" b="0" kern="1200" dirty="0">
              <a:solidFill>
                <a:schemeClr val="tx1"/>
              </a:solidFill>
              <a:latin typeface="+mn-lt"/>
              <a:ea typeface="+mn-ea"/>
              <a:cs typeface="+mn-cs"/>
            </a:endParaRPr>
          </a:p>
          <a:p>
            <a:endParaRPr lang="sv-SE" sz="1200" b="0" kern="1200" dirty="0">
              <a:solidFill>
                <a:schemeClr val="tx1"/>
              </a:solidFill>
              <a:latin typeface="+mn-lt"/>
              <a:ea typeface="+mn-ea"/>
              <a:cs typeface="+mn-cs"/>
            </a:endParaRPr>
          </a:p>
          <a:p>
            <a:r>
              <a:rPr lang="sv-SE" sz="1200" b="0" kern="1200" dirty="0">
                <a:solidFill>
                  <a:schemeClr val="tx1"/>
                </a:solidFill>
                <a:latin typeface="+mn-lt"/>
                <a:ea typeface="+mn-ea"/>
                <a:cs typeface="+mn-cs"/>
              </a:rPr>
              <a:t>För att utveckla övningen kan ni uppmana föräldrarna </a:t>
            </a:r>
            <a:r>
              <a:rPr lang="sv-SE" sz="1200" b="0" kern="1200" baseline="0" dirty="0">
                <a:solidFill>
                  <a:schemeClr val="tx1"/>
                </a:solidFill>
                <a:latin typeface="+mn-lt"/>
                <a:ea typeface="+mn-ea"/>
                <a:cs typeface="+mn-cs"/>
              </a:rPr>
              <a:t>att ö</a:t>
            </a:r>
            <a:r>
              <a:rPr lang="sv-SE" sz="1200" b="0" kern="1200" dirty="0">
                <a:solidFill>
                  <a:schemeClr val="tx1"/>
                </a:solidFill>
                <a:latin typeface="+mn-lt"/>
                <a:ea typeface="+mn-ea"/>
                <a:cs typeface="+mn-cs"/>
              </a:rPr>
              <a:t>va på att skifta fokus i stunden, genom att uppmärksamma och</a:t>
            </a:r>
            <a:r>
              <a:rPr lang="sv-SE" sz="1200" b="0" kern="1200" baseline="0" dirty="0">
                <a:solidFill>
                  <a:schemeClr val="tx1"/>
                </a:solidFill>
                <a:latin typeface="+mn-lt"/>
                <a:ea typeface="+mn-ea"/>
                <a:cs typeface="+mn-cs"/>
              </a:rPr>
              <a:t> uppmuntra barnet på det som fungerar i situationen. </a:t>
            </a:r>
            <a:r>
              <a:rPr lang="sv-SE" sz="1200" b="0" i="1" kern="1200" baseline="0" dirty="0">
                <a:solidFill>
                  <a:schemeClr val="tx1"/>
                </a:solidFill>
                <a:latin typeface="+mn-lt"/>
                <a:ea typeface="+mn-ea"/>
                <a:cs typeface="+mn-cs"/>
              </a:rPr>
              <a:t>Exempel från ”</a:t>
            </a:r>
            <a:r>
              <a:rPr lang="sv-SE" sz="1200" b="0" i="1" kern="1200" baseline="0" dirty="0" err="1">
                <a:solidFill>
                  <a:schemeClr val="tx1"/>
                </a:solidFill>
                <a:latin typeface="+mn-lt"/>
                <a:ea typeface="+mn-ea"/>
                <a:cs typeface="+mn-cs"/>
              </a:rPr>
              <a:t>Chokladbolle</a:t>
            </a:r>
            <a:r>
              <a:rPr lang="sv-SE" sz="1200" b="0" i="1" kern="1200" baseline="0" dirty="0">
                <a:solidFill>
                  <a:schemeClr val="tx1"/>
                </a:solidFill>
                <a:latin typeface="+mn-lt"/>
                <a:ea typeface="+mn-ea"/>
                <a:cs typeface="+mn-cs"/>
              </a:rPr>
              <a:t>-filmen” Istället för att säga till barnet när det lämnar stök i köket efter att de bakat……kan du uppmuntra hur bra de samarbetet, hur god chokladbollen är. Det är för att hjälpa föräldern att behålla lugnet och ge positiv uppmärksamhet istället för negativ.</a:t>
            </a:r>
            <a:endParaRPr lang="sv-SE" sz="1200" b="0" i="1" kern="1200" dirty="0">
              <a:solidFill>
                <a:schemeClr val="tx1"/>
              </a:solidFill>
              <a:latin typeface="+mn-lt"/>
              <a:ea typeface="+mn-ea"/>
              <a:cs typeface="+mn-cs"/>
            </a:endParaRPr>
          </a:p>
          <a:p>
            <a:endParaRPr lang="sv-SE" sz="1200" b="0" kern="1200" baseline="0" dirty="0">
              <a:solidFill>
                <a:schemeClr val="tx1"/>
              </a:solidFill>
              <a:latin typeface="+mn-lt"/>
              <a:ea typeface="+mn-ea"/>
              <a:cs typeface="+mn-cs"/>
            </a:endParaRPr>
          </a:p>
          <a:p>
            <a:r>
              <a:rPr lang="sv-SE" sz="1200" b="0" kern="1200" baseline="0" dirty="0">
                <a:solidFill>
                  <a:schemeClr val="tx1"/>
                </a:solidFill>
                <a:latin typeface="+mn-lt"/>
                <a:ea typeface="+mn-ea"/>
                <a:cs typeface="+mn-cs"/>
              </a:rPr>
              <a:t>Därefter kommer föräldrarna få fundera själva över tjatsituationer där de kan skifta fokus i stunden. Uppmuntra dem att skriva ner de situationer de kommer på. Här kan det vara viktigt att ni som gruppledare följer upp vad föräldrarna skrivit eftersom det inte är helt lätt. </a:t>
            </a:r>
            <a:endParaRPr lang="sv-SE" sz="1200" b="0" kern="1200" dirty="0">
              <a:solidFill>
                <a:schemeClr val="tx1"/>
              </a:solidFill>
              <a:latin typeface="+mn-lt"/>
              <a:ea typeface="+mn-ea"/>
              <a:cs typeface="+mn-cs"/>
            </a:endParaRPr>
          </a:p>
          <a:p>
            <a:endParaRPr lang="sv-SE" sz="1200" b="1" kern="1200" dirty="0">
              <a:solidFill>
                <a:schemeClr val="tx1"/>
              </a:solidFill>
              <a:latin typeface="+mn-lt"/>
              <a:ea typeface="+mn-ea"/>
              <a:cs typeface="+mn-cs"/>
            </a:endParaRPr>
          </a:p>
          <a:p>
            <a:r>
              <a:rPr lang="sv-SE" sz="1200" b="1" kern="1200" dirty="0">
                <a:solidFill>
                  <a:schemeClr val="tx1"/>
                </a:solidFill>
                <a:latin typeface="+mn-lt"/>
                <a:ea typeface="+mn-ea"/>
                <a:cs typeface="+mn-cs"/>
              </a:rPr>
              <a:t>Övning: </a:t>
            </a:r>
            <a:r>
              <a:rPr lang="sv-SE" sz="1200" b="0" kern="1200" dirty="0">
                <a:solidFill>
                  <a:schemeClr val="tx1"/>
                </a:solidFill>
                <a:latin typeface="+mn-lt"/>
                <a:ea typeface="+mn-ea"/>
                <a:cs typeface="+mn-cs"/>
              </a:rPr>
              <a:t>Ni ska nu få göra övningen, med fokus på vad föräldern kan uppmärksamma</a:t>
            </a:r>
            <a:r>
              <a:rPr lang="sv-SE" sz="1200" b="0" kern="1200" baseline="0" dirty="0">
                <a:solidFill>
                  <a:schemeClr val="tx1"/>
                </a:solidFill>
                <a:latin typeface="+mn-lt"/>
                <a:ea typeface="+mn-ea"/>
                <a:cs typeface="+mn-cs"/>
              </a:rPr>
              <a:t> och uppmuntra i stunden, istället för att tjata. (lägg till fler exempel)</a:t>
            </a:r>
          </a:p>
          <a:p>
            <a:endParaRPr lang="sv-SE" sz="1200" b="0" kern="1200" baseline="0" dirty="0">
              <a:solidFill>
                <a:schemeClr val="tx1"/>
              </a:solidFill>
              <a:latin typeface="+mn-lt"/>
              <a:ea typeface="+mn-ea"/>
              <a:cs typeface="+mn-cs"/>
            </a:endParaRPr>
          </a:p>
          <a:p>
            <a:r>
              <a:rPr lang="sv-SE" sz="1200" b="0" i="1" kern="1200" baseline="0" dirty="0">
                <a:solidFill>
                  <a:schemeClr val="tx1"/>
                </a:solidFill>
                <a:latin typeface="+mn-lt"/>
                <a:ea typeface="+mn-ea"/>
                <a:cs typeface="+mn-cs"/>
              </a:rPr>
              <a:t>Ev. Deltagarna gör övningen två och två. Samla upp i helgrupp.</a:t>
            </a:r>
            <a:endParaRPr lang="sv-SE" b="0" i="1" dirty="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46</a:t>
            </a:fld>
            <a:endParaRPr lang="sv-SE"/>
          </a:p>
        </p:txBody>
      </p:sp>
    </p:spTree>
    <p:extLst>
      <p:ext uri="{BB962C8B-B14F-4D97-AF65-F5344CB8AC3E}">
        <p14:creationId xmlns:p14="http://schemas.microsoft.com/office/powerpoint/2010/main" val="6427888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92500" lnSpcReduction="10000"/>
          </a:bodyPr>
          <a:lstStyle/>
          <a:p>
            <a:r>
              <a:rPr lang="sv-SE" b="0" dirty="0"/>
              <a:t>3</a:t>
            </a:r>
            <a:r>
              <a:rPr lang="sv-SE" b="0" baseline="0" dirty="0"/>
              <a:t> </a:t>
            </a:r>
            <a:r>
              <a:rPr lang="sv-SE" b="0" dirty="0"/>
              <a:t>min</a:t>
            </a:r>
          </a:p>
          <a:p>
            <a:endParaRPr lang="sv-SE" b="1" dirty="0"/>
          </a:p>
          <a:p>
            <a:r>
              <a:rPr lang="sv-SE" b="1" dirty="0"/>
              <a:t>Ur gruppledarmaterialet: </a:t>
            </a:r>
            <a:r>
              <a:rPr lang="sv-SE" dirty="0"/>
              <a:t>Att ha </a:t>
            </a:r>
            <a:r>
              <a:rPr lang="sv-SE" i="1" dirty="0"/>
              <a:t>fokus på det som fungerar </a:t>
            </a:r>
            <a:r>
              <a:rPr lang="sv-SE" dirty="0"/>
              <a:t>och sträva</a:t>
            </a:r>
            <a:r>
              <a:rPr lang="sv-SE" baseline="0" dirty="0"/>
              <a:t> </a:t>
            </a:r>
            <a:r>
              <a:rPr lang="sv-SE" dirty="0"/>
              <a:t>efter</a:t>
            </a:r>
            <a:r>
              <a:rPr lang="sv-SE" baseline="0" dirty="0"/>
              <a:t> balansen </a:t>
            </a:r>
            <a:r>
              <a:rPr lang="sv-SE" i="1" baseline="0" dirty="0"/>
              <a:t>fem-ett</a:t>
            </a:r>
            <a:r>
              <a:rPr lang="sv-SE" baseline="0" dirty="0"/>
              <a:t> i relationen till sitt barn blir lättare ju mer föräldrarna gör det. Det kan vara särskilt svårt i perioder med mycket konflikter men är desto viktigare just då. Positiv uppmärksamhet från föräldern leder till </a:t>
            </a:r>
            <a:r>
              <a:rPr lang="sv-SE" i="1" baseline="0" dirty="0"/>
              <a:t>goda cirklar. </a:t>
            </a:r>
            <a:r>
              <a:rPr lang="sv-SE" baseline="0" dirty="0"/>
              <a:t>Barnet söker mindre negativ uppmärksamhet och det blir fler tillfällen till uppmuntran.</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a:solidFill>
                <a:schemeClr val="tx1"/>
              </a:solidFill>
              <a:latin typeface="+mn-lt"/>
              <a:ea typeface="+mn-ea"/>
              <a:cs typeface="+mn-cs"/>
            </a:endParaRPr>
          </a:p>
          <a:p>
            <a:pPr marL="0" indent="0">
              <a:buFont typeface="Arial" panose="020B0604020202020204" pitchFamily="34" charset="0"/>
              <a:buNone/>
            </a:pPr>
            <a:r>
              <a:rPr kumimoji="0" lang="sv-SE" sz="1200" b="1" i="0" u="none" strike="noStrike" kern="1200" cap="none" spc="0" normalizeH="0" baseline="0" noProof="0" dirty="0">
                <a:ln>
                  <a:noFill/>
                </a:ln>
                <a:solidFill>
                  <a:prstClr val="black"/>
                </a:solidFill>
                <a:effectLst/>
                <a:uLnTx/>
                <a:uFillTx/>
                <a:latin typeface="+mn-lt"/>
                <a:ea typeface="+mn-ea"/>
                <a:cs typeface="+mn-cs"/>
              </a:rPr>
              <a:t>I flera studier </a:t>
            </a:r>
            <a:r>
              <a:rPr kumimoji="0" lang="sv-SE" sz="1200" b="0" i="0" u="none" strike="noStrike" kern="1200" cap="none" spc="0" normalizeH="0" baseline="0" noProof="0" dirty="0">
                <a:ln>
                  <a:noFill/>
                </a:ln>
                <a:solidFill>
                  <a:prstClr val="black"/>
                </a:solidFill>
                <a:effectLst/>
                <a:uLnTx/>
                <a:uFillTx/>
                <a:latin typeface="+mn-lt"/>
                <a:ea typeface="+mn-ea"/>
                <a:cs typeface="+mn-cs"/>
              </a:rPr>
              <a:t>betonas vikten av </a:t>
            </a:r>
            <a:r>
              <a:rPr kumimoji="0" lang="sv-SE" sz="1200" b="0" i="1" u="none" strike="noStrike" kern="1200" cap="none" spc="0" normalizeH="0" baseline="0" noProof="0" dirty="0">
                <a:ln>
                  <a:noFill/>
                </a:ln>
                <a:solidFill>
                  <a:prstClr val="black"/>
                </a:solidFill>
                <a:effectLst/>
                <a:uLnTx/>
                <a:uFillTx/>
                <a:latin typeface="+mn-lt"/>
                <a:ea typeface="+mn-ea"/>
                <a:cs typeface="+mn-cs"/>
              </a:rPr>
              <a:t>beskrivande uppmuntran </a:t>
            </a:r>
            <a:r>
              <a:rPr kumimoji="0" lang="sv-SE" sz="1200" b="0" i="0" u="none" strike="noStrike" kern="1200" cap="none" spc="0" normalizeH="0" baseline="0" noProof="0" dirty="0">
                <a:ln>
                  <a:noFill/>
                </a:ln>
                <a:solidFill>
                  <a:prstClr val="black"/>
                </a:solidFill>
                <a:effectLst/>
                <a:uLnTx/>
                <a:uFillTx/>
                <a:latin typeface="+mn-lt"/>
                <a:ea typeface="+mn-ea"/>
                <a:cs typeface="+mn-cs"/>
              </a:rPr>
              <a:t>för barns positiva utveckling</a:t>
            </a:r>
            <a:r>
              <a:rPr kumimoji="0" lang="sv-SE" sz="1200" b="0" i="1" u="none" strike="noStrike" kern="1200" cap="none" spc="0" normalizeH="0" baseline="0" noProof="0" dirty="0">
                <a:ln>
                  <a:noFill/>
                </a:ln>
                <a:solidFill>
                  <a:prstClr val="black"/>
                </a:solidFill>
                <a:effectLst/>
                <a:uLnTx/>
                <a:uFillTx/>
                <a:latin typeface="+mn-lt"/>
                <a:ea typeface="+mn-ea"/>
                <a:cs typeface="+mn-cs"/>
              </a:rPr>
              <a:t>. </a:t>
            </a:r>
            <a:r>
              <a:rPr kumimoji="0" lang="sv-SE" sz="1200" b="0" i="0" u="none" strike="noStrike" kern="1200" cap="none" spc="0" normalizeH="0" baseline="0" noProof="0" dirty="0">
                <a:ln>
                  <a:noFill/>
                </a:ln>
                <a:solidFill>
                  <a:prstClr val="black"/>
                </a:solidFill>
                <a:effectLst/>
                <a:uLnTx/>
                <a:uFillTx/>
                <a:latin typeface="+mn-lt"/>
                <a:ea typeface="+mn-ea"/>
                <a:cs typeface="+mn-cs"/>
              </a:rPr>
              <a:t>Resultaten visade att barnen som fick beröm som beskrev hur och vad de gjort som var bra upplevde större tilltro till sin egen förmåga, gillade utmaningar i större utsträckning och hade förmåga att se koppling mellan resultat och ansträngning.</a:t>
            </a:r>
            <a:r>
              <a:rPr kumimoji="0" lang="sv-SE" sz="1200" b="0" i="1" u="none" strike="noStrike" kern="1200" cap="none" spc="0" normalizeH="0" baseline="0" noProof="0" dirty="0">
                <a:ln>
                  <a:noFill/>
                </a:ln>
                <a:solidFill>
                  <a:prstClr val="black"/>
                </a:solidFill>
                <a:effectLst/>
                <a:uLnTx/>
                <a:uFillTx/>
                <a:latin typeface="+mn-lt"/>
                <a:ea typeface="+mn-ea"/>
                <a:cs typeface="+mn-cs"/>
              </a:rPr>
              <a:t> </a:t>
            </a:r>
          </a:p>
          <a:p>
            <a:pPr marL="0" indent="0">
              <a:buFont typeface="Arial" panose="020B0604020202020204" pitchFamily="34" charset="0"/>
              <a:buNone/>
            </a:pPr>
            <a:endParaRPr kumimoji="0" lang="sv-SE" sz="1200" b="0" i="1" u="none" strike="noStrike" kern="1200" cap="none" spc="0" normalizeH="0" baseline="0" noProof="0" dirty="0">
              <a:ln>
                <a:noFill/>
              </a:ln>
              <a:solidFill>
                <a:prstClr val="black"/>
              </a:solidFill>
              <a:effectLst/>
              <a:uLnTx/>
              <a:uFillTx/>
              <a:latin typeface="+mn-lt"/>
              <a:ea typeface="+mn-ea"/>
              <a:cs typeface="+mn-cs"/>
            </a:endParaRPr>
          </a:p>
          <a:p>
            <a:pPr marL="0" indent="0">
              <a:buFont typeface="Arial" panose="020B0604020202020204" pitchFamily="34" charset="0"/>
              <a:buNone/>
            </a:pPr>
            <a:r>
              <a:rPr kumimoji="0" lang="sv-SE" sz="1200" b="0" i="0" u="none" strike="noStrike" kern="1200" cap="none" spc="0" normalizeH="0" baseline="0" noProof="0" dirty="0">
                <a:ln>
                  <a:noFill/>
                </a:ln>
                <a:solidFill>
                  <a:prstClr val="black"/>
                </a:solidFill>
                <a:effectLst/>
                <a:uLnTx/>
                <a:uFillTx/>
                <a:latin typeface="+mn-lt"/>
                <a:ea typeface="+mn-ea"/>
                <a:cs typeface="+mn-cs"/>
              </a:rPr>
              <a:t>Barnen som fick egenskapsbaserad beröm presterade sämre, trodde mindre på sin egen förmåga att förbättras och kände mindre glädje för uppgiften. </a:t>
            </a:r>
            <a:r>
              <a:rPr lang="sv-SE" sz="1200" kern="1200" dirty="0">
                <a:solidFill>
                  <a:schemeClr val="tx1"/>
                </a:solidFill>
                <a:effectLst/>
                <a:latin typeface="+mn-lt"/>
                <a:ea typeface="+mn-ea"/>
                <a:cs typeface="+mn-cs"/>
              </a:rPr>
              <a:t>Förklaringen till detta menar forskarna beror på att barnet kopplat motgången till sig själv ”det är jag som ÄR dålig” vilket är mer negativt och jobbigt för barnet än om det kopplats till barnets beteenden ”jag ansträngde mig inte tillräcklig”. </a:t>
            </a:r>
          </a:p>
          <a:p>
            <a:pPr marL="0" indent="0">
              <a:buFont typeface="Arial" panose="020B0604020202020204" pitchFamily="34" charset="0"/>
              <a:buNone/>
            </a:pPr>
            <a:endParaRPr lang="sv-SE"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baseline="0" dirty="0">
                <a:solidFill>
                  <a:schemeClr val="tx1"/>
                </a:solidFill>
                <a:latin typeface="+mn-lt"/>
                <a:ea typeface="+mn-ea"/>
                <a:cs typeface="+mn-cs"/>
              </a:rPr>
              <a:t>Med beskrivande uppmuntran visar du ditt barn att du ser hen! </a:t>
            </a:r>
            <a:r>
              <a:rPr lang="sv-SE" sz="1200" b="1" kern="1200" baseline="0" dirty="0">
                <a:solidFill>
                  <a:schemeClr val="tx1"/>
                </a:solidFill>
                <a:latin typeface="+mn-lt"/>
                <a:ea typeface="+mn-ea"/>
                <a:cs typeface="+mn-cs"/>
              </a:rPr>
              <a:t>Tänk verb </a:t>
            </a:r>
            <a:r>
              <a:rPr lang="sv-SE" sz="1200" b="0" kern="1200" baseline="0" dirty="0">
                <a:solidFill>
                  <a:schemeClr val="tx1"/>
                </a:solidFill>
                <a:latin typeface="+mn-lt"/>
                <a:ea typeface="+mn-ea"/>
                <a:cs typeface="+mn-cs"/>
              </a:rPr>
              <a:t>(namn på en handling som att hoppa, springa, gå) </a:t>
            </a:r>
            <a:r>
              <a:rPr lang="sv-SE" sz="1200" b="1" kern="1200" baseline="0" dirty="0">
                <a:solidFill>
                  <a:schemeClr val="tx1"/>
                </a:solidFill>
                <a:latin typeface="+mn-lt"/>
                <a:ea typeface="+mn-ea"/>
                <a:cs typeface="+mn-cs"/>
              </a:rPr>
              <a:t>istället för adjektiv </a:t>
            </a:r>
            <a:r>
              <a:rPr lang="sv-SE" sz="1200" b="0" kern="1200" baseline="0" dirty="0">
                <a:solidFill>
                  <a:schemeClr val="tx1"/>
                </a:solidFill>
                <a:latin typeface="+mn-lt"/>
                <a:ea typeface="+mn-ea"/>
                <a:cs typeface="+mn-cs"/>
              </a:rPr>
              <a:t>(hur något är eller ser ut)!</a:t>
            </a:r>
          </a:p>
          <a:p>
            <a:endParaRPr lang="sv-SE" baseline="0" dirty="0"/>
          </a:p>
          <a:p>
            <a:r>
              <a:rPr lang="sv-SE" b="1" baseline="0" dirty="0"/>
              <a:t>Ur gruppledarmaterialet:</a:t>
            </a:r>
          </a:p>
          <a:p>
            <a:r>
              <a:rPr lang="sv-SE" baseline="0" dirty="0"/>
              <a:t>För att komma i kontakt med positiva känslor för barnet får föräldrarna här fundera över vad de är stolta över hos sina barn. </a:t>
            </a:r>
            <a:r>
              <a:rPr lang="sv-SE" i="1" baseline="0" dirty="0"/>
              <a:t>Vad gör ditt barn som du uppskattar?</a:t>
            </a:r>
          </a:p>
          <a:p>
            <a:endParaRPr lang="sv-S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v-SE" b="0" u="sng" baseline="0" dirty="0"/>
              <a:t>Referens:</a:t>
            </a:r>
            <a:r>
              <a:rPr lang="sv-SE" baseline="0" dirty="0"/>
              <a:t> Forster s. 61-62. </a:t>
            </a:r>
            <a:r>
              <a:rPr kumimoji="0" lang="en-US" sz="1200" b="0" i="0" u="none" strike="noStrike" kern="1200" cap="none" spc="0" normalizeH="0" baseline="0" noProof="0" dirty="0">
                <a:ln>
                  <a:noFill/>
                </a:ln>
                <a:solidFill>
                  <a:prstClr val="black"/>
                </a:solidFill>
                <a:effectLst/>
                <a:uLnTx/>
                <a:uFillTx/>
                <a:latin typeface="+mn-lt"/>
                <a:ea typeface="+mn-ea"/>
                <a:cs typeface="+mn-cs"/>
              </a:rPr>
              <a:t>Mueller &amp; </a:t>
            </a:r>
            <a:r>
              <a:rPr kumimoji="0" lang="en-US" sz="1200" b="0" i="0" u="none" strike="noStrike" kern="1200" cap="none" spc="0" normalizeH="0" baseline="0" noProof="0" dirty="0" err="1">
                <a:ln>
                  <a:noFill/>
                </a:ln>
                <a:solidFill>
                  <a:prstClr val="black"/>
                </a:solidFill>
                <a:effectLst/>
                <a:uLnTx/>
                <a:uFillTx/>
                <a:latin typeface="+mn-lt"/>
                <a:ea typeface="+mn-ea"/>
                <a:cs typeface="+mn-cs"/>
              </a:rPr>
              <a:t>Dweck</a:t>
            </a:r>
            <a:r>
              <a:rPr kumimoji="0" lang="en-US" sz="1200" b="0" i="0" u="none" strike="noStrike" kern="1200" cap="none" spc="0" normalizeH="0" baseline="0" noProof="0" dirty="0">
                <a:ln>
                  <a:noFill/>
                </a:ln>
                <a:solidFill>
                  <a:prstClr val="black"/>
                </a:solidFill>
                <a:effectLst/>
                <a:uLnTx/>
                <a:uFillTx/>
                <a:latin typeface="+mn-lt"/>
                <a:ea typeface="+mn-ea"/>
                <a:cs typeface="+mn-cs"/>
              </a:rPr>
              <a:t>, 1998.</a:t>
            </a: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47</a:t>
            </a:fld>
            <a:endParaRPr lang="sv-SE"/>
          </a:p>
        </p:txBody>
      </p:sp>
    </p:spTree>
    <p:extLst>
      <p:ext uri="{BB962C8B-B14F-4D97-AF65-F5344CB8AC3E}">
        <p14:creationId xmlns:p14="http://schemas.microsoft.com/office/powerpoint/2010/main" val="6756961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b="0" dirty="0"/>
              <a:t>3 min</a:t>
            </a:r>
          </a:p>
          <a:p>
            <a:endParaRPr lang="sv-SE" b="1" dirty="0"/>
          </a:p>
          <a:p>
            <a:r>
              <a:rPr lang="sv-SE" b="0" dirty="0"/>
              <a:t>Nu närmar vi oss slutet av träff 1 och föräldrarna har fått till sig en hel del.</a:t>
            </a:r>
          </a:p>
          <a:p>
            <a:endParaRPr lang="sv-SE" b="1" dirty="0"/>
          </a:p>
          <a:p>
            <a:r>
              <a:rPr lang="sv-SE" b="1" dirty="0"/>
              <a:t>Fråga</a:t>
            </a:r>
            <a:r>
              <a:rPr lang="sv-SE" b="1" baseline="0" dirty="0"/>
              <a:t> gruppledarna: </a:t>
            </a:r>
            <a:r>
              <a:rPr lang="sv-SE" b="0" baseline="0" dirty="0"/>
              <a:t>Vilken föräldrafärdighet tycker ni är den allra viktigaste? </a:t>
            </a:r>
            <a:endParaRPr lang="sv-SE" b="1" baseline="0" dirty="0"/>
          </a:p>
          <a:p>
            <a:endParaRPr lang="sv-SE" baseline="0" dirty="0"/>
          </a:p>
          <a:p>
            <a:r>
              <a:rPr lang="sv-SE" i="1" dirty="0"/>
              <a:t>Summera svaren och bekräfta att allt som sagts är viktigt.</a:t>
            </a:r>
            <a:r>
              <a:rPr lang="sv-SE" i="1" baseline="0" dirty="0"/>
              <a:t> Poängtera också att de flesta föräldrar de träffar vet att allt detta är viktigt. Den stora utmaningen är att faktiskt göra det! Detta är ett av de viktigaste målen med ABC – att hjälpa föräldrar </a:t>
            </a:r>
            <a:r>
              <a:rPr lang="sv-SE" b="1" i="1" baseline="0" dirty="0"/>
              <a:t>att </a:t>
            </a:r>
            <a:r>
              <a:rPr lang="sv-SE" b="1" i="1" u="sng" baseline="0" dirty="0"/>
              <a:t>göra</a:t>
            </a:r>
            <a:r>
              <a:rPr lang="sv-SE" b="1" i="1" baseline="0" dirty="0"/>
              <a:t> </a:t>
            </a:r>
            <a:r>
              <a:rPr lang="sv-SE" i="1" baseline="0" dirty="0"/>
              <a:t>det som de vet är bra för deras barn. Detta genom stöd från de andra föräldrarna, att få diskutera utmaningar och få vägledning i svåra situationer.</a:t>
            </a:r>
          </a:p>
          <a:p>
            <a:endParaRPr lang="sv-SE" baseline="0" dirty="0"/>
          </a:p>
          <a:p>
            <a:r>
              <a:rPr lang="sv-SE" baseline="0" dirty="0"/>
              <a:t>Den viktigaste föräldrafärdigheten kan därför sägas vara </a:t>
            </a:r>
            <a:r>
              <a:rPr lang="sv-SE" b="1" baseline="0" dirty="0"/>
              <a:t>att lyckas omsätta i praktiken det vi vet är bra</a:t>
            </a:r>
            <a:r>
              <a:rPr lang="sv-SE" baseline="0" dirty="0"/>
              <a:t>!</a:t>
            </a:r>
            <a:endParaRPr lang="sv-SE" dirty="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48</a:t>
            </a:fld>
            <a:endParaRPr lang="sv-SE"/>
          </a:p>
        </p:txBody>
      </p:sp>
    </p:spTree>
    <p:extLst>
      <p:ext uri="{BB962C8B-B14F-4D97-AF65-F5344CB8AC3E}">
        <p14:creationId xmlns:p14="http://schemas.microsoft.com/office/powerpoint/2010/main" val="28206136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lnSpcReduction="10000"/>
          </a:bodyPr>
          <a:lstStyle/>
          <a:p>
            <a:r>
              <a:rPr lang="sv-SE" b="0" dirty="0"/>
              <a:t>5 min </a:t>
            </a:r>
          </a:p>
          <a:p>
            <a:endParaRPr lang="sv-SE" b="1" dirty="0"/>
          </a:p>
          <a:p>
            <a:r>
              <a:rPr lang="sv-SE" b="0" dirty="0"/>
              <a:t>Sista momentet på träffen är Pröva hemma och det återkommer varje träff.</a:t>
            </a:r>
          </a:p>
          <a:p>
            <a:endParaRPr lang="sv-SE" b="0" dirty="0"/>
          </a:p>
          <a:p>
            <a:r>
              <a:rPr lang="sv-SE" b="1" dirty="0"/>
              <a:t>Fråga </a:t>
            </a:r>
            <a:r>
              <a:rPr lang="sv-SE" b="1" baseline="0" dirty="0"/>
              <a:t>gruppledarna </a:t>
            </a:r>
            <a:r>
              <a:rPr lang="sv-SE" b="0" baseline="0" dirty="0"/>
              <a:t>(eller låt dem diskutera 2 &amp; 2): Vad tänker ni, v</a:t>
            </a:r>
            <a:r>
              <a:rPr lang="sv-SE" baseline="0" dirty="0"/>
              <a:t>arför det är viktigt att pröva hemma? </a:t>
            </a:r>
          </a:p>
          <a:p>
            <a:endParaRPr lang="sv-SE" baseline="0" dirty="0"/>
          </a:p>
          <a:p>
            <a:r>
              <a:rPr lang="sv-SE" b="1" baseline="0" dirty="0"/>
              <a:t>Fyll på enligt nedan:</a:t>
            </a:r>
          </a:p>
          <a:p>
            <a:pPr marL="171450" lvl="0" indent="-171450">
              <a:buFont typeface="Arial" panose="020B0604020202020204" pitchFamily="34" charset="0"/>
              <a:buChar char="•"/>
            </a:pPr>
            <a:r>
              <a:rPr lang="sv-SE" sz="1200" kern="1200" dirty="0">
                <a:solidFill>
                  <a:schemeClr val="tx1"/>
                </a:solidFill>
                <a:latin typeface="+mn-lt"/>
                <a:ea typeface="+mn-ea"/>
                <a:cs typeface="+mn-cs"/>
              </a:rPr>
              <a:t>För att få egen erfarenhet av det som diskuteras. </a:t>
            </a:r>
          </a:p>
          <a:p>
            <a:pPr marL="171450" lvl="0" indent="-171450">
              <a:buFont typeface="Arial" panose="020B0604020202020204" pitchFamily="34" charset="0"/>
              <a:buChar char="•"/>
            </a:pPr>
            <a:r>
              <a:rPr lang="sv-SE" sz="1200" kern="1200" dirty="0">
                <a:solidFill>
                  <a:schemeClr val="tx1"/>
                </a:solidFill>
                <a:latin typeface="+mn-lt"/>
                <a:ea typeface="+mn-ea"/>
                <a:cs typeface="+mn-cs"/>
              </a:rPr>
              <a:t>För att det som diskuteras på träffarna ska komma barnen tillgodo.</a:t>
            </a:r>
          </a:p>
          <a:p>
            <a:pPr marL="171450" lvl="0" indent="-171450">
              <a:buFont typeface="Arial" panose="020B0604020202020204" pitchFamily="34" charset="0"/>
              <a:buChar char="•"/>
            </a:pPr>
            <a:r>
              <a:rPr lang="sv-SE" sz="1200" kern="1200" dirty="0">
                <a:solidFill>
                  <a:schemeClr val="tx1"/>
                </a:solidFill>
                <a:latin typeface="+mn-lt"/>
                <a:ea typeface="+mn-ea"/>
                <a:cs typeface="+mn-cs"/>
              </a:rPr>
              <a:t>För att det innebär en möjlighet att dela med sig till gruppen om hur det fungerade.</a:t>
            </a:r>
          </a:p>
          <a:p>
            <a:endParaRPr lang="sv-SE" baseline="0" dirty="0"/>
          </a:p>
          <a:p>
            <a:r>
              <a:rPr lang="sv-SE" b="1" baseline="0" dirty="0"/>
              <a:t>Forskningsexempel</a:t>
            </a:r>
            <a:r>
              <a:rPr lang="sv-SE" baseline="0" dirty="0"/>
              <a:t>: I flera studier av föräldraskapsstödsprogram visar resultaten på vikten av att pröva hemma för att programmet ska ha positiv effekter för barnet. Det är den enskilt största faktorn för goda effekter.</a:t>
            </a:r>
          </a:p>
          <a:p>
            <a:endParaRPr lang="sv-SE" baseline="0" dirty="0"/>
          </a:p>
          <a:p>
            <a:r>
              <a:rPr lang="sv-SE" b="1" baseline="0" dirty="0"/>
              <a:t>Tips till föräldrarna:</a:t>
            </a:r>
          </a:p>
          <a:p>
            <a:pPr marL="171450" indent="-171450">
              <a:buFont typeface="Arial" panose="020B0604020202020204" pitchFamily="34" charset="0"/>
              <a:buChar char="•"/>
            </a:pPr>
            <a:r>
              <a:rPr lang="sv-SE" b="0" baseline="0" dirty="0"/>
              <a:t>Fundera på vad som kan bli hjälpsamt för att komma ihåg att öva hemma</a:t>
            </a:r>
          </a:p>
          <a:p>
            <a:pPr marL="171450" indent="-171450">
              <a:buFont typeface="Arial" panose="020B0604020202020204" pitchFamily="34" charset="0"/>
              <a:buChar char="•"/>
            </a:pPr>
            <a:r>
              <a:rPr lang="sv-SE" b="0" baseline="0" dirty="0"/>
              <a:t>Kan vara hjälpsamt när man gör övningen att ha fokus på ett barn i taget</a:t>
            </a:r>
          </a:p>
          <a:p>
            <a:endParaRPr lang="sv-SE" baseline="0" dirty="0"/>
          </a:p>
          <a:p>
            <a:r>
              <a:rPr lang="sv-SE" baseline="0" dirty="0"/>
              <a:t>Träff 1 avslutas med föräldrareflektioner. Syftet är att föräldrarna får tid att smälta innehållet en liten stund och fundera på vad det viktigaste varit utifrån deras situation och relation till barnet.</a:t>
            </a:r>
          </a:p>
          <a:p>
            <a:endParaRPr lang="sv-SE" baseline="0" dirty="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49</a:t>
            </a:fld>
            <a:endParaRPr lang="sv-SE"/>
          </a:p>
        </p:txBody>
      </p:sp>
    </p:spTree>
    <p:extLst>
      <p:ext uri="{BB962C8B-B14F-4D97-AF65-F5344CB8AC3E}">
        <p14:creationId xmlns:p14="http://schemas.microsoft.com/office/powerpoint/2010/main" val="555952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0" dirty="0"/>
              <a:t>3 min</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1" dirty="0"/>
          </a:p>
          <a:p>
            <a:pPr marL="0" marR="0" indent="0" algn="l" defTabSz="914400" rtl="0" eaLnBrk="1" fontAlgn="auto" latinLnBrk="0" hangingPunct="1">
              <a:lnSpc>
                <a:spcPct val="100000"/>
              </a:lnSpc>
              <a:spcBef>
                <a:spcPts val="0"/>
              </a:spcBef>
              <a:spcAft>
                <a:spcPts val="0"/>
              </a:spcAft>
              <a:buClrTx/>
              <a:buSzTx/>
              <a:buFontTx/>
              <a:buNone/>
              <a:tabLst/>
              <a:defRPr/>
            </a:pPr>
            <a:r>
              <a:rPr lang="sv-SE" sz="1200" b="1" dirty="0"/>
              <a:t>PLUS </a:t>
            </a:r>
            <a:r>
              <a:rPr lang="sv-SE" sz="1200" b="0" dirty="0"/>
              <a:t>(Praktik, lärande och utveckling i samspel)</a:t>
            </a:r>
            <a:r>
              <a:rPr lang="sv-SE" sz="1200" b="0" baseline="0" dirty="0"/>
              <a:t> som har varit med och utvecklat ABC, utbildar gruppledare och instruktörer i olika föräldraskapsstödsprogram. PLUS utvecklar även nya program, arrangerar inspirationsföreläsningar, håller i handledning och nätverksträffar samt stödjer stadsdelarna i deras arbete med programmen.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0" dirty="0"/>
          </a:p>
          <a:p>
            <a:pPr marL="0" marR="0" indent="0" algn="l" defTabSz="914400" rtl="0" eaLnBrk="1" fontAlgn="auto" latinLnBrk="0" hangingPunct="1">
              <a:lnSpc>
                <a:spcPct val="100000"/>
              </a:lnSpc>
              <a:spcBef>
                <a:spcPts val="0"/>
              </a:spcBef>
              <a:spcAft>
                <a:spcPts val="0"/>
              </a:spcAft>
              <a:buClrTx/>
              <a:buSzTx/>
              <a:buFontTx/>
              <a:buNone/>
              <a:tabLst/>
              <a:defRPr/>
            </a:pPr>
            <a:r>
              <a:rPr lang="sv-SE" sz="1200" dirty="0"/>
              <a:t>Programmen</a:t>
            </a:r>
            <a:r>
              <a:rPr lang="sv-SE" sz="1200" baseline="0" dirty="0"/>
              <a:t> hos PLUS finns på </a:t>
            </a:r>
            <a:r>
              <a:rPr lang="sv-SE" sz="1200" dirty="0"/>
              <a:t>olika nivåer utifrån hur stora svårigheter familjen</a:t>
            </a:r>
            <a:r>
              <a:rPr lang="sv-SE" sz="1200" baseline="0" dirty="0"/>
              <a:t> har. </a:t>
            </a:r>
            <a:r>
              <a:rPr lang="sv-SE" sz="1200" dirty="0"/>
              <a:t>Programmen</a:t>
            </a:r>
            <a:r>
              <a:rPr lang="sv-SE" sz="1200" baseline="0" dirty="0"/>
              <a:t> finns på </a:t>
            </a:r>
            <a:r>
              <a:rPr lang="sv-SE" sz="1200" dirty="0"/>
              <a:t>universell, selektiv</a:t>
            </a:r>
            <a:r>
              <a:rPr lang="sv-SE" sz="1200" baseline="0" dirty="0"/>
              <a:t> och indikerad nivå.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sv-SE" sz="1200" dirty="0"/>
              <a:t>Första trappsteget riktar sig till </a:t>
            </a:r>
            <a:r>
              <a:rPr lang="sv-SE" sz="1200" b="1" dirty="0"/>
              <a:t>alla</a:t>
            </a:r>
            <a:r>
              <a:rPr lang="sv-SE" sz="1200" dirty="0"/>
              <a:t> föräldrar och handlar om att </a:t>
            </a:r>
            <a:r>
              <a:rPr lang="sv-SE" sz="1200" i="1" dirty="0"/>
              <a:t>främja</a:t>
            </a:r>
            <a:r>
              <a:rPr lang="sv-SE" sz="1200" i="1" baseline="0" dirty="0"/>
              <a:t> en positiv </a:t>
            </a:r>
            <a:r>
              <a:rPr lang="sv-SE" sz="1200" i="0" baseline="0" dirty="0"/>
              <a:t>utveckling</a:t>
            </a:r>
            <a:r>
              <a:rPr lang="sv-SE" sz="1200" baseline="0" dirty="0"/>
              <a:t>. Här finns ABC, ABC i förskolan och föräldraskap i Sverige som är samhällsorienterade träffar för utrikesfödda föräldrar.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sv-SE" sz="1200" baseline="0" dirty="0"/>
              <a:t>Det andra steget riktar sig till föräldrar som har mycket bråk och konflikter med sitt barn och där de handlar det om att </a:t>
            </a:r>
            <a:r>
              <a:rPr lang="sv-SE" sz="1200" i="1" baseline="0" dirty="0"/>
              <a:t>vända en negativ </a:t>
            </a:r>
            <a:r>
              <a:rPr lang="sv-SE" sz="1200" i="0" baseline="0" dirty="0"/>
              <a:t>utveckling. Här finns Komet föräldraskapsstödsstödsprogram. </a:t>
            </a:r>
            <a:r>
              <a:rPr lang="sv-SE" sz="1200" i="0" baseline="0" dirty="0" err="1"/>
              <a:t>iKomet</a:t>
            </a:r>
            <a:r>
              <a:rPr lang="sv-SE" sz="1200" i="0" baseline="0" dirty="0"/>
              <a:t> är ett individuellt internetbaserat program som KI utbildar i.  Här finns även det senaste programmet På Rätt Väg som vänder sig till föräldrar som upplever oro att barnet ska hamna i kriminalitet.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sv-SE" sz="1200" i="0" baseline="0" dirty="0"/>
              <a:t>Det tredje trappsteget är insatser inom socialtjänsten där det krävs mer omfattande hjälp och behandling för familjen. Här finns Tryggare barn som är en behandling för föräldrar där det har förekommit en orosanmälan kring våld mot barn samt Förstärkt komet som är ytterligare en version av Komet, där familjen både går i en kometgrupp och träffar gruppledaren individuellt. </a:t>
            </a:r>
          </a:p>
          <a:p>
            <a:endParaRPr lang="sv-SE" dirty="0"/>
          </a:p>
          <a:p>
            <a:r>
              <a:rPr lang="sv-SE" sz="1200" b="0" i="0" kern="1200" baseline="0" dirty="0">
                <a:solidFill>
                  <a:schemeClr val="tx1"/>
                </a:solidFill>
                <a:latin typeface="+mn-lt"/>
                <a:ea typeface="+mn-ea"/>
                <a:cs typeface="+mn-cs"/>
              </a:rPr>
              <a:t>ABC är första steget i trappstegsmodellen. Det är viktigt att föräldrar med mer behov av stöd kan slussas vidare till nästa steg. Ni kan med fördel ha med </a:t>
            </a:r>
            <a:r>
              <a:rPr lang="sv-SE" sz="1200" b="0" kern="1200" baseline="0" dirty="0">
                <a:solidFill>
                  <a:schemeClr val="tx1"/>
                </a:solidFill>
                <a:latin typeface="+mn-lt"/>
                <a:ea typeface="+mn-ea"/>
                <a:cs typeface="+mn-cs"/>
              </a:rPr>
              <a:t>sammanställningen av stödet som finns för föräldrar och barn i stadsdelen/kommunen redan till träff 1 även om ni väljer att dela ut den</a:t>
            </a:r>
            <a:r>
              <a:rPr lang="sv-SE" sz="1200" b="0" i="0" kern="1200" baseline="0" dirty="0">
                <a:solidFill>
                  <a:schemeClr val="tx1"/>
                </a:solidFill>
                <a:latin typeface="+mn-lt"/>
                <a:ea typeface="+mn-ea"/>
                <a:cs typeface="+mn-cs"/>
              </a:rPr>
              <a:t> på</a:t>
            </a:r>
            <a:r>
              <a:rPr lang="sv-SE" sz="1200" b="0" kern="1200" baseline="0" dirty="0">
                <a:solidFill>
                  <a:schemeClr val="tx1"/>
                </a:solidFill>
                <a:latin typeface="+mn-lt"/>
                <a:ea typeface="+mn-ea"/>
                <a:cs typeface="+mn-cs"/>
              </a:rPr>
              <a:t> träff 4. </a:t>
            </a:r>
          </a:p>
        </p:txBody>
      </p:sp>
      <p:sp>
        <p:nvSpPr>
          <p:cNvPr id="4" name="Platshållare för bildnummer 3"/>
          <p:cNvSpPr>
            <a:spLocks noGrp="1"/>
          </p:cNvSpPr>
          <p:nvPr>
            <p:ph type="sldNum" sz="quarter" idx="10"/>
          </p:nvPr>
        </p:nvSpPr>
        <p:spPr/>
        <p:txBody>
          <a:bodyPr/>
          <a:lstStyle/>
          <a:p>
            <a:fld id="{62CDAE4F-447F-483D-94B4-65F1582FD718}" type="slidenum">
              <a:rPr lang="sv-SE" smtClean="0"/>
              <a:pPr/>
              <a:t>5</a:t>
            </a:fld>
            <a:endParaRPr lang="sv-SE"/>
          </a:p>
        </p:txBody>
      </p:sp>
    </p:spTree>
    <p:extLst>
      <p:ext uri="{BB962C8B-B14F-4D97-AF65-F5344CB8AC3E}">
        <p14:creationId xmlns:p14="http://schemas.microsoft.com/office/powerpoint/2010/main" val="37611219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solidFill>
                  <a:schemeClr val="tx1"/>
                </a:solidFill>
              </a:rPr>
              <a:t>1 min</a:t>
            </a:r>
            <a:r>
              <a:rPr lang="sv-SE" b="0" baseline="0" dirty="0">
                <a:solidFill>
                  <a:schemeClr val="tx1"/>
                </a:solidFill>
              </a:rPr>
              <a:t> </a:t>
            </a:r>
            <a:endParaRPr lang="sv-SE" b="0" dirty="0">
              <a:solidFill>
                <a:schemeClr val="tx1"/>
              </a:solidFill>
            </a:endParaRPr>
          </a:p>
          <a:p>
            <a:endParaRPr lang="sv-SE" b="1" dirty="0">
              <a:solidFill>
                <a:schemeClr val="tx1"/>
              </a:solidFill>
            </a:endParaRPr>
          </a:p>
          <a:p>
            <a:r>
              <a:rPr lang="sv-SE" b="0" dirty="0">
                <a:solidFill>
                  <a:schemeClr val="tx1"/>
                </a:solidFill>
              </a:rPr>
              <a:t>Sist</a:t>
            </a:r>
            <a:r>
              <a:rPr lang="sv-SE" b="0" baseline="0" dirty="0">
                <a:solidFill>
                  <a:schemeClr val="tx1"/>
                </a:solidFill>
              </a:rPr>
              <a:t> i materialet finns </a:t>
            </a:r>
            <a:r>
              <a:rPr lang="sv-SE" b="1" dirty="0">
                <a:solidFill>
                  <a:schemeClr val="tx1"/>
                </a:solidFill>
              </a:rPr>
              <a:t>Sammanfattningen</a:t>
            </a:r>
            <a:r>
              <a:rPr lang="sv-SE" baseline="0" dirty="0">
                <a:solidFill>
                  <a:schemeClr val="tx1"/>
                </a:solidFill>
              </a:rPr>
              <a:t> den är användbar att utgå ifrån när ni ska inleda nästa träff med en kort repetition. Uppmuntra även föräldrarna att läsa den efter träffen. </a:t>
            </a:r>
          </a:p>
          <a:p>
            <a:endParaRPr lang="sv-SE" baseline="0" dirty="0">
              <a:solidFill>
                <a:schemeClr val="tx1"/>
              </a:solidFill>
            </a:endParaRPr>
          </a:p>
          <a:p>
            <a:r>
              <a:rPr lang="sv-SE" baseline="0" dirty="0">
                <a:solidFill>
                  <a:schemeClr val="tx1"/>
                </a:solidFill>
              </a:rPr>
              <a:t>S</a:t>
            </a:r>
            <a:r>
              <a:rPr lang="sv-SE" b="0" i="0" baseline="0" dirty="0">
                <a:solidFill>
                  <a:schemeClr val="tx1"/>
                </a:solidFill>
              </a:rPr>
              <a:t>ammanfattningen finns på plusportalen.se på följande språk:</a:t>
            </a:r>
          </a:p>
          <a:p>
            <a:r>
              <a:rPr lang="sv-SE" sz="1200" b="0" i="0" kern="1200" dirty="0">
                <a:solidFill>
                  <a:schemeClr val="tx1"/>
                </a:solidFill>
                <a:latin typeface="+mn-lt"/>
                <a:ea typeface="+mn-ea"/>
                <a:cs typeface="+mn-cs"/>
              </a:rPr>
              <a:t>Arabiska</a:t>
            </a:r>
          </a:p>
          <a:p>
            <a:r>
              <a:rPr lang="sv-SE" sz="1200" b="0" i="0" kern="1200" dirty="0">
                <a:solidFill>
                  <a:schemeClr val="tx1"/>
                </a:solidFill>
                <a:latin typeface="+mn-lt"/>
                <a:ea typeface="+mn-ea"/>
                <a:cs typeface="+mn-cs"/>
              </a:rPr>
              <a:t>Somaliska</a:t>
            </a:r>
          </a:p>
          <a:p>
            <a:r>
              <a:rPr lang="sv-SE" sz="1200" b="0" i="0" kern="1200" dirty="0">
                <a:solidFill>
                  <a:schemeClr val="tx1"/>
                </a:solidFill>
                <a:latin typeface="+mn-lt"/>
                <a:ea typeface="+mn-ea"/>
                <a:cs typeface="+mn-cs"/>
              </a:rPr>
              <a:t>Engelska</a:t>
            </a:r>
          </a:p>
          <a:p>
            <a:r>
              <a:rPr lang="sv-SE" sz="1200" b="0" i="0" kern="1200" dirty="0">
                <a:solidFill>
                  <a:schemeClr val="tx1"/>
                </a:solidFill>
                <a:latin typeface="+mn-lt"/>
                <a:ea typeface="+mn-ea"/>
                <a:cs typeface="+mn-cs"/>
              </a:rPr>
              <a:t>Ryska</a:t>
            </a:r>
          </a:p>
          <a:p>
            <a:r>
              <a:rPr lang="sv-SE" sz="1200" b="0" i="0" kern="1200" dirty="0">
                <a:solidFill>
                  <a:schemeClr val="tx1"/>
                </a:solidFill>
                <a:latin typeface="+mn-lt"/>
                <a:ea typeface="+mn-ea"/>
                <a:cs typeface="+mn-cs"/>
              </a:rPr>
              <a:t>Polska</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latin typeface="+mn-lt"/>
                <a:ea typeface="+mn-ea"/>
                <a:cs typeface="+mn-cs"/>
              </a:rPr>
              <a:t>Turkiska</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latin typeface="+mn-lt"/>
                <a:ea typeface="+mn-ea"/>
                <a:cs typeface="+mn-cs"/>
              </a:rPr>
              <a:t>Tigrinja</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latin typeface="+mn-lt"/>
                <a:ea typeface="+mn-ea"/>
                <a:cs typeface="+mn-cs"/>
              </a:rPr>
              <a:t>Spanska</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latin typeface="+mn-lt"/>
                <a:ea typeface="+mn-ea"/>
                <a:cs typeface="+mn-cs"/>
              </a:rPr>
              <a:t>Finska</a:t>
            </a:r>
          </a:p>
        </p:txBody>
      </p:sp>
      <p:sp>
        <p:nvSpPr>
          <p:cNvPr id="4" name="Platshållare för bildnummer 3"/>
          <p:cNvSpPr>
            <a:spLocks noGrp="1"/>
          </p:cNvSpPr>
          <p:nvPr>
            <p:ph type="sldNum" sz="quarter" idx="10"/>
          </p:nvPr>
        </p:nvSpPr>
        <p:spPr/>
        <p:txBody>
          <a:bodyPr/>
          <a:lstStyle/>
          <a:p>
            <a:fld id="{7BC1C438-3EE9-490E-96D7-7917980799CF}" type="slidenum">
              <a:rPr lang="sv-SE" smtClean="0"/>
              <a:pPr/>
              <a:t>50</a:t>
            </a:fld>
            <a:endParaRPr lang="sv-SE"/>
          </a:p>
        </p:txBody>
      </p:sp>
    </p:spTree>
    <p:extLst>
      <p:ext uri="{BB962C8B-B14F-4D97-AF65-F5344CB8AC3E}">
        <p14:creationId xmlns:p14="http://schemas.microsoft.com/office/powerpoint/2010/main" val="32165268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b="0" baseline="0" dirty="0">
                <a:solidFill>
                  <a:schemeClr val="tx1"/>
                </a:solidFill>
              </a:rPr>
              <a:t>8 min (om tid finns annars hoppa över)</a:t>
            </a:r>
          </a:p>
          <a:p>
            <a:endParaRPr lang="sv-SE" b="1" baseline="0" dirty="0">
              <a:solidFill>
                <a:schemeClr val="tx1"/>
              </a:solidFill>
            </a:endParaRPr>
          </a:p>
          <a:p>
            <a:r>
              <a:rPr lang="sv-SE" b="0" baseline="0" dirty="0">
                <a:solidFill>
                  <a:schemeClr val="tx1"/>
                </a:solidFill>
              </a:rPr>
              <a:t>Som ABC gruppledare kan man behöva beskriva vad ABC är för ex. andra kollegor, samverkansparter eller föräldrar. Ni ska därför få göra en övning där ni presenterar ABC för varandra. </a:t>
            </a:r>
          </a:p>
          <a:p>
            <a:endParaRPr lang="sv-SE" b="1" baseline="0" dirty="0">
              <a:solidFill>
                <a:schemeClr val="tx1"/>
              </a:solidFill>
            </a:endParaRPr>
          </a:p>
          <a:p>
            <a:r>
              <a:rPr lang="sv-SE" b="1" baseline="0" dirty="0">
                <a:solidFill>
                  <a:schemeClr val="tx1"/>
                </a:solidFill>
              </a:rPr>
              <a:t>Övning: </a:t>
            </a:r>
            <a:r>
              <a:rPr lang="sv-SE" b="0" baseline="0" dirty="0">
                <a:solidFill>
                  <a:schemeClr val="tx1"/>
                </a:solidFill>
              </a:rPr>
              <a:t>Deltagarna arbetar två och två</a:t>
            </a:r>
            <a:r>
              <a:rPr lang="sv-SE" baseline="0" dirty="0">
                <a:solidFill>
                  <a:schemeClr val="tx1"/>
                </a:solidFill>
              </a:rPr>
              <a:t>. En är gruppledare som ska förklara vad ABC är för den andra som är förälder. Texten på </a:t>
            </a:r>
            <a:r>
              <a:rPr lang="sv-SE" baseline="0" dirty="0" err="1">
                <a:solidFill>
                  <a:schemeClr val="tx1"/>
                </a:solidFill>
              </a:rPr>
              <a:t>ppt</a:t>
            </a:r>
            <a:r>
              <a:rPr lang="sv-SE" baseline="0" dirty="0">
                <a:solidFill>
                  <a:schemeClr val="tx1"/>
                </a:solidFill>
              </a:rPr>
              <a:t>-bilden kan användas som stöd för gruppledaren. Deltagarna ska byta roller efter en stund. De har totalt 7 minuter till övningen. </a:t>
            </a:r>
          </a:p>
          <a:p>
            <a:endParaRPr lang="sv-SE" baseline="0" dirty="0">
              <a:solidFill>
                <a:schemeClr val="tx1"/>
              </a:solidFill>
            </a:endParaRPr>
          </a:p>
          <a:p>
            <a:r>
              <a:rPr lang="sv-SE" baseline="0" dirty="0">
                <a:solidFill>
                  <a:schemeClr val="tx1"/>
                </a:solidFill>
              </a:rPr>
              <a:t>Texten på powerpoint-bilden finns att ladda ner som ett dokument från plusportalen.se och kan användas som stöd när ni gruppledare ska berätta om ABC. </a:t>
            </a:r>
            <a:endParaRPr lang="sv-SE" dirty="0">
              <a:solidFill>
                <a:schemeClr val="tx1"/>
              </a:solidFill>
            </a:endParaRPr>
          </a:p>
        </p:txBody>
      </p:sp>
      <p:sp>
        <p:nvSpPr>
          <p:cNvPr id="4" name="Platshållare för bildnummer 3"/>
          <p:cNvSpPr>
            <a:spLocks noGrp="1"/>
          </p:cNvSpPr>
          <p:nvPr>
            <p:ph type="sldNum" sz="quarter" idx="10"/>
          </p:nvPr>
        </p:nvSpPr>
        <p:spPr/>
        <p:txBody>
          <a:bodyPr/>
          <a:lstStyle/>
          <a:p>
            <a:fld id="{7BC1C438-3EE9-490E-96D7-7917980799CF}" type="slidenum">
              <a:rPr lang="sv-SE" smtClean="0"/>
              <a:pPr/>
              <a:t>51</a:t>
            </a:fld>
            <a:endParaRPr lang="sv-SE"/>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b="0" dirty="0"/>
              <a:t>5 min (ev. flytta till handledningens utvärdering)</a:t>
            </a:r>
          </a:p>
          <a:p>
            <a:endParaRPr lang="sv-SE" b="1" dirty="0"/>
          </a:p>
          <a:p>
            <a:r>
              <a:rPr lang="sv-SE" dirty="0"/>
              <a:t>Nu</a:t>
            </a:r>
            <a:r>
              <a:rPr lang="sv-SE" baseline="0" dirty="0"/>
              <a:t> vill vi att ni funderar för er själva en stund och skriver ner några reflektioner från dagen. </a:t>
            </a:r>
          </a:p>
          <a:p>
            <a:endParaRPr lang="sv-SE" b="1" dirty="0"/>
          </a:p>
          <a:p>
            <a:r>
              <a:rPr lang="sv-SE" b="1" dirty="0"/>
              <a:t>Följ upp </a:t>
            </a:r>
            <a:r>
              <a:rPr lang="sv-SE" dirty="0"/>
              <a:t>i storgrupp om någon vill dela med sig.</a:t>
            </a:r>
          </a:p>
        </p:txBody>
      </p:sp>
      <p:sp>
        <p:nvSpPr>
          <p:cNvPr id="4" name="Platshållare för bildnummer 3"/>
          <p:cNvSpPr>
            <a:spLocks noGrp="1"/>
          </p:cNvSpPr>
          <p:nvPr>
            <p:ph type="sldNum" sz="quarter" idx="10"/>
          </p:nvPr>
        </p:nvSpPr>
        <p:spPr/>
        <p:txBody>
          <a:bodyPr/>
          <a:lstStyle/>
          <a:p>
            <a:fld id="{63CBAD7C-4734-407B-BC44-464562270AD8}" type="slidenum">
              <a:rPr lang="sv-SE" smtClean="0"/>
              <a:pPr/>
              <a:t>52</a:t>
            </a:fld>
            <a:endParaRPr lang="sv-SE"/>
          </a:p>
        </p:txBody>
      </p:sp>
    </p:spTree>
    <p:extLst>
      <p:ext uri="{BB962C8B-B14F-4D97-AF65-F5344CB8AC3E}">
        <p14:creationId xmlns:p14="http://schemas.microsoft.com/office/powerpoint/2010/main" val="31989537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Samma handledningsgrupp vid alla fyra utbildningsdagar.</a:t>
            </a:r>
          </a:p>
        </p:txBody>
      </p:sp>
      <p:sp>
        <p:nvSpPr>
          <p:cNvPr id="4" name="Platshållare för bildnummer 3"/>
          <p:cNvSpPr>
            <a:spLocks noGrp="1"/>
          </p:cNvSpPr>
          <p:nvPr>
            <p:ph type="sldNum" sz="quarter" idx="10"/>
          </p:nvPr>
        </p:nvSpPr>
        <p:spPr/>
        <p:txBody>
          <a:bodyPr/>
          <a:lstStyle/>
          <a:p>
            <a:fld id="{7BC1C438-3EE9-490E-96D7-7917980799CF}" type="slidenum">
              <a:rPr lang="sv-SE" smtClean="0"/>
              <a:pPr/>
              <a:t>53</a:t>
            </a:fld>
            <a:endParaRPr lang="sv-SE"/>
          </a:p>
        </p:txBody>
      </p:sp>
    </p:spTree>
    <p:extLst>
      <p:ext uri="{BB962C8B-B14F-4D97-AF65-F5344CB8AC3E}">
        <p14:creationId xmlns:p14="http://schemas.microsoft.com/office/powerpoint/2010/main" val="26066266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kl.11.55</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Lunch</a:t>
            </a:r>
            <a:r>
              <a:rPr lang="sv-SE" b="1" baseline="0" dirty="0"/>
              <a:t> kl.12-13</a:t>
            </a:r>
            <a:endParaRPr lang="sv-SE" b="1" dirty="0"/>
          </a:p>
          <a:p>
            <a:endParaRPr lang="sv-SE" dirty="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54</a:t>
            </a:fld>
            <a:endParaRPr lang="sv-SE"/>
          </a:p>
        </p:txBody>
      </p:sp>
    </p:spTree>
    <p:extLst>
      <p:ext uri="{BB962C8B-B14F-4D97-AF65-F5344CB8AC3E}">
        <p14:creationId xmlns:p14="http://schemas.microsoft.com/office/powerpoint/2010/main" val="2594821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Autofit/>
          </a:bodyPr>
          <a:lstStyle/>
          <a:p>
            <a:r>
              <a:rPr lang="sv-SE" b="0" dirty="0"/>
              <a:t>3</a:t>
            </a:r>
            <a:r>
              <a:rPr lang="sv-SE" b="0" baseline="0" dirty="0"/>
              <a:t> </a:t>
            </a:r>
            <a:r>
              <a:rPr lang="sv-SE" b="0" dirty="0"/>
              <a:t>min </a:t>
            </a:r>
          </a:p>
          <a:p>
            <a:endParaRPr lang="sv-SE" b="1" dirty="0"/>
          </a:p>
          <a:p>
            <a:r>
              <a:rPr lang="sv-SE" b="1" dirty="0"/>
              <a:t>Berätta kort om bakgrunden</a:t>
            </a:r>
            <a:r>
              <a:rPr lang="sv-SE" dirty="0"/>
              <a:t>: Dåvarande FHI, Statens</a:t>
            </a:r>
            <a:r>
              <a:rPr lang="sv-SE" baseline="0" dirty="0"/>
              <a:t> folkhälsoinstitut (nu f</a:t>
            </a:r>
            <a:r>
              <a:rPr lang="sv-SE" b="0" i="0" dirty="0"/>
              <a:t>olkhälsomyndigheten) </a:t>
            </a:r>
            <a:r>
              <a:rPr lang="sv-SE" dirty="0"/>
              <a:t>fick 2010 ett uppdrag av regeringen att understödja </a:t>
            </a:r>
            <a:r>
              <a:rPr lang="sv-SE" dirty="0" err="1"/>
              <a:t>föräldraskapsstöd</a:t>
            </a:r>
            <a:r>
              <a:rPr lang="sv-SE" dirty="0"/>
              <a:t> som riktar sig till alla föräldrar. ABC påbörjades som ett utvecklingsprojekt inom denna satsning. Namnet valdes för att betona att det handlar om alla barn och för att tydliggöra barnets perspektiv.</a:t>
            </a:r>
            <a:endParaRPr lang="sv-SE" b="1" dirty="0"/>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a:p>
          <a:p>
            <a:r>
              <a:rPr lang="sv-SE" dirty="0"/>
              <a:t>ABC är utvecklat i ett samarbete mellan:</a:t>
            </a:r>
          </a:p>
          <a:p>
            <a:pPr>
              <a:buFontTx/>
              <a:buChar char="-"/>
            </a:pPr>
            <a:r>
              <a:rPr lang="sv-SE" dirty="0"/>
              <a:t>Stockholms stad, PLUS</a:t>
            </a:r>
          </a:p>
          <a:p>
            <a:pPr>
              <a:buFontTx/>
              <a:buChar char="-"/>
            </a:pPr>
            <a:r>
              <a:rPr lang="sv-SE" dirty="0"/>
              <a:t>Kommuner och stadsdelar i Stockholms län</a:t>
            </a:r>
          </a:p>
          <a:p>
            <a:pPr>
              <a:buFontTx/>
              <a:buChar char="-"/>
            </a:pPr>
            <a:r>
              <a:rPr lang="sv-SE" dirty="0"/>
              <a:t>Karolinska Institutet</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a:p>
          <a:p>
            <a:r>
              <a:rPr lang="sv-SE" dirty="0"/>
              <a:t>Mer information om bakgrunden till ABC finns på</a:t>
            </a:r>
            <a:r>
              <a:rPr lang="sv-SE" baseline="0" dirty="0"/>
              <a:t> hemsida</a:t>
            </a:r>
            <a:r>
              <a:rPr lang="sv-SE" b="1" baseline="0" dirty="0"/>
              <a:t> </a:t>
            </a:r>
            <a:r>
              <a:rPr lang="sv-SE" b="0" baseline="0" dirty="0" err="1"/>
              <a:t>start.stockholm</a:t>
            </a:r>
            <a:r>
              <a:rPr lang="sv-SE" b="1" baseline="0" dirty="0"/>
              <a:t> https://socialtstod.stockholm/familj-och-barn/foraldraskapsstod/ </a:t>
            </a:r>
            <a:r>
              <a:rPr lang="sv-SE" baseline="0" dirty="0"/>
              <a:t>och på ipsykologi.se</a:t>
            </a:r>
            <a:r>
              <a:rPr lang="sv-SE" dirty="0"/>
              <a:t>. </a:t>
            </a:r>
          </a:p>
          <a:p>
            <a:endParaRPr lang="sv-SE" dirty="0"/>
          </a:p>
          <a:p>
            <a:r>
              <a:rPr lang="sv-SE" sz="1200" dirty="0"/>
              <a:t>Ca 120 gruppledare och 500 föräldrar har deltagit i utvecklingen. Grupper har hållits på öppna förskolan, förskola, skola, BVC, studieförbund, familjecentral, Svenska kyrkan, föreningar, introduktionsenhet  och SFI (svenska för invandrare). </a:t>
            </a:r>
            <a:r>
              <a:rPr lang="sv-SE" b="0" baseline="0" dirty="0"/>
              <a:t>Materialet</a:t>
            </a:r>
            <a:r>
              <a:rPr lang="sv-SE" baseline="0" dirty="0"/>
              <a:t> har testats brett. Föräldrar från helt skilda bostadsförhållanden och etnicitet har varit med i utprövningen av materialet. Erfarenheter av att ha föräldragrupper med utländsk bakgrund inhämtas och sprids via PLUS nätverksträffar.</a:t>
            </a:r>
          </a:p>
          <a:p>
            <a:endParaRPr lang="sv-SE" sz="1200" dirty="0"/>
          </a:p>
          <a:p>
            <a:pPr marL="0" marR="0" indent="0" algn="l" defTabSz="914400" rtl="0" eaLnBrk="1" fontAlgn="auto" latinLnBrk="0" hangingPunct="1">
              <a:lnSpc>
                <a:spcPct val="100000"/>
              </a:lnSpc>
              <a:spcBef>
                <a:spcPts val="0"/>
              </a:spcBef>
              <a:spcAft>
                <a:spcPts val="0"/>
              </a:spcAft>
              <a:buClrTx/>
              <a:buSzTx/>
              <a:buFontTx/>
              <a:buNone/>
              <a:tabLst/>
              <a:defRPr/>
            </a:pPr>
            <a:r>
              <a:rPr lang="sv-SE" b="0" dirty="0"/>
              <a:t>I januari 2012 var ABC-materialet färdigutvecklat</a:t>
            </a:r>
            <a:r>
              <a:rPr lang="sv-SE" b="0" baseline="0" dirty="0"/>
              <a:t>. </a:t>
            </a:r>
            <a:r>
              <a:rPr lang="sv-SE" dirty="0"/>
              <a:t>I september 2012 och även i juni 2014 gjordes en satsning i Stockholm och</a:t>
            </a:r>
            <a:r>
              <a:rPr lang="sv-SE" baseline="0" dirty="0"/>
              <a:t> inbjudan</a:t>
            </a:r>
            <a:r>
              <a:rPr lang="sv-SE" dirty="0"/>
              <a:t> skickades ut till samtliga föräldrar med barn i åldern 3-12 år i Stockholms stad. I inbjudan beskrevs ABC kortfattat och det framgick att träffarna var kostnadsfria.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b="0" kern="1200" dirty="0">
                <a:solidFill>
                  <a:schemeClr val="tx1"/>
                </a:solidFill>
                <a:latin typeface="+mn-lt"/>
                <a:ea typeface="+mn-ea"/>
                <a:cs typeface="+mn-cs"/>
              </a:rPr>
              <a:t>Sedan dess har ca</a:t>
            </a:r>
            <a:r>
              <a:rPr lang="sv-SE" sz="1200" b="0" kern="1200" baseline="0" dirty="0">
                <a:solidFill>
                  <a:schemeClr val="tx1"/>
                </a:solidFill>
                <a:latin typeface="+mn-lt"/>
                <a:ea typeface="+mn-ea"/>
                <a:cs typeface="+mn-cs"/>
              </a:rPr>
              <a:t> 19000</a:t>
            </a:r>
            <a:r>
              <a:rPr lang="sv-SE" sz="1200" b="0" kern="1200" dirty="0">
                <a:solidFill>
                  <a:schemeClr val="tx1"/>
                </a:solidFill>
                <a:latin typeface="+mn-lt"/>
                <a:ea typeface="+mn-ea"/>
                <a:cs typeface="+mn-cs"/>
              </a:rPr>
              <a:t> föräldrar anmält intresse för att</a:t>
            </a:r>
            <a:r>
              <a:rPr lang="sv-SE" sz="1200" b="0" kern="1200" baseline="0" dirty="0">
                <a:solidFill>
                  <a:schemeClr val="tx1"/>
                </a:solidFill>
                <a:latin typeface="+mn-lt"/>
                <a:ea typeface="+mn-ea"/>
                <a:cs typeface="+mn-cs"/>
              </a:rPr>
              <a:t> gå föräldragrupp och ca 11 780 (2024) </a:t>
            </a:r>
            <a:r>
              <a:rPr lang="sv-SE" sz="1200" kern="1200" dirty="0">
                <a:solidFill>
                  <a:schemeClr val="tx1"/>
                </a:solidFill>
                <a:latin typeface="+mn-lt"/>
                <a:ea typeface="+mn-ea"/>
                <a:cs typeface="+mn-cs"/>
              </a:rPr>
              <a:t>har gått ABC-grupp i Stockholm</a:t>
            </a:r>
            <a:r>
              <a:rPr lang="sv-SE" sz="1200" kern="1200" baseline="0" dirty="0">
                <a:solidFill>
                  <a:schemeClr val="tx1"/>
                </a:solidFill>
                <a:latin typeface="+mn-lt"/>
                <a:ea typeface="+mn-ea"/>
                <a:cs typeface="+mn-cs"/>
              </a:rPr>
              <a:t> sen har vi alla andra kommuner också som inte syns i vår statistik</a:t>
            </a:r>
            <a:r>
              <a:rPr lang="sv-SE" sz="1200" kern="1200" dirty="0">
                <a:solidFill>
                  <a:schemeClr val="tx1"/>
                </a:solidFill>
                <a:latin typeface="+mn-lt"/>
                <a:ea typeface="+mn-ea"/>
                <a:cs typeface="+mn-cs"/>
              </a:rPr>
              <a:t>. </a:t>
            </a:r>
            <a:endParaRPr lang="sv-SE" dirty="0"/>
          </a:p>
        </p:txBody>
      </p:sp>
      <p:sp>
        <p:nvSpPr>
          <p:cNvPr id="4" name="Platshållare för bildnummer 3"/>
          <p:cNvSpPr>
            <a:spLocks noGrp="1"/>
          </p:cNvSpPr>
          <p:nvPr>
            <p:ph type="sldNum" sz="quarter" idx="10"/>
          </p:nvPr>
        </p:nvSpPr>
        <p:spPr/>
        <p:txBody>
          <a:bodyPr/>
          <a:lstStyle/>
          <a:p>
            <a:fld id="{F8BD5DB9-A591-4E7B-AAC4-2654228CE55C}"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dirty="0"/>
              <a:t>1 min</a:t>
            </a:r>
          </a:p>
          <a:p>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ABC förvaltas av Stockholms stad, Socialförvaltningen PLUS</a:t>
            </a:r>
            <a:r>
              <a:rPr lang="sv-SE" sz="1200" baseline="0" dirty="0"/>
              <a:t> Föräldraskapsstöd.</a:t>
            </a:r>
            <a:r>
              <a:rPr lang="sv-SE" sz="1200" b="0" baseline="0" dirty="0"/>
              <a:t> </a:t>
            </a:r>
            <a:r>
              <a:rPr lang="sv-SE" baseline="0" dirty="0"/>
              <a:t>KI förvaltar sedan hösten 2016 ABC 3-12 för kommuner utanför Stockholm. De er</a:t>
            </a:r>
            <a:r>
              <a:rPr lang="sv-SE" b="0" baseline="0" dirty="0"/>
              <a:t>bjuder även utbildningar för  instruktörer, som i sin tur håller i gruppledarutbildningar. Tillsammans sprider vi ABC i hela landet.</a:t>
            </a:r>
          </a:p>
          <a:p>
            <a:endParaRPr lang="sv-SE" b="0" baseline="0" dirty="0"/>
          </a:p>
          <a:p>
            <a:r>
              <a:rPr lang="sv-SE" b="0" baseline="0" dirty="0"/>
              <a:t>Även andra länder har visat intresse för ABC och vi har haft studiebesök från bl.a. Frankrike, Japan, </a:t>
            </a:r>
            <a:r>
              <a:rPr lang="sv-SE" b="0" dirty="0"/>
              <a:t>Spanien och Ukraina. Det finns aktiva</a:t>
            </a:r>
            <a:r>
              <a:rPr lang="sv-SE" b="0" baseline="0" dirty="0"/>
              <a:t> instruktörer och gruppledare Finland. </a:t>
            </a:r>
            <a:endParaRPr lang="sv-SE"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7</a:t>
            </a:fld>
            <a:endParaRPr lang="sv-SE"/>
          </a:p>
        </p:txBody>
      </p:sp>
    </p:spTree>
    <p:extLst>
      <p:ext uri="{BB962C8B-B14F-4D97-AF65-F5344CB8AC3E}">
        <p14:creationId xmlns:p14="http://schemas.microsoft.com/office/powerpoint/2010/main" val="645505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b="0" dirty="0"/>
              <a:t>3 min</a:t>
            </a:r>
          </a:p>
          <a:p>
            <a:pPr marL="0" marR="0" indent="0" algn="l" defTabSz="914400" rtl="0" eaLnBrk="1" fontAlgn="auto" latinLnBrk="0" hangingPunct="1">
              <a:lnSpc>
                <a:spcPct val="100000"/>
              </a:lnSpc>
              <a:spcBef>
                <a:spcPts val="0"/>
              </a:spcBef>
              <a:spcAft>
                <a:spcPts val="0"/>
              </a:spcAft>
              <a:buClrTx/>
              <a:buSzTx/>
              <a:buFontTx/>
              <a:buNone/>
              <a:tabLst/>
              <a:defRPr/>
            </a:pPr>
            <a:endParaRPr lang="sv-SE" b="1" dirty="0"/>
          </a:p>
          <a:p>
            <a:pPr marL="0" marR="0" indent="0" algn="l" defTabSz="914400" rtl="0" eaLnBrk="1" fontAlgn="auto" latinLnBrk="0" hangingPunct="1">
              <a:lnSpc>
                <a:spcPct val="100000"/>
              </a:lnSpc>
              <a:spcBef>
                <a:spcPts val="0"/>
              </a:spcBef>
              <a:spcAft>
                <a:spcPts val="0"/>
              </a:spcAft>
              <a:buClrTx/>
              <a:buSzTx/>
              <a:buFontTx/>
              <a:buNone/>
              <a:tabLst/>
              <a:defRPr/>
            </a:pPr>
            <a:r>
              <a:rPr lang="sv-SE" b="0" dirty="0"/>
              <a:t>Det här är utgångspunkterna när vi utvecklade ABC. </a:t>
            </a:r>
          </a:p>
          <a:p>
            <a:pPr marL="0" marR="0" indent="0" algn="l" defTabSz="914400" rtl="0" eaLnBrk="1" fontAlgn="auto" latinLnBrk="0" hangingPunct="1">
              <a:lnSpc>
                <a:spcPct val="100000"/>
              </a:lnSpc>
              <a:spcBef>
                <a:spcPts val="0"/>
              </a:spcBef>
              <a:spcAft>
                <a:spcPts val="0"/>
              </a:spcAft>
              <a:buClrTx/>
              <a:buSzTx/>
              <a:buFontTx/>
              <a:buNone/>
              <a:tabLst/>
              <a:defRPr/>
            </a:pPr>
            <a:r>
              <a:rPr lang="sv-SE" b="1" dirty="0"/>
              <a:t>Barnperspektivet</a:t>
            </a:r>
            <a:r>
              <a:rPr lang="sv-SE" baseline="0" dirty="0"/>
              <a:t> var viktigt och genomsyrar programmet. Först av allt har det varit helt avgörande att komponenter som förespråkas i ABC är sådana som har visat sig främja barns utveckling. För det andra har det varit viktigt att i formuleringar och innehåll sätta barnets bästa i främsta rummet.</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a:t>I regeringens utredning tillfrågades också barn vad de tyckte att föräldrarna behöver. Några av svaren var då: ”Tips på hur de kan visa kärlek” Tips på roliga saker att göra tillsammans” och ”Tips på hur de kan göra när de blir arga”. Vilket stämmer mycket bra med ABC-träffarnas teman </a:t>
            </a:r>
            <a:r>
              <a:rPr lang="sv-SE" baseline="0" dirty="0">
                <a:sym typeface="Wingdings" pitchFamily="2" charset="2"/>
              </a:rPr>
              <a:t></a:t>
            </a:r>
            <a:endParaRPr lang="sv-SE"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a:p>
          <a:p>
            <a:pPr>
              <a:buNone/>
            </a:pPr>
            <a:r>
              <a:rPr lang="sv-SE" sz="1200" b="1" dirty="0"/>
              <a:t>Föräldrars behov</a:t>
            </a:r>
            <a:r>
              <a:rPr lang="sv-SE" sz="1200" b="0" baseline="0" dirty="0"/>
              <a:t> uppmärksammades genom</a:t>
            </a:r>
            <a:r>
              <a:rPr lang="sv-SE" sz="1200" dirty="0"/>
              <a:t> 5900 telefonintervjuer</a:t>
            </a:r>
            <a:r>
              <a:rPr lang="sv-SE" sz="1200" baseline="0" dirty="0"/>
              <a:t> med föräldrar. Föräldrarna svarade att de önskade</a:t>
            </a:r>
            <a:r>
              <a:rPr lang="sv-SE" sz="1200" dirty="0"/>
              <a:t>:</a:t>
            </a:r>
          </a:p>
          <a:p>
            <a:pPr marL="171450" indent="-171450">
              <a:buFont typeface="Arial" panose="020B0604020202020204" pitchFamily="34" charset="0"/>
              <a:buChar char="•"/>
            </a:pPr>
            <a:r>
              <a:rPr lang="sv-SE" sz="1200" dirty="0"/>
              <a:t>Utbyta erfarenhet med andra föräldrar</a:t>
            </a:r>
          </a:p>
          <a:p>
            <a:pPr marL="171450" indent="-171450">
              <a:buFont typeface="Arial" panose="020B0604020202020204" pitchFamily="34" charset="0"/>
              <a:buChar char="•"/>
            </a:pPr>
            <a:r>
              <a:rPr lang="sv-SE" sz="1200" dirty="0"/>
              <a:t>Stärka föräldrakompetensen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t>Få information &amp; kunskap</a:t>
            </a:r>
          </a:p>
          <a:p>
            <a:pPr marL="171450" indent="-171450">
              <a:buFont typeface="Arial" panose="020B0604020202020204" pitchFamily="34" charset="0"/>
              <a:buChar char="•"/>
            </a:pPr>
            <a:r>
              <a:rPr lang="sv-SE" sz="1200" dirty="0"/>
              <a:t>Socialt stöd</a:t>
            </a:r>
          </a:p>
          <a:p>
            <a:pPr marL="457200" indent="-457200">
              <a:buFontTx/>
              <a:buNone/>
            </a:pPr>
            <a:endParaRPr lang="sv-SE" sz="1200" dirty="0"/>
          </a:p>
          <a:p>
            <a:pPr>
              <a:buFont typeface="Arial" pitchFamily="34" charset="0"/>
              <a:buNone/>
            </a:pPr>
            <a:r>
              <a:rPr lang="sv-SE" b="1" baseline="0" dirty="0"/>
              <a:t>Önskemål från kommunen</a:t>
            </a:r>
            <a:r>
              <a:rPr lang="sv-SE" b="0" baseline="0" dirty="0"/>
              <a:t> kring hur föräldraskapsstödet skulle</a:t>
            </a:r>
            <a:r>
              <a:rPr lang="sv-SE" baseline="0" dirty="0"/>
              <a:t> utformas kartlades med hjälp av en omfattande webenkät, gruppintervjuer och djupintervjuer. Vilket varit viktigt för att underlätta implementeringen. </a:t>
            </a:r>
          </a:p>
          <a:p>
            <a:pPr marL="0" marR="0" indent="0" algn="l" defTabSz="914400" rtl="0" eaLnBrk="1" fontAlgn="auto" latinLnBrk="0" hangingPunct="1">
              <a:lnSpc>
                <a:spcPct val="100000"/>
              </a:lnSpc>
              <a:spcBef>
                <a:spcPts val="0"/>
              </a:spcBef>
              <a:spcAft>
                <a:spcPts val="0"/>
              </a:spcAft>
              <a:buClrTx/>
              <a:buSzTx/>
              <a:buFontTx/>
              <a:buNone/>
              <a:tabLst/>
              <a:defRPr/>
            </a:pPr>
            <a:endParaRPr lang="sv-SE" b="1" dirty="0"/>
          </a:p>
          <a:p>
            <a:pPr marL="0" marR="0" indent="0" algn="l" defTabSz="914400" rtl="0" eaLnBrk="1" fontAlgn="auto" latinLnBrk="0" hangingPunct="1">
              <a:lnSpc>
                <a:spcPct val="100000"/>
              </a:lnSpc>
              <a:spcBef>
                <a:spcPts val="0"/>
              </a:spcBef>
              <a:spcAft>
                <a:spcPts val="0"/>
              </a:spcAft>
              <a:buClrTx/>
              <a:buSzTx/>
              <a:buFontTx/>
              <a:buNone/>
              <a:tabLst/>
              <a:defRPr/>
            </a:pPr>
            <a:r>
              <a:rPr lang="sv-SE" b="1" dirty="0"/>
              <a:t>Forskning:</a:t>
            </a:r>
            <a:r>
              <a:rPr lang="sv-SE" dirty="0"/>
              <a:t> Området</a:t>
            </a:r>
            <a:r>
              <a:rPr lang="sv-SE" baseline="0" dirty="0"/>
              <a:t> generellt föräldraskapsstöd och relationen mellan barn och föräldrar har genomsökts med fokus på att hitta komponenter med forskningsstöd. Utgångspunkt har också varit att se vilka skyddsfaktorer som är möjliga att stärka och vilka riskfaktorer som kan minskas. Detta arbeta har gjorts tillsammans med </a:t>
            </a:r>
            <a:r>
              <a:rPr lang="sv-SE" sz="1200" dirty="0"/>
              <a:t>Karolinska Institutet. </a:t>
            </a:r>
            <a:endParaRPr lang="sv-SE" dirty="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8</a:t>
            </a:fld>
            <a:endParaRPr lang="sv-S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lnSpcReduction="10000"/>
          </a:bodyPr>
          <a:lstStyle/>
          <a:p>
            <a:r>
              <a:rPr lang="sv-SE" sz="1200" b="0" baseline="0" dirty="0"/>
              <a:t>2 min</a:t>
            </a:r>
          </a:p>
          <a:p>
            <a:endParaRPr lang="sv-SE" sz="1200" b="1"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Risk- och skyddsfaktorer kan hjälpa oss att förstå och förklara varför barn och unga utvecklar ett normbrytande beteenden. Det är sällan som bara en eller få faktorer orsakar ett beteende, och riskfaktorer kan balanseras upp av skyddsfaktorer så att sannolikheten för att barnet senare hamnar i svårigheter minskar. En god relation mellan förälder och barn är en stark skyddsfaktor. Den uppnår vi genom att minska riskfaktorerna och stärka skyddsfaktorerna i föräldraskapet, vilket är syftet med ABC.</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r>
              <a:rPr lang="sv-SE" sz="1200" dirty="0"/>
              <a:t>I stora drag</a:t>
            </a:r>
            <a:r>
              <a:rPr lang="sv-SE" sz="1200" baseline="0" dirty="0"/>
              <a:t> handlar de två första träffarna i ABC om att stärka positiv uppmärksamhet och samvaro. </a:t>
            </a:r>
          </a:p>
          <a:p>
            <a:endParaRPr lang="sv-SE" sz="1200" baseline="0" dirty="0"/>
          </a:p>
          <a:p>
            <a:r>
              <a:rPr lang="sv-SE" sz="1200" baseline="0" dirty="0"/>
              <a:t>De två sista träffarna handlar om att minska negativ uppmärksamhet, auktoritärt föräldraskap och skäll.</a:t>
            </a:r>
          </a:p>
          <a:p>
            <a:endParaRPr lang="sv-SE" sz="1200" baseline="0" dirty="0"/>
          </a:p>
          <a:p>
            <a:endParaRPr lang="sv-SE"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sng" strike="noStrike" kern="1200" cap="none" spc="0" normalizeH="0" baseline="0" noProof="0" dirty="0">
                <a:ln>
                  <a:noFill/>
                </a:ln>
                <a:solidFill>
                  <a:prstClr val="black"/>
                </a:solidFill>
                <a:effectLst/>
                <a:uLnTx/>
                <a:uFillTx/>
                <a:latin typeface="+mn-lt"/>
                <a:ea typeface="+mn-ea"/>
                <a:cs typeface="+mn-cs"/>
              </a:rPr>
              <a:t>Referens för fördjupning: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Research </a:t>
            </a:r>
            <a:r>
              <a:rPr kumimoji="0" lang="sv-SE" sz="1200" b="0" i="0" u="none" strike="noStrike" kern="1200" cap="none" spc="0" normalizeH="0" baseline="0" noProof="0" dirty="0" err="1">
                <a:ln>
                  <a:noFill/>
                </a:ln>
                <a:solidFill>
                  <a:prstClr val="black"/>
                </a:solidFill>
                <a:effectLst/>
                <a:uLnTx/>
                <a:uFillTx/>
                <a:latin typeface="+mn-lt"/>
                <a:ea typeface="+mn-ea"/>
                <a:cs typeface="+mn-cs"/>
              </a:rPr>
              <a:t>institute</a:t>
            </a:r>
            <a:r>
              <a:rPr kumimoji="0" lang="sv-SE" sz="1200" b="0" i="0" u="none" strike="noStrike" kern="1200" cap="none" spc="0" normalizeH="0" baseline="0" noProof="0" dirty="0">
                <a:ln>
                  <a:noFill/>
                </a:ln>
                <a:solidFill>
                  <a:prstClr val="black"/>
                </a:solidFill>
                <a:effectLst/>
                <a:uLnTx/>
                <a:uFillTx/>
                <a:latin typeface="+mn-lt"/>
                <a:ea typeface="+mn-ea"/>
                <a:cs typeface="+mn-cs"/>
              </a:rPr>
              <a:t> och Sweden (2021). </a:t>
            </a:r>
            <a:r>
              <a:rPr kumimoji="0" lang="sv-SE" sz="1200" b="0" i="1" u="none" strike="noStrike" kern="1200" cap="none" spc="0" normalizeH="0" baseline="0" noProof="0" dirty="0">
                <a:ln>
                  <a:noFill/>
                </a:ln>
                <a:solidFill>
                  <a:prstClr val="black"/>
                </a:solidFill>
                <a:effectLst/>
                <a:uLnTx/>
                <a:uFillTx/>
                <a:latin typeface="+mn-lt"/>
                <a:ea typeface="+mn-ea"/>
                <a:cs typeface="+mn-cs"/>
              </a:rPr>
              <a:t>Risk- och skyddsfaktorer. Vad vet vi och vad kan göras med kunskapen?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Sundell, K., &amp; Forster, M. (2005). En grund för att växa : forskning om att förebygga beteendeproblem hos barn. Stockholm : Forsknings- och utvecklingsenheten, Socialtjänstförvaltningen, Stockholms stad. </a:t>
            </a:r>
            <a:endParaRPr kumimoji="0" lang="sv-SE"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Källa: Andershed &amp; Andershed, 2005, 2008</a:t>
            </a:r>
            <a:endParaRPr kumimoji="0" lang="sv-SE" sz="1200" b="0"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hlinkClick r:id="rId3"/>
              </a:rPr>
              <a:t>Risk- och skyddsfaktorer för normbrytande beteende – Kunskapsguiden</a:t>
            </a: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endParaRPr lang="sv-SE" sz="1200" dirty="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9</a:t>
            </a:fld>
            <a:endParaRPr lang="sv-SE"/>
          </a:p>
        </p:txBody>
      </p:sp>
    </p:spTree>
    <p:extLst>
      <p:ext uri="{BB962C8B-B14F-4D97-AF65-F5344CB8AC3E}">
        <p14:creationId xmlns:p14="http://schemas.microsoft.com/office/powerpoint/2010/main" val="2923013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D8B37F74-4D54-4959-9B50-5FEC06E374A8}" type="datetimeFigureOut">
              <a:rPr lang="sv-SE" smtClean="0"/>
              <a:pPr/>
              <a:t>2025-06-25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61DA879-439C-476B-9040-2E4FE7E9CC48}" type="slidenum">
              <a:rPr lang="sv-SE" smtClean="0"/>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8B37F74-4D54-4959-9B50-5FEC06E374A8}" type="datetimeFigureOut">
              <a:rPr lang="sv-SE" smtClean="0"/>
              <a:pPr/>
              <a:t>2025-06-25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61DA879-439C-476B-9040-2E4FE7E9CC48}" type="slidenum">
              <a:rPr lang="sv-SE" smtClean="0"/>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8B37F74-4D54-4959-9B50-5FEC06E374A8}" type="datetimeFigureOut">
              <a:rPr lang="sv-SE" smtClean="0"/>
              <a:pPr/>
              <a:t>2025-06-25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61DA879-439C-476B-9040-2E4FE7E9CC48}" type="slidenum">
              <a:rPr lang="sv-SE" smtClean="0"/>
              <a:pPr/>
              <a:t>‹#›</a:t>
            </a:fld>
            <a:endParaRPr lang="sv-S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440000"/>
            <a:ext cx="5263116" cy="3960000"/>
          </a:xfrm>
          <a:prstGeom prst="rect">
            <a:avLst/>
          </a:prstGeom>
        </p:spPr>
        <p:txBody>
          <a:bodyPr/>
          <a:lstStyle>
            <a:lvl1pPr marL="0" indent="0" algn="l">
              <a:defRPr sz="18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Klicka här för att ändra format på bakgrundstexten</a:t>
            </a:r>
          </a:p>
        </p:txBody>
      </p:sp>
      <p:sp>
        <p:nvSpPr>
          <p:cNvPr id="14" name="Platshållare för datum 13"/>
          <p:cNvSpPr>
            <a:spLocks noGrp="1"/>
          </p:cNvSpPr>
          <p:nvPr>
            <p:ph type="dt" sz="half" idx="10"/>
          </p:nvPr>
        </p:nvSpPr>
        <p:spPr/>
        <p:txBody>
          <a:bodyPr/>
          <a:lstStyle/>
          <a:p>
            <a:fld id="{9E6B2F57-3B3D-4224-8984-C361905DB6EC}" type="datetime1">
              <a:rPr lang="sv-SE" smtClean="0"/>
              <a:pPr/>
              <a:t>2025-06-25</a:t>
            </a:fld>
            <a:endParaRPr lang="sv-SE" dirty="0"/>
          </a:p>
        </p:txBody>
      </p:sp>
      <p:sp>
        <p:nvSpPr>
          <p:cNvPr id="15" name="Platshållare för bildnummer 14"/>
          <p:cNvSpPr>
            <a:spLocks noGrp="1"/>
          </p:cNvSpPr>
          <p:nvPr>
            <p:ph type="sldNum" sz="quarter" idx="11"/>
          </p:nvPr>
        </p:nvSpPr>
        <p:spPr/>
        <p:txBody>
          <a:bodyPr/>
          <a:lstStyle/>
          <a:p>
            <a:r>
              <a:rPr lang="sv-SE"/>
              <a:t>Sida </a:t>
            </a:r>
            <a:fld id="{42A5867E-8ECA-40F1-9DD6-AE7AFDFAA899}" type="slidenum">
              <a:rPr lang="sv-SE" smtClean="0"/>
              <a:pPr/>
              <a:t>‹#›</a:t>
            </a:fld>
            <a:endParaRPr lang="sv-SE" dirty="0"/>
          </a:p>
        </p:txBody>
      </p:sp>
      <p:sp>
        <p:nvSpPr>
          <p:cNvPr id="16" name="Platshållare för sidfot 15"/>
          <p:cNvSpPr>
            <a:spLocks noGrp="1"/>
          </p:cNvSpPr>
          <p:nvPr>
            <p:ph type="ftr" sz="quarter" idx="12"/>
          </p:nvPr>
        </p:nvSpPr>
        <p:spPr/>
        <p:txBody>
          <a:bodyPr/>
          <a:lstStyle/>
          <a:p>
            <a:r>
              <a:rPr lang="sv-SE"/>
              <a:t> </a:t>
            </a:r>
            <a:endParaRPr lang="sv-SE" dirty="0"/>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68446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8B37F74-4D54-4959-9B50-5FEC06E374A8}" type="datetimeFigureOut">
              <a:rPr lang="sv-SE" smtClean="0"/>
              <a:pPr/>
              <a:t>2025-06-25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61DA879-439C-476B-9040-2E4FE7E9CC48}"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D8B37F74-4D54-4959-9B50-5FEC06E374A8}" type="datetimeFigureOut">
              <a:rPr lang="sv-SE" smtClean="0"/>
              <a:pPr/>
              <a:t>2025-06-25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61DA879-439C-476B-9040-2E4FE7E9CC48}"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D8B37F74-4D54-4959-9B50-5FEC06E374A8}" type="datetimeFigureOut">
              <a:rPr lang="sv-SE" smtClean="0"/>
              <a:pPr/>
              <a:t>2025-06-25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61DA879-439C-476B-9040-2E4FE7E9CC48}" type="slidenum">
              <a:rPr lang="sv-SE" smtClean="0"/>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D8B37F74-4D54-4959-9B50-5FEC06E374A8}" type="datetimeFigureOut">
              <a:rPr lang="sv-SE" smtClean="0"/>
              <a:pPr/>
              <a:t>2025-06-25</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261DA879-439C-476B-9040-2E4FE7E9CC48}" type="slidenum">
              <a:rPr lang="sv-SE" smtClean="0"/>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D8B37F74-4D54-4959-9B50-5FEC06E374A8}" type="datetimeFigureOut">
              <a:rPr lang="sv-SE" smtClean="0"/>
              <a:pPr/>
              <a:t>2025-06-25</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261DA879-439C-476B-9040-2E4FE7E9CC48}" type="slidenum">
              <a:rPr lang="sv-SE" smtClean="0"/>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8B37F74-4D54-4959-9B50-5FEC06E374A8}" type="datetimeFigureOut">
              <a:rPr lang="sv-SE" smtClean="0"/>
              <a:pPr/>
              <a:t>2025-06-25</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261DA879-439C-476B-9040-2E4FE7E9CC48}" type="slidenum">
              <a:rPr lang="sv-SE" smtClean="0"/>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D8B37F74-4D54-4959-9B50-5FEC06E374A8}" type="datetimeFigureOut">
              <a:rPr lang="sv-SE" smtClean="0"/>
              <a:pPr/>
              <a:t>2025-06-25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61DA879-439C-476B-9040-2E4FE7E9CC48}" type="slidenum">
              <a:rPr lang="sv-SE" smtClean="0"/>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D8B37F74-4D54-4959-9B50-5FEC06E374A8}" type="datetimeFigureOut">
              <a:rPr lang="sv-SE" smtClean="0"/>
              <a:pPr/>
              <a:t>2025-06-25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61DA879-439C-476B-9040-2E4FE7E9CC48}" type="slidenum">
              <a:rPr lang="sv-SE" smtClean="0"/>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B37F74-4D54-4959-9B50-5FEC06E374A8}" type="datetimeFigureOut">
              <a:rPr lang="sv-SE" smtClean="0"/>
              <a:pPr/>
              <a:t>2025-06-25</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1DA879-439C-476B-9040-2E4FE7E9CC48}"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youtu.be/82mPXI9Vpa8"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www.youtube.com/watch?v=82mPXI9Vpa8" TargetMode="Externa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4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p:cNvSpPr>
            <a:spLocks noGrp="1"/>
          </p:cNvSpPr>
          <p:nvPr>
            <p:ph type="title"/>
          </p:nvPr>
        </p:nvSpPr>
        <p:spPr>
          <a:xfrm>
            <a:off x="1837010" y="3068960"/>
            <a:ext cx="5486400" cy="2880320"/>
          </a:xfrm>
        </p:spPr>
        <p:txBody>
          <a:bodyPr>
            <a:normAutofit/>
          </a:bodyPr>
          <a:lstStyle/>
          <a:p>
            <a:pPr algn="ctr"/>
            <a:r>
              <a:rPr lang="sv-SE" sz="2700" b="0" dirty="0"/>
              <a:t>Utbildningsdag 1</a:t>
            </a:r>
            <a:br>
              <a:rPr lang="sv-SE" sz="3200" dirty="0"/>
            </a:br>
            <a:r>
              <a:rPr lang="sv-SE" sz="3600" dirty="0"/>
              <a:t>Introduktion till ABC 3-12 </a:t>
            </a:r>
            <a:br>
              <a:rPr lang="sv-SE" sz="3600" dirty="0"/>
            </a:br>
            <a:r>
              <a:rPr lang="sv-SE" sz="3600" dirty="0"/>
              <a:t>Visa kärlek</a:t>
            </a:r>
            <a:br>
              <a:rPr lang="sv-SE" sz="3600" dirty="0"/>
            </a:br>
            <a:br>
              <a:rPr lang="sv-SE" sz="4000" dirty="0"/>
            </a:br>
            <a:r>
              <a:rPr lang="sv-SE" sz="2700" b="0" dirty="0"/>
              <a:t>Namn </a:t>
            </a:r>
            <a:r>
              <a:rPr lang="sv-SE" sz="2700" b="0" dirty="0" err="1"/>
              <a:t>Namnsson</a:t>
            </a:r>
            <a:endParaRPr lang="sv-SE" sz="2400" b="0" dirty="0"/>
          </a:p>
        </p:txBody>
      </p:sp>
      <p:pic>
        <p:nvPicPr>
          <p:cNvPr id="1026" name="Picture 2"/>
          <p:cNvPicPr>
            <a:picLocks noChangeAspect="1" noChangeArrowheads="1"/>
          </p:cNvPicPr>
          <p:nvPr/>
        </p:nvPicPr>
        <p:blipFill>
          <a:blip r:embed="rId3" cstate="print"/>
          <a:stretch>
            <a:fillRect/>
          </a:stretch>
        </p:blipFill>
        <p:spPr bwMode="auto">
          <a:xfrm>
            <a:off x="3203848" y="980728"/>
            <a:ext cx="2752725" cy="19907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600200"/>
            <a:ext cx="8229600" cy="4781128"/>
          </a:xfrm>
        </p:spPr>
        <p:txBody>
          <a:bodyPr>
            <a:normAutofit/>
          </a:bodyPr>
          <a:lstStyle/>
          <a:p>
            <a:pPr marL="0" indent="0">
              <a:buNone/>
            </a:pPr>
            <a:endParaRPr lang="sv-SE" sz="2800" dirty="0"/>
          </a:p>
          <a:p>
            <a:r>
              <a:rPr lang="sv-SE" sz="2800" dirty="0"/>
              <a:t>Anknytningsteori – hur barn och föräldrar bygger relation med varandra</a:t>
            </a:r>
          </a:p>
          <a:p>
            <a:endParaRPr lang="sv-SE" sz="2800" dirty="0"/>
          </a:p>
          <a:p>
            <a:r>
              <a:rPr lang="sv-SE" sz="2800" dirty="0"/>
              <a:t>Inlärningspsykologi – hur vi lär oss i samspel med vår omgivning </a:t>
            </a:r>
          </a:p>
          <a:p>
            <a:endParaRPr lang="sv-SE" sz="2800" dirty="0"/>
          </a:p>
          <a:p>
            <a:endParaRPr lang="sv-SE" sz="2800" dirty="0"/>
          </a:p>
        </p:txBody>
      </p:sp>
      <p:sp>
        <p:nvSpPr>
          <p:cNvPr id="6" name="Rubrik 1"/>
          <p:cNvSpPr txBox="1">
            <a:spLocks noGrp="1"/>
          </p:cNvSpPr>
          <p:nvPr>
            <p:ph type="title"/>
          </p:nvPr>
        </p:nvSpPr>
        <p:spPr>
          <a:prstGeom prst="rect">
            <a:avLst/>
          </a:prstGeom>
          <a:solidFill>
            <a:schemeClr val="accent4">
              <a:lumMod val="60000"/>
              <a:lumOff val="40000"/>
            </a:schemeClr>
          </a:solidFill>
        </p:spPr>
        <p:txBody>
          <a:bodyPr vert="horz" lIns="91440" tIns="45720" rIns="91440" bIns="45720" rtlCol="0" anchor="ctr">
            <a:normAutofit fontScale="90000"/>
          </a:bodyPr>
          <a:lstStyle/>
          <a:p>
            <a:pPr>
              <a:defRPr/>
            </a:pPr>
            <a:r>
              <a:rPr lang="sv-SE" dirty="0"/>
              <a:t>ABC teori: Skyddsfaktorer</a:t>
            </a:r>
            <a:br>
              <a:rPr lang="sv-SE" dirty="0"/>
            </a:br>
            <a:endParaRPr kumimoji="0" lang="sv-SE"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Rubrik 1"/>
          <p:cNvSpPr txBox="1">
            <a:spLocks/>
          </p:cNvSpPr>
          <p:nvPr/>
        </p:nvSpPr>
        <p:spPr>
          <a:xfrm>
            <a:off x="467544" y="260648"/>
            <a:ext cx="8229600" cy="1143000"/>
          </a:xfrm>
          <a:prstGeom prst="rect">
            <a:avLst/>
          </a:prstGeom>
          <a:solidFill>
            <a:srgbClr val="97BE0D"/>
          </a:solidFill>
        </p:spPr>
        <p:txBody>
          <a:bodyPr vert="horz" lIns="91440" tIns="45720" rIns="91440" bIns="45720" rtlCol="0" anchor="ctr">
            <a:normAutofit fontScale="90000" lnSpcReduction="20000"/>
          </a:bodyPr>
          <a:lstStyle/>
          <a:p>
            <a:pPr algn="ctr">
              <a:spcBef>
                <a:spcPct val="0"/>
              </a:spcBef>
              <a:defRPr/>
            </a:pPr>
            <a:endParaRPr lang="sv-SE" sz="4400" dirty="0"/>
          </a:p>
          <a:p>
            <a:pPr algn="ctr">
              <a:spcBef>
                <a:spcPct val="0"/>
              </a:spcBef>
              <a:defRPr/>
            </a:pPr>
            <a:r>
              <a:rPr lang="sv-SE" sz="4400" dirty="0">
                <a:solidFill>
                  <a:schemeClr val="bg1"/>
                </a:solidFill>
              </a:rPr>
              <a:t>ABC – teoretisk grund</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sv-SE"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406658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474789"/>
            <a:ext cx="8229600" cy="5257799"/>
          </a:xfrm>
        </p:spPr>
        <p:txBody>
          <a:bodyPr>
            <a:normAutofit fontScale="92500" lnSpcReduction="10000"/>
          </a:bodyPr>
          <a:lstStyle/>
          <a:p>
            <a:pPr>
              <a:lnSpc>
                <a:spcPct val="170000"/>
              </a:lnSpc>
              <a:buNone/>
            </a:pPr>
            <a:r>
              <a:rPr lang="sv-SE" sz="2600" b="1" dirty="0"/>
              <a:t>Fyra grundläggande och vägledande principer:</a:t>
            </a:r>
            <a:endParaRPr lang="sv-SE" sz="2600" dirty="0"/>
          </a:p>
          <a:p>
            <a:pPr marL="0" indent="0">
              <a:lnSpc>
                <a:spcPct val="120000"/>
              </a:lnSpc>
              <a:buNone/>
            </a:pPr>
            <a:r>
              <a:rPr lang="sv-SE" sz="2600" dirty="0"/>
              <a:t>Alla barn har samma rättigheter (artikel 2)</a:t>
            </a:r>
          </a:p>
          <a:p>
            <a:pPr marL="0" indent="0">
              <a:lnSpc>
                <a:spcPct val="120000"/>
              </a:lnSpc>
              <a:buNone/>
            </a:pPr>
            <a:r>
              <a:rPr lang="sv-SE" sz="2600" dirty="0"/>
              <a:t>Barnets bästa ska beaktas vid alla beslut som rör barn (artikel 3)</a:t>
            </a:r>
          </a:p>
          <a:p>
            <a:pPr marL="0" indent="0">
              <a:lnSpc>
                <a:spcPct val="120000"/>
              </a:lnSpc>
              <a:buNone/>
            </a:pPr>
            <a:r>
              <a:rPr lang="sv-SE" sz="2600" dirty="0"/>
              <a:t>Rätt till liv och utveckling (artikel 6)</a:t>
            </a:r>
          </a:p>
          <a:p>
            <a:pPr marL="0" indent="0">
              <a:lnSpc>
                <a:spcPct val="120000"/>
              </a:lnSpc>
              <a:buNone/>
            </a:pPr>
            <a:r>
              <a:rPr lang="sv-SE" sz="2600" dirty="0"/>
              <a:t>Respekt för barnets åsikter och att alla barn har rätt att</a:t>
            </a:r>
          </a:p>
          <a:p>
            <a:pPr marL="0" indent="0">
              <a:lnSpc>
                <a:spcPct val="120000"/>
              </a:lnSpc>
              <a:buNone/>
            </a:pPr>
            <a:r>
              <a:rPr lang="sv-SE" sz="2600" dirty="0"/>
              <a:t>uttrycka sin mening (artikel 12)</a:t>
            </a:r>
          </a:p>
          <a:p>
            <a:pPr marL="0" indent="0">
              <a:spcBef>
                <a:spcPts val="0"/>
              </a:spcBef>
              <a:buNone/>
            </a:pPr>
            <a:endParaRPr lang="sv-SE" sz="2600" dirty="0"/>
          </a:p>
          <a:p>
            <a:pPr marL="0" indent="0">
              <a:spcBef>
                <a:spcPts val="0"/>
              </a:spcBef>
              <a:spcAft>
                <a:spcPts val="0"/>
              </a:spcAft>
              <a:buNone/>
            </a:pPr>
            <a:endParaRPr lang="sv-SE" sz="2600" dirty="0"/>
          </a:p>
          <a:p>
            <a:pPr marL="0" indent="0">
              <a:spcBef>
                <a:spcPts val="0"/>
              </a:spcBef>
              <a:spcAft>
                <a:spcPts val="0"/>
              </a:spcAft>
              <a:buNone/>
            </a:pPr>
            <a:r>
              <a:rPr lang="sv-SE" sz="2600" dirty="0"/>
              <a:t>Andra artiklar som lyfts och </a:t>
            </a:r>
          </a:p>
          <a:p>
            <a:pPr marL="0" indent="0">
              <a:spcBef>
                <a:spcPts val="0"/>
              </a:spcBef>
              <a:spcAft>
                <a:spcPts val="0"/>
              </a:spcAft>
              <a:buNone/>
            </a:pPr>
            <a:r>
              <a:rPr lang="sv-SE" sz="2600" dirty="0"/>
              <a:t>realiseras i materialet: </a:t>
            </a:r>
          </a:p>
          <a:p>
            <a:pPr marL="0" indent="0">
              <a:spcBef>
                <a:spcPts val="0"/>
              </a:spcBef>
              <a:spcAft>
                <a:spcPts val="0"/>
              </a:spcAft>
              <a:buNone/>
            </a:pPr>
            <a:endParaRPr lang="sv-SE" sz="2600" dirty="0">
              <a:solidFill>
                <a:srgbClr val="FF0000"/>
              </a:solidFill>
            </a:endParaRPr>
          </a:p>
          <a:p>
            <a:pPr marL="0" indent="0">
              <a:spcBef>
                <a:spcPts val="0"/>
              </a:spcBef>
              <a:spcAft>
                <a:spcPts val="0"/>
              </a:spcAft>
              <a:buNone/>
            </a:pPr>
            <a:r>
              <a:rPr lang="sv-SE" sz="2600" dirty="0"/>
              <a:t>5, 13, 18, 19 &amp; 42</a:t>
            </a:r>
          </a:p>
          <a:p>
            <a:pPr marL="0" indent="0">
              <a:spcBef>
                <a:spcPts val="0"/>
              </a:spcBef>
              <a:spcAft>
                <a:spcPts val="0"/>
              </a:spcAft>
              <a:buNone/>
            </a:pPr>
            <a:endParaRPr lang="sv-SE" sz="3000" dirty="0"/>
          </a:p>
          <a:p>
            <a:pPr marL="0" indent="0">
              <a:lnSpc>
                <a:spcPct val="120000"/>
              </a:lnSpc>
              <a:buNone/>
            </a:pPr>
            <a:endParaRPr lang="sv-SE" sz="3400" dirty="0">
              <a:latin typeface="Stockholm Type "/>
            </a:endParaRPr>
          </a:p>
          <a:p>
            <a:pPr lvl="0">
              <a:buFontTx/>
              <a:buChar char="-"/>
            </a:pPr>
            <a:endParaRPr lang="sv-SE" sz="2800" dirty="0"/>
          </a:p>
          <a:p>
            <a:pPr>
              <a:lnSpc>
                <a:spcPct val="120000"/>
              </a:lnSpc>
            </a:pPr>
            <a:endParaRPr lang="sv-SE" sz="2800" dirty="0">
              <a:latin typeface="Stockholm Type "/>
            </a:endParaRPr>
          </a:p>
          <a:p>
            <a:endParaRPr lang="sv-SE" sz="2800" i="1" dirty="0"/>
          </a:p>
          <a:p>
            <a:endParaRPr lang="sv-SE" dirty="0"/>
          </a:p>
        </p:txBody>
      </p:sp>
      <p:pic>
        <p:nvPicPr>
          <p:cNvPr id="4" name="Bildobjekt 3"/>
          <p:cNvPicPr>
            <a:picLocks noChangeAspect="1"/>
          </p:cNvPicPr>
          <p:nvPr/>
        </p:nvPicPr>
        <p:blipFill>
          <a:blip r:embed="rId3"/>
          <a:stretch>
            <a:fillRect/>
          </a:stretch>
        </p:blipFill>
        <p:spPr>
          <a:xfrm>
            <a:off x="4860032" y="4005064"/>
            <a:ext cx="3680808" cy="2545016"/>
          </a:xfrm>
          <a:prstGeom prst="rect">
            <a:avLst/>
          </a:prstGeom>
        </p:spPr>
      </p:pic>
      <p:sp>
        <p:nvSpPr>
          <p:cNvPr id="9" name="Rubrik 1"/>
          <p:cNvSpPr>
            <a:spLocks noGrp="1"/>
          </p:cNvSpPr>
          <p:nvPr>
            <p:ph type="title"/>
          </p:nvPr>
        </p:nvSpPr>
        <p:spPr>
          <a:xfrm>
            <a:off x="457200" y="274638"/>
            <a:ext cx="8229600" cy="1143000"/>
          </a:xfrm>
          <a:solidFill>
            <a:srgbClr val="97BE0D"/>
          </a:solidFill>
        </p:spPr>
        <p:txBody>
          <a:bodyPr/>
          <a:lstStyle/>
          <a:p>
            <a:r>
              <a:rPr lang="sv-SE" dirty="0">
                <a:solidFill>
                  <a:schemeClr val="bg1"/>
                </a:solidFill>
              </a:rPr>
              <a:t>Barnkonventionen</a:t>
            </a:r>
          </a:p>
        </p:txBody>
      </p:sp>
    </p:spTree>
    <p:extLst>
      <p:ext uri="{BB962C8B-B14F-4D97-AF65-F5344CB8AC3E}">
        <p14:creationId xmlns:p14="http://schemas.microsoft.com/office/powerpoint/2010/main" val="3757766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innehåll 6" descr="ABC-trappan.jpg"/>
          <p:cNvPicPr>
            <a:picLocks noGrp="1" noChangeAspect="1"/>
          </p:cNvPicPr>
          <p:nvPr>
            <p:ph idx="1"/>
          </p:nvPr>
        </p:nvPicPr>
        <p:blipFill>
          <a:blip r:embed="rId3" cstate="print"/>
          <a:stretch>
            <a:fillRect/>
          </a:stretch>
        </p:blipFill>
        <p:spPr>
          <a:xfrm>
            <a:off x="146753" y="1340768"/>
            <a:ext cx="8837409" cy="4860235"/>
          </a:xfrm>
        </p:spPr>
      </p:pic>
    </p:spTree>
    <p:extLst>
      <p:ext uri="{BB962C8B-B14F-4D97-AF65-F5344CB8AC3E}">
        <p14:creationId xmlns:p14="http://schemas.microsoft.com/office/powerpoint/2010/main" val="3434527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endParaRPr lang="sv-SE" dirty="0"/>
          </a:p>
          <a:p>
            <a:pPr marL="0" indent="0">
              <a:buNone/>
            </a:pPr>
            <a:r>
              <a:rPr lang="sv-SE" sz="3400" dirty="0"/>
              <a:t>Varför ska vi erbjuda träffar som riktar sig till ALLA föräldrar?</a:t>
            </a:r>
            <a:br>
              <a:rPr lang="sv-SE" sz="3400" dirty="0"/>
            </a:br>
            <a:endParaRPr lang="sv-SE" sz="3400" dirty="0"/>
          </a:p>
          <a:p>
            <a:pPr lvl="1"/>
            <a:r>
              <a:rPr lang="sv-SE" sz="3200" dirty="0"/>
              <a:t>Diskutera två och två</a:t>
            </a:r>
          </a:p>
          <a:p>
            <a:endParaRPr lang="sv-SE" dirty="0"/>
          </a:p>
        </p:txBody>
      </p:sp>
      <p:sp>
        <p:nvSpPr>
          <p:cNvPr id="5" name="Rubrik 1"/>
          <p:cNvSpPr txBox="1">
            <a:spLocks/>
          </p:cNvSpPr>
          <p:nvPr/>
        </p:nvSpPr>
        <p:spPr>
          <a:xfrm>
            <a:off x="467544" y="260648"/>
            <a:ext cx="8229600" cy="1224136"/>
          </a:xfrm>
          <a:prstGeom prst="rect">
            <a:avLst/>
          </a:prstGeom>
          <a:solidFill>
            <a:srgbClr val="93117E"/>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sz="4400" b="0" i="0" u="none" strike="noStrike" kern="1200" cap="none" spc="0" normalizeH="0" baseline="0" noProof="0" dirty="0">
                <a:ln>
                  <a:noFill/>
                </a:ln>
                <a:solidFill>
                  <a:schemeClr val="bg1"/>
                </a:solidFill>
                <a:effectLst/>
                <a:uLnTx/>
                <a:uFillTx/>
                <a:latin typeface="+mj-lt"/>
                <a:ea typeface="+mj-ea"/>
                <a:cs typeface="+mj-cs"/>
              </a:rPr>
              <a:t>Varför</a:t>
            </a:r>
            <a:r>
              <a:rPr kumimoji="0" lang="sv-SE" sz="4400" b="0" i="0" u="none" strike="noStrike" kern="1200" cap="none" spc="0" normalizeH="0" noProof="0" dirty="0">
                <a:ln>
                  <a:noFill/>
                </a:ln>
                <a:solidFill>
                  <a:schemeClr val="bg1"/>
                </a:solidFill>
                <a:effectLst/>
                <a:uLnTx/>
                <a:uFillTx/>
                <a:latin typeface="+mj-lt"/>
                <a:ea typeface="+mj-ea"/>
                <a:cs typeface="+mj-cs"/>
              </a:rPr>
              <a:t> ABC</a:t>
            </a:r>
            <a:r>
              <a:rPr kumimoji="0" lang="sv-SE" sz="4400" b="0" i="0" u="none" strike="noStrike" kern="1200" cap="none" spc="0" normalizeH="0" baseline="0" noProof="0" dirty="0">
                <a:ln>
                  <a:noFill/>
                </a:ln>
                <a:solidFill>
                  <a:schemeClr val="bg1"/>
                </a:solidFill>
                <a:effectLst/>
                <a:uLnTx/>
                <a:uFillTx/>
                <a:latin typeface="+mj-lt"/>
                <a:ea typeface="+mj-ea"/>
                <a:cs typeface="+mj-cs"/>
              </a:rPr>
              <a:t>?</a:t>
            </a:r>
          </a:p>
        </p:txBody>
      </p:sp>
    </p:spTree>
    <p:extLst>
      <p:ext uri="{BB962C8B-B14F-4D97-AF65-F5344CB8AC3E}">
        <p14:creationId xmlns:p14="http://schemas.microsoft.com/office/powerpoint/2010/main" val="1874928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p:txBody>
          <a:bodyPr>
            <a:normAutofit/>
          </a:bodyPr>
          <a:lstStyle/>
          <a:p>
            <a:pPr marL="0" indent="0">
              <a:buNone/>
            </a:pPr>
            <a:endParaRPr lang="sv-SE" dirty="0"/>
          </a:p>
        </p:txBody>
      </p:sp>
      <p:sp>
        <p:nvSpPr>
          <p:cNvPr id="4" name="Platshållare för innehåll 3"/>
          <p:cNvSpPr>
            <a:spLocks noGrp="1"/>
          </p:cNvSpPr>
          <p:nvPr>
            <p:ph sz="half" idx="2"/>
          </p:nvPr>
        </p:nvSpPr>
        <p:spPr>
          <a:xfrm>
            <a:off x="4648200" y="1600200"/>
            <a:ext cx="4038600" cy="5141168"/>
          </a:xfrm>
        </p:spPr>
        <p:txBody>
          <a:bodyPr>
            <a:normAutofit/>
          </a:bodyPr>
          <a:lstStyle/>
          <a:p>
            <a:pPr lvl="0"/>
            <a:r>
              <a:rPr lang="sv-SE" sz="2400" dirty="0">
                <a:solidFill>
                  <a:prstClr val="black"/>
                </a:solidFill>
              </a:rPr>
              <a:t>Av de barn som är i riskzonen kommer inte alla att behöva stöd för att problemen ska rätta till sig</a:t>
            </a:r>
          </a:p>
          <a:p>
            <a:pPr lvl="0"/>
            <a:endParaRPr lang="sv-SE" sz="2400" dirty="0">
              <a:solidFill>
                <a:prstClr val="black"/>
              </a:solidFill>
            </a:endParaRPr>
          </a:p>
          <a:p>
            <a:pPr lvl="0"/>
            <a:r>
              <a:rPr lang="sv-SE" sz="2400" dirty="0">
                <a:solidFill>
                  <a:prstClr val="black"/>
                </a:solidFill>
              </a:rPr>
              <a:t>Den flesta barn som utvecklar problem senare i livet finns i den stora gruppen barn som </a:t>
            </a:r>
            <a:r>
              <a:rPr lang="sv-SE" sz="2400" i="1" dirty="0">
                <a:solidFill>
                  <a:prstClr val="black"/>
                </a:solidFill>
              </a:rPr>
              <a:t>inte verkar </a:t>
            </a:r>
            <a:r>
              <a:rPr lang="sv-SE" sz="2400" dirty="0">
                <a:solidFill>
                  <a:prstClr val="black"/>
                </a:solidFill>
              </a:rPr>
              <a:t>ha några problem idag</a:t>
            </a:r>
          </a:p>
          <a:p>
            <a:pPr lvl="0"/>
            <a:endParaRPr lang="sv-SE" sz="2400" dirty="0">
              <a:solidFill>
                <a:prstClr val="black"/>
              </a:solidFill>
            </a:endParaRPr>
          </a:p>
          <a:p>
            <a:pPr marL="0" lvl="0" indent="0">
              <a:spcAft>
                <a:spcPts val="600"/>
              </a:spcAft>
              <a:buNone/>
            </a:pPr>
            <a:r>
              <a:rPr lang="sv-SE" sz="1800" dirty="0">
                <a:solidFill>
                  <a:srgbClr val="000000"/>
                </a:solidFill>
                <a:latin typeface="Arial"/>
              </a:rPr>
              <a:t>Källa: Sundell, Forster 2005</a:t>
            </a:r>
          </a:p>
          <a:p>
            <a:endParaRPr lang="sv-SE" dirty="0"/>
          </a:p>
        </p:txBody>
      </p:sp>
      <p:sp>
        <p:nvSpPr>
          <p:cNvPr id="5" name="Rubrik 1"/>
          <p:cNvSpPr txBox="1">
            <a:spLocks noGrp="1"/>
          </p:cNvSpPr>
          <p:nvPr>
            <p:ph type="title"/>
          </p:nvPr>
        </p:nvSpPr>
        <p:spPr>
          <a:prstGeom prst="rect">
            <a:avLst/>
          </a:prstGeom>
          <a:solidFill>
            <a:srgbClr val="93117E"/>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sz="4400" b="0" i="0" u="none" strike="noStrike" kern="1200" cap="none" spc="0" normalizeH="0" baseline="0" noProof="0" dirty="0">
                <a:ln>
                  <a:noFill/>
                </a:ln>
                <a:solidFill>
                  <a:schemeClr val="bg1"/>
                </a:solidFill>
                <a:effectLst/>
                <a:uLnTx/>
                <a:uFillTx/>
                <a:latin typeface="+mj-lt"/>
                <a:ea typeface="+mj-ea"/>
                <a:cs typeface="+mj-cs"/>
              </a:rPr>
              <a:t>Preventionsparadoxen</a:t>
            </a:r>
          </a:p>
        </p:txBody>
      </p:sp>
      <p:pic>
        <p:nvPicPr>
          <p:cNvPr id="6" name="Platshållare för innehåll 4"/>
          <p:cNvPicPr>
            <a:picLocks noChangeAspect="1"/>
          </p:cNvPicPr>
          <p:nvPr/>
        </p:nvPicPr>
        <p:blipFill>
          <a:blip r:embed="rId3"/>
          <a:stretch>
            <a:fillRect/>
          </a:stretch>
        </p:blipFill>
        <p:spPr>
          <a:xfrm>
            <a:off x="457200" y="1417638"/>
            <a:ext cx="3826768" cy="5098387"/>
          </a:xfrm>
          <a:prstGeom prst="rect">
            <a:avLst/>
          </a:prstGeom>
        </p:spPr>
      </p:pic>
      <p:sp>
        <p:nvSpPr>
          <p:cNvPr id="7" name="Rektangel med rundade hörn 6"/>
          <p:cNvSpPr/>
          <p:nvPr/>
        </p:nvSpPr>
        <p:spPr>
          <a:xfrm>
            <a:off x="457200" y="5157192"/>
            <a:ext cx="3682752" cy="43204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med rundade hörn 7"/>
          <p:cNvSpPr/>
          <p:nvPr/>
        </p:nvSpPr>
        <p:spPr>
          <a:xfrm>
            <a:off x="611560" y="5589239"/>
            <a:ext cx="792088" cy="44961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med rundade hörn 10"/>
          <p:cNvSpPr/>
          <p:nvPr/>
        </p:nvSpPr>
        <p:spPr>
          <a:xfrm>
            <a:off x="539552" y="6038849"/>
            <a:ext cx="374501" cy="41448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5004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11560" y="332656"/>
            <a:ext cx="8229600" cy="1143000"/>
          </a:xfrm>
          <a:solidFill>
            <a:srgbClr val="97BE0D"/>
          </a:solidFill>
        </p:spPr>
        <p:txBody>
          <a:bodyPr/>
          <a:lstStyle/>
          <a:p>
            <a:r>
              <a:rPr lang="sv-SE" dirty="0">
                <a:solidFill>
                  <a:schemeClr val="bg1"/>
                </a:solidFill>
              </a:rPr>
              <a:t>Vad får föräldrarna?</a:t>
            </a:r>
          </a:p>
        </p:txBody>
      </p:sp>
      <p:sp>
        <p:nvSpPr>
          <p:cNvPr id="3" name="Platshållare för innehåll 2"/>
          <p:cNvSpPr>
            <a:spLocks noGrp="1"/>
          </p:cNvSpPr>
          <p:nvPr>
            <p:ph idx="1"/>
          </p:nvPr>
        </p:nvSpPr>
        <p:spPr/>
        <p:txBody>
          <a:bodyPr>
            <a:normAutofit/>
          </a:bodyPr>
          <a:lstStyle/>
          <a:p>
            <a:r>
              <a:rPr lang="sv-SE" sz="2800" dirty="0"/>
              <a:t>Diskutera och utbyta erfarenheter med andra föräldrar</a:t>
            </a:r>
          </a:p>
          <a:p>
            <a:endParaRPr lang="sv-SE" sz="2800" dirty="0"/>
          </a:p>
          <a:p>
            <a:r>
              <a:rPr lang="sv-SE" sz="2800" dirty="0"/>
              <a:t>Ta del av forskning om föräldraskap och barns utveckling</a:t>
            </a:r>
          </a:p>
          <a:p>
            <a:endParaRPr lang="sv-SE" sz="2800" dirty="0"/>
          </a:p>
          <a:p>
            <a:r>
              <a:rPr lang="sv-SE" sz="2800" dirty="0"/>
              <a:t>Verktyg för att bygga/bevara goda relationer och minska konflikter</a:t>
            </a:r>
          </a:p>
        </p:txBody>
      </p:sp>
    </p:spTree>
    <p:extLst>
      <p:ext uri="{BB962C8B-B14F-4D97-AF65-F5344CB8AC3E}">
        <p14:creationId xmlns:p14="http://schemas.microsoft.com/office/powerpoint/2010/main" val="2215046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rgbClr val="97BE0D"/>
          </a:solidFill>
        </p:spPr>
        <p:txBody>
          <a:bodyPr/>
          <a:lstStyle/>
          <a:p>
            <a:r>
              <a:rPr lang="sv-SE" dirty="0">
                <a:solidFill>
                  <a:schemeClr val="bg1"/>
                </a:solidFill>
              </a:rPr>
              <a:t>Ramar för föräldraträffarna</a:t>
            </a:r>
          </a:p>
        </p:txBody>
      </p:sp>
      <p:sp>
        <p:nvSpPr>
          <p:cNvPr id="3" name="Platshållare för innehåll 2"/>
          <p:cNvSpPr>
            <a:spLocks noGrp="1"/>
          </p:cNvSpPr>
          <p:nvPr>
            <p:ph idx="1"/>
          </p:nvPr>
        </p:nvSpPr>
        <p:spPr>
          <a:xfrm>
            <a:off x="467544" y="1700808"/>
            <a:ext cx="8229600" cy="4425355"/>
          </a:xfrm>
        </p:spPr>
        <p:txBody>
          <a:bodyPr>
            <a:noAutofit/>
          </a:bodyPr>
          <a:lstStyle/>
          <a:p>
            <a:pPr>
              <a:buFont typeface="Arial" charset="0"/>
              <a:buChar char="•"/>
            </a:pPr>
            <a:r>
              <a:rPr lang="sv-SE" sz="2800" dirty="0"/>
              <a:t>Fyra föräldraträffar à 2,5 timme</a:t>
            </a:r>
          </a:p>
          <a:p>
            <a:pPr>
              <a:buFont typeface="Arial" charset="0"/>
              <a:buChar char="•"/>
            </a:pPr>
            <a:r>
              <a:rPr lang="sv-SE" sz="2800" dirty="0"/>
              <a:t>Ca 10-14 föräldrar/grupp</a:t>
            </a:r>
          </a:p>
          <a:p>
            <a:pPr>
              <a:buFont typeface="Arial" charset="0"/>
              <a:buChar char="•"/>
            </a:pPr>
            <a:r>
              <a:rPr lang="sv-SE" sz="2800" dirty="0"/>
              <a:t>Två gruppledare</a:t>
            </a:r>
          </a:p>
          <a:p>
            <a:pPr>
              <a:buFont typeface="Arial" charset="0"/>
              <a:buChar char="•"/>
            </a:pPr>
            <a:r>
              <a:rPr lang="sv-SE" sz="2800" dirty="0"/>
              <a:t>En återträff</a:t>
            </a:r>
          </a:p>
          <a:p>
            <a:pPr>
              <a:buFont typeface="Arial" charset="0"/>
              <a:buChar char="•"/>
            </a:pPr>
            <a:r>
              <a:rPr lang="sv-SE" sz="2800" dirty="0"/>
              <a:t>Diskussioner, filmexempel                                               och tips att pröva hemma </a:t>
            </a:r>
          </a:p>
          <a:p>
            <a:pPr>
              <a:buFont typeface="Arial" charset="0"/>
              <a:buChar char="•"/>
            </a:pPr>
            <a:r>
              <a:rPr lang="sv-SE" sz="2800" dirty="0"/>
              <a:t>Trevlig lokal och gott fika!</a:t>
            </a:r>
          </a:p>
          <a:p>
            <a:pPr>
              <a:buFont typeface="Arial" charset="0"/>
              <a:buChar char="•"/>
            </a:pPr>
            <a:r>
              <a:rPr lang="sv-SE" sz="2800" dirty="0"/>
              <a:t>Barnvakt om möjligt</a:t>
            </a:r>
          </a:p>
          <a:p>
            <a:pPr>
              <a:buFont typeface="Wingdings" pitchFamily="2" charset="2"/>
              <a:buChar char="ü"/>
            </a:pPr>
            <a:endParaRPr lang="sv-SE" dirty="0"/>
          </a:p>
        </p:txBody>
      </p:sp>
    </p:spTree>
    <p:extLst>
      <p:ext uri="{BB962C8B-B14F-4D97-AF65-F5344CB8AC3E}">
        <p14:creationId xmlns:p14="http://schemas.microsoft.com/office/powerpoint/2010/main" val="2806096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Espreso (káva) – Wikipé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0858" y="2132856"/>
            <a:ext cx="4942284" cy="3294856"/>
          </a:xfrm>
          <a:prstGeom prst="rect">
            <a:avLst/>
          </a:prstGeom>
        </p:spPr>
      </p:pic>
      <p:sp>
        <p:nvSpPr>
          <p:cNvPr id="5" name="Rubrik 1"/>
          <p:cNvSpPr txBox="1">
            <a:spLocks/>
          </p:cNvSpPr>
          <p:nvPr/>
        </p:nvSpPr>
        <p:spPr>
          <a:xfrm>
            <a:off x="457200" y="274638"/>
            <a:ext cx="8229600" cy="1143000"/>
          </a:xfrm>
          <a:prstGeom prst="rect">
            <a:avLst/>
          </a:prstGeom>
          <a:solidFill>
            <a:srgbClr val="97BE0D"/>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dirty="0">
                <a:solidFill>
                  <a:schemeClr val="bg1"/>
                </a:solidFill>
              </a:rPr>
              <a:t>Paus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809596"/>
            <a:ext cx="7949226" cy="4835043"/>
          </a:xfrm>
        </p:spPr>
        <p:txBody>
          <a:bodyPr>
            <a:normAutofit fontScale="70000" lnSpcReduction="20000"/>
          </a:bodyPr>
          <a:lstStyle/>
          <a:p>
            <a:pPr>
              <a:buNone/>
            </a:pPr>
            <a:r>
              <a:rPr lang="sv-SE" sz="4000" b="1" dirty="0">
                <a:latin typeface="Calibri" panose="020F0502020204030204" pitchFamily="34" charset="0"/>
                <a:cs typeface="Calibri" panose="020F0502020204030204" pitchFamily="34" charset="0"/>
              </a:rPr>
              <a:t>1. Logga in på plusportalen.se </a:t>
            </a:r>
          </a:p>
          <a:p>
            <a:pPr>
              <a:buNone/>
            </a:pPr>
            <a:r>
              <a:rPr lang="sv-SE" sz="4000" dirty="0">
                <a:latin typeface="Calibri" panose="020F0502020204030204" pitchFamily="34" charset="0"/>
                <a:cs typeface="Calibri" panose="020F0502020204030204" pitchFamily="34" charset="0"/>
              </a:rPr>
              <a:t>- Behörighet som gruppledare</a:t>
            </a:r>
            <a:br>
              <a:rPr lang="sv-SE" sz="4000" dirty="0">
                <a:latin typeface="Calibri" panose="020F0502020204030204" pitchFamily="34" charset="0"/>
                <a:cs typeface="Calibri" panose="020F0502020204030204" pitchFamily="34" charset="0"/>
              </a:rPr>
            </a:br>
            <a:r>
              <a:rPr lang="sv-SE" sz="4000" dirty="0">
                <a:latin typeface="Calibri" panose="020F0502020204030204" pitchFamily="34" charset="0"/>
                <a:cs typeface="Calibri" panose="020F0502020204030204" pitchFamily="34" charset="0"/>
              </a:rPr>
              <a:t>- Tillgång till digitalt material och filmer</a:t>
            </a:r>
            <a:br>
              <a:rPr lang="sv-SE" sz="4000" dirty="0">
                <a:latin typeface="Calibri" panose="020F0502020204030204" pitchFamily="34" charset="0"/>
                <a:cs typeface="Calibri" panose="020F0502020204030204" pitchFamily="34" charset="0"/>
              </a:rPr>
            </a:br>
            <a:r>
              <a:rPr lang="sv-SE" sz="4000" dirty="0">
                <a:latin typeface="Calibri" panose="020F0502020204030204" pitchFamily="34" charset="0"/>
                <a:cs typeface="Calibri" panose="020F0502020204030204" pitchFamily="34" charset="0"/>
              </a:rPr>
              <a:t>- Anmäl dig till utbildning i Plusportalen</a:t>
            </a:r>
            <a:br>
              <a:rPr lang="sv-SE" sz="4000" dirty="0">
                <a:latin typeface="Calibri" panose="020F0502020204030204" pitchFamily="34" charset="0"/>
                <a:cs typeface="Calibri" panose="020F0502020204030204" pitchFamily="34" charset="0"/>
              </a:rPr>
            </a:br>
            <a:endParaRPr lang="sv-SE" sz="4000" dirty="0">
              <a:latin typeface="Calibri" panose="020F0502020204030204" pitchFamily="34" charset="0"/>
              <a:cs typeface="Calibri" panose="020F0502020204030204" pitchFamily="34" charset="0"/>
            </a:endParaRPr>
          </a:p>
          <a:p>
            <a:pPr>
              <a:buNone/>
            </a:pPr>
            <a:r>
              <a:rPr lang="sv-SE" sz="4000" b="1" dirty="0">
                <a:latin typeface="Calibri" panose="020F0502020204030204" pitchFamily="34" charset="0"/>
                <a:cs typeface="Calibri" panose="020F0502020204030204" pitchFamily="34" charset="0"/>
              </a:rPr>
              <a:t>2. Kontakta samordnaren i din </a:t>
            </a:r>
            <a:r>
              <a:rPr lang="sv-SE" sz="4000" b="1" dirty="0" err="1">
                <a:latin typeface="Calibri" panose="020F0502020204030204" pitchFamily="34" charset="0"/>
                <a:cs typeface="Calibri" panose="020F0502020204030204" pitchFamily="34" charset="0"/>
              </a:rPr>
              <a:t>sdf</a:t>
            </a:r>
            <a:endParaRPr lang="sv-SE" sz="4000" dirty="0">
              <a:latin typeface="Calibri" panose="020F0502020204030204" pitchFamily="34" charset="0"/>
              <a:cs typeface="Calibri" panose="020F0502020204030204" pitchFamily="34" charset="0"/>
            </a:endParaRPr>
          </a:p>
          <a:p>
            <a:pPr>
              <a:buNone/>
            </a:pPr>
            <a:r>
              <a:rPr lang="sv-SE" sz="4000" dirty="0">
                <a:latin typeface="Calibri" panose="020F0502020204030204" pitchFamily="34" charset="0"/>
                <a:cs typeface="Calibri" panose="020F0502020204030204" pitchFamily="34" charset="0"/>
              </a:rPr>
              <a:t>- Planering av kommande föräldraträffar</a:t>
            </a:r>
            <a:br>
              <a:rPr lang="sv-SE" sz="4000" dirty="0">
                <a:latin typeface="Calibri" panose="020F0502020204030204" pitchFamily="34" charset="0"/>
                <a:cs typeface="Calibri" panose="020F0502020204030204" pitchFamily="34" charset="0"/>
              </a:rPr>
            </a:br>
            <a:r>
              <a:rPr lang="sv-SE" sz="4000" dirty="0">
                <a:latin typeface="Calibri" panose="020F0502020204030204" pitchFamily="34" charset="0"/>
                <a:cs typeface="Calibri" panose="020F0502020204030204" pitchFamily="34" charset="0"/>
              </a:rPr>
              <a:t>- Överenskommelse om ansvarsfördelning</a:t>
            </a:r>
            <a:br>
              <a:rPr lang="sv-SE" sz="4000" dirty="0">
                <a:latin typeface="Calibri" panose="020F0502020204030204" pitchFamily="34" charset="0"/>
                <a:cs typeface="Calibri" panose="020F0502020204030204" pitchFamily="34" charset="0"/>
              </a:rPr>
            </a:br>
            <a:br>
              <a:rPr lang="sv-SE" sz="4000" b="1" dirty="0">
                <a:latin typeface="Calibri" panose="020F0502020204030204" pitchFamily="34" charset="0"/>
                <a:cs typeface="Calibri" panose="020F0502020204030204" pitchFamily="34" charset="0"/>
              </a:rPr>
            </a:br>
            <a:r>
              <a:rPr lang="sv-SE" sz="4000" b="1" dirty="0">
                <a:latin typeface="Calibri" panose="020F0502020204030204" pitchFamily="34" charset="0"/>
                <a:cs typeface="Calibri" panose="020F0502020204030204" pitchFamily="34" charset="0"/>
              </a:rPr>
              <a:t>3. Läs guide för gruppledare</a:t>
            </a:r>
            <a:endParaRPr lang="sv-SE" sz="4000" dirty="0">
              <a:latin typeface="Calibri" panose="020F0502020204030204" pitchFamily="34" charset="0"/>
              <a:cs typeface="Calibri" panose="020F0502020204030204" pitchFamily="34" charset="0"/>
            </a:endParaRPr>
          </a:p>
          <a:p>
            <a:pPr>
              <a:buNone/>
            </a:pPr>
            <a:r>
              <a:rPr lang="sv-SE" sz="4000" dirty="0">
                <a:latin typeface="Calibri" panose="020F0502020204030204" pitchFamily="34" charset="0"/>
                <a:cs typeface="Calibri" panose="020F0502020204030204" pitchFamily="34" charset="0"/>
              </a:rPr>
              <a:t>- Enkäter; för- och eftermätning</a:t>
            </a:r>
            <a:br>
              <a:rPr lang="sv-SE" sz="4000" dirty="0">
                <a:latin typeface="Calibri" panose="020F0502020204030204" pitchFamily="34" charset="0"/>
                <a:cs typeface="Calibri" panose="020F0502020204030204" pitchFamily="34" charset="0"/>
              </a:rPr>
            </a:br>
            <a:r>
              <a:rPr lang="sv-SE" sz="4000" dirty="0">
                <a:latin typeface="Calibri" panose="020F0502020204030204" pitchFamily="34" charset="0"/>
                <a:cs typeface="Calibri" panose="020F0502020204030204" pitchFamily="34" charset="0"/>
              </a:rPr>
              <a:t>- Skapa träffar och registrera närvaro</a:t>
            </a:r>
          </a:p>
          <a:p>
            <a:endParaRPr lang="sv-SE" sz="2100" dirty="0"/>
          </a:p>
          <a:p>
            <a:endParaRPr lang="sv-SE" sz="750" dirty="0"/>
          </a:p>
        </p:txBody>
      </p:sp>
      <p:sp>
        <p:nvSpPr>
          <p:cNvPr id="4" name="textruta 3"/>
          <p:cNvSpPr txBox="1"/>
          <p:nvPr/>
        </p:nvSpPr>
        <p:spPr>
          <a:xfrm>
            <a:off x="7508758" y="3970650"/>
            <a:ext cx="184731" cy="715581"/>
          </a:xfrm>
          <a:prstGeom prst="rect">
            <a:avLst/>
          </a:prstGeom>
          <a:noFill/>
        </p:spPr>
        <p:txBody>
          <a:bodyPr wrap="none" rtlCol="0">
            <a:spAutoFit/>
          </a:bodyPr>
          <a:lstStyle/>
          <a:p>
            <a:endParaRPr lang="sv-SE" sz="1350" dirty="0"/>
          </a:p>
          <a:p>
            <a:endParaRPr lang="sv-SE" sz="1350" dirty="0"/>
          </a:p>
          <a:p>
            <a:endParaRPr lang="sv-SE" sz="1350" dirty="0"/>
          </a:p>
        </p:txBody>
      </p:sp>
      <p:sp>
        <p:nvSpPr>
          <p:cNvPr id="5" name="Rubrik 4"/>
          <p:cNvSpPr>
            <a:spLocks noGrp="1"/>
          </p:cNvSpPr>
          <p:nvPr>
            <p:ph type="title"/>
          </p:nvPr>
        </p:nvSpPr>
        <p:spPr>
          <a:xfrm>
            <a:off x="457200" y="666597"/>
            <a:ext cx="8229600" cy="446652"/>
          </a:xfrm>
        </p:spPr>
        <p:txBody>
          <a:bodyPr>
            <a:normAutofit fontScale="90000"/>
          </a:bodyPr>
          <a:lstStyle/>
          <a:p>
            <a:r>
              <a:rPr lang="sv-SE" sz="4000" dirty="0">
                <a:latin typeface="Times New Roman" panose="02020603050405020304" pitchFamily="18" charset="0"/>
                <a:cs typeface="Times New Roman" panose="02020603050405020304" pitchFamily="18" charset="0"/>
              </a:rPr>
              <a:t>Plusportalen</a:t>
            </a:r>
          </a:p>
        </p:txBody>
      </p:sp>
      <p:sp>
        <p:nvSpPr>
          <p:cNvPr id="6" name="Rubrik 1"/>
          <p:cNvSpPr txBox="1">
            <a:spLocks/>
          </p:cNvSpPr>
          <p:nvPr/>
        </p:nvSpPr>
        <p:spPr>
          <a:xfrm>
            <a:off x="457200" y="274638"/>
            <a:ext cx="8229600" cy="1143000"/>
          </a:xfrm>
          <a:prstGeom prst="rect">
            <a:avLst/>
          </a:prstGeom>
          <a:solidFill>
            <a:srgbClr val="F18E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a:solidFill>
                  <a:schemeClr val="bg1"/>
                </a:solidFill>
              </a:rPr>
              <a:t>plusportalen.se</a:t>
            </a:r>
            <a:endParaRPr lang="sv-SE" dirty="0">
              <a:solidFill>
                <a:schemeClr val="bg1"/>
              </a:solidFill>
            </a:endParaRPr>
          </a:p>
        </p:txBody>
      </p:sp>
      <p:pic>
        <p:nvPicPr>
          <p:cNvPr id="2" name="Bildobjekt 1"/>
          <p:cNvPicPr>
            <a:picLocks noChangeAspect="1"/>
          </p:cNvPicPr>
          <p:nvPr/>
        </p:nvPicPr>
        <p:blipFill>
          <a:blip r:embed="rId3"/>
          <a:stretch>
            <a:fillRect/>
          </a:stretch>
        </p:blipFill>
        <p:spPr>
          <a:xfrm>
            <a:off x="6888324" y="4686231"/>
            <a:ext cx="1798476" cy="1798476"/>
          </a:xfrm>
          <a:prstGeom prst="rect">
            <a:avLst/>
          </a:prstGeom>
        </p:spPr>
      </p:pic>
    </p:spTree>
    <p:extLst>
      <p:ext uri="{BB962C8B-B14F-4D97-AF65-F5344CB8AC3E}">
        <p14:creationId xmlns:p14="http://schemas.microsoft.com/office/powerpoint/2010/main" val="10555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r>
              <a:rPr lang="sv-SE" sz="3000" dirty="0"/>
              <a:t>Rekryteringsguide</a:t>
            </a:r>
          </a:p>
          <a:p>
            <a:r>
              <a:rPr lang="sv-SE" sz="3000" dirty="0"/>
              <a:t>Folder och affisch</a:t>
            </a:r>
          </a:p>
          <a:p>
            <a:r>
              <a:rPr lang="sv-SE" sz="3000" dirty="0"/>
              <a:t>PowerPoint-presentationer</a:t>
            </a:r>
          </a:p>
          <a:p>
            <a:r>
              <a:rPr lang="sv-SE" sz="3000" dirty="0"/>
              <a:t>Filmer</a:t>
            </a:r>
          </a:p>
        </p:txBody>
      </p:sp>
      <p:pic>
        <p:nvPicPr>
          <p:cNvPr id="4" name="Bildobjekt 3" descr="samspelskedjan serie komprimerad.jpg"/>
          <p:cNvPicPr>
            <a:picLocks noChangeAspect="1"/>
          </p:cNvPicPr>
          <p:nvPr/>
        </p:nvPicPr>
        <p:blipFill>
          <a:blip r:embed="rId3" cstate="print"/>
          <a:stretch>
            <a:fillRect/>
          </a:stretch>
        </p:blipFill>
        <p:spPr>
          <a:xfrm>
            <a:off x="1784628" y="3921901"/>
            <a:ext cx="5574743" cy="2386824"/>
          </a:xfrm>
          <a:prstGeom prst="rect">
            <a:avLst/>
          </a:prstGeom>
        </p:spPr>
      </p:pic>
      <p:sp>
        <p:nvSpPr>
          <p:cNvPr id="5" name="Rubrik 1"/>
          <p:cNvSpPr>
            <a:spLocks noGrp="1"/>
          </p:cNvSpPr>
          <p:nvPr>
            <p:ph type="title"/>
          </p:nvPr>
        </p:nvSpPr>
        <p:spPr>
          <a:solidFill>
            <a:srgbClr val="97BE0D"/>
          </a:solidFill>
        </p:spPr>
        <p:txBody>
          <a:bodyPr>
            <a:normAutofit/>
          </a:bodyPr>
          <a:lstStyle/>
          <a:p>
            <a:r>
              <a:rPr lang="sv-SE" dirty="0">
                <a:solidFill>
                  <a:schemeClr val="bg1"/>
                </a:solidFill>
              </a:rPr>
              <a:t>Rekryteringsmaterial</a:t>
            </a:r>
          </a:p>
        </p:txBody>
      </p:sp>
    </p:spTree>
    <p:extLst>
      <p:ext uri="{BB962C8B-B14F-4D97-AF65-F5344CB8AC3E}">
        <p14:creationId xmlns:p14="http://schemas.microsoft.com/office/powerpoint/2010/main" val="3827103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a:solidFill>
            <a:srgbClr val="F18E00"/>
          </a:solidFill>
        </p:spPr>
        <p:txBody>
          <a:bodyPr/>
          <a:lstStyle/>
          <a:p>
            <a:r>
              <a:rPr lang="sv-SE" dirty="0">
                <a:solidFill>
                  <a:schemeClr val="bg1"/>
                </a:solidFill>
              </a:rPr>
              <a:t>Dagens agenda</a:t>
            </a:r>
          </a:p>
        </p:txBody>
      </p:sp>
      <p:sp>
        <p:nvSpPr>
          <p:cNvPr id="6" name="Platshållare för innehåll 5"/>
          <p:cNvSpPr>
            <a:spLocks noGrp="1"/>
          </p:cNvSpPr>
          <p:nvPr>
            <p:ph idx="1"/>
          </p:nvPr>
        </p:nvSpPr>
        <p:spPr>
          <a:xfrm>
            <a:off x="457200" y="1600200"/>
            <a:ext cx="8229600" cy="4925144"/>
          </a:xfrm>
        </p:spPr>
        <p:txBody>
          <a:bodyPr>
            <a:normAutofit/>
          </a:bodyPr>
          <a:lstStyle/>
          <a:p>
            <a:pPr>
              <a:buNone/>
            </a:pPr>
            <a:r>
              <a:rPr lang="sv-SE" sz="3500" dirty="0"/>
              <a:t>Kl. 08.30-12.00</a:t>
            </a:r>
          </a:p>
          <a:p>
            <a:r>
              <a:rPr lang="sv-SE" sz="2800" dirty="0"/>
              <a:t>       Utbildningsinformation</a:t>
            </a:r>
          </a:p>
          <a:p>
            <a:r>
              <a:rPr lang="sv-SE" sz="2800" dirty="0"/>
              <a:t>       Bakgrund till ABC</a:t>
            </a:r>
          </a:p>
          <a:p>
            <a:r>
              <a:rPr lang="sv-SE" sz="2800" dirty="0"/>
              <a:t>       ABC innehåll</a:t>
            </a:r>
          </a:p>
          <a:p>
            <a:r>
              <a:rPr lang="sv-SE" sz="2800" dirty="0"/>
              <a:t>       Genomgång av Träff 1</a:t>
            </a:r>
          </a:p>
          <a:p>
            <a:pPr marL="0" indent="0">
              <a:buNone/>
            </a:pPr>
            <a:r>
              <a:rPr lang="sv-SE" sz="2800" i="1" dirty="0"/>
              <a:t>Fika ca kl. 09.35. Kort paus ca kl.10.55</a:t>
            </a:r>
            <a:endParaRPr lang="sv-SE" sz="2800" dirty="0"/>
          </a:p>
          <a:p>
            <a:pPr marL="0" indent="0">
              <a:buNone/>
            </a:pPr>
            <a:r>
              <a:rPr lang="sv-SE" sz="3500" dirty="0"/>
              <a:t>Kl. 13.00-16.00</a:t>
            </a:r>
          </a:p>
          <a:p>
            <a:r>
              <a:rPr lang="sv-SE" sz="2800" dirty="0"/>
              <a:t>       Handledning </a:t>
            </a:r>
            <a:br>
              <a:rPr lang="sv-SE" sz="2800" dirty="0"/>
            </a:br>
            <a:r>
              <a:rPr lang="sv-SE" sz="2800" i="1" dirty="0"/>
              <a:t> Fika ca 14.30 </a:t>
            </a:r>
          </a:p>
          <a:p>
            <a:pPr marL="0" indent="0">
              <a:buNone/>
            </a:pPr>
            <a:endParaRPr lang="sv-SE" sz="2800" dirty="0"/>
          </a:p>
          <a:p>
            <a:pPr>
              <a:buNone/>
            </a:pPr>
            <a:endParaRPr lang="sv-SE" sz="2400" dirty="0"/>
          </a:p>
          <a:p>
            <a:pPr marL="0" indent="0">
              <a:buNone/>
            </a:pPr>
            <a:endParaRPr lang="sv-SE"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395536" y="1772816"/>
            <a:ext cx="8229600" cy="4525963"/>
          </a:xfrm>
        </p:spPr>
        <p:txBody>
          <a:bodyPr>
            <a:normAutofit/>
          </a:bodyPr>
          <a:lstStyle/>
          <a:p>
            <a:r>
              <a:rPr lang="sv-SE" sz="2800" dirty="0"/>
              <a:t>Översatt till engelska, arabiska, somaliska, finska, persiska och lätt svenska.</a:t>
            </a:r>
          </a:p>
          <a:p>
            <a:endParaRPr lang="sv-SE" sz="2800" dirty="0"/>
          </a:p>
          <a:p>
            <a:r>
              <a:rPr lang="sv-SE" sz="2800" dirty="0"/>
              <a:t>Sammanfattning av föräldramaterialet finns även på polska, ryska, spanska, tigrinja och turkiska.</a:t>
            </a:r>
          </a:p>
          <a:p>
            <a:pPr marL="0" indent="0">
              <a:buNone/>
            </a:pPr>
            <a:endParaRPr lang="sv-SE" sz="2800" dirty="0"/>
          </a:p>
          <a:p>
            <a:r>
              <a:rPr lang="sv-SE" sz="2800" dirty="0"/>
              <a:t>Kan beställas (på svenska) från tryckeriet via samordnaren.</a:t>
            </a:r>
          </a:p>
          <a:p>
            <a:pPr marL="0" indent="0">
              <a:buNone/>
            </a:pPr>
            <a:endParaRPr lang="sv-SE" dirty="0"/>
          </a:p>
          <a:p>
            <a:endParaRPr lang="sv-SE" dirty="0"/>
          </a:p>
          <a:p>
            <a:endParaRPr lang="sv-SE" dirty="0"/>
          </a:p>
        </p:txBody>
      </p:sp>
      <p:sp>
        <p:nvSpPr>
          <p:cNvPr id="5" name="Rubrik 1"/>
          <p:cNvSpPr>
            <a:spLocks noGrp="1"/>
          </p:cNvSpPr>
          <p:nvPr>
            <p:ph type="title"/>
          </p:nvPr>
        </p:nvSpPr>
        <p:spPr>
          <a:solidFill>
            <a:srgbClr val="97BE0D"/>
          </a:solidFill>
        </p:spPr>
        <p:txBody>
          <a:bodyPr>
            <a:normAutofit/>
          </a:bodyPr>
          <a:lstStyle/>
          <a:p>
            <a:r>
              <a:rPr lang="sv-SE" dirty="0">
                <a:solidFill>
                  <a:schemeClr val="bg1"/>
                </a:solidFill>
              </a:rPr>
              <a:t>Föräldramaterial</a:t>
            </a:r>
          </a:p>
        </p:txBody>
      </p:sp>
    </p:spTree>
    <p:extLst>
      <p:ext uri="{BB962C8B-B14F-4D97-AF65-F5344CB8AC3E}">
        <p14:creationId xmlns:p14="http://schemas.microsoft.com/office/powerpoint/2010/main" val="3552990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rgbClr val="97BE0D"/>
          </a:solidFill>
        </p:spPr>
        <p:txBody>
          <a:bodyPr>
            <a:normAutofit/>
          </a:bodyPr>
          <a:lstStyle/>
          <a:p>
            <a:r>
              <a:rPr lang="sv-SE" dirty="0">
                <a:solidFill>
                  <a:schemeClr val="bg1"/>
                </a:solidFill>
              </a:rPr>
              <a:t>Rekrytering av föräldrar</a:t>
            </a:r>
          </a:p>
        </p:txBody>
      </p:sp>
      <p:sp>
        <p:nvSpPr>
          <p:cNvPr id="4" name="Platshållare för innehåll 3"/>
          <p:cNvSpPr>
            <a:spLocks noGrp="1"/>
          </p:cNvSpPr>
          <p:nvPr>
            <p:ph idx="1"/>
          </p:nvPr>
        </p:nvSpPr>
        <p:spPr/>
        <p:txBody>
          <a:bodyPr/>
          <a:lstStyle/>
          <a:p>
            <a:pPr marL="0" lvl="0" indent="0">
              <a:spcBef>
                <a:spcPts val="0"/>
              </a:spcBef>
              <a:buNone/>
              <a:defRPr/>
            </a:pPr>
            <a:endParaRPr lang="sv-SE" dirty="0"/>
          </a:p>
          <a:p>
            <a:pPr marL="0" lvl="0" indent="0">
              <a:spcBef>
                <a:spcPts val="0"/>
              </a:spcBef>
              <a:buNone/>
              <a:defRPr/>
            </a:pPr>
            <a:r>
              <a:rPr lang="sv-SE" dirty="0"/>
              <a:t>Hur får vi föräldrar till grupperna? </a:t>
            </a:r>
            <a:br>
              <a:rPr lang="sv-SE" dirty="0"/>
            </a:br>
            <a:endParaRPr lang="sv-SE" dirty="0"/>
          </a:p>
          <a:p>
            <a:pPr marL="0" lvl="0" indent="0">
              <a:spcBef>
                <a:spcPts val="0"/>
              </a:spcBef>
              <a:buNone/>
              <a:defRPr/>
            </a:pPr>
            <a:r>
              <a:rPr lang="sv-SE" dirty="0"/>
              <a:t>Hur rekryterar vi föräldrar som är svåra att nå? </a:t>
            </a:r>
          </a:p>
          <a:p>
            <a:pPr algn="ctr"/>
            <a:endParaRPr lang="sv-SE" dirty="0"/>
          </a:p>
        </p:txBody>
      </p:sp>
      <p:sp>
        <p:nvSpPr>
          <p:cNvPr id="5" name="Rektangel 4"/>
          <p:cNvSpPr/>
          <p:nvPr/>
        </p:nvSpPr>
        <p:spPr>
          <a:xfrm>
            <a:off x="683568" y="1844824"/>
            <a:ext cx="7848872" cy="754053"/>
          </a:xfrm>
          <a:prstGeom prst="rect">
            <a:avLst/>
          </a:prstGeom>
        </p:spPr>
        <p:txBody>
          <a:bodyPr wrap="square">
            <a:spAutoFit/>
          </a:bodyPr>
          <a:lstStyle/>
          <a:p>
            <a:endParaRPr lang="sv-SE" sz="3200" dirty="0"/>
          </a:p>
          <a:p>
            <a:endParaRPr lang="sv-SE" sz="1100" dirty="0"/>
          </a:p>
        </p:txBody>
      </p:sp>
      <p:pic>
        <p:nvPicPr>
          <p:cNvPr id="7" name="Bildobjekt 6" descr="diskuterar.jpg"/>
          <p:cNvPicPr>
            <a:picLocks noChangeAspect="1"/>
          </p:cNvPicPr>
          <p:nvPr/>
        </p:nvPicPr>
        <p:blipFill>
          <a:blip r:embed="rId3" cstate="print"/>
          <a:stretch>
            <a:fillRect/>
          </a:stretch>
        </p:blipFill>
        <p:spPr>
          <a:xfrm>
            <a:off x="2733648" y="3819858"/>
            <a:ext cx="3676703" cy="2800279"/>
          </a:xfrm>
          <a:prstGeom prst="rect">
            <a:avLst/>
          </a:prstGeom>
        </p:spPr>
      </p:pic>
    </p:spTree>
    <p:extLst>
      <p:ext uri="{BB962C8B-B14F-4D97-AF65-F5344CB8AC3E}">
        <p14:creationId xmlns:p14="http://schemas.microsoft.com/office/powerpoint/2010/main" val="3664568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br>
              <a:rPr lang="sv-SE" b="1" dirty="0"/>
            </a:br>
            <a:endParaRPr lang="sv-SE" dirty="0"/>
          </a:p>
        </p:txBody>
      </p:sp>
      <p:sp>
        <p:nvSpPr>
          <p:cNvPr id="3" name="Platshållare för innehåll 2"/>
          <p:cNvSpPr>
            <a:spLocks noGrp="1"/>
          </p:cNvSpPr>
          <p:nvPr>
            <p:ph idx="1"/>
          </p:nvPr>
        </p:nvSpPr>
        <p:spPr/>
        <p:txBody>
          <a:bodyPr>
            <a:normAutofit lnSpcReduction="10000"/>
          </a:bodyPr>
          <a:lstStyle/>
          <a:p>
            <a:pPr marL="0" indent="0">
              <a:buNone/>
            </a:pPr>
            <a:endParaRPr lang="sv-SE" dirty="0"/>
          </a:p>
          <a:p>
            <a:r>
              <a:rPr lang="sv-SE" dirty="0"/>
              <a:t>Visar vad vi gör!</a:t>
            </a:r>
          </a:p>
          <a:p>
            <a:r>
              <a:rPr lang="sv-SE" dirty="0"/>
              <a:t>Är det något vi behöver göra</a:t>
            </a:r>
            <a:br>
              <a:rPr lang="sv-SE" dirty="0"/>
            </a:br>
            <a:r>
              <a:rPr lang="sv-SE" dirty="0"/>
              <a:t>annorlunda?</a:t>
            </a:r>
          </a:p>
          <a:p>
            <a:endParaRPr lang="sv-SE" dirty="0"/>
          </a:p>
          <a:p>
            <a:r>
              <a:rPr lang="sv-SE" dirty="0"/>
              <a:t>Närvaro baserat på 4 träffar</a:t>
            </a:r>
          </a:p>
          <a:p>
            <a:r>
              <a:rPr lang="sv-SE" dirty="0"/>
              <a:t>75% Genomförd utbildning</a:t>
            </a:r>
          </a:p>
          <a:p>
            <a:r>
              <a:rPr lang="sv-SE" dirty="0"/>
              <a:t>Eftermätning</a:t>
            </a:r>
          </a:p>
        </p:txBody>
      </p:sp>
      <p:sp>
        <p:nvSpPr>
          <p:cNvPr id="4" name="Rubrik 1"/>
          <p:cNvSpPr txBox="1">
            <a:spLocks/>
          </p:cNvSpPr>
          <p:nvPr/>
        </p:nvSpPr>
        <p:spPr>
          <a:xfrm>
            <a:off x="609600" y="427038"/>
            <a:ext cx="8229600" cy="1143000"/>
          </a:xfrm>
          <a:prstGeom prst="rect">
            <a:avLst/>
          </a:prstGeom>
          <a:solidFill>
            <a:srgbClr val="F18E00"/>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sv-SE" sz="4400" dirty="0">
                <a:solidFill>
                  <a:schemeClr val="bg1"/>
                </a:solidFill>
                <a:latin typeface="+mj-lt"/>
                <a:ea typeface="+mj-ea"/>
                <a:cs typeface="+mj-cs"/>
              </a:rPr>
              <a:t>Träffnärvaro i Plusportalen</a:t>
            </a:r>
            <a:endParaRPr kumimoji="0" lang="sv-SE" sz="4400" b="0" i="0" u="none" strike="noStrike" kern="1200" cap="none" spc="0" normalizeH="0" baseline="0" noProof="0" dirty="0">
              <a:ln>
                <a:noFill/>
              </a:ln>
              <a:solidFill>
                <a:schemeClr val="bg1"/>
              </a:solidFill>
              <a:effectLst/>
              <a:uLnTx/>
              <a:uFillTx/>
              <a:latin typeface="+mj-lt"/>
              <a:ea typeface="+mj-ea"/>
              <a:cs typeface="+mj-cs"/>
            </a:endParaRPr>
          </a:p>
        </p:txBody>
      </p:sp>
      <p:pic>
        <p:nvPicPr>
          <p:cNvPr id="5" name="Bildobjek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1920097"/>
            <a:ext cx="3014576" cy="4206066"/>
          </a:xfrm>
          <a:prstGeom prst="rect">
            <a:avLst/>
          </a:prstGeom>
        </p:spPr>
      </p:pic>
    </p:spTree>
    <p:extLst>
      <p:ext uri="{BB962C8B-B14F-4D97-AF65-F5344CB8AC3E}">
        <p14:creationId xmlns:p14="http://schemas.microsoft.com/office/powerpoint/2010/main" val="1135911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rgbClr val="93117E"/>
          </a:solidFill>
        </p:spPr>
        <p:txBody>
          <a:bodyPr vert="horz" lIns="91440" tIns="45720" rIns="91440" bIns="45720" rtlCol="0" anchor="ctr">
            <a:normAutofit/>
          </a:bodyPr>
          <a:lstStyle/>
          <a:p>
            <a:r>
              <a:rPr lang="sv-SE" dirty="0">
                <a:solidFill>
                  <a:schemeClr val="bg1"/>
                </a:solidFill>
              </a:rPr>
              <a:t>Föräldraenkäter ABC</a:t>
            </a:r>
          </a:p>
        </p:txBody>
      </p:sp>
      <p:sp>
        <p:nvSpPr>
          <p:cNvPr id="3" name="Platshållare för innehåll 2"/>
          <p:cNvSpPr>
            <a:spLocks noGrp="1"/>
          </p:cNvSpPr>
          <p:nvPr>
            <p:ph idx="1"/>
          </p:nvPr>
        </p:nvSpPr>
        <p:spPr/>
        <p:txBody>
          <a:bodyPr>
            <a:normAutofit fontScale="85000" lnSpcReduction="10000"/>
          </a:bodyPr>
          <a:lstStyle/>
          <a:p>
            <a:r>
              <a:rPr lang="sv-SE" dirty="0"/>
              <a:t>Varför?</a:t>
            </a:r>
          </a:p>
          <a:p>
            <a:pPr lvl="1"/>
            <a:r>
              <a:rPr lang="sv-SE" sz="2100" dirty="0"/>
              <a:t>Vi vill veta att programmen fortsätter ge positiva effekter</a:t>
            </a:r>
          </a:p>
          <a:p>
            <a:pPr lvl="1"/>
            <a:r>
              <a:rPr lang="sv-SE" sz="2100" dirty="0"/>
              <a:t>Feedback till gruppledare på egna arbetet</a:t>
            </a:r>
          </a:p>
          <a:p>
            <a:pPr lvl="1"/>
            <a:r>
              <a:rPr lang="sv-SE" sz="2100" dirty="0"/>
              <a:t>Följsamhet – ges programmen som det är tänkt</a:t>
            </a:r>
          </a:p>
          <a:p>
            <a:pPr lvl="1"/>
            <a:endParaRPr lang="sv-SE" sz="1500" dirty="0"/>
          </a:p>
          <a:p>
            <a:pPr lvl="1"/>
            <a:endParaRPr lang="sv-SE" sz="1500" dirty="0"/>
          </a:p>
          <a:p>
            <a:r>
              <a:rPr lang="sv-SE" dirty="0"/>
              <a:t>Före gruppstart: </a:t>
            </a:r>
            <a:r>
              <a:rPr lang="sv-SE" i="1" dirty="0"/>
              <a:t>”Frågor innan föräldragrupp ABC”</a:t>
            </a:r>
          </a:p>
          <a:p>
            <a:pPr lvl="1"/>
            <a:r>
              <a:rPr lang="sv-SE" sz="2100" dirty="0"/>
              <a:t>Föräldrarnas bakgrund, positiva föräldrabeteenden (lekt, berömt, förberett, behållit lugnet), negativa föräldrabeteenden (tjat, skällt).</a:t>
            </a:r>
          </a:p>
          <a:p>
            <a:pPr marL="342900" lvl="1" indent="0">
              <a:buNone/>
            </a:pPr>
            <a:r>
              <a:rPr lang="sv-SE" sz="1500" dirty="0"/>
              <a:t> </a:t>
            </a:r>
          </a:p>
          <a:p>
            <a:r>
              <a:rPr lang="sv-SE" dirty="0"/>
              <a:t>Efter gruppavslut: </a:t>
            </a:r>
            <a:r>
              <a:rPr lang="sv-SE" i="1" dirty="0"/>
              <a:t>”Frågor efter föräldragrupp ABC”</a:t>
            </a:r>
          </a:p>
          <a:p>
            <a:pPr lvl="1"/>
            <a:r>
              <a:rPr lang="sv-SE" sz="2100" dirty="0"/>
              <a:t>Deltagit fysiskt/digitalt, jobbat med hemuppgifter, samma frågor om positiva och negativa föräldrabeteenden, relationen till barnet, gruppledarbeteenden, nöjdhet med ABC. </a:t>
            </a:r>
          </a:p>
          <a:p>
            <a:pPr lvl="1"/>
            <a:endParaRPr lang="sv-SE" sz="1500" dirty="0"/>
          </a:p>
        </p:txBody>
      </p:sp>
    </p:spTree>
    <p:extLst>
      <p:ext uri="{BB962C8B-B14F-4D97-AF65-F5344CB8AC3E}">
        <p14:creationId xmlns:p14="http://schemas.microsoft.com/office/powerpoint/2010/main" val="84866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rgbClr val="93117E"/>
          </a:solidFill>
        </p:spPr>
        <p:txBody>
          <a:bodyPr vert="horz" lIns="91440" tIns="45720" rIns="91440" bIns="45720" rtlCol="0" anchor="ctr">
            <a:normAutofit/>
          </a:bodyPr>
          <a:lstStyle/>
          <a:p>
            <a:r>
              <a:rPr lang="sv-SE" dirty="0">
                <a:solidFill>
                  <a:schemeClr val="bg1"/>
                </a:solidFill>
              </a:rPr>
              <a:t>Resultat före och efter ABC</a:t>
            </a:r>
          </a:p>
        </p:txBody>
      </p:sp>
      <p:graphicFrame>
        <p:nvGraphicFramePr>
          <p:cNvPr id="6" name="Platshållare för innehåll 5"/>
          <p:cNvGraphicFramePr>
            <a:graphicFrameLocks noGrp="1"/>
          </p:cNvGraphicFramePr>
          <p:nvPr>
            <p:ph idx="1"/>
            <p:extLst>
              <p:ext uri="{D42A27DB-BD31-4B8C-83A1-F6EECF244321}">
                <p14:modId xmlns:p14="http://schemas.microsoft.com/office/powerpoint/2010/main" val="73857337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57143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rgbClr val="93117E"/>
          </a:solidFill>
        </p:spPr>
        <p:txBody>
          <a:bodyPr vert="horz" lIns="91440" tIns="45720" rIns="91440" bIns="45720" rtlCol="0" anchor="ctr">
            <a:normAutofit/>
          </a:bodyPr>
          <a:lstStyle/>
          <a:p>
            <a:r>
              <a:rPr lang="sv-SE" dirty="0">
                <a:solidFill>
                  <a:schemeClr val="bg1"/>
                </a:solidFill>
              </a:rPr>
              <a:t>Resultat efter ABC</a:t>
            </a:r>
          </a:p>
        </p:txBody>
      </p:sp>
      <p:graphicFrame>
        <p:nvGraphicFramePr>
          <p:cNvPr id="6" name="Platshållare för innehåll 5"/>
          <p:cNvGraphicFramePr>
            <a:graphicFrameLocks noGrp="1"/>
          </p:cNvGraphicFramePr>
          <p:nvPr>
            <p:ph idx="1"/>
            <p:extLst>
              <p:ext uri="{D42A27DB-BD31-4B8C-83A1-F6EECF244321}">
                <p14:modId xmlns:p14="http://schemas.microsoft.com/office/powerpoint/2010/main" val="111999037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878330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br>
              <a:rPr lang="sv-SE" b="1" dirty="0"/>
            </a:br>
            <a:endParaRPr lang="sv-SE" dirty="0"/>
          </a:p>
        </p:txBody>
      </p:sp>
      <p:sp>
        <p:nvSpPr>
          <p:cNvPr id="3" name="Platshållare för innehåll 2"/>
          <p:cNvSpPr>
            <a:spLocks noGrp="1"/>
          </p:cNvSpPr>
          <p:nvPr>
            <p:ph idx="1"/>
          </p:nvPr>
        </p:nvSpPr>
        <p:spPr>
          <a:xfrm>
            <a:off x="467544" y="1916832"/>
            <a:ext cx="8229600" cy="4525963"/>
          </a:xfrm>
        </p:spPr>
        <p:txBody>
          <a:bodyPr>
            <a:normAutofit/>
          </a:bodyPr>
          <a:lstStyle/>
          <a:p>
            <a:pPr marL="0" indent="0">
              <a:buNone/>
            </a:pPr>
            <a:r>
              <a:rPr lang="sv-SE" sz="3600" b="1" dirty="0"/>
              <a:t>RCT - föräldrakompetens</a:t>
            </a:r>
          </a:p>
          <a:p>
            <a:pPr>
              <a:buFontTx/>
              <a:buChar char="-"/>
            </a:pPr>
            <a:r>
              <a:rPr lang="sv-SE" dirty="0"/>
              <a:t>Resultaten visar på att ABC positiva effekter på upplevd </a:t>
            </a:r>
            <a:r>
              <a:rPr lang="sv-SE" i="1" dirty="0"/>
              <a:t>föräldrakompetens</a:t>
            </a:r>
            <a:endParaRPr lang="sv-SE" dirty="0"/>
          </a:p>
          <a:p>
            <a:pPr>
              <a:buFontTx/>
              <a:buChar char="-"/>
            </a:pPr>
            <a:r>
              <a:rPr lang="sv-SE" dirty="0"/>
              <a:t>Positiva effekter på </a:t>
            </a:r>
            <a:r>
              <a:rPr lang="sv-SE" i="1" dirty="0"/>
              <a:t>barns utveckling och hälsa</a:t>
            </a:r>
            <a:br>
              <a:rPr lang="sv-SE" i="1" dirty="0"/>
            </a:br>
            <a:endParaRPr lang="sv-SE" i="1" dirty="0"/>
          </a:p>
          <a:p>
            <a:pPr marL="0" indent="0">
              <a:buNone/>
            </a:pPr>
            <a:r>
              <a:rPr lang="sv-SE" sz="3600" b="1" dirty="0"/>
              <a:t>Studie – kostnadseffektivitet</a:t>
            </a:r>
          </a:p>
          <a:p>
            <a:pPr marL="0" indent="0">
              <a:buNone/>
            </a:pPr>
            <a:r>
              <a:rPr lang="sv-SE" dirty="0"/>
              <a:t>- ABC </a:t>
            </a:r>
            <a:r>
              <a:rPr lang="sv-SE" u="sng" dirty="0"/>
              <a:t>är</a:t>
            </a:r>
            <a:r>
              <a:rPr lang="sv-SE" dirty="0"/>
              <a:t> kostnadseffektivt om gruppledaren håller minst fem grupper</a:t>
            </a:r>
          </a:p>
          <a:p>
            <a:pPr marL="0" indent="0">
              <a:buNone/>
            </a:pPr>
            <a:endParaRPr lang="sv-SE" sz="3300" dirty="0"/>
          </a:p>
          <a:p>
            <a:pPr>
              <a:buFontTx/>
              <a:buChar char="-"/>
            </a:pPr>
            <a:endParaRPr lang="sv-SE" dirty="0"/>
          </a:p>
        </p:txBody>
      </p:sp>
      <p:sp>
        <p:nvSpPr>
          <p:cNvPr id="4" name="Rubrik 1"/>
          <p:cNvSpPr txBox="1">
            <a:spLocks/>
          </p:cNvSpPr>
          <p:nvPr/>
        </p:nvSpPr>
        <p:spPr>
          <a:xfrm>
            <a:off x="609600" y="427038"/>
            <a:ext cx="8229600" cy="1143000"/>
          </a:xfrm>
          <a:prstGeom prst="rect">
            <a:avLst/>
          </a:prstGeom>
          <a:solidFill>
            <a:srgbClr val="F18E00"/>
          </a:solidFill>
        </p:spPr>
        <p:txBody>
          <a:bodyPr vert="horz" lIns="91440" tIns="45720" rIns="91440" bIns="45720" rtlCol="0" anchor="ctr">
            <a:normAutofit/>
          </a:bodyPr>
          <a:lstStyle/>
          <a:p>
            <a:pPr algn="ctr">
              <a:spcBef>
                <a:spcPct val="0"/>
              </a:spcBef>
              <a:defRPr/>
            </a:pPr>
            <a:r>
              <a:rPr lang="sv-SE" sz="4400" dirty="0">
                <a:solidFill>
                  <a:schemeClr val="bg1"/>
                </a:solidFill>
                <a:latin typeface="+mj-lt"/>
                <a:ea typeface="+mj-ea"/>
                <a:cs typeface="+mj-cs"/>
              </a:rPr>
              <a:t> </a:t>
            </a:r>
            <a:r>
              <a:rPr lang="sv-SE" sz="4400" dirty="0">
                <a:solidFill>
                  <a:schemeClr val="bg1"/>
                </a:solidFill>
              </a:rPr>
              <a:t>Forskning ABC</a:t>
            </a:r>
          </a:p>
        </p:txBody>
      </p:sp>
    </p:spTree>
    <p:extLst>
      <p:ext uri="{BB962C8B-B14F-4D97-AF65-F5344CB8AC3E}">
        <p14:creationId xmlns:p14="http://schemas.microsoft.com/office/powerpoint/2010/main" val="14162045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normAutofit/>
          </a:bodyPr>
          <a:lstStyle/>
          <a:p>
            <a:pPr>
              <a:buNone/>
            </a:pPr>
            <a:r>
              <a:rPr lang="sv-SE" dirty="0"/>
              <a:t> </a:t>
            </a:r>
          </a:p>
          <a:p>
            <a:pPr>
              <a:buNone/>
            </a:pPr>
            <a:r>
              <a:rPr lang="sv-SE" dirty="0"/>
              <a:t>Framtidens föräldrar…</a:t>
            </a:r>
            <a:endParaRPr lang="sv-SE" dirty="0">
              <a:hlinkClick r:id="rId3"/>
            </a:endParaRPr>
          </a:p>
          <a:p>
            <a:pPr>
              <a:buNone/>
            </a:pPr>
            <a:endParaRPr lang="sv-SE" dirty="0">
              <a:hlinkClick r:id="rId3"/>
            </a:endParaRPr>
          </a:p>
          <a:p>
            <a:pPr>
              <a:buNone/>
            </a:pPr>
            <a:r>
              <a:rPr lang="sv-SE" sz="2800" dirty="0">
                <a:hlinkClick r:id="rId4"/>
              </a:rPr>
              <a:t>http://www.youtube.com/watch?v=82mPXI9Vpa8</a:t>
            </a:r>
            <a:endParaRPr lang="sv-SE" sz="2800" dirty="0"/>
          </a:p>
          <a:p>
            <a:pPr>
              <a:buNone/>
            </a:pPr>
            <a:endParaRPr lang="sv-SE" dirty="0"/>
          </a:p>
          <a:p>
            <a:endParaRPr lang="sv-SE" dirty="0"/>
          </a:p>
        </p:txBody>
      </p:sp>
      <p:sp>
        <p:nvSpPr>
          <p:cNvPr id="4" name="Rubrik 3"/>
          <p:cNvSpPr>
            <a:spLocks noGrp="1"/>
          </p:cNvSpPr>
          <p:nvPr>
            <p:ph type="title"/>
          </p:nvPr>
        </p:nvSpPr>
        <p:spPr>
          <a:solidFill>
            <a:srgbClr val="F18E00"/>
          </a:solidFill>
        </p:spPr>
        <p:txBody>
          <a:bodyPr/>
          <a:lstStyle/>
          <a:p>
            <a:r>
              <a:rPr lang="sv-SE" dirty="0">
                <a:solidFill>
                  <a:schemeClr val="bg1"/>
                </a:solidFill>
              </a:rPr>
              <a:t>Barnperspektivet</a:t>
            </a:r>
          </a:p>
        </p:txBody>
      </p:sp>
    </p:spTree>
    <p:extLst>
      <p:ext uri="{BB962C8B-B14F-4D97-AF65-F5344CB8AC3E}">
        <p14:creationId xmlns:p14="http://schemas.microsoft.com/office/powerpoint/2010/main" val="2065673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ubrik 1"/>
          <p:cNvSpPr>
            <a:spLocks noGrp="1"/>
          </p:cNvSpPr>
          <p:nvPr>
            <p:ph type="title"/>
          </p:nvPr>
        </p:nvSpPr>
        <p:spPr/>
        <p:txBody>
          <a:bodyPr/>
          <a:lstStyle/>
          <a:p>
            <a:pPr eaLnBrk="1" hangingPunct="1"/>
            <a:endParaRPr lang="sv-SE" dirty="0"/>
          </a:p>
        </p:txBody>
      </p:sp>
      <p:graphicFrame>
        <p:nvGraphicFramePr>
          <p:cNvPr id="5" name="Diagram 4"/>
          <p:cNvGraphicFramePr/>
          <p:nvPr>
            <p:extLst>
              <p:ext uri="{D42A27DB-BD31-4B8C-83A1-F6EECF244321}">
                <p14:modId xmlns:p14="http://schemas.microsoft.com/office/powerpoint/2010/main" val="3191841983"/>
              </p:ext>
            </p:extLst>
          </p:nvPr>
        </p:nvGraphicFramePr>
        <p:xfrm>
          <a:off x="1205345" y="1628800"/>
          <a:ext cx="7174862"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ubrik 1"/>
          <p:cNvSpPr txBox="1">
            <a:spLocks/>
          </p:cNvSpPr>
          <p:nvPr/>
        </p:nvSpPr>
        <p:spPr>
          <a:xfrm>
            <a:off x="467544" y="260648"/>
            <a:ext cx="8229600" cy="1152128"/>
          </a:xfrm>
          <a:prstGeom prst="rect">
            <a:avLst/>
          </a:prstGeom>
          <a:solidFill>
            <a:srgbClr val="F18E00"/>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sz="4400" b="0" i="0" u="none" strike="noStrike" kern="1200" cap="none" spc="0" normalizeH="0" baseline="0" noProof="0" dirty="0">
                <a:ln>
                  <a:noFill/>
                </a:ln>
                <a:solidFill>
                  <a:schemeClr val="bg1"/>
                </a:solidFill>
                <a:effectLst/>
                <a:uLnTx/>
                <a:uFillTx/>
                <a:latin typeface="+mj-lt"/>
                <a:ea typeface="+mj-ea"/>
                <a:cs typeface="+mj-cs"/>
              </a:rPr>
              <a:t>Barnperspektivet</a:t>
            </a:r>
          </a:p>
        </p:txBody>
      </p:sp>
    </p:spTree>
    <p:extLst>
      <p:ext uri="{BB962C8B-B14F-4D97-AF65-F5344CB8AC3E}">
        <p14:creationId xmlns:p14="http://schemas.microsoft.com/office/powerpoint/2010/main" val="34854121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533400" y="1600200"/>
            <a:ext cx="8077200" cy="4525963"/>
          </a:xfrm>
        </p:spPr>
        <p:txBody>
          <a:bodyPr>
            <a:noAutofit/>
          </a:bodyPr>
          <a:lstStyle/>
          <a:p>
            <a:pPr>
              <a:buNone/>
            </a:pPr>
            <a:endParaRPr lang="sv-SE" sz="2000" dirty="0"/>
          </a:p>
          <a:p>
            <a:pPr algn="ctr">
              <a:buNone/>
            </a:pPr>
            <a:endParaRPr lang="sv-SE" sz="4400" dirty="0"/>
          </a:p>
          <a:p>
            <a:pPr algn="ctr">
              <a:buNone/>
            </a:pPr>
            <a:r>
              <a:rPr lang="sv-SE" sz="5400" b="1" dirty="0"/>
              <a:t>Viktiga färdigheter för gruppledare?</a:t>
            </a:r>
          </a:p>
          <a:p>
            <a:pPr>
              <a:buNone/>
            </a:pPr>
            <a:endParaRPr lang="sv-SE" sz="2000" dirty="0"/>
          </a:p>
          <a:p>
            <a:pPr>
              <a:buNone/>
            </a:pPr>
            <a:endParaRPr lang="sv-SE" sz="2000" dirty="0"/>
          </a:p>
          <a:p>
            <a:pPr>
              <a:buNone/>
            </a:pPr>
            <a:endParaRPr lang="sv-SE" sz="2000" dirty="0"/>
          </a:p>
          <a:p>
            <a:pPr>
              <a:buNone/>
            </a:pPr>
            <a:endParaRPr lang="sv-SE" sz="2000" dirty="0"/>
          </a:p>
          <a:p>
            <a:pPr>
              <a:buNone/>
            </a:pPr>
            <a:endParaRPr lang="sv-SE" sz="2000" dirty="0"/>
          </a:p>
        </p:txBody>
      </p:sp>
      <p:sp>
        <p:nvSpPr>
          <p:cNvPr id="7" name="Rubrik 6"/>
          <p:cNvSpPr>
            <a:spLocks noGrp="1"/>
          </p:cNvSpPr>
          <p:nvPr>
            <p:ph type="title"/>
          </p:nvPr>
        </p:nvSpPr>
        <p:spPr/>
        <p:txBody>
          <a:bodyPr/>
          <a:lstStyle/>
          <a:p>
            <a:endParaRPr lang="sv-SE"/>
          </a:p>
        </p:txBody>
      </p:sp>
      <p:sp>
        <p:nvSpPr>
          <p:cNvPr id="8" name="Rubrik 1"/>
          <p:cNvSpPr txBox="1">
            <a:spLocks/>
          </p:cNvSpPr>
          <p:nvPr/>
        </p:nvSpPr>
        <p:spPr>
          <a:xfrm>
            <a:off x="467544" y="260648"/>
            <a:ext cx="8229600" cy="1143000"/>
          </a:xfrm>
          <a:prstGeom prst="rect">
            <a:avLst/>
          </a:prstGeom>
          <a:solidFill>
            <a:srgbClr val="97BE0D"/>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sz="4400" b="0" i="0" u="none" strike="noStrike" kern="1200" cap="none" spc="0" normalizeH="0" baseline="0" noProof="0" dirty="0">
                <a:ln>
                  <a:noFill/>
                </a:ln>
                <a:solidFill>
                  <a:schemeClr val="bg1"/>
                </a:solidFill>
                <a:effectLst/>
                <a:uLnTx/>
                <a:uFillTx/>
                <a:latin typeface="+mj-lt"/>
                <a:ea typeface="+mj-ea"/>
                <a:cs typeface="+mj-cs"/>
              </a:rPr>
              <a:t>Gruppledarrollen</a:t>
            </a:r>
          </a:p>
        </p:txBody>
      </p:sp>
    </p:spTree>
    <p:extLst>
      <p:ext uri="{BB962C8B-B14F-4D97-AF65-F5344CB8AC3E}">
        <p14:creationId xmlns:p14="http://schemas.microsoft.com/office/powerpoint/2010/main" val="1945840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rgbClr val="97BE0D"/>
          </a:solidFill>
        </p:spPr>
        <p:txBody>
          <a:bodyPr/>
          <a:lstStyle/>
          <a:p>
            <a:r>
              <a:rPr lang="sv-SE" dirty="0">
                <a:solidFill>
                  <a:schemeClr val="bg1"/>
                </a:solidFill>
              </a:rPr>
              <a:t>Utbildningens upplägg</a:t>
            </a:r>
          </a:p>
        </p:txBody>
      </p:sp>
      <p:sp>
        <p:nvSpPr>
          <p:cNvPr id="3" name="Platshållare för innehåll 2"/>
          <p:cNvSpPr>
            <a:spLocks noGrp="1"/>
          </p:cNvSpPr>
          <p:nvPr>
            <p:ph idx="1"/>
          </p:nvPr>
        </p:nvSpPr>
        <p:spPr>
          <a:xfrm>
            <a:off x="457200" y="1417638"/>
            <a:ext cx="8229600" cy="4963690"/>
          </a:xfrm>
        </p:spPr>
        <p:txBody>
          <a:bodyPr>
            <a:normAutofit fontScale="92500" lnSpcReduction="10000"/>
          </a:bodyPr>
          <a:lstStyle/>
          <a:p>
            <a:pPr marL="0" indent="0">
              <a:buNone/>
            </a:pPr>
            <a:r>
              <a:rPr lang="sv-SE" sz="3000" dirty="0"/>
              <a:t>Beräknad tidsåtgång ca: 60 timmar</a:t>
            </a:r>
          </a:p>
          <a:p>
            <a:pPr marL="0" indent="0">
              <a:buNone/>
            </a:pPr>
            <a:endParaRPr lang="sv-SE" sz="1600" dirty="0"/>
          </a:p>
          <a:p>
            <a:r>
              <a:rPr lang="sv-SE" sz="3000" dirty="0"/>
              <a:t>Fyra utbildningsdagar </a:t>
            </a:r>
          </a:p>
          <a:p>
            <a:pPr marL="0" indent="0">
              <a:buNone/>
            </a:pPr>
            <a:r>
              <a:rPr lang="sv-SE" sz="3000" dirty="0"/>
              <a:t>-</a:t>
            </a:r>
            <a:r>
              <a:rPr lang="sv-SE" sz="3000" i="1" dirty="0"/>
              <a:t> Aktuella datum?</a:t>
            </a:r>
            <a:br>
              <a:rPr lang="sv-SE" sz="3000" dirty="0"/>
            </a:br>
            <a:endParaRPr lang="sv-SE" sz="3000" dirty="0"/>
          </a:p>
          <a:p>
            <a:r>
              <a:rPr lang="sv-SE" sz="3000" dirty="0"/>
              <a:t>Föräldragrupp parallellt</a:t>
            </a:r>
          </a:p>
          <a:p>
            <a:pPr>
              <a:buFontTx/>
              <a:buChar char="-"/>
            </a:pPr>
            <a:r>
              <a:rPr lang="sv-SE" sz="3000" dirty="0"/>
              <a:t>Förberedelser och efterarbete</a:t>
            </a:r>
          </a:p>
          <a:p>
            <a:pPr>
              <a:buFontTx/>
              <a:buChar char="-"/>
            </a:pPr>
            <a:r>
              <a:rPr lang="sv-SE" sz="3000" dirty="0"/>
              <a:t>Sammanställa kommuninformation om föräldrastöd</a:t>
            </a:r>
          </a:p>
          <a:p>
            <a:pPr>
              <a:buFontTx/>
              <a:buChar char="-"/>
            </a:pPr>
            <a:endParaRPr lang="sv-SE" sz="3000" dirty="0"/>
          </a:p>
          <a:p>
            <a:r>
              <a:rPr lang="sv-SE" sz="3000" dirty="0"/>
              <a:t>Litteraturuppgift, </a:t>
            </a:r>
            <a:r>
              <a:rPr lang="sv-SE" sz="3000" i="1" dirty="0"/>
              <a:t>inlämning datum?</a:t>
            </a:r>
          </a:p>
          <a:p>
            <a:r>
              <a:rPr lang="sv-SE" sz="3000" dirty="0"/>
              <a:t>Filmuppgift, </a:t>
            </a:r>
            <a:r>
              <a:rPr lang="sv-SE" sz="3000" i="1" dirty="0"/>
              <a:t>inlämning datum?</a:t>
            </a:r>
          </a:p>
          <a:p>
            <a:pPr>
              <a:buFontTx/>
              <a:buChar char="-"/>
            </a:pPr>
            <a:endParaRPr lang="sv-SE" sz="3000" dirty="0"/>
          </a:p>
          <a:p>
            <a:pPr>
              <a:buFontTx/>
              <a:buChar char="-"/>
            </a:pPr>
            <a:endParaRPr lang="sv-SE" sz="3000" dirty="0"/>
          </a:p>
          <a:p>
            <a:pPr>
              <a:buFontTx/>
              <a:buChar char="-"/>
            </a:pPr>
            <a:endParaRPr lang="sv-SE" sz="2800" dirty="0"/>
          </a:p>
          <a:p>
            <a:endParaRPr lang="sv-SE" sz="2800" dirty="0"/>
          </a:p>
          <a:p>
            <a:pPr>
              <a:buNone/>
            </a:pPr>
            <a:endParaRPr lang="sv-SE" sz="2800" dirty="0"/>
          </a:p>
          <a:p>
            <a:pPr>
              <a:buNone/>
            </a:pPr>
            <a:endParaRPr lang="sv-SE" dirty="0"/>
          </a:p>
          <a:p>
            <a:endParaRPr lang="sv-SE" dirty="0"/>
          </a:p>
        </p:txBody>
      </p:sp>
    </p:spTree>
    <p:extLst>
      <p:ext uri="{BB962C8B-B14F-4D97-AF65-F5344CB8AC3E}">
        <p14:creationId xmlns:p14="http://schemas.microsoft.com/office/powerpoint/2010/main" val="3042902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rgbClr val="97BE0D"/>
          </a:solidFill>
        </p:spPr>
        <p:txBody>
          <a:bodyPr/>
          <a:lstStyle/>
          <a:p>
            <a:r>
              <a:rPr lang="sv-SE" dirty="0">
                <a:solidFill>
                  <a:schemeClr val="bg1"/>
                </a:solidFill>
              </a:rPr>
              <a:t>ABC - pedagogik</a:t>
            </a:r>
            <a:r>
              <a:rPr lang="sv-SE" dirty="0"/>
              <a:t> </a:t>
            </a:r>
          </a:p>
        </p:txBody>
      </p:sp>
      <p:sp>
        <p:nvSpPr>
          <p:cNvPr id="3" name="Platshållare för innehåll 2"/>
          <p:cNvSpPr>
            <a:spLocks noGrp="1"/>
          </p:cNvSpPr>
          <p:nvPr>
            <p:ph idx="1"/>
          </p:nvPr>
        </p:nvSpPr>
        <p:spPr/>
        <p:txBody>
          <a:bodyPr>
            <a:normAutofit/>
          </a:bodyPr>
          <a:lstStyle/>
          <a:p>
            <a:r>
              <a:rPr lang="sv-SE" sz="2800" dirty="0"/>
              <a:t>Föräldrarna sitter på svaren och utformar sitt eget material</a:t>
            </a:r>
          </a:p>
          <a:p>
            <a:pPr>
              <a:buNone/>
            </a:pPr>
            <a:endParaRPr lang="sv-SE" sz="2800" dirty="0"/>
          </a:p>
          <a:p>
            <a:r>
              <a:rPr lang="sv-SE" sz="2800" dirty="0"/>
              <a:t>Diskussioner, övningar, demonstrationer och filmexempel</a:t>
            </a:r>
          </a:p>
          <a:p>
            <a:endParaRPr lang="sv-SE" sz="2800" dirty="0"/>
          </a:p>
          <a:p>
            <a:r>
              <a:rPr lang="sv-SE" sz="2800" dirty="0"/>
              <a:t>Normalisera, avdramatisera och använd humor </a:t>
            </a:r>
          </a:p>
          <a:p>
            <a:endParaRPr lang="sv-SE" sz="2800" dirty="0"/>
          </a:p>
          <a:p>
            <a:r>
              <a:rPr lang="sv-SE" sz="2800" b="1" dirty="0"/>
              <a:t>Stärka och uppmuntra</a:t>
            </a:r>
          </a:p>
          <a:p>
            <a:endParaRPr lang="sv-SE" dirty="0"/>
          </a:p>
        </p:txBody>
      </p:sp>
    </p:spTree>
    <p:extLst>
      <p:ext uri="{BB962C8B-B14F-4D97-AF65-F5344CB8AC3E}">
        <p14:creationId xmlns:p14="http://schemas.microsoft.com/office/powerpoint/2010/main" val="19536301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rgbClr val="97BE0D"/>
          </a:solidFill>
        </p:spPr>
        <p:txBody>
          <a:bodyPr/>
          <a:lstStyle/>
          <a:p>
            <a:r>
              <a:rPr lang="sv-SE" dirty="0">
                <a:solidFill>
                  <a:schemeClr val="bg1"/>
                </a:solidFill>
              </a:rPr>
              <a:t>ABC - pedagogik</a:t>
            </a:r>
            <a:r>
              <a:rPr lang="sv-SE" dirty="0"/>
              <a:t> </a:t>
            </a:r>
          </a:p>
        </p:txBody>
      </p:sp>
      <p:sp>
        <p:nvSpPr>
          <p:cNvPr id="3" name="Platshållare för innehåll 2"/>
          <p:cNvSpPr>
            <a:spLocks noGrp="1"/>
          </p:cNvSpPr>
          <p:nvPr>
            <p:ph idx="1"/>
          </p:nvPr>
        </p:nvSpPr>
        <p:spPr/>
        <p:txBody>
          <a:bodyPr>
            <a:normAutofit/>
          </a:bodyPr>
          <a:lstStyle/>
          <a:p>
            <a:pPr>
              <a:buNone/>
            </a:pPr>
            <a:r>
              <a:rPr lang="sv-SE" dirty="0"/>
              <a:t>Hur kan vi göra för att alla föräldrar ska </a:t>
            </a:r>
          </a:p>
          <a:p>
            <a:pPr>
              <a:buNone/>
            </a:pPr>
            <a:r>
              <a:rPr lang="sv-SE" dirty="0"/>
              <a:t>komma till tals?</a:t>
            </a:r>
          </a:p>
          <a:p>
            <a:pPr>
              <a:buFontTx/>
              <a:buChar char="-"/>
            </a:pPr>
            <a:r>
              <a:rPr lang="sv-SE" sz="2800" dirty="0"/>
              <a:t>Låta föräldrarna diskutera parvis och sedan summera i storgrupp</a:t>
            </a:r>
          </a:p>
          <a:p>
            <a:pPr>
              <a:buFontTx/>
              <a:buChar char="-"/>
            </a:pPr>
            <a:r>
              <a:rPr lang="sv-SE" sz="2800" dirty="0"/>
              <a:t>Gå en runda så att alla får ordet</a:t>
            </a:r>
          </a:p>
          <a:p>
            <a:pPr>
              <a:buFontTx/>
              <a:buChar char="-"/>
            </a:pPr>
            <a:r>
              <a:rPr lang="sv-SE" sz="2800" dirty="0"/>
              <a:t>Dela upp gruppen i mindre grupper under vissa moment</a:t>
            </a:r>
          </a:p>
          <a:p>
            <a:pPr>
              <a:buFontTx/>
              <a:buChar char="-"/>
            </a:pPr>
            <a:endParaRPr lang="sv-SE" dirty="0"/>
          </a:p>
        </p:txBody>
      </p:sp>
    </p:spTree>
    <p:extLst>
      <p:ext uri="{BB962C8B-B14F-4D97-AF65-F5344CB8AC3E}">
        <p14:creationId xmlns:p14="http://schemas.microsoft.com/office/powerpoint/2010/main" val="3940261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417749C-ED00-4B5B-8CB3-85B5F4AD0E0A}"/>
              </a:ext>
            </a:extLst>
          </p:cNvPr>
          <p:cNvSpPr>
            <a:spLocks noGrp="1"/>
          </p:cNvSpPr>
          <p:nvPr>
            <p:ph idx="1"/>
          </p:nvPr>
        </p:nvSpPr>
        <p:spPr>
          <a:xfrm>
            <a:off x="457200" y="1268761"/>
            <a:ext cx="8229600" cy="4752528"/>
          </a:xfrm>
        </p:spPr>
        <p:txBody>
          <a:bodyPr>
            <a:normAutofit fontScale="92500" lnSpcReduction="20000"/>
          </a:bodyPr>
          <a:lstStyle/>
          <a:p>
            <a:endParaRPr lang="sv-SE" sz="3000" dirty="0">
              <a:latin typeface="Stockholm Type Regular" pitchFamily="50" charset="0"/>
            </a:endParaRPr>
          </a:p>
          <a:p>
            <a:pPr lvl="0"/>
            <a:r>
              <a:rPr lang="sv-SE" sz="3000" dirty="0"/>
              <a:t>Deltagaren ska uppvisa följsamhet till manualen</a:t>
            </a:r>
          </a:p>
          <a:p>
            <a:pPr lvl="0"/>
            <a:r>
              <a:rPr lang="sv-SE" sz="3000" dirty="0"/>
              <a:t>Deltagaren ska i diskussioner och i skrift kunna reflektera och resonera kring gruppledarfärdigheter utifrån BAS. </a:t>
            </a:r>
          </a:p>
          <a:p>
            <a:pPr lvl="0"/>
            <a:r>
              <a:rPr lang="sv-SE" sz="3000" dirty="0"/>
              <a:t>Deltagaren ska under demonstrationer kunna uppvisa gruppledarfärdigheter i enlighet med BAS-färdigheterna:</a:t>
            </a:r>
          </a:p>
          <a:p>
            <a:pPr lvl="1"/>
            <a:r>
              <a:rPr lang="sv-SE" sz="3000" b="1" dirty="0"/>
              <a:t>Bekräfta</a:t>
            </a:r>
            <a:r>
              <a:rPr lang="sv-SE" sz="3000" dirty="0"/>
              <a:t> gruppdeltagarna varierat</a:t>
            </a:r>
          </a:p>
          <a:p>
            <a:pPr lvl="1"/>
            <a:r>
              <a:rPr lang="sv-SE" sz="3000" dirty="0"/>
              <a:t>Med olika beteenden </a:t>
            </a:r>
            <a:r>
              <a:rPr lang="sv-SE" sz="3000" b="1" dirty="0"/>
              <a:t>aktivera</a:t>
            </a:r>
            <a:r>
              <a:rPr lang="sv-SE" sz="3000" dirty="0"/>
              <a:t> gruppen</a:t>
            </a:r>
          </a:p>
          <a:p>
            <a:pPr lvl="1"/>
            <a:r>
              <a:rPr lang="sv-SE" sz="3000" dirty="0"/>
              <a:t>Uppvisa beteenden med syfte att </a:t>
            </a:r>
            <a:r>
              <a:rPr lang="sv-SE" sz="3000" b="1" dirty="0"/>
              <a:t>strukturera</a:t>
            </a:r>
            <a:r>
              <a:rPr lang="sv-SE" sz="3000" dirty="0"/>
              <a:t> träffarna</a:t>
            </a:r>
          </a:p>
          <a:p>
            <a:endParaRPr lang="sv-SE" sz="2400" dirty="0">
              <a:latin typeface="Stockholm Type Regular" pitchFamily="50" charset="0"/>
            </a:endParaRPr>
          </a:p>
          <a:p>
            <a:endParaRPr lang="sv-SE" sz="2400" b="1" dirty="0">
              <a:solidFill>
                <a:srgbClr val="FF0000"/>
              </a:solidFill>
              <a:latin typeface="Stockholm Type Regular" pitchFamily="50" charset="0"/>
            </a:endParaRPr>
          </a:p>
          <a:p>
            <a:endParaRPr lang="sv-SE" dirty="0"/>
          </a:p>
        </p:txBody>
      </p:sp>
      <p:sp>
        <p:nvSpPr>
          <p:cNvPr id="7" name="Rubrik 1"/>
          <p:cNvSpPr>
            <a:spLocks noGrp="1"/>
          </p:cNvSpPr>
          <p:nvPr>
            <p:ph type="title"/>
          </p:nvPr>
        </p:nvSpPr>
        <p:spPr>
          <a:xfrm>
            <a:off x="457200" y="274638"/>
            <a:ext cx="8229600" cy="1143000"/>
          </a:xfrm>
          <a:solidFill>
            <a:srgbClr val="97BE0D"/>
          </a:solidFill>
        </p:spPr>
        <p:txBody>
          <a:bodyPr/>
          <a:lstStyle/>
          <a:p>
            <a:r>
              <a:rPr lang="sv-SE" dirty="0">
                <a:solidFill>
                  <a:schemeClr val="bg1"/>
                </a:solidFill>
              </a:rPr>
              <a:t>Lärandemål</a:t>
            </a:r>
          </a:p>
        </p:txBody>
      </p:sp>
    </p:spTree>
    <p:extLst>
      <p:ext uri="{BB962C8B-B14F-4D97-AF65-F5344CB8AC3E}">
        <p14:creationId xmlns:p14="http://schemas.microsoft.com/office/powerpoint/2010/main" val="39234390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rgbClr val="F18E00"/>
          </a:solidFill>
        </p:spPr>
        <p:txBody>
          <a:bodyPr>
            <a:normAutofit fontScale="90000"/>
          </a:bodyPr>
          <a:lstStyle/>
          <a:p>
            <a:br>
              <a:rPr lang="sv-SE" dirty="0">
                <a:solidFill>
                  <a:schemeClr val="bg1"/>
                </a:solidFill>
              </a:rPr>
            </a:br>
            <a:r>
              <a:rPr lang="sv-SE" dirty="0">
                <a:solidFill>
                  <a:schemeClr val="bg1"/>
                </a:solidFill>
              </a:rPr>
              <a:t>Träff 1 – Visa kärlek</a:t>
            </a:r>
            <a:br>
              <a:rPr lang="sv-SE" dirty="0">
                <a:solidFill>
                  <a:schemeClr val="bg1"/>
                </a:solidFill>
              </a:rPr>
            </a:br>
            <a:endParaRPr lang="sv-SE" dirty="0">
              <a:solidFill>
                <a:schemeClr val="bg1"/>
              </a:solidFill>
            </a:endParaRPr>
          </a:p>
        </p:txBody>
      </p:sp>
      <p:pic>
        <p:nvPicPr>
          <p:cNvPr id="4" name="Platshållare för innehåll 3" descr="Du är det finaste jag vet komprimerad.jpg"/>
          <p:cNvPicPr>
            <a:picLocks noGrp="1" noChangeAspect="1"/>
          </p:cNvPicPr>
          <p:nvPr>
            <p:ph idx="1"/>
          </p:nvPr>
        </p:nvPicPr>
        <p:blipFill>
          <a:blip r:embed="rId3" cstate="print"/>
          <a:stretch>
            <a:fillRect/>
          </a:stretch>
        </p:blipFill>
        <p:spPr>
          <a:xfrm>
            <a:off x="2483768" y="1700808"/>
            <a:ext cx="4470314" cy="4653136"/>
          </a:xfrm>
        </p:spPr>
      </p:pic>
    </p:spTree>
    <p:extLst>
      <p:ext uri="{BB962C8B-B14F-4D97-AF65-F5344CB8AC3E}">
        <p14:creationId xmlns:p14="http://schemas.microsoft.com/office/powerpoint/2010/main" val="93946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600200"/>
            <a:ext cx="8229600" cy="4781128"/>
          </a:xfrm>
        </p:spPr>
        <p:txBody>
          <a:bodyPr>
            <a:normAutofit/>
          </a:bodyPr>
          <a:lstStyle/>
          <a:p>
            <a:r>
              <a:rPr lang="sv-SE" sz="3000" dirty="0"/>
              <a:t>Värme i relationen förälder-barn</a:t>
            </a:r>
          </a:p>
          <a:p>
            <a:r>
              <a:rPr lang="sv-SE" sz="3000" dirty="0"/>
              <a:t>Positiv uppmärksamhet och intresse från föräldern</a:t>
            </a:r>
          </a:p>
          <a:p>
            <a:endParaRPr lang="sv-SE" sz="3000" dirty="0"/>
          </a:p>
          <a:p>
            <a:endParaRPr lang="sv-SE" dirty="0"/>
          </a:p>
          <a:p>
            <a:endParaRPr lang="sv-SE" dirty="0"/>
          </a:p>
          <a:p>
            <a:pPr>
              <a:buNone/>
            </a:pPr>
            <a:endParaRPr lang="sv-SE" dirty="0"/>
          </a:p>
          <a:p>
            <a:pPr>
              <a:buNone/>
            </a:pPr>
            <a:r>
              <a:rPr lang="sv-SE" sz="2595" b="1" i="1" dirty="0"/>
              <a:t>En grund för att växa: </a:t>
            </a:r>
            <a:r>
              <a:rPr lang="sv-SE" sz="2595" dirty="0"/>
              <a:t>Knut Sundell &amp; Martin Forster, FoU rapport 2005:1 Socialtjänstförvaltningen Stockholm.</a:t>
            </a:r>
          </a:p>
          <a:p>
            <a:pPr>
              <a:buNone/>
            </a:pPr>
            <a:endParaRPr lang="sv-SE" dirty="0"/>
          </a:p>
          <a:p>
            <a:endParaRPr lang="sv-SE" dirty="0"/>
          </a:p>
          <a:p>
            <a:endParaRPr lang="sv-SE" dirty="0"/>
          </a:p>
        </p:txBody>
      </p:sp>
      <p:sp>
        <p:nvSpPr>
          <p:cNvPr id="7" name="Rubrik 1"/>
          <p:cNvSpPr txBox="1">
            <a:spLocks noGrp="1"/>
          </p:cNvSpPr>
          <p:nvPr>
            <p:ph type="title"/>
          </p:nvPr>
        </p:nvSpPr>
        <p:spPr>
          <a:prstGeom prst="rect">
            <a:avLst/>
          </a:prstGeom>
          <a:solidFill>
            <a:srgbClr val="F18E00"/>
          </a:solidFill>
        </p:spPr>
        <p:txBody>
          <a:bodyPr vert="horz" lIns="91440" tIns="45720" rIns="91440" bIns="45720" rtlCol="0" anchor="ctr">
            <a:normAutofit fontScale="90000"/>
          </a:bodyPr>
          <a:lstStyle/>
          <a:p>
            <a:pPr algn="ctr">
              <a:spcBef>
                <a:spcPct val="0"/>
              </a:spcBef>
              <a:defRPr/>
            </a:pPr>
            <a:endParaRPr lang="sv-SE" sz="4400" dirty="0"/>
          </a:p>
          <a:p>
            <a:pPr>
              <a:defRPr/>
            </a:pPr>
            <a:r>
              <a:rPr lang="sv-SE" dirty="0">
                <a:solidFill>
                  <a:schemeClr val="bg1"/>
                </a:solidFill>
              </a:rPr>
              <a:t>Teori - Skyddsfaktorer</a:t>
            </a:r>
            <a:br>
              <a:rPr lang="sv-SE" dirty="0"/>
            </a:br>
            <a:endParaRPr kumimoji="0" lang="sv-SE"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9" name="Hjärta 8"/>
          <p:cNvSpPr/>
          <p:nvPr/>
        </p:nvSpPr>
        <p:spPr>
          <a:xfrm>
            <a:off x="5705357" y="3759025"/>
            <a:ext cx="1193342" cy="996714"/>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0000"/>
              </a:solidFill>
            </a:endParaRPr>
          </a:p>
        </p:txBody>
      </p:sp>
      <p:sp>
        <p:nvSpPr>
          <p:cNvPr id="10" name="Hjärta 9"/>
          <p:cNvSpPr/>
          <p:nvPr/>
        </p:nvSpPr>
        <p:spPr>
          <a:xfrm>
            <a:off x="1055370" y="3759025"/>
            <a:ext cx="1193342" cy="996714"/>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0000"/>
              </a:solidFill>
            </a:endParaRPr>
          </a:p>
        </p:txBody>
      </p:sp>
      <p:sp>
        <p:nvSpPr>
          <p:cNvPr id="11" name="Hjärta 10"/>
          <p:cNvSpPr/>
          <p:nvPr/>
        </p:nvSpPr>
        <p:spPr>
          <a:xfrm>
            <a:off x="2610676" y="3759025"/>
            <a:ext cx="1193342" cy="996714"/>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0000"/>
              </a:solidFill>
            </a:endParaRPr>
          </a:p>
        </p:txBody>
      </p:sp>
      <p:sp>
        <p:nvSpPr>
          <p:cNvPr id="12" name="Hjärta 11"/>
          <p:cNvSpPr/>
          <p:nvPr/>
        </p:nvSpPr>
        <p:spPr>
          <a:xfrm>
            <a:off x="4165982" y="3759025"/>
            <a:ext cx="1193342" cy="996714"/>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0000"/>
              </a:solidFill>
            </a:endParaRPr>
          </a:p>
        </p:txBody>
      </p:sp>
      <p:sp>
        <p:nvSpPr>
          <p:cNvPr id="13" name="Hjärta 12"/>
          <p:cNvSpPr/>
          <p:nvPr/>
        </p:nvSpPr>
        <p:spPr>
          <a:xfrm>
            <a:off x="7196078" y="3759025"/>
            <a:ext cx="1193342" cy="996714"/>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0000"/>
              </a:solidFill>
            </a:endParaRPr>
          </a:p>
        </p:txBody>
      </p:sp>
    </p:spTree>
    <p:extLst>
      <p:ext uri="{BB962C8B-B14F-4D97-AF65-F5344CB8AC3E}">
        <p14:creationId xmlns:p14="http://schemas.microsoft.com/office/powerpoint/2010/main" val="15841649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rgbClr val="F18E00"/>
          </a:solidFill>
        </p:spPr>
        <p:txBody>
          <a:bodyPr/>
          <a:lstStyle/>
          <a:p>
            <a:r>
              <a:rPr lang="sv-SE" dirty="0">
                <a:solidFill>
                  <a:schemeClr val="bg1"/>
                </a:solidFill>
              </a:rPr>
              <a:t>Träff 1 Dagordning</a:t>
            </a:r>
          </a:p>
        </p:txBody>
      </p:sp>
      <p:sp>
        <p:nvSpPr>
          <p:cNvPr id="3" name="Platshållare för innehåll 2"/>
          <p:cNvSpPr>
            <a:spLocks noGrp="1"/>
          </p:cNvSpPr>
          <p:nvPr>
            <p:ph idx="1"/>
          </p:nvPr>
        </p:nvSpPr>
        <p:spPr/>
        <p:txBody>
          <a:bodyPr/>
          <a:lstStyle/>
          <a:p>
            <a:pPr algn="ctr">
              <a:buNone/>
            </a:pPr>
            <a:endParaRPr lang="sv-SE" sz="2800" b="1" dirty="0">
              <a:solidFill>
                <a:schemeClr val="accent3">
                  <a:lumMod val="75000"/>
                </a:schemeClr>
              </a:solidFill>
            </a:endParaRPr>
          </a:p>
          <a:p>
            <a:pPr>
              <a:buNone/>
            </a:pPr>
            <a:r>
              <a:rPr lang="sv-SE" sz="2800" dirty="0"/>
              <a:t>1. Välkomna</a:t>
            </a:r>
          </a:p>
          <a:p>
            <a:pPr>
              <a:buNone/>
            </a:pPr>
            <a:r>
              <a:rPr lang="sv-SE" sz="2800" dirty="0"/>
              <a:t>2. Mål ABC	</a:t>
            </a:r>
          </a:p>
          <a:p>
            <a:pPr>
              <a:buNone/>
            </a:pPr>
            <a:r>
              <a:rPr lang="sv-SE" sz="2800" dirty="0"/>
              <a:t>3. Föräldrafaktorer</a:t>
            </a:r>
          </a:p>
          <a:p>
            <a:pPr>
              <a:buNone/>
            </a:pPr>
            <a:r>
              <a:rPr lang="sv-SE" sz="2800" dirty="0"/>
              <a:t>4. Visa kärlek</a:t>
            </a:r>
          </a:p>
          <a:p>
            <a:pPr>
              <a:buNone/>
            </a:pPr>
            <a:r>
              <a:rPr lang="sv-SE" sz="2800" dirty="0"/>
              <a:t>5. Pröva hemma</a:t>
            </a:r>
          </a:p>
        </p:txBody>
      </p:sp>
    </p:spTree>
    <p:extLst>
      <p:ext uri="{BB962C8B-B14F-4D97-AF65-F5344CB8AC3E}">
        <p14:creationId xmlns:p14="http://schemas.microsoft.com/office/powerpoint/2010/main" val="42820008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rgbClr val="F18E00"/>
          </a:solidFill>
        </p:spPr>
        <p:txBody>
          <a:bodyPr/>
          <a:lstStyle/>
          <a:p>
            <a:r>
              <a:rPr lang="sv-SE" dirty="0">
                <a:solidFill>
                  <a:schemeClr val="bg1"/>
                </a:solidFill>
              </a:rPr>
              <a:t>Välkomna</a:t>
            </a:r>
          </a:p>
        </p:txBody>
      </p:sp>
      <p:sp>
        <p:nvSpPr>
          <p:cNvPr id="3" name="Platshållare för innehåll 2"/>
          <p:cNvSpPr>
            <a:spLocks noGrp="1"/>
          </p:cNvSpPr>
          <p:nvPr>
            <p:ph idx="1"/>
          </p:nvPr>
        </p:nvSpPr>
        <p:spPr/>
        <p:txBody>
          <a:bodyPr>
            <a:normAutofit/>
          </a:bodyPr>
          <a:lstStyle/>
          <a:p>
            <a:endParaRPr lang="sv-SE" dirty="0"/>
          </a:p>
          <a:p>
            <a:r>
              <a:rPr lang="sv-SE" sz="2800" dirty="0"/>
              <a:t>Presentation av er – diskussionsledare</a:t>
            </a:r>
          </a:p>
          <a:p>
            <a:r>
              <a:rPr lang="sv-SE" sz="2800" dirty="0"/>
              <a:t>Genomgång av gruppöverenskommelser, exempel?</a:t>
            </a:r>
          </a:p>
          <a:p>
            <a:r>
              <a:rPr lang="sv-SE" sz="2800" dirty="0"/>
              <a:t>Dela ut föräldramapparna med förord, inledning och träff 1</a:t>
            </a:r>
          </a:p>
          <a:p>
            <a:pPr>
              <a:buNone/>
            </a:pPr>
            <a:endParaRPr lang="sv-SE" sz="2400" dirty="0"/>
          </a:p>
        </p:txBody>
      </p:sp>
    </p:spTree>
    <p:extLst>
      <p:ext uri="{BB962C8B-B14F-4D97-AF65-F5344CB8AC3E}">
        <p14:creationId xmlns:p14="http://schemas.microsoft.com/office/powerpoint/2010/main" val="29176941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700808"/>
            <a:ext cx="8229600" cy="4425355"/>
          </a:xfrm>
        </p:spPr>
        <p:txBody>
          <a:bodyPr>
            <a:normAutofit/>
          </a:bodyPr>
          <a:lstStyle/>
          <a:p>
            <a:r>
              <a:rPr lang="sv-SE" sz="2800" dirty="0"/>
              <a:t>Bidra till barns positiva utveckling</a:t>
            </a:r>
          </a:p>
          <a:p>
            <a:r>
              <a:rPr lang="sv-SE" sz="2800" dirty="0"/>
              <a:t>Familjen som skydd</a:t>
            </a:r>
          </a:p>
          <a:p>
            <a:r>
              <a:rPr lang="sv-SE" sz="2800" dirty="0"/>
              <a:t>Fyra V</a:t>
            </a:r>
          </a:p>
          <a:p>
            <a:endParaRPr lang="sv-SE" sz="2800" dirty="0"/>
          </a:p>
        </p:txBody>
      </p:sp>
      <p:sp>
        <p:nvSpPr>
          <p:cNvPr id="5" name="Rubrik 1"/>
          <p:cNvSpPr>
            <a:spLocks noGrp="1"/>
          </p:cNvSpPr>
          <p:nvPr>
            <p:ph type="title"/>
          </p:nvPr>
        </p:nvSpPr>
        <p:spPr>
          <a:solidFill>
            <a:srgbClr val="F18E00"/>
          </a:solidFill>
        </p:spPr>
        <p:txBody>
          <a:bodyPr/>
          <a:lstStyle/>
          <a:p>
            <a:r>
              <a:rPr lang="sv-SE" dirty="0">
                <a:solidFill>
                  <a:schemeClr val="bg1"/>
                </a:solidFill>
              </a:rPr>
              <a:t>Mål ABC</a:t>
            </a:r>
          </a:p>
        </p:txBody>
      </p:sp>
      <p:pic>
        <p:nvPicPr>
          <p:cNvPr id="4" name="Bildobjekt 3" descr="Trappan komprimerad.jpg"/>
          <p:cNvPicPr>
            <a:picLocks noChangeAspect="1"/>
          </p:cNvPicPr>
          <p:nvPr/>
        </p:nvPicPr>
        <p:blipFill>
          <a:blip r:embed="rId3" cstate="print"/>
          <a:stretch>
            <a:fillRect/>
          </a:stretch>
        </p:blipFill>
        <p:spPr>
          <a:xfrm>
            <a:off x="2483768" y="2905676"/>
            <a:ext cx="5848530" cy="3929661"/>
          </a:xfrm>
          <a:prstGeom prst="rect">
            <a:avLst/>
          </a:prstGeom>
        </p:spPr>
      </p:pic>
    </p:spTree>
    <p:extLst>
      <p:ext uri="{BB962C8B-B14F-4D97-AF65-F5344CB8AC3E}">
        <p14:creationId xmlns:p14="http://schemas.microsoft.com/office/powerpoint/2010/main" val="13178928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p:cNvSpPr>
            <a:spLocks noGrp="1"/>
          </p:cNvSpPr>
          <p:nvPr>
            <p:ph type="title"/>
          </p:nvPr>
        </p:nvSpPr>
        <p:spPr>
          <a:solidFill>
            <a:srgbClr val="F18E00"/>
          </a:solidFill>
        </p:spPr>
        <p:txBody>
          <a:bodyPr/>
          <a:lstStyle/>
          <a:p>
            <a:r>
              <a:rPr lang="sv-SE" dirty="0">
                <a:solidFill>
                  <a:schemeClr val="bg1"/>
                </a:solidFill>
              </a:rPr>
              <a:t>Mina mål</a:t>
            </a:r>
          </a:p>
        </p:txBody>
      </p:sp>
      <p:pic>
        <p:nvPicPr>
          <p:cNvPr id="4" name="Bildobjekt 3" descr="20-årsövningen komprimerad.jpg"/>
          <p:cNvPicPr>
            <a:picLocks noChangeAspect="1"/>
          </p:cNvPicPr>
          <p:nvPr/>
        </p:nvPicPr>
        <p:blipFill>
          <a:blip r:embed="rId3" cstate="print"/>
          <a:stretch>
            <a:fillRect/>
          </a:stretch>
        </p:blipFill>
        <p:spPr>
          <a:xfrm>
            <a:off x="3563888" y="1700336"/>
            <a:ext cx="3528392" cy="5157664"/>
          </a:xfrm>
          <a:prstGeom prst="rect">
            <a:avLst/>
          </a:prstGeom>
        </p:spPr>
      </p:pic>
    </p:spTree>
    <p:extLst>
      <p:ext uri="{BB962C8B-B14F-4D97-AF65-F5344CB8AC3E}">
        <p14:creationId xmlns:p14="http://schemas.microsoft.com/office/powerpoint/2010/main" val="1384821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algn="ctr">
              <a:buNone/>
            </a:pPr>
            <a:endParaRPr lang="sv-SE" b="1" dirty="0">
              <a:solidFill>
                <a:schemeClr val="accent6">
                  <a:lumMod val="75000"/>
                </a:schemeClr>
              </a:solidFill>
            </a:endParaRPr>
          </a:p>
          <a:p>
            <a:pPr algn="ctr">
              <a:buNone/>
            </a:pPr>
            <a:endParaRPr lang="sv-SE" b="1" dirty="0">
              <a:solidFill>
                <a:schemeClr val="accent6">
                  <a:lumMod val="75000"/>
                </a:schemeClr>
              </a:solidFill>
            </a:endParaRPr>
          </a:p>
          <a:p>
            <a:pPr algn="ctr">
              <a:buNone/>
            </a:pPr>
            <a:r>
              <a:rPr lang="sv-SE" sz="5400" b="1" dirty="0">
                <a:solidFill>
                  <a:srgbClr val="F18E00"/>
                </a:solidFill>
              </a:rPr>
              <a:t>Grunden i ABC!</a:t>
            </a:r>
          </a:p>
        </p:txBody>
      </p:sp>
      <p:sp>
        <p:nvSpPr>
          <p:cNvPr id="5" name="Rubrik 1"/>
          <p:cNvSpPr txBox="1">
            <a:spLocks noGrp="1"/>
          </p:cNvSpPr>
          <p:nvPr>
            <p:ph type="title"/>
          </p:nvPr>
        </p:nvSpPr>
        <p:spPr>
          <a:prstGeom prst="rect">
            <a:avLst/>
          </a:prstGeom>
          <a:solidFill>
            <a:srgbClr val="F18E00"/>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sv-SE" sz="4400" noProof="0" dirty="0">
                <a:solidFill>
                  <a:schemeClr val="bg1"/>
                </a:solidFill>
                <a:latin typeface="+mj-lt"/>
                <a:ea typeface="+mj-ea"/>
                <a:cs typeface="+mj-cs"/>
              </a:rPr>
              <a:t>Föräldrafaktorer</a:t>
            </a:r>
            <a:endParaRPr kumimoji="0" lang="sv-SE" sz="4400" b="0"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3381518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rgbClr val="97BE0D"/>
          </a:solidFill>
        </p:spPr>
        <p:txBody>
          <a:bodyPr/>
          <a:lstStyle/>
          <a:p>
            <a:r>
              <a:rPr lang="sv-SE" dirty="0">
                <a:solidFill>
                  <a:schemeClr val="bg1"/>
                </a:solidFill>
              </a:rPr>
              <a:t>Certifiering</a:t>
            </a:r>
          </a:p>
        </p:txBody>
      </p:sp>
      <p:sp>
        <p:nvSpPr>
          <p:cNvPr id="3" name="Platshållare för innehåll 2"/>
          <p:cNvSpPr>
            <a:spLocks noGrp="1"/>
          </p:cNvSpPr>
          <p:nvPr>
            <p:ph idx="1"/>
          </p:nvPr>
        </p:nvSpPr>
        <p:spPr>
          <a:xfrm>
            <a:off x="457200" y="1600200"/>
            <a:ext cx="8229600" cy="4781128"/>
          </a:xfrm>
        </p:spPr>
        <p:txBody>
          <a:bodyPr>
            <a:normAutofit/>
          </a:bodyPr>
          <a:lstStyle/>
          <a:p>
            <a:r>
              <a:rPr lang="sv-SE" dirty="0">
                <a:latin typeface="+mj-lt"/>
              </a:rPr>
              <a:t>Närvaro på utbildningsdagarna</a:t>
            </a:r>
          </a:p>
          <a:p>
            <a:r>
              <a:rPr lang="sv-SE" dirty="0">
                <a:latin typeface="+mj-lt"/>
              </a:rPr>
              <a:t>Godkänd litteraturuppgift</a:t>
            </a:r>
          </a:p>
          <a:p>
            <a:r>
              <a:rPr lang="sv-SE" dirty="0">
                <a:latin typeface="+mj-lt"/>
              </a:rPr>
              <a:t>Godkänd filmuppgift</a:t>
            </a:r>
          </a:p>
          <a:p>
            <a:r>
              <a:rPr lang="sv-SE" dirty="0">
                <a:latin typeface="+mj-lt"/>
              </a:rPr>
              <a:t>Genomfört en föräldragrupp</a:t>
            </a:r>
          </a:p>
          <a:p>
            <a:endParaRPr lang="sv-SE" sz="2600" dirty="0">
              <a:latin typeface="+mj-lt"/>
            </a:endParaRPr>
          </a:p>
          <a:p>
            <a:pPr marL="0" indent="0">
              <a:buNone/>
            </a:pPr>
            <a:r>
              <a:rPr lang="sv-SE" dirty="0"/>
              <a:t>Alla moment i gruppledarutbildningen ska vara genomförda inom två år efter sista utbildningsdagen. </a:t>
            </a:r>
          </a:p>
          <a:p>
            <a:pPr marL="0" indent="0">
              <a:buNone/>
            </a:pPr>
            <a:endParaRPr lang="sv-SE" sz="2800" dirty="0"/>
          </a:p>
          <a:p>
            <a:endParaRPr lang="sv-SE" sz="2800" dirty="0"/>
          </a:p>
          <a:p>
            <a:pPr>
              <a:buNone/>
            </a:pPr>
            <a:endParaRPr lang="sv-SE" sz="2800" dirty="0"/>
          </a:p>
          <a:p>
            <a:pPr>
              <a:buNone/>
            </a:pPr>
            <a:endParaRPr lang="sv-SE" dirty="0"/>
          </a:p>
          <a:p>
            <a:endParaRPr lang="sv-SE" dirty="0"/>
          </a:p>
        </p:txBody>
      </p:sp>
    </p:spTree>
    <p:extLst>
      <p:ext uri="{BB962C8B-B14F-4D97-AF65-F5344CB8AC3E}">
        <p14:creationId xmlns:p14="http://schemas.microsoft.com/office/powerpoint/2010/main" val="4611476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p:cNvSpPr>
            <a:spLocks noGrp="1"/>
          </p:cNvSpPr>
          <p:nvPr>
            <p:ph idx="1"/>
          </p:nvPr>
        </p:nvSpPr>
        <p:spPr/>
        <p:txBody>
          <a:bodyPr>
            <a:normAutofit fontScale="85000" lnSpcReduction="20000"/>
          </a:bodyPr>
          <a:lstStyle/>
          <a:p>
            <a:pPr>
              <a:buNone/>
            </a:pPr>
            <a:r>
              <a:rPr lang="sv-SE" sz="4400" dirty="0"/>
              <a:t>	</a:t>
            </a:r>
            <a:endParaRPr lang="sv-SE" dirty="0"/>
          </a:p>
          <a:p>
            <a:endParaRPr lang="sv-SE" dirty="0"/>
          </a:p>
          <a:p>
            <a:endParaRPr lang="sv-SE" dirty="0"/>
          </a:p>
          <a:p>
            <a:pPr>
              <a:buNone/>
            </a:pPr>
            <a:endParaRPr lang="sv-SE" dirty="0"/>
          </a:p>
          <a:p>
            <a:pPr>
              <a:buNone/>
            </a:pPr>
            <a:endParaRPr lang="sv-SE" dirty="0"/>
          </a:p>
          <a:p>
            <a:pPr>
              <a:buNone/>
            </a:pPr>
            <a:r>
              <a:rPr lang="sv-SE" dirty="0">
                <a:solidFill>
                  <a:schemeClr val="bg1"/>
                </a:solidFill>
              </a:rPr>
              <a:t>– ditt barn gör som d – ditt barn gör som du </a:t>
            </a:r>
          </a:p>
          <a:p>
            <a:pPr>
              <a:buNone/>
            </a:pPr>
            <a:r>
              <a:rPr lang="sv-SE" dirty="0">
                <a:solidFill>
                  <a:schemeClr val="bg1"/>
                </a:solidFill>
              </a:rPr>
              <a:t>Ditt barn gör som du</a:t>
            </a:r>
          </a:p>
          <a:p>
            <a:pPr>
              <a:buNone/>
            </a:pPr>
            <a:endParaRPr lang="sv-SE" dirty="0">
              <a:solidFill>
                <a:schemeClr val="bg1"/>
              </a:solidFill>
            </a:endParaRPr>
          </a:p>
          <a:p>
            <a:pPr>
              <a:buNone/>
            </a:pPr>
            <a:endParaRPr lang="sv-SE" dirty="0">
              <a:solidFill>
                <a:schemeClr val="bg1"/>
              </a:solidFill>
            </a:endParaRPr>
          </a:p>
          <a:p>
            <a:pPr algn="ctr">
              <a:buNone/>
            </a:pPr>
            <a:r>
              <a:rPr lang="sv-SE" sz="3800" dirty="0"/>
              <a:t>Ditt barn gör som du!</a:t>
            </a:r>
          </a:p>
        </p:txBody>
      </p:sp>
      <p:pic>
        <p:nvPicPr>
          <p:cNvPr id="4" name="Bildobjekt 3" descr="Förebildsfaktorn komprimerad.jpg"/>
          <p:cNvPicPr>
            <a:picLocks noChangeAspect="1"/>
          </p:cNvPicPr>
          <p:nvPr/>
        </p:nvPicPr>
        <p:blipFill>
          <a:blip r:embed="rId3" cstate="print"/>
          <a:stretch>
            <a:fillRect/>
          </a:stretch>
        </p:blipFill>
        <p:spPr>
          <a:xfrm>
            <a:off x="2339752" y="1916832"/>
            <a:ext cx="4502236" cy="3028053"/>
          </a:xfrm>
          <a:prstGeom prst="rect">
            <a:avLst/>
          </a:prstGeom>
        </p:spPr>
      </p:pic>
      <p:sp>
        <p:nvSpPr>
          <p:cNvPr id="6" name="Rubrik 1"/>
          <p:cNvSpPr txBox="1">
            <a:spLocks noGrp="1"/>
          </p:cNvSpPr>
          <p:nvPr>
            <p:ph type="title"/>
          </p:nvPr>
        </p:nvSpPr>
        <p:spPr>
          <a:prstGeom prst="rect">
            <a:avLst/>
          </a:prstGeom>
          <a:solidFill>
            <a:schemeClr val="accent3">
              <a:lumMod val="60000"/>
              <a:lumOff val="40000"/>
            </a:schemeClr>
          </a:solidFill>
        </p:spPr>
        <p:txBody>
          <a:bodyPr vert="horz" lIns="91440" tIns="45720" rIns="91440" bIns="45720" rtlCol="0" anchor="ctr">
            <a:normAutofit fontScale="90000"/>
          </a:bodyPr>
          <a:lstStyle/>
          <a:p>
            <a:pPr algn="ctr">
              <a:spcBef>
                <a:spcPct val="0"/>
              </a:spcBef>
              <a:defRPr/>
            </a:pPr>
            <a:endParaRPr lang="sv-SE" sz="4400" dirty="0"/>
          </a:p>
          <a:p>
            <a:pPr>
              <a:defRPr/>
            </a:pPr>
            <a:br>
              <a:rPr lang="sv-SE" dirty="0"/>
            </a:br>
            <a:endParaRPr lang="sv-SE" sz="4400" dirty="0"/>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sv-SE"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Rubrik 1"/>
          <p:cNvSpPr txBox="1">
            <a:spLocks/>
          </p:cNvSpPr>
          <p:nvPr/>
        </p:nvSpPr>
        <p:spPr>
          <a:xfrm>
            <a:off x="467544" y="260648"/>
            <a:ext cx="8229600" cy="1143000"/>
          </a:xfrm>
          <a:prstGeom prst="rect">
            <a:avLst/>
          </a:prstGeom>
          <a:solidFill>
            <a:srgbClr val="F18E00"/>
          </a:solidFill>
        </p:spPr>
        <p:txBody>
          <a:bodyPr vert="horz" lIns="91440" tIns="45720" rIns="91440" bIns="45720" rtlCol="0" anchor="ctr">
            <a:noAutofit/>
          </a:bodyPr>
          <a:lstStyle/>
          <a:p>
            <a:pPr lvl="0" algn="ctr">
              <a:spcBef>
                <a:spcPct val="0"/>
              </a:spcBef>
              <a:defRPr/>
            </a:pPr>
            <a:r>
              <a:rPr lang="sv-SE" sz="4400" dirty="0">
                <a:solidFill>
                  <a:schemeClr val="bg1"/>
                </a:solidFill>
                <a:latin typeface="+mj-lt"/>
              </a:rPr>
              <a:t> </a:t>
            </a:r>
          </a:p>
          <a:p>
            <a:pPr lvl="0" algn="ctr">
              <a:spcBef>
                <a:spcPct val="0"/>
              </a:spcBef>
              <a:defRPr/>
            </a:pPr>
            <a:r>
              <a:rPr lang="sv-SE" sz="4400" dirty="0">
                <a:solidFill>
                  <a:schemeClr val="bg1"/>
                </a:solidFill>
                <a:latin typeface="+mj-lt"/>
              </a:rPr>
              <a:t>Förebildsfaktorn</a:t>
            </a:r>
            <a:br>
              <a:rPr lang="sv-SE" sz="4400" dirty="0">
                <a:latin typeface="+mj-lt"/>
              </a:rPr>
            </a:br>
            <a:endParaRPr kumimoji="0" lang="sv-SE"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1233323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395536" y="764704"/>
            <a:ext cx="8229600" cy="4857403"/>
          </a:xfrm>
        </p:spPr>
        <p:txBody>
          <a:bodyPr>
            <a:normAutofit fontScale="92500" lnSpcReduction="20000"/>
          </a:bodyPr>
          <a:lstStyle/>
          <a:p>
            <a:pPr>
              <a:buNone/>
            </a:pPr>
            <a:r>
              <a:rPr lang="sv-SE" dirty="0"/>
              <a:t>	"Man vill bli älskad,</a:t>
            </a:r>
          </a:p>
          <a:p>
            <a:pPr>
              <a:buNone/>
            </a:pPr>
            <a:r>
              <a:rPr lang="sv-SE" dirty="0"/>
              <a:t>	i brist därpå beundrad,</a:t>
            </a:r>
          </a:p>
          <a:p>
            <a:pPr>
              <a:buNone/>
            </a:pPr>
            <a:r>
              <a:rPr lang="sv-SE" dirty="0"/>
              <a:t>	i brist därpå fruktad,</a:t>
            </a:r>
          </a:p>
          <a:p>
            <a:pPr>
              <a:buNone/>
            </a:pPr>
            <a:r>
              <a:rPr lang="sv-SE" dirty="0"/>
              <a:t>	i brist därpå avskydd och föraktad</a:t>
            </a:r>
          </a:p>
          <a:p>
            <a:pPr>
              <a:buNone/>
            </a:pPr>
            <a:endParaRPr lang="sv-SE" dirty="0"/>
          </a:p>
          <a:p>
            <a:pPr>
              <a:buNone/>
            </a:pPr>
            <a:r>
              <a:rPr lang="sv-SE" dirty="0"/>
              <a:t>	Man vill ingiva människorna någon slags känsla.</a:t>
            </a:r>
          </a:p>
          <a:p>
            <a:pPr>
              <a:buNone/>
            </a:pPr>
            <a:r>
              <a:rPr lang="sv-SE" dirty="0"/>
              <a:t>	Själen ryser för tomrummet och vill kontakt till vad pris som helst."</a:t>
            </a:r>
          </a:p>
          <a:p>
            <a:endParaRPr lang="sv-SE" dirty="0"/>
          </a:p>
          <a:p>
            <a:pPr algn="r">
              <a:buNone/>
            </a:pPr>
            <a:endParaRPr lang="sv-SE" sz="2800" dirty="0"/>
          </a:p>
          <a:p>
            <a:pPr algn="r">
              <a:buNone/>
            </a:pPr>
            <a:r>
              <a:rPr lang="sv-SE" sz="2800" dirty="0"/>
              <a:t>Ur "Doktor Glas" av Hjalmar Söderberg.</a:t>
            </a:r>
          </a:p>
          <a:p>
            <a:endParaRPr lang="sv-SE" dirty="0"/>
          </a:p>
        </p:txBody>
      </p:sp>
    </p:spTree>
    <p:extLst>
      <p:ext uri="{BB962C8B-B14F-4D97-AF65-F5344CB8AC3E}">
        <p14:creationId xmlns:p14="http://schemas.microsoft.com/office/powerpoint/2010/main" val="35236398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p:cNvSpPr>
            <a:spLocks noGrp="1"/>
          </p:cNvSpPr>
          <p:nvPr>
            <p:ph type="title"/>
          </p:nvPr>
        </p:nvSpPr>
        <p:spPr>
          <a:solidFill>
            <a:srgbClr val="F18E00"/>
          </a:solidFill>
        </p:spPr>
        <p:txBody>
          <a:bodyPr>
            <a:normAutofit fontScale="90000"/>
          </a:bodyPr>
          <a:lstStyle/>
          <a:p>
            <a:br>
              <a:rPr lang="sv-SE" dirty="0">
                <a:solidFill>
                  <a:schemeClr val="bg1"/>
                </a:solidFill>
              </a:rPr>
            </a:br>
            <a:r>
              <a:rPr lang="sv-SE" dirty="0">
                <a:solidFill>
                  <a:schemeClr val="bg1"/>
                </a:solidFill>
              </a:rPr>
              <a:t>Uppmärksamhetsfaktorn  </a:t>
            </a:r>
            <a:br>
              <a:rPr lang="sv-SE" dirty="0">
                <a:solidFill>
                  <a:schemeClr val="bg1"/>
                </a:solidFill>
              </a:rPr>
            </a:br>
            <a:endParaRPr lang="sv-SE" sz="3600" dirty="0">
              <a:solidFill>
                <a:schemeClr val="bg1"/>
              </a:solidFill>
            </a:endParaRPr>
          </a:p>
        </p:txBody>
      </p:sp>
      <p:pic>
        <p:nvPicPr>
          <p:cNvPr id="5" name="Platshållare för innehåll 4" descr="Uppmärksamhetsfaktorn Du kan bygga du komprimerad.jpg"/>
          <p:cNvPicPr>
            <a:picLocks noGrp="1" noChangeAspect="1"/>
          </p:cNvPicPr>
          <p:nvPr>
            <p:ph idx="1"/>
          </p:nvPr>
        </p:nvPicPr>
        <p:blipFill>
          <a:blip r:embed="rId3" cstate="print"/>
          <a:stretch>
            <a:fillRect/>
          </a:stretch>
        </p:blipFill>
        <p:spPr>
          <a:xfrm>
            <a:off x="2555776" y="1446461"/>
            <a:ext cx="3672408" cy="4574826"/>
          </a:xfrm>
        </p:spPr>
      </p:pic>
      <p:sp>
        <p:nvSpPr>
          <p:cNvPr id="2" name="Rektangel 1"/>
          <p:cNvSpPr/>
          <p:nvPr/>
        </p:nvSpPr>
        <p:spPr>
          <a:xfrm>
            <a:off x="899592" y="6021287"/>
            <a:ext cx="7670113" cy="584775"/>
          </a:xfrm>
          <a:prstGeom prst="rect">
            <a:avLst/>
          </a:prstGeom>
        </p:spPr>
        <p:txBody>
          <a:bodyPr wrap="none">
            <a:spAutoFit/>
          </a:bodyPr>
          <a:lstStyle/>
          <a:p>
            <a:r>
              <a:rPr lang="sv-SE" sz="3200" dirty="0"/>
              <a:t>Ditt barn gör mer av det du uppmärksammar</a:t>
            </a:r>
          </a:p>
        </p:txBody>
      </p:sp>
    </p:spTree>
    <p:extLst>
      <p:ext uri="{BB962C8B-B14F-4D97-AF65-F5344CB8AC3E}">
        <p14:creationId xmlns:p14="http://schemas.microsoft.com/office/powerpoint/2010/main" val="32247683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normAutofit fontScale="92500" lnSpcReduction="10000"/>
          </a:bodyPr>
          <a:lstStyle/>
          <a:p>
            <a:pPr algn="ctr">
              <a:buNone/>
            </a:pPr>
            <a:r>
              <a:rPr lang="sv-SE" sz="4000" b="1" dirty="0">
                <a:solidFill>
                  <a:schemeClr val="accent6">
                    <a:lumMod val="75000"/>
                  </a:schemeClr>
                </a:solidFill>
              </a:rPr>
              <a:t>	</a:t>
            </a:r>
          </a:p>
          <a:p>
            <a:pPr>
              <a:buNone/>
            </a:pPr>
            <a:r>
              <a:rPr lang="sv-SE" sz="4000" b="1" dirty="0">
                <a:solidFill>
                  <a:schemeClr val="accent3">
                    <a:lumMod val="75000"/>
                  </a:schemeClr>
                </a:solidFill>
              </a:rPr>
              <a:t>Barnperspektivet </a:t>
            </a:r>
          </a:p>
          <a:p>
            <a:pPr>
              <a:buNone/>
            </a:pPr>
            <a:r>
              <a:rPr lang="sv-SE" dirty="0"/>
              <a:t>	</a:t>
            </a:r>
          </a:p>
          <a:p>
            <a:pPr>
              <a:buFontTx/>
              <a:buChar char="-"/>
            </a:pPr>
            <a:r>
              <a:rPr lang="sv-SE" sz="3000" dirty="0"/>
              <a:t>Hur vill </a:t>
            </a:r>
            <a:r>
              <a:rPr lang="sv-SE" sz="3000" i="1" dirty="0"/>
              <a:t>mitt</a:t>
            </a:r>
            <a:r>
              <a:rPr lang="sv-SE" sz="3000" dirty="0"/>
              <a:t> barn bli älskat?</a:t>
            </a:r>
          </a:p>
          <a:p>
            <a:pPr>
              <a:buFontTx/>
              <a:buChar char="-"/>
            </a:pPr>
            <a:r>
              <a:rPr lang="sv-SE" sz="3000" dirty="0"/>
              <a:t>Känner </a:t>
            </a:r>
            <a:r>
              <a:rPr lang="sv-SE" sz="3000" i="1" dirty="0"/>
              <a:t>barnet</a:t>
            </a:r>
            <a:r>
              <a:rPr lang="sv-SE" sz="3000" dirty="0"/>
              <a:t> värme från föräldern?</a:t>
            </a:r>
          </a:p>
          <a:p>
            <a:pPr>
              <a:buFontTx/>
              <a:buChar char="-"/>
            </a:pPr>
            <a:endParaRPr lang="sv-SE" sz="3000" dirty="0"/>
          </a:p>
          <a:p>
            <a:pPr>
              <a:buNone/>
            </a:pPr>
            <a:endParaRPr lang="sv-SE" sz="3000" dirty="0"/>
          </a:p>
          <a:p>
            <a:pPr>
              <a:buNone/>
            </a:pPr>
            <a:r>
              <a:rPr lang="sv-SE" dirty="0"/>
              <a:t>	</a:t>
            </a:r>
          </a:p>
          <a:p>
            <a:pPr>
              <a:buNone/>
            </a:pPr>
            <a:r>
              <a:rPr lang="sv-SE" sz="2200" dirty="0"/>
              <a:t>Forster (2009), sid 9-10.</a:t>
            </a:r>
          </a:p>
          <a:p>
            <a:endParaRPr lang="sv-SE" dirty="0"/>
          </a:p>
        </p:txBody>
      </p:sp>
      <p:sp>
        <p:nvSpPr>
          <p:cNvPr id="5" name="Rubrik 1"/>
          <p:cNvSpPr txBox="1">
            <a:spLocks noGrp="1"/>
          </p:cNvSpPr>
          <p:nvPr>
            <p:ph type="title"/>
          </p:nvPr>
        </p:nvSpPr>
        <p:spPr>
          <a:prstGeom prst="rect">
            <a:avLst/>
          </a:prstGeom>
          <a:solidFill>
            <a:srgbClr val="F18E00"/>
          </a:solidFill>
        </p:spPr>
        <p:txBody>
          <a:bodyPr vert="horz" lIns="91440" tIns="45720" rIns="91440" bIns="45720" rtlCol="0" anchor="ctr">
            <a:normAutofit/>
          </a:bodyPr>
          <a:lstStyle/>
          <a:p>
            <a:pPr lvl="0">
              <a:defRPr/>
            </a:pPr>
            <a:r>
              <a:rPr lang="sv-SE" dirty="0">
                <a:solidFill>
                  <a:schemeClr val="bg1"/>
                </a:solidFill>
              </a:rPr>
              <a:t>Visa kärlek</a:t>
            </a:r>
            <a:endParaRPr kumimoji="0" lang="sv-SE" sz="4400" b="0" i="0" u="none" strike="noStrike" kern="1200" cap="none" spc="0" normalizeH="0" baseline="0" noProof="0" dirty="0">
              <a:ln>
                <a:noFill/>
              </a:ln>
              <a:solidFill>
                <a:schemeClr val="bg1"/>
              </a:solidFill>
              <a:effectLst/>
              <a:uLnTx/>
              <a:uFillTx/>
              <a:latin typeface="+mj-lt"/>
              <a:ea typeface="+mj-ea"/>
              <a:cs typeface="+mj-cs"/>
            </a:endParaRPr>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8019" y="2321972"/>
            <a:ext cx="2726544" cy="3804191"/>
          </a:xfrm>
          <a:prstGeom prst="rect">
            <a:avLst/>
          </a:prstGeom>
        </p:spPr>
      </p:pic>
    </p:spTree>
    <p:extLst>
      <p:ext uri="{BB962C8B-B14F-4D97-AF65-F5344CB8AC3E}">
        <p14:creationId xmlns:p14="http://schemas.microsoft.com/office/powerpoint/2010/main" val="21483752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260648"/>
            <a:ext cx="8229600" cy="1143000"/>
          </a:xfrm>
          <a:solidFill>
            <a:srgbClr val="F18E00"/>
          </a:solidFill>
        </p:spPr>
        <p:txBody>
          <a:bodyPr>
            <a:normAutofit fontScale="90000"/>
          </a:bodyPr>
          <a:lstStyle/>
          <a:p>
            <a:br>
              <a:rPr lang="sv-SE" dirty="0">
                <a:solidFill>
                  <a:schemeClr val="bg1"/>
                </a:solidFill>
              </a:rPr>
            </a:br>
            <a:r>
              <a:rPr lang="sv-SE" dirty="0">
                <a:solidFill>
                  <a:schemeClr val="bg1"/>
                </a:solidFill>
              </a:rPr>
              <a:t>Fem-ettan</a:t>
            </a:r>
            <a:br>
              <a:rPr lang="sv-SE" dirty="0">
                <a:solidFill>
                  <a:schemeClr val="bg1"/>
                </a:solidFill>
              </a:rPr>
            </a:br>
            <a:endParaRPr lang="sv-SE" dirty="0">
              <a:solidFill>
                <a:schemeClr val="bg1"/>
              </a:solidFill>
            </a:endParaRPr>
          </a:p>
        </p:txBody>
      </p:sp>
      <p:sp>
        <p:nvSpPr>
          <p:cNvPr id="3" name="Platshållare för innehåll 2"/>
          <p:cNvSpPr>
            <a:spLocks noGrp="1"/>
          </p:cNvSpPr>
          <p:nvPr>
            <p:ph idx="1"/>
          </p:nvPr>
        </p:nvSpPr>
        <p:spPr/>
        <p:txBody>
          <a:bodyPr>
            <a:normAutofit/>
          </a:bodyPr>
          <a:lstStyle/>
          <a:p>
            <a:pPr>
              <a:buNone/>
            </a:pPr>
            <a:r>
              <a:rPr lang="sv-SE" dirty="0"/>
              <a:t>	</a:t>
            </a:r>
          </a:p>
          <a:p>
            <a:pPr marL="0" indent="0">
              <a:buNone/>
            </a:pPr>
            <a:endParaRPr lang="sv-SE" dirty="0"/>
          </a:p>
        </p:txBody>
      </p:sp>
      <p:pic>
        <p:nvPicPr>
          <p:cNvPr id="4" name="Bildobjekt 3" descr="5-1 ettan ny version.JPG"/>
          <p:cNvPicPr>
            <a:picLocks noChangeAspect="1"/>
          </p:cNvPicPr>
          <p:nvPr/>
        </p:nvPicPr>
        <p:blipFill>
          <a:blip r:embed="rId3" cstate="print"/>
          <a:srcRect l="42139" t="12308" r="18374" b="46154"/>
          <a:stretch>
            <a:fillRect/>
          </a:stretch>
        </p:blipFill>
        <p:spPr>
          <a:xfrm>
            <a:off x="4716016" y="3356992"/>
            <a:ext cx="4176464" cy="3132348"/>
          </a:xfrm>
          <a:prstGeom prst="rect">
            <a:avLst/>
          </a:prstGeom>
        </p:spPr>
      </p:pic>
      <p:pic>
        <p:nvPicPr>
          <p:cNvPr id="5" name="Bildobjekt 4" descr="5-1 femman ny version.jpg"/>
          <p:cNvPicPr>
            <a:picLocks noChangeAspect="1"/>
          </p:cNvPicPr>
          <p:nvPr/>
        </p:nvPicPr>
        <p:blipFill>
          <a:blip r:embed="rId4" cstate="print"/>
          <a:srcRect l="46002" t="21094" r="27459" b="49127"/>
          <a:stretch>
            <a:fillRect/>
          </a:stretch>
        </p:blipFill>
        <p:spPr>
          <a:xfrm>
            <a:off x="683568" y="1700808"/>
            <a:ext cx="3384376" cy="2707501"/>
          </a:xfrm>
          <a:prstGeom prst="rect">
            <a:avLst/>
          </a:prstGeom>
        </p:spPr>
      </p:pic>
      <p:sp>
        <p:nvSpPr>
          <p:cNvPr id="10241" name="Rectangle 1"/>
          <p:cNvSpPr>
            <a:spLocks noChangeArrowheads="1"/>
          </p:cNvSpPr>
          <p:nvPr/>
        </p:nvSpPr>
        <p:spPr bwMode="auto">
          <a:xfrm>
            <a:off x="3851920" y="1963623"/>
            <a:ext cx="4474840"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2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Det behövs fem gånger mer </a:t>
            </a:r>
            <a:endParaRPr kumimoji="0" lang="sv-SE" sz="2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sz="2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positiv uppmärksamhet än negativ  </a:t>
            </a:r>
            <a:endParaRPr kumimoji="0" lang="sv-SE" sz="2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sz="2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för att skapa balans i relationen.</a:t>
            </a:r>
            <a:endParaRPr kumimoji="0" lang="sv-SE" sz="2200" b="0" i="0" u="none" strike="noStrike" cap="none" normalizeH="0" baseline="0" dirty="0">
              <a:ln>
                <a:noFill/>
              </a:ln>
              <a:solidFill>
                <a:schemeClr val="tx1"/>
              </a:solidFill>
              <a:effectLst/>
              <a:latin typeface="Arial" pitchFamily="34" charset="0"/>
              <a:cs typeface="Arial" pitchFamily="34" charset="0"/>
            </a:endParaRPr>
          </a:p>
        </p:txBody>
      </p:sp>
      <p:sp>
        <p:nvSpPr>
          <p:cNvPr id="10242" name="Rectangle 2"/>
          <p:cNvSpPr>
            <a:spLocks noChangeArrowheads="1"/>
          </p:cNvSpPr>
          <p:nvPr/>
        </p:nvSpPr>
        <p:spPr bwMode="auto">
          <a:xfrm>
            <a:off x="457200" y="4355813"/>
            <a:ext cx="4330824"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2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Ökade konflikter i relationen kan bero på att </a:t>
            </a:r>
            <a:r>
              <a:rPr lang="sv-SE" sz="2200" i="1" dirty="0">
                <a:latin typeface="Times New Roman" panose="02020603050405020304" pitchFamily="18" charset="0"/>
                <a:cs typeface="Times New Roman" panose="02020603050405020304" pitchFamily="18" charset="0"/>
              </a:rPr>
              <a:t>f</a:t>
            </a:r>
            <a:r>
              <a:rPr kumimoji="0" lang="sv-SE" sz="220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örh</a:t>
            </a:r>
            <a:r>
              <a:rPr kumimoji="0" lang="sv-SE" sz="22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ållandet fem-ett är i obalans och att barnet behöver mer positiv uppmärksamhet.</a:t>
            </a:r>
          </a:p>
          <a:p>
            <a:pPr marL="0" marR="0" lvl="0" indent="0" algn="l" defTabSz="914400" rtl="0" eaLnBrk="1" fontAlgn="base" latinLnBrk="0" hangingPunct="1">
              <a:lnSpc>
                <a:spcPct val="100000"/>
              </a:lnSpc>
              <a:spcBef>
                <a:spcPct val="0"/>
              </a:spcBef>
              <a:spcAft>
                <a:spcPct val="0"/>
              </a:spcAft>
              <a:buClrTx/>
              <a:buSzTx/>
              <a:buFontTx/>
              <a:buNone/>
              <a:tabLst/>
            </a:pPr>
            <a:endParaRPr lang="sv-SE" sz="2000" i="1" dirty="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sv-SE" sz="2000" b="0" u="none" strike="noStrike" cap="none" normalizeH="0" baseline="0" dirty="0">
                <a:ln>
                  <a:noFill/>
                </a:ln>
                <a:solidFill>
                  <a:schemeClr val="tx1"/>
                </a:solidFill>
                <a:effectLst/>
                <a:latin typeface="Times New Roman" pitchFamily="18" charset="0"/>
                <a:cs typeface="Times New Roman" pitchFamily="18" charset="0"/>
              </a:rPr>
              <a:t>Forster (2009), sid 20-21</a:t>
            </a:r>
            <a:endParaRPr kumimoji="0" lang="sv-SE" sz="2000" b="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5032847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552" y="260648"/>
            <a:ext cx="8229600" cy="1143000"/>
          </a:xfrm>
          <a:solidFill>
            <a:srgbClr val="F18E00"/>
          </a:solidFill>
        </p:spPr>
        <p:txBody>
          <a:bodyPr>
            <a:normAutofit/>
          </a:bodyPr>
          <a:lstStyle/>
          <a:p>
            <a:r>
              <a:rPr lang="sv-SE" dirty="0">
                <a:solidFill>
                  <a:schemeClr val="bg1"/>
                </a:solidFill>
              </a:rPr>
              <a:t>Fokus på det som fungerar</a:t>
            </a:r>
          </a:p>
        </p:txBody>
      </p:sp>
      <p:sp>
        <p:nvSpPr>
          <p:cNvPr id="3" name="Platshållare för innehåll 2"/>
          <p:cNvSpPr>
            <a:spLocks noGrp="1"/>
          </p:cNvSpPr>
          <p:nvPr>
            <p:ph idx="1"/>
          </p:nvPr>
        </p:nvSpPr>
        <p:spPr>
          <a:xfrm>
            <a:off x="457200" y="1600201"/>
            <a:ext cx="8003232" cy="4349080"/>
          </a:xfrm>
        </p:spPr>
        <p:txBody>
          <a:bodyPr>
            <a:normAutofit/>
          </a:bodyPr>
          <a:lstStyle/>
          <a:p>
            <a:pPr>
              <a:buNone/>
            </a:pPr>
            <a:r>
              <a:rPr lang="sv-SE" dirty="0"/>
              <a:t>	</a:t>
            </a:r>
          </a:p>
          <a:p>
            <a:pPr marL="0" indent="0">
              <a:buNone/>
            </a:pPr>
            <a:endParaRPr lang="sv-SE" dirty="0"/>
          </a:p>
        </p:txBody>
      </p:sp>
      <p:pic>
        <p:nvPicPr>
          <p:cNvPr id="5" name="Bildobjekt 4" descr="Fokus på det som fungerar koja komprimerad.jpg"/>
          <p:cNvPicPr>
            <a:picLocks noChangeAspect="1"/>
          </p:cNvPicPr>
          <p:nvPr/>
        </p:nvPicPr>
        <p:blipFill>
          <a:blip r:embed="rId3" cstate="print"/>
          <a:stretch>
            <a:fillRect/>
          </a:stretch>
        </p:blipFill>
        <p:spPr>
          <a:xfrm>
            <a:off x="1403648" y="1678527"/>
            <a:ext cx="6336704" cy="5033645"/>
          </a:xfrm>
          <a:prstGeom prst="rect">
            <a:avLst/>
          </a:prstGeom>
        </p:spPr>
      </p:pic>
    </p:spTree>
    <p:extLst>
      <p:ext uri="{BB962C8B-B14F-4D97-AF65-F5344CB8AC3E}">
        <p14:creationId xmlns:p14="http://schemas.microsoft.com/office/powerpoint/2010/main" val="20641823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Övning fokusskifte</a:t>
            </a:r>
          </a:p>
        </p:txBody>
      </p:sp>
      <p:sp>
        <p:nvSpPr>
          <p:cNvPr id="3" name="Platshållare för innehåll 2"/>
          <p:cNvSpPr>
            <a:spLocks noGrp="1"/>
          </p:cNvSpPr>
          <p:nvPr>
            <p:ph sz="half" idx="1"/>
          </p:nvPr>
        </p:nvSpPr>
        <p:spPr>
          <a:xfrm>
            <a:off x="467544" y="1988840"/>
            <a:ext cx="4038600" cy="3672407"/>
          </a:xfrm>
        </p:spPr>
        <p:txBody>
          <a:bodyPr>
            <a:normAutofit fontScale="85000" lnSpcReduction="20000"/>
          </a:bodyPr>
          <a:lstStyle/>
          <a:p>
            <a:pPr>
              <a:buNone/>
            </a:pPr>
            <a:r>
              <a:rPr lang="sv-SE" sz="3300" b="1" dirty="0"/>
              <a:t>Istället för att tjata när</a:t>
            </a:r>
          </a:p>
          <a:p>
            <a:pPr>
              <a:buNone/>
            </a:pPr>
            <a:r>
              <a:rPr lang="sv-SE" sz="3300" b="1" dirty="0"/>
              <a:t>barnet…</a:t>
            </a:r>
          </a:p>
          <a:p>
            <a:pPr>
              <a:buNone/>
            </a:pPr>
            <a:endParaRPr lang="sv-SE" sz="3300" dirty="0"/>
          </a:p>
          <a:p>
            <a:pPr>
              <a:buNone/>
            </a:pPr>
            <a:r>
              <a:rPr lang="sv-SE" sz="3300" dirty="0"/>
              <a:t>…vill ha alla leksaker för sig själv.</a:t>
            </a:r>
          </a:p>
          <a:p>
            <a:pPr>
              <a:buNone/>
            </a:pPr>
            <a:r>
              <a:rPr lang="sv-SE" sz="3300" dirty="0"/>
              <a:t>…sitter framför datorn.</a:t>
            </a:r>
          </a:p>
          <a:p>
            <a:pPr>
              <a:buNone/>
            </a:pPr>
            <a:r>
              <a:rPr lang="sv-SE" sz="3300" dirty="0"/>
              <a:t>…inte äter sin mat.</a:t>
            </a:r>
          </a:p>
          <a:p>
            <a:pPr>
              <a:buNone/>
            </a:pPr>
            <a:r>
              <a:rPr lang="sv-SE" sz="3300" dirty="0"/>
              <a:t>…bråkar med sitt syskon</a:t>
            </a:r>
            <a:r>
              <a:rPr lang="sv-SE" sz="3400" dirty="0"/>
              <a:t>. </a:t>
            </a:r>
          </a:p>
          <a:p>
            <a:pPr>
              <a:buNone/>
            </a:pPr>
            <a:endParaRPr lang="sv-SE" sz="3400" dirty="0"/>
          </a:p>
          <a:p>
            <a:pPr>
              <a:buNone/>
            </a:pPr>
            <a:endParaRPr lang="sv-SE" dirty="0"/>
          </a:p>
          <a:p>
            <a:pPr>
              <a:buNone/>
            </a:pPr>
            <a:endParaRPr lang="sv-SE" dirty="0"/>
          </a:p>
          <a:p>
            <a:pPr>
              <a:buNone/>
            </a:pPr>
            <a:endParaRPr lang="sv-SE" dirty="0"/>
          </a:p>
          <a:p>
            <a:pPr>
              <a:buNone/>
            </a:pPr>
            <a:endParaRPr lang="sv-SE" dirty="0"/>
          </a:p>
          <a:p>
            <a:endParaRPr lang="sv-SE" dirty="0"/>
          </a:p>
        </p:txBody>
      </p:sp>
      <p:sp>
        <p:nvSpPr>
          <p:cNvPr id="4" name="Platshållare för innehåll 3"/>
          <p:cNvSpPr>
            <a:spLocks noGrp="1"/>
          </p:cNvSpPr>
          <p:nvPr>
            <p:ph sz="half" idx="2"/>
          </p:nvPr>
        </p:nvSpPr>
        <p:spPr>
          <a:xfrm>
            <a:off x="4658544" y="1972924"/>
            <a:ext cx="4038600" cy="3472299"/>
          </a:xfrm>
        </p:spPr>
        <p:txBody>
          <a:bodyPr>
            <a:noAutofit/>
          </a:bodyPr>
          <a:lstStyle/>
          <a:p>
            <a:pPr>
              <a:buNone/>
            </a:pPr>
            <a:r>
              <a:rPr lang="sv-SE" b="1" dirty="0"/>
              <a:t>Kan du uppmuntra när</a:t>
            </a:r>
          </a:p>
          <a:p>
            <a:pPr>
              <a:buNone/>
            </a:pPr>
            <a:r>
              <a:rPr lang="sv-SE" b="1" dirty="0"/>
              <a:t>barnet…</a:t>
            </a:r>
          </a:p>
          <a:p>
            <a:pPr>
              <a:buNone/>
            </a:pPr>
            <a:endParaRPr lang="sv-SE" dirty="0"/>
          </a:p>
          <a:p>
            <a:pPr>
              <a:buNone/>
            </a:pPr>
            <a:r>
              <a:rPr lang="sv-SE" dirty="0"/>
              <a:t>…delar med sig.</a:t>
            </a:r>
          </a:p>
          <a:p>
            <a:pPr>
              <a:buNone/>
            </a:pPr>
            <a:r>
              <a:rPr lang="sv-SE" dirty="0"/>
              <a:t>…</a:t>
            </a:r>
          </a:p>
          <a:p>
            <a:pPr>
              <a:buNone/>
            </a:pPr>
            <a:r>
              <a:rPr lang="sv-SE" dirty="0"/>
              <a:t>…</a:t>
            </a:r>
          </a:p>
          <a:p>
            <a:pPr>
              <a:buNone/>
            </a:pPr>
            <a:r>
              <a:rPr lang="sv-SE" dirty="0"/>
              <a:t>…</a:t>
            </a:r>
          </a:p>
        </p:txBody>
      </p:sp>
      <p:sp>
        <p:nvSpPr>
          <p:cNvPr id="5" name="Rubrik 1"/>
          <p:cNvSpPr txBox="1">
            <a:spLocks/>
          </p:cNvSpPr>
          <p:nvPr/>
        </p:nvSpPr>
        <p:spPr>
          <a:xfrm>
            <a:off x="467544" y="260648"/>
            <a:ext cx="8229600" cy="1143000"/>
          </a:xfrm>
          <a:prstGeom prst="rect">
            <a:avLst/>
          </a:prstGeom>
          <a:solidFill>
            <a:srgbClr val="F18E00"/>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sz="4400" b="0" i="0" u="none" strike="noStrike" kern="1200" cap="none" spc="0" normalizeH="0" baseline="0" noProof="0" dirty="0">
                <a:ln>
                  <a:noFill/>
                </a:ln>
                <a:solidFill>
                  <a:schemeClr val="bg1"/>
                </a:solidFill>
                <a:effectLst/>
                <a:uLnTx/>
                <a:uFillTx/>
                <a:latin typeface="+mj-lt"/>
                <a:ea typeface="+mj-ea"/>
                <a:cs typeface="+mj-cs"/>
              </a:rPr>
              <a:t>Fokus på det som fungerar</a:t>
            </a:r>
          </a:p>
        </p:txBody>
      </p:sp>
      <p:sp>
        <p:nvSpPr>
          <p:cNvPr id="6" name="textruta 5"/>
          <p:cNvSpPr txBox="1"/>
          <p:nvPr/>
        </p:nvSpPr>
        <p:spPr>
          <a:xfrm>
            <a:off x="5724128" y="5805264"/>
            <a:ext cx="2592288" cy="369332"/>
          </a:xfrm>
          <a:prstGeom prst="rect">
            <a:avLst/>
          </a:prstGeom>
          <a:noFill/>
        </p:spPr>
        <p:txBody>
          <a:bodyPr wrap="square" rtlCol="0">
            <a:spAutoFit/>
          </a:bodyPr>
          <a:lstStyle/>
          <a:p>
            <a:pPr>
              <a:buNone/>
            </a:pPr>
            <a:r>
              <a:rPr lang="sv-SE"/>
              <a:t>Forster (2009) sid 48</a:t>
            </a:r>
            <a:endParaRPr lang="sv-SE" dirty="0"/>
          </a:p>
        </p:txBody>
      </p:sp>
    </p:spTree>
    <p:extLst>
      <p:ext uri="{BB962C8B-B14F-4D97-AF65-F5344CB8AC3E}">
        <p14:creationId xmlns:p14="http://schemas.microsoft.com/office/powerpoint/2010/main" val="14786150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Goda cirklar</a:t>
            </a:r>
          </a:p>
        </p:txBody>
      </p:sp>
      <p:pic>
        <p:nvPicPr>
          <p:cNvPr id="4" name="Platshållare för innehåll 3" descr="ond cirkel komprimerad.jpg"/>
          <p:cNvPicPr>
            <a:picLocks noGrp="1" noChangeAspect="1"/>
          </p:cNvPicPr>
          <p:nvPr>
            <p:ph idx="1"/>
          </p:nvPr>
        </p:nvPicPr>
        <p:blipFill>
          <a:blip r:embed="rId3" cstate="print"/>
          <a:stretch>
            <a:fillRect/>
          </a:stretch>
        </p:blipFill>
        <p:spPr>
          <a:xfrm>
            <a:off x="4427984" y="3717032"/>
            <a:ext cx="4366950" cy="2773442"/>
          </a:xfrm>
        </p:spPr>
      </p:pic>
      <p:pic>
        <p:nvPicPr>
          <p:cNvPr id="6" name="Bildobjekt 5" descr="Goda cirklar komprimerad.jpg"/>
          <p:cNvPicPr>
            <a:picLocks noChangeAspect="1"/>
          </p:cNvPicPr>
          <p:nvPr/>
        </p:nvPicPr>
        <p:blipFill>
          <a:blip r:embed="rId4" cstate="print"/>
          <a:stretch>
            <a:fillRect/>
          </a:stretch>
        </p:blipFill>
        <p:spPr>
          <a:xfrm>
            <a:off x="323528" y="1844824"/>
            <a:ext cx="4297302" cy="2815327"/>
          </a:xfrm>
          <a:prstGeom prst="rect">
            <a:avLst/>
          </a:prstGeom>
        </p:spPr>
      </p:pic>
      <p:sp>
        <p:nvSpPr>
          <p:cNvPr id="5" name="Rubrik 1"/>
          <p:cNvSpPr txBox="1">
            <a:spLocks/>
          </p:cNvSpPr>
          <p:nvPr/>
        </p:nvSpPr>
        <p:spPr>
          <a:xfrm>
            <a:off x="539552" y="332656"/>
            <a:ext cx="8229600" cy="1224136"/>
          </a:xfrm>
          <a:prstGeom prst="rect">
            <a:avLst/>
          </a:prstGeom>
          <a:solidFill>
            <a:schemeClr val="accent3">
              <a:lumMod val="60000"/>
              <a:lumOff val="40000"/>
            </a:schemeClr>
          </a:solidFill>
        </p:spPr>
        <p:txBody>
          <a:bodyPr vert="horz" lIns="91440" tIns="45720" rIns="91440" bIns="45720" rtlCol="0" anchor="ctr">
            <a:normAutofit/>
          </a:bodyPr>
          <a:lstStyle/>
          <a:p>
            <a:pPr algn="ctr">
              <a:spcBef>
                <a:spcPct val="0"/>
              </a:spcBef>
              <a:defRPr/>
            </a:pPr>
            <a:endParaRPr kumimoji="0" lang="sv-SE" sz="39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Rubrik 1"/>
          <p:cNvSpPr txBox="1">
            <a:spLocks/>
          </p:cNvSpPr>
          <p:nvPr/>
        </p:nvSpPr>
        <p:spPr>
          <a:xfrm>
            <a:off x="539552" y="332656"/>
            <a:ext cx="8229600" cy="1215008"/>
          </a:xfrm>
          <a:prstGeom prst="rect">
            <a:avLst/>
          </a:prstGeom>
          <a:solidFill>
            <a:srgbClr val="F18E00"/>
          </a:solidFill>
        </p:spPr>
        <p:txBody>
          <a:bodyPr vert="horz" lIns="91440" tIns="45720" rIns="91440" bIns="45720" rtlCol="0" anchor="ctr">
            <a:normAutofit fontScale="92500" lnSpcReduction="20000"/>
          </a:bodyPr>
          <a:lstStyle/>
          <a:p>
            <a:pPr algn="ctr">
              <a:spcBef>
                <a:spcPct val="0"/>
              </a:spcBef>
              <a:defRPr/>
            </a:pPr>
            <a:endParaRPr lang="sv-SE" sz="4400" dirty="0">
              <a:solidFill>
                <a:schemeClr val="bg1"/>
              </a:solidFill>
            </a:endParaRPr>
          </a:p>
          <a:p>
            <a:pPr algn="ctr">
              <a:spcBef>
                <a:spcPct val="0"/>
              </a:spcBef>
              <a:defRPr/>
            </a:pPr>
            <a:r>
              <a:rPr lang="sv-SE" sz="4400" dirty="0">
                <a:solidFill>
                  <a:schemeClr val="bg1"/>
                </a:solidFill>
              </a:rPr>
              <a:t>Goda cirklar</a:t>
            </a:r>
            <a:endParaRPr lang="sv-SE" sz="3900" dirty="0">
              <a:solidFill>
                <a:schemeClr val="bg1"/>
              </a:solidFill>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sv-SE"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textruta 2"/>
          <p:cNvSpPr txBox="1"/>
          <p:nvPr/>
        </p:nvSpPr>
        <p:spPr>
          <a:xfrm>
            <a:off x="755576" y="6021288"/>
            <a:ext cx="2952328" cy="369332"/>
          </a:xfrm>
          <a:prstGeom prst="rect">
            <a:avLst/>
          </a:prstGeom>
          <a:noFill/>
        </p:spPr>
        <p:txBody>
          <a:bodyPr wrap="square" rtlCol="0">
            <a:spAutoFit/>
          </a:bodyPr>
          <a:lstStyle/>
          <a:p>
            <a:pPr>
              <a:defRPr/>
            </a:pPr>
            <a:r>
              <a:rPr lang="sv-SE" b="1"/>
              <a:t>Referens</a:t>
            </a:r>
            <a:r>
              <a:rPr lang="sv-SE"/>
              <a:t>: Forster s. 61-62. </a:t>
            </a:r>
            <a:endParaRPr lang="sv-SE" dirty="0"/>
          </a:p>
        </p:txBody>
      </p:sp>
    </p:spTree>
    <p:extLst>
      <p:ext uri="{BB962C8B-B14F-4D97-AF65-F5344CB8AC3E}">
        <p14:creationId xmlns:p14="http://schemas.microsoft.com/office/powerpoint/2010/main" val="21740856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2090663"/>
          </a:xfrm>
        </p:spPr>
        <p:txBody>
          <a:bodyPr/>
          <a:lstStyle/>
          <a:p>
            <a:r>
              <a:rPr lang="sv-SE" dirty="0"/>
              <a:t>Vilken är den viktigaste föräldrafärdigheten?</a:t>
            </a:r>
          </a:p>
        </p:txBody>
      </p:sp>
    </p:spTree>
    <p:extLst>
      <p:ext uri="{BB962C8B-B14F-4D97-AF65-F5344CB8AC3E}">
        <p14:creationId xmlns:p14="http://schemas.microsoft.com/office/powerpoint/2010/main" val="18079840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derrubrik 6"/>
          <p:cNvSpPr>
            <a:spLocks noGrp="1"/>
          </p:cNvSpPr>
          <p:nvPr>
            <p:ph type="subTitle" idx="1"/>
          </p:nvPr>
        </p:nvSpPr>
        <p:spPr>
          <a:xfrm>
            <a:off x="1043608" y="2060848"/>
            <a:ext cx="7016824" cy="4392488"/>
          </a:xfrm>
        </p:spPr>
        <p:txBody>
          <a:bodyPr>
            <a:noAutofit/>
          </a:bodyPr>
          <a:lstStyle/>
          <a:p>
            <a:r>
              <a:rPr lang="sv-SE" sz="4000" dirty="0">
                <a:solidFill>
                  <a:schemeClr val="tx1"/>
                </a:solidFill>
              </a:rPr>
              <a:t>Jag hör – jag glömmer</a:t>
            </a:r>
          </a:p>
          <a:p>
            <a:r>
              <a:rPr lang="sv-SE" sz="4000" dirty="0">
                <a:solidFill>
                  <a:schemeClr val="tx1"/>
                </a:solidFill>
              </a:rPr>
              <a:t>Jag ser – jag kommer ihåg</a:t>
            </a:r>
          </a:p>
          <a:p>
            <a:r>
              <a:rPr lang="sv-SE" sz="4000" dirty="0">
                <a:solidFill>
                  <a:schemeClr val="tx1"/>
                </a:solidFill>
              </a:rPr>
              <a:t>Jag gör – jag förstår </a:t>
            </a:r>
          </a:p>
          <a:p>
            <a:endParaRPr lang="sv-SE" dirty="0">
              <a:solidFill>
                <a:schemeClr val="tx1"/>
              </a:solidFill>
            </a:endParaRPr>
          </a:p>
          <a:p>
            <a:endParaRPr lang="sv-SE" dirty="0">
              <a:solidFill>
                <a:schemeClr val="tx1"/>
              </a:solidFill>
            </a:endParaRPr>
          </a:p>
          <a:p>
            <a:pPr algn="r"/>
            <a:r>
              <a:rPr lang="sv-SE" dirty="0">
                <a:solidFill>
                  <a:schemeClr val="tx1"/>
                </a:solidFill>
              </a:rPr>
              <a:t>(Konfucius) </a:t>
            </a:r>
          </a:p>
          <a:p>
            <a:r>
              <a:rPr lang="sv-SE" sz="4000" dirty="0">
                <a:solidFill>
                  <a:schemeClr val="tx1"/>
                </a:solidFill>
              </a:rPr>
              <a:t> </a:t>
            </a:r>
          </a:p>
        </p:txBody>
      </p:sp>
      <p:sp>
        <p:nvSpPr>
          <p:cNvPr id="8" name="Rubrik 1"/>
          <p:cNvSpPr txBox="1">
            <a:spLocks noGrp="1"/>
          </p:cNvSpPr>
          <p:nvPr>
            <p:ph type="ctrTitle"/>
          </p:nvPr>
        </p:nvSpPr>
        <p:spPr>
          <a:xfrm>
            <a:off x="684213" y="476251"/>
            <a:ext cx="7772400" cy="1080542"/>
          </a:xfrm>
          <a:prstGeom prst="rect">
            <a:avLst/>
          </a:prstGeom>
          <a:solidFill>
            <a:srgbClr val="F18E00"/>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sv-SE" sz="4400" noProof="0" dirty="0">
                <a:solidFill>
                  <a:schemeClr val="bg1"/>
                </a:solidFill>
                <a:latin typeface="+mj-lt"/>
                <a:ea typeface="+mj-ea"/>
                <a:cs typeface="+mj-cs"/>
              </a:rPr>
              <a:t>Pröva hemma</a:t>
            </a:r>
            <a:endParaRPr kumimoji="0" lang="sv-SE" sz="4400" b="0"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4100662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nvGraphicFramePr>
        <p:xfrm>
          <a:off x="395536" y="764704"/>
          <a:ext cx="8532440"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26" name="Rectangle 2"/>
          <p:cNvSpPr>
            <a:spLocks noChangeArrowheads="1"/>
          </p:cNvSpPr>
          <p:nvPr/>
        </p:nvSpPr>
        <p:spPr bwMode="auto">
          <a:xfrm>
            <a:off x="1835696" y="4584908"/>
            <a:ext cx="5610260" cy="1150188"/>
          </a:xfrm>
          <a:prstGeom prst="rect">
            <a:avLst/>
          </a:prstGeom>
          <a:solidFill>
            <a:srgbClr val="FFFFFF"/>
          </a:solidFill>
          <a:ln w="38100">
            <a:solidFill>
              <a:srgbClr val="92D050"/>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50000"/>
              </a:lnSpc>
              <a:spcBef>
                <a:spcPct val="0"/>
              </a:spcBef>
              <a:spcAft>
                <a:spcPts val="1000"/>
              </a:spcAft>
              <a:buClrTx/>
              <a:buSzTx/>
              <a:buFontTx/>
              <a:buNone/>
              <a:tabLst/>
            </a:pPr>
            <a:r>
              <a:rPr kumimoji="0" lang="sv-SE" sz="1100" b="0" i="1" u="none" strike="noStrike" cap="none" normalizeH="0" baseline="0" dirty="0">
                <a:ln>
                  <a:noFill/>
                </a:ln>
                <a:solidFill>
                  <a:schemeClr val="tx1"/>
                </a:solidFill>
                <a:effectLst/>
                <a:latin typeface="+mj-lt"/>
                <a:cs typeface="Arial" pitchFamily="34" charset="0"/>
              </a:rPr>
              <a:t>Förebygga universellt, fånga upp</a:t>
            </a:r>
          </a:p>
          <a:p>
            <a:pPr marL="0" marR="0" lvl="0" indent="0" defTabSz="914400" rtl="0" eaLnBrk="1" fontAlgn="base" latinLnBrk="0" hangingPunct="1">
              <a:lnSpc>
                <a:spcPct val="100000"/>
              </a:lnSpc>
              <a:spcBef>
                <a:spcPct val="0"/>
              </a:spcBef>
              <a:spcAft>
                <a:spcPts val="1000"/>
              </a:spcAft>
              <a:buClrTx/>
              <a:buSzTx/>
              <a:buFontTx/>
              <a:buNone/>
              <a:tabLst/>
            </a:pPr>
            <a:r>
              <a:rPr kumimoji="0" lang="sv-SE" sz="1800" b="0" i="0" u="none" strike="noStrike" cap="none" normalizeH="0" baseline="0">
                <a:ln>
                  <a:noFill/>
                </a:ln>
                <a:solidFill>
                  <a:schemeClr val="tx1"/>
                </a:solidFill>
                <a:effectLst/>
                <a:latin typeface="+mj-lt"/>
                <a:cs typeface="Arial" pitchFamily="34" charset="0"/>
              </a:rPr>
              <a:t>ABC </a:t>
            </a:r>
            <a:r>
              <a:rPr lang="sv-SE">
                <a:latin typeface="+mj-lt"/>
                <a:cs typeface="Arial" pitchFamily="34" charset="0"/>
              </a:rPr>
              <a:t>0-2</a:t>
            </a:r>
            <a:r>
              <a:rPr kumimoji="0" lang="sv-SE" sz="1800" b="0" i="0" u="none" strike="noStrike" cap="none" normalizeH="0" baseline="0">
                <a:ln>
                  <a:noFill/>
                </a:ln>
                <a:solidFill>
                  <a:schemeClr val="tx1"/>
                </a:solidFill>
                <a:effectLst/>
                <a:latin typeface="+mj-lt"/>
                <a:cs typeface="Arial" pitchFamily="34" charset="0"/>
              </a:rPr>
              <a:t>,</a:t>
            </a:r>
            <a:r>
              <a:rPr kumimoji="0" lang="sv-SE" sz="1800" b="0" i="0" u="none" strike="noStrike" cap="none" normalizeH="0">
                <a:ln>
                  <a:noFill/>
                </a:ln>
                <a:solidFill>
                  <a:schemeClr val="tx1"/>
                </a:solidFill>
                <a:effectLst/>
                <a:latin typeface="+mj-lt"/>
                <a:cs typeface="Arial" pitchFamily="34" charset="0"/>
              </a:rPr>
              <a:t> </a:t>
            </a:r>
            <a:r>
              <a:rPr kumimoji="0" lang="sv-SE" sz="1800" b="0" i="0" u="none" strike="noStrike" cap="none" normalizeH="0" baseline="0" dirty="0">
                <a:ln>
                  <a:noFill/>
                </a:ln>
                <a:solidFill>
                  <a:schemeClr val="tx1"/>
                </a:solidFill>
                <a:effectLst/>
                <a:latin typeface="+mj-lt"/>
                <a:cs typeface="Arial" pitchFamily="34" charset="0"/>
              </a:rPr>
              <a:t>ABC 3-12, ABC tonår, ABC i förskolan, Föräldraskap i Sverige </a:t>
            </a:r>
          </a:p>
        </p:txBody>
      </p:sp>
      <p:sp>
        <p:nvSpPr>
          <p:cNvPr id="1027" name="Rectangle 3"/>
          <p:cNvSpPr>
            <a:spLocks noChangeArrowheads="1"/>
          </p:cNvSpPr>
          <p:nvPr/>
        </p:nvSpPr>
        <p:spPr bwMode="auto">
          <a:xfrm>
            <a:off x="2879948" y="3433787"/>
            <a:ext cx="4565650" cy="1150189"/>
          </a:xfrm>
          <a:prstGeom prst="rect">
            <a:avLst/>
          </a:prstGeom>
          <a:solidFill>
            <a:srgbClr val="FFFFFF"/>
          </a:solidFill>
          <a:ln w="38100">
            <a:solidFill>
              <a:srgbClr val="FFC000"/>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50000"/>
              </a:lnSpc>
              <a:spcBef>
                <a:spcPct val="0"/>
              </a:spcBef>
              <a:spcAft>
                <a:spcPts val="1000"/>
              </a:spcAft>
              <a:buClrTx/>
              <a:buSzTx/>
              <a:buFontTx/>
              <a:buNone/>
              <a:tabLst/>
            </a:pPr>
            <a:r>
              <a:rPr kumimoji="0" lang="sv-SE" sz="1100" b="0" i="1" u="none" strike="noStrike" cap="none" normalizeH="0" baseline="0" dirty="0">
                <a:ln>
                  <a:noFill/>
                </a:ln>
                <a:solidFill>
                  <a:schemeClr val="tx1"/>
                </a:solidFill>
                <a:effectLst/>
                <a:latin typeface="+mj-lt"/>
                <a:cs typeface="Arial" pitchFamily="34" charset="0"/>
              </a:rPr>
              <a:t>Förebygga selektivt, föregripa, tidig insats</a:t>
            </a:r>
          </a:p>
          <a:p>
            <a:pPr marL="0" marR="0" lvl="0" indent="0" defTabSz="914400" rtl="0" eaLnBrk="1" fontAlgn="base" latinLnBrk="0" hangingPunct="1">
              <a:lnSpc>
                <a:spcPct val="100000"/>
              </a:lnSpc>
              <a:spcBef>
                <a:spcPct val="0"/>
              </a:spcBef>
              <a:spcAft>
                <a:spcPts val="1000"/>
              </a:spcAft>
              <a:buClrTx/>
              <a:buSzTx/>
              <a:buFontTx/>
              <a:buNone/>
              <a:tabLst/>
            </a:pPr>
            <a:r>
              <a:rPr kumimoji="0" lang="sv-SE" sz="1800" b="0" i="0" u="none" strike="noStrike" cap="none" normalizeH="0" baseline="0" dirty="0">
                <a:ln>
                  <a:noFill/>
                </a:ln>
                <a:solidFill>
                  <a:schemeClr val="tx1"/>
                </a:solidFill>
                <a:effectLst/>
                <a:latin typeface="+mj-lt"/>
                <a:cs typeface="Arial" pitchFamily="34" charset="0"/>
              </a:rPr>
              <a:t>Komet 3-11 och 12-18, </a:t>
            </a:r>
            <a:r>
              <a:rPr kumimoji="0" lang="sv-SE" sz="1800" b="0" i="0" u="none" strike="noStrike" cap="none" normalizeH="0" baseline="0" dirty="0" err="1">
                <a:ln>
                  <a:noFill/>
                </a:ln>
                <a:solidFill>
                  <a:schemeClr val="tx1"/>
                </a:solidFill>
                <a:effectLst/>
                <a:latin typeface="+mj-lt"/>
                <a:cs typeface="Arial" pitchFamily="34" charset="0"/>
              </a:rPr>
              <a:t>iKomet</a:t>
            </a:r>
            <a:r>
              <a:rPr kumimoji="0" lang="sv-SE" sz="1800" b="0" i="0" u="none" strike="noStrike" cap="none" normalizeH="0" baseline="0" dirty="0">
                <a:ln>
                  <a:noFill/>
                </a:ln>
                <a:solidFill>
                  <a:schemeClr val="tx1"/>
                </a:solidFill>
                <a:effectLst/>
                <a:latin typeface="+mj-lt"/>
                <a:cs typeface="Arial" pitchFamily="34" charset="0"/>
              </a:rPr>
              <a:t>,  På Rätt Väg</a:t>
            </a:r>
          </a:p>
        </p:txBody>
      </p:sp>
      <p:sp>
        <p:nvSpPr>
          <p:cNvPr id="1028" name="Rectangle 4"/>
          <p:cNvSpPr>
            <a:spLocks noChangeArrowheads="1"/>
          </p:cNvSpPr>
          <p:nvPr/>
        </p:nvSpPr>
        <p:spPr bwMode="auto">
          <a:xfrm>
            <a:off x="3894758" y="2283470"/>
            <a:ext cx="3556000" cy="1148548"/>
          </a:xfrm>
          <a:prstGeom prst="rect">
            <a:avLst/>
          </a:prstGeom>
          <a:solidFill>
            <a:srgbClr val="FFFFFF"/>
          </a:solidFill>
          <a:ln w="38100">
            <a:solidFill>
              <a:srgbClr val="FF5D37"/>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50000"/>
              </a:lnSpc>
              <a:spcBef>
                <a:spcPct val="0"/>
              </a:spcBef>
              <a:spcAft>
                <a:spcPts val="1000"/>
              </a:spcAft>
              <a:buClrTx/>
              <a:buSzTx/>
              <a:buFontTx/>
              <a:buNone/>
              <a:tabLst/>
            </a:pPr>
            <a:r>
              <a:rPr kumimoji="0" lang="sv-SE" sz="1100" b="0" i="1" u="none" strike="noStrike" cap="none" normalizeH="0" baseline="0" dirty="0">
                <a:ln>
                  <a:noFill/>
                </a:ln>
                <a:solidFill>
                  <a:schemeClr val="tx1"/>
                </a:solidFill>
                <a:effectLst/>
                <a:latin typeface="+mj-lt"/>
                <a:cs typeface="Arial" pitchFamily="34" charset="0"/>
              </a:rPr>
              <a:t>Förebygga indikerat, behandling</a:t>
            </a:r>
            <a:endParaRPr kumimoji="0" lang="sv-SE" sz="1100" b="0" i="0" u="none" strike="noStrike" cap="none" normalizeH="0" baseline="0" dirty="0">
              <a:ln>
                <a:noFill/>
              </a:ln>
              <a:solidFill>
                <a:schemeClr val="tx1"/>
              </a:solidFill>
              <a:effectLst/>
              <a:latin typeface="+mj-lt"/>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sv-SE" sz="1800" b="0" i="0" u="none" strike="noStrike" cap="none" normalizeH="0" baseline="0" dirty="0">
                <a:ln>
                  <a:noFill/>
                </a:ln>
                <a:solidFill>
                  <a:schemeClr val="tx1"/>
                </a:solidFill>
                <a:effectLst/>
                <a:latin typeface="+mj-lt"/>
                <a:cs typeface="Arial" pitchFamily="34" charset="0"/>
              </a:rPr>
              <a:t>Förstärkt Komet, Tryggare barn</a:t>
            </a:r>
          </a:p>
        </p:txBody>
      </p:sp>
      <p:sp>
        <p:nvSpPr>
          <p:cNvPr id="16" name="Rubrik 1"/>
          <p:cNvSpPr txBox="1">
            <a:spLocks/>
          </p:cNvSpPr>
          <p:nvPr/>
        </p:nvSpPr>
        <p:spPr>
          <a:xfrm>
            <a:off x="457200" y="274638"/>
            <a:ext cx="8229600" cy="1143000"/>
          </a:xfrm>
          <a:prstGeom prst="rect">
            <a:avLst/>
          </a:prstGeom>
          <a:solidFill>
            <a:srgbClr val="93117E"/>
          </a:solidFill>
        </p:spPr>
        <p:txBody>
          <a:bodyPr anchor="ctr" anchorCtr="0"/>
          <a:lstStyle/>
          <a:p>
            <a:pPr algn="ctr"/>
            <a:r>
              <a:rPr lang="sv-SE" sz="4400" dirty="0">
                <a:solidFill>
                  <a:schemeClr val="bg1"/>
                </a:solidFill>
              </a:rPr>
              <a:t>PLUS TRAPPSTEGSMODELL</a:t>
            </a:r>
          </a:p>
        </p:txBody>
      </p:sp>
    </p:spTree>
    <p:extLst>
      <p:ext uri="{BB962C8B-B14F-4D97-AF65-F5344CB8AC3E}">
        <p14:creationId xmlns:p14="http://schemas.microsoft.com/office/powerpoint/2010/main" val="23847555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72444" y="2132856"/>
            <a:ext cx="8229600" cy="3993307"/>
          </a:xfrm>
        </p:spPr>
        <p:txBody>
          <a:bodyPr>
            <a:normAutofit/>
          </a:bodyPr>
          <a:lstStyle/>
          <a:p>
            <a:r>
              <a:rPr lang="sv-SE" sz="3000" dirty="0"/>
              <a:t>Sammanfattar det viktigaste från träffen</a:t>
            </a:r>
          </a:p>
          <a:p>
            <a:endParaRPr lang="sv-SE" sz="3000" dirty="0"/>
          </a:p>
          <a:p>
            <a:r>
              <a:rPr lang="sv-SE" sz="3000" dirty="0"/>
              <a:t>Översättningar på </a:t>
            </a:r>
            <a:r>
              <a:rPr lang="sv-SE" sz="3000" dirty="0" err="1"/>
              <a:t>www.plusportalen.se</a:t>
            </a:r>
            <a:endParaRPr lang="sv-SE" sz="3000" dirty="0"/>
          </a:p>
        </p:txBody>
      </p:sp>
      <p:sp>
        <p:nvSpPr>
          <p:cNvPr id="4" name="Rubrik 1"/>
          <p:cNvSpPr txBox="1">
            <a:spLocks noGrp="1"/>
          </p:cNvSpPr>
          <p:nvPr>
            <p:ph type="title"/>
          </p:nvPr>
        </p:nvSpPr>
        <p:spPr>
          <a:prstGeom prst="rect">
            <a:avLst/>
          </a:prstGeom>
          <a:solidFill>
            <a:srgbClr val="F18E00"/>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sv-SE" sz="4400" noProof="0" dirty="0">
                <a:solidFill>
                  <a:schemeClr val="bg1"/>
                </a:solidFill>
                <a:latin typeface="+mj-lt"/>
                <a:ea typeface="+mj-ea"/>
                <a:cs typeface="+mj-cs"/>
              </a:rPr>
              <a:t>Sammanfattning</a:t>
            </a:r>
            <a:endParaRPr kumimoji="0" lang="sv-SE" sz="4400" b="0"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12474106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solidFill>
            <a:srgbClr val="F18E00"/>
          </a:solidFill>
        </p:spPr>
        <p:txBody>
          <a:bodyPr/>
          <a:lstStyle/>
          <a:p>
            <a:r>
              <a:rPr lang="sv-SE" dirty="0">
                <a:solidFill>
                  <a:schemeClr val="bg1"/>
                </a:solidFill>
              </a:rPr>
              <a:t>Övning!</a:t>
            </a:r>
          </a:p>
        </p:txBody>
      </p:sp>
      <p:sp>
        <p:nvSpPr>
          <p:cNvPr id="3" name="Platshållare för innehåll 2"/>
          <p:cNvSpPr>
            <a:spLocks noGrp="1"/>
          </p:cNvSpPr>
          <p:nvPr>
            <p:ph idx="1"/>
          </p:nvPr>
        </p:nvSpPr>
        <p:spPr/>
        <p:txBody>
          <a:bodyPr/>
          <a:lstStyle/>
          <a:p>
            <a:pPr>
              <a:buNone/>
            </a:pPr>
            <a:r>
              <a:rPr lang="sv-SE" b="1" dirty="0"/>
              <a:t>Det här är ABC!</a:t>
            </a:r>
            <a:r>
              <a:rPr lang="sv-SE" dirty="0"/>
              <a:t> </a:t>
            </a:r>
          </a:p>
        </p:txBody>
      </p:sp>
      <p:pic>
        <p:nvPicPr>
          <p:cNvPr id="8" name="Bildobjekt 7" descr="Trappan komprimerad.jpg"/>
          <p:cNvPicPr/>
          <p:nvPr/>
        </p:nvPicPr>
        <p:blipFill>
          <a:blip r:embed="rId3" cstate="print"/>
          <a:stretch>
            <a:fillRect/>
          </a:stretch>
        </p:blipFill>
        <p:spPr>
          <a:xfrm>
            <a:off x="4969575" y="1576109"/>
            <a:ext cx="3534088" cy="2507865"/>
          </a:xfrm>
          <a:prstGeom prst="rect">
            <a:avLst/>
          </a:prstGeom>
        </p:spPr>
      </p:pic>
      <p:sp>
        <p:nvSpPr>
          <p:cNvPr id="7" name="Rektangel 6"/>
          <p:cNvSpPr/>
          <p:nvPr/>
        </p:nvSpPr>
        <p:spPr>
          <a:xfrm>
            <a:off x="457200" y="2218426"/>
            <a:ext cx="4572000" cy="1282402"/>
          </a:xfrm>
          <a:prstGeom prst="rect">
            <a:avLst/>
          </a:prstGeom>
        </p:spPr>
        <p:txBody>
          <a:bodyPr>
            <a:spAutoFit/>
          </a:bodyPr>
          <a:lstStyle/>
          <a:p>
            <a:pPr>
              <a:lnSpc>
                <a:spcPct val="115000"/>
              </a:lnSpc>
              <a:spcAft>
                <a:spcPts val="1000"/>
              </a:spcAft>
            </a:pPr>
            <a:r>
              <a:rPr lang="sv-SE" sz="2000" dirty="0">
                <a:latin typeface="Calibri" panose="020F0502020204030204" pitchFamily="34" charset="0"/>
                <a:ea typeface="Calibri" panose="020F0502020204030204" pitchFamily="34" charset="0"/>
                <a:cs typeface="Times New Roman" panose="02020603050405020304" pitchFamily="18" charset="0"/>
              </a:rPr>
              <a:t>Främja barns positiva utveckling</a:t>
            </a:r>
            <a:endParaRPr lang="sv-SE"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sv-SE" sz="2000" dirty="0">
                <a:latin typeface="Calibri" panose="020F0502020204030204" pitchFamily="34" charset="0"/>
                <a:ea typeface="Calibri" panose="020F0502020204030204" pitchFamily="34" charset="0"/>
                <a:cs typeface="Times New Roman" panose="02020603050405020304" pitchFamily="18" charset="0"/>
              </a:rPr>
              <a:t>Stärka relationerna mellan föräldrar och barn</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ktangel 8"/>
          <p:cNvSpPr/>
          <p:nvPr/>
        </p:nvSpPr>
        <p:spPr>
          <a:xfrm>
            <a:off x="3635896" y="4266536"/>
            <a:ext cx="4938306" cy="2012346"/>
          </a:xfrm>
          <a:prstGeom prst="rect">
            <a:avLst/>
          </a:prstGeom>
        </p:spPr>
        <p:txBody>
          <a:bodyPr wrap="square">
            <a:spAutoFit/>
          </a:bodyPr>
          <a:lstStyle/>
          <a:p>
            <a:pPr marL="1656080">
              <a:lnSpc>
                <a:spcPct val="115000"/>
              </a:lnSpc>
              <a:spcAft>
                <a:spcPts val="1000"/>
              </a:spcAft>
            </a:pPr>
            <a:r>
              <a:rPr lang="sv-SE" sz="2000" dirty="0">
                <a:latin typeface="Calibri" panose="020F0502020204030204" pitchFamily="34" charset="0"/>
                <a:ea typeface="Calibri" panose="020F0502020204030204" pitchFamily="34" charset="0"/>
                <a:cs typeface="Times New Roman" panose="02020603050405020304" pitchFamily="18" charset="0"/>
              </a:rPr>
              <a:t>Forskning om barn och föräldraskap</a:t>
            </a:r>
          </a:p>
          <a:p>
            <a:pPr marL="1656080">
              <a:lnSpc>
                <a:spcPct val="115000"/>
              </a:lnSpc>
              <a:spcAft>
                <a:spcPts val="1000"/>
              </a:spcAft>
            </a:pPr>
            <a:endParaRPr lang="sv-SE" sz="1400" dirty="0">
              <a:latin typeface="Calibri" panose="020F0502020204030204" pitchFamily="34" charset="0"/>
              <a:ea typeface="Calibri" panose="020F0502020204030204" pitchFamily="34" charset="0"/>
              <a:cs typeface="Times New Roman" panose="02020603050405020304" pitchFamily="18" charset="0"/>
            </a:endParaRPr>
          </a:p>
          <a:p>
            <a:pPr marL="1656080">
              <a:lnSpc>
                <a:spcPct val="115000"/>
              </a:lnSpc>
              <a:spcAft>
                <a:spcPts val="1000"/>
              </a:spcAft>
            </a:pPr>
            <a:r>
              <a:rPr lang="sv-SE" sz="2000" dirty="0">
                <a:latin typeface="Calibri" panose="020F0502020204030204" pitchFamily="34" charset="0"/>
                <a:ea typeface="Calibri" panose="020F0502020204030204" pitchFamily="34" charset="0"/>
                <a:cs typeface="Times New Roman" panose="02020603050405020304" pitchFamily="18" charset="0"/>
              </a:rPr>
              <a:t>Föräldrars behov &amp; barnets perspektiv </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ktangel 9"/>
          <p:cNvSpPr/>
          <p:nvPr/>
        </p:nvSpPr>
        <p:spPr>
          <a:xfrm>
            <a:off x="457200" y="3869751"/>
            <a:ext cx="4949189" cy="2626360"/>
          </a:xfrm>
          <a:prstGeom prst="rect">
            <a:avLst/>
          </a:prstGeom>
        </p:spPr>
        <p:txBody>
          <a:bodyPr wrap="square">
            <a:spAutoFit/>
          </a:bodyPr>
          <a:lstStyle/>
          <a:p>
            <a:pPr>
              <a:lnSpc>
                <a:spcPct val="115000"/>
              </a:lnSpc>
              <a:spcAft>
                <a:spcPts val="1000"/>
              </a:spcAft>
            </a:pPr>
            <a:r>
              <a:rPr lang="sv-SE" sz="2000" dirty="0">
                <a:latin typeface="Calibri" panose="020F0502020204030204" pitchFamily="34" charset="0"/>
                <a:ea typeface="Calibri" panose="020F0502020204030204" pitchFamily="34" charset="0"/>
                <a:cs typeface="Times New Roman" panose="02020603050405020304" pitchFamily="18" charset="0"/>
              </a:rPr>
              <a:t>Utbyta erfarenheter </a:t>
            </a:r>
            <a:endParaRPr lang="sv-SE" sz="1400" dirty="0">
              <a:latin typeface="Calibri" panose="020F0502020204030204" pitchFamily="34" charset="0"/>
              <a:ea typeface="Calibri" panose="020F0502020204030204" pitchFamily="34" charset="0"/>
              <a:cs typeface="Times New Roman" panose="02020603050405020304" pitchFamily="18" charset="0"/>
            </a:endParaRPr>
          </a:p>
          <a:p>
            <a:pPr marL="1656080" indent="828040">
              <a:spcAft>
                <a:spcPts val="1000"/>
              </a:spcAft>
            </a:pPr>
            <a:r>
              <a:rPr lang="sv-SE" sz="2000" dirty="0">
                <a:latin typeface="Calibri" panose="020F0502020204030204" pitchFamily="34" charset="0"/>
                <a:ea typeface="Calibri" panose="020F0502020204030204" pitchFamily="34" charset="0"/>
                <a:cs typeface="Times New Roman" panose="02020603050405020304" pitchFamily="18" charset="0"/>
              </a:rPr>
              <a:t>Visa kärlek</a:t>
            </a:r>
            <a:endParaRPr lang="sv-SE" sz="1400" dirty="0">
              <a:latin typeface="Calibri" panose="020F0502020204030204" pitchFamily="34" charset="0"/>
              <a:ea typeface="Calibri" panose="020F0502020204030204" pitchFamily="34" charset="0"/>
              <a:cs typeface="Times New Roman" panose="02020603050405020304" pitchFamily="18" charset="0"/>
            </a:endParaRPr>
          </a:p>
          <a:p>
            <a:pPr marL="1656080" indent="828040">
              <a:spcAft>
                <a:spcPts val="1000"/>
              </a:spcAft>
            </a:pPr>
            <a:r>
              <a:rPr lang="sv-SE" sz="2000" dirty="0">
                <a:latin typeface="Calibri" panose="020F0502020204030204" pitchFamily="34" charset="0"/>
                <a:ea typeface="Calibri" panose="020F0502020204030204" pitchFamily="34" charset="0"/>
                <a:cs typeface="Times New Roman" panose="02020603050405020304" pitchFamily="18" charset="0"/>
              </a:rPr>
              <a:t>Vara med</a:t>
            </a:r>
            <a:endParaRPr lang="sv-SE" sz="1400" dirty="0">
              <a:latin typeface="Calibri" panose="020F0502020204030204" pitchFamily="34" charset="0"/>
              <a:ea typeface="Calibri" panose="020F0502020204030204" pitchFamily="34" charset="0"/>
              <a:cs typeface="Times New Roman" panose="02020603050405020304" pitchFamily="18" charset="0"/>
            </a:endParaRPr>
          </a:p>
          <a:p>
            <a:pPr marL="1656080" indent="828040">
              <a:spcAft>
                <a:spcPts val="1000"/>
              </a:spcAft>
            </a:pPr>
            <a:r>
              <a:rPr lang="sv-SE" sz="2000" dirty="0">
                <a:latin typeface="Calibri" panose="020F0502020204030204" pitchFamily="34" charset="0"/>
                <a:ea typeface="Calibri" panose="020F0502020204030204" pitchFamily="34" charset="0"/>
                <a:cs typeface="Times New Roman" panose="02020603050405020304" pitchFamily="18" charset="0"/>
              </a:rPr>
              <a:t>Visa vägen</a:t>
            </a:r>
            <a:endParaRPr lang="sv-SE" sz="1400" dirty="0">
              <a:latin typeface="Calibri" panose="020F0502020204030204" pitchFamily="34" charset="0"/>
              <a:ea typeface="Calibri" panose="020F0502020204030204" pitchFamily="34" charset="0"/>
              <a:cs typeface="Times New Roman" panose="02020603050405020304" pitchFamily="18" charset="0"/>
            </a:endParaRPr>
          </a:p>
          <a:p>
            <a:pPr marL="1656080" indent="828040">
              <a:spcAft>
                <a:spcPts val="1000"/>
              </a:spcAft>
            </a:pPr>
            <a:r>
              <a:rPr lang="sv-SE" sz="2000" dirty="0">
                <a:latin typeface="Calibri" panose="020F0502020204030204" pitchFamily="34" charset="0"/>
                <a:ea typeface="Calibri" panose="020F0502020204030204" pitchFamily="34" charset="0"/>
                <a:cs typeface="Times New Roman" panose="02020603050405020304" pitchFamily="18" charset="0"/>
              </a:rPr>
              <a:t>Välja strider</a:t>
            </a:r>
            <a:endParaRPr lang="sv-SE" sz="1400" dirty="0">
              <a:latin typeface="Calibri" panose="020F0502020204030204" pitchFamily="34" charset="0"/>
              <a:ea typeface="Calibri" panose="020F0502020204030204" pitchFamily="34" charset="0"/>
              <a:cs typeface="Times New Roman" panose="02020603050405020304" pitchFamily="18" charset="0"/>
            </a:endParaRPr>
          </a:p>
          <a:p>
            <a:r>
              <a:rPr lang="sv-SE" sz="2000" dirty="0">
                <a:latin typeface="Calibri" panose="020F0502020204030204" pitchFamily="34" charset="0"/>
                <a:ea typeface="Calibri" panose="020F0502020204030204" pitchFamily="34" charset="0"/>
                <a:cs typeface="Times New Roman" panose="02020603050405020304" pitchFamily="18" charset="0"/>
              </a:rPr>
              <a:t>Pröva hemma </a:t>
            </a:r>
            <a:endParaRPr lang="sv-SE" sz="2000" dirty="0"/>
          </a:p>
        </p:txBody>
      </p:sp>
    </p:spTree>
    <p:extLst>
      <p:ext uri="{BB962C8B-B14F-4D97-AF65-F5344CB8AC3E}">
        <p14:creationId xmlns:p14="http://schemas.microsoft.com/office/powerpoint/2010/main" val="9761997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600200"/>
            <a:ext cx="8229600" cy="4781128"/>
          </a:xfrm>
        </p:spPr>
        <p:txBody>
          <a:bodyPr>
            <a:normAutofit/>
          </a:bodyPr>
          <a:lstStyle/>
          <a:p>
            <a:endParaRPr lang="sv-SE" dirty="0"/>
          </a:p>
          <a:p>
            <a:pPr>
              <a:buNone/>
            </a:pPr>
            <a:endParaRPr lang="sv-SE" dirty="0"/>
          </a:p>
          <a:p>
            <a:pPr algn="ctr">
              <a:buNone/>
            </a:pPr>
            <a:r>
              <a:rPr lang="sv-SE" sz="3600" dirty="0"/>
              <a:t>Vad tar ni med er från denna dag?</a:t>
            </a:r>
          </a:p>
        </p:txBody>
      </p:sp>
      <p:sp>
        <p:nvSpPr>
          <p:cNvPr id="6" name="Rubrik 1"/>
          <p:cNvSpPr txBox="1">
            <a:spLocks noGrp="1"/>
          </p:cNvSpPr>
          <p:nvPr>
            <p:ph type="title"/>
          </p:nvPr>
        </p:nvSpPr>
        <p:spPr>
          <a:prstGeom prst="rect">
            <a:avLst/>
          </a:prstGeom>
          <a:solidFill>
            <a:schemeClr val="accent4">
              <a:lumMod val="60000"/>
              <a:lumOff val="40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sv-SE"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Rubrik 1"/>
          <p:cNvSpPr txBox="1">
            <a:spLocks/>
          </p:cNvSpPr>
          <p:nvPr/>
        </p:nvSpPr>
        <p:spPr>
          <a:xfrm>
            <a:off x="467544" y="260648"/>
            <a:ext cx="8229600" cy="1143000"/>
          </a:xfrm>
          <a:prstGeom prst="rect">
            <a:avLst/>
          </a:prstGeom>
          <a:solidFill>
            <a:srgbClr val="F18E00"/>
          </a:solidFill>
        </p:spPr>
        <p:txBody>
          <a:bodyPr vert="horz" lIns="91440" tIns="45720" rIns="91440" bIns="45720" rtlCol="0" anchor="ctr">
            <a:normAutofit/>
          </a:bodyPr>
          <a:lstStyle/>
          <a:p>
            <a:pPr lvl="0" algn="ctr">
              <a:spcBef>
                <a:spcPct val="0"/>
              </a:spcBef>
            </a:pPr>
            <a:r>
              <a:rPr lang="sv-SE" sz="4400" dirty="0">
                <a:solidFill>
                  <a:schemeClr val="bg1"/>
                </a:solidFill>
              </a:rPr>
              <a:t>Gruppledarreflektioner…</a:t>
            </a:r>
            <a:endParaRPr kumimoji="0" lang="sv-SE" sz="4400" b="0"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10219876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Handledningsgrupper</a:t>
            </a:r>
          </a:p>
        </p:txBody>
      </p:sp>
      <p:sp>
        <p:nvSpPr>
          <p:cNvPr id="3" name="Platshållare för innehåll 2"/>
          <p:cNvSpPr>
            <a:spLocks noGrp="1"/>
          </p:cNvSpPr>
          <p:nvPr>
            <p:ph idx="1"/>
          </p:nvPr>
        </p:nvSpPr>
        <p:spPr>
          <a:xfrm>
            <a:off x="457200" y="1600200"/>
            <a:ext cx="8229600" cy="4853136"/>
          </a:xfrm>
        </p:spPr>
        <p:txBody>
          <a:bodyPr>
            <a:normAutofit/>
          </a:bodyPr>
          <a:lstStyle/>
          <a:p>
            <a:pPr marL="0" indent="0">
              <a:buNone/>
            </a:pPr>
            <a:r>
              <a:rPr lang="sv-SE" dirty="0"/>
              <a:t>			</a:t>
            </a:r>
          </a:p>
          <a:p>
            <a:endParaRPr lang="sv-SE" dirty="0"/>
          </a:p>
        </p:txBody>
      </p:sp>
    </p:spTree>
    <p:extLst>
      <p:ext uri="{BB962C8B-B14F-4D97-AF65-F5344CB8AC3E}">
        <p14:creationId xmlns:p14="http://schemas.microsoft.com/office/powerpoint/2010/main" val="13864076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p:cNvSpPr txBox="1">
            <a:spLocks/>
          </p:cNvSpPr>
          <p:nvPr/>
        </p:nvSpPr>
        <p:spPr>
          <a:xfrm>
            <a:off x="408991" y="1556792"/>
            <a:ext cx="8411481" cy="2088232"/>
          </a:xfrm>
          <a:prstGeom prst="rect">
            <a:avLst/>
          </a:prstGeom>
          <a:solidFill>
            <a:srgbClr val="93117E"/>
          </a:solidFill>
        </p:spPr>
        <p:txBody>
          <a:bodyPr vert="horz" lIns="91440" tIns="45720" rIns="91440" bIns="45720" rtlCol="0" anchor="ctr">
            <a:normAutofit lnSpcReduction="10000"/>
          </a:bodyPr>
          <a:lstStyle/>
          <a:p>
            <a:pPr algn="ctr">
              <a:lnSpc>
                <a:spcPct val="200000"/>
              </a:lnSpc>
              <a:spcBef>
                <a:spcPct val="0"/>
              </a:spcBef>
              <a:defRPr/>
            </a:pPr>
            <a:r>
              <a:rPr lang="sv-SE" sz="6600" dirty="0">
                <a:solidFill>
                  <a:schemeClr val="bg1"/>
                </a:solidFill>
                <a:latin typeface="+mj-lt"/>
                <a:ea typeface="+mj-ea"/>
                <a:cs typeface="+mj-cs"/>
              </a:rPr>
              <a:t>Lunch </a:t>
            </a:r>
            <a:r>
              <a:rPr lang="sv-SE" sz="6600" dirty="0">
                <a:solidFill>
                  <a:schemeClr val="bg1"/>
                </a:solidFill>
                <a:latin typeface="+mj-lt"/>
                <a:ea typeface="+mj-ea"/>
                <a:cs typeface="+mj-cs"/>
                <a:sym typeface="Wingdings" panose="05000000000000000000" pitchFamily="2" charset="2"/>
              </a:rPr>
              <a:t></a:t>
            </a:r>
            <a:endParaRPr lang="sv-SE" sz="6600" dirty="0">
              <a:solidFill>
                <a:schemeClr val="bg1"/>
              </a:solidFill>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sv-SE"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625101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a:t>Bakgrund</a:t>
            </a:r>
          </a:p>
        </p:txBody>
      </p:sp>
      <p:sp>
        <p:nvSpPr>
          <p:cNvPr id="5" name="Platshållare för innehåll 4"/>
          <p:cNvSpPr>
            <a:spLocks noGrp="1"/>
          </p:cNvSpPr>
          <p:nvPr>
            <p:ph idx="1"/>
          </p:nvPr>
        </p:nvSpPr>
        <p:spPr>
          <a:xfrm>
            <a:off x="709612" y="1844824"/>
            <a:ext cx="8029575" cy="4634508"/>
          </a:xfrm>
        </p:spPr>
        <p:txBody>
          <a:bodyPr>
            <a:normAutofit/>
          </a:bodyPr>
          <a:lstStyle/>
          <a:p>
            <a:r>
              <a:rPr lang="sv-SE" sz="2800" dirty="0"/>
              <a:t>Generellt föräldraskapsstöd - ett uppdrag från regeringen via dåvarande Folkhälsomyndigheten</a:t>
            </a:r>
            <a:br>
              <a:rPr lang="sv-SE" sz="2800" dirty="0"/>
            </a:br>
            <a:endParaRPr lang="sv-SE" sz="2800" dirty="0"/>
          </a:p>
          <a:p>
            <a:r>
              <a:rPr lang="sv-SE" sz="2800" dirty="0"/>
              <a:t>Föräldrastöd – En vinst för alla SOU 2008:131</a:t>
            </a:r>
            <a:br>
              <a:rPr lang="sv-SE" sz="2800" dirty="0"/>
            </a:br>
            <a:endParaRPr lang="sv-SE" sz="2800" dirty="0"/>
          </a:p>
          <a:p>
            <a:r>
              <a:rPr lang="sv-SE" sz="2800" dirty="0"/>
              <a:t>Sedan hösten 2012 har mer än 11700 föräldrar genomgått ABC i Stockholms stad</a:t>
            </a:r>
            <a:br>
              <a:rPr lang="sv-SE" sz="2800" dirty="0"/>
            </a:br>
            <a:endParaRPr lang="sv-SE" sz="2800" dirty="0"/>
          </a:p>
          <a:p>
            <a:r>
              <a:rPr lang="sv-SE" sz="2800" dirty="0"/>
              <a:t>Plus en massa föräldrar i hela Sverige </a:t>
            </a:r>
          </a:p>
          <a:p>
            <a:pPr marL="0" indent="0">
              <a:buNone/>
            </a:pPr>
            <a:endParaRPr lang="sv-SE" dirty="0"/>
          </a:p>
          <a:p>
            <a:pPr marL="0" indent="0"/>
            <a:endParaRPr lang="sv-SE" dirty="0"/>
          </a:p>
        </p:txBody>
      </p:sp>
      <p:sp>
        <p:nvSpPr>
          <p:cNvPr id="6" name="Rubrik 1"/>
          <p:cNvSpPr txBox="1">
            <a:spLocks/>
          </p:cNvSpPr>
          <p:nvPr/>
        </p:nvSpPr>
        <p:spPr>
          <a:xfrm>
            <a:off x="609600" y="427038"/>
            <a:ext cx="8229600" cy="1143000"/>
          </a:xfrm>
          <a:prstGeom prst="rect">
            <a:avLst/>
          </a:prstGeom>
          <a:solidFill>
            <a:srgbClr val="93117E"/>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dirty="0">
                <a:solidFill>
                  <a:schemeClr val="bg1"/>
                </a:solidFill>
              </a:rPr>
              <a:t>Bakgrund till ABC</a:t>
            </a:r>
          </a:p>
        </p:txBody>
      </p:sp>
    </p:spTree>
    <p:extLst>
      <p:ext uri="{BB962C8B-B14F-4D97-AF65-F5344CB8AC3E}">
        <p14:creationId xmlns:p14="http://schemas.microsoft.com/office/powerpoint/2010/main" val="3569398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1913772"/>
            <a:ext cx="2257271" cy="4429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ubrik 1"/>
          <p:cNvSpPr>
            <a:spLocks noGrp="1"/>
          </p:cNvSpPr>
          <p:nvPr>
            <p:ph type="title"/>
          </p:nvPr>
        </p:nvSpPr>
        <p:spPr>
          <a:xfrm>
            <a:off x="457200" y="274638"/>
            <a:ext cx="8229600" cy="994122"/>
          </a:xfrm>
          <a:solidFill>
            <a:srgbClr val="93117E"/>
          </a:solidFill>
        </p:spPr>
        <p:txBody>
          <a:bodyPr>
            <a:normAutofit/>
          </a:bodyPr>
          <a:lstStyle/>
          <a:p>
            <a:r>
              <a:rPr lang="sv-SE" dirty="0" err="1">
                <a:solidFill>
                  <a:schemeClr val="bg1"/>
                </a:solidFill>
              </a:rPr>
              <a:t>Förmätning</a:t>
            </a:r>
            <a:endParaRPr lang="sv-SE" dirty="0">
              <a:solidFill>
                <a:schemeClr val="bg1"/>
              </a:solidFill>
            </a:endParaRPr>
          </a:p>
        </p:txBody>
      </p:sp>
      <p:sp>
        <p:nvSpPr>
          <p:cNvPr id="3" name="Platshållare för innehåll 2"/>
          <p:cNvSpPr>
            <a:spLocks noGrp="1"/>
          </p:cNvSpPr>
          <p:nvPr>
            <p:ph idx="1"/>
          </p:nvPr>
        </p:nvSpPr>
        <p:spPr/>
        <p:txBody>
          <a:bodyPr>
            <a:normAutofit/>
          </a:bodyPr>
          <a:lstStyle/>
          <a:p>
            <a:pPr marL="0" indent="0">
              <a:buNone/>
            </a:pPr>
            <a:endParaRPr lang="sv-SE" sz="3300" b="1" dirty="0"/>
          </a:p>
          <a:p>
            <a:pPr marL="0" indent="0">
              <a:buNone/>
            </a:pPr>
            <a:br>
              <a:rPr lang="sv-SE" sz="2600" dirty="0"/>
            </a:br>
            <a:endParaRPr lang="sv-SE" sz="2600" dirty="0"/>
          </a:p>
        </p:txBody>
      </p:sp>
      <p:sp>
        <p:nvSpPr>
          <p:cNvPr id="4" name="Rubrik 4"/>
          <p:cNvSpPr txBox="1">
            <a:spLocks/>
          </p:cNvSpPr>
          <p:nvPr/>
        </p:nvSpPr>
        <p:spPr>
          <a:xfrm>
            <a:off x="457200" y="274638"/>
            <a:ext cx="8229600" cy="1143000"/>
          </a:xfrm>
          <a:prstGeom prst="rect">
            <a:avLst/>
          </a:prstGeom>
          <a:solidFill>
            <a:srgbClr val="F18E00"/>
          </a:solidFill>
        </p:spPr>
        <p:txBody>
          <a:bodyPr vert="horz" lIns="0" tIns="0" rIns="0" bIns="0" rtlCol="0" anchor="ctr" anchorCtr="0">
            <a:normAutofit/>
          </a:bodyPr>
          <a:lstStyle>
            <a:lvl1pPr algn="l" defTabSz="914400" rtl="0" eaLnBrk="1" latinLnBrk="0" hangingPunct="1">
              <a:lnSpc>
                <a:spcPts val="2800"/>
              </a:lnSpc>
              <a:spcBef>
                <a:spcPct val="0"/>
              </a:spcBef>
              <a:buNone/>
              <a:defRPr sz="2800" kern="1200">
                <a:solidFill>
                  <a:srgbClr val="000000"/>
                </a:solidFill>
                <a:latin typeface="+mj-lt"/>
                <a:ea typeface="+mj-ea"/>
                <a:cs typeface="+mj-cs"/>
              </a:defRPr>
            </a:lvl1pPr>
          </a:lstStyle>
          <a:p>
            <a:pPr algn="ctr"/>
            <a:endParaRPr lang="sv-SE" dirty="0">
              <a:solidFill>
                <a:schemeClr val="bg1"/>
              </a:solidFill>
            </a:endParaRPr>
          </a:p>
          <a:p>
            <a:pPr algn="ctr"/>
            <a:r>
              <a:rPr lang="sv-SE" sz="4400" dirty="0">
                <a:solidFill>
                  <a:schemeClr val="bg1"/>
                </a:solidFill>
              </a:rPr>
              <a:t>ABC i landet</a:t>
            </a:r>
          </a:p>
        </p:txBody>
      </p:sp>
      <p:sp>
        <p:nvSpPr>
          <p:cNvPr id="5" name="Rektangel 4"/>
          <p:cNvSpPr/>
          <p:nvPr/>
        </p:nvSpPr>
        <p:spPr>
          <a:xfrm>
            <a:off x="457200" y="1720840"/>
            <a:ext cx="6779096" cy="3970318"/>
          </a:xfrm>
          <a:prstGeom prst="rect">
            <a:avLst/>
          </a:prstGeom>
        </p:spPr>
        <p:txBody>
          <a:bodyPr wrap="square">
            <a:spAutoFit/>
          </a:bodyPr>
          <a:lstStyle/>
          <a:p>
            <a:r>
              <a:rPr lang="sv-SE" dirty="0">
                <a:solidFill>
                  <a:schemeClr val="dk1"/>
                </a:solidFill>
                <a:latin typeface="Cabin"/>
                <a:ea typeface="Cabin"/>
                <a:cs typeface="Cabin"/>
                <a:sym typeface="Cabin"/>
              </a:rPr>
              <a:t>Grupperna erbjuds i Stockholms stad samt i Arjeplog, Arjeplog, Arvidsjaur, Bollnäs, Botkyrka, Bromölla, Falköping, Gagnef, Gotland, Gnesta, Gällivare, Gävle, Göteborg, Habo, Haninge, Haparanda, Hedemora, Hjo, Hudiksvall, Huddinge, Härjedalen, Jokkmokk, Kalix, Karlsborg, Kiruna, Kramfors, Krokom, Laholm, Leksand, </a:t>
            </a:r>
            <a:r>
              <a:rPr lang="sv-SE" dirty="0" err="1">
                <a:solidFill>
                  <a:schemeClr val="dk1"/>
                </a:solidFill>
                <a:latin typeface="Cabin"/>
                <a:ea typeface="Cabin"/>
                <a:cs typeface="Cabin"/>
                <a:sym typeface="Cabin"/>
              </a:rPr>
              <a:t>Lindköping</a:t>
            </a:r>
            <a:r>
              <a:rPr lang="sv-SE" dirty="0">
                <a:solidFill>
                  <a:schemeClr val="dk1"/>
                </a:solidFill>
                <a:latin typeface="Cabin"/>
                <a:ea typeface="Cabin"/>
                <a:cs typeface="Cabin"/>
                <a:sym typeface="Cabin"/>
              </a:rPr>
              <a:t>, Luleå, Lund,  Malung, Mora, Nacka, Nordmaling, Norrtälje, Norsjö, Nyköping, Nynäshamn, Orsa, Piteå, Ragunda, Rättvik, Skövde, Sigtuna, Sollentuna, Solna, Sundsvall, Strängnäs, Strömsund, Södertälje, Tibro, Tidaholm, Timrå, Trosa, Töreboda, Ulricehamn, Umeå, Upplands-Väsby, Vallentuna, Vagnhärad Vaxholm, Vilhelmina, Västerås, Ånge, Åsele, Älvdalen, Älvsbyn, Östersund, Österåker, Överkalix och Övertorneå</a:t>
            </a:r>
          </a:p>
          <a:p>
            <a:endParaRPr lang="sv-SE" dirty="0"/>
          </a:p>
        </p:txBody>
      </p:sp>
    </p:spTree>
    <p:extLst>
      <p:ext uri="{BB962C8B-B14F-4D97-AF65-F5344CB8AC3E}">
        <p14:creationId xmlns:p14="http://schemas.microsoft.com/office/powerpoint/2010/main" val="1779692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l"/>
            <a:endParaRPr lang="sv-SE" dirty="0"/>
          </a:p>
        </p:txBody>
      </p:sp>
      <p:sp>
        <p:nvSpPr>
          <p:cNvPr id="3" name="Platshållare för innehåll 2"/>
          <p:cNvSpPr>
            <a:spLocks noGrp="1"/>
          </p:cNvSpPr>
          <p:nvPr>
            <p:ph idx="1"/>
          </p:nvPr>
        </p:nvSpPr>
        <p:spPr/>
        <p:txBody>
          <a:bodyPr>
            <a:normAutofit/>
          </a:bodyPr>
          <a:lstStyle/>
          <a:p>
            <a:pPr marL="0" indent="0">
              <a:buNone/>
            </a:pPr>
            <a:endParaRPr lang="sv-SE" sz="2800" dirty="0"/>
          </a:p>
          <a:p>
            <a:r>
              <a:rPr lang="sv-SE" sz="2800" dirty="0"/>
              <a:t>Barnperspektivet</a:t>
            </a:r>
          </a:p>
          <a:p>
            <a:endParaRPr lang="sv-SE" sz="2800" dirty="0"/>
          </a:p>
          <a:p>
            <a:r>
              <a:rPr lang="sv-SE" sz="2800" dirty="0"/>
              <a:t>Föräldrars behov</a:t>
            </a:r>
          </a:p>
          <a:p>
            <a:endParaRPr lang="sv-SE" sz="2800" dirty="0"/>
          </a:p>
          <a:p>
            <a:r>
              <a:rPr lang="sv-SE" sz="2800" dirty="0"/>
              <a:t>Gruppledarnas/kommunens önskemål </a:t>
            </a:r>
          </a:p>
          <a:p>
            <a:endParaRPr lang="sv-SE" sz="2800" dirty="0"/>
          </a:p>
          <a:p>
            <a:r>
              <a:rPr lang="sv-SE" sz="2800" dirty="0"/>
              <a:t>Forskning</a:t>
            </a:r>
          </a:p>
          <a:p>
            <a:endParaRPr lang="sv-SE" sz="2800" dirty="0"/>
          </a:p>
          <a:p>
            <a:endParaRPr lang="sv-SE" sz="2800" dirty="0"/>
          </a:p>
          <a:p>
            <a:endParaRPr lang="sv-SE" sz="2800" dirty="0"/>
          </a:p>
          <a:p>
            <a:endParaRPr lang="sv-SE" sz="1600" dirty="0"/>
          </a:p>
          <a:p>
            <a:endParaRPr lang="sv-SE" sz="1600" dirty="0"/>
          </a:p>
          <a:p>
            <a:endParaRPr lang="sv-SE" dirty="0"/>
          </a:p>
        </p:txBody>
      </p:sp>
      <p:sp>
        <p:nvSpPr>
          <p:cNvPr id="5" name="Rubrik 1"/>
          <p:cNvSpPr txBox="1">
            <a:spLocks/>
          </p:cNvSpPr>
          <p:nvPr/>
        </p:nvSpPr>
        <p:spPr>
          <a:xfrm>
            <a:off x="467544" y="260648"/>
            <a:ext cx="8229600" cy="1215008"/>
          </a:xfrm>
          <a:prstGeom prst="rect">
            <a:avLst/>
          </a:prstGeom>
          <a:solidFill>
            <a:srgbClr val="97BE0D"/>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sz="4400" b="0" i="0" u="none" strike="noStrike" kern="1200" cap="none" spc="0" normalizeH="0" baseline="0" noProof="0" dirty="0">
                <a:ln>
                  <a:noFill/>
                </a:ln>
                <a:solidFill>
                  <a:schemeClr val="bg1"/>
                </a:solidFill>
                <a:effectLst/>
                <a:uLnTx/>
                <a:uFillTx/>
                <a:latin typeface="+mj-lt"/>
                <a:ea typeface="+mj-ea"/>
                <a:cs typeface="+mj-cs"/>
              </a:rPr>
              <a:t>Utgångspunkter för ABC</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474789"/>
            <a:ext cx="8229600" cy="5257799"/>
          </a:xfrm>
        </p:spPr>
        <p:txBody>
          <a:bodyPr>
            <a:normAutofit/>
          </a:bodyPr>
          <a:lstStyle/>
          <a:p>
            <a:pPr marL="0" indent="0">
              <a:spcBef>
                <a:spcPts val="0"/>
              </a:spcBef>
              <a:spcAft>
                <a:spcPts val="0"/>
              </a:spcAft>
              <a:buNone/>
            </a:pPr>
            <a:endParaRPr lang="sv-SE" sz="3000" dirty="0"/>
          </a:p>
          <a:p>
            <a:pPr marL="0" indent="0">
              <a:lnSpc>
                <a:spcPct val="120000"/>
              </a:lnSpc>
              <a:buNone/>
            </a:pPr>
            <a:endParaRPr lang="sv-SE" sz="3400" dirty="0">
              <a:latin typeface="Stockholm Type "/>
            </a:endParaRPr>
          </a:p>
          <a:p>
            <a:pPr lvl="0">
              <a:buFontTx/>
              <a:buChar char="-"/>
            </a:pPr>
            <a:endParaRPr lang="sv-SE" sz="2800" dirty="0"/>
          </a:p>
          <a:p>
            <a:pPr>
              <a:lnSpc>
                <a:spcPct val="120000"/>
              </a:lnSpc>
            </a:pPr>
            <a:endParaRPr lang="sv-SE" sz="2800" dirty="0">
              <a:latin typeface="Stockholm Type "/>
            </a:endParaRPr>
          </a:p>
          <a:p>
            <a:endParaRPr lang="sv-SE" sz="2800" i="1" dirty="0"/>
          </a:p>
          <a:p>
            <a:endParaRPr lang="sv-SE" dirty="0"/>
          </a:p>
        </p:txBody>
      </p:sp>
      <p:sp>
        <p:nvSpPr>
          <p:cNvPr id="9" name="Rubrik 1"/>
          <p:cNvSpPr>
            <a:spLocks noGrp="1"/>
          </p:cNvSpPr>
          <p:nvPr>
            <p:ph type="title"/>
          </p:nvPr>
        </p:nvSpPr>
        <p:spPr>
          <a:xfrm>
            <a:off x="457200" y="274638"/>
            <a:ext cx="8229600" cy="1143000"/>
          </a:xfrm>
          <a:solidFill>
            <a:srgbClr val="97BE0D"/>
          </a:solidFill>
        </p:spPr>
        <p:txBody>
          <a:bodyPr>
            <a:normAutofit fontScale="90000"/>
          </a:bodyPr>
          <a:lstStyle/>
          <a:p>
            <a:r>
              <a:rPr lang="sv-SE" b="1" dirty="0">
                <a:solidFill>
                  <a:schemeClr val="bg1"/>
                </a:solidFill>
              </a:rPr>
              <a:t>Risk och skyddsfaktorer i föräldraskapet</a:t>
            </a:r>
            <a:endParaRPr lang="sv-SE" dirty="0">
              <a:solidFill>
                <a:schemeClr val="bg1"/>
              </a:solidFill>
            </a:endParaRPr>
          </a:p>
        </p:txBody>
      </p:sp>
      <p:sp>
        <p:nvSpPr>
          <p:cNvPr id="10" name="Platshållare för text 5"/>
          <p:cNvSpPr txBox="1">
            <a:spLocks/>
          </p:cNvSpPr>
          <p:nvPr/>
        </p:nvSpPr>
        <p:spPr>
          <a:xfrm>
            <a:off x="467976" y="1665024"/>
            <a:ext cx="3888000" cy="39600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sv-SE" sz="2000" b="1" dirty="0"/>
              <a:t>Skyddsfaktorer</a:t>
            </a:r>
          </a:p>
          <a:p>
            <a:r>
              <a:rPr lang="sv-SE" sz="2000" dirty="0"/>
              <a:t> Värme i relationen</a:t>
            </a:r>
          </a:p>
          <a:p>
            <a:r>
              <a:rPr lang="sv-SE" sz="2000" dirty="0"/>
              <a:t> Positiv uppmärksamhet för beteenden som fungerar väl</a:t>
            </a:r>
          </a:p>
          <a:p>
            <a:r>
              <a:rPr lang="sv-SE" sz="2000" dirty="0"/>
              <a:t> Tid tillsammans i familjen</a:t>
            </a:r>
          </a:p>
          <a:p>
            <a:r>
              <a:rPr lang="sv-SE" sz="2000" dirty="0"/>
              <a:t> Tydlighet och förutsägbarhet</a:t>
            </a:r>
          </a:p>
          <a:p>
            <a:r>
              <a:rPr lang="sv-SE" sz="2000" dirty="0"/>
              <a:t> Lugnt föräldraskap</a:t>
            </a:r>
          </a:p>
          <a:p>
            <a:endParaRPr lang="sv-SE" dirty="0"/>
          </a:p>
        </p:txBody>
      </p:sp>
      <p:sp>
        <p:nvSpPr>
          <p:cNvPr id="11" name="Platshållare för text 6"/>
          <p:cNvSpPr txBox="1">
            <a:spLocks/>
          </p:cNvSpPr>
          <p:nvPr/>
        </p:nvSpPr>
        <p:spPr>
          <a:xfrm>
            <a:off x="4732619" y="1665024"/>
            <a:ext cx="3888000" cy="3960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sv-SE" sz="2000" b="1" dirty="0"/>
              <a:t> Riskfaktorer</a:t>
            </a:r>
          </a:p>
          <a:p>
            <a:r>
              <a:rPr lang="sv-SE" sz="2000" dirty="0"/>
              <a:t> </a:t>
            </a:r>
            <a:r>
              <a:rPr lang="sv-SE" sz="2000" dirty="0" err="1"/>
              <a:t>Harsh</a:t>
            </a:r>
            <a:r>
              <a:rPr lang="sv-SE" sz="2000" dirty="0"/>
              <a:t> </a:t>
            </a:r>
            <a:r>
              <a:rPr lang="sv-SE" sz="2000" dirty="0" err="1"/>
              <a:t>parenting</a:t>
            </a:r>
            <a:endParaRPr lang="sv-SE" sz="2000" dirty="0"/>
          </a:p>
          <a:p>
            <a:r>
              <a:rPr lang="sv-SE" sz="2000" dirty="0"/>
              <a:t> Auktoritärt föräldraskap</a:t>
            </a:r>
          </a:p>
          <a:p>
            <a:r>
              <a:rPr lang="sv-SE" sz="2000" dirty="0"/>
              <a:t> Negativ uppmärksamhet,  mycket tillsägelser</a:t>
            </a:r>
          </a:p>
          <a:p>
            <a:endParaRPr lang="sv-SE" sz="2400" dirty="0"/>
          </a:p>
          <a:p>
            <a:endParaRPr lang="sv-SE" sz="2400" dirty="0"/>
          </a:p>
        </p:txBody>
      </p:sp>
      <p:pic>
        <p:nvPicPr>
          <p:cNvPr id="13" name="Bildobjekt 12" descr="Fokus på det som fungerar koja komprimerad.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5976" y="3645024"/>
            <a:ext cx="3582256" cy="2845612"/>
          </a:xfrm>
          <a:prstGeom prst="rect">
            <a:avLst/>
          </a:prstGeom>
        </p:spPr>
      </p:pic>
    </p:spTree>
    <p:extLst>
      <p:ext uri="{BB962C8B-B14F-4D97-AF65-F5344CB8AC3E}">
        <p14:creationId xmlns:p14="http://schemas.microsoft.com/office/powerpoint/2010/main" val="165818942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18367</TotalTime>
  <Words>10388</Words>
  <Application>Microsoft Office PowerPoint</Application>
  <PresentationFormat>Bildspel på skärmen (4:3)</PresentationFormat>
  <Paragraphs>1056</Paragraphs>
  <Slides>54</Slides>
  <Notes>54</Notes>
  <HiddenSlides>0</HiddenSlides>
  <MMClips>0</MMClips>
  <ScaleCrop>false</ScaleCrop>
  <HeadingPairs>
    <vt:vector size="6" baseType="variant">
      <vt:variant>
        <vt:lpstr>Använt teckensnitt</vt:lpstr>
      </vt:variant>
      <vt:variant>
        <vt:i4>9</vt:i4>
      </vt:variant>
      <vt:variant>
        <vt:lpstr>Tema</vt:lpstr>
      </vt:variant>
      <vt:variant>
        <vt:i4>1</vt:i4>
      </vt:variant>
      <vt:variant>
        <vt:lpstr>Bildrubriker</vt:lpstr>
      </vt:variant>
      <vt:variant>
        <vt:i4>54</vt:i4>
      </vt:variant>
    </vt:vector>
  </HeadingPairs>
  <TitlesOfParts>
    <vt:vector size="64" baseType="lpstr">
      <vt:lpstr>Arial</vt:lpstr>
      <vt:lpstr>Cabin</vt:lpstr>
      <vt:lpstr>Calibri</vt:lpstr>
      <vt:lpstr>Courier New</vt:lpstr>
      <vt:lpstr>Helvetica Neue</vt:lpstr>
      <vt:lpstr>Stockholm Type </vt:lpstr>
      <vt:lpstr>Stockholm Type Regular</vt:lpstr>
      <vt:lpstr>Times New Roman</vt:lpstr>
      <vt:lpstr>Wingdings</vt:lpstr>
      <vt:lpstr>Office-tema</vt:lpstr>
      <vt:lpstr>Utbildningsdag 1 Introduktion till ABC 3-12  Visa kärlek  Namn Namnsson</vt:lpstr>
      <vt:lpstr>Dagens agenda</vt:lpstr>
      <vt:lpstr>Utbildningens upplägg</vt:lpstr>
      <vt:lpstr>Certifiering</vt:lpstr>
      <vt:lpstr>PowerPoint-presentation</vt:lpstr>
      <vt:lpstr>Bakgrund</vt:lpstr>
      <vt:lpstr>Förmätning</vt:lpstr>
      <vt:lpstr>PowerPoint-presentation</vt:lpstr>
      <vt:lpstr>Risk och skyddsfaktorer i föräldraskapet</vt:lpstr>
      <vt:lpstr>ABC teori: Skyddsfaktorer </vt:lpstr>
      <vt:lpstr>Barnkonventionen</vt:lpstr>
      <vt:lpstr>PowerPoint-presentation</vt:lpstr>
      <vt:lpstr>PowerPoint-presentation</vt:lpstr>
      <vt:lpstr>Preventionsparadoxen</vt:lpstr>
      <vt:lpstr>Vad får föräldrarna?</vt:lpstr>
      <vt:lpstr>Ramar för föräldraträffarna</vt:lpstr>
      <vt:lpstr>PowerPoint-presentation</vt:lpstr>
      <vt:lpstr>Plusportalen</vt:lpstr>
      <vt:lpstr>Rekryteringsmaterial</vt:lpstr>
      <vt:lpstr>Föräldramaterial</vt:lpstr>
      <vt:lpstr>Rekrytering av föräldrar</vt:lpstr>
      <vt:lpstr> </vt:lpstr>
      <vt:lpstr>Föräldraenkäter ABC</vt:lpstr>
      <vt:lpstr>Resultat före och efter ABC</vt:lpstr>
      <vt:lpstr>Resultat efter ABC</vt:lpstr>
      <vt:lpstr> </vt:lpstr>
      <vt:lpstr>Barnperspektivet</vt:lpstr>
      <vt:lpstr>PowerPoint-presentation</vt:lpstr>
      <vt:lpstr>PowerPoint-presentation</vt:lpstr>
      <vt:lpstr>ABC - pedagogik </vt:lpstr>
      <vt:lpstr>ABC - pedagogik </vt:lpstr>
      <vt:lpstr>Lärandemål</vt:lpstr>
      <vt:lpstr> Träff 1 – Visa kärlek </vt:lpstr>
      <vt:lpstr> Teori - Skyddsfaktorer </vt:lpstr>
      <vt:lpstr>Träff 1 Dagordning</vt:lpstr>
      <vt:lpstr>Välkomna</vt:lpstr>
      <vt:lpstr>Mål ABC</vt:lpstr>
      <vt:lpstr>Mina mål</vt:lpstr>
      <vt:lpstr>Föräldrafaktorer</vt:lpstr>
      <vt:lpstr>   </vt:lpstr>
      <vt:lpstr>PowerPoint-presentation</vt:lpstr>
      <vt:lpstr> Uppmärksamhetsfaktorn   </vt:lpstr>
      <vt:lpstr>Visa kärlek</vt:lpstr>
      <vt:lpstr> Fem-ettan </vt:lpstr>
      <vt:lpstr>Fokus på det som fungerar</vt:lpstr>
      <vt:lpstr>Övning fokusskifte</vt:lpstr>
      <vt:lpstr>Goda cirklar</vt:lpstr>
      <vt:lpstr>Vilken är den viktigaste föräldrafärdigheten?</vt:lpstr>
      <vt:lpstr>Pröva hemma</vt:lpstr>
      <vt:lpstr>Sammanfattning</vt:lpstr>
      <vt:lpstr>Övning!</vt:lpstr>
      <vt:lpstr>PowerPoint-presentation</vt:lpstr>
      <vt:lpstr>Handledningsgrupper</vt:lpstr>
      <vt:lpstr>PowerPoint-presentation</vt:lpstr>
    </vt:vector>
  </TitlesOfParts>
  <Company>Windows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Namn på presentatör</dc:title>
  <dc:creator>aa28914</dc:creator>
  <cp:lastModifiedBy>Charlotta Jernström</cp:lastModifiedBy>
  <cp:revision>1136</cp:revision>
  <cp:lastPrinted>2025-03-20T14:20:21Z</cp:lastPrinted>
  <dcterms:created xsi:type="dcterms:W3CDTF">2012-01-12T09:15:04Z</dcterms:created>
  <dcterms:modified xsi:type="dcterms:W3CDTF">2025-06-25T10:54:16Z</dcterms:modified>
</cp:coreProperties>
</file>