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450" r:id="rId3"/>
    <p:sldId id="398" r:id="rId4"/>
    <p:sldId id="400" r:id="rId5"/>
    <p:sldId id="403" r:id="rId6"/>
    <p:sldId id="404" r:id="rId7"/>
    <p:sldId id="414" r:id="rId8"/>
    <p:sldId id="383" r:id="rId9"/>
    <p:sldId id="361" r:id="rId10"/>
    <p:sldId id="446" r:id="rId11"/>
    <p:sldId id="449" r:id="rId12"/>
    <p:sldId id="388" r:id="rId13"/>
    <p:sldId id="389" r:id="rId14"/>
    <p:sldId id="356" r:id="rId15"/>
    <p:sldId id="442" r:id="rId16"/>
    <p:sldId id="448" r:id="rId17"/>
    <p:sldId id="443" r:id="rId18"/>
    <p:sldId id="445" r:id="rId19"/>
    <p:sldId id="407" r:id="rId20"/>
    <p:sldId id="376" r:id="rId21"/>
    <p:sldId id="338" r:id="rId22"/>
    <p:sldId id="374" r:id="rId23"/>
    <p:sldId id="411" r:id="rId24"/>
    <p:sldId id="412" r:id="rId25"/>
    <p:sldId id="413" r:id="rId26"/>
    <p:sldId id="258" r:id="rId27"/>
    <p:sldId id="415" r:id="rId28"/>
    <p:sldId id="416" r:id="rId29"/>
    <p:sldId id="440" r:id="rId30"/>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bias Rasmussen" initials="TR" lastIdx="0" clrIdx="0"/>
  <p:cmAuthor id="1" name="Maja Danneman" initials="MD" lastIdx="47" clrIdx="1">
    <p:extLst>
      <p:ext uri="{19B8F6BF-5375-455C-9EA6-DF929625EA0E}">
        <p15:presenceInfo xmlns:p15="http://schemas.microsoft.com/office/powerpoint/2012/main" userId="Maja Danne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117E"/>
    <a:srgbClr val="F18E00"/>
    <a:srgbClr val="97BE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34" autoAdjust="0"/>
    <p:restoredTop sz="54562" autoAdjust="0"/>
  </p:normalViewPr>
  <p:slideViewPr>
    <p:cSldViewPr>
      <p:cViewPr varScale="1">
        <p:scale>
          <a:sx n="34" d="100"/>
          <a:sy n="34" d="100"/>
        </p:scale>
        <p:origin x="2340" y="48"/>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3D57D9-B227-40C8-B7A0-2F7682341FF6}" type="doc">
      <dgm:prSet loTypeId="urn:microsoft.com/office/officeart/2005/8/layout/default#1" loCatId="list" qsTypeId="urn:microsoft.com/office/officeart/2005/8/quickstyle/simple1" qsCatId="simple" csTypeId="urn:microsoft.com/office/officeart/2005/8/colors/colorful5" csCatId="colorful" phldr="1"/>
      <dgm:spPr/>
      <dgm:t>
        <a:bodyPr/>
        <a:lstStyle/>
        <a:p>
          <a:endParaRPr lang="sv-SE"/>
        </a:p>
      </dgm:t>
    </dgm:pt>
    <dgm:pt modelId="{E6B697B5-9EA3-47CD-B09B-133311CDA3FD}" type="pres">
      <dgm:prSet presAssocID="{573D57D9-B227-40C8-B7A0-2F7682341FF6}" presName="diagram" presStyleCnt="0">
        <dgm:presLayoutVars>
          <dgm:dir/>
          <dgm:resizeHandles val="exact"/>
        </dgm:presLayoutVars>
      </dgm:prSet>
      <dgm:spPr/>
    </dgm:pt>
  </dgm:ptLst>
  <dgm:cxnLst>
    <dgm:cxn modelId="{8D160D94-3993-6B43-B33C-A49D8A4475C7}" type="presOf" srcId="{573D57D9-B227-40C8-B7A0-2F7682341FF6}" destId="{E6B697B5-9EA3-47CD-B09B-133311CDA3FD}" srcOrd="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4434A7E-5C1A-4255-8351-B0A786626D21}" type="datetimeFigureOut">
              <a:rPr lang="sv-SE" smtClean="0"/>
              <a:pPr/>
              <a:t>2023-01-11</a:t>
            </a:fld>
            <a:endParaRPr lang="sv-SE"/>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434F4A9-F290-4A04-B981-EE92BBC5FDE2}" type="slidenum">
              <a:rPr lang="sv-SE" smtClean="0"/>
              <a:pPr/>
              <a:t>‹#›</a:t>
            </a:fld>
            <a:endParaRPr lang="sv-SE"/>
          </a:p>
        </p:txBody>
      </p:sp>
    </p:spTree>
    <p:extLst>
      <p:ext uri="{BB962C8B-B14F-4D97-AF65-F5344CB8AC3E}">
        <p14:creationId xmlns:p14="http://schemas.microsoft.com/office/powerpoint/2010/main" val="3563973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78D0329-D9BB-4BE0-8FD5-CCC5779D1838}" type="datetimeFigureOut">
              <a:rPr lang="sv-SE" smtClean="0"/>
              <a:pPr/>
              <a:t>2023-01-11</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BC1C438-3EE9-490E-96D7-7917980799CF}" type="slidenum">
              <a:rPr lang="sv-SE" smtClean="0"/>
              <a:pPr/>
              <a:t>‹#›</a:t>
            </a:fld>
            <a:endParaRPr lang="sv-SE"/>
          </a:p>
        </p:txBody>
      </p:sp>
    </p:spTree>
    <p:extLst>
      <p:ext uri="{BB962C8B-B14F-4D97-AF65-F5344CB8AC3E}">
        <p14:creationId xmlns:p14="http://schemas.microsoft.com/office/powerpoint/2010/main" val="1682239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allabarnicentrum.s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1" dirty="0"/>
              <a:t>Presentation</a:t>
            </a:r>
            <a:r>
              <a:rPr lang="sv-SE" dirty="0"/>
              <a:t> av er själva samt era roller inom ABC.</a:t>
            </a:r>
          </a:p>
          <a:p>
            <a:endParaRPr lang="sv-SE" dirty="0"/>
          </a:p>
          <a:p>
            <a:r>
              <a:rPr lang="sv-SE" b="1" dirty="0"/>
              <a:t>Kort presentationsrunda </a:t>
            </a:r>
            <a:r>
              <a:rPr lang="sv-SE" dirty="0"/>
              <a:t>av deltagarna,</a:t>
            </a:r>
            <a:r>
              <a:rPr lang="sv-SE" baseline="0" dirty="0"/>
              <a:t> o</a:t>
            </a:r>
            <a:r>
              <a:rPr lang="sv-SE" dirty="0"/>
              <a:t>m gruppen inte är för stor,</a:t>
            </a:r>
            <a:r>
              <a:rPr lang="sv-SE" baseline="0" dirty="0"/>
              <a:t> med namn och arbetsplats. </a:t>
            </a:r>
          </a:p>
          <a:p>
            <a:r>
              <a:rPr lang="sv-SE" b="1" dirty="0"/>
              <a:t>Informera</a:t>
            </a:r>
            <a:r>
              <a:rPr lang="sv-SE" dirty="0"/>
              <a:t> om fikatider, lokalerna, nödutgångar,</a:t>
            </a:r>
            <a:r>
              <a:rPr lang="sv-SE" baseline="0" dirty="0"/>
              <a:t> toaletter</a:t>
            </a:r>
            <a:r>
              <a:rPr lang="sv-SE" dirty="0"/>
              <a:t> mm. </a:t>
            </a:r>
          </a:p>
          <a:p>
            <a:endParaRPr lang="sv-SE" dirty="0"/>
          </a:p>
          <a:p>
            <a:r>
              <a:rPr lang="sv-SE" b="1" baseline="0" dirty="0"/>
              <a:t>Dela ut A4-ark </a:t>
            </a:r>
            <a:r>
              <a:rPr lang="sv-SE" baseline="0" dirty="0"/>
              <a:t>som deltagarna kan vika till namnlappar.</a:t>
            </a:r>
          </a:p>
          <a:p>
            <a:endParaRPr lang="sv-SE" baseline="0" dirty="0"/>
          </a:p>
          <a:p>
            <a:r>
              <a:rPr lang="sv-SE" b="1" baseline="0" dirty="0">
                <a:solidFill>
                  <a:schemeClr val="tx1"/>
                </a:solidFill>
              </a:rPr>
              <a:t>Ta med:</a:t>
            </a:r>
          </a:p>
          <a:p>
            <a:pPr marL="171450" indent="-171450">
              <a:buFont typeface="Arial" panose="020B0604020202020204" pitchFamily="34" charset="0"/>
              <a:buChar char="•"/>
            </a:pPr>
            <a:r>
              <a:rPr lang="sv-SE" b="0" i="0" baseline="0" dirty="0">
                <a:solidFill>
                  <a:schemeClr val="tx1"/>
                </a:solidFill>
              </a:rPr>
              <a:t>En gruppledarmanual + sex föräldramanualer till alla deltagare </a:t>
            </a:r>
          </a:p>
          <a:p>
            <a:pPr marL="171450" indent="-171450">
              <a:buFont typeface="Arial" panose="020B0604020202020204" pitchFamily="34" charset="0"/>
              <a:buChar char="•"/>
            </a:pPr>
            <a:r>
              <a:rPr lang="sv-SE" b="0" i="0" baseline="0" dirty="0">
                <a:solidFill>
                  <a:schemeClr val="tx1"/>
                </a:solidFill>
              </a:rPr>
              <a:t>Affischer till alla deltagare: </a:t>
            </a:r>
          </a:p>
          <a:p>
            <a:pPr marL="685800" lvl="1" indent="-228600">
              <a:buFont typeface="+mj-lt"/>
              <a:buAutoNum type="arabicPeriod"/>
            </a:pPr>
            <a:r>
              <a:rPr lang="sv-SE" b="0" i="0" baseline="0" dirty="0">
                <a:solidFill>
                  <a:schemeClr val="tx1"/>
                </a:solidFill>
              </a:rPr>
              <a:t>Trappan</a:t>
            </a:r>
          </a:p>
          <a:p>
            <a:pPr marL="685800" lvl="1" indent="-228600">
              <a:buFont typeface="+mj-lt"/>
              <a:buAutoNum type="arabicPeriod"/>
            </a:pPr>
            <a:r>
              <a:rPr lang="sv-SE" b="0" i="0" baseline="0" dirty="0">
                <a:solidFill>
                  <a:schemeClr val="tx1"/>
                </a:solidFill>
              </a:rPr>
              <a:t>BUSA</a:t>
            </a:r>
          </a:p>
          <a:p>
            <a:pPr marL="685800" lvl="1" indent="-228600">
              <a:buFont typeface="+mj-lt"/>
              <a:buAutoNum type="arabicPeriod"/>
            </a:pPr>
            <a:r>
              <a:rPr lang="sv-SE" b="0" i="0" baseline="0" dirty="0">
                <a:solidFill>
                  <a:schemeClr val="tx1"/>
                </a:solidFill>
              </a:rPr>
              <a:t>Pappan och dottern som dansar</a:t>
            </a:r>
          </a:p>
          <a:p>
            <a:pPr marL="685800" lvl="1" indent="-228600">
              <a:buFont typeface="+mj-lt"/>
              <a:buAutoNum type="arabicPeriod"/>
            </a:pPr>
            <a:r>
              <a:rPr lang="sv-SE" b="0" i="0" baseline="0" dirty="0">
                <a:solidFill>
                  <a:schemeClr val="tx1"/>
                </a:solidFill>
              </a:rPr>
              <a:t>Kojan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baseline="0" dirty="0">
                <a:solidFill>
                  <a:schemeClr val="tx1"/>
                </a:solidFill>
              </a:rPr>
              <a:t>Tomma BAS-formulär </a:t>
            </a:r>
          </a:p>
          <a:p>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1</a:t>
            </a:fld>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1" baseline="0" dirty="0"/>
              <a:t>Risk och skyddsfaktorer i föräldraskapet</a:t>
            </a:r>
            <a:r>
              <a:rPr lang="sv-SE" sz="1200" b="0" baseline="0" dirty="0"/>
              <a:t>: ABC syftar till att stärka skyddsfaktorer och minska riskfaktorer. </a:t>
            </a:r>
          </a:p>
          <a:p>
            <a:r>
              <a:rPr lang="sv-SE" sz="1200" dirty="0"/>
              <a:t>Ju fler skyddsfaktorer desto mindre risk för problem.</a:t>
            </a:r>
            <a:r>
              <a:rPr lang="sv-SE" sz="1200" baseline="0" dirty="0"/>
              <a:t> </a:t>
            </a:r>
          </a:p>
          <a:p>
            <a:r>
              <a:rPr lang="sv-SE" sz="1200" kern="1200" dirty="0">
                <a:solidFill>
                  <a:schemeClr val="tx1"/>
                </a:solidFill>
                <a:effectLst/>
                <a:latin typeface="+mn-lt"/>
                <a:ea typeface="+mn-ea"/>
                <a:cs typeface="+mn-cs"/>
              </a:rPr>
              <a:t>Många skyddsfaktorer och få riskfaktorer gynnar barns positiva utveckling. </a:t>
            </a:r>
          </a:p>
          <a:p>
            <a:endParaRPr lang="sv-SE" sz="1200" dirty="0"/>
          </a:p>
          <a:p>
            <a:r>
              <a:rPr lang="sv-SE" sz="1200" dirty="0"/>
              <a:t>I stora drag</a:t>
            </a:r>
            <a:r>
              <a:rPr lang="sv-SE" sz="1200" baseline="0" dirty="0"/>
              <a:t> handlar de två första träffarna i ABC om att stärka skyddsfaktorer som positiv uppmärksamhet och samvaro. </a:t>
            </a:r>
          </a:p>
          <a:p>
            <a:r>
              <a:rPr lang="sv-SE" sz="1200" baseline="0" dirty="0"/>
              <a:t>De två sista träffarna handlar om att minska riskfaktorer som negativ uppmärksamhet, auktoritärt föräldraskap och skäll.</a:t>
            </a:r>
            <a:endParaRPr lang="sv-SE" sz="1200" dirty="0"/>
          </a:p>
          <a:p>
            <a:endParaRPr lang="sv-SE" dirty="0"/>
          </a:p>
          <a:p>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10</a:t>
            </a:fld>
            <a:endParaRPr lang="sv-SE"/>
          </a:p>
        </p:txBody>
      </p:sp>
    </p:spTree>
    <p:extLst>
      <p:ext uri="{BB962C8B-B14F-4D97-AF65-F5344CB8AC3E}">
        <p14:creationId xmlns:p14="http://schemas.microsoft.com/office/powerpoint/2010/main" val="2923013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10000"/>
          </a:bodyPr>
          <a:lstStyle/>
          <a:p>
            <a:pPr marL="0" indent="0">
              <a:buFont typeface="Arial" panose="020B0604020202020204" pitchFamily="34" charset="0"/>
              <a:buNone/>
            </a:pPr>
            <a:r>
              <a:rPr lang="sv-SE" b="1" dirty="0"/>
              <a:t>Barnkonventionen </a:t>
            </a:r>
            <a:r>
              <a:rPr lang="sv-SE" dirty="0"/>
              <a:t>har varit en viktig utgångspunkt i utvecklingen av ABC.</a:t>
            </a:r>
            <a:r>
              <a:rPr lang="sv-SE" baseline="0" dirty="0"/>
              <a:t> </a:t>
            </a:r>
            <a:r>
              <a:rPr lang="sv-SE" dirty="0"/>
              <a:t>Barnkonventionen som blev</a:t>
            </a:r>
            <a:r>
              <a:rPr lang="sv-SE" baseline="0" dirty="0"/>
              <a:t> </a:t>
            </a:r>
            <a:r>
              <a:rPr lang="sv-SE" dirty="0"/>
              <a:t>lag i Sverige 2020, bygger på fyra</a:t>
            </a:r>
            <a:r>
              <a:rPr lang="sv-SE" baseline="0" dirty="0"/>
              <a:t> grundläggande principer, de så kallade huvudprinciperna:</a:t>
            </a:r>
            <a:endParaRPr lang="sv-SE" dirty="0"/>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t>Artikel 2. </a:t>
            </a:r>
            <a:r>
              <a:rPr lang="sv-SE" i="1" dirty="0"/>
              <a:t>Alla barn är lika</a:t>
            </a:r>
            <a:r>
              <a:rPr lang="sv-SE" i="1" baseline="0" dirty="0"/>
              <a:t> mycket värda </a:t>
            </a:r>
            <a:r>
              <a:rPr lang="sv-SE" i="1" dirty="0"/>
              <a:t>har samma rättigheter </a:t>
            </a:r>
            <a:r>
              <a:rPr lang="sv-SE" dirty="0"/>
              <a:t>– Tanken</a:t>
            </a:r>
            <a:r>
              <a:rPr lang="sv-SE" baseline="0" dirty="0"/>
              <a:t> med ett </a:t>
            </a:r>
            <a:r>
              <a:rPr lang="sv-SE" dirty="0"/>
              <a:t>generellt föräldraskapsstöd är</a:t>
            </a:r>
            <a:r>
              <a:rPr lang="sv-SE" baseline="0" dirty="0"/>
              <a:t> att</a:t>
            </a:r>
            <a:r>
              <a:rPr lang="sv-SE" dirty="0"/>
              <a:t> alla barn, oavsett var de bor, ska få mer lika förutsättningar. Stärkta föräldrar och stärkta relationer mellan föräldrar och barn förbättrar förutsättningarna för barnen.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Artikel 3. </a:t>
            </a:r>
            <a:r>
              <a:rPr lang="sv-SE" i="1" dirty="0"/>
              <a:t>Barnets bästa som ska beaktas vid alla beslut som rör barn  - </a:t>
            </a:r>
            <a:r>
              <a:rPr lang="sv-SE" dirty="0"/>
              <a:t>ABC bygger på delar som i forskning visat sig främja</a:t>
            </a:r>
            <a:r>
              <a:rPr lang="sv-SE" baseline="0" dirty="0"/>
              <a:t> barns utveckling. Det är barnets bästa som kommer i främsta rummet i ABC.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Artikel 6. </a:t>
            </a:r>
            <a:r>
              <a:rPr lang="sv-SE" i="1" dirty="0"/>
              <a:t>Rätt till liv och utveckling - </a:t>
            </a:r>
            <a:r>
              <a:rPr lang="sv-SE" dirty="0"/>
              <a:t>ABC bygger på delar som i forskning visat sig främja</a:t>
            </a:r>
            <a:r>
              <a:rPr lang="sv-SE" baseline="0" dirty="0"/>
              <a:t> barns utveckling</a:t>
            </a:r>
            <a:r>
              <a:rPr lang="sv-SE" sz="1200" i="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Artikel 12.</a:t>
            </a:r>
            <a:r>
              <a:rPr lang="sv-SE" b="0" baseline="0" dirty="0"/>
              <a:t> </a:t>
            </a:r>
            <a:r>
              <a:rPr lang="sv-SE" i="1" dirty="0"/>
              <a:t>Respekt för barnets åsikter och att alla barn har rätt att uttrycka sin mening – </a:t>
            </a:r>
            <a:r>
              <a:rPr lang="sv-SE" i="0" dirty="0"/>
              <a:t>Här kommer</a:t>
            </a:r>
            <a:r>
              <a:rPr lang="sv-SE" i="0" baseline="0" dirty="0"/>
              <a:t> barnkonventionen in genom att </a:t>
            </a:r>
            <a:r>
              <a:rPr lang="sv-SE" baseline="0" dirty="0"/>
              <a:t>föräldrarna får träna på att ta b</a:t>
            </a:r>
            <a:r>
              <a:rPr lang="sv-SE" dirty="0"/>
              <a:t>arnets perspektiv under träffarna, t ex genom att….. Visa kärlek på barnets villkor och för barnets skull</a:t>
            </a:r>
            <a:r>
              <a:rPr lang="sv-SE" baseline="0" dirty="0"/>
              <a:t> eller b</a:t>
            </a:r>
            <a:r>
              <a:rPr lang="sv-SE" dirty="0"/>
              <a:t>ekräftar barnets känslor och hjälper barnet att förstå sina</a:t>
            </a:r>
            <a:r>
              <a:rPr lang="sv-SE" baseline="0" dirty="0"/>
              <a:t> känslor genom att sätta ord på dem och göra dem begripliga</a:t>
            </a:r>
            <a:r>
              <a:rPr lang="sv-SE" baseline="0" dirty="0">
                <a:solidFill>
                  <a:srgbClr val="FF0000"/>
                </a:solidFill>
              </a:rPr>
              <a:t>. </a:t>
            </a:r>
            <a:r>
              <a:rPr lang="sv-SE" sz="1200" kern="1200" dirty="0">
                <a:solidFill>
                  <a:schemeClr val="tx1"/>
                </a:solidFill>
                <a:effectLst/>
                <a:latin typeface="+mn-lt"/>
                <a:ea typeface="+mn-ea"/>
                <a:cs typeface="+mn-cs"/>
              </a:rPr>
              <a:t>I och med att även barnen tillfrågades i regeringsunderlaget ”En vinst för alla”, vad de tyckte att föräldrarna behövde, i utformandet av programmet,</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har ABC även fått in barnets</a:t>
            </a:r>
            <a:r>
              <a:rPr lang="sv-SE" sz="1200" kern="1200" baseline="0" dirty="0">
                <a:solidFill>
                  <a:schemeClr val="tx1"/>
                </a:solidFill>
                <a:effectLst/>
                <a:latin typeface="+mn-lt"/>
                <a:ea typeface="+mn-ea"/>
                <a:cs typeface="+mn-cs"/>
              </a:rPr>
              <a:t> perspektiv</a:t>
            </a:r>
            <a:r>
              <a:rPr lang="sv-SE" sz="1200" kern="1200" dirty="0">
                <a:solidFill>
                  <a:schemeClr val="tx1"/>
                </a:solidFill>
                <a:effectLst/>
                <a:latin typeface="+mn-lt"/>
                <a:ea typeface="+mn-ea"/>
                <a:cs typeface="+mn-cs"/>
              </a:rPr>
              <a:t>, barn har fått vara med och påverka innehållet på ett direkt sätt. </a:t>
            </a:r>
            <a:endParaRPr lang="sv-SE"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Som konventionsstat</a:t>
            </a:r>
            <a:r>
              <a:rPr lang="sv-SE" sz="1200" kern="1200" baseline="0" dirty="0">
                <a:solidFill>
                  <a:schemeClr val="tx1"/>
                </a:solidFill>
                <a:effectLst/>
                <a:latin typeface="+mn-lt"/>
                <a:ea typeface="+mn-ea"/>
                <a:cs typeface="+mn-cs"/>
              </a:rPr>
              <a:t> har vi också ett åtagande att </a:t>
            </a:r>
            <a:r>
              <a:rPr lang="sv-SE" sz="1200" kern="1200" dirty="0">
                <a:solidFill>
                  <a:schemeClr val="tx1"/>
                </a:solidFill>
                <a:effectLst/>
                <a:latin typeface="+mn-lt"/>
                <a:ea typeface="+mn-ea"/>
                <a:cs typeface="+mn-cs"/>
              </a:rPr>
              <a:t>göra konventionens bestämmelser och principer allmänt kända bland såväl vuxna som barn (Artikel 42).</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latin typeface="Stockholm Type Regular" pitchFamily="50" charset="0"/>
            </a:endParaRPr>
          </a:p>
          <a:p>
            <a:endParaRPr lang="sv-SE" dirty="0"/>
          </a:p>
          <a:p>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11</a:t>
            </a:fld>
            <a:endParaRPr lang="sv-SE"/>
          </a:p>
        </p:txBody>
      </p:sp>
    </p:spTree>
    <p:extLst>
      <p:ext uri="{BB962C8B-B14F-4D97-AF65-F5344CB8AC3E}">
        <p14:creationId xmlns:p14="http://schemas.microsoft.com/office/powerpoint/2010/main" val="56617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40000" lnSpcReduction="20000"/>
          </a:bodyPr>
          <a:lstStyle/>
          <a:p>
            <a:r>
              <a:rPr lang="sv-SE" sz="2400" b="1" dirty="0"/>
              <a:t>Utvecklingsarbetet mynnande </a:t>
            </a:r>
            <a:r>
              <a:rPr lang="sv-SE" sz="2400" b="0" dirty="0"/>
              <a:t>ut i fyra träffar med varsitt tema och en återträff. ABC-trappan </a:t>
            </a:r>
            <a:r>
              <a:rPr lang="sv-SE" sz="2400" dirty="0"/>
              <a:t>illustrerar vikten av att ta ett steg i taget och börja med att bygga en</a:t>
            </a:r>
            <a:r>
              <a:rPr lang="sv-SE" sz="2400" baseline="0" dirty="0"/>
              <a:t> grund</a:t>
            </a:r>
            <a:r>
              <a:rPr lang="sv-SE" sz="2400" dirty="0"/>
              <a:t>. Utan de första stegen är det svårt att minska konflikter och bråk.</a:t>
            </a:r>
          </a:p>
          <a:p>
            <a:endParaRPr lang="sv-SE" sz="2400" dirty="0"/>
          </a:p>
          <a:p>
            <a:pPr marL="0" marR="0" indent="0" algn="l" defTabSz="914400" rtl="0" eaLnBrk="1" fontAlgn="auto" latinLnBrk="0" hangingPunct="1">
              <a:lnSpc>
                <a:spcPct val="100000"/>
              </a:lnSpc>
              <a:spcBef>
                <a:spcPts val="0"/>
              </a:spcBef>
              <a:spcAft>
                <a:spcPts val="0"/>
              </a:spcAft>
              <a:buClrTx/>
              <a:buSzTx/>
              <a:buFontTx/>
              <a:buNone/>
              <a:tabLst/>
              <a:defRPr/>
            </a:pPr>
            <a:r>
              <a:rPr lang="sv-SE" sz="2400" b="1" dirty="0"/>
              <a:t>Visa kärlek </a:t>
            </a:r>
            <a:r>
              <a:rPr lang="sv-SE" sz="2400" dirty="0"/>
              <a:t>är temat under den första träffen. Under träffen får föräldrarna formulera mål med sitt föräldraskap. Att visa kärlek handlar om värme i relationen mellan förälder och barn samt om vikten av att uppmärksamma det som fungerar väl.</a:t>
            </a:r>
            <a:r>
              <a:rPr lang="sv-SE" sz="2400" baseline="0" dirty="0"/>
              <a:t> </a:t>
            </a:r>
            <a:r>
              <a:rPr lang="sv-SE" sz="2400" b="0" baseline="0" dirty="0"/>
              <a:t>Värme är också det </a:t>
            </a:r>
            <a:r>
              <a:rPr lang="sv-SE" sz="2400" baseline="0" dirty="0"/>
              <a:t>som barnen själva uppger att de värderar högst hos föräldern.</a:t>
            </a:r>
            <a:endParaRPr lang="sv-SE" sz="2400" i="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sz="2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sz="2400" b="1" dirty="0"/>
              <a:t>Ett</a:t>
            </a:r>
            <a:r>
              <a:rPr lang="sv-SE" sz="2400" b="1" baseline="0" dirty="0"/>
              <a:t> av målen </a:t>
            </a:r>
            <a:r>
              <a:rPr lang="sv-SE" sz="2400" baseline="0" dirty="0"/>
              <a:t>med träff 1 är att växla fokus från det som inte fungerar så bra hemma till det som fungerar. Vilket kan vara en utmaning i vissa lägen! Men ju fler gånger vi lyckas desto lättare blir det eftersom f</a:t>
            </a:r>
            <a:r>
              <a:rPr lang="sv-SE" sz="2400" dirty="0"/>
              <a:t>okus på det</a:t>
            </a:r>
            <a:r>
              <a:rPr lang="sv-SE" sz="2400" baseline="0" dirty="0"/>
              <a:t> som fungerar leder till </a:t>
            </a:r>
            <a:r>
              <a:rPr lang="sv-SE" sz="2400" i="1" baseline="0" dirty="0"/>
              <a:t>goda cirklar, </a:t>
            </a:r>
            <a:r>
              <a:rPr lang="sv-SE" sz="2400" baseline="0" dirty="0"/>
              <a:t>med mer av det som fungerar. Föräldrarna får öva praktiskt på att skifta fokus i olika vardagssituationer.</a:t>
            </a:r>
            <a:endParaRPr lang="sv-SE" sz="240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sz="2400" dirty="0"/>
          </a:p>
          <a:p>
            <a:pPr marL="0" marR="0" indent="0" algn="l" defTabSz="914400" rtl="0" eaLnBrk="1" fontAlgn="auto" latinLnBrk="0" hangingPunct="1">
              <a:lnSpc>
                <a:spcPct val="100000"/>
              </a:lnSpc>
              <a:spcBef>
                <a:spcPts val="0"/>
              </a:spcBef>
              <a:spcAft>
                <a:spcPts val="0"/>
              </a:spcAft>
              <a:buClrTx/>
              <a:buSzTx/>
              <a:buFontTx/>
              <a:buNone/>
              <a:tabLst/>
              <a:defRPr/>
            </a:pPr>
            <a:r>
              <a:rPr lang="sv-SE" sz="2400" b="1" dirty="0"/>
              <a:t>Föräldrafaktorerna</a:t>
            </a:r>
            <a:r>
              <a:rPr lang="sv-SE" sz="2400" baseline="0" dirty="0"/>
              <a:t> (förebildsfaktorn och uppmärksamhetsfaktorn) utgör grunden till hela ABC-materialet. De förklarar </a:t>
            </a:r>
            <a:r>
              <a:rPr lang="sv-SE" sz="2400" dirty="0"/>
              <a:t>hur barn lär sig av sina föräldrar.</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2400" dirty="0"/>
          </a:p>
          <a:p>
            <a:pPr marL="0" marR="0" indent="0" algn="l" defTabSz="914400" rtl="0" eaLnBrk="1" fontAlgn="auto" latinLnBrk="0" hangingPunct="1">
              <a:lnSpc>
                <a:spcPct val="100000"/>
              </a:lnSpc>
              <a:spcBef>
                <a:spcPts val="0"/>
              </a:spcBef>
              <a:spcAft>
                <a:spcPts val="0"/>
              </a:spcAft>
              <a:buClrTx/>
              <a:buSzTx/>
              <a:buFontTx/>
              <a:buNone/>
              <a:tabLst/>
              <a:defRPr/>
            </a:pPr>
            <a:r>
              <a:rPr lang="sv-SE" sz="2400" b="1" dirty="0"/>
              <a:t>Vara med </a:t>
            </a:r>
            <a:r>
              <a:rPr lang="sv-SE" sz="2400" dirty="0"/>
              <a:t>handlar om att vara närvarande i relation till barnet, att ha roligt tillsammans och avsätta tid för det. Under träffen tas också samspelet i utmanande situationer upp med fokus på hur föräldern kan förstå barnets beteende.</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2400" dirty="0"/>
          </a:p>
          <a:p>
            <a:pPr marL="0" marR="0" indent="0" algn="l" defTabSz="914400" rtl="0" eaLnBrk="1" fontAlgn="auto" latinLnBrk="0" hangingPunct="1">
              <a:lnSpc>
                <a:spcPct val="100000"/>
              </a:lnSpc>
              <a:spcBef>
                <a:spcPts val="0"/>
              </a:spcBef>
              <a:spcAft>
                <a:spcPts val="0"/>
              </a:spcAft>
              <a:buClrTx/>
              <a:buSzTx/>
              <a:buFontTx/>
              <a:buNone/>
              <a:tabLst/>
              <a:defRPr/>
            </a:pPr>
            <a:r>
              <a:rPr lang="sv-SE" sz="2400" b="1" dirty="0"/>
              <a:t>Träff 3 </a:t>
            </a:r>
            <a:r>
              <a:rPr lang="sv-SE" sz="2400" dirty="0"/>
              <a:t>handlar om att vara</a:t>
            </a:r>
            <a:r>
              <a:rPr lang="sv-SE" sz="2400" baseline="0" dirty="0"/>
              <a:t> en förebild för sina barn även i svåra situationer</a:t>
            </a:r>
            <a:r>
              <a:rPr lang="sv-SE" sz="2400" dirty="0"/>
              <a:t> och på så sätt </a:t>
            </a:r>
            <a:r>
              <a:rPr lang="sv-SE" sz="2400" i="1" dirty="0"/>
              <a:t>visa vägen </a:t>
            </a:r>
            <a:r>
              <a:rPr lang="sv-SE" sz="2400" dirty="0"/>
              <a:t>. Stress- och </a:t>
            </a:r>
            <a:r>
              <a:rPr lang="sv-SE" sz="2400" dirty="0" err="1"/>
              <a:t>ilskehantering</a:t>
            </a:r>
            <a:r>
              <a:rPr lang="sv-SE" sz="2400" dirty="0"/>
              <a:t> är viktiga och uppskattade delar under denna träff.</a:t>
            </a:r>
          </a:p>
          <a:p>
            <a:pPr marL="0" marR="0" indent="0" algn="l" defTabSz="914400" rtl="0" eaLnBrk="1" fontAlgn="auto" latinLnBrk="0" hangingPunct="1">
              <a:lnSpc>
                <a:spcPct val="100000"/>
              </a:lnSpc>
              <a:spcBef>
                <a:spcPts val="0"/>
              </a:spcBef>
              <a:spcAft>
                <a:spcPts val="0"/>
              </a:spcAft>
              <a:buClrTx/>
              <a:buSzTx/>
              <a:buFontTx/>
              <a:buNone/>
              <a:tabLst/>
              <a:defRPr/>
            </a:pPr>
            <a:r>
              <a:rPr lang="sv-SE" sz="2400" b="1" dirty="0"/>
              <a:t>Stress- och </a:t>
            </a:r>
            <a:r>
              <a:rPr lang="sv-SE" sz="2400" b="1" dirty="0" err="1"/>
              <a:t>ilskehantering</a:t>
            </a:r>
            <a:r>
              <a:rPr lang="sv-SE" sz="2400" b="1" dirty="0"/>
              <a:t>: </a:t>
            </a:r>
            <a:r>
              <a:rPr lang="sv-SE" sz="2400" dirty="0"/>
              <a:t>Föräldrarna jobbar utifrån sig själva och sin egen familjesituation.</a:t>
            </a:r>
          </a:p>
          <a:p>
            <a:endParaRPr lang="sv-SE" sz="2400" dirty="0"/>
          </a:p>
          <a:p>
            <a:pPr marL="0" marR="0" indent="0" algn="l" defTabSz="914400" rtl="0" eaLnBrk="1" fontAlgn="auto" latinLnBrk="0" hangingPunct="1">
              <a:lnSpc>
                <a:spcPct val="100000"/>
              </a:lnSpc>
              <a:spcBef>
                <a:spcPts val="0"/>
              </a:spcBef>
              <a:spcAft>
                <a:spcPts val="0"/>
              </a:spcAft>
              <a:buClrTx/>
              <a:buSzTx/>
              <a:buFontTx/>
              <a:buNone/>
              <a:tabLst/>
              <a:defRPr/>
            </a:pPr>
            <a:r>
              <a:rPr lang="sv-SE" sz="2400" b="1" dirty="0"/>
              <a:t>Välja strider </a:t>
            </a:r>
            <a:r>
              <a:rPr lang="sv-SE" sz="2400" dirty="0"/>
              <a:t>handlar om att minska tjat och att vara konsekvent och tydlig. Syftet är att det ska vara mer förutsägbart för barnet och minska antalet onödiga konflikter mellan föräldrar och barn. Under träffen sker också en repetition av innehållet i ABC utifrån filmexempel och målen från första träffen följs upp. På träffen får</a:t>
            </a:r>
            <a:r>
              <a:rPr lang="sv-SE" sz="2400" baseline="0" dirty="0"/>
              <a:t> föräldrarna också fundera kring sätt att hantera de strider de behöver ta. </a:t>
            </a:r>
            <a:r>
              <a:rPr lang="sv-SE" sz="2400" b="1" baseline="0" dirty="0"/>
              <a:t>BRA</a:t>
            </a:r>
            <a:r>
              <a:rPr lang="sv-SE" sz="2400" baseline="0" dirty="0"/>
              <a:t> (bekräfta barnets känsla, repetera varför och avled) är ett sätt.</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2400" dirty="0"/>
          </a:p>
          <a:p>
            <a:r>
              <a:rPr lang="sv-SE" sz="2400" b="1" dirty="0"/>
              <a:t>Återträff: </a:t>
            </a:r>
            <a:r>
              <a:rPr lang="sv-SE" sz="2400" dirty="0"/>
              <a:t>Följa upp, repetera, tema (syskonkärlek,</a:t>
            </a:r>
            <a:r>
              <a:rPr lang="sv-SE" sz="2400" baseline="0" dirty="0"/>
              <a:t> flickor &amp; pojkar, tonår, genusfällor). </a:t>
            </a:r>
            <a:endParaRPr lang="sv-SE" sz="2400"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12</a:t>
            </a:fld>
            <a:endParaRPr lang="sv-S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0" dirty="0"/>
              <a:t>Så här ser ramarna ut för föräldraträffarna.</a:t>
            </a:r>
            <a:endParaRPr lang="sv-SE" b="0" baseline="0" dirty="0"/>
          </a:p>
          <a:p>
            <a:endParaRPr lang="sv-SE" b="1" baseline="0" dirty="0"/>
          </a:p>
          <a:p>
            <a:r>
              <a:rPr lang="sv-SE" b="0" dirty="0"/>
              <a:t>ABC består av fyra </a:t>
            </a:r>
            <a:r>
              <a:rPr lang="sv-SE" b="1" dirty="0"/>
              <a:t>föräldraträffar a 2,5 timme</a:t>
            </a:r>
            <a:r>
              <a:rPr lang="sv-SE" b="0" dirty="0"/>
              <a:t>.</a:t>
            </a:r>
            <a:r>
              <a:rPr lang="sv-SE" b="0" baseline="0" dirty="0"/>
              <a:t> </a:t>
            </a:r>
          </a:p>
          <a:p>
            <a:endParaRPr lang="sv-SE" b="1" dirty="0"/>
          </a:p>
          <a:p>
            <a:r>
              <a:rPr lang="sv-SE" b="1" dirty="0"/>
              <a:t>Max ca 10-14 föräldrar </a:t>
            </a:r>
            <a:r>
              <a:rPr lang="sv-SE" dirty="0"/>
              <a:t>i varje grupp rekommenderas</a:t>
            </a:r>
            <a:r>
              <a:rPr lang="sv-SE" baseline="0" dirty="0"/>
              <a:t>. Detta för att ge varje förälder eget utrymme. </a:t>
            </a:r>
            <a:endParaRPr lang="sv-SE" dirty="0"/>
          </a:p>
          <a:p>
            <a:endParaRPr lang="sv-SE" dirty="0"/>
          </a:p>
          <a:p>
            <a:r>
              <a:rPr lang="sv-SE" dirty="0"/>
              <a:t>Varje grupp leds av </a:t>
            </a:r>
            <a:r>
              <a:rPr lang="sv-SE" b="1" dirty="0"/>
              <a:t>två gruppledare </a:t>
            </a:r>
            <a:r>
              <a:rPr lang="sv-SE" dirty="0"/>
              <a:t>för att kunna visa</a:t>
            </a:r>
            <a:r>
              <a:rPr lang="sv-SE" baseline="0" dirty="0"/>
              <a:t> exempel/rollspel, ta hand om gruppen, alternera och modellera samspel.</a:t>
            </a:r>
          </a:p>
          <a:p>
            <a:endParaRPr lang="sv-SE" baseline="0" dirty="0"/>
          </a:p>
          <a:p>
            <a:r>
              <a:rPr lang="sv-SE" b="1" baseline="0" dirty="0"/>
              <a:t>Lokalen</a:t>
            </a:r>
            <a:r>
              <a:rPr lang="sv-SE" baseline="0" dirty="0"/>
              <a:t> som gruppen hålls i bör vara trivsam och med bekväma sittplatser. Gruppledarna måste kunna visa film.</a:t>
            </a:r>
          </a:p>
          <a:p>
            <a:endParaRPr lang="sv-SE" baseline="0" dirty="0"/>
          </a:p>
          <a:p>
            <a:r>
              <a:rPr lang="sv-SE" b="1" baseline="0" dirty="0"/>
              <a:t>Fikapausen</a:t>
            </a:r>
            <a:r>
              <a:rPr lang="sv-SE" baseline="0" dirty="0"/>
              <a:t> är viktig, bland annat för trivsel och föräldrarnas möjlighet att nätverka med varandra.</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1" baseline="0" dirty="0"/>
              <a:t>Föräldramateria</a:t>
            </a:r>
            <a:r>
              <a:rPr lang="sv-SE" baseline="0" dirty="0"/>
              <a:t>l</a:t>
            </a:r>
            <a:r>
              <a:rPr lang="sv-SE" b="1" baseline="0" dirty="0"/>
              <a:t>et</a:t>
            </a:r>
            <a:r>
              <a:rPr lang="sv-SE" baseline="0" dirty="0"/>
              <a:t> utformas delvis gemensamt under träffarna. Föräldrarna får själva skriva i materialet. </a:t>
            </a:r>
          </a:p>
          <a:p>
            <a:endParaRPr lang="sv-SE" baseline="0" dirty="0"/>
          </a:p>
          <a:p>
            <a:r>
              <a:rPr lang="sv-SE" baseline="0" dirty="0"/>
              <a:t>Om det är möjligt att erbjuda </a:t>
            </a:r>
            <a:r>
              <a:rPr lang="sv-SE" b="1" baseline="0" dirty="0"/>
              <a:t>barnvakt</a:t>
            </a:r>
            <a:r>
              <a:rPr lang="sv-SE" baseline="0" dirty="0"/>
              <a:t> så rekommenderas det då det underlättar för både par och ensamstående att delta.</a:t>
            </a:r>
            <a:endParaRPr lang="sv-SE" dirty="0"/>
          </a:p>
          <a:p>
            <a:endParaRPr lang="sv-SE" baseline="0"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13</a:t>
            </a:fld>
            <a:endParaRPr lang="sv-SE"/>
          </a:p>
        </p:txBody>
      </p:sp>
    </p:spTree>
    <p:extLst>
      <p:ext uri="{BB962C8B-B14F-4D97-AF65-F5344CB8AC3E}">
        <p14:creationId xmlns:p14="http://schemas.microsoft.com/office/powerpoint/2010/main" val="307530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1" baseline="0" dirty="0">
                <a:solidFill>
                  <a:schemeClr val="tx1"/>
                </a:solidFill>
              </a:rPr>
              <a:t>Övning: </a:t>
            </a:r>
            <a:r>
              <a:rPr lang="sv-SE" b="0" baseline="0" dirty="0">
                <a:solidFill>
                  <a:schemeClr val="tx1"/>
                </a:solidFill>
              </a:rPr>
              <a:t>Deltagarna arbetar två och två</a:t>
            </a:r>
            <a:r>
              <a:rPr lang="sv-SE" baseline="0" dirty="0">
                <a:solidFill>
                  <a:schemeClr val="tx1"/>
                </a:solidFill>
              </a:rPr>
              <a:t>. En är gruppledare som ska förklara vad ABC är för den andra som är förälder. Texten på </a:t>
            </a:r>
            <a:r>
              <a:rPr lang="sv-SE" baseline="0" dirty="0" err="1">
                <a:solidFill>
                  <a:schemeClr val="tx1"/>
                </a:solidFill>
              </a:rPr>
              <a:t>ppt</a:t>
            </a:r>
            <a:r>
              <a:rPr lang="sv-SE" baseline="0" dirty="0">
                <a:solidFill>
                  <a:schemeClr val="tx1"/>
                </a:solidFill>
              </a:rPr>
              <a:t>-bilden kan användas som stöd för gruppledaren men texten finns även att ladda ner </a:t>
            </a:r>
          </a:p>
          <a:p>
            <a:r>
              <a:rPr lang="sv-SE" baseline="0" dirty="0">
                <a:solidFill>
                  <a:schemeClr val="tx1"/>
                </a:solidFill>
              </a:rPr>
              <a:t>Deltagarna ska byta roller efter en stund. De har ca 10 minuter till övningen. </a:t>
            </a:r>
          </a:p>
          <a:p>
            <a:endParaRPr lang="sv-SE" b="1" baseline="0" dirty="0">
              <a:solidFill>
                <a:schemeClr val="tx1"/>
              </a:solidFill>
            </a:endParaRPr>
          </a:p>
          <a:p>
            <a:r>
              <a:rPr lang="sv-SE" b="1" baseline="0" dirty="0">
                <a:solidFill>
                  <a:schemeClr val="tx1"/>
                </a:solidFill>
              </a:rPr>
              <a:t>Syftet</a:t>
            </a:r>
            <a:r>
              <a:rPr lang="sv-SE" baseline="0" dirty="0">
                <a:solidFill>
                  <a:schemeClr val="tx1"/>
                </a:solidFill>
              </a:rPr>
              <a:t> med övningen är att presentera ABC för en kollega innan ni gruppledare gör det för en förälder.</a:t>
            </a:r>
          </a:p>
          <a:p>
            <a:endParaRPr lang="sv-SE" baseline="0" dirty="0">
              <a:solidFill>
                <a:schemeClr val="tx1"/>
              </a:solidFill>
            </a:endParaRPr>
          </a:p>
          <a:p>
            <a:endParaRPr lang="sv-SE"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solidFill>
                  <a:schemeClr val="tx1"/>
                </a:solidFill>
              </a:rPr>
              <a:t>Texten på powerpointbilden finns att ladda ner som ett dokument från ipsykologi.se och kan användas som stöd när ni gruppledare ska berätta om ABC under rekryteringen av föräldrar</a:t>
            </a:r>
            <a:endParaRPr lang="sv-SE" dirty="0">
              <a:solidFill>
                <a:schemeClr val="tx1"/>
              </a:solidFill>
            </a:endParaRPr>
          </a:p>
          <a:p>
            <a:endParaRPr lang="sv-SE" baseline="0" dirty="0">
              <a:solidFill>
                <a:schemeClr val="tx1"/>
              </a:solidFill>
            </a:endParaRPr>
          </a:p>
        </p:txBody>
      </p:sp>
      <p:sp>
        <p:nvSpPr>
          <p:cNvPr id="4" name="Platshållare för bildnummer 3"/>
          <p:cNvSpPr>
            <a:spLocks noGrp="1"/>
          </p:cNvSpPr>
          <p:nvPr>
            <p:ph type="sldNum" sz="quarter" idx="10"/>
          </p:nvPr>
        </p:nvSpPr>
        <p:spPr/>
        <p:txBody>
          <a:bodyPr/>
          <a:lstStyle/>
          <a:p>
            <a:fld id="{7BC1C438-3EE9-490E-96D7-7917980799CF}" type="slidenum">
              <a:rPr lang="sv-SE" smtClean="0"/>
              <a:pPr/>
              <a:t>14</a:t>
            </a:fld>
            <a:endParaRPr lang="sv-S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dirty="0"/>
          </a:p>
          <a:p>
            <a:r>
              <a:rPr lang="sv-SE" b="0" dirty="0"/>
              <a:t>Det finns aktiva</a:t>
            </a:r>
            <a:r>
              <a:rPr lang="sv-SE" b="0" baseline="0" dirty="0"/>
              <a:t> instruktörer och gruppledare Finland. </a:t>
            </a: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ABC ägs av Stockholms stad, Socialförvaltningen PLUS (Praktik, Lärande och Utveckling i Samspel). </a:t>
            </a:r>
          </a:p>
          <a:p>
            <a:endParaRPr lang="sv-SE" b="0" dirty="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KI förvaltar från och med hösten 2016 ABC för kommuner utanför Stockholm. KI er</a:t>
            </a:r>
            <a:r>
              <a:rPr lang="sv-SE" b="0" baseline="0" dirty="0"/>
              <a:t>bjuder instruktörsutbildningar. </a:t>
            </a:r>
          </a:p>
          <a:p>
            <a:endParaRPr lang="sv-SE"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Instruktörerna är </a:t>
            </a:r>
            <a:r>
              <a:rPr lang="sv-SE" baseline="0" dirty="0"/>
              <a:t>gruppledare som utbildat sig vidare till instruktörer. Instruktören utbildar gruppledare lokalt och samordnar det lokala nätverket. </a:t>
            </a:r>
          </a:p>
          <a:p>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15</a:t>
            </a:fld>
            <a:endParaRPr lang="sv-SE"/>
          </a:p>
        </p:txBody>
      </p:sp>
    </p:spTree>
    <p:extLst>
      <p:ext uri="{BB962C8B-B14F-4D97-AF65-F5344CB8AC3E}">
        <p14:creationId xmlns:p14="http://schemas.microsoft.com/office/powerpoint/2010/main" val="645505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För- och eftermätning: </a:t>
            </a:r>
            <a:r>
              <a:rPr lang="sv-SE" dirty="0"/>
              <a:t>Innan</a:t>
            </a:r>
            <a:r>
              <a:rPr lang="sv-SE" baseline="0" dirty="0"/>
              <a:t> första och efter sista ABC –träffen får de föräldrar som vill fylla i en enkät med frågor om sitt föräldraskap, detta för att kunna följa upp, förmedla och kvalitetssäkra effekterna av ABC. Resultaten redovisas på kommunnivå. </a:t>
            </a:r>
          </a:p>
          <a:p>
            <a:endParaRPr lang="sv-SE" baseline="0" dirty="0"/>
          </a:p>
          <a:p>
            <a:r>
              <a:rPr lang="sv-SE" dirty="0"/>
              <a:t>Detta</a:t>
            </a:r>
            <a:r>
              <a:rPr lang="sv-SE" baseline="0" dirty="0"/>
              <a:t> är några exempel på frågor. Hela enkäten finns på www.ipsykologi.se </a:t>
            </a:r>
          </a:p>
          <a:p>
            <a:endParaRPr lang="sv-SE" baseline="0" dirty="0"/>
          </a:p>
          <a:p>
            <a:r>
              <a:rPr lang="sv-SE" baseline="0" dirty="0"/>
              <a:t> Förmätningen görs vid start av första föräldraträffen eller skickas ut innan första föräldraträffen. </a:t>
            </a:r>
          </a:p>
          <a:p>
            <a:r>
              <a:rPr lang="sv-SE" sz="1200" kern="1200" dirty="0">
                <a:solidFill>
                  <a:schemeClr val="tx1"/>
                </a:solidFill>
                <a:effectLst/>
                <a:latin typeface="+mn-lt"/>
                <a:ea typeface="+mn-ea"/>
                <a:cs typeface="+mn-cs"/>
              </a:rPr>
              <a:t>Avsätt extratid om den görs på plats.</a:t>
            </a:r>
            <a:endParaRPr lang="sv-SE" baseline="0"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16</a:t>
            </a:fld>
            <a:endParaRPr lang="sv-SE"/>
          </a:p>
        </p:txBody>
      </p:sp>
    </p:spTree>
    <p:extLst>
      <p:ext uri="{BB962C8B-B14F-4D97-AF65-F5344CB8AC3E}">
        <p14:creationId xmlns:p14="http://schemas.microsoft.com/office/powerpoint/2010/main" val="185611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Eftermätningen innehåller samma frågor som förmätningen för att mäta en eventuell förändring samt frågor kring hur föräldrarna upplevde föräldragruppen,</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hur nöjda föräldrarna är med sin egen utveckling och några frågor kring upplevelsen av gruppledarna</a:t>
            </a:r>
            <a:r>
              <a:rPr lang="sv-SE" sz="1200" kern="1200" baseline="0" dirty="0">
                <a:solidFill>
                  <a:schemeClr val="tx1"/>
                </a:solidFill>
                <a:effectLst/>
                <a:latin typeface="+mn-lt"/>
                <a:ea typeface="+mn-ea"/>
                <a:cs typeface="+mn-cs"/>
              </a:rPr>
              <a:t>. Den s</a:t>
            </a:r>
            <a:r>
              <a:rPr lang="sv-SE" sz="1200" kern="1200" dirty="0">
                <a:solidFill>
                  <a:schemeClr val="tx1"/>
                </a:solidFill>
                <a:effectLst/>
                <a:latin typeface="+mn-lt"/>
                <a:ea typeface="+mn-ea"/>
                <a:cs typeface="+mn-cs"/>
              </a:rPr>
              <a:t>kickas efter eller görs i samband med sista träffen. Avsätt tid om den görs på plats. </a:t>
            </a:r>
            <a:endParaRPr lang="sv-SE" sz="1200" kern="1200" baseline="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Detta är några exempel på frågor. Hela enkäten finns på ipsykologi</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a:t>
            </a:r>
            <a:r>
              <a:rPr lang="sv-SE" sz="1200" kern="1200" baseline="0" dirty="0">
                <a:solidFill>
                  <a:schemeClr val="tx1"/>
                </a:solidFill>
                <a:effectLst/>
                <a:latin typeface="+mn-lt"/>
                <a:ea typeface="+mn-ea"/>
                <a:cs typeface="+mn-cs"/>
              </a:rPr>
              <a:t> är viktigt a</a:t>
            </a:r>
            <a:r>
              <a:rPr lang="sv-SE" sz="1200" kern="1200" dirty="0">
                <a:solidFill>
                  <a:schemeClr val="tx1"/>
                </a:solidFill>
                <a:effectLst/>
                <a:latin typeface="+mn-lt"/>
                <a:ea typeface="+mn-ea"/>
                <a:cs typeface="+mn-cs"/>
              </a:rPr>
              <a:t>tt stämma av om ni som gruppledarna själva förväntas skicka ut enkäterna eller om det görs av en ev samordnare.</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 </a:t>
            </a:r>
          </a:p>
          <a:p>
            <a:pPr lvl="0"/>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17</a:t>
            </a:fld>
            <a:endParaRPr lang="sv-SE"/>
          </a:p>
        </p:txBody>
      </p:sp>
    </p:spTree>
    <p:extLst>
      <p:ext uri="{BB962C8B-B14F-4D97-AF65-F5344CB8AC3E}">
        <p14:creationId xmlns:p14="http://schemas.microsoft.com/office/powerpoint/2010/main" val="2712935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Detta är resultaten på</a:t>
            </a:r>
            <a:r>
              <a:rPr lang="sv-SE" baseline="0" dirty="0"/>
              <a:t> enkäter från april 2018</a:t>
            </a:r>
            <a:endParaRPr lang="sv-SE" b="1" baseline="0" dirty="0"/>
          </a:p>
          <a:p>
            <a:r>
              <a:rPr lang="sv-SE" dirty="0"/>
              <a:t>85% har sett positiv påverkan på relationen med sitt barn i någon mån!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85% upplever att självförtroendet</a:t>
            </a:r>
            <a:r>
              <a:rPr lang="sv-SE" baseline="0" dirty="0"/>
              <a:t> som förälder blivit bättre av att delta i föräldragruppen.</a:t>
            </a:r>
            <a:endParaRPr lang="sv-SE" dirty="0"/>
          </a:p>
          <a:p>
            <a:endParaRPr lang="sv-SE" dirty="0"/>
          </a:p>
          <a:p>
            <a:r>
              <a:rPr lang="sv-SE" baseline="0" dirty="0"/>
              <a:t>Resultaten har visat sig stå över tid och visar bra resultat.</a:t>
            </a:r>
          </a:p>
          <a:p>
            <a:endParaRPr lang="sv-SE" baseline="0" dirty="0"/>
          </a:p>
          <a:p>
            <a:endParaRPr lang="sv-SE" baseline="0" dirty="0"/>
          </a:p>
        </p:txBody>
      </p:sp>
      <p:sp>
        <p:nvSpPr>
          <p:cNvPr id="4" name="Platshållare för bildnummer 3"/>
          <p:cNvSpPr>
            <a:spLocks noGrp="1"/>
          </p:cNvSpPr>
          <p:nvPr>
            <p:ph type="sldNum" sz="quarter" idx="10"/>
          </p:nvPr>
        </p:nvSpPr>
        <p:spPr/>
        <p:txBody>
          <a:bodyPr/>
          <a:lstStyle/>
          <a:p>
            <a:fld id="{B5C39183-1E47-4081-A56D-18D61E62EB40}" type="slidenum">
              <a:rPr lang="sv-SE" smtClean="0"/>
              <a:pPr/>
              <a:t>18</a:t>
            </a:fld>
            <a:endParaRPr lang="sv-SE"/>
          </a:p>
        </p:txBody>
      </p:sp>
    </p:spTree>
    <p:extLst>
      <p:ext uri="{BB962C8B-B14F-4D97-AF65-F5344CB8AC3E}">
        <p14:creationId xmlns:p14="http://schemas.microsoft.com/office/powerpoint/2010/main" val="233994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sv-SE" sz="1200" b="0" kern="1200" dirty="0">
                <a:solidFill>
                  <a:schemeClr val="tx1"/>
                </a:solidFill>
                <a:effectLst/>
                <a:latin typeface="+mn-lt"/>
                <a:ea typeface="+mn-ea"/>
                <a:cs typeface="+mn-cs"/>
              </a:rPr>
              <a:t>Det har gjorts en Randomiserad Kontrollerad Studie (RCT) på ABC. Studien är gjord av forskare på Karolinska Institutet.</a:t>
            </a:r>
            <a:r>
              <a:rPr lang="sv-SE" sz="1200" b="0" kern="1200" baseline="0" dirty="0">
                <a:solidFill>
                  <a:schemeClr val="tx1"/>
                </a:solidFill>
                <a:effectLst/>
                <a:latin typeface="+mn-lt"/>
                <a:ea typeface="+mn-ea"/>
                <a:cs typeface="+mn-cs"/>
              </a:rPr>
              <a:t> </a:t>
            </a:r>
            <a:endParaRPr lang="sv-SE" sz="1200" b="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572 föräldrar deltog och de har fyllt i enkäter vid fyra tillfällen, innan träff</a:t>
            </a:r>
            <a:r>
              <a:rPr lang="sv-SE" sz="1200" kern="1200" baseline="0" dirty="0">
                <a:solidFill>
                  <a:schemeClr val="tx1"/>
                </a:solidFill>
                <a:effectLst/>
                <a:latin typeface="+mn-lt"/>
                <a:ea typeface="+mn-ea"/>
                <a:cs typeface="+mn-cs"/>
              </a:rPr>
              <a:t> ett</a:t>
            </a:r>
            <a:r>
              <a:rPr lang="sv-SE" sz="1200" kern="1200" dirty="0">
                <a:solidFill>
                  <a:schemeClr val="tx1"/>
                </a:solidFill>
                <a:effectLst/>
                <a:latin typeface="+mn-lt"/>
                <a:ea typeface="+mn-ea"/>
                <a:cs typeface="+mn-cs"/>
              </a:rPr>
              <a:t>, efter träff fyra, efter sex månader och efter 12 månader efter sista träffen.  </a:t>
            </a:r>
          </a:p>
          <a:p>
            <a:pPr marL="0" indent="0">
              <a:buNone/>
            </a:pPr>
            <a:endParaRPr lang="sv-SE" sz="1200" dirty="0"/>
          </a:p>
          <a:p>
            <a:pPr marL="0" indent="0">
              <a:buNone/>
            </a:pPr>
            <a:r>
              <a:rPr lang="sv-SE" sz="1200" dirty="0"/>
              <a:t>Frågorna i enkäten om </a:t>
            </a:r>
            <a:r>
              <a:rPr lang="sv-SE" sz="1200" i="1" dirty="0"/>
              <a:t>föräldrakompetens </a:t>
            </a:r>
            <a:r>
              <a:rPr lang="sv-SE" sz="1200" dirty="0"/>
              <a:t>handlade</a:t>
            </a:r>
            <a:r>
              <a:rPr lang="sv-SE" sz="1200" baseline="0" dirty="0"/>
              <a:t> om föräldrarnas; känslor, förståelse, lek, vägledning och gränssättning. Resultaten visar att ABC har positiva effekter på upplevd föräldrakompetens (medelstora effekter, vilket anses som ett bra mått.) Unikt med bra resultat på en generell population.</a:t>
            </a:r>
          </a:p>
          <a:p>
            <a:pPr marL="0" indent="0">
              <a:buNone/>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Frågorna i enkäten om </a:t>
            </a:r>
            <a:r>
              <a:rPr lang="sv-SE" sz="1200" i="1" kern="1200" dirty="0">
                <a:solidFill>
                  <a:schemeClr val="tx1"/>
                </a:solidFill>
                <a:effectLst/>
                <a:latin typeface="+mn-lt"/>
                <a:ea typeface="+mn-ea"/>
                <a:cs typeface="+mn-cs"/>
              </a:rPr>
              <a:t>barns utveckling och hälsa </a:t>
            </a:r>
            <a:r>
              <a:rPr lang="sv-SE" sz="1200" kern="1200" dirty="0">
                <a:solidFill>
                  <a:schemeClr val="tx1"/>
                </a:solidFill>
                <a:effectLst/>
                <a:latin typeface="+mn-lt"/>
                <a:ea typeface="+mn-ea"/>
                <a:cs typeface="+mn-cs"/>
              </a:rPr>
              <a:t>handlade om barnens; fysiska hälsa, känslor, allmänna sinnesstämning, fritid, familj och livet hemma samt kompisar. Resultatet visade medelstora effekter.</a:t>
            </a:r>
          </a:p>
          <a:p>
            <a:pPr marL="0" indent="0">
              <a:buNone/>
            </a:pPr>
            <a:endParaRPr lang="sv-SE" sz="1200" dirty="0"/>
          </a:p>
          <a:p>
            <a:r>
              <a:rPr lang="sv-SE" sz="1200" kern="1200" dirty="0">
                <a:solidFill>
                  <a:schemeClr val="tx1"/>
                </a:solidFill>
                <a:effectLst/>
                <a:latin typeface="+mn-lt"/>
                <a:ea typeface="+mn-ea"/>
                <a:cs typeface="+mn-cs"/>
              </a:rPr>
              <a:t>Enligt studien ger ABC </a:t>
            </a:r>
            <a:r>
              <a:rPr lang="sv-SE" sz="1200" b="0" i="1" kern="1200" dirty="0">
                <a:solidFill>
                  <a:schemeClr val="tx1"/>
                </a:solidFill>
                <a:effectLst/>
                <a:latin typeface="+mn-lt"/>
                <a:ea typeface="+mn-ea"/>
                <a:cs typeface="+mn-cs"/>
              </a:rPr>
              <a:t>ökad föräldrakompetens</a:t>
            </a:r>
            <a:r>
              <a:rPr lang="sv-SE" sz="1200" kern="1200" dirty="0">
                <a:solidFill>
                  <a:schemeClr val="tx1"/>
                </a:solidFill>
                <a:effectLst/>
                <a:latin typeface="+mn-lt"/>
                <a:ea typeface="+mn-ea"/>
                <a:cs typeface="+mn-cs"/>
              </a:rPr>
              <a:t>. </a:t>
            </a:r>
            <a:r>
              <a:rPr lang="sv-SE" dirty="0"/>
              <a:t>Större ökning över tid i barns hälsa och utveckling upplevde de föräldrar som antingen skattade sin psykiska hälsa som lägre initialt eller som hade äldre barn.</a:t>
            </a:r>
          </a:p>
          <a:p>
            <a:endParaRPr lang="sv-SE" dirty="0"/>
          </a:p>
          <a:p>
            <a:r>
              <a:rPr lang="sv-SE" dirty="0"/>
              <a:t>Allra störst skillnad märkte de föräldrar som antingen hade</a:t>
            </a:r>
          </a:p>
          <a:p>
            <a:pPr marL="171450" indent="-171450">
              <a:buFontTx/>
              <a:buChar char="-"/>
            </a:pPr>
            <a:r>
              <a:rPr lang="sv-SE" baseline="0" dirty="0"/>
              <a:t>Högskoleutbildning</a:t>
            </a:r>
          </a:p>
          <a:p>
            <a:pPr marL="171450" indent="-171450">
              <a:buFontTx/>
              <a:buChar char="-"/>
            </a:pPr>
            <a:r>
              <a:rPr lang="sv-SE" baseline="0" dirty="0"/>
              <a:t>Fler än ett barn</a:t>
            </a:r>
          </a:p>
          <a:p>
            <a:pPr marL="171450" indent="-171450">
              <a:buFontTx/>
              <a:buChar char="-"/>
            </a:pPr>
            <a:endParaRPr lang="sv-SE" baseline="0" dirty="0"/>
          </a:p>
          <a:p>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a:t>
            </a:r>
          </a:p>
          <a:p>
            <a:pPr marL="0" indent="0">
              <a:buFontTx/>
              <a:buNone/>
            </a:pPr>
            <a:endParaRPr lang="sv-SE" baseline="0" dirty="0"/>
          </a:p>
        </p:txBody>
      </p:sp>
      <p:sp>
        <p:nvSpPr>
          <p:cNvPr id="4" name="Platshållare för bildnummer 3"/>
          <p:cNvSpPr>
            <a:spLocks noGrp="1"/>
          </p:cNvSpPr>
          <p:nvPr>
            <p:ph type="sldNum" sz="quarter" idx="10"/>
          </p:nvPr>
        </p:nvSpPr>
        <p:spPr/>
        <p:txBody>
          <a:bodyPr/>
          <a:lstStyle/>
          <a:p>
            <a:fld id="{234F7226-86C7-48DC-891C-3765E8C84F6D}" type="slidenum">
              <a:rPr lang="sv-SE" smtClean="0"/>
              <a:pPr/>
              <a:t>19</a:t>
            </a:fld>
            <a:endParaRPr lang="sv-SE"/>
          </a:p>
        </p:txBody>
      </p:sp>
    </p:spTree>
    <p:extLst>
      <p:ext uri="{BB962C8B-B14F-4D97-AF65-F5344CB8AC3E}">
        <p14:creationId xmlns:p14="http://schemas.microsoft.com/office/powerpoint/2010/main" val="10283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0" dirty="0"/>
              <a:t>Uppdatera med era egna tider!</a:t>
            </a:r>
          </a:p>
          <a:p>
            <a:endParaRPr lang="sv-SE" dirty="0"/>
          </a:p>
          <a:p>
            <a:endParaRPr lang="sv-SE" dirty="0"/>
          </a:p>
          <a:p>
            <a:r>
              <a:rPr lang="sv-SE" b="1" dirty="0"/>
              <a:t>Tydliggör</a:t>
            </a:r>
            <a:r>
              <a:rPr lang="sv-SE" dirty="0"/>
              <a:t> gärna att det är mycket som kommer att gås igenom för att ge gruppledarna en överblick – allt kommer att repeteras kommande</a:t>
            </a:r>
            <a:r>
              <a:rPr lang="sv-SE" baseline="0" dirty="0"/>
              <a:t> utbildningsdagar.</a:t>
            </a:r>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2</a:t>
            </a:fld>
            <a:endParaRPr lang="sv-SE"/>
          </a:p>
        </p:txBody>
      </p:sp>
    </p:spTree>
    <p:extLst>
      <p:ext uri="{BB962C8B-B14F-4D97-AF65-F5344CB8AC3E}">
        <p14:creationId xmlns:p14="http://schemas.microsoft.com/office/powerpoint/2010/main" val="3851419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Forskarna har även undersökt</a:t>
            </a:r>
            <a:r>
              <a:rPr lang="sv-SE" baseline="0" dirty="0"/>
              <a:t> om ABC är kostnadseffektiv eller ej. De kunde se att ABC </a:t>
            </a:r>
            <a:r>
              <a:rPr lang="sv-SE" u="sng" baseline="0" dirty="0"/>
              <a:t>är</a:t>
            </a:r>
            <a:r>
              <a:rPr lang="sv-SE" baseline="0" dirty="0"/>
              <a:t> kostnadseffektivt om gruppledaren håller minst fem grupper. </a:t>
            </a:r>
          </a:p>
        </p:txBody>
      </p:sp>
      <p:sp>
        <p:nvSpPr>
          <p:cNvPr id="4" name="Platshållare för bildnummer 3"/>
          <p:cNvSpPr>
            <a:spLocks noGrp="1"/>
          </p:cNvSpPr>
          <p:nvPr>
            <p:ph type="sldNum" sz="quarter" idx="10"/>
          </p:nvPr>
        </p:nvSpPr>
        <p:spPr/>
        <p:txBody>
          <a:bodyPr/>
          <a:lstStyle/>
          <a:p>
            <a:fld id="{234F7226-86C7-48DC-891C-3765E8C84F6D}" type="slidenum">
              <a:rPr lang="sv-SE" smtClean="0"/>
              <a:pPr/>
              <a:t>20</a:t>
            </a:fld>
            <a:endParaRPr lang="sv-SE"/>
          </a:p>
        </p:txBody>
      </p:sp>
    </p:spTree>
    <p:extLst>
      <p:ext uri="{BB962C8B-B14F-4D97-AF65-F5344CB8AC3E}">
        <p14:creationId xmlns:p14="http://schemas.microsoft.com/office/powerpoint/2010/main" val="1028333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1" dirty="0"/>
              <a:t>Pedagogik</a:t>
            </a:r>
            <a:r>
              <a:rPr lang="sv-SE" dirty="0"/>
              <a:t>: Föräldrar ska känna sig stärkta när de går från ABC-träffarna.</a:t>
            </a:r>
            <a:r>
              <a:rPr lang="sv-SE" baseline="0" dirty="0"/>
              <a:t> Inga pekpinnar.</a:t>
            </a:r>
          </a:p>
          <a:p>
            <a:endParaRPr lang="sv-SE" baseline="0" dirty="0"/>
          </a:p>
          <a:p>
            <a:pPr lvl="0"/>
            <a:r>
              <a:rPr lang="sv-SE" b="1" baseline="0" dirty="0"/>
              <a:t>På träffarna ska föräldrarna få</a:t>
            </a:r>
            <a:r>
              <a:rPr lang="sv-SE" baseline="0" dirty="0"/>
              <a:t>: </a:t>
            </a:r>
          </a:p>
          <a:p>
            <a:pPr marL="628650" lvl="1" indent="-171450">
              <a:buFont typeface="Arial" panose="020B0604020202020204" pitchFamily="34" charset="0"/>
              <a:buChar char="•"/>
            </a:pPr>
            <a:r>
              <a:rPr lang="sv-SE" sz="1200" dirty="0"/>
              <a:t>Diskutera och utbyta erfarenheter med andra föräldrar.</a:t>
            </a:r>
          </a:p>
          <a:p>
            <a:pPr marL="628650" lvl="1" indent="-171450">
              <a:buFont typeface="Arial" panose="020B0604020202020204" pitchFamily="34" charset="0"/>
              <a:buChar char="•"/>
            </a:pPr>
            <a:endParaRPr lang="sv-SE" sz="1200" dirty="0"/>
          </a:p>
          <a:p>
            <a:pPr marL="628650" lvl="1" indent="-171450">
              <a:buFont typeface="Arial" panose="020B0604020202020204" pitchFamily="34" charset="0"/>
              <a:buChar char="•"/>
            </a:pPr>
            <a:r>
              <a:rPr lang="sv-SE" sz="1200" dirty="0"/>
              <a:t>Ta del av forskning om föräldraskap och barns utveckling.</a:t>
            </a:r>
          </a:p>
          <a:p>
            <a:pPr marL="628650" lvl="1" indent="-171450">
              <a:buFont typeface="Arial" panose="020B0604020202020204" pitchFamily="34" charset="0"/>
              <a:buChar char="•"/>
            </a:pPr>
            <a:endParaRPr lang="sv-SE" sz="1200" dirty="0"/>
          </a:p>
          <a:p>
            <a:pPr marL="628650" lvl="1" indent="-171450">
              <a:buFont typeface="Arial" panose="020B0604020202020204" pitchFamily="34" charset="0"/>
              <a:buChar char="•"/>
            </a:pPr>
            <a:r>
              <a:rPr lang="sv-SE" sz="1200" dirty="0"/>
              <a:t>Få verktyg för att bygga/bevara goda relationer och minska konflikter.</a:t>
            </a:r>
          </a:p>
          <a:p>
            <a:pPr marL="628650" lvl="1" indent="-171450">
              <a:buFont typeface="Arial" panose="020B0604020202020204" pitchFamily="34" charset="0"/>
              <a:buChar char="•"/>
            </a:pPr>
            <a:endParaRPr lang="sv-SE" sz="1200" dirty="0"/>
          </a:p>
          <a:p>
            <a:pPr marL="628650" lvl="1" indent="-171450">
              <a:buFont typeface="Arial" panose="020B0604020202020204" pitchFamily="34" charset="0"/>
              <a:buChar char="•"/>
            </a:pPr>
            <a:endParaRPr lang="sv-SE" sz="1200" dirty="0"/>
          </a:p>
          <a:p>
            <a:pPr marL="457200" lvl="1" indent="0">
              <a:buFont typeface="Arial" panose="020B0604020202020204" pitchFamily="34" charset="0"/>
              <a:buNone/>
            </a:pPr>
            <a:endParaRPr lang="sv-SE" sz="1200" dirty="0"/>
          </a:p>
          <a:p>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21</a:t>
            </a:fld>
            <a:endParaRPr lang="sv-S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1" dirty="0"/>
              <a:t>Workshop:</a:t>
            </a:r>
            <a:r>
              <a:rPr lang="sv-SE" b="1" baseline="0" dirty="0"/>
              <a:t> </a:t>
            </a:r>
          </a:p>
          <a:p>
            <a:r>
              <a:rPr lang="sv-SE" b="0" dirty="0"/>
              <a:t>Dela</a:t>
            </a:r>
            <a:r>
              <a:rPr lang="sv-SE" b="0" baseline="0" dirty="0"/>
              <a:t> in gruppledarna i mindre grupper. </a:t>
            </a:r>
            <a:r>
              <a:rPr lang="sv-SE" baseline="0" dirty="0"/>
              <a:t>Ge dem tid att diskutera frågorna: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Hur får</a:t>
            </a:r>
            <a:r>
              <a:rPr lang="sv-SE" sz="1200" kern="1200" baseline="0" dirty="0">
                <a:solidFill>
                  <a:schemeClr val="tx1"/>
                </a:solidFill>
                <a:effectLst/>
                <a:latin typeface="+mn-lt"/>
                <a:ea typeface="+mn-ea"/>
                <a:cs typeface="+mn-cs"/>
              </a:rPr>
              <a:t> vi föräldrar till grupperna?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baseline="0" dirty="0">
                <a:solidFill>
                  <a:schemeClr val="tx1"/>
                </a:solidFill>
                <a:effectLst/>
                <a:latin typeface="+mn-lt"/>
                <a:ea typeface="+mn-ea"/>
                <a:cs typeface="+mn-cs"/>
              </a:rPr>
              <a:t>Hur kan vi rekrytera fler pappor till grupperna? </a:t>
            </a:r>
          </a:p>
          <a:p>
            <a:endParaRPr lang="sv-SE" baseline="0" dirty="0"/>
          </a:p>
          <a:p>
            <a:r>
              <a:rPr lang="sv-SE" baseline="0" dirty="0"/>
              <a:t>Fånga upp tips kring rekrytering i helgrupp.</a:t>
            </a:r>
          </a:p>
          <a:p>
            <a:endParaRPr lang="sv-SE" baseline="0" dirty="0"/>
          </a:p>
          <a:p>
            <a:r>
              <a:rPr lang="sv-SE" baseline="0" dirty="0"/>
              <a:t>Exempel att fylla på med efter frågan ”Hur får vi föräldrar till grupperna”:</a:t>
            </a:r>
          </a:p>
          <a:p>
            <a:pPr marL="171450" indent="-171450">
              <a:buFont typeface="Arial" panose="020B0604020202020204" pitchFamily="34" charset="0"/>
              <a:buChar char="•"/>
            </a:pPr>
            <a:r>
              <a:rPr lang="sv-SE" baseline="0" dirty="0"/>
              <a:t>Affischera </a:t>
            </a:r>
          </a:p>
          <a:p>
            <a:pPr marL="171450" indent="-171450">
              <a:buFont typeface="Arial" panose="020B0604020202020204" pitchFamily="34" charset="0"/>
              <a:buChar char="•"/>
            </a:pPr>
            <a:r>
              <a:rPr lang="sv-SE" baseline="0" dirty="0"/>
              <a:t>Informera </a:t>
            </a:r>
          </a:p>
          <a:p>
            <a:pPr marL="171450" indent="-171450">
              <a:buFont typeface="Arial" panose="020B0604020202020204" pitchFamily="34" charset="0"/>
              <a:buChar char="•"/>
            </a:pPr>
            <a:r>
              <a:rPr lang="sv-SE" baseline="0" dirty="0"/>
              <a:t>Använda broschyr</a:t>
            </a:r>
          </a:p>
          <a:p>
            <a:pPr marL="171450" indent="-171450">
              <a:buFont typeface="Arial" panose="020B0604020202020204" pitchFamily="34" charset="0"/>
              <a:buChar char="•"/>
            </a:pPr>
            <a:r>
              <a:rPr lang="sv-SE" baseline="0" dirty="0"/>
              <a:t>Veckobrev förskola/ skola</a:t>
            </a:r>
          </a:p>
          <a:p>
            <a:pPr marL="171450" indent="-171450">
              <a:buFont typeface="Arial" panose="020B0604020202020204" pitchFamily="34" charset="0"/>
              <a:buChar char="•"/>
            </a:pPr>
            <a:r>
              <a:rPr lang="sv-SE" baseline="0" dirty="0"/>
              <a:t>Föräldramöten </a:t>
            </a:r>
          </a:p>
          <a:p>
            <a:pPr marL="171450" indent="-171450">
              <a:buFont typeface="Arial" panose="020B0604020202020204" pitchFamily="34" charset="0"/>
              <a:buChar char="•"/>
            </a:pPr>
            <a:r>
              <a:rPr lang="sv-SE" baseline="0" dirty="0"/>
              <a:t>Via digitala system som använda inom verksamheten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aseline="0" dirty="0"/>
              <a:t>Exempel att fylla på med efter frågan ”</a:t>
            </a:r>
            <a:r>
              <a:rPr lang="sv-SE" sz="1200" kern="1200" baseline="0" dirty="0">
                <a:solidFill>
                  <a:schemeClr val="tx1"/>
                </a:solidFill>
                <a:effectLst/>
                <a:latin typeface="+mn-lt"/>
                <a:ea typeface="+mn-ea"/>
                <a:cs typeface="+mn-cs"/>
              </a:rPr>
              <a:t> Hur kan vi rekrytera fler pappor till grupperna</a:t>
            </a:r>
            <a:r>
              <a:rPr lang="sv-SE" baseline="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Erbjuda föräldragrupper när fler pappor har möjlighet att delta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Rekrytera på arenor där fler pappor befinner dig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Pappor som rekryterar pappor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Utbilda fler män till gruppledare</a:t>
            </a:r>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22</a:t>
            </a:fld>
            <a:endParaRPr lang="sv-S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1" dirty="0"/>
              <a:t>Visa film </a:t>
            </a:r>
            <a:r>
              <a:rPr lang="sv-SE" dirty="0"/>
              <a:t>från </a:t>
            </a:r>
            <a:r>
              <a:rPr lang="sv-SE" dirty="0" err="1"/>
              <a:t>youtube</a:t>
            </a:r>
            <a:r>
              <a:rPr lang="sv-SE" dirty="0"/>
              <a:t>! Dubbelklicka på hyperlänken eller högerklicka</a:t>
            </a:r>
            <a:r>
              <a:rPr lang="sv-SE" baseline="0" dirty="0"/>
              <a:t> och välj </a:t>
            </a:r>
            <a:r>
              <a:rPr lang="sv-SE" i="0" baseline="0" dirty="0"/>
              <a:t>öppna hyperlänk.</a:t>
            </a:r>
          </a:p>
          <a:p>
            <a:endParaRPr lang="sv-SE" i="0" baseline="0" dirty="0"/>
          </a:p>
          <a:p>
            <a:r>
              <a:rPr lang="sv-SE" i="0" baseline="0" dirty="0"/>
              <a:t>Ha fokus på vad barnen säger, deras perspektiv men också HUR Niklas pratar med barnen. </a:t>
            </a:r>
          </a:p>
          <a:p>
            <a:r>
              <a:rPr lang="sv-SE" i="0" baseline="0" dirty="0"/>
              <a:t>VAD och HUR gör Niklas för att barnen ska berätta så mycket??</a:t>
            </a:r>
          </a:p>
          <a:p>
            <a:endParaRPr lang="sv-SE" i="0" dirty="0"/>
          </a:p>
          <a:p>
            <a:endParaRPr lang="sv-SE" dirty="0"/>
          </a:p>
          <a:p>
            <a:endParaRPr lang="sv-SE" dirty="0"/>
          </a:p>
        </p:txBody>
      </p:sp>
      <p:sp>
        <p:nvSpPr>
          <p:cNvPr id="4" name="Platshållare för bildnummer 3"/>
          <p:cNvSpPr>
            <a:spLocks noGrp="1"/>
          </p:cNvSpPr>
          <p:nvPr>
            <p:ph type="sldNum" sz="quarter" idx="10"/>
          </p:nvPr>
        </p:nvSpPr>
        <p:spPr/>
        <p:txBody>
          <a:bodyPr/>
          <a:lstStyle/>
          <a:p>
            <a:fld id="{CC1C086E-EF87-48A1-AAB8-C7F5FB30396F}" type="slidenum">
              <a:rPr lang="sv-SE" smtClean="0"/>
              <a:pPr/>
              <a:t>23</a:t>
            </a:fld>
            <a:endParaRPr lang="sv-SE"/>
          </a:p>
        </p:txBody>
      </p:sp>
    </p:spTree>
    <p:extLst>
      <p:ext uri="{BB962C8B-B14F-4D97-AF65-F5344CB8AC3E}">
        <p14:creationId xmlns:p14="http://schemas.microsoft.com/office/powerpoint/2010/main" val="1602735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1" dirty="0"/>
              <a:t>Fråga</a:t>
            </a:r>
            <a:r>
              <a:rPr lang="sv-SE" sz="1200" b="1" baseline="0" dirty="0"/>
              <a:t> gruppen: </a:t>
            </a:r>
            <a:r>
              <a:rPr lang="sv-SE" sz="1200" dirty="0"/>
              <a:t>Varför ska vi erbjuda träffar som riktar sig till ALLA föräldrar? </a:t>
            </a:r>
            <a:r>
              <a:rPr lang="sv-SE" b="1" dirty="0"/>
              <a:t>Fånga upp i</a:t>
            </a:r>
            <a:r>
              <a:rPr lang="sv-SE" b="1" baseline="0" dirty="0"/>
              <a:t> helgrupp </a:t>
            </a:r>
            <a:r>
              <a:rPr lang="sv-SE" b="0" baseline="0" dirty="0"/>
              <a:t>vad som sagts i par-diskussionerna. </a:t>
            </a:r>
            <a:endParaRPr lang="sv-SE" b="0" dirty="0"/>
          </a:p>
          <a:p>
            <a:endParaRPr lang="sv-SE" dirty="0"/>
          </a:p>
          <a:p>
            <a:r>
              <a:rPr lang="sv-SE" dirty="0"/>
              <a:t>Fyll på enligt nedan:</a:t>
            </a:r>
          </a:p>
          <a:p>
            <a:pPr>
              <a:buFont typeface="Arial" pitchFamily="34" charset="0"/>
              <a:buChar char="•"/>
            </a:pPr>
            <a:r>
              <a:rPr lang="sv-SE" dirty="0"/>
              <a:t>Ett föräldraskapsstöd som erbjuds alla är inte lika stigmatiserande och kan göra det lättare att</a:t>
            </a:r>
            <a:r>
              <a:rPr lang="sv-SE" baseline="0" dirty="0"/>
              <a:t> </a:t>
            </a:r>
            <a:r>
              <a:rPr lang="sv-SE" dirty="0"/>
              <a:t>nå även de med svårigheter</a:t>
            </a:r>
          </a:p>
          <a:p>
            <a:pPr>
              <a:buFont typeface="Arial" pitchFamily="34" charset="0"/>
              <a:buChar char="•"/>
            </a:pPr>
            <a:r>
              <a:rPr lang="sv-SE" dirty="0"/>
              <a:t>Ur ett folkhälsoperspektiv är</a:t>
            </a:r>
            <a:r>
              <a:rPr lang="sv-SE" baseline="0" dirty="0"/>
              <a:t> det</a:t>
            </a:r>
            <a:r>
              <a:rPr lang="sv-SE" dirty="0"/>
              <a:t> ofta </a:t>
            </a:r>
            <a:r>
              <a:rPr lang="sv-SE" baseline="0" dirty="0"/>
              <a:t>bättre att nå många och göra liten skillnad än att nå få och göra stor skillnad.</a:t>
            </a:r>
          </a:p>
          <a:p>
            <a:pPr>
              <a:buFont typeface="Arial" pitchFamily="34" charset="0"/>
              <a:buNone/>
            </a:pPr>
            <a:endParaRPr lang="sv-SE" baseline="0" dirty="0"/>
          </a:p>
          <a:p>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24</a:t>
            </a:fld>
            <a:endParaRPr lang="sv-SE"/>
          </a:p>
        </p:txBody>
      </p:sp>
    </p:spTree>
    <p:extLst>
      <p:ext uri="{BB962C8B-B14F-4D97-AF65-F5344CB8AC3E}">
        <p14:creationId xmlns:p14="http://schemas.microsoft.com/office/powerpoint/2010/main" val="1040152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baseline="0" dirty="0">
                <a:solidFill>
                  <a:schemeClr val="tx1"/>
                </a:solidFill>
                <a:latin typeface="+mn-lt"/>
                <a:ea typeface="+mn-ea"/>
                <a:cs typeface="+mn-cs"/>
              </a:rPr>
              <a:t>Preventionsparadoxen: </a:t>
            </a:r>
            <a:r>
              <a:rPr lang="sv-SE" sz="1200" b="0" kern="1200" baseline="0" dirty="0">
                <a:solidFill>
                  <a:schemeClr val="tx1"/>
                </a:solidFill>
                <a:latin typeface="+mn-lt"/>
                <a:ea typeface="+mn-ea"/>
                <a:cs typeface="+mn-cs"/>
              </a:rPr>
              <a:t>Av de barn</a:t>
            </a:r>
            <a:r>
              <a:rPr lang="sv-SE" sz="1200" kern="1200" baseline="0" dirty="0">
                <a:solidFill>
                  <a:schemeClr val="tx1"/>
                </a:solidFill>
                <a:latin typeface="+mn-lt"/>
                <a:ea typeface="+mn-ea"/>
                <a:cs typeface="+mn-cs"/>
              </a:rPr>
              <a:t> som är i riskzonen kommer inte alla att behöva stöd för att problemen ska rätta till sig. D</a:t>
            </a:r>
            <a:r>
              <a:rPr lang="sv-SE" baseline="0" dirty="0"/>
              <a:t>e flesta som kommer att få svårigheter senare i livet finns i den stora gruppen som inte har särskilda svårigheter idag, eller som </a:t>
            </a:r>
            <a:r>
              <a:rPr lang="sv-SE" i="1" baseline="0" dirty="0"/>
              <a:t>inte verkar </a:t>
            </a:r>
            <a:r>
              <a:rPr lang="sv-SE" baseline="0" dirty="0"/>
              <a:t>ha problem.</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sz="1200" kern="1200" baseline="0" dirty="0">
              <a:solidFill>
                <a:schemeClr val="tx1"/>
              </a:solidFill>
              <a:latin typeface="+mn-lt"/>
              <a:ea typeface="+mn-ea"/>
              <a:cs typeface="+mn-cs"/>
            </a:endParaRPr>
          </a:p>
          <a:p>
            <a:endParaRPr lang="sv-SE" sz="1200" b="0" kern="1200" baseline="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7BC1C438-3EE9-490E-96D7-7917980799CF}" type="slidenum">
              <a:rPr lang="sv-SE" smtClean="0"/>
              <a:pPr/>
              <a:t>25</a:t>
            </a:fld>
            <a:endParaRPr lang="sv-SE"/>
          </a:p>
        </p:txBody>
      </p:sp>
    </p:spTree>
    <p:extLst>
      <p:ext uri="{BB962C8B-B14F-4D97-AF65-F5344CB8AC3E}">
        <p14:creationId xmlns:p14="http://schemas.microsoft.com/office/powerpoint/2010/main" val="28141305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None/>
            </a:pPr>
            <a:r>
              <a:rPr lang="sv-SE" sz="1100" b="1" dirty="0"/>
              <a:t>Exempel:</a:t>
            </a:r>
            <a:r>
              <a:rPr lang="sv-SE" sz="1100" b="1" baseline="0" dirty="0"/>
              <a:t> </a:t>
            </a:r>
            <a:r>
              <a:rPr lang="sv-SE" sz="1100" dirty="0"/>
              <a:t>Av 100 barn: </a:t>
            </a:r>
          </a:p>
          <a:p>
            <a:pPr>
              <a:buNone/>
            </a:pPr>
            <a:r>
              <a:rPr lang="sv-SE" sz="1200" dirty="0"/>
              <a:t>-är det 90 barn som inte har särskilda bekymmer. 10 % av dem får problem som vuxna </a:t>
            </a:r>
            <a:r>
              <a:rPr lang="sv-SE" sz="1200" b="1" dirty="0">
                <a:solidFill>
                  <a:schemeClr val="accent6">
                    <a:lumMod val="75000"/>
                  </a:schemeClr>
                </a:solidFill>
              </a:rPr>
              <a:t>= 9 barn</a:t>
            </a:r>
          </a:p>
          <a:p>
            <a:pPr>
              <a:buNone/>
            </a:pPr>
            <a:r>
              <a:rPr lang="sv-SE" sz="1200" dirty="0"/>
              <a:t>-är det 7 barn som befinner sig i riskzon. 25 % av dem får  problem som vuxna </a:t>
            </a:r>
            <a:r>
              <a:rPr lang="sv-SE" sz="1200" b="1" dirty="0">
                <a:solidFill>
                  <a:schemeClr val="accent6">
                    <a:lumMod val="75000"/>
                  </a:schemeClr>
                </a:solidFill>
              </a:rPr>
              <a:t>= 2 barn </a:t>
            </a:r>
          </a:p>
          <a:p>
            <a:pPr>
              <a:buNone/>
            </a:pPr>
            <a:r>
              <a:rPr lang="sv-SE" sz="1200" dirty="0"/>
              <a:t>-är det 3 barn som har problem. 40 % av dem får  problem som vuxna</a:t>
            </a:r>
          </a:p>
          <a:p>
            <a:pPr>
              <a:buNone/>
            </a:pPr>
            <a:r>
              <a:rPr lang="sv-SE" sz="1200" b="1" dirty="0">
                <a:solidFill>
                  <a:srgbClr val="FFC000"/>
                </a:solidFill>
              </a:rPr>
              <a:t> </a:t>
            </a:r>
            <a:r>
              <a:rPr lang="sv-SE" sz="1200" b="1" dirty="0">
                <a:solidFill>
                  <a:schemeClr val="accent6">
                    <a:lumMod val="75000"/>
                  </a:schemeClr>
                </a:solidFill>
              </a:rPr>
              <a:t>= 1 barn.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baseline="0" dirty="0">
                <a:solidFill>
                  <a:schemeClr val="tx1"/>
                </a:solidFill>
                <a:latin typeface="+mn-lt"/>
                <a:ea typeface="+mn-ea"/>
                <a:cs typeface="+mn-cs"/>
              </a:rPr>
              <a:t>Föräldrars behov</a:t>
            </a:r>
            <a:r>
              <a:rPr lang="sv-SE" sz="1200" b="0" kern="1200" baseline="0" dirty="0">
                <a:solidFill>
                  <a:schemeClr val="tx1"/>
                </a:solidFill>
                <a:latin typeface="+mn-lt"/>
                <a:ea typeface="+mn-ea"/>
                <a:cs typeface="+mn-cs"/>
              </a:rPr>
              <a:t>: Vid kartläggningen av föräldraskapsstöd inför utvecklingen av ABC fick föräldrar svara p</a:t>
            </a:r>
            <a:r>
              <a:rPr lang="sv-SE" sz="1200" kern="1200" baseline="0" dirty="0">
                <a:solidFill>
                  <a:schemeClr val="tx1"/>
                </a:solidFill>
                <a:latin typeface="+mn-lt"/>
                <a:ea typeface="+mn-ea"/>
                <a:cs typeface="+mn-cs"/>
              </a:rPr>
              <a:t>å frågan om de genomgått något föräldraskapsstödsprogram under de senaste två åren.  Endast </a:t>
            </a:r>
            <a:r>
              <a:rPr lang="sv-SE" sz="1200" i="1" kern="1200" baseline="0" dirty="0">
                <a:solidFill>
                  <a:schemeClr val="tx1"/>
                </a:solidFill>
                <a:latin typeface="+mn-lt"/>
                <a:ea typeface="+mn-ea"/>
                <a:cs typeface="+mn-cs"/>
              </a:rPr>
              <a:t>4,7 % </a:t>
            </a:r>
            <a:r>
              <a:rPr lang="sv-SE" sz="1200" i="0" kern="1200" baseline="0" dirty="0">
                <a:solidFill>
                  <a:schemeClr val="tx1"/>
                </a:solidFill>
                <a:latin typeface="+mn-lt"/>
                <a:ea typeface="+mn-ea"/>
                <a:cs typeface="+mn-cs"/>
              </a:rPr>
              <a:t>svarad</a:t>
            </a:r>
            <a:r>
              <a:rPr lang="sv-SE" sz="1200" i="1" kern="1200" baseline="0" dirty="0">
                <a:solidFill>
                  <a:schemeClr val="tx1"/>
                </a:solidFill>
                <a:latin typeface="+mn-lt"/>
                <a:ea typeface="+mn-ea"/>
                <a:cs typeface="+mn-cs"/>
              </a:rPr>
              <a:t>e </a:t>
            </a:r>
            <a:r>
              <a:rPr lang="sv-SE" sz="1200" kern="1200" baseline="0" dirty="0">
                <a:solidFill>
                  <a:schemeClr val="tx1"/>
                </a:solidFill>
                <a:latin typeface="+mn-lt"/>
                <a:ea typeface="+mn-ea"/>
                <a:cs typeface="+mn-cs"/>
              </a:rPr>
              <a:t>att de gjort det medan c</a:t>
            </a:r>
            <a:r>
              <a:rPr lang="sv-SE" sz="1200" i="1" kern="1200" baseline="0" dirty="0">
                <a:solidFill>
                  <a:schemeClr val="tx1"/>
                </a:solidFill>
                <a:latin typeface="+mn-lt"/>
                <a:ea typeface="+mn-ea"/>
                <a:cs typeface="+mn-cs"/>
              </a:rPr>
              <a:t>a 40 % </a:t>
            </a:r>
            <a:r>
              <a:rPr lang="sv-SE" sz="1200" kern="1200" baseline="0" dirty="0">
                <a:solidFill>
                  <a:schemeClr val="tx1"/>
                </a:solidFill>
                <a:latin typeface="+mn-lt"/>
                <a:ea typeface="+mn-ea"/>
                <a:cs typeface="+mn-cs"/>
              </a:rPr>
              <a:t>av föräldrarna uppgav att de skulle vara intresserade av att delta i ett universellt föräldraskapsstödsprogram. </a:t>
            </a:r>
            <a:r>
              <a:rPr lang="sv-SE" sz="1200" kern="1200" dirty="0">
                <a:solidFill>
                  <a:schemeClr val="tx1"/>
                </a:solidFill>
                <a:effectLst/>
                <a:latin typeface="+mn-lt"/>
                <a:ea typeface="+mn-ea"/>
                <a:cs typeface="+mn-cs"/>
              </a:rPr>
              <a:t>Enligt barnkonventionen, artikel 5 &amp; 18 har</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barnets föräldrar eller vårdnadshavare huvudansvaret för barnets uppfostran och utveckling, med statens stöd. Här ser vi att ABC har en roll i att ge föräldrar det stödet i syfte att barnen ska utvecklas på ett bra sätt och att</a:t>
            </a:r>
            <a:r>
              <a:rPr lang="sv-SE" sz="1200" kern="1200" baseline="0" dirty="0">
                <a:solidFill>
                  <a:schemeClr val="tx1"/>
                </a:solidFill>
                <a:effectLst/>
                <a:latin typeface="+mn-lt"/>
                <a:ea typeface="+mn-ea"/>
                <a:cs typeface="+mn-cs"/>
              </a:rPr>
              <a:t> stöd också är efterfrågat av föräldrarna</a:t>
            </a:r>
            <a:r>
              <a:rPr lang="sv-S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sz="1200" kern="1200" baseline="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FF4143A3-0825-4AB9-B12C-90CFC5AC3094}" type="slidenum">
              <a:rPr lang="sv-SE" smtClean="0"/>
              <a:t>26</a:t>
            </a:fld>
            <a:endParaRPr lang="sv-SE"/>
          </a:p>
        </p:txBody>
      </p:sp>
    </p:spTree>
    <p:extLst>
      <p:ext uri="{BB962C8B-B14F-4D97-AF65-F5344CB8AC3E}">
        <p14:creationId xmlns:p14="http://schemas.microsoft.com/office/powerpoint/2010/main" val="16479850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chemeClr val="tx1"/>
                </a:solidFill>
              </a:rPr>
              <a:t>Anknytning </a:t>
            </a:r>
            <a:r>
              <a:rPr lang="sv-SE" dirty="0">
                <a:solidFill>
                  <a:schemeClr val="tx1"/>
                </a:solidFill>
              </a:rPr>
              <a:t>handlar om hur barn och föräldrar bygger relation</a:t>
            </a:r>
            <a:r>
              <a:rPr lang="sv-SE" baseline="0" dirty="0">
                <a:solidFill>
                  <a:schemeClr val="tx1"/>
                </a:solidFill>
              </a:rPr>
              <a:t> med varandra, vilket har en stark koppling till syftet med ABC. Under träffarna presenteras även forskning som visat sig ha betydelse för att främja en god anknytning.</a:t>
            </a:r>
            <a:endParaRPr lang="sv-SE" dirty="0">
              <a:solidFill>
                <a:schemeClr val="tx1"/>
              </a:solidFill>
            </a:endParaRPr>
          </a:p>
          <a:p>
            <a:endParaRPr lang="sv-SE" b="1" dirty="0">
              <a:solidFill>
                <a:schemeClr val="tx1"/>
              </a:solidFill>
            </a:endParaRPr>
          </a:p>
          <a:p>
            <a:r>
              <a:rPr lang="sv-SE" b="1" dirty="0">
                <a:solidFill>
                  <a:schemeClr val="tx1"/>
                </a:solidFill>
              </a:rPr>
              <a:t>Inlärningspsykologin</a:t>
            </a:r>
            <a:r>
              <a:rPr lang="sv-SE" dirty="0">
                <a:solidFill>
                  <a:schemeClr val="tx1"/>
                </a:solidFill>
              </a:rPr>
              <a:t> förklarar hur vi lär oss i samspel med vår omgivning. Den ligger till grund för hela ABC och sammanfattas i </a:t>
            </a:r>
            <a:r>
              <a:rPr lang="sv-SE" i="1" dirty="0">
                <a:solidFill>
                  <a:schemeClr val="tx1"/>
                </a:solidFill>
              </a:rPr>
              <a:t>föräldrafaktorerna och samspelskedjan.</a:t>
            </a:r>
            <a:r>
              <a:rPr lang="sv-SE" i="1" baseline="0" dirty="0">
                <a:solidFill>
                  <a:schemeClr val="tx1"/>
                </a:solidFill>
              </a:rPr>
              <a:t> </a:t>
            </a:r>
            <a:r>
              <a:rPr lang="sv-SE" dirty="0">
                <a:solidFill>
                  <a:schemeClr val="tx1"/>
                </a:solidFill>
              </a:rPr>
              <a:t>Inlärningspsykologin kan</a:t>
            </a:r>
            <a:r>
              <a:rPr lang="sv-SE" baseline="0" dirty="0">
                <a:solidFill>
                  <a:schemeClr val="tx1"/>
                </a:solidFill>
              </a:rPr>
              <a:t> appliceras på alla relationer. </a:t>
            </a:r>
          </a:p>
          <a:p>
            <a:endParaRPr lang="sv-SE" baseline="0" dirty="0">
              <a:solidFill>
                <a:schemeClr val="tx1"/>
              </a:solidFill>
            </a:endParaRPr>
          </a:p>
          <a:p>
            <a:r>
              <a:rPr lang="sv-SE" baseline="0" dirty="0">
                <a:solidFill>
                  <a:schemeClr val="tx1"/>
                </a:solidFill>
              </a:rPr>
              <a:t>Instruktörens eget exempel från en föräldragrupp eller liknande:</a:t>
            </a:r>
          </a:p>
          <a:p>
            <a:r>
              <a:rPr lang="sv-SE" baseline="0" dirty="0">
                <a:solidFill>
                  <a:schemeClr val="tx1"/>
                </a:solidFill>
              </a:rPr>
              <a:t>__________________________________________________________</a:t>
            </a:r>
          </a:p>
          <a:p>
            <a:endParaRPr lang="sv-SE" baseline="0" dirty="0">
              <a:solidFill>
                <a:schemeClr val="tx1"/>
              </a:solidFill>
            </a:endParaRPr>
          </a:p>
          <a:p>
            <a:r>
              <a:rPr lang="sv-SE" baseline="0" dirty="0">
                <a:solidFill>
                  <a:schemeClr val="tx1"/>
                </a:solidFill>
              </a:rPr>
              <a:t>___________________________________________________________</a:t>
            </a:r>
          </a:p>
          <a:p>
            <a:endParaRPr lang="sv-SE" baseline="0" dirty="0">
              <a:solidFill>
                <a:schemeClr val="tx1"/>
              </a:solidFill>
            </a:endParaRPr>
          </a:p>
          <a:p>
            <a:r>
              <a:rPr lang="sv-SE" baseline="0" dirty="0">
                <a:solidFill>
                  <a:schemeClr val="tx1"/>
                </a:solidFill>
              </a:rPr>
              <a:t>__________________________________________________________</a:t>
            </a:r>
          </a:p>
          <a:p>
            <a:endParaRPr lang="sv-SE" dirty="0">
              <a:solidFill>
                <a:schemeClr val="tx1"/>
              </a:solidFill>
            </a:endParaRPr>
          </a:p>
          <a:p>
            <a:endParaRPr lang="sv-SE" dirty="0">
              <a:solidFill>
                <a:srgbClr val="FF0000"/>
              </a:solidFill>
            </a:endParaRP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63CBAD7C-4734-407B-BC44-464562270AD8}" type="slidenum">
              <a:rPr lang="sv-SE" smtClean="0"/>
              <a:pPr/>
              <a:t>27</a:t>
            </a:fld>
            <a:endParaRPr lang="sv-SE"/>
          </a:p>
        </p:txBody>
      </p:sp>
    </p:spTree>
    <p:extLst>
      <p:ext uri="{BB962C8B-B14F-4D97-AF65-F5344CB8AC3E}">
        <p14:creationId xmlns:p14="http://schemas.microsoft.com/office/powerpoint/2010/main" val="222670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1" i="0" baseline="0" dirty="0"/>
              <a:t>Pedagogik: </a:t>
            </a:r>
            <a:r>
              <a:rPr lang="sv-SE" b="0" i="0" baseline="0" dirty="0"/>
              <a:t>I ABC</a:t>
            </a:r>
            <a:r>
              <a:rPr lang="sv-SE" b="1" i="0" baseline="0" dirty="0"/>
              <a:t> </a:t>
            </a:r>
            <a:r>
              <a:rPr lang="sv-SE" b="0" i="0" baseline="0" dirty="0"/>
              <a:t>är utgångspunkten att föräldrar är kompetenta. För det mesta handlar det om en stärkande pedagogik, att lyfta och uppmuntra föräldrarna samt förmedla att de är oerhört viktiga!</a:t>
            </a:r>
          </a:p>
          <a:p>
            <a:pPr marL="0" marR="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indent="0" algn="l" defTabSz="914400" rtl="0" eaLnBrk="1" fontAlgn="auto" latinLnBrk="0" hangingPunct="1">
              <a:lnSpc>
                <a:spcPct val="100000"/>
              </a:lnSpc>
              <a:spcBef>
                <a:spcPts val="0"/>
              </a:spcBef>
              <a:spcAft>
                <a:spcPts val="0"/>
              </a:spcAft>
              <a:buClrTx/>
              <a:buSzTx/>
              <a:buFontTx/>
              <a:buNone/>
              <a:tabLst/>
              <a:defRPr/>
            </a:pPr>
            <a:r>
              <a:rPr lang="sv-SE" b="1" dirty="0"/>
              <a:t>Upplägg</a:t>
            </a:r>
            <a:r>
              <a:rPr lang="sv-SE" dirty="0"/>
              <a:t>: Varje träff har ett tema som i forskning visat sig främja relationen mellan föräldrar och barn. Forskningen</a:t>
            </a:r>
            <a:r>
              <a:rPr lang="sv-SE" baseline="0" dirty="0"/>
              <a:t> presenteras ofta i en liten text med efterföljande diskussionsfråga. Till diskussionsfrågorna finns ofta </a:t>
            </a:r>
            <a:r>
              <a:rPr lang="sv-SE" dirty="0"/>
              <a:t>punkter som gruppledaren kan fylla på med för att styra och stimulera diskussionen.</a:t>
            </a:r>
            <a:r>
              <a:rPr lang="sv-SE" baseline="0" dirty="0"/>
              <a:t> Men det är föräldrarna som ska vara aktiva och komma med svaren i diskussionen!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1" i="1" baseline="0" dirty="0"/>
          </a:p>
          <a:p>
            <a:pPr>
              <a:buFont typeface="Arial" charset="0"/>
              <a:buChar char="•"/>
            </a:pPr>
            <a:r>
              <a:rPr lang="sv-SE" sz="1200" dirty="0">
                <a:solidFill>
                  <a:srgbClr val="000000"/>
                </a:solidFill>
                <a:sym typeface="Symbol"/>
              </a:rPr>
              <a:t> Föräldrarna antecknar själva för att anpassa innehåll, nivå och språk.</a:t>
            </a:r>
          </a:p>
          <a:p>
            <a:pPr>
              <a:buFont typeface="Arial" charset="0"/>
              <a:buNone/>
            </a:pPr>
            <a:endParaRPr lang="sv-SE" sz="1200" kern="1200" dirty="0">
              <a:solidFill>
                <a:schemeClr val="tx1"/>
              </a:solidFill>
              <a:effectLst/>
              <a:latin typeface="+mn-lt"/>
              <a:ea typeface="+mn-ea"/>
              <a:cs typeface="+mn-cs"/>
            </a:endParaRPr>
          </a:p>
          <a:p>
            <a:pPr>
              <a:buFont typeface="Arial" charset="0"/>
              <a:buChar char="•"/>
            </a:pPr>
            <a:r>
              <a:rPr lang="sv-SE" sz="1200" kern="1200" dirty="0">
                <a:solidFill>
                  <a:schemeClr val="tx1"/>
                </a:solidFill>
                <a:effectLst/>
                <a:latin typeface="+mn-lt"/>
                <a:ea typeface="+mn-ea"/>
                <a:cs typeface="+mn-cs"/>
              </a:rPr>
              <a:t> Det ingår också olika övningar, demonstrationer och filmexempel.</a:t>
            </a:r>
          </a:p>
          <a:p>
            <a:pPr>
              <a:buFont typeface="Arial" charset="0"/>
              <a:buChar char="•"/>
            </a:pPr>
            <a:endParaRPr lang="sv-SE" sz="1200" kern="1200" dirty="0">
              <a:solidFill>
                <a:schemeClr val="tx1"/>
              </a:solidFill>
              <a:effectLst/>
              <a:latin typeface="+mn-lt"/>
              <a:ea typeface="+mn-ea"/>
              <a:cs typeface="+mn-cs"/>
            </a:endParaRPr>
          </a:p>
          <a:p>
            <a:pPr>
              <a:buFont typeface="Arial" charset="0"/>
              <a:buChar char="•"/>
            </a:pPr>
            <a:r>
              <a:rPr lang="sv-SE" sz="1200" kern="1200" baseline="0" dirty="0">
                <a:solidFill>
                  <a:schemeClr val="tx1"/>
                </a:solidFill>
                <a:effectLst/>
                <a:latin typeface="+mn-lt"/>
                <a:ea typeface="+mn-ea"/>
                <a:cs typeface="+mn-cs"/>
              </a:rPr>
              <a:t> </a:t>
            </a:r>
            <a:r>
              <a:rPr lang="sv-SE" sz="1200" dirty="0"/>
              <a:t>Ha skoj med föräldrarna! Att hitta olika sätt att tillföra humor och normalisera är viktiga inslag.</a:t>
            </a:r>
          </a:p>
          <a:p>
            <a:pPr>
              <a:buFont typeface="Arial" charset="0"/>
              <a:buNone/>
            </a:pPr>
            <a:endParaRPr lang="sv-SE"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b="0" i="0" baseline="0" dirty="0"/>
          </a:p>
          <a:p>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28</a:t>
            </a:fld>
            <a:endParaRPr lang="sv-SE"/>
          </a:p>
        </p:txBody>
      </p:sp>
    </p:spTree>
    <p:extLst>
      <p:ext uri="{BB962C8B-B14F-4D97-AF65-F5344CB8AC3E}">
        <p14:creationId xmlns:p14="http://schemas.microsoft.com/office/powerpoint/2010/main" val="5594382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29</a:t>
            </a:fld>
            <a:endParaRPr lang="sv-SE"/>
          </a:p>
        </p:txBody>
      </p:sp>
    </p:spTree>
    <p:extLst>
      <p:ext uri="{BB962C8B-B14F-4D97-AF65-F5344CB8AC3E}">
        <p14:creationId xmlns:p14="http://schemas.microsoft.com/office/powerpoint/2010/main" val="259482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85000" lnSpcReduction="20000"/>
          </a:bodyPr>
          <a:lstStyle/>
          <a:p>
            <a:r>
              <a:rPr lang="sv-SE" sz="1300" b="1" dirty="0"/>
              <a:t>Introduktion:</a:t>
            </a:r>
            <a:r>
              <a:rPr lang="sv-SE" sz="1300" b="0" dirty="0"/>
              <a:t> Vi börjar med att gå igenom upplägget för utbildningen.</a:t>
            </a:r>
            <a:r>
              <a:rPr lang="sv-SE" sz="1300" b="0" baseline="0" dirty="0"/>
              <a:t> </a:t>
            </a:r>
          </a:p>
          <a:p>
            <a:endParaRPr lang="sv-SE" sz="13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300" b="1" dirty="0"/>
              <a:t>Tidsåtgång</a:t>
            </a:r>
            <a:r>
              <a:rPr lang="sv-SE" sz="1300" dirty="0"/>
              <a:t>:</a:t>
            </a:r>
            <a:r>
              <a:rPr lang="sv-SE" sz="1300" baseline="0" dirty="0"/>
              <a:t> Tidsåtgången är beräknad till ca 60 timmar. På de här 60 timmarna ska gruppledarna: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300" baseline="0" dirty="0"/>
              <a:t>Läsa litteraturen (Fem gånger mer kärlek) och göra inlämningsuppgiften.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300" baseline="0" dirty="0"/>
              <a:t>Närvara på utbildningsdagar, fyra 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300" baseline="0" dirty="0"/>
              <a:t>Göra förberedelser för att hålla grupp.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300" baseline="0" dirty="0"/>
              <a:t>Hålla 4 föräldraträffar.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300" baseline="0" dirty="0"/>
              <a:t>Efterarbete efter träffarna.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300" baseline="0" dirty="0"/>
              <a:t>Filma sig själva när de håller en föräldraträff samt titta på filmen.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300" baseline="0" dirty="0" err="1"/>
              <a:t>Ev</a:t>
            </a:r>
            <a:r>
              <a:rPr lang="sv-SE" sz="1300" baseline="0" dirty="0"/>
              <a:t> rekrytera föräldrar (rekrytering är en svår punkt att göra en tidsuppskattning på beror på många omständigheter, tex struktur och organisation i stadsdelen och kommunen.).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300" baseline="0" dirty="0"/>
              <a:t>Sammanställa kommuninfo</a:t>
            </a:r>
            <a:r>
              <a:rPr lang="sv-SE" sz="1300" dirty="0"/>
              <a:t> om övrigt stöd till föräldrar och barn</a:t>
            </a:r>
            <a:r>
              <a:rPr lang="sv-SE" sz="130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300" b="0" baseline="0" dirty="0"/>
          </a:p>
          <a:p>
            <a:r>
              <a:rPr lang="sv-SE" sz="1300" b="1" dirty="0"/>
              <a:t>Inlämningsuppgiften</a:t>
            </a:r>
            <a:r>
              <a:rPr lang="sv-SE" sz="1300" b="0" dirty="0"/>
              <a:t>:</a:t>
            </a:r>
            <a:r>
              <a:rPr lang="sv-SE" sz="1300" b="0" baseline="0" dirty="0"/>
              <a:t> </a:t>
            </a:r>
            <a:r>
              <a:rPr lang="sv-SE" sz="1300" b="0" dirty="0"/>
              <a:t>som finns i Välkomstbrevet ska lämnas in till instruktören senast</a:t>
            </a:r>
            <a:r>
              <a:rPr lang="sv-SE" sz="1300" b="0" baseline="0" dirty="0"/>
              <a:t> datum: _ _ _ _ _</a:t>
            </a:r>
            <a:endParaRPr lang="sv-SE" sz="1300" dirty="0"/>
          </a:p>
          <a:p>
            <a:endParaRPr lang="sv-SE" sz="1300" b="1" baseline="0" dirty="0"/>
          </a:p>
          <a:p>
            <a:r>
              <a:rPr lang="sv-SE" sz="1300" b="1" baseline="0" dirty="0"/>
              <a:t>Videofilmning av träff</a:t>
            </a:r>
            <a:r>
              <a:rPr lang="sv-SE" sz="1300" baseline="0" dirty="0"/>
              <a:t>: Gruppledaren väljer en träff att filma (förslagsvis träff två eller tre) och arbetar själv med filmen utifrån gruppledarfärdigheter. Arbetsmaterial kommer att delas ut för detta och används som utgångspunkt för diskussion i handledningsgruppen. </a:t>
            </a:r>
          </a:p>
          <a:p>
            <a:endParaRPr lang="sv-SE" sz="1300" baseline="0" dirty="0"/>
          </a:p>
          <a:p>
            <a:r>
              <a:rPr lang="sv-SE" sz="1300" b="1" baseline="0" dirty="0"/>
              <a:t>Intyg: </a:t>
            </a:r>
            <a:r>
              <a:rPr lang="sv-SE" sz="1300" baseline="0" dirty="0"/>
              <a:t>För att bli certifierad gruppledare krävs full närvaro, inlämnad uppgift och genomförd föräldragrupp. </a:t>
            </a:r>
          </a:p>
          <a:p>
            <a:endParaRPr lang="sv-SE" sz="1300" baseline="0" dirty="0"/>
          </a:p>
          <a:p>
            <a:r>
              <a:rPr lang="sv-SE" sz="1300" b="1" baseline="0" dirty="0"/>
              <a:t>Vad innebär det </a:t>
            </a:r>
            <a:r>
              <a:rPr lang="sv-SE" sz="1300" baseline="0" dirty="0"/>
              <a:t>att vara certifierad gruppledare? De som har intyg registreras och kommer att erbjudas påfyllnadsdagar. Instruktörer kommer att erbjuda boostrar i sina respektive kommuner och stadsdelar. </a:t>
            </a:r>
          </a:p>
          <a:p>
            <a:pPr>
              <a:buNone/>
            </a:pPr>
            <a:endParaRPr lang="sv-SE"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050" b="1" dirty="0"/>
              <a:t>Alla moment i gruppledarutbildningen </a:t>
            </a:r>
            <a:r>
              <a:rPr lang="sv-SE" sz="1050" dirty="0"/>
              <a:t>ska vara genomförda inom ett år efter sista utbildningsdagen. Om detta inte uppfylls kommer allt material begäras tillbaka</a:t>
            </a:r>
          </a:p>
          <a:p>
            <a:pPr>
              <a:buNone/>
            </a:pPr>
            <a:endParaRPr lang="sv-SE" sz="1050" dirty="0"/>
          </a:p>
          <a:p>
            <a:pPr>
              <a:buNone/>
            </a:pPr>
            <a:endParaRPr lang="sv-SE" sz="1050" dirty="0">
              <a:solidFill>
                <a:srgbClr val="000000"/>
              </a:solidFill>
            </a:endParaRPr>
          </a:p>
          <a:p>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3</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sv-SE" sz="1800" b="0" baseline="0" dirty="0"/>
              <a:t>På </a:t>
            </a:r>
            <a:r>
              <a:rPr lang="sv-SE" sz="1800" b="1" baseline="0" dirty="0"/>
              <a:t>Ipsykologi </a:t>
            </a:r>
            <a:r>
              <a:rPr lang="sv-SE" sz="1800" baseline="0" dirty="0"/>
              <a:t>har ni en personlig inloggning. Där kan ni hämta material,  skicka ut för- och eftermätningar  mm</a:t>
            </a:r>
          </a:p>
          <a:p>
            <a:endParaRPr lang="sv-SE" sz="1800" baseline="0" dirty="0"/>
          </a:p>
          <a:p>
            <a:endParaRPr lang="sv-SE"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Via ipsykologi kan</a:t>
            </a:r>
            <a:r>
              <a:rPr lang="sv-SE" sz="1800" baseline="0" dirty="0"/>
              <a:t> föräldrarna titta på ABC-filmerna. </a:t>
            </a:r>
            <a:r>
              <a:rPr lang="sv-SE" sz="1800" dirty="0"/>
              <a:t>Lösenord krävs för respektive film (se under material) och ges till föräldrarna efter varje träff. </a:t>
            </a:r>
            <a:endParaRPr lang="sv-SE" sz="1800" baseline="0" dirty="0"/>
          </a:p>
          <a:p>
            <a:endParaRPr lang="sv-SE" sz="1800" baseline="0" dirty="0"/>
          </a:p>
          <a:p>
            <a:r>
              <a:rPr lang="sv-SE" sz="1800" baseline="0" dirty="0"/>
              <a:t>Logga in och visa det digitala materialet och hur gruppledarna kan ladda ner filmerna till sin dator.</a:t>
            </a:r>
          </a:p>
          <a:p>
            <a:endParaRPr lang="sv-SE" sz="1800" baseline="0" dirty="0"/>
          </a:p>
          <a:p>
            <a:endParaRPr lang="sv-SE" sz="1800" baseline="0" dirty="0"/>
          </a:p>
          <a:p>
            <a:r>
              <a:rPr lang="sv-SE" sz="1800" b="1" baseline="0" dirty="0"/>
              <a:t>Hemsidan: </a:t>
            </a:r>
            <a:r>
              <a:rPr lang="sv-SE" sz="1800" baseline="0" dirty="0"/>
              <a:t>På hemsidan </a:t>
            </a:r>
            <a:r>
              <a:rPr lang="sv-SE" sz="1800" dirty="0">
                <a:hlinkClick r:id="rId3"/>
              </a:rPr>
              <a:t>www.allabarnicentrum.se</a:t>
            </a:r>
            <a:r>
              <a:rPr lang="sv-SE" sz="1800" dirty="0"/>
              <a:t> </a:t>
            </a:r>
            <a:r>
              <a:rPr lang="sv-SE" sz="1800" baseline="0" dirty="0"/>
              <a:t>finns informationstexter för föräldrar som handlar om vanliga frågor, till exempel sömn, matvanor, skolarbete mm. Detta kan vara bra att hänvisa till om någon förälder har frågor. </a:t>
            </a:r>
          </a:p>
          <a:p>
            <a:endParaRPr lang="sv-SE" sz="1800" baseline="0" dirty="0"/>
          </a:p>
          <a:p>
            <a:endParaRPr lang="sv-SE" dirty="0"/>
          </a:p>
          <a:p>
            <a:pPr lvl="1"/>
            <a:endParaRPr lang="sv-SE" dirty="0"/>
          </a:p>
          <a:p>
            <a:endParaRPr lang="sv-SE" baseline="0"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4</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På ipsykologi </a:t>
            </a:r>
            <a:r>
              <a:rPr lang="sv-SE" b="0" baseline="0" dirty="0"/>
              <a:t>kan ni ladda ner och skriva ut foldern för ABC. Den finns översatt till engelska, arabiska, och somaliska. Det finns ett insticksblad till foldern som ni också kan skriva ut. På det kan ni skriva datum, tider och kontaktuppgifter för er grupp och lägga med i foldern.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a:t>På ipsykologi finns det också två powerpointpresentationer om ABC att ladda ner. En som tar ca 15 min och en som tar ca 30 min. Ni kan använda presentationerna när ni ska presentera ABC för föräldrar på föräldramöten eller för </a:t>
            </a:r>
            <a:r>
              <a:rPr lang="sv-SE" baseline="0" dirty="0"/>
              <a:t>chefer och kollegor på den er arbetsplats.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På ipsykologi hittar ni också en animerad film för ABC som kan användas vid rekrytering och/eller presentation av ABC. De här filmerna får ni dela på nätet via t ex via sociala medier som er verksamhet använder eller en hemsida.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1" baseline="0" dirty="0"/>
              <a:t>Visa animerad film: </a:t>
            </a:r>
            <a:r>
              <a:rPr lang="sv-SE" b="0" baseline="0" dirty="0"/>
              <a:t>”Alla barn i centrum”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0" baseline="0" dirty="0"/>
              <a:t>Via kontaktpersonen i stadsdelen/kommunen kan ni beställa foldern på svenska från tryckeriet. Finns ingen kontaktperson i er kommun/verksamhet måste detta anmälas till KI vilket görs via www.ipsykologi.se </a:t>
            </a:r>
            <a:endParaRPr lang="sv-SE" b="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b="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b="1" baseline="0"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5</a:t>
            </a:fld>
            <a:endParaRPr lang="sv-SE"/>
          </a:p>
        </p:txBody>
      </p:sp>
    </p:spTree>
    <p:extLst>
      <p:ext uri="{BB962C8B-B14F-4D97-AF65-F5344CB8AC3E}">
        <p14:creationId xmlns:p14="http://schemas.microsoft.com/office/powerpoint/2010/main" val="3079868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1" baseline="0" dirty="0"/>
              <a:t>Föräldramaterialet </a:t>
            </a:r>
            <a:r>
              <a:rPr lang="sv-SE" b="0" baseline="0" dirty="0"/>
              <a:t>finns att ladda ner från ipsykologi för utskrift. Det finns översatt till engelska, arabiska, somaliska, polska, ryska, spanska, turkiska, tigrinja, finska och på lätt svenska.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0" baseline="0" dirty="0"/>
              <a:t>Det svenska materialet finns även att beställa från tryckeriet via er kontaktperson. </a:t>
            </a:r>
            <a:endParaRPr lang="sv-SE" b="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1" baseline="0" dirty="0"/>
              <a:t>Visa föräldramaterialet</a:t>
            </a:r>
            <a:endParaRPr lang="sv-SE"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1" baseline="0" dirty="0"/>
              <a:t>Vet alla vem er kontaktperson är? </a:t>
            </a:r>
            <a:endParaRPr lang="sv-SE" sz="1200" b="1" baseline="0" dirty="0"/>
          </a:p>
          <a:p>
            <a:pPr>
              <a:buNone/>
            </a:pPr>
            <a:endParaRPr lang="sv-SE" sz="1200" dirty="0"/>
          </a:p>
          <a:p>
            <a:endParaRPr lang="sv-SE" dirty="0"/>
          </a:p>
          <a:p>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6</a:t>
            </a:fld>
            <a:endParaRPr lang="sv-SE"/>
          </a:p>
        </p:txBody>
      </p:sp>
    </p:spTree>
    <p:extLst>
      <p:ext uri="{BB962C8B-B14F-4D97-AF65-F5344CB8AC3E}">
        <p14:creationId xmlns:p14="http://schemas.microsoft.com/office/powerpoint/2010/main" val="3079868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1" dirty="0"/>
              <a:t>PLUS,</a:t>
            </a:r>
            <a:r>
              <a:rPr lang="sv-SE" sz="1200" b="1" baseline="0" dirty="0"/>
              <a:t> </a:t>
            </a:r>
            <a:r>
              <a:rPr lang="sv-SE" sz="1200" b="0" baseline="0" dirty="0"/>
              <a:t>som har utvecklat ABC, utbildar gruppledare och instruktörer i olika föräldraskapsstödsprogram. PLUS utvecklar även nya program. OBS! Instruktörer i ABC 3-12 år utbildas av KI.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t>Programmen</a:t>
            </a:r>
            <a:r>
              <a:rPr lang="sv-SE" sz="1200" baseline="0" dirty="0"/>
              <a:t> hos PLUS finns på </a:t>
            </a:r>
            <a:r>
              <a:rPr lang="sv-SE" sz="1200" dirty="0"/>
              <a:t>olika nivåer utifrån hur stora svårigheter familjen</a:t>
            </a:r>
            <a:r>
              <a:rPr lang="sv-SE" sz="1200" baseline="0" dirty="0"/>
              <a:t> har. </a:t>
            </a:r>
            <a:r>
              <a:rPr lang="sv-SE" sz="1200" dirty="0"/>
              <a:t>Programmen</a:t>
            </a:r>
            <a:r>
              <a:rPr lang="sv-SE" sz="1200" baseline="0" dirty="0"/>
              <a:t> finns på </a:t>
            </a:r>
            <a:r>
              <a:rPr lang="sv-SE" sz="1200" dirty="0"/>
              <a:t>universell, selektiv</a:t>
            </a:r>
            <a:r>
              <a:rPr lang="sv-SE" sz="1200" baseline="0" dirty="0"/>
              <a:t> och indikerad nivå.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sz="1200" dirty="0"/>
              <a:t>Första trappsteget riktar sig till </a:t>
            </a:r>
            <a:r>
              <a:rPr lang="sv-SE" sz="1200" b="1" dirty="0"/>
              <a:t>alla</a:t>
            </a:r>
            <a:r>
              <a:rPr lang="sv-SE" sz="1200" dirty="0"/>
              <a:t> föräldrar och handlar om att </a:t>
            </a:r>
            <a:r>
              <a:rPr lang="sv-SE" sz="1200" i="1" dirty="0"/>
              <a:t>främja</a:t>
            </a:r>
            <a:r>
              <a:rPr lang="sv-SE" sz="1200" i="1" baseline="0" dirty="0"/>
              <a:t> en positiv </a:t>
            </a:r>
            <a:r>
              <a:rPr lang="sv-SE" sz="1200" i="0" baseline="0" dirty="0"/>
              <a:t>utveckling</a:t>
            </a:r>
            <a:r>
              <a:rPr lang="sv-SE" sz="1200" baseline="0" dirty="0"/>
              <a:t>. Här finns ABC, ABC i förskolan och föräldraskap i Sverige som är samhällsorienterade träffar för utrikesfödda föräldrar. ABC finns nu även för föräldrar till tonåringar och för föräldrar till barn 0-2 år.</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sv-SE" sz="1200" baseline="0"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sz="1200" baseline="0" dirty="0"/>
              <a:t>Det andra steget riktar sig till föräldrar som har mycket bråk och konflikter med sitt barn och där de handlar det om att </a:t>
            </a:r>
            <a:r>
              <a:rPr lang="sv-SE" sz="1200" i="1" baseline="0" dirty="0"/>
              <a:t>vända en negativ </a:t>
            </a:r>
            <a:r>
              <a:rPr lang="sv-SE" sz="1200" i="0" baseline="0" dirty="0"/>
              <a:t>utveckling. Här finns tex Komet föräldraskapsstödsstödsprogram och SkolKomet för lärare.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sv-SE" sz="1200" i="0" baseline="0"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sz="1200" i="0" baseline="0" dirty="0"/>
              <a:t>Det tredje trappsteget är insatser inom socialtjänsten där det krävs mer omfattande hjälp och behandling för familjen. Här finns tex Tryggare barn som är en behandling för föräldrar där det har förekommit en orosanmälan kring våld mot barn samt Förstärkt komet som är ytterligare en version av Komet, där familjen både går i en kometgrupp och träffar gruppledaren individuellt. </a:t>
            </a:r>
          </a:p>
          <a:p>
            <a:endParaRPr lang="sv-SE" dirty="0"/>
          </a:p>
          <a:p>
            <a:r>
              <a:rPr lang="sv-SE" sz="1200" b="1" i="0" kern="1200" baseline="0" dirty="0">
                <a:solidFill>
                  <a:schemeClr val="tx1"/>
                </a:solidFill>
                <a:latin typeface="+mn-lt"/>
                <a:ea typeface="+mn-ea"/>
                <a:cs typeface="+mn-cs"/>
              </a:rPr>
              <a:t>ABC är första steget i trappstegsmodellen. Det är viktigt att föräldrar med mer behov av stöd kan slussas vidare till nästa steg. </a:t>
            </a:r>
            <a:r>
              <a:rPr lang="sv-SE" sz="1200" b="1" kern="1200" baseline="0" dirty="0">
                <a:solidFill>
                  <a:schemeClr val="tx1"/>
                </a:solidFill>
                <a:latin typeface="+mn-lt"/>
                <a:ea typeface="+mn-ea"/>
                <a:cs typeface="+mn-cs"/>
              </a:rPr>
              <a:t>På träff 4 ska därför en sammanställning av föräldraskapsstödet i stadsdelen/kommunen delas ut. Kontakta eventuellt er kontaktperson för hjälp med detta. På ipsykologi finns det en mall för sammanställning av stöd till föräldrar som kan användas vid behov. </a:t>
            </a:r>
          </a:p>
          <a:p>
            <a:endParaRPr lang="sv-SE" sz="1200" dirty="0"/>
          </a:p>
          <a:p>
            <a:endParaRPr lang="sv-SE" dirty="0"/>
          </a:p>
          <a:p>
            <a:endParaRPr lang="sv-SE" dirty="0"/>
          </a:p>
        </p:txBody>
      </p:sp>
      <p:sp>
        <p:nvSpPr>
          <p:cNvPr id="4" name="Platshållare för bildnummer 3"/>
          <p:cNvSpPr>
            <a:spLocks noGrp="1"/>
          </p:cNvSpPr>
          <p:nvPr>
            <p:ph type="sldNum" sz="quarter" idx="10"/>
          </p:nvPr>
        </p:nvSpPr>
        <p:spPr/>
        <p:txBody>
          <a:bodyPr/>
          <a:lstStyle/>
          <a:p>
            <a:fld id="{62CDAE4F-447F-483D-94B4-65F1582FD718}" type="slidenum">
              <a:rPr lang="sv-SE" smtClean="0"/>
              <a:pPr/>
              <a:t>7</a:t>
            </a:fld>
            <a:endParaRPr lang="sv-SE"/>
          </a:p>
        </p:txBody>
      </p:sp>
    </p:spTree>
    <p:extLst>
      <p:ext uri="{BB962C8B-B14F-4D97-AF65-F5344CB8AC3E}">
        <p14:creationId xmlns:p14="http://schemas.microsoft.com/office/powerpoint/2010/main" val="3761121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1" dirty="0"/>
              <a:t>Berätta kort om bakgrunden till ABC</a:t>
            </a:r>
            <a:r>
              <a:rPr lang="sv-SE" dirty="0"/>
              <a:t>: Dåvarande FHI, Statens</a:t>
            </a:r>
            <a:r>
              <a:rPr lang="sv-SE" baseline="0" dirty="0"/>
              <a:t> folkhälsoinstitut (nu f</a:t>
            </a:r>
            <a:r>
              <a:rPr lang="sv-SE" b="0" i="0" dirty="0"/>
              <a:t>olkhälsomyndigheten) </a:t>
            </a:r>
            <a:r>
              <a:rPr lang="sv-SE" dirty="0"/>
              <a:t>fick 2010 ett uppdrag av regeringen att understödja föräldraskapsstöd som riktar sig till alla föräldrar. ABC påbörjades som ett utvecklingsprojekt inom denna satsning. Namnet valdes för att betona att det handlar om alla barn och för att tydliggöra barnets perspektiv.</a:t>
            </a:r>
            <a:endParaRPr lang="sv-SE" b="1"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ABC är utvecklat i ett samarbete mellan:</a:t>
            </a:r>
          </a:p>
          <a:p>
            <a:pPr>
              <a:buFontTx/>
              <a:buChar char="-"/>
            </a:pPr>
            <a:r>
              <a:rPr lang="sv-SE" dirty="0"/>
              <a:t>Stockholms stad, PLUS</a:t>
            </a:r>
          </a:p>
          <a:p>
            <a:pPr>
              <a:buFontTx/>
              <a:buChar char="-"/>
            </a:pPr>
            <a:r>
              <a:rPr lang="sv-SE" dirty="0"/>
              <a:t>Kommuner och stadsdelar i Stockholms län</a:t>
            </a:r>
          </a:p>
          <a:p>
            <a:pPr>
              <a:buFontTx/>
              <a:buChar char="-"/>
            </a:pPr>
            <a:r>
              <a:rPr lang="sv-SE" dirty="0"/>
              <a:t>Karolinska Institutet</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Mer information om bakgrunden till ABC finns på hemsidan vi nämnde tidigare: www.allabarnicentrum.se. </a:t>
            </a:r>
          </a:p>
          <a:p>
            <a:endParaRPr lang="sv-SE" dirty="0"/>
          </a:p>
          <a:p>
            <a:r>
              <a:rPr lang="sv-SE" sz="1200" dirty="0"/>
              <a:t>Ca 120 gruppledare och 500 föräldrar deltog i utvecklingen. Grupper hölls på öppna förskolor, förskolor, skola, BVC, studieförbund, familjecentraler, Svenska kyrkan, föreningar, introduktionsenheter  och SFI (svenska för invandrare). </a:t>
            </a:r>
            <a:r>
              <a:rPr lang="sv-SE" b="0" baseline="0" dirty="0"/>
              <a:t>Materialet</a:t>
            </a:r>
            <a:r>
              <a:rPr lang="sv-SE" baseline="0" dirty="0"/>
              <a:t> testades brett. Föräldrar från helt skilda bostadsförhållanden och etnicitet var med i utprövningen av materialet. </a:t>
            </a:r>
          </a:p>
          <a:p>
            <a:endParaRPr lang="sv-SE"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F8BD5DB9-A591-4E7B-AAC4-2654228CE55C}"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1" dirty="0"/>
              <a:t>Barnperspektivet</a:t>
            </a:r>
            <a:r>
              <a:rPr lang="sv-SE" baseline="0" dirty="0"/>
              <a:t> har varit viktigt och genomsyrar programmet. För det första har det varit helt avgörande att komponenter som förespråkas i ABC är sådana som har visat sig främja barns utveckling. För det andra har det varit viktigt att i formuleringar och innehåll sätta barnets bästa i främsta rummet.</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I regeringens utredning frågade de också barnen vad de tyckte att föräldrarna behövde. Några av svaren var då: ”Tips på hur de kan visa kärlek” Tips på roliga saker att göra tillsammans” och ”Tips på hur de kan göra när de blir arga”. Vilket stämmer mycket bra med ABC-träffarnas teman </a:t>
            </a:r>
            <a:r>
              <a:rPr lang="sv-SE" baseline="0" dirty="0">
                <a:sym typeface="Wingdings" pitchFamily="2" charset="2"/>
              </a:rPr>
              <a:t></a:t>
            </a:r>
            <a:endParaRPr lang="sv-SE"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pPr>
              <a:buNone/>
            </a:pPr>
            <a:r>
              <a:rPr lang="sv-SE" sz="1200" b="1" dirty="0"/>
              <a:t>Föräldrars behov</a:t>
            </a:r>
            <a:r>
              <a:rPr lang="sv-SE" sz="1200" dirty="0"/>
              <a:t>: 5900 telefonintervjuer</a:t>
            </a:r>
            <a:r>
              <a:rPr lang="sv-SE" sz="1200" baseline="0" dirty="0"/>
              <a:t> gjordes med föräldrar. Det föräldrarna svarade att de önskade var</a:t>
            </a:r>
            <a:r>
              <a:rPr lang="sv-SE" sz="1200" dirty="0"/>
              <a:t>:</a:t>
            </a:r>
          </a:p>
          <a:p>
            <a:pPr marL="171450" indent="-171450">
              <a:buFont typeface="Arial" panose="020B0604020202020204" pitchFamily="34" charset="0"/>
              <a:buChar char="•"/>
            </a:pPr>
            <a:r>
              <a:rPr lang="sv-SE" sz="1200" dirty="0"/>
              <a:t>Utbyta erfarenhet med andra föräldrar</a:t>
            </a:r>
          </a:p>
          <a:p>
            <a:pPr marL="171450" indent="-171450">
              <a:buFont typeface="Arial" panose="020B0604020202020204" pitchFamily="34" charset="0"/>
              <a:buChar char="•"/>
            </a:pPr>
            <a:r>
              <a:rPr lang="sv-SE" sz="1200" dirty="0"/>
              <a:t>Stärka föräldrakompetensen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Få information &amp; kunskap</a:t>
            </a:r>
          </a:p>
          <a:p>
            <a:pPr marL="171450" indent="-171450">
              <a:buFont typeface="Arial" panose="020B0604020202020204" pitchFamily="34" charset="0"/>
              <a:buChar char="•"/>
            </a:pPr>
            <a:r>
              <a:rPr lang="sv-SE" sz="1200" dirty="0"/>
              <a:t>Socialt stöd</a:t>
            </a:r>
          </a:p>
          <a:p>
            <a:pPr marL="457200" indent="-457200">
              <a:buFontTx/>
              <a:buNone/>
            </a:pPr>
            <a:endParaRPr lang="sv-SE" sz="1200" dirty="0"/>
          </a:p>
          <a:p>
            <a:pPr>
              <a:buFont typeface="Arial" pitchFamily="34" charset="0"/>
              <a:buNone/>
            </a:pPr>
            <a:r>
              <a:rPr lang="sv-SE" b="1" baseline="0" dirty="0"/>
              <a:t>Önskemål från kommunen</a:t>
            </a:r>
            <a:r>
              <a:rPr lang="sv-SE" b="0" baseline="0" dirty="0"/>
              <a:t> kring hur föräldraskapsstödet skulle</a:t>
            </a:r>
            <a:r>
              <a:rPr lang="sv-SE" baseline="0" dirty="0"/>
              <a:t> utformas kartlades med hjälp av en omfattande webenkät, gruppintervjuer och djupintervjuer. Vilket varit viktigt för att underlätta implementeringen.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indent="0" algn="l" defTabSz="914400" rtl="0" eaLnBrk="1" fontAlgn="auto" latinLnBrk="0" hangingPunct="1">
              <a:lnSpc>
                <a:spcPct val="100000"/>
              </a:lnSpc>
              <a:spcBef>
                <a:spcPts val="0"/>
              </a:spcBef>
              <a:spcAft>
                <a:spcPts val="0"/>
              </a:spcAft>
              <a:buClrTx/>
              <a:buSzTx/>
              <a:buFontTx/>
              <a:buNone/>
              <a:tabLst/>
              <a:defRPr/>
            </a:pPr>
            <a:r>
              <a:rPr lang="sv-SE" b="1" dirty="0"/>
              <a:t>Forskning:</a:t>
            </a:r>
            <a:r>
              <a:rPr lang="sv-SE" dirty="0"/>
              <a:t> Området</a:t>
            </a:r>
            <a:r>
              <a:rPr lang="sv-SE" baseline="0" dirty="0"/>
              <a:t> generellt föräldraskapsstöd och relationen mellan barn och föräldrar har genomsökts med fokus på att hitta komponenter med forskningsstöd. Utgångspunkt har också varit att se vilka skyddsfaktorer som är möjliga att stärka och vilka riskfaktorer som kan minskas. Detta arbeta har gjorts tillsammans med </a:t>
            </a:r>
            <a:r>
              <a:rPr lang="sv-SE" sz="1200" dirty="0"/>
              <a:t>Karolinska Institutet. </a:t>
            </a:r>
            <a:endParaRPr lang="sv-SE" dirty="0"/>
          </a:p>
          <a:p>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9</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D8B37F74-4D54-4959-9B50-5FEC06E374A8}" type="datetimeFigureOut">
              <a:rPr lang="sv-SE" smtClean="0"/>
              <a:pPr/>
              <a:t>2023-01-11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61DA879-439C-476B-9040-2E4FE7E9CC48}"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8B37F74-4D54-4959-9B50-5FEC06E374A8}" type="datetimeFigureOut">
              <a:rPr lang="sv-SE" smtClean="0"/>
              <a:pPr/>
              <a:t>2023-01-11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61DA879-439C-476B-9040-2E4FE7E9CC48}"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8B37F74-4D54-4959-9B50-5FEC06E374A8}" type="datetimeFigureOut">
              <a:rPr lang="sv-SE" smtClean="0"/>
              <a:pPr/>
              <a:t>2023-01-11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61DA879-439C-476B-9040-2E4FE7E9CC48}"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8B37F74-4D54-4959-9B50-5FEC06E374A8}" type="datetimeFigureOut">
              <a:rPr lang="sv-SE" smtClean="0"/>
              <a:pPr/>
              <a:t>2023-01-11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61DA879-439C-476B-9040-2E4FE7E9CC48}"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D8B37F74-4D54-4959-9B50-5FEC06E374A8}" type="datetimeFigureOut">
              <a:rPr lang="sv-SE" smtClean="0"/>
              <a:pPr/>
              <a:t>2023-01-11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61DA879-439C-476B-9040-2E4FE7E9CC48}"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D8B37F74-4D54-4959-9B50-5FEC06E374A8}" type="datetimeFigureOut">
              <a:rPr lang="sv-SE" smtClean="0"/>
              <a:pPr/>
              <a:t>2023-01-11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61DA879-439C-476B-9040-2E4FE7E9CC48}"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D8B37F74-4D54-4959-9B50-5FEC06E374A8}" type="datetimeFigureOut">
              <a:rPr lang="sv-SE" smtClean="0"/>
              <a:pPr/>
              <a:t>2023-01-11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61DA879-439C-476B-9040-2E4FE7E9CC48}"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D8B37F74-4D54-4959-9B50-5FEC06E374A8}" type="datetimeFigureOut">
              <a:rPr lang="sv-SE" smtClean="0"/>
              <a:pPr/>
              <a:t>2023-01-11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61DA879-439C-476B-9040-2E4FE7E9CC48}"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8B37F74-4D54-4959-9B50-5FEC06E374A8}" type="datetimeFigureOut">
              <a:rPr lang="sv-SE" smtClean="0"/>
              <a:pPr/>
              <a:t>2023-01-11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61DA879-439C-476B-9040-2E4FE7E9CC48}"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D8B37F74-4D54-4959-9B50-5FEC06E374A8}" type="datetimeFigureOut">
              <a:rPr lang="sv-SE" smtClean="0"/>
              <a:pPr/>
              <a:t>2023-01-11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61DA879-439C-476B-9040-2E4FE7E9CC48}"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D8B37F74-4D54-4959-9B50-5FEC06E374A8}" type="datetimeFigureOut">
              <a:rPr lang="sv-SE" smtClean="0"/>
              <a:pPr/>
              <a:t>2023-01-11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61DA879-439C-476B-9040-2E4FE7E9CC48}"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B37F74-4D54-4959-9B50-5FEC06E374A8}" type="datetimeFigureOut">
              <a:rPr lang="sv-SE" smtClean="0"/>
              <a:pPr/>
              <a:t>2023-01-11</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DA879-439C-476B-9040-2E4FE7E9CC48}"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youtu.be/82mPXI9Vpa8"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youtube.com/watch?v=82mPXI9Vpa8"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p:cNvSpPr>
            <a:spLocks noGrp="1"/>
          </p:cNvSpPr>
          <p:nvPr>
            <p:ph type="title"/>
          </p:nvPr>
        </p:nvSpPr>
        <p:spPr>
          <a:xfrm>
            <a:off x="1837010" y="3068960"/>
            <a:ext cx="5486400" cy="2880320"/>
          </a:xfrm>
        </p:spPr>
        <p:txBody>
          <a:bodyPr>
            <a:normAutofit fontScale="90000"/>
          </a:bodyPr>
          <a:lstStyle/>
          <a:p>
            <a:pPr algn="ctr"/>
            <a:br>
              <a:rPr lang="sv-SE" sz="3200" dirty="0"/>
            </a:br>
            <a:br>
              <a:rPr lang="sv-SE" sz="3200" dirty="0"/>
            </a:br>
            <a:r>
              <a:rPr lang="sv-SE" sz="3600" dirty="0"/>
              <a:t>Introduktion till ABC </a:t>
            </a:r>
            <a:br>
              <a:rPr lang="sv-SE" sz="3600" dirty="0"/>
            </a:br>
            <a:br>
              <a:rPr lang="sv-SE" sz="3600" dirty="0"/>
            </a:br>
            <a:r>
              <a:rPr lang="sv-SE" sz="3600" dirty="0"/>
              <a:t>namn</a:t>
            </a:r>
            <a:br>
              <a:rPr lang="sv-SE" sz="3600" dirty="0"/>
            </a:br>
            <a:r>
              <a:rPr lang="sv-SE" sz="3600" dirty="0"/>
              <a:t>kontaktuppgifter</a:t>
            </a:r>
            <a:br>
              <a:rPr lang="sv-SE" sz="4000" dirty="0"/>
            </a:br>
            <a:endParaRPr lang="sv-SE" sz="2400" b="0" dirty="0"/>
          </a:p>
        </p:txBody>
      </p:sp>
      <p:pic>
        <p:nvPicPr>
          <p:cNvPr id="1026" name="Picture 2"/>
          <p:cNvPicPr>
            <a:picLocks noChangeAspect="1" noChangeArrowheads="1"/>
          </p:cNvPicPr>
          <p:nvPr/>
        </p:nvPicPr>
        <p:blipFill>
          <a:blip r:embed="rId3" cstate="print"/>
          <a:stretch>
            <a:fillRect/>
          </a:stretch>
        </p:blipFill>
        <p:spPr bwMode="auto">
          <a:xfrm>
            <a:off x="3203848" y="980728"/>
            <a:ext cx="2752725" cy="1990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474789"/>
            <a:ext cx="8229600" cy="5257799"/>
          </a:xfrm>
        </p:spPr>
        <p:txBody>
          <a:bodyPr>
            <a:normAutofit/>
          </a:bodyPr>
          <a:lstStyle/>
          <a:p>
            <a:pPr marL="0" indent="0">
              <a:spcBef>
                <a:spcPts val="0"/>
              </a:spcBef>
              <a:spcAft>
                <a:spcPts val="0"/>
              </a:spcAft>
              <a:buNone/>
            </a:pPr>
            <a:endParaRPr lang="sv-SE" sz="3000" dirty="0"/>
          </a:p>
          <a:p>
            <a:pPr marL="0" indent="0">
              <a:lnSpc>
                <a:spcPct val="120000"/>
              </a:lnSpc>
              <a:buNone/>
            </a:pPr>
            <a:endParaRPr lang="sv-SE" sz="3400" dirty="0">
              <a:latin typeface="Stockholm Type "/>
            </a:endParaRPr>
          </a:p>
          <a:p>
            <a:pPr lvl="0">
              <a:buFontTx/>
              <a:buChar char="-"/>
            </a:pPr>
            <a:endParaRPr lang="sv-SE" sz="2800" dirty="0"/>
          </a:p>
          <a:p>
            <a:pPr>
              <a:lnSpc>
                <a:spcPct val="120000"/>
              </a:lnSpc>
            </a:pPr>
            <a:endParaRPr lang="sv-SE" sz="2800" dirty="0">
              <a:latin typeface="Stockholm Type "/>
            </a:endParaRPr>
          </a:p>
          <a:p>
            <a:endParaRPr lang="sv-SE" sz="2800" i="1" dirty="0"/>
          </a:p>
          <a:p>
            <a:endParaRPr lang="sv-SE" dirty="0"/>
          </a:p>
        </p:txBody>
      </p:sp>
      <p:sp>
        <p:nvSpPr>
          <p:cNvPr id="9" name="Rubrik 1"/>
          <p:cNvSpPr>
            <a:spLocks noGrp="1"/>
          </p:cNvSpPr>
          <p:nvPr>
            <p:ph type="title"/>
          </p:nvPr>
        </p:nvSpPr>
        <p:spPr>
          <a:xfrm>
            <a:off x="457200" y="274638"/>
            <a:ext cx="8229600" cy="1143000"/>
          </a:xfrm>
          <a:solidFill>
            <a:srgbClr val="97BE0D"/>
          </a:solidFill>
        </p:spPr>
        <p:txBody>
          <a:bodyPr>
            <a:normAutofit fontScale="90000"/>
          </a:bodyPr>
          <a:lstStyle/>
          <a:p>
            <a:r>
              <a:rPr lang="sv-SE" b="1" dirty="0">
                <a:solidFill>
                  <a:schemeClr val="bg1"/>
                </a:solidFill>
              </a:rPr>
              <a:t>Risk och skyddsfaktorer i föräldraskapet</a:t>
            </a:r>
            <a:endParaRPr lang="sv-SE" dirty="0">
              <a:solidFill>
                <a:schemeClr val="bg1"/>
              </a:solidFill>
            </a:endParaRPr>
          </a:p>
        </p:txBody>
      </p:sp>
      <p:sp>
        <p:nvSpPr>
          <p:cNvPr id="10" name="Platshållare för text 5"/>
          <p:cNvSpPr txBox="1">
            <a:spLocks/>
          </p:cNvSpPr>
          <p:nvPr/>
        </p:nvSpPr>
        <p:spPr>
          <a:xfrm>
            <a:off x="467976" y="1665024"/>
            <a:ext cx="3888000" cy="3960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sv-SE" sz="2000" b="1" dirty="0"/>
              <a:t>Skyddsfaktorer</a:t>
            </a:r>
          </a:p>
          <a:p>
            <a:r>
              <a:rPr lang="sv-SE" sz="2000" dirty="0"/>
              <a:t> Värme i relationen</a:t>
            </a:r>
          </a:p>
          <a:p>
            <a:r>
              <a:rPr lang="sv-SE" sz="2000" dirty="0"/>
              <a:t> Positiv uppmärksamhet för beteenden som fungerar väl</a:t>
            </a:r>
          </a:p>
          <a:p>
            <a:r>
              <a:rPr lang="sv-SE" sz="2000" dirty="0"/>
              <a:t> Tid tillsammans i familjen</a:t>
            </a:r>
          </a:p>
          <a:p>
            <a:r>
              <a:rPr lang="sv-SE" sz="2000" dirty="0"/>
              <a:t> Tydlighet och förutsägbarhet</a:t>
            </a:r>
          </a:p>
          <a:p>
            <a:r>
              <a:rPr lang="sv-SE" sz="2000" dirty="0"/>
              <a:t> Lugnt föräldraskap</a:t>
            </a:r>
          </a:p>
          <a:p>
            <a:endParaRPr lang="sv-SE" dirty="0"/>
          </a:p>
        </p:txBody>
      </p:sp>
      <p:sp>
        <p:nvSpPr>
          <p:cNvPr id="11" name="Platshållare för text 6"/>
          <p:cNvSpPr txBox="1">
            <a:spLocks/>
          </p:cNvSpPr>
          <p:nvPr/>
        </p:nvSpPr>
        <p:spPr>
          <a:xfrm>
            <a:off x="4732619" y="1665024"/>
            <a:ext cx="3888000" cy="3960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sv-SE" sz="2000" b="1" dirty="0"/>
              <a:t> Riskfaktorer</a:t>
            </a:r>
          </a:p>
          <a:p>
            <a:r>
              <a:rPr lang="sv-SE" sz="2000" dirty="0"/>
              <a:t> </a:t>
            </a:r>
            <a:r>
              <a:rPr lang="sv-SE" sz="2000" dirty="0" err="1"/>
              <a:t>Harsh</a:t>
            </a:r>
            <a:r>
              <a:rPr lang="sv-SE" sz="2000" dirty="0"/>
              <a:t> </a:t>
            </a:r>
            <a:r>
              <a:rPr lang="sv-SE" sz="2000" dirty="0" err="1"/>
              <a:t>parenting</a:t>
            </a:r>
            <a:endParaRPr lang="sv-SE" sz="2000" dirty="0"/>
          </a:p>
          <a:p>
            <a:r>
              <a:rPr lang="sv-SE" sz="2000" dirty="0"/>
              <a:t> Auktoritärt föräldraskap</a:t>
            </a:r>
          </a:p>
          <a:p>
            <a:r>
              <a:rPr lang="sv-SE" sz="2000" dirty="0"/>
              <a:t> Negativ uppmärksamhet,  mycket tillsägelser</a:t>
            </a:r>
          </a:p>
          <a:p>
            <a:endParaRPr lang="sv-SE" sz="2400" dirty="0"/>
          </a:p>
          <a:p>
            <a:endParaRPr lang="sv-SE" sz="2400" dirty="0"/>
          </a:p>
        </p:txBody>
      </p:sp>
      <p:pic>
        <p:nvPicPr>
          <p:cNvPr id="13" name="Bildobjekt 12" descr="Fokus på det som fungerar koja komprimerad.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5976" y="3645024"/>
            <a:ext cx="3582256" cy="2845612"/>
          </a:xfrm>
          <a:prstGeom prst="rect">
            <a:avLst/>
          </a:prstGeom>
        </p:spPr>
      </p:pic>
    </p:spTree>
    <p:extLst>
      <p:ext uri="{BB962C8B-B14F-4D97-AF65-F5344CB8AC3E}">
        <p14:creationId xmlns:p14="http://schemas.microsoft.com/office/powerpoint/2010/main" val="1658189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474789"/>
            <a:ext cx="8229600" cy="5257799"/>
          </a:xfrm>
        </p:spPr>
        <p:txBody>
          <a:bodyPr>
            <a:normAutofit fontScale="85000" lnSpcReduction="20000"/>
          </a:bodyPr>
          <a:lstStyle/>
          <a:p>
            <a:pPr>
              <a:lnSpc>
                <a:spcPct val="170000"/>
              </a:lnSpc>
              <a:buNone/>
            </a:pPr>
            <a:r>
              <a:rPr lang="sv-SE" sz="3800" dirty="0"/>
              <a:t>	</a:t>
            </a:r>
            <a:r>
              <a:rPr lang="sv-SE" sz="2600" b="1" dirty="0"/>
              <a:t>Fyra grundläggande och vägledande principer:</a:t>
            </a:r>
            <a:endParaRPr lang="sv-SE" sz="2600" dirty="0"/>
          </a:p>
          <a:p>
            <a:pPr>
              <a:lnSpc>
                <a:spcPct val="120000"/>
              </a:lnSpc>
            </a:pPr>
            <a:r>
              <a:rPr lang="sv-SE" sz="2600" dirty="0"/>
              <a:t>Alla barn har samma rättigheter (artikel 2)</a:t>
            </a:r>
          </a:p>
          <a:p>
            <a:pPr>
              <a:lnSpc>
                <a:spcPct val="120000"/>
              </a:lnSpc>
            </a:pPr>
            <a:r>
              <a:rPr lang="sv-SE" sz="2600" dirty="0"/>
              <a:t>Barnets bästa ska beaktas vid alla beslut som rör barn (artikel 3)</a:t>
            </a:r>
          </a:p>
          <a:p>
            <a:pPr>
              <a:lnSpc>
                <a:spcPct val="120000"/>
              </a:lnSpc>
            </a:pPr>
            <a:r>
              <a:rPr lang="sv-SE" sz="2600" dirty="0"/>
              <a:t>Rätt till liv och utveckling (artikel 6)</a:t>
            </a:r>
          </a:p>
          <a:p>
            <a:pPr>
              <a:lnSpc>
                <a:spcPct val="120000"/>
              </a:lnSpc>
            </a:pPr>
            <a:r>
              <a:rPr lang="sv-SE" sz="2600" dirty="0"/>
              <a:t>Respekt för barnets åsikter </a:t>
            </a:r>
          </a:p>
          <a:p>
            <a:pPr marL="0" indent="0">
              <a:lnSpc>
                <a:spcPct val="120000"/>
              </a:lnSpc>
              <a:buNone/>
            </a:pPr>
            <a:r>
              <a:rPr lang="sv-SE" sz="2600" dirty="0"/>
              <a:t>    och att alla barn har rätt att</a:t>
            </a:r>
          </a:p>
          <a:p>
            <a:pPr marL="0" indent="0">
              <a:lnSpc>
                <a:spcPct val="120000"/>
              </a:lnSpc>
              <a:buNone/>
            </a:pPr>
            <a:r>
              <a:rPr lang="sv-SE" sz="2600" dirty="0"/>
              <a:t>    uttrycka sin mening (artikel 12)</a:t>
            </a:r>
          </a:p>
          <a:p>
            <a:pPr marL="0" indent="0">
              <a:spcBef>
                <a:spcPts val="0"/>
              </a:spcBef>
              <a:spcAft>
                <a:spcPts val="0"/>
              </a:spcAft>
              <a:buNone/>
            </a:pPr>
            <a:endParaRPr lang="sv-SE" sz="2600" dirty="0"/>
          </a:p>
          <a:p>
            <a:pPr marL="0" indent="0">
              <a:spcBef>
                <a:spcPts val="0"/>
              </a:spcBef>
              <a:spcAft>
                <a:spcPts val="0"/>
              </a:spcAft>
              <a:buNone/>
            </a:pPr>
            <a:endParaRPr lang="sv-SE" sz="2600" dirty="0"/>
          </a:p>
          <a:p>
            <a:pPr marL="0" indent="0">
              <a:spcBef>
                <a:spcPts val="0"/>
              </a:spcBef>
              <a:spcAft>
                <a:spcPts val="0"/>
              </a:spcAft>
              <a:buNone/>
            </a:pPr>
            <a:r>
              <a:rPr lang="sv-SE" sz="2600" dirty="0"/>
              <a:t>Andra artiklar som lyfts och </a:t>
            </a:r>
          </a:p>
          <a:p>
            <a:pPr marL="0" indent="0">
              <a:spcBef>
                <a:spcPts val="0"/>
              </a:spcBef>
              <a:spcAft>
                <a:spcPts val="0"/>
              </a:spcAft>
              <a:buNone/>
            </a:pPr>
            <a:r>
              <a:rPr lang="sv-SE" sz="2600" dirty="0"/>
              <a:t>realiseras i materialet: </a:t>
            </a:r>
          </a:p>
          <a:p>
            <a:pPr marL="0" indent="0">
              <a:spcBef>
                <a:spcPts val="0"/>
              </a:spcBef>
              <a:spcAft>
                <a:spcPts val="0"/>
              </a:spcAft>
              <a:buNone/>
            </a:pPr>
            <a:endParaRPr lang="sv-SE" sz="2600" dirty="0">
              <a:solidFill>
                <a:srgbClr val="FF0000"/>
              </a:solidFill>
            </a:endParaRPr>
          </a:p>
          <a:p>
            <a:pPr marL="0" indent="0">
              <a:spcBef>
                <a:spcPts val="0"/>
              </a:spcBef>
              <a:spcAft>
                <a:spcPts val="0"/>
              </a:spcAft>
              <a:buNone/>
            </a:pPr>
            <a:r>
              <a:rPr lang="sv-SE" sz="2600" dirty="0"/>
              <a:t>5, 13, 18, 19 &amp; 42</a:t>
            </a:r>
          </a:p>
          <a:p>
            <a:pPr marL="0" indent="0">
              <a:spcBef>
                <a:spcPts val="0"/>
              </a:spcBef>
              <a:spcAft>
                <a:spcPts val="0"/>
              </a:spcAft>
              <a:buNone/>
            </a:pPr>
            <a:endParaRPr lang="sv-SE" sz="3000" dirty="0"/>
          </a:p>
          <a:p>
            <a:pPr marL="0" indent="0">
              <a:lnSpc>
                <a:spcPct val="120000"/>
              </a:lnSpc>
              <a:buNone/>
            </a:pPr>
            <a:endParaRPr lang="sv-SE" sz="3400" dirty="0">
              <a:latin typeface="Stockholm Type "/>
            </a:endParaRPr>
          </a:p>
          <a:p>
            <a:pPr lvl="0">
              <a:buFontTx/>
              <a:buChar char="-"/>
            </a:pPr>
            <a:endParaRPr lang="sv-SE" sz="2800" dirty="0"/>
          </a:p>
          <a:p>
            <a:pPr>
              <a:lnSpc>
                <a:spcPct val="120000"/>
              </a:lnSpc>
            </a:pPr>
            <a:endParaRPr lang="sv-SE" sz="2800" dirty="0">
              <a:latin typeface="Stockholm Type "/>
            </a:endParaRPr>
          </a:p>
          <a:p>
            <a:endParaRPr lang="sv-SE" sz="2800" i="1" dirty="0"/>
          </a:p>
          <a:p>
            <a:endParaRPr lang="sv-SE" dirty="0"/>
          </a:p>
        </p:txBody>
      </p:sp>
      <p:pic>
        <p:nvPicPr>
          <p:cNvPr id="4" name="Bildobjekt 3"/>
          <p:cNvPicPr>
            <a:picLocks noChangeAspect="1"/>
          </p:cNvPicPr>
          <p:nvPr/>
        </p:nvPicPr>
        <p:blipFill>
          <a:blip r:embed="rId3"/>
          <a:stretch>
            <a:fillRect/>
          </a:stretch>
        </p:blipFill>
        <p:spPr>
          <a:xfrm>
            <a:off x="4860032" y="4005064"/>
            <a:ext cx="3680808" cy="2545016"/>
          </a:xfrm>
          <a:prstGeom prst="rect">
            <a:avLst/>
          </a:prstGeom>
        </p:spPr>
      </p:pic>
      <p:sp>
        <p:nvSpPr>
          <p:cNvPr id="9" name="Rubrik 1"/>
          <p:cNvSpPr>
            <a:spLocks noGrp="1"/>
          </p:cNvSpPr>
          <p:nvPr>
            <p:ph type="title"/>
          </p:nvPr>
        </p:nvSpPr>
        <p:spPr>
          <a:xfrm>
            <a:off x="457200" y="274638"/>
            <a:ext cx="8229600" cy="1143000"/>
          </a:xfrm>
          <a:solidFill>
            <a:srgbClr val="97BE0D"/>
          </a:solidFill>
        </p:spPr>
        <p:txBody>
          <a:bodyPr/>
          <a:lstStyle/>
          <a:p>
            <a:r>
              <a:rPr lang="sv-SE" dirty="0">
                <a:solidFill>
                  <a:schemeClr val="bg1"/>
                </a:solidFill>
              </a:rPr>
              <a:t>Barnkonventionen</a:t>
            </a:r>
          </a:p>
        </p:txBody>
      </p:sp>
    </p:spTree>
    <p:extLst>
      <p:ext uri="{BB962C8B-B14F-4D97-AF65-F5344CB8AC3E}">
        <p14:creationId xmlns:p14="http://schemas.microsoft.com/office/powerpoint/2010/main" val="3757766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descr="ABC-trappan.jpg"/>
          <p:cNvPicPr>
            <a:picLocks noGrp="1" noChangeAspect="1"/>
          </p:cNvPicPr>
          <p:nvPr>
            <p:ph idx="1"/>
          </p:nvPr>
        </p:nvPicPr>
        <p:blipFill>
          <a:blip r:embed="rId3" cstate="print"/>
          <a:stretch>
            <a:fillRect/>
          </a:stretch>
        </p:blipFill>
        <p:spPr>
          <a:xfrm>
            <a:off x="146753" y="1340768"/>
            <a:ext cx="8837409" cy="4860235"/>
          </a:xfrm>
        </p:spPr>
      </p:pic>
    </p:spTree>
    <p:extLst>
      <p:ext uri="{BB962C8B-B14F-4D97-AF65-F5344CB8AC3E}">
        <p14:creationId xmlns:p14="http://schemas.microsoft.com/office/powerpoint/2010/main" val="3434527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7BE0D"/>
          </a:solidFill>
        </p:spPr>
        <p:txBody>
          <a:bodyPr/>
          <a:lstStyle/>
          <a:p>
            <a:r>
              <a:rPr lang="sv-SE" dirty="0">
                <a:solidFill>
                  <a:schemeClr val="bg1"/>
                </a:solidFill>
              </a:rPr>
              <a:t>Ramar</a:t>
            </a:r>
          </a:p>
        </p:txBody>
      </p:sp>
      <p:sp>
        <p:nvSpPr>
          <p:cNvPr id="3" name="Platshållare för innehåll 2"/>
          <p:cNvSpPr>
            <a:spLocks noGrp="1"/>
          </p:cNvSpPr>
          <p:nvPr>
            <p:ph idx="1"/>
          </p:nvPr>
        </p:nvSpPr>
        <p:spPr>
          <a:xfrm>
            <a:off x="467544" y="1700808"/>
            <a:ext cx="8229600" cy="4425355"/>
          </a:xfrm>
        </p:spPr>
        <p:txBody>
          <a:bodyPr>
            <a:noAutofit/>
          </a:bodyPr>
          <a:lstStyle/>
          <a:p>
            <a:pPr>
              <a:buFont typeface="Arial" charset="0"/>
              <a:buChar char="•"/>
            </a:pPr>
            <a:r>
              <a:rPr lang="sv-SE" sz="2800" dirty="0"/>
              <a:t>Fyra föräldraträffar à 2,5 timme</a:t>
            </a:r>
          </a:p>
          <a:p>
            <a:pPr>
              <a:buFont typeface="Arial" charset="0"/>
              <a:buChar char="•"/>
            </a:pPr>
            <a:r>
              <a:rPr lang="sv-SE" sz="2800" dirty="0"/>
              <a:t>Ca 10-14 föräldrar/grupp</a:t>
            </a:r>
          </a:p>
          <a:p>
            <a:pPr>
              <a:buFont typeface="Arial" charset="0"/>
              <a:buChar char="•"/>
            </a:pPr>
            <a:r>
              <a:rPr lang="sv-SE" sz="2800" dirty="0"/>
              <a:t>Två gruppledare</a:t>
            </a:r>
          </a:p>
          <a:p>
            <a:pPr>
              <a:buFont typeface="Arial" charset="0"/>
              <a:buChar char="•"/>
            </a:pPr>
            <a:r>
              <a:rPr lang="sv-SE" sz="2800" dirty="0"/>
              <a:t>En återträff</a:t>
            </a:r>
          </a:p>
          <a:p>
            <a:pPr>
              <a:buFont typeface="Arial" charset="0"/>
              <a:buChar char="•"/>
            </a:pPr>
            <a:r>
              <a:rPr lang="sv-SE" sz="2800" dirty="0"/>
              <a:t>Diskussioner, filmexempel                                               och tips att pröva hemma </a:t>
            </a:r>
          </a:p>
          <a:p>
            <a:pPr>
              <a:buFont typeface="Arial" charset="0"/>
              <a:buChar char="•"/>
            </a:pPr>
            <a:r>
              <a:rPr lang="sv-SE" sz="2800" dirty="0"/>
              <a:t>Trevlig lokal och gott fika!</a:t>
            </a:r>
          </a:p>
          <a:p>
            <a:pPr>
              <a:buFont typeface="Arial" charset="0"/>
              <a:buChar char="•"/>
            </a:pPr>
            <a:r>
              <a:rPr lang="sv-SE" sz="2800" dirty="0"/>
              <a:t>Barnvakt om möjligt</a:t>
            </a:r>
          </a:p>
          <a:p>
            <a:pPr>
              <a:buFont typeface="Wingdings" pitchFamily="2" charset="2"/>
              <a:buChar char="ü"/>
            </a:pPr>
            <a:endParaRPr lang="sv-SE" dirty="0"/>
          </a:p>
        </p:txBody>
      </p:sp>
    </p:spTree>
    <p:extLst>
      <p:ext uri="{BB962C8B-B14F-4D97-AF65-F5344CB8AC3E}">
        <p14:creationId xmlns:p14="http://schemas.microsoft.com/office/powerpoint/2010/main" val="3555853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F18E00"/>
          </a:solidFill>
        </p:spPr>
        <p:txBody>
          <a:bodyPr/>
          <a:lstStyle/>
          <a:p>
            <a:r>
              <a:rPr lang="sv-SE" dirty="0">
                <a:solidFill>
                  <a:schemeClr val="bg1"/>
                </a:solidFill>
              </a:rPr>
              <a:t>Övning!</a:t>
            </a:r>
          </a:p>
        </p:txBody>
      </p:sp>
      <p:sp>
        <p:nvSpPr>
          <p:cNvPr id="3" name="Platshållare för innehåll 2"/>
          <p:cNvSpPr>
            <a:spLocks noGrp="1"/>
          </p:cNvSpPr>
          <p:nvPr>
            <p:ph idx="1"/>
          </p:nvPr>
        </p:nvSpPr>
        <p:spPr/>
        <p:txBody>
          <a:bodyPr/>
          <a:lstStyle/>
          <a:p>
            <a:pPr>
              <a:buNone/>
            </a:pPr>
            <a:r>
              <a:rPr lang="sv-SE" b="1" dirty="0"/>
              <a:t>Det här är ABC!</a:t>
            </a:r>
            <a:r>
              <a:rPr lang="sv-SE" dirty="0"/>
              <a:t> </a:t>
            </a:r>
          </a:p>
        </p:txBody>
      </p:sp>
      <p:pic>
        <p:nvPicPr>
          <p:cNvPr id="8" name="Bildobjekt 7" descr="Trappan komprimerad.jpg"/>
          <p:cNvPicPr/>
          <p:nvPr/>
        </p:nvPicPr>
        <p:blipFill>
          <a:blip r:embed="rId3" cstate="print"/>
          <a:stretch>
            <a:fillRect/>
          </a:stretch>
        </p:blipFill>
        <p:spPr>
          <a:xfrm>
            <a:off x="4969575" y="1576109"/>
            <a:ext cx="3534088" cy="2507865"/>
          </a:xfrm>
          <a:prstGeom prst="rect">
            <a:avLst/>
          </a:prstGeom>
        </p:spPr>
      </p:pic>
      <p:sp>
        <p:nvSpPr>
          <p:cNvPr id="7" name="Rektangel 6"/>
          <p:cNvSpPr/>
          <p:nvPr/>
        </p:nvSpPr>
        <p:spPr>
          <a:xfrm>
            <a:off x="457200" y="2218426"/>
            <a:ext cx="4572000" cy="1282402"/>
          </a:xfrm>
          <a:prstGeom prst="rect">
            <a:avLst/>
          </a:prstGeom>
        </p:spPr>
        <p:txBody>
          <a:bodyPr>
            <a:spAutoFit/>
          </a:bodyPr>
          <a:lstStyle/>
          <a:p>
            <a:pPr>
              <a:lnSpc>
                <a:spcPct val="115000"/>
              </a:lnSpc>
              <a:spcAft>
                <a:spcPts val="1000"/>
              </a:spcAft>
            </a:pPr>
            <a:r>
              <a:rPr lang="sv-SE" sz="2000" dirty="0">
                <a:latin typeface="Calibri" panose="020F0502020204030204" pitchFamily="34" charset="0"/>
                <a:ea typeface="Calibri" panose="020F0502020204030204" pitchFamily="34" charset="0"/>
                <a:cs typeface="Times New Roman" panose="02020603050405020304" pitchFamily="18" charset="0"/>
              </a:rPr>
              <a:t>Främja barns positiva utveckling</a:t>
            </a:r>
            <a:endParaRPr lang="sv-SE"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v-SE" sz="2000" dirty="0">
                <a:latin typeface="Calibri" panose="020F0502020204030204" pitchFamily="34" charset="0"/>
                <a:ea typeface="Calibri" panose="020F0502020204030204" pitchFamily="34" charset="0"/>
                <a:cs typeface="Times New Roman" panose="02020603050405020304" pitchFamily="18" charset="0"/>
              </a:rPr>
              <a:t>Stärka relationerna mellan föräldrar och barn</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ktangel 8"/>
          <p:cNvSpPr/>
          <p:nvPr/>
        </p:nvSpPr>
        <p:spPr>
          <a:xfrm>
            <a:off x="3635896" y="4266536"/>
            <a:ext cx="4938306" cy="2012346"/>
          </a:xfrm>
          <a:prstGeom prst="rect">
            <a:avLst/>
          </a:prstGeom>
        </p:spPr>
        <p:txBody>
          <a:bodyPr wrap="square">
            <a:spAutoFit/>
          </a:bodyPr>
          <a:lstStyle/>
          <a:p>
            <a:pPr marL="1656080">
              <a:lnSpc>
                <a:spcPct val="115000"/>
              </a:lnSpc>
              <a:spcAft>
                <a:spcPts val="1000"/>
              </a:spcAft>
            </a:pPr>
            <a:r>
              <a:rPr lang="sv-SE" sz="2000" dirty="0">
                <a:latin typeface="Calibri" panose="020F0502020204030204" pitchFamily="34" charset="0"/>
                <a:ea typeface="Calibri" panose="020F0502020204030204" pitchFamily="34" charset="0"/>
                <a:cs typeface="Times New Roman" panose="02020603050405020304" pitchFamily="18" charset="0"/>
              </a:rPr>
              <a:t>Forskning om barn och föräldraskap</a:t>
            </a:r>
          </a:p>
          <a:p>
            <a:pPr marL="1656080">
              <a:lnSpc>
                <a:spcPct val="115000"/>
              </a:lnSpc>
              <a:spcAft>
                <a:spcPts val="1000"/>
              </a:spcAft>
            </a:pPr>
            <a:endParaRPr lang="sv-SE" sz="1400" dirty="0">
              <a:latin typeface="Calibri" panose="020F0502020204030204" pitchFamily="34" charset="0"/>
              <a:ea typeface="Calibri" panose="020F0502020204030204" pitchFamily="34" charset="0"/>
              <a:cs typeface="Times New Roman" panose="02020603050405020304" pitchFamily="18" charset="0"/>
            </a:endParaRPr>
          </a:p>
          <a:p>
            <a:pPr marL="1656080">
              <a:lnSpc>
                <a:spcPct val="115000"/>
              </a:lnSpc>
              <a:spcAft>
                <a:spcPts val="1000"/>
              </a:spcAft>
            </a:pPr>
            <a:r>
              <a:rPr lang="sv-SE" sz="2000" dirty="0">
                <a:latin typeface="Calibri" panose="020F0502020204030204" pitchFamily="34" charset="0"/>
                <a:ea typeface="Calibri" panose="020F0502020204030204" pitchFamily="34" charset="0"/>
                <a:cs typeface="Times New Roman" panose="02020603050405020304" pitchFamily="18" charset="0"/>
              </a:rPr>
              <a:t>Föräldrars behov &amp; barnets perspektiv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ktangel 9"/>
          <p:cNvSpPr/>
          <p:nvPr/>
        </p:nvSpPr>
        <p:spPr>
          <a:xfrm>
            <a:off x="457200" y="3869751"/>
            <a:ext cx="4949189" cy="2626360"/>
          </a:xfrm>
          <a:prstGeom prst="rect">
            <a:avLst/>
          </a:prstGeom>
        </p:spPr>
        <p:txBody>
          <a:bodyPr wrap="square">
            <a:spAutoFit/>
          </a:bodyPr>
          <a:lstStyle/>
          <a:p>
            <a:pPr>
              <a:lnSpc>
                <a:spcPct val="115000"/>
              </a:lnSpc>
              <a:spcAft>
                <a:spcPts val="1000"/>
              </a:spcAft>
            </a:pPr>
            <a:r>
              <a:rPr lang="sv-SE" sz="2000" dirty="0">
                <a:latin typeface="Calibri" panose="020F0502020204030204" pitchFamily="34" charset="0"/>
                <a:ea typeface="Calibri" panose="020F0502020204030204" pitchFamily="34" charset="0"/>
                <a:cs typeface="Times New Roman" panose="02020603050405020304" pitchFamily="18" charset="0"/>
              </a:rPr>
              <a:t>Utbyta erfarenheter </a:t>
            </a:r>
            <a:endParaRPr lang="sv-SE" sz="1400" dirty="0">
              <a:latin typeface="Calibri" panose="020F0502020204030204" pitchFamily="34" charset="0"/>
              <a:ea typeface="Calibri" panose="020F0502020204030204" pitchFamily="34" charset="0"/>
              <a:cs typeface="Times New Roman" panose="02020603050405020304" pitchFamily="18" charset="0"/>
            </a:endParaRPr>
          </a:p>
          <a:p>
            <a:pPr marL="1656080" indent="828040">
              <a:spcAft>
                <a:spcPts val="1000"/>
              </a:spcAft>
            </a:pPr>
            <a:r>
              <a:rPr lang="sv-SE" sz="2000" dirty="0">
                <a:latin typeface="Calibri" panose="020F0502020204030204" pitchFamily="34" charset="0"/>
                <a:ea typeface="Calibri" panose="020F0502020204030204" pitchFamily="34" charset="0"/>
                <a:cs typeface="Times New Roman" panose="02020603050405020304" pitchFamily="18" charset="0"/>
              </a:rPr>
              <a:t>Visa kärlek</a:t>
            </a:r>
            <a:endParaRPr lang="sv-SE" sz="1400" dirty="0">
              <a:latin typeface="Calibri" panose="020F0502020204030204" pitchFamily="34" charset="0"/>
              <a:ea typeface="Calibri" panose="020F0502020204030204" pitchFamily="34" charset="0"/>
              <a:cs typeface="Times New Roman" panose="02020603050405020304" pitchFamily="18" charset="0"/>
            </a:endParaRPr>
          </a:p>
          <a:p>
            <a:pPr marL="1656080" indent="828040">
              <a:spcAft>
                <a:spcPts val="1000"/>
              </a:spcAft>
            </a:pPr>
            <a:r>
              <a:rPr lang="sv-SE" sz="2000" dirty="0">
                <a:latin typeface="Calibri" panose="020F0502020204030204" pitchFamily="34" charset="0"/>
                <a:ea typeface="Calibri" panose="020F0502020204030204" pitchFamily="34" charset="0"/>
                <a:cs typeface="Times New Roman" panose="02020603050405020304" pitchFamily="18" charset="0"/>
              </a:rPr>
              <a:t>Vara med</a:t>
            </a:r>
            <a:endParaRPr lang="sv-SE" sz="1400" dirty="0">
              <a:latin typeface="Calibri" panose="020F0502020204030204" pitchFamily="34" charset="0"/>
              <a:ea typeface="Calibri" panose="020F0502020204030204" pitchFamily="34" charset="0"/>
              <a:cs typeface="Times New Roman" panose="02020603050405020304" pitchFamily="18" charset="0"/>
            </a:endParaRPr>
          </a:p>
          <a:p>
            <a:pPr marL="1656080" indent="828040">
              <a:spcAft>
                <a:spcPts val="1000"/>
              </a:spcAft>
            </a:pPr>
            <a:r>
              <a:rPr lang="sv-SE" sz="2000" dirty="0">
                <a:latin typeface="Calibri" panose="020F0502020204030204" pitchFamily="34" charset="0"/>
                <a:ea typeface="Calibri" panose="020F0502020204030204" pitchFamily="34" charset="0"/>
                <a:cs typeface="Times New Roman" panose="02020603050405020304" pitchFamily="18" charset="0"/>
              </a:rPr>
              <a:t>Visa vägen</a:t>
            </a:r>
            <a:endParaRPr lang="sv-SE" sz="1400" dirty="0">
              <a:latin typeface="Calibri" panose="020F0502020204030204" pitchFamily="34" charset="0"/>
              <a:ea typeface="Calibri" panose="020F0502020204030204" pitchFamily="34" charset="0"/>
              <a:cs typeface="Times New Roman" panose="02020603050405020304" pitchFamily="18" charset="0"/>
            </a:endParaRPr>
          </a:p>
          <a:p>
            <a:pPr marL="1656080" indent="828040">
              <a:spcAft>
                <a:spcPts val="1000"/>
              </a:spcAft>
            </a:pPr>
            <a:r>
              <a:rPr lang="sv-SE" sz="2000" dirty="0">
                <a:latin typeface="Calibri" panose="020F0502020204030204" pitchFamily="34" charset="0"/>
                <a:ea typeface="Calibri" panose="020F0502020204030204" pitchFamily="34" charset="0"/>
                <a:cs typeface="Times New Roman" panose="02020603050405020304" pitchFamily="18" charset="0"/>
              </a:rPr>
              <a:t>Välja strider</a:t>
            </a:r>
            <a:endParaRPr lang="sv-SE" sz="1400" dirty="0">
              <a:latin typeface="Calibri" panose="020F0502020204030204" pitchFamily="34" charset="0"/>
              <a:ea typeface="Calibri" panose="020F0502020204030204" pitchFamily="34" charset="0"/>
              <a:cs typeface="Times New Roman" panose="02020603050405020304" pitchFamily="18" charset="0"/>
            </a:endParaRPr>
          </a:p>
          <a:p>
            <a:r>
              <a:rPr lang="sv-SE" sz="2000" dirty="0">
                <a:latin typeface="Calibri" panose="020F0502020204030204" pitchFamily="34" charset="0"/>
                <a:ea typeface="Calibri" panose="020F0502020204030204" pitchFamily="34" charset="0"/>
                <a:cs typeface="Times New Roman" panose="02020603050405020304" pitchFamily="18" charset="0"/>
              </a:rPr>
              <a:t>Pröva hemma </a:t>
            </a:r>
            <a:endParaRPr lang="sv-SE" sz="2000" dirty="0"/>
          </a:p>
        </p:txBody>
      </p:sp>
    </p:spTree>
    <p:extLst>
      <p:ext uri="{BB962C8B-B14F-4D97-AF65-F5344CB8AC3E}">
        <p14:creationId xmlns:p14="http://schemas.microsoft.com/office/powerpoint/2010/main" val="976199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994122"/>
          </a:xfrm>
          <a:solidFill>
            <a:srgbClr val="93117E"/>
          </a:solidFill>
        </p:spPr>
        <p:txBody>
          <a:bodyPr>
            <a:normAutofit/>
          </a:bodyPr>
          <a:lstStyle/>
          <a:p>
            <a:r>
              <a:rPr lang="sv-SE" dirty="0" err="1">
                <a:solidFill>
                  <a:schemeClr val="bg1"/>
                </a:solidFill>
              </a:rPr>
              <a:t>Förmätning</a:t>
            </a:r>
            <a:endParaRPr lang="sv-SE" dirty="0">
              <a:solidFill>
                <a:schemeClr val="bg1"/>
              </a:solidFill>
            </a:endParaRPr>
          </a:p>
        </p:txBody>
      </p:sp>
      <p:sp>
        <p:nvSpPr>
          <p:cNvPr id="3" name="Platshållare för innehåll 2"/>
          <p:cNvSpPr>
            <a:spLocks noGrp="1"/>
          </p:cNvSpPr>
          <p:nvPr>
            <p:ph idx="1"/>
          </p:nvPr>
        </p:nvSpPr>
        <p:spPr/>
        <p:txBody>
          <a:bodyPr>
            <a:normAutofit/>
          </a:bodyPr>
          <a:lstStyle/>
          <a:p>
            <a:pPr marL="0" indent="0">
              <a:buNone/>
            </a:pPr>
            <a:endParaRPr lang="sv-SE" sz="3300" b="1" dirty="0"/>
          </a:p>
          <a:p>
            <a:pPr marL="0" indent="0">
              <a:buNone/>
            </a:pPr>
            <a:br>
              <a:rPr lang="sv-SE" sz="2600" dirty="0"/>
            </a:br>
            <a:r>
              <a:rPr lang="sv-SE" sz="2600" dirty="0"/>
              <a:t>ABC erbjuds i stort sett i hela landet och</a:t>
            </a:r>
          </a:p>
          <a:p>
            <a:pPr marL="0" indent="0">
              <a:buNone/>
            </a:pPr>
            <a:r>
              <a:rPr lang="sv-SE" sz="2600" dirty="0"/>
              <a:t>erbjuds även i Finland</a:t>
            </a:r>
          </a:p>
        </p:txBody>
      </p:sp>
      <p:sp>
        <p:nvSpPr>
          <p:cNvPr id="4" name="Rubrik 4"/>
          <p:cNvSpPr txBox="1">
            <a:spLocks/>
          </p:cNvSpPr>
          <p:nvPr/>
        </p:nvSpPr>
        <p:spPr>
          <a:xfrm>
            <a:off x="457200" y="274638"/>
            <a:ext cx="8229600" cy="1143000"/>
          </a:xfrm>
          <a:prstGeom prst="rect">
            <a:avLst/>
          </a:prstGeom>
          <a:solidFill>
            <a:srgbClr val="F18E00"/>
          </a:solidFill>
        </p:spPr>
        <p:txBody>
          <a:bodyPr vert="horz" lIns="0" tIns="0" rIns="0" bIns="0" rtlCol="0" anchor="t" anchorCtr="0">
            <a:normAutofit/>
          </a:bodyPr>
          <a:lstStyle>
            <a:lvl1pPr algn="l" defTabSz="914400" rtl="0" eaLnBrk="1" latinLnBrk="0" hangingPunct="1">
              <a:lnSpc>
                <a:spcPts val="2800"/>
              </a:lnSpc>
              <a:spcBef>
                <a:spcPct val="0"/>
              </a:spcBef>
              <a:buNone/>
              <a:defRPr sz="2800" kern="1200">
                <a:solidFill>
                  <a:srgbClr val="000000"/>
                </a:solidFill>
                <a:latin typeface="+mj-lt"/>
                <a:ea typeface="+mj-ea"/>
                <a:cs typeface="+mj-cs"/>
              </a:defRPr>
            </a:lvl1pPr>
          </a:lstStyle>
          <a:p>
            <a:pPr algn="ctr"/>
            <a:endParaRPr lang="sv-SE" dirty="0">
              <a:solidFill>
                <a:schemeClr val="bg1"/>
              </a:solidFill>
            </a:endParaRPr>
          </a:p>
          <a:p>
            <a:pPr algn="ctr"/>
            <a:r>
              <a:rPr lang="sv-SE" sz="4400" dirty="0">
                <a:solidFill>
                  <a:schemeClr val="bg1"/>
                </a:solidFill>
              </a:rPr>
              <a:t>ABC i landet</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133" y="2120776"/>
            <a:ext cx="2257271" cy="4429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9692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994122"/>
          </a:xfrm>
          <a:solidFill>
            <a:srgbClr val="93117E"/>
          </a:solidFill>
        </p:spPr>
        <p:txBody>
          <a:bodyPr>
            <a:normAutofit/>
          </a:bodyPr>
          <a:lstStyle/>
          <a:p>
            <a:r>
              <a:rPr lang="sv-SE" dirty="0" err="1">
                <a:solidFill>
                  <a:schemeClr val="bg1"/>
                </a:solidFill>
              </a:rPr>
              <a:t>Förmätning</a:t>
            </a:r>
            <a:endParaRPr lang="sv-SE" dirty="0">
              <a:solidFill>
                <a:schemeClr val="bg1"/>
              </a:solidFill>
            </a:endParaRPr>
          </a:p>
        </p:txBody>
      </p:sp>
      <p:sp>
        <p:nvSpPr>
          <p:cNvPr id="3" name="Platshållare för innehåll 2"/>
          <p:cNvSpPr>
            <a:spLocks noGrp="1"/>
          </p:cNvSpPr>
          <p:nvPr>
            <p:ph idx="1"/>
          </p:nvPr>
        </p:nvSpPr>
        <p:spPr>
          <a:xfrm>
            <a:off x="457200" y="1600200"/>
            <a:ext cx="8229600" cy="5069160"/>
          </a:xfrm>
        </p:spPr>
        <p:txBody>
          <a:bodyPr>
            <a:normAutofit fontScale="32500" lnSpcReduction="20000"/>
          </a:bodyPr>
          <a:lstStyle/>
          <a:p>
            <a:r>
              <a:rPr lang="sv-SE" sz="7400" dirty="0"/>
              <a:t>Hur ofta har du lekt eller gjort något trevligt med ditt barn de senaste två veckorna?</a:t>
            </a:r>
          </a:p>
          <a:p>
            <a:r>
              <a:rPr lang="sv-SE" sz="7400" dirty="0"/>
              <a:t>Hur ofta har du tydligt berömt ditt barn de senaste </a:t>
            </a:r>
            <a:r>
              <a:rPr lang="sv-SE" sz="7400" dirty="0" err="1"/>
              <a:t>tva</a:t>
            </a:r>
            <a:r>
              <a:rPr lang="sv-SE" sz="7400" dirty="0"/>
              <a:t>̊ veckorna?</a:t>
            </a:r>
          </a:p>
          <a:p>
            <a:r>
              <a:rPr lang="sv-SE" sz="7400" dirty="0"/>
              <a:t>Hur ofta har du tjatat på ditt barn de senaste </a:t>
            </a:r>
            <a:r>
              <a:rPr lang="sv-SE" sz="7400" dirty="0" err="1"/>
              <a:t>tva</a:t>
            </a:r>
            <a:r>
              <a:rPr lang="sv-SE" sz="7400" dirty="0"/>
              <a:t>̊ veckorna?</a:t>
            </a:r>
          </a:p>
          <a:p>
            <a:r>
              <a:rPr lang="sv-SE" sz="7400" dirty="0"/>
              <a:t>Hur ofta har du förberett ditt barn inför något svårt de senaste två veckorna?</a:t>
            </a:r>
          </a:p>
          <a:p>
            <a:r>
              <a:rPr lang="sv-SE" sz="7400" dirty="0"/>
              <a:t>Hur ofta har du lyckats prata lugnt med ditt barn de senaste två veckorna, trots att du varit arg?</a:t>
            </a:r>
          </a:p>
          <a:p>
            <a:endParaRPr lang="sv-SE" sz="7400" dirty="0"/>
          </a:p>
          <a:p>
            <a:pPr marL="0" indent="0">
              <a:buNone/>
            </a:pPr>
            <a:endParaRPr lang="sv-SE" sz="7400" dirty="0"/>
          </a:p>
          <a:p>
            <a:pPr marL="0" indent="0">
              <a:buNone/>
            </a:pPr>
            <a:r>
              <a:rPr lang="sv-SE" sz="7400" dirty="0"/>
              <a:t> </a:t>
            </a:r>
            <a:r>
              <a:rPr lang="sv-SE" sz="7400" b="1" dirty="0"/>
              <a:t> 1-7:  Ingen gång -  Många gånger varje dag</a:t>
            </a:r>
          </a:p>
          <a:p>
            <a:pPr marL="0" indent="0">
              <a:buNone/>
            </a:pPr>
            <a:endParaRPr lang="sv-SE" sz="3300" b="1" dirty="0"/>
          </a:p>
          <a:p>
            <a:pPr marL="0" indent="0">
              <a:buNone/>
            </a:pPr>
            <a:br>
              <a:rPr lang="sv-SE" sz="2600" dirty="0"/>
            </a:br>
            <a:endParaRPr lang="sv-SE" sz="2600" dirty="0"/>
          </a:p>
        </p:txBody>
      </p:sp>
    </p:spTree>
    <p:extLst>
      <p:ext uri="{BB962C8B-B14F-4D97-AF65-F5344CB8AC3E}">
        <p14:creationId xmlns:p14="http://schemas.microsoft.com/office/powerpoint/2010/main" val="2942162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600200"/>
            <a:ext cx="8229600" cy="5069160"/>
          </a:xfrm>
        </p:spPr>
        <p:txBody>
          <a:bodyPr>
            <a:normAutofit fontScale="85000" lnSpcReduction="20000"/>
          </a:bodyPr>
          <a:lstStyle/>
          <a:p>
            <a:r>
              <a:rPr lang="sv-SE" dirty="0"/>
              <a:t>Efter föräldragruppen tycker jag att relationen mellan mig och mitt barn har blivit…  </a:t>
            </a:r>
          </a:p>
          <a:p>
            <a:r>
              <a:rPr lang="sv-SE" dirty="0"/>
              <a:t>Efter föräldragruppen tycker jag att mitt självförtroende som förälder har blivit…</a:t>
            </a:r>
          </a:p>
          <a:p>
            <a:r>
              <a:rPr lang="sv-SE" dirty="0"/>
              <a:t>Efter föräldragruppen tycker jag att samarbetet med mitt barn har blivit…</a:t>
            </a:r>
          </a:p>
          <a:p>
            <a:pPr marL="0" indent="0">
              <a:buNone/>
            </a:pPr>
            <a:r>
              <a:rPr lang="sv-SE" b="1" dirty="0"/>
              <a:t>Mycket sämre – Mycket bättre</a:t>
            </a:r>
          </a:p>
          <a:p>
            <a:pPr marL="0" indent="0">
              <a:buNone/>
            </a:pPr>
            <a:endParaRPr lang="sv-SE" b="1" dirty="0"/>
          </a:p>
          <a:p>
            <a:r>
              <a:rPr lang="sv-SE" dirty="0"/>
              <a:t>Mina gruppledare såg till att alla föräldrar fick möjlighet att delta i diskussionerna</a:t>
            </a:r>
          </a:p>
          <a:p>
            <a:r>
              <a:rPr lang="sv-SE" dirty="0"/>
              <a:t>Mina gruppledare hjälpte till att skapa ett varmt och öppet klimat i gruppen</a:t>
            </a:r>
          </a:p>
          <a:p>
            <a:pPr marL="0" indent="0">
              <a:buNone/>
            </a:pPr>
            <a:r>
              <a:rPr lang="sv-SE" b="1" dirty="0"/>
              <a:t>1:5: Instämmer helt – Instämmer inte alls</a:t>
            </a:r>
          </a:p>
          <a:p>
            <a:pPr marL="0" indent="0">
              <a:buNone/>
            </a:pPr>
            <a:endParaRPr lang="sv-SE" b="1" dirty="0"/>
          </a:p>
          <a:p>
            <a:pPr marL="0" indent="0">
              <a:buNone/>
            </a:pPr>
            <a:endParaRPr lang="sv-SE" dirty="0"/>
          </a:p>
        </p:txBody>
      </p:sp>
      <p:sp>
        <p:nvSpPr>
          <p:cNvPr id="4" name="Rubrik 1"/>
          <p:cNvSpPr>
            <a:spLocks noGrp="1"/>
          </p:cNvSpPr>
          <p:nvPr>
            <p:ph type="title"/>
          </p:nvPr>
        </p:nvSpPr>
        <p:spPr>
          <a:solidFill>
            <a:srgbClr val="93117E"/>
          </a:solidFill>
        </p:spPr>
        <p:txBody>
          <a:bodyPr>
            <a:normAutofit/>
          </a:bodyPr>
          <a:lstStyle/>
          <a:p>
            <a:r>
              <a:rPr lang="sv-SE" dirty="0">
                <a:solidFill>
                  <a:schemeClr val="bg1"/>
                </a:solidFill>
              </a:rPr>
              <a:t>Eftermätning</a:t>
            </a:r>
          </a:p>
        </p:txBody>
      </p:sp>
      <p:sp>
        <p:nvSpPr>
          <p:cNvPr id="5"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800" b="0" i="0" u="none" strike="noStrike" cap="none" normalizeH="0" baseline="0">
                <a:ln>
                  <a:noFill/>
                </a:ln>
                <a:solidFill>
                  <a:schemeClr val="tx1"/>
                </a:solidFill>
                <a:effectLst/>
                <a:latin typeface="Arial" panose="020B0604020202020204" pitchFamily="34" charset="0"/>
              </a:rPr>
              <a:t>Vad är ditt allmänna intryck av just den här föräldragruppen?</a:t>
            </a:r>
          </a:p>
          <a:p>
            <a:pPr marL="0" marR="0" lvl="0" indent="0" algn="l" defTabSz="914400" rtl="0" eaLnBrk="0" fontAlgn="base" latinLnBrk="0" hangingPunct="0">
              <a:lnSpc>
                <a:spcPct val="100000"/>
              </a:lnSpc>
              <a:spcBef>
                <a:spcPct val="0"/>
              </a:spcBef>
              <a:spcAft>
                <a:spcPct val="0"/>
              </a:spcAft>
              <a:buClrTx/>
              <a:buSzTx/>
              <a:buFontTx/>
              <a:buNone/>
              <a:tabLst/>
            </a:pPr>
            <a:br>
              <a:rPr kumimoji="0" lang="sv-SE" altLang="sv-SE" sz="1800" b="0" i="0" u="none" strike="noStrike" cap="none" normalizeH="0" baseline="0">
                <a:ln>
                  <a:noFill/>
                </a:ln>
                <a:solidFill>
                  <a:schemeClr val="tx1"/>
                </a:solidFill>
                <a:effectLst/>
                <a:latin typeface="Arial" panose="020B0604020202020204" pitchFamily="34" charset="0"/>
              </a:rPr>
            </a:br>
            <a:endParaRPr kumimoji="0" lang="sv-SE" altLang="sv-S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61023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F18E00"/>
          </a:solidFill>
        </p:spPr>
        <p:txBody>
          <a:bodyPr>
            <a:normAutofit/>
          </a:bodyPr>
          <a:lstStyle/>
          <a:p>
            <a:r>
              <a:rPr lang="sv-SE" dirty="0">
                <a:solidFill>
                  <a:schemeClr val="bg1"/>
                </a:solidFill>
              </a:rPr>
              <a:t>Deltagarnas enkätsvar (skala 1-5)</a:t>
            </a:r>
          </a:p>
        </p:txBody>
      </p:sp>
      <p:sp>
        <p:nvSpPr>
          <p:cNvPr id="12" name="textruta 11"/>
          <p:cNvSpPr txBox="1"/>
          <p:nvPr/>
        </p:nvSpPr>
        <p:spPr>
          <a:xfrm>
            <a:off x="457200" y="1844824"/>
            <a:ext cx="4193520" cy="523220"/>
          </a:xfrm>
          <a:prstGeom prst="rect">
            <a:avLst/>
          </a:prstGeom>
          <a:noFill/>
        </p:spPr>
        <p:txBody>
          <a:bodyPr wrap="none" rtlCol="0">
            <a:spAutoFit/>
          </a:bodyPr>
          <a:lstStyle/>
          <a:p>
            <a:r>
              <a:rPr lang="sv-SE" sz="1400" b="1" dirty="0"/>
              <a:t>Efter föräldragruppen tycker jag att relationen mellan </a:t>
            </a:r>
          </a:p>
          <a:p>
            <a:r>
              <a:rPr lang="sv-SE" sz="1400" b="1" dirty="0"/>
              <a:t>mig och mitt barn har blivit..?</a:t>
            </a:r>
          </a:p>
        </p:txBody>
      </p:sp>
      <p:sp>
        <p:nvSpPr>
          <p:cNvPr id="13" name="textruta 12"/>
          <p:cNvSpPr txBox="1"/>
          <p:nvPr/>
        </p:nvSpPr>
        <p:spPr>
          <a:xfrm>
            <a:off x="457200" y="5517232"/>
            <a:ext cx="1090464" cy="369332"/>
          </a:xfrm>
          <a:prstGeom prst="rect">
            <a:avLst/>
          </a:prstGeom>
          <a:noFill/>
        </p:spPr>
        <p:txBody>
          <a:bodyPr wrap="square" rtlCol="0">
            <a:spAutoFit/>
          </a:bodyPr>
          <a:lstStyle/>
          <a:p>
            <a:r>
              <a:rPr lang="sv-SE" b="1" dirty="0"/>
              <a:t>85%</a:t>
            </a:r>
          </a:p>
        </p:txBody>
      </p:sp>
      <p:sp>
        <p:nvSpPr>
          <p:cNvPr id="17" name="textruta 16"/>
          <p:cNvSpPr txBox="1"/>
          <p:nvPr/>
        </p:nvSpPr>
        <p:spPr>
          <a:xfrm>
            <a:off x="4705672" y="5500673"/>
            <a:ext cx="946448" cy="369332"/>
          </a:xfrm>
          <a:prstGeom prst="rect">
            <a:avLst/>
          </a:prstGeom>
          <a:noFill/>
        </p:spPr>
        <p:txBody>
          <a:bodyPr wrap="square" rtlCol="0">
            <a:spAutoFit/>
          </a:bodyPr>
          <a:lstStyle/>
          <a:p>
            <a:r>
              <a:rPr lang="sv-SE" b="1" dirty="0"/>
              <a:t>85%</a:t>
            </a:r>
          </a:p>
        </p:txBody>
      </p:sp>
      <p:sp>
        <p:nvSpPr>
          <p:cNvPr id="18" name="textruta 17"/>
          <p:cNvSpPr txBox="1"/>
          <p:nvPr/>
        </p:nvSpPr>
        <p:spPr>
          <a:xfrm>
            <a:off x="4705672" y="1876182"/>
            <a:ext cx="3898777" cy="523220"/>
          </a:xfrm>
          <a:prstGeom prst="rect">
            <a:avLst/>
          </a:prstGeom>
          <a:noFill/>
        </p:spPr>
        <p:txBody>
          <a:bodyPr wrap="square" rtlCol="0">
            <a:spAutoFit/>
          </a:bodyPr>
          <a:lstStyle/>
          <a:p>
            <a:r>
              <a:rPr lang="sv-SE" sz="1400" b="1" dirty="0"/>
              <a:t> Efter föräldragruppen tycker jag att mitt självförtroende som förälder har blivit…?</a:t>
            </a:r>
          </a:p>
        </p:txBody>
      </p:sp>
      <p:sp>
        <p:nvSpPr>
          <p:cNvPr id="19" name="Platshållare för innehåll 18"/>
          <p:cNvSpPr>
            <a:spLocks noGrp="1"/>
          </p:cNvSpPr>
          <p:nvPr>
            <p:ph idx="1"/>
          </p:nvPr>
        </p:nvSpPr>
        <p:spPr>
          <a:xfrm>
            <a:off x="457200" y="2512060"/>
            <a:ext cx="4097745" cy="3011921"/>
          </a:xfrm>
        </p:spPr>
        <p:txBody>
          <a:bodyPr/>
          <a:lstStyle/>
          <a:p>
            <a:endParaRPr lang="sv-SE" dirty="0"/>
          </a:p>
        </p:txBody>
      </p:sp>
      <p:pic>
        <p:nvPicPr>
          <p:cNvPr id="20" name="Bildobjekt 19"/>
          <p:cNvPicPr>
            <a:picLocks noChangeAspect="1"/>
          </p:cNvPicPr>
          <p:nvPr/>
        </p:nvPicPr>
        <p:blipFill>
          <a:blip r:embed="rId3"/>
          <a:stretch>
            <a:fillRect/>
          </a:stretch>
        </p:blipFill>
        <p:spPr>
          <a:xfrm>
            <a:off x="457201" y="2675384"/>
            <a:ext cx="4042792" cy="2697832"/>
          </a:xfrm>
          <a:prstGeom prst="rect">
            <a:avLst/>
          </a:prstGeom>
        </p:spPr>
      </p:pic>
      <p:pic>
        <p:nvPicPr>
          <p:cNvPr id="21" name="Bildobjekt 20"/>
          <p:cNvPicPr>
            <a:picLocks noChangeAspect="1"/>
          </p:cNvPicPr>
          <p:nvPr/>
        </p:nvPicPr>
        <p:blipFill>
          <a:blip r:embed="rId4"/>
          <a:stretch>
            <a:fillRect/>
          </a:stretch>
        </p:blipFill>
        <p:spPr>
          <a:xfrm>
            <a:off x="4361275" y="2795230"/>
            <a:ext cx="3692112" cy="2674084"/>
          </a:xfrm>
          <a:prstGeom prst="rect">
            <a:avLst/>
          </a:prstGeom>
        </p:spPr>
      </p:pic>
    </p:spTree>
    <p:extLst>
      <p:ext uri="{BB962C8B-B14F-4D97-AF65-F5344CB8AC3E}">
        <p14:creationId xmlns:p14="http://schemas.microsoft.com/office/powerpoint/2010/main" val="3393140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br>
              <a:rPr lang="sv-SE" b="1" dirty="0"/>
            </a:br>
            <a:endParaRPr lang="sv-SE" dirty="0"/>
          </a:p>
        </p:txBody>
      </p:sp>
      <p:sp>
        <p:nvSpPr>
          <p:cNvPr id="3" name="Platshållare för innehåll 2"/>
          <p:cNvSpPr>
            <a:spLocks noGrp="1"/>
          </p:cNvSpPr>
          <p:nvPr>
            <p:ph idx="1"/>
          </p:nvPr>
        </p:nvSpPr>
        <p:spPr>
          <a:xfrm>
            <a:off x="467544" y="1916832"/>
            <a:ext cx="8229600" cy="4525963"/>
          </a:xfrm>
        </p:spPr>
        <p:txBody>
          <a:bodyPr>
            <a:normAutofit fontScale="77500" lnSpcReduction="20000"/>
          </a:bodyPr>
          <a:lstStyle/>
          <a:p>
            <a:pPr marL="0" indent="0">
              <a:buNone/>
            </a:pPr>
            <a:r>
              <a:rPr lang="sv-SE" sz="3300" dirty="0"/>
              <a:t>572 föräldrar för- eftermätning, efter 6 mån och 12 månader</a:t>
            </a:r>
          </a:p>
          <a:p>
            <a:pPr marL="0" indent="0">
              <a:buNone/>
            </a:pPr>
            <a:endParaRPr lang="sv-SE" sz="3300" dirty="0"/>
          </a:p>
          <a:p>
            <a:pPr>
              <a:buFontTx/>
              <a:buChar char="-"/>
            </a:pPr>
            <a:r>
              <a:rPr lang="sv-SE" sz="3300" dirty="0"/>
              <a:t>Resultaten visar på att ABC positiva effekter på upplevd </a:t>
            </a:r>
            <a:r>
              <a:rPr lang="sv-SE" sz="3300" i="1" dirty="0"/>
              <a:t>föräldrakompetens</a:t>
            </a:r>
            <a:endParaRPr lang="sv-SE" sz="3300" dirty="0"/>
          </a:p>
          <a:p>
            <a:pPr>
              <a:buFontTx/>
              <a:buChar char="-"/>
            </a:pPr>
            <a:endParaRPr lang="sv-SE" sz="3300" dirty="0"/>
          </a:p>
          <a:p>
            <a:pPr>
              <a:buFontTx/>
              <a:buChar char="-"/>
            </a:pPr>
            <a:r>
              <a:rPr lang="sv-SE" sz="3300" dirty="0"/>
              <a:t>Positiva effekter på </a:t>
            </a:r>
            <a:r>
              <a:rPr lang="sv-SE" sz="3300" i="1" dirty="0"/>
              <a:t>barns utveckling och hälsa</a:t>
            </a:r>
          </a:p>
          <a:p>
            <a:pPr marL="0" indent="0">
              <a:buNone/>
            </a:pPr>
            <a:endParaRPr lang="sv-SE" sz="3300" dirty="0"/>
          </a:p>
          <a:p>
            <a:pPr marL="0" indent="0">
              <a:buNone/>
            </a:pPr>
            <a:r>
              <a:rPr lang="sv-SE" sz="3300" dirty="0"/>
              <a:t>Föräldrarna som deltog i ABC upplevde att deras föräldrakompetens ökat efter ABC, vilket höll i sig vid sexmånaderuppföljningen samt vid ett års uppföljningen</a:t>
            </a:r>
            <a:endParaRPr lang="sv-SE" dirty="0"/>
          </a:p>
          <a:p>
            <a:pPr>
              <a:buFontTx/>
              <a:buChar char="-"/>
            </a:pPr>
            <a:endParaRPr lang="sv-SE" dirty="0"/>
          </a:p>
        </p:txBody>
      </p:sp>
      <p:sp>
        <p:nvSpPr>
          <p:cNvPr id="4" name="Rubrik 1"/>
          <p:cNvSpPr txBox="1">
            <a:spLocks/>
          </p:cNvSpPr>
          <p:nvPr/>
        </p:nvSpPr>
        <p:spPr>
          <a:xfrm>
            <a:off x="609600" y="427038"/>
            <a:ext cx="8229600" cy="1143000"/>
          </a:xfrm>
          <a:prstGeom prst="rect">
            <a:avLst/>
          </a:prstGeom>
          <a:solidFill>
            <a:srgbClr val="F18E00"/>
          </a:solidFill>
        </p:spPr>
        <p:txBody>
          <a:bodyPr vert="horz" lIns="91440" tIns="45720" rIns="91440" bIns="45720" rtlCol="0" anchor="ctr">
            <a:normAutofit fontScale="92500" lnSpcReduction="20000"/>
          </a:bodyPr>
          <a:lstStyle/>
          <a:p>
            <a:pPr algn="ctr">
              <a:spcBef>
                <a:spcPct val="0"/>
              </a:spcBef>
              <a:defRPr/>
            </a:pPr>
            <a:r>
              <a:rPr lang="sv-SE" sz="4400" dirty="0">
                <a:solidFill>
                  <a:schemeClr val="bg1"/>
                </a:solidFill>
                <a:latin typeface="+mj-lt"/>
                <a:ea typeface="+mj-ea"/>
                <a:cs typeface="+mj-cs"/>
              </a:rPr>
              <a:t> </a:t>
            </a:r>
            <a:r>
              <a:rPr lang="sv-SE" sz="4400" dirty="0">
                <a:solidFill>
                  <a:schemeClr val="bg1"/>
                </a:solidFill>
              </a:rPr>
              <a:t>Forskning – RCT</a:t>
            </a:r>
          </a:p>
          <a:p>
            <a:pPr marL="0" marR="0" lvl="0" indent="0" algn="ctr" defTabSz="914400" rtl="0" eaLnBrk="1" fontAlgn="auto" latinLnBrk="0" hangingPunct="1">
              <a:lnSpc>
                <a:spcPct val="100000"/>
              </a:lnSpc>
              <a:spcBef>
                <a:spcPct val="0"/>
              </a:spcBef>
              <a:spcAft>
                <a:spcPts val="0"/>
              </a:spcAft>
              <a:buClrTx/>
              <a:buSzTx/>
              <a:buFontTx/>
              <a:buNone/>
              <a:tabLst/>
              <a:defRPr/>
            </a:pPr>
            <a:r>
              <a:rPr lang="sv-SE" sz="4400" dirty="0">
                <a:solidFill>
                  <a:schemeClr val="bg1"/>
                </a:solidFill>
                <a:latin typeface="+mj-lt"/>
                <a:ea typeface="+mj-ea"/>
                <a:cs typeface="+mj-cs"/>
              </a:rPr>
              <a:t>Föräldrakompetens</a:t>
            </a:r>
            <a:endParaRPr kumimoji="0" lang="sv-SE" sz="44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1416204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solidFill>
            <a:srgbClr val="F18E00"/>
          </a:solidFill>
        </p:spPr>
        <p:txBody>
          <a:bodyPr/>
          <a:lstStyle/>
          <a:p>
            <a:r>
              <a:rPr lang="sv-SE" dirty="0">
                <a:solidFill>
                  <a:schemeClr val="bg1"/>
                </a:solidFill>
              </a:rPr>
              <a:t>Agenda</a:t>
            </a:r>
          </a:p>
        </p:txBody>
      </p:sp>
      <p:sp>
        <p:nvSpPr>
          <p:cNvPr id="6" name="Platshållare för innehåll 5"/>
          <p:cNvSpPr>
            <a:spLocks noGrp="1"/>
          </p:cNvSpPr>
          <p:nvPr>
            <p:ph idx="1"/>
          </p:nvPr>
        </p:nvSpPr>
        <p:spPr/>
        <p:txBody>
          <a:bodyPr>
            <a:normAutofit/>
          </a:bodyPr>
          <a:lstStyle/>
          <a:p>
            <a:pPr>
              <a:buNone/>
            </a:pPr>
            <a:r>
              <a:rPr lang="sv-SE" dirty="0"/>
              <a:t>Kl 9.00-12.00</a:t>
            </a:r>
          </a:p>
          <a:p>
            <a:r>
              <a:rPr lang="sv-SE" dirty="0"/>
              <a:t>Bakgrund till ABC</a:t>
            </a:r>
          </a:p>
          <a:p>
            <a:r>
              <a:rPr lang="sv-SE" dirty="0"/>
              <a:t>ABC innehåll</a:t>
            </a:r>
          </a:p>
          <a:p>
            <a:r>
              <a:rPr lang="sv-SE" dirty="0"/>
              <a:t>Utbildningsinformation</a:t>
            </a:r>
          </a:p>
          <a:p>
            <a:endParaRPr lang="sv-SE" dirty="0"/>
          </a:p>
          <a:p>
            <a:pPr>
              <a:buNone/>
            </a:pPr>
            <a:r>
              <a:rPr lang="sv-SE" dirty="0"/>
              <a:t>Fika ca kl 10</a:t>
            </a:r>
          </a:p>
          <a:p>
            <a:pPr marL="0" indent="0">
              <a:buNone/>
            </a:pPr>
            <a:r>
              <a:rPr lang="sv-SE"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br>
              <a:rPr lang="sv-SE" b="1" dirty="0"/>
            </a:br>
            <a:endParaRPr lang="sv-SE" dirty="0"/>
          </a:p>
        </p:txBody>
      </p:sp>
      <p:sp>
        <p:nvSpPr>
          <p:cNvPr id="3" name="Platshållare för innehåll 2"/>
          <p:cNvSpPr>
            <a:spLocks noGrp="1"/>
          </p:cNvSpPr>
          <p:nvPr>
            <p:ph idx="1"/>
          </p:nvPr>
        </p:nvSpPr>
        <p:spPr/>
        <p:txBody>
          <a:bodyPr>
            <a:normAutofit/>
          </a:bodyPr>
          <a:lstStyle/>
          <a:p>
            <a:pPr marL="0" indent="0">
              <a:buNone/>
            </a:pPr>
            <a:endParaRPr lang="sv-SE" dirty="0"/>
          </a:p>
          <a:p>
            <a:pPr marL="0" indent="0">
              <a:buNone/>
            </a:pPr>
            <a:r>
              <a:rPr lang="sv-SE" sz="2800" dirty="0"/>
              <a:t>ABC är kostnadseffektivt om ni gruppledare får fortsätta ha grupper efter avslutad utbildning</a:t>
            </a:r>
          </a:p>
          <a:p>
            <a:pPr marL="0" indent="0">
              <a:buNone/>
            </a:pPr>
            <a:endParaRPr lang="sv-SE" dirty="0"/>
          </a:p>
          <a:p>
            <a:pPr>
              <a:buFontTx/>
              <a:buChar char="-"/>
            </a:pPr>
            <a:endParaRPr lang="sv-SE" dirty="0"/>
          </a:p>
        </p:txBody>
      </p:sp>
      <p:sp>
        <p:nvSpPr>
          <p:cNvPr id="4" name="Rubrik 1"/>
          <p:cNvSpPr txBox="1">
            <a:spLocks/>
          </p:cNvSpPr>
          <p:nvPr/>
        </p:nvSpPr>
        <p:spPr>
          <a:xfrm>
            <a:off x="609600" y="427038"/>
            <a:ext cx="8229600" cy="1143000"/>
          </a:xfrm>
          <a:prstGeom prst="rect">
            <a:avLst/>
          </a:prstGeom>
          <a:solidFill>
            <a:srgbClr val="F18E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4400" b="0" i="0" u="none" strike="noStrike" kern="1200" cap="none" spc="0" normalizeH="0" baseline="0" noProof="0" dirty="0">
                <a:ln>
                  <a:noFill/>
                </a:ln>
                <a:solidFill>
                  <a:schemeClr val="bg1"/>
                </a:solidFill>
                <a:effectLst/>
                <a:uLnTx/>
                <a:uFillTx/>
                <a:latin typeface="+mj-lt"/>
                <a:ea typeface="+mj-ea"/>
                <a:cs typeface="+mj-cs"/>
              </a:rPr>
              <a:t>Forskning</a:t>
            </a:r>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3218311"/>
            <a:ext cx="2608643" cy="3639689"/>
          </a:xfrm>
          <a:prstGeom prst="rect">
            <a:avLst/>
          </a:prstGeom>
        </p:spPr>
      </p:pic>
    </p:spTree>
    <p:extLst>
      <p:ext uri="{BB962C8B-B14F-4D97-AF65-F5344CB8AC3E}">
        <p14:creationId xmlns:p14="http://schemas.microsoft.com/office/powerpoint/2010/main" val="1135911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1560" y="332656"/>
            <a:ext cx="8229600" cy="1143000"/>
          </a:xfrm>
          <a:solidFill>
            <a:srgbClr val="97BE0D"/>
          </a:solidFill>
        </p:spPr>
        <p:txBody>
          <a:bodyPr/>
          <a:lstStyle/>
          <a:p>
            <a:r>
              <a:rPr lang="sv-SE" dirty="0">
                <a:solidFill>
                  <a:schemeClr val="bg1"/>
                </a:solidFill>
              </a:rPr>
              <a:t>Vad får föräldrarna?</a:t>
            </a:r>
          </a:p>
        </p:txBody>
      </p:sp>
      <p:sp>
        <p:nvSpPr>
          <p:cNvPr id="3" name="Platshållare för innehåll 2"/>
          <p:cNvSpPr>
            <a:spLocks noGrp="1"/>
          </p:cNvSpPr>
          <p:nvPr>
            <p:ph idx="1"/>
          </p:nvPr>
        </p:nvSpPr>
        <p:spPr/>
        <p:txBody>
          <a:bodyPr>
            <a:normAutofit/>
          </a:bodyPr>
          <a:lstStyle/>
          <a:p>
            <a:r>
              <a:rPr lang="sv-SE" sz="2800" dirty="0"/>
              <a:t>Diskutera och utbyta erfarenheter med andra föräldrar</a:t>
            </a:r>
          </a:p>
          <a:p>
            <a:endParaRPr lang="sv-SE" sz="2800" dirty="0"/>
          </a:p>
          <a:p>
            <a:r>
              <a:rPr lang="sv-SE" sz="2800" dirty="0"/>
              <a:t>Ta del av forskning om föräldraskap och barns utveckling</a:t>
            </a:r>
          </a:p>
          <a:p>
            <a:endParaRPr lang="sv-SE" sz="2800" dirty="0"/>
          </a:p>
          <a:p>
            <a:r>
              <a:rPr lang="sv-SE" sz="2800" dirty="0"/>
              <a:t>Verktyg för att bygga/bevara goda relationer och minska konflikter</a:t>
            </a:r>
          </a:p>
        </p:txBody>
      </p:sp>
    </p:spTree>
    <p:extLst>
      <p:ext uri="{BB962C8B-B14F-4D97-AF65-F5344CB8AC3E}">
        <p14:creationId xmlns:p14="http://schemas.microsoft.com/office/powerpoint/2010/main" val="2215046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7BE0D"/>
          </a:solidFill>
        </p:spPr>
        <p:txBody>
          <a:bodyPr>
            <a:normAutofit/>
          </a:bodyPr>
          <a:lstStyle/>
          <a:p>
            <a:r>
              <a:rPr lang="sv-SE" dirty="0">
                <a:solidFill>
                  <a:schemeClr val="bg1"/>
                </a:solidFill>
              </a:rPr>
              <a:t>Workshop rekrytering</a:t>
            </a:r>
          </a:p>
        </p:txBody>
      </p:sp>
      <p:sp>
        <p:nvSpPr>
          <p:cNvPr id="4" name="Platshållare för innehåll 3"/>
          <p:cNvSpPr>
            <a:spLocks noGrp="1"/>
          </p:cNvSpPr>
          <p:nvPr>
            <p:ph idx="1"/>
          </p:nvPr>
        </p:nvSpPr>
        <p:spPr/>
        <p:txBody>
          <a:bodyPr/>
          <a:lstStyle/>
          <a:p>
            <a:pPr marL="0" lvl="0" indent="0">
              <a:spcBef>
                <a:spcPts val="0"/>
              </a:spcBef>
              <a:buNone/>
              <a:defRPr/>
            </a:pPr>
            <a:r>
              <a:rPr lang="sv-SE" dirty="0"/>
              <a:t>Hur får vi föräldrar till grupperna? </a:t>
            </a:r>
          </a:p>
          <a:p>
            <a:pPr marL="0" lvl="0" indent="0">
              <a:spcBef>
                <a:spcPts val="0"/>
              </a:spcBef>
              <a:buNone/>
              <a:defRPr/>
            </a:pPr>
            <a:r>
              <a:rPr lang="sv-SE" dirty="0"/>
              <a:t>Hur kan vi rekrytera fler pappor till grupperna? </a:t>
            </a:r>
          </a:p>
          <a:p>
            <a:pPr algn="ctr"/>
            <a:endParaRPr lang="sv-SE" dirty="0"/>
          </a:p>
        </p:txBody>
      </p:sp>
      <p:sp>
        <p:nvSpPr>
          <p:cNvPr id="5" name="Rektangel 4"/>
          <p:cNvSpPr/>
          <p:nvPr/>
        </p:nvSpPr>
        <p:spPr>
          <a:xfrm>
            <a:off x="683568" y="1844824"/>
            <a:ext cx="7848872" cy="754053"/>
          </a:xfrm>
          <a:prstGeom prst="rect">
            <a:avLst/>
          </a:prstGeom>
        </p:spPr>
        <p:txBody>
          <a:bodyPr wrap="square">
            <a:spAutoFit/>
          </a:bodyPr>
          <a:lstStyle/>
          <a:p>
            <a:endParaRPr lang="sv-SE" sz="3200" dirty="0"/>
          </a:p>
          <a:p>
            <a:endParaRPr lang="sv-SE" sz="1100" dirty="0"/>
          </a:p>
        </p:txBody>
      </p:sp>
      <p:pic>
        <p:nvPicPr>
          <p:cNvPr id="7" name="Bildobjekt 6" descr="diskuterar.jpg"/>
          <p:cNvPicPr>
            <a:picLocks noChangeAspect="1"/>
          </p:cNvPicPr>
          <p:nvPr/>
        </p:nvPicPr>
        <p:blipFill>
          <a:blip r:embed="rId3" cstate="print"/>
          <a:stretch>
            <a:fillRect/>
          </a:stretch>
        </p:blipFill>
        <p:spPr>
          <a:xfrm>
            <a:off x="2411760" y="2819224"/>
            <a:ext cx="3676703" cy="2800279"/>
          </a:xfrm>
          <a:prstGeom prst="rect">
            <a:avLst/>
          </a:prstGeom>
        </p:spPr>
      </p:pic>
    </p:spTree>
    <p:extLst>
      <p:ext uri="{BB962C8B-B14F-4D97-AF65-F5344CB8AC3E}">
        <p14:creationId xmlns:p14="http://schemas.microsoft.com/office/powerpoint/2010/main" val="3664568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pPr>
              <a:buNone/>
            </a:pPr>
            <a:r>
              <a:rPr lang="sv-SE" dirty="0"/>
              <a:t> </a:t>
            </a:r>
          </a:p>
          <a:p>
            <a:pPr>
              <a:buNone/>
            </a:pPr>
            <a:r>
              <a:rPr lang="sv-SE" dirty="0"/>
              <a:t>Framtidens föräldrar…</a:t>
            </a:r>
            <a:endParaRPr lang="sv-SE" dirty="0">
              <a:hlinkClick r:id="rId3"/>
            </a:endParaRPr>
          </a:p>
          <a:p>
            <a:pPr>
              <a:buNone/>
            </a:pPr>
            <a:endParaRPr lang="sv-SE" dirty="0">
              <a:hlinkClick r:id="rId3"/>
            </a:endParaRPr>
          </a:p>
          <a:p>
            <a:pPr>
              <a:buNone/>
            </a:pPr>
            <a:r>
              <a:rPr lang="sv-SE" sz="2800" dirty="0">
                <a:hlinkClick r:id="rId4"/>
              </a:rPr>
              <a:t>http://www.youtube.com/watch?v=82mPXI9Vpa8</a:t>
            </a:r>
            <a:endParaRPr lang="sv-SE" sz="2800" dirty="0"/>
          </a:p>
          <a:p>
            <a:pPr>
              <a:buNone/>
            </a:pPr>
            <a:endParaRPr lang="sv-SE" dirty="0"/>
          </a:p>
          <a:p>
            <a:endParaRPr lang="sv-SE" dirty="0"/>
          </a:p>
        </p:txBody>
      </p:sp>
      <p:sp>
        <p:nvSpPr>
          <p:cNvPr id="4" name="Rubrik 3"/>
          <p:cNvSpPr>
            <a:spLocks noGrp="1"/>
          </p:cNvSpPr>
          <p:nvPr>
            <p:ph type="title"/>
          </p:nvPr>
        </p:nvSpPr>
        <p:spPr>
          <a:solidFill>
            <a:srgbClr val="F18E00"/>
          </a:solidFill>
        </p:spPr>
        <p:txBody>
          <a:bodyPr/>
          <a:lstStyle/>
          <a:p>
            <a:r>
              <a:rPr lang="sv-SE" dirty="0">
                <a:solidFill>
                  <a:schemeClr val="bg1"/>
                </a:solidFill>
              </a:rPr>
              <a:t>Barnperspektivet</a:t>
            </a:r>
          </a:p>
        </p:txBody>
      </p:sp>
    </p:spTree>
    <p:extLst>
      <p:ext uri="{BB962C8B-B14F-4D97-AF65-F5344CB8AC3E}">
        <p14:creationId xmlns:p14="http://schemas.microsoft.com/office/powerpoint/2010/main" val="2065673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endParaRPr lang="sv-SE" dirty="0"/>
          </a:p>
          <a:p>
            <a:r>
              <a:rPr lang="sv-SE" sz="3400" dirty="0"/>
              <a:t>Varför ska vi erbjuda träffar som riktar sig till ALLA föräldrar?</a:t>
            </a:r>
          </a:p>
          <a:p>
            <a:pPr lvl="1"/>
            <a:r>
              <a:rPr lang="sv-SE" sz="3200" dirty="0"/>
              <a:t>Diskutera två och två</a:t>
            </a:r>
          </a:p>
          <a:p>
            <a:endParaRPr lang="sv-SE" dirty="0"/>
          </a:p>
        </p:txBody>
      </p:sp>
      <p:sp>
        <p:nvSpPr>
          <p:cNvPr id="5" name="Rubrik 1"/>
          <p:cNvSpPr txBox="1">
            <a:spLocks/>
          </p:cNvSpPr>
          <p:nvPr/>
        </p:nvSpPr>
        <p:spPr>
          <a:xfrm>
            <a:off x="467544" y="260648"/>
            <a:ext cx="8229600" cy="1224136"/>
          </a:xfrm>
          <a:prstGeom prst="rect">
            <a:avLst/>
          </a:prstGeom>
          <a:solidFill>
            <a:srgbClr val="93117E"/>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4400" b="0" i="0" u="none" strike="noStrike" kern="1200" cap="none" spc="0" normalizeH="0" baseline="0" noProof="0" dirty="0">
                <a:ln>
                  <a:noFill/>
                </a:ln>
                <a:solidFill>
                  <a:schemeClr val="bg1"/>
                </a:solidFill>
                <a:effectLst/>
                <a:uLnTx/>
                <a:uFillTx/>
                <a:latin typeface="+mj-lt"/>
                <a:ea typeface="+mj-ea"/>
                <a:cs typeface="+mj-cs"/>
              </a:rPr>
              <a:t>Varför</a:t>
            </a:r>
            <a:r>
              <a:rPr kumimoji="0" lang="sv-SE" sz="4400" b="0" i="0" u="none" strike="noStrike" kern="1200" cap="none" spc="0" normalizeH="0" noProof="0" dirty="0">
                <a:ln>
                  <a:noFill/>
                </a:ln>
                <a:solidFill>
                  <a:schemeClr val="bg1"/>
                </a:solidFill>
                <a:effectLst/>
                <a:uLnTx/>
                <a:uFillTx/>
                <a:latin typeface="+mj-lt"/>
                <a:ea typeface="+mj-ea"/>
                <a:cs typeface="+mj-cs"/>
              </a:rPr>
              <a:t> ABC</a:t>
            </a:r>
            <a:r>
              <a:rPr kumimoji="0" lang="sv-SE" sz="4400" b="0" i="0" u="none" strike="noStrike" kern="1200" cap="none" spc="0" normalizeH="0" baseline="0" noProof="0" dirty="0">
                <a:ln>
                  <a:noFill/>
                </a:ln>
                <a:solidFill>
                  <a:schemeClr val="bg1"/>
                </a:solidFill>
                <a:effectLst/>
                <a:uLnTx/>
                <a:uFillTx/>
                <a:latin typeface="+mj-lt"/>
                <a:ea typeface="+mj-ea"/>
                <a:cs typeface="+mj-cs"/>
              </a:rPr>
              <a:t>?</a:t>
            </a:r>
          </a:p>
        </p:txBody>
      </p:sp>
    </p:spTree>
    <p:extLst>
      <p:ext uri="{BB962C8B-B14F-4D97-AF65-F5344CB8AC3E}">
        <p14:creationId xmlns:p14="http://schemas.microsoft.com/office/powerpoint/2010/main" val="1874928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FFC000"/>
          </a:solidFill>
        </p:spPr>
        <p:txBody>
          <a:bodyPr/>
          <a:lstStyle/>
          <a:p>
            <a:r>
              <a:rPr lang="sv-SE" dirty="0"/>
              <a:t>Preventionsparadoxen</a:t>
            </a:r>
          </a:p>
        </p:txBody>
      </p:sp>
      <p:sp>
        <p:nvSpPr>
          <p:cNvPr id="3" name="Platshållare för innehåll 2"/>
          <p:cNvSpPr>
            <a:spLocks noGrp="1"/>
          </p:cNvSpPr>
          <p:nvPr>
            <p:ph idx="1"/>
          </p:nvPr>
        </p:nvSpPr>
        <p:spPr/>
        <p:txBody>
          <a:bodyPr>
            <a:normAutofit lnSpcReduction="10000"/>
          </a:bodyPr>
          <a:lstStyle/>
          <a:p>
            <a:pPr>
              <a:buNone/>
            </a:pPr>
            <a:endParaRPr lang="sv-SE" sz="2800" dirty="0"/>
          </a:p>
          <a:p>
            <a:r>
              <a:rPr lang="sv-SE" dirty="0"/>
              <a:t>Av de barn som är i riskzonen kommer inte alla att behöva stöd för att problemen ska rätta till sig</a:t>
            </a:r>
          </a:p>
          <a:p>
            <a:r>
              <a:rPr lang="sv-SE" dirty="0"/>
              <a:t>Den flesta barn som utvecklar problem senare i livet finns i den stora gruppen barn som </a:t>
            </a:r>
            <a:r>
              <a:rPr lang="sv-SE" i="1" dirty="0"/>
              <a:t>inte verkar </a:t>
            </a:r>
            <a:r>
              <a:rPr lang="sv-SE" dirty="0"/>
              <a:t>ha några problem idag</a:t>
            </a:r>
          </a:p>
          <a:p>
            <a:pPr>
              <a:buNone/>
            </a:pPr>
            <a:endParaRPr lang="sv-SE" sz="3100" b="1" dirty="0">
              <a:solidFill>
                <a:schemeClr val="accent6">
                  <a:lumMod val="75000"/>
                </a:schemeClr>
              </a:solidFill>
            </a:endParaRPr>
          </a:p>
          <a:p>
            <a:pPr>
              <a:buNone/>
            </a:pPr>
            <a:r>
              <a:rPr lang="sv-SE" sz="3100" b="1" dirty="0"/>
              <a:t>Motiverar arbete på alla nivåer!</a:t>
            </a:r>
          </a:p>
          <a:p>
            <a:pPr>
              <a:buNone/>
            </a:pPr>
            <a:endParaRPr lang="sv-SE" sz="3100" dirty="0"/>
          </a:p>
          <a:p>
            <a:pPr>
              <a:buNone/>
            </a:pPr>
            <a:endParaRPr lang="sv-SE" sz="2800" dirty="0"/>
          </a:p>
        </p:txBody>
      </p:sp>
      <p:sp>
        <p:nvSpPr>
          <p:cNvPr id="4" name="Rubrik 1"/>
          <p:cNvSpPr txBox="1">
            <a:spLocks/>
          </p:cNvSpPr>
          <p:nvPr/>
        </p:nvSpPr>
        <p:spPr>
          <a:xfrm>
            <a:off x="467544" y="260648"/>
            <a:ext cx="8443664" cy="1224136"/>
          </a:xfrm>
          <a:prstGeom prst="rect">
            <a:avLst/>
          </a:prstGeom>
          <a:solidFill>
            <a:srgbClr val="93117E"/>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4400" b="0" i="0" u="none" strike="noStrike" kern="1200" cap="none" spc="0" normalizeH="0" baseline="0" noProof="0" dirty="0">
                <a:ln>
                  <a:noFill/>
                </a:ln>
                <a:solidFill>
                  <a:schemeClr val="bg1"/>
                </a:solidFill>
                <a:effectLst/>
                <a:uLnTx/>
                <a:uFillTx/>
                <a:latin typeface="+mj-lt"/>
                <a:ea typeface="+mj-ea"/>
                <a:cs typeface="+mj-cs"/>
              </a:rPr>
              <a:t>Preventionsparadoxen</a:t>
            </a:r>
          </a:p>
        </p:txBody>
      </p:sp>
    </p:spTree>
    <p:extLst>
      <p:ext uri="{BB962C8B-B14F-4D97-AF65-F5344CB8AC3E}">
        <p14:creationId xmlns:p14="http://schemas.microsoft.com/office/powerpoint/2010/main" val="3737942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3711B5-F043-4A62-9C06-6247CC496CDB}"/>
              </a:ext>
            </a:extLst>
          </p:cNvPr>
          <p:cNvSpPr>
            <a:spLocks noGrp="1"/>
          </p:cNvSpPr>
          <p:nvPr>
            <p:ph type="title"/>
          </p:nvPr>
        </p:nvSpPr>
        <p:spPr/>
        <p:txBody>
          <a:bodyPr/>
          <a:lstStyle/>
          <a:p>
            <a:r>
              <a:rPr lang="sv-SE" dirty="0"/>
              <a:t>Preventionsparadoxen</a:t>
            </a:r>
          </a:p>
        </p:txBody>
      </p:sp>
      <p:pic>
        <p:nvPicPr>
          <p:cNvPr id="4" name="Platshållare för innehåll 3">
            <a:extLst>
              <a:ext uri="{FF2B5EF4-FFF2-40B4-BE49-F238E27FC236}">
                <a16:creationId xmlns:a16="http://schemas.microsoft.com/office/drawing/2014/main" id="{190EB0F4-DF17-48CC-A8EC-30A4F31F00FE}"/>
              </a:ext>
            </a:extLst>
          </p:cNvPr>
          <p:cNvPicPr>
            <a:picLocks noGrp="1" noChangeAspect="1"/>
          </p:cNvPicPr>
          <p:nvPr>
            <p:ph idx="1"/>
          </p:nvPr>
        </p:nvPicPr>
        <p:blipFill>
          <a:blip r:embed="rId3"/>
          <a:stretch>
            <a:fillRect/>
          </a:stretch>
        </p:blipFill>
        <p:spPr>
          <a:xfrm>
            <a:off x="757795" y="2125266"/>
            <a:ext cx="2622221" cy="3764155"/>
          </a:xfrm>
          <a:prstGeom prst="rect">
            <a:avLst/>
          </a:prstGeom>
        </p:spPr>
      </p:pic>
      <p:grpSp>
        <p:nvGrpSpPr>
          <p:cNvPr id="5" name="Group 395">
            <a:extLst>
              <a:ext uri="{FF2B5EF4-FFF2-40B4-BE49-F238E27FC236}">
                <a16:creationId xmlns:a16="http://schemas.microsoft.com/office/drawing/2014/main" id="{C65FAAA9-E171-4A60-A23D-A0543FB6EC05}"/>
              </a:ext>
            </a:extLst>
          </p:cNvPr>
          <p:cNvGrpSpPr>
            <a:grpSpLocks/>
          </p:cNvGrpSpPr>
          <p:nvPr/>
        </p:nvGrpSpPr>
        <p:grpSpPr bwMode="auto">
          <a:xfrm>
            <a:off x="899558" y="2264476"/>
            <a:ext cx="2315688" cy="2109596"/>
            <a:chOff x="476" y="342"/>
            <a:chExt cx="1925" cy="1741"/>
          </a:xfrm>
        </p:grpSpPr>
        <p:sp>
          <p:nvSpPr>
            <p:cNvPr id="6" name="Rectangle 380">
              <a:extLst>
                <a:ext uri="{FF2B5EF4-FFF2-40B4-BE49-F238E27FC236}">
                  <a16:creationId xmlns:a16="http://schemas.microsoft.com/office/drawing/2014/main" id="{5FFA41B3-247D-4720-880C-2C1818F31537}"/>
                </a:ext>
              </a:extLst>
            </p:cNvPr>
            <p:cNvSpPr>
              <a:spLocks noChangeArrowheads="1"/>
            </p:cNvSpPr>
            <p:nvPr/>
          </p:nvSpPr>
          <p:spPr bwMode="auto">
            <a:xfrm>
              <a:off x="1055" y="924"/>
              <a:ext cx="182" cy="181"/>
            </a:xfrm>
            <a:prstGeom prst="rect">
              <a:avLst/>
            </a:prstGeom>
            <a:solidFill>
              <a:srgbClr val="FF0000"/>
            </a:solidFill>
            <a:ln w="9525" algn="ctr">
              <a:solidFill>
                <a:schemeClr val="tx1"/>
              </a:solidFill>
              <a:miter lim="800000"/>
              <a:headEnd/>
              <a:tailEnd/>
            </a:ln>
          </p:spPr>
          <p:txBody>
            <a:bodyPr wrap="none" anchor="ctr"/>
            <a:lstStyle/>
            <a:p>
              <a:pPr eaLnBrk="0" hangingPunct="0"/>
              <a:endParaRPr lang="sv-SE" dirty="0">
                <a:latin typeface="Arial Narrow" pitchFamily="34" charset="0"/>
              </a:endParaRPr>
            </a:p>
          </p:txBody>
        </p:sp>
        <p:sp>
          <p:nvSpPr>
            <p:cNvPr id="7" name="Rectangle 381">
              <a:extLst>
                <a:ext uri="{FF2B5EF4-FFF2-40B4-BE49-F238E27FC236}">
                  <a16:creationId xmlns:a16="http://schemas.microsoft.com/office/drawing/2014/main" id="{5E3B1874-B255-40A6-91B5-E71213A86196}"/>
                </a:ext>
              </a:extLst>
            </p:cNvPr>
            <p:cNvSpPr>
              <a:spLocks noChangeArrowheads="1"/>
            </p:cNvSpPr>
            <p:nvPr/>
          </p:nvSpPr>
          <p:spPr bwMode="auto">
            <a:xfrm>
              <a:off x="1448" y="1520"/>
              <a:ext cx="182" cy="181"/>
            </a:xfrm>
            <a:prstGeom prst="rect">
              <a:avLst/>
            </a:prstGeom>
            <a:solidFill>
              <a:srgbClr val="FF0000"/>
            </a:solidFill>
            <a:ln w="9525" algn="ctr">
              <a:solidFill>
                <a:schemeClr val="tx1"/>
              </a:solidFill>
              <a:miter lim="800000"/>
              <a:headEnd/>
              <a:tailEnd/>
            </a:ln>
          </p:spPr>
          <p:txBody>
            <a:bodyPr wrap="none" anchor="ctr"/>
            <a:lstStyle/>
            <a:p>
              <a:pPr eaLnBrk="0" hangingPunct="0"/>
              <a:endParaRPr lang="sv-SE" dirty="0">
                <a:latin typeface="Arial Narrow" pitchFamily="34" charset="0"/>
              </a:endParaRPr>
            </a:p>
          </p:txBody>
        </p:sp>
        <p:sp>
          <p:nvSpPr>
            <p:cNvPr id="8" name="Rectangle 382">
              <a:extLst>
                <a:ext uri="{FF2B5EF4-FFF2-40B4-BE49-F238E27FC236}">
                  <a16:creationId xmlns:a16="http://schemas.microsoft.com/office/drawing/2014/main" id="{3122AF09-1FCA-4EE9-A5D2-7951A89509EA}"/>
                </a:ext>
              </a:extLst>
            </p:cNvPr>
            <p:cNvSpPr>
              <a:spLocks noChangeArrowheads="1"/>
            </p:cNvSpPr>
            <p:nvPr/>
          </p:nvSpPr>
          <p:spPr bwMode="auto">
            <a:xfrm>
              <a:off x="2219" y="920"/>
              <a:ext cx="182" cy="181"/>
            </a:xfrm>
            <a:prstGeom prst="rect">
              <a:avLst/>
            </a:prstGeom>
            <a:solidFill>
              <a:srgbClr val="FF0000"/>
            </a:solidFill>
            <a:ln w="9525" algn="ctr">
              <a:solidFill>
                <a:schemeClr val="tx1"/>
              </a:solidFill>
              <a:miter lim="800000"/>
              <a:headEnd/>
              <a:tailEnd/>
            </a:ln>
          </p:spPr>
          <p:txBody>
            <a:bodyPr wrap="none" anchor="ctr"/>
            <a:lstStyle/>
            <a:p>
              <a:pPr eaLnBrk="0" hangingPunct="0"/>
              <a:endParaRPr lang="sv-SE">
                <a:latin typeface="Arial Narrow" pitchFamily="34" charset="0"/>
              </a:endParaRPr>
            </a:p>
          </p:txBody>
        </p:sp>
        <p:sp>
          <p:nvSpPr>
            <p:cNvPr id="9" name="Rectangle 383">
              <a:extLst>
                <a:ext uri="{FF2B5EF4-FFF2-40B4-BE49-F238E27FC236}">
                  <a16:creationId xmlns:a16="http://schemas.microsoft.com/office/drawing/2014/main" id="{5ABFE45E-ECC3-4B60-A61F-AE54C3C69811}"/>
                </a:ext>
              </a:extLst>
            </p:cNvPr>
            <p:cNvSpPr>
              <a:spLocks noChangeArrowheads="1"/>
            </p:cNvSpPr>
            <p:nvPr/>
          </p:nvSpPr>
          <p:spPr bwMode="auto">
            <a:xfrm>
              <a:off x="849" y="1508"/>
              <a:ext cx="182" cy="181"/>
            </a:xfrm>
            <a:prstGeom prst="rect">
              <a:avLst/>
            </a:prstGeom>
            <a:solidFill>
              <a:srgbClr val="FF0000"/>
            </a:solidFill>
            <a:ln w="9525" algn="ctr">
              <a:solidFill>
                <a:schemeClr val="tx1"/>
              </a:solidFill>
              <a:miter lim="800000"/>
              <a:headEnd/>
              <a:tailEnd/>
            </a:ln>
          </p:spPr>
          <p:txBody>
            <a:bodyPr wrap="none" anchor="ctr"/>
            <a:lstStyle/>
            <a:p>
              <a:pPr eaLnBrk="0" hangingPunct="0"/>
              <a:endParaRPr lang="sv-SE">
                <a:latin typeface="Arial Narrow" pitchFamily="34" charset="0"/>
              </a:endParaRPr>
            </a:p>
          </p:txBody>
        </p:sp>
        <p:sp>
          <p:nvSpPr>
            <p:cNvPr id="10" name="Rectangle 390">
              <a:extLst>
                <a:ext uri="{FF2B5EF4-FFF2-40B4-BE49-F238E27FC236}">
                  <a16:creationId xmlns:a16="http://schemas.microsoft.com/office/drawing/2014/main" id="{780442AB-7A9A-4B5F-90BE-056E2E24B075}"/>
                </a:ext>
              </a:extLst>
            </p:cNvPr>
            <p:cNvSpPr>
              <a:spLocks noChangeArrowheads="1"/>
            </p:cNvSpPr>
            <p:nvPr/>
          </p:nvSpPr>
          <p:spPr bwMode="auto">
            <a:xfrm>
              <a:off x="2037" y="1711"/>
              <a:ext cx="182" cy="181"/>
            </a:xfrm>
            <a:prstGeom prst="rect">
              <a:avLst/>
            </a:prstGeom>
            <a:solidFill>
              <a:srgbClr val="FF0000"/>
            </a:solidFill>
            <a:ln w="9525" algn="ctr">
              <a:solidFill>
                <a:schemeClr val="tx1"/>
              </a:solidFill>
              <a:miter lim="800000"/>
              <a:headEnd/>
              <a:tailEnd/>
            </a:ln>
          </p:spPr>
          <p:txBody>
            <a:bodyPr wrap="none" anchor="ctr"/>
            <a:lstStyle/>
            <a:p>
              <a:pPr eaLnBrk="0" hangingPunct="0"/>
              <a:endParaRPr lang="sv-SE" dirty="0">
                <a:latin typeface="Arial Narrow" pitchFamily="34" charset="0"/>
              </a:endParaRPr>
            </a:p>
          </p:txBody>
        </p:sp>
        <p:sp>
          <p:nvSpPr>
            <p:cNvPr id="11" name="Rectangle 391">
              <a:extLst>
                <a:ext uri="{FF2B5EF4-FFF2-40B4-BE49-F238E27FC236}">
                  <a16:creationId xmlns:a16="http://schemas.microsoft.com/office/drawing/2014/main" id="{14166684-AD09-4F3B-9D71-FAC366A9608B}"/>
                </a:ext>
              </a:extLst>
            </p:cNvPr>
            <p:cNvSpPr>
              <a:spLocks noChangeArrowheads="1"/>
            </p:cNvSpPr>
            <p:nvPr/>
          </p:nvSpPr>
          <p:spPr bwMode="auto">
            <a:xfrm>
              <a:off x="1843" y="342"/>
              <a:ext cx="182" cy="181"/>
            </a:xfrm>
            <a:prstGeom prst="rect">
              <a:avLst/>
            </a:prstGeom>
            <a:solidFill>
              <a:srgbClr val="FF0000"/>
            </a:solidFill>
            <a:ln w="9525" algn="ctr">
              <a:solidFill>
                <a:schemeClr val="tx1"/>
              </a:solidFill>
              <a:miter lim="800000"/>
              <a:headEnd/>
              <a:tailEnd/>
            </a:ln>
          </p:spPr>
          <p:txBody>
            <a:bodyPr wrap="none" anchor="ctr"/>
            <a:lstStyle/>
            <a:p>
              <a:pPr eaLnBrk="0" hangingPunct="0"/>
              <a:endParaRPr lang="sv-SE">
                <a:latin typeface="Arial Narrow" pitchFamily="34" charset="0"/>
              </a:endParaRPr>
            </a:p>
          </p:txBody>
        </p:sp>
        <p:sp>
          <p:nvSpPr>
            <p:cNvPr id="12" name="Rectangle 392">
              <a:extLst>
                <a:ext uri="{FF2B5EF4-FFF2-40B4-BE49-F238E27FC236}">
                  <a16:creationId xmlns:a16="http://schemas.microsoft.com/office/drawing/2014/main" id="{23253DDA-613F-4CDD-89CE-0ABA2C152CFA}"/>
                </a:ext>
              </a:extLst>
            </p:cNvPr>
            <p:cNvSpPr>
              <a:spLocks noChangeArrowheads="1"/>
            </p:cNvSpPr>
            <p:nvPr/>
          </p:nvSpPr>
          <p:spPr bwMode="auto">
            <a:xfrm>
              <a:off x="658" y="533"/>
              <a:ext cx="182" cy="181"/>
            </a:xfrm>
            <a:prstGeom prst="rect">
              <a:avLst/>
            </a:prstGeom>
            <a:solidFill>
              <a:srgbClr val="FF0000"/>
            </a:solidFill>
            <a:ln w="9525" algn="ctr">
              <a:solidFill>
                <a:schemeClr val="tx1"/>
              </a:solidFill>
              <a:miter lim="800000"/>
              <a:headEnd/>
              <a:tailEnd/>
            </a:ln>
          </p:spPr>
          <p:txBody>
            <a:bodyPr wrap="none" anchor="ctr"/>
            <a:lstStyle/>
            <a:p>
              <a:pPr eaLnBrk="0" hangingPunct="0"/>
              <a:endParaRPr lang="sv-SE">
                <a:latin typeface="Arial Narrow" pitchFamily="34" charset="0"/>
              </a:endParaRPr>
            </a:p>
          </p:txBody>
        </p:sp>
        <p:sp>
          <p:nvSpPr>
            <p:cNvPr id="13" name="Rectangle 393">
              <a:extLst>
                <a:ext uri="{FF2B5EF4-FFF2-40B4-BE49-F238E27FC236}">
                  <a16:creationId xmlns:a16="http://schemas.microsoft.com/office/drawing/2014/main" id="{B796A714-6975-418B-8A57-552135F8D261}"/>
                </a:ext>
              </a:extLst>
            </p:cNvPr>
            <p:cNvSpPr>
              <a:spLocks noChangeArrowheads="1"/>
            </p:cNvSpPr>
            <p:nvPr/>
          </p:nvSpPr>
          <p:spPr bwMode="auto">
            <a:xfrm>
              <a:off x="476" y="1902"/>
              <a:ext cx="182" cy="181"/>
            </a:xfrm>
            <a:prstGeom prst="rect">
              <a:avLst/>
            </a:prstGeom>
            <a:solidFill>
              <a:srgbClr val="FF0000"/>
            </a:solidFill>
            <a:ln w="9525" algn="ctr">
              <a:solidFill>
                <a:schemeClr val="tx1"/>
              </a:solidFill>
              <a:miter lim="800000"/>
              <a:headEnd/>
              <a:tailEnd/>
            </a:ln>
          </p:spPr>
          <p:txBody>
            <a:bodyPr wrap="none" anchor="ctr"/>
            <a:lstStyle/>
            <a:p>
              <a:pPr eaLnBrk="0" hangingPunct="0"/>
              <a:endParaRPr lang="sv-SE">
                <a:latin typeface="Arial Narrow" pitchFamily="34" charset="0"/>
              </a:endParaRPr>
            </a:p>
          </p:txBody>
        </p:sp>
        <p:sp>
          <p:nvSpPr>
            <p:cNvPr id="14" name="Rectangle 394">
              <a:extLst>
                <a:ext uri="{FF2B5EF4-FFF2-40B4-BE49-F238E27FC236}">
                  <a16:creationId xmlns:a16="http://schemas.microsoft.com/office/drawing/2014/main" id="{53C2B9D9-6696-4CA0-9821-325723E314E4}"/>
                </a:ext>
              </a:extLst>
            </p:cNvPr>
            <p:cNvSpPr>
              <a:spLocks noChangeArrowheads="1"/>
            </p:cNvSpPr>
            <p:nvPr/>
          </p:nvSpPr>
          <p:spPr bwMode="auto">
            <a:xfrm>
              <a:off x="1637" y="734"/>
              <a:ext cx="182" cy="181"/>
            </a:xfrm>
            <a:prstGeom prst="rect">
              <a:avLst/>
            </a:prstGeom>
            <a:solidFill>
              <a:srgbClr val="FF0000"/>
            </a:solidFill>
            <a:ln w="9525" algn="ctr">
              <a:solidFill>
                <a:schemeClr val="tx1"/>
              </a:solidFill>
              <a:miter lim="800000"/>
              <a:headEnd/>
              <a:tailEnd/>
            </a:ln>
          </p:spPr>
          <p:txBody>
            <a:bodyPr wrap="none" anchor="ctr"/>
            <a:lstStyle/>
            <a:p>
              <a:pPr eaLnBrk="0" hangingPunct="0"/>
              <a:endParaRPr lang="sv-SE" dirty="0">
                <a:latin typeface="Arial Narrow" pitchFamily="34" charset="0"/>
              </a:endParaRPr>
            </a:p>
          </p:txBody>
        </p:sp>
      </p:grpSp>
      <p:sp>
        <p:nvSpPr>
          <p:cNvPr id="25" name="Text Box 144">
            <a:extLst>
              <a:ext uri="{FF2B5EF4-FFF2-40B4-BE49-F238E27FC236}">
                <a16:creationId xmlns:a16="http://schemas.microsoft.com/office/drawing/2014/main" id="{B1373FD2-3D40-4F32-9D78-F4A2CE34902B}"/>
              </a:ext>
            </a:extLst>
          </p:cNvPr>
          <p:cNvSpPr txBox="1">
            <a:spLocks noChangeArrowheads="1"/>
          </p:cNvSpPr>
          <p:nvPr/>
        </p:nvSpPr>
        <p:spPr bwMode="auto">
          <a:xfrm>
            <a:off x="3566431" y="2819743"/>
            <a:ext cx="2602484" cy="300082"/>
          </a:xfrm>
          <a:prstGeom prst="rect">
            <a:avLst/>
          </a:prstGeom>
          <a:noFill/>
          <a:ln w="9525">
            <a:noFill/>
            <a:miter lim="800000"/>
            <a:headEnd/>
            <a:tailEnd/>
          </a:ln>
          <a:effec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50000"/>
              </a:spcBef>
              <a:defRPr/>
            </a:pPr>
            <a:r>
              <a:rPr lang="sv-SE" sz="1350" dirty="0">
                <a:solidFill>
                  <a:srgbClr val="000000"/>
                </a:solidFill>
                <a:effectLst>
                  <a:outerShdw blurRad="38100" dist="38100" dir="2700000" algn="tl">
                    <a:srgbClr val="C0C0C0"/>
                  </a:outerShdw>
                </a:effectLst>
              </a:rPr>
              <a:t>Normalgruppen - 9 av 90 barn</a:t>
            </a:r>
          </a:p>
        </p:txBody>
      </p:sp>
      <p:sp>
        <p:nvSpPr>
          <p:cNvPr id="26" name="Text Box 145">
            <a:extLst>
              <a:ext uri="{FF2B5EF4-FFF2-40B4-BE49-F238E27FC236}">
                <a16:creationId xmlns:a16="http://schemas.microsoft.com/office/drawing/2014/main" id="{9A0D8A8E-4FC8-4585-9677-C5799F48A3F4}"/>
              </a:ext>
            </a:extLst>
          </p:cNvPr>
          <p:cNvSpPr txBox="1">
            <a:spLocks noChangeArrowheads="1"/>
          </p:cNvSpPr>
          <p:nvPr/>
        </p:nvSpPr>
        <p:spPr bwMode="auto">
          <a:xfrm>
            <a:off x="3566432" y="4825561"/>
            <a:ext cx="2292734" cy="300082"/>
          </a:xfrm>
          <a:prstGeom prst="rect">
            <a:avLst/>
          </a:prstGeom>
          <a:noFill/>
          <a:ln w="9525">
            <a:noFill/>
            <a:miter lim="800000"/>
            <a:headEnd/>
            <a:tailEnd/>
          </a:ln>
          <a:effec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50000"/>
              </a:spcBef>
              <a:defRPr/>
            </a:pPr>
            <a:r>
              <a:rPr lang="sv-SE" sz="1350" dirty="0">
                <a:solidFill>
                  <a:srgbClr val="000000"/>
                </a:solidFill>
                <a:effectLst>
                  <a:outerShdw blurRad="38100" dist="38100" dir="2700000" algn="tl">
                    <a:srgbClr val="C0C0C0"/>
                  </a:outerShdw>
                </a:effectLst>
              </a:rPr>
              <a:t>Riskgruppen - 2 av 7 barn</a:t>
            </a:r>
          </a:p>
        </p:txBody>
      </p:sp>
      <p:sp>
        <p:nvSpPr>
          <p:cNvPr id="27" name="Text Box 146">
            <a:extLst>
              <a:ext uri="{FF2B5EF4-FFF2-40B4-BE49-F238E27FC236}">
                <a16:creationId xmlns:a16="http://schemas.microsoft.com/office/drawing/2014/main" id="{0F49A308-8F27-434C-9BF3-8AF56C442BD9}"/>
              </a:ext>
            </a:extLst>
          </p:cNvPr>
          <p:cNvSpPr txBox="1">
            <a:spLocks noChangeArrowheads="1"/>
          </p:cNvSpPr>
          <p:nvPr/>
        </p:nvSpPr>
        <p:spPr bwMode="auto">
          <a:xfrm>
            <a:off x="3566432" y="5321513"/>
            <a:ext cx="2488517" cy="300082"/>
          </a:xfrm>
          <a:prstGeom prst="rect">
            <a:avLst/>
          </a:prstGeom>
          <a:noFill/>
          <a:ln w="9525">
            <a:noFill/>
            <a:miter lim="800000"/>
            <a:headEnd/>
            <a:tailEnd/>
          </a:ln>
          <a:effec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50000"/>
              </a:spcBef>
              <a:defRPr/>
            </a:pPr>
            <a:r>
              <a:rPr lang="sv-SE" sz="1350" dirty="0">
                <a:solidFill>
                  <a:srgbClr val="000000"/>
                </a:solidFill>
                <a:effectLst>
                  <a:outerShdw blurRad="38100" dist="38100" dir="2700000" algn="tl">
                    <a:srgbClr val="C0C0C0"/>
                  </a:outerShdw>
                </a:effectLst>
              </a:rPr>
              <a:t>Problemgruppen -1 av 3 barn</a:t>
            </a:r>
          </a:p>
        </p:txBody>
      </p:sp>
      <p:grpSp>
        <p:nvGrpSpPr>
          <p:cNvPr id="28" name="Group 385">
            <a:extLst>
              <a:ext uri="{FF2B5EF4-FFF2-40B4-BE49-F238E27FC236}">
                <a16:creationId xmlns:a16="http://schemas.microsoft.com/office/drawing/2014/main" id="{DAD2A9C6-F5EF-440C-825E-CC927D8D842D}"/>
              </a:ext>
            </a:extLst>
          </p:cNvPr>
          <p:cNvGrpSpPr>
            <a:grpSpLocks/>
          </p:cNvGrpSpPr>
          <p:nvPr/>
        </p:nvGrpSpPr>
        <p:grpSpPr bwMode="auto">
          <a:xfrm>
            <a:off x="1438900" y="4992900"/>
            <a:ext cx="1140737" cy="219321"/>
            <a:chOff x="884" y="2535"/>
            <a:chExt cx="1004" cy="181"/>
          </a:xfrm>
        </p:grpSpPr>
        <p:sp>
          <p:nvSpPr>
            <p:cNvPr id="29" name="Rectangle 386">
              <a:extLst>
                <a:ext uri="{FF2B5EF4-FFF2-40B4-BE49-F238E27FC236}">
                  <a16:creationId xmlns:a16="http://schemas.microsoft.com/office/drawing/2014/main" id="{30B42D94-4823-4456-BD9B-55BBA572D3AF}"/>
                </a:ext>
              </a:extLst>
            </p:cNvPr>
            <p:cNvSpPr>
              <a:spLocks noChangeArrowheads="1"/>
            </p:cNvSpPr>
            <p:nvPr/>
          </p:nvSpPr>
          <p:spPr bwMode="auto">
            <a:xfrm>
              <a:off x="1706" y="2535"/>
              <a:ext cx="182" cy="181"/>
            </a:xfrm>
            <a:prstGeom prst="rect">
              <a:avLst/>
            </a:prstGeom>
            <a:solidFill>
              <a:srgbClr val="FF0000"/>
            </a:solidFill>
            <a:ln w="9525" algn="ctr">
              <a:solidFill>
                <a:schemeClr val="tx1"/>
              </a:solidFill>
              <a:miter lim="800000"/>
              <a:headEnd/>
              <a:tailEnd/>
            </a:ln>
          </p:spPr>
          <p:txBody>
            <a:bodyPr wrap="none" anchor="ctr"/>
            <a:lstStyle/>
            <a:p>
              <a:pPr eaLnBrk="0" hangingPunct="0"/>
              <a:endParaRPr lang="sv-SE" dirty="0">
                <a:latin typeface="Arial Narrow" pitchFamily="34" charset="0"/>
              </a:endParaRPr>
            </a:p>
          </p:txBody>
        </p:sp>
        <p:sp>
          <p:nvSpPr>
            <p:cNvPr id="30" name="Rectangle 387">
              <a:extLst>
                <a:ext uri="{FF2B5EF4-FFF2-40B4-BE49-F238E27FC236}">
                  <a16:creationId xmlns:a16="http://schemas.microsoft.com/office/drawing/2014/main" id="{94C00A79-23B7-40F6-B2D9-98E35421BD78}"/>
                </a:ext>
              </a:extLst>
            </p:cNvPr>
            <p:cNvSpPr>
              <a:spLocks noChangeArrowheads="1"/>
            </p:cNvSpPr>
            <p:nvPr/>
          </p:nvSpPr>
          <p:spPr bwMode="auto">
            <a:xfrm>
              <a:off x="884" y="2535"/>
              <a:ext cx="182" cy="181"/>
            </a:xfrm>
            <a:prstGeom prst="rect">
              <a:avLst/>
            </a:prstGeom>
            <a:solidFill>
              <a:srgbClr val="FF0000"/>
            </a:solidFill>
            <a:ln w="9525" algn="ctr">
              <a:solidFill>
                <a:schemeClr val="tx1"/>
              </a:solidFill>
              <a:miter lim="800000"/>
              <a:headEnd/>
              <a:tailEnd/>
            </a:ln>
          </p:spPr>
          <p:txBody>
            <a:bodyPr wrap="none" anchor="ctr"/>
            <a:lstStyle/>
            <a:p>
              <a:pPr eaLnBrk="0" hangingPunct="0"/>
              <a:endParaRPr lang="sv-SE">
                <a:latin typeface="Arial Narrow" pitchFamily="34" charset="0"/>
              </a:endParaRPr>
            </a:p>
          </p:txBody>
        </p:sp>
      </p:grpSp>
      <p:sp>
        <p:nvSpPr>
          <p:cNvPr id="31" name="Rectangle 388">
            <a:extLst>
              <a:ext uri="{FF2B5EF4-FFF2-40B4-BE49-F238E27FC236}">
                <a16:creationId xmlns:a16="http://schemas.microsoft.com/office/drawing/2014/main" id="{0F3FC244-0383-4C16-B6E8-98245AA52E55}"/>
              </a:ext>
            </a:extLst>
          </p:cNvPr>
          <p:cNvSpPr>
            <a:spLocks noChangeArrowheads="1"/>
          </p:cNvSpPr>
          <p:nvPr/>
        </p:nvSpPr>
        <p:spPr bwMode="auto">
          <a:xfrm>
            <a:off x="1222206" y="5511403"/>
            <a:ext cx="216694" cy="215504"/>
          </a:xfrm>
          <a:prstGeom prst="rect">
            <a:avLst/>
          </a:prstGeom>
          <a:solidFill>
            <a:srgbClr val="FF0000"/>
          </a:solidFill>
          <a:ln w="9525" algn="ctr">
            <a:solidFill>
              <a:schemeClr val="tx1"/>
            </a:solidFill>
            <a:miter lim="800000"/>
            <a:headEnd/>
            <a:tailEnd/>
          </a:ln>
        </p:spPr>
        <p:txBody>
          <a:bodyPr wrap="none" anchor="ctr"/>
          <a:lstStyle/>
          <a:p>
            <a:pPr eaLnBrk="0" hangingPunct="0"/>
            <a:endParaRPr lang="sv-SE" dirty="0">
              <a:latin typeface="Arial Narrow" pitchFamily="34" charset="0"/>
            </a:endParaRPr>
          </a:p>
        </p:txBody>
      </p:sp>
    </p:spTree>
    <p:extLst>
      <p:ext uri="{BB962C8B-B14F-4D97-AF65-F5344CB8AC3E}">
        <p14:creationId xmlns:p14="http://schemas.microsoft.com/office/powerpoint/2010/main" val="279543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P spid="26" grpId="0" build="allAtOnce"/>
      <p:bldP spid="27" grpId="0" build="allAtOnce"/>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600200"/>
            <a:ext cx="8229600" cy="4781128"/>
          </a:xfrm>
        </p:spPr>
        <p:txBody>
          <a:bodyPr>
            <a:normAutofit/>
          </a:bodyPr>
          <a:lstStyle/>
          <a:p>
            <a:endParaRPr lang="sv-SE" dirty="0"/>
          </a:p>
          <a:p>
            <a:r>
              <a:rPr lang="sv-SE" sz="2800" dirty="0"/>
              <a:t>ABC bygger på inlärningspsykologi och anknytning</a:t>
            </a:r>
          </a:p>
          <a:p>
            <a:endParaRPr lang="sv-SE" sz="2800" dirty="0"/>
          </a:p>
          <a:p>
            <a:r>
              <a:rPr lang="sv-SE" sz="2800" dirty="0"/>
              <a:t>Principerna kan generaliseras till andra relationer med partnern, kollegorna, chefen, grannen och busschauffören…</a:t>
            </a:r>
          </a:p>
        </p:txBody>
      </p:sp>
      <p:sp>
        <p:nvSpPr>
          <p:cNvPr id="6" name="Rubrik 1"/>
          <p:cNvSpPr txBox="1">
            <a:spLocks noGrp="1"/>
          </p:cNvSpPr>
          <p:nvPr>
            <p:ph type="title"/>
          </p:nvPr>
        </p:nvSpPr>
        <p:spPr>
          <a:prstGeom prst="rect">
            <a:avLst/>
          </a:prstGeom>
          <a:solidFill>
            <a:schemeClr val="accent4">
              <a:lumMod val="60000"/>
              <a:lumOff val="40000"/>
            </a:schemeClr>
          </a:solidFill>
        </p:spPr>
        <p:txBody>
          <a:bodyPr vert="horz" lIns="91440" tIns="45720" rIns="91440" bIns="45720" rtlCol="0" anchor="ctr">
            <a:normAutofit fontScale="90000"/>
          </a:bodyPr>
          <a:lstStyle/>
          <a:p>
            <a:pPr>
              <a:defRPr/>
            </a:pPr>
            <a:r>
              <a:rPr lang="sv-SE" dirty="0"/>
              <a:t>ABC teori: Skyddsfaktorer</a:t>
            </a:r>
            <a:br>
              <a:rPr lang="sv-SE" dirty="0"/>
            </a:br>
            <a:endParaRPr kumimoji="0" lang="sv-SE"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Rubrik 1"/>
          <p:cNvSpPr txBox="1">
            <a:spLocks/>
          </p:cNvSpPr>
          <p:nvPr/>
        </p:nvSpPr>
        <p:spPr>
          <a:xfrm>
            <a:off x="467544" y="260648"/>
            <a:ext cx="8229600" cy="1143000"/>
          </a:xfrm>
          <a:prstGeom prst="rect">
            <a:avLst/>
          </a:prstGeom>
          <a:solidFill>
            <a:srgbClr val="97BE0D"/>
          </a:solidFill>
        </p:spPr>
        <p:txBody>
          <a:bodyPr vert="horz" lIns="91440" tIns="45720" rIns="91440" bIns="45720" rtlCol="0" anchor="ctr">
            <a:normAutofit fontScale="90000" lnSpcReduction="20000"/>
          </a:bodyPr>
          <a:lstStyle/>
          <a:p>
            <a:pPr algn="ctr">
              <a:spcBef>
                <a:spcPct val="0"/>
              </a:spcBef>
              <a:defRPr/>
            </a:pPr>
            <a:endParaRPr lang="sv-SE" sz="4400" dirty="0"/>
          </a:p>
          <a:p>
            <a:pPr algn="ctr">
              <a:spcBef>
                <a:spcPct val="0"/>
              </a:spcBef>
              <a:defRPr/>
            </a:pPr>
            <a:r>
              <a:rPr lang="sv-SE" sz="4400" dirty="0">
                <a:solidFill>
                  <a:schemeClr val="bg1"/>
                </a:solidFill>
              </a:rPr>
              <a:t>ABC  - teori</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sv-SE"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406658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7BE0D"/>
          </a:solidFill>
        </p:spPr>
        <p:txBody>
          <a:bodyPr/>
          <a:lstStyle/>
          <a:p>
            <a:r>
              <a:rPr lang="sv-SE" dirty="0">
                <a:solidFill>
                  <a:schemeClr val="bg1"/>
                </a:solidFill>
              </a:rPr>
              <a:t>ABC - pedagogik</a:t>
            </a:r>
            <a:r>
              <a:rPr lang="sv-SE" dirty="0"/>
              <a:t> </a:t>
            </a:r>
          </a:p>
        </p:txBody>
      </p:sp>
      <p:sp>
        <p:nvSpPr>
          <p:cNvPr id="3" name="Platshållare för innehåll 2"/>
          <p:cNvSpPr>
            <a:spLocks noGrp="1"/>
          </p:cNvSpPr>
          <p:nvPr>
            <p:ph idx="1"/>
          </p:nvPr>
        </p:nvSpPr>
        <p:spPr/>
        <p:txBody>
          <a:bodyPr>
            <a:normAutofit/>
          </a:bodyPr>
          <a:lstStyle/>
          <a:p>
            <a:r>
              <a:rPr lang="sv-SE" sz="2800" dirty="0"/>
              <a:t>Föräldrarna sitter på svaren och utformar sitt eget material</a:t>
            </a:r>
          </a:p>
          <a:p>
            <a:pPr>
              <a:buNone/>
            </a:pPr>
            <a:endParaRPr lang="sv-SE" sz="2800" dirty="0"/>
          </a:p>
          <a:p>
            <a:r>
              <a:rPr lang="sv-SE" sz="2800" dirty="0"/>
              <a:t>Diskussioner, övningar, demonstrationer och filmexempel</a:t>
            </a:r>
          </a:p>
          <a:p>
            <a:endParaRPr lang="sv-SE" sz="2800" dirty="0"/>
          </a:p>
          <a:p>
            <a:r>
              <a:rPr lang="sv-SE" sz="2800" dirty="0"/>
              <a:t>Normalisera, avdramatisera och använd humor </a:t>
            </a:r>
          </a:p>
          <a:p>
            <a:endParaRPr lang="sv-SE" sz="2800" dirty="0"/>
          </a:p>
          <a:p>
            <a:r>
              <a:rPr lang="sv-SE" sz="2800" b="1" dirty="0"/>
              <a:t>Stärka och uppmuntra</a:t>
            </a:r>
          </a:p>
          <a:p>
            <a:endParaRPr lang="sv-SE" dirty="0"/>
          </a:p>
        </p:txBody>
      </p:sp>
    </p:spTree>
    <p:extLst>
      <p:ext uri="{BB962C8B-B14F-4D97-AF65-F5344CB8AC3E}">
        <p14:creationId xmlns:p14="http://schemas.microsoft.com/office/powerpoint/2010/main" val="1953630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txBox="1">
            <a:spLocks/>
          </p:cNvSpPr>
          <p:nvPr/>
        </p:nvSpPr>
        <p:spPr>
          <a:xfrm>
            <a:off x="408991" y="1556792"/>
            <a:ext cx="8411481" cy="2088232"/>
          </a:xfrm>
          <a:prstGeom prst="rect">
            <a:avLst/>
          </a:prstGeom>
          <a:solidFill>
            <a:srgbClr val="93117E"/>
          </a:solidFill>
        </p:spPr>
        <p:txBody>
          <a:bodyPr vert="horz" lIns="91440" tIns="45720" rIns="91440" bIns="45720" rtlCol="0" anchor="ctr">
            <a:normAutofit fontScale="77500" lnSpcReduction="20000"/>
          </a:bodyPr>
          <a:lstStyle/>
          <a:p>
            <a:pPr algn="ctr">
              <a:lnSpc>
                <a:spcPct val="200000"/>
              </a:lnSpc>
              <a:spcBef>
                <a:spcPct val="0"/>
              </a:spcBef>
              <a:defRPr/>
            </a:pPr>
            <a:r>
              <a:rPr lang="sv-SE" sz="6600" dirty="0">
                <a:solidFill>
                  <a:schemeClr val="bg1"/>
                </a:solidFill>
                <a:latin typeface="+mj-lt"/>
                <a:ea typeface="+mj-ea"/>
                <a:cs typeface="+mj-cs"/>
              </a:rPr>
              <a:t>Lycka till, vi ses på kursdag 1!</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sv-SE"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625101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7BE0D"/>
          </a:solidFill>
        </p:spPr>
        <p:txBody>
          <a:bodyPr/>
          <a:lstStyle/>
          <a:p>
            <a:r>
              <a:rPr lang="sv-SE" dirty="0">
                <a:solidFill>
                  <a:schemeClr val="bg1"/>
                </a:solidFill>
              </a:rPr>
              <a:t>Gruppledarutbildning</a:t>
            </a:r>
          </a:p>
        </p:txBody>
      </p:sp>
      <p:sp>
        <p:nvSpPr>
          <p:cNvPr id="3" name="Platshållare för innehåll 2"/>
          <p:cNvSpPr>
            <a:spLocks noGrp="1"/>
          </p:cNvSpPr>
          <p:nvPr>
            <p:ph idx="1"/>
          </p:nvPr>
        </p:nvSpPr>
        <p:spPr>
          <a:xfrm>
            <a:off x="457200" y="1600200"/>
            <a:ext cx="8229600" cy="4781128"/>
          </a:xfrm>
        </p:spPr>
        <p:txBody>
          <a:bodyPr>
            <a:normAutofit fontScale="70000" lnSpcReduction="20000"/>
          </a:bodyPr>
          <a:lstStyle/>
          <a:p>
            <a:r>
              <a:rPr lang="sv-SE" sz="3000" dirty="0"/>
              <a:t>Utbildningsdagar och egen föräldragrupp parallellt</a:t>
            </a:r>
          </a:p>
          <a:p>
            <a:pPr marL="0" indent="0">
              <a:buNone/>
            </a:pPr>
            <a:endParaRPr lang="sv-SE" sz="3000" dirty="0"/>
          </a:p>
          <a:p>
            <a:r>
              <a:rPr lang="sv-SE" sz="3000" dirty="0"/>
              <a:t>Beräknad tidsåtgång ca: 60 timmar</a:t>
            </a:r>
          </a:p>
          <a:p>
            <a:pPr>
              <a:buFontTx/>
              <a:buChar char="-"/>
            </a:pPr>
            <a:r>
              <a:rPr lang="sv-SE" sz="3000" dirty="0"/>
              <a:t>Utbildningsdagar</a:t>
            </a:r>
          </a:p>
          <a:p>
            <a:pPr>
              <a:buFontTx/>
              <a:buChar char="-"/>
            </a:pPr>
            <a:r>
              <a:rPr lang="sv-SE" sz="3000" dirty="0"/>
              <a:t>Läsa litteratur</a:t>
            </a:r>
          </a:p>
          <a:p>
            <a:pPr>
              <a:buFontTx/>
              <a:buChar char="-"/>
            </a:pPr>
            <a:r>
              <a:rPr lang="sv-SE" sz="3000" dirty="0"/>
              <a:t>Inlämningsuppgift ”Fem gånger mer kärlek”</a:t>
            </a:r>
          </a:p>
          <a:p>
            <a:pPr>
              <a:buFontTx/>
              <a:buChar char="-"/>
            </a:pPr>
            <a:r>
              <a:rPr lang="sv-SE" sz="3000" dirty="0"/>
              <a:t>Videofilm och genomgång</a:t>
            </a:r>
          </a:p>
          <a:p>
            <a:pPr>
              <a:buFontTx/>
              <a:buChar char="-"/>
            </a:pPr>
            <a:r>
              <a:rPr lang="sv-SE" sz="3000" dirty="0"/>
              <a:t>Förberedelser och efterarbete</a:t>
            </a:r>
          </a:p>
          <a:p>
            <a:pPr>
              <a:buFontTx/>
              <a:buChar char="-"/>
            </a:pPr>
            <a:r>
              <a:rPr lang="sv-SE" sz="3000" dirty="0"/>
              <a:t>Föräldraträffar med föräldrar från minst 4  olika familjer</a:t>
            </a:r>
          </a:p>
          <a:p>
            <a:pPr>
              <a:buFontTx/>
              <a:buChar char="-"/>
            </a:pPr>
            <a:r>
              <a:rPr lang="sv-SE" sz="3000" dirty="0" err="1"/>
              <a:t>Ev</a:t>
            </a:r>
            <a:r>
              <a:rPr lang="sv-SE" sz="3000" dirty="0"/>
              <a:t> rekrytering </a:t>
            </a:r>
          </a:p>
          <a:p>
            <a:pPr>
              <a:buFontTx/>
              <a:buChar char="-"/>
            </a:pPr>
            <a:r>
              <a:rPr lang="sv-SE" sz="3000" dirty="0" err="1"/>
              <a:t>Ev</a:t>
            </a:r>
            <a:r>
              <a:rPr lang="sv-SE" sz="3000" dirty="0"/>
              <a:t> sammanställa info om stöd till föräldrar och barn</a:t>
            </a:r>
          </a:p>
          <a:p>
            <a:pPr>
              <a:buFontTx/>
              <a:buChar char="-"/>
            </a:pPr>
            <a:endParaRPr lang="sv-SE" sz="3000" dirty="0">
              <a:solidFill>
                <a:srgbClr val="FF0000"/>
              </a:solidFill>
            </a:endParaRPr>
          </a:p>
          <a:p>
            <a:r>
              <a:rPr lang="sv-SE" sz="3000" dirty="0"/>
              <a:t>Alla moment i gruppledarutbildningen ska vara genomförda inom ett år efter sista utbildningsdagen. Om detta inte uppfylls kommer allt material begäras tillbaka</a:t>
            </a:r>
          </a:p>
          <a:p>
            <a:pPr>
              <a:buFontTx/>
              <a:buChar char="-"/>
            </a:pPr>
            <a:endParaRPr lang="sv-SE" sz="3000" dirty="0"/>
          </a:p>
          <a:p>
            <a:pPr>
              <a:buFontTx/>
              <a:buChar char="-"/>
            </a:pPr>
            <a:endParaRPr lang="sv-SE" sz="2800" dirty="0"/>
          </a:p>
          <a:p>
            <a:endParaRPr lang="sv-SE" sz="2800" dirty="0"/>
          </a:p>
          <a:p>
            <a:pPr>
              <a:buNone/>
            </a:pPr>
            <a:endParaRPr lang="sv-SE" sz="2800" dirty="0"/>
          </a:p>
          <a:p>
            <a:pPr>
              <a:buNone/>
            </a:pPr>
            <a:endParaRPr lang="sv-SE" dirty="0"/>
          </a:p>
          <a:p>
            <a:endParaRPr lang="sv-SE" dirty="0"/>
          </a:p>
        </p:txBody>
      </p:sp>
    </p:spTree>
    <p:extLst>
      <p:ext uri="{BB962C8B-B14F-4D97-AF65-F5344CB8AC3E}">
        <p14:creationId xmlns:p14="http://schemas.microsoft.com/office/powerpoint/2010/main" val="304290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41288"/>
            <a:ext cx="8229600" cy="1143000"/>
          </a:xfrm>
          <a:solidFill>
            <a:srgbClr val="F18E00"/>
          </a:solidFill>
        </p:spPr>
        <p:txBody>
          <a:bodyPr/>
          <a:lstStyle/>
          <a:p>
            <a:r>
              <a:rPr lang="sv-SE" dirty="0">
                <a:solidFill>
                  <a:schemeClr val="bg1"/>
                </a:solidFill>
              </a:rPr>
              <a:t>www.ipsykologi.se </a:t>
            </a:r>
          </a:p>
        </p:txBody>
      </p:sp>
      <p:sp>
        <p:nvSpPr>
          <p:cNvPr id="3" name="Platshållare för innehåll 2"/>
          <p:cNvSpPr>
            <a:spLocks noGrp="1"/>
          </p:cNvSpPr>
          <p:nvPr>
            <p:ph idx="1"/>
          </p:nvPr>
        </p:nvSpPr>
        <p:spPr/>
        <p:txBody>
          <a:bodyPr>
            <a:normAutofit/>
          </a:bodyPr>
          <a:lstStyle/>
          <a:p>
            <a:endParaRPr lang="sv-SE" sz="2400" dirty="0"/>
          </a:p>
          <a:p>
            <a:r>
              <a:rPr lang="sv-SE" sz="2800" dirty="0"/>
              <a:t>Personlig inloggning</a:t>
            </a:r>
          </a:p>
          <a:p>
            <a:r>
              <a:rPr lang="sv-SE" sz="2800" dirty="0"/>
              <a:t>Material</a:t>
            </a:r>
          </a:p>
          <a:p>
            <a:r>
              <a:rPr lang="sv-SE" sz="2800" dirty="0"/>
              <a:t>Filmer till föräldraträffar</a:t>
            </a:r>
          </a:p>
          <a:p>
            <a:r>
              <a:rPr lang="sv-SE" sz="2800" dirty="0"/>
              <a:t>Filmer för föräldrar</a:t>
            </a:r>
          </a:p>
          <a:p>
            <a:r>
              <a:rPr lang="sv-SE" sz="2800" dirty="0"/>
              <a:t>Enkäter föräldrar, före - efter</a:t>
            </a:r>
          </a:p>
          <a:p>
            <a:r>
              <a:rPr lang="sv-SE" sz="2800" dirty="0"/>
              <a:t>Enkät gruppledare efter genomförd föräldraträff</a:t>
            </a:r>
          </a:p>
          <a:p>
            <a:r>
              <a:rPr lang="sv-SE" sz="2800" dirty="0"/>
              <a:t>Lista på kontaktpersoner </a:t>
            </a:r>
          </a:p>
          <a:p>
            <a:pPr marL="0" indent="0">
              <a:buNone/>
            </a:pPr>
            <a:endParaRPr lang="sv-SE" sz="2800" dirty="0"/>
          </a:p>
          <a:p>
            <a:pPr marL="0" indent="0">
              <a:buNone/>
            </a:pPr>
            <a:endParaRPr lang="sv-SE" sz="2800" dirty="0"/>
          </a:p>
          <a:p>
            <a:endParaRPr lang="sv-SE" sz="2800" dirty="0"/>
          </a:p>
          <a:p>
            <a:endParaRPr lang="sv-SE" sz="1000" dirty="0"/>
          </a:p>
          <a:p>
            <a:pPr>
              <a:buNone/>
            </a:pPr>
            <a:endParaRPr lang="sv-SE" sz="1000" i="1" dirty="0"/>
          </a:p>
        </p:txBody>
      </p:sp>
      <p:sp>
        <p:nvSpPr>
          <p:cNvPr id="4" name="textruta 3"/>
          <p:cNvSpPr txBox="1"/>
          <p:nvPr/>
        </p:nvSpPr>
        <p:spPr>
          <a:xfrm>
            <a:off x="8487676" y="4151200"/>
            <a:ext cx="184666" cy="923330"/>
          </a:xfrm>
          <a:prstGeom prst="rect">
            <a:avLst/>
          </a:prstGeom>
          <a:noFill/>
        </p:spPr>
        <p:txBody>
          <a:bodyPr wrap="none" rtlCol="0">
            <a:spAutoFit/>
          </a:bodyPr>
          <a:lstStyle/>
          <a:p>
            <a:endParaRPr lang="sv-SE" dirty="0"/>
          </a:p>
          <a:p>
            <a:endParaRPr lang="sv-SE" dirty="0"/>
          </a:p>
          <a:p>
            <a:endParaRPr lang="sv-SE" dirty="0"/>
          </a:p>
        </p:txBody>
      </p:sp>
    </p:spTree>
    <p:extLst>
      <p:ext uri="{BB962C8B-B14F-4D97-AF65-F5344CB8AC3E}">
        <p14:creationId xmlns:p14="http://schemas.microsoft.com/office/powerpoint/2010/main" val="3133425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r>
              <a:rPr lang="sv-SE" sz="3000" b="1" dirty="0"/>
              <a:t>Ipsykologi</a:t>
            </a:r>
            <a:r>
              <a:rPr lang="sv-SE" sz="3000" dirty="0"/>
              <a:t>: Folder (på svenska, engelska, somaliska, arabiska ) insticksblad till folder, powerpointpresentationer, animerade filmer</a:t>
            </a:r>
          </a:p>
          <a:p>
            <a:r>
              <a:rPr lang="sv-SE" sz="3000" dirty="0"/>
              <a:t>Folder (på svenska) kan också beställs via samordnare från tryckeriet </a:t>
            </a:r>
          </a:p>
          <a:p>
            <a:endParaRPr lang="sv-SE" dirty="0"/>
          </a:p>
        </p:txBody>
      </p:sp>
      <p:pic>
        <p:nvPicPr>
          <p:cNvPr id="4" name="Bildobjekt 3" descr="samspelskedjan serie komprimerad.jpg"/>
          <p:cNvPicPr>
            <a:picLocks noChangeAspect="1"/>
          </p:cNvPicPr>
          <p:nvPr/>
        </p:nvPicPr>
        <p:blipFill>
          <a:blip r:embed="rId3" cstate="print"/>
          <a:stretch>
            <a:fillRect/>
          </a:stretch>
        </p:blipFill>
        <p:spPr>
          <a:xfrm>
            <a:off x="1619672" y="4471176"/>
            <a:ext cx="5574743" cy="2386824"/>
          </a:xfrm>
          <a:prstGeom prst="rect">
            <a:avLst/>
          </a:prstGeom>
        </p:spPr>
      </p:pic>
      <p:sp>
        <p:nvSpPr>
          <p:cNvPr id="5" name="Rubrik 1"/>
          <p:cNvSpPr>
            <a:spLocks noGrp="1"/>
          </p:cNvSpPr>
          <p:nvPr>
            <p:ph type="title"/>
          </p:nvPr>
        </p:nvSpPr>
        <p:spPr>
          <a:solidFill>
            <a:srgbClr val="97BE0D"/>
          </a:solidFill>
        </p:spPr>
        <p:txBody>
          <a:bodyPr>
            <a:normAutofit/>
          </a:bodyPr>
          <a:lstStyle/>
          <a:p>
            <a:r>
              <a:rPr lang="sv-SE" dirty="0">
                <a:solidFill>
                  <a:schemeClr val="bg1"/>
                </a:solidFill>
              </a:rPr>
              <a:t>Rekryteringsmaterial</a:t>
            </a:r>
          </a:p>
        </p:txBody>
      </p:sp>
    </p:spTree>
    <p:extLst>
      <p:ext uri="{BB962C8B-B14F-4D97-AF65-F5344CB8AC3E}">
        <p14:creationId xmlns:p14="http://schemas.microsoft.com/office/powerpoint/2010/main" val="3827103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95536" y="1772816"/>
            <a:ext cx="8229600" cy="4525963"/>
          </a:xfrm>
        </p:spPr>
        <p:txBody>
          <a:bodyPr>
            <a:normAutofit/>
          </a:bodyPr>
          <a:lstStyle/>
          <a:p>
            <a:r>
              <a:rPr lang="sv-SE" sz="2800" dirty="0"/>
              <a:t>Föräldramaterialet </a:t>
            </a:r>
            <a:r>
              <a:rPr lang="sv-SE" sz="2800" b="1" dirty="0"/>
              <a:t>finns för nerladdning på</a:t>
            </a:r>
            <a:r>
              <a:rPr lang="sv-SE" sz="2800" dirty="0"/>
              <a:t> </a:t>
            </a:r>
            <a:r>
              <a:rPr lang="sv-SE" sz="2800" b="1" dirty="0"/>
              <a:t>ipsykologi </a:t>
            </a:r>
            <a:r>
              <a:rPr lang="sv-SE" sz="2800" dirty="0"/>
              <a:t>för utskrift </a:t>
            </a:r>
            <a:endParaRPr lang="sv-SE" sz="2800" b="1" dirty="0"/>
          </a:p>
          <a:p>
            <a:r>
              <a:rPr lang="sv-SE" sz="2800" dirty="0"/>
              <a:t>Finns översatt till engelska, arabiska, somaliska, polska, ryska, spanska, turkiska, tigrinja, finska  och lätt svenska</a:t>
            </a:r>
          </a:p>
          <a:p>
            <a:r>
              <a:rPr lang="sv-SE" sz="2800" dirty="0"/>
              <a:t>Det går att beställa föräldramaterialet (på svenska) från tryckeriet via er kontaktperson</a:t>
            </a:r>
          </a:p>
          <a:p>
            <a:pPr marL="0" indent="0">
              <a:buNone/>
            </a:pPr>
            <a:endParaRPr lang="sv-SE" dirty="0"/>
          </a:p>
          <a:p>
            <a:endParaRPr lang="sv-SE" dirty="0"/>
          </a:p>
          <a:p>
            <a:endParaRPr lang="sv-SE" dirty="0"/>
          </a:p>
        </p:txBody>
      </p:sp>
      <p:sp>
        <p:nvSpPr>
          <p:cNvPr id="5" name="Rubrik 1"/>
          <p:cNvSpPr>
            <a:spLocks noGrp="1"/>
          </p:cNvSpPr>
          <p:nvPr>
            <p:ph type="title"/>
          </p:nvPr>
        </p:nvSpPr>
        <p:spPr>
          <a:solidFill>
            <a:srgbClr val="97BE0D"/>
          </a:solidFill>
        </p:spPr>
        <p:txBody>
          <a:bodyPr>
            <a:normAutofit/>
          </a:bodyPr>
          <a:lstStyle/>
          <a:p>
            <a:r>
              <a:rPr lang="sv-SE" dirty="0">
                <a:solidFill>
                  <a:schemeClr val="bg1"/>
                </a:solidFill>
              </a:rPr>
              <a:t>Föräldramaterial</a:t>
            </a:r>
          </a:p>
        </p:txBody>
      </p:sp>
      <p:pic>
        <p:nvPicPr>
          <p:cNvPr id="1027" name="Picture 3" descr="C:\Users\aa71515\AppData\Local\Microsoft\Windows\Temporary Internet Files\Content.Outlook\4MGX0BZF\Klistermärk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980" y="5110980"/>
            <a:ext cx="1344068" cy="13440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a71515\AppData\Local\Microsoft\Windows\Temporary Internet Files\Content.Outlook\4MGX0BZF\Magn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5048" y="5241635"/>
            <a:ext cx="1214749" cy="1164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990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395536" y="764704"/>
          <a:ext cx="853244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6" name="Rectangle 2"/>
          <p:cNvSpPr>
            <a:spLocks noChangeArrowheads="1"/>
          </p:cNvSpPr>
          <p:nvPr/>
        </p:nvSpPr>
        <p:spPr bwMode="auto">
          <a:xfrm>
            <a:off x="1835696" y="4584908"/>
            <a:ext cx="5610260" cy="1150188"/>
          </a:xfrm>
          <a:prstGeom prst="rect">
            <a:avLst/>
          </a:prstGeom>
          <a:solidFill>
            <a:srgbClr val="FFFFFF"/>
          </a:solidFill>
          <a:ln w="38100">
            <a:solidFill>
              <a:srgbClr val="92D05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50000"/>
              </a:lnSpc>
              <a:spcBef>
                <a:spcPct val="0"/>
              </a:spcBef>
              <a:spcAft>
                <a:spcPts val="1000"/>
              </a:spcAft>
              <a:buClrTx/>
              <a:buSzTx/>
              <a:buFontTx/>
              <a:buNone/>
              <a:tabLst/>
            </a:pPr>
            <a:r>
              <a:rPr kumimoji="0" lang="sv-SE" sz="1100" b="0" i="1" u="none" strike="noStrike" cap="none" normalizeH="0" baseline="0" dirty="0">
                <a:ln>
                  <a:noFill/>
                </a:ln>
                <a:solidFill>
                  <a:schemeClr val="tx1"/>
                </a:solidFill>
                <a:effectLst/>
                <a:latin typeface="+mj-lt"/>
                <a:cs typeface="Arial" pitchFamily="34" charset="0"/>
              </a:rPr>
              <a:t>Förebygga universellt, fånga upp</a:t>
            </a:r>
          </a:p>
          <a:p>
            <a:pPr marL="0" marR="0" lvl="0" indent="0" defTabSz="914400" rtl="0" eaLnBrk="1" fontAlgn="base" latinLnBrk="0" hangingPunct="1">
              <a:lnSpc>
                <a:spcPct val="100000"/>
              </a:lnSpc>
              <a:spcBef>
                <a:spcPct val="0"/>
              </a:spcBef>
              <a:spcAft>
                <a:spcPts val="1000"/>
              </a:spcAft>
              <a:buClrTx/>
              <a:buSzTx/>
              <a:buFontTx/>
              <a:buNone/>
              <a:tabLst/>
            </a:pPr>
            <a:r>
              <a:rPr kumimoji="0" lang="sv-SE" sz="1800" b="0" i="0" u="none" strike="noStrike" cap="none" normalizeH="0" baseline="0" dirty="0">
                <a:ln>
                  <a:noFill/>
                </a:ln>
                <a:solidFill>
                  <a:schemeClr val="tx1"/>
                </a:solidFill>
                <a:effectLst/>
                <a:latin typeface="+mj-lt"/>
                <a:cs typeface="Arial" pitchFamily="34" charset="0"/>
              </a:rPr>
              <a:t>ABC småbarn,</a:t>
            </a:r>
            <a:r>
              <a:rPr kumimoji="0" lang="sv-SE" sz="1800" b="0" i="0" u="none" strike="noStrike" cap="none" normalizeH="0" dirty="0">
                <a:ln>
                  <a:noFill/>
                </a:ln>
                <a:solidFill>
                  <a:schemeClr val="tx1"/>
                </a:solidFill>
                <a:effectLst/>
                <a:latin typeface="+mj-lt"/>
                <a:cs typeface="Arial" pitchFamily="34" charset="0"/>
              </a:rPr>
              <a:t> </a:t>
            </a:r>
            <a:r>
              <a:rPr kumimoji="0" lang="sv-SE" sz="1800" b="0" i="0" u="none" strike="noStrike" cap="none" normalizeH="0" baseline="0" dirty="0">
                <a:ln>
                  <a:noFill/>
                </a:ln>
                <a:solidFill>
                  <a:schemeClr val="tx1"/>
                </a:solidFill>
                <a:effectLst/>
                <a:latin typeface="+mj-lt"/>
                <a:cs typeface="Arial" pitchFamily="34" charset="0"/>
              </a:rPr>
              <a:t>ABC 3-12, ABC tonår, ABC i förskolan, Föräldraskap i Sverige </a:t>
            </a:r>
          </a:p>
        </p:txBody>
      </p:sp>
      <p:sp>
        <p:nvSpPr>
          <p:cNvPr id="1027" name="Rectangle 3"/>
          <p:cNvSpPr>
            <a:spLocks noChangeArrowheads="1"/>
          </p:cNvSpPr>
          <p:nvPr/>
        </p:nvSpPr>
        <p:spPr bwMode="auto">
          <a:xfrm>
            <a:off x="2879948" y="3433787"/>
            <a:ext cx="4565650" cy="1150189"/>
          </a:xfrm>
          <a:prstGeom prst="rect">
            <a:avLst/>
          </a:prstGeom>
          <a:solidFill>
            <a:srgbClr val="FFFFFF"/>
          </a:solidFill>
          <a:ln w="38100">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50000"/>
              </a:lnSpc>
              <a:spcBef>
                <a:spcPct val="0"/>
              </a:spcBef>
              <a:spcAft>
                <a:spcPts val="1000"/>
              </a:spcAft>
              <a:buClrTx/>
              <a:buSzTx/>
              <a:buFontTx/>
              <a:buNone/>
              <a:tabLst/>
            </a:pPr>
            <a:r>
              <a:rPr kumimoji="0" lang="sv-SE" sz="1100" b="0" i="1" u="none" strike="noStrike" cap="none" normalizeH="0" baseline="0" dirty="0">
                <a:ln>
                  <a:noFill/>
                </a:ln>
                <a:solidFill>
                  <a:schemeClr val="tx1"/>
                </a:solidFill>
                <a:effectLst/>
                <a:latin typeface="+mj-lt"/>
                <a:cs typeface="Arial" pitchFamily="34" charset="0"/>
              </a:rPr>
              <a:t>Förebygga selektivt, föregripa, tidig insats</a:t>
            </a:r>
          </a:p>
          <a:p>
            <a:pPr marL="0" marR="0" lvl="0" indent="0" defTabSz="914400" rtl="0" eaLnBrk="1" fontAlgn="base" latinLnBrk="0" hangingPunct="1">
              <a:lnSpc>
                <a:spcPct val="100000"/>
              </a:lnSpc>
              <a:spcBef>
                <a:spcPct val="0"/>
              </a:spcBef>
              <a:spcAft>
                <a:spcPts val="1000"/>
              </a:spcAft>
              <a:buClrTx/>
              <a:buSzTx/>
              <a:buFontTx/>
              <a:buNone/>
              <a:tabLst/>
            </a:pPr>
            <a:r>
              <a:rPr kumimoji="0" lang="sv-SE" sz="1800" b="0" i="0" u="none" strike="noStrike" cap="none" normalizeH="0" baseline="0" dirty="0">
                <a:ln>
                  <a:noFill/>
                </a:ln>
                <a:solidFill>
                  <a:schemeClr val="tx1"/>
                </a:solidFill>
                <a:effectLst/>
                <a:latin typeface="+mj-lt"/>
                <a:cs typeface="Arial" pitchFamily="34" charset="0"/>
              </a:rPr>
              <a:t>Komet 3-11 och 12-18, </a:t>
            </a:r>
            <a:r>
              <a:rPr kumimoji="0" lang="sv-SE" sz="1800" b="0" i="0" u="none" strike="noStrike" cap="none" normalizeH="0" baseline="0" dirty="0" err="1">
                <a:ln>
                  <a:noFill/>
                </a:ln>
                <a:solidFill>
                  <a:schemeClr val="tx1"/>
                </a:solidFill>
                <a:effectLst/>
                <a:latin typeface="+mj-lt"/>
                <a:cs typeface="Arial" pitchFamily="34" charset="0"/>
              </a:rPr>
              <a:t>iKomet</a:t>
            </a:r>
            <a:r>
              <a:rPr kumimoji="0" lang="sv-SE" sz="1800" b="0" i="0" u="none" strike="noStrike" cap="none" normalizeH="0" baseline="0" dirty="0">
                <a:ln>
                  <a:noFill/>
                </a:ln>
                <a:solidFill>
                  <a:schemeClr val="tx1"/>
                </a:solidFill>
                <a:effectLst/>
                <a:latin typeface="+mj-lt"/>
                <a:cs typeface="Arial" pitchFamily="34" charset="0"/>
              </a:rPr>
              <a:t>, </a:t>
            </a:r>
            <a:r>
              <a:rPr kumimoji="0" lang="sv-SE" sz="1800" b="0" i="0" u="none" strike="noStrike" cap="none" normalizeH="0" baseline="0" dirty="0" err="1">
                <a:ln>
                  <a:noFill/>
                </a:ln>
                <a:solidFill>
                  <a:schemeClr val="tx1"/>
                </a:solidFill>
                <a:effectLst/>
                <a:latin typeface="+mj-lt"/>
                <a:cs typeface="Arial" pitchFamily="34" charset="0"/>
              </a:rPr>
              <a:t>SkolKomet</a:t>
            </a:r>
            <a:endParaRPr kumimoji="0" lang="sv-SE" sz="1800" b="0" i="0" u="none" strike="noStrike" cap="none" normalizeH="0" baseline="0" dirty="0">
              <a:ln>
                <a:noFill/>
              </a:ln>
              <a:solidFill>
                <a:schemeClr val="tx1"/>
              </a:solidFill>
              <a:effectLst/>
              <a:latin typeface="+mj-lt"/>
              <a:cs typeface="Arial" pitchFamily="34" charset="0"/>
            </a:endParaRPr>
          </a:p>
        </p:txBody>
      </p:sp>
      <p:sp>
        <p:nvSpPr>
          <p:cNvPr id="1028" name="Rectangle 4"/>
          <p:cNvSpPr>
            <a:spLocks noChangeArrowheads="1"/>
          </p:cNvSpPr>
          <p:nvPr/>
        </p:nvSpPr>
        <p:spPr bwMode="auto">
          <a:xfrm>
            <a:off x="3894758" y="2283470"/>
            <a:ext cx="3556000" cy="1148548"/>
          </a:xfrm>
          <a:prstGeom prst="rect">
            <a:avLst/>
          </a:prstGeom>
          <a:solidFill>
            <a:srgbClr val="FFFFFF"/>
          </a:solidFill>
          <a:ln w="38100">
            <a:solidFill>
              <a:srgbClr val="FF5D37"/>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50000"/>
              </a:lnSpc>
              <a:spcBef>
                <a:spcPct val="0"/>
              </a:spcBef>
              <a:spcAft>
                <a:spcPts val="1000"/>
              </a:spcAft>
              <a:buClrTx/>
              <a:buSzTx/>
              <a:buFontTx/>
              <a:buNone/>
              <a:tabLst/>
            </a:pPr>
            <a:r>
              <a:rPr kumimoji="0" lang="sv-SE" sz="1100" b="0" i="1" u="none" strike="noStrike" cap="none" normalizeH="0" baseline="0" dirty="0">
                <a:ln>
                  <a:noFill/>
                </a:ln>
                <a:solidFill>
                  <a:schemeClr val="tx1"/>
                </a:solidFill>
                <a:effectLst/>
                <a:latin typeface="+mj-lt"/>
                <a:cs typeface="Arial" pitchFamily="34" charset="0"/>
              </a:rPr>
              <a:t>Förebygga indikerat, behandling</a:t>
            </a:r>
            <a:endParaRPr kumimoji="0" lang="sv-SE" sz="1100" b="0" i="0" u="none" strike="noStrike" cap="none" normalizeH="0" baseline="0" dirty="0">
              <a:ln>
                <a:noFill/>
              </a:ln>
              <a:solidFill>
                <a:schemeClr val="tx1"/>
              </a:solidFill>
              <a:effectLst/>
              <a:latin typeface="+mj-lt"/>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sv-SE" sz="1800" b="0" i="0" u="none" strike="noStrike" cap="none" normalizeH="0" baseline="0" dirty="0">
                <a:ln>
                  <a:noFill/>
                </a:ln>
                <a:solidFill>
                  <a:schemeClr val="tx1"/>
                </a:solidFill>
                <a:effectLst/>
                <a:latin typeface="+mj-lt"/>
                <a:cs typeface="Arial" pitchFamily="34" charset="0"/>
              </a:rPr>
              <a:t>Förstärkt Komet, Tryggare barn</a:t>
            </a:r>
          </a:p>
        </p:txBody>
      </p:sp>
      <p:sp>
        <p:nvSpPr>
          <p:cNvPr id="16" name="Rubrik 1"/>
          <p:cNvSpPr txBox="1">
            <a:spLocks/>
          </p:cNvSpPr>
          <p:nvPr/>
        </p:nvSpPr>
        <p:spPr>
          <a:xfrm>
            <a:off x="457200" y="274638"/>
            <a:ext cx="8229600" cy="1143000"/>
          </a:xfrm>
          <a:prstGeom prst="rect">
            <a:avLst/>
          </a:prstGeom>
          <a:solidFill>
            <a:srgbClr val="93117E"/>
          </a:solidFill>
        </p:spPr>
        <p:txBody>
          <a:bodyPr anchor="ctr" anchorCtr="0"/>
          <a:lstStyle/>
          <a:p>
            <a:pPr algn="ctr"/>
            <a:r>
              <a:rPr lang="sv-SE" sz="4400" dirty="0">
                <a:solidFill>
                  <a:schemeClr val="bg1"/>
                </a:solidFill>
              </a:rPr>
              <a:t>PLUS TRAPPSTEGSMODELL</a:t>
            </a:r>
          </a:p>
        </p:txBody>
      </p:sp>
    </p:spTree>
    <p:extLst>
      <p:ext uri="{BB962C8B-B14F-4D97-AF65-F5344CB8AC3E}">
        <p14:creationId xmlns:p14="http://schemas.microsoft.com/office/powerpoint/2010/main" val="2384755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Bakgrund</a:t>
            </a:r>
          </a:p>
        </p:txBody>
      </p:sp>
      <p:sp>
        <p:nvSpPr>
          <p:cNvPr id="5" name="Platshållare för innehåll 4"/>
          <p:cNvSpPr>
            <a:spLocks noGrp="1"/>
          </p:cNvSpPr>
          <p:nvPr>
            <p:ph idx="1"/>
          </p:nvPr>
        </p:nvSpPr>
        <p:spPr>
          <a:xfrm>
            <a:off x="709612" y="1844824"/>
            <a:ext cx="8029575" cy="4634508"/>
          </a:xfrm>
        </p:spPr>
        <p:txBody>
          <a:bodyPr>
            <a:normAutofit/>
          </a:bodyPr>
          <a:lstStyle/>
          <a:p>
            <a:r>
              <a:rPr lang="sv-SE" sz="2800" dirty="0"/>
              <a:t>Generellt föräldraskapsstöd - ett uppdrag från regeringen via dåvarande Folkhälsomyndigheten</a:t>
            </a:r>
          </a:p>
          <a:p>
            <a:pPr marL="0" indent="0">
              <a:buNone/>
            </a:pPr>
            <a:endParaRPr lang="sv-SE" sz="2800" dirty="0"/>
          </a:p>
          <a:p>
            <a:r>
              <a:rPr lang="sv-SE" sz="2800" dirty="0"/>
              <a:t>Föräldrastöd – En vinst för alla SOU 2008:131</a:t>
            </a:r>
          </a:p>
          <a:p>
            <a:pPr marL="0" indent="0">
              <a:buNone/>
            </a:pPr>
            <a:endParaRPr lang="sv-SE" dirty="0"/>
          </a:p>
          <a:p>
            <a:pPr marL="0" indent="0"/>
            <a:endParaRPr lang="sv-SE" dirty="0"/>
          </a:p>
        </p:txBody>
      </p:sp>
      <p:sp>
        <p:nvSpPr>
          <p:cNvPr id="6" name="Rubrik 1"/>
          <p:cNvSpPr txBox="1">
            <a:spLocks/>
          </p:cNvSpPr>
          <p:nvPr/>
        </p:nvSpPr>
        <p:spPr>
          <a:xfrm>
            <a:off x="609600" y="427038"/>
            <a:ext cx="8229600" cy="1143000"/>
          </a:xfrm>
          <a:prstGeom prst="rect">
            <a:avLst/>
          </a:prstGeom>
          <a:solidFill>
            <a:srgbClr val="93117E"/>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dirty="0">
                <a:solidFill>
                  <a:schemeClr val="bg1"/>
                </a:solidFill>
              </a:rPr>
              <a:t>Bakgrund till ABC</a:t>
            </a:r>
          </a:p>
        </p:txBody>
      </p:sp>
    </p:spTree>
    <p:extLst>
      <p:ext uri="{BB962C8B-B14F-4D97-AF65-F5344CB8AC3E}">
        <p14:creationId xmlns:p14="http://schemas.microsoft.com/office/powerpoint/2010/main" val="3569398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l"/>
            <a:endParaRPr lang="sv-SE" dirty="0"/>
          </a:p>
        </p:txBody>
      </p:sp>
      <p:sp>
        <p:nvSpPr>
          <p:cNvPr id="3" name="Platshållare för innehåll 2"/>
          <p:cNvSpPr>
            <a:spLocks noGrp="1"/>
          </p:cNvSpPr>
          <p:nvPr>
            <p:ph idx="1"/>
          </p:nvPr>
        </p:nvSpPr>
        <p:spPr/>
        <p:txBody>
          <a:bodyPr>
            <a:normAutofit/>
          </a:bodyPr>
          <a:lstStyle/>
          <a:p>
            <a:pPr marL="0" indent="0">
              <a:buNone/>
            </a:pPr>
            <a:endParaRPr lang="sv-SE" sz="2800" dirty="0"/>
          </a:p>
          <a:p>
            <a:r>
              <a:rPr lang="sv-SE" sz="2800" dirty="0"/>
              <a:t>Barnperspektivet</a:t>
            </a:r>
          </a:p>
          <a:p>
            <a:endParaRPr lang="sv-SE" sz="2800" dirty="0"/>
          </a:p>
          <a:p>
            <a:r>
              <a:rPr lang="sv-SE" sz="2800" dirty="0"/>
              <a:t>Föräldrars behov</a:t>
            </a:r>
          </a:p>
          <a:p>
            <a:endParaRPr lang="sv-SE" sz="2800" dirty="0"/>
          </a:p>
          <a:p>
            <a:r>
              <a:rPr lang="sv-SE" sz="2800" dirty="0"/>
              <a:t>Gruppledarnas/kommunens önskemål </a:t>
            </a:r>
          </a:p>
          <a:p>
            <a:endParaRPr lang="sv-SE" sz="2800" dirty="0"/>
          </a:p>
          <a:p>
            <a:r>
              <a:rPr lang="sv-SE" sz="2800" dirty="0"/>
              <a:t>Forskning</a:t>
            </a:r>
          </a:p>
          <a:p>
            <a:endParaRPr lang="sv-SE" sz="2800" dirty="0"/>
          </a:p>
          <a:p>
            <a:endParaRPr lang="sv-SE" sz="2800" dirty="0"/>
          </a:p>
          <a:p>
            <a:endParaRPr lang="sv-SE" sz="2800" dirty="0"/>
          </a:p>
          <a:p>
            <a:endParaRPr lang="sv-SE" sz="1600" dirty="0"/>
          </a:p>
          <a:p>
            <a:endParaRPr lang="sv-SE" sz="1600" dirty="0"/>
          </a:p>
          <a:p>
            <a:endParaRPr lang="sv-SE" dirty="0"/>
          </a:p>
        </p:txBody>
      </p:sp>
      <p:sp>
        <p:nvSpPr>
          <p:cNvPr id="5" name="Rubrik 1"/>
          <p:cNvSpPr txBox="1">
            <a:spLocks/>
          </p:cNvSpPr>
          <p:nvPr/>
        </p:nvSpPr>
        <p:spPr>
          <a:xfrm>
            <a:off x="467544" y="260648"/>
            <a:ext cx="8229600" cy="1215008"/>
          </a:xfrm>
          <a:prstGeom prst="rect">
            <a:avLst/>
          </a:prstGeom>
          <a:solidFill>
            <a:srgbClr val="97BE0D"/>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4400" b="0" i="0" u="none" strike="noStrike" kern="1200" cap="none" spc="0" normalizeH="0" baseline="0" noProof="0" dirty="0">
                <a:ln>
                  <a:noFill/>
                </a:ln>
                <a:solidFill>
                  <a:schemeClr val="bg1"/>
                </a:solidFill>
                <a:effectLst/>
                <a:uLnTx/>
                <a:uFillTx/>
                <a:latin typeface="+mj-lt"/>
                <a:ea typeface="+mj-ea"/>
                <a:cs typeface="+mj-cs"/>
              </a:rPr>
              <a:t>Utgångspunkter för ABC</a:t>
            </a:r>
          </a:p>
        </p:txBody>
      </p:sp>
    </p:spTree>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14862</TotalTime>
  <Words>4622</Words>
  <Application>Microsoft Office PowerPoint</Application>
  <PresentationFormat>Bildspel på skärmen (4:3)</PresentationFormat>
  <Paragraphs>528</Paragraphs>
  <Slides>29</Slides>
  <Notes>29</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29</vt:i4>
      </vt:variant>
    </vt:vector>
  </HeadingPairs>
  <TitlesOfParts>
    <vt:vector size="36" baseType="lpstr">
      <vt:lpstr>Arial</vt:lpstr>
      <vt:lpstr>Arial Narrow</vt:lpstr>
      <vt:lpstr>Calibri</vt:lpstr>
      <vt:lpstr>Stockholm Type </vt:lpstr>
      <vt:lpstr>Stockholm Type Regular</vt:lpstr>
      <vt:lpstr>Wingdings</vt:lpstr>
      <vt:lpstr>Office-tema</vt:lpstr>
      <vt:lpstr>  Introduktion till ABC   namn kontaktuppgifter </vt:lpstr>
      <vt:lpstr>Agenda</vt:lpstr>
      <vt:lpstr>Gruppledarutbildning</vt:lpstr>
      <vt:lpstr>www.ipsykologi.se </vt:lpstr>
      <vt:lpstr>Rekryteringsmaterial</vt:lpstr>
      <vt:lpstr>Föräldramaterial</vt:lpstr>
      <vt:lpstr>PowerPoint-presentation</vt:lpstr>
      <vt:lpstr>Bakgrund</vt:lpstr>
      <vt:lpstr>PowerPoint-presentation</vt:lpstr>
      <vt:lpstr>Risk och skyddsfaktorer i föräldraskapet</vt:lpstr>
      <vt:lpstr>Barnkonventionen</vt:lpstr>
      <vt:lpstr>PowerPoint-presentation</vt:lpstr>
      <vt:lpstr>Ramar</vt:lpstr>
      <vt:lpstr>Övning!</vt:lpstr>
      <vt:lpstr>Förmätning</vt:lpstr>
      <vt:lpstr>Förmätning</vt:lpstr>
      <vt:lpstr>Eftermätning</vt:lpstr>
      <vt:lpstr>Deltagarnas enkätsvar (skala 1-5)</vt:lpstr>
      <vt:lpstr> </vt:lpstr>
      <vt:lpstr> </vt:lpstr>
      <vt:lpstr>Vad får föräldrarna?</vt:lpstr>
      <vt:lpstr>Workshop rekrytering</vt:lpstr>
      <vt:lpstr>Barnperspektivet</vt:lpstr>
      <vt:lpstr>PowerPoint-presentation</vt:lpstr>
      <vt:lpstr>Preventionsparadoxen</vt:lpstr>
      <vt:lpstr>Preventionsparadoxen</vt:lpstr>
      <vt:lpstr>ABC teori: Skyddsfaktorer </vt:lpstr>
      <vt:lpstr>ABC - pedagogik </vt:lpstr>
      <vt:lpstr>PowerPoint-presentation</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Namn på presentatör</dc:title>
  <dc:creator>aa28914</dc:creator>
  <cp:lastModifiedBy>Britta Röcklinger</cp:lastModifiedBy>
  <cp:revision>914</cp:revision>
  <cp:lastPrinted>2021-08-19T11:52:44Z</cp:lastPrinted>
  <dcterms:created xsi:type="dcterms:W3CDTF">2012-01-12T09:15:04Z</dcterms:created>
  <dcterms:modified xsi:type="dcterms:W3CDTF">2023-01-11T12:55:48Z</dcterms:modified>
</cp:coreProperties>
</file>