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7.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8.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 id="2147483753" r:id="rId3"/>
    <p:sldMasterId id="2147483709" r:id="rId4"/>
    <p:sldMasterId id="2147483738" r:id="rId5"/>
    <p:sldMasterId id="2147483781" r:id="rId6"/>
    <p:sldMasterId id="2147483794" r:id="rId7"/>
    <p:sldMasterId id="2147483806" r:id="rId8"/>
    <p:sldMasterId id="2147483833" r:id="rId9"/>
    <p:sldMasterId id="2147483844" r:id="rId10"/>
  </p:sldMasterIdLst>
  <p:notesMasterIdLst>
    <p:notesMasterId r:id="rId87"/>
  </p:notesMasterIdLst>
  <p:handoutMasterIdLst>
    <p:handoutMasterId r:id="rId88"/>
  </p:handoutMasterIdLst>
  <p:sldIdLst>
    <p:sldId id="275" r:id="rId11"/>
    <p:sldId id="290" r:id="rId12"/>
    <p:sldId id="415" r:id="rId13"/>
    <p:sldId id="354" r:id="rId14"/>
    <p:sldId id="368" r:id="rId15"/>
    <p:sldId id="279" r:id="rId16"/>
    <p:sldId id="410" r:id="rId17"/>
    <p:sldId id="457" r:id="rId18"/>
    <p:sldId id="390" r:id="rId19"/>
    <p:sldId id="376" r:id="rId20"/>
    <p:sldId id="441" r:id="rId21"/>
    <p:sldId id="375" r:id="rId22"/>
    <p:sldId id="286" r:id="rId23"/>
    <p:sldId id="298" r:id="rId24"/>
    <p:sldId id="385" r:id="rId25"/>
    <p:sldId id="428" r:id="rId26"/>
    <p:sldId id="427" r:id="rId27"/>
    <p:sldId id="407" r:id="rId28"/>
    <p:sldId id="463" r:id="rId29"/>
    <p:sldId id="464" r:id="rId30"/>
    <p:sldId id="358" r:id="rId31"/>
    <p:sldId id="411" r:id="rId32"/>
    <p:sldId id="362" r:id="rId33"/>
    <p:sldId id="409" r:id="rId34"/>
    <p:sldId id="399" r:id="rId35"/>
    <p:sldId id="462" r:id="rId36"/>
    <p:sldId id="419" r:id="rId37"/>
    <p:sldId id="413" r:id="rId38"/>
    <p:sldId id="414" r:id="rId39"/>
    <p:sldId id="313" r:id="rId40"/>
    <p:sldId id="326" r:id="rId41"/>
    <p:sldId id="327" r:id="rId42"/>
    <p:sldId id="470" r:id="rId43"/>
    <p:sldId id="412" r:id="rId44"/>
    <p:sldId id="322" r:id="rId45"/>
    <p:sldId id="318" r:id="rId46"/>
    <p:sldId id="400" r:id="rId47"/>
    <p:sldId id="402" r:id="rId48"/>
    <p:sldId id="401" r:id="rId49"/>
    <p:sldId id="317" r:id="rId50"/>
    <p:sldId id="392" r:id="rId51"/>
    <p:sldId id="332" r:id="rId52"/>
    <p:sldId id="333" r:id="rId53"/>
    <p:sldId id="334" r:id="rId54"/>
    <p:sldId id="335" r:id="rId55"/>
    <p:sldId id="569" r:id="rId56"/>
    <p:sldId id="371" r:id="rId57"/>
    <p:sldId id="403" r:id="rId58"/>
    <p:sldId id="570" r:id="rId59"/>
    <p:sldId id="460" r:id="rId60"/>
    <p:sldId id="445" r:id="rId61"/>
    <p:sldId id="449" r:id="rId62"/>
    <p:sldId id="456" r:id="rId63"/>
    <p:sldId id="448" r:id="rId64"/>
    <p:sldId id="452" r:id="rId65"/>
    <p:sldId id="453" r:id="rId66"/>
    <p:sldId id="364" r:id="rId67"/>
    <p:sldId id="336" r:id="rId68"/>
    <p:sldId id="337" r:id="rId69"/>
    <p:sldId id="372" r:id="rId70"/>
    <p:sldId id="373" r:id="rId71"/>
    <p:sldId id="461" r:id="rId72"/>
    <p:sldId id="442" r:id="rId73"/>
    <p:sldId id="420" r:id="rId74"/>
    <p:sldId id="443" r:id="rId75"/>
    <p:sldId id="444" r:id="rId76"/>
    <p:sldId id="374" r:id="rId77"/>
    <p:sldId id="383" r:id="rId78"/>
    <p:sldId id="465" r:id="rId79"/>
    <p:sldId id="343" r:id="rId80"/>
    <p:sldId id="472" r:id="rId81"/>
    <p:sldId id="571" r:id="rId82"/>
    <p:sldId id="572" r:id="rId83"/>
    <p:sldId id="573" r:id="rId84"/>
    <p:sldId id="574" r:id="rId85"/>
    <p:sldId id="575" r:id="rId8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userDrawn="1">
          <p15:clr>
            <a:srgbClr val="A4A3A4"/>
          </p15:clr>
        </p15:guide>
        <p15:guide id="2" orient="horz" pos="2791" userDrawn="1">
          <p15:clr>
            <a:srgbClr val="A4A3A4"/>
          </p15:clr>
        </p15:guide>
        <p15:guide id="3" orient="horz" pos="288" userDrawn="1">
          <p15:clr>
            <a:srgbClr val="A4A3A4"/>
          </p15:clr>
        </p15:guide>
        <p15:guide id="4" orient="horz" userDrawn="1">
          <p15:clr>
            <a:srgbClr val="A4A3A4"/>
          </p15:clr>
        </p15:guide>
        <p15:guide id="5" orient="horz" pos="4027" userDrawn="1">
          <p15:clr>
            <a:srgbClr val="A4A3A4"/>
          </p15:clr>
        </p15:guide>
        <p15:guide id="6" pos="5473" userDrawn="1">
          <p15:clr>
            <a:srgbClr val="A4A3A4"/>
          </p15:clr>
        </p15:guide>
        <p15:guide id="7" pos="287" userDrawn="1">
          <p15:clr>
            <a:srgbClr val="A4A3A4"/>
          </p15:clr>
        </p15:guide>
        <p15:guide id="8" pos="3740" userDrawn="1">
          <p15:clr>
            <a:srgbClr val="A4A3A4"/>
          </p15:clr>
        </p15:guide>
        <p15:guide id="9" pos="2090" userDrawn="1">
          <p15:clr>
            <a:srgbClr val="A4A3A4"/>
          </p15:clr>
        </p15:guide>
        <p15:guide id="10" pos="644" userDrawn="1">
          <p15:clr>
            <a:srgbClr val="A4A3A4"/>
          </p15:clr>
        </p15:guide>
        <p15:guide id="11" pos="1322" userDrawn="1">
          <p15:clr>
            <a:srgbClr val="A4A3A4"/>
          </p15:clr>
        </p15:guide>
        <p15:guide id="1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nea Engström Nordin" initials="LEN" lastIdx="1" clrIdx="0"/>
  <p:cmAuthor id="1" name="Maja Danneman" initials="MD" lastIdx="1" clrIdx="1">
    <p:extLst>
      <p:ext uri="{19B8F6BF-5375-455C-9EA6-DF929625EA0E}">
        <p15:presenceInfo xmlns:p15="http://schemas.microsoft.com/office/powerpoint/2012/main" userId="S-1-5-21-4043871801-1685288247-4074252791-20769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561B"/>
    <a:srgbClr val="BB4A17"/>
    <a:srgbClr val="C00000"/>
    <a:srgbClr val="289D93"/>
    <a:srgbClr val="F5F3EE"/>
    <a:srgbClr val="000000"/>
    <a:srgbClr val="C40068"/>
    <a:srgbClr val="007EC4"/>
    <a:srgbClr val="683788"/>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89" autoAdjust="0"/>
    <p:restoredTop sz="60380" autoAdjust="0"/>
  </p:normalViewPr>
  <p:slideViewPr>
    <p:cSldViewPr snapToGrid="0">
      <p:cViewPr varScale="1">
        <p:scale>
          <a:sx n="68" d="100"/>
          <a:sy n="68" d="100"/>
        </p:scale>
        <p:origin x="3102" y="66"/>
      </p:cViewPr>
      <p:guideLst>
        <p:guide orient="horz" pos="4319"/>
        <p:guide orient="horz" pos="2791"/>
        <p:guide orient="horz" pos="288"/>
        <p:guide orient="horz"/>
        <p:guide orient="horz" pos="4027"/>
        <p:guide pos="5473"/>
        <p:guide pos="287"/>
        <p:guide pos="3740"/>
        <p:guide pos="2090"/>
        <p:guide pos="644"/>
        <p:guide pos="1322"/>
        <p:guide/>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4116"/>
    </p:cViewPr>
  </p:sorterViewPr>
  <p:notesViewPr>
    <p:cSldViewPr snapToGrid="0">
      <p:cViewPr varScale="1">
        <p:scale>
          <a:sx n="80" d="100"/>
          <a:sy n="80" d="100"/>
        </p:scale>
        <p:origin x="4014"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commentAuthors" Target="commentAuthors.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4.xml"/><Relationship Id="rId90" Type="http://schemas.openxmlformats.org/officeDocument/2006/relationships/presProps" Target="presProps.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8" Type="http://schemas.openxmlformats.org/officeDocument/2006/relationships/slideMaster" Target="slideMasters/slideMaster7.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93" Type="http://schemas.openxmlformats.org/officeDocument/2006/relationships/tableStyles" Target="tableStyles.xml"/><Relationship Id="rId3" Type="http://schemas.openxmlformats.org/officeDocument/2006/relationships/slideMaster" Target="slideMasters/slideMaster2.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4" Type="http://schemas.openxmlformats.org/officeDocument/2006/relationships/slideMaster" Target="slideMasters/slideMaster3.xml"/><Relationship Id="rId9"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6.xml"/><Relationship Id="rId71" Type="http://schemas.openxmlformats.org/officeDocument/2006/relationships/slide" Target="slides/slide61.xml"/><Relationship Id="rId92" Type="http://schemas.openxmlformats.org/officeDocument/2006/relationships/theme" Target="theme/theme1.xml"/><Relationship Id="rId2" Type="http://schemas.openxmlformats.org/officeDocument/2006/relationships/slideMaster" Target="slideMasters/slideMaster1.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notesMaster" Target="notesMasters/notesMaster1.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Mycket sämre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Blad1!$A$2:$A$4</c:f>
              <c:strCache>
                <c:ptCount val="3"/>
                <c:pt idx="0">
                  <c:v>Relationen till barnet</c:v>
                </c:pt>
                <c:pt idx="1">
                  <c:v>Samarbetet med barnet</c:v>
                </c:pt>
                <c:pt idx="2">
                  <c:v>Självförtroende som förälder</c:v>
                </c:pt>
              </c:strCache>
            </c:strRef>
          </c:cat>
          <c:val>
            <c:numRef>
              <c:f>Blad1!$B$2:$B$4</c:f>
              <c:numCache>
                <c:formatCode>General</c:formatCode>
                <c:ptCount val="3"/>
                <c:pt idx="0">
                  <c:v>0</c:v>
                </c:pt>
                <c:pt idx="1">
                  <c:v>0</c:v>
                </c:pt>
                <c:pt idx="2">
                  <c:v>0</c:v>
                </c:pt>
              </c:numCache>
            </c:numRef>
          </c:val>
          <c:extLst>
            <c:ext xmlns:c16="http://schemas.microsoft.com/office/drawing/2014/chart" uri="{C3380CC4-5D6E-409C-BE32-E72D297353CC}">
              <c16:uniqueId val="{00000000-BB94-4CD3-BA94-DD91C642CB09}"/>
            </c:ext>
          </c:extLst>
        </c:ser>
        <c:ser>
          <c:idx val="1"/>
          <c:order val="1"/>
          <c:tx>
            <c:strRef>
              <c:f>Blad1!$C$1</c:f>
              <c:strCache>
                <c:ptCount val="1"/>
                <c:pt idx="0">
                  <c:v>Något sämre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Blad1!$A$2:$A$4</c:f>
              <c:strCache>
                <c:ptCount val="3"/>
                <c:pt idx="0">
                  <c:v>Relationen till barnet</c:v>
                </c:pt>
                <c:pt idx="1">
                  <c:v>Samarbetet med barnet</c:v>
                </c:pt>
                <c:pt idx="2">
                  <c:v>Självförtroende som förälder</c:v>
                </c:pt>
              </c:strCache>
            </c:strRef>
          </c:cat>
          <c:val>
            <c:numRef>
              <c:f>Blad1!$C$2:$C$4</c:f>
              <c:numCache>
                <c:formatCode>General</c:formatCode>
                <c:ptCount val="3"/>
                <c:pt idx="0" formatCode="0%">
                  <c:v>0.01</c:v>
                </c:pt>
                <c:pt idx="1">
                  <c:v>0</c:v>
                </c:pt>
                <c:pt idx="2" formatCode="0%">
                  <c:v>0.01</c:v>
                </c:pt>
              </c:numCache>
            </c:numRef>
          </c:val>
          <c:extLst>
            <c:ext xmlns:c16="http://schemas.microsoft.com/office/drawing/2014/chart" uri="{C3380CC4-5D6E-409C-BE32-E72D297353CC}">
              <c16:uniqueId val="{00000001-BB94-4CD3-BA94-DD91C642CB09}"/>
            </c:ext>
          </c:extLst>
        </c:ser>
        <c:ser>
          <c:idx val="2"/>
          <c:order val="2"/>
          <c:tx>
            <c:strRef>
              <c:f>Blad1!$D$1</c:f>
              <c:strCache>
                <c:ptCount val="1"/>
                <c:pt idx="0">
                  <c:v>Varken sämre eller bättre</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Blad1!$A$2:$A$4</c:f>
              <c:strCache>
                <c:ptCount val="3"/>
                <c:pt idx="0">
                  <c:v>Relationen till barnet</c:v>
                </c:pt>
                <c:pt idx="1">
                  <c:v>Samarbetet med barnet</c:v>
                </c:pt>
                <c:pt idx="2">
                  <c:v>Självförtroende som förälder</c:v>
                </c:pt>
              </c:strCache>
            </c:strRef>
          </c:cat>
          <c:val>
            <c:numRef>
              <c:f>Blad1!$D$2:$D$4</c:f>
              <c:numCache>
                <c:formatCode>0%</c:formatCode>
                <c:ptCount val="3"/>
                <c:pt idx="0">
                  <c:v>0.04</c:v>
                </c:pt>
                <c:pt idx="1">
                  <c:v>0.03</c:v>
                </c:pt>
                <c:pt idx="2">
                  <c:v>0.08</c:v>
                </c:pt>
              </c:numCache>
            </c:numRef>
          </c:val>
          <c:extLst>
            <c:ext xmlns:c16="http://schemas.microsoft.com/office/drawing/2014/chart" uri="{C3380CC4-5D6E-409C-BE32-E72D297353CC}">
              <c16:uniqueId val="{00000002-BB94-4CD3-BA94-DD91C642CB09}"/>
            </c:ext>
          </c:extLst>
        </c:ser>
        <c:ser>
          <c:idx val="3"/>
          <c:order val="3"/>
          <c:tx>
            <c:strRef>
              <c:f>Blad1!$E$1</c:f>
              <c:strCache>
                <c:ptCount val="1"/>
                <c:pt idx="0">
                  <c:v>Något bättre</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Blad1!$A$2:$A$4</c:f>
              <c:strCache>
                <c:ptCount val="3"/>
                <c:pt idx="0">
                  <c:v>Relationen till barnet</c:v>
                </c:pt>
                <c:pt idx="1">
                  <c:v>Samarbetet med barnet</c:v>
                </c:pt>
                <c:pt idx="2">
                  <c:v>Självförtroende som förälder</c:v>
                </c:pt>
              </c:strCache>
            </c:strRef>
          </c:cat>
          <c:val>
            <c:numRef>
              <c:f>Blad1!$E$2:$E$4</c:f>
              <c:numCache>
                <c:formatCode>0%</c:formatCode>
                <c:ptCount val="3"/>
                <c:pt idx="0">
                  <c:v>0.43</c:v>
                </c:pt>
                <c:pt idx="1">
                  <c:v>0.5</c:v>
                </c:pt>
                <c:pt idx="2">
                  <c:v>0.49</c:v>
                </c:pt>
              </c:numCache>
            </c:numRef>
          </c:val>
          <c:extLst>
            <c:ext xmlns:c16="http://schemas.microsoft.com/office/drawing/2014/chart" uri="{C3380CC4-5D6E-409C-BE32-E72D297353CC}">
              <c16:uniqueId val="{00000003-BB94-4CD3-BA94-DD91C642CB09}"/>
            </c:ext>
          </c:extLst>
        </c:ser>
        <c:ser>
          <c:idx val="4"/>
          <c:order val="4"/>
          <c:tx>
            <c:strRef>
              <c:f>Blad1!$F$1</c:f>
              <c:strCache>
                <c:ptCount val="1"/>
                <c:pt idx="0">
                  <c:v>Mycket bättre</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Blad1!$A$2:$A$4</c:f>
              <c:strCache>
                <c:ptCount val="3"/>
                <c:pt idx="0">
                  <c:v>Relationen till barnet</c:v>
                </c:pt>
                <c:pt idx="1">
                  <c:v>Samarbetet med barnet</c:v>
                </c:pt>
                <c:pt idx="2">
                  <c:v>Självförtroende som förälder</c:v>
                </c:pt>
              </c:strCache>
            </c:strRef>
          </c:cat>
          <c:val>
            <c:numRef>
              <c:f>Blad1!$F$2:$F$4</c:f>
              <c:numCache>
                <c:formatCode>0%</c:formatCode>
                <c:ptCount val="3"/>
                <c:pt idx="0">
                  <c:v>0.52</c:v>
                </c:pt>
                <c:pt idx="1">
                  <c:v>0.47</c:v>
                </c:pt>
                <c:pt idx="2">
                  <c:v>0.42</c:v>
                </c:pt>
              </c:numCache>
            </c:numRef>
          </c:val>
          <c:extLst>
            <c:ext xmlns:c16="http://schemas.microsoft.com/office/drawing/2014/chart" uri="{C3380CC4-5D6E-409C-BE32-E72D297353CC}">
              <c16:uniqueId val="{00000004-BB94-4CD3-BA94-DD91C642CB09}"/>
            </c:ext>
          </c:extLst>
        </c:ser>
        <c:dLbls>
          <c:dLblPos val="outEnd"/>
          <c:showLegendKey val="0"/>
          <c:showVal val="1"/>
          <c:showCatName val="0"/>
          <c:showSerName val="0"/>
          <c:showPercent val="0"/>
          <c:showBubbleSize val="0"/>
        </c:dLbls>
        <c:gapWidth val="219"/>
        <c:overlap val="-27"/>
        <c:axId val="688921416"/>
        <c:axId val="688921744"/>
      </c:barChart>
      <c:catAx>
        <c:axId val="6889214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crossAx val="688921744"/>
        <c:crosses val="autoZero"/>
        <c:auto val="1"/>
        <c:lblAlgn val="ctr"/>
        <c:lblOffset val="100"/>
        <c:noMultiLvlLbl val="0"/>
      </c:catAx>
      <c:valAx>
        <c:axId val="688921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688921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F32D42-18B8-4585-B3A7-655AA1DAD4F7}" type="doc">
      <dgm:prSet loTypeId="urn:microsoft.com/office/officeart/2005/8/layout/venn2" loCatId="relationship" qsTypeId="urn:microsoft.com/office/officeart/2005/8/quickstyle/simple3" qsCatId="simple" csTypeId="urn:microsoft.com/office/officeart/2005/8/colors/accent6_4" csCatId="accent6" phldr="1"/>
      <dgm:spPr/>
      <dgm:t>
        <a:bodyPr/>
        <a:lstStyle/>
        <a:p>
          <a:endParaRPr lang="sv-SE"/>
        </a:p>
      </dgm:t>
    </dgm:pt>
    <dgm:pt modelId="{A409A615-18FF-4D96-9433-D0FE096A83CE}">
      <dgm:prSet phldrT="[Text]"/>
      <dgm:spPr>
        <a:solidFill>
          <a:schemeClr val="accent5">
            <a:lumMod val="20000"/>
            <a:lumOff val="80000"/>
          </a:schemeClr>
        </a:solidFill>
      </dgm:spPr>
      <dgm:t>
        <a:bodyPr/>
        <a:lstStyle/>
        <a:p>
          <a:r>
            <a:rPr lang="sv-SE" dirty="0"/>
            <a:t>Utbildare</a:t>
          </a:r>
        </a:p>
      </dgm:t>
    </dgm:pt>
    <dgm:pt modelId="{3E7E36C3-CD33-4674-81BF-AFB84B05C3F5}" type="parTrans" cxnId="{5C81F11C-76D6-403A-BE51-A28EE2528371}">
      <dgm:prSet/>
      <dgm:spPr/>
      <dgm:t>
        <a:bodyPr/>
        <a:lstStyle/>
        <a:p>
          <a:endParaRPr lang="sv-SE"/>
        </a:p>
      </dgm:t>
    </dgm:pt>
    <dgm:pt modelId="{756CA929-EDA8-409F-811A-3E15964D3627}" type="sibTrans" cxnId="{5C81F11C-76D6-403A-BE51-A28EE2528371}">
      <dgm:prSet/>
      <dgm:spPr/>
      <dgm:t>
        <a:bodyPr/>
        <a:lstStyle/>
        <a:p>
          <a:endParaRPr lang="sv-SE"/>
        </a:p>
      </dgm:t>
    </dgm:pt>
    <dgm:pt modelId="{12255E21-6EA7-4BC3-84FC-270B9A4BC900}">
      <dgm:prSet phldrT="[Text]"/>
      <dgm:spPr>
        <a:solidFill>
          <a:srgbClr val="DB561B"/>
        </a:solidFill>
      </dgm:spPr>
      <dgm:t>
        <a:bodyPr/>
        <a:lstStyle/>
        <a:p>
          <a:r>
            <a:rPr lang="sv-SE" dirty="0"/>
            <a:t>Barn</a:t>
          </a:r>
        </a:p>
      </dgm:t>
    </dgm:pt>
    <dgm:pt modelId="{64EE7488-3DB5-4846-8C38-492D2F62AC43}" type="parTrans" cxnId="{038FC0A3-5A44-4A4B-B167-8E9467DA6C01}">
      <dgm:prSet/>
      <dgm:spPr/>
      <dgm:t>
        <a:bodyPr/>
        <a:lstStyle/>
        <a:p>
          <a:endParaRPr lang="sv-SE"/>
        </a:p>
      </dgm:t>
    </dgm:pt>
    <dgm:pt modelId="{F4ED5094-6402-45FA-BC1F-A6D3AF4C3F72}" type="sibTrans" cxnId="{038FC0A3-5A44-4A4B-B167-8E9467DA6C01}">
      <dgm:prSet/>
      <dgm:spPr/>
      <dgm:t>
        <a:bodyPr/>
        <a:lstStyle/>
        <a:p>
          <a:endParaRPr lang="sv-SE"/>
        </a:p>
      </dgm:t>
    </dgm:pt>
    <dgm:pt modelId="{A643609A-FB04-4244-9911-120FF96CC9FF}">
      <dgm:prSet phldrT="[Text]"/>
      <dgm:spPr>
        <a:solidFill>
          <a:schemeClr val="accent5">
            <a:lumMod val="40000"/>
            <a:lumOff val="60000"/>
          </a:schemeClr>
        </a:solidFill>
      </dgm:spPr>
      <dgm:t>
        <a:bodyPr/>
        <a:lstStyle/>
        <a:p>
          <a:r>
            <a:rPr lang="sv-SE" dirty="0"/>
            <a:t>Gruppledare</a:t>
          </a:r>
        </a:p>
      </dgm:t>
    </dgm:pt>
    <dgm:pt modelId="{0F7017BF-D44A-43F8-8A66-3632210F55A8}" type="sibTrans" cxnId="{B60FF0CD-0819-4A56-AB7B-24D28BF44A36}">
      <dgm:prSet/>
      <dgm:spPr/>
      <dgm:t>
        <a:bodyPr/>
        <a:lstStyle/>
        <a:p>
          <a:endParaRPr lang="sv-SE"/>
        </a:p>
      </dgm:t>
    </dgm:pt>
    <dgm:pt modelId="{D05EECC0-34E8-499F-AD19-FA530CC06E30}" type="parTrans" cxnId="{B60FF0CD-0819-4A56-AB7B-24D28BF44A36}">
      <dgm:prSet/>
      <dgm:spPr/>
      <dgm:t>
        <a:bodyPr/>
        <a:lstStyle/>
        <a:p>
          <a:endParaRPr lang="sv-SE"/>
        </a:p>
      </dgm:t>
    </dgm:pt>
    <dgm:pt modelId="{42A81313-7974-424C-A4A2-7CC80B9B23EA}">
      <dgm:prSet phldrT="[Text]"/>
      <dgm:spPr>
        <a:solidFill>
          <a:schemeClr val="accent5">
            <a:lumMod val="60000"/>
            <a:lumOff val="40000"/>
          </a:schemeClr>
        </a:solidFill>
      </dgm:spPr>
      <dgm:t>
        <a:bodyPr/>
        <a:lstStyle/>
        <a:p>
          <a:r>
            <a:rPr lang="sv-SE" dirty="0"/>
            <a:t>Förälder</a:t>
          </a:r>
        </a:p>
      </dgm:t>
    </dgm:pt>
    <dgm:pt modelId="{1ED4F5D1-1F11-47C1-AF02-52D7A6E4334B}" type="sibTrans" cxnId="{85FC1109-18FD-4F1D-A8C5-4823CB1835A9}">
      <dgm:prSet/>
      <dgm:spPr/>
      <dgm:t>
        <a:bodyPr/>
        <a:lstStyle/>
        <a:p>
          <a:endParaRPr lang="sv-SE"/>
        </a:p>
      </dgm:t>
    </dgm:pt>
    <dgm:pt modelId="{381E70F7-EA83-49E9-AF5D-D08539D34CB2}" type="parTrans" cxnId="{85FC1109-18FD-4F1D-A8C5-4823CB1835A9}">
      <dgm:prSet/>
      <dgm:spPr/>
      <dgm:t>
        <a:bodyPr/>
        <a:lstStyle/>
        <a:p>
          <a:endParaRPr lang="sv-SE"/>
        </a:p>
      </dgm:t>
    </dgm:pt>
    <dgm:pt modelId="{976B0C89-9A9F-4A7B-9B2A-433E5A38FE78}" type="pres">
      <dgm:prSet presAssocID="{55F32D42-18B8-4585-B3A7-655AA1DAD4F7}" presName="Name0" presStyleCnt="0">
        <dgm:presLayoutVars>
          <dgm:chMax val="7"/>
          <dgm:resizeHandles val="exact"/>
        </dgm:presLayoutVars>
      </dgm:prSet>
      <dgm:spPr/>
    </dgm:pt>
    <dgm:pt modelId="{3E4620D0-0E6A-4FE6-90C4-4582AD6F410D}" type="pres">
      <dgm:prSet presAssocID="{55F32D42-18B8-4585-B3A7-655AA1DAD4F7}" presName="comp1" presStyleCnt="0"/>
      <dgm:spPr/>
    </dgm:pt>
    <dgm:pt modelId="{0A7AB6DE-00E7-4283-9B3F-581B8AD80476}" type="pres">
      <dgm:prSet presAssocID="{55F32D42-18B8-4585-B3A7-655AA1DAD4F7}" presName="circle1" presStyleLbl="node1" presStyleIdx="0" presStyleCnt="4"/>
      <dgm:spPr/>
    </dgm:pt>
    <dgm:pt modelId="{3F5B9A34-3061-421C-8A1C-767CBBF679CA}" type="pres">
      <dgm:prSet presAssocID="{55F32D42-18B8-4585-B3A7-655AA1DAD4F7}" presName="c1text" presStyleLbl="node1" presStyleIdx="0" presStyleCnt="4">
        <dgm:presLayoutVars>
          <dgm:bulletEnabled val="1"/>
        </dgm:presLayoutVars>
      </dgm:prSet>
      <dgm:spPr/>
    </dgm:pt>
    <dgm:pt modelId="{599F6A02-18BA-4E3C-8A49-AF946D87FAB8}" type="pres">
      <dgm:prSet presAssocID="{55F32D42-18B8-4585-B3A7-655AA1DAD4F7}" presName="comp2" presStyleCnt="0"/>
      <dgm:spPr/>
    </dgm:pt>
    <dgm:pt modelId="{5410D44A-C686-44A8-A851-403096B9FC90}" type="pres">
      <dgm:prSet presAssocID="{55F32D42-18B8-4585-B3A7-655AA1DAD4F7}" presName="circle2" presStyleLbl="node1" presStyleIdx="1" presStyleCnt="4" custLinFactNeighborX="-513" custLinFactNeighborY="-6016"/>
      <dgm:spPr/>
    </dgm:pt>
    <dgm:pt modelId="{44383167-29F1-4BDA-A2C1-63D891A8E37C}" type="pres">
      <dgm:prSet presAssocID="{55F32D42-18B8-4585-B3A7-655AA1DAD4F7}" presName="c2text" presStyleLbl="node1" presStyleIdx="1" presStyleCnt="4">
        <dgm:presLayoutVars>
          <dgm:bulletEnabled val="1"/>
        </dgm:presLayoutVars>
      </dgm:prSet>
      <dgm:spPr/>
    </dgm:pt>
    <dgm:pt modelId="{F95E0234-EC4A-40BA-805D-4BD7ADA68AEB}" type="pres">
      <dgm:prSet presAssocID="{55F32D42-18B8-4585-B3A7-655AA1DAD4F7}" presName="comp3" presStyleCnt="0"/>
      <dgm:spPr/>
    </dgm:pt>
    <dgm:pt modelId="{07231D48-38FE-4FBD-9201-A7343E5C8DB5}" type="pres">
      <dgm:prSet presAssocID="{55F32D42-18B8-4585-B3A7-655AA1DAD4F7}" presName="circle3" presStyleLbl="node1" presStyleIdx="2" presStyleCnt="4" custLinFactNeighborX="1155" custLinFactNeighborY="-12417"/>
      <dgm:spPr/>
    </dgm:pt>
    <dgm:pt modelId="{FB91A8DA-D0E4-4350-8D34-A702C6538FC3}" type="pres">
      <dgm:prSet presAssocID="{55F32D42-18B8-4585-B3A7-655AA1DAD4F7}" presName="c3text" presStyleLbl="node1" presStyleIdx="2" presStyleCnt="4">
        <dgm:presLayoutVars>
          <dgm:bulletEnabled val="1"/>
        </dgm:presLayoutVars>
      </dgm:prSet>
      <dgm:spPr/>
    </dgm:pt>
    <dgm:pt modelId="{50FCC9ED-7249-4C59-893A-0D858D6EAF67}" type="pres">
      <dgm:prSet presAssocID="{55F32D42-18B8-4585-B3A7-655AA1DAD4F7}" presName="comp4" presStyleCnt="0"/>
      <dgm:spPr/>
    </dgm:pt>
    <dgm:pt modelId="{256F75F6-045B-4FA9-8939-F7C3F324E2C6}" type="pres">
      <dgm:prSet presAssocID="{55F32D42-18B8-4585-B3A7-655AA1DAD4F7}" presName="circle4" presStyleLbl="node1" presStyleIdx="3" presStyleCnt="4" custScaleY="106230" custLinFactNeighborX="820" custLinFactNeighborY="-29308"/>
      <dgm:spPr/>
    </dgm:pt>
    <dgm:pt modelId="{19127D48-E0DC-4AF0-BBD5-3BDF5C02AD81}" type="pres">
      <dgm:prSet presAssocID="{55F32D42-18B8-4585-B3A7-655AA1DAD4F7}" presName="c4text" presStyleLbl="node1" presStyleIdx="3" presStyleCnt="4">
        <dgm:presLayoutVars>
          <dgm:bulletEnabled val="1"/>
        </dgm:presLayoutVars>
      </dgm:prSet>
      <dgm:spPr/>
    </dgm:pt>
  </dgm:ptLst>
  <dgm:cxnLst>
    <dgm:cxn modelId="{85FC1109-18FD-4F1D-A8C5-4823CB1835A9}" srcId="{55F32D42-18B8-4585-B3A7-655AA1DAD4F7}" destId="{42A81313-7974-424C-A4A2-7CC80B9B23EA}" srcOrd="2" destOrd="0" parTransId="{381E70F7-EA83-49E9-AF5D-D08539D34CB2}" sibTransId="{1ED4F5D1-1F11-47C1-AF02-52D7A6E4334B}"/>
    <dgm:cxn modelId="{5C81F11C-76D6-403A-BE51-A28EE2528371}" srcId="{55F32D42-18B8-4585-B3A7-655AA1DAD4F7}" destId="{A409A615-18FF-4D96-9433-D0FE096A83CE}" srcOrd="0" destOrd="0" parTransId="{3E7E36C3-CD33-4674-81BF-AFB84B05C3F5}" sibTransId="{756CA929-EDA8-409F-811A-3E15964D3627}"/>
    <dgm:cxn modelId="{F302E83D-A33B-4071-8AFB-BB35A9043520}" type="presOf" srcId="{A409A615-18FF-4D96-9433-D0FE096A83CE}" destId="{3F5B9A34-3061-421C-8A1C-767CBBF679CA}" srcOrd="1" destOrd="0" presId="urn:microsoft.com/office/officeart/2005/8/layout/venn2"/>
    <dgm:cxn modelId="{2341E140-D828-4E99-B013-4ED6005EC8F2}" type="presOf" srcId="{42A81313-7974-424C-A4A2-7CC80B9B23EA}" destId="{07231D48-38FE-4FBD-9201-A7343E5C8DB5}" srcOrd="0" destOrd="0" presId="urn:microsoft.com/office/officeart/2005/8/layout/venn2"/>
    <dgm:cxn modelId="{57361A5B-EE7B-484C-874F-1D30630727FF}" type="presOf" srcId="{42A81313-7974-424C-A4A2-7CC80B9B23EA}" destId="{FB91A8DA-D0E4-4350-8D34-A702C6538FC3}" srcOrd="1" destOrd="0" presId="urn:microsoft.com/office/officeart/2005/8/layout/venn2"/>
    <dgm:cxn modelId="{E00CA36E-F873-48E6-99BA-15F6DE4B38BA}" type="presOf" srcId="{A409A615-18FF-4D96-9433-D0FE096A83CE}" destId="{0A7AB6DE-00E7-4283-9B3F-581B8AD80476}" srcOrd="0" destOrd="0" presId="urn:microsoft.com/office/officeart/2005/8/layout/venn2"/>
    <dgm:cxn modelId="{038FC0A3-5A44-4A4B-B167-8E9467DA6C01}" srcId="{55F32D42-18B8-4585-B3A7-655AA1DAD4F7}" destId="{12255E21-6EA7-4BC3-84FC-270B9A4BC900}" srcOrd="3" destOrd="0" parTransId="{64EE7488-3DB5-4846-8C38-492D2F62AC43}" sibTransId="{F4ED5094-6402-45FA-BC1F-A6D3AF4C3F72}"/>
    <dgm:cxn modelId="{EF5040B1-1AFE-4D65-BC3D-E4EE63A82074}" type="presOf" srcId="{12255E21-6EA7-4BC3-84FC-270B9A4BC900}" destId="{256F75F6-045B-4FA9-8939-F7C3F324E2C6}" srcOrd="0" destOrd="0" presId="urn:microsoft.com/office/officeart/2005/8/layout/venn2"/>
    <dgm:cxn modelId="{1BF1B6C1-FEF1-42A4-9E9D-60EF1B36808C}" type="presOf" srcId="{12255E21-6EA7-4BC3-84FC-270B9A4BC900}" destId="{19127D48-E0DC-4AF0-BBD5-3BDF5C02AD81}" srcOrd="1" destOrd="0" presId="urn:microsoft.com/office/officeart/2005/8/layout/venn2"/>
    <dgm:cxn modelId="{C4154BC6-C1F8-48EB-B521-172EB707A5EB}" type="presOf" srcId="{A643609A-FB04-4244-9911-120FF96CC9FF}" destId="{44383167-29F1-4BDA-A2C1-63D891A8E37C}" srcOrd="1" destOrd="0" presId="urn:microsoft.com/office/officeart/2005/8/layout/venn2"/>
    <dgm:cxn modelId="{B60FF0CD-0819-4A56-AB7B-24D28BF44A36}" srcId="{55F32D42-18B8-4585-B3A7-655AA1DAD4F7}" destId="{A643609A-FB04-4244-9911-120FF96CC9FF}" srcOrd="1" destOrd="0" parTransId="{D05EECC0-34E8-499F-AD19-FA530CC06E30}" sibTransId="{0F7017BF-D44A-43F8-8A66-3632210F55A8}"/>
    <dgm:cxn modelId="{C00D6DD0-E6DE-45E6-877B-8E4C2D4D47AB}" type="presOf" srcId="{A643609A-FB04-4244-9911-120FF96CC9FF}" destId="{5410D44A-C686-44A8-A851-403096B9FC90}" srcOrd="0" destOrd="0" presId="urn:microsoft.com/office/officeart/2005/8/layout/venn2"/>
    <dgm:cxn modelId="{C1FD20DD-EDFA-4FE0-A0B8-EBF0B94C63F7}" type="presOf" srcId="{55F32D42-18B8-4585-B3A7-655AA1DAD4F7}" destId="{976B0C89-9A9F-4A7B-9B2A-433E5A38FE78}" srcOrd="0" destOrd="0" presId="urn:microsoft.com/office/officeart/2005/8/layout/venn2"/>
    <dgm:cxn modelId="{BC886C21-1B59-4F37-8DF7-DCDA7B3401ED}" type="presParOf" srcId="{976B0C89-9A9F-4A7B-9B2A-433E5A38FE78}" destId="{3E4620D0-0E6A-4FE6-90C4-4582AD6F410D}" srcOrd="0" destOrd="0" presId="urn:microsoft.com/office/officeart/2005/8/layout/venn2"/>
    <dgm:cxn modelId="{BC7D264D-497E-443B-B467-8A8DEB9603E0}" type="presParOf" srcId="{3E4620D0-0E6A-4FE6-90C4-4582AD6F410D}" destId="{0A7AB6DE-00E7-4283-9B3F-581B8AD80476}" srcOrd="0" destOrd="0" presId="urn:microsoft.com/office/officeart/2005/8/layout/venn2"/>
    <dgm:cxn modelId="{B1AB27B9-2962-4A2E-B360-25409B2F95E5}" type="presParOf" srcId="{3E4620D0-0E6A-4FE6-90C4-4582AD6F410D}" destId="{3F5B9A34-3061-421C-8A1C-767CBBF679CA}" srcOrd="1" destOrd="0" presId="urn:microsoft.com/office/officeart/2005/8/layout/venn2"/>
    <dgm:cxn modelId="{9FEDCF3C-4D28-41F0-8E24-0E328BBB5477}" type="presParOf" srcId="{976B0C89-9A9F-4A7B-9B2A-433E5A38FE78}" destId="{599F6A02-18BA-4E3C-8A49-AF946D87FAB8}" srcOrd="1" destOrd="0" presId="urn:microsoft.com/office/officeart/2005/8/layout/venn2"/>
    <dgm:cxn modelId="{33374186-CFF5-4126-BB84-90CF81F24014}" type="presParOf" srcId="{599F6A02-18BA-4E3C-8A49-AF946D87FAB8}" destId="{5410D44A-C686-44A8-A851-403096B9FC90}" srcOrd="0" destOrd="0" presId="urn:microsoft.com/office/officeart/2005/8/layout/venn2"/>
    <dgm:cxn modelId="{9F001151-DE21-4EF9-A67F-226852AD0E0F}" type="presParOf" srcId="{599F6A02-18BA-4E3C-8A49-AF946D87FAB8}" destId="{44383167-29F1-4BDA-A2C1-63D891A8E37C}" srcOrd="1" destOrd="0" presId="urn:microsoft.com/office/officeart/2005/8/layout/venn2"/>
    <dgm:cxn modelId="{F9A72D9F-2586-499F-BA8F-4053DA629D4C}" type="presParOf" srcId="{976B0C89-9A9F-4A7B-9B2A-433E5A38FE78}" destId="{F95E0234-EC4A-40BA-805D-4BD7ADA68AEB}" srcOrd="2" destOrd="0" presId="urn:microsoft.com/office/officeart/2005/8/layout/venn2"/>
    <dgm:cxn modelId="{97A189A0-E308-484F-934A-3A1E5004B1DE}" type="presParOf" srcId="{F95E0234-EC4A-40BA-805D-4BD7ADA68AEB}" destId="{07231D48-38FE-4FBD-9201-A7343E5C8DB5}" srcOrd="0" destOrd="0" presId="urn:microsoft.com/office/officeart/2005/8/layout/venn2"/>
    <dgm:cxn modelId="{6BECD70B-A436-488F-A2C4-1498302C5489}" type="presParOf" srcId="{F95E0234-EC4A-40BA-805D-4BD7ADA68AEB}" destId="{FB91A8DA-D0E4-4350-8D34-A702C6538FC3}" srcOrd="1" destOrd="0" presId="urn:microsoft.com/office/officeart/2005/8/layout/venn2"/>
    <dgm:cxn modelId="{D1FDA2C0-FE5A-4C20-B930-CB34E484FAD3}" type="presParOf" srcId="{976B0C89-9A9F-4A7B-9B2A-433E5A38FE78}" destId="{50FCC9ED-7249-4C59-893A-0D858D6EAF67}" srcOrd="3" destOrd="0" presId="urn:microsoft.com/office/officeart/2005/8/layout/venn2"/>
    <dgm:cxn modelId="{D884443B-1026-45C1-9E20-DCD597CBF634}" type="presParOf" srcId="{50FCC9ED-7249-4C59-893A-0D858D6EAF67}" destId="{256F75F6-045B-4FA9-8939-F7C3F324E2C6}" srcOrd="0" destOrd="0" presId="urn:microsoft.com/office/officeart/2005/8/layout/venn2"/>
    <dgm:cxn modelId="{6E66404E-76A3-4122-9433-24684DEA5847}" type="presParOf" srcId="{50FCC9ED-7249-4C59-893A-0D858D6EAF67}" destId="{19127D48-E0DC-4AF0-BBD5-3BDF5C02AD81}"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7AB6DE-00E7-4283-9B3F-581B8AD80476}">
      <dsp:nvSpPr>
        <dsp:cNvPr id="0" name=""/>
        <dsp:cNvSpPr/>
      </dsp:nvSpPr>
      <dsp:spPr>
        <a:xfrm>
          <a:off x="1114715" y="-28957"/>
          <a:ext cx="4648063" cy="4648063"/>
        </a:xfrm>
        <a:prstGeom prst="ellipse">
          <a:avLst/>
        </a:prstGeom>
        <a:solidFill>
          <a:schemeClr val="accent5">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sv-SE" sz="1500" kern="1200" dirty="0"/>
            <a:t>Utbildare</a:t>
          </a:r>
        </a:p>
      </dsp:txBody>
      <dsp:txXfrm>
        <a:off x="2788947" y="203445"/>
        <a:ext cx="1299598" cy="697209"/>
      </dsp:txXfrm>
    </dsp:sp>
    <dsp:sp modelId="{5410D44A-C686-44A8-A851-403096B9FC90}">
      <dsp:nvSpPr>
        <dsp:cNvPr id="0" name=""/>
        <dsp:cNvSpPr/>
      </dsp:nvSpPr>
      <dsp:spPr>
        <a:xfrm>
          <a:off x="1560445" y="676953"/>
          <a:ext cx="3718450" cy="3718450"/>
        </a:xfrm>
        <a:prstGeom prst="ellipse">
          <a:avLst/>
        </a:prstGeom>
        <a:solidFill>
          <a:schemeClr val="accent5">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sv-SE" sz="1500" kern="1200" dirty="0"/>
            <a:t>Gruppledare</a:t>
          </a:r>
        </a:p>
      </dsp:txBody>
      <dsp:txXfrm>
        <a:off x="2769871" y="900060"/>
        <a:ext cx="1299598" cy="669321"/>
      </dsp:txXfrm>
    </dsp:sp>
    <dsp:sp modelId="{07231D48-38FE-4FBD-9201-A7343E5C8DB5}">
      <dsp:nvSpPr>
        <dsp:cNvPr id="0" name=""/>
        <dsp:cNvSpPr/>
      </dsp:nvSpPr>
      <dsp:spPr>
        <a:xfrm>
          <a:off x="2076538" y="1483977"/>
          <a:ext cx="2788837" cy="2788837"/>
        </a:xfrm>
        <a:prstGeom prst="ellipse">
          <a:avLst/>
        </a:prstGeom>
        <a:solidFill>
          <a:schemeClr val="accent5">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sv-SE" sz="1500" kern="1200" dirty="0"/>
            <a:t>Förälder</a:t>
          </a:r>
        </a:p>
      </dsp:txBody>
      <dsp:txXfrm>
        <a:off x="2821158" y="1693140"/>
        <a:ext cx="1299598" cy="627488"/>
      </dsp:txXfrm>
    </dsp:sp>
    <dsp:sp modelId="{256F75F6-045B-4FA9-8939-F7C3F324E2C6}">
      <dsp:nvSpPr>
        <dsp:cNvPr id="0" name=""/>
        <dsp:cNvSpPr/>
      </dsp:nvSpPr>
      <dsp:spPr>
        <a:xfrm>
          <a:off x="2524379" y="2157063"/>
          <a:ext cx="1859225" cy="1975054"/>
        </a:xfrm>
        <a:prstGeom prst="ellipse">
          <a:avLst/>
        </a:prstGeom>
        <a:solidFill>
          <a:srgbClr val="DB561B"/>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sv-SE" sz="1500" kern="1200" dirty="0"/>
            <a:t>Barn</a:t>
          </a:r>
        </a:p>
      </dsp:txBody>
      <dsp:txXfrm>
        <a:off x="2796656" y="2650827"/>
        <a:ext cx="1314670" cy="987527"/>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22FC018-209A-4B4B-9236-CEF589100BF4}" type="datetimeFigureOut">
              <a:rPr lang="sv-SE" smtClean="0"/>
              <a:pPr/>
              <a:t>2025-07-03</a:t>
            </a:fld>
            <a:endParaRPr lang="sv-SE"/>
          </a:p>
        </p:txBody>
      </p:sp>
      <p:sp>
        <p:nvSpPr>
          <p:cNvPr id="4" name="Platshållare för sidfo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9499952-AA20-4490-AF0B-9D2C67EAFE8E}" type="slidenum">
              <a:rPr lang="sv-SE" smtClean="0"/>
              <a:pPr/>
              <a:t>‹#›</a:t>
            </a:fld>
            <a:endParaRPr lang="sv-SE"/>
          </a:p>
        </p:txBody>
      </p:sp>
    </p:spTree>
    <p:extLst>
      <p:ext uri="{BB962C8B-B14F-4D97-AF65-F5344CB8AC3E}">
        <p14:creationId xmlns:p14="http://schemas.microsoft.com/office/powerpoint/2010/main" val="1218090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7046D77-7A3F-4FA9-AC92-709AED4FB5F6}" type="datetimeFigureOut">
              <a:rPr lang="sv-SE" smtClean="0"/>
              <a:pPr/>
              <a:t>2025-07-03</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E5D709F-E256-4A36-B43A-C2969BEDD107}" type="slidenum">
              <a:rPr lang="sv-SE" smtClean="0"/>
              <a:pPr/>
              <a:t>‹#›</a:t>
            </a:fld>
            <a:endParaRPr lang="sv-SE"/>
          </a:p>
        </p:txBody>
      </p:sp>
    </p:spTree>
    <p:extLst>
      <p:ext uri="{BB962C8B-B14F-4D97-AF65-F5344CB8AC3E}">
        <p14:creationId xmlns:p14="http://schemas.microsoft.com/office/powerpoint/2010/main" val="9670469"/>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youtube.com/watch?v=82mPXI9Vpa8"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dirty="0" err="1"/>
              <a:t>Kl</a:t>
            </a:r>
            <a:r>
              <a:rPr lang="sv-SE" sz="1200" b="0" i="0" dirty="0"/>
              <a:t> 9-14</a:t>
            </a:r>
            <a:r>
              <a:rPr lang="sv-SE" sz="1200" b="0" i="0" baseline="0" dirty="0"/>
              <a:t>, </a:t>
            </a:r>
            <a:r>
              <a:rPr lang="sv-SE" sz="1200" i="0" dirty="0"/>
              <a:t>TOTALT =</a:t>
            </a:r>
            <a:r>
              <a:rPr lang="sv-SE" sz="1200" i="0" baseline="0" dirty="0"/>
              <a:t> </a:t>
            </a:r>
            <a:r>
              <a:rPr lang="sv-SE" sz="1200" i="1" baseline="0" dirty="0"/>
              <a:t>240 min inklusive 20 min rast, 5 minuters bensträckare och 60 min lunch.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10 min</a:t>
            </a:r>
            <a:endParaRPr lang="sv-SE" sz="1200" i="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228600" marR="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200" i="1" dirty="0"/>
              <a:t>Instruktörerna</a:t>
            </a:r>
            <a:r>
              <a:rPr lang="sv-SE" sz="1200" i="1" baseline="0" dirty="0"/>
              <a:t> presenterar sig.</a:t>
            </a:r>
            <a:endParaRPr lang="sv-SE" sz="1200" i="1" dirty="0"/>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sv-SE" sz="1200" dirty="0"/>
              <a:t>Presentera lokalen, arbetsplats</a:t>
            </a:r>
            <a:r>
              <a:rPr lang="sv-SE" sz="1200" baseline="0" dirty="0"/>
              <a:t> för PLUS, WC</a:t>
            </a:r>
            <a:r>
              <a:rPr lang="sv-SE" sz="1200" dirty="0"/>
              <a:t>, nödutgångar.</a:t>
            </a:r>
            <a:endParaRPr lang="sv-SE" sz="1200" strike="sngStrike" dirty="0"/>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sv-SE" sz="1200" baseline="0" dirty="0"/>
              <a:t>Kort presentation av gruppen – namn, ort, verksamhet.</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sv-SE" sz="1200" b="1" baseline="0" dirty="0"/>
          </a:p>
          <a:p>
            <a:r>
              <a:rPr lang="sv-SE" sz="1200" b="1" dirty="0"/>
              <a:t>Ta med och eller förbered:</a:t>
            </a:r>
          </a:p>
          <a:p>
            <a:pPr marL="171428" indent="-171428">
              <a:buFont typeface="Arial" panose="020B0604020202020204" pitchFamily="34" charset="0"/>
              <a:buChar char="•"/>
            </a:pPr>
            <a:r>
              <a:rPr lang="sv-SE" sz="1200" dirty="0"/>
              <a:t>Åhörarkopior, alternativt dela på plusportalen för deltagarna att skriva ut själva</a:t>
            </a:r>
          </a:p>
          <a:p>
            <a:pPr marL="171428" indent="-171428">
              <a:buFont typeface="Arial" panose="020B0604020202020204" pitchFamily="34" charset="0"/>
              <a:buChar char="•"/>
            </a:pPr>
            <a:r>
              <a:rPr lang="sv-SE" sz="1200" dirty="0"/>
              <a:t>Utskrift enbart med sidan om certifiering, 1 ex till varje deltagare</a:t>
            </a:r>
          </a:p>
          <a:p>
            <a:pPr marL="171428" marR="0" lvl="0" indent="-17142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Planscher</a:t>
            </a:r>
          </a:p>
          <a:p>
            <a:pPr marL="171428" indent="-171428">
              <a:buFont typeface="Arial" panose="020B0604020202020204" pitchFamily="34" charset="0"/>
              <a:buChar char="•"/>
            </a:pPr>
            <a:r>
              <a:rPr lang="sv-SE" sz="1200" dirty="0"/>
              <a:t>Handledningsagenda</a:t>
            </a:r>
          </a:p>
          <a:p>
            <a:pPr marL="171428" indent="-171428">
              <a:buFont typeface="Arial" panose="020B0604020202020204" pitchFamily="34" charset="0"/>
              <a:buChar char="•"/>
            </a:pPr>
            <a:r>
              <a:rPr lang="sv-SE" sz="1200" dirty="0"/>
              <a:t>Lista</a:t>
            </a:r>
            <a:r>
              <a:rPr lang="sv-SE" sz="1200" baseline="0" dirty="0"/>
              <a:t> gruppledarfärdigheter </a:t>
            </a:r>
          </a:p>
          <a:p>
            <a:pPr marL="171428" indent="-171428">
              <a:buFont typeface="Arial" panose="020B0604020202020204" pitchFamily="34" charset="0"/>
              <a:buChar char="•"/>
            </a:pPr>
            <a:r>
              <a:rPr lang="sv-SE" sz="1200" dirty="0"/>
              <a:t>Guiden till plusportalen (endast till deltagare från </a:t>
            </a:r>
            <a:r>
              <a:rPr lang="sv-SE" sz="1200" dirty="0" err="1"/>
              <a:t>Sthlms</a:t>
            </a:r>
            <a:r>
              <a:rPr lang="sv-SE" sz="1200" dirty="0"/>
              <a:t> stad)</a:t>
            </a:r>
          </a:p>
          <a:p>
            <a:pPr marL="171428" indent="-171428">
              <a:buFont typeface="Arial" panose="020B0604020202020204" pitchFamily="34" charset="0"/>
              <a:buChar char="•"/>
            </a:pPr>
            <a:r>
              <a:rPr lang="sv-SE" sz="1200" dirty="0"/>
              <a:t>Utvärdering</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sv-SE" sz="1200" baseline="0" dirty="0"/>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sv-SE" sz="1200" baseline="0"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1</a:t>
            </a:fld>
            <a:endParaRPr lang="sv-S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rmAutofit/>
          </a:bodyPr>
          <a:lstStyle/>
          <a:p>
            <a:pPr marL="0" indent="0" defTabSz="914283">
              <a:buFont typeface="Arial"/>
              <a:buNone/>
              <a:defRPr/>
            </a:pPr>
            <a:r>
              <a:rPr lang="sv-SE" sz="1200" dirty="0"/>
              <a:t>2 min</a:t>
            </a:r>
          </a:p>
          <a:p>
            <a:pPr marL="0" indent="0" defTabSz="914283">
              <a:buFont typeface="Arial"/>
              <a:buNone/>
              <a:defRPr/>
            </a:pPr>
            <a:endParaRPr lang="sv-SE" sz="1200" dirty="0"/>
          </a:p>
          <a:p>
            <a:pPr marL="0" indent="0" defTabSz="914283">
              <a:buFont typeface="Arial"/>
              <a:buNone/>
              <a:defRPr/>
            </a:pPr>
            <a:r>
              <a:rPr lang="sv-SE" sz="1200" dirty="0"/>
              <a:t>2002 prövades och utvärderades en pilotversion av en svensk manual baserad flera</a:t>
            </a:r>
            <a:r>
              <a:rPr lang="sv-SE" sz="1200" baseline="0" dirty="0"/>
              <a:t> olika strukturerade föräldraskapsstödprogram inom </a:t>
            </a:r>
            <a:r>
              <a:rPr lang="sv-SE" sz="1200" baseline="0" dirty="0" err="1"/>
              <a:t>Parent</a:t>
            </a:r>
            <a:r>
              <a:rPr lang="sv-SE" sz="1200" baseline="0" dirty="0"/>
              <a:t> Management </a:t>
            </a:r>
            <a:r>
              <a:rPr lang="sv-SE" sz="1200" baseline="0" dirty="0" err="1"/>
              <a:t>Training</a:t>
            </a:r>
            <a:r>
              <a:rPr lang="sv-SE" sz="1200" baseline="0" dirty="0"/>
              <a:t> (PMT). </a:t>
            </a:r>
            <a:r>
              <a:rPr lang="sv-SE" sz="1200" dirty="0"/>
              <a:t>Resultaten visade att barnen skattades som mindre bråkiga och mer koncentrerade än barn i kontrollgrupp.</a:t>
            </a:r>
            <a:r>
              <a:rPr lang="sv-SE" sz="1200" baseline="0" dirty="0"/>
              <a:t> </a:t>
            </a:r>
          </a:p>
          <a:p>
            <a:pPr marL="0" indent="0" defTabSz="914283">
              <a:buFont typeface="Arial" panose="020B0604020202020204" pitchFamily="34" charset="0"/>
              <a:buNone/>
              <a:defRPr/>
            </a:pPr>
            <a:endParaRPr lang="sv-SE" sz="1200" baseline="0" dirty="0"/>
          </a:p>
          <a:p>
            <a:pPr marL="171450" marR="0" lvl="0" indent="-171450" algn="l" defTabSz="9142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Våren 2003 började metoden implementeras i Stockholm för föräldrar till barn 3-11 år.</a:t>
            </a:r>
            <a:r>
              <a:rPr lang="sv-SE" sz="1200" baseline="0" dirty="0"/>
              <a:t> </a:t>
            </a:r>
          </a:p>
          <a:p>
            <a:pPr marL="0" marR="0" lvl="0" indent="0" algn="l" defTabSz="914283"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aseline="0" dirty="0"/>
          </a:p>
          <a:p>
            <a:pPr marL="171450" indent="-171450">
              <a:buFont typeface="Arial" panose="020B0604020202020204" pitchFamily="34" charset="0"/>
              <a:buChar char="•"/>
            </a:pPr>
            <a:r>
              <a:rPr lang="sv-SE" sz="1200" baseline="0" dirty="0"/>
              <a:t>Komet ges inom socialtjänsters öppenvård, familjecentraler, resursteam, BUP, habilitering, skola mm. </a:t>
            </a:r>
            <a:r>
              <a:rPr lang="sv-SE" sz="1200" dirty="0"/>
              <a:t>Komet-gruppledare finns idag i Stockholms samtliga 11 stadsdelar och i nästan samtliga län i Sverige. </a:t>
            </a:r>
          </a:p>
          <a:p>
            <a:pPr marL="0" indent="0">
              <a:buFont typeface="Arial" panose="020B0604020202020204" pitchFamily="34" charset="0"/>
              <a:buNone/>
            </a:pPr>
            <a:endParaRPr lang="sv-SE" sz="1200" dirty="0"/>
          </a:p>
          <a:p>
            <a:pPr marL="171450" indent="-171450">
              <a:buFont typeface="Arial" panose="020B0604020202020204" pitchFamily="34" charset="0"/>
              <a:buChar char="•"/>
            </a:pPr>
            <a:r>
              <a:rPr lang="sv-SE" sz="1200" dirty="0"/>
              <a:t>Sedan 2016 finns ett samarbete med Karolinska Institutet som utbildar instruktörer i övriga landet.</a:t>
            </a:r>
          </a:p>
          <a:p>
            <a:pPr marL="171428" indent="-171428">
              <a:buFont typeface="Arial"/>
              <a:buChar char="•"/>
            </a:pPr>
            <a:endParaRPr lang="sv-SE" sz="1200" dirty="0"/>
          </a:p>
          <a:p>
            <a:endParaRPr lang="sv-SE" sz="1200" dirty="0"/>
          </a:p>
          <a:p>
            <a:endParaRPr lang="sv-SE" sz="1200" b="0" baseline="0" dirty="0">
              <a:latin typeface="+mj-lt"/>
              <a:cs typeface="Times New Roman" panose="02020603050405020304" pitchFamily="18" charset="0"/>
            </a:endParaRPr>
          </a:p>
        </p:txBody>
      </p:sp>
      <p:sp>
        <p:nvSpPr>
          <p:cNvPr id="4" name="Platshållare för bildnummer 3"/>
          <p:cNvSpPr>
            <a:spLocks noGrp="1"/>
          </p:cNvSpPr>
          <p:nvPr>
            <p:ph type="sldNum" sz="quarter" idx="10"/>
          </p:nvPr>
        </p:nvSpPr>
        <p:spPr/>
        <p:txBody>
          <a:bodyPr/>
          <a:lstStyle/>
          <a:p>
            <a:fld id="{CE5D709F-E256-4A36-B43A-C2969BEDD107}" type="slidenum">
              <a:rPr lang="sv-SE" smtClean="0"/>
              <a:pPr/>
              <a:t>10</a:t>
            </a:fld>
            <a:endParaRPr lang="sv-SE"/>
          </a:p>
        </p:txBody>
      </p:sp>
    </p:spTree>
    <p:extLst>
      <p:ext uri="{BB962C8B-B14F-4D97-AF65-F5344CB8AC3E}">
        <p14:creationId xmlns:p14="http://schemas.microsoft.com/office/powerpoint/2010/main" val="2894117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Autofit/>
          </a:bodyPr>
          <a:lstStyle/>
          <a:p>
            <a:pPr marL="0" indent="0" eaLnBrk="0" hangingPunct="0">
              <a:spcBef>
                <a:spcPct val="20000"/>
              </a:spcBef>
              <a:buClr>
                <a:schemeClr val="accent2"/>
              </a:buClr>
              <a:buFont typeface="Arial"/>
              <a:buNone/>
              <a:defRPr/>
            </a:pPr>
            <a:r>
              <a:rPr lang="sv-SE" sz="1200" dirty="0"/>
              <a:t>3 min</a:t>
            </a:r>
          </a:p>
          <a:p>
            <a:pPr marL="0" indent="0" eaLnBrk="0" hangingPunct="0">
              <a:spcBef>
                <a:spcPct val="20000"/>
              </a:spcBef>
              <a:buClr>
                <a:schemeClr val="accent2"/>
              </a:buClr>
              <a:buFont typeface="Arial"/>
              <a:buNone/>
              <a:defRPr/>
            </a:pPr>
            <a:endParaRPr lang="sv-SE" sz="120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dirty="0"/>
              <a:t>Som vi nämnde tidigare bygger </a:t>
            </a:r>
            <a:r>
              <a:rPr lang="sv-SE" sz="1200" b="1" dirty="0"/>
              <a:t>Komet</a:t>
            </a:r>
            <a:r>
              <a:rPr lang="sv-SE" sz="1200" dirty="0"/>
              <a:t> på </a:t>
            </a:r>
            <a:r>
              <a:rPr lang="sv-SE" sz="1200" b="1" dirty="0" err="1"/>
              <a:t>Parent</a:t>
            </a:r>
            <a:r>
              <a:rPr lang="sv-SE" sz="1200" b="1" dirty="0"/>
              <a:t> Management </a:t>
            </a:r>
            <a:r>
              <a:rPr lang="sv-SE" sz="1200" b="1" dirty="0" err="1"/>
              <a:t>Training</a:t>
            </a:r>
            <a:r>
              <a:rPr lang="sv-SE" sz="1200" b="1" dirty="0"/>
              <a:t> (PMT)</a:t>
            </a:r>
            <a:r>
              <a:rPr lang="sv-SE" sz="1200" dirty="0"/>
              <a:t>, ett samlingsbegrepp för flera strukturerade föräldraskapsstödsprogram. Dessa utgår från </a:t>
            </a:r>
            <a:r>
              <a:rPr lang="sv-SE" sz="1200" b="1" dirty="0"/>
              <a:t>inlärningspsykologi</a:t>
            </a:r>
            <a:r>
              <a:rPr lang="sv-SE" sz="1200" dirty="0"/>
              <a:t> och </a:t>
            </a:r>
            <a:r>
              <a:rPr lang="sv-SE" sz="1200" b="1" dirty="0"/>
              <a:t>beteendeterapeutiska principer</a:t>
            </a:r>
            <a:r>
              <a:rPr lang="sv-SE" sz="1200" dirty="0"/>
              <a:t>, och syftar till att förbättra samspelet mellan barn och föräldrar genom att förstärka positivt beteende och minska konflikter. PMT-program har starkt stöd i forskningen, och flera </a:t>
            </a:r>
            <a:r>
              <a:rPr lang="sv-SE" sz="1200" b="1" dirty="0"/>
              <a:t>systematiska litteraturöversikter</a:t>
            </a:r>
            <a:r>
              <a:rPr lang="sv-SE" sz="1200" dirty="0"/>
              <a:t> visar att de är effektiva för att förebygga och minska </a:t>
            </a:r>
            <a:r>
              <a:rPr lang="sv-SE" sz="1200" b="1" dirty="0"/>
              <a:t>utagerande beteendeproblem</a:t>
            </a:r>
            <a:r>
              <a:rPr lang="sv-SE" sz="1200" dirty="0"/>
              <a:t> hos barn (Furlong et al., 2012; </a:t>
            </a:r>
            <a:r>
              <a:rPr lang="sv-SE" sz="1200" dirty="0" err="1"/>
              <a:t>Kaminski</a:t>
            </a:r>
            <a:r>
              <a:rPr lang="sv-SE" sz="1200" dirty="0"/>
              <a:t> &amp; </a:t>
            </a:r>
            <a:r>
              <a:rPr lang="sv-SE" sz="1200" dirty="0" err="1"/>
              <a:t>Claussen</a:t>
            </a:r>
            <a:r>
              <a:rPr lang="sv-SE" sz="1200" dirty="0"/>
              <a:t>, 2017; </a:t>
            </a:r>
            <a:r>
              <a:rPr lang="sv-SE" sz="1200" dirty="0" err="1"/>
              <a:t>Weisz</a:t>
            </a:r>
            <a:r>
              <a:rPr lang="sv-SE" sz="1200" dirty="0"/>
              <a:t> &amp; </a:t>
            </a:r>
            <a:r>
              <a:rPr lang="sv-SE" sz="1200" dirty="0" err="1"/>
              <a:t>Kazdin</a:t>
            </a:r>
            <a:r>
              <a:rPr lang="sv-SE" sz="1200" dirty="0"/>
              <a:t>, 2017).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dirty="0"/>
              <a:t>PMT betraktas i dag som en av de mest väletablerade och evidensbaserade psykologiska behandlingarna för barn med denna typ av problematik.</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noProof="0" dirty="0"/>
              <a:t>En stor</a:t>
            </a:r>
            <a:r>
              <a:rPr lang="sv-SE" sz="1200" baseline="0" noProof="0" dirty="0"/>
              <a:t> och viktig del </a:t>
            </a:r>
            <a:r>
              <a:rPr lang="sv-SE" sz="1200" noProof="0" dirty="0"/>
              <a:t>i forskningen</a:t>
            </a:r>
            <a:r>
              <a:rPr lang="sv-SE" sz="1200" baseline="0" noProof="0" dirty="0"/>
              <a:t> kring samspelet mellan barn och förälder är t</a:t>
            </a:r>
            <a:r>
              <a:rPr lang="sv-SE" sz="1200" noProof="0" dirty="0"/>
              <a:t>eorin</a:t>
            </a:r>
            <a:r>
              <a:rPr lang="sv-SE" sz="1200" baseline="0" noProof="0" dirty="0"/>
              <a:t> om </a:t>
            </a:r>
            <a:r>
              <a:rPr lang="sv-SE" sz="1200" baseline="0" noProof="0" dirty="0" err="1"/>
              <a:t>coercive</a:t>
            </a:r>
            <a:r>
              <a:rPr lang="sv-SE" sz="1200" baseline="0" noProof="0" dirty="0"/>
              <a:t> </a:t>
            </a:r>
            <a:r>
              <a:rPr lang="sv-SE" sz="1200" dirty="0" err="1"/>
              <a:t>cycles</a:t>
            </a:r>
            <a:r>
              <a:rPr lang="sv-SE" sz="1200" baseline="0" dirty="0"/>
              <a:t>. </a:t>
            </a:r>
            <a:r>
              <a:rPr lang="sv-SE" sz="1200" b="0" dirty="0" err="1"/>
              <a:t>Coercive</a:t>
            </a:r>
            <a:r>
              <a:rPr lang="sv-SE" sz="1200" b="0" dirty="0"/>
              <a:t> </a:t>
            </a:r>
            <a:r>
              <a:rPr lang="sv-SE" sz="1200" b="0" dirty="0" err="1"/>
              <a:t>cycles</a:t>
            </a:r>
            <a:r>
              <a:rPr lang="sv-SE" sz="1200" b="0" dirty="0"/>
              <a:t>, översatt på svenska till tvingande samspel innebär kortfattat att </a:t>
            </a:r>
            <a:r>
              <a:rPr lang="sv-SE" sz="1200" b="0" baseline="0" dirty="0"/>
              <a:t>konflikter trappas upp och eskalerar utifrån hur barn och förälder reagerar på varandras beteende </a:t>
            </a:r>
            <a:r>
              <a:rPr lang="sv-SE" sz="1200" dirty="0"/>
              <a:t>På nästa bild</a:t>
            </a:r>
            <a:r>
              <a:rPr lang="sv-SE" sz="1200" baseline="0" dirty="0"/>
              <a:t> kommer vi titta närmare på teorin om </a:t>
            </a:r>
            <a:r>
              <a:rPr lang="sv-SE" sz="1200" baseline="0" dirty="0" err="1"/>
              <a:t>coercive</a:t>
            </a:r>
            <a:r>
              <a:rPr lang="sv-SE" sz="1200" baseline="0" dirty="0"/>
              <a:t> </a:t>
            </a:r>
            <a:r>
              <a:rPr lang="sv-SE" sz="1200" baseline="0" dirty="0" err="1"/>
              <a:t>cycles</a:t>
            </a:r>
            <a:r>
              <a:rPr lang="sv-SE" sz="1200" baseline="0" dirty="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Inlärningspsykologi handlar i korthet om att förstå varför vi gör som vi gör och vad som får oss att agera på ett visst sätt. Genom att titta på samspelet mellan förälder och barn kan vi identifiera vad som påverkar och förstärker beteenden hos både förälder och barnet. Fokus ligger på vad som får ett beteende att fortsätta just nu, vilket gör att inlärningspsykologi kan användas för att lösa problem i vardagen.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dirty="0"/>
          </a:p>
          <a:p>
            <a:pPr marL="0" indent="0">
              <a:buFont typeface="Courier New" panose="02070309020205020404" pitchFamily="49" charset="0"/>
              <a:buNone/>
            </a:pPr>
            <a:r>
              <a:rPr lang="sv-SE" sz="1200" dirty="0"/>
              <a:t>Två viktiga teorier inom inlärningspsykologin är:</a:t>
            </a:r>
          </a:p>
          <a:p>
            <a:pPr marL="171450" indent="-171450">
              <a:buFont typeface="Arial" panose="020B0604020202020204" pitchFamily="34" charset="0"/>
              <a:buChar char="•"/>
            </a:pPr>
            <a:r>
              <a:rPr lang="sv-SE" sz="1200" dirty="0" err="1"/>
              <a:t>Operant</a:t>
            </a:r>
            <a:r>
              <a:rPr lang="sv-SE" sz="1200" dirty="0"/>
              <a:t> inlärningsteori (B. F. Skinner): hur vi lär oss beteenden genom vilka konsekvenser de leder till.</a:t>
            </a:r>
          </a:p>
          <a:p>
            <a:pPr marL="171450" indent="-171450">
              <a:buFont typeface="Arial" panose="020B0604020202020204" pitchFamily="34" charset="0"/>
              <a:buChar char="•"/>
            </a:pPr>
            <a:r>
              <a:rPr lang="sv-SE" sz="1200" dirty="0"/>
              <a:t>Social inlärningsteori (Albert </a:t>
            </a:r>
            <a:r>
              <a:rPr lang="sv-SE" sz="1200" dirty="0" err="1"/>
              <a:t>Bandura</a:t>
            </a:r>
            <a:r>
              <a:rPr lang="sv-SE" sz="1200" dirty="0"/>
              <a:t>): hur vi lär oss beteenden i en social kontext, av att imitera.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sz="1200" i="1" u="sng" kern="1200" dirty="0">
                <a:solidFill>
                  <a:schemeClr val="tx1"/>
                </a:solidFill>
              </a:rPr>
              <a:t>Utförligare</a:t>
            </a:r>
            <a:r>
              <a:rPr lang="sv-SE" sz="1200" i="1" u="sng" kern="1200" baseline="0" dirty="0">
                <a:solidFill>
                  <a:schemeClr val="tx1"/>
                </a:solidFill>
              </a:rPr>
              <a:t> information, vid frågor:</a:t>
            </a:r>
            <a:endParaRPr lang="sv-SE" sz="1200" i="1" u="sng" kern="12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strike="noStrike" kern="1200" baseline="0" dirty="0">
                <a:solidFill>
                  <a:schemeClr val="tx1"/>
                </a:solidFill>
              </a:rPr>
              <a:t>Personer vars föräldraträningsprogram specifikt ligger till grund för utvecklingen av Komet: </a:t>
            </a:r>
            <a:endParaRPr lang="sv-SE" sz="1200" b="0" strike="noStrike" kern="1200" baseline="0" dirty="0">
              <a:solidFill>
                <a:schemeClr val="tx1"/>
              </a:solidFill>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1" strike="noStrike" kern="1200" baseline="0" dirty="0">
                <a:solidFill>
                  <a:schemeClr val="tx1"/>
                </a:solidFill>
              </a:rPr>
              <a:t>Gerald Patterson</a:t>
            </a:r>
            <a:r>
              <a:rPr lang="sv-SE" sz="1200" b="0" strike="noStrike" kern="1200" baseline="0" dirty="0">
                <a:solidFill>
                  <a:schemeClr val="tx1"/>
                </a:solidFill>
              </a:rPr>
              <a:t>: Banbrytande arbete kring aggressionsteori, föräldrautbildning utifrån observation av familjeinteraktion vilket la en grund för utvecklingen av </a:t>
            </a:r>
            <a:r>
              <a:rPr lang="sv-SE" sz="1200" b="0" i="0" strike="noStrike" kern="1200" dirty="0" err="1">
                <a:solidFill>
                  <a:schemeClr val="tx1"/>
                </a:solidFill>
                <a:effectLst/>
              </a:rPr>
              <a:t>Parent</a:t>
            </a:r>
            <a:r>
              <a:rPr lang="sv-SE" sz="1200" b="0" i="0" strike="noStrike" kern="1200" dirty="0">
                <a:solidFill>
                  <a:schemeClr val="tx1"/>
                </a:solidFill>
                <a:effectLst/>
              </a:rPr>
              <a:t> Management </a:t>
            </a:r>
            <a:r>
              <a:rPr lang="sv-SE" sz="1200" b="0" i="0" strike="noStrike" kern="1200" dirty="0" err="1">
                <a:solidFill>
                  <a:schemeClr val="tx1"/>
                </a:solidFill>
                <a:effectLst/>
              </a:rPr>
              <a:t>Training</a:t>
            </a:r>
            <a:r>
              <a:rPr lang="sv-SE" sz="1200" b="0" i="0" strike="noStrike" kern="1200" dirty="0">
                <a:solidFill>
                  <a:schemeClr val="tx1"/>
                </a:solidFill>
                <a:effectLst/>
              </a:rPr>
              <a:t> – Oregon (PMTO).</a:t>
            </a:r>
            <a:r>
              <a:rPr lang="sv-SE" sz="1200" b="0" i="0" strike="noStrike" kern="1200" baseline="0" dirty="0">
                <a:solidFill>
                  <a:schemeClr val="tx1"/>
                </a:solidFill>
                <a:effectLst/>
              </a:rPr>
              <a:t> </a:t>
            </a:r>
            <a:r>
              <a:rPr lang="sv-SE" sz="1200" b="0" strike="noStrike" kern="1200" baseline="0" dirty="0">
                <a:solidFill>
                  <a:schemeClr val="tx1"/>
                </a:solidFill>
              </a:rPr>
              <a:t>Omfattande observationer i hem, skola och på klinik med fokus på familjeinteraktioner. Patterson fokuserade på frågor som ”Vad orsakar aggressiva beteenden hos barn? Hur kan aggressivitet behandlas framgångsrikt?”.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b="0" strike="noStrike" kern="1200" baseline="0" dirty="0">
              <a:solidFill>
                <a:schemeClr val="tx1"/>
              </a:solidFill>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1" strike="noStrike" kern="1200" dirty="0">
                <a:solidFill>
                  <a:schemeClr val="tx1"/>
                </a:solidFill>
              </a:rPr>
              <a:t>Russel</a:t>
            </a:r>
            <a:r>
              <a:rPr lang="sv-SE" sz="1200" b="1" strike="noStrike" kern="1200" baseline="0" dirty="0">
                <a:solidFill>
                  <a:schemeClr val="tx1"/>
                </a:solidFill>
              </a:rPr>
              <a:t> Barkley</a:t>
            </a:r>
            <a:r>
              <a:rPr lang="sv-SE" sz="1200" b="0" strike="noStrike" kern="1200" baseline="0" dirty="0">
                <a:solidFill>
                  <a:schemeClr val="tx1"/>
                </a:solidFill>
              </a:rPr>
              <a:t>: ADHD och ADD expert, Utvecklat Föräldraskapsstöd. Forskat, författat och utbildat allmänheten brett om funktionshindret ADHD.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b="0" strike="noStrike" kern="1200" baseline="0" dirty="0">
              <a:solidFill>
                <a:schemeClr val="tx1"/>
              </a:solidFill>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1" strike="noStrike" kern="1200" baseline="0" dirty="0">
                <a:solidFill>
                  <a:schemeClr val="tx1"/>
                </a:solidFill>
              </a:rPr>
              <a:t>Carolyn W S: </a:t>
            </a:r>
            <a:r>
              <a:rPr lang="sv-SE" sz="1200" b="0" strike="noStrike" kern="1200" baseline="0" dirty="0">
                <a:solidFill>
                  <a:schemeClr val="tx1"/>
                </a:solidFill>
              </a:rPr>
              <a:t>”The </a:t>
            </a:r>
            <a:r>
              <a:rPr lang="sv-SE" sz="1200" b="0" strike="noStrike" kern="1200" baseline="0" dirty="0" err="1">
                <a:solidFill>
                  <a:schemeClr val="tx1"/>
                </a:solidFill>
              </a:rPr>
              <a:t>Incredible</a:t>
            </a:r>
            <a:r>
              <a:rPr lang="sv-SE" sz="1200" b="0" strike="noStrike" kern="1200" baseline="0" dirty="0">
                <a:solidFill>
                  <a:schemeClr val="tx1"/>
                </a:solidFill>
              </a:rPr>
              <a:t> </a:t>
            </a:r>
            <a:r>
              <a:rPr lang="sv-SE" sz="1200" b="0" strike="noStrike" kern="1200" baseline="0" dirty="0" err="1">
                <a:solidFill>
                  <a:schemeClr val="tx1"/>
                </a:solidFill>
              </a:rPr>
              <a:t>years</a:t>
            </a:r>
            <a:r>
              <a:rPr lang="sv-SE" sz="1200" b="0" strike="noStrike" kern="1200" baseline="0" dirty="0">
                <a:solidFill>
                  <a:schemeClr val="tx1"/>
                </a:solidFill>
              </a:rPr>
              <a:t>” skapade behandlingsmodell, förebyggande behandling för aggressivt beteende hos små barn. För att främja barns sociala och emotionella kompetens genom att utbilda föräldrar och lärare.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b="0" strike="noStrike" kern="1200" baseline="0" dirty="0">
              <a:solidFill>
                <a:schemeClr val="tx1"/>
              </a:solidFill>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1" strike="noStrike" kern="1200" baseline="0" dirty="0">
                <a:solidFill>
                  <a:schemeClr val="tx1"/>
                </a:solidFill>
              </a:rPr>
              <a:t>Alan </a:t>
            </a:r>
            <a:r>
              <a:rPr lang="sv-SE" sz="1200" b="1" strike="noStrike" kern="1200" baseline="0" dirty="0" err="1">
                <a:solidFill>
                  <a:schemeClr val="tx1"/>
                </a:solidFill>
              </a:rPr>
              <a:t>Kazdin</a:t>
            </a:r>
            <a:r>
              <a:rPr lang="sv-SE" sz="1200" b="0" strike="noStrike" kern="1200" baseline="0" dirty="0">
                <a:solidFill>
                  <a:schemeClr val="tx1"/>
                </a:solidFill>
              </a:rPr>
              <a:t>: Omfattande forskning och artiklar. Professor i psykologi och barnpsykiatri, har forskat på behandling av aggressioner och antisociala beteenden, forskat och utvecklat metoder i föräldraskap och barnuppfostran, insatser för barn och ungdomar.</a:t>
            </a:r>
          </a:p>
          <a:p>
            <a:pPr marL="0" indent="0">
              <a:buFont typeface="Arial" panose="020B0604020202020204" pitchFamily="34" charset="0"/>
              <a:buNone/>
            </a:pPr>
            <a:endParaRPr lang="sv-SE" sz="1200" b="0" kern="1200" dirty="0">
              <a:solidFill>
                <a:schemeClr val="tx1"/>
              </a:solidFill>
            </a:endParaRPr>
          </a:p>
          <a:p>
            <a:endParaRPr lang="sv-SE" sz="1200" b="0" kern="1200" baseline="0" dirty="0">
              <a:solidFill>
                <a:schemeClr val="tx1"/>
              </a:solidFill>
            </a:endParaRPr>
          </a:p>
          <a:p>
            <a:pPr marL="0" indent="0">
              <a:buFont typeface="Arial" panose="020B0604020202020204" pitchFamily="34" charset="0"/>
              <a:buNone/>
            </a:pPr>
            <a:endParaRPr lang="sv-SE" sz="1200" b="0" kern="1200" baseline="0" dirty="0">
              <a:solidFill>
                <a:schemeClr val="tx1"/>
              </a:solidFill>
            </a:endParaRPr>
          </a:p>
          <a:p>
            <a:endParaRPr lang="sv-SE" sz="1200" kern="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aseline="0" dirty="0"/>
          </a:p>
        </p:txBody>
      </p:sp>
      <p:sp>
        <p:nvSpPr>
          <p:cNvPr id="4" name="Platshållare för datum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EB778C-CF5C-4B67-A577-19A9F849C78B}" type="datetime1">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2025-07-03</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6C675-3B57-4862-8502-3768BB2D34DE}"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7647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Autofit/>
          </a:bodyPr>
          <a:lstStyle/>
          <a:p>
            <a:pPr marL="0" indent="0">
              <a:buFont typeface="Arial" panose="020B0604020202020204" pitchFamily="34" charset="0"/>
              <a:buNone/>
            </a:pPr>
            <a:r>
              <a:rPr lang="sv-SE" sz="1200" dirty="0"/>
              <a:t>3 min </a:t>
            </a:r>
          </a:p>
          <a:p>
            <a:pPr marL="0" indent="0">
              <a:buFont typeface="Arial" panose="020B0604020202020204" pitchFamily="34" charset="0"/>
              <a:buNone/>
            </a:pPr>
            <a:endParaRPr lang="sv-SE" sz="1200" b="0" dirty="0"/>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dirty="0"/>
              <a:t>Ett tvingande samspel är en ömsesidig process där både barn och förälder försöker förmå den andre till något och situationen trappas upp genom att båda använder hot, tjat eller aggressivitet för att få sin vilja igenom.</a:t>
            </a:r>
            <a:r>
              <a:rPr lang="sv-SE" sz="1200" b="0" kern="1200" dirty="0">
                <a:solidFill>
                  <a:schemeClr val="tx1"/>
                </a:solidFill>
                <a:effectLst/>
                <a:ea typeface="+mn-ea"/>
                <a:cs typeface="+mn-cs"/>
              </a:rPr>
              <a:t> Föräldrar och barn formar på det här sättet varandra i ett beteendemönster som blir till en ond cirkel. </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b="0" kern="1200" baseline="0" dirty="0">
              <a:solidFill>
                <a:schemeClr val="tx1"/>
              </a:solidFill>
              <a:effectLst/>
              <a:ea typeface="+mn-ea"/>
              <a:cs typeface="+mn-cs"/>
            </a:endParaRP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1200" baseline="0" dirty="0">
                <a:solidFill>
                  <a:schemeClr val="tx1"/>
                </a:solidFill>
                <a:effectLst/>
                <a:ea typeface="+mn-ea"/>
                <a:cs typeface="+mn-cs"/>
              </a:rPr>
              <a:t>Tvingande </a:t>
            </a:r>
            <a:r>
              <a:rPr lang="sv-SE" sz="1200" baseline="0" dirty="0"/>
              <a:t>samspel </a:t>
            </a:r>
            <a:r>
              <a:rPr lang="sv-SE" sz="1200" dirty="0"/>
              <a:t>förklarar hur lindriga problem kan skapa onda cirklar eller negativa utvecklingsspiraler,</a:t>
            </a:r>
            <a:r>
              <a:rPr lang="sv-SE" sz="1200" baseline="0" dirty="0"/>
              <a:t> som</a:t>
            </a:r>
            <a:r>
              <a:rPr lang="sv-SE" sz="1200" dirty="0"/>
              <a:t> kan bidra till att förstärka</a:t>
            </a:r>
            <a:r>
              <a:rPr lang="sv-SE" sz="1200" baseline="0" dirty="0"/>
              <a:t> olämpliga beteendemönster</a:t>
            </a:r>
            <a:r>
              <a:rPr lang="sv-SE" sz="1200" dirty="0"/>
              <a:t> hos barnet. </a:t>
            </a:r>
          </a:p>
          <a:p>
            <a:pPr marL="180000" indent="-180000"/>
            <a:endParaRPr lang="sv-SE" sz="1200" b="1" kern="1200" dirty="0">
              <a:solidFill>
                <a:schemeClr val="tx1"/>
              </a:solidFill>
              <a:effectLst/>
              <a:ea typeface="+mn-ea"/>
              <a:cs typeface="+mn-cs"/>
            </a:endParaRP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1200" dirty="0">
                <a:solidFill>
                  <a:schemeClr val="tx1"/>
                </a:solidFill>
                <a:effectLst/>
                <a:ea typeface="+mn-ea"/>
                <a:cs typeface="+mn-cs"/>
              </a:rPr>
              <a:t>Det kan uppstå i en situation där föräldern försöker </a:t>
            </a:r>
            <a:r>
              <a:rPr lang="sv-SE" sz="1200" b="0" kern="1200" dirty="0" err="1">
                <a:solidFill>
                  <a:schemeClr val="tx1"/>
                </a:solidFill>
                <a:effectLst/>
                <a:ea typeface="+mn-ea"/>
                <a:cs typeface="+mn-cs"/>
              </a:rPr>
              <a:t>gränssätta</a:t>
            </a:r>
            <a:r>
              <a:rPr lang="sv-SE" sz="1200" b="0" kern="1200" dirty="0">
                <a:solidFill>
                  <a:schemeClr val="tx1"/>
                </a:solidFill>
                <a:effectLst/>
                <a:ea typeface="+mn-ea"/>
                <a:cs typeface="+mn-cs"/>
              </a:rPr>
              <a:t> eller ställer krav på barnet. Barnet reagerar, förälder svarar med ilska, barnet reagerar i sin tur, både förälder och barn kan bli aggressiva. Slutar med att föräldern antingen ger efter och att barnet lär sig att det kan få sin vilja igenom genom att vara aggressiv, eller att föräldern, kanske med våld, tvingar barnet att göra som föräldern säger, vilket innebär att föräldern (och kanske också barnet) lär sig att det är så här man löser situationen – genom att bli aggressiv.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0" strike="sngStrike" kern="1200" baseline="0" dirty="0">
              <a:solidFill>
                <a:schemeClr val="tx1"/>
              </a:solidFill>
              <a:effectLst/>
              <a:ea typeface="+mn-ea"/>
              <a:cs typeface="+mn-cs"/>
            </a:endParaRP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Föräldrar</a:t>
            </a:r>
            <a:r>
              <a:rPr lang="sv-SE" sz="1200" baseline="0" dirty="0"/>
              <a:t> </a:t>
            </a:r>
            <a:r>
              <a:rPr lang="sv-SE" sz="1200" dirty="0"/>
              <a:t>både lär sina barn att uppträda mer aggressivt, och</a:t>
            </a:r>
            <a:r>
              <a:rPr lang="sv-SE" sz="1200" baseline="0" dirty="0"/>
              <a:t> </a:t>
            </a:r>
            <a:r>
              <a:rPr lang="sv-SE" sz="1200" dirty="0"/>
              <a:t>”lär sig själv” att uppträda mer aggressivt och för att få barnet att ge med sig. På så sätt ”tvingar” de fram oönskade</a:t>
            </a:r>
            <a:r>
              <a:rPr lang="sv-SE" sz="1200" baseline="0" dirty="0"/>
              <a:t> beteende hos varandra (Pattersson, 1982).</a:t>
            </a:r>
            <a:endParaRPr lang="sv-SE" sz="1200" b="1" kern="1200" dirty="0">
              <a:solidFill>
                <a:schemeClr val="tx1"/>
              </a:solidFill>
              <a:effectLst/>
              <a:ea typeface="+mn-ea"/>
              <a:cs typeface="+mn-cs"/>
            </a:endParaRPr>
          </a:p>
          <a:p>
            <a:pPr marL="180000" indent="-180000">
              <a:buFont typeface="Arial" panose="020B0604020202020204" pitchFamily="34" charset="0"/>
              <a:buNone/>
            </a:pPr>
            <a:endParaRPr lang="sv-SE" sz="1200" dirty="0"/>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1200" dirty="0">
                <a:solidFill>
                  <a:schemeClr val="tx1"/>
                </a:solidFill>
                <a:effectLst/>
                <a:ea typeface="+mn-ea"/>
                <a:cs typeface="+mn-cs"/>
              </a:rPr>
              <a:t>Att hamna i den här typen av beteendemönster kan på sikt leda till problem hos barn. De har lärt sig att bråk lönar sig och kan få svårt i samspel med andra, och därmed få kamratproblem som i sin tur kan bidra till misslyckande i skolan. Det vi vet är en riskfaktor för barns och unga (</a:t>
            </a:r>
            <a:r>
              <a:rPr lang="sv-SE" sz="1200" b="0" kern="1200" dirty="0" err="1">
                <a:solidFill>
                  <a:schemeClr val="tx1"/>
                </a:solidFill>
                <a:effectLst/>
                <a:ea typeface="+mn-ea"/>
                <a:cs typeface="+mn-cs"/>
              </a:rPr>
              <a:t>Dishion</a:t>
            </a:r>
            <a:r>
              <a:rPr lang="sv-SE" sz="1200" b="0" kern="1200" dirty="0">
                <a:solidFill>
                  <a:schemeClr val="tx1"/>
                </a:solidFill>
                <a:effectLst/>
                <a:ea typeface="+mn-ea"/>
                <a:cs typeface="+mn-cs"/>
              </a:rPr>
              <a:t>, Pattersson &amp; Kavanagh, 1992, </a:t>
            </a:r>
            <a:r>
              <a:rPr lang="en-US" sz="1200" dirty="0" err="1"/>
              <a:t>Dishion</a:t>
            </a:r>
            <a:r>
              <a:rPr lang="en-US" sz="1200" dirty="0"/>
              <a:t> &amp; Snyder 2016). </a:t>
            </a:r>
            <a:endParaRPr lang="sv-SE" sz="1200" b="1"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aseline="0" dirty="0">
              <a:latin typeface="+mj-lt"/>
            </a:endParaRPr>
          </a:p>
        </p:txBody>
      </p:sp>
      <p:sp>
        <p:nvSpPr>
          <p:cNvPr id="4" name="Platshållare för bildnummer 3"/>
          <p:cNvSpPr>
            <a:spLocks noGrp="1"/>
          </p:cNvSpPr>
          <p:nvPr>
            <p:ph type="sldNum" sz="quarter" idx="10"/>
          </p:nvPr>
        </p:nvSpPr>
        <p:spPr/>
        <p:txBody>
          <a:bodyPr/>
          <a:lstStyle/>
          <a:p>
            <a:fld id="{CE5D709F-E256-4A36-B43A-C2969BEDD107}" type="slidenum">
              <a:rPr lang="sv-SE" smtClean="0"/>
              <a:pPr/>
              <a:t>12</a:t>
            </a:fld>
            <a:endParaRPr lang="sv-SE"/>
          </a:p>
        </p:txBody>
      </p:sp>
    </p:spTree>
    <p:extLst>
      <p:ext uri="{BB962C8B-B14F-4D97-AF65-F5344CB8AC3E}">
        <p14:creationId xmlns:p14="http://schemas.microsoft.com/office/powerpoint/2010/main" val="1994409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pPr eaLnBrk="1" hangingPunct="1">
              <a:spcBef>
                <a:spcPct val="0"/>
              </a:spcBef>
            </a:pPr>
            <a:r>
              <a:rPr lang="sv-SE" sz="1200" b="0" dirty="0"/>
              <a:t>4 min</a:t>
            </a:r>
          </a:p>
          <a:p>
            <a:pPr eaLnBrk="1" hangingPunct="1">
              <a:spcBef>
                <a:spcPct val="0"/>
              </a:spcBef>
            </a:pPr>
            <a:endParaRPr lang="sv-SE" sz="1200" b="0" dirty="0"/>
          </a:p>
          <a:p>
            <a:pPr marL="180000" indent="-180000" eaLnBrk="1" hangingPunct="1">
              <a:spcBef>
                <a:spcPct val="0"/>
              </a:spcBef>
              <a:buFont typeface="Wingdings" panose="05000000000000000000" pitchFamily="2" charset="2"/>
              <a:buChar char="Ø"/>
            </a:pPr>
            <a:r>
              <a:rPr lang="sv-SE" sz="1200" b="0" i="1" dirty="0"/>
              <a:t>Gör demonstrationen. </a:t>
            </a:r>
          </a:p>
          <a:p>
            <a:pPr eaLnBrk="1" hangingPunct="1">
              <a:spcBef>
                <a:spcPct val="0"/>
              </a:spcBef>
            </a:pPr>
            <a:endParaRPr lang="sv-SE" sz="1200" b="1" dirty="0"/>
          </a:p>
          <a:p>
            <a:pPr marL="0" marR="0" lvl="0" indent="0" algn="l" defTabSz="914400" rtl="0" eaLnBrk="1" fontAlgn="auto" latinLnBrk="0" hangingPunct="1">
              <a:lnSpc>
                <a:spcPct val="100000"/>
              </a:lnSpc>
              <a:spcBef>
                <a:spcPct val="0"/>
              </a:spcBef>
              <a:spcAft>
                <a:spcPts val="0"/>
              </a:spcAft>
              <a:buClrTx/>
              <a:buSzTx/>
              <a:buFontTx/>
              <a:buNone/>
              <a:tabLst/>
              <a:defRPr/>
            </a:pPr>
            <a:r>
              <a:rPr lang="sv-SE" sz="1200" b="1" kern="1200" baseline="0" dirty="0">
                <a:solidFill>
                  <a:schemeClr val="tx1"/>
                </a:solidFill>
              </a:rPr>
              <a:t>Demonstration:</a:t>
            </a:r>
            <a:r>
              <a:rPr lang="sv-SE" sz="1200" b="0" kern="1200" baseline="0" dirty="0">
                <a:solidFill>
                  <a:schemeClr val="tx1"/>
                </a:solidFill>
              </a:rPr>
              <a:t> (Startar på en hög nivå- skrik och höga röster från bägge håll). </a:t>
            </a:r>
            <a:endParaRPr lang="sv-SE" sz="1200" baseline="0" dirty="0"/>
          </a:p>
          <a:p>
            <a:r>
              <a:rPr lang="sv-SE" sz="1200" b="1" dirty="0"/>
              <a:t>Förälder:</a:t>
            </a:r>
            <a:r>
              <a:rPr lang="sv-SE" sz="1200" dirty="0"/>
              <a:t> </a:t>
            </a:r>
            <a:r>
              <a:rPr lang="sv-SE" sz="1200" i="1" dirty="0"/>
              <a:t>(högt och bestämt)</a:t>
            </a:r>
            <a:r>
              <a:rPr lang="sv-SE" sz="1200" dirty="0"/>
              <a:t> “Stäng av nu! Jag har sagt till dig att det är dags att sluta spela!”</a:t>
            </a:r>
          </a:p>
          <a:p>
            <a:r>
              <a:rPr lang="sv-SE" sz="1200" b="1" dirty="0"/>
              <a:t>Barn:</a:t>
            </a:r>
            <a:r>
              <a:rPr lang="sv-SE" sz="1200" dirty="0"/>
              <a:t> </a:t>
            </a:r>
            <a:r>
              <a:rPr lang="sv-SE" sz="1200" i="1" dirty="0"/>
              <a:t>(ignorerar föräldern och fortsätter spela utan att svara)</a:t>
            </a:r>
            <a:endParaRPr lang="sv-SE" sz="1200" dirty="0"/>
          </a:p>
          <a:p>
            <a:r>
              <a:rPr lang="sv-SE" sz="1200" b="1" dirty="0"/>
              <a:t>Förälder:</a:t>
            </a:r>
            <a:r>
              <a:rPr lang="sv-SE" sz="1200" dirty="0"/>
              <a:t> </a:t>
            </a:r>
            <a:r>
              <a:rPr lang="sv-SE" sz="1200" i="1" dirty="0"/>
              <a:t>(irriterad, höjer rösten)</a:t>
            </a:r>
            <a:r>
              <a:rPr lang="sv-SE" sz="1200" dirty="0"/>
              <a:t> “Jag sa att du ska stänga av NU! Varför lyssnar du aldrig?”</a:t>
            </a:r>
          </a:p>
          <a:p>
            <a:r>
              <a:rPr lang="sv-SE" sz="1200" b="1" dirty="0"/>
              <a:t>Barn:</a:t>
            </a:r>
            <a:r>
              <a:rPr lang="sv-SE" sz="1200" dirty="0"/>
              <a:t> </a:t>
            </a:r>
            <a:r>
              <a:rPr lang="sv-SE" sz="1200" i="1" dirty="0"/>
              <a:t>(blir arg, skriker tillbaka)</a:t>
            </a:r>
            <a:r>
              <a:rPr lang="sv-SE" sz="1200" dirty="0"/>
              <a:t> “Du stör mig hela tiden! Varför kan jag aldrig få spela ifred?”</a:t>
            </a:r>
          </a:p>
          <a:p>
            <a:r>
              <a:rPr lang="sv-SE" sz="1200" b="1" dirty="0"/>
              <a:t>Förälder:</a:t>
            </a:r>
            <a:r>
              <a:rPr lang="sv-SE" sz="1200" dirty="0"/>
              <a:t> </a:t>
            </a:r>
            <a:r>
              <a:rPr lang="sv-SE" sz="1200" i="1" dirty="0"/>
              <a:t>(tappar tålamodet och skriker)</a:t>
            </a:r>
            <a:r>
              <a:rPr lang="sv-SE" sz="1200" dirty="0"/>
              <a:t> “För att du ALDRIG gör som jag säger! Nu stänger du av datorn direkt!”</a:t>
            </a:r>
          </a:p>
          <a:p>
            <a:r>
              <a:rPr lang="sv-SE" sz="1200" b="1" dirty="0"/>
              <a:t>Barn:</a:t>
            </a:r>
            <a:r>
              <a:rPr lang="sv-SE" sz="1200" dirty="0"/>
              <a:t> </a:t>
            </a:r>
            <a:r>
              <a:rPr lang="sv-SE" sz="1200" i="1" dirty="0"/>
              <a:t>(skriker ännu högre, slår i bordet)</a:t>
            </a:r>
            <a:r>
              <a:rPr lang="sv-SE" sz="1200" dirty="0"/>
              <a:t> “Jag gör det sen! Jag är inte klar! Varför måste du alltid förstöra allt?”</a:t>
            </a:r>
          </a:p>
          <a:p>
            <a:r>
              <a:rPr lang="sv-SE" sz="1200" b="1" dirty="0"/>
              <a:t>Förälder:</a:t>
            </a:r>
            <a:r>
              <a:rPr lang="sv-SE" sz="1200" dirty="0"/>
              <a:t> </a:t>
            </a:r>
            <a:r>
              <a:rPr lang="sv-SE" sz="1200" i="1" dirty="0"/>
              <a:t>(blir ännu argare och börjar hota)</a:t>
            </a:r>
            <a:r>
              <a:rPr lang="sv-SE" sz="1200" dirty="0"/>
              <a:t> “Stänger du inte av nu så tar jag bort datorn för resten av veckan!”</a:t>
            </a:r>
          </a:p>
          <a:p>
            <a:r>
              <a:rPr lang="sv-SE" sz="1200" b="1" dirty="0"/>
              <a:t>Barn:</a:t>
            </a:r>
            <a:r>
              <a:rPr lang="sv-SE" sz="1200" dirty="0"/>
              <a:t> </a:t>
            </a:r>
            <a:r>
              <a:rPr lang="sv-SE" sz="1200" i="1" dirty="0"/>
              <a:t>(ropandes, frustrerad)</a:t>
            </a:r>
            <a:r>
              <a:rPr lang="sv-SE" sz="1200" dirty="0"/>
              <a:t> “Du är så himla orättvis! Jag hatar dig!”</a:t>
            </a:r>
          </a:p>
          <a:p>
            <a:r>
              <a:rPr lang="sv-SE" sz="1200" b="1" dirty="0"/>
              <a:t>Förälder:</a:t>
            </a:r>
            <a:r>
              <a:rPr lang="sv-SE" sz="1200" dirty="0"/>
              <a:t> </a:t>
            </a:r>
            <a:r>
              <a:rPr lang="sv-SE" sz="1200" i="1" dirty="0"/>
              <a:t>(ger upp, suckar högt)</a:t>
            </a:r>
            <a:r>
              <a:rPr lang="sv-SE" sz="1200" dirty="0"/>
              <a:t> “Okej, men bara 10 minuter till. SEN är det slut.”</a:t>
            </a:r>
          </a:p>
          <a:p>
            <a:r>
              <a:rPr lang="sv-SE" sz="1200" b="1" dirty="0"/>
              <a:t>Barn</a:t>
            </a:r>
            <a:r>
              <a:rPr lang="sv-SE" sz="1200" dirty="0"/>
              <a:t>: spelar tyst vidare.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Förälder:</a:t>
            </a:r>
            <a:r>
              <a:rPr lang="sv-SE" sz="1200" dirty="0"/>
              <a:t> </a:t>
            </a:r>
            <a:r>
              <a:rPr lang="sv-SE" sz="1200" i="1" dirty="0"/>
              <a:t>(högt och bestämt)</a:t>
            </a:r>
            <a:r>
              <a:rPr lang="sv-SE" sz="1200" dirty="0"/>
              <a:t> “Stäng av nu! Jag har sagt till dig att det är dags att sluta spela!”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Barn: </a:t>
            </a:r>
            <a:r>
              <a:rPr lang="sv-SE" sz="1200" b="0" dirty="0"/>
              <a:t>Skriker, jag är inte klar.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Såhär kan det fortsätta….</a:t>
            </a:r>
          </a:p>
          <a:p>
            <a:pPr eaLnBrk="1" hangingPunct="1">
              <a:spcBef>
                <a:spcPct val="0"/>
              </a:spcBef>
            </a:pPr>
            <a:endParaRPr lang="sv-SE" sz="1200" baseline="0" dirty="0"/>
          </a:p>
          <a:p>
            <a:pPr marL="180000" indent="-180000" eaLnBrk="1" hangingPunct="1">
              <a:spcBef>
                <a:spcPct val="0"/>
              </a:spcBef>
              <a:buFont typeface="Wingdings" panose="05000000000000000000" pitchFamily="2" charset="2"/>
              <a:buChar char="Ø"/>
            </a:pPr>
            <a:r>
              <a:rPr lang="sv-SE" sz="1200" i="1" baseline="0" dirty="0"/>
              <a:t>Sammanfatta vad föräldern gör genom att peka på cirkeln</a:t>
            </a:r>
            <a:r>
              <a:rPr lang="sv-SE" sz="1200" baseline="0" dirty="0"/>
              <a:t>. </a:t>
            </a:r>
          </a:p>
          <a:p>
            <a:pPr marL="188550" indent="0">
              <a:buFont typeface="Courier New" panose="02070309020205020404" pitchFamily="49" charset="0"/>
              <a:buNone/>
            </a:pPr>
            <a:endParaRPr lang="sv-SE" sz="1200" b="0" kern="1200" baseline="0" dirty="0">
              <a:solidFill>
                <a:schemeClr val="tx1"/>
              </a:solidFill>
            </a:endParaRPr>
          </a:p>
          <a:p>
            <a:pPr marL="0" indent="0">
              <a:buFont typeface="Arial" panose="020B0604020202020204" pitchFamily="34" charset="0"/>
              <a:buNone/>
            </a:pPr>
            <a:r>
              <a:rPr lang="sv-SE" sz="1200" b="0" kern="1200" dirty="0">
                <a:solidFill>
                  <a:schemeClr val="tx1"/>
                </a:solidFill>
              </a:rPr>
              <a:t>Komet</a:t>
            </a:r>
            <a:r>
              <a:rPr lang="sv-SE" sz="1200" b="0" kern="1200" baseline="0" dirty="0">
                <a:solidFill>
                  <a:schemeClr val="tx1"/>
                </a:solidFill>
              </a:rPr>
              <a:t> syftar till att förändra detta mönster mellan förälder och barn – från en negativ spiral till ett bättre samspel med föräldraträning.</a:t>
            </a:r>
            <a:endParaRPr lang="sv-SE" sz="1200" b="0" kern="1200" dirty="0">
              <a:solidFill>
                <a:schemeClr val="tx1"/>
              </a:solidFill>
            </a:endParaRPr>
          </a:p>
          <a:p>
            <a:endParaRPr lang="sv-SE" sz="1400" b="1" kern="1200" dirty="0">
              <a:solidFill>
                <a:schemeClr val="tx1"/>
              </a:solidFill>
              <a:effectLst/>
              <a:latin typeface="+mn-lt"/>
              <a:ea typeface="+mn-ea"/>
              <a:cs typeface="+mn-cs"/>
            </a:endParaRPr>
          </a:p>
          <a:p>
            <a:endParaRPr lang="sv-SE" sz="1400" b="1"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CE5D709F-E256-4A36-B43A-C2969BEDD107}" type="slidenum">
              <a:rPr lang="sv-SE" smtClean="0"/>
              <a:pPr/>
              <a:t>13</a:t>
            </a:fld>
            <a:endParaRPr lang="sv-SE"/>
          </a:p>
        </p:txBody>
      </p:sp>
    </p:spTree>
    <p:extLst>
      <p:ext uri="{BB962C8B-B14F-4D97-AF65-F5344CB8AC3E}">
        <p14:creationId xmlns:p14="http://schemas.microsoft.com/office/powerpoint/2010/main" val="2870353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a:xfrm>
            <a:off x="679768" y="4715153"/>
            <a:ext cx="5438140" cy="4713430"/>
          </a:xfrm>
        </p:spPr>
        <p:txBody>
          <a:bodyPr>
            <a:no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dirty="0"/>
              <a:t>2 min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aseline="0" dirty="0"/>
              <a:t>För att prevention ska vara effektiv, oavsett problemnivå, har vi fokus på att </a:t>
            </a:r>
            <a:r>
              <a:rPr lang="sv-SE" sz="1200" b="1" baseline="0" dirty="0"/>
              <a:t>öka skyddsfaktorerna </a:t>
            </a:r>
            <a:r>
              <a:rPr lang="sv-SE" sz="1200" baseline="0" dirty="0"/>
              <a:t>och </a:t>
            </a:r>
            <a:r>
              <a:rPr lang="sv-SE" sz="1200" b="1" baseline="0" dirty="0"/>
              <a:t>minska riskfaktorerna</a:t>
            </a:r>
            <a:r>
              <a:rPr lang="sv-SE" sz="1200" baseline="0" dirty="0"/>
              <a:t>.</a:t>
            </a:r>
          </a:p>
          <a:p>
            <a:pPr marL="180000" indent="-180000"/>
            <a:endParaRPr lang="sv-SE" sz="1200" b="0" i="0" u="none" strike="noStrike" kern="1200" baseline="0" dirty="0">
              <a:solidFill>
                <a:schemeClr val="tx1"/>
              </a:solidFill>
            </a:endParaRPr>
          </a:p>
          <a:p>
            <a:pPr marL="180000" indent="-180000">
              <a:buFont typeface="Arial" panose="020B0604020202020204" pitchFamily="34" charset="0"/>
              <a:buChar char="•"/>
            </a:pPr>
            <a:r>
              <a:rPr lang="sv-SE" sz="1200" b="0" i="0" u="none" strike="noStrike" kern="1200" baseline="0" dirty="0">
                <a:solidFill>
                  <a:schemeClr val="tx1"/>
                </a:solidFill>
              </a:rPr>
              <a:t>Enstaka riskfaktorer inte så problematiskt, men flera ökar risken. </a:t>
            </a:r>
          </a:p>
          <a:p>
            <a:pPr marL="180000" indent="-180000"/>
            <a:endParaRPr lang="sv-SE" sz="1200" b="1" i="1" baseline="0" dirty="0"/>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baseline="0" dirty="0"/>
              <a:t>Riskfaktorer kan ses på </a:t>
            </a:r>
            <a:r>
              <a:rPr lang="sv-SE" sz="1200" b="1" i="0" baseline="0" dirty="0"/>
              <a:t>olika nivåer</a:t>
            </a:r>
            <a:r>
              <a:rPr lang="sv-SE" sz="1200" b="0" i="0" baseline="0" dirty="0"/>
              <a:t>. Här är exempel på risker på individ och familjenivå och inom områdena skola och kamrater samt på samhällsnivå.</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baseline="0" dirty="0"/>
          </a:p>
          <a:p>
            <a:pPr marL="180000" indent="-180000">
              <a:spcAft>
                <a:spcPts val="0"/>
              </a:spcAft>
              <a:buFont typeface="Wingdings" panose="05000000000000000000" pitchFamily="2" charset="2"/>
              <a:buChar char="Ø"/>
              <a:defRPr/>
            </a:pPr>
            <a:r>
              <a:rPr lang="sv-SE" sz="1200" b="0" i="1" baseline="0" dirty="0"/>
              <a:t>Ge några exempel från bilden på individ- och familjenivån.</a:t>
            </a:r>
          </a:p>
          <a:p>
            <a:pPr marL="0" indent="0">
              <a:spcAft>
                <a:spcPts val="0"/>
              </a:spcAft>
              <a:buFont typeface="Wingdings" panose="05000000000000000000" pitchFamily="2" charset="2"/>
              <a:buNone/>
              <a:defRPr/>
            </a:pPr>
            <a:endParaRPr lang="sv-SE" sz="1200" b="0" i="0" baseline="0" dirty="0"/>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baseline="0" dirty="0"/>
              <a:t>Viktigt att betona är att </a:t>
            </a:r>
            <a:r>
              <a:rPr lang="sv-SE" sz="1200" b="0" i="0" kern="1200" baseline="0" dirty="0">
                <a:solidFill>
                  <a:schemeClr val="tx1"/>
                </a:solidFill>
                <a:effectLst/>
              </a:rPr>
              <a:t>det</a:t>
            </a:r>
            <a:r>
              <a:rPr lang="sv-SE" sz="1200" b="0" i="0" kern="1200" dirty="0">
                <a:solidFill>
                  <a:schemeClr val="tx1"/>
                </a:solidFill>
                <a:effectLst/>
              </a:rPr>
              <a:t> sällan är bara en eller få faktorer som orsakar ett beteende. Det är en komplex modell, där de olika risk- och skyddsfaktorerna samspelar och påverkar varandra i olika riktningar och på olika nivåer.</a:t>
            </a:r>
            <a:r>
              <a:rPr lang="sv-SE" sz="1200" b="0" i="0" kern="1200" baseline="0" dirty="0">
                <a:solidFill>
                  <a:schemeClr val="tx1"/>
                </a:solidFill>
                <a:effectLst/>
              </a:rPr>
              <a:t> R</a:t>
            </a:r>
            <a:r>
              <a:rPr lang="sv-SE" sz="1200" b="0" i="0" baseline="0" dirty="0"/>
              <a:t>iskfaktorerna s</a:t>
            </a:r>
            <a:r>
              <a:rPr lang="sv-SE" sz="1200" b="0" i="0" dirty="0"/>
              <a:t>amvarierar, alltså</a:t>
            </a:r>
            <a:r>
              <a:rPr lang="sv-SE" sz="1200" b="0" i="0" baseline="0" dirty="0"/>
              <a:t> har </a:t>
            </a:r>
            <a:r>
              <a:rPr lang="sv-SE" sz="1200" b="0" i="0" dirty="0"/>
              <a:t>ett samband, </a:t>
            </a:r>
            <a:r>
              <a:rPr lang="sv-SE" sz="1200" b="0" i="0" baseline="0" dirty="0"/>
              <a:t>de har inte några </a:t>
            </a:r>
            <a:r>
              <a:rPr lang="sv-SE" sz="1200" b="0" i="0" dirty="0"/>
              <a:t>orsakssamband, dvs den</a:t>
            </a:r>
            <a:r>
              <a:rPr lang="sv-SE" sz="1200" b="0" i="0" baseline="0" dirty="0"/>
              <a:t> ena orsakar inte den andra. </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sv-SE" b="1" i="1" dirty="0"/>
          </a:p>
          <a:p>
            <a:pPr marL="0" lvl="0" indent="0">
              <a:spcAft>
                <a:spcPts val="0"/>
              </a:spcAft>
              <a:buFont typeface="Courier New" panose="02070309020205020404" pitchFamily="49" charset="0"/>
              <a:buNone/>
              <a:defRPr/>
            </a:pPr>
            <a:endParaRPr lang="sv-SE" sz="1400" i="1" baseline="0"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14</a:t>
            </a:fld>
            <a:endParaRPr lang="sv-S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dirty="0"/>
              <a:t>3 min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dirty="0"/>
              <a:t>Riskfaktorerna</a:t>
            </a:r>
            <a:r>
              <a:rPr lang="sv-SE" sz="1200" baseline="0" dirty="0"/>
              <a:t> </a:t>
            </a:r>
            <a:r>
              <a:rPr lang="sv-SE" sz="1200" dirty="0"/>
              <a:t>kan balanseras</a:t>
            </a:r>
            <a:r>
              <a:rPr lang="sv-SE" sz="1200" baseline="0" dirty="0"/>
              <a:t> upp av en eller flera </a:t>
            </a:r>
            <a:r>
              <a:rPr lang="sv-SE" sz="1200" dirty="0"/>
              <a:t>skyddsfaktorer och på så sätt minska risken för att barnet senare hamnar</a:t>
            </a:r>
            <a:r>
              <a:rPr lang="sv-SE" sz="1200" baseline="0" dirty="0"/>
              <a:t> i svårigheter</a:t>
            </a:r>
            <a:r>
              <a:rPr lang="sv-SE" sz="1200" dirty="0"/>
              <a:t>. Skyddsfaktorer ökar</a:t>
            </a:r>
            <a:r>
              <a:rPr lang="sv-SE" sz="1200" baseline="0" dirty="0"/>
              <a:t> motståndskraften, gör så att risker klaras bättre.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Här är ett</a:t>
            </a:r>
            <a:r>
              <a:rPr lang="sv-SE" sz="1200" baseline="0" dirty="0"/>
              <a:t> diagram över skyddsfaktorer på </a:t>
            </a:r>
            <a:r>
              <a:rPr lang="sv-SE" sz="1200" b="1" baseline="0" dirty="0"/>
              <a:t>familje- och individnivå </a:t>
            </a:r>
            <a:r>
              <a:rPr lang="sv-SE" sz="1200" baseline="0" dirty="0"/>
              <a:t>och vilka samband de har med olika utfall. </a:t>
            </a:r>
          </a:p>
          <a:p>
            <a:pPr marL="360000" marR="0" lvl="0" indent="-1800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sz="1200" baseline="0" dirty="0"/>
              <a:t>Skyddsfaktorer till vänster och utfall till höger. </a:t>
            </a:r>
          </a:p>
          <a:p>
            <a:pPr marL="360000" marR="0" lvl="0" indent="-1800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sz="1200" baseline="0" dirty="0"/>
              <a:t>Ju tjockare sträck desto starkare samband.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aseline="0" dirty="0"/>
              <a:t>Diagrammet kommer från en kunskapssammanställning från 2022 av </a:t>
            </a:r>
            <a:r>
              <a:rPr lang="sv-SE" sz="1200" dirty="0" err="1"/>
              <a:t>RiSE</a:t>
            </a:r>
            <a:r>
              <a:rPr lang="sv-SE" sz="1200" dirty="0"/>
              <a:t>,</a:t>
            </a:r>
            <a:r>
              <a:rPr lang="sv-SE" sz="1200" baseline="0" dirty="0"/>
              <a:t> Research </a:t>
            </a:r>
            <a:r>
              <a:rPr lang="sv-SE" sz="1200" baseline="0" dirty="0" err="1"/>
              <a:t>Institutes</a:t>
            </a:r>
            <a:r>
              <a:rPr lang="sv-SE" sz="1200" baseline="0" dirty="0"/>
              <a:t> </a:t>
            </a:r>
            <a:r>
              <a:rPr lang="sv-SE" sz="1200" baseline="0" dirty="0" err="1"/>
              <a:t>of</a:t>
            </a:r>
            <a:r>
              <a:rPr lang="sv-SE" sz="1200" baseline="0" dirty="0"/>
              <a:t> Sweden och bygger på forskningsöversikter som publicerats de senaste 20 åren.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aseline="0" dirty="0"/>
          </a:p>
          <a:p>
            <a:pPr marL="171450" indent="-171450">
              <a:buFont typeface="Arial" panose="020B0604020202020204" pitchFamily="34" charset="0"/>
              <a:buChar char="•"/>
            </a:pPr>
            <a:r>
              <a:rPr lang="sv-SE" sz="1200" baseline="0" dirty="0"/>
              <a:t>Som ni ser är ”</a:t>
            </a:r>
            <a:r>
              <a:rPr lang="sv-SE" sz="1200" b="1" baseline="0" dirty="0"/>
              <a:t>Föräldrars engagemang och stöd</a:t>
            </a:r>
            <a:r>
              <a:rPr lang="sv-SE" sz="1200" baseline="0" dirty="0"/>
              <a:t>” den starkaste skyddsfaktorn för både missbruk, kriminalitet, psykisk ohälsa och våld. </a:t>
            </a:r>
          </a:p>
          <a:p>
            <a:pPr marL="285750" indent="-285750">
              <a:buFont typeface="Arial" panose="020B0604020202020204" pitchFamily="34" charset="0"/>
              <a:buChar char="•"/>
            </a:pPr>
            <a:endParaRPr lang="sv-SE"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dirty="0"/>
              <a:t>Komet har vid utvärdering visat sig kunna öka flera av skyddsfaktorerna,</a:t>
            </a:r>
            <a:r>
              <a:rPr lang="sv-SE" sz="1200" b="0" i="0" baseline="0" dirty="0"/>
              <a:t> </a:t>
            </a:r>
            <a:r>
              <a:rPr lang="sv-SE" sz="1200" b="0" i="0" dirty="0"/>
              <a:t>som tex bättre</a:t>
            </a:r>
            <a:r>
              <a:rPr lang="sv-SE" sz="1200" b="0" i="0" baseline="0" dirty="0"/>
              <a:t> föräldrar/barn-relation, bättre samspel och mindre konflikter i familjen </a:t>
            </a:r>
            <a:r>
              <a:rPr lang="sv-SE" sz="1200" b="0" i="0" dirty="0"/>
              <a:t>(Kling &amp; Sundell, 2006; Kling, Forster, Sundell &amp; Melin , 2010). </a:t>
            </a:r>
            <a:endParaRPr lang="sv-SE" sz="1200" b="0" i="0" baseline="0" dirty="0"/>
          </a:p>
          <a:p>
            <a:endParaRPr lang="sv-SE" baseline="0" dirty="0"/>
          </a:p>
          <a:p>
            <a:endParaRPr lang="sv-SE"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15</a:t>
            </a:fld>
            <a:endParaRPr lang="sv-SE"/>
          </a:p>
        </p:txBody>
      </p:sp>
    </p:spTree>
    <p:extLst>
      <p:ext uri="{BB962C8B-B14F-4D97-AF65-F5344CB8AC3E}">
        <p14:creationId xmlns:p14="http://schemas.microsoft.com/office/powerpoint/2010/main" val="983382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Autofit/>
          </a:bodyPr>
          <a:lstStyle/>
          <a:p>
            <a:pPr marL="0" marR="0" indent="0" algn="l" defTabSz="914400" rtl="0" eaLnBrk="1" fontAlgn="auto" latinLnBrk="0" hangingPunct="1">
              <a:lnSpc>
                <a:spcPct val="100000"/>
              </a:lnSpc>
              <a:spcBef>
                <a:spcPct val="0"/>
              </a:spcBef>
              <a:spcAft>
                <a:spcPts val="0"/>
              </a:spcAft>
              <a:buClrTx/>
              <a:buSzTx/>
              <a:buFont typeface="Arial"/>
              <a:buNone/>
              <a:tabLst/>
              <a:defRPr/>
            </a:pPr>
            <a:r>
              <a:rPr lang="sv-SE" sz="1200" dirty="0"/>
              <a:t>3 min</a:t>
            </a:r>
          </a:p>
          <a:p>
            <a:pPr marL="0" marR="0" indent="0" algn="l" defTabSz="914400" rtl="0" eaLnBrk="1" fontAlgn="auto" latinLnBrk="0" hangingPunct="1">
              <a:lnSpc>
                <a:spcPct val="100000"/>
              </a:lnSpc>
              <a:spcBef>
                <a:spcPct val="0"/>
              </a:spcBef>
              <a:spcAft>
                <a:spcPts val="0"/>
              </a:spcAft>
              <a:buClrTx/>
              <a:buSzTx/>
              <a:buFont typeface="Arial"/>
              <a:buNone/>
              <a:tabLst/>
              <a:defRPr/>
            </a:pPr>
            <a:endParaRPr lang="sv-SE"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rPr>
              <a:t>Beteendebaserade samspelsprogram</a:t>
            </a:r>
            <a:r>
              <a:rPr lang="sv-SE" sz="1200" kern="1200" baseline="0" dirty="0">
                <a:solidFill>
                  <a:schemeClr val="tx1"/>
                </a:solidFill>
                <a:effectLst/>
              </a:rPr>
              <a:t> </a:t>
            </a:r>
            <a:r>
              <a:rPr lang="sv-SE" sz="1200" kern="1200" dirty="0">
                <a:solidFill>
                  <a:schemeClr val="tx1"/>
                </a:solidFill>
                <a:effectLst/>
              </a:rPr>
              <a:t>är effektiva för att minska utagerande beteenden hos barn och är den metod som har bäst forskningsstöd </a:t>
            </a:r>
            <a:r>
              <a:rPr lang="sv-SE" sz="1200" dirty="0">
                <a:solidFill>
                  <a:schemeClr val="tx1"/>
                </a:solidFill>
                <a:cs typeface="Times New Roman" panose="02020603050405020304" pitchFamily="18" charset="0"/>
              </a:rPr>
              <a:t>(</a:t>
            </a:r>
            <a:r>
              <a:rPr lang="sv-SE" sz="1200" dirty="0" err="1">
                <a:solidFill>
                  <a:schemeClr val="tx1"/>
                </a:solidFill>
                <a:cs typeface="Times New Roman" panose="02020603050405020304" pitchFamily="18" charset="0"/>
              </a:rPr>
              <a:t>Kaminski</a:t>
            </a:r>
            <a:r>
              <a:rPr lang="sv-SE" sz="1200" dirty="0">
                <a:solidFill>
                  <a:schemeClr val="tx1"/>
                </a:solidFill>
                <a:cs typeface="Times New Roman" panose="02020603050405020304" pitchFamily="18" charset="0"/>
              </a:rPr>
              <a:t> &amp; </a:t>
            </a:r>
            <a:r>
              <a:rPr lang="sv-SE" sz="1200" dirty="0" err="1">
                <a:solidFill>
                  <a:schemeClr val="tx1"/>
                </a:solidFill>
                <a:cs typeface="Times New Roman" panose="02020603050405020304" pitchFamily="18" charset="0"/>
              </a:rPr>
              <a:t>Claussen</a:t>
            </a:r>
            <a:r>
              <a:rPr lang="sv-SE" sz="1200" dirty="0">
                <a:solidFill>
                  <a:schemeClr val="tx1"/>
                </a:solidFill>
                <a:cs typeface="Times New Roman" panose="02020603050405020304" pitchFamily="18" charset="0"/>
              </a:rPr>
              <a:t>, 2017, </a:t>
            </a:r>
            <a:r>
              <a:rPr lang="sv-SE" sz="1200" dirty="0" err="1">
                <a:solidFill>
                  <a:schemeClr val="tx1"/>
                </a:solidFill>
                <a:cs typeface="Times New Roman" panose="02020603050405020304" pitchFamily="18" charset="0"/>
              </a:rPr>
              <a:t>Enebrink</a:t>
            </a:r>
            <a:r>
              <a:rPr lang="sv-SE" sz="1200" dirty="0">
                <a:solidFill>
                  <a:schemeClr val="tx1"/>
                </a:solidFill>
                <a:cs typeface="Times New Roman" panose="02020603050405020304" pitchFamily="18" charset="0"/>
              </a:rPr>
              <a:t> &amp; </a:t>
            </a:r>
            <a:r>
              <a:rPr lang="sv-SE" sz="1200" dirty="0" err="1">
                <a:solidFill>
                  <a:schemeClr val="tx1"/>
                </a:solidFill>
                <a:cs typeface="Times New Roman" panose="02020603050405020304" pitchFamily="18" charset="0"/>
              </a:rPr>
              <a:t>Stattin</a:t>
            </a:r>
            <a:r>
              <a:rPr lang="sv-SE" sz="1200" dirty="0">
                <a:solidFill>
                  <a:schemeClr val="tx1"/>
                </a:solidFill>
                <a:cs typeface="Times New Roman" panose="02020603050405020304" pitchFamily="18" charset="0"/>
              </a:rPr>
              <a:t>, 2020). </a:t>
            </a:r>
            <a:endParaRPr lang="sv-SE" sz="1200" kern="1200" dirty="0">
              <a:solidFill>
                <a:schemeClr val="tx1"/>
              </a:solidFill>
              <a:effectLst/>
            </a:endParaRPr>
          </a:p>
          <a:p>
            <a:pPr marL="0" marR="0" lvl="0" indent="0" algn="l" defTabSz="914400" rtl="0" eaLnBrk="1" fontAlgn="auto" latinLnBrk="0" hangingPunct="1">
              <a:lnSpc>
                <a:spcPct val="100000"/>
              </a:lnSpc>
              <a:spcBef>
                <a:spcPct val="0"/>
              </a:spcBef>
              <a:spcAft>
                <a:spcPts val="0"/>
              </a:spcAft>
              <a:buClrTx/>
              <a:buSzTx/>
              <a:buFont typeface="Arial"/>
              <a:buNone/>
              <a:tabLst/>
              <a:defRPr/>
            </a:pPr>
            <a:endParaRPr lang="sv-SE" sz="1200" kern="1200" dirty="0">
              <a:solidFill>
                <a:schemeClr val="tx1"/>
              </a:solidFill>
              <a:effectLst/>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sz="1200" kern="1200" dirty="0">
                <a:solidFill>
                  <a:schemeClr val="tx1"/>
                </a:solidFill>
                <a:effectLst/>
              </a:rPr>
              <a:t>Programmen minskar även normbrytande beteenden hos barn med </a:t>
            </a:r>
            <a:r>
              <a:rPr lang="sv-SE" sz="1200" kern="1200" dirty="0" err="1">
                <a:solidFill>
                  <a:schemeClr val="tx1"/>
                </a:solidFill>
                <a:effectLst/>
              </a:rPr>
              <a:t>adhd</a:t>
            </a:r>
            <a:r>
              <a:rPr lang="sv-SE" sz="1200" kern="1200" dirty="0">
                <a:solidFill>
                  <a:schemeClr val="tx1"/>
                </a:solidFill>
                <a:effectLst/>
              </a:rPr>
              <a:t> när deras föräldrar deltar. </a:t>
            </a:r>
            <a:endParaRPr lang="sv-SE" sz="1200" kern="1200" baseline="30000" dirty="0">
              <a:solidFill>
                <a:schemeClr val="tx1"/>
              </a:solidFill>
              <a:effectLst/>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sz="1200" kern="1200" dirty="0">
                <a:solidFill>
                  <a:schemeClr val="tx1"/>
                </a:solidFill>
                <a:effectLst/>
              </a:rPr>
              <a:t>Samspelsprogram har också en positiv effekt på föräldrars psykiska hälsa och positiva föräldraförmågor</a:t>
            </a:r>
            <a:r>
              <a:rPr lang="sv-SE" sz="1200" kern="1200" baseline="30000" dirty="0">
                <a:solidFill>
                  <a:schemeClr val="tx1"/>
                </a:solidFill>
                <a:effectLst/>
              </a:rPr>
              <a:t> </a:t>
            </a:r>
            <a:r>
              <a:rPr lang="sv-SE" sz="1200" dirty="0">
                <a:solidFill>
                  <a:schemeClr val="tx1"/>
                </a:solidFill>
                <a:cs typeface="Times New Roman" panose="02020603050405020304" pitchFamily="18" charset="0"/>
              </a:rPr>
              <a:t>(Socialstyrelsen 2014</a:t>
            </a:r>
            <a:r>
              <a:rPr lang="sv-SE" sz="1200" kern="1200" dirty="0">
                <a:solidFill>
                  <a:schemeClr val="tx1"/>
                </a:solidFill>
                <a:effectLst/>
                <a:cs typeface="Times New Roman" panose="02020603050405020304" pitchFamily="18" charset="0"/>
              </a:rPr>
              <a:t>) </a:t>
            </a:r>
            <a:r>
              <a:rPr lang="sv-SE" sz="1200" kern="1200" dirty="0">
                <a:solidFill>
                  <a:schemeClr val="tx1"/>
                </a:solidFill>
                <a:effectLst/>
              </a:rPr>
              <a:t>samt minskar risken för barnmisshandel och vanvård </a:t>
            </a:r>
            <a:r>
              <a:rPr lang="sv-SE" sz="1200" dirty="0">
                <a:solidFill>
                  <a:schemeClr val="tx1"/>
                </a:solidFill>
                <a:cs typeface="Times New Roman" panose="02020603050405020304" pitchFamily="18" charset="0"/>
              </a:rPr>
              <a:t>(</a:t>
            </a:r>
            <a:r>
              <a:rPr lang="sv-SE" sz="1200" dirty="0" err="1">
                <a:cs typeface="Times New Roman" panose="02020603050405020304" pitchFamily="18" charset="0"/>
              </a:rPr>
              <a:t>Vlahovicoval</a:t>
            </a:r>
            <a:r>
              <a:rPr lang="sv-SE" sz="1200" dirty="0">
                <a:cs typeface="Times New Roman" panose="02020603050405020304" pitchFamily="18" charset="0"/>
              </a:rPr>
              <a:t> et al, 2014).</a:t>
            </a:r>
            <a:endParaRPr lang="sv-SE" sz="1200" kern="1200" dirty="0">
              <a:solidFill>
                <a:schemeClr val="tx1"/>
              </a:solidFill>
              <a:effectLst/>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sz="1200" kern="1200" dirty="0">
                <a:solidFill>
                  <a:schemeClr val="tx1"/>
                </a:solidFill>
                <a:effectLst/>
              </a:rPr>
              <a:t>God tillgänglighet på samspelsprogram kan fungera förebyggande och minska risker för svårare psykisk ohälsa hos barn </a:t>
            </a:r>
            <a:r>
              <a:rPr lang="sv-SE" sz="1200" dirty="0">
                <a:solidFill>
                  <a:schemeClr val="tx1"/>
                </a:solidFill>
                <a:cs typeface="Times New Roman" panose="02020603050405020304" pitchFamily="18" charset="0"/>
              </a:rPr>
              <a:t>(Socialstyrelsen 2014</a:t>
            </a:r>
            <a:r>
              <a:rPr lang="sv-SE" sz="1200" kern="1200" dirty="0">
                <a:solidFill>
                  <a:schemeClr val="tx1"/>
                </a:solidFill>
                <a:effectLst/>
                <a:cs typeface="Times New Roman" panose="02020603050405020304" pitchFamily="18" charset="0"/>
              </a:rPr>
              <a:t>)</a:t>
            </a:r>
            <a:r>
              <a:rPr lang="sv-SE" sz="1200" kern="1200" dirty="0">
                <a:solidFill>
                  <a:schemeClr val="tx1"/>
                </a:solidFill>
                <a:effectLst/>
              </a:rPr>
              <a:t>.</a:t>
            </a:r>
            <a:r>
              <a:rPr lang="sv-SE" sz="1200" kern="1200" baseline="30000" dirty="0">
                <a:solidFill>
                  <a:schemeClr val="tx1"/>
                </a:solidFill>
                <a:effectLst/>
              </a:rPr>
              <a:t> </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sz="1200" kern="1200" dirty="0">
                <a:solidFill>
                  <a:schemeClr val="tx1"/>
                </a:solidFill>
                <a:effectLst/>
              </a:rPr>
              <a:t>Komet är ett av de föräldraskapsstödprogram som Socialstyrelsen anger bör erbjudas för barn 6-11 år med risk för fortsatt normbrytande beteende (Socialstyrelsen 2021). </a:t>
            </a:r>
          </a:p>
          <a:p>
            <a:pPr marL="0" indent="0">
              <a:spcBef>
                <a:spcPct val="0"/>
              </a:spcBef>
              <a:buFont typeface="Arial" panose="020B0604020202020204" pitchFamily="34" charset="0"/>
              <a:buNone/>
            </a:pPr>
            <a:endParaRPr lang="sv-SE"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i="0" baseline="0" dirty="0"/>
              <a:t>I en</a:t>
            </a:r>
            <a:r>
              <a:rPr lang="sv-SE" sz="1200" i="0" dirty="0"/>
              <a:t> omfattande nationell utvärderingar av föräldraskapsstödsprogram</a:t>
            </a:r>
            <a:r>
              <a:rPr lang="sv-SE" sz="1200" i="0" baseline="0" dirty="0"/>
              <a:t> </a:t>
            </a:r>
            <a:r>
              <a:rPr lang="sv-SE" sz="1200" dirty="0"/>
              <a:t>(på uppdrag av Socialstyrelsen i samarbete mellan flera universitet,</a:t>
            </a:r>
            <a:r>
              <a:rPr lang="sv-SE" sz="1200" baseline="0" dirty="0"/>
              <a:t> </a:t>
            </a:r>
            <a:r>
              <a:rPr lang="sv-SE" sz="1200" i="0" baseline="0" noProof="0" dirty="0"/>
              <a:t>2009-2011) framkom att;</a:t>
            </a:r>
            <a:r>
              <a:rPr lang="sv-SE" sz="1200" kern="1200" dirty="0">
                <a:solidFill>
                  <a:schemeClr val="tx1"/>
                </a:solidFill>
                <a:effectLst/>
              </a:rPr>
              <a:t> </a:t>
            </a:r>
          </a:p>
          <a:p>
            <a:pPr marL="360000" marR="0" lvl="1" indent="-1800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sz="1200" baseline="0" dirty="0"/>
              <a:t>Komet, </a:t>
            </a:r>
            <a:r>
              <a:rPr lang="sv-SE" sz="1200" baseline="0" dirty="0" err="1"/>
              <a:t>Connect</a:t>
            </a:r>
            <a:r>
              <a:rPr lang="sv-SE" sz="1200" baseline="0" dirty="0"/>
              <a:t>, Cope och De otroliga åren </a:t>
            </a:r>
            <a:r>
              <a:rPr lang="sv-SE" sz="1200" b="0" i="0" kern="1200" dirty="0">
                <a:solidFill>
                  <a:schemeClr val="tx1"/>
                </a:solidFill>
                <a:effectLst/>
              </a:rPr>
              <a:t>effektivt kunde minska barns och ungdomars beteendeproblem och stärka föräldraskapet för föräldrar som har mer omfattande problem hemma,</a:t>
            </a:r>
            <a:r>
              <a:rPr lang="sv-SE" sz="1200" b="0" i="0" kern="1200" baseline="0" dirty="0">
                <a:solidFill>
                  <a:schemeClr val="tx1"/>
                </a:solidFill>
                <a:effectLst/>
              </a:rPr>
              <a:t> och deltagande i</a:t>
            </a:r>
            <a:r>
              <a:rPr lang="sv-SE" sz="1200" baseline="0" dirty="0"/>
              <a:t> Komet gav </a:t>
            </a:r>
            <a:r>
              <a:rPr lang="sv-SE" sz="1200" b="1" baseline="0" dirty="0"/>
              <a:t>snabbast effekt</a:t>
            </a:r>
            <a:r>
              <a:rPr lang="sv-SE" sz="1200" baseline="0" dirty="0"/>
              <a:t>. </a:t>
            </a:r>
            <a:r>
              <a:rPr lang="sv-SE" sz="1200" b="0" i="0" kern="1200" dirty="0">
                <a:solidFill>
                  <a:schemeClr val="tx1"/>
                </a:solidFill>
                <a:effectLst/>
              </a:rPr>
              <a:t>Effekten kvarstod upptill två år </a:t>
            </a:r>
            <a:r>
              <a:rPr lang="sv-SE" sz="1200" baseline="0" dirty="0"/>
              <a:t>efter deltagande i programmet (</a:t>
            </a:r>
            <a:r>
              <a:rPr lang="sv-SE" sz="1200" dirty="0">
                <a:cs typeface="Times New Roman" panose="02020603050405020304" pitchFamily="18" charset="0"/>
              </a:rPr>
              <a:t>Socialstyrelsen 2014)</a:t>
            </a:r>
            <a:r>
              <a:rPr lang="sv-SE" sz="1200" baseline="0" dirty="0"/>
              <a:t>.</a:t>
            </a:r>
            <a:br>
              <a:rPr lang="sv-SE" sz="1200" baseline="0" dirty="0"/>
            </a:br>
            <a:endParaRPr lang="sv-SE" sz="1200" b="1" i="0" kern="1200" dirty="0">
              <a:solidFill>
                <a:schemeClr val="tx1"/>
              </a:solidFill>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kern="1200" dirty="0">
                <a:solidFill>
                  <a:schemeClr val="tx1"/>
                </a:solidFill>
                <a:effectLst/>
              </a:rPr>
              <a:t>I SBU rapport, 2019 "Föräldrastödsprogram vid utagerande beteende hos barn: effekter och verksamma komponenter." samman­fattas en syste­matisk över­sikt (</a:t>
            </a:r>
            <a:r>
              <a:rPr lang="sv-SE" sz="1200" b="0" i="0" kern="1200" dirty="0" err="1">
                <a:solidFill>
                  <a:schemeClr val="tx1"/>
                </a:solidFill>
                <a:effectLst/>
              </a:rPr>
              <a:t>Leijten</a:t>
            </a:r>
            <a:r>
              <a:rPr lang="sv-SE" sz="1200" b="0" i="0" kern="1200" dirty="0">
                <a:solidFill>
                  <a:schemeClr val="tx1"/>
                </a:solidFill>
                <a:effectLst/>
              </a:rPr>
              <a:t> et al., 2019) över </a:t>
            </a:r>
            <a:r>
              <a:rPr lang="sv-SE" sz="1200" b="1" i="0" u="none" kern="1200" dirty="0">
                <a:solidFill>
                  <a:schemeClr val="tx1"/>
                </a:solidFill>
                <a:effectLst/>
              </a:rPr>
              <a:t>verk­samma kompo­nenter </a:t>
            </a:r>
            <a:r>
              <a:rPr lang="sv-SE" sz="1200" b="0" i="0" kern="1200" dirty="0">
                <a:solidFill>
                  <a:schemeClr val="tx1"/>
                </a:solidFill>
                <a:effectLst/>
              </a:rPr>
              <a:t>i föräldra­stöds­program vid utagerande beteende hos barn i åldrarna två till nio år. </a:t>
            </a:r>
          </a:p>
          <a:p>
            <a:pPr marL="360000" marR="0" lvl="1" indent="-1800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sz="1200" b="0" i="0" kern="1200" dirty="0">
                <a:solidFill>
                  <a:schemeClr val="tx1"/>
                </a:solidFill>
                <a:effectLst/>
              </a:rPr>
              <a:t>I föräldra­stöds­program som inne­höll </a:t>
            </a:r>
            <a:r>
              <a:rPr lang="sv-SE" sz="1200" b="1" i="0" kern="1200" dirty="0">
                <a:solidFill>
                  <a:schemeClr val="tx1"/>
                </a:solidFill>
                <a:effectLst/>
              </a:rPr>
              <a:t>posi­tiv för­stärkning </a:t>
            </a:r>
            <a:r>
              <a:rPr lang="sv-SE" sz="1200" b="0" i="0" kern="1200" dirty="0">
                <a:solidFill>
                  <a:schemeClr val="tx1"/>
                </a:solidFill>
                <a:effectLst/>
              </a:rPr>
              <a:t>var barnen mindre utagerande efter pro­grammet, speci­ellt när </a:t>
            </a:r>
            <a:r>
              <a:rPr lang="sv-SE" sz="1200" b="1" i="0" kern="1200" dirty="0">
                <a:solidFill>
                  <a:schemeClr val="tx1"/>
                </a:solidFill>
                <a:effectLst/>
              </a:rPr>
              <a:t>beröm</a:t>
            </a:r>
            <a:r>
              <a:rPr lang="sv-SE" sz="1200" b="0" i="0" kern="1200" dirty="0">
                <a:solidFill>
                  <a:schemeClr val="tx1"/>
                </a:solidFill>
                <a:effectLst/>
              </a:rPr>
              <a:t> användes. Detsamma gällde </a:t>
            </a:r>
            <a:r>
              <a:rPr lang="sv-SE" sz="1200" b="1" i="0" kern="1200" dirty="0">
                <a:solidFill>
                  <a:schemeClr val="tx1"/>
                </a:solidFill>
                <a:effectLst/>
              </a:rPr>
              <a:t>bygga rela­tion</a:t>
            </a:r>
            <a:r>
              <a:rPr lang="sv-SE" sz="1200" b="0" i="0" kern="1200" dirty="0">
                <a:solidFill>
                  <a:schemeClr val="tx1"/>
                </a:solidFill>
                <a:effectLst/>
              </a:rPr>
              <a:t>, </a:t>
            </a:r>
            <a:r>
              <a:rPr lang="sv-SE" sz="1200" b="1" i="0" kern="1200" dirty="0">
                <a:solidFill>
                  <a:schemeClr val="tx1"/>
                </a:solidFill>
                <a:effectLst/>
              </a:rPr>
              <a:t>gemensam lek</a:t>
            </a:r>
            <a:r>
              <a:rPr lang="sv-SE" sz="1200" b="0" i="0" kern="1200" dirty="0">
                <a:solidFill>
                  <a:schemeClr val="tx1"/>
                </a:solidFill>
                <a:effectLst/>
              </a:rPr>
              <a:t>, </a:t>
            </a:r>
            <a:r>
              <a:rPr lang="sv-SE" sz="1200" b="1" i="0" kern="1200" dirty="0">
                <a:solidFill>
                  <a:schemeClr val="tx1"/>
                </a:solidFill>
                <a:effectLst/>
              </a:rPr>
              <a:t>aktivt lyssnande</a:t>
            </a:r>
            <a:r>
              <a:rPr lang="sv-SE" sz="1200" b="0" i="0" kern="1200" dirty="0">
                <a:solidFill>
                  <a:schemeClr val="tx1"/>
                </a:solidFill>
                <a:effectLst/>
              </a:rPr>
              <a:t>, </a:t>
            </a:r>
            <a:r>
              <a:rPr lang="sv-SE" sz="1200" b="1" i="0" kern="1200" dirty="0">
                <a:solidFill>
                  <a:schemeClr val="tx1"/>
                </a:solidFill>
                <a:effectLst/>
              </a:rPr>
              <a:t>färdig­heter för föräldrarna </a:t>
            </a:r>
            <a:r>
              <a:rPr lang="sv-SE" sz="1200" b="0" i="0" kern="1200" dirty="0">
                <a:solidFill>
                  <a:schemeClr val="tx1"/>
                </a:solidFill>
                <a:effectLst/>
              </a:rPr>
              <a:t>själva samt </a:t>
            </a:r>
            <a:r>
              <a:rPr lang="sv-SE" sz="1200" b="1" i="0" kern="1200" dirty="0">
                <a:solidFill>
                  <a:schemeClr val="tx1"/>
                </a:solidFill>
                <a:effectLst/>
              </a:rPr>
              <a:t>strategier </a:t>
            </a:r>
            <a:r>
              <a:rPr lang="sv-SE" sz="1200" b="0" i="0" kern="1200" dirty="0">
                <a:solidFill>
                  <a:schemeClr val="tx1"/>
                </a:solidFill>
                <a:effectLst/>
              </a:rPr>
              <a:t>där barn och föräldrar skiljs åt för att kyla ner en konflikt. Även komponenten </a:t>
            </a:r>
            <a:r>
              <a:rPr lang="sv-SE" sz="1200" b="1" i="0" kern="1200" dirty="0">
                <a:solidFill>
                  <a:schemeClr val="tx1"/>
                </a:solidFill>
                <a:effectLst/>
              </a:rPr>
              <a:t>”naturlig eller logisk konse­kvens</a:t>
            </a:r>
            <a:r>
              <a:rPr lang="sv-SE" sz="1200" b="0" i="0" kern="1200" dirty="0">
                <a:solidFill>
                  <a:schemeClr val="tx1"/>
                </a:solidFill>
                <a:effectLst/>
              </a:rPr>
              <a:t>” är verksam, till exempel att föräldern tar bort en leksak som barnet slår med.  </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sv-SE" sz="120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002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noProof="0" dirty="0">
                <a:latin typeface="+mn-lt"/>
              </a:rPr>
              <a:t>2 min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noProof="0" dirty="0">
              <a:latin typeface="+mn-lt"/>
            </a:endParaRPr>
          </a:p>
          <a:p>
            <a:r>
              <a:rPr lang="sv-SE" sz="1200" b="0" dirty="0"/>
              <a:t>Sammanfattning av forskningsläget kring KOMET 3–11:</a:t>
            </a:r>
            <a:endParaRPr lang="sv-SE" sz="1200" b="1" dirty="0"/>
          </a:p>
          <a:p>
            <a:pPr marL="180000" indent="-180000">
              <a:buFont typeface="Arial" panose="020B0604020202020204" pitchFamily="34" charset="0"/>
              <a:buChar char="•"/>
            </a:pPr>
            <a:r>
              <a:rPr lang="sv-SE" sz="1200" b="0" dirty="0"/>
              <a:t>Flera svenska och internationella studier har visat att föräldrastödsprogrammet KOMET 3–11 har goda effekter för att minska barns utagerande och normbrytande beteenden samt för att stärka föräldraförmågan. I en randomiserad kontrollerad studie av Kling, Forster, Sundell &amp; Melin (2010) </a:t>
            </a:r>
            <a:r>
              <a:rPr lang="sv-SE" sz="1200" b="0" i="1" dirty="0"/>
              <a:t>(Huvudstudien) </a:t>
            </a:r>
            <a:r>
              <a:rPr lang="sv-SE" sz="1200" b="0" dirty="0"/>
              <a:t>visades att programmet ledde till förbättrad föräldrakompetens </a:t>
            </a:r>
            <a:r>
              <a:rPr lang="sv-SE" sz="1200" b="0" strike="noStrike" dirty="0"/>
              <a:t>(föräldrarna blev mindre stränga, ökade sitt positiva föräldraskap, hade tydligare förväntningar på barnen och en bättre tillsyn). </a:t>
            </a:r>
            <a:r>
              <a:rPr lang="sv-SE" sz="1200" b="0" dirty="0"/>
              <a:t>Beteendeproblemen hos barnen minskade och man kunde också se en minskad förekomst av fysisk bestraffning. </a:t>
            </a:r>
          </a:p>
          <a:p>
            <a:pPr marL="180000" indent="-180000">
              <a:buFontTx/>
              <a:buNone/>
            </a:pPr>
            <a:endParaRPr lang="sv-SE" sz="1200" b="0" dirty="0"/>
          </a:p>
          <a:p>
            <a:pPr marL="180000" indent="-180000">
              <a:buFont typeface="Arial" panose="020B0604020202020204" pitchFamily="34" charset="0"/>
              <a:buChar char="•"/>
            </a:pPr>
            <a:r>
              <a:rPr lang="sv-SE" sz="1200" b="0" dirty="0"/>
              <a:t>Förbättrad föräldrakompetens och minskning av beteendeproblem hos barnen bekräftades också i en tidigare verksamhetsutvärdering (Kling &amp; Sundell, 2006).</a:t>
            </a:r>
          </a:p>
          <a:p>
            <a:pPr marL="180000" indent="-180000"/>
            <a:endParaRPr lang="sv-SE" sz="1200" b="1" dirty="0"/>
          </a:p>
          <a:p>
            <a:pPr marL="180000" indent="-180000">
              <a:buFont typeface="Arial" panose="020B0604020202020204" pitchFamily="34" charset="0"/>
              <a:buChar char="•"/>
            </a:pPr>
            <a:r>
              <a:rPr lang="sv-SE" sz="1200" b="0" dirty="0"/>
              <a:t>Effekten har också bekräftats i studier på digitala versioner som </a:t>
            </a:r>
            <a:r>
              <a:rPr lang="sv-SE" sz="1200" b="0" dirty="0" err="1"/>
              <a:t>iKomet</a:t>
            </a:r>
            <a:r>
              <a:rPr lang="sv-SE" sz="1200" b="0" dirty="0"/>
              <a:t> (</a:t>
            </a:r>
            <a:r>
              <a:rPr lang="sv-SE" sz="1200" b="0" dirty="0" err="1"/>
              <a:t>Enebrink</a:t>
            </a:r>
            <a:r>
              <a:rPr lang="sv-SE" sz="1200" b="0" dirty="0"/>
              <a:t> et al., 2012).</a:t>
            </a:r>
          </a:p>
          <a:p>
            <a:pPr marL="285750" indent="-285750">
              <a:buFont typeface="Arial" panose="020B0604020202020204" pitchFamily="34" charset="0"/>
              <a:buChar char="•"/>
            </a:pPr>
            <a:endParaRPr lang="sv-SE" sz="12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i="0" baseline="0" noProof="0" dirty="0"/>
              <a:t>Studierna på </a:t>
            </a:r>
            <a:r>
              <a:rPr lang="sv-SE" sz="1200" i="0" baseline="0" noProof="0" dirty="0" err="1"/>
              <a:t>powerpointen</a:t>
            </a:r>
            <a:r>
              <a:rPr lang="sv-SE" sz="1200" i="0" baseline="0" noProof="0" dirty="0"/>
              <a:t> finns publicerade på ipsykologi.se. och </a:t>
            </a:r>
            <a:r>
              <a:rPr lang="sv-SE" sz="1200" i="0" baseline="0" noProof="0" dirty="0" err="1"/>
              <a:t>socialtstod.stockholm</a:t>
            </a:r>
            <a:r>
              <a:rPr lang="sv-SE" sz="1200" i="0" baseline="0" noProof="0" dirty="0"/>
              <a:t>/familj-och-barn/</a:t>
            </a:r>
            <a:r>
              <a:rPr lang="sv-SE" sz="1200" i="0" baseline="0" noProof="0" dirty="0" err="1"/>
              <a:t>foraldraskapsstod</a:t>
            </a:r>
            <a:r>
              <a:rPr lang="sv-SE" sz="1200" i="0" baseline="0" noProof="0" dirty="0"/>
              <a:t>/</a:t>
            </a:r>
            <a:endParaRPr lang="sv-SE" sz="1200" i="0" baseline="0" dirty="0"/>
          </a:p>
          <a:p>
            <a:pPr marL="0" marR="0" lvl="0" indent="0" algn="l" defTabSz="914400" rtl="0" eaLnBrk="1" fontAlgn="auto" latinLnBrk="0" hangingPunct="1">
              <a:lnSpc>
                <a:spcPct val="80000"/>
              </a:lnSpc>
              <a:spcBef>
                <a:spcPts val="0"/>
              </a:spcBef>
              <a:spcAft>
                <a:spcPts val="0"/>
              </a:spcAft>
              <a:buClrTx/>
              <a:buSzTx/>
              <a:buFontTx/>
              <a:buNone/>
              <a:tabLst/>
              <a:defRPr/>
            </a:pPr>
            <a:endParaRPr lang="sv-SE" sz="1200" i="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sz="1200" i="0" u="sng" baseline="0" noProof="0" dirty="0"/>
              <a:t>Mer utförlig information om studierna, vid eventuella frågor:</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b="1" i="0" noProof="0" dirty="0"/>
              <a:t>Pilotstudie </a:t>
            </a:r>
            <a:r>
              <a:rPr lang="sv-SE" sz="1200" b="0" i="0" noProof="0" dirty="0"/>
              <a:t>(</a:t>
            </a:r>
            <a:r>
              <a:rPr lang="sv-SE" sz="1200" b="0" i="0" u="none" strike="noStrike" kern="1200" baseline="0" noProof="0" dirty="0">
                <a:solidFill>
                  <a:schemeClr val="tx1"/>
                </a:solidFill>
                <a:ea typeface="+mn-ea"/>
                <a:cs typeface="+mn-cs"/>
              </a:rPr>
              <a:t>Hassler, M. &amp; </a:t>
            </a:r>
            <a:r>
              <a:rPr lang="sv-SE" sz="1200" b="0" i="0" u="none" strike="noStrike" kern="1200" baseline="0" noProof="0" dirty="0" err="1">
                <a:solidFill>
                  <a:schemeClr val="tx1"/>
                </a:solidFill>
                <a:ea typeface="+mn-ea"/>
                <a:cs typeface="+mn-cs"/>
              </a:rPr>
              <a:t>Havbring</a:t>
            </a:r>
            <a:r>
              <a:rPr lang="sv-SE" sz="1200" b="0" i="0" u="none" strike="noStrike" kern="1200" baseline="0" noProof="0" dirty="0">
                <a:solidFill>
                  <a:schemeClr val="tx1"/>
                </a:solidFill>
                <a:ea typeface="+mn-ea"/>
                <a:cs typeface="+mn-cs"/>
              </a:rPr>
              <a:t>, L. (2003). Föräldracirklar - en metod för att utveckla sitt föräldraskap (FoU-rapport 2003:8). Stockholms Socialtjänstförvaltning: FoU-enheten.)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u="none" strike="noStrike" kern="1200" baseline="0" noProof="0" dirty="0">
                <a:solidFill>
                  <a:schemeClr val="tx1"/>
                </a:solidFill>
                <a:ea typeface="+mn-ea"/>
                <a:cs typeface="+mn-cs"/>
              </a:rPr>
              <a:t>Den svenska versionen prövades och utvärderades hösten 2002 i en randomiserad pilotstudie som en psykologexamensuppsats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noProof="0" dirty="0"/>
              <a:t>Föräldrar till 22</a:t>
            </a:r>
            <a:r>
              <a:rPr lang="sv-SE" sz="1200" b="0" i="0" baseline="0" noProof="0" dirty="0"/>
              <a:t> barn deltog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u="none" strike="noStrike" kern="1200" baseline="0" noProof="0" dirty="0">
                <a:solidFill>
                  <a:schemeClr val="tx1"/>
                </a:solidFill>
                <a:ea typeface="+mn-ea"/>
                <a:cs typeface="+mn-cs"/>
              </a:rPr>
              <a:t>Resultaten visade att barnen blev både mindre bråkiga och mer koncentrerade jämfört med barn i en kontrollgrupp</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b="1" i="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sv-SE" sz="1200" b="1" i="0" noProof="0" dirty="0"/>
              <a:t>Verksamhetsutvärdering: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noProof="0" dirty="0"/>
              <a:t>635 barnfamiljer från alla samhällsklasser, olika utbildnings</a:t>
            </a:r>
            <a:r>
              <a:rPr lang="sv-SE" sz="1200" b="0" i="0" baseline="0" noProof="0" dirty="0"/>
              <a:t>bakgrunder, ensamstående, gifta</a:t>
            </a:r>
            <a:r>
              <a:rPr lang="sv-SE" sz="1200" b="0" i="0" noProof="0" dirty="0"/>
              <a:t> </a:t>
            </a:r>
            <a:endParaRPr lang="sv-SE" sz="1200" b="1" i="0" noProof="0" dirty="0"/>
          </a:p>
          <a:p>
            <a:pPr marL="171450" indent="-171450">
              <a:buFont typeface="Arial" panose="020B0604020202020204" pitchFamily="34" charset="0"/>
              <a:buChar char="•"/>
            </a:pPr>
            <a:r>
              <a:rPr lang="sv-SE" sz="1200" i="0" noProof="0" dirty="0"/>
              <a:t>77% av barnen hade allvarliga beteendeproblem som man kunde mäta</a:t>
            </a:r>
            <a:r>
              <a:rPr lang="sv-SE" sz="1200" i="0" baseline="0" noProof="0" dirty="0"/>
              <a:t> med olika skattningsformulär (</a:t>
            </a:r>
            <a:r>
              <a:rPr lang="sv-SE" sz="1200" b="0" i="0" noProof="0" dirty="0"/>
              <a:t>The </a:t>
            </a:r>
            <a:r>
              <a:rPr lang="sv-SE" sz="1200" b="0" i="0" noProof="0" dirty="0" err="1"/>
              <a:t>Strengths</a:t>
            </a:r>
            <a:r>
              <a:rPr lang="sv-SE" sz="1200" b="0" i="0" noProof="0" dirty="0"/>
              <a:t> and </a:t>
            </a:r>
            <a:r>
              <a:rPr lang="sv-SE" sz="1200" b="0" i="0" noProof="0" dirty="0" err="1"/>
              <a:t>Difficulties</a:t>
            </a:r>
            <a:r>
              <a:rPr lang="sv-SE" sz="1200" b="0" i="0" noProof="0" dirty="0"/>
              <a:t> </a:t>
            </a:r>
            <a:r>
              <a:rPr lang="sv-SE" sz="1200" b="0" i="0" noProof="0" dirty="0" err="1"/>
              <a:t>Questionnaire</a:t>
            </a:r>
            <a:r>
              <a:rPr lang="sv-SE" sz="1200" b="0" i="0" noProof="0" dirty="0"/>
              <a:t> – SDQ</a:t>
            </a:r>
            <a:r>
              <a:rPr lang="sv-SE" sz="1200" b="0" i="0" baseline="0" noProof="0" dirty="0"/>
              <a:t> och </a:t>
            </a:r>
            <a:r>
              <a:rPr lang="sv-SE" sz="1200" b="0" i="0" noProof="0" dirty="0" err="1">
                <a:effectLst/>
              </a:rPr>
              <a:t>Disruptive</a:t>
            </a:r>
            <a:r>
              <a:rPr lang="sv-SE" sz="1200" b="0" i="0" noProof="0" dirty="0">
                <a:effectLst/>
              </a:rPr>
              <a:t> </a:t>
            </a:r>
            <a:r>
              <a:rPr lang="sv-SE" sz="1200" b="0" i="0" noProof="0" dirty="0" err="1">
                <a:effectLst/>
              </a:rPr>
              <a:t>Behavior</a:t>
            </a:r>
            <a:r>
              <a:rPr lang="sv-SE" sz="1200" b="0" i="0" noProof="0" dirty="0">
                <a:effectLst/>
              </a:rPr>
              <a:t> Disorders Rating </a:t>
            </a:r>
            <a:r>
              <a:rPr lang="sv-SE" sz="1200" b="0" i="0" noProof="0" dirty="0" err="1">
                <a:effectLst/>
              </a:rPr>
              <a:t>Scale</a:t>
            </a:r>
            <a:r>
              <a:rPr lang="sv-SE" sz="1200" b="0" i="0" noProof="0" dirty="0">
                <a:effectLst/>
              </a:rPr>
              <a:t> </a:t>
            </a:r>
            <a:r>
              <a:rPr lang="sv-SE" sz="1200" b="0" i="0" baseline="0" noProof="0" dirty="0">
                <a:effectLst/>
              </a:rPr>
              <a:t> - </a:t>
            </a:r>
            <a:r>
              <a:rPr lang="sv-SE" sz="1200" b="0" i="0" noProof="0" dirty="0">
                <a:effectLst/>
              </a:rPr>
              <a:t>DBDRS)</a:t>
            </a:r>
          </a:p>
          <a:p>
            <a:pPr marL="171450" indent="-171450">
              <a:buFont typeface="Arial" panose="020B0604020202020204" pitchFamily="34" charset="0"/>
              <a:buChar char="•"/>
            </a:pPr>
            <a:r>
              <a:rPr lang="sv-SE" sz="1200" i="0" noProof="0" dirty="0"/>
              <a:t>47% av barnen uppfyllde </a:t>
            </a:r>
            <a:r>
              <a:rPr lang="sv-SE" sz="1200" i="0" noProof="0" dirty="0" err="1"/>
              <a:t>diagnoskritrerier</a:t>
            </a:r>
            <a:r>
              <a:rPr lang="sv-SE" sz="1200" i="0" noProof="0" dirty="0"/>
              <a:t> för en av diagnoserna ADHD (</a:t>
            </a:r>
            <a:r>
              <a:rPr lang="sv-SE" sz="1200" i="0" baseline="0" noProof="0" dirty="0"/>
              <a:t>Attention Deficit </a:t>
            </a:r>
            <a:r>
              <a:rPr lang="sv-SE" sz="1200" i="0" baseline="0" noProof="0" dirty="0" err="1"/>
              <a:t>Hyperactivity</a:t>
            </a:r>
            <a:r>
              <a:rPr lang="sv-SE" sz="1200" i="0" baseline="0" noProof="0" dirty="0"/>
              <a:t> Disorder), ODD (</a:t>
            </a:r>
            <a:r>
              <a:rPr lang="sv-SE" sz="1200" i="0" baseline="0" noProof="0" dirty="0" err="1"/>
              <a:t>Oppositional</a:t>
            </a:r>
            <a:r>
              <a:rPr lang="sv-SE" sz="1200" i="0" baseline="0" noProof="0" dirty="0"/>
              <a:t> </a:t>
            </a:r>
            <a:r>
              <a:rPr lang="sv-SE" sz="1200" i="0" baseline="0" noProof="0" dirty="0" err="1"/>
              <a:t>Defiant</a:t>
            </a:r>
            <a:r>
              <a:rPr lang="sv-SE" sz="1200" i="0" baseline="0" noProof="0" dirty="0"/>
              <a:t> Disorder/trotssyndrom) eller CD (</a:t>
            </a:r>
            <a:r>
              <a:rPr lang="sv-SE" sz="1200" i="0" baseline="0" noProof="0" dirty="0" err="1"/>
              <a:t>Conduct</a:t>
            </a:r>
            <a:r>
              <a:rPr lang="sv-SE" sz="1200" i="0" baseline="0" noProof="0" dirty="0"/>
              <a:t> Disorder/uppförandestörning). </a:t>
            </a:r>
            <a:r>
              <a:rPr lang="sv-SE" sz="1200" i="0" noProof="0" dirty="0"/>
              <a:t>De </a:t>
            </a:r>
            <a:r>
              <a:rPr lang="sv-SE" sz="1200" i="0" baseline="0" noProof="0" dirty="0"/>
              <a:t>av b</a:t>
            </a:r>
            <a:r>
              <a:rPr lang="sv-SE" sz="1200" i="0" noProof="0" dirty="0"/>
              <a:t>arnen som skattats skulle ha kunnat uppfylla kriterier för ADHD eller ODD –  beteendeproblemen</a:t>
            </a:r>
            <a:r>
              <a:rPr lang="sv-SE" sz="1200" i="0" baseline="0" noProof="0" dirty="0"/>
              <a:t> minskade</a:t>
            </a:r>
            <a:r>
              <a:rPr lang="sv-SE" sz="1200" i="0" noProof="0" dirty="0"/>
              <a:t> med 29% efter att föräldrarna gått Komet.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i="0" noProof="0" dirty="0"/>
              <a:t>44% som hade beteendeproblem vid start uppskattade att de inte hade det vid eftermätningen.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i="0" noProof="0" dirty="0"/>
              <a:t>90 % av</a:t>
            </a:r>
            <a:r>
              <a:rPr lang="sv-SE" sz="1200" i="0" baseline="0" noProof="0" dirty="0"/>
              <a:t> föräldrarna </a:t>
            </a:r>
            <a:r>
              <a:rPr lang="sv-SE" sz="1200" i="0" noProof="0" dirty="0"/>
              <a:t>fullföljde Komet</a:t>
            </a:r>
            <a:r>
              <a:rPr lang="sv-SE" sz="1200" i="0" baseline="0" noProof="0" dirty="0"/>
              <a:t> och f</a:t>
            </a:r>
            <a:r>
              <a:rPr lang="sv-SE" sz="1200" i="0" noProof="0" dirty="0"/>
              <a:t>öräldrarna deltog i snitt på 10 av 11 träffar (90%). De uppskattade Komet, de uppskattade alla delar men framför allt </a:t>
            </a:r>
            <a:r>
              <a:rPr lang="sv-SE" sz="1200" i="0" noProof="0" dirty="0" err="1"/>
              <a:t>FUBen</a:t>
            </a:r>
            <a:r>
              <a:rPr lang="sv-SE" sz="1200" i="0" noProof="0" dirty="0"/>
              <a:t>, gemensam stund och</a:t>
            </a:r>
            <a:r>
              <a:rPr lang="sv-SE" sz="1200" i="0" baseline="0" noProof="0" dirty="0"/>
              <a:t> </a:t>
            </a:r>
            <a:r>
              <a:rPr lang="sv-SE" sz="1200" i="0" noProof="0" dirty="0"/>
              <a:t>uppmärksamhetsprincipen samt träffa andra föräldrar. De flesta föräldrar</a:t>
            </a:r>
            <a:r>
              <a:rPr lang="sv-SE" sz="1200" i="0" baseline="0" noProof="0" dirty="0"/>
              <a:t> </a:t>
            </a:r>
            <a:r>
              <a:rPr lang="sv-SE" sz="1200" i="0" noProof="0" dirty="0"/>
              <a:t>hade gjort hemuppgifterna.</a:t>
            </a:r>
          </a:p>
          <a:p>
            <a:pPr marL="0" indent="0">
              <a:buFont typeface="Arial" panose="020B0604020202020204" pitchFamily="34" charset="0"/>
              <a:buNone/>
            </a:pPr>
            <a:endParaRPr lang="sv-SE" sz="1200" i="0" noProof="0" dirty="0"/>
          </a:p>
          <a:p>
            <a:pPr marL="0" indent="0">
              <a:buFontTx/>
              <a:buNone/>
            </a:pPr>
            <a:r>
              <a:rPr lang="sv-SE" sz="1200" b="1" i="0" noProof="0" dirty="0"/>
              <a:t>Huvudstudie Komet för föräldrar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i="0" noProof="0" dirty="0"/>
              <a:t>RCT= Randomiserad kontrollerad studie/studie</a:t>
            </a:r>
            <a:r>
              <a:rPr lang="sv-SE" sz="1200" i="0" baseline="0" noProof="0" dirty="0"/>
              <a:t> med kontrollgrupp och väntelista</a:t>
            </a:r>
          </a:p>
          <a:p>
            <a:pPr marL="171450" indent="-171450">
              <a:buFont typeface="Arial" panose="020B0604020202020204" pitchFamily="34" charset="0"/>
              <a:buChar char="•"/>
            </a:pPr>
            <a:r>
              <a:rPr lang="sv-SE" sz="1200" b="0" i="0" noProof="0" dirty="0"/>
              <a:t>Uppföljning efter </a:t>
            </a:r>
            <a:r>
              <a:rPr lang="sv-SE" sz="1200" b="0" i="0" baseline="0" noProof="0" dirty="0"/>
              <a:t>4 respektive 10 mån. 159 barn från familjer med en eller två föräldrar, </a:t>
            </a:r>
            <a:r>
              <a:rPr lang="sv-SE" sz="1200" b="0" i="0" baseline="0" noProof="0" dirty="0" err="1"/>
              <a:t>fld</a:t>
            </a:r>
            <a:r>
              <a:rPr lang="sv-SE" sz="1200" b="0" i="0" baseline="0" noProof="0" dirty="0"/>
              <a:t> från olika sociala områden med olika socioekonomisk bakgrund samt etniskt svenska och </a:t>
            </a:r>
            <a:r>
              <a:rPr lang="sv-SE" sz="1200" b="0" i="0" baseline="0" noProof="0" dirty="0" err="1"/>
              <a:t>fld</a:t>
            </a:r>
            <a:r>
              <a:rPr lang="sv-SE" sz="1200" b="0" i="0" baseline="0" noProof="0" dirty="0"/>
              <a:t> födda i annat land.</a:t>
            </a:r>
          </a:p>
          <a:p>
            <a:pPr marL="171450" indent="-171450">
              <a:buFont typeface="Arial" panose="020B0604020202020204" pitchFamily="34" charset="0"/>
              <a:buChar char="•"/>
            </a:pPr>
            <a:r>
              <a:rPr lang="sv-SE" sz="1200" b="0" i="0" noProof="0" dirty="0"/>
              <a:t>Resultat</a:t>
            </a:r>
            <a:r>
              <a:rPr lang="sv-SE" sz="1200" b="0" i="0" baseline="0" noProof="0" dirty="0"/>
              <a:t> förbättrade </a:t>
            </a:r>
            <a:r>
              <a:rPr lang="sv-SE" sz="1200" b="0" i="0" baseline="0" noProof="0" dirty="0" err="1"/>
              <a:t>fld</a:t>
            </a:r>
            <a:r>
              <a:rPr lang="sv-SE" sz="1200" b="0" i="0" baseline="0" noProof="0" dirty="0"/>
              <a:t> kompetensen 4 av 7 kompetenser, mindre stränga, ökat positivt </a:t>
            </a:r>
            <a:r>
              <a:rPr lang="sv-SE" sz="1200" b="0" i="0" baseline="0" noProof="0" dirty="0" err="1"/>
              <a:t>fld</a:t>
            </a:r>
            <a:r>
              <a:rPr lang="sv-SE" sz="1200" b="0" i="0" baseline="0" noProof="0" dirty="0"/>
              <a:t> skap, tydligare förväntningar på barnen, bättre tillsyn.</a:t>
            </a:r>
          </a:p>
          <a:p>
            <a:pPr marL="171450" indent="-171450">
              <a:buFont typeface="Arial" panose="020B0604020202020204" pitchFamily="34" charset="0"/>
              <a:buChar char="•"/>
            </a:pPr>
            <a:r>
              <a:rPr lang="sv-SE" sz="1200" b="0" i="0" baseline="0" noProof="0" dirty="0"/>
              <a:t>Minskade beteendeproblem hos barnen efter kometutbildning.</a:t>
            </a:r>
          </a:p>
          <a:p>
            <a:pPr marL="171450" indent="-171450">
              <a:buFont typeface="Arial" panose="020B0604020202020204" pitchFamily="34" charset="0"/>
              <a:buChar char="•"/>
            </a:pPr>
            <a:r>
              <a:rPr lang="sv-SE" sz="1200" i="0" dirty="0"/>
              <a:t>En</a:t>
            </a:r>
            <a:r>
              <a:rPr lang="sv-SE" sz="1200" i="0" baseline="0" dirty="0"/>
              <a:t> viktig aspekt är att Komet också verkade minska</a:t>
            </a:r>
            <a:r>
              <a:rPr lang="sv-SE" sz="1200" i="0" dirty="0"/>
              <a:t> misshandel (skaka, daska),</a:t>
            </a:r>
            <a:r>
              <a:rPr lang="sv-SE" sz="1200" i="0" baseline="0" dirty="0"/>
              <a:t> eftermätningen efter 10 månader visade på ytterligare minskning</a:t>
            </a:r>
            <a:endParaRPr lang="sv-SE" sz="1200" b="0" i="0" baseline="0" noProof="0" dirty="0"/>
          </a:p>
          <a:p>
            <a:pPr marL="171450" indent="-171450">
              <a:buFont typeface="Arial" panose="020B0604020202020204" pitchFamily="34" charset="0"/>
              <a:buChar char="•"/>
            </a:pPr>
            <a:r>
              <a:rPr lang="sv-SE" sz="1200" b="0" i="0" baseline="0" noProof="0" dirty="0"/>
              <a:t>Kortkomet bättre än väntelistan. Skillnad efter kortkomet, vanliga komet ger bättre resultat starkare effekter på föräldraförmågor och barns beteenden. </a:t>
            </a:r>
          </a:p>
          <a:p>
            <a:pPr marL="0" indent="0">
              <a:buFontTx/>
              <a:buNone/>
            </a:pPr>
            <a:endParaRPr lang="sv-SE" sz="1200" b="1" i="0" baseline="0" noProof="0" dirty="0"/>
          </a:p>
          <a:p>
            <a:pPr marL="0" indent="0">
              <a:buFontTx/>
              <a:buNone/>
            </a:pPr>
            <a:r>
              <a:rPr lang="sv-SE" sz="1200" b="1" i="0" noProof="0" dirty="0" err="1"/>
              <a:t>iKomet</a:t>
            </a:r>
            <a:endParaRPr lang="sv-SE" sz="1200" b="1" i="0" noProof="0" dirty="0"/>
          </a:p>
          <a:p>
            <a:pPr marL="171450" indent="-171450">
              <a:buFont typeface="Arial" panose="020B0604020202020204" pitchFamily="34" charset="0"/>
              <a:buChar char="•"/>
            </a:pPr>
            <a:r>
              <a:rPr lang="sv-SE" sz="1200" b="0" i="0" noProof="0" dirty="0"/>
              <a:t>Internetbaserat</a:t>
            </a:r>
            <a:r>
              <a:rPr lang="sv-SE" sz="1200" b="0" i="0" baseline="0" noProof="0" dirty="0"/>
              <a:t> program, där föräldrarna jobbar enskilt hemma. Gruppledaren delar ut träffarna och ger feedback via nätet. </a:t>
            </a:r>
            <a:endParaRPr lang="sv-SE" sz="1200" b="0" i="0" noProof="0" dirty="0"/>
          </a:p>
          <a:p>
            <a:pPr marL="171450" indent="-171450">
              <a:buFont typeface="Arial" panose="020B0604020202020204" pitchFamily="34" charset="0"/>
              <a:buChar char="•"/>
            </a:pPr>
            <a:r>
              <a:rPr lang="sv-SE" sz="1200" b="0" i="0" noProof="0" dirty="0"/>
              <a:t>104 barn  uppföljning efter 6 månader</a:t>
            </a:r>
          </a:p>
          <a:p>
            <a:pPr marL="171450" indent="-171450">
              <a:buFont typeface="Arial" panose="020B0604020202020204" pitchFamily="34" charset="0"/>
              <a:buChar char="•"/>
            </a:pPr>
            <a:r>
              <a:rPr lang="sv-SE" sz="1200" b="0" i="0" noProof="0" dirty="0"/>
              <a:t>Resultatet visade</a:t>
            </a:r>
            <a:r>
              <a:rPr lang="sv-SE" sz="1200" b="0" i="0" baseline="0" noProof="0" dirty="0"/>
              <a:t> också på en minskning då det gäller barnens beteendeproblem, ökat socialt beteende, ökning av goda föräldrastrategier</a:t>
            </a:r>
          </a:p>
          <a:p>
            <a:pPr marL="0" marR="0" lvl="0" indent="0" algn="l" defTabSz="914400" rtl="0" eaLnBrk="1" fontAlgn="auto" latinLnBrk="0" hangingPunct="1">
              <a:lnSpc>
                <a:spcPct val="80000"/>
              </a:lnSpc>
              <a:spcBef>
                <a:spcPts val="0"/>
              </a:spcBef>
              <a:spcAft>
                <a:spcPts val="0"/>
              </a:spcAft>
              <a:buClrTx/>
              <a:buSzTx/>
              <a:buFontTx/>
              <a:buNone/>
              <a:tabLst/>
              <a:defRPr/>
            </a:pPr>
            <a:endParaRPr lang="sv-SE" sz="1200" i="0" dirty="0"/>
          </a:p>
          <a:p>
            <a:pPr marL="0" marR="0" lvl="0" indent="0" algn="l" defTabSz="914400" rtl="0" eaLnBrk="1" fontAlgn="auto" latinLnBrk="0" hangingPunct="1">
              <a:lnSpc>
                <a:spcPct val="80000"/>
              </a:lnSpc>
              <a:spcBef>
                <a:spcPts val="0"/>
              </a:spcBef>
              <a:spcAft>
                <a:spcPts val="0"/>
              </a:spcAft>
              <a:buClrTx/>
              <a:buSzTx/>
              <a:buFontTx/>
              <a:buNone/>
              <a:tabLst/>
              <a:defRPr/>
            </a:pPr>
            <a:r>
              <a:rPr lang="sv-SE" sz="1200" b="1" i="0" dirty="0"/>
              <a:t>Komet och CPP</a:t>
            </a:r>
            <a:r>
              <a:rPr lang="sv-SE" sz="1200" b="1" i="0" baseline="0" dirty="0"/>
              <a:t> </a:t>
            </a:r>
            <a:r>
              <a:rPr lang="sv-SE" sz="1200" i="0" baseline="0" dirty="0"/>
              <a:t>(</a:t>
            </a:r>
            <a:r>
              <a:rPr lang="sv-SE" sz="1200" i="0" baseline="0" dirty="0" err="1"/>
              <a:t>Coping</a:t>
            </a:r>
            <a:r>
              <a:rPr lang="sv-SE" sz="1200" i="0" baseline="0" dirty="0"/>
              <a:t> Power program är </a:t>
            </a:r>
            <a:r>
              <a:rPr lang="sv-SE" sz="1200" i="0" baseline="0" dirty="0" err="1"/>
              <a:t>kbt</a:t>
            </a:r>
            <a:r>
              <a:rPr lang="sv-SE" sz="1200" i="0" baseline="0" dirty="0"/>
              <a:t>-insats för barn, färdighetsträning vid utagerande/trots/impulsivitet. 15 sessioner a 2,5 h). Resultatet visar liknande positiva effekter av föräldraprogrammet i båda grupper (vissa fick enbart Komet, andra fick </a:t>
            </a:r>
            <a:r>
              <a:rPr lang="sv-SE" sz="1200" i="0" baseline="0" dirty="0" err="1"/>
              <a:t>Komet+CPP</a:t>
            </a:r>
            <a:r>
              <a:rPr lang="sv-SE" sz="1200" i="0" baseline="0" dirty="0"/>
              <a:t>). Prosocialt beteende och beteendeproblem hos barnen förbättrades något mer i den kombinerade behandlingen, men enbart hos barnen med mer omfattande utagerande beteenden/normbrytande. Resultatet visar på att tillägg av CPP verkar vara viktigt för just den grupp barn med allra störst svårigheter, men inte för samtliga Komet-familjer.</a:t>
            </a:r>
            <a:endParaRPr lang="sv-SE" sz="1200" i="0" dirty="0"/>
          </a:p>
          <a:p>
            <a:pPr>
              <a:lnSpc>
                <a:spcPct val="80000"/>
              </a:lnSpc>
              <a:defRPr/>
            </a:pPr>
            <a:endParaRPr lang="sv-SE" sz="1200" i="1" dirty="0"/>
          </a:p>
          <a:p>
            <a:pPr>
              <a:lnSpc>
                <a:spcPct val="80000"/>
              </a:lnSpc>
              <a:defRPr/>
            </a:pPr>
            <a:endParaRPr lang="sv-SE" sz="1200" i="1" dirty="0"/>
          </a:p>
          <a:p>
            <a:endParaRPr lang="sv-SE" sz="1200" b="1"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4839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Autofit/>
          </a:bodyPr>
          <a:lstStyle/>
          <a:p>
            <a:r>
              <a:rPr lang="sv-SE" sz="1200" b="0" i="0" kern="1200" baseline="0" dirty="0">
                <a:solidFill>
                  <a:schemeClr val="tx1"/>
                </a:solidFill>
                <a:effectLst/>
              </a:rPr>
              <a:t>2 min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Som</a:t>
            </a:r>
            <a:r>
              <a:rPr lang="sv-SE" sz="1200" baseline="0" dirty="0"/>
              <a:t> ni vet är </a:t>
            </a:r>
            <a:r>
              <a:rPr lang="sv-SE" sz="1200" baseline="0" dirty="0" err="1"/>
              <a:t>FN’s</a:t>
            </a:r>
            <a:r>
              <a:rPr lang="sv-SE" sz="1200" baseline="0" dirty="0"/>
              <a:t> Barnkonvention lag sedan 2020.</a:t>
            </a:r>
            <a:r>
              <a:rPr lang="sv-SE" sz="1200" baseline="0" dirty="0">
                <a:solidFill>
                  <a:schemeClr val="tx1"/>
                </a:solidFill>
                <a:cs typeface="Times New Roman" panose="02020603050405020304" pitchFamily="18" charset="0"/>
              </a:rPr>
              <a:t> Vi pratade tidigare om hur målet med Komet går att koppla till artikel 6. Men många fler av barnkonventionens artiklar går att koppa till innehållet i Komet.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b="0" i="0" kern="1200" baseline="0" dirty="0">
              <a:solidFill>
                <a:schemeClr val="tx1"/>
              </a:solidFill>
              <a:effectLst/>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kern="1200" dirty="0">
                <a:solidFill>
                  <a:schemeClr val="tx1"/>
                </a:solidFill>
                <a:effectLst/>
              </a:rPr>
              <a:t>Komet fokuserar på att ge föräldrar verktyg för att skapa en trygg och positiv relation med sina barn, vilket bidrar till en bättre miljö för barnets utveckling. En röd tråd igenom Komet är också att </a:t>
            </a:r>
            <a:r>
              <a:rPr lang="sv-SE" sz="1200" dirty="0">
                <a:solidFill>
                  <a:schemeClr val="tx1"/>
                </a:solidFill>
                <a:cs typeface="Times New Roman" panose="02020603050405020304" pitchFamily="18" charset="0"/>
              </a:rPr>
              <a:t>barnets perspektiv och att barnet</a:t>
            </a:r>
            <a:r>
              <a:rPr lang="sv-SE" sz="1200" baseline="0" dirty="0">
                <a:solidFill>
                  <a:schemeClr val="tx1"/>
                </a:solidFill>
                <a:cs typeface="Times New Roman" panose="02020603050405020304" pitchFamily="18" charset="0"/>
              </a:rPr>
              <a:t> ska få vara delaktig och bli lyssnad på. </a:t>
            </a:r>
            <a:r>
              <a:rPr lang="sv-SE" sz="1200" b="0" i="0" kern="1200" dirty="0">
                <a:solidFill>
                  <a:schemeClr val="tx1"/>
                </a:solidFill>
                <a:effectLst/>
              </a:rPr>
              <a:t>Detta</a:t>
            </a:r>
            <a:r>
              <a:rPr lang="sv-SE" sz="1200" b="0" i="0" kern="1200" baseline="0" dirty="0">
                <a:solidFill>
                  <a:schemeClr val="tx1"/>
                </a:solidFill>
                <a:effectLst/>
              </a:rPr>
              <a:t> </a:t>
            </a:r>
            <a:r>
              <a:rPr lang="sv-SE" sz="1200" b="0" i="0" kern="1200" dirty="0">
                <a:solidFill>
                  <a:schemeClr val="tx1"/>
                </a:solidFill>
                <a:effectLst/>
              </a:rPr>
              <a:t>ligger i linje med alla artiklar i Barnkonventionen som betonar barnets rätt till att höras, trygghet,</a:t>
            </a:r>
            <a:r>
              <a:rPr lang="sv-SE" sz="1200" b="0" i="0" kern="1200" baseline="0" dirty="0">
                <a:solidFill>
                  <a:schemeClr val="tx1"/>
                </a:solidFill>
                <a:effectLst/>
              </a:rPr>
              <a:t> </a:t>
            </a:r>
            <a:r>
              <a:rPr lang="sv-SE" sz="1200" b="0" i="0" kern="1200" dirty="0">
                <a:solidFill>
                  <a:schemeClr val="tx1"/>
                </a:solidFill>
                <a:effectLst/>
              </a:rPr>
              <a:t>skydd och stöd från sina föräldrar och samhället. </a:t>
            </a:r>
          </a:p>
          <a:p>
            <a:pPr marL="180000" marR="0" lvl="0" indent="-180000" algn="l" defTabSz="914400" rtl="0" eaLnBrk="1" fontAlgn="auto" latinLnBrk="0" hangingPunct="1">
              <a:lnSpc>
                <a:spcPct val="100000"/>
              </a:lnSpc>
              <a:spcBef>
                <a:spcPts val="0"/>
              </a:spcBef>
              <a:spcAft>
                <a:spcPts val="0"/>
              </a:spcAft>
              <a:buClrTx/>
              <a:buSzTx/>
              <a:buFontTx/>
              <a:buNone/>
              <a:tabLst/>
              <a:defRPr/>
            </a:pPr>
            <a:endParaRPr lang="sv-SE" sz="1200" b="0" i="0" kern="1200" baseline="0" dirty="0">
              <a:solidFill>
                <a:schemeClr val="tx1"/>
              </a:solidFill>
              <a:effectLst/>
            </a:endParaRPr>
          </a:p>
          <a:p>
            <a:pPr marL="180000" marR="0" lvl="0" indent="-1800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200" b="0" i="1" kern="1200" baseline="0" dirty="0">
                <a:solidFill>
                  <a:schemeClr val="tx1"/>
                </a:solidFill>
                <a:effectLst/>
              </a:rPr>
              <a:t>Hänvisa till </a:t>
            </a:r>
            <a:r>
              <a:rPr lang="sv-SE" sz="1200" b="0" i="1" kern="1200" baseline="0" dirty="0" err="1">
                <a:solidFill>
                  <a:schemeClr val="tx1"/>
                </a:solidFill>
                <a:effectLst/>
              </a:rPr>
              <a:t>ppt</a:t>
            </a:r>
            <a:r>
              <a:rPr lang="sv-SE" sz="1200" b="0" i="1" kern="1200" baseline="0" dirty="0">
                <a:solidFill>
                  <a:schemeClr val="tx1"/>
                </a:solidFill>
                <a:effectLst/>
              </a:rPr>
              <a:t>: </a:t>
            </a:r>
            <a:r>
              <a:rPr lang="sv-SE" sz="1200" b="0" i="0" kern="1200" baseline="0" dirty="0">
                <a:solidFill>
                  <a:schemeClr val="tx1"/>
                </a:solidFill>
                <a:effectLst/>
              </a:rPr>
              <a:t>Dessa artiklar är de som tangeras i flera träffar, (läs inte artikeln, uppge bara artikelnummer).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baseline="0" dirty="0">
              <a:solidFill>
                <a:schemeClr val="tx1"/>
              </a:solidFill>
              <a:effectLst/>
            </a:endParaRPr>
          </a:p>
          <a:p>
            <a:r>
              <a:rPr lang="sv-SE" sz="1200" b="1" dirty="0">
                <a:solidFill>
                  <a:schemeClr val="tx1"/>
                </a:solidFill>
                <a:cs typeface="Times New Roman" panose="02020603050405020304" pitchFamily="18" charset="0"/>
              </a:rPr>
              <a:t>Artikel 3</a:t>
            </a:r>
            <a:r>
              <a:rPr lang="sv-SE" sz="1200" dirty="0">
                <a:solidFill>
                  <a:schemeClr val="tx1"/>
                </a:solidFill>
                <a:cs typeface="Times New Roman" panose="02020603050405020304" pitchFamily="18" charset="0"/>
              </a:rPr>
              <a:t>: Alla beslut som rör barn ska sätta barnets bästa i främsta rummet, vilket är en grundläggande princip både i Komet-programmet och i Barnkonventionen.</a:t>
            </a:r>
          </a:p>
          <a:p>
            <a:r>
              <a:rPr lang="sv-SE" sz="1200" b="1" dirty="0">
                <a:solidFill>
                  <a:schemeClr val="tx1"/>
                </a:solidFill>
                <a:cs typeface="Times New Roman" panose="02020603050405020304" pitchFamily="18" charset="0"/>
              </a:rPr>
              <a:t>Artikel 5</a:t>
            </a:r>
            <a:r>
              <a:rPr lang="sv-SE" sz="1200" dirty="0">
                <a:solidFill>
                  <a:schemeClr val="tx1"/>
                </a:solidFill>
                <a:cs typeface="Times New Roman" panose="02020603050405020304" pitchFamily="18" charset="0"/>
              </a:rPr>
              <a:t>: Föräldrar ska stötta sina barn och se till att de får sina rättigheter tillgodosedda.</a:t>
            </a:r>
          </a:p>
          <a:p>
            <a:r>
              <a:rPr lang="sv-SE" sz="1200" b="1" dirty="0">
                <a:solidFill>
                  <a:schemeClr val="tx1"/>
                </a:solidFill>
                <a:cs typeface="Times New Roman" panose="02020603050405020304" pitchFamily="18" charset="0"/>
              </a:rPr>
              <a:t>Artikel 6</a:t>
            </a:r>
            <a:r>
              <a:rPr lang="sv-SE" sz="1200" dirty="0">
                <a:solidFill>
                  <a:schemeClr val="tx1"/>
                </a:solidFill>
                <a:cs typeface="Times New Roman" panose="02020603050405020304" pitchFamily="18" charset="0"/>
              </a:rPr>
              <a:t>:</a:t>
            </a:r>
            <a:r>
              <a:rPr lang="sv-SE" sz="1200" dirty="0">
                <a:cs typeface="Times New Roman" panose="02020603050405020304" pitchFamily="18" charset="0"/>
              </a:rPr>
              <a:t>Barn har rätt till liv, överlevnad och utveckling</a:t>
            </a:r>
          </a:p>
          <a:p>
            <a:r>
              <a:rPr lang="sv-SE" sz="1200" b="1" dirty="0">
                <a:solidFill>
                  <a:schemeClr val="tx1"/>
                </a:solidFill>
                <a:cs typeface="Times New Roman" panose="02020603050405020304" pitchFamily="18" charset="0"/>
              </a:rPr>
              <a:t>Artikel 12</a:t>
            </a:r>
            <a:r>
              <a:rPr lang="sv-SE" sz="1200" dirty="0">
                <a:solidFill>
                  <a:schemeClr val="tx1"/>
                </a:solidFill>
                <a:cs typeface="Times New Roman" panose="02020603050405020304" pitchFamily="18" charset="0"/>
              </a:rPr>
              <a:t>: </a:t>
            </a:r>
            <a:r>
              <a:rPr lang="sv-SE" sz="1200" dirty="0">
                <a:cs typeface="Times New Roman" panose="02020603050405020304" pitchFamily="18" charset="0"/>
              </a:rPr>
              <a:t>Barn får säga vad de tycker och de ska bli lyssnade på. </a:t>
            </a:r>
            <a:endParaRPr lang="sv-SE" sz="1200" dirty="0">
              <a:solidFill>
                <a:schemeClr val="tx1"/>
              </a:solidFill>
              <a:cs typeface="Times New Roman" panose="02020603050405020304" pitchFamily="18" charset="0"/>
            </a:endParaRPr>
          </a:p>
          <a:p>
            <a:pPr lvl="0"/>
            <a:r>
              <a:rPr lang="sv-SE" sz="1200" b="1" dirty="0">
                <a:solidFill>
                  <a:schemeClr val="tx1"/>
                </a:solidFill>
                <a:cs typeface="Times New Roman" panose="02020603050405020304" pitchFamily="18" charset="0"/>
              </a:rPr>
              <a:t>Artikel 18</a:t>
            </a:r>
            <a:r>
              <a:rPr lang="sv-SE" sz="1200" dirty="0">
                <a:solidFill>
                  <a:schemeClr val="tx1"/>
                </a:solidFill>
                <a:cs typeface="Times New Roman" panose="02020603050405020304" pitchFamily="18" charset="0"/>
              </a:rPr>
              <a:t>: Föräldrar har huvudansvaret för barnets uppfostran och utveckling, och staten ska erbjuda stöd för att hjälpa föräldrar att uppfylla detta ansvar</a:t>
            </a:r>
          </a:p>
          <a:p>
            <a:pPr lvl="0"/>
            <a:r>
              <a:rPr lang="sv-SE" sz="1200" b="1" dirty="0">
                <a:solidFill>
                  <a:schemeClr val="tx1"/>
                </a:solidFill>
                <a:cs typeface="Times New Roman" panose="02020603050405020304" pitchFamily="18" charset="0"/>
              </a:rPr>
              <a:t>Artikel 19</a:t>
            </a:r>
            <a:r>
              <a:rPr lang="sv-SE" sz="1200" dirty="0">
                <a:solidFill>
                  <a:schemeClr val="tx1"/>
                </a:solidFill>
                <a:cs typeface="Times New Roman" panose="02020603050405020304" pitchFamily="18" charset="0"/>
              </a:rPr>
              <a:t>: Barn har rätt till skydd mot alla former av våld och vanvård, och Komet hjälper föräldrar att utveckla positiva och icke-våldsamma uppfostringsmetoder.</a:t>
            </a:r>
          </a:p>
          <a:p>
            <a:pPr marL="0" lvl="0" indent="0">
              <a:buNone/>
            </a:pPr>
            <a:endParaRPr lang="sv-SE" sz="1200" dirty="0">
              <a:solidFill>
                <a:schemeClr val="tx1"/>
              </a:solidFill>
              <a:cs typeface="Times New Roman" panose="02020603050405020304" pitchFamily="18" charset="0"/>
            </a:endParaRPr>
          </a:p>
          <a:p>
            <a:endParaRPr lang="sv-SE" sz="1200"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18</a:t>
            </a:fld>
            <a:endParaRPr lang="sv-SE" dirty="0"/>
          </a:p>
        </p:txBody>
      </p:sp>
    </p:spTree>
    <p:extLst>
      <p:ext uri="{BB962C8B-B14F-4D97-AF65-F5344CB8AC3E}">
        <p14:creationId xmlns:p14="http://schemas.microsoft.com/office/powerpoint/2010/main" val="868897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t>8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dirty="0"/>
              <a:t>Innan vi går</a:t>
            </a:r>
            <a:r>
              <a:rPr lang="sv-SE" sz="1200" b="0" i="0" baseline="0" dirty="0"/>
              <a:t> in på själva materialet och formatet för Komet ska vi göra en övning.</a:t>
            </a:r>
          </a:p>
          <a:p>
            <a:endParaRPr lang="sv-SE" sz="1200" b="1" i="0" dirty="0"/>
          </a:p>
          <a:p>
            <a:r>
              <a:rPr lang="sv-SE" sz="1200" b="1" i="0" dirty="0"/>
              <a:t>Övning:</a:t>
            </a:r>
            <a:r>
              <a:rPr lang="sv-SE" sz="1200" b="1" i="0" baseline="0" dirty="0"/>
              <a:t> </a:t>
            </a:r>
            <a:r>
              <a:rPr lang="sv-SE" sz="1200" b="0" baseline="0" dirty="0"/>
              <a:t>Beskriv instruktör x!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1" dirty="0"/>
              <a:t>Övning</a:t>
            </a:r>
            <a:r>
              <a:rPr lang="sv-SE" sz="1200" b="0" i="1" baseline="0" dirty="0"/>
              <a:t> </a:t>
            </a:r>
            <a:r>
              <a:rPr lang="sv-SE" sz="1200" b="0" i="1" dirty="0"/>
              <a:t>för att visa på skillnad mellan beskrivningar av egenskaper, tolkningar och beteenden. En av utbildarna</a:t>
            </a:r>
            <a:r>
              <a:rPr lang="sv-SE" sz="1200" b="0" i="1" baseline="0" dirty="0"/>
              <a:t> som modell, gör olika saker t ex sträcker på armarna, gäspar, pekar, ser sur ut, går snabbt fram och tillbaka</a:t>
            </a:r>
            <a:r>
              <a:rPr lang="sv-SE" sz="1200" b="0" i="1"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1" dirty="0"/>
          </a:p>
          <a:p>
            <a:pPr marL="180000" indent="-180000">
              <a:buFont typeface="Wingdings" panose="05000000000000000000" pitchFamily="2" charset="2"/>
              <a:buChar char="Ø"/>
            </a:pPr>
            <a:r>
              <a:rPr lang="sv-SE" sz="1200" b="0" i="1" baseline="0" dirty="0"/>
              <a:t>Skriv på tavlan det gruppen säger. </a:t>
            </a:r>
            <a:r>
              <a:rPr lang="sv-SE" sz="1200" i="1" dirty="0"/>
              <a:t> </a:t>
            </a:r>
          </a:p>
          <a:p>
            <a:pPr marL="0" indent="0">
              <a:buFont typeface="Wingdings" panose="05000000000000000000" pitchFamily="2" charset="2"/>
              <a:buNone/>
            </a:pPr>
            <a:endParaRPr lang="sv-SE" sz="12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0" dirty="0"/>
              <a:t>I</a:t>
            </a:r>
            <a:r>
              <a:rPr lang="sv-SE" sz="1200" i="1" dirty="0"/>
              <a:t> </a:t>
            </a:r>
            <a:r>
              <a:rPr lang="sv-SE" sz="1200" b="0" i="0" dirty="0"/>
              <a:t>KOMET skiljer vi på beteenden och tolkningar. </a:t>
            </a:r>
          </a:p>
          <a:p>
            <a:pPr marL="0" indent="0">
              <a:buNone/>
            </a:pPr>
            <a:endParaRPr lang="sv-SE" sz="1200" b="1" baseline="0" dirty="0"/>
          </a:p>
          <a:p>
            <a:pPr marL="0" indent="0">
              <a:buNone/>
            </a:pPr>
            <a:r>
              <a:rPr lang="sv-SE" sz="1200" b="1" baseline="0" dirty="0"/>
              <a:t>Fråga till gruppen: </a:t>
            </a:r>
          </a:p>
          <a:p>
            <a:pPr marL="171450" indent="-171450">
              <a:buFont typeface="Arial" panose="020B0604020202020204" pitchFamily="34" charset="0"/>
              <a:buChar char="•"/>
            </a:pPr>
            <a:r>
              <a:rPr lang="sv-SE" sz="1200" b="0" i="0" dirty="0"/>
              <a:t>Vad är beteenden och vad är egenskaper (tolkningar) av det vi ser på tavlan?</a:t>
            </a:r>
          </a:p>
          <a:p>
            <a:pPr marL="0" indent="0">
              <a:buNone/>
            </a:pPr>
            <a:endParaRPr lang="sv-SE" sz="1200" b="0" i="0" dirty="0"/>
          </a:p>
          <a:p>
            <a:pPr marL="0" indent="0">
              <a:buNone/>
            </a:pPr>
            <a:endParaRPr lang="sv-SE" b="0" i="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963790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a:xfrm>
            <a:off x="679768" y="4715153"/>
            <a:ext cx="5438140" cy="4945682"/>
          </a:xfrm>
        </p:spPr>
        <p:txBody>
          <a:bodyPr>
            <a:noAutofit/>
          </a:bodyPr>
          <a:lstStyle/>
          <a:p>
            <a: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sv-SE" sz="1200" b="0" baseline="0" dirty="0"/>
              <a:t>3 min</a:t>
            </a:r>
          </a:p>
          <a:p>
            <a: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sv-SE" sz="1200" b="1" baseline="0" dirty="0"/>
          </a:p>
          <a:p>
            <a: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sv-SE" sz="1200" b="0" baseline="0" dirty="0"/>
              <a:t>Vi brukar förklara PLUS verksamhet med denna modell. Detta är de program som utvecklats hos oss på Plus och som vi utbildar i och förvaltar.  Alla program har målet att arbeta via de vuxna för att skapa bättre bemötande och samspel med barnen. </a:t>
            </a:r>
          </a:p>
          <a:p>
            <a:pPr marL="180000" marR="0" indent="-18000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sv-SE" sz="1200" b="0" baseline="0" dirty="0"/>
          </a:p>
          <a:p>
            <a:pPr marL="180000" marR="0" indent="-1800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sv-SE" sz="1200" b="0" baseline="0" dirty="0"/>
              <a:t>ABC 3-12 är vårt generella Föräldraskapsstödsprogram som vänder sig till alla föräldrar.  Finns nu i alla stadsdelar och många kommuner i landet.  ABC i förskolan vänder sig till pedagoger.</a:t>
            </a:r>
          </a:p>
          <a:p>
            <a:pPr marL="180000" marR="0" indent="-18000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sv-SE" sz="1200" b="0" baseline="0" dirty="0"/>
          </a:p>
          <a:p>
            <a:pPr marL="180000" marR="0" indent="-1800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sv-SE" sz="1200" b="0" i="0" baseline="0" dirty="0"/>
              <a:t>Föräldraskap i Sverige har utvecklats av PLUS i samarbete med Länsstyrelsen i Stockholms län. Består av fem träffar som vänder sig till utrikesfödda föräldrar som vill veta mer om det svenska samhället</a:t>
            </a:r>
          </a:p>
          <a:p>
            <a:pPr marL="180000" marR="0" indent="-18000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sv-SE" sz="1200" b="0" i="0" dirty="0"/>
          </a:p>
          <a:p>
            <a:pPr marL="180000" indent="-180000">
              <a:lnSpc>
                <a:spcPct val="120000"/>
              </a:lnSpc>
              <a:buFont typeface="Arial" panose="020B0604020202020204" pitchFamily="34" charset="0"/>
              <a:buChar char="•"/>
            </a:pPr>
            <a:r>
              <a:rPr lang="sv-SE" sz="1200" dirty="0"/>
              <a:t>På trappsteg två</a:t>
            </a:r>
            <a:r>
              <a:rPr lang="sv-SE" sz="1200" baseline="0" dirty="0"/>
              <a:t> är de selektiva programmen som vänder sig till föräldrar/ pedagoger med barn/ ungdomar med utagerade problematik: Komet 3-11 (2003), Komet 12-18 (2007), </a:t>
            </a:r>
            <a:r>
              <a:rPr lang="sv-SE" sz="1200" baseline="0" dirty="0" err="1"/>
              <a:t>Skolkomet</a:t>
            </a:r>
            <a:r>
              <a:rPr lang="sv-SE" sz="1200" baseline="0" dirty="0"/>
              <a:t> (2002), Komet i förskolan (</a:t>
            </a:r>
            <a:r>
              <a:rPr lang="sv-SE" sz="1200" dirty="0"/>
              <a:t>2008).</a:t>
            </a:r>
            <a:r>
              <a:rPr lang="sv-SE" sz="1200" baseline="0" dirty="0"/>
              <a:t> </a:t>
            </a:r>
          </a:p>
          <a:p>
            <a:pPr marL="180000" indent="-180000">
              <a:lnSpc>
                <a:spcPct val="120000"/>
              </a:lnSpc>
              <a:buFont typeface="Arial" panose="020B0604020202020204" pitchFamily="34" charset="0"/>
              <a:buNone/>
            </a:pPr>
            <a:endParaRPr lang="sv-SE" sz="1200" baseline="0" dirty="0"/>
          </a:p>
          <a:p>
            <a:pPr marL="180000" indent="-180000">
              <a:lnSpc>
                <a:spcPct val="120000"/>
              </a:lnSpc>
              <a:buFont typeface="Arial" panose="020B0604020202020204" pitchFamily="34" charset="0"/>
              <a:buChar char="•"/>
            </a:pPr>
            <a:r>
              <a:rPr lang="sv-SE" sz="1200" baseline="0" dirty="0"/>
              <a:t>På översta trappsteget där de indikerade Föräldraskapsstödet finns har vi förstärkt Komet (2007), där föräldrarna går i grupp parallellt med individuellt stöd. Det riktar sig till föräldrar som behöver mer stöd mellan träffarna. </a:t>
            </a:r>
          </a:p>
          <a:p>
            <a:pPr marL="180000" indent="-180000">
              <a:lnSpc>
                <a:spcPct val="120000"/>
              </a:lnSpc>
              <a:buFont typeface="Arial" panose="020B0604020202020204" pitchFamily="34" charset="0"/>
              <a:buNone/>
            </a:pPr>
            <a:endParaRPr lang="sv-SE" sz="1200" baseline="0" dirty="0"/>
          </a:p>
          <a:p>
            <a:pPr marL="180000" indent="-180000">
              <a:lnSpc>
                <a:spcPct val="120000"/>
              </a:lnSpc>
              <a:buFont typeface="Arial" panose="020B0604020202020204" pitchFamily="34" charset="0"/>
              <a:buChar char="•"/>
            </a:pPr>
            <a:r>
              <a:rPr lang="sv-SE" sz="1200" baseline="0" dirty="0"/>
              <a:t>Där finns också Tryggare barn (2012). Det erbjuds som en insats inom socialtjänsten till föräldrar som fått en orosanmälan om våld eller kränkning mot sitt barn.</a:t>
            </a:r>
          </a:p>
        </p:txBody>
      </p:sp>
      <p:sp>
        <p:nvSpPr>
          <p:cNvPr id="4" name="Platshållare för bildnummer 3"/>
          <p:cNvSpPr>
            <a:spLocks noGrp="1"/>
          </p:cNvSpPr>
          <p:nvPr>
            <p:ph type="sldNum" sz="quarter" idx="10"/>
          </p:nvPr>
        </p:nvSpPr>
        <p:spPr/>
        <p:txBody>
          <a:bodyPr/>
          <a:lstStyle/>
          <a:p>
            <a:fld id="{CE5D709F-E256-4A36-B43A-C2969BEDD107}" type="slidenum">
              <a:rPr lang="sv-SE" smtClean="0"/>
              <a:pPr/>
              <a:t>2</a:t>
            </a:fld>
            <a:endParaRPr lang="sv-SE"/>
          </a:p>
        </p:txBody>
      </p:sp>
    </p:spTree>
    <p:extLst>
      <p:ext uri="{BB962C8B-B14F-4D97-AF65-F5344CB8AC3E}">
        <p14:creationId xmlns:p14="http://schemas.microsoft.com/office/powerpoint/2010/main" val="27814705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Autofit/>
          </a:bodyPr>
          <a:lstStyle/>
          <a:p>
            <a:pPr marL="0" indent="0">
              <a:buFont typeface="Arial"/>
              <a:buNone/>
            </a:pPr>
            <a:r>
              <a:rPr lang="sv-SE" sz="1200" baseline="0" dirty="0"/>
              <a:t>2 min</a:t>
            </a:r>
          </a:p>
          <a:p>
            <a:pPr marL="0" indent="0">
              <a:buFont typeface="Arial"/>
              <a:buNone/>
            </a:pPr>
            <a:r>
              <a:rPr lang="sv-SE" sz="1200" baseline="0" dirty="0"/>
              <a:t>59 min ink denna bild – </a:t>
            </a:r>
            <a:r>
              <a:rPr lang="sv-SE" sz="1200" b="1" baseline="0" dirty="0"/>
              <a:t>PAUS</a:t>
            </a:r>
            <a:r>
              <a:rPr lang="sv-SE" sz="1200" baseline="0" dirty="0"/>
              <a:t> ca10.00-10.15</a:t>
            </a:r>
          </a:p>
          <a:p>
            <a:pPr marL="0" indent="0">
              <a:buFont typeface="Arial"/>
              <a:buNone/>
            </a:pPr>
            <a:endParaRPr lang="sv-SE" sz="1200" baseline="0" dirty="0"/>
          </a:p>
          <a:p>
            <a:pPr marL="0" indent="0">
              <a:buFont typeface="Arial" panose="020B0604020202020204" pitchFamily="34" charset="0"/>
              <a:buNone/>
            </a:pPr>
            <a:r>
              <a:rPr lang="sv-SE" sz="1200" baseline="0" dirty="0"/>
              <a:t>Inom inlärningsteorin menar vi att ett beteende är allt det vi gör och säger. Men det är även det vi känner, tänker och hur vår kropp reagerar (</a:t>
            </a:r>
            <a:r>
              <a:rPr lang="sv-SE" sz="1200" dirty="0">
                <a:latin typeface="Times New Roman" panose="02020603050405020304" pitchFamily="18" charset="0"/>
                <a:cs typeface="Times New Roman" panose="02020603050405020304" pitchFamily="18" charset="0"/>
              </a:rPr>
              <a:t>Ramnerö &amp; </a:t>
            </a:r>
            <a:r>
              <a:rPr lang="sv-SE" sz="1200" dirty="0" err="1">
                <a:latin typeface="Times New Roman" panose="02020603050405020304" pitchFamily="18" charset="0"/>
                <a:cs typeface="Times New Roman" panose="02020603050405020304" pitchFamily="18" charset="0"/>
              </a:rPr>
              <a:t>Törneke</a:t>
            </a:r>
            <a:r>
              <a:rPr lang="sv-SE" sz="1200" dirty="0">
                <a:latin typeface="Times New Roman" panose="02020603050405020304" pitchFamily="18" charset="0"/>
                <a:cs typeface="Times New Roman" panose="02020603050405020304" pitchFamily="18" charset="0"/>
              </a:rPr>
              <a:t>, 2020)</a:t>
            </a:r>
            <a:r>
              <a:rPr lang="sv-SE" sz="1200" baseline="0" dirty="0"/>
              <a:t>. </a:t>
            </a:r>
          </a:p>
          <a:p>
            <a:pPr marL="171450" indent="-171450">
              <a:buFont typeface="Arial" panose="020B0604020202020204" pitchFamily="34" charset="0"/>
              <a:buChar char="•"/>
            </a:pPr>
            <a:r>
              <a:rPr lang="sv-SE" sz="1200" baseline="0" dirty="0"/>
              <a:t>De ”inre” beteendena som inte är synliga för andra runtomkring är svårare att komma åt och det är därför mer effektivt att tala om de ”yttre”/observerbara beteendena, </a:t>
            </a:r>
            <a:r>
              <a:rPr lang="sv-SE" sz="1200" b="0" i="0" u="none" strike="noStrike" kern="1200" baseline="0" dirty="0">
                <a:solidFill>
                  <a:schemeClr val="tx1"/>
                </a:solidFill>
              </a:rPr>
              <a:t>dvs. </a:t>
            </a:r>
            <a:r>
              <a:rPr lang="sv-SE" sz="1200" b="0" i="0" u="sng" strike="noStrike" kern="1200" baseline="0" dirty="0">
                <a:solidFill>
                  <a:schemeClr val="tx1"/>
                </a:solidFill>
              </a:rPr>
              <a:t>vad</a:t>
            </a:r>
            <a:r>
              <a:rPr lang="sv-SE" sz="1200" b="0" i="0" u="none" strike="noStrike" kern="1200" baseline="0" dirty="0">
                <a:solidFill>
                  <a:schemeClr val="tx1"/>
                </a:solidFill>
              </a:rPr>
              <a:t> gör personen och </a:t>
            </a:r>
            <a:r>
              <a:rPr lang="sv-SE" sz="1200" b="0" i="0" u="sng" strike="noStrike" kern="1200" baseline="0" dirty="0">
                <a:solidFill>
                  <a:schemeClr val="tx1"/>
                </a:solidFill>
              </a:rPr>
              <a:t>hur</a:t>
            </a:r>
            <a:r>
              <a:rPr lang="sv-SE" sz="1200" b="0" i="0" u="none" strike="noStrike" kern="1200" baseline="0" dirty="0">
                <a:solidFill>
                  <a:schemeClr val="tx1"/>
                </a:solidFill>
              </a:rPr>
              <a:t> gör den det</a:t>
            </a:r>
            <a:r>
              <a:rPr lang="sv-SE" sz="1200" baseline="0" dirty="0"/>
              <a:t>. Tolkningar av de inre beteendena landar ofta i egenskaper och etiketteringar, som ni märkte i övningen vi nyss gjorde. </a:t>
            </a:r>
          </a:p>
          <a:p>
            <a:pPr marL="0" indent="0">
              <a:buFont typeface="Arial" panose="020B0604020202020204" pitchFamily="34" charset="0"/>
              <a:buNone/>
            </a:pPr>
            <a:endParaRPr lang="sv-SE" sz="1200" b="0" i="0" u="none" strike="noStrike" kern="1200" baseline="0" dirty="0">
              <a:solidFill>
                <a:schemeClr val="tx1"/>
              </a:solidFill>
            </a:endParaRPr>
          </a:p>
          <a:p>
            <a:pPr marL="171450" indent="-171450">
              <a:buFont typeface="Arial" panose="020B0604020202020204" pitchFamily="34" charset="0"/>
              <a:buChar char="•"/>
            </a:pPr>
            <a:r>
              <a:rPr lang="sv-SE" sz="1200" b="0" baseline="0" dirty="0"/>
              <a:t>Skillnaden mellan ett beteende och en egenskap är att en egenskap är något man är född med, något man ÄR, ljushårig, trotsig. Beteende är handlingar eller reaktioner på en situation, ett sätt att förhålla sig till omgivningen. </a:t>
            </a:r>
          </a:p>
          <a:p>
            <a:pPr marL="0" indent="0">
              <a:buFont typeface="Arial" panose="020B0604020202020204" pitchFamily="34" charset="0"/>
              <a:buNone/>
            </a:pPr>
            <a:endParaRPr lang="sv-SE" sz="1200" b="0" baseline="0" dirty="0"/>
          </a:p>
          <a:p>
            <a:pPr marL="171450" indent="-171450">
              <a:buFont typeface="Arial" panose="020B0604020202020204" pitchFamily="34" charset="0"/>
              <a:buChar char="•"/>
            </a:pPr>
            <a:r>
              <a:rPr lang="sv-SE" sz="1200" b="0" baseline="0" dirty="0"/>
              <a:t>I Komet försöker vi komma bort från etiketterande och beskrivning i egenskaper eftersom det kan vara stigmatiserande och det är inte lika lätt att ändra en egenskap. Däremot vill vi fokusera på beteende eftersom de är lättare att förändra. </a:t>
            </a:r>
            <a:endParaRPr lang="sv-SE" sz="1200" b="1" baseline="0" dirty="0"/>
          </a:p>
          <a:p>
            <a:pPr marL="360000" indent="-171450">
              <a:buFont typeface="Courier New" panose="02070309020205020404" pitchFamily="49" charset="0"/>
              <a:buChar char="o"/>
            </a:pPr>
            <a:r>
              <a:rPr lang="sv-SE" sz="1200" b="0" baseline="0" dirty="0"/>
              <a:t>Det finns forskning som har visat att barn som uppmuntras till att de ÄR smarta, begåvade osv, presterar sämre än barn som uppmuntrades till att vara bra på att KÄMPA. Barn som uppmuntras till att de ÄR på visst sätt har också sämre självkänsla/vågar mindre. Slutsats; bättre att prata om beteenden, det går att förändra </a:t>
            </a:r>
            <a:r>
              <a:rPr lang="sv-SE" sz="1200" kern="1200" dirty="0">
                <a:solidFill>
                  <a:schemeClr val="tx1"/>
                </a:solidFill>
                <a:effectLst/>
              </a:rPr>
              <a:t>(</a:t>
            </a:r>
            <a:r>
              <a:rPr lang="en-US" sz="1200" kern="1200" dirty="0">
                <a:solidFill>
                  <a:schemeClr val="tx1"/>
                </a:solidFill>
                <a:effectLst/>
              </a:rPr>
              <a:t>Mueller &amp; Dweck, 1998; </a:t>
            </a:r>
            <a:r>
              <a:rPr lang="en-US" sz="1200" kern="1200" dirty="0" err="1">
                <a:solidFill>
                  <a:schemeClr val="tx1"/>
                </a:solidFill>
                <a:effectLst/>
              </a:rPr>
              <a:t>Brummelman</a:t>
            </a:r>
            <a:r>
              <a:rPr lang="en-US" sz="1200" kern="1200" dirty="0">
                <a:solidFill>
                  <a:schemeClr val="tx1"/>
                </a:solidFill>
                <a:effectLst/>
              </a:rPr>
              <a:t> et al., 2014).</a:t>
            </a:r>
          </a:p>
          <a:p>
            <a:pPr marL="188550" indent="0">
              <a:buFont typeface="Courier New" panose="02070309020205020404" pitchFamily="49" charset="0"/>
              <a:buNone/>
            </a:pPr>
            <a:endParaRPr lang="sv-SE" sz="1200" b="0" i="0" u="none" strike="noStrike" kern="1200" baseline="0" dirty="0">
              <a:solidFill>
                <a:schemeClr val="tx1"/>
              </a:solidFill>
              <a:effectLst/>
            </a:endParaRPr>
          </a:p>
          <a:p>
            <a:pPr marL="360000" indent="-171450">
              <a:buFont typeface="Courier New" panose="02070309020205020404" pitchFamily="49" charset="0"/>
              <a:buChar char="o"/>
            </a:pPr>
            <a:r>
              <a:rPr lang="sv-SE" sz="1200" b="0" i="0" u="none" strike="noStrike" kern="1200" baseline="0" dirty="0">
                <a:solidFill>
                  <a:schemeClr val="tx1"/>
                </a:solidFill>
              </a:rPr>
              <a:t>Att även försöka se vad beteendet fyller för funktion för en individ är en viktig del att ta hänsyn till. Ett beteende kan se likadant ut men ha två olika funktion. Tex. Två personer springer, en person gör det för att motionera och den andra gör det för att hinna med bussen. </a:t>
            </a:r>
            <a:r>
              <a:rPr lang="sv-SE" sz="1200" kern="1200" dirty="0">
                <a:solidFill>
                  <a:schemeClr val="tx1"/>
                </a:solidFill>
                <a:effectLst/>
                <a:latin typeface="+mn-lt"/>
                <a:ea typeface="+mn-ea"/>
                <a:cs typeface="+mn-cs"/>
              </a:rPr>
              <a:t>I Komet är det därför viktigt att fokusera på </a:t>
            </a:r>
            <a:r>
              <a:rPr lang="sv-SE" sz="1200" i="1" kern="1200" dirty="0">
                <a:solidFill>
                  <a:schemeClr val="tx1"/>
                </a:solidFill>
                <a:effectLst/>
                <a:latin typeface="+mn-lt"/>
                <a:ea typeface="+mn-ea"/>
                <a:cs typeface="+mn-cs"/>
              </a:rPr>
              <a:t>vilken funktion beteendet har i samspelet</a:t>
            </a:r>
            <a:r>
              <a:rPr lang="sv-SE" sz="1200" kern="1200" dirty="0">
                <a:solidFill>
                  <a:schemeClr val="tx1"/>
                </a:solidFill>
                <a:effectLst/>
                <a:latin typeface="+mn-lt"/>
                <a:ea typeface="+mn-ea"/>
                <a:cs typeface="+mn-cs"/>
              </a:rPr>
              <a:t> – på så vis kan vi hjälpa föräldern att se sin del och få föräldern förstå att den kan påverka olika situationer genom att göra annorlunda/förändra sitt egna beteende.  </a:t>
            </a:r>
          </a:p>
          <a:p>
            <a:r>
              <a:rPr lang="sv-SE" sz="1200" kern="1200" dirty="0">
                <a:solidFill>
                  <a:schemeClr val="tx1"/>
                </a:solidFill>
                <a:effectLst/>
                <a:latin typeface="+mn-lt"/>
                <a:ea typeface="+mn-ea"/>
                <a:cs typeface="+mn-cs"/>
              </a:rPr>
              <a:t> </a:t>
            </a:r>
            <a:endParaRPr lang="sv-SE" sz="1200" dirty="0"/>
          </a:p>
          <a:p>
            <a:endParaRPr lang="sv-SE" sz="120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13758-4B63-40D7-B26B-F67CE25F1C5D}"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330528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rmAutofit/>
          </a:bodyPr>
          <a:lstStyle/>
          <a:p>
            <a:r>
              <a:rPr lang="sv-SE" sz="1200" baseline="0" dirty="0"/>
              <a:t>Start senast 10.16</a:t>
            </a:r>
          </a:p>
        </p:txBody>
      </p:sp>
      <p:sp>
        <p:nvSpPr>
          <p:cNvPr id="4" name="Platshållare för bildnummer 3"/>
          <p:cNvSpPr>
            <a:spLocks noGrp="1"/>
          </p:cNvSpPr>
          <p:nvPr>
            <p:ph type="sldNum" sz="quarter" idx="10"/>
          </p:nvPr>
        </p:nvSpPr>
        <p:spPr/>
        <p:txBody>
          <a:bodyPr/>
          <a:lstStyle/>
          <a:p>
            <a:fld id="{CE5D709F-E256-4A36-B43A-C2969BEDD107}" type="slidenum">
              <a:rPr lang="sv-SE" smtClean="0"/>
              <a:pPr/>
              <a:t>21</a:t>
            </a:fld>
            <a:endParaRPr lang="sv-SE"/>
          </a:p>
        </p:txBody>
      </p:sp>
    </p:spTree>
    <p:extLst>
      <p:ext uri="{BB962C8B-B14F-4D97-AF65-F5344CB8AC3E}">
        <p14:creationId xmlns:p14="http://schemas.microsoft.com/office/powerpoint/2010/main" val="19159478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rmAutofit/>
          </a:bodyPr>
          <a:lstStyle/>
          <a:p>
            <a:pPr marL="0" indent="0">
              <a:buFont typeface="Arial" panose="020B0604020202020204" pitchFamily="34" charset="0"/>
              <a:buNone/>
            </a:pPr>
            <a:r>
              <a:rPr lang="sv-SE" sz="1200" baseline="0" dirty="0"/>
              <a:t>6 </a:t>
            </a:r>
            <a:r>
              <a:rPr lang="sv-SE" sz="1200" dirty="0"/>
              <a:t>min</a:t>
            </a:r>
          </a:p>
          <a:p>
            <a:pPr marL="0" indent="0">
              <a:buFont typeface="Arial" panose="020B0604020202020204" pitchFamily="34" charset="0"/>
              <a:buNone/>
            </a:pPr>
            <a:endParaRPr lang="sv-SE" sz="1200" i="0" baseline="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sv-SE" sz="1200" b="0" dirty="0"/>
              <a:t>Gruppledarpärmarna</a:t>
            </a:r>
            <a:r>
              <a:rPr lang="sv-SE" sz="1200" b="0" baseline="0" dirty="0"/>
              <a:t> ligger på platserna.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200" i="1" baseline="0" dirty="0"/>
              <a:t>Visa flikarna i gruppledarpärmen och låt gruppledarna bläddra i pärmen. (3-4 min) </a:t>
            </a:r>
            <a:endParaRPr lang="sv-SE" sz="1200" i="0" baseline="0" dirty="0"/>
          </a:p>
          <a:p>
            <a:pPr marL="180000" indent="-2520000">
              <a:buFont typeface="Arial" panose="020B0604020202020204" pitchFamily="34" charset="0"/>
              <a:buNone/>
            </a:pPr>
            <a:endParaRPr lang="sv-SE" sz="1200" i="1" baseline="0" dirty="0"/>
          </a:p>
          <a:p>
            <a:pPr marL="171450" indent="-171450">
              <a:buFont typeface="Wingdings" panose="05000000000000000000" pitchFamily="2" charset="2"/>
              <a:buChar char="Ø"/>
            </a:pPr>
            <a:r>
              <a:rPr lang="sv-SE" sz="1200" i="1" baseline="0" dirty="0"/>
              <a:t>Läs punkter från </a:t>
            </a:r>
            <a:r>
              <a:rPr lang="sv-SE" sz="1200" i="1" baseline="0" dirty="0" err="1"/>
              <a:t>ppt</a:t>
            </a:r>
            <a:r>
              <a:rPr lang="sv-SE" sz="1200" i="1" baseline="0" dirty="0"/>
              <a:t>.</a:t>
            </a:r>
          </a:p>
          <a:p>
            <a:pPr marL="171450" indent="-171450">
              <a:buFont typeface="Arial" panose="020B0604020202020204" pitchFamily="34" charset="0"/>
              <a:buChar char="•"/>
            </a:pPr>
            <a:r>
              <a:rPr lang="sv-SE" sz="1200" u="none" strike="noStrike" baseline="0" dirty="0"/>
              <a:t>Ni behöver gå igenom materialet inför utbildningsdagarna för att kunna tillgodogöra er utbildningen. Ni behöver också avsätta tid för att gå igenom materialet inför varje föräldraträff. </a:t>
            </a:r>
            <a:r>
              <a:rPr lang="sv-SE" sz="1200" u="none" baseline="0" dirty="0"/>
              <a:t>Det här är särskilt viktigt under er första föräldragrupp. </a:t>
            </a:r>
            <a:endParaRPr lang="sv-SE" sz="1200" i="1" u="none" baseline="0" dirty="0"/>
          </a:p>
          <a:p>
            <a:pPr marL="0" indent="0">
              <a:buFont typeface="Arial" panose="020B0604020202020204" pitchFamily="34" charset="0"/>
              <a:buNone/>
            </a:pPr>
            <a:endParaRPr lang="sv-SE" baseline="0" dirty="0"/>
          </a:p>
          <a:p>
            <a:endParaRPr lang="sv-SE"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22</a:t>
            </a:fld>
            <a:endParaRPr lang="sv-SE"/>
          </a:p>
        </p:txBody>
      </p:sp>
    </p:spTree>
    <p:extLst>
      <p:ext uri="{BB962C8B-B14F-4D97-AF65-F5344CB8AC3E}">
        <p14:creationId xmlns:p14="http://schemas.microsoft.com/office/powerpoint/2010/main" val="2012768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a:xfrm>
            <a:off x="679768" y="4715153"/>
            <a:ext cx="5438140" cy="4945682"/>
          </a:xfrm>
        </p:spPr>
        <p:txBody>
          <a:bodyPr>
            <a:normAutofit/>
          </a:bodyPr>
          <a:lstStyle/>
          <a:p>
            <a:pPr marL="0" indent="0">
              <a:buFont typeface="Arial" panose="020B0604020202020204" pitchFamily="34" charset="0"/>
              <a:buNone/>
            </a:pPr>
            <a:r>
              <a:rPr lang="sv-SE" sz="1200" dirty="0"/>
              <a:t>3 min</a:t>
            </a:r>
          </a:p>
          <a:p>
            <a:pPr marL="0" indent="0">
              <a:buFont typeface="Arial" panose="020B0604020202020204" pitchFamily="34" charset="0"/>
              <a:buNone/>
            </a:pPr>
            <a:endParaRPr lang="sv-SE" sz="1200" dirty="0"/>
          </a:p>
          <a:p>
            <a:pPr marL="171450" indent="-171450">
              <a:buFont typeface="Arial" panose="020B0604020202020204" pitchFamily="34" charset="0"/>
              <a:buChar char="•"/>
            </a:pPr>
            <a:r>
              <a:rPr lang="sv-SE" sz="1200" baseline="0" dirty="0"/>
              <a:t>Föräldramaterialet finns i portalen för utskrift. </a:t>
            </a:r>
          </a:p>
          <a:p>
            <a:pPr marL="171450" indent="-171450">
              <a:buFont typeface="Arial" panose="020B0604020202020204" pitchFamily="34" charset="0"/>
              <a:buChar char="•"/>
            </a:pPr>
            <a:r>
              <a:rPr lang="sv-SE" sz="1200" b="0" i="0" baseline="0" dirty="0"/>
              <a:t>Vi rekommenderar att ni häftar ihop föräldramaterialet, träff för träff och </a:t>
            </a:r>
            <a:r>
              <a:rPr lang="sv-SE" sz="1200" b="0" i="0" baseline="0" dirty="0" err="1"/>
              <a:t>ev</a:t>
            </a:r>
            <a:r>
              <a:rPr lang="sv-SE" sz="1200" b="0" i="0" baseline="0" dirty="0"/>
              <a:t> lägger det i en mapp. </a:t>
            </a:r>
          </a:p>
          <a:p>
            <a:pPr marL="171450" indent="-171450">
              <a:buFont typeface="Arial" panose="020B0604020202020204" pitchFamily="34" charset="0"/>
              <a:buChar char="•"/>
            </a:pPr>
            <a:r>
              <a:rPr lang="sv-SE" sz="1200" baseline="0" dirty="0"/>
              <a:t>Varje träff delas materialet för träffen – inte i förväg. </a:t>
            </a:r>
          </a:p>
          <a:p>
            <a:pPr marL="171450" indent="-171450">
              <a:buFont typeface="Arial" panose="020B0604020202020204" pitchFamily="34" charset="0"/>
              <a:buChar char="•"/>
            </a:pPr>
            <a:r>
              <a:rPr lang="sv-SE" sz="1200" b="0" dirty="0"/>
              <a:t>Planscher – tryck ut från</a:t>
            </a:r>
            <a:r>
              <a:rPr lang="sv-SE" sz="1200" b="0" baseline="0" dirty="0"/>
              <a:t> PLUS- portalen, och laminera.</a:t>
            </a:r>
            <a:endParaRPr lang="sv-SE" sz="120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aseline="0" dirty="0"/>
              <a:t>Material på portalen – gäller alla som går utbildningen, där finns även dokument med lösenord för filmerna (för att ladda ner alla, </a:t>
            </a:r>
            <a:r>
              <a:rPr lang="sv-SE" sz="1200" i="1" baseline="0" dirty="0"/>
              <a:t>de ligger som en </a:t>
            </a:r>
            <a:r>
              <a:rPr lang="sv-SE" sz="1200" i="1" baseline="0" dirty="0" err="1"/>
              <a:t>zip-fil</a:t>
            </a:r>
            <a:r>
              <a:rPr lang="sv-SE" sz="1200" i="1" baseline="0" dirty="0"/>
              <a:t>, </a:t>
            </a:r>
            <a:r>
              <a:rPr lang="sv-SE" sz="1200" baseline="0" dirty="0"/>
              <a:t>är lösenordet </a:t>
            </a:r>
            <a:r>
              <a:rPr lang="sv-SE" sz="1200" b="1" baseline="0" dirty="0"/>
              <a:t>gemensamstund2</a:t>
            </a:r>
            <a:r>
              <a:rPr lang="sv-SE" sz="1200" baseline="0" dirty="0"/>
              <a:t> i ett ord, småbokstäver). Lösenorden för de filmer som är aktuella för respektive träff kan ges till föräldrarna under träffen så kan de själva logga in på plusportalen och titta på dem om de vill. Vi kommer att prata mer om plusportalen i slutet av föreläsningen.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baseline="0" dirty="0"/>
              <a:t>Ni som jobbar utanför staden kommer att tillhöra KI efter avslutad utbildning och använder då deras portal ipsykologi.se för att hämta material och vänder er efter avslutad utbildning till dem om ni behöver hjälp i någon fråga.</a:t>
            </a:r>
          </a:p>
          <a:p>
            <a:pPr marL="171450" indent="-171450">
              <a:buFont typeface="Arial" panose="020B0604020202020204" pitchFamily="34" charset="0"/>
              <a:buChar char="•"/>
            </a:pPr>
            <a:r>
              <a:rPr lang="sv-SE" sz="1200" b="0" baseline="0" dirty="0"/>
              <a:t>Vi förmedlar kontakten till KI när ni blivit certifierade. </a:t>
            </a:r>
          </a:p>
          <a:p>
            <a:pPr marL="171450" lvl="0" indent="-171450">
              <a:buFont typeface="Arial" panose="020B0604020202020204" pitchFamily="34" charset="0"/>
              <a:buChar char="•"/>
            </a:pPr>
            <a:r>
              <a:rPr lang="sv-SE" sz="1200" kern="1200" baseline="0" dirty="0">
                <a:solidFill>
                  <a:schemeClr val="tx1"/>
                </a:solidFill>
              </a:rPr>
              <a:t>För att få tillgång och rätt att använda manualen så ska man utbildas och certifieras till gruppledare Komet 3-11 år. När du utbildas har du ansvar för materialet. Avbryter man utbildningen så lämnas materialet tillbaka. Copyright på materialet!</a:t>
            </a:r>
          </a:p>
          <a:p>
            <a:pPr marL="171450" lvl="0" indent="-171450">
              <a:buFont typeface="Arial" panose="020B0604020202020204" pitchFamily="34" charset="0"/>
              <a:buChar char="•"/>
            </a:pPr>
            <a:r>
              <a:rPr lang="sv-SE" sz="1200" dirty="0"/>
              <a:t>Kurslitteratur Fem gånger mer kärlek - </a:t>
            </a:r>
            <a:r>
              <a:rPr lang="sv-SE" sz="1200" baseline="0" dirty="0"/>
              <a:t>boken inhandlas av var och en, finns även som talbok ifall ni föredrar det. Instuderingsfrågor ligger i portalen.</a:t>
            </a:r>
            <a:endParaRPr lang="sv-SE"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b="0" baseline="0"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23</a:t>
            </a:fld>
            <a:endParaRPr lang="sv-SE"/>
          </a:p>
        </p:txBody>
      </p:sp>
    </p:spTree>
    <p:extLst>
      <p:ext uri="{BB962C8B-B14F-4D97-AF65-F5344CB8AC3E}">
        <p14:creationId xmlns:p14="http://schemas.microsoft.com/office/powerpoint/2010/main" val="3744691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sv-SE" sz="1200" baseline="0" dirty="0"/>
              <a:t>2 min </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sv-SE" sz="1200" baseline="0" dirty="0"/>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sv-SE" sz="1200" kern="1200" dirty="0">
                <a:solidFill>
                  <a:schemeClr val="tx1"/>
                </a:solidFill>
                <a:effectLst/>
              </a:rPr>
              <a:t>I manualen tillämpas en konsekvent layout för att den ska bli lättare att använda.</a:t>
            </a:r>
            <a:r>
              <a:rPr lang="sv-SE" sz="1200" kern="1200" baseline="0" dirty="0">
                <a:solidFill>
                  <a:schemeClr val="tx1"/>
                </a:solidFill>
                <a:effectLst/>
              </a:rPr>
              <a:t> </a:t>
            </a:r>
            <a:r>
              <a:rPr lang="sv-SE" sz="1200" kern="1200" dirty="0">
                <a:solidFill>
                  <a:schemeClr val="tx1"/>
                </a:solidFill>
                <a:effectLst/>
              </a:rPr>
              <a:t>I inledningen till manualen finns den här sidan som förklarar de instruktioner som finns till er gruppledare i manualen. </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sv-SE" sz="1200" i="1" baseline="0" dirty="0"/>
          </a:p>
          <a:p>
            <a:pPr marL="180000" marR="0" indent="-1800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200" i="1" baseline="0" dirty="0"/>
              <a:t>Läs högt från bilden.</a:t>
            </a:r>
          </a:p>
        </p:txBody>
      </p:sp>
      <p:sp>
        <p:nvSpPr>
          <p:cNvPr id="4" name="Platshållare för bildnummer 3"/>
          <p:cNvSpPr>
            <a:spLocks noGrp="1"/>
          </p:cNvSpPr>
          <p:nvPr>
            <p:ph type="sldNum" sz="quarter" idx="10"/>
          </p:nvPr>
        </p:nvSpPr>
        <p:spPr/>
        <p:txBody>
          <a:bodyPr/>
          <a:lstStyle/>
          <a:p>
            <a:fld id="{CE5D709F-E256-4A36-B43A-C2969BEDD107}" type="slidenum">
              <a:rPr lang="sv-SE" smtClean="0"/>
              <a:pPr/>
              <a:t>24</a:t>
            </a:fld>
            <a:endParaRPr lang="sv-SE"/>
          </a:p>
        </p:txBody>
      </p:sp>
    </p:spTree>
    <p:extLst>
      <p:ext uri="{BB962C8B-B14F-4D97-AF65-F5344CB8AC3E}">
        <p14:creationId xmlns:p14="http://schemas.microsoft.com/office/powerpoint/2010/main" val="29189109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rmAutofit/>
          </a:bodyPr>
          <a:lstStyle/>
          <a:p>
            <a:r>
              <a:rPr lang="sv-SE" sz="1200" b="0" dirty="0"/>
              <a:t>3 min </a:t>
            </a:r>
          </a:p>
          <a:p>
            <a:endParaRPr lang="sv-SE" sz="1200" b="0" dirty="0"/>
          </a:p>
          <a:p>
            <a:pPr marL="171450" indent="-171450">
              <a:buFont typeface="Arial" panose="020B0604020202020204" pitchFamily="34" charset="0"/>
              <a:buChar char="•"/>
            </a:pPr>
            <a:r>
              <a:rPr lang="sv-SE" sz="1200" dirty="0"/>
              <a:t>Innan vi börjar</a:t>
            </a:r>
            <a:r>
              <a:rPr lang="sv-SE" sz="1200" baseline="0" dirty="0"/>
              <a:t> titta närmare på Kometprogrammets förhållningssätt och principer ska vi titta på en liten film (2:29). </a:t>
            </a:r>
          </a:p>
          <a:p>
            <a:pPr marL="171450" indent="-171450">
              <a:buFont typeface="Arial" panose="020B0604020202020204" pitchFamily="34" charset="0"/>
              <a:buChar char="•"/>
            </a:pPr>
            <a:endParaRPr lang="sv-SE" sz="120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Film från Youtube! Niklas intervjuar</a:t>
            </a:r>
            <a:r>
              <a:rPr lang="sv-SE" sz="1200" baseline="0" dirty="0"/>
              <a:t> barn. </a:t>
            </a:r>
            <a:r>
              <a:rPr lang="sv-SE" sz="1200" dirty="0"/>
              <a:t>Dubbelklicka på hyperlänken eller högerklicka</a:t>
            </a:r>
            <a:r>
              <a:rPr lang="sv-SE" sz="1200" baseline="0" dirty="0"/>
              <a:t> och välj </a:t>
            </a:r>
            <a:r>
              <a:rPr lang="sv-SE" sz="1200" i="0" baseline="0" dirty="0"/>
              <a:t>öppna hyperlänk. </a:t>
            </a:r>
            <a:r>
              <a:rPr lang="sv-SE" sz="1200" dirty="0">
                <a:cs typeface="Times New Roman" panose="02020603050405020304" pitchFamily="18" charset="0"/>
                <a:hlinkClick r:id="rId3"/>
              </a:rPr>
              <a:t>http://www.youtube.com/watch?v=82mPXI9Vpa8</a:t>
            </a:r>
            <a:endParaRPr lang="sv-SE" sz="1200" dirty="0">
              <a:cs typeface="Times New Roman" panose="02020603050405020304" pitchFamily="18" charset="0"/>
            </a:endParaRPr>
          </a:p>
          <a:p>
            <a:pPr marL="171450" indent="-171450">
              <a:buFont typeface="Arial" panose="020B0604020202020204" pitchFamily="34" charset="0"/>
              <a:buChar char="•"/>
            </a:pPr>
            <a:endParaRPr lang="sv-SE" sz="1200" i="0" baseline="0" dirty="0"/>
          </a:p>
          <a:p>
            <a:endParaRPr lang="sv-SE" sz="1200" b="1" i="0" dirty="0"/>
          </a:p>
          <a:p>
            <a:endParaRPr lang="sv-SE" dirty="0"/>
          </a:p>
          <a:p>
            <a:endParaRPr lang="sv-SE" dirty="0"/>
          </a:p>
        </p:txBody>
      </p:sp>
      <p:sp>
        <p:nvSpPr>
          <p:cNvPr id="4" name="Platshållare för bildnummer 3"/>
          <p:cNvSpPr>
            <a:spLocks noGrp="1"/>
          </p:cNvSpPr>
          <p:nvPr>
            <p:ph type="sldNum" sz="quarter" idx="10"/>
          </p:nvPr>
        </p:nvSpPr>
        <p:spPr/>
        <p:txBody>
          <a:bodyPr/>
          <a:lstStyle/>
          <a:p>
            <a:fld id="{CC1C086E-EF87-48A1-AAB8-C7F5FB30396F}" type="slidenum">
              <a:rPr lang="sv-SE" smtClean="0"/>
              <a:pPr/>
              <a:t>25</a:t>
            </a:fld>
            <a:endParaRPr lang="sv-SE"/>
          </a:p>
        </p:txBody>
      </p:sp>
    </p:spTree>
    <p:extLst>
      <p:ext uri="{BB962C8B-B14F-4D97-AF65-F5344CB8AC3E}">
        <p14:creationId xmlns:p14="http://schemas.microsoft.com/office/powerpoint/2010/main" val="30230906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lstStyle/>
          <a:p>
            <a:endParaRPr lang="sv-SE" sz="1200" baseline="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449081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1 min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Vi ska nu gå igenom innehållet för Träff 1. Under genomgången kommer vi att tydligt ange vad som baseras på manualen och vad som utgör fördjupande delar specifikt för er. Observera att vi inte kommer att gå igenom allt innehåll ordagrant eller i detalj, utan istället fokusera på de mest relevanta och centrala delarna. </a:t>
            </a:r>
          </a:p>
        </p:txBody>
      </p:sp>
      <p:sp>
        <p:nvSpPr>
          <p:cNvPr id="4" name="Platshållare för bildnummer 3"/>
          <p:cNvSpPr>
            <a:spLocks noGrp="1"/>
          </p:cNvSpPr>
          <p:nvPr>
            <p:ph type="sldNum" sz="quarter" idx="10"/>
          </p:nvPr>
        </p:nvSpPr>
        <p:spPr/>
        <p:txBody>
          <a:bodyPr/>
          <a:lstStyle/>
          <a:p>
            <a:fld id="{CE5D709F-E256-4A36-B43A-C2969BEDD107}" type="slidenum">
              <a:rPr lang="sv-SE" smtClean="0"/>
              <a:pPr/>
              <a:t>27</a:t>
            </a:fld>
            <a:endParaRPr lang="sv-SE"/>
          </a:p>
        </p:txBody>
      </p:sp>
    </p:spTree>
    <p:extLst>
      <p:ext uri="{BB962C8B-B14F-4D97-AF65-F5344CB8AC3E}">
        <p14:creationId xmlns:p14="http://schemas.microsoft.com/office/powerpoint/2010/main" val="26498469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rmAutofit/>
          </a:bodyPr>
          <a:lstStyle/>
          <a:p>
            <a:pPr marL="0" indent="0">
              <a:buFont typeface="Arial" panose="020B0604020202020204" pitchFamily="34" charset="0"/>
              <a:buNone/>
            </a:pPr>
            <a:r>
              <a:rPr lang="sv-SE" sz="1200" dirty="0"/>
              <a:t>1 min</a:t>
            </a:r>
          </a:p>
          <a:p>
            <a:pPr marL="0" indent="0">
              <a:buFont typeface="Arial" panose="020B0604020202020204" pitchFamily="34" charset="0"/>
              <a:buNone/>
            </a:pPr>
            <a:endParaRPr lang="sv-SE" sz="1200" dirty="0"/>
          </a:p>
          <a:p>
            <a:pPr marL="180000" indent="-180000">
              <a:buFont typeface="Arial" panose="020B0604020202020204" pitchFamily="34" charset="0"/>
              <a:buChar char="•"/>
            </a:pPr>
            <a:r>
              <a:rPr lang="sv-SE" sz="1200" dirty="0"/>
              <a:t>I manualen börjar varje träff med en sida som heter ’’Att tänka på’’</a:t>
            </a:r>
          </a:p>
          <a:p>
            <a:pPr marL="180000" indent="-180000">
              <a:buFont typeface="Arial" panose="020B0604020202020204" pitchFamily="34" charset="0"/>
              <a:buChar char="•"/>
            </a:pPr>
            <a:r>
              <a:rPr lang="sv-SE" sz="1200" dirty="0"/>
              <a:t>Syftet</a:t>
            </a:r>
            <a:r>
              <a:rPr lang="sv-SE" sz="1200" baseline="0" dirty="0"/>
              <a:t> är att det ska vara lättare att få med allt till föräldraträffen.</a:t>
            </a:r>
          </a:p>
          <a:p>
            <a:pPr marL="180000" indent="-180000">
              <a:buFont typeface="Arial" panose="020B0604020202020204" pitchFamily="34" charset="0"/>
              <a:buChar char="•"/>
            </a:pPr>
            <a:r>
              <a:rPr lang="sv-SE" sz="1200" baseline="0" dirty="0"/>
              <a:t>Du behöver också ta med föräldramaterialet för träff 1. </a:t>
            </a:r>
          </a:p>
          <a:p>
            <a:pPr marL="180000" indent="-180000">
              <a:buFont typeface="Arial" panose="020B0604020202020204" pitchFamily="34" charset="0"/>
              <a:buChar char="•"/>
            </a:pPr>
            <a:r>
              <a:rPr lang="sv-SE" sz="1200" baseline="0" dirty="0"/>
              <a:t>Skriv gärna ut hela föräldramaterialet till föräldrarna men kom ihåg att bara dela bara ut en träff åt gången.</a:t>
            </a:r>
            <a:endParaRPr lang="sv-SE" sz="1200"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28</a:t>
            </a:fld>
            <a:endParaRPr lang="sv-SE"/>
          </a:p>
        </p:txBody>
      </p:sp>
    </p:spTree>
    <p:extLst>
      <p:ext uri="{BB962C8B-B14F-4D97-AF65-F5344CB8AC3E}">
        <p14:creationId xmlns:p14="http://schemas.microsoft.com/office/powerpoint/2010/main" val="13191549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Autofit/>
          </a:bodyPr>
          <a:lstStyle/>
          <a:p>
            <a:pPr marL="0" indent="0">
              <a:buFont typeface="Arial" panose="020B0604020202020204" pitchFamily="34" charset="0"/>
              <a:buNone/>
            </a:pPr>
            <a:r>
              <a:rPr lang="sv-SE" sz="1200" dirty="0"/>
              <a:t>2 min</a:t>
            </a:r>
          </a:p>
          <a:p>
            <a:pPr marL="0" indent="0">
              <a:buFont typeface="Arial" panose="020B0604020202020204" pitchFamily="34" charset="0"/>
              <a:buNone/>
            </a:pPr>
            <a:endParaRPr lang="sv-SE" sz="1200" b="1" dirty="0"/>
          </a:p>
          <a:p>
            <a:pPr marL="180000" indent="-180000">
              <a:buFont typeface="Arial" panose="020B0604020202020204" pitchFamily="34" charset="0"/>
              <a:buChar char="•"/>
            </a:pPr>
            <a:r>
              <a:rPr lang="sv-SE" sz="1200" dirty="0"/>
              <a:t>Här ser ni agenda för</a:t>
            </a:r>
            <a:r>
              <a:rPr lang="sv-SE" sz="1200" baseline="0" dirty="0"/>
              <a:t> träff 1. Den skriver ni upp på tavlan.</a:t>
            </a:r>
          </a:p>
          <a:p>
            <a:pPr marL="180000" indent="-180000">
              <a:buFont typeface="Arial" panose="020B0604020202020204" pitchFamily="34" charset="0"/>
              <a:buChar char="•"/>
            </a:pPr>
            <a:r>
              <a:rPr lang="sv-SE" sz="1200" baseline="0" dirty="0"/>
              <a:t>Tidsangivelserna är ett stöd för er för att hinna med allt och för att föräldrarna ska få med sig allt innehåll varje gång.</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aseline="0" dirty="0"/>
              <a:t>Pausen är flexibel - om ni har en mindre grupp kanske ni istället tar den senare än förslaget i agendan.</a:t>
            </a:r>
          </a:p>
          <a:p>
            <a:pPr marL="180000" indent="-180000">
              <a:buFont typeface="Arial" panose="020B0604020202020204" pitchFamily="34" charset="0"/>
              <a:buChar char="•"/>
            </a:pPr>
            <a:r>
              <a:rPr lang="sv-SE" sz="1200" baseline="0" dirty="0"/>
              <a:t>Ni presenterar er och </a:t>
            </a:r>
            <a:r>
              <a:rPr lang="sv-SE" sz="1200" baseline="0" dirty="0" err="1"/>
              <a:t>fld</a:t>
            </a:r>
            <a:r>
              <a:rPr lang="sv-SE" sz="1200" baseline="0" dirty="0"/>
              <a:t> presenterar sig kort och svarar på dessa frågor som ni skrivit på tavlan (anteckna för er själva så ni kommer ihåg och använd namnlappar).</a:t>
            </a:r>
          </a:p>
          <a:p>
            <a:pPr marL="360000" lvl="1" indent="-180000">
              <a:buFont typeface="Courier New" panose="02070309020205020404" pitchFamily="49" charset="0"/>
              <a:buChar char="o"/>
            </a:pPr>
            <a:r>
              <a:rPr lang="sv-SE" sz="1200" baseline="0" dirty="0"/>
              <a:t>Eget namn</a:t>
            </a:r>
          </a:p>
          <a:p>
            <a:pPr marL="360000" lvl="1" indent="-180000">
              <a:buFont typeface="Courier New" panose="02070309020205020404" pitchFamily="49" charset="0"/>
              <a:buChar char="o"/>
            </a:pPr>
            <a:r>
              <a:rPr lang="sv-SE" sz="1200" baseline="0" dirty="0"/>
              <a:t>Barnets namn och ålder</a:t>
            </a:r>
          </a:p>
          <a:p>
            <a:pPr marL="360000" lvl="1" indent="-180000">
              <a:buFont typeface="Courier New" panose="02070309020205020404" pitchFamily="49" charset="0"/>
              <a:buChar char="o"/>
            </a:pPr>
            <a:r>
              <a:rPr lang="sv-SE" sz="1200" baseline="0" dirty="0"/>
              <a:t>Eventuella syskon</a:t>
            </a:r>
          </a:p>
          <a:p>
            <a:pPr marL="360000" lvl="1" indent="-180000">
              <a:buFont typeface="Courier New" panose="02070309020205020404" pitchFamily="49" charset="0"/>
              <a:buChar char="o"/>
            </a:pPr>
            <a:r>
              <a:rPr lang="sv-SE" sz="1200" baseline="0" dirty="0"/>
              <a:t>Varför föräldern sökt Komet</a:t>
            </a:r>
          </a:p>
          <a:p>
            <a:pPr marL="0" indent="0">
              <a:buFont typeface="Arial" panose="020B0604020202020204" pitchFamily="34" charset="0"/>
              <a:buNone/>
            </a:pPr>
            <a:endParaRPr lang="sv-SE" sz="1200" baseline="0" dirty="0"/>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dirty="0"/>
              <a:t>De planscher och delar som finns i träff 1, som vi ni kommer att gå igenom, är grundpelare i programmet och basen i Kometprogrammet och de kommer att finnas med genom alla träffar.</a:t>
            </a:r>
          </a:p>
          <a:p>
            <a:pPr marL="0" indent="0">
              <a:buFont typeface="Arial" panose="020B0604020202020204" pitchFamily="34" charset="0"/>
              <a:buNone/>
            </a:pPr>
            <a:endParaRPr lang="sv-SE" baseline="0"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29</a:t>
            </a:fld>
            <a:endParaRPr lang="sv-SE"/>
          </a:p>
        </p:txBody>
      </p:sp>
    </p:spTree>
    <p:extLst>
      <p:ext uri="{BB962C8B-B14F-4D97-AF65-F5344CB8AC3E}">
        <p14:creationId xmlns:p14="http://schemas.microsoft.com/office/powerpoint/2010/main" val="328583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sv-SE" sz="1200" baseline="0" dirty="0"/>
              <a:t>1 min</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sv-SE" sz="1200" baseline="0" dirty="0"/>
          </a:p>
          <a:p>
            <a:pPr marL="0" marR="0" indent="0" algn="l" defTabSz="914400" rtl="0" eaLnBrk="1" fontAlgn="auto" latinLnBrk="0" hangingPunct="1">
              <a:lnSpc>
                <a:spcPct val="100000"/>
              </a:lnSpc>
              <a:spcBef>
                <a:spcPts val="0"/>
              </a:spcBef>
              <a:spcAft>
                <a:spcPts val="0"/>
              </a:spcAft>
              <a:buClrTx/>
              <a:buSzTx/>
              <a:buFont typeface="Arial"/>
              <a:buNone/>
              <a:tabLst/>
              <a:defRPr/>
            </a:pPr>
            <a:r>
              <a:rPr lang="sv-SE" sz="1200" baseline="0" dirty="0"/>
              <a:t>Vi inleder med några röster från föräldrar som deltagit i Kometprogrammet.</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sv-SE" baseline="0"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3</a:t>
            </a:fld>
            <a:endParaRPr lang="sv-SE"/>
          </a:p>
        </p:txBody>
      </p:sp>
    </p:spTree>
    <p:extLst>
      <p:ext uri="{BB962C8B-B14F-4D97-AF65-F5344CB8AC3E}">
        <p14:creationId xmlns:p14="http://schemas.microsoft.com/office/powerpoint/2010/main" val="35318145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rmAutofit/>
          </a:bodyPr>
          <a:lstStyle/>
          <a:p>
            <a:pPr marL="0" indent="0">
              <a:buFont typeface="Arial" panose="020B0604020202020204" pitchFamily="34" charset="0"/>
              <a:buNone/>
            </a:pPr>
            <a:r>
              <a:rPr lang="sv-SE" sz="1200" dirty="0"/>
              <a:t>2 min </a:t>
            </a:r>
          </a:p>
          <a:p>
            <a:pPr marL="0" indent="0">
              <a:buFont typeface="Arial" panose="020B0604020202020204" pitchFamily="34" charset="0"/>
              <a:buNone/>
            </a:pPr>
            <a:endParaRPr lang="sv-SE" sz="1200" dirty="0"/>
          </a:p>
          <a:p>
            <a:pPr marL="0" indent="0">
              <a:buFont typeface="Arial" panose="020B0604020202020204" pitchFamily="34" charset="0"/>
              <a:buNone/>
            </a:pPr>
            <a:r>
              <a:rPr lang="sv-SE" sz="1200" dirty="0"/>
              <a:t>Gruppledarmanual, uppslag 3. </a:t>
            </a:r>
          </a:p>
          <a:p>
            <a:endParaRPr lang="sv-SE" sz="1200" i="1" dirty="0"/>
          </a:p>
          <a:p>
            <a:pPr marL="171450" indent="-171450">
              <a:buFont typeface="Wingdings" panose="05000000000000000000" pitchFamily="2" charset="2"/>
              <a:buChar char="Ø"/>
            </a:pPr>
            <a:r>
              <a:rPr lang="sv-SE" sz="1200" i="1" dirty="0"/>
              <a:t>Peka på planschen på väggen: </a:t>
            </a:r>
          </a:p>
          <a:p>
            <a:pPr marL="0" indent="0">
              <a:buFont typeface="Wingdings" panose="05000000000000000000" pitchFamily="2" charset="2"/>
              <a:buNone/>
            </a:pPr>
            <a:endParaRPr lang="sv-SE" sz="1200" i="1" dirty="0"/>
          </a:p>
          <a:p>
            <a:pPr marL="171450" indent="-171450">
              <a:buFont typeface="Arial" panose="020B0604020202020204" pitchFamily="34" charset="0"/>
              <a:buChar char="•"/>
            </a:pPr>
            <a:r>
              <a:rPr lang="sv-SE" sz="1200" b="0" dirty="0">
                <a:solidFill>
                  <a:srgbClr val="000000"/>
                </a:solidFill>
                <a:effectLst/>
                <a:ea typeface="Times New Roman" panose="02020603050405020304" pitchFamily="18" charset="0"/>
                <a:cs typeface="Times New Roman" panose="02020603050405020304" pitchFamily="18" charset="0"/>
              </a:rPr>
              <a:t>Pyramiden visar hur Komet är uppbyggt. Den viktigaste delen av Komet utgörs av pyramidens bas som handlar om att bygga en stabil grund för relationen mellan förälder och barn. </a:t>
            </a:r>
            <a:endParaRPr lang="sv-SE" sz="1200" b="0" baseline="0" dirty="0"/>
          </a:p>
          <a:p>
            <a:pPr marL="171450" marR="0" lvl="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sv-SE" sz="1200" b="0" dirty="0">
                <a:solidFill>
                  <a:srgbClr val="000000"/>
                </a:solidFill>
                <a:effectLst/>
                <a:ea typeface="Times New Roman" panose="02020603050405020304" pitchFamily="18" charset="0"/>
                <a:cs typeface="Times New Roman" panose="02020603050405020304" pitchFamily="18" charset="0"/>
              </a:rPr>
              <a:t>Genom att skapa fler positiva stunder tillsammans och uppmärksamma det som fungerar skapas tillit och trygghet. </a:t>
            </a:r>
          </a:p>
          <a:p>
            <a:pPr marL="171450" marR="0" lvl="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sv-SE" sz="1200" b="0" dirty="0">
                <a:solidFill>
                  <a:srgbClr val="000000"/>
                </a:solidFill>
                <a:effectLst/>
                <a:ea typeface="Times New Roman" panose="02020603050405020304" pitchFamily="18" charset="0"/>
                <a:cs typeface="Times New Roman" panose="02020603050405020304" pitchFamily="18" charset="0"/>
              </a:rPr>
              <a:t>Att bygga en stabil bas är det bästa sättet att förebygga att bråk uppstår. Det är också en förutsättning för att gränssättning ska fungera. Därför finns gränssättning med i toppen av pyramiden och inte i basen. </a:t>
            </a:r>
            <a:endParaRPr lang="sv-SE" sz="1200" b="0" baseline="0" dirty="0"/>
          </a:p>
          <a:p>
            <a:pPr marL="0" indent="0">
              <a:buFont typeface="Wingdings" panose="05000000000000000000" pitchFamily="2" charset="2"/>
              <a:buNone/>
            </a:pP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7057366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dirty="0"/>
              <a:t>8</a:t>
            </a:r>
            <a:r>
              <a:rPr lang="sv-SE" sz="1200" b="0" baseline="0" dirty="0"/>
              <a:t> </a:t>
            </a:r>
            <a:r>
              <a:rPr lang="sv-SE" sz="1200" b="0" dirty="0"/>
              <a:t>min</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dirty="0"/>
          </a:p>
          <a:p>
            <a:pPr marL="0" marR="0" indent="0" algn="l" defTabSz="914400" rtl="0" eaLnBrk="1" fontAlgn="auto" latinLnBrk="0" hangingPunct="1">
              <a:lnSpc>
                <a:spcPct val="100000"/>
              </a:lnSpc>
              <a:spcBef>
                <a:spcPts val="0"/>
              </a:spcBef>
              <a:spcAft>
                <a:spcPts val="0"/>
              </a:spcAft>
              <a:buClrTx/>
              <a:buSzTx/>
              <a:buFontTx/>
              <a:buNone/>
              <a:tabLst/>
              <a:defRPr/>
            </a:pPr>
            <a:r>
              <a:rPr lang="sv-SE" sz="1200" b="0" baseline="0" dirty="0"/>
              <a:t>Gruppledarmanual, uppslag 4.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baseline="0" dirty="0"/>
          </a:p>
          <a:p>
            <a:pPr marL="180000" marR="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dirty="0"/>
              <a:t>Det finns många olika förklaringar till varför</a:t>
            </a:r>
            <a:r>
              <a:rPr lang="sv-SE" sz="1200" b="0" baseline="0" dirty="0"/>
              <a:t> det blir mycket bråk mellan förälder och barn. Komet utgår från en modell med fyra orsaker: barnets egenskaper, föräldrarnas egenskaper, familjens livssituation och föräldrarnas bemötande av barnet.</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dirty="0"/>
          </a:p>
          <a:p>
            <a:pPr marL="0" marR="0" indent="0" algn="l" defTabSz="914400" rtl="0" eaLnBrk="1" fontAlgn="auto" latinLnBrk="0" hangingPunct="1">
              <a:lnSpc>
                <a:spcPct val="100000"/>
              </a:lnSpc>
              <a:spcBef>
                <a:spcPts val="0"/>
              </a:spcBef>
              <a:spcAft>
                <a:spcPts val="0"/>
              </a:spcAft>
              <a:buClrTx/>
              <a:buSzTx/>
              <a:buFontTx/>
              <a:buNone/>
              <a:tabLst/>
              <a:defRPr/>
            </a:pPr>
            <a:r>
              <a:rPr lang="sv-SE" sz="1200" b="1" i="1" dirty="0"/>
              <a:t>Orsaksmodellen: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200" b="0" i="1" u="none" baseline="0" dirty="0"/>
              <a:t>Skriv upp rubrikerna på bilden på tavlan</a:t>
            </a:r>
            <a:r>
              <a:rPr lang="sv-SE" sz="1200" b="0" u="none" baseline="0" dirty="0"/>
              <a:t>. </a:t>
            </a:r>
            <a:r>
              <a:rPr lang="sv-SE" sz="1200" b="0" i="1" u="none" baseline="0" dirty="0"/>
              <a:t>Be gruppen om exempel</a:t>
            </a:r>
            <a:r>
              <a:rPr lang="sv-SE" sz="1200" b="0" i="0" u="none" baseline="0" dirty="0"/>
              <a:t>.</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200" b="0" i="1" u="none" baseline="0" dirty="0"/>
              <a:t>Fyll på med exempel vid behov. </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sv-SE" sz="1200" b="1" i="1" u="none"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dirty="0"/>
              <a:t>Barnets</a:t>
            </a:r>
            <a:r>
              <a:rPr lang="sv-SE" sz="1200" b="0" baseline="0" dirty="0"/>
              <a:t> egenskaper: t. ex. impulsiv</a:t>
            </a:r>
            <a:r>
              <a:rPr lang="sv-SE" sz="1200" b="0" i="0" baseline="0" dirty="0"/>
              <a:t>, envis, känslig, hett temperament, rigid, låg frustrationstolerans, låg koncentrationsförmåga etc.</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baseline="0" dirty="0"/>
              <a:t>Föräldrarnas egenskaper: t. ex. impulsiv, envis, känslig, hett temperament, rigid, låg frustrationstolerans, låg koncentrationsförmåga etc.</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baseline="0" dirty="0"/>
              <a:t>Livssituation: t. ex. dålig ekonomi, stress på jobbet, smärta, sjukdom etc.</a:t>
            </a:r>
            <a:endParaRPr lang="sv-SE" sz="1200" b="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i="0" baseline="0" dirty="0"/>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200" i="1" baseline="0" dirty="0"/>
              <a:t>Sammanfatta att vi ofta hamnar i att prata problem; </a:t>
            </a:r>
            <a:r>
              <a:rPr lang="sv-SE" sz="1200" i="0" baseline="0" dirty="0"/>
              <a:t>barnet är jobbigt, jag har kort stubin, ekonomin är dålig.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aseline="0" dirty="0"/>
              <a:t>Komet har fokus på </a:t>
            </a:r>
            <a:r>
              <a:rPr lang="sv-SE" sz="1200" b="1" baseline="0" dirty="0"/>
              <a:t>bemötande-lådan</a:t>
            </a:r>
            <a:r>
              <a:rPr lang="sv-SE" sz="1200" baseline="0" dirty="0"/>
              <a:t>. Ni ser att den är lite öppen. Den går att förändra och det kan gå snabbt. GL:s uppgift är att hjälpa </a:t>
            </a:r>
            <a:r>
              <a:rPr lang="sv-SE" sz="1200" baseline="0" dirty="0" err="1"/>
              <a:t>fld</a:t>
            </a:r>
            <a:r>
              <a:rPr lang="sv-SE" sz="1200" baseline="0" dirty="0"/>
              <a:t> minska prat i övriga lådor och öka positivt bemötande.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aseline="0" dirty="0"/>
              <a:t>I Komet jobbar vi inte med de andra lådorna utan bara med bemötande-lådan.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aseline="0" dirty="0"/>
              <a:t>Samtidigt viktigt att som gruppledare vara ödmjuk för att det finns mycket i de andra lådorna och att föräldrar har mycket att kämpa med.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aseline="0" dirty="0"/>
              <a:t>Denna övning kommer ni göra med föräldrarna på er första träff och den här planschen kommer ni också att hänvisa till under träffarnas gång. </a:t>
            </a:r>
            <a:endParaRPr lang="sv-SE" sz="1200" dirty="0"/>
          </a:p>
          <a:p>
            <a:endParaRPr lang="sv-SE" sz="1200"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31</a:t>
            </a:fld>
            <a:endParaRPr lang="sv-S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dirty="0"/>
              <a:t>1 min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aseline="0" dirty="0"/>
              <a:t>Gruppledarmanual, uppslag 5.</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1" i="1" baseline="0" dirty="0"/>
              <a:t>Femettan:</a:t>
            </a:r>
            <a:endParaRPr lang="sv-SE" sz="1200" baseline="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aseline="0" dirty="0"/>
              <a:t>Det här är en annan av de planscher som vi har som grund i våra träffar.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sv-SE" sz="1200" dirty="0"/>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En stabil och trygg relation mellan förälder och barn bygger i grunden på positiv uppmärksamhet och gemensam samvaro. </a:t>
            </a:r>
            <a:r>
              <a:rPr lang="sv-SE" sz="1200" dirty="0">
                <a:solidFill>
                  <a:srgbClr val="000000"/>
                </a:solidFill>
                <a:effectLst/>
                <a:ea typeface="Times New Roman" panose="02020603050405020304" pitchFamily="18" charset="0"/>
                <a:cs typeface="Times New Roman" panose="02020603050405020304" pitchFamily="18" charset="0"/>
              </a:rPr>
              <a:t>I</a:t>
            </a:r>
            <a:r>
              <a:rPr lang="sv-SE" sz="1200" i="1" dirty="0">
                <a:solidFill>
                  <a:srgbClr val="000000"/>
                </a:solidFill>
                <a:effectLst/>
                <a:ea typeface="Times New Roman" panose="02020603050405020304" pitchFamily="18" charset="0"/>
                <a:cs typeface="Times New Roman" panose="02020603050405020304" pitchFamily="18" charset="0"/>
              </a:rPr>
              <a:t> </a:t>
            </a:r>
            <a:r>
              <a:rPr lang="sv-SE" sz="1200" dirty="0">
                <a:effectLst/>
                <a:ea typeface="Times New Roman" panose="02020603050405020304" pitchFamily="18" charset="0"/>
                <a:cs typeface="Times New Roman" panose="02020603050405020304" pitchFamily="18" charset="0"/>
              </a:rPr>
              <a:t>en fungerande relation behöver vi visa mycket mer kärlek och omsorg än vad vi sätter gränser. Balansen behöver vara 5-1.</a:t>
            </a:r>
            <a:endParaRPr lang="sv-SE" sz="1200" dirty="0">
              <a:effectLst/>
              <a:ea typeface="Times New Roman" panose="02020603050405020304" pitchFamily="18" charset="0"/>
            </a:endParaRPr>
          </a:p>
          <a:p>
            <a:pPr marL="180000" indent="-180000">
              <a:lnSpc>
                <a:spcPct val="115000"/>
              </a:lnSpc>
            </a:pPr>
            <a:r>
              <a:rPr lang="sv-SE" sz="1200" dirty="0">
                <a:effectLst/>
                <a:ea typeface="Times New Roman" panose="02020603050405020304" pitchFamily="18" charset="0"/>
                <a:cs typeface="Times New Roman" panose="02020603050405020304" pitchFamily="18" charset="0"/>
              </a:rPr>
              <a:t> </a:t>
            </a:r>
            <a:endParaRPr lang="sv-SE" sz="1200" dirty="0">
              <a:effectLst/>
              <a:ea typeface="Times New Roman" panose="02020603050405020304" pitchFamily="18" charset="0"/>
            </a:endParaRPr>
          </a:p>
          <a:p>
            <a:pPr marL="180000" indent="-180000">
              <a:lnSpc>
                <a:spcPct val="115000"/>
              </a:lnSpc>
              <a:buFont typeface="Arial" panose="020B0604020202020204" pitchFamily="34" charset="0"/>
              <a:buChar char="•"/>
            </a:pPr>
            <a:r>
              <a:rPr lang="sv-SE" sz="1200" dirty="0">
                <a:effectLst/>
                <a:ea typeface="Times New Roman" panose="02020603050405020304" pitchFamily="18" charset="0"/>
                <a:cs typeface="Times New Roman" panose="02020603050405020304" pitchFamily="18" charset="0"/>
              </a:rPr>
              <a:t>För att få den balansen gäller det att ha mer på den positiva sidan med värme, bekräftelse, uppmuntran och omtanke än på den andra sidan där till exempel tjat och skäll hamnar.</a:t>
            </a:r>
          </a:p>
          <a:p>
            <a:pPr marL="0" indent="0">
              <a:lnSpc>
                <a:spcPct val="115000"/>
              </a:lnSpc>
              <a:buFont typeface="Arial" panose="020B0604020202020204" pitchFamily="34" charset="0"/>
              <a:buNone/>
            </a:pPr>
            <a:endParaRPr lang="sv-SE" sz="1200" dirty="0">
              <a:effectLst/>
              <a:ea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1" baseline="0"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32</a:t>
            </a:fld>
            <a:endParaRPr lang="sv-S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Autofit/>
          </a:bodyPr>
          <a:lstStyle/>
          <a:p>
            <a:pPr marL="180000" indent="-180000">
              <a:lnSpc>
                <a:spcPct val="115000"/>
              </a:lnSpc>
              <a:buFont typeface="Arial" panose="020B0604020202020204" pitchFamily="34" charset="0"/>
              <a:buNone/>
            </a:pPr>
            <a:r>
              <a:rPr lang="sv-SE" sz="1200" baseline="0" dirty="0"/>
              <a:t>3 min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aseline="0" dirty="0"/>
              <a:t>Var kommer då den här siffran 5-1 ifrån? </a:t>
            </a:r>
            <a:endParaRPr lang="sv-SE" sz="1200" b="1"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dirty="0"/>
              <a:t>Forskning visar att det krävs ett tydligt överskott av värme, närvaro, bekräftelse och positiv förstärkning för att relationen ska bli hållbar och utvecklande, särskilt i utmanande perioder. En ofta återkommande riktlinje i relationell forskning är att det bör finnas en balans på just cirka fem positiva interaktioner för varje negativ (</a:t>
            </a:r>
            <a:r>
              <a:rPr lang="sv-SE" sz="1200" dirty="0" err="1"/>
              <a:t>Gottman</a:t>
            </a:r>
            <a:r>
              <a:rPr lang="sv-SE" sz="1200" dirty="0"/>
              <a:t> et al., 1998; Hart &amp; </a:t>
            </a:r>
            <a:r>
              <a:rPr lang="sv-SE" sz="1200" dirty="0" err="1"/>
              <a:t>Risley</a:t>
            </a:r>
            <a:r>
              <a:rPr lang="sv-SE" sz="1200" dirty="0"/>
              <a:t>, 2003). </a:t>
            </a:r>
          </a:p>
          <a:p>
            <a:pPr marL="180000" indent="-180000">
              <a:buFont typeface="Arial" panose="020B0604020202020204" pitchFamily="34" charset="0"/>
              <a:buChar char="•"/>
            </a:pPr>
            <a:endParaRPr lang="sv-SE" sz="1200" dirty="0"/>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Den här balansen har visat sig vara verksam inte bara i föräldra-barnrelationer utan också i parrelationer (</a:t>
            </a:r>
            <a:r>
              <a:rPr lang="sv-SE" sz="1200" dirty="0" err="1"/>
              <a:t>Gottman</a:t>
            </a:r>
            <a:r>
              <a:rPr lang="sv-SE" sz="1200" dirty="0"/>
              <a:t> et al., 1998) och pedagogiska sammanhang </a:t>
            </a:r>
            <a:r>
              <a:rPr lang="sv-SE" sz="1200" b="0" dirty="0"/>
              <a:t>(</a:t>
            </a:r>
            <a:r>
              <a:rPr lang="sv-SE" sz="1200" b="0" dirty="0" err="1"/>
              <a:t>Conroy</a:t>
            </a:r>
            <a:r>
              <a:rPr lang="sv-SE" sz="1200" b="0" dirty="0"/>
              <a:t> et al., 2009). </a:t>
            </a:r>
          </a:p>
          <a:p>
            <a:pPr marL="0" indent="0">
              <a:buFont typeface="Arial" panose="020B0604020202020204" pitchFamily="34" charset="0"/>
              <a:buNone/>
            </a:pPr>
            <a:endParaRPr lang="sv-SE" sz="1200" dirty="0"/>
          </a:p>
          <a:p>
            <a:pPr marL="180000" indent="-180000">
              <a:buFont typeface="Arial" panose="020B0604020202020204" pitchFamily="34" charset="0"/>
              <a:buChar char="•"/>
            </a:pPr>
            <a:r>
              <a:rPr lang="sv-SE" sz="1200" dirty="0"/>
              <a:t>I praktiken innebär det att föräldrar aktivt behöver bygga relationen genom att visa uppskattning, uppmuntran och omtanke, snarare än att huvudsakligen fokusera på tillsägelser, gränssättning och tjat </a:t>
            </a:r>
            <a:r>
              <a:rPr lang="sv-SE" sz="1200" b="0" dirty="0">
                <a:solidFill>
                  <a:schemeClr val="tx1"/>
                </a:solidFill>
                <a:cs typeface="Times New Roman" panose="02020603050405020304" pitchFamily="18" charset="0"/>
              </a:rPr>
              <a:t>(</a:t>
            </a:r>
            <a:r>
              <a:rPr lang="sv-SE" sz="1200" b="0" dirty="0" err="1">
                <a:solidFill>
                  <a:schemeClr val="tx1"/>
                </a:solidFill>
                <a:cs typeface="Times New Roman" panose="02020603050405020304" pitchFamily="18" charset="0"/>
              </a:rPr>
              <a:t>Kaminski</a:t>
            </a:r>
            <a:r>
              <a:rPr lang="sv-SE" sz="1200" b="0" dirty="0">
                <a:solidFill>
                  <a:schemeClr val="tx1"/>
                </a:solidFill>
                <a:cs typeface="Times New Roman" panose="02020603050405020304" pitchFamily="18" charset="0"/>
              </a:rPr>
              <a:t> &amp; </a:t>
            </a:r>
            <a:r>
              <a:rPr lang="sv-SE" sz="1200" b="0" dirty="0" err="1">
                <a:solidFill>
                  <a:schemeClr val="tx1"/>
                </a:solidFill>
                <a:cs typeface="Times New Roman" panose="02020603050405020304" pitchFamily="18" charset="0"/>
              </a:rPr>
              <a:t>Claussen</a:t>
            </a:r>
            <a:r>
              <a:rPr lang="sv-SE" sz="1200" b="0" dirty="0">
                <a:solidFill>
                  <a:schemeClr val="tx1"/>
                </a:solidFill>
                <a:cs typeface="Times New Roman" panose="02020603050405020304" pitchFamily="18" charset="0"/>
              </a:rPr>
              <a:t>, 2017, </a:t>
            </a:r>
            <a:r>
              <a:rPr lang="sv-SE" sz="1200" b="0" dirty="0" err="1">
                <a:solidFill>
                  <a:schemeClr val="tx1"/>
                </a:solidFill>
                <a:cs typeface="Times New Roman" panose="02020603050405020304" pitchFamily="18" charset="0"/>
              </a:rPr>
              <a:t>Enebrink</a:t>
            </a:r>
            <a:r>
              <a:rPr lang="sv-SE" sz="1200" b="0" dirty="0">
                <a:solidFill>
                  <a:schemeClr val="tx1"/>
                </a:solidFill>
                <a:cs typeface="Times New Roman" panose="02020603050405020304" pitchFamily="18" charset="0"/>
              </a:rPr>
              <a:t> &amp; </a:t>
            </a:r>
            <a:r>
              <a:rPr lang="sv-SE" sz="1200" b="0" dirty="0" err="1">
                <a:solidFill>
                  <a:schemeClr val="tx1"/>
                </a:solidFill>
                <a:cs typeface="Times New Roman" panose="02020603050405020304" pitchFamily="18" charset="0"/>
              </a:rPr>
              <a:t>Stattin</a:t>
            </a:r>
            <a:r>
              <a:rPr lang="sv-SE" sz="1200" b="0" dirty="0">
                <a:solidFill>
                  <a:schemeClr val="tx1"/>
                </a:solidFill>
                <a:cs typeface="Times New Roman" panose="02020603050405020304" pitchFamily="18" charset="0"/>
              </a:rPr>
              <a:t>, 2020).</a:t>
            </a:r>
            <a:endParaRPr lang="sv-SE" sz="1200" b="0" strike="sngStrike" dirty="0"/>
          </a:p>
          <a:p>
            <a:pPr marL="180000" indent="-180000">
              <a:buFont typeface="Arial" panose="020B0604020202020204" pitchFamily="34" charset="0"/>
              <a:buChar char="•"/>
            </a:pPr>
            <a:endParaRPr lang="sv-SE" sz="1200" dirty="0"/>
          </a:p>
          <a:p>
            <a:pPr marL="180000" indent="-180000">
              <a:buFont typeface="Arial" panose="020B0604020202020204" pitchFamily="34" charset="0"/>
              <a:buChar char="•"/>
            </a:pPr>
            <a:r>
              <a:rPr lang="sv-SE" sz="1200" b="0" dirty="0"/>
              <a:t>Forskning inom föräldrastödsprogram inom PMT och De otroliga åren visar också att ett positivt klimat i hemmet – präglat av beröm, lek och känslomässig närhet – är avgörande för att minska konflikter och utveckla barnets sociala kompetens (Webster-Stratton &amp; Reid, 2010; Sanders et al., 2014).</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dirty="0"/>
          </a:p>
          <a:p>
            <a:endParaRPr lang="sv-SE" sz="120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3006847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Autofit/>
          </a:bodyPr>
          <a:lstStyle/>
          <a:p>
            <a:r>
              <a:rPr lang="sv-SE" sz="1200" kern="1200" dirty="0">
                <a:solidFill>
                  <a:schemeClr val="tx1"/>
                </a:solidFill>
                <a:effectLst/>
              </a:rPr>
              <a:t>6 min </a:t>
            </a:r>
          </a:p>
          <a:p>
            <a:endParaRPr lang="sv-SE" sz="1200" b="1" kern="120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rPr>
              <a:t>Gruppledarmanual, uppslag 6.</a:t>
            </a:r>
          </a:p>
          <a:p>
            <a:endParaRPr lang="sv-SE" sz="1200" kern="1200" dirty="0">
              <a:solidFill>
                <a:schemeClr val="tx1"/>
              </a:solidFill>
              <a:effectLst/>
            </a:endParaRPr>
          </a:p>
          <a:p>
            <a:r>
              <a:rPr lang="sv-SE" sz="1200" b="1" i="1" kern="1200" dirty="0">
                <a:solidFill>
                  <a:schemeClr val="tx1"/>
                </a:solidFill>
                <a:effectLst/>
              </a:rPr>
              <a:t>Ficklampan:</a:t>
            </a:r>
          </a:p>
          <a:p>
            <a:r>
              <a:rPr lang="sv-SE" sz="1200" kern="1200" dirty="0">
                <a:solidFill>
                  <a:schemeClr val="tx1"/>
                </a:solidFill>
                <a:effectLst/>
              </a:rPr>
              <a:t>Här är ytterligare en annan av planscherna som vi använder på alla träffar i Komet.</a:t>
            </a:r>
          </a:p>
          <a:p>
            <a:endParaRPr lang="sv-SE" sz="1200" kern="1200" dirty="0">
              <a:solidFill>
                <a:schemeClr val="tx1"/>
              </a:solidFill>
              <a:effectLst/>
            </a:endParaRPr>
          </a:p>
          <a:p>
            <a:pPr marL="285750" indent="-285750">
              <a:buFont typeface="Wingdings" panose="05000000000000000000" pitchFamily="2" charset="2"/>
              <a:buChar char="Ø"/>
            </a:pPr>
            <a:r>
              <a:rPr lang="sv-SE" sz="1200" i="1" kern="1200" dirty="0">
                <a:solidFill>
                  <a:schemeClr val="tx1"/>
                </a:solidFill>
                <a:effectLst/>
              </a:rPr>
              <a:t>Läs</a:t>
            </a:r>
            <a:r>
              <a:rPr lang="sv-SE" sz="1200" i="1" kern="1200" baseline="0" dirty="0">
                <a:solidFill>
                  <a:schemeClr val="tx1"/>
                </a:solidFill>
                <a:effectLst/>
              </a:rPr>
              <a:t> det som står på planschen</a:t>
            </a:r>
            <a:r>
              <a:rPr lang="sv-SE" sz="1200" kern="1200" baseline="0" dirty="0">
                <a:solidFill>
                  <a:schemeClr val="tx1"/>
                </a:solidFill>
                <a:effectLst/>
              </a:rPr>
              <a:t>.</a:t>
            </a:r>
          </a:p>
          <a:p>
            <a:pPr marL="180000" indent="-180000"/>
            <a:endParaRPr lang="sv-SE" sz="1200" kern="1200" dirty="0">
              <a:solidFill>
                <a:schemeClr val="tx1"/>
              </a:solidFill>
              <a:effectLst/>
            </a:endParaRP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rPr>
              <a:t>Om barn får mest uppmärksamhet för mindre bra beteenden kommer de beteendena att fortsätta eller öka. Trots att avsikten med tjat och skäll är att barn ska sluta bråka kan det alltså bli tvärtom.  </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rPr>
              <a:t>Därför är det viktigt att försöka uppmärksamma situationer som fungerar bra med barnet mer, och samtidigt uppmärksamma konflikter och bråk mindre. </a:t>
            </a:r>
          </a:p>
          <a:p>
            <a:pPr marL="180000" indent="-180000">
              <a:buFont typeface="Arial" panose="020B0604020202020204" pitchFamily="34" charset="0"/>
              <a:buChar char="•"/>
            </a:pPr>
            <a:r>
              <a:rPr lang="sv-SE" sz="1200" kern="1200" dirty="0">
                <a:solidFill>
                  <a:schemeClr val="tx1"/>
                </a:solidFill>
                <a:effectLst/>
              </a:rPr>
              <a:t>Ficklampan illustrerar</a:t>
            </a:r>
            <a:r>
              <a:rPr lang="sv-SE" sz="1200" kern="1200" baseline="0" dirty="0">
                <a:solidFill>
                  <a:schemeClr val="tx1"/>
                </a:solidFill>
                <a:effectLst/>
              </a:rPr>
              <a:t> hur man ska </a:t>
            </a:r>
            <a:r>
              <a:rPr lang="sv-SE" sz="1200" dirty="0"/>
              <a:t>lysa på de beteenden man vill se mer av!</a:t>
            </a:r>
          </a:p>
          <a:p>
            <a:endParaRPr lang="sv-SE" sz="1200" kern="120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1" dirty="0"/>
              <a:t>Rollspel</a:t>
            </a:r>
            <a:r>
              <a:rPr lang="sv-SE" sz="1200" i="1" dirty="0"/>
              <a:t> som belyser ficklampan</a:t>
            </a:r>
            <a:r>
              <a:rPr lang="sv-SE" sz="1200" i="1" baseline="0" dirty="0"/>
              <a:t> ex tidningsläsande förälder (instruktör 1) som inte lyssnar på sitt barn. Barnet (instruktör 2) ritar på tavlan o vill visa föräldern. Föräldern lyssnar inte. Barnet slår till tidningen för att få uppmärksamhet – då reagerar föräldern och blir arg/ger uppmärksamhet.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i="1" baseline="0" dirty="0"/>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1" baseline="0" dirty="0"/>
              <a:t>Fråga gruppen: </a:t>
            </a:r>
          </a:p>
          <a:p>
            <a:pPr marL="180000" marR="0" lvl="1"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aseline="0" dirty="0"/>
              <a:t>När fick barnet uppmärksamhet? Vad lär sig barnet?</a:t>
            </a:r>
          </a:p>
          <a:p>
            <a:pPr marL="180000" marR="0" lvl="1"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Kan ni ge ngt exempel på</a:t>
            </a:r>
            <a:r>
              <a:rPr lang="sv-SE" sz="1200" baseline="0" dirty="0"/>
              <a:t> att något som ett barn gör som ökar när vi uppmärksammar det?</a:t>
            </a:r>
            <a:r>
              <a:rPr lang="sv-SE" sz="1200" dirty="0"/>
              <a:t> </a:t>
            </a:r>
          </a:p>
          <a:p>
            <a:pPr marL="180000" marR="0" lvl="1" indent="-1800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200" i="1" dirty="0"/>
              <a:t>Fyll på med exempel vis behov</a:t>
            </a:r>
            <a:r>
              <a:rPr lang="sv-SE" sz="1200" dirty="0"/>
              <a:t>: Ber barnet sluta med något, sjunga högt, trumma med en pinne eller liknande.</a:t>
            </a:r>
            <a:endParaRPr lang="sv-SE" sz="1200" kern="1200" baseline="0" dirty="0">
              <a:solidFill>
                <a:schemeClr val="tx1"/>
              </a:solidFill>
              <a:effectLst/>
            </a:endParaRPr>
          </a:p>
          <a:p>
            <a:pPr marL="180000" marR="0" lvl="1"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kern="1200" baseline="0" dirty="0">
              <a:solidFill>
                <a:schemeClr val="tx1"/>
              </a:solidFill>
              <a:effectLst/>
            </a:endParaRP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kern="1200" baseline="0" dirty="0">
                <a:solidFill>
                  <a:schemeClr val="tx1"/>
                </a:solidFill>
                <a:effectLst/>
              </a:rPr>
              <a:t>Ni kommer inte att göra det här rollspelet utan visa filmer för föräldrarna och diskutera utifrån dem, vi kommer strax att titta på filmerna. </a:t>
            </a:r>
            <a:endParaRPr lang="sv-SE" sz="1200" baseline="0"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34</a:t>
            </a:fld>
            <a:endParaRPr lang="sv-SE"/>
          </a:p>
        </p:txBody>
      </p:sp>
    </p:spTree>
    <p:extLst>
      <p:ext uri="{BB962C8B-B14F-4D97-AF65-F5344CB8AC3E}">
        <p14:creationId xmlns:p14="http://schemas.microsoft.com/office/powerpoint/2010/main" val="25760617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dirty="0"/>
              <a:t>2 min</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dirty="0"/>
          </a:p>
          <a:p>
            <a:pPr marL="180000" marR="0" indent="-1800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200" i="1" dirty="0"/>
              <a:t>Läs</a:t>
            </a:r>
            <a:r>
              <a:rPr lang="sv-SE" sz="1200" i="1" baseline="0" dirty="0"/>
              <a:t> dikten.</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sv-SE" sz="1200" i="1" baseline="0" dirty="0"/>
          </a:p>
          <a:p>
            <a:pPr marL="180000" indent="-180000">
              <a:buFont typeface="Arial" panose="020B0604020202020204" pitchFamily="34" charset="0"/>
              <a:buChar char="•"/>
            </a:pPr>
            <a:r>
              <a:rPr lang="sv-SE" sz="1200" dirty="0"/>
              <a:t>Uppmärksamheten har troligen så stark dragkraft på oss eftersom det är ett grundläggande mänskligt behov att bli hörda, sedda och bekräftade. För spädbarn är vuxnas uppmärksamhet bokstavligen livsnödvändig – den är avgörande för att barnet ska få mat, skydd, tröst och närhet. Forskning visar också att uppmärksamhet inte bara är viktig i spädbarnsåldern – den har fortsatt central betydelse för vår psykiska hälsa och våra relationer genom hela livet. Att bli bekräftad och emotionellt speglad i nära relationer är en stark skyddsfaktor mot psykisk ohälsa (</a:t>
            </a:r>
            <a:r>
              <a:rPr lang="sv-SE" sz="1800" b="0" dirty="0" err="1">
                <a:effectLst/>
                <a:latin typeface="Times New Roman" panose="02020603050405020304" pitchFamily="18" charset="0"/>
                <a:ea typeface="Times New Roman" panose="02020603050405020304" pitchFamily="18" charset="0"/>
                <a:cs typeface="Times New Roman" panose="02020603050405020304" pitchFamily="18" charset="0"/>
              </a:rPr>
              <a:t>Fonagy</a:t>
            </a:r>
            <a:r>
              <a:rPr lang="sv-SE" sz="1800" b="0" dirty="0">
                <a:effectLst/>
                <a:latin typeface="Times New Roman" panose="02020603050405020304" pitchFamily="18" charset="0"/>
                <a:ea typeface="Times New Roman" panose="02020603050405020304" pitchFamily="18" charset="0"/>
                <a:cs typeface="Times New Roman" panose="02020603050405020304" pitchFamily="18" charset="0"/>
              </a:rPr>
              <a:t> &amp; </a:t>
            </a:r>
            <a:r>
              <a:rPr lang="sv-SE" sz="1800" b="0" dirty="0" err="1">
                <a:effectLst/>
                <a:latin typeface="Times New Roman" panose="02020603050405020304" pitchFamily="18" charset="0"/>
                <a:ea typeface="Times New Roman" panose="02020603050405020304" pitchFamily="18" charset="0"/>
                <a:cs typeface="Times New Roman" panose="02020603050405020304" pitchFamily="18" charset="0"/>
              </a:rPr>
              <a:t>Luyten</a:t>
            </a:r>
            <a:r>
              <a:rPr lang="sv-SE" sz="1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sv-SE" sz="1800" b="0" dirty="0">
                <a:effectLst/>
                <a:latin typeface="Times New Roman" panose="02020603050405020304" pitchFamily="18" charset="0"/>
                <a:ea typeface="Times New Roman" panose="02020603050405020304" pitchFamily="18" charset="0"/>
              </a:rPr>
              <a:t>2016).</a:t>
            </a:r>
            <a:endParaRPr lang="sv-SE" sz="1200" b="0" strike="sngStrike" dirty="0"/>
          </a:p>
          <a:p>
            <a:pPr marL="180000" indent="-180000"/>
            <a:endParaRPr lang="sv-SE" sz="1200" dirty="0"/>
          </a:p>
          <a:p>
            <a:pPr marL="180000" indent="-180000">
              <a:buFont typeface="Arial" panose="020B0604020202020204" pitchFamily="34" charset="0"/>
              <a:buChar char="•"/>
            </a:pPr>
            <a:r>
              <a:rPr lang="sv-SE" sz="1200" dirty="0"/>
              <a:t>Brist på uppmärksamhet kan däremot leda till att barnet försöker fånga den på andra sätt. Som flera studier visar är negativ uppmärksamhet ofta bättre än ingen alls – barn kan till exempel börja provocera eller agera ut för att åtminstone bli sedda (Patterson, 1982; </a:t>
            </a:r>
            <a:r>
              <a:rPr lang="sv-SE" sz="1200" dirty="0" err="1"/>
              <a:t>Kazdin</a:t>
            </a:r>
            <a:r>
              <a:rPr lang="sv-SE" sz="1200" dirty="0"/>
              <a:t>, 2005).</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1" dirty="0">
              <a:effectLst/>
              <a:latin typeface="Times New Roman" panose="02020603050405020304" pitchFamily="18" charset="0"/>
              <a:ea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dirty="0"/>
          </a:p>
          <a:p>
            <a:pPr marL="285750" indent="-285750">
              <a:buFont typeface="Arial" panose="020B0604020202020204" pitchFamily="34" charset="0"/>
              <a:buChar char="•"/>
            </a:pPr>
            <a:endParaRPr lang="sv-SE" sz="1200" dirty="0"/>
          </a:p>
          <a:p>
            <a:endParaRPr lang="sv-SE"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35</a:t>
            </a:fld>
            <a:endParaRPr lang="sv-S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dirty="0"/>
              <a:t>6 min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000000"/>
                </a:solidFill>
                <a:effectLst/>
                <a:ea typeface="Times New Roman" panose="02020603050405020304" pitchFamily="18" charset="0"/>
                <a:cs typeface="Times New Roman" panose="02020603050405020304" pitchFamily="18" charset="0"/>
              </a:rPr>
              <a:t>Ca </a:t>
            </a:r>
            <a:r>
              <a:rPr lang="sv-SE" sz="1200" b="0" baseline="0" dirty="0"/>
              <a:t>11.02 efter denna bild, 5 min bensträckare 11.02 - 11.08</a:t>
            </a:r>
            <a:endParaRPr lang="sv-SE" sz="1200" b="0"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dirty="0"/>
          </a:p>
          <a:p>
            <a:pPr marL="0" marR="0" indent="0" algn="l" defTabSz="914400" rtl="0" eaLnBrk="1" fontAlgn="auto" latinLnBrk="0" hangingPunct="1">
              <a:lnSpc>
                <a:spcPct val="100000"/>
              </a:lnSpc>
              <a:spcBef>
                <a:spcPts val="0"/>
              </a:spcBef>
              <a:spcAft>
                <a:spcPts val="0"/>
              </a:spcAft>
              <a:buClrTx/>
              <a:buSzTx/>
              <a:buFontTx/>
              <a:buNone/>
              <a:tabLst/>
              <a:defRPr/>
            </a:pPr>
            <a:r>
              <a:rPr lang="sv-SE" sz="1200" b="0" dirty="0"/>
              <a:t>Gruppledarmanual, uppslag 6.</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rPr>
              <a:t>Många</a:t>
            </a:r>
            <a:r>
              <a:rPr lang="sv-SE" sz="1200" kern="1200" baseline="0" dirty="0">
                <a:solidFill>
                  <a:schemeClr val="tx1"/>
                </a:solidFill>
                <a:effectLst/>
              </a:rPr>
              <a:t> av de</a:t>
            </a:r>
            <a:r>
              <a:rPr lang="sv-SE" sz="1200" kern="1200" dirty="0">
                <a:solidFill>
                  <a:schemeClr val="tx1"/>
                </a:solidFill>
                <a:effectLst/>
              </a:rPr>
              <a:t> filmer</a:t>
            </a:r>
            <a:r>
              <a:rPr lang="sv-SE" sz="1200" kern="1200" baseline="0" dirty="0">
                <a:solidFill>
                  <a:schemeClr val="tx1"/>
                </a:solidFill>
                <a:effectLst/>
              </a:rPr>
              <a:t> som visas här under gruppledarutbildningen och som ni sedan visar i era föräldragrupper, är gestaltade med lättare problematik, vilket en del föräldrar kan reagera på då de upplever svårare problematik med sina barn. Det är något som är bra som gruppledare att känna till och nämna inför första filmen visas. Vi kommer nu att titta på den första filmen.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kern="1200" baseline="0" dirty="0">
              <a:solidFill>
                <a:schemeClr val="tx1"/>
              </a:solidFill>
              <a:effectLst/>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200" b="0" i="1" dirty="0"/>
              <a:t>Visa</a:t>
            </a:r>
            <a:r>
              <a:rPr lang="sv-SE" sz="1200" b="0" i="1" baseline="0" dirty="0"/>
              <a:t> film</a:t>
            </a:r>
            <a:r>
              <a:rPr lang="sv-SE" sz="1200" b="1" i="1" baseline="0" dirty="0"/>
              <a:t>: </a:t>
            </a:r>
            <a:r>
              <a:rPr lang="sv-SE" sz="1200" b="1" i="1" dirty="0"/>
              <a:t>Film 1</a:t>
            </a:r>
            <a:r>
              <a:rPr lang="sv-SE" sz="1200" b="1" i="1" baseline="0" dirty="0"/>
              <a:t>, som heter Uppmärksamhet och handlar om ficklampan.</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sv-SE" sz="1200" b="0" i="1" baseline="0" dirty="0"/>
          </a:p>
          <a:p>
            <a:pPr marL="180000" marR="0" indent="-1800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200" b="0" i="1" baseline="0" dirty="0"/>
              <a:t>Ställ frågorna på bilden </a:t>
            </a:r>
            <a:r>
              <a:rPr lang="sv-SE" sz="1200" b="0" baseline="0" dirty="0"/>
              <a:t>(samma som till föräldrarna).</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sv-SE" sz="1200" b="1" dirty="0"/>
              <a:t>Fråga därefter: </a:t>
            </a:r>
            <a:r>
              <a:rPr lang="sv-SE" sz="1200" dirty="0"/>
              <a:t>Varför frågar vi vad pappan gjorde bra? </a:t>
            </a:r>
            <a:r>
              <a:rPr lang="sv-SE" sz="1200" dirty="0">
                <a:cs typeface="Arial" pitchFamily="34" charset="0"/>
              </a:rPr>
              <a:t>(t ex hade</a:t>
            </a:r>
            <a:r>
              <a:rPr lang="sv-SE" sz="1200" baseline="0" dirty="0">
                <a:cs typeface="Arial" pitchFamily="34" charset="0"/>
              </a:rPr>
              <a:t> förberett genom att ställa fram färg på bordet</a:t>
            </a:r>
            <a:r>
              <a:rPr lang="sv-SE" sz="1200" dirty="0">
                <a:cs typeface="Arial" pitchFamily="34" charset="0"/>
              </a:rPr>
              <a:t>)</a:t>
            </a:r>
            <a:r>
              <a:rPr lang="sv-SE" sz="1200" baseline="0" dirty="0">
                <a:cs typeface="Arial" pitchFamily="34" charset="0"/>
              </a:rPr>
              <a:t>. </a:t>
            </a:r>
          </a:p>
          <a:p>
            <a:pPr marL="360000" marR="0" lvl="3" indent="-1800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sz="1200" baseline="0" dirty="0">
                <a:cs typeface="Arial" pitchFamily="34" charset="0"/>
              </a:rPr>
              <a:t>För att</a:t>
            </a:r>
            <a:r>
              <a:rPr lang="sv-SE" sz="1200" dirty="0">
                <a:cs typeface="Arial" pitchFamily="34" charset="0"/>
              </a:rPr>
              <a:t> få en vana att leta efter positiva beteenden. Ficklampan!</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dirty="0">
              <a:cs typeface="Arial" pitchFamily="34" charset="0"/>
            </a:endParaRPr>
          </a:p>
          <a:p>
            <a:pPr marL="180000" marR="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Det</a:t>
            </a:r>
            <a:r>
              <a:rPr lang="sv-SE" sz="1200" baseline="0" dirty="0"/>
              <a:t> </a:t>
            </a:r>
            <a:r>
              <a:rPr lang="sv-SE" sz="1200" dirty="0"/>
              <a:t>är detta som är gruppledarens svåra uppgift, att även när de hör/ser att föräldrar gör många fel, ändå alltid uppmärksamma något som de också har gjort bra!</a:t>
            </a:r>
          </a:p>
          <a:p>
            <a:pPr marL="180000" marR="0" indent="-180000" algn="l" defTabSz="914400" rtl="0" eaLnBrk="1" fontAlgn="auto" latinLnBrk="0" hangingPunct="1">
              <a:lnSpc>
                <a:spcPct val="100000"/>
              </a:lnSpc>
              <a:spcBef>
                <a:spcPts val="0"/>
              </a:spcBef>
              <a:spcAft>
                <a:spcPts val="0"/>
              </a:spcAft>
              <a:buClrTx/>
              <a:buSzTx/>
              <a:buFontTx/>
              <a:buNone/>
              <a:tabLst/>
              <a:defRPr/>
            </a:pPr>
            <a:endParaRPr lang="sv-SE" sz="1200" dirty="0"/>
          </a:p>
          <a:p>
            <a:pPr marL="180000" marR="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GL</a:t>
            </a:r>
            <a:r>
              <a:rPr lang="sv-SE" sz="1200" baseline="0" dirty="0"/>
              <a:t> roll är att hjälpa </a:t>
            </a:r>
            <a:r>
              <a:rPr lang="sv-SE" sz="1200" baseline="0" dirty="0" err="1"/>
              <a:t>fld</a:t>
            </a:r>
            <a:r>
              <a:rPr lang="sv-SE" sz="1200" baseline="0" dirty="0"/>
              <a:t> att hålla fokus på det som fungerar och bygga vidare på det.</a:t>
            </a:r>
          </a:p>
          <a:p>
            <a:pPr marL="180000" marR="0" indent="-180000" algn="l" defTabSz="914400" rtl="0" eaLnBrk="1" fontAlgn="auto" latinLnBrk="0" hangingPunct="1">
              <a:lnSpc>
                <a:spcPct val="100000"/>
              </a:lnSpc>
              <a:spcBef>
                <a:spcPts val="0"/>
              </a:spcBef>
              <a:spcAft>
                <a:spcPts val="0"/>
              </a:spcAft>
              <a:buClrTx/>
              <a:buSzTx/>
              <a:buFontTx/>
              <a:buNone/>
              <a:tabLst/>
              <a:defRPr/>
            </a:pPr>
            <a:endParaRPr lang="sv-SE" sz="1200" baseline="0" dirty="0"/>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Om vi vill att föräldrarna ska gå hem och uppmärksamma det positiva som barnen gör så behöver vi göra samma sak med föräldrarna. Gruppledarna agerar modeller för föräldrarna också i detta.</a:t>
            </a:r>
          </a:p>
          <a:p>
            <a:endParaRPr lang="sv-SE" sz="1200" dirty="0"/>
          </a:p>
          <a:p>
            <a:pPr marL="0" marR="0" indent="0" algn="l" defTabSz="914400" rtl="0" eaLnBrk="1" fontAlgn="auto" latinLnBrk="0" hangingPunct="1">
              <a:lnSpc>
                <a:spcPct val="100000"/>
              </a:lnSpc>
              <a:spcBef>
                <a:spcPts val="0"/>
              </a:spcBef>
              <a:spcAft>
                <a:spcPts val="0"/>
              </a:spcAft>
              <a:buClrTx/>
              <a:buSzTx/>
              <a:buFontTx/>
              <a:buNone/>
              <a:tabLst/>
              <a:defRPr/>
            </a:pPr>
            <a:r>
              <a:rPr lang="sv-SE" sz="1200" b="0" dirty="0"/>
              <a:t>Om</a:t>
            </a:r>
            <a:r>
              <a:rPr lang="sv-SE" sz="1200" b="0" baseline="0" dirty="0"/>
              <a:t> tid finns under träffen tittar ni även film 2 som heter </a:t>
            </a:r>
            <a:r>
              <a:rPr lang="sv-SE" sz="1200" b="1" baseline="0" dirty="0"/>
              <a:t>Tillsägelser. </a:t>
            </a:r>
            <a:r>
              <a:rPr lang="sv-SE" sz="1200" b="0" baseline="0" dirty="0"/>
              <a:t>Vi kommer inte att titta på den nu men titta på den inför träff 1, så ni har sett den, den kanske behövs i er grupp. </a:t>
            </a:r>
            <a:endParaRPr lang="sv-SE" sz="1200" b="0"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1" i="1" dirty="0"/>
          </a:p>
          <a:p>
            <a:endParaRPr lang="sv-SE" sz="1200"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36</a:t>
            </a:fld>
            <a:endParaRPr lang="sv-S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baseline="0" dirty="0"/>
              <a:t>Start senat 11.10</a:t>
            </a:r>
            <a:endParaRPr lang="sv-SE" sz="1200" b="0" dirty="0"/>
          </a:p>
          <a:p>
            <a:pPr marL="0" marR="0" indent="0" algn="l" defTabSz="914400" rtl="0" eaLnBrk="1" fontAlgn="auto" latinLnBrk="0" hangingPunct="1">
              <a:lnSpc>
                <a:spcPct val="100000"/>
              </a:lnSpc>
              <a:spcBef>
                <a:spcPts val="0"/>
              </a:spcBef>
              <a:spcAft>
                <a:spcPts val="0"/>
              </a:spcAft>
              <a:buClrTx/>
              <a:buSzTx/>
              <a:buFontTx/>
              <a:buNone/>
              <a:tabLst/>
              <a:defRPr/>
            </a:pPr>
            <a:r>
              <a:rPr lang="sv-SE" sz="1200" b="0" baseline="0" dirty="0"/>
              <a:t>5 </a:t>
            </a:r>
            <a:r>
              <a:rPr lang="sv-SE" sz="1200" b="0" dirty="0"/>
              <a:t>min</a:t>
            </a:r>
            <a:r>
              <a:rPr lang="sv-SE" sz="1200" b="0"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sz="1200" b="0" dirty="0"/>
              <a:t>Gruppledarmanual, uppslag 6.</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dirty="0"/>
          </a:p>
          <a:p>
            <a:pPr marL="0" marR="0" indent="0" algn="l" defTabSz="914400" rtl="0" eaLnBrk="1" fontAlgn="auto" latinLnBrk="0" hangingPunct="1">
              <a:lnSpc>
                <a:spcPct val="100000"/>
              </a:lnSpc>
              <a:spcBef>
                <a:spcPts val="0"/>
              </a:spcBef>
              <a:spcAft>
                <a:spcPts val="0"/>
              </a:spcAft>
              <a:buClrTx/>
              <a:buSzTx/>
              <a:buFontTx/>
              <a:buNone/>
              <a:tabLst/>
              <a:defRPr/>
            </a:pPr>
            <a:r>
              <a:rPr lang="sv-SE" sz="1200" b="0" dirty="0"/>
              <a:t>Om</a:t>
            </a:r>
            <a:r>
              <a:rPr lang="sv-SE" sz="1200" b="0" baseline="0" dirty="0"/>
              <a:t> tid finns tittar ni även film 2 som heter Tillsägelser.</a:t>
            </a:r>
            <a:endParaRPr lang="sv-SE" sz="1200" b="1"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1" i="1" dirty="0"/>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200" b="0" i="1" dirty="0"/>
              <a:t>Visa film: </a:t>
            </a:r>
            <a:r>
              <a:rPr lang="sv-SE" sz="1200" b="1" i="1" dirty="0"/>
              <a:t>Film 2,</a:t>
            </a:r>
            <a:r>
              <a:rPr lang="sv-SE" sz="1200" b="1" i="1" baseline="0" dirty="0"/>
              <a:t> Tillsägelser</a:t>
            </a:r>
            <a:r>
              <a:rPr lang="sv-SE" sz="1200" i="1"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i="1" dirty="0"/>
          </a:p>
          <a:p>
            <a:pPr marL="0" marR="0" indent="0" algn="l" defTabSz="914400" rtl="0" eaLnBrk="1" fontAlgn="auto" latinLnBrk="0" hangingPunct="1">
              <a:lnSpc>
                <a:spcPct val="100000"/>
              </a:lnSpc>
              <a:spcBef>
                <a:spcPts val="0"/>
              </a:spcBef>
              <a:spcAft>
                <a:spcPts val="0"/>
              </a:spcAft>
              <a:buClrTx/>
              <a:buSzTx/>
              <a:buFontTx/>
              <a:buNone/>
              <a:tabLst/>
              <a:defRPr/>
            </a:pPr>
            <a:r>
              <a:rPr lang="sv-SE" sz="1200" b="1" baseline="0" dirty="0"/>
              <a:t>Fråga gruppen: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aseline="0" dirty="0"/>
              <a:t>Vad är det som Marcus pappa uppmärksammar?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aseline="0" dirty="0"/>
              <a:t>Vad kunde han ha gjort annorlunda?</a:t>
            </a:r>
            <a:endParaRPr lang="sv-SE" sz="1200" dirty="0"/>
          </a:p>
          <a:p>
            <a:endParaRPr lang="sv-SE"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37</a:t>
            </a:fld>
            <a:endParaRPr lang="sv-SE"/>
          </a:p>
        </p:txBody>
      </p:sp>
    </p:spTree>
    <p:extLst>
      <p:ext uri="{BB962C8B-B14F-4D97-AF65-F5344CB8AC3E}">
        <p14:creationId xmlns:p14="http://schemas.microsoft.com/office/powerpoint/2010/main" val="39013275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t>6 min </a:t>
            </a:r>
            <a:endParaRPr lang="sv-SE" sz="1200" b="0" baseline="0" dirty="0"/>
          </a:p>
          <a:p>
            <a:pPr marL="180000" marR="0" lvl="0" indent="-1800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sv-SE" sz="1200" dirty="0">
              <a:solidFill>
                <a:srgbClr val="000000"/>
              </a:solidFill>
              <a:effectLst/>
              <a:ea typeface="Times New Roman" panose="02020603050405020304" pitchFamily="18" charset="0"/>
              <a:cs typeface="Times New Roman" panose="02020603050405020304" pitchFamily="18" charset="0"/>
            </a:endParaRPr>
          </a:p>
          <a:p>
            <a:pPr marL="180000" marR="0" lvl="0" indent="-1800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sv-SE" sz="1200" i="1" dirty="0">
                <a:solidFill>
                  <a:srgbClr val="000000"/>
                </a:solidFill>
                <a:effectLst/>
                <a:ea typeface="Times New Roman" panose="02020603050405020304" pitchFamily="18" charset="0"/>
                <a:cs typeface="Times New Roman" panose="02020603050405020304" pitchFamily="18" charset="0"/>
              </a:rPr>
              <a:t>Gruppledarmanual, uppslag 7.</a:t>
            </a:r>
          </a:p>
          <a:p>
            <a:pPr marL="180000" marR="0" lvl="0" indent="-1800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sv-SE" sz="1200" dirty="0">
              <a:solidFill>
                <a:srgbClr val="000000"/>
              </a:solidFill>
              <a:effectLst/>
              <a:ea typeface="Times New Roman" panose="02020603050405020304" pitchFamily="18" charset="0"/>
              <a:cs typeface="Times New Roman" panose="02020603050405020304" pitchFamily="18" charset="0"/>
            </a:endParaRP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solidFill>
                  <a:srgbClr val="000000"/>
                </a:solidFill>
                <a:effectLst/>
                <a:ea typeface="Times New Roman" panose="02020603050405020304" pitchFamily="18" charset="0"/>
                <a:cs typeface="Times New Roman" panose="02020603050405020304" pitchFamily="18" charset="0"/>
              </a:rPr>
              <a:t>Fokus på det som fungerar handlar om att byta fokus och lysa med ficklampan på det som fungerar i en situation.</a:t>
            </a:r>
            <a:r>
              <a:rPr lang="sv-SE" sz="1200" dirty="0">
                <a:effectLst/>
                <a:ea typeface="Times New Roman" panose="02020603050405020304" pitchFamily="18" charset="0"/>
                <a:cs typeface="Times New Roman" panose="02020603050405020304" pitchFamily="18" charset="0"/>
              </a:rPr>
              <a:t> Vi reagerar ofta direkt på det vi uppfattar som farligt eller fel i en situation för att vi vill ställa det till rätta. Därför kan vi behöva träna på att skifta fokus till det som fungerar.</a:t>
            </a:r>
            <a:r>
              <a:rPr lang="sv-SE" sz="1200" dirty="0">
                <a:solidFill>
                  <a:srgbClr val="000000"/>
                </a:solidFill>
                <a:effectLst/>
                <a:ea typeface="Times New Roman" panose="02020603050405020304" pitchFamily="18" charset="0"/>
                <a:cs typeface="Times New Roman" panose="02020603050405020304" pitchFamily="18" charset="0"/>
              </a:rPr>
              <a:t> </a:t>
            </a:r>
            <a:endParaRPr lang="sv-SE" sz="1200" b="0" i="1" baseline="0" dirty="0"/>
          </a:p>
          <a:p>
            <a:pPr marL="180000" marR="0" indent="-1800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sv-SE" sz="1200" b="0" i="1" baseline="0" dirty="0"/>
          </a:p>
          <a:p>
            <a:pPr marL="180000" marR="0" indent="-1800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200" b="0" i="1" baseline="0" dirty="0"/>
              <a:t>Visa film: </a:t>
            </a:r>
            <a:r>
              <a:rPr lang="sv-SE" sz="1200" b="1" i="1" baseline="0" dirty="0"/>
              <a:t>Film</a:t>
            </a:r>
            <a:r>
              <a:rPr lang="sv-SE" sz="1200" b="0" i="1" baseline="0" dirty="0"/>
              <a:t> </a:t>
            </a:r>
            <a:r>
              <a:rPr lang="sv-SE" sz="1200" b="1" i="1" baseline="0" dirty="0"/>
              <a:t>3, Fokus på det som fungerar.</a:t>
            </a:r>
          </a:p>
          <a:p>
            <a:pPr marL="180000" marR="0" indent="-1800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sv-SE" sz="1200" b="1" i="1" baseline="0" dirty="0"/>
          </a:p>
          <a:p>
            <a:pPr marL="180000" marR="0" indent="-1800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200" b="0" i="1" baseline="0" dirty="0"/>
              <a:t>Ställ frågorna på bilden</a:t>
            </a:r>
            <a:endParaRPr lang="sv-SE"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dirty="0">
              <a:cs typeface="Arial"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cs typeface="Arial" pitchFamily="34" charset="0"/>
              </a:rPr>
              <a:t>Föräldrar kan reagera på att barnen inte</a:t>
            </a:r>
            <a:r>
              <a:rPr lang="sv-SE" sz="1200" baseline="0" dirty="0">
                <a:cs typeface="Arial" pitchFamily="34" charset="0"/>
              </a:rPr>
              <a:t> städar upp – men det kanske kommer sedan, är inte det som är i fokus i filmen. Sannolikt lättare för pappa att få barnen att samarbeta kring städningen sedan.</a:t>
            </a:r>
            <a:endParaRPr lang="sv-SE" sz="1200" dirty="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dirty="0"/>
          </a:p>
          <a:p>
            <a:endParaRPr lang="sv-SE" sz="1400"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38</a:t>
            </a:fld>
            <a:endParaRPr lang="sv-SE"/>
          </a:p>
        </p:txBody>
      </p:sp>
    </p:spTree>
    <p:extLst>
      <p:ext uri="{BB962C8B-B14F-4D97-AF65-F5344CB8AC3E}">
        <p14:creationId xmlns:p14="http://schemas.microsoft.com/office/powerpoint/2010/main" val="31943947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dirty="0"/>
              <a:t>8 min</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dirty="0"/>
              <a:t>Den här övningen finns på s 7 i föräldramaterialet och den gör ni i helgrupp med föräldrarna. Här får de öva på att byta fokus. Ni uppmanar dem att inte utgå ifrån sitt eget barn utan att tänka generellt. Nu ska ni få</a:t>
            </a:r>
            <a:r>
              <a:rPr lang="sv-SE" sz="1200" b="0" baseline="0" dirty="0"/>
              <a:t> göra den övningen.</a:t>
            </a:r>
            <a:endParaRPr lang="sv-SE" sz="1200" b="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1"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1" dirty="0"/>
              <a:t>Övning:</a:t>
            </a:r>
          </a:p>
          <a:p>
            <a:pPr marL="180000" marR="0" lvl="0" indent="-1800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200" b="0" i="1" dirty="0"/>
              <a:t>Låt</a:t>
            </a:r>
            <a:r>
              <a:rPr lang="sv-SE" sz="1200" b="0" i="1" baseline="0" dirty="0"/>
              <a:t> deltagarna sitta i grupper 2-4 personer och göra övningen</a:t>
            </a:r>
            <a:r>
              <a:rPr lang="sv-SE" sz="1200" b="0" baseline="0" dirty="0"/>
              <a:t>.</a:t>
            </a:r>
            <a:endParaRPr lang="sv-SE" sz="1200" b="0"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dirty="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sv-SE" sz="1200" b="1" i="0" baseline="0" dirty="0"/>
              <a:t>Fråga gruppen: </a:t>
            </a:r>
            <a:r>
              <a:rPr lang="sv-SE" sz="1200" b="0" dirty="0"/>
              <a:t>Vad kan vi fokusera på i dessa situationer istället för det som vi inte är nöjda med? </a:t>
            </a:r>
          </a:p>
          <a:p>
            <a:pPr marL="180000" marR="0" indent="-1800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200" b="0" i="1" baseline="0" dirty="0"/>
              <a:t>Samla in deras exempel. </a:t>
            </a:r>
          </a:p>
        </p:txBody>
      </p:sp>
      <p:sp>
        <p:nvSpPr>
          <p:cNvPr id="4" name="Platshållare för bildnummer 3"/>
          <p:cNvSpPr>
            <a:spLocks noGrp="1"/>
          </p:cNvSpPr>
          <p:nvPr>
            <p:ph type="sldNum" sz="quarter" idx="10"/>
          </p:nvPr>
        </p:nvSpPr>
        <p:spPr/>
        <p:txBody>
          <a:bodyPr/>
          <a:lstStyle/>
          <a:p>
            <a:fld id="{CE5D709F-E256-4A36-B43A-C2969BEDD107}" type="slidenum">
              <a:rPr lang="sv-SE" smtClean="0"/>
              <a:pPr/>
              <a:t>39</a:t>
            </a:fld>
            <a:endParaRPr lang="sv-SE"/>
          </a:p>
        </p:txBody>
      </p:sp>
    </p:spTree>
    <p:extLst>
      <p:ext uri="{BB962C8B-B14F-4D97-AF65-F5344CB8AC3E}">
        <p14:creationId xmlns:p14="http://schemas.microsoft.com/office/powerpoint/2010/main" val="4144168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a:xfrm>
            <a:off x="679768" y="4715153"/>
            <a:ext cx="5438140" cy="4905925"/>
          </a:xfrm>
        </p:spPr>
        <p:txBody>
          <a:bodyPr>
            <a:noAutofit/>
          </a:bodyPr>
          <a:lstStyle/>
          <a:p>
            <a:r>
              <a:rPr lang="sv-SE" sz="1200" dirty="0"/>
              <a:t>3 min</a:t>
            </a:r>
          </a:p>
          <a:p>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Utbildningsdagarna, förutom dag 5 och 6 som är</a:t>
            </a:r>
            <a:r>
              <a:rPr lang="sv-SE" sz="1200" baseline="0" dirty="0"/>
              <a:t> halvdagar,</a:t>
            </a:r>
            <a:r>
              <a:rPr lang="sv-SE" sz="1200" dirty="0"/>
              <a:t> har samma upplägg med föreläsning på fm och handledning på em. </a:t>
            </a:r>
            <a:r>
              <a:rPr lang="sv-SE" sz="1200" u="none" strike="noStrike" dirty="0"/>
              <a:t>Idag </a:t>
            </a:r>
            <a:r>
              <a:rPr lang="sv-SE" sz="1200" dirty="0"/>
              <a:t>är tiderna lite annorlunda.</a:t>
            </a:r>
            <a:r>
              <a:rPr lang="sv-SE" sz="1200" baseline="0" dirty="0"/>
              <a:t> Då det är föreläsning även en timma efter lunch och handledningen är därför lite kortare (14.15-16). </a:t>
            </a:r>
            <a:endParaRPr lang="sv-SE" sz="1200" dirty="0"/>
          </a:p>
          <a:p>
            <a:endParaRPr lang="sv-SE" sz="1200" dirty="0"/>
          </a:p>
          <a:p>
            <a:r>
              <a:rPr lang="sv-SE" sz="1200" dirty="0"/>
              <a:t>Såhär är </a:t>
            </a:r>
            <a:r>
              <a:rPr lang="sv-SE" sz="1200" b="1" dirty="0"/>
              <a:t>utbildningsupplägget:</a:t>
            </a:r>
          </a:p>
          <a:p>
            <a:pPr marL="360000" lvl="1" indent="-171450">
              <a:buFont typeface="Courier New" panose="02070309020205020404" pitchFamily="49" charset="0"/>
              <a:buChar char="o"/>
            </a:pPr>
            <a:r>
              <a:rPr lang="sv-SE" sz="1200" dirty="0"/>
              <a:t>Utbildningsdag 1        Introduktion + Träff 1</a:t>
            </a:r>
          </a:p>
          <a:p>
            <a:pPr marL="360000" indent="-171450">
              <a:buFont typeface="Courier New" panose="02070309020205020404" pitchFamily="49" charset="0"/>
              <a:buChar char="o"/>
            </a:pPr>
            <a:r>
              <a:rPr lang="sv-SE" sz="1200" dirty="0"/>
              <a:t>Utbildningsdag 2        Träff  2 och 3. </a:t>
            </a:r>
          </a:p>
          <a:p>
            <a:pPr marL="360000" indent="-171450">
              <a:buFont typeface="Courier New" panose="02070309020205020404" pitchFamily="49" charset="0"/>
              <a:buChar char="o"/>
            </a:pPr>
            <a:r>
              <a:rPr lang="sv-SE" sz="1200" dirty="0"/>
              <a:t>Utbildningsdag 3        Träff  4, 5  och  6 </a:t>
            </a:r>
          </a:p>
          <a:p>
            <a:pPr marL="360000" indent="-171450">
              <a:buFont typeface="Courier New" panose="02070309020205020404" pitchFamily="49" charset="0"/>
              <a:buChar char="o"/>
            </a:pPr>
            <a:r>
              <a:rPr lang="sv-SE" sz="1200" dirty="0"/>
              <a:t>Utbildningsdag 4        Träff  7 och 8</a:t>
            </a:r>
          </a:p>
          <a:p>
            <a:pPr marL="360000" indent="-171450">
              <a:buFont typeface="Courier New" panose="02070309020205020404" pitchFamily="49" charset="0"/>
              <a:buChar char="o"/>
            </a:pPr>
            <a:r>
              <a:rPr lang="sv-SE" sz="1200" dirty="0"/>
              <a:t>Utbildningsdag 5        Träff  9</a:t>
            </a:r>
            <a:r>
              <a:rPr lang="sv-SE" sz="1200" baseline="0" dirty="0"/>
              <a:t> och återträff och handledning, halvdag</a:t>
            </a:r>
          </a:p>
          <a:p>
            <a:pPr marL="360000" indent="-171450">
              <a:buFont typeface="Courier New" panose="02070309020205020404" pitchFamily="49" charset="0"/>
              <a:buChar char="o"/>
            </a:pPr>
            <a:r>
              <a:rPr lang="sv-SE" sz="1200" baseline="0" dirty="0"/>
              <a:t>Utbildningsdag 6        Termin 2, halvdag</a:t>
            </a:r>
            <a:endParaRPr lang="sv-SE" sz="1200" dirty="0"/>
          </a:p>
          <a:p>
            <a:endParaRPr lang="sv-SE" sz="120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På handledningen övar vi på gruppledarfärdigheter, går igenom utmaningar och gör olika övningar på momenten i Komet.</a:t>
            </a:r>
            <a:r>
              <a:rPr lang="sv-SE" sz="1200" baseline="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aseline="0" dirty="0"/>
              <a:t>Parallellt med utbildningsdagarna ska ni ha en föräldragrupp. Det kommer vi återkomma till under eftermiddagens handledning.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aseline="0" dirty="0"/>
              <a:t>Träff 5 är en enskild träff då träffar ni föräldrarna individuellt, eller tillsammans med en person som är viktig för barnet eller med skol- eller förskolepersonal. Mer om detta utbildningsdag 2.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Alla</a:t>
            </a:r>
            <a:r>
              <a:rPr lang="sv-SE" sz="1200" baseline="0" dirty="0"/>
              <a:t> d</a:t>
            </a:r>
            <a:r>
              <a:rPr lang="sv-SE" sz="1200" dirty="0"/>
              <a:t>etaljer i manualen kommer inte att gås igenom, ni måste själva läsa in och bearbeta manualen inför utbildningsdagarna för att få bästa nytta av utbildningen.</a:t>
            </a:r>
            <a:endParaRPr lang="sv-SE" sz="12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aseline="0" dirty="0"/>
              <a:t>En revidering har precis gjorts av Kometmanualen, där det är 9 träffar istället för 11, och materialet är omstrukturerat och förtydligat. </a:t>
            </a:r>
          </a:p>
          <a:p>
            <a:endParaRPr lang="sv-SE" sz="1200" baseline="0"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4</a:t>
            </a:fld>
            <a:endParaRPr lang="sv-SE"/>
          </a:p>
        </p:txBody>
      </p:sp>
    </p:spTree>
    <p:extLst>
      <p:ext uri="{BB962C8B-B14F-4D97-AF65-F5344CB8AC3E}">
        <p14:creationId xmlns:p14="http://schemas.microsoft.com/office/powerpoint/2010/main" val="42017934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rmAutofit/>
          </a:bodyPr>
          <a:lstStyle/>
          <a:p>
            <a:r>
              <a:rPr lang="sv-SE" sz="1200" b="0" i="0" baseline="0" dirty="0"/>
              <a:t>3 min</a:t>
            </a:r>
          </a:p>
          <a:p>
            <a:endParaRPr lang="sv-SE" sz="1200" b="0" i="0" baseline="0" dirty="0"/>
          </a:p>
          <a:p>
            <a:r>
              <a:rPr lang="sv-SE" sz="1200" b="0" i="1" baseline="0" dirty="0"/>
              <a:t>Gruppledarmanual, uppslag 8. </a:t>
            </a:r>
          </a:p>
          <a:p>
            <a:endParaRPr lang="sv-SE" sz="1200" b="0" i="0" baseline="0" dirty="0"/>
          </a:p>
          <a:p>
            <a:r>
              <a:rPr lang="sv-SE" sz="1200" b="1" i="1" baseline="0" dirty="0"/>
              <a:t>Härma:</a:t>
            </a:r>
          </a:p>
          <a:p>
            <a:r>
              <a:rPr lang="sv-SE" sz="1200" b="0" i="0" baseline="0" dirty="0"/>
              <a:t>Här har vi en ytterligare en plansch som ni kommer använda under träffarna, Härma. </a:t>
            </a:r>
          </a:p>
          <a:p>
            <a:endParaRPr lang="sv-SE" sz="1200" kern="1200" dirty="0">
              <a:solidFill>
                <a:schemeClr val="tx1"/>
              </a:solidFill>
              <a:effectLst/>
            </a:endParaRPr>
          </a:p>
          <a:p>
            <a:pPr marL="180000" indent="-180000">
              <a:buFont typeface="Arial" panose="020B0604020202020204" pitchFamily="34" charset="0"/>
              <a:buChar char="•"/>
            </a:pPr>
            <a:r>
              <a:rPr lang="sv-SE" sz="1200" kern="1200" dirty="0">
                <a:solidFill>
                  <a:schemeClr val="tx1"/>
                </a:solidFill>
                <a:effectLst/>
              </a:rPr>
              <a:t>Barn lär sig mycket genom att ta efter sin omgivning. Exempel på saker som barn lär sig genom att härma andra är språk och hur vi gör i olika situationer. Även när det gäller konflikter är föräldrar och andra vuxna förebilder. När vi löser en konflikt på ett lugnt sätt visar vi hur våra barn kan göra i liknande situationer. Om vi istället höjer rösten i samma situation lär vi ut det sättet att hantera konflikter</a:t>
            </a:r>
            <a:r>
              <a:rPr lang="sv-SE" sz="1200" i="1" kern="1200" dirty="0">
                <a:solidFill>
                  <a:schemeClr val="tx1"/>
                </a:solidFill>
                <a:effectLst/>
              </a:rPr>
              <a:t>.</a:t>
            </a:r>
            <a:r>
              <a:rPr lang="sv-SE" sz="1200" i="1" kern="1200" baseline="0" dirty="0">
                <a:solidFill>
                  <a:schemeClr val="tx1"/>
                </a:solidFill>
                <a:effectLst/>
              </a:rPr>
              <a:t> </a:t>
            </a:r>
          </a:p>
          <a:p>
            <a:pPr marL="285750" indent="-285750">
              <a:buFont typeface="Arial" panose="020B0604020202020204" pitchFamily="34" charset="0"/>
              <a:buChar char="•"/>
            </a:pPr>
            <a:endParaRPr lang="sv-SE" sz="1200" b="1" i="1" kern="1200" baseline="0" dirty="0">
              <a:solidFill>
                <a:schemeClr val="tx1"/>
              </a:solidFill>
              <a:effectLst/>
            </a:endParaRPr>
          </a:p>
          <a:p>
            <a:pPr marL="0" marR="0" lvl="1"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sv-SE" sz="1200" b="1" baseline="0" dirty="0"/>
              <a:t>Fråga gruppen: </a:t>
            </a:r>
            <a:r>
              <a:rPr lang="sv-SE" sz="1200" b="0" baseline="0" dirty="0"/>
              <a:t>Kan ni komma på några exempel?</a:t>
            </a:r>
            <a:endParaRPr lang="sv-SE" sz="1200" kern="1200" dirty="0">
              <a:solidFill>
                <a:schemeClr val="tx1"/>
              </a:solidFill>
              <a:effectLst/>
            </a:endParaRPr>
          </a:p>
          <a:p>
            <a:pPr marL="180000" indent="-180000"/>
            <a:endParaRPr lang="sv-SE" sz="1200" kern="1200" dirty="0">
              <a:solidFill>
                <a:schemeClr val="tx1"/>
              </a:solidFill>
              <a:effectLst/>
            </a:endParaRPr>
          </a:p>
          <a:p>
            <a:pPr marL="180000" indent="-180000">
              <a:buFont typeface="Arial" panose="020B0604020202020204" pitchFamily="34" charset="0"/>
              <a:buChar char="•"/>
            </a:pPr>
            <a:r>
              <a:rPr lang="sv-SE" sz="1200" kern="1200" dirty="0">
                <a:solidFill>
                  <a:schemeClr val="tx1"/>
                </a:solidFill>
                <a:effectLst/>
              </a:rPr>
              <a:t>Det kan vara en utmaning att vara en god förebild för sina barn. Å andra sidan uppstår nya chanser varje dag.</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1" i="1" baseline="0" dirty="0"/>
          </a:p>
          <a:p>
            <a:pPr marL="3600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aseline="0"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40</a:t>
            </a:fld>
            <a:endParaRPr lang="sv-S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Platshållare för bildobjekt 1"/>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98307" name="Platshållare för anteckningar 2"/>
          <p:cNvSpPr>
            <a:spLocks noGrp="1"/>
          </p:cNvSpPr>
          <p:nvPr>
            <p:ph type="body" idx="1"/>
          </p:nvPr>
        </p:nvSpPr>
        <p:spPr bwMode="auto">
          <a:noFill/>
        </p:spPr>
        <p:txBody>
          <a:bodyPr wrap="square" numCol="1" anchor="t" anchorCtr="0" compatLnSpc="1">
            <a:prstTxWarp prst="textNoShape">
              <a:avLst/>
            </a:prstTxWarp>
            <a:noAutofit/>
          </a:bodyPr>
          <a:lstStyle/>
          <a:p>
            <a:pPr marL="0" indent="0" eaLnBrk="1" hangingPunct="1">
              <a:spcBef>
                <a:spcPct val="0"/>
              </a:spcBef>
              <a:buFont typeface="Arial"/>
              <a:buNone/>
            </a:pPr>
            <a:r>
              <a:rPr lang="sv-SE" sz="1200" baseline="0" dirty="0"/>
              <a:t>3 </a:t>
            </a:r>
            <a:r>
              <a:rPr lang="sv-SE" sz="1200" dirty="0"/>
              <a:t>min</a:t>
            </a:r>
          </a:p>
          <a:p>
            <a:pPr marL="0" indent="0" eaLnBrk="1" hangingPunct="1">
              <a:spcBef>
                <a:spcPct val="0"/>
              </a:spcBef>
              <a:buFont typeface="Arial"/>
              <a:buNone/>
            </a:pPr>
            <a:endParaRPr lang="sv-SE" sz="1200" i="1" baseline="0" dirty="0"/>
          </a:p>
          <a:p>
            <a:pPr marL="171450" indent="-171450" eaLnBrk="1" hangingPunct="1">
              <a:spcBef>
                <a:spcPct val="0"/>
              </a:spcBef>
              <a:buFont typeface="Wingdings" panose="05000000000000000000" pitchFamily="2" charset="2"/>
              <a:buChar char="Ø"/>
            </a:pPr>
            <a:r>
              <a:rPr lang="sv-SE" sz="1200" i="1" baseline="0" dirty="0"/>
              <a:t>Visa film som ett exempel på modellinlärning. </a:t>
            </a:r>
            <a:r>
              <a:rPr lang="sv-SE" sz="1200" b="1" baseline="0" dirty="0"/>
              <a:t>https://www.youtube.com/watch?v=IEETa4bV-0Y </a:t>
            </a:r>
            <a:r>
              <a:rPr lang="sv-SE" sz="1200" b="0" i="1" baseline="0" dirty="0"/>
              <a:t>Förklara att filmen visar små barn och vi visar det för att det är så tydligt hos dem men gäller alla åldrar. </a:t>
            </a:r>
          </a:p>
          <a:p>
            <a:pPr marL="0" indent="0" eaLnBrk="1" hangingPunct="1">
              <a:spcBef>
                <a:spcPct val="0"/>
              </a:spcBef>
              <a:buFont typeface="Arial"/>
              <a:buNone/>
            </a:pPr>
            <a:endParaRPr lang="sv-SE" sz="1200" baseline="0" dirty="0"/>
          </a:p>
          <a:p>
            <a:pPr marL="0" indent="0" eaLnBrk="1" hangingPunct="1">
              <a:spcBef>
                <a:spcPct val="0"/>
              </a:spcBef>
              <a:buFont typeface="Arial"/>
              <a:buNone/>
            </a:pPr>
            <a:r>
              <a:rPr lang="sv-SE" sz="1200" dirty="0"/>
              <a:t>Modellinlärning/ observationsinlärning bygger bl.a. på Albert </a:t>
            </a:r>
            <a:r>
              <a:rPr lang="sv-SE" sz="1200" dirty="0" err="1"/>
              <a:t>Banduras</a:t>
            </a:r>
            <a:r>
              <a:rPr lang="sv-SE" sz="1200" baseline="0" dirty="0"/>
              <a:t> ”social </a:t>
            </a:r>
            <a:r>
              <a:rPr lang="sv-SE" sz="1200" baseline="0" dirty="0" err="1"/>
              <a:t>learning</a:t>
            </a:r>
            <a:r>
              <a:rPr lang="sv-SE" sz="1200" baseline="0" dirty="0"/>
              <a:t> </a:t>
            </a:r>
            <a:r>
              <a:rPr lang="sv-SE" sz="1200" baseline="0" dirty="0" err="1"/>
              <a:t>theory</a:t>
            </a:r>
            <a:r>
              <a:rPr lang="sv-SE" sz="1200" baseline="0" dirty="0"/>
              <a:t>”, social inlärningsteori (</a:t>
            </a:r>
            <a:r>
              <a:rPr lang="sv-SE" sz="1200" baseline="0" dirty="0" err="1"/>
              <a:t>Bandura</a:t>
            </a:r>
            <a:r>
              <a:rPr lang="sv-SE" sz="1200" baseline="0" dirty="0"/>
              <a:t>, 1977). </a:t>
            </a:r>
          </a:p>
          <a:p>
            <a:pPr marL="171450" indent="-171450" eaLnBrk="1" hangingPunct="1">
              <a:spcBef>
                <a:spcPct val="0"/>
              </a:spcBef>
              <a:buFont typeface="Arial" panose="020B0604020202020204" pitchFamily="34" charset="0"/>
              <a:buChar char="•"/>
            </a:pPr>
            <a:r>
              <a:rPr lang="sv-SE" sz="1200" baseline="0" dirty="0"/>
              <a:t>Observationsinlärning - </a:t>
            </a:r>
            <a:r>
              <a:rPr lang="sv-SE" sz="1200" dirty="0"/>
              <a:t>vi lägger märke till andras sätt att agera i olika situationer, om deras beteende är framgångsrikt blir de modeller för vårt eget sätt att bete oss. </a:t>
            </a:r>
            <a:r>
              <a:rPr lang="sv-SE" sz="1200" baseline="0" dirty="0"/>
              <a:t>Ex: En cool kille har på sig en blommig skjorta och blir retsamt kallad tant Agda – killen som observerar situationen kommer troligtvis inte testa att ha på sig en blommig skjorta.</a:t>
            </a:r>
          </a:p>
          <a:p>
            <a:pPr marL="0" indent="0" eaLnBrk="1" hangingPunct="1">
              <a:spcBef>
                <a:spcPct val="0"/>
              </a:spcBef>
              <a:buFont typeface="Arial" panose="020B0604020202020204" pitchFamily="34" charset="0"/>
              <a:buNone/>
            </a:pPr>
            <a:endParaRPr lang="sv-SE" sz="1200" dirty="0"/>
          </a:p>
          <a:p>
            <a:pPr marL="171450" indent="-171450" eaLnBrk="1" hangingPunct="1">
              <a:spcBef>
                <a:spcPct val="0"/>
              </a:spcBef>
              <a:buFont typeface="Arial" panose="020B0604020202020204" pitchFamily="34" charset="0"/>
              <a:buChar char="•"/>
            </a:pPr>
            <a:r>
              <a:rPr lang="sv-SE" sz="1200" dirty="0"/>
              <a:t>Särskilt tydlig</a:t>
            </a:r>
            <a:r>
              <a:rPr lang="sv-SE" sz="1200" baseline="0" dirty="0"/>
              <a:t> kanal för inlärning för våra sociala beteenderepertoar – vi lär oss genom att observera och interagera med andra.</a:t>
            </a:r>
          </a:p>
          <a:p>
            <a:pPr marL="0" indent="0" eaLnBrk="1" hangingPunct="1">
              <a:spcBef>
                <a:spcPct val="0"/>
              </a:spcBef>
              <a:buFont typeface="Arial" panose="020B0604020202020204" pitchFamily="34" charset="0"/>
              <a:buNone/>
            </a:pPr>
            <a:endParaRPr lang="sv-SE" sz="1200" baseline="0" dirty="0"/>
          </a:p>
          <a:p>
            <a:pPr marL="171450" indent="-171450" eaLnBrk="1" hangingPunct="1">
              <a:spcBef>
                <a:spcPct val="0"/>
              </a:spcBef>
              <a:buFont typeface="Arial" panose="020B0604020202020204" pitchFamily="34" charset="0"/>
              <a:buChar char="•"/>
            </a:pPr>
            <a:r>
              <a:rPr lang="sv-SE" sz="1200" baseline="0" dirty="0"/>
              <a:t>Ofta tydligast hos små barn men även äldre barn och vuxna lär via modellinlärning.</a:t>
            </a:r>
          </a:p>
          <a:p>
            <a:pPr marL="0" indent="0" eaLnBrk="1" hangingPunct="1">
              <a:spcBef>
                <a:spcPct val="0"/>
              </a:spcBef>
              <a:buFont typeface="Arial" panose="020B0604020202020204" pitchFamily="34" charset="0"/>
              <a:buNone/>
            </a:pPr>
            <a:endParaRPr lang="sv-SE" sz="1200" dirty="0"/>
          </a:p>
          <a:p>
            <a:pPr marL="171450" indent="-171450" eaLnBrk="1" hangingPunct="1">
              <a:spcBef>
                <a:spcPct val="0"/>
              </a:spcBef>
              <a:buFont typeface="Arial" panose="020B0604020202020204" pitchFamily="34" charset="0"/>
              <a:buChar char="•"/>
            </a:pPr>
            <a:r>
              <a:rPr lang="sv-SE" sz="1200" dirty="0"/>
              <a:t>Modellinlärning är ett av de mest kraftfulla sätten att lära in nya beteenden – såväl goda som dåliga. Ex </a:t>
            </a:r>
            <a:r>
              <a:rPr lang="sv-SE" sz="1200" dirty="0" err="1"/>
              <a:t>fld</a:t>
            </a:r>
            <a:r>
              <a:rPr lang="sv-SE" sz="1200" dirty="0"/>
              <a:t> som visar oro förmedlar</a:t>
            </a:r>
            <a:r>
              <a:rPr lang="sv-SE" sz="1200" baseline="0" dirty="0"/>
              <a:t> oro till sitt barn. Genom att förutse faror, hjälpa barnet att undvika blir barnet försiktigt, rädd och vill kanske inte utmana sig.</a:t>
            </a:r>
          </a:p>
          <a:p>
            <a:pPr marL="0" indent="0" eaLnBrk="1" hangingPunct="1">
              <a:spcBef>
                <a:spcPct val="0"/>
              </a:spcBef>
              <a:buFont typeface="Arial"/>
              <a:buNone/>
            </a:pPr>
            <a:endParaRPr lang="sv-SE" sz="1200" baseline="0" dirty="0"/>
          </a:p>
        </p:txBody>
      </p:sp>
      <p:sp>
        <p:nvSpPr>
          <p:cNvPr id="96260" name="Platshållare för bild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BC2211-1184-40BF-8C28-DF57296978B6}" type="slidenum">
              <a:rPr lang="sv-SE" smtClean="0"/>
              <a:pPr fontAlgn="base">
                <a:spcBef>
                  <a:spcPct val="0"/>
                </a:spcBef>
                <a:spcAft>
                  <a:spcPct val="0"/>
                </a:spcAft>
                <a:defRPr/>
              </a:pPr>
              <a:t>41</a:t>
            </a:fld>
            <a:endParaRPr lang="sv-SE" dirty="0"/>
          </a:p>
        </p:txBody>
      </p:sp>
    </p:spTree>
    <p:extLst>
      <p:ext uri="{BB962C8B-B14F-4D97-AF65-F5344CB8AC3E}">
        <p14:creationId xmlns:p14="http://schemas.microsoft.com/office/powerpoint/2010/main" val="2840684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t>5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1" u="sng" baseline="0" dirty="0"/>
          </a:p>
          <a:p>
            <a:pPr lvl="0"/>
            <a:r>
              <a:rPr lang="sv-SE" sz="1200" b="0" i="1" u="none" baseline="0" dirty="0"/>
              <a:t>Gruppledarmanual, uppslag 9.</a:t>
            </a:r>
          </a:p>
          <a:p>
            <a:pPr marL="180000" indent="-180000">
              <a:lnSpc>
                <a:spcPct val="115000"/>
              </a:lnSpc>
            </a:pPr>
            <a:r>
              <a:rPr lang="sv-SE" sz="1200" b="1" dirty="0">
                <a:solidFill>
                  <a:srgbClr val="000000"/>
                </a:solidFill>
                <a:effectLst/>
                <a:ea typeface="Times New Roman" panose="02020603050405020304" pitchFamily="18" charset="0"/>
                <a:cs typeface="Times New Roman" panose="02020603050405020304" pitchFamily="18" charset="0"/>
              </a:rPr>
              <a:t> </a:t>
            </a:r>
            <a:endParaRPr lang="sv-SE" sz="1200" b="1" dirty="0">
              <a:effectLst/>
              <a:ea typeface="Times New Roman" panose="02020603050405020304" pitchFamily="18" charset="0"/>
            </a:endParaRPr>
          </a:p>
          <a:p>
            <a:pPr marL="180000" indent="-180000">
              <a:lnSpc>
                <a:spcPct val="115000"/>
              </a:lnSpc>
              <a:buFont typeface="Arial" panose="020B0604020202020204" pitchFamily="34" charset="0"/>
              <a:buChar char="•"/>
            </a:pPr>
            <a:r>
              <a:rPr lang="sv-SE" sz="1200" b="0" dirty="0">
                <a:solidFill>
                  <a:srgbClr val="000000"/>
                </a:solidFill>
                <a:effectLst/>
                <a:ea typeface="Times New Roman" panose="02020603050405020304" pitchFamily="18" charset="0"/>
                <a:cs typeface="Times New Roman" panose="02020603050405020304" pitchFamily="18" charset="0"/>
              </a:rPr>
              <a:t>Gemensam stund är små korta stunder med barnet där barnet får förälderns fulla uppmärksamhet. </a:t>
            </a:r>
          </a:p>
          <a:p>
            <a:pPr marL="180000" indent="-180000">
              <a:lnSpc>
                <a:spcPct val="115000"/>
              </a:lnSpc>
              <a:buFont typeface="Arial" panose="020B0604020202020204" pitchFamily="34" charset="0"/>
              <a:buChar char="•"/>
            </a:pPr>
            <a:endParaRPr lang="sv-SE" sz="1200" b="0" dirty="0">
              <a:solidFill>
                <a:srgbClr val="000000"/>
              </a:solidFill>
              <a:effectLst/>
              <a:cs typeface="Times New Roman" panose="02020603050405020304" pitchFamily="18" charset="0"/>
            </a:endParaRPr>
          </a:p>
          <a:p>
            <a:pPr marL="180000" indent="-180000">
              <a:lnSpc>
                <a:spcPct val="115000"/>
              </a:lnSpc>
              <a:buFont typeface="Arial" panose="020B0604020202020204" pitchFamily="34" charset="0"/>
              <a:buChar char="•"/>
            </a:pPr>
            <a:r>
              <a:rPr lang="sv-SE" sz="1200" dirty="0"/>
              <a:t>Gemensam stund är till för att stärka relationen mellan </a:t>
            </a:r>
            <a:r>
              <a:rPr lang="sv-SE" sz="1200" dirty="0" err="1"/>
              <a:t>fld</a:t>
            </a:r>
            <a:r>
              <a:rPr lang="sv-SE" sz="1200" dirty="0"/>
              <a:t> och barn.</a:t>
            </a:r>
            <a:r>
              <a:rPr lang="sv-SE" sz="1200" baseline="0" dirty="0"/>
              <a:t> </a:t>
            </a:r>
            <a:r>
              <a:rPr lang="sv-SE" sz="1200" dirty="0"/>
              <a:t>Gemensam</a:t>
            </a:r>
            <a:r>
              <a:rPr lang="sv-SE" sz="1200" baseline="0" dirty="0"/>
              <a:t> stund utgör grunden för det fortsatta arbetet inom Komet och finns med som hemuppgift varje vecka. </a:t>
            </a:r>
            <a:r>
              <a:rPr lang="sv-SE" sz="1200" dirty="0"/>
              <a:t>Målet är att få till en stund varje dag.</a:t>
            </a:r>
            <a:endParaRPr lang="sv-SE" sz="1200" baseline="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För att självkänslan ska få en bra grund behöver barn</a:t>
            </a:r>
            <a:r>
              <a:rPr lang="sv-SE" sz="1200" baseline="0" dirty="0"/>
              <a:t> känna kärlek och få uppmärksamhet som inte är villkorad på något sätt. Det spelar en stor roll i anknytningsprocessen. När vi i Komet pratar om uppmärksamhet så är det i linje med detta.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aseline="0" dirty="0"/>
              <a:t>Föräldern bygger på ett förtroendekonto genom att finnas med sitt barn, uppmärksamma barnet för den det är, uppmuntra barnet på olika sätt och därigenom också ”reparera” tidigare brister i umgänget. </a:t>
            </a:r>
          </a:p>
          <a:p>
            <a:endParaRPr lang="sv-SE" sz="1200" kern="1200" dirty="0">
              <a:solidFill>
                <a:schemeClr val="tx1"/>
              </a:solidFill>
              <a:effectLst/>
            </a:endParaRPr>
          </a:p>
          <a:p>
            <a:pPr marL="171450" indent="-171450">
              <a:buFont typeface="Wingdings" panose="05000000000000000000" pitchFamily="2" charset="2"/>
              <a:buChar char="Ø"/>
            </a:pPr>
            <a:r>
              <a:rPr lang="sv-SE" sz="1200" i="1" kern="1200" dirty="0">
                <a:solidFill>
                  <a:schemeClr val="tx1"/>
                </a:solidFill>
                <a:effectLst/>
              </a:rPr>
              <a:t>Läs exempel nedan</a:t>
            </a:r>
            <a:r>
              <a:rPr lang="sv-SE" sz="1200" kern="1200" baseline="0" dirty="0">
                <a:solidFill>
                  <a:schemeClr val="tx1"/>
                </a:solidFill>
                <a:effectLst/>
              </a:rPr>
              <a:t>:</a:t>
            </a:r>
            <a:endParaRPr lang="sv-SE" sz="1200" kern="1200" dirty="0">
              <a:solidFill>
                <a:schemeClr val="tx1"/>
              </a:solidFill>
              <a:effectLst/>
            </a:endParaRPr>
          </a:p>
          <a:p>
            <a:pPr marL="360000" lvl="1" indent="-180000">
              <a:buFont typeface="Courier New" panose="02070309020205020404" pitchFamily="49" charset="0"/>
              <a:buChar char="o"/>
            </a:pPr>
            <a:r>
              <a:rPr lang="sv-SE" sz="1200" b="1" dirty="0">
                <a:cs typeface="Times New Roman" panose="02020603050405020304" pitchFamily="18" charset="0"/>
              </a:rPr>
              <a:t>Ungefär 10-15 minuter</a:t>
            </a:r>
            <a:r>
              <a:rPr lang="sv-SE" sz="1200" dirty="0">
                <a:cs typeface="Times New Roman" panose="02020603050405020304" pitchFamily="18" charset="0"/>
              </a:rPr>
              <a:t>, helst varje dag.</a:t>
            </a:r>
            <a:r>
              <a:rPr lang="sv-SE" sz="1200" baseline="0" dirty="0">
                <a:cs typeface="Times New Roman" panose="02020603050405020304" pitchFamily="18" charset="0"/>
              </a:rPr>
              <a:t> </a:t>
            </a:r>
            <a:r>
              <a:rPr lang="sv-SE" sz="1200" dirty="0"/>
              <a:t>Det är viktigare att ha många korta stunder under veckan än några långa</a:t>
            </a:r>
          </a:p>
          <a:p>
            <a:pPr marL="360000" lvl="1" indent="-180000">
              <a:buFont typeface="Courier New" panose="02070309020205020404" pitchFamily="49" charset="0"/>
              <a:buChar char="o"/>
            </a:pPr>
            <a:r>
              <a:rPr lang="sv-SE" sz="1200" b="1" kern="1200" dirty="0">
                <a:solidFill>
                  <a:schemeClr val="tx1"/>
                </a:solidFill>
                <a:effectLst/>
              </a:rPr>
              <a:t>Barnets stund</a:t>
            </a:r>
            <a:r>
              <a:rPr lang="sv-SE" sz="1200" b="0" kern="1200" dirty="0">
                <a:solidFill>
                  <a:schemeClr val="tx1"/>
                </a:solidFill>
                <a:effectLst/>
              </a:rPr>
              <a:t>. </a:t>
            </a:r>
            <a:r>
              <a:rPr lang="sv-SE" sz="1200" kern="1200" dirty="0">
                <a:solidFill>
                  <a:schemeClr val="tx1"/>
                </a:solidFill>
                <a:effectLst/>
              </a:rPr>
              <a:t>Välj en tid då du inte är stressad eller upptagen med annat. </a:t>
            </a:r>
          </a:p>
          <a:p>
            <a:pPr marL="360000" lvl="1" indent="-180000">
              <a:buFont typeface="Courier New" panose="02070309020205020404" pitchFamily="49" charset="0"/>
              <a:buChar char="o"/>
            </a:pPr>
            <a:r>
              <a:rPr lang="sv-SE" sz="1200" b="1" dirty="0">
                <a:cs typeface="Times New Roman" panose="02020603050405020304" pitchFamily="18" charset="0"/>
              </a:rPr>
              <a:t>Barnet väljer och styr aktivitet </a:t>
            </a:r>
            <a:r>
              <a:rPr lang="sv-SE" sz="1200" dirty="0">
                <a:cs typeface="Times New Roman" panose="02020603050405020304" pitchFamily="18" charset="0"/>
              </a:rPr>
              <a:t>i den mån det går. </a:t>
            </a:r>
            <a:r>
              <a:rPr lang="sv-SE" sz="1200" kern="1200" dirty="0">
                <a:solidFill>
                  <a:schemeClr val="tx1"/>
                </a:solidFill>
                <a:effectLst/>
              </a:rPr>
              <a:t>Lek är en aktivitet som passar bra för gemensam stund. </a:t>
            </a:r>
          </a:p>
          <a:p>
            <a:pPr marL="360000" lvl="1" indent="-180000">
              <a:buFont typeface="Courier New" panose="02070309020205020404" pitchFamily="49" charset="0"/>
              <a:buChar char="o"/>
            </a:pPr>
            <a:r>
              <a:rPr lang="sv-SE" sz="1200" b="1" kern="1200" dirty="0">
                <a:solidFill>
                  <a:schemeClr val="tx1"/>
                </a:solidFill>
                <a:effectLst/>
              </a:rPr>
              <a:t>Förbered ett avslut. </a:t>
            </a:r>
            <a:r>
              <a:rPr lang="sv-SE" sz="1200" kern="1200" dirty="0">
                <a:solidFill>
                  <a:schemeClr val="tx1"/>
                </a:solidFill>
                <a:effectLst/>
              </a:rPr>
              <a:t>Om barnet ändå protesterar när det är dags att sluta så säg lugnt: </a:t>
            </a:r>
            <a:r>
              <a:rPr lang="sv-SE" sz="1200" i="1" kern="1200" dirty="0">
                <a:solidFill>
                  <a:schemeClr val="tx1"/>
                </a:solidFill>
                <a:effectLst/>
              </a:rPr>
              <a:t>”Nu är det dags för mig att sluta leka, det har varit jättekul att leka med dig, det vill jag göra fler gånger.”</a:t>
            </a:r>
            <a:r>
              <a:rPr lang="sv-SE" sz="1200" kern="1200" dirty="0">
                <a:solidFill>
                  <a:schemeClr val="tx1"/>
                </a:solidFill>
                <a:effectLst/>
              </a:rPr>
              <a:t> Lämna leken utan att argumentera. Med tiden lär sig barnet att det kommer nya gemensamma stunder längre fram. </a:t>
            </a:r>
          </a:p>
          <a:p>
            <a:pPr marL="360000" marR="0" lvl="1" indent="-1800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sz="1200" kern="1200" dirty="0">
                <a:solidFill>
                  <a:schemeClr val="tx1"/>
                </a:solidFill>
                <a:effectLst/>
              </a:rPr>
              <a:t>Om du har flera barn kan du antingen ge dem egna stunder eller, om det fungerar bra, vara med dem tillsammans. Det viktiga är att varje barn får del av din uppmärksamhet.</a:t>
            </a:r>
          </a:p>
          <a:p>
            <a:pPr marL="360000" marR="0" lvl="1" indent="-1800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sz="1200" dirty="0">
                <a:cs typeface="Times New Roman" panose="02020603050405020304" pitchFamily="18" charset="0"/>
              </a:rPr>
              <a:t>Glöm inte att titta på och visa intresse.</a:t>
            </a:r>
            <a:endParaRPr lang="sv-SE" sz="1200" kern="1200" dirty="0">
              <a:solidFill>
                <a:schemeClr val="tx1"/>
              </a:solidFill>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kern="1200" dirty="0">
              <a:solidFill>
                <a:schemeClr val="tx1"/>
              </a:solidFill>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Gemensam stund ska vara något som blir</a:t>
            </a:r>
            <a:r>
              <a:rPr lang="sv-SE" sz="1200" baseline="0" dirty="0"/>
              <a:t> efterlängtat, en stund då barnet får 100% uppmärksamhet utan att det ska vara kravfyllt för barnet.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Vi klarar sällan att vara helt uppmärksamma och närvarande mer än en kortare stund. Ibland kan den gemensamma stunden vara en del i en längre:</a:t>
            </a:r>
            <a:r>
              <a:rPr lang="sv-SE" sz="1200" baseline="0" dirty="0"/>
              <a:t> </a:t>
            </a:r>
            <a:r>
              <a:rPr lang="sv-SE" sz="1200" dirty="0"/>
              <a:t>en dag i badhuset är inte det vi menar med gemensam stund, men den stunden då föräldern fokuserar på att leka med sitt barn på barnets villkor i bassängen kan vara det. Ett bra tips till föräldrarna är att de</a:t>
            </a:r>
            <a:r>
              <a:rPr lang="sv-SE" sz="1200" baseline="0" dirty="0"/>
              <a:t> ska f</a:t>
            </a:r>
            <a:r>
              <a:rPr lang="sv-SE" sz="1200" dirty="0"/>
              <a:t>örsöka hitta GS i vardagen hemma,</a:t>
            </a:r>
            <a:r>
              <a:rPr lang="sv-SE" sz="1200" baseline="0" dirty="0"/>
              <a:t> dvs ha gemensam stund i situationer som redan finns. </a:t>
            </a:r>
            <a:endParaRPr lang="sv-SE" sz="1200" dirty="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aseline="0" dirty="0"/>
          </a:p>
          <a:p>
            <a:pPr marL="171450" indent="-171450">
              <a:buFont typeface="Arial" panose="020B0604020202020204" pitchFamily="34" charset="0"/>
              <a:buChar char="•"/>
            </a:pPr>
            <a:r>
              <a:rPr lang="sv-SE" sz="1200" kern="1200" dirty="0">
                <a:solidFill>
                  <a:schemeClr val="tx1"/>
                </a:solidFill>
                <a:effectLst/>
              </a:rPr>
              <a:t>Gemensam</a:t>
            </a:r>
            <a:r>
              <a:rPr lang="sv-SE" sz="1200" kern="1200" baseline="0" dirty="0">
                <a:solidFill>
                  <a:schemeClr val="tx1"/>
                </a:solidFill>
                <a:effectLst/>
              </a:rPr>
              <a:t> stund har en tydlig koppling till b</a:t>
            </a:r>
            <a:r>
              <a:rPr lang="sv-SE" sz="1200" kern="1200" dirty="0">
                <a:solidFill>
                  <a:schemeClr val="tx1"/>
                </a:solidFill>
                <a:effectLst/>
              </a:rPr>
              <a:t>arnkonventionen,</a:t>
            </a:r>
            <a:r>
              <a:rPr lang="sv-SE" sz="1200" kern="1200" baseline="0" dirty="0">
                <a:solidFill>
                  <a:schemeClr val="tx1"/>
                </a:solidFill>
                <a:effectLst/>
              </a:rPr>
              <a:t> (</a:t>
            </a:r>
            <a:r>
              <a:rPr lang="sv-SE" sz="1200" b="1" kern="1200" dirty="0">
                <a:solidFill>
                  <a:schemeClr val="tx1"/>
                </a:solidFill>
                <a:effectLst/>
              </a:rPr>
              <a:t>artikel 12</a:t>
            </a:r>
            <a:r>
              <a:rPr lang="sv-SE" sz="1200" kern="1200" dirty="0">
                <a:solidFill>
                  <a:schemeClr val="tx1"/>
                </a:solidFill>
                <a:effectLst/>
              </a:rPr>
              <a:t>, </a:t>
            </a:r>
            <a:r>
              <a:rPr lang="sv-SE" sz="1200" b="0" i="1" kern="1200" dirty="0">
                <a:solidFill>
                  <a:schemeClr val="tx1"/>
                </a:solidFill>
                <a:effectLst/>
              </a:rPr>
              <a:t>”Barn har rätt att uttrycka sin mening och höras i alla frågor som rör barnet. Hänsyn ska tas till barnets åsikter, utifrån barnets ålder och mognad”). </a:t>
            </a:r>
            <a:r>
              <a:rPr lang="sv-SE" sz="1200" kern="1200" dirty="0">
                <a:solidFill>
                  <a:schemeClr val="tx1"/>
                </a:solidFill>
                <a:effectLst/>
              </a:rPr>
              <a:t>Gemensam stund är</a:t>
            </a:r>
            <a:r>
              <a:rPr lang="sv-SE" sz="1200" kern="1200" baseline="0" dirty="0">
                <a:solidFill>
                  <a:schemeClr val="tx1"/>
                </a:solidFill>
                <a:effectLst/>
              </a:rPr>
              <a:t> ett sätt att låta barnet ge uttryck för sina egna åsikter och tankar då det i den gemensamma stunden är</a:t>
            </a:r>
            <a:r>
              <a:rPr lang="sv-SE" sz="1200" kern="1200" dirty="0">
                <a:solidFill>
                  <a:schemeClr val="tx1"/>
                </a:solidFill>
                <a:effectLst/>
              </a:rPr>
              <a:t> barnet som styr vad som ska lekas med, föräldern som följer barnet och är lyhörd för barnets vilja och därmed försöker</a:t>
            </a:r>
            <a:r>
              <a:rPr lang="sv-SE" sz="1200" kern="1200" baseline="0" dirty="0">
                <a:solidFill>
                  <a:schemeClr val="tx1"/>
                </a:solidFill>
                <a:effectLst/>
              </a:rPr>
              <a:t> ta barnets perspektiv</a:t>
            </a:r>
            <a:r>
              <a:rPr lang="sv-SE" sz="1200" kern="1200" dirty="0">
                <a:solidFill>
                  <a:schemeClr val="tx1"/>
                </a:solidFill>
                <a:effectLst/>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dirty="0">
              <a:cs typeface="Times New Roman" panose="02020603050405020304" pitchFamily="18" charset="0"/>
            </a:endParaRPr>
          </a:p>
          <a:p>
            <a:pPr marL="171450" indent="-171450">
              <a:buFont typeface="Arial" panose="020B0604020202020204" pitchFamily="34" charset="0"/>
              <a:buChar char="•"/>
            </a:pPr>
            <a:endParaRPr lang="sv-SE" sz="1200"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42</a:t>
            </a:fld>
            <a:endParaRPr lang="sv-S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0" dirty="0"/>
              <a:t>3 min</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0" i="1" dirty="0"/>
              <a:t>Gruppledarmanual, uppslag 10.</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0" dirty="0"/>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200" i="1" dirty="0"/>
              <a:t>Gå igenom bilden</a:t>
            </a:r>
          </a:p>
          <a:p>
            <a:pPr marL="360000" marR="0" lvl="2" indent="-1800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sz="1200" b="1" i="0" dirty="0"/>
              <a:t>Titta på. </a:t>
            </a:r>
            <a:r>
              <a:rPr lang="sv-SE" sz="1200" i="0" dirty="0"/>
              <a:t>Börja delta när du tycker att det passar. </a:t>
            </a:r>
          </a:p>
          <a:p>
            <a:pPr marL="360000" marR="0" lvl="2" indent="-1800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sz="1200" b="1" kern="1200" dirty="0">
                <a:solidFill>
                  <a:schemeClr val="tx1"/>
                </a:solidFill>
                <a:effectLst/>
              </a:rPr>
              <a:t>Låt barnet styra leken eller aktiviteten. </a:t>
            </a:r>
            <a:r>
              <a:rPr lang="sv-SE" sz="1200" kern="1200" dirty="0">
                <a:solidFill>
                  <a:schemeClr val="tx1"/>
                </a:solidFill>
                <a:effectLst/>
              </a:rPr>
              <a:t>Undvik för mycket frågor och förslag. Låt barnet styra istället och följ barnets initiativ. </a:t>
            </a:r>
          </a:p>
          <a:p>
            <a:pPr marL="360000" marR="0" lvl="2" indent="-1800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sz="1200" b="1" kern="1200" dirty="0">
                <a:solidFill>
                  <a:schemeClr val="tx1"/>
                </a:solidFill>
                <a:effectLst/>
              </a:rPr>
              <a:t>Sätt ord på det barnet gör. </a:t>
            </a:r>
            <a:r>
              <a:rPr lang="sv-SE" sz="1200" kern="1200" dirty="0">
                <a:solidFill>
                  <a:schemeClr val="tx1"/>
                </a:solidFill>
                <a:effectLst/>
              </a:rPr>
              <a:t>Var sportkommentator.</a:t>
            </a:r>
            <a:r>
              <a:rPr lang="sv-SE" sz="1200" kern="1200" baseline="0" dirty="0">
                <a:solidFill>
                  <a:schemeClr val="tx1"/>
                </a:solidFill>
                <a:effectLst/>
              </a:rPr>
              <a:t> </a:t>
            </a:r>
            <a:r>
              <a:rPr lang="sv-SE" sz="1200" kern="1200" dirty="0">
                <a:solidFill>
                  <a:schemeClr val="tx1"/>
                </a:solidFill>
                <a:effectLst/>
              </a:rPr>
              <a:t>Beskriv högt. Visa att du ser.</a:t>
            </a:r>
          </a:p>
          <a:p>
            <a:pPr marL="360000" marR="0" lvl="2" indent="-1800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sz="1200" b="1" kern="1200" dirty="0">
                <a:solidFill>
                  <a:schemeClr val="tx1"/>
                </a:solidFill>
                <a:effectLst/>
              </a:rPr>
              <a:t>Visa entusiasm. </a:t>
            </a:r>
            <a:r>
              <a:rPr lang="sv-SE" sz="1200" kern="1200" dirty="0">
                <a:solidFill>
                  <a:schemeClr val="tx1"/>
                </a:solidFill>
                <a:effectLst/>
              </a:rPr>
              <a:t>Visa uppskattning och glädje! Låt bli att värdera barnets prestation i leken och uppmuntra att barnet deltar och försöker – inte att det ”lyckas”. Som vuxen kan det ibland kännas svårt och ovant att leka men om du är helt fokuserad på barnet blir det ofta roligare. Försök gärna hitta aktiviteter som både du och ditt barn tycker om. </a:t>
            </a:r>
          </a:p>
          <a:p>
            <a:pPr marL="180000" marR="0" lvl="2"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lang="sv-SE" sz="1200" kern="1200" dirty="0">
              <a:solidFill>
                <a:schemeClr val="tx1"/>
              </a:solidFill>
              <a:effectLst/>
            </a:endParaRPr>
          </a:p>
          <a:p>
            <a:pPr marL="18000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i="0" dirty="0"/>
              <a:t>I föräldramaterialet finns exempel på hur föräldrar kan säga och göra när de visar entusiasm ifall de tycker att det är svårt.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i="1"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43</a:t>
            </a:fld>
            <a:endParaRPr lang="sv-S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dirty="0"/>
              <a:t>1 min</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a:t>...och så här ska det helst inte bli. </a:t>
            </a:r>
          </a:p>
          <a:p>
            <a:endParaRPr lang="sv-SE"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44</a:t>
            </a:fld>
            <a:endParaRPr lang="sv-S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Autofit/>
          </a:bodyPr>
          <a:lstStyle/>
          <a:p>
            <a:r>
              <a:rPr lang="sv-SE" sz="1200" b="0" dirty="0"/>
              <a:t>8 min</a:t>
            </a:r>
            <a:endParaRPr lang="sv-SE" sz="1200" b="0" i="1" baseline="0" dirty="0"/>
          </a:p>
          <a:p>
            <a:endParaRPr lang="sv-SE" sz="1200" b="0" i="1" baseline="0" dirty="0"/>
          </a:p>
          <a:p>
            <a:r>
              <a:rPr lang="sv-SE" sz="1200" b="0" i="0" baseline="0" dirty="0"/>
              <a:t>Gruppledarmanual, uppslag 10. </a:t>
            </a:r>
          </a:p>
          <a:p>
            <a:endParaRPr lang="sv-SE" sz="1200" b="0" i="0" dirty="0"/>
          </a:p>
          <a:p>
            <a:r>
              <a:rPr lang="sv-SE" sz="1200" i="0" kern="1200" dirty="0">
                <a:solidFill>
                  <a:schemeClr val="tx1"/>
                </a:solidFill>
                <a:effectLst/>
              </a:rPr>
              <a:t>För avsnittet Gemensam stund visar ni film 4 och 5. Välj de filmer som passar er grupp, antingen film I och II för yngre barn eller film I och II för äldre barn. Ni kan också välja att bara visa Gemensam stund med syskon, film 6. Har</a:t>
            </a:r>
            <a:r>
              <a:rPr lang="sv-SE" sz="1200" i="0" kern="1200" baseline="0" dirty="0">
                <a:solidFill>
                  <a:schemeClr val="tx1"/>
                </a:solidFill>
                <a:effectLst/>
              </a:rPr>
              <a:t> ni till exempel </a:t>
            </a:r>
            <a:r>
              <a:rPr lang="sv-SE" sz="1200" i="0" kern="1200" dirty="0">
                <a:solidFill>
                  <a:schemeClr val="tx1"/>
                </a:solidFill>
                <a:effectLst/>
              </a:rPr>
              <a:t>en föräldragrupp där barnen</a:t>
            </a:r>
            <a:r>
              <a:rPr lang="sv-SE" sz="1200" i="0" kern="1200" baseline="0" dirty="0">
                <a:solidFill>
                  <a:schemeClr val="tx1"/>
                </a:solidFill>
                <a:effectLst/>
              </a:rPr>
              <a:t> har flera syskon, kan film 6 vara mer lämplig att visa. </a:t>
            </a:r>
            <a:endParaRPr lang="sv-SE" sz="1200" i="0" kern="1200" dirty="0">
              <a:solidFill>
                <a:schemeClr val="tx1"/>
              </a:solidFill>
              <a:effectLst/>
            </a:endParaRPr>
          </a:p>
          <a:p>
            <a:endParaRPr lang="sv-SE" sz="1200" b="1" kern="1200" dirty="0">
              <a:solidFill>
                <a:schemeClr val="tx1"/>
              </a:solidFill>
              <a:effectLst/>
            </a:endParaRPr>
          </a:p>
          <a:p>
            <a:pPr marL="180000" indent="-180000">
              <a:buFont typeface="Wingdings" panose="05000000000000000000" pitchFamily="2" charset="2"/>
              <a:buChar char="Ø"/>
            </a:pPr>
            <a:r>
              <a:rPr lang="sv-SE" sz="1200" b="0" i="1" kern="1200" dirty="0">
                <a:solidFill>
                  <a:schemeClr val="tx1"/>
                </a:solidFill>
                <a:effectLst/>
              </a:rPr>
              <a:t>Visa film: </a:t>
            </a:r>
            <a:r>
              <a:rPr lang="sv-SE" sz="1200" b="1" kern="1200" dirty="0">
                <a:solidFill>
                  <a:schemeClr val="tx1"/>
                </a:solidFill>
                <a:effectLst/>
              </a:rPr>
              <a:t>Film 4, Gemensam stund I, yngre barn, </a:t>
            </a:r>
            <a:r>
              <a:rPr lang="sv-SE" sz="1200" i="1" kern="1200" dirty="0">
                <a:solidFill>
                  <a:schemeClr val="tx1"/>
                </a:solidFill>
                <a:effectLst/>
              </a:rPr>
              <a:t>eller</a:t>
            </a:r>
            <a:r>
              <a:rPr lang="sv-SE" sz="1200" b="1" kern="1200" dirty="0">
                <a:solidFill>
                  <a:schemeClr val="tx1"/>
                </a:solidFill>
                <a:effectLst/>
              </a:rPr>
              <a:t> Gemensam stund I, äldre barn</a:t>
            </a:r>
            <a:r>
              <a:rPr lang="sv-SE" sz="1200" kern="1200" dirty="0">
                <a:solidFill>
                  <a:schemeClr val="tx1"/>
                </a:solidFill>
                <a:effectLst/>
              </a:rPr>
              <a:t> </a:t>
            </a:r>
            <a:r>
              <a:rPr lang="sv-SE" sz="1200" i="1" kern="1200" dirty="0">
                <a:solidFill>
                  <a:schemeClr val="tx1"/>
                </a:solidFill>
                <a:effectLst/>
              </a:rPr>
              <a:t>Diskutera innehållet med deltagarna. Utgå från följande frågor:</a:t>
            </a:r>
            <a:endParaRPr lang="sv-SE" sz="1200" dirty="0">
              <a:effectLst/>
            </a:endParaRPr>
          </a:p>
          <a:p>
            <a:pPr marL="0" indent="0">
              <a:buFont typeface="Arial" panose="020B0604020202020204" pitchFamily="34" charset="0"/>
              <a:buNone/>
            </a:pPr>
            <a:endParaRPr lang="sv-SE" sz="1200" dirty="0">
              <a:effectLst/>
            </a:endParaRPr>
          </a:p>
          <a:p>
            <a:pPr marL="180000" lvl="0" indent="-180000">
              <a:buFont typeface="Arial" panose="020B0604020202020204" pitchFamily="34" charset="0"/>
              <a:buChar char="•"/>
            </a:pPr>
            <a:r>
              <a:rPr lang="sv-SE" sz="1200" kern="1200" dirty="0">
                <a:solidFill>
                  <a:schemeClr val="tx1"/>
                </a:solidFill>
                <a:effectLst/>
              </a:rPr>
              <a:t>Hur tror ni barnet upplevde situationen?</a:t>
            </a:r>
            <a:endParaRPr lang="sv-SE" sz="1200" dirty="0">
              <a:effectLst/>
            </a:endParaRPr>
          </a:p>
          <a:p>
            <a:pPr marL="180000" lvl="0" indent="-180000">
              <a:buFont typeface="Arial" panose="020B0604020202020204" pitchFamily="34" charset="0"/>
              <a:buChar char="•"/>
            </a:pPr>
            <a:r>
              <a:rPr lang="sv-SE" sz="1200" kern="1200" dirty="0">
                <a:solidFill>
                  <a:schemeClr val="tx1"/>
                </a:solidFill>
                <a:effectLst/>
              </a:rPr>
              <a:t>Vad gjorde föräldern som var bra? Vad kunde hon ha gjort annorlunda?</a:t>
            </a:r>
            <a:endParaRPr lang="sv-SE" sz="1200" dirty="0">
              <a:effectLst/>
            </a:endParaRPr>
          </a:p>
          <a:p>
            <a:pPr marL="180000" indent="-180000"/>
            <a:r>
              <a:rPr lang="sv-SE" sz="1200" i="1" kern="1200" dirty="0">
                <a:solidFill>
                  <a:schemeClr val="tx1"/>
                </a:solidFill>
                <a:effectLst/>
              </a:rPr>
              <a:t> </a:t>
            </a:r>
            <a:endParaRPr lang="sv-SE" sz="1200" dirty="0">
              <a:effectLst/>
            </a:endParaRPr>
          </a:p>
          <a:p>
            <a:pPr marL="180000" indent="-180000">
              <a:buFont typeface="Wingdings" panose="05000000000000000000" pitchFamily="2" charset="2"/>
              <a:buChar char="Ø"/>
            </a:pPr>
            <a:r>
              <a:rPr lang="sv-SE" sz="1200" b="0" i="1" kern="1200" dirty="0">
                <a:solidFill>
                  <a:schemeClr val="tx1"/>
                </a:solidFill>
                <a:effectLst/>
              </a:rPr>
              <a:t>Visa film: </a:t>
            </a:r>
            <a:r>
              <a:rPr lang="sv-SE" sz="1200" b="1" i="0" kern="1200" dirty="0">
                <a:solidFill>
                  <a:schemeClr val="tx1"/>
                </a:solidFill>
                <a:effectLst/>
              </a:rPr>
              <a:t>Fi</a:t>
            </a:r>
            <a:r>
              <a:rPr lang="sv-SE" sz="1200" b="1" kern="1200" dirty="0">
                <a:solidFill>
                  <a:schemeClr val="tx1"/>
                </a:solidFill>
                <a:effectLst/>
              </a:rPr>
              <a:t>lm 5, Gemensam stund II, yngre barn </a:t>
            </a:r>
            <a:r>
              <a:rPr lang="sv-SE" sz="1200" i="1" kern="1200" dirty="0">
                <a:solidFill>
                  <a:schemeClr val="tx1"/>
                </a:solidFill>
                <a:effectLst/>
              </a:rPr>
              <a:t>eller</a:t>
            </a:r>
            <a:r>
              <a:rPr lang="sv-SE" sz="1200" b="1" kern="1200" dirty="0">
                <a:solidFill>
                  <a:schemeClr val="tx1"/>
                </a:solidFill>
                <a:effectLst/>
              </a:rPr>
              <a:t> Gemensam stund II, äldre barn. </a:t>
            </a:r>
            <a:r>
              <a:rPr lang="sv-SE" sz="1200" i="1" kern="1200" dirty="0">
                <a:solidFill>
                  <a:schemeClr val="tx1"/>
                </a:solidFill>
                <a:effectLst/>
              </a:rPr>
              <a:t>Diskutera innehållet med deltagarna. Utgå från följande frågor:</a:t>
            </a:r>
            <a:endParaRPr lang="sv-SE" sz="1200" dirty="0">
              <a:effectLst/>
            </a:endParaRPr>
          </a:p>
          <a:p>
            <a:pPr marL="180000" indent="-180000"/>
            <a:r>
              <a:rPr lang="sv-SE" sz="1200" i="1" kern="1200" dirty="0">
                <a:solidFill>
                  <a:schemeClr val="tx1"/>
                </a:solidFill>
                <a:effectLst/>
              </a:rPr>
              <a:t> </a:t>
            </a:r>
            <a:endParaRPr lang="sv-SE" sz="1200" dirty="0">
              <a:effectLst/>
            </a:endParaRPr>
          </a:p>
          <a:p>
            <a:pPr marL="180000" lvl="0" indent="-180000">
              <a:buFont typeface="Arial" panose="020B0604020202020204" pitchFamily="34" charset="0"/>
              <a:buChar char="•"/>
            </a:pPr>
            <a:r>
              <a:rPr lang="sv-SE" sz="1200" kern="1200" dirty="0">
                <a:solidFill>
                  <a:schemeClr val="tx1"/>
                </a:solidFill>
                <a:effectLst/>
              </a:rPr>
              <a:t>Hur tror ni barnet upplevde situationen?</a:t>
            </a:r>
          </a:p>
          <a:p>
            <a:pPr marL="180000" lvl="0" indent="-180000">
              <a:buFont typeface="Arial" panose="020B0604020202020204" pitchFamily="34" charset="0"/>
              <a:buChar char="•"/>
            </a:pPr>
            <a:r>
              <a:rPr lang="sv-SE" sz="1200" kern="1200" dirty="0">
                <a:solidFill>
                  <a:schemeClr val="tx1"/>
                </a:solidFill>
                <a:effectLst/>
              </a:rPr>
              <a:t>Vad gjorde föräldern i filmen annorlunda i den här filmen?</a:t>
            </a:r>
            <a:endParaRPr lang="sv-SE" sz="1200" dirty="0">
              <a:effectLst/>
            </a:endParaRPr>
          </a:p>
          <a:p>
            <a:endParaRPr lang="sv-SE" sz="1200" b="0" dirty="0"/>
          </a:p>
          <a:p>
            <a:r>
              <a:rPr lang="sv-SE" sz="1200" b="0" dirty="0"/>
              <a:t>I föräldramaterialet finns en lista med förslag på aktiviteter för gemensam stund, en del föräldrar har svårt att hitta på vad de ska göra.</a:t>
            </a:r>
          </a:p>
        </p:txBody>
      </p:sp>
      <p:sp>
        <p:nvSpPr>
          <p:cNvPr id="4" name="Platshållare för bildnummer 3"/>
          <p:cNvSpPr>
            <a:spLocks noGrp="1"/>
          </p:cNvSpPr>
          <p:nvPr>
            <p:ph type="sldNum" sz="quarter" idx="10"/>
          </p:nvPr>
        </p:nvSpPr>
        <p:spPr/>
        <p:txBody>
          <a:bodyPr/>
          <a:lstStyle/>
          <a:p>
            <a:fld id="{CE5D709F-E256-4A36-B43A-C2969BEDD107}" type="slidenum">
              <a:rPr lang="sv-SE" smtClean="0"/>
              <a:pPr/>
              <a:t>45</a:t>
            </a:fld>
            <a:endParaRPr lang="sv-S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indent="0">
              <a:buFont typeface="Arial" panose="020B0604020202020204" pitchFamily="34" charset="0"/>
              <a:buNone/>
            </a:pPr>
            <a:r>
              <a:rPr lang="sv-SE" sz="1200" i="0" dirty="0"/>
              <a:t>1 min</a:t>
            </a:r>
          </a:p>
          <a:p>
            <a:pPr marL="180000" indent="-180000">
              <a:buFont typeface="Arial" panose="020B0604020202020204" pitchFamily="34" charset="0"/>
              <a:buNone/>
            </a:pPr>
            <a:endParaRPr lang="sv-SE" sz="1200" i="0" dirty="0"/>
          </a:p>
          <a:p>
            <a:pPr marL="180000" indent="-180000">
              <a:buFont typeface="Arial" panose="020B0604020202020204" pitchFamily="34" charset="0"/>
              <a:buChar char="•"/>
            </a:pPr>
            <a:r>
              <a:rPr lang="sv-SE" sz="1200" dirty="0">
                <a:solidFill>
                  <a:srgbClr val="000000"/>
                </a:solidFill>
                <a:effectLst/>
                <a:ea typeface="Times New Roman" panose="02020603050405020304" pitchFamily="18" charset="0"/>
              </a:rPr>
              <a:t>Det viktigaste med Komet är hemuppgifterna. Kommande träffar inleds med att ni tillsammans med föräldrarna går igenom föregående veckas hemuppgifter. Utvärderingar av Komet har visat att föräldrar måste göra hemuppgifterna för att få en positiv förändring hemma. Att endast delta på kurstillfällena leder inte till någon förändring.</a:t>
            </a:r>
            <a:endParaRPr lang="sv-SE" sz="1200" i="1"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96593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Autofit/>
          </a:bodyPr>
          <a:lstStyle/>
          <a:p>
            <a:pPr marL="0" lvl="0" indent="0">
              <a:buFont typeface="Symbol" panose="05050102010706020507" pitchFamily="18" charset="2"/>
              <a:buNone/>
            </a:pPr>
            <a:r>
              <a:rPr lang="sv-SE" sz="1200" dirty="0"/>
              <a:t>6 min </a:t>
            </a:r>
          </a:p>
          <a:p>
            <a:pPr marL="0" lvl="0" indent="0">
              <a:buFont typeface="Symbol" panose="05050102010706020507" pitchFamily="18" charset="2"/>
              <a:buNone/>
            </a:pPr>
            <a:endParaRPr lang="sv-SE"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i="0" baseline="0" dirty="0"/>
              <a:t>Det finns några saker som är bra att tänka på när vi ger hemuppgifter, som ökar chansen att föräldrarna prövar hemma. </a:t>
            </a:r>
            <a:endParaRPr lang="sv-SE"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i="1" dirty="0"/>
              <a:t>Att föräldern förstår vikten och syftet med hemuppgiften</a:t>
            </a:r>
            <a:r>
              <a:rPr lang="sv-SE" sz="1200" dirty="0"/>
              <a:t>:</a:t>
            </a:r>
            <a:r>
              <a:rPr lang="sv-SE" sz="1200" baseline="0" dirty="0"/>
              <a:t> </a:t>
            </a:r>
          </a:p>
          <a:p>
            <a:pPr marL="360000" marR="0" lvl="1" indent="-1800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sz="1200" dirty="0"/>
              <a:t>Vad har föräldern att vinna på att</a:t>
            </a:r>
            <a:r>
              <a:rPr lang="sv-SE" sz="1200" baseline="0" dirty="0"/>
              <a:t> göra hemuppgiften?</a:t>
            </a:r>
          </a:p>
          <a:p>
            <a:pPr marL="360000" marR="0" lvl="1" indent="-1800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sz="1200" baseline="0" dirty="0"/>
              <a:t>Varför ska föräldern lägga ned tid, kraft och ork på detta? Detta kalla också för att ge </a:t>
            </a:r>
            <a:r>
              <a:rPr lang="sv-SE" sz="1200" baseline="0" dirty="0" err="1"/>
              <a:t>rational</a:t>
            </a:r>
            <a:r>
              <a:rPr lang="sv-SE" sz="1200" baseline="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i="1" dirty="0"/>
              <a:t>Att föräldern har fått hemuppgiften modellerad av gruppledare och övat i gruppen:</a:t>
            </a:r>
          </a:p>
          <a:p>
            <a:pPr marL="360000" marR="0" lvl="1" indent="-1800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sz="1200" dirty="0"/>
              <a:t>Det</a:t>
            </a:r>
            <a:r>
              <a:rPr lang="sv-SE" sz="1200" baseline="0" dirty="0"/>
              <a:t> är inte alltid det sker, men att </a:t>
            </a:r>
            <a:r>
              <a:rPr lang="sv-SE" sz="1200" baseline="0" dirty="0" err="1"/>
              <a:t>fldr</a:t>
            </a:r>
            <a:r>
              <a:rPr lang="sv-SE" sz="1200" baseline="0" dirty="0"/>
              <a:t> </a:t>
            </a:r>
            <a:r>
              <a:rPr lang="sv-SE" sz="1200" baseline="0" dirty="0" err="1"/>
              <a:t>iaf</a:t>
            </a:r>
            <a:r>
              <a:rPr lang="sv-SE" sz="1200" baseline="0" dirty="0"/>
              <a:t> känner sig förberedd utifrån det ni gjort under gruppträffen.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i="1" dirty="0"/>
              <a:t>Föräldern har noterat var, när och hur hemuppgiften ska göras:</a:t>
            </a:r>
          </a:p>
          <a:p>
            <a:pPr marL="360000" lvl="1" indent="-180000">
              <a:buFont typeface="Courier New" panose="02070309020205020404" pitchFamily="49" charset="0"/>
              <a:buChar char="o"/>
            </a:pPr>
            <a:r>
              <a:rPr lang="sv-SE" sz="1200" baseline="0" dirty="0"/>
              <a:t>Ni som gruppledare går runt och kollar att alla skriver ner något. </a:t>
            </a:r>
          </a:p>
          <a:p>
            <a:pPr marL="360000" lvl="1" indent="-180000">
              <a:buFont typeface="Courier New" panose="02070309020205020404" pitchFamily="49" charset="0"/>
              <a:buChar char="o"/>
            </a:pPr>
            <a:r>
              <a:rPr lang="sv-SE" sz="1200" baseline="0" dirty="0"/>
              <a:t>Någon </a:t>
            </a:r>
            <a:r>
              <a:rPr lang="sv-SE" sz="1200" baseline="0" dirty="0" err="1"/>
              <a:t>fld</a:t>
            </a:r>
            <a:r>
              <a:rPr lang="sv-SE" sz="1200" baseline="0" dirty="0"/>
              <a:t> kanske vill bolla en ide med dig eller få inspiration. </a:t>
            </a:r>
          </a:p>
          <a:p>
            <a:pPr marL="360000" lvl="1" indent="-180000">
              <a:buFont typeface="Courier New" panose="02070309020205020404" pitchFamily="49" charset="0"/>
              <a:buChar char="o"/>
            </a:pPr>
            <a:r>
              <a:rPr lang="sv-SE" sz="1200" baseline="0" dirty="0"/>
              <a:t>Be alla föräldrar att kort dela med sig som inspiration för de andra.</a:t>
            </a:r>
          </a:p>
          <a:p>
            <a:pPr marL="360000" lvl="1" indent="-180000">
              <a:buFont typeface="Courier New" panose="02070309020205020404" pitchFamily="49" charset="0"/>
              <a:buChar char="o"/>
            </a:pPr>
            <a:r>
              <a:rPr lang="sv-SE" sz="1200" baseline="0" dirty="0"/>
              <a:t>Om </a:t>
            </a:r>
            <a:r>
              <a:rPr lang="sv-SE" sz="1200" baseline="0" dirty="0" err="1"/>
              <a:t>fld</a:t>
            </a:r>
            <a:r>
              <a:rPr lang="sv-SE" sz="1200" baseline="0" dirty="0"/>
              <a:t> bara träffar barnet varannan vecka extra fokus då och kanske någon gemensamstund via telefonen om det funkar.</a:t>
            </a:r>
          </a:p>
          <a:p>
            <a:endParaRPr lang="sv-SE"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dirty="0"/>
              <a:t>Var strukturerad som gruppledare så att det finns tid att gå igenom hemuppgifterna. </a:t>
            </a:r>
          </a:p>
          <a:p>
            <a:pPr marL="0" indent="0">
              <a:buFont typeface="Arial" panose="020B0604020202020204" pitchFamily="34" charset="0"/>
              <a:buNone/>
            </a:pPr>
            <a:endParaRPr lang="sv-SE" sz="1200" baseline="0" dirty="0"/>
          </a:p>
          <a:p>
            <a:pPr marL="171450" lvl="0" indent="-171450">
              <a:buFont typeface="Wingdings" panose="05000000000000000000" pitchFamily="2" charset="2"/>
              <a:buChar char="Ø"/>
            </a:pPr>
            <a:r>
              <a:rPr lang="sv-SE" sz="1200" i="1" dirty="0">
                <a:effectLst/>
                <a:ea typeface="Times New Roman" panose="02020603050405020304" pitchFamily="18" charset="0"/>
              </a:rPr>
              <a:t>Demonstrera att ge hemuppgift till förälder. Ena instruktören är gruppledare, den andra är förälder. </a:t>
            </a:r>
          </a:p>
          <a:p>
            <a:pPr marL="171450" lvl="0" indent="-171450">
              <a:buFont typeface="Arial" panose="020B0604020202020204" pitchFamily="34" charset="0"/>
              <a:buChar char="•"/>
            </a:pPr>
            <a:r>
              <a:rPr lang="sv-SE" sz="1200" b="1" dirty="0">
                <a:effectLst/>
                <a:ea typeface="Times New Roman" panose="02020603050405020304" pitchFamily="18" charset="0"/>
              </a:rPr>
              <a:t>Att tänka på i demonstrationen: </a:t>
            </a:r>
          </a:p>
          <a:p>
            <a:pPr marL="360000" lvl="1" indent="-180000">
              <a:buFont typeface="Courier New" panose="02070309020205020404" pitchFamily="49" charset="0"/>
              <a:buChar char="o"/>
            </a:pPr>
            <a:r>
              <a:rPr lang="sv-SE" sz="1200" b="0" dirty="0">
                <a:effectLst/>
                <a:ea typeface="Times New Roman" panose="02020603050405020304" pitchFamily="18" charset="0"/>
              </a:rPr>
              <a:t>Förklara syftet med hemuppgiften och tydliggör hur den kommer följas upp.</a:t>
            </a:r>
          </a:p>
          <a:p>
            <a:pPr marL="360000" lvl="1" indent="-180000">
              <a:buFont typeface="Courier New" panose="02070309020205020404" pitchFamily="49" charset="0"/>
              <a:buChar char="o"/>
            </a:pPr>
            <a:r>
              <a:rPr lang="sv-SE" sz="1200" b="0" dirty="0">
                <a:effectLst/>
                <a:ea typeface="Times New Roman" panose="02020603050405020304" pitchFamily="18" charset="0"/>
              </a:rPr>
              <a:t>Be föräldern redogöra när och var hemuppgiften ska göras. </a:t>
            </a:r>
            <a:r>
              <a:rPr lang="sv-SE" sz="1200" b="0" i="1" dirty="0">
                <a:effectLst/>
                <a:ea typeface="Times New Roman" panose="02020603050405020304" pitchFamily="18" charset="0"/>
              </a:rPr>
              <a:t>(Vad tänker du att ni kommer att göra på den gemensamma stunden? När är det möjligt att ha den?)</a:t>
            </a:r>
          </a:p>
          <a:p>
            <a:pPr marL="360000" lvl="1" indent="-180000">
              <a:buFont typeface="Courier New" panose="02070309020205020404" pitchFamily="49" charset="0"/>
              <a:buChar char="o"/>
            </a:pPr>
            <a:r>
              <a:rPr lang="sv-SE" sz="1200" b="0" dirty="0">
                <a:effectLst/>
                <a:ea typeface="Times New Roman" panose="02020603050405020304" pitchFamily="18" charset="0"/>
              </a:rPr>
              <a:t>Undersök eventuella hinder, be föräldern problemlösa kring detta.</a:t>
            </a:r>
          </a:p>
          <a:p>
            <a:pPr marL="360000" lvl="1" indent="-180000">
              <a:buFont typeface="Courier New" panose="02070309020205020404" pitchFamily="49" charset="0"/>
              <a:buChar char="o"/>
            </a:pPr>
            <a:r>
              <a:rPr lang="sv-SE" sz="1200" b="0" dirty="0">
                <a:effectLst/>
                <a:ea typeface="Times New Roman" panose="02020603050405020304" pitchFamily="18" charset="0"/>
              </a:rPr>
              <a:t>Ge eventuellt föräldern tillfälle att visa eller pröva hur hemuppgiften kan genomföras.</a:t>
            </a:r>
          </a:p>
          <a:p>
            <a:pPr marL="0" indent="0">
              <a:buFont typeface="Arial" panose="020B0604020202020204" pitchFamily="34" charset="0"/>
              <a:buNone/>
            </a:pPr>
            <a:endParaRPr lang="sv-SE" sz="1200" baseline="0" dirty="0"/>
          </a:p>
          <a:p>
            <a:endParaRPr lang="sv-SE" sz="1200"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47</a:t>
            </a:fld>
            <a:endParaRPr lang="sv-SE"/>
          </a:p>
        </p:txBody>
      </p:sp>
    </p:spTree>
    <p:extLst>
      <p:ext uri="{BB962C8B-B14F-4D97-AF65-F5344CB8AC3E}">
        <p14:creationId xmlns:p14="http://schemas.microsoft.com/office/powerpoint/2010/main" val="6794295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rmAutofit/>
          </a:bodyPr>
          <a:lstStyle/>
          <a:p>
            <a:pPr marL="0" indent="0">
              <a:buFont typeface="Arial" panose="020B0604020202020204" pitchFamily="34" charset="0"/>
              <a:buNone/>
            </a:pPr>
            <a:r>
              <a:rPr lang="sv-SE" sz="1200" dirty="0"/>
              <a:t>1</a:t>
            </a:r>
            <a:r>
              <a:rPr lang="sv-SE" sz="1200" baseline="0" dirty="0"/>
              <a:t> min </a:t>
            </a:r>
          </a:p>
          <a:p>
            <a:pPr marL="0" indent="0">
              <a:buFont typeface="Arial" panose="020B0604020202020204" pitchFamily="34" charset="0"/>
              <a:buNone/>
            </a:pPr>
            <a:r>
              <a:rPr lang="sv-SE" sz="1200" baseline="0" dirty="0"/>
              <a:t>12.00 efter denna bild – LUNCH</a:t>
            </a:r>
          </a:p>
          <a:p>
            <a:pPr marL="0" indent="0">
              <a:buFont typeface="Arial" panose="020B0604020202020204" pitchFamily="34" charset="0"/>
              <a:buNone/>
            </a:pPr>
            <a:endParaRPr lang="sv-SE" sz="1200" baseline="0" dirty="0"/>
          </a:p>
          <a:p>
            <a:pPr marL="0" indent="0">
              <a:buFont typeface="Arial" panose="020B0604020202020204" pitchFamily="34" charset="0"/>
              <a:buNone/>
            </a:pPr>
            <a:r>
              <a:rPr lang="sv-SE" sz="1200" i="1" baseline="0" dirty="0"/>
              <a:t>Gruppledarmanual, uppslag 10. </a:t>
            </a:r>
            <a:endParaRPr lang="sv-SE" sz="1200" i="1" dirty="0"/>
          </a:p>
          <a:p>
            <a:pPr marL="0" indent="0">
              <a:buFont typeface="Arial" panose="020B0604020202020204" pitchFamily="34" charset="0"/>
              <a:buNone/>
            </a:pPr>
            <a:endParaRPr lang="sv-SE" sz="1200" dirty="0"/>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Det</a:t>
            </a:r>
            <a:r>
              <a:rPr lang="sv-SE" sz="1200" kern="1200" baseline="0" dirty="0">
                <a:solidFill>
                  <a:schemeClr val="tx1"/>
                </a:solidFill>
                <a:effectLst/>
                <a:latin typeface="+mn-lt"/>
                <a:ea typeface="+mn-ea"/>
                <a:cs typeface="+mn-cs"/>
              </a:rPr>
              <a:t> sista föräldrarna får göra under träff 1 är att fylla i två formulär, </a:t>
            </a:r>
            <a:r>
              <a:rPr lang="sv-SE" sz="1200" i="1" kern="1200" baseline="0" dirty="0">
                <a:solidFill>
                  <a:schemeClr val="tx1"/>
                </a:solidFill>
                <a:effectLst/>
                <a:latin typeface="+mn-lt"/>
                <a:ea typeface="+mn-ea"/>
                <a:cs typeface="+mn-cs"/>
              </a:rPr>
              <a:t>Beteendelista förälder </a:t>
            </a:r>
            <a:r>
              <a:rPr lang="sv-SE" sz="1200" kern="1200" baseline="0" dirty="0">
                <a:solidFill>
                  <a:schemeClr val="tx1"/>
                </a:solidFill>
                <a:effectLst/>
                <a:latin typeface="+mn-lt"/>
                <a:ea typeface="+mn-ea"/>
                <a:cs typeface="+mn-cs"/>
              </a:rPr>
              <a:t>och </a:t>
            </a:r>
            <a:r>
              <a:rPr lang="sv-SE" sz="1200" i="1" kern="1200" baseline="0" dirty="0">
                <a:solidFill>
                  <a:schemeClr val="tx1"/>
                </a:solidFill>
                <a:effectLst/>
                <a:latin typeface="+mn-lt"/>
                <a:ea typeface="+mn-ea"/>
                <a:cs typeface="+mn-cs"/>
              </a:rPr>
              <a:t>Föräldraskattning av barnets beteende. </a:t>
            </a:r>
            <a:r>
              <a:rPr lang="sv-SE" sz="1200" kern="1200" baseline="0" dirty="0">
                <a:solidFill>
                  <a:schemeClr val="tx1"/>
                </a:solidFill>
                <a:effectLst/>
                <a:latin typeface="+mn-lt"/>
                <a:ea typeface="+mn-ea"/>
                <a:cs typeface="+mn-cs"/>
              </a:rPr>
              <a:t>Skattningen är utifrån den situation föräldrarna nu befinner sig i. Skattningarna ligger som lösa bilagor i era pärmar fylls i slutet av träff 1 och i slutet av träff 8. Ni ber föräldrarna fylla i sina initialer och samlar in skattningarna, både vid träff 1 och 8, och lägger dem i ett kuvert. På träff 9 får föräldrarna jämföra sina skattningar. </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kern="1200" baseline="0" dirty="0">
              <a:solidFill>
                <a:schemeClr val="tx1"/>
              </a:solidFill>
              <a:effectLst/>
              <a:latin typeface="+mn-lt"/>
              <a:ea typeface="+mn-ea"/>
              <a:cs typeface="+mn-cs"/>
            </a:endParaRP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baseline="0" dirty="0">
                <a:solidFill>
                  <a:schemeClr val="tx1"/>
                </a:solidFill>
                <a:effectLst/>
                <a:latin typeface="+mn-lt"/>
                <a:ea typeface="+mn-ea"/>
                <a:cs typeface="+mn-cs"/>
              </a:rPr>
              <a:t>Då det är mycket som ska hinnas under träff 1 rekommenderar vi att ni bokar in föräldrarna på 2 h och 45 min den första träffen, för att säkerställa att de hinner fylla i beteendelistorna, så de inte tar tid från genomgången av hemuppgiften, då den är så viktig.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bildnummer 3"/>
          <p:cNvSpPr>
            <a:spLocks noGrp="1"/>
          </p:cNvSpPr>
          <p:nvPr>
            <p:ph type="sldNum" sz="quarter" idx="10"/>
          </p:nvPr>
        </p:nvSpPr>
        <p:spPr/>
        <p:txBody>
          <a:bodyPr/>
          <a:lstStyle/>
          <a:p>
            <a:fld id="{CE5D709F-E256-4A36-B43A-C2969BEDD107}" type="slidenum">
              <a:rPr lang="sv-SE" smtClean="0"/>
              <a:pPr/>
              <a:t>48</a:t>
            </a:fld>
            <a:endParaRPr lang="sv-SE"/>
          </a:p>
        </p:txBody>
      </p:sp>
    </p:spTree>
    <p:extLst>
      <p:ext uri="{BB962C8B-B14F-4D97-AF65-F5344CB8AC3E}">
        <p14:creationId xmlns:p14="http://schemas.microsoft.com/office/powerpoint/2010/main" val="15039972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sz="1200" dirty="0"/>
          </a:p>
        </p:txBody>
      </p:sp>
      <p:sp>
        <p:nvSpPr>
          <p:cNvPr id="4" name="Platshållare för bildnummer 3"/>
          <p:cNvSpPr>
            <a:spLocks noGrp="1"/>
          </p:cNvSpPr>
          <p:nvPr>
            <p:ph type="sldNum" sz="quarter" idx="5"/>
          </p:nvPr>
        </p:nvSpPr>
        <p:spPr/>
        <p:txBody>
          <a:bodyPr/>
          <a:lstStyle/>
          <a:p>
            <a:fld id="{CE5D709F-E256-4A36-B43A-C2969BEDD107}" type="slidenum">
              <a:rPr lang="sv-SE" smtClean="0"/>
              <a:pPr/>
              <a:t>49</a:t>
            </a:fld>
            <a:endParaRPr lang="sv-SE"/>
          </a:p>
        </p:txBody>
      </p:sp>
    </p:spTree>
    <p:extLst>
      <p:ext uri="{BB962C8B-B14F-4D97-AF65-F5344CB8AC3E}">
        <p14:creationId xmlns:p14="http://schemas.microsoft.com/office/powerpoint/2010/main" val="1327049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sv-SE" sz="1200" baseline="0" dirty="0"/>
              <a:t>2 min</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sv-SE" sz="1200" baseline="0" dirty="0"/>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sv-SE" sz="1200" b="0" dirty="0"/>
              <a:t>Kort om dagens upplägg:</a:t>
            </a:r>
            <a:endParaRPr lang="sv-SE" sz="1200" b="0" baseline="0" dirty="0"/>
          </a:p>
          <a:p>
            <a:pPr marL="180000" marR="0" lvl="0" indent="-1800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200" b="0" i="1" baseline="0" dirty="0"/>
              <a:t>läs översikten.</a:t>
            </a:r>
          </a:p>
          <a:p>
            <a:pPr marL="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Fikapaus</a:t>
            </a:r>
            <a:r>
              <a:rPr lang="sv-SE" sz="1200" baseline="0" dirty="0"/>
              <a:t> 10.00, minipaus ca 11. Lunch på egen hand 12-13. Handledningsgrupp på em. Fika ca 14.00. </a:t>
            </a:r>
            <a:endParaRPr lang="sv-SE" sz="1200" b="1" baseline="0" dirty="0"/>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sv-SE" sz="1200" b="1" baseline="0" dirty="0"/>
          </a:p>
          <a:p>
            <a:pPr marL="0" marR="0" indent="0" algn="l" defTabSz="914400" rtl="0" eaLnBrk="1" fontAlgn="auto" latinLnBrk="0" hangingPunct="1">
              <a:lnSpc>
                <a:spcPct val="100000"/>
              </a:lnSpc>
              <a:spcBef>
                <a:spcPts val="0"/>
              </a:spcBef>
              <a:spcAft>
                <a:spcPts val="0"/>
              </a:spcAft>
              <a:buClrTx/>
              <a:buSzTx/>
              <a:buFont typeface="Arial"/>
              <a:buNone/>
              <a:tabLst/>
              <a:defRPr/>
            </a:pPr>
            <a:r>
              <a:rPr lang="sv-SE" sz="1200" b="0" baseline="0" dirty="0"/>
              <a:t>Syfte med dagen:</a:t>
            </a:r>
          </a:p>
          <a:p>
            <a:pPr marL="171450" marR="0" lvl="0" indent="-1800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sv-SE" sz="1200" b="0" i="0" dirty="0"/>
              <a:t>Idag kommer vi börja med att presentera Komet mer generellt och sen ägna lite mer tid åt</a:t>
            </a:r>
            <a:r>
              <a:rPr lang="sv-SE" sz="1200" b="0" i="0" baseline="0" dirty="0"/>
              <a:t> den första träffen</a:t>
            </a:r>
            <a:r>
              <a:rPr lang="sv-SE" sz="1200" b="0" i="0" dirty="0"/>
              <a:t>. Vi går igenom viktiga principer och teorier/forskning som ligger till grund för innehållet i Komet. </a:t>
            </a:r>
            <a:endParaRPr lang="sv-SE" sz="1200" dirty="0"/>
          </a:p>
          <a:p>
            <a:pPr marL="171450" indent="-171450" eaLnBrk="1" hangingPunct="1">
              <a:spcBef>
                <a:spcPct val="0"/>
              </a:spcBef>
              <a:buFont typeface="Arial" panose="020B0604020202020204" pitchFamily="34" charset="0"/>
              <a:buChar char="•"/>
            </a:pPr>
            <a:endParaRPr lang="sv-SE" sz="1200" dirty="0"/>
          </a:p>
          <a:p>
            <a:pPr marL="171450" indent="-171450" eaLnBrk="1" hangingPunct="1">
              <a:spcBef>
                <a:spcPct val="0"/>
              </a:spcBef>
              <a:buFont typeface="Arial" panose="020B0604020202020204" pitchFamily="34" charset="0"/>
              <a:buChar char="•"/>
            </a:pPr>
            <a:r>
              <a:rPr lang="sv-SE" sz="1200" dirty="0"/>
              <a:t>Det är mycket information ni</a:t>
            </a:r>
            <a:r>
              <a:rPr lang="sv-SE" sz="1200" baseline="0" dirty="0"/>
              <a:t> får idag första dagen men det är för att ni ska kunna komma igång med er föräldragrupp.</a:t>
            </a:r>
            <a:r>
              <a:rPr lang="sv-SE" sz="1200" dirty="0"/>
              <a:t> </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sv-SE" sz="1200" b="1" baseline="0" dirty="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sv-SE" baseline="0"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5</a:t>
            </a:fld>
            <a:endParaRPr lang="sv-SE"/>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lstStyle/>
          <a:p>
            <a:endParaRPr lang="sv-SE" sz="1200" baseline="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2295880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cs typeface="Times New Roman" panose="02020603050405020304" pitchFamily="18" charset="0"/>
              </a:rPr>
              <a:t>15</a:t>
            </a:r>
            <a:r>
              <a:rPr lang="sv-SE" sz="1200" b="0" baseline="0" dirty="0">
                <a:cs typeface="Times New Roman" panose="02020603050405020304" pitchFamily="18" charset="0"/>
              </a:rPr>
              <a:t> min (</a:t>
            </a:r>
            <a:r>
              <a:rPr lang="sv-SE" sz="1200" b="0" dirty="0">
                <a:cs typeface="Times New Roman" panose="02020603050405020304" pitchFamily="18" charset="0"/>
              </a:rPr>
              <a:t>10</a:t>
            </a:r>
            <a:r>
              <a:rPr lang="sv-SE" sz="1200" b="0" baseline="0" dirty="0">
                <a:cs typeface="Times New Roman" panose="02020603050405020304" pitchFamily="18" charset="0"/>
              </a:rPr>
              <a:t> min diskussion 5 min till att sammanfatta tillsammans).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baseline="0" dirty="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baseline="0" dirty="0">
                <a:cs typeface="Times New Roman" panose="02020603050405020304" pitchFamily="18" charset="0"/>
              </a:rPr>
              <a:t>Rekryteringen till er kommande grupp kanske är på god väg eller klar men framöver ska ni rekrytera nya grupper och vi vet att det ibland kan vara svårt men när det </a:t>
            </a:r>
            <a:r>
              <a:rPr lang="sv-SE" sz="1200" dirty="0">
                <a:cs typeface="Times New Roman" panose="02020603050405020304" pitchFamily="18" charset="0"/>
              </a:rPr>
              <a:t>gäller rekryteringen av föräldrarna till</a:t>
            </a:r>
            <a:r>
              <a:rPr lang="sv-SE" sz="1200" baseline="0" dirty="0">
                <a:cs typeface="Times New Roman" panose="02020603050405020304" pitchFamily="18" charset="0"/>
              </a:rPr>
              <a:t> föräldragruppen finns det flera saker som är bra att tänka på. Det ser också olika ut i stadsdelsförvaltningarna hur rekryteringen går till. Vi börjar därför med en liten diskussion i mindre grupper.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aseline="0" dirty="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dirty="0">
                <a:cs typeface="Times New Roman" panose="02020603050405020304" pitchFamily="18" charset="0"/>
              </a:rPr>
              <a:t>Fråga gruppen</a:t>
            </a:r>
            <a:r>
              <a:rPr lang="sv-SE" sz="1200" b="1" i="1" dirty="0">
                <a:cs typeface="Times New Roman" panose="02020603050405020304" pitchFamily="18" charset="0"/>
              </a:rPr>
              <a:t>: </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cs typeface="Times New Roman" panose="02020603050405020304" pitchFamily="18" charset="0"/>
              </a:rPr>
              <a:t>Hur får ni</a:t>
            </a:r>
            <a:r>
              <a:rPr lang="sv-SE" sz="1200" baseline="0" dirty="0">
                <a:cs typeface="Times New Roman" panose="02020603050405020304" pitchFamily="18" charset="0"/>
              </a:rPr>
              <a:t> i er stadsdelsförvaltning </a:t>
            </a:r>
            <a:r>
              <a:rPr lang="sv-SE" sz="1200" dirty="0">
                <a:cs typeface="Times New Roman" panose="02020603050405020304" pitchFamily="18" charset="0"/>
              </a:rPr>
              <a:t>föräldrar till</a:t>
            </a:r>
            <a:r>
              <a:rPr lang="sv-SE" sz="1200" baseline="0" dirty="0">
                <a:cs typeface="Times New Roman" panose="02020603050405020304" pitchFamily="18" charset="0"/>
              </a:rPr>
              <a:t> grupperna? </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aseline="0" dirty="0">
                <a:cs typeface="Times New Roman" panose="02020603050405020304" pitchFamily="18" charset="0"/>
              </a:rPr>
              <a:t>Finns det något sätt som det går att påverka att få fler pappor att delta i föräldragrupperna?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aseline="0" dirty="0">
              <a:cs typeface="Times New Roman" panose="02020603050405020304" pitchFamily="18" charset="0"/>
            </a:endParaRPr>
          </a:p>
          <a:p>
            <a:pPr marL="180000" indent="-180000">
              <a:buFont typeface="Wingdings" panose="05000000000000000000" pitchFamily="2" charset="2"/>
              <a:buChar char="Ø"/>
            </a:pPr>
            <a:r>
              <a:rPr lang="sv-SE" sz="1200" i="1" dirty="0">
                <a:cs typeface="Times New Roman" panose="02020603050405020304" pitchFamily="18" charset="0"/>
              </a:rPr>
              <a:t>Låt deltagarna diskutera</a:t>
            </a:r>
            <a:r>
              <a:rPr lang="sv-SE" sz="1200" i="1" baseline="0" dirty="0">
                <a:cs typeface="Times New Roman" panose="02020603050405020304" pitchFamily="18" charset="0"/>
              </a:rPr>
              <a:t> fyra och fyra. Sammanfatta i helgrupp och </a:t>
            </a:r>
            <a:r>
              <a:rPr lang="sv-SE" sz="1200" b="1" i="1" dirty="0">
                <a:cs typeface="Times New Roman" panose="02020603050405020304" pitchFamily="18" charset="0"/>
              </a:rPr>
              <a:t>skriv upp </a:t>
            </a:r>
            <a:r>
              <a:rPr lang="sv-SE" sz="1200" i="1" dirty="0">
                <a:cs typeface="Times New Roman" panose="02020603050405020304" pitchFamily="18" charset="0"/>
              </a:rPr>
              <a:t>det deltagarna säger på tavla/blädderblock.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aseline="0" dirty="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cs typeface="Times New Roman" panose="02020603050405020304" pitchFamily="18" charset="0"/>
              </a:rPr>
              <a:t>I</a:t>
            </a:r>
            <a:r>
              <a:rPr lang="sv-SE" sz="1200" baseline="0" dirty="0">
                <a:cs typeface="Times New Roman" panose="02020603050405020304" pitchFamily="18" charset="0"/>
              </a:rPr>
              <a:t> eftermiddag på handledningen kommer vi att prata lite mer om hur det går för er med rekryteringen.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aseline="0" dirty="0">
              <a:cs typeface="Times New Roman" panose="02020603050405020304" pitchFamily="18" charset="0"/>
            </a:endParaRPr>
          </a:p>
          <a:p>
            <a:pPr marL="0" indent="0">
              <a:buNone/>
            </a:pPr>
            <a:r>
              <a:rPr lang="sv-SE" sz="1200" u="sng" dirty="0"/>
              <a:t>A</a:t>
            </a:r>
            <a:r>
              <a:rPr lang="sv-SE" sz="1200" i="1" u="sng" dirty="0"/>
              <a:t>llmänna tips: </a:t>
            </a:r>
          </a:p>
          <a:p>
            <a:pPr marL="171450" lvl="0" indent="-171450">
              <a:spcBef>
                <a:spcPts val="0"/>
              </a:spcBef>
              <a:buFont typeface="Arial" panose="020B0604020202020204" pitchFamily="34" charset="0"/>
              <a:buChar char="•"/>
              <a:defRPr/>
            </a:pPr>
            <a:r>
              <a:rPr lang="sv-SE" sz="1200" dirty="0"/>
              <a:t>Informera på olika arenor. Mottagningsgrupp, Familjerätt, </a:t>
            </a:r>
            <a:r>
              <a:rPr lang="sv-SE" sz="1200" b="0" baseline="0" dirty="0"/>
              <a:t>Förskolan, skola, BVC, bibliotek, öppen förskola, medborgarkontor, BUP, Första linjen, föreningar eller andra platser föräldrarna besöker. </a:t>
            </a:r>
            <a:r>
              <a:rPr lang="sv-SE" sz="1200" dirty="0"/>
              <a:t>Kontakta alla föräldrar som visar intresse</a:t>
            </a:r>
          </a:p>
          <a:p>
            <a:pPr marL="171450" lvl="0" indent="-171450"/>
            <a:endParaRPr lang="sv-SE" sz="1200" dirty="0"/>
          </a:p>
          <a:p>
            <a:pPr marL="171450" lvl="0" indent="-171450"/>
            <a:r>
              <a:rPr lang="sv-SE" sz="1200" dirty="0"/>
              <a:t>Hur hittar vi papporna då? </a:t>
            </a:r>
          </a:p>
          <a:p>
            <a:pPr marL="180000" lvl="1" indent="-180000">
              <a:buFont typeface="Arial" panose="020B0604020202020204" pitchFamily="34" charset="0"/>
              <a:buChar char="•"/>
            </a:pPr>
            <a:r>
              <a:rPr lang="sv-SE" sz="1200" dirty="0"/>
              <a:t>Öppna förskolan?</a:t>
            </a:r>
          </a:p>
          <a:p>
            <a:pPr marL="180000" lvl="1" indent="-180000">
              <a:buFont typeface="Arial" panose="020B0604020202020204" pitchFamily="34" charset="0"/>
              <a:buChar char="•"/>
            </a:pPr>
            <a:r>
              <a:rPr lang="sv-SE" sz="1200" dirty="0"/>
              <a:t>Hembesöksprogrammet? </a:t>
            </a:r>
          </a:p>
          <a:p>
            <a:pPr marL="180000" lvl="1" indent="-180000">
              <a:buFont typeface="Arial" panose="020B0604020202020204" pitchFamily="34" charset="0"/>
              <a:buChar char="•"/>
            </a:pPr>
            <a:r>
              <a:rPr lang="sv-SE" sz="1200" dirty="0"/>
              <a:t>BVC? </a:t>
            </a:r>
          </a:p>
          <a:p>
            <a:pPr marL="180000" lvl="1" indent="-180000">
              <a:buFont typeface="Arial" panose="020B0604020202020204" pitchFamily="34" charset="0"/>
              <a:buChar char="•"/>
            </a:pPr>
            <a:r>
              <a:rPr lang="sv-SE" sz="1200" dirty="0"/>
              <a:t>Pappor som rekryterar pappor </a:t>
            </a:r>
            <a:r>
              <a:rPr lang="sv-SE" sz="1200" baseline="0" dirty="0"/>
              <a:t>– Ett sätt är också att prata med pappor som är intresserad och som i sin tur sprider ordet om gruppverksamheten, t. ex i samtal med kompisar och vid fritidsaktiviteter. </a:t>
            </a:r>
            <a:endParaRPr lang="sv-SE" sz="1200" dirty="0"/>
          </a:p>
          <a:p>
            <a:pPr marL="171450" lvl="0" indent="-171450"/>
            <a:endParaRPr lang="sv-SE" sz="1200" dirty="0"/>
          </a:p>
          <a:p>
            <a:pPr marL="171450" lvl="0" indent="-171450"/>
            <a:endParaRPr lang="sv-SE" sz="1200" dirty="0"/>
          </a:p>
          <a:p>
            <a:endParaRPr lang="sv-SE" sz="120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4491218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Autofit/>
          </a:bodyPr>
          <a:lstStyle/>
          <a:p>
            <a:pPr marL="0" indent="0">
              <a:buFont typeface="Arial"/>
              <a:buNone/>
            </a:pPr>
            <a:r>
              <a:rPr lang="sv-SE" sz="1200" b="0" dirty="0"/>
              <a:t>5 min</a:t>
            </a:r>
          </a:p>
          <a:p>
            <a:pPr marL="0" indent="0">
              <a:buFont typeface="Arial"/>
              <a:buNone/>
            </a:pPr>
            <a:endParaRPr lang="sv-SE" sz="1200" b="0" dirty="0"/>
          </a:p>
          <a:p>
            <a:pPr marL="0" indent="0">
              <a:buFont typeface="Arial"/>
              <a:buNone/>
            </a:pPr>
            <a:r>
              <a:rPr lang="sv-SE" sz="1200" b="0" dirty="0"/>
              <a:t>(</a:t>
            </a:r>
            <a:r>
              <a:rPr lang="sv-SE" sz="1200" b="0" i="1" dirty="0"/>
              <a:t>Deltagarna har fått</a:t>
            </a:r>
            <a:r>
              <a:rPr lang="sv-SE" sz="1200" b="0" i="1" baseline="0" dirty="0"/>
              <a:t> och uppmanats läsa Rekryteringsguiden inför utbildningsdag 1.</a:t>
            </a:r>
            <a:r>
              <a:rPr lang="sv-SE" sz="1200" b="0" baseline="0" dirty="0"/>
              <a:t>)</a:t>
            </a:r>
          </a:p>
          <a:p>
            <a:pPr marL="0" indent="0">
              <a:buFont typeface="Arial" panose="020B0604020202020204" pitchFamily="34" charset="0"/>
              <a:buNone/>
            </a:pPr>
            <a:endParaRPr lang="sv-SE" sz="1200" dirty="0"/>
          </a:p>
          <a:p>
            <a:pPr marL="171450" indent="-171450">
              <a:buFont typeface="Arial" panose="020B0604020202020204" pitchFamily="34" charset="0"/>
              <a:buChar char="•"/>
            </a:pPr>
            <a:r>
              <a:rPr lang="sv-SE" sz="1200" dirty="0"/>
              <a:t>Att gå</a:t>
            </a:r>
            <a:r>
              <a:rPr lang="sv-SE" sz="1200" baseline="0" dirty="0"/>
              <a:t> en KOMET-grupp är ett stort åtagande och kräver ett aktivt deltagande från föräldern för att det ska ge positiv effekt för förälder och barn. Därför är det viktigt att ha ett individuellt samtal med föräldrar innan start. Antingen på telefon eller vid ett besök. </a:t>
            </a:r>
          </a:p>
          <a:p>
            <a:pPr marL="0" indent="0">
              <a:buFont typeface="Arial" panose="020B0604020202020204" pitchFamily="34" charset="0"/>
              <a:buNone/>
            </a:pPr>
            <a:endParaRPr lang="sv-SE" sz="1200" baseline="0" dirty="0"/>
          </a:p>
          <a:p>
            <a:pPr marL="0" indent="0">
              <a:buFont typeface="Arial" panose="020B0604020202020204" pitchFamily="34" charset="0"/>
              <a:buNone/>
            </a:pPr>
            <a:r>
              <a:rPr lang="sv-SE" sz="1200" baseline="0" dirty="0"/>
              <a:t>Agendan för f</a:t>
            </a:r>
            <a:r>
              <a:rPr lang="sv-SE" sz="1200" dirty="0"/>
              <a:t>örberedande intervju finns i Rekryteringsguiden. Syfte med förberedande</a:t>
            </a:r>
            <a:r>
              <a:rPr lang="sv-SE" sz="1200" baseline="0" dirty="0"/>
              <a:t> </a:t>
            </a:r>
            <a:r>
              <a:rPr lang="sv-SE" sz="1200" dirty="0"/>
              <a:t> intervjuer</a:t>
            </a:r>
            <a:r>
              <a:rPr lang="sv-SE" sz="1200" kern="1200" baseline="0" dirty="0">
                <a:solidFill>
                  <a:schemeClr val="tx1"/>
                </a:solidFill>
                <a:effectLst/>
              </a:rPr>
              <a:t> är </a:t>
            </a:r>
            <a:r>
              <a:rPr lang="sv-SE" sz="1200" kern="1200" dirty="0">
                <a:solidFill>
                  <a:schemeClr val="tx1"/>
                </a:solidFill>
                <a:effectLst/>
              </a:rPr>
              <a:t>att undersöka om Komet är rätt insats för föräldern eller om annan typ av stöd ska erbjudas.</a:t>
            </a:r>
            <a:r>
              <a:rPr lang="sv-SE" sz="1200" kern="1200" baseline="0" dirty="0">
                <a:solidFill>
                  <a:schemeClr val="tx1"/>
                </a:solidFill>
                <a:effectLst/>
              </a:rPr>
              <a:t> Det är viktigt att undersöka om föräldern förstår upplägget för </a:t>
            </a:r>
            <a:r>
              <a:rPr lang="sv-SE" sz="1200" baseline="0" dirty="0"/>
              <a:t>Komet och har förutsättningar och är motiverade till att delta </a:t>
            </a:r>
            <a:r>
              <a:rPr lang="sv-SE" sz="1200" b="1" baseline="0" dirty="0"/>
              <a:t>(</a:t>
            </a:r>
            <a:r>
              <a:rPr lang="sv-SE" sz="1200" b="1" i="1" baseline="0" dirty="0"/>
              <a:t>se Rekryteringsguide</a:t>
            </a:r>
            <a:r>
              <a:rPr lang="sv-SE" sz="1200" b="1" baseline="0" dirty="0"/>
              <a:t>).</a:t>
            </a:r>
          </a:p>
          <a:p>
            <a:pPr marL="0" indent="0">
              <a:buFont typeface="Arial"/>
              <a:buNone/>
            </a:pPr>
            <a:endParaRPr lang="sv-SE" sz="1200" baseline="0" dirty="0"/>
          </a:p>
          <a:p>
            <a:pPr marL="171428" indent="-171428">
              <a:buFont typeface="Arial"/>
              <a:buChar char="•"/>
            </a:pPr>
            <a:r>
              <a:rPr lang="sv-SE" sz="1200" baseline="0" dirty="0"/>
              <a:t>Informera om Komet; innehåll, upplägg </a:t>
            </a:r>
            <a:r>
              <a:rPr lang="sv-SE" sz="1200" dirty="0"/>
              <a:t>och omfattning</a:t>
            </a:r>
            <a:r>
              <a:rPr lang="sv-SE" sz="1200" baseline="0" dirty="0"/>
              <a:t> för </a:t>
            </a:r>
            <a:r>
              <a:rPr lang="sv-SE" sz="1200" baseline="0" dirty="0" err="1"/>
              <a:t>fld</a:t>
            </a:r>
            <a:r>
              <a:rPr lang="sv-SE" sz="1200" baseline="0" dirty="0"/>
              <a:t>, vilken dag och tid, vikten av närvaro, praktisk övning </a:t>
            </a:r>
            <a:r>
              <a:rPr lang="sv-SE" sz="1200" baseline="0" dirty="0" err="1"/>
              <a:t>etc</a:t>
            </a:r>
            <a:endParaRPr lang="sv-SE" sz="1200" dirty="0"/>
          </a:p>
          <a:p>
            <a:pPr marL="171428" indent="-171428">
              <a:buFont typeface="Arial"/>
              <a:buChar char="•"/>
            </a:pPr>
            <a:r>
              <a:rPr lang="sv-SE" sz="1200" baseline="0" dirty="0"/>
              <a:t>Vad vill familjen ha hjälp med? Rätt insats? Föräldern beskriver familjen och dess behov </a:t>
            </a:r>
          </a:p>
          <a:p>
            <a:pPr marL="171428" indent="-171428">
              <a:buFont typeface="Arial"/>
              <a:buChar char="•"/>
            </a:pPr>
            <a:r>
              <a:rPr lang="sv-SE" sz="1200" baseline="0" dirty="0"/>
              <a:t>GL undersöker om </a:t>
            </a:r>
            <a:r>
              <a:rPr lang="sv-SE" sz="1200" baseline="0" dirty="0" err="1"/>
              <a:t>fld</a:t>
            </a:r>
            <a:r>
              <a:rPr lang="sv-SE" sz="1200" baseline="0" dirty="0"/>
              <a:t> är motiverad och möjlighet att delta, kan komma alla träffar, om båda </a:t>
            </a:r>
            <a:r>
              <a:rPr lang="sv-SE" sz="1200" baseline="0" dirty="0" err="1"/>
              <a:t>fld</a:t>
            </a:r>
            <a:r>
              <a:rPr lang="sv-SE" sz="1200" baseline="0" dirty="0"/>
              <a:t> kan komma alt ngn i nätverket</a:t>
            </a:r>
          </a:p>
          <a:p>
            <a:pPr marL="171428" indent="-171428">
              <a:buFont typeface="Arial"/>
              <a:buChar char="•"/>
            </a:pPr>
            <a:r>
              <a:rPr lang="sv-SE" sz="1200" baseline="0" dirty="0"/>
              <a:t>Behövs annan insats (Första linjen eller BUP), fler insatser (socialtjänsten), universellt stöd (ABC, föräldrarådgivning)</a:t>
            </a:r>
          </a:p>
          <a:p>
            <a:pPr marL="285750" indent="-285750">
              <a:buFont typeface="Wingdings" panose="05000000000000000000" pitchFamily="2" charset="2"/>
              <a:buChar char="Ø"/>
            </a:pPr>
            <a:endParaRPr lang="sv-SE" sz="1200" i="1" dirty="0"/>
          </a:p>
          <a:p>
            <a:pPr marL="180000" indent="-180000">
              <a:buFont typeface="Wingdings" panose="05000000000000000000" pitchFamily="2" charset="2"/>
              <a:buChar char="Ø"/>
            </a:pPr>
            <a:r>
              <a:rPr lang="sv-SE" sz="1200" i="1" dirty="0"/>
              <a:t>Gör minst</a:t>
            </a:r>
            <a:r>
              <a:rPr lang="sv-SE" sz="1200" i="1" baseline="0" dirty="0"/>
              <a:t> 1 av rollspelen, om bara ett görs, ge det andra som information. </a:t>
            </a:r>
            <a:endParaRPr lang="sv-SE" sz="1200" i="1" dirty="0"/>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aseline="0" dirty="0"/>
              <a:t>Är KOMET rätt? </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1" dirty="0"/>
              <a:t>Demonstration:</a:t>
            </a:r>
            <a:r>
              <a:rPr lang="sv-SE" sz="1200" b="1" baseline="0" dirty="0"/>
              <a:t> </a:t>
            </a:r>
            <a:r>
              <a:rPr lang="sv-SE" sz="1200" dirty="0"/>
              <a:t>Föräldern har sökt hjälp för ängsligt barn</a:t>
            </a:r>
            <a:r>
              <a:rPr lang="sv-SE" sz="1200" baseline="0" dirty="0"/>
              <a:t>: Föreläsare 1 gruppledare, föreläsare 2 förälder. Hänvisar vidare till Första linjen/primärvård</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dirty="0"/>
          </a:p>
          <a:p>
            <a:pPr marL="171450" indent="-171450">
              <a:buFont typeface="Arial" panose="020B0604020202020204" pitchFamily="34" charset="0"/>
              <a:buChar char="•"/>
            </a:pPr>
            <a:r>
              <a:rPr lang="sv-SE" sz="1200" baseline="0" dirty="0"/>
              <a:t>Kan föräldern lägga ner den tid som krävs? Inte missa mer än två träffar (inte den första träffen). Ge en kort genomgång av träffen till förälder som missat innan påföljande träff.</a:t>
            </a:r>
          </a:p>
          <a:p>
            <a:pPr marL="0" indent="0">
              <a:buFont typeface="Arial" panose="020B0604020202020204" pitchFamily="34" charset="0"/>
              <a:buNone/>
            </a:pPr>
            <a:r>
              <a:rPr lang="sv-SE" sz="1200" b="1" dirty="0"/>
              <a:t>Demonstration:</a:t>
            </a:r>
            <a:r>
              <a:rPr lang="sv-SE" sz="1200" b="1" baseline="0" dirty="0"/>
              <a:t> </a:t>
            </a:r>
            <a:r>
              <a:rPr lang="sv-SE" sz="1200" baseline="0" dirty="0" err="1"/>
              <a:t>Fld</a:t>
            </a:r>
            <a:r>
              <a:rPr lang="sv-SE" sz="1200" baseline="0" dirty="0"/>
              <a:t> k</a:t>
            </a:r>
            <a:r>
              <a:rPr lang="sv-SE" sz="1200" dirty="0"/>
              <a:t>an bara gå</a:t>
            </a:r>
            <a:r>
              <a:rPr lang="sv-SE" sz="1200" baseline="0" dirty="0"/>
              <a:t> varannan gång men den andra </a:t>
            </a:r>
            <a:r>
              <a:rPr lang="sv-SE" sz="1200" baseline="0" dirty="0" err="1"/>
              <a:t>fld</a:t>
            </a:r>
            <a:r>
              <a:rPr lang="sv-SE" sz="1200" baseline="0" dirty="0"/>
              <a:t> kanske kan gå då. Förläsare 1 gruppledare, föreläsare 2 förälder. En ska gå, kanske kan den andra föräldern gå nästa termin? </a:t>
            </a:r>
          </a:p>
          <a:p>
            <a:pPr marL="0" indent="0">
              <a:buFont typeface="Arial" panose="020B0604020202020204" pitchFamily="34" charset="0"/>
              <a:buNone/>
            </a:pPr>
            <a:endParaRPr lang="sv-SE" sz="1200" baseline="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96713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Autofit/>
          </a:bodyPr>
          <a:lstStyle/>
          <a:p>
            <a:pPr lvl="0"/>
            <a:r>
              <a:rPr lang="sv-SE" sz="1200" kern="1200" baseline="0" dirty="0">
                <a:solidFill>
                  <a:schemeClr val="tx1"/>
                </a:solidFill>
                <a:effectLst/>
              </a:rPr>
              <a:t>2 min </a:t>
            </a:r>
          </a:p>
          <a:p>
            <a:pPr lvl="0"/>
            <a:endParaRPr lang="sv-SE" sz="1200" b="1" kern="1200" baseline="0" dirty="0">
              <a:solidFill>
                <a:schemeClr val="tx1"/>
              </a:solidFill>
              <a:effectLst/>
            </a:endParaRPr>
          </a:p>
          <a:p>
            <a:pPr marL="172800" lvl="0" indent="-172800">
              <a:buFont typeface="Arial" panose="020B0604020202020204" pitchFamily="34" charset="0"/>
              <a:buChar char="•"/>
            </a:pPr>
            <a:r>
              <a:rPr lang="sv-SE" sz="1600" b="0" dirty="0"/>
              <a:t>Studier visar att hög programtrohet spelar en viktig roll för framgång i föräldraskapsstödprogram. De visar att när interventioner genomförs enligt protokollet, med adekvat utbildning och stöd, förbättras utfallen för både barn och vuxna deltagare. Dock är detta område </a:t>
            </a:r>
            <a:r>
              <a:rPr lang="sv-SE" sz="1600" b="0" dirty="0" err="1"/>
              <a:t>svårmätt</a:t>
            </a:r>
            <a:r>
              <a:rPr lang="sv-SE" sz="1600" b="0" dirty="0"/>
              <a:t> då det saknas en enhetlig standard av hur ”programtrohet” definieras, operationaliseras och mäts (Martin et al., 2023; </a:t>
            </a:r>
            <a:r>
              <a:rPr lang="sv-SE" sz="1600" b="0" dirty="0" err="1"/>
              <a:t>Basha</a:t>
            </a:r>
            <a:r>
              <a:rPr lang="sv-SE" sz="1600" b="0" dirty="0"/>
              <a:t> et al., 2025). </a:t>
            </a:r>
            <a:endParaRPr lang="sv-SE" sz="1200" b="0" dirty="0">
              <a:cs typeface="Times New Roman" panose="02020603050405020304" pitchFamily="18" charset="0"/>
            </a:endParaRPr>
          </a:p>
          <a:p>
            <a:pPr lvl="0"/>
            <a:endParaRPr lang="sv-SE" sz="1200" kern="1200" baseline="0" dirty="0">
              <a:solidFill>
                <a:schemeClr val="tx1"/>
              </a:solidFill>
              <a:effectLst/>
            </a:endParaRPr>
          </a:p>
          <a:p>
            <a:pPr marL="171450" lvl="0" indent="-171450">
              <a:buFont typeface="Arial" panose="020B0604020202020204" pitchFamily="34" charset="0"/>
              <a:buChar char="•"/>
            </a:pPr>
            <a:r>
              <a:rPr lang="sv-SE" sz="1200" kern="1200" dirty="0">
                <a:solidFill>
                  <a:schemeClr val="tx1"/>
                </a:solidFill>
                <a:effectLst/>
              </a:rPr>
              <a:t>Det är av stor betydelse att ni som gruppledare </a:t>
            </a:r>
            <a:r>
              <a:rPr lang="sv-SE" sz="1200" b="1" kern="1200" dirty="0">
                <a:solidFill>
                  <a:schemeClr val="tx1"/>
                </a:solidFill>
                <a:effectLst/>
              </a:rPr>
              <a:t>följer metoden och manualen</a:t>
            </a:r>
            <a:r>
              <a:rPr lang="sv-SE" sz="1200" kern="1200" dirty="0">
                <a:solidFill>
                  <a:schemeClr val="tx1"/>
                </a:solidFill>
                <a:effectLst/>
              </a:rPr>
              <a:t>, att föräldrarna får ta</a:t>
            </a:r>
            <a:r>
              <a:rPr lang="sv-SE" sz="1200" kern="1200" baseline="0" dirty="0">
                <a:solidFill>
                  <a:schemeClr val="tx1"/>
                </a:solidFill>
                <a:effectLst/>
              </a:rPr>
              <a:t> del av alla moment</a:t>
            </a:r>
            <a:r>
              <a:rPr lang="sv-SE" sz="1200" kern="1200" dirty="0">
                <a:solidFill>
                  <a:schemeClr val="tx1"/>
                </a:solidFill>
                <a:effectLst/>
              </a:rPr>
              <a:t> och att ni förmedlar vikten av att göra hemuppgifter. Ni säkerställer då att föräldrarna verkligen får Komet – och inte något annat.</a:t>
            </a:r>
            <a:r>
              <a:rPr lang="sv-SE" sz="1200" kern="1200" baseline="0" dirty="0">
                <a:solidFill>
                  <a:schemeClr val="tx1"/>
                </a:solidFill>
                <a:effectLst/>
              </a:rPr>
              <a:t> </a:t>
            </a:r>
            <a:r>
              <a:rPr lang="sv-SE" sz="1200" dirty="0"/>
              <a:t>Vi vet från studier att Komet är effektivt. </a:t>
            </a:r>
            <a:r>
              <a:rPr lang="sv-SE" sz="1200" kern="1200" dirty="0">
                <a:solidFill>
                  <a:schemeClr val="tx1"/>
                </a:solidFill>
              </a:rPr>
              <a:t>Om inte utbildare och föräldrar följer metoden så exakt som möjligt finns det stor risk att effekten helt uteblir.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kern="1200" baseline="0" dirty="0">
              <a:solidFill>
                <a:schemeClr val="tx1"/>
              </a:solidFill>
            </a:endParaRPr>
          </a:p>
          <a:p>
            <a:pPr marL="171450" indent="-171450">
              <a:buFont typeface="Arial" panose="020B0604020202020204" pitchFamily="34" charset="0"/>
              <a:buChar char="•"/>
            </a:pPr>
            <a:r>
              <a:rPr lang="sv-SE" sz="1200" b="0" baseline="0" dirty="0"/>
              <a:t>Syftet med ”berättarstyckena” är att det är stycken som ska kunna läsas rakt av om man som gruppledare vill och behöver. Det kan upplevas som det är mycket text men då finns också allt som behöver sägas med. Med tiden kan ni anpassa texten mer till er själva, byta exempel eller göra andra ordval som ni känner er mer bekväma med.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kern="1200" baseline="0" dirty="0">
              <a:solidFill>
                <a:schemeClr val="tx1"/>
              </a:solidFill>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B0E1D7-9672-48B3-B7A7-2E7E5BBF2EBA}"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1597034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lstStyle/>
          <a:p>
            <a:r>
              <a:rPr lang="sv-SE" sz="1200" dirty="0"/>
              <a:t>1 min</a:t>
            </a:r>
          </a:p>
          <a:p>
            <a:pPr marL="180000" indent="-180000"/>
            <a:r>
              <a:rPr lang="sv-SE" sz="1200" b="0" dirty="0"/>
              <a:t>	</a:t>
            </a:r>
            <a:endParaRPr lang="sv-SE" sz="1200" b="0" baseline="0" dirty="0"/>
          </a:p>
          <a:p>
            <a:pPr marL="171450" indent="-171450">
              <a:buFont typeface="Arial" panose="020B0604020202020204" pitchFamily="34" charset="0"/>
              <a:buChar char="•"/>
            </a:pPr>
            <a:r>
              <a:rPr lang="sv-SE" sz="1200" b="0" baseline="0" dirty="0"/>
              <a:t>I inledningen till manualen finns en generell checklista för alla träffar som är på en mer övergripande nivå (s 7). Inledningen innehåller även en sida med forskning kring området och Komet (Välkommen till Komet), en sammanfattande text om vad som är bra att tänka på när man leder en Kometgrupp (Att leda en Kometgrupp) och en innehållsförteckning. Inledningen är väldigt användbar så vi uppmuntrar er alla att läsa och använda den!</a:t>
            </a:r>
          </a:p>
          <a:p>
            <a:pPr marL="180000" indent="-180000"/>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59476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dirty="0"/>
              <a:t>5 min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sz="1200" b="1" dirty="0"/>
              <a:t>Övning:</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b="1" i="0" baseline="0" dirty="0"/>
              <a:t>Fråga gruppen: </a:t>
            </a:r>
            <a:r>
              <a:rPr lang="sv-SE" sz="1200" dirty="0"/>
              <a:t>Har du haft en bra chef?</a:t>
            </a:r>
            <a:r>
              <a:rPr lang="sv-SE" sz="1200" baseline="0" dirty="0"/>
              <a:t> Vad gjorde den personen?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200" i="1" baseline="0" dirty="0"/>
              <a:t>Lista förslagen på tavlan.</a:t>
            </a:r>
          </a:p>
          <a:p>
            <a:pPr marL="180000" marR="0" indent="-180000" algn="l" defTabSz="914400" rtl="0" eaLnBrk="1" fontAlgn="auto" latinLnBrk="0" hangingPunct="1">
              <a:lnSpc>
                <a:spcPct val="100000"/>
              </a:lnSpc>
              <a:spcBef>
                <a:spcPts val="0"/>
              </a:spcBef>
              <a:spcAft>
                <a:spcPts val="0"/>
              </a:spcAft>
              <a:buClrTx/>
              <a:buSzTx/>
              <a:buFontTx/>
              <a:buNone/>
              <a:tabLst/>
              <a:defRPr/>
            </a:pPr>
            <a:endParaRPr lang="sv-SE" sz="1200" dirty="0"/>
          </a:p>
          <a:p>
            <a:pPr marL="180000" marR="0" indent="-1800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200" i="1" dirty="0"/>
              <a:t>Sammanfatta med att konstatera att det är samm</a:t>
            </a:r>
            <a:r>
              <a:rPr lang="sv-SE" sz="1200" i="1" baseline="0" dirty="0"/>
              <a:t>a </a:t>
            </a:r>
            <a:r>
              <a:rPr lang="sv-SE" sz="1200" i="1" dirty="0"/>
              <a:t>färdigheter som gör en gruppledare effektiv i sitt arbete med föräldrarna och som bäst hjälper föräldrarna att träna och öva på Komet. Koppla</a:t>
            </a:r>
            <a:r>
              <a:rPr lang="sv-SE" sz="1200" i="1" baseline="0" dirty="0"/>
              <a:t> även beteendena/färdigheterna till föräldrarnas beteenden gentemot sina barn.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171450" indent="-171450">
              <a:buFont typeface="Arial" panose="020B0604020202020204" pitchFamily="34" charset="0"/>
              <a:buChar char="•"/>
            </a:pPr>
            <a:r>
              <a:rPr lang="sv-SE" sz="1200" i="0" dirty="0"/>
              <a:t>Om vi vill att föräldrarna ska gå hem och uppmärksamma det positiva som barnen gör - då behöver vi göra detsamma som gruppledare!</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048569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dirty="0"/>
              <a:t>3 min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dirty="0"/>
          </a:p>
          <a:p>
            <a:pPr marL="0" marR="0" indent="0" algn="l" defTabSz="914400" rtl="0" eaLnBrk="1" fontAlgn="auto" latinLnBrk="0" hangingPunct="1">
              <a:lnSpc>
                <a:spcPct val="100000"/>
              </a:lnSpc>
              <a:spcBef>
                <a:spcPts val="0"/>
              </a:spcBef>
              <a:spcAft>
                <a:spcPts val="0"/>
              </a:spcAft>
              <a:buClrTx/>
              <a:buSzTx/>
              <a:buFontTx/>
              <a:buNone/>
              <a:tabLst/>
              <a:defRPr/>
            </a:pPr>
            <a:r>
              <a:rPr lang="sv-SE" sz="1200" b="1" dirty="0"/>
              <a:t>Övning:</a:t>
            </a:r>
          </a:p>
          <a:p>
            <a:pPr marL="180000" marR="0" indent="-1800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200" i="1" dirty="0"/>
              <a:t>Låt gruppledarna skriva ner några egna tankar</a:t>
            </a:r>
            <a:r>
              <a:rPr lang="sv-SE" sz="1200" i="1" baseline="0" dirty="0"/>
              <a:t> om hur de vill bli ihågkomna som gruppledare och vad behöver du göra för beteenden för att lyckas med det? </a:t>
            </a:r>
            <a:r>
              <a:rPr lang="sv-SE" sz="1200" baseline="0" dirty="0"/>
              <a:t>Samla ej in.</a:t>
            </a:r>
            <a:endParaRPr lang="sv-SE" sz="120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6409903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Platshållare för bildobjekt 1"/>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69635" name="Platshållare för anteckningar 2"/>
          <p:cNvSpPr>
            <a:spLocks noGrp="1"/>
          </p:cNvSpPr>
          <p:nvPr>
            <p:ph type="body" idx="1"/>
          </p:nvPr>
        </p:nvSpPr>
        <p:spPr bwMode="auto">
          <a:noFill/>
        </p:spPr>
        <p:txBody>
          <a:bodyPr wrap="square" numCol="1" anchor="t" anchorCtr="0" compatLnSpc="1">
            <a:prstTxWarp prst="textNoShape">
              <a:avLst/>
            </a:prstTxWarp>
            <a:normAutofit/>
          </a:bodyPr>
          <a:lstStyle/>
          <a:p>
            <a:pPr marL="0" indent="0" eaLnBrk="1" hangingPunct="1">
              <a:spcBef>
                <a:spcPct val="0"/>
              </a:spcBef>
              <a:buFont typeface="Arial"/>
              <a:buNone/>
            </a:pPr>
            <a:r>
              <a:rPr lang="sv-SE" sz="1200" b="0" dirty="0"/>
              <a:t>1 min</a:t>
            </a:r>
          </a:p>
          <a:p>
            <a:pPr marL="0" indent="0" eaLnBrk="1" hangingPunct="1">
              <a:spcBef>
                <a:spcPct val="0"/>
              </a:spcBef>
              <a:buFont typeface="Arial"/>
              <a:buNone/>
            </a:pPr>
            <a:endParaRPr lang="sv-SE" sz="1200" b="0" dirty="0"/>
          </a:p>
          <a:p>
            <a:pPr marL="0" indent="0" eaLnBrk="1" hangingPunct="1">
              <a:spcBef>
                <a:spcPct val="0"/>
              </a:spcBef>
              <a:buFont typeface="Arial"/>
              <a:buNone/>
            </a:pPr>
            <a:r>
              <a:rPr lang="sv-SE" sz="1200" dirty="0"/>
              <a:t>Bilden visar</a:t>
            </a:r>
            <a:r>
              <a:rPr lang="sv-SE" sz="1200" baseline="0" dirty="0"/>
              <a:t> </a:t>
            </a:r>
            <a:r>
              <a:rPr lang="sv-SE" sz="1200" dirty="0"/>
              <a:t>samspelet mellan</a:t>
            </a:r>
            <a:r>
              <a:rPr lang="sv-SE" sz="1200" baseline="0" dirty="0"/>
              <a:t> oss utbildare, er gruppledare till era föräldrar och sedan till barnen. </a:t>
            </a:r>
            <a:endParaRPr lang="sv-SE" sz="1200" dirty="0"/>
          </a:p>
          <a:p>
            <a:pPr marL="0" indent="0" eaLnBrk="1" hangingPunct="1">
              <a:spcBef>
                <a:spcPct val="0"/>
              </a:spcBef>
              <a:buFont typeface="Arial"/>
              <a:buNone/>
            </a:pPr>
            <a:endParaRPr lang="sv-SE" sz="1200" dirty="0"/>
          </a:p>
          <a:p>
            <a:pPr marL="180000" marR="0" lvl="0" indent="-180000" algn="l" defTabSz="914400" rtl="0" eaLnBrk="1" fontAlgn="auto" latinLnBrk="0" hangingPunct="1">
              <a:lnSpc>
                <a:spcPct val="100000"/>
              </a:lnSpc>
              <a:spcBef>
                <a:spcPct val="0"/>
              </a:spcBef>
              <a:spcAft>
                <a:spcPts val="0"/>
              </a:spcAft>
              <a:buClrTx/>
              <a:buSzTx/>
              <a:buFont typeface="Arial"/>
              <a:buChar char="•"/>
              <a:tabLst/>
              <a:defRPr/>
            </a:pPr>
            <a:r>
              <a:rPr lang="sv-SE" sz="1200" baseline="0" dirty="0"/>
              <a:t>En del av er är vana att hålla kurser, sammankomster, utbildningar i olika sammanhang som ni kommer ha glädje av i er gruppledarroll men a</a:t>
            </a:r>
            <a:r>
              <a:rPr lang="sv-SE" sz="1200" dirty="0"/>
              <a:t>tt lära ut Komet är inte bara att ta pärmen</a:t>
            </a:r>
            <a:r>
              <a:rPr lang="sv-SE" sz="1200" baseline="0" dirty="0"/>
              <a:t> och presentera innehållet. </a:t>
            </a:r>
          </a:p>
          <a:p>
            <a:pPr marL="180000" marR="0" lvl="0" indent="-180000" algn="l" defTabSz="914400" rtl="0" eaLnBrk="1" fontAlgn="auto" latinLnBrk="0" hangingPunct="1">
              <a:lnSpc>
                <a:spcPct val="100000"/>
              </a:lnSpc>
              <a:spcBef>
                <a:spcPct val="0"/>
              </a:spcBef>
              <a:spcAft>
                <a:spcPts val="0"/>
              </a:spcAft>
              <a:buClrTx/>
              <a:buSzTx/>
              <a:buFont typeface="Arial"/>
              <a:buNone/>
              <a:tabLst/>
              <a:defRPr/>
            </a:pPr>
            <a:endParaRPr lang="sv-SE" sz="1200" baseline="0" dirty="0"/>
          </a:p>
          <a:p>
            <a:pPr marL="180000" marR="0" lvl="0" indent="-180000" algn="l" defTabSz="914400" rtl="0" eaLnBrk="1" fontAlgn="auto" latinLnBrk="0" hangingPunct="1">
              <a:lnSpc>
                <a:spcPct val="100000"/>
              </a:lnSpc>
              <a:spcBef>
                <a:spcPct val="0"/>
              </a:spcBef>
              <a:spcAft>
                <a:spcPts val="0"/>
              </a:spcAft>
              <a:buClrTx/>
              <a:buSzTx/>
              <a:buFont typeface="Arial"/>
              <a:buChar char="•"/>
              <a:tabLst/>
              <a:defRPr/>
            </a:pPr>
            <a:r>
              <a:rPr lang="sv-SE" sz="1200" baseline="0" dirty="0"/>
              <a:t>Att lära ut Komet handlar mycket om hur du är som gruppledare. Du ska ta till dig Komets principer och använda dig av dem som gruppledare och vara en modell för föräldrarna. </a:t>
            </a:r>
          </a:p>
          <a:p>
            <a:pPr marL="180000" indent="-180000" eaLnBrk="1" hangingPunct="1">
              <a:spcBef>
                <a:spcPct val="0"/>
              </a:spcBef>
              <a:buFont typeface="Arial" panose="020B0604020202020204" pitchFamily="34" charset="0"/>
              <a:buNone/>
            </a:pPr>
            <a:endParaRPr lang="sv-SE" sz="1200" dirty="0"/>
          </a:p>
          <a:p>
            <a:pPr marL="180000" indent="-180000" eaLnBrk="1" hangingPunct="1">
              <a:spcBef>
                <a:spcPct val="0"/>
              </a:spcBef>
              <a:buFont typeface="Arial"/>
              <a:buChar char="•"/>
            </a:pPr>
            <a:r>
              <a:rPr lang="sv-SE" sz="1200" dirty="0"/>
              <a:t>Hur vi utbildare gör</a:t>
            </a:r>
            <a:r>
              <a:rPr lang="sv-SE" sz="1200" baseline="0" dirty="0"/>
              <a:t> kommer påverka hur ni gruppledare sen gör under era föräldragrupper, vilket påverkar hur föräldrarna gör. Och föräldrarnas beteenden vet vi påverkar barnets agerande. Det finns alltså ett samspel mellan alla dessa nivåer och därför är det viktigt att också ha medvetenhet om sina egna beteenden, som utbildare och gruppledare</a:t>
            </a:r>
            <a:r>
              <a:rPr lang="sv-SE" baseline="0" dirty="0"/>
              <a:t>.</a:t>
            </a:r>
          </a:p>
          <a:p>
            <a:pPr marL="0" indent="0" eaLnBrk="1" hangingPunct="1">
              <a:spcBef>
                <a:spcPct val="0"/>
              </a:spcBef>
              <a:buFont typeface="Arial"/>
              <a:buNone/>
            </a:pPr>
            <a:endParaRPr lang="sv-SE" dirty="0"/>
          </a:p>
          <a:p>
            <a:pPr marL="171450" indent="-171450" eaLnBrk="1" hangingPunct="1">
              <a:spcBef>
                <a:spcPct val="0"/>
              </a:spcBef>
              <a:buFont typeface="Arial"/>
              <a:buChar char="•"/>
            </a:pPr>
            <a:endParaRPr lang="sv-SE" dirty="0"/>
          </a:p>
        </p:txBody>
      </p:sp>
      <p:sp>
        <p:nvSpPr>
          <p:cNvPr id="67588" name="Platshållare för bild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25DEBE-8A71-4DA5-AC30-B6F1CFC50278}" type="slidenum">
              <a:rPr lang="sv-SE" smtClean="0"/>
              <a:pPr fontAlgn="base">
                <a:spcBef>
                  <a:spcPct val="0"/>
                </a:spcBef>
                <a:spcAft>
                  <a:spcPct val="0"/>
                </a:spcAft>
                <a:defRPr/>
              </a:pPr>
              <a:t>57</a:t>
            </a:fld>
            <a:endParaRPr lang="sv-SE"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rmAutofit/>
          </a:bodyPr>
          <a:lstStyle/>
          <a:p>
            <a:r>
              <a:rPr lang="sv-SE" sz="1200" dirty="0"/>
              <a:t>2 min</a:t>
            </a:r>
          </a:p>
          <a:p>
            <a:endParaRPr lang="sv-SE" sz="1200" dirty="0"/>
          </a:p>
          <a:p>
            <a:r>
              <a:rPr lang="sv-SE" sz="1200" dirty="0"/>
              <a:t>Vad ska vi då tänka på som gruppledare?</a:t>
            </a:r>
          </a:p>
          <a:p>
            <a:pPr marL="180000" indent="-180000">
              <a:buFont typeface="Arial" panose="020B0604020202020204" pitchFamily="34" charset="0"/>
              <a:buChar char="•"/>
            </a:pPr>
            <a:r>
              <a:rPr lang="sv-SE" sz="1200" dirty="0"/>
              <a:t>Att bekräfta</a:t>
            </a:r>
            <a:r>
              <a:rPr lang="sv-SE" sz="1200" baseline="0" dirty="0"/>
              <a:t> föräldrarna och normalisera svårigheter är viktigt. Det ger ett tillåtande klimat i gruppen och skapar förutsättningar för att föräldrarna är generösa och ger stöd till varandra. Utvärderingar visar att föräldrar uppskattar att se att de inte är ensamma och få tips från andra föräldrar.</a:t>
            </a:r>
          </a:p>
          <a:p>
            <a:pPr marL="180000" indent="-180000">
              <a:buFont typeface="Arial" panose="020B0604020202020204" pitchFamily="34" charset="0"/>
              <a:buChar char="•"/>
            </a:pPr>
            <a:r>
              <a:rPr lang="sv-SE" sz="1200" baseline="0" dirty="0"/>
              <a:t>Att i stunder där det lämpar sig använda sig av humor och skratt skapar också ett mer avslappnat klimat i gruppen.</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kern="1200" dirty="0">
                <a:solidFill>
                  <a:schemeClr val="tx1"/>
                </a:solidFill>
                <a:effectLst/>
                <a:latin typeface="+mn-lt"/>
                <a:ea typeface="+mn-ea"/>
                <a:cs typeface="+mn-cs"/>
              </a:rPr>
              <a:t>Det är också viktigt att stå ut med tystnad</a:t>
            </a:r>
            <a:r>
              <a:rPr lang="sv-SE" sz="1200" b="0" i="0" kern="1200" baseline="0" dirty="0">
                <a:solidFill>
                  <a:schemeClr val="tx1"/>
                </a:solidFill>
                <a:effectLst/>
                <a:latin typeface="+mn-lt"/>
                <a:ea typeface="+mn-ea"/>
                <a:cs typeface="+mn-cs"/>
              </a:rPr>
              <a:t> och </a:t>
            </a:r>
            <a:r>
              <a:rPr lang="sv-SE" sz="1200" b="0" i="0" kern="1200" dirty="0">
                <a:solidFill>
                  <a:schemeClr val="tx1"/>
                </a:solidFill>
                <a:effectLst/>
                <a:latin typeface="+mn-lt"/>
                <a:ea typeface="+mn-ea"/>
                <a:cs typeface="+mn-cs"/>
              </a:rPr>
              <a:t>ge tid för reflektion.</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kern="1200" dirty="0">
                <a:solidFill>
                  <a:schemeClr val="tx1"/>
                </a:solidFill>
                <a:effectLst/>
                <a:latin typeface="+mn-lt"/>
                <a:ea typeface="+mn-ea"/>
                <a:cs typeface="+mn-cs"/>
              </a:rPr>
              <a:t>Familjer olika tar till sig det som passar dem.</a:t>
            </a:r>
          </a:p>
          <a:p>
            <a:pPr marL="0" indent="0">
              <a:buFont typeface="Arial" panose="020B0604020202020204" pitchFamily="34" charset="0"/>
              <a:buNone/>
            </a:pPr>
            <a:endParaRPr lang="sv-SE"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58</a:t>
            </a:fld>
            <a:endParaRPr lang="sv-SE"/>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0" dirty="0"/>
              <a:t>4 min</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dirty="0"/>
              <a:t>I  handledningen kommer ni att öva på olika</a:t>
            </a:r>
            <a:r>
              <a:rPr lang="sv-SE" sz="1200" baseline="0" dirty="0"/>
              <a:t> </a:t>
            </a:r>
            <a:r>
              <a:rPr lang="sv-SE" sz="1200" dirty="0"/>
              <a:t>färdigheter utifrån en lista med gruppledarfärdigheter. Att arbeta med valda gruppledarfärdigheter under träffarna kommer att vara en hemuppgift mellan varje handledning för er. </a:t>
            </a:r>
            <a:r>
              <a:rPr lang="sv-SE" sz="1200" baseline="0" dirty="0"/>
              <a:t>Listan över gruppledarfärdigheter finns på Plusportalen.</a:t>
            </a:r>
            <a:endParaRPr lang="sv-SE" sz="120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i="1" dirty="0"/>
          </a:p>
          <a:p>
            <a:pPr marL="180000" marR="0" indent="-1800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200" i="1" dirty="0"/>
              <a:t>Ge en förklaring/beskrivning</a:t>
            </a:r>
            <a:r>
              <a:rPr lang="sv-SE" sz="1200" i="1" baseline="0" dirty="0"/>
              <a:t> </a:t>
            </a:r>
            <a:r>
              <a:rPr lang="sv-SE" sz="1200" i="1" dirty="0"/>
              <a:t>för respektive gruppledarfärdighet på bilden! Viktiga delar i utbildningen</a:t>
            </a:r>
            <a:r>
              <a:rPr lang="sv-SE" sz="1200" i="1" baseline="0" dirty="0"/>
              <a:t> är:</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i="1" dirty="0"/>
          </a:p>
          <a:p>
            <a:pPr marL="180000" marR="0" indent="-1800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200" i="1" dirty="0"/>
              <a:t>Ge en förklaring/beskrivning</a:t>
            </a:r>
            <a:r>
              <a:rPr lang="sv-SE" sz="1200" i="1" baseline="0" dirty="0"/>
              <a:t> </a:t>
            </a:r>
            <a:r>
              <a:rPr lang="sv-SE" sz="1200" i="1" dirty="0"/>
              <a:t>för respektive gruppledarfärdighet på bilden! Viktiga delar i utbildningen</a:t>
            </a:r>
            <a:r>
              <a:rPr lang="sv-SE" sz="1200" i="1" baseline="0" dirty="0"/>
              <a:t> är:</a:t>
            </a:r>
            <a:endParaRPr lang="sv-SE" sz="1200" i="1" dirty="0"/>
          </a:p>
          <a:p>
            <a:pPr marL="742950" lvl="1" indent="-180000">
              <a:lnSpc>
                <a:spcPct val="90000"/>
              </a:lnSpc>
              <a:buFont typeface="Arial" panose="020B0604020202020204" pitchFamily="34" charset="0"/>
              <a:buChar char="•"/>
            </a:pPr>
            <a:r>
              <a:rPr lang="sv-SE" sz="1200" dirty="0"/>
              <a:t>Att vara modell för </a:t>
            </a:r>
            <a:r>
              <a:rPr lang="sv-SE" sz="1200" b="1" dirty="0"/>
              <a:t>positiv förstärkning</a:t>
            </a:r>
            <a:r>
              <a:rPr lang="sv-SE" sz="1200" b="1" baseline="0" dirty="0"/>
              <a:t> </a:t>
            </a:r>
            <a:r>
              <a:rPr lang="sv-SE" sz="1200" baseline="0" dirty="0"/>
              <a:t>– dvs ge uppmuntran, beröm när föräldrar uppvisar eller berättar om beteenden som vi vill att de ska göra mer av. Tex säga ”Vad fint att du förberedde ditt barn på att stänga av </a:t>
            </a:r>
            <a:r>
              <a:rPr lang="sv-SE" sz="1200" baseline="0" dirty="0" err="1"/>
              <a:t>ipaden</a:t>
            </a:r>
            <a:r>
              <a:rPr lang="sv-SE" sz="1200" baseline="0" dirty="0"/>
              <a:t>”.</a:t>
            </a:r>
            <a:endParaRPr lang="sv-SE" sz="1200" dirty="0"/>
          </a:p>
          <a:p>
            <a:pPr marL="742950" lvl="1" indent="-180000">
              <a:lnSpc>
                <a:spcPct val="90000"/>
              </a:lnSpc>
              <a:buFont typeface="Arial" panose="020B0604020202020204" pitchFamily="34" charset="0"/>
              <a:buChar char="•"/>
            </a:pPr>
            <a:r>
              <a:rPr lang="sv-SE" sz="1200" dirty="0"/>
              <a:t>Att kunna </a:t>
            </a:r>
            <a:r>
              <a:rPr lang="sv-SE" sz="1200" b="1" dirty="0"/>
              <a:t>ge och följa upp hemuppgifter </a:t>
            </a:r>
            <a:r>
              <a:rPr lang="sv-SE" sz="1200" baseline="0" dirty="0"/>
              <a:t>–</a:t>
            </a:r>
            <a:r>
              <a:rPr lang="sv-SE" sz="1200" dirty="0"/>
              <a:t> Ökar sannolikheten att </a:t>
            </a:r>
            <a:r>
              <a:rPr lang="sv-SE" sz="1200" dirty="0" err="1"/>
              <a:t>fld</a:t>
            </a:r>
            <a:r>
              <a:rPr lang="sv-SE" sz="1200" dirty="0"/>
              <a:t> arbetar hemma mellan träffarna. Det finns ett samband mellan hur mycket </a:t>
            </a:r>
            <a:r>
              <a:rPr lang="sv-SE" sz="1200" dirty="0" err="1"/>
              <a:t>fld</a:t>
            </a:r>
            <a:r>
              <a:rPr lang="sv-SE" sz="1200" dirty="0"/>
              <a:t> övar och vilket resultat programmet ger!!</a:t>
            </a:r>
            <a:r>
              <a:rPr lang="sv-SE" sz="1200" baseline="0" dirty="0"/>
              <a:t> </a:t>
            </a:r>
          </a:p>
          <a:p>
            <a:pPr marL="742950" lvl="1" indent="-180000">
              <a:lnSpc>
                <a:spcPct val="90000"/>
              </a:lnSpc>
              <a:buFont typeface="Arial" panose="020B0604020202020204" pitchFamily="34" charset="0"/>
              <a:buChar char="•"/>
            </a:pPr>
            <a:r>
              <a:rPr lang="sv-SE" sz="1200" baseline="0" dirty="0"/>
              <a:t>Att </a:t>
            </a:r>
            <a:r>
              <a:rPr lang="sv-SE" sz="1200" b="1" baseline="0" dirty="0"/>
              <a:t>styra eller återföra </a:t>
            </a:r>
            <a:r>
              <a:rPr lang="sv-SE" sz="1200" baseline="0" dirty="0"/>
              <a:t>deltagare till den röda tråden i träffen. </a:t>
            </a:r>
          </a:p>
          <a:p>
            <a:pPr marL="742950" lvl="1" indent="-180000">
              <a:lnSpc>
                <a:spcPct val="90000"/>
              </a:lnSpc>
              <a:buFont typeface="Arial" panose="020B0604020202020204" pitchFamily="34" charset="0"/>
              <a:buChar char="•"/>
            </a:pPr>
            <a:r>
              <a:rPr lang="sv-SE" sz="1200" b="1" baseline="0" dirty="0"/>
              <a:t>Specificera beteenden </a:t>
            </a:r>
            <a:r>
              <a:rPr lang="sv-SE" sz="1200" baseline="0" dirty="0"/>
              <a:t>– hjälp föräldrarna att beskriva vad de gör eller vad barnet gör istället för hur barnet är. Vad sa Pelle då? Hur märker du att han är trött?</a:t>
            </a:r>
          </a:p>
          <a:p>
            <a:pPr marL="741600" lvl="1" indent="-180000">
              <a:lnSpc>
                <a:spcPts val="1500"/>
              </a:lnSpc>
              <a:buFont typeface="Arial" panose="020B0604020202020204" pitchFamily="34" charset="0"/>
              <a:buChar char="•"/>
            </a:pPr>
            <a:r>
              <a:rPr lang="sv-SE" sz="1200" b="1" dirty="0"/>
              <a:t>Rollspel och demonstration – </a:t>
            </a:r>
            <a:r>
              <a:rPr lang="sv-SE" sz="1200" b="0" dirty="0"/>
              <a:t>prova/visa mer istället för att prata. Det ökar föräldrarnas</a:t>
            </a:r>
            <a:r>
              <a:rPr lang="sv-SE" sz="1200" b="0" baseline="0" dirty="0"/>
              <a:t> inlärning. </a:t>
            </a:r>
            <a:r>
              <a:rPr lang="sv-SE" sz="1800" b="0" dirty="0">
                <a:effectLst/>
                <a:latin typeface="Arial" panose="020B0604020202020204" pitchFamily="34" charset="0"/>
                <a:ea typeface="Times New Roman" panose="02020603050405020304" pitchFamily="18" charset="0"/>
                <a:cs typeface="Times New Roman" panose="02020603050405020304" pitchFamily="18" charset="0"/>
              </a:rPr>
              <a:t>Låt till exempel föräldern demonstrera situationen och be föräldern berätta vad den sa och gjorde. Säg exempelvis: </a:t>
            </a:r>
            <a:r>
              <a:rPr lang="sv-SE" sz="1800" b="0" i="1" dirty="0">
                <a:effectLst/>
                <a:latin typeface="Arial" panose="020B0604020202020204" pitchFamily="34" charset="0"/>
                <a:ea typeface="Times New Roman" panose="02020603050405020304" pitchFamily="18" charset="0"/>
                <a:cs typeface="Times New Roman" panose="02020603050405020304" pitchFamily="18" charset="0"/>
              </a:rPr>
              <a:t>”Kan du Eva säga vad som hände när Erik inte ville stänga av datorn? Vad sa du först?</a:t>
            </a:r>
            <a:r>
              <a:rPr lang="sv-SE" sz="1800" b="0" dirty="0">
                <a:effectLst/>
                <a:latin typeface="Arial" panose="020B0604020202020204" pitchFamily="34" charset="0"/>
                <a:ea typeface="Times New Roman" panose="02020603050405020304" pitchFamily="18" charset="0"/>
                <a:cs typeface="Times New Roman" panose="02020603050405020304" pitchFamily="18" charset="0"/>
              </a:rPr>
              <a:t> Instruktören spelar barn och svarar föräldern. </a:t>
            </a:r>
            <a:endParaRPr lang="sv-SE" sz="1200" b="0" dirty="0"/>
          </a:p>
          <a:p>
            <a:pPr marL="742950" marR="0" lvl="1" indent="-1800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sv-SE" sz="1200" b="1" dirty="0"/>
              <a:t>Bemötande</a:t>
            </a:r>
            <a:r>
              <a:rPr lang="sv-SE" sz="1200" dirty="0"/>
              <a:t> – validera svårigheter som föräldrarna berättar om, lyssna och ta emot kritik utan att gå i svaromål direkt, undvika expertrollen genom att tex bolla tillbaka frågor.</a:t>
            </a:r>
          </a:p>
          <a:p>
            <a:pPr marL="742950" marR="0" lvl="1" indent="-1800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sv-SE" sz="1200" b="1" baseline="0" dirty="0"/>
              <a:t>Förankring i KOMET </a:t>
            </a:r>
            <a:r>
              <a:rPr lang="sv-SE" sz="1200" baseline="0" dirty="0"/>
              <a:t>– att använda pyramiden, principerna och femettan.</a:t>
            </a:r>
          </a:p>
          <a:p>
            <a:pPr marL="457200" marR="0" lvl="1" indent="0" algn="l" defTabSz="914400" rtl="0" eaLnBrk="1" fontAlgn="auto" latinLnBrk="0" hangingPunct="1">
              <a:lnSpc>
                <a:spcPct val="90000"/>
              </a:lnSpc>
              <a:spcBef>
                <a:spcPts val="0"/>
              </a:spcBef>
              <a:spcAft>
                <a:spcPts val="0"/>
              </a:spcAft>
              <a:buClrTx/>
              <a:buSzTx/>
              <a:buFont typeface="Courier New" panose="02070309020205020404" pitchFamily="49" charset="0"/>
              <a:buNone/>
              <a:tabLst/>
              <a:defRPr/>
            </a:pPr>
            <a:endParaRPr lang="sv-SE" sz="1200" b="1" baseline="0" dirty="0"/>
          </a:p>
          <a:p>
            <a:pPr marL="0" marR="0" lvl="1" indent="0" algn="l" defTabSz="914400" rtl="0" eaLnBrk="1" fontAlgn="auto" latinLnBrk="0" hangingPunct="1">
              <a:lnSpc>
                <a:spcPct val="90000"/>
              </a:lnSpc>
              <a:spcBef>
                <a:spcPts val="0"/>
              </a:spcBef>
              <a:spcAft>
                <a:spcPts val="0"/>
              </a:spcAft>
              <a:buClrTx/>
              <a:buSzTx/>
              <a:buFont typeface="Courier New" panose="02070309020205020404" pitchFamily="49" charset="0"/>
              <a:buNone/>
              <a:tabLst/>
              <a:defRPr/>
            </a:pPr>
            <a:r>
              <a:rPr lang="sv-SE" sz="1200" b="1" dirty="0"/>
              <a:t>Att stärka föräldrarnas självtillit</a:t>
            </a:r>
            <a:r>
              <a:rPr lang="sv-SE" sz="1200" b="1" baseline="0" dirty="0"/>
              <a:t> är viktigt</a:t>
            </a:r>
            <a:r>
              <a:rPr lang="sv-SE" sz="1200" baseline="0" dirty="0"/>
              <a:t>. Det och alla dessa gruppledarfärdigheter kommer vi arbeta med under utbildningen.</a:t>
            </a:r>
            <a:endParaRPr lang="sv-SE" sz="1200" dirty="0"/>
          </a:p>
          <a:p>
            <a:pPr marL="457200" lvl="1" indent="0">
              <a:lnSpc>
                <a:spcPct val="90000"/>
              </a:lnSpc>
              <a:buFont typeface="Courier New" panose="02070309020205020404" pitchFamily="49" charset="0"/>
              <a:buNone/>
            </a:pPr>
            <a:endParaRPr lang="sv-SE"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609600" indent="-609600">
              <a:buNone/>
            </a:pPr>
            <a:endParaRPr lang="sv-SE" sz="1200"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59</a:t>
            </a:fld>
            <a:endParaRPr 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rmAutofit/>
          </a:bodyPr>
          <a:lstStyle/>
          <a:p>
            <a:pPr marL="0" indent="0" eaLnBrk="1" hangingPunct="1">
              <a:spcBef>
                <a:spcPct val="0"/>
              </a:spcBef>
              <a:buFont typeface="Arial" panose="020B0604020202020204" pitchFamily="34" charset="0"/>
              <a:buNone/>
            </a:pPr>
            <a:r>
              <a:rPr lang="sv-SE" sz="1200" dirty="0"/>
              <a:t>2 min</a:t>
            </a:r>
          </a:p>
          <a:p>
            <a:pPr marL="0" indent="0" eaLnBrk="1" hangingPunct="1">
              <a:spcBef>
                <a:spcPct val="0"/>
              </a:spcBef>
              <a:buFont typeface="Arial" panose="020B0604020202020204" pitchFamily="34" charset="0"/>
              <a:buNone/>
            </a:pPr>
            <a:endParaRPr lang="sv-SE" sz="1200" b="0" dirty="0"/>
          </a:p>
          <a:p>
            <a:pPr marL="171450" indent="-171450" eaLnBrk="1" hangingPunct="1">
              <a:spcBef>
                <a:spcPct val="0"/>
              </a:spcBef>
              <a:buFont typeface="Wingdings" panose="05000000000000000000" pitchFamily="2" charset="2"/>
              <a:buChar char="Ø"/>
            </a:pPr>
            <a:r>
              <a:rPr lang="sv-SE" sz="1200" b="0" i="1" dirty="0"/>
              <a:t>Dela ut ett varsitt ex av utskrift av certifieringsuppgifterna. </a:t>
            </a:r>
          </a:p>
          <a:p>
            <a:pPr marL="0" indent="0" eaLnBrk="1" hangingPunct="1">
              <a:spcBef>
                <a:spcPct val="0"/>
              </a:spcBef>
              <a:buFont typeface="Wingdings" panose="05000000000000000000" pitchFamily="2" charset="2"/>
              <a:buNone/>
            </a:pPr>
            <a:endParaRPr lang="sv-SE" sz="1200" b="1" dirty="0"/>
          </a:p>
          <a:p>
            <a:pPr marL="0" indent="0" eaLnBrk="1" hangingPunct="1">
              <a:spcBef>
                <a:spcPct val="0"/>
              </a:spcBef>
              <a:buFont typeface="Arial" panose="020B0604020202020204" pitchFamily="34" charset="0"/>
              <a:buNone/>
            </a:pPr>
            <a:r>
              <a:rPr lang="sv-SE" sz="1200" dirty="0"/>
              <a:t>Målet</a:t>
            </a:r>
            <a:r>
              <a:rPr lang="sv-SE" sz="1200" baseline="0" dirty="0"/>
              <a:t> är att ni ska bli certifierade gruppledare i KOMET. </a:t>
            </a:r>
            <a:r>
              <a:rPr lang="sv-SE" sz="1200" dirty="0"/>
              <a:t>Varför</a:t>
            </a:r>
            <a:r>
              <a:rPr lang="sv-SE" sz="1200" baseline="0" dirty="0"/>
              <a:t> certifieringskrav? </a:t>
            </a:r>
          </a:p>
          <a:p>
            <a:pPr marL="180000" lvl="1" indent="-180000" eaLnBrk="1" hangingPunct="1">
              <a:spcBef>
                <a:spcPct val="0"/>
              </a:spcBef>
              <a:buFont typeface="Arial" panose="020B0604020202020204" pitchFamily="34" charset="0"/>
              <a:buChar char="•"/>
            </a:pPr>
            <a:r>
              <a:rPr lang="sv-SE" sz="1200" dirty="0"/>
              <a:t>Komet är ett manualbaserat program och även ett förhållningssätt som vi kommer att förmedla under utbildningsdagarna. </a:t>
            </a:r>
            <a:r>
              <a:rPr lang="sv-SE" sz="1200" baseline="0" dirty="0"/>
              <a:t>Att lära sig metoden och arbeta </a:t>
            </a:r>
            <a:r>
              <a:rPr lang="sv-SE" sz="1200" b="1" baseline="0" dirty="0"/>
              <a:t>programtroget </a:t>
            </a:r>
            <a:r>
              <a:rPr lang="sv-SE" sz="1200" b="0" baseline="0" dirty="0"/>
              <a:t>är en viktig del. Vi kommer att prata lite mer om programtrohet i slutet av föreläsningen. </a:t>
            </a:r>
          </a:p>
          <a:p>
            <a:pPr marL="457200" lvl="1" indent="0" eaLnBrk="1" hangingPunct="1">
              <a:spcBef>
                <a:spcPct val="0"/>
              </a:spcBef>
              <a:buFont typeface="Courier New" panose="02070309020205020404" pitchFamily="49" charset="0"/>
              <a:buNone/>
            </a:pPr>
            <a:endParaRPr lang="sv-SE" sz="1200" dirty="0"/>
          </a:p>
          <a:p>
            <a:pPr marL="0" indent="0" eaLnBrk="1" hangingPunct="1">
              <a:spcBef>
                <a:spcPct val="0"/>
              </a:spcBef>
              <a:buFont typeface="Arial" panose="020B0604020202020204" pitchFamily="34" charset="0"/>
              <a:buNone/>
            </a:pPr>
            <a:r>
              <a:rPr lang="sv-SE" sz="1200" dirty="0"/>
              <a:t>Vad krävs för att ni ska bli godkända? </a:t>
            </a:r>
          </a:p>
          <a:p>
            <a:pPr marL="171450" indent="-171450" eaLnBrk="1" hangingPunct="1">
              <a:spcBef>
                <a:spcPct val="0"/>
              </a:spcBef>
              <a:buFont typeface="Wingdings" panose="05000000000000000000" pitchFamily="2" charset="2"/>
              <a:buChar char="Ø"/>
            </a:pPr>
            <a:r>
              <a:rPr lang="sv-SE" sz="1200" i="1" kern="1200" dirty="0">
                <a:solidFill>
                  <a:schemeClr val="tx1"/>
                </a:solidFill>
                <a:effectLst/>
                <a:latin typeface="+mn-lt"/>
                <a:ea typeface="+mn-ea"/>
                <a:cs typeface="+mn-cs"/>
              </a:rPr>
              <a:t>Läs</a:t>
            </a:r>
            <a:r>
              <a:rPr lang="sv-SE" sz="1200" i="1" kern="1200" baseline="0" dirty="0">
                <a:solidFill>
                  <a:schemeClr val="tx1"/>
                </a:solidFill>
                <a:effectLst/>
                <a:latin typeface="+mn-lt"/>
                <a:ea typeface="+mn-ea"/>
                <a:cs typeface="+mn-cs"/>
              </a:rPr>
              <a:t> från </a:t>
            </a:r>
            <a:r>
              <a:rPr lang="sv-SE" sz="1200" i="1" kern="1200" baseline="0" dirty="0" err="1">
                <a:solidFill>
                  <a:schemeClr val="tx1"/>
                </a:solidFill>
                <a:effectLst/>
                <a:latin typeface="+mn-lt"/>
                <a:ea typeface="+mn-ea"/>
                <a:cs typeface="+mn-cs"/>
              </a:rPr>
              <a:t>ppt</a:t>
            </a:r>
            <a:r>
              <a:rPr lang="sv-SE" sz="1200" i="1" kern="1200" baseline="0" dirty="0">
                <a:solidFill>
                  <a:schemeClr val="tx1"/>
                </a:solidFill>
                <a:effectLst/>
                <a:latin typeface="+mn-lt"/>
                <a:ea typeface="+mn-ea"/>
                <a:cs typeface="+mn-cs"/>
              </a:rPr>
              <a:t>. </a:t>
            </a:r>
            <a:endParaRPr lang="sv-SE" sz="1200" dirty="0"/>
          </a:p>
          <a:p>
            <a:pPr marL="171450" indent="-171450" eaLnBrk="1" hangingPunct="1">
              <a:spcBef>
                <a:spcPct val="0"/>
              </a:spcBef>
              <a:buFont typeface="Arial" panose="020B0604020202020204" pitchFamily="34" charset="0"/>
              <a:buChar char="•"/>
            </a:pPr>
            <a:r>
              <a:rPr lang="sv-SE" sz="1200" b="1" dirty="0"/>
              <a:t>Närvaron är obligatorisk.</a:t>
            </a:r>
          </a:p>
          <a:p>
            <a:pPr marL="360000" lvl="1" indent="-171450" eaLnBrk="1" hangingPunct="1">
              <a:spcBef>
                <a:spcPct val="0"/>
              </a:spcBef>
              <a:buFont typeface="Courier New" panose="02070309020205020404" pitchFamily="49" charset="0"/>
              <a:buChar char="o"/>
            </a:pPr>
            <a:r>
              <a:rPr lang="sv-SE" sz="1200" kern="1200" dirty="0">
                <a:solidFill>
                  <a:schemeClr val="tx1"/>
                </a:solidFill>
                <a:effectLst/>
                <a:latin typeface="+mn-lt"/>
                <a:ea typeface="+mn-ea"/>
                <a:cs typeface="+mn-cs"/>
              </a:rPr>
              <a:t>Frånvaro från handledningen 1 gång - kompletteringsuppgift. </a:t>
            </a:r>
          </a:p>
          <a:p>
            <a:pPr marL="360000" lvl="1" indent="-171450" eaLnBrk="1" hangingPunct="1">
              <a:spcBef>
                <a:spcPct val="0"/>
              </a:spcBef>
              <a:buFont typeface="Courier New" panose="02070309020205020404" pitchFamily="49" charset="0"/>
              <a:buChar char="o"/>
            </a:pPr>
            <a:r>
              <a:rPr lang="sv-SE" sz="1200" kern="1200" dirty="0">
                <a:solidFill>
                  <a:schemeClr val="tx1"/>
                </a:solidFill>
                <a:effectLst/>
                <a:latin typeface="+mn-lt"/>
                <a:ea typeface="+mn-ea"/>
                <a:cs typeface="+mn-cs"/>
              </a:rPr>
              <a:t>Frånvaro 2 tillfällen</a:t>
            </a:r>
            <a:r>
              <a:rPr lang="sv-SE" sz="1200" kern="1200" baseline="0" dirty="0">
                <a:solidFill>
                  <a:schemeClr val="tx1"/>
                </a:solidFill>
                <a:effectLst/>
                <a:latin typeface="+mn-lt"/>
                <a:ea typeface="+mn-ea"/>
                <a:cs typeface="+mn-cs"/>
              </a:rPr>
              <a:t> - </a:t>
            </a:r>
            <a:r>
              <a:rPr lang="sv-SE" sz="1200" kern="1200" dirty="0">
                <a:solidFill>
                  <a:schemeClr val="tx1"/>
                </a:solidFill>
                <a:effectLst/>
                <a:latin typeface="+mn-lt"/>
                <a:ea typeface="+mn-ea"/>
                <a:cs typeface="+mn-cs"/>
              </a:rPr>
              <a:t>ta igen vid kommande utbildning. </a:t>
            </a:r>
          </a:p>
          <a:p>
            <a:pPr marL="360000" lvl="1" indent="-171450" eaLnBrk="1" hangingPunct="1">
              <a:spcBef>
                <a:spcPct val="0"/>
              </a:spcBef>
              <a:buFont typeface="Courier New" panose="02070309020205020404" pitchFamily="49" charset="0"/>
              <a:buChar char="o"/>
            </a:pPr>
            <a:r>
              <a:rPr lang="sv-SE" sz="1200" kern="1200" dirty="0">
                <a:solidFill>
                  <a:schemeClr val="tx1"/>
                </a:solidFill>
                <a:effectLst/>
                <a:latin typeface="+mn-lt"/>
                <a:ea typeface="+mn-ea"/>
                <a:cs typeface="+mn-cs"/>
              </a:rPr>
              <a:t>Frånvaro vid föreläsning tas alltid igen på kommande utbildning.</a:t>
            </a:r>
          </a:p>
          <a:p>
            <a:pPr marL="360000" lvl="1" indent="-171450" eaLnBrk="1" hangingPunct="1">
              <a:spcBef>
                <a:spcPct val="0"/>
              </a:spcBef>
              <a:buFont typeface="Courier New" panose="02070309020205020404" pitchFamily="49" charset="0"/>
              <a:buChar char="o"/>
            </a:pPr>
            <a:r>
              <a:rPr lang="sv-SE" sz="1200" kern="1200" dirty="0">
                <a:solidFill>
                  <a:schemeClr val="tx1"/>
                </a:solidFill>
                <a:effectLst/>
                <a:latin typeface="+mn-lt"/>
                <a:ea typeface="+mn-ea"/>
                <a:cs typeface="+mn-cs"/>
              </a:rPr>
              <a:t>Om frånvaro vid mer än 2 utbildningsdagar får man gå om utbildningen.</a:t>
            </a:r>
          </a:p>
          <a:p>
            <a:pPr marL="457200" lvl="1" indent="0" eaLnBrk="1" hangingPunct="1">
              <a:spcBef>
                <a:spcPct val="0"/>
              </a:spcBef>
              <a:buFont typeface="Arial" panose="020B0604020202020204" pitchFamily="34" charset="0"/>
              <a:buNone/>
            </a:pPr>
            <a:endParaRPr lang="sv-SE" sz="1200" b="1" i="0" kern="1200" baseline="0" dirty="0">
              <a:solidFill>
                <a:schemeClr val="tx1"/>
              </a:solidFill>
              <a:effectLst/>
              <a:latin typeface="+mn-lt"/>
              <a:ea typeface="+mn-ea"/>
              <a:cs typeface="+mn-cs"/>
            </a:endParaRPr>
          </a:p>
          <a:p>
            <a:pPr marL="171450" lvl="0" indent="-171450" eaLnBrk="1" hangingPunct="1">
              <a:spcBef>
                <a:spcPct val="0"/>
              </a:spcBef>
              <a:buFont typeface="Arial" panose="020B0604020202020204" pitchFamily="34" charset="0"/>
              <a:buChar char="•"/>
            </a:pPr>
            <a:r>
              <a:rPr lang="sv-SE" sz="1200" b="1" i="0" kern="1200" baseline="0" dirty="0">
                <a:solidFill>
                  <a:schemeClr val="tx1"/>
                </a:solidFill>
                <a:effectLst/>
                <a:latin typeface="+mn-lt"/>
                <a:ea typeface="+mn-ea"/>
                <a:cs typeface="+mn-cs"/>
              </a:rPr>
              <a:t>Filmuppgift – dag 4 </a:t>
            </a:r>
            <a:r>
              <a:rPr lang="sv-SE" sz="1200" b="0" i="0" kern="1200" baseline="0" dirty="0">
                <a:solidFill>
                  <a:schemeClr val="tx1"/>
                </a:solidFill>
                <a:effectLst/>
                <a:latin typeface="+mn-lt"/>
                <a:ea typeface="+mn-ea"/>
                <a:cs typeface="+mn-cs"/>
              </a:rPr>
              <a:t>(datum)</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sz="1200" b="1" i="0" kern="1200" baseline="0" dirty="0">
                <a:solidFill>
                  <a:schemeClr val="tx1"/>
                </a:solidFill>
                <a:effectLst/>
                <a:latin typeface="+mn-lt"/>
                <a:ea typeface="+mn-ea"/>
                <a:cs typeface="+mn-cs"/>
              </a:rPr>
              <a:t>Instuderingsfrågor – dag 5 </a:t>
            </a:r>
            <a:r>
              <a:rPr lang="sv-SE" sz="1200" b="0" i="0" kern="1200" baseline="0" dirty="0">
                <a:solidFill>
                  <a:schemeClr val="tx1"/>
                </a:solidFill>
                <a:effectLst/>
                <a:latin typeface="+mn-lt"/>
                <a:ea typeface="+mn-ea"/>
                <a:cs typeface="+mn-cs"/>
              </a:rPr>
              <a:t>(datum)</a:t>
            </a:r>
            <a:endParaRPr lang="sv-SE" sz="1200" b="0" i="0" dirty="0"/>
          </a:p>
          <a:p>
            <a:pPr marL="0" indent="0" eaLnBrk="1" hangingPunct="1">
              <a:spcBef>
                <a:spcPct val="0"/>
              </a:spcBef>
              <a:buFont typeface="Arial" panose="020B0604020202020204" pitchFamily="34" charset="0"/>
              <a:buNone/>
            </a:pPr>
            <a:endParaRPr lang="sv-SE" sz="1200" dirty="0"/>
          </a:p>
          <a:p>
            <a:pPr marL="457200" lvl="1" indent="0" eaLnBrk="1" hangingPunct="1">
              <a:spcBef>
                <a:spcPct val="0"/>
              </a:spcBef>
              <a:buFont typeface="Courier New" panose="02070309020205020404" pitchFamily="49" charset="0"/>
              <a:buNone/>
            </a:pPr>
            <a:endParaRPr lang="sv-SE" sz="1200"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6</a:t>
            </a:fld>
            <a:endParaRPr lang="sv-SE"/>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aseline="0" dirty="0"/>
              <a:t>2 min</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Ett sätt att specificera beteenden, som ni såg innan som en viktig gruppledarfärdighet, är att använda sig av OK-testet. Detta</a:t>
            </a:r>
            <a:r>
              <a:rPr lang="sv-SE" sz="1200" baseline="0" dirty="0"/>
              <a:t> finns beskrivet i er lista över gruppledarfärdigheter.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I</a:t>
            </a:r>
            <a:r>
              <a:rPr lang="sv-SE" sz="1200" baseline="0" dirty="0"/>
              <a:t> Komet pratar vi ju om beteenden istället för egenskaper. För att det ska bli tydligt brukar vi säga att beteendet ska vara ok- testat.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aseline="0" dirty="0"/>
              <a:t>När vi beskriver ett beteende ska vi sträva efter att vara </a:t>
            </a:r>
            <a:r>
              <a:rPr lang="sv-SE" sz="1200" b="1" i="1" baseline="0" dirty="0">
                <a:cs typeface="Calibri" pitchFamily="34" charset="0"/>
              </a:rPr>
              <a:t>objektiva och konkreta: </a:t>
            </a:r>
          </a:p>
          <a:p>
            <a:pPr marL="360000" marR="0" lvl="1" indent="-1800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sz="1200" dirty="0">
                <a:cs typeface="Calibri" pitchFamily="34" charset="0"/>
              </a:rPr>
              <a:t>Kan alla se beteendet? </a:t>
            </a:r>
          </a:p>
          <a:p>
            <a:pPr marL="360000" marR="0" lvl="1" indent="-1800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sz="1200" dirty="0">
                <a:cs typeface="Calibri" pitchFamily="34" charset="0"/>
              </a:rPr>
              <a:t>Kan vem som helst beskriva vad som sker? </a:t>
            </a:r>
            <a:r>
              <a:rPr lang="sv-SE" sz="1200" i="1" dirty="0">
                <a:cs typeface="Calibri" pitchFamily="34" charset="0"/>
              </a:rPr>
              <a:t> </a:t>
            </a:r>
          </a:p>
          <a:p>
            <a:pPr marL="360000" marR="0" lvl="1" indent="-1800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sz="1200" dirty="0">
                <a:cs typeface="Calibri" pitchFamily="34" charset="0"/>
              </a:rPr>
              <a:t>Går det att räkna hur många gånger beteendet förekommer?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aseline="0" dirty="0"/>
              <a:t>Om en förälder säger – </a:t>
            </a:r>
            <a:r>
              <a:rPr lang="sv-SE" sz="1200" i="1" baseline="0" dirty="0"/>
              <a:t>”jag ska verkligen visa att jag älskar mitt barn den här veckan” </a:t>
            </a:r>
            <a:r>
              <a:rPr lang="sv-SE" sz="1200" baseline="0" dirty="0"/>
              <a:t>kan vi inte se det beteendet, vem som helst kan inte beskriva det och det går inte att räkna. Vi behöver fråga föräldern </a:t>
            </a:r>
            <a:r>
              <a:rPr lang="sv-SE" sz="1200" i="1" baseline="0" dirty="0"/>
              <a:t>hur</a:t>
            </a:r>
            <a:r>
              <a:rPr lang="sv-SE" sz="1200" baseline="0" dirty="0"/>
              <a:t> kommer ditt barn märka det - och föräldern säger t.ex. </a:t>
            </a:r>
            <a:r>
              <a:rPr lang="sv-SE" sz="1200" i="1" baseline="0" dirty="0"/>
              <a:t>”Kalle ska få en kram varje morgon, jag ska säga något uppskattade varje kväll innan han går och lägger sig” </a:t>
            </a:r>
            <a:r>
              <a:rPr lang="sv-SE" sz="1200" baseline="0" dirty="0"/>
              <a:t>så stämmer det med OK-testet.</a:t>
            </a:r>
          </a:p>
          <a:p>
            <a:pPr marL="0" marR="0" indent="0" algn="l" defTabSz="914400" rtl="0" eaLnBrk="1" fontAlgn="auto" latinLnBrk="0" hangingPunct="1">
              <a:lnSpc>
                <a:spcPct val="100000"/>
              </a:lnSpc>
              <a:spcBef>
                <a:spcPct val="0"/>
              </a:spcBef>
              <a:spcAft>
                <a:spcPts val="0"/>
              </a:spcAft>
              <a:buClrTx/>
              <a:buSzTx/>
              <a:buFont typeface="Arial"/>
              <a:buNone/>
              <a:tabLst/>
              <a:defRPr/>
            </a:pPr>
            <a:endParaRPr lang="sv-SE" sz="1200" b="0" baseline="0" dirty="0"/>
          </a:p>
          <a:p>
            <a:pPr marL="171450" marR="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sz="1200" b="0" baseline="0" dirty="0"/>
              <a:t>Beskrivningen blir på det här sättet tydligare och lättare att hantera/göra något med - och mindre etiketterande. En tumregel är att söka verb istället för substantiv!</a:t>
            </a:r>
            <a:endParaRPr lang="sv-SE" sz="1200" b="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60</a:t>
            </a:fld>
            <a:endParaRPr lang="sv-SE"/>
          </a:p>
        </p:txBody>
      </p:sp>
    </p:spTree>
    <p:extLst>
      <p:ext uri="{BB962C8B-B14F-4D97-AF65-F5344CB8AC3E}">
        <p14:creationId xmlns:p14="http://schemas.microsoft.com/office/powerpoint/2010/main" val="37097737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0" dirty="0">
                <a:latin typeface="+mn-lt"/>
                <a:cs typeface="Calibri" pitchFamily="34" charset="0"/>
              </a:rPr>
              <a:t> 4 min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0" dirty="0">
              <a:latin typeface="+mn-lt"/>
              <a:cs typeface="Calibri"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1" dirty="0">
                <a:latin typeface="+mn-lt"/>
                <a:cs typeface="Calibri" pitchFamily="34" charset="0"/>
              </a:rPr>
              <a:t>Övning:</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0" dirty="0">
                <a:latin typeface="+mn-lt"/>
                <a:cs typeface="Calibri" pitchFamily="34" charset="0"/>
              </a:rPr>
              <a:t>Diskutera några minuter i par </a:t>
            </a:r>
            <a:r>
              <a:rPr lang="sv-SE" sz="1200" dirty="0">
                <a:latin typeface="+mn-lt"/>
                <a:cs typeface="Calibri" pitchFamily="34" charset="0"/>
              </a:rPr>
              <a:t>- Vilka beteenden kan ingå i varje beskrivning/adjektiv?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latin typeface="+mn-lt"/>
                <a:cs typeface="Calibri" pitchFamily="34" charset="0"/>
              </a:rPr>
              <a:t>Hur kan vi konkretisera följande exempel, vad menar vi, det finns olika förklaringar.</a:t>
            </a:r>
          </a:p>
          <a:p>
            <a:pPr marL="360000" marR="0" lvl="1" indent="-1800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sz="1200" dirty="0">
                <a:latin typeface="+mn-lt"/>
                <a:cs typeface="Calibri" pitchFamily="34" charset="0"/>
              </a:rPr>
              <a:t>Bryt ner och gör det konkret.</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sv-SE" sz="1200" dirty="0">
              <a:latin typeface="+mn-lt"/>
              <a:cs typeface="Calibri"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200" i="1" dirty="0">
                <a:latin typeface="+mn-lt"/>
                <a:cs typeface="Calibri" pitchFamily="34" charset="0"/>
              </a:rPr>
              <a:t>Samla in deras exempel.</a:t>
            </a:r>
          </a:p>
          <a:p>
            <a:pPr marL="0" indent="0" eaLnBrk="1" hangingPunct="1">
              <a:buFont typeface="Arial" panose="020B0604020202020204" pitchFamily="34" charset="0"/>
              <a:buNone/>
            </a:pPr>
            <a:endParaRPr lang="sv-SE" sz="1200" dirty="0">
              <a:latin typeface="+mn-lt"/>
              <a:cs typeface="Calibri" pitchFamily="34" charset="0"/>
            </a:endParaRPr>
          </a:p>
          <a:p>
            <a:endParaRPr lang="sv-SE"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61</a:t>
            </a:fld>
            <a:endParaRPr lang="sv-SE"/>
          </a:p>
        </p:txBody>
      </p:sp>
    </p:spTree>
    <p:extLst>
      <p:ext uri="{BB962C8B-B14F-4D97-AF65-F5344CB8AC3E}">
        <p14:creationId xmlns:p14="http://schemas.microsoft.com/office/powerpoint/2010/main" val="10092995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lstStyle/>
          <a:p>
            <a:endParaRPr lang="sv-SE" sz="1200" baseline="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575788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Autofit/>
          </a:bodyPr>
          <a:lstStyle/>
          <a:p>
            <a:r>
              <a:rPr lang="sv-SE" sz="1200" b="0" baseline="0" dirty="0"/>
              <a:t>3 min</a:t>
            </a:r>
            <a:endParaRPr lang="sv-SE" sz="1200" b="1" baseline="0" dirty="0"/>
          </a:p>
          <a:p>
            <a:endParaRPr lang="sv-SE" sz="1200" b="0"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baseline="0" dirty="0"/>
              <a:t>Plusportalen är vårt digitala system där vi administrerar anmälningar, utbildningar och föräldraträffar. Där samlar vi även det material du behöver till dina träffar.</a:t>
            </a:r>
            <a:r>
              <a:rPr lang="sv-SE" sz="1200" i="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i="1" baseline="0" dirty="0"/>
          </a:p>
          <a:p>
            <a:r>
              <a:rPr lang="sv-SE" sz="1200" b="1" i="0" dirty="0"/>
              <a:t>1. </a:t>
            </a:r>
            <a:r>
              <a:rPr lang="sv-SE" sz="1200" i="0" dirty="0"/>
              <a:t>Börja med att logga in på plusportalen.se och bekanta dig med miljön. Du har en personlig inloggning med Bank-id eller tjänstekort.</a:t>
            </a:r>
          </a:p>
          <a:p>
            <a:pPr marL="0" indent="0">
              <a:buFont typeface="Arial" panose="020B0604020202020204" pitchFamily="34" charset="0"/>
              <a:buNone/>
            </a:pPr>
            <a:r>
              <a:rPr lang="sv-SE" sz="1200" i="0" dirty="0"/>
              <a:t>Under rubriken </a:t>
            </a:r>
            <a:r>
              <a:rPr lang="sv-SE" sz="1200" b="1" i="0" dirty="0"/>
              <a:t>Digitalt material</a:t>
            </a:r>
            <a:r>
              <a:rPr lang="sv-SE" sz="1200" b="1" i="0" baseline="0" dirty="0"/>
              <a:t> </a:t>
            </a:r>
            <a:r>
              <a:rPr lang="sv-SE" sz="1200" i="0" baseline="0" dirty="0"/>
              <a:t>hittar du</a:t>
            </a:r>
            <a:r>
              <a:rPr lang="sv-SE" sz="1200" i="0" dirty="0"/>
              <a:t> material som du behöver i utbildningen och som gruppledare, </a:t>
            </a:r>
            <a:r>
              <a:rPr lang="sv-SE" sz="1200" i="0" dirty="0" err="1"/>
              <a:t>bla</a:t>
            </a:r>
            <a:r>
              <a:rPr lang="sv-SE" sz="1200" i="0" dirty="0"/>
              <a:t> rekryterings- och föräldramaterial. </a:t>
            </a:r>
          </a:p>
          <a:p>
            <a:pPr marL="0" indent="0">
              <a:buFont typeface="Arial" panose="020B0604020202020204" pitchFamily="34" charset="0"/>
              <a:buNone/>
            </a:pPr>
            <a:r>
              <a:rPr lang="sv-SE" sz="1200" i="0" dirty="0"/>
              <a:t>Under rubriken</a:t>
            </a:r>
            <a:r>
              <a:rPr lang="sv-SE" sz="1200" i="0" baseline="0" dirty="0"/>
              <a:t> </a:t>
            </a:r>
            <a:r>
              <a:rPr lang="sv-SE" sz="1200" b="1" i="0" dirty="0"/>
              <a:t>Video</a:t>
            </a:r>
            <a:r>
              <a:rPr lang="sv-SE" sz="1200" i="0" dirty="0"/>
              <a:t> hittar</a:t>
            </a:r>
            <a:r>
              <a:rPr lang="sv-SE" sz="1200" i="0" baseline="0" dirty="0"/>
              <a:t> du de f</a:t>
            </a:r>
            <a:r>
              <a:rPr lang="sv-SE" sz="1200" i="0" dirty="0"/>
              <a:t>ilmer du ska visa på dina föräldraträffar. Kod för att ladda ner:</a:t>
            </a:r>
            <a:r>
              <a:rPr lang="sv-SE" sz="1200" i="0" baseline="0" dirty="0"/>
              <a:t> gemensamstund2</a:t>
            </a:r>
            <a:endParaRPr lang="sv-SE" sz="1200" i="0" dirty="0"/>
          </a:p>
          <a:p>
            <a:pPr marL="0" indent="0">
              <a:buFont typeface="Arial" panose="020B0604020202020204" pitchFamily="34" charset="0"/>
              <a:buNone/>
            </a:pPr>
            <a:r>
              <a:rPr lang="sv-SE" sz="1200" i="0" dirty="0"/>
              <a:t>Under rubriken </a:t>
            </a:r>
            <a:r>
              <a:rPr lang="sv-SE" sz="1200" b="1" i="0" dirty="0"/>
              <a:t>Anmälan för professionella </a:t>
            </a:r>
            <a:r>
              <a:rPr lang="sv-SE" sz="1200" b="0" i="0" dirty="0"/>
              <a:t>anmäler</a:t>
            </a:r>
            <a:r>
              <a:rPr lang="sv-SE" sz="1200" b="0" i="0" baseline="0" dirty="0"/>
              <a:t> du dig till kommande</a:t>
            </a:r>
            <a:r>
              <a:rPr lang="sv-SE" sz="1200" i="0" dirty="0"/>
              <a:t> utbildningar</a:t>
            </a:r>
            <a:r>
              <a:rPr lang="sv-SE" sz="1200" i="0" baseline="0" dirty="0"/>
              <a:t> i Plusportalen,</a:t>
            </a:r>
            <a:r>
              <a:rPr lang="sv-SE" sz="1200" i="0" dirty="0"/>
              <a:t> samt inspirationsföreläsningar.</a:t>
            </a:r>
          </a:p>
          <a:p>
            <a:endParaRPr lang="sv-SE" sz="12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0" dirty="0"/>
              <a:t>Föräldrar som deltar i gruppen ska anmäla sig via Plusportalen. De</a:t>
            </a:r>
            <a:r>
              <a:rPr lang="sv-SE" sz="1200" i="0" baseline="0" dirty="0"/>
              <a:t> får då</a:t>
            </a:r>
            <a:r>
              <a:rPr lang="sv-SE" sz="1200" i="0" dirty="0"/>
              <a:t> en egen inloggning och kan</a:t>
            </a:r>
            <a:r>
              <a:rPr lang="sv-SE" sz="1200" i="0" baseline="0" dirty="0"/>
              <a:t> titta på filmerna mellan träffarna.</a:t>
            </a:r>
            <a:r>
              <a:rPr lang="sv-SE" sz="1200" i="0" strike="noStrike" baseline="0" dirty="0"/>
              <a:t> </a:t>
            </a:r>
            <a:r>
              <a:rPr lang="sv-SE" sz="1200" i="0" strike="noStrike" dirty="0"/>
              <a:t>Lösenord krävs för respektive film (se lista på portalen) och ges till föräldrarna efter varje träff. </a:t>
            </a:r>
            <a:r>
              <a:rPr lang="sv-SE" sz="1200" i="0" dirty="0"/>
              <a:t>Gruppledare som arbetar utanför Stockholm</a:t>
            </a:r>
            <a:r>
              <a:rPr lang="sv-SE" sz="1200" i="0" baseline="0" dirty="0"/>
              <a:t> kommer att kunna beställa material och titta på film via Karolinska Institutets portal, ipsykologi.se.</a:t>
            </a:r>
            <a:endParaRPr lang="sv-SE" sz="1200" i="0" dirty="0"/>
          </a:p>
          <a:p>
            <a:endParaRPr lang="sv-SE" sz="12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1" dirty="0"/>
              <a:t>2</a:t>
            </a:r>
            <a:r>
              <a:rPr lang="sv-SE" sz="1200" b="1" i="0" dirty="0"/>
              <a:t>. </a:t>
            </a:r>
            <a:r>
              <a:rPr lang="sv-SE" sz="1200" b="0" i="0" dirty="0"/>
              <a:t>Det är viktigt att du tar kontakt med samordnaren för föräldraskapsstödsgrupper i din </a:t>
            </a:r>
            <a:r>
              <a:rPr lang="sv-SE" sz="1200" b="0" i="0" dirty="0" err="1"/>
              <a:t>sdf</a:t>
            </a:r>
            <a:r>
              <a:rPr lang="sv-SE" sz="1200" b="0" i="0" dirty="0"/>
              <a:t>. Dels för att hen behöver information om när du planerar ha dina kommande föräldragrupper för att kunna samordna och administrera anmälningarna från</a:t>
            </a:r>
            <a:r>
              <a:rPr lang="sv-SE" sz="1200" b="0" i="0" baseline="0" dirty="0"/>
              <a:t> föräldrar. Dels för att du ska få kännedom om ansvarsfördelningen i din </a:t>
            </a:r>
            <a:r>
              <a:rPr lang="sv-SE" sz="1200" b="0" i="0" baseline="0" dirty="0" err="1"/>
              <a:t>sdf</a:t>
            </a:r>
            <a:r>
              <a:rPr lang="sv-SE" sz="1200" b="0" i="0" baseline="0" dirty="0"/>
              <a:t> gällande vem som ska skicka ut föräldraenkäter (före och efter), skapa träffar och registrera närvaro på föräldraträffarna. </a:t>
            </a:r>
            <a:r>
              <a:rPr lang="sv-SE" sz="1200" b="1" i="0" baseline="0" dirty="0"/>
              <a:t>Vet alla vem er samordnare är? </a:t>
            </a:r>
            <a:endParaRPr lang="sv-SE" sz="1200" b="0" i="0" baseline="0" dirty="0"/>
          </a:p>
          <a:p>
            <a:endParaRPr lang="sv-SE" sz="1200"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1" dirty="0"/>
              <a:t>3. Guide för gruppledare.</a:t>
            </a:r>
            <a:r>
              <a:rPr lang="sv-SE" sz="1200" b="0" i="1" baseline="0" dirty="0"/>
              <a:t> </a:t>
            </a:r>
            <a:r>
              <a:rPr lang="sv-SE" sz="1200" baseline="0" dirty="0"/>
              <a:t>Ni har även fått denna tilldelad till er bland ert digitala material på plusportalen. </a:t>
            </a:r>
            <a:r>
              <a:rPr lang="sv-SE" sz="1200" b="0" baseline="0" dirty="0"/>
              <a:t>Vi rekommenderar att ha guiden framför er när ni använder plusportalen till en början då all information ni behöver finns i den</a:t>
            </a:r>
            <a:r>
              <a:rPr lang="sv-SE" sz="1200" baseline="0" dirty="0"/>
              <a:t>. Särskilt viktigt är delarna om föräldraenkäter och närvaroregistrering. </a:t>
            </a:r>
            <a:endParaRPr lang="sv-SE" sz="1200" i="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1C438-3EE9-490E-96D7-7917980799CF}"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2326901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rmAutofit fontScale="70000" lnSpcReduction="20000"/>
          </a:bodyPr>
          <a:lstStyle/>
          <a:p>
            <a:r>
              <a:rPr lang="sv-SE" b="0" dirty="0"/>
              <a:t>2</a:t>
            </a:r>
            <a:r>
              <a:rPr lang="sv-SE" b="0" baseline="0" dirty="0"/>
              <a:t> min </a:t>
            </a:r>
          </a:p>
          <a:p>
            <a:endParaRPr lang="sv-SE"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mn-lt"/>
                <a:ea typeface="+mn-ea"/>
                <a:cs typeface="+mn-cs"/>
              </a:rPr>
              <a:t>Genom att registrera föräldrarnas närvaro i Plusportalen kan vi ta fram användbar statistik. Den visar vad vi gör och om det är något vi behöver göra annorlunda. Ex om vi ser att vi tappar deltagare efter en viss träff eller i ett specifikt område.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mn-lt"/>
              <a:ea typeface="+mn-ea"/>
              <a:cs typeface="+mn-cs"/>
            </a:endParaRP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mn-lt"/>
                <a:ea typeface="+mn-ea"/>
                <a:cs typeface="+mn-cs"/>
              </a:rPr>
              <a:t>Det blir också viktiga siffror för chefer att lyfta fram för att beskriva ert arbete i verksamhetsberättelsen och för politiker för att förstå det förebyggande föräldraskapsstödet.</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400" b="0" i="0" u="none" strike="noStrike" kern="1200" cap="none" spc="0" normalizeH="0" baseline="0" noProof="0" dirty="0">
              <a:ln>
                <a:noFill/>
              </a:ln>
              <a:solidFill>
                <a:prstClr val="black"/>
              </a:solidFill>
              <a:effectLst/>
              <a:uLnTx/>
              <a:uFillTx/>
              <a:latin typeface="+mn-lt"/>
              <a:ea typeface="+mn-ea"/>
              <a:cs typeface="+mn-cs"/>
            </a:endParaRP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mn-lt"/>
                <a:ea typeface="+mn-ea"/>
                <a:cs typeface="+mn-cs"/>
              </a:rPr>
              <a:t>Närvaron i Komet baseras på 9 träffar (ej återträffen). De deltagare med en träffnärvaro på minst 75% kommer få statusen </a:t>
            </a:r>
            <a:r>
              <a:rPr kumimoji="0" lang="sv-SE" sz="1400" b="0" i="1" u="none" strike="noStrike" kern="1200" cap="none" spc="0" normalizeH="0" baseline="0" noProof="0" dirty="0">
                <a:ln>
                  <a:noFill/>
                </a:ln>
                <a:solidFill>
                  <a:prstClr val="black"/>
                </a:solidFill>
                <a:effectLst/>
                <a:uLnTx/>
                <a:uFillTx/>
                <a:latin typeface="+mn-lt"/>
                <a:ea typeface="+mn-ea"/>
                <a:cs typeface="+mn-cs"/>
              </a:rPr>
              <a:t>Genomförd utbildning</a:t>
            </a:r>
            <a:r>
              <a:rPr kumimoji="0" lang="sv-SE" sz="1400" b="0" i="0" u="none" strike="noStrike" kern="1200" cap="none" spc="0" normalizeH="0" baseline="0" noProof="0" dirty="0">
                <a:ln>
                  <a:noFill/>
                </a:ln>
                <a:solidFill>
                  <a:prstClr val="black"/>
                </a:solidFill>
                <a:effectLst/>
                <a:uLnTx/>
                <a:uFillTx/>
                <a:latin typeface="+mn-lt"/>
                <a:ea typeface="+mn-ea"/>
                <a:cs typeface="+mn-cs"/>
              </a:rPr>
              <a:t>. De deltagarna med en träffnärvaro under 75% kommer få statusen </a:t>
            </a:r>
            <a:r>
              <a:rPr kumimoji="0" lang="sv-SE" sz="1400" b="0" i="1" u="none" strike="noStrike" kern="1200" cap="none" spc="0" normalizeH="0" baseline="0" noProof="0" dirty="0">
                <a:ln>
                  <a:noFill/>
                </a:ln>
                <a:solidFill>
                  <a:prstClr val="black"/>
                </a:solidFill>
                <a:effectLst/>
                <a:uLnTx/>
                <a:uFillTx/>
                <a:latin typeface="+mn-lt"/>
                <a:ea typeface="+mn-ea"/>
                <a:cs typeface="+mn-cs"/>
              </a:rPr>
              <a:t>Ej genomförd utbildning</a:t>
            </a:r>
            <a:r>
              <a:rPr kumimoji="0" lang="sv-SE" sz="1400" b="0" i="0" u="none" strike="noStrike" kern="1200" cap="none" spc="0" normalizeH="0" baseline="0" noProof="0" dirty="0">
                <a:ln>
                  <a:noFill/>
                </a:ln>
                <a:solidFill>
                  <a:prstClr val="black"/>
                </a:solidFill>
                <a:effectLst/>
                <a:uLnTx/>
                <a:uFillTx/>
                <a:latin typeface="+mn-lt"/>
                <a:ea typeface="+mn-ea"/>
                <a:cs typeface="+mn-cs"/>
              </a:rPr>
              <a:t>. </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400" b="0" i="0" u="none" strike="noStrike" kern="1200" cap="none" spc="0" normalizeH="0" baseline="0" noProof="0" dirty="0">
              <a:ln>
                <a:noFill/>
              </a:ln>
              <a:solidFill>
                <a:prstClr val="black"/>
              </a:solidFill>
              <a:effectLst/>
              <a:uLnTx/>
              <a:uFillTx/>
              <a:latin typeface="+mn-lt"/>
              <a:ea typeface="+mn-ea"/>
              <a:cs typeface="+mn-cs"/>
            </a:endParaRP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mn-lt"/>
                <a:ea typeface="+mn-ea"/>
                <a:cs typeface="+mn-cs"/>
              </a:rPr>
              <a:t>Eftermätningen skickas enbart ut till de deltagare som har statusen Genomförd utbildning.</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mn-lt"/>
                <a:ea typeface="+mn-ea"/>
                <a:cs typeface="+mn-cs"/>
              </a:rPr>
              <a:t>När utbildningen är avslutad kan du inte längre ändra i träffnärvaron, men du kan göra utskick och invänta enkätsvar.</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400" b="0" i="0" u="none" strike="noStrike" kern="1200" cap="none" spc="0" normalizeH="0" baseline="0" noProof="0" dirty="0">
              <a:ln>
                <a:noFill/>
              </a:ln>
              <a:solidFill>
                <a:prstClr val="black"/>
              </a:solidFill>
              <a:effectLst/>
              <a:uLnTx/>
              <a:uFillTx/>
              <a:latin typeface="+mn-lt"/>
              <a:ea typeface="+mn-ea"/>
              <a:cs typeface="+mn-cs"/>
              <a:sym typeface="Wingdings" panose="05000000000000000000" pitchFamily="2" charset="2"/>
            </a:endParaRP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b="0" i="0" kern="1200" baseline="0" dirty="0">
                <a:solidFill>
                  <a:schemeClr val="tx1"/>
                </a:solidFill>
                <a:effectLst/>
                <a:latin typeface="+mn-lt"/>
                <a:ea typeface="+mn-ea"/>
                <a:cs typeface="+mn-cs"/>
              </a:rPr>
              <a:t>Vi förväntar oss att föräldrar som anmäler sig för att delta i föräldragrupp närvarar vid alla träffar. Första träffen är väldigt viktig då Komets grundläggande principer.</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400" b="0" i="0" kern="1200" baseline="0" dirty="0">
              <a:solidFill>
                <a:schemeClr val="tx1"/>
              </a:solidFill>
              <a:effectLst/>
              <a:latin typeface="+mn-lt"/>
              <a:ea typeface="+mn-ea"/>
              <a:cs typeface="+mn-cs"/>
            </a:endParaRPr>
          </a:p>
          <a:p>
            <a:pPr marL="180000" indent="-180000">
              <a:buFont typeface="Arial" panose="020B0604020202020204" pitchFamily="34" charset="0"/>
              <a:buChar char="•"/>
            </a:pPr>
            <a:r>
              <a:rPr lang="sv-SE" sz="1400" b="0" i="0" kern="1200" dirty="0">
                <a:solidFill>
                  <a:schemeClr val="tx1"/>
                </a:solidFill>
                <a:effectLst/>
                <a:latin typeface="+mn-lt"/>
                <a:ea typeface="+mn-ea"/>
                <a:cs typeface="+mn-cs"/>
              </a:rPr>
              <a:t>Föräldrar</a:t>
            </a:r>
            <a:r>
              <a:rPr lang="sv-SE" sz="1400" b="0" i="0" kern="1200" baseline="0" dirty="0">
                <a:solidFill>
                  <a:schemeClr val="tx1"/>
                </a:solidFill>
                <a:effectLst/>
                <a:latin typeface="+mn-lt"/>
                <a:ea typeface="+mn-ea"/>
                <a:cs typeface="+mn-cs"/>
              </a:rPr>
              <a:t> </a:t>
            </a:r>
            <a:r>
              <a:rPr lang="sv-SE" sz="1400" b="0" i="0" kern="1200" dirty="0">
                <a:solidFill>
                  <a:schemeClr val="tx1"/>
                </a:solidFill>
                <a:effectLst/>
                <a:latin typeface="+mn-lt"/>
                <a:ea typeface="+mn-ea"/>
                <a:cs typeface="+mn-cs"/>
              </a:rPr>
              <a:t>som missar träffar kan</a:t>
            </a:r>
            <a:r>
              <a:rPr lang="sv-SE" sz="1400" b="0" i="0" kern="1200" baseline="0" dirty="0">
                <a:solidFill>
                  <a:schemeClr val="tx1"/>
                </a:solidFill>
                <a:effectLst/>
                <a:latin typeface="+mn-lt"/>
                <a:ea typeface="+mn-ea"/>
                <a:cs typeface="+mn-cs"/>
              </a:rPr>
              <a:t> ges möjlighet att ta igen missad träff om gruppledarna har förutsättningar till det. Gruppledarna kan även i samråd med samordnare bedöma om det är att rekommendera, alternativt att förälder får erbjudande om att delta i en annan grupp som startar vid ett senare tillfälle.</a:t>
            </a:r>
          </a:p>
          <a:p>
            <a:pPr marL="285750" indent="-285750">
              <a:buFont typeface="Arial" panose="020B0604020202020204" pitchFamily="34" charset="0"/>
              <a:buChar char="•"/>
            </a:pPr>
            <a:endParaRPr lang="sv-SE" sz="1400" b="0" i="0" kern="1200" baseline="0" dirty="0">
              <a:solidFill>
                <a:schemeClr val="tx1"/>
              </a:solidFill>
              <a:effectLst/>
              <a:latin typeface="+mn-lt"/>
              <a:ea typeface="+mn-ea"/>
              <a:cs typeface="+mn-cs"/>
            </a:endParaRP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b="0" i="0" kern="1200" baseline="0" dirty="0">
                <a:solidFill>
                  <a:schemeClr val="tx1"/>
                </a:solidFill>
                <a:effectLst/>
                <a:latin typeface="+mn-lt"/>
                <a:ea typeface="+mn-ea"/>
                <a:cs typeface="+mn-cs"/>
              </a:rPr>
              <a:t>Hur kan vi erbjuda missad träff?</a:t>
            </a:r>
          </a:p>
          <a:p>
            <a:pPr marL="46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sz="1400" b="0" i="0" kern="1200" baseline="0" dirty="0">
                <a:solidFill>
                  <a:schemeClr val="tx1"/>
                </a:solidFill>
                <a:effectLst/>
                <a:latin typeface="+mn-lt"/>
                <a:ea typeface="+mn-ea"/>
                <a:cs typeface="+mn-cs"/>
              </a:rPr>
              <a:t>Kort genomgång ca 30 min, </a:t>
            </a:r>
          </a:p>
          <a:p>
            <a:pPr marL="46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sz="1400" b="0" i="0" kern="1200" baseline="0" dirty="0">
                <a:solidFill>
                  <a:schemeClr val="tx1"/>
                </a:solidFill>
                <a:effectLst/>
                <a:latin typeface="+mn-lt"/>
                <a:ea typeface="+mn-ea"/>
                <a:cs typeface="+mn-cs"/>
              </a:rPr>
              <a:t>Digitalt, individuellt eller med annan förälder. Maila föräldramaterialet som </a:t>
            </a:r>
            <a:r>
              <a:rPr lang="sv-SE" sz="1400" b="0" i="0" kern="1200" baseline="0" dirty="0" err="1">
                <a:solidFill>
                  <a:schemeClr val="tx1"/>
                </a:solidFill>
                <a:effectLst/>
                <a:latin typeface="+mn-lt"/>
                <a:ea typeface="+mn-ea"/>
                <a:cs typeface="+mn-cs"/>
              </a:rPr>
              <a:t>pdf</a:t>
            </a:r>
            <a:r>
              <a:rPr lang="sv-SE" sz="1400" b="0" i="0" kern="1200" baseline="0" dirty="0">
                <a:solidFill>
                  <a:schemeClr val="tx1"/>
                </a:solidFill>
                <a:effectLst/>
                <a:latin typeface="+mn-lt"/>
                <a:ea typeface="+mn-ea"/>
                <a:cs typeface="+mn-cs"/>
              </a:rPr>
              <a:t>.</a:t>
            </a:r>
          </a:p>
          <a:p>
            <a:pPr marL="46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sz="1400" b="0" i="0" kern="1200" baseline="0" dirty="0">
                <a:solidFill>
                  <a:schemeClr val="tx1"/>
                </a:solidFill>
                <a:effectLst/>
                <a:latin typeface="+mn-lt"/>
                <a:ea typeface="+mn-ea"/>
                <a:cs typeface="+mn-cs"/>
              </a:rPr>
              <a:t>På plats i anslutning till nästa träff.</a:t>
            </a:r>
          </a:p>
          <a:p>
            <a:pPr marL="46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sz="1400" b="0" i="0" kern="1200" baseline="0" dirty="0">
                <a:solidFill>
                  <a:schemeClr val="tx1"/>
                </a:solidFill>
                <a:effectLst/>
                <a:latin typeface="+mn-lt"/>
                <a:ea typeface="+mn-ea"/>
                <a:cs typeface="+mn-cs"/>
              </a:rPr>
              <a:t>Annan tid/plats.</a:t>
            </a:r>
          </a:p>
          <a:p>
            <a:pPr marL="46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sz="1400" b="0" i="0" kern="1200" baseline="0" dirty="0">
                <a:solidFill>
                  <a:schemeClr val="tx1"/>
                </a:solidFill>
                <a:effectLst/>
                <a:latin typeface="+mn-lt"/>
                <a:ea typeface="+mn-ea"/>
                <a:cs typeface="+mn-cs"/>
              </a:rPr>
              <a:t>Ta hjälp av sammanfattningarna som ligger efter varje träff i gruppledarmanualen.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i="1" dirty="0"/>
          </a:p>
          <a:p>
            <a:endParaRPr lang="sv-SE" b="1"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4F7226-86C7-48DC-891C-3765E8C84F6D}"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253080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Autofit/>
          </a:bodyPr>
          <a:lstStyle/>
          <a:p>
            <a:r>
              <a:rPr lang="sv-SE" sz="1200" dirty="0"/>
              <a:t>3 min</a:t>
            </a:r>
          </a:p>
          <a:p>
            <a:endParaRPr lang="sv-SE" sz="12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dirty="0"/>
              <a:t>Detta gäller er som är verksamma i Stockholms stad. </a:t>
            </a:r>
            <a:endParaRPr lang="sv-SE" sz="1200" i="1" baseline="0" dirty="0"/>
          </a:p>
          <a:p>
            <a:endParaRPr lang="sv-SE"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baseline="0" dirty="0"/>
              <a:t>Föräldraenkäterna ger oss viktig information om </a:t>
            </a:r>
            <a:r>
              <a:rPr lang="sv-SE" sz="1200" b="0" i="0" baseline="0" dirty="0" err="1"/>
              <a:t>bla</a:t>
            </a:r>
            <a:r>
              <a:rPr lang="sv-SE" sz="1200" b="0" i="0" baseline="0" dirty="0"/>
              <a:t> effekten av stödet.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dirty="0"/>
          </a:p>
          <a:p>
            <a:pPr marL="360000" marR="0" lvl="1" indent="-1800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sz="1200" b="1" dirty="0"/>
              <a:t>Före och efter föräldragruppen </a:t>
            </a:r>
            <a:r>
              <a:rPr lang="sv-SE" sz="1200" dirty="0"/>
              <a:t>ska föräldrarna därför svara på en </a:t>
            </a:r>
            <a:r>
              <a:rPr lang="sv-SE" sz="1200" b="1" dirty="0"/>
              <a:t>enkät</a:t>
            </a:r>
            <a:r>
              <a:rPr lang="sv-SE" sz="1200" dirty="0"/>
              <a:t>. </a:t>
            </a:r>
            <a:r>
              <a:rPr lang="sv-SE" sz="1200" baseline="0" dirty="0"/>
              <a:t>Föräldrarna får svara på frågor om föräldrabeteenden och hur mycket föräldrarna upplever att barnet bråkat/stört både före och efter Komet. På sätt kan vi se om det blivit förändringar efter Komet. Föräldrarna får även svara på frågor om hur de upplevde sitt deltagande i gruppen och gruppledarna.</a:t>
            </a:r>
          </a:p>
          <a:p>
            <a:pPr marL="0" indent="0">
              <a:buFont typeface="Arial" panose="020B0604020202020204" pitchFamily="34" charset="0"/>
              <a:buNone/>
            </a:pPr>
            <a:endParaRPr lang="sv-SE" sz="1200" dirty="0"/>
          </a:p>
          <a:p>
            <a:pPr marL="171450" indent="-171450">
              <a:buFont typeface="Arial" panose="020B0604020202020204" pitchFamily="34" charset="0"/>
              <a:buChar char="•"/>
            </a:pPr>
            <a:r>
              <a:rPr lang="sv-SE" sz="1200" dirty="0"/>
              <a:t>Enkäterna</a:t>
            </a:r>
            <a:r>
              <a:rPr lang="sv-SE" sz="1200" baseline="0" dirty="0"/>
              <a:t> samlas in</a:t>
            </a:r>
            <a:r>
              <a:rPr lang="sv-SE" sz="1200" dirty="0"/>
              <a:t> för att:</a:t>
            </a:r>
          </a:p>
          <a:p>
            <a:pPr marL="360000" lvl="1" indent="-180000">
              <a:buFont typeface="Courier New" panose="02070309020205020404" pitchFamily="49" charset="0"/>
              <a:buChar char="o"/>
            </a:pPr>
            <a:r>
              <a:rPr lang="sv-SE" sz="1200" b="1" dirty="0"/>
              <a:t>Kvalitetssäkra</a:t>
            </a:r>
            <a:r>
              <a:rPr lang="sv-SE" sz="1200" dirty="0"/>
              <a:t>,</a:t>
            </a:r>
            <a:r>
              <a:rPr lang="sv-SE" sz="1200" baseline="0" dirty="0"/>
              <a:t> v</a:t>
            </a:r>
            <a:r>
              <a:rPr lang="sv-SE" sz="1200" dirty="0"/>
              <a:t>i</a:t>
            </a:r>
            <a:r>
              <a:rPr lang="sv-SE" sz="1200" baseline="0" dirty="0"/>
              <a:t> vill veta att Komet fortsätter ha positiva effekter i familjerna</a:t>
            </a:r>
          </a:p>
          <a:p>
            <a:pPr marL="360000" lvl="1" indent="-180000">
              <a:buFont typeface="Courier New" panose="02070309020205020404" pitchFamily="49" charset="0"/>
              <a:buChar char="o"/>
            </a:pPr>
            <a:r>
              <a:rPr lang="sv-SE" sz="1200" baseline="0" dirty="0"/>
              <a:t>Ni som gruppledare får </a:t>
            </a:r>
            <a:r>
              <a:rPr lang="sv-SE" sz="1200" b="1" baseline="0" dirty="0"/>
              <a:t>feedback</a:t>
            </a:r>
            <a:r>
              <a:rPr lang="sv-SE" sz="1200" baseline="0" dirty="0"/>
              <a:t> på ert arbete</a:t>
            </a:r>
          </a:p>
          <a:p>
            <a:pPr marL="360000" lvl="1" indent="-180000">
              <a:buFont typeface="Courier New" panose="02070309020205020404" pitchFamily="49" charset="0"/>
              <a:buChar char="o"/>
            </a:pPr>
            <a:r>
              <a:rPr lang="sv-SE" sz="1200" baseline="0" dirty="0"/>
              <a:t>Vi får möjlighet att titta på följsamhet/programtrohet, dvs att Komet ges som det är tänkt. </a:t>
            </a:r>
          </a:p>
          <a:p>
            <a:pPr marL="0" indent="0">
              <a:buFont typeface="Arial" panose="020B0604020202020204" pitchFamily="34" charset="0"/>
              <a:buNone/>
            </a:pPr>
            <a:endParaRPr lang="sv-SE" sz="1200" baseline="0" dirty="0"/>
          </a:p>
          <a:p>
            <a:pPr marL="171450" indent="-171450">
              <a:buFont typeface="Arial" panose="020B0604020202020204" pitchFamily="34" charset="0"/>
              <a:buChar char="•"/>
            </a:pPr>
            <a:r>
              <a:rPr lang="sv-SE" sz="1200" baseline="0" dirty="0"/>
              <a:t>Enkäterna skickas ut till föräldrarna via </a:t>
            </a:r>
            <a:r>
              <a:rPr lang="sv-SE" sz="1200" b="1" baseline="0" dirty="0"/>
              <a:t>Plusportalen</a:t>
            </a:r>
            <a:r>
              <a:rPr lang="sv-SE" sz="1200" baseline="0" dirty="0"/>
              <a:t> av samordnare/gruppledare innan gruppstart</a:t>
            </a:r>
          </a:p>
          <a:p>
            <a:pPr marL="360000" lvl="1" indent="-180000">
              <a:buFont typeface="Courier New" panose="02070309020205020404" pitchFamily="49" charset="0"/>
              <a:buChar char="o"/>
            </a:pPr>
            <a:r>
              <a:rPr lang="sv-SE" sz="1200" baseline="0" dirty="0"/>
              <a:t>”</a:t>
            </a:r>
            <a:r>
              <a:rPr lang="sv-SE" sz="1200" i="1" baseline="0" dirty="0"/>
              <a:t>Frågor innan föräldragrupp Komet 3-11, 9 träffar</a:t>
            </a:r>
            <a:r>
              <a:rPr lang="sv-SE" sz="1200" baseline="0" dirty="0"/>
              <a:t>”. </a:t>
            </a:r>
          </a:p>
          <a:p>
            <a:pPr marL="360000" lvl="1" indent="-180000">
              <a:buFont typeface="Courier New" panose="02070309020205020404" pitchFamily="49" charset="0"/>
              <a:buChar char="o"/>
            </a:pPr>
            <a:r>
              <a:rPr lang="sv-SE" sz="1200" baseline="0" dirty="0"/>
              <a:t>Lägg gärna till 10 minuter på första träffen och låt föräldrarna svara på enkäten via sina mobiler innan ni startar/avslutar träffen. </a:t>
            </a:r>
          </a:p>
          <a:p>
            <a:pPr marL="360000" lvl="1" indent="-180000">
              <a:buFont typeface="Courier New" panose="02070309020205020404" pitchFamily="49" charset="0"/>
              <a:buChar char="o"/>
            </a:pPr>
            <a:r>
              <a:rPr lang="sv-SE" sz="1200" baseline="0" dirty="0"/>
              <a:t>Efter träff 9 ”</a:t>
            </a:r>
            <a:r>
              <a:rPr lang="sv-SE" sz="1200" i="1" baseline="0" dirty="0"/>
              <a:t>Frågor efter föräldragrupp Komet 3-11, 9 träffar</a:t>
            </a:r>
            <a:r>
              <a:rPr lang="sv-SE" sz="1200" baseline="0" dirty="0"/>
              <a:t>”. </a:t>
            </a:r>
          </a:p>
          <a:p>
            <a:endParaRPr lang="sv-SE" sz="1200" baseline="0" dirty="0"/>
          </a:p>
          <a:p>
            <a:r>
              <a:rPr lang="sv-SE" sz="1200" u="sng" baseline="0" dirty="0"/>
              <a:t>*</a:t>
            </a:r>
            <a:r>
              <a:rPr lang="sv-SE" sz="1200" i="1" u="sng" baseline="0" dirty="0"/>
              <a:t>Vid frågor:</a:t>
            </a:r>
          </a:p>
          <a:p>
            <a:r>
              <a:rPr lang="sv-SE" sz="1200" baseline="0" dirty="0"/>
              <a:t>Frågor i enkäten före gruppstart handlar om:</a:t>
            </a:r>
          </a:p>
          <a:p>
            <a:pPr marL="171450" indent="-171450">
              <a:buFont typeface="Arial" panose="020B0604020202020204" pitchFamily="34" charset="0"/>
              <a:buChar char="•"/>
            </a:pPr>
            <a:r>
              <a:rPr lang="sv-SE" sz="1200" baseline="0" dirty="0"/>
              <a:t>Föräldrarnas bakgrund: kön, ålder, utbildningsnivå, om de är födda i Sverige eller annars antal år i Sverige</a:t>
            </a:r>
          </a:p>
          <a:p>
            <a:pPr marL="171450" indent="-171450">
              <a:buFont typeface="Arial" panose="020B0604020202020204" pitchFamily="34" charset="0"/>
              <a:buChar char="•"/>
            </a:pPr>
            <a:r>
              <a:rPr lang="sv-SE" sz="1200" baseline="0" dirty="0"/>
              <a:t>Positiva föräldrabeteenden (hur ofta de lekt, berömt, förberett barnet, behållit lugnet)</a:t>
            </a:r>
          </a:p>
          <a:p>
            <a:pPr marL="171450" indent="-171450">
              <a:buFont typeface="Arial" panose="020B0604020202020204" pitchFamily="34" charset="0"/>
              <a:buChar char="•"/>
            </a:pPr>
            <a:r>
              <a:rPr lang="sv-SE" sz="1200" baseline="0" dirty="0"/>
              <a:t>Negativa föräldrabeteenden (tjatat, skällt på barnet)</a:t>
            </a:r>
          </a:p>
          <a:p>
            <a:pPr marL="171450" indent="-171450">
              <a:buFont typeface="Arial" panose="020B0604020202020204" pitchFamily="34" charset="0"/>
              <a:buChar char="•"/>
            </a:pPr>
            <a:r>
              <a:rPr lang="sv-SE" sz="1200" baseline="0" dirty="0"/>
              <a:t>Hur mycket barnet bråkat eller stört så det blivit problem hemma, med kamrater, i skola/förskola, på fritiden</a:t>
            </a:r>
          </a:p>
          <a:p>
            <a:endParaRPr lang="sv-SE" sz="1200" baseline="0" dirty="0"/>
          </a:p>
          <a:p>
            <a:r>
              <a:rPr lang="sv-SE" sz="1200" baseline="0" dirty="0"/>
              <a:t>Frågor i enkäten efter gruppstart handlar om:</a:t>
            </a:r>
          </a:p>
          <a:p>
            <a:pPr marL="171450" indent="-171450">
              <a:buFont typeface="Arial" panose="020B0604020202020204" pitchFamily="34" charset="0"/>
              <a:buChar char="•"/>
            </a:pPr>
            <a:r>
              <a:rPr lang="sv-SE" sz="1200" baseline="0" dirty="0"/>
              <a:t>Genomförandet av Komet: om de deltagit fysiskt eller digitalt, hur många träffar de varit på, hur mycket de jobbat med hemuppgifter</a:t>
            </a:r>
          </a:p>
          <a:p>
            <a:pPr marL="171450" indent="-171450">
              <a:buFont typeface="Arial" panose="020B0604020202020204" pitchFamily="34" charset="0"/>
              <a:buChar char="•"/>
            </a:pPr>
            <a:r>
              <a:rPr lang="sv-SE" sz="1200" baseline="0" dirty="0"/>
              <a:t>Samma frågor om positiva och negativa föräldrabeteenden som på </a:t>
            </a:r>
            <a:r>
              <a:rPr lang="sv-SE" sz="1200" baseline="0" dirty="0" err="1"/>
              <a:t>förmätningen</a:t>
            </a:r>
            <a:r>
              <a:rPr lang="sv-SE" sz="1200" baseline="0" dirty="0"/>
              <a:t> (för att kunna jämföra att det skett förändring).</a:t>
            </a:r>
          </a:p>
          <a:p>
            <a:pPr marL="171450" indent="-171450">
              <a:buFont typeface="Arial" panose="020B0604020202020204" pitchFamily="34" charset="0"/>
              <a:buChar char="•"/>
            </a:pPr>
            <a:r>
              <a:rPr lang="sv-SE" sz="1200" baseline="0" dirty="0"/>
              <a:t>Samma frågor om hur mycket barnet bråkat eller stört</a:t>
            </a:r>
          </a:p>
          <a:p>
            <a:pPr marL="171450" indent="-171450">
              <a:buFont typeface="Arial" panose="020B0604020202020204" pitchFamily="34" charset="0"/>
              <a:buChar char="•"/>
            </a:pPr>
            <a:r>
              <a:rPr lang="sv-SE" sz="1200" baseline="0" dirty="0"/>
              <a:t>Relationen till barnet, samarbete och självförtroende som förälder</a:t>
            </a:r>
          </a:p>
          <a:p>
            <a:pPr marL="171450" indent="-171450">
              <a:buFont typeface="Arial" panose="020B0604020202020204" pitchFamily="34" charset="0"/>
              <a:buChar char="•"/>
            </a:pPr>
            <a:r>
              <a:rPr lang="sv-SE" sz="1200" baseline="0" dirty="0"/>
              <a:t>Gruppledarbeteenden (om gruppledaren tydliggjorde och följde upp hemuppgifter, styrde diskussionen, uppmuntrade)</a:t>
            </a:r>
          </a:p>
          <a:p>
            <a:endParaRPr lang="sv-SE" sz="1200" baseline="0" dirty="0"/>
          </a:p>
          <a:p>
            <a:endParaRPr lang="sv-SE" sz="1200" baseline="0" dirty="0"/>
          </a:p>
          <a:p>
            <a:r>
              <a:rPr lang="sv-SE" sz="1200" baseline="0" dirty="0"/>
              <a:t> </a:t>
            </a:r>
            <a:endParaRPr lang="sv-SE" sz="120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7CC6D8-588D-4183-9D92-723780939760}"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09118144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lstStyle/>
          <a:p>
            <a:r>
              <a:rPr lang="sv-SE" sz="1200" dirty="0"/>
              <a:t>2 min </a:t>
            </a:r>
          </a:p>
          <a:p>
            <a:endParaRPr lang="sv-SE" sz="1200" b="1" dirty="0"/>
          </a:p>
          <a:p>
            <a:pPr marL="171450" indent="-171450">
              <a:buFont typeface="Arial" panose="020B0604020202020204" pitchFamily="34" charset="0"/>
              <a:buChar char="•"/>
            </a:pPr>
            <a:r>
              <a:rPr lang="sv-SE" sz="1200" dirty="0"/>
              <a:t>Tack</a:t>
            </a:r>
            <a:r>
              <a:rPr lang="sv-SE" sz="1200" baseline="0" dirty="0"/>
              <a:t> vare att gruppledare och samordnare i staden skickar ut enkäter kan vi följa upp och utvärdera. </a:t>
            </a: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r>
              <a:rPr lang="sv-SE" sz="1200" dirty="0"/>
              <a:t>Det här är svar</a:t>
            </a:r>
            <a:r>
              <a:rPr lang="sv-SE" sz="1200" baseline="0" dirty="0"/>
              <a:t> från de  föräldrar som gått Komet 3-11 i Stockholm under 2022-2024 och svarat på enkäten.  </a:t>
            </a:r>
          </a:p>
          <a:p>
            <a:pPr marL="180000" lvl="1" indent="0">
              <a:buFont typeface="Courier New" panose="02070309020205020404" pitchFamily="49" charset="0"/>
              <a:buNone/>
            </a:pPr>
            <a:endParaRPr lang="sv-SE" sz="1200" baseline="0" dirty="0"/>
          </a:p>
          <a:p>
            <a:pPr marL="360000" lvl="1" indent="-180000">
              <a:buFont typeface="Courier New" panose="02070309020205020404" pitchFamily="49" charset="0"/>
              <a:buChar char="o"/>
            </a:pPr>
            <a:r>
              <a:rPr lang="sv-SE" sz="1200" baseline="0" dirty="0"/>
              <a:t>Diagram 1: Hela 95% av föräldrarna skattar att relationen blivit något eller mycket bättre (Gul stapel= oförändrat, Ljusgrön stapel= något bättre, Mörkgrön stapel =mycket bättre)</a:t>
            </a:r>
          </a:p>
          <a:p>
            <a:pPr marL="360000" lvl="1" indent="-180000">
              <a:buFont typeface="Courier New" panose="02070309020205020404" pitchFamily="49" charset="0"/>
              <a:buChar char="o"/>
            </a:pPr>
            <a:r>
              <a:rPr lang="sv-SE" sz="1200" baseline="0" dirty="0"/>
              <a:t>Diagram 2: 97% tycker samarbetet med barnet blivit något eller mycket bättre</a:t>
            </a:r>
          </a:p>
          <a:p>
            <a:pPr marL="360000" lvl="1" indent="-180000">
              <a:buFont typeface="Courier New" panose="02070309020205020404" pitchFamily="49" charset="0"/>
              <a:buChar char="o"/>
            </a:pPr>
            <a:r>
              <a:rPr lang="sv-SE" sz="1200" baseline="0" dirty="0"/>
              <a:t>Diagram 3: 91% skattar sitt självförtroende som förälder som något eller mycket bättre</a:t>
            </a:r>
          </a:p>
          <a:p>
            <a:endParaRPr lang="sv-SE" sz="120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1C438-3EE9-490E-96D7-7917980799CF}"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375817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Autofit/>
          </a:bodyPr>
          <a:lstStyle/>
          <a:p>
            <a:pPr marL="0" indent="0">
              <a:buNone/>
            </a:pPr>
            <a:r>
              <a:rPr lang="sv-SE" sz="1200" b="0" baseline="0" dirty="0"/>
              <a:t> 3 min </a:t>
            </a:r>
          </a:p>
          <a:p>
            <a:pPr marL="0" indent="0">
              <a:buNone/>
            </a:pPr>
            <a:endParaRPr lang="sv-SE" sz="1200" b="0" baseline="0" dirty="0"/>
          </a:p>
          <a:p>
            <a:pPr marL="171450" indent="-171450">
              <a:buFont typeface="Arial" panose="020B0604020202020204" pitchFamily="34" charset="0"/>
              <a:buChar char="•"/>
            </a:pPr>
            <a:r>
              <a:rPr lang="sv-SE" sz="1200" kern="1200" dirty="0">
                <a:solidFill>
                  <a:schemeClr val="tx1"/>
                </a:solidFill>
                <a:effectLst/>
                <a:latin typeface="+mn-lt"/>
                <a:ea typeface="+mn-ea"/>
                <a:cs typeface="+mn-cs"/>
              </a:rPr>
              <a:t>Det kan </a:t>
            </a:r>
            <a:r>
              <a:rPr lang="sv-SE" sz="1200" kern="1200" baseline="0" dirty="0">
                <a:solidFill>
                  <a:schemeClr val="tx1"/>
                </a:solidFill>
                <a:effectLst/>
                <a:latin typeface="+mn-lt"/>
                <a:ea typeface="+mn-ea"/>
                <a:cs typeface="+mn-cs"/>
              </a:rPr>
              <a:t>under någon träff komma fram</a:t>
            </a:r>
            <a:r>
              <a:rPr lang="sv-SE" sz="1200" kern="1200" dirty="0">
                <a:solidFill>
                  <a:schemeClr val="tx1"/>
                </a:solidFill>
                <a:effectLst/>
                <a:latin typeface="+mn-lt"/>
                <a:ea typeface="+mn-ea"/>
                <a:cs typeface="+mn-cs"/>
              </a:rPr>
              <a:t> saker som väcker misstankar om att barn far illa. </a:t>
            </a:r>
            <a:r>
              <a:rPr lang="sv-SE" sz="1200" b="0" kern="1200" baseline="0" dirty="0">
                <a:solidFill>
                  <a:schemeClr val="tx1"/>
                </a:solidFill>
                <a:effectLst/>
                <a:latin typeface="+mn-lt"/>
                <a:ea typeface="+mn-ea"/>
                <a:cs typeface="+mn-cs"/>
              </a:rPr>
              <a:t>Vid</a:t>
            </a:r>
            <a:r>
              <a:rPr lang="sv-SE" sz="1200" b="0" baseline="0" dirty="0"/>
              <a:t> </a:t>
            </a:r>
            <a:r>
              <a:rPr lang="sv-SE" sz="1200" b="0" i="1" baseline="0" dirty="0"/>
              <a:t>misstanke </a:t>
            </a:r>
            <a:r>
              <a:rPr lang="sv-SE" sz="1200" b="0" baseline="0" dirty="0"/>
              <a:t>om vanvård, vuxnas oförmåga, misshandel eller övergrepp, hedersrelaterat våld eller förtryck, är all personal skyldig att göra en anmälan till socialtjänsten. </a:t>
            </a:r>
            <a:r>
              <a:rPr lang="sv-SE" sz="1200" kern="1200" dirty="0">
                <a:solidFill>
                  <a:schemeClr val="tx1"/>
                </a:solidFill>
                <a:effectLst/>
                <a:latin typeface="+mn-lt"/>
                <a:ea typeface="+mn-ea"/>
                <a:cs typeface="+mn-cs"/>
              </a:rPr>
              <a:t>Rutiner för hur man gör detta kan dock variera beroende på vilken organisation man är verksam inom. Som gruppledare behöver ni veta hur det går till där ni har era grupper. </a:t>
            </a:r>
          </a:p>
          <a:p>
            <a:pPr marL="0" indent="0">
              <a:buFont typeface="Arial" panose="020B0604020202020204" pitchFamily="34" charset="0"/>
              <a:buNone/>
            </a:pPr>
            <a:endParaRPr lang="sv-SE" sz="120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a:solidFill>
                  <a:schemeClr val="tx1"/>
                </a:solidFill>
                <a:effectLst/>
                <a:latin typeface="+mn-lt"/>
                <a:ea typeface="+mn-ea"/>
                <a:cs typeface="+mn-cs"/>
              </a:rPr>
              <a:t>Ni</a:t>
            </a:r>
            <a:r>
              <a:rPr lang="sv-SE" sz="1200" kern="1200" baseline="0" dirty="0">
                <a:solidFill>
                  <a:schemeClr val="tx1"/>
                </a:solidFill>
                <a:effectLst/>
                <a:latin typeface="+mn-lt"/>
                <a:ea typeface="+mn-ea"/>
                <a:cs typeface="+mn-cs"/>
              </a:rPr>
              <a:t> kan behöva sätta ord på det som föräldern berättar i gruppen för att markera inför gruppen att det som skett inte är okej. </a:t>
            </a:r>
            <a:r>
              <a:rPr lang="sv-SE" sz="1200" kern="1200" dirty="0">
                <a:solidFill>
                  <a:schemeClr val="tx1"/>
                </a:solidFill>
                <a:effectLst/>
                <a:latin typeface="+mn-lt"/>
                <a:ea typeface="+mn-ea"/>
                <a:cs typeface="+mn-cs"/>
              </a:rPr>
              <a:t>Den som överväger att göra en anmälan kan konsultera socialtjänsten innan anmälan görs – utan att röja barnets identitet.</a:t>
            </a:r>
          </a:p>
          <a:p>
            <a:endParaRPr lang="sv-SE" sz="120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a:solidFill>
                  <a:schemeClr val="tx1"/>
                </a:solidFill>
                <a:effectLst/>
                <a:latin typeface="+mn-lt"/>
                <a:ea typeface="+mn-ea"/>
                <a:cs typeface="+mn-cs"/>
              </a:rPr>
              <a:t>Ibland kan man prata med föräldrar</a:t>
            </a:r>
            <a:r>
              <a:rPr lang="sv-SE" sz="1200" kern="1200" baseline="0" dirty="0">
                <a:solidFill>
                  <a:schemeClr val="tx1"/>
                </a:solidFill>
                <a:effectLst/>
                <a:latin typeface="+mn-lt"/>
                <a:ea typeface="+mn-ea"/>
                <a:cs typeface="+mn-cs"/>
              </a:rPr>
              <a:t> enskilt efter en träff</a:t>
            </a:r>
            <a:r>
              <a:rPr lang="sv-SE" sz="1200" kern="1200" dirty="0">
                <a:solidFill>
                  <a:schemeClr val="tx1"/>
                </a:solidFill>
                <a:effectLst/>
                <a:latin typeface="+mn-lt"/>
                <a:ea typeface="+mn-ea"/>
                <a:cs typeface="+mn-cs"/>
              </a:rPr>
              <a:t> och gemensamt komma fram till att ta kontakt med socialtjänsten. I en del fall är det inte alls lämpligt, t ex när det gäller misstanke om våld, övergrepp,</a:t>
            </a:r>
            <a:r>
              <a:rPr lang="sv-SE" sz="1200" kern="1200" baseline="0" dirty="0">
                <a:solidFill>
                  <a:schemeClr val="tx1"/>
                </a:solidFill>
                <a:effectLst/>
                <a:latin typeface="+mn-lt"/>
                <a:ea typeface="+mn-ea"/>
                <a:cs typeface="+mn-cs"/>
              </a:rPr>
              <a:t> då föräldrar inte ska känna till i förväg att en anmälan görs. </a:t>
            </a:r>
            <a:r>
              <a:rPr lang="sv-SE" sz="1200" kern="1200" dirty="0">
                <a:solidFill>
                  <a:schemeClr val="tx1"/>
                </a:solidFill>
                <a:effectLst/>
                <a:latin typeface="+mn-lt"/>
                <a:ea typeface="+mn-ea"/>
                <a:cs typeface="+mn-cs"/>
              </a:rPr>
              <a:t>Därför kan det vara bättre att ni först konsulterar socialtjänsten som ge</a:t>
            </a:r>
            <a:r>
              <a:rPr lang="sv-SE" sz="1200" kern="1200" baseline="0" dirty="0">
                <a:solidFill>
                  <a:schemeClr val="tx1"/>
                </a:solidFill>
                <a:effectLst/>
                <a:latin typeface="+mn-lt"/>
                <a:ea typeface="+mn-ea"/>
                <a:cs typeface="+mn-cs"/>
              </a:rPr>
              <a:t> råd hur</a:t>
            </a:r>
            <a:r>
              <a:rPr lang="sv-SE" sz="1200" kern="1200" dirty="0">
                <a:solidFill>
                  <a:schemeClr val="tx1"/>
                </a:solidFill>
                <a:effectLst/>
                <a:latin typeface="+mn-lt"/>
                <a:ea typeface="+mn-ea"/>
                <a:cs typeface="+mn-cs"/>
              </a:rPr>
              <a:t> ni ska gå vidare.</a:t>
            </a:r>
          </a:p>
          <a:p>
            <a:endParaRPr lang="sv-SE" sz="1200" kern="1200" dirty="0">
              <a:solidFill>
                <a:schemeClr val="tx1"/>
              </a:solidFill>
              <a:effectLst/>
              <a:latin typeface="+mn-lt"/>
              <a:ea typeface="+mn-ea"/>
              <a:cs typeface="+mn-cs"/>
            </a:endParaRPr>
          </a:p>
          <a:p>
            <a:r>
              <a:rPr lang="sv-SE" sz="1200" b="0" kern="1200" dirty="0">
                <a:solidFill>
                  <a:schemeClr val="tx1"/>
                </a:solidFill>
                <a:effectLst/>
                <a:latin typeface="+mn-lt"/>
                <a:ea typeface="+mn-ea"/>
                <a:cs typeface="+mn-cs"/>
              </a:rPr>
              <a:t>Hänvisa </a:t>
            </a:r>
            <a:r>
              <a:rPr lang="sv-SE" sz="1200" kern="1200" dirty="0">
                <a:solidFill>
                  <a:schemeClr val="tx1"/>
                </a:solidFill>
                <a:effectLst/>
                <a:latin typeface="+mn-lt"/>
                <a:ea typeface="+mn-ea"/>
                <a:cs typeface="+mn-cs"/>
              </a:rPr>
              <a:t>till att det</a:t>
            </a:r>
            <a:r>
              <a:rPr lang="sv-SE" sz="1200" kern="1200" baseline="0" dirty="0">
                <a:solidFill>
                  <a:schemeClr val="tx1"/>
                </a:solidFill>
                <a:effectLst/>
                <a:latin typeface="+mn-lt"/>
                <a:ea typeface="+mn-ea"/>
                <a:cs typeface="+mn-cs"/>
              </a:rPr>
              <a:t> finns tillfälle att t</a:t>
            </a:r>
            <a:r>
              <a:rPr lang="sv-SE" sz="1200" kern="1200" dirty="0">
                <a:solidFill>
                  <a:schemeClr val="tx1"/>
                </a:solidFill>
                <a:effectLst/>
                <a:latin typeface="+mn-lt"/>
                <a:ea typeface="+mn-ea"/>
                <a:cs typeface="+mn-cs"/>
              </a:rPr>
              <a:t>a upp</a:t>
            </a:r>
            <a:r>
              <a:rPr lang="sv-SE" sz="1200" kern="1200" baseline="0" dirty="0">
                <a:solidFill>
                  <a:schemeClr val="tx1"/>
                </a:solidFill>
                <a:effectLst/>
                <a:latin typeface="+mn-lt"/>
                <a:ea typeface="+mn-ea"/>
                <a:cs typeface="+mn-cs"/>
              </a:rPr>
              <a:t> detta på handledningen om någon har en specifik fråga kring detta.  </a:t>
            </a:r>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marL="0" indent="0">
              <a:buNone/>
            </a:pPr>
            <a:r>
              <a:rPr lang="sv-SE" b="1" baseline="0" dirty="0"/>
              <a:t> </a:t>
            </a:r>
          </a:p>
        </p:txBody>
      </p:sp>
      <p:sp>
        <p:nvSpPr>
          <p:cNvPr id="4" name="Platshållare för bildnummer 3"/>
          <p:cNvSpPr>
            <a:spLocks noGrp="1"/>
          </p:cNvSpPr>
          <p:nvPr>
            <p:ph type="sldNum" sz="quarter" idx="10"/>
          </p:nvPr>
        </p:nvSpPr>
        <p:spPr/>
        <p:txBody>
          <a:bodyPr/>
          <a:lstStyle/>
          <a:p>
            <a:fld id="{7BC1C438-3EE9-490E-96D7-7917980799CF}" type="slidenum">
              <a:rPr lang="sv-SE" smtClean="0"/>
              <a:pPr/>
              <a:t>67</a:t>
            </a:fld>
            <a:endParaRPr lang="sv-SE"/>
          </a:p>
        </p:txBody>
      </p:sp>
    </p:spTree>
    <p:extLst>
      <p:ext uri="{BB962C8B-B14F-4D97-AF65-F5344CB8AC3E}">
        <p14:creationId xmlns:p14="http://schemas.microsoft.com/office/powerpoint/2010/main" val="13219807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rmAutofit/>
          </a:bodyPr>
          <a:lstStyle/>
          <a:p>
            <a:pPr marL="0" indent="0">
              <a:buNone/>
            </a:pPr>
            <a:r>
              <a:rPr lang="sv-SE" sz="1200" b="0" baseline="0" dirty="0"/>
              <a:t>2 min</a:t>
            </a:r>
          </a:p>
          <a:p>
            <a:pPr marL="0" indent="0">
              <a:buNone/>
            </a:pPr>
            <a:endParaRPr lang="sv-SE" b="0" baseline="0"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68</a:t>
            </a:fld>
            <a:endParaRPr lang="sv-SE"/>
          </a:p>
        </p:txBody>
      </p:sp>
    </p:spTree>
    <p:extLst>
      <p:ext uri="{BB962C8B-B14F-4D97-AF65-F5344CB8AC3E}">
        <p14:creationId xmlns:p14="http://schemas.microsoft.com/office/powerpoint/2010/main" val="69387316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lstStyle/>
          <a:p>
            <a:r>
              <a:rPr lang="sv-SE" sz="1200" b="0" i="0" u="none" strike="noStrike" cap="none" baseline="0" dirty="0">
                <a:solidFill>
                  <a:schemeClr val="dk1"/>
                </a:solidFill>
                <a:latin typeface="Calibri"/>
                <a:ea typeface="Calibri"/>
                <a:cs typeface="Calibri"/>
                <a:sym typeface="Calibri"/>
              </a:rPr>
              <a:t>1 min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baseline="0" dirty="0"/>
              <a:t>14.00, paus till ca 14.15,</a:t>
            </a:r>
            <a:endParaRPr lang="sv-SE" sz="1200" b="0" i="0" u="none" strike="noStrike" cap="none" baseline="0" dirty="0">
              <a:solidFill>
                <a:schemeClr val="dk1"/>
              </a:solidFill>
              <a:latin typeface="Calibri"/>
              <a:ea typeface="Calibri"/>
              <a:cs typeface="Calibri"/>
              <a:sym typeface="Calibri"/>
            </a:endParaRPr>
          </a:p>
          <a:p>
            <a:endParaRPr lang="sv-SE" sz="1200" b="0" i="0" u="none" strike="noStrike" cap="none" baseline="0" dirty="0">
              <a:solidFill>
                <a:schemeClr val="dk1"/>
              </a:solidFill>
              <a:latin typeface="Calibri"/>
              <a:ea typeface="Calibri"/>
              <a:cs typeface="Calibri"/>
              <a:sym typeface="Calibri"/>
            </a:endParaRPr>
          </a:p>
          <a:p>
            <a:pPr marL="180000" indent="-180000">
              <a:buFont typeface="Wingdings" panose="05000000000000000000" pitchFamily="2" charset="2"/>
              <a:buChar char="Ø"/>
            </a:pPr>
            <a:r>
              <a:rPr lang="sv-SE" sz="1200" b="0" i="1" u="none" strike="noStrike" cap="none" baseline="0" dirty="0">
                <a:solidFill>
                  <a:schemeClr val="dk1"/>
                </a:solidFill>
                <a:latin typeface="Calibri"/>
                <a:ea typeface="Calibri"/>
                <a:cs typeface="Calibri"/>
                <a:sym typeface="Calibri"/>
              </a:rPr>
              <a:t>Informera om att vi vill att de anmäler sig till vårt nyhetsbrev. </a:t>
            </a:r>
          </a:p>
          <a:p>
            <a:endParaRPr lang="sv-SE" b="0" i="0" u="none" strike="noStrike" cap="none" baseline="0" dirty="0">
              <a:solidFill>
                <a:schemeClr val="dk1"/>
              </a:solidFill>
              <a:latin typeface="Calibri"/>
              <a:ea typeface="Calibri"/>
              <a:cs typeface="Calibri"/>
              <a:sym typeface="Calibri"/>
            </a:endParaRPr>
          </a:p>
          <a:p>
            <a:endParaRPr lang="sv-SE" b="1" i="0" u="none" strike="noStrike" cap="none" baseline="0" dirty="0">
              <a:solidFill>
                <a:schemeClr val="dk1"/>
              </a:solidFill>
              <a:latin typeface="Calibri"/>
              <a:ea typeface="Calibri"/>
              <a:cs typeface="Calibri"/>
              <a:sym typeface="Calibri"/>
            </a:endParaRPr>
          </a:p>
        </p:txBody>
      </p:sp>
      <p:sp>
        <p:nvSpPr>
          <p:cNvPr id="4" name="Platshållare för bildnumm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sv-SE" sz="1200" b="0" i="0" u="none" strike="noStrike" kern="0" cap="none" spc="0" normalizeH="0" baseline="0" noProof="0" smtClean="0">
                <a:ln>
                  <a:noFill/>
                </a:ln>
                <a:solidFill>
                  <a:srgbClr val="000000"/>
                </a:solidFill>
                <a:effectLst/>
                <a:uLnTx/>
                <a:uFillTx/>
                <a:latin typeface="Calibri"/>
                <a:ea typeface="Calibri"/>
                <a:cs typeface="Calibri"/>
                <a:sym typeface="Calibri"/>
                <a:rtl val="0"/>
              </a:rPr>
              <a:pPr marL="0" marR="0" lvl="0" indent="0" algn="r" defTabSz="914400" rtl="0" eaLnBrk="1" fontAlgn="auto" latinLnBrk="0" hangingPunct="1">
                <a:lnSpc>
                  <a:spcPct val="100000"/>
                </a:lnSpc>
                <a:spcBef>
                  <a:spcPts val="0"/>
                </a:spcBef>
                <a:spcAft>
                  <a:spcPts val="0"/>
                </a:spcAft>
                <a:buClrTx/>
                <a:buSzPct val="25000"/>
                <a:buFontTx/>
                <a:buNone/>
                <a:tabLst/>
                <a:defRPr/>
              </a:pPr>
              <a:t>69</a:t>
            </a:fld>
            <a:endParaRPr kumimoji="0" lang="sv-SE" sz="1200" b="0" i="0" u="none" strike="noStrike" kern="0" cap="none" spc="0" normalizeH="0" baseline="0" noProof="0">
              <a:ln>
                <a:noFill/>
              </a:ln>
              <a:solidFill>
                <a:srgbClr val="000000"/>
              </a:solidFill>
              <a:effectLst/>
              <a:uLnTx/>
              <a:uFillTx/>
              <a:latin typeface="Calibri"/>
              <a:ea typeface="Calibri"/>
              <a:cs typeface="Calibri"/>
              <a:sym typeface="Calibri"/>
              <a:rtl val="0"/>
            </a:endParaRPr>
          </a:p>
        </p:txBody>
      </p:sp>
    </p:spTree>
    <p:extLst>
      <p:ext uri="{BB962C8B-B14F-4D97-AF65-F5344CB8AC3E}">
        <p14:creationId xmlns:p14="http://schemas.microsoft.com/office/powerpoint/2010/main" val="3185586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rmAutofit/>
          </a:bodyPr>
          <a:lstStyle/>
          <a:p>
            <a:r>
              <a:rPr lang="sv-SE" sz="1200" i="0" dirty="0"/>
              <a:t>2 min</a:t>
            </a:r>
          </a:p>
          <a:p>
            <a:endParaRPr lang="sv-SE" sz="1200" i="1" dirty="0"/>
          </a:p>
          <a:p>
            <a:pPr marL="180000" indent="-180000">
              <a:buFont typeface="Wingdings" panose="05000000000000000000" pitchFamily="2" charset="2"/>
              <a:buChar char="Ø"/>
            </a:pPr>
            <a:r>
              <a:rPr lang="sv-SE" sz="1200" i="1" dirty="0"/>
              <a:t>Läs upp Lärandemålen:</a:t>
            </a:r>
          </a:p>
          <a:p>
            <a:pPr marL="180000" lvl="0" indent="-180000">
              <a:buFont typeface="Arial" panose="020B0604020202020204" pitchFamily="34" charset="0"/>
              <a:buChar char="•"/>
            </a:pPr>
            <a:r>
              <a:rPr lang="sv-SE" sz="1200" dirty="0">
                <a:cs typeface="Times New Roman" panose="02020603050405020304" pitchFamily="18" charset="0"/>
              </a:rPr>
              <a:t>Deltagaren ska i diskussioner och i skrift kunna reflektera och resonera kring gruppledarfärdigheter,</a:t>
            </a:r>
            <a:r>
              <a:rPr lang="sv-SE" sz="1200" baseline="0" dirty="0">
                <a:cs typeface="Times New Roman" panose="02020603050405020304" pitchFamily="18" charset="0"/>
              </a:rPr>
              <a:t> t. </a:t>
            </a:r>
            <a:r>
              <a:rPr lang="sv-SE" sz="1200" dirty="0">
                <a:cs typeface="Times New Roman" panose="02020603050405020304" pitchFamily="18" charset="0"/>
              </a:rPr>
              <a:t>ex. genom filmuppgifterna</a:t>
            </a:r>
            <a:r>
              <a:rPr lang="sv-SE" sz="1200" baseline="0" dirty="0">
                <a:cs typeface="Times New Roman" panose="02020603050405020304" pitchFamily="18" charset="0"/>
              </a:rPr>
              <a:t> och instuderingsfrågo</a:t>
            </a:r>
            <a:r>
              <a:rPr lang="sv-SE" sz="1200" dirty="0">
                <a:cs typeface="Times New Roman" panose="02020603050405020304" pitchFamily="18" charset="0"/>
              </a:rPr>
              <a:t>rna. </a:t>
            </a:r>
          </a:p>
          <a:p>
            <a:pPr marL="180000" lvl="0" indent="-180000">
              <a:buFont typeface="Arial" panose="020B0604020202020204" pitchFamily="34" charset="0"/>
              <a:buChar char="•"/>
            </a:pPr>
            <a:r>
              <a:rPr lang="sv-SE" sz="1200" dirty="0">
                <a:cs typeface="Times New Roman" panose="02020603050405020304" pitchFamily="18" charset="0"/>
              </a:rPr>
              <a:t>Vid övningar under handledningen</a:t>
            </a:r>
            <a:r>
              <a:rPr lang="sv-SE" sz="1200" baseline="0" dirty="0">
                <a:cs typeface="Times New Roman" panose="02020603050405020304" pitchFamily="18" charset="0"/>
              </a:rPr>
              <a:t> ska deltagaren delta </a:t>
            </a:r>
            <a:r>
              <a:rPr lang="sv-SE" sz="1200" dirty="0">
                <a:cs typeface="Times New Roman" panose="02020603050405020304" pitchFamily="18" charset="0"/>
              </a:rPr>
              <a:t>aktivt och kunna uppvisa gruppledarfärdigheter.</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cs typeface="Times New Roman" panose="02020603050405020304" pitchFamily="18" charset="0"/>
              </a:rPr>
              <a:t>Deltagaren ska uppvisa följsamhet till manualen.</a:t>
            </a:r>
          </a:p>
          <a:p>
            <a:pPr marL="0" lvl="0" indent="0">
              <a:buFont typeface="Arial" panose="020B0604020202020204" pitchFamily="34" charset="0"/>
              <a:buNone/>
            </a:pPr>
            <a:endParaRPr lang="sv-SE" sz="1400" dirty="0">
              <a:latin typeface="Times New Roman" panose="02020603050405020304" pitchFamily="18" charset="0"/>
              <a:cs typeface="Times New Roman" panose="02020603050405020304" pitchFamily="18" charset="0"/>
            </a:endParaRPr>
          </a:p>
          <a:p>
            <a:endParaRPr lang="sv-SE" i="1"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7</a:t>
            </a:fld>
            <a:endParaRPr lang="sv-SE"/>
          </a:p>
        </p:txBody>
      </p:sp>
      <p:sp>
        <p:nvSpPr>
          <p:cNvPr id="5" name="Platshållare för datum 4"/>
          <p:cNvSpPr>
            <a:spLocks noGrp="1"/>
          </p:cNvSpPr>
          <p:nvPr>
            <p:ph type="dt" idx="11"/>
          </p:nvPr>
        </p:nvSpPr>
        <p:spPr/>
        <p:txBody>
          <a:bodyPr/>
          <a:lstStyle/>
          <a:p>
            <a:r>
              <a:rPr lang="sv-SE"/>
              <a:t>2021-10-14</a:t>
            </a:r>
          </a:p>
        </p:txBody>
      </p:sp>
    </p:spTree>
    <p:extLst>
      <p:ext uri="{BB962C8B-B14F-4D97-AF65-F5344CB8AC3E}">
        <p14:creationId xmlns:p14="http://schemas.microsoft.com/office/powerpoint/2010/main" val="349308642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70</a:t>
            </a:fld>
            <a:endParaRPr lang="sv-SE"/>
          </a:p>
        </p:txBody>
      </p:sp>
    </p:spTree>
    <p:extLst>
      <p:ext uri="{BB962C8B-B14F-4D97-AF65-F5344CB8AC3E}">
        <p14:creationId xmlns:p14="http://schemas.microsoft.com/office/powerpoint/2010/main" val="12961568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35221969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7784750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62384306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10640282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082903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74960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lstStyle/>
          <a:p>
            <a:endParaRPr lang="sv-SE" sz="1200" baseline="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30885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rmAutofit/>
          </a:bodyPr>
          <a:lstStyle/>
          <a:p>
            <a:pPr marL="180000" marR="0" indent="-1800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dirty="0"/>
              <a:t>2 min</a:t>
            </a:r>
          </a:p>
          <a:p>
            <a:pPr marL="180000" marR="0" indent="-1800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dirty="0"/>
          </a:p>
          <a:p>
            <a:pPr marL="180000" marR="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aseline="0" dirty="0"/>
              <a:t>Målet med Komet är att förbättra samspelet mellan förälder och barn - genom att hjälpa föräldrarna i hur de kan bemöta barnet.</a:t>
            </a:r>
          </a:p>
          <a:p>
            <a:pPr marL="180000" marR="0" indent="-180000" algn="l" defTabSz="914400" rtl="0" eaLnBrk="1" fontAlgn="auto" latinLnBrk="0" hangingPunct="1">
              <a:lnSpc>
                <a:spcPct val="100000"/>
              </a:lnSpc>
              <a:spcBef>
                <a:spcPts val="0"/>
              </a:spcBef>
              <a:spcAft>
                <a:spcPts val="0"/>
              </a:spcAft>
              <a:buClrTx/>
              <a:buSzTx/>
              <a:buFontTx/>
              <a:buNone/>
              <a:tabLst/>
              <a:defRPr/>
            </a:pPr>
            <a:endParaRPr lang="sv-SE" sz="1200" baseline="0" dirty="0"/>
          </a:p>
          <a:p>
            <a:pPr marL="180000" marR="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aseline="0" dirty="0"/>
              <a:t>Att få föräldrarna att pröva och träna nya förhållningssätt. På så sätt minska bråk och trots samt bryta onda cirklar som kan ha etablerats i familjen. </a:t>
            </a:r>
          </a:p>
          <a:p>
            <a:pPr marL="180000" marR="0" indent="-180000" algn="l" defTabSz="914400" rtl="0" eaLnBrk="1" fontAlgn="auto" latinLnBrk="0" hangingPunct="1">
              <a:lnSpc>
                <a:spcPct val="100000"/>
              </a:lnSpc>
              <a:spcBef>
                <a:spcPts val="0"/>
              </a:spcBef>
              <a:spcAft>
                <a:spcPts val="0"/>
              </a:spcAft>
              <a:buClrTx/>
              <a:buSzTx/>
              <a:buFontTx/>
              <a:buNone/>
              <a:tabLst/>
              <a:defRPr/>
            </a:pPr>
            <a:endParaRPr lang="sv-SE" sz="1200" baseline="0" dirty="0"/>
          </a:p>
          <a:p>
            <a:pPr marL="180000" marR="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aseline="0" dirty="0"/>
              <a:t>På lång sikt är målet att förebygga framtida problem, så som kriminalitet, asocialitet, missbruk, psykisk ohälsa.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aseline="0" dirty="0"/>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aseline="0" dirty="0"/>
              <a:t>Målet med föräldrautbildningen kan kopplas till barnkonventionens </a:t>
            </a:r>
            <a:r>
              <a:rPr lang="sv-SE" sz="1200" b="1" baseline="0" dirty="0"/>
              <a:t>artikel 6</a:t>
            </a:r>
            <a:r>
              <a:rPr lang="sv-SE" sz="1200" baseline="0" dirty="0"/>
              <a:t>; ”</a:t>
            </a:r>
            <a:r>
              <a:rPr lang="sv-SE" sz="1200" i="1" baseline="0" dirty="0"/>
              <a:t>Varje barn har rätt att överleva och utvecklas</a:t>
            </a:r>
            <a:r>
              <a:rPr lang="sv-SE" sz="1200" baseline="0" dirty="0"/>
              <a:t>”. Rätten till </a:t>
            </a:r>
            <a:r>
              <a:rPr lang="sv-SE" sz="1200" b="0" i="0" u="none" strike="noStrike" kern="1200" baseline="0" dirty="0">
                <a:solidFill>
                  <a:schemeClr val="tx1"/>
                </a:solidFill>
                <a:latin typeface="+mn-lt"/>
                <a:ea typeface="+mn-ea"/>
                <a:cs typeface="+mn-cs"/>
              </a:rPr>
              <a:t>utveckling innebär att varje stat ska göra vad de kan för att ge barn en bra barndom. Att erbjuda föräldrastöd är ett steg på den vägen. Målen med Komet är i enlighet med att förbättra den psykisk och sociala utvecklingen hos barn. </a:t>
            </a:r>
            <a:endParaRPr lang="sv-SE" sz="1200" baseline="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 </a:t>
            </a:r>
            <a:endParaRPr lang="sv-SE"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9</a:t>
            </a:fld>
            <a:endParaRPr lang="sv-SE"/>
          </a:p>
        </p:txBody>
      </p:sp>
    </p:spTree>
    <p:extLst>
      <p:ext uri="{BB962C8B-B14F-4D97-AF65-F5344CB8AC3E}">
        <p14:creationId xmlns:p14="http://schemas.microsoft.com/office/powerpoint/2010/main" val="6221489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g"/><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sidan_1">
    <p:spTree>
      <p:nvGrpSpPr>
        <p:cNvPr id="1" name=""/>
        <p:cNvGrpSpPr/>
        <p:nvPr/>
      </p:nvGrpSpPr>
      <p:grpSpPr>
        <a:xfrm>
          <a:off x="0" y="0"/>
          <a:ext cx="0" cy="0"/>
          <a:chOff x="0" y="0"/>
          <a:chExt cx="0" cy="0"/>
        </a:xfrm>
      </p:grpSpPr>
      <p:pic>
        <p:nvPicPr>
          <p:cNvPr id="12" name="Bildobjekt 11" descr="Sida5.jpg"/>
          <p:cNvPicPr>
            <a:picLocks noChangeAspect="1"/>
          </p:cNvPicPr>
          <p:nvPr userDrawn="1"/>
        </p:nvPicPr>
        <p:blipFill>
          <a:blip r:embed="rId2" cstate="screen"/>
          <a:stretch>
            <a:fillRect/>
          </a:stretch>
        </p:blipFill>
        <p:spPr>
          <a:xfrm>
            <a:off x="0" y="0"/>
            <a:ext cx="9144000" cy="6858000"/>
          </a:xfrm>
          <a:prstGeom prst="rect">
            <a:avLst/>
          </a:prstGeom>
        </p:spPr>
      </p:pic>
      <p:pic>
        <p:nvPicPr>
          <p:cNvPr id="10" name="Bildobjekt 9" descr="StockholmsStad_logot#21B0A8.png"/>
          <p:cNvPicPr>
            <a:picLocks noChangeAspect="1"/>
          </p:cNvPicPr>
          <p:nvPr userDrawn="1"/>
        </p:nvPicPr>
        <p:blipFill>
          <a:blip r:embed="rId3" cstate="screen"/>
          <a:stretch>
            <a:fillRect/>
          </a:stretch>
        </p:blipFill>
        <p:spPr>
          <a:xfrm>
            <a:off x="7056001" y="437499"/>
            <a:ext cx="1632207" cy="589789"/>
          </a:xfrm>
          <a:prstGeom prst="rect">
            <a:avLst/>
          </a:prstGeom>
        </p:spPr>
      </p:pic>
      <p:sp>
        <p:nvSpPr>
          <p:cNvPr id="9" name="textruta 8"/>
          <p:cNvSpPr txBox="1"/>
          <p:nvPr userDrawn="1"/>
        </p:nvSpPr>
        <p:spPr>
          <a:xfrm>
            <a:off x="5094514" y="3443844"/>
            <a:ext cx="1721922" cy="369332"/>
          </a:xfrm>
          <a:prstGeom prst="rect">
            <a:avLst/>
          </a:prstGeom>
          <a:noFill/>
        </p:spPr>
        <p:txBody>
          <a:bodyPr wrap="square" rtlCol="0">
            <a:spAutoFit/>
          </a:bodyPr>
          <a:lstStyle/>
          <a:p>
            <a:endParaRPr lang="sv-SE" sz="1800" dirty="0">
              <a:latin typeface="Stockholm Type Display Regular" pitchFamily="50" charset="0"/>
            </a:endParaRPr>
          </a:p>
        </p:txBody>
      </p:sp>
      <p:sp>
        <p:nvSpPr>
          <p:cNvPr id="30" name="Platshållare för datum 29"/>
          <p:cNvSpPr>
            <a:spLocks noGrp="1"/>
          </p:cNvSpPr>
          <p:nvPr>
            <p:ph type="dt" sz="half" idx="10"/>
          </p:nvPr>
        </p:nvSpPr>
        <p:spPr/>
        <p:txBody>
          <a:bodyPr/>
          <a:lstStyle/>
          <a:p>
            <a:fld id="{B1F3D6C8-46B4-4BCA-91C7-F8973A2C4ED8}" type="datetime1">
              <a:rPr lang="sv-SE" smtClean="0"/>
              <a:pPr/>
              <a:t>2025-07-03</a:t>
            </a:fld>
            <a:endParaRPr lang="sv-SE" dirty="0"/>
          </a:p>
        </p:txBody>
      </p:sp>
      <p:sp>
        <p:nvSpPr>
          <p:cNvPr id="13" name="Rubrik 12"/>
          <p:cNvSpPr>
            <a:spLocks noGrp="1"/>
          </p:cNvSpPr>
          <p:nvPr>
            <p:ph type="title"/>
          </p:nvPr>
        </p:nvSpPr>
        <p:spPr/>
        <p:txBody>
          <a:bodyPr/>
          <a:lstStyle/>
          <a:p>
            <a:r>
              <a:rPr lang="sv-SE"/>
              <a:t>Klicka här för att ändra format</a:t>
            </a:r>
            <a:endParaRPr lang="sv-SE" dirty="0"/>
          </a:p>
        </p:txBody>
      </p:sp>
      <p:sp>
        <p:nvSpPr>
          <p:cNvPr id="14" name="textruta 13"/>
          <p:cNvSpPr txBox="1"/>
          <p:nvPr userDrawn="1"/>
        </p:nvSpPr>
        <p:spPr>
          <a:xfrm>
            <a:off x="3222626" y="6224074"/>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örstasidan_2_rutor_1">
    <p:spTree>
      <p:nvGrpSpPr>
        <p:cNvPr id="1" name=""/>
        <p:cNvGrpSpPr/>
        <p:nvPr/>
      </p:nvGrpSpPr>
      <p:grpSpPr>
        <a:xfrm>
          <a:off x="0" y="0"/>
          <a:ext cx="0" cy="0"/>
          <a:chOff x="0" y="0"/>
          <a:chExt cx="0" cy="0"/>
        </a:xfrm>
      </p:grpSpPr>
      <p:pic>
        <p:nvPicPr>
          <p:cNvPr id="7" name="Bildobjekt 6" descr="Sida10.jpg"/>
          <p:cNvPicPr>
            <a:picLocks noChangeAspect="1"/>
          </p:cNvPicPr>
          <p:nvPr userDrawn="1"/>
        </p:nvPicPr>
        <p:blipFill>
          <a:blip r:embed="rId2" cstate="screen"/>
          <a:stretch>
            <a:fillRect/>
          </a:stretch>
        </p:blipFill>
        <p:spPr>
          <a:xfrm>
            <a:off x="0" y="0"/>
            <a:ext cx="9144000" cy="6858000"/>
          </a:xfrm>
          <a:prstGeom prst="rect">
            <a:avLst/>
          </a:prstGeom>
        </p:spPr>
      </p:pic>
      <p:sp>
        <p:nvSpPr>
          <p:cNvPr id="8" name="Platshållare för text 16"/>
          <p:cNvSpPr txBox="1">
            <a:spLocks/>
          </p:cNvSpPr>
          <p:nvPr userDrawn="1"/>
        </p:nvSpPr>
        <p:spPr>
          <a:xfrm>
            <a:off x="457677" y="457784"/>
            <a:ext cx="5472000" cy="3960000"/>
          </a:xfrm>
          <a:prstGeom prst="rect">
            <a:avLst/>
          </a:prstGeom>
          <a:solidFill>
            <a:srgbClr val="F5F3EE"/>
          </a:solidFill>
          <a:ln>
            <a:noFill/>
          </a:ln>
        </p:spPr>
        <p:txBody>
          <a:bodyPr lIns="234000" rIns="234000"/>
          <a:lstStyle>
            <a:lvl1pPr>
              <a:buNone/>
              <a:defRPr/>
            </a:lvl1pPr>
          </a:lstStyle>
          <a:p>
            <a:pPr marL="0" marR="0" lvl="0" indent="0" algn="l" defTabSz="914400" rtl="0" eaLnBrk="1" fontAlgn="auto" latinLnBrk="0" hangingPunct="1">
              <a:lnSpc>
                <a:spcPts val="2000"/>
              </a:lnSpc>
              <a:spcBef>
                <a:spcPts val="0"/>
              </a:spcBef>
              <a:spcAft>
                <a:spcPts val="0"/>
              </a:spcAft>
              <a:buClrTx/>
              <a:buSzTx/>
              <a:buFont typeface="Arial" pitchFamily="34" charset="0"/>
              <a:buNone/>
              <a:tabLst/>
              <a:defRPr/>
            </a:pPr>
            <a:r>
              <a:rPr kumimoji="0" lang="sv-SE" sz="2000" b="0" i="0" u="none" strike="noStrike" kern="1200" cap="none" spc="0" normalizeH="0" baseline="0" noProof="0" dirty="0">
                <a:ln>
                  <a:noFill/>
                </a:ln>
                <a:solidFill>
                  <a:srgbClr val="000000"/>
                </a:solidFill>
                <a:effectLst/>
                <a:uLnTx/>
                <a:uFillTx/>
                <a:latin typeface="Stockholm Type Display Regular" pitchFamily="50" charset="0"/>
                <a:ea typeface="+mn-ea"/>
                <a:cs typeface="+mn-cs"/>
              </a:rPr>
              <a:t> </a:t>
            </a:r>
          </a:p>
        </p:txBody>
      </p:sp>
      <p:sp>
        <p:nvSpPr>
          <p:cNvPr id="2" name="Rubrik 1"/>
          <p:cNvSpPr>
            <a:spLocks noGrp="1"/>
          </p:cNvSpPr>
          <p:nvPr>
            <p:ph type="title"/>
          </p:nvPr>
        </p:nvSpPr>
        <p:spPr/>
        <p:txBody>
          <a:bodyPr/>
          <a:lstStyle/>
          <a:p>
            <a:r>
              <a:rPr lang="sv-SE" dirty="0"/>
              <a:t>Klicka här för att ändra format</a:t>
            </a:r>
          </a:p>
        </p:txBody>
      </p:sp>
      <p:sp>
        <p:nvSpPr>
          <p:cNvPr id="3" name="Platshållare för datum 2"/>
          <p:cNvSpPr>
            <a:spLocks noGrp="1"/>
          </p:cNvSpPr>
          <p:nvPr>
            <p:ph type="dt" sz="half" idx="10"/>
          </p:nvPr>
        </p:nvSpPr>
        <p:spPr/>
        <p:txBody>
          <a:bodyPr/>
          <a:lstStyle/>
          <a:p>
            <a:fld id="{99E7CA51-3ACB-46EF-8768-2C3FDF062540}" type="datetime1">
              <a:rPr lang="sv-SE" smtClean="0"/>
              <a:pPr/>
              <a:t>2025-07-03</a:t>
            </a:fld>
            <a:endParaRPr lang="sv-SE" dirty="0"/>
          </a:p>
        </p:txBody>
      </p:sp>
      <p:sp>
        <p:nvSpPr>
          <p:cNvPr id="5" name="Platshållare för text 15"/>
          <p:cNvSpPr>
            <a:spLocks noGrp="1"/>
          </p:cNvSpPr>
          <p:nvPr>
            <p:ph idx="1"/>
          </p:nvPr>
        </p:nvSpPr>
        <p:spPr>
          <a:xfrm>
            <a:off x="458788" y="2114551"/>
            <a:ext cx="5486400" cy="2200274"/>
          </a:xfrm>
          <a:prstGeom prst="rect">
            <a:avLst/>
          </a:prstGeom>
        </p:spPr>
        <p:txBody>
          <a:bodyPr vert="horz" lIns="234000" tIns="45720" rIns="234000" bIns="45720" rtlCol="0">
            <a:noAutofit/>
          </a:bodyPr>
          <a:lstStyle>
            <a:lvl1pPr>
              <a:lnSpc>
                <a:spcPct val="100000"/>
              </a:lnSpc>
              <a:defRPr sz="2000" b="0"/>
            </a:lvl1p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14" name="Rektangel 13"/>
          <p:cNvSpPr/>
          <p:nvPr userDrawn="1"/>
        </p:nvSpPr>
        <p:spPr>
          <a:xfrm>
            <a:off x="5929200" y="4417200"/>
            <a:ext cx="2757600" cy="1976400"/>
          </a:xfrm>
          <a:prstGeom prst="rect">
            <a:avLst/>
          </a:prstGeom>
          <a:solidFill>
            <a:srgbClr val="F5F3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err="1">
              <a:solidFill>
                <a:srgbClr val="000000"/>
              </a:solidFill>
              <a:latin typeface="Stockholm Type Display Regular" pitchFamily="50" charset="0"/>
            </a:endParaRPr>
          </a:p>
        </p:txBody>
      </p:sp>
      <p:sp>
        <p:nvSpPr>
          <p:cNvPr id="10" name="textruta 9"/>
          <p:cNvSpPr txBox="1"/>
          <p:nvPr userDrawn="1"/>
        </p:nvSpPr>
        <p:spPr>
          <a:xfrm>
            <a:off x="3222626" y="6214548"/>
            <a:ext cx="2601913" cy="246221"/>
          </a:xfrm>
          <a:prstGeom prst="rect">
            <a:avLst/>
          </a:prstGeom>
          <a:noFill/>
        </p:spPr>
        <p:txBody>
          <a:bodyPr wrap="square" rtlCol="0">
            <a:spAutoFit/>
          </a:bodyPr>
          <a:lstStyle/>
          <a:p>
            <a:r>
              <a:rPr lang="sv-SE" sz="1000" dirty="0">
                <a:solidFill>
                  <a:srgbClr val="000000"/>
                </a:solidFill>
                <a:latin typeface="Stockholm Type Display Regular" pitchFamily="50" charset="0"/>
              </a:rPr>
              <a:t>The Capital of Scandinavia</a:t>
            </a:r>
          </a:p>
        </p:txBody>
      </p:sp>
      <p:pic>
        <p:nvPicPr>
          <p:cNvPr id="13" name="Bildobjekt 12" descr="StockholmsStad_logot#21B0A5.png"/>
          <p:cNvPicPr>
            <a:picLocks noChangeAspect="1"/>
          </p:cNvPicPr>
          <p:nvPr userDrawn="1"/>
        </p:nvPicPr>
        <p:blipFill>
          <a:blip r:embed="rId3" cstate="screen"/>
          <a:stretch>
            <a:fillRect/>
          </a:stretch>
        </p:blipFill>
        <p:spPr>
          <a:xfrm>
            <a:off x="7075051" y="461252"/>
            <a:ext cx="1613919" cy="548641"/>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örstasidan_2_rutor_2">
    <p:spTree>
      <p:nvGrpSpPr>
        <p:cNvPr id="1" name=""/>
        <p:cNvGrpSpPr/>
        <p:nvPr/>
      </p:nvGrpSpPr>
      <p:grpSpPr>
        <a:xfrm>
          <a:off x="0" y="0"/>
          <a:ext cx="0" cy="0"/>
          <a:chOff x="0" y="0"/>
          <a:chExt cx="0" cy="0"/>
        </a:xfrm>
      </p:grpSpPr>
      <p:sp>
        <p:nvSpPr>
          <p:cNvPr id="8" name="Platshållare för text 16"/>
          <p:cNvSpPr txBox="1">
            <a:spLocks/>
          </p:cNvSpPr>
          <p:nvPr userDrawn="1"/>
        </p:nvSpPr>
        <p:spPr>
          <a:xfrm>
            <a:off x="457677" y="457784"/>
            <a:ext cx="5472000" cy="3960000"/>
          </a:xfrm>
          <a:prstGeom prst="rect">
            <a:avLst/>
          </a:prstGeom>
          <a:solidFill>
            <a:srgbClr val="683788"/>
          </a:solidFill>
          <a:ln>
            <a:noFill/>
          </a:ln>
        </p:spPr>
        <p:txBody>
          <a:bodyPr lIns="234000" rIns="234000"/>
          <a:lstStyle>
            <a:lvl1pPr>
              <a:buNone/>
              <a:defRPr/>
            </a:lvl1pPr>
          </a:lstStyle>
          <a:p>
            <a:pPr marL="0" marR="0" lvl="0" indent="0" algn="l" defTabSz="914400" rtl="0" eaLnBrk="1" fontAlgn="auto" latinLnBrk="0" hangingPunct="1">
              <a:lnSpc>
                <a:spcPts val="2000"/>
              </a:lnSpc>
              <a:spcBef>
                <a:spcPts val="0"/>
              </a:spcBef>
              <a:spcAft>
                <a:spcPts val="0"/>
              </a:spcAft>
              <a:buClrTx/>
              <a:buSzTx/>
              <a:buFont typeface="Arial" pitchFamily="34" charset="0"/>
              <a:buNone/>
              <a:tabLst/>
              <a:defRPr/>
            </a:pPr>
            <a:r>
              <a:rPr kumimoji="0" lang="sv-SE" sz="2000" b="0" i="0" u="none" strike="noStrike" kern="1200" cap="none" spc="0" normalizeH="0" baseline="0" noProof="0" dirty="0">
                <a:ln>
                  <a:noFill/>
                </a:ln>
                <a:solidFill>
                  <a:srgbClr val="000000"/>
                </a:solidFill>
                <a:effectLst/>
                <a:uLnTx/>
                <a:uFillTx/>
                <a:latin typeface="Stockholm Type Display Regular" pitchFamily="50" charset="0"/>
                <a:ea typeface="+mn-ea"/>
                <a:cs typeface="+mn-cs"/>
              </a:rPr>
              <a:t> </a:t>
            </a:r>
          </a:p>
        </p:txBody>
      </p:sp>
      <p:sp>
        <p:nvSpPr>
          <p:cNvPr id="2" name="Rubrik 1"/>
          <p:cNvSpPr>
            <a:spLocks noGrp="1"/>
          </p:cNvSpPr>
          <p:nvPr>
            <p:ph type="title"/>
          </p:nvPr>
        </p:nvSpPr>
        <p:spPr/>
        <p:txBody>
          <a:bodyPr/>
          <a:lstStyle>
            <a:lvl1pPr>
              <a:defRPr>
                <a:solidFill>
                  <a:srgbClr val="F5F3EE"/>
                </a:solidFill>
              </a:defRPr>
            </a:lvl1pPr>
          </a:lstStyle>
          <a:p>
            <a:r>
              <a:rPr lang="sv-SE" dirty="0"/>
              <a:t>Klicka här för att ändra format</a:t>
            </a:r>
          </a:p>
        </p:txBody>
      </p:sp>
      <p:sp>
        <p:nvSpPr>
          <p:cNvPr id="3" name="Platshållare för datum 2"/>
          <p:cNvSpPr>
            <a:spLocks noGrp="1"/>
          </p:cNvSpPr>
          <p:nvPr>
            <p:ph type="dt" sz="half" idx="10"/>
          </p:nvPr>
        </p:nvSpPr>
        <p:spPr/>
        <p:txBody>
          <a:bodyPr/>
          <a:lstStyle/>
          <a:p>
            <a:fld id="{D5A6129D-C112-4297-9DD6-96C50E503577}" type="datetime1">
              <a:rPr lang="sv-SE" smtClean="0"/>
              <a:pPr/>
              <a:t>2025-07-03</a:t>
            </a:fld>
            <a:endParaRPr lang="sv-SE" dirty="0"/>
          </a:p>
        </p:txBody>
      </p:sp>
      <p:sp>
        <p:nvSpPr>
          <p:cNvPr id="5" name="Platshållare för text 15"/>
          <p:cNvSpPr>
            <a:spLocks noGrp="1"/>
          </p:cNvSpPr>
          <p:nvPr>
            <p:ph idx="1"/>
          </p:nvPr>
        </p:nvSpPr>
        <p:spPr>
          <a:xfrm>
            <a:off x="458788" y="2114551"/>
            <a:ext cx="5486400" cy="2200274"/>
          </a:xfrm>
          <a:prstGeom prst="rect">
            <a:avLst/>
          </a:prstGeom>
        </p:spPr>
        <p:txBody>
          <a:bodyPr vert="horz" lIns="234000" tIns="45720" rIns="234000" bIns="45720" rtlCol="0">
            <a:noAutofit/>
          </a:bodyPr>
          <a:lstStyle>
            <a:lvl1pPr>
              <a:lnSpc>
                <a:spcPct val="100000"/>
              </a:lnSpc>
              <a:defRPr sz="2000">
                <a:solidFill>
                  <a:srgbClr val="F5F3EE"/>
                </a:solidFill>
              </a:defRPr>
            </a:lvl1p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pic>
        <p:nvPicPr>
          <p:cNvPr id="11" name="Bildobjekt 10" descr="StockholmsStad_logot#21B0A5.png"/>
          <p:cNvPicPr>
            <a:picLocks noChangeAspect="1"/>
          </p:cNvPicPr>
          <p:nvPr userDrawn="1"/>
        </p:nvPicPr>
        <p:blipFill>
          <a:blip r:embed="rId2" cstate="screen"/>
          <a:stretch>
            <a:fillRect/>
          </a:stretch>
        </p:blipFill>
        <p:spPr>
          <a:xfrm>
            <a:off x="7075051" y="461252"/>
            <a:ext cx="1613919" cy="548641"/>
          </a:xfrm>
          <a:prstGeom prst="rect">
            <a:avLst/>
          </a:prstGeom>
        </p:spPr>
      </p:pic>
      <p:sp>
        <p:nvSpPr>
          <p:cNvPr id="9" name="Platshållare för bild 11"/>
          <p:cNvSpPr>
            <a:spLocks noGrp="1"/>
          </p:cNvSpPr>
          <p:nvPr>
            <p:ph type="pic" sz="quarter" idx="11"/>
          </p:nvPr>
        </p:nvSpPr>
        <p:spPr>
          <a:xfrm>
            <a:off x="5929821" y="4416985"/>
            <a:ext cx="2758567" cy="1975878"/>
          </a:xfrm>
          <a:solidFill>
            <a:srgbClr val="289D93"/>
          </a:solidFill>
        </p:spPr>
        <p:txBody>
          <a:bodyPr/>
          <a:lstStyle/>
          <a:p>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örstasidan_2_rutor_3">
    <p:spTree>
      <p:nvGrpSpPr>
        <p:cNvPr id="1" name=""/>
        <p:cNvGrpSpPr/>
        <p:nvPr/>
      </p:nvGrpSpPr>
      <p:grpSpPr>
        <a:xfrm>
          <a:off x="0" y="0"/>
          <a:ext cx="0" cy="0"/>
          <a:chOff x="0" y="0"/>
          <a:chExt cx="0" cy="0"/>
        </a:xfrm>
      </p:grpSpPr>
      <p:sp>
        <p:nvSpPr>
          <p:cNvPr id="8" name="Platshållare för text 16"/>
          <p:cNvSpPr txBox="1">
            <a:spLocks/>
          </p:cNvSpPr>
          <p:nvPr userDrawn="1"/>
        </p:nvSpPr>
        <p:spPr>
          <a:xfrm>
            <a:off x="457677" y="457784"/>
            <a:ext cx="5472000" cy="3960000"/>
          </a:xfrm>
          <a:prstGeom prst="rect">
            <a:avLst/>
          </a:prstGeom>
          <a:solidFill>
            <a:srgbClr val="007EC4"/>
          </a:solidFill>
          <a:ln>
            <a:noFill/>
          </a:ln>
        </p:spPr>
        <p:txBody>
          <a:bodyPr lIns="234000" rIns="234000"/>
          <a:lstStyle>
            <a:lvl1pPr>
              <a:buNone/>
              <a:defRPr/>
            </a:lvl1pPr>
          </a:lstStyle>
          <a:p>
            <a:pPr marL="0" marR="0" lvl="0" indent="0" algn="l" defTabSz="914400" rtl="0" eaLnBrk="1" fontAlgn="auto" latinLnBrk="0" hangingPunct="1">
              <a:lnSpc>
                <a:spcPts val="2000"/>
              </a:lnSpc>
              <a:spcBef>
                <a:spcPts val="0"/>
              </a:spcBef>
              <a:spcAft>
                <a:spcPts val="0"/>
              </a:spcAft>
              <a:buClrTx/>
              <a:buSzTx/>
              <a:buFont typeface="Arial" pitchFamily="34" charset="0"/>
              <a:buNone/>
              <a:tabLst/>
              <a:defRPr/>
            </a:pPr>
            <a:r>
              <a:rPr kumimoji="0" lang="sv-SE" sz="2000" b="0" i="0" u="none" strike="noStrike" kern="1200" cap="none" spc="0" normalizeH="0" baseline="0" noProof="0" dirty="0">
                <a:ln>
                  <a:noFill/>
                </a:ln>
                <a:solidFill>
                  <a:srgbClr val="000000"/>
                </a:solidFill>
                <a:effectLst/>
                <a:uLnTx/>
                <a:uFillTx/>
                <a:latin typeface="Stockholm Type Display Regular" pitchFamily="50" charset="0"/>
                <a:ea typeface="+mn-ea"/>
                <a:cs typeface="+mn-cs"/>
              </a:rPr>
              <a:t> </a:t>
            </a:r>
          </a:p>
        </p:txBody>
      </p:sp>
      <p:sp>
        <p:nvSpPr>
          <p:cNvPr id="2" name="Rubrik 1"/>
          <p:cNvSpPr>
            <a:spLocks noGrp="1"/>
          </p:cNvSpPr>
          <p:nvPr>
            <p:ph type="title"/>
          </p:nvPr>
        </p:nvSpPr>
        <p:spPr/>
        <p:txBody>
          <a:bodyPr/>
          <a:lstStyle>
            <a:lvl1pPr>
              <a:defRPr>
                <a:solidFill>
                  <a:srgbClr val="F5F3EE"/>
                </a:solidFill>
              </a:defRPr>
            </a:lvl1pPr>
          </a:lstStyle>
          <a:p>
            <a:r>
              <a:rPr lang="sv-SE" dirty="0"/>
              <a:t>Klicka här för att ändra format</a:t>
            </a:r>
          </a:p>
        </p:txBody>
      </p:sp>
      <p:sp>
        <p:nvSpPr>
          <p:cNvPr id="3" name="Platshållare för datum 2"/>
          <p:cNvSpPr>
            <a:spLocks noGrp="1"/>
          </p:cNvSpPr>
          <p:nvPr>
            <p:ph type="dt" sz="half" idx="10"/>
          </p:nvPr>
        </p:nvSpPr>
        <p:spPr/>
        <p:txBody>
          <a:bodyPr/>
          <a:lstStyle/>
          <a:p>
            <a:fld id="{8F862FF1-9129-4601-9CB8-B147423A5DA6}" type="datetime1">
              <a:rPr lang="sv-SE" smtClean="0"/>
              <a:pPr/>
              <a:t>2025-07-03</a:t>
            </a:fld>
            <a:endParaRPr lang="sv-SE" dirty="0"/>
          </a:p>
        </p:txBody>
      </p:sp>
      <p:sp>
        <p:nvSpPr>
          <p:cNvPr id="5" name="Platshållare för text 15"/>
          <p:cNvSpPr>
            <a:spLocks noGrp="1"/>
          </p:cNvSpPr>
          <p:nvPr>
            <p:ph idx="1"/>
          </p:nvPr>
        </p:nvSpPr>
        <p:spPr>
          <a:xfrm>
            <a:off x="458788" y="2114551"/>
            <a:ext cx="5486400" cy="2200274"/>
          </a:xfrm>
          <a:prstGeom prst="rect">
            <a:avLst/>
          </a:prstGeom>
        </p:spPr>
        <p:txBody>
          <a:bodyPr vert="horz" lIns="234000" tIns="45720" rIns="234000" bIns="45720" rtlCol="0">
            <a:noAutofit/>
          </a:bodyPr>
          <a:lstStyle>
            <a:lvl1pPr>
              <a:lnSpc>
                <a:spcPct val="100000"/>
              </a:lnSpc>
              <a:defRPr sz="2000" b="0">
                <a:solidFill>
                  <a:srgbClr val="F5F3EE"/>
                </a:solidFill>
              </a:defRPr>
            </a:lvl1p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pic>
        <p:nvPicPr>
          <p:cNvPr id="11" name="Bildobjekt 10" descr="StockholmsStad_logot#21B0A5.png"/>
          <p:cNvPicPr>
            <a:picLocks noChangeAspect="1"/>
          </p:cNvPicPr>
          <p:nvPr userDrawn="1"/>
        </p:nvPicPr>
        <p:blipFill>
          <a:blip r:embed="rId2" cstate="screen"/>
          <a:stretch>
            <a:fillRect/>
          </a:stretch>
        </p:blipFill>
        <p:spPr>
          <a:xfrm>
            <a:off x="7075051" y="461252"/>
            <a:ext cx="1613919" cy="548641"/>
          </a:xfrm>
          <a:prstGeom prst="rect">
            <a:avLst/>
          </a:prstGeom>
        </p:spPr>
      </p:pic>
      <p:sp>
        <p:nvSpPr>
          <p:cNvPr id="9" name="Platshållare för bild 11"/>
          <p:cNvSpPr>
            <a:spLocks noGrp="1"/>
          </p:cNvSpPr>
          <p:nvPr>
            <p:ph type="pic" sz="quarter" idx="11"/>
          </p:nvPr>
        </p:nvSpPr>
        <p:spPr>
          <a:xfrm>
            <a:off x="5929821" y="4416985"/>
            <a:ext cx="2758567" cy="1975878"/>
          </a:xfrm>
          <a:solidFill>
            <a:srgbClr val="C40068"/>
          </a:solidFill>
        </p:spPr>
        <p:txBody>
          <a:bodyPr/>
          <a:lstStyle/>
          <a:p>
            <a:endParaRPr lang="sv-S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örstasidan_2_rutor_4">
    <p:spTree>
      <p:nvGrpSpPr>
        <p:cNvPr id="1" name=""/>
        <p:cNvGrpSpPr/>
        <p:nvPr/>
      </p:nvGrpSpPr>
      <p:grpSpPr>
        <a:xfrm>
          <a:off x="0" y="0"/>
          <a:ext cx="0" cy="0"/>
          <a:chOff x="0" y="0"/>
          <a:chExt cx="0" cy="0"/>
        </a:xfrm>
      </p:grpSpPr>
      <p:sp>
        <p:nvSpPr>
          <p:cNvPr id="8" name="Platshållare för text 16"/>
          <p:cNvSpPr txBox="1">
            <a:spLocks/>
          </p:cNvSpPr>
          <p:nvPr userDrawn="1"/>
        </p:nvSpPr>
        <p:spPr>
          <a:xfrm>
            <a:off x="457677" y="457784"/>
            <a:ext cx="5472000" cy="3960000"/>
          </a:xfrm>
          <a:prstGeom prst="rect">
            <a:avLst/>
          </a:prstGeom>
          <a:solidFill>
            <a:srgbClr val="289D93"/>
          </a:solidFill>
          <a:ln>
            <a:noFill/>
          </a:ln>
        </p:spPr>
        <p:txBody>
          <a:bodyPr lIns="234000" rIns="234000"/>
          <a:lstStyle>
            <a:lvl1pPr>
              <a:buNone/>
              <a:defRPr/>
            </a:lvl1pPr>
          </a:lstStyle>
          <a:p>
            <a:pPr marL="0" marR="0" lvl="0" indent="0" algn="l" defTabSz="914400" rtl="0" eaLnBrk="1" fontAlgn="auto" latinLnBrk="0" hangingPunct="1">
              <a:lnSpc>
                <a:spcPts val="2000"/>
              </a:lnSpc>
              <a:spcBef>
                <a:spcPts val="0"/>
              </a:spcBef>
              <a:spcAft>
                <a:spcPts val="0"/>
              </a:spcAft>
              <a:buClrTx/>
              <a:buSzTx/>
              <a:buFont typeface="Arial" pitchFamily="34" charset="0"/>
              <a:buNone/>
              <a:tabLst/>
              <a:defRPr/>
            </a:pPr>
            <a:r>
              <a:rPr kumimoji="0" lang="sv-SE" sz="2000" b="0" i="0" u="none" strike="noStrike" kern="1200" cap="none" spc="0" normalizeH="0" baseline="0" noProof="0" dirty="0">
                <a:ln>
                  <a:noFill/>
                </a:ln>
                <a:solidFill>
                  <a:srgbClr val="000000"/>
                </a:solidFill>
                <a:effectLst/>
                <a:uLnTx/>
                <a:uFillTx/>
                <a:latin typeface="Stockholm Type Display Regular" pitchFamily="50" charset="0"/>
                <a:ea typeface="+mn-ea"/>
                <a:cs typeface="+mn-cs"/>
              </a:rPr>
              <a:t> </a:t>
            </a:r>
          </a:p>
        </p:txBody>
      </p:sp>
      <p:sp>
        <p:nvSpPr>
          <p:cNvPr id="2" name="Rubrik 1"/>
          <p:cNvSpPr>
            <a:spLocks noGrp="1"/>
          </p:cNvSpPr>
          <p:nvPr>
            <p:ph type="title"/>
          </p:nvPr>
        </p:nvSpPr>
        <p:spPr/>
        <p:txBody>
          <a:bodyPr/>
          <a:lstStyle>
            <a:lvl1pPr>
              <a:defRPr>
                <a:solidFill>
                  <a:srgbClr val="F5F3EE"/>
                </a:solidFill>
              </a:defRPr>
            </a:lvl1pPr>
          </a:lstStyle>
          <a:p>
            <a:r>
              <a:rPr lang="sv-SE" dirty="0"/>
              <a:t>Klicka här för att ändra format</a:t>
            </a:r>
          </a:p>
        </p:txBody>
      </p:sp>
      <p:sp>
        <p:nvSpPr>
          <p:cNvPr id="3" name="Platshållare för datum 2"/>
          <p:cNvSpPr>
            <a:spLocks noGrp="1"/>
          </p:cNvSpPr>
          <p:nvPr>
            <p:ph type="dt" sz="half" idx="10"/>
          </p:nvPr>
        </p:nvSpPr>
        <p:spPr/>
        <p:txBody>
          <a:bodyPr/>
          <a:lstStyle/>
          <a:p>
            <a:fld id="{DFE65727-4979-446B-8625-CCFCAC89FA53}" type="datetime1">
              <a:rPr lang="sv-SE" smtClean="0"/>
              <a:pPr/>
              <a:t>2025-07-03</a:t>
            </a:fld>
            <a:endParaRPr lang="sv-SE" dirty="0"/>
          </a:p>
        </p:txBody>
      </p:sp>
      <p:sp>
        <p:nvSpPr>
          <p:cNvPr id="5" name="Platshållare för text 15"/>
          <p:cNvSpPr>
            <a:spLocks noGrp="1"/>
          </p:cNvSpPr>
          <p:nvPr>
            <p:ph idx="1"/>
          </p:nvPr>
        </p:nvSpPr>
        <p:spPr>
          <a:xfrm>
            <a:off x="458788" y="2114551"/>
            <a:ext cx="5486400" cy="2200274"/>
          </a:xfrm>
          <a:prstGeom prst="rect">
            <a:avLst/>
          </a:prstGeom>
        </p:spPr>
        <p:txBody>
          <a:bodyPr vert="horz" lIns="234000" tIns="45720" rIns="234000" bIns="45720" rtlCol="0">
            <a:noAutofit/>
          </a:bodyPr>
          <a:lstStyle>
            <a:lvl1pPr>
              <a:lnSpc>
                <a:spcPct val="100000"/>
              </a:lnSpc>
              <a:defRPr sz="2000" b="0">
                <a:solidFill>
                  <a:srgbClr val="F5F3EE"/>
                </a:solidFill>
              </a:defRPr>
            </a:lvl1p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10" name="Platshållare för bild 11"/>
          <p:cNvSpPr>
            <a:spLocks noGrp="1"/>
          </p:cNvSpPr>
          <p:nvPr>
            <p:ph type="pic" sz="quarter" idx="11"/>
          </p:nvPr>
        </p:nvSpPr>
        <p:spPr>
          <a:xfrm>
            <a:off x="5929821" y="4416985"/>
            <a:ext cx="2758567" cy="1975878"/>
          </a:xfrm>
          <a:solidFill>
            <a:srgbClr val="683788"/>
          </a:solidFill>
        </p:spPr>
        <p:txBody>
          <a:bodyPr/>
          <a:lstStyle/>
          <a:p>
            <a:endParaRPr lang="sv-SE"/>
          </a:p>
        </p:txBody>
      </p:sp>
      <p:pic>
        <p:nvPicPr>
          <p:cNvPr id="11" name="Bildobjekt 10" descr="StockholmsStad_logot#21B0A5.png"/>
          <p:cNvPicPr>
            <a:picLocks noChangeAspect="1"/>
          </p:cNvPicPr>
          <p:nvPr userDrawn="1"/>
        </p:nvPicPr>
        <p:blipFill>
          <a:blip r:embed="rId2" cstate="screen"/>
          <a:stretch>
            <a:fillRect/>
          </a:stretch>
        </p:blipFill>
        <p:spPr>
          <a:xfrm>
            <a:off x="7075051" y="461252"/>
            <a:ext cx="1613919" cy="548641"/>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örstasidan_2_rutor_5">
    <p:spTree>
      <p:nvGrpSpPr>
        <p:cNvPr id="1" name=""/>
        <p:cNvGrpSpPr/>
        <p:nvPr/>
      </p:nvGrpSpPr>
      <p:grpSpPr>
        <a:xfrm>
          <a:off x="0" y="0"/>
          <a:ext cx="0" cy="0"/>
          <a:chOff x="0" y="0"/>
          <a:chExt cx="0" cy="0"/>
        </a:xfrm>
      </p:grpSpPr>
      <p:sp>
        <p:nvSpPr>
          <p:cNvPr id="7" name="Platshållare för text 16"/>
          <p:cNvSpPr txBox="1">
            <a:spLocks/>
          </p:cNvSpPr>
          <p:nvPr userDrawn="1"/>
        </p:nvSpPr>
        <p:spPr>
          <a:xfrm>
            <a:off x="457677" y="457784"/>
            <a:ext cx="5472000" cy="3960000"/>
          </a:xfrm>
          <a:prstGeom prst="rect">
            <a:avLst/>
          </a:prstGeom>
          <a:solidFill>
            <a:srgbClr val="C40068"/>
          </a:solidFill>
          <a:ln>
            <a:noFill/>
          </a:ln>
        </p:spPr>
        <p:txBody>
          <a:bodyPr lIns="234000" rIns="234000"/>
          <a:lstStyle>
            <a:lvl1pPr>
              <a:buNone/>
              <a:defRPr/>
            </a:lvl1pPr>
          </a:lstStyle>
          <a:p>
            <a:pPr marL="0" marR="0" lvl="0" indent="0" algn="l" defTabSz="914400" rtl="0" eaLnBrk="1" fontAlgn="auto" latinLnBrk="0" hangingPunct="1">
              <a:lnSpc>
                <a:spcPts val="2000"/>
              </a:lnSpc>
              <a:spcBef>
                <a:spcPts val="0"/>
              </a:spcBef>
              <a:spcAft>
                <a:spcPts val="0"/>
              </a:spcAft>
              <a:buClrTx/>
              <a:buSzTx/>
              <a:buFont typeface="Arial" pitchFamily="34" charset="0"/>
              <a:buNone/>
              <a:tabLst/>
              <a:defRPr/>
            </a:pPr>
            <a:r>
              <a:rPr kumimoji="0" lang="sv-SE" sz="2000" b="0" i="0" u="none" strike="noStrike" kern="1200" cap="none" spc="0" normalizeH="0" baseline="0" noProof="0" dirty="0">
                <a:ln>
                  <a:noFill/>
                </a:ln>
                <a:solidFill>
                  <a:srgbClr val="000000"/>
                </a:solidFill>
                <a:effectLst/>
                <a:uLnTx/>
                <a:uFillTx/>
                <a:latin typeface="Stockholm Type Display Regular" pitchFamily="50" charset="0"/>
                <a:ea typeface="+mn-ea"/>
                <a:cs typeface="+mn-cs"/>
              </a:rPr>
              <a:t> </a:t>
            </a:r>
          </a:p>
        </p:txBody>
      </p:sp>
      <p:sp>
        <p:nvSpPr>
          <p:cNvPr id="2" name="Rubrik 1"/>
          <p:cNvSpPr>
            <a:spLocks noGrp="1"/>
          </p:cNvSpPr>
          <p:nvPr>
            <p:ph type="title"/>
          </p:nvPr>
        </p:nvSpPr>
        <p:spPr/>
        <p:txBody>
          <a:bodyPr/>
          <a:lstStyle>
            <a:lvl1pPr>
              <a:defRPr>
                <a:solidFill>
                  <a:srgbClr val="F5F3EE"/>
                </a:solidFill>
              </a:defRPr>
            </a:lvl1pPr>
          </a:lstStyle>
          <a:p>
            <a:r>
              <a:rPr lang="sv-SE" dirty="0"/>
              <a:t>Klicka här för att ändra format</a:t>
            </a:r>
          </a:p>
        </p:txBody>
      </p:sp>
      <p:sp>
        <p:nvSpPr>
          <p:cNvPr id="3" name="Platshållare för datum 2"/>
          <p:cNvSpPr>
            <a:spLocks noGrp="1"/>
          </p:cNvSpPr>
          <p:nvPr>
            <p:ph type="dt" sz="half" idx="10"/>
          </p:nvPr>
        </p:nvSpPr>
        <p:spPr/>
        <p:txBody>
          <a:bodyPr/>
          <a:lstStyle/>
          <a:p>
            <a:fld id="{8047941D-3274-4AB1-ABFC-39AED11D0FE2}" type="datetime1">
              <a:rPr lang="sv-SE" smtClean="0"/>
              <a:pPr/>
              <a:t>2025-07-03</a:t>
            </a:fld>
            <a:endParaRPr lang="sv-SE" dirty="0"/>
          </a:p>
        </p:txBody>
      </p:sp>
      <p:sp>
        <p:nvSpPr>
          <p:cNvPr id="5" name="Platshållare för text 15"/>
          <p:cNvSpPr>
            <a:spLocks noGrp="1"/>
          </p:cNvSpPr>
          <p:nvPr>
            <p:ph idx="1"/>
          </p:nvPr>
        </p:nvSpPr>
        <p:spPr>
          <a:xfrm>
            <a:off x="458788" y="2114551"/>
            <a:ext cx="5486400" cy="2200274"/>
          </a:xfrm>
          <a:prstGeom prst="rect">
            <a:avLst/>
          </a:prstGeom>
        </p:spPr>
        <p:txBody>
          <a:bodyPr vert="horz" lIns="234000" tIns="45720" rIns="234000" bIns="45720" rtlCol="0">
            <a:noAutofit/>
          </a:bodyPr>
          <a:lstStyle>
            <a:lvl1pPr>
              <a:lnSpc>
                <a:spcPct val="100000"/>
              </a:lnSpc>
              <a:defRPr sz="2000" b="0">
                <a:solidFill>
                  <a:srgbClr val="F5F3EE"/>
                </a:solidFill>
              </a:defRPr>
            </a:lvl1p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pic>
        <p:nvPicPr>
          <p:cNvPr id="11" name="Bildobjekt 10" descr="StockholmsStad_logot#21B0A5.png"/>
          <p:cNvPicPr>
            <a:picLocks noChangeAspect="1"/>
          </p:cNvPicPr>
          <p:nvPr userDrawn="1"/>
        </p:nvPicPr>
        <p:blipFill>
          <a:blip r:embed="rId2" cstate="screen"/>
          <a:stretch>
            <a:fillRect/>
          </a:stretch>
        </p:blipFill>
        <p:spPr>
          <a:xfrm>
            <a:off x="7075051" y="461252"/>
            <a:ext cx="1613919" cy="548641"/>
          </a:xfrm>
          <a:prstGeom prst="rect">
            <a:avLst/>
          </a:prstGeom>
        </p:spPr>
      </p:pic>
      <p:sp>
        <p:nvSpPr>
          <p:cNvPr id="8" name="Platshållare för bild 11"/>
          <p:cNvSpPr>
            <a:spLocks noGrp="1"/>
          </p:cNvSpPr>
          <p:nvPr>
            <p:ph type="pic" sz="quarter" idx="11"/>
          </p:nvPr>
        </p:nvSpPr>
        <p:spPr>
          <a:xfrm>
            <a:off x="5929821" y="4416985"/>
            <a:ext cx="2758567" cy="1975878"/>
          </a:xfrm>
          <a:solidFill>
            <a:srgbClr val="007EC4"/>
          </a:solidFill>
        </p:spPr>
        <p:txBody>
          <a:bodyPr/>
          <a:lstStyle/>
          <a:p>
            <a:endParaRPr lang="sv-S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pitelsidor_1">
    <p:bg>
      <p:bgPr>
        <a:solidFill>
          <a:schemeClr val="bg1">
            <a:lumMod val="50000"/>
          </a:schemeClr>
        </a:solidFill>
        <a:effectLst/>
      </p:bgPr>
    </p:bg>
    <p:spTree>
      <p:nvGrpSpPr>
        <p:cNvPr id="1" name=""/>
        <p:cNvGrpSpPr/>
        <p:nvPr/>
      </p:nvGrpSpPr>
      <p:grpSpPr>
        <a:xfrm>
          <a:off x="0" y="0"/>
          <a:ext cx="0" cy="0"/>
          <a:chOff x="0" y="0"/>
          <a:chExt cx="0" cy="0"/>
        </a:xfrm>
      </p:grpSpPr>
      <p:sp>
        <p:nvSpPr>
          <p:cNvPr id="7" name="Platshållare för text 6"/>
          <p:cNvSpPr>
            <a:spLocks noGrp="1"/>
          </p:cNvSpPr>
          <p:nvPr>
            <p:ph type="body" sz="quarter" idx="13"/>
          </p:nvPr>
        </p:nvSpPr>
        <p:spPr>
          <a:xfrm>
            <a:off x="458788" y="1440002"/>
            <a:ext cx="8229600" cy="2257425"/>
          </a:xfrm>
        </p:spPr>
        <p:txBody>
          <a:bodyPr lIns="0" rIns="0"/>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11" name="Platshållare för datum 10"/>
          <p:cNvSpPr>
            <a:spLocks noGrp="1"/>
          </p:cNvSpPr>
          <p:nvPr>
            <p:ph type="dt" sz="half" idx="14"/>
          </p:nvPr>
        </p:nvSpPr>
        <p:spPr/>
        <p:txBody>
          <a:bodyPr/>
          <a:lstStyle/>
          <a:p>
            <a:fld id="{F0FDCE18-A0F6-413E-86D9-10B862C2BE9D}" type="datetime1">
              <a:rPr lang="sv-SE" smtClean="0"/>
              <a:pPr/>
              <a:t>2025-07-03</a:t>
            </a:fld>
            <a:endParaRPr lang="sv-SE" dirty="0"/>
          </a:p>
        </p:txBody>
      </p:sp>
      <p:sp>
        <p:nvSpPr>
          <p:cNvPr id="12" name="Platshållare för bildnummer 11"/>
          <p:cNvSpPr>
            <a:spLocks noGrp="1"/>
          </p:cNvSpPr>
          <p:nvPr>
            <p:ph type="sldNum" sz="quarter" idx="15"/>
          </p:nvPr>
        </p:nvSpPr>
        <p:spPr/>
        <p:txBody>
          <a:bodyPr/>
          <a:lstStyle/>
          <a:p>
            <a:r>
              <a:rPr lang="sv-SE" dirty="0">
                <a:latin typeface="Stockholm Type Display Regular" pitchFamily="50" charset="0"/>
              </a:rPr>
              <a:t>Sida </a:t>
            </a:r>
            <a:fld id="{DFD9F532-A642-4895-B52A-AD6ACF0CFA9D}" type="slidenum">
              <a:rPr lang="sv-SE" smtClean="0">
                <a:latin typeface="Stockholm Type Display Regular" pitchFamily="50" charset="0"/>
              </a:rPr>
              <a:pPr/>
              <a:t>‹#›</a:t>
            </a:fld>
            <a:endParaRPr lang="sv-SE" dirty="0">
              <a:latin typeface="Stockholm Type Display Regular" pitchFamily="50" charset="0"/>
            </a:endParaRPr>
          </a:p>
        </p:txBody>
      </p:sp>
      <p:sp>
        <p:nvSpPr>
          <p:cNvPr id="13" name="Platshållare för sidfot 12"/>
          <p:cNvSpPr>
            <a:spLocks noGrp="1"/>
          </p:cNvSpPr>
          <p:nvPr>
            <p:ph type="ftr" sz="quarter" idx="16"/>
          </p:nvPr>
        </p:nvSpPr>
        <p:spPr/>
        <p:txBody>
          <a:bodyPr/>
          <a:lstStyle/>
          <a:p>
            <a:r>
              <a:rPr lang="sv-SE"/>
              <a:t> </a:t>
            </a:r>
            <a:endParaRPr lang="sv-SE" dirty="0"/>
          </a:p>
        </p:txBody>
      </p:sp>
      <p:sp>
        <p:nvSpPr>
          <p:cNvPr id="9" name="Rubrik 8"/>
          <p:cNvSpPr>
            <a:spLocks noGrp="1"/>
          </p:cNvSpPr>
          <p:nvPr>
            <p:ph type="title"/>
          </p:nvPr>
        </p:nvSpPr>
        <p:spPr/>
        <p:txBody>
          <a:bodyPr/>
          <a:lstStyle/>
          <a:p>
            <a:r>
              <a:rPr lang="sv-SE" dirty="0"/>
              <a:t>Klicka här för att ändra format</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pitelsidor_2">
    <p:bg>
      <p:bgPr>
        <a:solidFill>
          <a:srgbClr val="007EC4"/>
        </a:solidFill>
        <a:effectLst/>
      </p:bgPr>
    </p:bg>
    <p:spTree>
      <p:nvGrpSpPr>
        <p:cNvPr id="1" name=""/>
        <p:cNvGrpSpPr/>
        <p:nvPr/>
      </p:nvGrpSpPr>
      <p:grpSpPr>
        <a:xfrm>
          <a:off x="0" y="0"/>
          <a:ext cx="0" cy="0"/>
          <a:chOff x="0" y="0"/>
          <a:chExt cx="0" cy="0"/>
        </a:xfrm>
      </p:grpSpPr>
      <p:sp>
        <p:nvSpPr>
          <p:cNvPr id="7" name="Platshållare för text 6"/>
          <p:cNvSpPr>
            <a:spLocks noGrp="1"/>
          </p:cNvSpPr>
          <p:nvPr>
            <p:ph type="body" sz="quarter" idx="13"/>
          </p:nvPr>
        </p:nvSpPr>
        <p:spPr>
          <a:xfrm>
            <a:off x="458788" y="1440002"/>
            <a:ext cx="8229600" cy="2257425"/>
          </a:xfrm>
        </p:spPr>
        <p:txBody>
          <a:bodyPr lIns="0" tIns="0" rIns="0"/>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11" name="Platshållare för datum 10"/>
          <p:cNvSpPr>
            <a:spLocks noGrp="1"/>
          </p:cNvSpPr>
          <p:nvPr>
            <p:ph type="dt" sz="half" idx="14"/>
          </p:nvPr>
        </p:nvSpPr>
        <p:spPr/>
        <p:txBody>
          <a:bodyPr/>
          <a:lstStyle/>
          <a:p>
            <a:fld id="{9FB13816-8BA7-4A6C-8813-ECC58FA94B9A}" type="datetime1">
              <a:rPr lang="sv-SE" smtClean="0"/>
              <a:pPr/>
              <a:t>2025-07-03</a:t>
            </a:fld>
            <a:endParaRPr lang="sv-SE" dirty="0"/>
          </a:p>
        </p:txBody>
      </p:sp>
      <p:sp>
        <p:nvSpPr>
          <p:cNvPr id="12" name="Platshållare för bildnummer 11"/>
          <p:cNvSpPr>
            <a:spLocks noGrp="1"/>
          </p:cNvSpPr>
          <p:nvPr>
            <p:ph type="sldNum" sz="quarter" idx="15"/>
          </p:nvPr>
        </p:nvSpPr>
        <p:spPr/>
        <p:txBody>
          <a:bodyPr/>
          <a:lstStyle/>
          <a:p>
            <a:r>
              <a:rPr lang="sv-SE" dirty="0">
                <a:latin typeface="Stockholm Type Display Regular" pitchFamily="50" charset="0"/>
              </a:rPr>
              <a:t>Sida </a:t>
            </a:r>
            <a:fld id="{DFD9F532-A642-4895-B52A-AD6ACF0CFA9D}" type="slidenum">
              <a:rPr lang="sv-SE" smtClean="0">
                <a:latin typeface="Stockholm Type Display Regular" pitchFamily="50" charset="0"/>
              </a:rPr>
              <a:pPr/>
              <a:t>‹#›</a:t>
            </a:fld>
            <a:endParaRPr lang="sv-SE" dirty="0">
              <a:latin typeface="Stockholm Type Display Regular" pitchFamily="50" charset="0"/>
            </a:endParaRPr>
          </a:p>
        </p:txBody>
      </p:sp>
      <p:sp>
        <p:nvSpPr>
          <p:cNvPr id="13" name="Platshållare för sidfot 12"/>
          <p:cNvSpPr>
            <a:spLocks noGrp="1"/>
          </p:cNvSpPr>
          <p:nvPr>
            <p:ph type="ftr" sz="quarter" idx="16"/>
          </p:nvPr>
        </p:nvSpPr>
        <p:spPr/>
        <p:txBody>
          <a:bodyPr/>
          <a:lstStyle/>
          <a:p>
            <a:r>
              <a:rPr lang="sv-SE"/>
              <a:t> </a:t>
            </a:r>
            <a:endParaRPr lang="sv-SE" dirty="0"/>
          </a:p>
        </p:txBody>
      </p:sp>
      <p:sp>
        <p:nvSpPr>
          <p:cNvPr id="9" name="Rubrik 8"/>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pitelsidor_3">
    <p:bg>
      <p:bgPr>
        <a:solidFill>
          <a:srgbClr val="289D93"/>
        </a:solidFill>
        <a:effectLst/>
      </p:bgPr>
    </p:bg>
    <p:spTree>
      <p:nvGrpSpPr>
        <p:cNvPr id="1" name=""/>
        <p:cNvGrpSpPr/>
        <p:nvPr/>
      </p:nvGrpSpPr>
      <p:grpSpPr>
        <a:xfrm>
          <a:off x="0" y="0"/>
          <a:ext cx="0" cy="0"/>
          <a:chOff x="0" y="0"/>
          <a:chExt cx="0" cy="0"/>
        </a:xfrm>
      </p:grpSpPr>
      <p:sp>
        <p:nvSpPr>
          <p:cNvPr id="7" name="Platshållare för text 6"/>
          <p:cNvSpPr>
            <a:spLocks noGrp="1"/>
          </p:cNvSpPr>
          <p:nvPr>
            <p:ph type="body" sz="quarter" idx="13"/>
          </p:nvPr>
        </p:nvSpPr>
        <p:spPr>
          <a:xfrm>
            <a:off x="458788" y="1440002"/>
            <a:ext cx="8229600" cy="2257425"/>
          </a:xfrm>
        </p:spPr>
        <p:txBody>
          <a:body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11" name="Platshållare för datum 10"/>
          <p:cNvSpPr>
            <a:spLocks noGrp="1"/>
          </p:cNvSpPr>
          <p:nvPr>
            <p:ph type="dt" sz="half" idx="14"/>
          </p:nvPr>
        </p:nvSpPr>
        <p:spPr/>
        <p:txBody>
          <a:bodyPr/>
          <a:lstStyle/>
          <a:p>
            <a:fld id="{4C3735F3-39A3-4340-A018-E4659270284E}" type="datetime1">
              <a:rPr lang="sv-SE" smtClean="0"/>
              <a:pPr/>
              <a:t>2025-07-03</a:t>
            </a:fld>
            <a:endParaRPr lang="sv-SE" dirty="0"/>
          </a:p>
        </p:txBody>
      </p:sp>
      <p:sp>
        <p:nvSpPr>
          <p:cNvPr id="12" name="Platshållare för bildnummer 11"/>
          <p:cNvSpPr>
            <a:spLocks noGrp="1"/>
          </p:cNvSpPr>
          <p:nvPr>
            <p:ph type="sldNum" sz="quarter" idx="15"/>
          </p:nvPr>
        </p:nvSpPr>
        <p:spPr/>
        <p:txBody>
          <a:bodyPr/>
          <a:lstStyle/>
          <a:p>
            <a:r>
              <a:rPr lang="sv-SE" dirty="0">
                <a:latin typeface="Stockholm Type Display Regular" pitchFamily="50" charset="0"/>
              </a:rPr>
              <a:t>Sida </a:t>
            </a:r>
            <a:fld id="{DFD9F532-A642-4895-B52A-AD6ACF0CFA9D}" type="slidenum">
              <a:rPr lang="sv-SE" smtClean="0">
                <a:latin typeface="Stockholm Type Display Regular" pitchFamily="50" charset="0"/>
              </a:rPr>
              <a:pPr/>
              <a:t>‹#›</a:t>
            </a:fld>
            <a:endParaRPr lang="sv-SE" dirty="0">
              <a:latin typeface="Stockholm Type Display Regular" pitchFamily="50" charset="0"/>
            </a:endParaRPr>
          </a:p>
        </p:txBody>
      </p:sp>
      <p:sp>
        <p:nvSpPr>
          <p:cNvPr id="13" name="Platshållare för sidfot 12"/>
          <p:cNvSpPr>
            <a:spLocks noGrp="1"/>
          </p:cNvSpPr>
          <p:nvPr>
            <p:ph type="ftr" sz="quarter" idx="16"/>
          </p:nvPr>
        </p:nvSpPr>
        <p:spPr/>
        <p:txBody>
          <a:bodyPr/>
          <a:lstStyle/>
          <a:p>
            <a:r>
              <a:rPr lang="sv-SE"/>
              <a:t> </a:t>
            </a:r>
            <a:endParaRPr lang="sv-SE" dirty="0"/>
          </a:p>
        </p:txBody>
      </p:sp>
      <p:sp>
        <p:nvSpPr>
          <p:cNvPr id="9" name="Rubrik 8"/>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apitelsidor_4">
    <p:bg>
      <p:bgPr>
        <a:solidFill>
          <a:srgbClr val="C40068"/>
        </a:solidFill>
        <a:effectLst/>
      </p:bgPr>
    </p:bg>
    <p:spTree>
      <p:nvGrpSpPr>
        <p:cNvPr id="1" name=""/>
        <p:cNvGrpSpPr/>
        <p:nvPr/>
      </p:nvGrpSpPr>
      <p:grpSpPr>
        <a:xfrm>
          <a:off x="0" y="0"/>
          <a:ext cx="0" cy="0"/>
          <a:chOff x="0" y="0"/>
          <a:chExt cx="0" cy="0"/>
        </a:xfrm>
      </p:grpSpPr>
      <p:sp>
        <p:nvSpPr>
          <p:cNvPr id="7" name="Platshållare för text 6"/>
          <p:cNvSpPr>
            <a:spLocks noGrp="1"/>
          </p:cNvSpPr>
          <p:nvPr>
            <p:ph type="body" sz="quarter" idx="13"/>
          </p:nvPr>
        </p:nvSpPr>
        <p:spPr>
          <a:xfrm>
            <a:off x="458788" y="1440002"/>
            <a:ext cx="8229600" cy="2257425"/>
          </a:xfrm>
        </p:spPr>
        <p:txBody>
          <a:body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11" name="Platshållare för datum 10"/>
          <p:cNvSpPr>
            <a:spLocks noGrp="1"/>
          </p:cNvSpPr>
          <p:nvPr>
            <p:ph type="dt" sz="half" idx="14"/>
          </p:nvPr>
        </p:nvSpPr>
        <p:spPr/>
        <p:txBody>
          <a:bodyPr/>
          <a:lstStyle/>
          <a:p>
            <a:fld id="{CF530E40-AB3D-4B71-9A8B-DB461A83CC5A}" type="datetime1">
              <a:rPr lang="sv-SE" smtClean="0"/>
              <a:pPr/>
              <a:t>2025-07-03</a:t>
            </a:fld>
            <a:endParaRPr lang="sv-SE" dirty="0"/>
          </a:p>
        </p:txBody>
      </p:sp>
      <p:sp>
        <p:nvSpPr>
          <p:cNvPr id="12" name="Platshållare för bildnummer 11"/>
          <p:cNvSpPr>
            <a:spLocks noGrp="1"/>
          </p:cNvSpPr>
          <p:nvPr>
            <p:ph type="sldNum" sz="quarter" idx="15"/>
          </p:nvPr>
        </p:nvSpPr>
        <p:spPr/>
        <p:txBody>
          <a:bodyPr/>
          <a:lstStyle/>
          <a:p>
            <a:r>
              <a:rPr lang="sv-SE" dirty="0">
                <a:latin typeface="Stockholm Type Display Regular" pitchFamily="50" charset="0"/>
              </a:rPr>
              <a:t>Sida </a:t>
            </a:r>
            <a:fld id="{DFD9F532-A642-4895-B52A-AD6ACF0CFA9D}" type="slidenum">
              <a:rPr lang="sv-SE" smtClean="0">
                <a:latin typeface="Stockholm Type Display Regular" pitchFamily="50" charset="0"/>
              </a:rPr>
              <a:pPr/>
              <a:t>‹#›</a:t>
            </a:fld>
            <a:endParaRPr lang="sv-SE" dirty="0">
              <a:latin typeface="Stockholm Type Display Regular" pitchFamily="50" charset="0"/>
            </a:endParaRPr>
          </a:p>
        </p:txBody>
      </p:sp>
      <p:sp>
        <p:nvSpPr>
          <p:cNvPr id="13" name="Platshållare för sidfot 12"/>
          <p:cNvSpPr>
            <a:spLocks noGrp="1"/>
          </p:cNvSpPr>
          <p:nvPr>
            <p:ph type="ftr" sz="quarter" idx="16"/>
          </p:nvPr>
        </p:nvSpPr>
        <p:spPr/>
        <p:txBody>
          <a:bodyPr/>
          <a:lstStyle/>
          <a:p>
            <a:r>
              <a:rPr lang="sv-SE"/>
              <a:t> </a:t>
            </a:r>
            <a:endParaRPr lang="sv-SE" dirty="0"/>
          </a:p>
        </p:txBody>
      </p:sp>
      <p:sp>
        <p:nvSpPr>
          <p:cNvPr id="8" name="Rubrik 7"/>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unktlista, en spalt">
    <p:spTree>
      <p:nvGrpSpPr>
        <p:cNvPr id="1" name=""/>
        <p:cNvGrpSpPr/>
        <p:nvPr/>
      </p:nvGrpSpPr>
      <p:grpSpPr>
        <a:xfrm>
          <a:off x="0" y="0"/>
          <a:ext cx="0" cy="0"/>
          <a:chOff x="0" y="0"/>
          <a:chExt cx="0" cy="0"/>
        </a:xfrm>
      </p:grpSpPr>
      <p:sp>
        <p:nvSpPr>
          <p:cNvPr id="10" name="Platshållare för text 9"/>
          <p:cNvSpPr>
            <a:spLocks noGrp="1"/>
          </p:cNvSpPr>
          <p:nvPr>
            <p:ph type="body" sz="quarter" idx="13"/>
          </p:nvPr>
        </p:nvSpPr>
        <p:spPr>
          <a:xfrm>
            <a:off x="458787" y="1440000"/>
            <a:ext cx="5486400" cy="3960000"/>
          </a:xfrm>
          <a:prstGeom prst="rect">
            <a:avLst/>
          </a:prstGeom>
        </p:spPr>
        <p:txBody>
          <a:bodyPr tIns="0"/>
          <a:lstStyle>
            <a:lvl1pPr marL="216000" indent="-216000">
              <a:spcAft>
                <a:spcPts val="480"/>
              </a:spcAft>
              <a:buFont typeface="Arial" pitchFamily="34" charset="0"/>
              <a:buChar char="•"/>
              <a:defRPr/>
            </a:lvl1pPr>
            <a:lvl2pPr indent="-396000">
              <a:defRPr/>
            </a:lvl2pPr>
            <a:lvl3pPr indent="-288000">
              <a:defRPr/>
            </a:lvl3pPr>
            <a:lvl4pPr indent="-288000">
              <a:defRPr/>
            </a:lvl4pPr>
            <a:lvl5pPr indent="-28800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5" name="Platshållare för datum 14"/>
          <p:cNvSpPr>
            <a:spLocks noGrp="1"/>
          </p:cNvSpPr>
          <p:nvPr>
            <p:ph type="dt" sz="half" idx="14"/>
          </p:nvPr>
        </p:nvSpPr>
        <p:spPr/>
        <p:txBody>
          <a:bodyPr/>
          <a:lstStyle/>
          <a:p>
            <a:fld id="{AFAC4DEF-1561-41E3-A47E-1AE64D3E72F2}" type="datetime1">
              <a:rPr lang="sv-SE" smtClean="0"/>
              <a:pPr/>
              <a:t>2025-07-03</a:t>
            </a:fld>
            <a:endParaRPr lang="sv-SE" dirty="0"/>
          </a:p>
        </p:txBody>
      </p:sp>
      <p:sp>
        <p:nvSpPr>
          <p:cNvPr id="16" name="Platshållare för bildnummer 15"/>
          <p:cNvSpPr>
            <a:spLocks noGrp="1"/>
          </p:cNvSpPr>
          <p:nvPr>
            <p:ph type="sldNum" sz="quarter" idx="15"/>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17" name="Platshållare för sidfot 16"/>
          <p:cNvSpPr>
            <a:spLocks noGrp="1"/>
          </p:cNvSpPr>
          <p:nvPr>
            <p:ph type="ftr" sz="quarter" idx="16"/>
          </p:nvPr>
        </p:nvSpPr>
        <p:spPr/>
        <p:txBody>
          <a:bodyPr/>
          <a:lstStyle/>
          <a:p>
            <a:r>
              <a:rPr lang="sv-SE"/>
              <a:t> </a:t>
            </a:r>
            <a:endParaRPr lang="sv-SE" dirty="0"/>
          </a:p>
        </p:txBody>
      </p:sp>
      <p:sp>
        <p:nvSpPr>
          <p:cNvPr id="8" name="Rubrik 7"/>
          <p:cNvSpPr>
            <a:spLocks noGrp="1"/>
          </p:cNvSpPr>
          <p:nvPr>
            <p:ph type="title"/>
          </p:nvPr>
        </p:nvSpPr>
        <p:spPr/>
        <p:txBody>
          <a:bodyPr/>
          <a:lstStyle/>
          <a:p>
            <a:r>
              <a:rPr lang="sv-SE" dirty="0"/>
              <a:t>Klicka här för att ändra format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örstasidan_2">
    <p:spTree>
      <p:nvGrpSpPr>
        <p:cNvPr id="1" name=""/>
        <p:cNvGrpSpPr/>
        <p:nvPr/>
      </p:nvGrpSpPr>
      <p:grpSpPr>
        <a:xfrm>
          <a:off x="0" y="0"/>
          <a:ext cx="0" cy="0"/>
          <a:chOff x="0" y="0"/>
          <a:chExt cx="0" cy="0"/>
        </a:xfrm>
      </p:grpSpPr>
      <p:pic>
        <p:nvPicPr>
          <p:cNvPr id="12" name="Bildobjekt 11" descr="Sida1.jpg"/>
          <p:cNvPicPr>
            <a:picLocks noChangeAspect="1"/>
          </p:cNvPicPr>
          <p:nvPr userDrawn="1"/>
        </p:nvPicPr>
        <p:blipFill>
          <a:blip r:embed="rId2" cstate="screen"/>
          <a:stretch>
            <a:fillRect/>
          </a:stretch>
        </p:blipFill>
        <p:spPr>
          <a:xfrm>
            <a:off x="0" y="0"/>
            <a:ext cx="9144000" cy="6858000"/>
          </a:xfrm>
          <a:prstGeom prst="rect">
            <a:avLst/>
          </a:prstGeom>
        </p:spPr>
      </p:pic>
      <p:sp>
        <p:nvSpPr>
          <p:cNvPr id="22" name="Platshållare för datum 21"/>
          <p:cNvSpPr>
            <a:spLocks noGrp="1"/>
          </p:cNvSpPr>
          <p:nvPr>
            <p:ph type="dt" sz="half" idx="10"/>
          </p:nvPr>
        </p:nvSpPr>
        <p:spPr/>
        <p:txBody>
          <a:bodyPr/>
          <a:lstStyle/>
          <a:p>
            <a:fld id="{5D9B128F-1938-4F54-91F5-4D19C5BB47B2}" type="datetime1">
              <a:rPr lang="sv-SE" smtClean="0"/>
              <a:pPr/>
              <a:t>2025-07-03</a:t>
            </a:fld>
            <a:endParaRPr lang="sv-SE" dirty="0"/>
          </a:p>
        </p:txBody>
      </p:sp>
      <p:sp>
        <p:nvSpPr>
          <p:cNvPr id="8" name="Rubrik 7"/>
          <p:cNvSpPr>
            <a:spLocks noGrp="1"/>
          </p:cNvSpPr>
          <p:nvPr>
            <p:ph type="title"/>
          </p:nvPr>
        </p:nvSpPr>
        <p:spPr/>
        <p:txBody>
          <a:bodyPr/>
          <a:lstStyle/>
          <a:p>
            <a:r>
              <a:rPr lang="sv-SE"/>
              <a:t>Klicka här för att ändra format</a:t>
            </a:r>
          </a:p>
        </p:txBody>
      </p:sp>
      <p:sp>
        <p:nvSpPr>
          <p:cNvPr id="9" name="textruta 8"/>
          <p:cNvSpPr txBox="1"/>
          <p:nvPr userDrawn="1"/>
        </p:nvSpPr>
        <p:spPr>
          <a:xfrm>
            <a:off x="3222626" y="6224074"/>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11" name="Bildobjekt 10" descr="StockholmsStad_logot#21B0A8.png"/>
          <p:cNvPicPr>
            <a:picLocks noChangeAspect="1"/>
          </p:cNvPicPr>
          <p:nvPr userDrawn="1"/>
        </p:nvPicPr>
        <p:blipFill>
          <a:blip r:embed="rId3" cstate="screen"/>
          <a:stretch>
            <a:fillRect/>
          </a:stretch>
        </p:blipFill>
        <p:spPr>
          <a:xfrm>
            <a:off x="7056001" y="437499"/>
            <a:ext cx="1632207" cy="589789"/>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unktlista två spalter">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4" name="Platshållare för text 10"/>
          <p:cNvSpPr>
            <a:spLocks noGrp="1"/>
          </p:cNvSpPr>
          <p:nvPr>
            <p:ph type="body" sz="quarter" idx="14"/>
          </p:nvPr>
        </p:nvSpPr>
        <p:spPr>
          <a:xfrm>
            <a:off x="4785850"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0" name="Platshållare för datum 19"/>
          <p:cNvSpPr>
            <a:spLocks noGrp="1"/>
          </p:cNvSpPr>
          <p:nvPr>
            <p:ph type="dt" sz="half" idx="15"/>
          </p:nvPr>
        </p:nvSpPr>
        <p:spPr/>
        <p:txBody>
          <a:bodyPr/>
          <a:lstStyle/>
          <a:p>
            <a:fld id="{35C90092-4481-4CAB-AB05-C3D5BFC5317E}" type="datetime1">
              <a:rPr lang="sv-SE" smtClean="0"/>
              <a:pPr/>
              <a:t>2025-07-03</a:t>
            </a:fld>
            <a:endParaRPr lang="sv-SE" dirty="0"/>
          </a:p>
        </p:txBody>
      </p:sp>
      <p:sp>
        <p:nvSpPr>
          <p:cNvPr id="21" name="Platshållare för bildnummer 20"/>
          <p:cNvSpPr>
            <a:spLocks noGrp="1"/>
          </p:cNvSpPr>
          <p:nvPr>
            <p:ph type="sldNum" sz="quarter" idx="16"/>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22" name="Platshållare för sidfot 21"/>
          <p:cNvSpPr>
            <a:spLocks noGrp="1"/>
          </p:cNvSpPr>
          <p:nvPr>
            <p:ph type="ftr" sz="quarter" idx="17"/>
          </p:nvPr>
        </p:nvSpPr>
        <p:spPr/>
        <p:txBody>
          <a:bodyPr/>
          <a:lstStyle/>
          <a:p>
            <a:r>
              <a:rPr lang="sv-SE"/>
              <a:t> </a:t>
            </a:r>
            <a:endParaRPr lang="sv-SE" dirty="0"/>
          </a:p>
        </p:txBody>
      </p:sp>
      <p:sp>
        <p:nvSpPr>
          <p:cNvPr id="8" name="Rubrik 7"/>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a:lstStyle>
            <a:lvl1pPr marL="0" indent="0" algn="l">
              <a:lnSpc>
                <a:spcPct val="100000"/>
              </a:lnSpc>
              <a:buFont typeface="Arial" pitchFamily="34" charset="0"/>
              <a:buNone/>
              <a:defRPr sz="2000"/>
            </a:lvl1pPr>
          </a:lstStyle>
          <a:p>
            <a:pPr lvl="0"/>
            <a:r>
              <a:rPr lang="sv-SE" dirty="0"/>
              <a:t>Klicka här för att ändra format på bakgrundstexten</a:t>
            </a:r>
          </a:p>
        </p:txBody>
      </p:sp>
      <p:sp>
        <p:nvSpPr>
          <p:cNvPr id="15" name="Platshållare för bild 14"/>
          <p:cNvSpPr>
            <a:spLocks noGrp="1"/>
          </p:cNvSpPr>
          <p:nvPr>
            <p:ph type="pic" sz="quarter" idx="14"/>
          </p:nvPr>
        </p:nvSpPr>
        <p:spPr>
          <a:xfrm>
            <a:off x="4572513" y="1440000"/>
            <a:ext cx="4104000" cy="3960000"/>
          </a:xfrm>
          <a:prstGeom prst="rect">
            <a:avLst/>
          </a:prstGeom>
        </p:spPr>
        <p:txBody>
          <a:bodyPr>
            <a:normAutofit/>
          </a:bodyPr>
          <a:lstStyle>
            <a:lvl1pPr>
              <a:lnSpc>
                <a:spcPct val="100000"/>
              </a:lnSpc>
              <a:defRPr sz="2000"/>
            </a:lvl1pPr>
          </a:lstStyle>
          <a:p>
            <a:endParaRPr lang="sv-SE" dirty="0"/>
          </a:p>
        </p:txBody>
      </p:sp>
      <p:sp>
        <p:nvSpPr>
          <p:cNvPr id="18" name="Platshållare för datum 17"/>
          <p:cNvSpPr>
            <a:spLocks noGrp="1"/>
          </p:cNvSpPr>
          <p:nvPr>
            <p:ph type="dt" sz="half" idx="15"/>
          </p:nvPr>
        </p:nvSpPr>
        <p:spPr/>
        <p:txBody>
          <a:bodyPr/>
          <a:lstStyle/>
          <a:p>
            <a:fld id="{6E50AAB9-D2D1-433B-B1B9-589BFA09C1D7}" type="datetime1">
              <a:rPr lang="sv-SE" smtClean="0"/>
              <a:pPr/>
              <a:t>2025-07-03</a:t>
            </a:fld>
            <a:endParaRPr lang="sv-SE" dirty="0"/>
          </a:p>
        </p:txBody>
      </p:sp>
      <p:sp>
        <p:nvSpPr>
          <p:cNvPr id="19" name="Platshållare för bildnummer 18"/>
          <p:cNvSpPr>
            <a:spLocks noGrp="1"/>
          </p:cNvSpPr>
          <p:nvPr>
            <p:ph type="sldNum" sz="quarter" idx="16"/>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20" name="Platshållare för sidfot 19"/>
          <p:cNvSpPr>
            <a:spLocks noGrp="1"/>
          </p:cNvSpPr>
          <p:nvPr>
            <p:ph type="ftr" sz="quarter" idx="17"/>
          </p:nvPr>
        </p:nvSpPr>
        <p:spPr/>
        <p:txBody>
          <a:bodyPr/>
          <a:lstStyle/>
          <a:p>
            <a:r>
              <a:rPr lang="sv-SE"/>
              <a:t> </a:t>
            </a:r>
            <a:endParaRPr lang="sv-SE" dirty="0"/>
          </a:p>
        </p:txBody>
      </p:sp>
      <p:sp>
        <p:nvSpPr>
          <p:cNvPr id="8" name="Rubrik 7"/>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440000"/>
            <a:ext cx="5263116" cy="3960000"/>
          </a:xfrm>
          <a:prstGeom prst="rect">
            <a:avLst/>
          </a:prstGeom>
        </p:spPr>
        <p:txBody>
          <a:bodyPr/>
          <a:lstStyle>
            <a:lvl1pPr marL="0" indent="0" algn="l">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Klicka här för att ändra format på bakgrundstexten</a:t>
            </a:r>
          </a:p>
        </p:txBody>
      </p:sp>
      <p:sp>
        <p:nvSpPr>
          <p:cNvPr id="14" name="Platshållare för datum 13"/>
          <p:cNvSpPr>
            <a:spLocks noGrp="1"/>
          </p:cNvSpPr>
          <p:nvPr>
            <p:ph type="dt" sz="half" idx="10"/>
          </p:nvPr>
        </p:nvSpPr>
        <p:spPr/>
        <p:txBody>
          <a:bodyPr/>
          <a:lstStyle/>
          <a:p>
            <a:fld id="{9E6B2F57-3B3D-4224-8984-C361905DB6EC}" type="datetime1">
              <a:rPr lang="sv-SE" smtClean="0"/>
              <a:pPr/>
              <a:t>2025-07-03</a:t>
            </a:fld>
            <a:endParaRPr lang="sv-SE" dirty="0"/>
          </a:p>
        </p:txBody>
      </p:sp>
      <p:sp>
        <p:nvSpPr>
          <p:cNvPr id="15" name="Platshållare för bildnummer 14"/>
          <p:cNvSpPr>
            <a:spLocks noGrp="1"/>
          </p:cNvSpPr>
          <p:nvPr>
            <p:ph type="sldNum" sz="quarter" idx="11"/>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16" name="Platshållare för sidfot 15"/>
          <p:cNvSpPr>
            <a:spLocks noGrp="1"/>
          </p:cNvSpPr>
          <p:nvPr>
            <p:ph type="ftr" sz="quarter" idx="12"/>
          </p:nvPr>
        </p:nvSpPr>
        <p:spPr/>
        <p:txBody>
          <a:bodyPr/>
          <a:lstStyle/>
          <a:p>
            <a:r>
              <a:rPr lang="sv-SE"/>
              <a:t> </a:t>
            </a:r>
            <a:endParaRPr lang="sv-SE" dirty="0"/>
          </a:p>
        </p:txBody>
      </p:sp>
      <p:sp>
        <p:nvSpPr>
          <p:cNvPr id="7" name="Rubrik 6"/>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13" name="Platshållare för datum 12"/>
          <p:cNvSpPr>
            <a:spLocks noGrp="1"/>
          </p:cNvSpPr>
          <p:nvPr>
            <p:ph type="dt" sz="half" idx="10"/>
          </p:nvPr>
        </p:nvSpPr>
        <p:spPr/>
        <p:txBody>
          <a:bodyPr/>
          <a:lstStyle/>
          <a:p>
            <a:fld id="{C348D8DA-1528-4C6E-9FAE-1360D865DB31}" type="datetime1">
              <a:rPr lang="sv-SE" smtClean="0"/>
              <a:pPr/>
              <a:t>2025-07-03</a:t>
            </a:fld>
            <a:endParaRPr lang="sv-SE" dirty="0"/>
          </a:p>
        </p:txBody>
      </p:sp>
      <p:sp>
        <p:nvSpPr>
          <p:cNvPr id="14" name="Platshållare för bildnummer 13"/>
          <p:cNvSpPr>
            <a:spLocks noGrp="1"/>
          </p:cNvSpPr>
          <p:nvPr>
            <p:ph type="sldNum" sz="quarter" idx="11"/>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15" name="Platshållare för sidfot 14"/>
          <p:cNvSpPr>
            <a:spLocks noGrp="1"/>
          </p:cNvSpPr>
          <p:nvPr>
            <p:ph type="ftr" sz="quarter" idx="12"/>
          </p:nvPr>
        </p:nvSpPr>
        <p:spPr/>
        <p:txBody>
          <a:bodyPr/>
          <a:lstStyle/>
          <a:p>
            <a:r>
              <a:rPr lang="sv-SE"/>
              <a:t> </a:t>
            </a:r>
            <a:endParaRPr lang="sv-SE" dirty="0"/>
          </a:p>
        </p:txBody>
      </p:sp>
      <p:sp>
        <p:nvSpPr>
          <p:cNvPr id="7" name="Rubrik 6"/>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foga egen bild - lägg i bakgrunden">
    <p:spTree>
      <p:nvGrpSpPr>
        <p:cNvPr id="1" name=""/>
        <p:cNvGrpSpPr/>
        <p:nvPr/>
      </p:nvGrpSpPr>
      <p:grpSpPr>
        <a:xfrm>
          <a:off x="0" y="0"/>
          <a:ext cx="0" cy="0"/>
          <a:chOff x="0" y="0"/>
          <a:chExt cx="0" cy="0"/>
        </a:xfrm>
      </p:grpSpPr>
      <p:sp>
        <p:nvSpPr>
          <p:cNvPr id="7" name="Platshållare för bild 6"/>
          <p:cNvSpPr>
            <a:spLocks noGrp="1"/>
          </p:cNvSpPr>
          <p:nvPr>
            <p:ph type="pic" sz="quarter" idx="10"/>
          </p:nvPr>
        </p:nvSpPr>
        <p:spPr>
          <a:xfrm>
            <a:off x="1" y="2"/>
            <a:ext cx="9143999" cy="6857999"/>
          </a:xfrm>
        </p:spPr>
        <p:txBody>
          <a:bodyPr/>
          <a:lstStyle/>
          <a:p>
            <a:endParaRPr lang="sv-SE" dirty="0"/>
          </a:p>
        </p:txBody>
      </p:sp>
      <p:sp>
        <p:nvSpPr>
          <p:cNvPr id="19" name="Platshållare för datum 18"/>
          <p:cNvSpPr>
            <a:spLocks noGrp="1"/>
          </p:cNvSpPr>
          <p:nvPr>
            <p:ph type="dt" sz="half" idx="11"/>
          </p:nvPr>
        </p:nvSpPr>
        <p:spPr/>
        <p:txBody>
          <a:bodyPr/>
          <a:lstStyle/>
          <a:p>
            <a:fld id="{3EA79438-7DC2-4FEA-98BC-1543FEB9D9A7}" type="datetime1">
              <a:rPr lang="sv-SE" smtClean="0"/>
              <a:pPr/>
              <a:t>2025-07-03</a:t>
            </a:fld>
            <a:endParaRPr lang="sv-SE" dirty="0"/>
          </a:p>
        </p:txBody>
      </p:sp>
      <p:sp>
        <p:nvSpPr>
          <p:cNvPr id="20" name="Platshållare för bildnummer 19"/>
          <p:cNvSpPr>
            <a:spLocks noGrp="1"/>
          </p:cNvSpPr>
          <p:nvPr>
            <p:ph type="sldNum" sz="quarter" idx="12"/>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21" name="Platshållare för sidfot 20"/>
          <p:cNvSpPr>
            <a:spLocks noGrp="1"/>
          </p:cNvSpPr>
          <p:nvPr>
            <p:ph type="ftr" sz="quarter" idx="13"/>
          </p:nvPr>
        </p:nvSpPr>
        <p:spPr/>
        <p:txBody>
          <a:bodyPr/>
          <a:lstStyle/>
          <a:p>
            <a:r>
              <a:rPr lang="sv-SE"/>
              <a:t> </a:t>
            </a:r>
            <a:endParaRPr lang="sv-SE" dirty="0"/>
          </a:p>
        </p:txBody>
      </p:sp>
      <p:sp>
        <p:nvSpPr>
          <p:cNvPr id="9" name="Platshållare för text 8"/>
          <p:cNvSpPr>
            <a:spLocks noGrp="1"/>
          </p:cNvSpPr>
          <p:nvPr>
            <p:ph type="body" sz="quarter" idx="14"/>
          </p:nvPr>
        </p:nvSpPr>
        <p:spPr>
          <a:xfrm>
            <a:off x="455614" y="1257300"/>
            <a:ext cx="3173412" cy="2876550"/>
          </a:xfrm>
          <a:solidFill>
            <a:srgbClr val="F5F3EE"/>
          </a:solidFill>
        </p:spPr>
        <p:txBody>
          <a:bodyPr lIns="230400" tIns="230400" rIns="230400" bIns="230400"/>
          <a:lstStyle>
            <a:lvl1pPr marL="0">
              <a:defRPr/>
            </a:lvl1p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8B37F74-4D54-4959-9B50-5FEC06E374A8}" type="datetimeFigureOut">
              <a:rPr lang="sv-SE" smtClean="0"/>
              <a:pPr/>
              <a:t>2025-07-03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latin typeface="Stockholm Type Display Regular" pitchFamily="50" charset="0"/>
              </a:defRPr>
            </a:lvl1pPr>
          </a:lstStyle>
          <a:p>
            <a:fld id="{261DA879-439C-476B-9040-2E4FE7E9CC48}" type="slidenum">
              <a:rPr lang="sv-SE" smtClean="0"/>
              <a:pPr/>
              <a:t>‹#›</a:t>
            </a:fld>
            <a:endParaRPr lang="sv-SE" dirty="0"/>
          </a:p>
        </p:txBody>
      </p:sp>
    </p:spTree>
    <p:extLst>
      <p:ext uri="{BB962C8B-B14F-4D97-AF65-F5344CB8AC3E}">
        <p14:creationId xmlns:p14="http://schemas.microsoft.com/office/powerpoint/2010/main" val="28145381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ext - bild höge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text 4"/>
          <p:cNvSpPr>
            <a:spLocks noGrp="1"/>
          </p:cNvSpPr>
          <p:nvPr>
            <p:ph type="body" sz="quarter" idx="18"/>
          </p:nvPr>
        </p:nvSpPr>
        <p:spPr>
          <a:xfrm>
            <a:off x="457200" y="1440000"/>
            <a:ext cx="3888000" cy="3960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3"/>
          </p:nvPr>
        </p:nvSpPr>
        <p:spPr>
          <a:xfrm>
            <a:off x="4572513" y="1440000"/>
            <a:ext cx="4104000" cy="3960000"/>
          </a:xfrm>
        </p:spPr>
        <p:txBody>
          <a:bodyPr/>
          <a:lstStyle>
            <a:lvl1pPr marL="0" indent="0">
              <a:buFontTx/>
              <a:buNone/>
              <a:defRPr/>
            </a:lvl1pPr>
          </a:lstStyle>
          <a:p>
            <a:r>
              <a:rPr lang="sv-SE"/>
              <a:t>Klicka på ikonen för att lägga till en bild</a:t>
            </a:r>
          </a:p>
        </p:txBody>
      </p:sp>
      <p:sp>
        <p:nvSpPr>
          <p:cNvPr id="8" name="Platshållare för text 4"/>
          <p:cNvSpPr>
            <a:spLocks noGrp="1"/>
          </p:cNvSpPr>
          <p:nvPr>
            <p:ph type="body" sz="quarter" idx="17" hasCustomPrompt="1"/>
          </p:nvPr>
        </p:nvSpPr>
        <p:spPr>
          <a:xfrm>
            <a:off x="4572513" y="5446800"/>
            <a:ext cx="4104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3" name="Platshållare för datum 12"/>
          <p:cNvSpPr>
            <a:spLocks noGrp="1"/>
          </p:cNvSpPr>
          <p:nvPr>
            <p:ph type="dt" sz="half" idx="14"/>
          </p:nvPr>
        </p:nvSpPr>
        <p:spPr/>
        <p:txBody>
          <a:bodyPr/>
          <a:lstStyle/>
          <a:p>
            <a:r>
              <a:rPr lang="sv-SE"/>
              <a:t>20XX-XX-XX</a:t>
            </a:r>
            <a:endParaRPr lang="sv-SE" dirty="0"/>
          </a:p>
        </p:txBody>
      </p:sp>
      <p:sp>
        <p:nvSpPr>
          <p:cNvPr id="14" name="Platshållare för sidfot 13"/>
          <p:cNvSpPr>
            <a:spLocks noGrp="1"/>
          </p:cNvSpPr>
          <p:nvPr>
            <p:ph type="ftr" sz="quarter" idx="15"/>
          </p:nvPr>
        </p:nvSpPr>
        <p:spPr/>
        <p:txBody>
          <a:bodyPr/>
          <a:lstStyle/>
          <a:p>
            <a:r>
              <a:rPr lang="sv-SE"/>
              <a:t>Skriv eventuell sidfot här</a:t>
            </a:r>
            <a:endParaRPr lang="sv-SE" dirty="0"/>
          </a:p>
        </p:txBody>
      </p:sp>
      <p:sp>
        <p:nvSpPr>
          <p:cNvPr id="15" name="Platshållare för bildnummer 14"/>
          <p:cNvSpPr>
            <a:spLocks noGrp="1"/>
          </p:cNvSpPr>
          <p:nvPr>
            <p:ph type="sldNum" sz="quarter" idx="16"/>
          </p:nvPr>
        </p:nvSpPr>
        <p:spPr/>
        <p:txBody>
          <a:bodyPr/>
          <a:lstStyle/>
          <a:p>
            <a:fld id="{A1FA3D87-4B78-4D5D-8368-DA3305501A4C}" type="slidenum">
              <a:rPr lang="sv-SE" smtClean="0"/>
              <a:pPr/>
              <a:t>‹#›</a:t>
            </a:fld>
            <a:endParaRPr lang="sv-SE" dirty="0"/>
          </a:p>
        </p:txBody>
      </p:sp>
      <p:sp>
        <p:nvSpPr>
          <p:cNvPr id="10" name="textruta 9"/>
          <p:cNvSpPr txBox="1"/>
          <p:nvPr userDrawn="1"/>
        </p:nvSpPr>
        <p:spPr>
          <a:xfrm>
            <a:off x="9324528" y="2132858"/>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31102718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13" hasCustomPrompt="1"/>
          </p:nvPr>
        </p:nvSpPr>
        <p:spPr>
          <a:xfrm>
            <a:off x="460375" y="5733256"/>
            <a:ext cx="72828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4" name="Platshållare för datum 3"/>
          <p:cNvSpPr>
            <a:spLocks noGrp="1"/>
          </p:cNvSpPr>
          <p:nvPr>
            <p:ph type="dt" sz="half" idx="14"/>
          </p:nvPr>
        </p:nvSpPr>
        <p:spPr/>
        <p:txBody>
          <a:bodyPr/>
          <a:lstStyle/>
          <a:p>
            <a:r>
              <a:rPr lang="sv-SE"/>
              <a:t>20XX-XX-XX</a:t>
            </a:r>
            <a:endParaRPr lang="sv-SE" dirty="0"/>
          </a:p>
        </p:txBody>
      </p:sp>
      <p:sp>
        <p:nvSpPr>
          <p:cNvPr id="6" name="Platshållare för sidfot 5"/>
          <p:cNvSpPr>
            <a:spLocks noGrp="1"/>
          </p:cNvSpPr>
          <p:nvPr>
            <p:ph type="ftr" sz="quarter" idx="15"/>
          </p:nvPr>
        </p:nvSpPr>
        <p:spPr/>
        <p:txBody>
          <a:bodyPr/>
          <a:lstStyle/>
          <a:p>
            <a:r>
              <a:rPr lang="sv-SE"/>
              <a:t>Skriv eventuell sidfot här</a:t>
            </a:r>
            <a:endParaRPr lang="sv-SE" dirty="0"/>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28932106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7"/>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D8B37F74-4D54-4959-9B50-5FEC06E374A8}" type="datetimeFigureOut">
              <a:rPr lang="sv-SE" smtClean="0"/>
              <a:pPr/>
              <a:t>2025-07-03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61DA879-439C-476B-9040-2E4FE7E9CC48}" type="slidenum">
              <a:rPr lang="sv-SE" smtClean="0"/>
              <a:pPr/>
              <a:t>‹#›</a:t>
            </a:fld>
            <a:endParaRPr lang="sv-SE"/>
          </a:p>
        </p:txBody>
      </p:sp>
    </p:spTree>
    <p:extLst>
      <p:ext uri="{BB962C8B-B14F-4D97-AF65-F5344CB8AC3E}">
        <p14:creationId xmlns:p14="http://schemas.microsoft.com/office/powerpoint/2010/main" val="10982977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8B37F74-4D54-4959-9B50-5FEC06E374A8}" type="datetimeFigureOut">
              <a:rPr lang="sv-SE" smtClean="0"/>
              <a:pPr/>
              <a:t>2025-07-03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61DA879-439C-476B-9040-2E4FE7E9CC48}" type="slidenum">
              <a:rPr lang="sv-SE" smtClean="0"/>
              <a:pPr/>
              <a:t>‹#›</a:t>
            </a:fld>
            <a:endParaRPr lang="sv-SE"/>
          </a:p>
        </p:txBody>
      </p:sp>
    </p:spTree>
    <p:extLst>
      <p:ext uri="{BB962C8B-B14F-4D97-AF65-F5344CB8AC3E}">
        <p14:creationId xmlns:p14="http://schemas.microsoft.com/office/powerpoint/2010/main" val="864941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örstasidan_3">
    <p:spTree>
      <p:nvGrpSpPr>
        <p:cNvPr id="1" name=""/>
        <p:cNvGrpSpPr/>
        <p:nvPr/>
      </p:nvGrpSpPr>
      <p:grpSpPr>
        <a:xfrm>
          <a:off x="0" y="0"/>
          <a:ext cx="0" cy="0"/>
          <a:chOff x="0" y="0"/>
          <a:chExt cx="0" cy="0"/>
        </a:xfrm>
      </p:grpSpPr>
      <p:pic>
        <p:nvPicPr>
          <p:cNvPr id="13" name="Bildobjekt 12" descr="Sida2.jpg"/>
          <p:cNvPicPr>
            <a:picLocks noChangeAspect="1"/>
          </p:cNvPicPr>
          <p:nvPr userDrawn="1"/>
        </p:nvPicPr>
        <p:blipFill>
          <a:blip r:embed="rId2" cstate="screen"/>
          <a:stretch>
            <a:fillRect/>
          </a:stretch>
        </p:blipFill>
        <p:spPr>
          <a:xfrm>
            <a:off x="0" y="0"/>
            <a:ext cx="9144000" cy="6858000"/>
          </a:xfrm>
          <a:prstGeom prst="rect">
            <a:avLst/>
          </a:prstGeom>
        </p:spPr>
      </p:pic>
      <p:sp>
        <p:nvSpPr>
          <p:cNvPr id="23" name="Platshållare för datum 22"/>
          <p:cNvSpPr>
            <a:spLocks noGrp="1"/>
          </p:cNvSpPr>
          <p:nvPr>
            <p:ph type="dt" sz="half" idx="10"/>
          </p:nvPr>
        </p:nvSpPr>
        <p:spPr/>
        <p:txBody>
          <a:bodyPr/>
          <a:lstStyle/>
          <a:p>
            <a:fld id="{56B18AC1-A2FD-4F44-A3D5-BEABD563D721}" type="datetime1">
              <a:rPr lang="sv-SE" smtClean="0"/>
              <a:pPr/>
              <a:t>2025-07-03</a:t>
            </a:fld>
            <a:endParaRPr lang="sv-SE" dirty="0"/>
          </a:p>
        </p:txBody>
      </p:sp>
      <p:sp>
        <p:nvSpPr>
          <p:cNvPr id="11" name="Rubrik 10"/>
          <p:cNvSpPr>
            <a:spLocks noGrp="1"/>
          </p:cNvSpPr>
          <p:nvPr>
            <p:ph type="title"/>
          </p:nvPr>
        </p:nvSpPr>
        <p:spPr>
          <a:xfrm>
            <a:off x="457201" y="458105"/>
            <a:ext cx="2860675" cy="1227820"/>
          </a:xfrm>
        </p:spPr>
        <p:txBody>
          <a:bodyPr/>
          <a:lstStyle/>
          <a:p>
            <a:r>
              <a:rPr lang="sv-SE"/>
              <a:t>Klicka här för att ändra format</a:t>
            </a:r>
          </a:p>
        </p:txBody>
      </p:sp>
      <p:sp>
        <p:nvSpPr>
          <p:cNvPr id="12" name="textruta 11"/>
          <p:cNvSpPr txBox="1"/>
          <p:nvPr userDrawn="1"/>
        </p:nvSpPr>
        <p:spPr>
          <a:xfrm>
            <a:off x="3222626" y="6224074"/>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14" name="Bildobjekt 13" descr="StockholmsStad_logot#21B0A8.png"/>
          <p:cNvPicPr>
            <a:picLocks noChangeAspect="1"/>
          </p:cNvPicPr>
          <p:nvPr userDrawn="1"/>
        </p:nvPicPr>
        <p:blipFill>
          <a:blip r:embed="rId3" cstate="screen"/>
          <a:stretch>
            <a:fillRect/>
          </a:stretch>
        </p:blipFill>
        <p:spPr>
          <a:xfrm>
            <a:off x="7056001" y="437499"/>
            <a:ext cx="1632207" cy="589789"/>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2"/>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D8B37F74-4D54-4959-9B50-5FEC06E374A8}" type="datetimeFigureOut">
              <a:rPr lang="sv-SE" smtClean="0"/>
              <a:pPr/>
              <a:t>2025-07-03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61DA879-439C-476B-9040-2E4FE7E9CC48}" type="slidenum">
              <a:rPr lang="sv-SE" smtClean="0"/>
              <a:pPr/>
              <a:t>‹#›</a:t>
            </a:fld>
            <a:endParaRPr lang="sv-SE"/>
          </a:p>
        </p:txBody>
      </p:sp>
    </p:spTree>
    <p:extLst>
      <p:ext uri="{BB962C8B-B14F-4D97-AF65-F5344CB8AC3E}">
        <p14:creationId xmlns:p14="http://schemas.microsoft.com/office/powerpoint/2010/main" val="6897909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D8B37F74-4D54-4959-9B50-5FEC06E374A8}" type="datetimeFigureOut">
              <a:rPr lang="sv-SE" smtClean="0"/>
              <a:pPr/>
              <a:t>2025-07-03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61DA879-439C-476B-9040-2E4FE7E9CC48}" type="slidenum">
              <a:rPr lang="sv-SE" smtClean="0"/>
              <a:pPr/>
              <a:t>‹#›</a:t>
            </a:fld>
            <a:endParaRPr lang="sv-SE"/>
          </a:p>
        </p:txBody>
      </p:sp>
    </p:spTree>
    <p:extLst>
      <p:ext uri="{BB962C8B-B14F-4D97-AF65-F5344CB8AC3E}">
        <p14:creationId xmlns:p14="http://schemas.microsoft.com/office/powerpoint/2010/main" val="31376595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D8B37F74-4D54-4959-9B50-5FEC06E374A8}" type="datetimeFigureOut">
              <a:rPr lang="sv-SE" smtClean="0"/>
              <a:pPr/>
              <a:t>2025-07-03</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61DA879-439C-476B-9040-2E4FE7E9CC48}" type="slidenum">
              <a:rPr lang="sv-SE" smtClean="0"/>
              <a:pPr/>
              <a:t>‹#›</a:t>
            </a:fld>
            <a:endParaRPr lang="sv-SE"/>
          </a:p>
        </p:txBody>
      </p:sp>
    </p:spTree>
    <p:extLst>
      <p:ext uri="{BB962C8B-B14F-4D97-AF65-F5344CB8AC3E}">
        <p14:creationId xmlns:p14="http://schemas.microsoft.com/office/powerpoint/2010/main" val="28491958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D8B37F74-4D54-4959-9B50-5FEC06E374A8}" type="datetimeFigureOut">
              <a:rPr lang="sv-SE" smtClean="0"/>
              <a:pPr/>
              <a:t>2025-07-03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61DA879-439C-476B-9040-2E4FE7E9CC48}" type="slidenum">
              <a:rPr lang="sv-SE" smtClean="0"/>
              <a:pPr/>
              <a:t>‹#›</a:t>
            </a:fld>
            <a:endParaRPr lang="sv-SE"/>
          </a:p>
        </p:txBody>
      </p:sp>
    </p:spTree>
    <p:extLst>
      <p:ext uri="{BB962C8B-B14F-4D97-AF65-F5344CB8AC3E}">
        <p14:creationId xmlns:p14="http://schemas.microsoft.com/office/powerpoint/2010/main" val="10092004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8B37F74-4D54-4959-9B50-5FEC06E374A8}" type="datetimeFigureOut">
              <a:rPr lang="sv-SE" smtClean="0"/>
              <a:pPr/>
              <a:t>2025-07-03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61DA879-439C-476B-9040-2E4FE7E9CC48}" type="slidenum">
              <a:rPr lang="sv-SE" smtClean="0"/>
              <a:pPr/>
              <a:t>‹#›</a:t>
            </a:fld>
            <a:endParaRPr lang="sv-SE"/>
          </a:p>
        </p:txBody>
      </p:sp>
    </p:spTree>
    <p:extLst>
      <p:ext uri="{BB962C8B-B14F-4D97-AF65-F5344CB8AC3E}">
        <p14:creationId xmlns:p14="http://schemas.microsoft.com/office/powerpoint/2010/main" val="21408321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D8B37F74-4D54-4959-9B50-5FEC06E374A8}" type="datetimeFigureOut">
              <a:rPr lang="sv-SE" smtClean="0"/>
              <a:pPr/>
              <a:t>2025-07-03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61DA879-439C-476B-9040-2E4FE7E9CC48}" type="slidenum">
              <a:rPr lang="sv-SE" smtClean="0"/>
              <a:pPr/>
              <a:t>‹#›</a:t>
            </a:fld>
            <a:endParaRPr lang="sv-SE"/>
          </a:p>
        </p:txBody>
      </p:sp>
    </p:spTree>
    <p:extLst>
      <p:ext uri="{BB962C8B-B14F-4D97-AF65-F5344CB8AC3E}">
        <p14:creationId xmlns:p14="http://schemas.microsoft.com/office/powerpoint/2010/main" val="30930268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D8B37F74-4D54-4959-9B50-5FEC06E374A8}" type="datetimeFigureOut">
              <a:rPr lang="sv-SE" smtClean="0"/>
              <a:pPr/>
              <a:t>2025-07-03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61DA879-439C-476B-9040-2E4FE7E9CC48}" type="slidenum">
              <a:rPr lang="sv-SE" smtClean="0"/>
              <a:pPr/>
              <a:t>‹#›</a:t>
            </a:fld>
            <a:endParaRPr lang="sv-SE"/>
          </a:p>
        </p:txBody>
      </p:sp>
    </p:spTree>
    <p:extLst>
      <p:ext uri="{BB962C8B-B14F-4D97-AF65-F5344CB8AC3E}">
        <p14:creationId xmlns:p14="http://schemas.microsoft.com/office/powerpoint/2010/main" val="636889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8B37F74-4D54-4959-9B50-5FEC06E374A8}" type="datetimeFigureOut">
              <a:rPr lang="sv-SE" smtClean="0"/>
              <a:pPr/>
              <a:t>2025-07-03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61DA879-439C-476B-9040-2E4FE7E9CC48}" type="slidenum">
              <a:rPr lang="sv-SE" smtClean="0"/>
              <a:pPr/>
              <a:t>‹#›</a:t>
            </a:fld>
            <a:endParaRPr lang="sv-SE"/>
          </a:p>
        </p:txBody>
      </p:sp>
    </p:spTree>
    <p:extLst>
      <p:ext uri="{BB962C8B-B14F-4D97-AF65-F5344CB8AC3E}">
        <p14:creationId xmlns:p14="http://schemas.microsoft.com/office/powerpoint/2010/main" val="13544209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40"/>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40"/>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8B37F74-4D54-4959-9B50-5FEC06E374A8}" type="datetimeFigureOut">
              <a:rPr lang="sv-SE" smtClean="0"/>
              <a:pPr/>
              <a:t>2025-07-03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61DA879-439C-476B-9040-2E4FE7E9CC48}" type="slidenum">
              <a:rPr lang="sv-SE" smtClean="0"/>
              <a:pPr/>
              <a:t>‹#›</a:t>
            </a:fld>
            <a:endParaRPr lang="sv-SE"/>
          </a:p>
        </p:txBody>
      </p:sp>
    </p:spTree>
    <p:extLst>
      <p:ext uri="{BB962C8B-B14F-4D97-AF65-F5344CB8AC3E}">
        <p14:creationId xmlns:p14="http://schemas.microsoft.com/office/powerpoint/2010/main" val="35424497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440000"/>
            <a:ext cx="5263116" cy="3960000"/>
          </a:xfrm>
          <a:prstGeom prst="rect">
            <a:avLst/>
          </a:prstGeom>
        </p:spPr>
        <p:txBody>
          <a:bodyPr/>
          <a:lstStyle>
            <a:lvl1pPr marL="0" indent="0" algn="l">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Klicka här för att ändra format på bakgrundstexten</a:t>
            </a:r>
          </a:p>
        </p:txBody>
      </p:sp>
      <p:sp>
        <p:nvSpPr>
          <p:cNvPr id="14" name="Platshållare för datum 13"/>
          <p:cNvSpPr>
            <a:spLocks noGrp="1"/>
          </p:cNvSpPr>
          <p:nvPr>
            <p:ph type="dt" sz="half" idx="10"/>
          </p:nvPr>
        </p:nvSpPr>
        <p:spPr/>
        <p:txBody>
          <a:bodyPr/>
          <a:lstStyle/>
          <a:p>
            <a:fld id="{9E6B2F57-3B3D-4224-8984-C361905DB6EC}" type="datetime1">
              <a:rPr lang="sv-SE" smtClean="0"/>
              <a:pPr/>
              <a:t>2025-07-03</a:t>
            </a:fld>
            <a:endParaRPr lang="sv-SE" dirty="0"/>
          </a:p>
        </p:txBody>
      </p:sp>
      <p:sp>
        <p:nvSpPr>
          <p:cNvPr id="15" name="Platshållare för bildnummer 14"/>
          <p:cNvSpPr>
            <a:spLocks noGrp="1"/>
          </p:cNvSpPr>
          <p:nvPr>
            <p:ph type="sldNum" sz="quarter" idx="11"/>
          </p:nvPr>
        </p:nvSpPr>
        <p:spPr/>
        <p:txBody>
          <a:bodyPr/>
          <a:lstStyle/>
          <a:p>
            <a:r>
              <a:rPr lang="sv-SE"/>
              <a:t>Sida </a:t>
            </a:r>
            <a:fld id="{42A5867E-8ECA-40F1-9DD6-AE7AFDFAA899}" type="slidenum">
              <a:rPr lang="sv-SE" smtClean="0"/>
              <a:pPr/>
              <a:t>‹#›</a:t>
            </a:fld>
            <a:endParaRPr lang="sv-SE" dirty="0"/>
          </a:p>
        </p:txBody>
      </p:sp>
      <p:sp>
        <p:nvSpPr>
          <p:cNvPr id="16" name="Platshållare för sidfot 15"/>
          <p:cNvSpPr>
            <a:spLocks noGrp="1"/>
          </p:cNvSpPr>
          <p:nvPr>
            <p:ph type="ftr" sz="quarter" idx="12"/>
          </p:nvPr>
        </p:nvSpPr>
        <p:spPr/>
        <p:txBody>
          <a:bodyPr/>
          <a:lstStyle/>
          <a:p>
            <a:r>
              <a:rPr lang="sv-SE"/>
              <a:t> </a:t>
            </a:r>
            <a:endParaRPr lang="sv-SE" dirty="0"/>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2982161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örstasidan_4">
    <p:spTree>
      <p:nvGrpSpPr>
        <p:cNvPr id="1" name=""/>
        <p:cNvGrpSpPr/>
        <p:nvPr/>
      </p:nvGrpSpPr>
      <p:grpSpPr>
        <a:xfrm>
          <a:off x="0" y="0"/>
          <a:ext cx="0" cy="0"/>
          <a:chOff x="0" y="0"/>
          <a:chExt cx="0" cy="0"/>
        </a:xfrm>
      </p:grpSpPr>
      <p:pic>
        <p:nvPicPr>
          <p:cNvPr id="11" name="Bildobjekt 10" descr="Sida3.jpg"/>
          <p:cNvPicPr>
            <a:picLocks noChangeAspect="1"/>
          </p:cNvPicPr>
          <p:nvPr userDrawn="1"/>
        </p:nvPicPr>
        <p:blipFill>
          <a:blip r:embed="rId2" cstate="screen"/>
          <a:stretch>
            <a:fillRect/>
          </a:stretch>
        </p:blipFill>
        <p:spPr>
          <a:xfrm>
            <a:off x="0" y="0"/>
            <a:ext cx="9144000" cy="6858000"/>
          </a:xfrm>
          <a:prstGeom prst="rect">
            <a:avLst/>
          </a:prstGeom>
        </p:spPr>
      </p:pic>
      <p:sp>
        <p:nvSpPr>
          <p:cNvPr id="23" name="Platshållare för datum 22"/>
          <p:cNvSpPr>
            <a:spLocks noGrp="1"/>
          </p:cNvSpPr>
          <p:nvPr>
            <p:ph type="dt" sz="half" idx="10"/>
          </p:nvPr>
        </p:nvSpPr>
        <p:spPr/>
        <p:txBody>
          <a:bodyPr/>
          <a:lstStyle/>
          <a:p>
            <a:fld id="{653A663D-97B6-4388-AA9A-A974B8BF79E5}" type="datetime1">
              <a:rPr lang="sv-SE" smtClean="0"/>
              <a:pPr/>
              <a:t>2025-07-03</a:t>
            </a:fld>
            <a:endParaRPr lang="sv-SE" dirty="0"/>
          </a:p>
        </p:txBody>
      </p:sp>
      <p:sp>
        <p:nvSpPr>
          <p:cNvPr id="9" name="Rubrik 8"/>
          <p:cNvSpPr>
            <a:spLocks noGrp="1"/>
          </p:cNvSpPr>
          <p:nvPr>
            <p:ph type="title"/>
          </p:nvPr>
        </p:nvSpPr>
        <p:spPr/>
        <p:txBody>
          <a:bodyPr/>
          <a:lstStyle/>
          <a:p>
            <a:r>
              <a:rPr lang="sv-SE"/>
              <a:t>Klicka här för att ändra format</a:t>
            </a:r>
          </a:p>
        </p:txBody>
      </p:sp>
      <p:sp>
        <p:nvSpPr>
          <p:cNvPr id="10" name="textruta 9"/>
          <p:cNvSpPr txBox="1"/>
          <p:nvPr userDrawn="1"/>
        </p:nvSpPr>
        <p:spPr>
          <a:xfrm>
            <a:off x="3222626" y="6224074"/>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7" name="Bildobjekt 6" descr="StockholmsStad_logot#21B0A5.png"/>
          <p:cNvPicPr>
            <a:picLocks noChangeAspect="1"/>
          </p:cNvPicPr>
          <p:nvPr userDrawn="1"/>
        </p:nvPicPr>
        <p:blipFill>
          <a:blip r:embed="rId3" cstate="screen"/>
          <a:stretch>
            <a:fillRect/>
          </a:stretch>
        </p:blipFill>
        <p:spPr>
          <a:xfrm>
            <a:off x="7075051" y="461252"/>
            <a:ext cx="1613919" cy="548641"/>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unktlista, en spalt">
    <p:spTree>
      <p:nvGrpSpPr>
        <p:cNvPr id="1" name=""/>
        <p:cNvGrpSpPr/>
        <p:nvPr/>
      </p:nvGrpSpPr>
      <p:grpSpPr>
        <a:xfrm>
          <a:off x="0" y="0"/>
          <a:ext cx="0" cy="0"/>
          <a:chOff x="0" y="0"/>
          <a:chExt cx="0" cy="0"/>
        </a:xfrm>
      </p:grpSpPr>
      <p:sp>
        <p:nvSpPr>
          <p:cNvPr id="10" name="Platshållare för text 9"/>
          <p:cNvSpPr>
            <a:spLocks noGrp="1"/>
          </p:cNvSpPr>
          <p:nvPr>
            <p:ph type="body" sz="quarter" idx="13"/>
          </p:nvPr>
        </p:nvSpPr>
        <p:spPr>
          <a:xfrm>
            <a:off x="458787" y="1440000"/>
            <a:ext cx="5486400" cy="3960000"/>
          </a:xfrm>
          <a:prstGeom prst="rect">
            <a:avLst/>
          </a:prstGeom>
        </p:spPr>
        <p:txBody>
          <a:bodyPr tIns="0"/>
          <a:lstStyle>
            <a:lvl1pPr marL="216000" indent="-216000">
              <a:spcAft>
                <a:spcPts val="480"/>
              </a:spcAft>
              <a:buFont typeface="Arial" pitchFamily="34" charset="0"/>
              <a:buChar char="•"/>
              <a:defRPr/>
            </a:lvl1pPr>
            <a:lvl2pPr indent="-396000">
              <a:defRPr/>
            </a:lvl2pPr>
            <a:lvl3pPr indent="-288000">
              <a:defRPr/>
            </a:lvl3pPr>
            <a:lvl4pPr indent="-288000">
              <a:defRPr/>
            </a:lvl4pPr>
            <a:lvl5pPr indent="-28800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5" name="Platshållare för datum 14"/>
          <p:cNvSpPr>
            <a:spLocks noGrp="1"/>
          </p:cNvSpPr>
          <p:nvPr>
            <p:ph type="dt" sz="half" idx="14"/>
          </p:nvPr>
        </p:nvSpPr>
        <p:spPr/>
        <p:txBody>
          <a:bodyPr/>
          <a:lstStyle/>
          <a:p>
            <a:fld id="{AFAC4DEF-1561-41E3-A47E-1AE64D3E72F2}" type="datetime1">
              <a:rPr lang="sv-SE" smtClean="0"/>
              <a:pPr/>
              <a:t>2025-07-03</a:t>
            </a:fld>
            <a:endParaRPr lang="sv-SE" dirty="0"/>
          </a:p>
        </p:txBody>
      </p:sp>
      <p:sp>
        <p:nvSpPr>
          <p:cNvPr id="16" name="Platshållare för bildnummer 15"/>
          <p:cNvSpPr>
            <a:spLocks noGrp="1"/>
          </p:cNvSpPr>
          <p:nvPr>
            <p:ph type="sldNum" sz="quarter" idx="15"/>
          </p:nvPr>
        </p:nvSpPr>
        <p:spPr/>
        <p:txBody>
          <a:bodyPr/>
          <a:lstStyle/>
          <a:p>
            <a:r>
              <a:rPr lang="sv-SE"/>
              <a:t>Sida </a:t>
            </a:r>
            <a:fld id="{42A5867E-8ECA-40F1-9DD6-AE7AFDFAA899}" type="slidenum">
              <a:rPr lang="sv-SE" smtClean="0"/>
              <a:pPr/>
              <a:t>‹#›</a:t>
            </a:fld>
            <a:endParaRPr lang="sv-SE" dirty="0"/>
          </a:p>
        </p:txBody>
      </p:sp>
      <p:sp>
        <p:nvSpPr>
          <p:cNvPr id="17" name="Platshållare för sidfot 16"/>
          <p:cNvSpPr>
            <a:spLocks noGrp="1"/>
          </p:cNvSpPr>
          <p:nvPr>
            <p:ph type="ftr" sz="quarter" idx="16"/>
          </p:nvPr>
        </p:nvSpPr>
        <p:spPr/>
        <p:txBody>
          <a:bodyPr/>
          <a:lstStyle/>
          <a:p>
            <a:r>
              <a:rPr lang="sv-SE"/>
              <a:t> </a:t>
            </a:r>
            <a:endParaRPr lang="sv-SE" dirty="0"/>
          </a:p>
        </p:txBody>
      </p:sp>
      <p:sp>
        <p:nvSpPr>
          <p:cNvPr id="8" name="Rubrik 7"/>
          <p:cNvSpPr>
            <a:spLocks noGrp="1"/>
          </p:cNvSpPr>
          <p:nvPr>
            <p:ph type="title"/>
          </p:nvPr>
        </p:nvSpPr>
        <p:spPr/>
        <p:txBody>
          <a:bodyPr/>
          <a:lstStyle/>
          <a:p>
            <a:r>
              <a:rPr lang="sv-SE" dirty="0"/>
              <a:t>Klicka här för att ändra format</a:t>
            </a:r>
          </a:p>
        </p:txBody>
      </p:sp>
    </p:spTree>
    <p:extLst>
      <p:ext uri="{BB962C8B-B14F-4D97-AF65-F5344CB8AC3E}">
        <p14:creationId xmlns:p14="http://schemas.microsoft.com/office/powerpoint/2010/main" val="7098291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unktlista två spalter">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4" name="Platshållare för text 10"/>
          <p:cNvSpPr>
            <a:spLocks noGrp="1"/>
          </p:cNvSpPr>
          <p:nvPr>
            <p:ph type="body" sz="quarter" idx="14"/>
          </p:nvPr>
        </p:nvSpPr>
        <p:spPr>
          <a:xfrm>
            <a:off x="4785850"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0" name="Platshållare för datum 19"/>
          <p:cNvSpPr>
            <a:spLocks noGrp="1"/>
          </p:cNvSpPr>
          <p:nvPr>
            <p:ph type="dt" sz="half" idx="15"/>
          </p:nvPr>
        </p:nvSpPr>
        <p:spPr/>
        <p:txBody>
          <a:bodyPr/>
          <a:lstStyle/>
          <a:p>
            <a:fld id="{35C90092-4481-4CAB-AB05-C3D5BFC5317E}" type="datetime1">
              <a:rPr lang="sv-SE" smtClean="0"/>
              <a:pPr/>
              <a:t>2025-07-03</a:t>
            </a:fld>
            <a:endParaRPr lang="sv-SE" dirty="0"/>
          </a:p>
        </p:txBody>
      </p:sp>
      <p:sp>
        <p:nvSpPr>
          <p:cNvPr id="21" name="Platshållare för bildnummer 20"/>
          <p:cNvSpPr>
            <a:spLocks noGrp="1"/>
          </p:cNvSpPr>
          <p:nvPr>
            <p:ph type="sldNum" sz="quarter" idx="16"/>
          </p:nvPr>
        </p:nvSpPr>
        <p:spPr/>
        <p:txBody>
          <a:bodyPr/>
          <a:lstStyle/>
          <a:p>
            <a:r>
              <a:rPr lang="sv-SE"/>
              <a:t>Sida </a:t>
            </a:r>
            <a:fld id="{42A5867E-8ECA-40F1-9DD6-AE7AFDFAA899}" type="slidenum">
              <a:rPr lang="sv-SE" smtClean="0"/>
              <a:pPr/>
              <a:t>‹#›</a:t>
            </a:fld>
            <a:endParaRPr lang="sv-SE" dirty="0"/>
          </a:p>
        </p:txBody>
      </p:sp>
      <p:sp>
        <p:nvSpPr>
          <p:cNvPr id="22" name="Platshållare för sidfot 21"/>
          <p:cNvSpPr>
            <a:spLocks noGrp="1"/>
          </p:cNvSpPr>
          <p:nvPr>
            <p:ph type="ftr" sz="quarter" idx="17"/>
          </p:nvPr>
        </p:nvSpPr>
        <p:spPr/>
        <p:txBody>
          <a:bodyPr/>
          <a:lstStyle/>
          <a:p>
            <a:r>
              <a:rPr lang="sv-SE"/>
              <a:t> </a:t>
            </a:r>
            <a:endParaRPr lang="sv-SE" dirty="0"/>
          </a:p>
        </p:txBody>
      </p:sp>
      <p:sp>
        <p:nvSpPr>
          <p:cNvPr id="8" name="Rubrik 7"/>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9193153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a:lstStyle>
            <a:lvl1pPr marL="0" indent="0" algn="l">
              <a:lnSpc>
                <a:spcPct val="100000"/>
              </a:lnSpc>
              <a:buFont typeface="Arial" pitchFamily="34" charset="0"/>
              <a:buNone/>
              <a:defRPr sz="2000"/>
            </a:lvl1pPr>
          </a:lstStyle>
          <a:p>
            <a:pPr lvl="0"/>
            <a:r>
              <a:rPr lang="sv-SE" dirty="0"/>
              <a:t>Klicka här för att ändra format på bakgrundstexten</a:t>
            </a:r>
          </a:p>
        </p:txBody>
      </p:sp>
      <p:sp>
        <p:nvSpPr>
          <p:cNvPr id="15" name="Platshållare för bild 14"/>
          <p:cNvSpPr>
            <a:spLocks noGrp="1"/>
          </p:cNvSpPr>
          <p:nvPr>
            <p:ph type="pic" sz="quarter" idx="14"/>
          </p:nvPr>
        </p:nvSpPr>
        <p:spPr>
          <a:xfrm>
            <a:off x="4572513" y="1440000"/>
            <a:ext cx="4104000" cy="3960000"/>
          </a:xfrm>
          <a:prstGeom prst="rect">
            <a:avLst/>
          </a:prstGeom>
        </p:spPr>
        <p:txBody>
          <a:bodyPr>
            <a:normAutofit/>
          </a:bodyPr>
          <a:lstStyle>
            <a:lvl1pPr>
              <a:lnSpc>
                <a:spcPct val="100000"/>
              </a:lnSpc>
              <a:defRPr sz="2000"/>
            </a:lvl1pPr>
          </a:lstStyle>
          <a:p>
            <a:endParaRPr lang="sv-SE" dirty="0"/>
          </a:p>
        </p:txBody>
      </p:sp>
      <p:sp>
        <p:nvSpPr>
          <p:cNvPr id="18" name="Platshållare för datum 17"/>
          <p:cNvSpPr>
            <a:spLocks noGrp="1"/>
          </p:cNvSpPr>
          <p:nvPr>
            <p:ph type="dt" sz="half" idx="15"/>
          </p:nvPr>
        </p:nvSpPr>
        <p:spPr/>
        <p:txBody>
          <a:bodyPr/>
          <a:lstStyle/>
          <a:p>
            <a:fld id="{6E50AAB9-D2D1-433B-B1B9-589BFA09C1D7}" type="datetime1">
              <a:rPr lang="sv-SE" smtClean="0"/>
              <a:pPr/>
              <a:t>2025-07-03</a:t>
            </a:fld>
            <a:endParaRPr lang="sv-SE" dirty="0"/>
          </a:p>
        </p:txBody>
      </p:sp>
      <p:sp>
        <p:nvSpPr>
          <p:cNvPr id="19" name="Platshållare för bildnummer 18"/>
          <p:cNvSpPr>
            <a:spLocks noGrp="1"/>
          </p:cNvSpPr>
          <p:nvPr>
            <p:ph type="sldNum" sz="quarter" idx="16"/>
          </p:nvPr>
        </p:nvSpPr>
        <p:spPr/>
        <p:txBody>
          <a:bodyPr/>
          <a:lstStyle/>
          <a:p>
            <a:r>
              <a:rPr lang="sv-SE"/>
              <a:t>Sida </a:t>
            </a:r>
            <a:fld id="{42A5867E-8ECA-40F1-9DD6-AE7AFDFAA899}" type="slidenum">
              <a:rPr lang="sv-SE" smtClean="0"/>
              <a:pPr/>
              <a:t>‹#›</a:t>
            </a:fld>
            <a:endParaRPr lang="sv-SE" dirty="0"/>
          </a:p>
        </p:txBody>
      </p:sp>
      <p:sp>
        <p:nvSpPr>
          <p:cNvPr id="20" name="Platshållare för sidfot 19"/>
          <p:cNvSpPr>
            <a:spLocks noGrp="1"/>
          </p:cNvSpPr>
          <p:nvPr>
            <p:ph type="ftr" sz="quarter" idx="17"/>
          </p:nvPr>
        </p:nvSpPr>
        <p:spPr/>
        <p:txBody>
          <a:bodyPr/>
          <a:lstStyle/>
          <a:p>
            <a:r>
              <a:rPr lang="sv-SE"/>
              <a:t> </a:t>
            </a:r>
            <a:endParaRPr lang="sv-SE" dirty="0"/>
          </a:p>
        </p:txBody>
      </p:sp>
      <p:sp>
        <p:nvSpPr>
          <p:cNvPr id="8" name="Rubrik 7"/>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3236998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440000"/>
            <a:ext cx="5263116" cy="3960000"/>
          </a:xfrm>
          <a:prstGeom prst="rect">
            <a:avLst/>
          </a:prstGeom>
        </p:spPr>
        <p:txBody>
          <a:bodyPr/>
          <a:lstStyle>
            <a:lvl1pPr marL="0" indent="0" algn="l">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Klicka här för att ändra format på bakgrundstexten</a:t>
            </a:r>
          </a:p>
        </p:txBody>
      </p:sp>
      <p:sp>
        <p:nvSpPr>
          <p:cNvPr id="14" name="Platshållare för datum 13"/>
          <p:cNvSpPr>
            <a:spLocks noGrp="1"/>
          </p:cNvSpPr>
          <p:nvPr>
            <p:ph type="dt" sz="half" idx="10"/>
          </p:nvPr>
        </p:nvSpPr>
        <p:spPr/>
        <p:txBody>
          <a:bodyPr/>
          <a:lstStyle/>
          <a:p>
            <a:fld id="{9E6B2F57-3B3D-4224-8984-C361905DB6EC}" type="datetime1">
              <a:rPr lang="sv-SE" smtClean="0"/>
              <a:pPr/>
              <a:t>2025-07-03</a:t>
            </a:fld>
            <a:endParaRPr lang="sv-SE" dirty="0"/>
          </a:p>
        </p:txBody>
      </p:sp>
      <p:sp>
        <p:nvSpPr>
          <p:cNvPr id="15" name="Platshållare för bildnummer 14"/>
          <p:cNvSpPr>
            <a:spLocks noGrp="1"/>
          </p:cNvSpPr>
          <p:nvPr>
            <p:ph type="sldNum" sz="quarter" idx="11"/>
          </p:nvPr>
        </p:nvSpPr>
        <p:spPr/>
        <p:txBody>
          <a:bodyPr/>
          <a:lstStyle/>
          <a:p>
            <a:r>
              <a:rPr lang="sv-SE"/>
              <a:t>Sida </a:t>
            </a:r>
            <a:fld id="{42A5867E-8ECA-40F1-9DD6-AE7AFDFAA899}" type="slidenum">
              <a:rPr lang="sv-SE" smtClean="0"/>
              <a:pPr/>
              <a:t>‹#›</a:t>
            </a:fld>
            <a:endParaRPr lang="sv-SE" dirty="0"/>
          </a:p>
        </p:txBody>
      </p:sp>
      <p:sp>
        <p:nvSpPr>
          <p:cNvPr id="16" name="Platshållare för sidfot 15"/>
          <p:cNvSpPr>
            <a:spLocks noGrp="1"/>
          </p:cNvSpPr>
          <p:nvPr>
            <p:ph type="ftr" sz="quarter" idx="12"/>
          </p:nvPr>
        </p:nvSpPr>
        <p:spPr/>
        <p:txBody>
          <a:bodyPr/>
          <a:lstStyle/>
          <a:p>
            <a:r>
              <a:rPr lang="sv-SE"/>
              <a:t> </a:t>
            </a:r>
            <a:endParaRPr lang="sv-SE" dirty="0"/>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7405392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13" name="Platshållare för datum 12"/>
          <p:cNvSpPr>
            <a:spLocks noGrp="1"/>
          </p:cNvSpPr>
          <p:nvPr>
            <p:ph type="dt" sz="half" idx="10"/>
          </p:nvPr>
        </p:nvSpPr>
        <p:spPr/>
        <p:txBody>
          <a:bodyPr/>
          <a:lstStyle/>
          <a:p>
            <a:fld id="{C348D8DA-1528-4C6E-9FAE-1360D865DB31}" type="datetime1">
              <a:rPr lang="sv-SE" smtClean="0"/>
              <a:pPr/>
              <a:t>2025-07-03</a:t>
            </a:fld>
            <a:endParaRPr lang="sv-SE" dirty="0"/>
          </a:p>
        </p:txBody>
      </p:sp>
      <p:sp>
        <p:nvSpPr>
          <p:cNvPr id="14" name="Platshållare för bildnummer 13"/>
          <p:cNvSpPr>
            <a:spLocks noGrp="1"/>
          </p:cNvSpPr>
          <p:nvPr>
            <p:ph type="sldNum" sz="quarter" idx="11"/>
          </p:nvPr>
        </p:nvSpPr>
        <p:spPr/>
        <p:txBody>
          <a:bodyPr/>
          <a:lstStyle/>
          <a:p>
            <a:r>
              <a:rPr lang="sv-SE"/>
              <a:t>Sida </a:t>
            </a:r>
            <a:fld id="{42A5867E-8ECA-40F1-9DD6-AE7AFDFAA899}" type="slidenum">
              <a:rPr lang="sv-SE" smtClean="0"/>
              <a:pPr/>
              <a:t>‹#›</a:t>
            </a:fld>
            <a:endParaRPr lang="sv-SE" dirty="0"/>
          </a:p>
        </p:txBody>
      </p:sp>
      <p:sp>
        <p:nvSpPr>
          <p:cNvPr id="15" name="Platshållare för sidfot 14"/>
          <p:cNvSpPr>
            <a:spLocks noGrp="1"/>
          </p:cNvSpPr>
          <p:nvPr>
            <p:ph type="ftr" sz="quarter" idx="12"/>
          </p:nvPr>
        </p:nvSpPr>
        <p:spPr/>
        <p:txBody>
          <a:bodyPr/>
          <a:lstStyle/>
          <a:p>
            <a:r>
              <a:rPr lang="sv-SE"/>
              <a:t> </a:t>
            </a:r>
            <a:endParaRPr lang="sv-SE" dirty="0"/>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39894816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nfoga egen bild - lägg i bakgrunden">
    <p:spTree>
      <p:nvGrpSpPr>
        <p:cNvPr id="1" name=""/>
        <p:cNvGrpSpPr/>
        <p:nvPr/>
      </p:nvGrpSpPr>
      <p:grpSpPr>
        <a:xfrm>
          <a:off x="0" y="0"/>
          <a:ext cx="0" cy="0"/>
          <a:chOff x="0" y="0"/>
          <a:chExt cx="0" cy="0"/>
        </a:xfrm>
      </p:grpSpPr>
      <p:sp>
        <p:nvSpPr>
          <p:cNvPr id="7" name="Platshållare för bild 6"/>
          <p:cNvSpPr>
            <a:spLocks noGrp="1"/>
          </p:cNvSpPr>
          <p:nvPr>
            <p:ph type="pic" sz="quarter" idx="10"/>
          </p:nvPr>
        </p:nvSpPr>
        <p:spPr>
          <a:xfrm>
            <a:off x="1" y="2"/>
            <a:ext cx="9143999" cy="6857999"/>
          </a:xfrm>
        </p:spPr>
        <p:txBody>
          <a:bodyPr/>
          <a:lstStyle/>
          <a:p>
            <a:endParaRPr lang="sv-SE" dirty="0"/>
          </a:p>
        </p:txBody>
      </p:sp>
      <p:sp>
        <p:nvSpPr>
          <p:cNvPr id="19" name="Platshållare för datum 18"/>
          <p:cNvSpPr>
            <a:spLocks noGrp="1"/>
          </p:cNvSpPr>
          <p:nvPr>
            <p:ph type="dt" sz="half" idx="11"/>
          </p:nvPr>
        </p:nvSpPr>
        <p:spPr/>
        <p:txBody>
          <a:bodyPr/>
          <a:lstStyle/>
          <a:p>
            <a:fld id="{3EA79438-7DC2-4FEA-98BC-1543FEB9D9A7}" type="datetime1">
              <a:rPr lang="sv-SE" smtClean="0"/>
              <a:pPr/>
              <a:t>2025-07-03</a:t>
            </a:fld>
            <a:endParaRPr lang="sv-SE" dirty="0"/>
          </a:p>
        </p:txBody>
      </p:sp>
      <p:sp>
        <p:nvSpPr>
          <p:cNvPr id="20" name="Platshållare för bildnummer 19"/>
          <p:cNvSpPr>
            <a:spLocks noGrp="1"/>
          </p:cNvSpPr>
          <p:nvPr>
            <p:ph type="sldNum" sz="quarter" idx="12"/>
          </p:nvPr>
        </p:nvSpPr>
        <p:spPr/>
        <p:txBody>
          <a:bodyPr/>
          <a:lstStyle/>
          <a:p>
            <a:r>
              <a:rPr lang="sv-SE"/>
              <a:t>Sida </a:t>
            </a:r>
            <a:fld id="{42A5867E-8ECA-40F1-9DD6-AE7AFDFAA899}" type="slidenum">
              <a:rPr lang="sv-SE" smtClean="0"/>
              <a:pPr/>
              <a:t>‹#›</a:t>
            </a:fld>
            <a:endParaRPr lang="sv-SE" dirty="0"/>
          </a:p>
        </p:txBody>
      </p:sp>
      <p:sp>
        <p:nvSpPr>
          <p:cNvPr id="21" name="Platshållare för sidfot 20"/>
          <p:cNvSpPr>
            <a:spLocks noGrp="1"/>
          </p:cNvSpPr>
          <p:nvPr>
            <p:ph type="ftr" sz="quarter" idx="13"/>
          </p:nvPr>
        </p:nvSpPr>
        <p:spPr/>
        <p:txBody>
          <a:bodyPr/>
          <a:lstStyle/>
          <a:p>
            <a:r>
              <a:rPr lang="sv-SE"/>
              <a:t> </a:t>
            </a:r>
            <a:endParaRPr lang="sv-SE" dirty="0"/>
          </a:p>
        </p:txBody>
      </p:sp>
      <p:sp>
        <p:nvSpPr>
          <p:cNvPr id="9" name="Platshållare för text 8"/>
          <p:cNvSpPr>
            <a:spLocks noGrp="1"/>
          </p:cNvSpPr>
          <p:nvPr>
            <p:ph type="body" sz="quarter" idx="14"/>
          </p:nvPr>
        </p:nvSpPr>
        <p:spPr>
          <a:xfrm>
            <a:off x="455614" y="1257300"/>
            <a:ext cx="3173412" cy="2876550"/>
          </a:xfrm>
          <a:solidFill>
            <a:srgbClr val="F5F3EE"/>
          </a:solidFill>
        </p:spPr>
        <p:txBody>
          <a:bodyPr lIns="230400" tIns="230400" rIns="230400" bIns="230400"/>
          <a:lstStyle>
            <a:lvl1pPr marL="0">
              <a:defRPr/>
            </a:lvl1p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Tree>
    <p:extLst>
      <p:ext uri="{BB962C8B-B14F-4D97-AF65-F5344CB8AC3E}">
        <p14:creationId xmlns:p14="http://schemas.microsoft.com/office/powerpoint/2010/main" val="6717894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en-GB"/>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13" name="Platshållare för datum 12"/>
          <p:cNvSpPr>
            <a:spLocks noGrp="1"/>
          </p:cNvSpPr>
          <p:nvPr>
            <p:ph type="dt" sz="half" idx="10"/>
          </p:nvPr>
        </p:nvSpPr>
        <p:spPr/>
        <p:txBody>
          <a:bodyPr/>
          <a:lstStyle/>
          <a:p>
            <a:pPr>
              <a:defRPr/>
            </a:pPr>
            <a:fld id="{8CDFB949-6AFC-4A44-BC1D-7AA19F00E46E}" type="datetimeFigureOut">
              <a:rPr lang="sv-SE" smtClean="0"/>
              <a:pPr>
                <a:defRPr/>
              </a:pPr>
              <a:t>2025-07-03</a:t>
            </a:fld>
            <a:endParaRPr lang="sv-SE"/>
          </a:p>
        </p:txBody>
      </p:sp>
      <p:sp>
        <p:nvSpPr>
          <p:cNvPr id="14" name="Platshållare för bildnummer 13"/>
          <p:cNvSpPr>
            <a:spLocks noGrp="1"/>
          </p:cNvSpPr>
          <p:nvPr>
            <p:ph type="sldNum" sz="quarter" idx="11"/>
          </p:nvPr>
        </p:nvSpPr>
        <p:spPr/>
        <p:txBody>
          <a:bodyPr/>
          <a:lstStyle/>
          <a:p>
            <a:pPr>
              <a:defRPr/>
            </a:pPr>
            <a:fld id="{4A76574B-F434-4892-8979-72E13DC096CA}" type="slidenum">
              <a:rPr lang="sv-SE" smtClean="0"/>
              <a:pPr>
                <a:defRPr/>
              </a:pPr>
              <a:t>‹#›</a:t>
            </a:fld>
            <a:endParaRPr lang="sv-SE"/>
          </a:p>
        </p:txBody>
      </p:sp>
      <p:sp>
        <p:nvSpPr>
          <p:cNvPr id="15" name="Platshållare för sidfot 14"/>
          <p:cNvSpPr>
            <a:spLocks noGrp="1"/>
          </p:cNvSpPr>
          <p:nvPr>
            <p:ph type="ftr" sz="quarter" idx="12"/>
          </p:nvPr>
        </p:nvSpPr>
        <p:spPr/>
        <p:txBody>
          <a:bodyPr/>
          <a:lstStyle/>
          <a:p>
            <a:pPr>
              <a:defRPr/>
            </a:pPr>
            <a:endParaRPr lang="sv-SE"/>
          </a:p>
        </p:txBody>
      </p:sp>
    </p:spTree>
    <p:extLst>
      <p:ext uri="{BB962C8B-B14F-4D97-AF65-F5344CB8AC3E}">
        <p14:creationId xmlns:p14="http://schemas.microsoft.com/office/powerpoint/2010/main" val="3928748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en-GB"/>
          </a:p>
        </p:txBody>
      </p:sp>
      <p:sp>
        <p:nvSpPr>
          <p:cNvPr id="3" name="Platshållare för innehåll 2"/>
          <p:cNvSpPr>
            <a:spLocks noGrp="1"/>
          </p:cNvSpPr>
          <p:nvPr>
            <p:ph idx="1"/>
          </p:nvPr>
        </p:nvSpPr>
        <p:spPr>
          <a:xfrm>
            <a:off x="809626" y="1674815"/>
            <a:ext cx="3697898" cy="41163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7" name="Platshållare för innehåll 2"/>
          <p:cNvSpPr>
            <a:spLocks noGrp="1"/>
          </p:cNvSpPr>
          <p:nvPr>
            <p:ph idx="13"/>
          </p:nvPr>
        </p:nvSpPr>
        <p:spPr>
          <a:xfrm>
            <a:off x="4636477" y="1674815"/>
            <a:ext cx="3697898" cy="41163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16" name="Platshållare för datum 15"/>
          <p:cNvSpPr>
            <a:spLocks noGrp="1"/>
          </p:cNvSpPr>
          <p:nvPr>
            <p:ph type="dt" sz="half" idx="14"/>
          </p:nvPr>
        </p:nvSpPr>
        <p:spPr/>
        <p:txBody>
          <a:bodyPr/>
          <a:lstStyle/>
          <a:p>
            <a:pPr>
              <a:defRPr/>
            </a:pPr>
            <a:fld id="{EABAD7DC-D2E7-43F1-B349-1B46F0A9C436}" type="datetimeFigureOut">
              <a:rPr lang="sv-SE" smtClean="0"/>
              <a:pPr>
                <a:defRPr/>
              </a:pPr>
              <a:t>2025-07-03</a:t>
            </a:fld>
            <a:endParaRPr lang="sv-SE"/>
          </a:p>
        </p:txBody>
      </p:sp>
      <p:sp>
        <p:nvSpPr>
          <p:cNvPr id="17" name="Platshållare för bildnummer 16"/>
          <p:cNvSpPr>
            <a:spLocks noGrp="1"/>
          </p:cNvSpPr>
          <p:nvPr>
            <p:ph type="sldNum" sz="quarter" idx="15"/>
          </p:nvPr>
        </p:nvSpPr>
        <p:spPr/>
        <p:txBody>
          <a:bodyPr/>
          <a:lstStyle/>
          <a:p>
            <a:pPr>
              <a:defRPr/>
            </a:pPr>
            <a:fld id="{7BB537C7-B272-472C-8A29-474EA7F22F6A}" type="slidenum">
              <a:rPr lang="sv-SE" smtClean="0"/>
              <a:pPr>
                <a:defRPr/>
              </a:pPr>
              <a:t>‹#›</a:t>
            </a:fld>
            <a:endParaRPr lang="sv-SE"/>
          </a:p>
        </p:txBody>
      </p:sp>
      <p:sp>
        <p:nvSpPr>
          <p:cNvPr id="18" name="Platshållare för sidfot 17"/>
          <p:cNvSpPr>
            <a:spLocks noGrp="1"/>
          </p:cNvSpPr>
          <p:nvPr>
            <p:ph type="ftr" sz="quarter" idx="16"/>
          </p:nvPr>
        </p:nvSpPr>
        <p:spPr/>
        <p:txBody>
          <a:bodyPr/>
          <a:lstStyle/>
          <a:p>
            <a:pPr>
              <a:defRPr/>
            </a:pPr>
            <a:endParaRPr lang="sv-SE"/>
          </a:p>
        </p:txBody>
      </p:sp>
    </p:spTree>
    <p:extLst>
      <p:ext uri="{BB962C8B-B14F-4D97-AF65-F5344CB8AC3E}">
        <p14:creationId xmlns:p14="http://schemas.microsoft.com/office/powerpoint/2010/main" val="2845099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cSld name="Rubrikbild">
    <p:spTree>
      <p:nvGrpSpPr>
        <p:cNvPr id="1" name=""/>
        <p:cNvGrpSpPr/>
        <p:nvPr/>
      </p:nvGrpSpPr>
      <p:grpSpPr>
        <a:xfrm>
          <a:off x="0" y="0"/>
          <a:ext cx="0" cy="0"/>
          <a:chOff x="0" y="0"/>
          <a:chExt cx="0" cy="0"/>
        </a:xfrm>
      </p:grpSpPr>
      <p:sp>
        <p:nvSpPr>
          <p:cNvPr id="6" name="Rectangle 3"/>
          <p:cNvSpPr>
            <a:spLocks noChangeArrowheads="1"/>
          </p:cNvSpPr>
          <p:nvPr/>
        </p:nvSpPr>
        <p:spPr bwMode="auto">
          <a:xfrm>
            <a:off x="179389" y="3962678"/>
            <a:ext cx="184731" cy="369332"/>
          </a:xfrm>
          <a:prstGeom prst="rect">
            <a:avLst/>
          </a:prstGeom>
          <a:solidFill>
            <a:schemeClr val="bg1"/>
          </a:solidFill>
          <a:ln w="9525" algn="ctr">
            <a:noFill/>
            <a:miter lim="800000"/>
            <a:headEnd/>
            <a:tailEnd/>
          </a:ln>
          <a:effectLst/>
        </p:spPr>
        <p:txBody>
          <a:bodyPr wrap="none" anchor="ctr">
            <a:spAutoFit/>
          </a:bodyPr>
          <a:lstStyle/>
          <a:p>
            <a:endParaRPr lang="en-GB" sz="1800"/>
          </a:p>
        </p:txBody>
      </p:sp>
      <p:sp>
        <p:nvSpPr>
          <p:cNvPr id="8" name="Rectangle 3"/>
          <p:cNvSpPr>
            <a:spLocks noChangeArrowheads="1"/>
          </p:cNvSpPr>
          <p:nvPr/>
        </p:nvSpPr>
        <p:spPr bwMode="auto">
          <a:xfrm>
            <a:off x="179389" y="3962678"/>
            <a:ext cx="184731" cy="369332"/>
          </a:xfrm>
          <a:prstGeom prst="rect">
            <a:avLst/>
          </a:prstGeom>
          <a:solidFill>
            <a:schemeClr val="bg1"/>
          </a:solidFill>
          <a:ln w="9525" algn="ctr">
            <a:noFill/>
            <a:miter lim="800000"/>
            <a:headEnd/>
            <a:tailEnd/>
          </a:ln>
          <a:effectLst/>
        </p:spPr>
        <p:txBody>
          <a:bodyPr wrap="none" anchor="ctr">
            <a:spAutoFit/>
          </a:bodyPr>
          <a:lstStyle/>
          <a:p>
            <a:endParaRPr lang="en-GB" sz="1800"/>
          </a:p>
        </p:txBody>
      </p:sp>
      <p:sp>
        <p:nvSpPr>
          <p:cNvPr id="2" name="Rubrik 1"/>
          <p:cNvSpPr>
            <a:spLocks noGrp="1"/>
          </p:cNvSpPr>
          <p:nvPr>
            <p:ph type="ctrTitle"/>
          </p:nvPr>
        </p:nvSpPr>
        <p:spPr>
          <a:xfrm>
            <a:off x="809625" y="3328989"/>
            <a:ext cx="7524750" cy="714375"/>
          </a:xfrm>
        </p:spPr>
        <p:txBody>
          <a:bodyPr>
            <a:normAutofit/>
          </a:bodyPr>
          <a:lstStyle>
            <a:lvl1pPr algn="ctr">
              <a:defRPr sz="4000"/>
            </a:lvl1pPr>
          </a:lstStyle>
          <a:p>
            <a:r>
              <a:rPr lang="sv-SE"/>
              <a:t>Klicka här för att ändra format</a:t>
            </a:r>
            <a:endParaRPr lang="en-GB" dirty="0"/>
          </a:p>
        </p:txBody>
      </p:sp>
      <p:sp>
        <p:nvSpPr>
          <p:cNvPr id="3" name="Underrubrik 2"/>
          <p:cNvSpPr>
            <a:spLocks noGrp="1"/>
          </p:cNvSpPr>
          <p:nvPr>
            <p:ph type="subTitle" idx="1"/>
          </p:nvPr>
        </p:nvSpPr>
        <p:spPr>
          <a:xfrm>
            <a:off x="809625" y="4137027"/>
            <a:ext cx="7524750" cy="1107831"/>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en-GB"/>
          </a:p>
        </p:txBody>
      </p:sp>
      <p:pic>
        <p:nvPicPr>
          <p:cNvPr id="7" name="Picture 2" descr="förstasida_300"/>
          <p:cNvPicPr>
            <a:picLocks noChangeAspect="1" noChangeArrowheads="1"/>
          </p:cNvPicPr>
          <p:nvPr/>
        </p:nvPicPr>
        <p:blipFill>
          <a:blip r:embed="rId2" cstate="print"/>
          <a:srcRect/>
          <a:stretch>
            <a:fillRect/>
          </a:stretch>
        </p:blipFill>
        <p:spPr bwMode="auto">
          <a:xfrm>
            <a:off x="0" y="0"/>
            <a:ext cx="9144000" cy="1438276"/>
          </a:xfrm>
          <a:prstGeom prst="rect">
            <a:avLst/>
          </a:prstGeom>
          <a:noFill/>
        </p:spPr>
      </p:pic>
      <p:pic>
        <p:nvPicPr>
          <p:cNvPr id="9" name="Picture 2" descr="förstasida_300"/>
          <p:cNvPicPr>
            <a:picLocks noChangeAspect="1" noChangeArrowheads="1"/>
          </p:cNvPicPr>
          <p:nvPr/>
        </p:nvPicPr>
        <p:blipFill>
          <a:blip r:embed="rId2" cstate="print"/>
          <a:srcRect/>
          <a:stretch>
            <a:fillRect/>
          </a:stretch>
        </p:blipFill>
        <p:spPr bwMode="auto">
          <a:xfrm>
            <a:off x="0" y="0"/>
            <a:ext cx="9144000" cy="1438276"/>
          </a:xfrm>
          <a:prstGeom prst="rect">
            <a:avLst/>
          </a:prstGeom>
          <a:noFill/>
        </p:spPr>
      </p:pic>
      <p:sp>
        <p:nvSpPr>
          <p:cNvPr id="14" name="Platshållare för sidfot 4"/>
          <p:cNvSpPr>
            <a:spLocks noGrp="1"/>
          </p:cNvSpPr>
          <p:nvPr>
            <p:ph type="ftr" sz="quarter" idx="11"/>
          </p:nvPr>
        </p:nvSpPr>
        <p:spPr>
          <a:xfrm>
            <a:off x="1412051" y="548862"/>
            <a:ext cx="5667376" cy="246221"/>
          </a:xfrm>
        </p:spPr>
        <p:txBody>
          <a:bodyPr/>
          <a:lstStyle>
            <a:lvl1pPr>
              <a:defRPr sz="1600"/>
            </a:lvl1pPr>
          </a:lstStyle>
          <a:p>
            <a:pPr>
              <a:defRPr/>
            </a:pPr>
            <a:endParaRPr lang="sv-SE"/>
          </a:p>
        </p:txBody>
      </p:sp>
      <p:sp>
        <p:nvSpPr>
          <p:cNvPr id="17" name="Platshållare för datum 3"/>
          <p:cNvSpPr>
            <a:spLocks noGrp="1"/>
          </p:cNvSpPr>
          <p:nvPr>
            <p:ph type="dt" sz="half" idx="10"/>
          </p:nvPr>
        </p:nvSpPr>
        <p:spPr>
          <a:xfrm>
            <a:off x="8045177" y="565250"/>
            <a:ext cx="952101" cy="153888"/>
          </a:xfrm>
        </p:spPr>
        <p:txBody>
          <a:bodyPr/>
          <a:lstStyle/>
          <a:p>
            <a:pPr>
              <a:defRPr/>
            </a:pPr>
            <a:fld id="{ED2D0E5A-B09E-48E7-A87E-7A0454D2B8CB}" type="datetimeFigureOut">
              <a:rPr lang="sv-SE" smtClean="0"/>
              <a:pPr>
                <a:defRPr/>
              </a:pPr>
              <a:t>2025-07-03</a:t>
            </a:fld>
            <a:endParaRPr lang="sv-SE"/>
          </a:p>
        </p:txBody>
      </p:sp>
      <p:sp>
        <p:nvSpPr>
          <p:cNvPr id="18" name="Platshållare för bildnummer 5"/>
          <p:cNvSpPr>
            <a:spLocks noGrp="1"/>
          </p:cNvSpPr>
          <p:nvPr>
            <p:ph type="sldNum" sz="quarter" idx="12"/>
          </p:nvPr>
        </p:nvSpPr>
        <p:spPr>
          <a:xfrm>
            <a:off x="8045177" y="739519"/>
            <a:ext cx="952101" cy="153888"/>
          </a:xfrm>
        </p:spPr>
        <p:txBody>
          <a:bodyPr vert="horz" lIns="0" tIns="0" rIns="0" bIns="0" rtlCol="0" anchor="ctr"/>
          <a:lstStyle>
            <a:lvl1pPr>
              <a:defRPr kumimoji="0" lang="en-GB" sz="1000" b="0" i="0" u="none" strike="noStrike" kern="1200" cap="none" spc="0" normalizeH="0" baseline="0" noProof="0" smtClean="0">
                <a:ln>
                  <a:noFill/>
                </a:ln>
                <a:solidFill>
                  <a:schemeClr val="tx1"/>
                </a:solidFill>
                <a:effectLst/>
                <a:uLnTx/>
                <a:uFillTx/>
                <a:latin typeface="+mn-lt"/>
                <a:ea typeface="+mn-ea"/>
                <a:cs typeface="+mn-cs"/>
              </a:defRPr>
            </a:lvl1pPr>
          </a:lstStyle>
          <a:p>
            <a:pPr>
              <a:defRPr/>
            </a:pPr>
            <a:fld id="{CBEE05E8-0B0A-477A-A356-6670EBF44C9A}" type="slidenum">
              <a:rPr lang="sv-SE" smtClean="0"/>
              <a:pPr>
                <a:defRPr/>
              </a:pPr>
              <a:t>‹#›</a:t>
            </a:fld>
            <a:endParaRPr lang="sv-SE"/>
          </a:p>
        </p:txBody>
      </p:sp>
    </p:spTree>
    <p:extLst>
      <p:ext uri="{BB962C8B-B14F-4D97-AF65-F5344CB8AC3E}">
        <p14:creationId xmlns:p14="http://schemas.microsoft.com/office/powerpoint/2010/main" val="39604479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p:cNvSpPr>
            <a:spLocks noGrp="1"/>
          </p:cNvSpPr>
          <p:nvPr>
            <p:ph type="dt" sz="half" idx="10"/>
          </p:nvPr>
        </p:nvSpPr>
        <p:spPr/>
        <p:txBody>
          <a:bodyPr/>
          <a:lstStyle>
            <a:lvl1pPr>
              <a:defRPr/>
            </a:lvl1pPr>
          </a:lstStyle>
          <a:p>
            <a:pPr>
              <a:defRPr/>
            </a:pPr>
            <a:fld id="{31B297F5-C970-4DC2-B6CC-310171FC3E70}" type="datetimeFigureOut">
              <a:rPr lang="sv-SE"/>
              <a:pPr>
                <a:defRPr/>
              </a:pPr>
              <a:t>2025-07-03</a:t>
            </a:fld>
            <a:endParaRPr lang="sv-SE"/>
          </a:p>
        </p:txBody>
      </p:sp>
      <p:sp>
        <p:nvSpPr>
          <p:cNvPr id="8" name="Platshållare för sidfot 4"/>
          <p:cNvSpPr>
            <a:spLocks noGrp="1"/>
          </p:cNvSpPr>
          <p:nvPr>
            <p:ph type="ftr" sz="quarter" idx="11"/>
          </p:nvPr>
        </p:nvSpPr>
        <p:spPr/>
        <p:txBody>
          <a:bodyPr/>
          <a:lstStyle>
            <a:lvl1pPr>
              <a:defRPr/>
            </a:lvl1pPr>
          </a:lstStyle>
          <a:p>
            <a:pPr>
              <a:defRPr/>
            </a:pPr>
            <a:endParaRPr lang="sv-SE"/>
          </a:p>
        </p:txBody>
      </p:sp>
      <p:sp>
        <p:nvSpPr>
          <p:cNvPr id="9" name="Platshållare för bildnummer 5"/>
          <p:cNvSpPr>
            <a:spLocks noGrp="1"/>
          </p:cNvSpPr>
          <p:nvPr>
            <p:ph type="sldNum" sz="quarter" idx="12"/>
          </p:nvPr>
        </p:nvSpPr>
        <p:spPr/>
        <p:txBody>
          <a:bodyPr/>
          <a:lstStyle>
            <a:lvl1pPr>
              <a:defRPr/>
            </a:lvl1pPr>
          </a:lstStyle>
          <a:p>
            <a:pPr>
              <a:defRPr/>
            </a:pPr>
            <a:fld id="{FC347C05-82A5-49E4-8542-1E3133C28EF3}" type="slidenum">
              <a:rPr lang="sv-SE"/>
              <a:pPr>
                <a:defRPr/>
              </a:pPr>
              <a:t>‹#›</a:t>
            </a:fld>
            <a:endParaRPr lang="sv-SE"/>
          </a:p>
        </p:txBody>
      </p:sp>
    </p:spTree>
    <p:extLst>
      <p:ext uri="{BB962C8B-B14F-4D97-AF65-F5344CB8AC3E}">
        <p14:creationId xmlns:p14="http://schemas.microsoft.com/office/powerpoint/2010/main" val="3776561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örstasidan_5">
    <p:spTree>
      <p:nvGrpSpPr>
        <p:cNvPr id="1" name=""/>
        <p:cNvGrpSpPr/>
        <p:nvPr/>
      </p:nvGrpSpPr>
      <p:grpSpPr>
        <a:xfrm>
          <a:off x="0" y="0"/>
          <a:ext cx="0" cy="0"/>
          <a:chOff x="0" y="0"/>
          <a:chExt cx="0" cy="0"/>
        </a:xfrm>
      </p:grpSpPr>
      <p:pic>
        <p:nvPicPr>
          <p:cNvPr id="13" name="Bildobjekt 12" descr="Sida4.jpg"/>
          <p:cNvPicPr>
            <a:picLocks noChangeAspect="1"/>
          </p:cNvPicPr>
          <p:nvPr userDrawn="1"/>
        </p:nvPicPr>
        <p:blipFill>
          <a:blip r:embed="rId2" cstate="screen"/>
          <a:stretch>
            <a:fillRect/>
          </a:stretch>
        </p:blipFill>
        <p:spPr>
          <a:xfrm>
            <a:off x="0" y="0"/>
            <a:ext cx="9144000" cy="6858000"/>
          </a:xfrm>
          <a:prstGeom prst="rect">
            <a:avLst/>
          </a:prstGeom>
        </p:spPr>
      </p:pic>
      <p:sp>
        <p:nvSpPr>
          <p:cNvPr id="22" name="Platshållare för datum 21"/>
          <p:cNvSpPr>
            <a:spLocks noGrp="1"/>
          </p:cNvSpPr>
          <p:nvPr>
            <p:ph type="dt" sz="half" idx="10"/>
          </p:nvPr>
        </p:nvSpPr>
        <p:spPr/>
        <p:txBody>
          <a:bodyPr/>
          <a:lstStyle/>
          <a:p>
            <a:fld id="{643C5512-1681-4AB0-8FAB-EA39F9391904}" type="datetime1">
              <a:rPr lang="sv-SE" smtClean="0"/>
              <a:pPr/>
              <a:t>2025-07-03</a:t>
            </a:fld>
            <a:endParaRPr lang="sv-SE" dirty="0"/>
          </a:p>
        </p:txBody>
      </p:sp>
      <p:sp>
        <p:nvSpPr>
          <p:cNvPr id="8" name="Rubrik 7"/>
          <p:cNvSpPr>
            <a:spLocks noGrp="1"/>
          </p:cNvSpPr>
          <p:nvPr>
            <p:ph type="title"/>
          </p:nvPr>
        </p:nvSpPr>
        <p:spPr/>
        <p:txBody>
          <a:bodyPr/>
          <a:lstStyle/>
          <a:p>
            <a:r>
              <a:rPr lang="sv-SE"/>
              <a:t>Klicka här för att ändra format</a:t>
            </a:r>
          </a:p>
        </p:txBody>
      </p:sp>
      <p:sp>
        <p:nvSpPr>
          <p:cNvPr id="11" name="textruta 10"/>
          <p:cNvSpPr txBox="1"/>
          <p:nvPr userDrawn="1"/>
        </p:nvSpPr>
        <p:spPr>
          <a:xfrm>
            <a:off x="3222626" y="6224074"/>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12" name="Bildobjekt 11" descr="StockholmsStad_logot#21B0A8.png"/>
          <p:cNvPicPr>
            <a:picLocks noChangeAspect="1"/>
          </p:cNvPicPr>
          <p:nvPr userDrawn="1"/>
        </p:nvPicPr>
        <p:blipFill>
          <a:blip r:embed="rId3" cstate="screen"/>
          <a:stretch>
            <a:fillRect/>
          </a:stretch>
        </p:blipFill>
        <p:spPr>
          <a:xfrm>
            <a:off x="7056001" y="437499"/>
            <a:ext cx="1632207" cy="589789"/>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13" hasCustomPrompt="1"/>
          </p:nvPr>
        </p:nvSpPr>
        <p:spPr>
          <a:xfrm>
            <a:off x="460375" y="5733256"/>
            <a:ext cx="72828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4" name="Platshållare för datum 3"/>
          <p:cNvSpPr>
            <a:spLocks noGrp="1"/>
          </p:cNvSpPr>
          <p:nvPr>
            <p:ph type="dt" sz="half" idx="14"/>
          </p:nvPr>
        </p:nvSpPr>
        <p:spPr/>
        <p:txBody>
          <a:bodyPr/>
          <a:lstStyle/>
          <a:p>
            <a:r>
              <a:rPr lang="sv-SE"/>
              <a:t>20XX-XX-XX</a:t>
            </a:r>
            <a:endParaRPr lang="sv-SE" dirty="0"/>
          </a:p>
        </p:txBody>
      </p:sp>
      <p:sp>
        <p:nvSpPr>
          <p:cNvPr id="6" name="Platshållare för sidfot 5"/>
          <p:cNvSpPr>
            <a:spLocks noGrp="1"/>
          </p:cNvSpPr>
          <p:nvPr>
            <p:ph type="ftr" sz="quarter" idx="15"/>
          </p:nvPr>
        </p:nvSpPr>
        <p:spPr/>
        <p:txBody>
          <a:bodyPr/>
          <a:lstStyle/>
          <a:p>
            <a:r>
              <a:rPr lang="sv-SE"/>
              <a:t>Skriv eventuell sidfot här</a:t>
            </a:r>
            <a:endParaRPr lang="sv-SE" dirty="0"/>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22887927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cSld name="Bild med bildtext">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1792289" y="4800602"/>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 name="Shape 16"/>
          <p:cNvSpPr>
            <a:spLocks noGrp="1"/>
          </p:cNvSpPr>
          <p:nvPr>
            <p:ph type="pic" idx="2"/>
          </p:nvPr>
        </p:nvSpPr>
        <p:spPr>
          <a:xfrm>
            <a:off x="1792289" y="612775"/>
            <a:ext cx="5486399" cy="4114800"/>
          </a:xfrm>
          <a:prstGeom prst="rect">
            <a:avLst/>
          </a:prstGeom>
          <a:noFill/>
          <a:ln>
            <a:noFill/>
          </a:ln>
        </p:spPr>
      </p:sp>
      <p:sp>
        <p:nvSpPr>
          <p:cNvPr id="17" name="Shape 17"/>
          <p:cNvSpPr txBox="1">
            <a:spLocks noGrp="1"/>
          </p:cNvSpPr>
          <p:nvPr>
            <p:ph type="body" idx="1"/>
          </p:nvPr>
        </p:nvSpPr>
        <p:spPr>
          <a:xfrm>
            <a:off x="1792289" y="5367339"/>
            <a:ext cx="5486399" cy="804861"/>
          </a:xfrm>
          <a:prstGeom prst="rect">
            <a:avLst/>
          </a:prstGeom>
          <a:noFill/>
          <a:ln>
            <a:noFill/>
          </a:ln>
        </p:spPr>
        <p:txBody>
          <a:bodyPr lIns="91425" tIns="91425" rIns="91425" bIns="91425" anchor="t" anchorCtr="0"/>
          <a:lstStyle>
            <a:lvl1pPr marL="0" indent="0" rtl="0">
              <a:spcBef>
                <a:spcPts val="0"/>
              </a:spcBef>
              <a:buFont typeface="Cabin"/>
              <a:buNone/>
              <a:defRPr/>
            </a:lvl1pPr>
            <a:lvl2pPr marL="457200" indent="0" rtl="0">
              <a:spcBef>
                <a:spcPts val="0"/>
              </a:spcBef>
              <a:buFont typeface="Cabin"/>
              <a:buNone/>
              <a:defRPr/>
            </a:lvl2pPr>
            <a:lvl3pPr marL="914400" indent="0" rtl="0">
              <a:spcBef>
                <a:spcPts val="0"/>
              </a:spcBef>
              <a:buFont typeface="Cabin"/>
              <a:buNone/>
              <a:defRPr/>
            </a:lvl3pPr>
            <a:lvl4pPr marL="1371600" indent="0" rtl="0">
              <a:spcBef>
                <a:spcPts val="0"/>
              </a:spcBef>
              <a:buFont typeface="Cabin"/>
              <a:buNone/>
              <a:defRPr/>
            </a:lvl4pPr>
            <a:lvl5pPr marL="1828800" indent="0" rtl="0">
              <a:spcBef>
                <a:spcPts val="0"/>
              </a:spcBef>
              <a:buFont typeface="Cabin"/>
              <a:buNone/>
              <a:defRPr/>
            </a:lvl5pPr>
            <a:lvl6pPr marL="2286000" indent="0" rtl="0">
              <a:spcBef>
                <a:spcPts val="0"/>
              </a:spcBef>
              <a:buFont typeface="Cabin"/>
              <a:buNone/>
              <a:defRPr/>
            </a:lvl6pPr>
            <a:lvl7pPr marL="2743200" indent="0" rtl="0">
              <a:spcBef>
                <a:spcPts val="0"/>
              </a:spcBef>
              <a:buFont typeface="Cabin"/>
              <a:buNone/>
              <a:defRPr/>
            </a:lvl7pPr>
            <a:lvl8pPr marL="3200400" indent="0" rtl="0">
              <a:spcBef>
                <a:spcPts val="0"/>
              </a:spcBef>
              <a:buFont typeface="Cabin"/>
              <a:buNone/>
              <a:defRPr/>
            </a:lvl8pPr>
            <a:lvl9pPr marL="3657600" indent="0" rtl="0">
              <a:spcBef>
                <a:spcPts val="0"/>
              </a:spcBef>
              <a:buFont typeface="Cabin"/>
              <a:buNone/>
              <a:defRPr/>
            </a:lvl9pPr>
          </a:lstStyle>
          <a:p>
            <a:endParaRPr/>
          </a:p>
        </p:txBody>
      </p:sp>
      <p:sp>
        <p:nvSpPr>
          <p:cNvPr id="18" name="Shape 18"/>
          <p:cNvSpPr txBox="1">
            <a:spLocks noGrp="1"/>
          </p:cNvSpPr>
          <p:nvPr>
            <p:ph type="dt" idx="10"/>
          </p:nvPr>
        </p:nvSpPr>
        <p:spPr>
          <a:xfrm>
            <a:off x="457201" y="6356352"/>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 name="Shape 19"/>
          <p:cNvSpPr txBox="1">
            <a:spLocks noGrp="1"/>
          </p:cNvSpPr>
          <p:nvPr>
            <p:ph type="ftr" idx="11"/>
          </p:nvPr>
        </p:nvSpPr>
        <p:spPr>
          <a:xfrm>
            <a:off x="3124200" y="6356352"/>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0" name="Shape 20"/>
          <p:cNvSpPr txBox="1">
            <a:spLocks noGrp="1"/>
          </p:cNvSpPr>
          <p:nvPr>
            <p:ph type="sldNum" idx="12"/>
          </p:nvPr>
        </p:nvSpPr>
        <p:spPr>
          <a:xfrm>
            <a:off x="6553201" y="6356352"/>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sv-SE" sz="1200" smtClean="0">
                <a:solidFill>
                  <a:srgbClr val="888888"/>
                </a:solidFill>
                <a:latin typeface="Cabin"/>
                <a:ea typeface="Cabin"/>
                <a:cs typeface="Cabin"/>
                <a:sym typeface="Cabin"/>
              </a:rPr>
              <a:pPr algn="r">
                <a:buSzPct val="25000"/>
              </a:pPr>
              <a:t>‹#›</a:t>
            </a:fld>
            <a:endParaRPr lang="sv-SE" sz="1200">
              <a:solidFill>
                <a:srgbClr val="888888"/>
              </a:solidFill>
              <a:latin typeface="Cabin"/>
              <a:ea typeface="Cabin"/>
              <a:cs typeface="Cabin"/>
              <a:sym typeface="Cabin"/>
            </a:endParaRPr>
          </a:p>
        </p:txBody>
      </p:sp>
    </p:spTree>
    <p:extLst>
      <p:ext uri="{BB962C8B-B14F-4D97-AF65-F5344CB8AC3E}">
        <p14:creationId xmlns:p14="http://schemas.microsoft.com/office/powerpoint/2010/main" val="14242320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bin"/>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 name="Shape 23"/>
          <p:cNvSpPr txBox="1">
            <a:spLocks noGrp="1"/>
          </p:cNvSpPr>
          <p:nvPr>
            <p:ph type="body" idx="1"/>
          </p:nvPr>
        </p:nvSpPr>
        <p:spPr>
          <a:xfrm>
            <a:off x="457200" y="1600202"/>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24" name="Shape 24"/>
          <p:cNvSpPr txBox="1">
            <a:spLocks noGrp="1"/>
          </p:cNvSpPr>
          <p:nvPr>
            <p:ph type="dt" idx="10"/>
          </p:nvPr>
        </p:nvSpPr>
        <p:spPr>
          <a:xfrm>
            <a:off x="457201" y="6356352"/>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5" name="Shape 25"/>
          <p:cNvSpPr txBox="1">
            <a:spLocks noGrp="1"/>
          </p:cNvSpPr>
          <p:nvPr>
            <p:ph type="ftr" idx="11"/>
          </p:nvPr>
        </p:nvSpPr>
        <p:spPr>
          <a:xfrm>
            <a:off x="3124200" y="6356352"/>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 name="Shape 26"/>
          <p:cNvSpPr txBox="1">
            <a:spLocks noGrp="1"/>
          </p:cNvSpPr>
          <p:nvPr>
            <p:ph type="sldNum" idx="12"/>
          </p:nvPr>
        </p:nvSpPr>
        <p:spPr>
          <a:xfrm>
            <a:off x="6553201" y="6356352"/>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sv-SE" sz="1200" smtClean="0">
                <a:solidFill>
                  <a:srgbClr val="888888"/>
                </a:solidFill>
                <a:latin typeface="Cabin"/>
                <a:ea typeface="Cabin"/>
                <a:cs typeface="Cabin"/>
                <a:sym typeface="Cabin"/>
              </a:rPr>
              <a:pPr algn="r">
                <a:buSzPct val="25000"/>
              </a:pPr>
              <a:t>‹#›</a:t>
            </a:fld>
            <a:endParaRPr lang="sv-SE" sz="1200">
              <a:solidFill>
                <a:srgbClr val="888888"/>
              </a:solidFill>
              <a:latin typeface="Cabin"/>
              <a:ea typeface="Cabin"/>
              <a:cs typeface="Cabin"/>
              <a:sym typeface="Cabin"/>
            </a:endParaRPr>
          </a:p>
        </p:txBody>
      </p:sp>
    </p:spTree>
    <p:extLst>
      <p:ext uri="{BB962C8B-B14F-4D97-AF65-F5344CB8AC3E}">
        <p14:creationId xmlns:p14="http://schemas.microsoft.com/office/powerpoint/2010/main" val="40911212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Tom">
    <p:spTree>
      <p:nvGrpSpPr>
        <p:cNvPr id="1" name="Shape 27"/>
        <p:cNvGrpSpPr/>
        <p:nvPr/>
      </p:nvGrpSpPr>
      <p:grpSpPr>
        <a:xfrm>
          <a:off x="0" y="0"/>
          <a:ext cx="0" cy="0"/>
          <a:chOff x="0" y="0"/>
          <a:chExt cx="0" cy="0"/>
        </a:xfrm>
      </p:grpSpPr>
      <p:sp>
        <p:nvSpPr>
          <p:cNvPr id="28" name="Shape 28"/>
          <p:cNvSpPr txBox="1">
            <a:spLocks noGrp="1"/>
          </p:cNvSpPr>
          <p:nvPr>
            <p:ph type="dt" idx="10"/>
          </p:nvPr>
        </p:nvSpPr>
        <p:spPr>
          <a:xfrm>
            <a:off x="457201" y="6356352"/>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9" name="Shape 29"/>
          <p:cNvSpPr txBox="1">
            <a:spLocks noGrp="1"/>
          </p:cNvSpPr>
          <p:nvPr>
            <p:ph type="ftr" idx="11"/>
          </p:nvPr>
        </p:nvSpPr>
        <p:spPr>
          <a:xfrm>
            <a:off x="3124200" y="6356352"/>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0" name="Shape 30"/>
          <p:cNvSpPr txBox="1">
            <a:spLocks noGrp="1"/>
          </p:cNvSpPr>
          <p:nvPr>
            <p:ph type="sldNum" idx="12"/>
          </p:nvPr>
        </p:nvSpPr>
        <p:spPr>
          <a:xfrm>
            <a:off x="6553201" y="6356352"/>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sv-SE" sz="1200" smtClean="0">
                <a:solidFill>
                  <a:srgbClr val="888888"/>
                </a:solidFill>
                <a:latin typeface="Cabin"/>
                <a:ea typeface="Cabin"/>
                <a:cs typeface="Cabin"/>
                <a:sym typeface="Cabin"/>
              </a:rPr>
              <a:pPr algn="r">
                <a:buSzPct val="25000"/>
              </a:pPr>
              <a:t>‹#›</a:t>
            </a:fld>
            <a:endParaRPr lang="sv-SE" sz="1200">
              <a:solidFill>
                <a:srgbClr val="888888"/>
              </a:solidFill>
              <a:latin typeface="Cabin"/>
              <a:ea typeface="Cabin"/>
              <a:cs typeface="Cabin"/>
              <a:sym typeface="Cabin"/>
            </a:endParaRPr>
          </a:p>
        </p:txBody>
      </p:sp>
    </p:spTree>
    <p:extLst>
      <p:ext uri="{BB962C8B-B14F-4D97-AF65-F5344CB8AC3E}">
        <p14:creationId xmlns:p14="http://schemas.microsoft.com/office/powerpoint/2010/main" val="2986637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cSld name="Avsnittsrubrik">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722312" y="4406902"/>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bin"/>
              <a:buNone/>
              <a:defRPr/>
            </a:lvl1pPr>
            <a:lvl2pPr marL="457200" indent="0" rtl="0">
              <a:spcBef>
                <a:spcPts val="0"/>
              </a:spcBef>
              <a:buClr>
                <a:srgbClr val="888888"/>
              </a:buClr>
              <a:buFont typeface="Cabin"/>
              <a:buNone/>
              <a:defRPr/>
            </a:lvl2pPr>
            <a:lvl3pPr marL="914400" indent="0" rtl="0">
              <a:spcBef>
                <a:spcPts val="0"/>
              </a:spcBef>
              <a:buClr>
                <a:srgbClr val="888888"/>
              </a:buClr>
              <a:buFont typeface="Cabin"/>
              <a:buNone/>
              <a:defRPr/>
            </a:lvl3pPr>
            <a:lvl4pPr marL="1371600" indent="0" rtl="0">
              <a:spcBef>
                <a:spcPts val="0"/>
              </a:spcBef>
              <a:buClr>
                <a:srgbClr val="888888"/>
              </a:buClr>
              <a:buFont typeface="Cabin"/>
              <a:buNone/>
              <a:defRPr/>
            </a:lvl4pPr>
            <a:lvl5pPr marL="1828800" indent="0" rtl="0">
              <a:spcBef>
                <a:spcPts val="0"/>
              </a:spcBef>
              <a:buClr>
                <a:srgbClr val="888888"/>
              </a:buClr>
              <a:buFont typeface="Cabin"/>
              <a:buNone/>
              <a:defRPr/>
            </a:lvl5pPr>
            <a:lvl6pPr marL="2286000" indent="0" rtl="0">
              <a:spcBef>
                <a:spcPts val="0"/>
              </a:spcBef>
              <a:buClr>
                <a:srgbClr val="888888"/>
              </a:buClr>
              <a:buFont typeface="Cabin"/>
              <a:buNone/>
              <a:defRPr/>
            </a:lvl6pPr>
            <a:lvl7pPr marL="2743200" indent="0" rtl="0">
              <a:spcBef>
                <a:spcPts val="0"/>
              </a:spcBef>
              <a:buClr>
                <a:srgbClr val="888888"/>
              </a:buClr>
              <a:buFont typeface="Cabin"/>
              <a:buNone/>
              <a:defRPr/>
            </a:lvl7pPr>
            <a:lvl8pPr marL="3200400" indent="0" rtl="0">
              <a:spcBef>
                <a:spcPts val="0"/>
              </a:spcBef>
              <a:buClr>
                <a:srgbClr val="888888"/>
              </a:buClr>
              <a:buFont typeface="Cabin"/>
              <a:buNone/>
              <a:defRPr/>
            </a:lvl8pPr>
            <a:lvl9pPr marL="3657600" indent="0" rtl="0">
              <a:spcBef>
                <a:spcPts val="0"/>
              </a:spcBef>
              <a:buClr>
                <a:srgbClr val="888888"/>
              </a:buClr>
              <a:buFont typeface="Cabin"/>
              <a:buNone/>
              <a:defRPr/>
            </a:lvl9pPr>
          </a:lstStyle>
          <a:p>
            <a:endParaRPr/>
          </a:p>
        </p:txBody>
      </p:sp>
      <p:sp>
        <p:nvSpPr>
          <p:cNvPr id="40" name="Shape 40"/>
          <p:cNvSpPr txBox="1">
            <a:spLocks noGrp="1"/>
          </p:cNvSpPr>
          <p:nvPr>
            <p:ph type="dt" idx="10"/>
          </p:nvPr>
        </p:nvSpPr>
        <p:spPr>
          <a:xfrm>
            <a:off x="457201" y="6356352"/>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1" name="Shape 41"/>
          <p:cNvSpPr txBox="1">
            <a:spLocks noGrp="1"/>
          </p:cNvSpPr>
          <p:nvPr>
            <p:ph type="ftr" idx="11"/>
          </p:nvPr>
        </p:nvSpPr>
        <p:spPr>
          <a:xfrm>
            <a:off x="3124200" y="6356352"/>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2" name="Shape 42"/>
          <p:cNvSpPr txBox="1">
            <a:spLocks noGrp="1"/>
          </p:cNvSpPr>
          <p:nvPr>
            <p:ph type="sldNum" idx="12"/>
          </p:nvPr>
        </p:nvSpPr>
        <p:spPr>
          <a:xfrm>
            <a:off x="6553201" y="6356352"/>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sv-SE" sz="1200" smtClean="0">
                <a:solidFill>
                  <a:srgbClr val="888888"/>
                </a:solidFill>
                <a:latin typeface="Cabin"/>
                <a:ea typeface="Cabin"/>
                <a:cs typeface="Cabin"/>
                <a:sym typeface="Cabin"/>
              </a:rPr>
              <a:pPr algn="r">
                <a:buSzPct val="25000"/>
              </a:pPr>
              <a:t>‹#›</a:t>
            </a:fld>
            <a:endParaRPr lang="sv-SE" sz="1200">
              <a:solidFill>
                <a:srgbClr val="888888"/>
              </a:solidFill>
              <a:latin typeface="Cabin"/>
              <a:ea typeface="Cabin"/>
              <a:cs typeface="Cabin"/>
              <a:sym typeface="Cabin"/>
            </a:endParaRPr>
          </a:p>
        </p:txBody>
      </p:sp>
    </p:spTree>
    <p:extLst>
      <p:ext uri="{BB962C8B-B14F-4D97-AF65-F5344CB8AC3E}">
        <p14:creationId xmlns:p14="http://schemas.microsoft.com/office/powerpoint/2010/main" val="5243717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bin"/>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457201" y="1600202"/>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 name="Shape 46"/>
          <p:cNvSpPr txBox="1">
            <a:spLocks noGrp="1"/>
          </p:cNvSpPr>
          <p:nvPr>
            <p:ph type="body" idx="2"/>
          </p:nvPr>
        </p:nvSpPr>
        <p:spPr>
          <a:xfrm>
            <a:off x="4648201" y="1600202"/>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7" name="Shape 47"/>
          <p:cNvSpPr txBox="1">
            <a:spLocks noGrp="1"/>
          </p:cNvSpPr>
          <p:nvPr>
            <p:ph type="dt" idx="10"/>
          </p:nvPr>
        </p:nvSpPr>
        <p:spPr>
          <a:xfrm>
            <a:off x="457201" y="6356352"/>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8" name="Shape 48"/>
          <p:cNvSpPr txBox="1">
            <a:spLocks noGrp="1"/>
          </p:cNvSpPr>
          <p:nvPr>
            <p:ph type="ftr" idx="11"/>
          </p:nvPr>
        </p:nvSpPr>
        <p:spPr>
          <a:xfrm>
            <a:off x="3124200" y="6356352"/>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9" name="Shape 49"/>
          <p:cNvSpPr txBox="1">
            <a:spLocks noGrp="1"/>
          </p:cNvSpPr>
          <p:nvPr>
            <p:ph type="sldNum" idx="12"/>
          </p:nvPr>
        </p:nvSpPr>
        <p:spPr>
          <a:xfrm>
            <a:off x="6553201" y="6356352"/>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sv-SE" sz="1200" smtClean="0">
                <a:solidFill>
                  <a:srgbClr val="888888"/>
                </a:solidFill>
                <a:latin typeface="Cabin"/>
                <a:ea typeface="Cabin"/>
                <a:cs typeface="Cabin"/>
                <a:sym typeface="Cabin"/>
              </a:rPr>
              <a:pPr algn="r">
                <a:buSzPct val="25000"/>
              </a:pPr>
              <a:t>‹#›</a:t>
            </a:fld>
            <a:endParaRPr lang="sv-SE" sz="1200">
              <a:solidFill>
                <a:srgbClr val="888888"/>
              </a:solidFill>
              <a:latin typeface="Cabin"/>
              <a:ea typeface="Cabin"/>
              <a:cs typeface="Cabin"/>
              <a:sym typeface="Cabin"/>
            </a:endParaRPr>
          </a:p>
        </p:txBody>
      </p:sp>
    </p:spTree>
    <p:extLst>
      <p:ext uri="{BB962C8B-B14F-4D97-AF65-F5344CB8AC3E}">
        <p14:creationId xmlns:p14="http://schemas.microsoft.com/office/powerpoint/2010/main" val="13084627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cSld name="Jämförelse">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
          </p:nvPr>
        </p:nvSpPr>
        <p:spPr>
          <a:xfrm>
            <a:off x="457201" y="1535112"/>
            <a:ext cx="4040187" cy="639762"/>
          </a:xfrm>
          <a:prstGeom prst="rect">
            <a:avLst/>
          </a:prstGeom>
          <a:noFill/>
          <a:ln>
            <a:noFill/>
          </a:ln>
        </p:spPr>
        <p:txBody>
          <a:bodyPr lIns="91425" tIns="91425" rIns="91425" bIns="91425" anchor="b" anchorCtr="0"/>
          <a:lstStyle>
            <a:lvl1pPr marL="0" indent="0" rtl="0">
              <a:spcBef>
                <a:spcPts val="0"/>
              </a:spcBef>
              <a:buFont typeface="Cabin"/>
              <a:buNone/>
              <a:defRPr/>
            </a:lvl1pPr>
            <a:lvl2pPr marL="457200" indent="0" rtl="0">
              <a:spcBef>
                <a:spcPts val="0"/>
              </a:spcBef>
              <a:buFont typeface="Cabin"/>
              <a:buNone/>
              <a:defRPr/>
            </a:lvl2pPr>
            <a:lvl3pPr marL="914400" indent="0" rtl="0">
              <a:spcBef>
                <a:spcPts val="0"/>
              </a:spcBef>
              <a:buFont typeface="Cabin"/>
              <a:buNone/>
              <a:defRPr/>
            </a:lvl3pPr>
            <a:lvl4pPr marL="1371600" indent="0" rtl="0">
              <a:spcBef>
                <a:spcPts val="0"/>
              </a:spcBef>
              <a:buFont typeface="Cabin"/>
              <a:buNone/>
              <a:defRPr/>
            </a:lvl4pPr>
            <a:lvl5pPr marL="1828800" indent="0" rtl="0">
              <a:spcBef>
                <a:spcPts val="0"/>
              </a:spcBef>
              <a:buFont typeface="Cabin"/>
              <a:buNone/>
              <a:defRPr/>
            </a:lvl5pPr>
            <a:lvl6pPr marL="2286000" indent="0" rtl="0">
              <a:spcBef>
                <a:spcPts val="0"/>
              </a:spcBef>
              <a:buFont typeface="Cabin"/>
              <a:buNone/>
              <a:defRPr/>
            </a:lvl6pPr>
            <a:lvl7pPr marL="2743200" indent="0" rtl="0">
              <a:spcBef>
                <a:spcPts val="0"/>
              </a:spcBef>
              <a:buFont typeface="Cabin"/>
              <a:buNone/>
              <a:defRPr/>
            </a:lvl7pPr>
            <a:lvl8pPr marL="3200400" indent="0" rtl="0">
              <a:spcBef>
                <a:spcPts val="0"/>
              </a:spcBef>
              <a:buFont typeface="Cabin"/>
              <a:buNone/>
              <a:defRPr/>
            </a:lvl8pPr>
            <a:lvl9pPr marL="3657600" indent="0" rtl="0">
              <a:spcBef>
                <a:spcPts val="0"/>
              </a:spcBef>
              <a:buFont typeface="Cabin"/>
              <a:buNone/>
              <a:defRPr/>
            </a:lvl9pPr>
          </a:lstStyle>
          <a:p>
            <a:endParaRPr/>
          </a:p>
        </p:txBody>
      </p:sp>
      <p:sp>
        <p:nvSpPr>
          <p:cNvPr id="53" name="Shape 53"/>
          <p:cNvSpPr txBox="1">
            <a:spLocks noGrp="1"/>
          </p:cNvSpPr>
          <p:nvPr>
            <p:ph type="body" idx="2"/>
          </p:nvPr>
        </p:nvSpPr>
        <p:spPr>
          <a:xfrm>
            <a:off x="457201"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4" name="Shape 5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bin"/>
              <a:buNone/>
              <a:defRPr/>
            </a:lvl1pPr>
            <a:lvl2pPr marL="457200" indent="0" rtl="0">
              <a:spcBef>
                <a:spcPts val="0"/>
              </a:spcBef>
              <a:buFont typeface="Cabin"/>
              <a:buNone/>
              <a:defRPr/>
            </a:lvl2pPr>
            <a:lvl3pPr marL="914400" indent="0" rtl="0">
              <a:spcBef>
                <a:spcPts val="0"/>
              </a:spcBef>
              <a:buFont typeface="Cabin"/>
              <a:buNone/>
              <a:defRPr/>
            </a:lvl3pPr>
            <a:lvl4pPr marL="1371600" indent="0" rtl="0">
              <a:spcBef>
                <a:spcPts val="0"/>
              </a:spcBef>
              <a:buFont typeface="Cabin"/>
              <a:buNone/>
              <a:defRPr/>
            </a:lvl4pPr>
            <a:lvl5pPr marL="1828800" indent="0" rtl="0">
              <a:spcBef>
                <a:spcPts val="0"/>
              </a:spcBef>
              <a:buFont typeface="Cabin"/>
              <a:buNone/>
              <a:defRPr/>
            </a:lvl5pPr>
            <a:lvl6pPr marL="2286000" indent="0" rtl="0">
              <a:spcBef>
                <a:spcPts val="0"/>
              </a:spcBef>
              <a:buFont typeface="Cabin"/>
              <a:buNone/>
              <a:defRPr/>
            </a:lvl6pPr>
            <a:lvl7pPr marL="2743200" indent="0" rtl="0">
              <a:spcBef>
                <a:spcPts val="0"/>
              </a:spcBef>
              <a:buFont typeface="Cabin"/>
              <a:buNone/>
              <a:defRPr/>
            </a:lvl7pPr>
            <a:lvl8pPr marL="3200400" indent="0" rtl="0">
              <a:spcBef>
                <a:spcPts val="0"/>
              </a:spcBef>
              <a:buFont typeface="Cabin"/>
              <a:buNone/>
              <a:defRPr/>
            </a:lvl8pPr>
            <a:lvl9pPr marL="3657600" indent="0" rtl="0">
              <a:spcBef>
                <a:spcPts val="0"/>
              </a:spcBef>
              <a:buFont typeface="Cabin"/>
              <a:buNone/>
              <a:defRPr/>
            </a:lvl9pPr>
          </a:lstStyle>
          <a:p>
            <a:endParaRPr/>
          </a:p>
        </p:txBody>
      </p:sp>
      <p:sp>
        <p:nvSpPr>
          <p:cNvPr id="55" name="Shape 5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6" name="Shape 56"/>
          <p:cNvSpPr txBox="1">
            <a:spLocks noGrp="1"/>
          </p:cNvSpPr>
          <p:nvPr>
            <p:ph type="dt" idx="10"/>
          </p:nvPr>
        </p:nvSpPr>
        <p:spPr>
          <a:xfrm>
            <a:off x="457201" y="6356352"/>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7" name="Shape 57"/>
          <p:cNvSpPr txBox="1">
            <a:spLocks noGrp="1"/>
          </p:cNvSpPr>
          <p:nvPr>
            <p:ph type="ftr" idx="11"/>
          </p:nvPr>
        </p:nvSpPr>
        <p:spPr>
          <a:xfrm>
            <a:off x="3124200" y="6356352"/>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8" name="Shape 58"/>
          <p:cNvSpPr txBox="1">
            <a:spLocks noGrp="1"/>
          </p:cNvSpPr>
          <p:nvPr>
            <p:ph type="sldNum" idx="12"/>
          </p:nvPr>
        </p:nvSpPr>
        <p:spPr>
          <a:xfrm>
            <a:off x="6553201" y="6356352"/>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sv-SE" sz="1200" smtClean="0">
                <a:solidFill>
                  <a:srgbClr val="888888"/>
                </a:solidFill>
                <a:latin typeface="Cabin"/>
                <a:ea typeface="Cabin"/>
                <a:cs typeface="Cabin"/>
                <a:sym typeface="Cabin"/>
              </a:rPr>
              <a:pPr algn="r">
                <a:buSzPct val="25000"/>
              </a:pPr>
              <a:t>‹#›</a:t>
            </a:fld>
            <a:endParaRPr lang="sv-SE" sz="1200">
              <a:solidFill>
                <a:srgbClr val="888888"/>
              </a:solidFill>
              <a:latin typeface="Cabin"/>
              <a:ea typeface="Cabin"/>
              <a:cs typeface="Cabin"/>
              <a:sym typeface="Cabin"/>
            </a:endParaRPr>
          </a:p>
        </p:txBody>
      </p:sp>
    </p:spTree>
    <p:extLst>
      <p:ext uri="{BB962C8B-B14F-4D97-AF65-F5344CB8AC3E}">
        <p14:creationId xmlns:p14="http://schemas.microsoft.com/office/powerpoint/2010/main" val="19718517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bin"/>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1" name="Shape 61"/>
          <p:cNvSpPr txBox="1">
            <a:spLocks noGrp="1"/>
          </p:cNvSpPr>
          <p:nvPr>
            <p:ph type="dt" idx="10"/>
          </p:nvPr>
        </p:nvSpPr>
        <p:spPr>
          <a:xfrm>
            <a:off x="457201" y="6356352"/>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2" name="Shape 62"/>
          <p:cNvSpPr txBox="1">
            <a:spLocks noGrp="1"/>
          </p:cNvSpPr>
          <p:nvPr>
            <p:ph type="ftr" idx="11"/>
          </p:nvPr>
        </p:nvSpPr>
        <p:spPr>
          <a:xfrm>
            <a:off x="3124200" y="6356352"/>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3" name="Shape 63"/>
          <p:cNvSpPr txBox="1">
            <a:spLocks noGrp="1"/>
          </p:cNvSpPr>
          <p:nvPr>
            <p:ph type="sldNum" idx="12"/>
          </p:nvPr>
        </p:nvSpPr>
        <p:spPr>
          <a:xfrm>
            <a:off x="6553201" y="6356352"/>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sv-SE" sz="1200" smtClean="0">
                <a:solidFill>
                  <a:srgbClr val="888888"/>
                </a:solidFill>
                <a:latin typeface="Cabin"/>
                <a:ea typeface="Cabin"/>
                <a:cs typeface="Cabin"/>
                <a:sym typeface="Cabin"/>
              </a:rPr>
              <a:pPr algn="r">
                <a:buSzPct val="25000"/>
              </a:pPr>
              <a:t>‹#›</a:t>
            </a:fld>
            <a:endParaRPr lang="sv-SE" sz="1200">
              <a:solidFill>
                <a:srgbClr val="888888"/>
              </a:solidFill>
              <a:latin typeface="Cabin"/>
              <a:ea typeface="Cabin"/>
              <a:cs typeface="Cabin"/>
              <a:sym typeface="Cabin"/>
            </a:endParaRPr>
          </a:p>
        </p:txBody>
      </p:sp>
    </p:spTree>
    <p:extLst>
      <p:ext uri="{BB962C8B-B14F-4D97-AF65-F5344CB8AC3E}">
        <p14:creationId xmlns:p14="http://schemas.microsoft.com/office/powerpoint/2010/main" val="13523812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cSld name="Innehåll med bildtext">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1" y="273052"/>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7" name="Shape 67"/>
          <p:cNvSpPr txBox="1">
            <a:spLocks noGrp="1"/>
          </p:cNvSpPr>
          <p:nvPr>
            <p:ph type="body" idx="2"/>
          </p:nvPr>
        </p:nvSpPr>
        <p:spPr>
          <a:xfrm>
            <a:off x="457201" y="1435102"/>
            <a:ext cx="3008313" cy="4691063"/>
          </a:xfrm>
          <a:prstGeom prst="rect">
            <a:avLst/>
          </a:prstGeom>
          <a:noFill/>
          <a:ln>
            <a:noFill/>
          </a:ln>
        </p:spPr>
        <p:txBody>
          <a:bodyPr lIns="91425" tIns="91425" rIns="91425" bIns="91425" anchor="t" anchorCtr="0"/>
          <a:lstStyle>
            <a:lvl1pPr marL="0" indent="0" rtl="0">
              <a:spcBef>
                <a:spcPts val="0"/>
              </a:spcBef>
              <a:buFont typeface="Cabin"/>
              <a:buNone/>
              <a:defRPr/>
            </a:lvl1pPr>
            <a:lvl2pPr marL="457200" indent="0" rtl="0">
              <a:spcBef>
                <a:spcPts val="0"/>
              </a:spcBef>
              <a:buFont typeface="Cabin"/>
              <a:buNone/>
              <a:defRPr/>
            </a:lvl2pPr>
            <a:lvl3pPr marL="914400" indent="0" rtl="0">
              <a:spcBef>
                <a:spcPts val="0"/>
              </a:spcBef>
              <a:buFont typeface="Cabin"/>
              <a:buNone/>
              <a:defRPr/>
            </a:lvl3pPr>
            <a:lvl4pPr marL="1371600" indent="0" rtl="0">
              <a:spcBef>
                <a:spcPts val="0"/>
              </a:spcBef>
              <a:buFont typeface="Cabin"/>
              <a:buNone/>
              <a:defRPr/>
            </a:lvl4pPr>
            <a:lvl5pPr marL="1828800" indent="0" rtl="0">
              <a:spcBef>
                <a:spcPts val="0"/>
              </a:spcBef>
              <a:buFont typeface="Cabin"/>
              <a:buNone/>
              <a:defRPr/>
            </a:lvl5pPr>
            <a:lvl6pPr marL="2286000" indent="0" rtl="0">
              <a:spcBef>
                <a:spcPts val="0"/>
              </a:spcBef>
              <a:buFont typeface="Cabin"/>
              <a:buNone/>
              <a:defRPr/>
            </a:lvl6pPr>
            <a:lvl7pPr marL="2743200" indent="0" rtl="0">
              <a:spcBef>
                <a:spcPts val="0"/>
              </a:spcBef>
              <a:buFont typeface="Cabin"/>
              <a:buNone/>
              <a:defRPr/>
            </a:lvl7pPr>
            <a:lvl8pPr marL="3200400" indent="0" rtl="0">
              <a:spcBef>
                <a:spcPts val="0"/>
              </a:spcBef>
              <a:buFont typeface="Cabin"/>
              <a:buNone/>
              <a:defRPr/>
            </a:lvl8pPr>
            <a:lvl9pPr marL="3657600" indent="0" rtl="0">
              <a:spcBef>
                <a:spcPts val="0"/>
              </a:spcBef>
              <a:buFont typeface="Cabin"/>
              <a:buNone/>
              <a:defRPr/>
            </a:lvl9pPr>
          </a:lstStyle>
          <a:p>
            <a:endParaRPr/>
          </a:p>
        </p:txBody>
      </p:sp>
      <p:sp>
        <p:nvSpPr>
          <p:cNvPr id="68" name="Shape 68"/>
          <p:cNvSpPr txBox="1">
            <a:spLocks noGrp="1"/>
          </p:cNvSpPr>
          <p:nvPr>
            <p:ph type="dt" idx="10"/>
          </p:nvPr>
        </p:nvSpPr>
        <p:spPr>
          <a:xfrm>
            <a:off x="457201" y="6356352"/>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9" name="Shape 69"/>
          <p:cNvSpPr txBox="1">
            <a:spLocks noGrp="1"/>
          </p:cNvSpPr>
          <p:nvPr>
            <p:ph type="ftr" idx="11"/>
          </p:nvPr>
        </p:nvSpPr>
        <p:spPr>
          <a:xfrm>
            <a:off x="3124200" y="6356352"/>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0" name="Shape 70"/>
          <p:cNvSpPr txBox="1">
            <a:spLocks noGrp="1"/>
          </p:cNvSpPr>
          <p:nvPr>
            <p:ph type="sldNum" idx="12"/>
          </p:nvPr>
        </p:nvSpPr>
        <p:spPr>
          <a:xfrm>
            <a:off x="6553201" y="6356352"/>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sv-SE" sz="1200" smtClean="0">
                <a:solidFill>
                  <a:srgbClr val="888888"/>
                </a:solidFill>
                <a:latin typeface="Cabin"/>
                <a:ea typeface="Cabin"/>
                <a:cs typeface="Cabin"/>
                <a:sym typeface="Cabin"/>
              </a:rPr>
              <a:pPr algn="r">
                <a:buSzPct val="25000"/>
              </a:pPr>
              <a:t>‹#›</a:t>
            </a:fld>
            <a:endParaRPr lang="sv-SE" sz="1200">
              <a:solidFill>
                <a:srgbClr val="888888"/>
              </a:solidFill>
              <a:latin typeface="Cabin"/>
              <a:ea typeface="Cabin"/>
              <a:cs typeface="Cabin"/>
              <a:sym typeface="Cabin"/>
            </a:endParaRPr>
          </a:p>
        </p:txBody>
      </p:sp>
    </p:spTree>
    <p:extLst>
      <p:ext uri="{BB962C8B-B14F-4D97-AF65-F5344CB8AC3E}">
        <p14:creationId xmlns:p14="http://schemas.microsoft.com/office/powerpoint/2010/main" val="41785509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cSld name="Rubrik och lodrät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bin"/>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309019"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74" name="Shape 74"/>
          <p:cNvSpPr txBox="1">
            <a:spLocks noGrp="1"/>
          </p:cNvSpPr>
          <p:nvPr>
            <p:ph type="dt" idx="10"/>
          </p:nvPr>
        </p:nvSpPr>
        <p:spPr>
          <a:xfrm>
            <a:off x="457201" y="6356352"/>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5" name="Shape 75"/>
          <p:cNvSpPr txBox="1">
            <a:spLocks noGrp="1"/>
          </p:cNvSpPr>
          <p:nvPr>
            <p:ph type="ftr" idx="11"/>
          </p:nvPr>
        </p:nvSpPr>
        <p:spPr>
          <a:xfrm>
            <a:off x="3124200" y="6356352"/>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6" name="Shape 76"/>
          <p:cNvSpPr txBox="1">
            <a:spLocks noGrp="1"/>
          </p:cNvSpPr>
          <p:nvPr>
            <p:ph type="sldNum" idx="12"/>
          </p:nvPr>
        </p:nvSpPr>
        <p:spPr>
          <a:xfrm>
            <a:off x="6553201" y="6356352"/>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sv-SE" sz="1200" smtClean="0">
                <a:solidFill>
                  <a:srgbClr val="888888"/>
                </a:solidFill>
                <a:latin typeface="Cabin"/>
                <a:ea typeface="Cabin"/>
                <a:cs typeface="Cabin"/>
                <a:sym typeface="Cabin"/>
              </a:rPr>
              <a:pPr algn="r">
                <a:buSzPct val="25000"/>
              </a:pPr>
              <a:t>‹#›</a:t>
            </a:fld>
            <a:endParaRPr lang="sv-SE" sz="1200">
              <a:solidFill>
                <a:srgbClr val="888888"/>
              </a:solidFill>
              <a:latin typeface="Cabin"/>
              <a:ea typeface="Cabin"/>
              <a:cs typeface="Cabin"/>
              <a:sym typeface="Cabin"/>
            </a:endParaRPr>
          </a:p>
        </p:txBody>
      </p:sp>
    </p:spTree>
    <p:extLst>
      <p:ext uri="{BB962C8B-B14F-4D97-AF65-F5344CB8AC3E}">
        <p14:creationId xmlns:p14="http://schemas.microsoft.com/office/powerpoint/2010/main" val="1121090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örstasidan_6">
    <p:spTree>
      <p:nvGrpSpPr>
        <p:cNvPr id="1" name=""/>
        <p:cNvGrpSpPr/>
        <p:nvPr/>
      </p:nvGrpSpPr>
      <p:grpSpPr>
        <a:xfrm>
          <a:off x="0" y="0"/>
          <a:ext cx="0" cy="0"/>
          <a:chOff x="0" y="0"/>
          <a:chExt cx="0" cy="0"/>
        </a:xfrm>
      </p:grpSpPr>
      <p:pic>
        <p:nvPicPr>
          <p:cNvPr id="13" name="Bildobjekt 12" descr="Sida6.jpg"/>
          <p:cNvPicPr>
            <a:picLocks noChangeAspect="1"/>
          </p:cNvPicPr>
          <p:nvPr userDrawn="1"/>
        </p:nvPicPr>
        <p:blipFill>
          <a:blip r:embed="rId2" cstate="screen"/>
          <a:stretch>
            <a:fillRect/>
          </a:stretch>
        </p:blipFill>
        <p:spPr>
          <a:xfrm>
            <a:off x="0" y="0"/>
            <a:ext cx="9144000" cy="6858000"/>
          </a:xfrm>
          <a:prstGeom prst="rect">
            <a:avLst/>
          </a:prstGeom>
        </p:spPr>
      </p:pic>
      <p:sp>
        <p:nvSpPr>
          <p:cNvPr id="22" name="Platshållare för datum 21"/>
          <p:cNvSpPr>
            <a:spLocks noGrp="1"/>
          </p:cNvSpPr>
          <p:nvPr>
            <p:ph type="dt" sz="half" idx="10"/>
          </p:nvPr>
        </p:nvSpPr>
        <p:spPr/>
        <p:txBody>
          <a:bodyPr/>
          <a:lstStyle/>
          <a:p>
            <a:fld id="{F59C38F2-795C-4FB6-86BC-1C70938A9C39}" type="datetime1">
              <a:rPr lang="sv-SE" smtClean="0"/>
              <a:pPr/>
              <a:t>2025-07-03</a:t>
            </a:fld>
            <a:endParaRPr lang="sv-SE" dirty="0"/>
          </a:p>
        </p:txBody>
      </p:sp>
      <p:sp>
        <p:nvSpPr>
          <p:cNvPr id="9" name="textruta 8"/>
          <p:cNvSpPr txBox="1"/>
          <p:nvPr userDrawn="1"/>
        </p:nvSpPr>
        <p:spPr>
          <a:xfrm>
            <a:off x="3222626" y="6224074"/>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11" name="Bildobjekt 10" descr="StockholmsStad_logot#21B0A8.png"/>
          <p:cNvPicPr>
            <a:picLocks noChangeAspect="1"/>
          </p:cNvPicPr>
          <p:nvPr userDrawn="1"/>
        </p:nvPicPr>
        <p:blipFill>
          <a:blip r:embed="rId3" cstate="screen"/>
          <a:stretch>
            <a:fillRect/>
          </a:stretch>
        </p:blipFill>
        <p:spPr>
          <a:xfrm>
            <a:off x="7056001" y="437499"/>
            <a:ext cx="1632207" cy="589789"/>
          </a:xfrm>
          <a:prstGeom prst="rect">
            <a:avLst/>
          </a:prstGeom>
        </p:spPr>
      </p:pic>
      <p:sp>
        <p:nvSpPr>
          <p:cNvPr id="7" name="Rubrik 6"/>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cSld name="Lodrät rubrik och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8"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bin"/>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541338" y="190501"/>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80" name="Shape 80"/>
          <p:cNvSpPr txBox="1">
            <a:spLocks noGrp="1"/>
          </p:cNvSpPr>
          <p:nvPr>
            <p:ph type="dt" idx="10"/>
          </p:nvPr>
        </p:nvSpPr>
        <p:spPr>
          <a:xfrm>
            <a:off x="457201" y="6356352"/>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1" name="Shape 81"/>
          <p:cNvSpPr txBox="1">
            <a:spLocks noGrp="1"/>
          </p:cNvSpPr>
          <p:nvPr>
            <p:ph type="ftr" idx="11"/>
          </p:nvPr>
        </p:nvSpPr>
        <p:spPr>
          <a:xfrm>
            <a:off x="3124200" y="6356352"/>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2" name="Shape 82"/>
          <p:cNvSpPr txBox="1">
            <a:spLocks noGrp="1"/>
          </p:cNvSpPr>
          <p:nvPr>
            <p:ph type="sldNum" idx="12"/>
          </p:nvPr>
        </p:nvSpPr>
        <p:spPr>
          <a:xfrm>
            <a:off x="6553201" y="6356352"/>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sv-SE" sz="1200" smtClean="0">
                <a:solidFill>
                  <a:srgbClr val="888888"/>
                </a:solidFill>
                <a:latin typeface="Cabin"/>
                <a:ea typeface="Cabin"/>
                <a:cs typeface="Cabin"/>
                <a:sym typeface="Cabin"/>
              </a:rPr>
              <a:pPr algn="r">
                <a:buSzPct val="25000"/>
              </a:pPr>
              <a:t>‹#›</a:t>
            </a:fld>
            <a:endParaRPr lang="sv-SE" sz="1200">
              <a:solidFill>
                <a:srgbClr val="888888"/>
              </a:solidFill>
              <a:latin typeface="Cabin"/>
              <a:ea typeface="Cabin"/>
              <a:cs typeface="Cabin"/>
              <a:sym typeface="Cabin"/>
            </a:endParaRPr>
          </a:p>
        </p:txBody>
      </p:sp>
    </p:spTree>
    <p:extLst>
      <p:ext uri="{BB962C8B-B14F-4D97-AF65-F5344CB8AC3E}">
        <p14:creationId xmlns:p14="http://schemas.microsoft.com/office/powerpoint/2010/main" val="42930871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ext - bild höge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text 4"/>
          <p:cNvSpPr>
            <a:spLocks noGrp="1"/>
          </p:cNvSpPr>
          <p:nvPr>
            <p:ph type="body" sz="quarter" idx="18"/>
          </p:nvPr>
        </p:nvSpPr>
        <p:spPr>
          <a:xfrm>
            <a:off x="457200" y="1440000"/>
            <a:ext cx="3888000" cy="3960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3"/>
          </p:nvPr>
        </p:nvSpPr>
        <p:spPr>
          <a:xfrm>
            <a:off x="4572513" y="1440000"/>
            <a:ext cx="4104000" cy="3960000"/>
          </a:xfrm>
        </p:spPr>
        <p:txBody>
          <a:bodyPr/>
          <a:lstStyle>
            <a:lvl1pPr marL="0" indent="0">
              <a:buFontTx/>
              <a:buNone/>
              <a:defRPr/>
            </a:lvl1pPr>
          </a:lstStyle>
          <a:p>
            <a:r>
              <a:rPr lang="sv-SE"/>
              <a:t>Klicka på ikonen för att lägga till en bild</a:t>
            </a:r>
          </a:p>
        </p:txBody>
      </p:sp>
      <p:sp>
        <p:nvSpPr>
          <p:cNvPr id="8" name="Platshållare för text 4"/>
          <p:cNvSpPr>
            <a:spLocks noGrp="1"/>
          </p:cNvSpPr>
          <p:nvPr>
            <p:ph type="body" sz="quarter" idx="17" hasCustomPrompt="1"/>
          </p:nvPr>
        </p:nvSpPr>
        <p:spPr>
          <a:xfrm>
            <a:off x="4572513" y="5446800"/>
            <a:ext cx="4104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3" name="Platshållare för datum 12"/>
          <p:cNvSpPr>
            <a:spLocks noGrp="1"/>
          </p:cNvSpPr>
          <p:nvPr>
            <p:ph type="dt" sz="half" idx="14"/>
          </p:nvPr>
        </p:nvSpPr>
        <p:spPr/>
        <p:txBody>
          <a:bodyPr/>
          <a:lstStyle/>
          <a:p>
            <a:r>
              <a:rPr lang="sv-SE"/>
              <a:t>20XX-XX-XX</a:t>
            </a:r>
            <a:endParaRPr lang="sv-SE" dirty="0"/>
          </a:p>
        </p:txBody>
      </p:sp>
      <p:sp>
        <p:nvSpPr>
          <p:cNvPr id="14" name="Platshållare för sidfot 13"/>
          <p:cNvSpPr>
            <a:spLocks noGrp="1"/>
          </p:cNvSpPr>
          <p:nvPr>
            <p:ph type="ftr" sz="quarter" idx="15"/>
          </p:nvPr>
        </p:nvSpPr>
        <p:spPr/>
        <p:txBody>
          <a:bodyPr/>
          <a:lstStyle/>
          <a:p>
            <a:r>
              <a:rPr lang="sv-SE"/>
              <a:t>Skriv eventuell sidfot här</a:t>
            </a:r>
            <a:endParaRPr lang="sv-SE" dirty="0"/>
          </a:p>
        </p:txBody>
      </p:sp>
      <p:sp>
        <p:nvSpPr>
          <p:cNvPr id="15" name="Platshållare för bildnummer 14"/>
          <p:cNvSpPr>
            <a:spLocks noGrp="1"/>
          </p:cNvSpPr>
          <p:nvPr>
            <p:ph type="sldNum" sz="quarter" idx="16"/>
          </p:nvPr>
        </p:nvSpPr>
        <p:spPr/>
        <p:txBody>
          <a:bodyPr/>
          <a:lstStyle/>
          <a:p>
            <a:fld id="{A1FA3D87-4B78-4D5D-8368-DA3305501A4C}" type="slidenum">
              <a:rPr lang="sv-SE" smtClean="0"/>
              <a:pPr/>
              <a:t>‹#›</a:t>
            </a:fld>
            <a:endParaRPr lang="sv-SE" dirty="0"/>
          </a:p>
        </p:txBody>
      </p:sp>
      <p:sp>
        <p:nvSpPr>
          <p:cNvPr id="10" name="textruta 9"/>
          <p:cNvSpPr txBox="1"/>
          <p:nvPr userDrawn="1"/>
        </p:nvSpPr>
        <p:spPr>
          <a:xfrm>
            <a:off x="9324528" y="2132858"/>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36038294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13" hasCustomPrompt="1"/>
          </p:nvPr>
        </p:nvSpPr>
        <p:spPr>
          <a:xfrm>
            <a:off x="460375" y="5733256"/>
            <a:ext cx="72828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4" name="Platshållare för datum 3"/>
          <p:cNvSpPr>
            <a:spLocks noGrp="1"/>
          </p:cNvSpPr>
          <p:nvPr>
            <p:ph type="dt" sz="half" idx="14"/>
          </p:nvPr>
        </p:nvSpPr>
        <p:spPr/>
        <p:txBody>
          <a:bodyPr/>
          <a:lstStyle/>
          <a:p>
            <a:r>
              <a:rPr lang="sv-SE"/>
              <a:t>20XX-XX-XX</a:t>
            </a:r>
            <a:endParaRPr lang="sv-SE" dirty="0"/>
          </a:p>
        </p:txBody>
      </p:sp>
      <p:sp>
        <p:nvSpPr>
          <p:cNvPr id="6" name="Platshållare för sidfot 5"/>
          <p:cNvSpPr>
            <a:spLocks noGrp="1"/>
          </p:cNvSpPr>
          <p:nvPr>
            <p:ph type="ftr" sz="quarter" idx="15"/>
          </p:nvPr>
        </p:nvSpPr>
        <p:spPr/>
        <p:txBody>
          <a:bodyPr/>
          <a:lstStyle/>
          <a:p>
            <a:r>
              <a:rPr lang="sv-SE"/>
              <a:t>Skriv eventuell sidfot här</a:t>
            </a:r>
            <a:endParaRPr lang="sv-SE" dirty="0"/>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40058842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unktlista, en spalt">
    <p:spTree>
      <p:nvGrpSpPr>
        <p:cNvPr id="1" name=""/>
        <p:cNvGrpSpPr/>
        <p:nvPr/>
      </p:nvGrpSpPr>
      <p:grpSpPr>
        <a:xfrm>
          <a:off x="0" y="0"/>
          <a:ext cx="0" cy="0"/>
          <a:chOff x="0" y="0"/>
          <a:chExt cx="0" cy="0"/>
        </a:xfrm>
      </p:grpSpPr>
      <p:sp>
        <p:nvSpPr>
          <p:cNvPr id="10" name="Platshållare för text 9"/>
          <p:cNvSpPr>
            <a:spLocks noGrp="1"/>
          </p:cNvSpPr>
          <p:nvPr>
            <p:ph type="body" sz="quarter" idx="13"/>
          </p:nvPr>
        </p:nvSpPr>
        <p:spPr>
          <a:xfrm>
            <a:off x="458787" y="1440000"/>
            <a:ext cx="5486400" cy="3960000"/>
          </a:xfrm>
          <a:prstGeom prst="rect">
            <a:avLst/>
          </a:prstGeom>
        </p:spPr>
        <p:txBody>
          <a:bodyPr tIns="0"/>
          <a:lstStyle>
            <a:lvl1pPr marL="216000" indent="-216000">
              <a:spcAft>
                <a:spcPts val="480"/>
              </a:spcAft>
              <a:buFont typeface="Arial" pitchFamily="34" charset="0"/>
              <a:buChar char="•"/>
              <a:defRPr/>
            </a:lvl1pPr>
            <a:lvl2pPr indent="-396000">
              <a:defRPr/>
            </a:lvl2pPr>
            <a:lvl3pPr indent="-288000">
              <a:defRPr/>
            </a:lvl3pPr>
            <a:lvl4pPr indent="-288000">
              <a:defRPr/>
            </a:lvl4pPr>
            <a:lvl5pPr indent="-28800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5" name="Platshållare för datum 14"/>
          <p:cNvSpPr>
            <a:spLocks noGrp="1"/>
          </p:cNvSpPr>
          <p:nvPr>
            <p:ph type="dt" sz="half" idx="14"/>
          </p:nvPr>
        </p:nvSpPr>
        <p:spPr/>
        <p:txBody>
          <a:bodyPr/>
          <a:lstStyle/>
          <a:p>
            <a:fld id="{AFAC4DEF-1561-41E3-A47E-1AE64D3E72F2}" type="datetime1">
              <a:rPr lang="sv-SE" smtClean="0"/>
              <a:pPr/>
              <a:t>2025-07-03</a:t>
            </a:fld>
            <a:endParaRPr lang="sv-SE" dirty="0"/>
          </a:p>
        </p:txBody>
      </p:sp>
      <p:sp>
        <p:nvSpPr>
          <p:cNvPr id="16" name="Platshållare för bildnummer 15"/>
          <p:cNvSpPr>
            <a:spLocks noGrp="1"/>
          </p:cNvSpPr>
          <p:nvPr>
            <p:ph type="sldNum" sz="quarter" idx="15"/>
          </p:nvPr>
        </p:nvSpPr>
        <p:spPr/>
        <p:txBody>
          <a:bodyPr/>
          <a:lstStyle/>
          <a:p>
            <a:r>
              <a:rPr lang="sv-SE" dirty="0"/>
              <a:t>Sida </a:t>
            </a:r>
            <a:fld id="{42A5867E-8ECA-40F1-9DD6-AE7AFDFAA899}" type="slidenum">
              <a:rPr lang="sv-SE" smtClean="0"/>
              <a:pPr/>
              <a:t>‹#›</a:t>
            </a:fld>
            <a:endParaRPr lang="sv-SE" dirty="0"/>
          </a:p>
        </p:txBody>
      </p:sp>
      <p:sp>
        <p:nvSpPr>
          <p:cNvPr id="17" name="Platshållare för sidfot 16"/>
          <p:cNvSpPr>
            <a:spLocks noGrp="1"/>
          </p:cNvSpPr>
          <p:nvPr>
            <p:ph type="ftr" sz="quarter" idx="16"/>
          </p:nvPr>
        </p:nvSpPr>
        <p:spPr/>
        <p:txBody>
          <a:bodyPr/>
          <a:lstStyle/>
          <a:p>
            <a:r>
              <a:rPr lang="sv-SE" dirty="0"/>
              <a:t> </a:t>
            </a:r>
          </a:p>
        </p:txBody>
      </p:sp>
      <p:sp>
        <p:nvSpPr>
          <p:cNvPr id="8" name="Rubrik 7"/>
          <p:cNvSpPr>
            <a:spLocks noGrp="1"/>
          </p:cNvSpPr>
          <p:nvPr>
            <p:ph type="title"/>
          </p:nvPr>
        </p:nvSpPr>
        <p:spPr/>
        <p:txBody>
          <a:bodyPr/>
          <a:lstStyle/>
          <a:p>
            <a:r>
              <a:rPr lang="sv-SE" dirty="0"/>
              <a:t>Klicka här för att ändra format</a:t>
            </a:r>
          </a:p>
        </p:txBody>
      </p:sp>
    </p:spTree>
    <p:extLst>
      <p:ext uri="{BB962C8B-B14F-4D97-AF65-F5344CB8AC3E}">
        <p14:creationId xmlns:p14="http://schemas.microsoft.com/office/powerpoint/2010/main" val="41771990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unktlista två spalter">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4" name="Platshållare för text 10"/>
          <p:cNvSpPr>
            <a:spLocks noGrp="1"/>
          </p:cNvSpPr>
          <p:nvPr>
            <p:ph type="body" sz="quarter" idx="14"/>
          </p:nvPr>
        </p:nvSpPr>
        <p:spPr>
          <a:xfrm>
            <a:off x="4785850"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0" name="Platshållare för datum 19"/>
          <p:cNvSpPr>
            <a:spLocks noGrp="1"/>
          </p:cNvSpPr>
          <p:nvPr>
            <p:ph type="dt" sz="half" idx="15"/>
          </p:nvPr>
        </p:nvSpPr>
        <p:spPr/>
        <p:txBody>
          <a:bodyPr/>
          <a:lstStyle/>
          <a:p>
            <a:fld id="{35C90092-4481-4CAB-AB05-C3D5BFC5317E}" type="datetime1">
              <a:rPr lang="sv-SE" smtClean="0"/>
              <a:pPr/>
              <a:t>2025-07-03</a:t>
            </a:fld>
            <a:endParaRPr lang="sv-SE" dirty="0"/>
          </a:p>
        </p:txBody>
      </p:sp>
      <p:sp>
        <p:nvSpPr>
          <p:cNvPr id="21" name="Platshållare för bildnummer 20"/>
          <p:cNvSpPr>
            <a:spLocks noGrp="1"/>
          </p:cNvSpPr>
          <p:nvPr>
            <p:ph type="sldNum" sz="quarter" idx="16"/>
          </p:nvPr>
        </p:nvSpPr>
        <p:spPr/>
        <p:txBody>
          <a:bodyPr/>
          <a:lstStyle/>
          <a:p>
            <a:r>
              <a:rPr lang="sv-SE" dirty="0"/>
              <a:t>Sida </a:t>
            </a:r>
            <a:fld id="{42A5867E-8ECA-40F1-9DD6-AE7AFDFAA899}" type="slidenum">
              <a:rPr lang="sv-SE" smtClean="0"/>
              <a:pPr/>
              <a:t>‹#›</a:t>
            </a:fld>
            <a:endParaRPr lang="sv-SE" dirty="0"/>
          </a:p>
        </p:txBody>
      </p:sp>
      <p:sp>
        <p:nvSpPr>
          <p:cNvPr id="22" name="Platshållare för sidfot 21"/>
          <p:cNvSpPr>
            <a:spLocks noGrp="1"/>
          </p:cNvSpPr>
          <p:nvPr>
            <p:ph type="ftr" sz="quarter" idx="17"/>
          </p:nvPr>
        </p:nvSpPr>
        <p:spPr/>
        <p:txBody>
          <a:bodyPr/>
          <a:lstStyle/>
          <a:p>
            <a:r>
              <a:rPr lang="sv-SE" dirty="0"/>
              <a:t> </a:t>
            </a:r>
          </a:p>
        </p:txBody>
      </p:sp>
      <p:sp>
        <p:nvSpPr>
          <p:cNvPr id="8" name="Rubrik 7"/>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39874057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a:lstStyle>
            <a:lvl1pPr marL="0" indent="0" algn="l">
              <a:lnSpc>
                <a:spcPct val="100000"/>
              </a:lnSpc>
              <a:buFont typeface="Arial" pitchFamily="34" charset="0"/>
              <a:buNone/>
              <a:defRPr sz="2000"/>
            </a:lvl1pPr>
          </a:lstStyle>
          <a:p>
            <a:pPr lvl="0"/>
            <a:r>
              <a:rPr lang="sv-SE" dirty="0"/>
              <a:t>Klicka här för att ändra format på bakgrundstexten</a:t>
            </a:r>
          </a:p>
        </p:txBody>
      </p:sp>
      <p:sp>
        <p:nvSpPr>
          <p:cNvPr id="15" name="Platshållare för bild 14"/>
          <p:cNvSpPr>
            <a:spLocks noGrp="1"/>
          </p:cNvSpPr>
          <p:nvPr>
            <p:ph type="pic" sz="quarter" idx="14"/>
          </p:nvPr>
        </p:nvSpPr>
        <p:spPr>
          <a:xfrm>
            <a:off x="4572513" y="1440000"/>
            <a:ext cx="4104000" cy="3960000"/>
          </a:xfrm>
          <a:prstGeom prst="rect">
            <a:avLst/>
          </a:prstGeom>
        </p:spPr>
        <p:txBody>
          <a:bodyPr>
            <a:normAutofit/>
          </a:bodyPr>
          <a:lstStyle>
            <a:lvl1pPr>
              <a:lnSpc>
                <a:spcPct val="100000"/>
              </a:lnSpc>
              <a:defRPr sz="2000"/>
            </a:lvl1pPr>
          </a:lstStyle>
          <a:p>
            <a:endParaRPr lang="sv-SE" dirty="0"/>
          </a:p>
        </p:txBody>
      </p:sp>
      <p:sp>
        <p:nvSpPr>
          <p:cNvPr id="18" name="Platshållare för datum 17"/>
          <p:cNvSpPr>
            <a:spLocks noGrp="1"/>
          </p:cNvSpPr>
          <p:nvPr>
            <p:ph type="dt" sz="half" idx="15"/>
          </p:nvPr>
        </p:nvSpPr>
        <p:spPr/>
        <p:txBody>
          <a:bodyPr/>
          <a:lstStyle/>
          <a:p>
            <a:fld id="{6E50AAB9-D2D1-433B-B1B9-589BFA09C1D7}" type="datetime1">
              <a:rPr lang="sv-SE" smtClean="0"/>
              <a:pPr/>
              <a:t>2025-07-03</a:t>
            </a:fld>
            <a:endParaRPr lang="sv-SE" dirty="0"/>
          </a:p>
        </p:txBody>
      </p:sp>
      <p:sp>
        <p:nvSpPr>
          <p:cNvPr id="19" name="Platshållare för bildnummer 18"/>
          <p:cNvSpPr>
            <a:spLocks noGrp="1"/>
          </p:cNvSpPr>
          <p:nvPr>
            <p:ph type="sldNum" sz="quarter" idx="16"/>
          </p:nvPr>
        </p:nvSpPr>
        <p:spPr/>
        <p:txBody>
          <a:bodyPr/>
          <a:lstStyle/>
          <a:p>
            <a:r>
              <a:rPr lang="sv-SE" dirty="0"/>
              <a:t>Sida </a:t>
            </a:r>
            <a:fld id="{42A5867E-8ECA-40F1-9DD6-AE7AFDFAA899}" type="slidenum">
              <a:rPr lang="sv-SE" smtClean="0"/>
              <a:pPr/>
              <a:t>‹#›</a:t>
            </a:fld>
            <a:endParaRPr lang="sv-SE" dirty="0"/>
          </a:p>
        </p:txBody>
      </p:sp>
      <p:sp>
        <p:nvSpPr>
          <p:cNvPr id="20" name="Platshållare för sidfot 19"/>
          <p:cNvSpPr>
            <a:spLocks noGrp="1"/>
          </p:cNvSpPr>
          <p:nvPr>
            <p:ph type="ftr" sz="quarter" idx="17"/>
          </p:nvPr>
        </p:nvSpPr>
        <p:spPr/>
        <p:txBody>
          <a:bodyPr/>
          <a:lstStyle/>
          <a:p>
            <a:r>
              <a:rPr lang="sv-SE" dirty="0"/>
              <a:t> </a:t>
            </a:r>
          </a:p>
        </p:txBody>
      </p:sp>
      <p:sp>
        <p:nvSpPr>
          <p:cNvPr id="8" name="Rubrik 7"/>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40238619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440000"/>
            <a:ext cx="5263116" cy="3960000"/>
          </a:xfrm>
          <a:prstGeom prst="rect">
            <a:avLst/>
          </a:prstGeom>
        </p:spPr>
        <p:txBody>
          <a:bodyPr/>
          <a:lstStyle>
            <a:lvl1pPr marL="0" indent="0" algn="l">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Klicka här för att ändra format på bakgrundstexten</a:t>
            </a:r>
          </a:p>
        </p:txBody>
      </p:sp>
      <p:sp>
        <p:nvSpPr>
          <p:cNvPr id="14" name="Platshållare för datum 13"/>
          <p:cNvSpPr>
            <a:spLocks noGrp="1"/>
          </p:cNvSpPr>
          <p:nvPr>
            <p:ph type="dt" sz="half" idx="10"/>
          </p:nvPr>
        </p:nvSpPr>
        <p:spPr/>
        <p:txBody>
          <a:bodyPr/>
          <a:lstStyle/>
          <a:p>
            <a:fld id="{9E6B2F57-3B3D-4224-8984-C361905DB6EC}" type="datetime1">
              <a:rPr lang="sv-SE" smtClean="0"/>
              <a:pPr/>
              <a:t>2025-07-03</a:t>
            </a:fld>
            <a:endParaRPr lang="sv-SE" dirty="0"/>
          </a:p>
        </p:txBody>
      </p:sp>
      <p:sp>
        <p:nvSpPr>
          <p:cNvPr id="15" name="Platshållare för bildnummer 14"/>
          <p:cNvSpPr>
            <a:spLocks noGrp="1"/>
          </p:cNvSpPr>
          <p:nvPr>
            <p:ph type="sldNum" sz="quarter" idx="11"/>
          </p:nvPr>
        </p:nvSpPr>
        <p:spPr/>
        <p:txBody>
          <a:bodyPr/>
          <a:lstStyle/>
          <a:p>
            <a:r>
              <a:rPr lang="sv-SE" dirty="0"/>
              <a:t>Sida </a:t>
            </a:r>
            <a:fld id="{42A5867E-8ECA-40F1-9DD6-AE7AFDFAA899}" type="slidenum">
              <a:rPr lang="sv-SE" smtClean="0"/>
              <a:pPr/>
              <a:t>‹#›</a:t>
            </a:fld>
            <a:endParaRPr lang="sv-SE" dirty="0"/>
          </a:p>
        </p:txBody>
      </p:sp>
      <p:sp>
        <p:nvSpPr>
          <p:cNvPr id="16" name="Platshållare för sidfot 15"/>
          <p:cNvSpPr>
            <a:spLocks noGrp="1"/>
          </p:cNvSpPr>
          <p:nvPr>
            <p:ph type="ftr" sz="quarter" idx="12"/>
          </p:nvPr>
        </p:nvSpPr>
        <p:spPr/>
        <p:txBody>
          <a:bodyPr/>
          <a:lstStyle/>
          <a:p>
            <a:r>
              <a:rPr lang="sv-SE" dirty="0"/>
              <a:t> </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36334676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13" name="Platshållare för datum 12"/>
          <p:cNvSpPr>
            <a:spLocks noGrp="1"/>
          </p:cNvSpPr>
          <p:nvPr>
            <p:ph type="dt" sz="half" idx="10"/>
          </p:nvPr>
        </p:nvSpPr>
        <p:spPr/>
        <p:txBody>
          <a:bodyPr/>
          <a:lstStyle/>
          <a:p>
            <a:fld id="{C348D8DA-1528-4C6E-9FAE-1360D865DB31}" type="datetime1">
              <a:rPr lang="sv-SE" smtClean="0"/>
              <a:pPr/>
              <a:t>2025-07-03</a:t>
            </a:fld>
            <a:endParaRPr lang="sv-SE" dirty="0"/>
          </a:p>
        </p:txBody>
      </p:sp>
      <p:sp>
        <p:nvSpPr>
          <p:cNvPr id="14" name="Platshållare för bildnummer 13"/>
          <p:cNvSpPr>
            <a:spLocks noGrp="1"/>
          </p:cNvSpPr>
          <p:nvPr>
            <p:ph type="sldNum" sz="quarter" idx="11"/>
          </p:nvPr>
        </p:nvSpPr>
        <p:spPr/>
        <p:txBody>
          <a:bodyPr/>
          <a:lstStyle/>
          <a:p>
            <a:r>
              <a:rPr lang="sv-SE" dirty="0"/>
              <a:t>Sida </a:t>
            </a:r>
            <a:fld id="{42A5867E-8ECA-40F1-9DD6-AE7AFDFAA899}" type="slidenum">
              <a:rPr lang="sv-SE" smtClean="0"/>
              <a:pPr/>
              <a:t>‹#›</a:t>
            </a:fld>
            <a:endParaRPr lang="sv-SE" dirty="0"/>
          </a:p>
        </p:txBody>
      </p:sp>
      <p:sp>
        <p:nvSpPr>
          <p:cNvPr id="15" name="Platshållare för sidfot 14"/>
          <p:cNvSpPr>
            <a:spLocks noGrp="1"/>
          </p:cNvSpPr>
          <p:nvPr>
            <p:ph type="ftr" sz="quarter" idx="12"/>
          </p:nvPr>
        </p:nvSpPr>
        <p:spPr/>
        <p:txBody>
          <a:bodyPr/>
          <a:lstStyle/>
          <a:p>
            <a:r>
              <a:rPr lang="sv-SE" dirty="0"/>
              <a:t> </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30311204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nfoga egen bild - lägg i bakgrunden">
    <p:spTree>
      <p:nvGrpSpPr>
        <p:cNvPr id="1" name=""/>
        <p:cNvGrpSpPr/>
        <p:nvPr/>
      </p:nvGrpSpPr>
      <p:grpSpPr>
        <a:xfrm>
          <a:off x="0" y="0"/>
          <a:ext cx="0" cy="0"/>
          <a:chOff x="0" y="0"/>
          <a:chExt cx="0" cy="0"/>
        </a:xfrm>
      </p:grpSpPr>
      <p:sp>
        <p:nvSpPr>
          <p:cNvPr id="7" name="Platshållare för bild 6"/>
          <p:cNvSpPr>
            <a:spLocks noGrp="1"/>
          </p:cNvSpPr>
          <p:nvPr>
            <p:ph type="pic" sz="quarter" idx="10"/>
          </p:nvPr>
        </p:nvSpPr>
        <p:spPr>
          <a:xfrm>
            <a:off x="1" y="2"/>
            <a:ext cx="9143999" cy="6857999"/>
          </a:xfrm>
        </p:spPr>
        <p:txBody>
          <a:bodyPr/>
          <a:lstStyle/>
          <a:p>
            <a:endParaRPr lang="sv-SE" dirty="0"/>
          </a:p>
        </p:txBody>
      </p:sp>
      <p:sp>
        <p:nvSpPr>
          <p:cNvPr id="19" name="Platshållare för datum 18"/>
          <p:cNvSpPr>
            <a:spLocks noGrp="1"/>
          </p:cNvSpPr>
          <p:nvPr>
            <p:ph type="dt" sz="half" idx="11"/>
          </p:nvPr>
        </p:nvSpPr>
        <p:spPr/>
        <p:txBody>
          <a:bodyPr/>
          <a:lstStyle/>
          <a:p>
            <a:fld id="{3EA79438-7DC2-4FEA-98BC-1543FEB9D9A7}" type="datetime1">
              <a:rPr lang="sv-SE" smtClean="0"/>
              <a:pPr/>
              <a:t>2025-07-03</a:t>
            </a:fld>
            <a:endParaRPr lang="sv-SE" dirty="0"/>
          </a:p>
        </p:txBody>
      </p:sp>
      <p:sp>
        <p:nvSpPr>
          <p:cNvPr id="20" name="Platshållare för bildnummer 19"/>
          <p:cNvSpPr>
            <a:spLocks noGrp="1"/>
          </p:cNvSpPr>
          <p:nvPr>
            <p:ph type="sldNum" sz="quarter" idx="12"/>
          </p:nvPr>
        </p:nvSpPr>
        <p:spPr/>
        <p:txBody>
          <a:bodyPr/>
          <a:lstStyle/>
          <a:p>
            <a:r>
              <a:rPr lang="sv-SE" dirty="0"/>
              <a:t>Sida </a:t>
            </a:r>
            <a:fld id="{42A5867E-8ECA-40F1-9DD6-AE7AFDFAA899}" type="slidenum">
              <a:rPr lang="sv-SE" smtClean="0"/>
              <a:pPr/>
              <a:t>‹#›</a:t>
            </a:fld>
            <a:endParaRPr lang="sv-SE" dirty="0"/>
          </a:p>
        </p:txBody>
      </p:sp>
      <p:sp>
        <p:nvSpPr>
          <p:cNvPr id="21" name="Platshållare för sidfot 20"/>
          <p:cNvSpPr>
            <a:spLocks noGrp="1"/>
          </p:cNvSpPr>
          <p:nvPr>
            <p:ph type="ftr" sz="quarter" idx="13"/>
          </p:nvPr>
        </p:nvSpPr>
        <p:spPr/>
        <p:txBody>
          <a:bodyPr/>
          <a:lstStyle/>
          <a:p>
            <a:r>
              <a:rPr lang="sv-SE" dirty="0"/>
              <a:t> </a:t>
            </a:r>
          </a:p>
        </p:txBody>
      </p:sp>
      <p:sp>
        <p:nvSpPr>
          <p:cNvPr id="9" name="Platshållare för text 8"/>
          <p:cNvSpPr>
            <a:spLocks noGrp="1"/>
          </p:cNvSpPr>
          <p:nvPr>
            <p:ph type="body" sz="quarter" idx="14"/>
          </p:nvPr>
        </p:nvSpPr>
        <p:spPr>
          <a:xfrm>
            <a:off x="455614" y="1257300"/>
            <a:ext cx="3173412" cy="2876550"/>
          </a:xfrm>
          <a:solidFill>
            <a:srgbClr val="F5F3EE"/>
          </a:solidFill>
        </p:spPr>
        <p:txBody>
          <a:bodyPr lIns="230400" tIns="230400" rIns="230400" bIns="230400"/>
          <a:lstStyle>
            <a:lvl1pPr marL="0">
              <a:defRPr/>
            </a:lvl1p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Tree>
    <p:extLst>
      <p:ext uri="{BB962C8B-B14F-4D97-AF65-F5344CB8AC3E}">
        <p14:creationId xmlns:p14="http://schemas.microsoft.com/office/powerpoint/2010/main" val="41645665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5"/>
          <p:cNvSpPr>
            <a:spLocks noGrp="1" noChangeArrowheads="1"/>
          </p:cNvSpPr>
          <p:nvPr>
            <p:ph type="dt" sz="half" idx="10"/>
          </p:nvPr>
        </p:nvSpPr>
        <p:spPr>
          <a:ln/>
        </p:spPr>
        <p:txBody>
          <a:bodyPr/>
          <a:lstStyle>
            <a:lvl1pPr>
              <a:defRPr/>
            </a:lvl1pPr>
          </a:lstStyle>
          <a:p>
            <a:pPr>
              <a:defRPr/>
            </a:pPr>
            <a:fld id="{5A0CDC06-3CB5-4D5A-825E-FF421FDF078C}" type="datetime1">
              <a:rPr lang="sv-SE" smtClean="0"/>
              <a:pPr>
                <a:defRPr/>
              </a:pPr>
              <a:t>2025-07-03</a:t>
            </a:fld>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0105843F-ABFE-4530-BCEA-5BF8C1E404FE}" type="slidenum">
              <a:rPr lang="en-US"/>
              <a:pPr>
                <a:defRPr/>
              </a:pPr>
              <a:t>‹#›</a:t>
            </a:fld>
            <a:endParaRPr lang="en-US"/>
          </a:p>
        </p:txBody>
      </p:sp>
    </p:spTree>
    <p:extLst>
      <p:ext uri="{BB962C8B-B14F-4D97-AF65-F5344CB8AC3E}">
        <p14:creationId xmlns:p14="http://schemas.microsoft.com/office/powerpoint/2010/main" val="1307202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örstasidan_7">
    <p:spTree>
      <p:nvGrpSpPr>
        <p:cNvPr id="1" name=""/>
        <p:cNvGrpSpPr/>
        <p:nvPr/>
      </p:nvGrpSpPr>
      <p:grpSpPr>
        <a:xfrm>
          <a:off x="0" y="0"/>
          <a:ext cx="0" cy="0"/>
          <a:chOff x="0" y="0"/>
          <a:chExt cx="0" cy="0"/>
        </a:xfrm>
      </p:grpSpPr>
      <p:pic>
        <p:nvPicPr>
          <p:cNvPr id="10" name="Bildobjekt 9" descr="Sida7.jpg"/>
          <p:cNvPicPr>
            <a:picLocks noChangeAspect="1"/>
          </p:cNvPicPr>
          <p:nvPr userDrawn="1"/>
        </p:nvPicPr>
        <p:blipFill>
          <a:blip r:embed="rId2" cstate="screen"/>
          <a:stretch>
            <a:fillRect/>
          </a:stretch>
        </p:blipFill>
        <p:spPr>
          <a:xfrm>
            <a:off x="0" y="0"/>
            <a:ext cx="9144000" cy="6858000"/>
          </a:xfrm>
          <a:prstGeom prst="rect">
            <a:avLst/>
          </a:prstGeom>
        </p:spPr>
      </p:pic>
      <p:sp>
        <p:nvSpPr>
          <p:cNvPr id="23" name="Platshållare för datum 22"/>
          <p:cNvSpPr>
            <a:spLocks noGrp="1"/>
          </p:cNvSpPr>
          <p:nvPr>
            <p:ph type="dt" sz="half" idx="10"/>
          </p:nvPr>
        </p:nvSpPr>
        <p:spPr/>
        <p:txBody>
          <a:bodyPr/>
          <a:lstStyle/>
          <a:p>
            <a:fld id="{4B58CF95-1CEC-4379-940D-49731EC44E13}" type="datetime1">
              <a:rPr lang="sv-SE" smtClean="0"/>
              <a:pPr/>
              <a:t>2025-07-03</a:t>
            </a:fld>
            <a:endParaRPr lang="sv-SE" dirty="0"/>
          </a:p>
        </p:txBody>
      </p:sp>
      <p:sp>
        <p:nvSpPr>
          <p:cNvPr id="8" name="Rubrik 7"/>
          <p:cNvSpPr>
            <a:spLocks noGrp="1"/>
          </p:cNvSpPr>
          <p:nvPr>
            <p:ph type="title"/>
          </p:nvPr>
        </p:nvSpPr>
        <p:spPr>
          <a:xfrm>
            <a:off x="457201" y="458105"/>
            <a:ext cx="2860675" cy="970838"/>
          </a:xfrm>
        </p:spPr>
        <p:txBody>
          <a:bodyPr/>
          <a:lstStyle/>
          <a:p>
            <a:r>
              <a:rPr lang="sv-SE"/>
              <a:t>Klicka här för att ändra format</a:t>
            </a:r>
            <a:endParaRPr lang="sv-SE" dirty="0"/>
          </a:p>
        </p:txBody>
      </p:sp>
      <p:sp>
        <p:nvSpPr>
          <p:cNvPr id="9" name="textruta 8"/>
          <p:cNvSpPr txBox="1"/>
          <p:nvPr userDrawn="1"/>
        </p:nvSpPr>
        <p:spPr>
          <a:xfrm>
            <a:off x="3222626" y="6224074"/>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11" name="Bildobjekt 10" descr="StockholmsStad_logot#21B0A5.png"/>
          <p:cNvPicPr>
            <a:picLocks noChangeAspect="1"/>
          </p:cNvPicPr>
          <p:nvPr userDrawn="1"/>
        </p:nvPicPr>
        <p:blipFill>
          <a:blip r:embed="rId3" cstate="screen"/>
          <a:stretch>
            <a:fillRect/>
          </a:stretch>
        </p:blipFill>
        <p:spPr>
          <a:xfrm>
            <a:off x="7075051" y="461252"/>
            <a:ext cx="1613919" cy="548641"/>
          </a:xfrm>
          <a:prstGeom prst="rect">
            <a:avLst/>
          </a:prstGeom>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en-GB"/>
          </a:p>
        </p:txBody>
      </p:sp>
      <p:sp>
        <p:nvSpPr>
          <p:cNvPr id="3" name="Platshållare för innehåll 2"/>
          <p:cNvSpPr>
            <a:spLocks noGrp="1"/>
          </p:cNvSpPr>
          <p:nvPr>
            <p:ph idx="1"/>
          </p:nvPr>
        </p:nvSpPr>
        <p:spPr>
          <a:xfrm>
            <a:off x="809626" y="1674815"/>
            <a:ext cx="3697898" cy="41163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7" name="Platshållare för innehåll 2"/>
          <p:cNvSpPr>
            <a:spLocks noGrp="1"/>
          </p:cNvSpPr>
          <p:nvPr>
            <p:ph idx="13"/>
          </p:nvPr>
        </p:nvSpPr>
        <p:spPr>
          <a:xfrm>
            <a:off x="4636477" y="1674815"/>
            <a:ext cx="3697898" cy="41163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16" name="Platshållare för datum 15"/>
          <p:cNvSpPr>
            <a:spLocks noGrp="1"/>
          </p:cNvSpPr>
          <p:nvPr>
            <p:ph type="dt" sz="half" idx="14"/>
          </p:nvPr>
        </p:nvSpPr>
        <p:spPr/>
        <p:txBody>
          <a:bodyPr/>
          <a:lstStyle/>
          <a:p>
            <a:pPr>
              <a:defRPr/>
            </a:pPr>
            <a:fld id="{3DD19587-3EDB-4857-A534-85ED4508166B}" type="datetime1">
              <a:rPr lang="sv-SE" smtClean="0"/>
              <a:pPr>
                <a:defRPr/>
              </a:pPr>
              <a:t>2025-07-03</a:t>
            </a:fld>
            <a:endParaRPr lang="en-US"/>
          </a:p>
        </p:txBody>
      </p:sp>
      <p:sp>
        <p:nvSpPr>
          <p:cNvPr id="17" name="Platshållare för bildnummer 16"/>
          <p:cNvSpPr>
            <a:spLocks noGrp="1"/>
          </p:cNvSpPr>
          <p:nvPr>
            <p:ph type="sldNum" sz="quarter" idx="15"/>
          </p:nvPr>
        </p:nvSpPr>
        <p:spPr/>
        <p:txBody>
          <a:bodyPr/>
          <a:lstStyle/>
          <a:p>
            <a:pPr>
              <a:defRPr/>
            </a:pPr>
            <a:fld id="{A6AE7D84-8989-4387-8839-F58313589C0D}" type="slidenum">
              <a:rPr lang="en-US" smtClean="0"/>
              <a:pPr>
                <a:defRPr/>
              </a:pPr>
              <a:t>‹#›</a:t>
            </a:fld>
            <a:endParaRPr lang="en-US"/>
          </a:p>
        </p:txBody>
      </p:sp>
      <p:sp>
        <p:nvSpPr>
          <p:cNvPr id="18" name="Platshållare för sidfot 17"/>
          <p:cNvSpPr>
            <a:spLocks noGrp="1"/>
          </p:cNvSpPr>
          <p:nvPr>
            <p:ph type="ftr" sz="quarter" idx="16"/>
          </p:nvPr>
        </p:nvSpPr>
        <p:spPr/>
        <p:txBody>
          <a:bodyPr/>
          <a:lstStyle/>
          <a:p>
            <a:pPr>
              <a:defRPr/>
            </a:pPr>
            <a:endParaRPr lang="en-US"/>
          </a:p>
        </p:txBody>
      </p:sp>
    </p:spTree>
    <p:extLst>
      <p:ext uri="{BB962C8B-B14F-4D97-AF65-F5344CB8AC3E}">
        <p14:creationId xmlns:p14="http://schemas.microsoft.com/office/powerpoint/2010/main" val="3402352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Obj">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06401" y="119063"/>
            <a:ext cx="8585200" cy="1447800"/>
          </a:xfrm>
        </p:spPr>
        <p:txBody>
          <a:bodyPr/>
          <a:lstStyle/>
          <a:p>
            <a:r>
              <a:rPr lang="sv-SE"/>
              <a:t>Klicka här för att ändra format</a:t>
            </a:r>
          </a:p>
        </p:txBody>
      </p:sp>
      <p:sp>
        <p:nvSpPr>
          <p:cNvPr id="3" name="Platshållare för text 2"/>
          <p:cNvSpPr>
            <a:spLocks noGrp="1"/>
          </p:cNvSpPr>
          <p:nvPr>
            <p:ph type="body" sz="half" idx="1"/>
          </p:nvPr>
        </p:nvSpPr>
        <p:spPr>
          <a:xfrm>
            <a:off x="457200" y="1885950"/>
            <a:ext cx="4013200" cy="4171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22801" y="1885950"/>
            <a:ext cx="4013200" cy="4171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p:cNvSpPr>
            <a:spLocks noGrp="1" noChangeArrowheads="1"/>
          </p:cNvSpPr>
          <p:nvPr>
            <p:ph type="dt" sz="half" idx="10"/>
          </p:nvPr>
        </p:nvSpPr>
        <p:spPr>
          <a:ln/>
        </p:spPr>
        <p:txBody>
          <a:bodyPr/>
          <a:lstStyle>
            <a:lvl1pPr>
              <a:defRPr/>
            </a:lvl1pPr>
          </a:lstStyle>
          <a:p>
            <a:pPr>
              <a:defRPr/>
            </a:pPr>
            <a:fld id="{9EB65981-E7CE-42C1-9CC1-D9DAB1CFB0D0}" type="datetime1">
              <a:rPr lang="sv-SE" smtClean="0"/>
              <a:pPr>
                <a:defRPr/>
              </a:pPr>
              <a:t>2025-07-03</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BEA2D5FC-C764-466C-B34F-BBABC6684993}" type="slidenum">
              <a:rPr lang="en-US"/>
              <a:pPr>
                <a:defRPr/>
              </a:pPr>
              <a:t>‹#›</a:t>
            </a:fld>
            <a:endParaRPr lang="en-US"/>
          </a:p>
        </p:txBody>
      </p:sp>
    </p:spTree>
    <p:extLst>
      <p:ext uri="{BB962C8B-B14F-4D97-AF65-F5344CB8AC3E}">
        <p14:creationId xmlns:p14="http://schemas.microsoft.com/office/powerpoint/2010/main" val="19917597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itelsida-vit logo för mörka bi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Bildobjekt 7" descr="Logo Stockholms Stad"/>
          <p:cNvPicPr>
            <a:picLocks noGrp="1" noRo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7660799" y="467862"/>
            <a:ext cx="1026000" cy="468000"/>
          </a:xfrm>
          <a:prstGeom prst="rect">
            <a:avLst/>
          </a:prstGeom>
        </p:spPr>
      </p:pic>
      <p:sp>
        <p:nvSpPr>
          <p:cNvPr id="2" name="Rubrik 1"/>
          <p:cNvSpPr>
            <a:spLocks noGrp="1"/>
          </p:cNvSpPr>
          <p:nvPr>
            <p:ph type="ctrTitle"/>
          </p:nvPr>
        </p:nvSpPr>
        <p:spPr>
          <a:xfrm>
            <a:off x="457200" y="457200"/>
            <a:ext cx="5490000" cy="968400"/>
          </a:xfrm>
        </p:spPr>
        <p:txBody>
          <a:bodyPr/>
          <a:lstStyle>
            <a:lvl1pPr>
              <a:defRPr>
                <a:solidFill>
                  <a:schemeClr val="bg1"/>
                </a:solidFill>
              </a:defRPr>
            </a:lvl1pPr>
          </a:lstStyle>
          <a:p>
            <a:r>
              <a:rPr lang="sv-SE"/>
              <a:t>Klicka här för att ändra format</a:t>
            </a:r>
            <a:endParaRPr lang="sv-SE" dirty="0"/>
          </a:p>
        </p:txBody>
      </p:sp>
      <p:sp>
        <p:nvSpPr>
          <p:cNvPr id="3" name="Underrubrik 2"/>
          <p:cNvSpPr>
            <a:spLocks noGrp="1"/>
          </p:cNvSpPr>
          <p:nvPr>
            <p:ph type="subTitle" idx="1" hasCustomPrompt="1"/>
          </p:nvPr>
        </p:nvSpPr>
        <p:spPr>
          <a:xfrm>
            <a:off x="457201" y="1440000"/>
            <a:ext cx="5472608" cy="1752600"/>
          </a:xfrm>
        </p:spPr>
        <p:txBody>
          <a:bodyPr/>
          <a:lstStyle>
            <a:lvl1pPr marL="0" indent="0" algn="l">
              <a:buNone/>
              <a:defRPr baseline="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Skriv </a:t>
            </a:r>
            <a:r>
              <a:rPr lang="sv-SE" dirty="0" err="1"/>
              <a:t>ev</a:t>
            </a:r>
            <a:r>
              <a:rPr lang="sv-SE" dirty="0"/>
              <a:t> underrubrik här</a:t>
            </a:r>
          </a:p>
        </p:txBody>
      </p:sp>
      <p:sp>
        <p:nvSpPr>
          <p:cNvPr id="9" name="textruta 8"/>
          <p:cNvSpPr txBox="1"/>
          <p:nvPr userDrawn="1"/>
        </p:nvSpPr>
        <p:spPr>
          <a:xfrm>
            <a:off x="9216516" y="39971"/>
            <a:ext cx="1188132" cy="4293483"/>
          </a:xfrm>
          <a:prstGeom prst="rect">
            <a:avLst/>
          </a:prstGeom>
          <a:noFill/>
        </p:spPr>
        <p:txBody>
          <a:bodyPr wrap="square" rtlCol="0">
            <a:spAutoFit/>
          </a:bodyPr>
          <a:lstStyle/>
          <a:p>
            <a:r>
              <a:rPr lang="sv-SE" sz="1050" dirty="0">
                <a:solidFill>
                  <a:schemeClr val="tx2"/>
                </a:solidFill>
              </a:rPr>
              <a:t>För att byta bakgrundsbild klicka på STHLM bilder på fliken Start. </a:t>
            </a:r>
          </a:p>
          <a:p>
            <a:endParaRPr lang="sv-SE" sz="1050" dirty="0">
              <a:solidFill>
                <a:schemeClr val="tx2"/>
              </a:solidFill>
            </a:endParaRPr>
          </a:p>
          <a:p>
            <a:r>
              <a:rPr lang="sv-SE" sz="1050" dirty="0">
                <a:solidFill>
                  <a:schemeClr val="tx2"/>
                </a:solidFill>
              </a:rPr>
              <a:t>Har du en egen bild högerklickar du på bakgrundsbilden och väljer Formatera bakgrund och sen Infoga från: Fil. </a:t>
            </a:r>
          </a:p>
          <a:p>
            <a:r>
              <a:rPr lang="sv-SE" sz="1050" dirty="0">
                <a:solidFill>
                  <a:schemeClr val="tx2"/>
                </a:solidFill>
              </a:rPr>
              <a:t> </a:t>
            </a:r>
          </a:p>
          <a:p>
            <a:r>
              <a:rPr lang="sv-SE" sz="1050" dirty="0">
                <a:solidFill>
                  <a:schemeClr val="tx2"/>
                </a:solidFill>
              </a:rPr>
              <a:t>Tänk på att logotypen alltid ska vara tydlig. Vit logotyp mot mörk bakgrund och svart logotyp mot ljus.</a:t>
            </a:r>
          </a:p>
          <a:p>
            <a:r>
              <a:rPr lang="sv-SE" sz="1050" dirty="0">
                <a:solidFill>
                  <a:schemeClr val="tx2"/>
                </a:solidFill>
              </a:rPr>
              <a:t>Byt mellan de olika under Layout. </a:t>
            </a:r>
          </a:p>
        </p:txBody>
      </p:sp>
    </p:spTree>
    <p:extLst>
      <p:ext uri="{BB962C8B-B14F-4D97-AF65-F5344CB8AC3E}">
        <p14:creationId xmlns:p14="http://schemas.microsoft.com/office/powerpoint/2010/main" val="15680942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itelsida-svart logo för ljusa bi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Bildobjekt 9" descr="Logo Stockholms Stad"/>
          <p:cNvPicPr>
            <a:picLocks noGrp="1" noRo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7660799" y="467862"/>
            <a:ext cx="1026000" cy="468000"/>
          </a:xfrm>
          <a:prstGeom prst="rect">
            <a:avLst/>
          </a:prstGeom>
        </p:spPr>
      </p:pic>
      <p:sp>
        <p:nvSpPr>
          <p:cNvPr id="2" name="Rubrik 1"/>
          <p:cNvSpPr>
            <a:spLocks noGrp="1"/>
          </p:cNvSpPr>
          <p:nvPr>
            <p:ph type="ctrTitle"/>
          </p:nvPr>
        </p:nvSpPr>
        <p:spPr>
          <a:xfrm>
            <a:off x="457200" y="457200"/>
            <a:ext cx="5490000" cy="968400"/>
          </a:xfrm>
        </p:spPr>
        <p:txBody>
          <a:bodyPr/>
          <a:lstStyle>
            <a:lvl1pPr>
              <a:defRPr>
                <a:solidFill>
                  <a:schemeClr val="tx1"/>
                </a:solidFill>
              </a:defRPr>
            </a:lvl1pPr>
          </a:lstStyle>
          <a:p>
            <a:r>
              <a:rPr lang="sv-SE"/>
              <a:t>Klicka här för att ändra format</a:t>
            </a:r>
            <a:endParaRPr lang="sv-SE" dirty="0"/>
          </a:p>
        </p:txBody>
      </p:sp>
      <p:sp>
        <p:nvSpPr>
          <p:cNvPr id="3" name="Underrubrik 2"/>
          <p:cNvSpPr>
            <a:spLocks noGrp="1"/>
          </p:cNvSpPr>
          <p:nvPr>
            <p:ph type="subTitle" idx="1" hasCustomPrompt="1"/>
          </p:nvPr>
        </p:nvSpPr>
        <p:spPr>
          <a:xfrm>
            <a:off x="457201" y="1440000"/>
            <a:ext cx="5472608" cy="1752600"/>
          </a:xfrm>
        </p:spPr>
        <p:txBody>
          <a:bodyPr/>
          <a:lstStyle>
            <a:lvl1pPr marL="0" indent="0" algn="l">
              <a:buNone/>
              <a:defRPr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Skriv </a:t>
            </a:r>
            <a:r>
              <a:rPr lang="sv-SE" dirty="0" err="1"/>
              <a:t>ev</a:t>
            </a:r>
            <a:r>
              <a:rPr lang="sv-SE" dirty="0"/>
              <a:t> underrubrik här</a:t>
            </a:r>
          </a:p>
        </p:txBody>
      </p:sp>
      <p:sp>
        <p:nvSpPr>
          <p:cNvPr id="7" name="textruta 6"/>
          <p:cNvSpPr txBox="1"/>
          <p:nvPr userDrawn="1"/>
        </p:nvSpPr>
        <p:spPr>
          <a:xfrm>
            <a:off x="9216516" y="39971"/>
            <a:ext cx="1188132" cy="4293483"/>
          </a:xfrm>
          <a:prstGeom prst="rect">
            <a:avLst/>
          </a:prstGeom>
          <a:noFill/>
        </p:spPr>
        <p:txBody>
          <a:bodyPr wrap="square" rtlCol="0">
            <a:spAutoFit/>
          </a:bodyPr>
          <a:lstStyle/>
          <a:p>
            <a:r>
              <a:rPr lang="sv-SE" sz="1050" dirty="0">
                <a:solidFill>
                  <a:schemeClr val="tx2"/>
                </a:solidFill>
              </a:rPr>
              <a:t>För att byta bakgrundsbild klicka på STHLM bilder på fliken Start. </a:t>
            </a:r>
          </a:p>
          <a:p>
            <a:endParaRPr lang="sv-SE" sz="1050" dirty="0">
              <a:solidFill>
                <a:schemeClr val="tx2"/>
              </a:solidFill>
            </a:endParaRPr>
          </a:p>
          <a:p>
            <a:r>
              <a:rPr lang="sv-SE" sz="1050" dirty="0">
                <a:solidFill>
                  <a:schemeClr val="tx2"/>
                </a:solidFill>
              </a:rPr>
              <a:t>Har du en egen bild högerklickar du på bakgrundsbilden och väljer Formatera bakgrund och sen Infoga från: Fil. </a:t>
            </a:r>
          </a:p>
          <a:p>
            <a:r>
              <a:rPr lang="sv-SE" sz="1050" dirty="0">
                <a:solidFill>
                  <a:schemeClr val="tx2"/>
                </a:solidFill>
              </a:rPr>
              <a:t> </a:t>
            </a:r>
          </a:p>
          <a:p>
            <a:r>
              <a:rPr lang="sv-SE" sz="1050" dirty="0">
                <a:solidFill>
                  <a:schemeClr val="tx2"/>
                </a:solidFill>
              </a:rPr>
              <a:t>Tänk på att logotypen alltid ska vara tydlig. Vit logotyp mot mörk bakgrund och svart logotyp mot ljus.</a:t>
            </a:r>
          </a:p>
          <a:p>
            <a:r>
              <a:rPr lang="sv-SE" sz="1050" dirty="0">
                <a:solidFill>
                  <a:schemeClr val="tx2"/>
                </a:solidFill>
              </a:rPr>
              <a:t>Byt mellan de olika under Layout. </a:t>
            </a:r>
          </a:p>
        </p:txBody>
      </p:sp>
    </p:spTree>
    <p:extLst>
      <p:ext uri="{BB962C8B-B14F-4D97-AF65-F5344CB8AC3E}">
        <p14:creationId xmlns:p14="http://schemas.microsoft.com/office/powerpoint/2010/main" val="27354951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itelsida -  svart logo grå bakgrund">
    <p:bg>
      <p:bgPr>
        <a:solidFill>
          <a:srgbClr val="F5F3EE"/>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57200" y="457200"/>
            <a:ext cx="5490000" cy="968400"/>
          </a:xfrm>
        </p:spPr>
        <p:txBody>
          <a:bodyPr/>
          <a:lstStyle>
            <a:lvl1pPr>
              <a:defRPr>
                <a:solidFill>
                  <a:schemeClr val="tx1"/>
                </a:solidFill>
              </a:defRPr>
            </a:lvl1pPr>
          </a:lstStyle>
          <a:p>
            <a:r>
              <a:rPr lang="sv-SE"/>
              <a:t>Klicka här för att ändra format</a:t>
            </a:r>
            <a:endParaRPr lang="sv-SE" dirty="0"/>
          </a:p>
        </p:txBody>
      </p:sp>
      <p:sp>
        <p:nvSpPr>
          <p:cNvPr id="4" name="Platshållare för text 3"/>
          <p:cNvSpPr>
            <a:spLocks noGrp="1"/>
          </p:cNvSpPr>
          <p:nvPr>
            <p:ph type="body" sz="quarter" idx="10" hasCustomPrompt="1"/>
          </p:nvPr>
        </p:nvSpPr>
        <p:spPr>
          <a:xfrm>
            <a:off x="457200" y="1440000"/>
            <a:ext cx="5479200" cy="1753200"/>
          </a:xfrm>
        </p:spPr>
        <p:txBody>
          <a:bodyPr/>
          <a:lstStyle>
            <a:lvl1pPr marL="0" indent="0">
              <a:buNone/>
              <a:defRPr/>
            </a:lvl1pPr>
          </a:lstStyle>
          <a:p>
            <a:r>
              <a:rPr lang="sv-SE" dirty="0"/>
              <a:t>Skriv </a:t>
            </a:r>
            <a:r>
              <a:rPr lang="sv-SE" dirty="0" err="1"/>
              <a:t>ev</a:t>
            </a:r>
            <a:r>
              <a:rPr lang="sv-SE" dirty="0"/>
              <a:t> underrubrik här</a:t>
            </a:r>
          </a:p>
        </p:txBody>
      </p:sp>
      <p:pic>
        <p:nvPicPr>
          <p:cNvPr id="11" name="Bildobjekt 10" descr="Logo Stockholms Stad"/>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7660799" y="467862"/>
            <a:ext cx="1026000" cy="468276"/>
          </a:xfrm>
          <a:prstGeom prst="rect">
            <a:avLst/>
          </a:prstGeom>
        </p:spPr>
      </p:pic>
    </p:spTree>
    <p:extLst>
      <p:ext uri="{BB962C8B-B14F-4D97-AF65-F5344CB8AC3E}">
        <p14:creationId xmlns:p14="http://schemas.microsoft.com/office/powerpoint/2010/main" val="1873271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1 Bred">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457204"/>
            <a:ext cx="5508000" cy="3960813"/>
          </a:xfrm>
          <a:prstGeom prst="rect">
            <a:avLst/>
          </a:prstGeom>
          <a:solidFill>
            <a:schemeClr val="accent4"/>
          </a:solidFill>
          <a:ln>
            <a:noFill/>
          </a:ln>
        </p:spPr>
        <p:txBody>
          <a:bodyPr lIns="175500" rIns="175500"/>
          <a:lstStyle>
            <a:lvl1pPr>
              <a:buNone/>
              <a:defRPr/>
            </a:lvl1pPr>
          </a:lstStyle>
          <a:p>
            <a:pPr fontAlgn="auto">
              <a:lnSpc>
                <a:spcPts val="1500"/>
              </a:lnSpc>
              <a:spcBef>
                <a:spcPts val="0"/>
              </a:spcBef>
              <a:spcAft>
                <a:spcPts val="0"/>
              </a:spcAft>
              <a:buFont typeface="Arial" pitchFamily="34" charset="0"/>
              <a:buNone/>
              <a:defRPr/>
            </a:pPr>
            <a:r>
              <a:rPr lang="sv-SE" sz="1500" dirty="0">
                <a:solidFill>
                  <a:srgbClr val="000000"/>
                </a:solidFill>
                <a:latin typeface="+mn-lt"/>
                <a:ea typeface="+mn-ea"/>
                <a:cs typeface="+mn-cs"/>
              </a:rPr>
              <a:t>  </a:t>
            </a:r>
          </a:p>
        </p:txBody>
      </p:sp>
      <p:sp>
        <p:nvSpPr>
          <p:cNvPr id="2" name="Rubrik 1"/>
          <p:cNvSpPr>
            <a:spLocks noGrp="1"/>
          </p:cNvSpPr>
          <p:nvPr>
            <p:ph type="title"/>
          </p:nvPr>
        </p:nvSpPr>
        <p:spPr bwMode="white">
          <a:xfrm>
            <a:off x="683568" y="628016"/>
            <a:ext cx="5112568" cy="1144800"/>
          </a:xfrm>
        </p:spPr>
        <p:txBody>
          <a:bodyPr/>
          <a:lstStyle>
            <a:lvl1pPr>
              <a:defRPr>
                <a:solidFill>
                  <a:schemeClr val="bg1"/>
                </a:solidFill>
              </a:defRPr>
            </a:lvl1pPr>
          </a:lstStyle>
          <a:p>
            <a:r>
              <a:rPr lang="sv-SE"/>
              <a:t>Klicka här för att ändra format</a:t>
            </a:r>
            <a:endParaRPr lang="sv-SE" dirty="0"/>
          </a:p>
        </p:txBody>
      </p:sp>
      <p:sp>
        <p:nvSpPr>
          <p:cNvPr id="10" name="Platshållare för text 9"/>
          <p:cNvSpPr>
            <a:spLocks noGrp="1"/>
          </p:cNvSpPr>
          <p:nvPr>
            <p:ph type="body" sz="quarter" idx="14"/>
          </p:nvPr>
        </p:nvSpPr>
        <p:spPr bwMode="white">
          <a:xfrm>
            <a:off x="683568" y="1844678"/>
            <a:ext cx="5112568"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p:txBody>
      </p:sp>
      <p:sp>
        <p:nvSpPr>
          <p:cNvPr id="8" name="Platshållare för bild 7"/>
          <p:cNvSpPr>
            <a:spLocks noGrp="1"/>
          </p:cNvSpPr>
          <p:nvPr>
            <p:ph type="pic" sz="quarter" idx="13"/>
          </p:nvPr>
        </p:nvSpPr>
        <p:spPr>
          <a:xfrm>
            <a:off x="5947200" y="4418012"/>
            <a:ext cx="2739600" cy="1980000"/>
          </a:xfrm>
          <a:solidFill>
            <a:schemeClr val="accent2"/>
          </a:solidFill>
        </p:spPr>
        <p:txBody>
          <a:bodyPr anchor="t" anchorCtr="1"/>
          <a:lstStyle>
            <a:lvl1pPr marL="0" indent="0">
              <a:buFontTx/>
              <a:buNone/>
              <a:defRPr>
                <a:solidFill>
                  <a:schemeClr val="bg1"/>
                </a:solidFill>
              </a:defRPr>
            </a:lvl1pPr>
          </a:lstStyle>
          <a:p>
            <a:r>
              <a:rPr lang="sv-SE"/>
              <a:t>Klicka på ikonen för att lägga till en bild</a:t>
            </a:r>
          </a:p>
        </p:txBody>
      </p:sp>
      <p:pic>
        <p:nvPicPr>
          <p:cNvPr id="9" name="Bildobjekt 8" descr="Logo Stockholms Stad"/>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7660800" y="467862"/>
            <a:ext cx="1026000" cy="468276"/>
          </a:xfrm>
          <a:prstGeom prst="rect">
            <a:avLst/>
          </a:prstGeom>
        </p:spPr>
      </p:pic>
      <p:sp>
        <p:nvSpPr>
          <p:cNvPr id="11" name="textruta 10"/>
          <p:cNvSpPr txBox="1"/>
          <p:nvPr userDrawn="1"/>
        </p:nvSpPr>
        <p:spPr>
          <a:xfrm>
            <a:off x="9216516" y="4483354"/>
            <a:ext cx="1188132" cy="1708160"/>
          </a:xfrm>
          <a:prstGeom prst="rect">
            <a:avLst/>
          </a:prstGeom>
          <a:noFill/>
        </p:spPr>
        <p:txBody>
          <a:bodyPr wrap="square" rtlCol="0">
            <a:spAutoFit/>
          </a:bodyPr>
          <a:lstStyle/>
          <a:p>
            <a:r>
              <a:rPr lang="sv-SE" sz="1050" dirty="0">
                <a:solidFill>
                  <a:schemeClr val="tx2"/>
                </a:solidFill>
              </a:rPr>
              <a:t>Klicka på </a:t>
            </a:r>
            <a:r>
              <a:rPr lang="sv-SE" sz="1050" b="1" dirty="0">
                <a:solidFill>
                  <a:schemeClr val="tx2"/>
                </a:solidFill>
              </a:rPr>
              <a:t>STHLM</a:t>
            </a:r>
            <a:r>
              <a:rPr lang="sv-SE" sz="1050" baseline="0" dirty="0">
                <a:solidFill>
                  <a:schemeClr val="tx2"/>
                </a:solidFill>
              </a:rPr>
              <a:t> </a:t>
            </a:r>
            <a:r>
              <a:rPr lang="sv-SE" sz="1050" b="1" baseline="0" dirty="0">
                <a:solidFill>
                  <a:schemeClr val="tx2"/>
                </a:solidFill>
              </a:rPr>
              <a:t>bilder</a:t>
            </a:r>
            <a:r>
              <a:rPr lang="sv-SE" sz="1050" baseline="0" dirty="0">
                <a:solidFill>
                  <a:schemeClr val="tx2"/>
                </a:solidFill>
              </a:rPr>
              <a:t> för att lägga till en bild. Om du har en egen bild, klicka direkt på ikonen som visas i rutan här till vänster på sidan.</a:t>
            </a:r>
            <a:endParaRPr lang="sv-SE" sz="1050" dirty="0">
              <a:solidFill>
                <a:schemeClr val="tx2"/>
              </a:solidFill>
            </a:endParaRPr>
          </a:p>
        </p:txBody>
      </p:sp>
    </p:spTree>
    <p:extLst>
      <p:ext uri="{BB962C8B-B14F-4D97-AF65-F5344CB8AC3E}">
        <p14:creationId xmlns:p14="http://schemas.microsoft.com/office/powerpoint/2010/main" val="32883707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2 Bred">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457204"/>
            <a:ext cx="5508000" cy="3960813"/>
          </a:xfrm>
          <a:prstGeom prst="rect">
            <a:avLst/>
          </a:prstGeom>
          <a:solidFill>
            <a:schemeClr val="accent5"/>
          </a:solidFill>
          <a:ln>
            <a:noFill/>
          </a:ln>
        </p:spPr>
        <p:txBody>
          <a:bodyPr lIns="175500" rIns="175500"/>
          <a:lstStyle>
            <a:lvl1pPr>
              <a:buNone/>
              <a:defRPr/>
            </a:lvl1pPr>
          </a:lstStyle>
          <a:p>
            <a:pPr fontAlgn="auto">
              <a:lnSpc>
                <a:spcPts val="1500"/>
              </a:lnSpc>
              <a:spcBef>
                <a:spcPts val="0"/>
              </a:spcBef>
              <a:spcAft>
                <a:spcPts val="0"/>
              </a:spcAft>
              <a:buFont typeface="Arial" pitchFamily="34" charset="0"/>
              <a:buNone/>
              <a:defRPr/>
            </a:pPr>
            <a:r>
              <a:rPr lang="sv-SE" sz="1500" dirty="0">
                <a:solidFill>
                  <a:srgbClr val="000000"/>
                </a:solidFill>
                <a:latin typeface="+mn-lt"/>
                <a:ea typeface="+mn-ea"/>
                <a:cs typeface="+mn-cs"/>
              </a:rPr>
              <a:t>  </a:t>
            </a:r>
          </a:p>
        </p:txBody>
      </p:sp>
      <p:sp>
        <p:nvSpPr>
          <p:cNvPr id="2" name="Rubrik 1"/>
          <p:cNvSpPr>
            <a:spLocks noGrp="1"/>
          </p:cNvSpPr>
          <p:nvPr>
            <p:ph type="title"/>
          </p:nvPr>
        </p:nvSpPr>
        <p:spPr bwMode="white">
          <a:xfrm>
            <a:off x="683568" y="628016"/>
            <a:ext cx="5112568" cy="1144800"/>
          </a:xfrm>
        </p:spPr>
        <p:txBody>
          <a:bodyPr/>
          <a:lstStyle>
            <a:lvl1pPr>
              <a:defRPr>
                <a:solidFill>
                  <a:schemeClr val="bg1"/>
                </a:solidFill>
              </a:defRPr>
            </a:lvl1pPr>
          </a:lstStyle>
          <a:p>
            <a:r>
              <a:rPr lang="sv-SE"/>
              <a:t>Klicka här för att ändra format</a:t>
            </a:r>
            <a:endParaRPr lang="sv-SE" dirty="0"/>
          </a:p>
        </p:txBody>
      </p:sp>
      <p:sp>
        <p:nvSpPr>
          <p:cNvPr id="10" name="Platshållare för text 9"/>
          <p:cNvSpPr>
            <a:spLocks noGrp="1"/>
          </p:cNvSpPr>
          <p:nvPr>
            <p:ph type="body" sz="quarter" idx="14"/>
          </p:nvPr>
        </p:nvSpPr>
        <p:spPr bwMode="white">
          <a:xfrm>
            <a:off x="683568" y="1844678"/>
            <a:ext cx="5112568"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p:txBody>
      </p:sp>
      <p:sp>
        <p:nvSpPr>
          <p:cNvPr id="8" name="Platshållare för bild 7"/>
          <p:cNvSpPr>
            <a:spLocks noGrp="1"/>
          </p:cNvSpPr>
          <p:nvPr>
            <p:ph type="pic" sz="quarter" idx="13"/>
          </p:nvPr>
        </p:nvSpPr>
        <p:spPr>
          <a:xfrm>
            <a:off x="5947200" y="4418012"/>
            <a:ext cx="2739600" cy="1980000"/>
          </a:xfrm>
          <a:solidFill>
            <a:schemeClr val="accent1"/>
          </a:solidFill>
        </p:spPr>
        <p:txBody>
          <a:bodyPr anchor="t" anchorCtr="1"/>
          <a:lstStyle>
            <a:lvl1pPr marL="0" indent="0">
              <a:buFontTx/>
              <a:buNone/>
              <a:defRPr>
                <a:solidFill>
                  <a:schemeClr val="bg1"/>
                </a:solidFill>
              </a:defRPr>
            </a:lvl1pPr>
          </a:lstStyle>
          <a:p>
            <a:r>
              <a:rPr lang="sv-SE"/>
              <a:t>Klicka på ikonen för att lägga till en bild</a:t>
            </a:r>
          </a:p>
        </p:txBody>
      </p:sp>
      <p:pic>
        <p:nvPicPr>
          <p:cNvPr id="9" name="Bildobjekt 8" descr="Logo Stockholms Stad"/>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7660799" y="467862"/>
            <a:ext cx="1026000" cy="468276"/>
          </a:xfrm>
          <a:prstGeom prst="rect">
            <a:avLst/>
          </a:prstGeom>
        </p:spPr>
      </p:pic>
      <p:sp>
        <p:nvSpPr>
          <p:cNvPr id="13" name="textruta 12"/>
          <p:cNvSpPr txBox="1"/>
          <p:nvPr userDrawn="1"/>
        </p:nvSpPr>
        <p:spPr>
          <a:xfrm>
            <a:off x="9216516" y="4483354"/>
            <a:ext cx="1188132" cy="1708160"/>
          </a:xfrm>
          <a:prstGeom prst="rect">
            <a:avLst/>
          </a:prstGeom>
          <a:noFill/>
        </p:spPr>
        <p:txBody>
          <a:bodyPr wrap="square" rtlCol="0">
            <a:spAutoFit/>
          </a:bodyPr>
          <a:lstStyle/>
          <a:p>
            <a:r>
              <a:rPr lang="sv-SE" sz="1050" dirty="0">
                <a:solidFill>
                  <a:schemeClr val="tx2"/>
                </a:solidFill>
              </a:rPr>
              <a:t>Klicka på </a:t>
            </a:r>
            <a:r>
              <a:rPr lang="sv-SE" sz="1050" b="1" dirty="0">
                <a:solidFill>
                  <a:schemeClr val="tx2"/>
                </a:solidFill>
              </a:rPr>
              <a:t>STHLM</a:t>
            </a:r>
            <a:r>
              <a:rPr lang="sv-SE" sz="1050" baseline="0" dirty="0">
                <a:solidFill>
                  <a:schemeClr val="tx2"/>
                </a:solidFill>
              </a:rPr>
              <a:t> </a:t>
            </a:r>
            <a:r>
              <a:rPr lang="sv-SE" sz="1050" b="1" baseline="0" dirty="0">
                <a:solidFill>
                  <a:schemeClr val="tx2"/>
                </a:solidFill>
              </a:rPr>
              <a:t>bilder</a:t>
            </a:r>
            <a:r>
              <a:rPr lang="sv-SE" sz="1050" baseline="0" dirty="0">
                <a:solidFill>
                  <a:schemeClr val="tx2"/>
                </a:solidFill>
              </a:rPr>
              <a:t> för att lägga till en bild. Om du har en egen bild, klicka direkt på ikonen som visas i rutan här till vänster på sidan.</a:t>
            </a:r>
            <a:endParaRPr lang="sv-SE" sz="1050" dirty="0">
              <a:solidFill>
                <a:schemeClr val="tx2"/>
              </a:solidFill>
            </a:endParaRPr>
          </a:p>
        </p:txBody>
      </p:sp>
    </p:spTree>
    <p:extLst>
      <p:ext uri="{BB962C8B-B14F-4D97-AF65-F5344CB8AC3E}">
        <p14:creationId xmlns:p14="http://schemas.microsoft.com/office/powerpoint/2010/main" val="7444391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3 Bred">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457204"/>
            <a:ext cx="5508000" cy="3960813"/>
          </a:xfrm>
          <a:prstGeom prst="rect">
            <a:avLst/>
          </a:prstGeom>
          <a:solidFill>
            <a:schemeClr val="accent2"/>
          </a:solidFill>
          <a:ln>
            <a:noFill/>
          </a:ln>
        </p:spPr>
        <p:txBody>
          <a:bodyPr lIns="175500" rIns="175500"/>
          <a:lstStyle>
            <a:lvl1pPr>
              <a:buNone/>
              <a:defRPr/>
            </a:lvl1pPr>
          </a:lstStyle>
          <a:p>
            <a:pPr fontAlgn="auto">
              <a:lnSpc>
                <a:spcPts val="1500"/>
              </a:lnSpc>
              <a:spcBef>
                <a:spcPts val="0"/>
              </a:spcBef>
              <a:spcAft>
                <a:spcPts val="0"/>
              </a:spcAft>
              <a:buFont typeface="Arial" pitchFamily="34" charset="0"/>
              <a:buNone/>
              <a:defRPr/>
            </a:pPr>
            <a:r>
              <a:rPr lang="sv-SE" sz="1500" dirty="0">
                <a:solidFill>
                  <a:srgbClr val="000000"/>
                </a:solidFill>
                <a:latin typeface="+mn-lt"/>
                <a:ea typeface="+mn-ea"/>
                <a:cs typeface="+mn-cs"/>
              </a:rPr>
              <a:t>  </a:t>
            </a:r>
          </a:p>
        </p:txBody>
      </p:sp>
      <p:sp>
        <p:nvSpPr>
          <p:cNvPr id="2" name="Rubrik 1"/>
          <p:cNvSpPr>
            <a:spLocks noGrp="1"/>
          </p:cNvSpPr>
          <p:nvPr>
            <p:ph type="title"/>
          </p:nvPr>
        </p:nvSpPr>
        <p:spPr bwMode="white">
          <a:xfrm>
            <a:off x="683568" y="628016"/>
            <a:ext cx="5112568" cy="1144800"/>
          </a:xfrm>
        </p:spPr>
        <p:txBody>
          <a:bodyPr/>
          <a:lstStyle>
            <a:lvl1pPr>
              <a:defRPr>
                <a:solidFill>
                  <a:schemeClr val="bg1"/>
                </a:solidFill>
              </a:defRPr>
            </a:lvl1pPr>
          </a:lstStyle>
          <a:p>
            <a:r>
              <a:rPr lang="sv-SE"/>
              <a:t>Klicka här för att ändra format</a:t>
            </a:r>
            <a:endParaRPr lang="sv-SE" dirty="0"/>
          </a:p>
        </p:txBody>
      </p:sp>
      <p:sp>
        <p:nvSpPr>
          <p:cNvPr id="10" name="Platshållare för text 9"/>
          <p:cNvSpPr>
            <a:spLocks noGrp="1"/>
          </p:cNvSpPr>
          <p:nvPr>
            <p:ph type="body" sz="quarter" idx="14"/>
          </p:nvPr>
        </p:nvSpPr>
        <p:spPr bwMode="white">
          <a:xfrm>
            <a:off x="683568" y="1844678"/>
            <a:ext cx="5112568"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p:txBody>
      </p:sp>
      <p:sp>
        <p:nvSpPr>
          <p:cNvPr id="8" name="Platshållare för bild 7"/>
          <p:cNvSpPr>
            <a:spLocks noGrp="1"/>
          </p:cNvSpPr>
          <p:nvPr>
            <p:ph type="pic" sz="quarter" idx="13"/>
          </p:nvPr>
        </p:nvSpPr>
        <p:spPr>
          <a:xfrm>
            <a:off x="5947200" y="4418012"/>
            <a:ext cx="2739600" cy="1980000"/>
          </a:xfrm>
          <a:solidFill>
            <a:schemeClr val="accent4"/>
          </a:solidFill>
        </p:spPr>
        <p:txBody>
          <a:bodyPr anchor="t" anchorCtr="1"/>
          <a:lstStyle>
            <a:lvl1pPr marL="0" indent="0">
              <a:buFontTx/>
              <a:buNone/>
              <a:defRPr>
                <a:solidFill>
                  <a:schemeClr val="bg1"/>
                </a:solidFill>
              </a:defRPr>
            </a:lvl1pPr>
          </a:lstStyle>
          <a:p>
            <a:r>
              <a:rPr lang="sv-SE"/>
              <a:t>Klicka på ikonen för att lägga till en bild</a:t>
            </a:r>
          </a:p>
        </p:txBody>
      </p:sp>
      <p:pic>
        <p:nvPicPr>
          <p:cNvPr id="9" name="Bildobjekt 8" descr="Logo Stockholms Stad"/>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7660799" y="467862"/>
            <a:ext cx="1026000" cy="468276"/>
          </a:xfrm>
          <a:prstGeom prst="rect">
            <a:avLst/>
          </a:prstGeom>
        </p:spPr>
      </p:pic>
      <p:sp>
        <p:nvSpPr>
          <p:cNvPr id="13" name="textruta 12"/>
          <p:cNvSpPr txBox="1"/>
          <p:nvPr userDrawn="1"/>
        </p:nvSpPr>
        <p:spPr>
          <a:xfrm>
            <a:off x="9216516" y="4483354"/>
            <a:ext cx="1188132" cy="1708160"/>
          </a:xfrm>
          <a:prstGeom prst="rect">
            <a:avLst/>
          </a:prstGeom>
          <a:noFill/>
        </p:spPr>
        <p:txBody>
          <a:bodyPr wrap="square" rtlCol="0">
            <a:spAutoFit/>
          </a:bodyPr>
          <a:lstStyle/>
          <a:p>
            <a:r>
              <a:rPr lang="sv-SE" sz="1050" dirty="0">
                <a:solidFill>
                  <a:schemeClr val="tx2"/>
                </a:solidFill>
              </a:rPr>
              <a:t>Klicka på </a:t>
            </a:r>
            <a:r>
              <a:rPr lang="sv-SE" sz="1050" b="1" dirty="0">
                <a:solidFill>
                  <a:schemeClr val="tx2"/>
                </a:solidFill>
              </a:rPr>
              <a:t>STHLM</a:t>
            </a:r>
            <a:r>
              <a:rPr lang="sv-SE" sz="1050" baseline="0" dirty="0">
                <a:solidFill>
                  <a:schemeClr val="tx2"/>
                </a:solidFill>
              </a:rPr>
              <a:t> </a:t>
            </a:r>
            <a:r>
              <a:rPr lang="sv-SE" sz="1050" b="1" baseline="0" dirty="0">
                <a:solidFill>
                  <a:schemeClr val="tx2"/>
                </a:solidFill>
              </a:rPr>
              <a:t>bilder</a:t>
            </a:r>
            <a:r>
              <a:rPr lang="sv-SE" sz="1050" baseline="0" dirty="0">
                <a:solidFill>
                  <a:schemeClr val="tx2"/>
                </a:solidFill>
              </a:rPr>
              <a:t> för att lägga till en bild. Om du har en egen bild, klicka direkt på ikonen som visas i rutan här till vänster på sidan.</a:t>
            </a:r>
            <a:endParaRPr lang="sv-SE" sz="1050" dirty="0">
              <a:solidFill>
                <a:schemeClr val="tx2"/>
              </a:solidFill>
            </a:endParaRPr>
          </a:p>
        </p:txBody>
      </p:sp>
    </p:spTree>
    <p:extLst>
      <p:ext uri="{BB962C8B-B14F-4D97-AF65-F5344CB8AC3E}">
        <p14:creationId xmlns:p14="http://schemas.microsoft.com/office/powerpoint/2010/main" val="10538852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4 Bred">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457204"/>
            <a:ext cx="5508000" cy="3960813"/>
          </a:xfrm>
          <a:prstGeom prst="rect">
            <a:avLst/>
          </a:prstGeom>
          <a:solidFill>
            <a:schemeClr val="accent1"/>
          </a:solidFill>
          <a:ln>
            <a:noFill/>
          </a:ln>
        </p:spPr>
        <p:txBody>
          <a:bodyPr lIns="175500" rIns="175500"/>
          <a:lstStyle>
            <a:lvl1pPr>
              <a:buNone/>
              <a:defRPr/>
            </a:lvl1pPr>
          </a:lstStyle>
          <a:p>
            <a:pPr fontAlgn="auto">
              <a:lnSpc>
                <a:spcPts val="1500"/>
              </a:lnSpc>
              <a:spcBef>
                <a:spcPts val="0"/>
              </a:spcBef>
              <a:spcAft>
                <a:spcPts val="0"/>
              </a:spcAft>
              <a:buFont typeface="Arial" pitchFamily="34" charset="0"/>
              <a:buNone/>
              <a:defRPr/>
            </a:pPr>
            <a:r>
              <a:rPr lang="sv-SE" sz="1500" dirty="0">
                <a:solidFill>
                  <a:srgbClr val="000000"/>
                </a:solidFill>
                <a:latin typeface="+mn-lt"/>
                <a:ea typeface="+mn-ea"/>
                <a:cs typeface="+mn-cs"/>
              </a:rPr>
              <a:t>  </a:t>
            </a:r>
          </a:p>
        </p:txBody>
      </p:sp>
      <p:sp>
        <p:nvSpPr>
          <p:cNvPr id="2" name="Rubrik 1"/>
          <p:cNvSpPr>
            <a:spLocks noGrp="1"/>
          </p:cNvSpPr>
          <p:nvPr>
            <p:ph type="title"/>
          </p:nvPr>
        </p:nvSpPr>
        <p:spPr bwMode="white">
          <a:xfrm>
            <a:off x="683568" y="628016"/>
            <a:ext cx="5112568" cy="1144800"/>
          </a:xfrm>
        </p:spPr>
        <p:txBody>
          <a:bodyPr/>
          <a:lstStyle>
            <a:lvl1pPr>
              <a:defRPr>
                <a:solidFill>
                  <a:schemeClr val="bg1"/>
                </a:solidFill>
              </a:defRPr>
            </a:lvl1pPr>
          </a:lstStyle>
          <a:p>
            <a:r>
              <a:rPr lang="sv-SE"/>
              <a:t>Klicka här för att ändra format</a:t>
            </a:r>
            <a:endParaRPr lang="sv-SE" dirty="0"/>
          </a:p>
        </p:txBody>
      </p:sp>
      <p:sp>
        <p:nvSpPr>
          <p:cNvPr id="10" name="Platshållare för text 9"/>
          <p:cNvSpPr>
            <a:spLocks noGrp="1"/>
          </p:cNvSpPr>
          <p:nvPr>
            <p:ph type="body" sz="quarter" idx="14"/>
          </p:nvPr>
        </p:nvSpPr>
        <p:spPr bwMode="white">
          <a:xfrm>
            <a:off x="683568" y="1844678"/>
            <a:ext cx="5112568"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p:txBody>
      </p:sp>
      <p:sp>
        <p:nvSpPr>
          <p:cNvPr id="8" name="Platshållare för bild 7"/>
          <p:cNvSpPr>
            <a:spLocks noGrp="1"/>
          </p:cNvSpPr>
          <p:nvPr>
            <p:ph type="pic" sz="quarter" idx="13"/>
          </p:nvPr>
        </p:nvSpPr>
        <p:spPr>
          <a:xfrm>
            <a:off x="5947200" y="4418012"/>
            <a:ext cx="2739600" cy="1980000"/>
          </a:xfrm>
          <a:solidFill>
            <a:schemeClr val="accent5"/>
          </a:solidFill>
        </p:spPr>
        <p:txBody>
          <a:bodyPr anchor="t" anchorCtr="1"/>
          <a:lstStyle>
            <a:lvl1pPr marL="0" indent="0">
              <a:buFontTx/>
              <a:buNone/>
              <a:defRPr>
                <a:solidFill>
                  <a:schemeClr val="bg1"/>
                </a:solidFill>
              </a:defRPr>
            </a:lvl1pPr>
          </a:lstStyle>
          <a:p>
            <a:r>
              <a:rPr lang="sv-SE"/>
              <a:t>Klicka på ikonen för att lägga till en bild</a:t>
            </a:r>
          </a:p>
        </p:txBody>
      </p:sp>
      <p:pic>
        <p:nvPicPr>
          <p:cNvPr id="9" name="Bildobjekt 8" descr="Logo Stockholms Stad"/>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7660799" y="467862"/>
            <a:ext cx="1026000" cy="468276"/>
          </a:xfrm>
          <a:prstGeom prst="rect">
            <a:avLst/>
          </a:prstGeom>
        </p:spPr>
      </p:pic>
      <p:sp>
        <p:nvSpPr>
          <p:cNvPr id="13" name="textruta 12"/>
          <p:cNvSpPr txBox="1"/>
          <p:nvPr userDrawn="1"/>
        </p:nvSpPr>
        <p:spPr>
          <a:xfrm>
            <a:off x="9216516" y="4483354"/>
            <a:ext cx="1188132" cy="1708160"/>
          </a:xfrm>
          <a:prstGeom prst="rect">
            <a:avLst/>
          </a:prstGeom>
          <a:noFill/>
        </p:spPr>
        <p:txBody>
          <a:bodyPr wrap="square" rtlCol="0">
            <a:spAutoFit/>
          </a:bodyPr>
          <a:lstStyle/>
          <a:p>
            <a:r>
              <a:rPr lang="sv-SE" sz="1050" dirty="0">
                <a:solidFill>
                  <a:schemeClr val="tx2"/>
                </a:solidFill>
              </a:rPr>
              <a:t>Klicka på </a:t>
            </a:r>
            <a:r>
              <a:rPr lang="sv-SE" sz="1050" b="1" dirty="0">
                <a:solidFill>
                  <a:schemeClr val="tx2"/>
                </a:solidFill>
              </a:rPr>
              <a:t>STHLM</a:t>
            </a:r>
            <a:r>
              <a:rPr lang="sv-SE" sz="1050" baseline="0" dirty="0">
                <a:solidFill>
                  <a:schemeClr val="tx2"/>
                </a:solidFill>
              </a:rPr>
              <a:t> </a:t>
            </a:r>
            <a:r>
              <a:rPr lang="sv-SE" sz="1050" b="1" baseline="0" dirty="0">
                <a:solidFill>
                  <a:schemeClr val="tx2"/>
                </a:solidFill>
              </a:rPr>
              <a:t>bilder</a:t>
            </a:r>
            <a:r>
              <a:rPr lang="sv-SE" sz="1050" baseline="0" dirty="0">
                <a:solidFill>
                  <a:schemeClr val="tx2"/>
                </a:solidFill>
              </a:rPr>
              <a:t> för att lägga till en bild. Om du har en egen bild, klicka direkt på ikonen som visas i rutan här till vänster på sidan.</a:t>
            </a:r>
            <a:endParaRPr lang="sv-SE" sz="1050" dirty="0">
              <a:solidFill>
                <a:schemeClr val="tx2"/>
              </a:solidFill>
            </a:endParaRPr>
          </a:p>
        </p:txBody>
      </p:sp>
    </p:spTree>
    <p:extLst>
      <p:ext uri="{BB962C8B-B14F-4D97-AF65-F5344CB8AC3E}">
        <p14:creationId xmlns:p14="http://schemas.microsoft.com/office/powerpoint/2010/main" val="18185622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13" hasCustomPrompt="1"/>
          </p:nvPr>
        </p:nvSpPr>
        <p:spPr>
          <a:xfrm>
            <a:off x="460375" y="5733256"/>
            <a:ext cx="7282800" cy="180000"/>
          </a:xfrm>
        </p:spPr>
        <p:txBody>
          <a:bodyPr/>
          <a:lstStyle>
            <a:lvl1pPr marL="0" indent="0">
              <a:buNone/>
              <a:defRPr sz="750" baseline="0"/>
            </a:lvl1pPr>
          </a:lstStyle>
          <a:p>
            <a:pPr lvl="0"/>
            <a:r>
              <a:rPr lang="sv-SE" dirty="0"/>
              <a:t>Skriv </a:t>
            </a:r>
            <a:r>
              <a:rPr lang="sv-SE" dirty="0" err="1"/>
              <a:t>ev</a:t>
            </a:r>
            <a:r>
              <a:rPr lang="sv-SE" dirty="0"/>
              <a:t> källa</a:t>
            </a:r>
          </a:p>
        </p:txBody>
      </p:sp>
      <p:sp>
        <p:nvSpPr>
          <p:cNvPr id="4" name="Platshållare för datum 3"/>
          <p:cNvSpPr>
            <a:spLocks noGrp="1"/>
          </p:cNvSpPr>
          <p:nvPr>
            <p:ph type="dt" sz="half" idx="14"/>
          </p:nvPr>
        </p:nvSpPr>
        <p:spPr/>
        <p:txBody>
          <a:bodyPr/>
          <a:lstStyle/>
          <a:p>
            <a:r>
              <a:rPr lang="sv-SE"/>
              <a:t>20XX-XX-XX</a:t>
            </a:r>
            <a:endParaRPr lang="sv-SE" dirty="0"/>
          </a:p>
        </p:txBody>
      </p:sp>
      <p:sp>
        <p:nvSpPr>
          <p:cNvPr id="6" name="Platshållare för sidfot 5"/>
          <p:cNvSpPr>
            <a:spLocks noGrp="1"/>
          </p:cNvSpPr>
          <p:nvPr>
            <p:ph type="ftr" sz="quarter" idx="15"/>
          </p:nvPr>
        </p:nvSpPr>
        <p:spPr/>
        <p:txBody>
          <a:bodyPr/>
          <a:lstStyle/>
          <a:p>
            <a:r>
              <a:rPr lang="sv-SE"/>
              <a:t>Skriv eventuell sidfot här</a:t>
            </a:r>
            <a:endParaRPr lang="sv-SE" dirty="0"/>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2210672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örstasidan_8">
    <p:spTree>
      <p:nvGrpSpPr>
        <p:cNvPr id="1" name=""/>
        <p:cNvGrpSpPr/>
        <p:nvPr/>
      </p:nvGrpSpPr>
      <p:grpSpPr>
        <a:xfrm>
          <a:off x="0" y="0"/>
          <a:ext cx="0" cy="0"/>
          <a:chOff x="0" y="0"/>
          <a:chExt cx="0" cy="0"/>
        </a:xfrm>
      </p:grpSpPr>
      <p:pic>
        <p:nvPicPr>
          <p:cNvPr id="5" name="Bildobjekt 4" descr="Sida8.jpg"/>
          <p:cNvPicPr>
            <a:picLocks noChangeAspect="1"/>
          </p:cNvPicPr>
          <p:nvPr userDrawn="1"/>
        </p:nvPicPr>
        <p:blipFill>
          <a:blip r:embed="rId2" cstate="screen"/>
          <a:stretch>
            <a:fillRect/>
          </a:stretch>
        </p:blipFill>
        <p:spPr>
          <a:xfrm>
            <a:off x="19050" y="0"/>
            <a:ext cx="9144000" cy="6858000"/>
          </a:xfrm>
          <a:prstGeom prst="rect">
            <a:avLst/>
          </a:prstGeom>
        </p:spPr>
      </p:pic>
      <p:sp>
        <p:nvSpPr>
          <p:cNvPr id="4" name="Platshållare för datum 3"/>
          <p:cNvSpPr>
            <a:spLocks noGrp="1"/>
          </p:cNvSpPr>
          <p:nvPr>
            <p:ph type="dt" sz="half" idx="11"/>
          </p:nvPr>
        </p:nvSpPr>
        <p:spPr/>
        <p:txBody>
          <a:bodyPr/>
          <a:lstStyle>
            <a:lvl1pPr>
              <a:defRPr>
                <a:solidFill>
                  <a:schemeClr val="bg1"/>
                </a:solidFill>
              </a:defRPr>
            </a:lvl1pPr>
          </a:lstStyle>
          <a:p>
            <a:fld id="{81FCDFA1-0AC5-4E78-A7D5-92F58D000B11}" type="datetime1">
              <a:rPr lang="sv-SE" smtClean="0"/>
              <a:pPr/>
              <a:t>2025-07-03</a:t>
            </a:fld>
            <a:endParaRPr lang="sv-SE" dirty="0"/>
          </a:p>
        </p:txBody>
      </p:sp>
      <p:sp>
        <p:nvSpPr>
          <p:cNvPr id="3" name="Platshållare för sidfot 2"/>
          <p:cNvSpPr>
            <a:spLocks noGrp="1"/>
          </p:cNvSpPr>
          <p:nvPr>
            <p:ph type="ftr" sz="quarter" idx="10"/>
          </p:nvPr>
        </p:nvSpPr>
        <p:spPr/>
        <p:txBody>
          <a:bodyPr/>
          <a:lstStyle>
            <a:lvl1pPr>
              <a:defRPr>
                <a:solidFill>
                  <a:schemeClr val="bg1"/>
                </a:solidFill>
              </a:defRPr>
            </a:lvl1pPr>
          </a:lstStyle>
          <a:p>
            <a:pPr algn="l"/>
            <a:r>
              <a:rPr lang="sv-SE"/>
              <a:t> </a:t>
            </a:r>
            <a:endParaRPr lang="sv-SE" dirty="0"/>
          </a:p>
        </p:txBody>
      </p:sp>
      <p:sp>
        <p:nvSpPr>
          <p:cNvPr id="8" name="textruta 7"/>
          <p:cNvSpPr txBox="1"/>
          <p:nvPr userDrawn="1"/>
        </p:nvSpPr>
        <p:spPr>
          <a:xfrm>
            <a:off x="3222626" y="6224074"/>
            <a:ext cx="3273425" cy="246221"/>
          </a:xfrm>
          <a:prstGeom prst="rect">
            <a:avLst/>
          </a:prstGeom>
          <a:noFill/>
        </p:spPr>
        <p:txBody>
          <a:bodyPr wrap="square" rtlCol="0">
            <a:spAutoFit/>
          </a:bodyPr>
          <a:lstStyle/>
          <a:p>
            <a:r>
              <a:rPr lang="sv-SE" sz="1000" dirty="0">
                <a:solidFill>
                  <a:srgbClr val="000000"/>
                </a:solidFill>
                <a:latin typeface="Stockholm Type Display Regular" pitchFamily="50" charset="0"/>
              </a:rPr>
              <a:t>The Capital of Scandinavia</a:t>
            </a:r>
          </a:p>
        </p:txBody>
      </p:sp>
      <p:sp>
        <p:nvSpPr>
          <p:cNvPr id="9" name="Rubrik 8"/>
          <p:cNvSpPr>
            <a:spLocks noGrp="1"/>
          </p:cNvSpPr>
          <p:nvPr>
            <p:ph type="title"/>
          </p:nvPr>
        </p:nvSpPr>
        <p:spPr/>
        <p:txBody>
          <a:bodyPr/>
          <a:lstStyle>
            <a:lvl1pPr>
              <a:defRPr>
                <a:solidFill>
                  <a:srgbClr val="000000"/>
                </a:solidFill>
              </a:defRPr>
            </a:lvl1pPr>
          </a:lstStyle>
          <a:p>
            <a:r>
              <a:rPr lang="sv-SE"/>
              <a:t>Klicka här för att ändra format</a:t>
            </a:r>
            <a:endParaRPr lang="sv-SE" dirty="0"/>
          </a:p>
        </p:txBody>
      </p:sp>
      <p:pic>
        <p:nvPicPr>
          <p:cNvPr id="7" name="Bildobjekt 6" descr="StockholmsStad_logot#21B0A5.png"/>
          <p:cNvPicPr>
            <a:picLocks noChangeAspect="1"/>
          </p:cNvPicPr>
          <p:nvPr userDrawn="1"/>
        </p:nvPicPr>
        <p:blipFill>
          <a:blip r:embed="rId3" cstate="screen"/>
          <a:stretch>
            <a:fillRect/>
          </a:stretch>
        </p:blipFill>
        <p:spPr>
          <a:xfrm>
            <a:off x="7075051" y="461252"/>
            <a:ext cx="1613919" cy="548641"/>
          </a:xfrm>
          <a:prstGeom prst="rect">
            <a:avLst/>
          </a:prstGeom>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vå spalter">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457200" y="1440001"/>
            <a:ext cx="3888000" cy="3960000"/>
          </a:xfrm>
        </p:spPr>
        <p:txBody>
          <a:bodyPr/>
          <a:lstStyle>
            <a:lvl1pPr>
              <a:defRPr sz="1500"/>
            </a:lvl1pPr>
            <a:lvl2pPr>
              <a:defRPr sz="1500"/>
            </a:lvl2pPr>
            <a:lvl3pPr>
              <a:defRPr sz="1500"/>
            </a:lvl3pPr>
            <a:lvl4pPr>
              <a:defRPr sz="1500"/>
            </a:lvl4pPr>
            <a:lvl5pPr>
              <a:defRPr sz="1500"/>
            </a:lvl5pPr>
            <a:lvl6pPr>
              <a:defRPr sz="1350"/>
            </a:lvl6pPr>
            <a:lvl7pPr>
              <a:defRPr sz="1350"/>
            </a:lvl7pPr>
            <a:lvl8pPr>
              <a:defRPr sz="1350"/>
            </a:lvl8pPr>
            <a:lvl9pPr>
              <a:defRPr sz="135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805185" y="1440000"/>
            <a:ext cx="3888000" cy="3960000"/>
          </a:xfrm>
        </p:spPr>
        <p:txBody>
          <a:bodyPr/>
          <a:lstStyle>
            <a:lvl1pPr>
              <a:defRPr sz="1500"/>
            </a:lvl1pPr>
            <a:lvl2pPr>
              <a:defRPr sz="1500"/>
            </a:lvl2pPr>
            <a:lvl3pPr>
              <a:defRPr sz="1500"/>
            </a:lvl3pPr>
            <a:lvl4pPr>
              <a:defRPr sz="1500"/>
            </a:lvl4pPr>
            <a:lvl5pPr>
              <a:defRPr sz="1500"/>
            </a:lvl5pPr>
            <a:lvl6pPr>
              <a:defRPr sz="1350"/>
            </a:lvl6pPr>
            <a:lvl7pPr>
              <a:defRPr sz="1350"/>
            </a:lvl7pPr>
            <a:lvl8pPr>
              <a:defRPr sz="1350"/>
            </a:lvl8pPr>
            <a:lvl9pPr>
              <a:defRPr sz="135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text 4"/>
          <p:cNvSpPr>
            <a:spLocks noGrp="1"/>
          </p:cNvSpPr>
          <p:nvPr>
            <p:ph type="body" sz="quarter" idx="13" hasCustomPrompt="1"/>
          </p:nvPr>
        </p:nvSpPr>
        <p:spPr>
          <a:xfrm>
            <a:off x="460374" y="5445224"/>
            <a:ext cx="3888000" cy="180000"/>
          </a:xfrm>
        </p:spPr>
        <p:txBody>
          <a:bodyPr/>
          <a:lstStyle>
            <a:lvl1pPr marL="0" indent="0">
              <a:buNone/>
              <a:defRPr sz="750" baseline="0"/>
            </a:lvl1pPr>
          </a:lstStyle>
          <a:p>
            <a:pPr lvl="0"/>
            <a:r>
              <a:rPr lang="sv-SE" dirty="0"/>
              <a:t>Skriv </a:t>
            </a:r>
            <a:r>
              <a:rPr lang="sv-SE" dirty="0" err="1"/>
              <a:t>ev</a:t>
            </a:r>
            <a:r>
              <a:rPr lang="sv-SE" dirty="0"/>
              <a:t> källa</a:t>
            </a:r>
          </a:p>
        </p:txBody>
      </p:sp>
      <p:sp>
        <p:nvSpPr>
          <p:cNvPr id="10" name="Platshållare för text 4"/>
          <p:cNvSpPr>
            <a:spLocks noGrp="1"/>
          </p:cNvSpPr>
          <p:nvPr>
            <p:ph type="body" sz="quarter" idx="14" hasCustomPrompt="1"/>
          </p:nvPr>
        </p:nvSpPr>
        <p:spPr>
          <a:xfrm>
            <a:off x="4805185" y="5445224"/>
            <a:ext cx="3888000" cy="180000"/>
          </a:xfrm>
        </p:spPr>
        <p:txBody>
          <a:bodyPr/>
          <a:lstStyle>
            <a:lvl1pPr marL="0" indent="0">
              <a:buNone/>
              <a:defRPr sz="750" baseline="0"/>
            </a:lvl1pPr>
          </a:lstStyle>
          <a:p>
            <a:pPr lvl="0"/>
            <a:r>
              <a:rPr lang="sv-SE" dirty="0"/>
              <a:t>Skriv </a:t>
            </a:r>
            <a:r>
              <a:rPr lang="sv-SE" dirty="0" err="1"/>
              <a:t>ev</a:t>
            </a:r>
            <a:r>
              <a:rPr lang="sv-SE" dirty="0"/>
              <a:t> källa</a:t>
            </a:r>
          </a:p>
        </p:txBody>
      </p:sp>
      <p:sp>
        <p:nvSpPr>
          <p:cNvPr id="11" name="Platshållare för datum 10"/>
          <p:cNvSpPr>
            <a:spLocks noGrp="1"/>
          </p:cNvSpPr>
          <p:nvPr>
            <p:ph type="dt" sz="half" idx="10"/>
          </p:nvPr>
        </p:nvSpPr>
        <p:spPr/>
        <p:txBody>
          <a:bodyPr/>
          <a:lstStyle/>
          <a:p>
            <a:r>
              <a:rPr lang="sv-SE"/>
              <a:t>20XX-XX-XX</a:t>
            </a:r>
            <a:endParaRPr lang="sv-SE" dirty="0"/>
          </a:p>
        </p:txBody>
      </p:sp>
      <p:sp>
        <p:nvSpPr>
          <p:cNvPr id="12" name="Platshållare för sidfot 11"/>
          <p:cNvSpPr>
            <a:spLocks noGrp="1"/>
          </p:cNvSpPr>
          <p:nvPr>
            <p:ph type="ftr" sz="quarter" idx="11"/>
          </p:nvPr>
        </p:nvSpPr>
        <p:spPr/>
        <p:txBody>
          <a:bodyPr/>
          <a:lstStyle/>
          <a:p>
            <a:r>
              <a:rPr lang="sv-SE"/>
              <a:t>Skriv eventuell sidfot här</a:t>
            </a:r>
            <a:endParaRPr lang="sv-SE" dirty="0"/>
          </a:p>
        </p:txBody>
      </p:sp>
      <p:sp>
        <p:nvSpPr>
          <p:cNvPr id="13" name="Platshållare för bildnummer 12"/>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12690237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 - bild höger Bre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text 4"/>
          <p:cNvSpPr>
            <a:spLocks noGrp="1"/>
          </p:cNvSpPr>
          <p:nvPr>
            <p:ph type="body" sz="quarter" idx="18"/>
          </p:nvPr>
        </p:nvSpPr>
        <p:spPr>
          <a:xfrm>
            <a:off x="457200" y="1440000"/>
            <a:ext cx="3888000" cy="3960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3"/>
          </p:nvPr>
        </p:nvSpPr>
        <p:spPr>
          <a:xfrm>
            <a:off x="4572513" y="1440000"/>
            <a:ext cx="4104000" cy="3960000"/>
          </a:xfrm>
        </p:spPr>
        <p:txBody>
          <a:bodyPr/>
          <a:lstStyle>
            <a:lvl1pPr marL="0" indent="0">
              <a:buFontTx/>
              <a:buNone/>
              <a:defRPr/>
            </a:lvl1pPr>
          </a:lstStyle>
          <a:p>
            <a:r>
              <a:rPr lang="sv-SE"/>
              <a:t>Klicka på ikonen för att lägga till en bild</a:t>
            </a:r>
          </a:p>
        </p:txBody>
      </p:sp>
      <p:sp>
        <p:nvSpPr>
          <p:cNvPr id="8" name="Platshållare för text 4"/>
          <p:cNvSpPr>
            <a:spLocks noGrp="1"/>
          </p:cNvSpPr>
          <p:nvPr>
            <p:ph type="body" sz="quarter" idx="17" hasCustomPrompt="1"/>
          </p:nvPr>
        </p:nvSpPr>
        <p:spPr>
          <a:xfrm>
            <a:off x="4572513" y="5446800"/>
            <a:ext cx="4104000" cy="180000"/>
          </a:xfrm>
        </p:spPr>
        <p:txBody>
          <a:bodyPr/>
          <a:lstStyle>
            <a:lvl1pPr marL="0" indent="0">
              <a:buNone/>
              <a:defRPr sz="750" baseline="0"/>
            </a:lvl1pPr>
          </a:lstStyle>
          <a:p>
            <a:pPr lvl="0"/>
            <a:r>
              <a:rPr lang="sv-SE" dirty="0"/>
              <a:t>Skriv </a:t>
            </a:r>
            <a:r>
              <a:rPr lang="sv-SE" dirty="0" err="1"/>
              <a:t>ev</a:t>
            </a:r>
            <a:r>
              <a:rPr lang="sv-SE" dirty="0"/>
              <a:t> källa</a:t>
            </a:r>
          </a:p>
        </p:txBody>
      </p:sp>
      <p:sp>
        <p:nvSpPr>
          <p:cNvPr id="13" name="Platshållare för datum 12"/>
          <p:cNvSpPr>
            <a:spLocks noGrp="1"/>
          </p:cNvSpPr>
          <p:nvPr>
            <p:ph type="dt" sz="half" idx="14"/>
          </p:nvPr>
        </p:nvSpPr>
        <p:spPr/>
        <p:txBody>
          <a:bodyPr/>
          <a:lstStyle/>
          <a:p>
            <a:r>
              <a:rPr lang="sv-SE"/>
              <a:t>20XX-XX-XX</a:t>
            </a:r>
            <a:endParaRPr lang="sv-SE" dirty="0"/>
          </a:p>
        </p:txBody>
      </p:sp>
      <p:sp>
        <p:nvSpPr>
          <p:cNvPr id="14" name="Platshållare för sidfot 13"/>
          <p:cNvSpPr>
            <a:spLocks noGrp="1"/>
          </p:cNvSpPr>
          <p:nvPr>
            <p:ph type="ftr" sz="quarter" idx="15"/>
          </p:nvPr>
        </p:nvSpPr>
        <p:spPr/>
        <p:txBody>
          <a:bodyPr/>
          <a:lstStyle/>
          <a:p>
            <a:r>
              <a:rPr lang="sv-SE"/>
              <a:t>Skriv eventuell sidfot här</a:t>
            </a:r>
            <a:endParaRPr lang="sv-SE" dirty="0"/>
          </a:p>
        </p:txBody>
      </p:sp>
      <p:sp>
        <p:nvSpPr>
          <p:cNvPr id="15" name="Platshållare för bildnummer 14"/>
          <p:cNvSpPr>
            <a:spLocks noGrp="1"/>
          </p:cNvSpPr>
          <p:nvPr>
            <p:ph type="sldNum" sz="quarter" idx="16"/>
          </p:nvPr>
        </p:nvSpPr>
        <p:spPr/>
        <p:txBody>
          <a:bodyPr/>
          <a:lstStyle/>
          <a:p>
            <a:fld id="{A1FA3D87-4B78-4D5D-8368-DA3305501A4C}" type="slidenum">
              <a:rPr lang="sv-SE" smtClean="0"/>
              <a:pPr/>
              <a:t>‹#›</a:t>
            </a:fld>
            <a:endParaRPr lang="sv-SE" dirty="0"/>
          </a:p>
        </p:txBody>
      </p:sp>
      <p:sp>
        <p:nvSpPr>
          <p:cNvPr id="11" name="textruta 10"/>
          <p:cNvSpPr txBox="1"/>
          <p:nvPr userDrawn="1"/>
        </p:nvSpPr>
        <p:spPr>
          <a:xfrm>
            <a:off x="9216516" y="2348880"/>
            <a:ext cx="1188132" cy="1708160"/>
          </a:xfrm>
          <a:prstGeom prst="rect">
            <a:avLst/>
          </a:prstGeom>
          <a:noFill/>
        </p:spPr>
        <p:txBody>
          <a:bodyPr wrap="square" rtlCol="0">
            <a:spAutoFit/>
          </a:bodyPr>
          <a:lstStyle/>
          <a:p>
            <a:r>
              <a:rPr lang="sv-SE" sz="1050" dirty="0">
                <a:solidFill>
                  <a:schemeClr val="tx2"/>
                </a:solidFill>
              </a:rPr>
              <a:t>Klicka på </a:t>
            </a:r>
            <a:r>
              <a:rPr lang="sv-SE" sz="1050" b="1" dirty="0">
                <a:solidFill>
                  <a:schemeClr val="tx2"/>
                </a:solidFill>
              </a:rPr>
              <a:t>STHLM</a:t>
            </a:r>
            <a:r>
              <a:rPr lang="sv-SE" sz="1050" baseline="0" dirty="0">
                <a:solidFill>
                  <a:schemeClr val="tx2"/>
                </a:solidFill>
              </a:rPr>
              <a:t> </a:t>
            </a:r>
            <a:r>
              <a:rPr lang="sv-SE" sz="1050" b="1" baseline="0" dirty="0">
                <a:solidFill>
                  <a:schemeClr val="tx2"/>
                </a:solidFill>
              </a:rPr>
              <a:t>bilder</a:t>
            </a:r>
            <a:r>
              <a:rPr lang="sv-SE" sz="1050" baseline="0" dirty="0">
                <a:solidFill>
                  <a:schemeClr val="tx2"/>
                </a:solidFill>
              </a:rPr>
              <a:t> för att lägga till en bild. Om du har en egen bild, klicka direkt på ikonen som visas i rutan här till vänster på sidan.</a:t>
            </a:r>
            <a:endParaRPr lang="sv-SE" sz="1050" dirty="0">
              <a:solidFill>
                <a:schemeClr val="tx2"/>
              </a:solidFill>
            </a:endParaRPr>
          </a:p>
        </p:txBody>
      </p:sp>
    </p:spTree>
    <p:extLst>
      <p:ext uri="{BB962C8B-B14F-4D97-AF65-F5344CB8AC3E}">
        <p14:creationId xmlns:p14="http://schemas.microsoft.com/office/powerpoint/2010/main" val="26872857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xt - bild vänster Bred">
    <p:spTree>
      <p:nvGrpSpPr>
        <p:cNvPr id="1" name=""/>
        <p:cNvGrpSpPr/>
        <p:nvPr/>
      </p:nvGrpSpPr>
      <p:grpSpPr>
        <a:xfrm>
          <a:off x="0" y="0"/>
          <a:ext cx="0" cy="0"/>
          <a:chOff x="0" y="0"/>
          <a:chExt cx="0" cy="0"/>
        </a:xfrm>
      </p:grpSpPr>
      <p:sp>
        <p:nvSpPr>
          <p:cNvPr id="3" name="Rubrik 2"/>
          <p:cNvSpPr>
            <a:spLocks noGrp="1"/>
          </p:cNvSpPr>
          <p:nvPr>
            <p:ph type="title"/>
          </p:nvPr>
        </p:nvSpPr>
        <p:spPr>
          <a:xfrm>
            <a:off x="457200" y="457200"/>
            <a:ext cx="8229600" cy="831600"/>
          </a:xfrm>
        </p:spPr>
        <p:txBody>
          <a:bodyPr/>
          <a:lstStyle/>
          <a:p>
            <a:r>
              <a:rPr lang="sv-SE"/>
              <a:t>Klicka här för att ändra format</a:t>
            </a:r>
            <a:endParaRPr lang="sv-SE" dirty="0"/>
          </a:p>
        </p:txBody>
      </p:sp>
      <p:sp>
        <p:nvSpPr>
          <p:cNvPr id="9" name="Platshållare för bild 8"/>
          <p:cNvSpPr>
            <a:spLocks noGrp="1"/>
          </p:cNvSpPr>
          <p:nvPr>
            <p:ph type="pic" sz="quarter" idx="13"/>
          </p:nvPr>
        </p:nvSpPr>
        <p:spPr>
          <a:xfrm>
            <a:off x="457200" y="1439998"/>
            <a:ext cx="4104000" cy="3960000"/>
          </a:xfrm>
        </p:spPr>
        <p:txBody>
          <a:bodyPr/>
          <a:lstStyle>
            <a:lvl1pPr marL="0" indent="0">
              <a:buFontTx/>
              <a:buNone/>
              <a:defRPr/>
            </a:lvl1pPr>
          </a:lstStyle>
          <a:p>
            <a:r>
              <a:rPr lang="sv-SE"/>
              <a:t>Klicka på ikonen för att lägga till en bild</a:t>
            </a:r>
            <a:endParaRPr lang="sv-SE" dirty="0"/>
          </a:p>
        </p:txBody>
      </p:sp>
      <p:sp>
        <p:nvSpPr>
          <p:cNvPr id="5" name="Platshållare för text 4"/>
          <p:cNvSpPr>
            <a:spLocks noGrp="1"/>
          </p:cNvSpPr>
          <p:nvPr>
            <p:ph type="body" sz="quarter" idx="18"/>
          </p:nvPr>
        </p:nvSpPr>
        <p:spPr>
          <a:xfrm>
            <a:off x="4798800" y="1439863"/>
            <a:ext cx="3888000" cy="3960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text 4"/>
          <p:cNvSpPr>
            <a:spLocks noGrp="1"/>
          </p:cNvSpPr>
          <p:nvPr>
            <p:ph type="body" sz="quarter" idx="17" hasCustomPrompt="1"/>
          </p:nvPr>
        </p:nvSpPr>
        <p:spPr>
          <a:xfrm>
            <a:off x="460374" y="5446800"/>
            <a:ext cx="4104000" cy="180000"/>
          </a:xfrm>
        </p:spPr>
        <p:txBody>
          <a:bodyPr/>
          <a:lstStyle>
            <a:lvl1pPr marL="0" indent="0">
              <a:buNone/>
              <a:defRPr sz="750" baseline="0"/>
            </a:lvl1pPr>
          </a:lstStyle>
          <a:p>
            <a:pPr lvl="0"/>
            <a:r>
              <a:rPr lang="sv-SE" dirty="0"/>
              <a:t>Skriv </a:t>
            </a:r>
            <a:r>
              <a:rPr lang="sv-SE" dirty="0" err="1"/>
              <a:t>ev</a:t>
            </a:r>
            <a:r>
              <a:rPr lang="sv-SE" dirty="0"/>
              <a:t> källa</a:t>
            </a:r>
          </a:p>
        </p:txBody>
      </p:sp>
      <p:sp>
        <p:nvSpPr>
          <p:cNvPr id="11" name="Platshållare för datum 10"/>
          <p:cNvSpPr>
            <a:spLocks noGrp="1"/>
          </p:cNvSpPr>
          <p:nvPr>
            <p:ph type="dt" sz="half" idx="14"/>
          </p:nvPr>
        </p:nvSpPr>
        <p:spPr/>
        <p:txBody>
          <a:bodyPr/>
          <a:lstStyle/>
          <a:p>
            <a:r>
              <a:rPr lang="sv-SE"/>
              <a:t>20XX-XX-XX</a:t>
            </a:r>
            <a:endParaRPr lang="sv-SE" dirty="0"/>
          </a:p>
        </p:txBody>
      </p:sp>
      <p:sp>
        <p:nvSpPr>
          <p:cNvPr id="12" name="Platshållare för sidfot 11"/>
          <p:cNvSpPr>
            <a:spLocks noGrp="1"/>
          </p:cNvSpPr>
          <p:nvPr>
            <p:ph type="ftr" sz="quarter" idx="15"/>
          </p:nvPr>
        </p:nvSpPr>
        <p:spPr/>
        <p:txBody>
          <a:bodyPr/>
          <a:lstStyle/>
          <a:p>
            <a:r>
              <a:rPr lang="sv-SE"/>
              <a:t>Skriv eventuell sidfot här</a:t>
            </a:r>
            <a:endParaRPr lang="sv-SE" dirty="0"/>
          </a:p>
        </p:txBody>
      </p:sp>
      <p:sp>
        <p:nvSpPr>
          <p:cNvPr id="13" name="Platshållare för bildnummer 12"/>
          <p:cNvSpPr>
            <a:spLocks noGrp="1"/>
          </p:cNvSpPr>
          <p:nvPr>
            <p:ph type="sldNum" sz="quarter" idx="16"/>
          </p:nvPr>
        </p:nvSpPr>
        <p:spPr/>
        <p:txBody>
          <a:bodyPr/>
          <a:lstStyle/>
          <a:p>
            <a:fld id="{A1FA3D87-4B78-4D5D-8368-DA3305501A4C}" type="slidenum">
              <a:rPr lang="sv-SE" smtClean="0"/>
              <a:pPr/>
              <a:t>‹#›</a:t>
            </a:fld>
            <a:endParaRPr lang="sv-SE" dirty="0"/>
          </a:p>
        </p:txBody>
      </p:sp>
      <p:sp>
        <p:nvSpPr>
          <p:cNvPr id="14" name="textruta 13"/>
          <p:cNvSpPr txBox="1"/>
          <p:nvPr userDrawn="1"/>
        </p:nvSpPr>
        <p:spPr>
          <a:xfrm>
            <a:off x="9216516" y="2348880"/>
            <a:ext cx="1188132" cy="1708160"/>
          </a:xfrm>
          <a:prstGeom prst="rect">
            <a:avLst/>
          </a:prstGeom>
          <a:noFill/>
        </p:spPr>
        <p:txBody>
          <a:bodyPr wrap="square" rtlCol="0">
            <a:spAutoFit/>
          </a:bodyPr>
          <a:lstStyle/>
          <a:p>
            <a:r>
              <a:rPr lang="sv-SE" sz="1050" dirty="0">
                <a:solidFill>
                  <a:schemeClr val="tx2"/>
                </a:solidFill>
              </a:rPr>
              <a:t>Klicka på </a:t>
            </a:r>
            <a:r>
              <a:rPr lang="sv-SE" sz="1050" b="1" dirty="0">
                <a:solidFill>
                  <a:schemeClr val="tx2"/>
                </a:solidFill>
              </a:rPr>
              <a:t>STHLM</a:t>
            </a:r>
            <a:r>
              <a:rPr lang="sv-SE" sz="1050" baseline="0" dirty="0">
                <a:solidFill>
                  <a:schemeClr val="tx2"/>
                </a:solidFill>
              </a:rPr>
              <a:t> </a:t>
            </a:r>
            <a:r>
              <a:rPr lang="sv-SE" sz="1050" b="1" baseline="0" dirty="0">
                <a:solidFill>
                  <a:schemeClr val="tx2"/>
                </a:solidFill>
              </a:rPr>
              <a:t>bilder</a:t>
            </a:r>
            <a:r>
              <a:rPr lang="sv-SE" sz="1050" baseline="0" dirty="0">
                <a:solidFill>
                  <a:schemeClr val="tx2"/>
                </a:solidFill>
              </a:rPr>
              <a:t> för att lägga till en bild. Om du har en egen bild, klicka direkt på ikonen som visas i rutan här till vänster på sidan.</a:t>
            </a:r>
            <a:endParaRPr lang="sv-SE" sz="1050" dirty="0">
              <a:solidFill>
                <a:schemeClr val="tx2"/>
              </a:solidFill>
            </a:endParaRPr>
          </a:p>
        </p:txBody>
      </p:sp>
    </p:spTree>
    <p:extLst>
      <p:ext uri="{BB962C8B-B14F-4D97-AF65-F5344CB8AC3E}">
        <p14:creationId xmlns:p14="http://schemas.microsoft.com/office/powerpoint/2010/main" val="16052559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ild vänster bred och text höger Bred">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8229600" cy="831600"/>
          </a:xfrm>
        </p:spPr>
        <p:txBody>
          <a:bodyPr/>
          <a:lstStyle/>
          <a:p>
            <a:r>
              <a:rPr lang="sv-SE"/>
              <a:t>Klicka här för att ändra format</a:t>
            </a:r>
            <a:endParaRPr lang="sv-SE" dirty="0"/>
          </a:p>
        </p:txBody>
      </p:sp>
      <p:sp>
        <p:nvSpPr>
          <p:cNvPr id="9" name="Platshållare för bild 8"/>
          <p:cNvSpPr>
            <a:spLocks noGrp="1"/>
          </p:cNvSpPr>
          <p:nvPr>
            <p:ph type="pic" sz="quarter" idx="13"/>
          </p:nvPr>
        </p:nvSpPr>
        <p:spPr>
          <a:xfrm>
            <a:off x="457200" y="1439999"/>
            <a:ext cx="5760000" cy="4294051"/>
          </a:xfrm>
        </p:spPr>
        <p:txBody>
          <a:bodyPr/>
          <a:lstStyle>
            <a:lvl1pPr marL="0" indent="0">
              <a:buFontTx/>
              <a:buNone/>
              <a:defRPr/>
            </a:lvl1pPr>
          </a:lstStyle>
          <a:p>
            <a:r>
              <a:rPr lang="sv-SE"/>
              <a:t>Klicka på ikonen för att lägga till en bild</a:t>
            </a:r>
            <a:endParaRPr lang="sv-SE" dirty="0"/>
          </a:p>
        </p:txBody>
      </p:sp>
      <p:sp>
        <p:nvSpPr>
          <p:cNvPr id="5" name="Platshållare för text 4"/>
          <p:cNvSpPr>
            <a:spLocks noGrp="1"/>
          </p:cNvSpPr>
          <p:nvPr>
            <p:ph type="body" sz="quarter" idx="18"/>
          </p:nvPr>
        </p:nvSpPr>
        <p:spPr>
          <a:xfrm>
            <a:off x="6372000" y="1440000"/>
            <a:ext cx="2314800" cy="4294800"/>
          </a:xfrm>
        </p:spPr>
        <p:txBody>
          <a:bodyPr/>
          <a:lstStyle>
            <a:lvl1pPr>
              <a:defRPr sz="1350"/>
            </a:lvl1pPr>
            <a:lvl2pPr>
              <a:defRPr sz="1350"/>
            </a:lvl2pPr>
            <a:lvl3pPr>
              <a:defRPr sz="1350"/>
            </a:lvl3pPr>
            <a:lvl4pPr>
              <a:defRPr sz="1350"/>
            </a:lvl4pPr>
            <a:lvl5pPr>
              <a:defRPr sz="135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text 4"/>
          <p:cNvSpPr>
            <a:spLocks noGrp="1"/>
          </p:cNvSpPr>
          <p:nvPr>
            <p:ph type="body" sz="quarter" idx="17" hasCustomPrompt="1"/>
          </p:nvPr>
        </p:nvSpPr>
        <p:spPr>
          <a:xfrm>
            <a:off x="457200" y="5733256"/>
            <a:ext cx="5760000" cy="180000"/>
          </a:xfrm>
        </p:spPr>
        <p:txBody>
          <a:bodyPr/>
          <a:lstStyle>
            <a:lvl1pPr marL="0" indent="0">
              <a:buNone/>
              <a:defRPr sz="750" baseline="0"/>
            </a:lvl1pPr>
          </a:lstStyle>
          <a:p>
            <a:pPr lvl="0"/>
            <a:r>
              <a:rPr lang="sv-SE" dirty="0"/>
              <a:t>Skriv </a:t>
            </a:r>
            <a:r>
              <a:rPr lang="sv-SE" dirty="0" err="1"/>
              <a:t>ev</a:t>
            </a:r>
            <a:r>
              <a:rPr lang="sv-SE" dirty="0"/>
              <a:t> källa</a:t>
            </a:r>
          </a:p>
        </p:txBody>
      </p:sp>
      <p:sp>
        <p:nvSpPr>
          <p:cNvPr id="11" name="Platshållare för datum 10"/>
          <p:cNvSpPr>
            <a:spLocks noGrp="1"/>
          </p:cNvSpPr>
          <p:nvPr>
            <p:ph type="dt" sz="half" idx="14"/>
          </p:nvPr>
        </p:nvSpPr>
        <p:spPr/>
        <p:txBody>
          <a:bodyPr/>
          <a:lstStyle/>
          <a:p>
            <a:r>
              <a:rPr lang="sv-SE"/>
              <a:t>20XX-XX-XX</a:t>
            </a:r>
            <a:endParaRPr lang="sv-SE" dirty="0"/>
          </a:p>
        </p:txBody>
      </p:sp>
      <p:sp>
        <p:nvSpPr>
          <p:cNvPr id="12" name="Platshållare för sidfot 11"/>
          <p:cNvSpPr>
            <a:spLocks noGrp="1"/>
          </p:cNvSpPr>
          <p:nvPr>
            <p:ph type="ftr" sz="quarter" idx="15"/>
          </p:nvPr>
        </p:nvSpPr>
        <p:spPr/>
        <p:txBody>
          <a:bodyPr/>
          <a:lstStyle/>
          <a:p>
            <a:r>
              <a:rPr lang="sv-SE"/>
              <a:t>Skriv eventuell sidfot här</a:t>
            </a:r>
            <a:endParaRPr lang="sv-SE" dirty="0"/>
          </a:p>
        </p:txBody>
      </p:sp>
      <p:sp>
        <p:nvSpPr>
          <p:cNvPr id="13" name="Platshållare för bildnummer 12"/>
          <p:cNvSpPr>
            <a:spLocks noGrp="1"/>
          </p:cNvSpPr>
          <p:nvPr>
            <p:ph type="sldNum" sz="quarter" idx="16"/>
          </p:nvPr>
        </p:nvSpPr>
        <p:spPr/>
        <p:txBody>
          <a:bodyPr/>
          <a:lstStyle/>
          <a:p>
            <a:fld id="{A1FA3D87-4B78-4D5D-8368-DA3305501A4C}" type="slidenum">
              <a:rPr lang="sv-SE" smtClean="0"/>
              <a:pPr/>
              <a:t>‹#›</a:t>
            </a:fld>
            <a:endParaRPr lang="sv-SE" dirty="0"/>
          </a:p>
        </p:txBody>
      </p:sp>
      <p:sp>
        <p:nvSpPr>
          <p:cNvPr id="15" name="textruta 14"/>
          <p:cNvSpPr txBox="1"/>
          <p:nvPr userDrawn="1"/>
        </p:nvSpPr>
        <p:spPr>
          <a:xfrm>
            <a:off x="9216516" y="2348880"/>
            <a:ext cx="1188132" cy="1708160"/>
          </a:xfrm>
          <a:prstGeom prst="rect">
            <a:avLst/>
          </a:prstGeom>
          <a:noFill/>
        </p:spPr>
        <p:txBody>
          <a:bodyPr wrap="square" rtlCol="0">
            <a:spAutoFit/>
          </a:bodyPr>
          <a:lstStyle/>
          <a:p>
            <a:r>
              <a:rPr lang="sv-SE" sz="1050" dirty="0">
                <a:solidFill>
                  <a:schemeClr val="tx2"/>
                </a:solidFill>
              </a:rPr>
              <a:t>Klicka på </a:t>
            </a:r>
            <a:r>
              <a:rPr lang="sv-SE" sz="1050" b="1" dirty="0">
                <a:solidFill>
                  <a:schemeClr val="tx2"/>
                </a:solidFill>
              </a:rPr>
              <a:t>STHLM</a:t>
            </a:r>
            <a:r>
              <a:rPr lang="sv-SE" sz="1050" baseline="0" dirty="0">
                <a:solidFill>
                  <a:schemeClr val="tx2"/>
                </a:solidFill>
              </a:rPr>
              <a:t> </a:t>
            </a:r>
            <a:r>
              <a:rPr lang="sv-SE" sz="1050" b="1" baseline="0" dirty="0">
                <a:solidFill>
                  <a:schemeClr val="tx2"/>
                </a:solidFill>
              </a:rPr>
              <a:t>bilder</a:t>
            </a:r>
            <a:r>
              <a:rPr lang="sv-SE" sz="1050" baseline="0" dirty="0">
                <a:solidFill>
                  <a:schemeClr val="tx2"/>
                </a:solidFill>
              </a:rPr>
              <a:t> för att lägga till en bild. Om du har en egen bild, klicka direkt på ikonen som visas i rutan här till vänster på sidan.</a:t>
            </a:r>
            <a:endParaRPr lang="sv-SE" sz="1050" dirty="0">
              <a:solidFill>
                <a:schemeClr val="tx2"/>
              </a:solidFill>
            </a:endParaRPr>
          </a:p>
        </p:txBody>
      </p:sp>
    </p:spTree>
    <p:extLst>
      <p:ext uri="{BB962C8B-B14F-4D97-AF65-F5344CB8AC3E}">
        <p14:creationId xmlns:p14="http://schemas.microsoft.com/office/powerpoint/2010/main" val="19948451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Rubrik och bild Bre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a:t>Klicka här för att ändra format</a:t>
            </a:r>
            <a:endParaRPr lang="sv-SE" dirty="0"/>
          </a:p>
        </p:txBody>
      </p:sp>
      <p:sp>
        <p:nvSpPr>
          <p:cNvPr id="9" name="Platshållare för bild 8"/>
          <p:cNvSpPr>
            <a:spLocks noGrp="1"/>
          </p:cNvSpPr>
          <p:nvPr>
            <p:ph type="pic" sz="quarter" idx="13"/>
          </p:nvPr>
        </p:nvSpPr>
        <p:spPr>
          <a:xfrm>
            <a:off x="457200" y="1439999"/>
            <a:ext cx="8219256" cy="4294051"/>
          </a:xfrm>
        </p:spPr>
        <p:txBody>
          <a:bodyPr/>
          <a:lstStyle>
            <a:lvl1pPr marL="0" indent="0">
              <a:buFontTx/>
              <a:buNone/>
              <a:defRPr/>
            </a:lvl1pPr>
          </a:lstStyle>
          <a:p>
            <a:r>
              <a:rPr lang="sv-SE"/>
              <a:t>Klicka på ikonen för att lägga till en bild</a:t>
            </a:r>
            <a:endParaRPr lang="sv-SE" dirty="0"/>
          </a:p>
        </p:txBody>
      </p:sp>
      <p:sp>
        <p:nvSpPr>
          <p:cNvPr id="8" name="Platshållare för text 4"/>
          <p:cNvSpPr>
            <a:spLocks noGrp="1"/>
          </p:cNvSpPr>
          <p:nvPr>
            <p:ph type="body" sz="quarter" idx="17" hasCustomPrompt="1"/>
          </p:nvPr>
        </p:nvSpPr>
        <p:spPr>
          <a:xfrm>
            <a:off x="460375" y="5733256"/>
            <a:ext cx="8218800" cy="180000"/>
          </a:xfrm>
        </p:spPr>
        <p:txBody>
          <a:bodyPr/>
          <a:lstStyle>
            <a:lvl1pPr marL="0" indent="0">
              <a:buNone/>
              <a:defRPr sz="750" baseline="0"/>
            </a:lvl1pPr>
          </a:lstStyle>
          <a:p>
            <a:pPr lvl="0"/>
            <a:r>
              <a:rPr lang="sv-SE" dirty="0"/>
              <a:t>Skriv </a:t>
            </a:r>
            <a:r>
              <a:rPr lang="sv-SE" dirty="0" err="1"/>
              <a:t>ev</a:t>
            </a:r>
            <a:r>
              <a:rPr lang="sv-SE" dirty="0"/>
              <a:t> källa</a:t>
            </a:r>
          </a:p>
        </p:txBody>
      </p:sp>
      <p:sp>
        <p:nvSpPr>
          <p:cNvPr id="5" name="Platshållare för datum 4"/>
          <p:cNvSpPr>
            <a:spLocks noGrp="1"/>
          </p:cNvSpPr>
          <p:nvPr>
            <p:ph type="dt" sz="half" idx="14"/>
          </p:nvPr>
        </p:nvSpPr>
        <p:spPr/>
        <p:txBody>
          <a:bodyPr/>
          <a:lstStyle/>
          <a:p>
            <a:r>
              <a:rPr lang="sv-SE"/>
              <a:t>20XX-XX-XX</a:t>
            </a:r>
            <a:endParaRPr lang="sv-SE" dirty="0"/>
          </a:p>
        </p:txBody>
      </p:sp>
      <p:sp>
        <p:nvSpPr>
          <p:cNvPr id="6" name="Platshållare för sidfot 5"/>
          <p:cNvSpPr>
            <a:spLocks noGrp="1"/>
          </p:cNvSpPr>
          <p:nvPr>
            <p:ph type="ftr" sz="quarter" idx="15"/>
          </p:nvPr>
        </p:nvSpPr>
        <p:spPr/>
        <p:txBody>
          <a:bodyPr/>
          <a:lstStyle/>
          <a:p>
            <a:r>
              <a:rPr lang="sv-SE"/>
              <a:t>Skriv eventuell sidfot här</a:t>
            </a:r>
            <a:endParaRPr lang="sv-SE" dirty="0"/>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dirty="0"/>
          </a:p>
        </p:txBody>
      </p:sp>
      <p:sp>
        <p:nvSpPr>
          <p:cNvPr id="11" name="textruta 10"/>
          <p:cNvSpPr txBox="1"/>
          <p:nvPr userDrawn="1"/>
        </p:nvSpPr>
        <p:spPr>
          <a:xfrm>
            <a:off x="9216516" y="2348880"/>
            <a:ext cx="1188132" cy="1708160"/>
          </a:xfrm>
          <a:prstGeom prst="rect">
            <a:avLst/>
          </a:prstGeom>
          <a:noFill/>
        </p:spPr>
        <p:txBody>
          <a:bodyPr wrap="square" rtlCol="0">
            <a:spAutoFit/>
          </a:bodyPr>
          <a:lstStyle/>
          <a:p>
            <a:r>
              <a:rPr lang="sv-SE" sz="1050" dirty="0">
                <a:solidFill>
                  <a:schemeClr val="tx2"/>
                </a:solidFill>
              </a:rPr>
              <a:t>Klicka på </a:t>
            </a:r>
            <a:r>
              <a:rPr lang="sv-SE" sz="1050" b="1" dirty="0">
                <a:solidFill>
                  <a:schemeClr val="tx2"/>
                </a:solidFill>
              </a:rPr>
              <a:t>STHLM</a:t>
            </a:r>
            <a:r>
              <a:rPr lang="sv-SE" sz="1050" baseline="0" dirty="0">
                <a:solidFill>
                  <a:schemeClr val="tx2"/>
                </a:solidFill>
              </a:rPr>
              <a:t> </a:t>
            </a:r>
            <a:r>
              <a:rPr lang="sv-SE" sz="1050" b="1" baseline="0" dirty="0">
                <a:solidFill>
                  <a:schemeClr val="tx2"/>
                </a:solidFill>
              </a:rPr>
              <a:t>bilder</a:t>
            </a:r>
            <a:r>
              <a:rPr lang="sv-SE" sz="1050" baseline="0" dirty="0">
                <a:solidFill>
                  <a:schemeClr val="tx2"/>
                </a:solidFill>
              </a:rPr>
              <a:t> för att lägga till en bild. Om du har en egen bild, klicka direkt på ikonen som visas i rutan här till vänster på sidan.</a:t>
            </a:r>
            <a:endParaRPr lang="sv-SE" sz="1050" dirty="0">
              <a:solidFill>
                <a:schemeClr val="tx2"/>
              </a:solidFill>
            </a:endParaRPr>
          </a:p>
        </p:txBody>
      </p:sp>
    </p:spTree>
    <p:extLst>
      <p:ext uri="{BB962C8B-B14F-4D97-AF65-F5344CB8AC3E}">
        <p14:creationId xmlns:p14="http://schemas.microsoft.com/office/powerpoint/2010/main" val="3481179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format</a:t>
            </a:r>
            <a:endParaRPr lang="sv-SE" dirty="0"/>
          </a:p>
        </p:txBody>
      </p:sp>
      <p:sp>
        <p:nvSpPr>
          <p:cNvPr id="3" name="Platshållare för text 2"/>
          <p:cNvSpPr>
            <a:spLocks noGrp="1"/>
          </p:cNvSpPr>
          <p:nvPr>
            <p:ph type="body" idx="1"/>
          </p:nvPr>
        </p:nvSpPr>
        <p:spPr>
          <a:xfrm>
            <a:off x="457200" y="1484784"/>
            <a:ext cx="3888000" cy="639762"/>
          </a:xfrm>
        </p:spPr>
        <p:txBody>
          <a:bodyPr anchor="b"/>
          <a:lstStyle>
            <a:lvl1pPr marL="0" indent="0">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Redigera format för bakgrundstext</a:t>
            </a:r>
          </a:p>
        </p:txBody>
      </p:sp>
      <p:sp>
        <p:nvSpPr>
          <p:cNvPr id="4" name="Platshållare för innehåll 3"/>
          <p:cNvSpPr>
            <a:spLocks noGrp="1"/>
          </p:cNvSpPr>
          <p:nvPr>
            <p:ph sz="half" idx="2"/>
          </p:nvPr>
        </p:nvSpPr>
        <p:spPr>
          <a:xfrm>
            <a:off x="457200" y="2174874"/>
            <a:ext cx="3888000" cy="3456000"/>
          </a:xfrm>
        </p:spPr>
        <p:txBody>
          <a:bodyPr/>
          <a:lstStyle>
            <a:lvl1pPr>
              <a:defRPr sz="1500"/>
            </a:lvl1pPr>
            <a:lvl2pPr>
              <a:defRPr sz="1500"/>
            </a:lvl2pPr>
            <a:lvl3pPr>
              <a:defRPr sz="1500"/>
            </a:lvl3pPr>
            <a:lvl4pPr>
              <a:defRPr sz="1500"/>
            </a:lvl4pPr>
            <a:lvl5pPr>
              <a:defRPr sz="1500"/>
            </a:lvl5pPr>
            <a:lvl6pPr>
              <a:defRPr sz="1200"/>
            </a:lvl6pPr>
            <a:lvl7pPr>
              <a:defRPr sz="1200"/>
            </a:lvl7pPr>
            <a:lvl8pPr>
              <a:defRPr sz="1200"/>
            </a:lvl8pPr>
            <a:lvl9pPr>
              <a:defRPr sz="12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4798800" y="1484784"/>
            <a:ext cx="3888000" cy="639762"/>
          </a:xfrm>
        </p:spPr>
        <p:txBody>
          <a:bodyPr anchor="b"/>
          <a:lstStyle>
            <a:lvl1pPr marL="0" indent="0">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Redigera format för bakgrundstext</a:t>
            </a:r>
          </a:p>
        </p:txBody>
      </p:sp>
      <p:sp>
        <p:nvSpPr>
          <p:cNvPr id="6" name="Platshållare för innehåll 5"/>
          <p:cNvSpPr>
            <a:spLocks noGrp="1"/>
          </p:cNvSpPr>
          <p:nvPr>
            <p:ph sz="quarter" idx="4"/>
          </p:nvPr>
        </p:nvSpPr>
        <p:spPr>
          <a:xfrm>
            <a:off x="4798800" y="2174874"/>
            <a:ext cx="3888000" cy="3456000"/>
          </a:xfrm>
        </p:spPr>
        <p:txBody>
          <a:bodyPr/>
          <a:lstStyle>
            <a:lvl1pPr>
              <a:defRPr sz="1500"/>
            </a:lvl1pPr>
            <a:lvl2pPr>
              <a:defRPr sz="1500"/>
            </a:lvl2pPr>
            <a:lvl3pPr>
              <a:defRPr sz="1500"/>
            </a:lvl3pPr>
            <a:lvl4pPr>
              <a:defRPr sz="1500"/>
            </a:lvl4pPr>
            <a:lvl5pPr>
              <a:defRPr sz="1500"/>
            </a:lvl5pPr>
            <a:lvl6pPr>
              <a:defRPr sz="1200"/>
            </a:lvl6pPr>
            <a:lvl7pPr>
              <a:defRPr sz="1200"/>
            </a:lvl7pPr>
            <a:lvl8pPr>
              <a:defRPr sz="1200"/>
            </a:lvl8pPr>
            <a:lvl9pPr>
              <a:defRPr sz="12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4"/>
          <p:cNvSpPr>
            <a:spLocks noGrp="1"/>
          </p:cNvSpPr>
          <p:nvPr>
            <p:ph type="body" sz="quarter" idx="17" hasCustomPrompt="1"/>
          </p:nvPr>
        </p:nvSpPr>
        <p:spPr>
          <a:xfrm>
            <a:off x="457200" y="5670192"/>
            <a:ext cx="3888000" cy="180000"/>
          </a:xfrm>
        </p:spPr>
        <p:txBody>
          <a:bodyPr/>
          <a:lstStyle>
            <a:lvl1pPr marL="0" indent="0">
              <a:buNone/>
              <a:defRPr sz="750" baseline="0"/>
            </a:lvl1pPr>
          </a:lstStyle>
          <a:p>
            <a:pPr lvl="0"/>
            <a:r>
              <a:rPr lang="sv-SE" dirty="0"/>
              <a:t>Skriv </a:t>
            </a:r>
            <a:r>
              <a:rPr lang="sv-SE" dirty="0" err="1"/>
              <a:t>ev</a:t>
            </a:r>
            <a:r>
              <a:rPr lang="sv-SE" dirty="0"/>
              <a:t> källa</a:t>
            </a:r>
          </a:p>
        </p:txBody>
      </p:sp>
      <p:sp>
        <p:nvSpPr>
          <p:cNvPr id="11" name="Platshållare för text 4"/>
          <p:cNvSpPr>
            <a:spLocks noGrp="1"/>
          </p:cNvSpPr>
          <p:nvPr>
            <p:ph type="body" sz="quarter" idx="18" hasCustomPrompt="1"/>
          </p:nvPr>
        </p:nvSpPr>
        <p:spPr>
          <a:xfrm>
            <a:off x="4798800" y="5670192"/>
            <a:ext cx="3888000" cy="180000"/>
          </a:xfrm>
        </p:spPr>
        <p:txBody>
          <a:bodyPr/>
          <a:lstStyle>
            <a:lvl1pPr marL="0" indent="0">
              <a:buNone/>
              <a:defRPr sz="750" baseline="0"/>
            </a:lvl1pPr>
          </a:lstStyle>
          <a:p>
            <a:pPr lvl="0"/>
            <a:r>
              <a:rPr lang="sv-SE" dirty="0"/>
              <a:t>Skriv </a:t>
            </a:r>
            <a:r>
              <a:rPr lang="sv-SE" dirty="0" err="1"/>
              <a:t>ev</a:t>
            </a:r>
            <a:r>
              <a:rPr lang="sv-SE" dirty="0"/>
              <a:t> källa</a:t>
            </a:r>
          </a:p>
        </p:txBody>
      </p:sp>
      <p:sp>
        <p:nvSpPr>
          <p:cNvPr id="13" name="Platshållare för datum 12"/>
          <p:cNvSpPr>
            <a:spLocks noGrp="1"/>
          </p:cNvSpPr>
          <p:nvPr>
            <p:ph type="dt" sz="half" idx="10"/>
          </p:nvPr>
        </p:nvSpPr>
        <p:spPr/>
        <p:txBody>
          <a:bodyPr/>
          <a:lstStyle/>
          <a:p>
            <a:r>
              <a:rPr lang="sv-SE"/>
              <a:t>20XX-XX-XX</a:t>
            </a:r>
            <a:endParaRPr lang="sv-SE" dirty="0"/>
          </a:p>
        </p:txBody>
      </p:sp>
      <p:sp>
        <p:nvSpPr>
          <p:cNvPr id="14" name="Platshållare för sidfot 13"/>
          <p:cNvSpPr>
            <a:spLocks noGrp="1"/>
          </p:cNvSpPr>
          <p:nvPr>
            <p:ph type="ftr" sz="quarter" idx="11"/>
          </p:nvPr>
        </p:nvSpPr>
        <p:spPr/>
        <p:txBody>
          <a:bodyPr/>
          <a:lstStyle/>
          <a:p>
            <a:r>
              <a:rPr lang="sv-SE"/>
              <a:t>Skriv eventuell sidfot här</a:t>
            </a:r>
            <a:endParaRPr lang="sv-SE" dirty="0"/>
          </a:p>
        </p:txBody>
      </p:sp>
      <p:sp>
        <p:nvSpPr>
          <p:cNvPr id="15" name="Platshållare för bildnummer 14"/>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10103274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12" name="Platshållare för datum 11"/>
          <p:cNvSpPr>
            <a:spLocks noGrp="1"/>
          </p:cNvSpPr>
          <p:nvPr>
            <p:ph type="dt" sz="half" idx="10"/>
          </p:nvPr>
        </p:nvSpPr>
        <p:spPr/>
        <p:txBody>
          <a:bodyPr/>
          <a:lstStyle/>
          <a:p>
            <a:r>
              <a:rPr lang="sv-SE"/>
              <a:t>20XX-XX-XX</a:t>
            </a:r>
            <a:endParaRPr lang="sv-SE" dirty="0"/>
          </a:p>
        </p:txBody>
      </p:sp>
      <p:sp>
        <p:nvSpPr>
          <p:cNvPr id="13" name="Platshållare för sidfot 12"/>
          <p:cNvSpPr>
            <a:spLocks noGrp="1"/>
          </p:cNvSpPr>
          <p:nvPr>
            <p:ph type="ftr" sz="quarter" idx="11"/>
          </p:nvPr>
        </p:nvSpPr>
        <p:spPr/>
        <p:txBody>
          <a:bodyPr/>
          <a:lstStyle/>
          <a:p>
            <a:r>
              <a:rPr lang="sv-SE"/>
              <a:t>Skriv eventuell sidfot här</a:t>
            </a:r>
            <a:endParaRPr lang="sv-SE" dirty="0"/>
          </a:p>
        </p:txBody>
      </p:sp>
      <p:sp>
        <p:nvSpPr>
          <p:cNvPr id="14" name="Platshållare för bildnummer 13"/>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6238353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8" name="Platshållare för datum 7"/>
          <p:cNvSpPr>
            <a:spLocks noGrp="1"/>
          </p:cNvSpPr>
          <p:nvPr>
            <p:ph type="dt" sz="half" idx="10"/>
          </p:nvPr>
        </p:nvSpPr>
        <p:spPr/>
        <p:txBody>
          <a:bodyPr/>
          <a:lstStyle/>
          <a:p>
            <a:r>
              <a:rPr lang="sv-SE"/>
              <a:t>20XX-XX-XX</a:t>
            </a:r>
            <a:endParaRPr lang="sv-SE" dirty="0"/>
          </a:p>
        </p:txBody>
      </p:sp>
      <p:sp>
        <p:nvSpPr>
          <p:cNvPr id="9" name="Platshållare för sidfot 8"/>
          <p:cNvSpPr>
            <a:spLocks noGrp="1"/>
          </p:cNvSpPr>
          <p:nvPr>
            <p:ph type="ftr" sz="quarter" idx="11"/>
          </p:nvPr>
        </p:nvSpPr>
        <p:spPr/>
        <p:txBody>
          <a:bodyPr/>
          <a:lstStyle/>
          <a:p>
            <a:r>
              <a:rPr lang="sv-SE"/>
              <a:t>Skriv eventuell sidfot här</a:t>
            </a:r>
            <a:endParaRPr lang="sv-SE" dirty="0"/>
          </a:p>
        </p:txBody>
      </p:sp>
      <p:sp>
        <p:nvSpPr>
          <p:cNvPr id="10" name="Platshållare för bildnummer 9"/>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357258138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Kapitelsida - Lila">
    <p:bg>
      <p:bgPr>
        <a:solidFill>
          <a:schemeClr val="accent4"/>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5482800" cy="936000"/>
          </a:xfrm>
        </p:spPr>
        <p:txBody>
          <a:bodyPr anchor="t"/>
          <a:lstStyle>
            <a:lvl1pPr algn="l">
              <a:defRPr sz="2100" b="1" cap="none" baseline="0">
                <a:solidFill>
                  <a:schemeClr val="bg1"/>
                </a:solidFill>
              </a:defRPr>
            </a:lvl1pPr>
          </a:lstStyle>
          <a:p>
            <a:r>
              <a:rPr lang="sv-SE"/>
              <a:t>Klicka här för att ändra format</a:t>
            </a:r>
            <a:endParaRPr lang="sv-SE" dirty="0"/>
          </a:p>
        </p:txBody>
      </p:sp>
      <p:sp>
        <p:nvSpPr>
          <p:cNvPr id="5" name="Platshållare för text 4"/>
          <p:cNvSpPr>
            <a:spLocks noGrp="1"/>
          </p:cNvSpPr>
          <p:nvPr>
            <p:ph type="body" sz="quarter" idx="10"/>
          </p:nvPr>
        </p:nvSpPr>
        <p:spPr>
          <a:xfrm>
            <a:off x="468313" y="1439866"/>
            <a:ext cx="5482800" cy="1197049"/>
          </a:xfrm>
        </p:spPr>
        <p:txBody>
          <a:bodyPr/>
          <a:lstStyle>
            <a:lvl1pPr marL="0" indent="0">
              <a:buFontTx/>
              <a:buNone/>
              <a:defRPr>
                <a:solidFill>
                  <a:schemeClr val="bg1"/>
                </a:solidFill>
              </a:defRPr>
            </a:lvl1pPr>
          </a:lstStyle>
          <a:p>
            <a:pPr lvl="0"/>
            <a:r>
              <a:rPr lang="sv-SE"/>
              <a:t>Redigera format för bakgrundstext</a:t>
            </a:r>
          </a:p>
        </p:txBody>
      </p:sp>
      <p:pic>
        <p:nvPicPr>
          <p:cNvPr id="7" name="Bildobjekt 6"/>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467545" y="6125548"/>
            <a:ext cx="1025371" cy="468000"/>
          </a:xfrm>
          <a:prstGeom prst="rect">
            <a:avLst/>
          </a:prstGeom>
        </p:spPr>
      </p:pic>
    </p:spTree>
    <p:extLst>
      <p:ext uri="{BB962C8B-B14F-4D97-AF65-F5344CB8AC3E}">
        <p14:creationId xmlns:p14="http://schemas.microsoft.com/office/powerpoint/2010/main" val="23201107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Kapitelsida - Grön">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5482800" cy="936000"/>
          </a:xfrm>
        </p:spPr>
        <p:txBody>
          <a:bodyPr anchor="t"/>
          <a:lstStyle>
            <a:lvl1pPr algn="l">
              <a:defRPr sz="2100" b="1" cap="none" baseline="0">
                <a:solidFill>
                  <a:schemeClr val="bg1"/>
                </a:solidFill>
              </a:defRPr>
            </a:lvl1pPr>
          </a:lstStyle>
          <a:p>
            <a:r>
              <a:rPr lang="sv-SE"/>
              <a:t>Klicka här för att ändra format</a:t>
            </a:r>
            <a:endParaRPr lang="sv-SE" dirty="0"/>
          </a:p>
        </p:txBody>
      </p:sp>
      <p:sp>
        <p:nvSpPr>
          <p:cNvPr id="5" name="Platshållare för text 4"/>
          <p:cNvSpPr>
            <a:spLocks noGrp="1"/>
          </p:cNvSpPr>
          <p:nvPr>
            <p:ph type="body" sz="quarter" idx="10"/>
          </p:nvPr>
        </p:nvSpPr>
        <p:spPr>
          <a:xfrm>
            <a:off x="468313" y="1439866"/>
            <a:ext cx="5482800" cy="1197049"/>
          </a:xfrm>
        </p:spPr>
        <p:txBody>
          <a:bodyPr/>
          <a:lstStyle>
            <a:lvl1pPr marL="0" indent="0">
              <a:buFontTx/>
              <a:buNone/>
              <a:defRPr>
                <a:solidFill>
                  <a:schemeClr val="bg1"/>
                </a:solidFill>
              </a:defRPr>
            </a:lvl1pPr>
          </a:lstStyle>
          <a:p>
            <a:pPr lvl="0"/>
            <a:r>
              <a:rPr lang="sv-SE"/>
              <a:t>Redigera format för bakgrundstext</a:t>
            </a:r>
          </a:p>
        </p:txBody>
      </p:sp>
      <p:pic>
        <p:nvPicPr>
          <p:cNvPr id="6" name="Bildobjekt 5"/>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6125548"/>
            <a:ext cx="1026000" cy="468000"/>
          </a:xfrm>
          <a:prstGeom prst="rect">
            <a:avLst/>
          </a:prstGeom>
        </p:spPr>
      </p:pic>
    </p:spTree>
    <p:extLst>
      <p:ext uri="{BB962C8B-B14F-4D97-AF65-F5344CB8AC3E}">
        <p14:creationId xmlns:p14="http://schemas.microsoft.com/office/powerpoint/2010/main" val="3483669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örstasidan_9">
    <p:spTree>
      <p:nvGrpSpPr>
        <p:cNvPr id="1" name=""/>
        <p:cNvGrpSpPr/>
        <p:nvPr/>
      </p:nvGrpSpPr>
      <p:grpSpPr>
        <a:xfrm>
          <a:off x="0" y="0"/>
          <a:ext cx="0" cy="0"/>
          <a:chOff x="0" y="0"/>
          <a:chExt cx="0" cy="0"/>
        </a:xfrm>
      </p:grpSpPr>
      <p:sp>
        <p:nvSpPr>
          <p:cNvPr id="20" name="Platshållare för datum 19"/>
          <p:cNvSpPr>
            <a:spLocks noGrp="1"/>
          </p:cNvSpPr>
          <p:nvPr>
            <p:ph type="dt" sz="half" idx="10"/>
          </p:nvPr>
        </p:nvSpPr>
        <p:spPr/>
        <p:txBody>
          <a:bodyPr/>
          <a:lstStyle>
            <a:lvl1pPr>
              <a:defRPr>
                <a:solidFill>
                  <a:schemeClr val="bg1"/>
                </a:solidFill>
              </a:defRPr>
            </a:lvl1pPr>
          </a:lstStyle>
          <a:p>
            <a:fld id="{B2B77345-3934-48F7-BECC-5FA00C1D10B8}" type="datetime1">
              <a:rPr lang="sv-SE" smtClean="0"/>
              <a:pPr/>
              <a:t>2025-07-03</a:t>
            </a:fld>
            <a:endParaRPr lang="sv-SE" dirty="0"/>
          </a:p>
        </p:txBody>
      </p:sp>
      <p:sp>
        <p:nvSpPr>
          <p:cNvPr id="9" name="textruta 8"/>
          <p:cNvSpPr txBox="1"/>
          <p:nvPr userDrawn="1"/>
        </p:nvSpPr>
        <p:spPr>
          <a:xfrm>
            <a:off x="3222626" y="6224074"/>
            <a:ext cx="3273425" cy="246221"/>
          </a:xfrm>
          <a:prstGeom prst="rect">
            <a:avLst/>
          </a:prstGeom>
          <a:noFill/>
        </p:spPr>
        <p:txBody>
          <a:bodyPr wrap="square" rtlCol="0">
            <a:spAutoFit/>
          </a:bodyPr>
          <a:lstStyle/>
          <a:p>
            <a:r>
              <a:rPr lang="sv-SE" sz="1000" dirty="0">
                <a:solidFill>
                  <a:srgbClr val="000000"/>
                </a:solidFill>
                <a:latin typeface="Stockholm Type Display Regular" pitchFamily="50" charset="0"/>
              </a:rPr>
              <a:t>The Capital of Scandinavia</a:t>
            </a:r>
          </a:p>
        </p:txBody>
      </p:sp>
      <p:sp>
        <p:nvSpPr>
          <p:cNvPr id="11" name="Rubrik 10"/>
          <p:cNvSpPr>
            <a:spLocks noGrp="1"/>
          </p:cNvSpPr>
          <p:nvPr>
            <p:ph type="title"/>
          </p:nvPr>
        </p:nvSpPr>
        <p:spPr/>
        <p:txBody>
          <a:bodyPr/>
          <a:lstStyle>
            <a:lvl1pPr>
              <a:defRPr>
                <a:solidFill>
                  <a:srgbClr val="000000"/>
                </a:solidFill>
              </a:defRPr>
            </a:lvl1pPr>
          </a:lstStyle>
          <a:p>
            <a:r>
              <a:rPr lang="sv-SE"/>
              <a:t>Klicka här för att ändra format</a:t>
            </a:r>
            <a:endParaRPr lang="sv-SE" dirty="0"/>
          </a:p>
        </p:txBody>
      </p:sp>
      <p:pic>
        <p:nvPicPr>
          <p:cNvPr id="6" name="Bildobjekt 5" descr="StockholmsStad_logot#21B0A5.png"/>
          <p:cNvPicPr>
            <a:picLocks noChangeAspect="1"/>
          </p:cNvPicPr>
          <p:nvPr userDrawn="1"/>
        </p:nvPicPr>
        <p:blipFill>
          <a:blip r:embed="rId2" cstate="screen"/>
          <a:stretch>
            <a:fillRect/>
          </a:stretch>
        </p:blipFill>
        <p:spPr>
          <a:xfrm>
            <a:off x="7075051" y="461252"/>
            <a:ext cx="1613919" cy="548641"/>
          </a:xfrm>
          <a:prstGeom prst="rect">
            <a:avLst/>
          </a:prstGeom>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Kapitelsida - Rosa">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5482800" cy="936000"/>
          </a:xfrm>
        </p:spPr>
        <p:txBody>
          <a:bodyPr anchor="t"/>
          <a:lstStyle>
            <a:lvl1pPr algn="l">
              <a:defRPr sz="2100" b="1" cap="none" baseline="0">
                <a:solidFill>
                  <a:schemeClr val="bg1"/>
                </a:solidFill>
              </a:defRPr>
            </a:lvl1pPr>
          </a:lstStyle>
          <a:p>
            <a:r>
              <a:rPr lang="sv-SE"/>
              <a:t>Klicka här för att ändra format</a:t>
            </a:r>
            <a:endParaRPr lang="sv-SE" dirty="0"/>
          </a:p>
        </p:txBody>
      </p:sp>
      <p:sp>
        <p:nvSpPr>
          <p:cNvPr id="5" name="Platshållare för text 4"/>
          <p:cNvSpPr>
            <a:spLocks noGrp="1"/>
          </p:cNvSpPr>
          <p:nvPr>
            <p:ph type="body" sz="quarter" idx="10"/>
          </p:nvPr>
        </p:nvSpPr>
        <p:spPr>
          <a:xfrm>
            <a:off x="468313" y="1439866"/>
            <a:ext cx="5482800" cy="1197049"/>
          </a:xfrm>
        </p:spPr>
        <p:txBody>
          <a:bodyPr/>
          <a:lstStyle>
            <a:lvl1pPr marL="0" indent="0">
              <a:buFontTx/>
              <a:buNone/>
              <a:defRPr>
                <a:solidFill>
                  <a:schemeClr val="bg1"/>
                </a:solidFill>
              </a:defRPr>
            </a:lvl1pPr>
          </a:lstStyle>
          <a:p>
            <a:pPr lvl="0"/>
            <a:r>
              <a:rPr lang="sv-SE"/>
              <a:t>Redigera format för bakgrundstext</a:t>
            </a:r>
          </a:p>
        </p:txBody>
      </p:sp>
      <p:pic>
        <p:nvPicPr>
          <p:cNvPr id="6" name="Bildobjekt 5"/>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6125548"/>
            <a:ext cx="1026000" cy="468000"/>
          </a:xfrm>
          <a:prstGeom prst="rect">
            <a:avLst/>
          </a:prstGeom>
        </p:spPr>
      </p:pic>
    </p:spTree>
    <p:extLst>
      <p:ext uri="{BB962C8B-B14F-4D97-AF65-F5344CB8AC3E}">
        <p14:creationId xmlns:p14="http://schemas.microsoft.com/office/powerpoint/2010/main" val="202019791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Kapitelsida - Blå">
    <p:bg>
      <p:bgPr>
        <a:solidFill>
          <a:schemeClr val="accent5"/>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5482800" cy="936000"/>
          </a:xfrm>
        </p:spPr>
        <p:txBody>
          <a:bodyPr anchor="t"/>
          <a:lstStyle>
            <a:lvl1pPr algn="l">
              <a:defRPr sz="2100" b="1" cap="none" baseline="0">
                <a:solidFill>
                  <a:schemeClr val="bg1"/>
                </a:solidFill>
              </a:defRPr>
            </a:lvl1pPr>
          </a:lstStyle>
          <a:p>
            <a:r>
              <a:rPr lang="sv-SE"/>
              <a:t>Klicka här för att ändra format</a:t>
            </a:r>
            <a:endParaRPr lang="sv-SE" dirty="0"/>
          </a:p>
        </p:txBody>
      </p:sp>
      <p:sp>
        <p:nvSpPr>
          <p:cNvPr id="5" name="Platshållare för text 4"/>
          <p:cNvSpPr>
            <a:spLocks noGrp="1"/>
          </p:cNvSpPr>
          <p:nvPr>
            <p:ph type="body" sz="quarter" idx="10"/>
          </p:nvPr>
        </p:nvSpPr>
        <p:spPr>
          <a:xfrm>
            <a:off x="468313" y="1439866"/>
            <a:ext cx="5482800" cy="1197049"/>
          </a:xfrm>
        </p:spPr>
        <p:txBody>
          <a:bodyPr/>
          <a:lstStyle>
            <a:lvl1pPr marL="0" indent="0">
              <a:buFontTx/>
              <a:buNone/>
              <a:defRPr>
                <a:solidFill>
                  <a:schemeClr val="bg1"/>
                </a:solidFill>
              </a:defRPr>
            </a:lvl1pPr>
          </a:lstStyle>
          <a:p>
            <a:pPr lvl="0"/>
            <a:r>
              <a:rPr lang="sv-SE"/>
              <a:t>Redigera format för bakgrundstext</a:t>
            </a:r>
          </a:p>
        </p:txBody>
      </p:sp>
      <p:pic>
        <p:nvPicPr>
          <p:cNvPr id="6" name="Bildobjekt 5"/>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6125548"/>
            <a:ext cx="1026000" cy="468000"/>
          </a:xfrm>
          <a:prstGeom prst="rect">
            <a:avLst/>
          </a:prstGeom>
        </p:spPr>
      </p:pic>
    </p:spTree>
    <p:extLst>
      <p:ext uri="{BB962C8B-B14F-4D97-AF65-F5344CB8AC3E}">
        <p14:creationId xmlns:p14="http://schemas.microsoft.com/office/powerpoint/2010/main" val="320573641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Årshjul - Ros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Date Placeholder 2"/>
          <p:cNvSpPr>
            <a:spLocks noGrp="1"/>
          </p:cNvSpPr>
          <p:nvPr>
            <p:ph type="dt" sz="half" idx="10"/>
          </p:nvPr>
        </p:nvSpPr>
        <p:spPr/>
        <p:txBody>
          <a:bodyPr/>
          <a:lstStyle/>
          <a:p>
            <a:r>
              <a:rPr lang="sv-SE"/>
              <a:t>20XX-XX-XX</a:t>
            </a:r>
            <a:endParaRPr lang="sv-SE" dirty="0"/>
          </a:p>
        </p:txBody>
      </p:sp>
      <p:sp>
        <p:nvSpPr>
          <p:cNvPr id="4" name="Footer Placeholder 3"/>
          <p:cNvSpPr>
            <a:spLocks noGrp="1"/>
          </p:cNvSpPr>
          <p:nvPr>
            <p:ph type="ftr" sz="quarter" idx="11"/>
          </p:nvPr>
        </p:nvSpPr>
        <p:spPr/>
        <p:txBody>
          <a:bodyPr/>
          <a:lstStyle/>
          <a:p>
            <a:r>
              <a:rPr lang="sv-SE"/>
              <a:t>Skriv eventuell sidfot här</a:t>
            </a:r>
            <a:endParaRPr lang="sv-SE" dirty="0"/>
          </a:p>
        </p:txBody>
      </p:sp>
      <p:sp>
        <p:nvSpPr>
          <p:cNvPr id="5" name="Slide Number Placeholder 4"/>
          <p:cNvSpPr>
            <a:spLocks noGrp="1"/>
          </p:cNvSpPr>
          <p:nvPr>
            <p:ph type="sldNum" sz="quarter" idx="12"/>
          </p:nvPr>
        </p:nvSpPr>
        <p:spPr/>
        <p:txBody>
          <a:bodyPr/>
          <a:lstStyle/>
          <a:p>
            <a:fld id="{A1FA3D87-4B78-4D5D-8368-DA3305501A4C}" type="slidenum">
              <a:rPr lang="sv-SE" smtClean="0"/>
              <a:pPr/>
              <a:t>‹#›</a:t>
            </a:fld>
            <a:endParaRPr lang="sv-SE"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9786" y="1524198"/>
            <a:ext cx="3424428" cy="4565904"/>
          </a:xfrm>
          <a:prstGeom prst="rect">
            <a:avLst/>
          </a:prstGeom>
        </p:spPr>
      </p:pic>
      <p:sp>
        <p:nvSpPr>
          <p:cNvPr id="25" name="Text Placeholder 23"/>
          <p:cNvSpPr>
            <a:spLocks noGrp="1"/>
          </p:cNvSpPr>
          <p:nvPr>
            <p:ph type="body" sz="quarter" idx="14" hasCustomPrompt="1"/>
          </p:nvPr>
        </p:nvSpPr>
        <p:spPr>
          <a:xfrm>
            <a:off x="3364241" y="3284984"/>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bg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33" name="Text Placeholder 23"/>
          <p:cNvSpPr>
            <a:spLocks noGrp="1"/>
          </p:cNvSpPr>
          <p:nvPr>
            <p:ph type="body" sz="quarter" idx="15" hasCustomPrompt="1"/>
          </p:nvPr>
        </p:nvSpPr>
        <p:spPr>
          <a:xfrm>
            <a:off x="3765983" y="3408776"/>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tx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34" name="Text Placeholder 23"/>
          <p:cNvSpPr>
            <a:spLocks noGrp="1"/>
          </p:cNvSpPr>
          <p:nvPr>
            <p:ph type="body" sz="quarter" idx="16" hasCustomPrompt="1"/>
          </p:nvPr>
        </p:nvSpPr>
        <p:spPr>
          <a:xfrm>
            <a:off x="2993186" y="3104964"/>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tx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35" name="Text Placeholder 23"/>
          <p:cNvSpPr>
            <a:spLocks noGrp="1"/>
          </p:cNvSpPr>
          <p:nvPr>
            <p:ph type="body" sz="quarter" idx="17" hasCustomPrompt="1"/>
          </p:nvPr>
        </p:nvSpPr>
        <p:spPr>
          <a:xfrm>
            <a:off x="3364241" y="2224571"/>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tx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36" name="Text Placeholder 23"/>
          <p:cNvSpPr>
            <a:spLocks noGrp="1"/>
          </p:cNvSpPr>
          <p:nvPr>
            <p:ph type="body" sz="quarter" idx="18" hasCustomPrompt="1"/>
          </p:nvPr>
        </p:nvSpPr>
        <p:spPr>
          <a:xfrm>
            <a:off x="3649309" y="2584611"/>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bg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37" name="Text Placeholder 23"/>
          <p:cNvSpPr>
            <a:spLocks noGrp="1"/>
          </p:cNvSpPr>
          <p:nvPr>
            <p:ph type="body" sz="quarter" idx="19" hasCustomPrompt="1"/>
          </p:nvPr>
        </p:nvSpPr>
        <p:spPr>
          <a:xfrm>
            <a:off x="3926053" y="2951780"/>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tx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38" name="Text Placeholder 23"/>
          <p:cNvSpPr>
            <a:spLocks noGrp="1"/>
          </p:cNvSpPr>
          <p:nvPr>
            <p:ph type="body" sz="quarter" idx="20" hasCustomPrompt="1"/>
          </p:nvPr>
        </p:nvSpPr>
        <p:spPr>
          <a:xfrm>
            <a:off x="4061068" y="1700431"/>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tx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39" name="Text Placeholder 23"/>
          <p:cNvSpPr>
            <a:spLocks noGrp="1"/>
          </p:cNvSpPr>
          <p:nvPr>
            <p:ph type="body" sz="quarter" idx="21" hasCustomPrompt="1"/>
          </p:nvPr>
        </p:nvSpPr>
        <p:spPr>
          <a:xfrm>
            <a:off x="4138725" y="2208435"/>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bg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40" name="Text Placeholder 23"/>
          <p:cNvSpPr>
            <a:spLocks noGrp="1"/>
          </p:cNvSpPr>
          <p:nvPr>
            <p:ph type="body" sz="quarter" idx="22" hasCustomPrompt="1"/>
          </p:nvPr>
        </p:nvSpPr>
        <p:spPr>
          <a:xfrm>
            <a:off x="4282579" y="2711679"/>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tx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41" name="Text Placeholder 23"/>
          <p:cNvSpPr>
            <a:spLocks noGrp="1"/>
          </p:cNvSpPr>
          <p:nvPr>
            <p:ph type="body" sz="quarter" idx="23" hasCustomPrompt="1"/>
          </p:nvPr>
        </p:nvSpPr>
        <p:spPr>
          <a:xfrm>
            <a:off x="4788024" y="1700808"/>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tx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42" name="Text Placeholder 23"/>
          <p:cNvSpPr>
            <a:spLocks noGrp="1"/>
          </p:cNvSpPr>
          <p:nvPr>
            <p:ph type="body" sz="quarter" idx="24" hasCustomPrompt="1"/>
          </p:nvPr>
        </p:nvSpPr>
        <p:spPr>
          <a:xfrm>
            <a:off x="4734018" y="2204864"/>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bg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43" name="Text Placeholder 23"/>
          <p:cNvSpPr>
            <a:spLocks noGrp="1"/>
          </p:cNvSpPr>
          <p:nvPr>
            <p:ph type="body" sz="quarter" idx="25" hasCustomPrompt="1"/>
          </p:nvPr>
        </p:nvSpPr>
        <p:spPr>
          <a:xfrm>
            <a:off x="4599003" y="2708920"/>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tx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44" name="Text Placeholder 23"/>
          <p:cNvSpPr>
            <a:spLocks noGrp="1"/>
          </p:cNvSpPr>
          <p:nvPr>
            <p:ph type="body" sz="quarter" idx="26" hasCustomPrompt="1"/>
          </p:nvPr>
        </p:nvSpPr>
        <p:spPr>
          <a:xfrm>
            <a:off x="4944328" y="2963578"/>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tx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45" name="Text Placeholder 23"/>
          <p:cNvSpPr>
            <a:spLocks noGrp="1"/>
          </p:cNvSpPr>
          <p:nvPr>
            <p:ph type="body" sz="quarter" idx="27" hasCustomPrompt="1"/>
          </p:nvPr>
        </p:nvSpPr>
        <p:spPr>
          <a:xfrm>
            <a:off x="5220678" y="2584611"/>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bg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46" name="Text Placeholder 23"/>
          <p:cNvSpPr>
            <a:spLocks noGrp="1"/>
          </p:cNvSpPr>
          <p:nvPr>
            <p:ph type="body" sz="quarter" idx="28" hasCustomPrompt="1"/>
          </p:nvPr>
        </p:nvSpPr>
        <p:spPr>
          <a:xfrm>
            <a:off x="5497024" y="2224571"/>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tx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22" name="Text Placeholder 23"/>
          <p:cNvSpPr>
            <a:spLocks noGrp="1"/>
          </p:cNvSpPr>
          <p:nvPr>
            <p:ph type="body" sz="quarter" idx="29" hasCustomPrompt="1"/>
          </p:nvPr>
        </p:nvSpPr>
        <p:spPr>
          <a:xfrm>
            <a:off x="5112060" y="3422561"/>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tx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23" name="Text Placeholder 23"/>
          <p:cNvSpPr>
            <a:spLocks noGrp="1"/>
          </p:cNvSpPr>
          <p:nvPr>
            <p:ph type="body" sz="quarter" idx="30" hasCustomPrompt="1"/>
          </p:nvPr>
        </p:nvSpPr>
        <p:spPr>
          <a:xfrm>
            <a:off x="5497024" y="3284984"/>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bg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24" name="Text Placeholder 23"/>
          <p:cNvSpPr>
            <a:spLocks noGrp="1"/>
          </p:cNvSpPr>
          <p:nvPr>
            <p:ph type="body" sz="quarter" idx="31" hasCustomPrompt="1"/>
          </p:nvPr>
        </p:nvSpPr>
        <p:spPr>
          <a:xfrm>
            <a:off x="5869320" y="3143598"/>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tx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26" name="Text Placeholder 23"/>
          <p:cNvSpPr>
            <a:spLocks noGrp="1"/>
          </p:cNvSpPr>
          <p:nvPr>
            <p:ph type="body" sz="quarter" idx="32" hasCustomPrompt="1"/>
          </p:nvPr>
        </p:nvSpPr>
        <p:spPr>
          <a:xfrm>
            <a:off x="5112060" y="3834113"/>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tx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27" name="Text Placeholder 23"/>
          <p:cNvSpPr>
            <a:spLocks noGrp="1"/>
          </p:cNvSpPr>
          <p:nvPr>
            <p:ph type="body" sz="quarter" idx="33" hasCustomPrompt="1"/>
          </p:nvPr>
        </p:nvSpPr>
        <p:spPr>
          <a:xfrm>
            <a:off x="5506141" y="3977316"/>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bg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28" name="Text Placeholder 23"/>
          <p:cNvSpPr>
            <a:spLocks noGrp="1"/>
          </p:cNvSpPr>
          <p:nvPr>
            <p:ph type="body" sz="quarter" idx="34" hasCustomPrompt="1"/>
          </p:nvPr>
        </p:nvSpPr>
        <p:spPr>
          <a:xfrm>
            <a:off x="5887461" y="4077072"/>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tx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29" name="Text Placeholder 23"/>
          <p:cNvSpPr>
            <a:spLocks noGrp="1"/>
          </p:cNvSpPr>
          <p:nvPr>
            <p:ph type="body" sz="quarter" idx="35" hasCustomPrompt="1"/>
          </p:nvPr>
        </p:nvSpPr>
        <p:spPr>
          <a:xfrm>
            <a:off x="4932785" y="4297348"/>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tx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30" name="Text Placeholder 23"/>
          <p:cNvSpPr>
            <a:spLocks noGrp="1"/>
          </p:cNvSpPr>
          <p:nvPr>
            <p:ph type="body" sz="quarter" idx="36" hasCustomPrompt="1"/>
          </p:nvPr>
        </p:nvSpPr>
        <p:spPr>
          <a:xfrm>
            <a:off x="5214359" y="4657388"/>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bg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31" name="Text Placeholder 23"/>
          <p:cNvSpPr>
            <a:spLocks noGrp="1"/>
          </p:cNvSpPr>
          <p:nvPr>
            <p:ph type="body" sz="quarter" idx="37" hasCustomPrompt="1"/>
          </p:nvPr>
        </p:nvSpPr>
        <p:spPr>
          <a:xfrm>
            <a:off x="5500846" y="5024208"/>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tx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32" name="Text Placeholder 23"/>
          <p:cNvSpPr>
            <a:spLocks noGrp="1"/>
          </p:cNvSpPr>
          <p:nvPr>
            <p:ph type="body" sz="quarter" idx="38" hasCustomPrompt="1"/>
          </p:nvPr>
        </p:nvSpPr>
        <p:spPr>
          <a:xfrm>
            <a:off x="4599003" y="4526840"/>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tx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47" name="Text Placeholder 23"/>
          <p:cNvSpPr>
            <a:spLocks noGrp="1"/>
          </p:cNvSpPr>
          <p:nvPr>
            <p:ph type="body" sz="quarter" idx="39" hasCustomPrompt="1"/>
          </p:nvPr>
        </p:nvSpPr>
        <p:spPr>
          <a:xfrm>
            <a:off x="4734018" y="5024208"/>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bg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48" name="Text Placeholder 23"/>
          <p:cNvSpPr>
            <a:spLocks noGrp="1"/>
          </p:cNvSpPr>
          <p:nvPr>
            <p:ph type="body" sz="quarter" idx="40" hasCustomPrompt="1"/>
          </p:nvPr>
        </p:nvSpPr>
        <p:spPr>
          <a:xfrm>
            <a:off x="4842030" y="5517232"/>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tx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49" name="Text Placeholder 23"/>
          <p:cNvSpPr>
            <a:spLocks noGrp="1"/>
          </p:cNvSpPr>
          <p:nvPr>
            <p:ph type="body" sz="quarter" idx="41" hasCustomPrompt="1"/>
          </p:nvPr>
        </p:nvSpPr>
        <p:spPr>
          <a:xfrm>
            <a:off x="3766008" y="3843089"/>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tx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50" name="Text Placeholder 23"/>
          <p:cNvSpPr>
            <a:spLocks noGrp="1"/>
          </p:cNvSpPr>
          <p:nvPr>
            <p:ph type="body" sz="quarter" idx="42" hasCustomPrompt="1"/>
          </p:nvPr>
        </p:nvSpPr>
        <p:spPr>
          <a:xfrm>
            <a:off x="3379279" y="4014133"/>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bg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51" name="Text Placeholder 23"/>
          <p:cNvSpPr>
            <a:spLocks noGrp="1"/>
          </p:cNvSpPr>
          <p:nvPr>
            <p:ph type="body" sz="quarter" idx="43" hasCustomPrompt="1"/>
          </p:nvPr>
        </p:nvSpPr>
        <p:spPr>
          <a:xfrm>
            <a:off x="2991944" y="4124355"/>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tx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52" name="Text Placeholder 23"/>
          <p:cNvSpPr>
            <a:spLocks noGrp="1"/>
          </p:cNvSpPr>
          <p:nvPr>
            <p:ph type="body" sz="quarter" idx="44" hasCustomPrompt="1"/>
          </p:nvPr>
        </p:nvSpPr>
        <p:spPr>
          <a:xfrm>
            <a:off x="3943830" y="4290620"/>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tx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53" name="Text Placeholder 23"/>
          <p:cNvSpPr>
            <a:spLocks noGrp="1"/>
          </p:cNvSpPr>
          <p:nvPr>
            <p:ph type="body" sz="quarter" idx="45" hasCustomPrompt="1"/>
          </p:nvPr>
        </p:nvSpPr>
        <p:spPr>
          <a:xfrm>
            <a:off x="3656023" y="4657388"/>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bg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54" name="Text Placeholder 23"/>
          <p:cNvSpPr>
            <a:spLocks noGrp="1"/>
          </p:cNvSpPr>
          <p:nvPr>
            <p:ph type="body" sz="quarter" idx="46" hasCustomPrompt="1"/>
          </p:nvPr>
        </p:nvSpPr>
        <p:spPr>
          <a:xfrm>
            <a:off x="3386828" y="5024208"/>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tx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55" name="Text Placeholder 23"/>
          <p:cNvSpPr>
            <a:spLocks noGrp="1"/>
          </p:cNvSpPr>
          <p:nvPr>
            <p:ph type="body" sz="quarter" idx="47" hasCustomPrompt="1"/>
          </p:nvPr>
        </p:nvSpPr>
        <p:spPr>
          <a:xfrm>
            <a:off x="4266948" y="4554378"/>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tx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56" name="Text Placeholder 23"/>
          <p:cNvSpPr>
            <a:spLocks noGrp="1"/>
          </p:cNvSpPr>
          <p:nvPr>
            <p:ph type="body" sz="quarter" idx="48" hasCustomPrompt="1"/>
          </p:nvPr>
        </p:nvSpPr>
        <p:spPr>
          <a:xfrm>
            <a:off x="4188704" y="5032768"/>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bg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57" name="Text Placeholder 23"/>
          <p:cNvSpPr>
            <a:spLocks noGrp="1"/>
          </p:cNvSpPr>
          <p:nvPr>
            <p:ph type="body" sz="quarter" idx="49" hasCustomPrompt="1"/>
          </p:nvPr>
        </p:nvSpPr>
        <p:spPr>
          <a:xfrm>
            <a:off x="4077775" y="5592960"/>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tx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Tree>
    <p:extLst>
      <p:ext uri="{BB962C8B-B14F-4D97-AF65-F5344CB8AC3E}">
        <p14:creationId xmlns:p14="http://schemas.microsoft.com/office/powerpoint/2010/main" val="21826380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Årshjul - Blå">
    <p:spTree>
      <p:nvGrpSpPr>
        <p:cNvPr id="1" name=""/>
        <p:cNvGrpSpPr/>
        <p:nvPr/>
      </p:nvGrpSpPr>
      <p:grpSpPr>
        <a:xfrm>
          <a:off x="0" y="0"/>
          <a:ext cx="0" cy="0"/>
          <a:chOff x="0" y="0"/>
          <a:chExt cx="0" cy="0"/>
        </a:xfrm>
      </p:grpSpPr>
      <p:pic>
        <p:nvPicPr>
          <p:cNvPr id="43" name="Picture 4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6640" y="1523198"/>
            <a:ext cx="3427574" cy="4570098"/>
          </a:xfrm>
          <a:prstGeom prst="rect">
            <a:avLst/>
          </a:prstGeom>
        </p:spPr>
      </p:pic>
      <p:sp>
        <p:nvSpPr>
          <p:cNvPr id="2" name="Title 1"/>
          <p:cNvSpPr>
            <a:spLocks noGrp="1"/>
          </p:cNvSpPr>
          <p:nvPr>
            <p:ph type="title"/>
          </p:nvPr>
        </p:nvSpPr>
        <p:spPr/>
        <p:txBody>
          <a:bodyPr/>
          <a:lstStyle/>
          <a:p>
            <a:r>
              <a:rPr lang="sv-SE"/>
              <a:t>Klicka här för att ändra format</a:t>
            </a:r>
            <a:endParaRPr lang="en-US"/>
          </a:p>
        </p:txBody>
      </p:sp>
      <p:sp>
        <p:nvSpPr>
          <p:cNvPr id="3" name="Date Placeholder 2"/>
          <p:cNvSpPr>
            <a:spLocks noGrp="1"/>
          </p:cNvSpPr>
          <p:nvPr>
            <p:ph type="dt" sz="half" idx="10"/>
          </p:nvPr>
        </p:nvSpPr>
        <p:spPr/>
        <p:txBody>
          <a:bodyPr/>
          <a:lstStyle/>
          <a:p>
            <a:r>
              <a:rPr lang="sv-SE"/>
              <a:t>20XX-XX-XX</a:t>
            </a:r>
            <a:endParaRPr lang="sv-SE" dirty="0"/>
          </a:p>
        </p:txBody>
      </p:sp>
      <p:sp>
        <p:nvSpPr>
          <p:cNvPr id="4" name="Footer Placeholder 3"/>
          <p:cNvSpPr>
            <a:spLocks noGrp="1"/>
          </p:cNvSpPr>
          <p:nvPr>
            <p:ph type="ftr" sz="quarter" idx="11"/>
          </p:nvPr>
        </p:nvSpPr>
        <p:spPr/>
        <p:txBody>
          <a:bodyPr/>
          <a:lstStyle/>
          <a:p>
            <a:r>
              <a:rPr lang="sv-SE"/>
              <a:t>Skriv eventuell sidfot här</a:t>
            </a:r>
            <a:endParaRPr lang="sv-SE" dirty="0"/>
          </a:p>
        </p:txBody>
      </p:sp>
      <p:sp>
        <p:nvSpPr>
          <p:cNvPr id="5" name="Slide Number Placeholder 4"/>
          <p:cNvSpPr>
            <a:spLocks noGrp="1"/>
          </p:cNvSpPr>
          <p:nvPr>
            <p:ph type="sldNum" sz="quarter" idx="12"/>
          </p:nvPr>
        </p:nvSpPr>
        <p:spPr/>
        <p:txBody>
          <a:bodyPr/>
          <a:lstStyle/>
          <a:p>
            <a:fld id="{A1FA3D87-4B78-4D5D-8368-DA3305501A4C}" type="slidenum">
              <a:rPr lang="sv-SE" smtClean="0"/>
              <a:pPr/>
              <a:t>‹#›</a:t>
            </a:fld>
            <a:endParaRPr lang="sv-SE" dirty="0"/>
          </a:p>
        </p:txBody>
      </p:sp>
      <p:sp>
        <p:nvSpPr>
          <p:cNvPr id="7" name="Text Placeholder 23"/>
          <p:cNvSpPr>
            <a:spLocks noGrp="1"/>
          </p:cNvSpPr>
          <p:nvPr>
            <p:ph type="body" sz="quarter" idx="14" hasCustomPrompt="1"/>
          </p:nvPr>
        </p:nvSpPr>
        <p:spPr>
          <a:xfrm>
            <a:off x="3364241" y="3287498"/>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bg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8" name="Text Placeholder 23"/>
          <p:cNvSpPr>
            <a:spLocks noGrp="1"/>
          </p:cNvSpPr>
          <p:nvPr>
            <p:ph type="body" sz="quarter" idx="15" hasCustomPrompt="1"/>
          </p:nvPr>
        </p:nvSpPr>
        <p:spPr>
          <a:xfrm>
            <a:off x="3765983" y="3411290"/>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tx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9" name="Text Placeholder 23"/>
          <p:cNvSpPr>
            <a:spLocks noGrp="1"/>
          </p:cNvSpPr>
          <p:nvPr>
            <p:ph type="body" sz="quarter" idx="16" hasCustomPrompt="1"/>
          </p:nvPr>
        </p:nvSpPr>
        <p:spPr>
          <a:xfrm>
            <a:off x="2993186" y="3107478"/>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tx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10" name="Text Placeholder 23"/>
          <p:cNvSpPr>
            <a:spLocks noGrp="1"/>
          </p:cNvSpPr>
          <p:nvPr>
            <p:ph type="body" sz="quarter" idx="17" hasCustomPrompt="1"/>
          </p:nvPr>
        </p:nvSpPr>
        <p:spPr>
          <a:xfrm>
            <a:off x="3364241" y="2227085"/>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tx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11" name="Text Placeholder 23"/>
          <p:cNvSpPr>
            <a:spLocks noGrp="1"/>
          </p:cNvSpPr>
          <p:nvPr>
            <p:ph type="body" sz="quarter" idx="18" hasCustomPrompt="1"/>
          </p:nvPr>
        </p:nvSpPr>
        <p:spPr>
          <a:xfrm>
            <a:off x="3649309" y="2587125"/>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bg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12" name="Text Placeholder 23"/>
          <p:cNvSpPr>
            <a:spLocks noGrp="1"/>
          </p:cNvSpPr>
          <p:nvPr>
            <p:ph type="body" sz="quarter" idx="19" hasCustomPrompt="1"/>
          </p:nvPr>
        </p:nvSpPr>
        <p:spPr>
          <a:xfrm>
            <a:off x="3926053" y="2954294"/>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tx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13" name="Text Placeholder 23"/>
          <p:cNvSpPr>
            <a:spLocks noGrp="1"/>
          </p:cNvSpPr>
          <p:nvPr>
            <p:ph type="body" sz="quarter" idx="20" hasCustomPrompt="1"/>
          </p:nvPr>
        </p:nvSpPr>
        <p:spPr>
          <a:xfrm>
            <a:off x="4061068" y="1702945"/>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tx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14" name="Text Placeholder 23"/>
          <p:cNvSpPr>
            <a:spLocks noGrp="1"/>
          </p:cNvSpPr>
          <p:nvPr>
            <p:ph type="body" sz="quarter" idx="21" hasCustomPrompt="1"/>
          </p:nvPr>
        </p:nvSpPr>
        <p:spPr>
          <a:xfrm>
            <a:off x="4138725" y="2210949"/>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bg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15" name="Text Placeholder 23"/>
          <p:cNvSpPr>
            <a:spLocks noGrp="1"/>
          </p:cNvSpPr>
          <p:nvPr>
            <p:ph type="body" sz="quarter" idx="22" hasCustomPrompt="1"/>
          </p:nvPr>
        </p:nvSpPr>
        <p:spPr>
          <a:xfrm>
            <a:off x="4282579" y="2714193"/>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tx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16" name="Text Placeholder 23"/>
          <p:cNvSpPr>
            <a:spLocks noGrp="1"/>
          </p:cNvSpPr>
          <p:nvPr>
            <p:ph type="body" sz="quarter" idx="23" hasCustomPrompt="1"/>
          </p:nvPr>
        </p:nvSpPr>
        <p:spPr>
          <a:xfrm>
            <a:off x="4788024" y="1703322"/>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tx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17" name="Text Placeholder 23"/>
          <p:cNvSpPr>
            <a:spLocks noGrp="1"/>
          </p:cNvSpPr>
          <p:nvPr>
            <p:ph type="body" sz="quarter" idx="24" hasCustomPrompt="1"/>
          </p:nvPr>
        </p:nvSpPr>
        <p:spPr>
          <a:xfrm>
            <a:off x="4734018" y="2207378"/>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bg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18" name="Text Placeholder 23"/>
          <p:cNvSpPr>
            <a:spLocks noGrp="1"/>
          </p:cNvSpPr>
          <p:nvPr>
            <p:ph type="body" sz="quarter" idx="25" hasCustomPrompt="1"/>
          </p:nvPr>
        </p:nvSpPr>
        <p:spPr>
          <a:xfrm>
            <a:off x="4599003" y="2711434"/>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tx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19" name="Text Placeholder 23"/>
          <p:cNvSpPr>
            <a:spLocks noGrp="1"/>
          </p:cNvSpPr>
          <p:nvPr>
            <p:ph type="body" sz="quarter" idx="26" hasCustomPrompt="1"/>
          </p:nvPr>
        </p:nvSpPr>
        <p:spPr>
          <a:xfrm>
            <a:off x="4944328" y="2966092"/>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tx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20" name="Text Placeholder 23"/>
          <p:cNvSpPr>
            <a:spLocks noGrp="1"/>
          </p:cNvSpPr>
          <p:nvPr>
            <p:ph type="body" sz="quarter" idx="27" hasCustomPrompt="1"/>
          </p:nvPr>
        </p:nvSpPr>
        <p:spPr>
          <a:xfrm>
            <a:off x="5220678" y="2587125"/>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bg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21" name="Text Placeholder 23"/>
          <p:cNvSpPr>
            <a:spLocks noGrp="1"/>
          </p:cNvSpPr>
          <p:nvPr>
            <p:ph type="body" sz="quarter" idx="28" hasCustomPrompt="1"/>
          </p:nvPr>
        </p:nvSpPr>
        <p:spPr>
          <a:xfrm>
            <a:off x="5497024" y="2227085"/>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tx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22" name="Text Placeholder 23"/>
          <p:cNvSpPr>
            <a:spLocks noGrp="1"/>
          </p:cNvSpPr>
          <p:nvPr>
            <p:ph type="body" sz="quarter" idx="29" hasCustomPrompt="1"/>
          </p:nvPr>
        </p:nvSpPr>
        <p:spPr>
          <a:xfrm>
            <a:off x="5112060" y="3425075"/>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tx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23" name="Text Placeholder 23"/>
          <p:cNvSpPr>
            <a:spLocks noGrp="1"/>
          </p:cNvSpPr>
          <p:nvPr>
            <p:ph type="body" sz="quarter" idx="30" hasCustomPrompt="1"/>
          </p:nvPr>
        </p:nvSpPr>
        <p:spPr>
          <a:xfrm>
            <a:off x="5497024" y="3287498"/>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bg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24" name="Text Placeholder 23"/>
          <p:cNvSpPr>
            <a:spLocks noGrp="1"/>
          </p:cNvSpPr>
          <p:nvPr>
            <p:ph type="body" sz="quarter" idx="31" hasCustomPrompt="1"/>
          </p:nvPr>
        </p:nvSpPr>
        <p:spPr>
          <a:xfrm>
            <a:off x="5869320" y="3146112"/>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tx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25" name="Text Placeholder 23"/>
          <p:cNvSpPr>
            <a:spLocks noGrp="1"/>
          </p:cNvSpPr>
          <p:nvPr>
            <p:ph type="body" sz="quarter" idx="32" hasCustomPrompt="1"/>
          </p:nvPr>
        </p:nvSpPr>
        <p:spPr>
          <a:xfrm>
            <a:off x="5112060" y="3836627"/>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tx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26" name="Text Placeholder 23"/>
          <p:cNvSpPr>
            <a:spLocks noGrp="1"/>
          </p:cNvSpPr>
          <p:nvPr>
            <p:ph type="body" sz="quarter" idx="33" hasCustomPrompt="1"/>
          </p:nvPr>
        </p:nvSpPr>
        <p:spPr>
          <a:xfrm>
            <a:off x="5506141" y="3979830"/>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bg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27" name="Text Placeholder 23"/>
          <p:cNvSpPr>
            <a:spLocks noGrp="1"/>
          </p:cNvSpPr>
          <p:nvPr>
            <p:ph type="body" sz="quarter" idx="34" hasCustomPrompt="1"/>
          </p:nvPr>
        </p:nvSpPr>
        <p:spPr>
          <a:xfrm>
            <a:off x="5887461" y="4079586"/>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tx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28" name="Text Placeholder 23"/>
          <p:cNvSpPr>
            <a:spLocks noGrp="1"/>
          </p:cNvSpPr>
          <p:nvPr>
            <p:ph type="body" sz="quarter" idx="35" hasCustomPrompt="1"/>
          </p:nvPr>
        </p:nvSpPr>
        <p:spPr>
          <a:xfrm>
            <a:off x="4932785" y="4299862"/>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tx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29" name="Text Placeholder 23"/>
          <p:cNvSpPr>
            <a:spLocks noGrp="1"/>
          </p:cNvSpPr>
          <p:nvPr>
            <p:ph type="body" sz="quarter" idx="36" hasCustomPrompt="1"/>
          </p:nvPr>
        </p:nvSpPr>
        <p:spPr>
          <a:xfrm>
            <a:off x="5214359" y="4659902"/>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bg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30" name="Text Placeholder 23"/>
          <p:cNvSpPr>
            <a:spLocks noGrp="1"/>
          </p:cNvSpPr>
          <p:nvPr>
            <p:ph type="body" sz="quarter" idx="37" hasCustomPrompt="1"/>
          </p:nvPr>
        </p:nvSpPr>
        <p:spPr>
          <a:xfrm>
            <a:off x="5500846" y="5026722"/>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tx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31" name="Text Placeholder 23"/>
          <p:cNvSpPr>
            <a:spLocks noGrp="1"/>
          </p:cNvSpPr>
          <p:nvPr>
            <p:ph type="body" sz="quarter" idx="38" hasCustomPrompt="1"/>
          </p:nvPr>
        </p:nvSpPr>
        <p:spPr>
          <a:xfrm>
            <a:off x="4599003" y="4529354"/>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tx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32" name="Text Placeholder 23"/>
          <p:cNvSpPr>
            <a:spLocks noGrp="1"/>
          </p:cNvSpPr>
          <p:nvPr>
            <p:ph type="body" sz="quarter" idx="39" hasCustomPrompt="1"/>
          </p:nvPr>
        </p:nvSpPr>
        <p:spPr>
          <a:xfrm>
            <a:off x="4734018" y="5026722"/>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bg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33" name="Text Placeholder 23"/>
          <p:cNvSpPr>
            <a:spLocks noGrp="1"/>
          </p:cNvSpPr>
          <p:nvPr>
            <p:ph type="body" sz="quarter" idx="40" hasCustomPrompt="1"/>
          </p:nvPr>
        </p:nvSpPr>
        <p:spPr>
          <a:xfrm>
            <a:off x="4842030" y="5519746"/>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tx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34" name="Text Placeholder 23"/>
          <p:cNvSpPr>
            <a:spLocks noGrp="1"/>
          </p:cNvSpPr>
          <p:nvPr>
            <p:ph type="body" sz="quarter" idx="41" hasCustomPrompt="1"/>
          </p:nvPr>
        </p:nvSpPr>
        <p:spPr>
          <a:xfrm>
            <a:off x="3766008" y="3845603"/>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tx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35" name="Text Placeholder 23"/>
          <p:cNvSpPr>
            <a:spLocks noGrp="1"/>
          </p:cNvSpPr>
          <p:nvPr>
            <p:ph type="body" sz="quarter" idx="42" hasCustomPrompt="1"/>
          </p:nvPr>
        </p:nvSpPr>
        <p:spPr>
          <a:xfrm>
            <a:off x="3379279" y="4016647"/>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bg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36" name="Text Placeholder 23"/>
          <p:cNvSpPr>
            <a:spLocks noGrp="1"/>
          </p:cNvSpPr>
          <p:nvPr>
            <p:ph type="body" sz="quarter" idx="43" hasCustomPrompt="1"/>
          </p:nvPr>
        </p:nvSpPr>
        <p:spPr>
          <a:xfrm>
            <a:off x="2991944" y="4126869"/>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tx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37" name="Text Placeholder 23"/>
          <p:cNvSpPr>
            <a:spLocks noGrp="1"/>
          </p:cNvSpPr>
          <p:nvPr>
            <p:ph type="body" sz="quarter" idx="44" hasCustomPrompt="1"/>
          </p:nvPr>
        </p:nvSpPr>
        <p:spPr>
          <a:xfrm>
            <a:off x="3943830" y="4293134"/>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tx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38" name="Text Placeholder 23"/>
          <p:cNvSpPr>
            <a:spLocks noGrp="1"/>
          </p:cNvSpPr>
          <p:nvPr>
            <p:ph type="body" sz="quarter" idx="45" hasCustomPrompt="1"/>
          </p:nvPr>
        </p:nvSpPr>
        <p:spPr>
          <a:xfrm>
            <a:off x="3656023" y="4659902"/>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bg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39" name="Text Placeholder 23"/>
          <p:cNvSpPr>
            <a:spLocks noGrp="1"/>
          </p:cNvSpPr>
          <p:nvPr>
            <p:ph type="body" sz="quarter" idx="46" hasCustomPrompt="1"/>
          </p:nvPr>
        </p:nvSpPr>
        <p:spPr>
          <a:xfrm>
            <a:off x="3386828" y="5026722"/>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tx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40" name="Text Placeholder 23"/>
          <p:cNvSpPr>
            <a:spLocks noGrp="1"/>
          </p:cNvSpPr>
          <p:nvPr>
            <p:ph type="body" sz="quarter" idx="47" hasCustomPrompt="1"/>
          </p:nvPr>
        </p:nvSpPr>
        <p:spPr>
          <a:xfrm>
            <a:off x="4266948" y="4556892"/>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tx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41" name="Text Placeholder 23"/>
          <p:cNvSpPr>
            <a:spLocks noGrp="1"/>
          </p:cNvSpPr>
          <p:nvPr>
            <p:ph type="body" sz="quarter" idx="48" hasCustomPrompt="1"/>
          </p:nvPr>
        </p:nvSpPr>
        <p:spPr>
          <a:xfrm>
            <a:off x="4188704" y="5035282"/>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bg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
        <p:nvSpPr>
          <p:cNvPr id="42" name="Text Placeholder 23"/>
          <p:cNvSpPr>
            <a:spLocks noGrp="1"/>
          </p:cNvSpPr>
          <p:nvPr>
            <p:ph type="body" sz="quarter" idx="49" hasCustomPrompt="1"/>
          </p:nvPr>
        </p:nvSpPr>
        <p:spPr>
          <a:xfrm>
            <a:off x="4077775" y="5595474"/>
            <a:ext cx="270030" cy="360040"/>
          </a:xfrm>
        </p:spPr>
        <p:txBody>
          <a:bodyPr/>
          <a:lstStyle>
            <a:lvl1pPr marL="0" marR="0" indent="0" algn="l" defTabSz="685800" rtl="0" eaLnBrk="1" fontAlgn="auto" latinLnBrk="0" hangingPunct="1">
              <a:lnSpc>
                <a:spcPct val="100000"/>
              </a:lnSpc>
              <a:spcBef>
                <a:spcPct val="20000"/>
              </a:spcBef>
              <a:spcAft>
                <a:spcPts val="450"/>
              </a:spcAft>
              <a:buClrTx/>
              <a:buSzTx/>
              <a:buFont typeface="Arial" panose="020B0604020202020204" pitchFamily="34" charset="0"/>
              <a:buNone/>
              <a:tabLst/>
              <a:defRPr sz="600">
                <a:solidFill>
                  <a:schemeClr val="tx1"/>
                </a:solidFill>
              </a:defRPr>
            </a:lvl1pPr>
          </a:lstStyle>
          <a:p>
            <a:pPr algn="l"/>
            <a:r>
              <a:rPr lang="en-US" sz="375" kern="1200" dirty="0" err="1">
                <a:solidFill>
                  <a:schemeClr val="tx1"/>
                </a:solidFill>
                <a:latin typeface="+mn-lt"/>
                <a:ea typeface="+mn-ea"/>
                <a:cs typeface="+mn-cs"/>
              </a:rPr>
              <a:t>Lorem</a:t>
            </a:r>
            <a:r>
              <a:rPr lang="en-US" sz="375" kern="1200" dirty="0">
                <a:solidFill>
                  <a:schemeClr val="tx1"/>
                </a:solidFill>
                <a:latin typeface="+mn-lt"/>
                <a:ea typeface="+mn-ea"/>
                <a:cs typeface="+mn-cs"/>
              </a:rPr>
              <a:t> </a:t>
            </a:r>
            <a:r>
              <a:rPr lang="en-US" sz="375" kern="1200" dirty="0" err="1">
                <a:solidFill>
                  <a:schemeClr val="tx1"/>
                </a:solidFill>
                <a:latin typeface="+mn-lt"/>
                <a:ea typeface="+mn-ea"/>
                <a:cs typeface="+mn-cs"/>
              </a:rPr>
              <a:t>ipsum</a:t>
            </a:r>
            <a:endParaRPr lang="en-US" sz="375" dirty="0">
              <a:latin typeface="Arial" charset="0"/>
              <a:ea typeface="Arial" charset="0"/>
              <a:cs typeface="Arial" charset="0"/>
            </a:endParaRPr>
          </a:p>
          <a:p>
            <a:pPr algn="l"/>
            <a:endParaRPr lang="en-US" sz="375" dirty="0">
              <a:latin typeface="Arial" charset="0"/>
              <a:ea typeface="Arial" charset="0"/>
              <a:cs typeface="Arial" charset="0"/>
            </a:endParaRPr>
          </a:p>
        </p:txBody>
      </p:sp>
    </p:spTree>
    <p:extLst>
      <p:ext uri="{BB962C8B-B14F-4D97-AF65-F5344CB8AC3E}">
        <p14:creationId xmlns:p14="http://schemas.microsoft.com/office/powerpoint/2010/main" val="540906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6.png"/><Relationship Id="rId5" Type="http://schemas.openxmlformats.org/officeDocument/2006/relationships/slideLayout" Target="../slideLayouts/slideLayout23.xml"/><Relationship Id="rId10" Type="http://schemas.openxmlformats.org/officeDocument/2006/relationships/theme" Target="../theme/theme4.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6.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7.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image" Target="../media/image6.png"/><Relationship Id="rId5" Type="http://schemas.openxmlformats.org/officeDocument/2006/relationships/slideLayout" Target="../slideLayouts/slideLayout67.xml"/><Relationship Id="rId10" Type="http://schemas.openxmlformats.org/officeDocument/2006/relationships/theme" Target="../theme/theme8.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3" Type="http://schemas.openxmlformats.org/officeDocument/2006/relationships/slideLayout" Target="../slideLayouts/slideLayout74.xml"/><Relationship Id="rId21" Type="http://schemas.openxmlformats.org/officeDocument/2006/relationships/slideLayout" Target="../slideLayouts/slideLayout92.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image" Target="../media/image13.emf"/><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theme" Target="../theme/theme9.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8" name="Platshållare för sidfot 7"/>
          <p:cNvSpPr>
            <a:spLocks noGrp="1"/>
          </p:cNvSpPr>
          <p:nvPr>
            <p:ph type="ftr" sz="quarter" idx="3"/>
          </p:nvPr>
        </p:nvSpPr>
        <p:spPr>
          <a:xfrm>
            <a:off x="3260725" y="6175377"/>
            <a:ext cx="2895600" cy="365125"/>
          </a:xfrm>
          <a:prstGeom prst="rect">
            <a:avLst/>
          </a:prstGeom>
        </p:spPr>
        <p:txBody>
          <a:bodyPr vert="horz" lIns="91440" tIns="45720" rIns="91440" bIns="45720" rtlCol="0" anchor="ctr"/>
          <a:lstStyle>
            <a:lvl1pPr algn="ctr">
              <a:defRPr sz="1000">
                <a:solidFill>
                  <a:srgbClr val="000000"/>
                </a:solidFill>
                <a:latin typeface="Stockholm Type Display Regular" pitchFamily="50" charset="0"/>
              </a:defRPr>
            </a:lvl1pPr>
          </a:lstStyle>
          <a:p>
            <a:pPr algn="l"/>
            <a:r>
              <a:rPr lang="sv-SE" dirty="0"/>
              <a:t> </a:t>
            </a:r>
          </a:p>
        </p:txBody>
      </p:sp>
      <p:sp>
        <p:nvSpPr>
          <p:cNvPr id="4" name="Platshållare för rubrik 3"/>
          <p:cNvSpPr>
            <a:spLocks noGrp="1"/>
          </p:cNvSpPr>
          <p:nvPr>
            <p:ph type="title"/>
          </p:nvPr>
        </p:nvSpPr>
        <p:spPr>
          <a:xfrm>
            <a:off x="457200" y="458105"/>
            <a:ext cx="5490000" cy="970838"/>
          </a:xfrm>
          <a:prstGeom prst="rect">
            <a:avLst/>
          </a:prstGeom>
        </p:spPr>
        <p:txBody>
          <a:bodyPr vert="horz" lIns="0" tIns="0" rIns="0" bIns="0" rtlCol="0" anchor="t" anchorCtr="0">
            <a:normAutofit/>
          </a:bodyPr>
          <a:lstStyle/>
          <a:p>
            <a:r>
              <a:rPr lang="sv-SE" dirty="0"/>
              <a:t>Klicka här för att ändra format</a:t>
            </a:r>
          </a:p>
        </p:txBody>
      </p:sp>
      <p:sp>
        <p:nvSpPr>
          <p:cNvPr id="6" name="Platshållare för datum 5"/>
          <p:cNvSpPr>
            <a:spLocks noGrp="1"/>
          </p:cNvSpPr>
          <p:nvPr>
            <p:ph type="dt" sz="half" idx="2"/>
          </p:nvPr>
        </p:nvSpPr>
        <p:spPr>
          <a:xfrm>
            <a:off x="446252" y="6159261"/>
            <a:ext cx="2133600" cy="365125"/>
          </a:xfrm>
          <a:prstGeom prst="rect">
            <a:avLst/>
          </a:prstGeom>
        </p:spPr>
        <p:txBody>
          <a:bodyPr vert="horz" lIns="0" tIns="45720" rIns="0" bIns="45720" rtlCol="0" anchor="ctr"/>
          <a:lstStyle>
            <a:lvl1pPr algn="l">
              <a:defRPr sz="1000">
                <a:solidFill>
                  <a:srgbClr val="F5F3EE"/>
                </a:solidFill>
                <a:latin typeface="Stockholm Type Display Regular" pitchFamily="50" charset="0"/>
              </a:defRPr>
            </a:lvl1pPr>
          </a:lstStyle>
          <a:p>
            <a:fld id="{01A8E402-34A5-4504-946F-2FCB50B8D67D}" type="datetime1">
              <a:rPr lang="sv-SE" smtClean="0"/>
              <a:pPr/>
              <a:t>2025-07-03</a:t>
            </a:fld>
            <a:endParaRPr lang="sv-SE" dirty="0"/>
          </a:p>
        </p:txBody>
      </p:sp>
      <p:sp>
        <p:nvSpPr>
          <p:cNvPr id="5" name="textruta 4"/>
          <p:cNvSpPr txBox="1"/>
          <p:nvPr/>
        </p:nvSpPr>
        <p:spPr>
          <a:xfrm>
            <a:off x="3222626" y="6224074"/>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sp>
        <p:nvSpPr>
          <p:cNvPr id="7" name="Platshållare för bildnummer 6"/>
          <p:cNvSpPr>
            <a:spLocks noGrp="1"/>
          </p:cNvSpPr>
          <p:nvPr>
            <p:ph type="sldNum" sz="quarter" idx="4"/>
          </p:nvPr>
        </p:nvSpPr>
        <p:spPr>
          <a:xfrm>
            <a:off x="6554788" y="6008690"/>
            <a:ext cx="2133600" cy="365125"/>
          </a:xfrm>
          <a:prstGeom prst="rect">
            <a:avLst/>
          </a:prstGeom>
          <a:noFill/>
          <a:ln>
            <a:noFill/>
          </a:ln>
        </p:spPr>
        <p:txBody>
          <a:bodyPr vert="horz" lIns="0" tIns="0" rIns="0" bIns="0" rtlCol="0" anchor="b" anchorCtr="0"/>
          <a:lstStyle>
            <a:lvl1pPr algn="r">
              <a:defRPr sz="1000" baseline="0">
                <a:solidFill>
                  <a:schemeClr val="tx1">
                    <a:tint val="75000"/>
                  </a:schemeClr>
                </a:solidFill>
                <a:latin typeface="Stockholm Type Display Regular" pitchFamily="50" charset="0"/>
              </a:defRPr>
            </a:lvl1pPr>
          </a:lstStyle>
          <a:p>
            <a:fld id="{058C10DC-4A3A-4999-B6F6-CF42AE3DEA22}" type="slidenum">
              <a:rPr lang="sv-SE" smtClean="0"/>
              <a:pPr/>
              <a:t>‹#›</a:t>
            </a:fld>
            <a:endParaRPr lang="sv-SE" dirty="0"/>
          </a:p>
        </p:txBody>
      </p:sp>
    </p:spTree>
  </p:cSld>
  <p:clrMap bg1="lt1" tx1="dk1" bg2="lt2" tx2="dk2" accent1="accent1" accent2="accent2" accent3="accent3" accent4="accent4" accent5="accent5" accent6="accent6" hlink="hlink" folHlink="folHlink"/>
  <p:sldLayoutIdLst>
    <p:sldLayoutId id="2147483683" r:id="rId1"/>
    <p:sldLayoutId id="2147483705" r:id="rId2"/>
    <p:sldLayoutId id="2147483672" r:id="rId3"/>
    <p:sldLayoutId id="2147483673" r:id="rId4"/>
    <p:sldLayoutId id="2147483674" r:id="rId5"/>
    <p:sldLayoutId id="2147483676" r:id="rId6"/>
    <p:sldLayoutId id="2147483677" r:id="rId7"/>
    <p:sldLayoutId id="2147483777" r:id="rId8"/>
    <p:sldLayoutId id="2147483684" r:id="rId9"/>
  </p:sldLayoutIdLst>
  <p:hf hdr="0" ftr="0"/>
  <p:txStyles>
    <p:titleStyle>
      <a:lvl1pPr algn="l" defTabSz="914400" rtl="0" eaLnBrk="1" latinLnBrk="0" hangingPunct="1">
        <a:lnSpc>
          <a:spcPts val="2800"/>
        </a:lnSpc>
        <a:spcBef>
          <a:spcPct val="0"/>
        </a:spcBef>
        <a:buNone/>
        <a:defRPr sz="2800" b="1" kern="1200" spc="60" baseline="0">
          <a:solidFill>
            <a:srgbClr val="F5F3EE"/>
          </a:solidFill>
          <a:latin typeface="Stockholm Type Display Regular" pitchFamily="50" charset="0"/>
          <a:ea typeface="+mj-ea"/>
          <a:cs typeface="+mj-cs"/>
        </a:defRPr>
      </a:lvl1pPr>
    </p:titleStyle>
    <p:bodyStyle>
      <a:lvl1pPr marL="342900" indent="-342900" algn="l" defTabSz="914400" rtl="0" eaLnBrk="1" latinLnBrk="0" hangingPunct="1">
        <a:lnSpc>
          <a:spcPts val="2100"/>
        </a:lnSpc>
        <a:spcBef>
          <a:spcPct val="20000"/>
        </a:spcBef>
        <a:buFont typeface="Arial" pitchFamily="34" charset="0"/>
        <a:buNone/>
        <a:defRPr sz="2000" kern="1200">
          <a:solidFill>
            <a:srgbClr val="000000"/>
          </a:solidFill>
          <a:latin typeface="+mn-lt"/>
          <a:ea typeface="+mn-ea"/>
          <a:cs typeface="+mn-cs"/>
        </a:defRPr>
      </a:lvl1pPr>
      <a:lvl2pPr marL="742950" indent="-285750" algn="l" defTabSz="914400" rtl="0" eaLnBrk="1" latinLnBrk="0" hangingPunct="1">
        <a:lnSpc>
          <a:spcPts val="2100"/>
        </a:lnSpc>
        <a:spcBef>
          <a:spcPct val="20000"/>
        </a:spcBef>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lnSpc>
          <a:spcPts val="2100"/>
        </a:lnSpc>
        <a:spcBef>
          <a:spcPct val="20000"/>
        </a:spcBef>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lnSpc>
          <a:spcPts val="2100"/>
        </a:lnSpc>
        <a:spcBef>
          <a:spcPct val="20000"/>
        </a:spcBef>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ts val="2100"/>
        </a:lnSpc>
        <a:spcBef>
          <a:spcPct val="20000"/>
        </a:spcBef>
        <a:buFont typeface="Arial" pitchFamily="34" charset="0"/>
        <a:buChar char="»"/>
        <a:defRPr sz="18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11" name="Platshållare för datum 5"/>
          <p:cNvSpPr>
            <a:spLocks noGrp="1"/>
          </p:cNvSpPr>
          <p:nvPr>
            <p:ph type="dt" sz="half" idx="2"/>
          </p:nvPr>
        </p:nvSpPr>
        <p:spPr>
          <a:xfrm>
            <a:off x="365787" y="6152911"/>
            <a:ext cx="2133600" cy="365125"/>
          </a:xfrm>
          <a:prstGeom prst="rect">
            <a:avLst/>
          </a:prstGeom>
        </p:spPr>
        <p:txBody>
          <a:bodyPr vert="horz" lIns="91440" tIns="45720" rIns="91440" bIns="45720" rtlCol="0" anchor="ctr"/>
          <a:lstStyle>
            <a:lvl1pPr algn="l">
              <a:defRPr sz="1000">
                <a:solidFill>
                  <a:schemeClr val="bg1"/>
                </a:solidFill>
                <a:latin typeface="Stockholm Type Display Regular" pitchFamily="50" charset="0"/>
              </a:defRPr>
            </a:lvl1pPr>
          </a:lstStyle>
          <a:p>
            <a:fld id="{441E72B3-0F3E-41B1-9587-96E80122ED28}" type="datetime1">
              <a:rPr lang="sv-SE" smtClean="0"/>
              <a:pPr/>
              <a:t>2025-07-03</a:t>
            </a:fld>
            <a:endParaRPr lang="sv-SE" dirty="0"/>
          </a:p>
        </p:txBody>
      </p:sp>
      <p:sp>
        <p:nvSpPr>
          <p:cNvPr id="12" name="Platshållare för sidfot 6"/>
          <p:cNvSpPr>
            <a:spLocks noGrp="1"/>
          </p:cNvSpPr>
          <p:nvPr>
            <p:ph type="ftr" sz="quarter" idx="3"/>
          </p:nvPr>
        </p:nvSpPr>
        <p:spPr>
          <a:xfrm>
            <a:off x="3201132" y="6152614"/>
            <a:ext cx="2895600" cy="365125"/>
          </a:xfrm>
          <a:prstGeom prst="rect">
            <a:avLst/>
          </a:prstGeom>
        </p:spPr>
        <p:txBody>
          <a:bodyPr vert="horz" lIns="91440" tIns="45720" rIns="91440" bIns="45720" rtlCol="0" anchor="ctr"/>
          <a:lstStyle>
            <a:lvl1pPr algn="l">
              <a:defRPr sz="1000">
                <a:solidFill>
                  <a:schemeClr val="accent6"/>
                </a:solidFill>
                <a:latin typeface="Stockholm Type Display Regular" pitchFamily="50" charset="0"/>
              </a:defRPr>
            </a:lvl1pPr>
          </a:lstStyle>
          <a:p>
            <a:r>
              <a:rPr lang="sv-SE" dirty="0"/>
              <a:t> </a:t>
            </a:r>
          </a:p>
        </p:txBody>
      </p:sp>
      <p:sp>
        <p:nvSpPr>
          <p:cNvPr id="14" name="Platshållare för rubrik 13"/>
          <p:cNvSpPr>
            <a:spLocks noGrp="1"/>
          </p:cNvSpPr>
          <p:nvPr>
            <p:ph type="title"/>
          </p:nvPr>
        </p:nvSpPr>
        <p:spPr>
          <a:xfrm>
            <a:off x="457200" y="550863"/>
            <a:ext cx="5487988" cy="1143000"/>
          </a:xfrm>
          <a:prstGeom prst="rect">
            <a:avLst/>
          </a:prstGeom>
        </p:spPr>
        <p:txBody>
          <a:bodyPr vert="horz" lIns="234000" tIns="234000" rIns="234000" bIns="45720" rtlCol="0" anchor="t" anchorCtr="0">
            <a:normAutofit/>
          </a:bodyPr>
          <a:lstStyle/>
          <a:p>
            <a:r>
              <a:rPr lang="sv-SE" dirty="0"/>
              <a:t>Klicka här för att ändra format</a:t>
            </a:r>
          </a:p>
        </p:txBody>
      </p:sp>
      <p:sp>
        <p:nvSpPr>
          <p:cNvPr id="16" name="Platshållare för text 15"/>
          <p:cNvSpPr>
            <a:spLocks noGrp="1"/>
          </p:cNvSpPr>
          <p:nvPr>
            <p:ph type="body" idx="1"/>
          </p:nvPr>
        </p:nvSpPr>
        <p:spPr>
          <a:xfrm>
            <a:off x="458788" y="2114551"/>
            <a:ext cx="5486400" cy="2200274"/>
          </a:xfrm>
          <a:prstGeom prst="rect">
            <a:avLst/>
          </a:prstGeom>
        </p:spPr>
        <p:txBody>
          <a:bodyPr vert="horz" lIns="234000" tIns="45720" rIns="234000" bIns="45720" rtlCol="0">
            <a:normAutofit/>
          </a:body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7" name="textruta 6"/>
          <p:cNvSpPr txBox="1"/>
          <p:nvPr/>
        </p:nvSpPr>
        <p:spPr>
          <a:xfrm>
            <a:off x="3222626" y="6198674"/>
            <a:ext cx="3273425" cy="246221"/>
          </a:xfrm>
          <a:prstGeom prst="rect">
            <a:avLst/>
          </a:prstGeom>
          <a:noFill/>
        </p:spPr>
        <p:txBody>
          <a:bodyPr wrap="square" rtlCol="0">
            <a:spAutoFit/>
          </a:bodyPr>
          <a:lstStyle/>
          <a:p>
            <a:r>
              <a:rPr lang="sv-SE" sz="1000" dirty="0">
                <a:solidFill>
                  <a:schemeClr val="bg1"/>
                </a:solidFill>
                <a:latin typeface="Stockholm Type Display Regular" pitchFamily="50" charset="0"/>
              </a:rPr>
              <a:t>The Capital of Scandinavia</a:t>
            </a: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Lst>
  <p:hf hdr="0" ftr="0"/>
  <p:txStyles>
    <p:titleStyle>
      <a:lvl1pPr algn="l" defTabSz="914400" rtl="0" eaLnBrk="1" latinLnBrk="0" hangingPunct="1">
        <a:lnSpc>
          <a:spcPts val="3800"/>
        </a:lnSpc>
        <a:spcBef>
          <a:spcPct val="0"/>
        </a:spcBef>
        <a:buNone/>
        <a:defRPr sz="4000" b="1" kern="1200" spc="60" baseline="0">
          <a:solidFill>
            <a:schemeClr val="bg1"/>
          </a:solidFill>
          <a:latin typeface="Stockholm Type Display Regular" pitchFamily="50" charset="0"/>
          <a:ea typeface="+mj-ea"/>
          <a:cs typeface="+mj-cs"/>
        </a:defRPr>
      </a:lvl1pPr>
    </p:titleStyle>
    <p:bodyStyle>
      <a:lvl1pPr marL="0" indent="0" algn="l" defTabSz="914400" rtl="0" eaLnBrk="1" latinLnBrk="0" hangingPunct="1">
        <a:lnSpc>
          <a:spcPts val="2000"/>
        </a:lnSpc>
        <a:spcBef>
          <a:spcPts val="0"/>
        </a:spcBef>
        <a:buFont typeface="Arial" pitchFamily="34" charset="0"/>
        <a:buNone/>
        <a:defRPr sz="2000" kern="1200">
          <a:solidFill>
            <a:srgbClr val="000000"/>
          </a:solidFill>
          <a:latin typeface="Stockholm Type Display Regular" pitchFamily="50" charset="0"/>
          <a:ea typeface="+mn-ea"/>
          <a:cs typeface="+mn-cs"/>
        </a:defRPr>
      </a:lvl1pPr>
      <a:lvl2pPr marL="742950" indent="0" algn="l" defTabSz="914400" rtl="0" eaLnBrk="1" latinLnBrk="0" hangingPunct="1">
        <a:lnSpc>
          <a:spcPts val="2100"/>
        </a:lnSpc>
        <a:spcBef>
          <a:spcPct val="20000"/>
        </a:spcBef>
        <a:buFont typeface="Arial" pitchFamily="34" charset="0"/>
        <a:buChar char="–"/>
        <a:defRPr sz="2000" kern="1200">
          <a:solidFill>
            <a:srgbClr val="000000"/>
          </a:solidFill>
          <a:latin typeface="+mn-lt"/>
          <a:ea typeface="+mn-ea"/>
          <a:cs typeface="+mn-cs"/>
        </a:defRPr>
      </a:lvl2pPr>
      <a:lvl3pPr marL="1143000" indent="0" algn="l" defTabSz="914400" rtl="0" eaLnBrk="1" latinLnBrk="0" hangingPunct="1">
        <a:lnSpc>
          <a:spcPts val="2100"/>
        </a:lnSpc>
        <a:spcBef>
          <a:spcPct val="20000"/>
        </a:spcBef>
        <a:buFont typeface="Arial" pitchFamily="34" charset="0"/>
        <a:buChar char="•"/>
        <a:defRPr sz="2000" kern="1200">
          <a:solidFill>
            <a:srgbClr val="000000"/>
          </a:solidFill>
          <a:latin typeface="+mn-lt"/>
          <a:ea typeface="+mn-ea"/>
          <a:cs typeface="+mn-cs"/>
        </a:defRPr>
      </a:lvl3pPr>
      <a:lvl4pPr marL="1600200" indent="0" algn="l" defTabSz="914400" rtl="0" eaLnBrk="1" latinLnBrk="0" hangingPunct="1">
        <a:lnSpc>
          <a:spcPts val="2100"/>
        </a:lnSpc>
        <a:spcBef>
          <a:spcPct val="20000"/>
        </a:spcBef>
        <a:buFont typeface="Arial" pitchFamily="34" charset="0"/>
        <a:buChar char="–"/>
        <a:defRPr sz="2000" kern="1200">
          <a:solidFill>
            <a:srgbClr val="000000"/>
          </a:solidFill>
          <a:latin typeface="+mn-lt"/>
          <a:ea typeface="+mn-ea"/>
          <a:cs typeface="+mn-cs"/>
        </a:defRPr>
      </a:lvl4pPr>
      <a:lvl5pPr marL="2057400" indent="0" algn="l" defTabSz="914400" rtl="0" eaLnBrk="1" latinLnBrk="0" hangingPunct="1">
        <a:lnSpc>
          <a:spcPts val="2100"/>
        </a:lnSpc>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289D93"/>
        </a:solidFill>
        <a:effectLst/>
      </p:bgPr>
    </p:bg>
    <p:spTree>
      <p:nvGrpSpPr>
        <p:cNvPr id="1" name=""/>
        <p:cNvGrpSpPr/>
        <p:nvPr/>
      </p:nvGrpSpPr>
      <p:grpSpPr>
        <a:xfrm>
          <a:off x="0" y="0"/>
          <a:ext cx="0" cy="0"/>
          <a:chOff x="0" y="0"/>
          <a:chExt cx="0" cy="0"/>
        </a:xfrm>
      </p:grpSpPr>
      <p:sp>
        <p:nvSpPr>
          <p:cNvPr id="4" name="Platshållare för rubrik 3"/>
          <p:cNvSpPr>
            <a:spLocks noGrp="1"/>
          </p:cNvSpPr>
          <p:nvPr>
            <p:ph type="title"/>
          </p:nvPr>
        </p:nvSpPr>
        <p:spPr>
          <a:xfrm>
            <a:off x="458789" y="457200"/>
            <a:ext cx="8231188" cy="970838"/>
          </a:xfrm>
          <a:prstGeom prst="rect">
            <a:avLst/>
          </a:prstGeom>
        </p:spPr>
        <p:txBody>
          <a:bodyPr vert="horz" lIns="0" tIns="0" rIns="0" bIns="0" rtlCol="0" anchor="t" anchorCtr="0">
            <a:normAutofit/>
          </a:bodyPr>
          <a:lstStyle/>
          <a:p>
            <a:r>
              <a:rPr lang="sv-SE" dirty="0"/>
              <a:t>Klicka här för att ändra format</a:t>
            </a:r>
          </a:p>
        </p:txBody>
      </p:sp>
      <p:pic>
        <p:nvPicPr>
          <p:cNvPr id="6" name="Bildobjekt 5" descr="StockholmsStad_logot#21B0A8.png"/>
          <p:cNvPicPr>
            <a:picLocks noChangeAspect="1"/>
          </p:cNvPicPr>
          <p:nvPr/>
        </p:nvPicPr>
        <p:blipFill>
          <a:blip r:embed="rId6" cstate="screen"/>
          <a:stretch>
            <a:fillRect/>
          </a:stretch>
        </p:blipFill>
        <p:spPr>
          <a:xfrm>
            <a:off x="457201" y="5935352"/>
            <a:ext cx="1632207" cy="589789"/>
          </a:xfrm>
          <a:prstGeom prst="rect">
            <a:avLst/>
          </a:prstGeom>
        </p:spPr>
      </p:pic>
      <p:sp>
        <p:nvSpPr>
          <p:cNvPr id="8" name="Platshållare för text 7"/>
          <p:cNvSpPr>
            <a:spLocks noGrp="1"/>
          </p:cNvSpPr>
          <p:nvPr>
            <p:ph type="body" idx="1"/>
          </p:nvPr>
        </p:nvSpPr>
        <p:spPr>
          <a:xfrm>
            <a:off x="457200" y="1440002"/>
            <a:ext cx="8229600" cy="2903537"/>
          </a:xfrm>
          <a:prstGeom prst="rect">
            <a:avLst/>
          </a:prstGeom>
        </p:spPr>
        <p:txBody>
          <a:bodyPr vert="horz" lIns="0" tIns="0" rIns="91440" bIns="45720" rtlCol="0">
            <a:normAutofit/>
          </a:body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11" name="Platshållare för datum 10"/>
          <p:cNvSpPr>
            <a:spLocks noGrp="1"/>
          </p:cNvSpPr>
          <p:nvPr>
            <p:ph type="dt" sz="half" idx="2"/>
          </p:nvPr>
        </p:nvSpPr>
        <p:spPr>
          <a:xfrm>
            <a:off x="6554788" y="6069112"/>
            <a:ext cx="2133600" cy="153888"/>
          </a:xfrm>
          <a:prstGeom prst="rect">
            <a:avLst/>
          </a:prstGeom>
        </p:spPr>
        <p:txBody>
          <a:bodyPr vert="horz" lIns="0" tIns="0" rIns="0" bIns="0" rtlCol="0" anchor="b" anchorCtr="0">
            <a:spAutoFit/>
          </a:bodyPr>
          <a:lstStyle>
            <a:lvl1pPr algn="r">
              <a:defRPr sz="1000">
                <a:solidFill>
                  <a:schemeClr val="accent6"/>
                </a:solidFill>
                <a:latin typeface="Stockholm Type Display Regular" pitchFamily="50" charset="0"/>
              </a:defRPr>
            </a:lvl1pPr>
          </a:lstStyle>
          <a:p>
            <a:fld id="{04565FE0-1A3B-49F4-8821-70B4C8CA64D8}" type="datetime1">
              <a:rPr lang="sv-SE" smtClean="0"/>
              <a:pPr/>
              <a:t>2025-07-03</a:t>
            </a:fld>
            <a:endParaRPr lang="sv-SE" dirty="0"/>
          </a:p>
        </p:txBody>
      </p:sp>
      <p:sp>
        <p:nvSpPr>
          <p:cNvPr id="12" name="Platshållare för bildnummer 11"/>
          <p:cNvSpPr>
            <a:spLocks noGrp="1"/>
          </p:cNvSpPr>
          <p:nvPr>
            <p:ph type="sldNum" sz="quarter" idx="4"/>
          </p:nvPr>
        </p:nvSpPr>
        <p:spPr>
          <a:xfrm>
            <a:off x="6554788" y="6234212"/>
            <a:ext cx="2133600" cy="153888"/>
          </a:xfrm>
          <a:prstGeom prst="rect">
            <a:avLst/>
          </a:prstGeom>
        </p:spPr>
        <p:txBody>
          <a:bodyPr vert="horz" lIns="0" tIns="0" rIns="0" bIns="0" rtlCol="0" anchor="b" anchorCtr="0">
            <a:spAutoFit/>
          </a:bodyPr>
          <a:lstStyle>
            <a:lvl1pPr algn="r">
              <a:defRPr sz="1000">
                <a:solidFill>
                  <a:schemeClr val="accent6"/>
                </a:solidFill>
              </a:defRPr>
            </a:lvl1pPr>
          </a:lstStyle>
          <a:p>
            <a:r>
              <a:rPr lang="sv-SE" dirty="0">
                <a:latin typeface="Stockholm Type Display Regular" pitchFamily="50" charset="0"/>
              </a:rPr>
              <a:t>Sida </a:t>
            </a:r>
            <a:fld id="{DFD9F532-A642-4895-B52A-AD6ACF0CFA9D}" type="slidenum">
              <a:rPr lang="sv-SE" smtClean="0">
                <a:latin typeface="Stockholm Type Display Regular" pitchFamily="50" charset="0"/>
              </a:rPr>
              <a:pPr/>
              <a:t>‹#›</a:t>
            </a:fld>
            <a:endParaRPr lang="sv-SE" dirty="0">
              <a:latin typeface="Stockholm Type Display Regular" pitchFamily="50" charset="0"/>
            </a:endParaRPr>
          </a:p>
        </p:txBody>
      </p:sp>
      <p:sp>
        <p:nvSpPr>
          <p:cNvPr id="13" name="Platshållare för sidfot 12"/>
          <p:cNvSpPr>
            <a:spLocks noGrp="1"/>
          </p:cNvSpPr>
          <p:nvPr>
            <p:ph type="ftr" sz="quarter" idx="3"/>
          </p:nvPr>
        </p:nvSpPr>
        <p:spPr>
          <a:xfrm>
            <a:off x="3317875" y="6008690"/>
            <a:ext cx="2895600" cy="365125"/>
          </a:xfrm>
          <a:prstGeom prst="rect">
            <a:avLst/>
          </a:prstGeom>
        </p:spPr>
        <p:txBody>
          <a:bodyPr vert="horz" lIns="0" tIns="0" rIns="0" bIns="0" rtlCol="0" anchor="b" anchorCtr="0"/>
          <a:lstStyle>
            <a:lvl1pPr algn="l">
              <a:defRPr sz="1000">
                <a:solidFill>
                  <a:schemeClr val="tx1">
                    <a:tint val="75000"/>
                  </a:schemeClr>
                </a:solidFill>
                <a:latin typeface="Stockholm Type Display Regular" pitchFamily="50" charset="0"/>
              </a:defRPr>
            </a:lvl1pPr>
          </a:lstStyle>
          <a:p>
            <a:r>
              <a:rPr lang="sv-SE" dirty="0"/>
              <a:t> </a:t>
            </a:r>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Lst>
  <p:hf hdr="0" ftr="0"/>
  <p:txStyles>
    <p:titleStyle>
      <a:lvl1pPr algn="l" defTabSz="914400" rtl="0" eaLnBrk="1" latinLnBrk="0" hangingPunct="1">
        <a:lnSpc>
          <a:spcPts val="2800"/>
        </a:lnSpc>
        <a:spcBef>
          <a:spcPct val="0"/>
        </a:spcBef>
        <a:buNone/>
        <a:defRPr sz="2800" b="1" kern="1200" spc="60" baseline="0">
          <a:solidFill>
            <a:srgbClr val="F5F3EE"/>
          </a:solidFill>
          <a:latin typeface="Stockholm Type Display Regular" pitchFamily="50" charset="0"/>
          <a:ea typeface="+mj-ea"/>
          <a:cs typeface="+mj-cs"/>
        </a:defRPr>
      </a:lvl1pPr>
    </p:titleStyle>
    <p:bodyStyle>
      <a:lvl1pPr marL="342900" indent="-342900" algn="l" defTabSz="914400" rtl="0" eaLnBrk="1" latinLnBrk="0" hangingPunct="1">
        <a:lnSpc>
          <a:spcPts val="2100"/>
        </a:lnSpc>
        <a:spcBef>
          <a:spcPct val="20000"/>
        </a:spcBef>
        <a:buFont typeface="Arial" pitchFamily="34" charset="0"/>
        <a:buNone/>
        <a:defRPr sz="2000" kern="1200">
          <a:solidFill>
            <a:srgbClr val="F5F3EE"/>
          </a:solidFill>
          <a:latin typeface="Stockholm Type Display Regular" pitchFamily="50" charset="0"/>
          <a:ea typeface="+mn-ea"/>
          <a:cs typeface="+mn-cs"/>
        </a:defRPr>
      </a:lvl1pPr>
      <a:lvl2pPr marL="742950" indent="-285750" algn="l" defTabSz="914400" rtl="0" eaLnBrk="1" latinLnBrk="0" hangingPunct="1">
        <a:lnSpc>
          <a:spcPts val="2100"/>
        </a:lnSpc>
        <a:spcBef>
          <a:spcPct val="20000"/>
        </a:spcBef>
        <a:buFont typeface="Arial" pitchFamily="34" charset="0"/>
        <a:buChar char="–"/>
        <a:defRPr sz="2000" kern="1200">
          <a:solidFill>
            <a:srgbClr val="F5F3EE"/>
          </a:solidFill>
          <a:latin typeface="+mn-lt"/>
          <a:ea typeface="+mn-ea"/>
          <a:cs typeface="+mn-cs"/>
        </a:defRPr>
      </a:lvl2pPr>
      <a:lvl3pPr marL="1143000" indent="-228600" algn="l" defTabSz="914400" rtl="0" eaLnBrk="1" latinLnBrk="0" hangingPunct="1">
        <a:lnSpc>
          <a:spcPts val="2100"/>
        </a:lnSpc>
        <a:spcBef>
          <a:spcPct val="20000"/>
        </a:spcBef>
        <a:buFont typeface="Arial" pitchFamily="34" charset="0"/>
        <a:buChar char="•"/>
        <a:defRPr sz="1800" kern="1200">
          <a:solidFill>
            <a:srgbClr val="F5F3EE"/>
          </a:solidFill>
          <a:latin typeface="+mn-lt"/>
          <a:ea typeface="+mn-ea"/>
          <a:cs typeface="+mn-cs"/>
        </a:defRPr>
      </a:lvl3pPr>
      <a:lvl4pPr marL="1600200" indent="-228600" algn="l" defTabSz="914400" rtl="0" eaLnBrk="1" latinLnBrk="0" hangingPunct="1">
        <a:lnSpc>
          <a:spcPts val="2100"/>
        </a:lnSpc>
        <a:spcBef>
          <a:spcPct val="20000"/>
        </a:spcBef>
        <a:buFont typeface="Arial" pitchFamily="34" charset="0"/>
        <a:buChar char="–"/>
        <a:defRPr sz="1800" kern="1200">
          <a:solidFill>
            <a:srgbClr val="F5F3EE"/>
          </a:solidFill>
          <a:latin typeface="+mn-lt"/>
          <a:ea typeface="+mn-ea"/>
          <a:cs typeface="+mn-cs"/>
        </a:defRPr>
      </a:lvl4pPr>
      <a:lvl5pPr marL="2057400" indent="-228600" algn="l" defTabSz="914400" rtl="0" eaLnBrk="1" latinLnBrk="0" hangingPunct="1">
        <a:lnSpc>
          <a:spcPts val="2100"/>
        </a:lnSpc>
        <a:spcBef>
          <a:spcPct val="20000"/>
        </a:spcBef>
        <a:buFont typeface="Arial" pitchFamily="34" charset="0"/>
        <a:buChar char="»"/>
        <a:defRPr sz="1800" kern="1200">
          <a:solidFill>
            <a:srgbClr val="F5F3E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4" name="Platshållare för rubrik 3"/>
          <p:cNvSpPr>
            <a:spLocks noGrp="1"/>
          </p:cNvSpPr>
          <p:nvPr>
            <p:ph type="title"/>
          </p:nvPr>
        </p:nvSpPr>
        <p:spPr>
          <a:xfrm>
            <a:off x="457200" y="457200"/>
            <a:ext cx="8231188" cy="842962"/>
          </a:xfrm>
          <a:prstGeom prst="rect">
            <a:avLst/>
          </a:prstGeom>
        </p:spPr>
        <p:txBody>
          <a:bodyPr vert="horz" lIns="0" tIns="0" rIns="0" bIns="0" rtlCol="0" anchor="t" anchorCtr="0">
            <a:normAutofit/>
          </a:bodyPr>
          <a:lstStyle/>
          <a:p>
            <a:r>
              <a:rPr lang="sv-SE" dirty="0"/>
              <a:t>Klicka här för att ändra format</a:t>
            </a:r>
          </a:p>
        </p:txBody>
      </p:sp>
      <p:sp>
        <p:nvSpPr>
          <p:cNvPr id="5" name="Platshållare för text 4"/>
          <p:cNvSpPr>
            <a:spLocks noGrp="1"/>
          </p:cNvSpPr>
          <p:nvPr>
            <p:ph type="body" idx="1"/>
          </p:nvPr>
        </p:nvSpPr>
        <p:spPr>
          <a:xfrm>
            <a:off x="457200" y="1440002"/>
            <a:ext cx="8231188" cy="4132125"/>
          </a:xfrm>
          <a:prstGeom prst="rect">
            <a:avLst/>
          </a:prstGeom>
        </p:spPr>
        <p:txBody>
          <a:bodyPr vert="horz" lIns="0" tIns="45720" rIns="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datum 16"/>
          <p:cNvSpPr>
            <a:spLocks noGrp="1"/>
          </p:cNvSpPr>
          <p:nvPr>
            <p:ph type="dt" sz="half" idx="2"/>
          </p:nvPr>
        </p:nvSpPr>
        <p:spPr>
          <a:xfrm>
            <a:off x="6554788" y="6088063"/>
            <a:ext cx="2133600" cy="153888"/>
          </a:xfrm>
          <a:prstGeom prst="rect">
            <a:avLst/>
          </a:prstGeom>
        </p:spPr>
        <p:txBody>
          <a:bodyPr vert="horz" lIns="0" tIns="0" rIns="0" bIns="0" rtlCol="0" anchor="b" anchorCtr="0">
            <a:spAutoFit/>
          </a:bodyPr>
          <a:lstStyle>
            <a:lvl1pPr algn="r">
              <a:defRPr sz="1000">
                <a:solidFill>
                  <a:srgbClr val="000000"/>
                </a:solidFill>
                <a:latin typeface="Stockholm Type Display Regular" pitchFamily="50" charset="0"/>
              </a:defRPr>
            </a:lvl1pPr>
          </a:lstStyle>
          <a:p>
            <a:fld id="{8FD87E47-B018-4D9F-BACF-B33E4383886C}" type="datetime1">
              <a:rPr lang="sv-SE" smtClean="0"/>
              <a:pPr/>
              <a:t>2025-07-03</a:t>
            </a:fld>
            <a:endParaRPr lang="sv-SE" dirty="0"/>
          </a:p>
        </p:txBody>
      </p:sp>
      <p:sp>
        <p:nvSpPr>
          <p:cNvPr id="18" name="Platshållare för bildnummer 17"/>
          <p:cNvSpPr>
            <a:spLocks noGrp="1"/>
          </p:cNvSpPr>
          <p:nvPr>
            <p:ph type="sldNum" sz="quarter" idx="4"/>
          </p:nvPr>
        </p:nvSpPr>
        <p:spPr>
          <a:xfrm>
            <a:off x="6554788" y="6238975"/>
            <a:ext cx="2133600" cy="153888"/>
          </a:xfrm>
          <a:prstGeom prst="rect">
            <a:avLst/>
          </a:prstGeom>
        </p:spPr>
        <p:txBody>
          <a:bodyPr vert="horz" lIns="0" tIns="0" rIns="0" bIns="0" rtlCol="0" anchor="b" anchorCtr="0">
            <a:spAutoFit/>
          </a:bodyPr>
          <a:lstStyle>
            <a:lvl1pPr algn="r">
              <a:defRPr sz="1000">
                <a:solidFill>
                  <a:srgbClr val="000000"/>
                </a:solidFill>
              </a:defRPr>
            </a:lvl1p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19" name="Platshållare för sidfot 18"/>
          <p:cNvSpPr>
            <a:spLocks noGrp="1"/>
          </p:cNvSpPr>
          <p:nvPr>
            <p:ph type="ftr" sz="quarter" idx="3"/>
          </p:nvPr>
        </p:nvSpPr>
        <p:spPr>
          <a:xfrm>
            <a:off x="3181350" y="6274287"/>
            <a:ext cx="2895600" cy="153888"/>
          </a:xfrm>
          <a:prstGeom prst="rect">
            <a:avLst/>
          </a:prstGeom>
        </p:spPr>
        <p:txBody>
          <a:bodyPr vert="horz" lIns="0" tIns="0" rIns="0" bIns="0" rtlCol="0" anchor="b" anchorCtr="0">
            <a:spAutoFit/>
          </a:bodyPr>
          <a:lstStyle>
            <a:lvl1pPr algn="r">
              <a:defRPr sz="1000">
                <a:solidFill>
                  <a:srgbClr val="000000"/>
                </a:solidFill>
                <a:latin typeface="Stockholm Type Display Regular" pitchFamily="50" charset="0"/>
              </a:defRPr>
            </a:lvl1pPr>
          </a:lstStyle>
          <a:p>
            <a:r>
              <a:rPr lang="sv-SE" dirty="0"/>
              <a:t> </a:t>
            </a:r>
          </a:p>
        </p:txBody>
      </p:sp>
      <p:pic>
        <p:nvPicPr>
          <p:cNvPr id="9" name="Bildobjekt 8" descr="StockholmsStad_logot#21B0A5.png"/>
          <p:cNvPicPr>
            <a:picLocks noChangeAspect="1"/>
          </p:cNvPicPr>
          <p:nvPr/>
        </p:nvPicPr>
        <p:blipFill>
          <a:blip r:embed="rId11" cstate="screen"/>
          <a:stretch>
            <a:fillRect/>
          </a:stretch>
        </p:blipFill>
        <p:spPr>
          <a:xfrm>
            <a:off x="477526" y="5954402"/>
            <a:ext cx="1613919" cy="548641"/>
          </a:xfrm>
          <a:prstGeom prst="rect">
            <a:avLst/>
          </a:prstGeom>
        </p:spPr>
      </p:pic>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78" r:id="rId7"/>
    <p:sldLayoutId id="2147483779" r:id="rId8"/>
    <p:sldLayoutId id="2147483780" r:id="rId9"/>
  </p:sldLayoutIdLst>
  <p:hf hdr="0" ftr="0"/>
  <p:txStyles>
    <p:titleStyle>
      <a:lvl1pPr algn="l" defTabSz="914400" rtl="0" eaLnBrk="1" latinLnBrk="0" hangingPunct="1">
        <a:lnSpc>
          <a:spcPts val="2800"/>
        </a:lnSpc>
        <a:spcBef>
          <a:spcPct val="0"/>
        </a:spcBef>
        <a:buNone/>
        <a:defRPr sz="2800" b="1" kern="1200" spc="60" baseline="0">
          <a:solidFill>
            <a:srgbClr val="000000"/>
          </a:solidFill>
          <a:latin typeface="Stockholm Type Display Regular" pitchFamily="50" charset="0"/>
          <a:ea typeface="+mj-ea"/>
          <a:cs typeface="+mj-cs"/>
        </a:defRPr>
      </a:lvl1pPr>
    </p:titleStyle>
    <p:bodyStyle>
      <a:lvl1pPr marL="0" indent="0" algn="l" defTabSz="914400" rtl="0" eaLnBrk="1" latinLnBrk="0" hangingPunct="1">
        <a:lnSpc>
          <a:spcPct val="100000"/>
        </a:lnSpc>
        <a:spcBef>
          <a:spcPct val="20000"/>
        </a:spcBef>
        <a:buFont typeface="Arial" pitchFamily="34" charset="0"/>
        <a:buNone/>
        <a:defRPr sz="2000" kern="1200">
          <a:solidFill>
            <a:srgbClr val="000000"/>
          </a:solidFill>
          <a:latin typeface="Stockholm Type Display Regular" pitchFamily="50" charset="0"/>
          <a:ea typeface="+mn-ea"/>
          <a:cs typeface="+mn-cs"/>
        </a:defRPr>
      </a:lvl1pPr>
      <a:lvl2pPr marL="742950" indent="-285750" algn="l" defTabSz="914400" rtl="0" eaLnBrk="1" latinLnBrk="0" hangingPunct="1">
        <a:lnSpc>
          <a:spcPct val="100000"/>
        </a:lnSpc>
        <a:spcBef>
          <a:spcPct val="20000"/>
        </a:spcBef>
        <a:buFont typeface="Arial" pitchFamily="34" charset="0"/>
        <a:buChar char="–"/>
        <a:defRPr sz="2000" kern="1200">
          <a:solidFill>
            <a:srgbClr val="000000"/>
          </a:solidFill>
          <a:latin typeface="Stockholm Type Display Regular" pitchFamily="50" charset="0"/>
          <a:ea typeface="+mn-ea"/>
          <a:cs typeface="+mn-cs"/>
        </a:defRPr>
      </a:lvl2pPr>
      <a:lvl3pPr marL="11430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Stockholm Type Display Regular" pitchFamily="50" charset="0"/>
          <a:ea typeface="+mn-ea"/>
          <a:cs typeface="+mn-cs"/>
        </a:defRPr>
      </a:lvl3pPr>
      <a:lvl4pPr marL="16002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Stockholm Type Display Regular" pitchFamily="50" charset="0"/>
          <a:ea typeface="+mn-ea"/>
          <a:cs typeface="+mn-cs"/>
        </a:defRPr>
      </a:lvl4pPr>
      <a:lvl5pPr marL="20574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Stockholm Type Display Regular"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B37F74-4D54-4959-9B50-5FEC06E374A8}" type="datetimeFigureOut">
              <a:rPr lang="sv-SE" smtClean="0"/>
              <a:pPr/>
              <a:t>2025-07-03</a:t>
            </a:fld>
            <a:endParaRPr lang="sv-SE"/>
          </a:p>
        </p:txBody>
      </p:sp>
      <p:sp>
        <p:nvSpPr>
          <p:cNvPr id="5" name="Platshållare för sidfot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1DA879-439C-476B-9040-2E4FE7E9CC48}" type="slidenum">
              <a:rPr lang="sv-SE" smtClean="0"/>
              <a:pPr/>
              <a:t>‹#›</a:t>
            </a:fld>
            <a:endParaRPr lang="sv-SE"/>
          </a:p>
        </p:txBody>
      </p:sp>
    </p:spTree>
    <p:extLst>
      <p:ext uri="{BB962C8B-B14F-4D97-AF65-F5344CB8AC3E}">
        <p14:creationId xmlns:p14="http://schemas.microsoft.com/office/powerpoint/2010/main" val="3450493747"/>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4" name="Platshållare för rubrik 3"/>
          <p:cNvSpPr>
            <a:spLocks noGrp="1"/>
          </p:cNvSpPr>
          <p:nvPr>
            <p:ph type="title"/>
          </p:nvPr>
        </p:nvSpPr>
        <p:spPr>
          <a:xfrm>
            <a:off x="457200" y="457200"/>
            <a:ext cx="8231188" cy="842962"/>
          </a:xfrm>
          <a:prstGeom prst="rect">
            <a:avLst/>
          </a:prstGeom>
        </p:spPr>
        <p:txBody>
          <a:bodyPr vert="horz" lIns="0" tIns="0" rIns="0" bIns="0" rtlCol="0" anchor="t" anchorCtr="0">
            <a:normAutofit/>
          </a:bodyPr>
          <a:lstStyle/>
          <a:p>
            <a:r>
              <a:rPr lang="sv-SE" dirty="0"/>
              <a:t>Klicka här för att ändra format</a:t>
            </a:r>
          </a:p>
        </p:txBody>
      </p:sp>
      <p:sp>
        <p:nvSpPr>
          <p:cNvPr id="5" name="Platshållare för text 4"/>
          <p:cNvSpPr>
            <a:spLocks noGrp="1"/>
          </p:cNvSpPr>
          <p:nvPr>
            <p:ph type="body" idx="1"/>
          </p:nvPr>
        </p:nvSpPr>
        <p:spPr>
          <a:xfrm>
            <a:off x="457200" y="1440002"/>
            <a:ext cx="8231188" cy="4132125"/>
          </a:xfrm>
          <a:prstGeom prst="rect">
            <a:avLst/>
          </a:prstGeom>
        </p:spPr>
        <p:txBody>
          <a:bodyPr vert="horz" lIns="0" tIns="45720" rIns="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datum 16"/>
          <p:cNvSpPr>
            <a:spLocks noGrp="1"/>
          </p:cNvSpPr>
          <p:nvPr>
            <p:ph type="dt" sz="half" idx="2"/>
          </p:nvPr>
        </p:nvSpPr>
        <p:spPr>
          <a:xfrm>
            <a:off x="6554788" y="6088063"/>
            <a:ext cx="2133600" cy="153888"/>
          </a:xfrm>
          <a:prstGeom prst="rect">
            <a:avLst/>
          </a:prstGeom>
        </p:spPr>
        <p:txBody>
          <a:bodyPr vert="horz" lIns="0" tIns="0" rIns="0" bIns="0" rtlCol="0" anchor="b" anchorCtr="0">
            <a:spAutoFit/>
          </a:bodyPr>
          <a:lstStyle>
            <a:lvl1pPr algn="r">
              <a:defRPr sz="1000">
                <a:solidFill>
                  <a:srgbClr val="000000"/>
                </a:solidFill>
              </a:defRPr>
            </a:lvl1pPr>
          </a:lstStyle>
          <a:p>
            <a:fld id="{8FD87E47-B018-4D9F-BACF-B33E4383886C}" type="datetime1">
              <a:rPr lang="sv-SE" smtClean="0"/>
              <a:pPr/>
              <a:t>2025-07-03</a:t>
            </a:fld>
            <a:endParaRPr lang="sv-SE" dirty="0"/>
          </a:p>
        </p:txBody>
      </p:sp>
      <p:sp>
        <p:nvSpPr>
          <p:cNvPr id="18" name="Platshållare för bildnummer 17"/>
          <p:cNvSpPr>
            <a:spLocks noGrp="1"/>
          </p:cNvSpPr>
          <p:nvPr>
            <p:ph type="sldNum" sz="quarter" idx="4"/>
          </p:nvPr>
        </p:nvSpPr>
        <p:spPr>
          <a:xfrm>
            <a:off x="6554788" y="6238975"/>
            <a:ext cx="2133600" cy="153888"/>
          </a:xfrm>
          <a:prstGeom prst="rect">
            <a:avLst/>
          </a:prstGeom>
        </p:spPr>
        <p:txBody>
          <a:bodyPr vert="horz" lIns="0" tIns="0" rIns="0" bIns="0" rtlCol="0" anchor="b" anchorCtr="0">
            <a:spAutoFit/>
          </a:bodyPr>
          <a:lstStyle>
            <a:lvl1pPr algn="r">
              <a:defRPr sz="1000">
                <a:solidFill>
                  <a:srgbClr val="000000"/>
                </a:solidFill>
              </a:defRPr>
            </a:lvl1pPr>
          </a:lstStyle>
          <a:p>
            <a:r>
              <a:rPr lang="sv-SE" dirty="0"/>
              <a:t>Sida </a:t>
            </a:r>
            <a:fld id="{42A5867E-8ECA-40F1-9DD6-AE7AFDFAA899}" type="slidenum">
              <a:rPr lang="sv-SE" smtClean="0"/>
              <a:pPr/>
              <a:t>‹#›</a:t>
            </a:fld>
            <a:endParaRPr lang="sv-SE" dirty="0"/>
          </a:p>
        </p:txBody>
      </p:sp>
      <p:sp>
        <p:nvSpPr>
          <p:cNvPr id="19" name="Platshållare för sidfot 18"/>
          <p:cNvSpPr>
            <a:spLocks noGrp="1"/>
          </p:cNvSpPr>
          <p:nvPr>
            <p:ph type="ftr" sz="quarter" idx="3"/>
          </p:nvPr>
        </p:nvSpPr>
        <p:spPr>
          <a:xfrm>
            <a:off x="3181350" y="6274287"/>
            <a:ext cx="2895600" cy="153888"/>
          </a:xfrm>
          <a:prstGeom prst="rect">
            <a:avLst/>
          </a:prstGeom>
        </p:spPr>
        <p:txBody>
          <a:bodyPr vert="horz" lIns="0" tIns="0" rIns="0" bIns="0" rtlCol="0" anchor="b" anchorCtr="0">
            <a:spAutoFit/>
          </a:bodyPr>
          <a:lstStyle>
            <a:lvl1pPr algn="r">
              <a:defRPr sz="1000">
                <a:solidFill>
                  <a:srgbClr val="000000"/>
                </a:solidFill>
              </a:defRPr>
            </a:lvl1pPr>
          </a:lstStyle>
          <a:p>
            <a:r>
              <a:rPr lang="sv-SE"/>
              <a:t> </a:t>
            </a:r>
            <a:endParaRPr lang="sv-SE" dirty="0"/>
          </a:p>
        </p:txBody>
      </p:sp>
      <p:pic>
        <p:nvPicPr>
          <p:cNvPr id="9" name="Bildobjekt 8" descr="StockholmsStad_logot#21B0A5.png"/>
          <p:cNvPicPr>
            <a:picLocks noChangeAspect="1"/>
          </p:cNvPicPr>
          <p:nvPr/>
        </p:nvPicPr>
        <p:blipFill>
          <a:blip r:embed="rId13" cstate="screen"/>
          <a:stretch>
            <a:fillRect/>
          </a:stretch>
        </p:blipFill>
        <p:spPr>
          <a:xfrm>
            <a:off x="477526" y="5954402"/>
            <a:ext cx="1613919" cy="548641"/>
          </a:xfrm>
          <a:prstGeom prst="rect">
            <a:avLst/>
          </a:prstGeom>
        </p:spPr>
      </p:pic>
    </p:spTree>
    <p:extLst>
      <p:ext uri="{BB962C8B-B14F-4D97-AF65-F5344CB8AC3E}">
        <p14:creationId xmlns:p14="http://schemas.microsoft.com/office/powerpoint/2010/main" val="400884472"/>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4" r:id="rId9"/>
    <p:sldLayoutId id="2147483805" r:id="rId10"/>
    <p:sldLayoutId id="2147483867" r:id="rId11"/>
  </p:sldLayoutIdLst>
  <p:hf hdr="0" ftr="0"/>
  <p:txStyles>
    <p:titleStyle>
      <a:lvl1pPr algn="l" defTabSz="914400" rtl="0" eaLnBrk="1" latinLnBrk="0" hangingPunct="1">
        <a:lnSpc>
          <a:spcPts val="2800"/>
        </a:lnSpc>
        <a:spcBef>
          <a:spcPct val="0"/>
        </a:spcBef>
        <a:buNone/>
        <a:defRPr sz="2800" b="1" kern="1200" spc="60" baseline="0">
          <a:solidFill>
            <a:srgbClr val="000000"/>
          </a:solidFill>
          <a:latin typeface="+mj-lt"/>
          <a:ea typeface="+mj-ea"/>
          <a:cs typeface="+mj-cs"/>
        </a:defRPr>
      </a:lvl1pPr>
    </p:titleStyle>
    <p:bodyStyle>
      <a:lvl1pPr marL="0" indent="0" algn="l" defTabSz="914400" rtl="0" eaLnBrk="1" latinLnBrk="0" hangingPunct="1">
        <a:lnSpc>
          <a:spcPct val="100000"/>
        </a:lnSpc>
        <a:spcBef>
          <a:spcPct val="20000"/>
        </a:spcBef>
        <a:buFont typeface="Arial" pitchFamily="34" charset="0"/>
        <a:buNone/>
        <a:defRPr sz="2000" kern="1200">
          <a:solidFill>
            <a:srgbClr val="000000"/>
          </a:solidFill>
          <a:latin typeface="+mn-lt"/>
          <a:ea typeface="+mn-ea"/>
          <a:cs typeface="+mn-cs"/>
        </a:defRPr>
      </a:lvl1pPr>
      <a:lvl2pPr marL="742950" indent="-285750" algn="l" defTabSz="914400" rtl="0" eaLnBrk="1" latinLnBrk="0" hangingPunct="1">
        <a:lnSpc>
          <a:spcPct val="100000"/>
        </a:lnSpc>
        <a:spcBef>
          <a:spcPct val="20000"/>
        </a:spcBef>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bin"/>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2"/>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a:lvl1pPr>
            <a:lvl2pPr marL="742950" marR="0" indent="-107950" algn="l" rtl="0">
              <a:spcBef>
                <a:spcPts val="560"/>
              </a:spcBef>
              <a:buClr>
                <a:schemeClr val="dk1"/>
              </a:buClr>
              <a:buFont typeface="Arial"/>
              <a:buChar char="–"/>
              <a:defRPr/>
            </a:lvl2pPr>
            <a:lvl3pPr marL="1143000" marR="0" indent="-76200" algn="l" rtl="0">
              <a:spcBef>
                <a:spcPts val="480"/>
              </a:spcBef>
              <a:buClr>
                <a:schemeClr val="dk1"/>
              </a:buClr>
              <a:buFont typeface="Arial"/>
              <a:buChar char="•"/>
              <a:defRPr/>
            </a:lvl3pPr>
            <a:lvl4pPr marL="1600200" marR="0" indent="-101600" algn="l" rtl="0">
              <a:spcBef>
                <a:spcPts val="400"/>
              </a:spcBef>
              <a:buClr>
                <a:schemeClr val="dk1"/>
              </a:buClr>
              <a:buFont typeface="Arial"/>
              <a:buChar char="–"/>
              <a:defRPr/>
            </a:lvl4pPr>
            <a:lvl5pPr marL="2057400" marR="0" indent="-101600" algn="l" rtl="0">
              <a:spcBef>
                <a:spcPts val="400"/>
              </a:spcBef>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
        <p:nvSpPr>
          <p:cNvPr id="11" name="Shape 11"/>
          <p:cNvSpPr txBox="1">
            <a:spLocks noGrp="1"/>
          </p:cNvSpPr>
          <p:nvPr>
            <p:ph type="dt" idx="10"/>
          </p:nvPr>
        </p:nvSpPr>
        <p:spPr>
          <a:xfrm>
            <a:off x="457201" y="6356352"/>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 name="Shape 12"/>
          <p:cNvSpPr txBox="1">
            <a:spLocks noGrp="1"/>
          </p:cNvSpPr>
          <p:nvPr>
            <p:ph type="ftr" idx="11"/>
          </p:nvPr>
        </p:nvSpPr>
        <p:spPr>
          <a:xfrm>
            <a:off x="3124200" y="6356352"/>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 name="Shape 13"/>
          <p:cNvSpPr txBox="1">
            <a:spLocks noGrp="1"/>
          </p:cNvSpPr>
          <p:nvPr>
            <p:ph type="sldNum" idx="12"/>
          </p:nvPr>
        </p:nvSpPr>
        <p:spPr>
          <a:xfrm>
            <a:off x="6553201" y="6356352"/>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sv-SE" sz="1200" smtClean="0">
                <a:solidFill>
                  <a:srgbClr val="888888"/>
                </a:solidFill>
                <a:latin typeface="Cabin"/>
                <a:ea typeface="Cabin"/>
                <a:cs typeface="Cabin"/>
                <a:sym typeface="Cabin"/>
              </a:rPr>
              <a:pPr algn="r">
                <a:buSzPct val="25000"/>
              </a:pPr>
              <a:t>‹#›</a:t>
            </a:fld>
            <a:endParaRPr lang="sv-SE" sz="1200">
              <a:solidFill>
                <a:srgbClr val="888888"/>
              </a:solidFill>
              <a:latin typeface="Cabin"/>
              <a:ea typeface="Cabin"/>
              <a:cs typeface="Cabin"/>
              <a:sym typeface="Cabin"/>
            </a:endParaRPr>
          </a:p>
        </p:txBody>
      </p:sp>
    </p:spTree>
    <p:extLst>
      <p:ext uri="{BB962C8B-B14F-4D97-AF65-F5344CB8AC3E}">
        <p14:creationId xmlns:p14="http://schemas.microsoft.com/office/powerpoint/2010/main" val="1338381677"/>
      </p:ext>
    </p:extLst>
  </p:cSld>
  <p:clrMap bg1="lt1" tx1="dk1" bg2="dk2" tx2="lt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4" name="Platshållare för rubrik 3"/>
          <p:cNvSpPr>
            <a:spLocks noGrp="1"/>
          </p:cNvSpPr>
          <p:nvPr>
            <p:ph type="title"/>
          </p:nvPr>
        </p:nvSpPr>
        <p:spPr>
          <a:xfrm>
            <a:off x="457200" y="457200"/>
            <a:ext cx="8231188" cy="842962"/>
          </a:xfrm>
          <a:prstGeom prst="rect">
            <a:avLst/>
          </a:prstGeom>
        </p:spPr>
        <p:txBody>
          <a:bodyPr vert="horz" lIns="0" tIns="0" rIns="0" bIns="0" rtlCol="0" anchor="t" anchorCtr="0">
            <a:normAutofit/>
          </a:bodyPr>
          <a:lstStyle/>
          <a:p>
            <a:r>
              <a:rPr lang="sv-SE" dirty="0"/>
              <a:t>Klicka här för att ändra format</a:t>
            </a:r>
          </a:p>
        </p:txBody>
      </p:sp>
      <p:sp>
        <p:nvSpPr>
          <p:cNvPr id="5" name="Platshållare för text 4"/>
          <p:cNvSpPr>
            <a:spLocks noGrp="1"/>
          </p:cNvSpPr>
          <p:nvPr>
            <p:ph type="body" idx="1"/>
          </p:nvPr>
        </p:nvSpPr>
        <p:spPr>
          <a:xfrm>
            <a:off x="457200" y="1440002"/>
            <a:ext cx="8231188" cy="4132125"/>
          </a:xfrm>
          <a:prstGeom prst="rect">
            <a:avLst/>
          </a:prstGeom>
        </p:spPr>
        <p:txBody>
          <a:bodyPr vert="horz" lIns="0" tIns="45720" rIns="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datum 16"/>
          <p:cNvSpPr>
            <a:spLocks noGrp="1"/>
          </p:cNvSpPr>
          <p:nvPr>
            <p:ph type="dt" sz="half" idx="2"/>
          </p:nvPr>
        </p:nvSpPr>
        <p:spPr>
          <a:xfrm>
            <a:off x="6554788" y="6088063"/>
            <a:ext cx="2133600" cy="153888"/>
          </a:xfrm>
          <a:prstGeom prst="rect">
            <a:avLst/>
          </a:prstGeom>
        </p:spPr>
        <p:txBody>
          <a:bodyPr vert="horz" lIns="0" tIns="0" rIns="0" bIns="0" rtlCol="0" anchor="b" anchorCtr="0">
            <a:spAutoFit/>
          </a:bodyPr>
          <a:lstStyle>
            <a:lvl1pPr algn="r">
              <a:defRPr sz="1000">
                <a:solidFill>
                  <a:srgbClr val="000000"/>
                </a:solidFill>
              </a:defRPr>
            </a:lvl1pPr>
          </a:lstStyle>
          <a:p>
            <a:fld id="{8FD87E47-B018-4D9F-BACF-B33E4383886C}" type="datetime1">
              <a:rPr lang="sv-SE" smtClean="0"/>
              <a:pPr/>
              <a:t>2025-07-03</a:t>
            </a:fld>
            <a:endParaRPr lang="sv-SE" dirty="0"/>
          </a:p>
        </p:txBody>
      </p:sp>
      <p:sp>
        <p:nvSpPr>
          <p:cNvPr id="18" name="Platshållare för bildnummer 17"/>
          <p:cNvSpPr>
            <a:spLocks noGrp="1"/>
          </p:cNvSpPr>
          <p:nvPr>
            <p:ph type="sldNum" sz="quarter" idx="4"/>
          </p:nvPr>
        </p:nvSpPr>
        <p:spPr>
          <a:xfrm>
            <a:off x="6554788" y="6238975"/>
            <a:ext cx="2133600" cy="153888"/>
          </a:xfrm>
          <a:prstGeom prst="rect">
            <a:avLst/>
          </a:prstGeom>
        </p:spPr>
        <p:txBody>
          <a:bodyPr vert="horz" lIns="0" tIns="0" rIns="0" bIns="0" rtlCol="0" anchor="b" anchorCtr="0">
            <a:spAutoFit/>
          </a:bodyPr>
          <a:lstStyle>
            <a:lvl1pPr algn="r">
              <a:defRPr sz="1000">
                <a:solidFill>
                  <a:srgbClr val="000000"/>
                </a:solidFill>
              </a:defRPr>
            </a:lvl1pPr>
          </a:lstStyle>
          <a:p>
            <a:r>
              <a:rPr lang="sv-SE" dirty="0"/>
              <a:t>Sida </a:t>
            </a:r>
            <a:fld id="{42A5867E-8ECA-40F1-9DD6-AE7AFDFAA899}" type="slidenum">
              <a:rPr lang="sv-SE" smtClean="0"/>
              <a:pPr/>
              <a:t>‹#›</a:t>
            </a:fld>
            <a:endParaRPr lang="sv-SE" dirty="0"/>
          </a:p>
        </p:txBody>
      </p:sp>
      <p:sp>
        <p:nvSpPr>
          <p:cNvPr id="19" name="Platshållare för sidfot 18"/>
          <p:cNvSpPr>
            <a:spLocks noGrp="1"/>
          </p:cNvSpPr>
          <p:nvPr>
            <p:ph type="ftr" sz="quarter" idx="3"/>
          </p:nvPr>
        </p:nvSpPr>
        <p:spPr>
          <a:xfrm>
            <a:off x="3181350" y="6274287"/>
            <a:ext cx="2895600" cy="153888"/>
          </a:xfrm>
          <a:prstGeom prst="rect">
            <a:avLst/>
          </a:prstGeom>
        </p:spPr>
        <p:txBody>
          <a:bodyPr vert="horz" lIns="0" tIns="0" rIns="0" bIns="0" rtlCol="0" anchor="b" anchorCtr="0">
            <a:spAutoFit/>
          </a:bodyPr>
          <a:lstStyle>
            <a:lvl1pPr algn="r">
              <a:defRPr sz="1000">
                <a:solidFill>
                  <a:srgbClr val="000000"/>
                </a:solidFill>
              </a:defRPr>
            </a:lvl1pPr>
          </a:lstStyle>
          <a:p>
            <a:r>
              <a:rPr lang="sv-SE" dirty="0"/>
              <a:t> </a:t>
            </a:r>
          </a:p>
        </p:txBody>
      </p:sp>
      <p:pic>
        <p:nvPicPr>
          <p:cNvPr id="9" name="Bildobjekt 8" descr="StockholmsStad_logot#21B0A5.png"/>
          <p:cNvPicPr>
            <a:picLocks noChangeAspect="1"/>
          </p:cNvPicPr>
          <p:nvPr/>
        </p:nvPicPr>
        <p:blipFill>
          <a:blip r:embed="rId11" cstate="screen"/>
          <a:stretch>
            <a:fillRect/>
          </a:stretch>
        </p:blipFill>
        <p:spPr>
          <a:xfrm>
            <a:off x="477526" y="5954402"/>
            <a:ext cx="1613919" cy="548641"/>
          </a:xfrm>
          <a:prstGeom prst="rect">
            <a:avLst/>
          </a:prstGeom>
        </p:spPr>
      </p:pic>
    </p:spTree>
    <p:extLst>
      <p:ext uri="{BB962C8B-B14F-4D97-AF65-F5344CB8AC3E}">
        <p14:creationId xmlns:p14="http://schemas.microsoft.com/office/powerpoint/2010/main" val="2535217328"/>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1" r:id="rId7"/>
    <p:sldLayoutId id="2147483842" r:id="rId8"/>
    <p:sldLayoutId id="2147483843" r:id="rId9"/>
  </p:sldLayoutIdLst>
  <p:hf hdr="0" ftr="0"/>
  <p:txStyles>
    <p:titleStyle>
      <a:lvl1pPr algn="l" defTabSz="914400" rtl="0" eaLnBrk="1" latinLnBrk="0" hangingPunct="1">
        <a:lnSpc>
          <a:spcPts val="2800"/>
        </a:lnSpc>
        <a:spcBef>
          <a:spcPct val="0"/>
        </a:spcBef>
        <a:buNone/>
        <a:defRPr sz="2800" b="1" kern="1200" spc="60" baseline="0">
          <a:solidFill>
            <a:srgbClr val="000000"/>
          </a:solidFill>
          <a:latin typeface="+mj-lt"/>
          <a:ea typeface="+mj-ea"/>
          <a:cs typeface="+mj-cs"/>
        </a:defRPr>
      </a:lvl1pPr>
    </p:titleStyle>
    <p:bodyStyle>
      <a:lvl1pPr marL="0" indent="0" algn="l" defTabSz="914400" rtl="0" eaLnBrk="1" latinLnBrk="0" hangingPunct="1">
        <a:lnSpc>
          <a:spcPct val="100000"/>
        </a:lnSpc>
        <a:spcBef>
          <a:spcPct val="20000"/>
        </a:spcBef>
        <a:buFont typeface="Arial" pitchFamily="34" charset="0"/>
        <a:buNone/>
        <a:defRPr sz="2000" kern="1200">
          <a:solidFill>
            <a:srgbClr val="000000"/>
          </a:solidFill>
          <a:latin typeface="+mn-lt"/>
          <a:ea typeface="+mn-ea"/>
          <a:cs typeface="+mn-cs"/>
        </a:defRPr>
      </a:lvl1pPr>
      <a:lvl2pPr marL="742950" indent="-285750" algn="l" defTabSz="914400" rtl="0" eaLnBrk="1" latinLnBrk="0" hangingPunct="1">
        <a:lnSpc>
          <a:spcPct val="100000"/>
        </a:lnSpc>
        <a:spcBef>
          <a:spcPct val="20000"/>
        </a:spcBef>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457200"/>
            <a:ext cx="8229600" cy="8316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457200" y="1440001"/>
            <a:ext cx="7283152" cy="4294050"/>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7894800" y="6186018"/>
            <a:ext cx="792000" cy="144000"/>
          </a:xfrm>
          <a:prstGeom prst="rect">
            <a:avLst/>
          </a:prstGeom>
        </p:spPr>
        <p:txBody>
          <a:bodyPr vert="horz" lIns="0" tIns="0" rIns="0" bIns="0" rtlCol="0" anchor="ctr"/>
          <a:lstStyle>
            <a:lvl1pPr algn="r">
              <a:defRPr sz="600">
                <a:solidFill>
                  <a:schemeClr val="tx1"/>
                </a:solidFill>
              </a:defRPr>
            </a:lvl1pPr>
          </a:lstStyle>
          <a:p>
            <a:r>
              <a:rPr lang="sv-SE"/>
              <a:t>20XX-XX-XX</a:t>
            </a:r>
            <a:endParaRPr lang="sv-SE" dirty="0"/>
          </a:p>
        </p:txBody>
      </p:sp>
      <p:sp>
        <p:nvSpPr>
          <p:cNvPr id="5" name="Platshållare för sidfot 4"/>
          <p:cNvSpPr>
            <a:spLocks noGrp="1"/>
          </p:cNvSpPr>
          <p:nvPr>
            <p:ph type="ftr" sz="quarter" idx="3"/>
          </p:nvPr>
        </p:nvSpPr>
        <p:spPr>
          <a:xfrm>
            <a:off x="2178000" y="6325501"/>
            <a:ext cx="4788000" cy="144000"/>
          </a:xfrm>
          <a:prstGeom prst="rect">
            <a:avLst/>
          </a:prstGeom>
        </p:spPr>
        <p:txBody>
          <a:bodyPr vert="horz" lIns="0" tIns="0" rIns="0" bIns="0" rtlCol="0" anchor="ctr"/>
          <a:lstStyle>
            <a:lvl1pPr algn="ctr">
              <a:defRPr sz="600">
                <a:solidFill>
                  <a:schemeClr val="tx1"/>
                </a:solidFill>
              </a:defRPr>
            </a:lvl1pPr>
          </a:lstStyle>
          <a:p>
            <a:r>
              <a:rPr lang="sv-SE"/>
              <a:t>Skriv eventuell sidfot här</a:t>
            </a:r>
            <a:endParaRPr lang="sv-SE" dirty="0"/>
          </a:p>
        </p:txBody>
      </p:sp>
      <p:sp>
        <p:nvSpPr>
          <p:cNvPr id="6" name="Platshållare för bildnummer 5"/>
          <p:cNvSpPr>
            <a:spLocks noGrp="1"/>
          </p:cNvSpPr>
          <p:nvPr>
            <p:ph type="sldNum" sz="quarter" idx="4"/>
          </p:nvPr>
        </p:nvSpPr>
        <p:spPr>
          <a:xfrm>
            <a:off x="8182800" y="6325501"/>
            <a:ext cx="504000" cy="144000"/>
          </a:xfrm>
          <a:prstGeom prst="rect">
            <a:avLst/>
          </a:prstGeom>
        </p:spPr>
        <p:txBody>
          <a:bodyPr vert="horz" lIns="0" tIns="0" rIns="0" bIns="0" rtlCol="0" anchor="ctr"/>
          <a:lstStyle>
            <a:lvl1pPr algn="r">
              <a:defRPr sz="600">
                <a:solidFill>
                  <a:schemeClr val="tx1"/>
                </a:solidFill>
              </a:defRPr>
            </a:lvl1pPr>
          </a:lstStyle>
          <a:p>
            <a:fld id="{A1FA3D87-4B78-4D5D-8368-DA3305501A4C}" type="slidenum">
              <a:rPr lang="sv-SE" smtClean="0"/>
              <a:pPr/>
              <a:t>‹#›</a:t>
            </a:fld>
            <a:endParaRPr lang="sv-SE" dirty="0"/>
          </a:p>
        </p:txBody>
      </p:sp>
      <p:pic>
        <p:nvPicPr>
          <p:cNvPr id="7" name="Bildobjekt 6" descr="Logo Stockholms Stad"/>
          <p:cNvPicPr>
            <a:picLocks noGrp="1" noRot="1" noChangeAspect="1" noMove="1" noResize="1" noEditPoints="1" noAdjustHandles="1" noChangeArrowheads="1" noChangeShapeType="1" noCrop="1"/>
          </p:cNvPicPr>
          <p:nvPr userDrawn="1"/>
        </p:nvPicPr>
        <p:blipFill>
          <a:blip r:embed="rId24" cstate="print">
            <a:extLst>
              <a:ext uri="{28A0092B-C50C-407E-A947-70E740481C1C}">
                <a14:useLocalDpi xmlns:a14="http://schemas.microsoft.com/office/drawing/2010/main" val="0"/>
              </a:ext>
            </a:extLst>
          </a:blip>
          <a:stretch>
            <a:fillRect/>
          </a:stretch>
        </p:blipFill>
        <p:spPr>
          <a:xfrm>
            <a:off x="467545" y="6125548"/>
            <a:ext cx="1025371" cy="468000"/>
          </a:xfrm>
          <a:prstGeom prst="rect">
            <a:avLst/>
          </a:prstGeom>
        </p:spPr>
      </p:pic>
    </p:spTree>
    <p:extLst>
      <p:ext uri="{BB962C8B-B14F-4D97-AF65-F5344CB8AC3E}">
        <p14:creationId xmlns:p14="http://schemas.microsoft.com/office/powerpoint/2010/main" val="867825937"/>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 id="2147483861" r:id="rId17"/>
    <p:sldLayoutId id="2147483862" r:id="rId18"/>
    <p:sldLayoutId id="2147483863" r:id="rId19"/>
    <p:sldLayoutId id="2147483864" r:id="rId20"/>
    <p:sldLayoutId id="2147483865" r:id="rId21"/>
    <p:sldLayoutId id="2147483866" r:id="rId22"/>
  </p:sldLayoutIdLst>
  <p:hf sldNum="0" hdr="0" ftr="0" dt="0"/>
  <p:txStyles>
    <p:titleStyle>
      <a:lvl1pPr algn="l" defTabSz="685800" rtl="0" eaLnBrk="1" latinLnBrk="0" hangingPunct="1">
        <a:spcBef>
          <a:spcPct val="0"/>
        </a:spcBef>
        <a:buNone/>
        <a:defRPr sz="2250" b="1" kern="1200">
          <a:solidFill>
            <a:schemeClr val="tx1"/>
          </a:solidFill>
          <a:latin typeface="+mj-lt"/>
          <a:ea typeface="+mj-ea"/>
          <a:cs typeface="+mj-cs"/>
        </a:defRPr>
      </a:lvl1pPr>
    </p:titleStyle>
    <p:bodyStyle>
      <a:lvl1pPr marL="135000" indent="-135000" algn="l" defTabSz="685800" rtl="0" eaLnBrk="1" latinLnBrk="0" hangingPunct="1">
        <a:spcBef>
          <a:spcPct val="20000"/>
        </a:spcBef>
        <a:spcAft>
          <a:spcPts val="450"/>
        </a:spcAft>
        <a:buFont typeface="Arial" panose="020B0604020202020204" pitchFamily="34" charset="0"/>
        <a:buChar char="•"/>
        <a:defRPr sz="1500" kern="1200">
          <a:solidFill>
            <a:schemeClr val="tx1"/>
          </a:solidFill>
          <a:latin typeface="+mn-lt"/>
          <a:ea typeface="+mn-ea"/>
          <a:cs typeface="+mn-cs"/>
        </a:defRPr>
      </a:lvl1pPr>
      <a:lvl2pPr marL="298847" indent="-164306" algn="l" defTabSz="685800" rtl="0" eaLnBrk="1" latinLnBrk="0" hangingPunct="1">
        <a:spcBef>
          <a:spcPct val="20000"/>
        </a:spcBef>
        <a:spcAft>
          <a:spcPts val="225"/>
        </a:spcAft>
        <a:buFont typeface="Arial" panose="020B0604020202020204" pitchFamily="34" charset="0"/>
        <a:buChar char="–"/>
        <a:defRPr sz="1500" kern="1200">
          <a:solidFill>
            <a:schemeClr val="tx1"/>
          </a:solidFill>
          <a:latin typeface="+mn-lt"/>
          <a:ea typeface="+mn-ea"/>
          <a:cs typeface="+mn-cs"/>
        </a:defRPr>
      </a:lvl2pPr>
      <a:lvl3pPr marL="438150" indent="-146447" algn="l" defTabSz="685800" rtl="0" eaLnBrk="1" latinLnBrk="0" hangingPunct="1">
        <a:spcBef>
          <a:spcPct val="20000"/>
        </a:spcBef>
        <a:spcAft>
          <a:spcPts val="225"/>
        </a:spcAft>
        <a:buFont typeface="Arial" panose="020B0604020202020204" pitchFamily="34" charset="0"/>
        <a:buChar char="•"/>
        <a:defRPr sz="1500" kern="1200">
          <a:solidFill>
            <a:schemeClr val="tx1"/>
          </a:solidFill>
          <a:latin typeface="+mn-lt"/>
          <a:ea typeface="+mn-ea"/>
          <a:cs typeface="+mn-cs"/>
        </a:defRPr>
      </a:lvl3pPr>
      <a:lvl4pPr marL="609600" indent="-158354" algn="l" defTabSz="685800" rtl="0" eaLnBrk="1" latinLnBrk="0" hangingPunct="1">
        <a:spcBef>
          <a:spcPct val="20000"/>
        </a:spcBef>
        <a:spcAft>
          <a:spcPts val="225"/>
        </a:spcAft>
        <a:buFont typeface="Arial" panose="020B0604020202020204" pitchFamily="34" charset="0"/>
        <a:buChar char="–"/>
        <a:defRPr sz="1500" kern="1200">
          <a:solidFill>
            <a:schemeClr val="tx1"/>
          </a:solidFill>
          <a:latin typeface="+mn-lt"/>
          <a:ea typeface="+mn-ea"/>
          <a:cs typeface="+mn-cs"/>
        </a:defRPr>
      </a:lvl4pPr>
      <a:lvl5pPr marL="756047" indent="-159544"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40.xml"/><Relationship Id="rId5" Type="http://schemas.openxmlformats.org/officeDocument/2006/relationships/image" Target="../media/image21.jpeg"/><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1.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41.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6.xml"/><Relationship Id="rId1" Type="http://schemas.openxmlformats.org/officeDocument/2006/relationships/tags" Target="../tags/tag1.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46.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41.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40.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40.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82mPXI9Vpa8" TargetMode="External"/><Relationship Id="rId2" Type="http://schemas.openxmlformats.org/officeDocument/2006/relationships/notesSlide" Target="../notesSlides/notesSlide25.xml"/><Relationship Id="rId1" Type="http://schemas.openxmlformats.org/officeDocument/2006/relationships/slideLayout" Target="../slideLayouts/slideLayout46.xml"/><Relationship Id="rId5" Type="http://schemas.openxmlformats.org/officeDocument/2006/relationships/image" Target="../media/image21.jpe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46.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46.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46.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46.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41.xml"/><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41.xml"/><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41.xml"/><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41.xml"/><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41.xml"/><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41.xml"/><Relationship Id="rId4" Type="http://schemas.openxmlformats.org/officeDocument/2006/relationships/image" Target="../media/image21.jpeg"/></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6.xml"/><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7.xml"/><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8.xml"/><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9.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0.xml"/><Relationship Id="rId1" Type="http://schemas.openxmlformats.org/officeDocument/2006/relationships/slideLayout" Target="../slideLayouts/slideLayout41.xml"/><Relationship Id="rId4" Type="http://schemas.openxmlformats.org/officeDocument/2006/relationships/image" Target="../media/image21.jpeg"/></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IEETa4bV-0Y" TargetMode="External"/><Relationship Id="rId2" Type="http://schemas.openxmlformats.org/officeDocument/2006/relationships/notesSlide" Target="../notesSlides/notesSlide41.xml"/><Relationship Id="rId1" Type="http://schemas.openxmlformats.org/officeDocument/2006/relationships/slideLayout" Target="../slideLayouts/slideLayout41.xml"/><Relationship Id="rId5" Type="http://schemas.openxmlformats.org/officeDocument/2006/relationships/image" Target="../media/image21.jpeg"/><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41.xml"/><Relationship Id="rId4" Type="http://schemas.openxmlformats.org/officeDocument/2006/relationships/image" Target="../media/image21.jpeg"/></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3.xml"/><Relationship Id="rId1" Type="http://schemas.openxmlformats.org/officeDocument/2006/relationships/slideLayout" Target="../slideLayouts/slideLayout41.xml"/><Relationship Id="rId4" Type="http://schemas.openxmlformats.org/officeDocument/2006/relationships/image" Target="../media/image21.jpeg"/></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4.xml"/><Relationship Id="rId1" Type="http://schemas.openxmlformats.org/officeDocument/2006/relationships/slideLayout" Target="../slideLayouts/slideLayout41.xml"/><Relationship Id="rId4" Type="http://schemas.openxmlformats.org/officeDocument/2006/relationships/image" Target="../media/image21.jpeg"/></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5.xml"/><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7.xml"/><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41.xml"/><Relationship Id="rId4" Type="http://schemas.openxmlformats.org/officeDocument/2006/relationships/image" Target="../media/image21.jpeg"/></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41.xml"/><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5.xml"/><Relationship Id="rId1" Type="http://schemas.openxmlformats.org/officeDocument/2006/relationships/slideLayout" Target="../slideLayouts/slideLayout40.xml"/><Relationship Id="rId4" Type="http://schemas.openxmlformats.org/officeDocument/2006/relationships/image" Target="../media/image21.jpeg"/></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46.xml"/><Relationship Id="rId4" Type="http://schemas.openxmlformats.org/officeDocument/2006/relationships/image" Target="../media/image21.jpeg"/></Relationships>
</file>

<file path=ppt/slides/_rels/slide5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1.xml"/><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2.xml"/><Relationship Id="rId1" Type="http://schemas.openxmlformats.org/officeDocument/2006/relationships/slideLayout" Target="../slideLayouts/slideLayout40.xml"/></Relationships>
</file>

<file path=ppt/slides/_rels/slide5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3.xml"/><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4.xml"/><Relationship Id="rId1" Type="http://schemas.openxmlformats.org/officeDocument/2006/relationships/slideLayout" Target="../slideLayouts/slideLayout46.xml"/><Relationship Id="rId4" Type="http://schemas.openxmlformats.org/officeDocument/2006/relationships/image" Target="../media/image21.jpeg"/></Relationships>
</file>

<file path=ppt/slides/_rels/slide5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5.xml"/><Relationship Id="rId1" Type="http://schemas.openxmlformats.org/officeDocument/2006/relationships/slideLayout" Target="../slideLayouts/slideLayout41.xml"/></Relationships>
</file>

<file path=ppt/slides/_rels/slide5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6.xml"/><Relationship Id="rId1" Type="http://schemas.openxmlformats.org/officeDocument/2006/relationships/slideLayout" Target="../slideLayouts/slideLayout41.xml"/></Relationships>
</file>

<file path=ppt/slides/_rels/slide5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7.xml"/><Relationship Id="rId1" Type="http://schemas.openxmlformats.org/officeDocument/2006/relationships/slideLayout" Target="../slideLayouts/slideLayout4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8.xml"/><Relationship Id="rId1" Type="http://schemas.openxmlformats.org/officeDocument/2006/relationships/slideLayout" Target="../slideLayouts/slideLayout41.xml"/></Relationships>
</file>

<file path=ppt/slides/_rels/slide5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9.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6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0.xml"/><Relationship Id="rId1" Type="http://schemas.openxmlformats.org/officeDocument/2006/relationships/slideLayout" Target="../slideLayouts/slideLayout40.xml"/></Relationships>
</file>

<file path=ppt/slides/_rels/slide6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1.xml"/><Relationship Id="rId1" Type="http://schemas.openxmlformats.org/officeDocument/2006/relationships/slideLayout" Target="../slideLayouts/slideLayout41.xml"/></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2.xml"/><Relationship Id="rId1" Type="http://schemas.openxmlformats.org/officeDocument/2006/relationships/slideLayout" Target="../slideLayouts/slideLayout46.xml"/><Relationship Id="rId4" Type="http://schemas.openxmlformats.org/officeDocument/2006/relationships/image" Target="../media/image21.jpeg"/></Relationships>
</file>

<file path=ppt/slides/_rels/slide6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3.xml"/><Relationship Id="rId1" Type="http://schemas.openxmlformats.org/officeDocument/2006/relationships/slideLayout" Target="../slideLayouts/slideLayout43.xml"/></Relationships>
</file>

<file path=ppt/slides/_rels/slide6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4.xml"/><Relationship Id="rId1" Type="http://schemas.openxmlformats.org/officeDocument/2006/relationships/slideLayout" Target="../slideLayouts/slideLayout33.xml"/><Relationship Id="rId4" Type="http://schemas.openxmlformats.org/officeDocument/2006/relationships/image" Target="../media/image21.jpeg"/></Relationships>
</file>

<file path=ppt/slides/_rels/slide6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5.xml"/><Relationship Id="rId1" Type="http://schemas.openxmlformats.org/officeDocument/2006/relationships/slideLayout" Target="../slideLayouts/slideLayout46.xml"/></Relationships>
</file>

<file path=ppt/slides/_rels/slide6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6.xml"/><Relationship Id="rId1" Type="http://schemas.openxmlformats.org/officeDocument/2006/relationships/slideLayout" Target="../slideLayouts/slideLayout46.xml"/><Relationship Id="rId4" Type="http://schemas.openxmlformats.org/officeDocument/2006/relationships/image" Target="../media/image21.jpeg"/></Relationships>
</file>

<file path=ppt/slides/_rels/slide6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7.xml"/><Relationship Id="rId1" Type="http://schemas.openxmlformats.org/officeDocument/2006/relationships/slideLayout" Target="../slideLayouts/slideLayout46.xml"/></Relationships>
</file>

<file path=ppt/slides/_rels/slide6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8.xml"/><Relationship Id="rId1" Type="http://schemas.openxmlformats.org/officeDocument/2006/relationships/slideLayout" Target="../slideLayouts/slideLayout44.xml"/></Relationships>
</file>

<file path=ppt/slides/_rels/slide6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9.xml"/><Relationship Id="rId1" Type="http://schemas.openxmlformats.org/officeDocument/2006/relationships/slideLayout" Target="../slideLayouts/slideLayout61.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7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0.xml"/><Relationship Id="rId1" Type="http://schemas.openxmlformats.org/officeDocument/2006/relationships/slideLayout" Target="../slideLayouts/slideLayout40.xml"/><Relationship Id="rId4" Type="http://schemas.openxmlformats.org/officeDocument/2006/relationships/image" Target="../media/image21.jpeg"/></Relationships>
</file>

<file path=ppt/slides/_rels/slide7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1.xml"/><Relationship Id="rId1" Type="http://schemas.openxmlformats.org/officeDocument/2006/relationships/slideLayout" Target="../slideLayouts/slideLayout46.xml"/><Relationship Id="rId4" Type="http://schemas.openxmlformats.org/officeDocument/2006/relationships/hyperlink" Target="https://doi.org/10.1016/j.cpr.2024.102531"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2.xml"/><Relationship Id="rId1" Type="http://schemas.openxmlformats.org/officeDocument/2006/relationships/slideLayout" Target="../slideLayouts/slideLayout46.xml"/></Relationships>
</file>

<file path=ppt/slides/_rels/slide7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3.xml"/><Relationship Id="rId1" Type="http://schemas.openxmlformats.org/officeDocument/2006/relationships/slideLayout" Target="../slideLayouts/slideLayout46.xml"/><Relationship Id="rId5" Type="http://schemas.openxmlformats.org/officeDocument/2006/relationships/hyperlink" Target="https://doi.org/10.1080/15374416.2017.1350521" TargetMode="External"/><Relationship Id="rId4" Type="http://schemas.openxmlformats.org/officeDocument/2006/relationships/hyperlink" Target="https://doi.org/10.1002/14651858.CD008225.pub2"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4.xml"/><Relationship Id="rId1" Type="http://schemas.openxmlformats.org/officeDocument/2006/relationships/slideLayout" Target="../slideLayouts/slideLayout46.xml"/><Relationship Id="rId6" Type="http://schemas.openxmlformats.org/officeDocument/2006/relationships/hyperlink" Target="https://doi.org/10.1007/s11121-023-01515-3" TargetMode="External"/><Relationship Id="rId5" Type="http://schemas.openxmlformats.org/officeDocument/2006/relationships/hyperlink" Target="https://doi.org/10.1016/j.jaac.2018.07.900" TargetMode="External"/><Relationship Id="rId4" Type="http://schemas.openxmlformats.org/officeDocument/2006/relationships/hyperlink" Target="https://doi.org/10.1016/j.beth.2010.02.004"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5.xml"/><Relationship Id="rId1" Type="http://schemas.openxmlformats.org/officeDocument/2006/relationships/slideLayout" Target="../slideLayouts/slideLayout46.xml"/><Relationship Id="rId4" Type="http://schemas.openxmlformats.org/officeDocument/2006/relationships/hyperlink" Target="https://www.regeringen.se/rattsliga-dokument/konvention/2020/01/sfs-2018-1197/"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6.xml"/><Relationship Id="rId1" Type="http://schemas.openxmlformats.org/officeDocument/2006/relationships/slideLayout" Target="../slideLayouts/slideLayout46.xml"/><Relationship Id="rId4" Type="http://schemas.openxmlformats.org/officeDocument/2006/relationships/hyperlink" Target="https://doi.org/10.1016/B978-0-12-420249-8.00003-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6.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98773" y="1190850"/>
            <a:ext cx="6555170" cy="3898736"/>
          </a:xfrm>
        </p:spPr>
        <p:txBody>
          <a:bodyPr>
            <a:noAutofit/>
          </a:bodyPr>
          <a:lstStyle/>
          <a:p>
            <a:pPr marL="609600" indent="-609600">
              <a:lnSpc>
                <a:spcPct val="90000"/>
              </a:lnSpc>
              <a:buNone/>
            </a:pPr>
            <a:endParaRPr lang="sv-SE" sz="1700" dirty="0"/>
          </a:p>
          <a:p>
            <a:pPr marL="609600" indent="-609600">
              <a:lnSpc>
                <a:spcPct val="90000"/>
              </a:lnSpc>
              <a:buNone/>
            </a:pPr>
            <a:endParaRPr lang="sv-SE" sz="1700" dirty="0"/>
          </a:p>
          <a:p>
            <a:pPr marL="609600" indent="-609600">
              <a:lnSpc>
                <a:spcPct val="90000"/>
              </a:lnSpc>
              <a:buNone/>
            </a:pPr>
            <a:endParaRPr lang="sv-SE" sz="1700" dirty="0"/>
          </a:p>
          <a:p>
            <a:pPr marL="609600" indent="-609600">
              <a:lnSpc>
                <a:spcPct val="90000"/>
              </a:lnSpc>
              <a:buNone/>
            </a:pPr>
            <a:endParaRPr lang="sv-SE" sz="1700" dirty="0"/>
          </a:p>
          <a:p>
            <a:pPr marL="609600" indent="-609600">
              <a:lnSpc>
                <a:spcPct val="90000"/>
              </a:lnSpc>
              <a:buNone/>
            </a:pPr>
            <a:endParaRPr lang="sv-SE" sz="1700" dirty="0"/>
          </a:p>
          <a:p>
            <a:pPr marL="609600" indent="-609600">
              <a:lnSpc>
                <a:spcPct val="90000"/>
              </a:lnSpc>
              <a:buNone/>
            </a:pPr>
            <a:r>
              <a:rPr lang="sv-SE" sz="1700" dirty="0"/>
              <a:t>  		</a:t>
            </a:r>
          </a:p>
          <a:p>
            <a:pPr marL="609600" indent="-609600">
              <a:lnSpc>
                <a:spcPct val="90000"/>
              </a:lnSpc>
              <a:buNone/>
            </a:pPr>
            <a:r>
              <a:rPr lang="sv-SE" sz="1700" b="1" dirty="0"/>
              <a:t>       </a:t>
            </a:r>
          </a:p>
          <a:p>
            <a:pPr marL="609600" indent="-609600">
              <a:lnSpc>
                <a:spcPct val="90000"/>
              </a:lnSpc>
              <a:buNone/>
            </a:pPr>
            <a:r>
              <a:rPr lang="sv-SE" sz="1700" b="1" dirty="0">
                <a:latin typeface="Times New Roman" panose="02020603050405020304" pitchFamily="18" charset="0"/>
                <a:cs typeface="Times New Roman" panose="02020603050405020304" pitchFamily="18" charset="0"/>
              </a:rPr>
              <a:t>		</a:t>
            </a:r>
          </a:p>
          <a:p>
            <a:pPr marL="609600" indent="-609600">
              <a:lnSpc>
                <a:spcPct val="90000"/>
              </a:lnSpc>
              <a:buNone/>
            </a:pPr>
            <a:r>
              <a:rPr lang="sv-SE" sz="1700" b="1" dirty="0">
                <a:latin typeface="Times New Roman" panose="02020603050405020304" pitchFamily="18" charset="0"/>
                <a:cs typeface="Times New Roman" panose="02020603050405020304" pitchFamily="18" charset="0"/>
              </a:rPr>
              <a:t>	</a:t>
            </a:r>
            <a:endParaRPr lang="sv-SE" sz="1700" dirty="0"/>
          </a:p>
          <a:p>
            <a:pPr marL="609600" indent="-609600">
              <a:lnSpc>
                <a:spcPct val="90000"/>
              </a:lnSpc>
              <a:buNone/>
            </a:pPr>
            <a:endParaRPr lang="sv-SE" sz="1700" dirty="0"/>
          </a:p>
        </p:txBody>
      </p:sp>
      <p:sp>
        <p:nvSpPr>
          <p:cNvPr id="10" name="Rubrik 9"/>
          <p:cNvSpPr>
            <a:spLocks noGrp="1"/>
          </p:cNvSpPr>
          <p:nvPr>
            <p:ph type="title"/>
          </p:nvPr>
        </p:nvSpPr>
        <p:spPr>
          <a:xfrm>
            <a:off x="457200" y="457200"/>
            <a:ext cx="8231188" cy="699796"/>
          </a:xfrm>
        </p:spPr>
        <p:txBody>
          <a:bodyPr>
            <a:normAutofit/>
          </a:bodyPr>
          <a:lstStyle/>
          <a:p>
            <a:r>
              <a:rPr lang="sv-SE" sz="4000" dirty="0"/>
              <a:t>ccc</a:t>
            </a:r>
          </a:p>
        </p:txBody>
      </p:sp>
      <p:pic>
        <p:nvPicPr>
          <p:cNvPr id="7" name="Picture 4" descr="I:\Komet aktuell termin\Logotype\Ny logo.bmp"/>
          <p:cNvPicPr>
            <a:picLocks noChangeAspect="1" noChangeArrowheads="1"/>
          </p:cNvPicPr>
          <p:nvPr/>
        </p:nvPicPr>
        <p:blipFill>
          <a:blip r:embed="rId4" cstate="print"/>
          <a:srcRect/>
          <a:stretch>
            <a:fillRect/>
          </a:stretch>
        </p:blipFill>
        <p:spPr bwMode="auto">
          <a:xfrm>
            <a:off x="457202" y="423351"/>
            <a:ext cx="2985405" cy="619627"/>
          </a:xfrm>
          <a:prstGeom prst="rect">
            <a:avLst/>
          </a:prstGeom>
          <a:noFill/>
          <a:ln w="9525">
            <a:noFill/>
            <a:miter lim="800000"/>
            <a:headEnd/>
            <a:tailEnd/>
          </a:ln>
        </p:spPr>
      </p:pic>
      <p:sp>
        <p:nvSpPr>
          <p:cNvPr id="3" name="Rektangel 2"/>
          <p:cNvSpPr/>
          <p:nvPr/>
        </p:nvSpPr>
        <p:spPr>
          <a:xfrm>
            <a:off x="670328" y="1753370"/>
            <a:ext cx="8018060" cy="2492990"/>
          </a:xfrm>
          <a:prstGeom prst="rect">
            <a:avLst/>
          </a:prstGeom>
        </p:spPr>
        <p:txBody>
          <a:bodyPr wrap="square">
            <a:spAutoFit/>
          </a:bodyPr>
          <a:lstStyle/>
          <a:p>
            <a:pPr algn="ctr"/>
            <a:r>
              <a:rPr lang="sv-SE" sz="4400" b="1" dirty="0">
                <a:latin typeface="Times New Roman" panose="02020603050405020304" pitchFamily="18" charset="0"/>
                <a:cs typeface="Times New Roman" panose="02020603050405020304" pitchFamily="18" charset="0"/>
              </a:rPr>
              <a:t>Komet 3-11 år </a:t>
            </a:r>
          </a:p>
          <a:p>
            <a:pPr algn="ctr"/>
            <a:endParaRPr lang="sv-SE" sz="2000" b="1" dirty="0">
              <a:latin typeface="Times New Roman" panose="02020603050405020304" pitchFamily="18" charset="0"/>
              <a:cs typeface="Times New Roman" panose="02020603050405020304" pitchFamily="18" charset="0"/>
            </a:endParaRPr>
          </a:p>
          <a:p>
            <a:pPr algn="ctr"/>
            <a:r>
              <a:rPr lang="sv-SE" sz="3200" b="1" dirty="0">
                <a:latin typeface="Times New Roman" panose="02020603050405020304" pitchFamily="18" charset="0"/>
                <a:cs typeface="Times New Roman" panose="02020603050405020304" pitchFamily="18" charset="0"/>
              </a:rPr>
              <a:t>Utbildningsdag 1 – </a:t>
            </a:r>
          </a:p>
          <a:p>
            <a:pPr algn="ctr"/>
            <a:r>
              <a:rPr lang="sv-SE" sz="3200" b="1" dirty="0">
                <a:latin typeface="Times New Roman" panose="02020603050405020304" pitchFamily="18" charset="0"/>
                <a:cs typeface="Times New Roman" panose="02020603050405020304" pitchFamily="18" charset="0"/>
              </a:rPr>
              <a:t>Introduktion &amp; Träff 1 </a:t>
            </a:r>
          </a:p>
          <a:p>
            <a:endParaRPr lang="sv-SE" sz="2800" b="1" dirty="0">
              <a:latin typeface="Times New Roman" panose="02020603050405020304" pitchFamily="18" charset="0"/>
              <a:cs typeface="Times New Roman" panose="02020603050405020304" pitchFamily="18" charset="0"/>
            </a:endParaRPr>
          </a:p>
        </p:txBody>
      </p:sp>
      <p:pic>
        <p:nvPicPr>
          <p:cNvPr id="9" name="Bildobjekt 8" descr="\\ad.stockholm.se\cli-sd\cc2sd002\003871\Precens\Brottsprevention\Komet1\Administration\Logotype\PLUS\PLUS logo användbar.jpg">
            <a:extLst>
              <a:ext uri="{FF2B5EF4-FFF2-40B4-BE49-F238E27FC236}">
                <a16:creationId xmlns:a16="http://schemas.microsoft.com/office/drawing/2014/main" id="{6262C036-6193-4569-9B59-D745B7AA1E85}"/>
              </a:ext>
            </a:extLst>
          </p:cNvPr>
          <p:cNvPicPr/>
          <p:nvPr/>
        </p:nvPicPr>
        <p:blipFill>
          <a:blip r:embed="rId5" cstate="print"/>
          <a:srcRect/>
          <a:stretch>
            <a:fillRect/>
          </a:stretch>
        </p:blipFill>
        <p:spPr bwMode="auto">
          <a:xfrm>
            <a:off x="7557857" y="6064525"/>
            <a:ext cx="1130531" cy="46551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7"/>
          <p:cNvSpPr>
            <a:spLocks noGrp="1"/>
          </p:cNvSpPr>
          <p:nvPr>
            <p:ph type="body" sz="quarter" idx="13"/>
          </p:nvPr>
        </p:nvSpPr>
        <p:spPr>
          <a:xfrm>
            <a:off x="458788" y="1440001"/>
            <a:ext cx="8210869" cy="4497151"/>
          </a:xfrm>
        </p:spPr>
        <p:txBody>
          <a:bodyPr>
            <a:normAutofit fontScale="25000" lnSpcReduction="20000"/>
          </a:bodyPr>
          <a:lstStyle/>
          <a:p>
            <a:pPr marL="360000" indent="-360000">
              <a:spcBef>
                <a:spcPts val="500"/>
              </a:spcBef>
              <a:spcAft>
                <a:spcPts val="500"/>
              </a:spcAft>
            </a:pPr>
            <a:r>
              <a:rPr lang="sv-SE" sz="11200" dirty="0">
                <a:latin typeface="Times New Roman" panose="02020603050405020304" pitchFamily="18" charset="0"/>
                <a:cs typeface="Times New Roman" panose="02020603050405020304" pitchFamily="18" charset="0"/>
              </a:rPr>
              <a:t>Startade som ett projekt 2002-2003</a:t>
            </a:r>
            <a:br>
              <a:rPr lang="sv-SE" sz="11200" dirty="0">
                <a:latin typeface="Times New Roman" panose="02020603050405020304" pitchFamily="18" charset="0"/>
                <a:cs typeface="Times New Roman" panose="02020603050405020304" pitchFamily="18" charset="0"/>
              </a:rPr>
            </a:br>
            <a:endParaRPr lang="sv-SE" sz="11200" dirty="0">
              <a:latin typeface="Times New Roman" panose="02020603050405020304" pitchFamily="18" charset="0"/>
              <a:cs typeface="Times New Roman" panose="02020603050405020304" pitchFamily="18" charset="0"/>
            </a:endParaRPr>
          </a:p>
          <a:p>
            <a:pPr marL="360000" indent="-360000">
              <a:spcBef>
                <a:spcPts val="500"/>
              </a:spcBef>
              <a:spcAft>
                <a:spcPts val="500"/>
              </a:spcAft>
            </a:pPr>
            <a:r>
              <a:rPr lang="sv-SE" sz="11200" dirty="0">
                <a:latin typeface="Times New Roman" panose="02020603050405020304" pitchFamily="18" charset="0"/>
                <a:cs typeface="Times New Roman" panose="02020603050405020304" pitchFamily="18" charset="0"/>
              </a:rPr>
              <a:t>Komet erbjuds idag i Stockholms samtliga stadsdelar och i nästan samtliga län i Sverige</a:t>
            </a:r>
            <a:br>
              <a:rPr lang="sv-SE" sz="11200" dirty="0">
                <a:latin typeface="Times New Roman" panose="02020603050405020304" pitchFamily="18" charset="0"/>
                <a:cs typeface="Times New Roman" panose="02020603050405020304" pitchFamily="18" charset="0"/>
              </a:rPr>
            </a:br>
            <a:endParaRPr lang="sv-SE" sz="11200" dirty="0">
              <a:latin typeface="Times New Roman" panose="02020603050405020304" pitchFamily="18" charset="0"/>
              <a:cs typeface="Times New Roman" panose="02020603050405020304" pitchFamily="18" charset="0"/>
            </a:endParaRPr>
          </a:p>
          <a:p>
            <a:pPr marL="360000" indent="-360000">
              <a:spcBef>
                <a:spcPts val="500"/>
              </a:spcBef>
              <a:spcAft>
                <a:spcPts val="500"/>
              </a:spcAft>
            </a:pPr>
            <a:r>
              <a:rPr lang="sv-SE" sz="11200" dirty="0">
                <a:latin typeface="Times New Roman" panose="02020603050405020304" pitchFamily="18" charset="0"/>
                <a:cs typeface="Times New Roman" panose="02020603050405020304" pitchFamily="18" charset="0"/>
              </a:rPr>
              <a:t>Komet tillhör PLUS, som ligger under Framtid Stockholm/Socialförvaltningen i Stockholms stad</a:t>
            </a:r>
          </a:p>
          <a:p>
            <a:pPr marL="360000" indent="-360000">
              <a:spcBef>
                <a:spcPts val="500"/>
              </a:spcBef>
              <a:spcAft>
                <a:spcPts val="500"/>
              </a:spcAft>
            </a:pPr>
            <a:endParaRPr lang="sv-SE" sz="11200" dirty="0">
              <a:latin typeface="Times New Roman" panose="02020603050405020304" pitchFamily="18" charset="0"/>
              <a:cs typeface="Times New Roman" panose="02020603050405020304" pitchFamily="18" charset="0"/>
            </a:endParaRPr>
          </a:p>
          <a:p>
            <a:pPr marL="360000" indent="-360000">
              <a:spcBef>
                <a:spcPts val="500"/>
              </a:spcBef>
              <a:spcAft>
                <a:spcPts val="500"/>
              </a:spcAft>
            </a:pPr>
            <a:r>
              <a:rPr lang="sv-SE" sz="11200" dirty="0">
                <a:latin typeface="Times New Roman" panose="02020603050405020304" pitchFamily="18" charset="0"/>
                <a:cs typeface="Times New Roman" panose="02020603050405020304" pitchFamily="18" charset="0"/>
              </a:rPr>
              <a:t>Samarbete Karolinska Institutet sedan 2016, som utbildar instruktörer i övriga landet</a:t>
            </a:r>
          </a:p>
          <a:p>
            <a:endParaRPr lang="sv-SE" dirty="0"/>
          </a:p>
          <a:p>
            <a:endParaRPr lang="sv-SE" dirty="0"/>
          </a:p>
          <a:p>
            <a:endParaRPr lang="sv-SE" dirty="0"/>
          </a:p>
          <a:p>
            <a:pPr marL="0" indent="0">
              <a:buNone/>
            </a:pPr>
            <a:endParaRPr lang="sv-SE" dirty="0"/>
          </a:p>
          <a:p>
            <a:pPr>
              <a:buNone/>
            </a:pPr>
            <a:endParaRPr lang="sv-SE" dirty="0"/>
          </a:p>
          <a:p>
            <a:pPr>
              <a:buNone/>
            </a:pPr>
            <a:endParaRPr lang="sv-SE" dirty="0"/>
          </a:p>
          <a:p>
            <a:endParaRPr lang="sv-SE" dirty="0"/>
          </a:p>
        </p:txBody>
      </p:sp>
      <p:sp>
        <p:nvSpPr>
          <p:cNvPr id="7" name="Rubrik 6"/>
          <p:cNvSpPr>
            <a:spLocks noGrp="1"/>
          </p:cNvSpPr>
          <p:nvPr>
            <p:ph type="title"/>
          </p:nvPr>
        </p:nvSpPr>
        <p:spPr/>
        <p:txBody>
          <a:bodyPr>
            <a:normAutofit/>
          </a:bodyPr>
          <a:lstStyle/>
          <a:p>
            <a:r>
              <a:rPr lang="sv-SE" sz="4000" dirty="0">
                <a:latin typeface="Times New Roman" panose="02020603050405020304" pitchFamily="18" charset="0"/>
                <a:cs typeface="Times New Roman" panose="02020603050405020304" pitchFamily="18" charset="0"/>
              </a:rPr>
              <a:t>   </a:t>
            </a:r>
            <a:br>
              <a:rPr lang="sv-SE" sz="4000" dirty="0">
                <a:latin typeface="Times New Roman" panose="02020603050405020304" pitchFamily="18" charset="0"/>
                <a:cs typeface="Times New Roman" panose="02020603050405020304" pitchFamily="18" charset="0"/>
              </a:rPr>
            </a:br>
            <a:r>
              <a:rPr lang="sv-SE" sz="4000" dirty="0">
                <a:latin typeface="Times New Roman" panose="02020603050405020304" pitchFamily="18" charset="0"/>
                <a:cs typeface="Times New Roman" panose="02020603050405020304" pitchFamily="18" charset="0"/>
              </a:rPr>
              <a:t>Utveckling av Komet </a:t>
            </a:r>
          </a:p>
        </p:txBody>
      </p:sp>
      <p:pic>
        <p:nvPicPr>
          <p:cNvPr id="6" name="Bildobjekt 5" descr="\\ad.stockholm.se\cli-sd\cc2sd002\003871\Precens\Brottsprevention\Komet1\Administration\Logotype\PLUS\PLUS logo användbar.jpg"/>
          <p:cNvPicPr/>
          <p:nvPr/>
        </p:nvPicPr>
        <p:blipFill>
          <a:blip r:embed="rId3" cstate="print"/>
          <a:srcRect/>
          <a:stretch>
            <a:fillRect/>
          </a:stretch>
        </p:blipFill>
        <p:spPr bwMode="auto">
          <a:xfrm>
            <a:off x="7164290" y="6165306"/>
            <a:ext cx="1130531" cy="465513"/>
          </a:xfrm>
          <a:prstGeom prst="rect">
            <a:avLst/>
          </a:prstGeom>
          <a:noFill/>
          <a:ln w="9525">
            <a:noFill/>
            <a:miter lim="800000"/>
            <a:headEnd/>
            <a:tailEnd/>
          </a:ln>
        </p:spPr>
      </p:pic>
    </p:spTree>
    <p:extLst>
      <p:ext uri="{BB962C8B-B14F-4D97-AF65-F5344CB8AC3E}">
        <p14:creationId xmlns:p14="http://schemas.microsoft.com/office/powerpoint/2010/main" val="1013969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4696" y="466726"/>
            <a:ext cx="8679305" cy="874043"/>
          </a:xfrm>
        </p:spPr>
        <p:txBody>
          <a:bodyPr>
            <a:normAutofit fontScale="90000"/>
          </a:bodyPr>
          <a:lstStyle/>
          <a:p>
            <a:r>
              <a:rPr lang="sv-SE" b="1" dirty="0">
                <a:solidFill>
                  <a:srgbClr val="FF0000"/>
                </a:solidFill>
                <a:latin typeface="Stockholm Type Regular" pitchFamily="50" charset="0"/>
              </a:rPr>
              <a:t>    </a:t>
            </a:r>
            <a:br>
              <a:rPr lang="sv-SE" b="1" dirty="0">
                <a:solidFill>
                  <a:srgbClr val="FF0000"/>
                </a:solidFill>
                <a:latin typeface="Stockholm Type Regular" pitchFamily="50" charset="0"/>
              </a:rPr>
            </a:br>
            <a:r>
              <a:rPr lang="sv-SE" sz="4400" dirty="0">
                <a:solidFill>
                  <a:schemeClr val="tx1"/>
                </a:solidFill>
                <a:latin typeface="Times New Roman" panose="02020603050405020304" pitchFamily="18" charset="0"/>
                <a:cs typeface="Times New Roman" panose="02020603050405020304" pitchFamily="18" charset="0"/>
              </a:rPr>
              <a:t>Teorin bakom Komet</a:t>
            </a:r>
            <a:br>
              <a:rPr lang="sv-SE" b="1" dirty="0">
                <a:latin typeface="Stockholm Type Regular" pitchFamily="50" charset="0"/>
              </a:rPr>
            </a:br>
            <a:br>
              <a:rPr lang="sv-SE" b="1" dirty="0">
                <a:latin typeface="Stockholm Type Regular" pitchFamily="50" charset="0"/>
              </a:rPr>
            </a:br>
            <a:br>
              <a:rPr lang="sv-SE" b="1" dirty="0"/>
            </a:br>
            <a:endParaRPr lang="sv-SE" sz="3600" dirty="0">
              <a:latin typeface="+mn-lt"/>
            </a:endParaRPr>
          </a:p>
        </p:txBody>
      </p:sp>
      <p:sp>
        <p:nvSpPr>
          <p:cNvPr id="4" name="Rektangel 6"/>
          <p:cNvSpPr>
            <a:spLocks noGrp="1" noChangeArrowheads="1"/>
          </p:cNvSpPr>
          <p:nvPr>
            <p:ph idx="1"/>
          </p:nvPr>
        </p:nvSpPr>
        <p:spPr bwMode="auto">
          <a:xfrm>
            <a:off x="464695" y="1124746"/>
            <a:ext cx="8403080" cy="7528215"/>
          </a:xfrm>
          <a:prstGeom prst="rect">
            <a:avLst/>
          </a:prstGeom>
          <a:noFill/>
          <a:ln w="9525">
            <a:noFill/>
            <a:miter lim="800000"/>
            <a:headEnd/>
            <a:tailEnd/>
          </a:ln>
        </p:spPr>
        <p:txBody>
          <a:bodyPr wrap="square">
            <a:spAutoFit/>
          </a:bodyPr>
          <a:lstStyle/>
          <a:p>
            <a:pPr marL="360000" indent="-360000">
              <a:lnSpc>
                <a:spcPct val="80000"/>
              </a:lnSpc>
              <a:spcBef>
                <a:spcPts val="500"/>
              </a:spcBef>
              <a:spcAft>
                <a:spcPts val="500"/>
              </a:spcAft>
              <a:buFont typeface="Arial" pitchFamily="34" charset="0"/>
              <a:buChar char="•"/>
            </a:pPr>
            <a:endParaRPr lang="sv-SE" sz="2400" dirty="0">
              <a:latin typeface="Times New Roman" panose="02020603050405020304" pitchFamily="18" charset="0"/>
              <a:cs typeface="Times New Roman" panose="02020603050405020304" pitchFamily="18" charset="0"/>
            </a:endParaRPr>
          </a:p>
          <a:p>
            <a:pPr marL="360000" indent="-360000">
              <a:spcBef>
                <a:spcPts val="500"/>
              </a:spcBef>
              <a:spcAft>
                <a:spcPts val="500"/>
              </a:spcAft>
              <a:buFont typeface="Arial" pitchFamily="34" charset="0"/>
              <a:buChar char="•"/>
            </a:pPr>
            <a:r>
              <a:rPr lang="sv-SE" sz="2800" dirty="0">
                <a:latin typeface="Times New Roman" panose="02020603050405020304" pitchFamily="18" charset="0"/>
                <a:cs typeface="Times New Roman" panose="02020603050405020304" pitchFamily="18" charset="0"/>
              </a:rPr>
              <a:t>Utvecklat ur </a:t>
            </a:r>
            <a:r>
              <a:rPr lang="sv-SE" sz="2800" dirty="0" err="1">
                <a:latin typeface="Times New Roman" panose="02020603050405020304" pitchFamily="18" charset="0"/>
                <a:cs typeface="Times New Roman" panose="02020603050405020304" pitchFamily="18" charset="0"/>
              </a:rPr>
              <a:t>Parent</a:t>
            </a:r>
            <a:r>
              <a:rPr lang="sv-SE" sz="2800" dirty="0">
                <a:latin typeface="Times New Roman" panose="02020603050405020304" pitchFamily="18" charset="0"/>
                <a:cs typeface="Times New Roman" panose="02020603050405020304" pitchFamily="18" charset="0"/>
              </a:rPr>
              <a:t> Management </a:t>
            </a:r>
            <a:r>
              <a:rPr lang="sv-SE" sz="2800" dirty="0" err="1">
                <a:latin typeface="Times New Roman" panose="02020603050405020304" pitchFamily="18" charset="0"/>
                <a:cs typeface="Times New Roman" panose="02020603050405020304" pitchFamily="18" charset="0"/>
              </a:rPr>
              <a:t>Training</a:t>
            </a:r>
            <a:r>
              <a:rPr lang="sv-SE" sz="2800" dirty="0">
                <a:latin typeface="Times New Roman" panose="02020603050405020304" pitchFamily="18" charset="0"/>
                <a:cs typeface="Times New Roman" panose="02020603050405020304" pitchFamily="18" charset="0"/>
              </a:rPr>
              <a:t>, ”PMT” </a:t>
            </a:r>
          </a:p>
          <a:p>
            <a:pPr marL="360000" indent="-360000">
              <a:spcBef>
                <a:spcPts val="500"/>
              </a:spcBef>
              <a:spcAft>
                <a:spcPts val="500"/>
              </a:spcAft>
              <a:buFont typeface="Arial" pitchFamily="34" charset="0"/>
              <a:buChar char="•"/>
            </a:pPr>
            <a:r>
              <a:rPr lang="sv-SE" sz="2800" dirty="0">
                <a:latin typeface="Times New Roman" panose="02020603050405020304" pitchFamily="18" charset="0"/>
                <a:cs typeface="Times New Roman" panose="02020603050405020304" pitchFamily="18" charset="0"/>
              </a:rPr>
              <a:t>Baseras på omfattande forskning om samspel mellan barn och föräldrar</a:t>
            </a:r>
          </a:p>
          <a:p>
            <a:pPr marL="360000" indent="-360000">
              <a:spcBef>
                <a:spcPts val="500"/>
              </a:spcBef>
              <a:spcAft>
                <a:spcPts val="500"/>
              </a:spcAft>
              <a:buFont typeface="Arial" pitchFamily="34" charset="0"/>
              <a:buChar char="•"/>
            </a:pPr>
            <a:r>
              <a:rPr lang="sv-SE" sz="2800" dirty="0">
                <a:latin typeface="Times New Roman" panose="02020603050405020304" pitchFamily="18" charset="0"/>
                <a:cs typeface="Times New Roman" panose="02020603050405020304" pitchFamily="18" charset="0"/>
              </a:rPr>
              <a:t>Bygger på beteendeprinciper och inlärningspsykologi (KBT)</a:t>
            </a:r>
          </a:p>
          <a:p>
            <a:pPr marL="360000" lvl="1" indent="-360000">
              <a:spcBef>
                <a:spcPts val="500"/>
              </a:spcBef>
              <a:spcAft>
                <a:spcPts val="500"/>
              </a:spcAft>
              <a:buFont typeface="Arial" panose="020B0604020202020204" pitchFamily="34" charset="0"/>
              <a:buChar char="•"/>
            </a:pPr>
            <a:r>
              <a:rPr lang="sv-SE" sz="2800" dirty="0" err="1">
                <a:latin typeface="Times New Roman" panose="02020603050405020304" pitchFamily="18" charset="0"/>
                <a:cs typeface="Times New Roman" panose="02020603050405020304" pitchFamily="18" charset="0"/>
              </a:rPr>
              <a:t>Operant</a:t>
            </a:r>
            <a:r>
              <a:rPr lang="sv-SE" sz="2800" dirty="0">
                <a:latin typeface="Times New Roman" panose="02020603050405020304" pitchFamily="18" charset="0"/>
                <a:cs typeface="Times New Roman" panose="02020603050405020304" pitchFamily="18" charset="0"/>
              </a:rPr>
              <a:t> inlärningsteori </a:t>
            </a:r>
          </a:p>
          <a:p>
            <a:pPr marL="360000" lvl="1" indent="-360000">
              <a:spcBef>
                <a:spcPts val="500"/>
              </a:spcBef>
              <a:spcAft>
                <a:spcPts val="500"/>
              </a:spcAft>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Social inlärningsteori </a:t>
            </a:r>
          </a:p>
          <a:p>
            <a:pPr marL="360000" indent="-360000">
              <a:spcBef>
                <a:spcPts val="500"/>
              </a:spcBef>
              <a:spcAft>
                <a:spcPts val="500"/>
              </a:spcAft>
            </a:pPr>
            <a:endParaRPr lang="sv-SE" dirty="0">
              <a:latin typeface="Stockholm Type Regular" pitchFamily="50" charset="0"/>
            </a:endParaRPr>
          </a:p>
          <a:p>
            <a:pPr marL="360000" indent="-360000">
              <a:spcBef>
                <a:spcPts val="500"/>
              </a:spcBef>
              <a:spcAft>
                <a:spcPts val="500"/>
              </a:spcAft>
              <a:buFont typeface="Arial" pitchFamily="34" charset="0"/>
              <a:buChar char="•"/>
            </a:pPr>
            <a:endParaRPr lang="sv-SE" dirty="0">
              <a:latin typeface="Stockholm Type Regular" pitchFamily="50" charset="0"/>
            </a:endParaRPr>
          </a:p>
          <a:p>
            <a:pPr marL="360000" indent="-360000">
              <a:spcBef>
                <a:spcPts val="500"/>
              </a:spcBef>
              <a:spcAft>
                <a:spcPts val="500"/>
              </a:spcAft>
              <a:buFont typeface="Arial" pitchFamily="34" charset="0"/>
              <a:buChar char="•"/>
            </a:pPr>
            <a:endParaRPr lang="sv-SE" dirty="0">
              <a:latin typeface="Stockholm Type Regular" pitchFamily="50" charset="0"/>
            </a:endParaRPr>
          </a:p>
          <a:p>
            <a:pPr marL="360000" indent="-360000">
              <a:spcBef>
                <a:spcPts val="500"/>
              </a:spcBef>
              <a:spcAft>
                <a:spcPts val="500"/>
              </a:spcAft>
            </a:pPr>
            <a:endParaRPr lang="sv-SE" dirty="0">
              <a:latin typeface="Stockholm Type Regular" pitchFamily="50" charset="0"/>
            </a:endParaRPr>
          </a:p>
          <a:p>
            <a:pPr marL="360000" indent="-360000">
              <a:spcBef>
                <a:spcPts val="500"/>
              </a:spcBef>
              <a:spcAft>
                <a:spcPts val="500"/>
              </a:spcAft>
              <a:buNone/>
            </a:pPr>
            <a:endParaRPr lang="sv-SE" sz="2400" dirty="0"/>
          </a:p>
          <a:p>
            <a:pPr marL="360000" indent="-360000">
              <a:spcBef>
                <a:spcPts val="500"/>
              </a:spcBef>
              <a:spcAft>
                <a:spcPts val="500"/>
              </a:spcAft>
              <a:buNone/>
            </a:pPr>
            <a:endParaRPr lang="sv-SE" sz="3200" dirty="0">
              <a:solidFill>
                <a:schemeClr val="tx1"/>
              </a:solidFill>
            </a:endParaRPr>
          </a:p>
          <a:p>
            <a:pPr marL="360000" indent="-360000">
              <a:spcBef>
                <a:spcPts val="500"/>
              </a:spcBef>
              <a:spcAft>
                <a:spcPts val="500"/>
              </a:spcAft>
            </a:pPr>
            <a:endParaRPr lang="sv-SE" sz="3200" dirty="0">
              <a:solidFill>
                <a:schemeClr val="tx1"/>
              </a:solidFill>
            </a:endParaRPr>
          </a:p>
        </p:txBody>
      </p:sp>
      <p:pic>
        <p:nvPicPr>
          <p:cNvPr id="5" name="Bildobjekt 4" descr="\\ad.stockholm.se\cli-sd\cc2sd002\003871\Precens\Brottsprevention\Komet1\Administration\Logotype\PLUS\PLUS logo användbar.jpg"/>
          <p:cNvPicPr/>
          <p:nvPr/>
        </p:nvPicPr>
        <p:blipFill>
          <a:blip r:embed="rId3" cstate="print"/>
          <a:srcRect/>
          <a:stretch>
            <a:fillRect/>
          </a:stretch>
        </p:blipFill>
        <p:spPr bwMode="auto">
          <a:xfrm>
            <a:off x="7164290" y="6165306"/>
            <a:ext cx="1130531" cy="465513"/>
          </a:xfrm>
          <a:prstGeom prst="rect">
            <a:avLst/>
          </a:prstGeom>
          <a:noFill/>
          <a:ln w="9525">
            <a:noFill/>
            <a:miter lim="800000"/>
            <a:headEnd/>
            <a:tailEnd/>
          </a:ln>
        </p:spPr>
      </p:pic>
    </p:spTree>
    <p:extLst>
      <p:ext uri="{BB962C8B-B14F-4D97-AF65-F5344CB8AC3E}">
        <p14:creationId xmlns:p14="http://schemas.microsoft.com/office/powerpoint/2010/main" val="1367013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normAutofit/>
          </a:bodyPr>
          <a:lstStyle/>
          <a:p>
            <a:br>
              <a:rPr lang="sv-SE" sz="4000" dirty="0">
                <a:latin typeface="Times New Roman" panose="02020603050405020304" pitchFamily="18" charset="0"/>
                <a:cs typeface="Times New Roman" panose="02020603050405020304" pitchFamily="18" charset="0"/>
              </a:rPr>
            </a:br>
            <a:r>
              <a:rPr lang="sv-SE" sz="4000" dirty="0">
                <a:latin typeface="Times New Roman" panose="02020603050405020304" pitchFamily="18" charset="0"/>
                <a:cs typeface="Times New Roman" panose="02020603050405020304" pitchFamily="18" charset="0"/>
              </a:rPr>
              <a:t>Tvingande samspel</a:t>
            </a:r>
            <a:endParaRPr lang="sv-SE" sz="4000" dirty="0"/>
          </a:p>
        </p:txBody>
      </p:sp>
      <p:sp>
        <p:nvSpPr>
          <p:cNvPr id="8" name="Platshållare för innehåll 7"/>
          <p:cNvSpPr>
            <a:spLocks noGrp="1"/>
          </p:cNvSpPr>
          <p:nvPr>
            <p:ph idx="1"/>
          </p:nvPr>
        </p:nvSpPr>
        <p:spPr>
          <a:xfrm>
            <a:off x="457200" y="1619608"/>
            <a:ext cx="8231188" cy="4725304"/>
          </a:xfrm>
        </p:spPr>
        <p:txBody>
          <a:bodyPr>
            <a:normAutofit/>
          </a:bodyPr>
          <a:lstStyle/>
          <a:p>
            <a:pPr marL="869850" lvl="1" indent="-342900">
              <a:spcAft>
                <a:spcPts val="1200"/>
              </a:spcAft>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Ömsesidig process där både barn och förälder försöker förmå den andre till något och trappar upp/eskalerar en bråksituation</a:t>
            </a:r>
          </a:p>
          <a:p>
            <a:pPr marL="869850" lvl="1" indent="-342900">
              <a:spcAft>
                <a:spcPts val="1200"/>
              </a:spcAft>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Vanligt i familjer med mycket konflikter: hamnat i negativt samspel som förstärker barnens problembeteenden </a:t>
            </a:r>
          </a:p>
          <a:p>
            <a:pPr marL="526950" lvl="1" indent="0">
              <a:buNone/>
            </a:pPr>
            <a:endParaRPr lang="sv-SE" dirty="0">
              <a:latin typeface="Times New Roman" panose="02020603050405020304" pitchFamily="18" charset="0"/>
              <a:cs typeface="Times New Roman" panose="02020603050405020304" pitchFamily="18" charset="0"/>
            </a:endParaRPr>
          </a:p>
          <a:p>
            <a:r>
              <a:rPr lang="sv-SE" sz="1800" dirty="0">
                <a:latin typeface="Times New Roman" panose="02020603050405020304" pitchFamily="18" charset="0"/>
                <a:cs typeface="Times New Roman" panose="02020603050405020304" pitchFamily="18" charset="0"/>
              </a:rPr>
              <a:t>	(Patterson, 1982; </a:t>
            </a:r>
            <a:r>
              <a:rPr lang="sv-SE" sz="1800" dirty="0" err="1">
                <a:latin typeface="Times New Roman" panose="02020603050405020304" pitchFamily="18" charset="0"/>
                <a:cs typeface="Times New Roman" panose="02020603050405020304" pitchFamily="18" charset="0"/>
              </a:rPr>
              <a:t>Dishion</a:t>
            </a:r>
            <a:r>
              <a:rPr lang="sv-SE" sz="1800" dirty="0">
                <a:latin typeface="Times New Roman" panose="02020603050405020304" pitchFamily="18" charset="0"/>
                <a:cs typeface="Times New Roman" panose="02020603050405020304" pitchFamily="18" charset="0"/>
              </a:rPr>
              <a:t>, Patterson &amp; Kavanagh, 1992. </a:t>
            </a:r>
            <a:r>
              <a:rPr lang="sv-SE" sz="1800" dirty="0" err="1">
                <a:latin typeface="Times New Roman" panose="02020603050405020304" pitchFamily="18" charset="0"/>
                <a:cs typeface="Times New Roman" panose="02020603050405020304" pitchFamily="18" charset="0"/>
              </a:rPr>
              <a:t>Dishion</a:t>
            </a:r>
            <a:r>
              <a:rPr lang="sv-SE" sz="1800" dirty="0">
                <a:latin typeface="Times New Roman" panose="02020603050405020304" pitchFamily="18" charset="0"/>
                <a:cs typeface="Times New Roman" panose="02020603050405020304" pitchFamily="18" charset="0"/>
              </a:rPr>
              <a:t> &amp; Snyder, 	2016).</a:t>
            </a:r>
          </a:p>
        </p:txBody>
      </p:sp>
      <p:pic>
        <p:nvPicPr>
          <p:cNvPr id="6" name="Bildobjekt 5" descr="\\ad.stockholm.se\cli-sd\cc2sd002\003871\Precens\Brottsprevention\Komet1\Administration\Logotype\PLUS\PLUS logo användbar.jpg"/>
          <p:cNvPicPr/>
          <p:nvPr/>
        </p:nvPicPr>
        <p:blipFill>
          <a:blip r:embed="rId3" cstate="print"/>
          <a:srcRect/>
          <a:stretch>
            <a:fillRect/>
          </a:stretch>
        </p:blipFill>
        <p:spPr bwMode="auto">
          <a:xfrm>
            <a:off x="7164290" y="6165306"/>
            <a:ext cx="1130531" cy="465513"/>
          </a:xfrm>
          <a:prstGeom prst="rect">
            <a:avLst/>
          </a:prstGeom>
          <a:noFill/>
          <a:ln w="9525">
            <a:noFill/>
            <a:miter lim="800000"/>
            <a:headEnd/>
            <a:tailEnd/>
          </a:ln>
        </p:spPr>
      </p:pic>
    </p:spTree>
    <p:extLst>
      <p:ext uri="{BB962C8B-B14F-4D97-AF65-F5344CB8AC3E}">
        <p14:creationId xmlns:p14="http://schemas.microsoft.com/office/powerpoint/2010/main" val="2394021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Ellips 50"/>
          <p:cNvSpPr/>
          <p:nvPr/>
        </p:nvSpPr>
        <p:spPr>
          <a:xfrm>
            <a:off x="1516520" y="1972590"/>
            <a:ext cx="5670630" cy="2912820"/>
          </a:xfrm>
          <a:prstGeom prst="ellipse">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latin typeface="Arial"/>
            </a:endParaRPr>
          </a:p>
        </p:txBody>
      </p:sp>
      <p:sp>
        <p:nvSpPr>
          <p:cNvPr id="28" name="textruta 27"/>
          <p:cNvSpPr txBox="1"/>
          <p:nvPr/>
        </p:nvSpPr>
        <p:spPr>
          <a:xfrm>
            <a:off x="746871" y="2461329"/>
            <a:ext cx="2303726" cy="715581"/>
          </a:xfrm>
          <a:prstGeom prst="rect">
            <a:avLst/>
          </a:prstGeom>
          <a:solidFill>
            <a:schemeClr val="bg1"/>
          </a:solidFill>
        </p:spPr>
        <p:txBody>
          <a:bodyPr wrap="square" rtlCol="0">
            <a:spAutoFit/>
          </a:bodyPr>
          <a:lstStyle/>
          <a:p>
            <a:pPr defTabSz="685800"/>
            <a:r>
              <a:rPr lang="sv-SE" sz="1350" dirty="0">
                <a:solidFill>
                  <a:srgbClr val="000000"/>
                </a:solidFill>
                <a:latin typeface="Arial"/>
              </a:rPr>
              <a:t>Barnet (och föräldern) lär sig att aggressivitet lönar sig</a:t>
            </a:r>
          </a:p>
        </p:txBody>
      </p:sp>
      <p:sp>
        <p:nvSpPr>
          <p:cNvPr id="13" name="textruta 12"/>
          <p:cNvSpPr txBox="1"/>
          <p:nvPr/>
        </p:nvSpPr>
        <p:spPr>
          <a:xfrm>
            <a:off x="5898725" y="2325338"/>
            <a:ext cx="1782198" cy="507831"/>
          </a:xfrm>
          <a:prstGeom prst="rect">
            <a:avLst/>
          </a:prstGeom>
          <a:solidFill>
            <a:schemeClr val="bg1"/>
          </a:solidFill>
        </p:spPr>
        <p:txBody>
          <a:bodyPr wrap="square" rtlCol="0">
            <a:spAutoFit/>
          </a:bodyPr>
          <a:lstStyle/>
          <a:p>
            <a:pPr defTabSz="685800"/>
            <a:r>
              <a:rPr lang="sv-SE" sz="1350" dirty="0">
                <a:solidFill>
                  <a:srgbClr val="000000"/>
                </a:solidFill>
                <a:latin typeface="Arial"/>
              </a:rPr>
              <a:t>Barnet vägrar eller ignorerar förälder</a:t>
            </a:r>
          </a:p>
        </p:txBody>
      </p:sp>
      <p:sp>
        <p:nvSpPr>
          <p:cNvPr id="2" name="Rubrik 1">
            <a:extLst>
              <a:ext uri="{FF2B5EF4-FFF2-40B4-BE49-F238E27FC236}">
                <a16:creationId xmlns:a16="http://schemas.microsoft.com/office/drawing/2014/main" id="{6502894F-9067-4250-8603-AC1CA9F80F49}"/>
              </a:ext>
            </a:extLst>
          </p:cNvPr>
          <p:cNvSpPr>
            <a:spLocks noGrp="1"/>
          </p:cNvSpPr>
          <p:nvPr>
            <p:ph type="title"/>
          </p:nvPr>
        </p:nvSpPr>
        <p:spPr>
          <a:xfrm>
            <a:off x="400012" y="-132802"/>
            <a:ext cx="8229600" cy="623700"/>
          </a:xfrm>
        </p:spPr>
        <p:txBody>
          <a:bodyPr/>
          <a:lstStyle/>
          <a:p>
            <a:pPr algn="ctr"/>
            <a:br>
              <a:rPr lang="sv-SE" sz="2400" dirty="0">
                <a:latin typeface="Times New Roman" panose="02020603050405020304" pitchFamily="18" charset="0"/>
                <a:cs typeface="Times New Roman" panose="02020603050405020304" pitchFamily="18" charset="0"/>
              </a:rPr>
            </a:br>
            <a:r>
              <a:rPr lang="sv-SE" sz="4000" dirty="0">
                <a:latin typeface="Times New Roman" panose="02020603050405020304" pitchFamily="18" charset="0"/>
                <a:cs typeface="Times New Roman" panose="02020603050405020304" pitchFamily="18" charset="0"/>
              </a:rPr>
              <a:t>Upptrappning av konflikter </a:t>
            </a:r>
            <a:endParaRPr lang="sv-SE" sz="4000" dirty="0"/>
          </a:p>
        </p:txBody>
      </p:sp>
      <p:sp>
        <p:nvSpPr>
          <p:cNvPr id="16" name="textruta 15"/>
          <p:cNvSpPr txBox="1"/>
          <p:nvPr/>
        </p:nvSpPr>
        <p:spPr>
          <a:xfrm>
            <a:off x="6328078" y="3405888"/>
            <a:ext cx="1929037" cy="507831"/>
          </a:xfrm>
          <a:prstGeom prst="rect">
            <a:avLst/>
          </a:prstGeom>
          <a:solidFill>
            <a:schemeClr val="bg1"/>
          </a:solidFill>
        </p:spPr>
        <p:txBody>
          <a:bodyPr wrap="square" rtlCol="0">
            <a:spAutoFit/>
          </a:bodyPr>
          <a:lstStyle/>
          <a:p>
            <a:pPr defTabSz="685800"/>
            <a:r>
              <a:rPr lang="sv-SE" sz="1350" dirty="0">
                <a:solidFill>
                  <a:srgbClr val="000000"/>
                </a:solidFill>
                <a:latin typeface="Arial"/>
              </a:rPr>
              <a:t>Förälder blir irriterad, höjer rösten</a:t>
            </a:r>
          </a:p>
        </p:txBody>
      </p:sp>
      <p:sp>
        <p:nvSpPr>
          <p:cNvPr id="19" name="textruta 18"/>
          <p:cNvSpPr txBox="1"/>
          <p:nvPr/>
        </p:nvSpPr>
        <p:spPr>
          <a:xfrm>
            <a:off x="5411722" y="4462389"/>
            <a:ext cx="1311973" cy="300082"/>
          </a:xfrm>
          <a:prstGeom prst="rect">
            <a:avLst/>
          </a:prstGeom>
          <a:solidFill>
            <a:schemeClr val="bg1"/>
          </a:solidFill>
        </p:spPr>
        <p:txBody>
          <a:bodyPr wrap="square" rtlCol="0">
            <a:spAutoFit/>
          </a:bodyPr>
          <a:lstStyle/>
          <a:p>
            <a:pPr defTabSz="685800"/>
            <a:r>
              <a:rPr lang="sv-SE" sz="1350" dirty="0">
                <a:solidFill>
                  <a:srgbClr val="000000"/>
                </a:solidFill>
                <a:latin typeface="Arial"/>
              </a:rPr>
              <a:t>Barnet blir argt</a:t>
            </a:r>
          </a:p>
        </p:txBody>
      </p:sp>
      <p:sp>
        <p:nvSpPr>
          <p:cNvPr id="25" name="textruta 24"/>
          <p:cNvSpPr txBox="1"/>
          <p:nvPr/>
        </p:nvSpPr>
        <p:spPr>
          <a:xfrm>
            <a:off x="440541" y="3405888"/>
            <a:ext cx="2538282" cy="507831"/>
          </a:xfrm>
          <a:prstGeom prst="rect">
            <a:avLst/>
          </a:prstGeom>
          <a:solidFill>
            <a:schemeClr val="bg1"/>
          </a:solidFill>
        </p:spPr>
        <p:txBody>
          <a:bodyPr wrap="square" rtlCol="0">
            <a:spAutoFit/>
          </a:bodyPr>
          <a:lstStyle/>
          <a:p>
            <a:pPr defTabSz="685800"/>
            <a:r>
              <a:rPr lang="sv-SE" sz="1350" dirty="0">
                <a:solidFill>
                  <a:srgbClr val="000000"/>
                </a:solidFill>
                <a:latin typeface="Arial"/>
              </a:rPr>
              <a:t>Förälder ger upp </a:t>
            </a:r>
            <a:r>
              <a:rPr lang="sv-SE" sz="1350" i="1" dirty="0">
                <a:solidFill>
                  <a:srgbClr val="000000"/>
                </a:solidFill>
                <a:latin typeface="Arial"/>
              </a:rPr>
              <a:t>eller</a:t>
            </a:r>
            <a:r>
              <a:rPr lang="sv-SE" sz="1350" dirty="0">
                <a:solidFill>
                  <a:srgbClr val="000000"/>
                </a:solidFill>
                <a:latin typeface="Arial"/>
              </a:rPr>
              <a:t> tvingar barnet att göra som hen säger</a:t>
            </a:r>
          </a:p>
        </p:txBody>
      </p:sp>
      <p:sp>
        <p:nvSpPr>
          <p:cNvPr id="45" name="Frihandsfigur 44"/>
          <p:cNvSpPr/>
          <p:nvPr/>
        </p:nvSpPr>
        <p:spPr>
          <a:xfrm>
            <a:off x="5503547" y="2057400"/>
            <a:ext cx="908685" cy="411480"/>
          </a:xfrm>
          <a:custGeom>
            <a:avLst/>
            <a:gdLst>
              <a:gd name="connsiteX0" fmla="*/ 0 w 1211580"/>
              <a:gd name="connsiteY0" fmla="*/ 0 h 548640"/>
              <a:gd name="connsiteX1" fmla="*/ 114300 w 1211580"/>
              <a:gd name="connsiteY1" fmla="*/ 57150 h 548640"/>
              <a:gd name="connsiteX2" fmla="*/ 137160 w 1211580"/>
              <a:gd name="connsiteY2" fmla="*/ 91440 h 548640"/>
              <a:gd name="connsiteX3" fmla="*/ 194310 w 1211580"/>
              <a:gd name="connsiteY3" fmla="*/ 102870 h 548640"/>
              <a:gd name="connsiteX4" fmla="*/ 228600 w 1211580"/>
              <a:gd name="connsiteY4" fmla="*/ 114300 h 548640"/>
              <a:gd name="connsiteX5" fmla="*/ 262890 w 1211580"/>
              <a:gd name="connsiteY5" fmla="*/ 137160 h 548640"/>
              <a:gd name="connsiteX6" fmla="*/ 297180 w 1211580"/>
              <a:gd name="connsiteY6" fmla="*/ 148590 h 548640"/>
              <a:gd name="connsiteX7" fmla="*/ 331470 w 1211580"/>
              <a:gd name="connsiteY7" fmla="*/ 171450 h 548640"/>
              <a:gd name="connsiteX8" fmla="*/ 388620 w 1211580"/>
              <a:gd name="connsiteY8" fmla="*/ 182880 h 548640"/>
              <a:gd name="connsiteX9" fmla="*/ 491490 w 1211580"/>
              <a:gd name="connsiteY9" fmla="*/ 217170 h 548640"/>
              <a:gd name="connsiteX10" fmla="*/ 537210 w 1211580"/>
              <a:gd name="connsiteY10" fmla="*/ 240030 h 548640"/>
              <a:gd name="connsiteX11" fmla="*/ 640080 w 1211580"/>
              <a:gd name="connsiteY11" fmla="*/ 262890 h 548640"/>
              <a:gd name="connsiteX12" fmla="*/ 742950 w 1211580"/>
              <a:gd name="connsiteY12" fmla="*/ 297180 h 548640"/>
              <a:gd name="connsiteX13" fmla="*/ 868680 w 1211580"/>
              <a:gd name="connsiteY13" fmla="*/ 342900 h 548640"/>
              <a:gd name="connsiteX14" fmla="*/ 960120 w 1211580"/>
              <a:gd name="connsiteY14" fmla="*/ 365760 h 548640"/>
              <a:gd name="connsiteX15" fmla="*/ 1017270 w 1211580"/>
              <a:gd name="connsiteY15" fmla="*/ 434340 h 548640"/>
              <a:gd name="connsiteX16" fmla="*/ 1051560 w 1211580"/>
              <a:gd name="connsiteY16" fmla="*/ 445770 h 548640"/>
              <a:gd name="connsiteX17" fmla="*/ 1120140 w 1211580"/>
              <a:gd name="connsiteY17" fmla="*/ 491490 h 548640"/>
              <a:gd name="connsiteX18" fmla="*/ 1143000 w 1211580"/>
              <a:gd name="connsiteY18" fmla="*/ 525780 h 548640"/>
              <a:gd name="connsiteX19" fmla="*/ 1211580 w 1211580"/>
              <a:gd name="connsiteY19" fmla="*/ 54864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1580" h="548640">
                <a:moveTo>
                  <a:pt x="0" y="0"/>
                </a:moveTo>
                <a:cubicBezTo>
                  <a:pt x="38948" y="15579"/>
                  <a:pt x="81600" y="29121"/>
                  <a:pt x="114300" y="57150"/>
                </a:cubicBezTo>
                <a:cubicBezTo>
                  <a:pt x="124730" y="66090"/>
                  <a:pt x="125233" y="84624"/>
                  <a:pt x="137160" y="91440"/>
                </a:cubicBezTo>
                <a:cubicBezTo>
                  <a:pt x="154028" y="101079"/>
                  <a:pt x="175463" y="98158"/>
                  <a:pt x="194310" y="102870"/>
                </a:cubicBezTo>
                <a:cubicBezTo>
                  <a:pt x="205999" y="105792"/>
                  <a:pt x="217824" y="108912"/>
                  <a:pt x="228600" y="114300"/>
                </a:cubicBezTo>
                <a:cubicBezTo>
                  <a:pt x="240887" y="120443"/>
                  <a:pt x="250603" y="131017"/>
                  <a:pt x="262890" y="137160"/>
                </a:cubicBezTo>
                <a:cubicBezTo>
                  <a:pt x="273666" y="142548"/>
                  <a:pt x="286404" y="143202"/>
                  <a:pt x="297180" y="148590"/>
                </a:cubicBezTo>
                <a:cubicBezTo>
                  <a:pt x="309467" y="154733"/>
                  <a:pt x="318608" y="166627"/>
                  <a:pt x="331470" y="171450"/>
                </a:cubicBezTo>
                <a:cubicBezTo>
                  <a:pt x="349660" y="178271"/>
                  <a:pt x="369570" y="179070"/>
                  <a:pt x="388620" y="182880"/>
                </a:cubicBezTo>
                <a:cubicBezTo>
                  <a:pt x="459896" y="230397"/>
                  <a:pt x="379494" y="183571"/>
                  <a:pt x="491490" y="217170"/>
                </a:cubicBezTo>
                <a:cubicBezTo>
                  <a:pt x="507810" y="222066"/>
                  <a:pt x="521256" y="234047"/>
                  <a:pt x="537210" y="240030"/>
                </a:cubicBezTo>
                <a:cubicBezTo>
                  <a:pt x="555658" y="246948"/>
                  <a:pt x="624562" y="259786"/>
                  <a:pt x="640080" y="262890"/>
                </a:cubicBezTo>
                <a:cubicBezTo>
                  <a:pt x="735565" y="310633"/>
                  <a:pt x="632163" y="263944"/>
                  <a:pt x="742950" y="297180"/>
                </a:cubicBezTo>
                <a:cubicBezTo>
                  <a:pt x="856574" y="331267"/>
                  <a:pt x="740586" y="310877"/>
                  <a:pt x="868680" y="342900"/>
                </a:cubicBezTo>
                <a:lnTo>
                  <a:pt x="960120" y="365760"/>
                </a:lnTo>
                <a:cubicBezTo>
                  <a:pt x="1078737" y="444838"/>
                  <a:pt x="901256" y="318326"/>
                  <a:pt x="1017270" y="434340"/>
                </a:cubicBezTo>
                <a:cubicBezTo>
                  <a:pt x="1025789" y="442859"/>
                  <a:pt x="1041028" y="439919"/>
                  <a:pt x="1051560" y="445770"/>
                </a:cubicBezTo>
                <a:cubicBezTo>
                  <a:pt x="1075577" y="459113"/>
                  <a:pt x="1120140" y="491490"/>
                  <a:pt x="1120140" y="491490"/>
                </a:cubicBezTo>
                <a:cubicBezTo>
                  <a:pt x="1127760" y="502920"/>
                  <a:pt x="1131351" y="518499"/>
                  <a:pt x="1143000" y="525780"/>
                </a:cubicBezTo>
                <a:cubicBezTo>
                  <a:pt x="1163434" y="538551"/>
                  <a:pt x="1211580" y="548640"/>
                  <a:pt x="1211580" y="548640"/>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a:solidFill>
                <a:srgbClr val="FFFFFF"/>
              </a:solidFill>
              <a:latin typeface="Arial"/>
            </a:endParaRPr>
          </a:p>
        </p:txBody>
      </p:sp>
      <p:sp>
        <p:nvSpPr>
          <p:cNvPr id="57" name="Likbent triangel 56"/>
          <p:cNvSpPr/>
          <p:nvPr/>
        </p:nvSpPr>
        <p:spPr>
          <a:xfrm rot="6324981">
            <a:off x="5849876" y="2110559"/>
            <a:ext cx="216024" cy="24773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latin typeface="Arial"/>
            </a:endParaRPr>
          </a:p>
        </p:txBody>
      </p:sp>
      <p:sp>
        <p:nvSpPr>
          <p:cNvPr id="58" name="Likbent triangel 57"/>
          <p:cNvSpPr/>
          <p:nvPr/>
        </p:nvSpPr>
        <p:spPr>
          <a:xfrm rot="9402444">
            <a:off x="7036396" y="2958976"/>
            <a:ext cx="216024" cy="24773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latin typeface="Arial"/>
            </a:endParaRPr>
          </a:p>
        </p:txBody>
      </p:sp>
      <p:sp>
        <p:nvSpPr>
          <p:cNvPr id="59" name="Likbent triangel 58"/>
          <p:cNvSpPr/>
          <p:nvPr/>
        </p:nvSpPr>
        <p:spPr>
          <a:xfrm rot="13463271">
            <a:off x="6615683" y="4110972"/>
            <a:ext cx="216024" cy="24773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latin typeface="Arial"/>
            </a:endParaRPr>
          </a:p>
        </p:txBody>
      </p:sp>
      <p:sp>
        <p:nvSpPr>
          <p:cNvPr id="60" name="Likbent triangel 59"/>
          <p:cNvSpPr/>
          <p:nvPr/>
        </p:nvSpPr>
        <p:spPr>
          <a:xfrm rot="16200000">
            <a:off x="4348061" y="4759794"/>
            <a:ext cx="216024" cy="24773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latin typeface="Arial"/>
            </a:endParaRPr>
          </a:p>
        </p:txBody>
      </p:sp>
      <p:sp>
        <p:nvSpPr>
          <p:cNvPr id="61" name="Likbent triangel 60"/>
          <p:cNvSpPr/>
          <p:nvPr/>
        </p:nvSpPr>
        <p:spPr>
          <a:xfrm rot="19046791">
            <a:off x="1761541" y="3977494"/>
            <a:ext cx="216024" cy="24773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latin typeface="Arial"/>
            </a:endParaRPr>
          </a:p>
        </p:txBody>
      </p:sp>
      <p:sp>
        <p:nvSpPr>
          <p:cNvPr id="62" name="Likbent triangel 61"/>
          <p:cNvSpPr/>
          <p:nvPr/>
        </p:nvSpPr>
        <p:spPr>
          <a:xfrm rot="1170564">
            <a:off x="1508048" y="3041926"/>
            <a:ext cx="216024" cy="24773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latin typeface="Arial"/>
            </a:endParaRPr>
          </a:p>
        </p:txBody>
      </p:sp>
      <p:sp>
        <p:nvSpPr>
          <p:cNvPr id="63" name="Likbent triangel 62"/>
          <p:cNvSpPr/>
          <p:nvPr/>
        </p:nvSpPr>
        <p:spPr>
          <a:xfrm rot="4080853">
            <a:off x="2715515" y="2107557"/>
            <a:ext cx="216024" cy="24773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latin typeface="Arial"/>
            </a:endParaRPr>
          </a:p>
        </p:txBody>
      </p:sp>
      <p:sp>
        <p:nvSpPr>
          <p:cNvPr id="9" name="textruta 8"/>
          <p:cNvSpPr txBox="1"/>
          <p:nvPr/>
        </p:nvSpPr>
        <p:spPr>
          <a:xfrm>
            <a:off x="3437876" y="1729422"/>
            <a:ext cx="2036399" cy="507831"/>
          </a:xfrm>
          <a:prstGeom prst="rect">
            <a:avLst/>
          </a:prstGeom>
          <a:solidFill>
            <a:schemeClr val="bg1"/>
          </a:solidFill>
        </p:spPr>
        <p:txBody>
          <a:bodyPr wrap="square" rtlCol="0">
            <a:spAutoFit/>
          </a:bodyPr>
          <a:lstStyle/>
          <a:p>
            <a:pPr defTabSz="685800"/>
            <a:r>
              <a:rPr lang="sv-SE" sz="1350" dirty="0">
                <a:solidFill>
                  <a:srgbClr val="000000"/>
                </a:solidFill>
                <a:latin typeface="Arial"/>
              </a:rPr>
              <a:t>Förälder säger nej eller ställer krav på barnet</a:t>
            </a:r>
          </a:p>
        </p:txBody>
      </p:sp>
      <p:sp>
        <p:nvSpPr>
          <p:cNvPr id="22" name="textruta 21"/>
          <p:cNvSpPr txBox="1"/>
          <p:nvPr/>
        </p:nvSpPr>
        <p:spPr>
          <a:xfrm>
            <a:off x="2256471" y="4265653"/>
            <a:ext cx="1687475" cy="715581"/>
          </a:xfrm>
          <a:prstGeom prst="rect">
            <a:avLst/>
          </a:prstGeom>
          <a:solidFill>
            <a:schemeClr val="bg1"/>
          </a:solidFill>
        </p:spPr>
        <p:txBody>
          <a:bodyPr wrap="square" rtlCol="0">
            <a:spAutoFit/>
          </a:bodyPr>
          <a:lstStyle/>
          <a:p>
            <a:pPr defTabSz="685800"/>
            <a:r>
              <a:rPr lang="sv-SE" sz="1350" dirty="0">
                <a:solidFill>
                  <a:srgbClr val="000000"/>
                </a:solidFill>
                <a:latin typeface="Arial"/>
              </a:rPr>
              <a:t>Förälder svarar med ilska, konflikten eskalerar</a:t>
            </a:r>
          </a:p>
        </p:txBody>
      </p:sp>
      <p:sp>
        <p:nvSpPr>
          <p:cNvPr id="21" name="Vänster 13">
            <a:extLst>
              <a:ext uri="{FF2B5EF4-FFF2-40B4-BE49-F238E27FC236}">
                <a16:creationId xmlns:a16="http://schemas.microsoft.com/office/drawing/2014/main" id="{EB6A5138-E735-4959-96DA-1BFBB60F04E0}"/>
              </a:ext>
            </a:extLst>
          </p:cNvPr>
          <p:cNvSpPr>
            <a:spLocks noChangeArrowheads="1"/>
          </p:cNvSpPr>
          <p:nvPr/>
        </p:nvSpPr>
        <p:spPr bwMode="auto">
          <a:xfrm>
            <a:off x="5216943" y="875960"/>
            <a:ext cx="1785937" cy="928688"/>
          </a:xfrm>
          <a:prstGeom prst="leftArrow">
            <a:avLst>
              <a:gd name="adj1" fmla="val 50000"/>
              <a:gd name="adj2" fmla="val 50000"/>
            </a:avLst>
          </a:prstGeom>
          <a:solidFill>
            <a:schemeClr val="accent1"/>
          </a:solidFill>
          <a:ln w="12700" algn="ctr">
            <a:solidFill>
              <a:schemeClr val="tx1"/>
            </a:solidFill>
            <a:round/>
            <a:headEnd type="none" w="sm" len="sm"/>
            <a:tailEnd type="none" w="sm" len="sm"/>
          </a:ln>
        </p:spPr>
        <p:txBody>
          <a:bodyPr/>
          <a:lstStyle/>
          <a:p>
            <a:r>
              <a:rPr lang="sv-SE">
                <a:latin typeface="Times New Roman" panose="02020603050405020304" pitchFamily="18" charset="0"/>
                <a:cs typeface="Times New Roman" panose="02020603050405020304" pitchFamily="18" charset="0"/>
              </a:rPr>
              <a:t>”stäng av nu” </a:t>
            </a:r>
          </a:p>
        </p:txBody>
      </p:sp>
      <p:pic>
        <p:nvPicPr>
          <p:cNvPr id="23" name="Bildobjekt 22" descr="\\ad.stockholm.se\cli-sd\cc2sd002\003871\Precens\Brottsprevention\Komet1\Administration\Logotype\PLUS\PLUS logo användbar.jpg">
            <a:extLst>
              <a:ext uri="{FF2B5EF4-FFF2-40B4-BE49-F238E27FC236}">
                <a16:creationId xmlns:a16="http://schemas.microsoft.com/office/drawing/2014/main" id="{8FB68E8D-E485-4204-976C-EEF6EE56DCE2}"/>
              </a:ext>
            </a:extLst>
          </p:cNvPr>
          <p:cNvPicPr/>
          <p:nvPr/>
        </p:nvPicPr>
        <p:blipFill>
          <a:blip r:embed="rId3" cstate="print"/>
          <a:srcRect/>
          <a:stretch>
            <a:fillRect/>
          </a:stretch>
        </p:blipFill>
        <p:spPr bwMode="auto">
          <a:xfrm>
            <a:off x="7164290" y="6165306"/>
            <a:ext cx="1130531" cy="465513"/>
          </a:xfrm>
          <a:prstGeom prst="rect">
            <a:avLst/>
          </a:prstGeom>
          <a:noFill/>
          <a:ln w="9525">
            <a:noFill/>
            <a:miter lim="800000"/>
            <a:headEnd/>
            <a:tailEnd/>
          </a:ln>
        </p:spPr>
      </p:pic>
      <p:sp>
        <p:nvSpPr>
          <p:cNvPr id="24" name="textruta 23">
            <a:extLst>
              <a:ext uri="{FF2B5EF4-FFF2-40B4-BE49-F238E27FC236}">
                <a16:creationId xmlns:a16="http://schemas.microsoft.com/office/drawing/2014/main" id="{63AADCC5-97E7-487E-BF97-6799208E002A}"/>
              </a:ext>
            </a:extLst>
          </p:cNvPr>
          <p:cNvSpPr txBox="1"/>
          <p:nvPr/>
        </p:nvSpPr>
        <p:spPr>
          <a:xfrm>
            <a:off x="349041" y="5563493"/>
            <a:ext cx="8644128" cy="369332"/>
          </a:xfrm>
          <a:prstGeom prst="rect">
            <a:avLst/>
          </a:prstGeom>
          <a:noFill/>
        </p:spPr>
        <p:txBody>
          <a:bodyPr wrap="square">
            <a:spAutoFit/>
          </a:bodyPr>
          <a:lstStyle/>
          <a:p>
            <a:pPr eaLnBrk="0" hangingPunct="0"/>
            <a:r>
              <a:rPr lang="sv-SE" sz="1800" dirty="0">
                <a:latin typeface="Times New Roman" panose="02020603050405020304" pitchFamily="18" charset="0"/>
                <a:cs typeface="Times New Roman" panose="02020603050405020304" pitchFamily="18" charset="0"/>
              </a:rPr>
              <a:t>Föräldraträningens främsta syfte är att bryta detta beteendemönster och ge andra alternativ!</a:t>
            </a:r>
          </a:p>
        </p:txBody>
      </p:sp>
    </p:spTree>
    <p:extLst>
      <p:ext uri="{BB962C8B-B14F-4D97-AF65-F5344CB8AC3E}">
        <p14:creationId xmlns:p14="http://schemas.microsoft.com/office/powerpoint/2010/main" val="2381515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393352" y="967565"/>
            <a:ext cx="3888000" cy="4350865"/>
          </a:xfrm>
        </p:spPr>
        <p:txBody>
          <a:bodyPr>
            <a:normAutofit/>
          </a:bodyPr>
          <a:lstStyle/>
          <a:p>
            <a:pPr marL="0" indent="0">
              <a:spcAft>
                <a:spcPts val="0"/>
              </a:spcAft>
              <a:buNone/>
              <a:defRPr/>
            </a:pPr>
            <a:br>
              <a:rPr lang="sv-SE" dirty="0"/>
            </a:br>
            <a:endParaRPr lang="sv-SE" dirty="0"/>
          </a:p>
        </p:txBody>
      </p:sp>
      <p:sp>
        <p:nvSpPr>
          <p:cNvPr id="7" name="Platshållare för text 6"/>
          <p:cNvSpPr>
            <a:spLocks noGrp="1"/>
          </p:cNvSpPr>
          <p:nvPr>
            <p:ph type="body" sz="quarter" idx="14"/>
          </p:nvPr>
        </p:nvSpPr>
        <p:spPr>
          <a:xfrm>
            <a:off x="457200" y="1440000"/>
            <a:ext cx="8216650" cy="4725306"/>
          </a:xfrm>
        </p:spPr>
        <p:txBody>
          <a:bodyPr>
            <a:normAutofit/>
          </a:bodyPr>
          <a:lstStyle/>
          <a:p>
            <a:pPr marL="0" indent="0">
              <a:buNone/>
            </a:pPr>
            <a:r>
              <a:rPr lang="sv-SE" dirty="0">
                <a:latin typeface="Times New Roman" panose="02020603050405020304" pitchFamily="18" charset="0"/>
                <a:cs typeface="Times New Roman" panose="02020603050405020304" pitchFamily="18" charset="0"/>
              </a:rPr>
              <a:t>Effektiv prevention: öka skyddsfaktorer och minska riskfaktorer</a:t>
            </a:r>
          </a:p>
          <a:p>
            <a:pPr marL="0" indent="0">
              <a:buNone/>
            </a:pPr>
            <a:endParaRPr lang="sv-SE" dirty="0">
              <a:latin typeface="Times New Roman" panose="02020603050405020304" pitchFamily="18" charset="0"/>
              <a:cs typeface="Times New Roman" panose="02020603050405020304" pitchFamily="18" charset="0"/>
            </a:endParaRPr>
          </a:p>
          <a:p>
            <a:pPr marL="0" indent="0">
              <a:buNone/>
            </a:pPr>
            <a:r>
              <a:rPr lang="sv-SE" dirty="0">
                <a:latin typeface="Times New Roman" panose="02020603050405020304" pitchFamily="18" charset="0"/>
                <a:cs typeface="Times New Roman" panose="02020603050405020304" pitchFamily="18" charset="0"/>
              </a:rPr>
              <a:t>Exempel på riskfaktorer på olika nivåer:</a:t>
            </a:r>
          </a:p>
          <a:p>
            <a:pPr marL="0" indent="0">
              <a:buNone/>
            </a:pPr>
            <a:endParaRPr lang="sv-SE" dirty="0">
              <a:latin typeface="Times New Roman" panose="02020603050405020304" pitchFamily="18" charset="0"/>
              <a:cs typeface="Times New Roman" panose="02020603050405020304" pitchFamily="18" charset="0"/>
            </a:endParaRPr>
          </a:p>
          <a:p>
            <a:pPr marL="0" indent="0">
              <a:buNone/>
            </a:pPr>
            <a:endParaRPr lang="sv-SE" dirty="0"/>
          </a:p>
          <a:p>
            <a:endParaRPr lang="sv-SE" dirty="0"/>
          </a:p>
          <a:p>
            <a:endParaRPr lang="sv-SE" dirty="0"/>
          </a:p>
          <a:p>
            <a:endParaRPr lang="sv-SE" dirty="0"/>
          </a:p>
          <a:p>
            <a:pPr marL="0" indent="0">
              <a:buNone/>
            </a:pPr>
            <a:endParaRPr lang="sv-SE" dirty="0"/>
          </a:p>
          <a:p>
            <a:pPr marL="0" indent="0">
              <a:buNone/>
            </a:pPr>
            <a:endParaRPr lang="sv-SE" sz="800" dirty="0">
              <a:latin typeface="Times New Roman" panose="02020603050405020304" pitchFamily="18" charset="0"/>
              <a:cs typeface="Times New Roman" panose="02020603050405020304" pitchFamily="18" charset="0"/>
            </a:endParaRPr>
          </a:p>
          <a:p>
            <a:pPr marL="0" indent="0">
              <a:buNone/>
            </a:pPr>
            <a:r>
              <a:rPr lang="sv-SE" sz="1400" dirty="0">
                <a:latin typeface="Times New Roman" panose="02020603050405020304" pitchFamily="18" charset="0"/>
                <a:cs typeface="Times New Roman" panose="02020603050405020304" pitchFamily="18" charset="0"/>
              </a:rPr>
              <a:t>(Research </a:t>
            </a:r>
            <a:r>
              <a:rPr lang="sv-SE" sz="1400" dirty="0" err="1">
                <a:latin typeface="Times New Roman" panose="02020603050405020304" pitchFamily="18" charset="0"/>
                <a:cs typeface="Times New Roman" panose="02020603050405020304" pitchFamily="18" charset="0"/>
              </a:rPr>
              <a:t>Institutes</a:t>
            </a:r>
            <a:r>
              <a:rPr lang="sv-SE" sz="1400" baseline="0" dirty="0">
                <a:latin typeface="Times New Roman" panose="02020603050405020304" pitchFamily="18" charset="0"/>
                <a:cs typeface="Times New Roman" panose="02020603050405020304" pitchFamily="18" charset="0"/>
              </a:rPr>
              <a:t> </a:t>
            </a:r>
            <a:r>
              <a:rPr lang="sv-SE" sz="1400" baseline="0" dirty="0" err="1">
                <a:latin typeface="Times New Roman" panose="02020603050405020304" pitchFamily="18" charset="0"/>
                <a:cs typeface="Times New Roman" panose="02020603050405020304" pitchFamily="18" charset="0"/>
              </a:rPr>
              <a:t>of</a:t>
            </a:r>
            <a:r>
              <a:rPr lang="sv-SE" sz="1400" baseline="0" dirty="0">
                <a:latin typeface="Times New Roman" panose="02020603050405020304" pitchFamily="18" charset="0"/>
                <a:cs typeface="Times New Roman" panose="02020603050405020304" pitchFamily="18" charset="0"/>
              </a:rPr>
              <a:t> Sweden, 2021, </a:t>
            </a:r>
            <a:r>
              <a:rPr lang="sv-SE" sz="1400" dirty="0">
                <a:latin typeface="Times New Roman" panose="02020603050405020304" pitchFamily="18" charset="0"/>
                <a:cs typeface="Times New Roman" panose="02020603050405020304" pitchFamily="18" charset="0"/>
              </a:rPr>
              <a:t>Andershed, A-K., &amp; Andershed, H, 2019)</a:t>
            </a:r>
          </a:p>
        </p:txBody>
      </p:sp>
      <p:sp>
        <p:nvSpPr>
          <p:cNvPr id="6" name="Rubrik 5"/>
          <p:cNvSpPr>
            <a:spLocks noGrp="1"/>
          </p:cNvSpPr>
          <p:nvPr>
            <p:ph type="title"/>
          </p:nvPr>
        </p:nvSpPr>
        <p:spPr>
          <a:xfrm>
            <a:off x="457200" y="307141"/>
            <a:ext cx="8231188" cy="842962"/>
          </a:xfrm>
        </p:spPr>
        <p:txBody>
          <a:bodyPr>
            <a:normAutofit/>
          </a:bodyPr>
          <a:lstStyle/>
          <a:p>
            <a:br>
              <a:rPr lang="sv-SE" sz="4000" dirty="0">
                <a:latin typeface="Times New Roman" panose="02020603050405020304" pitchFamily="18" charset="0"/>
                <a:cs typeface="Times New Roman" panose="02020603050405020304" pitchFamily="18" charset="0"/>
              </a:rPr>
            </a:br>
            <a:r>
              <a:rPr lang="sv-SE" sz="4000" dirty="0">
                <a:latin typeface="Times New Roman" panose="02020603050405020304" pitchFamily="18" charset="0"/>
                <a:cs typeface="Times New Roman" panose="02020603050405020304" pitchFamily="18" charset="0"/>
              </a:rPr>
              <a:t>Riskfaktorer</a:t>
            </a:r>
          </a:p>
        </p:txBody>
      </p:sp>
      <p:graphicFrame>
        <p:nvGraphicFramePr>
          <p:cNvPr id="8" name="Tabell 7"/>
          <p:cNvGraphicFramePr>
            <a:graphicFrameLocks noGrp="1"/>
          </p:cNvGraphicFramePr>
          <p:nvPr>
            <p:extLst>
              <p:ext uri="{D42A27DB-BD31-4B8C-83A1-F6EECF244321}">
                <p14:modId xmlns:p14="http://schemas.microsoft.com/office/powerpoint/2010/main" val="1907143804"/>
              </p:ext>
            </p:extLst>
          </p:nvPr>
        </p:nvGraphicFramePr>
        <p:xfrm>
          <a:off x="457200" y="2559269"/>
          <a:ext cx="8393500" cy="2559196"/>
        </p:xfrm>
        <a:graphic>
          <a:graphicData uri="http://schemas.openxmlformats.org/drawingml/2006/table">
            <a:tbl>
              <a:tblPr firstRow="1" bandRow="1">
                <a:tableStyleId>{5C22544A-7EE6-4342-B048-85BDC9FD1C3A}</a:tableStyleId>
              </a:tblPr>
              <a:tblGrid>
                <a:gridCol w="1678700">
                  <a:extLst>
                    <a:ext uri="{9D8B030D-6E8A-4147-A177-3AD203B41FA5}">
                      <a16:colId xmlns:a16="http://schemas.microsoft.com/office/drawing/2014/main" val="2020804158"/>
                    </a:ext>
                  </a:extLst>
                </a:gridCol>
                <a:gridCol w="1678700">
                  <a:extLst>
                    <a:ext uri="{9D8B030D-6E8A-4147-A177-3AD203B41FA5}">
                      <a16:colId xmlns:a16="http://schemas.microsoft.com/office/drawing/2014/main" val="1520211295"/>
                    </a:ext>
                  </a:extLst>
                </a:gridCol>
                <a:gridCol w="1678700">
                  <a:extLst>
                    <a:ext uri="{9D8B030D-6E8A-4147-A177-3AD203B41FA5}">
                      <a16:colId xmlns:a16="http://schemas.microsoft.com/office/drawing/2014/main" val="2275378282"/>
                    </a:ext>
                  </a:extLst>
                </a:gridCol>
                <a:gridCol w="1678700">
                  <a:extLst>
                    <a:ext uri="{9D8B030D-6E8A-4147-A177-3AD203B41FA5}">
                      <a16:colId xmlns:a16="http://schemas.microsoft.com/office/drawing/2014/main" val="4158069917"/>
                    </a:ext>
                  </a:extLst>
                </a:gridCol>
                <a:gridCol w="1678700">
                  <a:extLst>
                    <a:ext uri="{9D8B030D-6E8A-4147-A177-3AD203B41FA5}">
                      <a16:colId xmlns:a16="http://schemas.microsoft.com/office/drawing/2014/main" val="3951194275"/>
                    </a:ext>
                  </a:extLst>
                </a:gridCol>
              </a:tblGrid>
              <a:tr h="0">
                <a:tc>
                  <a:txBody>
                    <a:bodyPr/>
                    <a:lstStyle/>
                    <a:p>
                      <a:r>
                        <a:rPr lang="sv-SE" b="1" dirty="0">
                          <a:solidFill>
                            <a:schemeClr val="tx1"/>
                          </a:solidFill>
                          <a:latin typeface="Times New Roman" panose="02020603050405020304" pitchFamily="18" charset="0"/>
                          <a:cs typeface="Times New Roman" panose="02020603050405020304" pitchFamily="18" charset="0"/>
                        </a:rPr>
                        <a:t>Individ</a:t>
                      </a:r>
                    </a:p>
                  </a:txBody>
                  <a:tcPr/>
                </a:tc>
                <a:tc>
                  <a:txBody>
                    <a:bodyPr/>
                    <a:lstStyle/>
                    <a:p>
                      <a:r>
                        <a:rPr lang="sv-SE" b="1" dirty="0">
                          <a:solidFill>
                            <a:schemeClr val="tx1"/>
                          </a:solidFill>
                          <a:latin typeface="Times New Roman" panose="02020603050405020304" pitchFamily="18" charset="0"/>
                          <a:cs typeface="Times New Roman" panose="02020603050405020304" pitchFamily="18" charset="0"/>
                        </a:rPr>
                        <a:t>Familj</a:t>
                      </a:r>
                    </a:p>
                  </a:txBody>
                  <a:tcPr/>
                </a:tc>
                <a:tc>
                  <a:txBody>
                    <a:bodyPr/>
                    <a:lstStyle/>
                    <a:p>
                      <a:r>
                        <a:rPr lang="sv-SE" b="1" dirty="0">
                          <a:solidFill>
                            <a:schemeClr val="tx1"/>
                          </a:solidFill>
                          <a:latin typeface="Times New Roman" panose="02020603050405020304" pitchFamily="18" charset="0"/>
                          <a:cs typeface="Times New Roman" panose="02020603050405020304" pitchFamily="18" charset="0"/>
                        </a:rPr>
                        <a:t>Skola</a:t>
                      </a:r>
                    </a:p>
                  </a:txBody>
                  <a:tcPr/>
                </a:tc>
                <a:tc>
                  <a:txBody>
                    <a:bodyPr/>
                    <a:lstStyle/>
                    <a:p>
                      <a:r>
                        <a:rPr lang="sv-SE" b="1" dirty="0">
                          <a:solidFill>
                            <a:schemeClr val="tx1"/>
                          </a:solidFill>
                          <a:latin typeface="Times New Roman" panose="02020603050405020304" pitchFamily="18" charset="0"/>
                          <a:cs typeface="Times New Roman" panose="02020603050405020304" pitchFamily="18" charset="0"/>
                        </a:rPr>
                        <a:t>Kamrater</a:t>
                      </a:r>
                    </a:p>
                  </a:txBody>
                  <a:tcPr/>
                </a:tc>
                <a:tc>
                  <a:txBody>
                    <a:bodyPr/>
                    <a:lstStyle/>
                    <a:p>
                      <a:r>
                        <a:rPr lang="sv-SE" b="1" dirty="0">
                          <a:solidFill>
                            <a:schemeClr val="tx1"/>
                          </a:solidFill>
                          <a:latin typeface="Times New Roman" panose="02020603050405020304" pitchFamily="18" charset="0"/>
                          <a:cs typeface="Times New Roman" panose="02020603050405020304" pitchFamily="18" charset="0"/>
                        </a:rPr>
                        <a:t>Samhälle</a:t>
                      </a:r>
                    </a:p>
                  </a:txBody>
                  <a:tcPr/>
                </a:tc>
                <a:extLst>
                  <a:ext uri="{0D108BD9-81ED-4DB2-BD59-A6C34878D82A}">
                    <a16:rowId xmlns:a16="http://schemas.microsoft.com/office/drawing/2014/main" val="46785777"/>
                  </a:ext>
                </a:extLst>
              </a:tr>
              <a:tr h="1035196">
                <a:tc>
                  <a:txBody>
                    <a:bodyPr/>
                    <a:lstStyle/>
                    <a:p>
                      <a:r>
                        <a:rPr lang="sv-SE" sz="1600" dirty="0"/>
                        <a:t>Impulsivitet</a:t>
                      </a:r>
                    </a:p>
                  </a:txBody>
                  <a:tcPr/>
                </a:tc>
                <a:tc>
                  <a:txBody>
                    <a:bodyPr/>
                    <a:lstStyle/>
                    <a:p>
                      <a:r>
                        <a:rPr lang="sv-SE" sz="1600" dirty="0"/>
                        <a:t>Föräldrars</a:t>
                      </a:r>
                      <a:r>
                        <a:rPr lang="sv-SE" sz="1600" baseline="0" dirty="0"/>
                        <a:t> svårigheter</a:t>
                      </a:r>
                      <a:endParaRPr lang="sv-SE" sz="1600" dirty="0"/>
                    </a:p>
                  </a:txBody>
                  <a:tcPr/>
                </a:tc>
                <a:tc>
                  <a:txBody>
                    <a:bodyPr/>
                    <a:lstStyle/>
                    <a:p>
                      <a:r>
                        <a:rPr lang="sv-SE" sz="1600" dirty="0"/>
                        <a:t>Låga skolprestationer</a:t>
                      </a:r>
                    </a:p>
                  </a:txBody>
                  <a:tcPr/>
                </a:tc>
                <a:tc>
                  <a:txBody>
                    <a:bodyPr/>
                    <a:lstStyle/>
                    <a:p>
                      <a:r>
                        <a:rPr lang="sv-SE" sz="1600" dirty="0"/>
                        <a:t>Mobbning</a:t>
                      </a:r>
                    </a:p>
                  </a:txBody>
                  <a:tcPr/>
                </a:tc>
                <a:tc>
                  <a:txBody>
                    <a:bodyPr/>
                    <a:lstStyle/>
                    <a:p>
                      <a:r>
                        <a:rPr lang="sv-SE" sz="1600" dirty="0"/>
                        <a:t>Maskulinitetsnormer</a:t>
                      </a:r>
                    </a:p>
                  </a:txBody>
                  <a:tcPr/>
                </a:tc>
                <a:extLst>
                  <a:ext uri="{0D108BD9-81ED-4DB2-BD59-A6C34878D82A}">
                    <a16:rowId xmlns:a16="http://schemas.microsoft.com/office/drawing/2014/main" val="1852563145"/>
                  </a:ext>
                </a:extLst>
              </a:tr>
              <a:tr h="550447">
                <a:tc>
                  <a:txBody>
                    <a:bodyPr/>
                    <a:lstStyle/>
                    <a:p>
                      <a:r>
                        <a:rPr lang="sv-SE" sz="1600" dirty="0"/>
                        <a:t>Inlärnings-svårigheter</a:t>
                      </a:r>
                    </a:p>
                  </a:txBody>
                  <a:tcPr/>
                </a:tc>
                <a:tc>
                  <a:txBody>
                    <a:bodyPr/>
                    <a:lstStyle/>
                    <a:p>
                      <a:r>
                        <a:rPr lang="sv-SE" sz="1600" dirty="0"/>
                        <a:t>Konfliktfylld hemmiljö</a:t>
                      </a:r>
                    </a:p>
                  </a:txBody>
                  <a:tcPr/>
                </a:tc>
                <a:tc>
                  <a:txBody>
                    <a:bodyPr/>
                    <a:lstStyle/>
                    <a:p>
                      <a:r>
                        <a:rPr lang="sv-SE" sz="1600" dirty="0"/>
                        <a:t>Vantrivsel i skolan</a:t>
                      </a:r>
                    </a:p>
                  </a:txBody>
                  <a:tcPr/>
                </a:tc>
                <a:tc>
                  <a:txBody>
                    <a:bodyPr/>
                    <a:lstStyle/>
                    <a:p>
                      <a:r>
                        <a:rPr lang="sv-SE" sz="1600" dirty="0"/>
                        <a:t>Problematiska</a:t>
                      </a:r>
                      <a:r>
                        <a:rPr lang="sv-SE" sz="1600" baseline="0" dirty="0"/>
                        <a:t> kompisrelationer</a:t>
                      </a:r>
                      <a:endParaRPr lang="sv-SE" sz="1600" dirty="0"/>
                    </a:p>
                  </a:txBody>
                  <a:tcPr/>
                </a:tc>
                <a:tc>
                  <a:txBody>
                    <a:bodyPr/>
                    <a:lstStyle/>
                    <a:p>
                      <a:r>
                        <a:rPr lang="sv-SE" sz="1600" dirty="0"/>
                        <a:t>Ekonomiska svårigheter</a:t>
                      </a:r>
                    </a:p>
                  </a:txBody>
                  <a:tcPr/>
                </a:tc>
                <a:extLst>
                  <a:ext uri="{0D108BD9-81ED-4DB2-BD59-A6C34878D82A}">
                    <a16:rowId xmlns:a16="http://schemas.microsoft.com/office/drawing/2014/main" val="657717677"/>
                  </a:ext>
                </a:extLst>
              </a:tr>
              <a:tr h="550447">
                <a:tc>
                  <a:txBody>
                    <a:bodyPr/>
                    <a:lstStyle/>
                    <a:p>
                      <a:r>
                        <a:rPr lang="sv-SE" sz="1600" dirty="0"/>
                        <a:t>Normbrytande</a:t>
                      </a:r>
                      <a:r>
                        <a:rPr lang="sv-SE" sz="1600" baseline="0" dirty="0"/>
                        <a:t> beteende</a:t>
                      </a:r>
                      <a:endParaRPr lang="sv-SE" sz="1600" dirty="0"/>
                    </a:p>
                  </a:txBody>
                  <a:tcPr/>
                </a:tc>
                <a:tc>
                  <a:txBody>
                    <a:bodyPr/>
                    <a:lstStyle/>
                    <a:p>
                      <a:r>
                        <a:rPr lang="sv-SE" sz="1600" dirty="0"/>
                        <a:t>Uppfostringsstrategier</a:t>
                      </a:r>
                    </a:p>
                  </a:txBody>
                  <a:tcPr/>
                </a:tc>
                <a:tc>
                  <a:txBody>
                    <a:bodyPr/>
                    <a:lstStyle/>
                    <a:p>
                      <a:endParaRPr lang="sv-SE" sz="1600" dirty="0"/>
                    </a:p>
                  </a:txBody>
                  <a:tcPr/>
                </a:tc>
                <a:tc>
                  <a:txBody>
                    <a:bodyPr/>
                    <a:lstStyle/>
                    <a:p>
                      <a:endParaRPr lang="sv-SE" sz="1600"/>
                    </a:p>
                  </a:txBody>
                  <a:tcPr/>
                </a:tc>
                <a:tc>
                  <a:txBody>
                    <a:bodyPr/>
                    <a:lstStyle/>
                    <a:p>
                      <a:r>
                        <a:rPr lang="sv-SE" sz="1600" dirty="0"/>
                        <a:t>Normer kring HBTQI</a:t>
                      </a:r>
                    </a:p>
                  </a:txBody>
                  <a:tcPr/>
                </a:tc>
                <a:extLst>
                  <a:ext uri="{0D108BD9-81ED-4DB2-BD59-A6C34878D82A}">
                    <a16:rowId xmlns:a16="http://schemas.microsoft.com/office/drawing/2014/main" val="141599000"/>
                  </a:ext>
                </a:extLst>
              </a:tr>
            </a:tbl>
          </a:graphicData>
        </a:graphic>
      </p:graphicFrame>
      <p:pic>
        <p:nvPicPr>
          <p:cNvPr id="9" name="Bildobjekt 8" descr="\\ad.stockholm.se\cli-sd\cc2sd002\003871\Precens\Brottsprevention\Komet1\Administration\Logotype\PLUS\PLUS logo användbar.jpg"/>
          <p:cNvPicPr/>
          <p:nvPr/>
        </p:nvPicPr>
        <p:blipFill>
          <a:blip r:embed="rId3" cstate="print"/>
          <a:srcRect/>
          <a:stretch>
            <a:fillRect/>
          </a:stretch>
        </p:blipFill>
        <p:spPr bwMode="auto">
          <a:xfrm>
            <a:off x="7164290" y="6165306"/>
            <a:ext cx="1130531" cy="46551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3"/>
          <a:stretch>
            <a:fillRect/>
          </a:stretch>
        </p:blipFill>
        <p:spPr>
          <a:xfrm>
            <a:off x="1873252" y="1270740"/>
            <a:ext cx="5399087" cy="4968237"/>
          </a:xfrm>
          <a:prstGeom prst="rect">
            <a:avLst/>
          </a:prstGeom>
        </p:spPr>
      </p:pic>
      <p:sp>
        <p:nvSpPr>
          <p:cNvPr id="6" name="Rubrik 5"/>
          <p:cNvSpPr>
            <a:spLocks noGrp="1"/>
          </p:cNvSpPr>
          <p:nvPr>
            <p:ph type="title"/>
          </p:nvPr>
        </p:nvSpPr>
        <p:spPr>
          <a:xfrm>
            <a:off x="457200" y="431494"/>
            <a:ext cx="8231188" cy="842962"/>
          </a:xfrm>
        </p:spPr>
        <p:txBody>
          <a:bodyPr>
            <a:normAutofit/>
          </a:bodyPr>
          <a:lstStyle/>
          <a:p>
            <a:br>
              <a:rPr lang="sv-SE" sz="3200" dirty="0">
                <a:latin typeface="Times New Roman" panose="02020603050405020304" pitchFamily="18" charset="0"/>
                <a:cs typeface="Times New Roman" panose="02020603050405020304" pitchFamily="18" charset="0"/>
              </a:rPr>
            </a:br>
            <a:r>
              <a:rPr lang="sv-SE" sz="3200" dirty="0">
                <a:latin typeface="Times New Roman" panose="02020603050405020304" pitchFamily="18" charset="0"/>
                <a:cs typeface="Times New Roman" panose="02020603050405020304" pitchFamily="18" charset="0"/>
              </a:rPr>
              <a:t>Skyddsfaktorer på individ- och familjenivå</a:t>
            </a:r>
          </a:p>
        </p:txBody>
      </p:sp>
      <p:pic>
        <p:nvPicPr>
          <p:cNvPr id="8" name="Bildobjekt 7" descr="\\ad.stockholm.se\cli-sd\cc2sd002\003871\Precens\Brottsprevention\Komet1\Administration\Logotype\PLUS\PLUS logo användbar.jpg"/>
          <p:cNvPicPr/>
          <p:nvPr/>
        </p:nvPicPr>
        <p:blipFill>
          <a:blip r:embed="rId4" cstate="print"/>
          <a:srcRect/>
          <a:stretch>
            <a:fillRect/>
          </a:stretch>
        </p:blipFill>
        <p:spPr bwMode="auto">
          <a:xfrm>
            <a:off x="7164290" y="6165306"/>
            <a:ext cx="1130531" cy="465513"/>
          </a:xfrm>
          <a:prstGeom prst="rect">
            <a:avLst/>
          </a:prstGeom>
          <a:noFill/>
          <a:ln w="9525">
            <a:noFill/>
            <a:miter lim="800000"/>
            <a:headEnd/>
            <a:tailEnd/>
          </a:ln>
        </p:spPr>
      </p:pic>
      <p:sp>
        <p:nvSpPr>
          <p:cNvPr id="9" name="textruta 8">
            <a:extLst>
              <a:ext uri="{FF2B5EF4-FFF2-40B4-BE49-F238E27FC236}">
                <a16:creationId xmlns:a16="http://schemas.microsoft.com/office/drawing/2014/main" id="{17D1FCA5-0619-4315-BA49-E890BC1053A7}"/>
              </a:ext>
            </a:extLst>
          </p:cNvPr>
          <p:cNvSpPr txBox="1"/>
          <p:nvPr/>
        </p:nvSpPr>
        <p:spPr>
          <a:xfrm>
            <a:off x="4627629" y="1086074"/>
            <a:ext cx="4572000" cy="369332"/>
          </a:xfrm>
          <a:prstGeom prst="rect">
            <a:avLst/>
          </a:prstGeom>
          <a:noFill/>
        </p:spPr>
        <p:txBody>
          <a:bodyPr wrap="square">
            <a:spAutoFit/>
          </a:bodyPr>
          <a:lstStyle/>
          <a:p>
            <a:r>
              <a:rPr lang="sv-SE" sz="1800" dirty="0">
                <a:latin typeface="Times New Roman" panose="02020603050405020304" pitchFamily="18" charset="0"/>
                <a:cs typeface="Times New Roman" panose="02020603050405020304" pitchFamily="18" charset="0"/>
              </a:rPr>
              <a:t>Research </a:t>
            </a:r>
            <a:r>
              <a:rPr lang="sv-SE" dirty="0" err="1">
                <a:latin typeface="Times New Roman" panose="02020603050405020304" pitchFamily="18" charset="0"/>
                <a:cs typeface="Times New Roman" panose="02020603050405020304" pitchFamily="18" charset="0"/>
              </a:rPr>
              <a:t>I</a:t>
            </a:r>
            <a:r>
              <a:rPr lang="sv-SE" sz="1800" dirty="0" err="1">
                <a:latin typeface="Times New Roman" panose="02020603050405020304" pitchFamily="18" charset="0"/>
                <a:cs typeface="Times New Roman" panose="02020603050405020304" pitchFamily="18" charset="0"/>
              </a:rPr>
              <a:t>nstitutes</a:t>
            </a:r>
            <a:r>
              <a:rPr lang="sv-SE" sz="1800" baseline="0" dirty="0">
                <a:latin typeface="Times New Roman" panose="02020603050405020304" pitchFamily="18" charset="0"/>
                <a:cs typeface="Times New Roman" panose="02020603050405020304" pitchFamily="18" charset="0"/>
              </a:rPr>
              <a:t> </a:t>
            </a:r>
            <a:r>
              <a:rPr lang="sv-SE" sz="1800" baseline="0" dirty="0" err="1">
                <a:latin typeface="Times New Roman" panose="02020603050405020304" pitchFamily="18" charset="0"/>
                <a:cs typeface="Times New Roman" panose="02020603050405020304" pitchFamily="18" charset="0"/>
              </a:rPr>
              <a:t>of</a:t>
            </a:r>
            <a:r>
              <a:rPr lang="sv-SE" sz="1800" baseline="0" dirty="0">
                <a:latin typeface="Times New Roman" panose="02020603050405020304" pitchFamily="18" charset="0"/>
                <a:cs typeface="Times New Roman" panose="02020603050405020304" pitchFamily="18" charset="0"/>
              </a:rPr>
              <a:t> Sweden (2021) </a:t>
            </a:r>
            <a:endParaRPr lang="sv-SE" dirty="0"/>
          </a:p>
        </p:txBody>
      </p:sp>
    </p:spTree>
    <p:extLst>
      <p:ext uri="{BB962C8B-B14F-4D97-AF65-F5344CB8AC3E}">
        <p14:creationId xmlns:p14="http://schemas.microsoft.com/office/powerpoint/2010/main" val="996380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p:cNvSpPr>
            <a:spLocks noGrp="1"/>
          </p:cNvSpPr>
          <p:nvPr>
            <p:ph type="body" sz="quarter" idx="13"/>
          </p:nvPr>
        </p:nvSpPr>
        <p:spPr>
          <a:xfrm>
            <a:off x="458786" y="647701"/>
            <a:ext cx="8167054" cy="5455388"/>
          </a:xfrm>
        </p:spPr>
        <p:txBody>
          <a:bodyPr>
            <a:normAutofit fontScale="85000" lnSpcReduction="20000"/>
          </a:bodyPr>
          <a:lstStyle/>
          <a:p>
            <a:pPr>
              <a:lnSpc>
                <a:spcPct val="110000"/>
              </a:lnSpc>
              <a:spcBef>
                <a:spcPts val="600"/>
              </a:spcBef>
            </a:pPr>
            <a:endParaRPr lang="sv-SE" dirty="0">
              <a:latin typeface="Times New Roman" panose="02020603050405020304" pitchFamily="18" charset="0"/>
              <a:cs typeface="Times New Roman" panose="02020603050405020304" pitchFamily="18" charset="0"/>
            </a:endParaRPr>
          </a:p>
          <a:p>
            <a:pPr marL="360000" indent="-360000">
              <a:lnSpc>
                <a:spcPct val="110000"/>
              </a:lnSpc>
              <a:spcBef>
                <a:spcPts val="600"/>
              </a:spcBef>
            </a:pPr>
            <a:r>
              <a:rPr lang="sv-SE" dirty="0">
                <a:solidFill>
                  <a:schemeClr val="tx1"/>
                </a:solidFill>
                <a:latin typeface="Times New Roman" panose="02020603050405020304" pitchFamily="18" charset="0"/>
                <a:cs typeface="Times New Roman" panose="02020603050405020304" pitchFamily="18" charset="0"/>
              </a:rPr>
              <a:t>Beteendebaserade samspelsprogram är effektiva för att minska utagerande beteenden hos barn och är den metod som har bäst forskningsstöd (t. ex </a:t>
            </a:r>
            <a:r>
              <a:rPr lang="sv-SE" dirty="0" err="1">
                <a:solidFill>
                  <a:schemeClr val="tx1"/>
                </a:solidFill>
                <a:latin typeface="Times New Roman" panose="02020603050405020304" pitchFamily="18" charset="0"/>
                <a:cs typeface="Times New Roman" panose="02020603050405020304" pitchFamily="18" charset="0"/>
              </a:rPr>
              <a:t>Kaminski</a:t>
            </a:r>
            <a:r>
              <a:rPr lang="sv-SE" dirty="0">
                <a:solidFill>
                  <a:schemeClr val="tx1"/>
                </a:solidFill>
                <a:latin typeface="Times New Roman" panose="02020603050405020304" pitchFamily="18" charset="0"/>
                <a:cs typeface="Times New Roman" panose="02020603050405020304" pitchFamily="18" charset="0"/>
              </a:rPr>
              <a:t> &amp; </a:t>
            </a:r>
            <a:r>
              <a:rPr lang="sv-SE" dirty="0" err="1">
                <a:solidFill>
                  <a:schemeClr val="tx1"/>
                </a:solidFill>
                <a:latin typeface="Times New Roman" panose="02020603050405020304" pitchFamily="18" charset="0"/>
                <a:cs typeface="Times New Roman" panose="02020603050405020304" pitchFamily="18" charset="0"/>
              </a:rPr>
              <a:t>Claussen</a:t>
            </a:r>
            <a:r>
              <a:rPr lang="sv-SE" dirty="0">
                <a:solidFill>
                  <a:schemeClr val="tx1"/>
                </a:solidFill>
                <a:latin typeface="Times New Roman" panose="02020603050405020304" pitchFamily="18" charset="0"/>
                <a:cs typeface="Times New Roman" panose="02020603050405020304" pitchFamily="18" charset="0"/>
              </a:rPr>
              <a:t>, 2017). </a:t>
            </a:r>
          </a:p>
          <a:p>
            <a:pPr marL="360000" indent="-360000">
              <a:lnSpc>
                <a:spcPct val="110000"/>
              </a:lnSpc>
              <a:spcBef>
                <a:spcPts val="600"/>
              </a:spcBef>
            </a:pPr>
            <a:r>
              <a:rPr lang="sv-SE" dirty="0">
                <a:solidFill>
                  <a:schemeClr val="tx1"/>
                </a:solidFill>
                <a:latin typeface="Times New Roman" panose="02020603050405020304" pitchFamily="18" charset="0"/>
                <a:cs typeface="Times New Roman" panose="02020603050405020304" pitchFamily="18" charset="0"/>
              </a:rPr>
              <a:t>Även positiva effekter på föräldrars psykiska hälsa och positiva föräldraförmågor (Socialstyrelsen 2014) och minskar risken för barnmisshandel och vanvård (</a:t>
            </a:r>
            <a:r>
              <a:rPr lang="sv-SE" dirty="0" err="1">
                <a:latin typeface="Times New Roman" panose="02020603050405020304" pitchFamily="18" charset="0"/>
                <a:cs typeface="Times New Roman" panose="02020603050405020304" pitchFamily="18" charset="0"/>
              </a:rPr>
              <a:t>Vlahovicoval</a:t>
            </a:r>
            <a:r>
              <a:rPr lang="sv-SE" dirty="0">
                <a:latin typeface="Times New Roman" panose="02020603050405020304" pitchFamily="18" charset="0"/>
                <a:cs typeface="Times New Roman" panose="02020603050405020304" pitchFamily="18" charset="0"/>
              </a:rPr>
              <a:t> et al, 2014)</a:t>
            </a:r>
            <a:endParaRPr lang="sv-SE" dirty="0">
              <a:solidFill>
                <a:schemeClr val="tx1"/>
              </a:solidFill>
              <a:latin typeface="Times New Roman" panose="02020603050405020304" pitchFamily="18" charset="0"/>
              <a:cs typeface="Times New Roman" panose="02020603050405020304" pitchFamily="18" charset="0"/>
            </a:endParaRPr>
          </a:p>
          <a:p>
            <a:pPr marL="360000" indent="-360000">
              <a:lnSpc>
                <a:spcPct val="110000"/>
              </a:lnSpc>
              <a:spcBef>
                <a:spcPts val="600"/>
              </a:spcBef>
            </a:pPr>
            <a:r>
              <a:rPr lang="sv-SE" dirty="0">
                <a:solidFill>
                  <a:schemeClr val="tx1"/>
                </a:solidFill>
                <a:latin typeface="Times New Roman" panose="02020603050405020304" pitchFamily="18" charset="0"/>
                <a:cs typeface="Times New Roman" panose="02020603050405020304" pitchFamily="18" charset="0"/>
              </a:rPr>
              <a:t>God tillgänglighet på samspelsprogram kan fungera förebyggande (Socialstyrelsen 2014) </a:t>
            </a:r>
          </a:p>
          <a:p>
            <a:pPr marL="360000" indent="-360000">
              <a:lnSpc>
                <a:spcPct val="110000"/>
              </a:lnSpc>
              <a:spcBef>
                <a:spcPts val="600"/>
              </a:spcBef>
            </a:pPr>
            <a:r>
              <a:rPr lang="sv-SE" dirty="0">
                <a:latin typeface="Times New Roman" panose="02020603050405020304" pitchFamily="18" charset="0"/>
                <a:cs typeface="Times New Roman" panose="02020603050405020304" pitchFamily="18" charset="0"/>
              </a:rPr>
              <a:t>KOMET 3-11 </a:t>
            </a:r>
            <a:r>
              <a:rPr lang="sv-SE" b="1" dirty="0">
                <a:latin typeface="Times New Roman" panose="02020603050405020304" pitchFamily="18" charset="0"/>
                <a:cs typeface="Times New Roman" panose="02020603050405020304" pitchFamily="18" charset="0"/>
              </a:rPr>
              <a:t>bör</a:t>
            </a:r>
            <a:r>
              <a:rPr lang="sv-SE" dirty="0">
                <a:latin typeface="Times New Roman" panose="02020603050405020304" pitchFamily="18" charset="0"/>
                <a:cs typeface="Times New Roman" panose="02020603050405020304" pitchFamily="18" charset="0"/>
              </a:rPr>
              <a:t> ges till barn med risk för fortsatt normbrytande beteende (Socialstyrelsen 2021)</a:t>
            </a:r>
          </a:p>
          <a:p>
            <a:pPr marL="360000" indent="-360000">
              <a:lnSpc>
                <a:spcPct val="110000"/>
              </a:lnSpc>
              <a:spcBef>
                <a:spcPts val="600"/>
              </a:spcBef>
              <a:buNone/>
            </a:pPr>
            <a:endParaRPr lang="sv-SE" b="1" dirty="0">
              <a:latin typeface="Times New Roman" panose="02020603050405020304" pitchFamily="18" charset="0"/>
              <a:cs typeface="Times New Roman" panose="02020603050405020304" pitchFamily="18" charset="0"/>
            </a:endParaRPr>
          </a:p>
          <a:p>
            <a:pPr marL="360000" indent="-360000">
              <a:buNone/>
            </a:pPr>
            <a:r>
              <a:rPr lang="sv-SE" b="1" dirty="0">
                <a:latin typeface="Times New Roman" panose="02020603050405020304" pitchFamily="18" charset="0"/>
                <a:cs typeface="Times New Roman" panose="02020603050405020304" pitchFamily="18" charset="0"/>
              </a:rPr>
              <a:t>Viktiga studier:</a:t>
            </a:r>
            <a:br>
              <a:rPr lang="sv-SE" dirty="0">
                <a:latin typeface="Times New Roman" panose="02020603050405020304" pitchFamily="18" charset="0"/>
                <a:cs typeface="Times New Roman" panose="02020603050405020304" pitchFamily="18" charset="0"/>
              </a:rPr>
            </a:br>
            <a:endParaRPr lang="sv-SE" sz="800" dirty="0">
              <a:latin typeface="Times New Roman" panose="02020603050405020304" pitchFamily="18" charset="0"/>
              <a:cs typeface="Times New Roman" panose="02020603050405020304" pitchFamily="18" charset="0"/>
            </a:endParaRPr>
          </a:p>
          <a:p>
            <a:pPr marL="360000" indent="-360000"/>
            <a:r>
              <a:rPr lang="sv-SE" dirty="0">
                <a:latin typeface="Times New Roman" panose="02020603050405020304" pitchFamily="18" charset="0"/>
                <a:cs typeface="Times New Roman" panose="02020603050405020304" pitchFamily="18" charset="0"/>
              </a:rPr>
              <a:t>Socialstyrelsen (2015): Nationella jämförelsestudien, positiva effekter av föräldraträningsprogram samt snabbast effekt för Komet 3-11</a:t>
            </a:r>
            <a:br>
              <a:rPr lang="sv-SE" dirty="0">
                <a:latin typeface="Times New Roman" panose="02020603050405020304" pitchFamily="18" charset="0"/>
                <a:cs typeface="Times New Roman" panose="02020603050405020304" pitchFamily="18" charset="0"/>
              </a:rPr>
            </a:br>
            <a:endParaRPr lang="sv-SE" sz="800" dirty="0">
              <a:latin typeface="Times New Roman" panose="02020603050405020304" pitchFamily="18" charset="0"/>
              <a:cs typeface="Times New Roman" panose="02020603050405020304" pitchFamily="18" charset="0"/>
            </a:endParaRPr>
          </a:p>
          <a:p>
            <a:pPr marL="360000" indent="-360000"/>
            <a:r>
              <a:rPr lang="sv-SE" dirty="0">
                <a:latin typeface="Times New Roman" panose="02020603050405020304" pitchFamily="18" charset="0"/>
                <a:cs typeface="Times New Roman" panose="02020603050405020304" pitchFamily="18" charset="0"/>
              </a:rPr>
              <a:t>SBU (2019): Vid utagerande beteenden är verksamma komponenter i föräldrautbildning: positiv förstärkning - speciellt beröm, bygga relation, gemensam lek, aktivt lyssnande, färdigheter för föräldrarna själva, strategier där barn och föräldrar skiljs åt för att kyla ner en konflikt &amp; naturlig eller logisk konsekvens</a:t>
            </a:r>
            <a:endParaRPr lang="sv-SE" sz="2400" dirty="0">
              <a:latin typeface="Stockholm Type Regular" pitchFamily="50" charset="0"/>
            </a:endParaRPr>
          </a:p>
          <a:p>
            <a:pPr marL="0" indent="0">
              <a:buNone/>
            </a:pPr>
            <a:endParaRPr lang="sv-SE" dirty="0"/>
          </a:p>
        </p:txBody>
      </p:sp>
      <p:sp>
        <p:nvSpPr>
          <p:cNvPr id="4" name="Rubrik 3"/>
          <p:cNvSpPr>
            <a:spLocks noGrp="1"/>
          </p:cNvSpPr>
          <p:nvPr>
            <p:ph type="title"/>
          </p:nvPr>
        </p:nvSpPr>
        <p:spPr>
          <a:xfrm>
            <a:off x="457200" y="414672"/>
            <a:ext cx="8537944" cy="582857"/>
          </a:xfrm>
        </p:spPr>
        <p:txBody>
          <a:bodyPr>
            <a:normAutofit/>
          </a:bodyPr>
          <a:lstStyle/>
          <a:p>
            <a:r>
              <a:rPr lang="sv-SE" sz="4000" dirty="0">
                <a:latin typeface="Times New Roman" panose="02020603050405020304" pitchFamily="18" charset="0"/>
                <a:cs typeface="Times New Roman" panose="02020603050405020304" pitchFamily="18" charset="0"/>
              </a:rPr>
              <a:t>Varför erbjuda föräldrautbildning?</a:t>
            </a:r>
          </a:p>
        </p:txBody>
      </p:sp>
      <p:pic>
        <p:nvPicPr>
          <p:cNvPr id="6" name="Bildobjekt 5" descr="\\ad.stockholm.se\cli-sd\cc2sd002\003871\Precens\Brottsprevention\Komet1\Administration\Logotype\PLUS\PLUS logo användbar.jpg"/>
          <p:cNvPicPr/>
          <p:nvPr/>
        </p:nvPicPr>
        <p:blipFill>
          <a:blip r:embed="rId3" cstate="print"/>
          <a:srcRect/>
          <a:stretch>
            <a:fillRect/>
          </a:stretch>
        </p:blipFill>
        <p:spPr bwMode="auto">
          <a:xfrm>
            <a:off x="7164290" y="6165306"/>
            <a:ext cx="1130531" cy="465513"/>
          </a:xfrm>
          <a:prstGeom prst="rect">
            <a:avLst/>
          </a:prstGeom>
          <a:noFill/>
          <a:ln w="9525">
            <a:noFill/>
            <a:miter lim="800000"/>
            <a:headEnd/>
            <a:tailEnd/>
          </a:ln>
        </p:spPr>
      </p:pic>
    </p:spTree>
    <p:extLst>
      <p:ext uri="{BB962C8B-B14F-4D97-AF65-F5344CB8AC3E}">
        <p14:creationId xmlns:p14="http://schemas.microsoft.com/office/powerpoint/2010/main" val="2754531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458789" y="914400"/>
            <a:ext cx="8685213" cy="5250906"/>
          </a:xfrm>
        </p:spPr>
        <p:txBody>
          <a:bodyPr>
            <a:normAutofit fontScale="77500" lnSpcReduction="20000"/>
          </a:bodyPr>
          <a:lstStyle/>
          <a:p>
            <a:pPr>
              <a:lnSpc>
                <a:spcPct val="80000"/>
              </a:lnSpc>
              <a:buNone/>
              <a:tabLst>
                <a:tab pos="6635750" algn="l"/>
              </a:tabLst>
            </a:pPr>
            <a:endParaRPr lang="sv-SE" sz="2100" b="1" dirty="0">
              <a:latin typeface="Times New Roman" panose="02020603050405020304" pitchFamily="18" charset="0"/>
              <a:cs typeface="Times New Roman" panose="02020603050405020304" pitchFamily="18" charset="0"/>
            </a:endParaRPr>
          </a:p>
          <a:p>
            <a:pPr marL="360000" indent="-360000">
              <a:lnSpc>
                <a:spcPct val="80000"/>
              </a:lnSpc>
              <a:buNone/>
              <a:tabLst>
                <a:tab pos="6635750" algn="l"/>
              </a:tabLst>
            </a:pPr>
            <a:r>
              <a:rPr lang="sv-SE" sz="2100" b="1" dirty="0">
                <a:latin typeface="Times New Roman" panose="02020603050405020304" pitchFamily="18" charset="0"/>
                <a:cs typeface="Times New Roman" panose="02020603050405020304" pitchFamily="18" charset="0"/>
              </a:rPr>
              <a:t>Verksamhetsutvärdering (</a:t>
            </a:r>
            <a:r>
              <a:rPr lang="sv-SE" sz="2100" dirty="0">
                <a:latin typeface="Times New Roman" panose="02020603050405020304" pitchFamily="18" charset="0"/>
                <a:cs typeface="Times New Roman" panose="02020603050405020304" pitchFamily="18" charset="0"/>
              </a:rPr>
              <a:t>Kling &amp; Sundell,2005): </a:t>
            </a:r>
          </a:p>
          <a:p>
            <a:pPr marL="360000" indent="-360000">
              <a:lnSpc>
                <a:spcPct val="80000"/>
              </a:lnSpc>
              <a:tabLst>
                <a:tab pos="6635750" algn="l"/>
              </a:tabLst>
            </a:pPr>
            <a:r>
              <a:rPr lang="sv-SE" sz="2100" dirty="0">
                <a:latin typeface="Times New Roman" panose="02020603050405020304" pitchFamily="18" charset="0"/>
                <a:cs typeface="Times New Roman" panose="02020603050405020304" pitchFamily="18" charset="0"/>
              </a:rPr>
              <a:t>90% av föräldrarna uppskattade Komet</a:t>
            </a:r>
          </a:p>
          <a:p>
            <a:pPr marL="360000" indent="-360000">
              <a:lnSpc>
                <a:spcPct val="80000"/>
              </a:lnSpc>
              <a:tabLst>
                <a:tab pos="6635750" algn="l"/>
              </a:tabLst>
            </a:pPr>
            <a:r>
              <a:rPr lang="sv-SE" sz="2100" dirty="0">
                <a:latin typeface="Times New Roman" panose="02020603050405020304" pitchFamily="18" charset="0"/>
                <a:cs typeface="Times New Roman" panose="02020603050405020304" pitchFamily="18" charset="0"/>
              </a:rPr>
              <a:t>44% som hade beteendeproblem vid start uppskattade att de inte hade det efteråt</a:t>
            </a:r>
          </a:p>
          <a:p>
            <a:pPr marL="360000" indent="-360000">
              <a:lnSpc>
                <a:spcPct val="80000"/>
              </a:lnSpc>
              <a:buNone/>
              <a:tabLst>
                <a:tab pos="6635750" algn="l"/>
              </a:tabLst>
            </a:pPr>
            <a:endParaRPr lang="sv-SE" sz="2100" b="1" dirty="0">
              <a:latin typeface="Times New Roman" panose="02020603050405020304" pitchFamily="18" charset="0"/>
              <a:cs typeface="Times New Roman" panose="02020603050405020304" pitchFamily="18" charset="0"/>
            </a:endParaRPr>
          </a:p>
          <a:p>
            <a:pPr marL="360000" indent="-360000">
              <a:lnSpc>
                <a:spcPct val="80000"/>
              </a:lnSpc>
              <a:buNone/>
              <a:tabLst>
                <a:tab pos="6635750" algn="l"/>
              </a:tabLst>
            </a:pPr>
            <a:r>
              <a:rPr lang="sv-SE" sz="2100" b="1" dirty="0">
                <a:latin typeface="Times New Roman" panose="02020603050405020304" pitchFamily="18" charset="0"/>
                <a:cs typeface="Times New Roman" panose="02020603050405020304" pitchFamily="18" charset="0"/>
              </a:rPr>
              <a:t>Huvudstudie Komet för föräldrar, RCT </a:t>
            </a:r>
            <a:r>
              <a:rPr lang="sv-SE" sz="2100" dirty="0">
                <a:latin typeface="Times New Roman" panose="02020603050405020304" pitchFamily="18" charset="0"/>
                <a:cs typeface="Times New Roman" panose="02020603050405020304" pitchFamily="18" charset="0"/>
              </a:rPr>
              <a:t>(Kling, Sundell, Melin &amp; Forster, 2006): </a:t>
            </a:r>
          </a:p>
          <a:p>
            <a:pPr marL="360000" indent="-360000">
              <a:lnSpc>
                <a:spcPct val="80000"/>
              </a:lnSpc>
              <a:tabLst>
                <a:tab pos="6635750" algn="l"/>
              </a:tabLst>
            </a:pPr>
            <a:r>
              <a:rPr lang="sv-SE" sz="2100" dirty="0">
                <a:latin typeface="Times New Roman" panose="02020603050405020304" pitchFamily="18" charset="0"/>
                <a:cs typeface="Times New Roman" panose="02020603050405020304" pitchFamily="18" charset="0"/>
              </a:rPr>
              <a:t>Förbättrad föräldrakompetens</a:t>
            </a:r>
          </a:p>
          <a:p>
            <a:pPr marL="360000" indent="-360000">
              <a:lnSpc>
                <a:spcPct val="80000"/>
              </a:lnSpc>
              <a:tabLst>
                <a:tab pos="6635750" algn="l"/>
              </a:tabLst>
            </a:pPr>
            <a:r>
              <a:rPr lang="sv-SE" sz="2100" dirty="0">
                <a:latin typeface="Times New Roman" panose="02020603050405020304" pitchFamily="18" charset="0"/>
                <a:cs typeface="Times New Roman" panose="02020603050405020304" pitchFamily="18" charset="0"/>
              </a:rPr>
              <a:t>Minskade beteendeproblem hos barnen</a:t>
            </a:r>
          </a:p>
          <a:p>
            <a:pPr marL="360000" indent="-360000">
              <a:lnSpc>
                <a:spcPct val="80000"/>
              </a:lnSpc>
              <a:tabLst>
                <a:tab pos="6635750" algn="l"/>
              </a:tabLst>
            </a:pPr>
            <a:r>
              <a:rPr lang="sv-SE" sz="2100" dirty="0">
                <a:latin typeface="Times New Roman" panose="02020603050405020304" pitchFamily="18" charset="0"/>
                <a:cs typeface="Times New Roman" panose="02020603050405020304" pitchFamily="18" charset="0"/>
              </a:rPr>
              <a:t>Minskad fysisk misshandel</a:t>
            </a:r>
          </a:p>
          <a:p>
            <a:pPr marL="360000" indent="-360000">
              <a:lnSpc>
                <a:spcPct val="80000"/>
              </a:lnSpc>
              <a:buNone/>
              <a:tabLst>
                <a:tab pos="6635750" algn="l"/>
              </a:tabLst>
            </a:pPr>
            <a:endParaRPr lang="sv-SE" sz="2100" b="1" dirty="0">
              <a:latin typeface="Times New Roman" panose="02020603050405020304" pitchFamily="18" charset="0"/>
              <a:cs typeface="Times New Roman" panose="02020603050405020304" pitchFamily="18" charset="0"/>
            </a:endParaRPr>
          </a:p>
          <a:p>
            <a:pPr marL="360000" indent="-360000">
              <a:lnSpc>
                <a:spcPct val="80000"/>
              </a:lnSpc>
              <a:buNone/>
              <a:tabLst>
                <a:tab pos="6635750" algn="l"/>
              </a:tabLst>
            </a:pPr>
            <a:r>
              <a:rPr lang="sv-SE" sz="2100" b="1" dirty="0" err="1">
                <a:latin typeface="Times New Roman" panose="02020603050405020304" pitchFamily="18" charset="0"/>
                <a:cs typeface="Times New Roman" panose="02020603050405020304" pitchFamily="18" charset="0"/>
              </a:rPr>
              <a:t>When</a:t>
            </a:r>
            <a:r>
              <a:rPr lang="sv-SE" sz="2100" b="1" dirty="0">
                <a:latin typeface="Times New Roman" panose="02020603050405020304" pitchFamily="18" charset="0"/>
                <a:cs typeface="Times New Roman" panose="02020603050405020304" pitchFamily="18" charset="0"/>
              </a:rPr>
              <a:t> </a:t>
            </a:r>
            <a:r>
              <a:rPr lang="sv-SE" sz="2100" b="1" dirty="0" err="1">
                <a:latin typeface="Times New Roman" panose="02020603050405020304" pitchFamily="18" charset="0"/>
                <a:cs typeface="Times New Roman" panose="02020603050405020304" pitchFamily="18" charset="0"/>
              </a:rPr>
              <a:t>Cheap</a:t>
            </a:r>
            <a:r>
              <a:rPr lang="sv-SE" sz="2100" b="1" dirty="0">
                <a:latin typeface="Times New Roman" panose="02020603050405020304" pitchFamily="18" charset="0"/>
                <a:cs typeface="Times New Roman" panose="02020603050405020304" pitchFamily="18" charset="0"/>
              </a:rPr>
              <a:t> is </a:t>
            </a:r>
            <a:r>
              <a:rPr lang="sv-SE" sz="2100" b="1" dirty="0" err="1">
                <a:latin typeface="Times New Roman" panose="02020603050405020304" pitchFamily="18" charset="0"/>
                <a:cs typeface="Times New Roman" panose="02020603050405020304" pitchFamily="18" charset="0"/>
              </a:rPr>
              <a:t>Good</a:t>
            </a:r>
            <a:r>
              <a:rPr lang="sv-SE" sz="2100" b="1" dirty="0">
                <a:latin typeface="Times New Roman" panose="02020603050405020304" pitchFamily="18" charset="0"/>
                <a:cs typeface="Times New Roman" panose="02020603050405020304" pitchFamily="18" charset="0"/>
              </a:rPr>
              <a:t> </a:t>
            </a:r>
            <a:r>
              <a:rPr lang="sv-SE" sz="2100" dirty="0">
                <a:latin typeface="Times New Roman" panose="02020603050405020304" pitchFamily="18" charset="0"/>
                <a:cs typeface="Times New Roman" panose="02020603050405020304" pitchFamily="18" charset="0"/>
              </a:rPr>
              <a:t>(Forster, 2010): </a:t>
            </a:r>
          </a:p>
          <a:p>
            <a:pPr marL="360000" indent="-360000">
              <a:lnSpc>
                <a:spcPct val="80000"/>
              </a:lnSpc>
              <a:tabLst>
                <a:tab pos="6635750" algn="l"/>
              </a:tabLst>
            </a:pPr>
            <a:r>
              <a:rPr lang="sv-SE" sz="2100" dirty="0">
                <a:latin typeface="Times New Roman" panose="02020603050405020304" pitchFamily="18" charset="0"/>
                <a:cs typeface="Times New Roman" panose="02020603050405020304" pitchFamily="18" charset="0"/>
              </a:rPr>
              <a:t>Effektivt att ge föräldrautbildning inom socialtjänst och skola</a:t>
            </a:r>
          </a:p>
          <a:p>
            <a:pPr marL="360000" indent="-360000">
              <a:lnSpc>
                <a:spcPct val="80000"/>
              </a:lnSpc>
              <a:buNone/>
              <a:tabLst>
                <a:tab pos="6635750" algn="l"/>
              </a:tabLst>
            </a:pPr>
            <a:endParaRPr lang="sv-SE" sz="2100" b="1" dirty="0">
              <a:latin typeface="Times New Roman" panose="02020603050405020304" pitchFamily="18" charset="0"/>
              <a:cs typeface="Times New Roman" panose="02020603050405020304" pitchFamily="18" charset="0"/>
            </a:endParaRPr>
          </a:p>
          <a:p>
            <a:pPr marL="360000" indent="-360000">
              <a:lnSpc>
                <a:spcPct val="80000"/>
              </a:lnSpc>
              <a:buNone/>
              <a:tabLst>
                <a:tab pos="6635750" algn="l"/>
              </a:tabLst>
            </a:pPr>
            <a:r>
              <a:rPr lang="sv-SE" sz="2100" b="1" dirty="0" err="1">
                <a:latin typeface="Times New Roman" panose="02020603050405020304" pitchFamily="18" charset="0"/>
                <a:cs typeface="Times New Roman" panose="02020603050405020304" pitchFamily="18" charset="0"/>
              </a:rPr>
              <a:t>iKomet</a:t>
            </a:r>
            <a:r>
              <a:rPr lang="sv-SE" sz="2100" b="1" dirty="0">
                <a:latin typeface="Times New Roman" panose="02020603050405020304" pitchFamily="18" charset="0"/>
                <a:cs typeface="Times New Roman" panose="02020603050405020304" pitchFamily="18" charset="0"/>
              </a:rPr>
              <a:t>, RCT </a:t>
            </a:r>
            <a:r>
              <a:rPr lang="sv-SE" sz="2100" dirty="0">
                <a:latin typeface="Times New Roman" panose="02020603050405020304" pitchFamily="18" charset="0"/>
                <a:cs typeface="Times New Roman" panose="02020603050405020304" pitchFamily="18" charset="0"/>
              </a:rPr>
              <a:t>(</a:t>
            </a:r>
            <a:r>
              <a:rPr lang="sv-SE" sz="2100" dirty="0" err="1">
                <a:latin typeface="Times New Roman" panose="02020603050405020304" pitchFamily="18" charset="0"/>
                <a:cs typeface="Times New Roman" panose="02020603050405020304" pitchFamily="18" charset="0"/>
              </a:rPr>
              <a:t>Enebrink</a:t>
            </a:r>
            <a:r>
              <a:rPr lang="sv-SE" sz="2100" dirty="0">
                <a:latin typeface="Times New Roman" panose="02020603050405020304" pitchFamily="18" charset="0"/>
                <a:cs typeface="Times New Roman" panose="02020603050405020304" pitchFamily="18" charset="0"/>
              </a:rPr>
              <a:t>, Högström, Forster &amp; </a:t>
            </a:r>
            <a:r>
              <a:rPr lang="sv-SE" sz="2100" dirty="0" err="1">
                <a:latin typeface="Times New Roman" panose="02020603050405020304" pitchFamily="18" charset="0"/>
                <a:cs typeface="Times New Roman" panose="02020603050405020304" pitchFamily="18" charset="0"/>
              </a:rPr>
              <a:t>Ghaderi</a:t>
            </a:r>
            <a:r>
              <a:rPr lang="sv-SE" sz="2100" dirty="0">
                <a:latin typeface="Times New Roman" panose="02020603050405020304" pitchFamily="18" charset="0"/>
                <a:cs typeface="Times New Roman" panose="02020603050405020304" pitchFamily="18" charset="0"/>
              </a:rPr>
              <a:t>, 2012): </a:t>
            </a:r>
          </a:p>
          <a:p>
            <a:pPr marL="360000" indent="-360000">
              <a:lnSpc>
                <a:spcPct val="80000"/>
              </a:lnSpc>
              <a:tabLst>
                <a:tab pos="6635750" algn="l"/>
              </a:tabLst>
            </a:pPr>
            <a:r>
              <a:rPr lang="sv-SE" sz="2100" dirty="0">
                <a:latin typeface="Times New Roman" panose="02020603050405020304" pitchFamily="18" charset="0"/>
                <a:cs typeface="Times New Roman" panose="02020603050405020304" pitchFamily="18" charset="0"/>
              </a:rPr>
              <a:t>Minskade beteendeproblem hos barnen</a:t>
            </a:r>
          </a:p>
          <a:p>
            <a:pPr marL="360000" indent="-360000">
              <a:lnSpc>
                <a:spcPct val="80000"/>
              </a:lnSpc>
              <a:tabLst>
                <a:tab pos="6635750" algn="l"/>
              </a:tabLst>
            </a:pPr>
            <a:r>
              <a:rPr lang="sv-SE" sz="2100" dirty="0">
                <a:latin typeface="Times New Roman" panose="02020603050405020304" pitchFamily="18" charset="0"/>
                <a:cs typeface="Times New Roman" panose="02020603050405020304" pitchFamily="18" charset="0"/>
              </a:rPr>
              <a:t>Ökning goda föräldrastrategier</a:t>
            </a:r>
          </a:p>
          <a:p>
            <a:pPr marL="360000" indent="-360000">
              <a:lnSpc>
                <a:spcPct val="80000"/>
              </a:lnSpc>
              <a:tabLst>
                <a:tab pos="6635750" algn="l"/>
              </a:tabLst>
            </a:pPr>
            <a:endParaRPr lang="sv-SE" dirty="0"/>
          </a:p>
          <a:p>
            <a:pPr marL="0" indent="0">
              <a:buNone/>
            </a:pPr>
            <a:r>
              <a:rPr lang="sv-SE" sz="2000" i="0" baseline="0" noProof="0" dirty="0">
                <a:latin typeface="Times New Roman" panose="02020603050405020304" pitchFamily="18" charset="0"/>
                <a:cs typeface="Times New Roman" panose="02020603050405020304" pitchFamily="18" charset="0"/>
              </a:rPr>
              <a:t>Studierna finns publicerade på ipsykologi.se. och </a:t>
            </a:r>
            <a:r>
              <a:rPr lang="sv-SE" sz="2000" i="0" baseline="0" noProof="0" dirty="0" err="1">
                <a:latin typeface="Times New Roman" panose="02020603050405020304" pitchFamily="18" charset="0"/>
                <a:cs typeface="Times New Roman" panose="02020603050405020304" pitchFamily="18" charset="0"/>
              </a:rPr>
              <a:t>socialtstod.stockholm</a:t>
            </a:r>
            <a:r>
              <a:rPr lang="sv-SE" sz="2000" i="0" baseline="0" noProof="0" dirty="0">
                <a:latin typeface="Times New Roman" panose="02020603050405020304" pitchFamily="18" charset="0"/>
                <a:cs typeface="Times New Roman" panose="02020603050405020304" pitchFamily="18" charset="0"/>
              </a:rPr>
              <a:t>/familj-och-barn/</a:t>
            </a:r>
            <a:r>
              <a:rPr lang="sv-SE" sz="2000" i="0" baseline="0" noProof="0" dirty="0" err="1">
                <a:latin typeface="Times New Roman" panose="02020603050405020304" pitchFamily="18" charset="0"/>
                <a:cs typeface="Times New Roman" panose="02020603050405020304" pitchFamily="18" charset="0"/>
              </a:rPr>
              <a:t>foraldraskapsstod</a:t>
            </a:r>
            <a:r>
              <a:rPr lang="sv-SE" sz="2000" i="0" baseline="0" noProof="0" dirty="0">
                <a:latin typeface="Times New Roman" panose="02020603050405020304" pitchFamily="18" charset="0"/>
                <a:cs typeface="Times New Roman" panose="02020603050405020304" pitchFamily="18" charset="0"/>
              </a:rPr>
              <a:t>/</a:t>
            </a:r>
            <a:endParaRPr lang="sv-SE" sz="2000" i="0" baseline="0" dirty="0">
              <a:latin typeface="Times New Roman" panose="02020603050405020304" pitchFamily="18" charset="0"/>
              <a:cs typeface="Times New Roman" panose="02020603050405020304" pitchFamily="18" charset="0"/>
            </a:endParaRPr>
          </a:p>
          <a:p>
            <a:pPr marL="0" indent="0">
              <a:buNone/>
            </a:pPr>
            <a:endParaRPr lang="sv-SE" dirty="0"/>
          </a:p>
        </p:txBody>
      </p:sp>
      <p:sp>
        <p:nvSpPr>
          <p:cNvPr id="6" name="Rubrik 5"/>
          <p:cNvSpPr>
            <a:spLocks noGrp="1"/>
          </p:cNvSpPr>
          <p:nvPr>
            <p:ph type="title"/>
          </p:nvPr>
        </p:nvSpPr>
        <p:spPr/>
        <p:txBody>
          <a:bodyPr>
            <a:normAutofit/>
          </a:bodyPr>
          <a:lstStyle/>
          <a:p>
            <a:r>
              <a:rPr lang="sv-SE" sz="4000" dirty="0">
                <a:latin typeface="Times New Roman" panose="02020603050405020304" pitchFamily="18" charset="0"/>
                <a:cs typeface="Times New Roman" panose="02020603050405020304" pitchFamily="18" charset="0"/>
              </a:rPr>
              <a:t>Forskning på Komet 3-11år</a:t>
            </a:r>
          </a:p>
        </p:txBody>
      </p:sp>
      <p:pic>
        <p:nvPicPr>
          <p:cNvPr id="7" name="Bildobjekt 6" descr="\\ad.stockholm.se\cli-sd\cc2sd002\003871\Precens\Brottsprevention\Komet1\Administration\Logotype\PLUS\PLUS logo användbar.jpg"/>
          <p:cNvPicPr/>
          <p:nvPr/>
        </p:nvPicPr>
        <p:blipFill>
          <a:blip r:embed="rId3" cstate="print"/>
          <a:srcRect/>
          <a:stretch>
            <a:fillRect/>
          </a:stretch>
        </p:blipFill>
        <p:spPr bwMode="auto">
          <a:xfrm>
            <a:off x="7164290" y="6165306"/>
            <a:ext cx="1130531" cy="465513"/>
          </a:xfrm>
          <a:prstGeom prst="rect">
            <a:avLst/>
          </a:prstGeom>
          <a:noFill/>
          <a:ln w="9525">
            <a:noFill/>
            <a:miter lim="800000"/>
            <a:headEnd/>
            <a:tailEnd/>
          </a:ln>
        </p:spPr>
      </p:pic>
    </p:spTree>
    <p:extLst>
      <p:ext uri="{BB962C8B-B14F-4D97-AF65-F5344CB8AC3E}">
        <p14:creationId xmlns:p14="http://schemas.microsoft.com/office/powerpoint/2010/main" val="2504206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458788" y="1300164"/>
            <a:ext cx="8229600" cy="5092701"/>
          </a:xfrm>
        </p:spPr>
        <p:txBody>
          <a:bodyPr>
            <a:normAutofit fontScale="92500" lnSpcReduction="10000"/>
          </a:bodyPr>
          <a:lstStyle/>
          <a:p>
            <a:pPr marL="360000" indent="-360000"/>
            <a:endParaRPr lang="sv-SE" sz="2200" b="1" dirty="0">
              <a:solidFill>
                <a:schemeClr val="tx1"/>
              </a:solidFill>
              <a:latin typeface="Times New Roman" panose="02020603050405020304" pitchFamily="18" charset="0"/>
              <a:cs typeface="Times New Roman" panose="02020603050405020304" pitchFamily="18" charset="0"/>
            </a:endParaRPr>
          </a:p>
          <a:p>
            <a:pPr marL="360000" indent="-360000"/>
            <a:r>
              <a:rPr lang="sv-SE" sz="2200" b="1" dirty="0">
                <a:solidFill>
                  <a:schemeClr val="tx1"/>
                </a:solidFill>
                <a:latin typeface="Times New Roman" panose="02020603050405020304" pitchFamily="18" charset="0"/>
                <a:cs typeface="Times New Roman" panose="02020603050405020304" pitchFamily="18" charset="0"/>
              </a:rPr>
              <a:t>Artikel 3</a:t>
            </a:r>
            <a:r>
              <a:rPr lang="sv-SE" sz="2200" dirty="0">
                <a:solidFill>
                  <a:schemeClr val="tx1"/>
                </a:solidFill>
                <a:latin typeface="Times New Roman" panose="02020603050405020304" pitchFamily="18" charset="0"/>
                <a:cs typeface="Times New Roman" panose="02020603050405020304" pitchFamily="18" charset="0"/>
              </a:rPr>
              <a:t>: Alla beslut som rör barn ska sätta barnets bästa i främsta rummet, vilket är en grundläggande princip både i Komet-programmet och i Barnkonventionen.</a:t>
            </a:r>
          </a:p>
          <a:p>
            <a:pPr marL="360000" indent="-360000"/>
            <a:r>
              <a:rPr lang="sv-SE" sz="2200" b="1" dirty="0">
                <a:solidFill>
                  <a:schemeClr val="tx1"/>
                </a:solidFill>
                <a:latin typeface="Times New Roman" panose="02020603050405020304" pitchFamily="18" charset="0"/>
                <a:cs typeface="Times New Roman" panose="02020603050405020304" pitchFamily="18" charset="0"/>
              </a:rPr>
              <a:t>Artikel 5</a:t>
            </a:r>
            <a:r>
              <a:rPr lang="sv-SE" sz="2200" dirty="0">
                <a:solidFill>
                  <a:schemeClr val="tx1"/>
                </a:solidFill>
                <a:latin typeface="Times New Roman" panose="02020603050405020304" pitchFamily="18" charset="0"/>
                <a:cs typeface="Times New Roman" panose="02020603050405020304" pitchFamily="18" charset="0"/>
              </a:rPr>
              <a:t>: Föräldrar ska stötta sina barn och se till att de får sina rättigheter tillgodosedda.</a:t>
            </a:r>
          </a:p>
          <a:p>
            <a:pPr marL="360000" indent="-360000"/>
            <a:r>
              <a:rPr lang="sv-SE" sz="2200" b="1" dirty="0">
                <a:solidFill>
                  <a:schemeClr val="tx1"/>
                </a:solidFill>
                <a:latin typeface="Times New Roman" panose="02020603050405020304" pitchFamily="18" charset="0"/>
                <a:cs typeface="Times New Roman" panose="02020603050405020304" pitchFamily="18" charset="0"/>
              </a:rPr>
              <a:t>Artikel 6</a:t>
            </a:r>
            <a:r>
              <a:rPr lang="sv-SE" sz="2200" dirty="0">
                <a:solidFill>
                  <a:schemeClr val="tx1"/>
                </a:solidFill>
                <a:latin typeface="Times New Roman" panose="02020603050405020304" pitchFamily="18" charset="0"/>
                <a:cs typeface="Times New Roman" panose="02020603050405020304" pitchFamily="18" charset="0"/>
              </a:rPr>
              <a:t>: </a:t>
            </a:r>
            <a:r>
              <a:rPr lang="sv-SE" sz="2200" dirty="0">
                <a:latin typeface="Times New Roman" panose="02020603050405020304" pitchFamily="18" charset="0"/>
                <a:cs typeface="Times New Roman" panose="02020603050405020304" pitchFamily="18" charset="0"/>
              </a:rPr>
              <a:t>Barn har rätt till liv, överlevnad och utveckling</a:t>
            </a:r>
          </a:p>
          <a:p>
            <a:pPr marL="360000" indent="-360000"/>
            <a:r>
              <a:rPr lang="sv-SE" sz="2200" b="1" dirty="0">
                <a:solidFill>
                  <a:schemeClr val="tx1"/>
                </a:solidFill>
                <a:latin typeface="Times New Roman" panose="02020603050405020304" pitchFamily="18" charset="0"/>
                <a:cs typeface="Times New Roman" panose="02020603050405020304" pitchFamily="18" charset="0"/>
              </a:rPr>
              <a:t>Artikel 12</a:t>
            </a:r>
            <a:r>
              <a:rPr lang="sv-SE" sz="2200" dirty="0">
                <a:solidFill>
                  <a:schemeClr val="tx1"/>
                </a:solidFill>
                <a:latin typeface="Times New Roman" panose="02020603050405020304" pitchFamily="18" charset="0"/>
                <a:cs typeface="Times New Roman" panose="02020603050405020304" pitchFamily="18" charset="0"/>
              </a:rPr>
              <a:t>: </a:t>
            </a:r>
            <a:r>
              <a:rPr lang="sv-SE" sz="2200" dirty="0">
                <a:latin typeface="Times New Roman" panose="02020603050405020304" pitchFamily="18" charset="0"/>
                <a:cs typeface="Times New Roman" panose="02020603050405020304" pitchFamily="18" charset="0"/>
              </a:rPr>
              <a:t>Barn får säga vad de tycker och de ska bli lyssnade på. </a:t>
            </a:r>
            <a:endParaRPr lang="sv-SE" sz="2200" dirty="0">
              <a:solidFill>
                <a:schemeClr val="tx1"/>
              </a:solidFill>
              <a:latin typeface="Times New Roman" panose="02020603050405020304" pitchFamily="18" charset="0"/>
              <a:cs typeface="Times New Roman" panose="02020603050405020304" pitchFamily="18" charset="0"/>
            </a:endParaRPr>
          </a:p>
          <a:p>
            <a:pPr marL="360000" lvl="0" indent="-360000"/>
            <a:r>
              <a:rPr lang="sv-SE" sz="2200" b="1" dirty="0">
                <a:solidFill>
                  <a:schemeClr val="tx1"/>
                </a:solidFill>
                <a:latin typeface="Times New Roman" panose="02020603050405020304" pitchFamily="18" charset="0"/>
                <a:cs typeface="Times New Roman" panose="02020603050405020304" pitchFamily="18" charset="0"/>
              </a:rPr>
              <a:t>Artikel 18</a:t>
            </a:r>
            <a:r>
              <a:rPr lang="sv-SE" sz="2200" dirty="0">
                <a:solidFill>
                  <a:schemeClr val="tx1"/>
                </a:solidFill>
                <a:latin typeface="Times New Roman" panose="02020603050405020304" pitchFamily="18" charset="0"/>
                <a:cs typeface="Times New Roman" panose="02020603050405020304" pitchFamily="18" charset="0"/>
              </a:rPr>
              <a:t>: Föräldrar har huvudansvaret för barnets uppfostran och utveckling, och staten ska erbjuda stöd för att hjälpa föräldrar att uppfylla detta ansvar</a:t>
            </a:r>
          </a:p>
          <a:p>
            <a:pPr marL="360000" lvl="0" indent="-360000"/>
            <a:r>
              <a:rPr lang="sv-SE" sz="2200" b="1" dirty="0">
                <a:solidFill>
                  <a:schemeClr val="tx1"/>
                </a:solidFill>
                <a:latin typeface="Times New Roman" panose="02020603050405020304" pitchFamily="18" charset="0"/>
                <a:cs typeface="Times New Roman" panose="02020603050405020304" pitchFamily="18" charset="0"/>
              </a:rPr>
              <a:t>Artikel 19</a:t>
            </a:r>
            <a:r>
              <a:rPr lang="sv-SE" sz="2200" dirty="0">
                <a:solidFill>
                  <a:schemeClr val="tx1"/>
                </a:solidFill>
                <a:latin typeface="Times New Roman" panose="02020603050405020304" pitchFamily="18" charset="0"/>
                <a:cs typeface="Times New Roman" panose="02020603050405020304" pitchFamily="18" charset="0"/>
              </a:rPr>
              <a:t>: Barn har rätt till skydd mot alla former av våld och vanvård, och Komet hjälper föräldrar att utveckla positiva och icke-våldsamma uppfostringsmetoder.</a:t>
            </a:r>
          </a:p>
          <a:p>
            <a:pPr marL="0" indent="0">
              <a:buNone/>
            </a:pPr>
            <a:r>
              <a:rPr lang="sv-SE" dirty="0">
                <a:solidFill>
                  <a:schemeClr val="tx1"/>
                </a:solidFill>
                <a:latin typeface="Times New Roman" panose="02020603050405020304" pitchFamily="18" charset="0"/>
                <a:cs typeface="Times New Roman" panose="02020603050405020304" pitchFamily="18" charset="0"/>
              </a:rPr>
              <a:t>		(Regeringskansliet, 2020)</a:t>
            </a:r>
          </a:p>
          <a:p>
            <a:pPr lvl="0"/>
            <a:endParaRPr lang="sv-SE" dirty="0">
              <a:solidFill>
                <a:schemeClr val="tx1"/>
              </a:solidFill>
              <a:latin typeface="Times New Roman" panose="02020603050405020304" pitchFamily="18" charset="0"/>
              <a:cs typeface="Times New Roman" panose="02020603050405020304" pitchFamily="18" charset="0"/>
            </a:endParaRPr>
          </a:p>
          <a:p>
            <a:endParaRPr lang="sv-SE" dirty="0"/>
          </a:p>
        </p:txBody>
      </p:sp>
      <p:sp>
        <p:nvSpPr>
          <p:cNvPr id="6" name="Rubrik 5"/>
          <p:cNvSpPr>
            <a:spLocks noGrp="1"/>
          </p:cNvSpPr>
          <p:nvPr>
            <p:ph type="title"/>
          </p:nvPr>
        </p:nvSpPr>
        <p:spPr/>
        <p:txBody>
          <a:bodyPr>
            <a:normAutofit/>
          </a:bodyPr>
          <a:lstStyle/>
          <a:p>
            <a:r>
              <a:rPr lang="sv-SE" sz="4000" dirty="0">
                <a:latin typeface="Times New Roman" panose="02020603050405020304" pitchFamily="18" charset="0"/>
                <a:cs typeface="Times New Roman" panose="02020603050405020304" pitchFamily="18" charset="0"/>
              </a:rPr>
              <a:t>Barnkonventionen</a:t>
            </a:r>
          </a:p>
        </p:txBody>
      </p:sp>
      <p:pic>
        <p:nvPicPr>
          <p:cNvPr id="7" name="Bildobjekt 6"/>
          <p:cNvPicPr>
            <a:picLocks noChangeAspect="1"/>
          </p:cNvPicPr>
          <p:nvPr/>
        </p:nvPicPr>
        <p:blipFill>
          <a:blip r:embed="rId3"/>
          <a:stretch>
            <a:fillRect/>
          </a:stretch>
        </p:blipFill>
        <p:spPr>
          <a:xfrm>
            <a:off x="5350934" y="95244"/>
            <a:ext cx="2777067" cy="1566877"/>
          </a:xfrm>
          <a:prstGeom prst="rect">
            <a:avLst/>
          </a:prstGeom>
          <a:gradFill flip="none" rotWithShape="1">
            <a:gsLst>
              <a:gs pos="0">
                <a:schemeClr val="accent6">
                  <a:lumMod val="5000"/>
                  <a:lumOff val="95000"/>
                  <a:alpha val="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a:outerShdw blurRad="50800" dist="50800" dir="5400000" algn="ctr" rotWithShape="0">
              <a:srgbClr val="000000">
                <a:alpha val="0"/>
              </a:srgbClr>
            </a:outerShdw>
          </a:effectLst>
        </p:spPr>
      </p:pic>
      <p:pic>
        <p:nvPicPr>
          <p:cNvPr id="8" name="Bildobjekt 7" descr="\\ad.stockholm.se\cli-sd\cc2sd002\003871\Precens\Brottsprevention\Komet1\Administration\Logotype\PLUS\PLUS logo användbar.jpg"/>
          <p:cNvPicPr/>
          <p:nvPr/>
        </p:nvPicPr>
        <p:blipFill>
          <a:blip r:embed="rId4" cstate="print"/>
          <a:srcRect/>
          <a:stretch>
            <a:fillRect/>
          </a:stretch>
        </p:blipFill>
        <p:spPr bwMode="auto">
          <a:xfrm>
            <a:off x="7164290" y="6165306"/>
            <a:ext cx="1130531" cy="465513"/>
          </a:xfrm>
          <a:prstGeom prst="rect">
            <a:avLst/>
          </a:prstGeom>
          <a:noFill/>
          <a:ln w="9525">
            <a:noFill/>
            <a:miter lim="800000"/>
            <a:headEnd/>
            <a:tailEnd/>
          </a:ln>
        </p:spPr>
      </p:pic>
    </p:spTree>
    <p:extLst>
      <p:ext uri="{BB962C8B-B14F-4D97-AF65-F5344CB8AC3E}">
        <p14:creationId xmlns:p14="http://schemas.microsoft.com/office/powerpoint/2010/main" val="1731661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1024846" y="2011680"/>
            <a:ext cx="5290895" cy="3235920"/>
          </a:xfrm>
        </p:spPr>
        <p:txBody>
          <a:bodyPr>
            <a:normAutofit/>
          </a:bodyPr>
          <a:lstStyle/>
          <a:p>
            <a:pPr marL="0" indent="0">
              <a:buNone/>
            </a:pPr>
            <a:r>
              <a:rPr lang="sv-SE" sz="3400" dirty="0">
                <a:latin typeface="Times New Roman" panose="02020603050405020304" pitchFamily="18" charset="0"/>
                <a:cs typeface="Times New Roman" panose="02020603050405020304" pitchFamily="18" charset="0"/>
              </a:rPr>
              <a:t>Övning:</a:t>
            </a:r>
          </a:p>
          <a:p>
            <a:pPr marL="0" indent="0">
              <a:buNone/>
            </a:pPr>
            <a:r>
              <a:rPr lang="sv-SE" sz="3400" dirty="0">
                <a:latin typeface="Times New Roman" panose="02020603050405020304" pitchFamily="18" charset="0"/>
                <a:cs typeface="Times New Roman" panose="02020603050405020304" pitchFamily="18" charset="0"/>
              </a:rPr>
              <a:t>Beskriv instruktören!</a:t>
            </a:r>
          </a:p>
          <a:p>
            <a:pPr marL="0" indent="0">
              <a:buNone/>
            </a:pPr>
            <a:endParaRPr lang="sv-SE" sz="3400" dirty="0">
              <a:latin typeface="Times New Roman" panose="02020603050405020304" pitchFamily="18" charset="0"/>
              <a:cs typeface="Times New Roman" panose="02020603050405020304" pitchFamily="18" charset="0"/>
            </a:endParaRPr>
          </a:p>
        </p:txBody>
      </p:sp>
      <p:sp>
        <p:nvSpPr>
          <p:cNvPr id="6" name="Rubrik 5"/>
          <p:cNvSpPr>
            <a:spLocks noGrp="1"/>
          </p:cNvSpPr>
          <p:nvPr>
            <p:ph type="title"/>
          </p:nvPr>
        </p:nvSpPr>
        <p:spPr>
          <a:xfrm>
            <a:off x="457200" y="358346"/>
            <a:ext cx="8231188" cy="842962"/>
          </a:xfrm>
          <a:noFill/>
        </p:spPr>
        <p:txBody>
          <a:bodyPr>
            <a:normAutofit/>
          </a:bodyPr>
          <a:lstStyle/>
          <a:p>
            <a:br>
              <a:rPr lang="sv-SE" sz="4000" dirty="0">
                <a:latin typeface="Times New Roman" panose="02020603050405020304" pitchFamily="18" charset="0"/>
                <a:cs typeface="Times New Roman" panose="02020603050405020304" pitchFamily="18" charset="0"/>
              </a:rPr>
            </a:br>
            <a:r>
              <a:rPr lang="sv-SE" sz="4000" dirty="0">
                <a:latin typeface="Times New Roman" panose="02020603050405020304" pitchFamily="18" charset="0"/>
                <a:cs typeface="Times New Roman" panose="02020603050405020304" pitchFamily="18" charset="0"/>
              </a:rPr>
              <a:t>Beteenden</a:t>
            </a:r>
          </a:p>
        </p:txBody>
      </p:sp>
      <p:pic>
        <p:nvPicPr>
          <p:cNvPr id="7" name="Bildobjekt 6" descr="\\ad.stockholm.se\cli-sd\cc2sd002\003871\Precens\Brottsprevention\Komet1\Administration\Logotype\PLUS\PLUS logo användbar.jpg"/>
          <p:cNvPicPr/>
          <p:nvPr/>
        </p:nvPicPr>
        <p:blipFill>
          <a:blip r:embed="rId3" cstate="print"/>
          <a:srcRect/>
          <a:stretch>
            <a:fillRect/>
          </a:stretch>
        </p:blipFill>
        <p:spPr bwMode="auto">
          <a:xfrm>
            <a:off x="7164290" y="6165306"/>
            <a:ext cx="1130531" cy="465513"/>
          </a:xfrm>
          <a:prstGeom prst="rect">
            <a:avLst/>
          </a:prstGeom>
          <a:noFill/>
          <a:ln w="9525">
            <a:noFill/>
            <a:miter lim="800000"/>
            <a:headEnd/>
            <a:tailEnd/>
          </a:ln>
        </p:spPr>
      </p:pic>
    </p:spTree>
    <p:extLst>
      <p:ext uri="{BB962C8B-B14F-4D97-AF65-F5344CB8AC3E}">
        <p14:creationId xmlns:p14="http://schemas.microsoft.com/office/powerpoint/2010/main" val="4204610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456406" y="352108"/>
            <a:ext cx="8231188" cy="842962"/>
          </a:xfrm>
        </p:spPr>
        <p:txBody>
          <a:bodyPr>
            <a:normAutofit fontScale="90000"/>
          </a:bodyPr>
          <a:lstStyle/>
          <a:p>
            <a:br>
              <a:rPr lang="sv-SE" sz="4000" dirty="0">
                <a:latin typeface="Times New Roman" panose="02020603050405020304" pitchFamily="18" charset="0"/>
                <a:cs typeface="Times New Roman" panose="02020603050405020304" pitchFamily="18" charset="0"/>
              </a:rPr>
            </a:br>
            <a:r>
              <a:rPr lang="sv-SE" sz="4400" dirty="0">
                <a:latin typeface="Times New Roman" panose="02020603050405020304" pitchFamily="18" charset="0"/>
                <a:cs typeface="Times New Roman" panose="02020603050405020304" pitchFamily="18" charset="0"/>
              </a:rPr>
              <a:t>PLUS</a:t>
            </a:r>
            <a:r>
              <a:rPr lang="sv-SE" sz="4000" dirty="0">
                <a:latin typeface="Times New Roman" panose="02020603050405020304" pitchFamily="18" charset="0"/>
                <a:cs typeface="Times New Roman" panose="02020603050405020304" pitchFamily="18" charset="0"/>
              </a:rPr>
              <a:t> </a:t>
            </a:r>
            <a:r>
              <a:rPr lang="sv-SE" sz="3100" dirty="0">
                <a:latin typeface="Times New Roman" panose="02020603050405020304" pitchFamily="18" charset="0"/>
                <a:cs typeface="Times New Roman" panose="02020603050405020304" pitchFamily="18" charset="0"/>
              </a:rPr>
              <a:t>trappstegsmodell</a:t>
            </a:r>
            <a:br>
              <a:rPr lang="sv-SE" dirty="0">
                <a:latin typeface="Times New Roman" panose="02020603050405020304" pitchFamily="18" charset="0"/>
                <a:cs typeface="Times New Roman" panose="02020603050405020304" pitchFamily="18" charset="0"/>
              </a:rPr>
            </a:br>
            <a:endParaRPr lang="sv-SE" dirty="0">
              <a:latin typeface="Times New Roman" panose="02020603050405020304" pitchFamily="18" charset="0"/>
              <a:cs typeface="Times New Roman" panose="02020603050405020304" pitchFamily="18" charset="0"/>
            </a:endParaRPr>
          </a:p>
        </p:txBody>
      </p:sp>
      <p:grpSp>
        <p:nvGrpSpPr>
          <p:cNvPr id="9" name="Grupp 8"/>
          <p:cNvGrpSpPr/>
          <p:nvPr/>
        </p:nvGrpSpPr>
        <p:grpSpPr>
          <a:xfrm>
            <a:off x="1828800" y="1195070"/>
            <a:ext cx="6858001" cy="4653639"/>
            <a:chOff x="1870036" y="1753766"/>
            <a:chExt cx="6616460" cy="4472394"/>
          </a:xfrm>
        </p:grpSpPr>
        <p:sp>
          <p:nvSpPr>
            <p:cNvPr id="6" name="Rectangle 2"/>
            <p:cNvSpPr>
              <a:spLocks noChangeArrowheads="1"/>
            </p:cNvSpPr>
            <p:nvPr/>
          </p:nvSpPr>
          <p:spPr bwMode="auto">
            <a:xfrm>
              <a:off x="1870036" y="4610686"/>
              <a:ext cx="6616460" cy="1615474"/>
            </a:xfrm>
            <a:prstGeom prst="rect">
              <a:avLst/>
            </a:prstGeom>
            <a:solidFill>
              <a:srgbClr val="FFFFFF"/>
            </a:solidFill>
            <a:ln w="38100">
              <a:solidFill>
                <a:srgbClr val="92D05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sv-SE" sz="2000" i="1" dirty="0">
                  <a:latin typeface="Times New Roman" panose="02020603050405020304" pitchFamily="18" charset="0"/>
                  <a:cs typeface="Times New Roman" panose="02020603050405020304" pitchFamily="18" charset="0"/>
                </a:rPr>
                <a:t>Förebygga universellt, fånga upp</a:t>
              </a:r>
            </a:p>
            <a:p>
              <a:pPr fontAlgn="base">
                <a:spcBef>
                  <a:spcPct val="0"/>
                </a:spcBef>
                <a:spcAft>
                  <a:spcPts val="1000"/>
                </a:spcAft>
              </a:pPr>
              <a:r>
                <a:rPr lang="sv-SE" sz="2400" b="1" dirty="0">
                  <a:latin typeface="Times New Roman" panose="02020603050405020304" pitchFamily="18" charset="0"/>
                  <a:cs typeface="Times New Roman" panose="02020603050405020304" pitchFamily="18" charset="0"/>
                </a:rPr>
                <a:t>ABC 0-2, 3-12, Tonår, ABC i förskolan, </a:t>
              </a:r>
            </a:p>
            <a:p>
              <a:pPr fontAlgn="base">
                <a:spcBef>
                  <a:spcPct val="0"/>
                </a:spcBef>
                <a:spcAft>
                  <a:spcPts val="1000"/>
                </a:spcAft>
              </a:pPr>
              <a:r>
                <a:rPr lang="sv-SE" sz="2400" b="1" dirty="0">
                  <a:latin typeface="Times New Roman" panose="02020603050405020304" pitchFamily="18" charset="0"/>
                  <a:cs typeface="Times New Roman" panose="02020603050405020304" pitchFamily="18" charset="0"/>
                </a:rPr>
                <a:t>Föräldraskap i Sverige</a:t>
              </a:r>
            </a:p>
            <a:p>
              <a:pPr fontAlgn="base">
                <a:spcBef>
                  <a:spcPct val="0"/>
                </a:spcBef>
                <a:spcAft>
                  <a:spcPts val="1000"/>
                </a:spcAft>
              </a:pPr>
              <a:endParaRPr lang="sv-SE" sz="2000" i="1" dirty="0">
                <a:latin typeface="Stockholm Type Display Regular" pitchFamily="50" charset="0"/>
                <a:cs typeface="Arial" pitchFamily="34" charset="0"/>
              </a:endParaRPr>
            </a:p>
          </p:txBody>
        </p:sp>
        <p:sp>
          <p:nvSpPr>
            <p:cNvPr id="7" name="Rectangle 3"/>
            <p:cNvSpPr>
              <a:spLocks noChangeArrowheads="1"/>
            </p:cNvSpPr>
            <p:nvPr/>
          </p:nvSpPr>
          <p:spPr bwMode="auto">
            <a:xfrm>
              <a:off x="2879947" y="3217039"/>
              <a:ext cx="5570370" cy="1383576"/>
            </a:xfrm>
            <a:prstGeom prst="rect">
              <a:avLst/>
            </a:prstGeom>
            <a:solidFill>
              <a:srgbClr val="FFFFFF"/>
            </a:solidFill>
            <a:ln w="38100">
              <a:solidFill>
                <a:srgbClr val="FFC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sv-SE" sz="2000" i="1" dirty="0">
                  <a:latin typeface="Times New Roman" panose="02020603050405020304" pitchFamily="18" charset="0"/>
                  <a:cs typeface="Times New Roman" panose="02020603050405020304" pitchFamily="18" charset="0"/>
                </a:rPr>
                <a:t>Förebygga selektivt, föregripa, tidig insats</a:t>
              </a:r>
            </a:p>
            <a:p>
              <a:pPr>
                <a:spcAft>
                  <a:spcPts val="1000"/>
                </a:spcAft>
              </a:pPr>
              <a:r>
                <a:rPr lang="sv-SE" sz="2400" b="1" dirty="0">
                  <a:latin typeface="Times New Roman" panose="02020603050405020304" pitchFamily="18" charset="0"/>
                  <a:cs typeface="Times New Roman" panose="02020603050405020304" pitchFamily="18" charset="0"/>
                </a:rPr>
                <a:t>Komet 3-11, 12-18, </a:t>
              </a:r>
              <a:r>
                <a:rPr lang="sv-SE" sz="2400" b="1" dirty="0" err="1">
                  <a:latin typeface="Times New Roman" panose="02020603050405020304" pitchFamily="18" charset="0"/>
                  <a:cs typeface="Times New Roman" panose="02020603050405020304" pitchFamily="18" charset="0"/>
                </a:rPr>
                <a:t>iKomet</a:t>
              </a:r>
              <a:r>
                <a:rPr lang="sv-SE" sz="2400" b="1" dirty="0">
                  <a:latin typeface="Times New Roman" panose="02020603050405020304" pitchFamily="18" charset="0"/>
                  <a:cs typeface="Times New Roman" panose="02020603050405020304" pitchFamily="18" charset="0"/>
                </a:rPr>
                <a:t>, På Rätt Väg</a:t>
              </a:r>
            </a:p>
            <a:p>
              <a:pPr>
                <a:spcAft>
                  <a:spcPts val="1000"/>
                </a:spcAft>
              </a:pPr>
              <a:endParaRPr lang="sv-SE" sz="2400" b="1" dirty="0">
                <a:latin typeface="Times New Roman" panose="02020603050405020304" pitchFamily="18" charset="0"/>
                <a:cs typeface="Times New Roman" panose="02020603050405020304" pitchFamily="18" charset="0"/>
              </a:endParaRPr>
            </a:p>
          </p:txBody>
        </p:sp>
        <p:sp>
          <p:nvSpPr>
            <p:cNvPr id="8" name="Rectangle 4"/>
            <p:cNvSpPr>
              <a:spLocks noChangeArrowheads="1"/>
            </p:cNvSpPr>
            <p:nvPr/>
          </p:nvSpPr>
          <p:spPr bwMode="auto">
            <a:xfrm>
              <a:off x="4011811" y="1753766"/>
              <a:ext cx="4438616" cy="1445563"/>
            </a:xfrm>
            <a:prstGeom prst="rect">
              <a:avLst/>
            </a:prstGeom>
            <a:solidFill>
              <a:srgbClr val="FFFFFF"/>
            </a:solidFill>
            <a:ln w="38100">
              <a:solidFill>
                <a:srgbClr val="FF5D37"/>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sv-SE" sz="2000" i="1" dirty="0">
                  <a:latin typeface="Times New Roman" panose="02020603050405020304" pitchFamily="18" charset="0"/>
                  <a:cs typeface="Times New Roman" panose="02020603050405020304" pitchFamily="18" charset="0"/>
                </a:rPr>
                <a:t>Förebygga indikerat, behandling</a:t>
              </a:r>
            </a:p>
            <a:p>
              <a:pPr>
                <a:spcAft>
                  <a:spcPts val="1000"/>
                </a:spcAft>
              </a:pPr>
              <a:r>
                <a:rPr lang="sv-SE" sz="2400" b="1" dirty="0">
                  <a:latin typeface="Times New Roman" panose="02020603050405020304" pitchFamily="18" charset="0"/>
                  <a:cs typeface="Times New Roman" panose="02020603050405020304" pitchFamily="18" charset="0"/>
                </a:rPr>
                <a:t>Förstärkt Komet, </a:t>
              </a:r>
            </a:p>
            <a:p>
              <a:pPr>
                <a:spcAft>
                  <a:spcPts val="1000"/>
                </a:spcAft>
              </a:pPr>
              <a:r>
                <a:rPr lang="sv-SE" sz="2400" b="1" dirty="0">
                  <a:latin typeface="Times New Roman" panose="02020603050405020304" pitchFamily="18" charset="0"/>
                  <a:cs typeface="Times New Roman" panose="02020603050405020304" pitchFamily="18" charset="0"/>
                </a:rPr>
                <a:t>Tryggare barn</a:t>
              </a:r>
            </a:p>
          </p:txBody>
        </p:sp>
      </p:grpSp>
      <p:pic>
        <p:nvPicPr>
          <p:cNvPr id="12" name="Bildobjekt 11" descr="\\ad.stockholm.se\cli-sd\cc2sd002\003871\Precens\Brottsprevention\Komet1\Administration\Logotype\PLUS\PLUS logo användbar.jpg">
            <a:extLst>
              <a:ext uri="{FF2B5EF4-FFF2-40B4-BE49-F238E27FC236}">
                <a16:creationId xmlns:a16="http://schemas.microsoft.com/office/drawing/2014/main" id="{E2F0DB8C-BAC0-4B68-BDD0-CAE1402A5652}"/>
              </a:ext>
            </a:extLst>
          </p:cNvPr>
          <p:cNvPicPr/>
          <p:nvPr/>
        </p:nvPicPr>
        <p:blipFill>
          <a:blip r:embed="rId3" cstate="print"/>
          <a:srcRect/>
          <a:stretch>
            <a:fillRect/>
          </a:stretch>
        </p:blipFill>
        <p:spPr bwMode="auto">
          <a:xfrm>
            <a:off x="7164290" y="6165306"/>
            <a:ext cx="1130531" cy="465513"/>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358346"/>
            <a:ext cx="8231188" cy="842962"/>
          </a:xfrm>
          <a:noFill/>
        </p:spPr>
        <p:txBody>
          <a:bodyPr>
            <a:normAutofit/>
          </a:bodyPr>
          <a:lstStyle/>
          <a:p>
            <a:br>
              <a:rPr lang="sv-SE" sz="4000" dirty="0">
                <a:latin typeface="Times New Roman" panose="02020603050405020304" pitchFamily="18" charset="0"/>
                <a:cs typeface="Times New Roman" panose="02020603050405020304" pitchFamily="18" charset="0"/>
              </a:rPr>
            </a:br>
            <a:r>
              <a:rPr lang="sv-SE" sz="4000" dirty="0">
                <a:latin typeface="Times New Roman" panose="02020603050405020304" pitchFamily="18" charset="0"/>
                <a:cs typeface="Times New Roman" panose="02020603050405020304" pitchFamily="18" charset="0"/>
              </a:rPr>
              <a:t>Vad är ett beteende?</a:t>
            </a:r>
          </a:p>
        </p:txBody>
      </p:sp>
      <p:sp>
        <p:nvSpPr>
          <p:cNvPr id="3" name="Platshållare för innehåll 2"/>
          <p:cNvSpPr>
            <a:spLocks noGrp="1"/>
          </p:cNvSpPr>
          <p:nvPr>
            <p:ph idx="1"/>
          </p:nvPr>
        </p:nvSpPr>
        <p:spPr/>
        <p:txBody>
          <a:bodyPr>
            <a:noAutofit/>
          </a:bodyPr>
          <a:lstStyle/>
          <a:p>
            <a:r>
              <a:rPr lang="sv-SE" sz="2400" dirty="0">
                <a:latin typeface="Times New Roman" panose="02020603050405020304" pitchFamily="18" charset="0"/>
                <a:cs typeface="Times New Roman" panose="02020603050405020304" pitchFamily="18" charset="0"/>
              </a:rPr>
              <a:t>Enligt inlärningsteori det du gör, säger, känner och tänker </a:t>
            </a:r>
            <a:br>
              <a:rPr lang="sv-SE" sz="2400" dirty="0">
                <a:latin typeface="Times New Roman" panose="02020603050405020304" pitchFamily="18" charset="0"/>
                <a:cs typeface="Times New Roman" panose="02020603050405020304" pitchFamily="18" charset="0"/>
              </a:rPr>
            </a:br>
            <a:r>
              <a:rPr lang="sv-SE" sz="2400" dirty="0">
                <a:latin typeface="Times New Roman" panose="02020603050405020304" pitchFamily="18" charset="0"/>
                <a:cs typeface="Times New Roman" panose="02020603050405020304" pitchFamily="18" charset="0"/>
              </a:rPr>
              <a:t>(Ramnerö &amp; </a:t>
            </a:r>
            <a:r>
              <a:rPr lang="sv-SE" sz="2400" dirty="0" err="1">
                <a:latin typeface="Times New Roman" panose="02020603050405020304" pitchFamily="18" charset="0"/>
                <a:cs typeface="Times New Roman" panose="02020603050405020304" pitchFamily="18" charset="0"/>
              </a:rPr>
              <a:t>Törneke</a:t>
            </a:r>
            <a:r>
              <a:rPr lang="sv-SE" sz="2400" dirty="0">
                <a:latin typeface="Times New Roman" panose="02020603050405020304" pitchFamily="18" charset="0"/>
                <a:cs typeface="Times New Roman" panose="02020603050405020304" pitchFamily="18" charset="0"/>
              </a:rPr>
              <a:t>, 2020)</a:t>
            </a:r>
            <a:br>
              <a:rPr lang="sv-SE" sz="2400" dirty="0">
                <a:latin typeface="Times New Roman" panose="02020603050405020304" pitchFamily="18" charset="0"/>
                <a:cs typeface="Times New Roman" panose="02020603050405020304" pitchFamily="18" charset="0"/>
              </a:rPr>
            </a:br>
            <a:endParaRPr lang="sv-SE" sz="2400" dirty="0">
              <a:latin typeface="Times New Roman" panose="02020603050405020304" pitchFamily="18" charset="0"/>
              <a:cs typeface="Times New Roman" panose="02020603050405020304" pitchFamily="18" charset="0"/>
            </a:endParaRPr>
          </a:p>
          <a:p>
            <a:pPr marL="360000" indent="-360000">
              <a:buFont typeface="Arial" panose="020B0604020202020204" pitchFamily="34" charset="0"/>
              <a:buChar char="•"/>
            </a:pPr>
            <a:r>
              <a:rPr lang="sv-SE" sz="2400" dirty="0">
                <a:latin typeface="Times New Roman" panose="02020603050405020304" pitchFamily="18" charset="0"/>
                <a:cs typeface="Times New Roman" panose="02020603050405020304" pitchFamily="18" charset="0"/>
              </a:rPr>
              <a:t>Inre beteenden - känner, tänker och hur vår kropp reagerar</a:t>
            </a:r>
          </a:p>
          <a:p>
            <a:pPr marL="360000" indent="-360000">
              <a:buFont typeface="Arial" panose="020B0604020202020204" pitchFamily="34" charset="0"/>
              <a:buChar char="•"/>
            </a:pPr>
            <a:r>
              <a:rPr lang="sv-SE" sz="2400" dirty="0">
                <a:latin typeface="Times New Roman" panose="02020603050405020304" pitchFamily="18" charset="0"/>
                <a:cs typeface="Times New Roman" panose="02020603050405020304" pitchFamily="18" charset="0"/>
              </a:rPr>
              <a:t>Yttre beteenden – </a:t>
            </a:r>
            <a:r>
              <a:rPr lang="sv-SE" sz="2400" u="sng" dirty="0">
                <a:solidFill>
                  <a:schemeClr val="tx1"/>
                </a:solidFill>
                <a:latin typeface="Times New Roman" panose="02020603050405020304" pitchFamily="18" charset="0"/>
                <a:cs typeface="Times New Roman" panose="02020603050405020304" pitchFamily="18" charset="0"/>
              </a:rPr>
              <a:t>vad</a:t>
            </a:r>
            <a:r>
              <a:rPr lang="sv-SE" sz="2400" dirty="0">
                <a:solidFill>
                  <a:schemeClr val="tx1"/>
                </a:solidFill>
                <a:latin typeface="Times New Roman" panose="02020603050405020304" pitchFamily="18" charset="0"/>
                <a:cs typeface="Times New Roman" panose="02020603050405020304" pitchFamily="18" charset="0"/>
              </a:rPr>
              <a:t> gör personen och </a:t>
            </a:r>
            <a:r>
              <a:rPr lang="sv-SE" sz="2400" u="sng" dirty="0">
                <a:solidFill>
                  <a:schemeClr val="tx1"/>
                </a:solidFill>
                <a:latin typeface="Times New Roman" panose="02020603050405020304" pitchFamily="18" charset="0"/>
                <a:cs typeface="Times New Roman" panose="02020603050405020304" pitchFamily="18" charset="0"/>
              </a:rPr>
              <a:t>hur</a:t>
            </a:r>
            <a:r>
              <a:rPr lang="sv-SE" sz="2400" dirty="0">
                <a:solidFill>
                  <a:schemeClr val="tx1"/>
                </a:solidFill>
                <a:latin typeface="Times New Roman" panose="02020603050405020304" pitchFamily="18" charset="0"/>
                <a:cs typeface="Times New Roman" panose="02020603050405020304" pitchFamily="18" charset="0"/>
              </a:rPr>
              <a:t> gör den det</a:t>
            </a:r>
            <a:endParaRPr lang="sv-SE" sz="2400" dirty="0">
              <a:latin typeface="Times New Roman" panose="02020603050405020304" pitchFamily="18" charset="0"/>
              <a:cs typeface="Times New Roman" panose="02020603050405020304" pitchFamily="18" charset="0"/>
            </a:endParaRPr>
          </a:p>
          <a:p>
            <a:pPr marL="360000" indent="-360000">
              <a:buFont typeface="Arial" panose="020B0604020202020204" pitchFamily="34" charset="0"/>
              <a:buChar char="•"/>
            </a:pPr>
            <a:r>
              <a:rPr lang="sv-SE" sz="2400" dirty="0">
                <a:latin typeface="Times New Roman" panose="02020603050405020304" pitchFamily="18" charset="0"/>
                <a:cs typeface="Times New Roman" panose="02020603050405020304" pitchFamily="18" charset="0"/>
              </a:rPr>
              <a:t>Beteendets funktionalitet – vad beteendet fyller för funktion för individen</a:t>
            </a:r>
          </a:p>
          <a:p>
            <a:r>
              <a:rPr lang="sv-SE" sz="2400" dirty="0">
                <a:latin typeface="Times New Roman" panose="02020603050405020304" pitchFamily="18" charset="0"/>
                <a:cs typeface="Times New Roman" panose="02020603050405020304" pitchFamily="18" charset="0"/>
              </a:rPr>
              <a:t>Mer gynnsamt att tala om observerabara beteenden i förändringsarbete, istället för egenskaper och etiketter (</a:t>
            </a:r>
            <a:r>
              <a:rPr lang="en-US" sz="2400" kern="1200" dirty="0" err="1">
                <a:solidFill>
                  <a:schemeClr val="tx1"/>
                </a:solidFill>
                <a:effectLst/>
                <a:latin typeface="Times New Roman" panose="02020603050405020304" pitchFamily="18" charset="0"/>
                <a:cs typeface="Times New Roman" panose="02020603050405020304" pitchFamily="18" charset="0"/>
              </a:rPr>
              <a:t>Brummelman</a:t>
            </a:r>
            <a:r>
              <a:rPr lang="en-US" sz="2400" kern="1200" dirty="0">
                <a:solidFill>
                  <a:schemeClr val="tx1"/>
                </a:solidFill>
                <a:effectLst/>
                <a:latin typeface="Times New Roman" panose="02020603050405020304" pitchFamily="18" charset="0"/>
                <a:cs typeface="Times New Roman" panose="02020603050405020304" pitchFamily="18" charset="0"/>
              </a:rPr>
              <a:t> et al., 2014)</a:t>
            </a:r>
            <a:endParaRPr lang="sv-SE" sz="2400" dirty="0">
              <a:latin typeface="Times New Roman" panose="02020603050405020304" pitchFamily="18" charset="0"/>
              <a:cs typeface="Times New Roman" panose="02020603050405020304" pitchFamily="18" charset="0"/>
            </a:endParaRPr>
          </a:p>
          <a:p>
            <a:endParaRPr lang="sv-SE" dirty="0">
              <a:latin typeface="Times New Roman" panose="02020603050405020304" pitchFamily="18" charset="0"/>
              <a:cs typeface="Times New Roman" panose="02020603050405020304" pitchFamily="18" charset="0"/>
            </a:endParaRPr>
          </a:p>
          <a:p>
            <a:endParaRPr lang="sv-SE" dirty="0">
              <a:latin typeface="Times New Roman" panose="02020603050405020304" pitchFamily="18" charset="0"/>
              <a:cs typeface="Times New Roman" panose="02020603050405020304" pitchFamily="18" charset="0"/>
            </a:endParaRPr>
          </a:p>
        </p:txBody>
      </p:sp>
      <p:pic>
        <p:nvPicPr>
          <p:cNvPr id="4" name="Bildobjekt 3" descr="\\ad.stockholm.se\cli-sd\cc2sd002\003871\Precens\Brottsprevention\Komet1\Administration\Logotype\PLUS\PLUS logo användbar.jpg"/>
          <p:cNvPicPr/>
          <p:nvPr/>
        </p:nvPicPr>
        <p:blipFill>
          <a:blip r:embed="rId4" cstate="print"/>
          <a:srcRect/>
          <a:stretch>
            <a:fillRect/>
          </a:stretch>
        </p:blipFill>
        <p:spPr bwMode="auto">
          <a:xfrm>
            <a:off x="7164290" y="6165306"/>
            <a:ext cx="1130531" cy="46551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398031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79357" y="2545605"/>
            <a:ext cx="8231188" cy="606490"/>
          </a:xfrm>
        </p:spPr>
        <p:txBody>
          <a:bodyPr>
            <a:normAutofit/>
          </a:bodyPr>
          <a:lstStyle/>
          <a:p>
            <a:pPr algn="ctr"/>
            <a:r>
              <a:rPr lang="sv-SE" sz="4400" dirty="0">
                <a:latin typeface="Times New Roman" panose="02020603050405020304" pitchFamily="18" charset="0"/>
                <a:cs typeface="Times New Roman" panose="02020603050405020304" pitchFamily="18" charset="0"/>
              </a:rPr>
              <a:t>Format och material</a:t>
            </a:r>
          </a:p>
        </p:txBody>
      </p:sp>
      <p:sp>
        <p:nvSpPr>
          <p:cNvPr id="3" name="Platshållare för innehåll 2"/>
          <p:cNvSpPr>
            <a:spLocks noGrp="1"/>
          </p:cNvSpPr>
          <p:nvPr>
            <p:ph idx="1"/>
          </p:nvPr>
        </p:nvSpPr>
        <p:spPr/>
        <p:txBody>
          <a:bodyPr/>
          <a:lstStyle/>
          <a:p>
            <a:pPr algn="ctr"/>
            <a:endParaRPr lang="sv-SE" dirty="0"/>
          </a:p>
          <a:p>
            <a:pPr algn="ctr"/>
            <a:endParaRPr lang="sv-SE" dirty="0"/>
          </a:p>
          <a:p>
            <a:pPr algn="ctr"/>
            <a:r>
              <a:rPr lang="sv-SE" sz="4000" dirty="0"/>
              <a:t> </a:t>
            </a:r>
          </a:p>
        </p:txBody>
      </p:sp>
      <p:sp>
        <p:nvSpPr>
          <p:cNvPr id="4" name="Platshållare för datum 3"/>
          <p:cNvSpPr>
            <a:spLocks noGrp="1"/>
          </p:cNvSpPr>
          <p:nvPr>
            <p:ph type="dt" sz="half" idx="10"/>
          </p:nvPr>
        </p:nvSpPr>
        <p:spPr/>
        <p:txBody>
          <a:bodyPr/>
          <a:lstStyle/>
          <a:p>
            <a:endParaRPr lang="sv-SE" dirty="0"/>
          </a:p>
        </p:txBody>
      </p:sp>
      <p:pic>
        <p:nvPicPr>
          <p:cNvPr id="6" name="Picture 4" descr="I:\Komet aktuell termin\Logotype\Ny logo.bmp"/>
          <p:cNvPicPr>
            <a:picLocks noChangeAspect="1" noChangeArrowheads="1"/>
          </p:cNvPicPr>
          <p:nvPr/>
        </p:nvPicPr>
        <p:blipFill>
          <a:blip r:embed="rId3" cstate="print"/>
          <a:srcRect/>
          <a:stretch>
            <a:fillRect/>
          </a:stretch>
        </p:blipFill>
        <p:spPr bwMode="auto">
          <a:xfrm>
            <a:off x="3380987" y="3301386"/>
            <a:ext cx="2627928" cy="545432"/>
          </a:xfrm>
          <a:prstGeom prst="rect">
            <a:avLst/>
          </a:prstGeom>
          <a:noFill/>
          <a:ln w="9525">
            <a:noFill/>
            <a:miter lim="800000"/>
            <a:headEnd/>
            <a:tailEnd/>
          </a:ln>
        </p:spPr>
      </p:pic>
      <p:pic>
        <p:nvPicPr>
          <p:cNvPr id="7" name="Bildobjekt 6" descr="\\ad.stockholm.se\cli-sd\cc2sd002\003871\Precens\Brottsprevention\Komet1\Administration\Logotype\PLUS\PLUS logo användbar.jpg"/>
          <p:cNvPicPr/>
          <p:nvPr/>
        </p:nvPicPr>
        <p:blipFill>
          <a:blip r:embed="rId4" cstate="print"/>
          <a:srcRect/>
          <a:stretch>
            <a:fillRect/>
          </a:stretch>
        </p:blipFill>
        <p:spPr bwMode="auto">
          <a:xfrm>
            <a:off x="7164290" y="6165306"/>
            <a:ext cx="1130531" cy="465513"/>
          </a:xfrm>
          <a:prstGeom prst="rect">
            <a:avLst/>
          </a:prstGeom>
          <a:noFill/>
          <a:ln w="9525">
            <a:noFill/>
            <a:miter lim="800000"/>
            <a:headEnd/>
            <a:tailEnd/>
          </a:ln>
        </p:spPr>
      </p:pic>
    </p:spTree>
    <p:extLst>
      <p:ext uri="{BB962C8B-B14F-4D97-AF65-F5344CB8AC3E}">
        <p14:creationId xmlns:p14="http://schemas.microsoft.com/office/powerpoint/2010/main" val="1470288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p:txBody>
          <a:bodyPr/>
          <a:lstStyle/>
          <a:p>
            <a:pPr marL="360000" indent="-360000"/>
            <a:r>
              <a:rPr lang="sv-SE" sz="2800" dirty="0">
                <a:latin typeface="Times New Roman" panose="02020603050405020304" pitchFamily="18" charset="0"/>
                <a:cs typeface="Times New Roman" panose="02020603050405020304" pitchFamily="18" charset="0"/>
              </a:rPr>
              <a:t>9 träffar + en återträff</a:t>
            </a:r>
          </a:p>
          <a:p>
            <a:pPr marL="360000" indent="-360000"/>
            <a:r>
              <a:rPr lang="sv-SE" sz="2800" dirty="0">
                <a:latin typeface="Times New Roman" panose="02020603050405020304" pitchFamily="18" charset="0"/>
                <a:cs typeface="Times New Roman" panose="02020603050405020304" pitchFamily="18" charset="0"/>
              </a:rPr>
              <a:t>1 träff/vecka </a:t>
            </a:r>
          </a:p>
          <a:p>
            <a:pPr marL="360000" indent="-360000"/>
            <a:r>
              <a:rPr lang="sv-SE" sz="2800" dirty="0">
                <a:latin typeface="Times New Roman" panose="02020603050405020304" pitchFamily="18" charset="0"/>
                <a:cs typeface="Times New Roman" panose="02020603050405020304" pitchFamily="18" charset="0"/>
              </a:rPr>
              <a:t>2,5 timmar/träff</a:t>
            </a:r>
          </a:p>
          <a:p>
            <a:pPr marL="360000" indent="-360000"/>
            <a:r>
              <a:rPr lang="sv-SE" sz="2800" dirty="0">
                <a:latin typeface="Times New Roman" panose="02020603050405020304" pitchFamily="18" charset="0"/>
                <a:cs typeface="Times New Roman" panose="02020603050405020304" pitchFamily="18" charset="0"/>
              </a:rPr>
              <a:t>2 gruppledare/grupp</a:t>
            </a:r>
          </a:p>
          <a:p>
            <a:pPr marL="360000" indent="-360000"/>
            <a:r>
              <a:rPr lang="sv-SE" sz="2800" dirty="0">
                <a:latin typeface="Times New Roman" panose="02020603050405020304" pitchFamily="18" charset="0"/>
                <a:cs typeface="Times New Roman" panose="02020603050405020304" pitchFamily="18" charset="0"/>
              </a:rPr>
              <a:t>Föräldrar till 6 barn (6-12 föräldrar)</a:t>
            </a:r>
          </a:p>
          <a:p>
            <a:endParaRPr lang="sv-SE" dirty="0"/>
          </a:p>
        </p:txBody>
      </p:sp>
      <p:sp>
        <p:nvSpPr>
          <p:cNvPr id="3" name="Platshållare för text 2"/>
          <p:cNvSpPr>
            <a:spLocks noGrp="1"/>
          </p:cNvSpPr>
          <p:nvPr>
            <p:ph type="body" sz="quarter" idx="14"/>
          </p:nvPr>
        </p:nvSpPr>
        <p:spPr/>
        <p:txBody>
          <a:bodyPr/>
          <a:lstStyle/>
          <a:p>
            <a:pPr marL="360000" indent="-360000">
              <a:spcBef>
                <a:spcPct val="50000"/>
              </a:spcBef>
            </a:pPr>
            <a:r>
              <a:rPr lang="sv-SE" sz="2800" dirty="0">
                <a:latin typeface="Times New Roman" panose="02020603050405020304" pitchFamily="18" charset="0"/>
                <a:cs typeface="Times New Roman" panose="02020603050405020304" pitchFamily="18" charset="0"/>
              </a:rPr>
              <a:t>Föräldern väljer </a:t>
            </a:r>
            <a:r>
              <a:rPr lang="sv-SE" sz="2800" i="1" dirty="0">
                <a:latin typeface="Times New Roman" panose="02020603050405020304" pitchFamily="18" charset="0"/>
                <a:cs typeface="Times New Roman" panose="02020603050405020304" pitchFamily="18" charset="0"/>
              </a:rPr>
              <a:t>ett</a:t>
            </a:r>
            <a:r>
              <a:rPr lang="sv-SE" sz="2800" dirty="0">
                <a:latin typeface="Times New Roman" panose="02020603050405020304" pitchFamily="18" charset="0"/>
                <a:cs typeface="Times New Roman" panose="02020603050405020304" pitchFamily="18" charset="0"/>
              </a:rPr>
              <a:t> barn att arbeta med.</a:t>
            </a:r>
          </a:p>
          <a:p>
            <a:pPr marL="360000" indent="-360000">
              <a:spcBef>
                <a:spcPct val="50000"/>
              </a:spcBef>
            </a:pPr>
            <a:r>
              <a:rPr lang="sv-SE" sz="2800" dirty="0">
                <a:latin typeface="Times New Roman" panose="02020603050405020304" pitchFamily="18" charset="0"/>
                <a:cs typeface="Times New Roman" panose="02020603050405020304" pitchFamily="18" charset="0"/>
              </a:rPr>
              <a:t>Gruppledarna följer en manual med noggranna instruktioner för varje träff.</a:t>
            </a:r>
          </a:p>
          <a:p>
            <a:endParaRPr lang="sv-SE" dirty="0"/>
          </a:p>
        </p:txBody>
      </p:sp>
      <p:sp>
        <p:nvSpPr>
          <p:cNvPr id="6" name="Rubrik 5"/>
          <p:cNvSpPr>
            <a:spLocks noGrp="1"/>
          </p:cNvSpPr>
          <p:nvPr>
            <p:ph type="title"/>
          </p:nvPr>
        </p:nvSpPr>
        <p:spPr/>
        <p:txBody>
          <a:bodyPr>
            <a:normAutofit/>
          </a:bodyPr>
          <a:lstStyle/>
          <a:p>
            <a:br>
              <a:rPr lang="sv-SE" sz="4000" dirty="0">
                <a:latin typeface="Times New Roman" panose="02020603050405020304" pitchFamily="18" charset="0"/>
                <a:cs typeface="Times New Roman" panose="02020603050405020304" pitchFamily="18" charset="0"/>
              </a:rPr>
            </a:br>
            <a:r>
              <a:rPr lang="sv-SE" sz="4000" dirty="0">
                <a:latin typeface="Times New Roman" panose="02020603050405020304" pitchFamily="18" charset="0"/>
                <a:cs typeface="Times New Roman" panose="02020603050405020304" pitchFamily="18" charset="0"/>
              </a:rPr>
              <a:t>Formatet på Komet</a:t>
            </a:r>
          </a:p>
        </p:txBody>
      </p:sp>
      <p:pic>
        <p:nvPicPr>
          <p:cNvPr id="7" name="Picture 3"/>
          <p:cNvPicPr>
            <a:picLocks noChangeAspect="1" noChangeArrowheads="1"/>
          </p:cNvPicPr>
          <p:nvPr/>
        </p:nvPicPr>
        <p:blipFill>
          <a:blip r:embed="rId3" cstate="print"/>
          <a:srcRect/>
          <a:stretch>
            <a:fillRect/>
          </a:stretch>
        </p:blipFill>
        <p:spPr bwMode="auto">
          <a:xfrm>
            <a:off x="3624894" y="4302746"/>
            <a:ext cx="1895803" cy="2391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Bildobjekt 7" descr="\\ad.stockholm.se\cli-sd\cc2sd002\003871\Precens\Brottsprevention\Komet1\Administration\Logotype\PLUS\PLUS logo användbar.jpg"/>
          <p:cNvPicPr/>
          <p:nvPr/>
        </p:nvPicPr>
        <p:blipFill>
          <a:blip r:embed="rId4" cstate="print"/>
          <a:srcRect/>
          <a:stretch>
            <a:fillRect/>
          </a:stretch>
        </p:blipFill>
        <p:spPr bwMode="auto">
          <a:xfrm>
            <a:off x="7164290" y="6165306"/>
            <a:ext cx="1130531" cy="465513"/>
          </a:xfrm>
          <a:prstGeom prst="rect">
            <a:avLst/>
          </a:prstGeom>
          <a:noFill/>
          <a:ln w="9525">
            <a:noFill/>
            <a:miter lim="800000"/>
            <a:headEnd/>
            <a:tailEnd/>
          </a:ln>
        </p:spPr>
      </p:pic>
    </p:spTree>
    <p:extLst>
      <p:ext uri="{BB962C8B-B14F-4D97-AF65-F5344CB8AC3E}">
        <p14:creationId xmlns:p14="http://schemas.microsoft.com/office/powerpoint/2010/main" val="1760645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458787" y="1440000"/>
            <a:ext cx="6096002" cy="4446450"/>
          </a:xfrm>
        </p:spPr>
        <p:txBody>
          <a:bodyPr>
            <a:normAutofit fontScale="92500" lnSpcReduction="10000"/>
          </a:bodyPr>
          <a:lstStyle/>
          <a:p>
            <a:pPr>
              <a:lnSpc>
                <a:spcPct val="150000"/>
              </a:lnSpc>
            </a:pPr>
            <a:r>
              <a:rPr lang="sv-SE" sz="2800" dirty="0">
                <a:latin typeface="Times New Roman" panose="02020603050405020304" pitchFamily="18" charset="0"/>
                <a:cs typeface="Times New Roman" panose="02020603050405020304" pitchFamily="18" charset="0"/>
              </a:rPr>
              <a:t>Gruppledarpärm</a:t>
            </a:r>
          </a:p>
          <a:p>
            <a:pPr>
              <a:lnSpc>
                <a:spcPct val="150000"/>
              </a:lnSpc>
            </a:pPr>
            <a:r>
              <a:rPr lang="sv-SE" sz="2800" dirty="0">
                <a:latin typeface="Times New Roman" panose="02020603050405020304" pitchFamily="18" charset="0"/>
                <a:cs typeface="Times New Roman" panose="02020603050405020304" pitchFamily="18" charset="0"/>
              </a:rPr>
              <a:t>Föräldramaterial</a:t>
            </a:r>
          </a:p>
          <a:p>
            <a:pPr>
              <a:lnSpc>
                <a:spcPct val="150000"/>
              </a:lnSpc>
            </a:pPr>
            <a:r>
              <a:rPr lang="sv-SE" sz="2800" dirty="0">
                <a:latin typeface="Times New Roman" panose="02020603050405020304" pitchFamily="18" charset="0"/>
                <a:cs typeface="Times New Roman" panose="02020603050405020304" pitchFamily="18" charset="0"/>
              </a:rPr>
              <a:t>Planscher</a:t>
            </a:r>
          </a:p>
          <a:p>
            <a:pPr>
              <a:lnSpc>
                <a:spcPct val="150000"/>
              </a:lnSpc>
            </a:pPr>
            <a:r>
              <a:rPr lang="sv-SE" sz="2800" dirty="0">
                <a:latin typeface="Times New Roman" panose="02020603050405020304" pitchFamily="18" charset="0"/>
                <a:cs typeface="Times New Roman" panose="02020603050405020304" pitchFamily="18" charset="0"/>
              </a:rPr>
              <a:t>Plusportalen </a:t>
            </a:r>
          </a:p>
          <a:p>
            <a:pPr>
              <a:lnSpc>
                <a:spcPct val="120000"/>
              </a:lnSpc>
            </a:pPr>
            <a:r>
              <a:rPr lang="sv-SE" sz="2800" dirty="0">
                <a:latin typeface="Times New Roman" panose="02020603050405020304" pitchFamily="18" charset="0"/>
                <a:cs typeface="Times New Roman" panose="02020603050405020304" pitchFamily="18" charset="0"/>
              </a:rPr>
              <a:t>Kurslitteratur: Författare: Martin Forster, 2009  Förlag: Natur &amp; Kultur</a:t>
            </a:r>
          </a:p>
          <a:p>
            <a:pPr marL="0" indent="0">
              <a:buNone/>
            </a:pPr>
            <a:r>
              <a:rPr lang="sv-SE" sz="2800" dirty="0"/>
              <a:t> </a:t>
            </a:r>
          </a:p>
          <a:p>
            <a:endParaRPr lang="sv-SE" dirty="0"/>
          </a:p>
        </p:txBody>
      </p:sp>
      <p:sp>
        <p:nvSpPr>
          <p:cNvPr id="5" name="Rubrik 4"/>
          <p:cNvSpPr>
            <a:spLocks noGrp="1"/>
          </p:cNvSpPr>
          <p:nvPr>
            <p:ph type="title"/>
          </p:nvPr>
        </p:nvSpPr>
        <p:spPr/>
        <p:txBody>
          <a:bodyPr>
            <a:normAutofit/>
          </a:bodyPr>
          <a:lstStyle/>
          <a:p>
            <a:br>
              <a:rPr lang="sv-SE" sz="4000" dirty="0">
                <a:latin typeface="Times New Roman" panose="02020603050405020304" pitchFamily="18" charset="0"/>
                <a:cs typeface="Times New Roman" panose="02020603050405020304" pitchFamily="18" charset="0"/>
              </a:rPr>
            </a:br>
            <a:r>
              <a:rPr lang="sv-SE" sz="4000" dirty="0">
                <a:latin typeface="Times New Roman" panose="02020603050405020304" pitchFamily="18" charset="0"/>
                <a:cs typeface="Times New Roman" panose="02020603050405020304" pitchFamily="18" charset="0"/>
              </a:rPr>
              <a:t>Materialet</a:t>
            </a:r>
          </a:p>
        </p:txBody>
      </p:sp>
      <p:pic>
        <p:nvPicPr>
          <p:cNvPr id="7" name="Platshållare för innehåll 4" descr="9789127088702.jpeg"/>
          <p:cNvPicPr>
            <a:picLocks noChangeAspect="1"/>
          </p:cNvPicPr>
          <p:nvPr/>
        </p:nvPicPr>
        <p:blipFill>
          <a:blip r:embed="rId3" cstate="print"/>
          <a:stretch>
            <a:fillRect/>
          </a:stretch>
        </p:blipFill>
        <p:spPr>
          <a:xfrm>
            <a:off x="6554788" y="2371786"/>
            <a:ext cx="1862206" cy="24606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Bildobjekt 7" descr="\\ad.stockholm.se\cli-sd\cc2sd002\003871\Precens\Brottsprevention\Komet1\Administration\Logotype\PLUS\PLUS logo användbar.jpg"/>
          <p:cNvPicPr/>
          <p:nvPr/>
        </p:nvPicPr>
        <p:blipFill>
          <a:blip r:embed="rId4" cstate="print"/>
          <a:srcRect/>
          <a:stretch>
            <a:fillRect/>
          </a:stretch>
        </p:blipFill>
        <p:spPr bwMode="auto">
          <a:xfrm>
            <a:off x="7164290" y="6165306"/>
            <a:ext cx="1130531" cy="465513"/>
          </a:xfrm>
          <a:prstGeom prst="rect">
            <a:avLst/>
          </a:prstGeom>
          <a:noFill/>
          <a:ln w="9525">
            <a:noFill/>
            <a:miter lim="800000"/>
            <a:headEnd/>
            <a:tailEnd/>
          </a:ln>
        </p:spPr>
      </p:pic>
    </p:spTree>
    <p:extLst>
      <p:ext uri="{BB962C8B-B14F-4D97-AF65-F5344CB8AC3E}">
        <p14:creationId xmlns:p14="http://schemas.microsoft.com/office/powerpoint/2010/main" val="67568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584792" y="244550"/>
            <a:ext cx="7036796" cy="5692602"/>
          </a:xfrm>
        </p:spPr>
        <p:txBody>
          <a:bodyPr>
            <a:noAutofit/>
          </a:bodyPr>
          <a:lstStyle/>
          <a:p>
            <a:pPr marL="609600" indent="-609600" algn="just">
              <a:buNone/>
            </a:pPr>
            <a:endParaRPr lang="sv-SE" sz="1800" b="1" dirty="0">
              <a:latin typeface="Times New Roman" panose="02020603050405020304" pitchFamily="18" charset="0"/>
              <a:cs typeface="Times New Roman" panose="02020603050405020304" pitchFamily="18" charset="0"/>
            </a:endParaRPr>
          </a:p>
          <a:p>
            <a:pPr marL="609600" indent="-609600" algn="just">
              <a:buNone/>
            </a:pPr>
            <a:endParaRPr lang="sv-SE" sz="1800" b="1" dirty="0">
              <a:latin typeface="Times New Roman" panose="02020603050405020304" pitchFamily="18" charset="0"/>
              <a:cs typeface="Times New Roman" panose="02020603050405020304" pitchFamily="18" charset="0"/>
            </a:endParaRPr>
          </a:p>
        </p:txBody>
      </p:sp>
      <p:sp>
        <p:nvSpPr>
          <p:cNvPr id="10" name="Rubrik 9"/>
          <p:cNvSpPr>
            <a:spLocks noGrp="1"/>
          </p:cNvSpPr>
          <p:nvPr>
            <p:ph type="title"/>
          </p:nvPr>
        </p:nvSpPr>
        <p:spPr>
          <a:xfrm>
            <a:off x="457200" y="457200"/>
            <a:ext cx="8231188" cy="699796"/>
          </a:xfrm>
        </p:spPr>
        <p:txBody>
          <a:bodyPr>
            <a:normAutofit/>
          </a:bodyPr>
          <a:lstStyle/>
          <a:p>
            <a:r>
              <a:rPr lang="sv-SE" sz="4000" dirty="0">
                <a:latin typeface="Times New Roman" panose="02020603050405020304" pitchFamily="18" charset="0"/>
                <a:cs typeface="Times New Roman" panose="02020603050405020304" pitchFamily="18" charset="0"/>
              </a:rPr>
              <a:t>Manualen</a:t>
            </a:r>
          </a:p>
        </p:txBody>
      </p:sp>
      <p:pic>
        <p:nvPicPr>
          <p:cNvPr id="15" name="Platshållare för innehåll 1"/>
          <p:cNvPicPr>
            <a:picLocks noChangeAspect="1"/>
          </p:cNvPicPr>
          <p:nvPr/>
        </p:nvPicPr>
        <p:blipFill>
          <a:blip r:embed="rId3"/>
          <a:stretch>
            <a:fillRect/>
          </a:stretch>
        </p:blipFill>
        <p:spPr>
          <a:xfrm>
            <a:off x="890589" y="1628800"/>
            <a:ext cx="7362825" cy="426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Bildobjekt 6" descr="\\ad.stockholm.se\cli-sd\cc2sd002\003871\Precens\Brottsprevention\Komet1\Administration\Logotype\PLUS\PLUS logo användbar.jpg"/>
          <p:cNvPicPr/>
          <p:nvPr/>
        </p:nvPicPr>
        <p:blipFill>
          <a:blip r:embed="rId4" cstate="print"/>
          <a:srcRect/>
          <a:stretch>
            <a:fillRect/>
          </a:stretch>
        </p:blipFill>
        <p:spPr bwMode="auto">
          <a:xfrm>
            <a:off x="7164290" y="6165306"/>
            <a:ext cx="1130531" cy="465513"/>
          </a:xfrm>
          <a:prstGeom prst="rect">
            <a:avLst/>
          </a:prstGeom>
          <a:noFill/>
          <a:ln w="9525">
            <a:noFill/>
            <a:miter lim="800000"/>
            <a:headEnd/>
            <a:tailEnd/>
          </a:ln>
        </p:spPr>
      </p:pic>
    </p:spTree>
    <p:extLst>
      <p:ext uri="{BB962C8B-B14F-4D97-AF65-F5344CB8AC3E}">
        <p14:creationId xmlns:p14="http://schemas.microsoft.com/office/powerpoint/2010/main" val="2023761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br>
              <a:rPr lang="sv-SE" sz="4000" dirty="0">
                <a:latin typeface="Times New Roman" panose="02020603050405020304" pitchFamily="18" charset="0"/>
                <a:cs typeface="Times New Roman" panose="02020603050405020304" pitchFamily="18" charset="0"/>
              </a:rPr>
            </a:br>
            <a:r>
              <a:rPr lang="sv-SE" sz="4400" dirty="0">
                <a:latin typeface="Times New Roman" panose="02020603050405020304" pitchFamily="18" charset="0"/>
                <a:cs typeface="Times New Roman" panose="02020603050405020304" pitchFamily="18" charset="0"/>
              </a:rPr>
              <a:t>Framtidens föräldrar…</a:t>
            </a:r>
            <a:br>
              <a:rPr lang="sv-SE" dirty="0"/>
            </a:br>
            <a:endParaRPr lang="sv-SE" dirty="0"/>
          </a:p>
        </p:txBody>
      </p:sp>
      <p:sp>
        <p:nvSpPr>
          <p:cNvPr id="3" name="Platshållare för innehåll 2"/>
          <p:cNvSpPr>
            <a:spLocks noGrp="1"/>
          </p:cNvSpPr>
          <p:nvPr>
            <p:ph idx="1"/>
          </p:nvPr>
        </p:nvSpPr>
        <p:spPr/>
        <p:txBody>
          <a:bodyPr>
            <a:normAutofit/>
          </a:bodyPr>
          <a:lstStyle/>
          <a:p>
            <a:pPr>
              <a:buNone/>
            </a:pPr>
            <a:r>
              <a:rPr lang="sv-SE" dirty="0"/>
              <a:t> </a:t>
            </a:r>
          </a:p>
          <a:p>
            <a:pPr>
              <a:buNone/>
            </a:pPr>
            <a:endParaRPr lang="sv-SE" dirty="0">
              <a:hlinkClick r:id="" action="ppaction://noaction"/>
            </a:endParaRPr>
          </a:p>
          <a:p>
            <a:pPr>
              <a:buNone/>
            </a:pPr>
            <a:endParaRPr lang="sv-SE" dirty="0">
              <a:hlinkClick r:id="" action="ppaction://noaction"/>
            </a:endParaRPr>
          </a:p>
          <a:p>
            <a:pPr>
              <a:buNone/>
            </a:pPr>
            <a:endParaRPr lang="sv-SE" dirty="0">
              <a:hlinkClick r:id="" action="ppaction://noaction"/>
            </a:endParaRPr>
          </a:p>
          <a:p>
            <a:pPr>
              <a:buNone/>
            </a:pPr>
            <a:endParaRPr lang="sv-SE" dirty="0">
              <a:latin typeface="Times New Roman" panose="02020603050405020304" pitchFamily="18" charset="0"/>
              <a:cs typeface="Times New Roman" panose="02020603050405020304" pitchFamily="18" charset="0"/>
              <a:hlinkClick r:id="rId3"/>
            </a:endParaRPr>
          </a:p>
          <a:p>
            <a:pPr>
              <a:buNone/>
            </a:pPr>
            <a:endParaRPr lang="sv-SE" dirty="0">
              <a:latin typeface="Times New Roman" panose="02020603050405020304" pitchFamily="18" charset="0"/>
              <a:cs typeface="Times New Roman" panose="02020603050405020304" pitchFamily="18" charset="0"/>
              <a:hlinkClick r:id="rId3"/>
            </a:endParaRPr>
          </a:p>
          <a:p>
            <a:pPr>
              <a:buNone/>
            </a:pPr>
            <a:endParaRPr lang="sv-SE" dirty="0">
              <a:latin typeface="Times New Roman" panose="02020603050405020304" pitchFamily="18" charset="0"/>
              <a:cs typeface="Times New Roman" panose="02020603050405020304" pitchFamily="18" charset="0"/>
              <a:hlinkClick r:id="rId3"/>
            </a:endParaRPr>
          </a:p>
          <a:p>
            <a:pPr>
              <a:buNone/>
            </a:pPr>
            <a:endParaRPr lang="sv-SE" dirty="0">
              <a:latin typeface="Times New Roman" panose="02020603050405020304" pitchFamily="18" charset="0"/>
              <a:cs typeface="Times New Roman" panose="02020603050405020304" pitchFamily="18" charset="0"/>
              <a:hlinkClick r:id="rId3"/>
            </a:endParaRPr>
          </a:p>
          <a:p>
            <a:pPr>
              <a:buNone/>
            </a:pPr>
            <a:endParaRPr lang="sv-SE" dirty="0">
              <a:latin typeface="Times New Roman" panose="02020603050405020304" pitchFamily="18" charset="0"/>
              <a:cs typeface="Times New Roman" panose="02020603050405020304" pitchFamily="18" charset="0"/>
              <a:hlinkClick r:id="rId3"/>
            </a:endParaRPr>
          </a:p>
          <a:p>
            <a:pPr>
              <a:buNone/>
            </a:pPr>
            <a:r>
              <a:rPr lang="sv-SE" dirty="0">
                <a:latin typeface="Times New Roman" panose="02020603050405020304" pitchFamily="18" charset="0"/>
                <a:cs typeface="Times New Roman" panose="02020603050405020304" pitchFamily="18" charset="0"/>
                <a:hlinkClick r:id="rId3"/>
              </a:rPr>
              <a:t>http://www.youtube.com/watch?v=82mPXI9Vpa8</a:t>
            </a:r>
            <a:endParaRPr lang="sv-SE" dirty="0">
              <a:latin typeface="Times New Roman" panose="02020603050405020304" pitchFamily="18" charset="0"/>
              <a:cs typeface="Times New Roman" panose="02020603050405020304" pitchFamily="18" charset="0"/>
            </a:endParaRPr>
          </a:p>
          <a:p>
            <a:pPr>
              <a:buNone/>
            </a:pPr>
            <a:endParaRPr lang="sv-SE" dirty="0"/>
          </a:p>
          <a:p>
            <a:endParaRPr lang="sv-SE" dirty="0"/>
          </a:p>
        </p:txBody>
      </p:sp>
      <p:pic>
        <p:nvPicPr>
          <p:cNvPr id="4" name="Bildobjekt 3"/>
          <p:cNvPicPr>
            <a:picLocks noChangeAspect="1"/>
          </p:cNvPicPr>
          <p:nvPr/>
        </p:nvPicPr>
        <p:blipFill>
          <a:blip r:embed="rId4"/>
          <a:stretch>
            <a:fillRect/>
          </a:stretch>
        </p:blipFill>
        <p:spPr>
          <a:xfrm>
            <a:off x="1870753" y="1440002"/>
            <a:ext cx="5024289" cy="2987675"/>
          </a:xfrm>
          <a:prstGeom prst="rect">
            <a:avLst/>
          </a:prstGeom>
        </p:spPr>
      </p:pic>
      <p:pic>
        <p:nvPicPr>
          <p:cNvPr id="5" name="Bildobjekt 4" descr="\\ad.stockholm.se\cli-sd\cc2sd002\003871\Precens\Brottsprevention\Komet1\Administration\Logotype\PLUS\PLUS logo användbar.jpg"/>
          <p:cNvPicPr/>
          <p:nvPr/>
        </p:nvPicPr>
        <p:blipFill>
          <a:blip r:embed="rId5" cstate="print"/>
          <a:srcRect/>
          <a:stretch>
            <a:fillRect/>
          </a:stretch>
        </p:blipFill>
        <p:spPr bwMode="auto">
          <a:xfrm>
            <a:off x="7164290" y="6165306"/>
            <a:ext cx="1130531" cy="465513"/>
          </a:xfrm>
          <a:prstGeom prst="rect">
            <a:avLst/>
          </a:prstGeom>
          <a:noFill/>
          <a:ln w="9525">
            <a:noFill/>
            <a:miter lim="800000"/>
            <a:headEnd/>
            <a:tailEnd/>
          </a:ln>
        </p:spPr>
      </p:pic>
    </p:spTree>
    <p:extLst>
      <p:ext uri="{BB962C8B-B14F-4D97-AF65-F5344CB8AC3E}">
        <p14:creationId xmlns:p14="http://schemas.microsoft.com/office/powerpoint/2010/main" val="2399612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79357" y="2545605"/>
            <a:ext cx="8231188" cy="606490"/>
          </a:xfrm>
        </p:spPr>
        <p:txBody>
          <a:bodyPr>
            <a:normAutofit/>
          </a:bodyPr>
          <a:lstStyle/>
          <a:p>
            <a:pPr algn="ctr"/>
            <a:r>
              <a:rPr lang="sv-SE" sz="4400" dirty="0">
                <a:latin typeface="Times New Roman" panose="02020603050405020304" pitchFamily="18" charset="0"/>
                <a:cs typeface="Times New Roman" panose="02020603050405020304" pitchFamily="18" charset="0"/>
              </a:rPr>
              <a:t>Träff 1</a:t>
            </a:r>
          </a:p>
        </p:txBody>
      </p:sp>
      <p:sp>
        <p:nvSpPr>
          <p:cNvPr id="3" name="Platshållare för innehåll 2"/>
          <p:cNvSpPr>
            <a:spLocks noGrp="1"/>
          </p:cNvSpPr>
          <p:nvPr>
            <p:ph idx="1"/>
          </p:nvPr>
        </p:nvSpPr>
        <p:spPr/>
        <p:txBody>
          <a:bodyPr/>
          <a:lstStyle/>
          <a:p>
            <a:pPr algn="ctr"/>
            <a:endParaRPr lang="sv-SE" dirty="0"/>
          </a:p>
          <a:p>
            <a:pPr algn="ctr"/>
            <a:endParaRPr lang="sv-SE" dirty="0"/>
          </a:p>
          <a:p>
            <a:pPr algn="ctr"/>
            <a:r>
              <a:rPr lang="sv-SE" sz="4000" dirty="0"/>
              <a:t> </a:t>
            </a:r>
          </a:p>
        </p:txBody>
      </p:sp>
      <p:pic>
        <p:nvPicPr>
          <p:cNvPr id="6" name="Picture 4" descr="I:\Komet aktuell termin\Logotype\Ny logo.bmp"/>
          <p:cNvPicPr>
            <a:picLocks noChangeAspect="1" noChangeArrowheads="1"/>
          </p:cNvPicPr>
          <p:nvPr/>
        </p:nvPicPr>
        <p:blipFill>
          <a:blip r:embed="rId3" cstate="print"/>
          <a:srcRect/>
          <a:stretch>
            <a:fillRect/>
          </a:stretch>
        </p:blipFill>
        <p:spPr bwMode="auto">
          <a:xfrm>
            <a:off x="3380987" y="3301386"/>
            <a:ext cx="2627928" cy="545432"/>
          </a:xfrm>
          <a:prstGeom prst="rect">
            <a:avLst/>
          </a:prstGeom>
          <a:noFill/>
          <a:ln w="9525">
            <a:noFill/>
            <a:miter lim="800000"/>
            <a:headEnd/>
            <a:tailEnd/>
          </a:ln>
        </p:spPr>
      </p:pic>
      <p:pic>
        <p:nvPicPr>
          <p:cNvPr id="7" name="Bildobjekt 6" descr="\\ad.stockholm.se\cli-sd\cc2sd002\003871\Precens\Brottsprevention\Komet1\Administration\Logotype\PLUS\PLUS logo användbar.jpg"/>
          <p:cNvPicPr/>
          <p:nvPr/>
        </p:nvPicPr>
        <p:blipFill>
          <a:blip r:embed="rId4" cstate="print"/>
          <a:srcRect/>
          <a:stretch>
            <a:fillRect/>
          </a:stretch>
        </p:blipFill>
        <p:spPr bwMode="auto">
          <a:xfrm>
            <a:off x="7164290" y="6165306"/>
            <a:ext cx="1130531" cy="465513"/>
          </a:xfrm>
          <a:prstGeom prst="rect">
            <a:avLst/>
          </a:prstGeom>
          <a:noFill/>
          <a:ln w="9525">
            <a:noFill/>
            <a:miter lim="800000"/>
            <a:headEnd/>
            <a:tailEnd/>
          </a:ln>
        </p:spPr>
      </p:pic>
    </p:spTree>
    <p:extLst>
      <p:ext uri="{BB962C8B-B14F-4D97-AF65-F5344CB8AC3E}">
        <p14:creationId xmlns:p14="http://schemas.microsoft.com/office/powerpoint/2010/main" val="3513947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p:cNvPicPr>
            <a:picLocks noGrp="1" noChangeAspect="1"/>
          </p:cNvPicPr>
          <p:nvPr>
            <p:ph idx="1"/>
          </p:nvPr>
        </p:nvPicPr>
        <p:blipFill>
          <a:blip r:embed="rId3"/>
          <a:stretch>
            <a:fillRect/>
          </a:stretch>
        </p:blipFill>
        <p:spPr>
          <a:xfrm>
            <a:off x="1959314" y="810885"/>
            <a:ext cx="5367618" cy="5167633"/>
          </a:xfrm>
          <a:prstGeom prst="rect">
            <a:avLst/>
          </a:prstGeom>
          <a:ln>
            <a:noFill/>
          </a:ln>
          <a:effectLst>
            <a:outerShdw blurRad="292100" dist="139700" dir="2700000" algn="tl" rotWithShape="0">
              <a:srgbClr val="333333">
                <a:alpha val="65000"/>
              </a:srgbClr>
            </a:outerShdw>
          </a:effectLst>
        </p:spPr>
      </p:pic>
      <p:pic>
        <p:nvPicPr>
          <p:cNvPr id="7" name="Bildobjekt 6" descr="\\ad.stockholm.se\cli-sd\cc2sd002\003871\Precens\Brottsprevention\Komet1\Administration\Logotype\PLUS\PLUS logo användbar.jpg"/>
          <p:cNvPicPr/>
          <p:nvPr/>
        </p:nvPicPr>
        <p:blipFill>
          <a:blip r:embed="rId4" cstate="print"/>
          <a:srcRect/>
          <a:stretch>
            <a:fillRect/>
          </a:stretch>
        </p:blipFill>
        <p:spPr bwMode="auto">
          <a:xfrm>
            <a:off x="7164290" y="6165306"/>
            <a:ext cx="1130531" cy="465513"/>
          </a:xfrm>
          <a:prstGeom prst="rect">
            <a:avLst/>
          </a:prstGeom>
          <a:noFill/>
          <a:ln w="9525">
            <a:noFill/>
            <a:miter lim="800000"/>
            <a:headEnd/>
            <a:tailEnd/>
          </a:ln>
        </p:spPr>
      </p:pic>
      <p:sp>
        <p:nvSpPr>
          <p:cNvPr id="4" name="textruta 3">
            <a:extLst>
              <a:ext uri="{FF2B5EF4-FFF2-40B4-BE49-F238E27FC236}">
                <a16:creationId xmlns:a16="http://schemas.microsoft.com/office/drawing/2014/main" id="{1E5841FD-04ED-44B9-A729-B0A1DA5DAC83}"/>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3613461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1"/>
            <a:ext cx="8231188" cy="5010539"/>
          </a:xfrm>
        </p:spPr>
        <p:txBody>
          <a:bodyPr>
            <a:normAutofit/>
          </a:bodyPr>
          <a:lstStyle/>
          <a:p>
            <a:pPr algn="ctr"/>
            <a:br>
              <a:rPr lang="sv-SE" sz="4400" dirty="0"/>
            </a:br>
            <a:br>
              <a:rPr lang="sv-SE" sz="4400" dirty="0"/>
            </a:br>
            <a:br>
              <a:rPr lang="sv-SE" sz="4400" dirty="0"/>
            </a:br>
            <a:br>
              <a:rPr lang="sv-SE" sz="4400" dirty="0">
                <a:latin typeface="Times New Roman" panose="02020603050405020304" pitchFamily="18" charset="0"/>
                <a:cs typeface="Times New Roman" panose="02020603050405020304" pitchFamily="18" charset="0"/>
              </a:rPr>
            </a:br>
            <a:endParaRPr lang="sv-SE" sz="3600" dirty="0">
              <a:latin typeface="Times New Roman" panose="02020603050405020304" pitchFamily="18" charset="0"/>
              <a:cs typeface="Times New Roman" panose="02020603050405020304" pitchFamily="18" charset="0"/>
            </a:endParaRPr>
          </a:p>
        </p:txBody>
      </p:sp>
      <p:sp>
        <p:nvSpPr>
          <p:cNvPr id="3" name="Platshållare för innehåll 2"/>
          <p:cNvSpPr>
            <a:spLocks noGrp="1"/>
          </p:cNvSpPr>
          <p:nvPr>
            <p:ph idx="1"/>
          </p:nvPr>
        </p:nvSpPr>
        <p:spPr>
          <a:xfrm>
            <a:off x="457200" y="1440003"/>
            <a:ext cx="8231188" cy="654613"/>
          </a:xfrm>
        </p:spPr>
        <p:txBody>
          <a:bodyPr>
            <a:normAutofit lnSpcReduction="10000"/>
          </a:bodyPr>
          <a:lstStyle/>
          <a:p>
            <a:pPr algn="ctr"/>
            <a:r>
              <a:rPr lang="sv-SE" sz="4000" dirty="0">
                <a:latin typeface="Times New Roman" panose="02020603050405020304" pitchFamily="18" charset="0"/>
                <a:cs typeface="Times New Roman" panose="02020603050405020304" pitchFamily="18" charset="0"/>
              </a:rPr>
              <a:t> </a:t>
            </a:r>
          </a:p>
        </p:txBody>
      </p:sp>
      <p:pic>
        <p:nvPicPr>
          <p:cNvPr id="6" name="Bildobjekt 5"/>
          <p:cNvPicPr>
            <a:picLocks noChangeAspect="1"/>
          </p:cNvPicPr>
          <p:nvPr/>
        </p:nvPicPr>
        <p:blipFill>
          <a:blip r:embed="rId3"/>
          <a:stretch>
            <a:fillRect/>
          </a:stretch>
        </p:blipFill>
        <p:spPr>
          <a:xfrm>
            <a:off x="1154206" y="678562"/>
            <a:ext cx="6835591" cy="5137961"/>
          </a:xfrm>
          <a:prstGeom prst="rect">
            <a:avLst/>
          </a:prstGeom>
          <a:ln>
            <a:noFill/>
          </a:ln>
          <a:effectLst>
            <a:outerShdw blurRad="292100" dist="139700" dir="2700000" algn="tl" rotWithShape="0">
              <a:srgbClr val="333333">
                <a:alpha val="65000"/>
              </a:srgbClr>
            </a:outerShdw>
          </a:effectLst>
        </p:spPr>
      </p:pic>
      <p:pic>
        <p:nvPicPr>
          <p:cNvPr id="7" name="Bildobjekt 6" descr="\\ad.stockholm.se\cli-sd\cc2sd002\003871\Precens\Brottsprevention\Komet1\Administration\Logotype\PLUS\PLUS logo användbar.jpg"/>
          <p:cNvPicPr/>
          <p:nvPr/>
        </p:nvPicPr>
        <p:blipFill>
          <a:blip r:embed="rId4" cstate="print"/>
          <a:srcRect/>
          <a:stretch>
            <a:fillRect/>
          </a:stretch>
        </p:blipFill>
        <p:spPr bwMode="auto">
          <a:xfrm>
            <a:off x="7164290" y="6165306"/>
            <a:ext cx="1130531" cy="465513"/>
          </a:xfrm>
          <a:prstGeom prst="rect">
            <a:avLst/>
          </a:prstGeom>
          <a:noFill/>
          <a:ln w="9525">
            <a:noFill/>
            <a:miter lim="800000"/>
            <a:headEnd/>
            <a:tailEnd/>
          </a:ln>
        </p:spPr>
      </p:pic>
      <p:sp>
        <p:nvSpPr>
          <p:cNvPr id="8" name="textruta 7">
            <a:extLst>
              <a:ext uri="{FF2B5EF4-FFF2-40B4-BE49-F238E27FC236}">
                <a16:creationId xmlns:a16="http://schemas.microsoft.com/office/drawing/2014/main" id="{D58E1FB2-F2F4-4ACD-9CDE-7E0B25391649}"/>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4742951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1"/>
            <a:ext cx="8231188" cy="5010539"/>
          </a:xfrm>
        </p:spPr>
        <p:txBody>
          <a:bodyPr>
            <a:normAutofit/>
          </a:bodyPr>
          <a:lstStyle/>
          <a:p>
            <a:pPr algn="ctr"/>
            <a:br>
              <a:rPr lang="sv-SE" sz="4400" dirty="0"/>
            </a:br>
            <a:br>
              <a:rPr lang="sv-SE" sz="4400" dirty="0"/>
            </a:br>
            <a:br>
              <a:rPr lang="sv-SE" sz="4400" dirty="0"/>
            </a:br>
            <a:br>
              <a:rPr lang="sv-SE" sz="4400" dirty="0">
                <a:latin typeface="Times New Roman" panose="02020603050405020304" pitchFamily="18" charset="0"/>
                <a:cs typeface="Times New Roman" panose="02020603050405020304" pitchFamily="18" charset="0"/>
              </a:rPr>
            </a:br>
            <a:endParaRPr lang="sv-SE" sz="3600" dirty="0">
              <a:latin typeface="Times New Roman" panose="02020603050405020304" pitchFamily="18" charset="0"/>
              <a:cs typeface="Times New Roman" panose="02020603050405020304" pitchFamily="18" charset="0"/>
            </a:endParaRPr>
          </a:p>
        </p:txBody>
      </p:sp>
      <p:sp>
        <p:nvSpPr>
          <p:cNvPr id="3" name="Platshållare för innehåll 2"/>
          <p:cNvSpPr>
            <a:spLocks noGrp="1"/>
          </p:cNvSpPr>
          <p:nvPr>
            <p:ph idx="1"/>
          </p:nvPr>
        </p:nvSpPr>
        <p:spPr>
          <a:xfrm>
            <a:off x="457200" y="1440003"/>
            <a:ext cx="8231188" cy="654613"/>
          </a:xfrm>
        </p:spPr>
        <p:txBody>
          <a:bodyPr>
            <a:normAutofit lnSpcReduction="10000"/>
          </a:bodyPr>
          <a:lstStyle/>
          <a:p>
            <a:pPr algn="ctr"/>
            <a:r>
              <a:rPr lang="sv-SE" sz="4000" dirty="0">
                <a:latin typeface="Times New Roman" panose="02020603050405020304" pitchFamily="18" charset="0"/>
                <a:cs typeface="Times New Roman" panose="02020603050405020304" pitchFamily="18" charset="0"/>
              </a:rPr>
              <a:t> </a:t>
            </a:r>
          </a:p>
        </p:txBody>
      </p:sp>
      <p:pic>
        <p:nvPicPr>
          <p:cNvPr id="7" name="Bildobjekt 6"/>
          <p:cNvPicPr>
            <a:picLocks noChangeAspect="1"/>
          </p:cNvPicPr>
          <p:nvPr/>
        </p:nvPicPr>
        <p:blipFill>
          <a:blip r:embed="rId3"/>
          <a:stretch>
            <a:fillRect/>
          </a:stretch>
        </p:blipFill>
        <p:spPr>
          <a:xfrm>
            <a:off x="80964" y="891351"/>
            <a:ext cx="8982075" cy="4581525"/>
          </a:xfrm>
          <a:prstGeom prst="rect">
            <a:avLst/>
          </a:prstGeom>
          <a:ln>
            <a:noFill/>
          </a:ln>
          <a:effectLst>
            <a:outerShdw blurRad="292100" dist="139700" dir="2700000" algn="tl" rotWithShape="0">
              <a:srgbClr val="333333">
                <a:alpha val="65000"/>
              </a:srgbClr>
            </a:outerShdw>
          </a:effectLst>
        </p:spPr>
      </p:pic>
      <p:pic>
        <p:nvPicPr>
          <p:cNvPr id="8" name="Bildobjekt 7" descr="\\ad.stockholm.se\cli-sd\cc2sd002\003871\Precens\Brottsprevention\Komet1\Administration\Logotype\PLUS\PLUS logo användbar.jpg"/>
          <p:cNvPicPr/>
          <p:nvPr/>
        </p:nvPicPr>
        <p:blipFill>
          <a:blip r:embed="rId4" cstate="print"/>
          <a:srcRect/>
          <a:stretch>
            <a:fillRect/>
          </a:stretch>
        </p:blipFill>
        <p:spPr bwMode="auto">
          <a:xfrm>
            <a:off x="7164290" y="6165306"/>
            <a:ext cx="1130531" cy="465513"/>
          </a:xfrm>
          <a:prstGeom prst="rect">
            <a:avLst/>
          </a:prstGeom>
          <a:noFill/>
          <a:ln w="9525">
            <a:noFill/>
            <a:miter lim="800000"/>
            <a:headEnd/>
            <a:tailEnd/>
          </a:ln>
        </p:spPr>
      </p:pic>
      <p:sp>
        <p:nvSpPr>
          <p:cNvPr id="6" name="textruta 5">
            <a:extLst>
              <a:ext uri="{FF2B5EF4-FFF2-40B4-BE49-F238E27FC236}">
                <a16:creationId xmlns:a16="http://schemas.microsoft.com/office/drawing/2014/main" id="{A30940AA-D766-4071-9613-FCFE1060516A}"/>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3056219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584792" y="244550"/>
            <a:ext cx="7036796" cy="5692602"/>
          </a:xfrm>
        </p:spPr>
        <p:txBody>
          <a:bodyPr>
            <a:noAutofit/>
          </a:bodyPr>
          <a:lstStyle/>
          <a:p>
            <a:pPr marL="609600" indent="-609600" algn="just">
              <a:buNone/>
            </a:pPr>
            <a:endParaRPr lang="sv-SE" sz="1800" b="1" dirty="0">
              <a:latin typeface="Times New Roman" panose="02020603050405020304" pitchFamily="18" charset="0"/>
              <a:cs typeface="Times New Roman" panose="02020603050405020304" pitchFamily="18" charset="0"/>
            </a:endParaRPr>
          </a:p>
          <a:p>
            <a:pPr marL="609600" indent="-609600" algn="just">
              <a:buNone/>
            </a:pPr>
            <a:endParaRPr lang="sv-SE" sz="1800" b="1" dirty="0">
              <a:latin typeface="Times New Roman" panose="02020603050405020304" pitchFamily="18" charset="0"/>
              <a:cs typeface="Times New Roman" panose="02020603050405020304" pitchFamily="18" charset="0"/>
            </a:endParaRPr>
          </a:p>
        </p:txBody>
      </p:sp>
      <p:sp>
        <p:nvSpPr>
          <p:cNvPr id="2" name="Rundad rektangulär bildtext 1"/>
          <p:cNvSpPr/>
          <p:nvPr/>
        </p:nvSpPr>
        <p:spPr>
          <a:xfrm>
            <a:off x="3621272" y="1490811"/>
            <a:ext cx="1902941" cy="1594021"/>
          </a:xfrm>
          <a:prstGeom prst="wedgeRoundRectCallo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rgbClr val="000000"/>
                </a:solidFill>
              </a:rPr>
              <a:t>Intressant att höra att andra också har det kämpigt</a:t>
            </a:r>
          </a:p>
        </p:txBody>
      </p:sp>
      <p:sp>
        <p:nvSpPr>
          <p:cNvPr id="8" name="Rundad rektangulär bildtext 7"/>
          <p:cNvSpPr/>
          <p:nvPr/>
        </p:nvSpPr>
        <p:spPr>
          <a:xfrm>
            <a:off x="6122028" y="909048"/>
            <a:ext cx="1902941" cy="1594021"/>
          </a:xfrm>
          <a:prstGeom prst="wedgeRoundRectCallo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rgbClr val="000000"/>
                </a:solidFill>
              </a:rPr>
              <a:t>Bra innehåll, känner mig stärkt som förälder</a:t>
            </a:r>
          </a:p>
        </p:txBody>
      </p:sp>
      <p:sp>
        <p:nvSpPr>
          <p:cNvPr id="9" name="Rundad rektangulär bildtext 8"/>
          <p:cNvSpPr/>
          <p:nvPr/>
        </p:nvSpPr>
        <p:spPr>
          <a:xfrm>
            <a:off x="1054145" y="783238"/>
            <a:ext cx="2163746" cy="2214779"/>
          </a:xfrm>
          <a:prstGeom prst="wedgeRoundRectCallo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rgbClr val="000000"/>
                </a:solidFill>
              </a:rPr>
              <a:t>Det har blivit lugnare hemma men vet inte om det är för att jag har gemensamstund med mitt barn</a:t>
            </a:r>
          </a:p>
        </p:txBody>
      </p:sp>
      <p:sp>
        <p:nvSpPr>
          <p:cNvPr id="12" name="Rundad rektangulär bildtext 11"/>
          <p:cNvSpPr/>
          <p:nvPr/>
        </p:nvSpPr>
        <p:spPr>
          <a:xfrm>
            <a:off x="5945584" y="3167565"/>
            <a:ext cx="1902941" cy="1594021"/>
          </a:xfrm>
          <a:prstGeom prst="wedgeRoundRectCallo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rgbClr val="000000"/>
                </a:solidFill>
              </a:rPr>
              <a:t>Komet har förbättrat relationen med mina barn</a:t>
            </a:r>
          </a:p>
        </p:txBody>
      </p:sp>
      <p:sp>
        <p:nvSpPr>
          <p:cNvPr id="13" name="Rundad rektangulär bildtext 12"/>
          <p:cNvSpPr/>
          <p:nvPr/>
        </p:nvSpPr>
        <p:spPr>
          <a:xfrm>
            <a:off x="1184549" y="3625054"/>
            <a:ext cx="1902941" cy="1594021"/>
          </a:xfrm>
          <a:prstGeom prst="wedgeRoundRectCallo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rgbClr val="000000"/>
                </a:solidFill>
              </a:rPr>
              <a:t>Spela in grunderna i Komet och sprid till alla föräldrar</a:t>
            </a:r>
          </a:p>
        </p:txBody>
      </p:sp>
      <p:sp>
        <p:nvSpPr>
          <p:cNvPr id="14" name="Rundad rektangulär bildtext 13"/>
          <p:cNvSpPr/>
          <p:nvPr/>
        </p:nvSpPr>
        <p:spPr>
          <a:xfrm>
            <a:off x="3456511" y="4145983"/>
            <a:ext cx="2232458" cy="1791171"/>
          </a:xfrm>
          <a:prstGeom prst="wedgeRoundRectCallo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rgbClr val="000000"/>
                </a:solidFill>
              </a:rPr>
              <a:t>ALLA föräldrar borde gå detta</a:t>
            </a:r>
          </a:p>
        </p:txBody>
      </p:sp>
      <p:pic>
        <p:nvPicPr>
          <p:cNvPr id="10" name="Bildobjekt 9" descr="\\ad.stockholm.se\cli-sd\cc2sd002\003871\Precens\Brottsprevention\Komet1\Administration\Logotype\PLUS\PLUS logo användbar.jpg"/>
          <p:cNvPicPr/>
          <p:nvPr/>
        </p:nvPicPr>
        <p:blipFill>
          <a:blip r:embed="rId3" cstate="print"/>
          <a:srcRect/>
          <a:stretch>
            <a:fillRect/>
          </a:stretch>
        </p:blipFill>
        <p:spPr bwMode="auto">
          <a:xfrm>
            <a:off x="7164290" y="6165306"/>
            <a:ext cx="1130531" cy="465513"/>
          </a:xfrm>
          <a:prstGeom prst="rect">
            <a:avLst/>
          </a:prstGeom>
          <a:noFill/>
          <a:ln w="9525">
            <a:noFill/>
            <a:miter lim="800000"/>
            <a:headEnd/>
            <a:tailEnd/>
          </a:ln>
        </p:spPr>
      </p:pic>
    </p:spTree>
    <p:extLst>
      <p:ext uri="{BB962C8B-B14F-4D97-AF65-F5344CB8AC3E}">
        <p14:creationId xmlns:p14="http://schemas.microsoft.com/office/powerpoint/2010/main" val="5065900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422954" y="878681"/>
            <a:ext cx="8231188" cy="842962"/>
          </a:xfrm>
        </p:spPr>
        <p:txBody>
          <a:bodyPr>
            <a:normAutofit/>
          </a:bodyPr>
          <a:lstStyle/>
          <a:p>
            <a:pPr algn="ctr"/>
            <a:r>
              <a:rPr lang="sv-SE" sz="4000" dirty="0">
                <a:latin typeface="Times New Roman" panose="02020603050405020304" pitchFamily="18" charset="0"/>
                <a:cs typeface="Times New Roman" panose="02020603050405020304" pitchFamily="18" charset="0"/>
              </a:rPr>
              <a:t>Kometprogrammet</a:t>
            </a:r>
          </a:p>
        </p:txBody>
      </p:sp>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2156" y="1300162"/>
            <a:ext cx="3599688" cy="5047488"/>
          </a:xfrm>
          <a:prstGeom prst="rect">
            <a:avLst/>
          </a:prstGeom>
          <a:ln>
            <a:noFill/>
          </a:ln>
          <a:effectLst>
            <a:outerShdw blurRad="292100" dist="139700" dir="2700000" algn="tl" rotWithShape="0">
              <a:srgbClr val="333333">
                <a:alpha val="65000"/>
              </a:srgbClr>
            </a:outerShdw>
          </a:effectLst>
        </p:spPr>
      </p:pic>
      <p:pic>
        <p:nvPicPr>
          <p:cNvPr id="7" name="Bildobjekt 6" descr="\\ad.stockholm.se\cli-sd\cc2sd002\003871\Precens\Brottsprevention\Komet1\Administration\Logotype\PLUS\PLUS logo användbar.jpg"/>
          <p:cNvPicPr/>
          <p:nvPr/>
        </p:nvPicPr>
        <p:blipFill>
          <a:blip r:embed="rId4" cstate="print"/>
          <a:srcRect/>
          <a:stretch>
            <a:fillRect/>
          </a:stretch>
        </p:blipFill>
        <p:spPr bwMode="auto">
          <a:xfrm>
            <a:off x="7164290" y="6165306"/>
            <a:ext cx="1130531" cy="465513"/>
          </a:xfrm>
          <a:prstGeom prst="rect">
            <a:avLst/>
          </a:prstGeom>
          <a:noFill/>
          <a:ln w="9525">
            <a:noFill/>
            <a:miter lim="800000"/>
            <a:headEnd/>
            <a:tailEnd/>
          </a:ln>
        </p:spPr>
      </p:pic>
      <p:sp>
        <p:nvSpPr>
          <p:cNvPr id="5" name="textruta 4">
            <a:extLst>
              <a:ext uri="{FF2B5EF4-FFF2-40B4-BE49-F238E27FC236}">
                <a16:creationId xmlns:a16="http://schemas.microsoft.com/office/drawing/2014/main" id="{033E83F1-9055-4BAC-A784-EDD0215F0AFE}"/>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4267867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normAutofit/>
          </a:bodyPr>
          <a:lstStyle/>
          <a:p>
            <a:pPr algn="ctr"/>
            <a:r>
              <a:rPr lang="sv-SE" sz="4000" dirty="0">
                <a:latin typeface="Times New Roman" panose="02020603050405020304" pitchFamily="18" charset="0"/>
                <a:cs typeface="Times New Roman" panose="02020603050405020304" pitchFamily="18" charset="0"/>
              </a:rPr>
              <a:t>Orsaksmodellen</a:t>
            </a:r>
          </a:p>
        </p:txBody>
      </p:sp>
      <p:pic>
        <p:nvPicPr>
          <p:cNvPr id="7" name="Platshållare för innehåll 3" descr="Orsaksmodellen.JPG"/>
          <p:cNvPicPr>
            <a:picLocks noChangeAspect="1"/>
          </p:cNvPicPr>
          <p:nvPr/>
        </p:nvPicPr>
        <p:blipFill>
          <a:blip r:embed="rId3" cstate="print"/>
          <a:stretch>
            <a:fillRect/>
          </a:stretch>
        </p:blipFill>
        <p:spPr bwMode="auto">
          <a:xfrm>
            <a:off x="1520456" y="988640"/>
            <a:ext cx="6613097" cy="4668958"/>
          </a:xfrm>
          <a:prstGeom prst="rect">
            <a:avLst/>
          </a:prstGeom>
          <a:ln>
            <a:noFill/>
          </a:ln>
          <a:effectLst>
            <a:outerShdw blurRad="292100" dist="139700" dir="2700000" algn="tl" rotWithShape="0">
              <a:srgbClr val="333333">
                <a:alpha val="65000"/>
              </a:srgbClr>
            </a:outerShdw>
          </a:effectLst>
        </p:spPr>
      </p:pic>
      <p:pic>
        <p:nvPicPr>
          <p:cNvPr id="8" name="Bildobjekt 7" descr="\\ad.stockholm.se\cli-sd\cc2sd002\003871\Precens\Brottsprevention\Komet1\Administration\Logotype\PLUS\PLUS logo användbar.jpg"/>
          <p:cNvPicPr/>
          <p:nvPr/>
        </p:nvPicPr>
        <p:blipFill>
          <a:blip r:embed="rId4" cstate="print"/>
          <a:srcRect/>
          <a:stretch>
            <a:fillRect/>
          </a:stretch>
        </p:blipFill>
        <p:spPr bwMode="auto">
          <a:xfrm>
            <a:off x="7164290" y="6165306"/>
            <a:ext cx="1130531" cy="465513"/>
          </a:xfrm>
          <a:prstGeom prst="rect">
            <a:avLst/>
          </a:prstGeom>
          <a:noFill/>
          <a:ln w="9525">
            <a:noFill/>
            <a:miter lim="800000"/>
            <a:headEnd/>
            <a:tailEnd/>
          </a:ln>
        </p:spPr>
      </p:pic>
      <p:sp>
        <p:nvSpPr>
          <p:cNvPr id="5" name="textruta 4">
            <a:extLst>
              <a:ext uri="{FF2B5EF4-FFF2-40B4-BE49-F238E27FC236}">
                <a16:creationId xmlns:a16="http://schemas.microsoft.com/office/drawing/2014/main" id="{A6817F6C-7961-4551-AC06-44BED66A4D17}"/>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normAutofit/>
          </a:bodyPr>
          <a:lstStyle/>
          <a:p>
            <a:pPr algn="ctr"/>
            <a:r>
              <a:rPr lang="sv-SE" sz="4000" dirty="0">
                <a:latin typeface="Times New Roman" panose="02020603050405020304" pitchFamily="18" charset="0"/>
                <a:cs typeface="Times New Roman" panose="02020603050405020304" pitchFamily="18" charset="0"/>
              </a:rPr>
              <a:t>5-1:an</a:t>
            </a:r>
          </a:p>
        </p:txBody>
      </p:sp>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003" y="873196"/>
            <a:ext cx="7010070" cy="4975296"/>
          </a:xfrm>
          <a:prstGeom prst="rect">
            <a:avLst/>
          </a:prstGeom>
          <a:ln>
            <a:noFill/>
          </a:ln>
          <a:effectLst>
            <a:outerShdw blurRad="292100" dist="139700" dir="2700000" algn="tl" rotWithShape="0">
              <a:srgbClr val="333333">
                <a:alpha val="65000"/>
              </a:srgbClr>
            </a:outerShdw>
          </a:effectLst>
        </p:spPr>
      </p:pic>
      <p:pic>
        <p:nvPicPr>
          <p:cNvPr id="7" name="Bildobjekt 6" descr="\\ad.stockholm.se\cli-sd\cc2sd002\003871\Precens\Brottsprevention\Komet1\Administration\Logotype\PLUS\PLUS logo användbar.jpg"/>
          <p:cNvPicPr/>
          <p:nvPr/>
        </p:nvPicPr>
        <p:blipFill>
          <a:blip r:embed="rId4" cstate="print"/>
          <a:srcRect/>
          <a:stretch>
            <a:fillRect/>
          </a:stretch>
        </p:blipFill>
        <p:spPr bwMode="auto">
          <a:xfrm>
            <a:off x="7164290" y="6165306"/>
            <a:ext cx="1130531" cy="465513"/>
          </a:xfrm>
          <a:prstGeom prst="rect">
            <a:avLst/>
          </a:prstGeom>
          <a:noFill/>
          <a:ln w="9525">
            <a:noFill/>
            <a:miter lim="800000"/>
            <a:headEnd/>
            <a:tailEnd/>
          </a:ln>
        </p:spPr>
      </p:pic>
      <p:sp>
        <p:nvSpPr>
          <p:cNvPr id="8" name="textruta 7">
            <a:extLst>
              <a:ext uri="{FF2B5EF4-FFF2-40B4-BE49-F238E27FC236}">
                <a16:creationId xmlns:a16="http://schemas.microsoft.com/office/drawing/2014/main" id="{E03434AE-0B96-4BFD-B8FB-17A7424B47BB}"/>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5F639CA6-41D6-4C81-B86D-300590AE018D}"/>
              </a:ext>
            </a:extLst>
          </p:cNvPr>
          <p:cNvSpPr>
            <a:spLocks noGrp="1"/>
          </p:cNvSpPr>
          <p:nvPr>
            <p:ph type="body" sz="quarter" idx="13"/>
          </p:nvPr>
        </p:nvSpPr>
        <p:spPr>
          <a:xfrm>
            <a:off x="457199" y="918865"/>
            <a:ext cx="4085481" cy="5337556"/>
          </a:xfrm>
        </p:spPr>
        <p:txBody>
          <a:bodyPr>
            <a:normAutofit lnSpcReduction="10000"/>
          </a:bodyPr>
          <a:lstStyle/>
          <a:p>
            <a:r>
              <a:rPr lang="sv-SE" sz="1700" dirty="0">
                <a:latin typeface="Times New Roman" panose="02020603050405020304" pitchFamily="18" charset="0"/>
                <a:cs typeface="Times New Roman" panose="02020603050405020304" pitchFamily="18" charset="0"/>
              </a:rPr>
              <a:t>Återkommande riktlinje inom relationell forskning – balans på cirka fem positiva interaktioner för varje negativ. Gäller alla relationer (</a:t>
            </a:r>
            <a:r>
              <a:rPr lang="sv-SE" sz="1700" dirty="0" err="1">
                <a:latin typeface="Times New Roman" panose="02020603050405020304" pitchFamily="18" charset="0"/>
                <a:cs typeface="Times New Roman" panose="02020603050405020304" pitchFamily="18" charset="0"/>
              </a:rPr>
              <a:t>Gottman</a:t>
            </a:r>
            <a:r>
              <a:rPr lang="sv-SE" sz="1700" dirty="0">
                <a:latin typeface="Times New Roman" panose="02020603050405020304" pitchFamily="18" charset="0"/>
                <a:cs typeface="Times New Roman" panose="02020603050405020304" pitchFamily="18" charset="0"/>
              </a:rPr>
              <a:t> et al., 1998; Hart &amp; </a:t>
            </a:r>
            <a:r>
              <a:rPr lang="sv-SE" sz="1700" dirty="0" err="1">
                <a:latin typeface="Times New Roman" panose="02020603050405020304" pitchFamily="18" charset="0"/>
                <a:cs typeface="Times New Roman" panose="02020603050405020304" pitchFamily="18" charset="0"/>
              </a:rPr>
              <a:t>Risley</a:t>
            </a:r>
            <a:r>
              <a:rPr lang="sv-SE" sz="1700" dirty="0">
                <a:latin typeface="Times New Roman" panose="02020603050405020304" pitchFamily="18" charset="0"/>
                <a:cs typeface="Times New Roman" panose="02020603050405020304" pitchFamily="18" charset="0"/>
              </a:rPr>
              <a:t>, 2003). </a:t>
            </a:r>
          </a:p>
          <a:p>
            <a:endParaRPr lang="sv-SE" sz="1700" dirty="0">
              <a:latin typeface="Times New Roman" panose="02020603050405020304" pitchFamily="18" charset="0"/>
              <a:cs typeface="Times New Roman" panose="02020603050405020304" pitchFamily="18" charset="0"/>
            </a:endParaRPr>
          </a:p>
          <a:p>
            <a:r>
              <a:rPr lang="sv-SE" sz="1700" dirty="0">
                <a:latin typeface="Times New Roman" panose="02020603050405020304" pitchFamily="18" charset="0"/>
                <a:cs typeface="Times New Roman" panose="02020603050405020304" pitchFamily="18" charset="0"/>
              </a:rPr>
              <a:t>Föräldrar behöver aktivt bygga relationen genom att visa uppskattning, uppmuntran och omtanke, snarare än att huvudsakligen fokusera på tillsägelser, gränssättning och tjat (</a:t>
            </a:r>
            <a:r>
              <a:rPr lang="sv-SE" sz="1700" dirty="0" err="1">
                <a:latin typeface="Times New Roman" panose="02020603050405020304" pitchFamily="18" charset="0"/>
                <a:cs typeface="Times New Roman" panose="02020603050405020304" pitchFamily="18" charset="0"/>
              </a:rPr>
              <a:t>Larzelere</a:t>
            </a:r>
            <a:r>
              <a:rPr lang="sv-SE" sz="1700" dirty="0">
                <a:latin typeface="Times New Roman" panose="02020603050405020304" pitchFamily="18" charset="0"/>
                <a:cs typeface="Times New Roman" panose="02020603050405020304" pitchFamily="18" charset="0"/>
              </a:rPr>
              <a:t> et al., 2010; </a:t>
            </a:r>
            <a:r>
              <a:rPr lang="sv-SE" sz="1700" dirty="0" err="1">
                <a:latin typeface="Times New Roman" panose="02020603050405020304" pitchFamily="18" charset="0"/>
                <a:cs typeface="Times New Roman" panose="02020603050405020304" pitchFamily="18" charset="0"/>
              </a:rPr>
              <a:t>Eyberg</a:t>
            </a:r>
            <a:r>
              <a:rPr lang="sv-SE" sz="1700" dirty="0">
                <a:latin typeface="Times New Roman" panose="02020603050405020304" pitchFamily="18" charset="0"/>
                <a:cs typeface="Times New Roman" panose="02020603050405020304" pitchFamily="18" charset="0"/>
              </a:rPr>
              <a:t> et al., 2008). </a:t>
            </a:r>
          </a:p>
          <a:p>
            <a:endParaRPr lang="sv-SE" sz="1700" dirty="0">
              <a:latin typeface="Times New Roman" panose="02020603050405020304" pitchFamily="18" charset="0"/>
              <a:cs typeface="Times New Roman" panose="02020603050405020304" pitchFamily="18" charset="0"/>
            </a:endParaRPr>
          </a:p>
          <a:p>
            <a:r>
              <a:rPr lang="sv-SE" sz="1700" dirty="0">
                <a:latin typeface="Times New Roman" panose="02020603050405020304" pitchFamily="18" charset="0"/>
                <a:cs typeface="Times New Roman" panose="02020603050405020304" pitchFamily="18" charset="0"/>
              </a:rPr>
              <a:t>Föräldrastödsprogram inom PMT visar att ett positivt klimat i hemmet – präglat av beröm, lek och känslomässig närhet – är avgörande för att minska konflikter </a:t>
            </a:r>
            <a:r>
              <a:rPr lang="sv-SE" sz="1700" b="0" dirty="0">
                <a:latin typeface="Times New Roman" panose="02020603050405020304" pitchFamily="18" charset="0"/>
                <a:cs typeface="Times New Roman" panose="02020603050405020304" pitchFamily="18" charset="0"/>
              </a:rPr>
              <a:t>(Webster-Stratton &amp; Reid, 2010; Sanders et al., 2014).</a:t>
            </a:r>
          </a:p>
          <a:p>
            <a:endParaRPr lang="sv-SE" sz="1400" dirty="0">
              <a:latin typeface="Times New Roman" panose="02020603050405020304" pitchFamily="18" charset="0"/>
              <a:cs typeface="Times New Roman" panose="02020603050405020304" pitchFamily="18" charset="0"/>
            </a:endParaRPr>
          </a:p>
        </p:txBody>
      </p:sp>
      <p:sp>
        <p:nvSpPr>
          <p:cNvPr id="6" name="Rubrik 5"/>
          <p:cNvSpPr>
            <a:spLocks noGrp="1"/>
          </p:cNvSpPr>
          <p:nvPr>
            <p:ph type="title"/>
          </p:nvPr>
        </p:nvSpPr>
        <p:spPr/>
        <p:txBody>
          <a:bodyPr>
            <a:normAutofit/>
          </a:bodyPr>
          <a:lstStyle/>
          <a:p>
            <a:pPr algn="ctr"/>
            <a:r>
              <a:rPr lang="sv-SE" sz="4000" dirty="0">
                <a:solidFill>
                  <a:schemeClr val="tx1"/>
                </a:solidFill>
                <a:latin typeface="Times New Roman" panose="02020603050405020304" pitchFamily="18" charset="0"/>
                <a:cs typeface="Times New Roman" panose="02020603050405020304" pitchFamily="18" charset="0"/>
              </a:rPr>
              <a:t>5-1?</a:t>
            </a:r>
          </a:p>
        </p:txBody>
      </p:sp>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9692" y="1792705"/>
            <a:ext cx="4085482" cy="2899612"/>
          </a:xfrm>
          <a:prstGeom prst="rect">
            <a:avLst/>
          </a:prstGeom>
          <a:ln>
            <a:noFill/>
          </a:ln>
          <a:effectLst>
            <a:outerShdw blurRad="292100" dist="139700" dir="2700000" algn="tl" rotWithShape="0">
              <a:srgbClr val="333333">
                <a:alpha val="65000"/>
              </a:srgbClr>
            </a:outerShdw>
          </a:effectLst>
        </p:spPr>
      </p:pic>
      <p:pic>
        <p:nvPicPr>
          <p:cNvPr id="7" name="Bildobjekt 6" descr="\\ad.stockholm.se\cli-sd\cc2sd002\003871\Precens\Brottsprevention\Komet1\Administration\Logotype\PLUS\PLUS logo användbar.jpg"/>
          <p:cNvPicPr/>
          <p:nvPr/>
        </p:nvPicPr>
        <p:blipFill>
          <a:blip r:embed="rId4" cstate="print"/>
          <a:srcRect/>
          <a:stretch>
            <a:fillRect/>
          </a:stretch>
        </p:blipFill>
        <p:spPr bwMode="auto">
          <a:xfrm>
            <a:off x="7164290" y="6165306"/>
            <a:ext cx="1130531" cy="465513"/>
          </a:xfrm>
          <a:prstGeom prst="rect">
            <a:avLst/>
          </a:prstGeom>
          <a:noFill/>
          <a:ln w="9525">
            <a:noFill/>
            <a:miter lim="800000"/>
            <a:headEnd/>
            <a:tailEnd/>
          </a:ln>
        </p:spPr>
      </p:pic>
      <p:sp>
        <p:nvSpPr>
          <p:cNvPr id="9" name="textruta 8">
            <a:extLst>
              <a:ext uri="{FF2B5EF4-FFF2-40B4-BE49-F238E27FC236}">
                <a16:creationId xmlns:a16="http://schemas.microsoft.com/office/drawing/2014/main" id="{8D3945C4-C720-4E14-A071-CFABA888DBFC}"/>
              </a:ext>
            </a:extLst>
          </p:cNvPr>
          <p:cNvSpPr txBox="1"/>
          <p:nvPr/>
        </p:nvSpPr>
        <p:spPr>
          <a:xfrm>
            <a:off x="482675" y="254453"/>
            <a:ext cx="1803327" cy="461665"/>
          </a:xfrm>
          <a:prstGeom prst="rect">
            <a:avLst/>
          </a:prstGeom>
          <a:solidFill>
            <a:srgbClr val="92D050"/>
          </a:solidFill>
          <a:ln>
            <a:noFill/>
          </a:ln>
        </p:spPr>
        <p:txBody>
          <a:bodyPr wrap="square" rtlCol="0">
            <a:spAutoFit/>
          </a:bodyPr>
          <a:lstStyle/>
          <a:p>
            <a:pPr algn="r">
              <a:defRPr/>
            </a:pPr>
            <a:r>
              <a:rPr lang="sv-SE" sz="2400" kern="0" dirty="0">
                <a:solidFill>
                  <a:srgbClr val="000000"/>
                </a:solidFill>
                <a:cs typeface="Arial"/>
                <a:sym typeface="Arial"/>
                <a:rtl val="0"/>
              </a:rPr>
              <a:t>Fördjupning</a:t>
            </a:r>
          </a:p>
        </p:txBody>
      </p:sp>
    </p:spTree>
    <p:extLst>
      <p:ext uri="{BB962C8B-B14F-4D97-AF65-F5344CB8AC3E}">
        <p14:creationId xmlns:p14="http://schemas.microsoft.com/office/powerpoint/2010/main" val="30155325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690115" y="1440000"/>
            <a:ext cx="3958087" cy="4255950"/>
          </a:xfrm>
        </p:spPr>
        <p:txBody>
          <a:bodyPr>
            <a:normAutofit/>
          </a:bodyPr>
          <a:lstStyle/>
          <a:p>
            <a:pPr>
              <a:buNone/>
            </a:pPr>
            <a:r>
              <a:rPr lang="sv-SE" sz="2800" i="1" dirty="0">
                <a:latin typeface="Times New Roman" panose="02020603050405020304" pitchFamily="18" charset="0"/>
                <a:cs typeface="Times New Roman" panose="02020603050405020304" pitchFamily="18" charset="0"/>
              </a:rPr>
              <a:t>	</a:t>
            </a:r>
          </a:p>
          <a:p>
            <a:pPr>
              <a:buNone/>
            </a:pPr>
            <a:r>
              <a:rPr lang="sv-SE" sz="2800" dirty="0">
                <a:latin typeface="Times New Roman" panose="02020603050405020304" pitchFamily="18" charset="0"/>
                <a:cs typeface="Times New Roman" panose="02020603050405020304" pitchFamily="18" charset="0"/>
              </a:rPr>
              <a:t>  Det du lyser på kommer barnet fortsätta göra eller göra mer av</a:t>
            </a:r>
          </a:p>
        </p:txBody>
      </p:sp>
      <p:sp>
        <p:nvSpPr>
          <p:cNvPr id="6" name="Rubrik 5"/>
          <p:cNvSpPr>
            <a:spLocks noGrp="1"/>
          </p:cNvSpPr>
          <p:nvPr>
            <p:ph type="title"/>
          </p:nvPr>
        </p:nvSpPr>
        <p:spPr>
          <a:xfrm>
            <a:off x="489858" y="740569"/>
            <a:ext cx="8231188" cy="842962"/>
          </a:xfrm>
        </p:spPr>
        <p:txBody>
          <a:bodyPr>
            <a:normAutofit/>
          </a:bodyPr>
          <a:lstStyle/>
          <a:p>
            <a:pPr algn="ctr"/>
            <a:br>
              <a:rPr lang="sv-SE" dirty="0">
                <a:latin typeface="Times New Roman" panose="02020603050405020304" pitchFamily="18" charset="0"/>
                <a:cs typeface="Times New Roman" panose="02020603050405020304" pitchFamily="18" charset="0"/>
              </a:rPr>
            </a:br>
            <a:r>
              <a:rPr lang="sv-SE" sz="4000" dirty="0">
                <a:latin typeface="Times New Roman" panose="02020603050405020304" pitchFamily="18" charset="0"/>
                <a:cs typeface="Times New Roman" panose="02020603050405020304" pitchFamily="18" charset="0"/>
              </a:rPr>
              <a:t>Ficklampan – Uppmärksamhet</a:t>
            </a:r>
          </a:p>
        </p:txBody>
      </p:sp>
      <p:pic>
        <p:nvPicPr>
          <p:cNvPr id="7" name="Picture 2" descr="I:\Precens\Brottsprevention\KOMET\Illustrationer\Färglagda planscher\3-11 år\Uppmärksamhetsprincipen.tif"/>
          <p:cNvPicPr>
            <a:picLocks noChangeAspect="1" noChangeArrowheads="1"/>
          </p:cNvPicPr>
          <p:nvPr/>
        </p:nvPicPr>
        <p:blipFill>
          <a:blip r:embed="rId3" cstate="print"/>
          <a:stretch>
            <a:fillRect/>
          </a:stretch>
        </p:blipFill>
        <p:spPr bwMode="auto">
          <a:xfrm>
            <a:off x="4830794" y="1650163"/>
            <a:ext cx="3165764" cy="4062372"/>
          </a:xfrm>
          <a:prstGeom prst="rect">
            <a:avLst/>
          </a:prstGeom>
          <a:ln>
            <a:noFill/>
          </a:ln>
          <a:effectLst>
            <a:outerShdw blurRad="292100" dist="139700" dir="2700000" algn="tl" rotWithShape="0">
              <a:srgbClr val="333333">
                <a:alpha val="65000"/>
              </a:srgbClr>
            </a:outerShdw>
          </a:effectLst>
        </p:spPr>
      </p:pic>
      <p:pic>
        <p:nvPicPr>
          <p:cNvPr id="8" name="Bildobjekt 7" descr="\\ad.stockholm.se\cli-sd\cc2sd002\003871\Precens\Brottsprevention\Komet1\Administration\Logotype\PLUS\PLUS logo användbar.jpg"/>
          <p:cNvPicPr/>
          <p:nvPr/>
        </p:nvPicPr>
        <p:blipFill>
          <a:blip r:embed="rId4" cstate="print"/>
          <a:srcRect/>
          <a:stretch>
            <a:fillRect/>
          </a:stretch>
        </p:blipFill>
        <p:spPr bwMode="auto">
          <a:xfrm>
            <a:off x="7164290" y="6165306"/>
            <a:ext cx="1130531" cy="465513"/>
          </a:xfrm>
          <a:prstGeom prst="rect">
            <a:avLst/>
          </a:prstGeom>
          <a:noFill/>
          <a:ln w="9525">
            <a:noFill/>
            <a:miter lim="800000"/>
            <a:headEnd/>
            <a:tailEnd/>
          </a:ln>
        </p:spPr>
      </p:pic>
      <p:sp>
        <p:nvSpPr>
          <p:cNvPr id="9" name="textruta 8">
            <a:extLst>
              <a:ext uri="{FF2B5EF4-FFF2-40B4-BE49-F238E27FC236}">
                <a16:creationId xmlns:a16="http://schemas.microsoft.com/office/drawing/2014/main" id="{B8DC4FCD-AAC8-43D7-94B1-04188D4A3AC1}"/>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36843237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p:txBody>
          <a:bodyPr>
            <a:normAutofit fontScale="77500" lnSpcReduction="20000"/>
          </a:bodyPr>
          <a:lstStyle/>
          <a:p>
            <a:pPr>
              <a:buNone/>
            </a:pPr>
            <a:r>
              <a:rPr lang="sv-SE" sz="2600" i="1" dirty="0">
                <a:latin typeface="Times New Roman" panose="02020603050405020304" pitchFamily="18" charset="0"/>
                <a:cs typeface="Times New Roman" panose="02020603050405020304" pitchFamily="18" charset="0"/>
              </a:rPr>
              <a:t>	</a:t>
            </a:r>
          </a:p>
          <a:p>
            <a:pPr>
              <a:buNone/>
            </a:pPr>
            <a:r>
              <a:rPr lang="sv-SE" sz="2600" i="1" dirty="0">
                <a:latin typeface="Times New Roman" panose="02020603050405020304" pitchFamily="18" charset="0"/>
                <a:cs typeface="Times New Roman" panose="02020603050405020304" pitchFamily="18" charset="0"/>
              </a:rPr>
              <a:t>  "Man vill bli älskad,</a:t>
            </a:r>
          </a:p>
          <a:p>
            <a:pPr>
              <a:buNone/>
            </a:pPr>
            <a:r>
              <a:rPr lang="sv-SE" sz="2600" i="1" dirty="0">
                <a:latin typeface="Times New Roman" panose="02020603050405020304" pitchFamily="18" charset="0"/>
                <a:cs typeface="Times New Roman" panose="02020603050405020304" pitchFamily="18" charset="0"/>
              </a:rPr>
              <a:t>	i brist därpå beundrad,</a:t>
            </a:r>
          </a:p>
          <a:p>
            <a:pPr>
              <a:buNone/>
            </a:pPr>
            <a:r>
              <a:rPr lang="sv-SE" sz="2600" i="1" dirty="0">
                <a:latin typeface="Times New Roman" panose="02020603050405020304" pitchFamily="18" charset="0"/>
                <a:cs typeface="Times New Roman" panose="02020603050405020304" pitchFamily="18" charset="0"/>
              </a:rPr>
              <a:t>	i brist därpå fruktad,</a:t>
            </a:r>
          </a:p>
          <a:p>
            <a:pPr>
              <a:buNone/>
            </a:pPr>
            <a:r>
              <a:rPr lang="sv-SE" sz="2600" i="1" dirty="0">
                <a:latin typeface="Times New Roman" panose="02020603050405020304" pitchFamily="18" charset="0"/>
                <a:cs typeface="Times New Roman" panose="02020603050405020304" pitchFamily="18" charset="0"/>
              </a:rPr>
              <a:t>	i brist därpå avskydd och föraktad.</a:t>
            </a:r>
            <a:br>
              <a:rPr lang="sv-SE" sz="2600" i="1" dirty="0">
                <a:latin typeface="Times New Roman" panose="02020603050405020304" pitchFamily="18" charset="0"/>
                <a:cs typeface="Times New Roman" panose="02020603050405020304" pitchFamily="18" charset="0"/>
              </a:rPr>
            </a:br>
            <a:endParaRPr lang="sv-SE" sz="2600" i="1" dirty="0">
              <a:latin typeface="Times New Roman" panose="02020603050405020304" pitchFamily="18" charset="0"/>
              <a:cs typeface="Times New Roman" panose="02020603050405020304" pitchFamily="18" charset="0"/>
            </a:endParaRPr>
          </a:p>
          <a:p>
            <a:pPr>
              <a:buNone/>
            </a:pPr>
            <a:r>
              <a:rPr lang="sv-SE" sz="2600" i="1" dirty="0">
                <a:latin typeface="Times New Roman" panose="02020603050405020304" pitchFamily="18" charset="0"/>
                <a:cs typeface="Times New Roman" panose="02020603050405020304" pitchFamily="18" charset="0"/>
              </a:rPr>
              <a:t>	Man vill ingiva människorna något slags känsla.</a:t>
            </a:r>
          </a:p>
          <a:p>
            <a:pPr>
              <a:buNone/>
            </a:pPr>
            <a:r>
              <a:rPr lang="sv-SE" sz="2600" i="1" dirty="0">
                <a:latin typeface="Times New Roman" panose="02020603050405020304" pitchFamily="18" charset="0"/>
                <a:cs typeface="Times New Roman" panose="02020603050405020304" pitchFamily="18" charset="0"/>
              </a:rPr>
              <a:t>	Själen ryser för tomrummet och vill kontakt till vad pris som helst.”</a:t>
            </a:r>
          </a:p>
          <a:p>
            <a:pPr>
              <a:buNone/>
              <a:tabLst>
                <a:tab pos="803275" algn="l"/>
              </a:tabLst>
            </a:pPr>
            <a:r>
              <a:rPr lang="sv-SE" sz="1700" dirty="0">
                <a:latin typeface="Times New Roman" panose="02020603050405020304" pitchFamily="18" charset="0"/>
                <a:cs typeface="Times New Roman" panose="02020603050405020304" pitchFamily="18" charset="0"/>
              </a:rPr>
              <a:t>		Ur "Doktor Glas" av Hjalmar Söderberg</a:t>
            </a:r>
          </a:p>
          <a:p>
            <a:pPr marL="2743200" lvl="6" indent="0">
              <a:buNone/>
            </a:pPr>
            <a:endParaRPr lang="sv-SE" dirty="0">
              <a:latin typeface="Stockholm Type Regular" pitchFamily="50" charset="0"/>
            </a:endParaRPr>
          </a:p>
        </p:txBody>
      </p:sp>
      <p:sp>
        <p:nvSpPr>
          <p:cNvPr id="3" name="Platshållare för text 2">
            <a:extLst>
              <a:ext uri="{FF2B5EF4-FFF2-40B4-BE49-F238E27FC236}">
                <a16:creationId xmlns:a16="http://schemas.microsoft.com/office/drawing/2014/main" id="{7B9663B5-A0F0-4777-8CA6-309A0B8E487D}"/>
              </a:ext>
            </a:extLst>
          </p:cNvPr>
          <p:cNvSpPr>
            <a:spLocks noGrp="1"/>
          </p:cNvSpPr>
          <p:nvPr>
            <p:ph type="body" sz="quarter" idx="14"/>
          </p:nvPr>
        </p:nvSpPr>
        <p:spPr>
          <a:xfrm>
            <a:off x="4785850" y="1440000"/>
            <a:ext cx="3888000" cy="4725306"/>
          </a:xfrm>
        </p:spPr>
        <p:txBody>
          <a:bodyPr>
            <a:normAutofit/>
          </a:bodyPr>
          <a:lstStyle/>
          <a:p>
            <a:pPr marL="0" indent="0">
              <a:buNone/>
            </a:pPr>
            <a:endParaRPr lang="sv-SE" sz="2000" dirty="0">
              <a:latin typeface="Times New Roman" panose="02020603050405020304" pitchFamily="18" charset="0"/>
              <a:cs typeface="Times New Roman" panose="02020603050405020304" pitchFamily="18" charset="0"/>
            </a:endParaRPr>
          </a:p>
          <a:p>
            <a:pPr marL="0" indent="0">
              <a:buNone/>
            </a:pPr>
            <a:endParaRPr lang="sv-SE" dirty="0">
              <a:latin typeface="Times New Roman" panose="02020603050405020304" pitchFamily="18" charset="0"/>
              <a:cs typeface="Times New Roman" panose="02020603050405020304" pitchFamily="18" charset="0"/>
            </a:endParaRPr>
          </a:p>
          <a:p>
            <a:pPr marL="0" indent="0">
              <a:buNone/>
            </a:pPr>
            <a:endParaRPr lang="sv-SE" sz="2000" dirty="0">
              <a:latin typeface="Times New Roman" panose="02020603050405020304" pitchFamily="18" charset="0"/>
              <a:cs typeface="Times New Roman" panose="02020603050405020304" pitchFamily="18" charset="0"/>
            </a:endParaRPr>
          </a:p>
          <a:p>
            <a:pPr marL="0" indent="0">
              <a:buNone/>
            </a:pPr>
            <a:endParaRPr lang="sv-SE" dirty="0">
              <a:latin typeface="Times New Roman" panose="02020603050405020304" pitchFamily="18" charset="0"/>
              <a:cs typeface="Times New Roman" panose="02020603050405020304" pitchFamily="18" charset="0"/>
            </a:endParaRPr>
          </a:p>
          <a:p>
            <a:pPr marL="0" indent="0">
              <a:buNone/>
            </a:pPr>
            <a:endParaRPr lang="sv-SE" sz="2000" dirty="0">
              <a:latin typeface="Times New Roman" panose="02020603050405020304" pitchFamily="18" charset="0"/>
              <a:cs typeface="Times New Roman" panose="02020603050405020304" pitchFamily="18" charset="0"/>
            </a:endParaRPr>
          </a:p>
          <a:p>
            <a:pPr marL="0" indent="0">
              <a:buNone/>
            </a:pPr>
            <a:endParaRPr lang="sv-SE" dirty="0">
              <a:latin typeface="Times New Roman" panose="02020603050405020304" pitchFamily="18" charset="0"/>
              <a:cs typeface="Times New Roman" panose="02020603050405020304" pitchFamily="18" charset="0"/>
            </a:endParaRPr>
          </a:p>
          <a:p>
            <a:pPr marL="0" indent="0">
              <a:buNone/>
            </a:pPr>
            <a:endParaRPr lang="sv-SE" sz="2000" dirty="0">
              <a:latin typeface="Times New Roman" panose="02020603050405020304" pitchFamily="18" charset="0"/>
              <a:cs typeface="Times New Roman" panose="02020603050405020304" pitchFamily="18" charset="0"/>
            </a:endParaRPr>
          </a:p>
          <a:p>
            <a:pPr marL="0" indent="0">
              <a:buNone/>
            </a:pPr>
            <a:endParaRPr lang="sv-SE" dirty="0">
              <a:latin typeface="Times New Roman" panose="02020603050405020304" pitchFamily="18" charset="0"/>
              <a:cs typeface="Times New Roman" panose="02020603050405020304" pitchFamily="18" charset="0"/>
            </a:endParaRPr>
          </a:p>
          <a:p>
            <a:pPr marL="0" indent="0">
              <a:buNone/>
            </a:pPr>
            <a:endParaRPr lang="sv-SE" sz="2000" dirty="0">
              <a:latin typeface="Times New Roman" panose="02020603050405020304" pitchFamily="18" charset="0"/>
              <a:cs typeface="Times New Roman" panose="02020603050405020304" pitchFamily="18" charset="0"/>
            </a:endParaRPr>
          </a:p>
          <a:p>
            <a:pPr marL="0" indent="0">
              <a:buNone/>
            </a:pPr>
            <a:endParaRPr lang="sv-SE" sz="2000" dirty="0">
              <a:latin typeface="Times New Roman" panose="02020603050405020304" pitchFamily="18" charset="0"/>
              <a:cs typeface="Times New Roman" panose="02020603050405020304" pitchFamily="18" charset="0"/>
            </a:endParaRPr>
          </a:p>
          <a:p>
            <a:pPr marL="0" indent="0" algn="ctr">
              <a:buNone/>
            </a:pPr>
            <a:r>
              <a:rPr lang="sv-SE" sz="1600" dirty="0">
                <a:latin typeface="Times New Roman" panose="02020603050405020304" pitchFamily="18" charset="0"/>
                <a:cs typeface="Times New Roman" panose="02020603050405020304" pitchFamily="18" charset="0"/>
              </a:rPr>
              <a:t>(</a:t>
            </a:r>
            <a:r>
              <a:rPr lang="sv-SE" sz="1600" dirty="0" err="1">
                <a:latin typeface="Times New Roman" panose="02020603050405020304" pitchFamily="18" charset="0"/>
                <a:cs typeface="Times New Roman" panose="02020603050405020304" pitchFamily="18" charset="0"/>
              </a:rPr>
              <a:t>Fonagy</a:t>
            </a:r>
            <a:r>
              <a:rPr lang="sv-SE" sz="1600" dirty="0">
                <a:latin typeface="Times New Roman" panose="02020603050405020304" pitchFamily="18" charset="0"/>
                <a:cs typeface="Times New Roman" panose="02020603050405020304" pitchFamily="18" charset="0"/>
              </a:rPr>
              <a:t> et al., 2002, </a:t>
            </a:r>
            <a:r>
              <a:rPr lang="sv-SE" sz="1600" dirty="0" err="1">
                <a:latin typeface="Times New Roman" panose="02020603050405020304" pitchFamily="18" charset="0"/>
                <a:cs typeface="Times New Roman" panose="02020603050405020304" pitchFamily="18" charset="0"/>
              </a:rPr>
              <a:t>Kazdin</a:t>
            </a:r>
            <a:r>
              <a:rPr lang="sv-SE" sz="1600" dirty="0">
                <a:latin typeface="Times New Roman" panose="02020603050405020304" pitchFamily="18" charset="0"/>
                <a:cs typeface="Times New Roman" panose="02020603050405020304" pitchFamily="18" charset="0"/>
              </a:rPr>
              <a:t>, 2005)</a:t>
            </a:r>
          </a:p>
          <a:p>
            <a:pPr marL="0" indent="0">
              <a:buNone/>
            </a:pPr>
            <a:endParaRPr lang="sv-SE" dirty="0"/>
          </a:p>
        </p:txBody>
      </p:sp>
      <p:sp>
        <p:nvSpPr>
          <p:cNvPr id="6" name="Rubrik 5"/>
          <p:cNvSpPr>
            <a:spLocks noGrp="1"/>
          </p:cNvSpPr>
          <p:nvPr>
            <p:ph type="title"/>
          </p:nvPr>
        </p:nvSpPr>
        <p:spPr/>
        <p:txBody>
          <a:bodyPr>
            <a:normAutofit/>
          </a:bodyPr>
          <a:lstStyle/>
          <a:p>
            <a:pPr algn="ctr"/>
            <a:br>
              <a:rPr lang="sv-SE" dirty="0">
                <a:latin typeface="Times New Roman" panose="02020603050405020304" pitchFamily="18" charset="0"/>
                <a:cs typeface="Times New Roman" panose="02020603050405020304" pitchFamily="18" charset="0"/>
              </a:rPr>
            </a:br>
            <a:r>
              <a:rPr lang="sv-SE" dirty="0">
                <a:latin typeface="Times New Roman" panose="02020603050405020304" pitchFamily="18" charset="0"/>
                <a:cs typeface="Times New Roman" panose="02020603050405020304" pitchFamily="18" charset="0"/>
              </a:rPr>
              <a:t>Uppmärksamhet och dess betydelse…</a:t>
            </a:r>
          </a:p>
        </p:txBody>
      </p:sp>
      <p:pic>
        <p:nvPicPr>
          <p:cNvPr id="7" name="Picture 2" descr="I:\Precens\Brottsprevention\KOMET\Illustrationer\Färglagda planscher\3-11 år\Uppmärksamhetsprincipen.tif"/>
          <p:cNvPicPr>
            <a:picLocks noChangeAspect="1" noChangeArrowheads="1"/>
          </p:cNvPicPr>
          <p:nvPr/>
        </p:nvPicPr>
        <p:blipFill>
          <a:blip r:embed="rId3" cstate="print"/>
          <a:stretch>
            <a:fillRect/>
          </a:stretch>
        </p:blipFill>
        <p:spPr bwMode="auto">
          <a:xfrm>
            <a:off x="5396128" y="1810956"/>
            <a:ext cx="2738453" cy="3514038"/>
          </a:xfrm>
          <a:prstGeom prst="rect">
            <a:avLst/>
          </a:prstGeom>
          <a:ln>
            <a:noFill/>
          </a:ln>
          <a:effectLst>
            <a:outerShdw blurRad="292100" dist="139700" dir="2700000" algn="tl" rotWithShape="0">
              <a:srgbClr val="333333">
                <a:alpha val="65000"/>
              </a:srgbClr>
            </a:outerShdw>
          </a:effectLst>
        </p:spPr>
      </p:pic>
      <p:pic>
        <p:nvPicPr>
          <p:cNvPr id="8" name="Bildobjekt 7" descr="\\ad.stockholm.se\cli-sd\cc2sd002\003871\Precens\Brottsprevention\Komet1\Administration\Logotype\PLUS\PLUS logo användbar.jpg"/>
          <p:cNvPicPr/>
          <p:nvPr/>
        </p:nvPicPr>
        <p:blipFill>
          <a:blip r:embed="rId4" cstate="print"/>
          <a:srcRect/>
          <a:stretch>
            <a:fillRect/>
          </a:stretch>
        </p:blipFill>
        <p:spPr bwMode="auto">
          <a:xfrm>
            <a:off x="7164290" y="6165306"/>
            <a:ext cx="1130531" cy="465513"/>
          </a:xfrm>
          <a:prstGeom prst="rect">
            <a:avLst/>
          </a:prstGeom>
          <a:noFill/>
          <a:ln w="9525">
            <a:noFill/>
            <a:miter lim="800000"/>
            <a:headEnd/>
            <a:tailEnd/>
          </a:ln>
        </p:spPr>
      </p:pic>
      <p:sp>
        <p:nvSpPr>
          <p:cNvPr id="9" name="textruta 8">
            <a:extLst>
              <a:ext uri="{FF2B5EF4-FFF2-40B4-BE49-F238E27FC236}">
                <a16:creationId xmlns:a16="http://schemas.microsoft.com/office/drawing/2014/main" id="{43FFDD3F-04F2-4281-906A-E94A8EB9AA83}"/>
              </a:ext>
            </a:extLst>
          </p:cNvPr>
          <p:cNvSpPr txBox="1"/>
          <p:nvPr/>
        </p:nvSpPr>
        <p:spPr>
          <a:xfrm>
            <a:off x="482675" y="254453"/>
            <a:ext cx="1803327" cy="461665"/>
          </a:xfrm>
          <a:prstGeom prst="rect">
            <a:avLst/>
          </a:prstGeom>
          <a:solidFill>
            <a:srgbClr val="92D050"/>
          </a:solidFill>
          <a:ln>
            <a:noFill/>
          </a:ln>
        </p:spPr>
        <p:txBody>
          <a:bodyPr wrap="square" rtlCol="0">
            <a:spAutoFit/>
          </a:bodyPr>
          <a:lstStyle/>
          <a:p>
            <a:pPr algn="r">
              <a:defRPr/>
            </a:pPr>
            <a:r>
              <a:rPr lang="sv-SE" sz="2400" kern="0" dirty="0">
                <a:solidFill>
                  <a:srgbClr val="000000"/>
                </a:solidFill>
                <a:cs typeface="Arial"/>
                <a:sym typeface="Arial"/>
                <a:rtl val="0"/>
              </a:rPr>
              <a:t>Fördjupning</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458788" y="1270000"/>
            <a:ext cx="7045598" cy="4130000"/>
          </a:xfrm>
        </p:spPr>
        <p:txBody>
          <a:bodyPr>
            <a:normAutofit/>
          </a:bodyPr>
          <a:lstStyle/>
          <a:p>
            <a:pPr marL="0" indent="0">
              <a:buNone/>
            </a:pPr>
            <a:endParaRPr lang="sv-SE" sz="2800" dirty="0">
              <a:latin typeface="Times New Roman" panose="02020603050405020304" pitchFamily="18" charset="0"/>
              <a:cs typeface="Times New Roman" panose="02020603050405020304" pitchFamily="18" charset="0"/>
            </a:endParaRPr>
          </a:p>
          <a:p>
            <a:pPr marL="360000" indent="-360000"/>
            <a:r>
              <a:rPr lang="sv-SE" sz="2400" dirty="0">
                <a:latin typeface="Times New Roman" panose="02020603050405020304" pitchFamily="18" charset="0"/>
                <a:cs typeface="Times New Roman" panose="02020603050405020304" pitchFamily="18" charset="0"/>
              </a:rPr>
              <a:t>Vilka beteenden hos barnet fick mest uppmärksamhet?</a:t>
            </a:r>
            <a:br>
              <a:rPr lang="sv-SE" sz="2400" dirty="0">
                <a:latin typeface="Times New Roman" panose="02020603050405020304" pitchFamily="18" charset="0"/>
                <a:cs typeface="Times New Roman" panose="02020603050405020304" pitchFamily="18" charset="0"/>
              </a:rPr>
            </a:br>
            <a:endParaRPr lang="sv-SE" sz="2400" dirty="0">
              <a:latin typeface="Times New Roman" panose="02020603050405020304" pitchFamily="18" charset="0"/>
              <a:cs typeface="Times New Roman" panose="02020603050405020304" pitchFamily="18" charset="0"/>
            </a:endParaRPr>
          </a:p>
          <a:p>
            <a:pPr marL="360000" indent="-360000"/>
            <a:r>
              <a:rPr lang="sv-SE" sz="2400" dirty="0">
                <a:latin typeface="Times New Roman" panose="02020603050405020304" pitchFamily="18" charset="0"/>
                <a:cs typeface="Times New Roman" panose="02020603050405020304" pitchFamily="18" charset="0"/>
              </a:rPr>
              <a:t>Vad gjorde föräldern som var bra?</a:t>
            </a:r>
          </a:p>
          <a:p>
            <a:pPr marL="360000" indent="-360000"/>
            <a:endParaRPr lang="sv-SE" sz="2400" dirty="0">
              <a:latin typeface="Times New Roman" panose="02020603050405020304" pitchFamily="18" charset="0"/>
              <a:cs typeface="Times New Roman" panose="02020603050405020304" pitchFamily="18" charset="0"/>
            </a:endParaRPr>
          </a:p>
          <a:p>
            <a:pPr marL="360000" indent="-360000"/>
            <a:r>
              <a:rPr lang="sv-SE" sz="2400" dirty="0">
                <a:latin typeface="Times New Roman" panose="02020603050405020304" pitchFamily="18" charset="0"/>
                <a:cs typeface="Times New Roman" panose="02020603050405020304" pitchFamily="18" charset="0"/>
              </a:rPr>
              <a:t>Vad skulle föräldern ha kunnat göra annorlunda?</a:t>
            </a:r>
          </a:p>
          <a:p>
            <a:pPr marL="0" indent="0">
              <a:buNone/>
            </a:pPr>
            <a:endParaRPr lang="sv-SE" dirty="0">
              <a:cs typeface="Arial" pitchFamily="34" charset="0"/>
            </a:endParaRPr>
          </a:p>
        </p:txBody>
      </p:sp>
      <p:sp>
        <p:nvSpPr>
          <p:cNvPr id="6" name="Rubrik 5"/>
          <p:cNvSpPr>
            <a:spLocks noGrp="1"/>
          </p:cNvSpPr>
          <p:nvPr>
            <p:ph type="title"/>
          </p:nvPr>
        </p:nvSpPr>
        <p:spPr>
          <a:xfrm>
            <a:off x="457200" y="587898"/>
            <a:ext cx="8231188" cy="842962"/>
          </a:xfrm>
        </p:spPr>
        <p:txBody>
          <a:bodyPr>
            <a:normAutofit/>
          </a:bodyPr>
          <a:lstStyle/>
          <a:p>
            <a:pPr algn="ctr"/>
            <a:br>
              <a:rPr lang="sv-SE" dirty="0">
                <a:latin typeface="Times New Roman" panose="02020603050405020304" pitchFamily="18" charset="0"/>
                <a:cs typeface="Times New Roman" panose="02020603050405020304" pitchFamily="18" charset="0"/>
                <a:sym typeface="Webdings" pitchFamily="18" charset="2"/>
              </a:rPr>
            </a:br>
            <a:r>
              <a:rPr lang="sv-SE" dirty="0">
                <a:latin typeface="Times New Roman" panose="02020603050405020304" pitchFamily="18" charset="0"/>
                <a:cs typeface="Times New Roman" panose="02020603050405020304" pitchFamily="18" charset="0"/>
                <a:sym typeface="Webdings" pitchFamily="18" charset="2"/>
              </a:rPr>
              <a:t> </a:t>
            </a:r>
            <a:r>
              <a:rPr lang="sv-SE" sz="4000" dirty="0">
                <a:latin typeface="Times New Roman" panose="02020603050405020304" pitchFamily="18" charset="0"/>
                <a:cs typeface="Times New Roman" panose="02020603050405020304" pitchFamily="18" charset="0"/>
              </a:rPr>
              <a:t>Film 1 – Uppmärksamhet</a:t>
            </a:r>
          </a:p>
        </p:txBody>
      </p:sp>
      <p:pic>
        <p:nvPicPr>
          <p:cNvPr id="7" name="Bildobjekt 6" descr="\\ad.stockholm.se\cli-sd\cc2sd002\003871\Precens\Brottsprevention\Komet1\Administration\Logotype\PLUS\PLUS logo användbar.jpg"/>
          <p:cNvPicPr/>
          <p:nvPr/>
        </p:nvPicPr>
        <p:blipFill>
          <a:blip r:embed="rId3" cstate="print"/>
          <a:srcRect/>
          <a:stretch>
            <a:fillRect/>
          </a:stretch>
        </p:blipFill>
        <p:spPr bwMode="auto">
          <a:xfrm>
            <a:off x="7164290" y="6165306"/>
            <a:ext cx="1130531" cy="465513"/>
          </a:xfrm>
          <a:prstGeom prst="rect">
            <a:avLst/>
          </a:prstGeom>
          <a:noFill/>
          <a:ln w="9525">
            <a:noFill/>
            <a:miter lim="800000"/>
            <a:headEnd/>
            <a:tailEnd/>
          </a:ln>
        </p:spPr>
      </p:pic>
      <p:sp>
        <p:nvSpPr>
          <p:cNvPr id="5" name="textruta 4">
            <a:extLst>
              <a:ext uri="{FF2B5EF4-FFF2-40B4-BE49-F238E27FC236}">
                <a16:creationId xmlns:a16="http://schemas.microsoft.com/office/drawing/2014/main" id="{D3E56F36-D434-42FD-802B-7F90D044E8C8}"/>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458789" y="1943100"/>
            <a:ext cx="7643221" cy="3456900"/>
          </a:xfrm>
        </p:spPr>
        <p:txBody>
          <a:bodyPr>
            <a:normAutofit/>
          </a:bodyPr>
          <a:lstStyle/>
          <a:p>
            <a:pPr marL="360000" indent="-360000"/>
            <a:r>
              <a:rPr lang="sv-SE" sz="2400" dirty="0">
                <a:latin typeface="Times New Roman" panose="02020603050405020304" pitchFamily="18" charset="0"/>
                <a:cs typeface="Times New Roman" panose="02020603050405020304" pitchFamily="18" charset="0"/>
              </a:rPr>
              <a:t>Vad är det som Marcus pappa uppmärksammar?</a:t>
            </a:r>
          </a:p>
          <a:p>
            <a:pPr marL="360000" indent="-360000">
              <a:buNone/>
            </a:pPr>
            <a:endParaRPr lang="sv-SE" sz="2400" dirty="0">
              <a:latin typeface="Times New Roman" panose="02020603050405020304" pitchFamily="18" charset="0"/>
              <a:cs typeface="Times New Roman" panose="02020603050405020304" pitchFamily="18" charset="0"/>
            </a:endParaRPr>
          </a:p>
          <a:p>
            <a:pPr marL="360000" indent="-360000"/>
            <a:r>
              <a:rPr lang="sv-SE" sz="2400" dirty="0">
                <a:latin typeface="Times New Roman" panose="02020603050405020304" pitchFamily="18" charset="0"/>
                <a:cs typeface="Times New Roman" panose="02020603050405020304" pitchFamily="18" charset="0"/>
              </a:rPr>
              <a:t>Gjorde pappa något bra? </a:t>
            </a:r>
          </a:p>
          <a:p>
            <a:pPr marL="360000" indent="-360000"/>
            <a:endParaRPr lang="sv-SE" sz="2400" dirty="0">
              <a:latin typeface="Times New Roman" panose="02020603050405020304" pitchFamily="18" charset="0"/>
              <a:cs typeface="Times New Roman" panose="02020603050405020304" pitchFamily="18" charset="0"/>
            </a:endParaRPr>
          </a:p>
          <a:p>
            <a:pPr marL="360000" indent="-360000"/>
            <a:r>
              <a:rPr lang="sv-SE" sz="2400" dirty="0">
                <a:latin typeface="Times New Roman" panose="02020603050405020304" pitchFamily="18" charset="0"/>
                <a:cs typeface="Times New Roman" panose="02020603050405020304" pitchFamily="18" charset="0"/>
              </a:rPr>
              <a:t>Vad kunde föräldern ha gjort annorlunda?</a:t>
            </a:r>
          </a:p>
        </p:txBody>
      </p:sp>
      <p:sp>
        <p:nvSpPr>
          <p:cNvPr id="6" name="Rubrik 5"/>
          <p:cNvSpPr>
            <a:spLocks noGrp="1"/>
          </p:cNvSpPr>
          <p:nvPr>
            <p:ph type="title"/>
          </p:nvPr>
        </p:nvSpPr>
        <p:spPr>
          <a:xfrm>
            <a:off x="457200" y="629730"/>
            <a:ext cx="8231188" cy="842962"/>
          </a:xfrm>
        </p:spPr>
        <p:txBody>
          <a:bodyPr>
            <a:normAutofit/>
          </a:bodyPr>
          <a:lstStyle/>
          <a:p>
            <a:pPr algn="ctr"/>
            <a:br>
              <a:rPr lang="sv-SE" sz="4000" dirty="0">
                <a:latin typeface="Times New Roman" panose="02020603050405020304" pitchFamily="18" charset="0"/>
                <a:cs typeface="Times New Roman" panose="02020603050405020304" pitchFamily="18" charset="0"/>
                <a:sym typeface="Webdings" pitchFamily="18" charset="2"/>
              </a:rPr>
            </a:br>
            <a:r>
              <a:rPr lang="sv-SE" sz="4000" dirty="0">
                <a:solidFill>
                  <a:schemeClr val="tx1"/>
                </a:solidFill>
                <a:latin typeface="Times New Roman" panose="02020603050405020304" pitchFamily="18" charset="0"/>
                <a:cs typeface="Times New Roman" panose="02020603050405020304" pitchFamily="18" charset="0"/>
                <a:sym typeface="Webdings" pitchFamily="18" charset="2"/>
              </a:rPr>
              <a:t>  </a:t>
            </a:r>
            <a:r>
              <a:rPr lang="sv-SE" sz="4000" dirty="0">
                <a:solidFill>
                  <a:schemeClr val="tx1"/>
                </a:solidFill>
                <a:latin typeface="Times New Roman" panose="02020603050405020304" pitchFamily="18" charset="0"/>
                <a:cs typeface="Times New Roman" panose="02020603050405020304" pitchFamily="18" charset="0"/>
              </a:rPr>
              <a:t>Film 2 – Tillsägelser</a:t>
            </a:r>
          </a:p>
        </p:txBody>
      </p:sp>
      <p:pic>
        <p:nvPicPr>
          <p:cNvPr id="7" name="Bildobjekt 6" descr="\\ad.stockholm.se\cli-sd\cc2sd002\003871\Precens\Brottsprevention\Komet1\Administration\Logotype\PLUS\PLUS logo användbar.jpg"/>
          <p:cNvPicPr/>
          <p:nvPr/>
        </p:nvPicPr>
        <p:blipFill>
          <a:blip r:embed="rId3" cstate="print"/>
          <a:srcRect/>
          <a:stretch>
            <a:fillRect/>
          </a:stretch>
        </p:blipFill>
        <p:spPr bwMode="auto">
          <a:xfrm>
            <a:off x="7164290" y="6165306"/>
            <a:ext cx="1130531" cy="465513"/>
          </a:xfrm>
          <a:prstGeom prst="rect">
            <a:avLst/>
          </a:prstGeom>
          <a:noFill/>
          <a:ln w="9525">
            <a:noFill/>
            <a:miter lim="800000"/>
            <a:headEnd/>
            <a:tailEnd/>
          </a:ln>
        </p:spPr>
      </p:pic>
      <p:sp>
        <p:nvSpPr>
          <p:cNvPr id="5" name="textruta 4">
            <a:extLst>
              <a:ext uri="{FF2B5EF4-FFF2-40B4-BE49-F238E27FC236}">
                <a16:creationId xmlns:a16="http://schemas.microsoft.com/office/drawing/2014/main" id="{071DEE0A-77CE-47B4-B7EB-ECC0569F4C27}"/>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37753294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458788" y="1270000"/>
            <a:ext cx="7045598" cy="4130000"/>
          </a:xfrm>
        </p:spPr>
        <p:txBody>
          <a:bodyPr>
            <a:normAutofit/>
          </a:bodyPr>
          <a:lstStyle/>
          <a:p>
            <a:pPr marL="0" indent="0">
              <a:buNone/>
            </a:pPr>
            <a:endParaRPr lang="sv-SE" sz="2800" dirty="0">
              <a:latin typeface="Times New Roman" panose="02020603050405020304" pitchFamily="18" charset="0"/>
              <a:cs typeface="Times New Roman" panose="02020603050405020304" pitchFamily="18" charset="0"/>
            </a:endParaRPr>
          </a:p>
          <a:p>
            <a:endParaRPr lang="sv-SE" sz="2400" dirty="0">
              <a:latin typeface="Times New Roman" panose="02020603050405020304" pitchFamily="18" charset="0"/>
              <a:cs typeface="Times New Roman" panose="02020603050405020304" pitchFamily="18" charset="0"/>
            </a:endParaRPr>
          </a:p>
          <a:p>
            <a:pPr marL="360000" indent="-360000"/>
            <a:r>
              <a:rPr lang="sv-SE" sz="2400" dirty="0">
                <a:latin typeface="Times New Roman" panose="02020603050405020304" pitchFamily="18" charset="0"/>
                <a:cs typeface="Times New Roman" panose="02020603050405020304" pitchFamily="18" charset="0"/>
              </a:rPr>
              <a:t>Vilka beteenden hos barnen fick mest uppmärksamhet?</a:t>
            </a:r>
            <a:br>
              <a:rPr lang="sv-SE" sz="2400" dirty="0">
                <a:latin typeface="Times New Roman" panose="02020603050405020304" pitchFamily="18" charset="0"/>
                <a:cs typeface="Times New Roman" panose="02020603050405020304" pitchFamily="18" charset="0"/>
              </a:rPr>
            </a:br>
            <a:endParaRPr lang="sv-SE" sz="2400" dirty="0">
              <a:latin typeface="Times New Roman" panose="02020603050405020304" pitchFamily="18" charset="0"/>
              <a:cs typeface="Times New Roman" panose="02020603050405020304" pitchFamily="18" charset="0"/>
            </a:endParaRPr>
          </a:p>
          <a:p>
            <a:pPr marL="360000" indent="-360000"/>
            <a:r>
              <a:rPr lang="sv-SE" sz="2400" dirty="0">
                <a:latin typeface="Times New Roman" panose="02020603050405020304" pitchFamily="18" charset="0"/>
                <a:cs typeface="Times New Roman" panose="02020603050405020304" pitchFamily="18" charset="0"/>
              </a:rPr>
              <a:t>Vad gjorde föräldern som var bra?</a:t>
            </a:r>
          </a:p>
          <a:p>
            <a:endParaRPr lang="sv-SE" sz="2400" dirty="0">
              <a:latin typeface="Times New Roman" panose="02020603050405020304" pitchFamily="18" charset="0"/>
              <a:cs typeface="Times New Roman" panose="02020603050405020304" pitchFamily="18" charset="0"/>
            </a:endParaRPr>
          </a:p>
          <a:p>
            <a:pPr marL="0" indent="0">
              <a:buNone/>
            </a:pPr>
            <a:endParaRPr lang="sv-SE" dirty="0">
              <a:cs typeface="Arial" pitchFamily="34" charset="0"/>
            </a:endParaRPr>
          </a:p>
          <a:p>
            <a:endParaRPr lang="sv-SE" dirty="0"/>
          </a:p>
        </p:txBody>
      </p:sp>
      <p:sp>
        <p:nvSpPr>
          <p:cNvPr id="6" name="Rubrik 5"/>
          <p:cNvSpPr>
            <a:spLocks noGrp="1"/>
          </p:cNvSpPr>
          <p:nvPr>
            <p:ph type="title"/>
          </p:nvPr>
        </p:nvSpPr>
        <p:spPr>
          <a:xfrm>
            <a:off x="457200" y="642328"/>
            <a:ext cx="8686800" cy="842962"/>
          </a:xfrm>
        </p:spPr>
        <p:txBody>
          <a:bodyPr>
            <a:normAutofit/>
          </a:bodyPr>
          <a:lstStyle/>
          <a:p>
            <a:br>
              <a:rPr lang="sv-SE" sz="3800" dirty="0">
                <a:latin typeface="Times New Roman" panose="02020603050405020304" pitchFamily="18" charset="0"/>
                <a:cs typeface="Times New Roman" panose="02020603050405020304" pitchFamily="18" charset="0"/>
                <a:sym typeface="Webdings" pitchFamily="18" charset="2"/>
              </a:rPr>
            </a:br>
            <a:r>
              <a:rPr lang="sv-SE" sz="3800" dirty="0">
                <a:latin typeface="Times New Roman" panose="02020603050405020304" pitchFamily="18" charset="0"/>
                <a:cs typeface="Times New Roman" panose="02020603050405020304" pitchFamily="18" charset="0"/>
                <a:sym typeface="Webdings" pitchFamily="18" charset="2"/>
              </a:rPr>
              <a:t> </a:t>
            </a:r>
            <a:r>
              <a:rPr lang="sv-SE" sz="3800" dirty="0">
                <a:latin typeface="Times New Roman" panose="02020603050405020304" pitchFamily="18" charset="0"/>
                <a:cs typeface="Times New Roman" panose="02020603050405020304" pitchFamily="18" charset="0"/>
              </a:rPr>
              <a:t>Film 3 – Fokus på det som fungerar</a:t>
            </a:r>
          </a:p>
        </p:txBody>
      </p:sp>
      <p:pic>
        <p:nvPicPr>
          <p:cNvPr id="7" name="Bildobjekt 6" descr="\\ad.stockholm.se\cli-sd\cc2sd002\003871\Precens\Brottsprevention\Komet1\Administration\Logotype\PLUS\PLUS logo användbar.jpg"/>
          <p:cNvPicPr/>
          <p:nvPr/>
        </p:nvPicPr>
        <p:blipFill>
          <a:blip r:embed="rId3" cstate="print"/>
          <a:srcRect/>
          <a:stretch>
            <a:fillRect/>
          </a:stretch>
        </p:blipFill>
        <p:spPr bwMode="auto">
          <a:xfrm>
            <a:off x="7164290" y="6165306"/>
            <a:ext cx="1130531" cy="465513"/>
          </a:xfrm>
          <a:prstGeom prst="rect">
            <a:avLst/>
          </a:prstGeom>
          <a:noFill/>
          <a:ln w="9525">
            <a:noFill/>
            <a:miter lim="800000"/>
            <a:headEnd/>
            <a:tailEnd/>
          </a:ln>
        </p:spPr>
      </p:pic>
      <p:sp>
        <p:nvSpPr>
          <p:cNvPr id="5" name="textruta 4">
            <a:extLst>
              <a:ext uri="{FF2B5EF4-FFF2-40B4-BE49-F238E27FC236}">
                <a16:creationId xmlns:a16="http://schemas.microsoft.com/office/drawing/2014/main" id="{64D2EDA7-C683-43E6-A454-69A0DAE8F91D}"/>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27268099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458788" y="1440000"/>
            <a:ext cx="4189412" cy="4255950"/>
          </a:xfrm>
        </p:spPr>
        <p:txBody>
          <a:bodyPr>
            <a:normAutofit/>
          </a:bodyPr>
          <a:lstStyle/>
          <a:p>
            <a:pPr>
              <a:buNone/>
            </a:pPr>
            <a:r>
              <a:rPr lang="sv-SE" sz="2600" i="1" dirty="0">
                <a:latin typeface="Times New Roman" panose="02020603050405020304" pitchFamily="18" charset="0"/>
                <a:cs typeface="Times New Roman" panose="02020603050405020304" pitchFamily="18" charset="0"/>
              </a:rPr>
              <a:t>	</a:t>
            </a:r>
            <a:endParaRPr lang="sv-SE" dirty="0">
              <a:latin typeface="Stockholm Type Regular" pitchFamily="50" charset="0"/>
            </a:endParaRPr>
          </a:p>
        </p:txBody>
      </p:sp>
      <p:sp>
        <p:nvSpPr>
          <p:cNvPr id="4" name="Platshållare för datum 3"/>
          <p:cNvSpPr>
            <a:spLocks noGrp="1"/>
          </p:cNvSpPr>
          <p:nvPr>
            <p:ph type="dt" sz="half" idx="15"/>
          </p:nvPr>
        </p:nvSpPr>
        <p:spPr>
          <a:xfrm>
            <a:off x="6388534" y="5709080"/>
            <a:ext cx="2133600" cy="153888"/>
          </a:xfrm>
        </p:spPr>
        <p:txBody>
          <a:bodyPr/>
          <a:lstStyle/>
          <a:p>
            <a:r>
              <a:rPr lang="sv-SE" dirty="0">
                <a:latin typeface="Times New Roman" panose="02020603050405020304" pitchFamily="18" charset="0"/>
                <a:cs typeface="Times New Roman" panose="02020603050405020304" pitchFamily="18" charset="0"/>
              </a:rPr>
              <a:t>Manualsida 7</a:t>
            </a:r>
          </a:p>
        </p:txBody>
      </p:sp>
      <p:sp>
        <p:nvSpPr>
          <p:cNvPr id="6" name="Rubrik 5"/>
          <p:cNvSpPr>
            <a:spLocks noGrp="1"/>
          </p:cNvSpPr>
          <p:nvPr>
            <p:ph type="title"/>
          </p:nvPr>
        </p:nvSpPr>
        <p:spPr>
          <a:xfrm>
            <a:off x="457200" y="673937"/>
            <a:ext cx="8231188" cy="842962"/>
          </a:xfrm>
        </p:spPr>
        <p:txBody>
          <a:bodyPr>
            <a:normAutofit/>
          </a:bodyPr>
          <a:lstStyle/>
          <a:p>
            <a:pPr algn="ctr"/>
            <a:br>
              <a:rPr lang="sv-SE" sz="4000" dirty="0">
                <a:latin typeface="Times New Roman" panose="02020603050405020304" pitchFamily="18" charset="0"/>
                <a:cs typeface="Times New Roman" panose="02020603050405020304" pitchFamily="18" charset="0"/>
              </a:rPr>
            </a:br>
            <a:r>
              <a:rPr lang="sv-SE" sz="4000" dirty="0">
                <a:latin typeface="Times New Roman" panose="02020603050405020304" pitchFamily="18" charset="0"/>
                <a:cs typeface="Times New Roman" panose="02020603050405020304" pitchFamily="18" charset="0"/>
              </a:rPr>
              <a:t>Fokus på det som fungerar</a:t>
            </a:r>
          </a:p>
        </p:txBody>
      </p:sp>
      <p:graphicFrame>
        <p:nvGraphicFramePr>
          <p:cNvPr id="3" name="Tabell 2"/>
          <p:cNvGraphicFramePr>
            <a:graphicFrameLocks noGrp="1"/>
          </p:cNvGraphicFramePr>
          <p:nvPr>
            <p:extLst>
              <p:ext uri="{D42A27DB-BD31-4B8C-83A1-F6EECF244321}">
                <p14:modId xmlns:p14="http://schemas.microsoft.com/office/powerpoint/2010/main" val="3028425528"/>
              </p:ext>
            </p:extLst>
          </p:nvPr>
        </p:nvGraphicFramePr>
        <p:xfrm>
          <a:off x="457200" y="1787234"/>
          <a:ext cx="8231188" cy="3574612"/>
        </p:xfrm>
        <a:graphic>
          <a:graphicData uri="http://schemas.openxmlformats.org/drawingml/2006/table">
            <a:tbl>
              <a:tblPr firstRow="1" bandRow="1">
                <a:tableStyleId>{00A15C55-8517-42AA-B614-E9B94910E393}</a:tableStyleId>
              </a:tblPr>
              <a:tblGrid>
                <a:gridCol w="4478262">
                  <a:extLst>
                    <a:ext uri="{9D8B030D-6E8A-4147-A177-3AD203B41FA5}">
                      <a16:colId xmlns:a16="http://schemas.microsoft.com/office/drawing/2014/main" val="3275970146"/>
                    </a:ext>
                  </a:extLst>
                </a:gridCol>
                <a:gridCol w="3752926">
                  <a:extLst>
                    <a:ext uri="{9D8B030D-6E8A-4147-A177-3AD203B41FA5}">
                      <a16:colId xmlns:a16="http://schemas.microsoft.com/office/drawing/2014/main" val="2688828283"/>
                    </a:ext>
                  </a:extLst>
                </a:gridCol>
              </a:tblGrid>
              <a:tr h="871991">
                <a:tc>
                  <a:txBody>
                    <a:bodyPr/>
                    <a:lstStyle/>
                    <a:p>
                      <a:r>
                        <a:rPr lang="sv-SE" sz="2000" dirty="0">
                          <a:solidFill>
                            <a:schemeClr val="tx1"/>
                          </a:solidFill>
                        </a:rPr>
                        <a:t>Istället för att säga till när barnet…</a:t>
                      </a:r>
                    </a:p>
                  </a:txBody>
                  <a:tcPr/>
                </a:tc>
                <a:tc>
                  <a:txBody>
                    <a:bodyPr/>
                    <a:lstStyle/>
                    <a:p>
                      <a:r>
                        <a:rPr lang="sv-SE" sz="2000" dirty="0">
                          <a:solidFill>
                            <a:schemeClr val="tx1"/>
                          </a:solidFill>
                        </a:rPr>
                        <a:t>Kan du lysa med ficklampan och uppmuntra…</a:t>
                      </a:r>
                    </a:p>
                  </a:txBody>
                  <a:tcPr>
                    <a:solidFill>
                      <a:schemeClr val="accent5">
                        <a:lumMod val="40000"/>
                        <a:lumOff val="60000"/>
                      </a:schemeClr>
                    </a:solidFill>
                  </a:tcPr>
                </a:tc>
                <a:extLst>
                  <a:ext uri="{0D108BD9-81ED-4DB2-BD59-A6C34878D82A}">
                    <a16:rowId xmlns:a16="http://schemas.microsoft.com/office/drawing/2014/main" val="4265645295"/>
                  </a:ext>
                </a:extLst>
              </a:tr>
              <a:tr h="782381">
                <a:tc>
                  <a:txBody>
                    <a:bodyPr/>
                    <a:lstStyle/>
                    <a:p>
                      <a:r>
                        <a:rPr lang="sv-SE" dirty="0"/>
                        <a:t>…lämnar stök i köket efter att ha bakat</a:t>
                      </a:r>
                    </a:p>
                  </a:txBody>
                  <a:tcPr/>
                </a:tc>
                <a:tc>
                  <a:txBody>
                    <a:bodyPr/>
                    <a:lstStyle/>
                    <a:p>
                      <a:endParaRPr lang="sv-SE" dirty="0"/>
                    </a:p>
                  </a:txBody>
                  <a:tcPr>
                    <a:solidFill>
                      <a:schemeClr val="accent5">
                        <a:lumMod val="20000"/>
                        <a:lumOff val="80000"/>
                      </a:schemeClr>
                    </a:solidFill>
                  </a:tcPr>
                </a:tc>
                <a:extLst>
                  <a:ext uri="{0D108BD9-81ED-4DB2-BD59-A6C34878D82A}">
                    <a16:rowId xmlns:a16="http://schemas.microsoft.com/office/drawing/2014/main" val="3589944545"/>
                  </a:ext>
                </a:extLst>
              </a:tr>
              <a:tr h="515343">
                <a:tc>
                  <a:txBody>
                    <a:bodyPr/>
                    <a:lstStyle/>
                    <a:p>
                      <a:r>
                        <a:rPr lang="sv-SE" dirty="0"/>
                        <a:t>…slänger jackan på golvet i hallen</a:t>
                      </a:r>
                    </a:p>
                    <a:p>
                      <a:endParaRPr lang="sv-SE" dirty="0"/>
                    </a:p>
                  </a:txBody>
                  <a:tcPr/>
                </a:tc>
                <a:tc>
                  <a:txBody>
                    <a:bodyPr/>
                    <a:lstStyle/>
                    <a:p>
                      <a:endParaRPr lang="sv-SE"/>
                    </a:p>
                  </a:txBody>
                  <a:tcPr>
                    <a:solidFill>
                      <a:schemeClr val="accent5">
                        <a:lumMod val="20000"/>
                        <a:lumOff val="80000"/>
                      </a:schemeClr>
                    </a:solidFill>
                  </a:tcPr>
                </a:tc>
                <a:extLst>
                  <a:ext uri="{0D108BD9-81ED-4DB2-BD59-A6C34878D82A}">
                    <a16:rowId xmlns:a16="http://schemas.microsoft.com/office/drawing/2014/main" val="49843368"/>
                  </a:ext>
                </a:extLst>
              </a:tr>
              <a:tr h="515343">
                <a:tc>
                  <a:txBody>
                    <a:bodyPr/>
                    <a:lstStyle/>
                    <a:p>
                      <a:r>
                        <a:rPr lang="sv-SE" dirty="0"/>
                        <a:t>….bara dukar av tallriken och inte glaset</a:t>
                      </a:r>
                    </a:p>
                    <a:p>
                      <a:endParaRPr lang="sv-SE" dirty="0"/>
                    </a:p>
                  </a:txBody>
                  <a:tcPr/>
                </a:tc>
                <a:tc>
                  <a:txBody>
                    <a:bodyPr/>
                    <a:lstStyle/>
                    <a:p>
                      <a:endParaRPr lang="sv-SE"/>
                    </a:p>
                  </a:txBody>
                  <a:tcPr>
                    <a:solidFill>
                      <a:schemeClr val="accent5">
                        <a:lumMod val="20000"/>
                        <a:lumOff val="80000"/>
                      </a:schemeClr>
                    </a:solidFill>
                  </a:tcPr>
                </a:tc>
                <a:extLst>
                  <a:ext uri="{0D108BD9-81ED-4DB2-BD59-A6C34878D82A}">
                    <a16:rowId xmlns:a16="http://schemas.microsoft.com/office/drawing/2014/main" val="655440531"/>
                  </a:ext>
                </a:extLst>
              </a:tr>
              <a:tr h="515343">
                <a:tc>
                  <a:txBody>
                    <a:bodyPr/>
                    <a:lstStyle/>
                    <a:p>
                      <a:r>
                        <a:rPr lang="sv-SE" dirty="0"/>
                        <a:t>…leker med maten</a:t>
                      </a:r>
                    </a:p>
                    <a:p>
                      <a:endParaRPr lang="sv-SE" dirty="0"/>
                    </a:p>
                  </a:txBody>
                  <a:tcPr/>
                </a:tc>
                <a:tc>
                  <a:txBody>
                    <a:bodyPr/>
                    <a:lstStyle/>
                    <a:p>
                      <a:endParaRPr lang="sv-SE" dirty="0"/>
                    </a:p>
                  </a:txBody>
                  <a:tcPr>
                    <a:solidFill>
                      <a:schemeClr val="accent5">
                        <a:lumMod val="20000"/>
                        <a:lumOff val="80000"/>
                      </a:schemeClr>
                    </a:solidFill>
                  </a:tcPr>
                </a:tc>
                <a:extLst>
                  <a:ext uri="{0D108BD9-81ED-4DB2-BD59-A6C34878D82A}">
                    <a16:rowId xmlns:a16="http://schemas.microsoft.com/office/drawing/2014/main" val="3887597995"/>
                  </a:ext>
                </a:extLst>
              </a:tr>
            </a:tbl>
          </a:graphicData>
        </a:graphic>
      </p:graphicFrame>
      <p:pic>
        <p:nvPicPr>
          <p:cNvPr id="7" name="Bildobjekt 6" descr="\\ad.stockholm.se\cli-sd\cc2sd002\003871\Precens\Brottsprevention\Komet1\Administration\Logotype\PLUS\PLUS logo användbar.jpg"/>
          <p:cNvPicPr/>
          <p:nvPr/>
        </p:nvPicPr>
        <p:blipFill>
          <a:blip r:embed="rId3" cstate="print"/>
          <a:srcRect/>
          <a:stretch>
            <a:fillRect/>
          </a:stretch>
        </p:blipFill>
        <p:spPr bwMode="auto">
          <a:xfrm>
            <a:off x="7164290" y="6165306"/>
            <a:ext cx="1130531" cy="465513"/>
          </a:xfrm>
          <a:prstGeom prst="rect">
            <a:avLst/>
          </a:prstGeom>
          <a:noFill/>
          <a:ln w="9525">
            <a:noFill/>
            <a:miter lim="800000"/>
            <a:headEnd/>
            <a:tailEnd/>
          </a:ln>
        </p:spPr>
      </p:pic>
      <p:sp>
        <p:nvSpPr>
          <p:cNvPr id="9" name="textruta 8">
            <a:extLst>
              <a:ext uri="{FF2B5EF4-FFF2-40B4-BE49-F238E27FC236}">
                <a16:creationId xmlns:a16="http://schemas.microsoft.com/office/drawing/2014/main" id="{16AE0E7E-36F0-4548-86E9-E3E9BBE7C4EA}"/>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3533959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normAutofit/>
          </a:bodyPr>
          <a:lstStyle/>
          <a:p>
            <a:br>
              <a:rPr lang="sv-SE" sz="4000" dirty="0">
                <a:latin typeface="Times New Roman" panose="02020603050405020304" pitchFamily="18" charset="0"/>
                <a:cs typeface="Times New Roman" panose="02020603050405020304" pitchFamily="18" charset="0"/>
              </a:rPr>
            </a:br>
            <a:r>
              <a:rPr lang="sv-SE" sz="4000" dirty="0">
                <a:latin typeface="Times New Roman" panose="02020603050405020304" pitchFamily="18" charset="0"/>
                <a:cs typeface="Times New Roman" panose="02020603050405020304" pitchFamily="18" charset="0"/>
              </a:rPr>
              <a:t>Utbildningsupplägget</a:t>
            </a:r>
          </a:p>
        </p:txBody>
      </p:sp>
      <p:sp>
        <p:nvSpPr>
          <p:cNvPr id="8" name="Platshållare för innehåll 7"/>
          <p:cNvSpPr>
            <a:spLocks noGrp="1"/>
          </p:cNvSpPr>
          <p:nvPr>
            <p:ph idx="1"/>
          </p:nvPr>
        </p:nvSpPr>
        <p:spPr>
          <a:xfrm>
            <a:off x="457200" y="1622173"/>
            <a:ext cx="8231188" cy="4707508"/>
          </a:xfrm>
        </p:spPr>
        <p:txBody>
          <a:bodyPr>
            <a:noAutofit/>
          </a:bodyPr>
          <a:lstStyle/>
          <a:p>
            <a:r>
              <a:rPr lang="sv-SE" sz="2400" b="1" u="sng" dirty="0">
                <a:solidFill>
                  <a:schemeClr val="tx1"/>
                </a:solidFill>
                <a:latin typeface="Times New Roman" panose="02020603050405020304" pitchFamily="18" charset="0"/>
                <a:cs typeface="Times New Roman" panose="02020603050405020304" pitchFamily="18" charset="0"/>
              </a:rPr>
              <a:t>Dag</a:t>
            </a:r>
            <a:r>
              <a:rPr lang="sv-SE" sz="2400" b="1" dirty="0">
                <a:solidFill>
                  <a:schemeClr val="tx1"/>
                </a:solidFill>
                <a:latin typeface="Times New Roman" panose="02020603050405020304" pitchFamily="18" charset="0"/>
                <a:cs typeface="Times New Roman" panose="02020603050405020304" pitchFamily="18" charset="0"/>
              </a:rPr>
              <a:t>                                        </a:t>
            </a:r>
            <a:r>
              <a:rPr lang="sv-SE" sz="2400" b="1" u="sng" dirty="0">
                <a:solidFill>
                  <a:schemeClr val="tx1"/>
                </a:solidFill>
                <a:latin typeface="Times New Roman" panose="02020603050405020304" pitchFamily="18" charset="0"/>
                <a:cs typeface="Times New Roman" panose="02020603050405020304" pitchFamily="18" charset="0"/>
              </a:rPr>
              <a:t>Innehåll</a:t>
            </a:r>
          </a:p>
          <a:p>
            <a:r>
              <a:rPr lang="sv-SE" sz="2400" dirty="0">
                <a:solidFill>
                  <a:schemeClr val="tx1"/>
                </a:solidFill>
                <a:latin typeface="Times New Roman" panose="02020603050405020304" pitchFamily="18" charset="0"/>
                <a:cs typeface="Times New Roman" panose="02020603050405020304" pitchFamily="18" charset="0"/>
              </a:rPr>
              <a:t>Utbildningsdag 1                     Introduktion + Träff 1</a:t>
            </a:r>
          </a:p>
          <a:p>
            <a:r>
              <a:rPr lang="sv-SE" sz="2400" dirty="0">
                <a:solidFill>
                  <a:schemeClr val="tx1"/>
                </a:solidFill>
                <a:latin typeface="Times New Roman" panose="02020603050405020304" pitchFamily="18" charset="0"/>
                <a:cs typeface="Times New Roman" panose="02020603050405020304" pitchFamily="18" charset="0"/>
              </a:rPr>
              <a:t>Utbildningsdag 2                     Träff  2 och 3 </a:t>
            </a:r>
          </a:p>
          <a:p>
            <a:r>
              <a:rPr lang="sv-SE" sz="2400" dirty="0">
                <a:solidFill>
                  <a:schemeClr val="tx1"/>
                </a:solidFill>
                <a:latin typeface="Times New Roman" panose="02020603050405020304" pitchFamily="18" charset="0"/>
                <a:cs typeface="Times New Roman" panose="02020603050405020304" pitchFamily="18" charset="0"/>
              </a:rPr>
              <a:t>Utbildningsdag 3                     Träff  4, 5 (individuell träff) och 6</a:t>
            </a:r>
          </a:p>
          <a:p>
            <a:r>
              <a:rPr lang="sv-SE" sz="2400" dirty="0">
                <a:solidFill>
                  <a:schemeClr val="tx1"/>
                </a:solidFill>
                <a:latin typeface="Times New Roman" panose="02020603050405020304" pitchFamily="18" charset="0"/>
                <a:cs typeface="Times New Roman" panose="02020603050405020304" pitchFamily="18" charset="0"/>
              </a:rPr>
              <a:t>Utbildningsdag 4                     Träff  7 och 8 </a:t>
            </a:r>
          </a:p>
          <a:p>
            <a:r>
              <a:rPr lang="sv-SE" sz="2400" dirty="0">
                <a:solidFill>
                  <a:schemeClr val="tx1"/>
                </a:solidFill>
                <a:latin typeface="Times New Roman" panose="02020603050405020304" pitchFamily="18" charset="0"/>
                <a:cs typeface="Times New Roman" panose="02020603050405020304" pitchFamily="18" charset="0"/>
              </a:rPr>
              <a:t>Utbildningsdag 5, 9-12            Träff  9 och återträff + handledning</a:t>
            </a:r>
          </a:p>
          <a:p>
            <a:r>
              <a:rPr lang="sv-SE" sz="2400" dirty="0">
                <a:solidFill>
                  <a:schemeClr val="tx1"/>
                </a:solidFill>
                <a:latin typeface="Times New Roman" panose="02020603050405020304" pitchFamily="18" charset="0"/>
                <a:cs typeface="Times New Roman" panose="02020603050405020304" pitchFamily="18" charset="0"/>
              </a:rPr>
              <a:t>Utbildningsdag 6, 9-12            Termin 2, ny föräldragrupp</a:t>
            </a:r>
          </a:p>
          <a:p>
            <a:endParaRPr lang="sv-SE" sz="2400" dirty="0">
              <a:latin typeface="Times New Roman" panose="02020603050405020304" pitchFamily="18" charset="0"/>
              <a:cs typeface="Times New Roman" panose="02020603050405020304" pitchFamily="18" charset="0"/>
            </a:endParaRPr>
          </a:p>
        </p:txBody>
      </p:sp>
      <p:pic>
        <p:nvPicPr>
          <p:cNvPr id="6" name="Bildobjekt 5" descr="\\ad.stockholm.se\cli-sd\cc2sd002\003871\Precens\Brottsprevention\Komet1\Administration\Logotype\PLUS\PLUS logo användbar.jpg"/>
          <p:cNvPicPr/>
          <p:nvPr/>
        </p:nvPicPr>
        <p:blipFill>
          <a:blip r:embed="rId3" cstate="print"/>
          <a:srcRect/>
          <a:stretch>
            <a:fillRect/>
          </a:stretch>
        </p:blipFill>
        <p:spPr bwMode="auto">
          <a:xfrm>
            <a:off x="7164290" y="6165306"/>
            <a:ext cx="1130531" cy="465513"/>
          </a:xfrm>
          <a:prstGeom prst="rect">
            <a:avLst/>
          </a:prstGeom>
          <a:noFill/>
          <a:ln w="9525">
            <a:noFill/>
            <a:miter lim="800000"/>
            <a:headEnd/>
            <a:tailEnd/>
          </a:ln>
        </p:spPr>
      </p:pic>
    </p:spTree>
    <p:extLst>
      <p:ext uri="{BB962C8B-B14F-4D97-AF65-F5344CB8AC3E}">
        <p14:creationId xmlns:p14="http://schemas.microsoft.com/office/powerpoint/2010/main" val="31974840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458788" y="1300162"/>
            <a:ext cx="5345262" cy="5542382"/>
          </a:xfrm>
        </p:spPr>
        <p:txBody>
          <a:bodyPr>
            <a:normAutofit/>
          </a:bodyPr>
          <a:lstStyle/>
          <a:p>
            <a:endParaRPr lang="sv-SE" sz="2200" dirty="0">
              <a:latin typeface="Times New Roman" panose="02020603050405020304" pitchFamily="18" charset="0"/>
              <a:cs typeface="Times New Roman" panose="02020603050405020304" pitchFamily="18" charset="0"/>
            </a:endParaRPr>
          </a:p>
          <a:p>
            <a:pPr marL="360000" indent="-360000"/>
            <a:r>
              <a:rPr lang="sv-SE" sz="2800" dirty="0">
                <a:latin typeface="Times New Roman" panose="02020603050405020304" pitchFamily="18" charset="0"/>
                <a:cs typeface="Times New Roman" panose="02020603050405020304" pitchFamily="18" charset="0"/>
              </a:rPr>
              <a:t>Imitation och härmning (barn gör inte som vuxna säger utan som vuxna gör) </a:t>
            </a:r>
          </a:p>
          <a:p>
            <a:pPr marL="360000" indent="-360000"/>
            <a:r>
              <a:rPr lang="sv-SE" sz="2800" dirty="0">
                <a:latin typeface="Times New Roman" panose="02020603050405020304" pitchFamily="18" charset="0"/>
                <a:cs typeface="Times New Roman" panose="02020603050405020304" pitchFamily="18" charset="0"/>
              </a:rPr>
              <a:t>Det effektivaste sättet att lära är genom att se och höra</a:t>
            </a:r>
          </a:p>
          <a:p>
            <a:pPr marL="360000" indent="-360000"/>
            <a:r>
              <a:rPr lang="sv-SE" sz="2800" dirty="0">
                <a:latin typeface="Times New Roman" panose="02020603050405020304" pitchFamily="18" charset="0"/>
                <a:cs typeface="Times New Roman" panose="02020603050405020304" pitchFamily="18" charset="0"/>
              </a:rPr>
              <a:t>Exempel på färdigheter inlärda genom modellinlärning: språk och sociala beteenden</a:t>
            </a:r>
          </a:p>
        </p:txBody>
      </p:sp>
      <p:sp>
        <p:nvSpPr>
          <p:cNvPr id="6" name="Rubrik 5"/>
          <p:cNvSpPr>
            <a:spLocks noGrp="1"/>
          </p:cNvSpPr>
          <p:nvPr>
            <p:ph type="title"/>
          </p:nvPr>
        </p:nvSpPr>
        <p:spPr/>
        <p:txBody>
          <a:bodyPr>
            <a:normAutofit/>
          </a:bodyPr>
          <a:lstStyle/>
          <a:p>
            <a:pPr algn="ctr"/>
            <a:br>
              <a:rPr lang="sv-SE" sz="4000" dirty="0">
                <a:latin typeface="Times New Roman" panose="02020603050405020304" pitchFamily="18" charset="0"/>
                <a:cs typeface="Times New Roman" panose="02020603050405020304" pitchFamily="18" charset="0"/>
              </a:rPr>
            </a:br>
            <a:r>
              <a:rPr lang="sv-SE" sz="4000" dirty="0">
                <a:latin typeface="Times New Roman" panose="02020603050405020304" pitchFamily="18" charset="0"/>
                <a:cs typeface="Times New Roman" panose="02020603050405020304" pitchFamily="18" charset="0"/>
              </a:rPr>
              <a:t>Härma </a:t>
            </a:r>
          </a:p>
        </p:txBody>
      </p:sp>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4341" y="2002657"/>
            <a:ext cx="2644049" cy="3764321"/>
          </a:xfrm>
          <a:prstGeom prst="rect">
            <a:avLst/>
          </a:prstGeom>
          <a:ln>
            <a:noFill/>
          </a:ln>
          <a:effectLst>
            <a:outerShdw blurRad="292100" dist="139700" dir="2700000" algn="tl" rotWithShape="0">
              <a:srgbClr val="333333">
                <a:alpha val="65000"/>
              </a:srgbClr>
            </a:outerShdw>
          </a:effectLst>
        </p:spPr>
      </p:pic>
      <p:pic>
        <p:nvPicPr>
          <p:cNvPr id="7" name="Bildobjekt 6" descr="\\ad.stockholm.se\cli-sd\cc2sd002\003871\Precens\Brottsprevention\Komet1\Administration\Logotype\PLUS\PLUS logo användbar.jpg"/>
          <p:cNvPicPr/>
          <p:nvPr/>
        </p:nvPicPr>
        <p:blipFill>
          <a:blip r:embed="rId4" cstate="print"/>
          <a:srcRect/>
          <a:stretch>
            <a:fillRect/>
          </a:stretch>
        </p:blipFill>
        <p:spPr bwMode="auto">
          <a:xfrm>
            <a:off x="7164290" y="6165306"/>
            <a:ext cx="1130531" cy="465513"/>
          </a:xfrm>
          <a:prstGeom prst="rect">
            <a:avLst/>
          </a:prstGeom>
          <a:noFill/>
          <a:ln w="9525">
            <a:noFill/>
            <a:miter lim="800000"/>
            <a:headEnd/>
            <a:tailEnd/>
          </a:ln>
        </p:spPr>
      </p:pic>
      <p:sp>
        <p:nvSpPr>
          <p:cNvPr id="8" name="textruta 7">
            <a:extLst>
              <a:ext uri="{FF2B5EF4-FFF2-40B4-BE49-F238E27FC236}">
                <a16:creationId xmlns:a16="http://schemas.microsoft.com/office/drawing/2014/main" id="{B2AF276A-7DFF-431B-AC16-FB8F86BA4A5D}"/>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text 8"/>
          <p:cNvSpPr>
            <a:spLocks noGrp="1"/>
          </p:cNvSpPr>
          <p:nvPr>
            <p:ph type="body" sz="quarter" idx="13"/>
          </p:nvPr>
        </p:nvSpPr>
        <p:spPr>
          <a:xfrm>
            <a:off x="619487" y="1643558"/>
            <a:ext cx="4230688" cy="3960812"/>
          </a:xfrm>
        </p:spPr>
        <p:txBody>
          <a:bodyPr>
            <a:normAutofit lnSpcReduction="10000"/>
          </a:bodyPr>
          <a:lstStyle/>
          <a:p>
            <a:pPr marL="360000" indent="-360000"/>
            <a:r>
              <a:rPr lang="sv-SE" sz="2400" dirty="0">
                <a:latin typeface="Times New Roman" panose="02020603050405020304" pitchFamily="18" charset="0"/>
                <a:cs typeface="Times New Roman" panose="02020603050405020304" pitchFamily="18" charset="0"/>
              </a:rPr>
              <a:t>Albert </a:t>
            </a:r>
            <a:r>
              <a:rPr lang="sv-SE" sz="2400" dirty="0" err="1">
                <a:latin typeface="Times New Roman" panose="02020603050405020304" pitchFamily="18" charset="0"/>
                <a:cs typeface="Times New Roman" panose="02020603050405020304" pitchFamily="18" charset="0"/>
              </a:rPr>
              <a:t>Bandura</a:t>
            </a:r>
            <a:r>
              <a:rPr lang="sv-SE" sz="2400" dirty="0">
                <a:latin typeface="Times New Roman" panose="02020603050405020304" pitchFamily="18" charset="0"/>
                <a:cs typeface="Times New Roman" panose="02020603050405020304" pitchFamily="18" charset="0"/>
              </a:rPr>
              <a:t> - social inlärningsteori (</a:t>
            </a:r>
            <a:r>
              <a:rPr lang="sv-SE" sz="2400" dirty="0" err="1">
                <a:latin typeface="Times New Roman" panose="02020603050405020304" pitchFamily="18" charset="0"/>
                <a:cs typeface="Times New Roman" panose="02020603050405020304" pitchFamily="18" charset="0"/>
              </a:rPr>
              <a:t>Bandura</a:t>
            </a:r>
            <a:r>
              <a:rPr lang="sv-SE" sz="2400" dirty="0">
                <a:latin typeface="Times New Roman" panose="02020603050405020304" pitchFamily="18" charset="0"/>
                <a:cs typeface="Times New Roman" panose="02020603050405020304" pitchFamily="18" charset="0"/>
              </a:rPr>
              <a:t>, 1977).</a:t>
            </a:r>
          </a:p>
          <a:p>
            <a:pPr marL="360000" indent="-360000"/>
            <a:r>
              <a:rPr lang="sv-SE" sz="2400" dirty="0">
                <a:latin typeface="Times New Roman" panose="02020603050405020304" pitchFamily="18" charset="0"/>
                <a:cs typeface="Times New Roman" panose="02020603050405020304" pitchFamily="18" charset="0"/>
              </a:rPr>
              <a:t>Våra handlings- och tankemönster formas i </a:t>
            </a:r>
            <a:r>
              <a:rPr lang="sv-SE" sz="2400" b="1" dirty="0">
                <a:latin typeface="Times New Roman" panose="02020603050405020304" pitchFamily="18" charset="0"/>
                <a:cs typeface="Times New Roman" panose="02020603050405020304" pitchFamily="18" charset="0"/>
              </a:rPr>
              <a:t>samspel</a:t>
            </a:r>
            <a:r>
              <a:rPr lang="sv-SE" sz="2400" dirty="0">
                <a:latin typeface="Times New Roman" panose="02020603050405020304" pitchFamily="18" charset="0"/>
                <a:cs typeface="Times New Roman" panose="02020603050405020304" pitchFamily="18" charset="0"/>
              </a:rPr>
              <a:t> med vår omvärld</a:t>
            </a:r>
          </a:p>
          <a:p>
            <a:pPr marL="360000" indent="-360000"/>
            <a:r>
              <a:rPr lang="sv-SE" sz="2400" dirty="0">
                <a:latin typeface="Times New Roman" panose="02020603050405020304" pitchFamily="18" charset="0"/>
                <a:cs typeface="Times New Roman" panose="02020603050405020304" pitchFamily="18" charset="0"/>
              </a:rPr>
              <a:t>Inlärning via </a:t>
            </a:r>
            <a:r>
              <a:rPr lang="sv-SE" sz="2400" b="1" dirty="0">
                <a:latin typeface="Times New Roman" panose="02020603050405020304" pitchFamily="18" charset="0"/>
                <a:cs typeface="Times New Roman" panose="02020603050405020304" pitchFamily="18" charset="0"/>
              </a:rPr>
              <a:t>observation</a:t>
            </a:r>
          </a:p>
          <a:p>
            <a:pPr marL="360000" indent="-360000"/>
            <a:r>
              <a:rPr lang="sv-SE" sz="2400" dirty="0">
                <a:latin typeface="Times New Roman" panose="02020603050405020304" pitchFamily="18" charset="0"/>
                <a:cs typeface="Times New Roman" panose="02020603050405020304" pitchFamily="18" charset="0"/>
              </a:rPr>
              <a:t>Ej nödvändigt pröva olika möjligheter genom </a:t>
            </a:r>
            <a:r>
              <a:rPr lang="sv-SE" sz="2400" i="1" dirty="0">
                <a:latin typeface="Times New Roman" panose="02020603050405020304" pitchFamily="18" charset="0"/>
                <a:cs typeface="Times New Roman" panose="02020603050405020304" pitchFamily="18" charset="0"/>
              </a:rPr>
              <a:t>trial and </a:t>
            </a:r>
            <a:r>
              <a:rPr lang="sv-SE" sz="2400" i="1" dirty="0" err="1">
                <a:latin typeface="Times New Roman" panose="02020603050405020304" pitchFamily="18" charset="0"/>
                <a:cs typeface="Times New Roman" panose="02020603050405020304" pitchFamily="18" charset="0"/>
              </a:rPr>
              <a:t>error</a:t>
            </a:r>
            <a:r>
              <a:rPr lang="sv-SE" sz="2400" dirty="0">
                <a:latin typeface="Times New Roman" panose="02020603050405020304" pitchFamily="18" charset="0"/>
                <a:cs typeface="Times New Roman" panose="02020603050405020304" pitchFamily="18" charset="0"/>
              </a:rPr>
              <a:t> eller få egen feedback</a:t>
            </a:r>
            <a:r>
              <a:rPr lang="sv-SE" sz="2200" dirty="0">
                <a:latin typeface="Stockholm Type Regular" pitchFamily="50" charset="0"/>
              </a:rPr>
              <a:t>.</a:t>
            </a:r>
          </a:p>
          <a:p>
            <a:endParaRPr lang="sv-SE" dirty="0"/>
          </a:p>
        </p:txBody>
      </p:sp>
      <p:sp>
        <p:nvSpPr>
          <p:cNvPr id="4" name="Rubrik 3"/>
          <p:cNvSpPr>
            <a:spLocks noGrp="1"/>
          </p:cNvSpPr>
          <p:nvPr>
            <p:ph type="title"/>
          </p:nvPr>
        </p:nvSpPr>
        <p:spPr>
          <a:xfrm>
            <a:off x="457200" y="736064"/>
            <a:ext cx="8231188" cy="842962"/>
          </a:xfrm>
        </p:spPr>
        <p:txBody>
          <a:bodyPr/>
          <a:lstStyle/>
          <a:p>
            <a:pPr algn="ctr"/>
            <a:br>
              <a:rPr lang="sv-SE" dirty="0">
                <a:latin typeface="Times New Roman" panose="02020603050405020304" pitchFamily="18" charset="0"/>
                <a:cs typeface="Times New Roman" panose="02020603050405020304" pitchFamily="18" charset="0"/>
              </a:rPr>
            </a:br>
            <a:r>
              <a:rPr lang="sv-SE" dirty="0">
                <a:latin typeface="Times New Roman" panose="02020603050405020304" pitchFamily="18" charset="0"/>
                <a:cs typeface="Times New Roman" panose="02020603050405020304" pitchFamily="18" charset="0"/>
              </a:rPr>
              <a:t> </a:t>
            </a:r>
            <a:r>
              <a:rPr lang="sv-SE" sz="4000" dirty="0">
                <a:latin typeface="Times New Roman" panose="02020603050405020304" pitchFamily="18" charset="0"/>
                <a:cs typeface="Times New Roman" panose="02020603050405020304" pitchFamily="18" charset="0"/>
              </a:rPr>
              <a:t>Härma - Modellinlärning</a:t>
            </a:r>
            <a:endParaRPr lang="sv-SE" sz="4000" dirty="0"/>
          </a:p>
        </p:txBody>
      </p:sp>
      <p:sp>
        <p:nvSpPr>
          <p:cNvPr id="2" name="Rektangel 1"/>
          <p:cNvSpPr/>
          <p:nvPr/>
        </p:nvSpPr>
        <p:spPr>
          <a:xfrm>
            <a:off x="2421288" y="5604370"/>
            <a:ext cx="7296150" cy="707886"/>
          </a:xfrm>
          <a:prstGeom prst="rect">
            <a:avLst/>
          </a:prstGeom>
        </p:spPr>
        <p:txBody>
          <a:bodyPr wrap="square">
            <a:spAutoFit/>
          </a:bodyPr>
          <a:lstStyle/>
          <a:p>
            <a:pPr>
              <a:spcBef>
                <a:spcPct val="0"/>
              </a:spcBef>
            </a:pPr>
            <a:r>
              <a:rPr lang="sv-SE" sz="2000" dirty="0">
                <a:hlinkClick r:id="rId3"/>
              </a:rPr>
              <a:t>https://www.youtube.com/watch?v=IEETa4bV-0Y</a:t>
            </a:r>
            <a:endParaRPr lang="sv-SE" sz="2000" dirty="0"/>
          </a:p>
          <a:p>
            <a:pPr>
              <a:spcBef>
                <a:spcPct val="0"/>
              </a:spcBef>
            </a:pPr>
            <a:endParaRPr lang="sv-SE" sz="2000" dirty="0"/>
          </a:p>
        </p:txBody>
      </p:sp>
      <p:pic>
        <p:nvPicPr>
          <p:cNvPr id="10" name="Bildobjekt 9"/>
          <p:cNvPicPr/>
          <p:nvPr/>
        </p:nvPicPr>
        <p:blipFill rotWithShape="1">
          <a:blip r:embed="rId4"/>
          <a:srcRect l="5623" t="19797" r="39360" b="24930"/>
          <a:stretch/>
        </p:blipFill>
        <p:spPr bwMode="auto">
          <a:xfrm>
            <a:off x="5055150" y="2658535"/>
            <a:ext cx="3633238" cy="2405849"/>
          </a:xfrm>
          <a:prstGeom prst="rect">
            <a:avLst/>
          </a:prstGeom>
          <a:ln>
            <a:noFill/>
          </a:ln>
          <a:extLst>
            <a:ext uri="{53640926-AAD7-44D8-BBD7-CCE9431645EC}">
              <a14:shadowObscured xmlns:a14="http://schemas.microsoft.com/office/drawing/2010/main"/>
            </a:ext>
          </a:extLst>
        </p:spPr>
      </p:pic>
      <p:pic>
        <p:nvPicPr>
          <p:cNvPr id="7" name="Bildobjekt 6" descr="\\ad.stockholm.se\cli-sd\cc2sd002\003871\Precens\Brottsprevention\Komet1\Administration\Logotype\PLUS\PLUS logo användbar.jpg"/>
          <p:cNvPicPr/>
          <p:nvPr/>
        </p:nvPicPr>
        <p:blipFill>
          <a:blip r:embed="rId5" cstate="print"/>
          <a:srcRect/>
          <a:stretch>
            <a:fillRect/>
          </a:stretch>
        </p:blipFill>
        <p:spPr bwMode="auto">
          <a:xfrm>
            <a:off x="7164290" y="6165306"/>
            <a:ext cx="1130531" cy="465513"/>
          </a:xfrm>
          <a:prstGeom prst="rect">
            <a:avLst/>
          </a:prstGeom>
          <a:noFill/>
          <a:ln w="9525">
            <a:noFill/>
            <a:miter lim="800000"/>
            <a:headEnd/>
            <a:tailEnd/>
          </a:ln>
        </p:spPr>
      </p:pic>
      <p:sp>
        <p:nvSpPr>
          <p:cNvPr id="8" name="textruta 7">
            <a:extLst>
              <a:ext uri="{FF2B5EF4-FFF2-40B4-BE49-F238E27FC236}">
                <a16:creationId xmlns:a16="http://schemas.microsoft.com/office/drawing/2014/main" id="{67B5155D-9E68-4996-AFFB-270B0904F880}"/>
              </a:ext>
            </a:extLst>
          </p:cNvPr>
          <p:cNvSpPr txBox="1"/>
          <p:nvPr/>
        </p:nvSpPr>
        <p:spPr>
          <a:xfrm>
            <a:off x="482675" y="254453"/>
            <a:ext cx="1803327" cy="461665"/>
          </a:xfrm>
          <a:prstGeom prst="rect">
            <a:avLst/>
          </a:prstGeom>
          <a:solidFill>
            <a:srgbClr val="92D050"/>
          </a:solidFill>
          <a:ln>
            <a:noFill/>
          </a:ln>
        </p:spPr>
        <p:txBody>
          <a:bodyPr wrap="square" rtlCol="0">
            <a:spAutoFit/>
          </a:bodyPr>
          <a:lstStyle/>
          <a:p>
            <a:pPr algn="r">
              <a:defRPr/>
            </a:pPr>
            <a:r>
              <a:rPr lang="sv-SE" sz="2400" kern="0" dirty="0">
                <a:solidFill>
                  <a:srgbClr val="000000"/>
                </a:solidFill>
                <a:cs typeface="Arial"/>
                <a:sym typeface="Arial"/>
                <a:rtl val="0"/>
              </a:rPr>
              <a:t>Fördjupning</a:t>
            </a:r>
          </a:p>
        </p:txBody>
      </p:sp>
    </p:spTree>
    <p:extLst>
      <p:ext uri="{BB962C8B-B14F-4D97-AF65-F5344CB8AC3E}">
        <p14:creationId xmlns:p14="http://schemas.microsoft.com/office/powerpoint/2010/main" val="5974205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ad.stockholm.se\cli-sd\cc2sd008\005867\Johanna Enö Persson\Manual 3-11, reviderad version\Illustrationer\Komprimerade\Barn bygger lego med far. Komprimerad.jpg"/>
          <p:cNvPicPr>
            <a:picLocks noChangeAspect="1" noChangeArrowheads="1"/>
          </p:cNvPicPr>
          <p:nvPr/>
        </p:nvPicPr>
        <p:blipFill>
          <a:blip r:embed="rId3" cstate="print"/>
          <a:srcRect/>
          <a:stretch>
            <a:fillRect/>
          </a:stretch>
        </p:blipFill>
        <p:spPr bwMode="auto">
          <a:xfrm>
            <a:off x="4695680" y="2748703"/>
            <a:ext cx="3917661" cy="3339360"/>
          </a:xfrm>
          <a:prstGeom prst="rect">
            <a:avLst/>
          </a:prstGeom>
          <a:noFill/>
        </p:spPr>
      </p:pic>
      <p:sp>
        <p:nvSpPr>
          <p:cNvPr id="2" name="Platshållare för text 1"/>
          <p:cNvSpPr>
            <a:spLocks noGrp="1"/>
          </p:cNvSpPr>
          <p:nvPr>
            <p:ph type="body" sz="quarter" idx="13"/>
          </p:nvPr>
        </p:nvSpPr>
        <p:spPr>
          <a:xfrm>
            <a:off x="457201" y="1673819"/>
            <a:ext cx="7517219" cy="4109283"/>
          </a:xfrm>
        </p:spPr>
        <p:txBody>
          <a:bodyPr>
            <a:normAutofit/>
          </a:bodyPr>
          <a:lstStyle/>
          <a:p>
            <a:pPr marL="360000" indent="-360000">
              <a:lnSpc>
                <a:spcPct val="150000"/>
              </a:lnSpc>
            </a:pPr>
            <a:r>
              <a:rPr lang="sv-SE" sz="2600" dirty="0">
                <a:latin typeface="Times New Roman" panose="02020603050405020304" pitchFamily="18" charset="0"/>
                <a:cs typeface="Times New Roman" panose="02020603050405020304" pitchFamily="18" charset="0"/>
              </a:rPr>
              <a:t>Ungefär 10-15 minuter, helst varje dag</a:t>
            </a:r>
          </a:p>
          <a:p>
            <a:pPr marL="360000" indent="-360000">
              <a:lnSpc>
                <a:spcPct val="150000"/>
              </a:lnSpc>
            </a:pPr>
            <a:r>
              <a:rPr lang="sv-SE" sz="2600" dirty="0">
                <a:latin typeface="Times New Roman" panose="02020603050405020304" pitchFamily="18" charset="0"/>
                <a:cs typeface="Times New Roman" panose="02020603050405020304" pitchFamily="18" charset="0"/>
              </a:rPr>
              <a:t>Barnets stund – odelad uppmärksamhet</a:t>
            </a:r>
          </a:p>
          <a:p>
            <a:pPr marL="360000" indent="-360000">
              <a:lnSpc>
                <a:spcPct val="150000"/>
              </a:lnSpc>
            </a:pPr>
            <a:r>
              <a:rPr lang="sv-SE" sz="2600" dirty="0">
                <a:latin typeface="Times New Roman" panose="02020603050405020304" pitchFamily="18" charset="0"/>
                <a:cs typeface="Times New Roman" panose="02020603050405020304" pitchFamily="18" charset="0"/>
              </a:rPr>
              <a:t>Barnet väljer och styr aktivitet</a:t>
            </a:r>
          </a:p>
          <a:p>
            <a:pPr marL="360000" indent="-360000">
              <a:lnSpc>
                <a:spcPct val="150000"/>
              </a:lnSpc>
            </a:pPr>
            <a:r>
              <a:rPr lang="sv-SE" sz="2600" dirty="0">
                <a:latin typeface="Times New Roman" panose="02020603050405020304" pitchFamily="18" charset="0"/>
                <a:cs typeface="Times New Roman" panose="02020603050405020304" pitchFamily="18" charset="0"/>
              </a:rPr>
              <a:t>Förbered ett avslut</a:t>
            </a:r>
          </a:p>
          <a:p>
            <a:pPr marL="360000" indent="-360000">
              <a:lnSpc>
                <a:spcPct val="150000"/>
              </a:lnSpc>
            </a:pPr>
            <a:r>
              <a:rPr lang="sv-SE" sz="2600" dirty="0">
                <a:latin typeface="Times New Roman" panose="02020603050405020304" pitchFamily="18" charset="0"/>
                <a:cs typeface="Times New Roman" panose="02020603050405020304" pitchFamily="18" charset="0"/>
              </a:rPr>
              <a:t>Flera barn</a:t>
            </a:r>
          </a:p>
        </p:txBody>
      </p:sp>
      <p:sp>
        <p:nvSpPr>
          <p:cNvPr id="6" name="Rubrik 5"/>
          <p:cNvSpPr>
            <a:spLocks noGrp="1"/>
          </p:cNvSpPr>
          <p:nvPr>
            <p:ph type="title"/>
          </p:nvPr>
        </p:nvSpPr>
        <p:spPr/>
        <p:txBody>
          <a:bodyPr>
            <a:normAutofit/>
          </a:bodyPr>
          <a:lstStyle/>
          <a:p>
            <a:pPr algn="ctr"/>
            <a:br>
              <a:rPr lang="sv-SE" sz="4000" dirty="0">
                <a:latin typeface="Times New Roman" panose="02020603050405020304" pitchFamily="18" charset="0"/>
                <a:cs typeface="Times New Roman" panose="02020603050405020304" pitchFamily="18" charset="0"/>
              </a:rPr>
            </a:br>
            <a:r>
              <a:rPr lang="sv-SE" sz="4000" dirty="0">
                <a:latin typeface="Times New Roman" panose="02020603050405020304" pitchFamily="18" charset="0"/>
                <a:cs typeface="Times New Roman" panose="02020603050405020304" pitchFamily="18" charset="0"/>
              </a:rPr>
              <a:t>Gemensam stund</a:t>
            </a:r>
          </a:p>
        </p:txBody>
      </p:sp>
      <p:pic>
        <p:nvPicPr>
          <p:cNvPr id="7" name="Bildobjekt 6" descr="\\ad.stockholm.se\cli-sd\cc2sd002\003871\Precens\Brottsprevention\Komet1\Administration\Logotype\PLUS\PLUS logo användbar.jpg"/>
          <p:cNvPicPr/>
          <p:nvPr/>
        </p:nvPicPr>
        <p:blipFill>
          <a:blip r:embed="rId4" cstate="print"/>
          <a:srcRect/>
          <a:stretch>
            <a:fillRect/>
          </a:stretch>
        </p:blipFill>
        <p:spPr bwMode="auto">
          <a:xfrm>
            <a:off x="7164290" y="6165306"/>
            <a:ext cx="1130531" cy="465513"/>
          </a:xfrm>
          <a:prstGeom prst="rect">
            <a:avLst/>
          </a:prstGeom>
          <a:noFill/>
          <a:ln w="9525">
            <a:noFill/>
            <a:miter lim="800000"/>
            <a:headEnd/>
            <a:tailEnd/>
          </a:ln>
        </p:spPr>
      </p:pic>
      <p:sp>
        <p:nvSpPr>
          <p:cNvPr id="8" name="textruta 7">
            <a:extLst>
              <a:ext uri="{FF2B5EF4-FFF2-40B4-BE49-F238E27FC236}">
                <a16:creationId xmlns:a16="http://schemas.microsoft.com/office/drawing/2014/main" id="{5C405E7B-4E06-45A7-89E9-CF93FBE2CADA}"/>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d.stockholm.se\cli-sd\cc2sd008\005867\Johanna Enö Persson\Manual 3-11, reviderad version\Illustrationer\Komprimerade\Barn bygger lego med far. Komprimerad.jpg"/>
          <p:cNvPicPr>
            <a:picLocks noChangeAspect="1" noChangeArrowheads="1"/>
          </p:cNvPicPr>
          <p:nvPr/>
        </p:nvPicPr>
        <p:blipFill>
          <a:blip r:embed="rId3" cstate="print"/>
          <a:srcRect/>
          <a:stretch>
            <a:fillRect/>
          </a:stretch>
        </p:blipFill>
        <p:spPr bwMode="auto">
          <a:xfrm>
            <a:off x="5252987" y="3323190"/>
            <a:ext cx="3009479" cy="2565237"/>
          </a:xfrm>
          <a:prstGeom prst="rect">
            <a:avLst/>
          </a:prstGeom>
          <a:noFill/>
        </p:spPr>
      </p:pic>
      <p:sp>
        <p:nvSpPr>
          <p:cNvPr id="2" name="Platshållare för text 1"/>
          <p:cNvSpPr>
            <a:spLocks noGrp="1"/>
          </p:cNvSpPr>
          <p:nvPr>
            <p:ph type="body" sz="quarter" idx="13"/>
          </p:nvPr>
        </p:nvSpPr>
        <p:spPr>
          <a:xfrm>
            <a:off x="414054" y="889814"/>
            <a:ext cx="7581631" cy="4798975"/>
          </a:xfrm>
        </p:spPr>
        <p:txBody>
          <a:bodyPr>
            <a:normAutofit/>
          </a:bodyPr>
          <a:lstStyle/>
          <a:p>
            <a:pPr>
              <a:buNone/>
            </a:pPr>
            <a:endParaRPr lang="sv-SE" sz="2600" dirty="0">
              <a:latin typeface="Times New Roman" panose="02020603050405020304" pitchFamily="18" charset="0"/>
              <a:cs typeface="Times New Roman" panose="02020603050405020304" pitchFamily="18" charset="0"/>
            </a:endParaRPr>
          </a:p>
          <a:p>
            <a:endParaRPr lang="sv-SE" sz="2800" dirty="0">
              <a:latin typeface="Times New Roman" panose="02020603050405020304" pitchFamily="18" charset="0"/>
              <a:cs typeface="Times New Roman" panose="02020603050405020304" pitchFamily="18" charset="0"/>
            </a:endParaRPr>
          </a:p>
          <a:p>
            <a:pPr marL="360000" indent="-360000"/>
            <a:r>
              <a:rPr lang="sv-SE" sz="2800" dirty="0">
                <a:latin typeface="Times New Roman" panose="02020603050405020304" pitchFamily="18" charset="0"/>
                <a:cs typeface="Times New Roman" panose="02020603050405020304" pitchFamily="18" charset="0"/>
              </a:rPr>
              <a:t>Titta på</a:t>
            </a:r>
          </a:p>
          <a:p>
            <a:pPr marL="360000" indent="-360000"/>
            <a:r>
              <a:rPr lang="sv-SE" sz="2800" dirty="0">
                <a:latin typeface="Times New Roman" panose="02020603050405020304" pitchFamily="18" charset="0"/>
                <a:cs typeface="Times New Roman" panose="02020603050405020304" pitchFamily="18" charset="0"/>
              </a:rPr>
              <a:t>Låt barnet styra aktiviteten</a:t>
            </a:r>
          </a:p>
          <a:p>
            <a:pPr marL="360000" indent="-360000"/>
            <a:r>
              <a:rPr lang="sv-SE" sz="2800" dirty="0">
                <a:latin typeface="Times New Roman" panose="02020603050405020304" pitchFamily="18" charset="0"/>
                <a:cs typeface="Times New Roman" panose="02020603050405020304" pitchFamily="18" charset="0"/>
              </a:rPr>
              <a:t>Sätt ord på det barnet gör, beskriv vad du ser</a:t>
            </a:r>
          </a:p>
          <a:p>
            <a:pPr marL="360000" indent="-360000"/>
            <a:r>
              <a:rPr lang="sv-SE" sz="2800" dirty="0">
                <a:latin typeface="Times New Roman" panose="02020603050405020304" pitchFamily="18" charset="0"/>
                <a:cs typeface="Times New Roman" panose="02020603050405020304" pitchFamily="18" charset="0"/>
              </a:rPr>
              <a:t>Visa entusiasm </a:t>
            </a:r>
            <a:br>
              <a:rPr lang="sv-SE" sz="2600" dirty="0">
                <a:latin typeface="Times New Roman" panose="02020603050405020304" pitchFamily="18" charset="0"/>
                <a:cs typeface="Times New Roman" panose="02020603050405020304" pitchFamily="18" charset="0"/>
              </a:rPr>
            </a:br>
            <a:endParaRPr lang="sv-SE" sz="2600" dirty="0">
              <a:latin typeface="Times New Roman" panose="02020603050405020304" pitchFamily="18" charset="0"/>
              <a:cs typeface="Times New Roman" panose="02020603050405020304" pitchFamily="18" charset="0"/>
            </a:endParaRPr>
          </a:p>
          <a:p>
            <a:pPr marL="0" indent="0">
              <a:buNone/>
            </a:pPr>
            <a:endParaRPr lang="sv-SE" dirty="0"/>
          </a:p>
        </p:txBody>
      </p:sp>
      <p:sp>
        <p:nvSpPr>
          <p:cNvPr id="6" name="Rubrik 5"/>
          <p:cNvSpPr>
            <a:spLocks noGrp="1"/>
          </p:cNvSpPr>
          <p:nvPr>
            <p:ph type="title"/>
          </p:nvPr>
        </p:nvSpPr>
        <p:spPr>
          <a:xfrm>
            <a:off x="456406" y="673937"/>
            <a:ext cx="8231188" cy="842962"/>
          </a:xfrm>
        </p:spPr>
        <p:txBody>
          <a:bodyPr>
            <a:normAutofit/>
          </a:bodyPr>
          <a:lstStyle/>
          <a:p>
            <a:pPr algn="ctr"/>
            <a:br>
              <a:rPr lang="sv-SE" sz="4000" dirty="0">
                <a:latin typeface="Times New Roman" panose="02020603050405020304" pitchFamily="18" charset="0"/>
                <a:cs typeface="Times New Roman" panose="02020603050405020304" pitchFamily="18" charset="0"/>
              </a:rPr>
            </a:br>
            <a:r>
              <a:rPr lang="sv-SE" sz="4000" dirty="0">
                <a:latin typeface="Times New Roman" panose="02020603050405020304" pitchFamily="18" charset="0"/>
                <a:cs typeface="Times New Roman" panose="02020603050405020304" pitchFamily="18" charset="0"/>
              </a:rPr>
              <a:t>Under Gemensam stund</a:t>
            </a:r>
          </a:p>
        </p:txBody>
      </p:sp>
      <p:pic>
        <p:nvPicPr>
          <p:cNvPr id="8" name="Bildobjekt 7" descr="\\ad.stockholm.se\cli-sd\cc2sd002\003871\Precens\Brottsprevention\Komet1\Administration\Logotype\PLUS\PLUS logo användbar.jpg"/>
          <p:cNvPicPr/>
          <p:nvPr/>
        </p:nvPicPr>
        <p:blipFill>
          <a:blip r:embed="rId4" cstate="print"/>
          <a:srcRect/>
          <a:stretch>
            <a:fillRect/>
          </a:stretch>
        </p:blipFill>
        <p:spPr bwMode="auto">
          <a:xfrm>
            <a:off x="7164290" y="6165306"/>
            <a:ext cx="1130531" cy="465513"/>
          </a:xfrm>
          <a:prstGeom prst="rect">
            <a:avLst/>
          </a:prstGeom>
          <a:noFill/>
          <a:ln w="9525">
            <a:noFill/>
            <a:miter lim="800000"/>
            <a:headEnd/>
            <a:tailEnd/>
          </a:ln>
        </p:spPr>
      </p:pic>
      <p:sp>
        <p:nvSpPr>
          <p:cNvPr id="9" name="textruta 8">
            <a:extLst>
              <a:ext uri="{FF2B5EF4-FFF2-40B4-BE49-F238E27FC236}">
                <a16:creationId xmlns:a16="http://schemas.microsoft.com/office/drawing/2014/main" id="{271319C7-E96C-4D5E-A437-CC584C052BD1}"/>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Lek för fan - bantad"/>
          <p:cNvPicPr>
            <a:picLocks noChangeAspect="1" noChangeArrowheads="1"/>
          </p:cNvPicPr>
          <p:nvPr/>
        </p:nvPicPr>
        <p:blipFill>
          <a:blip r:embed="rId3" cstate="print"/>
          <a:srcRect/>
          <a:stretch>
            <a:fillRect/>
          </a:stretch>
        </p:blipFill>
        <p:spPr bwMode="auto">
          <a:xfrm>
            <a:off x="872837" y="414448"/>
            <a:ext cx="7419109" cy="5454684"/>
          </a:xfrm>
          <a:prstGeom prst="rect">
            <a:avLst/>
          </a:prstGeom>
          <a:noFill/>
          <a:ln w="9525">
            <a:noFill/>
            <a:miter lim="800000"/>
            <a:headEnd/>
            <a:tailEnd/>
          </a:ln>
        </p:spPr>
      </p:pic>
      <p:pic>
        <p:nvPicPr>
          <p:cNvPr id="6" name="Bildobjekt 5" descr="\\ad.stockholm.se\cli-sd\cc2sd002\003871\Precens\Brottsprevention\Komet1\Administration\Logotype\PLUS\PLUS logo användbar.jpg"/>
          <p:cNvPicPr/>
          <p:nvPr/>
        </p:nvPicPr>
        <p:blipFill>
          <a:blip r:embed="rId4" cstate="print"/>
          <a:srcRect/>
          <a:stretch>
            <a:fillRect/>
          </a:stretch>
        </p:blipFill>
        <p:spPr bwMode="auto">
          <a:xfrm>
            <a:off x="7164290" y="6165306"/>
            <a:ext cx="1130531" cy="465513"/>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457202" y="1659279"/>
            <a:ext cx="8495433" cy="4391457"/>
          </a:xfrm>
        </p:spPr>
        <p:txBody>
          <a:bodyPr>
            <a:noAutofit/>
          </a:bodyPr>
          <a:lstStyle/>
          <a:p>
            <a:pPr marL="0" indent="0">
              <a:buNone/>
            </a:pPr>
            <a:r>
              <a:rPr lang="sv-SE" sz="1800" dirty="0">
                <a:latin typeface="Times New Roman" panose="02020603050405020304" pitchFamily="18" charset="0"/>
                <a:cs typeface="Times New Roman" panose="02020603050405020304" pitchFamily="18" charset="0"/>
              </a:rPr>
              <a:t>Två alternativ</a:t>
            </a:r>
          </a:p>
          <a:p>
            <a:pPr marL="0" indent="0">
              <a:buNone/>
            </a:pPr>
            <a:r>
              <a:rPr lang="sv-SE" sz="1800" b="1" dirty="0">
                <a:latin typeface="Times New Roman" panose="02020603050405020304" pitchFamily="18" charset="0"/>
                <a:cs typeface="Times New Roman" panose="02020603050405020304" pitchFamily="18" charset="0"/>
              </a:rPr>
              <a:t>Film 4</a:t>
            </a:r>
            <a:r>
              <a:rPr lang="sv-SE" sz="1800" dirty="0">
                <a:latin typeface="Times New Roman" panose="02020603050405020304" pitchFamily="18" charset="0"/>
                <a:cs typeface="Times New Roman" panose="02020603050405020304" pitchFamily="18" charset="0"/>
              </a:rPr>
              <a:t> Film ett och film två yngre barn</a:t>
            </a:r>
          </a:p>
          <a:p>
            <a:pPr marL="360000" indent="-360000"/>
            <a:r>
              <a:rPr lang="sv-SE" sz="1800" dirty="0">
                <a:latin typeface="Times New Roman" panose="02020603050405020304" pitchFamily="18" charset="0"/>
                <a:cs typeface="Times New Roman" panose="02020603050405020304" pitchFamily="18" charset="0"/>
              </a:rPr>
              <a:t>Hur tror ni barnet upplevde situationen?</a:t>
            </a:r>
          </a:p>
          <a:p>
            <a:pPr marL="360000" indent="-360000">
              <a:lnSpc>
                <a:spcPct val="120000"/>
              </a:lnSpc>
            </a:pPr>
            <a:r>
              <a:rPr lang="sv-SE" sz="1800" dirty="0">
                <a:latin typeface="Times New Roman" panose="02020603050405020304" pitchFamily="18" charset="0"/>
                <a:cs typeface="Times New Roman" panose="02020603050405020304" pitchFamily="18" charset="0"/>
              </a:rPr>
              <a:t>Vad gjorde föräldern som var bra?/ Vad kunde föräldern ha gjort annorlunda?</a:t>
            </a:r>
          </a:p>
          <a:p>
            <a:pPr marL="360000" indent="-360000">
              <a:lnSpc>
                <a:spcPct val="120000"/>
              </a:lnSpc>
              <a:buNone/>
            </a:pPr>
            <a:endParaRPr lang="sv-SE" sz="1800" dirty="0">
              <a:latin typeface="Times New Roman" panose="02020603050405020304" pitchFamily="18" charset="0"/>
              <a:cs typeface="Times New Roman" panose="02020603050405020304" pitchFamily="18" charset="0"/>
            </a:endParaRPr>
          </a:p>
          <a:p>
            <a:pPr marL="0" indent="0">
              <a:buNone/>
            </a:pPr>
            <a:r>
              <a:rPr lang="sv-SE" sz="1800" b="1" dirty="0">
                <a:latin typeface="Times New Roman" panose="02020603050405020304" pitchFamily="18" charset="0"/>
                <a:cs typeface="Times New Roman" panose="02020603050405020304" pitchFamily="18" charset="0"/>
              </a:rPr>
              <a:t>Film 5</a:t>
            </a:r>
            <a:r>
              <a:rPr lang="sv-SE" sz="1800" dirty="0">
                <a:latin typeface="Times New Roman" panose="02020603050405020304" pitchFamily="18" charset="0"/>
                <a:cs typeface="Times New Roman" panose="02020603050405020304" pitchFamily="18" charset="0"/>
              </a:rPr>
              <a:t> film ett och film två äldre barn </a:t>
            </a:r>
          </a:p>
          <a:p>
            <a:pPr marL="360000" indent="-360000"/>
            <a:r>
              <a:rPr lang="sv-SE" sz="1800" dirty="0">
                <a:solidFill>
                  <a:schemeClr val="tx1"/>
                </a:solidFill>
                <a:latin typeface="Times New Roman" panose="02020603050405020304" pitchFamily="18" charset="0"/>
                <a:cs typeface="Times New Roman" panose="02020603050405020304" pitchFamily="18" charset="0"/>
              </a:rPr>
              <a:t>Hur tror ni barnet upplevde situationen?</a:t>
            </a:r>
            <a:endParaRPr lang="sv-SE" sz="1800" dirty="0">
              <a:latin typeface="Times New Roman" panose="02020603050405020304" pitchFamily="18" charset="0"/>
              <a:cs typeface="Times New Roman" panose="02020603050405020304" pitchFamily="18" charset="0"/>
            </a:endParaRPr>
          </a:p>
          <a:p>
            <a:pPr marL="360000" indent="-360000"/>
            <a:r>
              <a:rPr lang="sv-SE" sz="1800" dirty="0">
                <a:solidFill>
                  <a:schemeClr val="tx1"/>
                </a:solidFill>
                <a:latin typeface="Times New Roman" panose="02020603050405020304" pitchFamily="18" charset="0"/>
                <a:cs typeface="Times New Roman" panose="02020603050405020304" pitchFamily="18" charset="0"/>
              </a:rPr>
              <a:t>Vad gjorde föräldern i filmen annorlunda i den här filmen?</a:t>
            </a:r>
            <a:endParaRPr lang="sv-SE" sz="1800" dirty="0">
              <a:latin typeface="Times New Roman" panose="02020603050405020304" pitchFamily="18" charset="0"/>
              <a:cs typeface="Times New Roman" panose="02020603050405020304" pitchFamily="18" charset="0"/>
            </a:endParaRPr>
          </a:p>
          <a:p>
            <a:pPr marL="360000" indent="-360000"/>
            <a:endParaRPr lang="sv-SE" sz="1800" dirty="0">
              <a:latin typeface="Times New Roman" panose="02020603050405020304" pitchFamily="18" charset="0"/>
              <a:cs typeface="Times New Roman" panose="02020603050405020304" pitchFamily="18" charset="0"/>
            </a:endParaRPr>
          </a:p>
          <a:p>
            <a:pPr marL="360000" indent="-360000"/>
            <a:r>
              <a:rPr lang="sv-SE" sz="1800" b="1" dirty="0">
                <a:latin typeface="Times New Roman" panose="02020603050405020304" pitchFamily="18" charset="0"/>
                <a:cs typeface="Times New Roman" panose="02020603050405020304" pitchFamily="18" charset="0"/>
              </a:rPr>
              <a:t>Film 6 </a:t>
            </a:r>
            <a:r>
              <a:rPr lang="sv-SE" sz="1800" dirty="0">
                <a:latin typeface="Times New Roman" panose="02020603050405020304" pitchFamily="18" charset="0"/>
                <a:cs typeface="Times New Roman" panose="02020603050405020304" pitchFamily="18" charset="0"/>
              </a:rPr>
              <a:t>Gemensamstund med syskon</a:t>
            </a:r>
            <a:endParaRPr lang="sv-SE" sz="1800" dirty="0"/>
          </a:p>
        </p:txBody>
      </p:sp>
      <p:sp>
        <p:nvSpPr>
          <p:cNvPr id="6" name="Rubrik 5"/>
          <p:cNvSpPr>
            <a:spLocks noGrp="1"/>
          </p:cNvSpPr>
          <p:nvPr>
            <p:ph type="title"/>
          </p:nvPr>
        </p:nvSpPr>
        <p:spPr>
          <a:xfrm>
            <a:off x="457200" y="730781"/>
            <a:ext cx="8231188" cy="842962"/>
          </a:xfrm>
        </p:spPr>
        <p:txBody>
          <a:bodyPr>
            <a:normAutofit/>
          </a:bodyPr>
          <a:lstStyle/>
          <a:p>
            <a:pPr algn="ctr"/>
            <a:br>
              <a:rPr lang="sv-SE" dirty="0">
                <a:latin typeface="Times New Roman" panose="02020603050405020304" pitchFamily="18" charset="0"/>
                <a:cs typeface="Times New Roman" panose="02020603050405020304" pitchFamily="18" charset="0"/>
                <a:sym typeface="Webdings" pitchFamily="18" charset="2"/>
              </a:rPr>
            </a:br>
            <a:r>
              <a:rPr lang="sv-SE" dirty="0">
                <a:latin typeface="Times New Roman" panose="02020603050405020304" pitchFamily="18" charset="0"/>
                <a:cs typeface="Times New Roman" panose="02020603050405020304" pitchFamily="18" charset="0"/>
                <a:sym typeface="Webdings" pitchFamily="18" charset="2"/>
              </a:rPr>
              <a:t> </a:t>
            </a:r>
            <a:r>
              <a:rPr lang="sv-SE" sz="4000" dirty="0">
                <a:latin typeface="Times New Roman" panose="02020603050405020304" pitchFamily="18" charset="0"/>
                <a:cs typeface="Times New Roman" panose="02020603050405020304" pitchFamily="18" charset="0"/>
              </a:rPr>
              <a:t>Film 4 och 5 eller film 6</a:t>
            </a:r>
            <a:endParaRPr lang="sv-SE" sz="3600" dirty="0">
              <a:latin typeface="Times New Roman" panose="02020603050405020304" pitchFamily="18" charset="0"/>
              <a:cs typeface="Times New Roman" panose="02020603050405020304" pitchFamily="18" charset="0"/>
            </a:endParaRPr>
          </a:p>
        </p:txBody>
      </p:sp>
      <p:pic>
        <p:nvPicPr>
          <p:cNvPr id="7" name="Bildobjekt 6" descr="\\ad.stockholm.se\cli-sd\cc2sd002\003871\Precens\Brottsprevention\Komet1\Administration\Logotype\PLUS\PLUS logo användbar.jpg"/>
          <p:cNvPicPr/>
          <p:nvPr/>
        </p:nvPicPr>
        <p:blipFill>
          <a:blip r:embed="rId3" cstate="print"/>
          <a:srcRect/>
          <a:stretch>
            <a:fillRect/>
          </a:stretch>
        </p:blipFill>
        <p:spPr bwMode="auto">
          <a:xfrm>
            <a:off x="7164290" y="6165306"/>
            <a:ext cx="1130531" cy="465513"/>
          </a:xfrm>
          <a:prstGeom prst="rect">
            <a:avLst/>
          </a:prstGeom>
          <a:noFill/>
          <a:ln w="9525">
            <a:noFill/>
            <a:miter lim="800000"/>
            <a:headEnd/>
            <a:tailEnd/>
          </a:ln>
        </p:spPr>
      </p:pic>
      <p:sp>
        <p:nvSpPr>
          <p:cNvPr id="5" name="textruta 4">
            <a:extLst>
              <a:ext uri="{FF2B5EF4-FFF2-40B4-BE49-F238E27FC236}">
                <a16:creationId xmlns:a16="http://schemas.microsoft.com/office/drawing/2014/main" id="{0217A201-E3BA-45A4-8685-8B9377A970B5}"/>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458787" y="1440000"/>
            <a:ext cx="8226426" cy="3960000"/>
          </a:xfrm>
        </p:spPr>
        <p:txBody>
          <a:bodyPr/>
          <a:lstStyle/>
          <a:p>
            <a:pPr marL="180000" indent="-360000"/>
            <a:endParaRPr lang="sv-SE" sz="3200" dirty="0">
              <a:latin typeface="Times New Roman" panose="02020603050405020304" pitchFamily="18" charset="0"/>
              <a:cs typeface="Times New Roman" panose="02020603050405020304" pitchFamily="18" charset="0"/>
            </a:endParaRPr>
          </a:p>
          <a:p>
            <a:pPr marL="180000" indent="-360000"/>
            <a:r>
              <a:rPr lang="sv-SE" sz="3200" dirty="0">
                <a:latin typeface="Times New Roman" panose="02020603050405020304" pitchFamily="18" charset="0"/>
                <a:cs typeface="Times New Roman" panose="02020603050405020304" pitchFamily="18" charset="0"/>
              </a:rPr>
              <a:t>Gemensam stund</a:t>
            </a:r>
          </a:p>
          <a:p>
            <a:pPr marL="0" indent="0">
              <a:buNone/>
            </a:pPr>
            <a:endParaRPr lang="sv-SE" sz="3200" dirty="0">
              <a:latin typeface="Times New Roman" panose="02020603050405020304" pitchFamily="18" charset="0"/>
              <a:cs typeface="Times New Roman" panose="02020603050405020304" pitchFamily="18" charset="0"/>
            </a:endParaRPr>
          </a:p>
          <a:p>
            <a:pPr marL="180000" indent="-360000"/>
            <a:r>
              <a:rPr lang="sv-SE" sz="2400" b="1" dirty="0">
                <a:latin typeface="Times New Roman" panose="02020603050405020304" pitchFamily="18" charset="0"/>
                <a:cs typeface="Times New Roman" panose="02020603050405020304" pitchFamily="18" charset="0"/>
              </a:rPr>
              <a:t>Hemuppgifterna är det viktigaste i Komet!</a:t>
            </a:r>
          </a:p>
          <a:p>
            <a:pPr marL="360000" indent="-360000"/>
            <a:r>
              <a:rPr lang="sv-SE" sz="2400" dirty="0">
                <a:latin typeface="Times New Roman" panose="02020603050405020304" pitchFamily="18" charset="0"/>
                <a:cs typeface="Times New Roman" panose="02020603050405020304" pitchFamily="18" charset="0"/>
              </a:rPr>
              <a:t>Föräldrarna måste göra hemuppgifterna för att få en positiv förändring hemma</a:t>
            </a:r>
          </a:p>
        </p:txBody>
      </p:sp>
      <p:sp>
        <p:nvSpPr>
          <p:cNvPr id="5" name="Rubrik 4"/>
          <p:cNvSpPr>
            <a:spLocks noGrp="1"/>
          </p:cNvSpPr>
          <p:nvPr>
            <p:ph type="title"/>
          </p:nvPr>
        </p:nvSpPr>
        <p:spPr>
          <a:xfrm>
            <a:off x="454025" y="1121129"/>
            <a:ext cx="8231188" cy="842962"/>
          </a:xfrm>
        </p:spPr>
        <p:txBody>
          <a:bodyPr>
            <a:normAutofit/>
          </a:bodyPr>
          <a:lstStyle/>
          <a:p>
            <a:pPr algn="ctr"/>
            <a:r>
              <a:rPr lang="sv-SE" sz="4000" dirty="0">
                <a:latin typeface="Times New Roman" panose="02020603050405020304" pitchFamily="18" charset="0"/>
                <a:cs typeface="Times New Roman" panose="02020603050405020304" pitchFamily="18" charset="0"/>
              </a:rPr>
              <a:t> Hemuppgift – Träff 1</a:t>
            </a:r>
          </a:p>
        </p:txBody>
      </p:sp>
      <p:pic>
        <p:nvPicPr>
          <p:cNvPr id="6" name="Bildobjekt 5"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sp>
        <p:nvSpPr>
          <p:cNvPr id="7" name="textruta 6">
            <a:extLst>
              <a:ext uri="{FF2B5EF4-FFF2-40B4-BE49-F238E27FC236}">
                <a16:creationId xmlns:a16="http://schemas.microsoft.com/office/drawing/2014/main" id="{F6377B99-44FB-404F-AE6D-D5F34F45ED01}"/>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37457299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504958" y="1676400"/>
            <a:ext cx="7789863" cy="4465484"/>
          </a:xfrm>
        </p:spPr>
        <p:txBody>
          <a:bodyPr>
            <a:normAutofit/>
          </a:bodyPr>
          <a:lstStyle/>
          <a:p>
            <a:pPr marL="360000" indent="-360000"/>
            <a:r>
              <a:rPr lang="sv-SE" sz="2600" dirty="0">
                <a:latin typeface="Times New Roman" panose="02020603050405020304" pitchFamily="18" charset="0"/>
                <a:cs typeface="Times New Roman" panose="02020603050405020304" pitchFamily="18" charset="0"/>
              </a:rPr>
              <a:t>Att föräldern förstår vikten och syftet med hemuppgiften </a:t>
            </a:r>
          </a:p>
          <a:p>
            <a:pPr marL="360000" indent="-360000"/>
            <a:r>
              <a:rPr lang="sv-SE" sz="2600" dirty="0">
                <a:latin typeface="Times New Roman" panose="02020603050405020304" pitchFamily="18" charset="0"/>
                <a:cs typeface="Times New Roman" panose="02020603050405020304" pitchFamily="18" charset="0"/>
              </a:rPr>
              <a:t>Att föräldern har fått hemuppgiften modellerad av gruppledare och övat i gruppen</a:t>
            </a:r>
          </a:p>
          <a:p>
            <a:pPr marL="360000" indent="-360000"/>
            <a:r>
              <a:rPr lang="sv-SE" sz="2600" dirty="0">
                <a:latin typeface="Times New Roman" panose="02020603050405020304" pitchFamily="18" charset="0"/>
                <a:cs typeface="Times New Roman" panose="02020603050405020304" pitchFamily="18" charset="0"/>
              </a:rPr>
              <a:t>Föräldern har noterat var, när och hur hemuppgiften ska göras</a:t>
            </a:r>
          </a:p>
          <a:p>
            <a:pPr marL="360000" indent="-360000"/>
            <a:r>
              <a:rPr lang="sv-SE" sz="2600" dirty="0">
                <a:latin typeface="Times New Roman" panose="02020603050405020304" pitchFamily="18" charset="0"/>
                <a:cs typeface="Times New Roman" panose="02020603050405020304" pitchFamily="18" charset="0"/>
              </a:rPr>
              <a:t>Föräldern berättar för gruppen om hur han/hon planerat att göra hemuppgiften</a:t>
            </a:r>
          </a:p>
        </p:txBody>
      </p:sp>
      <p:sp>
        <p:nvSpPr>
          <p:cNvPr id="5" name="Rubrik 4"/>
          <p:cNvSpPr>
            <a:spLocks noGrp="1"/>
          </p:cNvSpPr>
          <p:nvPr>
            <p:ph type="title"/>
          </p:nvPr>
        </p:nvSpPr>
        <p:spPr>
          <a:xfrm>
            <a:off x="456406" y="716116"/>
            <a:ext cx="8231188" cy="842962"/>
          </a:xfrm>
        </p:spPr>
        <p:txBody>
          <a:bodyPr>
            <a:normAutofit/>
          </a:bodyPr>
          <a:lstStyle/>
          <a:p>
            <a:pPr algn="ctr"/>
            <a:br>
              <a:rPr lang="sv-SE" sz="3600" dirty="0">
                <a:latin typeface="Times New Roman" panose="02020603050405020304" pitchFamily="18" charset="0"/>
                <a:cs typeface="Times New Roman" panose="02020603050405020304" pitchFamily="18" charset="0"/>
              </a:rPr>
            </a:br>
            <a:r>
              <a:rPr lang="sv-SE" sz="3600" dirty="0">
                <a:latin typeface="Times New Roman" panose="02020603050405020304" pitchFamily="18" charset="0"/>
                <a:cs typeface="Times New Roman" panose="02020603050405020304" pitchFamily="18" charset="0"/>
              </a:rPr>
              <a:t>Att tänka på när vi ger hemuppgifter</a:t>
            </a:r>
          </a:p>
        </p:txBody>
      </p:sp>
      <p:pic>
        <p:nvPicPr>
          <p:cNvPr id="7" name="Bildobjekt 6" descr="\\ad.stockholm.se\cli-sd\cc2sd002\003871\Precens\Brottsprevention\Komet1\Administration\Logotype\PLUS\PLUS logo användbar.jpg"/>
          <p:cNvPicPr/>
          <p:nvPr/>
        </p:nvPicPr>
        <p:blipFill>
          <a:blip r:embed="rId3" cstate="print"/>
          <a:srcRect/>
          <a:stretch>
            <a:fillRect/>
          </a:stretch>
        </p:blipFill>
        <p:spPr bwMode="auto">
          <a:xfrm>
            <a:off x="7164290" y="6165306"/>
            <a:ext cx="1130531" cy="465513"/>
          </a:xfrm>
          <a:prstGeom prst="rect">
            <a:avLst/>
          </a:prstGeom>
          <a:noFill/>
          <a:ln w="9525">
            <a:noFill/>
            <a:miter lim="800000"/>
            <a:headEnd/>
            <a:tailEnd/>
          </a:ln>
        </p:spPr>
      </p:pic>
      <p:sp>
        <p:nvSpPr>
          <p:cNvPr id="6" name="textruta 5">
            <a:extLst>
              <a:ext uri="{FF2B5EF4-FFF2-40B4-BE49-F238E27FC236}">
                <a16:creationId xmlns:a16="http://schemas.microsoft.com/office/drawing/2014/main" id="{4AB9E8F1-3007-4D93-859D-08004B7AD79B}"/>
              </a:ext>
            </a:extLst>
          </p:cNvPr>
          <p:cNvSpPr txBox="1"/>
          <p:nvPr/>
        </p:nvSpPr>
        <p:spPr>
          <a:xfrm>
            <a:off x="482675" y="254453"/>
            <a:ext cx="1803327" cy="461665"/>
          </a:xfrm>
          <a:prstGeom prst="rect">
            <a:avLst/>
          </a:prstGeom>
          <a:solidFill>
            <a:srgbClr val="92D050"/>
          </a:solidFill>
          <a:ln>
            <a:noFill/>
          </a:ln>
        </p:spPr>
        <p:txBody>
          <a:bodyPr wrap="square" rtlCol="0">
            <a:spAutoFit/>
          </a:bodyPr>
          <a:lstStyle/>
          <a:p>
            <a:pPr algn="r">
              <a:defRPr/>
            </a:pPr>
            <a:r>
              <a:rPr lang="sv-SE" sz="2400" kern="0" dirty="0">
                <a:solidFill>
                  <a:srgbClr val="000000"/>
                </a:solidFill>
                <a:cs typeface="Arial"/>
                <a:sym typeface="Arial"/>
                <a:rtl val="0"/>
              </a:rPr>
              <a:t>Fördjupning</a:t>
            </a:r>
          </a:p>
        </p:txBody>
      </p:sp>
    </p:spTree>
    <p:extLst>
      <p:ext uri="{BB962C8B-B14F-4D97-AF65-F5344CB8AC3E}">
        <p14:creationId xmlns:p14="http://schemas.microsoft.com/office/powerpoint/2010/main" val="10150293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3"/>
          <a:stretch>
            <a:fillRect/>
          </a:stretch>
        </p:blipFill>
        <p:spPr>
          <a:xfrm>
            <a:off x="4386265" y="267225"/>
            <a:ext cx="4505325" cy="6305550"/>
          </a:xfrm>
          <a:prstGeom prst="rect">
            <a:avLst/>
          </a:prstGeom>
        </p:spPr>
      </p:pic>
      <p:sp>
        <p:nvSpPr>
          <p:cNvPr id="2" name="Platshållare för text 1"/>
          <p:cNvSpPr>
            <a:spLocks noGrp="1"/>
          </p:cNvSpPr>
          <p:nvPr>
            <p:ph type="body" sz="quarter" idx="13"/>
          </p:nvPr>
        </p:nvSpPr>
        <p:spPr>
          <a:xfrm>
            <a:off x="458790" y="1440000"/>
            <a:ext cx="3431711" cy="3960000"/>
          </a:xfrm>
        </p:spPr>
        <p:txBody>
          <a:bodyPr>
            <a:normAutofit/>
          </a:bodyPr>
          <a:lstStyle/>
          <a:p>
            <a:pPr marL="360000" indent="-360000"/>
            <a:r>
              <a:rPr lang="sv-SE" sz="2600" dirty="0">
                <a:latin typeface="Times New Roman" panose="02020603050405020304" pitchFamily="18" charset="0"/>
                <a:cs typeface="Times New Roman" panose="02020603050405020304" pitchFamily="18" charset="0"/>
              </a:rPr>
              <a:t>Fylls i  slutet av träff 1 och i slutet av träff 8</a:t>
            </a:r>
          </a:p>
          <a:p>
            <a:pPr marL="360000" indent="-360000"/>
            <a:r>
              <a:rPr lang="sv-SE" sz="2600" dirty="0">
                <a:latin typeface="Times New Roman" panose="02020603050405020304" pitchFamily="18" charset="0"/>
                <a:cs typeface="Times New Roman" panose="02020603050405020304" pitchFamily="18" charset="0"/>
              </a:rPr>
              <a:t>Samlas in och läggs i kuvert</a:t>
            </a:r>
          </a:p>
          <a:p>
            <a:pPr marL="360000" indent="-360000"/>
            <a:r>
              <a:rPr lang="sv-SE" sz="2600" dirty="0">
                <a:latin typeface="Times New Roman" panose="02020603050405020304" pitchFamily="18" charset="0"/>
                <a:cs typeface="Times New Roman" panose="02020603050405020304" pitchFamily="18" charset="0"/>
              </a:rPr>
              <a:t>Föräldrarna jämför skattningarna på träff 9</a:t>
            </a:r>
          </a:p>
        </p:txBody>
      </p:sp>
      <p:sp>
        <p:nvSpPr>
          <p:cNvPr id="5" name="Rubrik 4"/>
          <p:cNvSpPr>
            <a:spLocks noGrp="1"/>
          </p:cNvSpPr>
          <p:nvPr>
            <p:ph type="title"/>
          </p:nvPr>
        </p:nvSpPr>
        <p:spPr/>
        <p:txBody>
          <a:bodyPr>
            <a:normAutofit/>
          </a:bodyPr>
          <a:lstStyle/>
          <a:p>
            <a:br>
              <a:rPr lang="sv-SE" sz="4000" dirty="0">
                <a:latin typeface="Times New Roman" panose="02020603050405020304" pitchFamily="18" charset="0"/>
                <a:cs typeface="Times New Roman" panose="02020603050405020304" pitchFamily="18" charset="0"/>
              </a:rPr>
            </a:br>
            <a:r>
              <a:rPr lang="sv-SE" sz="4000" dirty="0">
                <a:latin typeface="Times New Roman" panose="02020603050405020304" pitchFamily="18" charset="0"/>
                <a:cs typeface="Times New Roman" panose="02020603050405020304" pitchFamily="18" charset="0"/>
              </a:rPr>
              <a:t>Beteendelistorna </a:t>
            </a:r>
          </a:p>
        </p:txBody>
      </p:sp>
      <p:pic>
        <p:nvPicPr>
          <p:cNvPr id="7" name="Bildobjekt 6" descr="\\ad.stockholm.se\cli-sd\cc2sd002\003871\Precens\Brottsprevention\Komet1\Administration\Logotype\PLUS\PLUS logo användbar.jpg"/>
          <p:cNvPicPr/>
          <p:nvPr/>
        </p:nvPicPr>
        <p:blipFill>
          <a:blip r:embed="rId4" cstate="print"/>
          <a:srcRect/>
          <a:stretch>
            <a:fillRect/>
          </a:stretch>
        </p:blipFill>
        <p:spPr bwMode="auto">
          <a:xfrm>
            <a:off x="7164290" y="6165306"/>
            <a:ext cx="1130531" cy="465513"/>
          </a:xfrm>
          <a:prstGeom prst="rect">
            <a:avLst/>
          </a:prstGeom>
          <a:noFill/>
          <a:ln w="9525">
            <a:noFill/>
            <a:miter lim="800000"/>
            <a:headEnd/>
            <a:tailEnd/>
          </a:ln>
        </p:spPr>
      </p:pic>
    </p:spTree>
    <p:extLst>
      <p:ext uri="{BB962C8B-B14F-4D97-AF65-F5344CB8AC3E}">
        <p14:creationId xmlns:p14="http://schemas.microsoft.com/office/powerpoint/2010/main" val="17343621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12C6699F-D7E6-44F4-B827-6B2D7FB6F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0004" y="227181"/>
            <a:ext cx="5334286" cy="5744617"/>
          </a:xfrm>
          <a:prstGeom prst="rect">
            <a:avLst/>
          </a:prstGeom>
        </p:spPr>
      </p:pic>
      <p:pic>
        <p:nvPicPr>
          <p:cNvPr id="7" name="Bildobjekt 6" descr="\\ad.stockholm.se\cli-sd\cc2sd002\003871\Precens\Brottsprevention\Komet1\Administration\Logotype\PLUS\PLUS logo användbar.jpg">
            <a:extLst>
              <a:ext uri="{FF2B5EF4-FFF2-40B4-BE49-F238E27FC236}">
                <a16:creationId xmlns:a16="http://schemas.microsoft.com/office/drawing/2014/main" id="{08DF025B-F1A0-4AA5-8112-6B8AB7733AC6}"/>
              </a:ext>
            </a:extLst>
          </p:cNvPr>
          <p:cNvPicPr/>
          <p:nvPr/>
        </p:nvPicPr>
        <p:blipFill>
          <a:blip r:embed="rId4" cstate="print"/>
          <a:srcRect/>
          <a:stretch>
            <a:fillRect/>
          </a:stretch>
        </p:blipFill>
        <p:spPr bwMode="auto">
          <a:xfrm>
            <a:off x="7164290" y="6165306"/>
            <a:ext cx="1130531" cy="465513"/>
          </a:xfrm>
          <a:prstGeom prst="rect">
            <a:avLst/>
          </a:prstGeom>
          <a:noFill/>
          <a:ln w="9525">
            <a:noFill/>
            <a:miter lim="800000"/>
            <a:headEnd/>
            <a:tailEnd/>
          </a:ln>
        </p:spPr>
      </p:pic>
      <p:sp>
        <p:nvSpPr>
          <p:cNvPr id="15" name="Rektangel 14">
            <a:extLst>
              <a:ext uri="{FF2B5EF4-FFF2-40B4-BE49-F238E27FC236}">
                <a16:creationId xmlns:a16="http://schemas.microsoft.com/office/drawing/2014/main" id="{78CFC784-3EDC-4EEF-ABFB-62122F388BBB}"/>
              </a:ext>
            </a:extLst>
          </p:cNvPr>
          <p:cNvSpPr/>
          <p:nvPr/>
        </p:nvSpPr>
        <p:spPr>
          <a:xfrm>
            <a:off x="2454442" y="5603039"/>
            <a:ext cx="4235116" cy="4655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a:solidFill>
                <a:srgbClr val="000000"/>
              </a:solidFill>
            </a:endParaRPr>
          </a:p>
        </p:txBody>
      </p:sp>
    </p:spTree>
    <p:extLst>
      <p:ext uri="{BB962C8B-B14F-4D97-AF65-F5344CB8AC3E}">
        <p14:creationId xmlns:p14="http://schemas.microsoft.com/office/powerpoint/2010/main" val="2960794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584792" y="244550"/>
            <a:ext cx="7036796" cy="5692602"/>
          </a:xfrm>
        </p:spPr>
        <p:txBody>
          <a:bodyPr>
            <a:noAutofit/>
          </a:bodyPr>
          <a:lstStyle/>
          <a:p>
            <a:pPr marL="609600" indent="-609600" algn="just">
              <a:buNone/>
            </a:pPr>
            <a:endParaRPr lang="sv-SE" sz="1800" b="1" dirty="0">
              <a:latin typeface="Times New Roman" panose="02020603050405020304" pitchFamily="18" charset="0"/>
              <a:cs typeface="Times New Roman" panose="02020603050405020304" pitchFamily="18" charset="0"/>
            </a:endParaRPr>
          </a:p>
          <a:p>
            <a:pPr marL="609600" indent="-609600" algn="just">
              <a:buNone/>
            </a:pPr>
            <a:endParaRPr lang="sv-SE" sz="1800" b="1" dirty="0">
              <a:latin typeface="Times New Roman" panose="02020603050405020304" pitchFamily="18" charset="0"/>
              <a:cs typeface="Times New Roman" panose="02020603050405020304" pitchFamily="18" charset="0"/>
            </a:endParaRPr>
          </a:p>
          <a:p>
            <a:pPr marL="360000" indent="-360000" algn="just">
              <a:spcBef>
                <a:spcPts val="500"/>
              </a:spcBef>
              <a:spcAft>
                <a:spcPts val="500"/>
              </a:spcAft>
              <a:buNone/>
            </a:pPr>
            <a:r>
              <a:rPr lang="sv-SE" sz="1800" b="1" dirty="0">
                <a:latin typeface="Times New Roman" panose="02020603050405020304" pitchFamily="18" charset="0"/>
                <a:cs typeface="Times New Roman" panose="02020603050405020304" pitchFamily="18" charset="0"/>
              </a:rPr>
              <a:t>9 – 12 Föreläsning </a:t>
            </a:r>
            <a:endParaRPr lang="sv-SE" sz="1800" dirty="0">
              <a:latin typeface="Times New Roman" panose="02020603050405020304" pitchFamily="18" charset="0"/>
              <a:cs typeface="Times New Roman" panose="02020603050405020304" pitchFamily="18" charset="0"/>
            </a:endParaRPr>
          </a:p>
          <a:p>
            <a:pPr marL="360000" indent="-360000" algn="just">
              <a:spcBef>
                <a:spcPts val="500"/>
              </a:spcBef>
              <a:spcAft>
                <a:spcPts val="500"/>
              </a:spcAft>
            </a:pPr>
            <a:r>
              <a:rPr lang="sv-SE" sz="1800" dirty="0">
                <a:latin typeface="Times New Roman" panose="02020603050405020304" pitchFamily="18" charset="0"/>
                <a:cs typeface="Times New Roman" panose="02020603050405020304" pitchFamily="18" charset="0"/>
              </a:rPr>
              <a:t>Certifiering och lärandemål</a:t>
            </a:r>
          </a:p>
          <a:p>
            <a:pPr marL="360000" indent="-360000" algn="just">
              <a:spcBef>
                <a:spcPts val="500"/>
              </a:spcBef>
              <a:spcAft>
                <a:spcPts val="500"/>
              </a:spcAft>
            </a:pPr>
            <a:r>
              <a:rPr lang="sv-SE" sz="1800" dirty="0">
                <a:latin typeface="Times New Roman" panose="02020603050405020304" pitchFamily="18" charset="0"/>
                <a:cs typeface="Times New Roman" panose="02020603050405020304" pitchFamily="18" charset="0"/>
              </a:rPr>
              <a:t>Komet – bakgrund och forskning</a:t>
            </a:r>
          </a:p>
          <a:p>
            <a:pPr marL="360000" indent="-360000" algn="just">
              <a:spcBef>
                <a:spcPts val="500"/>
              </a:spcBef>
              <a:spcAft>
                <a:spcPts val="500"/>
              </a:spcAft>
            </a:pPr>
            <a:r>
              <a:rPr lang="sv-SE" sz="1800" dirty="0">
                <a:latin typeface="Times New Roman" panose="02020603050405020304" pitchFamily="18" charset="0"/>
                <a:cs typeface="Times New Roman" panose="02020603050405020304" pitchFamily="18" charset="0"/>
              </a:rPr>
              <a:t>Format och material</a:t>
            </a:r>
          </a:p>
          <a:p>
            <a:pPr marL="360000" indent="-360000" algn="just">
              <a:spcBef>
                <a:spcPts val="500"/>
              </a:spcBef>
              <a:spcAft>
                <a:spcPts val="500"/>
              </a:spcAft>
            </a:pPr>
            <a:r>
              <a:rPr lang="sv-SE" sz="1800" dirty="0">
                <a:latin typeface="Times New Roman" panose="02020603050405020304" pitchFamily="18" charset="0"/>
                <a:cs typeface="Times New Roman" panose="02020603050405020304" pitchFamily="18" charset="0"/>
              </a:rPr>
              <a:t>Träff 1</a:t>
            </a:r>
          </a:p>
          <a:p>
            <a:pPr marL="360000" indent="-360000" algn="just">
              <a:spcBef>
                <a:spcPts val="500"/>
              </a:spcBef>
              <a:spcAft>
                <a:spcPts val="500"/>
              </a:spcAft>
              <a:buNone/>
            </a:pPr>
            <a:r>
              <a:rPr lang="sv-SE" sz="1800" b="1" dirty="0">
                <a:latin typeface="Times New Roman" panose="02020603050405020304" pitchFamily="18" charset="0"/>
                <a:cs typeface="Times New Roman" panose="02020603050405020304" pitchFamily="18" charset="0"/>
              </a:rPr>
              <a:t>12 – 13 Lunch</a:t>
            </a:r>
          </a:p>
          <a:p>
            <a:pPr marL="360000" indent="-360000" algn="just">
              <a:spcBef>
                <a:spcPts val="500"/>
              </a:spcBef>
              <a:spcAft>
                <a:spcPts val="500"/>
              </a:spcAft>
              <a:buNone/>
            </a:pPr>
            <a:r>
              <a:rPr lang="sv-SE" sz="1800" b="1" dirty="0">
                <a:latin typeface="Times New Roman" panose="02020603050405020304" pitchFamily="18" charset="0"/>
                <a:cs typeface="Times New Roman" panose="02020603050405020304" pitchFamily="18" charset="0"/>
              </a:rPr>
              <a:t>13 – 14 Föreläsning</a:t>
            </a:r>
          </a:p>
          <a:p>
            <a:pPr marL="360000" indent="-360000" algn="just">
              <a:spcBef>
                <a:spcPts val="500"/>
              </a:spcBef>
              <a:spcAft>
                <a:spcPts val="500"/>
              </a:spcAft>
            </a:pPr>
            <a:r>
              <a:rPr lang="sv-SE" sz="1800" dirty="0">
                <a:latin typeface="Times New Roman" panose="02020603050405020304" pitchFamily="18" charset="0"/>
                <a:cs typeface="Times New Roman" panose="02020603050405020304" pitchFamily="18" charset="0"/>
              </a:rPr>
              <a:t>Att hålla föräldragrupp</a:t>
            </a:r>
          </a:p>
          <a:p>
            <a:pPr marL="360000" indent="-360000" algn="just">
              <a:spcBef>
                <a:spcPts val="500"/>
              </a:spcBef>
              <a:spcAft>
                <a:spcPts val="500"/>
              </a:spcAft>
            </a:pPr>
            <a:r>
              <a:rPr lang="sv-SE" sz="1800" dirty="0">
                <a:latin typeface="Times New Roman" panose="02020603050405020304" pitchFamily="18" charset="0"/>
                <a:cs typeface="Times New Roman" panose="02020603050405020304" pitchFamily="18" charset="0"/>
              </a:rPr>
              <a:t>Plusportalen - kvalitetssäkring</a:t>
            </a:r>
          </a:p>
          <a:p>
            <a:pPr marL="360000" indent="-360000" algn="just">
              <a:spcBef>
                <a:spcPts val="500"/>
              </a:spcBef>
              <a:spcAft>
                <a:spcPts val="500"/>
              </a:spcAft>
              <a:buNone/>
            </a:pPr>
            <a:r>
              <a:rPr lang="sv-SE" sz="1800" b="1" dirty="0">
                <a:latin typeface="Times New Roman" panose="02020603050405020304" pitchFamily="18" charset="0"/>
                <a:cs typeface="Times New Roman" panose="02020603050405020304" pitchFamily="18" charset="0"/>
              </a:rPr>
              <a:t>14-16 Handledning</a:t>
            </a:r>
            <a:endParaRPr lang="sv-SE" sz="1800" dirty="0">
              <a:latin typeface="Times New Roman" panose="02020603050405020304" pitchFamily="18" charset="0"/>
              <a:cs typeface="Times New Roman" panose="02020603050405020304" pitchFamily="18" charset="0"/>
            </a:endParaRPr>
          </a:p>
          <a:p>
            <a:pPr marL="360000" indent="-360000" algn="just">
              <a:spcBef>
                <a:spcPts val="500"/>
              </a:spcBef>
              <a:spcAft>
                <a:spcPts val="500"/>
              </a:spcAft>
            </a:pPr>
            <a:r>
              <a:rPr lang="sv-SE" sz="1800" dirty="0">
                <a:latin typeface="Times New Roman" panose="02020603050405020304" pitchFamily="18" charset="0"/>
                <a:cs typeface="Times New Roman" panose="02020603050405020304" pitchFamily="18" charset="0"/>
              </a:rPr>
              <a:t>Gruppledarfärdigheter</a:t>
            </a:r>
          </a:p>
          <a:p>
            <a:pPr marL="360000" indent="-360000" algn="just">
              <a:spcBef>
                <a:spcPts val="500"/>
              </a:spcBef>
              <a:spcAft>
                <a:spcPts val="500"/>
              </a:spcAft>
            </a:pPr>
            <a:r>
              <a:rPr lang="sv-SE" sz="1800" dirty="0">
                <a:latin typeface="Times New Roman" panose="02020603050405020304" pitchFamily="18" charset="0"/>
                <a:cs typeface="Times New Roman" panose="02020603050405020304" pitchFamily="18" charset="0"/>
              </a:rPr>
              <a:t>Öva inför första träffen</a:t>
            </a:r>
          </a:p>
        </p:txBody>
      </p:sp>
      <p:sp>
        <p:nvSpPr>
          <p:cNvPr id="10" name="Rubrik 9"/>
          <p:cNvSpPr>
            <a:spLocks noGrp="1"/>
          </p:cNvSpPr>
          <p:nvPr>
            <p:ph type="title"/>
          </p:nvPr>
        </p:nvSpPr>
        <p:spPr>
          <a:xfrm>
            <a:off x="457200" y="457200"/>
            <a:ext cx="8231188" cy="699796"/>
          </a:xfrm>
        </p:spPr>
        <p:txBody>
          <a:bodyPr>
            <a:normAutofit/>
          </a:bodyPr>
          <a:lstStyle/>
          <a:p>
            <a:r>
              <a:rPr lang="sv-SE" sz="4000" dirty="0">
                <a:solidFill>
                  <a:schemeClr val="tx1"/>
                </a:solidFill>
                <a:latin typeface="Times New Roman" panose="02020603050405020304" pitchFamily="18" charset="0"/>
                <a:cs typeface="Times New Roman" panose="02020603050405020304" pitchFamily="18" charset="0"/>
              </a:rPr>
              <a:t>Idag - Översikt </a:t>
            </a:r>
          </a:p>
        </p:txBody>
      </p:sp>
      <p:pic>
        <p:nvPicPr>
          <p:cNvPr id="7" name="Bildobjekt 6"/>
          <p:cNvPicPr/>
          <p:nvPr/>
        </p:nvPicPr>
        <p:blipFill>
          <a:blip r:embed="rId3">
            <a:extLst>
              <a:ext uri="{28A0092B-C50C-407E-A947-70E740481C1C}">
                <a14:useLocalDpi xmlns:a14="http://schemas.microsoft.com/office/drawing/2010/main" val="0"/>
              </a:ext>
            </a:extLst>
          </a:blip>
          <a:srcRect/>
          <a:stretch>
            <a:fillRect/>
          </a:stretch>
        </p:blipFill>
        <p:spPr bwMode="auto">
          <a:xfrm>
            <a:off x="5216238" y="807098"/>
            <a:ext cx="2828421" cy="3993502"/>
          </a:xfrm>
          <a:prstGeom prst="rect">
            <a:avLst/>
          </a:prstGeom>
          <a:noFill/>
          <a:ln>
            <a:noFill/>
          </a:ln>
        </p:spPr>
      </p:pic>
      <p:pic>
        <p:nvPicPr>
          <p:cNvPr id="8" name="Bildobjekt 7" descr="\\ad.stockholm.se\cli-sd\cc2sd002\003871\Precens\Brottsprevention\Komet1\Administration\Logotype\PLUS\PLUS logo användbar.jpg"/>
          <p:cNvPicPr/>
          <p:nvPr/>
        </p:nvPicPr>
        <p:blipFill>
          <a:blip r:embed="rId4" cstate="print"/>
          <a:srcRect/>
          <a:stretch>
            <a:fillRect/>
          </a:stretch>
        </p:blipFill>
        <p:spPr bwMode="auto">
          <a:xfrm>
            <a:off x="7164290" y="6165306"/>
            <a:ext cx="1130531" cy="465513"/>
          </a:xfrm>
          <a:prstGeom prst="rect">
            <a:avLst/>
          </a:prstGeom>
          <a:noFill/>
          <a:ln w="9525">
            <a:noFill/>
            <a:miter lim="800000"/>
            <a:headEnd/>
            <a:tailEnd/>
          </a:ln>
        </p:spPr>
      </p:pic>
    </p:spTree>
    <p:extLst>
      <p:ext uri="{BB962C8B-B14F-4D97-AF65-F5344CB8AC3E}">
        <p14:creationId xmlns:p14="http://schemas.microsoft.com/office/powerpoint/2010/main" val="33858103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79357" y="2545605"/>
            <a:ext cx="8231188" cy="606490"/>
          </a:xfrm>
        </p:spPr>
        <p:txBody>
          <a:bodyPr>
            <a:normAutofit/>
          </a:bodyPr>
          <a:lstStyle/>
          <a:p>
            <a:pPr algn="ctr"/>
            <a:r>
              <a:rPr lang="sv-SE" sz="4400" dirty="0">
                <a:latin typeface="Times New Roman" panose="02020603050405020304" pitchFamily="18" charset="0"/>
                <a:cs typeface="Times New Roman" panose="02020603050405020304" pitchFamily="18" charset="0"/>
              </a:rPr>
              <a:t>Att hålla föräldragrupp</a:t>
            </a:r>
          </a:p>
        </p:txBody>
      </p:sp>
      <p:pic>
        <p:nvPicPr>
          <p:cNvPr id="6" name="Picture 4" descr="I:\Komet aktuell termin\Logotype\Ny logo.bmp"/>
          <p:cNvPicPr>
            <a:picLocks noChangeAspect="1" noChangeArrowheads="1"/>
          </p:cNvPicPr>
          <p:nvPr/>
        </p:nvPicPr>
        <p:blipFill>
          <a:blip r:embed="rId3" cstate="print"/>
          <a:srcRect/>
          <a:stretch>
            <a:fillRect/>
          </a:stretch>
        </p:blipFill>
        <p:spPr bwMode="auto">
          <a:xfrm>
            <a:off x="3380987" y="3301386"/>
            <a:ext cx="2627928" cy="545432"/>
          </a:xfrm>
          <a:prstGeom prst="rect">
            <a:avLst/>
          </a:prstGeom>
          <a:noFill/>
          <a:ln w="9525">
            <a:noFill/>
            <a:miter lim="800000"/>
            <a:headEnd/>
            <a:tailEnd/>
          </a:ln>
        </p:spPr>
      </p:pic>
      <p:pic>
        <p:nvPicPr>
          <p:cNvPr id="7" name="Bildobjekt 6" descr="\\ad.stockholm.se\cli-sd\cc2sd002\003871\Precens\Brottsprevention\Komet1\Administration\Logotype\PLUS\PLUS logo användbar.jpg"/>
          <p:cNvPicPr/>
          <p:nvPr/>
        </p:nvPicPr>
        <p:blipFill>
          <a:blip r:embed="rId4" cstate="print"/>
          <a:srcRect/>
          <a:stretch>
            <a:fillRect/>
          </a:stretch>
        </p:blipFill>
        <p:spPr bwMode="auto">
          <a:xfrm>
            <a:off x="7164290" y="6165306"/>
            <a:ext cx="1130531" cy="465513"/>
          </a:xfrm>
          <a:prstGeom prst="rect">
            <a:avLst/>
          </a:prstGeom>
          <a:noFill/>
          <a:ln w="9525">
            <a:noFill/>
            <a:miter lim="800000"/>
            <a:headEnd/>
            <a:tailEnd/>
          </a:ln>
        </p:spPr>
      </p:pic>
    </p:spTree>
    <p:extLst>
      <p:ext uri="{BB962C8B-B14F-4D97-AF65-F5344CB8AC3E}">
        <p14:creationId xmlns:p14="http://schemas.microsoft.com/office/powerpoint/2010/main" val="33607762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458788" y="1085850"/>
            <a:ext cx="8229600" cy="5307012"/>
          </a:xfrm>
        </p:spPr>
        <p:txBody>
          <a:bodyPr>
            <a:normAutofit/>
          </a:bodyPr>
          <a:lstStyle/>
          <a:p>
            <a:pPr marL="285750" indent="-285750">
              <a:spcBef>
                <a:spcPts val="0"/>
              </a:spcBef>
              <a:spcAft>
                <a:spcPts val="0"/>
              </a:spcAft>
              <a:defRPr/>
            </a:pPr>
            <a:endParaRPr lang="sv-SE" dirty="0">
              <a:latin typeface="Stockholm Type Regular" pitchFamily="50" charset="0"/>
            </a:endParaRPr>
          </a:p>
          <a:p>
            <a:pPr marL="0" indent="0">
              <a:spcBef>
                <a:spcPts val="0"/>
              </a:spcBef>
              <a:spcAft>
                <a:spcPts val="0"/>
              </a:spcAft>
              <a:buNone/>
              <a:defRPr/>
            </a:pPr>
            <a:endParaRPr lang="sv-SE" dirty="0">
              <a:latin typeface="Stockholm Type Regular" pitchFamily="50" charset="0"/>
            </a:endParaRPr>
          </a:p>
          <a:p>
            <a:pPr marL="285750" indent="-285750">
              <a:spcBef>
                <a:spcPts val="0"/>
              </a:spcBef>
              <a:spcAft>
                <a:spcPts val="0"/>
              </a:spcAft>
              <a:defRPr/>
            </a:pPr>
            <a:endParaRPr lang="sv-SE" dirty="0">
              <a:latin typeface="Stockholm Type Regular" pitchFamily="50" charset="0"/>
            </a:endParaRPr>
          </a:p>
          <a:p>
            <a:pPr marL="285750" indent="-285750">
              <a:spcBef>
                <a:spcPts val="0"/>
              </a:spcBef>
              <a:spcAft>
                <a:spcPts val="0"/>
              </a:spcAft>
              <a:defRPr/>
            </a:pPr>
            <a:r>
              <a:rPr lang="sv-SE" sz="2800" dirty="0">
                <a:latin typeface="Times New Roman" panose="02020603050405020304" pitchFamily="18" charset="0"/>
                <a:cs typeface="Times New Roman" panose="02020603050405020304" pitchFamily="18" charset="0"/>
              </a:rPr>
              <a:t>Hur får ni i er stadsdelsförvaltning föräldrar till grupperna? </a:t>
            </a:r>
          </a:p>
          <a:p>
            <a:pPr marL="360000" indent="-360000">
              <a:buNone/>
            </a:pPr>
            <a:endParaRPr lang="sv-SE" sz="2800" dirty="0">
              <a:latin typeface="Times New Roman" panose="02020603050405020304" pitchFamily="18" charset="0"/>
              <a:cs typeface="Times New Roman" panose="02020603050405020304" pitchFamily="18" charset="0"/>
            </a:endParaRPr>
          </a:p>
          <a:p>
            <a:r>
              <a:rPr lang="sv-SE" sz="2800" dirty="0">
                <a:latin typeface="Times New Roman" panose="02020603050405020304" pitchFamily="18" charset="0"/>
                <a:cs typeface="Times New Roman" panose="02020603050405020304" pitchFamily="18" charset="0"/>
              </a:rPr>
              <a:t>Finns det något sätt att påverka för att få fler pappor att delta i föräldragrupperna? </a:t>
            </a:r>
          </a:p>
          <a:p>
            <a:endParaRPr lang="sv-SE" dirty="0"/>
          </a:p>
        </p:txBody>
      </p:sp>
      <p:sp>
        <p:nvSpPr>
          <p:cNvPr id="6" name="Rubrik 5"/>
          <p:cNvSpPr>
            <a:spLocks noGrp="1"/>
          </p:cNvSpPr>
          <p:nvPr>
            <p:ph type="title"/>
          </p:nvPr>
        </p:nvSpPr>
        <p:spPr>
          <a:xfrm>
            <a:off x="442662" y="521582"/>
            <a:ext cx="8231188" cy="842962"/>
          </a:xfrm>
          <a:noFill/>
        </p:spPr>
        <p:txBody>
          <a:bodyPr>
            <a:normAutofit/>
          </a:bodyPr>
          <a:lstStyle/>
          <a:p>
            <a:br>
              <a:rPr lang="sv-SE" sz="4000" dirty="0">
                <a:latin typeface="Times New Roman" panose="02020603050405020304" pitchFamily="18" charset="0"/>
                <a:cs typeface="Times New Roman" panose="02020603050405020304" pitchFamily="18" charset="0"/>
              </a:rPr>
            </a:br>
            <a:r>
              <a:rPr lang="sv-SE" sz="4000" dirty="0">
                <a:latin typeface="Times New Roman" panose="02020603050405020304" pitchFamily="18" charset="0"/>
                <a:cs typeface="Times New Roman" panose="02020603050405020304" pitchFamily="18" charset="0"/>
              </a:rPr>
              <a:t>Rekrytering</a:t>
            </a:r>
          </a:p>
        </p:txBody>
      </p:sp>
      <p:pic>
        <p:nvPicPr>
          <p:cNvPr id="7" name="Bildobjekt 6" descr="\\ad.stockholm.se\cli-sd\cc2sd002\003871\Precens\Brottsprevention\Komet1\Administration\Logotype\PLUS\PLUS logo användbar.jpg"/>
          <p:cNvPicPr/>
          <p:nvPr/>
        </p:nvPicPr>
        <p:blipFill>
          <a:blip r:embed="rId3" cstate="print"/>
          <a:srcRect/>
          <a:stretch>
            <a:fillRect/>
          </a:stretch>
        </p:blipFill>
        <p:spPr bwMode="auto">
          <a:xfrm>
            <a:off x="7164290" y="6165306"/>
            <a:ext cx="1130531" cy="465513"/>
          </a:xfrm>
          <a:prstGeom prst="rect">
            <a:avLst/>
          </a:prstGeom>
          <a:noFill/>
          <a:ln w="9525">
            <a:noFill/>
            <a:miter lim="800000"/>
            <a:headEnd/>
            <a:tailEnd/>
          </a:ln>
        </p:spPr>
      </p:pic>
    </p:spTree>
    <p:extLst>
      <p:ext uri="{BB962C8B-B14F-4D97-AF65-F5344CB8AC3E}">
        <p14:creationId xmlns:p14="http://schemas.microsoft.com/office/powerpoint/2010/main" val="14972380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3" descr="\\ad.stockholm.se\cli-sd\cc2sd002\003871\Precens\Brottsprevention\Komet1\Administration\Logotype\PLUS\PLUS logo användbar.jpg"/>
          <p:cNvPicPr/>
          <p:nvPr/>
        </p:nvPicPr>
        <p:blipFill>
          <a:blip r:embed="rId3" cstate="print"/>
          <a:srcRect/>
          <a:stretch>
            <a:fillRect/>
          </a:stretch>
        </p:blipFill>
        <p:spPr bwMode="auto">
          <a:xfrm>
            <a:off x="7164290" y="6165306"/>
            <a:ext cx="1130531" cy="465513"/>
          </a:xfrm>
          <a:prstGeom prst="rect">
            <a:avLst/>
          </a:prstGeom>
          <a:noFill/>
          <a:ln w="9525">
            <a:noFill/>
            <a:miter lim="800000"/>
            <a:headEnd/>
            <a:tailEnd/>
          </a:ln>
        </p:spPr>
      </p:pic>
      <p:sp>
        <p:nvSpPr>
          <p:cNvPr id="6" name="Rubrik 5"/>
          <p:cNvSpPr>
            <a:spLocks noGrp="1"/>
          </p:cNvSpPr>
          <p:nvPr>
            <p:ph type="title"/>
          </p:nvPr>
        </p:nvSpPr>
        <p:spPr>
          <a:xfrm>
            <a:off x="484187" y="397412"/>
            <a:ext cx="8231188" cy="842962"/>
          </a:xfrm>
        </p:spPr>
        <p:txBody>
          <a:bodyPr>
            <a:normAutofit/>
          </a:bodyPr>
          <a:lstStyle/>
          <a:p>
            <a:br>
              <a:rPr lang="sv-SE" sz="4000" dirty="0">
                <a:latin typeface="Times New Roman" panose="02020603050405020304" pitchFamily="18" charset="0"/>
                <a:cs typeface="Times New Roman" panose="02020603050405020304" pitchFamily="18" charset="0"/>
              </a:rPr>
            </a:br>
            <a:r>
              <a:rPr lang="sv-SE" sz="4000" dirty="0">
                <a:latin typeface="Times New Roman" panose="02020603050405020304" pitchFamily="18" charset="0"/>
                <a:cs typeface="Times New Roman" panose="02020603050405020304" pitchFamily="18" charset="0"/>
              </a:rPr>
              <a:t>Förberedande intervju</a:t>
            </a:r>
          </a:p>
        </p:txBody>
      </p:sp>
      <p:sp>
        <p:nvSpPr>
          <p:cNvPr id="7" name="Platshållare för text 6"/>
          <p:cNvSpPr>
            <a:spLocks noGrp="1"/>
          </p:cNvSpPr>
          <p:nvPr>
            <p:ph type="body" sz="quarter" idx="13"/>
          </p:nvPr>
        </p:nvSpPr>
        <p:spPr>
          <a:xfrm>
            <a:off x="458787" y="1440000"/>
            <a:ext cx="8256588" cy="3960000"/>
          </a:xfrm>
        </p:spPr>
        <p:txBody>
          <a:bodyPr>
            <a:normAutofit/>
          </a:bodyPr>
          <a:lstStyle/>
          <a:p>
            <a:pPr marL="360000" indent="-360000">
              <a:lnSpc>
                <a:spcPct val="120000"/>
              </a:lnSpc>
              <a:defRPr/>
            </a:pPr>
            <a:r>
              <a:rPr lang="sv-SE" sz="2400" dirty="0">
                <a:latin typeface="Times New Roman" panose="02020603050405020304" pitchFamily="18" charset="0"/>
                <a:cs typeface="Times New Roman" panose="02020603050405020304" pitchFamily="18" charset="0"/>
              </a:rPr>
              <a:t>Ramar och syfte med intervjun</a:t>
            </a:r>
          </a:p>
          <a:p>
            <a:pPr marL="360000" indent="-360000">
              <a:lnSpc>
                <a:spcPct val="120000"/>
              </a:lnSpc>
              <a:defRPr/>
            </a:pPr>
            <a:r>
              <a:rPr lang="sv-SE" sz="2400" dirty="0">
                <a:latin typeface="Times New Roman" panose="02020603050405020304" pitchFamily="18" charset="0"/>
                <a:cs typeface="Times New Roman" panose="02020603050405020304" pitchFamily="18" charset="0"/>
              </a:rPr>
              <a:t>Information om Komet; innehåll och upplägg</a:t>
            </a:r>
          </a:p>
          <a:p>
            <a:pPr marL="360000" indent="-360000">
              <a:lnSpc>
                <a:spcPct val="120000"/>
              </a:lnSpc>
              <a:defRPr/>
            </a:pPr>
            <a:r>
              <a:rPr lang="sv-SE" sz="2400" dirty="0">
                <a:latin typeface="Times New Roman" panose="02020603050405020304" pitchFamily="18" charset="0"/>
                <a:cs typeface="Times New Roman" panose="02020603050405020304" pitchFamily="18" charset="0"/>
              </a:rPr>
              <a:t>Presentation av familjen</a:t>
            </a:r>
          </a:p>
          <a:p>
            <a:pPr marL="360000" indent="-360000">
              <a:lnSpc>
                <a:spcPct val="120000"/>
              </a:lnSpc>
              <a:defRPr/>
            </a:pPr>
            <a:r>
              <a:rPr lang="sv-SE" sz="2400" dirty="0">
                <a:latin typeface="Times New Roman" panose="02020603050405020304" pitchFamily="18" charset="0"/>
                <a:cs typeface="Times New Roman" panose="02020603050405020304" pitchFamily="18" charset="0"/>
              </a:rPr>
              <a:t>Vad vill familjen ha hjälp med? </a:t>
            </a:r>
          </a:p>
          <a:p>
            <a:pPr marL="360000" indent="-360000">
              <a:lnSpc>
                <a:spcPct val="120000"/>
              </a:lnSpc>
              <a:defRPr/>
            </a:pPr>
            <a:r>
              <a:rPr lang="sv-SE" sz="2400" dirty="0">
                <a:latin typeface="Times New Roman" panose="02020603050405020304" pitchFamily="18" charset="0"/>
                <a:cs typeface="Times New Roman" panose="02020603050405020304" pitchFamily="18" charset="0"/>
              </a:rPr>
              <a:t>Undersöker praktiska möjligheter att delta på gruppträffarna</a:t>
            </a:r>
          </a:p>
          <a:p>
            <a:pPr marL="360000" indent="-360000">
              <a:lnSpc>
                <a:spcPct val="120000"/>
              </a:lnSpc>
              <a:defRPr/>
            </a:pPr>
            <a:r>
              <a:rPr lang="sv-SE" sz="2400" dirty="0">
                <a:latin typeface="Times New Roman" panose="02020603050405020304" pitchFamily="18" charset="0"/>
                <a:cs typeface="Times New Roman" panose="02020603050405020304" pitchFamily="18" charset="0"/>
              </a:rPr>
              <a:t>Överenskommelse om deltagande</a:t>
            </a:r>
          </a:p>
          <a:p>
            <a:pPr marL="360000" indent="-360000">
              <a:lnSpc>
                <a:spcPct val="120000"/>
              </a:lnSpc>
              <a:defRPr/>
            </a:pPr>
            <a:r>
              <a:rPr lang="sv-SE" sz="2400" dirty="0">
                <a:latin typeface="Times New Roman" panose="02020603050405020304" pitchFamily="18" charset="0"/>
                <a:cs typeface="Times New Roman" panose="02020603050405020304" pitchFamily="18" charset="0"/>
              </a:rPr>
              <a:t>Andra behov av stöd?</a:t>
            </a:r>
          </a:p>
        </p:txBody>
      </p:sp>
    </p:spTree>
    <p:extLst>
      <p:ext uri="{BB962C8B-B14F-4D97-AF65-F5344CB8AC3E}">
        <p14:creationId xmlns:p14="http://schemas.microsoft.com/office/powerpoint/2010/main" val="30768366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657226"/>
            <a:ext cx="8231188" cy="642937"/>
          </a:xfrm>
        </p:spPr>
        <p:txBody>
          <a:bodyPr>
            <a:normAutofit/>
          </a:bodyPr>
          <a:lstStyle/>
          <a:p>
            <a:r>
              <a:rPr lang="sv-SE" sz="4000" dirty="0">
                <a:latin typeface="Times New Roman" panose="02020603050405020304" pitchFamily="18" charset="0"/>
                <a:cs typeface="Times New Roman" panose="02020603050405020304" pitchFamily="18" charset="0"/>
              </a:rPr>
              <a:t>Att följa manualen – programtrohet</a:t>
            </a:r>
          </a:p>
        </p:txBody>
      </p:sp>
      <p:sp>
        <p:nvSpPr>
          <p:cNvPr id="3" name="Platshållare för innehåll 2"/>
          <p:cNvSpPr>
            <a:spLocks noGrp="1"/>
          </p:cNvSpPr>
          <p:nvPr>
            <p:ph idx="1"/>
          </p:nvPr>
        </p:nvSpPr>
        <p:spPr>
          <a:xfrm>
            <a:off x="457200" y="1155034"/>
            <a:ext cx="8231188" cy="4417093"/>
          </a:xfrm>
        </p:spPr>
        <p:txBody>
          <a:bodyPr>
            <a:normAutofit/>
          </a:bodyPr>
          <a:lstStyle/>
          <a:p>
            <a:pPr eaLnBrk="0" fontAlgn="base" hangingPunct="0">
              <a:spcBef>
                <a:spcPct val="30000"/>
              </a:spcBef>
              <a:spcAft>
                <a:spcPct val="0"/>
              </a:spcAft>
              <a:defRPr/>
            </a:pPr>
            <a:endParaRPr lang="sv-SE" sz="2800" dirty="0">
              <a:latin typeface="Times New Roman" panose="02020603050405020304" pitchFamily="18" charset="0"/>
              <a:cs typeface="Times New Roman" panose="02020603050405020304" pitchFamily="18" charset="0"/>
            </a:endParaRPr>
          </a:p>
          <a:p>
            <a:pPr eaLnBrk="0" fontAlgn="base" hangingPunct="0">
              <a:spcBef>
                <a:spcPct val="30000"/>
              </a:spcBef>
              <a:spcAft>
                <a:spcPct val="0"/>
              </a:spcAft>
              <a:defRPr/>
            </a:pPr>
            <a:r>
              <a:rPr lang="sv-SE" sz="2800" dirty="0">
                <a:latin typeface="Times New Roman" panose="02020603050405020304" pitchFamily="18" charset="0"/>
                <a:cs typeface="Times New Roman" panose="02020603050405020304" pitchFamily="18" charset="0"/>
              </a:rPr>
              <a:t>P</a:t>
            </a:r>
            <a:r>
              <a:rPr lang="sv-SE" sz="2800" b="0" dirty="0">
                <a:latin typeface="Times New Roman" panose="02020603050405020304" pitchFamily="18" charset="0"/>
                <a:cs typeface="Times New Roman" panose="02020603050405020304" pitchFamily="18" charset="0"/>
              </a:rPr>
              <a:t>rogramtrohet spelar en viktig roll för framgång i föräldraskapsstödprogram </a:t>
            </a:r>
            <a:r>
              <a:rPr lang="sv-SE" sz="2400" b="0" dirty="0">
                <a:latin typeface="Times New Roman" panose="02020603050405020304" pitchFamily="18" charset="0"/>
                <a:cs typeface="Times New Roman" panose="02020603050405020304" pitchFamily="18" charset="0"/>
              </a:rPr>
              <a:t>(Martin et al., 2023; </a:t>
            </a:r>
            <a:r>
              <a:rPr lang="sv-SE" sz="2400" b="0" dirty="0" err="1">
                <a:latin typeface="Times New Roman" panose="02020603050405020304" pitchFamily="18" charset="0"/>
                <a:cs typeface="Times New Roman" panose="02020603050405020304" pitchFamily="18" charset="0"/>
              </a:rPr>
              <a:t>Basha</a:t>
            </a:r>
            <a:r>
              <a:rPr lang="sv-SE" sz="2400" b="0" dirty="0">
                <a:latin typeface="Times New Roman" panose="02020603050405020304" pitchFamily="18" charset="0"/>
                <a:cs typeface="Times New Roman" panose="02020603050405020304" pitchFamily="18" charset="0"/>
              </a:rPr>
              <a:t> et al., 2025) </a:t>
            </a:r>
            <a:br>
              <a:rPr lang="sv-SE" sz="2800" b="1" dirty="0">
                <a:latin typeface="Times New Roman" panose="02020603050405020304" pitchFamily="18" charset="0"/>
                <a:cs typeface="Times New Roman" panose="02020603050405020304" pitchFamily="18" charset="0"/>
              </a:rPr>
            </a:br>
            <a:r>
              <a:rPr lang="sv-SE" sz="2400" baseline="30000" dirty="0">
                <a:latin typeface="Times New Roman" panose="02020603050405020304" pitchFamily="18" charset="0"/>
                <a:cs typeface="Times New Roman" panose="02020603050405020304" pitchFamily="18" charset="0"/>
              </a:rPr>
              <a:t> </a:t>
            </a:r>
            <a:endParaRPr lang="sv-SE" sz="2400" dirty="0">
              <a:latin typeface="Times New Roman" panose="02020603050405020304" pitchFamily="18" charset="0"/>
              <a:cs typeface="Times New Roman" panose="02020603050405020304" pitchFamily="18" charset="0"/>
            </a:endParaRPr>
          </a:p>
          <a:p>
            <a:pPr eaLnBrk="0" fontAlgn="base" hangingPunct="0">
              <a:spcBef>
                <a:spcPct val="30000"/>
              </a:spcBef>
              <a:spcAft>
                <a:spcPct val="0"/>
              </a:spcAft>
              <a:defRPr/>
            </a:pPr>
            <a:endParaRPr lang="sv-SE" sz="800" dirty="0">
              <a:latin typeface="Times New Roman" panose="02020603050405020304" pitchFamily="18" charset="0"/>
              <a:cs typeface="Times New Roman" panose="02020603050405020304" pitchFamily="18" charset="0"/>
            </a:endParaRPr>
          </a:p>
          <a:p>
            <a:pPr eaLnBrk="0" fontAlgn="base" hangingPunct="0">
              <a:spcBef>
                <a:spcPct val="30000"/>
              </a:spcBef>
              <a:spcAft>
                <a:spcPct val="0"/>
              </a:spcAft>
              <a:defRPr/>
            </a:pPr>
            <a:r>
              <a:rPr lang="sv-SE" sz="2800" dirty="0">
                <a:latin typeface="Times New Roman" panose="02020603050405020304" pitchFamily="18" charset="0"/>
                <a:cs typeface="Times New Roman" panose="02020603050405020304" pitchFamily="18" charset="0"/>
              </a:rPr>
              <a:t>Komet är effektivt för familjerna när de följer metoden!</a:t>
            </a:r>
            <a:br>
              <a:rPr lang="sv-SE" sz="2800" dirty="0">
                <a:latin typeface="Times New Roman" panose="02020603050405020304" pitchFamily="18" charset="0"/>
                <a:cs typeface="Times New Roman" panose="02020603050405020304" pitchFamily="18" charset="0"/>
              </a:rPr>
            </a:br>
            <a:endParaRPr lang="sv-SE" sz="2800" dirty="0">
              <a:latin typeface="Times New Roman" panose="02020603050405020304" pitchFamily="18" charset="0"/>
              <a:cs typeface="Times New Roman" panose="02020603050405020304" pitchFamily="18" charset="0"/>
            </a:endParaRPr>
          </a:p>
          <a:p>
            <a:endParaRPr lang="sv-SE" sz="2800" dirty="0">
              <a:latin typeface="Times New Roman" panose="02020603050405020304" pitchFamily="18" charset="0"/>
              <a:cs typeface="Times New Roman" panose="02020603050405020304" pitchFamily="18" charset="0"/>
            </a:endParaRPr>
          </a:p>
        </p:txBody>
      </p:sp>
      <p:pic>
        <p:nvPicPr>
          <p:cNvPr id="4" name="Bildobjekt 3" descr="\\ad.stockholm.se\cli-sd\cc2sd002\003871\Precens\Brottsprevention\Komet1\Administration\Logotype\PLUS\PLUS logo användbar.jpg"/>
          <p:cNvPicPr/>
          <p:nvPr/>
        </p:nvPicPr>
        <p:blipFill>
          <a:blip r:embed="rId3" cstate="print"/>
          <a:srcRect/>
          <a:stretch>
            <a:fillRect/>
          </a:stretch>
        </p:blipFill>
        <p:spPr bwMode="auto">
          <a:xfrm>
            <a:off x="7164290" y="6165306"/>
            <a:ext cx="1130531" cy="465513"/>
          </a:xfrm>
          <a:prstGeom prst="rect">
            <a:avLst/>
          </a:prstGeom>
          <a:noFill/>
          <a:ln w="9525">
            <a:noFill/>
            <a:miter lim="800000"/>
            <a:headEnd/>
            <a:tailEnd/>
          </a:ln>
        </p:spPr>
      </p:pic>
    </p:spTree>
    <p:extLst>
      <p:ext uri="{BB962C8B-B14F-4D97-AF65-F5344CB8AC3E}">
        <p14:creationId xmlns:p14="http://schemas.microsoft.com/office/powerpoint/2010/main" val="37431514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537766" y="1300162"/>
            <a:ext cx="7757055" cy="4640146"/>
          </a:xfrm>
          <a:prstGeom prst="rect">
            <a:avLst/>
          </a:prstGeom>
        </p:spPr>
      </p:pic>
      <p:sp>
        <p:nvSpPr>
          <p:cNvPr id="2" name="Rubrik 1"/>
          <p:cNvSpPr>
            <a:spLocks noGrp="1"/>
          </p:cNvSpPr>
          <p:nvPr>
            <p:ph type="title"/>
          </p:nvPr>
        </p:nvSpPr>
        <p:spPr>
          <a:xfrm>
            <a:off x="457200" y="533400"/>
            <a:ext cx="8231188" cy="766762"/>
          </a:xfrm>
        </p:spPr>
        <p:txBody>
          <a:bodyPr>
            <a:normAutofit/>
          </a:bodyPr>
          <a:lstStyle/>
          <a:p>
            <a:br>
              <a:rPr lang="sv-SE" sz="4000" dirty="0">
                <a:latin typeface="Times New Roman" panose="02020603050405020304" pitchFamily="18" charset="0"/>
                <a:cs typeface="Times New Roman" panose="02020603050405020304" pitchFamily="18" charset="0"/>
              </a:rPr>
            </a:br>
            <a:r>
              <a:rPr lang="sv-SE" sz="4000" dirty="0">
                <a:latin typeface="Times New Roman" panose="02020603050405020304" pitchFamily="18" charset="0"/>
                <a:cs typeface="Times New Roman" panose="02020603050405020304" pitchFamily="18" charset="0"/>
              </a:rPr>
              <a:t>Praktiska förberedelser</a:t>
            </a:r>
          </a:p>
        </p:txBody>
      </p:sp>
      <p:pic>
        <p:nvPicPr>
          <p:cNvPr id="4" name="Bildobjekt 3" descr="\\ad.stockholm.se\cli-sd\cc2sd002\003871\Precens\Brottsprevention\Komet1\Administration\Logotype\PLUS\PLUS logo användbar.jpg"/>
          <p:cNvPicPr/>
          <p:nvPr/>
        </p:nvPicPr>
        <p:blipFill>
          <a:blip r:embed="rId4" cstate="print"/>
          <a:srcRect/>
          <a:stretch>
            <a:fillRect/>
          </a:stretch>
        </p:blipFill>
        <p:spPr bwMode="auto">
          <a:xfrm>
            <a:off x="7164290" y="6165306"/>
            <a:ext cx="1130531" cy="465513"/>
          </a:xfrm>
          <a:prstGeom prst="rect">
            <a:avLst/>
          </a:prstGeom>
          <a:noFill/>
          <a:ln w="9525">
            <a:noFill/>
            <a:miter lim="800000"/>
            <a:headEnd/>
            <a:tailEnd/>
          </a:ln>
        </p:spPr>
      </p:pic>
    </p:spTree>
    <p:extLst>
      <p:ext uri="{BB962C8B-B14F-4D97-AF65-F5344CB8AC3E}">
        <p14:creationId xmlns:p14="http://schemas.microsoft.com/office/powerpoint/2010/main" val="28712439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458789" y="1440000"/>
            <a:ext cx="7239185" cy="3960000"/>
          </a:xfrm>
        </p:spPr>
        <p:txBody>
          <a:bodyPr>
            <a:normAutofit/>
          </a:bodyPr>
          <a:lstStyle/>
          <a:p>
            <a:endParaRPr lang="sv-SE" sz="3400" dirty="0">
              <a:latin typeface="Times New Roman" panose="02020603050405020304" pitchFamily="18" charset="0"/>
              <a:cs typeface="Times New Roman" panose="02020603050405020304" pitchFamily="18" charset="0"/>
            </a:endParaRPr>
          </a:p>
          <a:p>
            <a:pPr marL="360000" indent="-360000"/>
            <a:r>
              <a:rPr lang="sv-SE" sz="3400" dirty="0">
                <a:latin typeface="Times New Roman" panose="02020603050405020304" pitchFamily="18" charset="0"/>
                <a:cs typeface="Times New Roman" panose="02020603050405020304" pitchFamily="18" charset="0"/>
              </a:rPr>
              <a:t>Har du haft en riktigt bra chef?</a:t>
            </a:r>
          </a:p>
          <a:p>
            <a:pPr marL="360000" indent="-360000"/>
            <a:r>
              <a:rPr lang="sv-SE" sz="3400" dirty="0">
                <a:latin typeface="Times New Roman" panose="02020603050405020304" pitchFamily="18" charset="0"/>
                <a:cs typeface="Times New Roman" panose="02020603050405020304" pitchFamily="18" charset="0"/>
              </a:rPr>
              <a:t>Vad gjorde den personen?</a:t>
            </a:r>
          </a:p>
        </p:txBody>
      </p:sp>
      <p:sp>
        <p:nvSpPr>
          <p:cNvPr id="6" name="Rubrik 5"/>
          <p:cNvSpPr>
            <a:spLocks noGrp="1"/>
          </p:cNvSpPr>
          <p:nvPr>
            <p:ph type="title"/>
          </p:nvPr>
        </p:nvSpPr>
        <p:spPr>
          <a:xfrm>
            <a:off x="457200" y="498184"/>
            <a:ext cx="8231188" cy="842962"/>
          </a:xfrm>
          <a:noFill/>
        </p:spPr>
        <p:txBody>
          <a:bodyPr>
            <a:normAutofit/>
          </a:bodyPr>
          <a:lstStyle/>
          <a:p>
            <a:br>
              <a:rPr lang="sv-SE" sz="4000" dirty="0">
                <a:latin typeface="Times New Roman" panose="02020603050405020304" pitchFamily="18" charset="0"/>
                <a:cs typeface="Times New Roman" panose="02020603050405020304" pitchFamily="18" charset="0"/>
              </a:rPr>
            </a:br>
            <a:r>
              <a:rPr lang="sv-SE" sz="4000" dirty="0">
                <a:latin typeface="Times New Roman" panose="02020603050405020304" pitchFamily="18" charset="0"/>
                <a:cs typeface="Times New Roman" panose="02020603050405020304" pitchFamily="18" charset="0"/>
              </a:rPr>
              <a:t>Ledarskap</a:t>
            </a:r>
          </a:p>
        </p:txBody>
      </p:sp>
      <p:pic>
        <p:nvPicPr>
          <p:cNvPr id="7" name="Bildobjekt 6" descr="\\ad.stockholm.se\cli-sd\cc2sd002\003871\Precens\Brottsprevention\Komet1\Administration\Logotype\PLUS\PLUS logo användbar.jpg"/>
          <p:cNvPicPr/>
          <p:nvPr/>
        </p:nvPicPr>
        <p:blipFill>
          <a:blip r:embed="rId3" cstate="print"/>
          <a:srcRect/>
          <a:stretch>
            <a:fillRect/>
          </a:stretch>
        </p:blipFill>
        <p:spPr bwMode="auto">
          <a:xfrm>
            <a:off x="7164290" y="6165306"/>
            <a:ext cx="1130531" cy="465513"/>
          </a:xfrm>
          <a:prstGeom prst="rect">
            <a:avLst/>
          </a:prstGeom>
          <a:noFill/>
          <a:ln w="9525">
            <a:noFill/>
            <a:miter lim="800000"/>
            <a:headEnd/>
            <a:tailEnd/>
          </a:ln>
        </p:spPr>
      </p:pic>
    </p:spTree>
    <p:extLst>
      <p:ext uri="{BB962C8B-B14F-4D97-AF65-F5344CB8AC3E}">
        <p14:creationId xmlns:p14="http://schemas.microsoft.com/office/powerpoint/2010/main" val="2134557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458789" y="1440000"/>
            <a:ext cx="7239185" cy="3960000"/>
          </a:xfrm>
        </p:spPr>
        <p:txBody>
          <a:bodyPr>
            <a:normAutofit/>
          </a:bodyPr>
          <a:lstStyle/>
          <a:p>
            <a:endParaRPr lang="sv-SE" sz="3400" dirty="0">
              <a:latin typeface="Times New Roman" panose="02020603050405020304" pitchFamily="18" charset="0"/>
              <a:cs typeface="Times New Roman" panose="02020603050405020304" pitchFamily="18" charset="0"/>
            </a:endParaRPr>
          </a:p>
          <a:p>
            <a:pPr marL="360000" indent="-360000"/>
            <a:r>
              <a:rPr lang="sv-SE" sz="3400" dirty="0">
                <a:latin typeface="Times New Roman" panose="02020603050405020304" pitchFamily="18" charset="0"/>
                <a:cs typeface="Times New Roman" panose="02020603050405020304" pitchFamily="18" charset="0"/>
              </a:rPr>
              <a:t>Hur vill du bli ihågkommen som gruppledare?</a:t>
            </a:r>
          </a:p>
          <a:p>
            <a:pPr marL="360000" indent="-360000"/>
            <a:r>
              <a:rPr lang="sv-SE" sz="3400" dirty="0">
                <a:latin typeface="Times New Roman" panose="02020603050405020304" pitchFamily="18" charset="0"/>
                <a:cs typeface="Times New Roman" panose="02020603050405020304" pitchFamily="18" charset="0"/>
              </a:rPr>
              <a:t>Vad behöver du göra för beteenden för att lyckas med det?</a:t>
            </a:r>
          </a:p>
        </p:txBody>
      </p:sp>
      <p:sp>
        <p:nvSpPr>
          <p:cNvPr id="6" name="Rubrik 5"/>
          <p:cNvSpPr>
            <a:spLocks noGrp="1"/>
          </p:cNvSpPr>
          <p:nvPr>
            <p:ph type="title"/>
          </p:nvPr>
        </p:nvSpPr>
        <p:spPr>
          <a:xfrm>
            <a:off x="457200" y="597038"/>
            <a:ext cx="8231188" cy="842962"/>
          </a:xfrm>
          <a:noFill/>
        </p:spPr>
        <p:txBody>
          <a:bodyPr>
            <a:normAutofit/>
          </a:bodyPr>
          <a:lstStyle/>
          <a:p>
            <a:br>
              <a:rPr lang="sv-SE" sz="4000" dirty="0">
                <a:latin typeface="Times New Roman" panose="02020603050405020304" pitchFamily="18" charset="0"/>
                <a:cs typeface="Times New Roman" panose="02020603050405020304" pitchFamily="18" charset="0"/>
              </a:rPr>
            </a:br>
            <a:r>
              <a:rPr lang="sv-SE" sz="4000" dirty="0">
                <a:latin typeface="Times New Roman" panose="02020603050405020304" pitchFamily="18" charset="0"/>
                <a:cs typeface="Times New Roman" panose="02020603050405020304" pitchFamily="18" charset="0"/>
              </a:rPr>
              <a:t>Gruppledarskap</a:t>
            </a:r>
          </a:p>
        </p:txBody>
      </p:sp>
      <p:pic>
        <p:nvPicPr>
          <p:cNvPr id="7" name="Bildobjekt 6" descr="\\ad.stockholm.se\cli-sd\cc2sd002\003871\Precens\Brottsprevention\Komet1\Administration\Logotype\PLUS\PLUS logo användbar.jpg"/>
          <p:cNvPicPr/>
          <p:nvPr/>
        </p:nvPicPr>
        <p:blipFill>
          <a:blip r:embed="rId3" cstate="print"/>
          <a:srcRect/>
          <a:stretch>
            <a:fillRect/>
          </a:stretch>
        </p:blipFill>
        <p:spPr bwMode="auto">
          <a:xfrm>
            <a:off x="7164290" y="6165306"/>
            <a:ext cx="1130531" cy="465513"/>
          </a:xfrm>
          <a:prstGeom prst="rect">
            <a:avLst/>
          </a:prstGeom>
          <a:noFill/>
          <a:ln w="9525">
            <a:noFill/>
            <a:miter lim="800000"/>
            <a:headEnd/>
            <a:tailEnd/>
          </a:ln>
        </p:spPr>
      </p:pic>
    </p:spTree>
    <p:extLst>
      <p:ext uri="{BB962C8B-B14F-4D97-AF65-F5344CB8AC3E}">
        <p14:creationId xmlns:p14="http://schemas.microsoft.com/office/powerpoint/2010/main" val="18866749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ubrik 1"/>
          <p:cNvSpPr>
            <a:spLocks noGrp="1"/>
          </p:cNvSpPr>
          <p:nvPr>
            <p:ph type="title"/>
          </p:nvPr>
        </p:nvSpPr>
        <p:spPr/>
        <p:txBody>
          <a:bodyPr>
            <a:normAutofit/>
          </a:bodyPr>
          <a:lstStyle/>
          <a:p>
            <a:pPr eaLnBrk="1" hangingPunct="1"/>
            <a:br>
              <a:rPr lang="sv-SE" sz="4000" dirty="0">
                <a:latin typeface="Times New Roman" panose="02020603050405020304" pitchFamily="18" charset="0"/>
                <a:cs typeface="Times New Roman" panose="02020603050405020304" pitchFamily="18" charset="0"/>
              </a:rPr>
            </a:br>
            <a:r>
              <a:rPr lang="sv-SE" sz="4000" dirty="0">
                <a:latin typeface="Times New Roman" panose="02020603050405020304" pitchFamily="18" charset="0"/>
                <a:cs typeface="Times New Roman" panose="02020603050405020304" pitchFamily="18" charset="0"/>
              </a:rPr>
              <a:t>Samspel</a:t>
            </a:r>
          </a:p>
        </p:txBody>
      </p:sp>
      <p:sp>
        <p:nvSpPr>
          <p:cNvPr id="20483" name="Platshållare för innehåll 2"/>
          <p:cNvSpPr>
            <a:spLocks noGrp="1"/>
          </p:cNvSpPr>
          <p:nvPr>
            <p:ph idx="1"/>
          </p:nvPr>
        </p:nvSpPr>
        <p:spPr/>
        <p:txBody>
          <a:bodyPr/>
          <a:lstStyle/>
          <a:p>
            <a:pPr eaLnBrk="1" hangingPunct="1">
              <a:buFont typeface="Monotype Sorts" pitchFamily="2" charset="2"/>
              <a:buNone/>
            </a:pPr>
            <a:endParaRPr lang="sv-SE" dirty="0"/>
          </a:p>
        </p:txBody>
      </p:sp>
      <p:graphicFrame>
        <p:nvGraphicFramePr>
          <p:cNvPr id="5" name="Diagram 4"/>
          <p:cNvGraphicFramePr/>
          <p:nvPr>
            <p:extLst>
              <p:ext uri="{D42A27DB-BD31-4B8C-83A1-F6EECF244321}">
                <p14:modId xmlns:p14="http://schemas.microsoft.com/office/powerpoint/2010/main" val="1339397084"/>
              </p:ext>
            </p:extLst>
          </p:nvPr>
        </p:nvGraphicFramePr>
        <p:xfrm>
          <a:off x="1275909" y="1440001"/>
          <a:ext cx="6877493" cy="4648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Bildobjekt 6" descr="\\ad.stockholm.se\cli-sd\cc2sd002\003871\Precens\Brottsprevention\Komet1\Administration\Logotype\PLUS\PLUS logo användbar.jpg"/>
          <p:cNvPicPr/>
          <p:nvPr/>
        </p:nvPicPr>
        <p:blipFill>
          <a:blip r:embed="rId8" cstate="print"/>
          <a:srcRect/>
          <a:stretch>
            <a:fillRect/>
          </a:stretch>
        </p:blipFill>
        <p:spPr bwMode="auto">
          <a:xfrm>
            <a:off x="7164290" y="6165306"/>
            <a:ext cx="1130531" cy="465513"/>
          </a:xfrm>
          <a:prstGeom prst="rect">
            <a:avLst/>
          </a:prstGeom>
          <a:noFill/>
          <a:ln w="9525">
            <a:noFill/>
            <a:miter lim="800000"/>
            <a:headEnd/>
            <a:tailEnd/>
          </a:ln>
        </p:spPr>
      </p:pic>
    </p:spTree>
    <p:extLst>
      <p:ext uri="{BB962C8B-B14F-4D97-AF65-F5344CB8AC3E}">
        <p14:creationId xmlns:p14="http://schemas.microsoft.com/office/powerpoint/2010/main" val="11625574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458789" y="1440000"/>
            <a:ext cx="7483733" cy="3960000"/>
          </a:xfrm>
        </p:spPr>
        <p:txBody>
          <a:bodyPr>
            <a:normAutofit fontScale="85000" lnSpcReduction="20000"/>
          </a:bodyPr>
          <a:lstStyle/>
          <a:p>
            <a:pPr marL="360000" indent="-360000">
              <a:defRPr/>
            </a:pPr>
            <a:r>
              <a:rPr lang="sv-SE" sz="2800" dirty="0">
                <a:latin typeface="Times New Roman" panose="02020603050405020304" pitchFamily="18" charset="0"/>
                <a:cs typeface="Times New Roman" panose="02020603050405020304" pitchFamily="18" charset="0"/>
              </a:rPr>
              <a:t>Samarbete mellan gruppledare och föräldrar</a:t>
            </a:r>
          </a:p>
          <a:p>
            <a:pPr marL="360000" indent="-360000">
              <a:defRPr/>
            </a:pPr>
            <a:endParaRPr lang="sv-SE" sz="2800" dirty="0">
              <a:latin typeface="Times New Roman" panose="02020603050405020304" pitchFamily="18" charset="0"/>
              <a:cs typeface="Times New Roman" panose="02020603050405020304" pitchFamily="18" charset="0"/>
            </a:endParaRPr>
          </a:p>
          <a:p>
            <a:pPr marL="360000" indent="-360000">
              <a:defRPr/>
            </a:pPr>
            <a:r>
              <a:rPr lang="sv-SE" sz="2800" dirty="0">
                <a:latin typeface="Times New Roman" panose="02020603050405020304" pitchFamily="18" charset="0"/>
                <a:cs typeface="Times New Roman" panose="02020603050405020304" pitchFamily="18" charset="0"/>
              </a:rPr>
              <a:t>Bekräftelse av föräldrarnas upplevelser och känslor</a:t>
            </a:r>
          </a:p>
          <a:p>
            <a:pPr marL="360000" indent="-360000">
              <a:defRPr/>
            </a:pPr>
            <a:endParaRPr lang="sv-SE" sz="2800" dirty="0">
              <a:latin typeface="Times New Roman" panose="02020603050405020304" pitchFamily="18" charset="0"/>
              <a:cs typeface="Times New Roman" panose="02020603050405020304" pitchFamily="18" charset="0"/>
            </a:endParaRPr>
          </a:p>
          <a:p>
            <a:pPr marL="360000" indent="-360000">
              <a:defRPr/>
            </a:pPr>
            <a:r>
              <a:rPr lang="sv-SE" sz="2800" dirty="0">
                <a:latin typeface="Times New Roman" panose="02020603050405020304" pitchFamily="18" charset="0"/>
                <a:cs typeface="Times New Roman" panose="02020603050405020304" pitchFamily="18" charset="0"/>
              </a:rPr>
              <a:t>Normalisering av svårigheter</a:t>
            </a:r>
          </a:p>
          <a:p>
            <a:pPr marL="360000" indent="-360000">
              <a:defRPr/>
            </a:pPr>
            <a:endParaRPr lang="sv-SE" sz="2800" dirty="0">
              <a:latin typeface="Times New Roman" panose="02020603050405020304" pitchFamily="18" charset="0"/>
              <a:cs typeface="Times New Roman" panose="02020603050405020304" pitchFamily="18" charset="0"/>
            </a:endParaRPr>
          </a:p>
          <a:p>
            <a:pPr marL="360000" indent="-360000">
              <a:defRPr/>
            </a:pPr>
            <a:r>
              <a:rPr lang="sv-SE" sz="2800" dirty="0">
                <a:latin typeface="Times New Roman" panose="02020603050405020304" pitchFamily="18" charset="0"/>
                <a:cs typeface="Times New Roman" panose="02020603050405020304" pitchFamily="18" charset="0"/>
              </a:rPr>
              <a:t>Humor och uppmuntran av skratt</a:t>
            </a:r>
          </a:p>
          <a:p>
            <a:pPr marL="360000" indent="-360000">
              <a:buNone/>
              <a:defRPr/>
            </a:pPr>
            <a:endParaRPr lang="sv-SE" sz="2800" dirty="0">
              <a:latin typeface="Times New Roman" panose="02020603050405020304" pitchFamily="18" charset="0"/>
              <a:cs typeface="Times New Roman" panose="02020603050405020304" pitchFamily="18" charset="0"/>
            </a:endParaRPr>
          </a:p>
          <a:p>
            <a:pPr marL="360000" indent="-360000">
              <a:defRPr/>
            </a:pPr>
            <a:r>
              <a:rPr lang="sv-SE" sz="2800" dirty="0">
                <a:latin typeface="Times New Roman" panose="02020603050405020304" pitchFamily="18" charset="0"/>
                <a:cs typeface="Times New Roman" panose="02020603050405020304" pitchFamily="18" charset="0"/>
              </a:rPr>
              <a:t>Stå ut med tystnad och ge tid för reflektion</a:t>
            </a:r>
          </a:p>
          <a:p>
            <a:pPr>
              <a:defRPr/>
            </a:pPr>
            <a:endParaRPr lang="sv-SE" sz="2800" dirty="0">
              <a:latin typeface="Times New Roman" panose="02020603050405020304" pitchFamily="18" charset="0"/>
              <a:cs typeface="Times New Roman" panose="02020603050405020304" pitchFamily="18" charset="0"/>
            </a:endParaRPr>
          </a:p>
          <a:p>
            <a:pPr>
              <a:defRPr/>
            </a:pPr>
            <a:endParaRPr lang="sv-SE" sz="2800" dirty="0">
              <a:latin typeface="Times New Roman" panose="02020603050405020304" pitchFamily="18" charset="0"/>
              <a:cs typeface="Times New Roman" panose="02020603050405020304" pitchFamily="18" charset="0"/>
            </a:endParaRPr>
          </a:p>
          <a:p>
            <a:endParaRPr lang="sv-SE" dirty="0"/>
          </a:p>
        </p:txBody>
      </p:sp>
      <p:sp>
        <p:nvSpPr>
          <p:cNvPr id="6" name="Rubrik 5"/>
          <p:cNvSpPr>
            <a:spLocks noGrp="1"/>
          </p:cNvSpPr>
          <p:nvPr>
            <p:ph type="title"/>
          </p:nvPr>
        </p:nvSpPr>
        <p:spPr/>
        <p:txBody>
          <a:bodyPr/>
          <a:lstStyle/>
          <a:p>
            <a:br>
              <a:rPr lang="sv-SE" sz="3600" dirty="0">
                <a:latin typeface="Times New Roman" panose="02020603050405020304" pitchFamily="18" charset="0"/>
                <a:cs typeface="Times New Roman" panose="02020603050405020304" pitchFamily="18" charset="0"/>
              </a:rPr>
            </a:br>
            <a:r>
              <a:rPr lang="sv-SE" sz="3600" dirty="0">
                <a:latin typeface="Times New Roman" panose="02020603050405020304" pitchFamily="18" charset="0"/>
                <a:cs typeface="Times New Roman" panose="02020603050405020304" pitchFamily="18" charset="0"/>
              </a:rPr>
              <a:t>Förhållningssätt som gruppledare</a:t>
            </a:r>
            <a:r>
              <a:rPr lang="sv-SE" dirty="0"/>
              <a:t>	</a:t>
            </a:r>
          </a:p>
        </p:txBody>
      </p:sp>
      <p:pic>
        <p:nvPicPr>
          <p:cNvPr id="7" name="Bildobjekt 6" descr="\\ad.stockholm.se\cli-sd\cc2sd002\003871\Precens\Brottsprevention\Komet1\Administration\Logotype\PLUS\PLUS logo användbar.jpg"/>
          <p:cNvPicPr/>
          <p:nvPr/>
        </p:nvPicPr>
        <p:blipFill>
          <a:blip r:embed="rId3" cstate="print"/>
          <a:srcRect/>
          <a:stretch>
            <a:fillRect/>
          </a:stretch>
        </p:blipFill>
        <p:spPr bwMode="auto">
          <a:xfrm>
            <a:off x="7164290" y="6165306"/>
            <a:ext cx="1130531" cy="465513"/>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458788" y="1440000"/>
            <a:ext cx="8075612" cy="4316564"/>
          </a:xfrm>
        </p:spPr>
        <p:txBody>
          <a:bodyPr>
            <a:noAutofit/>
          </a:bodyPr>
          <a:lstStyle/>
          <a:p>
            <a:pPr marL="360000" indent="-360000">
              <a:lnSpc>
                <a:spcPct val="90000"/>
              </a:lnSpc>
            </a:pPr>
            <a:r>
              <a:rPr lang="sv-SE" sz="2400" dirty="0">
                <a:latin typeface="Times New Roman" panose="02020603050405020304" pitchFamily="18" charset="0"/>
                <a:cs typeface="Times New Roman" panose="02020603050405020304" pitchFamily="18" charset="0"/>
              </a:rPr>
              <a:t>Positiv förstärkning</a:t>
            </a:r>
          </a:p>
          <a:p>
            <a:pPr marL="360000" indent="-360000">
              <a:lnSpc>
                <a:spcPct val="90000"/>
              </a:lnSpc>
            </a:pPr>
            <a:r>
              <a:rPr lang="sv-SE" sz="2400" dirty="0">
                <a:latin typeface="Times New Roman" panose="02020603050405020304" pitchFamily="18" charset="0"/>
                <a:cs typeface="Times New Roman" panose="02020603050405020304" pitchFamily="18" charset="0"/>
              </a:rPr>
              <a:t>Ge och följa upp hemuppgifter</a:t>
            </a:r>
          </a:p>
          <a:p>
            <a:pPr marL="360000" indent="-360000">
              <a:lnSpc>
                <a:spcPct val="90000"/>
              </a:lnSpc>
            </a:pPr>
            <a:r>
              <a:rPr lang="sv-SE" sz="2400" dirty="0">
                <a:latin typeface="Times New Roman" panose="02020603050405020304" pitchFamily="18" charset="0"/>
                <a:cs typeface="Times New Roman" panose="02020603050405020304" pitchFamily="18" charset="0"/>
              </a:rPr>
              <a:t>Ramar</a:t>
            </a:r>
          </a:p>
          <a:p>
            <a:pPr marL="360000" indent="-360000">
              <a:lnSpc>
                <a:spcPct val="90000"/>
              </a:lnSpc>
            </a:pPr>
            <a:r>
              <a:rPr lang="sv-SE" sz="2400" dirty="0">
                <a:latin typeface="Times New Roman" panose="02020603050405020304" pitchFamily="18" charset="0"/>
                <a:cs typeface="Times New Roman" panose="02020603050405020304" pitchFamily="18" charset="0"/>
              </a:rPr>
              <a:t>Specificera beteenden</a:t>
            </a:r>
          </a:p>
          <a:p>
            <a:pPr marL="360000" indent="-360000">
              <a:lnSpc>
                <a:spcPct val="90000"/>
              </a:lnSpc>
            </a:pPr>
            <a:r>
              <a:rPr lang="sv-SE" sz="2400" dirty="0">
                <a:latin typeface="Times New Roman" panose="02020603050405020304" pitchFamily="18" charset="0"/>
                <a:cs typeface="Times New Roman" panose="02020603050405020304" pitchFamily="18" charset="0"/>
              </a:rPr>
              <a:t>Pedagogik, demonstrationer och övningar  </a:t>
            </a:r>
            <a:br>
              <a:rPr lang="sv-SE" sz="2400" dirty="0">
                <a:latin typeface="Times New Roman" panose="02020603050405020304" pitchFamily="18" charset="0"/>
                <a:cs typeface="Times New Roman" panose="02020603050405020304" pitchFamily="18" charset="0"/>
              </a:rPr>
            </a:br>
            <a:r>
              <a:rPr lang="sv-SE" sz="2400" dirty="0">
                <a:latin typeface="Times New Roman" panose="02020603050405020304" pitchFamily="18" charset="0"/>
                <a:cs typeface="Times New Roman" panose="02020603050405020304" pitchFamily="18" charset="0"/>
              </a:rPr>
              <a:t>– prova/visa mer istället för att prata</a:t>
            </a:r>
          </a:p>
          <a:p>
            <a:pPr marL="360000" indent="-360000">
              <a:lnSpc>
                <a:spcPct val="90000"/>
              </a:lnSpc>
            </a:pPr>
            <a:r>
              <a:rPr lang="sv-SE" sz="2400" dirty="0">
                <a:latin typeface="Times New Roman" panose="02020603050405020304" pitchFamily="18" charset="0"/>
                <a:cs typeface="Times New Roman" panose="02020603050405020304" pitchFamily="18" charset="0"/>
              </a:rPr>
              <a:t>Bemötande – t. ex undvika expertrollen, validera svårigheter</a:t>
            </a:r>
          </a:p>
          <a:p>
            <a:pPr marL="360000" indent="-360000">
              <a:lnSpc>
                <a:spcPct val="90000"/>
              </a:lnSpc>
            </a:pPr>
            <a:r>
              <a:rPr lang="sv-SE" sz="2400" dirty="0">
                <a:latin typeface="Times New Roman" panose="02020603050405020304" pitchFamily="18" charset="0"/>
                <a:cs typeface="Times New Roman" panose="02020603050405020304" pitchFamily="18" charset="0"/>
              </a:rPr>
              <a:t>Förankring i Komet</a:t>
            </a:r>
            <a:br>
              <a:rPr lang="sv-SE" sz="2400" dirty="0">
                <a:latin typeface="Times New Roman" panose="02020603050405020304" pitchFamily="18" charset="0"/>
                <a:cs typeface="Times New Roman" panose="02020603050405020304" pitchFamily="18" charset="0"/>
              </a:rPr>
            </a:br>
            <a:endParaRPr lang="sv-SE" sz="2400" dirty="0">
              <a:latin typeface="Times New Roman" panose="02020603050405020304" pitchFamily="18" charset="0"/>
              <a:cs typeface="Times New Roman" panose="02020603050405020304" pitchFamily="18" charset="0"/>
            </a:endParaRPr>
          </a:p>
          <a:p>
            <a:pPr>
              <a:lnSpc>
                <a:spcPct val="90000"/>
              </a:lnSpc>
            </a:pPr>
            <a:endParaRPr lang="sv-SE" sz="2400" dirty="0"/>
          </a:p>
          <a:p>
            <a:pPr>
              <a:lnSpc>
                <a:spcPct val="90000"/>
              </a:lnSpc>
            </a:pPr>
            <a:endParaRPr lang="sv-SE" sz="2400" dirty="0"/>
          </a:p>
        </p:txBody>
      </p:sp>
      <p:sp>
        <p:nvSpPr>
          <p:cNvPr id="6" name="Rubrik 5"/>
          <p:cNvSpPr>
            <a:spLocks noGrp="1"/>
          </p:cNvSpPr>
          <p:nvPr>
            <p:ph type="title"/>
          </p:nvPr>
        </p:nvSpPr>
        <p:spPr/>
        <p:txBody>
          <a:bodyPr>
            <a:normAutofit/>
          </a:bodyPr>
          <a:lstStyle/>
          <a:p>
            <a:br>
              <a:rPr lang="sv-SE" sz="4000" dirty="0">
                <a:latin typeface="Times New Roman" panose="02020603050405020304" pitchFamily="18" charset="0"/>
                <a:cs typeface="Times New Roman" panose="02020603050405020304" pitchFamily="18" charset="0"/>
              </a:rPr>
            </a:br>
            <a:r>
              <a:rPr lang="sv-SE" sz="4000" dirty="0">
                <a:latin typeface="Times New Roman" panose="02020603050405020304" pitchFamily="18" charset="0"/>
                <a:cs typeface="Times New Roman" panose="02020603050405020304" pitchFamily="18" charset="0"/>
              </a:rPr>
              <a:t>Gruppledarfärdigheter</a:t>
            </a:r>
          </a:p>
        </p:txBody>
      </p:sp>
      <p:pic>
        <p:nvPicPr>
          <p:cNvPr id="7" name="Bildobjekt 6" descr="\\ad.stockholm.se\cli-sd\cc2sd002\003871\Precens\Brottsprevention\Komet1\Administration\Logotype\PLUS\PLUS logo användbar.jpg"/>
          <p:cNvPicPr/>
          <p:nvPr/>
        </p:nvPicPr>
        <p:blipFill>
          <a:blip r:embed="rId3" cstate="print"/>
          <a:srcRect/>
          <a:stretch>
            <a:fillRect/>
          </a:stretch>
        </p:blipFill>
        <p:spPr bwMode="auto">
          <a:xfrm>
            <a:off x="7164290" y="6165306"/>
            <a:ext cx="1130531" cy="46551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7"/>
          <p:cNvSpPr>
            <a:spLocks noGrp="1"/>
          </p:cNvSpPr>
          <p:nvPr>
            <p:ph type="body" sz="quarter" idx="13"/>
          </p:nvPr>
        </p:nvSpPr>
        <p:spPr>
          <a:xfrm>
            <a:off x="457200" y="878681"/>
            <a:ext cx="7896938" cy="5058470"/>
          </a:xfrm>
        </p:spPr>
        <p:txBody>
          <a:bodyPr>
            <a:normAutofit fontScale="40000" lnSpcReduction="20000"/>
          </a:bodyPr>
          <a:lstStyle/>
          <a:p>
            <a:pPr>
              <a:lnSpc>
                <a:spcPct val="160000"/>
              </a:lnSpc>
            </a:pPr>
            <a:endParaRPr lang="sv-SE" sz="3100" dirty="0">
              <a:latin typeface="Times New Roman" panose="02020603050405020304" pitchFamily="18" charset="0"/>
              <a:cs typeface="Times New Roman" panose="02020603050405020304" pitchFamily="18" charset="0"/>
            </a:endParaRPr>
          </a:p>
          <a:p>
            <a:pPr marL="360000" indent="-360000">
              <a:lnSpc>
                <a:spcPct val="170000"/>
              </a:lnSpc>
              <a:spcBef>
                <a:spcPts val="500"/>
              </a:spcBef>
              <a:spcAft>
                <a:spcPts val="500"/>
              </a:spcAft>
            </a:pPr>
            <a:r>
              <a:rPr lang="sv-SE" sz="5900" dirty="0">
                <a:latin typeface="Times New Roman" panose="02020603050405020304" pitchFamily="18" charset="0"/>
                <a:cs typeface="Times New Roman" panose="02020603050405020304" pitchFamily="18" charset="0"/>
              </a:rPr>
              <a:t>Närvaro 6 av 6 tillfällen</a:t>
            </a:r>
          </a:p>
          <a:p>
            <a:pPr marL="360000" indent="-360000">
              <a:lnSpc>
                <a:spcPct val="170000"/>
              </a:lnSpc>
              <a:spcBef>
                <a:spcPts val="500"/>
              </a:spcBef>
              <a:spcAft>
                <a:spcPts val="500"/>
              </a:spcAft>
            </a:pPr>
            <a:r>
              <a:rPr lang="sv-SE" sz="5900" dirty="0">
                <a:latin typeface="Times New Roman" panose="02020603050405020304" pitchFamily="18" charset="0"/>
                <a:cs typeface="Times New Roman" panose="02020603050405020304" pitchFamily="18" charset="0"/>
              </a:rPr>
              <a:t>En föräldragrupp per termin med Kometkollega </a:t>
            </a:r>
          </a:p>
          <a:p>
            <a:pPr marL="360000" indent="-360000">
              <a:lnSpc>
                <a:spcPct val="120000"/>
              </a:lnSpc>
              <a:spcBef>
                <a:spcPts val="500"/>
              </a:spcBef>
              <a:spcAft>
                <a:spcPts val="500"/>
              </a:spcAft>
            </a:pPr>
            <a:r>
              <a:rPr lang="sv-SE" sz="5900" dirty="0">
                <a:latin typeface="Times New Roman" panose="02020603050405020304" pitchFamily="18" charset="0"/>
                <a:cs typeface="Times New Roman" panose="02020603050405020304" pitchFamily="18" charset="0"/>
              </a:rPr>
              <a:t>Filma en träff (30 min) under termin 1 och lämna in ifyllt formulär kring gruppledarfärdigheter (Filmuppgift), </a:t>
            </a:r>
            <a:r>
              <a:rPr lang="sv-SE" sz="5900" b="1" dirty="0">
                <a:latin typeface="Times New Roman" panose="02020603050405020304" pitchFamily="18" charset="0"/>
                <a:cs typeface="Times New Roman" panose="02020603050405020304" pitchFamily="18" charset="0"/>
              </a:rPr>
              <a:t>lämnas in senast </a:t>
            </a:r>
            <a:r>
              <a:rPr lang="sv-SE" sz="5900" dirty="0">
                <a:latin typeface="Times New Roman" panose="02020603050405020304" pitchFamily="18" charset="0"/>
                <a:cs typeface="Times New Roman" panose="02020603050405020304" pitchFamily="18" charset="0"/>
              </a:rPr>
              <a:t>till utbildningsdag</a:t>
            </a:r>
            <a:r>
              <a:rPr lang="sv-SE" sz="5900" b="1" dirty="0">
                <a:latin typeface="Times New Roman" panose="02020603050405020304" pitchFamily="18" charset="0"/>
                <a:cs typeface="Times New Roman" panose="02020603050405020304" pitchFamily="18" charset="0"/>
              </a:rPr>
              <a:t> </a:t>
            </a:r>
            <a:r>
              <a:rPr lang="sv-SE" sz="5900" dirty="0">
                <a:latin typeface="Times New Roman" panose="02020603050405020304" pitchFamily="18" charset="0"/>
                <a:cs typeface="Times New Roman" panose="02020603050405020304" pitchFamily="18" charset="0"/>
              </a:rPr>
              <a:t>4</a:t>
            </a:r>
            <a:r>
              <a:rPr lang="sv-SE" sz="5900" b="1" dirty="0">
                <a:latin typeface="Times New Roman" panose="02020603050405020304" pitchFamily="18" charset="0"/>
                <a:cs typeface="Times New Roman" panose="02020603050405020304" pitchFamily="18" charset="0"/>
              </a:rPr>
              <a:t>, </a:t>
            </a:r>
          </a:p>
          <a:p>
            <a:pPr marL="360000" indent="-360000">
              <a:lnSpc>
                <a:spcPct val="120000"/>
              </a:lnSpc>
              <a:spcBef>
                <a:spcPts val="500"/>
              </a:spcBef>
              <a:spcAft>
                <a:spcPts val="500"/>
              </a:spcAft>
            </a:pPr>
            <a:r>
              <a:rPr lang="sv-SE" sz="5900" dirty="0">
                <a:latin typeface="Times New Roman" panose="02020603050405020304" pitchFamily="18" charset="0"/>
                <a:cs typeface="Times New Roman" panose="02020603050405020304" pitchFamily="18" charset="0"/>
              </a:rPr>
              <a:t>Godkänd på individuellt besvarade instuderingsfrågor utifrån boken ”Fem gånger mer kärlek” (max 3 sidor), </a:t>
            </a:r>
            <a:r>
              <a:rPr lang="sv-SE" sz="5900" b="1" dirty="0">
                <a:latin typeface="Times New Roman" panose="02020603050405020304" pitchFamily="18" charset="0"/>
                <a:cs typeface="Times New Roman" panose="02020603050405020304" pitchFamily="18" charset="0"/>
              </a:rPr>
              <a:t>lämnas in senas</a:t>
            </a:r>
            <a:r>
              <a:rPr lang="sv-SE" sz="5900" dirty="0">
                <a:latin typeface="Times New Roman" panose="02020603050405020304" pitchFamily="18" charset="0"/>
                <a:cs typeface="Times New Roman" panose="02020603050405020304" pitchFamily="18" charset="0"/>
              </a:rPr>
              <a:t>t till utbildningsdagdag 5, </a:t>
            </a:r>
            <a:endParaRPr lang="sv-SE" sz="5900" b="1" dirty="0">
              <a:latin typeface="Times New Roman" panose="02020603050405020304" pitchFamily="18" charset="0"/>
              <a:cs typeface="Times New Roman" panose="02020603050405020304" pitchFamily="18" charset="0"/>
            </a:endParaRPr>
          </a:p>
          <a:p>
            <a:pPr marL="360000" indent="-360000">
              <a:lnSpc>
                <a:spcPct val="120000"/>
              </a:lnSpc>
              <a:spcBef>
                <a:spcPts val="500"/>
              </a:spcBef>
              <a:spcAft>
                <a:spcPts val="500"/>
              </a:spcAft>
            </a:pPr>
            <a:r>
              <a:rPr lang="sv-SE" sz="5900" dirty="0">
                <a:latin typeface="Times New Roman" panose="02020603050405020304" pitchFamily="18" charset="0"/>
                <a:cs typeface="Times New Roman" panose="02020603050405020304" pitchFamily="18" charset="0"/>
              </a:rPr>
              <a:t>Godkänd inlämnad film under termin 2, från er andra föräldragrupp</a:t>
            </a:r>
          </a:p>
        </p:txBody>
      </p:sp>
      <p:sp>
        <p:nvSpPr>
          <p:cNvPr id="7" name="Rubrik 6"/>
          <p:cNvSpPr>
            <a:spLocks noGrp="1"/>
          </p:cNvSpPr>
          <p:nvPr>
            <p:ph type="title"/>
          </p:nvPr>
        </p:nvSpPr>
        <p:spPr/>
        <p:txBody>
          <a:bodyPr>
            <a:normAutofit/>
          </a:bodyPr>
          <a:lstStyle/>
          <a:p>
            <a:br>
              <a:rPr lang="sv-SE" sz="4000" dirty="0">
                <a:latin typeface="Times New Roman" panose="02020603050405020304" pitchFamily="18" charset="0"/>
                <a:cs typeface="Times New Roman" panose="02020603050405020304" pitchFamily="18" charset="0"/>
              </a:rPr>
            </a:br>
            <a:r>
              <a:rPr lang="sv-SE" sz="4000" dirty="0">
                <a:latin typeface="Times New Roman" panose="02020603050405020304" pitchFamily="18" charset="0"/>
                <a:cs typeface="Times New Roman" panose="02020603050405020304" pitchFamily="18" charset="0"/>
              </a:rPr>
              <a:t>Certifiering</a:t>
            </a:r>
          </a:p>
        </p:txBody>
      </p:sp>
      <p:pic>
        <p:nvPicPr>
          <p:cNvPr id="6" name="Bildobjekt 5" descr="\\ad.stockholm.se\cli-sd\cc2sd002\003871\Precens\Brottsprevention\Komet1\Administration\Logotype\PLUS\PLUS logo användbar.jpg"/>
          <p:cNvPicPr/>
          <p:nvPr/>
        </p:nvPicPr>
        <p:blipFill>
          <a:blip r:embed="rId3" cstate="print"/>
          <a:srcRect/>
          <a:stretch>
            <a:fillRect/>
          </a:stretch>
        </p:blipFill>
        <p:spPr bwMode="auto">
          <a:xfrm>
            <a:off x="7164290" y="6165306"/>
            <a:ext cx="1130531" cy="465513"/>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6"/>
          <p:cNvSpPr>
            <a:spLocks noGrp="1"/>
          </p:cNvSpPr>
          <p:nvPr>
            <p:ph type="body" sz="quarter" idx="13"/>
          </p:nvPr>
        </p:nvSpPr>
        <p:spPr>
          <a:xfrm>
            <a:off x="457202" y="1685204"/>
            <a:ext cx="8229601" cy="3960000"/>
          </a:xfrm>
        </p:spPr>
        <p:txBody>
          <a:bodyPr>
            <a:normAutofit fontScale="25000" lnSpcReduction="20000"/>
          </a:bodyPr>
          <a:lstStyle/>
          <a:p>
            <a:pPr marL="0" indent="0">
              <a:buNone/>
            </a:pPr>
            <a:r>
              <a:rPr lang="sv-SE" sz="11200" b="1" dirty="0">
                <a:latin typeface="Times New Roman" panose="02020603050405020304" pitchFamily="18" charset="0"/>
                <a:cs typeface="Times New Roman" panose="02020603050405020304" pitchFamily="18" charset="0"/>
              </a:rPr>
              <a:t>Objektivt observerbara</a:t>
            </a:r>
          </a:p>
          <a:p>
            <a:pPr marL="360000" indent="-360000"/>
            <a:r>
              <a:rPr lang="sv-SE" sz="11200" dirty="0">
                <a:latin typeface="Times New Roman" panose="02020603050405020304" pitchFamily="18" charset="0"/>
                <a:cs typeface="Times New Roman" panose="02020603050405020304" pitchFamily="18" charset="0"/>
              </a:rPr>
              <a:t>Kan alla se beteendet? </a:t>
            </a:r>
          </a:p>
          <a:p>
            <a:pPr marL="360000" indent="-360000"/>
            <a:r>
              <a:rPr lang="sv-SE" sz="11200" dirty="0">
                <a:latin typeface="Times New Roman" panose="02020603050405020304" pitchFamily="18" charset="0"/>
                <a:cs typeface="Times New Roman" panose="02020603050405020304" pitchFamily="18" charset="0"/>
              </a:rPr>
              <a:t>Kan vem som helst beskriva vad som sker?</a:t>
            </a:r>
          </a:p>
          <a:p>
            <a:pPr marL="360000" indent="-360000">
              <a:buNone/>
            </a:pPr>
            <a:endParaRPr lang="sv-SE" sz="11200" dirty="0">
              <a:latin typeface="Times New Roman" panose="02020603050405020304" pitchFamily="18" charset="0"/>
              <a:cs typeface="Times New Roman" panose="02020603050405020304" pitchFamily="18" charset="0"/>
            </a:endParaRPr>
          </a:p>
          <a:p>
            <a:pPr marL="360000" indent="-360000">
              <a:buNone/>
            </a:pPr>
            <a:r>
              <a:rPr lang="sv-SE" sz="11200" b="1" dirty="0">
                <a:latin typeface="Times New Roman" panose="02020603050405020304" pitchFamily="18" charset="0"/>
                <a:cs typeface="Times New Roman" panose="02020603050405020304" pitchFamily="18" charset="0"/>
              </a:rPr>
              <a:t>Konkret</a:t>
            </a:r>
            <a:r>
              <a:rPr lang="sv-SE" sz="11200" dirty="0">
                <a:latin typeface="Times New Roman" panose="02020603050405020304" pitchFamily="18" charset="0"/>
                <a:cs typeface="Times New Roman" panose="02020603050405020304" pitchFamily="18" charset="0"/>
              </a:rPr>
              <a:t> </a:t>
            </a:r>
          </a:p>
          <a:p>
            <a:pPr marL="360000" indent="-360000"/>
            <a:r>
              <a:rPr lang="sv-SE" sz="11200" dirty="0">
                <a:latin typeface="Times New Roman" panose="02020603050405020304" pitchFamily="18" charset="0"/>
                <a:cs typeface="Times New Roman" panose="02020603050405020304" pitchFamily="18" charset="0"/>
              </a:rPr>
              <a:t>Går det att räkna hur många gånger? </a:t>
            </a:r>
          </a:p>
          <a:p>
            <a:pPr>
              <a:buNone/>
            </a:pPr>
            <a:r>
              <a:rPr lang="sv-SE" sz="11200" dirty="0">
                <a:cs typeface="Calibri" pitchFamily="34" charset="0"/>
              </a:rPr>
              <a:t>	</a:t>
            </a:r>
          </a:p>
          <a:p>
            <a:endParaRPr lang="sv-SE" dirty="0"/>
          </a:p>
        </p:txBody>
      </p:sp>
      <p:sp>
        <p:nvSpPr>
          <p:cNvPr id="6" name="Rubrik 5"/>
          <p:cNvSpPr>
            <a:spLocks noGrp="1"/>
          </p:cNvSpPr>
          <p:nvPr>
            <p:ph type="title"/>
          </p:nvPr>
        </p:nvSpPr>
        <p:spPr/>
        <p:txBody>
          <a:bodyPr>
            <a:normAutofit/>
          </a:bodyPr>
          <a:lstStyle/>
          <a:p>
            <a:br>
              <a:rPr lang="sv-SE" sz="4000" dirty="0">
                <a:latin typeface="Times New Roman" panose="02020603050405020304" pitchFamily="18" charset="0"/>
                <a:cs typeface="Times New Roman" panose="02020603050405020304" pitchFamily="18" charset="0"/>
              </a:rPr>
            </a:br>
            <a:r>
              <a:rPr lang="sv-SE" sz="4000" dirty="0">
                <a:latin typeface="Times New Roman" panose="02020603050405020304" pitchFamily="18" charset="0"/>
                <a:cs typeface="Times New Roman" panose="02020603050405020304" pitchFamily="18" charset="0"/>
              </a:rPr>
              <a:t>OK-testet</a:t>
            </a:r>
          </a:p>
        </p:txBody>
      </p:sp>
      <p:pic>
        <p:nvPicPr>
          <p:cNvPr id="8" name="Bildobjekt 7" descr="\\ad.stockholm.se\cli-sd\cc2sd002\003871\Precens\Brottsprevention\Komet1\Administration\Logotype\PLUS\PLUS logo användbar.jpg"/>
          <p:cNvPicPr/>
          <p:nvPr/>
        </p:nvPicPr>
        <p:blipFill>
          <a:blip r:embed="rId3" cstate="print"/>
          <a:srcRect/>
          <a:stretch>
            <a:fillRect/>
          </a:stretch>
        </p:blipFill>
        <p:spPr bwMode="auto">
          <a:xfrm>
            <a:off x="7164290" y="6165306"/>
            <a:ext cx="1130531" cy="465513"/>
          </a:xfrm>
          <a:prstGeom prst="rect">
            <a:avLst/>
          </a:prstGeom>
          <a:noFill/>
          <a:ln w="9525">
            <a:noFill/>
            <a:miter lim="800000"/>
            <a:headEnd/>
            <a:tailEnd/>
          </a:ln>
        </p:spPr>
      </p:pic>
    </p:spTree>
    <p:extLst>
      <p:ext uri="{BB962C8B-B14F-4D97-AF65-F5344CB8AC3E}">
        <p14:creationId xmlns:p14="http://schemas.microsoft.com/office/powerpoint/2010/main" val="40653593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646694" y="1695062"/>
            <a:ext cx="3888000" cy="3960000"/>
          </a:xfrm>
        </p:spPr>
        <p:txBody>
          <a:bodyPr/>
          <a:lstStyle/>
          <a:p>
            <a:pPr marL="360000" indent="-360000"/>
            <a:r>
              <a:rPr lang="sv-SE" sz="2800" dirty="0">
                <a:latin typeface="Times New Roman" panose="02020603050405020304" pitchFamily="18" charset="0"/>
                <a:cs typeface="Times New Roman" panose="02020603050405020304" pitchFamily="18" charset="0"/>
              </a:rPr>
              <a:t>”En </a:t>
            </a:r>
            <a:r>
              <a:rPr lang="sv-SE" sz="2800" b="1" dirty="0">
                <a:latin typeface="Times New Roman" panose="02020603050405020304" pitchFamily="18" charset="0"/>
                <a:cs typeface="Times New Roman" panose="02020603050405020304" pitchFamily="18" charset="0"/>
              </a:rPr>
              <a:t>snäll</a:t>
            </a:r>
            <a:r>
              <a:rPr lang="sv-SE" sz="2800" dirty="0">
                <a:latin typeface="Times New Roman" panose="02020603050405020304" pitchFamily="18" charset="0"/>
                <a:cs typeface="Times New Roman" panose="02020603050405020304" pitchFamily="18" charset="0"/>
              </a:rPr>
              <a:t> kille”</a:t>
            </a:r>
          </a:p>
          <a:p>
            <a:pPr marL="360000" indent="-360000"/>
            <a:r>
              <a:rPr lang="sv-SE" sz="2800" dirty="0">
                <a:latin typeface="Times New Roman" panose="02020603050405020304" pitchFamily="18" charset="0"/>
                <a:cs typeface="Times New Roman" panose="02020603050405020304" pitchFamily="18" charset="0"/>
              </a:rPr>
              <a:t>”En </a:t>
            </a:r>
            <a:r>
              <a:rPr lang="sv-SE" sz="2800" b="1" dirty="0">
                <a:latin typeface="Times New Roman" panose="02020603050405020304" pitchFamily="18" charset="0"/>
                <a:cs typeface="Times New Roman" panose="02020603050405020304" pitchFamily="18" charset="0"/>
              </a:rPr>
              <a:t>varm</a:t>
            </a:r>
            <a:r>
              <a:rPr lang="sv-SE" sz="2800" dirty="0">
                <a:latin typeface="Times New Roman" panose="02020603050405020304" pitchFamily="18" charset="0"/>
                <a:cs typeface="Times New Roman" panose="02020603050405020304" pitchFamily="18" charset="0"/>
              </a:rPr>
              <a:t> förälder”</a:t>
            </a:r>
          </a:p>
          <a:p>
            <a:pPr marL="360000" indent="-360000"/>
            <a:r>
              <a:rPr lang="sv-SE" sz="2800" dirty="0">
                <a:latin typeface="Times New Roman" panose="02020603050405020304" pitchFamily="18" charset="0"/>
                <a:cs typeface="Times New Roman" panose="02020603050405020304" pitchFamily="18" charset="0"/>
              </a:rPr>
              <a:t>”Ett </a:t>
            </a:r>
            <a:r>
              <a:rPr lang="sv-SE" sz="2800" b="1" dirty="0">
                <a:latin typeface="Times New Roman" panose="02020603050405020304" pitchFamily="18" charset="0"/>
                <a:cs typeface="Times New Roman" panose="02020603050405020304" pitchFamily="18" charset="0"/>
              </a:rPr>
              <a:t>argt</a:t>
            </a:r>
            <a:r>
              <a:rPr lang="sv-SE" sz="2800" dirty="0">
                <a:latin typeface="Times New Roman" panose="02020603050405020304" pitchFamily="18" charset="0"/>
                <a:cs typeface="Times New Roman" panose="02020603050405020304" pitchFamily="18" charset="0"/>
              </a:rPr>
              <a:t> barn”</a:t>
            </a:r>
          </a:p>
          <a:p>
            <a:endParaRPr lang="sv-SE" dirty="0"/>
          </a:p>
        </p:txBody>
      </p:sp>
      <p:sp>
        <p:nvSpPr>
          <p:cNvPr id="3" name="Platshållare för text 2"/>
          <p:cNvSpPr>
            <a:spLocks noGrp="1"/>
          </p:cNvSpPr>
          <p:nvPr>
            <p:ph type="body" sz="quarter" idx="14"/>
          </p:nvPr>
        </p:nvSpPr>
        <p:spPr>
          <a:xfrm>
            <a:off x="4534694" y="1673916"/>
            <a:ext cx="3888000" cy="3960000"/>
          </a:xfrm>
        </p:spPr>
        <p:txBody>
          <a:bodyPr>
            <a:normAutofit fontScale="92500" lnSpcReduction="10000"/>
          </a:bodyPr>
          <a:lstStyle/>
          <a:p>
            <a:pPr>
              <a:buNone/>
            </a:pPr>
            <a:r>
              <a:rPr lang="sv-SE" i="1" dirty="0">
                <a:latin typeface="Stockholm Type Regular" pitchFamily="50" charset="0"/>
                <a:cs typeface="Calibri" pitchFamily="34" charset="0"/>
              </a:rPr>
              <a:t> </a:t>
            </a:r>
          </a:p>
          <a:p>
            <a:pPr>
              <a:buNone/>
            </a:pPr>
            <a:endParaRPr lang="sv-SE" i="1" dirty="0">
              <a:latin typeface="Stockholm Type Regular" pitchFamily="50" charset="0"/>
              <a:cs typeface="Calibri" pitchFamily="34" charset="0"/>
            </a:endParaRPr>
          </a:p>
          <a:p>
            <a:pPr>
              <a:buNone/>
            </a:pPr>
            <a:endParaRPr lang="sv-SE" i="1" dirty="0">
              <a:latin typeface="Times New Roman" panose="02020603050405020304" pitchFamily="18" charset="0"/>
              <a:cs typeface="Times New Roman" panose="02020603050405020304" pitchFamily="18" charset="0"/>
            </a:endParaRPr>
          </a:p>
          <a:p>
            <a:pPr>
              <a:buNone/>
            </a:pPr>
            <a:endParaRPr lang="sv-SE" i="1" dirty="0">
              <a:latin typeface="Times New Roman" panose="02020603050405020304" pitchFamily="18" charset="0"/>
              <a:cs typeface="Times New Roman" panose="02020603050405020304" pitchFamily="18" charset="0"/>
            </a:endParaRPr>
          </a:p>
          <a:p>
            <a:pPr>
              <a:buNone/>
            </a:pPr>
            <a:endParaRPr lang="sv-SE" sz="2800" i="1" dirty="0">
              <a:latin typeface="Times New Roman" panose="02020603050405020304" pitchFamily="18" charset="0"/>
              <a:cs typeface="Times New Roman" panose="02020603050405020304" pitchFamily="18" charset="0"/>
            </a:endParaRPr>
          </a:p>
          <a:p>
            <a:pPr>
              <a:buNone/>
            </a:pPr>
            <a:r>
              <a:rPr lang="sv-SE" sz="2800" i="1" dirty="0">
                <a:latin typeface="Times New Roman" panose="02020603050405020304" pitchFamily="18" charset="0"/>
                <a:cs typeface="Times New Roman" panose="02020603050405020304" pitchFamily="18" charset="0"/>
              </a:rPr>
              <a:t>DISKUTERA:</a:t>
            </a:r>
          </a:p>
          <a:p>
            <a:pPr marL="360000" indent="-360000"/>
            <a:r>
              <a:rPr lang="sv-SE" sz="2800" dirty="0">
                <a:latin typeface="Times New Roman" panose="02020603050405020304" pitchFamily="18" charset="0"/>
                <a:cs typeface="Times New Roman" panose="02020603050405020304" pitchFamily="18" charset="0"/>
              </a:rPr>
              <a:t>Hur kan exemplen bli objektivt observerbara och konkreta (OK-testade)?</a:t>
            </a:r>
          </a:p>
        </p:txBody>
      </p:sp>
      <p:sp>
        <p:nvSpPr>
          <p:cNvPr id="6" name="Rubrik 5"/>
          <p:cNvSpPr>
            <a:spLocks noGrp="1"/>
          </p:cNvSpPr>
          <p:nvPr>
            <p:ph type="title"/>
          </p:nvPr>
        </p:nvSpPr>
        <p:spPr>
          <a:xfrm>
            <a:off x="419100" y="419100"/>
            <a:ext cx="8231188" cy="842962"/>
          </a:xfrm>
        </p:spPr>
        <p:txBody>
          <a:bodyPr>
            <a:normAutofit/>
          </a:bodyPr>
          <a:lstStyle/>
          <a:p>
            <a:br>
              <a:rPr lang="sv-SE" sz="4000" dirty="0">
                <a:latin typeface="Times New Roman" panose="02020603050405020304" pitchFamily="18" charset="0"/>
                <a:cs typeface="Times New Roman" panose="02020603050405020304" pitchFamily="18" charset="0"/>
              </a:rPr>
            </a:br>
            <a:r>
              <a:rPr lang="sv-SE" sz="4000" dirty="0">
                <a:latin typeface="Times New Roman" panose="02020603050405020304" pitchFamily="18" charset="0"/>
                <a:cs typeface="Times New Roman" panose="02020603050405020304" pitchFamily="18" charset="0"/>
              </a:rPr>
              <a:t>OK-testa!</a:t>
            </a:r>
          </a:p>
        </p:txBody>
      </p:sp>
      <p:pic>
        <p:nvPicPr>
          <p:cNvPr id="7" name="Bildobjekt 6" descr="\\ad.stockholm.se\cli-sd\cc2sd002\003871\Precens\Brottsprevention\Komet1\Administration\Logotype\PLUS\PLUS logo användbar.jpg"/>
          <p:cNvPicPr/>
          <p:nvPr/>
        </p:nvPicPr>
        <p:blipFill>
          <a:blip r:embed="rId3" cstate="print"/>
          <a:srcRect/>
          <a:stretch>
            <a:fillRect/>
          </a:stretch>
        </p:blipFill>
        <p:spPr bwMode="auto">
          <a:xfrm>
            <a:off x="7164290" y="6165306"/>
            <a:ext cx="1130531" cy="465513"/>
          </a:xfrm>
          <a:prstGeom prst="rect">
            <a:avLst/>
          </a:prstGeom>
          <a:noFill/>
          <a:ln w="9525">
            <a:noFill/>
            <a:miter lim="800000"/>
            <a:headEnd/>
            <a:tailEnd/>
          </a:ln>
        </p:spPr>
      </p:pic>
    </p:spTree>
    <p:extLst>
      <p:ext uri="{BB962C8B-B14F-4D97-AF65-F5344CB8AC3E}">
        <p14:creationId xmlns:p14="http://schemas.microsoft.com/office/powerpoint/2010/main" val="22804725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79357" y="2545605"/>
            <a:ext cx="8231188" cy="606490"/>
          </a:xfrm>
        </p:spPr>
        <p:txBody>
          <a:bodyPr>
            <a:normAutofit/>
          </a:bodyPr>
          <a:lstStyle/>
          <a:p>
            <a:pPr algn="ctr"/>
            <a:r>
              <a:rPr lang="sv-SE" sz="4400" dirty="0">
                <a:latin typeface="Times New Roman" panose="02020603050405020304" pitchFamily="18" charset="0"/>
                <a:cs typeface="Times New Roman" panose="02020603050405020304" pitchFamily="18" charset="0"/>
              </a:rPr>
              <a:t>Plusportalen – kvalitetssäkring</a:t>
            </a:r>
          </a:p>
        </p:txBody>
      </p:sp>
      <p:sp>
        <p:nvSpPr>
          <p:cNvPr id="3" name="Platshållare för innehåll 2"/>
          <p:cNvSpPr>
            <a:spLocks noGrp="1"/>
          </p:cNvSpPr>
          <p:nvPr>
            <p:ph idx="1"/>
          </p:nvPr>
        </p:nvSpPr>
        <p:spPr/>
        <p:txBody>
          <a:bodyPr/>
          <a:lstStyle/>
          <a:p>
            <a:pPr algn="ctr"/>
            <a:endParaRPr lang="sv-SE" dirty="0"/>
          </a:p>
          <a:p>
            <a:pPr algn="ctr"/>
            <a:endParaRPr lang="sv-SE" dirty="0"/>
          </a:p>
          <a:p>
            <a:pPr algn="ctr"/>
            <a:r>
              <a:rPr lang="sv-SE" sz="4000" dirty="0"/>
              <a:t> </a:t>
            </a:r>
          </a:p>
        </p:txBody>
      </p:sp>
      <p:pic>
        <p:nvPicPr>
          <p:cNvPr id="6" name="Picture 4" descr="I:\Komet aktuell termin\Logotype\Ny logo.bmp"/>
          <p:cNvPicPr>
            <a:picLocks noChangeAspect="1" noChangeArrowheads="1"/>
          </p:cNvPicPr>
          <p:nvPr/>
        </p:nvPicPr>
        <p:blipFill>
          <a:blip r:embed="rId3" cstate="print"/>
          <a:srcRect/>
          <a:stretch>
            <a:fillRect/>
          </a:stretch>
        </p:blipFill>
        <p:spPr bwMode="auto">
          <a:xfrm>
            <a:off x="3380987" y="3301386"/>
            <a:ext cx="2627928" cy="545432"/>
          </a:xfrm>
          <a:prstGeom prst="rect">
            <a:avLst/>
          </a:prstGeom>
          <a:noFill/>
          <a:ln w="9525">
            <a:noFill/>
            <a:miter lim="800000"/>
            <a:headEnd/>
            <a:tailEnd/>
          </a:ln>
        </p:spPr>
      </p:pic>
      <p:pic>
        <p:nvPicPr>
          <p:cNvPr id="7" name="Bildobjekt 6" descr="\\ad.stockholm.se\cli-sd\cc2sd002\003871\Precens\Brottsprevention\Komet1\Administration\Logotype\PLUS\PLUS logo användbar.jpg"/>
          <p:cNvPicPr/>
          <p:nvPr/>
        </p:nvPicPr>
        <p:blipFill>
          <a:blip r:embed="rId4" cstate="print"/>
          <a:srcRect/>
          <a:stretch>
            <a:fillRect/>
          </a:stretch>
        </p:blipFill>
        <p:spPr bwMode="auto">
          <a:xfrm>
            <a:off x="7164290" y="6165306"/>
            <a:ext cx="1130531" cy="465513"/>
          </a:xfrm>
          <a:prstGeom prst="rect">
            <a:avLst/>
          </a:prstGeom>
          <a:noFill/>
          <a:ln w="9525">
            <a:noFill/>
            <a:miter lim="800000"/>
            <a:headEnd/>
            <a:tailEnd/>
          </a:ln>
        </p:spPr>
      </p:pic>
    </p:spTree>
    <p:extLst>
      <p:ext uri="{BB962C8B-B14F-4D97-AF65-F5344CB8AC3E}">
        <p14:creationId xmlns:p14="http://schemas.microsoft.com/office/powerpoint/2010/main" val="11181661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249680"/>
            <a:ext cx="7949226" cy="5394960"/>
          </a:xfrm>
        </p:spPr>
        <p:txBody>
          <a:bodyPr>
            <a:normAutofit fontScale="70000" lnSpcReduction="20000"/>
          </a:bodyPr>
          <a:lstStyle/>
          <a:p>
            <a:r>
              <a:rPr lang="sv-SE" sz="3600" b="1" dirty="0">
                <a:latin typeface="Times New Roman" panose="02020603050405020304" pitchFamily="18" charset="0"/>
                <a:cs typeface="Times New Roman" panose="02020603050405020304" pitchFamily="18" charset="0"/>
              </a:rPr>
              <a:t>1. Logga in på plusportalen.se </a:t>
            </a:r>
          </a:p>
          <a:p>
            <a:pPr marL="360000" indent="-360000">
              <a:buFont typeface="Arial" panose="020B0604020202020204" pitchFamily="34" charset="0"/>
              <a:buChar char="•"/>
            </a:pPr>
            <a:r>
              <a:rPr lang="sv-SE" sz="3600" dirty="0">
                <a:latin typeface="Times New Roman" panose="02020603050405020304" pitchFamily="18" charset="0"/>
                <a:cs typeface="Times New Roman" panose="02020603050405020304" pitchFamily="18" charset="0"/>
              </a:rPr>
              <a:t>Behörighet som gruppledare</a:t>
            </a:r>
          </a:p>
          <a:p>
            <a:pPr marL="360000" indent="-360000">
              <a:buFont typeface="Arial" panose="020B0604020202020204" pitchFamily="34" charset="0"/>
              <a:buChar char="•"/>
            </a:pPr>
            <a:r>
              <a:rPr lang="sv-SE" sz="3600" dirty="0">
                <a:latin typeface="Times New Roman" panose="02020603050405020304" pitchFamily="18" charset="0"/>
                <a:cs typeface="Times New Roman" panose="02020603050405020304" pitchFamily="18" charset="0"/>
              </a:rPr>
              <a:t>Tillgång till digitalt material och filmer</a:t>
            </a:r>
          </a:p>
          <a:p>
            <a:pPr marL="360000" indent="-360000">
              <a:buFont typeface="Arial" panose="020B0604020202020204" pitchFamily="34" charset="0"/>
              <a:buChar char="•"/>
            </a:pPr>
            <a:r>
              <a:rPr lang="sv-SE" sz="3600" dirty="0">
                <a:latin typeface="Times New Roman" panose="02020603050405020304" pitchFamily="18" charset="0"/>
                <a:cs typeface="Times New Roman" panose="02020603050405020304" pitchFamily="18" charset="0"/>
              </a:rPr>
              <a:t>Anmäl dig till utbildningar i Plusportalen</a:t>
            </a:r>
            <a:br>
              <a:rPr lang="sv-SE" sz="3600" dirty="0">
                <a:latin typeface="Times New Roman" panose="02020603050405020304" pitchFamily="18" charset="0"/>
                <a:cs typeface="Times New Roman" panose="02020603050405020304" pitchFamily="18" charset="0"/>
              </a:rPr>
            </a:br>
            <a:endParaRPr lang="sv-SE" sz="3600" dirty="0">
              <a:latin typeface="Times New Roman" panose="02020603050405020304" pitchFamily="18" charset="0"/>
              <a:cs typeface="Times New Roman" panose="02020603050405020304" pitchFamily="18" charset="0"/>
            </a:endParaRPr>
          </a:p>
          <a:p>
            <a:pPr marL="360000" indent="-360000"/>
            <a:r>
              <a:rPr lang="sv-SE" sz="3600" b="1" dirty="0">
                <a:latin typeface="Times New Roman" panose="02020603050405020304" pitchFamily="18" charset="0"/>
                <a:cs typeface="Times New Roman" panose="02020603050405020304" pitchFamily="18" charset="0"/>
              </a:rPr>
              <a:t>2. Kontakta samordnaren i din </a:t>
            </a:r>
            <a:r>
              <a:rPr lang="sv-SE" sz="3600" b="1" dirty="0" err="1">
                <a:latin typeface="Times New Roman" panose="02020603050405020304" pitchFamily="18" charset="0"/>
                <a:cs typeface="Times New Roman" panose="02020603050405020304" pitchFamily="18" charset="0"/>
              </a:rPr>
              <a:t>sdf</a:t>
            </a:r>
            <a:endParaRPr lang="sv-SE" sz="3600" dirty="0">
              <a:latin typeface="Times New Roman" panose="02020603050405020304" pitchFamily="18" charset="0"/>
              <a:cs typeface="Times New Roman" panose="02020603050405020304" pitchFamily="18" charset="0"/>
            </a:endParaRPr>
          </a:p>
          <a:p>
            <a:pPr marL="360000" indent="-360000">
              <a:buFont typeface="Arial" panose="020B0604020202020204" pitchFamily="34" charset="0"/>
              <a:buChar char="•"/>
            </a:pPr>
            <a:r>
              <a:rPr lang="sv-SE" sz="3600" dirty="0">
                <a:latin typeface="Times New Roman" panose="02020603050405020304" pitchFamily="18" charset="0"/>
                <a:cs typeface="Times New Roman" panose="02020603050405020304" pitchFamily="18" charset="0"/>
              </a:rPr>
              <a:t>Planering av kommande föräldraträffar</a:t>
            </a:r>
          </a:p>
          <a:p>
            <a:pPr marL="360000" indent="-360000">
              <a:buFont typeface="Arial" panose="020B0604020202020204" pitchFamily="34" charset="0"/>
              <a:buChar char="•"/>
            </a:pPr>
            <a:r>
              <a:rPr lang="sv-SE" sz="3600" dirty="0">
                <a:latin typeface="Times New Roman" panose="02020603050405020304" pitchFamily="18" charset="0"/>
                <a:cs typeface="Times New Roman" panose="02020603050405020304" pitchFamily="18" charset="0"/>
              </a:rPr>
              <a:t>Överenskommelse om ansvarsfördelning</a:t>
            </a:r>
          </a:p>
          <a:p>
            <a:endParaRPr lang="sv-SE" sz="3600" b="1" dirty="0">
              <a:latin typeface="Times New Roman" panose="02020603050405020304" pitchFamily="18" charset="0"/>
              <a:cs typeface="Times New Roman" panose="02020603050405020304" pitchFamily="18" charset="0"/>
            </a:endParaRPr>
          </a:p>
          <a:p>
            <a:r>
              <a:rPr lang="sv-SE" sz="3600" b="1" dirty="0">
                <a:latin typeface="Times New Roman" panose="02020603050405020304" pitchFamily="18" charset="0"/>
                <a:cs typeface="Times New Roman" panose="02020603050405020304" pitchFamily="18" charset="0"/>
              </a:rPr>
              <a:t>3. Läs guide för gruppledare</a:t>
            </a:r>
            <a:endParaRPr lang="sv-SE" sz="3600" dirty="0">
              <a:latin typeface="Times New Roman" panose="02020603050405020304" pitchFamily="18" charset="0"/>
              <a:cs typeface="Times New Roman" panose="02020603050405020304" pitchFamily="18" charset="0"/>
            </a:endParaRPr>
          </a:p>
          <a:p>
            <a:pPr marL="360000" indent="-360000">
              <a:buFont typeface="Arial" panose="020B0604020202020204" pitchFamily="34" charset="0"/>
              <a:buChar char="•"/>
            </a:pPr>
            <a:r>
              <a:rPr lang="sv-SE" sz="3600" dirty="0">
                <a:latin typeface="Times New Roman" panose="02020603050405020304" pitchFamily="18" charset="0"/>
                <a:cs typeface="Times New Roman" panose="02020603050405020304" pitchFamily="18" charset="0"/>
              </a:rPr>
              <a:t>Enkäter; för- och eftermätning</a:t>
            </a:r>
          </a:p>
          <a:p>
            <a:pPr marL="360000" indent="-360000">
              <a:buFont typeface="Arial" panose="020B0604020202020204" pitchFamily="34" charset="0"/>
              <a:buChar char="•"/>
            </a:pPr>
            <a:r>
              <a:rPr lang="sv-SE" sz="3600" dirty="0">
                <a:latin typeface="Times New Roman" panose="02020603050405020304" pitchFamily="18" charset="0"/>
                <a:cs typeface="Times New Roman" panose="02020603050405020304" pitchFamily="18" charset="0"/>
              </a:rPr>
              <a:t>Skapa träffar och sätta närvaro</a:t>
            </a:r>
          </a:p>
          <a:p>
            <a:endParaRPr lang="sv-SE" sz="2100" dirty="0"/>
          </a:p>
          <a:p>
            <a:r>
              <a:rPr lang="sv-SE" sz="2100" dirty="0"/>
              <a:t> </a:t>
            </a:r>
            <a:endParaRPr lang="sv-SE" sz="750" dirty="0"/>
          </a:p>
          <a:p>
            <a:pPr marL="171450" indent="-171450">
              <a:buFont typeface="+mj-lt"/>
              <a:buAutoNum type="arabicPeriod"/>
            </a:pPr>
            <a:endParaRPr lang="sv-SE" sz="750" i="1" dirty="0"/>
          </a:p>
        </p:txBody>
      </p:sp>
      <p:sp>
        <p:nvSpPr>
          <p:cNvPr id="5" name="Rubrik 4"/>
          <p:cNvSpPr>
            <a:spLocks noGrp="1"/>
          </p:cNvSpPr>
          <p:nvPr>
            <p:ph type="title"/>
          </p:nvPr>
        </p:nvSpPr>
        <p:spPr>
          <a:xfrm>
            <a:off x="457200" y="666597"/>
            <a:ext cx="8229600" cy="446652"/>
          </a:xfrm>
        </p:spPr>
        <p:txBody>
          <a:bodyPr>
            <a:normAutofit/>
          </a:bodyPr>
          <a:lstStyle/>
          <a:p>
            <a:r>
              <a:rPr lang="sv-SE" sz="4000" dirty="0">
                <a:latin typeface="Times New Roman" panose="02020603050405020304" pitchFamily="18" charset="0"/>
                <a:cs typeface="Times New Roman" panose="02020603050405020304" pitchFamily="18" charset="0"/>
              </a:rPr>
              <a:t>Plusportalen</a:t>
            </a:r>
          </a:p>
        </p:txBody>
      </p:sp>
      <p:sp>
        <p:nvSpPr>
          <p:cNvPr id="4" name="textruta 3"/>
          <p:cNvSpPr txBox="1"/>
          <p:nvPr/>
        </p:nvSpPr>
        <p:spPr>
          <a:xfrm>
            <a:off x="7508760" y="3970652"/>
            <a:ext cx="184731" cy="715581"/>
          </a:xfrm>
          <a:prstGeom prst="rect">
            <a:avLst/>
          </a:prstGeom>
          <a:noFill/>
        </p:spPr>
        <p:txBody>
          <a:bodyPr wrap="none" rtlCol="0">
            <a:spAutoFit/>
          </a:bodyPr>
          <a:lstStyle/>
          <a:p>
            <a:pPr>
              <a:defRPr/>
            </a:pPr>
            <a:endParaRPr lang="sv-SE" sz="1350" dirty="0">
              <a:solidFill>
                <a:srgbClr val="000000"/>
              </a:solidFill>
              <a:latin typeface="Arial"/>
            </a:endParaRPr>
          </a:p>
          <a:p>
            <a:pPr>
              <a:defRPr/>
            </a:pPr>
            <a:endParaRPr lang="sv-SE" sz="1350" dirty="0">
              <a:solidFill>
                <a:srgbClr val="000000"/>
              </a:solidFill>
              <a:latin typeface="Arial"/>
            </a:endParaRPr>
          </a:p>
          <a:p>
            <a:pPr>
              <a:defRPr/>
            </a:pPr>
            <a:endParaRPr lang="sv-SE" sz="1350" dirty="0">
              <a:solidFill>
                <a:srgbClr val="000000"/>
              </a:solidFill>
              <a:latin typeface="Arial"/>
            </a:endParaRPr>
          </a:p>
        </p:txBody>
      </p:sp>
      <p:pic>
        <p:nvPicPr>
          <p:cNvPr id="6" name="Bildobjekt 5" descr="\\ad.stockholm.se\cli-sd\cc2sd002\003871\Precens\Brottsprevention\Komet1\Administration\Logotype\PLUS\PLUS logo användbar.jpg"/>
          <p:cNvPicPr/>
          <p:nvPr/>
        </p:nvPicPr>
        <p:blipFill>
          <a:blip r:embed="rId3" cstate="print"/>
          <a:srcRect/>
          <a:stretch>
            <a:fillRect/>
          </a:stretch>
        </p:blipFill>
        <p:spPr bwMode="auto">
          <a:xfrm>
            <a:off x="7164290" y="6165306"/>
            <a:ext cx="1130531" cy="465513"/>
          </a:xfrm>
          <a:prstGeom prst="rect">
            <a:avLst/>
          </a:prstGeom>
          <a:noFill/>
          <a:ln w="9525">
            <a:noFill/>
            <a:miter lim="800000"/>
            <a:headEnd/>
            <a:tailEnd/>
          </a:ln>
        </p:spPr>
      </p:pic>
    </p:spTree>
    <p:extLst>
      <p:ext uri="{BB962C8B-B14F-4D97-AF65-F5344CB8AC3E}">
        <p14:creationId xmlns:p14="http://schemas.microsoft.com/office/powerpoint/2010/main" val="5727166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l"/>
            <a:r>
              <a:rPr lang="sv-SE" b="1" dirty="0">
                <a:latin typeface="Times New Roman" panose="02020603050405020304" pitchFamily="18" charset="0"/>
                <a:cs typeface="Times New Roman" panose="02020603050405020304" pitchFamily="18" charset="0"/>
              </a:rPr>
              <a:t>Träffnärvaro</a:t>
            </a:r>
            <a:endParaRPr lang="sv-SE" b="1" dirty="0"/>
          </a:p>
        </p:txBody>
      </p:sp>
      <p:sp>
        <p:nvSpPr>
          <p:cNvPr id="3" name="Platshållare för innehåll 2"/>
          <p:cNvSpPr>
            <a:spLocks noGrp="1"/>
          </p:cNvSpPr>
          <p:nvPr>
            <p:ph sz="half" idx="4294967295"/>
          </p:nvPr>
        </p:nvSpPr>
        <p:spPr>
          <a:xfrm>
            <a:off x="0" y="1600202"/>
            <a:ext cx="4038600" cy="4525963"/>
          </a:xfrm>
        </p:spPr>
        <p:txBody>
          <a:bodyPr>
            <a:normAutofit/>
          </a:bodyPr>
          <a:lstStyle/>
          <a:p>
            <a:pPr marL="0" indent="0">
              <a:buNone/>
            </a:pPr>
            <a:endParaRPr lang="sv-SE" dirty="0"/>
          </a:p>
          <a:p>
            <a:pPr marL="0" indent="0">
              <a:buNone/>
            </a:pPr>
            <a:endParaRPr lang="sv-SE" dirty="0"/>
          </a:p>
          <a:p>
            <a:pPr>
              <a:buFontTx/>
              <a:buChar char="-"/>
            </a:pPr>
            <a:endParaRPr lang="sv-SE" dirty="0"/>
          </a:p>
        </p:txBody>
      </p:sp>
      <p:sp>
        <p:nvSpPr>
          <p:cNvPr id="7" name="textruta 6"/>
          <p:cNvSpPr txBox="1"/>
          <p:nvPr/>
        </p:nvSpPr>
        <p:spPr>
          <a:xfrm>
            <a:off x="3097367" y="1417640"/>
            <a:ext cx="2949269" cy="584775"/>
          </a:xfrm>
          <a:prstGeom prst="rect">
            <a:avLst/>
          </a:prstGeom>
          <a:noFill/>
        </p:spPr>
        <p:txBody>
          <a:bodyPr wrap="none" rtlCol="0">
            <a:spAutoFit/>
          </a:bodyPr>
          <a:lstStyle/>
          <a:p>
            <a:pPr>
              <a:defRPr/>
            </a:pPr>
            <a:r>
              <a:rPr lang="sv-SE" sz="3200" dirty="0">
                <a:solidFill>
                  <a:prstClr val="black"/>
                </a:solidFill>
                <a:latin typeface="Times New Roman" panose="02020603050405020304" pitchFamily="18" charset="0"/>
                <a:cs typeface="Times New Roman" panose="02020603050405020304" pitchFamily="18" charset="0"/>
              </a:rPr>
              <a:t>Visar vad vi gör</a:t>
            </a:r>
            <a:r>
              <a:rPr lang="sv-SE" sz="3200" dirty="0">
                <a:solidFill>
                  <a:prstClr val="black"/>
                </a:solidFill>
                <a:latin typeface="Calibri"/>
              </a:rPr>
              <a:t>!</a:t>
            </a:r>
          </a:p>
        </p:txBody>
      </p:sp>
      <p:pic>
        <p:nvPicPr>
          <p:cNvPr id="8" name="Bildobjekt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9302" y="2023586"/>
            <a:ext cx="5466211" cy="4102579"/>
          </a:xfrm>
          <a:prstGeom prst="rect">
            <a:avLst/>
          </a:prstGeom>
        </p:spPr>
      </p:pic>
      <p:pic>
        <p:nvPicPr>
          <p:cNvPr id="6" name="Bildobjekt 5" descr="\\ad.stockholm.se\cli-sd\cc2sd002\003871\Precens\Brottsprevention\Komet1\Administration\Logotype\PLUS\PLUS logo användbar.jpg"/>
          <p:cNvPicPr/>
          <p:nvPr/>
        </p:nvPicPr>
        <p:blipFill>
          <a:blip r:embed="rId4" cstate="print"/>
          <a:srcRect/>
          <a:stretch>
            <a:fillRect/>
          </a:stretch>
        </p:blipFill>
        <p:spPr bwMode="auto">
          <a:xfrm>
            <a:off x="7164290" y="6165306"/>
            <a:ext cx="1130531" cy="465513"/>
          </a:xfrm>
          <a:prstGeom prst="rect">
            <a:avLst/>
          </a:prstGeom>
          <a:noFill/>
          <a:ln w="9525">
            <a:noFill/>
            <a:miter lim="800000"/>
            <a:headEnd/>
            <a:tailEnd/>
          </a:ln>
        </p:spPr>
      </p:pic>
    </p:spTree>
    <p:extLst>
      <p:ext uri="{BB962C8B-B14F-4D97-AF65-F5344CB8AC3E}">
        <p14:creationId xmlns:p14="http://schemas.microsoft.com/office/powerpoint/2010/main" val="24112743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381000"/>
            <a:ext cx="8231188" cy="842962"/>
          </a:xfrm>
        </p:spPr>
        <p:txBody>
          <a:bodyPr/>
          <a:lstStyle/>
          <a:p>
            <a:r>
              <a:rPr lang="sv-SE" sz="4000" dirty="0">
                <a:latin typeface="Times New Roman" panose="02020603050405020304" pitchFamily="18" charset="0"/>
                <a:cs typeface="Times New Roman" panose="02020603050405020304" pitchFamily="18" charset="0"/>
              </a:rPr>
              <a:t>Föräldraenkäter</a:t>
            </a:r>
            <a:endParaRPr lang="sv-SE" dirty="0"/>
          </a:p>
        </p:txBody>
      </p:sp>
      <p:sp>
        <p:nvSpPr>
          <p:cNvPr id="3" name="Platshållare för innehåll 2"/>
          <p:cNvSpPr>
            <a:spLocks noGrp="1"/>
          </p:cNvSpPr>
          <p:nvPr>
            <p:ph idx="1"/>
          </p:nvPr>
        </p:nvSpPr>
        <p:spPr>
          <a:xfrm>
            <a:off x="457200" y="914402"/>
            <a:ext cx="7283152" cy="5178895"/>
          </a:xfrm>
        </p:spPr>
        <p:txBody>
          <a:bodyPr>
            <a:normAutofit/>
          </a:bodyPr>
          <a:lstStyle/>
          <a:p>
            <a:r>
              <a:rPr lang="sv-SE" sz="2800" b="1" dirty="0">
                <a:latin typeface="Times New Roman" panose="02020603050405020304" pitchFamily="18" charset="0"/>
                <a:cs typeface="Times New Roman" panose="02020603050405020304" pitchFamily="18" charset="0"/>
              </a:rPr>
              <a:t>Varför föräldraenkäter?</a:t>
            </a:r>
          </a:p>
          <a:p>
            <a:pPr marL="360000" lvl="1" indent="-360000">
              <a:buFont typeface="Arial" panose="020B0604020202020204" pitchFamily="34" charset="0"/>
              <a:buChar char="•"/>
            </a:pPr>
            <a:r>
              <a:rPr lang="sv-SE" sz="2400" dirty="0">
                <a:latin typeface="Times New Roman" panose="02020603050405020304" pitchFamily="18" charset="0"/>
                <a:cs typeface="Times New Roman" panose="02020603050405020304" pitchFamily="18" charset="0"/>
              </a:rPr>
              <a:t>Kvalitetssäkring –vi vill veta att programmen fortsätter ge positiva effekter</a:t>
            </a:r>
          </a:p>
          <a:p>
            <a:pPr marL="360000" lvl="1" indent="-360000">
              <a:buFont typeface="Arial" panose="020B0604020202020204" pitchFamily="34" charset="0"/>
              <a:buChar char="•"/>
            </a:pPr>
            <a:r>
              <a:rPr lang="sv-SE" sz="2400" dirty="0">
                <a:latin typeface="Times New Roman" panose="02020603050405020304" pitchFamily="18" charset="0"/>
                <a:cs typeface="Times New Roman" panose="02020603050405020304" pitchFamily="18" charset="0"/>
              </a:rPr>
              <a:t>Feedback till gruppledare på egna arbetet</a:t>
            </a:r>
          </a:p>
          <a:p>
            <a:pPr marL="360000" lvl="1" indent="-360000">
              <a:buFont typeface="Arial" panose="020B0604020202020204" pitchFamily="34" charset="0"/>
              <a:buChar char="•"/>
            </a:pPr>
            <a:r>
              <a:rPr lang="sv-SE" sz="2400" dirty="0">
                <a:latin typeface="Times New Roman" panose="02020603050405020304" pitchFamily="18" charset="0"/>
                <a:cs typeface="Times New Roman" panose="02020603050405020304" pitchFamily="18" charset="0"/>
              </a:rPr>
              <a:t>Följsamhet –ges programmen som det är tänkt</a:t>
            </a:r>
          </a:p>
          <a:p>
            <a:pPr marL="457200" lvl="1" indent="0">
              <a:buNone/>
            </a:pPr>
            <a:endParaRPr lang="sv-SE" sz="2800" dirty="0">
              <a:latin typeface="Times New Roman" panose="02020603050405020304" pitchFamily="18" charset="0"/>
              <a:cs typeface="Times New Roman" panose="02020603050405020304" pitchFamily="18" charset="0"/>
            </a:endParaRPr>
          </a:p>
          <a:p>
            <a:r>
              <a:rPr lang="sv-SE" sz="2800" dirty="0">
                <a:latin typeface="Times New Roman" panose="02020603050405020304" pitchFamily="18" charset="0"/>
                <a:cs typeface="Times New Roman" panose="02020603050405020304" pitchFamily="18" charset="0"/>
              </a:rPr>
              <a:t>Före gruppstart: </a:t>
            </a:r>
            <a:r>
              <a:rPr lang="sv-SE" sz="2800" i="1" dirty="0">
                <a:latin typeface="Times New Roman" panose="02020603050405020304" pitchFamily="18" charset="0"/>
                <a:cs typeface="Times New Roman" panose="02020603050405020304" pitchFamily="18" charset="0"/>
              </a:rPr>
              <a:t>”Frågor innan föräldragrupp Komet 3-11, 9 träffar”</a:t>
            </a:r>
          </a:p>
          <a:p>
            <a:pPr marL="457200" lvl="1" indent="0">
              <a:buNone/>
            </a:pPr>
            <a:endParaRPr lang="sv-SE" sz="1800" dirty="0">
              <a:latin typeface="Times New Roman" panose="02020603050405020304" pitchFamily="18" charset="0"/>
              <a:cs typeface="Times New Roman" panose="02020603050405020304" pitchFamily="18" charset="0"/>
            </a:endParaRPr>
          </a:p>
          <a:p>
            <a:r>
              <a:rPr lang="sv-SE" sz="2800" dirty="0">
                <a:latin typeface="Times New Roman" panose="02020603050405020304" pitchFamily="18" charset="0"/>
                <a:cs typeface="Times New Roman" panose="02020603050405020304" pitchFamily="18" charset="0"/>
              </a:rPr>
              <a:t>Efter gruppavslut: </a:t>
            </a:r>
            <a:r>
              <a:rPr lang="sv-SE" sz="2800" i="1" dirty="0">
                <a:latin typeface="Times New Roman" panose="02020603050405020304" pitchFamily="18" charset="0"/>
                <a:cs typeface="Times New Roman" panose="02020603050405020304" pitchFamily="18" charset="0"/>
              </a:rPr>
              <a:t>”Frågor efter föräldragrupp Komet 3-11, 9 träffar”</a:t>
            </a:r>
          </a:p>
          <a:p>
            <a:pPr lvl="1"/>
            <a:endParaRPr lang="sv-SE" sz="1500" dirty="0">
              <a:latin typeface="Times New Roman" panose="02020603050405020304" pitchFamily="18" charset="0"/>
              <a:cs typeface="Times New Roman" panose="02020603050405020304" pitchFamily="18" charset="0"/>
            </a:endParaRPr>
          </a:p>
        </p:txBody>
      </p:sp>
      <p:pic>
        <p:nvPicPr>
          <p:cNvPr id="4" name="Bildobjekt 3" descr="\\ad.stockholm.se\cli-sd\cc2sd002\003871\Precens\Brottsprevention\Komet1\Administration\Logotype\PLUS\PLUS logo användbar.jpg"/>
          <p:cNvPicPr/>
          <p:nvPr/>
        </p:nvPicPr>
        <p:blipFill>
          <a:blip r:embed="rId3" cstate="print"/>
          <a:srcRect/>
          <a:stretch>
            <a:fillRect/>
          </a:stretch>
        </p:blipFill>
        <p:spPr bwMode="auto">
          <a:xfrm>
            <a:off x="7164290" y="6165306"/>
            <a:ext cx="1130531" cy="465513"/>
          </a:xfrm>
          <a:prstGeom prst="rect">
            <a:avLst/>
          </a:prstGeom>
          <a:noFill/>
          <a:ln w="9525">
            <a:noFill/>
            <a:miter lim="800000"/>
            <a:headEnd/>
            <a:tailEnd/>
          </a:ln>
        </p:spPr>
      </p:pic>
    </p:spTree>
    <p:extLst>
      <p:ext uri="{BB962C8B-B14F-4D97-AF65-F5344CB8AC3E}">
        <p14:creationId xmlns:p14="http://schemas.microsoft.com/office/powerpoint/2010/main" val="13506771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chemeClr val="accent6"/>
          </a:solidFill>
        </p:spPr>
        <p:txBody>
          <a:bodyPr vert="horz" lIns="91440" tIns="45720" rIns="91440" bIns="45720" rtlCol="0" anchor="ctr" anchorCtr="0">
            <a:normAutofit/>
          </a:bodyPr>
          <a:lstStyle/>
          <a:p>
            <a:r>
              <a:rPr lang="sv-SE" sz="4000" dirty="0">
                <a:latin typeface="Times New Roman" panose="02020603050405020304" pitchFamily="18" charset="0"/>
                <a:cs typeface="Times New Roman" panose="02020603050405020304" pitchFamily="18" charset="0"/>
              </a:rPr>
              <a:t>Resultat efter Komet 3-11 </a:t>
            </a:r>
            <a:br>
              <a:rPr lang="sv-SE" dirty="0">
                <a:latin typeface="Times New Roman" panose="02020603050405020304" pitchFamily="18" charset="0"/>
                <a:cs typeface="Times New Roman" panose="02020603050405020304" pitchFamily="18" charset="0"/>
              </a:rPr>
            </a:br>
            <a:r>
              <a:rPr lang="sv-SE" sz="2400" dirty="0">
                <a:latin typeface="Times New Roman" panose="02020603050405020304" pitchFamily="18" charset="0"/>
                <a:cs typeface="Times New Roman" panose="02020603050405020304" pitchFamily="18" charset="0"/>
              </a:rPr>
              <a:t>Stockholm 2022-2024</a:t>
            </a:r>
          </a:p>
        </p:txBody>
      </p:sp>
      <p:graphicFrame>
        <p:nvGraphicFramePr>
          <p:cNvPr id="8" name="Platshållare för innehåll 7"/>
          <p:cNvGraphicFramePr>
            <a:graphicFrameLocks noGrp="1"/>
          </p:cNvGraphicFramePr>
          <p:nvPr>
            <p:ph idx="1"/>
            <p:extLst>
              <p:ext uri="{D42A27DB-BD31-4B8C-83A1-F6EECF244321}">
                <p14:modId xmlns:p14="http://schemas.microsoft.com/office/powerpoint/2010/main" val="2503558487"/>
              </p:ext>
            </p:extLst>
          </p:nvPr>
        </p:nvGraphicFramePr>
        <p:xfrm>
          <a:off x="457200" y="1439863"/>
          <a:ext cx="8231188" cy="4132262"/>
        </p:xfrm>
        <a:graphic>
          <a:graphicData uri="http://schemas.openxmlformats.org/drawingml/2006/chart">
            <c:chart xmlns:c="http://schemas.openxmlformats.org/drawingml/2006/chart" xmlns:r="http://schemas.openxmlformats.org/officeDocument/2006/relationships" r:id="rId3"/>
          </a:graphicData>
        </a:graphic>
      </p:graphicFrame>
      <p:pic>
        <p:nvPicPr>
          <p:cNvPr id="4" name="Bildobjekt 3" descr="\\ad.stockholm.se\cli-sd\cc2sd002\003871\Precens\Brottsprevention\Komet1\Administration\Logotype\PLUS\PLUS logo användbar.jpg"/>
          <p:cNvPicPr/>
          <p:nvPr/>
        </p:nvPicPr>
        <p:blipFill>
          <a:blip r:embed="rId4" cstate="print"/>
          <a:srcRect/>
          <a:stretch>
            <a:fillRect/>
          </a:stretch>
        </p:blipFill>
        <p:spPr bwMode="auto">
          <a:xfrm>
            <a:off x="7164290" y="6165306"/>
            <a:ext cx="1130531" cy="465513"/>
          </a:xfrm>
          <a:prstGeom prst="rect">
            <a:avLst/>
          </a:prstGeom>
          <a:noFill/>
          <a:ln w="9525">
            <a:noFill/>
            <a:miter lim="800000"/>
            <a:headEnd/>
            <a:tailEnd/>
          </a:ln>
        </p:spPr>
      </p:pic>
    </p:spTree>
    <p:extLst>
      <p:ext uri="{BB962C8B-B14F-4D97-AF65-F5344CB8AC3E}">
        <p14:creationId xmlns:p14="http://schemas.microsoft.com/office/powerpoint/2010/main" val="8602673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br>
              <a:rPr lang="sv-SE" sz="4000" dirty="0">
                <a:latin typeface="Times New Roman" panose="02020603050405020304" pitchFamily="18" charset="0"/>
                <a:cs typeface="Times New Roman" panose="02020603050405020304" pitchFamily="18" charset="0"/>
              </a:rPr>
            </a:br>
            <a:r>
              <a:rPr lang="sv-SE" sz="4000" dirty="0">
                <a:latin typeface="Times New Roman" panose="02020603050405020304" pitchFamily="18" charset="0"/>
                <a:cs typeface="Times New Roman" panose="02020603050405020304" pitchFamily="18" charset="0"/>
              </a:rPr>
              <a:t>Om du misstänker att ett barn far illa…</a:t>
            </a:r>
            <a:endParaRPr lang="sv-SE" sz="4000" dirty="0"/>
          </a:p>
        </p:txBody>
      </p:sp>
      <p:sp>
        <p:nvSpPr>
          <p:cNvPr id="3" name="Platshållare för innehåll 2"/>
          <p:cNvSpPr>
            <a:spLocks noGrp="1"/>
          </p:cNvSpPr>
          <p:nvPr>
            <p:ph idx="1"/>
          </p:nvPr>
        </p:nvSpPr>
        <p:spPr>
          <a:xfrm>
            <a:off x="539552" y="1628802"/>
            <a:ext cx="8229600" cy="3989039"/>
          </a:xfrm>
        </p:spPr>
        <p:txBody>
          <a:bodyPr>
            <a:normAutofit fontScale="92500"/>
          </a:bodyPr>
          <a:lstStyle/>
          <a:p>
            <a:r>
              <a:rPr lang="sv-SE" sz="2800" b="1" dirty="0">
                <a:latin typeface="Times New Roman" panose="02020603050405020304" pitchFamily="18" charset="0"/>
                <a:cs typeface="Times New Roman" panose="02020603050405020304" pitchFamily="18" charset="0"/>
              </a:rPr>
              <a:t>Beredskap</a:t>
            </a:r>
          </a:p>
          <a:p>
            <a:r>
              <a:rPr lang="sv-SE" sz="2800" dirty="0">
                <a:latin typeface="Times New Roman" panose="02020603050405020304" pitchFamily="18" charset="0"/>
                <a:cs typeface="Times New Roman" panose="02020603050405020304" pitchFamily="18" charset="0"/>
              </a:rPr>
              <a:t>Ta reda på hur du ska gå tillväga om misstanke väcks. </a:t>
            </a:r>
          </a:p>
          <a:p>
            <a:endParaRPr lang="sv-SE" sz="900" dirty="0">
              <a:latin typeface="Times New Roman" panose="02020603050405020304" pitchFamily="18" charset="0"/>
              <a:cs typeface="Times New Roman" panose="02020603050405020304" pitchFamily="18" charset="0"/>
            </a:endParaRPr>
          </a:p>
          <a:p>
            <a:r>
              <a:rPr lang="sv-SE" sz="2800" b="1" dirty="0">
                <a:latin typeface="Times New Roman" panose="02020603050405020304" pitchFamily="18" charset="0"/>
                <a:cs typeface="Times New Roman" panose="02020603050405020304" pitchFamily="18" charset="0"/>
              </a:rPr>
              <a:t>I gruppen</a:t>
            </a:r>
            <a:endParaRPr lang="sv-SE" sz="2800" dirty="0">
              <a:latin typeface="Times New Roman" panose="02020603050405020304" pitchFamily="18" charset="0"/>
              <a:cs typeface="Times New Roman" panose="02020603050405020304" pitchFamily="18" charset="0"/>
            </a:endParaRPr>
          </a:p>
          <a:p>
            <a:r>
              <a:rPr lang="sv-SE" sz="2800" dirty="0">
                <a:latin typeface="Times New Roman" panose="02020603050405020304" pitchFamily="18" charset="0"/>
                <a:cs typeface="Times New Roman" panose="02020603050405020304" pitchFamily="18" charset="0"/>
              </a:rPr>
              <a:t>Sätt ord på förälderns upplevelse och markera övertrampet.   </a:t>
            </a:r>
          </a:p>
          <a:p>
            <a:endParaRPr lang="sv-SE" sz="900" dirty="0">
              <a:latin typeface="Times New Roman" panose="02020603050405020304" pitchFamily="18" charset="0"/>
              <a:cs typeface="Times New Roman" panose="02020603050405020304" pitchFamily="18" charset="0"/>
            </a:endParaRPr>
          </a:p>
          <a:p>
            <a:r>
              <a:rPr lang="sv-SE" sz="2800" b="1" dirty="0">
                <a:latin typeface="Times New Roman" panose="02020603050405020304" pitchFamily="18" charset="0"/>
                <a:cs typeface="Times New Roman" panose="02020603050405020304" pitchFamily="18" charset="0"/>
              </a:rPr>
              <a:t>Göra anmälan</a:t>
            </a:r>
          </a:p>
          <a:p>
            <a:r>
              <a:rPr lang="sv-SE" sz="2800" dirty="0">
                <a:latin typeface="Times New Roman" panose="02020603050405020304" pitchFamily="18" charset="0"/>
                <a:cs typeface="Times New Roman" panose="02020603050405020304" pitchFamily="18" charset="0"/>
              </a:rPr>
              <a:t>Konsultera eventuellt socialtjänsten för råd.</a:t>
            </a:r>
          </a:p>
          <a:p>
            <a:endParaRPr lang="sv-SE" dirty="0"/>
          </a:p>
          <a:p>
            <a:r>
              <a:rPr lang="sv-SE" sz="2800" dirty="0"/>
              <a:t> </a:t>
            </a:r>
            <a:endParaRPr lang="sv-SE" dirty="0"/>
          </a:p>
        </p:txBody>
      </p:sp>
      <p:pic>
        <p:nvPicPr>
          <p:cNvPr id="4" name="Bildobjekt 3" descr="\\ad.stockholm.se\cli-sd\cc2sd002\003871\Precens\Brottsprevention\Komet1\Administration\Logotype\PLUS\PLUS logo användbar.jpg"/>
          <p:cNvPicPr/>
          <p:nvPr/>
        </p:nvPicPr>
        <p:blipFill>
          <a:blip r:embed="rId3" cstate="print"/>
          <a:srcRect/>
          <a:stretch>
            <a:fillRect/>
          </a:stretch>
        </p:blipFill>
        <p:spPr bwMode="auto">
          <a:xfrm>
            <a:off x="7164290" y="6165306"/>
            <a:ext cx="1130531" cy="465513"/>
          </a:xfrm>
          <a:prstGeom prst="rect">
            <a:avLst/>
          </a:prstGeom>
          <a:noFill/>
          <a:ln w="9525">
            <a:noFill/>
            <a:miter lim="800000"/>
            <a:headEnd/>
            <a:tailEnd/>
          </a:ln>
        </p:spPr>
      </p:pic>
    </p:spTree>
    <p:extLst>
      <p:ext uri="{BB962C8B-B14F-4D97-AF65-F5344CB8AC3E}">
        <p14:creationId xmlns:p14="http://schemas.microsoft.com/office/powerpoint/2010/main" val="18343311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br>
              <a:rPr lang="sv-SE" sz="4000" dirty="0">
                <a:latin typeface="Times New Roman" panose="02020603050405020304" pitchFamily="18" charset="0"/>
                <a:cs typeface="Times New Roman" panose="02020603050405020304" pitchFamily="18" charset="0"/>
              </a:rPr>
            </a:br>
            <a:r>
              <a:rPr lang="sv-SE" sz="4000" dirty="0">
                <a:latin typeface="Times New Roman" panose="02020603050405020304" pitchFamily="18" charset="0"/>
                <a:cs typeface="Times New Roman" panose="02020603050405020304" pitchFamily="18" charset="0"/>
              </a:rPr>
              <a:t>Handledningsgrupper</a:t>
            </a:r>
            <a:br>
              <a:rPr lang="sv-SE" sz="3100" dirty="0">
                <a:latin typeface="Times New Roman" panose="02020603050405020304" pitchFamily="18" charset="0"/>
                <a:cs typeface="Times New Roman" panose="02020603050405020304" pitchFamily="18" charset="0"/>
              </a:rPr>
            </a:br>
            <a:r>
              <a:rPr lang="sv-SE" sz="3100" dirty="0">
                <a:latin typeface="Times New Roman" panose="02020603050405020304" pitchFamily="18" charset="0"/>
                <a:cs typeface="Times New Roman" panose="02020603050405020304" pitchFamily="18" charset="0"/>
              </a:rPr>
              <a:t>		</a:t>
            </a:r>
          </a:p>
        </p:txBody>
      </p:sp>
      <p:sp>
        <p:nvSpPr>
          <p:cNvPr id="6" name="Rectangle 1"/>
          <p:cNvSpPr>
            <a:spLocks noChangeArrowheads="1"/>
          </p:cNvSpPr>
          <p:nvPr/>
        </p:nvSpPr>
        <p:spPr bwMode="auto">
          <a:xfrm>
            <a:off x="457202" y="1303087"/>
            <a:ext cx="184731" cy="851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77744" rIns="91440" bIns="177744" numCol="1" anchor="ctr" anchorCtr="0" compatLnSpc="1">
            <a:prstTxWarp prst="textNoShape">
              <a:avLst/>
            </a:prstTxWarp>
            <a:spAutoFit/>
          </a:bodyPr>
          <a:lstStyle/>
          <a:p>
            <a:pPr eaLnBrk="0" fontAlgn="base" hangingPunct="0">
              <a:spcBef>
                <a:spcPct val="0"/>
              </a:spcBef>
              <a:spcAft>
                <a:spcPct val="0"/>
              </a:spcAft>
            </a:pPr>
            <a:endParaRPr lang="sv-SE" altLang="sv-SE" sz="14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eaLnBrk="0" fontAlgn="base" hangingPunct="0">
              <a:spcBef>
                <a:spcPct val="0"/>
              </a:spcBef>
              <a:spcAft>
                <a:spcPct val="0"/>
              </a:spcAft>
            </a:pPr>
            <a:endParaRPr lang="sv-SE" altLang="sv-SE" dirty="0">
              <a:latin typeface="Arial" panose="020B0604020202020204" pitchFamily="34" charset="0"/>
            </a:endParaRPr>
          </a:p>
        </p:txBody>
      </p:sp>
      <p:pic>
        <p:nvPicPr>
          <p:cNvPr id="7" name="Bildobjekt 6" descr="\\ad.stockholm.se\cli-sd\cc2sd002\003871\Precens\Brottsprevention\Komet1\Administration\Logotype\PLUS\PLUS logo användbar.jpg"/>
          <p:cNvPicPr/>
          <p:nvPr/>
        </p:nvPicPr>
        <p:blipFill>
          <a:blip r:embed="rId3" cstate="print"/>
          <a:srcRect/>
          <a:stretch>
            <a:fillRect/>
          </a:stretch>
        </p:blipFill>
        <p:spPr bwMode="auto">
          <a:xfrm>
            <a:off x="7164290" y="6165306"/>
            <a:ext cx="1130531" cy="465513"/>
          </a:xfrm>
          <a:prstGeom prst="rect">
            <a:avLst/>
          </a:prstGeom>
          <a:noFill/>
          <a:ln w="9525">
            <a:noFill/>
            <a:miter lim="800000"/>
            <a:headEnd/>
            <a:tailEnd/>
          </a:ln>
        </p:spPr>
      </p:pic>
      <p:graphicFrame>
        <p:nvGraphicFramePr>
          <p:cNvPr id="4" name="Tabell 4">
            <a:extLst>
              <a:ext uri="{FF2B5EF4-FFF2-40B4-BE49-F238E27FC236}">
                <a16:creationId xmlns:a16="http://schemas.microsoft.com/office/drawing/2014/main" id="{EB406475-3792-430A-B359-9E24C029B230}"/>
              </a:ext>
            </a:extLst>
          </p:cNvPr>
          <p:cNvGraphicFramePr>
            <a:graphicFrameLocks noGrp="1"/>
          </p:cNvGraphicFramePr>
          <p:nvPr>
            <p:extLst>
              <p:ext uri="{D42A27DB-BD31-4B8C-83A1-F6EECF244321}">
                <p14:modId xmlns:p14="http://schemas.microsoft.com/office/powerpoint/2010/main" val="2434711936"/>
              </p:ext>
            </p:extLst>
          </p:nvPr>
        </p:nvGraphicFramePr>
        <p:xfrm>
          <a:off x="831505" y="1402080"/>
          <a:ext cx="7667310" cy="4474464"/>
        </p:xfrm>
        <a:graphic>
          <a:graphicData uri="http://schemas.openxmlformats.org/drawingml/2006/table">
            <a:tbl>
              <a:tblPr firstRow="1" bandRow="1">
                <a:tableStyleId>{F5AB1C69-6EDB-4FF4-983F-18BD219EF322}</a:tableStyleId>
              </a:tblPr>
              <a:tblGrid>
                <a:gridCol w="3833655">
                  <a:extLst>
                    <a:ext uri="{9D8B030D-6E8A-4147-A177-3AD203B41FA5}">
                      <a16:colId xmlns:a16="http://schemas.microsoft.com/office/drawing/2014/main" val="3158070406"/>
                    </a:ext>
                  </a:extLst>
                </a:gridCol>
                <a:gridCol w="3833655">
                  <a:extLst>
                    <a:ext uri="{9D8B030D-6E8A-4147-A177-3AD203B41FA5}">
                      <a16:colId xmlns:a16="http://schemas.microsoft.com/office/drawing/2014/main" val="215880928"/>
                    </a:ext>
                  </a:extLst>
                </a:gridCol>
              </a:tblGrid>
              <a:tr h="559308">
                <a:tc>
                  <a:txBody>
                    <a:bodyPr/>
                    <a:lstStyle/>
                    <a:p>
                      <a:r>
                        <a:rPr lang="sv-SE" sz="2000" dirty="0">
                          <a:solidFill>
                            <a:schemeClr val="tx1"/>
                          </a:solidFill>
                          <a:latin typeface="Times New Roman" panose="02020603050405020304" pitchFamily="18" charset="0"/>
                          <a:cs typeface="Times New Roman" panose="02020603050405020304" pitchFamily="18" charset="0"/>
                        </a:rPr>
                        <a:t>Grupp 1 – Namn </a:t>
                      </a:r>
                      <a:endParaRPr lang="sv-SE" sz="2000" dirty="0">
                        <a:solidFill>
                          <a:schemeClr val="tx1"/>
                        </a:solidFill>
                      </a:endParaRPr>
                    </a:p>
                  </a:txBody>
                  <a:tcPr/>
                </a:tc>
                <a:tc>
                  <a:txBody>
                    <a:bodyPr/>
                    <a:lstStyle/>
                    <a:p>
                      <a:r>
                        <a:rPr lang="sv-SE" sz="2000" dirty="0">
                          <a:solidFill>
                            <a:schemeClr val="tx1"/>
                          </a:solidFill>
                          <a:latin typeface="Times New Roman" panose="02020603050405020304" pitchFamily="18" charset="0"/>
                          <a:cs typeface="Times New Roman" panose="02020603050405020304" pitchFamily="18" charset="0"/>
                        </a:rPr>
                        <a:t>Grupp 2 - Namn</a:t>
                      </a:r>
                      <a:endParaRPr lang="sv-SE" sz="2000" dirty="0">
                        <a:solidFill>
                          <a:schemeClr val="tx1"/>
                        </a:solidFill>
                      </a:endParaRPr>
                    </a:p>
                  </a:txBody>
                  <a:tcPr/>
                </a:tc>
                <a:extLst>
                  <a:ext uri="{0D108BD9-81ED-4DB2-BD59-A6C34878D82A}">
                    <a16:rowId xmlns:a16="http://schemas.microsoft.com/office/drawing/2014/main" val="2300729481"/>
                  </a:ext>
                </a:extLst>
              </a:tr>
              <a:tr h="559308">
                <a:tc>
                  <a:txBody>
                    <a:bodyPr/>
                    <a:lstStyle/>
                    <a:p>
                      <a:endParaRPr lang="sv-SE"/>
                    </a:p>
                  </a:txBody>
                  <a:tcPr/>
                </a:tc>
                <a:tc>
                  <a:txBody>
                    <a:bodyPr/>
                    <a:lstStyle/>
                    <a:p>
                      <a:endParaRPr lang="sv-SE"/>
                    </a:p>
                  </a:txBody>
                  <a:tcPr/>
                </a:tc>
                <a:extLst>
                  <a:ext uri="{0D108BD9-81ED-4DB2-BD59-A6C34878D82A}">
                    <a16:rowId xmlns:a16="http://schemas.microsoft.com/office/drawing/2014/main" val="2605245721"/>
                  </a:ext>
                </a:extLst>
              </a:tr>
              <a:tr h="559308">
                <a:tc>
                  <a:txBody>
                    <a:bodyPr/>
                    <a:lstStyle/>
                    <a:p>
                      <a:endParaRPr lang="sv-SE"/>
                    </a:p>
                  </a:txBody>
                  <a:tcPr/>
                </a:tc>
                <a:tc>
                  <a:txBody>
                    <a:bodyPr/>
                    <a:lstStyle/>
                    <a:p>
                      <a:endParaRPr lang="sv-SE"/>
                    </a:p>
                  </a:txBody>
                  <a:tcPr/>
                </a:tc>
                <a:extLst>
                  <a:ext uri="{0D108BD9-81ED-4DB2-BD59-A6C34878D82A}">
                    <a16:rowId xmlns:a16="http://schemas.microsoft.com/office/drawing/2014/main" val="3468933199"/>
                  </a:ext>
                </a:extLst>
              </a:tr>
              <a:tr h="559308">
                <a:tc>
                  <a:txBody>
                    <a:bodyPr/>
                    <a:lstStyle/>
                    <a:p>
                      <a:endParaRPr lang="sv-SE"/>
                    </a:p>
                  </a:txBody>
                  <a:tcPr/>
                </a:tc>
                <a:tc>
                  <a:txBody>
                    <a:bodyPr/>
                    <a:lstStyle/>
                    <a:p>
                      <a:endParaRPr lang="sv-SE"/>
                    </a:p>
                  </a:txBody>
                  <a:tcPr/>
                </a:tc>
                <a:extLst>
                  <a:ext uri="{0D108BD9-81ED-4DB2-BD59-A6C34878D82A}">
                    <a16:rowId xmlns:a16="http://schemas.microsoft.com/office/drawing/2014/main" val="738207640"/>
                  </a:ext>
                </a:extLst>
              </a:tr>
              <a:tr h="559308">
                <a:tc>
                  <a:txBody>
                    <a:bodyPr/>
                    <a:lstStyle/>
                    <a:p>
                      <a:endParaRPr lang="sv-SE"/>
                    </a:p>
                  </a:txBody>
                  <a:tcPr/>
                </a:tc>
                <a:tc>
                  <a:txBody>
                    <a:bodyPr/>
                    <a:lstStyle/>
                    <a:p>
                      <a:endParaRPr lang="sv-SE"/>
                    </a:p>
                  </a:txBody>
                  <a:tcPr/>
                </a:tc>
                <a:extLst>
                  <a:ext uri="{0D108BD9-81ED-4DB2-BD59-A6C34878D82A}">
                    <a16:rowId xmlns:a16="http://schemas.microsoft.com/office/drawing/2014/main" val="1585819593"/>
                  </a:ext>
                </a:extLst>
              </a:tr>
              <a:tr h="559308">
                <a:tc>
                  <a:txBody>
                    <a:bodyPr/>
                    <a:lstStyle/>
                    <a:p>
                      <a:endParaRPr lang="sv-SE"/>
                    </a:p>
                  </a:txBody>
                  <a:tcPr/>
                </a:tc>
                <a:tc>
                  <a:txBody>
                    <a:bodyPr/>
                    <a:lstStyle/>
                    <a:p>
                      <a:endParaRPr lang="sv-SE"/>
                    </a:p>
                  </a:txBody>
                  <a:tcPr/>
                </a:tc>
                <a:extLst>
                  <a:ext uri="{0D108BD9-81ED-4DB2-BD59-A6C34878D82A}">
                    <a16:rowId xmlns:a16="http://schemas.microsoft.com/office/drawing/2014/main" val="3502161244"/>
                  </a:ext>
                </a:extLst>
              </a:tr>
              <a:tr h="559308">
                <a:tc>
                  <a:txBody>
                    <a:bodyPr/>
                    <a:lstStyle/>
                    <a:p>
                      <a:endParaRPr lang="sv-SE"/>
                    </a:p>
                  </a:txBody>
                  <a:tcPr/>
                </a:tc>
                <a:tc>
                  <a:txBody>
                    <a:bodyPr/>
                    <a:lstStyle/>
                    <a:p>
                      <a:endParaRPr lang="sv-SE"/>
                    </a:p>
                  </a:txBody>
                  <a:tcPr/>
                </a:tc>
                <a:extLst>
                  <a:ext uri="{0D108BD9-81ED-4DB2-BD59-A6C34878D82A}">
                    <a16:rowId xmlns:a16="http://schemas.microsoft.com/office/drawing/2014/main" val="3473953359"/>
                  </a:ext>
                </a:extLst>
              </a:tr>
              <a:tr h="559308">
                <a:tc>
                  <a:txBody>
                    <a:bodyPr/>
                    <a:lstStyle/>
                    <a:p>
                      <a:endParaRPr lang="sv-SE"/>
                    </a:p>
                  </a:txBody>
                  <a:tcPr/>
                </a:tc>
                <a:tc>
                  <a:txBody>
                    <a:bodyPr/>
                    <a:lstStyle/>
                    <a:p>
                      <a:endParaRPr lang="sv-SE" dirty="0"/>
                    </a:p>
                  </a:txBody>
                  <a:tcPr/>
                </a:tc>
                <a:extLst>
                  <a:ext uri="{0D108BD9-81ED-4DB2-BD59-A6C34878D82A}">
                    <a16:rowId xmlns:a16="http://schemas.microsoft.com/office/drawing/2014/main" val="1368368937"/>
                  </a:ext>
                </a:extLst>
              </a:tr>
            </a:tbl>
          </a:graphicData>
        </a:graphic>
      </p:graphicFrame>
    </p:spTree>
    <p:extLst>
      <p:ext uri="{BB962C8B-B14F-4D97-AF65-F5344CB8AC3E}">
        <p14:creationId xmlns:p14="http://schemas.microsoft.com/office/powerpoint/2010/main" val="8617316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15"/>
          <p:cNvSpPr txBox="1">
            <a:spLocks noGrp="1"/>
          </p:cNvSpPr>
          <p:nvPr>
            <p:ph type="title"/>
          </p:nvPr>
        </p:nvSpPr>
        <p:spPr>
          <a:prstGeom prst="rect">
            <a:avLst/>
          </a:prstGeom>
          <a:solidFill>
            <a:schemeClr val="bg1"/>
          </a:solidFill>
          <a:ln>
            <a:noFill/>
          </a:ln>
        </p:spPr>
        <p:txBody>
          <a:bodyPr lIns="91425" tIns="45700" rIns="91425" bIns="45700" anchor="ctr" anchorCtr="0">
            <a:noAutofit/>
          </a:bodyPr>
          <a:lstStyle/>
          <a:p>
            <a:pPr algn="l">
              <a:buClr>
                <a:schemeClr val="lt1"/>
              </a:buClr>
              <a:buSzPct val="25000"/>
            </a:pPr>
            <a:r>
              <a:rPr lang="sv-SE" sz="4000" dirty="0">
                <a:latin typeface="Times New Roman" panose="02020603050405020304" pitchFamily="18" charset="0"/>
                <a:cs typeface="Times New Roman" panose="02020603050405020304" pitchFamily="18" charset="0"/>
              </a:rPr>
              <a:t> </a:t>
            </a:r>
            <a:br>
              <a:rPr lang="sv-SE" sz="4000" dirty="0">
                <a:latin typeface="Times New Roman" panose="02020603050405020304" pitchFamily="18" charset="0"/>
                <a:cs typeface="Times New Roman" panose="02020603050405020304" pitchFamily="18" charset="0"/>
              </a:rPr>
            </a:br>
            <a:r>
              <a:rPr lang="sv-SE" sz="4000" b="1" dirty="0">
                <a:latin typeface="Times New Roman" panose="02020603050405020304" pitchFamily="18" charset="0"/>
                <a:cs typeface="Times New Roman" panose="02020603050405020304" pitchFamily="18" charset="0"/>
              </a:rPr>
              <a:t>Anmäl dig till PLUS Nyhetsbrev</a:t>
            </a:r>
            <a:br>
              <a:rPr lang="sv-SE" sz="4000" dirty="0">
                <a:latin typeface="Times New Roman" panose="02020603050405020304" pitchFamily="18" charset="0"/>
                <a:cs typeface="Times New Roman" panose="02020603050405020304" pitchFamily="18" charset="0"/>
              </a:rPr>
            </a:br>
            <a:endParaRPr lang="sv-SE" sz="4000" dirty="0">
              <a:solidFill>
                <a:schemeClr val="tx1"/>
              </a:solidFill>
              <a:latin typeface="Stockholm Type Regular" pitchFamily="50" charset="0"/>
              <a:ea typeface="Cabin"/>
              <a:cs typeface="Cabin"/>
              <a:sym typeface="Cabin"/>
            </a:endParaRPr>
          </a:p>
        </p:txBody>
      </p:sp>
      <p:sp>
        <p:nvSpPr>
          <p:cNvPr id="8" name="Platshållare för text 7"/>
          <p:cNvSpPr>
            <a:spLocks noGrp="1"/>
          </p:cNvSpPr>
          <p:nvPr>
            <p:ph type="body" sz="quarter" idx="18"/>
          </p:nvPr>
        </p:nvSpPr>
        <p:spPr/>
        <p:txBody>
          <a:bodyPr/>
          <a:lstStyle/>
          <a:p>
            <a:pPr marL="360000" indent="-360000"/>
            <a:endParaRPr lang="sv-SE" sz="2400" dirty="0">
              <a:latin typeface="Times New Roman" panose="02020603050405020304" pitchFamily="18" charset="0"/>
              <a:cs typeface="Times New Roman" panose="02020603050405020304" pitchFamily="18" charset="0"/>
            </a:endParaRPr>
          </a:p>
          <a:p>
            <a:pPr marL="360000" indent="-360000"/>
            <a:r>
              <a:rPr lang="sv-SE" sz="2400" dirty="0">
                <a:latin typeface="Times New Roman" panose="02020603050405020304" pitchFamily="18" charset="0"/>
                <a:cs typeface="Times New Roman" panose="02020603050405020304" pitchFamily="18" charset="0"/>
              </a:rPr>
              <a:t>Information om vad som är aktuellt och på gång</a:t>
            </a:r>
          </a:p>
          <a:p>
            <a:pPr marL="360000" indent="-360000"/>
            <a:endParaRPr lang="sv-SE" sz="2400" dirty="0">
              <a:latin typeface="Times New Roman" panose="02020603050405020304" pitchFamily="18" charset="0"/>
              <a:cs typeface="Times New Roman" panose="02020603050405020304" pitchFamily="18" charset="0"/>
            </a:endParaRPr>
          </a:p>
          <a:p>
            <a:pPr marL="360000" indent="-360000"/>
            <a:r>
              <a:rPr lang="sv-SE" sz="2400" dirty="0">
                <a:latin typeface="Times New Roman" panose="02020603050405020304" pitchFamily="18" charset="0"/>
                <a:cs typeface="Times New Roman" panose="02020603050405020304" pitchFamily="18" charset="0"/>
              </a:rPr>
              <a:t>Viktiga datum </a:t>
            </a:r>
          </a:p>
          <a:p>
            <a:pPr marL="360000" indent="-360000"/>
            <a:endParaRPr lang="sv-SE" sz="2400" dirty="0">
              <a:latin typeface="Times New Roman" panose="02020603050405020304" pitchFamily="18" charset="0"/>
              <a:cs typeface="Times New Roman" panose="02020603050405020304" pitchFamily="18" charset="0"/>
            </a:endParaRPr>
          </a:p>
          <a:p>
            <a:pPr marL="360000" indent="-360000"/>
            <a:r>
              <a:rPr lang="sv-SE" sz="2400" dirty="0">
                <a:latin typeface="Times New Roman" panose="02020603050405020304" pitchFamily="18" charset="0"/>
                <a:cs typeface="Times New Roman" panose="02020603050405020304" pitchFamily="18" charset="0"/>
              </a:rPr>
              <a:t>Förändringar och uppdateringar</a:t>
            </a:r>
          </a:p>
          <a:p>
            <a:pPr marL="203200" indent="0">
              <a:buNone/>
            </a:pPr>
            <a:endParaRPr lang="sv-SE" sz="2400" dirty="0">
              <a:latin typeface="Times New Roman" panose="02020603050405020304" pitchFamily="18" charset="0"/>
              <a:cs typeface="Times New Roman" panose="02020603050405020304" pitchFamily="18" charset="0"/>
            </a:endParaRPr>
          </a:p>
        </p:txBody>
      </p:sp>
      <p:pic>
        <p:nvPicPr>
          <p:cNvPr id="2" name="Bildobjekt 1"/>
          <p:cNvPicPr>
            <a:picLocks noChangeAspect="1"/>
          </p:cNvPicPr>
          <p:nvPr/>
        </p:nvPicPr>
        <p:blipFill>
          <a:blip r:embed="rId3"/>
          <a:stretch>
            <a:fillRect/>
          </a:stretch>
        </p:blipFill>
        <p:spPr>
          <a:xfrm>
            <a:off x="4611699" y="1227547"/>
            <a:ext cx="4025628" cy="4025628"/>
          </a:xfrm>
          <a:prstGeom prst="rect">
            <a:avLst/>
          </a:prstGeom>
        </p:spPr>
      </p:pic>
      <p:pic>
        <p:nvPicPr>
          <p:cNvPr id="5" name="Bildobjekt 4" descr="\\ad.stockholm.se\cli-sd\cc2sd002\003871\Precens\Brottsprevention\Komet1\Administration\Logotype\PLUS\PLUS logo användbar.jpg"/>
          <p:cNvPicPr/>
          <p:nvPr/>
        </p:nvPicPr>
        <p:blipFill>
          <a:blip r:embed="rId4" cstate="print"/>
          <a:srcRect/>
          <a:stretch>
            <a:fillRect/>
          </a:stretch>
        </p:blipFill>
        <p:spPr bwMode="auto">
          <a:xfrm>
            <a:off x="7164290" y="6165306"/>
            <a:ext cx="1130531" cy="465513"/>
          </a:xfrm>
          <a:prstGeom prst="rect">
            <a:avLst/>
          </a:prstGeom>
          <a:noFill/>
          <a:ln w="9525">
            <a:noFill/>
            <a:miter lim="800000"/>
            <a:headEnd/>
            <a:tailEnd/>
          </a:ln>
        </p:spPr>
      </p:pic>
    </p:spTree>
    <p:extLst>
      <p:ext uri="{BB962C8B-B14F-4D97-AF65-F5344CB8AC3E}">
        <p14:creationId xmlns:p14="http://schemas.microsoft.com/office/powerpoint/2010/main" val="1029102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a:spLocks noGrp="1"/>
          </p:cNvSpPr>
          <p:nvPr>
            <p:ph type="title"/>
          </p:nvPr>
        </p:nvSpPr>
        <p:spPr>
          <a:xfrm>
            <a:off x="348712" y="597039"/>
            <a:ext cx="8231188" cy="842962"/>
          </a:xfrm>
          <a:noFill/>
        </p:spPr>
        <p:txBody>
          <a:bodyPr anchor="ctr">
            <a:normAutofit/>
          </a:bodyPr>
          <a:lstStyle/>
          <a:p>
            <a:r>
              <a:rPr lang="sv-SE" sz="4000" dirty="0">
                <a:solidFill>
                  <a:schemeClr val="tx1"/>
                </a:solidFill>
                <a:latin typeface="Times New Roman" panose="02020603050405020304" pitchFamily="18" charset="0"/>
                <a:cs typeface="Times New Roman" panose="02020603050405020304" pitchFamily="18" charset="0"/>
              </a:rPr>
              <a:t>Lärandemål</a:t>
            </a:r>
          </a:p>
        </p:txBody>
      </p:sp>
      <p:sp>
        <p:nvSpPr>
          <p:cNvPr id="3" name="Platshållare för innehåll 2"/>
          <p:cNvSpPr>
            <a:spLocks noGrp="1"/>
          </p:cNvSpPr>
          <p:nvPr>
            <p:ph idx="1"/>
          </p:nvPr>
        </p:nvSpPr>
        <p:spPr>
          <a:xfrm>
            <a:off x="457200" y="1440003"/>
            <a:ext cx="7571184" cy="4797311"/>
          </a:xfrm>
        </p:spPr>
        <p:txBody>
          <a:bodyPr>
            <a:normAutofit/>
          </a:bodyPr>
          <a:lstStyle/>
          <a:p>
            <a:pPr marL="360000" lvl="0" indent="-360000">
              <a:spcBef>
                <a:spcPts val="500"/>
              </a:spcBef>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Deltagaren ska i diskussioner och i skrift kunna reflektera och resonera kring gruppledarfärdigheterna. </a:t>
            </a:r>
          </a:p>
          <a:p>
            <a:pPr marL="360000" lvl="0" indent="-360000">
              <a:spcBef>
                <a:spcPts val="500"/>
              </a:spcBef>
              <a:buFont typeface="Arial" panose="020B0604020202020204" pitchFamily="34" charset="0"/>
              <a:buChar char="•"/>
            </a:pPr>
            <a:endParaRPr lang="sv-SE" sz="2800" dirty="0">
              <a:latin typeface="Times New Roman" panose="02020603050405020304" pitchFamily="18" charset="0"/>
              <a:cs typeface="Times New Roman" panose="02020603050405020304" pitchFamily="18" charset="0"/>
            </a:endParaRPr>
          </a:p>
          <a:p>
            <a:pPr marL="360000" indent="-360000">
              <a:spcBef>
                <a:spcPts val="500"/>
              </a:spcBef>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Vid övningar under handledningen ska deltagaren delta aktivt och kunna uppvisa gruppledarfärdigheter.</a:t>
            </a:r>
          </a:p>
          <a:p>
            <a:pPr marL="360000" lvl="0" indent="-360000">
              <a:spcBef>
                <a:spcPts val="500"/>
              </a:spcBef>
              <a:buFont typeface="Arial" panose="020B0604020202020204" pitchFamily="34" charset="0"/>
              <a:buChar char="•"/>
            </a:pPr>
            <a:endParaRPr lang="sv-SE" sz="2800" dirty="0">
              <a:latin typeface="Times New Roman" panose="02020603050405020304" pitchFamily="18" charset="0"/>
              <a:cs typeface="Times New Roman" panose="02020603050405020304" pitchFamily="18" charset="0"/>
            </a:endParaRPr>
          </a:p>
          <a:p>
            <a:pPr marL="360000" indent="-360000">
              <a:spcBef>
                <a:spcPts val="500"/>
              </a:spcBef>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Deltagaren ska uppvisa följsamhet till manualen</a:t>
            </a:r>
          </a:p>
          <a:p>
            <a:pPr lvl="0"/>
            <a:endParaRPr lang="sv-SE" sz="2800" dirty="0">
              <a:latin typeface="Times New Roman" panose="02020603050405020304" pitchFamily="18" charset="0"/>
              <a:cs typeface="Times New Roman" panose="02020603050405020304" pitchFamily="18" charset="0"/>
            </a:endParaRPr>
          </a:p>
          <a:p>
            <a:pPr marL="457200" lvl="1" indent="0">
              <a:buNone/>
            </a:pPr>
            <a:endParaRPr lang="sv-SE" dirty="0">
              <a:latin typeface="Times New Roman" panose="02020603050405020304" pitchFamily="18" charset="0"/>
              <a:cs typeface="Times New Roman" panose="02020603050405020304" pitchFamily="18" charset="0"/>
            </a:endParaRPr>
          </a:p>
          <a:p>
            <a:endParaRPr lang="sv-SE" sz="2400" dirty="0"/>
          </a:p>
          <a:p>
            <a:endParaRPr lang="sv-SE" sz="2400" dirty="0"/>
          </a:p>
        </p:txBody>
      </p:sp>
      <p:pic>
        <p:nvPicPr>
          <p:cNvPr id="4" name="Bildobjekt 3" descr="\\ad.stockholm.se\cli-sd\cc2sd002\003871\Precens\Brottsprevention\Komet1\Administration\Logotype\PLUS\PLUS logo användbar.jpg"/>
          <p:cNvPicPr/>
          <p:nvPr/>
        </p:nvPicPr>
        <p:blipFill>
          <a:blip r:embed="rId3" cstate="print"/>
          <a:srcRect/>
          <a:stretch>
            <a:fillRect/>
          </a:stretch>
        </p:blipFill>
        <p:spPr bwMode="auto">
          <a:xfrm>
            <a:off x="7164290" y="6165306"/>
            <a:ext cx="1130531" cy="465513"/>
          </a:xfrm>
          <a:prstGeom prst="rect">
            <a:avLst/>
          </a:prstGeom>
          <a:noFill/>
          <a:ln w="9525">
            <a:noFill/>
            <a:miter lim="800000"/>
            <a:headEnd/>
            <a:tailEnd/>
          </a:ln>
        </p:spPr>
      </p:pic>
    </p:spTree>
    <p:extLst>
      <p:ext uri="{BB962C8B-B14F-4D97-AF65-F5344CB8AC3E}">
        <p14:creationId xmlns:p14="http://schemas.microsoft.com/office/powerpoint/2010/main" val="6380857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9" name="Picture 3" descr="\\ad.stockholm.se\cli-sd\cc2sd008\005867\KOMET\Gamla Kometmappen\Illustrationer\Illustrationer Januari -13\Komprimerade\Barn bygger lego med far. Komprimerad.jpg"/>
          <p:cNvPicPr>
            <a:picLocks noChangeAspect="1" noChangeArrowheads="1"/>
          </p:cNvPicPr>
          <p:nvPr/>
        </p:nvPicPr>
        <p:blipFill>
          <a:blip r:embed="rId3" cstate="print"/>
          <a:srcRect/>
          <a:stretch>
            <a:fillRect/>
          </a:stretch>
        </p:blipFill>
        <p:spPr bwMode="auto">
          <a:xfrm>
            <a:off x="3424695" y="1670796"/>
            <a:ext cx="4778628" cy="4073237"/>
          </a:xfrm>
          <a:prstGeom prst="rect">
            <a:avLst/>
          </a:prstGeom>
          <a:noFill/>
        </p:spPr>
      </p:pic>
      <p:sp>
        <p:nvSpPr>
          <p:cNvPr id="8" name="Platshållare för text 7"/>
          <p:cNvSpPr>
            <a:spLocks noGrp="1"/>
          </p:cNvSpPr>
          <p:nvPr>
            <p:ph type="body" sz="quarter" idx="13"/>
          </p:nvPr>
        </p:nvSpPr>
        <p:spPr>
          <a:xfrm>
            <a:off x="903767" y="857250"/>
            <a:ext cx="5725632" cy="4542750"/>
          </a:xfrm>
        </p:spPr>
        <p:txBody>
          <a:bodyPr>
            <a:normAutofit/>
          </a:bodyPr>
          <a:lstStyle/>
          <a:p>
            <a:pPr>
              <a:buNone/>
            </a:pPr>
            <a:endParaRPr lang="sv-SE" sz="3600" dirty="0"/>
          </a:p>
          <a:p>
            <a:pPr>
              <a:buNone/>
            </a:pPr>
            <a:r>
              <a:rPr lang="sv-SE" sz="3600" dirty="0">
                <a:latin typeface="Times New Roman" panose="02020603050405020304" pitchFamily="18" charset="0"/>
                <a:cs typeface="Times New Roman" panose="02020603050405020304" pitchFamily="18" charset="0"/>
              </a:rPr>
              <a:t>Tack för uppmärksamheten!</a:t>
            </a:r>
          </a:p>
          <a:p>
            <a:endParaRPr lang="sv-SE" dirty="0"/>
          </a:p>
          <a:p>
            <a:endParaRPr lang="sv-SE" dirty="0"/>
          </a:p>
          <a:p>
            <a:endParaRPr lang="sv-SE" dirty="0"/>
          </a:p>
        </p:txBody>
      </p:sp>
      <p:pic>
        <p:nvPicPr>
          <p:cNvPr id="6" name="Bildobjekt 5" descr="\\ad.stockholm.se\cli-sd\cc2sd002\003871\Precens\Brottsprevention\Komet1\Administration\Logotype\PLUS\PLUS logo användbar.jpg"/>
          <p:cNvPicPr/>
          <p:nvPr/>
        </p:nvPicPr>
        <p:blipFill>
          <a:blip r:embed="rId4" cstate="print"/>
          <a:srcRect/>
          <a:stretch>
            <a:fillRect/>
          </a:stretch>
        </p:blipFill>
        <p:spPr bwMode="auto">
          <a:xfrm>
            <a:off x="7164290" y="6165306"/>
            <a:ext cx="1130531" cy="465513"/>
          </a:xfrm>
          <a:prstGeom prst="rect">
            <a:avLst/>
          </a:prstGeom>
          <a:noFill/>
          <a:ln w="9525">
            <a:noFill/>
            <a:miter lim="800000"/>
            <a:headEnd/>
            <a:tailEnd/>
          </a:ln>
        </p:spPr>
      </p:pic>
    </p:spTree>
    <p:extLst>
      <p:ext uri="{BB962C8B-B14F-4D97-AF65-F5344CB8AC3E}">
        <p14:creationId xmlns:p14="http://schemas.microsoft.com/office/powerpoint/2010/main" val="20231456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26DB85-55B9-433F-B788-4B73AF1F81A1}"/>
              </a:ext>
            </a:extLst>
          </p:cNvPr>
          <p:cNvSpPr>
            <a:spLocks noGrp="1"/>
          </p:cNvSpPr>
          <p:nvPr>
            <p:ph type="title"/>
          </p:nvPr>
        </p:nvSpPr>
        <p:spPr/>
        <p:txBody>
          <a:bodyPr/>
          <a:lstStyle/>
          <a:p>
            <a:r>
              <a:rPr lang="sv-SE" dirty="0">
                <a:latin typeface="Times New Roman" panose="02020603050405020304" pitchFamily="18" charset="0"/>
                <a:cs typeface="Times New Roman" panose="02020603050405020304" pitchFamily="18" charset="0"/>
              </a:rPr>
              <a:t>Referenslista</a:t>
            </a:r>
          </a:p>
        </p:txBody>
      </p:sp>
      <p:sp>
        <p:nvSpPr>
          <p:cNvPr id="8" name="Platshållare för text 7"/>
          <p:cNvSpPr>
            <a:spLocks noGrp="1"/>
          </p:cNvSpPr>
          <p:nvPr>
            <p:ph idx="1"/>
          </p:nvPr>
        </p:nvSpPr>
        <p:spPr/>
        <p:txBody>
          <a:bodyPr>
            <a:normAutofit/>
          </a:bodyPr>
          <a:lstStyle/>
          <a:p>
            <a:pPr>
              <a:buNone/>
            </a:pPr>
            <a:endParaRPr lang="sv-SE" sz="1800" b="1" dirty="0">
              <a:latin typeface="Times New Roman" panose="02020603050405020304" pitchFamily="18" charset="0"/>
              <a:cs typeface="Times New Roman" panose="02020603050405020304" pitchFamily="18" charset="0"/>
            </a:endParaRPr>
          </a:p>
          <a:p>
            <a:pPr>
              <a:buNone/>
            </a:pPr>
            <a:endParaRPr lang="sv-SE" sz="2800" dirty="0">
              <a:solidFill>
                <a:schemeClr val="tx1"/>
              </a:solidFill>
              <a:latin typeface="Times New Roman" panose="02020603050405020304" pitchFamily="18" charset="0"/>
              <a:cs typeface="Times New Roman" panose="02020603050405020304" pitchFamily="18" charset="0"/>
            </a:endParaRPr>
          </a:p>
          <a:p>
            <a:pPr>
              <a:buNone/>
            </a:pPr>
            <a:endParaRPr lang="sv-SE" sz="3600" b="1" dirty="0">
              <a:latin typeface="Times New Roman" panose="02020603050405020304" pitchFamily="18" charset="0"/>
              <a:cs typeface="Times New Roman" panose="02020603050405020304" pitchFamily="18" charset="0"/>
            </a:endParaRPr>
          </a:p>
          <a:p>
            <a:endParaRPr lang="sv-SE" dirty="0"/>
          </a:p>
          <a:p>
            <a:endParaRPr lang="sv-SE" dirty="0"/>
          </a:p>
          <a:p>
            <a:endParaRPr lang="sv-SE" dirty="0"/>
          </a:p>
        </p:txBody>
      </p:sp>
      <p:pic>
        <p:nvPicPr>
          <p:cNvPr id="6" name="Bildobjekt 5" descr="\\ad.stockholm.se\cli-sd\cc2sd002\003871\Precens\Brottsprevention\Komet1\Administration\Logotype\PLUS\PLUS logo användbar.jpg"/>
          <p:cNvPicPr/>
          <p:nvPr/>
        </p:nvPicPr>
        <p:blipFill>
          <a:blip r:embed="rId3" cstate="print"/>
          <a:srcRect/>
          <a:stretch>
            <a:fillRect/>
          </a:stretch>
        </p:blipFill>
        <p:spPr bwMode="auto">
          <a:xfrm>
            <a:off x="7164290" y="6165306"/>
            <a:ext cx="1130531" cy="465513"/>
          </a:xfrm>
          <a:prstGeom prst="rect">
            <a:avLst/>
          </a:prstGeom>
          <a:noFill/>
          <a:ln w="9525">
            <a:noFill/>
            <a:miter lim="800000"/>
            <a:headEnd/>
            <a:tailEnd/>
          </a:ln>
        </p:spPr>
      </p:pic>
      <p:sp>
        <p:nvSpPr>
          <p:cNvPr id="7" name="textruta 6">
            <a:extLst>
              <a:ext uri="{FF2B5EF4-FFF2-40B4-BE49-F238E27FC236}">
                <a16:creationId xmlns:a16="http://schemas.microsoft.com/office/drawing/2014/main" id="{DD56ADF2-C3E8-4B6E-81E7-D23D67185D1F}"/>
              </a:ext>
            </a:extLst>
          </p:cNvPr>
          <p:cNvSpPr txBox="1"/>
          <p:nvPr/>
        </p:nvSpPr>
        <p:spPr>
          <a:xfrm>
            <a:off x="248652" y="959093"/>
            <a:ext cx="8646695" cy="4939814"/>
          </a:xfrm>
          <a:prstGeom prst="rect">
            <a:avLst/>
          </a:prstGeom>
          <a:noFill/>
        </p:spPr>
        <p:txBody>
          <a:bodyPr wrap="square">
            <a:spAutoFit/>
          </a:bodyPr>
          <a:lstStyle/>
          <a:p>
            <a:pPr marL="285750" indent="-285750">
              <a:spcBef>
                <a:spcPts val="600"/>
              </a:spcBef>
              <a:spcAft>
                <a:spcPts val="1200"/>
              </a:spcAft>
              <a:buFont typeface="Arial" panose="020B0604020202020204" pitchFamily="34" charset="0"/>
              <a:buChar char="•"/>
            </a:pPr>
            <a:r>
              <a:rPr lang="sv-SE" sz="1700" dirty="0">
                <a:effectLst/>
                <a:latin typeface="Times New Roman" panose="02020603050405020304" pitchFamily="18" charset="0"/>
                <a:ea typeface="Times New Roman" panose="02020603050405020304" pitchFamily="18" charset="0"/>
              </a:rPr>
              <a:t>Andershed, A-K. &amp; Andershed, H., 2009. Bedömning av risk- och skyddsfaktorer för normbrytande beteende hos unga: hur kan vi använda teori och forskning i praktiken. I: </a:t>
            </a:r>
            <a:r>
              <a:rPr lang="sv-SE" sz="1700" i="1" dirty="0">
                <a:effectLst/>
                <a:latin typeface="Times New Roman" panose="02020603050405020304" pitchFamily="18" charset="0"/>
                <a:ea typeface="Times New Roman" panose="02020603050405020304" pitchFamily="18" charset="0"/>
              </a:rPr>
              <a:t>Barn och unga som begår brott: handbok för socialtjänsten.</a:t>
            </a:r>
            <a:r>
              <a:rPr lang="sv-SE" sz="1700" dirty="0">
                <a:effectLst/>
                <a:latin typeface="Times New Roman" panose="02020603050405020304" pitchFamily="18" charset="0"/>
                <a:ea typeface="Times New Roman" panose="02020603050405020304" pitchFamily="18" charset="0"/>
              </a:rPr>
              <a:t> </a:t>
            </a:r>
            <a:r>
              <a:rPr lang="en-US" sz="1700" dirty="0">
                <a:effectLst/>
                <a:latin typeface="Times New Roman" panose="02020603050405020304" pitchFamily="18" charset="0"/>
                <a:ea typeface="Times New Roman" panose="02020603050405020304" pitchFamily="18" charset="0"/>
              </a:rPr>
              <a:t>Stockholm: </a:t>
            </a:r>
            <a:r>
              <a:rPr lang="en-US" sz="1700" dirty="0" err="1">
                <a:effectLst/>
                <a:latin typeface="Times New Roman" panose="02020603050405020304" pitchFamily="18" charset="0"/>
                <a:ea typeface="Times New Roman" panose="02020603050405020304" pitchFamily="18" charset="0"/>
              </a:rPr>
              <a:t>Socialstyrelsen</a:t>
            </a:r>
            <a:r>
              <a:rPr lang="en-US" sz="1700" dirty="0">
                <a:effectLst/>
                <a:latin typeface="Times New Roman" panose="02020603050405020304" pitchFamily="18" charset="0"/>
                <a:ea typeface="Times New Roman" panose="02020603050405020304" pitchFamily="18" charset="0"/>
              </a:rPr>
              <a:t>.</a:t>
            </a:r>
            <a:endParaRPr lang="sv-SE" sz="1700" dirty="0">
              <a:effectLst/>
              <a:latin typeface="Times New Roman" panose="02020603050405020304" pitchFamily="18" charset="0"/>
              <a:ea typeface="Times New Roman" panose="02020603050405020304" pitchFamily="18" charset="0"/>
            </a:endParaRPr>
          </a:p>
          <a:p>
            <a:pPr marL="285750" indent="-285750">
              <a:spcBef>
                <a:spcPts val="600"/>
              </a:spcBef>
              <a:spcAft>
                <a:spcPts val="1200"/>
              </a:spcAft>
              <a:buFont typeface="Arial" panose="020B0604020202020204" pitchFamily="34" charset="0"/>
              <a:buChar char="•"/>
            </a:pPr>
            <a:r>
              <a:rPr lang="en-US" sz="1700" dirty="0">
                <a:effectLst/>
                <a:latin typeface="Times New Roman" panose="02020603050405020304" pitchFamily="18" charset="0"/>
                <a:ea typeface="Times New Roman" panose="02020603050405020304" pitchFamily="18" charset="0"/>
              </a:rPr>
              <a:t>Bandura, A., 1977. </a:t>
            </a:r>
            <a:r>
              <a:rPr lang="en-US" sz="1700" i="1" dirty="0">
                <a:effectLst/>
                <a:latin typeface="Times New Roman" panose="02020603050405020304" pitchFamily="18" charset="0"/>
                <a:ea typeface="Times New Roman" panose="02020603050405020304" pitchFamily="18" charset="0"/>
              </a:rPr>
              <a:t>Social learning theory.</a:t>
            </a:r>
            <a:r>
              <a:rPr lang="en-US" sz="1700" dirty="0">
                <a:effectLst/>
                <a:latin typeface="Times New Roman" panose="02020603050405020304" pitchFamily="18" charset="0"/>
                <a:ea typeface="Times New Roman" panose="02020603050405020304" pitchFamily="18" charset="0"/>
              </a:rPr>
              <a:t> Englewood Cliffs, NJ: Prentice Hall.</a:t>
            </a:r>
            <a:endParaRPr lang="sv-SE" sz="1700" dirty="0">
              <a:effectLst/>
              <a:latin typeface="Times New Roman" panose="02020603050405020304" pitchFamily="18" charset="0"/>
              <a:ea typeface="Times New Roman" panose="02020603050405020304" pitchFamily="18" charset="0"/>
            </a:endParaRPr>
          </a:p>
          <a:p>
            <a:pPr marL="285750" indent="-285750">
              <a:spcBef>
                <a:spcPts val="600"/>
              </a:spcBef>
              <a:spcAft>
                <a:spcPts val="1200"/>
              </a:spcAft>
              <a:buFont typeface="Arial" panose="020B0604020202020204" pitchFamily="34" charset="0"/>
              <a:buChar char="•"/>
            </a:pPr>
            <a:r>
              <a:rPr lang="en-US" sz="1700" dirty="0">
                <a:effectLst/>
                <a:latin typeface="Times New Roman" panose="02020603050405020304" pitchFamily="18" charset="0"/>
                <a:ea typeface="Times New Roman" panose="02020603050405020304" pitchFamily="18" charset="0"/>
              </a:rPr>
              <a:t>Basha, S.A.J., Kim, J.J., Cai, Q., </a:t>
            </a:r>
            <a:r>
              <a:rPr lang="en-US" sz="1700" dirty="0" err="1">
                <a:effectLst/>
                <a:latin typeface="Times New Roman" panose="02020603050405020304" pitchFamily="18" charset="0"/>
                <a:ea typeface="Times New Roman" panose="02020603050405020304" pitchFamily="18" charset="0"/>
              </a:rPr>
              <a:t>Kuckertz</a:t>
            </a:r>
            <a:r>
              <a:rPr lang="en-US" sz="1700" dirty="0">
                <a:effectLst/>
                <a:latin typeface="Times New Roman" panose="02020603050405020304" pitchFamily="18" charset="0"/>
                <a:ea typeface="Times New Roman" panose="02020603050405020304" pitchFamily="18" charset="0"/>
              </a:rPr>
              <a:t>, M. &amp; Gewirtz, A.H., 2025. What is fidelity? A systematic review of provider fidelity and its associations with engagement and outcomes in parenting programs. </a:t>
            </a:r>
            <a:r>
              <a:rPr lang="en-US" sz="1700" i="1" dirty="0">
                <a:effectLst/>
                <a:latin typeface="Times New Roman" panose="02020603050405020304" pitchFamily="18" charset="0"/>
                <a:ea typeface="Times New Roman" panose="02020603050405020304" pitchFamily="18" charset="0"/>
              </a:rPr>
              <a:t>Clinical Psychology Review</a:t>
            </a:r>
            <a:r>
              <a:rPr lang="en-US" sz="1700" dirty="0">
                <a:effectLst/>
                <a:latin typeface="Times New Roman" panose="02020603050405020304" pitchFamily="18" charset="0"/>
                <a:ea typeface="Times New Roman" panose="02020603050405020304" pitchFamily="18" charset="0"/>
              </a:rPr>
              <a:t>, 115, art. 102531. </a:t>
            </a:r>
            <a:r>
              <a:rPr lang="en-US" sz="1700" u="sng" dirty="0">
                <a:solidFill>
                  <a:srgbClr val="007EC4"/>
                </a:solidFill>
                <a:effectLst/>
                <a:latin typeface="Times New Roman" panose="02020603050405020304" pitchFamily="18" charset="0"/>
                <a:ea typeface="Times New Roman" panose="02020603050405020304" pitchFamily="18" charset="0"/>
                <a:hlinkClick r:id="rId4"/>
              </a:rPr>
              <a:t>https://doi.org/10.1016/j.cpr.2024.102531</a:t>
            </a:r>
            <a:endParaRPr lang="sv-SE" sz="1700" dirty="0">
              <a:effectLst/>
              <a:latin typeface="Times New Roman" panose="02020603050405020304" pitchFamily="18" charset="0"/>
              <a:ea typeface="Times New Roman" panose="02020603050405020304" pitchFamily="18" charset="0"/>
            </a:endParaRPr>
          </a:p>
          <a:p>
            <a:pPr marL="285750" indent="-285750">
              <a:spcBef>
                <a:spcPts val="600"/>
              </a:spcBef>
              <a:spcAft>
                <a:spcPts val="1200"/>
              </a:spcAft>
              <a:buFont typeface="Arial" panose="020B0604020202020204" pitchFamily="34" charset="0"/>
              <a:buChar char="•"/>
            </a:pPr>
            <a:r>
              <a:rPr lang="en-US" sz="1700" dirty="0" err="1">
                <a:effectLst/>
                <a:latin typeface="Times New Roman" panose="02020603050405020304" pitchFamily="18" charset="0"/>
                <a:ea typeface="Times New Roman" panose="02020603050405020304" pitchFamily="18" charset="0"/>
              </a:rPr>
              <a:t>Brummelman</a:t>
            </a:r>
            <a:r>
              <a:rPr lang="en-US" sz="1700" dirty="0">
                <a:effectLst/>
                <a:latin typeface="Times New Roman" panose="02020603050405020304" pitchFamily="18" charset="0"/>
                <a:ea typeface="Times New Roman" panose="02020603050405020304" pitchFamily="18" charset="0"/>
              </a:rPr>
              <a:t>, E., </a:t>
            </a:r>
            <a:r>
              <a:rPr lang="en-US" sz="1700" dirty="0" err="1">
                <a:effectLst/>
                <a:latin typeface="Times New Roman" panose="02020603050405020304" pitchFamily="18" charset="0"/>
                <a:ea typeface="Times New Roman" panose="02020603050405020304" pitchFamily="18" charset="0"/>
              </a:rPr>
              <a:t>Thomaes</a:t>
            </a:r>
            <a:r>
              <a:rPr lang="en-US" sz="1700" dirty="0">
                <a:effectLst/>
                <a:latin typeface="Times New Roman" panose="02020603050405020304" pitchFamily="18" charset="0"/>
                <a:ea typeface="Times New Roman" panose="02020603050405020304" pitchFamily="18" charset="0"/>
              </a:rPr>
              <a:t>, S., </a:t>
            </a:r>
            <a:r>
              <a:rPr lang="en-US" sz="1700" dirty="0" err="1">
                <a:effectLst/>
                <a:latin typeface="Times New Roman" panose="02020603050405020304" pitchFamily="18" charset="0"/>
                <a:ea typeface="Times New Roman" panose="02020603050405020304" pitchFamily="18" charset="0"/>
              </a:rPr>
              <a:t>Overbeek</a:t>
            </a:r>
            <a:r>
              <a:rPr lang="en-US" sz="1700" dirty="0">
                <a:effectLst/>
                <a:latin typeface="Times New Roman" panose="02020603050405020304" pitchFamily="18" charset="0"/>
                <a:ea typeface="Times New Roman" panose="02020603050405020304" pitchFamily="18" charset="0"/>
              </a:rPr>
              <a:t>, G., </a:t>
            </a:r>
            <a:r>
              <a:rPr lang="en-US" sz="1700" dirty="0" err="1">
                <a:effectLst/>
                <a:latin typeface="Times New Roman" panose="02020603050405020304" pitchFamily="18" charset="0"/>
                <a:ea typeface="Times New Roman" panose="02020603050405020304" pitchFamily="18" charset="0"/>
              </a:rPr>
              <a:t>Orobio</a:t>
            </a:r>
            <a:r>
              <a:rPr lang="en-US" sz="1700" dirty="0">
                <a:effectLst/>
                <a:latin typeface="Times New Roman" panose="02020603050405020304" pitchFamily="18" charset="0"/>
                <a:ea typeface="Times New Roman" panose="02020603050405020304" pitchFamily="18" charset="0"/>
              </a:rPr>
              <a:t> de Castro, B., van den </a:t>
            </a:r>
            <a:r>
              <a:rPr lang="en-US" sz="1700" dirty="0" err="1">
                <a:effectLst/>
                <a:latin typeface="Times New Roman" panose="02020603050405020304" pitchFamily="18" charset="0"/>
                <a:ea typeface="Times New Roman" panose="02020603050405020304" pitchFamily="18" charset="0"/>
              </a:rPr>
              <a:t>Hout</a:t>
            </a:r>
            <a:r>
              <a:rPr lang="en-US" sz="1700" dirty="0">
                <a:effectLst/>
                <a:latin typeface="Times New Roman" panose="02020603050405020304" pitchFamily="18" charset="0"/>
                <a:ea typeface="Times New Roman" panose="02020603050405020304" pitchFamily="18" charset="0"/>
              </a:rPr>
              <a:t>, M.A. &amp; Bushman, B.J., 2014. On feeding those hungry for praise: person praise backfires in children with low self-esteem. </a:t>
            </a:r>
            <a:r>
              <a:rPr lang="en-US" sz="1700" i="1" dirty="0">
                <a:effectLst/>
                <a:latin typeface="Times New Roman" panose="02020603050405020304" pitchFamily="18" charset="0"/>
                <a:ea typeface="Times New Roman" panose="02020603050405020304" pitchFamily="18" charset="0"/>
              </a:rPr>
              <a:t>Journal of Experimental Psychology: General</a:t>
            </a:r>
            <a:r>
              <a:rPr lang="en-US" sz="1700" dirty="0">
                <a:effectLst/>
                <a:latin typeface="Times New Roman" panose="02020603050405020304" pitchFamily="18" charset="0"/>
                <a:ea typeface="Times New Roman" panose="02020603050405020304" pitchFamily="18" charset="0"/>
              </a:rPr>
              <a:t>, 143(1), ss. 9–14. https://doi.org/10.1037/a0031917</a:t>
            </a:r>
            <a:endParaRPr lang="sv-SE" sz="1700" dirty="0">
              <a:effectLst/>
              <a:latin typeface="Times New Roman" panose="02020603050405020304" pitchFamily="18" charset="0"/>
              <a:ea typeface="Times New Roman" panose="02020603050405020304" pitchFamily="18" charset="0"/>
            </a:endParaRPr>
          </a:p>
          <a:p>
            <a:pPr marL="285750" indent="-285750">
              <a:spcBef>
                <a:spcPts val="600"/>
              </a:spcBef>
              <a:spcAft>
                <a:spcPts val="1200"/>
              </a:spcAft>
              <a:buFont typeface="Arial" panose="020B0604020202020204" pitchFamily="34" charset="0"/>
              <a:buChar char="•"/>
            </a:pPr>
            <a:r>
              <a:rPr lang="en-US" sz="1700" dirty="0">
                <a:effectLst/>
                <a:latin typeface="Times New Roman" panose="02020603050405020304" pitchFamily="18" charset="0"/>
                <a:ea typeface="Times New Roman" panose="02020603050405020304" pitchFamily="18" charset="0"/>
              </a:rPr>
              <a:t>Conroy, M.A., Sutherland, K.S., Snyder, A., Al-</a:t>
            </a:r>
            <a:r>
              <a:rPr lang="en-US" sz="1700" dirty="0" err="1">
                <a:effectLst/>
                <a:latin typeface="Times New Roman" panose="02020603050405020304" pitchFamily="18" charset="0"/>
                <a:ea typeface="Times New Roman" panose="02020603050405020304" pitchFamily="18" charset="0"/>
              </a:rPr>
              <a:t>Hendawi</a:t>
            </a:r>
            <a:r>
              <a:rPr lang="en-US" sz="1700" dirty="0">
                <a:effectLst/>
                <a:latin typeface="Times New Roman" panose="02020603050405020304" pitchFamily="18" charset="0"/>
                <a:ea typeface="Times New Roman" panose="02020603050405020304" pitchFamily="18" charset="0"/>
              </a:rPr>
              <a:t>, M. &amp; Vo, A., 2009. Creating a positive classroom atmosphere: teachers' use of effective praise and feedback. </a:t>
            </a:r>
            <a:r>
              <a:rPr lang="en-US" sz="1700" i="1" dirty="0">
                <a:effectLst/>
                <a:latin typeface="Times New Roman" panose="02020603050405020304" pitchFamily="18" charset="0"/>
                <a:ea typeface="Times New Roman" panose="02020603050405020304" pitchFamily="18" charset="0"/>
              </a:rPr>
              <a:t>Beyond Behavior</a:t>
            </a:r>
            <a:r>
              <a:rPr lang="en-US" sz="1700" dirty="0">
                <a:effectLst/>
                <a:latin typeface="Times New Roman" panose="02020603050405020304" pitchFamily="18" charset="0"/>
                <a:ea typeface="Times New Roman" panose="02020603050405020304" pitchFamily="18" charset="0"/>
              </a:rPr>
              <a:t>, 18(2), ss. 18–26.</a:t>
            </a:r>
            <a:endParaRPr lang="sv-SE" sz="17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667719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7"/>
          <p:cNvSpPr>
            <a:spLocks noGrp="1"/>
          </p:cNvSpPr>
          <p:nvPr>
            <p:ph idx="1"/>
          </p:nvPr>
        </p:nvSpPr>
        <p:spPr/>
        <p:txBody>
          <a:bodyPr>
            <a:normAutofit/>
          </a:bodyPr>
          <a:lstStyle/>
          <a:p>
            <a:pPr>
              <a:buNone/>
            </a:pPr>
            <a:endParaRPr lang="sv-SE" sz="1800" b="1" dirty="0">
              <a:latin typeface="Times New Roman" panose="02020603050405020304" pitchFamily="18" charset="0"/>
              <a:cs typeface="Times New Roman" panose="02020603050405020304" pitchFamily="18" charset="0"/>
            </a:endParaRPr>
          </a:p>
          <a:p>
            <a:pPr>
              <a:buNone/>
            </a:pPr>
            <a:endParaRPr lang="sv-SE" sz="2800" dirty="0">
              <a:solidFill>
                <a:schemeClr val="tx1"/>
              </a:solidFill>
              <a:latin typeface="Times New Roman" panose="02020603050405020304" pitchFamily="18" charset="0"/>
              <a:cs typeface="Times New Roman" panose="02020603050405020304" pitchFamily="18" charset="0"/>
            </a:endParaRPr>
          </a:p>
          <a:p>
            <a:pPr>
              <a:buNone/>
            </a:pPr>
            <a:endParaRPr lang="sv-SE" sz="3600" b="1" dirty="0">
              <a:latin typeface="Times New Roman" panose="02020603050405020304" pitchFamily="18" charset="0"/>
              <a:cs typeface="Times New Roman" panose="02020603050405020304" pitchFamily="18" charset="0"/>
            </a:endParaRPr>
          </a:p>
          <a:p>
            <a:endParaRPr lang="sv-SE" dirty="0"/>
          </a:p>
          <a:p>
            <a:endParaRPr lang="sv-SE" dirty="0"/>
          </a:p>
          <a:p>
            <a:endParaRPr lang="sv-SE" dirty="0"/>
          </a:p>
        </p:txBody>
      </p:sp>
      <p:pic>
        <p:nvPicPr>
          <p:cNvPr id="6" name="Bildobjekt 5" descr="\\ad.stockholm.se\cli-sd\cc2sd002\003871\Precens\Brottsprevention\Komet1\Administration\Logotype\PLUS\PLUS logo användbar.jpg"/>
          <p:cNvPicPr/>
          <p:nvPr/>
        </p:nvPicPr>
        <p:blipFill>
          <a:blip r:embed="rId3" cstate="print"/>
          <a:srcRect/>
          <a:stretch>
            <a:fillRect/>
          </a:stretch>
        </p:blipFill>
        <p:spPr bwMode="auto">
          <a:xfrm>
            <a:off x="7164290" y="6165306"/>
            <a:ext cx="1130531" cy="465513"/>
          </a:xfrm>
          <a:prstGeom prst="rect">
            <a:avLst/>
          </a:prstGeom>
          <a:noFill/>
          <a:ln w="9525">
            <a:noFill/>
            <a:miter lim="800000"/>
            <a:headEnd/>
            <a:tailEnd/>
          </a:ln>
        </p:spPr>
      </p:pic>
      <p:sp>
        <p:nvSpPr>
          <p:cNvPr id="7" name="textruta 6">
            <a:extLst>
              <a:ext uri="{FF2B5EF4-FFF2-40B4-BE49-F238E27FC236}">
                <a16:creationId xmlns:a16="http://schemas.microsoft.com/office/drawing/2014/main" id="{DD56ADF2-C3E8-4B6E-81E7-D23D67185D1F}"/>
              </a:ext>
            </a:extLst>
          </p:cNvPr>
          <p:cNvSpPr txBox="1"/>
          <p:nvPr/>
        </p:nvSpPr>
        <p:spPr>
          <a:xfrm>
            <a:off x="200526" y="959681"/>
            <a:ext cx="8742948" cy="5109091"/>
          </a:xfrm>
          <a:prstGeom prst="rect">
            <a:avLst/>
          </a:prstGeom>
          <a:noFill/>
        </p:spPr>
        <p:txBody>
          <a:bodyPr wrap="square">
            <a:spAutoFit/>
          </a:bodyPr>
          <a:lstStyle/>
          <a:p>
            <a:pPr marL="285750" indent="-285750">
              <a:spcBef>
                <a:spcPts val="600"/>
              </a:spcBef>
              <a:spcAft>
                <a:spcPts val="1200"/>
              </a:spcAft>
              <a:buFont typeface="Arial" panose="020B0604020202020204" pitchFamily="34" charset="0"/>
              <a:buChar char="•"/>
            </a:pPr>
            <a:r>
              <a:rPr lang="en-US" sz="1700" dirty="0" err="1">
                <a:effectLst/>
                <a:latin typeface="Times New Roman" panose="02020603050405020304" pitchFamily="18" charset="0"/>
                <a:ea typeface="Times New Roman" panose="02020603050405020304" pitchFamily="18" charset="0"/>
              </a:rPr>
              <a:t>Dishion</a:t>
            </a:r>
            <a:r>
              <a:rPr lang="en-US" sz="1700" dirty="0">
                <a:effectLst/>
                <a:latin typeface="Times New Roman" panose="02020603050405020304" pitchFamily="18" charset="0"/>
                <a:ea typeface="Times New Roman" panose="02020603050405020304" pitchFamily="18" charset="0"/>
              </a:rPr>
              <a:t>, T.J., Patterson, G.R. &amp; Kavanagh, K., 1992. An experimental test of a family intervention. </a:t>
            </a:r>
            <a:r>
              <a:rPr lang="en-US" sz="1700" i="1" dirty="0">
                <a:effectLst/>
                <a:latin typeface="Times New Roman" panose="02020603050405020304" pitchFamily="18" charset="0"/>
                <a:ea typeface="Times New Roman" panose="02020603050405020304" pitchFamily="18" charset="0"/>
              </a:rPr>
              <a:t>Prevention Science</a:t>
            </a:r>
            <a:r>
              <a:rPr lang="en-US" sz="1700" dirty="0">
                <a:effectLst/>
                <a:latin typeface="Times New Roman" panose="02020603050405020304" pitchFamily="18" charset="0"/>
                <a:ea typeface="Times New Roman" panose="02020603050405020304" pitchFamily="18" charset="0"/>
              </a:rPr>
              <a:t>, 3(3), ss. 75–84.</a:t>
            </a:r>
            <a:endParaRPr lang="sv-SE" sz="1700" dirty="0">
              <a:effectLst/>
              <a:latin typeface="Times New Roman" panose="02020603050405020304" pitchFamily="18" charset="0"/>
              <a:ea typeface="Times New Roman" panose="02020603050405020304" pitchFamily="18" charset="0"/>
            </a:endParaRPr>
          </a:p>
          <a:p>
            <a:pPr marL="285750" indent="-285750">
              <a:spcBef>
                <a:spcPts val="600"/>
              </a:spcBef>
              <a:spcAft>
                <a:spcPts val="1200"/>
              </a:spcAft>
              <a:buFont typeface="Arial" panose="020B0604020202020204" pitchFamily="34" charset="0"/>
              <a:buChar char="•"/>
            </a:pPr>
            <a:r>
              <a:rPr lang="en-US" sz="1700" dirty="0" err="1">
                <a:effectLst/>
                <a:latin typeface="Times New Roman" panose="02020603050405020304" pitchFamily="18" charset="0"/>
                <a:ea typeface="Times New Roman" panose="02020603050405020304" pitchFamily="18" charset="0"/>
              </a:rPr>
              <a:t>Dishion</a:t>
            </a:r>
            <a:r>
              <a:rPr lang="en-US" sz="1700" dirty="0">
                <a:effectLst/>
                <a:latin typeface="Times New Roman" panose="02020603050405020304" pitchFamily="18" charset="0"/>
                <a:ea typeface="Times New Roman" panose="02020603050405020304" pitchFamily="18" charset="0"/>
              </a:rPr>
              <a:t>, T.J. &amp; Snyder, J., 2016. </a:t>
            </a:r>
            <a:r>
              <a:rPr lang="en-US" sz="1700" i="1" dirty="0">
                <a:effectLst/>
                <a:latin typeface="Times New Roman" panose="02020603050405020304" pitchFamily="18" charset="0"/>
                <a:ea typeface="Times New Roman" panose="02020603050405020304" pitchFamily="18" charset="0"/>
              </a:rPr>
              <a:t>The Oxford handbook of coercive relationship dynamics.</a:t>
            </a:r>
            <a:r>
              <a:rPr lang="en-US" sz="1700" dirty="0">
                <a:effectLst/>
                <a:latin typeface="Times New Roman" panose="02020603050405020304" pitchFamily="18" charset="0"/>
                <a:ea typeface="Times New Roman" panose="02020603050405020304" pitchFamily="18" charset="0"/>
              </a:rPr>
              <a:t> </a:t>
            </a:r>
            <a:r>
              <a:rPr lang="sv-SE" sz="1700" dirty="0">
                <a:effectLst/>
                <a:latin typeface="Times New Roman" panose="02020603050405020304" pitchFamily="18" charset="0"/>
                <a:ea typeface="Times New Roman" panose="02020603050405020304" pitchFamily="18" charset="0"/>
              </a:rPr>
              <a:t>Oxford: Oxford University Press.</a:t>
            </a:r>
          </a:p>
          <a:p>
            <a:pPr marL="285750" indent="-285750">
              <a:spcBef>
                <a:spcPts val="600"/>
              </a:spcBef>
              <a:spcAft>
                <a:spcPts val="1200"/>
              </a:spcAft>
              <a:buFont typeface="Arial" panose="020B0604020202020204" pitchFamily="34" charset="0"/>
              <a:buChar char="•"/>
            </a:pPr>
            <a:r>
              <a:rPr lang="sv-SE" sz="1700" dirty="0" err="1">
                <a:latin typeface="Times New Roman" panose="02020603050405020304" pitchFamily="18" charset="0"/>
                <a:cs typeface="Times New Roman" panose="02020603050405020304" pitchFamily="18" charset="0"/>
              </a:rPr>
              <a:t>Enebrink</a:t>
            </a:r>
            <a:r>
              <a:rPr lang="sv-SE" sz="1700" dirty="0">
                <a:latin typeface="Times New Roman" panose="02020603050405020304" pitchFamily="18" charset="0"/>
                <a:cs typeface="Times New Roman" panose="02020603050405020304" pitchFamily="18" charset="0"/>
              </a:rPr>
              <a:t>, P., Högström, J., Forster, M. &amp; </a:t>
            </a:r>
            <a:r>
              <a:rPr lang="sv-SE" sz="1700" dirty="0" err="1">
                <a:latin typeface="Times New Roman" panose="02020603050405020304" pitchFamily="18" charset="0"/>
                <a:cs typeface="Times New Roman" panose="02020603050405020304" pitchFamily="18" charset="0"/>
              </a:rPr>
              <a:t>Ghaderi</a:t>
            </a:r>
            <a:r>
              <a:rPr lang="sv-SE" sz="1700" dirty="0">
                <a:latin typeface="Times New Roman" panose="02020603050405020304" pitchFamily="18" charset="0"/>
                <a:cs typeface="Times New Roman" panose="02020603050405020304" pitchFamily="18" charset="0"/>
              </a:rPr>
              <a:t>, A., 2012. Internet‑</a:t>
            </a:r>
            <a:r>
              <a:rPr lang="sv-SE" sz="1700" dirty="0" err="1">
                <a:latin typeface="Times New Roman" panose="02020603050405020304" pitchFamily="18" charset="0"/>
                <a:cs typeface="Times New Roman" panose="02020603050405020304" pitchFamily="18" charset="0"/>
              </a:rPr>
              <a:t>based</a:t>
            </a:r>
            <a:r>
              <a:rPr lang="sv-SE" sz="1700" dirty="0">
                <a:latin typeface="Times New Roman" panose="02020603050405020304" pitchFamily="18" charset="0"/>
                <a:cs typeface="Times New Roman" panose="02020603050405020304" pitchFamily="18" charset="0"/>
              </a:rPr>
              <a:t> </a:t>
            </a:r>
            <a:r>
              <a:rPr lang="sv-SE" sz="1700" dirty="0" err="1">
                <a:latin typeface="Times New Roman" panose="02020603050405020304" pitchFamily="18" charset="0"/>
                <a:cs typeface="Times New Roman" panose="02020603050405020304" pitchFamily="18" charset="0"/>
              </a:rPr>
              <a:t>parent</a:t>
            </a:r>
            <a:r>
              <a:rPr lang="sv-SE" sz="1700" dirty="0">
                <a:latin typeface="Times New Roman" panose="02020603050405020304" pitchFamily="18" charset="0"/>
                <a:cs typeface="Times New Roman" panose="02020603050405020304" pitchFamily="18" charset="0"/>
              </a:rPr>
              <a:t> management </a:t>
            </a:r>
            <a:r>
              <a:rPr lang="sv-SE" sz="1700" dirty="0" err="1">
                <a:latin typeface="Times New Roman" panose="02020603050405020304" pitchFamily="18" charset="0"/>
                <a:cs typeface="Times New Roman" panose="02020603050405020304" pitchFamily="18" charset="0"/>
              </a:rPr>
              <a:t>training</a:t>
            </a:r>
            <a:r>
              <a:rPr lang="sv-SE" sz="1700" dirty="0">
                <a:latin typeface="Times New Roman" panose="02020603050405020304" pitchFamily="18" charset="0"/>
                <a:cs typeface="Times New Roman" panose="02020603050405020304" pitchFamily="18" charset="0"/>
              </a:rPr>
              <a:t>: A </a:t>
            </a:r>
            <a:r>
              <a:rPr lang="sv-SE" sz="1700" dirty="0" err="1">
                <a:latin typeface="Times New Roman" panose="02020603050405020304" pitchFamily="18" charset="0"/>
                <a:cs typeface="Times New Roman" panose="02020603050405020304" pitchFamily="18" charset="0"/>
              </a:rPr>
              <a:t>randomized</a:t>
            </a:r>
            <a:r>
              <a:rPr lang="sv-SE" sz="1700" dirty="0">
                <a:latin typeface="Times New Roman" panose="02020603050405020304" pitchFamily="18" charset="0"/>
                <a:cs typeface="Times New Roman" panose="02020603050405020304" pitchFamily="18" charset="0"/>
              </a:rPr>
              <a:t> </a:t>
            </a:r>
            <a:r>
              <a:rPr lang="sv-SE" sz="1700" dirty="0" err="1">
                <a:latin typeface="Times New Roman" panose="02020603050405020304" pitchFamily="18" charset="0"/>
                <a:cs typeface="Times New Roman" panose="02020603050405020304" pitchFamily="18" charset="0"/>
              </a:rPr>
              <a:t>controlled</a:t>
            </a:r>
            <a:r>
              <a:rPr lang="sv-SE" sz="1700" dirty="0">
                <a:latin typeface="Times New Roman" panose="02020603050405020304" pitchFamily="18" charset="0"/>
                <a:cs typeface="Times New Roman" panose="02020603050405020304" pitchFamily="18" charset="0"/>
              </a:rPr>
              <a:t> </a:t>
            </a:r>
            <a:r>
              <a:rPr lang="sv-SE" sz="1700" dirty="0" err="1">
                <a:latin typeface="Times New Roman" panose="02020603050405020304" pitchFamily="18" charset="0"/>
                <a:cs typeface="Times New Roman" panose="02020603050405020304" pitchFamily="18" charset="0"/>
              </a:rPr>
              <a:t>study</a:t>
            </a:r>
            <a:r>
              <a:rPr lang="sv-SE" sz="1700" dirty="0">
                <a:latin typeface="Times New Roman" panose="02020603050405020304" pitchFamily="18" charset="0"/>
                <a:cs typeface="Times New Roman" panose="02020603050405020304" pitchFamily="18" charset="0"/>
              </a:rPr>
              <a:t>. </a:t>
            </a:r>
            <a:r>
              <a:rPr lang="sv-SE" sz="1700" i="1" dirty="0" err="1">
                <a:latin typeface="Times New Roman" panose="02020603050405020304" pitchFamily="18" charset="0"/>
                <a:cs typeface="Times New Roman" panose="02020603050405020304" pitchFamily="18" charset="0"/>
              </a:rPr>
              <a:t>Behaviour</a:t>
            </a:r>
            <a:r>
              <a:rPr lang="sv-SE" sz="1700" i="1" dirty="0">
                <a:latin typeface="Times New Roman" panose="02020603050405020304" pitchFamily="18" charset="0"/>
                <a:cs typeface="Times New Roman" panose="02020603050405020304" pitchFamily="18" charset="0"/>
              </a:rPr>
              <a:t> Research and </a:t>
            </a:r>
            <a:r>
              <a:rPr lang="sv-SE" sz="1700" i="1" dirty="0" err="1">
                <a:latin typeface="Times New Roman" panose="02020603050405020304" pitchFamily="18" charset="0"/>
                <a:cs typeface="Times New Roman" panose="02020603050405020304" pitchFamily="18" charset="0"/>
              </a:rPr>
              <a:t>Therapy</a:t>
            </a:r>
            <a:r>
              <a:rPr lang="sv-SE" sz="1700" dirty="0">
                <a:latin typeface="Times New Roman" panose="02020603050405020304" pitchFamily="18" charset="0"/>
                <a:cs typeface="Times New Roman" panose="02020603050405020304" pitchFamily="18" charset="0"/>
              </a:rPr>
              <a:t>, 50(4), ss. 240–249.</a:t>
            </a:r>
          </a:p>
          <a:p>
            <a:pPr marL="285750" indent="-285750">
              <a:spcBef>
                <a:spcPts val="600"/>
              </a:spcBef>
              <a:spcAft>
                <a:spcPts val="1200"/>
              </a:spcAft>
              <a:buFont typeface="Arial" panose="020B0604020202020204" pitchFamily="34" charset="0"/>
              <a:buChar char="•"/>
            </a:pPr>
            <a:r>
              <a:rPr lang="en-US" sz="1700" dirty="0" err="1">
                <a:effectLst/>
                <a:latin typeface="Times New Roman" panose="02020603050405020304" pitchFamily="18" charset="0"/>
                <a:ea typeface="Times New Roman" panose="02020603050405020304" pitchFamily="18" charset="0"/>
              </a:rPr>
              <a:t>Enebrink</a:t>
            </a:r>
            <a:r>
              <a:rPr lang="en-US" sz="1700" dirty="0">
                <a:effectLst/>
                <a:latin typeface="Times New Roman" panose="02020603050405020304" pitchFamily="18" charset="0"/>
                <a:ea typeface="Times New Roman" panose="02020603050405020304" pitchFamily="18" charset="0"/>
              </a:rPr>
              <a:t>, P. &amp; </a:t>
            </a:r>
            <a:r>
              <a:rPr lang="en-US" sz="1700" dirty="0" err="1">
                <a:effectLst/>
                <a:latin typeface="Times New Roman" panose="02020603050405020304" pitchFamily="18" charset="0"/>
                <a:ea typeface="Times New Roman" panose="02020603050405020304" pitchFamily="18" charset="0"/>
              </a:rPr>
              <a:t>Stattin</a:t>
            </a:r>
            <a:r>
              <a:rPr lang="en-US" sz="1700" dirty="0">
                <a:effectLst/>
                <a:latin typeface="Times New Roman" panose="02020603050405020304" pitchFamily="18" charset="0"/>
                <a:ea typeface="Times New Roman" panose="02020603050405020304" pitchFamily="18" charset="0"/>
              </a:rPr>
              <a:t>, H., 2020. </a:t>
            </a:r>
            <a:r>
              <a:rPr lang="sv-SE" sz="1700" dirty="0">
                <a:effectLst/>
                <a:latin typeface="Times New Roman" panose="02020603050405020304" pitchFamily="18" charset="0"/>
                <a:ea typeface="Times New Roman" panose="02020603050405020304" pitchFamily="18" charset="0"/>
              </a:rPr>
              <a:t>Föräldraskapsstöd på selektiv och indikerad nivå: en sammanfattning av forskningsläget. </a:t>
            </a:r>
            <a:r>
              <a:rPr lang="en-US" sz="1700" i="1" dirty="0" err="1">
                <a:effectLst/>
                <a:latin typeface="Times New Roman" panose="02020603050405020304" pitchFamily="18" charset="0"/>
                <a:ea typeface="Times New Roman" panose="02020603050405020304" pitchFamily="18" charset="0"/>
              </a:rPr>
              <a:t>Socialmedicinsk</a:t>
            </a:r>
            <a:r>
              <a:rPr lang="en-US" sz="1700" i="1" dirty="0">
                <a:effectLst/>
                <a:latin typeface="Times New Roman" panose="02020603050405020304" pitchFamily="18" charset="0"/>
                <a:ea typeface="Times New Roman" panose="02020603050405020304" pitchFamily="18" charset="0"/>
              </a:rPr>
              <a:t> </a:t>
            </a:r>
            <a:r>
              <a:rPr lang="en-US" sz="1700" i="1" dirty="0" err="1">
                <a:effectLst/>
                <a:latin typeface="Times New Roman" panose="02020603050405020304" pitchFamily="18" charset="0"/>
                <a:ea typeface="Times New Roman" panose="02020603050405020304" pitchFamily="18" charset="0"/>
              </a:rPr>
              <a:t>tidskrift</a:t>
            </a:r>
            <a:r>
              <a:rPr lang="en-US" sz="1700" dirty="0">
                <a:effectLst/>
                <a:latin typeface="Times New Roman" panose="02020603050405020304" pitchFamily="18" charset="0"/>
                <a:ea typeface="Times New Roman" panose="02020603050405020304" pitchFamily="18" charset="0"/>
              </a:rPr>
              <a:t>, 5–6/2020.</a:t>
            </a:r>
            <a:endParaRPr lang="sv-SE" sz="1700" dirty="0">
              <a:effectLst/>
              <a:latin typeface="Times New Roman" panose="02020603050405020304" pitchFamily="18" charset="0"/>
              <a:ea typeface="Times New Roman" panose="02020603050405020304" pitchFamily="18" charset="0"/>
            </a:endParaRPr>
          </a:p>
          <a:p>
            <a:pPr marL="285750" indent="-285750">
              <a:spcBef>
                <a:spcPts val="600"/>
              </a:spcBef>
              <a:spcAft>
                <a:spcPts val="1200"/>
              </a:spcAft>
              <a:buFont typeface="Arial" panose="020B0604020202020204" pitchFamily="34" charset="0"/>
              <a:buChar char="•"/>
            </a:pPr>
            <a:r>
              <a:rPr lang="en-US" sz="1700" dirty="0" err="1">
                <a:effectLst/>
                <a:latin typeface="Times New Roman" panose="02020603050405020304" pitchFamily="18" charset="0"/>
                <a:ea typeface="Times New Roman" panose="02020603050405020304" pitchFamily="18" charset="0"/>
              </a:rPr>
              <a:t>Fonagy</a:t>
            </a:r>
            <a:r>
              <a:rPr lang="en-US" sz="1700" dirty="0">
                <a:effectLst/>
                <a:latin typeface="Times New Roman" panose="02020603050405020304" pitchFamily="18" charset="0"/>
                <a:ea typeface="Times New Roman" panose="02020603050405020304" pitchFamily="18" charset="0"/>
              </a:rPr>
              <a:t>, P. &amp; </a:t>
            </a:r>
            <a:r>
              <a:rPr lang="en-US" sz="1700" dirty="0" err="1">
                <a:effectLst/>
                <a:latin typeface="Times New Roman" panose="02020603050405020304" pitchFamily="18" charset="0"/>
                <a:ea typeface="Times New Roman" panose="02020603050405020304" pitchFamily="18" charset="0"/>
              </a:rPr>
              <a:t>Luyten</a:t>
            </a:r>
            <a:r>
              <a:rPr lang="en-US" sz="1700" dirty="0">
                <a:effectLst/>
                <a:latin typeface="Times New Roman" panose="02020603050405020304" pitchFamily="18" charset="0"/>
                <a:ea typeface="Times New Roman" panose="02020603050405020304" pitchFamily="18" charset="0"/>
              </a:rPr>
              <a:t>, P., 2016. The development of the self in the context of attachment and mentalization: a developmental psychopathology approach. I: Cicchetti, D., red. </a:t>
            </a:r>
            <a:r>
              <a:rPr lang="en-US" sz="1700" i="1" dirty="0">
                <a:effectLst/>
                <a:latin typeface="Times New Roman" panose="02020603050405020304" pitchFamily="18" charset="0"/>
                <a:ea typeface="Times New Roman" panose="02020603050405020304" pitchFamily="18" charset="0"/>
              </a:rPr>
              <a:t>Developmental psychopathology.</a:t>
            </a:r>
            <a:r>
              <a:rPr lang="en-US" sz="1700" dirty="0">
                <a:effectLst/>
                <a:latin typeface="Times New Roman" panose="02020603050405020304" pitchFamily="18" charset="0"/>
                <a:ea typeface="Times New Roman" panose="02020603050405020304" pitchFamily="18" charset="0"/>
              </a:rPr>
              <a:t> 3 </a:t>
            </a:r>
            <a:r>
              <a:rPr lang="en-US" sz="1700" dirty="0" err="1">
                <a:effectLst/>
                <a:latin typeface="Times New Roman" panose="02020603050405020304" pitchFamily="18" charset="0"/>
                <a:ea typeface="Times New Roman" panose="02020603050405020304" pitchFamily="18" charset="0"/>
              </a:rPr>
              <a:t>uppl</a:t>
            </a:r>
            <a:r>
              <a:rPr lang="en-US" sz="1700" dirty="0">
                <a:effectLst/>
                <a:latin typeface="Times New Roman" panose="02020603050405020304" pitchFamily="18" charset="0"/>
                <a:ea typeface="Times New Roman" panose="02020603050405020304" pitchFamily="18" charset="0"/>
              </a:rPr>
              <a:t>. Vol. 1: Theory and method. Hoboken, NJ: Wiley, ss. 571–633.</a:t>
            </a:r>
            <a:endParaRPr lang="sv-SE" sz="1700" dirty="0">
              <a:effectLst/>
              <a:latin typeface="Times New Roman" panose="02020603050405020304" pitchFamily="18" charset="0"/>
              <a:ea typeface="Times New Roman" panose="02020603050405020304" pitchFamily="18" charset="0"/>
            </a:endParaRPr>
          </a:p>
          <a:p>
            <a:pPr marL="285750" indent="-285750">
              <a:spcBef>
                <a:spcPts val="600"/>
              </a:spcBef>
              <a:spcAft>
                <a:spcPts val="1200"/>
              </a:spcAft>
              <a:buFont typeface="Arial" panose="020B0604020202020204" pitchFamily="34" charset="0"/>
              <a:buChar char="•"/>
            </a:pPr>
            <a:r>
              <a:rPr lang="en-US" sz="1700" dirty="0">
                <a:effectLst/>
                <a:latin typeface="Times New Roman" panose="02020603050405020304" pitchFamily="18" charset="0"/>
                <a:ea typeface="Times New Roman" panose="02020603050405020304" pitchFamily="18" charset="0"/>
              </a:rPr>
              <a:t>Forster, M., 2010. </a:t>
            </a:r>
            <a:r>
              <a:rPr lang="en-US" sz="1700" i="1" dirty="0">
                <a:effectLst/>
                <a:latin typeface="Times New Roman" panose="02020603050405020304" pitchFamily="18" charset="0"/>
                <a:ea typeface="Times New Roman" panose="02020603050405020304" pitchFamily="18" charset="0"/>
              </a:rPr>
              <a:t>When cheap is good: cost-effective parent and teacher interventions for children with externalizing behavior problems.</a:t>
            </a:r>
            <a:r>
              <a:rPr lang="en-US" sz="1700" dirty="0">
                <a:effectLst/>
                <a:latin typeface="Times New Roman" panose="02020603050405020304" pitchFamily="18" charset="0"/>
                <a:ea typeface="Times New Roman" panose="02020603050405020304" pitchFamily="18" charset="0"/>
              </a:rPr>
              <a:t> Uppsala: Acta Universitatis </a:t>
            </a:r>
            <a:r>
              <a:rPr lang="en-US" sz="1700" dirty="0" err="1">
                <a:effectLst/>
                <a:latin typeface="Times New Roman" panose="02020603050405020304" pitchFamily="18" charset="0"/>
                <a:ea typeface="Times New Roman" panose="02020603050405020304" pitchFamily="18" charset="0"/>
              </a:rPr>
              <a:t>Upsaliensis</a:t>
            </a:r>
            <a:r>
              <a:rPr lang="en-US" sz="1700" dirty="0">
                <a:effectLst/>
                <a:latin typeface="Times New Roman" panose="02020603050405020304" pitchFamily="18" charset="0"/>
                <a:ea typeface="Times New Roman" panose="02020603050405020304" pitchFamily="18" charset="0"/>
              </a:rPr>
              <a:t>.</a:t>
            </a:r>
          </a:p>
          <a:p>
            <a:pPr marL="285750" indent="-285750">
              <a:spcBef>
                <a:spcPts val="600"/>
              </a:spcBef>
              <a:spcAft>
                <a:spcPts val="1200"/>
              </a:spcAft>
              <a:buFont typeface="Arial" panose="020B0604020202020204" pitchFamily="34" charset="0"/>
              <a:buChar char="•"/>
            </a:pPr>
            <a:endParaRPr lang="sv-SE" sz="17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64133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7"/>
          <p:cNvSpPr>
            <a:spLocks noGrp="1"/>
          </p:cNvSpPr>
          <p:nvPr>
            <p:ph idx="1"/>
          </p:nvPr>
        </p:nvSpPr>
        <p:spPr/>
        <p:txBody>
          <a:bodyPr>
            <a:normAutofit/>
          </a:bodyPr>
          <a:lstStyle/>
          <a:p>
            <a:pPr>
              <a:buNone/>
            </a:pPr>
            <a:endParaRPr lang="sv-SE" sz="1800" b="1" dirty="0">
              <a:latin typeface="Times New Roman" panose="02020603050405020304" pitchFamily="18" charset="0"/>
              <a:cs typeface="Times New Roman" panose="02020603050405020304" pitchFamily="18" charset="0"/>
            </a:endParaRPr>
          </a:p>
          <a:p>
            <a:pPr>
              <a:buNone/>
            </a:pPr>
            <a:endParaRPr lang="sv-SE" sz="2800" dirty="0">
              <a:solidFill>
                <a:schemeClr val="tx1"/>
              </a:solidFill>
              <a:latin typeface="Times New Roman" panose="02020603050405020304" pitchFamily="18" charset="0"/>
              <a:cs typeface="Times New Roman" panose="02020603050405020304" pitchFamily="18" charset="0"/>
            </a:endParaRPr>
          </a:p>
          <a:p>
            <a:pPr>
              <a:buNone/>
            </a:pPr>
            <a:endParaRPr lang="sv-SE" sz="3600" b="1" dirty="0">
              <a:latin typeface="Times New Roman" panose="02020603050405020304" pitchFamily="18" charset="0"/>
              <a:cs typeface="Times New Roman" panose="02020603050405020304" pitchFamily="18" charset="0"/>
            </a:endParaRPr>
          </a:p>
          <a:p>
            <a:endParaRPr lang="sv-SE" dirty="0"/>
          </a:p>
          <a:p>
            <a:endParaRPr lang="sv-SE" dirty="0"/>
          </a:p>
          <a:p>
            <a:endParaRPr lang="sv-SE" dirty="0"/>
          </a:p>
        </p:txBody>
      </p:sp>
      <p:pic>
        <p:nvPicPr>
          <p:cNvPr id="6" name="Bildobjekt 5" descr="\\ad.stockholm.se\cli-sd\cc2sd002\003871\Precens\Brottsprevention\Komet1\Administration\Logotype\PLUS\PLUS logo användbar.jpg"/>
          <p:cNvPicPr/>
          <p:nvPr/>
        </p:nvPicPr>
        <p:blipFill>
          <a:blip r:embed="rId3" cstate="print"/>
          <a:srcRect/>
          <a:stretch>
            <a:fillRect/>
          </a:stretch>
        </p:blipFill>
        <p:spPr bwMode="auto">
          <a:xfrm>
            <a:off x="7164290" y="6165306"/>
            <a:ext cx="1130531" cy="465513"/>
          </a:xfrm>
          <a:prstGeom prst="rect">
            <a:avLst/>
          </a:prstGeom>
          <a:noFill/>
          <a:ln w="9525">
            <a:noFill/>
            <a:miter lim="800000"/>
            <a:headEnd/>
            <a:tailEnd/>
          </a:ln>
        </p:spPr>
      </p:pic>
      <p:sp>
        <p:nvSpPr>
          <p:cNvPr id="7" name="textruta 6">
            <a:extLst>
              <a:ext uri="{FF2B5EF4-FFF2-40B4-BE49-F238E27FC236}">
                <a16:creationId xmlns:a16="http://schemas.microsoft.com/office/drawing/2014/main" id="{DD56ADF2-C3E8-4B6E-81E7-D23D67185D1F}"/>
              </a:ext>
            </a:extLst>
          </p:cNvPr>
          <p:cNvSpPr txBox="1"/>
          <p:nvPr/>
        </p:nvSpPr>
        <p:spPr>
          <a:xfrm>
            <a:off x="97511" y="79697"/>
            <a:ext cx="8646695" cy="6386364"/>
          </a:xfrm>
          <a:prstGeom prst="rect">
            <a:avLst/>
          </a:prstGeom>
          <a:noFill/>
        </p:spPr>
        <p:txBody>
          <a:bodyPr wrap="square">
            <a:spAutoFit/>
          </a:bodyPr>
          <a:lstStyle/>
          <a:p>
            <a:pPr marL="285750" indent="-285750">
              <a:spcBef>
                <a:spcPts val="600"/>
              </a:spcBef>
              <a:spcAft>
                <a:spcPts val="1200"/>
              </a:spcAft>
              <a:buFont typeface="Arial" panose="020B0604020202020204" pitchFamily="34" charset="0"/>
              <a:buChar char="•"/>
            </a:pPr>
            <a:r>
              <a:rPr lang="en-US" sz="1700" dirty="0">
                <a:effectLst/>
                <a:latin typeface="Times New Roman" panose="02020603050405020304" pitchFamily="18" charset="0"/>
                <a:ea typeface="Times New Roman" panose="02020603050405020304" pitchFamily="18" charset="0"/>
              </a:rPr>
              <a:t>Furlong, M., McGilloway, S., Bywater, T., Hutchings, J., Smith, S.M. &amp; Donnelly, M., 2012. </a:t>
            </a:r>
            <a:r>
              <a:rPr lang="en-US" sz="1700" dirty="0" err="1">
                <a:effectLst/>
                <a:latin typeface="Times New Roman" panose="02020603050405020304" pitchFamily="18" charset="0"/>
                <a:ea typeface="Times New Roman" panose="02020603050405020304" pitchFamily="18" charset="0"/>
              </a:rPr>
              <a:t>Behavioural</a:t>
            </a:r>
            <a:r>
              <a:rPr lang="en-US" sz="1700" dirty="0">
                <a:effectLst/>
                <a:latin typeface="Times New Roman" panose="02020603050405020304" pitchFamily="18" charset="0"/>
                <a:ea typeface="Times New Roman" panose="02020603050405020304" pitchFamily="18" charset="0"/>
              </a:rPr>
              <a:t> and cognitive-</a:t>
            </a:r>
            <a:r>
              <a:rPr lang="en-US" sz="1700" dirty="0" err="1">
                <a:effectLst/>
                <a:latin typeface="Times New Roman" panose="02020603050405020304" pitchFamily="18" charset="0"/>
                <a:ea typeface="Times New Roman" panose="02020603050405020304" pitchFamily="18" charset="0"/>
              </a:rPr>
              <a:t>behavioural</a:t>
            </a:r>
            <a:r>
              <a:rPr lang="en-US" sz="1700" dirty="0">
                <a:effectLst/>
                <a:latin typeface="Times New Roman" panose="02020603050405020304" pitchFamily="18" charset="0"/>
                <a:ea typeface="Times New Roman" panose="02020603050405020304" pitchFamily="18" charset="0"/>
              </a:rPr>
              <a:t> group-based parenting </a:t>
            </a:r>
            <a:r>
              <a:rPr lang="en-US" sz="1700" dirty="0" err="1">
                <a:effectLst/>
                <a:latin typeface="Times New Roman" panose="02020603050405020304" pitchFamily="18" charset="0"/>
                <a:ea typeface="Times New Roman" panose="02020603050405020304" pitchFamily="18" charset="0"/>
              </a:rPr>
              <a:t>programmes</a:t>
            </a:r>
            <a:r>
              <a:rPr lang="en-US" sz="1700" dirty="0">
                <a:effectLst/>
                <a:latin typeface="Times New Roman" panose="02020603050405020304" pitchFamily="18" charset="0"/>
                <a:ea typeface="Times New Roman" panose="02020603050405020304" pitchFamily="18" charset="0"/>
              </a:rPr>
              <a:t> for early-onset conduct problems in children aged 3 to 12 years. </a:t>
            </a:r>
            <a:r>
              <a:rPr lang="en-US" sz="1700" i="1" dirty="0">
                <a:effectLst/>
                <a:latin typeface="Times New Roman" panose="02020603050405020304" pitchFamily="18" charset="0"/>
                <a:ea typeface="Times New Roman" panose="02020603050405020304" pitchFamily="18" charset="0"/>
              </a:rPr>
              <a:t>Cochrane Database of Systematic Reviews</a:t>
            </a:r>
            <a:r>
              <a:rPr lang="en-US" sz="1700" dirty="0">
                <a:effectLst/>
                <a:latin typeface="Times New Roman" panose="02020603050405020304" pitchFamily="18" charset="0"/>
                <a:ea typeface="Times New Roman" panose="02020603050405020304" pitchFamily="18" charset="0"/>
              </a:rPr>
              <a:t>, (2), art. CD008225. </a:t>
            </a:r>
            <a:r>
              <a:rPr lang="en-US" sz="1700" u="sng" dirty="0">
                <a:solidFill>
                  <a:srgbClr val="007EC4"/>
                </a:solidFill>
                <a:effectLst/>
                <a:latin typeface="Times New Roman" panose="02020603050405020304" pitchFamily="18" charset="0"/>
                <a:ea typeface="Times New Roman" panose="02020603050405020304" pitchFamily="18" charset="0"/>
                <a:hlinkClick r:id="rId4"/>
              </a:rPr>
              <a:t>https://doi.org/10.1002/14651858.CD008225.pub2</a:t>
            </a:r>
            <a:endParaRPr lang="sv-SE" sz="1700" dirty="0">
              <a:effectLst/>
              <a:latin typeface="Times New Roman" panose="02020603050405020304" pitchFamily="18" charset="0"/>
              <a:ea typeface="Times New Roman" panose="02020603050405020304" pitchFamily="18" charset="0"/>
            </a:endParaRPr>
          </a:p>
          <a:p>
            <a:pPr marL="285750" indent="-285750">
              <a:spcBef>
                <a:spcPts val="600"/>
              </a:spcBef>
              <a:spcAft>
                <a:spcPts val="1200"/>
              </a:spcAft>
              <a:buFont typeface="Arial" panose="020B0604020202020204" pitchFamily="34" charset="0"/>
              <a:buChar char="•"/>
            </a:pPr>
            <a:r>
              <a:rPr lang="en-US" sz="1700" dirty="0">
                <a:effectLst/>
                <a:latin typeface="Times New Roman" panose="02020603050405020304" pitchFamily="18" charset="0"/>
                <a:ea typeface="Times New Roman" panose="02020603050405020304" pitchFamily="18" charset="0"/>
              </a:rPr>
              <a:t>Gottman, J.M., </a:t>
            </a:r>
            <a:r>
              <a:rPr lang="en-US" sz="1700" dirty="0" err="1">
                <a:effectLst/>
                <a:latin typeface="Times New Roman" panose="02020603050405020304" pitchFamily="18" charset="0"/>
                <a:ea typeface="Times New Roman" panose="02020603050405020304" pitchFamily="18" charset="0"/>
              </a:rPr>
              <a:t>Coan</a:t>
            </a:r>
            <a:r>
              <a:rPr lang="en-US" sz="1700" dirty="0">
                <a:effectLst/>
                <a:latin typeface="Times New Roman" panose="02020603050405020304" pitchFamily="18" charset="0"/>
                <a:ea typeface="Times New Roman" panose="02020603050405020304" pitchFamily="18" charset="0"/>
              </a:rPr>
              <a:t>, J., Carrere, S. &amp; Swanson, C., 1998. Predicting marital happiness and stability from newlywed interactions. </a:t>
            </a:r>
            <a:r>
              <a:rPr lang="en-US" sz="1700" i="1" dirty="0">
                <a:effectLst/>
                <a:latin typeface="Times New Roman" panose="02020603050405020304" pitchFamily="18" charset="0"/>
                <a:ea typeface="Times New Roman" panose="02020603050405020304" pitchFamily="18" charset="0"/>
              </a:rPr>
              <a:t>Journal of Marriage and the Family</a:t>
            </a:r>
            <a:r>
              <a:rPr lang="en-US" sz="1700" dirty="0">
                <a:effectLst/>
                <a:latin typeface="Times New Roman" panose="02020603050405020304" pitchFamily="18" charset="0"/>
                <a:ea typeface="Times New Roman" panose="02020603050405020304" pitchFamily="18" charset="0"/>
              </a:rPr>
              <a:t>, 60(1), ss. 5–22.</a:t>
            </a:r>
            <a:endParaRPr lang="sv-SE" sz="1700" dirty="0">
              <a:effectLst/>
              <a:latin typeface="Times New Roman" panose="02020603050405020304" pitchFamily="18" charset="0"/>
              <a:ea typeface="Times New Roman" panose="02020603050405020304" pitchFamily="18" charset="0"/>
            </a:endParaRPr>
          </a:p>
          <a:p>
            <a:pPr marL="285750" indent="-285750">
              <a:spcBef>
                <a:spcPts val="600"/>
              </a:spcBef>
              <a:spcAft>
                <a:spcPts val="1200"/>
              </a:spcAft>
              <a:buFont typeface="Arial" panose="020B0604020202020204" pitchFamily="34" charset="0"/>
              <a:buChar char="•"/>
            </a:pPr>
            <a:r>
              <a:rPr lang="en-US" sz="1700" dirty="0">
                <a:effectLst/>
                <a:latin typeface="Times New Roman" panose="02020603050405020304" pitchFamily="18" charset="0"/>
                <a:ea typeface="Times New Roman" panose="02020603050405020304" pitchFamily="18" charset="0"/>
              </a:rPr>
              <a:t>Kaminski, J.W. &amp; Claussen, A.H., 2017. Evidence base update for psychosocial treatments for disruptive behaviors in children. </a:t>
            </a:r>
            <a:r>
              <a:rPr lang="en-US" sz="1700" i="1" dirty="0">
                <a:effectLst/>
                <a:latin typeface="Times New Roman" panose="02020603050405020304" pitchFamily="18" charset="0"/>
                <a:ea typeface="Times New Roman" panose="02020603050405020304" pitchFamily="18" charset="0"/>
              </a:rPr>
              <a:t>Journal of Clinical Child &amp; Adolescent Psychology</a:t>
            </a:r>
            <a:r>
              <a:rPr lang="en-US" sz="1700" dirty="0">
                <a:effectLst/>
                <a:latin typeface="Times New Roman" panose="02020603050405020304" pitchFamily="18" charset="0"/>
                <a:ea typeface="Times New Roman" panose="02020603050405020304" pitchFamily="18" charset="0"/>
              </a:rPr>
              <a:t>, 46(4), ss. 477–499. </a:t>
            </a:r>
            <a:r>
              <a:rPr lang="en-US" sz="1700" u="sng" dirty="0">
                <a:solidFill>
                  <a:srgbClr val="007EC4"/>
                </a:solidFill>
                <a:effectLst/>
                <a:latin typeface="Times New Roman" panose="02020603050405020304" pitchFamily="18" charset="0"/>
                <a:ea typeface="Times New Roman" panose="02020603050405020304" pitchFamily="18" charset="0"/>
                <a:hlinkClick r:id="rId5"/>
              </a:rPr>
              <a:t>https://doi.org/10.1080/15374416.2017.1350521</a:t>
            </a:r>
            <a:endParaRPr lang="en-US" sz="1700" u="sng" dirty="0">
              <a:solidFill>
                <a:srgbClr val="007EC4"/>
              </a:solidFill>
              <a:effectLst/>
              <a:latin typeface="Times New Roman" panose="02020603050405020304" pitchFamily="18" charset="0"/>
              <a:ea typeface="Times New Roman" panose="02020603050405020304" pitchFamily="18" charset="0"/>
            </a:endParaRPr>
          </a:p>
          <a:p>
            <a:pPr marL="285750" indent="-285750">
              <a:spcBef>
                <a:spcPts val="600"/>
              </a:spcBef>
              <a:spcAft>
                <a:spcPts val="1200"/>
              </a:spcAft>
              <a:buFont typeface="Arial" panose="020B0604020202020204" pitchFamily="34" charset="0"/>
              <a:buChar char="•"/>
            </a:pPr>
            <a:r>
              <a:rPr lang="en-US" sz="1700" dirty="0" err="1">
                <a:effectLst/>
                <a:latin typeface="Times New Roman" panose="02020603050405020304" pitchFamily="18" charset="0"/>
                <a:ea typeface="Times New Roman" panose="02020603050405020304" pitchFamily="18" charset="0"/>
              </a:rPr>
              <a:t>Kazdin</a:t>
            </a:r>
            <a:r>
              <a:rPr lang="en-US" sz="1700" dirty="0">
                <a:effectLst/>
                <a:latin typeface="Times New Roman" panose="02020603050405020304" pitchFamily="18" charset="0"/>
                <a:ea typeface="Times New Roman" panose="02020603050405020304" pitchFamily="18" charset="0"/>
              </a:rPr>
              <a:t>, A.E., 2005. </a:t>
            </a:r>
            <a:r>
              <a:rPr lang="en-US" sz="1700" i="1" dirty="0">
                <a:effectLst/>
                <a:latin typeface="Times New Roman" panose="02020603050405020304" pitchFamily="18" charset="0"/>
                <a:ea typeface="Times New Roman" panose="02020603050405020304" pitchFamily="18" charset="0"/>
              </a:rPr>
              <a:t>Parent management training: treatment for oppositional, aggressive, and antisocial behavior in children and adolescents.</a:t>
            </a:r>
            <a:r>
              <a:rPr lang="en-US" sz="1700" dirty="0">
                <a:effectLst/>
                <a:latin typeface="Times New Roman" panose="02020603050405020304" pitchFamily="18" charset="0"/>
                <a:ea typeface="Times New Roman" panose="02020603050405020304" pitchFamily="18" charset="0"/>
              </a:rPr>
              <a:t> </a:t>
            </a:r>
            <a:r>
              <a:rPr lang="sv-SE" sz="1700" dirty="0">
                <a:effectLst/>
                <a:latin typeface="Times New Roman" panose="02020603050405020304" pitchFamily="18" charset="0"/>
                <a:ea typeface="Times New Roman" panose="02020603050405020304" pitchFamily="18" charset="0"/>
              </a:rPr>
              <a:t>New York: Oxford University Press.</a:t>
            </a:r>
          </a:p>
          <a:p>
            <a:pPr marL="285750" indent="-285750">
              <a:spcBef>
                <a:spcPts val="600"/>
              </a:spcBef>
              <a:spcAft>
                <a:spcPts val="1200"/>
              </a:spcAft>
              <a:buFont typeface="Arial" panose="020B0604020202020204" pitchFamily="34" charset="0"/>
              <a:buChar char="•"/>
            </a:pPr>
            <a:r>
              <a:rPr lang="sv-SE" sz="1700" dirty="0" err="1">
                <a:effectLst/>
                <a:latin typeface="Times New Roman" panose="02020603050405020304" pitchFamily="18" charset="0"/>
                <a:ea typeface="Times New Roman" panose="02020603050405020304" pitchFamily="18" charset="0"/>
              </a:rPr>
              <a:t>Kåver</a:t>
            </a:r>
            <a:r>
              <a:rPr lang="sv-SE" sz="1700" dirty="0">
                <a:effectLst/>
                <a:latin typeface="Times New Roman" panose="02020603050405020304" pitchFamily="18" charset="0"/>
                <a:ea typeface="Times New Roman" panose="02020603050405020304" pitchFamily="18" charset="0"/>
              </a:rPr>
              <a:t>, A., 2016. </a:t>
            </a:r>
            <a:r>
              <a:rPr lang="sv-SE" sz="1700" i="1" dirty="0">
                <a:effectLst/>
                <a:latin typeface="Times New Roman" panose="02020603050405020304" pitchFamily="18" charset="0"/>
                <a:ea typeface="Times New Roman" panose="02020603050405020304" pitchFamily="18" charset="0"/>
              </a:rPr>
              <a:t>KBT i utveckling: en grundbok i kognitiv beteendeterapi.</a:t>
            </a:r>
            <a:r>
              <a:rPr lang="sv-SE" sz="1700" dirty="0">
                <a:effectLst/>
                <a:latin typeface="Times New Roman" panose="02020603050405020304" pitchFamily="18" charset="0"/>
                <a:ea typeface="Times New Roman" panose="02020603050405020304" pitchFamily="18" charset="0"/>
              </a:rPr>
              <a:t> Stockholm: Natur &amp; Kultur.</a:t>
            </a:r>
          </a:p>
          <a:p>
            <a:pPr marL="285750" indent="-285750">
              <a:spcBef>
                <a:spcPts val="600"/>
              </a:spcBef>
              <a:spcAft>
                <a:spcPts val="1200"/>
              </a:spcAft>
              <a:buFont typeface="Arial" panose="020B0604020202020204" pitchFamily="34" charset="0"/>
              <a:buChar char="•"/>
            </a:pPr>
            <a:endParaRPr lang="sv-SE" sz="1700" dirty="0">
              <a:effectLst/>
              <a:latin typeface="Times New Roman" panose="02020603050405020304" pitchFamily="18" charset="0"/>
              <a:ea typeface="Times New Roman" panose="02020603050405020304" pitchFamily="18" charset="0"/>
            </a:endParaRPr>
          </a:p>
          <a:p>
            <a:pPr marL="285750" indent="-285750">
              <a:spcBef>
                <a:spcPts val="600"/>
              </a:spcBef>
              <a:spcAft>
                <a:spcPts val="1200"/>
              </a:spcAft>
              <a:buFont typeface="Arial" panose="020B0604020202020204" pitchFamily="34" charset="0"/>
              <a:buChar char="•"/>
            </a:pPr>
            <a:endParaRPr lang="sv-SE" sz="1700" dirty="0">
              <a:effectLst/>
              <a:latin typeface="Times New Roman" panose="02020603050405020304" pitchFamily="18" charset="0"/>
              <a:ea typeface="Times New Roman" panose="02020603050405020304" pitchFamily="18" charset="0"/>
            </a:endParaRPr>
          </a:p>
          <a:p>
            <a:pPr marL="285750" indent="-285750">
              <a:spcBef>
                <a:spcPts val="600"/>
              </a:spcBef>
              <a:spcAft>
                <a:spcPts val="1200"/>
              </a:spcAft>
              <a:buFont typeface="Arial" panose="020B0604020202020204" pitchFamily="34" charset="0"/>
              <a:buChar char="•"/>
            </a:pPr>
            <a:endParaRPr lang="en-US" sz="1700" dirty="0">
              <a:effectLst/>
              <a:latin typeface="Times New Roman" panose="02020603050405020304" pitchFamily="18" charset="0"/>
              <a:ea typeface="Times New Roman" panose="02020603050405020304" pitchFamily="18" charset="0"/>
            </a:endParaRPr>
          </a:p>
          <a:p>
            <a:pPr marL="285750" indent="-285750">
              <a:spcBef>
                <a:spcPts val="600"/>
              </a:spcBef>
              <a:spcAft>
                <a:spcPts val="1200"/>
              </a:spcAft>
              <a:buFont typeface="Arial" panose="020B0604020202020204" pitchFamily="34" charset="0"/>
              <a:buChar char="•"/>
            </a:pPr>
            <a:endParaRPr lang="sv-SE" sz="17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098496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7"/>
          <p:cNvSpPr>
            <a:spLocks noGrp="1"/>
          </p:cNvSpPr>
          <p:nvPr>
            <p:ph idx="1"/>
          </p:nvPr>
        </p:nvSpPr>
        <p:spPr/>
        <p:txBody>
          <a:bodyPr>
            <a:normAutofit/>
          </a:bodyPr>
          <a:lstStyle/>
          <a:p>
            <a:pPr>
              <a:buNone/>
            </a:pPr>
            <a:endParaRPr lang="sv-SE" sz="1800" b="1" dirty="0">
              <a:latin typeface="Times New Roman" panose="02020603050405020304" pitchFamily="18" charset="0"/>
              <a:cs typeface="Times New Roman" panose="02020603050405020304" pitchFamily="18" charset="0"/>
            </a:endParaRPr>
          </a:p>
          <a:p>
            <a:pPr>
              <a:buNone/>
            </a:pPr>
            <a:endParaRPr lang="sv-SE" sz="2800" dirty="0">
              <a:solidFill>
                <a:schemeClr val="tx1"/>
              </a:solidFill>
              <a:latin typeface="Times New Roman" panose="02020603050405020304" pitchFamily="18" charset="0"/>
              <a:cs typeface="Times New Roman" panose="02020603050405020304" pitchFamily="18" charset="0"/>
            </a:endParaRPr>
          </a:p>
          <a:p>
            <a:pPr>
              <a:buNone/>
            </a:pPr>
            <a:endParaRPr lang="sv-SE" sz="3600" b="1" dirty="0">
              <a:latin typeface="Times New Roman" panose="02020603050405020304" pitchFamily="18" charset="0"/>
              <a:cs typeface="Times New Roman" panose="02020603050405020304" pitchFamily="18" charset="0"/>
            </a:endParaRPr>
          </a:p>
          <a:p>
            <a:endParaRPr lang="sv-SE" dirty="0"/>
          </a:p>
          <a:p>
            <a:endParaRPr lang="sv-SE" dirty="0"/>
          </a:p>
          <a:p>
            <a:endParaRPr lang="sv-SE" dirty="0"/>
          </a:p>
        </p:txBody>
      </p:sp>
      <p:pic>
        <p:nvPicPr>
          <p:cNvPr id="6" name="Bildobjekt 5" descr="\\ad.stockholm.se\cli-sd\cc2sd002\003871\Precens\Brottsprevention\Komet1\Administration\Logotype\PLUS\PLUS logo användbar.jpg"/>
          <p:cNvPicPr/>
          <p:nvPr/>
        </p:nvPicPr>
        <p:blipFill>
          <a:blip r:embed="rId3" cstate="print"/>
          <a:srcRect/>
          <a:stretch>
            <a:fillRect/>
          </a:stretch>
        </p:blipFill>
        <p:spPr bwMode="auto">
          <a:xfrm>
            <a:off x="7164290" y="6165306"/>
            <a:ext cx="1130531" cy="465513"/>
          </a:xfrm>
          <a:prstGeom prst="rect">
            <a:avLst/>
          </a:prstGeom>
          <a:noFill/>
          <a:ln w="9525">
            <a:noFill/>
            <a:miter lim="800000"/>
            <a:headEnd/>
            <a:tailEnd/>
          </a:ln>
        </p:spPr>
      </p:pic>
      <p:sp>
        <p:nvSpPr>
          <p:cNvPr id="7" name="textruta 6">
            <a:extLst>
              <a:ext uri="{FF2B5EF4-FFF2-40B4-BE49-F238E27FC236}">
                <a16:creationId xmlns:a16="http://schemas.microsoft.com/office/drawing/2014/main" id="{DD56ADF2-C3E8-4B6E-81E7-D23D67185D1F}"/>
              </a:ext>
            </a:extLst>
          </p:cNvPr>
          <p:cNvSpPr txBox="1"/>
          <p:nvPr/>
        </p:nvSpPr>
        <p:spPr>
          <a:xfrm>
            <a:off x="248651" y="64168"/>
            <a:ext cx="8646695" cy="8094524"/>
          </a:xfrm>
          <a:prstGeom prst="rect">
            <a:avLst/>
          </a:prstGeom>
          <a:noFill/>
        </p:spPr>
        <p:txBody>
          <a:bodyPr wrap="square">
            <a:spAutoFit/>
          </a:bodyPr>
          <a:lstStyle/>
          <a:p>
            <a:pPr marL="285750" indent="-285750">
              <a:spcBef>
                <a:spcPts val="600"/>
              </a:spcBef>
              <a:spcAft>
                <a:spcPts val="1200"/>
              </a:spcAft>
              <a:buFont typeface="Arial" panose="020B0604020202020204" pitchFamily="34" charset="0"/>
              <a:buChar char="•"/>
            </a:pPr>
            <a:r>
              <a:rPr lang="sv-SE" sz="1700" dirty="0">
                <a:effectLst/>
                <a:latin typeface="Times New Roman" panose="02020603050405020304" pitchFamily="18" charset="0"/>
                <a:ea typeface="Times New Roman" panose="02020603050405020304" pitchFamily="18" charset="0"/>
                <a:cs typeface="Times New Roman" panose="02020603050405020304" pitchFamily="18" charset="0"/>
              </a:rPr>
              <a:t>Kling, S. &amp; Sundell, K., 2006. </a:t>
            </a:r>
            <a:r>
              <a:rPr lang="sv-SE" sz="1700" i="1" dirty="0">
                <a:effectLst/>
                <a:latin typeface="Times New Roman" panose="02020603050405020304" pitchFamily="18" charset="0"/>
                <a:ea typeface="Times New Roman" panose="02020603050405020304" pitchFamily="18" charset="0"/>
                <a:cs typeface="Times New Roman" panose="02020603050405020304" pitchFamily="18" charset="0"/>
              </a:rPr>
              <a:t>KOMET för föräldrar – en verksamhetsutvärdering av föräldrars deltagande och upplevelse av programmet Komet.</a:t>
            </a:r>
            <a:r>
              <a:rPr lang="sv-SE"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sv-SE" sz="17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Stockholm: Forsknings- och Utvecklingsenheten (FoU) Stockholms stad. Rapport 2006:13.</a:t>
            </a:r>
            <a:endParaRPr lang="sv-SE" sz="1700" dirty="0">
              <a:effectLst/>
              <a:latin typeface="Times New Roman" panose="02020603050405020304" pitchFamily="18" charset="0"/>
              <a:ea typeface="Times New Roman" panose="02020603050405020304" pitchFamily="18" charset="0"/>
            </a:endParaRPr>
          </a:p>
          <a:p>
            <a:pPr marL="285750" indent="-285750">
              <a:spcBef>
                <a:spcPts val="600"/>
              </a:spcBef>
              <a:spcAft>
                <a:spcPts val="1200"/>
              </a:spcAft>
              <a:buFont typeface="Arial" panose="020B0604020202020204" pitchFamily="34" charset="0"/>
              <a:buChar char="•"/>
            </a:pPr>
            <a:r>
              <a:rPr lang="sv-SE" sz="1700" dirty="0">
                <a:effectLst/>
                <a:latin typeface="Times New Roman" panose="02020603050405020304" pitchFamily="18" charset="0"/>
                <a:ea typeface="Times New Roman" panose="02020603050405020304" pitchFamily="18" charset="0"/>
              </a:rPr>
              <a:t>Kling, Å., Forster, M., Sundell, K. &amp; Melin, L., 2010. </a:t>
            </a:r>
            <a:r>
              <a:rPr lang="en-US" sz="1700" dirty="0">
                <a:effectLst/>
                <a:latin typeface="Times New Roman" panose="02020603050405020304" pitchFamily="18" charset="0"/>
                <a:ea typeface="Times New Roman" panose="02020603050405020304" pitchFamily="18" charset="0"/>
              </a:rPr>
              <a:t>A randomized controlled effectiveness trial of parent management training with varying degrees of therapist support. </a:t>
            </a:r>
            <a:r>
              <a:rPr lang="en-US" sz="1700" i="1" dirty="0" err="1">
                <a:effectLst/>
                <a:latin typeface="Times New Roman" panose="02020603050405020304" pitchFamily="18" charset="0"/>
                <a:ea typeface="Times New Roman" panose="02020603050405020304" pitchFamily="18" charset="0"/>
              </a:rPr>
              <a:t>Behaviour</a:t>
            </a:r>
            <a:r>
              <a:rPr lang="en-US" sz="1700" i="1" dirty="0">
                <a:effectLst/>
                <a:latin typeface="Times New Roman" panose="02020603050405020304" pitchFamily="18" charset="0"/>
                <a:ea typeface="Times New Roman" panose="02020603050405020304" pitchFamily="18" charset="0"/>
              </a:rPr>
              <a:t> Therapy</a:t>
            </a:r>
            <a:r>
              <a:rPr lang="en-US" sz="1700" dirty="0">
                <a:effectLst/>
                <a:latin typeface="Times New Roman" panose="02020603050405020304" pitchFamily="18" charset="0"/>
                <a:ea typeface="Times New Roman" panose="02020603050405020304" pitchFamily="18" charset="0"/>
              </a:rPr>
              <a:t>, 41(4), ss. 530–542. </a:t>
            </a:r>
            <a:r>
              <a:rPr lang="en-US" sz="1700" dirty="0">
                <a:effectLst/>
                <a:latin typeface="Times New Roman" panose="02020603050405020304" pitchFamily="18" charset="0"/>
                <a:ea typeface="Times New Roman" panose="02020603050405020304" pitchFamily="18" charset="0"/>
                <a:hlinkClick r:id="rId4"/>
              </a:rPr>
              <a:t>https://doi.org/10.1016/j.beth.2010.02.004</a:t>
            </a:r>
            <a:endParaRPr lang="en-US" sz="1700" dirty="0">
              <a:effectLst/>
              <a:latin typeface="Times New Roman" panose="02020603050405020304" pitchFamily="18" charset="0"/>
              <a:ea typeface="Times New Roman" panose="02020603050405020304" pitchFamily="18" charset="0"/>
            </a:endParaRPr>
          </a:p>
          <a:p>
            <a:pPr marL="285750" indent="-285750">
              <a:spcBef>
                <a:spcPts val="600"/>
              </a:spcBef>
              <a:spcAft>
                <a:spcPts val="1200"/>
              </a:spcAft>
              <a:buFont typeface="Arial" panose="020B0604020202020204" pitchFamily="34" charset="0"/>
              <a:buChar char="•"/>
            </a:pPr>
            <a:r>
              <a:rPr lang="sv-SE" sz="1600" dirty="0" err="1">
                <a:latin typeface="Times New Roman" panose="02020603050405020304" pitchFamily="18" charset="0"/>
                <a:cs typeface="Times New Roman" panose="02020603050405020304" pitchFamily="18" charset="0"/>
              </a:rPr>
              <a:t>Leijten</a:t>
            </a:r>
            <a:r>
              <a:rPr lang="sv-SE" sz="1600" dirty="0">
                <a:latin typeface="Times New Roman" panose="02020603050405020304" pitchFamily="18" charset="0"/>
                <a:cs typeface="Times New Roman" panose="02020603050405020304" pitchFamily="18" charset="0"/>
              </a:rPr>
              <a:t>, P., Gardner, F., </a:t>
            </a:r>
            <a:r>
              <a:rPr lang="sv-SE" sz="1600" dirty="0" err="1">
                <a:latin typeface="Times New Roman" panose="02020603050405020304" pitchFamily="18" charset="0"/>
                <a:cs typeface="Times New Roman" panose="02020603050405020304" pitchFamily="18" charset="0"/>
              </a:rPr>
              <a:t>Melendez</a:t>
            </a:r>
            <a:r>
              <a:rPr lang="sv-SE" sz="1600" dirty="0">
                <a:latin typeface="Times New Roman" panose="02020603050405020304" pitchFamily="18" charset="0"/>
                <a:cs typeface="Times New Roman" panose="02020603050405020304" pitchFamily="18" charset="0"/>
              </a:rPr>
              <a:t>-Torres, G.J., van </a:t>
            </a:r>
            <a:r>
              <a:rPr lang="sv-SE" sz="1600" dirty="0" err="1">
                <a:latin typeface="Times New Roman" panose="02020603050405020304" pitchFamily="18" charset="0"/>
                <a:cs typeface="Times New Roman" panose="02020603050405020304" pitchFamily="18" charset="0"/>
              </a:rPr>
              <a:t>Aar</a:t>
            </a:r>
            <a:r>
              <a:rPr lang="sv-SE" sz="1600" dirty="0">
                <a:latin typeface="Times New Roman" panose="02020603050405020304" pitchFamily="18" charset="0"/>
                <a:cs typeface="Times New Roman" panose="02020603050405020304" pitchFamily="18" charset="0"/>
              </a:rPr>
              <a:t>, J., </a:t>
            </a:r>
            <a:r>
              <a:rPr lang="sv-SE" sz="1600" dirty="0" err="1">
                <a:latin typeface="Times New Roman" panose="02020603050405020304" pitchFamily="18" charset="0"/>
                <a:cs typeface="Times New Roman" panose="02020603050405020304" pitchFamily="18" charset="0"/>
              </a:rPr>
              <a:t>Hutchings</a:t>
            </a:r>
            <a:r>
              <a:rPr lang="sv-SE" sz="1600" dirty="0">
                <a:latin typeface="Times New Roman" panose="02020603050405020304" pitchFamily="18" charset="0"/>
                <a:cs typeface="Times New Roman" panose="02020603050405020304" pitchFamily="18" charset="0"/>
              </a:rPr>
              <a:t>, J., Schulz, S., </a:t>
            </a:r>
            <a:r>
              <a:rPr lang="sv-SE" sz="1600" dirty="0" err="1">
                <a:latin typeface="Times New Roman" panose="02020603050405020304" pitchFamily="18" charset="0"/>
                <a:cs typeface="Times New Roman" panose="02020603050405020304" pitchFamily="18" charset="0"/>
              </a:rPr>
              <a:t>Knerr</a:t>
            </a:r>
            <a:r>
              <a:rPr lang="sv-SE" sz="1600" dirty="0">
                <a:latin typeface="Times New Roman" panose="02020603050405020304" pitchFamily="18" charset="0"/>
                <a:cs typeface="Times New Roman" panose="02020603050405020304" pitchFamily="18" charset="0"/>
              </a:rPr>
              <a:t>, W. &amp; </a:t>
            </a:r>
            <a:r>
              <a:rPr lang="sv-SE" sz="1600" dirty="0" err="1">
                <a:latin typeface="Times New Roman" panose="02020603050405020304" pitchFamily="18" charset="0"/>
                <a:cs typeface="Times New Roman" panose="02020603050405020304" pitchFamily="18" charset="0"/>
              </a:rPr>
              <a:t>Overbeek</a:t>
            </a:r>
            <a:r>
              <a:rPr lang="sv-SE" sz="1600" dirty="0">
                <a:latin typeface="Times New Roman" panose="02020603050405020304" pitchFamily="18" charset="0"/>
                <a:cs typeface="Times New Roman" panose="02020603050405020304" pitchFamily="18" charset="0"/>
              </a:rPr>
              <a:t>, G., 2019. </a:t>
            </a:r>
            <a:r>
              <a:rPr lang="sv-SE" sz="1600" i="1" dirty="0">
                <a:latin typeface="Times New Roman" panose="02020603050405020304" pitchFamily="18" charset="0"/>
                <a:cs typeface="Times New Roman" panose="02020603050405020304" pitchFamily="18" charset="0"/>
              </a:rPr>
              <a:t>Meta-</a:t>
            </a:r>
            <a:r>
              <a:rPr lang="sv-SE" sz="1600" i="1" dirty="0" err="1">
                <a:latin typeface="Times New Roman" panose="02020603050405020304" pitchFamily="18" charset="0"/>
                <a:cs typeface="Times New Roman" panose="02020603050405020304" pitchFamily="18" charset="0"/>
              </a:rPr>
              <a:t>analyses</a:t>
            </a:r>
            <a:r>
              <a:rPr lang="sv-SE" sz="1600" i="1" dirty="0">
                <a:latin typeface="Times New Roman" panose="02020603050405020304" pitchFamily="18" charset="0"/>
                <a:cs typeface="Times New Roman" panose="02020603050405020304" pitchFamily="18" charset="0"/>
              </a:rPr>
              <a:t>: </a:t>
            </a:r>
            <a:r>
              <a:rPr lang="sv-SE" sz="1600" i="1" dirty="0" err="1">
                <a:latin typeface="Times New Roman" panose="02020603050405020304" pitchFamily="18" charset="0"/>
                <a:cs typeface="Times New Roman" panose="02020603050405020304" pitchFamily="18" charset="0"/>
              </a:rPr>
              <a:t>key</a:t>
            </a:r>
            <a:r>
              <a:rPr lang="sv-SE" sz="1600" i="1" dirty="0">
                <a:latin typeface="Times New Roman" panose="02020603050405020304" pitchFamily="18" charset="0"/>
                <a:cs typeface="Times New Roman" panose="02020603050405020304" pitchFamily="18" charset="0"/>
              </a:rPr>
              <a:t> </a:t>
            </a:r>
            <a:r>
              <a:rPr lang="sv-SE" sz="1600" i="1" dirty="0" err="1">
                <a:latin typeface="Times New Roman" panose="02020603050405020304" pitchFamily="18" charset="0"/>
                <a:cs typeface="Times New Roman" panose="02020603050405020304" pitchFamily="18" charset="0"/>
              </a:rPr>
              <a:t>parenting</a:t>
            </a:r>
            <a:r>
              <a:rPr lang="sv-SE" sz="1600" i="1" dirty="0">
                <a:latin typeface="Times New Roman" panose="02020603050405020304" pitchFamily="18" charset="0"/>
                <a:cs typeface="Times New Roman" panose="02020603050405020304" pitchFamily="18" charset="0"/>
              </a:rPr>
              <a:t> program </a:t>
            </a:r>
            <a:r>
              <a:rPr lang="sv-SE" sz="1600" i="1" dirty="0" err="1">
                <a:latin typeface="Times New Roman" panose="02020603050405020304" pitchFamily="18" charset="0"/>
                <a:cs typeface="Times New Roman" panose="02020603050405020304" pitchFamily="18" charset="0"/>
              </a:rPr>
              <a:t>components</a:t>
            </a:r>
            <a:r>
              <a:rPr lang="sv-SE" sz="1600" i="1" dirty="0">
                <a:latin typeface="Times New Roman" panose="02020603050405020304" pitchFamily="18" charset="0"/>
                <a:cs typeface="Times New Roman" panose="02020603050405020304" pitchFamily="18" charset="0"/>
              </a:rPr>
              <a:t> for </a:t>
            </a:r>
            <a:r>
              <a:rPr lang="sv-SE" sz="1600" i="1" dirty="0" err="1">
                <a:latin typeface="Times New Roman" panose="02020603050405020304" pitchFamily="18" charset="0"/>
                <a:cs typeface="Times New Roman" panose="02020603050405020304" pitchFamily="18" charset="0"/>
              </a:rPr>
              <a:t>disruptive</a:t>
            </a:r>
            <a:r>
              <a:rPr lang="sv-SE" sz="1600" i="1" dirty="0">
                <a:latin typeface="Times New Roman" panose="02020603050405020304" pitchFamily="18" charset="0"/>
                <a:cs typeface="Times New Roman" panose="02020603050405020304" pitchFamily="18" charset="0"/>
              </a:rPr>
              <a:t> </a:t>
            </a:r>
            <a:r>
              <a:rPr lang="sv-SE" sz="1600" i="1" dirty="0" err="1">
                <a:latin typeface="Times New Roman" panose="02020603050405020304" pitchFamily="18" charset="0"/>
                <a:cs typeface="Times New Roman" panose="02020603050405020304" pitchFamily="18" charset="0"/>
              </a:rPr>
              <a:t>child</a:t>
            </a:r>
            <a:r>
              <a:rPr lang="sv-SE" sz="1600" i="1" dirty="0">
                <a:latin typeface="Times New Roman" panose="02020603050405020304" pitchFamily="18" charset="0"/>
                <a:cs typeface="Times New Roman" panose="02020603050405020304" pitchFamily="18" charset="0"/>
              </a:rPr>
              <a:t> </a:t>
            </a:r>
            <a:r>
              <a:rPr lang="sv-SE" sz="1600" i="1" dirty="0" err="1">
                <a:latin typeface="Times New Roman" panose="02020603050405020304" pitchFamily="18" charset="0"/>
                <a:cs typeface="Times New Roman" panose="02020603050405020304" pitchFamily="18" charset="0"/>
              </a:rPr>
              <a:t>behavior</a:t>
            </a:r>
            <a:r>
              <a:rPr lang="sv-SE" sz="1600" dirty="0">
                <a:latin typeface="Times New Roman" panose="02020603050405020304" pitchFamily="18" charset="0"/>
                <a:cs typeface="Times New Roman" panose="02020603050405020304" pitchFamily="18" charset="0"/>
              </a:rPr>
              <a:t>. </a:t>
            </a:r>
            <a:r>
              <a:rPr lang="sv-SE" sz="1600" i="1" dirty="0">
                <a:latin typeface="Times New Roman" panose="02020603050405020304" pitchFamily="18" charset="0"/>
                <a:cs typeface="Times New Roman" panose="02020603050405020304" pitchFamily="18" charset="0"/>
              </a:rPr>
              <a:t>Journal </a:t>
            </a:r>
            <a:r>
              <a:rPr lang="sv-SE" sz="1600" i="1" dirty="0" err="1">
                <a:latin typeface="Times New Roman" panose="02020603050405020304" pitchFamily="18" charset="0"/>
                <a:cs typeface="Times New Roman" panose="02020603050405020304" pitchFamily="18" charset="0"/>
              </a:rPr>
              <a:t>of</a:t>
            </a:r>
            <a:r>
              <a:rPr lang="sv-SE" sz="1600" i="1" dirty="0">
                <a:latin typeface="Times New Roman" panose="02020603050405020304" pitchFamily="18" charset="0"/>
                <a:cs typeface="Times New Roman" panose="02020603050405020304" pitchFamily="18" charset="0"/>
              </a:rPr>
              <a:t> the </a:t>
            </a:r>
            <a:r>
              <a:rPr lang="sv-SE" sz="1600" i="1" dirty="0" err="1">
                <a:latin typeface="Times New Roman" panose="02020603050405020304" pitchFamily="18" charset="0"/>
                <a:cs typeface="Times New Roman" panose="02020603050405020304" pitchFamily="18" charset="0"/>
              </a:rPr>
              <a:t>American</a:t>
            </a:r>
            <a:r>
              <a:rPr lang="sv-SE" sz="1600" i="1" dirty="0">
                <a:latin typeface="Times New Roman" panose="02020603050405020304" pitchFamily="18" charset="0"/>
                <a:cs typeface="Times New Roman" panose="02020603050405020304" pitchFamily="18" charset="0"/>
              </a:rPr>
              <a:t> Academy </a:t>
            </a:r>
            <a:r>
              <a:rPr lang="sv-SE" sz="1600" i="1" dirty="0" err="1">
                <a:latin typeface="Times New Roman" panose="02020603050405020304" pitchFamily="18" charset="0"/>
                <a:cs typeface="Times New Roman" panose="02020603050405020304" pitchFamily="18" charset="0"/>
              </a:rPr>
              <a:t>of</a:t>
            </a:r>
            <a:r>
              <a:rPr lang="sv-SE" sz="1600" i="1" dirty="0">
                <a:latin typeface="Times New Roman" panose="02020603050405020304" pitchFamily="18" charset="0"/>
                <a:cs typeface="Times New Roman" panose="02020603050405020304" pitchFamily="18" charset="0"/>
              </a:rPr>
              <a:t> Child and </a:t>
            </a:r>
            <a:r>
              <a:rPr lang="sv-SE" sz="1600" i="1" dirty="0" err="1">
                <a:latin typeface="Times New Roman" panose="02020603050405020304" pitchFamily="18" charset="0"/>
                <a:cs typeface="Times New Roman" panose="02020603050405020304" pitchFamily="18" charset="0"/>
              </a:rPr>
              <a:t>Adolescent</a:t>
            </a:r>
            <a:r>
              <a:rPr lang="sv-SE" sz="1600" i="1" dirty="0">
                <a:latin typeface="Times New Roman" panose="02020603050405020304" pitchFamily="18" charset="0"/>
                <a:cs typeface="Times New Roman" panose="02020603050405020304" pitchFamily="18" charset="0"/>
              </a:rPr>
              <a:t> </a:t>
            </a:r>
            <a:r>
              <a:rPr lang="sv-SE" sz="1600" i="1" dirty="0" err="1">
                <a:latin typeface="Times New Roman" panose="02020603050405020304" pitchFamily="18" charset="0"/>
                <a:cs typeface="Times New Roman" panose="02020603050405020304" pitchFamily="18" charset="0"/>
              </a:rPr>
              <a:t>Psychiatry</a:t>
            </a:r>
            <a:r>
              <a:rPr lang="sv-SE" sz="1600" dirty="0">
                <a:latin typeface="Times New Roman" panose="02020603050405020304" pitchFamily="18" charset="0"/>
                <a:cs typeface="Times New Roman" panose="02020603050405020304" pitchFamily="18" charset="0"/>
              </a:rPr>
              <a:t>, 58(2), ss. 180–190. </a:t>
            </a:r>
            <a:r>
              <a:rPr lang="sv-SE" sz="1600" dirty="0">
                <a:latin typeface="Times New Roman" panose="02020603050405020304" pitchFamily="18" charset="0"/>
                <a:cs typeface="Times New Roman" panose="02020603050405020304" pitchFamily="18" charset="0"/>
                <a:hlinkClick r:id="rId5"/>
              </a:rPr>
              <a:t>https://doi.org/10.1016/j.jaac.2018.07.900</a:t>
            </a:r>
            <a:endParaRPr lang="sv-SE" sz="1600" dirty="0">
              <a:latin typeface="Times New Roman" panose="02020603050405020304" pitchFamily="18" charset="0"/>
              <a:cs typeface="Times New Roman" panose="02020603050405020304" pitchFamily="18" charset="0"/>
            </a:endParaRPr>
          </a:p>
          <a:p>
            <a:pPr marL="285750" indent="-285750">
              <a:spcBef>
                <a:spcPts val="600"/>
              </a:spcBef>
              <a:spcAft>
                <a:spcPts val="1200"/>
              </a:spcAft>
              <a:buFont typeface="Arial" panose="020B0604020202020204" pitchFamily="34" charset="0"/>
              <a:buChar char="•"/>
            </a:pPr>
            <a:r>
              <a:rPr lang="en-US" sz="1700" dirty="0">
                <a:effectLst/>
                <a:latin typeface="Times New Roman" panose="02020603050405020304" pitchFamily="18" charset="0"/>
                <a:ea typeface="Times New Roman" panose="02020603050405020304" pitchFamily="18" charset="0"/>
              </a:rPr>
              <a:t>Martin, M., Steele, B., </a:t>
            </a:r>
            <a:r>
              <a:rPr lang="en-US" sz="1700" dirty="0" err="1">
                <a:effectLst/>
                <a:latin typeface="Times New Roman" panose="02020603050405020304" pitchFamily="18" charset="0"/>
                <a:ea typeface="Times New Roman" panose="02020603050405020304" pitchFamily="18" charset="0"/>
              </a:rPr>
              <a:t>Spreckelsen</a:t>
            </a:r>
            <a:r>
              <a:rPr lang="en-US" sz="1700" dirty="0">
                <a:effectLst/>
                <a:latin typeface="Times New Roman" panose="02020603050405020304" pitchFamily="18" charset="0"/>
                <a:ea typeface="Times New Roman" panose="02020603050405020304" pitchFamily="18" charset="0"/>
              </a:rPr>
              <a:t>, T.F., Lachman, J.M., Gardner, F. &amp; </a:t>
            </a:r>
            <a:r>
              <a:rPr lang="en-US" sz="1700" dirty="0" err="1">
                <a:effectLst/>
                <a:latin typeface="Times New Roman" panose="02020603050405020304" pitchFamily="18" charset="0"/>
                <a:ea typeface="Times New Roman" panose="02020603050405020304" pitchFamily="18" charset="0"/>
              </a:rPr>
              <a:t>Shenderovich</a:t>
            </a:r>
            <a:r>
              <a:rPr lang="en-US" sz="1700" dirty="0">
                <a:effectLst/>
                <a:latin typeface="Times New Roman" panose="02020603050405020304" pitchFamily="18" charset="0"/>
                <a:ea typeface="Times New Roman" panose="02020603050405020304" pitchFamily="18" charset="0"/>
              </a:rPr>
              <a:t>, Y., 2023. The association between facilitator competent adherence and outcomes in parenting programs: a systematic review and </a:t>
            </a:r>
            <a:r>
              <a:rPr lang="en-US" sz="1700" dirty="0" err="1">
                <a:effectLst/>
                <a:latin typeface="Times New Roman" panose="02020603050405020304" pitchFamily="18" charset="0"/>
                <a:ea typeface="Times New Roman" panose="02020603050405020304" pitchFamily="18" charset="0"/>
              </a:rPr>
              <a:t>SWiM</a:t>
            </a:r>
            <a:r>
              <a:rPr lang="en-US" sz="1700" dirty="0">
                <a:effectLst/>
                <a:latin typeface="Times New Roman" panose="02020603050405020304" pitchFamily="18" charset="0"/>
                <a:ea typeface="Times New Roman" panose="02020603050405020304" pitchFamily="18" charset="0"/>
              </a:rPr>
              <a:t> analysis. </a:t>
            </a:r>
            <a:r>
              <a:rPr lang="en-US" sz="1700" i="1" dirty="0">
                <a:effectLst/>
                <a:latin typeface="Times New Roman" panose="02020603050405020304" pitchFamily="18" charset="0"/>
                <a:ea typeface="Times New Roman" panose="02020603050405020304" pitchFamily="18" charset="0"/>
              </a:rPr>
              <a:t>Prevention Science</a:t>
            </a:r>
            <a:r>
              <a:rPr lang="en-US" sz="1700" dirty="0">
                <a:effectLst/>
                <a:latin typeface="Times New Roman" panose="02020603050405020304" pitchFamily="18" charset="0"/>
                <a:ea typeface="Times New Roman" panose="02020603050405020304" pitchFamily="18" charset="0"/>
              </a:rPr>
              <a:t>, 24(7), ss. 1314–1326. </a:t>
            </a:r>
            <a:r>
              <a:rPr lang="en-US" sz="1700" u="sng" dirty="0">
                <a:solidFill>
                  <a:srgbClr val="007EC4"/>
                </a:solidFill>
                <a:effectLst/>
                <a:latin typeface="Times New Roman" panose="02020603050405020304" pitchFamily="18" charset="0"/>
                <a:ea typeface="Times New Roman" panose="02020603050405020304" pitchFamily="18" charset="0"/>
                <a:hlinkClick r:id="rId6"/>
              </a:rPr>
              <a:t>https://doi.org/10.1007/s11121-023-01515-3</a:t>
            </a:r>
            <a:endParaRPr lang="en-US" sz="1700" u="sng" dirty="0">
              <a:solidFill>
                <a:srgbClr val="007EC4"/>
              </a:solidFill>
              <a:effectLst/>
              <a:latin typeface="Times New Roman" panose="02020603050405020304" pitchFamily="18" charset="0"/>
              <a:ea typeface="Times New Roman" panose="02020603050405020304" pitchFamily="18" charset="0"/>
            </a:endParaRPr>
          </a:p>
          <a:p>
            <a:pPr marL="285750" indent="-285750">
              <a:spcBef>
                <a:spcPts val="600"/>
              </a:spcBef>
              <a:spcAft>
                <a:spcPts val="1200"/>
              </a:spcAft>
              <a:buFont typeface="Arial" panose="020B0604020202020204" pitchFamily="34" charset="0"/>
              <a:buChar char="•"/>
            </a:pPr>
            <a:r>
              <a:rPr lang="en-US" sz="1700" dirty="0">
                <a:effectLst/>
                <a:latin typeface="Times New Roman" panose="02020603050405020304" pitchFamily="18" charset="0"/>
                <a:ea typeface="Times New Roman" panose="02020603050405020304" pitchFamily="18" charset="0"/>
              </a:rPr>
              <a:t>Mueller, C.M. &amp; Dweck, C.S., 1998. Praise for intelligence can undermine children's motivation and performance. </a:t>
            </a:r>
            <a:r>
              <a:rPr lang="en-US" sz="1700" i="1" dirty="0">
                <a:effectLst/>
                <a:latin typeface="Times New Roman" panose="02020603050405020304" pitchFamily="18" charset="0"/>
                <a:ea typeface="Times New Roman" panose="02020603050405020304" pitchFamily="18" charset="0"/>
              </a:rPr>
              <a:t>Journal of Personality and Social Psychology</a:t>
            </a:r>
            <a:r>
              <a:rPr lang="en-US" sz="1700" dirty="0">
                <a:effectLst/>
                <a:latin typeface="Times New Roman" panose="02020603050405020304" pitchFamily="18" charset="0"/>
                <a:ea typeface="Times New Roman" panose="02020603050405020304" pitchFamily="18" charset="0"/>
              </a:rPr>
              <a:t>, 75(1), ss. 33–52</a:t>
            </a:r>
          </a:p>
          <a:p>
            <a:pPr marL="285750" indent="-285750">
              <a:spcBef>
                <a:spcPts val="600"/>
              </a:spcBef>
              <a:spcAft>
                <a:spcPts val="1200"/>
              </a:spcAft>
              <a:buFont typeface="Arial" panose="020B0604020202020204" pitchFamily="34" charset="0"/>
              <a:buChar char="•"/>
            </a:pPr>
            <a:endParaRPr lang="en-US" sz="1700" u="sng" dirty="0">
              <a:solidFill>
                <a:srgbClr val="007EC4"/>
              </a:solidFill>
              <a:effectLst/>
              <a:latin typeface="Times New Roman" panose="02020603050405020304" pitchFamily="18" charset="0"/>
              <a:ea typeface="Times New Roman" panose="02020603050405020304" pitchFamily="18" charset="0"/>
            </a:endParaRPr>
          </a:p>
          <a:p>
            <a:pPr marL="285750" indent="-285750">
              <a:spcBef>
                <a:spcPts val="600"/>
              </a:spcBef>
              <a:spcAft>
                <a:spcPts val="1200"/>
              </a:spcAft>
              <a:buFont typeface="Arial" panose="020B0604020202020204" pitchFamily="34" charset="0"/>
              <a:buChar char="•"/>
            </a:pPr>
            <a:endParaRPr lang="sv-SE" sz="1700" dirty="0">
              <a:effectLst/>
              <a:latin typeface="Times New Roman" panose="02020603050405020304" pitchFamily="18" charset="0"/>
              <a:ea typeface="Times New Roman" panose="02020603050405020304" pitchFamily="18" charset="0"/>
            </a:endParaRPr>
          </a:p>
          <a:p>
            <a:pPr marL="285750" indent="-285750">
              <a:spcBef>
                <a:spcPts val="600"/>
              </a:spcBef>
              <a:spcAft>
                <a:spcPts val="1200"/>
              </a:spcAft>
              <a:buFont typeface="Arial" panose="020B0604020202020204" pitchFamily="34" charset="0"/>
              <a:buChar char="•"/>
            </a:pPr>
            <a:endParaRPr lang="en-US" sz="1700" dirty="0">
              <a:effectLst/>
              <a:latin typeface="Times New Roman" panose="02020603050405020304" pitchFamily="18" charset="0"/>
              <a:ea typeface="Times New Roman" panose="02020603050405020304" pitchFamily="18" charset="0"/>
            </a:endParaRPr>
          </a:p>
          <a:p>
            <a:pPr marL="285750" indent="-285750">
              <a:spcBef>
                <a:spcPts val="600"/>
              </a:spcBef>
              <a:spcAft>
                <a:spcPts val="1200"/>
              </a:spcAft>
              <a:buFont typeface="Arial" panose="020B0604020202020204" pitchFamily="34" charset="0"/>
              <a:buChar char="•"/>
            </a:pPr>
            <a:endParaRPr lang="sv-SE" sz="1700" dirty="0">
              <a:effectLst/>
              <a:latin typeface="Times New Roman" panose="02020603050405020304" pitchFamily="18" charset="0"/>
              <a:ea typeface="Times New Roman" panose="02020603050405020304" pitchFamily="18" charset="0"/>
            </a:endParaRPr>
          </a:p>
          <a:p>
            <a:pPr marL="285750" indent="-285750">
              <a:spcBef>
                <a:spcPts val="600"/>
              </a:spcBef>
              <a:spcAft>
                <a:spcPts val="1200"/>
              </a:spcAft>
              <a:buFont typeface="Arial" panose="020B0604020202020204" pitchFamily="34" charset="0"/>
              <a:buChar char="•"/>
            </a:pPr>
            <a:endParaRPr lang="en-US" sz="1700" dirty="0">
              <a:effectLst/>
              <a:latin typeface="Times New Roman" panose="02020603050405020304" pitchFamily="18" charset="0"/>
              <a:ea typeface="Times New Roman" panose="02020603050405020304" pitchFamily="18" charset="0"/>
            </a:endParaRPr>
          </a:p>
          <a:p>
            <a:pPr marL="285750" indent="-285750">
              <a:spcBef>
                <a:spcPts val="600"/>
              </a:spcBef>
              <a:spcAft>
                <a:spcPts val="1200"/>
              </a:spcAft>
              <a:buFont typeface="Arial" panose="020B0604020202020204" pitchFamily="34" charset="0"/>
              <a:buChar char="•"/>
            </a:pPr>
            <a:endParaRPr lang="sv-SE" sz="17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116163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7"/>
          <p:cNvSpPr>
            <a:spLocks noGrp="1"/>
          </p:cNvSpPr>
          <p:nvPr>
            <p:ph idx="1"/>
          </p:nvPr>
        </p:nvSpPr>
        <p:spPr/>
        <p:txBody>
          <a:bodyPr>
            <a:normAutofit/>
          </a:bodyPr>
          <a:lstStyle/>
          <a:p>
            <a:pPr>
              <a:buNone/>
            </a:pPr>
            <a:endParaRPr lang="sv-SE" sz="1800" b="1" dirty="0">
              <a:latin typeface="Times New Roman" panose="02020603050405020304" pitchFamily="18" charset="0"/>
              <a:cs typeface="Times New Roman" panose="02020603050405020304" pitchFamily="18" charset="0"/>
            </a:endParaRPr>
          </a:p>
          <a:p>
            <a:pPr>
              <a:buNone/>
            </a:pPr>
            <a:endParaRPr lang="sv-SE" sz="2800" dirty="0">
              <a:solidFill>
                <a:schemeClr val="tx1"/>
              </a:solidFill>
              <a:latin typeface="Times New Roman" panose="02020603050405020304" pitchFamily="18" charset="0"/>
              <a:cs typeface="Times New Roman" panose="02020603050405020304" pitchFamily="18" charset="0"/>
            </a:endParaRPr>
          </a:p>
          <a:p>
            <a:pPr>
              <a:buNone/>
            </a:pPr>
            <a:endParaRPr lang="sv-SE" sz="3600" b="1" dirty="0">
              <a:latin typeface="Times New Roman" panose="02020603050405020304" pitchFamily="18" charset="0"/>
              <a:cs typeface="Times New Roman" panose="02020603050405020304" pitchFamily="18" charset="0"/>
            </a:endParaRPr>
          </a:p>
          <a:p>
            <a:endParaRPr lang="sv-SE" dirty="0"/>
          </a:p>
          <a:p>
            <a:endParaRPr lang="sv-SE" dirty="0"/>
          </a:p>
          <a:p>
            <a:endParaRPr lang="sv-SE" dirty="0"/>
          </a:p>
        </p:txBody>
      </p:sp>
      <p:pic>
        <p:nvPicPr>
          <p:cNvPr id="6" name="Bildobjekt 5" descr="\\ad.stockholm.se\cli-sd\cc2sd002\003871\Precens\Brottsprevention\Komet1\Administration\Logotype\PLUS\PLUS logo användbar.jpg"/>
          <p:cNvPicPr/>
          <p:nvPr/>
        </p:nvPicPr>
        <p:blipFill>
          <a:blip r:embed="rId3" cstate="print"/>
          <a:srcRect/>
          <a:stretch>
            <a:fillRect/>
          </a:stretch>
        </p:blipFill>
        <p:spPr bwMode="auto">
          <a:xfrm>
            <a:off x="7164290" y="6165306"/>
            <a:ext cx="1130531" cy="465513"/>
          </a:xfrm>
          <a:prstGeom prst="rect">
            <a:avLst/>
          </a:prstGeom>
          <a:noFill/>
          <a:ln w="9525">
            <a:noFill/>
            <a:miter lim="800000"/>
            <a:headEnd/>
            <a:tailEnd/>
          </a:ln>
        </p:spPr>
      </p:pic>
      <p:sp>
        <p:nvSpPr>
          <p:cNvPr id="7" name="textruta 6">
            <a:extLst>
              <a:ext uri="{FF2B5EF4-FFF2-40B4-BE49-F238E27FC236}">
                <a16:creationId xmlns:a16="http://schemas.microsoft.com/office/drawing/2014/main" id="{DD56ADF2-C3E8-4B6E-81E7-D23D67185D1F}"/>
              </a:ext>
            </a:extLst>
          </p:cNvPr>
          <p:cNvSpPr txBox="1"/>
          <p:nvPr/>
        </p:nvSpPr>
        <p:spPr>
          <a:xfrm>
            <a:off x="248652" y="205957"/>
            <a:ext cx="8646695" cy="7663636"/>
          </a:xfrm>
          <a:prstGeom prst="rect">
            <a:avLst/>
          </a:prstGeom>
          <a:noFill/>
        </p:spPr>
        <p:txBody>
          <a:bodyPr wrap="square">
            <a:spAutoFit/>
          </a:bodyPr>
          <a:lstStyle/>
          <a:p>
            <a:pPr marL="285750" indent="-285750">
              <a:spcBef>
                <a:spcPts val="600"/>
              </a:spcBef>
              <a:spcAft>
                <a:spcPts val="1200"/>
              </a:spcAft>
              <a:buFont typeface="Arial" panose="020B0604020202020204" pitchFamily="34" charset="0"/>
              <a:buChar char="•"/>
            </a:pPr>
            <a:r>
              <a:rPr lang="en-US" sz="1700" dirty="0">
                <a:effectLst/>
                <a:latin typeface="Times New Roman" panose="02020603050405020304" pitchFamily="18" charset="0"/>
                <a:ea typeface="Times New Roman" panose="02020603050405020304" pitchFamily="18" charset="0"/>
              </a:rPr>
              <a:t>Patterson, G.R., 1982. </a:t>
            </a:r>
            <a:r>
              <a:rPr lang="en-US" sz="1700" i="1" dirty="0">
                <a:effectLst/>
                <a:latin typeface="Times New Roman" panose="02020603050405020304" pitchFamily="18" charset="0"/>
                <a:ea typeface="Times New Roman" panose="02020603050405020304" pitchFamily="18" charset="0"/>
              </a:rPr>
              <a:t>Coercive family process.</a:t>
            </a:r>
            <a:r>
              <a:rPr lang="en-US" sz="1700" dirty="0">
                <a:effectLst/>
                <a:latin typeface="Times New Roman" panose="02020603050405020304" pitchFamily="18" charset="0"/>
                <a:ea typeface="Times New Roman" panose="02020603050405020304" pitchFamily="18" charset="0"/>
              </a:rPr>
              <a:t> Eugene, OR: Castalia.</a:t>
            </a:r>
            <a:endParaRPr lang="sv-SE" sz="1700" dirty="0">
              <a:effectLst/>
              <a:latin typeface="Times New Roman" panose="02020603050405020304" pitchFamily="18" charset="0"/>
              <a:ea typeface="Times New Roman" panose="02020603050405020304" pitchFamily="18" charset="0"/>
            </a:endParaRPr>
          </a:p>
          <a:p>
            <a:pPr marL="285750" indent="-285750">
              <a:spcBef>
                <a:spcPts val="600"/>
              </a:spcBef>
              <a:spcAft>
                <a:spcPts val="1200"/>
              </a:spcAft>
              <a:buFont typeface="Arial" panose="020B0604020202020204" pitchFamily="34" charset="0"/>
              <a:buChar char="•"/>
            </a:pPr>
            <a:r>
              <a:rPr lang="sv-SE" sz="1700" dirty="0">
                <a:effectLst/>
                <a:latin typeface="Times New Roman" panose="02020603050405020304" pitchFamily="18" charset="0"/>
                <a:ea typeface="Times New Roman" panose="02020603050405020304" pitchFamily="18" charset="0"/>
              </a:rPr>
              <a:t>Ramnerö, P. &amp; </a:t>
            </a:r>
            <a:r>
              <a:rPr lang="sv-SE" sz="1700" dirty="0" err="1">
                <a:effectLst/>
                <a:latin typeface="Times New Roman" panose="02020603050405020304" pitchFamily="18" charset="0"/>
                <a:ea typeface="Times New Roman" panose="02020603050405020304" pitchFamily="18" charset="0"/>
              </a:rPr>
              <a:t>Törneke</a:t>
            </a:r>
            <a:r>
              <a:rPr lang="sv-SE" sz="1700" dirty="0">
                <a:effectLst/>
                <a:latin typeface="Times New Roman" panose="02020603050405020304" pitchFamily="18" charset="0"/>
                <a:ea typeface="Times New Roman" panose="02020603050405020304" pitchFamily="18" charset="0"/>
              </a:rPr>
              <a:t>, N., 2020. </a:t>
            </a:r>
            <a:r>
              <a:rPr lang="sv-SE" sz="1700" i="1" dirty="0">
                <a:effectLst/>
                <a:latin typeface="Times New Roman" panose="02020603050405020304" pitchFamily="18" charset="0"/>
                <a:ea typeface="Times New Roman" panose="02020603050405020304" pitchFamily="18" charset="0"/>
              </a:rPr>
              <a:t>Beteendets ABC: en introduktion till behavioristisk psykoterapi.</a:t>
            </a:r>
            <a:r>
              <a:rPr lang="sv-SE" sz="1700" dirty="0">
                <a:effectLst/>
                <a:latin typeface="Times New Roman" panose="02020603050405020304" pitchFamily="18" charset="0"/>
                <a:ea typeface="Times New Roman" panose="02020603050405020304" pitchFamily="18" charset="0"/>
              </a:rPr>
              <a:t> 2 uppl. Stockholm: Natur &amp; Kultur.</a:t>
            </a:r>
          </a:p>
          <a:p>
            <a:pPr marL="285750" indent="-285750">
              <a:spcBef>
                <a:spcPts val="600"/>
              </a:spcBef>
              <a:spcAft>
                <a:spcPts val="1200"/>
              </a:spcAft>
              <a:buFont typeface="Arial" panose="020B0604020202020204" pitchFamily="34" charset="0"/>
              <a:buChar char="•"/>
            </a:pPr>
            <a:r>
              <a:rPr lang="sv-SE" sz="1700" dirty="0">
                <a:effectLst/>
                <a:latin typeface="Times New Roman" panose="02020603050405020304" pitchFamily="18" charset="0"/>
                <a:ea typeface="Times New Roman" panose="02020603050405020304" pitchFamily="18" charset="0"/>
              </a:rPr>
              <a:t>Regeringskansliet, 2020. </a:t>
            </a:r>
            <a:r>
              <a:rPr lang="sv-SE" sz="1700" i="1" dirty="0">
                <a:effectLst/>
                <a:latin typeface="Times New Roman" panose="02020603050405020304" pitchFamily="18" charset="0"/>
                <a:ea typeface="Times New Roman" panose="02020603050405020304" pitchFamily="18" charset="0"/>
              </a:rPr>
              <a:t>Barnkonventionen – FN:s konvention om barnets rättigheter.</a:t>
            </a:r>
            <a:r>
              <a:rPr lang="sv-SE" sz="1700" dirty="0">
                <a:effectLst/>
                <a:latin typeface="Times New Roman" panose="02020603050405020304" pitchFamily="18" charset="0"/>
                <a:ea typeface="Times New Roman" panose="02020603050405020304" pitchFamily="18" charset="0"/>
              </a:rPr>
              <a:t> Stockholm: Regeringskansliet. Finns tillgänglig på: </a:t>
            </a:r>
            <a:r>
              <a:rPr lang="sv-SE" sz="1700" u="sng" dirty="0">
                <a:solidFill>
                  <a:srgbClr val="007EC4"/>
                </a:solidFill>
                <a:effectLst/>
                <a:latin typeface="Times New Roman" panose="02020603050405020304" pitchFamily="18" charset="0"/>
                <a:ea typeface="Times New Roman" panose="02020603050405020304" pitchFamily="18" charset="0"/>
                <a:hlinkClick r:id="rId4"/>
              </a:rPr>
              <a:t>https://www.regeringen.se/rattsliga-dokument/konvention/2020/01/sfs-2018-1197/</a:t>
            </a:r>
            <a:r>
              <a:rPr lang="sv-SE" sz="1700" dirty="0">
                <a:effectLst/>
                <a:latin typeface="Times New Roman" panose="02020603050405020304" pitchFamily="18" charset="0"/>
                <a:ea typeface="Times New Roman" panose="02020603050405020304" pitchFamily="18" charset="0"/>
              </a:rPr>
              <a:t> [Hämtad 9 apr. 2025].</a:t>
            </a:r>
          </a:p>
          <a:p>
            <a:pPr marL="285750" indent="-285750">
              <a:spcBef>
                <a:spcPts val="600"/>
              </a:spcBef>
              <a:spcAft>
                <a:spcPts val="1200"/>
              </a:spcAft>
              <a:buFont typeface="Arial" panose="020B0604020202020204" pitchFamily="34" charset="0"/>
              <a:buChar char="•"/>
            </a:pPr>
            <a:r>
              <a:rPr lang="sv-SE" sz="1700" dirty="0">
                <a:effectLst/>
                <a:latin typeface="Times New Roman" panose="02020603050405020304" pitchFamily="18" charset="0"/>
                <a:ea typeface="Times New Roman" panose="02020603050405020304" pitchFamily="18" charset="0"/>
              </a:rPr>
              <a:t>Research </a:t>
            </a:r>
            <a:r>
              <a:rPr lang="sv-SE" sz="1700" dirty="0" err="1">
                <a:effectLst/>
                <a:latin typeface="Times New Roman" panose="02020603050405020304" pitchFamily="18" charset="0"/>
                <a:ea typeface="Times New Roman" panose="02020603050405020304" pitchFamily="18" charset="0"/>
              </a:rPr>
              <a:t>Institutes</a:t>
            </a:r>
            <a:r>
              <a:rPr lang="sv-SE" sz="1700" dirty="0">
                <a:effectLst/>
                <a:latin typeface="Times New Roman" panose="02020603050405020304" pitchFamily="18" charset="0"/>
                <a:ea typeface="Times New Roman" panose="02020603050405020304" pitchFamily="18" charset="0"/>
              </a:rPr>
              <a:t> </a:t>
            </a:r>
            <a:r>
              <a:rPr lang="sv-SE" sz="1700" dirty="0" err="1">
                <a:effectLst/>
                <a:latin typeface="Times New Roman" panose="02020603050405020304" pitchFamily="18" charset="0"/>
                <a:ea typeface="Times New Roman" panose="02020603050405020304" pitchFamily="18" charset="0"/>
              </a:rPr>
              <a:t>of</a:t>
            </a:r>
            <a:r>
              <a:rPr lang="sv-SE" sz="1700" dirty="0">
                <a:effectLst/>
                <a:latin typeface="Times New Roman" panose="02020603050405020304" pitchFamily="18" charset="0"/>
                <a:ea typeface="Times New Roman" panose="02020603050405020304" pitchFamily="18" charset="0"/>
              </a:rPr>
              <a:t> Sweden, 2021. </a:t>
            </a:r>
            <a:r>
              <a:rPr lang="sv-SE" sz="1700" i="1" dirty="0">
                <a:effectLst/>
                <a:latin typeface="Times New Roman" panose="02020603050405020304" pitchFamily="18" charset="0"/>
                <a:ea typeface="Times New Roman" panose="02020603050405020304" pitchFamily="18" charset="0"/>
              </a:rPr>
              <a:t>Risk- och skyddsfaktorer: vad vet vi och vad kan göras med kunskapen?</a:t>
            </a:r>
            <a:r>
              <a:rPr lang="sv-SE" sz="1700" dirty="0">
                <a:effectLst/>
                <a:latin typeface="Times New Roman" panose="02020603050405020304" pitchFamily="18" charset="0"/>
                <a:ea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rPr>
              <a:t>Borås</a:t>
            </a:r>
            <a:r>
              <a:rPr lang="en-US" sz="1700" dirty="0">
                <a:effectLst/>
                <a:latin typeface="Times New Roman" panose="02020603050405020304" pitchFamily="18" charset="0"/>
                <a:ea typeface="Times New Roman" panose="02020603050405020304" pitchFamily="18" charset="0"/>
              </a:rPr>
              <a:t>: RISE.</a:t>
            </a:r>
          </a:p>
          <a:p>
            <a:pPr marL="285750" indent="-285750">
              <a:spcBef>
                <a:spcPts val="600"/>
              </a:spcBef>
              <a:spcAft>
                <a:spcPts val="1200"/>
              </a:spcAft>
              <a:buFont typeface="Arial" panose="020B0604020202020204" pitchFamily="34" charset="0"/>
              <a:buChar char="•"/>
            </a:pPr>
            <a:r>
              <a:rPr lang="en-US" sz="1700" dirty="0">
                <a:effectLst/>
                <a:latin typeface="Times New Roman" panose="02020603050405020304" pitchFamily="18" charset="0"/>
                <a:ea typeface="Times New Roman" panose="02020603050405020304" pitchFamily="18" charset="0"/>
              </a:rPr>
              <a:t>Sanders, M.R., Kirby, J.N., </a:t>
            </a:r>
            <a:r>
              <a:rPr lang="en-US" sz="1700" dirty="0" err="1">
                <a:effectLst/>
                <a:latin typeface="Times New Roman" panose="02020603050405020304" pitchFamily="18" charset="0"/>
                <a:ea typeface="Times New Roman" panose="02020603050405020304" pitchFamily="18" charset="0"/>
              </a:rPr>
              <a:t>Tellegen</a:t>
            </a:r>
            <a:r>
              <a:rPr lang="en-US" sz="1700" dirty="0">
                <a:effectLst/>
                <a:latin typeface="Times New Roman" panose="02020603050405020304" pitchFamily="18" charset="0"/>
                <a:ea typeface="Times New Roman" panose="02020603050405020304" pitchFamily="18" charset="0"/>
              </a:rPr>
              <a:t>, C.L. &amp; Day, J.J., 2014. The Triple P-Positive Parenting Program: a systematic review and meta-analysis of a multi-level system of parenting support. </a:t>
            </a:r>
            <a:r>
              <a:rPr lang="sv-SE" sz="1700" i="1" dirty="0">
                <a:effectLst/>
                <a:latin typeface="Times New Roman" panose="02020603050405020304" pitchFamily="18" charset="0"/>
                <a:ea typeface="Times New Roman" panose="02020603050405020304" pitchFamily="18" charset="0"/>
              </a:rPr>
              <a:t>Clinical </a:t>
            </a:r>
            <a:r>
              <a:rPr lang="sv-SE" sz="1700" i="1" dirty="0" err="1">
                <a:effectLst/>
                <a:latin typeface="Times New Roman" panose="02020603050405020304" pitchFamily="18" charset="0"/>
                <a:ea typeface="Times New Roman" panose="02020603050405020304" pitchFamily="18" charset="0"/>
              </a:rPr>
              <a:t>Psychology</a:t>
            </a:r>
            <a:r>
              <a:rPr lang="sv-SE" sz="1700" i="1" dirty="0">
                <a:effectLst/>
                <a:latin typeface="Times New Roman" panose="02020603050405020304" pitchFamily="18" charset="0"/>
                <a:ea typeface="Times New Roman" panose="02020603050405020304" pitchFamily="18" charset="0"/>
              </a:rPr>
              <a:t> Review</a:t>
            </a:r>
            <a:r>
              <a:rPr lang="sv-SE" sz="1700" dirty="0">
                <a:effectLst/>
                <a:latin typeface="Times New Roman" panose="02020603050405020304" pitchFamily="18" charset="0"/>
                <a:ea typeface="Times New Roman" panose="02020603050405020304" pitchFamily="18" charset="0"/>
              </a:rPr>
              <a:t>, 34(4), ss. 337–357.</a:t>
            </a:r>
          </a:p>
          <a:p>
            <a:pPr marL="285750" indent="-285750">
              <a:spcBef>
                <a:spcPts val="600"/>
              </a:spcBef>
              <a:spcAft>
                <a:spcPts val="1200"/>
              </a:spcAft>
              <a:buFont typeface="Arial" panose="020B0604020202020204" pitchFamily="34" charset="0"/>
              <a:buChar char="•"/>
            </a:pPr>
            <a:r>
              <a:rPr lang="sv-SE" sz="1700" dirty="0">
                <a:effectLst/>
                <a:latin typeface="Times New Roman" panose="02020603050405020304" pitchFamily="18" charset="0"/>
                <a:ea typeface="Times New Roman" panose="02020603050405020304" pitchFamily="18" charset="0"/>
              </a:rPr>
              <a:t>SBU, 2019. </a:t>
            </a:r>
            <a:r>
              <a:rPr lang="sv-SE" sz="1700" i="1" dirty="0">
                <a:effectLst/>
                <a:latin typeface="Times New Roman" panose="02020603050405020304" pitchFamily="18" charset="0"/>
                <a:ea typeface="Times New Roman" panose="02020603050405020304" pitchFamily="18" charset="0"/>
              </a:rPr>
              <a:t>Föräldrastödsprogram vid utagerande beteende hos barn: effekter och verksamma komponenter.</a:t>
            </a:r>
            <a:r>
              <a:rPr lang="sv-SE" sz="1700" dirty="0">
                <a:effectLst/>
                <a:latin typeface="Times New Roman" panose="02020603050405020304" pitchFamily="18" charset="0"/>
                <a:ea typeface="Times New Roman" panose="02020603050405020304" pitchFamily="18" charset="0"/>
              </a:rPr>
              <a:t> Stockholm: Statens beredning för medicinsk och social utvärdering (SBU).</a:t>
            </a:r>
          </a:p>
          <a:p>
            <a:pPr marL="285750" indent="-285750">
              <a:spcBef>
                <a:spcPts val="600"/>
              </a:spcBef>
              <a:spcAft>
                <a:spcPts val="1200"/>
              </a:spcAft>
              <a:buFont typeface="Arial" panose="020B0604020202020204" pitchFamily="34" charset="0"/>
              <a:buChar char="•"/>
            </a:pPr>
            <a:r>
              <a:rPr lang="sv-SE" sz="1700" dirty="0">
                <a:effectLst/>
                <a:latin typeface="Times New Roman" panose="02020603050405020304" pitchFamily="18" charset="0"/>
                <a:ea typeface="Times New Roman" panose="02020603050405020304" pitchFamily="18" charset="0"/>
              </a:rPr>
              <a:t>Socialstyrelsen, 2014. </a:t>
            </a:r>
            <a:r>
              <a:rPr lang="sv-SE" sz="1700" i="1" dirty="0">
                <a:effectLst/>
                <a:latin typeface="Times New Roman" panose="02020603050405020304" pitchFamily="18" charset="0"/>
                <a:ea typeface="Times New Roman" panose="02020603050405020304" pitchFamily="18" charset="0"/>
              </a:rPr>
              <a:t>Effekter av föräldrastöd – redovisning av en nationell utvärdering.</a:t>
            </a:r>
            <a:r>
              <a:rPr lang="sv-SE" sz="1700" dirty="0">
                <a:effectLst/>
                <a:latin typeface="Times New Roman" panose="02020603050405020304" pitchFamily="18" charset="0"/>
                <a:ea typeface="Times New Roman" panose="02020603050405020304" pitchFamily="18" charset="0"/>
              </a:rPr>
              <a:t> Stockholm: Socialstyrelsen.</a:t>
            </a:r>
          </a:p>
          <a:p>
            <a:pPr>
              <a:spcBef>
                <a:spcPts val="600"/>
              </a:spcBef>
              <a:spcAft>
                <a:spcPts val="1200"/>
              </a:spcAft>
            </a:pPr>
            <a:endParaRPr lang="sv-SE" sz="1800" dirty="0">
              <a:effectLst/>
              <a:latin typeface="Times New Roman" panose="02020603050405020304" pitchFamily="18" charset="0"/>
              <a:ea typeface="Times New Roman" panose="02020603050405020304" pitchFamily="18" charset="0"/>
            </a:endParaRPr>
          </a:p>
          <a:p>
            <a:pPr marL="285750" indent="-285750">
              <a:spcBef>
                <a:spcPts val="600"/>
              </a:spcBef>
              <a:spcAft>
                <a:spcPts val="1200"/>
              </a:spcAft>
              <a:buFont typeface="Arial" panose="020B0604020202020204" pitchFamily="34" charset="0"/>
              <a:buChar char="•"/>
            </a:pPr>
            <a:endParaRPr lang="sv-SE" sz="1800" dirty="0">
              <a:effectLst/>
              <a:latin typeface="Times New Roman" panose="02020603050405020304" pitchFamily="18" charset="0"/>
              <a:ea typeface="Times New Roman" panose="02020603050405020304" pitchFamily="18" charset="0"/>
            </a:endParaRPr>
          </a:p>
          <a:p>
            <a:pPr>
              <a:spcBef>
                <a:spcPts val="600"/>
              </a:spcBef>
              <a:spcAft>
                <a:spcPts val="1200"/>
              </a:spcAft>
            </a:pPr>
            <a:endParaRPr lang="en-US" sz="1700" dirty="0">
              <a:effectLst/>
              <a:latin typeface="Times New Roman" panose="02020603050405020304" pitchFamily="18" charset="0"/>
              <a:ea typeface="Times New Roman" panose="02020603050405020304" pitchFamily="18" charset="0"/>
            </a:endParaRPr>
          </a:p>
          <a:p>
            <a:pPr marL="285750" indent="-285750">
              <a:spcBef>
                <a:spcPts val="600"/>
              </a:spcBef>
              <a:spcAft>
                <a:spcPts val="1200"/>
              </a:spcAft>
              <a:buFont typeface="Arial" panose="020B0604020202020204" pitchFamily="34" charset="0"/>
              <a:buChar char="•"/>
            </a:pPr>
            <a:endParaRPr lang="sv-SE" sz="17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550114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7"/>
          <p:cNvSpPr>
            <a:spLocks noGrp="1"/>
          </p:cNvSpPr>
          <p:nvPr>
            <p:ph idx="1"/>
          </p:nvPr>
        </p:nvSpPr>
        <p:spPr/>
        <p:txBody>
          <a:bodyPr>
            <a:normAutofit/>
          </a:bodyPr>
          <a:lstStyle/>
          <a:p>
            <a:pPr>
              <a:buNone/>
            </a:pPr>
            <a:endParaRPr lang="sv-SE" sz="1800" b="1" dirty="0">
              <a:latin typeface="Times New Roman" panose="02020603050405020304" pitchFamily="18" charset="0"/>
              <a:cs typeface="Times New Roman" panose="02020603050405020304" pitchFamily="18" charset="0"/>
            </a:endParaRPr>
          </a:p>
          <a:p>
            <a:pPr>
              <a:buNone/>
            </a:pPr>
            <a:endParaRPr lang="sv-SE" sz="2800" dirty="0">
              <a:solidFill>
                <a:schemeClr val="tx1"/>
              </a:solidFill>
              <a:latin typeface="Times New Roman" panose="02020603050405020304" pitchFamily="18" charset="0"/>
              <a:cs typeface="Times New Roman" panose="02020603050405020304" pitchFamily="18" charset="0"/>
            </a:endParaRPr>
          </a:p>
          <a:p>
            <a:pPr>
              <a:buNone/>
            </a:pPr>
            <a:endParaRPr lang="sv-SE" sz="3600" b="1" dirty="0">
              <a:latin typeface="Times New Roman" panose="02020603050405020304" pitchFamily="18" charset="0"/>
              <a:cs typeface="Times New Roman" panose="02020603050405020304" pitchFamily="18" charset="0"/>
            </a:endParaRPr>
          </a:p>
          <a:p>
            <a:endParaRPr lang="sv-SE" dirty="0"/>
          </a:p>
          <a:p>
            <a:endParaRPr lang="sv-SE" dirty="0"/>
          </a:p>
          <a:p>
            <a:endParaRPr lang="sv-SE" dirty="0"/>
          </a:p>
        </p:txBody>
      </p:sp>
      <p:pic>
        <p:nvPicPr>
          <p:cNvPr id="6" name="Bildobjekt 5" descr="\\ad.stockholm.se\cli-sd\cc2sd002\003871\Precens\Brottsprevention\Komet1\Administration\Logotype\PLUS\PLUS logo användbar.jpg"/>
          <p:cNvPicPr/>
          <p:nvPr/>
        </p:nvPicPr>
        <p:blipFill>
          <a:blip r:embed="rId3" cstate="print"/>
          <a:srcRect/>
          <a:stretch>
            <a:fillRect/>
          </a:stretch>
        </p:blipFill>
        <p:spPr bwMode="auto">
          <a:xfrm>
            <a:off x="7164290" y="6165306"/>
            <a:ext cx="1130531" cy="465513"/>
          </a:xfrm>
          <a:prstGeom prst="rect">
            <a:avLst/>
          </a:prstGeom>
          <a:noFill/>
          <a:ln w="9525">
            <a:noFill/>
            <a:miter lim="800000"/>
            <a:headEnd/>
            <a:tailEnd/>
          </a:ln>
        </p:spPr>
      </p:pic>
      <p:sp>
        <p:nvSpPr>
          <p:cNvPr id="7" name="textruta 6">
            <a:extLst>
              <a:ext uri="{FF2B5EF4-FFF2-40B4-BE49-F238E27FC236}">
                <a16:creationId xmlns:a16="http://schemas.microsoft.com/office/drawing/2014/main" id="{DD56ADF2-C3E8-4B6E-81E7-D23D67185D1F}"/>
              </a:ext>
            </a:extLst>
          </p:cNvPr>
          <p:cNvSpPr txBox="1"/>
          <p:nvPr/>
        </p:nvSpPr>
        <p:spPr>
          <a:xfrm>
            <a:off x="0" y="0"/>
            <a:ext cx="9144000" cy="8309967"/>
          </a:xfrm>
          <a:prstGeom prst="rect">
            <a:avLst/>
          </a:prstGeom>
          <a:noFill/>
        </p:spPr>
        <p:txBody>
          <a:bodyPr wrap="square">
            <a:spAutoFit/>
          </a:bodyPr>
          <a:lstStyle/>
          <a:p>
            <a:pPr marL="285750" indent="-285750">
              <a:spcBef>
                <a:spcPts val="600"/>
              </a:spcBef>
              <a:spcAft>
                <a:spcPts val="1200"/>
              </a:spcAft>
              <a:buFont typeface="Arial" panose="020B0604020202020204" pitchFamily="34" charset="0"/>
              <a:buChar char="•"/>
            </a:pPr>
            <a:r>
              <a:rPr lang="sv-SE" sz="1700" dirty="0">
                <a:effectLst/>
                <a:latin typeface="Times New Roman" panose="02020603050405020304" pitchFamily="18" charset="0"/>
                <a:ea typeface="Times New Roman" panose="02020603050405020304" pitchFamily="18" charset="0"/>
              </a:rPr>
              <a:t>Socialstyrelsen, 2021. </a:t>
            </a:r>
            <a:r>
              <a:rPr lang="sv-SE" sz="1700" i="1" dirty="0">
                <a:effectLst/>
                <a:latin typeface="Times New Roman" panose="02020603050405020304" pitchFamily="18" charset="0"/>
                <a:ea typeface="Times New Roman" panose="02020603050405020304" pitchFamily="18" charset="0"/>
              </a:rPr>
              <a:t>Insatser för att motverka fortsatt normbrytande beteende och återfall i brott.</a:t>
            </a:r>
            <a:r>
              <a:rPr lang="sv-SE" sz="1700" dirty="0">
                <a:effectLst/>
                <a:latin typeface="Times New Roman" panose="02020603050405020304" pitchFamily="18" charset="0"/>
                <a:ea typeface="Times New Roman" panose="02020603050405020304" pitchFamily="18" charset="0"/>
              </a:rPr>
              <a:t> Stockholm: Socialstyrelsen.</a:t>
            </a:r>
          </a:p>
          <a:p>
            <a:pPr marL="285750" indent="-285750">
              <a:spcBef>
                <a:spcPts val="600"/>
              </a:spcBef>
              <a:spcAft>
                <a:spcPts val="1200"/>
              </a:spcAft>
              <a:buFont typeface="Arial" panose="020B0604020202020204" pitchFamily="34" charset="0"/>
              <a:buChar char="•"/>
            </a:pPr>
            <a:r>
              <a:rPr lang="sv-SE" sz="1700" dirty="0">
                <a:effectLst/>
                <a:latin typeface="Times New Roman" panose="02020603050405020304" pitchFamily="18" charset="0"/>
                <a:ea typeface="Times New Roman" panose="02020603050405020304" pitchFamily="18" charset="0"/>
              </a:rPr>
              <a:t>Sundell, K. &amp; Forster, M., 2005. </a:t>
            </a:r>
            <a:r>
              <a:rPr lang="sv-SE" sz="1700" i="1" dirty="0">
                <a:effectLst/>
                <a:latin typeface="Times New Roman" panose="02020603050405020304" pitchFamily="18" charset="0"/>
                <a:ea typeface="Times New Roman" panose="02020603050405020304" pitchFamily="18" charset="0"/>
              </a:rPr>
              <a:t>En grund för att växa: forskning om att förebygga beteendeproblem hos barn.</a:t>
            </a:r>
            <a:r>
              <a:rPr lang="sv-SE" sz="1700" dirty="0">
                <a:effectLst/>
                <a:latin typeface="Times New Roman" panose="02020603050405020304" pitchFamily="18" charset="0"/>
                <a:ea typeface="Times New Roman" panose="02020603050405020304" pitchFamily="18" charset="0"/>
              </a:rPr>
              <a:t> Stockholm: FoU-enheten, Socialtjänstförvaltningen, Stockholms stad.</a:t>
            </a:r>
          </a:p>
          <a:p>
            <a:pPr marL="285750" indent="-285750">
              <a:spcBef>
                <a:spcPts val="600"/>
              </a:spcBef>
              <a:spcAft>
                <a:spcPts val="1200"/>
              </a:spcAft>
              <a:buFont typeface="Arial" panose="020B0604020202020204" pitchFamily="34" charset="0"/>
              <a:buChar char="•"/>
            </a:pPr>
            <a:r>
              <a:rPr lang="sv-SE" sz="1700" dirty="0" err="1">
                <a:effectLst/>
                <a:latin typeface="Times New Roman" panose="02020603050405020304" pitchFamily="18" charset="0"/>
                <a:ea typeface="Times New Roman" panose="02020603050405020304" pitchFamily="18" charset="0"/>
              </a:rPr>
              <a:t>Törneke</a:t>
            </a:r>
            <a:r>
              <a:rPr lang="sv-SE" sz="1700" dirty="0">
                <a:effectLst/>
                <a:latin typeface="Times New Roman" panose="02020603050405020304" pitchFamily="18" charset="0"/>
                <a:ea typeface="Times New Roman" panose="02020603050405020304" pitchFamily="18" charset="0"/>
              </a:rPr>
              <a:t>, N., 2014. </a:t>
            </a:r>
            <a:r>
              <a:rPr lang="sv-SE" sz="1700" i="1" dirty="0" err="1">
                <a:effectLst/>
                <a:latin typeface="Times New Roman" panose="02020603050405020304" pitchFamily="18" charset="0"/>
                <a:ea typeface="Times New Roman" panose="02020603050405020304" pitchFamily="18" charset="0"/>
              </a:rPr>
              <a:t>Relational</a:t>
            </a:r>
            <a:r>
              <a:rPr lang="sv-SE" sz="1700" i="1" dirty="0">
                <a:effectLst/>
                <a:latin typeface="Times New Roman" panose="02020603050405020304" pitchFamily="18" charset="0"/>
                <a:ea typeface="Times New Roman" panose="02020603050405020304" pitchFamily="18" charset="0"/>
              </a:rPr>
              <a:t> </a:t>
            </a:r>
            <a:r>
              <a:rPr lang="sv-SE" sz="1700" i="1" dirty="0" err="1">
                <a:effectLst/>
                <a:latin typeface="Times New Roman" panose="02020603050405020304" pitchFamily="18" charset="0"/>
                <a:ea typeface="Times New Roman" panose="02020603050405020304" pitchFamily="18" charset="0"/>
              </a:rPr>
              <a:t>frame</a:t>
            </a:r>
            <a:r>
              <a:rPr lang="sv-SE" sz="1700" i="1" dirty="0">
                <a:effectLst/>
                <a:latin typeface="Times New Roman" panose="02020603050405020304" pitchFamily="18" charset="0"/>
                <a:ea typeface="Times New Roman" panose="02020603050405020304" pitchFamily="18" charset="0"/>
              </a:rPr>
              <a:t> </a:t>
            </a:r>
            <a:r>
              <a:rPr lang="sv-SE" sz="1700" i="1" dirty="0" err="1">
                <a:effectLst/>
                <a:latin typeface="Times New Roman" panose="02020603050405020304" pitchFamily="18" charset="0"/>
                <a:ea typeface="Times New Roman" panose="02020603050405020304" pitchFamily="18" charset="0"/>
              </a:rPr>
              <a:t>theory</a:t>
            </a:r>
            <a:r>
              <a:rPr lang="sv-SE" sz="1700" i="1" dirty="0">
                <a:effectLst/>
                <a:latin typeface="Times New Roman" panose="02020603050405020304" pitchFamily="18" charset="0"/>
                <a:ea typeface="Times New Roman" panose="02020603050405020304" pitchFamily="18" charset="0"/>
              </a:rPr>
              <a:t>: teori och klinisk tillämpning.</a:t>
            </a:r>
            <a:r>
              <a:rPr lang="sv-SE" sz="1700" dirty="0">
                <a:effectLst/>
                <a:latin typeface="Times New Roman" panose="02020603050405020304" pitchFamily="18" charset="0"/>
                <a:ea typeface="Times New Roman" panose="02020603050405020304" pitchFamily="18" charset="0"/>
              </a:rPr>
              <a:t> Stockholm: Natur &amp; Kultur.</a:t>
            </a:r>
          </a:p>
          <a:p>
            <a:pPr marL="285750" indent="-285750">
              <a:buFont typeface="Arial" panose="020B0604020202020204" pitchFamily="34" charset="0"/>
              <a:buChar char="•"/>
            </a:pPr>
            <a:r>
              <a:rPr lang="sv-SE" sz="1600" dirty="0" err="1">
                <a:effectLst/>
                <a:latin typeface="Times New Roman" panose="02020603050405020304" pitchFamily="18" charset="0"/>
                <a:ea typeface="Times New Roman" panose="02020603050405020304" pitchFamily="18" charset="0"/>
              </a:rPr>
              <a:t>Vlahovicova</a:t>
            </a:r>
            <a:r>
              <a:rPr lang="sv-SE" sz="1600" dirty="0">
                <a:effectLst/>
                <a:latin typeface="Times New Roman" panose="02020603050405020304" pitchFamily="18" charset="0"/>
                <a:ea typeface="Times New Roman" panose="02020603050405020304" pitchFamily="18" charset="0"/>
              </a:rPr>
              <a:t>, K., </a:t>
            </a:r>
            <a:r>
              <a:rPr lang="sv-SE" sz="1600" dirty="0" err="1">
                <a:effectLst/>
                <a:latin typeface="Times New Roman" panose="02020603050405020304" pitchFamily="18" charset="0"/>
                <a:ea typeface="Times New Roman" panose="02020603050405020304" pitchFamily="18" charset="0"/>
              </a:rPr>
              <a:t>Melendez</a:t>
            </a:r>
            <a:r>
              <a:rPr lang="sv-SE" sz="1600" dirty="0">
                <a:effectLst/>
                <a:latin typeface="Times New Roman" panose="02020603050405020304" pitchFamily="18" charset="0"/>
                <a:ea typeface="Times New Roman" panose="02020603050405020304" pitchFamily="18" charset="0"/>
              </a:rPr>
              <a:t>-Torres, G.J., </a:t>
            </a:r>
            <a:r>
              <a:rPr lang="sv-SE" sz="1600" dirty="0" err="1">
                <a:effectLst/>
                <a:latin typeface="Times New Roman" panose="02020603050405020304" pitchFamily="18" charset="0"/>
                <a:ea typeface="Times New Roman" panose="02020603050405020304" pitchFamily="18" charset="0"/>
              </a:rPr>
              <a:t>Leijten</a:t>
            </a:r>
            <a:r>
              <a:rPr lang="sv-SE" sz="1600" dirty="0">
                <a:effectLst/>
                <a:latin typeface="Times New Roman" panose="02020603050405020304" pitchFamily="18" charset="0"/>
                <a:ea typeface="Times New Roman" panose="02020603050405020304" pitchFamily="18" charset="0"/>
              </a:rPr>
              <a:t>, P., </a:t>
            </a:r>
            <a:r>
              <a:rPr lang="sv-SE" sz="1600" dirty="0" err="1">
                <a:effectLst/>
                <a:latin typeface="Times New Roman" panose="02020603050405020304" pitchFamily="18" charset="0"/>
                <a:ea typeface="Times New Roman" panose="02020603050405020304" pitchFamily="18" charset="0"/>
              </a:rPr>
              <a:t>Knerr</a:t>
            </a:r>
            <a:r>
              <a:rPr lang="sv-SE" sz="1600" dirty="0">
                <a:effectLst/>
                <a:latin typeface="Times New Roman" panose="02020603050405020304" pitchFamily="18" charset="0"/>
                <a:ea typeface="Times New Roman" panose="02020603050405020304" pitchFamily="18" charset="0"/>
              </a:rPr>
              <a:t>, W. &amp; Gardner, F., 2014. </a:t>
            </a:r>
            <a:r>
              <a:rPr lang="en-US" sz="1600" dirty="0">
                <a:effectLst/>
                <a:latin typeface="Times New Roman" panose="02020603050405020304" pitchFamily="18" charset="0"/>
                <a:ea typeface="Times New Roman" panose="02020603050405020304" pitchFamily="18" charset="0"/>
              </a:rPr>
              <a:t>Parenting programs for the prevention of child maltreatment: a review of the evidence. </a:t>
            </a:r>
            <a:r>
              <a:rPr lang="en-US" sz="1600" i="1" dirty="0">
                <a:effectLst/>
                <a:latin typeface="Times New Roman" panose="02020603050405020304" pitchFamily="18" charset="0"/>
                <a:ea typeface="Times New Roman" panose="02020603050405020304" pitchFamily="18" charset="0"/>
              </a:rPr>
              <a:t>Child Abuse &amp; Neglect</a:t>
            </a:r>
            <a:r>
              <a:rPr lang="en-US" sz="1600" dirty="0">
                <a:effectLst/>
                <a:latin typeface="Times New Roman" panose="02020603050405020304" pitchFamily="18" charset="0"/>
                <a:ea typeface="Times New Roman" panose="02020603050405020304" pitchFamily="18" charset="0"/>
              </a:rPr>
              <a:t>, 38(10), ss. 1381–1396.</a:t>
            </a:r>
            <a:endParaRPr lang="sv-SE" sz="1600" dirty="0">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endParaRPr lang="sv-SE" sz="16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rPr>
              <a:t>Vollmer, T., Peters, K. &amp; Slocum, S., 2015. Treatment of severe behavior disorders. I: </a:t>
            </a:r>
            <a:r>
              <a:rPr lang="en-US" sz="1600" dirty="0" err="1">
                <a:effectLst/>
                <a:latin typeface="Times New Roman" panose="02020603050405020304" pitchFamily="18" charset="0"/>
                <a:ea typeface="Times New Roman" panose="02020603050405020304" pitchFamily="18" charset="0"/>
              </a:rPr>
              <a:t>Houmanfar</a:t>
            </a:r>
            <a:r>
              <a:rPr lang="en-US" sz="1600" dirty="0">
                <a:effectLst/>
                <a:latin typeface="Times New Roman" panose="02020603050405020304" pitchFamily="18" charset="0"/>
                <a:ea typeface="Times New Roman" panose="02020603050405020304" pitchFamily="18" charset="0"/>
              </a:rPr>
              <a:t>, R.A. &amp; </a:t>
            </a:r>
            <a:r>
              <a:rPr lang="en-US" sz="1600" dirty="0" err="1">
                <a:effectLst/>
                <a:latin typeface="Times New Roman" panose="02020603050405020304" pitchFamily="18" charset="0"/>
                <a:ea typeface="Times New Roman" panose="02020603050405020304" pitchFamily="18" charset="0"/>
              </a:rPr>
              <a:t>Fryling</a:t>
            </a:r>
            <a:r>
              <a:rPr lang="en-US" sz="1600" dirty="0">
                <a:effectLst/>
                <a:latin typeface="Times New Roman" panose="02020603050405020304" pitchFamily="18" charset="0"/>
                <a:ea typeface="Times New Roman" panose="02020603050405020304" pitchFamily="18" charset="0"/>
              </a:rPr>
              <a:t>, M., red. </a:t>
            </a:r>
            <a:r>
              <a:rPr lang="en-US" sz="1600" i="1" dirty="0">
                <a:effectLst/>
                <a:latin typeface="Times New Roman" panose="02020603050405020304" pitchFamily="18" charset="0"/>
                <a:ea typeface="Times New Roman" panose="02020603050405020304" pitchFamily="18" charset="0"/>
              </a:rPr>
              <a:t>Clinical and organizational applications of applied behavior analysis.</a:t>
            </a:r>
            <a:r>
              <a:rPr lang="en-US" sz="1600" dirty="0">
                <a:effectLst/>
                <a:latin typeface="Times New Roman" panose="02020603050405020304" pitchFamily="18" charset="0"/>
                <a:ea typeface="Times New Roman" panose="02020603050405020304" pitchFamily="18" charset="0"/>
              </a:rPr>
              <a:t> Amsterdam: Elsevier, ss. 27–48. </a:t>
            </a:r>
            <a:r>
              <a:rPr lang="en-US" sz="1600" u="sng" dirty="0">
                <a:solidFill>
                  <a:srgbClr val="007EC4"/>
                </a:solidFill>
                <a:effectLst/>
                <a:latin typeface="Times New Roman" panose="02020603050405020304" pitchFamily="18" charset="0"/>
                <a:ea typeface="Times New Roman" panose="02020603050405020304" pitchFamily="18" charset="0"/>
                <a:hlinkClick r:id="rId4"/>
              </a:rPr>
              <a:t>https://doi.org/10.1016/B978-0-12-420249-8.00003-4</a:t>
            </a:r>
            <a:endParaRPr lang="en-US" sz="1600" u="sng" dirty="0">
              <a:solidFill>
                <a:srgbClr val="007EC4"/>
              </a:solidFill>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endParaRPr lang="sv-SE" sz="16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rPr>
              <a:t>Webster-Stratton, C. &amp; Reid, M.J., 2010. The Incredible Years parents, teachers, and children training series: a multifaceted treatment approach for young children with conduct problems. I: Weisz, J.R. &amp; </a:t>
            </a:r>
            <a:r>
              <a:rPr lang="en-US" sz="1600" dirty="0" err="1">
                <a:effectLst/>
                <a:latin typeface="Times New Roman" panose="02020603050405020304" pitchFamily="18" charset="0"/>
                <a:ea typeface="Times New Roman" panose="02020603050405020304" pitchFamily="18" charset="0"/>
              </a:rPr>
              <a:t>Kazdin</a:t>
            </a:r>
            <a:r>
              <a:rPr lang="en-US" sz="1600" dirty="0">
                <a:effectLst/>
                <a:latin typeface="Times New Roman" panose="02020603050405020304" pitchFamily="18" charset="0"/>
                <a:ea typeface="Times New Roman" panose="02020603050405020304" pitchFamily="18" charset="0"/>
              </a:rPr>
              <a:t>, A.E., red. </a:t>
            </a:r>
            <a:r>
              <a:rPr lang="en-US" sz="1600" i="1" dirty="0">
                <a:effectLst/>
                <a:latin typeface="Times New Roman" panose="02020603050405020304" pitchFamily="18" charset="0"/>
                <a:ea typeface="Times New Roman" panose="02020603050405020304" pitchFamily="18" charset="0"/>
              </a:rPr>
              <a:t>Evidence-based psychotherapies for children and adolescents.</a:t>
            </a:r>
            <a:r>
              <a:rPr lang="en-US" sz="1600" dirty="0">
                <a:effectLst/>
                <a:latin typeface="Times New Roman" panose="02020603050405020304" pitchFamily="18" charset="0"/>
                <a:ea typeface="Times New Roman" panose="02020603050405020304" pitchFamily="18" charset="0"/>
              </a:rPr>
              <a:t> 2 </a:t>
            </a:r>
            <a:r>
              <a:rPr lang="en-US" sz="1600" dirty="0" err="1">
                <a:effectLst/>
                <a:latin typeface="Times New Roman" panose="02020603050405020304" pitchFamily="18" charset="0"/>
                <a:ea typeface="Times New Roman" panose="02020603050405020304" pitchFamily="18" charset="0"/>
              </a:rPr>
              <a:t>uppl</a:t>
            </a:r>
            <a:r>
              <a:rPr lang="en-US" sz="1600" dirty="0">
                <a:effectLst/>
                <a:latin typeface="Times New Roman" panose="02020603050405020304" pitchFamily="18" charset="0"/>
                <a:ea typeface="Times New Roman" panose="02020603050405020304" pitchFamily="18" charset="0"/>
              </a:rPr>
              <a:t>. New York: Guilford Press, ss. 194–210.</a:t>
            </a:r>
          </a:p>
          <a:p>
            <a:endParaRPr lang="sv-SE" sz="16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rPr>
              <a:t>Weisz, J.R. &amp; </a:t>
            </a:r>
            <a:r>
              <a:rPr lang="en-US" sz="1600" dirty="0" err="1">
                <a:effectLst/>
                <a:latin typeface="Times New Roman" panose="02020603050405020304" pitchFamily="18" charset="0"/>
                <a:ea typeface="Times New Roman" panose="02020603050405020304" pitchFamily="18" charset="0"/>
              </a:rPr>
              <a:t>Kazdin</a:t>
            </a:r>
            <a:r>
              <a:rPr lang="en-US" sz="1600" dirty="0">
                <a:effectLst/>
                <a:latin typeface="Times New Roman" panose="02020603050405020304" pitchFamily="18" charset="0"/>
                <a:ea typeface="Times New Roman" panose="02020603050405020304" pitchFamily="18" charset="0"/>
              </a:rPr>
              <a:t>, A.E., 2017. </a:t>
            </a:r>
            <a:r>
              <a:rPr lang="en-US" sz="1600" i="1" dirty="0">
                <a:effectLst/>
                <a:latin typeface="Times New Roman" panose="02020603050405020304" pitchFamily="18" charset="0"/>
                <a:ea typeface="Times New Roman" panose="02020603050405020304" pitchFamily="18" charset="0"/>
              </a:rPr>
              <a:t>Evidence-based psychotherapies for children and adolescents.</a:t>
            </a:r>
            <a:r>
              <a:rPr lang="en-US" sz="1600" dirty="0">
                <a:effectLst/>
                <a:latin typeface="Times New Roman" panose="02020603050405020304" pitchFamily="18" charset="0"/>
                <a:ea typeface="Times New Roman" panose="02020603050405020304" pitchFamily="18" charset="0"/>
              </a:rPr>
              <a:t> </a:t>
            </a:r>
            <a:r>
              <a:rPr lang="sv-SE" sz="1600" dirty="0">
                <a:effectLst/>
                <a:latin typeface="Times New Roman" panose="02020603050405020304" pitchFamily="18" charset="0"/>
                <a:ea typeface="Times New Roman" panose="02020603050405020304" pitchFamily="18" charset="0"/>
              </a:rPr>
              <a:t>3 uppl. New York: </a:t>
            </a:r>
            <a:r>
              <a:rPr lang="sv-SE" sz="1600" dirty="0" err="1">
                <a:effectLst/>
                <a:latin typeface="Times New Roman" panose="02020603050405020304" pitchFamily="18" charset="0"/>
                <a:ea typeface="Times New Roman" panose="02020603050405020304" pitchFamily="18" charset="0"/>
              </a:rPr>
              <a:t>Guilford</a:t>
            </a:r>
            <a:r>
              <a:rPr lang="sv-SE" sz="1600" dirty="0">
                <a:effectLst/>
                <a:latin typeface="Times New Roman" panose="02020603050405020304" pitchFamily="18" charset="0"/>
                <a:ea typeface="Times New Roman" panose="02020603050405020304" pitchFamily="18" charset="0"/>
              </a:rPr>
              <a:t> Press.</a:t>
            </a:r>
          </a:p>
          <a:p>
            <a:pPr marL="285750" indent="-285750">
              <a:buFont typeface="Arial" panose="020B0604020202020204" pitchFamily="34" charset="0"/>
              <a:buChar char="•"/>
            </a:pPr>
            <a:endParaRPr lang="en-US" sz="1600" u="sng" dirty="0">
              <a:solidFill>
                <a:srgbClr val="007EC4"/>
              </a:solidFill>
              <a:effectLst/>
              <a:latin typeface="Times New Roman" panose="02020603050405020304" pitchFamily="18" charset="0"/>
              <a:ea typeface="Times New Roman" panose="02020603050405020304" pitchFamily="18" charset="0"/>
            </a:endParaRPr>
          </a:p>
          <a:p>
            <a:pPr marL="285750" indent="-285750">
              <a:spcBef>
                <a:spcPts val="600"/>
              </a:spcBef>
              <a:spcAft>
                <a:spcPts val="1200"/>
              </a:spcAft>
              <a:buFont typeface="Arial" panose="020B0604020202020204" pitchFamily="34" charset="0"/>
              <a:buChar char="•"/>
            </a:pPr>
            <a:endParaRPr lang="sv-SE" sz="1700" dirty="0">
              <a:effectLst/>
              <a:latin typeface="Times New Roman" panose="02020603050405020304" pitchFamily="18" charset="0"/>
              <a:ea typeface="Times New Roman" panose="02020603050405020304" pitchFamily="18" charset="0"/>
            </a:endParaRPr>
          </a:p>
          <a:p>
            <a:pPr marL="285750" indent="-285750">
              <a:spcBef>
                <a:spcPts val="600"/>
              </a:spcBef>
              <a:spcAft>
                <a:spcPts val="1200"/>
              </a:spcAft>
              <a:buFont typeface="Arial" panose="020B0604020202020204" pitchFamily="34" charset="0"/>
              <a:buChar char="•"/>
            </a:pPr>
            <a:endParaRPr lang="sv-SE" sz="1800" dirty="0">
              <a:effectLst/>
              <a:latin typeface="Times New Roman" panose="02020603050405020304" pitchFamily="18" charset="0"/>
              <a:ea typeface="Times New Roman" panose="02020603050405020304" pitchFamily="18" charset="0"/>
            </a:endParaRPr>
          </a:p>
          <a:p>
            <a:pPr>
              <a:spcBef>
                <a:spcPts val="600"/>
              </a:spcBef>
              <a:spcAft>
                <a:spcPts val="1200"/>
              </a:spcAft>
            </a:pPr>
            <a:endParaRPr lang="en-US" sz="1700" dirty="0">
              <a:effectLst/>
              <a:latin typeface="Times New Roman" panose="02020603050405020304" pitchFamily="18" charset="0"/>
              <a:ea typeface="Times New Roman" panose="02020603050405020304" pitchFamily="18" charset="0"/>
            </a:endParaRPr>
          </a:p>
          <a:p>
            <a:pPr marL="285750" indent="-285750">
              <a:spcBef>
                <a:spcPts val="600"/>
              </a:spcBef>
              <a:spcAft>
                <a:spcPts val="1200"/>
              </a:spcAft>
              <a:buFont typeface="Arial" panose="020B0604020202020204" pitchFamily="34" charset="0"/>
              <a:buChar char="•"/>
            </a:pPr>
            <a:endParaRPr lang="sv-SE" sz="17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56782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79357" y="2545605"/>
            <a:ext cx="8231188" cy="606490"/>
          </a:xfrm>
        </p:spPr>
        <p:txBody>
          <a:bodyPr>
            <a:normAutofit/>
          </a:bodyPr>
          <a:lstStyle/>
          <a:p>
            <a:pPr algn="ctr"/>
            <a:r>
              <a:rPr lang="sv-SE" sz="4400" dirty="0">
                <a:latin typeface="Times New Roman" panose="02020603050405020304" pitchFamily="18" charset="0"/>
                <a:cs typeface="Times New Roman" panose="02020603050405020304" pitchFamily="18" charset="0"/>
              </a:rPr>
              <a:t>Bakgrund och forskning</a:t>
            </a:r>
          </a:p>
        </p:txBody>
      </p:sp>
      <p:sp>
        <p:nvSpPr>
          <p:cNvPr id="3" name="Platshållare för innehåll 2"/>
          <p:cNvSpPr>
            <a:spLocks noGrp="1"/>
          </p:cNvSpPr>
          <p:nvPr>
            <p:ph idx="1"/>
          </p:nvPr>
        </p:nvSpPr>
        <p:spPr>
          <a:xfrm>
            <a:off x="360812" y="1440002"/>
            <a:ext cx="8231188" cy="4132125"/>
          </a:xfrm>
        </p:spPr>
        <p:txBody>
          <a:bodyPr/>
          <a:lstStyle/>
          <a:p>
            <a:pPr algn="ctr"/>
            <a:endParaRPr lang="sv-SE" dirty="0"/>
          </a:p>
          <a:p>
            <a:pPr algn="ctr"/>
            <a:endParaRPr lang="sv-SE" dirty="0"/>
          </a:p>
          <a:p>
            <a:pPr algn="ctr"/>
            <a:r>
              <a:rPr lang="sv-SE" sz="4000" dirty="0"/>
              <a:t> </a:t>
            </a:r>
          </a:p>
        </p:txBody>
      </p:sp>
      <p:pic>
        <p:nvPicPr>
          <p:cNvPr id="6" name="Picture 4" descr="I:\Komet aktuell termin\Logotype\Ny logo.bmp"/>
          <p:cNvPicPr>
            <a:picLocks noChangeAspect="1" noChangeArrowheads="1"/>
          </p:cNvPicPr>
          <p:nvPr/>
        </p:nvPicPr>
        <p:blipFill>
          <a:blip r:embed="rId3" cstate="print"/>
          <a:srcRect/>
          <a:stretch>
            <a:fillRect/>
          </a:stretch>
        </p:blipFill>
        <p:spPr bwMode="auto">
          <a:xfrm>
            <a:off x="3380987" y="3301386"/>
            <a:ext cx="2627928" cy="545432"/>
          </a:xfrm>
          <a:prstGeom prst="rect">
            <a:avLst/>
          </a:prstGeom>
          <a:noFill/>
          <a:ln w="9525">
            <a:noFill/>
            <a:miter lim="800000"/>
            <a:headEnd/>
            <a:tailEnd/>
          </a:ln>
        </p:spPr>
      </p:pic>
      <p:pic>
        <p:nvPicPr>
          <p:cNvPr id="7" name="Bildobjekt 6" descr="\\ad.stockholm.se\cli-sd\cc2sd002\003871\Precens\Brottsprevention\Komet1\Administration\Logotype\PLUS\PLUS logo användbar.jpg"/>
          <p:cNvPicPr/>
          <p:nvPr/>
        </p:nvPicPr>
        <p:blipFill>
          <a:blip r:embed="rId4" cstate="print"/>
          <a:srcRect/>
          <a:stretch>
            <a:fillRect/>
          </a:stretch>
        </p:blipFill>
        <p:spPr bwMode="auto">
          <a:xfrm>
            <a:off x="7164290" y="6165306"/>
            <a:ext cx="1130531" cy="465513"/>
          </a:xfrm>
          <a:prstGeom prst="rect">
            <a:avLst/>
          </a:prstGeom>
          <a:noFill/>
          <a:ln w="9525">
            <a:noFill/>
            <a:miter lim="800000"/>
            <a:headEnd/>
            <a:tailEnd/>
          </a:ln>
        </p:spPr>
      </p:pic>
    </p:spTree>
    <p:extLst>
      <p:ext uri="{BB962C8B-B14F-4D97-AF65-F5344CB8AC3E}">
        <p14:creationId xmlns:p14="http://schemas.microsoft.com/office/powerpoint/2010/main" val="2816936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440128" y="1402678"/>
            <a:ext cx="7696167" cy="3960000"/>
          </a:xfrm>
        </p:spPr>
        <p:txBody>
          <a:bodyPr>
            <a:normAutofit/>
          </a:bodyPr>
          <a:lstStyle/>
          <a:p>
            <a:pPr marL="360000" indent="-360000">
              <a:spcBef>
                <a:spcPts val="500"/>
              </a:spcBef>
              <a:spcAft>
                <a:spcPts val="500"/>
              </a:spcAft>
            </a:pPr>
            <a:r>
              <a:rPr lang="sv-SE" sz="2800" dirty="0">
                <a:latin typeface="Times New Roman" panose="02020603050405020304" pitchFamily="18" charset="0"/>
                <a:cs typeface="Times New Roman" panose="02020603050405020304" pitchFamily="18" charset="0"/>
              </a:rPr>
              <a:t>Förbättra samspelet mellan barn &amp; föräldrar</a:t>
            </a:r>
          </a:p>
          <a:p>
            <a:pPr marL="360000" indent="-360000">
              <a:spcBef>
                <a:spcPts val="500"/>
              </a:spcBef>
              <a:spcAft>
                <a:spcPts val="500"/>
              </a:spcAft>
            </a:pPr>
            <a:endParaRPr lang="sv-SE" sz="2800" dirty="0">
              <a:latin typeface="Times New Roman" panose="02020603050405020304" pitchFamily="18" charset="0"/>
              <a:cs typeface="Times New Roman" panose="02020603050405020304" pitchFamily="18" charset="0"/>
            </a:endParaRPr>
          </a:p>
          <a:p>
            <a:pPr marL="360000" indent="-360000">
              <a:spcBef>
                <a:spcPts val="500"/>
              </a:spcBef>
              <a:spcAft>
                <a:spcPts val="500"/>
              </a:spcAft>
            </a:pPr>
            <a:r>
              <a:rPr lang="sv-SE" sz="2800" dirty="0">
                <a:latin typeface="Times New Roman" panose="02020603050405020304" pitchFamily="18" charset="0"/>
                <a:cs typeface="Times New Roman" panose="02020603050405020304" pitchFamily="18" charset="0"/>
              </a:rPr>
              <a:t>Minska konflikter, trots och bråkbeteenden samt bryta onda cirklar</a:t>
            </a:r>
          </a:p>
          <a:p>
            <a:pPr marL="360000" indent="-360000">
              <a:spcBef>
                <a:spcPts val="500"/>
              </a:spcBef>
              <a:spcAft>
                <a:spcPts val="500"/>
              </a:spcAft>
            </a:pPr>
            <a:endParaRPr lang="sv-SE" sz="2800" dirty="0">
              <a:latin typeface="Times New Roman" panose="02020603050405020304" pitchFamily="18" charset="0"/>
              <a:cs typeface="Times New Roman" panose="02020603050405020304" pitchFamily="18" charset="0"/>
            </a:endParaRPr>
          </a:p>
          <a:p>
            <a:pPr marL="360000" indent="-360000">
              <a:spcBef>
                <a:spcPts val="500"/>
              </a:spcBef>
              <a:spcAft>
                <a:spcPts val="500"/>
              </a:spcAft>
            </a:pPr>
            <a:r>
              <a:rPr lang="sv-SE" sz="2800" dirty="0">
                <a:latin typeface="Times New Roman" panose="02020603050405020304" pitchFamily="18" charset="0"/>
                <a:cs typeface="Times New Roman" panose="02020603050405020304" pitchFamily="18" charset="0"/>
              </a:rPr>
              <a:t>På lång sikt förebygga kriminalitet, asocialitet, missbruk och psykisk ohälsa</a:t>
            </a:r>
          </a:p>
        </p:txBody>
      </p:sp>
      <p:sp>
        <p:nvSpPr>
          <p:cNvPr id="6" name="Rubrik 5"/>
          <p:cNvSpPr>
            <a:spLocks noGrp="1"/>
          </p:cNvSpPr>
          <p:nvPr>
            <p:ph type="title"/>
          </p:nvPr>
        </p:nvSpPr>
        <p:spPr/>
        <p:txBody>
          <a:bodyPr>
            <a:normAutofit/>
          </a:bodyPr>
          <a:lstStyle/>
          <a:p>
            <a:br>
              <a:rPr lang="sv-SE" sz="4000" dirty="0">
                <a:latin typeface="Times New Roman" panose="02020603050405020304" pitchFamily="18" charset="0"/>
                <a:cs typeface="Times New Roman" panose="02020603050405020304" pitchFamily="18" charset="0"/>
              </a:rPr>
            </a:br>
            <a:r>
              <a:rPr lang="sv-SE" sz="4000" dirty="0">
                <a:latin typeface="Times New Roman" panose="02020603050405020304" pitchFamily="18" charset="0"/>
                <a:cs typeface="Times New Roman" panose="02020603050405020304" pitchFamily="18" charset="0"/>
              </a:rPr>
              <a:t>Mål med Komet</a:t>
            </a:r>
          </a:p>
        </p:txBody>
      </p:sp>
      <p:pic>
        <p:nvPicPr>
          <p:cNvPr id="7" name="Bildobjekt 6" descr="\\ad.stockholm.se\cli-sd\cc2sd002\003871\Precens\Brottsprevention\Komet1\Administration\Logotype\PLUS\PLUS logo användbar.jpg"/>
          <p:cNvPicPr/>
          <p:nvPr/>
        </p:nvPicPr>
        <p:blipFill>
          <a:blip r:embed="rId3" cstate="print"/>
          <a:srcRect/>
          <a:stretch>
            <a:fillRect/>
          </a:stretch>
        </p:blipFill>
        <p:spPr bwMode="auto">
          <a:xfrm>
            <a:off x="7164290" y="6165306"/>
            <a:ext cx="1130531" cy="465513"/>
          </a:xfrm>
          <a:prstGeom prst="rect">
            <a:avLst/>
          </a:prstGeom>
          <a:noFill/>
          <a:ln w="9525">
            <a:noFill/>
            <a:miter lim="800000"/>
            <a:headEnd/>
            <a:tailEnd/>
          </a:ln>
        </p:spPr>
      </p:pic>
    </p:spTree>
    <p:extLst>
      <p:ext uri="{BB962C8B-B14F-4D97-AF65-F5344CB8AC3E}">
        <p14:creationId xmlns:p14="http://schemas.microsoft.com/office/powerpoint/2010/main" val="12103667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4.9|3.7|9.3|17.5|12.1|28.3|18.8"/>
</p:tagLst>
</file>

<file path=ppt/theme/theme1.xml><?xml version="1.0" encoding="utf-8"?>
<a:theme xmlns:a="http://schemas.openxmlformats.org/drawingml/2006/main" name="Sthlm_Presentation">
  <a:themeElements>
    <a:clrScheme name="Stockholms stads färger">
      <a:dk1>
        <a:srgbClr val="000000"/>
      </a:dk1>
      <a:lt1>
        <a:srgbClr val="FFFFFF"/>
      </a:lt1>
      <a:dk2>
        <a:srgbClr val="007EC4"/>
      </a:dk2>
      <a:lt2>
        <a:srgbClr val="ACC7E9"/>
      </a:lt2>
      <a:accent1>
        <a:srgbClr val="289D93"/>
      </a:accent1>
      <a:accent2>
        <a:srgbClr val="C40068"/>
      </a:accent2>
      <a:accent3>
        <a:srgbClr val="B6D7D3"/>
      </a:accent3>
      <a:accent4>
        <a:srgbClr val="289D93"/>
      </a:accent4>
      <a:accent5>
        <a:srgbClr val="CB5019"/>
      </a:accent5>
      <a:accent6>
        <a:srgbClr val="FFFFFF"/>
      </a:accent6>
      <a:hlink>
        <a:srgbClr val="007EC4"/>
      </a:hlink>
      <a:folHlink>
        <a:srgbClr val="00000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89D93"/>
        </a:solidFill>
        <a:ln>
          <a:solidFill>
            <a:srgbClr val="289D93"/>
          </a:solidFill>
        </a:ln>
      </a:spPr>
      <a:bodyPr rtlCol="0" anchor="ct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passa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örstasidan_2_rutor">
  <a:themeElements>
    <a:clrScheme name="Stockholms stads färger">
      <a:dk1>
        <a:srgbClr val="000000"/>
      </a:dk1>
      <a:lt1>
        <a:srgbClr val="000000"/>
      </a:lt1>
      <a:dk2>
        <a:srgbClr val="007EC4"/>
      </a:dk2>
      <a:lt2>
        <a:srgbClr val="ACC7E9"/>
      </a:lt2>
      <a:accent1>
        <a:srgbClr val="E4B1C3"/>
      </a:accent1>
      <a:accent2>
        <a:srgbClr val="C40068"/>
      </a:accent2>
      <a:accent3>
        <a:srgbClr val="B6D7D3"/>
      </a:accent3>
      <a:accent4>
        <a:srgbClr val="289D93"/>
      </a:accent4>
      <a:accent5>
        <a:srgbClr val="CB5019"/>
      </a:accent5>
      <a:accent6>
        <a:srgbClr val="FFFFFF"/>
      </a:accent6>
      <a:hlink>
        <a:srgbClr val="007EC4"/>
      </a:hlink>
      <a:folHlink>
        <a:srgbClr val="00000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rgbClr val="007EC4"/>
        </a:solidFill>
        <a:ln>
          <a:noFill/>
        </a:ln>
      </a:spPr>
      <a:bodyPr lIns="234000" rIns="234000"/>
      <a:lstStyle>
        <a:defPPr marL="0" marR="0" indent="0" algn="l" defTabSz="914400" rtl="0" eaLnBrk="1" fontAlgn="auto" latinLnBrk="0" hangingPunct="1">
          <a:lnSpc>
            <a:spcPts val="2000"/>
          </a:lnSpc>
          <a:spcBef>
            <a:spcPts val="0"/>
          </a:spcBef>
          <a:spcAft>
            <a:spcPts val="0"/>
          </a:spcAft>
          <a:buClrTx/>
          <a:buSzTx/>
          <a:buFont typeface="Arial" pitchFamily="34" charset="0"/>
          <a:buNone/>
          <a:tabLst/>
          <a:defRPr kumimoji="0" sz="2000" b="0" i="0" u="none" strike="noStrike" kern="1200" cap="none" spc="0" normalizeH="0" baseline="0" noProof="0" smtClean="0">
            <a:ln>
              <a:noFill/>
            </a:ln>
            <a:solidFill>
              <a:srgbClr val="000000"/>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Kapitelsidor">
  <a:themeElements>
    <a:clrScheme name="Anpassat 1">
      <a:dk1>
        <a:srgbClr val="000000"/>
      </a:dk1>
      <a:lt1>
        <a:srgbClr val="BCAAD0"/>
      </a:lt1>
      <a:dk2>
        <a:srgbClr val="007EC4"/>
      </a:dk2>
      <a:lt2>
        <a:srgbClr val="ACC7E9"/>
      </a:lt2>
      <a:accent1>
        <a:srgbClr val="E4B1C3"/>
      </a:accent1>
      <a:accent2>
        <a:srgbClr val="C40068"/>
      </a:accent2>
      <a:accent3>
        <a:srgbClr val="B6D7D3"/>
      </a:accent3>
      <a:accent4>
        <a:srgbClr val="289D93"/>
      </a:accent4>
      <a:accent5>
        <a:srgbClr val="CB5019"/>
      </a:accent5>
      <a:accent6>
        <a:srgbClr val="FFFFFF"/>
      </a:accent6>
      <a:hlink>
        <a:srgbClr val="007EC4"/>
      </a:hlink>
      <a:folHlink>
        <a:srgbClr val="683788"/>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Innehållssidor">
  <a:themeElements>
    <a:clrScheme name="Anpassat 1">
      <a:dk1>
        <a:srgbClr val="000000"/>
      </a:dk1>
      <a:lt1>
        <a:srgbClr val="BCAAD0"/>
      </a:lt1>
      <a:dk2>
        <a:srgbClr val="007EC4"/>
      </a:dk2>
      <a:lt2>
        <a:srgbClr val="ACC7E9"/>
      </a:lt2>
      <a:accent1>
        <a:srgbClr val="E4B1C3"/>
      </a:accent1>
      <a:accent2>
        <a:srgbClr val="C40068"/>
      </a:accent2>
      <a:accent3>
        <a:srgbClr val="B6D7D3"/>
      </a:accent3>
      <a:accent4>
        <a:srgbClr val="289D93"/>
      </a:accent4>
      <a:accent5>
        <a:srgbClr val="CB5019"/>
      </a:accent5>
      <a:accent6>
        <a:srgbClr val="FFFFFF"/>
      </a:accent6>
      <a:hlink>
        <a:srgbClr val="007EC4"/>
      </a:hlink>
      <a:folHlink>
        <a:srgbClr val="683788"/>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Innehållssidor">
  <a:themeElements>
    <a:clrScheme name="Anpassat 1">
      <a:dk1>
        <a:srgbClr val="000000"/>
      </a:dk1>
      <a:lt1>
        <a:srgbClr val="BCAAD0"/>
      </a:lt1>
      <a:dk2>
        <a:srgbClr val="007EC4"/>
      </a:dk2>
      <a:lt2>
        <a:srgbClr val="ACC7E9"/>
      </a:lt2>
      <a:accent1>
        <a:srgbClr val="E4B1C3"/>
      </a:accent1>
      <a:accent2>
        <a:srgbClr val="C40068"/>
      </a:accent2>
      <a:accent3>
        <a:srgbClr val="B6D7D3"/>
      </a:accent3>
      <a:accent4>
        <a:srgbClr val="289D93"/>
      </a:accent4>
      <a:accent5>
        <a:srgbClr val="CB5019"/>
      </a:accent5>
      <a:accent6>
        <a:srgbClr val="FFFFFF"/>
      </a:accent6>
      <a:hlink>
        <a:srgbClr val="007EC4"/>
      </a:hlink>
      <a:folHlink>
        <a:srgbClr val="683788"/>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Blank">
  <a:themeElements>
    <a:clrScheme name="Stockholm Stad - Vit">
      <a:dk1>
        <a:srgbClr val="000000"/>
      </a:dk1>
      <a:lt1>
        <a:srgbClr val="FFFFFF"/>
      </a:lt1>
      <a:dk2>
        <a:srgbClr val="000000"/>
      </a:dk2>
      <a:lt2>
        <a:srgbClr val="FFFFFF"/>
      </a:lt2>
      <a:accent1>
        <a:srgbClr val="9FCBED"/>
      </a:accent1>
      <a:accent2>
        <a:srgbClr val="A7A9AC"/>
      </a:accent2>
      <a:accent3>
        <a:srgbClr val="009CDC"/>
      </a:accent3>
      <a:accent4>
        <a:srgbClr val="008DC7"/>
      </a:accent4>
      <a:accent5>
        <a:srgbClr val="0074BC"/>
      </a:accent5>
      <a:accent6>
        <a:srgbClr val="005288"/>
      </a:accent6>
      <a:hlink>
        <a:srgbClr val="A7A9AC"/>
      </a:hlink>
      <a:folHlink>
        <a:srgbClr val="A7A9A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Innehållssidor">
  <a:themeElements>
    <a:clrScheme name="Anpassat 1">
      <a:dk1>
        <a:srgbClr val="000000"/>
      </a:dk1>
      <a:lt1>
        <a:srgbClr val="BCAAD0"/>
      </a:lt1>
      <a:dk2>
        <a:srgbClr val="007EC4"/>
      </a:dk2>
      <a:lt2>
        <a:srgbClr val="ACC7E9"/>
      </a:lt2>
      <a:accent1>
        <a:srgbClr val="E4B1C3"/>
      </a:accent1>
      <a:accent2>
        <a:srgbClr val="C40068"/>
      </a:accent2>
      <a:accent3>
        <a:srgbClr val="B6D7D3"/>
      </a:accent3>
      <a:accent4>
        <a:srgbClr val="289D93"/>
      </a:accent4>
      <a:accent5>
        <a:srgbClr val="CB5019"/>
      </a:accent5>
      <a:accent6>
        <a:srgbClr val="FFFFFF"/>
      </a:accent6>
      <a:hlink>
        <a:srgbClr val="007EC4"/>
      </a:hlink>
      <a:folHlink>
        <a:srgbClr val="683788"/>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9.xml><?xml version="1.0" encoding="utf-8"?>
<a:theme xmlns:a="http://schemas.openxmlformats.org/drawingml/2006/main" name="Sthlm Presentation bred skärm">
  <a:themeElements>
    <a:clrScheme name="Stockholm stad NY">
      <a:dk1>
        <a:srgbClr val="000000"/>
      </a:dk1>
      <a:lt1>
        <a:srgbClr val="FFFFFF"/>
      </a:lt1>
      <a:dk2>
        <a:srgbClr val="888B8D"/>
      </a:dk2>
      <a:lt2>
        <a:srgbClr val="EDEAE4"/>
      </a:lt2>
      <a:accent1>
        <a:srgbClr val="E5006C"/>
      </a:accent1>
      <a:accent2>
        <a:srgbClr val="009991"/>
      </a:accent2>
      <a:accent3>
        <a:srgbClr val="E9500E"/>
      </a:accent3>
      <a:accent4>
        <a:srgbClr val="76368C"/>
      </a:accent4>
      <a:accent5>
        <a:srgbClr val="007FC8"/>
      </a:accent5>
      <a:accent6>
        <a:srgbClr val="FCBF0A"/>
      </a:accent6>
      <a:hlink>
        <a:srgbClr val="007FC8"/>
      </a:hlink>
      <a:folHlink>
        <a:srgbClr val="76368C"/>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Accent Mörkgul">
      <a:srgbClr val="E29900"/>
    </a:custClr>
    <a:custClr name="Accent Mörkblå">
      <a:srgbClr val="004976"/>
    </a:custClr>
    <a:custClr name="Accent mörkrosa">
      <a:srgbClr val="890C58"/>
    </a:custClr>
    <a:custClr name="Accent Mörkgrön">
      <a:srgbClr val="00594F"/>
    </a:custClr>
    <a:custClr name="Accent mörkorange">
      <a:srgbClr val="B92F00"/>
    </a:custClr>
    <a:custClr name="Accent mörklila">
      <a:srgbClr val="470A68"/>
    </a:custClr>
    <a:custClr name="Accent mörk Svart">
      <a:srgbClr val="000000"/>
    </a:custClr>
    <a:custClr>
      <a:srgbClr val="FFFFFF"/>
    </a:custClr>
    <a:custClr>
      <a:srgbClr val="FFFFFF"/>
    </a:custClr>
    <a:custClr>
      <a:srgbClr val="FFFFFF"/>
    </a:custClr>
    <a:custClr name="Primärgul">
      <a:srgbClr val="FCBF0A"/>
    </a:custClr>
    <a:custClr name="Primärblå">
      <a:srgbClr val="007FC8"/>
    </a:custClr>
    <a:custClr name="Primärrosa">
      <a:srgbClr val="E5006C"/>
    </a:custClr>
    <a:custClr name="Primärgrön">
      <a:srgbClr val="009991"/>
    </a:custClr>
    <a:custClr name="Primärorange">
      <a:srgbClr val="E9500E"/>
    </a:custClr>
    <a:custClr name="Primärlila">
      <a:srgbClr val="76368C"/>
    </a:custClr>
    <a:custClr name="Primär Grå">
      <a:srgbClr val="888B8D"/>
    </a:custClr>
    <a:custClr>
      <a:srgbClr val="FFFFFF"/>
    </a:custClr>
    <a:custClr>
      <a:srgbClr val="FFFFFF"/>
    </a:custClr>
    <a:custClr>
      <a:srgbClr val="FFFFFF"/>
    </a:custClr>
    <a:custClr name="Sekundär Gul">
      <a:srgbClr val="FFEAAD"/>
    </a:custClr>
    <a:custClr name="Sekundär blå">
      <a:srgbClr val="A3C9EC"/>
    </a:custClr>
    <a:custClr name="Sekundär Rosa">
      <a:srgbClr val="F3A0BA"/>
    </a:custClr>
    <a:custClr name="Sekundär grön">
      <a:srgbClr val="AAD9D6"/>
    </a:custClr>
    <a:custClr name="Sekundär Orange">
      <a:srgbClr val="F9BF9C"/>
    </a:custClr>
    <a:custClr name="Sekundär Lila">
      <a:srgbClr val="C5B4D9"/>
    </a:custClr>
    <a:custClr name="Sekundär grå">
      <a:srgbClr val="EDEAE4"/>
    </a:custClr>
    <a:custClr>
      <a:srgbClr val="FFFFFF"/>
    </a:custClr>
    <a:custClr>
      <a:srgbClr val="FFFFFF"/>
    </a:custClr>
    <a:custClr>
      <a:srgbClr val="FFFFFF"/>
    </a:custClr>
    <a:custClr name="Accent Ljusgul">
      <a:srgbClr val="FFF7E1"/>
    </a:custClr>
    <a:custClr name="Accent ljusblå">
      <a:srgbClr val="DDE9F8"/>
    </a:custClr>
    <a:custClr name="Accent ljusrosa">
      <a:srgbClr val="FCE3EB"/>
    </a:custClr>
    <a:custClr name="Accent ljusgrön">
      <a:srgbClr val="E1F1EF"/>
    </a:custClr>
    <a:custClr name="Accent ljusorange">
      <a:srgbClr val="FDE6D8"/>
    </a:custClr>
    <a:custClr name="Accent ljuslila">
      <a:srgbClr val="E8DFF0"/>
    </a:custClr>
    <a:custClr name="Accent Ljusgrå">
      <a:srgbClr val="F4F3EF"/>
    </a:custClr>
  </a:custClrLst>
  <a:extLst>
    <a:ext uri="{05A4C25C-085E-4340-85A3-A5531E510DB2}">
      <thm15:themeFamily xmlns:thm15="http://schemas.microsoft.com/office/thememl/2012/main" name="Sthlm Presentation bred skärm.potx" id="{19751043-DFFA-4F23-999B-0EBAB7B8E981}" vid="{0C650E62-02BA-4761-A4C7-E19C226E0AC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tns:customPropertyEditors xmlns:tns="http://schemas.microsoft.com/office/2006/customDocumentInformationPanel">
  <tns:showOnOpen>false</tns:showOnOpen>
  <tns:defaultPropertyEditorNamespace>Standardegenskaper.</tns:defaultPropertyEditorNamespace>
</tns:customPropertyEditors>
</file>

<file path=customXml/itemProps1.xml><?xml version="1.0" encoding="utf-8"?>
<ds:datastoreItem xmlns:ds="http://schemas.openxmlformats.org/officeDocument/2006/customXml" ds:itemID="{79A1DC5D-7C5C-4C35-86EE-C714AD4398A4}">
  <ds:schemaRefs>
    <ds:schemaRef ds:uri="http://schemas.microsoft.com/office/2006/customDocumentInformationPanel"/>
  </ds:schemaRefs>
</ds:datastoreItem>
</file>

<file path=docProps/app.xml><?xml version="1.0" encoding="utf-8"?>
<Properties xmlns="http://schemas.openxmlformats.org/officeDocument/2006/extended-properties" xmlns:vt="http://schemas.openxmlformats.org/officeDocument/2006/docPropsVTypes">
  <Template>Sthlm_Presentation</Template>
  <TotalTime>19904</TotalTime>
  <Words>15455</Words>
  <Application>Microsoft Office PowerPoint</Application>
  <PresentationFormat>Bildspel på skärmen (4:3)</PresentationFormat>
  <Paragraphs>1437</Paragraphs>
  <Slides>76</Slides>
  <Notes>76</Notes>
  <HiddenSlides>0</HiddenSlides>
  <MMClips>0</MMClips>
  <ScaleCrop>false</ScaleCrop>
  <HeadingPairs>
    <vt:vector size="6" baseType="variant">
      <vt:variant>
        <vt:lpstr>Använt teckensnitt</vt:lpstr>
      </vt:variant>
      <vt:variant>
        <vt:i4>10</vt:i4>
      </vt:variant>
      <vt:variant>
        <vt:lpstr>Tema</vt:lpstr>
      </vt:variant>
      <vt:variant>
        <vt:i4>9</vt:i4>
      </vt:variant>
      <vt:variant>
        <vt:lpstr>Bildrubriker</vt:lpstr>
      </vt:variant>
      <vt:variant>
        <vt:i4>76</vt:i4>
      </vt:variant>
    </vt:vector>
  </HeadingPairs>
  <TitlesOfParts>
    <vt:vector size="95" baseType="lpstr">
      <vt:lpstr>Arial</vt:lpstr>
      <vt:lpstr>Cabin</vt:lpstr>
      <vt:lpstr>Calibri</vt:lpstr>
      <vt:lpstr>Courier New</vt:lpstr>
      <vt:lpstr>Monotype Sorts</vt:lpstr>
      <vt:lpstr>Stockholm Type Display Regular</vt:lpstr>
      <vt:lpstr>Stockholm Type Regular</vt:lpstr>
      <vt:lpstr>Symbol</vt:lpstr>
      <vt:lpstr>Times New Roman</vt:lpstr>
      <vt:lpstr>Wingdings</vt:lpstr>
      <vt:lpstr>Sthlm_Presentation</vt:lpstr>
      <vt:lpstr>Förstasidan_2_rutor</vt:lpstr>
      <vt:lpstr>Kapitelsidor</vt:lpstr>
      <vt:lpstr>Innehållssidor</vt:lpstr>
      <vt:lpstr>Office-tema</vt:lpstr>
      <vt:lpstr>1_Innehållssidor</vt:lpstr>
      <vt:lpstr>Blank</vt:lpstr>
      <vt:lpstr>2_Innehållssidor</vt:lpstr>
      <vt:lpstr>Sthlm Presentation bred skärm</vt:lpstr>
      <vt:lpstr>ccc</vt:lpstr>
      <vt:lpstr> PLUS trappstegsmodell </vt:lpstr>
      <vt:lpstr>PowerPoint-presentation</vt:lpstr>
      <vt:lpstr> Utbildningsupplägget</vt:lpstr>
      <vt:lpstr>Idag - Översikt </vt:lpstr>
      <vt:lpstr> Certifiering</vt:lpstr>
      <vt:lpstr>Lärandemål</vt:lpstr>
      <vt:lpstr>Bakgrund och forskning</vt:lpstr>
      <vt:lpstr> Mål med Komet</vt:lpstr>
      <vt:lpstr>    Utveckling av Komet </vt:lpstr>
      <vt:lpstr>     Teorin bakom Komet   </vt:lpstr>
      <vt:lpstr> Tvingande samspel</vt:lpstr>
      <vt:lpstr> Upptrappning av konflikter </vt:lpstr>
      <vt:lpstr> Riskfaktorer</vt:lpstr>
      <vt:lpstr> Skyddsfaktorer på individ- och familjenivå</vt:lpstr>
      <vt:lpstr>Varför erbjuda föräldrautbildning?</vt:lpstr>
      <vt:lpstr>Forskning på Komet 3-11år</vt:lpstr>
      <vt:lpstr>Barnkonventionen</vt:lpstr>
      <vt:lpstr> Beteenden</vt:lpstr>
      <vt:lpstr> Vad är ett beteende?</vt:lpstr>
      <vt:lpstr>Format och material</vt:lpstr>
      <vt:lpstr> Formatet på Komet</vt:lpstr>
      <vt:lpstr> Materialet</vt:lpstr>
      <vt:lpstr>Manualen</vt:lpstr>
      <vt:lpstr> Framtidens föräldrar… </vt:lpstr>
      <vt:lpstr>Träff 1</vt:lpstr>
      <vt:lpstr>PowerPoint-presentation</vt:lpstr>
      <vt:lpstr>    </vt:lpstr>
      <vt:lpstr>    </vt:lpstr>
      <vt:lpstr>Kometprogrammet</vt:lpstr>
      <vt:lpstr>Orsaksmodellen</vt:lpstr>
      <vt:lpstr>5-1:an</vt:lpstr>
      <vt:lpstr>5-1?</vt:lpstr>
      <vt:lpstr> Ficklampan – Uppmärksamhet</vt:lpstr>
      <vt:lpstr> Uppmärksamhet och dess betydelse…</vt:lpstr>
      <vt:lpstr>  Film 1 – Uppmärksamhet</vt:lpstr>
      <vt:lpstr>   Film 2 – Tillsägelser</vt:lpstr>
      <vt:lpstr>  Film 3 – Fokus på det som fungerar</vt:lpstr>
      <vt:lpstr> Fokus på det som fungerar</vt:lpstr>
      <vt:lpstr> Härma </vt:lpstr>
      <vt:lpstr>  Härma - Modellinlärning</vt:lpstr>
      <vt:lpstr> Gemensam stund</vt:lpstr>
      <vt:lpstr> Under Gemensam stund</vt:lpstr>
      <vt:lpstr>PowerPoint-presentation</vt:lpstr>
      <vt:lpstr>  Film 4 och 5 eller film 6</vt:lpstr>
      <vt:lpstr> Hemuppgift – Träff 1</vt:lpstr>
      <vt:lpstr> Att tänka på när vi ger hemuppgifter</vt:lpstr>
      <vt:lpstr> Beteendelistorna </vt:lpstr>
      <vt:lpstr>PowerPoint-presentation</vt:lpstr>
      <vt:lpstr>Att hålla föräldragrupp</vt:lpstr>
      <vt:lpstr> Rekrytering</vt:lpstr>
      <vt:lpstr> Förberedande intervju</vt:lpstr>
      <vt:lpstr>Att följa manualen – programtrohet</vt:lpstr>
      <vt:lpstr> Praktiska förberedelser</vt:lpstr>
      <vt:lpstr> Ledarskap</vt:lpstr>
      <vt:lpstr> Gruppledarskap</vt:lpstr>
      <vt:lpstr> Samspel</vt:lpstr>
      <vt:lpstr> Förhållningssätt som gruppledare </vt:lpstr>
      <vt:lpstr> Gruppledarfärdigheter</vt:lpstr>
      <vt:lpstr> OK-testet</vt:lpstr>
      <vt:lpstr> OK-testa!</vt:lpstr>
      <vt:lpstr>Plusportalen – kvalitetssäkring</vt:lpstr>
      <vt:lpstr>Plusportalen</vt:lpstr>
      <vt:lpstr>Träffnärvaro</vt:lpstr>
      <vt:lpstr>Föräldraenkäter</vt:lpstr>
      <vt:lpstr>Resultat efter Komet 3-11  Stockholm 2022-2024</vt:lpstr>
      <vt:lpstr> Om du misstänker att ett barn far illa…</vt:lpstr>
      <vt:lpstr> Handledningsgrupper   </vt:lpstr>
      <vt:lpstr>  Anmäl dig till PLUS Nyhetsbrev </vt:lpstr>
      <vt:lpstr>PowerPoint-presentation</vt:lpstr>
      <vt:lpstr>Referenslista</vt:lpstr>
      <vt:lpstr>PowerPoint-presentation</vt:lpstr>
      <vt:lpstr>PowerPoint-presentation</vt:lpstr>
      <vt:lpstr>PowerPoint-presentation</vt:lpstr>
      <vt:lpstr>PowerPoint-presentation</vt:lpstr>
      <vt:lpstr>PowerPoint-presentation</vt:lpstr>
    </vt:vector>
  </TitlesOfParts>
  <Company>Windows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3-11 år Utbildningsdag 1 Datum  Namn Namn      www.kometprogrammet.se</dc:title>
  <dc:creator>Tobias Rasmussen</dc:creator>
  <cp:lastModifiedBy>Maja Danneman</cp:lastModifiedBy>
  <cp:revision>1421</cp:revision>
  <cp:lastPrinted>2025-05-06T08:25:23Z</cp:lastPrinted>
  <dcterms:created xsi:type="dcterms:W3CDTF">2013-07-05T13:21:15Z</dcterms:created>
  <dcterms:modified xsi:type="dcterms:W3CDTF">2025-07-03T08:04:26Z</dcterms:modified>
</cp:coreProperties>
</file>