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83" r:id="rId6"/>
    <p:sldMasterId id="2147483793" r:id="rId7"/>
    <p:sldMasterId id="2147483805" r:id="rId8"/>
  </p:sldMasterIdLst>
  <p:notesMasterIdLst>
    <p:notesMasterId r:id="rId61"/>
  </p:notesMasterIdLst>
  <p:handoutMasterIdLst>
    <p:handoutMasterId r:id="rId62"/>
  </p:handoutMasterIdLst>
  <p:sldIdLst>
    <p:sldId id="572" r:id="rId9"/>
    <p:sldId id="275" r:id="rId10"/>
    <p:sldId id="341" r:id="rId11"/>
    <p:sldId id="475" r:id="rId12"/>
    <p:sldId id="357" r:id="rId13"/>
    <p:sldId id="358" r:id="rId14"/>
    <p:sldId id="507" r:id="rId15"/>
    <p:sldId id="343" r:id="rId16"/>
    <p:sldId id="344" r:id="rId17"/>
    <p:sldId id="502" r:id="rId18"/>
    <p:sldId id="575" r:id="rId19"/>
    <p:sldId id="374" r:id="rId20"/>
    <p:sldId id="456" r:id="rId21"/>
    <p:sldId id="483" r:id="rId22"/>
    <p:sldId id="480" r:id="rId23"/>
    <p:sldId id="380" r:id="rId24"/>
    <p:sldId id="570" r:id="rId25"/>
    <p:sldId id="560" r:id="rId26"/>
    <p:sldId id="555" r:id="rId27"/>
    <p:sldId id="350" r:id="rId28"/>
    <p:sldId id="515" r:id="rId29"/>
    <p:sldId id="562" r:id="rId30"/>
    <p:sldId id="516" r:id="rId31"/>
    <p:sldId id="517" r:id="rId32"/>
    <p:sldId id="518" r:id="rId33"/>
    <p:sldId id="444" r:id="rId34"/>
    <p:sldId id="452" r:id="rId35"/>
    <p:sldId id="369" r:id="rId36"/>
    <p:sldId id="454" r:id="rId37"/>
    <p:sldId id="519" r:id="rId38"/>
    <p:sldId id="521" r:id="rId39"/>
    <p:sldId id="571" r:id="rId40"/>
    <p:sldId id="561" r:id="rId41"/>
    <p:sldId id="556" r:id="rId42"/>
    <p:sldId id="545" r:id="rId43"/>
    <p:sldId id="536" r:id="rId44"/>
    <p:sldId id="538" r:id="rId45"/>
    <p:sldId id="543" r:id="rId46"/>
    <p:sldId id="537" r:id="rId47"/>
    <p:sldId id="529" r:id="rId48"/>
    <p:sldId id="568" r:id="rId49"/>
    <p:sldId id="540" r:id="rId50"/>
    <p:sldId id="544" r:id="rId51"/>
    <p:sldId id="541" r:id="rId52"/>
    <p:sldId id="532" r:id="rId53"/>
    <p:sldId id="533" r:id="rId54"/>
    <p:sldId id="534" r:id="rId55"/>
    <p:sldId id="535" r:id="rId56"/>
    <p:sldId id="569" r:id="rId57"/>
    <p:sldId id="473" r:id="rId58"/>
    <p:sldId id="340" r:id="rId59"/>
    <p:sldId id="574"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5CB2061-FCD6-4E16-B3C7-01068042752B}">
          <p14:sldIdLst>
            <p14:sldId id="572"/>
            <p14:sldId id="275"/>
            <p14:sldId id="341"/>
            <p14:sldId id="475"/>
            <p14:sldId id="357"/>
            <p14:sldId id="358"/>
            <p14:sldId id="507"/>
            <p14:sldId id="343"/>
            <p14:sldId id="344"/>
            <p14:sldId id="502"/>
            <p14:sldId id="575"/>
            <p14:sldId id="374"/>
            <p14:sldId id="456"/>
            <p14:sldId id="483"/>
            <p14:sldId id="480"/>
            <p14:sldId id="380"/>
            <p14:sldId id="570"/>
            <p14:sldId id="560"/>
            <p14:sldId id="555"/>
            <p14:sldId id="350"/>
            <p14:sldId id="515"/>
            <p14:sldId id="562"/>
            <p14:sldId id="516"/>
            <p14:sldId id="517"/>
            <p14:sldId id="518"/>
            <p14:sldId id="444"/>
            <p14:sldId id="452"/>
            <p14:sldId id="369"/>
            <p14:sldId id="454"/>
            <p14:sldId id="519"/>
            <p14:sldId id="521"/>
            <p14:sldId id="571"/>
            <p14:sldId id="561"/>
            <p14:sldId id="556"/>
            <p14:sldId id="545"/>
            <p14:sldId id="536"/>
            <p14:sldId id="538"/>
          </p14:sldIdLst>
        </p14:section>
        <p14:section name="Namnlöst avsnitt" id="{9458E825-985E-41EC-8360-32AAD1F17A60}">
          <p14:sldIdLst>
            <p14:sldId id="543"/>
            <p14:sldId id="537"/>
            <p14:sldId id="529"/>
            <p14:sldId id="568"/>
            <p14:sldId id="540"/>
            <p14:sldId id="544"/>
            <p14:sldId id="541"/>
            <p14:sldId id="532"/>
            <p14:sldId id="533"/>
            <p14:sldId id="534"/>
            <p14:sldId id="535"/>
            <p14:sldId id="569"/>
            <p14:sldId id="473"/>
            <p14:sldId id="340"/>
            <p14:sldId id="574"/>
          </p14:sldIdLst>
        </p14:section>
      </p14:sectionLst>
    </p:ex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Ragnarsson" initials="NR" lastIdx="5" clrIdx="0">
    <p:extLst>
      <p:ext uri="{19B8F6BF-5375-455C-9EA6-DF929625EA0E}">
        <p15:presenceInfo xmlns:p15="http://schemas.microsoft.com/office/powerpoint/2012/main" userId="S-1-5-21-4043871801-1685288247-4074252791-804449" providerId="AD"/>
      </p:ext>
    </p:extLst>
  </p:cmAuthor>
  <p:cmAuthor id="2" name="Maja Danneman" initials="MD" lastIdx="1" clrIdx="1">
    <p:extLst>
      <p:ext uri="{19B8F6BF-5375-455C-9EA6-DF929625EA0E}">
        <p15:presenceInfo xmlns:p15="http://schemas.microsoft.com/office/powerpoint/2012/main" userId="S-1-5-21-4043871801-1685288247-4074252791-2076970" providerId="AD"/>
      </p:ext>
    </p:extLst>
  </p:cmAuthor>
  <p:cmAuthor id="3" name="Hedda Nyman" initials="HN" lastIdx="1" clrIdx="2">
    <p:extLst>
      <p:ext uri="{19B8F6BF-5375-455C-9EA6-DF929625EA0E}">
        <p15:presenceInfo xmlns:p15="http://schemas.microsoft.com/office/powerpoint/2012/main" userId="S-1-5-21-4043871801-1685288247-4074252791-2531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3EE"/>
    <a:srgbClr val="289D93"/>
    <a:srgbClr val="000000"/>
    <a:srgbClr val="C40068"/>
    <a:srgbClr val="007EC4"/>
    <a:srgbClr val="683788"/>
    <a:srgbClr val="ECECEC"/>
    <a:srgbClr val="E4B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53374" autoAdjust="0"/>
  </p:normalViewPr>
  <p:slideViewPr>
    <p:cSldViewPr snapToGrid="0">
      <p:cViewPr varScale="1">
        <p:scale>
          <a:sx n="60" d="100"/>
          <a:sy n="60" d="100"/>
        </p:scale>
        <p:origin x="2682" y="66"/>
      </p:cViewPr>
      <p:guideLst>
        <p:guide orient="horz" pos="4319"/>
        <p:guide orient="horz" pos="2791"/>
        <p:guide orient="horz" pos="288"/>
        <p:guide orient="horz"/>
        <p:guide orient="horz" pos="4027"/>
        <p:guide pos="5473"/>
        <p:guide pos="287"/>
        <p:guide pos="3740"/>
        <p:guide pos="2090"/>
        <p:guide pos="644"/>
        <p:guide pos="1322"/>
        <p:guide/>
      </p:guideLst>
    </p:cSldViewPr>
  </p:slideViewPr>
  <p:outlineViewPr>
    <p:cViewPr>
      <p:scale>
        <a:sx n="33" d="100"/>
        <a:sy n="33" d="100"/>
      </p:scale>
      <p:origin x="0" y="0"/>
    </p:cViewPr>
  </p:outlineViewPr>
  <p:notesTextViewPr>
    <p:cViewPr>
      <p:scale>
        <a:sx n="100" d="100"/>
        <a:sy n="100" d="100"/>
      </p:scale>
      <p:origin x="0" y="-1314"/>
    </p:cViewPr>
  </p:notesTextViewPr>
  <p:sorterViewPr>
    <p:cViewPr>
      <p:scale>
        <a:sx n="66" d="100"/>
        <a:sy n="66" d="100"/>
      </p:scale>
      <p:origin x="0" y="57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4.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7.xml"/><Relationship Id="rId51" Type="http://schemas.openxmlformats.org/officeDocument/2006/relationships/slide" Target="slides/slide43.xml"/><Relationship Id="rId3"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E77F81-493D-4D0A-8A5A-AB97D83D8E31}" type="datetimeFigureOut">
              <a:rPr lang="sv-SE" smtClean="0"/>
              <a:t>2025-07-02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56F8BB8-4536-4C47-B489-2F3991CAF3BD}" type="slidenum">
              <a:rPr lang="sv-SE" smtClean="0"/>
              <a:t>‹#›</a:t>
            </a:fld>
            <a:endParaRPr lang="sv-SE"/>
          </a:p>
        </p:txBody>
      </p:sp>
    </p:spTree>
    <p:extLst>
      <p:ext uri="{BB962C8B-B14F-4D97-AF65-F5344CB8AC3E}">
        <p14:creationId xmlns:p14="http://schemas.microsoft.com/office/powerpoint/2010/main" val="132068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274683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mn-lt"/>
                <a:ea typeface="+mn-ea"/>
                <a:cs typeface="+mn-cs"/>
              </a:rPr>
              <a:t>Kl</a:t>
            </a:r>
            <a:r>
              <a:rPr lang="sv-SE" sz="1200" b="0" i="0" kern="1200" dirty="0">
                <a:solidFill>
                  <a:schemeClr val="tx1"/>
                </a:solidFill>
                <a:effectLst/>
                <a:latin typeface="+mn-lt"/>
                <a:ea typeface="+mn-ea"/>
                <a:cs typeface="+mn-cs"/>
              </a:rPr>
              <a:t> 9-12,</a:t>
            </a:r>
            <a:r>
              <a:rPr lang="sv-SE" sz="1200" b="0" i="0" kern="1200" baseline="0" dirty="0">
                <a:solidFill>
                  <a:schemeClr val="tx1"/>
                </a:solidFill>
                <a:effectLst/>
                <a:latin typeface="+mn-lt"/>
                <a:ea typeface="+mn-ea"/>
                <a:cs typeface="+mn-cs"/>
              </a:rPr>
              <a:t> </a:t>
            </a:r>
            <a:r>
              <a:rPr lang="sv-SE" sz="1200" i="0" kern="1200" dirty="0">
                <a:solidFill>
                  <a:schemeClr val="tx1"/>
                </a:solidFill>
                <a:effectLst/>
                <a:latin typeface="+mn-lt"/>
                <a:ea typeface="+mn-ea"/>
                <a:cs typeface="+mn-cs"/>
              </a:rPr>
              <a:t>TOTALT = </a:t>
            </a:r>
            <a:r>
              <a:rPr lang="sv-SE" sz="1200" i="1" kern="1200" dirty="0">
                <a:solidFill>
                  <a:schemeClr val="tx1"/>
                </a:solidFill>
                <a:effectLst/>
                <a:latin typeface="+mn-lt"/>
                <a:ea typeface="+mn-ea"/>
                <a:cs typeface="+mn-cs"/>
              </a:rPr>
              <a:t>179 min med 20 min rast och 5 min bensträckare</a:t>
            </a:r>
          </a:p>
          <a:p>
            <a:r>
              <a:rPr lang="sv-SE" sz="1200" kern="1200" dirty="0">
                <a:solidFill>
                  <a:schemeClr val="tx1"/>
                </a:solidFill>
                <a:effectLst/>
                <a:latin typeface="+mn-lt"/>
                <a:ea typeface="+mn-ea"/>
                <a:cs typeface="+mn-cs"/>
              </a:rPr>
              <a:t> </a:t>
            </a:r>
          </a:p>
          <a:p>
            <a:r>
              <a:rPr lang="sv-SE" sz="1200" b="1" dirty="0"/>
              <a:t>Ta med och eller förbered:</a:t>
            </a:r>
          </a:p>
          <a:p>
            <a:pPr marL="171428" indent="-171428">
              <a:buFont typeface="Arial" panose="020B0604020202020204" pitchFamily="34" charset="0"/>
              <a:buChar char="•"/>
            </a:pPr>
            <a:r>
              <a:rPr lang="sv-SE" sz="1200" dirty="0"/>
              <a:t>Närvarolista</a:t>
            </a:r>
          </a:p>
          <a:p>
            <a:pPr marL="171428" indent="-171428">
              <a:buFont typeface="Arial" panose="020B0604020202020204" pitchFamily="34" charset="0"/>
              <a:buChar char="•"/>
            </a:pPr>
            <a:r>
              <a:rPr lang="sv-SE" sz="1200" dirty="0"/>
              <a:t>Papper till namnskyltar</a:t>
            </a:r>
          </a:p>
          <a:p>
            <a:pPr marL="171428" indent="-171428">
              <a:buFont typeface="Arial" panose="020B0604020202020204" pitchFamily="34" charset="0"/>
              <a:buChar char="•"/>
            </a:pPr>
            <a:r>
              <a:rPr lang="sv-SE" sz="1200" dirty="0"/>
              <a:t>Åhörarkopior </a:t>
            </a:r>
          </a:p>
          <a:p>
            <a:pPr marL="171428" marR="0" lvl="0" indent="-17142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Planscher ink bilder på alla 4 Ormarna</a:t>
            </a:r>
          </a:p>
          <a:p>
            <a:pPr marL="171428" indent="-171428">
              <a:buFont typeface="Arial" panose="020B0604020202020204" pitchFamily="34" charset="0"/>
              <a:buChar char="•"/>
            </a:pPr>
            <a:r>
              <a:rPr lang="sv-SE" sz="1200" dirty="0"/>
              <a:t>Filmuppgift 1</a:t>
            </a:r>
          </a:p>
          <a:p>
            <a:pPr marL="171428" indent="-171428">
              <a:buFont typeface="Arial" panose="020B0604020202020204" pitchFamily="34" charset="0"/>
              <a:buChar char="•"/>
            </a:pPr>
            <a:r>
              <a:rPr lang="sv-SE" sz="1200" dirty="0"/>
              <a:t>Instuderingsfrågor</a:t>
            </a:r>
          </a:p>
          <a:p>
            <a:pPr marL="171428" indent="-171428">
              <a:buFont typeface="Arial" panose="020B0604020202020204" pitchFamily="34" charset="0"/>
              <a:buChar char="•"/>
            </a:pPr>
            <a:r>
              <a:rPr lang="sv-SE" sz="1200" dirty="0"/>
              <a:t>Handledningsagenda</a:t>
            </a:r>
          </a:p>
          <a:p>
            <a:pPr marL="171428" indent="-171428">
              <a:buFont typeface="Arial" panose="020B0604020202020204" pitchFamily="34" charset="0"/>
              <a:buChar char="•"/>
            </a:pPr>
            <a:r>
              <a:rPr lang="sv-SE" sz="1200" dirty="0"/>
              <a:t>Lista</a:t>
            </a:r>
            <a:r>
              <a:rPr lang="sv-SE" sz="1200" baseline="0" dirty="0"/>
              <a:t> gruppledarfärdigheter </a:t>
            </a:r>
          </a:p>
          <a:p>
            <a:pPr marL="171428" indent="-171428">
              <a:buFont typeface="Arial" panose="020B0604020202020204" pitchFamily="34" charset="0"/>
              <a:buChar char="•"/>
            </a:pPr>
            <a:r>
              <a:rPr lang="sv-SE" sz="1200" dirty="0"/>
              <a:t>Utvärdering om den inte ges</a:t>
            </a:r>
            <a:r>
              <a:rPr lang="sv-SE" sz="1200" baseline="0" dirty="0"/>
              <a:t> digitalt</a:t>
            </a:r>
            <a:endParaRPr lang="sv-SE" sz="1200" dirty="0"/>
          </a:p>
          <a:p>
            <a:endParaRPr lang="sv-SE" sz="1200" b="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Välkomna deltagarna till utbildningsdag 2.</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1443"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a:buNone/>
            </a:pPr>
            <a:r>
              <a:rPr lang="sv-SE" dirty="0">
                <a:latin typeface="Arial" panose="020B0604020202020204" pitchFamily="34" charset="0"/>
                <a:cs typeface="Arial" panose="020B0604020202020204" pitchFamily="34" charset="0"/>
              </a:rPr>
              <a:t>4 min </a:t>
            </a:r>
          </a:p>
          <a:p>
            <a:pPr marL="0" indent="0" eaLnBrk="1" hangingPunct="1">
              <a:spcBef>
                <a:spcPct val="0"/>
              </a:spcBef>
              <a:buFont typeface="Arial"/>
              <a:buNone/>
            </a:pP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a:buNone/>
            </a:pPr>
            <a:r>
              <a:rPr lang="sv-SE" dirty="0">
                <a:latin typeface="Arial" panose="020B0604020202020204" pitchFamily="34" charset="0"/>
                <a:cs typeface="Arial" panose="020B0604020202020204" pitchFamily="34" charset="0"/>
              </a:rPr>
              <a:t>Under förra</a:t>
            </a:r>
            <a:r>
              <a:rPr lang="sv-SE" baseline="0" dirty="0">
                <a:latin typeface="Arial" panose="020B0604020202020204" pitchFamily="34" charset="0"/>
                <a:cs typeface="Arial" panose="020B0604020202020204" pitchFamily="34" charset="0"/>
              </a:rPr>
              <a:t> utbildningsdagen berättade vi att t</a:t>
            </a:r>
            <a:r>
              <a:rPr lang="sv-SE" dirty="0">
                <a:latin typeface="Arial" panose="020B0604020202020204" pitchFamily="34" charset="0"/>
                <a:cs typeface="Arial" panose="020B0604020202020204" pitchFamily="34" charset="0"/>
              </a:rPr>
              <a:t>eorin bakom</a:t>
            </a:r>
            <a:r>
              <a:rPr lang="sv-SE" baseline="0" dirty="0">
                <a:latin typeface="Arial" panose="020B0604020202020204" pitchFamily="34" charset="0"/>
                <a:cs typeface="Arial" panose="020B0604020202020204" pitchFamily="34" charset="0"/>
              </a:rPr>
              <a:t> Komet är </a:t>
            </a:r>
            <a:r>
              <a:rPr lang="sv-SE" b="1" baseline="0" dirty="0">
                <a:latin typeface="Arial" panose="020B0604020202020204" pitchFamily="34" charset="0"/>
                <a:cs typeface="Arial" panose="020B0604020202020204" pitchFamily="34" charset="0"/>
              </a:rPr>
              <a:t>inlärningsteori</a:t>
            </a:r>
            <a:r>
              <a:rPr lang="sv-SE" baseline="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Vad är då inlärning? Inlärning är m</a:t>
            </a:r>
            <a:r>
              <a:rPr lang="sv-SE" dirty="0">
                <a:latin typeface="Arial" panose="020B0604020202020204" pitchFamily="34" charset="0"/>
                <a:cs typeface="Arial" panose="020B0604020202020204" pitchFamily="34" charset="0"/>
              </a:rPr>
              <a:t>änniskans förmåga att </a:t>
            </a:r>
            <a:r>
              <a:rPr lang="sv-SE" b="1" dirty="0">
                <a:latin typeface="Arial" panose="020B0604020202020204" pitchFamily="34" charset="0"/>
                <a:cs typeface="Arial" panose="020B0604020202020204" pitchFamily="34" charset="0"/>
              </a:rPr>
              <a:t>lära in </a:t>
            </a:r>
            <a:r>
              <a:rPr lang="sv-SE" dirty="0">
                <a:latin typeface="Arial" panose="020B0604020202020204" pitchFamily="34" charset="0"/>
                <a:cs typeface="Arial" panose="020B0604020202020204" pitchFamily="34" charset="0"/>
              </a:rPr>
              <a:t>och </a:t>
            </a:r>
            <a:r>
              <a:rPr lang="sv-SE" b="1" dirty="0">
                <a:latin typeface="Arial" panose="020B0604020202020204" pitchFamily="34" charset="0"/>
                <a:cs typeface="Arial" panose="020B0604020202020204" pitchFamily="34" charset="0"/>
              </a:rPr>
              <a:t>lära om </a:t>
            </a:r>
            <a:r>
              <a:rPr lang="sv-SE" dirty="0">
                <a:latin typeface="Arial" panose="020B0604020202020204" pitchFamily="34" charset="0"/>
                <a:cs typeface="Arial" panose="020B0604020202020204" pitchFamily="34" charset="0"/>
              </a:rPr>
              <a:t>som ett </a:t>
            </a:r>
            <a:r>
              <a:rPr lang="sv-SE" b="1" dirty="0">
                <a:latin typeface="Arial" panose="020B0604020202020204" pitchFamily="34" charset="0"/>
                <a:cs typeface="Arial" panose="020B0604020202020204" pitchFamily="34" charset="0"/>
              </a:rPr>
              <a:t>resultat av nya erfarenheter</a:t>
            </a:r>
            <a:r>
              <a:rPr lang="sv-SE" dirty="0">
                <a:latin typeface="Arial" panose="020B0604020202020204" pitchFamily="34" charset="0"/>
                <a:cs typeface="Arial" panose="020B0604020202020204" pitchFamily="34" charset="0"/>
              </a:rPr>
              <a:t>. </a:t>
            </a:r>
          </a:p>
          <a:p>
            <a:pPr marL="171450" indent="-171450" eaLnBrk="1" hangingPunct="1">
              <a:spcBef>
                <a:spcPct val="0"/>
              </a:spcBef>
              <a:buFont typeface="Arial"/>
              <a:buChar char="•"/>
            </a:pPr>
            <a:endParaRPr lang="sv-S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Det inlärningsteoretiska synsättet är därmed att människan är </a:t>
            </a:r>
            <a:r>
              <a:rPr lang="sv-SE" b="1" baseline="0" dirty="0">
                <a:latin typeface="Arial" panose="020B0604020202020204" pitchFamily="34" charset="0"/>
                <a:cs typeface="Arial" panose="020B0604020202020204" pitchFamily="34" charset="0"/>
              </a:rPr>
              <a:t>anpassningsbar och föränderlig</a:t>
            </a:r>
            <a:r>
              <a:rPr lang="sv-SE" baseline="0" dirty="0">
                <a:latin typeface="Arial" panose="020B0604020202020204" pitchFamily="34" charset="0"/>
                <a:cs typeface="Arial" panose="020B0604020202020204" pitchFamily="34" charset="0"/>
              </a:rPr>
              <a:t>, till motsats till ett mer deterministiskt synsätt (tex det biologiska) – som snarare framhäver att en individ är förutbestämd (man föds på ett viss sätt och kommer fortsätta att vara så). </a:t>
            </a:r>
          </a:p>
          <a:p>
            <a:pPr marL="171450" indent="-171450" eaLnBrk="1" hangingPunct="1">
              <a:spcBef>
                <a:spcPct val="0"/>
              </a:spcBef>
              <a:buFont typeface="Arial"/>
              <a:buChar cha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När vi försöker lära oss nya saker eller förändra ett beteende hos oss själva eller andra sker det genom olika inlärningsprocesser</a:t>
            </a:r>
            <a:r>
              <a:rPr lang="sv-SE" b="1" dirty="0"/>
              <a:t>. </a:t>
            </a:r>
            <a:r>
              <a:rPr lang="sv-SE" b="0" dirty="0"/>
              <a:t>Dessa bygger på vissa grundregler – så kallade inlärningslagar – som styr hur vi tar in ny kunskap. Vi använder dem hela tiden, ofta utan att tänka på det. Men om vi känner till dem kan vi lära oss saker på ett mer effektivt sätt.</a:t>
            </a:r>
          </a:p>
          <a:p>
            <a:endParaRPr lang="sv-SE" dirty="0"/>
          </a:p>
          <a:p>
            <a:pPr marL="171450" indent="-171450">
              <a:buFont typeface="Arial" panose="020B0604020202020204" pitchFamily="34" charset="0"/>
              <a:buChar char="•"/>
            </a:pPr>
            <a:r>
              <a:rPr lang="sv-SE" b="0" dirty="0"/>
              <a:t>En av de vanligaste inlärningsformerna är modellinlärning eller observationsinlärning, alltså att vi lär oss genom att härma andra, den tog upp under förra utbildningsdagen. </a:t>
            </a:r>
            <a:r>
              <a:rPr lang="sv-SE" dirty="0"/>
              <a:t>Utöver det brukar man inom inlärningsteorin särskilt lyfta fram två centrala inlärningsprocesser: associationsinlärning och konsekvensinlärning. Dessa hjälper oss att förstå varför vi beter oss som vi gör. Ni behöver inte kunna dessa i detalj, men vi går igenom dem översiktligt.</a:t>
            </a:r>
          </a:p>
          <a:p>
            <a:pPr marL="457200" lvl="1" indent="0" eaLnBrk="1" hangingPunct="1">
              <a:spcBef>
                <a:spcPct val="0"/>
              </a:spcBef>
              <a:buFont typeface="Arial"/>
              <a:buNone/>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u="sng" baseline="0" dirty="0">
                <a:latin typeface="Arial" panose="020B0604020202020204" pitchFamily="34" charset="0"/>
                <a:cs typeface="Arial" panose="020B0604020202020204" pitchFamily="34" charset="0"/>
              </a:rPr>
              <a:t>Associationsinlärning</a:t>
            </a:r>
            <a:r>
              <a:rPr lang="sv-SE" baseline="0" dirty="0">
                <a:latin typeface="Arial" panose="020B0604020202020204" pitchFamily="34" charset="0"/>
                <a:cs typeface="Arial" panose="020B0604020202020204" pitchFamily="34" charset="0"/>
              </a:rPr>
              <a:t> (eller r</a:t>
            </a:r>
            <a:r>
              <a:rPr lang="sv-SE" dirty="0">
                <a:latin typeface="Arial" panose="020B0604020202020204" pitchFamily="34" charset="0"/>
                <a:cs typeface="Arial" panose="020B0604020202020204" pitchFamily="34" charset="0"/>
              </a:rPr>
              <a:t>espondent</a:t>
            </a:r>
            <a:r>
              <a:rPr lang="sv-SE" baseline="0" dirty="0">
                <a:latin typeface="Arial" panose="020B0604020202020204" pitchFamily="34" charset="0"/>
                <a:cs typeface="Arial" panose="020B0604020202020204" pitchFamily="34" charset="0"/>
              </a:rPr>
              <a:t> inlärning) innebär att </a:t>
            </a:r>
            <a:r>
              <a:rPr lang="sv-SE" i="0" baseline="0" dirty="0">
                <a:latin typeface="Arial" panose="020B0604020202020204" pitchFamily="34" charset="0"/>
                <a:cs typeface="Arial" panose="020B0604020202020204" pitchFamily="34" charset="0"/>
              </a:rPr>
              <a:t>v</a:t>
            </a:r>
            <a:r>
              <a:rPr lang="sv-SE" b="0" i="0" baseline="0" dirty="0">
                <a:latin typeface="Arial" panose="020B0604020202020204" pitchFamily="34" charset="0"/>
                <a:cs typeface="Arial" panose="020B0604020202020204" pitchFamily="34" charset="0"/>
              </a:rPr>
              <a:t>i lär oss att associera, det vill säga </a:t>
            </a:r>
            <a:r>
              <a:rPr lang="sv-SE" b="1" i="0" baseline="0" dirty="0">
                <a:latin typeface="Arial" panose="020B0604020202020204" pitchFamily="34" charset="0"/>
                <a:cs typeface="Arial" panose="020B0604020202020204" pitchFamily="34" charset="0"/>
              </a:rPr>
              <a:t>koppla samman</a:t>
            </a:r>
            <a:r>
              <a:rPr lang="sv-SE" b="0" i="0" baseline="0" dirty="0">
                <a:latin typeface="Arial" panose="020B0604020202020204" pitchFamily="34" charset="0"/>
                <a:cs typeface="Arial" panose="020B0604020202020204" pitchFamily="34" charset="0"/>
              </a:rPr>
              <a:t>, medfödda reaktioner med olika händelser i vår omgivning.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baseline="0" dirty="0">
                <a:latin typeface="Arial" panose="020B0604020202020204" pitchFamily="34" charset="0"/>
                <a:cs typeface="Arial" panose="020B0604020202020204" pitchFamily="34" charset="0"/>
              </a:rPr>
              <a:t>En medfödd reaktion är t. </a:t>
            </a:r>
            <a:r>
              <a:rPr lang="sv-SE" baseline="0" dirty="0">
                <a:latin typeface="Arial" panose="020B0604020202020204" pitchFamily="34" charset="0"/>
                <a:cs typeface="Arial" panose="020B0604020202020204" pitchFamily="34" charset="0"/>
              </a:rPr>
              <a:t>ex att ett barn som lägger sin hand på en varm spisplatta genast kommer att dra bort handen. Barnet behöver inte lära sig att dra bort handen, eller tänka efter, det sker instinktivt.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Många automatiska reaktioner har ett direkt </a:t>
            </a:r>
            <a:r>
              <a:rPr lang="sv-SE" b="1" baseline="0" dirty="0">
                <a:latin typeface="Arial" panose="020B0604020202020204" pitchFamily="34" charset="0"/>
                <a:cs typeface="Arial" panose="020B0604020202020204" pitchFamily="34" charset="0"/>
              </a:rPr>
              <a:t>överlevnadsvärde</a:t>
            </a:r>
            <a:r>
              <a:rPr lang="sv-SE" baseline="0" dirty="0">
                <a:latin typeface="Arial" panose="020B0604020202020204" pitchFamily="34" charset="0"/>
                <a:cs typeface="Arial" panose="020B0604020202020204" pitchFamily="34" charset="0"/>
              </a:rPr>
              <a:t> för oss. Utan dem hade vi behövt tänka efter och göra val i obehagliga situationer eller farliga situationer, viket är ineffektivt och farligt.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1" dirty="0"/>
              <a:t>Vi kan också lära oss att associera obehag med orelaterade saker. </a:t>
            </a:r>
            <a:r>
              <a:rPr lang="sv-SE" baseline="0" dirty="0">
                <a:latin typeface="Arial" panose="020B0604020202020204" pitchFamily="34" charset="0"/>
                <a:cs typeface="Arial" panose="020B0604020202020204" pitchFamily="34" charset="0"/>
              </a:rPr>
              <a:t>Tänk att barnets morbror Axel råkar befinna sig i köket just då. Då kan barnet via associationsinlärning lära sig förknippa smärtan inte bara med spisplattan utan också med morbror Axel, trots att han egentligen inte har med saken att göra. På samma sätt kan man må illa av mat man ätit precis innan man blivit magsjuk, även om maten inte är orsaken till att man bir sjuk. </a:t>
            </a:r>
          </a:p>
          <a:p>
            <a:pPr marL="171450" indent="-171450" eaLnBrk="1" hangingPunct="1">
              <a:spcBef>
                <a:spcPct val="0"/>
              </a:spcBef>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1" u="sng" baseline="0" dirty="0">
                <a:latin typeface="Arial" panose="020B0604020202020204" pitchFamily="34" charset="0"/>
                <a:cs typeface="Arial" panose="020B0604020202020204" pitchFamily="34" charset="0"/>
              </a:rPr>
              <a:t>Konsekvensinlärning</a:t>
            </a:r>
            <a:r>
              <a:rPr lang="sv-SE" u="sng" baseline="0" dirty="0">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eller </a:t>
            </a:r>
            <a:r>
              <a:rPr lang="sv-SE" baseline="0" dirty="0" err="1">
                <a:latin typeface="Arial" panose="020B0604020202020204" pitchFamily="34" charset="0"/>
                <a:cs typeface="Arial" panose="020B0604020202020204" pitchFamily="34" charset="0"/>
              </a:rPr>
              <a:t>operant</a:t>
            </a:r>
            <a:r>
              <a:rPr lang="sv-SE" baseline="0" dirty="0">
                <a:latin typeface="Arial" panose="020B0604020202020204" pitchFamily="34" charset="0"/>
                <a:cs typeface="Arial" panose="020B0604020202020204" pitchFamily="34" charset="0"/>
              </a:rPr>
              <a:t> inlärning) </a:t>
            </a:r>
            <a:r>
              <a:rPr lang="sv-SE" dirty="0">
                <a:latin typeface="Arial" panose="020B0604020202020204" pitchFamily="34" charset="0"/>
                <a:cs typeface="Arial" panose="020B0604020202020204" pitchFamily="34" charset="0"/>
              </a:rPr>
              <a:t>utgår ifrån </a:t>
            </a:r>
            <a:r>
              <a:rPr lang="sv-SE" i="0" dirty="0">
                <a:latin typeface="Arial" panose="020B0604020202020204" pitchFamily="34" charset="0"/>
                <a:cs typeface="Arial" panose="020B0604020202020204" pitchFamily="34" charset="0"/>
              </a:rPr>
              <a:t>att </a:t>
            </a:r>
            <a:r>
              <a:rPr lang="sv-SE" b="0" i="0" dirty="0">
                <a:latin typeface="Arial" panose="020B0604020202020204" pitchFamily="34" charset="0"/>
                <a:cs typeface="Arial" panose="020B0604020202020204" pitchFamily="34" charset="0"/>
              </a:rPr>
              <a:t>beteenden </a:t>
            </a:r>
            <a:r>
              <a:rPr lang="sv-SE" b="1" i="0" dirty="0">
                <a:latin typeface="Arial" panose="020B0604020202020204" pitchFamily="34" charset="0"/>
                <a:cs typeface="Arial" panose="020B0604020202020204" pitchFamily="34" charset="0"/>
              </a:rPr>
              <a:t>styrs av sina konsekvenser</a:t>
            </a:r>
            <a:r>
              <a:rPr lang="sv-SE" b="0" i="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Konsekvenserna/effekten av </a:t>
            </a:r>
            <a:r>
              <a:rPr lang="sv-SE" b="0" dirty="0">
                <a:latin typeface="Arial" panose="020B0604020202020204" pitchFamily="34" charset="0"/>
                <a:cs typeface="Arial" panose="020B0604020202020204" pitchFamily="34" charset="0"/>
              </a:rPr>
              <a:t>beteendet påverkar sannolikheten </a:t>
            </a:r>
            <a:r>
              <a:rPr lang="sv-SE" dirty="0">
                <a:latin typeface="Arial" panose="020B0604020202020204" pitchFamily="34" charset="0"/>
                <a:cs typeface="Arial" panose="020B0604020202020204" pitchFamily="34" charset="0"/>
              </a:rPr>
              <a:t>för att beteendet ska förekomma igen. </a:t>
            </a:r>
            <a:r>
              <a:rPr lang="sv-SE" b="0" i="0" dirty="0">
                <a:solidFill>
                  <a:srgbClr val="232323"/>
                </a:solidFill>
                <a:effectLst/>
                <a:latin typeface="DM Sans"/>
              </a:rPr>
              <a:t>Beroende på vilken konsekvens som beteendet får så kommer du med andra ord bli mer eller mindre benägen att fortsätta göra beteendet.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trike="noStrike"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trike="noStrike" baseline="0" dirty="0">
                <a:latin typeface="Arial" panose="020B0604020202020204" pitchFamily="34" charset="0"/>
                <a:cs typeface="Arial" panose="020B0604020202020204" pitchFamily="34" charset="0"/>
              </a:rPr>
              <a:t>I det verkliga livet samverkar associationsinlärning och konsekvensinlärning nästan alltid.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a:buNone/>
            </a:pPr>
            <a:endParaRPr lang="sv-SE" baseline="0" dirty="0">
              <a:latin typeface="Arial" panose="020B0604020202020204" pitchFamily="34" charset="0"/>
              <a:cs typeface="Arial" panose="020B0604020202020204" pitchFamily="34" charset="0"/>
            </a:endParaRPr>
          </a:p>
          <a:p>
            <a:pPr marL="457200" lvl="1" indent="0" eaLnBrk="1" hangingPunct="1">
              <a:spcBef>
                <a:spcPct val="0"/>
              </a:spcBef>
              <a:buFont typeface="Arial"/>
              <a:buNone/>
            </a:pPr>
            <a:endParaRPr lang="sv-SE" dirty="0">
              <a:latin typeface="Arial" panose="020B0604020202020204" pitchFamily="34" charset="0"/>
              <a:cs typeface="Arial" panose="020B0604020202020204" pitchFamily="34" charset="0"/>
            </a:endParaRPr>
          </a:p>
          <a:p>
            <a:pPr eaLnBrk="1" hangingPunct="1">
              <a:spcBef>
                <a:spcPct val="0"/>
              </a:spcBef>
            </a:pPr>
            <a:endParaRPr lang="sv-SE" dirty="0"/>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8BEE9-3637-4366-8974-DCBC1A63B5DC}" type="slidenum">
              <a:rPr lang="sv-SE" smtClean="0"/>
              <a:pPr fontAlgn="base">
                <a:spcBef>
                  <a:spcPct val="0"/>
                </a:spcBef>
                <a:spcAft>
                  <a:spcPct val="0"/>
                </a:spcAft>
                <a:defRPr/>
              </a:pPr>
              <a:t>10</a:t>
            </a:fld>
            <a:endParaRPr lang="sv-SE" dirty="0"/>
          </a:p>
        </p:txBody>
      </p:sp>
    </p:spTree>
    <p:extLst>
      <p:ext uri="{BB962C8B-B14F-4D97-AF65-F5344CB8AC3E}">
        <p14:creationId xmlns:p14="http://schemas.microsoft.com/office/powerpoint/2010/main" val="270451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1443"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panose="020B0604020202020204" pitchFamily="34" charset="0"/>
              <a:buNone/>
            </a:pPr>
            <a:r>
              <a:rPr lang="sv-SE" b="0" i="0" dirty="0">
                <a:solidFill>
                  <a:srgbClr val="232323"/>
                </a:solidFill>
                <a:effectLst/>
                <a:latin typeface="DM Sans"/>
              </a:rPr>
              <a:t>1 min</a:t>
            </a:r>
          </a:p>
          <a:p>
            <a:pPr marL="0" indent="0" eaLnBrk="1" hangingPunct="1">
              <a:spcBef>
                <a:spcPct val="0"/>
              </a:spcBef>
              <a:buFont typeface="Arial" panose="020B0604020202020204" pitchFamily="34" charset="0"/>
              <a:buNone/>
            </a:pPr>
            <a:endParaRPr lang="sv-SE" b="0" i="0" dirty="0">
              <a:solidFill>
                <a:srgbClr val="232323"/>
              </a:solidFill>
              <a:effectLst/>
              <a:latin typeface="DM Sans"/>
            </a:endParaRPr>
          </a:p>
          <a:p>
            <a:pPr marL="0" indent="0" eaLnBrk="1" hangingPunct="1">
              <a:spcBef>
                <a:spcPct val="0"/>
              </a:spcBef>
              <a:buFont typeface="Arial" panose="020B0604020202020204" pitchFamily="34" charset="0"/>
              <a:buNone/>
            </a:pPr>
            <a:r>
              <a:rPr lang="sv-SE" b="0" i="0" dirty="0">
                <a:solidFill>
                  <a:srgbClr val="232323"/>
                </a:solidFill>
                <a:effectLst/>
                <a:latin typeface="DM Sans"/>
              </a:rPr>
              <a:t>Nu kommer vi att fördjupa oss lite i konsekvensinlärning. </a:t>
            </a:r>
          </a:p>
          <a:p>
            <a:pPr marL="171450" indent="-171450" eaLnBrk="1" hangingPunct="1">
              <a:spcBef>
                <a:spcPct val="0"/>
              </a:spcBef>
              <a:buFont typeface="Arial" panose="020B0604020202020204" pitchFamily="34" charset="0"/>
              <a:buChar char="•"/>
            </a:pPr>
            <a:endParaRPr lang="sv-SE" b="0" i="0" dirty="0">
              <a:solidFill>
                <a:srgbClr val="232323"/>
              </a:solidFill>
              <a:effectLst/>
              <a:latin typeface="DM San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dirty="0">
                <a:solidFill>
                  <a:srgbClr val="232323"/>
                </a:solidFill>
                <a:effectLst/>
                <a:latin typeface="DM Sans"/>
              </a:rPr>
              <a:t>Om en konsekvens gör så att beteendet utförs </a:t>
            </a:r>
            <a:r>
              <a:rPr lang="sv-SE" b="1" i="0" dirty="0">
                <a:solidFill>
                  <a:srgbClr val="232323"/>
                </a:solidFill>
                <a:effectLst/>
                <a:latin typeface="DM Sans"/>
              </a:rPr>
              <a:t>i högre utsträckning </a:t>
            </a:r>
            <a:r>
              <a:rPr lang="sv-SE" b="0" i="0" dirty="0">
                <a:solidFill>
                  <a:srgbClr val="232323"/>
                </a:solidFill>
                <a:effectLst/>
                <a:latin typeface="DM Sans"/>
              </a:rPr>
              <a:t>kallas det att det har blivit </a:t>
            </a:r>
            <a:r>
              <a:rPr lang="sv-SE" b="1" i="0" dirty="0">
                <a:solidFill>
                  <a:srgbClr val="232323"/>
                </a:solidFill>
                <a:effectLst/>
                <a:latin typeface="DM Sans"/>
              </a:rPr>
              <a:t>förstärkt. </a:t>
            </a:r>
            <a:r>
              <a:rPr lang="sv-SE" b="0" i="0" dirty="0">
                <a:solidFill>
                  <a:srgbClr val="232323"/>
                </a:solidFill>
                <a:effectLst/>
                <a:latin typeface="DM Sans"/>
              </a:rPr>
              <a:t>Om konsekvensen istället gör så att vi blir </a:t>
            </a:r>
            <a:r>
              <a:rPr lang="sv-SE" b="1" i="0" dirty="0">
                <a:solidFill>
                  <a:srgbClr val="232323"/>
                </a:solidFill>
                <a:effectLst/>
                <a:latin typeface="DM Sans"/>
              </a:rPr>
              <a:t>mindre benägna </a:t>
            </a:r>
            <a:r>
              <a:rPr lang="sv-SE" b="0" i="0" dirty="0">
                <a:solidFill>
                  <a:srgbClr val="232323"/>
                </a:solidFill>
                <a:effectLst/>
                <a:latin typeface="DM Sans"/>
              </a:rPr>
              <a:t>att utföra beteendet så kallas det att det har blivit </a:t>
            </a:r>
            <a:r>
              <a:rPr lang="sv-SE" b="1" i="0" dirty="0">
                <a:solidFill>
                  <a:srgbClr val="232323"/>
                </a:solidFill>
                <a:effectLst/>
                <a:latin typeface="DM Sans"/>
              </a:rPr>
              <a:t>försvagat </a:t>
            </a:r>
            <a:r>
              <a:rPr lang="sv-SE" b="0" i="0" dirty="0">
                <a:solidFill>
                  <a:srgbClr val="232323"/>
                </a:solidFill>
                <a:effectLst/>
                <a:latin typeface="DM Sans"/>
              </a:rPr>
              <a:t>(kallas även att beteendet blivit </a:t>
            </a:r>
            <a:r>
              <a:rPr lang="sv-SE" b="0" i="1" dirty="0">
                <a:solidFill>
                  <a:srgbClr val="232323"/>
                </a:solidFill>
                <a:effectLst/>
                <a:latin typeface="DM Sans"/>
              </a:rPr>
              <a:t>bestraffat</a:t>
            </a:r>
            <a:r>
              <a:rPr lang="sv-SE" b="0" i="0" dirty="0">
                <a:solidFill>
                  <a:srgbClr val="232323"/>
                </a:solidFill>
                <a:effectLst/>
                <a:latin typeface="DM Sans"/>
              </a:rPr>
              <a:t>).</a:t>
            </a:r>
          </a:p>
          <a:p>
            <a:pPr marL="0" indent="0" eaLnBrk="1" hangingPunct="1">
              <a:spcBef>
                <a:spcPct val="0"/>
              </a:spcBef>
              <a:buFont typeface="Arial" panose="020B0604020202020204" pitchFamily="34" charset="0"/>
              <a:buNone/>
            </a:pPr>
            <a:endParaRPr lang="sv-SE" b="0" i="0" dirty="0">
              <a:solidFill>
                <a:srgbClr val="232323"/>
              </a:solidFill>
              <a:effectLst/>
              <a:latin typeface="DM San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32323"/>
                </a:solidFill>
                <a:effectLst/>
                <a:latin typeface="DM Sans"/>
              </a:rPr>
              <a:t> Alltså förstärkningar ökar benägenheten att göra beteendet medan försvagningar minskar benägenheten att göra beteendet. </a:t>
            </a: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b="0" i="0" dirty="0">
              <a:solidFill>
                <a:srgbClr val="232323"/>
              </a:solidFill>
              <a:effectLst/>
              <a:latin typeface="DM Sans"/>
            </a:endParaRPr>
          </a:p>
        </p:txBody>
      </p:sp>
      <p:sp>
        <p:nvSpPr>
          <p:cNvPr id="59396"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18BEE9-3637-4366-8974-DCBC1A63B5D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198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3 min</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Inom inlärningsteorin står orden positivt och negativt</a:t>
            </a:r>
            <a:r>
              <a:rPr lang="sv-SE" baseline="0" dirty="0">
                <a:latin typeface="Arial" panose="020B0604020202020204" pitchFamily="34" charset="0"/>
                <a:cs typeface="Arial" panose="020B0604020202020204" pitchFamily="34" charset="0"/>
              </a:rPr>
              <a:t> inte för bra eller dåligt, utan ska ses som </a:t>
            </a:r>
            <a:r>
              <a:rPr lang="sv-SE" b="1" baseline="0" dirty="0">
                <a:latin typeface="Arial" panose="020B0604020202020204" pitchFamily="34" charset="0"/>
                <a:cs typeface="Arial" panose="020B0604020202020204" pitchFamily="34" charset="0"/>
              </a:rPr>
              <a:t>matematiska termer</a:t>
            </a:r>
            <a:r>
              <a:rPr lang="sv-SE" baseline="0" dirty="0">
                <a:latin typeface="Arial" panose="020B0604020202020204" pitchFamily="34" charset="0"/>
                <a:cs typeface="Arial" panose="020B0604020202020204" pitchFamily="34" charset="0"/>
              </a:rPr>
              <a:t>: Positiv betyder att något </a:t>
            </a:r>
            <a:r>
              <a:rPr lang="sv-SE" b="1" baseline="0" dirty="0">
                <a:latin typeface="Arial" panose="020B0604020202020204" pitchFamily="34" charset="0"/>
                <a:cs typeface="Arial" panose="020B0604020202020204" pitchFamily="34" charset="0"/>
              </a:rPr>
              <a:t>läggs till </a:t>
            </a:r>
            <a:r>
              <a:rPr lang="sv-SE" baseline="0" dirty="0">
                <a:latin typeface="Arial" panose="020B0604020202020204" pitchFamily="34" charset="0"/>
                <a:cs typeface="Arial" panose="020B0604020202020204" pitchFamily="34" charset="0"/>
              </a:rPr>
              <a:t>och negativ betyder att </a:t>
            </a:r>
            <a:r>
              <a:rPr lang="sv-SE" b="1" baseline="0" dirty="0">
                <a:latin typeface="Arial" panose="020B0604020202020204" pitchFamily="34" charset="0"/>
                <a:cs typeface="Arial" panose="020B0604020202020204" pitchFamily="34" charset="0"/>
              </a:rPr>
              <a:t>något tas bort</a:t>
            </a:r>
            <a:r>
              <a:rPr lang="sv-SE" baseline="0" dirty="0">
                <a:latin typeface="Arial" panose="020B0604020202020204" pitchFamily="34" charset="0"/>
                <a:cs typeface="Arial" panose="020B0604020202020204" pitchFamily="34" charset="0"/>
              </a:rPr>
              <a:t>. </a:t>
            </a:r>
          </a:p>
          <a:p>
            <a:endParaRPr lang="sv-SE" i="1" dirty="0">
              <a:latin typeface="Arial" panose="020B0604020202020204" pitchFamily="34" charset="0"/>
              <a:cs typeface="Arial" panose="020B0604020202020204" pitchFamily="34" charset="0"/>
            </a:endParaRPr>
          </a:p>
          <a:p>
            <a:r>
              <a:rPr lang="sv-SE" b="1" i="1" dirty="0">
                <a:latin typeface="Arial" panose="020B0604020202020204" pitchFamily="34" charset="0"/>
                <a:cs typeface="Arial" panose="020B0604020202020204" pitchFamily="34" charset="0"/>
              </a:rPr>
              <a:t>Positiv förstärkning</a:t>
            </a:r>
            <a:endParaRPr lang="sv-SE" i="1" dirty="0">
              <a:latin typeface="Arial" panose="020B0604020202020204" pitchFamily="34" charset="0"/>
              <a:cs typeface="Arial" panose="020B0604020202020204" pitchFamily="34" charset="0"/>
            </a:endParaRP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Positiv förstärkning</a:t>
            </a:r>
            <a:r>
              <a:rPr lang="sv-SE" baseline="0" dirty="0">
                <a:latin typeface="Arial" panose="020B0604020202020204" pitchFamily="34" charset="0"/>
                <a:cs typeface="Arial" panose="020B0604020202020204" pitchFamily="34" charset="0"/>
              </a:rPr>
              <a:t> är när vi </a:t>
            </a:r>
            <a:r>
              <a:rPr lang="sv-SE" b="1" baseline="0" dirty="0">
                <a:latin typeface="Arial" panose="020B0604020202020204" pitchFamily="34" charset="0"/>
                <a:cs typeface="Arial" panose="020B0604020202020204" pitchFamily="34" charset="0"/>
              </a:rPr>
              <a:t>uppnår</a:t>
            </a:r>
            <a:r>
              <a:rPr lang="sv-SE" baseline="0" dirty="0">
                <a:latin typeface="Arial" panose="020B0604020202020204" pitchFamily="34" charset="0"/>
                <a:cs typeface="Arial" panose="020B0604020202020204" pitchFamily="34" charset="0"/>
              </a:rPr>
              <a:t> något som en konsekvens av vårt beteende. Vi får beröm, uppmärksamhet, kärlek, omtanke, lön, glass etc. </a:t>
            </a:r>
            <a:r>
              <a:rPr lang="sv-SE" b="1" baseline="0" dirty="0">
                <a:latin typeface="Arial" panose="020B0604020202020204" pitchFamily="34" charset="0"/>
                <a:cs typeface="Arial" panose="020B0604020202020204" pitchFamily="34" charset="0"/>
              </a:rPr>
              <a:t>Vi vinner något, </a:t>
            </a:r>
            <a:r>
              <a:rPr lang="sv-SE" b="0" baseline="0" dirty="0">
                <a:latin typeface="Arial" panose="020B0604020202020204" pitchFamily="34" charset="0"/>
                <a:cs typeface="Arial" panose="020B0604020202020204" pitchFamily="34" charset="0"/>
              </a:rPr>
              <a:t>vilket ökar sannolikheten för att beteendet ska upprepas.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baseline="0" dirty="0">
                <a:latin typeface="Arial" panose="020B0604020202020204" pitchFamily="34" charset="0"/>
                <a:cs typeface="Arial" panose="020B0604020202020204" pitchFamily="34" charset="0"/>
              </a:rPr>
              <a:t>Till exempel: </a:t>
            </a:r>
            <a:r>
              <a:rPr lang="sv-SE" b="0" dirty="0">
                <a:latin typeface="Arial" panose="020B0604020202020204" pitchFamily="34" charset="0"/>
                <a:cs typeface="Arial" panose="020B0604020202020204" pitchFamily="34" charset="0"/>
              </a:rPr>
              <a:t>Har vi fått god mat och ett trevligt bemötande på en restaurang ökar sannolikheten att vi går dit – den goda maten och det trevliga bemötandet är de positiva förstärkarna. </a:t>
            </a:r>
            <a:r>
              <a:rPr lang="sv-SE" b="0" i="1" dirty="0">
                <a:latin typeface="Arial" panose="020B0604020202020204" pitchFamily="34" charset="0"/>
                <a:cs typeface="Arial" panose="020B0604020202020204" pitchFamily="34" charset="0"/>
              </a:rPr>
              <a:t>Föräldra-barnexempel:</a:t>
            </a:r>
            <a:r>
              <a:rPr lang="sv-SE" b="1" i="1" dirty="0">
                <a:latin typeface="Arial" panose="020B0604020202020204" pitchFamily="34" charset="0"/>
                <a:cs typeface="Arial" panose="020B0604020202020204" pitchFamily="34" charset="0"/>
              </a:rPr>
              <a:t> </a:t>
            </a:r>
            <a:r>
              <a:rPr lang="sv-SE" sz="1800" b="0" i="0" dirty="0">
                <a:effectLst/>
                <a:latin typeface="Arial" panose="020B0604020202020204" pitchFamily="34" charset="0"/>
                <a:ea typeface="Times New Roman" panose="02020603050405020304" pitchFamily="18" charset="0"/>
              </a:rPr>
              <a:t>När ett barn städar sitt rum utan att bli tillsagt får det beröm av föräldern, vilket ökar sannolikheten att barnet städar igen.</a:t>
            </a:r>
            <a:endParaRPr lang="sv-SE" b="0" i="0" baseline="0" dirty="0">
              <a:latin typeface="Arial" panose="020B0604020202020204" pitchFamily="34" charset="0"/>
              <a:cs typeface="Arial" panose="020B0604020202020204" pitchFamily="34" charset="0"/>
            </a:endParaRPr>
          </a:p>
          <a:p>
            <a:pPr lvl="1"/>
            <a:endParaRPr lang="sv-SE" i="1" dirty="0">
              <a:latin typeface="Arial" panose="020B0604020202020204" pitchFamily="34" charset="0"/>
              <a:cs typeface="Arial" panose="020B0604020202020204" pitchFamily="34" charset="0"/>
            </a:endParaRPr>
          </a:p>
          <a:p>
            <a:r>
              <a:rPr lang="sv-SE" b="1" i="1" dirty="0">
                <a:latin typeface="Arial" panose="020B0604020202020204" pitchFamily="34" charset="0"/>
                <a:cs typeface="Arial" panose="020B0604020202020204" pitchFamily="34" charset="0"/>
              </a:rPr>
              <a:t>Negativ förstärkning</a:t>
            </a:r>
            <a:endParaRPr lang="sv-SE" i="0" dirty="0">
              <a:latin typeface="Arial" panose="020B0604020202020204" pitchFamily="34" charset="0"/>
              <a:cs typeface="Arial" panose="020B0604020202020204" pitchFamily="34" charset="0"/>
            </a:endParaRP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Negativ förstärkning</a:t>
            </a:r>
            <a:r>
              <a:rPr lang="sv-SE" baseline="0" dirty="0">
                <a:latin typeface="Arial" panose="020B0604020202020204" pitchFamily="34" charset="0"/>
                <a:cs typeface="Arial" panose="020B0604020202020204" pitchFamily="34" charset="0"/>
              </a:rPr>
              <a:t> är när vi</a:t>
            </a:r>
            <a:r>
              <a:rPr lang="sv-SE" dirty="0">
                <a:latin typeface="Arial" panose="020B0604020202020204" pitchFamily="34" charset="0"/>
                <a:cs typeface="Arial" panose="020B0604020202020204" pitchFamily="34" charset="0"/>
              </a:rPr>
              <a:t> </a:t>
            </a:r>
            <a:r>
              <a:rPr lang="sv-SE" b="1" dirty="0">
                <a:latin typeface="Arial" panose="020B0604020202020204" pitchFamily="34" charset="0"/>
                <a:cs typeface="Arial" panose="020B0604020202020204" pitchFamily="34" charset="0"/>
              </a:rPr>
              <a:t>slipper </a:t>
            </a:r>
            <a:r>
              <a:rPr lang="sv-SE" dirty="0">
                <a:latin typeface="Arial" panose="020B0604020202020204" pitchFamily="34" charset="0"/>
                <a:cs typeface="Arial" panose="020B0604020202020204" pitchFamily="34" charset="0"/>
              </a:rPr>
              <a:t>något vilket leder till att beteendet ökar i frekvens. Här handlar det om saker vi inte tycker om som t. ex kritik, rädsla, fysisk smärta, skam och förluster av olika slag. </a:t>
            </a:r>
            <a:r>
              <a:rPr lang="sv-SE" b="1" dirty="0">
                <a:latin typeface="Arial" panose="020B0604020202020204" pitchFamily="34" charset="0"/>
                <a:cs typeface="Arial" panose="020B0604020202020204" pitchFamily="34" charset="0"/>
              </a:rPr>
              <a:t>Vi vill undvika obehag, </a:t>
            </a:r>
            <a:r>
              <a:rPr lang="sv-SE" i="0" dirty="0">
                <a:latin typeface="Arial" panose="020B0604020202020204" pitchFamily="34" charset="0"/>
                <a:cs typeface="Arial" panose="020B0604020202020204" pitchFamily="34" charset="0"/>
              </a:rPr>
              <a:t>vilket ökar sannolikheten för ett visst beteende (det beteende som stänger av eller minskar risken för det obehagliga.) </a:t>
            </a:r>
          </a:p>
          <a:p>
            <a:pPr marL="360000" marR="0" lvl="1"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i="0" dirty="0">
                <a:latin typeface="Arial" panose="020B0604020202020204" pitchFamily="34" charset="0"/>
                <a:cs typeface="Arial" panose="020B0604020202020204" pitchFamily="34" charset="0"/>
              </a:rPr>
              <a:t>Till exempel: Den intensiva och envisa signalen i bilen får oss snabbt att spänna fast säkerhetsbältet – den envisa signalen är en negativ förstärkare. </a:t>
            </a:r>
            <a:r>
              <a:rPr lang="sv-SE" b="0" i="1" dirty="0">
                <a:latin typeface="Arial" panose="020B0604020202020204" pitchFamily="34" charset="0"/>
                <a:cs typeface="Arial" panose="020B0604020202020204" pitchFamily="34" charset="0"/>
              </a:rPr>
              <a:t>Föräldra-barnexempel:</a:t>
            </a:r>
            <a:r>
              <a:rPr lang="sv-SE" i="1" dirty="0">
                <a:latin typeface="Arial" panose="020B0604020202020204" pitchFamily="34" charset="0"/>
                <a:cs typeface="Arial" panose="020B0604020202020204" pitchFamily="34" charset="0"/>
              </a:rPr>
              <a:t> </a:t>
            </a:r>
            <a:r>
              <a:rPr lang="sv-SE" sz="1800" b="0" i="0" dirty="0">
                <a:effectLst/>
                <a:latin typeface="Arial" panose="020B0604020202020204" pitchFamily="34" charset="0"/>
                <a:ea typeface="Times New Roman" panose="02020603050405020304" pitchFamily="18" charset="0"/>
              </a:rPr>
              <a:t>Ett barn som brukar vägra ta på sig ytterkläder tar på sig jackan direkt och slipper därför att föräldern tjatar.</a:t>
            </a:r>
            <a:endParaRPr lang="sv-SE" b="0" i="0" dirty="0">
              <a:latin typeface="Arial" panose="020B0604020202020204" pitchFamily="34" charset="0"/>
              <a:cs typeface="Arial" panose="020B0604020202020204" pitchFamily="34" charset="0"/>
            </a:endParaRPr>
          </a:p>
          <a:p>
            <a:pPr marL="0" indent="0" eaLnBrk="1" hangingPunct="1">
              <a:spcBef>
                <a:spcPct val="0"/>
              </a:spcBef>
              <a:buFont typeface="Arial"/>
              <a:buNone/>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1200"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200" b="0" dirty="0">
                <a:latin typeface="Arial" panose="020B0604020202020204" pitchFamily="34" charset="0"/>
                <a:cs typeface="Arial" panose="020B0604020202020204" pitchFamily="34" charset="0"/>
              </a:rPr>
              <a:t>3 min </a:t>
            </a:r>
          </a:p>
          <a:p>
            <a:endParaRPr lang="sv-SE"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latin typeface="Arial" panose="020B0604020202020204" pitchFamily="34" charset="0"/>
                <a:cs typeface="Arial" panose="020B0604020202020204" pitchFamily="34" charset="0"/>
              </a:rPr>
              <a:t>Att göra hemuppgiften kan vara både positivt eller negativt förstärkt. Jag kanske gör den för att jag märker att det blir roligare hemma med mitt barn (beteendet är positivt förstärkt), eller för att slippa skämmas på nästa träff för att jag inte gjort den (beteendet är negativt förstärkt). </a:t>
            </a:r>
            <a:endParaRPr lang="sv-SE"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Spelar det någon roll varför man gör hemuppgiften? Om det är positivt eller negativt förstärkt?</a:t>
            </a:r>
          </a:p>
          <a:p>
            <a:pPr marL="171450" indent="-171450" eaLnBrk="1" hangingPunct="1">
              <a:buFont typeface="Arial" panose="020B0604020202020204" pitchFamily="34" charset="0"/>
              <a:buChar char="•"/>
            </a:pPr>
            <a:endParaRPr lang="sv-SE" sz="1000" baseline="0" dirty="0">
              <a:latin typeface="Arial" panose="020B0604020202020204" pitchFamily="34" charset="0"/>
              <a:cs typeface="Arial" panose="020B0604020202020204" pitchFamily="34" charset="0"/>
            </a:endParaRP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000" b="0" dirty="0"/>
              <a:t>Ja. När vi vill förändra ett beteende hos oss själv eller hos någon annan är positiv förstärkning det i särklass bästa sättet. Uppmuntra och kärlek</a:t>
            </a:r>
            <a:r>
              <a:rPr lang="sv-SE" sz="1000" b="0" baseline="0" dirty="0"/>
              <a:t> </a:t>
            </a:r>
            <a:r>
              <a:rPr lang="sv-SE" sz="1000" b="0" dirty="0"/>
              <a:t>gör oss nöjda och tillfreds och vi lär oss också mer effektivt.</a:t>
            </a:r>
            <a:endParaRPr lang="sv-SE" sz="1000" b="1" dirty="0"/>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000" b="0" dirty="0">
                <a:latin typeface="Arial" panose="020B0604020202020204" pitchFamily="34" charset="0"/>
                <a:cs typeface="Arial" panose="020B0604020202020204" pitchFamily="34" charset="0"/>
              </a:rPr>
              <a:t>Positiv förstärkning har också mer långsiktigt</a:t>
            </a:r>
            <a:r>
              <a:rPr lang="sv-SE" sz="1000" b="0" baseline="0" dirty="0">
                <a:latin typeface="Arial" panose="020B0604020202020204" pitchFamily="34" charset="0"/>
                <a:cs typeface="Arial" panose="020B0604020202020204" pitchFamily="34" charset="0"/>
              </a:rPr>
              <a:t> hållbara effekter</a:t>
            </a:r>
            <a:r>
              <a:rPr lang="sv-SE" sz="1000" b="0" dirty="0">
                <a:latin typeface="Arial" panose="020B0604020202020204" pitchFamily="34" charset="0"/>
                <a:cs typeface="Arial" panose="020B0604020202020204" pitchFamily="34" charset="0"/>
              </a:rPr>
              <a:t>: Ett positivt förstärkt beteende är mer stabilt när det väl är inlärt, tenderar att bli självförstärkande (bli en inre förstärkare) dvs att vi kopplar ihop att göra läxan med en må-bra-känsla (som ursprungligen är inlärd eftersom vi tidigare har fått beröm/fått positiva konsekvenser).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000" b="0" dirty="0">
                <a:latin typeface="Arial" panose="020B0604020202020204" pitchFamily="34" charset="0"/>
                <a:cs typeface="Arial" panose="020B0604020202020204" pitchFamily="34" charset="0"/>
              </a:rPr>
              <a:t>Negativ förstärkning</a:t>
            </a:r>
            <a:r>
              <a:rPr lang="sv-SE" sz="1000" b="0" baseline="0" dirty="0">
                <a:latin typeface="Arial" panose="020B0604020202020204" pitchFamily="34" charset="0"/>
                <a:cs typeface="Arial" panose="020B0604020202020204" pitchFamily="34" charset="0"/>
              </a:rPr>
              <a:t> </a:t>
            </a:r>
            <a:r>
              <a:rPr lang="sv-SE" sz="1000" b="0" dirty="0">
                <a:latin typeface="Arial" panose="020B0604020202020204" pitchFamily="34" charset="0"/>
                <a:cs typeface="Arial" panose="020B0604020202020204" pitchFamily="34" charset="0"/>
              </a:rPr>
              <a:t>är kortsiktigt belönande (vi undviker obehag i stunden), men beteendet är sammankopplat med rädsla för att utsättas för obehag.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0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b="0" dirty="0"/>
              <a:t>Positiv förstärkning är en grundbult i</a:t>
            </a:r>
            <a:r>
              <a:rPr lang="sv-SE" sz="1000" b="0" baseline="0" dirty="0"/>
              <a:t> Komet och finns med i Positiv uppmärksam, Ficklampan och fokus på det som fungerar, 5-1:an, Gemensam stund, FUB och i uppdrag och Ormen som vi kommer berätta om under nästa utbildningsdag.</a:t>
            </a:r>
            <a:endParaRPr lang="sv-SE" sz="1000" b="0" dirty="0">
              <a:latin typeface="+mn-lt"/>
            </a:endParaRPr>
          </a:p>
          <a:p>
            <a:pPr marL="0" indent="0" eaLnBrk="1" hangingPunct="1">
              <a:buFont typeface="Arial" panose="020B0604020202020204" pitchFamily="34" charset="0"/>
              <a:buNone/>
            </a:pPr>
            <a:r>
              <a:rPr lang="sv-SE"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0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0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1000" b="0"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13</a:t>
            </a:fld>
            <a:endParaRPr lang="sv-SE"/>
          </a:p>
        </p:txBody>
      </p:sp>
    </p:spTree>
    <p:extLst>
      <p:ext uri="{BB962C8B-B14F-4D97-AF65-F5344CB8AC3E}">
        <p14:creationId xmlns:p14="http://schemas.microsoft.com/office/powerpoint/2010/main" val="95356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p:cNvSpPr>
            <a:spLocks noGrp="1" noRot="1" noChangeAspect="1" noTextEdit="1"/>
          </p:cNvSpPr>
          <p:nvPr>
            <p:ph type="sldImg"/>
          </p:nvPr>
        </p:nvSpPr>
        <p:spPr>
          <a:ln/>
        </p:spPr>
      </p:sp>
      <p:sp>
        <p:nvSpPr>
          <p:cNvPr id="100355" name="Platshållare för anteckningar 2"/>
          <p:cNvSpPr>
            <a:spLocks noGrp="1"/>
          </p:cNvSpPr>
          <p:nvPr>
            <p:ph type="body" idx="1"/>
          </p:nvPr>
        </p:nvSpPr>
        <p:spPr>
          <a:noFill/>
          <a:ln/>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dirty="0">
                <a:latin typeface="Arial" panose="020B0604020202020204" pitchFamily="34" charset="0"/>
                <a:cs typeface="Arial" panose="020B0604020202020204" pitchFamily="34" charset="0"/>
              </a:rPr>
              <a:t>4 min</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Försvagning, är som vi sa tidigare, något som minskar sannolikheten för att beteendet upprepas,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latin typeface="Arial" panose="020B0604020202020204" pitchFamily="34" charset="0"/>
                <a:cs typeface="Arial" panose="020B0604020202020204" pitchFamily="34" charset="0"/>
              </a:rPr>
              <a:t>(Nämn endast om det kommer frågor om positiv och negativ försvagning: något vi gillar tas bort </a:t>
            </a:r>
            <a:r>
              <a:rPr lang="sv-SE" i="1" baseline="0" dirty="0">
                <a:latin typeface="Arial" panose="020B0604020202020204" pitchFamily="34" charset="0"/>
                <a:cs typeface="Arial" panose="020B0604020202020204" pitchFamily="34" charset="0"/>
              </a:rPr>
              <a:t>negativ försvagning </a:t>
            </a:r>
            <a:r>
              <a:rPr lang="sv-SE" baseline="0" dirty="0">
                <a:latin typeface="Arial" panose="020B0604020202020204" pitchFamily="34" charset="0"/>
                <a:cs typeface="Arial" panose="020B0604020202020204" pitchFamily="34" charset="0"/>
              </a:rPr>
              <a:t>eller något vi ogillar läggs till </a:t>
            </a:r>
            <a:r>
              <a:rPr lang="sv-SE" i="1" baseline="0" dirty="0">
                <a:latin typeface="Arial" panose="020B0604020202020204" pitchFamily="34" charset="0"/>
                <a:cs typeface="Arial" panose="020B0604020202020204" pitchFamily="34" charset="0"/>
              </a:rPr>
              <a:t>positiv försvagning).</a:t>
            </a: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Försvagning är ett vanligt förekommande sätt att försöka förändra andras beteenden</a:t>
            </a:r>
            <a:r>
              <a:rPr lang="sv-SE" dirty="0">
                <a:latin typeface="Arial" panose="020B0604020202020204" pitchFamily="34" charset="0"/>
                <a:cs typeface="Arial" panose="020B0604020202020204" pitchFamily="34" charset="0"/>
              </a:rPr>
              <a:t> och som förälder kan det vara i form av hot, skäll, indragen veckopeng</a:t>
            </a:r>
            <a:r>
              <a:rPr lang="sv-SE" baseline="0" dirty="0">
                <a:latin typeface="Arial" panose="020B0604020202020204" pitchFamily="34" charset="0"/>
                <a:cs typeface="Arial" panose="020B0604020202020204" pitchFamily="34" charset="0"/>
              </a:rPr>
              <a:t> med mera.</a:t>
            </a: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1" dirty="0">
                <a:latin typeface="Arial" panose="020B0604020202020204" pitchFamily="34" charset="0"/>
                <a:cs typeface="Arial" panose="020B0604020202020204" pitchFamily="34" charset="0"/>
              </a:rPr>
              <a:t>Fråga gruppen: </a:t>
            </a:r>
            <a:r>
              <a:rPr lang="sv-SE" dirty="0">
                <a:latin typeface="Arial" panose="020B0604020202020204" pitchFamily="34" charset="0"/>
                <a:cs typeface="Arial" panose="020B0604020202020204" pitchFamily="34" charset="0"/>
              </a:rPr>
              <a:t>Varför</a:t>
            </a:r>
            <a:r>
              <a:rPr lang="sv-SE" baseline="0" dirty="0">
                <a:latin typeface="Arial" panose="020B0604020202020204" pitchFamily="34" charset="0"/>
                <a:cs typeface="Arial" panose="020B0604020202020204" pitchFamily="34" charset="0"/>
              </a:rPr>
              <a:t> använder vi ibland </a:t>
            </a:r>
            <a:r>
              <a:rPr lang="sv-SE" dirty="0">
                <a:latin typeface="Arial" panose="020B0604020202020204" pitchFamily="34" charset="0"/>
                <a:cs typeface="Arial" panose="020B0604020202020204" pitchFamily="34" charset="0"/>
              </a:rPr>
              <a:t>hot</a:t>
            </a:r>
            <a:r>
              <a:rPr lang="sv-SE" baseline="0" dirty="0">
                <a:latin typeface="Arial" panose="020B0604020202020204" pitchFamily="34" charset="0"/>
                <a:cs typeface="Arial" panose="020B0604020202020204" pitchFamily="34" charset="0"/>
              </a:rPr>
              <a:t> och </a:t>
            </a:r>
            <a:r>
              <a:rPr lang="sv-SE" dirty="0">
                <a:latin typeface="Arial" panose="020B0604020202020204" pitchFamily="34" charset="0"/>
                <a:cs typeface="Arial" panose="020B0604020202020204" pitchFamily="34" charset="0"/>
              </a:rPr>
              <a:t>skäll?</a:t>
            </a: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Fyll på med punkterna om de inte nämns.</a:t>
            </a: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Det kan vara (intermittent) förstärkande för </a:t>
            </a:r>
            <a:r>
              <a:rPr lang="sv-SE" b="1" dirty="0">
                <a:latin typeface="Arial" panose="020B0604020202020204" pitchFamily="34" charset="0"/>
                <a:cs typeface="Arial" panose="020B0604020202020204" pitchFamily="34" charset="0"/>
              </a:rPr>
              <a:t>föräldern</a:t>
            </a:r>
            <a:r>
              <a:rPr lang="sv-SE" b="1" baseline="0" dirty="0">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att skälla – fungerar på kort sikt eller ibland.</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kern="1200" dirty="0">
                <a:solidFill>
                  <a:schemeClr val="tx1"/>
                </a:solidFill>
                <a:effectLst/>
                <a:latin typeface="+mn-lt"/>
              </a:rPr>
              <a:t>En anledning till att föräldrar använder sig av tjat och skäll är att det ibland fungerar på kort sikt. Barnet slutar ofta för stunden, men börjar snart bråka och tjata igen.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200" baseline="0" dirty="0">
                <a:latin typeface="Arial" panose="020B0604020202020204" pitchFamily="34" charset="0"/>
                <a:cs typeface="Arial" panose="020B0604020202020204" pitchFamily="34" charset="0"/>
              </a:rPr>
              <a:t>Att något fungerar på kort sikt kallas för kortsiktsfällan och kan ha att göra med att de direkta konsekvenserna av ett beteende påverkar beteenden mer än de långsiktiga.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latin typeface="Arial" panose="020B0604020202020204" pitchFamily="34" charset="0"/>
                <a:cs typeface="Arial" panose="020B0604020202020204" pitchFamily="34" charset="0"/>
              </a:rPr>
              <a:t>Vi tror att det är så man uppfostrar, att det</a:t>
            </a:r>
            <a:r>
              <a:rPr lang="sv-SE" baseline="0" dirty="0">
                <a:latin typeface="Arial" panose="020B0604020202020204" pitchFamily="34" charset="0"/>
                <a:cs typeface="Arial" panose="020B0604020202020204" pitchFamily="34" charset="0"/>
              </a:rPr>
              <a:t> är viktigt att utdela straff ”något dåligt måste ske så han/hon lär sig”. Känns som att man gör något åt problemet.</a:t>
            </a:r>
          </a:p>
          <a:p>
            <a:pPr marL="360000" indent="-180000">
              <a:buFont typeface="Courier New" panose="02070309020205020404" pitchFamily="49" charset="0"/>
              <a:buChar char="o"/>
            </a:pPr>
            <a:r>
              <a:rPr lang="sv-SE" baseline="0" dirty="0">
                <a:latin typeface="Arial" panose="020B0604020202020204" pitchFamily="34" charset="0"/>
                <a:cs typeface="Arial" panose="020B0604020202020204" pitchFamily="34" charset="0"/>
              </a:rPr>
              <a:t>Men lär barnet sig något? Kopplingen mellan </a:t>
            </a:r>
            <a:r>
              <a:rPr lang="sv-SE" b="0" baseline="0" dirty="0">
                <a:latin typeface="Arial" panose="020B0604020202020204" pitchFamily="34" charset="0"/>
                <a:cs typeface="Arial" panose="020B0604020202020204" pitchFamily="34" charset="0"/>
              </a:rPr>
              <a:t>straffet och beteendet är sällan särskilt tydligt, det är omöjligt att göra beteendet ogjort och </a:t>
            </a:r>
            <a:r>
              <a:rPr lang="sv-SE" b="0" baseline="0" dirty="0" err="1">
                <a:latin typeface="Arial" panose="020B0604020202020204" pitchFamily="34" charset="0"/>
                <a:cs typeface="Arial" panose="020B0604020202020204" pitchFamily="34" charset="0"/>
              </a:rPr>
              <a:t>nyinlärningen</a:t>
            </a:r>
            <a:r>
              <a:rPr lang="sv-SE" b="0" baseline="0" dirty="0">
                <a:latin typeface="Arial" panose="020B0604020202020204" pitchFamily="34" charset="0"/>
                <a:cs typeface="Arial" panose="020B0604020202020204" pitchFamily="34" charset="0"/>
              </a:rPr>
              <a:t> är minimal och det sker därför </a:t>
            </a:r>
            <a:r>
              <a:rPr lang="sv-SE" b="0" dirty="0"/>
              <a:t>ingen utveckling eller förändring i beteende eller kunskap.</a:t>
            </a:r>
            <a:endParaRPr lang="sv-SE" b="0" baseline="0" dirty="0">
              <a:latin typeface="Arial" panose="020B0604020202020204" pitchFamily="34" charset="0"/>
              <a:cs typeface="Arial" panose="020B0604020202020204" pitchFamily="34" charset="0"/>
            </a:endParaRPr>
          </a:p>
          <a:p>
            <a:pPr marL="0" indent="0">
              <a:buFont typeface="Arial"/>
              <a:buNone/>
            </a:pPr>
            <a:r>
              <a:rPr lang="sv-SE" baseline="0" dirty="0">
                <a:latin typeface="Arial" panose="020B0604020202020204" pitchFamily="34" charset="0"/>
                <a:cs typeface="Arial" panose="020B0604020202020204" pitchFamily="34" charset="0"/>
              </a:rPr>
              <a:t> </a:t>
            </a:r>
          </a:p>
          <a:p>
            <a:pPr marL="171450" indent="-171450">
              <a:buFont typeface="Arial"/>
              <a:buChar char="•"/>
            </a:pPr>
            <a:r>
              <a:rPr lang="sv-SE" baseline="0" dirty="0">
                <a:latin typeface="Arial" panose="020B0604020202020204" pitchFamily="34" charset="0"/>
                <a:cs typeface="Arial" panose="020B0604020202020204" pitchFamily="34" charset="0"/>
              </a:rPr>
              <a:t>Sammanfattningsvis: Mest effektivt för att förändra beteenden är att förstärka bra beteenden. </a:t>
            </a:r>
          </a:p>
          <a:p>
            <a:pPr marL="0" indent="0">
              <a:buFont typeface="Arial"/>
              <a:buNone/>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p>
          <a:p>
            <a:pPr marL="0" indent="0">
              <a:buFont typeface="Arial"/>
              <a:buNone/>
            </a:pPr>
            <a:endParaRPr lang="sv-SE" baseline="0" dirty="0">
              <a:latin typeface="Arial" panose="020B0604020202020204" pitchFamily="34" charset="0"/>
              <a:cs typeface="Arial" panose="020B0604020202020204" pitchFamily="34" charset="0"/>
            </a:endParaRPr>
          </a:p>
          <a:p>
            <a:pPr marL="0" indent="0">
              <a:buFont typeface="Arial"/>
              <a:buNone/>
            </a:pPr>
            <a:r>
              <a:rPr lang="sv-SE" i="1" baseline="0" dirty="0">
                <a:latin typeface="Arial" panose="020B0604020202020204" pitchFamily="34" charset="0"/>
                <a:cs typeface="Arial" panose="020B0604020202020204" pitchFamily="34" charset="0"/>
              </a:rPr>
              <a:t>Vid </a:t>
            </a:r>
            <a:r>
              <a:rPr lang="sv-SE" i="1" baseline="0" dirty="0" err="1">
                <a:latin typeface="Arial" panose="020B0604020202020204" pitchFamily="34" charset="0"/>
                <a:cs typeface="Arial" panose="020B0604020202020204" pitchFamily="34" charset="0"/>
              </a:rPr>
              <a:t>ev</a:t>
            </a:r>
            <a:r>
              <a:rPr lang="sv-SE" i="1" baseline="0" dirty="0">
                <a:latin typeface="Arial" panose="020B0604020202020204" pitchFamily="34" charset="0"/>
                <a:cs typeface="Arial" panose="020B0604020202020204" pitchFamily="34" charset="0"/>
              </a:rPr>
              <a:t> frågor om skillnaden mellan försvagning och utsläckning:</a:t>
            </a:r>
          </a:p>
          <a:p>
            <a:r>
              <a:rPr lang="sv-SE" b="1" dirty="0"/>
              <a:t>Utsläckning</a:t>
            </a:r>
            <a:r>
              <a:rPr lang="sv-SE" dirty="0"/>
              <a:t> betyder att du </a:t>
            </a:r>
            <a:r>
              <a:rPr lang="sv-SE" b="1" dirty="0"/>
              <a:t>slutar ge en belöning</a:t>
            </a:r>
            <a:r>
              <a:rPr lang="sv-SE" dirty="0"/>
              <a:t> som ett beteende tidigare har lett till.</a:t>
            </a:r>
          </a:p>
          <a:p>
            <a:pPr>
              <a:buFont typeface="Arial" panose="020B0604020202020204" pitchFamily="34" charset="0"/>
              <a:buChar char="•"/>
            </a:pPr>
            <a:r>
              <a:rPr lang="sv-SE" dirty="0"/>
              <a:t>Beteendet får ingen respons längre → det tappar sin mening och försvinner med tiden.</a:t>
            </a:r>
          </a:p>
          <a:p>
            <a:pPr>
              <a:buFont typeface="Arial" panose="020B0604020202020204" pitchFamily="34" charset="0"/>
              <a:buChar char="•"/>
            </a:pPr>
            <a:r>
              <a:rPr lang="sv-SE" dirty="0"/>
              <a:t>Inget nytt läggs till, inget tas bort – man </a:t>
            </a:r>
            <a:r>
              <a:rPr lang="sv-SE" b="1" dirty="0"/>
              <a:t>ignorerar</a:t>
            </a:r>
            <a:r>
              <a:rPr lang="sv-SE" dirty="0"/>
              <a:t> eller </a:t>
            </a:r>
            <a:r>
              <a:rPr lang="sv-SE" b="1" dirty="0"/>
              <a:t>tar bort förstärkningen</a:t>
            </a:r>
            <a:r>
              <a:rPr lang="sv-SE" dirty="0"/>
              <a:t>.</a:t>
            </a:r>
          </a:p>
          <a:p>
            <a:r>
              <a:rPr lang="sv-SE" b="1" dirty="0"/>
              <a:t>Försvagning</a:t>
            </a:r>
            <a:r>
              <a:rPr lang="sv-SE" dirty="0"/>
              <a:t> betyder att du </a:t>
            </a:r>
            <a:r>
              <a:rPr lang="sv-SE" b="1" dirty="0"/>
              <a:t>straffar ett beteende</a:t>
            </a:r>
            <a:r>
              <a:rPr lang="sv-SE" dirty="0"/>
              <a:t> så att det händer mer sällan.</a:t>
            </a:r>
          </a:p>
          <a:p>
            <a:pPr>
              <a:buFont typeface="Arial" panose="020B0604020202020204" pitchFamily="34" charset="0"/>
              <a:buChar char="•"/>
            </a:pPr>
            <a:r>
              <a:rPr lang="sv-SE" dirty="0"/>
              <a:t>Något obehagligt händer </a:t>
            </a:r>
            <a:r>
              <a:rPr lang="sv-SE" b="1" dirty="0"/>
              <a:t>efter</a:t>
            </a:r>
            <a:r>
              <a:rPr lang="sv-SE" dirty="0"/>
              <a:t> beteendet, eller något trevligt tas bort → barnet lär sig att "det här lönar sig inte".</a:t>
            </a:r>
          </a:p>
          <a:p>
            <a:pPr>
              <a:buFont typeface="Arial" panose="020B0604020202020204" pitchFamily="34" charset="0"/>
              <a:buChar char="•"/>
            </a:pPr>
            <a:r>
              <a:rPr lang="sv-SE" dirty="0"/>
              <a:t>Man </a:t>
            </a:r>
            <a:r>
              <a:rPr lang="sv-SE" b="1" dirty="0"/>
              <a:t>lägger till ett obehag</a:t>
            </a:r>
            <a:r>
              <a:rPr lang="sv-SE" dirty="0"/>
              <a:t> eller </a:t>
            </a:r>
            <a:r>
              <a:rPr lang="sv-SE" b="1" dirty="0"/>
              <a:t>tar bort en belöning</a:t>
            </a:r>
            <a:r>
              <a:rPr lang="sv-SE" dirty="0"/>
              <a:t> direkt.</a:t>
            </a:r>
          </a:p>
          <a:p>
            <a:pPr>
              <a:buFont typeface="Arial" panose="020B0604020202020204" pitchFamily="34" charset="0"/>
              <a:buNone/>
            </a:pPr>
            <a:endParaRPr lang="sv-SE" dirty="0"/>
          </a:p>
          <a:p>
            <a:pPr marL="0" indent="0">
              <a:buFont typeface="Arial"/>
              <a:buNone/>
            </a:pPr>
            <a:endParaRPr lang="sv-SE" baseline="0" dirty="0">
              <a:latin typeface="Arial" panose="020B0604020202020204" pitchFamily="34" charset="0"/>
              <a:cs typeface="Arial" panose="020B0604020202020204" pitchFamily="34" charset="0"/>
            </a:endParaRPr>
          </a:p>
          <a:p>
            <a:pPr marL="0" indent="0">
              <a:buFont typeface="Arial"/>
              <a:buNone/>
            </a:pPr>
            <a:endParaRPr lang="sv-SE" baseline="0" dirty="0">
              <a:latin typeface="Arial" panose="020B0604020202020204" pitchFamily="34" charset="0"/>
              <a:cs typeface="Arial" panose="020B0604020202020204" pitchFamily="34" charset="0"/>
            </a:endParaRPr>
          </a:p>
        </p:txBody>
      </p:sp>
      <p:sp>
        <p:nvSpPr>
          <p:cNvPr id="100356" name="Platshållare för bildnummer 3"/>
          <p:cNvSpPr>
            <a:spLocks noGrp="1"/>
          </p:cNvSpPr>
          <p:nvPr>
            <p:ph type="sldNum" sz="quarter" idx="5"/>
          </p:nvPr>
        </p:nvSpPr>
        <p:spPr>
          <a:noFill/>
        </p:spPr>
        <p:txBody>
          <a:bodyPr/>
          <a:lstStyle/>
          <a:p>
            <a:fld id="{447B6538-646B-4C8B-BB7E-9C7D7B730489}" type="slidenum">
              <a:rPr lang="sv-SE" smtClean="0"/>
              <a:pPr/>
              <a:t>14</a:t>
            </a:fld>
            <a:endParaRPr lang="sv-SE" dirty="0"/>
          </a:p>
        </p:txBody>
      </p:sp>
    </p:spTree>
    <p:extLst>
      <p:ext uri="{BB962C8B-B14F-4D97-AF65-F5344CB8AC3E}">
        <p14:creationId xmlns:p14="http://schemas.microsoft.com/office/powerpoint/2010/main" val="23005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91139"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 typeface="Arial"/>
              <a:buNone/>
              <a:tabLst/>
              <a:defRPr/>
            </a:pPr>
            <a:r>
              <a:rPr lang="sv-SE" dirty="0">
                <a:latin typeface="Arial" panose="020B0604020202020204" pitchFamily="34" charset="0"/>
                <a:cs typeface="Arial" panose="020B0604020202020204" pitchFamily="34" charset="0"/>
              </a:rPr>
              <a:t>2 min </a:t>
            </a:r>
          </a:p>
          <a:p>
            <a:pPr eaLnBrk="1" hangingPunct="1">
              <a:spcBef>
                <a:spcPct val="0"/>
              </a:spcBef>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0" i="0" dirty="0">
                <a:solidFill>
                  <a:srgbClr val="423D33"/>
                </a:solidFill>
                <a:effectLst/>
                <a:latin typeface="-apple-system"/>
              </a:rPr>
              <a:t>Utsläckning sker när ett tidigare förstärkt beteende inte längre följs av en förstärkning, vilket leder till att beteendet gradvis minskar i frekvens och till slut försvinner.</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Ett effektivt sätt att </a:t>
            </a:r>
            <a:r>
              <a:rPr lang="sv-SE" b="1" i="0" dirty="0">
                <a:latin typeface="Arial" panose="020B0604020202020204" pitchFamily="34" charset="0"/>
                <a:cs typeface="Arial" panose="020B0604020202020204" pitchFamily="34" charset="0"/>
              </a:rPr>
              <a:t>minska beteenden </a:t>
            </a:r>
            <a:r>
              <a:rPr lang="sv-SE" i="0" dirty="0">
                <a:latin typeface="Arial" panose="020B0604020202020204" pitchFamily="34" charset="0"/>
                <a:cs typeface="Arial" panose="020B0604020202020204" pitchFamily="34" charset="0"/>
              </a:rPr>
              <a:t>är därför att </a:t>
            </a:r>
            <a:r>
              <a:rPr lang="sv-SE" b="1" i="0" dirty="0">
                <a:latin typeface="Arial" panose="020B0604020202020204" pitchFamily="34" charset="0"/>
                <a:cs typeface="Arial" panose="020B0604020202020204" pitchFamily="34" charset="0"/>
              </a:rPr>
              <a:t>inte uppmärksamma dem. </a:t>
            </a:r>
            <a:br>
              <a:rPr lang="sv-SE" dirty="0"/>
            </a:br>
            <a:r>
              <a:rPr lang="sv-SE" b="0" i="1" dirty="0">
                <a:solidFill>
                  <a:srgbClr val="423D33"/>
                </a:solidFill>
                <a:effectLst/>
                <a:latin typeface="-apple-system"/>
              </a:rPr>
              <a:t>Exempel:</a:t>
            </a:r>
            <a:endParaRPr lang="sv-SE" dirty="0">
              <a:latin typeface="Arial" panose="020B0604020202020204" pitchFamily="34" charset="0"/>
              <a:cs typeface="Arial" panose="020B0604020202020204" pitchFamily="34" charset="0"/>
            </a:endParaRP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Gruppledaren följde inte längre upp hemuppgiften, så föräldrarna slutade att göra den.</a:t>
            </a: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Föräldern fortsatte med sin syssla och undvek förklaringar och argument, så barnet slutade att tjata om mer skärmtid - </a:t>
            </a:r>
            <a:r>
              <a:rPr lang="sv-SE" b="0" i="0" dirty="0">
                <a:solidFill>
                  <a:srgbClr val="423D33"/>
                </a:solidFill>
                <a:effectLst/>
                <a:latin typeface="-apple-system"/>
              </a:rPr>
              <a:t>Om ett barn inte längre får uppmärksamhet (positiv förstärkning) för tjat om skärmtid, kan tjatandet minska och till slut upphöra, då barnet lär sig att det inte lönar sig att tjata. </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MEN</a:t>
            </a:r>
            <a:r>
              <a:rPr lang="sv-SE" baseline="0" dirty="0">
                <a:latin typeface="Arial" panose="020B0604020202020204" pitchFamily="34" charset="0"/>
                <a:cs typeface="Arial" panose="020B0604020202020204" pitchFamily="34" charset="0"/>
              </a:rPr>
              <a:t> vi</a:t>
            </a:r>
            <a:r>
              <a:rPr lang="sv-SE" dirty="0">
                <a:latin typeface="Arial" panose="020B0604020202020204" pitchFamily="34" charset="0"/>
                <a:cs typeface="Arial" panose="020B0604020202020204" pitchFamily="34" charset="0"/>
              </a:rPr>
              <a:t> behöver göra</a:t>
            </a:r>
            <a:r>
              <a:rPr lang="sv-SE" baseline="0" dirty="0">
                <a:latin typeface="Arial" panose="020B0604020202020204" pitchFamily="34" charset="0"/>
                <a:cs typeface="Arial" panose="020B0604020202020204" pitchFamily="34" charset="0"/>
              </a:rPr>
              <a:t> något annat också för att utsläckningen ska bli effektiv: t ex avleda, ge alternativ, ge uppmärksamhet direkt när barnet upphör med problembeteendet.</a:t>
            </a:r>
          </a:p>
          <a:p>
            <a:pPr marL="0" indent="0">
              <a:buFont typeface="Arial" panose="020B0604020202020204" pitchFamily="34" charset="0"/>
              <a:buNone/>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baseline="0" dirty="0">
              <a:latin typeface="Arial" panose="020B0604020202020204" pitchFamily="34" charset="0"/>
              <a:cs typeface="Arial" panose="020B0604020202020204" pitchFamily="34" charset="0"/>
            </a:endParaRPr>
          </a:p>
        </p:txBody>
      </p:sp>
      <p:sp>
        <p:nvSpPr>
          <p:cNvPr id="8909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A07D68-7D7D-4BE0-BC2B-1C44DE83240A}" type="slidenum">
              <a:rPr lang="sv-SE" smtClean="0"/>
              <a:pPr fontAlgn="base">
                <a:spcBef>
                  <a:spcPct val="0"/>
                </a:spcBef>
                <a:spcAft>
                  <a:spcPct val="0"/>
                </a:spcAft>
                <a:defRPr/>
              </a:pPr>
              <a:t>15</a:t>
            </a:fld>
            <a:endParaRPr lang="sv-SE" dirty="0"/>
          </a:p>
        </p:txBody>
      </p:sp>
    </p:spTree>
    <p:extLst>
      <p:ext uri="{BB962C8B-B14F-4D97-AF65-F5344CB8AC3E}">
        <p14:creationId xmlns:p14="http://schemas.microsoft.com/office/powerpoint/2010/main" val="311777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200" b="0" u="none" kern="1200" baseline="0" dirty="0">
                <a:solidFill>
                  <a:schemeClr val="tx1"/>
                </a:solidFill>
                <a:effectLst/>
                <a:latin typeface="Arial" panose="020B0604020202020204" pitchFamily="34" charset="0"/>
                <a:cs typeface="Arial" panose="020B0604020202020204" pitchFamily="34" charset="0"/>
              </a:rPr>
              <a:t>2 min</a:t>
            </a:r>
            <a:endParaRPr lang="sv-SE" dirty="0">
              <a:latin typeface="Arial" panose="020B0604020202020204" pitchFamily="34" charset="0"/>
              <a:cs typeface="Arial" panose="020B0604020202020204" pitchFamily="34" charset="0"/>
            </a:endParaRPr>
          </a:p>
          <a:p>
            <a:pPr eaLnBrk="1" hangingPunct="1">
              <a:spcBef>
                <a:spcPct val="0"/>
              </a:spcBef>
            </a:pPr>
            <a:endParaRPr lang="sv-SE" dirty="0">
              <a:latin typeface="Arial" panose="020B0604020202020204" pitchFamily="34" charset="0"/>
              <a:cs typeface="Arial" panose="020B0604020202020204" pitchFamily="34" charset="0"/>
            </a:endParaRPr>
          </a:p>
          <a:p>
            <a:pPr eaLnBrk="1" hangingPunct="1">
              <a:spcBef>
                <a:spcPct val="0"/>
              </a:spcBef>
            </a:pPr>
            <a:r>
              <a:rPr lang="sv-SE" dirty="0" err="1">
                <a:latin typeface="Arial" panose="020B0604020202020204" pitchFamily="34" charset="0"/>
                <a:cs typeface="Arial" panose="020B0604020202020204" pitchFamily="34" charset="0"/>
              </a:rPr>
              <a:t>Shaping</a:t>
            </a:r>
            <a:r>
              <a:rPr lang="sv-SE" baseline="0" dirty="0">
                <a:latin typeface="Arial" panose="020B0604020202020204" pitchFamily="34" charset="0"/>
                <a:cs typeface="Arial" panose="020B0604020202020204" pitchFamily="34" charset="0"/>
              </a:rPr>
              <a:t> eller stegvis inlärning handlar om att man gradvis bygger upp ett beteende genom att förstärka </a:t>
            </a:r>
            <a:r>
              <a:rPr lang="sv-SE" i="1" baseline="0" dirty="0">
                <a:latin typeface="Arial" panose="020B0604020202020204" pitchFamily="34" charset="0"/>
                <a:cs typeface="Arial" panose="020B0604020202020204" pitchFamily="34" charset="0"/>
              </a:rPr>
              <a:t>alla</a:t>
            </a:r>
            <a:r>
              <a:rPr lang="sv-SE" baseline="0" dirty="0">
                <a:latin typeface="Arial" panose="020B0604020202020204" pitchFamily="34" charset="0"/>
                <a:cs typeface="Arial" panose="020B0604020202020204" pitchFamily="34" charset="0"/>
              </a:rPr>
              <a:t> steg i rätt riktning.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Att något är ”icke etablerat”: innebär något som personen inte gör eller uppvisar. </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När vi ska lära oss ngt nytt så behöver vi uppmuntran varje gång vi gör rätt. </a:t>
            </a:r>
          </a:p>
          <a:p>
            <a:pPr marL="0" indent="0" eaLnBrk="1" hangingPunct="1">
              <a:spcBef>
                <a:spcPct val="0"/>
              </a:spcBef>
              <a:buFont typeface="Arial" panose="020B0604020202020204" pitchFamily="34" charset="0"/>
              <a:buNone/>
            </a:pPr>
            <a:endParaRPr lang="sv-SE" strike="sngStrike"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trike="noStrike" baseline="0" dirty="0">
                <a:latin typeface="Arial" panose="020B0604020202020204" pitchFamily="34" charset="0"/>
                <a:cs typeface="Arial" panose="020B0604020202020204" pitchFamily="34" charset="0"/>
              </a:rPr>
              <a:t>Vi behöver ibland dela upp mer komplexa beteenden i mindre delar för att komma till det beteende vi vill uppnå - nå målbeteendet. T. ex. om målbeteendet är att klarar av att köra bil så behöver vi dela upp detta beteende i mindre delar (som att starta, växla, styra mm) för att slutligen nå sitt mål. </a:t>
            </a:r>
            <a:r>
              <a:rPr lang="sv-SE" sz="1200" b="0" strike="noStrike" dirty="0">
                <a:latin typeface="Arial" panose="020B0604020202020204" pitchFamily="34" charset="0"/>
                <a:cs typeface="Arial" panose="020B0604020202020204" pitchFamily="34" charset="0"/>
              </a:rPr>
              <a:t>Under övningskörningen med ungdomen</a:t>
            </a:r>
            <a:r>
              <a:rPr lang="sv-SE" sz="1200" b="0" strike="noStrike" baseline="0" dirty="0">
                <a:latin typeface="Arial" panose="020B0604020202020204" pitchFamily="34" charset="0"/>
                <a:cs typeface="Arial" panose="020B0604020202020204" pitchFamily="34" charset="0"/>
              </a:rPr>
              <a:t> </a:t>
            </a:r>
            <a:r>
              <a:rPr lang="sv-SE" sz="1200" b="0" strike="noStrike" dirty="0">
                <a:latin typeface="Arial" panose="020B0604020202020204" pitchFamily="34" charset="0"/>
                <a:cs typeface="Arial" panose="020B0604020202020204" pitchFamily="34" charset="0"/>
              </a:rPr>
              <a:t>vinner vi på att lära ut färdigheter i små steg, belöna när ungdomen gör rätt och inte koncentrera oss på det som blir fel och ge kritik eller utskällning. Kritik </a:t>
            </a:r>
            <a:r>
              <a:rPr lang="sv-SE" sz="1200" b="0" dirty="0">
                <a:latin typeface="Arial" panose="020B0604020202020204" pitchFamily="34" charset="0"/>
                <a:cs typeface="Arial" panose="020B0604020202020204" pitchFamily="34" charset="0"/>
              </a:rPr>
              <a:t>minskar inlärningsförmågan och beröm ökar den. </a:t>
            </a:r>
          </a:p>
          <a:p>
            <a:pPr marL="0" indent="0" eaLnBrk="1" hangingPunct="1">
              <a:buFont typeface="Arial" panose="020B0604020202020204" pitchFamily="34" charset="0"/>
              <a:buNone/>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1200" b="0"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0492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latin typeface="Arial" panose="020B0604020202020204" pitchFamily="34" charset="0"/>
                <a:cs typeface="Arial" panose="020B0604020202020204" pitchFamily="34" charset="0"/>
              </a:rPr>
              <a:t>Nu kommer vi in mer konkret på innehållet i Träff 2, som heter förbereda,</a:t>
            </a:r>
            <a:r>
              <a:rPr lang="sv-SE" baseline="0" dirty="0">
                <a:latin typeface="Arial" panose="020B0604020202020204" pitchFamily="34" charset="0"/>
                <a:cs typeface="Arial" panose="020B0604020202020204" pitchFamily="34" charset="0"/>
              </a:rPr>
              <a:t> uppmana och bekräfta. </a:t>
            </a:r>
            <a:endParaRPr 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18</a:t>
            </a:fld>
            <a:endParaRPr lang="sv-SE"/>
          </a:p>
        </p:txBody>
      </p:sp>
    </p:spTree>
    <p:extLst>
      <p:ext uri="{BB962C8B-B14F-4D97-AF65-F5344CB8AC3E}">
        <p14:creationId xmlns:p14="http://schemas.microsoft.com/office/powerpoint/2010/main" val="275351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Arial" panose="020B0604020202020204" pitchFamily="34" charset="0"/>
                <a:cs typeface="Arial" panose="020B0604020202020204" pitchFamily="34" charset="0"/>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Arial" panose="020B0604020202020204" pitchFamily="34" charset="0"/>
                <a:cs typeface="Arial" panose="020B0604020202020204" pitchFamily="34" charset="0"/>
              </a:rPr>
              <a:t>Här ser ni agendan för träff 2.</a:t>
            </a:r>
          </a:p>
          <a:p>
            <a:endParaRPr lang="sv-S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Gå kortfattat igenom agendan.</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19</a:t>
            </a:fld>
            <a:endParaRPr lang="sv-SE"/>
          </a:p>
        </p:txBody>
      </p:sp>
    </p:spTree>
    <p:extLst>
      <p:ext uri="{BB962C8B-B14F-4D97-AF65-F5344CB8AC3E}">
        <p14:creationId xmlns:p14="http://schemas.microsoft.com/office/powerpoint/2010/main" val="297141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dirty="0">
                <a:latin typeface="Arial" panose="020B0604020202020204" pitchFamily="34" charset="0"/>
                <a:cs typeface="Arial" panose="020B0604020202020204" pitchFamily="34" charset="0"/>
              </a:rPr>
              <a:t>1 min </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Så här</a:t>
            </a:r>
            <a:r>
              <a:rPr lang="sv-SE" baseline="0" dirty="0">
                <a:latin typeface="Arial" panose="020B0604020202020204" pitchFamily="34" charset="0"/>
                <a:cs typeface="Arial" panose="020B0604020202020204" pitchFamily="34" charset="0"/>
              </a:rPr>
              <a:t> ser översikten för dagen ut:</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På förmiddagen går vi igenom en del teori och tittar närmare på </a:t>
            </a:r>
            <a:r>
              <a:rPr lang="sv-SE" b="1" baseline="0" dirty="0">
                <a:latin typeface="Arial" panose="020B0604020202020204" pitchFamily="34" charset="0"/>
                <a:cs typeface="Arial" panose="020B0604020202020204" pitchFamily="34" charset="0"/>
              </a:rPr>
              <a:t>träff 2 och 3</a:t>
            </a:r>
            <a:r>
              <a:rPr lang="sv-SE"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Vi kommer fika ca </a:t>
            </a:r>
            <a:r>
              <a:rPr lang="sv-SE" baseline="0" dirty="0" err="1">
                <a:latin typeface="Arial" panose="020B0604020202020204" pitchFamily="34" charset="0"/>
                <a:cs typeface="Arial" panose="020B0604020202020204" pitchFamily="34" charset="0"/>
              </a:rPr>
              <a:t>kl</a:t>
            </a:r>
            <a:r>
              <a:rPr lang="sv-SE" baseline="0" dirty="0">
                <a:latin typeface="Arial" panose="020B0604020202020204" pitchFamily="34" charset="0"/>
                <a:cs typeface="Arial" panose="020B0604020202020204" pitchFamily="34" charset="0"/>
              </a:rPr>
              <a:t> 10 och ha en bensträckare vid ca 11.</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På eftermiddagen ses vi i för handledning i halvgrupp och vi kommer ha en fikapaus ca 14.00. </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dirty="0">
                <a:solidFill>
                  <a:schemeClr val="tx1"/>
                </a:solidFill>
                <a:effectLst/>
                <a:latin typeface="Arial" panose="020B0604020202020204" pitchFamily="34" charset="0"/>
                <a:ea typeface="+mn-ea"/>
                <a:cs typeface="Arial" panose="020B0604020202020204" pitchFamily="34" charset="0"/>
              </a:rPr>
              <a:t>Termin 2 hålls en utbildningsdag med handledning. (Informera</a:t>
            </a:r>
            <a:r>
              <a:rPr lang="sv-SE" kern="1200" baseline="0" dirty="0">
                <a:solidFill>
                  <a:schemeClr val="tx1"/>
                </a:solidFill>
                <a:effectLst/>
                <a:latin typeface="Arial" panose="020B0604020202020204" pitchFamily="34" charset="0"/>
                <a:ea typeface="+mn-ea"/>
                <a:cs typeface="Arial" panose="020B0604020202020204" pitchFamily="34" charset="0"/>
              </a:rPr>
              <a:t> om datum om det är bestämt).</a:t>
            </a:r>
            <a:endParaRPr lang="sv-SE" kern="1200" dirty="0">
              <a:solidFill>
                <a:schemeClr val="tx1"/>
              </a:solidFill>
              <a:effectLst/>
              <a:latin typeface="Arial" panose="020B0604020202020204" pitchFamily="34" charset="0"/>
              <a:ea typeface="+mn-ea"/>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baseline="0" dirty="0">
                <a:latin typeface="Arial" panose="020B0604020202020204" pitchFamily="34" charset="0"/>
                <a:cs typeface="Arial" panose="020B0604020202020204" pitchFamily="34" charset="0"/>
              </a:rPr>
              <a:t>6 min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0" dirty="0">
                <a:solidFill>
                  <a:schemeClr val="tx1"/>
                </a:solidFill>
                <a:latin typeface="Arial" panose="020B0604020202020204" pitchFamily="34" charset="0"/>
                <a:cs typeface="Arial" panose="020B0604020202020204" pitchFamily="34" charset="0"/>
              </a:rPr>
              <a:t>Ni</a:t>
            </a:r>
            <a:r>
              <a:rPr lang="sv-SE" b="0" baseline="0" dirty="0">
                <a:solidFill>
                  <a:schemeClr val="tx1"/>
                </a:solidFill>
                <a:latin typeface="Arial" panose="020B0604020202020204" pitchFamily="34" charset="0"/>
                <a:cs typeface="Arial" panose="020B0604020202020204" pitchFamily="34" charset="0"/>
              </a:rPr>
              <a:t> inleder träff 2 med att</a:t>
            </a:r>
            <a:r>
              <a:rPr lang="sv-SE" b="0" dirty="0">
                <a:solidFill>
                  <a:schemeClr val="tx1"/>
                </a:solidFill>
                <a:latin typeface="Arial" panose="020B0604020202020204" pitchFamily="34" charset="0"/>
                <a:cs typeface="Arial" panose="020B0604020202020204" pitchFamily="34" charset="0"/>
              </a:rPr>
              <a:t> gå igenom hemuppgiften.</a:t>
            </a:r>
            <a:r>
              <a:rPr lang="sv-SE" b="0" baseline="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eaLnBrk="1" hangingPunct="1">
              <a:spcBef>
                <a:spcPct val="0"/>
              </a:spcBef>
            </a:pPr>
            <a:r>
              <a:rPr lang="sv-SE" baseline="0" dirty="0">
                <a:latin typeface="Arial" panose="020B0604020202020204" pitchFamily="34" charset="0"/>
                <a:cs typeface="Arial" panose="020B0604020202020204" pitchFamily="34" charset="0"/>
              </a:rPr>
              <a:t>Att tänka på när vi följer upp hemuppgiften:</a:t>
            </a:r>
          </a:p>
          <a:p>
            <a:pPr marL="171450" indent="-171450" eaLnBrk="1" hangingPunct="1">
              <a:spcBef>
                <a:spcPct val="0"/>
              </a:spcBef>
              <a:buFont typeface="Arial" panose="020B0604020202020204" pitchFamily="34" charset="0"/>
              <a:buChar char="•"/>
            </a:pPr>
            <a:r>
              <a:rPr lang="sv-SE" baseline="0" dirty="0">
                <a:latin typeface="Arial" panose="020B0604020202020204" pitchFamily="34" charset="0"/>
                <a:cs typeface="Arial" panose="020B0604020202020204" pitchFamily="34" charset="0"/>
              </a:rPr>
              <a:t>Under genomgången av hemuppgiften behöver ni som gruppledare arbeta med att skapa en </a:t>
            </a:r>
            <a:r>
              <a:rPr lang="sv-SE" b="1" baseline="0" dirty="0">
                <a:latin typeface="Arial" panose="020B0604020202020204" pitchFamily="34" charset="0"/>
                <a:cs typeface="Arial" panose="020B0604020202020204" pitchFamily="34" charset="0"/>
              </a:rPr>
              <a:t>stämning </a:t>
            </a:r>
            <a:r>
              <a:rPr lang="sv-SE" baseline="0" dirty="0">
                <a:latin typeface="Arial" panose="020B0604020202020204" pitchFamily="34" charset="0"/>
                <a:cs typeface="Arial" panose="020B0604020202020204" pitchFamily="34" charset="0"/>
              </a:rPr>
              <a:t>som gör att föräldrarna känner sig uppmuntrade när de berättar om sina försök!</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baseline="0" dirty="0">
                <a:latin typeface="Arial" panose="020B0604020202020204" pitchFamily="34" charset="0"/>
                <a:cs typeface="Arial" panose="020B0604020202020204" pitchFamily="34" charset="0"/>
              </a:rPr>
              <a:t>Det viktigaste är att föräldern inte känner att de bara ska berätta om det som lyckats utan att de har </a:t>
            </a:r>
            <a:r>
              <a:rPr lang="sv-SE" b="1" i="0" baseline="0" dirty="0">
                <a:latin typeface="Arial" panose="020B0604020202020204" pitchFamily="34" charset="0"/>
                <a:cs typeface="Arial" panose="020B0604020202020204" pitchFamily="34" charset="0"/>
              </a:rPr>
              <a:t>vågat att pröva något nytt</a:t>
            </a:r>
            <a:r>
              <a:rPr lang="sv-SE" b="0" i="0" baseline="0" dirty="0">
                <a:latin typeface="Arial" panose="020B0604020202020204" pitchFamily="34" charset="0"/>
                <a:cs typeface="Arial" panose="020B0604020202020204" pitchFamily="34" charset="0"/>
              </a:rPr>
              <a:t>!</a:t>
            </a:r>
          </a:p>
          <a:p>
            <a:pPr eaLnBrk="1" hangingPunct="1">
              <a:spcBef>
                <a:spcPct val="0"/>
              </a:spcBef>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1" dirty="0">
                <a:latin typeface="Arial" panose="020B0604020202020204" pitchFamily="34" charset="0"/>
                <a:cs typeface="Arial" panose="020B0604020202020204" pitchFamily="34" charset="0"/>
              </a:rPr>
              <a:t>Fråga gruppen: </a:t>
            </a:r>
            <a:r>
              <a:rPr lang="sv-SE" dirty="0">
                <a:latin typeface="Arial" panose="020B0604020202020204" pitchFamily="34" charset="0"/>
                <a:cs typeface="Arial" panose="020B0604020202020204" pitchFamily="34" charset="0"/>
              </a:rPr>
              <a:t>Hur tänker</a:t>
            </a:r>
            <a:r>
              <a:rPr lang="sv-SE" baseline="0" dirty="0">
                <a:latin typeface="Arial" panose="020B0604020202020204" pitchFamily="34" charset="0"/>
                <a:cs typeface="Arial" panose="020B0604020202020204" pitchFamily="34" charset="0"/>
              </a:rPr>
              <a:t> ni att gruppledare kan stötta föräldern att börja göra något som de inte gjort förut </a:t>
            </a:r>
            <a:r>
              <a:rPr lang="sv-SE" dirty="0">
                <a:latin typeface="Arial" panose="020B0604020202020204" pitchFamily="34" charset="0"/>
                <a:cs typeface="Arial" panose="020B0604020202020204" pitchFamily="34" charset="0"/>
              </a:rPr>
              <a:t>, t.ex.</a:t>
            </a:r>
            <a:r>
              <a:rPr lang="sv-SE" baseline="0" dirty="0">
                <a:latin typeface="Arial" panose="020B0604020202020204" pitchFamily="34" charset="0"/>
                <a:cs typeface="Arial" panose="020B0604020202020204" pitchFamily="34" charset="0"/>
              </a:rPr>
              <a:t> att börja ha GS med sitt barn</a:t>
            </a:r>
            <a:r>
              <a:rPr lang="sv-SE"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sv-SE" i="1" baseline="0" dirty="0">
                <a:latin typeface="Arial" panose="020B0604020202020204" pitchFamily="34" charset="0"/>
                <a:cs typeface="Arial" panose="020B0604020202020204" pitchFamily="34" charset="0"/>
              </a:rPr>
              <a:t>Fyll på vid behov: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baseline="0" dirty="0">
                <a:latin typeface="Arial" panose="020B0604020202020204" pitchFamily="34" charset="0"/>
                <a:cs typeface="Arial" panose="020B0604020202020204" pitchFamily="34" charset="0"/>
              </a:rPr>
              <a:t>Uppmuntra små steg i rätt riktning då föräldern arbetar mot målet som satts upp. Det gäller att lysa med ficklampan på det som kan vara ett litet steg mot ett målbeteende, t.ex. att ha försökt få till en gemensam stund. Att föräldern har en plan, att föräldern prövade att ta ett initiativ till att leka osv. Det är nu ni använder er av ”</a:t>
            </a:r>
            <a:r>
              <a:rPr lang="sv-SE" b="0" baseline="0" dirty="0" err="1">
                <a:latin typeface="Arial" panose="020B0604020202020204" pitchFamily="34" charset="0"/>
                <a:cs typeface="Arial" panose="020B0604020202020204" pitchFamily="34" charset="0"/>
              </a:rPr>
              <a:t>shaping</a:t>
            </a:r>
            <a:r>
              <a:rPr lang="sv-SE" b="0" baseline="0" dirty="0">
                <a:latin typeface="Arial" panose="020B0604020202020204" pitchFamily="34" charset="0"/>
                <a:cs typeface="Arial" panose="020B0604020202020204" pitchFamily="34" charset="0"/>
              </a:rPr>
              <a:t>”, som vi talade om nyss. Målbeteendet är att till slut ha fått till en gemensam stund. </a:t>
            </a: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Att hjälpa föräldern genom att ge </a:t>
            </a:r>
            <a:r>
              <a:rPr lang="sv-SE" baseline="0" dirty="0" err="1">
                <a:latin typeface="Arial" panose="020B0604020202020204" pitchFamily="34" charset="0"/>
                <a:cs typeface="Arial" panose="020B0604020202020204" pitchFamily="34" charset="0"/>
              </a:rPr>
              <a:t>rational</a:t>
            </a:r>
            <a:r>
              <a:rPr lang="sv-SE" baseline="0" dirty="0">
                <a:latin typeface="Arial" panose="020B0604020202020204" pitchFamily="34" charset="0"/>
                <a:cs typeface="Arial" panose="020B0604020202020204" pitchFamily="34" charset="0"/>
              </a:rPr>
              <a:t>, förklara </a:t>
            </a:r>
            <a:r>
              <a:rPr lang="sv-SE" i="1" baseline="0" dirty="0">
                <a:latin typeface="Arial" panose="020B0604020202020204" pitchFamily="34" charset="0"/>
                <a:cs typeface="Arial" panose="020B0604020202020204" pitchFamily="34" charset="0"/>
              </a:rPr>
              <a:t>varför</a:t>
            </a:r>
            <a:r>
              <a:rPr lang="sv-SE" baseline="0" dirty="0">
                <a:latin typeface="Arial" panose="020B0604020202020204" pitchFamily="34" charset="0"/>
                <a:cs typeface="Arial" panose="020B0604020202020204" pitchFamily="34" charset="0"/>
              </a:rPr>
              <a:t> det är bra att göra detta,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Genom att modellera hur föräldern kan säga för att lysa med ficklampan på det barnet gör som fungerar bra. </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Att inte få föräldrarna att känna sig misslyckade är viktigt. Vi behöver validera föräldern och normalisera problem de beskriver. </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4855050"/>
          </a:xfrm>
        </p:spPr>
        <p:txBody>
          <a:bodyPr>
            <a:normAutofit/>
          </a:bodyPr>
          <a:lstStyle/>
          <a:p>
            <a:pPr eaLnBrk="1" hangingPunct="1">
              <a:spcBef>
                <a:spcPct val="0"/>
              </a:spcBef>
            </a:pPr>
            <a:r>
              <a:rPr lang="sv-SE" sz="1300" b="0" dirty="0">
                <a:solidFill>
                  <a:schemeClr val="tx1"/>
                </a:solidFill>
                <a:latin typeface="Arial" panose="020B0604020202020204" pitchFamily="34" charset="0"/>
                <a:cs typeface="Arial" panose="020B0604020202020204" pitchFamily="34" charset="0"/>
              </a:rPr>
              <a:t>5</a:t>
            </a:r>
            <a:r>
              <a:rPr lang="sv-SE" sz="1300" b="0" baseline="0" dirty="0">
                <a:solidFill>
                  <a:schemeClr val="tx1"/>
                </a:solidFill>
                <a:latin typeface="Arial" panose="020B0604020202020204" pitchFamily="34" charset="0"/>
                <a:cs typeface="Arial" panose="020B0604020202020204" pitchFamily="34" charset="0"/>
              </a:rPr>
              <a:t> </a:t>
            </a:r>
            <a:r>
              <a:rPr lang="sv-SE" sz="1300" b="0" dirty="0">
                <a:solidFill>
                  <a:schemeClr val="tx1"/>
                </a:solidFill>
                <a:latin typeface="Arial" panose="020B0604020202020204" pitchFamily="34" charset="0"/>
                <a:cs typeface="Arial" panose="020B0604020202020204" pitchFamily="34" charset="0"/>
              </a:rPr>
              <a:t>min </a:t>
            </a:r>
          </a:p>
          <a:p>
            <a:pPr eaLnBrk="1" hangingPunct="1">
              <a:spcBef>
                <a:spcPct val="0"/>
              </a:spcBef>
            </a:pPr>
            <a:endParaRPr lang="sv-SE" sz="1300" b="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sv-SE" sz="1300" b="0" dirty="0">
                <a:solidFill>
                  <a:schemeClr val="tx1"/>
                </a:solidFill>
                <a:latin typeface="Arial" panose="020B0604020202020204" pitchFamily="34" charset="0"/>
                <a:cs typeface="Arial" panose="020B0604020202020204" pitchFamily="34" charset="0"/>
              </a:rPr>
              <a:t>Ca</a:t>
            </a:r>
            <a:r>
              <a:rPr lang="sv-SE" sz="1300" b="0" baseline="0" dirty="0">
                <a:solidFill>
                  <a:schemeClr val="tx1"/>
                </a:solidFill>
                <a:latin typeface="Arial" panose="020B0604020202020204" pitchFamily="34" charset="0"/>
                <a:cs typeface="Arial" panose="020B0604020202020204" pitchFamily="34" charset="0"/>
              </a:rPr>
              <a:t> 09.52 </a:t>
            </a:r>
            <a:r>
              <a:rPr lang="sv-SE" sz="1300" b="0" dirty="0">
                <a:solidFill>
                  <a:schemeClr val="tx1"/>
                </a:solidFill>
                <a:latin typeface="Arial" panose="020B0604020202020204" pitchFamily="34" charset="0"/>
                <a:cs typeface="Arial" panose="020B0604020202020204" pitchFamily="34" charset="0"/>
              </a:rPr>
              <a:t>efter</a:t>
            </a:r>
            <a:r>
              <a:rPr lang="sv-SE" sz="1300" b="0" baseline="0" dirty="0">
                <a:solidFill>
                  <a:schemeClr val="tx1"/>
                </a:solidFill>
                <a:latin typeface="Arial" panose="020B0604020202020204" pitchFamily="34" charset="0"/>
                <a:cs typeface="Arial" panose="020B0604020202020204" pitchFamily="34" charset="0"/>
              </a:rPr>
              <a:t> denna bild</a:t>
            </a:r>
            <a:r>
              <a:rPr lang="sv-SE" sz="1300" b="0" dirty="0">
                <a:solidFill>
                  <a:schemeClr val="tx1"/>
                </a:solidFill>
                <a:latin typeface="Arial" panose="020B0604020202020204" pitchFamily="34" charset="0"/>
                <a:cs typeface="Arial" panose="020B0604020202020204" pitchFamily="34" charset="0"/>
              </a:rPr>
              <a:t>- paus efter denna till ca 10.10 (senast</a:t>
            </a:r>
            <a:r>
              <a:rPr lang="sv-SE" sz="1300" b="0" baseline="0" dirty="0">
                <a:solidFill>
                  <a:schemeClr val="tx1"/>
                </a:solidFill>
                <a:latin typeface="Arial" panose="020B0604020202020204" pitchFamily="34" charset="0"/>
                <a:cs typeface="Arial" panose="020B0604020202020204" pitchFamily="34" charset="0"/>
              </a:rPr>
              <a:t> </a:t>
            </a:r>
            <a:r>
              <a:rPr lang="sv-SE" sz="1300" b="0" dirty="0">
                <a:solidFill>
                  <a:schemeClr val="tx1"/>
                </a:solidFill>
                <a:latin typeface="Arial" panose="020B0604020202020204" pitchFamily="34" charset="0"/>
                <a:cs typeface="Arial" panose="020B0604020202020204" pitchFamily="34" charset="0"/>
              </a:rPr>
              <a:t>10.15)</a:t>
            </a:r>
          </a:p>
          <a:p>
            <a:pPr eaLnBrk="1" hangingPunct="1">
              <a:spcBef>
                <a:spcPct val="0"/>
              </a:spcBef>
            </a:pPr>
            <a:endParaRPr lang="sv-SE" sz="1300" b="1" baseline="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sv-SE" sz="1300" b="0" dirty="0">
                <a:solidFill>
                  <a:schemeClr val="tx1"/>
                </a:solidFill>
                <a:latin typeface="Arial" panose="020B0604020202020204" pitchFamily="34" charset="0"/>
                <a:cs typeface="Arial" panose="020B0604020202020204" pitchFamily="34" charset="0"/>
              </a:rPr>
              <a:t>I</a:t>
            </a:r>
            <a:r>
              <a:rPr lang="sv-SE" sz="1300" b="0" baseline="0" dirty="0">
                <a:solidFill>
                  <a:schemeClr val="tx1"/>
                </a:solidFill>
                <a:latin typeface="Arial" panose="020B0604020202020204" pitchFamily="34" charset="0"/>
                <a:cs typeface="Arial" panose="020B0604020202020204" pitchFamily="34" charset="0"/>
              </a:rPr>
              <a:t> manualen står det att ni ska skriva upp hemuppgiften på tavlan.</a:t>
            </a:r>
          </a:p>
          <a:p>
            <a:pPr marL="180000" indent="-180000" eaLnBrk="1" hangingPunct="1">
              <a:spcBef>
                <a:spcPct val="0"/>
              </a:spcBef>
              <a:buFont typeface="Wingdings" panose="05000000000000000000" pitchFamily="2" charset="2"/>
              <a:buChar char="Ø"/>
            </a:pPr>
            <a:r>
              <a:rPr lang="sv-SE" sz="1300" b="0" baseline="0" dirty="0">
                <a:solidFill>
                  <a:schemeClr val="tx1"/>
                </a:solidFill>
                <a:latin typeface="Arial" panose="020B0604020202020204" pitchFamily="34" charset="0"/>
                <a:cs typeface="Arial" panose="020B0604020202020204" pitchFamily="34" charset="0"/>
              </a:rPr>
              <a:t> </a:t>
            </a:r>
            <a:r>
              <a:rPr lang="sv-SE" sz="1300" b="0" i="1" dirty="0">
                <a:solidFill>
                  <a:schemeClr val="tx1"/>
                </a:solidFill>
                <a:latin typeface="Arial" panose="020B0604020202020204" pitchFamily="34" charset="0"/>
                <a:cs typeface="Arial" panose="020B0604020202020204" pitchFamily="34" charset="0"/>
              </a:rPr>
              <a:t>Läs från </a:t>
            </a:r>
            <a:r>
              <a:rPr lang="sv-SE" sz="1300" b="0" i="1" dirty="0" err="1">
                <a:solidFill>
                  <a:schemeClr val="tx1"/>
                </a:solidFill>
                <a:latin typeface="Arial" panose="020B0604020202020204" pitchFamily="34" charset="0"/>
                <a:cs typeface="Arial" panose="020B0604020202020204" pitchFamily="34" charset="0"/>
              </a:rPr>
              <a:t>pp</a:t>
            </a:r>
            <a:r>
              <a:rPr lang="sv-SE" sz="1300" b="0" i="1" dirty="0">
                <a:solidFill>
                  <a:schemeClr val="tx1"/>
                </a:solidFill>
                <a:latin typeface="Arial" panose="020B0604020202020204" pitchFamily="34" charset="0"/>
                <a:cs typeface="Arial" panose="020B0604020202020204" pitchFamily="34" charset="0"/>
              </a:rPr>
              <a:t>. </a:t>
            </a:r>
            <a:r>
              <a:rPr lang="sv-SE" sz="1300" b="0" dirty="0">
                <a:solidFill>
                  <a:schemeClr val="tx1"/>
                </a:solidFill>
                <a:latin typeface="Arial" panose="020B0604020202020204" pitchFamily="34" charset="0"/>
                <a:cs typeface="Arial" panose="020B0604020202020204" pitchFamily="34" charset="0"/>
              </a:rPr>
              <a:t>Ni låter</a:t>
            </a:r>
            <a:r>
              <a:rPr lang="sv-SE" sz="1300" b="0" baseline="0" dirty="0">
                <a:solidFill>
                  <a:schemeClr val="tx1"/>
                </a:solidFill>
                <a:latin typeface="Arial" panose="020B0604020202020204" pitchFamily="34" charset="0"/>
                <a:cs typeface="Arial" panose="020B0604020202020204" pitchFamily="34" charset="0"/>
              </a:rPr>
              <a:t> en förälder i taget berätta vad den gjort eller planerat att göra (om förälder inte tycker att den lyckats).</a:t>
            </a:r>
            <a:endParaRPr lang="sv-SE" sz="1300" b="0" dirty="0">
              <a:solidFill>
                <a:schemeClr val="tx1"/>
              </a:solidFill>
              <a:latin typeface="Arial" panose="020B0604020202020204" pitchFamily="34" charset="0"/>
              <a:cs typeface="Arial" panose="020B0604020202020204" pitchFamily="34" charset="0"/>
            </a:endParaRPr>
          </a:p>
          <a:p>
            <a:pPr eaLnBrk="1" hangingPunct="1">
              <a:spcBef>
                <a:spcPct val="0"/>
              </a:spcBef>
            </a:pPr>
            <a:endParaRPr lang="sv-SE" sz="1300" b="0" dirty="0">
              <a:solidFill>
                <a:schemeClr val="tx1"/>
              </a:solidFill>
              <a:latin typeface="Arial" panose="020B0604020202020204" pitchFamily="34" charset="0"/>
              <a:cs typeface="Arial" panose="020B0604020202020204" pitchFamily="34" charset="0"/>
            </a:endParaRPr>
          </a:p>
          <a:p>
            <a:pPr marL="180000" indent="-180000" eaLnBrk="1" hangingPunct="1">
              <a:spcBef>
                <a:spcPct val="0"/>
              </a:spcBef>
              <a:buFont typeface="Wingdings" panose="05000000000000000000" pitchFamily="2" charset="2"/>
              <a:buChar char="Ø"/>
            </a:pPr>
            <a:r>
              <a:rPr lang="sv-SE" sz="1400" b="0" i="1" dirty="0"/>
              <a:t>Gör demonstrationen. </a:t>
            </a:r>
          </a:p>
          <a:p>
            <a:pPr eaLnBrk="1" hangingPunct="1">
              <a:spcBef>
                <a:spcPct val="0"/>
              </a:spcBef>
            </a:pPr>
            <a:endParaRPr lang="sv-SE" sz="14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400" b="1" kern="1200" baseline="0" dirty="0">
                <a:solidFill>
                  <a:schemeClr val="tx1"/>
                </a:solidFill>
              </a:rPr>
              <a:t>Demonstration:</a:t>
            </a:r>
            <a:r>
              <a:rPr lang="sv-SE" sz="1400" b="0" kern="1200" baseline="0" dirty="0">
                <a:solidFill>
                  <a:schemeClr val="tx1"/>
                </a:solidFill>
              </a:rPr>
              <a:t> </a:t>
            </a:r>
            <a:r>
              <a:rPr lang="sv-SE" sz="1300" b="0" kern="1200" baseline="0" dirty="0">
                <a:solidFill>
                  <a:schemeClr val="tx1"/>
                </a:solidFill>
                <a:latin typeface="Arial" panose="020B0604020202020204" pitchFamily="34" charset="0"/>
                <a:cs typeface="Arial" panose="020B0604020202020204" pitchFamily="34" charset="0"/>
              </a:rPr>
              <a:t>H</a:t>
            </a:r>
            <a:r>
              <a:rPr lang="sv-SE" sz="1300" dirty="0">
                <a:solidFill>
                  <a:schemeClr val="tx1"/>
                </a:solidFill>
                <a:latin typeface="Arial" panose="020B0604020202020204" pitchFamily="34" charset="0"/>
                <a:cs typeface="Arial" panose="020B0604020202020204" pitchFamily="34" charset="0"/>
              </a:rPr>
              <a:t>ur man följer upp hemuppgiften</a:t>
            </a:r>
            <a:r>
              <a:rPr lang="sv-SE" sz="1300" baseline="0" dirty="0">
                <a:solidFill>
                  <a:schemeClr val="tx1"/>
                </a:solidFill>
                <a:latin typeface="Arial" panose="020B0604020202020204" pitchFamily="34" charset="0"/>
                <a:cs typeface="Arial" panose="020B0604020202020204" pitchFamily="34" charset="0"/>
              </a:rPr>
              <a:t> gemensam stund. En är gruppledare och en är förälder. </a:t>
            </a:r>
            <a:r>
              <a:rPr lang="sv-SE" sz="1300" b="0" i="1" baseline="0" dirty="0">
                <a:solidFill>
                  <a:schemeClr val="tx1"/>
                </a:solidFill>
                <a:latin typeface="Arial" panose="020B0604020202020204" pitchFamily="34" charset="0"/>
                <a:cs typeface="Arial" panose="020B0604020202020204" pitchFamily="34" charset="0"/>
              </a:rPr>
              <a:t>Exempel på frågor till demonstration:</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300" b="0" i="0" baseline="0" dirty="0">
                <a:solidFill>
                  <a:schemeClr val="tx1"/>
                </a:solidFill>
                <a:latin typeface="Arial" panose="020B0604020202020204" pitchFamily="34" charset="0"/>
                <a:cs typeface="Arial" panose="020B0604020202020204" pitchFamily="34" charset="0"/>
              </a:rPr>
              <a:t>Har du prövat gemensam stund? </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300" b="0" i="0" baseline="0" dirty="0">
                <a:solidFill>
                  <a:schemeClr val="tx1"/>
                </a:solidFill>
                <a:latin typeface="Arial" panose="020B0604020202020204" pitchFamily="34" charset="0"/>
                <a:cs typeface="Arial" panose="020B0604020202020204" pitchFamily="34" charset="0"/>
              </a:rPr>
              <a:t>Vad har ni gjort tillsammans? Hur ofta har ni fått till gemensamstund?</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300" b="0" i="0" baseline="0" dirty="0">
                <a:solidFill>
                  <a:schemeClr val="tx1"/>
                </a:solidFill>
                <a:latin typeface="Arial" panose="020B0604020202020204" pitchFamily="34" charset="0"/>
                <a:cs typeface="Arial" panose="020B0604020202020204" pitchFamily="34" charset="0"/>
              </a:rPr>
              <a:t>Hur blev det för barnet?</a:t>
            </a:r>
          </a:p>
          <a:p>
            <a:pPr marL="285750" marR="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sv-SE" sz="1300" b="0" i="1" baseline="0" dirty="0">
                <a:solidFill>
                  <a:schemeClr val="tx1"/>
                </a:solidFill>
                <a:latin typeface="Arial" panose="020B0604020202020204" pitchFamily="34" charset="0"/>
                <a:cs typeface="Arial" panose="020B0604020202020204" pitchFamily="34" charset="0"/>
              </a:rPr>
              <a:t>Sammanfatta vad föräldern (gruppledaren) gjorde bra genom beskrivande beröm </a:t>
            </a:r>
            <a:r>
              <a:rPr lang="sv-SE" sz="1300" b="0" i="0" baseline="0" dirty="0">
                <a:solidFill>
                  <a:schemeClr val="tx1"/>
                </a:solidFill>
                <a:latin typeface="Arial" panose="020B0604020202020204" pitchFamily="34" charset="0"/>
                <a:cs typeface="Arial" panose="020B0604020202020204" pitchFamily="34" charset="0"/>
              </a:rPr>
              <a:t>t. ex  Vad härligt att ni hade roligt tillsammans och att ni redan första veckan fick till fyra gemensamma stunder.</a:t>
            </a:r>
            <a:r>
              <a:rPr lang="sv-SE" sz="1300" i="1" dirty="0">
                <a:solidFill>
                  <a:schemeClr val="tx1"/>
                </a:solidFill>
                <a:latin typeface="Arial" panose="020B0604020202020204" pitchFamily="34" charset="0"/>
                <a:cs typeface="Arial" panose="020B0604020202020204" pitchFamily="34" charset="0"/>
              </a:rPr>
              <a:t> Såg du att</a:t>
            </a:r>
            <a:r>
              <a:rPr lang="sv-SE" sz="1300" i="1" baseline="0" dirty="0">
                <a:solidFill>
                  <a:schemeClr val="tx1"/>
                </a:solidFill>
                <a:latin typeface="Arial" panose="020B0604020202020204" pitchFamily="34" charset="0"/>
                <a:cs typeface="Arial" panose="020B0604020202020204" pitchFamily="34" charset="0"/>
              </a:rPr>
              <a:t> ditt barn</a:t>
            </a:r>
            <a:r>
              <a:rPr lang="sv-SE" sz="1300" i="1" dirty="0">
                <a:solidFill>
                  <a:schemeClr val="tx1"/>
                </a:solidFill>
                <a:latin typeface="Arial" panose="020B0604020202020204" pitchFamily="34" charset="0"/>
                <a:cs typeface="Arial" panose="020B0604020202020204" pitchFamily="34" charset="0"/>
              </a:rPr>
              <a:t> också tyckte det blev en extra mysig stund?” </a:t>
            </a:r>
            <a:r>
              <a:rPr lang="sv-SE" sz="1300" i="0" dirty="0">
                <a:solidFill>
                  <a:schemeClr val="tx1"/>
                </a:solidFill>
                <a:latin typeface="Arial" panose="020B0604020202020204" pitchFamily="34" charset="0"/>
                <a:cs typeface="Arial" panose="020B0604020202020204" pitchFamily="34" charset="0"/>
              </a:rPr>
              <a:t>Uppmuntra alla steg föräldern gör i rätt riktning.</a:t>
            </a:r>
            <a:endParaRPr lang="sv-SE" sz="1300" b="0" baseline="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b="0" baseline="0" dirty="0">
              <a:solidFill>
                <a:schemeClr val="tx1"/>
              </a:solidFill>
            </a:endParaRPr>
          </a:p>
          <a:p>
            <a:r>
              <a:rPr lang="sv-SE" sz="1200" b="1"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21</a:t>
            </a:fld>
            <a:endParaRPr lang="sv-SE"/>
          </a:p>
        </p:txBody>
      </p:sp>
    </p:spTree>
    <p:extLst>
      <p:ext uri="{BB962C8B-B14F-4D97-AF65-F5344CB8AC3E}">
        <p14:creationId xmlns:p14="http://schemas.microsoft.com/office/powerpoint/2010/main" val="310959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Start senast 10.15</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Efter</a:t>
            </a:r>
            <a:r>
              <a:rPr lang="sv-SE" baseline="0" dirty="0">
                <a:latin typeface="Arial" panose="020B0604020202020204" pitchFamily="34" charset="0"/>
                <a:cs typeface="Arial" panose="020B0604020202020204" pitchFamily="34" charset="0"/>
              </a:rPr>
              <a:t> genomgången av hemuppgiften kommer ni att introducera samspelsanalys för föräldrarna.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kern="1200" dirty="0">
                <a:solidFill>
                  <a:schemeClr val="tx1"/>
                </a:solidFill>
                <a:effectLst/>
                <a:latin typeface="Arial" panose="020B0604020202020204" pitchFamily="34" charset="0"/>
                <a:cs typeface="Arial" panose="020B0604020202020204" pitchFamily="34" charset="0"/>
              </a:rPr>
              <a:t>Samspelsanalysen</a:t>
            </a:r>
            <a:r>
              <a:rPr lang="sv-SE" b="0" i="0" kern="1200" baseline="0" dirty="0">
                <a:solidFill>
                  <a:schemeClr val="tx1"/>
                </a:solidFill>
                <a:effectLst/>
                <a:latin typeface="Arial" panose="020B0604020202020204" pitchFamily="34" charset="0"/>
                <a:cs typeface="Arial" panose="020B0604020202020204" pitchFamily="34" charset="0"/>
              </a:rPr>
              <a:t> är ett verktyg som hjälper oss att </a:t>
            </a:r>
            <a:r>
              <a:rPr lang="sv-SE" b="0" i="0" kern="1200" dirty="0">
                <a:solidFill>
                  <a:schemeClr val="tx1"/>
                </a:solidFill>
                <a:effectLst/>
                <a:latin typeface="Arial" panose="020B0604020202020204" pitchFamily="34" charset="0"/>
                <a:cs typeface="Arial" panose="020B0604020202020204" pitchFamily="34" charset="0"/>
              </a:rPr>
              <a:t>förstå hur beteenden uppkommer och hur det kommer sig att de fortsätter.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kern="1200" dirty="0">
                <a:solidFill>
                  <a:schemeClr val="tx1"/>
                </a:solidFill>
                <a:effectLst/>
                <a:latin typeface="Arial" panose="020B0604020202020204" pitchFamily="34" charset="0"/>
                <a:cs typeface="Arial" panose="020B0604020202020204" pitchFamily="34" charset="0"/>
              </a:rPr>
              <a:t>Samspelsanalysen</a:t>
            </a:r>
            <a:r>
              <a:rPr lang="sv-SE" b="0" i="0" kern="1200" baseline="0" dirty="0">
                <a:solidFill>
                  <a:schemeClr val="tx1"/>
                </a:solidFill>
                <a:effectLst/>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tydliggör olika samband och är</a:t>
            </a:r>
            <a:r>
              <a:rPr lang="sv-SE" baseline="0" dirty="0">
                <a:latin typeface="Arial" panose="020B0604020202020204" pitchFamily="34" charset="0"/>
                <a:cs typeface="Arial" panose="020B0604020202020204" pitchFamily="34" charset="0"/>
              </a:rPr>
              <a:t> en hjälp för föräldern att se sin egen roll och förstå vad föräldern gör och kan göra som påverkar barnets beteende.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sv-SE" i="0" baseline="0" dirty="0">
                <a:latin typeface="Arial" panose="020B0604020202020204" pitchFamily="34" charset="0"/>
                <a:cs typeface="Arial" panose="020B0604020202020204" pitchFamily="34" charset="0"/>
              </a:rPr>
              <a:t>I samspelsanalysen identifierar och specificerar vi beteenden som vi upplever är mindre bra och vi identifierar och specificerar beteenden vi vill att barnet ska göra. </a:t>
            </a:r>
          </a:p>
          <a:p>
            <a:pPr marL="0" indent="0" eaLnBrk="1" hangingPunct="1">
              <a:spcBef>
                <a:spcPct val="0"/>
              </a:spcBef>
              <a:buFont typeface="Arial"/>
              <a:buNone/>
            </a:pPr>
            <a:endParaRPr lang="sv-SE" sz="1200" strike="sngStrik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22</a:t>
            </a:fld>
            <a:endParaRPr lang="sv-SE"/>
          </a:p>
        </p:txBody>
      </p:sp>
    </p:spTree>
    <p:extLst>
      <p:ext uri="{BB962C8B-B14F-4D97-AF65-F5344CB8AC3E}">
        <p14:creationId xmlns:p14="http://schemas.microsoft.com/office/powerpoint/2010/main" val="127825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Font typeface="Arial"/>
              <a:buNone/>
            </a:pPr>
            <a:r>
              <a:rPr lang="sv-SE" sz="1200" dirty="0">
                <a:latin typeface="Arial" panose="020B0604020202020204" pitchFamily="34" charset="0"/>
                <a:cs typeface="Arial" panose="020B0604020202020204" pitchFamily="34" charset="0"/>
              </a:rPr>
              <a:t>3 min</a:t>
            </a:r>
          </a:p>
          <a:p>
            <a:pPr marL="0" indent="0">
              <a:buFont typeface="Arial"/>
              <a:buNone/>
            </a:pPr>
            <a:endParaRPr lang="sv-SE"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sz="1200" baseline="0" dirty="0">
                <a:latin typeface="Arial" panose="020B0604020202020204" pitchFamily="34" charset="0"/>
                <a:cs typeface="Arial" panose="020B0604020202020204" pitchFamily="34" charset="0"/>
              </a:rPr>
              <a:t>Den här typen av analys kallas också beteendeanalys eller funktionell analys och är vanligt förekommande inom KBT och har sin grund i inlärningsteorin. Så om ni t.ex. har hört talas om ABC-analys, SORK eller Före och Eftermodellen så är det samma typ av analys. </a:t>
            </a:r>
            <a:endParaRPr lang="sv-SE" sz="1200" i="1"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dirty="0">
                <a:latin typeface="Arial" panose="020B0604020202020204" pitchFamily="34" charset="0"/>
                <a:cs typeface="Arial" panose="020B0604020202020204" pitchFamily="34" charset="0"/>
              </a:rPr>
              <a:t>I</a:t>
            </a:r>
            <a:r>
              <a:rPr lang="sv-SE" sz="1200" baseline="0" dirty="0">
                <a:latin typeface="Arial" panose="020B0604020202020204" pitchFamily="34" charset="0"/>
                <a:cs typeface="Arial" panose="020B0604020202020204" pitchFamily="34" charset="0"/>
              </a:rPr>
              <a:t> KOMET är vi ju främst intresserade av situationer där två personer ingår – förälder och barn och därför</a:t>
            </a:r>
            <a:r>
              <a:rPr lang="sv-SE" sz="1200" i="1" baseline="0" dirty="0">
                <a:latin typeface="Arial" panose="020B0604020202020204" pitchFamily="34" charset="0"/>
                <a:cs typeface="Arial" panose="020B0604020202020204" pitchFamily="34" charset="0"/>
              </a:rPr>
              <a:t> finns både barnet och förälderns beteende med i analysen </a:t>
            </a:r>
            <a:r>
              <a:rPr lang="sv-SE" sz="1200" i="0" baseline="0" dirty="0">
                <a:latin typeface="Arial" panose="020B0604020202020204" pitchFamily="34" charset="0"/>
                <a:cs typeface="Arial" panose="020B0604020202020204" pitchFamily="34" charset="0"/>
              </a:rPr>
              <a:t>och det är förklaringen till att vi kallar beteendeanalysen </a:t>
            </a:r>
            <a:r>
              <a:rPr lang="sv-SE" sz="1200" baseline="0" dirty="0">
                <a:latin typeface="Arial" panose="020B0604020202020204" pitchFamily="34" charset="0"/>
                <a:cs typeface="Arial" panose="020B0604020202020204" pitchFamily="34" charset="0"/>
              </a:rPr>
              <a:t>i KOMET för samspelsanalys.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dirty="0">
                <a:latin typeface="Arial" panose="020B0604020202020204" pitchFamily="34" charset="0"/>
                <a:cs typeface="Arial" panose="020B0604020202020204" pitchFamily="34" charset="0"/>
              </a:rPr>
              <a:t>Syftet med </a:t>
            </a:r>
            <a:r>
              <a:rPr lang="sv-SE" sz="1200" baseline="0" dirty="0">
                <a:latin typeface="Arial" panose="020B0604020202020204" pitchFamily="34" charset="0"/>
                <a:cs typeface="Arial" panose="020B0604020202020204" pitchFamily="34" charset="0"/>
              </a:rPr>
              <a:t>Komet är att hjälpa </a:t>
            </a:r>
            <a:r>
              <a:rPr lang="sv-SE" sz="1200" baseline="0" dirty="0" err="1">
                <a:latin typeface="Arial" panose="020B0604020202020204" pitchFamily="34" charset="0"/>
                <a:cs typeface="Arial" panose="020B0604020202020204" pitchFamily="34" charset="0"/>
              </a:rPr>
              <a:t>fld</a:t>
            </a:r>
            <a:r>
              <a:rPr lang="sv-SE" sz="1200" baseline="0" dirty="0">
                <a:latin typeface="Arial" panose="020B0604020202020204" pitchFamily="34" charset="0"/>
                <a:cs typeface="Arial" panose="020B0604020202020204" pitchFamily="34" charset="0"/>
              </a:rPr>
              <a:t> att hjälpa sina barn till bättre/mer effektiva beteenden, sådant vi vet att barnet drar nytta av/mår bra av. Syftet är även att föräldrar</a:t>
            </a:r>
            <a:r>
              <a:rPr lang="sv-SE" sz="1200" b="0" baseline="0" dirty="0">
                <a:latin typeface="Arial" panose="020B0604020202020204" pitchFamily="34" charset="0"/>
                <a:cs typeface="Arial" panose="020B0604020202020204" pitchFamily="34" charset="0"/>
              </a:rPr>
              <a:t> ska se sin egen del i samspelet </a:t>
            </a:r>
            <a:r>
              <a:rPr lang="sv-SE" b="0" i="0" strike="noStrike" baseline="0" dirty="0">
                <a:latin typeface="Arial" panose="020B0604020202020204" pitchFamily="34" charset="0"/>
                <a:cs typeface="Arial" panose="020B0604020202020204" pitchFamily="34" charset="0"/>
              </a:rPr>
              <a:t>och vi vill att föräldern ska pröva att göra annorlunda i olika situationer</a:t>
            </a:r>
            <a:r>
              <a:rPr lang="sv-SE" sz="1200" b="0" baseline="0" dirty="0">
                <a:latin typeface="Arial" panose="020B0604020202020204" pitchFamily="34" charset="0"/>
                <a:cs typeface="Arial" panose="020B0604020202020204" pitchFamily="34" charset="0"/>
              </a:rPr>
              <a:t>. </a:t>
            </a:r>
            <a:r>
              <a:rPr lang="sv-SE" sz="1200" baseline="0" dirty="0">
                <a:latin typeface="Arial" panose="020B0604020202020204" pitchFamily="34" charset="0"/>
                <a:cs typeface="Arial" panose="020B0604020202020204" pitchFamily="34" charset="0"/>
              </a:rPr>
              <a:t>Samspelsanalysen är ett verksamt pedagogiskt hjälpmedel i arbetet med det.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sv-SE" sz="1200" i="1" baseline="0" dirty="0">
              <a:latin typeface="Arial" panose="020B0604020202020204" pitchFamily="34" charset="0"/>
              <a:cs typeface="Arial" panose="020B0604020202020204" pitchFamily="34" charset="0"/>
            </a:endParaRPr>
          </a:p>
          <a:p>
            <a:pPr marL="0" indent="0">
              <a:buFont typeface="Arial"/>
              <a:buNone/>
            </a:pPr>
            <a:r>
              <a:rPr lang="sv-SE" sz="1200" i="1" dirty="0">
                <a:latin typeface="Arial" panose="020B0604020202020204" pitchFamily="34" charset="0"/>
                <a:cs typeface="Arial" panose="020B0604020202020204" pitchFamily="34" charset="0"/>
              </a:rPr>
              <a:t>Gruppledarmanualen, uppslag 1.</a:t>
            </a:r>
          </a:p>
          <a:p>
            <a:pPr marL="0" indent="0">
              <a:buFont typeface="Arial"/>
              <a:buNone/>
            </a:pPr>
            <a:r>
              <a:rPr lang="sv-SE" sz="1200" dirty="0">
                <a:latin typeface="Arial" panose="020B0604020202020204" pitchFamily="34" charset="0"/>
                <a:cs typeface="Arial" panose="020B0604020202020204" pitchFamily="34" charset="0"/>
              </a:rPr>
              <a:t>När man gör en samspelsanalys av ett beteende gör man det enklast på följande sätt:</a:t>
            </a:r>
          </a:p>
          <a:p>
            <a:pPr marL="171450" indent="-171450">
              <a:buFont typeface="Arial"/>
              <a:buChar char="•"/>
            </a:pPr>
            <a:r>
              <a:rPr lang="sv-SE" sz="1200" dirty="0">
                <a:latin typeface="Arial" panose="020B0604020202020204" pitchFamily="34" charset="0"/>
                <a:cs typeface="Arial" panose="020B0604020202020204" pitchFamily="34" charset="0"/>
              </a:rPr>
              <a:t>Vilket </a:t>
            </a:r>
            <a:r>
              <a:rPr lang="sv-SE" sz="1200" b="1" dirty="0">
                <a:latin typeface="Arial" panose="020B0604020202020204" pitchFamily="34" charset="0"/>
                <a:cs typeface="Arial" panose="020B0604020202020204" pitchFamily="34" charset="0"/>
              </a:rPr>
              <a:t>beteende hos barnet</a:t>
            </a:r>
            <a:r>
              <a:rPr lang="sv-SE" sz="1200" dirty="0">
                <a:latin typeface="Arial" panose="020B0604020202020204" pitchFamily="34" charset="0"/>
                <a:cs typeface="Arial" panose="020B0604020202020204" pitchFamily="34" charset="0"/>
              </a:rPr>
              <a:t> ska analyseras? (B)</a:t>
            </a:r>
          </a:p>
          <a:p>
            <a:pPr marL="171450" indent="-171450">
              <a:buFont typeface="Arial"/>
              <a:buChar char="•"/>
            </a:pPr>
            <a:r>
              <a:rPr lang="sv-SE" sz="1200" dirty="0">
                <a:latin typeface="Arial" panose="020B0604020202020204" pitchFamily="34" charset="0"/>
                <a:cs typeface="Arial" panose="020B0604020202020204" pitchFamily="34" charset="0"/>
              </a:rPr>
              <a:t>Vad sätter igång eller</a:t>
            </a:r>
            <a:r>
              <a:rPr lang="sv-SE" sz="1200" baseline="0" dirty="0">
                <a:latin typeface="Arial" panose="020B0604020202020204" pitchFamily="34" charset="0"/>
                <a:cs typeface="Arial" panose="020B0604020202020204" pitchFamily="34" charset="0"/>
              </a:rPr>
              <a:t> aktiverar beteendet? Vad gör föräldern före? </a:t>
            </a:r>
            <a:r>
              <a:rPr lang="sv-SE" sz="1200" dirty="0">
                <a:latin typeface="Arial" panose="020B0604020202020204" pitchFamily="34" charset="0"/>
                <a:cs typeface="Arial" panose="020B0604020202020204" pitchFamily="34" charset="0"/>
              </a:rPr>
              <a:t>(Före)</a:t>
            </a:r>
            <a:r>
              <a:rPr lang="sv-SE" sz="1200" baseline="0" dirty="0">
                <a:latin typeface="Arial" panose="020B0604020202020204" pitchFamily="34" charset="0"/>
                <a:cs typeface="Arial" panose="020B0604020202020204" pitchFamily="34" charset="0"/>
              </a:rPr>
              <a:t> </a:t>
            </a:r>
          </a:p>
          <a:p>
            <a:pPr marL="171450" indent="-171450">
              <a:buFont typeface="Arial"/>
              <a:buChar char="•"/>
            </a:pPr>
            <a:r>
              <a:rPr lang="sv-SE" sz="1200" baseline="0" dirty="0">
                <a:latin typeface="Arial" panose="020B0604020202020204" pitchFamily="34" charset="0"/>
                <a:cs typeface="Arial" panose="020B0604020202020204" pitchFamily="34" charset="0"/>
              </a:rPr>
              <a:t>Vilka är konsekvenserna/Vad gör föräldern efter? (Efter)</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sv-SE" sz="1200" baseline="0" dirty="0">
                <a:latin typeface="Arial" panose="020B0604020202020204" pitchFamily="34" charset="0"/>
                <a:cs typeface="Arial" panose="020B0604020202020204" pitchFamily="34" charset="0"/>
              </a:rPr>
              <a:t>Det vi är ute efter är att förstå hur beteendet uppstår och vidmakthålls.</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sv-SE" sz="1200"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sz="1200" b="0" baseline="0" dirty="0">
                <a:latin typeface="Arial" panose="020B0604020202020204" pitchFamily="34" charset="0"/>
                <a:cs typeface="Arial" panose="020B0604020202020204" pitchFamily="34" charset="0"/>
              </a:rPr>
              <a:t>Det är lättare att börja med beteendet </a:t>
            </a:r>
            <a:r>
              <a:rPr lang="sv-SE" sz="1200" baseline="0" dirty="0">
                <a:latin typeface="Arial" panose="020B0604020202020204" pitchFamily="34" charset="0"/>
                <a:cs typeface="Arial" panose="020B0604020202020204" pitchFamily="34" charset="0"/>
              </a:rPr>
              <a:t>som ska analyseras, inte situationen. </a:t>
            </a:r>
            <a:endParaRPr lang="sv-SE" sz="1200"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23</a:t>
            </a:fld>
            <a:endParaRPr lang="sv-SE" dirty="0"/>
          </a:p>
        </p:txBody>
      </p:sp>
    </p:spTree>
    <p:extLst>
      <p:ext uri="{BB962C8B-B14F-4D97-AF65-F5344CB8AC3E}">
        <p14:creationId xmlns:p14="http://schemas.microsoft.com/office/powerpoint/2010/main" val="362601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a:buNone/>
            </a:pPr>
            <a:r>
              <a:rPr lang="sv-SE" dirty="0">
                <a:latin typeface="Arial" panose="020B0604020202020204" pitchFamily="34" charset="0"/>
                <a:cs typeface="Arial" panose="020B0604020202020204" pitchFamily="34" charset="0"/>
              </a:rPr>
              <a:t>3 min</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i="1" dirty="0">
                <a:latin typeface="Arial" panose="020B0604020202020204" pitchFamily="34" charset="0"/>
                <a:cs typeface="Arial" panose="020B0604020202020204" pitchFamily="34" charset="0"/>
              </a:rPr>
              <a:t>Gruppledarmanualen, uppslag 2.</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1" kern="1200" dirty="0">
                <a:solidFill>
                  <a:schemeClr val="tx1"/>
                </a:solidFill>
                <a:effectLst/>
                <a:latin typeface="Arial" panose="020B0604020202020204" pitchFamily="34" charset="0"/>
                <a:cs typeface="Arial" panose="020B0604020202020204" pitchFamily="34" charset="0"/>
              </a:rPr>
              <a:t>Problembeteende</a:t>
            </a:r>
            <a:endParaRPr lang="sv-SE"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1200" dirty="0">
                <a:solidFill>
                  <a:schemeClr val="tx1"/>
                </a:solidFill>
                <a:effectLst/>
                <a:latin typeface="Arial" panose="020B0604020202020204" pitchFamily="34" charset="0"/>
                <a:cs typeface="Arial" panose="020B0604020202020204" pitchFamily="34" charset="0"/>
              </a:rPr>
              <a:t>Det första du gör i samspelsanalysen är att utgå från någon situation där barnet gör något mindre</a:t>
            </a:r>
            <a:r>
              <a:rPr lang="sv-SE" kern="1200" baseline="0" dirty="0">
                <a:solidFill>
                  <a:schemeClr val="tx1"/>
                </a:solidFill>
                <a:effectLst/>
                <a:latin typeface="Arial" panose="020B0604020202020204" pitchFamily="34" charset="0"/>
                <a:cs typeface="Arial" panose="020B0604020202020204" pitchFamily="34" charset="0"/>
              </a:rPr>
              <a:t> bra</a:t>
            </a:r>
            <a:r>
              <a:rPr lang="sv-SE" kern="1200" dirty="0">
                <a:solidFill>
                  <a:schemeClr val="tx1"/>
                </a:solidFill>
                <a:effectLst/>
                <a:latin typeface="Arial" panose="020B0604020202020204" pitchFamily="34" charset="0"/>
                <a:cs typeface="Arial" panose="020B0604020202020204" pitchFamily="34" charset="0"/>
              </a:rPr>
              <a:t>. I samspelsanalysen kallar vi det </a:t>
            </a:r>
            <a:r>
              <a:rPr lang="sv-SE" i="1" kern="1200" dirty="0">
                <a:solidFill>
                  <a:schemeClr val="tx1"/>
                </a:solidFill>
                <a:effectLst/>
                <a:latin typeface="Arial" panose="020B0604020202020204" pitchFamily="34" charset="0"/>
                <a:cs typeface="Arial" panose="020B0604020202020204" pitchFamily="34" charset="0"/>
              </a:rPr>
              <a:t>problembeteende</a:t>
            </a:r>
            <a:r>
              <a:rPr lang="sv-SE" dirty="0">
                <a:latin typeface="Arial" panose="020B0604020202020204" pitchFamily="34" charset="0"/>
                <a:cs typeface="Arial" panose="020B0604020202020204" pitchFamily="34" charset="0"/>
              </a:rPr>
              <a:t>. </a:t>
            </a:r>
            <a:r>
              <a:rPr lang="sv-SE" kern="1200" dirty="0">
                <a:solidFill>
                  <a:schemeClr val="tx1"/>
                </a:solidFill>
                <a:effectLst/>
                <a:latin typeface="Arial" panose="020B0604020202020204" pitchFamily="34" charset="0"/>
                <a:cs typeface="Arial" panose="020B0604020202020204" pitchFamily="34" charset="0"/>
              </a:rPr>
              <a:t>Ett exempel kan vara </a:t>
            </a:r>
            <a:r>
              <a:rPr lang="sv-SE" i="1" kern="1200" dirty="0">
                <a:solidFill>
                  <a:schemeClr val="tx1"/>
                </a:solidFill>
                <a:effectLst/>
                <a:latin typeface="Arial" panose="020B0604020202020204" pitchFamily="34" charset="0"/>
                <a:cs typeface="Arial" panose="020B0604020202020204" pitchFamily="34" charset="0"/>
              </a:rPr>
              <a:t>vägrar göra läxan</a:t>
            </a:r>
            <a:r>
              <a:rPr lang="sv-SE" kern="1200" dirty="0">
                <a:solidFill>
                  <a:schemeClr val="tx1"/>
                </a:solidFill>
                <a:effectLst/>
                <a:latin typeface="Arial" panose="020B0604020202020204" pitchFamily="34" charset="0"/>
                <a:cs typeface="Arial" panose="020B0604020202020204" pitchFamily="34" charset="0"/>
              </a:rPr>
              <a:t>. Därefter funderar du på vad du som förälder gör innan och efteråt. </a:t>
            </a:r>
            <a:r>
              <a:rPr lang="sv-SE" sz="1200" b="0" dirty="0">
                <a:latin typeface="Times New Roman" panose="02020603050405020304" pitchFamily="18" charset="0"/>
                <a:cs typeface="Times New Roman" panose="02020603050405020304" pitchFamily="18" charset="0"/>
              </a:rPr>
              <a:t>Samspelsanalysen av ett problembeteende kan liknas vid att sätta förstoringsglas över ett visst tidsbestämt händelseförlopp där problemen visade sig tydligt.</a:t>
            </a:r>
          </a:p>
          <a:p>
            <a:pPr marL="0" indent="0">
              <a:buFont typeface="Arial"/>
              <a:buNone/>
            </a:pPr>
            <a:endParaRPr lang="sv-SE" i="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Läs</a:t>
            </a:r>
            <a:r>
              <a:rPr lang="sv-SE" i="1" baseline="0" dirty="0">
                <a:latin typeface="Arial" panose="020B0604020202020204" pitchFamily="34" charset="0"/>
                <a:cs typeface="Arial" panose="020B0604020202020204" pitchFamily="34" charset="0"/>
              </a:rPr>
              <a:t> exemplet i bilden.</a:t>
            </a:r>
          </a:p>
          <a:p>
            <a:pPr marL="0" indent="0">
              <a:buFont typeface="Arial"/>
              <a:buNone/>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Hur kan vi då försöka förändra situationen?</a:t>
            </a:r>
            <a:r>
              <a:rPr lang="sv-SE" dirty="0">
                <a:latin typeface="Arial" panose="020B0604020202020204" pitchFamily="34" charset="0"/>
                <a:cs typeface="Arial" panose="020B0604020202020204" pitchFamily="34" charset="0"/>
              </a:rPr>
              <a:t> </a:t>
            </a:r>
            <a:r>
              <a:rPr lang="sv-SE" i="1" dirty="0">
                <a:latin typeface="Arial" panose="020B0604020202020204" pitchFamily="34" charset="0"/>
                <a:cs typeface="Arial" panose="020B0604020202020204" pitchFamily="34" charset="0"/>
              </a:rPr>
              <a:t>Bläddra till nästa </a:t>
            </a:r>
            <a:r>
              <a:rPr lang="sv-SE" i="1" dirty="0" err="1">
                <a:latin typeface="Arial" panose="020B0604020202020204" pitchFamily="34" charset="0"/>
                <a:cs typeface="Arial" panose="020B0604020202020204" pitchFamily="34" charset="0"/>
              </a:rPr>
              <a:t>slide</a:t>
            </a:r>
            <a:r>
              <a:rPr lang="sv-SE" i="1" dirty="0">
                <a:latin typeface="Arial" panose="020B0604020202020204" pitchFamily="34" charset="0"/>
                <a:cs typeface="Arial" panose="020B0604020202020204" pitchFamily="34" charset="0"/>
              </a:rPr>
              <a:t>.</a:t>
            </a:r>
          </a:p>
          <a:p>
            <a:pPr marL="0" indent="0">
              <a:buFont typeface="Arial"/>
              <a:buNone/>
            </a:pPr>
            <a:endParaRPr lang="sv-SE" i="1" dirty="0"/>
          </a:p>
          <a:p>
            <a:endParaRPr lang="sv-SE" sz="120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endParaRPr lang="sv-SE" i="1"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24</a:t>
            </a:fld>
            <a:endParaRPr lang="sv-SE"/>
          </a:p>
        </p:txBody>
      </p:sp>
    </p:spTree>
    <p:extLst>
      <p:ext uri="{BB962C8B-B14F-4D97-AF65-F5344CB8AC3E}">
        <p14:creationId xmlns:p14="http://schemas.microsoft.com/office/powerpoint/2010/main" val="2310021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Font typeface="Arial"/>
              <a:buNone/>
            </a:pPr>
            <a:r>
              <a:rPr lang="sv-SE" dirty="0">
                <a:latin typeface="Arial" panose="020B0604020202020204" pitchFamily="34" charset="0"/>
                <a:cs typeface="Arial" panose="020B0604020202020204" pitchFamily="34" charset="0"/>
              </a:rPr>
              <a:t>4 min</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i="1" dirty="0">
                <a:latin typeface="Arial" panose="020B0604020202020204" pitchFamily="34" charset="0"/>
                <a:cs typeface="Arial" panose="020B0604020202020204" pitchFamily="34" charset="0"/>
              </a:rPr>
              <a:t>Gruppledarmanualen, uppslag 2.</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sv-SE"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b="1" kern="1200" dirty="0">
                <a:solidFill>
                  <a:schemeClr val="tx1"/>
                </a:solidFill>
                <a:effectLst/>
                <a:latin typeface="Arial" panose="020B0604020202020204" pitchFamily="34" charset="0"/>
                <a:cs typeface="Arial" panose="020B0604020202020204" pitchFamily="34" charset="0"/>
              </a:rPr>
              <a:t>Målbeteende</a:t>
            </a: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kern="1200" dirty="0">
                <a:solidFill>
                  <a:schemeClr val="tx1"/>
                </a:solidFill>
                <a:effectLst/>
                <a:latin typeface="Arial" panose="020B0604020202020204" pitchFamily="34" charset="0"/>
                <a:cs typeface="Arial" panose="020B0604020202020204" pitchFamily="34" charset="0"/>
              </a:rPr>
              <a:t>För att förändra situationen behöver föräldern</a:t>
            </a:r>
            <a:r>
              <a:rPr lang="sv-SE" sz="1200" kern="1200" baseline="0" dirty="0">
                <a:solidFill>
                  <a:schemeClr val="tx1"/>
                </a:solidFill>
                <a:effectLst/>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börja med att omformulera beteendet till något föräldern önskar att barnet ska göra. Det kallar vi </a:t>
            </a:r>
            <a:r>
              <a:rPr lang="sv-SE" sz="1200" i="1" kern="1200" dirty="0">
                <a:solidFill>
                  <a:schemeClr val="tx1"/>
                </a:solidFill>
                <a:effectLst/>
                <a:latin typeface="Arial" panose="020B0604020202020204" pitchFamily="34" charset="0"/>
                <a:cs typeface="Arial" panose="020B0604020202020204" pitchFamily="34" charset="0"/>
              </a:rPr>
              <a:t>målbeteende</a:t>
            </a:r>
            <a:r>
              <a:rPr lang="sv-SE" sz="1200" kern="1200" dirty="0">
                <a:solidFill>
                  <a:schemeClr val="tx1"/>
                </a:solidFill>
                <a:effectLst/>
                <a:latin typeface="Arial" panose="020B0604020202020204" pitchFamily="34" charset="0"/>
                <a:cs typeface="Arial" panose="020B0604020202020204" pitchFamily="34" charset="0"/>
              </a:rPr>
              <a:t>. Därefter behöver föräldern</a:t>
            </a:r>
            <a:r>
              <a:rPr lang="sv-SE" sz="1200" kern="1200" baseline="0" dirty="0">
                <a:solidFill>
                  <a:schemeClr val="tx1"/>
                </a:solidFill>
                <a:effectLst/>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fundera på hur hen kan förändra sitt beteende </a:t>
            </a:r>
            <a:r>
              <a:rPr lang="sv-SE" sz="1200" i="1" kern="1200" dirty="0">
                <a:solidFill>
                  <a:schemeClr val="tx1"/>
                </a:solidFill>
                <a:effectLst/>
                <a:latin typeface="Arial" panose="020B0604020202020204" pitchFamily="34" charset="0"/>
                <a:cs typeface="Arial" panose="020B0604020202020204" pitchFamily="34" charset="0"/>
              </a:rPr>
              <a:t>före</a:t>
            </a:r>
            <a:r>
              <a:rPr lang="sv-SE" sz="1200" kern="1200" dirty="0">
                <a:solidFill>
                  <a:schemeClr val="tx1"/>
                </a:solidFill>
                <a:effectLst/>
                <a:latin typeface="Arial" panose="020B0604020202020204" pitchFamily="34" charset="0"/>
                <a:cs typeface="Arial" panose="020B0604020202020204" pitchFamily="34" charset="0"/>
              </a:rPr>
              <a:t> och </a:t>
            </a:r>
            <a:r>
              <a:rPr lang="sv-SE" sz="1200" i="1" kern="1200" dirty="0">
                <a:solidFill>
                  <a:schemeClr val="tx1"/>
                </a:solidFill>
                <a:effectLst/>
                <a:latin typeface="Arial" panose="020B0604020202020204" pitchFamily="34" charset="0"/>
                <a:cs typeface="Arial" panose="020B0604020202020204" pitchFamily="34" charset="0"/>
              </a:rPr>
              <a:t>efter</a:t>
            </a:r>
            <a:r>
              <a:rPr lang="sv-SE" sz="1200" kern="1200" dirty="0">
                <a:solidFill>
                  <a:schemeClr val="tx1"/>
                </a:solidFill>
                <a:effectLst/>
                <a:latin typeface="Arial" panose="020B0604020202020204" pitchFamily="34" charset="0"/>
                <a:cs typeface="Arial" panose="020B0604020202020204" pitchFamily="34" charset="0"/>
              </a:rPr>
              <a:t> för att öka chansen att barnet utför målbeteendet.</a:t>
            </a:r>
          </a:p>
          <a:p>
            <a:pPr marL="171450" indent="-171450">
              <a:buFont typeface="Wingdings" panose="05000000000000000000" pitchFamily="2" charset="2"/>
              <a:buChar char="Ø"/>
            </a:pPr>
            <a:endParaRPr lang="sv-SE" sz="1200" i="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strike="noStrike" dirty="0">
                <a:latin typeface="Arial" panose="020B0604020202020204" pitchFamily="34" charset="0"/>
                <a:cs typeface="Arial" panose="020B0604020202020204" pitchFamily="34" charset="0"/>
              </a:rPr>
              <a:t>Läs</a:t>
            </a:r>
            <a:r>
              <a:rPr lang="sv-SE" i="1" strike="noStrike" baseline="0" dirty="0">
                <a:latin typeface="Arial" panose="020B0604020202020204" pitchFamily="34" charset="0"/>
                <a:cs typeface="Arial" panose="020B0604020202020204" pitchFamily="34" charset="0"/>
              </a:rPr>
              <a:t> exemplet under barnets beteende i bilden.</a:t>
            </a:r>
          </a:p>
          <a:p>
            <a:endParaRPr lang="sv-SE"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strike="noStrike" dirty="0">
                <a:latin typeface="Arial" panose="020B0604020202020204" pitchFamily="34" charset="0"/>
                <a:cs typeface="Arial" panose="020B0604020202020204" pitchFamily="34" charset="0"/>
              </a:rPr>
              <a:t>Fråga gruppen: </a:t>
            </a:r>
            <a:r>
              <a:rPr lang="sv-SE" strike="noStrike" dirty="0">
                <a:latin typeface="Arial" panose="020B0604020202020204" pitchFamily="34" charset="0"/>
                <a:cs typeface="Arial" panose="020B0604020202020204" pitchFamily="34" charset="0"/>
              </a:rPr>
              <a:t>Vad kan föräldern i exemplet</a:t>
            </a:r>
            <a:r>
              <a:rPr lang="sv-SE" strike="noStrike" baseline="0" dirty="0">
                <a:latin typeface="Arial" panose="020B0604020202020204" pitchFamily="34" charset="0"/>
                <a:cs typeface="Arial" panose="020B0604020202020204" pitchFamily="34" charset="0"/>
              </a:rPr>
              <a:t> </a:t>
            </a:r>
            <a:r>
              <a:rPr lang="sv-SE" strike="noStrike" dirty="0">
                <a:latin typeface="Arial" panose="020B0604020202020204" pitchFamily="34" charset="0"/>
                <a:cs typeface="Arial" panose="020B0604020202020204" pitchFamily="34" charset="0"/>
              </a:rPr>
              <a:t>göra före för att hjälpa barnet att göra det önskade beteendet?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strike="noStrike" dirty="0">
                <a:latin typeface="Arial" panose="020B0604020202020204" pitchFamily="34" charset="0"/>
                <a:cs typeface="Arial" panose="020B0604020202020204" pitchFamily="34" charset="0"/>
              </a:rPr>
              <a:t>Skriv gruppledarnas svar på tavlan.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strike="noStrik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strike="noStrike" dirty="0">
                <a:latin typeface="Arial" panose="020B0604020202020204" pitchFamily="34" charset="0"/>
                <a:cs typeface="Arial" panose="020B0604020202020204" pitchFamily="34" charset="0"/>
              </a:rPr>
              <a:t>Fråga</a:t>
            </a:r>
            <a:r>
              <a:rPr lang="sv-SE" b="1" strike="noStrike" baseline="0" dirty="0">
                <a:latin typeface="Arial" panose="020B0604020202020204" pitchFamily="34" charset="0"/>
                <a:cs typeface="Arial" panose="020B0604020202020204" pitchFamily="34" charset="0"/>
              </a:rPr>
              <a:t> gruppen</a:t>
            </a:r>
            <a:r>
              <a:rPr lang="sv-SE" strike="noStrike" baseline="0" dirty="0">
                <a:latin typeface="Arial" panose="020B0604020202020204" pitchFamily="34" charset="0"/>
                <a:cs typeface="Arial" panose="020B0604020202020204" pitchFamily="34" charset="0"/>
              </a:rPr>
              <a:t>: Vad kan föräldern göra och säga efter, om barnet gör läxan före middagen?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i="1" strike="noStrike" dirty="0">
                <a:latin typeface="Arial" panose="020B0604020202020204" pitchFamily="34" charset="0"/>
                <a:cs typeface="Arial" panose="020B0604020202020204" pitchFamily="34" charset="0"/>
              </a:rPr>
              <a:t>Skriv gruppledarnas svar på tavlan.</a:t>
            </a:r>
          </a:p>
          <a:p>
            <a:endParaRPr lang="sv-SE" sz="12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Arial" panose="020B0604020202020204" pitchFamily="34" charset="0"/>
                <a:cs typeface="Arial" panose="020B0604020202020204" pitchFamily="34" charset="0"/>
              </a:rPr>
              <a:t>Ett mål för er som gruppledare</a:t>
            </a:r>
            <a:r>
              <a:rPr lang="sv-SE" sz="1200" b="0" i="0" kern="1200" baseline="0" dirty="0">
                <a:solidFill>
                  <a:schemeClr val="tx1"/>
                </a:solidFill>
                <a:effectLst/>
                <a:latin typeface="Arial" panose="020B0604020202020204" pitchFamily="34" charset="0"/>
                <a:cs typeface="Arial" panose="020B0604020202020204" pitchFamily="34" charset="0"/>
              </a:rPr>
              <a:t> är att stötta och peppa föräldrarna till att använda samspelsanalysen och att tänka i de här banorna – hur gör jag i situationer som fungerar mindre bra med barnet och hur kan jag göra annorlunda för att det ska fungera bättre? </a:t>
            </a:r>
            <a:endParaRPr lang="sv-SE" b="0"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AC113758-4B63-40D7-B26B-F67CE25F1C5D}" type="slidenum">
              <a:rPr lang="sv-SE" smtClean="0"/>
              <a:t>25</a:t>
            </a:fld>
            <a:endParaRPr lang="sv-SE"/>
          </a:p>
        </p:txBody>
      </p:sp>
    </p:spTree>
    <p:extLst>
      <p:ext uri="{BB962C8B-B14F-4D97-AF65-F5344CB8AC3E}">
        <p14:creationId xmlns:p14="http://schemas.microsoft.com/office/powerpoint/2010/main" val="2543774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dirty="0">
                <a:latin typeface="Arial" panose="020B0604020202020204" pitchFamily="34" charset="0"/>
                <a:cs typeface="Arial" panose="020B0604020202020204" pitchFamily="34" charset="0"/>
              </a:rPr>
              <a:t>4 min</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i="1" dirty="0">
                <a:latin typeface="Arial" panose="020B0604020202020204" pitchFamily="34" charset="0"/>
                <a:cs typeface="Arial" panose="020B0604020202020204" pitchFamily="34" charset="0"/>
              </a:rPr>
              <a:t>Gruppledarmanual, uppslag 3.</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kern="1200" dirty="0">
                <a:solidFill>
                  <a:schemeClr val="tx1"/>
                </a:solidFill>
                <a:effectLst/>
                <a:latin typeface="Arial" panose="020B0604020202020204" pitchFamily="34" charset="0"/>
                <a:cs typeface="Arial" panose="020B0604020202020204" pitchFamily="34" charset="0"/>
              </a:rPr>
              <a:t>Vi ska fortsätta titta på vad som går att göra </a:t>
            </a:r>
            <a:r>
              <a:rPr lang="sv-SE" sz="1200" i="1" kern="1200" dirty="0">
                <a:solidFill>
                  <a:schemeClr val="tx1"/>
                </a:solidFill>
                <a:effectLst/>
                <a:latin typeface="Arial" panose="020B0604020202020204" pitchFamily="34" charset="0"/>
                <a:cs typeface="Arial" panose="020B0604020202020204" pitchFamily="34" charset="0"/>
              </a:rPr>
              <a:t>före</a:t>
            </a:r>
            <a:r>
              <a:rPr lang="sv-SE" sz="1200" kern="1200" dirty="0">
                <a:solidFill>
                  <a:schemeClr val="tx1"/>
                </a:solidFill>
                <a:effectLst/>
                <a:latin typeface="Arial" panose="020B0604020202020204" pitchFamily="34" charset="0"/>
                <a:cs typeface="Arial" panose="020B0604020202020204" pitchFamily="34" charset="0"/>
              </a:rPr>
              <a:t> och </a:t>
            </a:r>
            <a:r>
              <a:rPr lang="sv-SE" sz="1200" i="1" kern="1200" dirty="0">
                <a:solidFill>
                  <a:schemeClr val="tx1"/>
                </a:solidFill>
                <a:effectLst/>
                <a:latin typeface="Arial" panose="020B0604020202020204" pitchFamily="34" charset="0"/>
                <a:cs typeface="Arial" panose="020B0604020202020204" pitchFamily="34" charset="0"/>
              </a:rPr>
              <a:t>efter</a:t>
            </a:r>
            <a:r>
              <a:rPr lang="sv-SE" sz="1200" kern="1200" dirty="0">
                <a:solidFill>
                  <a:schemeClr val="tx1"/>
                </a:solidFill>
                <a:effectLst/>
                <a:latin typeface="Arial" panose="020B0604020202020204" pitchFamily="34" charset="0"/>
                <a:cs typeface="Arial" panose="020B0604020202020204" pitchFamily="34" charset="0"/>
              </a:rPr>
              <a:t> för att minska konflikter och förbättra kommunikationen i situationer där vi vill att barnet ska göra något. En hjälp i det är förkortningen FUB som står för Förbereda, Uppmana och Bekräfta. Vi kommer först att titta närmare på att förbereda (F) och uppmana (U). </a:t>
            </a:r>
          </a:p>
          <a:p>
            <a:pPr eaLnBrk="1" hangingPunct="1">
              <a:spcBef>
                <a:spcPct val="0"/>
              </a:spcBef>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Förberedelse är </a:t>
            </a:r>
            <a:r>
              <a:rPr lang="sv-SE" b="1" dirty="0">
                <a:latin typeface="Arial" panose="020B0604020202020204" pitchFamily="34" charset="0"/>
                <a:cs typeface="Arial" panose="020B0604020202020204" pitchFamily="34" charset="0"/>
              </a:rPr>
              <a:t>viktigt</a:t>
            </a:r>
            <a:r>
              <a:rPr lang="sv-SE" dirty="0">
                <a:latin typeface="Arial" panose="020B0604020202020204" pitchFamily="34" charset="0"/>
                <a:cs typeface="Arial" panose="020B0604020202020204" pitchFamily="34" charset="0"/>
              </a:rPr>
              <a:t> men lätt att glömma fast man vet att man borde förbereda. </a:t>
            </a:r>
            <a:r>
              <a:rPr lang="sv-SE" baseline="0" dirty="0">
                <a:latin typeface="Arial" panose="020B0604020202020204" pitchFamily="34" charset="0"/>
                <a:cs typeface="Arial" panose="020B0604020202020204" pitchFamily="34" charset="0"/>
              </a:rPr>
              <a:t>Det brukar vara en hjälp att använd </a:t>
            </a:r>
            <a:r>
              <a:rPr lang="sv-SE" b="0" baseline="0" dirty="0">
                <a:latin typeface="Arial" panose="020B0604020202020204" pitchFamily="34" charset="0"/>
                <a:cs typeface="Arial" panose="020B0604020202020204" pitchFamily="34" charset="0"/>
              </a:rPr>
              <a:t>FUB </a:t>
            </a:r>
            <a:r>
              <a:rPr lang="sv-SE" baseline="0" dirty="0">
                <a:latin typeface="Arial" panose="020B0604020202020204" pitchFamily="34" charset="0"/>
                <a:cs typeface="Arial" panose="020B0604020202020204" pitchFamily="34" charset="0"/>
              </a:rPr>
              <a:t>vid övergångar, när ett barn ska börja eller sluta med någon aktivitet</a:t>
            </a:r>
            <a:r>
              <a:rPr lang="sv-SE" sz="1200" kern="1200" dirty="0">
                <a:solidFill>
                  <a:schemeClr val="tx1"/>
                </a:solidFill>
                <a:effectLst/>
                <a:latin typeface="Arial" panose="020B0604020202020204" pitchFamily="34" charset="0"/>
                <a:cs typeface="Arial" panose="020B0604020202020204" pitchFamily="34" charset="0"/>
              </a:rPr>
              <a:t>, t.ex. avsluta lek för att äta, </a:t>
            </a:r>
            <a:r>
              <a:rPr lang="sv-SE" sz="1200" dirty="0">
                <a:latin typeface="Arial" panose="020B0604020202020204" pitchFamily="34" charset="0"/>
                <a:cs typeface="Arial" panose="020B0604020202020204" pitchFamily="34" charset="0"/>
              </a:rPr>
              <a:t>avsluta något roligt (spela dator) för att göra något tråkigt (gå och lägga sig) </a:t>
            </a:r>
            <a:r>
              <a:rPr lang="sv-SE" sz="1200" kern="1200" dirty="0">
                <a:solidFill>
                  <a:schemeClr val="tx1"/>
                </a:solidFill>
                <a:effectLst/>
                <a:latin typeface="Arial" panose="020B0604020202020204" pitchFamily="34" charset="0"/>
                <a:cs typeface="Arial" panose="020B0604020202020204" pitchFamily="34" charset="0"/>
              </a:rPr>
              <a:t>eftersom risken</a:t>
            </a:r>
            <a:r>
              <a:rPr lang="sv-SE" sz="1200" kern="1200" baseline="0" dirty="0">
                <a:solidFill>
                  <a:schemeClr val="tx1"/>
                </a:solidFill>
                <a:effectLst/>
                <a:latin typeface="Arial" panose="020B0604020202020204" pitchFamily="34" charset="0"/>
                <a:cs typeface="Arial" panose="020B0604020202020204" pitchFamily="34" charset="0"/>
              </a:rPr>
              <a:t> för konflikter ökar då.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Utan förberedelse blir det snabba ryck, kortsiktsfällan (att göra</a:t>
            </a:r>
            <a:r>
              <a:rPr lang="sv-SE" baseline="0" dirty="0">
                <a:latin typeface="Arial" panose="020B0604020202020204" pitchFamily="34" charset="0"/>
                <a:cs typeface="Arial" panose="020B0604020202020204" pitchFamily="34" charset="0"/>
              </a:rPr>
              <a:t> saker som känns bra på kort sikt men som skapar problem på längre sikt),</a:t>
            </a:r>
            <a:r>
              <a:rPr lang="sv-SE" dirty="0">
                <a:latin typeface="Arial" panose="020B0604020202020204" pitchFamily="34" charset="0"/>
                <a:cs typeface="Arial" panose="020B0604020202020204" pitchFamily="34" charset="0"/>
              </a:rPr>
              <a:t> mer ogenomtänkta lösningar,</a:t>
            </a:r>
            <a:r>
              <a:rPr lang="sv-SE" baseline="0" dirty="0">
                <a:latin typeface="Arial" panose="020B0604020202020204" pitchFamily="34" charset="0"/>
                <a:cs typeface="Arial" panose="020B0604020202020204" pitchFamily="34" charset="0"/>
              </a:rPr>
              <a:t> mer stress som kan leda till att en istället höjer rösten och skriker fram det en vill säga.</a:t>
            </a:r>
          </a:p>
          <a:p>
            <a:pPr marL="0" indent="0">
              <a:buFont typeface="Arial" panose="020B0604020202020204" pitchFamily="34" charset="0"/>
              <a:buNone/>
            </a:pPr>
            <a:r>
              <a:rPr lang="sv-SE" sz="1200" kern="1200" dirty="0">
                <a:solidFill>
                  <a:schemeClr val="tx1"/>
                </a:solidFill>
                <a:effectLst/>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sv-SE" sz="1200" kern="1200" dirty="0">
                <a:solidFill>
                  <a:schemeClr val="tx1"/>
                </a:solidFill>
                <a:effectLst/>
                <a:latin typeface="Arial" panose="020B0604020202020204" pitchFamily="34" charset="0"/>
                <a:cs typeface="Arial" panose="020B0604020202020204" pitchFamily="34" charset="0"/>
              </a:rPr>
              <a:t>Att förbereda och tänka på hur och vad vi kommunicerar</a:t>
            </a:r>
            <a:r>
              <a:rPr lang="sv-SE" baseline="0" dirty="0">
                <a:latin typeface="Arial" panose="020B0604020202020204" pitchFamily="34" charset="0"/>
                <a:cs typeface="Arial" panose="020B0604020202020204" pitchFamily="34" charset="0"/>
              </a:rPr>
              <a:t> ger ett lugnare föräldraskap, mer planerat och förutsägbart, alla vet vad som ska ske och vilka förväntningar som finns både för barnet och föräldern.</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Arial" panose="020B0604020202020204" pitchFamily="34" charset="0"/>
                <a:cs typeface="Arial" panose="020B0604020202020204" pitchFamily="34" charset="0"/>
              </a:rPr>
              <a:t>Att</a:t>
            </a:r>
            <a:r>
              <a:rPr lang="sv-SE" sz="1200" kern="1200" baseline="0" dirty="0">
                <a:solidFill>
                  <a:schemeClr val="tx1"/>
                </a:solidFill>
                <a:effectLst/>
                <a:latin typeface="Arial" panose="020B0604020202020204" pitchFamily="34" charset="0"/>
                <a:cs typeface="Arial" panose="020B0604020202020204" pitchFamily="34" charset="0"/>
              </a:rPr>
              <a:t> f</a:t>
            </a:r>
            <a:r>
              <a:rPr lang="sv-SE" sz="1200" kern="1200" dirty="0">
                <a:solidFill>
                  <a:schemeClr val="tx1"/>
                </a:solidFill>
                <a:effectLst/>
                <a:latin typeface="Arial" panose="020B0604020202020204" pitchFamily="34" charset="0"/>
                <a:cs typeface="Arial" panose="020B0604020202020204" pitchFamily="34" charset="0"/>
              </a:rPr>
              <a:t>örebygga konflikter sägs ibland vara den</a:t>
            </a:r>
            <a:r>
              <a:rPr lang="sv-SE" sz="1200" kern="1200" baseline="0" dirty="0">
                <a:solidFill>
                  <a:schemeClr val="tx1"/>
                </a:solidFill>
                <a:effectLst/>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bästa konflikthanteringen</a:t>
            </a:r>
            <a:r>
              <a:rPr lang="sv-SE" sz="1200" kern="1200" baseline="0" dirty="0">
                <a:solidFill>
                  <a:schemeClr val="tx1"/>
                </a:solidFill>
                <a:effectLst/>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och här kan vi stanna upp och påminna oss om barnperspektivet. Att minska konflikter mellan föräldrar och barn främjar barnets utveckling, vilket går i linje med FN:s barnkonvention </a:t>
            </a:r>
            <a:r>
              <a:rPr lang="sv-SE" sz="1200" b="1" kern="1200" dirty="0">
                <a:solidFill>
                  <a:schemeClr val="tx1"/>
                </a:solidFill>
                <a:effectLst/>
                <a:latin typeface="Arial" panose="020B0604020202020204" pitchFamily="34" charset="0"/>
                <a:cs typeface="Arial" panose="020B0604020202020204" pitchFamily="34" charset="0"/>
              </a:rPr>
              <a:t>artiklar 5 och 6, </a:t>
            </a:r>
            <a:r>
              <a:rPr lang="sv-SE" sz="1200" b="0" kern="1200" dirty="0">
                <a:solidFill>
                  <a:schemeClr val="tx1"/>
                </a:solidFill>
                <a:effectLst/>
                <a:latin typeface="Arial" panose="020B0604020202020204" pitchFamily="34" charset="0"/>
                <a:cs typeface="Arial" panose="020B0604020202020204" pitchFamily="34" charset="0"/>
              </a:rPr>
              <a:t>dvs barns rätt till utveckling och föräldrars</a:t>
            </a:r>
            <a:r>
              <a:rPr lang="sv-SE" sz="1200" b="0" kern="1200" baseline="0" dirty="0">
                <a:solidFill>
                  <a:schemeClr val="tx1"/>
                </a:solidFill>
                <a:effectLst/>
                <a:latin typeface="Arial" panose="020B0604020202020204" pitchFamily="34" charset="0"/>
                <a:cs typeface="Arial" panose="020B0604020202020204" pitchFamily="34" charset="0"/>
              </a:rPr>
              <a:t> ansvar för barnets utveckling. </a:t>
            </a:r>
            <a:endParaRPr lang="sv-SE" sz="1200" b="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26</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5 min </a:t>
            </a:r>
            <a:endParaRPr lang="sv-SE"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latin typeface="Arial" panose="020B0604020202020204" pitchFamily="34" charset="0"/>
                <a:cs typeface="Arial" panose="020B0604020202020204" pitchFamily="34" charset="0"/>
              </a:rPr>
              <a:t>Gruppledarmanual, uppslag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Hur kan föräldern </a:t>
            </a:r>
            <a:r>
              <a:rPr lang="sv-SE" b="1" dirty="0">
                <a:latin typeface="Arial" panose="020B0604020202020204" pitchFamily="34" charset="0"/>
                <a:cs typeface="Arial" panose="020B0604020202020204" pitchFamily="34" charset="0"/>
              </a:rPr>
              <a:t>förbereda</a:t>
            </a:r>
            <a:r>
              <a:rPr lang="sv-SE" dirty="0">
                <a:latin typeface="Arial" panose="020B0604020202020204" pitchFamily="34" charset="0"/>
                <a:cs typeface="Arial" panose="020B0604020202020204" pitchFamily="34" charset="0"/>
              </a:rPr>
              <a:t>? F i </a:t>
            </a:r>
            <a:r>
              <a:rPr lang="sv-SE" dirty="0" err="1">
                <a:latin typeface="Arial" panose="020B0604020202020204" pitchFamily="34" charset="0"/>
                <a:cs typeface="Arial" panose="020B0604020202020204" pitchFamily="34" charset="0"/>
              </a:rPr>
              <a:t>fub</a:t>
            </a:r>
            <a:r>
              <a:rPr lang="sv-SE"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Ø"/>
            </a:pPr>
            <a:r>
              <a:rPr lang="sv-SE" i="1" baseline="0" dirty="0">
                <a:latin typeface="Arial" panose="020B0604020202020204" pitchFamily="34" charset="0"/>
                <a:cs typeface="Arial" panose="020B0604020202020204" pitchFamily="34" charset="0"/>
              </a:rPr>
              <a:t>Korta demonstrationer för att exemplifiera varje punkt.</a:t>
            </a:r>
          </a:p>
          <a:p>
            <a:endParaRPr lang="sv-SE" baseline="0" dirty="0">
              <a:latin typeface="Arial" panose="020B0604020202020204" pitchFamily="34" charset="0"/>
              <a:cs typeface="Arial" panose="020B0604020202020204" pitchFamily="34" charset="0"/>
            </a:endParaRPr>
          </a:p>
          <a:p>
            <a:r>
              <a:rPr lang="sv-SE" baseline="0" dirty="0">
                <a:latin typeface="Arial" panose="020B0604020202020204" pitchFamily="34" charset="0"/>
                <a:cs typeface="Arial" panose="020B0604020202020204" pitchFamily="34" charset="0"/>
              </a:rPr>
              <a:t> Vi tar exemplet att det snart är dags för Lisa att gå och lägga sig.</a:t>
            </a:r>
          </a:p>
          <a:p>
            <a:pPr marL="360000" indent="-180000">
              <a:buFont typeface="Courier New" panose="02070309020205020404" pitchFamily="49" charset="0"/>
              <a:buChar char="o"/>
            </a:pPr>
            <a:r>
              <a:rPr lang="sv-SE" b="1" i="0" baseline="0" dirty="0">
                <a:latin typeface="Arial" panose="020B0604020202020204" pitchFamily="34" charset="0"/>
                <a:cs typeface="Arial" panose="020B0604020202020204" pitchFamily="34" charset="0"/>
              </a:rPr>
              <a:t>Ge barnet tid att avsluta. </a:t>
            </a:r>
            <a:r>
              <a:rPr lang="sv-SE" baseline="0" dirty="0">
                <a:latin typeface="Arial" panose="020B0604020202020204" pitchFamily="34" charset="0"/>
                <a:cs typeface="Arial" panose="020B0604020202020204" pitchFamily="34" charset="0"/>
              </a:rPr>
              <a:t>Lisa behöver också få tid på sig att avsluta det hon håller på med, föräldern kan säga till Lisa att om 10 minuter är det dags att avsluta för att sedan borsta tänderna. Använd timer, äggklocka. </a:t>
            </a:r>
          </a:p>
          <a:p>
            <a:pPr marL="360000" indent="-180000">
              <a:buFont typeface="Courier New" panose="02070309020205020404" pitchFamily="49" charset="0"/>
              <a:buChar char="o"/>
            </a:pPr>
            <a:r>
              <a:rPr lang="sv-SE" b="1" i="0" baseline="0" dirty="0">
                <a:latin typeface="Arial" panose="020B0604020202020204" pitchFamily="34" charset="0"/>
                <a:cs typeface="Arial" panose="020B0604020202020204" pitchFamily="34" charset="0"/>
              </a:rPr>
              <a:t>Påminn barnet. </a:t>
            </a:r>
            <a:r>
              <a:rPr lang="sv-SE" baseline="0" dirty="0">
                <a:latin typeface="Arial" panose="020B0604020202020204" pitchFamily="34" charset="0"/>
                <a:cs typeface="Arial" panose="020B0604020202020204" pitchFamily="34" charset="0"/>
              </a:rPr>
              <a:t>Påminn Lisa när det är 5 minuter kvar. Jag kommer tillbaka och säger till när tiden är ute.</a:t>
            </a:r>
          </a:p>
          <a:p>
            <a:pPr marL="360000" indent="-180000">
              <a:buFont typeface="Courier New" panose="02070309020205020404" pitchFamily="49" charset="0"/>
              <a:buChar char="o"/>
            </a:pPr>
            <a:r>
              <a:rPr lang="sv-SE" b="1" i="1" baseline="0" dirty="0">
                <a:latin typeface="Arial" panose="020B0604020202020204" pitchFamily="34" charset="0"/>
                <a:cs typeface="Arial" panose="020B0604020202020204" pitchFamily="34" charset="0"/>
              </a:rPr>
              <a:t>Rutiner. </a:t>
            </a:r>
            <a:r>
              <a:rPr lang="sv-SE" baseline="0" dirty="0">
                <a:latin typeface="Arial" panose="020B0604020202020204" pitchFamily="34" charset="0"/>
                <a:cs typeface="Arial" panose="020B0604020202020204" pitchFamily="34" charset="0"/>
              </a:rPr>
              <a:t>Det blir lättare om Lisa varje kväll behöver avsluta samma tid, har läggning vid samma tid och att det finns en rutin för vad som händer vid läggning, ex först borsta tänderna, sedan byta till pyjamas, läsa bok. </a:t>
            </a:r>
          </a:p>
          <a:p>
            <a:pPr marL="360000" indent="-180000">
              <a:buFont typeface="Courier New" panose="02070309020205020404" pitchFamily="49" charset="0"/>
              <a:buChar char="o"/>
            </a:pPr>
            <a:r>
              <a:rPr lang="sv-SE" b="1" i="0" baseline="0" dirty="0" err="1">
                <a:latin typeface="Arial" panose="020B0604020202020204" pitchFamily="34" charset="0"/>
                <a:cs typeface="Arial" panose="020B0604020202020204" pitchFamily="34" charset="0"/>
              </a:rPr>
              <a:t>Bildstöd</a:t>
            </a:r>
            <a:r>
              <a:rPr lang="sv-SE" b="1" i="0" baseline="0" dirty="0">
                <a:latin typeface="Arial" panose="020B0604020202020204" pitchFamily="34" charset="0"/>
                <a:cs typeface="Arial" panose="020B0604020202020204" pitchFamily="34" charset="0"/>
              </a:rPr>
              <a:t>.</a:t>
            </a:r>
            <a:r>
              <a:rPr lang="sv-SE" i="1" baseline="0" dirty="0">
                <a:latin typeface="Arial" panose="020B0604020202020204" pitchFamily="34" charset="0"/>
                <a:cs typeface="Arial" panose="020B0604020202020204" pitchFamily="34" charset="0"/>
              </a:rPr>
              <a:t> </a:t>
            </a:r>
            <a:r>
              <a:rPr lang="sv-SE" i="0" baseline="0" dirty="0">
                <a:latin typeface="Arial" panose="020B0604020202020204" pitchFamily="34" charset="0"/>
                <a:cs typeface="Arial" panose="020B0604020202020204" pitchFamily="34" charset="0"/>
              </a:rPr>
              <a:t>Fota barnet eller klipp ut bilder på olika steg i </a:t>
            </a:r>
            <a:r>
              <a:rPr lang="sv-SE" i="0" baseline="0" dirty="0" err="1">
                <a:latin typeface="Arial" panose="020B0604020202020204" pitchFamily="34" charset="0"/>
                <a:cs typeface="Arial" panose="020B0604020202020204" pitchFamily="34" charset="0"/>
              </a:rPr>
              <a:t>FUBen</a:t>
            </a:r>
            <a:r>
              <a:rPr lang="sv-SE" i="0" baseline="0" dirty="0">
                <a:latin typeface="Arial" panose="020B0604020202020204" pitchFamily="34" charset="0"/>
                <a:cs typeface="Arial" panose="020B0604020202020204" pitchFamily="34" charset="0"/>
              </a:rPr>
              <a:t> som en påminnelse för barnet</a:t>
            </a:r>
          </a:p>
          <a:p>
            <a:pPr marL="171450" indent="-171450">
              <a:buFont typeface="Arial" panose="020B0604020202020204" pitchFamily="34" charset="0"/>
              <a:buChar char="•"/>
            </a:pPr>
            <a:endParaRPr lang="sv-SE" i="1" baseline="0"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Nu ska vi prata lite om uppmaningar.</a:t>
            </a: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Börja</a:t>
            </a:r>
            <a:r>
              <a:rPr lang="sv-SE" i="1" baseline="0" dirty="0">
                <a:latin typeface="Arial" panose="020B0604020202020204" pitchFamily="34" charset="0"/>
                <a:cs typeface="Arial" panose="020B0604020202020204" pitchFamily="34" charset="0"/>
              </a:rPr>
              <a:t> med att ge gruppen flera instruktioner i en rask takt:</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”Sätt er två och två eller tre och tre och slå sen upp sidan 6  på träff 2 och läs längst ner på sidan. Gör sedan tillsammans en sammanfattning och förbered er på att redovisa för hela gruppen om tre minuter”</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baseline="0" dirty="0">
                <a:latin typeface="Arial" panose="020B0604020202020204" pitchFamily="34" charset="0"/>
                <a:cs typeface="Arial" panose="020B0604020202020204" pitchFamily="34" charset="0"/>
              </a:rPr>
              <a:t>Fråga gruppen: </a:t>
            </a:r>
            <a:r>
              <a:rPr lang="sv-SE" baseline="0" dirty="0">
                <a:latin typeface="Arial" panose="020B0604020202020204" pitchFamily="34" charset="0"/>
                <a:cs typeface="Arial" panose="020B0604020202020204" pitchFamily="34" charset="0"/>
              </a:rPr>
              <a:t>Hur kändes det där?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Det här var ett exempel på hur svårt det blir när en får för många uppmaningar och instruktioner samtidigt. I forskning (av </a:t>
            </a:r>
            <a:r>
              <a:rPr lang="sv-SE" dirty="0">
                <a:latin typeface="Arial" panose="020B0604020202020204" pitchFamily="34" charset="0"/>
                <a:cs typeface="Arial" panose="020B0604020202020204" pitchFamily="34" charset="0"/>
              </a:rPr>
              <a:t>Caroline Webster Stratton, grundare av ”de otroliga åren”) har visat att föräldrar ger barn upp</a:t>
            </a:r>
            <a:r>
              <a:rPr lang="sv-SE" baseline="0" dirty="0">
                <a:latin typeface="Arial" panose="020B0604020202020204" pitchFamily="34" charset="0"/>
                <a:cs typeface="Arial" panose="020B0604020202020204" pitchFamily="34" charset="0"/>
              </a:rPr>
              <a:t> till 20 </a:t>
            </a:r>
            <a:r>
              <a:rPr lang="sv-SE" dirty="0">
                <a:latin typeface="Arial" panose="020B0604020202020204" pitchFamily="34" charset="0"/>
                <a:cs typeface="Arial" panose="020B0604020202020204" pitchFamily="34" charset="0"/>
              </a:rPr>
              <a:t>uppmaningar i halvtimmen – barn med ADHD dubbelt upp (Webster-Stratton, 2006).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r>
              <a:rPr lang="sv-SE" baseline="0" dirty="0">
                <a:latin typeface="Arial" panose="020B0604020202020204" pitchFamily="34" charset="0"/>
                <a:cs typeface="Arial" panose="020B0604020202020204" pitchFamily="34" charset="0"/>
              </a:rPr>
              <a:t>När det gäller U:et i </a:t>
            </a:r>
            <a:r>
              <a:rPr lang="sv-SE" baseline="0" dirty="0" err="1">
                <a:latin typeface="Arial" panose="020B0604020202020204" pitchFamily="34" charset="0"/>
                <a:cs typeface="Arial" panose="020B0604020202020204" pitchFamily="34" charset="0"/>
              </a:rPr>
              <a:t>FUB:en</a:t>
            </a:r>
            <a:r>
              <a:rPr lang="sv-SE" baseline="0" dirty="0">
                <a:latin typeface="Arial" panose="020B0604020202020204" pitchFamily="34" charset="0"/>
                <a:cs typeface="Arial" panose="020B0604020202020204" pitchFamily="34" charset="0"/>
              </a:rPr>
              <a:t> uppmana är det viktigt att tänka på att: </a:t>
            </a:r>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i="0" dirty="0">
                <a:latin typeface="Arial" panose="020B0604020202020204" pitchFamily="34" charset="0"/>
                <a:cs typeface="Arial" panose="020B0604020202020204" pitchFamily="34" charset="0"/>
              </a:rPr>
              <a:t>Minska allt som stör och försök att ha ögonkontakt - </a:t>
            </a:r>
            <a:r>
              <a:rPr lang="sv-SE" sz="1200" kern="1200" dirty="0">
                <a:solidFill>
                  <a:schemeClr val="tx1"/>
                </a:solidFill>
                <a:effectLst/>
                <a:latin typeface="Arial" panose="020B0604020202020204" pitchFamily="34" charset="0"/>
                <a:cs typeface="Arial" panose="020B0604020202020204" pitchFamily="34" charset="0"/>
              </a:rPr>
              <a:t>Se till att du har barnets uppmärksamhet innan du ger en uppmaningen. Ett vanligt misstag är att ge instruktioner när barnet är upptaget med något annat. </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Ge en uppmaning i taget - </a:t>
            </a:r>
            <a:r>
              <a:rPr lang="sv-SE" sz="1200" kern="1200" dirty="0">
                <a:solidFill>
                  <a:schemeClr val="tx1"/>
                </a:solidFill>
                <a:effectLst/>
                <a:latin typeface="Arial" panose="020B0604020202020204" pitchFamily="34" charset="0"/>
                <a:cs typeface="Arial" panose="020B0604020202020204" pitchFamily="34" charset="0"/>
              </a:rPr>
              <a:t>Ge korta uppmaningar och säg vad barnet ska göra. D</a:t>
            </a:r>
            <a:r>
              <a:rPr lang="sv-SE" dirty="0">
                <a:latin typeface="Arial" panose="020B0604020202020204" pitchFamily="34" charset="0"/>
                <a:cs typeface="Arial" panose="020B0604020202020204" pitchFamily="34" charset="0"/>
              </a:rPr>
              <a:t>et ökar</a:t>
            </a:r>
            <a:r>
              <a:rPr lang="sv-SE" baseline="0" dirty="0">
                <a:latin typeface="Arial" panose="020B0604020202020204" pitchFamily="34" charset="0"/>
                <a:cs typeface="Arial" panose="020B0604020202020204" pitchFamily="34" charset="0"/>
              </a:rPr>
              <a:t> chansen att barnet vet vad det ska göra.</a:t>
            </a:r>
            <a:r>
              <a:rPr lang="sv-SE" sz="1200" kern="1200" dirty="0">
                <a:solidFill>
                  <a:schemeClr val="tx1"/>
                </a:solidFill>
                <a:effectLst/>
                <a:latin typeface="Arial" panose="020B0604020202020204" pitchFamily="34" charset="0"/>
                <a:cs typeface="Arial" panose="020B0604020202020204" pitchFamily="34" charset="0"/>
              </a:rPr>
              <a:t> Du kan också be barnet upprepa uppmaningen. Om uppgiften är svår bör du dela upp den i flera små steg.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i="0" dirty="0">
                <a:latin typeface="Arial" panose="020B0604020202020204" pitchFamily="34" charset="0"/>
                <a:cs typeface="Arial" panose="020B0604020202020204" pitchFamily="34" charset="0"/>
              </a:rPr>
              <a:t>Var lugn, tydlig och trevlig </a:t>
            </a:r>
            <a:r>
              <a:rPr lang="sv-SE" dirty="0">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Undvik att ge uppmaningen som en fråga. Tala om vad det är du vill att barnet ska göra med en trevlig ton. </a:t>
            </a:r>
          </a:p>
          <a:p>
            <a:pPr marL="171450" lvl="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Undvik att argumentera</a:t>
            </a:r>
            <a:r>
              <a:rPr lang="sv-SE" b="1" i="0" baseline="0" dirty="0">
                <a:latin typeface="Arial" panose="020B0604020202020204" pitchFamily="34" charset="0"/>
                <a:cs typeface="Arial" panose="020B0604020202020204" pitchFamily="34" charset="0"/>
              </a:rPr>
              <a:t> </a:t>
            </a:r>
            <a:r>
              <a:rPr lang="sv-SE" i="1" baseline="0" dirty="0">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Upprepa uppmaningen lugnt en eller två gånger.</a:t>
            </a:r>
            <a:endParaRPr lang="sv-SE"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Avled -</a:t>
            </a:r>
            <a:r>
              <a:rPr lang="sv-SE" dirty="0">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Ibland fungerar det att avleda barnet, exempelvis genom att säga ”Vill du klämma ut tandkrämen?” om barnet inte vill borsta tänderna. Tänk på att ge barnet tid att göra det du bett om. Ibland kan det bli bra om barnet får välja mellan två alternativ. </a:t>
            </a:r>
            <a:endParaRPr lang="sv-SE" dirty="0">
              <a:latin typeface="Arial" panose="020B0604020202020204" pitchFamily="34" charset="0"/>
              <a:cs typeface="Arial" panose="020B0604020202020204" pitchFamily="34" charset="0"/>
            </a:endParaRPr>
          </a:p>
          <a:p>
            <a:endParaRPr lang="sv-SE"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latin typeface="Arial" panose="020B0604020202020204" pitchFamily="34" charset="0"/>
                <a:ea typeface="Times New Roman" panose="02020603050405020304" pitchFamily="18" charset="0"/>
                <a:cs typeface="Times New Roman" panose="02020603050405020304" pitchFamily="18" charset="0"/>
              </a:rPr>
              <a:t>Det kan bli särskilt utmanande när man har ett barn med särskilda behov att ta hänsyn till. Använd ovanstående </a:t>
            </a:r>
            <a:r>
              <a:rPr lang="sv-SE" sz="1200" b="0" dirty="0" err="1">
                <a:effectLst/>
                <a:latin typeface="Arial" panose="020B0604020202020204" pitchFamily="34" charset="0"/>
                <a:ea typeface="Times New Roman" panose="02020603050405020304" pitchFamily="18" charset="0"/>
                <a:cs typeface="Times New Roman" panose="02020603050405020304" pitchFamily="18" charset="0"/>
              </a:rPr>
              <a:t>stategier</a:t>
            </a:r>
            <a:r>
              <a:rPr lang="sv-SE" sz="1200" b="0" dirty="0">
                <a:effectLst/>
                <a:latin typeface="Arial" panose="020B0604020202020204" pitchFamily="34" charset="0"/>
                <a:ea typeface="Times New Roman" panose="02020603050405020304" pitchFamily="18" charset="0"/>
                <a:cs typeface="Times New Roman" panose="02020603050405020304" pitchFamily="18" charset="0"/>
              </a:rPr>
              <a:t> och kanske behövs fler läggas till. Kravnivån kan behöva matchas med barnets, så barnet får möjlighet att lyckas oftare, så självkänslan och självförtroendet ökar.</a:t>
            </a:r>
          </a:p>
          <a:p>
            <a:endParaRPr lang="sv-SE"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27</a:t>
            </a:fld>
            <a:endParaRPr lang="sv-SE"/>
          </a:p>
        </p:txBody>
      </p:sp>
    </p:spTree>
    <p:extLst>
      <p:ext uri="{BB962C8B-B14F-4D97-AF65-F5344CB8AC3E}">
        <p14:creationId xmlns:p14="http://schemas.microsoft.com/office/powerpoint/2010/main" val="275128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aseline="0" dirty="0">
                <a:latin typeface="Arial" panose="020B0604020202020204" pitchFamily="34" charset="0"/>
                <a:cs typeface="Arial" panose="020B0604020202020204" pitchFamily="34" charset="0"/>
              </a:rPr>
              <a:t>5 </a:t>
            </a:r>
            <a:r>
              <a:rPr lang="sv-SE" dirty="0">
                <a:latin typeface="Arial" panose="020B0604020202020204" pitchFamily="34" charset="0"/>
                <a:cs typeface="Arial" panose="020B0604020202020204" pitchFamily="34" charset="0"/>
              </a:rPr>
              <a:t>min </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Arial" panose="020B0604020202020204" pitchFamily="34" charset="0"/>
                <a:cs typeface="Arial" panose="020B0604020202020204" pitchFamily="34" charset="0"/>
              </a:rPr>
              <a:t>Gruppledarmanual, uppslag 3.</a:t>
            </a:r>
            <a:endParaRPr lang="sv-SE"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sv-SE" b="0" i="1" dirty="0">
                <a:latin typeface="Arial" panose="020B0604020202020204" pitchFamily="34" charset="0"/>
                <a:cs typeface="Arial" panose="020B0604020202020204" pitchFamily="34" charset="0"/>
              </a:rPr>
              <a:t>Visa film: </a:t>
            </a:r>
            <a:r>
              <a:rPr lang="sv-SE" b="1" i="1" dirty="0">
                <a:latin typeface="Arial" panose="020B0604020202020204" pitchFamily="34" charset="0"/>
                <a:cs typeface="Arial" panose="020B0604020202020204" pitchFamily="34" charset="0"/>
              </a:rPr>
              <a:t>Film 7 </a:t>
            </a:r>
            <a:r>
              <a:rPr lang="sv-SE" b="1" i="1" baseline="0" dirty="0">
                <a:latin typeface="Arial" panose="020B0604020202020204" pitchFamily="34" charset="0"/>
                <a:cs typeface="Arial" panose="020B0604020202020204" pitchFamily="34" charset="0"/>
              </a:rPr>
              <a:t>– </a:t>
            </a:r>
            <a:r>
              <a:rPr lang="sv-SE" b="1" i="1" dirty="0">
                <a:latin typeface="Arial" panose="020B0604020202020204" pitchFamily="34" charset="0"/>
                <a:cs typeface="Arial" panose="020B0604020202020204" pitchFamily="34" charset="0"/>
              </a:rPr>
              <a:t>En stressig morgon </a:t>
            </a:r>
            <a:r>
              <a:rPr lang="sv-SE" b="0" i="1" dirty="0">
                <a:latin typeface="Arial" panose="020B0604020202020204" pitchFamily="34" charset="0"/>
                <a:cs typeface="Arial" panose="020B0604020202020204" pitchFamily="34" charset="0"/>
              </a:rPr>
              <a:t>(mamma och dotter vid frukosten).</a:t>
            </a:r>
          </a:p>
          <a:p>
            <a:pPr marL="171450" lvl="0" indent="-171450">
              <a:buFont typeface="Wingdings" panose="05000000000000000000" pitchFamily="2" charset="2"/>
              <a:buChar char="Ø"/>
            </a:pPr>
            <a:r>
              <a:rPr lang="sv-SE" i="1" baseline="0" dirty="0">
                <a:latin typeface="Arial" panose="020B0604020202020204" pitchFamily="34" charset="0"/>
                <a:cs typeface="Arial" panose="020B0604020202020204" pitchFamily="34" charset="0"/>
              </a:rPr>
              <a:t>Diskutera kort:</a:t>
            </a:r>
            <a:r>
              <a:rPr lang="sv-SE" i="1" kern="1200" baseline="0" dirty="0">
                <a:solidFill>
                  <a:schemeClr val="tx1"/>
                </a:solidFill>
                <a:effectLst/>
                <a:latin typeface="Arial" panose="020B0604020202020204" pitchFamily="34" charset="0"/>
                <a:cs typeface="Arial" panose="020B0604020202020204" pitchFamily="34" charset="0"/>
              </a:rPr>
              <a:t> </a:t>
            </a:r>
            <a:r>
              <a:rPr lang="sv-SE" kern="1200" dirty="0">
                <a:solidFill>
                  <a:schemeClr val="tx1"/>
                </a:solidFill>
                <a:effectLst/>
                <a:latin typeface="Arial" panose="020B0604020202020204" pitchFamily="34" charset="0"/>
                <a:cs typeface="Arial" panose="020B0604020202020204" pitchFamily="34" charset="0"/>
              </a:rPr>
              <a:t>Föräldern har inte förberett så bra och hamnar i en stressig situation.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kern="1200" dirty="0">
                <a:solidFill>
                  <a:schemeClr val="tx1"/>
                </a:solidFill>
                <a:effectLst/>
                <a:latin typeface="Arial" panose="020B0604020202020204" pitchFamily="34" charset="0"/>
                <a:cs typeface="Arial" panose="020B0604020202020204" pitchFamily="34" charset="0"/>
              </a:rPr>
              <a:t>Hur gör föräldern då hon uppmanar sitt barn?</a:t>
            </a:r>
            <a:endParaRPr lang="sv-SE" dirty="0">
              <a:effectLst/>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kern="1200" dirty="0">
                <a:solidFill>
                  <a:schemeClr val="tx1"/>
                </a:solidFill>
                <a:effectLst/>
                <a:latin typeface="Arial" panose="020B0604020202020204" pitchFamily="34" charset="0"/>
                <a:cs typeface="Arial" panose="020B0604020202020204" pitchFamily="34" charset="0"/>
              </a:rPr>
              <a:t>Vad skulle hon ha kunnat göra annorlunda i situationen som helhet?</a:t>
            </a:r>
            <a:endParaRPr lang="sv-SE" b="0" i="1" dirty="0">
              <a:latin typeface="Arial" panose="020B0604020202020204" pitchFamily="34" charset="0"/>
              <a:cs typeface="Arial" panose="020B0604020202020204" pitchFamily="34" charset="0"/>
            </a:endParaRPr>
          </a:p>
          <a:p>
            <a:endParaRPr lang="sv-SE"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I föräldragruppen visar ni även </a:t>
            </a:r>
            <a:r>
              <a:rPr lang="sv-SE" b="1" i="1" baseline="0" dirty="0">
                <a:latin typeface="Arial" panose="020B0604020202020204" pitchFamily="34" charset="0"/>
                <a:cs typeface="Arial" panose="020B0604020202020204" pitchFamily="34" charset="0"/>
              </a:rPr>
              <a:t>Film 8 – Förberedelser och </a:t>
            </a:r>
            <a:r>
              <a:rPr lang="sv-SE" sz="1200" b="1" i="1" baseline="0" dirty="0">
                <a:latin typeface="Arial" panose="020B0604020202020204" pitchFamily="34" charset="0"/>
                <a:cs typeface="Arial" panose="020B0604020202020204" pitchFamily="34" charset="0"/>
              </a:rPr>
              <a:t>uppmaningar </a:t>
            </a:r>
            <a:r>
              <a:rPr lang="sv-SE"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(pappa dotter sparkcykel &amp; pappa två barn, båda ska få sitta vid datorn)</a:t>
            </a:r>
            <a:r>
              <a:rPr lang="sv-SE" sz="1200" b="1" i="1" baseline="0" dirty="0">
                <a:latin typeface="Arial" panose="020B0604020202020204" pitchFamily="34" charset="0"/>
                <a:cs typeface="Arial" panose="020B0604020202020204" pitchFamily="34" charset="0"/>
              </a:rPr>
              <a:t> </a:t>
            </a:r>
            <a:r>
              <a:rPr lang="sv-SE" sz="1200" baseline="0" dirty="0">
                <a:latin typeface="Arial" panose="020B0604020202020204" pitchFamily="34" charset="0"/>
                <a:cs typeface="Arial" panose="020B0604020202020204" pitchFamily="34" charset="0"/>
              </a:rPr>
              <a:t>– som är två dokumentera exempel där föräldrarna använder förberedelser och uppmaningar. </a:t>
            </a:r>
          </a:p>
          <a:p>
            <a:pPr marL="171450" indent="-171450">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Föräldrarna kommer även att få göra en övning där de två och två ska komma på 1-2 situationer där de upplever att de är bra på att förbereda och uppmana och 1-2 situationer då de skulle kunna bli bättre på det. De får sedan diskutera vad de skulle kunna göra annorlunda i de situationer som fungerar mindre bra.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28</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10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latin typeface="Arial" panose="020B0604020202020204" pitchFamily="34" charset="0"/>
                <a:cs typeface="Arial" panose="020B0604020202020204" pitchFamily="34" charset="0"/>
              </a:rPr>
              <a:t>Gruppledarmanual, uppslag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Arial" panose="020B0604020202020204" pitchFamily="34" charset="0"/>
                <a:cs typeface="Arial" panose="020B0604020202020204" pitchFamily="34" charset="0"/>
              </a:rPr>
              <a:t>Vi har gått igenom förberedelser och uppmaningar och nu lägger vi till </a:t>
            </a:r>
            <a:r>
              <a:rPr lang="sv-SE" sz="1200" b="0" kern="1200" dirty="0">
                <a:solidFill>
                  <a:schemeClr val="tx1"/>
                </a:solidFill>
                <a:effectLst/>
                <a:latin typeface="Arial" panose="020B0604020202020204" pitchFamily="34" charset="0"/>
                <a:cs typeface="Arial" panose="020B0604020202020204" pitchFamily="34" charset="0"/>
              </a:rPr>
              <a:t>bekräfta</a:t>
            </a:r>
            <a:r>
              <a:rPr lang="sv-SE" sz="1200" kern="1200" dirty="0">
                <a:solidFill>
                  <a:schemeClr val="tx1"/>
                </a:solidFill>
                <a:effectLst/>
                <a:latin typeface="Arial" panose="020B0604020202020204" pitchFamily="34" charset="0"/>
                <a:cs typeface="Arial" panose="020B0604020202020204" pitchFamily="34" charset="0"/>
              </a:rPr>
              <a:t>. Bekräfta handlar om att ge mer positiv uppmärksamhet genom att bekräfta det barnet gör som fungerar bra. I samspelsanalysen hamnar bekräfta i det du gör som förälder </a:t>
            </a:r>
            <a:r>
              <a:rPr lang="sv-SE" sz="1200" i="1" kern="1200" dirty="0">
                <a:solidFill>
                  <a:schemeClr val="tx1"/>
                </a:solidFill>
                <a:effectLst/>
                <a:latin typeface="Arial" panose="020B0604020202020204" pitchFamily="34" charset="0"/>
                <a:cs typeface="Arial" panose="020B0604020202020204" pitchFamily="34" charset="0"/>
              </a:rPr>
              <a:t>efter</a:t>
            </a:r>
            <a:r>
              <a:rPr lang="sv-SE" sz="1200" kern="1200" dirty="0">
                <a:solidFill>
                  <a:schemeClr val="tx1"/>
                </a:solidFill>
                <a:effectLst/>
                <a:latin typeface="Arial" panose="020B0604020202020204" pitchFamily="34" charset="0"/>
                <a:cs typeface="Arial" panose="020B0604020202020204" pitchFamily="34" charset="0"/>
              </a:rPr>
              <a:t> barnets målbeteende.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Arial" panose="020B0604020202020204" pitchFamily="34" charset="0"/>
                <a:cs typeface="Arial" panose="020B0604020202020204" pitchFamily="34" charset="0"/>
              </a:rPr>
              <a:t>Om det är mycket konflikter hemma är det lätt att glömma bort att uppmärksamma och uppmuntra det som barnet gör bra. Att ge positiv uppmärksamhet är ett av de bästa sätten att vägleda och stärka sitt barn och</a:t>
            </a:r>
            <a:r>
              <a:rPr lang="sv-SE" sz="1200" kern="1200" baseline="0" dirty="0">
                <a:solidFill>
                  <a:schemeClr val="tx1"/>
                </a:solidFill>
                <a:effectLst/>
                <a:latin typeface="Arial" panose="020B0604020202020204" pitchFamily="34" charset="0"/>
                <a:cs typeface="Arial" panose="020B0604020202020204" pitchFamily="34" charset="0"/>
              </a:rPr>
              <a:t>, som vi berättat, ett av de mest effektiva sätten att påverka ett beteende</a:t>
            </a:r>
            <a:r>
              <a:rPr lang="sv-SE" sz="1200" kern="1200" dirty="0">
                <a:solidFill>
                  <a:schemeClr val="tx1"/>
                </a:solidFill>
                <a:effectLst/>
                <a:latin typeface="Arial" panose="020B0604020202020204" pitchFamily="34" charset="0"/>
                <a:cs typeface="Arial" panose="020B0604020202020204" pitchFamily="34" charset="0"/>
              </a:rPr>
              <a:t>. </a:t>
            </a:r>
            <a:endParaRPr lang="sv-SE"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aseline="0" dirty="0">
                <a:latin typeface="Arial" panose="020B0604020202020204" pitchFamily="34" charset="0"/>
                <a:cs typeface="Arial" panose="020B0604020202020204" pitchFamily="34" charset="0"/>
              </a:rPr>
              <a:t>Relationen mellan förälder och barn förbättras om barnet får uppmärksamhet för sådant som fungerar bra. Tänk på fem-ettan!</a:t>
            </a:r>
          </a:p>
          <a:p>
            <a:pPr marL="171450" indent="-171450">
              <a:buFont typeface="Arial" panose="020B0604020202020204" pitchFamily="34" charset="0"/>
              <a:buChar char="•"/>
            </a:pPr>
            <a:endParaRPr lang="sv-SE"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aseline="0" dirty="0">
                <a:latin typeface="Arial" panose="020B0604020202020204" pitchFamily="34" charset="0"/>
                <a:cs typeface="Arial" panose="020B0604020202020204" pitchFamily="34" charset="0"/>
              </a:rPr>
              <a:t>Genom att bekräfta och uppmärksamma det som fungerar bra så hamnar man lättare i goda cirklar -  fokuserar vi på konflikter och det som inte fungerar så hamnar vi lätt i onda cirklar där konflikter trappas upp.</a:t>
            </a:r>
          </a:p>
          <a:p>
            <a:pPr marL="0" indent="0">
              <a:buFont typeface="Arial" charset="0"/>
              <a:buNone/>
            </a:pPr>
            <a:endParaRPr lang="sv-SE" sz="1200" baseline="0" dirty="0">
              <a:latin typeface="Arial" panose="020B0604020202020204" pitchFamily="34" charset="0"/>
              <a:cs typeface="Arial" panose="020B0604020202020204" pitchFamily="34" charset="0"/>
            </a:endParaRPr>
          </a:p>
          <a:p>
            <a:pPr marL="0" indent="0">
              <a:buFont typeface="Arial" charset="0"/>
              <a:buNone/>
            </a:pPr>
            <a:r>
              <a:rPr lang="sv-SE" sz="1200" baseline="0" dirty="0">
                <a:latin typeface="Arial" panose="020B0604020202020204" pitchFamily="34" charset="0"/>
                <a:cs typeface="Arial" panose="020B0604020202020204" pitchFamily="34" charset="0"/>
              </a:rPr>
              <a:t>När man bekräftar och uppmuntrar så ska man tänka på att</a:t>
            </a:r>
            <a:r>
              <a:rPr lang="sv-SE" sz="1200" i="1" baseline="0" dirty="0">
                <a:latin typeface="Arial" panose="020B0604020202020204" pitchFamily="34" charset="0"/>
                <a:cs typeface="Arial" panose="020B0604020202020204" pitchFamily="34" charset="0"/>
              </a:rPr>
              <a:t>:</a:t>
            </a:r>
          </a:p>
          <a:p>
            <a:pPr marL="360000" lvl="0" indent="-180000">
              <a:buFont typeface="Courier New" panose="02070309020205020404" pitchFamily="49" charset="0"/>
              <a:buChar char="o"/>
            </a:pPr>
            <a:r>
              <a:rPr lang="sv-SE" sz="1200" b="1" i="0" kern="1200" dirty="0">
                <a:solidFill>
                  <a:schemeClr val="tx1"/>
                </a:solidFill>
                <a:effectLst/>
                <a:latin typeface="Arial" panose="020B0604020202020204" pitchFamily="34" charset="0"/>
                <a:cs typeface="Arial" panose="020B0604020202020204" pitchFamily="34" charset="0"/>
              </a:rPr>
              <a:t>Visa uppskattning direkt. </a:t>
            </a:r>
            <a:r>
              <a:rPr lang="sv-SE" sz="1200" kern="1200" dirty="0">
                <a:solidFill>
                  <a:schemeClr val="tx1"/>
                </a:solidFill>
                <a:effectLst/>
                <a:latin typeface="Arial" panose="020B0604020202020204" pitchFamily="34" charset="0"/>
                <a:cs typeface="Arial" panose="020B0604020202020204" pitchFamily="34" charset="0"/>
              </a:rPr>
              <a:t>Ju snabbare du uppmuntrar desto tydligare blir det för barnet. </a:t>
            </a:r>
          </a:p>
          <a:p>
            <a:pPr marL="360000" lvl="0" indent="-180000">
              <a:buFont typeface="Courier New" panose="02070309020205020404" pitchFamily="49" charset="0"/>
              <a:buChar char="o"/>
            </a:pPr>
            <a:r>
              <a:rPr lang="sv-SE" sz="1200" b="1" i="0" kern="1200" dirty="0">
                <a:solidFill>
                  <a:schemeClr val="tx1"/>
                </a:solidFill>
                <a:effectLst/>
                <a:latin typeface="Arial" panose="020B0604020202020204" pitchFamily="34" charset="0"/>
                <a:cs typeface="Arial" panose="020B0604020202020204" pitchFamily="34" charset="0"/>
              </a:rPr>
              <a:t>Beröm och uppmärksamma ansträngningen </a:t>
            </a:r>
            <a:r>
              <a:rPr lang="sv-SE" sz="1200" kern="1200" dirty="0">
                <a:solidFill>
                  <a:schemeClr val="tx1"/>
                </a:solidFill>
                <a:effectLst/>
                <a:latin typeface="Arial" panose="020B0604020202020204" pitchFamily="34" charset="0"/>
                <a:cs typeface="Arial" panose="020B0604020202020204" pitchFamily="34" charset="0"/>
              </a:rPr>
              <a:t>och steg på vägen, till exempel </a:t>
            </a:r>
            <a:r>
              <a:rPr lang="sv-SE" sz="1200" i="1" kern="1200" dirty="0">
                <a:solidFill>
                  <a:schemeClr val="tx1"/>
                </a:solidFill>
                <a:effectLst/>
                <a:latin typeface="Arial" panose="020B0604020202020204" pitchFamily="34" charset="0"/>
                <a:cs typeface="Arial" panose="020B0604020202020204" pitchFamily="34" charset="0"/>
              </a:rPr>
              <a:t>”Oj vad många saker som du plockat undan själv, ska vi hjälpas åt med resten?” </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Uppmärksamma vad barnet gör.</a:t>
            </a:r>
            <a:r>
              <a:rPr lang="sv-SE" sz="1200" kern="1200" dirty="0">
                <a:solidFill>
                  <a:schemeClr val="tx1"/>
                </a:solidFill>
                <a:effectLst/>
                <a:latin typeface="Arial" panose="020B0604020202020204" pitchFamily="34" charset="0"/>
                <a:cs typeface="Arial" panose="020B0604020202020204" pitchFamily="34" charset="0"/>
              </a:rPr>
              <a:t> (Som vi pratade</a:t>
            </a:r>
            <a:r>
              <a:rPr lang="sv-SE" sz="1200" kern="1200" baseline="0" dirty="0">
                <a:solidFill>
                  <a:schemeClr val="tx1"/>
                </a:solidFill>
                <a:effectLst/>
                <a:latin typeface="Arial" panose="020B0604020202020204" pitchFamily="34" charset="0"/>
                <a:cs typeface="Arial" panose="020B0604020202020204" pitchFamily="34" charset="0"/>
              </a:rPr>
              <a:t> kort om på dag 1). </a:t>
            </a:r>
            <a:r>
              <a:rPr lang="sv-SE" sz="1200" kern="1200" dirty="0">
                <a:solidFill>
                  <a:schemeClr val="tx1"/>
                </a:solidFill>
                <a:effectLst/>
                <a:latin typeface="Arial" panose="020B0604020202020204" pitchFamily="34" charset="0"/>
                <a:cs typeface="Arial" panose="020B0604020202020204" pitchFamily="34" charset="0"/>
              </a:rPr>
              <a:t>Forskning har visat att det generellt är bättre att uppmärksamma vad barn gör än att uppmärksamma hur de är. Använd alltså hellre formuleringar som ”</a:t>
            </a:r>
            <a:r>
              <a:rPr lang="sv-SE" sz="1200" i="1" kern="1200" dirty="0">
                <a:solidFill>
                  <a:schemeClr val="tx1"/>
                </a:solidFill>
                <a:effectLst/>
                <a:latin typeface="Arial" panose="020B0604020202020204" pitchFamily="34" charset="0"/>
                <a:cs typeface="Arial" panose="020B0604020202020204" pitchFamily="34" charset="0"/>
              </a:rPr>
              <a:t>jag såg att du hjälpte din bror med kläderna – tack!”</a:t>
            </a:r>
            <a:r>
              <a:rPr lang="sv-SE" sz="1200" kern="1200" dirty="0">
                <a:solidFill>
                  <a:schemeClr val="tx1"/>
                </a:solidFill>
                <a:effectLst/>
                <a:latin typeface="Arial" panose="020B0604020202020204" pitchFamily="34" charset="0"/>
                <a:cs typeface="Arial" panose="020B0604020202020204" pitchFamily="34" charset="0"/>
              </a:rPr>
              <a:t> Istället för ”</a:t>
            </a:r>
            <a:r>
              <a:rPr lang="sv-SE" sz="1200" i="1" kern="1200" dirty="0">
                <a:solidFill>
                  <a:schemeClr val="tx1"/>
                </a:solidFill>
                <a:effectLst/>
                <a:latin typeface="Arial" panose="020B0604020202020204" pitchFamily="34" charset="0"/>
                <a:cs typeface="Arial" panose="020B0604020202020204" pitchFamily="34" charset="0"/>
              </a:rPr>
              <a:t>vad duktig du är</a:t>
            </a:r>
            <a:r>
              <a:rPr lang="sv-SE" sz="1200" kern="1200" dirty="0">
                <a:solidFill>
                  <a:schemeClr val="tx1"/>
                </a:solidFill>
                <a:effectLst/>
                <a:latin typeface="Arial" panose="020B0604020202020204" pitchFamily="34" charset="0"/>
                <a:cs typeface="Arial" panose="020B0604020202020204" pitchFamily="34" charset="0"/>
              </a:rPr>
              <a:t>”. Barn lär sig mer av uppmuntran som beskriver vad barnet faktisk har gjort, eftersom de då förstår varför de blev uppmuntrade. Det kallas beskrivande uppmuntran. Beskrivande uppmuntran ger barnet vägledning för hur det kan göra och stärker tilltron till den egna förmågan. </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Var tydlig.</a:t>
            </a:r>
            <a:r>
              <a:rPr lang="sv-SE" sz="1200" kern="1200" dirty="0">
                <a:solidFill>
                  <a:schemeClr val="tx1"/>
                </a:solidFill>
                <a:effectLst/>
                <a:latin typeface="Arial" panose="020B0604020202020204" pitchFamily="34" charset="0"/>
                <a:cs typeface="Arial" panose="020B0604020202020204" pitchFamily="34" charset="0"/>
              </a:rPr>
              <a:t> Blanda inte in kritik i uppmuntran. Till exempel </a:t>
            </a:r>
            <a:r>
              <a:rPr lang="sv-SE" sz="1200" i="1" kern="1200" dirty="0">
                <a:solidFill>
                  <a:schemeClr val="tx1"/>
                </a:solidFill>
                <a:effectLst/>
                <a:latin typeface="Arial" panose="020B0604020202020204" pitchFamily="34" charset="0"/>
                <a:cs typeface="Arial" panose="020B0604020202020204" pitchFamily="34" charset="0"/>
              </a:rPr>
              <a:t>”Bra att du plockade undan …men du glömde glaset.”</a:t>
            </a:r>
            <a:endParaRPr lang="sv-SE" sz="1200" kern="1200" dirty="0">
              <a:solidFill>
                <a:schemeClr val="tx1"/>
              </a:solidFill>
              <a:effectLst/>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Variera uppmuntran</a:t>
            </a:r>
            <a:r>
              <a:rPr lang="sv-SE" sz="1200" kern="1200" dirty="0">
                <a:solidFill>
                  <a:schemeClr val="tx1"/>
                </a:solidFill>
                <a:effectLst/>
                <a:latin typeface="Arial" panose="020B0604020202020204" pitchFamily="34" charset="0"/>
                <a:cs typeface="Arial" panose="020B0604020202020204" pitchFamily="34" charset="0"/>
              </a:rPr>
              <a:t>. Försök hitta sätt som ditt barn vill bli uppmuntrad på. Variera formuleringar och använd kroppsspråk som en kram eller klapp på axeln.</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Uppmuntra egna initiativ.</a:t>
            </a:r>
            <a:r>
              <a:rPr lang="sv-SE" sz="1200" kern="1200" dirty="0">
                <a:solidFill>
                  <a:schemeClr val="tx1"/>
                </a:solidFill>
                <a:effectLst/>
                <a:latin typeface="Arial" panose="020B0604020202020204" pitchFamily="34" charset="0"/>
                <a:cs typeface="Arial" panose="020B0604020202020204" pitchFamily="34" charset="0"/>
              </a:rPr>
              <a:t> Det är viktigt att visa uppskattning när ditt barn gör något utan att du ber om det. Detta kommer att hjälpa barnet att växa och ta eget ansvar.</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Visa uppskattning varje gång.</a:t>
            </a:r>
            <a:r>
              <a:rPr lang="sv-SE" sz="1200" kern="1200" dirty="0">
                <a:solidFill>
                  <a:schemeClr val="tx1"/>
                </a:solidFill>
                <a:effectLst/>
                <a:latin typeface="Arial" panose="020B0604020202020204" pitchFamily="34" charset="0"/>
                <a:cs typeface="Arial" panose="020B0604020202020204" pitchFamily="34" charset="0"/>
              </a:rPr>
              <a:t> För att FUB ska fungera är det viktigt att visa uppskattning varje gång barnet försöker göra det som förväntas. Slösa gärna med uppmuntran!</a:t>
            </a:r>
          </a:p>
          <a:p>
            <a:endParaRPr lang="sv-SE" baseline="0" dirty="0">
              <a:latin typeface="Arial" panose="020B0604020202020204" pitchFamily="34" charset="0"/>
              <a:cs typeface="Arial" panose="020B0604020202020204" pitchFamily="34" charset="0"/>
            </a:endParaRPr>
          </a:p>
          <a:p>
            <a:r>
              <a:rPr lang="sv-SE" b="1" i="0" baseline="0" dirty="0">
                <a:latin typeface="Arial" panose="020B0604020202020204" pitchFamily="34" charset="0"/>
                <a:cs typeface="Arial" panose="020B0604020202020204" pitchFamily="34" charset="0"/>
              </a:rPr>
              <a:t>Fråga gruppen: </a:t>
            </a:r>
            <a:r>
              <a:rPr lang="sv-SE" dirty="0">
                <a:latin typeface="Arial" panose="020B0604020202020204" pitchFamily="34" charset="0"/>
                <a:cs typeface="Arial" panose="020B0604020202020204" pitchFamily="34" charset="0"/>
              </a:rPr>
              <a:t>Många tycker att det är svårt att bekräfta och uppmuntra. Vad</a:t>
            </a:r>
            <a:r>
              <a:rPr lang="sv-SE" baseline="0" dirty="0">
                <a:latin typeface="Arial" panose="020B0604020202020204" pitchFamily="34" charset="0"/>
                <a:cs typeface="Arial" panose="020B0604020202020204" pitchFamily="34" charset="0"/>
              </a:rPr>
              <a:t> kan man säga och göra som förälder när man bekräftar och uppmuntrar? Sätter er </a:t>
            </a:r>
            <a:r>
              <a:rPr lang="sv-SE" b="1" baseline="0" dirty="0">
                <a:latin typeface="Arial" panose="020B0604020202020204" pitchFamily="34" charset="0"/>
                <a:cs typeface="Arial" panose="020B0604020202020204" pitchFamily="34" charset="0"/>
              </a:rPr>
              <a:t>2 &amp; 2 </a:t>
            </a:r>
            <a:r>
              <a:rPr lang="sv-SE" baseline="0" dirty="0">
                <a:latin typeface="Arial" panose="020B0604020202020204" pitchFamily="34" charset="0"/>
                <a:cs typeface="Arial" panose="020B0604020202020204" pitchFamily="34" charset="0"/>
              </a:rPr>
              <a:t>och </a:t>
            </a:r>
            <a:r>
              <a:rPr lang="sv-SE" b="1" baseline="0" dirty="0">
                <a:latin typeface="Arial" panose="020B0604020202020204" pitchFamily="34" charset="0"/>
                <a:cs typeface="Arial" panose="020B0604020202020204" pitchFamily="34" charset="0"/>
              </a:rPr>
              <a:t>skriv ner era förslag</a:t>
            </a:r>
            <a:r>
              <a:rPr lang="sv-SE" baseline="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Ø"/>
            </a:pPr>
            <a:r>
              <a:rPr lang="sv-SE" i="1" baseline="0" dirty="0">
                <a:latin typeface="Arial" panose="020B0604020202020204" pitchFamily="34" charset="0"/>
                <a:cs typeface="Arial" panose="020B0604020202020204" pitchFamily="34" charset="0"/>
              </a:rPr>
              <a:t>Samla in och skriv på tavlan.</a:t>
            </a:r>
          </a:p>
          <a:p>
            <a:pPr marL="171450" indent="-171450">
              <a:buFont typeface="Wingdings" panose="05000000000000000000" pitchFamily="2" charset="2"/>
              <a:buChar char="Ø"/>
            </a:pPr>
            <a:endParaRPr lang="sv-SE" i="1"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dirty="0">
                <a:effectLst/>
                <a:latin typeface="Arial" panose="020B0604020202020204" pitchFamily="34" charset="0"/>
                <a:ea typeface="Times New Roman" panose="02020603050405020304" pitchFamily="18" charset="0"/>
                <a:cs typeface="Times New Roman" panose="02020603050405020304" pitchFamily="18" charset="0"/>
              </a:rPr>
              <a:t>Utöver att bekräfta när barnet gör något bra så är det också viktigt att förmedla till föräldrarna att de också ska uppmuntra barnet även när det inte presterar något speciellt. Mycket i barns liv handlar om att prestera – både i skolan och på fritiden. Barn vill bli sedda, men kanske inte alltid bedömda. Självklart ska man uppmuntra barn som gör bra saker, men inte bara då. Barnet ska inte känna att det måste prestera för att få uppskattning. Ge även uppmuntran i små vardagssituationer där ditt barn inte gör något särskilt, som till exempel att lägga en arm runt barnet när ni tittar på tv tillsammans. </a:t>
            </a:r>
            <a:endParaRPr lang="sv-SE" i="1" baseline="0" dirty="0">
              <a:latin typeface="Arial" panose="020B0604020202020204" pitchFamily="34" charset="0"/>
              <a:cs typeface="Arial" panose="020B0604020202020204" pitchFamily="34" charset="0"/>
            </a:endParaRPr>
          </a:p>
          <a:p>
            <a:pPr eaLnBrk="1" hangingPunct="1">
              <a:spcBef>
                <a:spcPct val="0"/>
              </a:spcBef>
            </a:pPr>
            <a:endParaRPr lang="sv-SE"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dirty="0">
                <a:latin typeface="Arial" panose="020B0604020202020204" pitchFamily="34" charset="0"/>
                <a:cs typeface="Arial" panose="020B0604020202020204" pitchFamily="34" charset="0"/>
              </a:rPr>
              <a:t>Ni kommer också att visa </a:t>
            </a:r>
            <a:r>
              <a:rPr lang="sv-SE" b="1" dirty="0">
                <a:latin typeface="Arial" panose="020B0604020202020204" pitchFamily="34" charset="0"/>
                <a:cs typeface="Arial" panose="020B0604020202020204" pitchFamily="34" charset="0"/>
              </a:rPr>
              <a:t>Film</a:t>
            </a:r>
            <a:r>
              <a:rPr lang="sv-SE" b="1" baseline="0" dirty="0">
                <a:latin typeface="Arial" panose="020B0604020202020204" pitchFamily="34" charset="0"/>
                <a:cs typeface="Arial" panose="020B0604020202020204" pitchFamily="34" charset="0"/>
              </a:rPr>
              <a:t> 9 – Bekräfta </a:t>
            </a:r>
            <a:r>
              <a:rPr lang="sv-SE"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(pappa och tvillingar städar rum &amp; mamma och son lagar pannkakor) </a:t>
            </a:r>
            <a:r>
              <a:rPr lang="sv-SE" sz="18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v-SE" baseline="0" dirty="0">
                <a:latin typeface="Arial" panose="020B0604020202020204" pitchFamily="34" charset="0"/>
                <a:cs typeface="Arial" panose="020B0604020202020204" pitchFamily="34" charset="0"/>
              </a:rPr>
              <a:t>två dokumentära exempel, där kan ni</a:t>
            </a:r>
            <a:r>
              <a:rPr lang="sv-SE" dirty="0">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visa ena eller båda. I filmen ges exempel </a:t>
            </a:r>
            <a:r>
              <a:rPr lang="sv-SE" baseline="0" dirty="0"/>
              <a:t>på hur man kan bekräfta och uppmuntra. </a:t>
            </a: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29</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latin typeface="Arial" panose="020B0604020202020204" pitchFamily="34" charset="0"/>
                <a:cs typeface="Arial" panose="020B0604020202020204" pitchFamily="34" charset="0"/>
              </a:rPr>
              <a:t>5 min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latin typeface="Arial" panose="020B0604020202020204" pitchFamily="34" charset="0"/>
                <a:cs typeface="Arial" panose="020B0604020202020204" pitchFamily="34" charset="0"/>
              </a:rPr>
              <a:t>Vi</a:t>
            </a:r>
            <a:r>
              <a:rPr lang="sv-SE" b="0" baseline="0" dirty="0">
                <a:latin typeface="Arial" panose="020B0604020202020204" pitchFamily="34" charset="0"/>
                <a:cs typeface="Arial" panose="020B0604020202020204" pitchFamily="34" charset="0"/>
              </a:rPr>
              <a:t> är nyfikna på hur det gått får er att </a:t>
            </a:r>
            <a:r>
              <a:rPr lang="sv-SE" b="1" baseline="0" dirty="0">
                <a:latin typeface="Arial" panose="020B0604020202020204" pitchFamily="34" charset="0"/>
                <a:cs typeface="Arial" panose="020B0604020202020204" pitchFamily="34" charset="0"/>
              </a:rPr>
              <a:t>hålla träff 1.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baseline="0" dirty="0">
                <a:latin typeface="Arial" panose="020B0604020202020204" pitchFamily="34" charset="0"/>
                <a:cs typeface="Arial" panose="020B0604020202020204" pitchFamily="34" charset="0"/>
              </a:rPr>
              <a:t>Fråga gruppen: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baseline="0" dirty="0">
                <a:latin typeface="Arial" panose="020B0604020202020204" pitchFamily="34" charset="0"/>
                <a:cs typeface="Arial" panose="020B0604020202020204" pitchFamily="34" charset="0"/>
              </a:rPr>
              <a:t>Är det någon som vill dela med sig kring vad som fungerade bra? </a:t>
            </a:r>
            <a:r>
              <a:rPr lang="sv-SE" b="0" i="1" baseline="0" dirty="0">
                <a:latin typeface="Arial" panose="020B0604020202020204" pitchFamily="34" charset="0"/>
                <a:cs typeface="Arial" panose="020B0604020202020204" pitchFamily="34" charset="0"/>
              </a:rPr>
              <a:t>Utmaningar hänvisas till eftermiddagens handledning.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baseline="0" dirty="0">
                <a:latin typeface="Arial" panose="020B0604020202020204" pitchFamily="34" charset="0"/>
                <a:cs typeface="Arial" panose="020B0604020202020204" pitchFamily="34" charset="0"/>
              </a:rPr>
              <a:t>Fråga gruppen: </a:t>
            </a:r>
          </a:p>
          <a:p>
            <a:r>
              <a:rPr lang="sv-SE" b="0" dirty="0">
                <a:latin typeface="Arial" panose="020B0604020202020204" pitchFamily="34" charset="0"/>
                <a:cs typeface="Arial" panose="020B0604020202020204" pitchFamily="34" charset="0"/>
              </a:rPr>
              <a:t>Om</a:t>
            </a:r>
            <a:r>
              <a:rPr lang="sv-SE" b="0" baseline="0" dirty="0">
                <a:latin typeface="Arial" panose="020B0604020202020204" pitchFamily="34" charset="0"/>
                <a:cs typeface="Arial" panose="020B0604020202020204" pitchFamily="34" charset="0"/>
              </a:rPr>
              <a:t> vi tänker oss tillbaka till utbildningsdag 1, v</a:t>
            </a:r>
            <a:r>
              <a:rPr lang="sv-SE" b="0" dirty="0">
                <a:latin typeface="Arial" panose="020B0604020202020204" pitchFamily="34" charset="0"/>
                <a:cs typeface="Arial" panose="020B0604020202020204" pitchFamily="34" charset="0"/>
              </a:rPr>
              <a:t>ad minns ni</a:t>
            </a:r>
            <a:r>
              <a:rPr lang="sv-SE" b="0" baseline="0" dirty="0">
                <a:latin typeface="Arial" panose="020B0604020202020204" pitchFamily="34" charset="0"/>
                <a:cs typeface="Arial" panose="020B0604020202020204" pitchFamily="34" charset="0"/>
              </a:rPr>
              <a:t> </a:t>
            </a:r>
            <a:r>
              <a:rPr lang="sv-SE" b="0" dirty="0">
                <a:latin typeface="Arial" panose="020B0604020202020204" pitchFamily="34" charset="0"/>
                <a:cs typeface="Arial" panose="020B0604020202020204" pitchFamily="34" charset="0"/>
              </a:rPr>
              <a:t>bäst av den första utbildningsdagen?</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Är det något</a:t>
            </a:r>
            <a:r>
              <a:rPr lang="sv-SE" b="0" baseline="0" dirty="0">
                <a:latin typeface="Arial" panose="020B0604020202020204" pitchFamily="34" charset="0"/>
                <a:cs typeface="Arial" panose="020B0604020202020204" pitchFamily="34" charset="0"/>
              </a:rPr>
              <a:t> ni har tagit med er i er </a:t>
            </a:r>
            <a:r>
              <a:rPr lang="sv-SE" b="0" dirty="0">
                <a:latin typeface="Arial" panose="020B0604020202020204" pitchFamily="34" charset="0"/>
                <a:cs typeface="Arial" panose="020B0604020202020204" pitchFamily="34" charset="0"/>
              </a:rPr>
              <a:t>vardag?</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Finns det någon fråga?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baseline="0" dirty="0">
                <a:latin typeface="Arial" panose="020B0604020202020204" pitchFamily="34" charset="0"/>
                <a:cs typeface="Arial" panose="020B0604020202020204" pitchFamily="34" charset="0"/>
              </a:rPr>
              <a:t>Fråga gruppen: </a:t>
            </a:r>
            <a:endParaRPr lang="sv-SE"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a:latin typeface="Arial" panose="020B0604020202020204" pitchFamily="34" charset="0"/>
                <a:cs typeface="Arial" panose="020B0604020202020204" pitchFamily="34" charset="0"/>
              </a:rPr>
              <a:t>Till idag skulle ni läsa igenom träff 2 och 3 eftersom det är viktigt för att ni ska få med er så mycket som möjligt av dagens utbildning.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latin typeface="Arial" panose="020B0604020202020204" pitchFamily="34" charset="0"/>
                <a:cs typeface="Arial" panose="020B0604020202020204" pitchFamily="34" charset="0"/>
              </a:rPr>
              <a:t>Har</a:t>
            </a:r>
            <a:r>
              <a:rPr lang="sv-SE" b="0" baseline="0" dirty="0">
                <a:latin typeface="Arial" panose="020B0604020202020204" pitchFamily="34" charset="0"/>
                <a:cs typeface="Arial" panose="020B0604020202020204" pitchFamily="34" charset="0"/>
              </a:rPr>
              <a:t> ni några r</a:t>
            </a:r>
            <a:r>
              <a:rPr lang="sv-SE" b="0" dirty="0">
                <a:latin typeface="Arial" panose="020B0604020202020204" pitchFamily="34" charset="0"/>
                <a:cs typeface="Arial" panose="020B0604020202020204" pitchFamily="34" charset="0"/>
              </a:rPr>
              <a:t>eflektioner på innehållet?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latin typeface="Arial" panose="020B0604020202020204" pitchFamily="34" charset="0"/>
                <a:cs typeface="Arial" panose="020B0604020202020204" pitchFamily="34" charset="0"/>
              </a:rPr>
              <a:t>Var</a:t>
            </a:r>
            <a:r>
              <a:rPr lang="sv-SE" b="0" baseline="0" dirty="0">
                <a:latin typeface="Arial" panose="020B0604020202020204" pitchFamily="34" charset="0"/>
                <a:cs typeface="Arial" panose="020B0604020202020204" pitchFamily="34" charset="0"/>
              </a:rPr>
              <a:t> det något som ni tyckte var speciellt intressant?</a:t>
            </a:r>
            <a:endParaRPr lang="sv-SE" b="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i="0" kern="1200" baseline="0" dirty="0">
                <a:solidFill>
                  <a:schemeClr val="tx1"/>
                </a:solidFill>
                <a:effectLst/>
                <a:latin typeface="Arial" panose="020B0604020202020204" pitchFamily="34" charset="0"/>
                <a:cs typeface="Arial" panose="020B0604020202020204" pitchFamily="34" charset="0"/>
              </a:rPr>
              <a:t>2 min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i="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i="1" dirty="0">
                <a:latin typeface="Arial" panose="020B0604020202020204" pitchFamily="34" charset="0"/>
                <a:cs typeface="Arial" panose="020B0604020202020204" pitchFamily="34" charset="0"/>
              </a:rPr>
              <a:t>Gruppledarmanual, uppslag 5.</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i="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baseline="0" dirty="0">
                <a:latin typeface="Arial" panose="020B0604020202020204" pitchFamily="34" charset="0"/>
                <a:cs typeface="Arial" panose="020B0604020202020204" pitchFamily="34" charset="0"/>
              </a:rPr>
              <a:t>Här är ett exempel på hur man kan använda FUB i en samspelsanalys av ett målbeteende. Det är en övning föräldrarna får göra i föräldragrupperna.</a:t>
            </a:r>
          </a:p>
          <a:p>
            <a:pPr marL="171450" indent="-171450">
              <a:buFont typeface="Arial" panose="020B0604020202020204" pitchFamily="34" charset="0"/>
              <a:buChar char="•"/>
            </a:pPr>
            <a:endParaRPr lang="sv-SE"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baseline="0" dirty="0">
                <a:latin typeface="Arial" panose="020B0604020202020204" pitchFamily="34" charset="0"/>
                <a:cs typeface="Arial" panose="020B0604020202020204" pitchFamily="34" charset="0"/>
              </a:rPr>
              <a:t>En del föräldrar tycker att det är svårt att förstå vad som skiljer samspelsanalysen och FUB från varandra. </a:t>
            </a:r>
          </a:p>
          <a:p>
            <a:pPr marL="171450" indent="-171450">
              <a:buFont typeface="Arial" panose="020B0604020202020204" pitchFamily="34" charset="0"/>
              <a:buChar char="•"/>
            </a:pPr>
            <a:endParaRPr lang="sv-SE"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baseline="0" dirty="0">
                <a:latin typeface="Arial" panose="020B0604020202020204" pitchFamily="34" charset="0"/>
                <a:cs typeface="Arial" panose="020B0604020202020204" pitchFamily="34" charset="0"/>
              </a:rPr>
              <a:t>En hjälp för er som gruppledare är att tänka att samspelsanalysen är just en analys av samspelet i en specifik situation, medans FUB är ett verktyg där föräldrar genom att förbereda, uppmana och bekräfta kan förbättra samspelet i alla situationer som ofta leder till konflikter och som kan användas både planerat och spontant i vardagen. </a:t>
            </a:r>
            <a:endParaRPr lang="sv-SE" i="1" dirty="0">
              <a:latin typeface="Arial" panose="020B0604020202020204" pitchFamily="34" charset="0"/>
              <a:cs typeface="Arial" panose="020B0604020202020204" pitchFamily="34" charset="0"/>
            </a:endParaRPr>
          </a:p>
          <a:p>
            <a:endParaRPr lang="sv-SE" i="1" dirty="0">
              <a:latin typeface="Arial" panose="020B0604020202020204" pitchFamily="34" charset="0"/>
              <a:cs typeface="Arial" panose="020B0604020202020204" pitchFamily="34" charset="0"/>
            </a:endParaRPr>
          </a:p>
          <a:p>
            <a:endParaRPr lang="sv-SE" i="1" dirty="0"/>
          </a:p>
          <a:p>
            <a:endParaRPr lang="sv-SE" i="1"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30</a:t>
            </a:fld>
            <a:endParaRPr lang="sv-SE"/>
          </a:p>
        </p:txBody>
      </p:sp>
    </p:spTree>
    <p:extLst>
      <p:ext uri="{BB962C8B-B14F-4D97-AF65-F5344CB8AC3E}">
        <p14:creationId xmlns:p14="http://schemas.microsoft.com/office/powerpoint/2010/main" val="562698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i="0" u="none" kern="1200" dirty="0">
                <a:solidFill>
                  <a:schemeClr val="tx1"/>
                </a:solidFill>
                <a:effectLst/>
                <a:latin typeface="Arial" panose="020B0604020202020204" pitchFamily="34" charset="0"/>
                <a:cs typeface="Arial" panose="020B0604020202020204" pitchFamily="34" charset="0"/>
              </a:rPr>
              <a:t>Ca 10.54 efter denna bild,</a:t>
            </a:r>
            <a:r>
              <a:rPr lang="sv-SE" b="0" i="0" u="none" kern="1200" baseline="0" dirty="0">
                <a:solidFill>
                  <a:schemeClr val="tx1"/>
                </a:solidFill>
                <a:effectLst/>
                <a:latin typeface="Arial" panose="020B0604020202020204" pitchFamily="34" charset="0"/>
                <a:cs typeface="Arial" panose="020B0604020202020204" pitchFamily="34" charset="0"/>
              </a:rPr>
              <a:t> kort bensträckare till 11.00</a:t>
            </a:r>
          </a:p>
          <a:p>
            <a:pPr marL="0" indent="0">
              <a:buFont typeface="Arial" panose="020B0604020202020204" pitchFamily="34" charset="0"/>
              <a:buNone/>
            </a:pPr>
            <a:endParaRPr lang="sv-SE" i="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i="0" kern="1200" dirty="0">
                <a:solidFill>
                  <a:schemeClr val="tx1"/>
                </a:solidFill>
                <a:effectLst/>
                <a:latin typeface="Arial" panose="020B0604020202020204" pitchFamily="34" charset="0"/>
                <a:cs typeface="Arial" panose="020B0604020202020204" pitchFamily="34" charset="0"/>
              </a:rPr>
              <a:t>1 min</a:t>
            </a:r>
          </a:p>
          <a:p>
            <a:pPr marL="0" indent="0">
              <a:buFont typeface="Arial" panose="020B0604020202020204" pitchFamily="34" charset="0"/>
              <a:buNone/>
            </a:pPr>
            <a:endParaRPr lang="sv-SE" i="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Arial" panose="020B0604020202020204" pitchFamily="34" charset="0"/>
                <a:cs typeface="Arial" panose="020B0604020202020204" pitchFamily="34" charset="0"/>
              </a:rPr>
              <a:t>Gruppledarmanual, uppslag 5.</a:t>
            </a:r>
          </a:p>
          <a:p>
            <a:pPr marL="0" indent="0">
              <a:buFont typeface="Arial" panose="020B0604020202020204" pitchFamily="34" charset="0"/>
              <a:buNone/>
            </a:pPr>
            <a:endParaRPr lang="sv-SE" i="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i="0" kern="1200" dirty="0">
                <a:solidFill>
                  <a:schemeClr val="tx1"/>
                </a:solidFill>
                <a:effectLst/>
                <a:latin typeface="Arial" panose="020B0604020202020204" pitchFamily="34" charset="0"/>
                <a:cs typeface="Arial" panose="020B0604020202020204" pitchFamily="34" charset="0"/>
              </a:rPr>
              <a:t>Föräldrarna</a:t>
            </a:r>
            <a:r>
              <a:rPr lang="sv-SE" i="0" kern="1200" baseline="0" dirty="0">
                <a:solidFill>
                  <a:schemeClr val="tx1"/>
                </a:solidFill>
                <a:effectLst/>
                <a:latin typeface="Arial" panose="020B0604020202020204" pitchFamily="34" charset="0"/>
                <a:cs typeface="Arial" panose="020B0604020202020204" pitchFamily="34" charset="0"/>
              </a:rPr>
              <a:t> får </a:t>
            </a:r>
            <a:r>
              <a:rPr lang="sv-SE" i="0" kern="1200" dirty="0">
                <a:solidFill>
                  <a:schemeClr val="tx1"/>
                </a:solidFill>
                <a:effectLst/>
                <a:latin typeface="Arial" panose="020B0604020202020204" pitchFamily="34" charset="0"/>
                <a:cs typeface="Arial" panose="020B0604020202020204" pitchFamily="34" charset="0"/>
              </a:rPr>
              <a:t>kort berätta vad de planerat för gemensam stund och i vilka situationer de ska arbeta med förbereda, uppmana och bekräfta till nästa gång. Här behöver ni hjälpa föräldrarna att undersöka eventuella hinder för att få till gemensam stund eller FUB. Uppmuntra dem att välja enkla aktiviteter för gemensam stund och att använda FUB i vardagliga situationer, så att de får ”enklare” situationer med många möjligheter att öva.</a:t>
            </a:r>
          </a:p>
          <a:p>
            <a:pPr marL="171450" indent="-171450">
              <a:buFont typeface="Arial" panose="020B0604020202020204" pitchFamily="34" charset="0"/>
              <a:buChar char="•"/>
            </a:pPr>
            <a:endParaRPr lang="sv-SE" b="1" i="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i="0" kern="1200" dirty="0">
                <a:solidFill>
                  <a:schemeClr val="tx1"/>
                </a:solidFill>
                <a:effectLst/>
                <a:latin typeface="Arial" panose="020B0604020202020204" pitchFamily="34" charset="0"/>
                <a:cs typeface="Arial" panose="020B0604020202020204" pitchFamily="34" charset="0"/>
              </a:rPr>
              <a:t>Ni</a:t>
            </a:r>
            <a:r>
              <a:rPr lang="sv-SE" i="0" kern="1200" baseline="0" dirty="0">
                <a:solidFill>
                  <a:schemeClr val="tx1"/>
                </a:solidFill>
                <a:effectLst/>
                <a:latin typeface="Arial" panose="020B0604020202020204" pitchFamily="34" charset="0"/>
                <a:cs typeface="Arial" panose="020B0604020202020204" pitchFamily="34" charset="0"/>
              </a:rPr>
              <a:t> har även med er en lista med förslag på tider för träff 5, den individuella träffen, som föräldrarna får skriva upp sig på</a:t>
            </a:r>
            <a:r>
              <a:rPr lang="sv-SE" i="0" kern="1200" dirty="0">
                <a:solidFill>
                  <a:schemeClr val="tx1"/>
                </a:solidFill>
                <a:effectLst/>
                <a:latin typeface="Arial" panose="020B0604020202020204" pitchFamily="34" charset="0"/>
                <a:cs typeface="Arial" panose="020B0604020202020204" pitchFamily="34" charset="0"/>
              </a:rPr>
              <a:t>. Den individuella träffen är en timme. Ni kan</a:t>
            </a:r>
            <a:r>
              <a:rPr lang="sv-SE" i="0" kern="1200" baseline="0" dirty="0">
                <a:solidFill>
                  <a:schemeClr val="tx1"/>
                </a:solidFill>
                <a:effectLst/>
                <a:latin typeface="Arial" panose="020B0604020202020204" pitchFamily="34" charset="0"/>
                <a:cs typeface="Arial" panose="020B0604020202020204" pitchFamily="34" charset="0"/>
              </a:rPr>
              <a:t> dela upp föräldrarna mellan er och bara vara en behandlare per familj.</a:t>
            </a:r>
            <a:endParaRPr lang="sv-SE" i="0" kern="1200" dirty="0">
              <a:solidFill>
                <a:schemeClr val="tx1"/>
              </a:solidFill>
              <a:effectLst/>
              <a:latin typeface="Arial" panose="020B0604020202020204" pitchFamily="34" charset="0"/>
              <a:cs typeface="Arial" panose="020B0604020202020204" pitchFamily="34" charset="0"/>
            </a:endParaRPr>
          </a:p>
          <a:p>
            <a:endParaRPr lang="sv-SE" i="1"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31</a:t>
            </a:fld>
            <a:endParaRPr lang="sv-SE"/>
          </a:p>
        </p:txBody>
      </p:sp>
    </p:spTree>
    <p:extLst>
      <p:ext uri="{BB962C8B-B14F-4D97-AF65-F5344CB8AC3E}">
        <p14:creationId xmlns:p14="http://schemas.microsoft.com/office/powerpoint/2010/main" val="3188002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aseline="0" dirty="0">
                <a:latin typeface="Arial" panose="020B0604020202020204" pitchFamily="34" charset="0"/>
                <a:cs typeface="Arial" panose="020B0604020202020204" pitchFamily="34" charset="0"/>
              </a:rPr>
              <a:t>Start senast 11.00</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1289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aseline="0" dirty="0">
                <a:latin typeface="Arial" panose="020B0604020202020204" pitchFamily="34" charset="0"/>
                <a:cs typeface="Arial" panose="020B0604020202020204" pitchFamily="34" charset="0"/>
              </a:rPr>
              <a:t>Då ska vi titta närmare på träff 3, so</a:t>
            </a:r>
            <a:r>
              <a:rPr lang="sv-SE" dirty="0">
                <a:latin typeface="Arial" panose="020B0604020202020204" pitchFamily="34" charset="0"/>
                <a:cs typeface="Arial" panose="020B0604020202020204" pitchFamily="34" charset="0"/>
              </a:rPr>
              <a:t>m heter Uppdrag.</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33</a:t>
            </a:fld>
            <a:endParaRPr lang="sv-SE"/>
          </a:p>
        </p:txBody>
      </p:sp>
    </p:spTree>
    <p:extLst>
      <p:ext uri="{BB962C8B-B14F-4D97-AF65-F5344CB8AC3E}">
        <p14:creationId xmlns:p14="http://schemas.microsoft.com/office/powerpoint/2010/main" val="2870961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aseline="0" dirty="0">
                <a:latin typeface="Arial" panose="020B0604020202020204" pitchFamily="34" charset="0"/>
                <a:cs typeface="Arial" panose="020B0604020202020204" pitchFamily="34" charset="0"/>
              </a:rPr>
              <a:t>1 min</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Här ser ni huvudpunkterna för Träff 3.</a:t>
            </a: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Som ni ser börjar ni träffen med att följa upp hemuppgiften (Gemensam stund och FUB). De kommer ni att börja varje träff med.</a:t>
            </a:r>
          </a:p>
          <a:p>
            <a:pPr marL="171450" indent="-171450">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Därefter startar ni med träffens huvudtema – Uppdrag. </a:t>
            </a: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34</a:t>
            </a:fld>
            <a:endParaRPr lang="sv-SE"/>
          </a:p>
        </p:txBody>
      </p:sp>
    </p:spTree>
    <p:extLst>
      <p:ext uri="{BB962C8B-B14F-4D97-AF65-F5344CB8AC3E}">
        <p14:creationId xmlns:p14="http://schemas.microsoft.com/office/powerpoint/2010/main" val="231618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Font typeface="Arial" panose="020B0604020202020204" pitchFamily="34" charset="0"/>
              <a:buNone/>
            </a:pPr>
            <a:r>
              <a:rPr lang="sv-SE" baseline="0" dirty="0">
                <a:latin typeface="Arial" panose="020B0604020202020204" pitchFamily="34" charset="0"/>
                <a:cs typeface="Arial" panose="020B0604020202020204" pitchFamily="34" charset="0"/>
              </a:rPr>
              <a:t>15 min</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i="1" baseline="0" dirty="0">
                <a:latin typeface="Arial" panose="020B0604020202020204" pitchFamily="34" charset="0"/>
                <a:cs typeface="Arial" panose="020B0604020202020204" pitchFamily="34" charset="0"/>
              </a:rPr>
              <a:t>Gruppledarmanual, uppslag 1 &amp; 2.</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kern="1200" dirty="0">
                <a:solidFill>
                  <a:schemeClr val="tx1"/>
                </a:solidFill>
                <a:effectLst/>
                <a:latin typeface="Arial" panose="020B0604020202020204" pitchFamily="34" charset="0"/>
                <a:cs typeface="Arial" panose="020B0604020202020204" pitchFamily="34" charset="0"/>
              </a:rPr>
              <a:t>De flesta föräldrar försöker få sina barn att klara av att göra olika saker själva i vardagen. Det kan till exempel handla om att ta på sig kläder själv, att plocka undan tallriken efter sig, eller att hålla sams med ett syskon. Det kan leda till tjat och konflikter. Genom att välja några situationer där föräldrarna formulerar tydliga uppdrag som de jobbar tillsammans med barnet kan mängden tjat och konflikter</a:t>
            </a:r>
            <a:r>
              <a:rPr lang="sv-SE" sz="1200" kern="1200" baseline="0" dirty="0">
                <a:solidFill>
                  <a:schemeClr val="tx1"/>
                </a:solidFill>
                <a:effectLst/>
                <a:latin typeface="Arial" panose="020B0604020202020204" pitchFamily="34" charset="0"/>
                <a:cs typeface="Arial" panose="020B0604020202020204" pitchFamily="34" charset="0"/>
              </a:rPr>
              <a:t> minska. </a:t>
            </a:r>
            <a:endParaRPr lang="sv-SE" sz="120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1"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kern="1200" dirty="0">
                <a:solidFill>
                  <a:schemeClr val="tx1"/>
                </a:solidFill>
                <a:effectLst/>
                <a:latin typeface="Arial" panose="020B0604020202020204" pitchFamily="34" charset="0"/>
                <a:cs typeface="Arial" panose="020B0604020202020204" pitchFamily="34" charset="0"/>
              </a:rPr>
              <a:t>Arbetet med uppdrag och uppföljning av uppdrag är främst en hjälp för föräldrarna att minska tjat och skäll. Fokus ligger på att förbereda barnet, ge tydliga uppmaningar och att komma ihåg att fokusera på det positiva och uppmuntra oftare när barnet gör saker som är bra. Det handlar alltså även här om FUB – Förbereda, Uppmana och Bekräfta, men med tillägge</a:t>
            </a:r>
            <a:r>
              <a:rPr lang="sv-SE" sz="1200" kern="1200" baseline="0" dirty="0">
                <a:solidFill>
                  <a:schemeClr val="tx1"/>
                </a:solidFill>
                <a:effectLst/>
                <a:latin typeface="Arial" panose="020B0604020202020204" pitchFamily="34" charset="0"/>
                <a:cs typeface="Arial" panose="020B0604020202020204" pitchFamily="34" charset="0"/>
              </a:rPr>
              <a:t>t att uppdrag används</a:t>
            </a:r>
            <a:r>
              <a:rPr lang="sv-SE" sz="1200" kern="1200" dirty="0">
                <a:solidFill>
                  <a:schemeClr val="tx1"/>
                </a:solidFill>
                <a:effectLst/>
                <a:latin typeface="Arial" panose="020B0604020202020204" pitchFamily="34" charset="0"/>
                <a:cs typeface="Arial" panose="020B0604020202020204" pitchFamily="34" charset="0"/>
              </a:rPr>
              <a:t>, där barnet får möjlighet att ta mer ansvar. </a:t>
            </a:r>
            <a:endParaRPr lang="sv-SE"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kern="1200" dirty="0">
                <a:solidFill>
                  <a:schemeClr val="tx1"/>
                </a:solidFill>
                <a:effectLst/>
                <a:latin typeface="Arial" panose="020B0604020202020204" pitchFamily="34" charset="0"/>
                <a:cs typeface="Arial" panose="020B0604020202020204" pitchFamily="34" charset="0"/>
              </a:rPr>
              <a:t>Målet med att använda uppdrag är att hjälpa barnet att utvecklas och klara vanliga vardagssituationer utan att det leder till tjat och konflikter. </a:t>
            </a:r>
            <a:endParaRPr lang="sv-SE"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1" kern="1200" dirty="0">
              <a:solidFill>
                <a:schemeClr val="tx1"/>
              </a:solidFill>
              <a:effectLst/>
              <a:latin typeface="Arial" panose="020B0604020202020204" pitchFamily="34" charset="0"/>
              <a:cs typeface="Arial" panose="020B0604020202020204" pitchFamily="34" charset="0"/>
            </a:endParaRPr>
          </a:p>
          <a:p>
            <a:pPr marL="0" indent="0">
              <a:buFont typeface="Wingdings" panose="05000000000000000000" pitchFamily="2" charset="2"/>
              <a:buNone/>
            </a:pPr>
            <a:r>
              <a:rPr lang="sv-SE" sz="1200" b="1" kern="1200" dirty="0">
                <a:solidFill>
                  <a:schemeClr val="tx1"/>
                </a:solidFill>
                <a:effectLst/>
                <a:latin typeface="Arial" panose="020B0604020202020204" pitchFamily="34" charset="0"/>
                <a:cs typeface="Arial" panose="020B0604020202020204" pitchFamily="34" charset="0"/>
              </a:rPr>
              <a:t>Fråga gruppen: </a:t>
            </a:r>
            <a:r>
              <a:rPr lang="sv-SE" sz="1200" kern="1200" dirty="0">
                <a:solidFill>
                  <a:schemeClr val="tx1"/>
                </a:solidFill>
                <a:effectLst/>
                <a:latin typeface="Arial" panose="020B0604020202020204" pitchFamily="34" charset="0"/>
                <a:cs typeface="Arial" panose="020B0604020202020204" pitchFamily="34" charset="0"/>
              </a:rPr>
              <a:t>Vad tänker ni att föräldrar brukar tjata och skälla om?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Arial" panose="020B0604020202020204" pitchFamily="34" charset="0"/>
                <a:cs typeface="Arial" panose="020B0604020202020204" pitchFamily="34" charset="0"/>
              </a:rPr>
              <a:t>Skriv upp gruppens förslag på tavlan</a:t>
            </a:r>
            <a:r>
              <a:rPr lang="sv-SE" sz="1200" kern="1200" dirty="0">
                <a:solidFill>
                  <a:schemeClr val="tx1"/>
                </a:solidFill>
                <a:effectLst/>
                <a:latin typeface="Arial" panose="020B0604020202020204" pitchFamily="34" charset="0"/>
                <a:cs typeface="Arial" panose="020B0604020202020204" pitchFamily="34" charset="0"/>
              </a:rPr>
              <a:t>. </a:t>
            </a:r>
            <a:r>
              <a:rPr lang="sv-SE" baseline="0" dirty="0">
                <a:latin typeface="Arial" panose="020B0604020202020204" pitchFamily="34" charset="0"/>
                <a:cs typeface="Arial" panose="020B0604020202020204" pitchFamily="34" charset="0"/>
              </a:rPr>
              <a:t>(</a:t>
            </a:r>
            <a:r>
              <a:rPr lang="sv-SE" i="1" baseline="0" dirty="0">
                <a:latin typeface="Arial" panose="020B0604020202020204" pitchFamily="34" charset="0"/>
                <a:cs typeface="Arial" panose="020B0604020202020204" pitchFamily="34" charset="0"/>
              </a:rPr>
              <a:t>Spar gruppens exempel på tavlan</a:t>
            </a:r>
            <a:r>
              <a:rPr lang="sv-SE" baseline="0" dirty="0">
                <a:latin typeface="Arial" panose="020B0604020202020204" pitchFamily="34" charset="0"/>
                <a:cs typeface="Arial" panose="020B0604020202020204" pitchFamily="34" charset="0"/>
              </a:rPr>
              <a:t>).</a:t>
            </a:r>
            <a:endParaRPr lang="sv-SE" sz="1200" i="1" kern="1200" dirty="0">
              <a:solidFill>
                <a:schemeClr val="tx1"/>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Vid genomgången av uppdrag får föräldrarna börja med att lista saker de ofta tjatar på sina barn om, så som ni gjort nu.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kern="1200" dirty="0">
                <a:solidFill>
                  <a:schemeClr val="tx1"/>
                </a:solidFill>
                <a:effectLst/>
                <a:latin typeface="Arial" panose="020B0604020202020204" pitchFamily="34" charset="0"/>
                <a:cs typeface="Arial" panose="020B0604020202020204" pitchFamily="34" charset="0"/>
              </a:rPr>
              <a:t>När vi formulerar uppdrag är det viktigt att:</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Göra uppdraget är så konkret och tydligt som möjligt</a:t>
            </a:r>
            <a:r>
              <a:rPr lang="sv-SE" sz="1200" kern="1200" dirty="0">
                <a:solidFill>
                  <a:schemeClr val="tx1"/>
                </a:solidFill>
                <a:effectLst/>
                <a:latin typeface="Arial" panose="020B0604020202020204" pitchFamily="34" charset="0"/>
                <a:cs typeface="Arial" panose="020B0604020202020204" pitchFamily="34" charset="0"/>
              </a:rPr>
              <a:t>. Ett uppdrag kan till exempel vara </a:t>
            </a:r>
            <a:r>
              <a:rPr lang="sv-SE" sz="1200" b="0" i="1" kern="1200" dirty="0">
                <a:solidFill>
                  <a:schemeClr val="tx1"/>
                </a:solidFill>
                <a:effectLst/>
                <a:latin typeface="Arial" panose="020B0604020202020204" pitchFamily="34" charset="0"/>
                <a:cs typeface="Arial" panose="020B0604020202020204" pitchFamily="34" charset="0"/>
              </a:rPr>
              <a:t>”Borsta tänderna senast </a:t>
            </a:r>
            <a:r>
              <a:rPr lang="sv-SE" sz="1200" b="0" i="1" kern="1200" dirty="0" err="1">
                <a:solidFill>
                  <a:schemeClr val="tx1"/>
                </a:solidFill>
                <a:effectLst/>
                <a:latin typeface="Arial" panose="020B0604020202020204" pitchFamily="34" charset="0"/>
                <a:cs typeface="Arial" panose="020B0604020202020204" pitchFamily="34" charset="0"/>
              </a:rPr>
              <a:t>kl</a:t>
            </a:r>
            <a:r>
              <a:rPr lang="sv-SE" sz="1200" b="0" i="1" kern="1200" dirty="0">
                <a:solidFill>
                  <a:schemeClr val="tx1"/>
                </a:solidFill>
                <a:effectLst/>
                <a:latin typeface="Arial" panose="020B0604020202020204" pitchFamily="34" charset="0"/>
                <a:cs typeface="Arial" panose="020B0604020202020204" pitchFamily="34" charset="0"/>
              </a:rPr>
              <a:t> 7.30 på morgonen”</a:t>
            </a:r>
            <a:r>
              <a:rPr lang="sv-SE" sz="1200" b="0" kern="1200" dirty="0">
                <a:solidFill>
                  <a:schemeClr val="tx1"/>
                </a:solidFill>
                <a:effectLst/>
                <a:latin typeface="Arial" panose="020B0604020202020204" pitchFamily="34" charset="0"/>
                <a:cs typeface="Arial" panose="020B0604020202020204" pitchFamily="34" charset="0"/>
              </a:rPr>
              <a:t> </a:t>
            </a:r>
            <a:r>
              <a:rPr lang="sv-SE" sz="1200" kern="1200" dirty="0">
                <a:solidFill>
                  <a:schemeClr val="tx1"/>
                </a:solidFill>
                <a:effectLst/>
                <a:latin typeface="Arial" panose="020B0604020202020204" pitchFamily="34" charset="0"/>
                <a:cs typeface="Arial" panose="020B0604020202020204" pitchFamily="34" charset="0"/>
              </a:rPr>
              <a:t>Försök alltid se till att </a:t>
            </a:r>
            <a:r>
              <a:rPr lang="sv-SE" sz="1200" b="0" kern="1200" dirty="0">
                <a:solidFill>
                  <a:schemeClr val="tx1"/>
                </a:solidFill>
                <a:effectLst/>
                <a:latin typeface="Arial" panose="020B0604020202020204" pitchFamily="34" charset="0"/>
                <a:cs typeface="Arial" panose="020B0604020202020204" pitchFamily="34" charset="0"/>
              </a:rPr>
              <a:t>uppdraget beskriver vad barnet ska göra, </a:t>
            </a:r>
            <a:r>
              <a:rPr lang="sv-SE" sz="1200" kern="1200" dirty="0">
                <a:solidFill>
                  <a:schemeClr val="tx1"/>
                </a:solidFill>
                <a:effectLst/>
                <a:latin typeface="Arial" panose="020B0604020202020204" pitchFamily="34" charset="0"/>
                <a:cs typeface="Arial" panose="020B0604020202020204" pitchFamily="34" charset="0"/>
              </a:rPr>
              <a:t>istället för vad barnet inte ska göra. Välj </a:t>
            </a:r>
            <a:r>
              <a:rPr lang="sv-SE" sz="1200" i="1" kern="1200" dirty="0">
                <a:solidFill>
                  <a:schemeClr val="tx1"/>
                </a:solidFill>
                <a:effectLst/>
                <a:latin typeface="Arial" panose="020B0604020202020204" pitchFamily="34" charset="0"/>
                <a:cs typeface="Arial" panose="020B0604020202020204" pitchFamily="34" charset="0"/>
              </a:rPr>
              <a:t>”Hänga upp jackan”</a:t>
            </a:r>
            <a:r>
              <a:rPr lang="sv-SE" sz="1200" kern="1200" dirty="0">
                <a:solidFill>
                  <a:schemeClr val="tx1"/>
                </a:solidFill>
                <a:effectLst/>
                <a:latin typeface="Arial" panose="020B0604020202020204" pitchFamily="34" charset="0"/>
                <a:cs typeface="Arial" panose="020B0604020202020204" pitchFamily="34" charset="0"/>
              </a:rPr>
              <a:t> istället för att </a:t>
            </a:r>
            <a:r>
              <a:rPr lang="sv-SE" sz="1200" i="1" kern="1200" dirty="0">
                <a:solidFill>
                  <a:schemeClr val="tx1"/>
                </a:solidFill>
                <a:effectLst/>
                <a:latin typeface="Arial" panose="020B0604020202020204" pitchFamily="34" charset="0"/>
                <a:cs typeface="Arial" panose="020B0604020202020204" pitchFamily="34" charset="0"/>
              </a:rPr>
              <a:t>”Inte slänga jackan på golvet ”.</a:t>
            </a:r>
            <a:r>
              <a:rPr lang="sv-SE" sz="1200" kern="1200" dirty="0">
                <a:solidFill>
                  <a:schemeClr val="tx1"/>
                </a:solidFill>
                <a:effectLst/>
                <a:latin typeface="Arial" panose="020B0604020202020204" pitchFamily="34" charset="0"/>
                <a:cs typeface="Arial" panose="020B0604020202020204" pitchFamily="34" charset="0"/>
              </a:rPr>
              <a:t> </a:t>
            </a: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Lagom svåra uppdrag</a:t>
            </a:r>
            <a:r>
              <a:rPr lang="sv-SE" sz="1200" kern="1200" dirty="0">
                <a:solidFill>
                  <a:schemeClr val="tx1"/>
                </a:solidFill>
                <a:effectLst/>
                <a:latin typeface="Arial" panose="020B0604020202020204" pitchFamily="34" charset="0"/>
                <a:cs typeface="Arial" panose="020B0604020202020204" pitchFamily="34" charset="0"/>
              </a:rPr>
              <a:t>. Tanken är att ditt </a:t>
            </a:r>
            <a:r>
              <a:rPr lang="sv-SE" sz="1200" b="0" kern="1200" dirty="0">
                <a:solidFill>
                  <a:schemeClr val="tx1"/>
                </a:solidFill>
                <a:effectLst/>
                <a:latin typeface="Arial" panose="020B0604020202020204" pitchFamily="34" charset="0"/>
                <a:cs typeface="Arial" panose="020B0604020202020204" pitchFamily="34" charset="0"/>
              </a:rPr>
              <a:t>barn ska lyckas med sina uppdrag så ofta som möjligt </a:t>
            </a:r>
            <a:r>
              <a:rPr lang="sv-SE" sz="1200" kern="1200" dirty="0">
                <a:solidFill>
                  <a:schemeClr val="tx1"/>
                </a:solidFill>
                <a:effectLst/>
                <a:latin typeface="Arial" panose="020B0604020202020204" pitchFamily="34" charset="0"/>
                <a:cs typeface="Arial" panose="020B0604020202020204" pitchFamily="34" charset="0"/>
              </a:rPr>
              <a:t>och därför är det viktigt att välja saker som du tror att ditt barn kan klara av utifrån ålder och individuell nivå. </a:t>
            </a:r>
            <a:r>
              <a:rPr lang="sv-SE" sz="1200" b="0" kern="1200" dirty="0">
                <a:solidFill>
                  <a:schemeClr val="tx1"/>
                </a:solidFill>
                <a:effectLst/>
                <a:latin typeface="Arial" panose="020B0604020202020204" pitchFamily="34" charset="0"/>
                <a:cs typeface="Arial" panose="020B0604020202020204" pitchFamily="34" charset="0"/>
              </a:rPr>
              <a:t>Barnet ska klara uppdraget ungefär hälften av gångerna redan från början. Välj saker som barnet mår bra</a:t>
            </a:r>
            <a:r>
              <a:rPr lang="sv-SE" sz="1200" b="0" kern="1200" baseline="0" dirty="0">
                <a:solidFill>
                  <a:schemeClr val="tx1"/>
                </a:solidFill>
                <a:effectLst/>
                <a:latin typeface="Arial" panose="020B0604020202020204" pitchFamily="34" charset="0"/>
                <a:cs typeface="Arial" panose="020B0604020202020204" pitchFamily="34" charset="0"/>
              </a:rPr>
              <a:t> av att klara av att göra!</a:t>
            </a:r>
            <a:endParaRPr lang="sv-SE" b="0" dirty="0">
              <a:effectLst/>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Välj något som sker ofta</a:t>
            </a:r>
            <a:r>
              <a:rPr lang="sv-SE" sz="1200" kern="1200" dirty="0">
                <a:solidFill>
                  <a:schemeClr val="tx1"/>
                </a:solidFill>
                <a:effectLst/>
                <a:latin typeface="Arial" panose="020B0604020202020204" pitchFamily="34" charset="0"/>
                <a:cs typeface="Arial" panose="020B0604020202020204" pitchFamily="34" charset="0"/>
              </a:rPr>
              <a:t>. Barnet ska få många chanser att klara uppdraget och du som förälder ska få många chanser att uppmuntra framsteg.  </a:t>
            </a:r>
            <a:endParaRPr lang="sv-SE" dirty="0">
              <a:effectLst/>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Välj 1-3 uppdrag</a:t>
            </a:r>
            <a:r>
              <a:rPr lang="sv-SE" sz="1200" kern="1200" dirty="0">
                <a:solidFill>
                  <a:schemeClr val="tx1"/>
                </a:solidFill>
                <a:effectLst/>
                <a:latin typeface="Arial" panose="020B0604020202020204" pitchFamily="34" charset="0"/>
                <a:cs typeface="Arial" panose="020B0604020202020204" pitchFamily="34" charset="0"/>
              </a:rPr>
              <a:t> utifrån situationer som brukar skapa mycket tjat och konflikter. Det ska vara uppdrag som ditt barn kan utföra varje dag och det ska vara samma uppdrag varje dag.</a:t>
            </a:r>
            <a:endParaRPr lang="sv-SE" dirty="0">
              <a:effectLst/>
              <a:latin typeface="Arial" panose="020B0604020202020204" pitchFamily="34" charset="0"/>
              <a:cs typeface="Arial" panose="020B0604020202020204" pitchFamily="34" charset="0"/>
            </a:endParaRPr>
          </a:p>
          <a:p>
            <a:pPr marL="360000" lvl="0" indent="-180000" algn="l">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Skapa förutsättningar.</a:t>
            </a:r>
            <a:r>
              <a:rPr lang="sv-SE" sz="1200" kern="1200" dirty="0">
                <a:solidFill>
                  <a:schemeClr val="tx1"/>
                </a:solidFill>
                <a:effectLst/>
                <a:latin typeface="Arial" panose="020B0604020202020204" pitchFamily="34" charset="0"/>
                <a:cs typeface="Arial" panose="020B0604020202020204" pitchFamily="34" charset="0"/>
              </a:rPr>
              <a:t> Fundera på om det är något du </a:t>
            </a:r>
            <a:r>
              <a:rPr lang="sv-SE" sz="1200" b="0" kern="1200" dirty="0">
                <a:solidFill>
                  <a:schemeClr val="tx1"/>
                </a:solidFill>
                <a:effectLst/>
                <a:latin typeface="Arial" panose="020B0604020202020204" pitchFamily="34" charset="0"/>
                <a:cs typeface="Arial" panose="020B0604020202020204" pitchFamily="34" charset="0"/>
              </a:rPr>
              <a:t>kan hjälpa barnet med för att förbereda </a:t>
            </a:r>
            <a:r>
              <a:rPr lang="sv-SE" sz="1200" kern="1200" dirty="0">
                <a:solidFill>
                  <a:schemeClr val="tx1"/>
                </a:solidFill>
                <a:effectLst/>
                <a:latin typeface="Arial" panose="020B0604020202020204" pitchFamily="34" charset="0"/>
                <a:cs typeface="Arial" panose="020B0604020202020204" pitchFamily="34" charset="0"/>
              </a:rPr>
              <a:t>eller skapa förutsättningar för att klara uppdraget. Om uppdraget misslyckas låt bli att tjata.</a:t>
            </a:r>
            <a:endParaRPr lang="sv-SE" dirty="0">
              <a:effectLst/>
              <a:latin typeface="Arial" panose="020B0604020202020204" pitchFamily="34" charset="0"/>
              <a:cs typeface="Arial" panose="020B0604020202020204" pitchFamily="34" charset="0"/>
            </a:endParaRPr>
          </a:p>
          <a:p>
            <a:pPr marL="360000" indent="-180000">
              <a:buFont typeface="Courier New" panose="02070309020205020404" pitchFamily="49" charset="0"/>
              <a:buChar char="o"/>
            </a:pPr>
            <a:r>
              <a:rPr lang="sv-SE" sz="1200" b="1" kern="1200" dirty="0">
                <a:solidFill>
                  <a:schemeClr val="tx1"/>
                </a:solidFill>
                <a:effectLst/>
                <a:latin typeface="Arial" panose="020B0604020202020204" pitchFamily="34" charset="0"/>
                <a:cs typeface="Arial" panose="020B0604020202020204" pitchFamily="34" charset="0"/>
              </a:rPr>
              <a:t>Gör barnet delaktigt. </a:t>
            </a:r>
            <a:r>
              <a:rPr lang="sv-SE" sz="1200" kern="1200" dirty="0">
                <a:solidFill>
                  <a:schemeClr val="tx1"/>
                </a:solidFill>
                <a:effectLst/>
                <a:latin typeface="Arial" panose="020B0604020202020204" pitchFamily="34" charset="0"/>
                <a:cs typeface="Arial" panose="020B0604020202020204" pitchFamily="34" charset="0"/>
              </a:rPr>
              <a:t>Försök så långt det går att involvera barnet i utformandet av uppdragen</a:t>
            </a:r>
            <a:r>
              <a:rPr lang="sv-SE" sz="1200" b="0" kern="1200" dirty="0">
                <a:solidFill>
                  <a:schemeClr val="tx1"/>
                </a:solidFill>
                <a:effectLst/>
                <a:latin typeface="Arial" panose="020B0604020202020204" pitchFamily="34" charset="0"/>
                <a:cs typeface="Arial" panose="020B0604020202020204" pitchFamily="34" charset="0"/>
              </a:rPr>
              <a:t>. Det bästa är om det går att formulera uppdragen tillsammans med barnet.</a:t>
            </a:r>
            <a:r>
              <a:rPr lang="sv-SE" b="0" dirty="0">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sv-SE" sz="1200" b="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kern="1200" dirty="0">
                <a:solidFill>
                  <a:schemeClr val="tx1"/>
                </a:solidFill>
                <a:effectLst/>
                <a:latin typeface="Arial" panose="020B0604020202020204" pitchFamily="34" charset="0"/>
                <a:cs typeface="Arial" panose="020B0604020202020204" pitchFamily="34" charset="0"/>
              </a:rPr>
              <a:t>Dela in deltagarna i par: </a:t>
            </a:r>
            <a:r>
              <a:rPr lang="sv-SE" sz="1200" b="0" i="0" kern="1200" dirty="0">
                <a:solidFill>
                  <a:schemeClr val="tx1"/>
                </a:solidFill>
                <a:effectLst/>
                <a:latin typeface="Arial" panose="020B0604020202020204" pitchFamily="34" charset="0"/>
                <a:cs typeface="Arial" panose="020B0604020202020204" pitchFamily="34" charset="0"/>
              </a:rPr>
              <a:t>Sitt</a:t>
            </a:r>
            <a:r>
              <a:rPr lang="sv-SE" sz="1200" b="0" i="0" kern="1200" baseline="0" dirty="0">
                <a:solidFill>
                  <a:schemeClr val="tx1"/>
                </a:solidFill>
                <a:effectLst/>
                <a:latin typeface="Arial" panose="020B0604020202020204" pitchFamily="34" charset="0"/>
                <a:cs typeface="Arial" panose="020B0604020202020204" pitchFamily="34" charset="0"/>
              </a:rPr>
              <a:t> </a:t>
            </a:r>
            <a:r>
              <a:rPr lang="sv-SE" sz="1200" b="1" kern="1200" baseline="0" dirty="0">
                <a:solidFill>
                  <a:schemeClr val="tx1"/>
                </a:solidFill>
                <a:effectLst/>
                <a:latin typeface="Arial" panose="020B0604020202020204" pitchFamily="34" charset="0"/>
                <a:cs typeface="Arial" panose="020B0604020202020204" pitchFamily="34" charset="0"/>
              </a:rPr>
              <a:t>2 &amp; 2 </a:t>
            </a:r>
            <a:r>
              <a:rPr lang="sv-SE" sz="1200" b="0" kern="1200" baseline="0" dirty="0">
                <a:solidFill>
                  <a:schemeClr val="tx1"/>
                </a:solidFill>
                <a:effectLst/>
                <a:latin typeface="Arial" panose="020B0604020202020204" pitchFamily="34" charset="0"/>
                <a:cs typeface="Arial" panose="020B0604020202020204" pitchFamily="34" charset="0"/>
              </a:rPr>
              <a:t>och titta på era exempel på tavlan, försök att skriva om några av exemplen som uppdrag.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kern="1200" baseline="0" dirty="0">
                <a:solidFill>
                  <a:schemeClr val="tx1"/>
                </a:solidFill>
                <a:effectLst/>
                <a:latin typeface="Arial" panose="020B0604020202020204" pitchFamily="34" charset="0"/>
                <a:cs typeface="Arial" panose="020B0604020202020204" pitchFamily="34" charset="0"/>
              </a:rPr>
              <a:t>Lyft några exempel från gruppen och se till att de är tydliga.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b="0" i="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latin typeface="Arial" panose="020B0604020202020204" pitchFamily="34" charset="0"/>
                <a:cs typeface="Arial" panose="020B0604020202020204" pitchFamily="34" charset="0"/>
              </a:rPr>
              <a:t>Föräldrarna behöver vara noggranna när de väljer och formulerar uppdrag! Så att de är tydliga och konkreta. </a:t>
            </a:r>
            <a:r>
              <a:rPr lang="sv-SE" sz="1200" baseline="0" dirty="0">
                <a:latin typeface="Arial" panose="020B0604020202020204" pitchFamily="34" charset="0"/>
                <a:cs typeface="Arial" panose="020B0604020202020204" pitchFamily="34" charset="0"/>
              </a:rPr>
              <a:t>T ex istället för att ta strid om datorn och att den ska stängas av innan middan så är uppdraget att sitta vid bordet kl. 18, så fokus inte ligger på datorn som är mer laddat. Men för att barnet ska klara detta behöver föräldern såklart påminna barnet.</a:t>
            </a:r>
          </a:p>
          <a:p>
            <a:pPr marL="0" indent="0">
              <a:buFont typeface="Arial" panose="020B0604020202020204" pitchFamily="34" charset="0"/>
              <a:buNone/>
            </a:pPr>
            <a:endParaRPr lang="sv-SE"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kern="1200" dirty="0">
                <a:solidFill>
                  <a:schemeClr val="tx1"/>
                </a:solidFill>
                <a:effectLst/>
                <a:latin typeface="Arial" panose="020B0604020202020204" pitchFamily="34" charset="0"/>
                <a:cs typeface="Arial" panose="020B0604020202020204" pitchFamily="34" charset="0"/>
              </a:rPr>
              <a:t> </a:t>
            </a:r>
            <a:endParaRPr lang="sv-SE"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35</a:t>
            </a:fld>
            <a:endParaRPr lang="sv-SE"/>
          </a:p>
        </p:txBody>
      </p:sp>
    </p:spTree>
    <p:extLst>
      <p:ext uri="{BB962C8B-B14F-4D97-AF65-F5344CB8AC3E}">
        <p14:creationId xmlns:p14="http://schemas.microsoft.com/office/powerpoint/2010/main" val="3903319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latin typeface="Arial" panose="020B0604020202020204" pitchFamily="34" charset="0"/>
                <a:cs typeface="Arial" panose="020B0604020202020204" pitchFamily="34" charset="0"/>
              </a:rPr>
              <a:t>3 min</a:t>
            </a:r>
            <a:endParaRPr lang="sv-SE" baseline="0" dirty="0">
              <a:latin typeface="Arial" panose="020B0604020202020204" pitchFamily="34" charset="0"/>
              <a:cs typeface="Arial" panose="020B0604020202020204" pitchFamily="34" charset="0"/>
            </a:endParaRPr>
          </a:p>
          <a:p>
            <a:endParaRPr lang="sv-SE"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sv-SE" b="0" i="1" baseline="0" dirty="0">
                <a:latin typeface="Arial" panose="020B0604020202020204" pitchFamily="34" charset="0"/>
                <a:cs typeface="Arial" panose="020B0604020202020204" pitchFamily="34" charset="0"/>
              </a:rPr>
              <a:t>Analysera och OK-testa hur uppdragen på tavlan är formulerade gemensamt i gruppen</a:t>
            </a:r>
            <a:r>
              <a:rPr lang="sv-SE" b="0" baseline="0" dirty="0">
                <a:latin typeface="Arial" panose="020B0604020202020204" pitchFamily="34" charset="0"/>
                <a:cs typeface="Arial" panose="020B0604020202020204" pitchFamily="34" charset="0"/>
              </a:rPr>
              <a:t>.</a:t>
            </a:r>
          </a:p>
          <a:p>
            <a:endParaRPr lang="sv-SE"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kern="1200" baseline="0" dirty="0">
                <a:solidFill>
                  <a:schemeClr val="tx1"/>
                </a:solidFill>
                <a:effectLst/>
                <a:latin typeface="Arial" panose="020B0604020202020204" pitchFamily="34" charset="0"/>
                <a:cs typeface="Arial" panose="020B0604020202020204" pitchFamily="34" charset="0"/>
              </a:rPr>
              <a:t>Fråga gruppen: </a:t>
            </a:r>
          </a:p>
          <a:p>
            <a:pPr marL="360000" marR="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kern="1200" baseline="0" dirty="0">
                <a:solidFill>
                  <a:schemeClr val="tx1"/>
                </a:solidFill>
                <a:effectLst/>
                <a:latin typeface="Arial" panose="020B0604020202020204" pitchFamily="34" charset="0"/>
                <a:cs typeface="Arial" panose="020B0604020202020204" pitchFamily="34" charset="0"/>
              </a:rPr>
              <a:t>Hur kan vi göra </a:t>
            </a:r>
            <a:r>
              <a:rPr lang="sv-SE" b="0" i="1" kern="1200" baseline="0" dirty="0">
                <a:solidFill>
                  <a:schemeClr val="tx1"/>
                </a:solidFill>
                <a:effectLst/>
                <a:latin typeface="Arial" panose="020B0604020202020204" pitchFamily="34" charset="0"/>
                <a:cs typeface="Arial" panose="020B0604020202020204" pitchFamily="34" charset="0"/>
              </a:rPr>
              <a:t>”komma i tid till skolan” </a:t>
            </a:r>
            <a:r>
              <a:rPr lang="sv-SE" b="0" kern="1200" baseline="0" dirty="0">
                <a:solidFill>
                  <a:schemeClr val="tx1"/>
                </a:solidFill>
                <a:effectLst/>
                <a:latin typeface="Arial" panose="020B0604020202020204" pitchFamily="34" charset="0"/>
                <a:cs typeface="Arial" panose="020B0604020202020204" pitchFamily="34" charset="0"/>
              </a:rPr>
              <a:t>mer objektivt och konkret? </a:t>
            </a:r>
          </a:p>
          <a:p>
            <a:pPr marL="36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kern="1200" baseline="0" dirty="0">
                <a:solidFill>
                  <a:schemeClr val="tx1"/>
                </a:solidFill>
                <a:effectLst/>
                <a:latin typeface="Arial" panose="020B0604020202020204" pitchFamily="34" charset="0"/>
                <a:cs typeface="Arial" panose="020B0604020202020204" pitchFamily="34" charset="0"/>
              </a:rPr>
              <a:t>	T. ex. ”</a:t>
            </a:r>
            <a:r>
              <a:rPr lang="sv-SE" b="0" i="1" kern="1200" baseline="0" dirty="0">
                <a:solidFill>
                  <a:schemeClr val="tx1"/>
                </a:solidFill>
                <a:effectLst/>
                <a:latin typeface="Arial" panose="020B0604020202020204" pitchFamily="34" charset="0"/>
                <a:cs typeface="Arial" panose="020B0604020202020204" pitchFamily="34" charset="0"/>
              </a:rPr>
              <a:t>Packa väskan varje kväll med läxböcker och idrottskläder”</a:t>
            </a:r>
            <a:r>
              <a:rPr lang="sv-SE" b="0" kern="1200" baseline="0" dirty="0">
                <a:solidFill>
                  <a:schemeClr val="tx1"/>
                </a:solidFill>
                <a:effectLst/>
                <a:latin typeface="Arial" panose="020B0604020202020204" pitchFamily="34" charset="0"/>
                <a:cs typeface="Arial" panose="020B0604020202020204" pitchFamily="34" charset="0"/>
              </a:rPr>
              <a:t>. ”</a:t>
            </a:r>
            <a:r>
              <a:rPr lang="sv-SE" b="0" i="1" kern="1200" baseline="0" dirty="0">
                <a:solidFill>
                  <a:schemeClr val="tx1"/>
                </a:solidFill>
                <a:effectLst/>
                <a:latin typeface="Arial" panose="020B0604020202020204" pitchFamily="34" charset="0"/>
                <a:cs typeface="Arial" panose="020B0604020202020204" pitchFamily="34" charset="0"/>
              </a:rPr>
              <a:t>Vara påklädd i hallen </a:t>
            </a:r>
            <a:r>
              <a:rPr lang="sv-SE" b="0" i="1" kern="1200" baseline="0" dirty="0" err="1">
                <a:solidFill>
                  <a:schemeClr val="tx1"/>
                </a:solidFill>
                <a:effectLst/>
                <a:latin typeface="Arial" panose="020B0604020202020204" pitchFamily="34" charset="0"/>
                <a:cs typeface="Arial" panose="020B0604020202020204" pitchFamily="34" charset="0"/>
              </a:rPr>
              <a:t>kl</a:t>
            </a:r>
            <a:r>
              <a:rPr lang="sv-SE" b="0" i="1" kern="1200" baseline="0" dirty="0">
                <a:solidFill>
                  <a:schemeClr val="tx1"/>
                </a:solidFill>
                <a:effectLst/>
                <a:latin typeface="Arial" panose="020B0604020202020204" pitchFamily="34" charset="0"/>
                <a:cs typeface="Arial" panose="020B0604020202020204" pitchFamily="34" charset="0"/>
              </a:rPr>
              <a:t> 07:30 varje morgon.”</a:t>
            </a:r>
          </a:p>
          <a:p>
            <a:pPr marL="360000" marR="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i="1" kern="1200" dirty="0">
                <a:solidFill>
                  <a:schemeClr val="tx1"/>
                </a:solidFill>
                <a:effectLst/>
                <a:latin typeface="Arial" panose="020B0604020202020204" pitchFamily="34" charset="0"/>
                <a:cs typeface="Arial" panose="020B0604020202020204" pitchFamily="34" charset="0"/>
              </a:rPr>
              <a:t>”Vara snäll mot lillasyster” </a:t>
            </a:r>
            <a:r>
              <a:rPr lang="sv-SE" kern="1200" baseline="0" dirty="0">
                <a:solidFill>
                  <a:schemeClr val="tx1"/>
                </a:solidFill>
                <a:effectLst/>
                <a:latin typeface="Arial" panose="020B0604020202020204" pitchFamily="34" charset="0"/>
                <a:cs typeface="Arial" panose="020B0604020202020204" pitchFamily="34" charset="0"/>
              </a:rPr>
              <a:t>hur kan det göras med objektivt och konkret?</a:t>
            </a:r>
          </a:p>
          <a:p>
            <a:pPr marL="36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kern="1200" baseline="0" dirty="0">
                <a:solidFill>
                  <a:schemeClr val="tx1"/>
                </a:solidFill>
                <a:effectLst/>
                <a:latin typeface="Arial" panose="020B0604020202020204" pitchFamily="34" charset="0"/>
                <a:cs typeface="Arial" panose="020B0604020202020204" pitchFamily="34" charset="0"/>
              </a:rPr>
              <a:t>	T. ex. </a:t>
            </a:r>
            <a:r>
              <a:rPr lang="sv-SE" i="1" kern="1200" baseline="0" dirty="0">
                <a:solidFill>
                  <a:schemeClr val="tx1"/>
                </a:solidFill>
                <a:effectLst/>
                <a:latin typeface="Arial" panose="020B0604020202020204" pitchFamily="34" charset="0"/>
                <a:cs typeface="Arial" panose="020B0604020202020204" pitchFamily="34" charset="0"/>
              </a:rPr>
              <a:t>”Låta lillasyster få leka med lego efter skolan”.</a:t>
            </a:r>
          </a:p>
          <a:p>
            <a:endParaRPr lang="sv-SE"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Som gruppledare är det viktigt att jobba med att hjälpa föräldrarna med att få till tydliga och konkreta uppdrag med fokus på situationer barnet mår bra av att klara själva i vardagen och där det i nuvarande situation blir mycket tjat och bråk.</a:t>
            </a:r>
            <a:endParaRPr lang="sv-SE" sz="1200"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36</a:t>
            </a:fld>
            <a:endParaRPr lang="sv-SE"/>
          </a:p>
        </p:txBody>
      </p:sp>
    </p:spTree>
    <p:extLst>
      <p:ext uri="{BB962C8B-B14F-4D97-AF65-F5344CB8AC3E}">
        <p14:creationId xmlns:p14="http://schemas.microsoft.com/office/powerpoint/2010/main" val="1417746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1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Det är bra att rita eller fota uppdragen för yngre barn,</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barn som inte kan</a:t>
            </a:r>
            <a:r>
              <a:rPr lang="sv-SE" baseline="0" dirty="0">
                <a:latin typeface="Arial" panose="020B0604020202020204" pitchFamily="34" charset="0"/>
                <a:cs typeface="Arial" panose="020B0604020202020204" pitchFamily="34" charset="0"/>
              </a:rPr>
              <a:t> läsa, eller som behöver </a:t>
            </a:r>
            <a:r>
              <a:rPr lang="sv-SE" baseline="0" dirty="0" err="1">
                <a:latin typeface="Arial" panose="020B0604020202020204" pitchFamily="34" charset="0"/>
                <a:cs typeface="Arial" panose="020B0604020202020204" pitchFamily="34" charset="0"/>
              </a:rPr>
              <a:t>bildstöd</a:t>
            </a:r>
            <a:r>
              <a:rPr lang="sv-SE" baseline="0" dirty="0">
                <a:latin typeface="Arial" panose="020B0604020202020204" pitchFamily="34" charset="0"/>
                <a:cs typeface="Arial" panose="020B0604020202020204" pitchFamily="34" charset="0"/>
              </a:rPr>
              <a:t>.</a:t>
            </a:r>
          </a:p>
          <a:p>
            <a:endParaRPr lang="sv-SE"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sz="1400" baseline="0" dirty="0"/>
          </a:p>
          <a:p>
            <a:pPr marL="171450" indent="-171450">
              <a:buFont typeface="Arial" panose="020B0604020202020204" pitchFamily="34" charset="0"/>
              <a:buChar char="•"/>
            </a:pPr>
            <a:endParaRPr lang="sv-SE" sz="1400"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37</a:t>
            </a:fld>
            <a:endParaRPr lang="sv-SE"/>
          </a:p>
        </p:txBody>
      </p:sp>
    </p:spTree>
    <p:extLst>
      <p:ext uri="{BB962C8B-B14F-4D97-AF65-F5344CB8AC3E}">
        <p14:creationId xmlns:p14="http://schemas.microsoft.com/office/powerpoint/2010/main" val="4070810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latin typeface="Arial" panose="020B0604020202020204" pitchFamily="34" charset="0"/>
                <a:cs typeface="Arial" panose="020B0604020202020204" pitchFamily="34" charset="0"/>
              </a:rPr>
              <a:t>4 min</a:t>
            </a:r>
          </a:p>
          <a:p>
            <a:endParaRPr lang="sv-SE" baseline="0" dirty="0">
              <a:latin typeface="Arial" panose="020B0604020202020204" pitchFamily="34" charset="0"/>
              <a:cs typeface="Arial" panose="020B0604020202020204" pitchFamily="34" charset="0"/>
            </a:endParaRPr>
          </a:p>
          <a:p>
            <a:r>
              <a:rPr lang="sv-SE" i="1" baseline="0" dirty="0">
                <a:latin typeface="Arial" panose="020B0604020202020204" pitchFamily="34" charset="0"/>
                <a:cs typeface="Arial" panose="020B0604020202020204" pitchFamily="34" charset="0"/>
              </a:rPr>
              <a:t>Gruppledarmanual, uppslag 2.</a:t>
            </a:r>
            <a:endParaRPr lang="sv-SE" baseline="0" dirty="0">
              <a:latin typeface="Arial" panose="020B0604020202020204" pitchFamily="34" charset="0"/>
              <a:cs typeface="Arial" panose="020B0604020202020204" pitchFamily="34" charset="0"/>
            </a:endParaRPr>
          </a:p>
          <a:p>
            <a:endParaRPr lang="sv-SE"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sv-SE" i="1" dirty="0">
                <a:latin typeface="Arial" panose="020B0604020202020204" pitchFamily="34" charset="0"/>
                <a:cs typeface="Arial" panose="020B0604020202020204" pitchFamily="34" charset="0"/>
              </a:rPr>
              <a:t>Visa film: </a:t>
            </a:r>
            <a:r>
              <a:rPr lang="sv-SE" b="1" i="1" dirty="0">
                <a:latin typeface="Arial" panose="020B0604020202020204" pitchFamily="34" charset="0"/>
                <a:cs typeface="Arial" panose="020B0604020202020204" pitchFamily="34" charset="0"/>
              </a:rPr>
              <a:t>Film10 – Mindre lyckat försöka med att ge uppdrag </a:t>
            </a:r>
            <a:r>
              <a:rPr lang="sv-SE" i="1" dirty="0">
                <a:latin typeface="Arial" panose="020B0604020202020204" pitchFamily="34" charset="0"/>
                <a:cs typeface="Arial" panose="020B0604020202020204" pitchFamily="34" charset="0"/>
              </a:rPr>
              <a:t>(Mamma provar uppdrag med sina två barn).</a:t>
            </a:r>
            <a:r>
              <a:rPr lang="sv-SE" i="1"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Filmen handlar om ett mindre lyckat försök</a:t>
            </a:r>
            <a:r>
              <a:rPr lang="sv-SE" baseline="0" dirty="0">
                <a:latin typeface="Arial" panose="020B0604020202020204" pitchFamily="34" charset="0"/>
                <a:cs typeface="Arial" panose="020B0604020202020204" pitchFamily="34" charset="0"/>
              </a:rPr>
              <a:t> att använda sig av uppdrag och belöningar. </a:t>
            </a:r>
          </a:p>
          <a:p>
            <a:pPr marL="180000" indent="0">
              <a:buFont typeface="Courier New" panose="02070309020205020404" pitchFamily="49" charset="0"/>
              <a:buNone/>
            </a:pPr>
            <a:endParaRPr lang="sv-SE" i="0"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sv-SE" b="1" i="0" baseline="0" dirty="0">
                <a:latin typeface="Arial" panose="020B0604020202020204" pitchFamily="34" charset="0"/>
                <a:cs typeface="Arial" panose="020B0604020202020204" pitchFamily="34" charset="0"/>
              </a:rPr>
              <a:t>Fråga gruppen:</a:t>
            </a: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Vad behöver föräldern tänka på när hon ger barnen uppdrag?</a:t>
            </a:r>
          </a:p>
          <a:p>
            <a:pPr marL="360000" indent="-180000">
              <a:buFont typeface="Courier New" panose="02070309020205020404" pitchFamily="49" charset="0"/>
              <a:buChar char="o"/>
            </a:pPr>
            <a:r>
              <a:rPr lang="sv-SE" dirty="0">
                <a:latin typeface="Arial" panose="020B0604020202020204" pitchFamily="34" charset="0"/>
                <a:cs typeface="Arial" panose="020B0604020202020204" pitchFamily="34" charset="0"/>
              </a:rPr>
              <a:t>Hur skulle föräldern kunna formulera tydligare uppdrag?</a:t>
            </a: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38</a:t>
            </a:fld>
            <a:endParaRPr lang="sv-SE"/>
          </a:p>
        </p:txBody>
      </p:sp>
    </p:spTree>
    <p:extLst>
      <p:ext uri="{BB962C8B-B14F-4D97-AF65-F5344CB8AC3E}">
        <p14:creationId xmlns:p14="http://schemas.microsoft.com/office/powerpoint/2010/main" val="3136774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b="0" dirty="0">
                <a:latin typeface="Arial" panose="020B0604020202020204" pitchFamily="34" charset="0"/>
                <a:cs typeface="Arial" panose="020B0604020202020204" pitchFamily="34" charset="0"/>
              </a:rPr>
              <a:t>4 min </a:t>
            </a:r>
          </a:p>
          <a:p>
            <a:endParaRPr lang="sv-SE" b="0" baseline="0" dirty="0">
              <a:latin typeface="Arial" panose="020B0604020202020204" pitchFamily="34" charset="0"/>
              <a:cs typeface="Arial" panose="020B0604020202020204" pitchFamily="34" charset="0"/>
            </a:endParaRPr>
          </a:p>
          <a:p>
            <a:r>
              <a:rPr lang="sv-SE" b="0" i="1" baseline="0" dirty="0">
                <a:latin typeface="Arial" panose="020B0604020202020204" pitchFamily="34" charset="0"/>
                <a:cs typeface="Arial" panose="020B0604020202020204" pitchFamily="34" charset="0"/>
              </a:rPr>
              <a:t>Gruppledarmanual, uppslag 3. </a:t>
            </a:r>
          </a:p>
          <a:p>
            <a:endParaRPr lang="sv-SE" b="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0" dirty="0">
                <a:latin typeface="Arial" panose="020B0604020202020204" pitchFamily="34" charset="0"/>
                <a:cs typeface="Arial" panose="020B0604020202020204" pitchFamily="34" charset="0"/>
              </a:rPr>
              <a:t>Vissa</a:t>
            </a:r>
            <a:r>
              <a:rPr lang="sv-SE" b="0" baseline="0" dirty="0">
                <a:latin typeface="Arial" panose="020B0604020202020204" pitchFamily="34" charset="0"/>
                <a:cs typeface="Arial" panose="020B0604020202020204" pitchFamily="34" charset="0"/>
              </a:rPr>
              <a:t> uppdrag måste formuleras negativt för att vara tydliga. Det kan handla om allvarligare beteenden som att knuffas eller slåss. </a:t>
            </a:r>
          </a:p>
          <a:p>
            <a:pPr marL="180000" indent="-180000">
              <a:buFont typeface="Arial" panose="020B0604020202020204" pitchFamily="34" charset="0"/>
              <a:buChar char="•"/>
            </a:pPr>
            <a:r>
              <a:rPr lang="sv-SE" b="0" baseline="0" dirty="0">
                <a:latin typeface="Arial" panose="020B0604020202020204" pitchFamily="34" charset="0"/>
                <a:cs typeface="Arial" panose="020B0604020202020204" pitchFamily="34" charset="0"/>
              </a:rPr>
              <a:t>Vid ett negativt uppdrag är det viktigt att barnet vet </a:t>
            </a:r>
            <a:r>
              <a:rPr lang="sv-SE" b="1" baseline="0" dirty="0">
                <a:latin typeface="Arial" panose="020B0604020202020204" pitchFamily="34" charset="0"/>
                <a:cs typeface="Arial" panose="020B0604020202020204" pitchFamily="34" charset="0"/>
              </a:rPr>
              <a:t>vad det ska göra istället</a:t>
            </a:r>
            <a:r>
              <a:rPr lang="sv-SE" b="0" baseline="0" dirty="0">
                <a:latin typeface="Arial" panose="020B0604020202020204" pitchFamily="34" charset="0"/>
                <a:cs typeface="Arial" panose="020B0604020202020204" pitchFamily="34" charset="0"/>
              </a:rPr>
              <a:t>. Här kan man tillsammans med barnet försöka hitta </a:t>
            </a:r>
            <a:r>
              <a:rPr lang="sv-SE" b="1" baseline="0" dirty="0">
                <a:latin typeface="Arial" panose="020B0604020202020204" pitchFamily="34" charset="0"/>
                <a:cs typeface="Arial" panose="020B0604020202020204" pitchFamily="34" charset="0"/>
              </a:rPr>
              <a:t>alternativa beteenden </a:t>
            </a:r>
            <a:r>
              <a:rPr lang="sv-SE" b="0" baseline="0" dirty="0">
                <a:latin typeface="Arial" panose="020B0604020202020204" pitchFamily="34" charset="0"/>
                <a:cs typeface="Arial" panose="020B0604020202020204" pitchFamily="34" charset="0"/>
              </a:rPr>
              <a:t>i de här situationerna. </a:t>
            </a:r>
          </a:p>
          <a:p>
            <a:pPr marL="180000" indent="-180000">
              <a:buFont typeface="Arial" panose="020B0604020202020204" pitchFamily="34" charset="0"/>
              <a:buChar char="•"/>
            </a:pPr>
            <a:endParaRPr lang="sv-SE" b="0" baseline="0" dirty="0">
              <a:latin typeface="Arial" panose="020B0604020202020204" pitchFamily="34" charset="0"/>
              <a:cs typeface="Arial" panose="020B0604020202020204" pitchFamily="34" charset="0"/>
            </a:endParaRPr>
          </a:p>
          <a:p>
            <a:pPr marL="180000" indent="-180000">
              <a:buFont typeface="Arial" panose="020B0604020202020204" pitchFamily="34" charset="0"/>
              <a:buChar char="•"/>
            </a:pPr>
            <a:r>
              <a:rPr lang="sv-SE" b="0" baseline="0" dirty="0">
                <a:latin typeface="Arial" panose="020B0604020202020204" pitchFamily="34" charset="0"/>
                <a:cs typeface="Arial" panose="020B0604020202020204" pitchFamily="34" charset="0"/>
              </a:rPr>
              <a:t>Ett negativt uppdrag måste även vara </a:t>
            </a:r>
            <a:r>
              <a:rPr lang="sv-SE" b="1" baseline="0" dirty="0">
                <a:latin typeface="Arial" panose="020B0604020202020204" pitchFamily="34" charset="0"/>
                <a:cs typeface="Arial" panose="020B0604020202020204" pitchFamily="34" charset="0"/>
              </a:rPr>
              <a:t>tidsbegränsat</a:t>
            </a:r>
            <a:r>
              <a:rPr lang="sv-SE" b="0" baseline="0" dirty="0">
                <a:latin typeface="Arial" panose="020B0604020202020204" pitchFamily="34" charset="0"/>
                <a:cs typeface="Arial" panose="020B0604020202020204" pitchFamily="34" charset="0"/>
              </a:rPr>
              <a:t>, alltså hur lång tid ska barnet klara av att t.ex. inte knuffas, eller i en avgränsad situation. Tex: ”Inte knuffas i hallen när vi klär på oss för att gå till skolan”. Barnet bör klara av uppdraget minst häften av gångerna. </a:t>
            </a:r>
          </a:p>
          <a:p>
            <a:endParaRPr lang="sv-SE" b="1" dirty="0">
              <a:latin typeface="Arial" panose="020B0604020202020204" pitchFamily="34" charset="0"/>
              <a:cs typeface="Arial" panose="020B0604020202020204" pitchFamily="34" charset="0"/>
            </a:endParaRPr>
          </a:p>
          <a:p>
            <a:pPr marL="180000" indent="-180000" eaLnBrk="1" hangingPunct="1">
              <a:spcBef>
                <a:spcPct val="0"/>
              </a:spcBef>
              <a:buFont typeface="Wingdings" panose="05000000000000000000" pitchFamily="2" charset="2"/>
              <a:buChar char="Ø"/>
            </a:pPr>
            <a:r>
              <a:rPr lang="sv-SE" sz="1200" b="0" i="1" dirty="0"/>
              <a:t>Gör demonstrationen. </a:t>
            </a:r>
          </a:p>
          <a:p>
            <a:r>
              <a:rPr lang="sv-SE" b="1" dirty="0">
                <a:latin typeface="Arial" panose="020B0604020202020204" pitchFamily="34" charset="0"/>
                <a:cs typeface="Arial" panose="020B0604020202020204" pitchFamily="34" charset="0"/>
              </a:rPr>
              <a:t>Demonstration! </a:t>
            </a:r>
            <a:r>
              <a:rPr lang="sv-SE" b="0" i="1" dirty="0">
                <a:latin typeface="Arial" panose="020B0604020202020204" pitchFamily="34" charset="0"/>
                <a:cs typeface="Arial" panose="020B0604020202020204" pitchFamily="34" charset="0"/>
              </a:rPr>
              <a:t>(Alice uppslag 3, träff 3) </a:t>
            </a:r>
            <a:r>
              <a:rPr lang="sv-SE" dirty="0">
                <a:latin typeface="Arial" panose="020B0604020202020204" pitchFamily="34" charset="0"/>
                <a:cs typeface="Arial" panose="020B0604020202020204" pitchFamily="34" charset="0"/>
              </a:rPr>
              <a:t>Exemplet från manualen. </a:t>
            </a:r>
            <a:r>
              <a:rPr lang="sv-SE" i="1" kern="1200" dirty="0">
                <a:solidFill>
                  <a:schemeClr val="tx1"/>
                </a:solidFill>
                <a:effectLst/>
                <a:latin typeface="Arial" panose="020B0604020202020204" pitchFamily="34" charset="0"/>
                <a:cs typeface="Arial" panose="020B0604020202020204" pitchFamily="34" charset="0"/>
              </a:rPr>
              <a:t>Visa för föräldrarna hur man kan prata med sitt barn om negativt formulerade uppdrag.</a:t>
            </a:r>
            <a:endParaRPr lang="sv-SE" kern="1200" dirty="0">
              <a:solidFill>
                <a:schemeClr val="tx1"/>
              </a:solidFill>
              <a:effectLst/>
              <a:latin typeface="Arial" panose="020B0604020202020204" pitchFamily="34" charset="0"/>
              <a:cs typeface="Arial" panose="020B0604020202020204" pitchFamily="34" charset="0"/>
            </a:endParaRPr>
          </a:p>
          <a:p>
            <a:pPr lvl="0"/>
            <a:r>
              <a:rPr lang="sv-SE" b="1" kern="1200" dirty="0">
                <a:solidFill>
                  <a:schemeClr val="tx1"/>
                </a:solidFill>
                <a:effectLst/>
                <a:latin typeface="Arial" panose="020B0604020202020204" pitchFamily="34" charset="0"/>
                <a:cs typeface="Arial" panose="020B0604020202020204" pitchFamily="34" charset="0"/>
              </a:rPr>
              <a:t>Förälder:</a:t>
            </a:r>
            <a:r>
              <a:rPr lang="sv-SE" kern="1200" dirty="0">
                <a:solidFill>
                  <a:schemeClr val="tx1"/>
                </a:solidFill>
                <a:effectLst/>
                <a:latin typeface="Arial" panose="020B0604020202020204" pitchFamily="34" charset="0"/>
                <a:cs typeface="Arial" panose="020B0604020202020204" pitchFamily="34" charset="0"/>
              </a:rPr>
              <a:t> Du vet, Alice, vi har ju pratat om hur det blir när du knuffas, att lillebror blir ledsen och jag blir arg och det blir dumt för alla. När du blir så där arg och vill knuffas, vad kan du göra då istället?</a:t>
            </a:r>
          </a:p>
          <a:p>
            <a:pPr lvl="0"/>
            <a:r>
              <a:rPr lang="sv-SE" b="1" kern="1200" dirty="0">
                <a:solidFill>
                  <a:schemeClr val="tx1"/>
                </a:solidFill>
                <a:effectLst/>
                <a:latin typeface="Arial" panose="020B0604020202020204" pitchFamily="34" charset="0"/>
                <a:cs typeface="Arial" panose="020B0604020202020204" pitchFamily="34" charset="0"/>
              </a:rPr>
              <a:t>Alice:</a:t>
            </a:r>
            <a:r>
              <a:rPr lang="sv-SE" kern="1200" dirty="0">
                <a:solidFill>
                  <a:schemeClr val="tx1"/>
                </a:solidFill>
                <a:effectLst/>
                <a:latin typeface="Arial" panose="020B0604020202020204" pitchFamily="34" charset="0"/>
                <a:cs typeface="Arial" panose="020B0604020202020204" pitchFamily="34" charset="0"/>
              </a:rPr>
              <a:t> Jag kan ropa på dig.</a:t>
            </a:r>
          </a:p>
          <a:p>
            <a:pPr lvl="0"/>
            <a:r>
              <a:rPr lang="sv-SE" b="1" kern="1200" dirty="0">
                <a:solidFill>
                  <a:schemeClr val="tx1"/>
                </a:solidFill>
                <a:effectLst/>
                <a:latin typeface="Arial" panose="020B0604020202020204" pitchFamily="34" charset="0"/>
                <a:cs typeface="Arial" panose="020B0604020202020204" pitchFamily="34" charset="0"/>
              </a:rPr>
              <a:t>Förälder:</a:t>
            </a:r>
            <a:r>
              <a:rPr lang="sv-SE" kern="1200" dirty="0">
                <a:solidFill>
                  <a:schemeClr val="tx1"/>
                </a:solidFill>
                <a:effectLst/>
                <a:latin typeface="Arial" panose="020B0604020202020204" pitchFamily="34" charset="0"/>
                <a:cs typeface="Arial" panose="020B0604020202020204" pitchFamily="34" charset="0"/>
              </a:rPr>
              <a:t> Ja, det kan du göra! Det är en jättebra idé. Kan du göra någonting annat?</a:t>
            </a:r>
          </a:p>
          <a:p>
            <a:pPr lvl="0"/>
            <a:r>
              <a:rPr lang="sv-SE" b="1" kern="1200" dirty="0">
                <a:solidFill>
                  <a:schemeClr val="tx1"/>
                </a:solidFill>
                <a:effectLst/>
                <a:latin typeface="Arial" panose="020B0604020202020204" pitchFamily="34" charset="0"/>
                <a:cs typeface="Arial" panose="020B0604020202020204" pitchFamily="34" charset="0"/>
              </a:rPr>
              <a:t>Alice:</a:t>
            </a:r>
            <a:r>
              <a:rPr lang="sv-SE" kern="1200" dirty="0">
                <a:solidFill>
                  <a:schemeClr val="tx1"/>
                </a:solidFill>
                <a:effectLst/>
                <a:latin typeface="Arial" panose="020B0604020202020204" pitchFamily="34" charset="0"/>
                <a:cs typeface="Arial" panose="020B0604020202020204" pitchFamily="34" charset="0"/>
              </a:rPr>
              <a:t> Jag kan gå därifrån.</a:t>
            </a:r>
          </a:p>
          <a:p>
            <a:pPr lvl="0"/>
            <a:r>
              <a:rPr lang="sv-SE" b="1" kern="1200" dirty="0">
                <a:solidFill>
                  <a:schemeClr val="tx1"/>
                </a:solidFill>
                <a:effectLst/>
                <a:latin typeface="Arial" panose="020B0604020202020204" pitchFamily="34" charset="0"/>
                <a:cs typeface="Arial" panose="020B0604020202020204" pitchFamily="34" charset="0"/>
              </a:rPr>
              <a:t>Förälder:</a:t>
            </a:r>
            <a:r>
              <a:rPr lang="sv-SE" kern="1200" dirty="0">
                <a:solidFill>
                  <a:schemeClr val="tx1"/>
                </a:solidFill>
                <a:effectLst/>
                <a:latin typeface="Arial" panose="020B0604020202020204" pitchFamily="34" charset="0"/>
                <a:cs typeface="Arial" panose="020B0604020202020204" pitchFamily="34" charset="0"/>
              </a:rPr>
              <a:t> Ja, det var klokt! Att gå därifrån en stund och kanske komma tillbaka när du inte är så arg längre? Kan du komma på någonting mer du kan göra?</a:t>
            </a:r>
          </a:p>
          <a:p>
            <a:pPr lvl="0"/>
            <a:r>
              <a:rPr lang="sv-SE" b="1" kern="1200" dirty="0">
                <a:solidFill>
                  <a:schemeClr val="tx1"/>
                </a:solidFill>
                <a:effectLst/>
                <a:latin typeface="Arial" panose="020B0604020202020204" pitchFamily="34" charset="0"/>
                <a:cs typeface="Arial" panose="020B0604020202020204" pitchFamily="34" charset="0"/>
              </a:rPr>
              <a:t>Alice: (</a:t>
            </a:r>
            <a:r>
              <a:rPr lang="sv-SE" kern="1200" dirty="0">
                <a:solidFill>
                  <a:schemeClr val="tx1"/>
                </a:solidFill>
                <a:effectLst/>
                <a:latin typeface="Arial" panose="020B0604020202020204" pitchFamily="34" charset="0"/>
                <a:cs typeface="Arial" panose="020B0604020202020204" pitchFamily="34" charset="0"/>
              </a:rPr>
              <a:t>är tyst)</a:t>
            </a:r>
          </a:p>
          <a:p>
            <a:pPr lvl="0"/>
            <a:r>
              <a:rPr lang="sv-SE" b="1" kern="1200" dirty="0">
                <a:solidFill>
                  <a:schemeClr val="tx1"/>
                </a:solidFill>
                <a:effectLst/>
                <a:latin typeface="Arial" panose="020B0604020202020204" pitchFamily="34" charset="0"/>
                <a:cs typeface="Arial" panose="020B0604020202020204" pitchFamily="34" charset="0"/>
              </a:rPr>
              <a:t>Förälder:</a:t>
            </a:r>
            <a:r>
              <a:rPr lang="sv-SE" kern="1200" dirty="0">
                <a:solidFill>
                  <a:schemeClr val="tx1"/>
                </a:solidFill>
                <a:effectLst/>
                <a:latin typeface="Arial" panose="020B0604020202020204" pitchFamily="34" charset="0"/>
                <a:cs typeface="Arial" panose="020B0604020202020204" pitchFamily="34" charset="0"/>
              </a:rPr>
              <a:t> Kan man vända sig om en stund tills det arga går över?</a:t>
            </a:r>
          </a:p>
          <a:p>
            <a:pPr lvl="0"/>
            <a:r>
              <a:rPr lang="sv-SE" b="1" kern="1200" dirty="0">
                <a:solidFill>
                  <a:schemeClr val="tx1"/>
                </a:solidFill>
                <a:effectLst/>
                <a:latin typeface="Arial" panose="020B0604020202020204" pitchFamily="34" charset="0"/>
                <a:cs typeface="Arial" panose="020B0604020202020204" pitchFamily="34" charset="0"/>
              </a:rPr>
              <a:t>Alice:</a:t>
            </a:r>
            <a:r>
              <a:rPr lang="sv-SE" kern="1200" dirty="0">
                <a:solidFill>
                  <a:schemeClr val="tx1"/>
                </a:solidFill>
                <a:effectLst/>
                <a:latin typeface="Arial" panose="020B0604020202020204" pitchFamily="34" charset="0"/>
                <a:cs typeface="Arial" panose="020B0604020202020204" pitchFamily="34" charset="0"/>
              </a:rPr>
              <a:t> Jag kan säga till och hålla i mina händer!</a:t>
            </a:r>
          </a:p>
          <a:p>
            <a:pPr lvl="0"/>
            <a:r>
              <a:rPr lang="sv-SE" b="1" kern="1200" dirty="0">
                <a:solidFill>
                  <a:schemeClr val="tx1"/>
                </a:solidFill>
                <a:effectLst/>
                <a:latin typeface="Arial" panose="020B0604020202020204" pitchFamily="34" charset="0"/>
                <a:cs typeface="Arial" panose="020B0604020202020204" pitchFamily="34" charset="0"/>
              </a:rPr>
              <a:t>Förälder:</a:t>
            </a:r>
            <a:r>
              <a:rPr lang="sv-SE" kern="1200" dirty="0">
                <a:solidFill>
                  <a:schemeClr val="tx1"/>
                </a:solidFill>
                <a:effectLst/>
                <a:latin typeface="Arial" panose="020B0604020202020204" pitchFamily="34" charset="0"/>
                <a:cs typeface="Arial" panose="020B0604020202020204" pitchFamily="34" charset="0"/>
              </a:rPr>
              <a:t> Ja! Jättebra, Alice, vad bra att du kom på hur du kan göra för att inte knuffas!</a:t>
            </a:r>
          </a:p>
          <a:p>
            <a:endParaRPr lang="sv-SE" sz="14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39</a:t>
            </a:fld>
            <a:endParaRPr lang="sv-SE"/>
          </a:p>
        </p:txBody>
      </p:sp>
    </p:spTree>
    <p:extLst>
      <p:ext uri="{BB962C8B-B14F-4D97-AF65-F5344CB8AC3E}">
        <p14:creationId xmlns:p14="http://schemas.microsoft.com/office/powerpoint/2010/main" val="338040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a:latin typeface="Arial" panose="020B0604020202020204" pitchFamily="34" charset="0"/>
                <a:cs typeface="Arial" panose="020B0604020202020204" pitchFamily="34" charset="0"/>
              </a:rPr>
              <a:t>1 min</a:t>
            </a:r>
          </a:p>
          <a:p>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latin typeface="Arial" panose="020B0604020202020204" pitchFamily="34" charset="0"/>
                <a:cs typeface="Arial" panose="020B0604020202020204" pitchFamily="34" charset="0"/>
              </a:rPr>
              <a:t>Till nästa utbildningsdag vill vi att ni laddar ner/skriver ut dokumentet </a:t>
            </a:r>
            <a:r>
              <a:rPr lang="sv-SE" b="1" i="0" baseline="0" dirty="0">
                <a:latin typeface="Arial" panose="020B0604020202020204" pitchFamily="34" charset="0"/>
                <a:cs typeface="Arial" panose="020B0604020202020204" pitchFamily="34" charset="0"/>
              </a:rPr>
              <a:t>”Att lära ut Komet</a:t>
            </a:r>
            <a:r>
              <a:rPr lang="sv-SE" i="0" baseline="0" dirty="0">
                <a:latin typeface="Arial" panose="020B0604020202020204" pitchFamily="34" charset="0"/>
                <a:cs typeface="Arial" panose="020B0604020202020204" pitchFamily="34" charset="0"/>
              </a:rPr>
              <a:t>” från plusportalen och läser</a:t>
            </a:r>
            <a:r>
              <a:rPr lang="sv-SE" dirty="0">
                <a:latin typeface="Arial" panose="020B0604020202020204" pitchFamily="34" charset="0"/>
                <a:cs typeface="Arial" panose="020B0604020202020204" pitchFamily="34" charset="0"/>
              </a:rPr>
              <a:t> igenom</a:t>
            </a:r>
            <a:r>
              <a:rPr lang="sv-SE" baseline="0" dirty="0">
                <a:latin typeface="Arial" panose="020B0604020202020204" pitchFamily="34" charset="0"/>
                <a:cs typeface="Arial" panose="020B0604020202020204" pitchFamily="34" charset="0"/>
              </a:rPr>
              <a:t> det. </a:t>
            </a:r>
            <a:r>
              <a:rPr lang="sv-SE" kern="1200" dirty="0">
                <a:solidFill>
                  <a:schemeClr val="tx1"/>
                </a:solidFill>
                <a:effectLst/>
                <a:latin typeface="Arial" panose="020B0604020202020204" pitchFamily="34" charset="0"/>
                <a:cs typeface="Arial" panose="020B0604020202020204" pitchFamily="34" charset="0"/>
              </a:rPr>
              <a:t>Dokumentet innehåller en fördjupning av några</a:t>
            </a:r>
            <a:r>
              <a:rPr lang="sv-SE" kern="1200" baseline="0" dirty="0">
                <a:solidFill>
                  <a:schemeClr val="tx1"/>
                </a:solidFill>
                <a:effectLst/>
                <a:latin typeface="Arial" panose="020B0604020202020204" pitchFamily="34" charset="0"/>
                <a:cs typeface="Arial" panose="020B0604020202020204" pitchFamily="34" charset="0"/>
              </a:rPr>
              <a:t> av</a:t>
            </a:r>
            <a:r>
              <a:rPr lang="sv-SE" kern="1200" dirty="0">
                <a:solidFill>
                  <a:schemeClr val="tx1"/>
                </a:solidFill>
                <a:effectLst/>
                <a:latin typeface="Arial" panose="020B0604020202020204" pitchFamily="34" charset="0"/>
                <a:cs typeface="Arial" panose="020B0604020202020204" pitchFamily="34" charset="0"/>
              </a:rPr>
              <a:t> de </a:t>
            </a:r>
            <a:r>
              <a:rPr lang="sv-SE" b="1" kern="1200" dirty="0">
                <a:solidFill>
                  <a:schemeClr val="tx1"/>
                </a:solidFill>
                <a:effectLst/>
                <a:latin typeface="Arial" panose="020B0604020202020204" pitchFamily="34" charset="0"/>
                <a:cs typeface="Arial" panose="020B0604020202020204" pitchFamily="34" charset="0"/>
              </a:rPr>
              <a:t>gruppledarfärdigheter</a:t>
            </a:r>
            <a:r>
              <a:rPr lang="sv-SE" kern="1200" dirty="0">
                <a:solidFill>
                  <a:schemeClr val="tx1"/>
                </a:solidFill>
                <a:effectLst/>
                <a:latin typeface="Arial" panose="020B0604020202020204" pitchFamily="34" charset="0"/>
                <a:cs typeface="Arial" panose="020B0604020202020204" pitchFamily="34" charset="0"/>
              </a:rPr>
              <a:t> som finns i er lista med gruppledarfärdigheter. </a:t>
            </a:r>
            <a:br>
              <a:rPr lang="sv-SE" kern="1200" dirty="0">
                <a:solidFill>
                  <a:schemeClr val="tx1"/>
                </a:solidFill>
                <a:effectLst/>
                <a:latin typeface="Arial" panose="020B0604020202020204" pitchFamily="34" charset="0"/>
                <a:cs typeface="Arial" panose="020B0604020202020204" pitchFamily="34" charset="0"/>
              </a:rPr>
            </a:br>
            <a:endParaRPr lang="sv-SE" u="none" baseline="0" dirty="0">
              <a:latin typeface="Arial" panose="020B0604020202020204" pitchFamily="34" charset="0"/>
              <a:cs typeface="Arial" panose="020B0604020202020204" pitchFamily="34" charset="0"/>
            </a:endParaRPr>
          </a:p>
          <a:p>
            <a:endParaRPr lang="sv-SE" baseline="0" dirty="0">
              <a:latin typeface="Arial" panose="020B0604020202020204" pitchFamily="34" charset="0"/>
              <a:cs typeface="Arial" panose="020B0604020202020204" pitchFamily="34" charset="0"/>
            </a:endParaRPr>
          </a:p>
          <a:p>
            <a:endParaRPr lang="sv-SE"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a:t>
            </a:fld>
            <a:endParaRPr lang="sv-SE"/>
          </a:p>
        </p:txBody>
      </p:sp>
    </p:spTree>
    <p:extLst>
      <p:ext uri="{BB962C8B-B14F-4D97-AF65-F5344CB8AC3E}">
        <p14:creationId xmlns:p14="http://schemas.microsoft.com/office/powerpoint/2010/main" val="3999246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latin typeface="Arial" panose="020B0604020202020204" pitchFamily="34" charset="0"/>
                <a:cs typeface="Arial" panose="020B0604020202020204" pitchFamily="34" charset="0"/>
              </a:rPr>
              <a:t>5 min</a:t>
            </a:r>
          </a:p>
          <a:p>
            <a:endParaRPr lang="sv-SE"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latin typeface="Arial" panose="020B0604020202020204" pitchFamily="34" charset="0"/>
                <a:cs typeface="Arial" panose="020B0604020202020204" pitchFamily="34" charset="0"/>
              </a:rPr>
              <a:t>Gruppledarmanual, uppslag 4. </a:t>
            </a:r>
          </a:p>
          <a:p>
            <a:endParaRPr lang="sv-SE" sz="1200" b="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Arial" panose="020B0604020202020204" pitchFamily="34" charset="0"/>
                <a:cs typeface="Arial" panose="020B0604020202020204" pitchFamily="34" charset="0"/>
              </a:rPr>
              <a:t>Vid införandet av nya rutiner och uppdrag brukar det ofta fungera bra i början. Utmaningen är att få det att hålla i längden. </a:t>
            </a:r>
            <a:r>
              <a:rPr lang="sv-SE" sz="1200" kern="1200" dirty="0">
                <a:solidFill>
                  <a:schemeClr val="tx1"/>
                </a:solidFill>
                <a:effectLst/>
                <a:latin typeface="Arial" panose="020B0604020202020204" pitchFamily="34" charset="0"/>
                <a:cs typeface="Arial" panose="020B0604020202020204" pitchFamily="34" charset="0"/>
              </a:rPr>
              <a:t>Därför är det väldigt viktigt att följa upp barnens uppdrag genom att ge barnet mycket positiv uppmärksamhet varje gång det klarat ett uppdrag. Till hjälp i arbetet med uppdrag använder vi i Komet ett motivationsspel som kallas för Ormen. Många familjer upplever att Ormen gör det lättare att komma ihåg att följa upp uppdragen, men det är valfritt att använda Ormen.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Arial" panose="020B0604020202020204" pitchFamily="34" charset="0"/>
                <a:cs typeface="Arial" panose="020B0604020202020204" pitchFamily="34" charset="0"/>
              </a:rPr>
              <a:t>Spelplan.</a:t>
            </a:r>
            <a:r>
              <a:rPr lang="sv-SE" sz="1200" kern="1200" dirty="0">
                <a:solidFill>
                  <a:schemeClr val="tx1"/>
                </a:solidFill>
                <a:effectLst/>
                <a:latin typeface="Arial" panose="020B0604020202020204" pitchFamily="34" charset="0"/>
                <a:cs typeface="Arial" panose="020B0604020202020204" pitchFamily="34" charset="0"/>
              </a:rPr>
              <a:t> Ormen består av en spelplan med 59 rutor eller en spelplan med 30 rutor. Den kortare är för yngre barn (3-4 år) eller för </a:t>
            </a:r>
            <a:r>
              <a:rPr lang="sv-SE" sz="1200" dirty="0">
                <a:effectLst/>
                <a:latin typeface="Arial" panose="020B0604020202020204" pitchFamily="34" charset="0"/>
                <a:cs typeface="Arial" panose="020B0604020202020204" pitchFamily="34" charset="0"/>
              </a:rPr>
              <a:t>de som vill prova att arbeta med uppdrag</a:t>
            </a:r>
            <a:r>
              <a:rPr lang="sv-SE" dirty="0">
                <a:effectLst/>
                <a:latin typeface="Arial" panose="020B0604020202020204" pitchFamily="34" charset="0"/>
                <a:cs typeface="Arial" panose="020B0604020202020204" pitchFamily="34" charset="0"/>
              </a:rPr>
              <a:t>.</a:t>
            </a:r>
            <a:endParaRPr lang="sv-SE" sz="1200" b="0" kern="1200" baseline="0" dirty="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sv-SE" dirty="0">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Arial" panose="020B0604020202020204" pitchFamily="34" charset="0"/>
                <a:cs typeface="Arial" panose="020B0604020202020204" pitchFamily="34" charset="0"/>
              </a:rPr>
              <a:t>Uppdrag.</a:t>
            </a:r>
            <a:r>
              <a:rPr lang="sv-SE" sz="1200" kern="1200" dirty="0">
                <a:solidFill>
                  <a:schemeClr val="tx1"/>
                </a:solidFill>
                <a:effectLst/>
                <a:latin typeface="Arial" panose="020B0604020202020204" pitchFamily="34" charset="0"/>
                <a:cs typeface="Arial" panose="020B0604020202020204" pitchFamily="34" charset="0"/>
              </a:rPr>
              <a:t> Barnet får ett till tre uppdrag, helst saker det gör varje dag. Uppdragen ska vara desamma varje dag. Varje gång barnet klarar ett uppdrag får det beröm och positiv uppmärksamhet av föräldern. Barnet får också sätta ett klistermärke, alternativt ett kryss på spelplanen varje gång det klarar ett uppdrag. </a:t>
            </a:r>
            <a:endParaRPr lang="sv-SE" sz="1200" b="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Ormen tar drygt en månad</a:t>
            </a:r>
            <a:r>
              <a:rPr lang="sv-SE" b="0" baseline="0" dirty="0">
                <a:latin typeface="Arial" panose="020B0604020202020204" pitchFamily="34" charset="0"/>
                <a:cs typeface="Arial" panose="020B0604020202020204" pitchFamily="34" charset="0"/>
              </a:rPr>
              <a:t> att komma igenom. </a:t>
            </a:r>
            <a:endParaRPr lang="sv-SE" b="0" dirty="0">
              <a:effectLst/>
              <a:latin typeface="Arial" panose="020B0604020202020204" pitchFamily="34" charset="0"/>
              <a:cs typeface="Arial" panose="020B0604020202020204" pitchFamily="34" charset="0"/>
            </a:endParaRPr>
          </a:p>
          <a:p>
            <a:r>
              <a:rPr lang="sv-SE" sz="1200" kern="1200" dirty="0">
                <a:solidFill>
                  <a:schemeClr val="tx1"/>
                </a:solidFill>
                <a:effectLst/>
                <a:latin typeface="Arial" panose="020B0604020202020204" pitchFamily="34" charset="0"/>
                <a:cs typeface="Arial" panose="020B0604020202020204" pitchFamily="34" charset="0"/>
              </a:rPr>
              <a:t> </a:t>
            </a:r>
            <a:endParaRPr lang="sv-SE" sz="1200" b="1" kern="120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kern="1200" baseline="0" dirty="0">
                <a:solidFill>
                  <a:schemeClr val="tx1"/>
                </a:solidFill>
                <a:effectLst/>
                <a:latin typeface="Arial" panose="020B0604020202020204" pitchFamily="34" charset="0"/>
                <a:cs typeface="Arial" panose="020B0604020202020204" pitchFamily="34" charset="0"/>
              </a:rPr>
              <a:t>Även om det är valfritt att använda Ormen så uppmuntrar vi föräldrarna att ta hjälp av Ormen i arbetet med uppdragen. Det är en tydlig, visuell hjälp för både barn och föräldrar. </a:t>
            </a:r>
            <a:r>
              <a:rPr lang="sv-SE" baseline="0" dirty="0">
                <a:latin typeface="Arial" panose="020B0604020202020204" pitchFamily="34" charset="0"/>
                <a:cs typeface="Arial" panose="020B0604020202020204" pitchFamily="34" charset="0"/>
              </a:rPr>
              <a:t>Tar föräldrarna inte hjälp av Ormen behöver de vara extra noggranna med att verbalt och med kroppsspråk bekräfta barnet när det klarar uppdraget. </a:t>
            </a:r>
            <a:endParaRPr lang="sv-SE"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kern="1200" baseline="0" dirty="0">
                <a:solidFill>
                  <a:schemeClr val="tx1"/>
                </a:solidFill>
                <a:effectLst/>
                <a:latin typeface="Arial" panose="020B0604020202020204" pitchFamily="34" charset="0"/>
                <a:cs typeface="Arial" panose="020B0604020202020204" pitchFamily="34" charset="0"/>
              </a:rPr>
              <a:t>För att öka chansen att så många föräldrar som möjligt provar att använda Ormen finns två Ormar, en utan och en med chanskort. </a:t>
            </a:r>
            <a:r>
              <a:rPr lang="sv-SE" kern="1200" dirty="0">
                <a:solidFill>
                  <a:schemeClr val="tx1"/>
                </a:solidFill>
                <a:effectLst/>
                <a:latin typeface="Arial" panose="020B0604020202020204" pitchFamily="34" charset="0"/>
                <a:cs typeface="Arial" panose="020B0604020202020204" pitchFamily="34" charset="0"/>
              </a:rPr>
              <a:t>Med chanskort får barnet även en liten överraskning vid rutor som är markerade med frågetecken. Utan chanskort sätter barnet bara klistermärken eller kryss på spelplanen. Ormen går alltså att använda med eller utan chanskort. </a:t>
            </a:r>
            <a:r>
              <a:rPr lang="sv-SE" b="0" kern="1200" baseline="0" dirty="0">
                <a:solidFill>
                  <a:schemeClr val="tx1"/>
                </a:solidFill>
                <a:effectLst/>
                <a:latin typeface="Arial" panose="020B0604020202020204" pitchFamily="34" charset="0"/>
                <a:cs typeface="Arial" panose="020B0604020202020204" pitchFamily="34" charset="0"/>
              </a:rPr>
              <a:t>Syftet är att även de föräldrar som är tveksamma till belöningar ska vilja prova att arbeta med Ormen.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40</a:t>
            </a:fld>
            <a:endParaRPr lang="sv-SE"/>
          </a:p>
        </p:txBody>
      </p:sp>
    </p:spTree>
    <p:extLst>
      <p:ext uri="{BB962C8B-B14F-4D97-AF65-F5344CB8AC3E}">
        <p14:creationId xmlns:p14="http://schemas.microsoft.com/office/powerpoint/2010/main" val="3736466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kern="1200" dirty="0">
                <a:solidFill>
                  <a:schemeClr val="tx1"/>
                </a:solidFill>
                <a:effectLst/>
                <a:latin typeface="Arial" panose="020B0604020202020204" pitchFamily="34" charset="0"/>
                <a:cs typeface="Arial" panose="020B0604020202020204" pitchFamily="34" charset="0"/>
              </a:rPr>
              <a:t>3</a:t>
            </a:r>
            <a:r>
              <a:rPr lang="sv-SE" i="0" kern="1200" baseline="0" dirty="0">
                <a:solidFill>
                  <a:schemeClr val="tx1"/>
                </a:solidFill>
                <a:effectLst/>
                <a:latin typeface="Arial" panose="020B0604020202020204" pitchFamily="34" charset="0"/>
                <a:cs typeface="Arial" panose="020B0604020202020204" pitchFamily="34" charset="0"/>
              </a:rPr>
              <a:t> </a:t>
            </a:r>
            <a:r>
              <a:rPr lang="sv-SE" i="0" kern="1200" dirty="0">
                <a:solidFill>
                  <a:schemeClr val="tx1"/>
                </a:solidFill>
                <a:effectLst/>
                <a:latin typeface="Arial" panose="020B0604020202020204" pitchFamily="34" charset="0"/>
                <a:cs typeface="Arial" panose="020B0604020202020204" pitchFamily="34" charset="0"/>
              </a:rPr>
              <a:t>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latin typeface="Arial" panose="020B0604020202020204" pitchFamily="34" charset="0"/>
                <a:cs typeface="Arial" panose="020B0604020202020204" pitchFamily="34" charset="0"/>
              </a:rPr>
              <a:t>Gruppledarmanual, uppslag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1200" dirty="0">
                <a:solidFill>
                  <a:schemeClr val="tx1"/>
                </a:solidFill>
                <a:effectLst/>
                <a:latin typeface="Arial" panose="020B0604020202020204" pitchFamily="34" charset="0"/>
                <a:cs typeface="Arial" panose="020B0604020202020204" pitchFamily="34" charset="0"/>
              </a:rPr>
              <a:t>Ormen med frågetecken och chanskort är ett sätt att med hjälp av roliga överraskningar öka motivationen hos barnet. Det blir ett konkret sätt att visa uppskattning när enbart uppmuntran inte räcker. Samtidigt är det föräldrarnas närvaro och positiva uppmärksamhet som är det viktigaste.</a:t>
            </a:r>
            <a:endParaRPr lang="sv-SE"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effectLst/>
                <a:latin typeface="Arial" panose="020B0604020202020204" pitchFamily="34" charset="0"/>
                <a:cs typeface="Arial" panose="020B0604020202020204" pitchFamily="34" charset="0"/>
              </a:rPr>
              <a:t>Vill du ta hjälp av roliga överraskningar </a:t>
            </a:r>
            <a:r>
              <a:rPr lang="sv-SE" kern="1200" dirty="0">
                <a:solidFill>
                  <a:schemeClr val="tx1"/>
                </a:solidFill>
                <a:effectLst/>
                <a:latin typeface="Arial" panose="020B0604020202020204" pitchFamily="34" charset="0"/>
                <a:cs typeface="Arial" panose="020B0604020202020204" pitchFamily="34" charset="0"/>
              </a:rPr>
              <a:t>använder du chanskort i motivationsspelet Ormen med frågetecken.</a:t>
            </a:r>
          </a:p>
          <a:p>
            <a:pPr marL="0" indent="0">
              <a:buFont typeface="Arial" panose="020B0604020202020204" pitchFamily="34" charset="0"/>
              <a:buNone/>
            </a:pPr>
            <a:endParaRPr lang="sv-SE" dirty="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Frågetecken.</a:t>
            </a:r>
            <a:r>
              <a:rPr lang="sv-SE" kern="1200" dirty="0">
                <a:solidFill>
                  <a:schemeClr val="tx1"/>
                </a:solidFill>
                <a:effectLst/>
                <a:latin typeface="Arial" panose="020B0604020202020204" pitchFamily="34" charset="0"/>
                <a:cs typeface="Arial" panose="020B0604020202020204" pitchFamily="34" charset="0"/>
              </a:rPr>
              <a:t> På Ormen finns ett antal frågetecken. När barnet kommer till ett frågetecken får barnet dra ett chanskort. På varje kort har du skrivit en överraskning som kan vara </a:t>
            </a:r>
            <a:r>
              <a:rPr lang="sv-SE" dirty="0">
                <a:effectLst/>
                <a:latin typeface="Arial" panose="020B0604020202020204" pitchFamily="34" charset="0"/>
                <a:cs typeface="Arial" panose="020B0604020202020204" pitchFamily="34" charset="0"/>
              </a:rPr>
              <a:t>en rolig aktivitet, gärna något som du och ditt barn kan göra tillsammans. </a:t>
            </a:r>
            <a:r>
              <a:rPr lang="sv-SE" kern="1200" dirty="0">
                <a:solidFill>
                  <a:schemeClr val="tx1"/>
                </a:solidFill>
                <a:effectLst/>
                <a:latin typeface="Arial" panose="020B0604020202020204" pitchFamily="34" charset="0"/>
                <a:cs typeface="Arial" panose="020B0604020202020204" pitchFamily="34" charset="0"/>
              </a:rPr>
              <a:t>Det kan också vara att få små saker som till exempel att barnet får välja maträtt eller ett fint klistermärke. </a:t>
            </a:r>
            <a:endParaRPr lang="sv-SE"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kern="1200" dirty="0">
                <a:solidFill>
                  <a:schemeClr val="tx1"/>
                </a:solidFill>
                <a:effectLst/>
                <a:latin typeface="Arial" panose="020B0604020202020204" pitchFamily="34" charset="0"/>
                <a:cs typeface="Arial" panose="020B0604020202020204" pitchFamily="34" charset="0"/>
              </a:rPr>
              <a:t> </a:t>
            </a:r>
            <a:endParaRPr lang="sv-SE" dirty="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Ormens huvud.</a:t>
            </a:r>
            <a:r>
              <a:rPr lang="sv-SE" kern="1200" dirty="0">
                <a:solidFill>
                  <a:schemeClr val="tx1"/>
                </a:solidFill>
                <a:effectLst/>
                <a:latin typeface="Arial" panose="020B0604020202020204" pitchFamily="34" charset="0"/>
                <a:cs typeface="Arial" panose="020B0604020202020204" pitchFamily="34" charset="0"/>
              </a:rPr>
              <a:t> När barnet klarat hela Ormen och kommit till det sista frågetecknet som finns på Ormens huvud får barnet en lite större överraskning. Gärna något som är lite extra, som barnet inte brukar få annars. Helst något som ni gör tillsammans.</a:t>
            </a:r>
          </a:p>
          <a:p>
            <a:pPr marL="171450" lvl="0" indent="-171450">
              <a:buFont typeface="Arial" panose="020B0604020202020204" pitchFamily="34" charset="0"/>
              <a:buChar char="•"/>
            </a:pPr>
            <a:endParaRPr lang="sv-SE" dirty="0">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När ormen är slut. </a:t>
            </a:r>
            <a:r>
              <a:rPr lang="sv-SE" kern="1200" dirty="0">
                <a:solidFill>
                  <a:schemeClr val="tx1"/>
                </a:solidFill>
                <a:effectLst/>
                <a:latin typeface="Arial" panose="020B0604020202020204" pitchFamily="34" charset="0"/>
                <a:cs typeface="Arial" panose="020B0604020202020204" pitchFamily="34" charset="0"/>
              </a:rPr>
              <a:t>Ormen pågår en begränsad period,</a:t>
            </a:r>
            <a:r>
              <a:rPr lang="sv-SE" kern="1200" baseline="0" dirty="0">
                <a:solidFill>
                  <a:schemeClr val="tx1"/>
                </a:solidFill>
                <a:effectLst/>
                <a:latin typeface="Arial" panose="020B0604020202020204" pitchFamily="34" charset="0"/>
                <a:cs typeface="Arial" panose="020B0604020202020204" pitchFamily="34" charset="0"/>
              </a:rPr>
              <a:t> s</a:t>
            </a:r>
            <a:r>
              <a:rPr lang="sv-SE" kern="1200" dirty="0">
                <a:solidFill>
                  <a:schemeClr val="tx1"/>
                </a:solidFill>
                <a:effectLst/>
                <a:latin typeface="Arial" panose="020B0604020202020204" pitchFamily="34" charset="0"/>
                <a:cs typeface="Arial" panose="020B0604020202020204" pitchFamily="34" charset="0"/>
              </a:rPr>
              <a:t>å när barnet kommit till Ormens huvud är Ormen klar. Då fortsätter du med påminnelser och uppmuntran som vanligt.  </a:t>
            </a:r>
            <a:endParaRPr lang="sv-SE"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dirty="0">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Arbetet med </a:t>
            </a:r>
            <a:r>
              <a:rPr lang="sv-SE" b="1" baseline="0" dirty="0">
                <a:latin typeface="Arial" panose="020B0604020202020204" pitchFamily="34" charset="0"/>
                <a:cs typeface="Arial" panose="020B0604020202020204" pitchFamily="34" charset="0"/>
              </a:rPr>
              <a:t>gemensam stund och FUB fortsätter och är allra viktigast för föräldrarna att få till </a:t>
            </a:r>
            <a:r>
              <a:rPr lang="sv-SE" baseline="0" dirty="0">
                <a:latin typeface="Arial" panose="020B0604020202020204" pitchFamily="34" charset="0"/>
                <a:cs typeface="Arial" panose="020B0604020202020204" pitchFamily="34" charset="0"/>
              </a:rPr>
              <a:t>och ormen blir ett tillägg för de som vill testa den. </a:t>
            </a:r>
            <a:endParaRPr lang="sv-S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kern="1200" dirty="0">
              <a:solidFill>
                <a:schemeClr val="tx1"/>
              </a:solidFill>
              <a:effectLst/>
              <a:latin typeface="Arial" panose="020B0604020202020204" pitchFamily="34" charset="0"/>
              <a:cs typeface="Arial" panose="020B0604020202020204" pitchFamily="34" charset="0"/>
            </a:endParaRPr>
          </a:p>
          <a:p>
            <a:r>
              <a:rPr lang="sv-SE" kern="1200" dirty="0">
                <a:solidFill>
                  <a:schemeClr val="tx1"/>
                </a:solidFill>
                <a:effectLst/>
                <a:latin typeface="Arial" panose="020B0604020202020204" pitchFamily="34" charset="0"/>
                <a:cs typeface="Arial" panose="020B0604020202020204" pitchFamily="34" charset="0"/>
              </a:rPr>
              <a:t> </a:t>
            </a:r>
            <a:endParaRPr lang="sv-SE" b="1"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380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a:buFont typeface="Arial" panose="020B0604020202020204" pitchFamily="34" charset="0"/>
              <a:buNone/>
            </a:pPr>
            <a:r>
              <a:rPr lang="sv-SE" dirty="0">
                <a:latin typeface="Arial" panose="020B0604020202020204" pitchFamily="34" charset="0"/>
                <a:cs typeface="Arial" panose="020B0604020202020204" pitchFamily="34" charset="0"/>
              </a:rPr>
              <a:t>5 min </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1" baseline="0" dirty="0">
                <a:latin typeface="Arial" panose="020B0604020202020204" pitchFamily="34" charset="0"/>
                <a:cs typeface="Arial" panose="020B0604020202020204" pitchFamily="34" charset="0"/>
              </a:rPr>
              <a:t>Gruppledarmanual, uppslag 6. </a:t>
            </a:r>
          </a:p>
          <a:p>
            <a:pPr marL="0" indent="0">
              <a:buFont typeface="Arial" panose="020B0604020202020204" pitchFamily="34" charset="0"/>
              <a:buNone/>
            </a:pPr>
            <a:endParaRPr lang="sv-SE" u="non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u="none" baseline="0" dirty="0">
                <a:latin typeface="Arial" panose="020B0604020202020204" pitchFamily="34" charset="0"/>
                <a:cs typeface="Arial" panose="020B0604020202020204" pitchFamily="34" charset="0"/>
              </a:rPr>
              <a:t>Tips angående chanskorten:</a:t>
            </a:r>
            <a:endParaRPr lang="sv-SE" dirty="0">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b="1" kern="1200" dirty="0">
                <a:solidFill>
                  <a:schemeClr val="tx1"/>
                </a:solidFill>
                <a:effectLst/>
                <a:latin typeface="Arial" panose="020B0604020202020204" pitchFamily="34" charset="0"/>
                <a:cs typeface="Arial" panose="020B0604020202020204" pitchFamily="34" charset="0"/>
              </a:rPr>
              <a:t>Vad uppskattar ditt barn?</a:t>
            </a:r>
            <a:r>
              <a:rPr lang="sv-SE" kern="1200" dirty="0">
                <a:solidFill>
                  <a:schemeClr val="tx1"/>
                </a:solidFill>
                <a:effectLst/>
                <a:latin typeface="Arial" panose="020B0604020202020204" pitchFamily="34" charset="0"/>
                <a:cs typeface="Arial" panose="020B0604020202020204" pitchFamily="34" charset="0"/>
              </a:rPr>
              <a:t> Fundera över vad ditt barn tycker om och skriv ner olika aktiviteter, saker och förmåner på chanskorten.</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1" kern="1200" dirty="0">
                <a:solidFill>
                  <a:schemeClr val="tx1"/>
                </a:solidFill>
                <a:effectLst/>
                <a:latin typeface="Arial" panose="020B0604020202020204" pitchFamily="34" charset="0"/>
                <a:cs typeface="Arial" panose="020B0604020202020204" pitchFamily="34" charset="0"/>
              </a:rPr>
              <a:t>Enkelt och billigt.</a:t>
            </a:r>
            <a:r>
              <a:rPr lang="sv-SE" kern="1200" dirty="0">
                <a:solidFill>
                  <a:schemeClr val="tx1"/>
                </a:solidFill>
                <a:effectLst/>
                <a:latin typeface="Arial" panose="020B0604020202020204" pitchFamily="34" charset="0"/>
                <a:cs typeface="Arial" panose="020B0604020202020204" pitchFamily="34" charset="0"/>
              </a:rPr>
              <a:t> De flesta aktiviteterna och sakerna ska vara små, billiga och möjliga att ge barnet när som helst. Att göra något tillsammans uppskattas ofta av barnen och behöver inte kosta något. </a:t>
            </a:r>
            <a:r>
              <a:rPr lang="sv-SE" b="1" dirty="0">
                <a:latin typeface="Arial" panose="020B0604020202020204" pitchFamily="34" charset="0"/>
                <a:cs typeface="Arial" panose="020B0604020202020204" pitchFamily="34" charset="0"/>
              </a:rPr>
              <a:t>Det bör inte ta mycket tid.</a:t>
            </a:r>
            <a:r>
              <a:rPr lang="sv-SE" dirty="0">
                <a:latin typeface="Arial" panose="020B0604020202020204" pitchFamily="34" charset="0"/>
                <a:cs typeface="Arial" panose="020B0604020202020204" pitchFamily="34" charset="0"/>
              </a:rPr>
              <a:t> Om aktiviteterna på chanskorten tar mycket tid av föräldern är risken stor att de inte blir av.</a:t>
            </a:r>
            <a:r>
              <a:rPr lang="sv-SE" b="1" dirty="0">
                <a:latin typeface="Arial" panose="020B0604020202020204" pitchFamily="34" charset="0"/>
                <a:cs typeface="Arial" panose="020B0604020202020204" pitchFamily="34" charset="0"/>
              </a:rPr>
              <a:t> </a:t>
            </a:r>
            <a:endParaRPr lang="sv-SE" kern="1200" dirty="0">
              <a:solidFill>
                <a:schemeClr val="tx1"/>
              </a:solidFill>
              <a:effectLst/>
              <a:latin typeface="Arial" panose="020B0604020202020204" pitchFamily="34" charset="0"/>
              <a:cs typeface="Arial" panose="020B0604020202020204" pitchFamily="34" charset="0"/>
            </a:endParaRPr>
          </a:p>
          <a:p>
            <a:pPr marL="360000" lvl="0" indent="-180000">
              <a:buFont typeface="Courier New" panose="02070309020205020404" pitchFamily="49" charset="0"/>
              <a:buChar char="o"/>
            </a:pPr>
            <a:r>
              <a:rPr lang="sv-SE" b="1" kern="1200" dirty="0">
                <a:solidFill>
                  <a:schemeClr val="tx1"/>
                </a:solidFill>
                <a:effectLst/>
                <a:latin typeface="Arial" panose="020B0604020202020204" pitchFamily="34" charset="0"/>
                <a:cs typeface="Arial" panose="020B0604020202020204" pitchFamily="34" charset="0"/>
              </a:rPr>
              <a:t>Var tydlig.</a:t>
            </a:r>
            <a:r>
              <a:rPr lang="sv-SE" kern="1200" dirty="0">
                <a:solidFill>
                  <a:schemeClr val="tx1"/>
                </a:solidFill>
                <a:effectLst/>
                <a:latin typeface="Arial" panose="020B0604020202020204" pitchFamily="34" charset="0"/>
                <a:cs typeface="Arial" panose="020B0604020202020204" pitchFamily="34" charset="0"/>
              </a:rPr>
              <a:t> När du skriver ner de roliga aktiviteterna och sakerna behöver du vara tydlig för att minska diskussioner om vad som gäller. Om en aktivitet bara kan äga rum på helgen så skriv det på kortet.</a:t>
            </a:r>
          </a:p>
          <a:p>
            <a:pPr marL="360000" indent="-180000">
              <a:buFont typeface="Courier New" panose="02070309020205020404" pitchFamily="49" charset="0"/>
              <a:buChar char="o"/>
            </a:pPr>
            <a:r>
              <a:rPr lang="sv-SE" b="1" kern="1200" dirty="0">
                <a:solidFill>
                  <a:schemeClr val="tx1"/>
                </a:solidFill>
                <a:effectLst/>
                <a:latin typeface="Arial" panose="020B0604020202020204" pitchFamily="34" charset="0"/>
                <a:cs typeface="Arial" panose="020B0604020202020204" pitchFamily="34" charset="0"/>
              </a:rPr>
              <a:t>Tips om överraskningar.</a:t>
            </a:r>
            <a:r>
              <a:rPr lang="sv-SE" kern="1200" dirty="0">
                <a:solidFill>
                  <a:schemeClr val="tx1"/>
                </a:solidFill>
                <a:effectLst/>
                <a:latin typeface="Arial" panose="020B0604020202020204" pitchFamily="34" charset="0"/>
                <a:cs typeface="Arial" panose="020B0604020202020204" pitchFamily="34" charset="0"/>
              </a:rPr>
              <a:t> Ta hjälp av bekanta och släktingar! Fråga om de kan tänka sig att vara med i en överraskning. En utflykt tillsammans med en omtyckt vuxen kan vara en populär överraskning.</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Fyll på med fler chanskort allt eftersom. Möjligt för barnet att önska.</a:t>
            </a:r>
          </a:p>
          <a:p>
            <a:pPr marL="0" indent="0">
              <a:buFont typeface="Arial" panose="020B0604020202020204" pitchFamily="34" charset="0"/>
              <a:buNone/>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Underskatta</a:t>
            </a:r>
            <a:r>
              <a:rPr lang="sv-SE" baseline="0" dirty="0">
                <a:latin typeface="Arial" panose="020B0604020202020204" pitchFamily="34" charset="0"/>
                <a:cs typeface="Arial" panose="020B0604020202020204" pitchFamily="34" charset="0"/>
              </a:rPr>
              <a:t> inte ö</a:t>
            </a:r>
            <a:r>
              <a:rPr lang="sv-SE" dirty="0">
                <a:latin typeface="Arial" panose="020B0604020202020204" pitchFamily="34" charset="0"/>
                <a:cs typeface="Arial" panose="020B0604020202020204" pitchFamily="34" charset="0"/>
              </a:rPr>
              <a:t>verraskningars betydelse som morot, ”undrar vad som står på nästa kort?”</a:t>
            </a:r>
            <a:r>
              <a:rPr lang="sv-SE" baseline="0" dirty="0">
                <a:latin typeface="Arial" panose="020B0604020202020204" pitchFamily="34" charset="0"/>
                <a:cs typeface="Arial" panose="020B0604020202020204" pitchFamily="34" charset="0"/>
              </a:rPr>
              <a:t> Skapar intresse.</a:t>
            </a: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En del barn tycker inte om överraskningar utan vill veta i förväg vilken belöningen blir. Då</a:t>
            </a:r>
            <a:r>
              <a:rPr lang="sv-SE" baseline="0" dirty="0">
                <a:latin typeface="Arial" panose="020B0604020202020204" pitchFamily="34" charset="0"/>
                <a:cs typeface="Arial" panose="020B0604020202020204" pitchFamily="34" charset="0"/>
              </a:rPr>
              <a:t> går det att</a:t>
            </a:r>
            <a:r>
              <a:rPr lang="sv-SE" dirty="0">
                <a:latin typeface="Arial" panose="020B0604020202020204" pitchFamily="34" charset="0"/>
                <a:cs typeface="Arial" panose="020B0604020202020204" pitchFamily="34" charset="0"/>
              </a:rPr>
              <a:t> istället ha en och samma överraskning</a:t>
            </a:r>
            <a:r>
              <a:rPr lang="sv-SE" baseline="0" dirty="0">
                <a:latin typeface="Arial" panose="020B0604020202020204" pitchFamily="34" charset="0"/>
                <a:cs typeface="Arial" panose="020B0604020202020204" pitchFamily="34" charset="0"/>
              </a:rPr>
              <a:t> på korten eller i förväg bestämma vilken överraskning det kommer att bli.</a:t>
            </a:r>
          </a:p>
          <a:p>
            <a:pPr marL="0" indent="0">
              <a:buFont typeface="Arial" panose="020B0604020202020204" pitchFamily="34" charset="0"/>
              <a:buNone/>
            </a:pPr>
            <a:endParaRPr lang="sv-SE" kern="120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Föräldern kan styra över korten och plocka bort de kort med belöningar som för tillfället inte går att genomföra. Eller om barnet är lite äldre skriva på kortet när det kan ske, t ex gå till badhuset på lördag. </a:t>
            </a:r>
          </a:p>
          <a:p>
            <a:pPr marL="171450" indent="-171450">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Korten finns för utskrift i portalen. Föräldern ska inte visa vad det står på chanskortet för barnet, det ska vare en överraskning. Om det inte är så att barnet har svårt för överraskningar! </a:t>
            </a:r>
          </a:p>
          <a:p>
            <a:pPr marL="0" indent="0">
              <a:buFont typeface="Arial" panose="020B0604020202020204" pitchFamily="34" charset="0"/>
              <a:buNone/>
            </a:pPr>
            <a:endParaRPr lang="sv-SE" i="1" u="non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i="1" u="none" dirty="0">
                <a:latin typeface="Arial" panose="020B0604020202020204" pitchFamily="34" charset="0"/>
                <a:cs typeface="Arial" panose="020B0604020202020204" pitchFamily="34" charset="0"/>
              </a:rPr>
              <a:t>Här är några exempel till chanskorten</a:t>
            </a:r>
            <a:r>
              <a:rPr lang="sv-SE" i="1" dirty="0">
                <a:latin typeface="Arial" panose="020B0604020202020204" pitchFamily="34" charset="0"/>
                <a:cs typeface="Arial" panose="020B0604020202020204" pitchFamily="34" charset="0"/>
              </a:rPr>
              <a:t>: se </a:t>
            </a:r>
            <a:r>
              <a:rPr lang="sv-SE" i="1" dirty="0" err="1">
                <a:latin typeface="Arial" panose="020B0604020202020204" pitchFamily="34" charset="0"/>
                <a:cs typeface="Arial" panose="020B0604020202020204" pitchFamily="34" charset="0"/>
              </a:rPr>
              <a:t>pp</a:t>
            </a:r>
            <a:endParaRPr lang="sv-SE"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dirty="0">
                <a:latin typeface="Arial" panose="020B0604020202020204" pitchFamily="34" charset="0"/>
                <a:cs typeface="Arial" panose="020B0604020202020204" pitchFamily="34" charset="0"/>
              </a:rPr>
              <a:t>Fråga</a:t>
            </a:r>
            <a:r>
              <a:rPr lang="sv-SE" b="1" baseline="0" dirty="0">
                <a:latin typeface="Arial" panose="020B0604020202020204" pitchFamily="34" charset="0"/>
                <a:cs typeface="Arial" panose="020B0604020202020204" pitchFamily="34" charset="0"/>
              </a:rPr>
              <a:t> gruppen</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Har</a:t>
            </a:r>
            <a:r>
              <a:rPr lang="sv-SE" baseline="0" dirty="0">
                <a:latin typeface="Arial" panose="020B0604020202020204" pitchFamily="34" charset="0"/>
                <a:cs typeface="Arial" panose="020B0604020202020204" pitchFamily="34" charset="0"/>
              </a:rPr>
              <a:t> ni fler tips på enkla vardagliga billiga belöningar? </a:t>
            </a:r>
            <a:r>
              <a:rPr lang="sv-SE" b="0" i="1" baseline="0" dirty="0">
                <a:latin typeface="Arial" panose="020B0604020202020204" pitchFamily="34" charset="0"/>
                <a:cs typeface="Arial" panose="020B0604020202020204" pitchFamily="34" charset="0"/>
              </a:rPr>
              <a:t>Skriv upp på tavlan</a:t>
            </a:r>
            <a:r>
              <a:rPr lang="sv-SE" b="1" i="1" baseline="0" dirty="0">
                <a:latin typeface="Arial" panose="020B0604020202020204" pitchFamily="34" charset="0"/>
                <a:cs typeface="Arial" panose="020B0604020202020204" pitchFamily="34" charset="0"/>
              </a:rPr>
              <a:t>. </a:t>
            </a:r>
          </a:p>
          <a:p>
            <a:endParaRPr lang="sv-SE" i="1" u="sng" baseline="0" dirty="0">
              <a:latin typeface="Arial" panose="020B0604020202020204" pitchFamily="34" charset="0"/>
              <a:cs typeface="Arial" panose="020B0604020202020204" pitchFamily="34" charset="0"/>
            </a:endParaRPr>
          </a:p>
          <a:p>
            <a:r>
              <a:rPr lang="sv-SE" i="1" u="sng" baseline="0" dirty="0">
                <a:latin typeface="Arial" panose="020B0604020202020204" pitchFamily="34" charset="0"/>
                <a:cs typeface="Arial" panose="020B0604020202020204" pitchFamily="34" charset="0"/>
              </a:rPr>
              <a:t>Exempel att fylla på med vid behov: </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Måla naglarna, färga håret, massage, hålla på med/spela på förälders mobil, önska middagsmat (välja mellan tre rätter), få efterrätt, glass efter maten, titta på film, vara uppe 30 min längre, få frukost på sängen, förälder tittar på träningen, få skjuts till träningen, kompis får sova över (helgen). </a:t>
            </a:r>
          </a:p>
          <a:p>
            <a:endParaRPr lang="sv-S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Arial" panose="020B0604020202020204" pitchFamily="34" charset="0"/>
                <a:cs typeface="Arial" panose="020B0604020202020204" pitchFamily="34" charset="0"/>
              </a:rPr>
              <a:t>På sidan s 6 i föräldramaterialet finns fler exempel. </a:t>
            </a:r>
          </a:p>
          <a:p>
            <a:endParaRPr lang="sv-SE" b="1" kern="1200" dirty="0">
              <a:solidFill>
                <a:schemeClr val="tx1"/>
              </a:solidFill>
              <a:effectLst/>
              <a:latin typeface="Arial" panose="020B0604020202020204" pitchFamily="34" charset="0"/>
              <a:cs typeface="Arial" panose="020B0604020202020204" pitchFamily="34" charset="0"/>
            </a:endParaRPr>
          </a:p>
          <a:p>
            <a:r>
              <a:rPr lang="sv-SE" b="1" kern="1200" dirty="0">
                <a:solidFill>
                  <a:schemeClr val="tx1"/>
                </a:solidFill>
                <a:effectLst/>
                <a:latin typeface="Arial" panose="020B0604020202020204" pitchFamily="34" charset="0"/>
                <a:cs typeface="Arial" panose="020B0604020202020204" pitchFamily="34" charset="0"/>
              </a:rPr>
              <a:t>Om</a:t>
            </a:r>
            <a:r>
              <a:rPr lang="sv-SE" b="1" kern="1200" baseline="0" dirty="0">
                <a:solidFill>
                  <a:schemeClr val="tx1"/>
                </a:solidFill>
                <a:effectLst/>
                <a:latin typeface="Arial" panose="020B0604020202020204" pitchFamily="34" charset="0"/>
                <a:cs typeface="Arial" panose="020B0604020202020204" pitchFamily="34" charset="0"/>
              </a:rPr>
              <a:t> belöningar. </a:t>
            </a:r>
          </a:p>
          <a:p>
            <a:pPr marL="171450" indent="-171450">
              <a:buFont typeface="Arial" panose="020B0604020202020204" pitchFamily="34" charset="0"/>
              <a:buChar char="•"/>
            </a:pPr>
            <a:r>
              <a:rPr lang="sv-SE" kern="1200" dirty="0">
                <a:solidFill>
                  <a:schemeClr val="tx1"/>
                </a:solidFill>
                <a:effectLst/>
                <a:latin typeface="Arial" panose="020B0604020202020204" pitchFamily="34" charset="0"/>
                <a:cs typeface="Arial" panose="020B0604020202020204" pitchFamily="34" charset="0"/>
              </a:rPr>
              <a:t>Ska barn få överraskningar eller belöningar för att de utför uppdrag och tar ansvar hemma? Det finns olika åsikter om det och varje familj måste avgöra själva om de tycker att det är en bra idé. Samtidigt använder de flesta familjer något slags belöning även om de kanske inte tänker på det. I arbetet med Ormen med frågetecken och chanskort används små belöningar under en begränsad period i form av överraskningar för att komma igång med nya rutiner. </a:t>
            </a:r>
          </a:p>
          <a:p>
            <a:pPr marL="171450" indent="-171450">
              <a:buFont typeface="Arial" panose="020B0604020202020204" pitchFamily="34" charset="0"/>
              <a:buChar char="•"/>
            </a:pP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Studier visar också att belöningar kan vara effektiva för att snabbt påverka beteenden, särskilt hos yngre barn. Men effekten tenderar att avta när belöningen tas bort. Därför rekommenderas ofta att belöningar används just som en </a:t>
            </a:r>
            <a:r>
              <a:rPr lang="sv-SE" sz="1200" b="0" i="1" dirty="0">
                <a:effectLst/>
                <a:latin typeface="Times New Roman" panose="02020603050405020304" pitchFamily="18" charset="0"/>
                <a:ea typeface="Times New Roman" panose="02020603050405020304" pitchFamily="18" charset="0"/>
                <a:cs typeface="Times New Roman" panose="02020603050405020304" pitchFamily="18" charset="0"/>
              </a:rPr>
              <a:t>övergångsstrategi</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 för att skapa vanor, snarare än som långsiktig lösning (</a:t>
            </a:r>
            <a:r>
              <a:rPr lang="sv-SE" sz="1200" b="0" dirty="0" err="1">
                <a:effectLst/>
                <a:latin typeface="Times New Roman" panose="02020603050405020304" pitchFamily="18" charset="0"/>
                <a:ea typeface="Times New Roman" panose="02020603050405020304" pitchFamily="18" charset="0"/>
                <a:cs typeface="Times New Roman" panose="02020603050405020304" pitchFamily="18" charset="0"/>
              </a:rPr>
              <a:t>Schunk</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 et al., 2014). </a:t>
            </a:r>
          </a:p>
          <a:p>
            <a:pPr marL="171450" indent="-171450">
              <a:buFont typeface="Arial" panose="020B0604020202020204" pitchFamily="34" charset="0"/>
              <a:buChar char="•"/>
            </a:pP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42</a:t>
            </a:fld>
            <a:endParaRPr lang="sv-SE"/>
          </a:p>
        </p:txBody>
      </p:sp>
    </p:spTree>
    <p:extLst>
      <p:ext uri="{BB962C8B-B14F-4D97-AF65-F5344CB8AC3E}">
        <p14:creationId xmlns:p14="http://schemas.microsoft.com/office/powerpoint/2010/main" val="2896344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kern="1200" baseline="0" dirty="0">
                <a:solidFill>
                  <a:schemeClr val="tx1"/>
                </a:solidFill>
                <a:latin typeface="Arial" panose="020B0604020202020204" pitchFamily="34" charset="0"/>
                <a:cs typeface="Arial" panose="020B0604020202020204" pitchFamily="34" charset="0"/>
              </a:rPr>
              <a:t>3 min</a:t>
            </a:r>
          </a:p>
          <a:p>
            <a:endParaRPr lang="sv-S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baseline="0" dirty="0">
                <a:latin typeface="Arial" panose="020B0604020202020204" pitchFamily="34" charset="0"/>
                <a:cs typeface="Arial" panose="020B0604020202020204" pitchFamily="34" charset="0"/>
              </a:rPr>
              <a:t>Gruppledarmanual, uppslag 7. </a:t>
            </a:r>
            <a:endParaRPr lang="sv-SE" kern="120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b="1" kern="1200" dirty="0">
              <a:solidFill>
                <a:schemeClr val="tx1"/>
              </a:solidFill>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Var konkret när du presenterar motivationsspelet Ormen </a:t>
            </a:r>
            <a:r>
              <a:rPr lang="sv-SE" kern="1200" dirty="0">
                <a:solidFill>
                  <a:schemeClr val="tx1"/>
                </a:solidFill>
                <a:effectLst/>
                <a:latin typeface="Arial" panose="020B0604020202020204" pitchFamily="34" charset="0"/>
                <a:cs typeface="Arial" panose="020B0604020202020204" pitchFamily="34" charset="0"/>
              </a:rPr>
              <a:t>för barnet. Visa med hjälp av spelplan, klistermärken eller penna och eventuellt chanskort.</a:t>
            </a:r>
            <a:endParaRPr lang="sv-SE" dirty="0">
              <a:effectLst/>
              <a:latin typeface="Arial" panose="020B0604020202020204" pitchFamily="34" charset="0"/>
              <a:cs typeface="Arial" panose="020B0604020202020204" pitchFamily="34" charset="0"/>
            </a:endParaRPr>
          </a:p>
          <a:p>
            <a:pPr marL="180000" indent="-180000">
              <a:buFont typeface="Arial" panose="020B0604020202020204" pitchFamily="34" charset="0"/>
              <a:buNone/>
            </a:pPr>
            <a:r>
              <a:rPr lang="sv-SE" kern="1200" dirty="0">
                <a:solidFill>
                  <a:schemeClr val="tx1"/>
                </a:solidFill>
                <a:effectLst/>
                <a:latin typeface="Arial" panose="020B0604020202020204" pitchFamily="34" charset="0"/>
                <a:cs typeface="Arial" panose="020B0604020202020204" pitchFamily="34" charset="0"/>
              </a:rPr>
              <a:t> </a:t>
            </a:r>
            <a:endParaRPr lang="sv-SE" dirty="0">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dirty="0">
                <a:effectLst/>
                <a:latin typeface="Arial" panose="020B0604020202020204" pitchFamily="34" charset="0"/>
                <a:cs typeface="Arial" panose="020B0604020202020204" pitchFamily="34" charset="0"/>
              </a:rPr>
              <a:t>Var tydlig med upplägget.</a:t>
            </a:r>
            <a:r>
              <a:rPr lang="sv-SE" dirty="0">
                <a:effectLst/>
                <a:latin typeface="Arial" panose="020B0604020202020204" pitchFamily="34" charset="0"/>
                <a:cs typeface="Arial" panose="020B0604020202020204" pitchFamily="34" charset="0"/>
              </a:rPr>
              <a:t> </a:t>
            </a:r>
            <a:r>
              <a:rPr lang="sv-SE" kern="1200" dirty="0">
                <a:solidFill>
                  <a:schemeClr val="tx1"/>
                </a:solidFill>
                <a:effectLst/>
                <a:latin typeface="Arial" panose="020B0604020202020204" pitchFamily="34" charset="0"/>
                <a:cs typeface="Arial" panose="020B0604020202020204" pitchFamily="34" charset="0"/>
              </a:rPr>
              <a:t>Bestäm när uppdragen ska börja.</a:t>
            </a:r>
            <a:r>
              <a:rPr lang="sv-SE" b="1" kern="1200" dirty="0">
                <a:solidFill>
                  <a:schemeClr val="tx1"/>
                </a:solidFill>
                <a:effectLst/>
                <a:latin typeface="Arial" panose="020B0604020202020204" pitchFamily="34" charset="0"/>
                <a:cs typeface="Arial" panose="020B0604020202020204" pitchFamily="34" charset="0"/>
              </a:rPr>
              <a:t> </a:t>
            </a:r>
            <a:r>
              <a:rPr lang="sv-SE" kern="1200" dirty="0">
                <a:solidFill>
                  <a:schemeClr val="tx1"/>
                </a:solidFill>
                <a:effectLst/>
                <a:latin typeface="Arial" panose="020B0604020202020204" pitchFamily="34" charset="0"/>
                <a:cs typeface="Arial" panose="020B0604020202020204" pitchFamily="34" charset="0"/>
              </a:rPr>
              <a:t>Se till att barnet vet vad den ska göra och påminn innan. </a:t>
            </a:r>
            <a:endParaRPr lang="sv-SE" dirty="0">
              <a:effectLst/>
              <a:latin typeface="Arial" panose="020B0604020202020204" pitchFamily="34" charset="0"/>
              <a:cs typeface="Arial" panose="020B0604020202020204" pitchFamily="34" charset="0"/>
            </a:endParaRPr>
          </a:p>
          <a:p>
            <a:pPr marL="180000" indent="-180000">
              <a:buFont typeface="Arial" panose="020B0604020202020204" pitchFamily="34" charset="0"/>
              <a:buNone/>
            </a:pPr>
            <a:endParaRPr lang="sv-SE" kern="1200" dirty="0">
              <a:solidFill>
                <a:schemeClr val="tx1"/>
              </a:solidFill>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dirty="0">
                <a:effectLst/>
                <a:latin typeface="Arial" panose="020B0604020202020204" pitchFamily="34" charset="0"/>
                <a:cs typeface="Arial" panose="020B0604020202020204" pitchFamily="34" charset="0"/>
              </a:rPr>
              <a:t>Uppmärksamma när barnet klarar uppdragen</a:t>
            </a:r>
            <a:r>
              <a:rPr lang="sv-SE" dirty="0">
                <a:effectLst/>
                <a:latin typeface="Arial" panose="020B0604020202020204" pitchFamily="34" charset="0"/>
                <a:cs typeface="Arial" panose="020B0604020202020204" pitchFamily="34" charset="0"/>
              </a:rPr>
              <a:t>. Uppmuntra och sätt ett klistermärke eller kryss på Ormen varje gång och så fort som möjligt när ditt barn klarat ett uppdrag. Visa också uppskattning med ord, berätta vad barnet gjort bra och låt bli att uppmärksamma när barnet misslyckas. </a:t>
            </a:r>
          </a:p>
          <a:p>
            <a:pPr marL="180000" indent="-180000">
              <a:buFont typeface="Arial" panose="020B0604020202020204" pitchFamily="34" charset="0"/>
              <a:buNone/>
            </a:pPr>
            <a:endParaRPr lang="sv-SE" dirty="0">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Planera i förväg.</a:t>
            </a:r>
            <a:r>
              <a:rPr lang="sv-SE" kern="1200" dirty="0">
                <a:solidFill>
                  <a:schemeClr val="tx1"/>
                </a:solidFill>
                <a:effectLst/>
                <a:latin typeface="Arial" panose="020B0604020202020204" pitchFamily="34" charset="0"/>
                <a:cs typeface="Arial" panose="020B0604020202020204" pitchFamily="34" charset="0"/>
              </a:rPr>
              <a:t> Om du har ont om tid när barnet hamnar på ett frågetecken i Ormen kan du plocka bort chanskort med tidskrävande överraskningar.</a:t>
            </a:r>
            <a:endParaRPr lang="sv-SE" dirty="0">
              <a:effectLst/>
              <a:latin typeface="Arial" panose="020B0604020202020204" pitchFamily="34" charset="0"/>
              <a:cs typeface="Arial" panose="020B0604020202020204" pitchFamily="34" charset="0"/>
            </a:endParaRPr>
          </a:p>
          <a:p>
            <a:pPr marL="180000" indent="-180000">
              <a:buFont typeface="Arial" panose="020B0604020202020204" pitchFamily="34" charset="0"/>
              <a:buNone/>
            </a:pPr>
            <a:endParaRPr lang="sv-SE" dirty="0">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Håll på spelreglerna.</a:t>
            </a:r>
            <a:r>
              <a:rPr lang="sv-SE" kern="1200" dirty="0">
                <a:solidFill>
                  <a:schemeClr val="tx1"/>
                </a:solidFill>
                <a:effectLst/>
                <a:latin typeface="Arial" panose="020B0604020202020204" pitchFamily="34" charset="0"/>
                <a:cs typeface="Arial" panose="020B0604020202020204" pitchFamily="34" charset="0"/>
              </a:rPr>
              <a:t> Ditt barn kan bli argt och besviket för att det missat ett uppdrag. Försök att vara lugn och påminn barnet om att det kommer en ny chans nästa dag.</a:t>
            </a:r>
            <a:endParaRPr lang="sv-SE" dirty="0">
              <a:effectLst/>
              <a:latin typeface="Arial" panose="020B0604020202020204" pitchFamily="34" charset="0"/>
              <a:cs typeface="Arial" panose="020B0604020202020204" pitchFamily="34" charset="0"/>
            </a:endParaRPr>
          </a:p>
          <a:p>
            <a:pPr marL="180000" indent="-180000">
              <a:buFont typeface="Arial" panose="020B0604020202020204" pitchFamily="34" charset="0"/>
              <a:buNone/>
            </a:pPr>
            <a:endParaRPr lang="sv-SE" kern="1200" dirty="0">
              <a:solidFill>
                <a:schemeClr val="tx1"/>
              </a:solidFill>
              <a:effectLst/>
              <a:latin typeface="Arial" panose="020B0604020202020204" pitchFamily="34" charset="0"/>
              <a:cs typeface="Arial" panose="020B0604020202020204" pitchFamily="34" charset="0"/>
            </a:endParaRPr>
          </a:p>
          <a:p>
            <a:pPr marL="180000" lvl="0" indent="-18000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Ta inte bort några klistermärken.</a:t>
            </a:r>
            <a:r>
              <a:rPr lang="sv-SE" kern="1200" dirty="0">
                <a:solidFill>
                  <a:schemeClr val="tx1"/>
                </a:solidFill>
                <a:effectLst/>
                <a:latin typeface="Arial" panose="020B0604020202020204" pitchFamily="34" charset="0"/>
                <a:cs typeface="Arial" panose="020B0604020202020204" pitchFamily="34" charset="0"/>
              </a:rPr>
              <a:t> I motivationsspelet Ormen går man bara framåt och man blir aldrig av med något som man fått. Det räcker med att barnet kan gå miste om klistermärken eller kryss genom att inte göra sina uppdrag.</a:t>
            </a:r>
          </a:p>
          <a:p>
            <a:pPr marL="180000" lvl="0" indent="-180000">
              <a:buFont typeface="Arial" panose="020B0604020202020204" pitchFamily="34" charset="0"/>
              <a:buNone/>
            </a:pPr>
            <a:endParaRPr lang="sv-SE" kern="1200" dirty="0">
              <a:solidFill>
                <a:schemeClr val="tx1"/>
              </a:solidFill>
              <a:effectLst/>
              <a:latin typeface="Arial" panose="020B0604020202020204" pitchFamily="34" charset="0"/>
              <a:cs typeface="Arial" panose="020B0604020202020204" pitchFamily="34" charset="0"/>
            </a:endParaRPr>
          </a:p>
          <a:p>
            <a:pPr marL="180000" indent="-180000">
              <a:buFont typeface="Arial" panose="020B0604020202020204" pitchFamily="34" charset="0"/>
              <a:buChar char="•"/>
            </a:pPr>
            <a:r>
              <a:rPr lang="sv-SE" b="1" kern="1200" dirty="0">
                <a:solidFill>
                  <a:schemeClr val="tx1"/>
                </a:solidFill>
                <a:effectLst/>
                <a:latin typeface="Arial" panose="020B0604020202020204" pitchFamily="34" charset="0"/>
                <a:cs typeface="Arial" panose="020B0604020202020204" pitchFamily="34" charset="0"/>
              </a:rPr>
              <a:t>Hantera syskon</a:t>
            </a:r>
            <a:endParaRPr lang="sv-SE" b="0" kern="1200" dirty="0">
              <a:solidFill>
                <a:schemeClr val="tx1"/>
              </a:solidFill>
              <a:effectLst/>
              <a:latin typeface="Arial" panose="020B0604020202020204" pitchFamily="34" charset="0"/>
              <a:cs typeface="Arial" panose="020B0604020202020204" pitchFamily="34" charset="0"/>
            </a:endParaRPr>
          </a:p>
          <a:p>
            <a:pPr marL="180000" indent="-180000">
              <a:buFont typeface="Arial" panose="020B0604020202020204" pitchFamily="34" charset="0"/>
              <a:buNone/>
            </a:pPr>
            <a:r>
              <a:rPr lang="sv-SE" b="0" kern="1200" baseline="0" dirty="0">
                <a:solidFill>
                  <a:schemeClr val="tx1"/>
                </a:solidFill>
                <a:effectLst/>
                <a:latin typeface="Arial" panose="020B0604020202020204" pitchFamily="34" charset="0"/>
                <a:cs typeface="Arial" panose="020B0604020202020204" pitchFamily="34" charset="0"/>
              </a:rPr>
              <a:t>     </a:t>
            </a:r>
            <a:r>
              <a:rPr lang="sv-SE" kern="1200" dirty="0">
                <a:solidFill>
                  <a:schemeClr val="tx1"/>
                </a:solidFill>
                <a:effectLst/>
                <a:latin typeface="Arial" panose="020B0604020202020204" pitchFamily="34" charset="0"/>
                <a:cs typeface="Arial" panose="020B0604020202020204" pitchFamily="34" charset="0"/>
              </a:rPr>
              <a:t>Ett bra sätt att lösa problem med avundsjuka mellan syskon är att alla barn i familjen får ta del av överraskningarna på chanskorten. Det kan ingå i avtalet när man förklarar spelet för barnet. En annan lösning är att ge varje barn en egen spelplan med egna uppdrag. Syskon kan börja en eller ett par veckor senare för att underlätta för föräldrarna och för att det ska bli mindre tydligt om ett barn är snabbare än det andra. </a:t>
            </a:r>
          </a:p>
          <a:p>
            <a:pPr marL="171450" indent="-171450">
              <a:buFontTx/>
              <a:buChar char="-"/>
            </a:pPr>
            <a:endParaRPr lang="sv-SE"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43</a:t>
            </a:fld>
            <a:endParaRPr lang="sv-SE"/>
          </a:p>
        </p:txBody>
      </p:sp>
    </p:spTree>
    <p:extLst>
      <p:ext uri="{BB962C8B-B14F-4D97-AF65-F5344CB8AC3E}">
        <p14:creationId xmlns:p14="http://schemas.microsoft.com/office/powerpoint/2010/main" val="2813264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latin typeface="Arial" panose="020B0604020202020204" pitchFamily="34" charset="0"/>
                <a:cs typeface="Arial" panose="020B0604020202020204" pitchFamily="34" charset="0"/>
              </a:rPr>
              <a:t>4 min </a:t>
            </a:r>
          </a:p>
          <a:p>
            <a:pPr marL="0" indent="0">
              <a:buFont typeface="Arial" panose="020B0604020202020204" pitchFamily="34" charset="0"/>
              <a:buNone/>
            </a:pPr>
            <a:endParaRPr lang="sv-SE" b="0" dirty="0">
              <a:latin typeface="Arial" panose="020B0604020202020204" pitchFamily="34" charset="0"/>
              <a:cs typeface="Arial" panose="020B0604020202020204" pitchFamily="34" charset="0"/>
            </a:endParaRPr>
          </a:p>
          <a:p>
            <a:pPr marL="180000" indent="-180000">
              <a:buFont typeface="Arial" panose="020B0604020202020204" pitchFamily="34" charset="0"/>
              <a:buChar char="•"/>
            </a:pPr>
            <a:r>
              <a:rPr lang="sv-SE" b="0" dirty="0">
                <a:latin typeface="Arial" panose="020B0604020202020204" pitchFamily="34" charset="0"/>
                <a:cs typeface="Arial" panose="020B0604020202020204" pitchFamily="34" charset="0"/>
              </a:rPr>
              <a:t>Uppdrag </a:t>
            </a:r>
            <a:r>
              <a:rPr lang="sv-SE" b="0" baseline="0" dirty="0">
                <a:latin typeface="Arial" panose="020B0604020202020204" pitchFamily="34" charset="0"/>
                <a:cs typeface="Arial" panose="020B0604020202020204" pitchFamily="34" charset="0"/>
              </a:rPr>
              <a:t>kan användas som ett hjälpmedel i vardagsituationer där barnen behöver göra saker då det blir mycket tjat och bråk, trots att föräldrarna jobbar med förberedelser, uppmaningar och bekräftelse. </a:t>
            </a:r>
            <a:r>
              <a:rPr lang="sv-SE" b="0" dirty="0">
                <a:latin typeface="Arial" panose="020B0604020202020204" pitchFamily="34" charset="0"/>
                <a:cs typeface="Arial" panose="020B0604020202020204" pitchFamily="34" charset="0"/>
              </a:rPr>
              <a:t>FUB finns</a:t>
            </a:r>
            <a:r>
              <a:rPr lang="sv-SE" b="0" baseline="0" dirty="0">
                <a:latin typeface="Arial" panose="020B0604020202020204" pitchFamily="34" charset="0"/>
                <a:cs typeface="Arial" panose="020B0604020202020204" pitchFamily="34" charset="0"/>
              </a:rPr>
              <a:t> inbyggt i uppdrag. Uppdrag</a:t>
            </a:r>
            <a:r>
              <a:rPr lang="sv-SE" b="0" dirty="0">
                <a:latin typeface="Arial" panose="020B0604020202020204" pitchFamily="34" charset="0"/>
                <a:cs typeface="Arial" panose="020B0604020202020204" pitchFamily="34" charset="0"/>
              </a:rPr>
              <a:t> är en förlängning av FUB och</a:t>
            </a:r>
            <a:r>
              <a:rPr lang="sv-SE" b="0" baseline="0" dirty="0">
                <a:latin typeface="Arial" panose="020B0604020202020204" pitchFamily="34" charset="0"/>
                <a:cs typeface="Arial" panose="020B0604020202020204" pitchFamily="34" charset="0"/>
              </a:rPr>
              <a:t> </a:t>
            </a:r>
            <a:r>
              <a:rPr lang="sv-SE" b="0" dirty="0">
                <a:latin typeface="Arial" panose="020B0604020202020204" pitchFamily="34" charset="0"/>
                <a:cs typeface="Arial" panose="020B0604020202020204" pitchFamily="34" charset="0"/>
              </a:rPr>
              <a:t>används när FUB inte räcker. </a:t>
            </a: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Vad är F-</a:t>
            </a:r>
            <a:r>
              <a:rPr lang="sv-SE" baseline="0" dirty="0">
                <a:latin typeface="Arial" panose="020B0604020202020204" pitchFamily="34" charset="0"/>
                <a:cs typeface="Arial" panose="020B0604020202020204" pitchFamily="34" charset="0"/>
              </a:rPr>
              <a:t> U- B i Uppdrag och Ormen? Hjälp föräldrarna att se kopplingen: </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Uppdragen motsvaras av </a:t>
            </a:r>
            <a:r>
              <a:rPr lang="sv-SE" i="1" baseline="0" dirty="0">
                <a:latin typeface="Arial" panose="020B0604020202020204" pitchFamily="34" charset="0"/>
                <a:cs typeface="Arial" panose="020B0604020202020204" pitchFamily="34" charset="0"/>
              </a:rPr>
              <a:t>förberedelser och uppmaningar</a:t>
            </a:r>
            <a:r>
              <a:rPr lang="sv-SE"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Beröm eller klistermärke/kryss om Ormen används motsvarar </a:t>
            </a:r>
            <a:r>
              <a:rPr lang="sv-SE" i="1" baseline="0" dirty="0">
                <a:latin typeface="Arial" panose="020B0604020202020204" pitchFamily="34" charset="0"/>
                <a:cs typeface="Arial" panose="020B0604020202020204" pitchFamily="34" charset="0"/>
              </a:rPr>
              <a:t>bekräftelse och uppmuntran. </a:t>
            </a:r>
            <a:r>
              <a:rPr lang="sv-SE" i="0" baseline="0" dirty="0">
                <a:latin typeface="Arial" panose="020B0604020202020204" pitchFamily="34" charset="0"/>
                <a:cs typeface="Arial" panose="020B0604020202020204" pitchFamily="34" charset="0"/>
              </a:rPr>
              <a:t>Men tillsammans med muntlig bekräftelse.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latin typeface="Arial" panose="020B0604020202020204" pitchFamily="34" charset="0"/>
              <a:cs typeface="Arial" panose="020B0604020202020204" pitchFamily="34" charset="0"/>
            </a:endParaRPr>
          </a:p>
          <a:p>
            <a:pPr marL="180000" marR="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latin typeface="Arial" panose="020B0604020202020204" pitchFamily="34" charset="0"/>
                <a:cs typeface="Arial" panose="020B0604020202020204" pitchFamily="34" charset="0"/>
              </a:rPr>
              <a:t>Uppdragen ska vara sådana som barnet behöver göra, och genom Ormen vinna på det genom att slippa tjat och skäll och dessutom få positiv förstärkning. </a:t>
            </a:r>
            <a:r>
              <a:rPr lang="sv-SE" b="0" dirty="0">
                <a:effectLst/>
                <a:latin typeface="Arial" panose="020B0604020202020204" pitchFamily="34" charset="0"/>
                <a:cs typeface="Arial" panose="020B0604020202020204" pitchFamily="34" charset="0"/>
              </a:rPr>
              <a:t>Inte med syfte att drilla fram ett "duktigt" prestationsbarn, utan att hjälpa och stödja.</a:t>
            </a:r>
            <a:r>
              <a:rPr lang="sv-SE" b="0" baseline="0" dirty="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latin typeface="Arial" panose="020B0604020202020204" pitchFamily="34" charset="0"/>
                <a:cs typeface="Arial" panose="020B0604020202020204" pitchFamily="34" charset="0"/>
              </a:rPr>
              <a:t>Det är med andra ord främst ett verktyg och en hjälp för förälder att sluta tjata och skälla och jobba med uppmaningar och förberedelser istället. </a:t>
            </a:r>
            <a:r>
              <a:rPr lang="sv-SE" b="0" i="0" baseline="0" dirty="0">
                <a:latin typeface="Arial" panose="020B0604020202020204" pitchFamily="34" charset="0"/>
                <a:cs typeface="Arial" panose="020B0604020202020204" pitchFamily="34" charset="0"/>
              </a:rPr>
              <a:t>Och också såklart att komma ihåg att uppmuntra oftare. </a:t>
            </a:r>
            <a:r>
              <a:rPr lang="sv-SE" b="0" baseline="0" dirty="0">
                <a:latin typeface="Arial" panose="020B0604020202020204" pitchFamily="34" charset="0"/>
                <a:cs typeface="Arial" panose="020B0604020202020204" pitchFamily="34" charset="0"/>
              </a:rPr>
              <a:t>Det blir tydligare för föräldrarna hur man kan minska tjat genom att istället fokusera på det som fungerar. </a:t>
            </a:r>
            <a:r>
              <a:rPr lang="sv-SE" b="0" i="0" kern="1200" baseline="0" dirty="0">
                <a:solidFill>
                  <a:schemeClr val="tx1"/>
                </a:solidFill>
                <a:effectLst/>
                <a:latin typeface="Arial" panose="020B0604020202020204" pitchFamily="34" charset="0"/>
                <a:cs typeface="Arial" panose="020B0604020202020204" pitchFamily="34" charset="0"/>
              </a:rPr>
              <a:t>Uppdrag </a:t>
            </a:r>
            <a:r>
              <a:rPr lang="sv-SE" b="0" kern="1200" dirty="0">
                <a:solidFill>
                  <a:schemeClr val="tx1"/>
                </a:solidFill>
                <a:effectLst/>
                <a:latin typeface="Arial" panose="020B0604020202020204" pitchFamily="34" charset="0"/>
                <a:cs typeface="Arial" panose="020B0604020202020204" pitchFamily="34" charset="0"/>
              </a:rPr>
              <a:t>gör det också lättare att skapa förutsägbarhet och tydlighet för ditt barn. </a:t>
            </a:r>
          </a:p>
          <a:p>
            <a:endParaRPr lang="sv-SE" b="0" i="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latin typeface="Arial" panose="020B0604020202020204" pitchFamily="34" charset="0"/>
                <a:cs typeface="Arial" panose="020B0604020202020204" pitchFamily="34" charset="0"/>
              </a:rPr>
              <a:t>Om ribban läggs rätt, som helst innebär att bygga vidare på ett beteende som redan till viss del uppvisas, så kan det bli ett pedagogiskt sätt att arbeta</a:t>
            </a:r>
            <a:r>
              <a:rPr lang="sv-SE" b="0" i="0" baseline="0" dirty="0">
                <a:effectLst/>
                <a:latin typeface="Arial" panose="020B0604020202020204" pitchFamily="34" charset="0"/>
                <a:cs typeface="Arial" panose="020B0604020202020204" pitchFamily="34" charset="0"/>
              </a:rPr>
              <a:t> med saker som barnet behöver klara av i vardagen. Används dessutom Ormen blir arbetet och viktiga framsteg mer </a:t>
            </a:r>
            <a:r>
              <a:rPr lang="sv-SE" b="0" i="0" dirty="0">
                <a:effectLst/>
                <a:latin typeface="Arial" panose="020B0604020202020204" pitchFamily="34" charset="0"/>
                <a:cs typeface="Arial" panose="020B0604020202020204" pitchFamily="34" charset="0"/>
              </a:rPr>
              <a:t>konkreta</a:t>
            </a:r>
            <a:r>
              <a:rPr lang="sv-SE" b="0" i="0" baseline="0" dirty="0">
                <a:effectLst/>
                <a:latin typeface="Arial" panose="020B0604020202020204" pitchFamily="34" charset="0"/>
                <a:cs typeface="Arial" panose="020B0604020202020204" pitchFamily="34" charset="0"/>
              </a:rPr>
              <a:t> och tydliga </a:t>
            </a:r>
            <a:r>
              <a:rPr lang="sv-SE" b="0" i="0" dirty="0">
                <a:effectLst/>
                <a:latin typeface="Arial" panose="020B0604020202020204" pitchFamily="34" charset="0"/>
                <a:cs typeface="Arial" panose="020B0604020202020204" pitchFamily="34" charset="0"/>
              </a:rPr>
              <a:t>för barnet.</a:t>
            </a:r>
            <a:r>
              <a:rPr lang="sv-SE" b="0" i="0" baseline="0" dirty="0">
                <a:effectLst/>
                <a:latin typeface="Arial" panose="020B0604020202020204" pitchFamily="34" charset="0"/>
                <a:cs typeface="Arial" panose="020B0604020202020204" pitchFamily="34" charset="0"/>
              </a:rPr>
              <a:t> </a:t>
            </a:r>
            <a:r>
              <a:rPr lang="sv-SE" b="0" baseline="0" dirty="0">
                <a:latin typeface="Arial" panose="020B0604020202020204" pitchFamily="34" charset="0"/>
                <a:cs typeface="Arial" panose="020B0604020202020204" pitchFamily="34" charset="0"/>
              </a:rPr>
              <a:t>Ormen gör det också lättare för barnet att börja uppskatta beröm, om beröm är något ovanligt och konstigt.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effectLst/>
              <a:latin typeface="Arial" panose="020B0604020202020204" pitchFamily="34" charset="0"/>
              <a:cs typeface="Arial" panose="020B0604020202020204" pitchFamily="34" charset="0"/>
            </a:endParaRPr>
          </a:p>
          <a:p>
            <a:pPr eaLnBrk="1" hangingPunct="1"/>
            <a:r>
              <a:rPr lang="sv-SE" b="1" baseline="0" dirty="0">
                <a:latin typeface="Arial" panose="020B0604020202020204" pitchFamily="34" charset="0"/>
                <a:cs typeface="Arial" panose="020B0604020202020204" pitchFamily="34" charset="0"/>
              </a:rPr>
              <a:t>Kom ihåg!</a:t>
            </a:r>
          </a:p>
          <a:p>
            <a:pPr marL="171450" indent="-171450" eaLnBrk="1" hangingPunct="1">
              <a:buFont typeface="Arial" panose="020B0604020202020204" pitchFamily="34" charset="0"/>
              <a:buChar char="•"/>
            </a:pPr>
            <a:r>
              <a:rPr lang="sv-SE" b="0" i="0" baseline="0" dirty="0">
                <a:latin typeface="Arial" panose="020B0604020202020204" pitchFamily="34" charset="0"/>
                <a:cs typeface="Arial" panose="020B0604020202020204" pitchFamily="34" charset="0"/>
              </a:rPr>
              <a:t>I Ormen kopplas att ge ett klistermärke eller sätta ett kryss ihop med positiv uppmärksamhet. Förälderns närvaro och uppmärksamhet och bekräftelse är viktigast och ska alltid finnas med oavsett om man använder Ormen eller inte. </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44</a:t>
            </a:fld>
            <a:endParaRPr lang="sv-SE"/>
          </a:p>
        </p:txBody>
      </p:sp>
    </p:spTree>
    <p:extLst>
      <p:ext uri="{BB962C8B-B14F-4D97-AF65-F5344CB8AC3E}">
        <p14:creationId xmlns:p14="http://schemas.microsoft.com/office/powerpoint/2010/main" val="1546663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latin typeface="Arial" panose="020B0604020202020204" pitchFamily="34" charset="0"/>
                <a:cs typeface="Arial" panose="020B0604020202020204" pitchFamily="34" charset="0"/>
              </a:rPr>
              <a:t>1 min </a:t>
            </a:r>
          </a:p>
          <a:p>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Det </a:t>
            </a:r>
            <a:r>
              <a:rPr lang="sv-SE" b="1" i="1" dirty="0">
                <a:latin typeface="Arial" panose="020B0604020202020204" pitchFamily="34" charset="0"/>
                <a:cs typeface="Arial" panose="020B0604020202020204" pitchFamily="34" charset="0"/>
              </a:rPr>
              <a:t>mest</a:t>
            </a:r>
            <a:r>
              <a:rPr lang="sv-SE" dirty="0">
                <a:latin typeface="Arial" panose="020B0604020202020204" pitchFamily="34" charset="0"/>
                <a:cs typeface="Arial" panose="020B0604020202020204" pitchFamily="34" charset="0"/>
              </a:rPr>
              <a:t> effektiva sättet att öka beteenden är att jobba med ”basen”, arrangera situationen (genom påminnelser, rutiner och tydliga uppmaningar), samt lägga till positiv förstärkning.</a:t>
            </a:r>
          </a:p>
          <a:p>
            <a:endParaRPr lang="sv-S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latin typeface="Arial" panose="020B0604020202020204" pitchFamily="34" charset="0"/>
                <a:cs typeface="Arial" panose="020B0604020202020204" pitchFamily="34" charset="0"/>
              </a:rPr>
              <a:t>Uppdrag och Ormen vilar på positiv förstärkning och är ett slags ramverk för föräldrar så att de kan ge rikligt med positiv förstärkning till barnet, så att goda cirklar skapas. Det blir lättare för föräldern att vara tydlig med förberedelser och uppmaningar och att konsekvent uppmärksamma när barnet gör bra saker. Det är dock viktigt att komma ihåg </a:t>
            </a:r>
            <a:r>
              <a:rPr lang="sv-SE" kern="1200" dirty="0">
                <a:solidFill>
                  <a:schemeClr val="tx1"/>
                </a:solidFill>
                <a:effectLst/>
                <a:latin typeface="Arial" panose="020B0604020202020204" pitchFamily="34" charset="0"/>
                <a:cs typeface="Arial" panose="020B0604020202020204" pitchFamily="34" charset="0"/>
              </a:rPr>
              <a:t>att fortsätta uppmärksamma och uppmuntra barnet i andra sammanhang också.</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400" dirty="0">
              <a:effectLs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45</a:t>
            </a:fld>
            <a:endParaRPr lang="sv-SE"/>
          </a:p>
        </p:txBody>
      </p:sp>
    </p:spTree>
    <p:extLst>
      <p:ext uri="{BB962C8B-B14F-4D97-AF65-F5344CB8AC3E}">
        <p14:creationId xmlns:p14="http://schemas.microsoft.com/office/powerpoint/2010/main" val="160018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dirty="0">
                <a:latin typeface="Arial" panose="020B0604020202020204" pitchFamily="34" charset="0"/>
                <a:cs typeface="Arial" panose="020B0604020202020204" pitchFamily="34" charset="0"/>
              </a:rPr>
              <a:t>3 min </a:t>
            </a:r>
          </a:p>
          <a:p>
            <a:pPr marL="0" indent="0">
              <a:buFont typeface="Arial" panose="020B0604020202020204" pitchFamily="34" charset="0"/>
              <a:buNone/>
            </a:pPr>
            <a:endParaRPr lang="sv-SE" b="0" strike="noStrike" kern="120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0" strike="noStrike" kern="1200" dirty="0">
                <a:solidFill>
                  <a:srgbClr val="000000"/>
                </a:solidFill>
                <a:effectLst/>
                <a:latin typeface="Arial" panose="020B0604020202020204" pitchFamily="34" charset="0"/>
                <a:cs typeface="Arial" panose="020B0604020202020204" pitchFamily="34" charset="0"/>
              </a:rPr>
              <a:t>Vi har ju pratat en hel del om förstärkning här tidigare idag. Som en ytterligare fördjupning för att förstå Ormen bättre kommer vi här också att tala om olika förstärkningsintervall (hur ofta något förstärks). </a:t>
            </a:r>
          </a:p>
          <a:p>
            <a:pPr marL="0" indent="0">
              <a:buFont typeface="Arial" panose="020B0604020202020204" pitchFamily="34" charset="0"/>
              <a:buNone/>
            </a:pPr>
            <a:endParaRPr lang="sv-SE" b="0" strike="noStrike" kern="1200"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strike="noStrike" kern="1200" dirty="0">
                <a:solidFill>
                  <a:srgbClr val="000000"/>
                </a:solidFill>
                <a:effectLst/>
                <a:latin typeface="Arial" panose="020B0604020202020204" pitchFamily="34" charset="0"/>
                <a:cs typeface="Arial" panose="020B0604020202020204" pitchFamily="34" charset="0"/>
              </a:rPr>
              <a:t>När vi tränar in något,</a:t>
            </a:r>
            <a:r>
              <a:rPr lang="sv-SE" b="0" strike="noStrike" kern="1200" baseline="0" dirty="0">
                <a:solidFill>
                  <a:srgbClr val="000000"/>
                </a:solidFill>
                <a:effectLst/>
                <a:latin typeface="Arial" panose="020B0604020202020204" pitchFamily="34" charset="0"/>
                <a:cs typeface="Arial" panose="020B0604020202020204" pitchFamily="34" charset="0"/>
              </a:rPr>
              <a:t> något som ännu inte har egen drivkraft (inre förstärkare) behövs ofta en yttre förstärkare</a:t>
            </a:r>
            <a:r>
              <a:rPr lang="sv-SE" b="0" strike="noStrike" kern="1200" baseline="0" dirty="0">
                <a:solidFill>
                  <a:schemeClr val="tx1"/>
                </a:solidFill>
                <a:effectLst/>
                <a:latin typeface="Arial" panose="020B0604020202020204" pitchFamily="34" charset="0"/>
                <a:cs typeface="Arial" panose="020B0604020202020204" pitchFamily="34" charset="0"/>
              </a:rPr>
              <a:t>. </a:t>
            </a:r>
            <a:r>
              <a:rPr lang="sv-SE" b="0" strike="noStrike" baseline="0" dirty="0">
                <a:latin typeface="Arial" panose="020B0604020202020204" pitchFamily="34" charset="0"/>
                <a:cs typeface="Arial" panose="020B0604020202020204" pitchFamily="34" charset="0"/>
              </a:rPr>
              <a:t>Det är individuellt hur mycket man styrs av yttre förstärkare. </a:t>
            </a:r>
            <a:r>
              <a:rPr lang="sv-SE" b="0" strike="noStrike" kern="1200" baseline="0" dirty="0">
                <a:solidFill>
                  <a:schemeClr val="tx1"/>
                </a:solidFill>
                <a:effectLst/>
                <a:latin typeface="Arial" panose="020B0604020202020204" pitchFamily="34" charset="0"/>
                <a:cs typeface="Arial" panose="020B0604020202020204" pitchFamily="34" charset="0"/>
              </a:rPr>
              <a:t>(</a:t>
            </a:r>
            <a:r>
              <a:rPr lang="sv-SE" b="0" strike="noStrike" dirty="0">
                <a:latin typeface="Arial" panose="020B0604020202020204" pitchFamily="34" charset="0"/>
                <a:cs typeface="Arial" panose="020B0604020202020204" pitchFamily="34" charset="0"/>
              </a:rPr>
              <a:t>Barn med ADHD har en tendens att styras mer av yttre</a:t>
            </a:r>
            <a:r>
              <a:rPr lang="sv-SE" b="0" strike="noStrike" baseline="0" dirty="0">
                <a:latin typeface="Arial" panose="020B0604020202020204" pitchFamily="34" charset="0"/>
                <a:cs typeface="Arial" panose="020B0604020202020204" pitchFamily="34" charset="0"/>
              </a:rPr>
              <a:t> förstärkare). </a:t>
            </a:r>
          </a:p>
          <a:p>
            <a:pPr marL="0" indent="0">
              <a:buFont typeface="Arial" panose="020B0604020202020204" pitchFamily="34" charset="0"/>
              <a:buNone/>
            </a:pPr>
            <a:endParaRPr lang="sv-SE" b="0"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1" dirty="0"/>
              <a:t>Kontinuerlig förstärkning</a:t>
            </a:r>
            <a:r>
              <a:rPr lang="sv-SE" dirty="0"/>
              <a:t> innebär att ett beteende förstärks </a:t>
            </a:r>
            <a:r>
              <a:rPr lang="sv-SE" b="1" dirty="0"/>
              <a:t>varje gång</a:t>
            </a:r>
            <a:r>
              <a:rPr lang="sv-SE" dirty="0"/>
              <a:t> det förekommer. Det vill säga, varje gång individen utför det önskade beteendet, får den någon form av belöning eller positiv förstärkning direkt efteråt.</a:t>
            </a:r>
            <a:endParaRPr lang="sv-SE" b="1" strike="noStrike"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b="1" strike="noStrik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latin typeface="Arial" panose="020B0604020202020204" pitchFamily="34" charset="0"/>
                <a:cs typeface="Arial" panose="020B0604020202020204" pitchFamily="34" charset="0"/>
              </a:rPr>
              <a:t>Kontinuerlig förstärkning används vanligtvis i sammanhang när vi ska </a:t>
            </a:r>
            <a:r>
              <a:rPr lang="sv-SE" b="1" baseline="0" dirty="0">
                <a:latin typeface="Arial" panose="020B0604020202020204" pitchFamily="34" charset="0"/>
                <a:cs typeface="Arial" panose="020B0604020202020204" pitchFamily="34" charset="0"/>
              </a:rPr>
              <a:t>lära in något nytt</a:t>
            </a:r>
            <a:r>
              <a:rPr lang="sv-SE" b="0" baseline="0" dirty="0">
                <a:latin typeface="Arial" panose="020B0604020202020204" pitchFamily="34" charset="0"/>
                <a:cs typeface="Arial" panose="020B0604020202020204" pitchFamily="34" charset="0"/>
              </a:rPr>
              <a:t>, då är det bra att förstärkaren kommer frekvent och varje gång önskat beteende uppvisas. Till exempel ska </a:t>
            </a:r>
            <a:r>
              <a:rPr lang="sv-SE" b="0" strike="noStrike" baseline="0" dirty="0">
                <a:latin typeface="Arial" panose="020B0604020202020204" pitchFamily="34" charset="0"/>
                <a:cs typeface="Arial" panose="020B0604020202020204" pitchFamily="34" charset="0"/>
              </a:rPr>
              <a:t>varje klarat uppdrag leda till positiv uppmärksamhet och steg på Ormen om den används.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171450" indent="-171450" defTabSz="906445">
              <a:buFont typeface="Arial" panose="020B0604020202020204" pitchFamily="34" charset="0"/>
              <a:buChar char="•"/>
              <a:defRPr/>
            </a:pPr>
            <a:r>
              <a:rPr lang="sv-SE" dirty="0">
                <a:latin typeface="Arial" panose="020B0604020202020204" pitchFamily="34" charset="0"/>
                <a:cs typeface="Arial" panose="020B0604020202020204" pitchFamily="34" charset="0"/>
              </a:rPr>
              <a:t>Vissa menar att </a:t>
            </a:r>
            <a:r>
              <a:rPr lang="sv-SE" b="1" dirty="0">
                <a:latin typeface="Arial" panose="020B0604020202020204" pitchFamily="34" charset="0"/>
                <a:cs typeface="Arial" panose="020B0604020202020204" pitchFamily="34" charset="0"/>
              </a:rPr>
              <a:t>yttre belöningar </a:t>
            </a:r>
            <a:r>
              <a:rPr lang="sv-SE" dirty="0">
                <a:latin typeface="Arial" panose="020B0604020202020204" pitchFamily="34" charset="0"/>
                <a:cs typeface="Arial" panose="020B0604020202020204" pitchFamily="34" charset="0"/>
              </a:rPr>
              <a:t>minskar barnets naturliga nyfikenhet och motivation.</a:t>
            </a:r>
            <a:r>
              <a:rPr lang="sv-SE" baseline="0" dirty="0">
                <a:latin typeface="Arial" panose="020B0604020202020204" pitchFamily="34" charset="0"/>
                <a:cs typeface="Arial" panose="020B0604020202020204" pitchFamily="34" charset="0"/>
              </a:rPr>
              <a:t> För att ta reda på det sammanställde en grupp forskare resultatet från 145 olika studier om motivation. I nästan samtliga studier undersökte man om barn fortsatte att jobba med olika uppgifter när de fick belöningar. Sammanställningen visade att </a:t>
            </a:r>
            <a:r>
              <a:rPr lang="sv-SE" b="0" baseline="0" dirty="0">
                <a:latin typeface="Arial" panose="020B0604020202020204" pitchFamily="34" charset="0"/>
                <a:cs typeface="Arial" panose="020B0604020202020204" pitchFamily="34" charset="0"/>
              </a:rPr>
              <a:t>belöningar hade positiva effekter på motivationen om barnen från början tyckte att uppgifterna var tråkiga.</a:t>
            </a:r>
            <a:r>
              <a:rPr lang="sv-SE" baseline="0" dirty="0">
                <a:latin typeface="Arial" panose="020B0604020202020204" pitchFamily="34" charset="0"/>
                <a:cs typeface="Arial" panose="020B0604020202020204" pitchFamily="34" charset="0"/>
              </a:rPr>
              <a:t> Om barnen redan var motiverade kunde belöningar däremot minska den fortsatta motivationen (Pierce &amp; Cameron, 2002). </a:t>
            </a:r>
            <a:r>
              <a:rPr lang="sv-SE" dirty="0">
                <a:latin typeface="Arial" panose="020B0604020202020204" pitchFamily="34" charset="0"/>
                <a:cs typeface="Arial" panose="020B0604020202020204" pitchFamily="34" charset="0"/>
              </a:rPr>
              <a:t>Därför är det viktigt att hitta rätt nivå i</a:t>
            </a:r>
            <a:r>
              <a:rPr lang="sv-SE" baseline="0" dirty="0">
                <a:latin typeface="Arial" panose="020B0604020202020204" pitchFamily="34" charset="0"/>
                <a:cs typeface="Arial" panose="020B0604020202020204" pitchFamily="34" charset="0"/>
              </a:rPr>
              <a:t> det som ska övas på!</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46</a:t>
            </a:fld>
            <a:endParaRPr lang="sv-SE"/>
          </a:p>
        </p:txBody>
      </p:sp>
    </p:spTree>
    <p:extLst>
      <p:ext uri="{BB962C8B-B14F-4D97-AF65-F5344CB8AC3E}">
        <p14:creationId xmlns:p14="http://schemas.microsoft.com/office/powerpoint/2010/main" val="3915512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3</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Arial" panose="020B0604020202020204" pitchFamily="34" charset="0"/>
                <a:cs typeface="Arial" panose="020B0604020202020204" pitchFamily="34" charset="0"/>
              </a:rPr>
              <a:t>Intermittent</a:t>
            </a:r>
            <a:r>
              <a:rPr lang="sv-SE" baseline="0" dirty="0">
                <a:latin typeface="Arial" panose="020B0604020202020204" pitchFamily="34" charset="0"/>
                <a:cs typeface="Arial" panose="020B0604020202020204" pitchFamily="34" charset="0"/>
              </a:rPr>
              <a:t> förstärkning är en annan typ av förstärkningsintervall:</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baseline="0" dirty="0">
                <a:latin typeface="Arial" panose="020B0604020202020204" pitchFamily="34" charset="0"/>
                <a:cs typeface="Arial" panose="020B0604020202020204" pitchFamily="34" charset="0"/>
              </a:rPr>
              <a:t>Intermittent förstärkning </a:t>
            </a:r>
            <a:r>
              <a:rPr lang="sv-SE" baseline="0" dirty="0">
                <a:latin typeface="Arial" panose="020B0604020202020204" pitchFamily="34" charset="0"/>
                <a:cs typeface="Arial" panose="020B0604020202020204" pitchFamily="34" charset="0"/>
              </a:rPr>
              <a:t>är oregelbunden förstärkning, som </a:t>
            </a:r>
            <a:r>
              <a:rPr lang="sv-SE" b="1" baseline="0" dirty="0">
                <a:latin typeface="Arial" panose="020B0604020202020204" pitchFamily="34" charset="0"/>
                <a:cs typeface="Arial" panose="020B0604020202020204" pitchFamily="34" charset="0"/>
              </a:rPr>
              <a:t>sker då och då</a:t>
            </a:r>
            <a:r>
              <a:rPr lang="sv-SE"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I Uppdrag och Ormen</a:t>
            </a:r>
            <a:r>
              <a:rPr lang="sv-SE" baseline="0" dirty="0">
                <a:latin typeface="Arial" panose="020B0604020202020204" pitchFamily="34" charset="0"/>
                <a:cs typeface="Arial" panose="020B0604020202020204" pitchFamily="34" charset="0"/>
              </a:rPr>
              <a:t> ges som sagt positiv uppmärksamhet och verbalt beröm varje gång beteendet genomförs, förstärkningen är kontinuerligt.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Men används Ormen med chanskort så kommer ju även en lite större belöning då och då, alltså som intermittenta förstärkare.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Att använda intermittenta</a:t>
            </a:r>
            <a:r>
              <a:rPr lang="sv-SE" dirty="0">
                <a:latin typeface="Arial" panose="020B0604020202020204" pitchFamily="34" charset="0"/>
                <a:cs typeface="Arial" panose="020B0604020202020204" pitchFamily="34" charset="0"/>
              </a:rPr>
              <a:t> förstärkare är det mest effektiva sättet att</a:t>
            </a:r>
            <a:r>
              <a:rPr lang="sv-SE" baseline="0" dirty="0">
                <a:latin typeface="Arial" panose="020B0604020202020204" pitchFamily="34" charset="0"/>
                <a:cs typeface="Arial" panose="020B0604020202020204" pitchFamily="34" charset="0"/>
              </a:rPr>
              <a:t> </a:t>
            </a:r>
            <a:r>
              <a:rPr lang="sv-SE" b="1" baseline="0" dirty="0">
                <a:latin typeface="Arial" panose="020B0604020202020204" pitchFamily="34" charset="0"/>
                <a:cs typeface="Arial" panose="020B0604020202020204" pitchFamily="34" charset="0"/>
              </a:rPr>
              <a:t>vidmakthålla ett redan inlärt beteende</a:t>
            </a:r>
            <a:r>
              <a:rPr lang="sv-SE" baseline="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Intermittent</a:t>
            </a:r>
            <a:r>
              <a:rPr lang="sv-SE" baseline="0" dirty="0">
                <a:latin typeface="Arial" panose="020B0604020202020204" pitchFamily="34" charset="0"/>
                <a:cs typeface="Arial" panose="020B0604020202020204" pitchFamily="34" charset="0"/>
              </a:rPr>
              <a:t> förstärkning är principen </a:t>
            </a:r>
            <a:r>
              <a:rPr lang="sv-SE" dirty="0">
                <a:latin typeface="Arial" panose="020B0604020202020204" pitchFamily="34" charset="0"/>
                <a:cs typeface="Arial" panose="020B0604020202020204" pitchFamily="34" charset="0"/>
              </a:rPr>
              <a:t>bakom en mängd beteenden vi människor gör.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Ex för att förtydliga:</a:t>
            </a:r>
            <a:r>
              <a:rPr lang="sv-SE" baseline="0" dirty="0">
                <a:latin typeface="Arial" panose="020B0604020202020204" pitchFamily="34" charset="0"/>
                <a:cs typeface="Arial" panose="020B0604020202020204" pitchFamily="34" charset="0"/>
              </a:rPr>
              <a:t>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aseline="0" dirty="0">
                <a:latin typeface="Arial" panose="020B0604020202020204" pitchFamily="34" charset="0"/>
                <a:cs typeface="Arial" panose="020B0604020202020204" pitchFamily="34" charset="0"/>
              </a:rPr>
              <a:t>Den enarmade banditen är ett tydligt exempel, man fortsätter att spela för att man vinner ibland.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aseline="0" noProof="0" dirty="0">
                <a:latin typeface="Arial" panose="020B0604020202020204" pitchFamily="34" charset="0"/>
                <a:cs typeface="Arial" panose="020B0604020202020204" pitchFamily="34" charset="0"/>
              </a:rPr>
              <a:t>För att göra kopplingen tydligare till föräldrar och barn i Komet, så är tjat ett exempel - ibland får jag det som jag tjatar om </a:t>
            </a:r>
            <a:r>
              <a:rPr lang="sv-SE" i="0" baseline="0" noProof="0" dirty="0">
                <a:latin typeface="Arial" panose="020B0604020202020204" pitchFamily="34" charset="0"/>
                <a:cs typeface="Arial" panose="020B0604020202020204" pitchFamily="34" charset="0"/>
              </a:rPr>
              <a:t>men ibland inte, alltså måste jag testa att tjata ofta eftersom jag aldrig riktigt vet när det kommer att funka (gäller för både föräldrar och barn).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i="0" baseline="0" noProof="0" dirty="0">
                <a:latin typeface="Arial" panose="020B0604020202020204" pitchFamily="34" charset="0"/>
                <a:cs typeface="Arial" panose="020B0604020202020204" pitchFamily="34" charset="0"/>
              </a:rPr>
              <a:t>Till exempel min dotter som vill titta på sin Ipad. Vi har bestämda tider för det men ibland är jag som förälder trött och orkar inte engagera henne i annat så då får hon titta på Ipaden när hon frågar.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0" baseline="0" noProof="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47</a:t>
            </a:fld>
            <a:endParaRPr lang="sv-SE"/>
          </a:p>
        </p:txBody>
      </p:sp>
    </p:spTree>
    <p:extLst>
      <p:ext uri="{BB962C8B-B14F-4D97-AF65-F5344CB8AC3E}">
        <p14:creationId xmlns:p14="http://schemas.microsoft.com/office/powerpoint/2010/main" val="889809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eaLnBrk="1" hangingPunct="1"/>
            <a:r>
              <a:rPr lang="sv-SE" b="0" u="none" dirty="0">
                <a:latin typeface="Arial" panose="020B0604020202020204" pitchFamily="34" charset="0"/>
                <a:cs typeface="Arial" panose="020B0604020202020204" pitchFamily="34" charset="0"/>
              </a:rPr>
              <a:t>3 min </a:t>
            </a:r>
          </a:p>
          <a:p>
            <a:pPr eaLnBrk="1" hangingPunct="1"/>
            <a:endParaRPr lang="sv-SE" b="0" u="none"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sv-SE" baseline="0" dirty="0">
                <a:latin typeface="Arial" panose="020B0604020202020204" pitchFamily="34" charset="0"/>
                <a:cs typeface="Arial" panose="020B0604020202020204" pitchFamily="34" charset="0"/>
              </a:rPr>
              <a:t>En förutsättning för att börja arbeta med Uppdrag, vare sig man använder motivationsspelet Ormen eller inte är att föräldrarna kommit igång och arbetar med att bygga en stabil bas med gemensam stund och förbereda, uppmana och bekräfta, </a:t>
            </a:r>
            <a:r>
              <a:rPr lang="sv-SE" b="0" baseline="0" dirty="0">
                <a:latin typeface="Arial" panose="020B0604020202020204" pitchFamily="34" charset="0"/>
                <a:cs typeface="Arial" panose="020B0604020202020204" pitchFamily="34" charset="0"/>
              </a:rPr>
              <a:t>sen kan Uppdrag och Ormen testas, om det görs på ett genomtänkt och förberett sätt. </a:t>
            </a:r>
          </a:p>
          <a:p>
            <a:pPr marL="0" indent="0" eaLnBrk="1" hangingPunct="1">
              <a:buFont typeface="Arial" panose="020B0604020202020204" pitchFamily="34" charset="0"/>
              <a:buNone/>
            </a:pPr>
            <a:endParaRPr lang="sv-SE"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Att</a:t>
            </a:r>
            <a:r>
              <a:rPr lang="sv-SE" b="0" baseline="0" dirty="0">
                <a:latin typeface="Arial" panose="020B0604020202020204" pitchFamily="34" charset="0"/>
                <a:cs typeface="Arial" panose="020B0604020202020204" pitchFamily="34" charset="0"/>
              </a:rPr>
              <a:t> ge barnen uppdrag </a:t>
            </a:r>
            <a:r>
              <a:rPr lang="sv-SE" b="0" dirty="0">
                <a:latin typeface="Arial" panose="020B0604020202020204" pitchFamily="34" charset="0"/>
                <a:cs typeface="Arial" panose="020B0604020202020204" pitchFamily="34" charset="0"/>
              </a:rPr>
              <a:t>löser</a:t>
            </a:r>
            <a:r>
              <a:rPr lang="sv-SE" b="0" baseline="0" dirty="0">
                <a:latin typeface="Arial" panose="020B0604020202020204" pitchFamily="34" charset="0"/>
                <a:cs typeface="Arial" panose="020B0604020202020204" pitchFamily="34" charset="0"/>
              </a:rPr>
              <a:t> inga problem i sig om man inte arbetar med basen i Komet. Man kan få en tillfällig förändring men sedan återgår det ofta till att bli som tidigare.</a:t>
            </a:r>
          </a:p>
          <a:p>
            <a:pPr marL="0" indent="0">
              <a:buFont typeface="Arial" panose="020B0604020202020204" pitchFamily="34" charset="0"/>
              <a:buNone/>
            </a:pPr>
            <a:endParaRPr lang="sv-SE"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aseline="0" dirty="0">
                <a:latin typeface="Arial" panose="020B0604020202020204" pitchFamily="34" charset="0"/>
                <a:cs typeface="Arial" panose="020B0604020202020204" pitchFamily="34" charset="0"/>
              </a:rPr>
              <a:t>Det är därför viktigt att ni som gruppledare vet att föräldrar har kommit igång med FUB och förstått </a:t>
            </a:r>
            <a:r>
              <a:rPr lang="sv-SE" baseline="0" dirty="0" err="1">
                <a:latin typeface="Arial" panose="020B0604020202020204" pitchFamily="34" charset="0"/>
                <a:cs typeface="Arial" panose="020B0604020202020204" pitchFamily="34" charset="0"/>
              </a:rPr>
              <a:t>rationalen</a:t>
            </a:r>
            <a:r>
              <a:rPr lang="sv-SE" baseline="0" dirty="0">
                <a:latin typeface="Arial" panose="020B0604020202020204" pitchFamily="34" charset="0"/>
                <a:cs typeface="Arial" panose="020B0604020202020204" pitchFamily="34" charset="0"/>
              </a:rPr>
              <a:t> för den (att det barn gör är beroende av vad föräldern gör före och efter ett beteende) innan ni hjälper dem att planera uppdrag och att använda ormen. </a:t>
            </a:r>
          </a:p>
          <a:p>
            <a:pPr eaLnBrk="1" hangingPunct="1"/>
            <a:endParaRPr lang="sv-SE" baseline="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Om föräldern inte är där ännu</a:t>
            </a:r>
            <a:r>
              <a:rPr lang="sv-SE" b="1" baseline="0" dirty="0">
                <a:latin typeface="Arial" panose="020B0604020202020204" pitchFamily="34" charset="0"/>
                <a:cs typeface="Arial" panose="020B0604020202020204" pitchFamily="34" charset="0"/>
              </a:rPr>
              <a:t>, så är det bättre att vänta ett tag med uppdrag. </a:t>
            </a:r>
            <a:r>
              <a:rPr lang="sv-SE" b="0" baseline="0" dirty="0">
                <a:latin typeface="Arial" panose="020B0604020202020204" pitchFamily="34" charset="0"/>
                <a:cs typeface="Arial" panose="020B0604020202020204" pitchFamily="34" charset="0"/>
              </a:rPr>
              <a:t>Men försök att inte tappa dessa föräldrar, då det oftast är </a:t>
            </a:r>
            <a:r>
              <a:rPr lang="sv-SE" baseline="0" dirty="0">
                <a:latin typeface="Arial" panose="020B0604020202020204" pitchFamily="34" charset="0"/>
                <a:cs typeface="Arial" panose="020B0604020202020204" pitchFamily="34" charset="0"/>
              </a:rPr>
              <a:t>just de föräldrarna som på sikt behöver uppdrag och Ormen mer än någon annan för att få till hela kedjan, eftersom uppdrag och Ormen  är en bra förstärkning när FUB inte är tillräckligt kring vissa vardagssituationer.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sv-SE" baseline="0" dirty="0">
              <a:latin typeface="Arial" panose="020B0604020202020204" pitchFamily="34" charset="0"/>
              <a:cs typeface="Arial" panose="020B0604020202020204" pitchFamily="34" charset="0"/>
            </a:endParaRPr>
          </a:p>
          <a:p>
            <a:endParaRPr lang="sv-SE"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aseline="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sv-SE"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48</a:t>
            </a:fld>
            <a:endParaRPr lang="sv-SE"/>
          </a:p>
        </p:txBody>
      </p:sp>
    </p:spTree>
    <p:extLst>
      <p:ext uri="{BB962C8B-B14F-4D97-AF65-F5344CB8AC3E}">
        <p14:creationId xmlns:p14="http://schemas.microsoft.com/office/powerpoint/2010/main" val="3283011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i="0" kern="1200" dirty="0">
                <a:solidFill>
                  <a:schemeClr val="tx1"/>
                </a:solidFill>
                <a:effectLst/>
                <a:latin typeface="Arial" panose="020B0604020202020204" pitchFamily="34" charset="0"/>
                <a:cs typeface="Arial" panose="020B0604020202020204" pitchFamily="34" charset="0"/>
              </a:rPr>
              <a:t>1</a:t>
            </a:r>
            <a:r>
              <a:rPr lang="sv-SE" i="0" kern="1200" baseline="0" dirty="0">
                <a:solidFill>
                  <a:schemeClr val="tx1"/>
                </a:solidFill>
                <a:effectLst/>
                <a:latin typeface="Arial" panose="020B0604020202020204" pitchFamily="34" charset="0"/>
                <a:cs typeface="Arial" panose="020B0604020202020204" pitchFamily="34" charset="0"/>
              </a:rPr>
              <a:t> min</a:t>
            </a:r>
          </a:p>
          <a:p>
            <a:pPr marL="0" indent="0">
              <a:buFont typeface="Arial" panose="020B0604020202020204" pitchFamily="34" charset="0"/>
              <a:buNone/>
            </a:pPr>
            <a:endParaRPr lang="sv-SE" i="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i="0" kern="1200" dirty="0">
                <a:solidFill>
                  <a:schemeClr val="tx1"/>
                </a:solidFill>
                <a:effectLst/>
                <a:latin typeface="Arial" panose="020B0604020202020204" pitchFamily="34" charset="0"/>
                <a:cs typeface="Arial" panose="020B0604020202020204" pitchFamily="34" charset="0"/>
              </a:rPr>
              <a:t>Det viktigaste för föräldrarna under den här veckan är att fortsätta med gemensam</a:t>
            </a:r>
            <a:r>
              <a:rPr lang="sv-SE" i="0" kern="1200" baseline="0" dirty="0">
                <a:solidFill>
                  <a:schemeClr val="tx1"/>
                </a:solidFill>
                <a:effectLst/>
                <a:latin typeface="Arial" panose="020B0604020202020204" pitchFamily="34" charset="0"/>
                <a:cs typeface="Arial" panose="020B0604020202020204" pitchFamily="34" charset="0"/>
              </a:rPr>
              <a:t> stund och att arbeta med FUB. </a:t>
            </a:r>
          </a:p>
          <a:p>
            <a:pPr marL="171450" indent="-171450">
              <a:buFont typeface="Arial" panose="020B0604020202020204" pitchFamily="34" charset="0"/>
              <a:buChar char="•"/>
            </a:pPr>
            <a:endParaRPr lang="sv-SE" i="0" kern="1200" baseline="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kern="1200" baseline="0" dirty="0">
                <a:solidFill>
                  <a:schemeClr val="tx1"/>
                </a:solidFill>
                <a:effectLst/>
                <a:latin typeface="Arial" panose="020B0604020202020204" pitchFamily="34" charset="0"/>
                <a:cs typeface="Arial" panose="020B0604020202020204" pitchFamily="34" charset="0"/>
              </a:rPr>
              <a:t>Hemuppgiften gällande uppdrag och Ormen är alltså att föräldrarna försöker formulera förslag på lämpliga och tydliga uppdrag. </a:t>
            </a:r>
            <a:r>
              <a:rPr lang="sv-SE" baseline="0" dirty="0">
                <a:latin typeface="Arial" panose="020B0604020202020204" pitchFamily="34" charset="0"/>
                <a:cs typeface="Arial" panose="020B0604020202020204" pitchFamily="34" charset="0"/>
              </a:rPr>
              <a:t>I slutet av träff 4 och kommande träffar, behöver ni gruppledare uppmuntra och försöka få de föräldrarna som behöver, att jobba med uppdrag och gärna med hjälp av Ormen.</a:t>
            </a:r>
            <a:r>
              <a:rPr lang="sv-SE" i="0" kern="1200" baseline="0" dirty="0">
                <a:solidFill>
                  <a:schemeClr val="tx1"/>
                </a:solidFill>
                <a:effectLst/>
                <a:latin typeface="Arial" panose="020B0604020202020204" pitchFamily="34" charset="0"/>
                <a:cs typeface="Arial" panose="020B0604020202020204" pitchFamily="34" charset="0"/>
              </a:rPr>
              <a:t> Långt ifrån alla är dock redo för att börja med uppdrag och Ormen ännu, utan behöver fortsatt fokusera på gemensam stund och FUB. </a:t>
            </a:r>
          </a:p>
          <a:p>
            <a:pPr marL="0" indent="0">
              <a:buFont typeface="Arial" panose="020B0604020202020204" pitchFamily="34" charset="0"/>
              <a:buNone/>
            </a:pPr>
            <a:endParaRPr lang="sv-SE" b="1" i="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i="0" kern="1200" dirty="0">
                <a:solidFill>
                  <a:schemeClr val="tx1"/>
                </a:solidFill>
                <a:effectLst/>
                <a:latin typeface="Arial" panose="020B0604020202020204" pitchFamily="34" charset="0"/>
                <a:cs typeface="Arial" panose="020B0604020202020204" pitchFamily="34" charset="0"/>
              </a:rPr>
              <a:t>Föräldrar som inte bokat in tider för den individuella träffen erbjuds att göra det. </a:t>
            </a:r>
          </a:p>
          <a:p>
            <a:pPr marL="171450" indent="-171450">
              <a:buFont typeface="Arial" panose="020B0604020202020204" pitchFamily="34" charset="0"/>
              <a:buChar char="•"/>
            </a:pPr>
            <a:endParaRPr lang="sv-SE" i="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 påminner också föräldrarna om att ta med sig målen de formulerade på träff 1 till nästa träff.</a:t>
            </a:r>
          </a:p>
          <a:p>
            <a:pPr marL="0" indent="0">
              <a:buFont typeface="Arial" panose="020B0604020202020204" pitchFamily="34" charset="0"/>
              <a:buNone/>
            </a:pPr>
            <a:endParaRPr lang="sv-SE" i="1" dirty="0"/>
          </a:p>
          <a:p>
            <a:endParaRPr lang="sv-SE" i="1"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49</a:t>
            </a:fld>
            <a:endParaRPr lang="sv-SE"/>
          </a:p>
        </p:txBody>
      </p:sp>
    </p:spTree>
    <p:extLst>
      <p:ext uri="{BB962C8B-B14F-4D97-AF65-F5344CB8AC3E}">
        <p14:creationId xmlns:p14="http://schemas.microsoft.com/office/powerpoint/2010/main" val="251965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dirty="0">
                <a:latin typeface="Arial" panose="020B0604020202020204" pitchFamily="34" charset="0"/>
                <a:cs typeface="Arial" panose="020B0604020202020204" pitchFamily="34" charset="0"/>
              </a:rPr>
              <a:t>3 min</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dirty="0">
                <a:latin typeface="Arial" panose="020B0604020202020204" pitchFamily="34" charset="0"/>
                <a:cs typeface="Arial" panose="020B0604020202020204" pitchFamily="34" charset="0"/>
              </a:rPr>
              <a:t>Innan vi går in på träff 2 ska vi kort repetera detta med beteenden. Prata en kort</a:t>
            </a:r>
            <a:r>
              <a:rPr lang="sv-SE" baseline="0" dirty="0">
                <a:latin typeface="Arial" panose="020B0604020202020204" pitchFamily="34" charset="0"/>
                <a:cs typeface="Arial" panose="020B0604020202020204" pitchFamily="34" charset="0"/>
              </a:rPr>
              <a:t> stund </a:t>
            </a:r>
            <a:r>
              <a:rPr lang="sv-SE" b="1" baseline="0" dirty="0">
                <a:latin typeface="Arial" panose="020B0604020202020204" pitchFamily="34" charset="0"/>
                <a:cs typeface="Arial" panose="020B0604020202020204" pitchFamily="34" charset="0"/>
              </a:rPr>
              <a:t>med den som sitter bredvid er </a:t>
            </a:r>
            <a:r>
              <a:rPr lang="sv-SE" baseline="0" dirty="0">
                <a:latin typeface="Arial" panose="020B0604020202020204" pitchFamily="34" charset="0"/>
                <a:cs typeface="Arial" panose="020B0604020202020204" pitchFamily="34" charset="0"/>
              </a:rPr>
              <a:t>om frågorna </a:t>
            </a:r>
            <a:r>
              <a:rPr lang="sv-SE" i="1" baseline="0" dirty="0">
                <a:latin typeface="Arial" panose="020B0604020202020204" pitchFamily="34" charset="0"/>
                <a:cs typeface="Arial" panose="020B0604020202020204" pitchFamily="34" charset="0"/>
              </a:rPr>
              <a:t>”Vad är ett beteende?” </a:t>
            </a:r>
            <a:r>
              <a:rPr lang="sv-SE" i="0" baseline="0" dirty="0">
                <a:latin typeface="Arial" panose="020B0604020202020204" pitchFamily="34" charset="0"/>
                <a:cs typeface="Arial" panose="020B0604020202020204" pitchFamily="34" charset="0"/>
              </a:rPr>
              <a:t>och </a:t>
            </a:r>
            <a:r>
              <a:rPr lang="sv-SE" i="1" baseline="0" dirty="0">
                <a:latin typeface="Arial" panose="020B0604020202020204" pitchFamily="34" charset="0"/>
                <a:cs typeface="Arial" panose="020B0604020202020204" pitchFamily="34" charset="0"/>
              </a:rPr>
              <a:t>”Vad är vinsterna med att prata om beteenden istället för egenskaper?” </a:t>
            </a:r>
          </a:p>
          <a:p>
            <a:pPr marL="0" indent="0">
              <a:buFont typeface="Arial" panose="020B0604020202020204" pitchFamily="34" charset="0"/>
              <a:buNone/>
            </a:pPr>
            <a:endParaRPr lang="sv-SE" i="1"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sv-SE" i="1" baseline="0" dirty="0">
                <a:latin typeface="Arial" panose="020B0604020202020204" pitchFamily="34" charset="0"/>
                <a:cs typeface="Arial" panose="020B0604020202020204" pitchFamily="34" charset="0"/>
              </a:rPr>
              <a:t>Be deltagarna om förslag och fyll på vid behov: </a:t>
            </a:r>
          </a:p>
          <a:p>
            <a:pPr marL="180000" lvl="1" indent="-180000">
              <a:buFont typeface="Arial" panose="020B0604020202020204" pitchFamily="34" charset="0"/>
              <a:buChar char="•"/>
            </a:pPr>
            <a:r>
              <a:rPr lang="sv-SE" i="0" baseline="0" dirty="0">
                <a:latin typeface="Arial" panose="020B0604020202020204" pitchFamily="34" charset="0"/>
                <a:cs typeface="Arial" panose="020B0604020202020204" pitchFamily="34" charset="0"/>
              </a:rPr>
              <a:t>E</a:t>
            </a:r>
            <a:r>
              <a:rPr lang="sv-SE" dirty="0">
                <a:latin typeface="Arial" panose="020B0604020202020204" pitchFamily="34" charset="0"/>
                <a:cs typeface="Arial" panose="020B0604020202020204" pitchFamily="34" charset="0"/>
              </a:rPr>
              <a:t>tt</a:t>
            </a:r>
            <a:r>
              <a:rPr lang="sv-SE" baseline="0" dirty="0">
                <a:latin typeface="Arial" panose="020B0604020202020204" pitchFamily="34" charset="0"/>
                <a:cs typeface="Arial" panose="020B0604020202020204" pitchFamily="34" charset="0"/>
              </a:rPr>
              <a:t> beteende är något man gör istället för något man är och beskrivningar i egenskaper kan därför vara stigmatiserande då de inte är lika lätta att förändra som beteenden. </a:t>
            </a:r>
          </a:p>
          <a:p>
            <a:pPr marL="180000" lvl="1" indent="-180000">
              <a:buFont typeface="Arial" panose="020B0604020202020204" pitchFamily="34" charset="0"/>
              <a:buChar char="•"/>
            </a:pPr>
            <a:r>
              <a:rPr lang="sv-SE" dirty="0">
                <a:latin typeface="Arial" panose="020B0604020202020204" pitchFamily="34" charset="0"/>
                <a:cs typeface="Arial" panose="020B0604020202020204" pitchFamily="34" charset="0"/>
              </a:rPr>
              <a:t>Observerbara beteenden i samspel</a:t>
            </a:r>
            <a:r>
              <a:rPr lang="sv-SE" baseline="0" dirty="0">
                <a:latin typeface="Arial" panose="020B0604020202020204" pitchFamily="34" charset="0"/>
                <a:cs typeface="Arial" panose="020B0604020202020204" pitchFamily="34" charset="0"/>
              </a:rPr>
              <a:t> är det vi framförallt fokuserar på i Komet.</a:t>
            </a:r>
          </a:p>
          <a:p>
            <a:pPr marL="180000" lvl="1" indent="-180000">
              <a:buFont typeface="Arial" panose="020B0604020202020204" pitchFamily="34" charset="0"/>
              <a:buChar char="•"/>
            </a:pPr>
            <a:r>
              <a:rPr lang="sv-SE" baseline="0" dirty="0">
                <a:latin typeface="Arial" panose="020B0604020202020204" pitchFamily="34" charset="0"/>
                <a:cs typeface="Arial" panose="020B0604020202020204" pitchFamily="34" charset="0"/>
              </a:rPr>
              <a:t>Om vi specificerar beteenden så kan vi få ledtrådar hur föräldern kan göra istället.</a:t>
            </a:r>
            <a:endParaRPr lang="sv-SE" b="1" baseline="0" dirty="0">
              <a:latin typeface="Arial" panose="020B0604020202020204" pitchFamily="34" charset="0"/>
              <a:cs typeface="Arial" panose="020B0604020202020204" pitchFamily="34" charset="0"/>
            </a:endParaRPr>
          </a:p>
          <a:p>
            <a:endParaRPr lang="sv-SE" sz="1400" dirty="0"/>
          </a:p>
          <a:p>
            <a:pPr marL="457200" lvl="1" indent="0">
              <a:buFont typeface="Arial" panose="020B0604020202020204" pitchFamily="34" charset="0"/>
              <a:buNone/>
            </a:pPr>
            <a:endParaRPr lang="sv-SE" baseline="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a:t>
            </a:fld>
            <a:endParaRPr lang="sv-S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latin typeface="Arial" panose="020B0604020202020204" pitchFamily="34" charset="0"/>
                <a:cs typeface="Arial" panose="020B0604020202020204" pitchFamily="34" charset="0"/>
              </a:rPr>
              <a:t>Slut 12.00 ink</a:t>
            </a:r>
            <a:r>
              <a:rPr lang="sv-SE" b="0" baseline="0" dirty="0">
                <a:latin typeface="Arial" panose="020B0604020202020204" pitchFamily="34" charset="0"/>
                <a:cs typeface="Arial" panose="020B0604020202020204" pitchFamily="34" charset="0"/>
              </a:rPr>
              <a:t> denna bild +</a:t>
            </a:r>
            <a:r>
              <a:rPr lang="sv-SE" b="0" dirty="0">
                <a:latin typeface="Arial" panose="020B0604020202020204" pitchFamily="34" charset="0"/>
                <a:cs typeface="Arial" panose="020B0604020202020204" pitchFamily="34" charset="0"/>
              </a:rPr>
              <a:t> 20</a:t>
            </a:r>
            <a:r>
              <a:rPr lang="sv-SE" b="0" baseline="0" dirty="0">
                <a:latin typeface="Arial" panose="020B0604020202020204" pitchFamily="34" charset="0"/>
                <a:cs typeface="Arial" panose="020B0604020202020204" pitchFamily="34" charset="0"/>
              </a:rPr>
              <a:t> min rast och </a:t>
            </a:r>
            <a:r>
              <a:rPr lang="sv-SE" b="0" dirty="0">
                <a:latin typeface="Arial" panose="020B0604020202020204" pitchFamily="34" charset="0"/>
                <a:cs typeface="Arial" panose="020B0604020202020204" pitchFamily="34" charset="0"/>
              </a:rPr>
              <a:t>bensträckare 5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latin typeface="Arial" panose="020B0604020202020204" pitchFamily="34" charset="0"/>
                <a:cs typeface="Arial" panose="020B0604020202020204" pitchFamily="34" charset="0"/>
              </a:rPr>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Utöver</a:t>
            </a:r>
            <a:r>
              <a:rPr lang="sv-SE" baseline="0" dirty="0">
                <a:latin typeface="Arial" panose="020B0604020202020204" pitchFamily="34" charset="0"/>
                <a:cs typeface="Arial" panose="020B0604020202020204" pitchFamily="34" charset="0"/>
              </a:rPr>
              <a:t> boken </a:t>
            </a:r>
            <a:r>
              <a:rPr lang="sv-SE" i="1" baseline="0" dirty="0">
                <a:latin typeface="Arial" panose="020B0604020202020204" pitchFamily="34" charset="0"/>
                <a:cs typeface="Arial" panose="020B0604020202020204" pitchFamily="34" charset="0"/>
              </a:rPr>
              <a:t>”5 gånger mer kärlek” </a:t>
            </a:r>
            <a:r>
              <a:rPr lang="sv-SE" baseline="0" dirty="0">
                <a:latin typeface="Arial" panose="020B0604020202020204" pitchFamily="34" charset="0"/>
                <a:cs typeface="Arial" panose="020B0604020202020204" pitchFamily="34" charset="0"/>
              </a:rPr>
              <a:t>av Martin Forster vill vi rekommendera dessa</a:t>
            </a:r>
          </a:p>
          <a:p>
            <a:pPr marL="0" indent="0">
              <a:buFont typeface="Arial" panose="020B0604020202020204" pitchFamily="34" charset="0"/>
              <a:buNone/>
            </a:pP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50</a:t>
            </a:fld>
            <a:endParaRPr lang="sv-SE"/>
          </a:p>
        </p:txBody>
      </p:sp>
    </p:spTree>
    <p:extLst>
      <p:ext uri="{BB962C8B-B14F-4D97-AF65-F5344CB8AC3E}">
        <p14:creationId xmlns:p14="http://schemas.microsoft.com/office/powerpoint/2010/main" val="660387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51</a:t>
            </a:fld>
            <a:endParaRPr lang="sv-SE"/>
          </a:p>
        </p:txBody>
      </p:sp>
    </p:spTree>
    <p:extLst>
      <p:ext uri="{BB962C8B-B14F-4D97-AF65-F5344CB8AC3E}">
        <p14:creationId xmlns:p14="http://schemas.microsoft.com/office/powerpoint/2010/main" val="129615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21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1 min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Detta är också repetition av något vi gick igenom förra gången.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Kom ihåg att vi behöver vara så</a:t>
            </a:r>
            <a:r>
              <a:rPr lang="sv-SE" baseline="0" dirty="0">
                <a:latin typeface="Arial" panose="020B0604020202020204" pitchFamily="34" charset="0"/>
                <a:cs typeface="Arial" panose="020B0604020202020204" pitchFamily="34" charset="0"/>
              </a:rPr>
              <a:t> objektiva och även konkreta som möjligt när vi pratar om beteenden, och hjälpa föräldrarna vara det. Då blir det mycket enklare att påverka beteenden och utvärdera om vi ser förändringar.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7</a:t>
            </a:fld>
            <a:endParaRPr lang="sv-SE"/>
          </a:p>
        </p:txBody>
      </p:sp>
    </p:spTree>
    <p:extLst>
      <p:ext uri="{BB962C8B-B14F-4D97-AF65-F5344CB8AC3E}">
        <p14:creationId xmlns:p14="http://schemas.microsoft.com/office/powerpoint/2010/main" val="182204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indent="0" eaLnBrk="1" hangingPunct="1">
              <a:spcBef>
                <a:spcPct val="0"/>
              </a:spcBef>
              <a:buFont typeface="Arial" panose="020B0604020202020204" pitchFamily="34" charset="0"/>
              <a:buNone/>
            </a:pPr>
            <a:r>
              <a:rPr lang="sv-SE" dirty="0">
                <a:latin typeface="Arial" panose="020B0604020202020204" pitchFamily="34" charset="0"/>
                <a:cs typeface="Arial" panose="020B0604020202020204" pitchFamily="34" charset="0"/>
              </a:rPr>
              <a:t>2</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min </a:t>
            </a:r>
          </a:p>
          <a:p>
            <a:pPr marL="0" indent="0" eaLnBrk="1" hangingPunct="1">
              <a:spcBef>
                <a:spcPct val="0"/>
              </a:spcBef>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dirty="0">
                <a:latin typeface="Arial" panose="020B0604020202020204" pitchFamily="34" charset="0"/>
                <a:cs typeface="Arial" panose="020B0604020202020204" pitchFamily="34" charset="0"/>
              </a:rPr>
              <a:t>I</a:t>
            </a:r>
            <a:r>
              <a:rPr lang="sv-SE" baseline="0"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Komet pratar vi ofta om att </a:t>
            </a:r>
            <a:r>
              <a:rPr lang="sv-SE" i="1" dirty="0">
                <a:latin typeface="Arial" panose="020B0604020202020204" pitchFamily="34" charset="0"/>
                <a:cs typeface="Arial" panose="020B0604020202020204" pitchFamily="34" charset="0"/>
              </a:rPr>
              <a:t>ge </a:t>
            </a:r>
            <a:r>
              <a:rPr lang="sv-SE" i="1" dirty="0" err="1">
                <a:latin typeface="Arial" panose="020B0604020202020204" pitchFamily="34" charset="0"/>
                <a:cs typeface="Arial" panose="020B0604020202020204" pitchFamily="34" charset="0"/>
              </a:rPr>
              <a:t>rational</a:t>
            </a:r>
            <a:r>
              <a:rPr lang="sv-SE" i="1" dirty="0">
                <a:latin typeface="Arial" panose="020B0604020202020204" pitchFamily="34" charset="0"/>
                <a:cs typeface="Arial" panose="020B0604020202020204" pitchFamily="34" charset="0"/>
              </a:rPr>
              <a:t> </a:t>
            </a:r>
            <a:r>
              <a:rPr lang="sv-SE" i="0" dirty="0">
                <a:latin typeface="Arial" panose="020B0604020202020204" pitchFamily="34" charset="0"/>
                <a:cs typeface="Arial" panose="020B0604020202020204" pitchFamily="34" charset="0"/>
              </a:rPr>
              <a:t>för olika saker</a:t>
            </a:r>
            <a:r>
              <a:rPr lang="sv-SE" dirty="0">
                <a:latin typeface="Arial" panose="020B0604020202020204" pitchFamily="34" charset="0"/>
                <a:cs typeface="Arial" panose="020B0604020202020204" pitchFamily="34" charset="0"/>
              </a:rPr>
              <a:t>. Att ge </a:t>
            </a:r>
            <a:r>
              <a:rPr lang="sv-SE" dirty="0" err="1">
                <a:latin typeface="Arial" panose="020B0604020202020204" pitchFamily="34" charset="0"/>
                <a:cs typeface="Arial" panose="020B0604020202020204" pitchFamily="34" charset="0"/>
              </a:rPr>
              <a:t>rational</a:t>
            </a:r>
            <a:r>
              <a:rPr lang="sv-SE" dirty="0">
                <a:latin typeface="Arial" panose="020B0604020202020204" pitchFamily="34" charset="0"/>
                <a:cs typeface="Arial" panose="020B0604020202020204" pitchFamily="34" charset="0"/>
              </a:rPr>
              <a:t> för något betyder att förklara varför något är rimligt eller motiverat. Det handlar om att ge en tydlig och logisk anledning till varför man gjort ett val, tagit ett beslut eller föreslagit något.</a:t>
            </a:r>
          </a:p>
          <a:p>
            <a:pPr marL="0" indent="0" eaLnBrk="1" hangingPunct="1">
              <a:spcBef>
                <a:spcPct val="0"/>
              </a:spcBef>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dirty="0">
                <a:latin typeface="Arial" panose="020B0604020202020204" pitchFamily="34" charset="0"/>
                <a:cs typeface="Arial" panose="020B0604020202020204" pitchFamily="34" charset="0"/>
              </a:rPr>
              <a:t>I</a:t>
            </a:r>
            <a:r>
              <a:rPr lang="sv-SE" baseline="0" dirty="0">
                <a:latin typeface="Arial" panose="020B0604020202020204" pitchFamily="34" charset="0"/>
                <a:cs typeface="Arial" panose="020B0604020202020204" pitchFamily="34" charset="0"/>
              </a:rPr>
              <a:t> Komet</a:t>
            </a:r>
            <a:r>
              <a:rPr lang="sv-SE" dirty="0">
                <a:latin typeface="Arial" panose="020B0604020202020204" pitchFamily="34" charset="0"/>
                <a:cs typeface="Arial" panose="020B0604020202020204" pitchFamily="34" charset="0"/>
              </a:rPr>
              <a:t> innebär det</a:t>
            </a:r>
            <a:r>
              <a:rPr lang="sv-SE" baseline="0" dirty="0">
                <a:latin typeface="Arial" panose="020B0604020202020204" pitchFamily="34" charset="0"/>
                <a:cs typeface="Arial" panose="020B0604020202020204" pitchFamily="34" charset="0"/>
              </a:rPr>
              <a:t> att </a:t>
            </a:r>
            <a:r>
              <a:rPr lang="sv-SE" dirty="0">
                <a:latin typeface="Arial" panose="020B0604020202020204" pitchFamily="34" charset="0"/>
                <a:cs typeface="Arial" panose="020B0604020202020204" pitchFamily="34" charset="0"/>
              </a:rPr>
              <a:t>tydligt berätta varför vi tycker att föräldern borde pröva att använda en viss metod, vad vi förväntar att det ska få för effekt och vad vi baserar det antagandet på.</a:t>
            </a:r>
          </a:p>
          <a:p>
            <a:pPr marL="0" indent="0" eaLnBrk="1" hangingPunct="1">
              <a:spcBef>
                <a:spcPct val="0"/>
              </a:spcBef>
              <a:buFont typeface="Arial" panose="020B0604020202020204" pitchFamily="34" charset="0"/>
              <a:buNone/>
            </a:pPr>
            <a:endParaRPr lang="sv-SE"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Att ha en </a:t>
            </a:r>
            <a:r>
              <a:rPr lang="sv-SE" baseline="0" dirty="0" err="1">
                <a:latin typeface="Arial" panose="020B0604020202020204" pitchFamily="34" charset="0"/>
                <a:cs typeface="Arial" panose="020B0604020202020204" pitchFamily="34" charset="0"/>
              </a:rPr>
              <a:t>rational</a:t>
            </a:r>
            <a:r>
              <a:rPr lang="sv-SE" baseline="0" dirty="0">
                <a:latin typeface="Arial" panose="020B0604020202020204" pitchFamily="34" charset="0"/>
                <a:cs typeface="Arial" panose="020B0604020202020204" pitchFamily="34" charset="0"/>
              </a:rPr>
              <a:t>, ett syfte för det man gör kan fungera motiverande.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0" baseline="0" dirty="0">
                <a:latin typeface="Arial" panose="020B0604020202020204" pitchFamily="34" charset="0"/>
                <a:cs typeface="Arial" panose="020B0604020202020204" pitchFamily="34" charset="0"/>
              </a:rPr>
              <a:t>Exempel när det gäller Komet: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aseline="0" dirty="0">
                <a:latin typeface="Arial" panose="020B0604020202020204" pitchFamily="34" charset="0"/>
                <a:cs typeface="Arial" panose="020B0604020202020204" pitchFamily="34" charset="0"/>
              </a:rPr>
              <a:t>Gruppledarna förklarar uppmärksamhetsprincipen: att det barnet får uppmärksamhet för vill det göra mer av, och vid brist på positiv uppmärksamhet kan barnet istället söka negativ uppmärksamhet. Att få höra detta motiverar föräldern att testa att flytta fokus och ge mer uppmärksamhet för det som fungerar även om det känns ovant i början. Föräldern märker att det fungerar och blir motiverad att fortsätta.</a:t>
            </a:r>
          </a:p>
          <a:p>
            <a:pPr eaLnBrk="1" hangingPunct="1">
              <a:spcBef>
                <a:spcPct val="0"/>
              </a:spcBef>
            </a:pPr>
            <a:endParaRPr lang="sv-SE" dirty="0"/>
          </a:p>
          <a:p>
            <a:pPr eaLnBrk="1" hangingPunct="1">
              <a:spcBef>
                <a:spcPct val="0"/>
              </a:spcBef>
            </a:pPr>
            <a:endParaRPr lang="sv-SE"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8</a:t>
            </a:fld>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0" baseline="0" dirty="0">
                <a:latin typeface="Arial" panose="020B0604020202020204" pitchFamily="34" charset="0"/>
                <a:cs typeface="Arial" panose="020B0604020202020204" pitchFamily="34" charset="0"/>
              </a:rPr>
              <a:t>8 </a:t>
            </a:r>
            <a:r>
              <a:rPr lang="sv-SE" b="0" dirty="0">
                <a:latin typeface="Arial" panose="020B0604020202020204" pitchFamily="34" charset="0"/>
                <a:cs typeface="Arial" panose="020B0604020202020204" pitchFamily="34" charset="0"/>
              </a:rPr>
              <a:t>min</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b="0" dirty="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0" dirty="0">
                <a:latin typeface="Arial" panose="020B0604020202020204" pitchFamily="34" charset="0"/>
                <a:cs typeface="Arial" panose="020B0604020202020204" pitchFamily="34" charset="0"/>
              </a:rPr>
              <a:t>Ni kommer att följa upp hemuppgiften</a:t>
            </a:r>
            <a:r>
              <a:rPr lang="sv-SE" b="0" baseline="0" dirty="0">
                <a:latin typeface="Arial" panose="020B0604020202020204" pitchFamily="34" charset="0"/>
                <a:cs typeface="Arial" panose="020B0604020202020204" pitchFamily="34" charset="0"/>
              </a:rPr>
              <a:t> första gången på träff 2. Ni ska nu få ha en </a:t>
            </a:r>
            <a:r>
              <a:rPr lang="sv-SE" b="1" baseline="0" dirty="0">
                <a:latin typeface="Arial" panose="020B0604020202020204" pitchFamily="34" charset="0"/>
                <a:cs typeface="Arial" panose="020B0604020202020204" pitchFamily="34" charset="0"/>
              </a:rPr>
              <a:t>k</a:t>
            </a:r>
            <a:r>
              <a:rPr lang="sv-SE" b="1" dirty="0">
                <a:latin typeface="Arial" panose="020B0604020202020204" pitchFamily="34" charset="0"/>
                <a:cs typeface="Arial" panose="020B0604020202020204" pitchFamily="34" charset="0"/>
              </a:rPr>
              <a:t>ort diskussion (2 och 2) </a:t>
            </a:r>
            <a:r>
              <a:rPr lang="sv-SE" b="0" dirty="0">
                <a:latin typeface="Arial" panose="020B0604020202020204" pitchFamily="34" charset="0"/>
                <a:cs typeface="Arial" panose="020B0604020202020204" pitchFamily="34" charset="0"/>
              </a:rPr>
              <a:t>kring</a:t>
            </a:r>
            <a:r>
              <a:rPr lang="sv-SE" b="0" baseline="0" dirty="0">
                <a:latin typeface="Arial" panose="020B0604020202020204" pitchFamily="34" charset="0"/>
                <a:cs typeface="Arial" panose="020B0604020202020204" pitchFamily="34" charset="0"/>
              </a:rPr>
              <a:t> frågan:</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0" i="1" baseline="0" dirty="0">
                <a:latin typeface="Arial" panose="020B0604020202020204" pitchFamily="34" charset="0"/>
                <a:cs typeface="Arial" panose="020B0604020202020204" pitchFamily="34" charset="0"/>
              </a:rPr>
              <a:t>Varför har vi hemuppgifter i Komet?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b="0" dirty="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sv-SE" i="1" dirty="0">
                <a:latin typeface="Arial" panose="020B0604020202020204" pitchFamily="34" charset="0"/>
                <a:cs typeface="Arial" panose="020B0604020202020204" pitchFamily="34" charset="0"/>
              </a:rPr>
              <a:t>Summera genom att be om förslag.</a:t>
            </a:r>
          </a:p>
          <a:p>
            <a:pPr marL="171450" marR="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sv-SE" i="1" dirty="0">
                <a:latin typeface="Arial" panose="020B0604020202020204" pitchFamily="34" charset="0"/>
                <a:cs typeface="Arial" panose="020B0604020202020204" pitchFamily="34" charset="0"/>
              </a:rPr>
              <a:t>Hjälp deltagarna att formulera en tydlig</a:t>
            </a:r>
            <a:r>
              <a:rPr lang="sv-SE" b="1" i="1" dirty="0">
                <a:latin typeface="Arial" panose="020B0604020202020204" pitchFamily="34" charset="0"/>
                <a:cs typeface="Arial" panose="020B0604020202020204" pitchFamily="34" charset="0"/>
              </a:rPr>
              <a:t> </a:t>
            </a:r>
            <a:r>
              <a:rPr lang="sv-SE" b="1" i="1" dirty="0" err="1">
                <a:latin typeface="Arial" panose="020B0604020202020204" pitchFamily="34" charset="0"/>
                <a:cs typeface="Arial" panose="020B0604020202020204" pitchFamily="34" charset="0"/>
              </a:rPr>
              <a:t>rational</a:t>
            </a:r>
            <a:r>
              <a:rPr lang="sv-SE" b="1" i="1" dirty="0">
                <a:latin typeface="Arial" panose="020B0604020202020204" pitchFamily="34" charset="0"/>
                <a:cs typeface="Arial" panose="020B0604020202020204" pitchFamily="34" charset="0"/>
              </a:rPr>
              <a:t> </a:t>
            </a:r>
            <a:r>
              <a:rPr lang="sv-SE" i="1" dirty="0">
                <a:latin typeface="Arial" panose="020B0604020202020204" pitchFamily="34" charset="0"/>
                <a:cs typeface="Arial" panose="020B0604020202020204" pitchFamily="34" charset="0"/>
              </a:rPr>
              <a:t>utifrån de förslag som kommer in.</a:t>
            </a:r>
            <a:r>
              <a:rPr lang="sv-SE" i="1" baseline="0" dirty="0">
                <a:latin typeface="Arial" panose="020B0604020202020204" pitchFamily="34" charset="0"/>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dirty="0">
                <a:latin typeface="Arial" panose="020B0604020202020204" pitchFamily="34" charset="0"/>
                <a:cs typeface="Arial" panose="020B0604020202020204" pitchFamily="34" charset="0"/>
              </a:rPr>
              <a:t>(Bör innehålla ngt om att forskning visat att för att få någon hjälp av programmet behöver föräldrarna träna hemma, om hemuppgifterna inte utförs uteblir effekten av programmet.)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Att lyckas med </a:t>
            </a:r>
            <a:r>
              <a:rPr lang="sv-SE" dirty="0" err="1">
                <a:latin typeface="Arial" panose="020B0604020202020204" pitchFamily="34" charset="0"/>
                <a:cs typeface="Arial" panose="020B0604020202020204" pitchFamily="34" charset="0"/>
              </a:rPr>
              <a:t>rationalen</a:t>
            </a:r>
            <a:r>
              <a:rPr lang="sv-SE" dirty="0">
                <a:latin typeface="Arial" panose="020B0604020202020204" pitchFamily="34" charset="0"/>
                <a:cs typeface="Arial" panose="020B0604020202020204" pitchFamily="34" charset="0"/>
              </a:rPr>
              <a:t> för hemuppgifter ökar</a:t>
            </a:r>
            <a:r>
              <a:rPr lang="sv-SE" baseline="0" dirty="0">
                <a:latin typeface="Arial" panose="020B0604020202020204" pitchFamily="34" charset="0"/>
                <a:cs typeface="Arial" panose="020B0604020202020204" pitchFamily="34" charset="0"/>
              </a:rPr>
              <a:t> chansen att föräldern verkligen testar att t. ex göra på ett annat sätt än vad hen gjort tidigare</a:t>
            </a:r>
            <a:r>
              <a:rPr lang="sv-SE" dirty="0">
                <a:latin typeface="Arial" panose="020B0604020202020204" pitchFamily="34" charset="0"/>
                <a:cs typeface="Arial" panose="020B0604020202020204" pitchFamily="34" charset="0"/>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Vi</a:t>
            </a:r>
            <a:r>
              <a:rPr lang="sv-SE" baseline="0" dirty="0">
                <a:latin typeface="Arial" panose="020B0604020202020204" pitchFamily="34" charset="0"/>
                <a:cs typeface="Arial" panose="020B0604020202020204" pitchFamily="34" charset="0"/>
              </a:rPr>
              <a:t> återkommer under dagen till hur ni följer upp hemuppgiften med föräldrarna på ett bra sätt.</a:t>
            </a:r>
            <a:r>
              <a:rPr lang="sv-SE" dirty="0">
                <a:latin typeface="Arial" panose="020B0604020202020204" pitchFamily="34" charset="0"/>
                <a:cs typeface="Arial" panose="020B0604020202020204" pitchFamily="34" charset="0"/>
              </a:rPr>
              <a:t> </a:t>
            </a: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2025-07-02</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latin typeface="Stockholm Type Display Regular" pitchFamily="50" charset="0"/>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2025-07-02</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2025-07-02</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r>
              <a:rPr lang="sv-SE"/>
              <a:t>2011-05-11</a:t>
            </a:r>
            <a:endParaRPr lang="en-GB" dirty="0"/>
          </a:p>
        </p:txBody>
      </p:sp>
      <p:sp>
        <p:nvSpPr>
          <p:cNvPr id="14" name="Platshållare för bildnummer 13"/>
          <p:cNvSpPr>
            <a:spLocks noGrp="1"/>
          </p:cNvSpPr>
          <p:nvPr>
            <p:ph type="sldNum" sz="quarter" idx="11"/>
          </p:nvPr>
        </p:nvSpPr>
        <p:spPr/>
        <p:txBody>
          <a:bodyPr/>
          <a:lstStyle/>
          <a:p>
            <a:r>
              <a:rPr lang="en-GB" dirty="0">
                <a:latin typeface="Stockholm Type Display Regular" pitchFamily="50" charset="0"/>
              </a:rPr>
              <a:t>SIDAN </a:t>
            </a:r>
            <a:fld id="{D9DB9EAD-8AEE-40D8-9837-BCC6D60FAFF3}" type="slidenum">
              <a:rPr lang="en-GB" smtClean="0">
                <a:latin typeface="Stockholm Type Display Regular" pitchFamily="50" charset="0"/>
              </a:rPr>
              <a:pPr/>
              <a:t>‹#›</a:t>
            </a:fld>
            <a:endParaRPr lang="en-GB"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en-GB"/>
              <a:t>Presentationstitel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359209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1858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805159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742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2025-07-02</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80416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244599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latin typeface="Stockholm Type Display Regular" pitchFamily="50" charset="0"/>
              </a:defRPr>
            </a:lvl1pPr>
          </a:lstStyle>
          <a:p>
            <a:fld id="{261DA879-439C-476B-9040-2E4FE7E9CC48}" type="slidenum">
              <a:rPr lang="sv-SE" smtClean="0"/>
              <a:pPr/>
              <a:t>‹#›</a:t>
            </a:fld>
            <a:endParaRPr lang="sv-SE" dirty="0"/>
          </a:p>
        </p:txBody>
      </p:sp>
    </p:spTree>
    <p:extLst>
      <p:ext uri="{BB962C8B-B14F-4D97-AF65-F5344CB8AC3E}">
        <p14:creationId xmlns:p14="http://schemas.microsoft.com/office/powerpoint/2010/main" val="1715242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570793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402067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419869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87503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04681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31723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6531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2025-07-02</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1" y="2"/>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308670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6"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5"/>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EABAD7DC-D2E7-43F1-B349-1B46F0A9C436}" type="datetimeFigureOut">
              <a:rPr lang="sv-SE" smtClean="0"/>
              <a:pPr>
                <a:defRPr/>
              </a:pPr>
              <a:t>2025-07-02</a:t>
            </a:fld>
            <a:endParaRPr lang="sv-SE"/>
          </a:p>
        </p:txBody>
      </p:sp>
      <p:sp>
        <p:nvSpPr>
          <p:cNvPr id="17" name="Platshållare för bildnummer 16"/>
          <p:cNvSpPr>
            <a:spLocks noGrp="1"/>
          </p:cNvSpPr>
          <p:nvPr>
            <p:ph type="sldNum" sz="quarter" idx="15"/>
          </p:nvPr>
        </p:nvSpPr>
        <p:spPr/>
        <p:txBody>
          <a:bodyPr/>
          <a:lstStyle/>
          <a:p>
            <a:pPr>
              <a:defRPr/>
            </a:pPr>
            <a:fld id="{7BB537C7-B272-472C-8A29-474EA7F22F6A}" type="slidenum">
              <a:rPr lang="sv-SE" smtClean="0"/>
              <a:pPr>
                <a:defRPr/>
              </a:pPr>
              <a:t>‹#›</a:t>
            </a:fld>
            <a:endParaRPr lang="sv-SE"/>
          </a:p>
        </p:txBody>
      </p:sp>
      <p:sp>
        <p:nvSpPr>
          <p:cNvPr id="18" name="Platshållare för sidfot 17"/>
          <p:cNvSpPr>
            <a:spLocks noGrp="1"/>
          </p:cNvSpPr>
          <p:nvPr>
            <p:ph type="ftr" sz="quarter" idx="16"/>
          </p:nvPr>
        </p:nvSpPr>
        <p:spPr/>
        <p:txBody>
          <a:bodyPr/>
          <a:lstStyle/>
          <a:p>
            <a:pPr>
              <a:defRPr/>
            </a:pPr>
            <a:endParaRPr lang="sv-SE"/>
          </a:p>
        </p:txBody>
      </p:sp>
    </p:spTree>
    <p:extLst>
      <p:ext uri="{BB962C8B-B14F-4D97-AF65-F5344CB8AC3E}">
        <p14:creationId xmlns:p14="http://schemas.microsoft.com/office/powerpoint/2010/main" val="2324934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9"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sz="1800"/>
          </a:p>
        </p:txBody>
      </p:sp>
      <p:sp>
        <p:nvSpPr>
          <p:cNvPr id="8" name="Rectangle 3"/>
          <p:cNvSpPr>
            <a:spLocks noChangeArrowheads="1"/>
          </p:cNvSpPr>
          <p:nvPr/>
        </p:nvSpPr>
        <p:spPr bwMode="auto">
          <a:xfrm>
            <a:off x="179389"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sz="1800"/>
          </a:p>
        </p:txBody>
      </p:sp>
      <p:sp>
        <p:nvSpPr>
          <p:cNvPr id="2" name="Rubrik 1"/>
          <p:cNvSpPr>
            <a:spLocks noGrp="1"/>
          </p:cNvSpPr>
          <p:nvPr>
            <p:ph type="ctrTitle"/>
          </p:nvPr>
        </p:nvSpPr>
        <p:spPr>
          <a:xfrm>
            <a:off x="809625" y="3328989"/>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7"/>
            <a:ext cx="7524750" cy="11078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GB"/>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1" y="548862"/>
            <a:ext cx="5667376" cy="246221"/>
          </a:xfrm>
        </p:spPr>
        <p:txBody>
          <a:bodyPr/>
          <a:lstStyle>
            <a:lvl1pPr>
              <a:defRPr sz="1600"/>
            </a:lvl1pPr>
          </a:lstStyle>
          <a:p>
            <a:pPr>
              <a:defRPr/>
            </a:pPr>
            <a:endParaRPr lang="sv-SE"/>
          </a:p>
        </p:txBody>
      </p:sp>
      <p:sp>
        <p:nvSpPr>
          <p:cNvPr id="17" name="Platshållare för datum 3"/>
          <p:cNvSpPr>
            <a:spLocks noGrp="1"/>
          </p:cNvSpPr>
          <p:nvPr>
            <p:ph type="dt" sz="half" idx="10"/>
          </p:nvPr>
        </p:nvSpPr>
        <p:spPr>
          <a:xfrm>
            <a:off x="8045177" y="565250"/>
            <a:ext cx="952101" cy="153888"/>
          </a:xfrm>
        </p:spPr>
        <p:txBody>
          <a:bodyPr/>
          <a:lstStyle/>
          <a:p>
            <a:pPr>
              <a:defRPr/>
            </a:pPr>
            <a:fld id="{ED2D0E5A-B09E-48E7-A87E-7A0454D2B8CB}" type="datetimeFigureOut">
              <a:rPr lang="sv-SE" smtClean="0"/>
              <a:pPr>
                <a:defRPr/>
              </a:pPr>
              <a:t>2025-07-02</a:t>
            </a:fld>
            <a:endParaRPr lang="sv-SE"/>
          </a:p>
        </p:txBody>
      </p:sp>
      <p:sp>
        <p:nvSpPr>
          <p:cNvPr id="18" name="Platshållare för bildnummer 5"/>
          <p:cNvSpPr>
            <a:spLocks noGrp="1"/>
          </p:cNvSpPr>
          <p:nvPr>
            <p:ph type="sldNum" sz="quarter" idx="12"/>
          </p:nvPr>
        </p:nvSpPr>
        <p:spPr>
          <a:xfrm>
            <a:off x="8045177" y="739519"/>
            <a:ext cx="952101" cy="153888"/>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pPr>
              <a:defRPr/>
            </a:pPr>
            <a:fld id="{CBEE05E8-0B0A-477A-A356-6670EBF44C9A}" type="slidenum">
              <a:rPr lang="sv-SE" smtClean="0"/>
              <a:pPr>
                <a:defRPr/>
              </a:pPr>
              <a:t>‹#›</a:t>
            </a:fld>
            <a:endParaRPr lang="sv-SE"/>
          </a:p>
        </p:txBody>
      </p:sp>
    </p:spTree>
    <p:extLst>
      <p:ext uri="{BB962C8B-B14F-4D97-AF65-F5344CB8AC3E}">
        <p14:creationId xmlns:p14="http://schemas.microsoft.com/office/powerpoint/2010/main" val="2907604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1B297F5-C970-4DC2-B6CC-310171FC3E70}" type="datetimeFigureOut">
              <a:rPr lang="sv-SE"/>
              <a:pPr>
                <a:defRPr/>
              </a:pPr>
              <a:t>2025-07-02</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FC347C05-82A5-49E4-8542-1E3133C28EF3}" type="slidenum">
              <a:rPr lang="sv-SE"/>
              <a:pPr>
                <a:defRPr/>
              </a:pPr>
              <a:t>‹#›</a:t>
            </a:fld>
            <a:endParaRPr lang="sv-SE"/>
          </a:p>
        </p:txBody>
      </p:sp>
    </p:spTree>
    <p:extLst>
      <p:ext uri="{BB962C8B-B14F-4D97-AF65-F5344CB8AC3E}">
        <p14:creationId xmlns:p14="http://schemas.microsoft.com/office/powerpoint/2010/main" val="133603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833867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2025-07-02</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844527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2025-07-02</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552261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2025-07-02</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03718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2025-07-02</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498217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2025-07-02</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0626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2025-07-02</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2025-07-02</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3265814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fld id="{5A0CDC06-3CB5-4D5A-825E-FF421FDF078C}" type="datetime1">
              <a:rPr lang="sv-SE" smtClean="0"/>
              <a:pPr>
                <a:defRPr/>
              </a:pPr>
              <a:t>2025-07-02</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105843F-ABFE-4530-BCEA-5BF8C1E404FE}" type="slidenum">
              <a:rPr lang="en-US"/>
              <a:pPr>
                <a:defRPr/>
              </a:pPr>
              <a:t>‹#›</a:t>
            </a:fld>
            <a:endParaRPr lang="en-US"/>
          </a:p>
        </p:txBody>
      </p:sp>
    </p:spTree>
    <p:extLst>
      <p:ext uri="{BB962C8B-B14F-4D97-AF65-F5344CB8AC3E}">
        <p14:creationId xmlns:p14="http://schemas.microsoft.com/office/powerpoint/2010/main" val="3729465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3DD19587-3EDB-4857-A534-85ED4508166B}" type="datetime1">
              <a:rPr lang="sv-SE" smtClean="0"/>
              <a:pPr>
                <a:defRPr/>
              </a:pPr>
              <a:t>2025-07-02</a:t>
            </a:fld>
            <a:endParaRPr lang="en-US"/>
          </a:p>
        </p:txBody>
      </p:sp>
      <p:sp>
        <p:nvSpPr>
          <p:cNvPr id="17" name="Platshållare för bildnummer 16"/>
          <p:cNvSpPr>
            <a:spLocks noGrp="1"/>
          </p:cNvSpPr>
          <p:nvPr>
            <p:ph type="sldNum" sz="quarter" idx="15"/>
          </p:nvPr>
        </p:nvSpPr>
        <p:spPr/>
        <p:txBody>
          <a:bodyPr/>
          <a:lstStyle/>
          <a:p>
            <a:pPr>
              <a:defRPr/>
            </a:pPr>
            <a:fld id="{A6AE7D84-8989-4387-8839-F58313589C0D}" type="slidenum">
              <a:rPr lang="en-US" smtClean="0"/>
              <a:pPr>
                <a:defRPr/>
              </a:pPr>
              <a:t>‹#›</a:t>
            </a:fld>
            <a:endParaRPr lang="en-US"/>
          </a:p>
        </p:txBody>
      </p:sp>
      <p:sp>
        <p:nvSpPr>
          <p:cNvPr id="18" name="Platshållare för sidfot 17"/>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1423333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9134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949-6AFC-4A44-BC1D-7AA19F00E46E}" type="datetimeFigureOut">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2025-07-02</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574B-F434-4892-8979-72E13DC096CA}"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5" name="Platshållare för sidfot 14"/>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9598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2025-07-02</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2025-07-02</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2025-07-02</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6.png"/><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7.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2025-07-02</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latin typeface="Stockholm Type Display Regular" pitchFamily="50" charset="0"/>
              </a:defRPr>
            </a:lvl1pPr>
          </a:lstStyle>
          <a:p>
            <a:fld id="{441E72B3-0F3E-41B1-9587-96E80122ED28}" type="datetime1">
              <a:rPr lang="sv-SE" smtClean="0"/>
              <a:pPr/>
              <a:t>2025-07-02</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latin typeface="Stockholm Type Display Regular" pitchFamily="50" charset="0"/>
              </a:defRPr>
            </a:lvl1pPr>
          </a:lstStyle>
          <a:p>
            <a:r>
              <a:rPr lang="sv-SE" dirty="0"/>
              <a:t> </a:t>
            </a:r>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latin typeface="Stockholm Type Display Regular" pitchFamily="50" charset="0"/>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Stockholm Type Display Regular" pitchFamily="50" charset="0"/>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Stockholm Type Display Regular" pitchFamily="50" charset="0"/>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4565FE0-1A3B-49F4-8821-70B4C8CA64D8}" type="datetime1">
              <a:rPr lang="sv-SE" smtClean="0"/>
              <a:pPr/>
              <a:t>2025-07-02</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r>
              <a:rPr lang="sv-SE" dirty="0"/>
              <a:t> </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9"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82" r:id="rId7"/>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11"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418903428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2"/>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a:t> </a:t>
            </a:r>
            <a:endParaRPr lang="sv-SE" dirty="0"/>
          </a:p>
        </p:txBody>
      </p:sp>
      <p:pic>
        <p:nvPicPr>
          <p:cNvPr id="9" name="Bildobjekt 8" descr="StockholmsStad_logot#21B0A5.png"/>
          <p:cNvPicPr>
            <a:picLocks noChangeAspect="1"/>
          </p:cNvPicPr>
          <p:nvPr/>
        </p:nvPicPr>
        <p:blipFill>
          <a:blip r:embed="rId12" cstate="screen"/>
          <a:stretch>
            <a:fillRect/>
          </a:stretch>
        </p:blipFill>
        <p:spPr>
          <a:xfrm>
            <a:off x="477526" y="5954402"/>
            <a:ext cx="1613919" cy="548641"/>
          </a:xfrm>
          <a:prstGeom prst="rect">
            <a:avLst/>
          </a:prstGeom>
        </p:spPr>
      </p:pic>
    </p:spTree>
    <p:extLst>
      <p:ext uri="{BB962C8B-B14F-4D97-AF65-F5344CB8AC3E}">
        <p14:creationId xmlns:p14="http://schemas.microsoft.com/office/powerpoint/2010/main" val="313277684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 id="2147483803" r:id="rId9"/>
    <p:sldLayoutId id="2147483804" r:id="rId10"/>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2025-07-02</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12"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97030562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image" Target="../media/image15.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www.amazon.com/gp/reader/0195154290/ref=sib_dp_pt/002-8213665-3166428" TargetMode="External"/><Relationship Id="rId7"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98773" y="1190850"/>
            <a:ext cx="6555170" cy="3898736"/>
          </a:xfrm>
        </p:spPr>
        <p:txBody>
          <a:bodyPr>
            <a:noAutofit/>
          </a:bodyPr>
          <a:lstStyle/>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r>
              <a:rPr lang="sv-SE" sz="1700" dirty="0"/>
              <a:t>  		</a:t>
            </a:r>
          </a:p>
          <a:p>
            <a:pPr marL="609600" indent="-609600">
              <a:lnSpc>
                <a:spcPct val="90000"/>
              </a:lnSpc>
              <a:buNone/>
            </a:pPr>
            <a:r>
              <a:rPr lang="sv-SE" sz="1700" b="1" dirty="0"/>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endParaRPr lang="sv-SE" sz="1700" dirty="0"/>
          </a:p>
          <a:p>
            <a:pPr marL="609600" indent="-609600">
              <a:lnSpc>
                <a:spcPct val="90000"/>
              </a:lnSpc>
              <a:buNone/>
            </a:pPr>
            <a:endParaRPr lang="sv-SE" sz="1700" dirty="0"/>
          </a:p>
        </p:txBody>
      </p:sp>
      <p:sp>
        <p:nvSpPr>
          <p:cNvPr id="10" name="Rubrik 9"/>
          <p:cNvSpPr>
            <a:spLocks noGrp="1"/>
          </p:cNvSpPr>
          <p:nvPr>
            <p:ph type="title"/>
          </p:nvPr>
        </p:nvSpPr>
        <p:spPr>
          <a:xfrm>
            <a:off x="457200" y="457200"/>
            <a:ext cx="8231188" cy="699796"/>
          </a:xfrm>
        </p:spPr>
        <p:txBody>
          <a:bodyPr>
            <a:normAutofit/>
          </a:bodyPr>
          <a:lstStyle/>
          <a:p>
            <a:r>
              <a:rPr lang="sv-SE" sz="4000" dirty="0"/>
              <a:t>ccc</a:t>
            </a:r>
          </a:p>
        </p:txBody>
      </p:sp>
      <p:pic>
        <p:nvPicPr>
          <p:cNvPr id="7" name="Picture 4" descr="I:\Komet aktuell termin\Logotype\Ny logo.bmp"/>
          <p:cNvPicPr>
            <a:picLocks noChangeAspect="1" noChangeArrowheads="1"/>
          </p:cNvPicPr>
          <p:nvPr/>
        </p:nvPicPr>
        <p:blipFill>
          <a:blip r:embed="rId4" cstate="print"/>
          <a:srcRect/>
          <a:stretch>
            <a:fillRect/>
          </a:stretch>
        </p:blipFill>
        <p:spPr bwMode="auto">
          <a:xfrm>
            <a:off x="457202" y="423351"/>
            <a:ext cx="2985405" cy="619627"/>
          </a:xfrm>
          <a:prstGeom prst="rect">
            <a:avLst/>
          </a:prstGeom>
          <a:noFill/>
          <a:ln w="9525">
            <a:noFill/>
            <a:miter lim="800000"/>
            <a:headEnd/>
            <a:tailEnd/>
          </a:ln>
        </p:spPr>
      </p:pic>
      <p:sp>
        <p:nvSpPr>
          <p:cNvPr id="3" name="Rektangel 2"/>
          <p:cNvSpPr/>
          <p:nvPr/>
        </p:nvSpPr>
        <p:spPr>
          <a:xfrm>
            <a:off x="670328" y="1753370"/>
            <a:ext cx="8018060" cy="24929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Komet 3-11 år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Utbildningsdag 2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Träff 2 &amp;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6262C036-6193-4569-9B59-D745B7AA1E85}"/>
              </a:ext>
            </a:extLst>
          </p:cNvPr>
          <p:cNvPicPr/>
          <p:nvPr/>
        </p:nvPicPr>
        <p:blipFill>
          <a:blip r:embed="rId5" cstate="print"/>
          <a:srcRect/>
          <a:stretch>
            <a:fillRect/>
          </a:stretch>
        </p:blipFill>
        <p:spPr bwMode="auto">
          <a:xfrm>
            <a:off x="7557857" y="6064525"/>
            <a:ext cx="1130531" cy="465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82675" y="661783"/>
            <a:ext cx="8231188" cy="842962"/>
          </a:xfrm>
        </p:spPr>
        <p:txBody>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Inlärning – vad är det?</a:t>
            </a:r>
          </a:p>
        </p:txBody>
      </p:sp>
      <p:sp>
        <p:nvSpPr>
          <p:cNvPr id="12291" name="Platshållare för innehåll 2"/>
          <p:cNvSpPr>
            <a:spLocks noGrp="1"/>
          </p:cNvSpPr>
          <p:nvPr>
            <p:ph idx="1"/>
          </p:nvPr>
        </p:nvSpPr>
        <p:spPr>
          <a:xfrm>
            <a:off x="835894" y="1444029"/>
            <a:ext cx="7524750" cy="4625023"/>
          </a:xfrm>
        </p:spPr>
        <p:txBody>
          <a:bodyPr>
            <a:normAutofit fontScale="92500" lnSpcReduction="20000"/>
          </a:bodyPr>
          <a:lstStyle/>
          <a:p>
            <a:pPr marL="360000" indent="-360000" eaLnBrk="1" hangingPunct="1">
              <a:buFont typeface="Arial" pitchFamily="34" charset="0"/>
              <a:buChar char="•"/>
            </a:pPr>
            <a:r>
              <a:rPr lang="sv-SE" sz="2400" dirty="0">
                <a:latin typeface="Times New Roman" panose="02020603050405020304" pitchFamily="18" charset="0"/>
                <a:cs typeface="Times New Roman" panose="02020603050405020304" pitchFamily="18" charset="0"/>
              </a:rPr>
              <a:t>Människans förmåga att </a:t>
            </a:r>
            <a:r>
              <a:rPr lang="sv-SE" sz="2400" b="1" dirty="0">
                <a:latin typeface="Times New Roman" panose="02020603050405020304" pitchFamily="18" charset="0"/>
                <a:cs typeface="Times New Roman" panose="02020603050405020304" pitchFamily="18" charset="0"/>
              </a:rPr>
              <a:t>lära in </a:t>
            </a:r>
            <a:r>
              <a:rPr lang="sv-SE" sz="2400" dirty="0">
                <a:latin typeface="Times New Roman" panose="02020603050405020304" pitchFamily="18" charset="0"/>
                <a:cs typeface="Times New Roman" panose="02020603050405020304" pitchFamily="18" charset="0"/>
              </a:rPr>
              <a:t>och </a:t>
            </a:r>
            <a:r>
              <a:rPr lang="sv-SE" sz="2400" b="1" dirty="0">
                <a:latin typeface="Times New Roman" panose="02020603050405020304" pitchFamily="18" charset="0"/>
                <a:cs typeface="Times New Roman" panose="02020603050405020304" pitchFamily="18" charset="0"/>
              </a:rPr>
              <a:t>lära om </a:t>
            </a:r>
            <a:r>
              <a:rPr lang="sv-SE" sz="2400" dirty="0">
                <a:latin typeface="Times New Roman" panose="02020603050405020304" pitchFamily="18" charset="0"/>
                <a:cs typeface="Times New Roman" panose="02020603050405020304" pitchFamily="18" charset="0"/>
              </a:rPr>
              <a:t>som ett resultat av nya erfarenheter</a:t>
            </a:r>
          </a:p>
          <a:p>
            <a:pPr marL="360000" indent="-360000" eaLnBrk="1" hangingPunct="1">
              <a:buNone/>
            </a:pPr>
            <a:endParaRPr lang="sv-SE" sz="2400" dirty="0">
              <a:latin typeface="Times New Roman" panose="02020603050405020304" pitchFamily="18" charset="0"/>
              <a:cs typeface="Times New Roman" panose="02020603050405020304" pitchFamily="18" charset="0"/>
            </a:endParaRPr>
          </a:p>
          <a:p>
            <a:pPr marL="360000" indent="-360000" eaLnBrk="1" hangingPunct="1">
              <a:buFont typeface="Arial" pitchFamily="34" charset="0"/>
              <a:buChar char="•"/>
            </a:pPr>
            <a:r>
              <a:rPr lang="sv-SE" sz="2400" dirty="0">
                <a:latin typeface="Times New Roman" panose="02020603050405020304" pitchFamily="18" charset="0"/>
                <a:cs typeface="Times New Roman" panose="02020603050405020304" pitchFamily="18" charset="0"/>
              </a:rPr>
              <a:t>Enligt inlärningsteori är människan anpassningsbar och föränderlig, istället för förutbestämd</a:t>
            </a:r>
          </a:p>
          <a:p>
            <a:pPr marL="342900" indent="-342900" eaLnBrk="1" hangingPunct="1">
              <a:buFont typeface="Arial" pitchFamily="34" charset="0"/>
              <a:buChar char="•"/>
            </a:pPr>
            <a:endParaRPr lang="sv-SE" sz="2200" dirty="0">
              <a:latin typeface="Times New Roman" panose="02020603050405020304" pitchFamily="18" charset="0"/>
              <a:cs typeface="Times New Roman" panose="02020603050405020304" pitchFamily="18" charset="0"/>
            </a:endParaRPr>
          </a:p>
          <a:p>
            <a:r>
              <a:rPr lang="sv-SE" sz="2200" b="1" dirty="0">
                <a:latin typeface="Times New Roman" panose="02020603050405020304" pitchFamily="18" charset="0"/>
                <a:cs typeface="Times New Roman" panose="02020603050405020304" pitchFamily="18" charset="0"/>
              </a:rPr>
              <a:t>Modellinlärning</a:t>
            </a:r>
            <a:r>
              <a:rPr lang="sv-SE" sz="2200" dirty="0">
                <a:latin typeface="Times New Roman" panose="02020603050405020304" pitchFamily="18" charset="0"/>
                <a:cs typeface="Times New Roman" panose="02020603050405020304" pitchFamily="18" charset="0"/>
              </a:rPr>
              <a:t> (vi härmar andra)</a:t>
            </a:r>
          </a:p>
          <a:p>
            <a:r>
              <a:rPr lang="sv-SE" sz="2200" b="1" dirty="0">
                <a:latin typeface="Times New Roman" panose="02020603050405020304" pitchFamily="18" charset="0"/>
                <a:cs typeface="Times New Roman" panose="02020603050405020304" pitchFamily="18" charset="0"/>
              </a:rPr>
              <a:t>Associationsinlärning</a:t>
            </a:r>
            <a:r>
              <a:rPr lang="sv-SE" sz="2200" dirty="0">
                <a:latin typeface="Times New Roman" panose="02020603050405020304" pitchFamily="18" charset="0"/>
                <a:cs typeface="Times New Roman" panose="02020603050405020304" pitchFamily="18" charset="0"/>
              </a:rPr>
              <a:t> (vi kopplar ihop saker)</a:t>
            </a:r>
          </a:p>
          <a:p>
            <a:r>
              <a:rPr lang="sv-SE" sz="2200" b="1" dirty="0">
                <a:latin typeface="Times New Roman" panose="02020603050405020304" pitchFamily="18" charset="0"/>
                <a:cs typeface="Times New Roman" panose="02020603050405020304" pitchFamily="18" charset="0"/>
              </a:rPr>
              <a:t>Konsekvensinlärning</a:t>
            </a:r>
            <a:r>
              <a:rPr lang="sv-SE" sz="2200" dirty="0">
                <a:latin typeface="Times New Roman" panose="02020603050405020304" pitchFamily="18" charset="0"/>
                <a:cs typeface="Times New Roman" panose="02020603050405020304" pitchFamily="18" charset="0"/>
              </a:rPr>
              <a:t> (vi lär oss genom vad som händer efter ett beteende)</a:t>
            </a:r>
          </a:p>
          <a:p>
            <a:pPr marL="342900" indent="-342900"/>
            <a:endParaRPr lang="sv-S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Associationsinlärning och konsekvensinlärning samverkar nästan alltid</a:t>
            </a:r>
          </a:p>
          <a:p>
            <a:endParaRPr lang="sv-SE" sz="1300" dirty="0">
              <a:latin typeface="Times New Roman" panose="02020603050405020304" pitchFamily="18" charset="0"/>
              <a:cs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2400" dirty="0">
              <a:latin typeface="Stockholm Type Regular" pitchFamily="50" charset="0"/>
            </a:endParaRPr>
          </a:p>
          <a:p>
            <a:pPr eaLnBrk="1" hangingPunct="1"/>
            <a:endParaRPr lang="sv-SE" dirty="0">
              <a:latin typeface="Stockholm Type Regular" pitchFamily="50" charset="0"/>
            </a:endParaRPr>
          </a:p>
          <a:p>
            <a:pPr eaLnBrk="1" hangingPunct="1">
              <a:buNone/>
            </a:pPr>
            <a:endParaRPr lang="sv-SE"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33F4D9E4-CCC4-4D17-AC24-A0AB6AE9E2E8}"/>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297134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82675" y="754771"/>
            <a:ext cx="8231188" cy="842962"/>
          </a:xfrm>
        </p:spPr>
        <p:txBody>
          <a:bodyPr>
            <a:normAutofit fontScale="90000"/>
          </a:bodyPr>
          <a:lstStyle/>
          <a:p>
            <a:pPr algn="ctr" eaLnBrk="1" hangingPunct="1">
              <a:lnSpc>
                <a:spcPct val="100000"/>
              </a:lnSpc>
              <a:spcBef>
                <a:spcPts val="600"/>
              </a:spcBef>
              <a:spcAft>
                <a:spcPts val="600"/>
              </a:spcAft>
            </a:pPr>
            <a:r>
              <a:rPr lang="sv-SE" sz="4400" dirty="0">
                <a:latin typeface="Times New Roman" panose="02020603050405020304" pitchFamily="18" charset="0"/>
                <a:cs typeface="Times New Roman" panose="02020603050405020304" pitchFamily="18" charset="0"/>
              </a:rPr>
              <a:t>Konsekvensinlärning – </a:t>
            </a: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Förstärkning och försvagning</a:t>
            </a:r>
          </a:p>
        </p:txBody>
      </p:sp>
      <p:sp>
        <p:nvSpPr>
          <p:cNvPr id="12291" name="Platshållare för innehåll 2"/>
          <p:cNvSpPr>
            <a:spLocks noGrp="1"/>
          </p:cNvSpPr>
          <p:nvPr>
            <p:ph idx="1"/>
          </p:nvPr>
        </p:nvSpPr>
        <p:spPr>
          <a:xfrm>
            <a:off x="835894" y="1540281"/>
            <a:ext cx="7524750" cy="4625023"/>
          </a:xfrm>
        </p:spPr>
        <p:txBody>
          <a:bodyPr>
            <a:normAutofit/>
          </a:bodyPr>
          <a:lstStyle/>
          <a:p>
            <a:pPr marL="342900" indent="-342900" eaLnBrk="1" hangingPunct="1">
              <a:buFont typeface="Arial" pitchFamily="34" charset="0"/>
              <a:buChar char="•"/>
            </a:pPr>
            <a:endParaRPr lang="sv-SE" sz="2400" dirty="0">
              <a:latin typeface="Stockholm Type Regular" pitchFamily="50" charset="0"/>
            </a:endParaRPr>
          </a:p>
          <a:p>
            <a:pPr eaLnBrk="1" hangingPunct="1"/>
            <a:endParaRPr lang="sv-SE" sz="2400" dirty="0">
              <a:latin typeface="Stockholm Type Regular" pitchFamily="50" charset="0"/>
            </a:endParaRPr>
          </a:p>
          <a:p>
            <a:pPr marL="342900" indent="-342900" eaLnBrk="1" hangingPunct="1">
              <a:buFont typeface="Arial" pitchFamily="34" charset="0"/>
              <a:buChar char="•"/>
            </a:pPr>
            <a:r>
              <a:rPr lang="sv-SE" sz="2400" dirty="0">
                <a:latin typeface="Times New Roman" panose="02020603050405020304" pitchFamily="18" charset="0"/>
                <a:cs typeface="Times New Roman" panose="02020603050405020304" pitchFamily="18" charset="0"/>
              </a:rPr>
              <a:t>Om en konsekvens gör så att beteendet utförs i </a:t>
            </a:r>
            <a:r>
              <a:rPr lang="sv-SE" sz="2400" b="1" dirty="0">
                <a:latin typeface="Times New Roman" panose="02020603050405020304" pitchFamily="18" charset="0"/>
                <a:cs typeface="Times New Roman" panose="02020603050405020304" pitchFamily="18" charset="0"/>
              </a:rPr>
              <a:t>högre utsträckning </a:t>
            </a:r>
            <a:r>
              <a:rPr lang="sv-SE" sz="2400" dirty="0">
                <a:latin typeface="Times New Roman" panose="02020603050405020304" pitchFamily="18" charset="0"/>
                <a:cs typeface="Times New Roman" panose="02020603050405020304" pitchFamily="18" charset="0"/>
              </a:rPr>
              <a:t>kallas det att det har blivit </a:t>
            </a:r>
            <a:r>
              <a:rPr lang="sv-SE" sz="2400" b="1" dirty="0">
                <a:latin typeface="Times New Roman" panose="02020603050405020304" pitchFamily="18" charset="0"/>
                <a:cs typeface="Times New Roman" panose="02020603050405020304" pitchFamily="18" charset="0"/>
              </a:rPr>
              <a:t>förstärkt</a:t>
            </a:r>
          </a:p>
          <a:p>
            <a:pPr marL="342900" indent="-342900" eaLnBrk="1" hangingPunct="1">
              <a:buFont typeface="Arial" pitchFamily="34" charset="0"/>
              <a:buChar char="•"/>
            </a:pPr>
            <a:endParaRPr lang="sv-SE" sz="2400" dirty="0">
              <a:latin typeface="Times New Roman" panose="02020603050405020304" pitchFamily="18" charset="0"/>
              <a:cs typeface="Times New Roman" panose="02020603050405020304" pitchFamily="18" charset="0"/>
            </a:endParaRPr>
          </a:p>
          <a:p>
            <a:pPr marL="342900" indent="-342900" eaLnBrk="1" hangingPunct="1">
              <a:buFont typeface="Arial" pitchFamily="34" charset="0"/>
              <a:buChar char="•"/>
            </a:pPr>
            <a:r>
              <a:rPr lang="sv-SE" sz="2400" dirty="0">
                <a:latin typeface="Times New Roman" panose="02020603050405020304" pitchFamily="18" charset="0"/>
                <a:cs typeface="Times New Roman" panose="02020603050405020304" pitchFamily="18" charset="0"/>
              </a:rPr>
              <a:t>Om något istället gör så att vi blir </a:t>
            </a:r>
            <a:r>
              <a:rPr lang="sv-SE" sz="2400" b="1" dirty="0">
                <a:latin typeface="Times New Roman" panose="02020603050405020304" pitchFamily="18" charset="0"/>
                <a:cs typeface="Times New Roman" panose="02020603050405020304" pitchFamily="18" charset="0"/>
              </a:rPr>
              <a:t>mindre benägna </a:t>
            </a:r>
            <a:r>
              <a:rPr lang="sv-SE" sz="2400" dirty="0">
                <a:latin typeface="Times New Roman" panose="02020603050405020304" pitchFamily="18" charset="0"/>
                <a:cs typeface="Times New Roman" panose="02020603050405020304" pitchFamily="18" charset="0"/>
              </a:rPr>
              <a:t>att utföra beteenden så kallas det att det har blivit </a:t>
            </a:r>
            <a:r>
              <a:rPr lang="sv-SE" sz="2400" b="1" dirty="0">
                <a:latin typeface="Times New Roman" panose="02020603050405020304" pitchFamily="18" charset="0"/>
                <a:cs typeface="Times New Roman" panose="02020603050405020304" pitchFamily="18" charset="0"/>
              </a:rPr>
              <a:t>försvagat </a:t>
            </a:r>
          </a:p>
          <a:p>
            <a:pPr marL="342900" indent="-342900" eaLnBrk="1" hangingPunct="1">
              <a:buFont typeface="Arial" pitchFamily="34" charset="0"/>
              <a:buChar char="•"/>
            </a:pPr>
            <a:endParaRPr lang="sv-SE" sz="2400" b="1" dirty="0">
              <a:latin typeface="Times New Roman" panose="02020603050405020304" pitchFamily="18" charset="0"/>
              <a:cs typeface="Times New Roman" panose="02020603050405020304" pitchFamily="18" charset="0"/>
            </a:endParaRPr>
          </a:p>
          <a:p>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Stockholm Type Regular" pitchFamily="50" charset="0"/>
            </a:endParaRPr>
          </a:p>
          <a:p>
            <a:pPr eaLnBrk="1" hangingPunct="1"/>
            <a:endParaRPr lang="sv-SE" sz="2400" b="1" dirty="0">
              <a:latin typeface="Times New Roman" panose="02020603050405020304" pitchFamily="18" charset="0"/>
              <a:cs typeface="Times New Roman" panose="02020603050405020304" pitchFamily="18" charset="0"/>
            </a:endParaRPr>
          </a:p>
          <a:p>
            <a:pPr eaLnBrk="1" hangingPunct="1">
              <a:buNone/>
            </a:pPr>
            <a:endParaRPr lang="sv-SE"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33F4D9E4-CCC4-4D17-AC24-A0AB6AE9E2E8}"/>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spTree>
    <p:extLst>
      <p:ext uri="{BB962C8B-B14F-4D97-AF65-F5344CB8AC3E}">
        <p14:creationId xmlns:p14="http://schemas.microsoft.com/office/powerpoint/2010/main" val="206468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29296" y="2438060"/>
            <a:ext cx="3888000" cy="3960000"/>
          </a:xfrm>
        </p:spPr>
        <p:txBody>
          <a:bodyPr>
            <a:normAutofit/>
          </a:bodyPr>
          <a:lstStyle/>
          <a:p>
            <a:pPr>
              <a:buNone/>
            </a:pPr>
            <a:r>
              <a:rPr lang="sv-SE" sz="2800" b="1" dirty="0">
                <a:solidFill>
                  <a:schemeClr val="tx1"/>
                </a:solidFill>
                <a:latin typeface="Times New Roman" panose="02020603050405020304" pitchFamily="18" charset="0"/>
                <a:cs typeface="Times New Roman" panose="02020603050405020304" pitchFamily="18" charset="0"/>
              </a:rPr>
              <a:t>POSITIV</a:t>
            </a:r>
          </a:p>
          <a:p>
            <a:pPr>
              <a:buNone/>
            </a:pPr>
            <a:r>
              <a:rPr lang="sv-SE" sz="2800" b="1" dirty="0">
                <a:latin typeface="Times New Roman" panose="02020603050405020304" pitchFamily="18" charset="0"/>
                <a:cs typeface="Times New Roman" panose="02020603050405020304" pitchFamily="18" charset="0"/>
              </a:rPr>
              <a:t>FÖRSTÄRKNING</a:t>
            </a:r>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Något läggs till vilket leder till att beteendet ökar i frekvens</a:t>
            </a:r>
          </a:p>
          <a:p>
            <a:pPr marL="0" indent="0">
              <a:buNone/>
            </a:pPr>
            <a:endParaRPr lang="sv-SE" dirty="0"/>
          </a:p>
          <a:p>
            <a:pPr marL="0" indent="0">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sz="20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2800" dirty="0">
              <a:latin typeface="Stockholm Type Regular" pitchFamily="50" charset="0"/>
            </a:endParaRPr>
          </a:p>
          <a:p>
            <a:pPr marL="0" indent="0">
              <a:buNone/>
            </a:pPr>
            <a:endParaRPr lang="sv-SE" dirty="0"/>
          </a:p>
        </p:txBody>
      </p:sp>
      <p:sp>
        <p:nvSpPr>
          <p:cNvPr id="3" name="Platshållare för text 2"/>
          <p:cNvSpPr>
            <a:spLocks noGrp="1"/>
          </p:cNvSpPr>
          <p:nvPr>
            <p:ph type="body" sz="quarter" idx="14"/>
          </p:nvPr>
        </p:nvSpPr>
        <p:spPr>
          <a:xfrm>
            <a:off x="4772484" y="2432465"/>
            <a:ext cx="3888000" cy="3960000"/>
          </a:xfrm>
        </p:spPr>
        <p:txBody>
          <a:bodyPr>
            <a:normAutofit/>
          </a:bodyPr>
          <a:lstStyle/>
          <a:p>
            <a:pPr>
              <a:buNone/>
            </a:pPr>
            <a:r>
              <a:rPr lang="sv-SE" sz="2800" b="1" dirty="0">
                <a:solidFill>
                  <a:schemeClr val="tx1"/>
                </a:solidFill>
                <a:latin typeface="Times New Roman" panose="02020603050405020304" pitchFamily="18" charset="0"/>
                <a:cs typeface="Times New Roman" panose="02020603050405020304" pitchFamily="18" charset="0"/>
              </a:rPr>
              <a:t>NEGATIV</a:t>
            </a:r>
          </a:p>
          <a:p>
            <a:pPr>
              <a:buNone/>
            </a:pPr>
            <a:r>
              <a:rPr lang="sv-SE" sz="2800" b="1" dirty="0">
                <a:latin typeface="Times New Roman" panose="02020603050405020304" pitchFamily="18" charset="0"/>
                <a:cs typeface="Times New Roman" panose="02020603050405020304" pitchFamily="18" charset="0"/>
              </a:rPr>
              <a:t>FÖRSTÄRKNING</a:t>
            </a:r>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Man slipper något vilket leder till att beteendet ökar i frekvens </a:t>
            </a:r>
          </a:p>
          <a:p>
            <a:endParaRPr lang="sv-SE" dirty="0"/>
          </a:p>
        </p:txBody>
      </p:sp>
      <p:sp>
        <p:nvSpPr>
          <p:cNvPr id="6" name="Rubrik 5"/>
          <p:cNvSpPr>
            <a:spLocks noGrp="1"/>
          </p:cNvSpPr>
          <p:nvPr>
            <p:ph type="title"/>
          </p:nvPr>
        </p:nvSpPr>
        <p:spPr>
          <a:xfrm>
            <a:off x="429296" y="791500"/>
            <a:ext cx="8231188" cy="842962"/>
          </a:xfrm>
        </p:spPr>
        <p:txBody>
          <a:bodyPr>
            <a:normAutofit fontScale="90000"/>
          </a:bodyPr>
          <a:lstStyle/>
          <a:p>
            <a:pPr algn="ctr">
              <a:lnSpc>
                <a:spcPct val="100000"/>
              </a:lnSpc>
            </a:pPr>
            <a:r>
              <a:rPr lang="sv-SE" sz="4400" dirty="0">
                <a:latin typeface="Times New Roman" panose="02020603050405020304" pitchFamily="18" charset="0"/>
                <a:cs typeface="Times New Roman" panose="02020603050405020304" pitchFamily="18" charset="0"/>
              </a:rPr>
              <a:t>Förstärkning </a:t>
            </a:r>
            <a:r>
              <a:rPr lang="sv-SE" sz="4000" i="1" dirty="0">
                <a:latin typeface="Times New Roman" panose="02020603050405020304" pitchFamily="18" charset="0"/>
                <a:cs typeface="Times New Roman" panose="02020603050405020304" pitchFamily="18" charset="0"/>
              </a:rPr>
              <a:t>ökar</a:t>
            </a:r>
            <a:r>
              <a:rPr lang="sv-SE" sz="4000" dirty="0">
                <a:latin typeface="Times New Roman" panose="02020603050405020304" pitchFamily="18" charset="0"/>
                <a:cs typeface="Times New Roman" panose="02020603050405020304" pitchFamily="18" charset="0"/>
              </a:rPr>
              <a:t> sannolikheten för att ett beteende ska upprepas</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CB44BF23-6CB0-46F0-8C20-A386B18D26D5}"/>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2675" y="1928731"/>
            <a:ext cx="7278444" cy="3960000"/>
          </a:xfrm>
        </p:spPr>
        <p:txBody>
          <a:bodyPr/>
          <a:lstStyle/>
          <a:p>
            <a:pPr marL="360000" indent="-360000"/>
            <a:r>
              <a:rPr lang="sv-SE" sz="2800" dirty="0">
                <a:latin typeface="Times New Roman" panose="02020603050405020304" pitchFamily="18" charset="0"/>
                <a:cs typeface="Times New Roman" panose="02020603050405020304" pitchFamily="18" charset="0"/>
              </a:rPr>
              <a:t>Varför gör man hemuppgiften?</a:t>
            </a:r>
          </a:p>
          <a:p>
            <a:pPr marL="760050" lvl="2" indent="-360000"/>
            <a:r>
              <a:rPr lang="sv-SE" sz="2600" dirty="0">
                <a:latin typeface="Times New Roman" panose="02020603050405020304" pitchFamily="18" charset="0"/>
                <a:cs typeface="Times New Roman" panose="02020603050405020304" pitchFamily="18" charset="0"/>
              </a:rPr>
              <a:t>För att nå något önskvärt, eller för att slippa något obehagligt/oönskat?</a:t>
            </a:r>
          </a:p>
          <a:p>
            <a:pPr marL="360000" lvl="1" indent="-360000">
              <a:buNone/>
            </a:pPr>
            <a:endParaRPr lang="sv-SE" sz="2800" dirty="0">
              <a:latin typeface="Times New Roman" panose="02020603050405020304" pitchFamily="18" charset="0"/>
              <a:cs typeface="Times New Roman" panose="02020603050405020304" pitchFamily="18" charset="0"/>
            </a:endParaRPr>
          </a:p>
          <a:p>
            <a:pPr marL="360000" indent="-360000"/>
            <a:r>
              <a:rPr lang="sv-SE" sz="2800" b="1" dirty="0">
                <a:latin typeface="Times New Roman" panose="02020603050405020304" pitchFamily="18" charset="0"/>
                <a:cs typeface="Times New Roman" panose="02020603050405020304" pitchFamily="18" charset="0"/>
              </a:rPr>
              <a:t>Positiv förstärkning bäst </a:t>
            </a:r>
            <a:r>
              <a:rPr lang="sv-SE" sz="2800" dirty="0">
                <a:latin typeface="Times New Roman" panose="02020603050405020304" pitchFamily="18" charset="0"/>
                <a:cs typeface="Times New Roman" panose="02020603050405020304" pitchFamily="18" charset="0"/>
              </a:rPr>
              <a:t>– mer långsiktigt hållbara effekter</a:t>
            </a:r>
            <a:endParaRPr lang="sv-SE" dirty="0">
              <a:latin typeface="Times New Roman" panose="02020603050405020304" pitchFamily="18" charset="0"/>
              <a:cs typeface="Times New Roman" panose="02020603050405020304" pitchFamily="18" charset="0"/>
            </a:endParaRPr>
          </a:p>
          <a:p>
            <a:pPr marL="346950" lvl="1" indent="0">
              <a:buNone/>
            </a:pPr>
            <a:endParaRPr lang="sv-SE" sz="2800" dirty="0"/>
          </a:p>
          <a:p>
            <a:pPr marL="346950" lvl="1" indent="0">
              <a:buNone/>
            </a:pP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Stockholm Type Regular" pitchFamily="50" charset="0"/>
            </a:endParaRPr>
          </a:p>
          <a:p>
            <a:pPr marL="346950" lvl="1" indent="0">
              <a:buNone/>
            </a:pPr>
            <a:endParaRPr lang="sv-SE" sz="2800" dirty="0"/>
          </a:p>
        </p:txBody>
      </p:sp>
      <p:sp>
        <p:nvSpPr>
          <p:cNvPr id="5" name="Rubrik 4"/>
          <p:cNvSpPr>
            <a:spLocks noGrp="1"/>
          </p:cNvSpPr>
          <p:nvPr>
            <p:ph type="title"/>
          </p:nvPr>
        </p:nvSpPr>
        <p:spPr>
          <a:xfrm>
            <a:off x="482675" y="809196"/>
            <a:ext cx="8231188" cy="842962"/>
          </a:xfrm>
        </p:spPr>
        <p:txBody>
          <a:bodyPr>
            <a:normAutofit/>
          </a:bodyPr>
          <a:lstStyle/>
          <a:p>
            <a:pPr algn="ctr"/>
            <a:br>
              <a:rPr lang="sv-SE" sz="36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Positiv eller negativ förstärkning?</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3A5FF99D-6A9B-4F03-9159-4F691C34B662}"/>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162307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ubrik 1"/>
          <p:cNvSpPr>
            <a:spLocks noGrp="1"/>
          </p:cNvSpPr>
          <p:nvPr>
            <p:ph type="title"/>
          </p:nvPr>
        </p:nvSpPr>
        <p:spPr>
          <a:xfrm>
            <a:off x="456406" y="294637"/>
            <a:ext cx="8231188" cy="842962"/>
          </a:xfrm>
        </p:spPr>
        <p:txBody>
          <a:bodyPr>
            <a:normAutofit fontScale="90000"/>
          </a:bodyPr>
          <a:lstStyle/>
          <a:p>
            <a:pPr algn="ctr">
              <a:lnSpc>
                <a:spcPct val="100000"/>
              </a:lnSpc>
            </a:pP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Försvagning </a:t>
            </a:r>
            <a:r>
              <a:rPr lang="sv-SE" sz="4000" i="1" dirty="0">
                <a:latin typeface="Times New Roman" panose="02020603050405020304" pitchFamily="18" charset="0"/>
                <a:cs typeface="Times New Roman" panose="02020603050405020304" pitchFamily="18" charset="0"/>
              </a:rPr>
              <a:t>minskar</a:t>
            </a:r>
            <a:r>
              <a:rPr lang="sv-SE" sz="4000" dirty="0">
                <a:latin typeface="Times New Roman" panose="02020603050405020304" pitchFamily="18" charset="0"/>
                <a:cs typeface="Times New Roman" panose="02020603050405020304" pitchFamily="18" charset="0"/>
              </a:rPr>
              <a:t> sannolikheten för att ett beteende ska upprepas</a:t>
            </a:r>
          </a:p>
        </p:txBody>
      </p:sp>
      <p:sp>
        <p:nvSpPr>
          <p:cNvPr id="51203" name="Platshållare för innehåll 2"/>
          <p:cNvSpPr>
            <a:spLocks noGrp="1"/>
          </p:cNvSpPr>
          <p:nvPr>
            <p:ph idx="1"/>
          </p:nvPr>
        </p:nvSpPr>
        <p:spPr/>
        <p:txBody>
          <a:bodyPr>
            <a:normAutofit/>
          </a:bodyPr>
          <a:lstStyle/>
          <a:p>
            <a:endParaRPr lang="sv-SE" dirty="0">
              <a:latin typeface="Times New Roman" panose="02020603050405020304" pitchFamily="18" charset="0"/>
              <a:cs typeface="Times New Roman" panose="02020603050405020304" pitchFamily="18" charset="0"/>
            </a:endParaRPr>
          </a:p>
          <a:p>
            <a:pPr>
              <a:buFont typeface="Arial" pitchFamily="34" charset="0"/>
              <a:buChar char="•"/>
            </a:pPr>
            <a:endParaRPr lang="sv-SE" dirty="0">
              <a:latin typeface="Times New Roman" panose="02020603050405020304" pitchFamily="18" charset="0"/>
              <a:cs typeface="Times New Roman" panose="02020603050405020304" pitchFamily="18" charset="0"/>
            </a:endParaRPr>
          </a:p>
          <a:p>
            <a:pPr marL="342900" indent="-342900">
              <a:buFont typeface="Arial"/>
              <a:buChar char="•"/>
            </a:pPr>
            <a:r>
              <a:rPr lang="sv-SE" sz="2800" dirty="0">
                <a:latin typeface="Times New Roman" panose="02020603050405020304" pitchFamily="18" charset="0"/>
                <a:cs typeface="Times New Roman" panose="02020603050405020304" pitchFamily="18" charset="0"/>
              </a:rPr>
              <a:t>Försvagning i form av hot, skäll, indragen veckopeng fungerar ibland i stunden…</a:t>
            </a:r>
          </a:p>
          <a:p>
            <a:endParaRPr lang="sv-SE" sz="2800" dirty="0">
              <a:latin typeface="Times New Roman" panose="02020603050405020304" pitchFamily="18" charset="0"/>
              <a:cs typeface="Times New Roman" panose="02020603050405020304" pitchFamily="18" charset="0"/>
            </a:endParaRPr>
          </a:p>
          <a:p>
            <a:pPr marL="0" indent="0">
              <a:buNone/>
            </a:pPr>
            <a:r>
              <a:rPr lang="sv-SE" sz="2800" dirty="0">
                <a:latin typeface="Times New Roman" panose="02020603050405020304" pitchFamily="18" charset="0"/>
                <a:cs typeface="Times New Roman" panose="02020603050405020304" pitchFamily="18" charset="0"/>
              </a:rPr>
              <a:t>           ….men vad är mest effektivt?</a:t>
            </a:r>
          </a:p>
          <a:p>
            <a:pPr>
              <a:buNone/>
            </a:pPr>
            <a:r>
              <a:rPr lang="sv-SE" sz="2400" dirty="0"/>
              <a:t>   </a:t>
            </a:r>
          </a:p>
          <a:p>
            <a:pPr>
              <a:buNone/>
            </a:pPr>
            <a:endParaRPr lang="sv-SE" sz="2400" dirty="0"/>
          </a:p>
          <a:p>
            <a:r>
              <a:rPr lang="sv-SE" dirty="0"/>
              <a:t>  </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Stockholm Type Regular" pitchFamily="50" charset="0"/>
            </a:endParaRPr>
          </a:p>
          <a:p>
            <a:pPr>
              <a:buNone/>
            </a:pPr>
            <a:endParaRPr lang="sv-SE" sz="2800"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1E6F0AC8-29E3-4C6A-A871-76E379EDE670}"/>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255554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ubrik 1"/>
          <p:cNvSpPr>
            <a:spLocks noGrp="1"/>
          </p:cNvSpPr>
          <p:nvPr>
            <p:ph type="title"/>
          </p:nvPr>
        </p:nvSpPr>
        <p:spPr>
          <a:xfrm>
            <a:off x="482675" y="612429"/>
            <a:ext cx="8231188" cy="842962"/>
          </a:xfrm>
        </p:spPr>
        <p:txBody>
          <a:bodyPr/>
          <a:lstStyle/>
          <a:p>
            <a:pPr algn="ctr" eaLnBrk="1" hangingPunct="1"/>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Utsläckning </a:t>
            </a:r>
          </a:p>
        </p:txBody>
      </p:sp>
      <p:sp>
        <p:nvSpPr>
          <p:cNvPr id="41987" name="Platshållare för innehåll 2"/>
          <p:cNvSpPr>
            <a:spLocks noGrp="1"/>
          </p:cNvSpPr>
          <p:nvPr>
            <p:ph idx="1"/>
          </p:nvPr>
        </p:nvSpPr>
        <p:spPr>
          <a:xfrm>
            <a:off x="754386" y="1426999"/>
            <a:ext cx="7687766" cy="4524375"/>
          </a:xfrm>
        </p:spPr>
        <p:txBody>
          <a:bodyPr>
            <a:noAutofit/>
          </a:bodyPr>
          <a:lstStyle/>
          <a:p>
            <a:pPr marL="0" indent="0">
              <a:spcAft>
                <a:spcPts val="600"/>
              </a:spcAft>
              <a:buNone/>
            </a:pPr>
            <a:r>
              <a:rPr lang="sv-SE" sz="2800" dirty="0">
                <a:latin typeface="Times New Roman" panose="02020603050405020304" pitchFamily="18" charset="0"/>
                <a:cs typeface="Times New Roman" panose="02020603050405020304" pitchFamily="18" charset="0"/>
              </a:rPr>
              <a:t>Ett beteende upphör därför att det inte längre förstärks</a:t>
            </a:r>
          </a:p>
          <a:p>
            <a:pPr marL="0" indent="0">
              <a:spcAft>
                <a:spcPts val="600"/>
              </a:spcAft>
              <a:buNone/>
            </a:pPr>
            <a:r>
              <a:rPr lang="sv-SE" sz="2800" dirty="0">
                <a:latin typeface="Times New Roman" panose="02020603050405020304" pitchFamily="18" charset="0"/>
                <a:cs typeface="Times New Roman" panose="02020603050405020304" pitchFamily="18" charset="0"/>
              </a:rPr>
              <a:t>Ett effektivt sätt att </a:t>
            </a:r>
            <a:r>
              <a:rPr lang="sv-SE" sz="2800" b="1" i="1" dirty="0">
                <a:latin typeface="Times New Roman" panose="02020603050405020304" pitchFamily="18" charset="0"/>
                <a:cs typeface="Times New Roman" panose="02020603050405020304" pitchFamily="18" charset="0"/>
              </a:rPr>
              <a:t>minska </a:t>
            </a:r>
            <a:r>
              <a:rPr lang="sv-SE" sz="2800" b="1" dirty="0">
                <a:latin typeface="Times New Roman" panose="02020603050405020304" pitchFamily="18" charset="0"/>
                <a:cs typeface="Times New Roman" panose="02020603050405020304" pitchFamily="18" charset="0"/>
              </a:rPr>
              <a:t>beteenden </a:t>
            </a:r>
            <a:r>
              <a:rPr lang="sv-SE" sz="2800" dirty="0">
                <a:latin typeface="Times New Roman" panose="02020603050405020304" pitchFamily="18" charset="0"/>
                <a:cs typeface="Times New Roman" panose="02020603050405020304" pitchFamily="18" charset="0"/>
              </a:rPr>
              <a:t>är att </a:t>
            </a:r>
            <a:r>
              <a:rPr lang="sv-SE" sz="2800" b="1" dirty="0">
                <a:latin typeface="Times New Roman" panose="02020603050405020304" pitchFamily="18" charset="0"/>
                <a:cs typeface="Times New Roman" panose="02020603050405020304" pitchFamily="18" charset="0"/>
              </a:rPr>
              <a:t>inte uppmärksamma dem</a:t>
            </a:r>
            <a:r>
              <a:rPr lang="sv-SE" sz="2800" i="1" dirty="0">
                <a:latin typeface="Times New Roman" panose="02020603050405020304" pitchFamily="18" charset="0"/>
                <a:cs typeface="Times New Roman" panose="02020603050405020304" pitchFamily="18" charset="0"/>
              </a:rPr>
              <a:t>	</a:t>
            </a:r>
          </a:p>
          <a:p>
            <a:pPr marL="514350" indent="-514350">
              <a:buFont typeface="Arial" panose="020B0604020202020204" pitchFamily="34" charset="0"/>
              <a:buChar char="•"/>
            </a:pPr>
            <a:r>
              <a:rPr lang="sv-SE" sz="2600" dirty="0">
                <a:latin typeface="Times New Roman" panose="02020603050405020304" pitchFamily="18" charset="0"/>
                <a:cs typeface="Times New Roman" panose="02020603050405020304" pitchFamily="18" charset="0"/>
              </a:rPr>
              <a:t>Gruppledaren följde inte upp hemuppgiften, så föräldrarna slutade att göra den</a:t>
            </a:r>
          </a:p>
          <a:p>
            <a:pPr marL="514350" indent="-514350">
              <a:buFont typeface="Arial" panose="020B0604020202020204" pitchFamily="34" charset="0"/>
              <a:buChar char="•"/>
            </a:pPr>
            <a:r>
              <a:rPr lang="sv-SE" sz="2600" dirty="0">
                <a:latin typeface="Times New Roman" panose="02020603050405020304" pitchFamily="18" charset="0"/>
                <a:cs typeface="Times New Roman" panose="02020603050405020304" pitchFamily="18" charset="0"/>
              </a:rPr>
              <a:t>Föräldern fortsatte med sin syssla och undvek förklaringar och argument, så barnet slutade att tjata om mer skärmtid </a:t>
            </a:r>
          </a:p>
          <a:p>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latin typeface="Stockholm Type Regular" pitchFamily="50" charset="0"/>
            </a:endParaRPr>
          </a:p>
          <a:p>
            <a:pPr marL="514350" indent="-514350">
              <a:buFont typeface="Arial" panose="020B0604020202020204" pitchFamily="34" charset="0"/>
              <a:buChar char="•"/>
            </a:pPr>
            <a:endParaRPr lang="sv-SE" sz="2600"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A7568A17-D27C-49D9-A8F2-4A92646497F5}"/>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ustDataLst>
      <p:tags r:id="rId1"/>
    </p:custDataLst>
    <p:extLst>
      <p:ext uri="{BB962C8B-B14F-4D97-AF65-F5344CB8AC3E}">
        <p14:creationId xmlns:p14="http://schemas.microsoft.com/office/powerpoint/2010/main" val="183062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4438197" cy="3960000"/>
          </a:xfrm>
        </p:spPr>
        <p:txBody>
          <a:bodyPr/>
          <a:lstStyle/>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Att bygga upp ett ”icke etablerat beteende” genom positiv förstärkning</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Uppmuntra alla steg i rätt riktning mot målbeteendet</a:t>
            </a:r>
          </a:p>
          <a:p>
            <a:endParaRPr lang="sv-SE" dirty="0"/>
          </a:p>
        </p:txBody>
      </p:sp>
      <p:sp>
        <p:nvSpPr>
          <p:cNvPr id="5" name="Rubrik 4"/>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err="1">
                <a:latin typeface="Times New Roman" panose="02020603050405020304" pitchFamily="18" charset="0"/>
                <a:cs typeface="Times New Roman" panose="02020603050405020304" pitchFamily="18" charset="0"/>
              </a:rPr>
              <a:t>Shaping</a:t>
            </a:r>
            <a:endParaRPr lang="sv-SE" sz="4000" dirty="0">
              <a:latin typeface="Times New Roman" panose="02020603050405020304" pitchFamily="18" charset="0"/>
              <a:cs typeface="Times New Roman" panose="02020603050405020304" pitchFamily="18" charset="0"/>
            </a:endParaRPr>
          </a:p>
        </p:txBody>
      </p:sp>
      <p:pic>
        <p:nvPicPr>
          <p:cNvPr id="6" name="Picture 2" descr="I:\Precens\Brottsprevention\KOMET\Illustrationer\Färglagda planscher\3-11 år\Uppmärksamhetsprincipen.tif"/>
          <p:cNvPicPr>
            <a:picLocks noChangeAspect="1" noChangeArrowheads="1"/>
          </p:cNvPicPr>
          <p:nvPr/>
        </p:nvPicPr>
        <p:blipFill>
          <a:blip r:embed="rId3" cstate="print"/>
          <a:srcRect/>
          <a:stretch>
            <a:fillRect/>
          </a:stretch>
        </p:blipFill>
        <p:spPr>
          <a:xfrm>
            <a:off x="4896983" y="1458000"/>
            <a:ext cx="3583553" cy="4410526"/>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C820A2E7-E510-46AB-ADF6-2771E7A6FCB3}"/>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
        <p:nvSpPr>
          <p:cNvPr id="9" name="textruta 8">
            <a:extLst>
              <a:ext uri="{FF2B5EF4-FFF2-40B4-BE49-F238E27FC236}">
                <a16:creationId xmlns:a16="http://schemas.microsoft.com/office/drawing/2014/main" id="{40F8AD53-51F6-4479-A12E-F9F586CBC739}"/>
              </a:ext>
            </a:extLst>
          </p:cNvPr>
          <p:cNvSpPr txBox="1"/>
          <p:nvPr/>
        </p:nvSpPr>
        <p:spPr>
          <a:xfrm>
            <a:off x="663464" y="5449597"/>
            <a:ext cx="4572000" cy="369332"/>
          </a:xfrm>
          <a:prstGeom prst="rect">
            <a:avLst/>
          </a:prstGeom>
          <a:noFill/>
        </p:spPr>
        <p:txBody>
          <a:bodyPr wrap="square">
            <a:spAutoFit/>
          </a:bodyPr>
          <a:lstStyle/>
          <a:p>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2</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383453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2040573" y="893568"/>
            <a:ext cx="5062853" cy="5070864"/>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0139CDF7-F600-4AC5-A7CD-EC5A514B0253}"/>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91030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33530" y="904691"/>
            <a:ext cx="9029788" cy="4620761"/>
          </a:xfrm>
          <a:prstGeom prst="rect">
            <a:avLst/>
          </a:prstGeom>
          <a:ln>
            <a:noFill/>
          </a:ln>
          <a:effectLst>
            <a:outerShdw blurRad="292100" dist="139700" dir="2700000" algn="tl" rotWithShape="0">
              <a:srgbClr val="333333">
                <a:alpha val="65000"/>
              </a:srgbClr>
            </a:outerShdw>
          </a:effectLst>
        </p:spPr>
      </p:pic>
      <p:pic>
        <p:nvPicPr>
          <p:cNvPr id="3" name="Bildobjekt 2"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3415ECFE-7CF0-4843-89B7-719B6E24E429}"/>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40154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d.stockholm.se\cli-sd\cc2sd008\005867\Johanna Enö Persson\Manual 3-11, reviderad version\Illustrationer\Komprimerade\Mor pratar med sin son på hans rum. Komprimerad.jpg"/>
          <p:cNvPicPr>
            <a:picLocks noChangeAspect="1" noChangeArrowheads="1"/>
          </p:cNvPicPr>
          <p:nvPr/>
        </p:nvPicPr>
        <p:blipFill>
          <a:blip r:embed="rId3" cstate="print"/>
          <a:srcRect/>
          <a:stretch>
            <a:fillRect/>
          </a:stretch>
        </p:blipFill>
        <p:spPr bwMode="auto">
          <a:xfrm>
            <a:off x="5412828" y="2869186"/>
            <a:ext cx="3499397" cy="3067965"/>
          </a:xfrm>
          <a:prstGeom prst="rect">
            <a:avLst/>
          </a:prstGeom>
          <a:noFill/>
        </p:spPr>
      </p:pic>
      <p:sp>
        <p:nvSpPr>
          <p:cNvPr id="11" name="Platshållare för text 10"/>
          <p:cNvSpPr>
            <a:spLocks noGrp="1"/>
          </p:cNvSpPr>
          <p:nvPr>
            <p:ph type="body" sz="quarter" idx="13"/>
          </p:nvPr>
        </p:nvSpPr>
        <p:spPr>
          <a:xfrm>
            <a:off x="457200" y="1459954"/>
            <a:ext cx="5770563" cy="4705350"/>
          </a:xfrm>
        </p:spPr>
        <p:txBody>
          <a:bodyPr>
            <a:normAutofit/>
          </a:bodyPr>
          <a:lstStyle/>
          <a:p>
            <a:pPr marL="609600" indent="-609600">
              <a:lnSpc>
                <a:spcPct val="90000"/>
              </a:lnSpc>
              <a:buNone/>
              <a:tabLst>
                <a:tab pos="2327275" algn="l"/>
              </a:tabLst>
            </a:pPr>
            <a:r>
              <a:rPr lang="sv-SE" sz="2800" b="1" dirty="0">
                <a:latin typeface="Times New Roman" panose="02020603050405020304" pitchFamily="18" charset="0"/>
                <a:cs typeface="Times New Roman" panose="02020603050405020304" pitchFamily="18" charset="0"/>
              </a:rPr>
              <a:t>9.00 - 12.00   Teori</a:t>
            </a:r>
            <a:endParaRPr lang="sv-SE" sz="2800" dirty="0">
              <a:latin typeface="Times New Roman" panose="02020603050405020304" pitchFamily="18" charset="0"/>
              <a:cs typeface="Times New Roman" panose="02020603050405020304" pitchFamily="18" charset="0"/>
            </a:endParaRPr>
          </a:p>
          <a:p>
            <a:pPr marL="609600" indent="-609600">
              <a:lnSpc>
                <a:spcPct val="90000"/>
              </a:lnSpc>
              <a:buNone/>
              <a:tabLst>
                <a:tab pos="2327275" algn="l"/>
              </a:tabLst>
            </a:pPr>
            <a:r>
              <a:rPr lang="sv-SE" sz="2800" dirty="0">
                <a:latin typeface="Times New Roman" panose="02020603050405020304" pitchFamily="18" charset="0"/>
                <a:cs typeface="Times New Roman" panose="02020603050405020304" pitchFamily="18" charset="0"/>
              </a:rPr>
              <a:t>		Repetition &amp; Teori</a:t>
            </a:r>
          </a:p>
          <a:p>
            <a:pPr marL="609600" indent="-609600">
              <a:lnSpc>
                <a:spcPct val="90000"/>
              </a:lnSpc>
              <a:buNone/>
              <a:tabLst>
                <a:tab pos="2327275" algn="l"/>
              </a:tabLst>
            </a:pPr>
            <a:r>
              <a:rPr lang="sv-SE" sz="2800" dirty="0">
                <a:latin typeface="Times New Roman" panose="02020603050405020304" pitchFamily="18" charset="0"/>
                <a:cs typeface="Times New Roman" panose="02020603050405020304" pitchFamily="18" charset="0"/>
              </a:rPr>
              <a:t>		Träff 2 &amp; 3</a:t>
            </a:r>
          </a:p>
          <a:p>
            <a:pPr marL="609600" indent="-609600">
              <a:lnSpc>
                <a:spcPct val="90000"/>
              </a:lnSpc>
              <a:buNone/>
              <a:tabLst>
                <a:tab pos="2327275" algn="l"/>
              </a:tabLst>
            </a:pPr>
            <a:r>
              <a:rPr lang="sv-SE" sz="2800" dirty="0">
                <a:latin typeface="Times New Roman" panose="02020603050405020304" pitchFamily="18" charset="0"/>
                <a:cs typeface="Times New Roman" panose="02020603050405020304" pitchFamily="18" charset="0"/>
              </a:rPr>
              <a:t>		</a:t>
            </a:r>
          </a:p>
          <a:p>
            <a:pPr marL="609600" indent="-609600">
              <a:lnSpc>
                <a:spcPct val="90000"/>
              </a:lnSpc>
              <a:buNone/>
              <a:tabLst>
                <a:tab pos="2327275" algn="l"/>
              </a:tabLst>
            </a:pPr>
            <a:r>
              <a:rPr lang="sv-SE" sz="2800" b="1" dirty="0">
                <a:latin typeface="Times New Roman" panose="02020603050405020304" pitchFamily="18" charset="0"/>
                <a:cs typeface="Times New Roman" panose="02020603050405020304" pitchFamily="18" charset="0"/>
              </a:rPr>
              <a:t>12.00-13.00      Lunch</a:t>
            </a:r>
          </a:p>
          <a:p>
            <a:pPr marL="609600" indent="-609600">
              <a:lnSpc>
                <a:spcPct val="90000"/>
              </a:lnSpc>
              <a:buNone/>
              <a:tabLst>
                <a:tab pos="2327275" algn="l"/>
              </a:tabLst>
            </a:pPr>
            <a:endParaRPr lang="sv-SE" sz="2800" b="1" dirty="0">
              <a:latin typeface="Times New Roman" panose="02020603050405020304" pitchFamily="18" charset="0"/>
              <a:cs typeface="Times New Roman" panose="02020603050405020304" pitchFamily="18" charset="0"/>
            </a:endParaRPr>
          </a:p>
          <a:p>
            <a:pPr marL="609600" indent="-609600">
              <a:lnSpc>
                <a:spcPct val="90000"/>
              </a:lnSpc>
              <a:buNone/>
              <a:tabLst>
                <a:tab pos="2327275" algn="l"/>
              </a:tabLst>
            </a:pPr>
            <a:r>
              <a:rPr lang="sv-SE" sz="2800" b="1" dirty="0">
                <a:latin typeface="Times New Roman" panose="02020603050405020304" pitchFamily="18" charset="0"/>
                <a:cs typeface="Times New Roman" panose="02020603050405020304" pitchFamily="18" charset="0"/>
              </a:rPr>
              <a:t>13.00 – 16.00   Handledning  </a:t>
            </a:r>
            <a:r>
              <a:rPr lang="sv-SE" sz="2800" dirty="0">
                <a:latin typeface="Times New Roman" panose="02020603050405020304" pitchFamily="18" charset="0"/>
                <a:cs typeface="Times New Roman" panose="02020603050405020304" pitchFamily="18" charset="0"/>
              </a:rPr>
              <a:t> </a:t>
            </a:r>
          </a:p>
        </p:txBody>
      </p:sp>
      <p:sp>
        <p:nvSpPr>
          <p:cNvPr id="10" name="Rubrik 9"/>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Översikt</a:t>
            </a:r>
          </a:p>
        </p:txBody>
      </p:sp>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09905" y="1787692"/>
            <a:ext cx="4804094" cy="3960000"/>
          </a:xfrm>
        </p:spPr>
        <p:txBody>
          <a:bodyPr/>
          <a:lstStyle/>
          <a:p>
            <a:pPr marL="360000" indent="-360000"/>
            <a:r>
              <a:rPr lang="sv-SE" sz="2800" dirty="0">
                <a:latin typeface="Times New Roman" panose="02020603050405020304" pitchFamily="18" charset="0"/>
                <a:cs typeface="Times New Roman" panose="02020603050405020304" pitchFamily="18" charset="0"/>
              </a:rPr>
              <a:t>Det viktigaste är att våga pröva göra något nytt! – inte bara berätta om det som lyckas </a:t>
            </a:r>
          </a:p>
          <a:p>
            <a:pPr marL="360000" indent="-360000"/>
            <a:r>
              <a:rPr lang="sv-SE" sz="2400" dirty="0">
                <a:latin typeface="Times New Roman" panose="02020603050405020304" pitchFamily="18" charset="0"/>
                <a:cs typeface="Times New Roman" panose="02020603050405020304" pitchFamily="18" charset="0"/>
              </a:rPr>
              <a:t>Tillämpa ficklampan!  </a:t>
            </a:r>
          </a:p>
          <a:p>
            <a:pPr marL="360000" indent="-360000"/>
            <a:r>
              <a:rPr lang="sv-SE" sz="2400" dirty="0">
                <a:latin typeface="Times New Roman" panose="02020603050405020304" pitchFamily="18" charset="0"/>
                <a:cs typeface="Times New Roman" panose="02020603050405020304" pitchFamily="18" charset="0"/>
              </a:rPr>
              <a:t> Alla försök i rätt riktning  uppmuntras  </a:t>
            </a:r>
          </a:p>
          <a:p>
            <a:pPr marL="360000" indent="-360000"/>
            <a:r>
              <a:rPr lang="sv-SE" sz="2400" dirty="0">
                <a:latin typeface="Times New Roman" panose="02020603050405020304" pitchFamily="18" charset="0"/>
                <a:cs typeface="Times New Roman" panose="02020603050405020304" pitchFamily="18" charset="0"/>
              </a:rPr>
              <a:t>Validera och normalisera</a:t>
            </a:r>
          </a:p>
          <a:p>
            <a:pPr marL="360000" indent="-360000"/>
            <a:r>
              <a:rPr lang="sv-SE" sz="2400" dirty="0">
                <a:latin typeface="Times New Roman" panose="02020603050405020304" pitchFamily="18" charset="0"/>
                <a:cs typeface="Times New Roman" panose="02020603050405020304" pitchFamily="18" charset="0"/>
              </a:rPr>
              <a:t>Modellera</a:t>
            </a:r>
          </a:p>
          <a:p>
            <a:endParaRPr lang="sv-SE" dirty="0"/>
          </a:p>
        </p:txBody>
      </p:sp>
      <p:sp>
        <p:nvSpPr>
          <p:cNvPr id="6" name="Rubrik 5"/>
          <p:cNvSpPr>
            <a:spLocks noGrp="1"/>
          </p:cNvSpPr>
          <p:nvPr>
            <p:ph type="title"/>
          </p:nvPr>
        </p:nvSpPr>
        <p:spPr>
          <a:xfrm>
            <a:off x="456406" y="779141"/>
            <a:ext cx="8231188" cy="842962"/>
          </a:xfrm>
        </p:spPr>
        <p:txBody>
          <a:bodyPr>
            <a:normAutofit/>
          </a:bodyPr>
          <a:lstStyle/>
          <a:p>
            <a:pPr algn="ctr"/>
            <a:br>
              <a:rPr lang="sv-SE" sz="3200" dirty="0">
                <a:latin typeface="Times New Roman" panose="02020603050405020304" pitchFamily="18" charset="0"/>
                <a:cs typeface="Times New Roman" panose="02020603050405020304" pitchFamily="18" charset="0"/>
              </a:rPr>
            </a:br>
            <a:r>
              <a:rPr lang="sv-SE" sz="3200" dirty="0">
                <a:latin typeface="Times New Roman" panose="02020603050405020304" pitchFamily="18" charset="0"/>
                <a:cs typeface="Times New Roman" panose="02020603050405020304" pitchFamily="18" charset="0"/>
              </a:rPr>
              <a:t>Att tänka på när vi följer upp hemuppgifter</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90711"/>
            <a:ext cx="3866365" cy="2901840"/>
          </a:xfrm>
          <a:prstGeom prst="rect">
            <a:avLst/>
          </a:prstGeom>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136ECDE6-45E7-4C09-A7C8-C079A478C44C}"/>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70150" y="1777107"/>
            <a:ext cx="3888000" cy="3960000"/>
          </a:xfrm>
        </p:spPr>
        <p:txBody>
          <a:bodyPr>
            <a:normAutofit/>
          </a:bodyPr>
          <a:lstStyle/>
          <a:p>
            <a:pPr marL="0" indent="0">
              <a:buNone/>
            </a:pPr>
            <a:r>
              <a:rPr lang="sv-SE" sz="2800" b="1" dirty="0">
                <a:latin typeface="Times New Roman" panose="02020603050405020304" pitchFamily="18" charset="0"/>
                <a:cs typeface="Times New Roman" panose="02020603050405020304" pitchFamily="18" charset="0"/>
              </a:rPr>
              <a:t>Manualen</a:t>
            </a:r>
          </a:p>
          <a:p>
            <a:pPr marL="0" indent="0">
              <a:buNone/>
            </a:pPr>
            <a:r>
              <a:rPr lang="sv-SE" sz="2800" dirty="0">
                <a:latin typeface="Times New Roman" panose="02020603050405020304" pitchFamily="18" charset="0"/>
                <a:cs typeface="Times New Roman" panose="02020603050405020304" pitchFamily="18" charset="0"/>
              </a:rPr>
              <a:t>Gemensam stund</a:t>
            </a:r>
          </a:p>
          <a:p>
            <a:pPr marL="0" indent="0">
              <a:buNone/>
            </a:pPr>
            <a:r>
              <a:rPr lang="sv-SE" sz="2800" dirty="0">
                <a:latin typeface="Times New Roman" panose="02020603050405020304" pitchFamily="18" charset="0"/>
                <a:cs typeface="Times New Roman" panose="02020603050405020304" pitchFamily="18" charset="0"/>
              </a:rPr>
              <a:t>Vad har ni gjort? Hur ofta? Hur blev det för barnet?</a:t>
            </a:r>
            <a:br>
              <a:rPr lang="sv-SE" sz="2800" dirty="0">
                <a:latin typeface="Times New Roman" panose="02020603050405020304" pitchFamily="18" charset="0"/>
                <a:cs typeface="Times New Roman" panose="02020603050405020304" pitchFamily="18" charset="0"/>
              </a:rPr>
            </a:br>
            <a:endParaRPr lang="sv-SE" sz="2800" dirty="0">
              <a:latin typeface="Times New Roman" panose="02020603050405020304" pitchFamily="18" charset="0"/>
              <a:cs typeface="Times New Roman" panose="02020603050405020304" pitchFamily="18" charset="0"/>
            </a:endParaRPr>
          </a:p>
        </p:txBody>
      </p:sp>
      <p:sp>
        <p:nvSpPr>
          <p:cNvPr id="3" name="Platshållare för text 2"/>
          <p:cNvSpPr>
            <a:spLocks noGrp="1"/>
          </p:cNvSpPr>
          <p:nvPr>
            <p:ph type="body" sz="quarter" idx="14"/>
          </p:nvPr>
        </p:nvSpPr>
        <p:spPr>
          <a:xfrm>
            <a:off x="4785850" y="1926154"/>
            <a:ext cx="3888000" cy="3960000"/>
          </a:xfrm>
        </p:spPr>
        <p:txBody>
          <a:bodyPr>
            <a:noAutofit/>
          </a:bodyPr>
          <a:lstStyle/>
          <a:p>
            <a:pPr>
              <a:lnSpc>
                <a:spcPts val="2400"/>
              </a:lnSpc>
              <a:spcBef>
                <a:spcPts val="400"/>
              </a:spcBef>
            </a:pPr>
            <a:r>
              <a:rPr lang="sv-SE" sz="2400" dirty="0">
                <a:latin typeface="Times New Roman" panose="02020603050405020304" pitchFamily="18" charset="0"/>
                <a:cs typeface="Times New Roman" panose="02020603050405020304" pitchFamily="18" charset="0"/>
              </a:rPr>
              <a:t>Ställ specifika frågor om vad föräldern gjorde</a:t>
            </a:r>
          </a:p>
          <a:p>
            <a:pPr marL="0" indent="0">
              <a:lnSpc>
                <a:spcPts val="2400"/>
              </a:lnSpc>
              <a:spcBef>
                <a:spcPts val="400"/>
              </a:spcBef>
              <a:spcAft>
                <a:spcPts val="0"/>
              </a:spcAft>
              <a:buNone/>
            </a:pPr>
            <a:endParaRPr lang="sv-SE" sz="2400" dirty="0">
              <a:latin typeface="Times New Roman" panose="02020603050405020304" pitchFamily="18" charset="0"/>
              <a:cs typeface="Times New Roman" panose="02020603050405020304" pitchFamily="18" charset="0"/>
            </a:endParaRPr>
          </a:p>
          <a:p>
            <a:pPr>
              <a:lnSpc>
                <a:spcPts val="2400"/>
              </a:lnSpc>
              <a:spcBef>
                <a:spcPts val="400"/>
              </a:spcBef>
            </a:pPr>
            <a:r>
              <a:rPr lang="sv-SE" sz="2400" dirty="0">
                <a:latin typeface="Times New Roman" panose="02020603050405020304" pitchFamily="18" charset="0"/>
                <a:cs typeface="Times New Roman" panose="02020603050405020304" pitchFamily="18" charset="0"/>
              </a:rPr>
              <a:t>Uppmuntra små steg i rätt riktning</a:t>
            </a:r>
          </a:p>
          <a:p>
            <a:pPr marL="0" indent="0">
              <a:lnSpc>
                <a:spcPts val="2400"/>
              </a:lnSpc>
              <a:spcBef>
                <a:spcPts val="400"/>
              </a:spcBef>
              <a:buNone/>
            </a:pPr>
            <a:endParaRPr lang="sv-SE" sz="2400" dirty="0">
              <a:latin typeface="Times New Roman" panose="02020603050405020304" pitchFamily="18" charset="0"/>
              <a:cs typeface="Times New Roman" panose="02020603050405020304" pitchFamily="18" charset="0"/>
            </a:endParaRPr>
          </a:p>
          <a:p>
            <a:pPr>
              <a:lnSpc>
                <a:spcPts val="2400"/>
              </a:lnSpc>
              <a:spcBef>
                <a:spcPts val="400"/>
              </a:spcBef>
            </a:pPr>
            <a:r>
              <a:rPr lang="sv-SE" sz="2400" dirty="0">
                <a:latin typeface="Times New Roman" panose="02020603050405020304" pitchFamily="18" charset="0"/>
                <a:cs typeface="Times New Roman" panose="02020603050405020304" pitchFamily="18" charset="0"/>
              </a:rPr>
              <a:t>Låt gärna föräldern demonstrera situationen</a:t>
            </a:r>
            <a:endParaRPr lang="sv-SE" sz="2400" dirty="0"/>
          </a:p>
        </p:txBody>
      </p:sp>
      <p:sp>
        <p:nvSpPr>
          <p:cNvPr id="6" name="Rubrik 5"/>
          <p:cNvSpPr>
            <a:spLocks noGrp="1"/>
          </p:cNvSpPr>
          <p:nvPr>
            <p:ph type="title"/>
          </p:nvPr>
        </p:nvSpPr>
        <p:spPr>
          <a:xfrm>
            <a:off x="442662" y="804042"/>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Genomgång  av hemuppgift</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5021EE4C-7AFB-4607-B850-7628163FF65F}"/>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05790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6406" y="2219619"/>
            <a:ext cx="7536351" cy="3456900"/>
          </a:xfrm>
        </p:spPr>
        <p:txBody>
          <a:bodyPr/>
          <a:lstStyle/>
          <a:p>
            <a:pPr marL="514350" indent="-514350"/>
            <a:r>
              <a:rPr lang="sv-SE" sz="2800" dirty="0">
                <a:latin typeface="Times New Roman" panose="02020603050405020304" pitchFamily="18" charset="0"/>
                <a:cs typeface="Times New Roman" panose="02020603050405020304" pitchFamily="18" charset="0"/>
              </a:rPr>
              <a:t>Varför gör</a:t>
            </a:r>
            <a:r>
              <a:rPr lang="sv-SE" sz="2800" i="1" dirty="0">
                <a:latin typeface="Times New Roman" panose="02020603050405020304" pitchFamily="18" charset="0"/>
                <a:cs typeface="Times New Roman" panose="02020603050405020304" pitchFamily="18" charset="0"/>
              </a:rPr>
              <a:t> barnet </a:t>
            </a:r>
            <a:r>
              <a:rPr lang="sv-SE" sz="2800" dirty="0">
                <a:latin typeface="Times New Roman" panose="02020603050405020304" pitchFamily="18" charset="0"/>
                <a:cs typeface="Times New Roman" panose="02020603050405020304" pitchFamily="18" charset="0"/>
              </a:rPr>
              <a:t>på detta viset? </a:t>
            </a:r>
          </a:p>
          <a:p>
            <a:pPr marL="514350" indent="-514350"/>
            <a:r>
              <a:rPr lang="sv-SE" sz="2800" dirty="0">
                <a:latin typeface="Times New Roman" panose="02020603050405020304" pitchFamily="18" charset="0"/>
                <a:cs typeface="Times New Roman" panose="02020603050405020304" pitchFamily="18" charset="0"/>
              </a:rPr>
              <a:t>Varför gör</a:t>
            </a:r>
            <a:r>
              <a:rPr lang="sv-SE" sz="2800" i="1" dirty="0">
                <a:latin typeface="Times New Roman" panose="02020603050405020304" pitchFamily="18" charset="0"/>
                <a:cs typeface="Times New Roman" panose="02020603050405020304" pitchFamily="18" charset="0"/>
              </a:rPr>
              <a:t> jag </a:t>
            </a:r>
            <a:r>
              <a:rPr lang="sv-SE" sz="2800" dirty="0">
                <a:latin typeface="Times New Roman" panose="02020603050405020304" pitchFamily="18" charset="0"/>
                <a:cs typeface="Times New Roman" panose="02020603050405020304" pitchFamily="18" charset="0"/>
              </a:rPr>
              <a:t>på detta viset ? </a:t>
            </a:r>
          </a:p>
          <a:p>
            <a:pPr marL="514350" indent="-514350"/>
            <a:r>
              <a:rPr lang="sv-SE" sz="2800" dirty="0">
                <a:latin typeface="Times New Roman" panose="02020603050405020304" pitchFamily="18" charset="0"/>
                <a:cs typeface="Times New Roman" panose="02020603050405020304" pitchFamily="18" charset="0"/>
              </a:rPr>
              <a:t>Hur kan jag vara mer hjälpsam?</a:t>
            </a:r>
          </a:p>
          <a:p>
            <a:endParaRPr lang="sv-SE" dirty="0"/>
          </a:p>
        </p:txBody>
      </p:sp>
      <p:sp>
        <p:nvSpPr>
          <p:cNvPr id="5" name="Rubrik 4"/>
          <p:cNvSpPr>
            <a:spLocks noGrp="1"/>
          </p:cNvSpPr>
          <p:nvPr>
            <p:ph type="title"/>
          </p:nvPr>
        </p:nvSpPr>
        <p:spPr>
          <a:xfrm>
            <a:off x="456406" y="889888"/>
            <a:ext cx="8231188" cy="842962"/>
          </a:xfrm>
        </p:spPr>
        <p:txBody>
          <a:bodyPr>
            <a:normAutofit fontScale="90000"/>
          </a:bodyPr>
          <a:lstStyle/>
          <a:p>
            <a:pPr algn="ctr"/>
            <a:r>
              <a:rPr lang="sv-SE" sz="4400" dirty="0">
                <a:latin typeface="Times New Roman" panose="02020603050405020304" pitchFamily="18" charset="0"/>
                <a:cs typeface="Times New Roman" panose="02020603050405020304" pitchFamily="18" charset="0"/>
              </a:rPr>
              <a:t>Samspelsanalys</a:t>
            </a:r>
            <a:br>
              <a:rPr lang="sv-SE" sz="4000" dirty="0"/>
            </a:br>
            <a:br>
              <a:rPr lang="sv-SE" sz="4000" dirty="0"/>
            </a:br>
            <a:r>
              <a:rPr lang="sv-SE" sz="4000" dirty="0">
                <a:latin typeface="Times New Roman" panose="02020603050405020304" pitchFamily="18" charset="0"/>
                <a:cs typeface="Times New Roman" panose="02020603050405020304" pitchFamily="18" charset="0"/>
              </a:rPr>
              <a:t>- </a:t>
            </a:r>
            <a:r>
              <a:rPr lang="sv-SE" sz="4000" b="0" dirty="0">
                <a:latin typeface="Times New Roman" panose="02020603050405020304" pitchFamily="18" charset="0"/>
                <a:cs typeface="Times New Roman" panose="02020603050405020304" pitchFamily="18" charset="0"/>
              </a:rPr>
              <a:t>att förstå och påverka beteenden</a:t>
            </a:r>
          </a:p>
        </p:txBody>
      </p:sp>
      <p:pic>
        <p:nvPicPr>
          <p:cNvPr id="1026" name="Picture 2" descr="Bildresultat fÃ¶r rumpnissar ro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77348"/>
            <a:ext cx="3880474" cy="2090764"/>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2EAC183E-3EC5-4B4E-994F-4A806A41F978}"/>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93145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Samspelsanalys</a:t>
            </a:r>
          </a:p>
        </p:txBody>
      </p:sp>
      <p:sp>
        <p:nvSpPr>
          <p:cNvPr id="8" name="Rektangel med rundade hörn 7"/>
          <p:cNvSpPr/>
          <p:nvPr/>
        </p:nvSpPr>
        <p:spPr>
          <a:xfrm>
            <a:off x="264716" y="2276755"/>
            <a:ext cx="2371725" cy="21859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Före</a:t>
            </a:r>
          </a:p>
          <a:p>
            <a:pPr algn="ctr"/>
            <a:endParaRPr lang="sv-SE" sz="3200" b="1" dirty="0">
              <a:solidFill>
                <a:srgbClr val="000000"/>
              </a:solidFill>
            </a:endParaRPr>
          </a:p>
          <a:p>
            <a:pPr algn="ctr"/>
            <a:r>
              <a:rPr lang="sv-SE" sz="2400" dirty="0">
                <a:solidFill>
                  <a:srgbClr val="000000"/>
                </a:solidFill>
              </a:rPr>
              <a:t>Vad gör du innan?</a:t>
            </a:r>
          </a:p>
        </p:txBody>
      </p:sp>
      <p:sp>
        <p:nvSpPr>
          <p:cNvPr id="17" name="Rektangel med rundade hörn 16"/>
          <p:cNvSpPr/>
          <p:nvPr/>
        </p:nvSpPr>
        <p:spPr>
          <a:xfrm>
            <a:off x="3372644" y="2276754"/>
            <a:ext cx="2400300" cy="21859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Barnets </a:t>
            </a:r>
          </a:p>
          <a:p>
            <a:pPr algn="ctr"/>
            <a:r>
              <a:rPr lang="sv-SE" sz="3200" b="1" dirty="0">
                <a:solidFill>
                  <a:srgbClr val="000000"/>
                </a:solidFill>
              </a:rPr>
              <a:t>Beteende</a:t>
            </a:r>
          </a:p>
          <a:p>
            <a:pPr algn="ctr"/>
            <a:endParaRPr lang="sv-SE" sz="3200" b="1" dirty="0">
              <a:solidFill>
                <a:srgbClr val="000000"/>
              </a:solidFill>
            </a:endParaRPr>
          </a:p>
          <a:p>
            <a:pPr algn="ctr"/>
            <a:r>
              <a:rPr lang="sv-SE" sz="2400" dirty="0">
                <a:solidFill>
                  <a:srgbClr val="000000"/>
                </a:solidFill>
              </a:rPr>
              <a:t>Vad gör barnet</a:t>
            </a:r>
          </a:p>
        </p:txBody>
      </p:sp>
      <p:sp>
        <p:nvSpPr>
          <p:cNvPr id="18" name="Rektangel med rundade hörn 17"/>
          <p:cNvSpPr/>
          <p:nvPr/>
        </p:nvSpPr>
        <p:spPr>
          <a:xfrm>
            <a:off x="6478667" y="2276754"/>
            <a:ext cx="2370138" cy="21859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Efter</a:t>
            </a:r>
          </a:p>
          <a:p>
            <a:pPr algn="ctr"/>
            <a:endParaRPr lang="sv-SE" sz="3200" b="1" dirty="0">
              <a:solidFill>
                <a:srgbClr val="000000"/>
              </a:solidFill>
            </a:endParaRPr>
          </a:p>
          <a:p>
            <a:pPr algn="ctr"/>
            <a:r>
              <a:rPr lang="sv-SE" sz="2400" dirty="0">
                <a:solidFill>
                  <a:srgbClr val="000000"/>
                </a:solidFill>
              </a:rPr>
              <a:t>Vad gör du efter?</a:t>
            </a:r>
          </a:p>
        </p:txBody>
      </p:sp>
      <p:sp>
        <p:nvSpPr>
          <p:cNvPr id="19" name="Likbent triangel 18"/>
          <p:cNvSpPr/>
          <p:nvPr/>
        </p:nvSpPr>
        <p:spPr>
          <a:xfrm rot="5400000">
            <a:off x="2722563" y="3049986"/>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20" name="Likbent triangel 19"/>
          <p:cNvSpPr/>
          <p:nvPr/>
        </p:nvSpPr>
        <p:spPr>
          <a:xfrm rot="5400000">
            <a:off x="5822951" y="3049987"/>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pic>
        <p:nvPicPr>
          <p:cNvPr id="9" name="Bildobjekt 8"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10" name="textruta 9">
            <a:extLst>
              <a:ext uri="{FF2B5EF4-FFF2-40B4-BE49-F238E27FC236}">
                <a16:creationId xmlns:a16="http://schemas.microsoft.com/office/drawing/2014/main" id="{27254A39-4D52-4786-A19B-3A23D7139A28}"/>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ustDataLst>
      <p:tags r:id="rId1"/>
    </p:custDataLst>
    <p:extLst>
      <p:ext uri="{BB962C8B-B14F-4D97-AF65-F5344CB8AC3E}">
        <p14:creationId xmlns:p14="http://schemas.microsoft.com/office/powerpoint/2010/main" val="3531509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Samspelsanalys – problembeteende</a:t>
            </a:r>
          </a:p>
        </p:txBody>
      </p:sp>
      <p:sp>
        <p:nvSpPr>
          <p:cNvPr id="8" name="Rektangel med rundade hörn 7"/>
          <p:cNvSpPr/>
          <p:nvPr/>
        </p:nvSpPr>
        <p:spPr>
          <a:xfrm>
            <a:off x="195264" y="1600200"/>
            <a:ext cx="2400300" cy="40223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Före</a:t>
            </a:r>
          </a:p>
          <a:p>
            <a:pPr algn="ctr"/>
            <a:r>
              <a:rPr lang="sv-SE" sz="2400" dirty="0">
                <a:solidFill>
                  <a:srgbClr val="000000"/>
                </a:solidFill>
              </a:rPr>
              <a:t>Vad gör du innan?</a:t>
            </a:r>
          </a:p>
          <a:p>
            <a:pPr algn="ctr"/>
            <a:endParaRPr lang="sv-SE" sz="2400" dirty="0">
              <a:solidFill>
                <a:srgbClr val="000000"/>
              </a:solidFill>
            </a:endParaRPr>
          </a:p>
          <a:p>
            <a:pPr algn="ctr"/>
            <a:endParaRPr lang="sv-SE" sz="2400" dirty="0">
              <a:solidFill>
                <a:srgbClr val="000000"/>
              </a:solidFill>
            </a:endParaRPr>
          </a:p>
          <a:p>
            <a:pPr algn="ctr"/>
            <a:endParaRPr lang="sv-SE" sz="2400" dirty="0">
              <a:solidFill>
                <a:srgbClr val="000000"/>
              </a:solidFill>
            </a:endParaRPr>
          </a:p>
          <a:p>
            <a:pPr algn="ctr"/>
            <a:r>
              <a:rPr lang="sv-SE" sz="2000" dirty="0">
                <a:solidFill>
                  <a:srgbClr val="000000"/>
                </a:solidFill>
              </a:rPr>
              <a:t>Föräldern säger till flera gånger att barnet ska göra läxan</a:t>
            </a:r>
          </a:p>
        </p:txBody>
      </p:sp>
      <p:sp>
        <p:nvSpPr>
          <p:cNvPr id="17" name="Rektangel med rundade hörn 16"/>
          <p:cNvSpPr/>
          <p:nvPr/>
        </p:nvSpPr>
        <p:spPr>
          <a:xfrm>
            <a:off x="3434587" y="1600200"/>
            <a:ext cx="2333427" cy="40223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a:solidFill>
                <a:srgbClr val="000000"/>
              </a:solidFill>
            </a:endParaRPr>
          </a:p>
          <a:p>
            <a:pPr algn="ctr"/>
            <a:endParaRPr lang="sv-SE" sz="3200" b="1" dirty="0">
              <a:solidFill>
                <a:srgbClr val="000000"/>
              </a:solidFill>
            </a:endParaRPr>
          </a:p>
          <a:p>
            <a:pPr algn="ctr"/>
            <a:r>
              <a:rPr lang="sv-SE" sz="3200" b="1" dirty="0">
                <a:solidFill>
                  <a:srgbClr val="000000"/>
                </a:solidFill>
              </a:rPr>
              <a:t>Barnets beteende</a:t>
            </a:r>
          </a:p>
          <a:p>
            <a:pPr algn="ctr"/>
            <a:r>
              <a:rPr lang="sv-SE" sz="2400" dirty="0">
                <a:solidFill>
                  <a:srgbClr val="000000"/>
                </a:solidFill>
              </a:rPr>
              <a:t>Vad gör barnet?</a:t>
            </a:r>
          </a:p>
          <a:p>
            <a:pPr algn="ctr"/>
            <a:endParaRPr lang="sv-SE" sz="1600" dirty="0">
              <a:solidFill>
                <a:srgbClr val="000000"/>
              </a:solidFill>
            </a:endParaRPr>
          </a:p>
          <a:p>
            <a:pPr algn="ctr"/>
            <a:endParaRPr lang="sv-SE" sz="1600" dirty="0">
              <a:solidFill>
                <a:srgbClr val="000000"/>
              </a:solidFill>
            </a:endParaRPr>
          </a:p>
          <a:p>
            <a:pPr algn="ctr"/>
            <a:endParaRPr lang="sv-SE" sz="2000" dirty="0">
              <a:solidFill>
                <a:srgbClr val="000000"/>
              </a:solidFill>
            </a:endParaRPr>
          </a:p>
          <a:p>
            <a:pPr algn="ctr"/>
            <a:r>
              <a:rPr lang="sv-SE" sz="2000" dirty="0">
                <a:solidFill>
                  <a:srgbClr val="000000"/>
                </a:solidFill>
              </a:rPr>
              <a:t>Vägrar göra läxan</a:t>
            </a:r>
          </a:p>
          <a:p>
            <a:pPr algn="ctr"/>
            <a:endParaRPr lang="sv-SE" sz="1600" dirty="0">
              <a:solidFill>
                <a:srgbClr val="000000"/>
              </a:solidFill>
            </a:endParaRPr>
          </a:p>
          <a:p>
            <a:pPr algn="ctr"/>
            <a:endParaRPr lang="sv-SE" sz="1600" dirty="0">
              <a:solidFill>
                <a:srgbClr val="000000"/>
              </a:solidFill>
            </a:endParaRPr>
          </a:p>
          <a:p>
            <a:pPr algn="ctr"/>
            <a:endParaRPr lang="sv-SE" sz="1600" dirty="0">
              <a:solidFill>
                <a:srgbClr val="000000"/>
              </a:solidFill>
            </a:endParaRPr>
          </a:p>
          <a:p>
            <a:pPr algn="ctr"/>
            <a:endParaRPr lang="sv-SE" sz="1600" dirty="0">
              <a:solidFill>
                <a:srgbClr val="000000"/>
              </a:solidFill>
            </a:endParaRPr>
          </a:p>
          <a:p>
            <a:pPr algn="ctr"/>
            <a:endParaRPr lang="sv-SE" sz="1600" dirty="0">
              <a:solidFill>
                <a:srgbClr val="000000"/>
              </a:solidFill>
            </a:endParaRPr>
          </a:p>
          <a:p>
            <a:pPr algn="ctr"/>
            <a:endParaRPr lang="sv-SE" sz="1600" dirty="0">
              <a:solidFill>
                <a:srgbClr val="000000"/>
              </a:solidFill>
            </a:endParaRPr>
          </a:p>
        </p:txBody>
      </p:sp>
      <p:sp>
        <p:nvSpPr>
          <p:cNvPr id="18" name="Rektangel med rundade hörn 17"/>
          <p:cNvSpPr/>
          <p:nvPr/>
        </p:nvSpPr>
        <p:spPr>
          <a:xfrm>
            <a:off x="6604399" y="1600200"/>
            <a:ext cx="2213371" cy="40223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Efter</a:t>
            </a:r>
          </a:p>
          <a:p>
            <a:pPr algn="ctr"/>
            <a:r>
              <a:rPr lang="sv-SE" sz="2400" dirty="0">
                <a:solidFill>
                  <a:srgbClr val="000000"/>
                </a:solidFill>
              </a:rPr>
              <a:t>Vad gör du efter?</a:t>
            </a:r>
          </a:p>
          <a:p>
            <a:pPr algn="ctr"/>
            <a:endParaRPr lang="sv-SE" sz="2000" dirty="0">
              <a:solidFill>
                <a:srgbClr val="000000"/>
              </a:solidFill>
            </a:endParaRPr>
          </a:p>
          <a:p>
            <a:pPr algn="ctr"/>
            <a:r>
              <a:rPr lang="sv-SE" sz="2000" dirty="0">
                <a:solidFill>
                  <a:srgbClr val="000000"/>
                </a:solidFill>
              </a:rPr>
              <a:t>Säger med irriterad röst ’’ du kommer aldrig klara av skolan om du inte gör läxorna’’</a:t>
            </a:r>
          </a:p>
        </p:txBody>
      </p:sp>
      <p:sp>
        <p:nvSpPr>
          <p:cNvPr id="19" name="Likbent triangel 18"/>
          <p:cNvSpPr/>
          <p:nvPr/>
        </p:nvSpPr>
        <p:spPr>
          <a:xfrm rot="5400000">
            <a:off x="2716358" y="3253819"/>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20" name="Likbent triangel 19"/>
          <p:cNvSpPr/>
          <p:nvPr/>
        </p:nvSpPr>
        <p:spPr>
          <a:xfrm rot="5400000">
            <a:off x="5886169" y="3244576"/>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pic>
        <p:nvPicPr>
          <p:cNvPr id="9" name="Bildobjekt 8"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10" name="textruta 9">
            <a:extLst>
              <a:ext uri="{FF2B5EF4-FFF2-40B4-BE49-F238E27FC236}">
                <a16:creationId xmlns:a16="http://schemas.microsoft.com/office/drawing/2014/main" id="{FAB96202-3FD4-450D-8E0D-F97CB7560A98}"/>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ustDataLst>
      <p:tags r:id="rId1"/>
    </p:custDataLst>
    <p:extLst>
      <p:ext uri="{BB962C8B-B14F-4D97-AF65-F5344CB8AC3E}">
        <p14:creationId xmlns:p14="http://schemas.microsoft.com/office/powerpoint/2010/main" val="37542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Samspelsanalys – målbeteende</a:t>
            </a:r>
          </a:p>
        </p:txBody>
      </p:sp>
      <p:sp>
        <p:nvSpPr>
          <p:cNvPr id="8" name="Rektangel med rundade hörn 7"/>
          <p:cNvSpPr/>
          <p:nvPr/>
        </p:nvSpPr>
        <p:spPr>
          <a:xfrm>
            <a:off x="235150" y="1300162"/>
            <a:ext cx="2400300" cy="449964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Före</a:t>
            </a:r>
          </a:p>
          <a:p>
            <a:pPr algn="ctr"/>
            <a:r>
              <a:rPr lang="sv-SE" sz="2400" dirty="0">
                <a:solidFill>
                  <a:srgbClr val="000000"/>
                </a:solidFill>
              </a:rPr>
              <a:t>Förbereda och uppmana</a:t>
            </a:r>
          </a:p>
          <a:p>
            <a:pPr algn="ctr"/>
            <a:endParaRPr lang="sv-SE" sz="2400" dirty="0">
              <a:solidFill>
                <a:srgbClr val="000000"/>
              </a:solidFill>
            </a:endParaRPr>
          </a:p>
          <a:p>
            <a:pPr algn="ctr"/>
            <a:r>
              <a:rPr lang="sv-SE" sz="2000" dirty="0">
                <a:solidFill>
                  <a:srgbClr val="000000"/>
                </a:solidFill>
              </a:rPr>
              <a:t>Förbered barnet en stund innan.</a:t>
            </a:r>
          </a:p>
          <a:p>
            <a:pPr algn="ctr"/>
            <a:r>
              <a:rPr lang="sv-SE" sz="2000" dirty="0">
                <a:solidFill>
                  <a:srgbClr val="000000"/>
                </a:solidFill>
              </a:rPr>
              <a:t>Berätta för barnet att föräldern kommer sitta med och hjälpa till</a:t>
            </a:r>
          </a:p>
        </p:txBody>
      </p:sp>
      <p:sp>
        <p:nvSpPr>
          <p:cNvPr id="17" name="Rektangel med rundade hörn 16"/>
          <p:cNvSpPr/>
          <p:nvPr/>
        </p:nvSpPr>
        <p:spPr>
          <a:xfrm>
            <a:off x="3393875" y="1300162"/>
            <a:ext cx="2333427" cy="449964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a:solidFill>
                <a:srgbClr val="000000"/>
              </a:solidFill>
            </a:endParaRPr>
          </a:p>
          <a:p>
            <a:pPr algn="ctr"/>
            <a:r>
              <a:rPr lang="sv-SE" sz="3200" b="1" dirty="0">
                <a:solidFill>
                  <a:srgbClr val="000000"/>
                </a:solidFill>
              </a:rPr>
              <a:t>Barnets beteende</a:t>
            </a:r>
          </a:p>
          <a:p>
            <a:pPr algn="ctr"/>
            <a:r>
              <a:rPr lang="sv-SE" sz="2400" dirty="0">
                <a:solidFill>
                  <a:srgbClr val="000000"/>
                </a:solidFill>
              </a:rPr>
              <a:t>Vad ska barnet göra?</a:t>
            </a:r>
          </a:p>
          <a:p>
            <a:pPr algn="ctr"/>
            <a:endParaRPr lang="sv-SE" sz="2400" dirty="0">
              <a:solidFill>
                <a:srgbClr val="000000"/>
              </a:solidFill>
            </a:endParaRPr>
          </a:p>
          <a:p>
            <a:pPr algn="ctr"/>
            <a:r>
              <a:rPr lang="sv-SE" sz="2000" dirty="0">
                <a:solidFill>
                  <a:srgbClr val="000000"/>
                </a:solidFill>
              </a:rPr>
              <a:t>Göra läxan innan middagen</a:t>
            </a:r>
          </a:p>
          <a:p>
            <a:pPr algn="ctr"/>
            <a:endParaRPr lang="sv-SE" sz="2400" b="1" dirty="0">
              <a:solidFill>
                <a:srgbClr val="000000"/>
              </a:solidFill>
            </a:endParaRPr>
          </a:p>
          <a:p>
            <a:pPr algn="ctr"/>
            <a:endParaRPr lang="sv-SE" sz="2400" b="1" dirty="0">
              <a:solidFill>
                <a:srgbClr val="000000"/>
              </a:solidFill>
            </a:endParaRPr>
          </a:p>
          <a:p>
            <a:pPr algn="ctr"/>
            <a:endParaRPr lang="sv-SE" sz="2400" b="1" dirty="0">
              <a:solidFill>
                <a:srgbClr val="000000"/>
              </a:solidFill>
            </a:endParaRPr>
          </a:p>
          <a:p>
            <a:pPr algn="ctr"/>
            <a:endParaRPr lang="sv-SE" sz="2000" dirty="0">
              <a:solidFill>
                <a:srgbClr val="000000"/>
              </a:solidFill>
            </a:endParaRPr>
          </a:p>
        </p:txBody>
      </p:sp>
      <p:sp>
        <p:nvSpPr>
          <p:cNvPr id="18" name="Rektangel med rundade hörn 17"/>
          <p:cNvSpPr/>
          <p:nvPr/>
        </p:nvSpPr>
        <p:spPr>
          <a:xfrm>
            <a:off x="6394101" y="1300162"/>
            <a:ext cx="2213371" cy="449964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000000"/>
                </a:solidFill>
              </a:rPr>
              <a:t>Efter</a:t>
            </a:r>
          </a:p>
          <a:p>
            <a:pPr algn="ctr"/>
            <a:r>
              <a:rPr lang="sv-SE" sz="2400" dirty="0">
                <a:solidFill>
                  <a:srgbClr val="000000"/>
                </a:solidFill>
              </a:rPr>
              <a:t>Bekräfta och uppmuntra</a:t>
            </a:r>
          </a:p>
          <a:p>
            <a:pPr algn="ctr"/>
            <a:endParaRPr lang="sv-SE" sz="2400" b="1" dirty="0">
              <a:solidFill>
                <a:srgbClr val="000000"/>
              </a:solidFill>
            </a:endParaRPr>
          </a:p>
          <a:p>
            <a:pPr algn="ctr"/>
            <a:r>
              <a:rPr lang="sv-SE" sz="2000" dirty="0">
                <a:solidFill>
                  <a:srgbClr val="000000"/>
                </a:solidFill>
              </a:rPr>
              <a:t>Toppen du gjorde läxan innan middagen och bra kämpat med de där svåra uppgifterna</a:t>
            </a:r>
            <a:r>
              <a:rPr lang="sv-SE" sz="2400" b="1" dirty="0">
                <a:solidFill>
                  <a:srgbClr val="000000"/>
                </a:solidFill>
              </a:rPr>
              <a:t>.</a:t>
            </a:r>
          </a:p>
        </p:txBody>
      </p:sp>
      <p:sp>
        <p:nvSpPr>
          <p:cNvPr id="19" name="Likbent triangel 18"/>
          <p:cNvSpPr/>
          <p:nvPr/>
        </p:nvSpPr>
        <p:spPr>
          <a:xfrm rot="5400000">
            <a:off x="2682195" y="3303124"/>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sp>
        <p:nvSpPr>
          <p:cNvPr id="20" name="Likbent triangel 19"/>
          <p:cNvSpPr/>
          <p:nvPr/>
        </p:nvSpPr>
        <p:spPr>
          <a:xfrm rot="5400000">
            <a:off x="5760665" y="3303125"/>
            <a:ext cx="600073" cy="51514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endParaRPr>
          </a:p>
        </p:txBody>
      </p:sp>
      <p:pic>
        <p:nvPicPr>
          <p:cNvPr id="9" name="Bildobjekt 8"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10" name="textruta 9">
            <a:extLst>
              <a:ext uri="{FF2B5EF4-FFF2-40B4-BE49-F238E27FC236}">
                <a16:creationId xmlns:a16="http://schemas.microsoft.com/office/drawing/2014/main" id="{F1CF69FE-5EAA-45E9-881D-D5CAF2C0660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ustDataLst>
      <p:tags r:id="rId1"/>
    </p:custDataLst>
    <p:extLst>
      <p:ext uri="{BB962C8B-B14F-4D97-AF65-F5344CB8AC3E}">
        <p14:creationId xmlns:p14="http://schemas.microsoft.com/office/powerpoint/2010/main" val="28297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d.stockholm.se\cli-sd\cc2sd008\005867\Johanna Enö Persson\Manual 3-11, reviderad version\Illustrationer\Komprimerade\Mor pratar med sin son på hans rum. Komprimerad.jpg"/>
          <p:cNvPicPr>
            <a:picLocks noChangeAspect="1" noChangeArrowheads="1"/>
          </p:cNvPicPr>
          <p:nvPr/>
        </p:nvPicPr>
        <p:blipFill>
          <a:blip r:embed="rId3" cstate="print"/>
          <a:srcRect/>
          <a:stretch>
            <a:fillRect/>
          </a:stretch>
        </p:blipFill>
        <p:spPr bwMode="auto">
          <a:xfrm>
            <a:off x="5805542" y="3386436"/>
            <a:ext cx="2489277" cy="2182380"/>
          </a:xfrm>
          <a:prstGeom prst="rect">
            <a:avLst/>
          </a:prstGeom>
          <a:noFill/>
        </p:spPr>
      </p:pic>
      <p:sp>
        <p:nvSpPr>
          <p:cNvPr id="2" name="Platshållare för text 1"/>
          <p:cNvSpPr>
            <a:spLocks noGrp="1"/>
          </p:cNvSpPr>
          <p:nvPr>
            <p:ph type="body" sz="quarter" idx="13"/>
          </p:nvPr>
        </p:nvSpPr>
        <p:spPr>
          <a:xfrm>
            <a:off x="489858" y="1978566"/>
            <a:ext cx="5980114" cy="3590250"/>
          </a:xfrm>
        </p:spPr>
        <p:txBody>
          <a:bodyPr>
            <a:normAutofit/>
          </a:bodyPr>
          <a:lstStyle/>
          <a:p>
            <a:pPr marL="360000" indent="-360000"/>
            <a:r>
              <a:rPr lang="sv-SE" sz="2800" dirty="0">
                <a:latin typeface="Times New Roman" panose="02020603050405020304" pitchFamily="18" charset="0"/>
                <a:cs typeface="Times New Roman" panose="02020603050405020304" pitchFamily="18" charset="0"/>
              </a:rPr>
              <a:t>Att förebygga konflikter är</a:t>
            </a:r>
            <a:br>
              <a:rPr lang="sv-SE" sz="2800" dirty="0">
                <a:latin typeface="Times New Roman" panose="02020603050405020304" pitchFamily="18" charset="0"/>
                <a:cs typeface="Times New Roman" panose="02020603050405020304" pitchFamily="18" charset="0"/>
              </a:rPr>
            </a:br>
            <a:r>
              <a:rPr lang="sv-SE" sz="2800" dirty="0">
                <a:latin typeface="Times New Roman" panose="02020603050405020304" pitchFamily="18" charset="0"/>
                <a:cs typeface="Times New Roman" panose="02020603050405020304" pitchFamily="18" charset="0"/>
              </a:rPr>
              <a:t>bästa konflikthanteringen!</a:t>
            </a:r>
          </a:p>
          <a:p>
            <a:pPr marL="360000" indent="-360000"/>
            <a:r>
              <a:rPr lang="sv-SE" sz="2800" dirty="0">
                <a:latin typeface="Times New Roman" panose="02020603050405020304" pitchFamily="18" charset="0"/>
                <a:cs typeface="Times New Roman" panose="02020603050405020304" pitchFamily="18" charset="0"/>
              </a:rPr>
              <a:t>Vanliga konfliktsituationer är ofta  i övergångar från en aktivitet till en annan</a:t>
            </a:r>
          </a:p>
          <a:p>
            <a:endParaRPr lang="sv-SE" dirty="0"/>
          </a:p>
        </p:txBody>
      </p:sp>
      <p:sp>
        <p:nvSpPr>
          <p:cNvPr id="6" name="Rubrik 5"/>
          <p:cNvSpPr>
            <a:spLocks noGrp="1"/>
          </p:cNvSpPr>
          <p:nvPr>
            <p:ph type="title"/>
          </p:nvPr>
        </p:nvSpPr>
        <p:spPr>
          <a:xfrm>
            <a:off x="456406" y="673939"/>
            <a:ext cx="8231188" cy="842962"/>
          </a:xfrm>
        </p:spPr>
        <p:txBody>
          <a:bodyPr>
            <a:normAutofit fontScale="90000"/>
          </a:bodyPr>
          <a:lstStyle/>
          <a:p>
            <a:pPr algn="ctr"/>
            <a:br>
              <a:rPr lang="sv-SE" sz="400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FUB</a:t>
            </a:r>
            <a:br>
              <a:rPr lang="sv-SE" dirty="0"/>
            </a:br>
            <a:r>
              <a:rPr lang="sv-SE" dirty="0">
                <a:latin typeface="Times New Roman" panose="02020603050405020304" pitchFamily="18" charset="0"/>
                <a:cs typeface="Times New Roman" panose="02020603050405020304" pitchFamily="18" charset="0"/>
              </a:rPr>
              <a:t>F</a:t>
            </a:r>
            <a:r>
              <a:rPr lang="sv-SE" b="0" dirty="0">
                <a:latin typeface="Times New Roman" panose="02020603050405020304" pitchFamily="18" charset="0"/>
                <a:cs typeface="Times New Roman" panose="02020603050405020304" pitchFamily="18" charset="0"/>
              </a:rPr>
              <a:t>örbereda</a:t>
            </a:r>
            <a:r>
              <a:rPr lang="sv-SE" sz="3200" dirty="0">
                <a:latin typeface="Times New Roman" panose="02020603050405020304" pitchFamily="18" charset="0"/>
                <a:cs typeface="Times New Roman" panose="02020603050405020304" pitchFamily="18" charset="0"/>
              </a:rPr>
              <a:t> </a:t>
            </a:r>
            <a:r>
              <a:rPr lang="sv-SE" sz="3200" b="0" dirty="0">
                <a:latin typeface="Times New Roman" panose="02020603050405020304" pitchFamily="18" charset="0"/>
                <a:cs typeface="Times New Roman" panose="02020603050405020304" pitchFamily="18" charset="0"/>
              </a:rPr>
              <a:t>– </a:t>
            </a:r>
            <a:r>
              <a:rPr lang="sv-SE" dirty="0">
                <a:latin typeface="Times New Roman" panose="02020603050405020304" pitchFamily="18" charset="0"/>
                <a:cs typeface="Times New Roman" panose="02020603050405020304" pitchFamily="18" charset="0"/>
              </a:rPr>
              <a:t>U</a:t>
            </a:r>
            <a:r>
              <a:rPr lang="sv-SE" b="0" dirty="0">
                <a:latin typeface="Times New Roman" panose="02020603050405020304" pitchFamily="18" charset="0"/>
                <a:cs typeface="Times New Roman" panose="02020603050405020304" pitchFamily="18" charset="0"/>
              </a:rPr>
              <a:t>ppmana – </a:t>
            </a:r>
            <a:r>
              <a:rPr lang="sv-SE" dirty="0">
                <a:latin typeface="Times New Roman" panose="02020603050405020304" pitchFamily="18" charset="0"/>
                <a:cs typeface="Times New Roman" panose="02020603050405020304" pitchFamily="18" charset="0"/>
              </a:rPr>
              <a:t>B</a:t>
            </a:r>
            <a:r>
              <a:rPr lang="sv-SE" b="0" dirty="0">
                <a:latin typeface="Times New Roman" panose="02020603050405020304" pitchFamily="18" charset="0"/>
                <a:cs typeface="Times New Roman" panose="02020603050405020304" pitchFamily="18" charset="0"/>
              </a:rPr>
              <a:t>ekräfta</a:t>
            </a:r>
          </a:p>
        </p:txBody>
      </p:sp>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05510D6F-4AB9-45CD-98F7-BCE47C0111F1}"/>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41211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p:txBody>
          <a:bodyPr/>
          <a:lstStyle/>
          <a:p>
            <a:pPr marL="0" indent="0">
              <a:buNone/>
            </a:pPr>
            <a:r>
              <a:rPr lang="sv-SE" sz="2800" b="1" dirty="0">
                <a:latin typeface="Times New Roman" panose="02020603050405020304" pitchFamily="18" charset="0"/>
                <a:cs typeface="Times New Roman" panose="02020603050405020304" pitchFamily="18" charset="0"/>
              </a:rPr>
              <a:t>Hur kan föräldern förbereda?</a:t>
            </a:r>
          </a:p>
          <a:p>
            <a:pPr marL="360000" indent="-360000"/>
            <a:r>
              <a:rPr lang="sv-SE" sz="2600" dirty="0">
                <a:latin typeface="Times New Roman" panose="02020603050405020304" pitchFamily="18" charset="0"/>
                <a:cs typeface="Times New Roman" panose="02020603050405020304" pitchFamily="18" charset="0"/>
              </a:rPr>
              <a:t>Ge barnet tid att avsluta</a:t>
            </a:r>
          </a:p>
          <a:p>
            <a:pPr marL="360000" indent="-360000"/>
            <a:r>
              <a:rPr lang="sv-SE" sz="2600" dirty="0">
                <a:latin typeface="Times New Roman" panose="02020603050405020304" pitchFamily="18" charset="0"/>
                <a:cs typeface="Times New Roman" panose="02020603050405020304" pitchFamily="18" charset="0"/>
              </a:rPr>
              <a:t>Påminn barnet</a:t>
            </a:r>
          </a:p>
          <a:p>
            <a:pPr marL="360000" indent="-360000"/>
            <a:r>
              <a:rPr lang="sv-SE" sz="2600" dirty="0">
                <a:latin typeface="Times New Roman" panose="02020603050405020304" pitchFamily="18" charset="0"/>
                <a:cs typeface="Times New Roman" panose="02020603050405020304" pitchFamily="18" charset="0"/>
              </a:rPr>
              <a:t>Rutiner</a:t>
            </a:r>
          </a:p>
          <a:p>
            <a:pPr marL="360000" indent="-360000"/>
            <a:r>
              <a:rPr lang="sv-SE" sz="2600" dirty="0" err="1">
                <a:latin typeface="Times New Roman" panose="02020603050405020304" pitchFamily="18" charset="0"/>
                <a:cs typeface="Times New Roman" panose="02020603050405020304" pitchFamily="18" charset="0"/>
              </a:rPr>
              <a:t>Bildstöd</a:t>
            </a:r>
            <a:endParaRPr lang="sv-SE" sz="2600" dirty="0">
              <a:latin typeface="Times New Roman" panose="02020603050405020304" pitchFamily="18" charset="0"/>
              <a:cs typeface="Times New Roman" panose="02020603050405020304" pitchFamily="18" charset="0"/>
            </a:endParaRPr>
          </a:p>
          <a:p>
            <a:pPr marL="0" indent="0">
              <a:buNone/>
            </a:pPr>
            <a:endParaRPr lang="sv-SE" sz="2800" dirty="0">
              <a:latin typeface="Times New Roman" panose="02020603050405020304" pitchFamily="18" charset="0"/>
              <a:cs typeface="Times New Roman" panose="02020603050405020304" pitchFamily="18" charset="0"/>
            </a:endParaRPr>
          </a:p>
          <a:p>
            <a:endParaRPr lang="sv-SE" dirty="0"/>
          </a:p>
        </p:txBody>
      </p:sp>
      <p:sp>
        <p:nvSpPr>
          <p:cNvPr id="7" name="Platshållare för text 6"/>
          <p:cNvSpPr>
            <a:spLocks noGrp="1"/>
          </p:cNvSpPr>
          <p:nvPr>
            <p:ph type="body" sz="quarter" idx="14"/>
          </p:nvPr>
        </p:nvSpPr>
        <p:spPr/>
        <p:txBody>
          <a:bodyPr>
            <a:normAutofit fontScale="85000" lnSpcReduction="20000"/>
          </a:bodyPr>
          <a:lstStyle/>
          <a:p>
            <a:pPr marL="0" indent="0">
              <a:buNone/>
            </a:pPr>
            <a:r>
              <a:rPr lang="sv-SE" sz="3300" b="1" dirty="0">
                <a:latin typeface="Times New Roman" panose="02020603050405020304" pitchFamily="18" charset="0"/>
                <a:cs typeface="Times New Roman" panose="02020603050405020304" pitchFamily="18" charset="0"/>
              </a:rPr>
              <a:t>Hur kan föräldern uppmana?</a:t>
            </a:r>
          </a:p>
          <a:p>
            <a:pPr marL="360000" indent="-360000"/>
            <a:r>
              <a:rPr lang="sv-SE" sz="3000" dirty="0">
                <a:latin typeface="Times New Roman" panose="02020603050405020304" pitchFamily="18" charset="0"/>
                <a:cs typeface="Times New Roman" panose="02020603050405020304" pitchFamily="18" charset="0"/>
              </a:rPr>
              <a:t>Minska det som stör och försök att ha ögonkontakt</a:t>
            </a:r>
          </a:p>
          <a:p>
            <a:pPr marL="360000" indent="-360000"/>
            <a:r>
              <a:rPr lang="sv-SE" sz="3000" dirty="0">
                <a:latin typeface="Times New Roman" panose="02020603050405020304" pitchFamily="18" charset="0"/>
                <a:cs typeface="Times New Roman" panose="02020603050405020304" pitchFamily="18" charset="0"/>
              </a:rPr>
              <a:t>Ge en uppmaning i taget</a:t>
            </a:r>
          </a:p>
          <a:p>
            <a:pPr marL="360000" indent="-360000"/>
            <a:r>
              <a:rPr lang="sv-SE" sz="3000" dirty="0">
                <a:latin typeface="Times New Roman" panose="02020603050405020304" pitchFamily="18" charset="0"/>
                <a:cs typeface="Times New Roman" panose="02020603050405020304" pitchFamily="18" charset="0"/>
              </a:rPr>
              <a:t>Var lugn, tydlig och trevlig</a:t>
            </a:r>
          </a:p>
          <a:p>
            <a:pPr marL="360000" indent="-360000"/>
            <a:r>
              <a:rPr lang="sv-SE" sz="3000" dirty="0">
                <a:latin typeface="Times New Roman" panose="02020603050405020304" pitchFamily="18" charset="0"/>
                <a:cs typeface="Times New Roman" panose="02020603050405020304" pitchFamily="18" charset="0"/>
              </a:rPr>
              <a:t>Undvik att argumentera</a:t>
            </a:r>
          </a:p>
          <a:p>
            <a:pPr marL="360000" indent="-360000"/>
            <a:r>
              <a:rPr lang="sv-SE" sz="3000" dirty="0">
                <a:latin typeface="Times New Roman" panose="02020603050405020304" pitchFamily="18" charset="0"/>
                <a:cs typeface="Times New Roman" panose="02020603050405020304" pitchFamily="18" charset="0"/>
              </a:rPr>
              <a:t>Avled</a:t>
            </a:r>
          </a:p>
          <a:p>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p:txBody>
          <a:bodyPr>
            <a:normAutofit fontScale="90000"/>
          </a:bodyPr>
          <a:lstStyle/>
          <a:p>
            <a:pPr algn="ctr"/>
            <a:br>
              <a:rPr lang="sv-SE" sz="4400" b="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FU</a:t>
            </a:r>
            <a:r>
              <a:rPr lang="sv-SE" sz="4400" b="0" dirty="0">
                <a:latin typeface="Times New Roman" panose="02020603050405020304" pitchFamily="18" charset="0"/>
                <a:cs typeface="Times New Roman" panose="02020603050405020304" pitchFamily="18" charset="0"/>
              </a:rPr>
              <a:t>B</a:t>
            </a:r>
            <a:br>
              <a:rPr lang="sv-SE" dirty="0"/>
            </a:br>
            <a:r>
              <a:rPr lang="sv-SE" sz="2900" b="0" dirty="0">
                <a:latin typeface="Times New Roman" panose="02020603050405020304" pitchFamily="18" charset="0"/>
                <a:cs typeface="Times New Roman" panose="02020603050405020304" pitchFamily="18" charset="0"/>
              </a:rPr>
              <a:t>  </a:t>
            </a:r>
            <a:endParaRPr lang="sv-SE" sz="2900" dirty="0">
              <a:latin typeface="Times New Roman" panose="02020603050405020304" pitchFamily="18" charset="0"/>
              <a:cs typeface="Times New Roman" panose="02020603050405020304" pitchFamily="18" charset="0"/>
            </a:endParaRPr>
          </a:p>
        </p:txBody>
      </p:sp>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A7537AC7-8354-4454-A2D0-FEEC652883C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98816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normAutofit/>
          </a:bodyPr>
          <a:lstStyle/>
          <a:p>
            <a:pPr marL="0" indent="0">
              <a:buNone/>
            </a:pPr>
            <a:endParaRPr lang="sv-SE" sz="2800" b="1" dirty="0">
              <a:solidFill>
                <a:schemeClr val="tx1"/>
              </a:solidFill>
              <a:latin typeface="Times New Roman" panose="02020603050405020304" pitchFamily="18" charset="0"/>
              <a:cs typeface="Times New Roman" panose="02020603050405020304" pitchFamily="18" charset="0"/>
              <a:sym typeface="Webdings"/>
            </a:endParaRPr>
          </a:p>
          <a:p>
            <a:pPr marL="0" indent="0">
              <a:buNone/>
            </a:pPr>
            <a:r>
              <a:rPr lang="sv-SE" sz="2800" b="1" dirty="0">
                <a:solidFill>
                  <a:schemeClr val="tx1"/>
                </a:solidFill>
                <a:latin typeface="Times New Roman" panose="02020603050405020304" pitchFamily="18" charset="0"/>
                <a:cs typeface="Times New Roman" panose="02020603050405020304" pitchFamily="18" charset="0"/>
                <a:sym typeface="Webdings"/>
              </a:rPr>
              <a:t> </a:t>
            </a:r>
            <a:r>
              <a:rPr lang="sv-SE" sz="2800" b="1" dirty="0">
                <a:latin typeface="Times New Roman" panose="02020603050405020304" pitchFamily="18" charset="0"/>
                <a:cs typeface="Times New Roman" panose="02020603050405020304" pitchFamily="18" charset="0"/>
              </a:rPr>
              <a:t>Film 7 – En stressig morgon</a:t>
            </a:r>
            <a:endParaRPr lang="sv-SE" sz="2800" b="1" dirty="0"/>
          </a:p>
        </p:txBody>
      </p:sp>
      <p:sp>
        <p:nvSpPr>
          <p:cNvPr id="6" name="Rubrik 5"/>
          <p:cNvSpPr>
            <a:spLocks noGrp="1"/>
          </p:cNvSpPr>
          <p:nvPr>
            <p:ph type="title"/>
          </p:nvPr>
        </p:nvSpPr>
        <p:spPr>
          <a:xfrm>
            <a:off x="458787" y="817687"/>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Förberedelser</a:t>
            </a:r>
          </a:p>
        </p:txBody>
      </p:sp>
      <p:sp>
        <p:nvSpPr>
          <p:cNvPr id="3" name="Platshållare för text 2"/>
          <p:cNvSpPr>
            <a:spLocks noGrp="1"/>
          </p:cNvSpPr>
          <p:nvPr>
            <p:ph type="body" sz="quarter" idx="4294967295"/>
          </p:nvPr>
        </p:nvSpPr>
        <p:spPr>
          <a:xfrm>
            <a:off x="685800" y="1881298"/>
            <a:ext cx="8458200" cy="3960812"/>
          </a:xfrm>
        </p:spPr>
        <p:txBody>
          <a:bodyPr/>
          <a:lstStyle/>
          <a:p>
            <a:pPr marL="0" indent="0">
              <a:buNone/>
            </a:pPr>
            <a:endParaRPr lang="sv-SE" sz="2800" dirty="0"/>
          </a:p>
          <a:p>
            <a:pPr marL="0" indent="0">
              <a:buNone/>
            </a:pPr>
            <a:endParaRPr lang="sv-SE" sz="2800" dirty="0">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Hur gör föräldern då hon uppmanar sitt barn?</a:t>
            </a:r>
          </a:p>
          <a:p>
            <a:pPr marL="457200" indent="-457200">
              <a:spcBef>
                <a:spcPts val="0"/>
              </a:spcBef>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Vad skulle hon ha kunnat göra annorlunda i </a:t>
            </a:r>
          </a:p>
          <a:p>
            <a:pPr>
              <a:spcBef>
                <a:spcPts val="0"/>
              </a:spcBef>
            </a:pPr>
            <a:r>
              <a:rPr lang="sv-SE" sz="2800" dirty="0">
                <a:latin typeface="Times New Roman" panose="02020603050405020304" pitchFamily="18" charset="0"/>
                <a:cs typeface="Times New Roman" panose="02020603050405020304" pitchFamily="18" charset="0"/>
              </a:rPr>
              <a:t>      situationen som helhet? </a:t>
            </a:r>
            <a:endParaRPr lang="sv-SE" dirty="0"/>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495A4792-B133-4B7A-8AF4-11EA428EC72D}"/>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458787" y="1809750"/>
            <a:ext cx="5486400" cy="3590250"/>
          </a:xfrm>
        </p:spPr>
        <p:txBody>
          <a:bodyPr>
            <a:normAutofit fontScale="92500" lnSpcReduction="20000"/>
          </a:bodyPr>
          <a:lstStyle/>
          <a:p>
            <a:pPr marL="360000" indent="-360000"/>
            <a:r>
              <a:rPr lang="sv-SE" sz="2800" dirty="0">
                <a:latin typeface="Times New Roman" panose="02020603050405020304" pitchFamily="18" charset="0"/>
                <a:cs typeface="Times New Roman" panose="02020603050405020304" pitchFamily="18" charset="0"/>
              </a:rPr>
              <a:t>Visa uppskattning direkt</a:t>
            </a:r>
          </a:p>
          <a:p>
            <a:pPr marL="360000" indent="-360000"/>
            <a:r>
              <a:rPr lang="sv-SE" sz="2800" dirty="0">
                <a:latin typeface="Times New Roman" panose="02020603050405020304" pitchFamily="18" charset="0"/>
                <a:cs typeface="Times New Roman" panose="02020603050405020304" pitchFamily="18" charset="0"/>
              </a:rPr>
              <a:t>Beröm och uppmärksamma ansträngningen</a:t>
            </a:r>
          </a:p>
          <a:p>
            <a:pPr marL="360000" indent="-360000"/>
            <a:r>
              <a:rPr lang="sv-SE" sz="2800" dirty="0">
                <a:latin typeface="Times New Roman" panose="02020603050405020304" pitchFamily="18" charset="0"/>
                <a:cs typeface="Times New Roman" panose="02020603050405020304" pitchFamily="18" charset="0"/>
              </a:rPr>
              <a:t>Uppmärksamma vad barnet gör</a:t>
            </a:r>
          </a:p>
          <a:p>
            <a:pPr marL="360000" indent="-360000"/>
            <a:r>
              <a:rPr lang="sv-SE" sz="2800" dirty="0">
                <a:latin typeface="Times New Roman" panose="02020603050405020304" pitchFamily="18" charset="0"/>
                <a:cs typeface="Times New Roman" panose="02020603050405020304" pitchFamily="18" charset="0"/>
              </a:rPr>
              <a:t>Var tydlig</a:t>
            </a:r>
          </a:p>
          <a:p>
            <a:pPr marL="360000" indent="-360000"/>
            <a:r>
              <a:rPr lang="sv-SE" sz="2800" dirty="0">
                <a:latin typeface="Times New Roman" panose="02020603050405020304" pitchFamily="18" charset="0"/>
                <a:cs typeface="Times New Roman" panose="02020603050405020304" pitchFamily="18" charset="0"/>
              </a:rPr>
              <a:t>Variera uppmuntran</a:t>
            </a:r>
          </a:p>
          <a:p>
            <a:pPr marL="360000" indent="-360000"/>
            <a:r>
              <a:rPr lang="sv-SE" sz="2800" dirty="0">
                <a:latin typeface="Times New Roman" panose="02020603050405020304" pitchFamily="18" charset="0"/>
                <a:cs typeface="Times New Roman" panose="02020603050405020304" pitchFamily="18" charset="0"/>
              </a:rPr>
              <a:t>Uppmuntra egna initiativ</a:t>
            </a:r>
          </a:p>
          <a:p>
            <a:pPr marL="360000" indent="-360000"/>
            <a:r>
              <a:rPr lang="sv-SE" sz="2800" dirty="0">
                <a:latin typeface="Times New Roman" panose="02020603050405020304" pitchFamily="18" charset="0"/>
                <a:cs typeface="Times New Roman" panose="02020603050405020304" pitchFamily="18" charset="0"/>
              </a:rPr>
              <a:t>Visa uppskattning varje gång</a:t>
            </a:r>
          </a:p>
          <a:p>
            <a:pPr marL="285750" indent="-285750"/>
            <a:endParaRPr lang="sv-SE" dirty="0"/>
          </a:p>
          <a:p>
            <a:endParaRPr lang="sv-SE" dirty="0"/>
          </a:p>
        </p:txBody>
      </p:sp>
      <p:sp>
        <p:nvSpPr>
          <p:cNvPr id="5" name="Rubrik 4"/>
          <p:cNvSpPr>
            <a:spLocks noGrp="1"/>
          </p:cNvSpPr>
          <p:nvPr>
            <p:ph type="title"/>
          </p:nvPr>
        </p:nvSpPr>
        <p:spPr>
          <a:xfrm>
            <a:off x="546538" y="483476"/>
            <a:ext cx="8141850" cy="816686"/>
          </a:xfrm>
        </p:spPr>
        <p:txBody>
          <a:bodyPr>
            <a:normAutofit fontScale="90000"/>
          </a:bodyPr>
          <a:lstStyle/>
          <a:p>
            <a:pPr algn="ctr"/>
            <a:br>
              <a:rPr lang="sv-SE" sz="4400" b="0" dirty="0">
                <a:latin typeface="Times New Roman" panose="02020603050405020304" pitchFamily="18" charset="0"/>
                <a:cs typeface="Times New Roman" panose="02020603050405020304" pitchFamily="18" charset="0"/>
              </a:rPr>
            </a:br>
            <a:r>
              <a:rPr lang="sv-SE" sz="4400" b="0" dirty="0">
                <a:latin typeface="Times New Roman" panose="02020603050405020304" pitchFamily="18" charset="0"/>
                <a:cs typeface="Times New Roman" panose="02020603050405020304" pitchFamily="18" charset="0"/>
              </a:rPr>
              <a:t>FU</a:t>
            </a:r>
            <a:r>
              <a:rPr lang="sv-SE" sz="4400" dirty="0">
                <a:latin typeface="Times New Roman" panose="02020603050405020304" pitchFamily="18" charset="0"/>
                <a:cs typeface="Times New Roman" panose="02020603050405020304" pitchFamily="18" charset="0"/>
              </a:rPr>
              <a:t>B </a:t>
            </a:r>
            <a:r>
              <a:rPr lang="sv-SE" sz="4400" b="0" dirty="0">
                <a:latin typeface="Times New Roman" panose="02020603050405020304" pitchFamily="18" charset="0"/>
                <a:cs typeface="Times New Roman" panose="02020603050405020304" pitchFamily="18" charset="0"/>
              </a:rPr>
              <a:t>– </a:t>
            </a:r>
            <a:r>
              <a:rPr lang="sv-SE" sz="4400" dirty="0">
                <a:latin typeface="Times New Roman" panose="02020603050405020304" pitchFamily="18" charset="0"/>
                <a:cs typeface="Times New Roman" panose="02020603050405020304" pitchFamily="18" charset="0"/>
              </a:rPr>
              <a:t>Bekräfta</a:t>
            </a:r>
            <a:br>
              <a:rPr lang="sv-SE" dirty="0">
                <a:latin typeface="Times New Roman" panose="02020603050405020304" pitchFamily="18" charset="0"/>
                <a:cs typeface="Times New Roman" panose="02020603050405020304" pitchFamily="18" charset="0"/>
              </a:rPr>
            </a:br>
            <a:br>
              <a:rPr lang="sv-SE" b="0" dirty="0">
                <a:latin typeface="Times New Roman" panose="02020603050405020304" pitchFamily="18" charset="0"/>
                <a:cs typeface="Times New Roman" panose="02020603050405020304" pitchFamily="18" charset="0"/>
              </a:rPr>
            </a:br>
            <a:br>
              <a:rPr lang="sv-SE" dirty="0"/>
            </a:br>
            <a:br>
              <a:rPr lang="sv-SE" dirty="0"/>
            </a:br>
            <a:endParaRPr lang="sv-SE" b="0" dirty="0"/>
          </a:p>
        </p:txBody>
      </p:sp>
      <p:pic>
        <p:nvPicPr>
          <p:cNvPr id="8" name="Picture 2" descr="\\ad.stockholm.se\cli-sd\cc2sd008\005867\Johanna Enö Persson\Manual 3-11, reviderad version\Illustrationer\Komprimerade\Mor och dotter gör en klapplek. Komprimerad.jpg"/>
          <p:cNvPicPr>
            <a:picLocks noChangeAspect="1" noChangeArrowheads="1"/>
          </p:cNvPicPr>
          <p:nvPr/>
        </p:nvPicPr>
        <p:blipFill>
          <a:blip r:embed="rId3" cstate="print"/>
          <a:srcRect/>
          <a:stretch>
            <a:fillRect/>
          </a:stretch>
        </p:blipFill>
        <p:spPr bwMode="auto">
          <a:xfrm>
            <a:off x="5945187" y="1855090"/>
            <a:ext cx="2284661" cy="3828957"/>
          </a:xfrm>
          <a:prstGeom prst="rect">
            <a:avLst/>
          </a:prstGeom>
          <a:noFill/>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9" name="textruta 8">
            <a:extLst>
              <a:ext uri="{FF2B5EF4-FFF2-40B4-BE49-F238E27FC236}">
                <a16:creationId xmlns:a16="http://schemas.microsoft.com/office/drawing/2014/main" id="{9531EC1F-11B0-4DE6-8A17-CAEB089DF73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43708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657350"/>
            <a:ext cx="8151814" cy="3742650"/>
          </a:xfrm>
        </p:spPr>
        <p:txBody>
          <a:bodyPr/>
          <a:lstStyle/>
          <a:p>
            <a:pPr marL="360000" indent="-360000"/>
            <a:r>
              <a:rPr lang="sv-SE" sz="2800" dirty="0">
                <a:latin typeface="Times New Roman" panose="02020603050405020304" pitchFamily="18" charset="0"/>
                <a:cs typeface="Times New Roman" panose="02020603050405020304" pitchFamily="18" charset="0"/>
              </a:rPr>
              <a:t>Vad minns du bäst av första utbildningsdagen?</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Har ni använt Kometprinciperna i vardagen?</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Någon fråga?</a:t>
            </a:r>
          </a:p>
          <a:p>
            <a:endParaRPr lang="sv-SE" dirty="0"/>
          </a:p>
        </p:txBody>
      </p:sp>
      <p:sp>
        <p:nvSpPr>
          <p:cNvPr id="5" name="Rubrik 4"/>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Förra gången…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6406" y="1074254"/>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Hur hänger FUB ihop med samspelsanalysen?</a:t>
            </a:r>
          </a:p>
        </p:txBody>
      </p:sp>
      <p:sp>
        <p:nvSpPr>
          <p:cNvPr id="2" name="Rektangel 1"/>
          <p:cNvSpPr/>
          <p:nvPr/>
        </p:nvSpPr>
        <p:spPr>
          <a:xfrm>
            <a:off x="120867" y="2632841"/>
            <a:ext cx="2790497" cy="12927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0000"/>
                </a:solidFill>
              </a:rPr>
              <a:t>Före</a:t>
            </a:r>
          </a:p>
          <a:p>
            <a:pPr algn="ctr"/>
            <a:r>
              <a:rPr lang="sv-SE" dirty="0">
                <a:solidFill>
                  <a:srgbClr val="000000"/>
                </a:solidFill>
              </a:rPr>
              <a:t>Förbereda uppmana</a:t>
            </a:r>
          </a:p>
          <a:p>
            <a:pPr algn="ctr"/>
            <a:r>
              <a:rPr lang="sv-SE" b="1" dirty="0">
                <a:solidFill>
                  <a:srgbClr val="000000"/>
                </a:solidFill>
              </a:rPr>
              <a:t>F          U </a:t>
            </a:r>
          </a:p>
        </p:txBody>
      </p:sp>
      <p:sp>
        <p:nvSpPr>
          <p:cNvPr id="7" name="Rektangel 6"/>
          <p:cNvSpPr/>
          <p:nvPr/>
        </p:nvSpPr>
        <p:spPr>
          <a:xfrm>
            <a:off x="3105806" y="2632841"/>
            <a:ext cx="2790497" cy="12927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0000"/>
                </a:solidFill>
              </a:rPr>
              <a:t>Barnets beteende</a:t>
            </a:r>
          </a:p>
          <a:p>
            <a:pPr algn="ctr"/>
            <a:r>
              <a:rPr lang="sv-SE" dirty="0">
                <a:solidFill>
                  <a:srgbClr val="000000"/>
                </a:solidFill>
              </a:rPr>
              <a:t>Exempel: Barnet stänger av tv:n</a:t>
            </a:r>
          </a:p>
        </p:txBody>
      </p:sp>
      <p:sp>
        <p:nvSpPr>
          <p:cNvPr id="8" name="Rektangel 7"/>
          <p:cNvSpPr/>
          <p:nvPr/>
        </p:nvSpPr>
        <p:spPr>
          <a:xfrm>
            <a:off x="6090745" y="2632841"/>
            <a:ext cx="2790497" cy="12927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0000"/>
                </a:solidFill>
              </a:rPr>
              <a:t>Efter</a:t>
            </a:r>
          </a:p>
          <a:p>
            <a:pPr algn="ctr"/>
            <a:r>
              <a:rPr lang="sv-SE" dirty="0">
                <a:solidFill>
                  <a:srgbClr val="000000"/>
                </a:solidFill>
              </a:rPr>
              <a:t>Bekräfta och uppmuntra </a:t>
            </a:r>
          </a:p>
          <a:p>
            <a:pPr algn="ctr"/>
            <a:r>
              <a:rPr lang="sv-SE" b="1" dirty="0">
                <a:solidFill>
                  <a:srgbClr val="000000"/>
                </a:solidFill>
              </a:rPr>
              <a:t>B</a:t>
            </a:r>
          </a:p>
        </p:txBody>
      </p:sp>
      <p:pic>
        <p:nvPicPr>
          <p:cNvPr id="9" name="Bildobjekt 8"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10" name="textruta 9">
            <a:extLst>
              <a:ext uri="{FF2B5EF4-FFF2-40B4-BE49-F238E27FC236}">
                <a16:creationId xmlns:a16="http://schemas.microsoft.com/office/drawing/2014/main" id="{27C11AAC-912F-4464-BC3E-2D8B1C6E1144}"/>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963343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5611" y="1813903"/>
            <a:ext cx="8057767" cy="3960000"/>
          </a:xfrm>
        </p:spPr>
        <p:txBody>
          <a:bodyPr/>
          <a:lstStyle/>
          <a:p>
            <a:pPr marL="360000" indent="-360000"/>
            <a:r>
              <a:rPr lang="sv-SE" sz="3200" dirty="0">
                <a:latin typeface="Times New Roman" panose="02020603050405020304" pitchFamily="18" charset="0"/>
                <a:cs typeface="Times New Roman" panose="02020603050405020304" pitchFamily="18" charset="0"/>
              </a:rPr>
              <a:t> Gemensam stund</a:t>
            </a:r>
          </a:p>
          <a:p>
            <a:pPr marL="360000" indent="-360000"/>
            <a:r>
              <a:rPr lang="sv-SE" sz="3200" dirty="0">
                <a:latin typeface="Times New Roman" panose="02020603050405020304" pitchFamily="18" charset="0"/>
                <a:cs typeface="Times New Roman" panose="02020603050405020304" pitchFamily="18" charset="0"/>
              </a:rPr>
              <a:t> </a:t>
            </a:r>
            <a:r>
              <a:rPr lang="sv-SE" sz="3200" b="1" dirty="0">
                <a:latin typeface="Times New Roman" panose="02020603050405020304" pitchFamily="18" charset="0"/>
                <a:cs typeface="Times New Roman" panose="02020603050405020304" pitchFamily="18" charset="0"/>
              </a:rPr>
              <a:t>FUB</a:t>
            </a:r>
            <a:r>
              <a:rPr lang="sv-SE" sz="3200" dirty="0">
                <a:latin typeface="Times New Roman" panose="02020603050405020304" pitchFamily="18" charset="0"/>
                <a:cs typeface="Times New Roman" panose="02020603050405020304" pitchFamily="18" charset="0"/>
              </a:rPr>
              <a:t> – </a:t>
            </a:r>
            <a:r>
              <a:rPr lang="sv-SE" sz="3200" b="1" dirty="0">
                <a:latin typeface="Times New Roman" panose="02020603050405020304" pitchFamily="18" charset="0"/>
                <a:cs typeface="Times New Roman" panose="02020603050405020304" pitchFamily="18" charset="0"/>
              </a:rPr>
              <a:t>F</a:t>
            </a:r>
            <a:r>
              <a:rPr lang="sv-SE" sz="3200" dirty="0">
                <a:latin typeface="Times New Roman" panose="02020603050405020304" pitchFamily="18" charset="0"/>
                <a:cs typeface="Times New Roman" panose="02020603050405020304" pitchFamily="18" charset="0"/>
              </a:rPr>
              <a:t>örbereda – </a:t>
            </a:r>
            <a:r>
              <a:rPr lang="sv-SE" sz="3200" b="1" dirty="0">
                <a:latin typeface="Times New Roman" panose="02020603050405020304" pitchFamily="18" charset="0"/>
                <a:cs typeface="Times New Roman" panose="02020603050405020304" pitchFamily="18" charset="0"/>
              </a:rPr>
              <a:t>U</a:t>
            </a:r>
            <a:r>
              <a:rPr lang="sv-SE" sz="3200" dirty="0">
                <a:latin typeface="Times New Roman" panose="02020603050405020304" pitchFamily="18" charset="0"/>
                <a:cs typeface="Times New Roman" panose="02020603050405020304" pitchFamily="18" charset="0"/>
              </a:rPr>
              <a:t>ppmana– Bekräfta</a:t>
            </a:r>
          </a:p>
          <a:p>
            <a:pPr marL="360000" indent="-360000"/>
            <a:r>
              <a:rPr lang="sv-SE" sz="3200" dirty="0">
                <a:latin typeface="Times New Roman" panose="02020603050405020304" pitchFamily="18" charset="0"/>
                <a:cs typeface="Times New Roman" panose="02020603050405020304" pitchFamily="18" charset="0"/>
              </a:rPr>
              <a:t> Tider inför den individuella träffen träff 5</a:t>
            </a:r>
          </a:p>
        </p:txBody>
      </p:sp>
      <p:sp>
        <p:nvSpPr>
          <p:cNvPr id="5" name="Rubrik 4"/>
          <p:cNvSpPr>
            <a:spLocks noGrp="1"/>
          </p:cNvSpPr>
          <p:nvPr>
            <p:ph type="title"/>
          </p:nvPr>
        </p:nvSpPr>
        <p:spPr>
          <a:xfrm>
            <a:off x="455612" y="970941"/>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2</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1EF1D10C-26E5-42D6-9692-217096810B7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01121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3</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573595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2101804" y="794493"/>
            <a:ext cx="5062484" cy="5144934"/>
          </a:xfrm>
          <a:prstGeom prst="rect">
            <a:avLst/>
          </a:prstGeom>
          <a:ln>
            <a:noFill/>
          </a:ln>
          <a:effectLst>
            <a:outerShdw blurRad="292100" dist="139700" dir="2700000" algn="tl" rotWithShape="0">
              <a:srgbClr val="333333">
                <a:alpha val="65000"/>
              </a:srgbClr>
            </a:outerShdw>
          </a:effectLst>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0BCE86CD-B50A-4D95-830F-C886BF6B741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19703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stretch>
            <a:fillRect/>
          </a:stretch>
        </p:blipFill>
        <p:spPr>
          <a:xfrm>
            <a:off x="94582" y="1030941"/>
            <a:ext cx="8935198" cy="4354654"/>
          </a:xfrm>
          <a:prstGeom prst="rect">
            <a:avLst/>
          </a:prstGeom>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4" name="textruta 3">
            <a:extLst>
              <a:ext uri="{FF2B5EF4-FFF2-40B4-BE49-F238E27FC236}">
                <a16:creationId xmlns:a16="http://schemas.microsoft.com/office/drawing/2014/main" id="{49660D68-EDF0-411C-ADBA-2002F67C97E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49441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8" y="1300162"/>
            <a:ext cx="8229600" cy="4099838"/>
          </a:xfrm>
        </p:spPr>
        <p:txBody>
          <a:bodyPr>
            <a:noAutofit/>
          </a:bodyPr>
          <a:lstStyle/>
          <a:p>
            <a:pPr marL="360000" indent="-360000"/>
            <a:endParaRPr lang="sv-SE" sz="2800" dirty="0">
              <a:solidFill>
                <a:schemeClr val="tx1"/>
              </a:solidFill>
              <a:latin typeface="Times New Roman" panose="02020603050405020304" pitchFamily="18" charset="0"/>
              <a:cs typeface="Times New Roman" panose="02020603050405020304" pitchFamily="18" charset="0"/>
            </a:endParaRPr>
          </a:p>
          <a:p>
            <a:pPr marL="360000" indent="-360000"/>
            <a:r>
              <a:rPr lang="sv-SE" sz="2800" dirty="0">
                <a:solidFill>
                  <a:schemeClr val="tx1"/>
                </a:solidFill>
                <a:latin typeface="Times New Roman" panose="02020603050405020304" pitchFamily="18" charset="0"/>
                <a:cs typeface="Times New Roman" panose="02020603050405020304" pitchFamily="18" charset="0"/>
              </a:rPr>
              <a:t>Göra uppdraget tydligt och positivt formulerat</a:t>
            </a:r>
          </a:p>
          <a:p>
            <a:pPr marL="360000" indent="-360000"/>
            <a:r>
              <a:rPr lang="sv-SE" sz="2800" dirty="0">
                <a:solidFill>
                  <a:schemeClr val="tx1"/>
                </a:solidFill>
                <a:latin typeface="Times New Roman" panose="02020603050405020304" pitchFamily="18" charset="0"/>
                <a:cs typeface="Times New Roman" panose="02020603050405020304" pitchFamily="18" charset="0"/>
              </a:rPr>
              <a:t>Lagom svåra uppdrag</a:t>
            </a:r>
          </a:p>
          <a:p>
            <a:pPr marL="360000" indent="-360000"/>
            <a:r>
              <a:rPr lang="sv-SE" sz="2800" dirty="0">
                <a:solidFill>
                  <a:schemeClr val="tx1"/>
                </a:solidFill>
                <a:latin typeface="Times New Roman" panose="02020603050405020304" pitchFamily="18" charset="0"/>
                <a:cs typeface="Times New Roman" panose="02020603050405020304" pitchFamily="18" charset="0"/>
              </a:rPr>
              <a:t>Välj något som sker ofta</a:t>
            </a:r>
          </a:p>
          <a:p>
            <a:pPr marL="360000" indent="-360000"/>
            <a:r>
              <a:rPr lang="sv-SE" sz="2800" dirty="0">
                <a:solidFill>
                  <a:schemeClr val="tx1"/>
                </a:solidFill>
                <a:latin typeface="Times New Roman" panose="02020603050405020304" pitchFamily="18" charset="0"/>
                <a:cs typeface="Times New Roman" panose="02020603050405020304" pitchFamily="18" charset="0"/>
              </a:rPr>
              <a:t>Välj 1-3 uppdrag utifrån situationer som brukar skapa mycket tjat och konflikter</a:t>
            </a:r>
          </a:p>
          <a:p>
            <a:pPr marL="360000" indent="-360000"/>
            <a:r>
              <a:rPr lang="sv-SE" sz="2800" dirty="0">
                <a:solidFill>
                  <a:schemeClr val="tx1"/>
                </a:solidFill>
                <a:latin typeface="Times New Roman" panose="02020603050405020304" pitchFamily="18" charset="0"/>
                <a:cs typeface="Times New Roman" panose="02020603050405020304" pitchFamily="18" charset="0"/>
              </a:rPr>
              <a:t>Skapa förutsättningar</a:t>
            </a:r>
          </a:p>
          <a:p>
            <a:pPr marL="360000" indent="-360000"/>
            <a:r>
              <a:rPr lang="sv-SE" sz="2800" dirty="0">
                <a:solidFill>
                  <a:schemeClr val="tx1"/>
                </a:solidFill>
                <a:latin typeface="Times New Roman" panose="02020603050405020304" pitchFamily="18" charset="0"/>
                <a:cs typeface="Times New Roman" panose="02020603050405020304" pitchFamily="18" charset="0"/>
              </a:rPr>
              <a:t>Gör barnet delaktigt</a:t>
            </a:r>
            <a:endParaRPr lang="sv-SE" sz="2800" dirty="0">
              <a:latin typeface="Times New Roman" panose="02020603050405020304" pitchFamily="18" charset="0"/>
              <a:cs typeface="Times New Roman" panose="02020603050405020304" pitchFamily="18" charset="0"/>
            </a:endParaRPr>
          </a:p>
        </p:txBody>
      </p:sp>
      <p:sp>
        <p:nvSpPr>
          <p:cNvPr id="6" name="Rubrik 5"/>
          <p:cNvSpPr>
            <a:spLocks noGrp="1"/>
          </p:cNvSpPr>
          <p:nvPr>
            <p:ph type="title"/>
          </p:nvPr>
        </p:nvSpPr>
        <p:spPr>
          <a:xfrm>
            <a:off x="454024" y="673939"/>
            <a:ext cx="8231188" cy="842962"/>
          </a:xfrm>
        </p:spPr>
        <p:txBody>
          <a:bodyPr>
            <a:normAutofit fontScale="90000"/>
          </a:bodyPr>
          <a:lstStyle/>
          <a:p>
            <a:pPr algn="ctr"/>
            <a:br>
              <a:rPr lang="sv-SE" sz="400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Ge barnet uppdrag</a:t>
            </a: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br>
              <a:rPr lang="sv-SE" sz="4000" dirty="0">
                <a:latin typeface="Times New Roman" panose="02020603050405020304" pitchFamily="18" charset="0"/>
                <a:cs typeface="Times New Roman" panose="02020603050405020304" pitchFamily="18" charset="0"/>
              </a:rPr>
            </a:br>
            <a:endParaRPr lang="sv-SE" sz="4000" dirty="0">
              <a:latin typeface="Times New Roman" panose="02020603050405020304" pitchFamily="18" charset="0"/>
              <a:cs typeface="Times New Roman" panose="02020603050405020304" pitchFamily="18" charset="0"/>
            </a:endParaRP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5" name="textruta 4">
            <a:extLst>
              <a:ext uri="{FF2B5EF4-FFF2-40B4-BE49-F238E27FC236}">
                <a16:creationId xmlns:a16="http://schemas.microsoft.com/office/drawing/2014/main" id="{E8D764A0-FEAD-4A46-854D-A5040F1286BA}"/>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573354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0" y="1951580"/>
            <a:ext cx="7378927" cy="3562306"/>
          </a:xfrm>
        </p:spPr>
        <p:style>
          <a:lnRef idx="1">
            <a:schemeClr val="accent4"/>
          </a:lnRef>
          <a:fillRef idx="2">
            <a:schemeClr val="accent4"/>
          </a:fillRef>
          <a:effectRef idx="1">
            <a:schemeClr val="accent4"/>
          </a:effectRef>
          <a:fontRef idx="minor">
            <a:schemeClr val="dk1"/>
          </a:fontRef>
        </p:style>
        <p:txBody>
          <a:bodyPr>
            <a:normAutofit/>
          </a:bodyPr>
          <a:lstStyle/>
          <a:p>
            <a:endParaRPr lang="sv-SE" sz="24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 Komma i tid till skolan.</a:t>
            </a:r>
          </a:p>
          <a:p>
            <a:pPr marL="0" indent="0">
              <a:buNone/>
            </a:pPr>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 Vara snäll mot lillasyster.</a:t>
            </a:r>
          </a:p>
          <a:p>
            <a:pPr marL="0" indent="0">
              <a:buNone/>
            </a:pPr>
            <a:endParaRPr lang="sv-SE" sz="2800"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30137" y="782909"/>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Uppdrag – objektiva och konkreta</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81C4FE8E-6398-4907-8C19-4AAE17A01A9F}"/>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1161395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6406" y="1708014"/>
            <a:ext cx="4509732" cy="3960000"/>
          </a:xfrm>
        </p:spPr>
        <p:txBody>
          <a:bodyPr>
            <a:normAutofit/>
          </a:bodyPr>
          <a:lstStyle/>
          <a:p>
            <a:pPr marL="342900" indent="-3429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För yngre barn som inte kan läsa eller som behöver </a:t>
            </a:r>
            <a:r>
              <a:rPr lang="sv-SE" sz="2400" dirty="0" err="1">
                <a:latin typeface="Times New Roman" panose="02020603050405020304" pitchFamily="18" charset="0"/>
                <a:cs typeface="Times New Roman" panose="02020603050405020304" pitchFamily="18" charset="0"/>
              </a:rPr>
              <a:t>bildstöd</a:t>
            </a:r>
            <a:endParaRPr lang="sv-SE" sz="2400"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6406" y="752616"/>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Rita eller fota uppdragen</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52" y="3102325"/>
            <a:ext cx="2307444" cy="2297675"/>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305" y="3117146"/>
            <a:ext cx="2394024" cy="2357536"/>
          </a:xfrm>
          <a:prstGeom prst="rect">
            <a:avLst/>
          </a:prstGeom>
        </p:spPr>
      </p:pic>
      <p:pic>
        <p:nvPicPr>
          <p:cNvPr id="10" name="Bildobjekt 9"/>
          <p:cNvPicPr/>
          <p:nvPr/>
        </p:nvPicPr>
        <p:blipFill>
          <a:blip r:embed="rId5" cstate="print">
            <a:extLst>
              <a:ext uri="{28A0092B-C50C-407E-A947-70E740481C1C}">
                <a14:useLocalDpi xmlns:a14="http://schemas.microsoft.com/office/drawing/2010/main" val="0"/>
              </a:ext>
            </a:extLst>
          </a:blip>
          <a:stretch>
            <a:fillRect/>
          </a:stretch>
        </p:blipFill>
        <p:spPr>
          <a:xfrm>
            <a:off x="3340037" y="3117146"/>
            <a:ext cx="2294965" cy="2357536"/>
          </a:xfrm>
          <a:prstGeom prst="rect">
            <a:avLst/>
          </a:prstGeom>
        </p:spPr>
      </p:pic>
      <p:pic>
        <p:nvPicPr>
          <p:cNvPr id="8" name="Bildobjekt 7" descr="\\ad.stockholm.se\cli-sd\cc2sd002\003871\Precens\Brottsprevention\Komet1\Administration\Logotype\PLUS\PLUS logo användbar.jpg"/>
          <p:cNvPicPr/>
          <p:nvPr/>
        </p:nvPicPr>
        <p:blipFill>
          <a:blip r:embed="rId6" cstate="print"/>
          <a:srcRect/>
          <a:stretch>
            <a:fillRect/>
          </a:stretch>
        </p:blipFill>
        <p:spPr bwMode="auto">
          <a:xfrm>
            <a:off x="7164288" y="6165304"/>
            <a:ext cx="1130531" cy="465513"/>
          </a:xfrm>
          <a:prstGeom prst="rect">
            <a:avLst/>
          </a:prstGeom>
          <a:noFill/>
          <a:ln w="9525">
            <a:noFill/>
            <a:miter lim="800000"/>
            <a:headEnd/>
            <a:tailEnd/>
          </a:ln>
        </p:spPr>
      </p:pic>
      <p:sp>
        <p:nvSpPr>
          <p:cNvPr id="11" name="textruta 10">
            <a:extLst>
              <a:ext uri="{FF2B5EF4-FFF2-40B4-BE49-F238E27FC236}">
                <a16:creationId xmlns:a16="http://schemas.microsoft.com/office/drawing/2014/main" id="{7945706A-F1A6-4167-9707-8A1C598FDC36}"/>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269071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73529" y="673939"/>
            <a:ext cx="8196942" cy="3960000"/>
          </a:xfrm>
        </p:spPr>
        <p:txBody>
          <a:bodyPr>
            <a:normAutofit lnSpcReduction="10000"/>
          </a:bodyPr>
          <a:lstStyle/>
          <a:p>
            <a:pPr>
              <a:buFont typeface="Webdings" panose="05030102010509060703" pitchFamily="18" charset="2"/>
              <a:buChar char="·"/>
            </a:pPr>
            <a:endParaRPr lang="sv-SE" sz="3200" b="1" dirty="0">
              <a:latin typeface="Times New Roman" panose="02020603050405020304" pitchFamily="18" charset="0"/>
              <a:cs typeface="Times New Roman" panose="02020603050405020304" pitchFamily="18" charset="0"/>
            </a:endParaRPr>
          </a:p>
          <a:p>
            <a:pPr>
              <a:buFont typeface="Webdings" panose="05030102010509060703" pitchFamily="18" charset="2"/>
              <a:buChar char="·"/>
            </a:pPr>
            <a:r>
              <a:rPr lang="sv-SE" sz="3200" b="1" dirty="0">
                <a:latin typeface="Times New Roman" panose="02020603050405020304" pitchFamily="18" charset="0"/>
                <a:cs typeface="Times New Roman" panose="02020603050405020304" pitchFamily="18" charset="0"/>
              </a:rPr>
              <a:t>Film 10 - Mindre lyckat försök med att ge uppdrag</a:t>
            </a:r>
          </a:p>
          <a:p>
            <a:pPr marL="0" indent="0">
              <a:buNone/>
            </a:pPr>
            <a:endParaRPr lang="sv-SE" sz="3200" b="1" dirty="0">
              <a:latin typeface="Times New Roman" panose="02020603050405020304" pitchFamily="18" charset="0"/>
              <a:cs typeface="Times New Roman" panose="02020603050405020304" pitchFamily="18" charset="0"/>
            </a:endParaRPr>
          </a:p>
          <a:p>
            <a:pPr marL="360000" indent="-360000"/>
            <a:r>
              <a:rPr lang="sv-SE" sz="2600" dirty="0">
                <a:latin typeface="Times New Roman" panose="02020603050405020304" pitchFamily="18" charset="0"/>
                <a:cs typeface="Times New Roman" panose="02020603050405020304" pitchFamily="18" charset="0"/>
              </a:rPr>
              <a:t>Vad behöver föräldern tänka på när hon ger barnen uppdrag?</a:t>
            </a:r>
          </a:p>
          <a:p>
            <a:pPr marL="360000" indent="-360000">
              <a:buNone/>
            </a:pPr>
            <a:endParaRPr lang="sv-SE" sz="1600" dirty="0">
              <a:latin typeface="Times New Roman" panose="02020603050405020304" pitchFamily="18" charset="0"/>
              <a:cs typeface="Times New Roman" panose="02020603050405020304" pitchFamily="18" charset="0"/>
            </a:endParaRPr>
          </a:p>
          <a:p>
            <a:pPr marL="360000" indent="-360000"/>
            <a:r>
              <a:rPr lang="sv-SE" sz="2600" dirty="0">
                <a:latin typeface="Times New Roman" panose="02020603050405020304" pitchFamily="18" charset="0"/>
                <a:cs typeface="Times New Roman" panose="02020603050405020304" pitchFamily="18" charset="0"/>
              </a:rPr>
              <a:t>Hur skulle föräldern kunna formulera tydligare uppdrag?</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F1036108-CC55-434C-9B00-D04F094BC19C}"/>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5197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00909"/>
            <a:ext cx="8231188" cy="4497151"/>
          </a:xfrm>
        </p:spPr>
        <p:txBody>
          <a:bodyPr>
            <a:normAutofit/>
          </a:bodyPr>
          <a:lstStyle/>
          <a:p>
            <a:pPr marL="360000" indent="-360000">
              <a:buFont typeface="Arial" pitchFamily="34" charset="0"/>
              <a:buChar char="•"/>
            </a:pPr>
            <a:r>
              <a:rPr lang="sv-SE" sz="2800" dirty="0">
                <a:latin typeface="Times New Roman" panose="02020603050405020304" pitchFamily="18" charset="0"/>
                <a:cs typeface="Times New Roman" panose="02020603050405020304" pitchFamily="18" charset="0"/>
              </a:rPr>
              <a:t>Helst inte, men ibland nödvändigt</a:t>
            </a:r>
          </a:p>
          <a:p>
            <a:pPr marL="360000" indent="-360000">
              <a:buFont typeface="Arial" pitchFamily="34" charset="0"/>
              <a:buChar char="•"/>
            </a:pPr>
            <a:endParaRPr lang="sv-SE" sz="1000" dirty="0">
              <a:latin typeface="Times New Roman" panose="02020603050405020304" pitchFamily="18" charset="0"/>
              <a:cs typeface="Times New Roman" panose="02020603050405020304" pitchFamily="18" charset="0"/>
            </a:endParaRPr>
          </a:p>
          <a:p>
            <a:pPr marL="360000" indent="-360000">
              <a:buFont typeface="Arial" pitchFamily="34" charset="0"/>
              <a:buChar char="•"/>
            </a:pPr>
            <a:r>
              <a:rPr lang="sv-SE" sz="2800" dirty="0">
                <a:latin typeface="Times New Roman" panose="02020603050405020304" pitchFamily="18" charset="0"/>
                <a:cs typeface="Times New Roman" panose="02020603050405020304" pitchFamily="18" charset="0"/>
              </a:rPr>
              <a:t>När det handlar om ett allvarligare beteende som att knuffas eller slå någon</a:t>
            </a:r>
          </a:p>
          <a:p>
            <a:pPr marL="360000" indent="-360000"/>
            <a:endParaRPr lang="sv-SE" sz="1000" dirty="0">
              <a:latin typeface="Times New Roman" panose="02020603050405020304" pitchFamily="18" charset="0"/>
              <a:cs typeface="Times New Roman" panose="02020603050405020304" pitchFamily="18" charset="0"/>
            </a:endParaRPr>
          </a:p>
          <a:p>
            <a:pPr marL="360000" indent="-360000">
              <a:buFont typeface="Arial" pitchFamily="34" charset="0"/>
              <a:buChar char="•"/>
            </a:pPr>
            <a:r>
              <a:rPr lang="sv-SE" sz="2800" dirty="0">
                <a:latin typeface="Times New Roman" panose="02020603050405020304" pitchFamily="18" charset="0"/>
                <a:cs typeface="Times New Roman" panose="02020603050405020304" pitchFamily="18" charset="0"/>
              </a:rPr>
              <a:t>För att undvika missförstånd</a:t>
            </a:r>
          </a:p>
        </p:txBody>
      </p:sp>
      <p:sp>
        <p:nvSpPr>
          <p:cNvPr id="5" name="Rubrik 4"/>
          <p:cNvSpPr>
            <a:spLocks noGrp="1"/>
          </p:cNvSpPr>
          <p:nvPr>
            <p:ph type="title"/>
          </p:nvPr>
        </p:nvSpPr>
        <p:spPr>
          <a:xfrm>
            <a:off x="456406" y="812164"/>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Negativt formulerade uppdrag</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39A66919-A04B-44AB-856D-8AA19AACC744}"/>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138451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normAutofit/>
          </a:bodyPr>
          <a:lstStyle/>
          <a:p>
            <a:endParaRPr lang="sv-SE"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Fördjupning av gruppledarfärdigheter</a:t>
            </a:r>
          </a:p>
          <a:p>
            <a:endParaRPr lang="sv-SE"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Läs igenom till nästa utbildningstillfälle</a:t>
            </a:r>
          </a:p>
          <a:p>
            <a:pPr marL="0" indent="0">
              <a:buNone/>
            </a:pPr>
            <a:endParaRPr lang="sv-SE" sz="3000" dirty="0">
              <a:latin typeface="Times New Roman" panose="02020603050405020304" pitchFamily="18" charset="0"/>
              <a:cs typeface="Times New Roman" panose="02020603050405020304" pitchFamily="18" charset="0"/>
            </a:endParaRPr>
          </a:p>
          <a:p>
            <a:endParaRPr lang="sv-SE" sz="3000" dirty="0">
              <a:latin typeface="Times New Roman" panose="02020603050405020304" pitchFamily="18" charset="0"/>
              <a:cs typeface="Times New Roman" panose="02020603050405020304" pitchFamily="18" charset="0"/>
            </a:endParaRPr>
          </a:p>
          <a:p>
            <a:endParaRPr lang="sv-SE" sz="2800"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8788" y="269767"/>
            <a:ext cx="8231188" cy="842962"/>
          </a:xfrm>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Att lära ut Komet</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9" name="Bildobjekt 8">
            <a:extLst>
              <a:ext uri="{FF2B5EF4-FFF2-40B4-BE49-F238E27FC236}">
                <a16:creationId xmlns:a16="http://schemas.microsoft.com/office/drawing/2014/main" id="{725B40F3-DE71-4C14-9D97-7EC5CF0DBFFA}"/>
              </a:ext>
            </a:extLst>
          </p:cNvPr>
          <p:cNvPicPr>
            <a:picLocks noChangeAspect="1"/>
          </p:cNvPicPr>
          <p:nvPr/>
        </p:nvPicPr>
        <p:blipFill>
          <a:blip r:embed="rId4"/>
          <a:stretch>
            <a:fillRect/>
          </a:stretch>
        </p:blipFill>
        <p:spPr>
          <a:xfrm>
            <a:off x="4126667" y="1440000"/>
            <a:ext cx="4352882" cy="39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5488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385483" y="1129833"/>
            <a:ext cx="5163670" cy="5728167"/>
          </a:xfrm>
        </p:spPr>
        <p:txBody>
          <a:bodyPr>
            <a:normAutofit/>
          </a:bodyPr>
          <a:lstStyle/>
          <a:p>
            <a:pPr>
              <a:lnSpc>
                <a:spcPct val="110000"/>
              </a:lnSpc>
              <a:spcBef>
                <a:spcPts val="0"/>
              </a:spcBef>
            </a:pPr>
            <a:endParaRPr lang="sv-SE"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 typeface="Arial" panose="020B0604020202020204" pitchFamily="34" charset="0"/>
              <a:buChar char="•"/>
            </a:pPr>
            <a:r>
              <a:rPr lang="sv-SE" dirty="0">
                <a:latin typeface="Times New Roman" panose="02020603050405020304" pitchFamily="18" charset="0"/>
                <a:cs typeface="Times New Roman" panose="02020603050405020304" pitchFamily="18" charset="0"/>
              </a:rPr>
              <a:t>Viktigt med uppföljning – mycket positiv uppmärksamhet varje gång barnet klarat ett uppdrag</a:t>
            </a:r>
          </a:p>
          <a:p>
            <a:pPr>
              <a:lnSpc>
                <a:spcPct val="110000"/>
              </a:lnSpc>
              <a:spcBef>
                <a:spcPts val="0"/>
              </a:spcBef>
            </a:pPr>
            <a:endParaRPr lang="sv-SE"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 typeface="Arial" panose="020B0604020202020204" pitchFamily="34" charset="0"/>
              <a:buChar char="•"/>
            </a:pPr>
            <a:r>
              <a:rPr lang="sv-SE" dirty="0">
                <a:latin typeface="Times New Roman" panose="02020603050405020304" pitchFamily="18" charset="0"/>
                <a:cs typeface="Times New Roman" panose="02020603050405020304" pitchFamily="18" charset="0"/>
              </a:rPr>
              <a:t>Ta hjälp av motivationsspelet Ormen – kryss eller klistermärke på Ormen för varje klarat uppdrag</a:t>
            </a:r>
          </a:p>
          <a:p>
            <a:pPr>
              <a:lnSpc>
                <a:spcPct val="110000"/>
              </a:lnSpc>
              <a:spcBef>
                <a:spcPts val="0"/>
              </a:spcBef>
            </a:pPr>
            <a:endParaRPr lang="sv-SE"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 typeface="Arial" panose="020B0604020202020204" pitchFamily="34" charset="0"/>
              <a:buChar char="•"/>
            </a:pPr>
            <a:r>
              <a:rPr lang="sv-SE" dirty="0">
                <a:latin typeface="Times New Roman" panose="02020603050405020304" pitchFamily="18" charset="0"/>
                <a:cs typeface="Times New Roman" panose="02020603050405020304" pitchFamily="18" charset="0"/>
              </a:rPr>
              <a:t>Vill man ej använda Ormen – extra viktigt att uppmuntra och bekräfta när barnet klarar uppdragen</a:t>
            </a:r>
          </a:p>
          <a:p>
            <a:pPr>
              <a:lnSpc>
                <a:spcPct val="110000"/>
              </a:lnSpc>
              <a:spcBef>
                <a:spcPts val="0"/>
              </a:spcBef>
            </a:pPr>
            <a:endParaRPr lang="sv-SE" dirty="0">
              <a:latin typeface="Times New Roman" panose="02020603050405020304" pitchFamily="18" charset="0"/>
              <a:cs typeface="Times New Roman" panose="02020603050405020304" pitchFamily="18" charset="0"/>
            </a:endParaRPr>
          </a:p>
          <a:p>
            <a:pPr marL="342900" indent="-342900">
              <a:lnSpc>
                <a:spcPct val="110000"/>
              </a:lnSpc>
              <a:spcBef>
                <a:spcPts val="0"/>
              </a:spcBef>
              <a:buFont typeface="Arial" panose="020B0604020202020204" pitchFamily="34" charset="0"/>
              <a:buChar char="•"/>
            </a:pPr>
            <a:r>
              <a:rPr lang="sv-SE" dirty="0">
                <a:latin typeface="Times New Roman" panose="02020603050405020304" pitchFamily="18" charset="0"/>
                <a:cs typeface="Times New Roman" panose="02020603050405020304" pitchFamily="18" charset="0"/>
              </a:rPr>
              <a:t>Ormen finns MED eller UTAN chanskort</a:t>
            </a:r>
          </a:p>
          <a:p>
            <a:endParaRPr lang="sv-SE" dirty="0"/>
          </a:p>
          <a:p>
            <a:endParaRPr lang="sv-SE" dirty="0"/>
          </a:p>
        </p:txBody>
      </p:sp>
      <p:sp>
        <p:nvSpPr>
          <p:cNvPr id="5" name="Rubrik 4"/>
          <p:cNvSpPr>
            <a:spLocks noGrp="1"/>
          </p:cNvSpPr>
          <p:nvPr>
            <p:ph type="title"/>
          </p:nvPr>
        </p:nvSpPr>
        <p:spPr>
          <a:xfrm>
            <a:off x="456406" y="793516"/>
            <a:ext cx="8231188" cy="672634"/>
          </a:xfrm>
        </p:spPr>
        <p:txBody>
          <a:bodyPr>
            <a:normAutofit fontScale="90000"/>
          </a:bodyPr>
          <a:lstStyle/>
          <a:p>
            <a:pPr algn="ctr">
              <a:lnSpc>
                <a:spcPct val="100000"/>
              </a:lnSpc>
              <a:spcAft>
                <a:spcPts val="1200"/>
              </a:spcAft>
            </a:pPr>
            <a:r>
              <a:rPr lang="sv-SE" sz="3100" dirty="0">
                <a:latin typeface="Times New Roman" panose="02020603050405020304" pitchFamily="18" charset="0"/>
                <a:cs typeface="Times New Roman" panose="02020603050405020304" pitchFamily="18" charset="0"/>
              </a:rPr>
              <a:t> Uppdrag med hjälp av motivationsspelet Ormen</a:t>
            </a:r>
            <a:r>
              <a:rPr lang="sv-SE" sz="4000" dirty="0">
                <a:latin typeface="Times New Roman" panose="02020603050405020304" pitchFamily="18" charset="0"/>
                <a:cs typeface="Times New Roman" panose="02020603050405020304" pitchFamily="18" charset="0"/>
              </a:rPr>
              <a:t>	</a:t>
            </a:r>
            <a:br>
              <a:rPr lang="sv-SE" sz="4000" dirty="0">
                <a:latin typeface="Times New Roman" panose="02020603050405020304" pitchFamily="18" charset="0"/>
                <a:cs typeface="Times New Roman" panose="02020603050405020304" pitchFamily="18" charset="0"/>
              </a:rPr>
            </a:br>
            <a:endParaRPr lang="sv-SE" sz="4000" dirty="0"/>
          </a:p>
        </p:txBody>
      </p:sp>
      <p:pic>
        <p:nvPicPr>
          <p:cNvPr id="7" name="Picture 2" descr="\\ad.stockholm.se\cli-sd\cc2sd008\005867\Johanna Enö Persson\Manual 3-11, reviderad version\Illustrationer\Komprimerade\Orm. Komprimerad.jpg"/>
          <p:cNvPicPr>
            <a:picLocks noChangeAspect="1" noChangeArrowheads="1"/>
          </p:cNvPicPr>
          <p:nvPr/>
        </p:nvPicPr>
        <p:blipFill>
          <a:blip r:embed="rId3" cstate="print"/>
          <a:srcRect/>
          <a:stretch>
            <a:fillRect/>
          </a:stretch>
        </p:blipFill>
        <p:spPr bwMode="auto">
          <a:xfrm>
            <a:off x="5863195" y="3429000"/>
            <a:ext cx="2746389" cy="2277658"/>
          </a:xfrm>
          <a:prstGeom prst="rect">
            <a:avLst/>
          </a:prstGeom>
          <a:noFill/>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2FC17B5F-BD55-404B-B3FF-EAA9E360C6B0}"/>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pic>
        <p:nvPicPr>
          <p:cNvPr id="9" name="Bildobjekt 8">
            <a:extLst>
              <a:ext uri="{FF2B5EF4-FFF2-40B4-BE49-F238E27FC236}">
                <a16:creationId xmlns:a16="http://schemas.microsoft.com/office/drawing/2014/main" id="{64DB6999-8F46-4CC2-8AB5-41D97D79BE2A}"/>
              </a:ext>
            </a:extLst>
          </p:cNvPr>
          <p:cNvPicPr/>
          <p:nvPr/>
        </p:nvPicPr>
        <p:blipFill>
          <a:blip r:embed="rId5"/>
          <a:stretch>
            <a:fillRect/>
          </a:stretch>
        </p:blipFill>
        <p:spPr>
          <a:xfrm>
            <a:off x="5863195" y="1466150"/>
            <a:ext cx="2231275" cy="1805450"/>
          </a:xfrm>
          <a:prstGeom prst="rect">
            <a:avLst/>
          </a:prstGeom>
        </p:spPr>
      </p:pic>
    </p:spTree>
    <p:extLst>
      <p:ext uri="{BB962C8B-B14F-4D97-AF65-F5344CB8AC3E}">
        <p14:creationId xmlns:p14="http://schemas.microsoft.com/office/powerpoint/2010/main" val="3975556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697794"/>
            <a:ext cx="8231188" cy="842962"/>
          </a:xfrm>
        </p:spPr>
        <p:txBody>
          <a:bodyPr>
            <a:normAutofit fontScale="90000"/>
          </a:bodyPr>
          <a:lstStyle/>
          <a:p>
            <a:pPr algn="ctr">
              <a:lnSpc>
                <a:spcPct val="100000"/>
              </a:lnSpc>
              <a:spcAft>
                <a:spcPts val="1200"/>
              </a:spcAft>
            </a:pPr>
            <a:r>
              <a:rPr lang="sv-SE" sz="4000" dirty="0">
                <a:latin typeface="Times New Roman" panose="02020603050405020304" pitchFamily="18" charset="0"/>
                <a:cs typeface="Times New Roman" panose="02020603050405020304" pitchFamily="18" charset="0"/>
              </a:rPr>
              <a:t> Ormen med frågetecken och chanskort	</a:t>
            </a:r>
            <a:br>
              <a:rPr lang="sv-SE" sz="4000" dirty="0">
                <a:latin typeface="Times New Roman" panose="02020603050405020304" pitchFamily="18" charset="0"/>
                <a:cs typeface="Times New Roman" panose="02020603050405020304" pitchFamily="18" charset="0"/>
              </a:rPr>
            </a:br>
            <a:endParaRPr lang="sv-SE" sz="4000" dirty="0"/>
          </a:p>
        </p:txBody>
      </p:sp>
      <p:pic>
        <p:nvPicPr>
          <p:cNvPr id="7" name="Picture 2" descr="\\ad.stockholm.se\cli-sd\cc2sd008\005867\Johanna Enö Persson\Manual 3-11, reviderad version\Illustrationer\Komprimerade\Orm. Komprimerad.jpg"/>
          <p:cNvPicPr>
            <a:picLocks noChangeAspect="1" noChangeArrowheads="1"/>
          </p:cNvPicPr>
          <p:nvPr/>
        </p:nvPicPr>
        <p:blipFill>
          <a:blip r:embed="rId3" cstate="print"/>
          <a:srcRect/>
          <a:stretch>
            <a:fillRect/>
          </a:stretch>
        </p:blipFill>
        <p:spPr bwMode="auto">
          <a:xfrm>
            <a:off x="4487262" y="1879833"/>
            <a:ext cx="4201126" cy="3484113"/>
          </a:xfrm>
          <a:prstGeom prst="rect">
            <a:avLst/>
          </a:prstGeom>
          <a:noFill/>
        </p:spPr>
      </p:pic>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07" y="2660634"/>
            <a:ext cx="3651119" cy="2703312"/>
          </a:xfrm>
          <a:prstGeom prst="rect">
            <a:avLst/>
          </a:prstGeom>
        </p:spPr>
      </p:pic>
      <p:pic>
        <p:nvPicPr>
          <p:cNvPr id="11" name="Bildobjekt 10" descr="\\ad.stockholm.se\cli-sd\cc2sd002\003871\Precens\Brottsprevention\Komet1\Administration\Logotype\PLUS\PLUS logo användbar.jpg"/>
          <p:cNvPicPr/>
          <p:nvPr/>
        </p:nvPicPr>
        <p:blipFill>
          <a:blip r:embed="rId5"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E9EBBFCA-CB62-4F5D-932C-37C5919D4F47}"/>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519349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457200"/>
            <a:ext cx="8231188" cy="877824"/>
          </a:xfrm>
        </p:spPr>
        <p:txBody>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Chanskort</a:t>
            </a:r>
            <a:endParaRPr lang="sv-SE" dirty="0">
              <a:latin typeface="Times New Roman" panose="02020603050405020304" pitchFamily="18" charset="0"/>
              <a:cs typeface="Times New Roman" panose="02020603050405020304" pitchFamily="18" charset="0"/>
            </a:endParaRPr>
          </a:p>
        </p:txBody>
      </p:sp>
      <p:sp>
        <p:nvSpPr>
          <p:cNvPr id="6" name="Platshållare för innehåll 5"/>
          <p:cNvSpPr>
            <a:spLocks noGrp="1"/>
          </p:cNvSpPr>
          <p:nvPr>
            <p:ph idx="1"/>
          </p:nvPr>
        </p:nvSpPr>
        <p:spPr>
          <a:xfrm>
            <a:off x="457200" y="1661641"/>
            <a:ext cx="5212080" cy="3639312"/>
          </a:xfrm>
        </p:spPr>
        <p:style>
          <a:lnRef idx="1">
            <a:schemeClr val="accent5"/>
          </a:lnRef>
          <a:fillRef idx="2">
            <a:schemeClr val="accent5"/>
          </a:fillRef>
          <a:effectRef idx="1">
            <a:schemeClr val="accent5"/>
          </a:effectRef>
          <a:fontRef idx="minor">
            <a:schemeClr val="dk1"/>
          </a:fontRef>
        </p:style>
        <p:txBody>
          <a:bodyPr>
            <a:noAutofit/>
          </a:bodyPr>
          <a:lstStyle/>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Baka med pappa</a:t>
            </a:r>
          </a:p>
          <a:p>
            <a:pPr marL="171450" indent="-171450">
              <a:buFont typeface="Arial" panose="020B0604020202020204" pitchFamily="34" charset="0"/>
              <a:buChar char="•"/>
            </a:pPr>
            <a:endParaRPr lang="sv-SE" sz="1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Klä ut sig med förälder</a:t>
            </a:r>
          </a:p>
          <a:p>
            <a:pPr marL="171450" indent="-171450">
              <a:buFont typeface="Arial" panose="020B0604020202020204" pitchFamily="34" charset="0"/>
              <a:buChar char="•"/>
            </a:pPr>
            <a:endParaRPr lang="sv-SE" sz="1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Spela spel med förälder</a:t>
            </a:r>
          </a:p>
          <a:p>
            <a:pPr marL="171450" indent="-171450">
              <a:buFont typeface="Arial" panose="020B0604020202020204" pitchFamily="34" charset="0"/>
              <a:buChar char="•"/>
            </a:pPr>
            <a:endParaRPr lang="sv-SE" sz="1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Grilla korv ute på ……-dag</a:t>
            </a:r>
          </a:p>
          <a:p>
            <a:pPr marL="171450" indent="-171450">
              <a:buFont typeface="Arial" panose="020B0604020202020204" pitchFamily="34" charset="0"/>
              <a:buChar char="•"/>
            </a:pPr>
            <a:endParaRPr lang="sv-SE" sz="1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Få ett samlarkort</a:t>
            </a:r>
          </a:p>
        </p:txBody>
      </p:sp>
      <p:grpSp>
        <p:nvGrpSpPr>
          <p:cNvPr id="9" name="Grupp 8"/>
          <p:cNvGrpSpPr/>
          <p:nvPr/>
        </p:nvGrpSpPr>
        <p:grpSpPr>
          <a:xfrm>
            <a:off x="6090331" y="2025581"/>
            <a:ext cx="2598057" cy="3097381"/>
            <a:chOff x="0" y="23854"/>
            <a:chExt cx="1752600" cy="2457450"/>
          </a:xfrm>
        </p:grpSpPr>
        <p:sp>
          <p:nvSpPr>
            <p:cNvPr id="10" name="Rektangel med rundade hörn 9"/>
            <p:cNvSpPr/>
            <p:nvPr/>
          </p:nvSpPr>
          <p:spPr>
            <a:xfrm>
              <a:off x="0" y="23854"/>
              <a:ext cx="1752600" cy="2457450"/>
            </a:xfrm>
            <a:prstGeom prst="roundRect">
              <a:avLst/>
            </a:prstGeom>
            <a:noFill/>
            <a:ln w="76200">
              <a:solidFill>
                <a:srgbClr val="F78F1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v-SE" sz="14000" dirty="0">
                  <a:solidFill>
                    <a:srgbClr val="F78F1E"/>
                  </a:solidFill>
                  <a:effectLst/>
                  <a:latin typeface="Franklin Gothic Heavy"/>
                  <a:ea typeface="Times New Roman"/>
                  <a:cs typeface="Times New Roman"/>
                </a:rPr>
                <a:t> </a:t>
              </a:r>
              <a:endParaRPr lang="sv-SE" sz="1200" dirty="0">
                <a:effectLst/>
                <a:latin typeface="Stockholm Type Display Regular" pitchFamily="50" charset="0"/>
                <a:ea typeface="Times New Roman"/>
                <a:cs typeface="Times New Roman"/>
              </a:endParaRPr>
            </a:p>
          </p:txBody>
        </p:sp>
        <p:sp>
          <p:nvSpPr>
            <p:cNvPr id="11" name="Textruta 110"/>
            <p:cNvSpPr txBox="1"/>
            <p:nvPr/>
          </p:nvSpPr>
          <p:spPr>
            <a:xfrm>
              <a:off x="111566" y="149471"/>
              <a:ext cx="1529467" cy="205868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v-SE" sz="16000" b="1" dirty="0">
                  <a:ln w="9525" cap="flat" cmpd="sng" algn="ctr">
                    <a:solidFill>
                      <a:srgbClr val="FEFEFE"/>
                    </a:solidFill>
                    <a:prstDash val="solid"/>
                    <a:round/>
                  </a:ln>
                  <a:solidFill>
                    <a:srgbClr val="F78F1E"/>
                  </a:solidFill>
                  <a:effectLst>
                    <a:outerShdw blurRad="50000" dist="50800" dir="7500000" algn="tl">
                      <a:srgbClr val="000000">
                        <a:alpha val="35000"/>
                      </a:srgbClr>
                    </a:outerShdw>
                  </a:effectLst>
                  <a:latin typeface="Franklin Gothic Heavy"/>
                  <a:ea typeface="Times New Roman"/>
                  <a:cs typeface="Times New Roman"/>
                </a:rPr>
                <a:t> ?</a:t>
              </a:r>
              <a:endParaRPr lang="sv-SE" sz="1200" dirty="0">
                <a:effectLst/>
                <a:latin typeface="Times New Roman"/>
                <a:ea typeface="Times New Roman"/>
                <a:cs typeface="Times New Roman"/>
              </a:endParaRPr>
            </a:p>
          </p:txBody>
        </p:sp>
      </p:grpSp>
      <p:pic>
        <p:nvPicPr>
          <p:cNvPr id="12" name="Bildobjekt 11"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3D5D563B-0121-497C-AB3E-3E856B057CA2}"/>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0081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8229602" cy="3960000"/>
          </a:xfrm>
        </p:spPr>
        <p:txBody>
          <a:bodyPr>
            <a:noAutofit/>
          </a:bodyPr>
          <a:lstStyle/>
          <a:p>
            <a:pPr marL="360000" indent="-360000"/>
            <a:endParaRPr lang="sv-SE" sz="2400" dirty="0">
              <a:solidFill>
                <a:schemeClr val="tx1"/>
              </a:solidFill>
              <a:latin typeface="Times New Roman" panose="02020603050405020304" pitchFamily="18" charset="0"/>
              <a:cs typeface="Times New Roman" panose="02020603050405020304" pitchFamily="18" charset="0"/>
            </a:endParaRPr>
          </a:p>
          <a:p>
            <a:pPr marL="360000" indent="-360000"/>
            <a:r>
              <a:rPr lang="sv-SE" sz="2400" dirty="0">
                <a:solidFill>
                  <a:schemeClr val="tx1"/>
                </a:solidFill>
                <a:latin typeface="Times New Roman" panose="02020603050405020304" pitchFamily="18" charset="0"/>
                <a:cs typeface="Times New Roman" panose="02020603050405020304" pitchFamily="18" charset="0"/>
              </a:rPr>
              <a:t>Var konkret när du presenterar motivationsspelet Ormen </a:t>
            </a:r>
          </a:p>
          <a:p>
            <a:pPr marL="360000" indent="-360000"/>
            <a:r>
              <a:rPr lang="sv-SE" sz="2400" dirty="0">
                <a:solidFill>
                  <a:schemeClr val="tx1"/>
                </a:solidFill>
                <a:latin typeface="Times New Roman" panose="02020603050405020304" pitchFamily="18" charset="0"/>
                <a:cs typeface="Times New Roman" panose="02020603050405020304" pitchFamily="18" charset="0"/>
              </a:rPr>
              <a:t>Var tydlig med upplägget</a:t>
            </a:r>
          </a:p>
          <a:p>
            <a:pPr marL="360000" indent="-360000"/>
            <a:r>
              <a:rPr lang="sv-SE" sz="2400" dirty="0">
                <a:solidFill>
                  <a:schemeClr val="tx1"/>
                </a:solidFill>
                <a:latin typeface="Times New Roman" panose="02020603050405020304" pitchFamily="18" charset="0"/>
                <a:cs typeface="Times New Roman" panose="02020603050405020304" pitchFamily="18" charset="0"/>
              </a:rPr>
              <a:t>Uppmärksamma när barnen klarar uppdragen</a:t>
            </a:r>
          </a:p>
          <a:p>
            <a:pPr marL="360000" indent="-360000"/>
            <a:r>
              <a:rPr lang="sv-SE" sz="2400" dirty="0">
                <a:solidFill>
                  <a:schemeClr val="tx1"/>
                </a:solidFill>
                <a:latin typeface="Times New Roman" panose="02020603050405020304" pitchFamily="18" charset="0"/>
                <a:cs typeface="Times New Roman" panose="02020603050405020304" pitchFamily="18" charset="0"/>
              </a:rPr>
              <a:t>Planera i förväg</a:t>
            </a:r>
          </a:p>
          <a:p>
            <a:pPr marL="360000" indent="-360000"/>
            <a:r>
              <a:rPr lang="sv-SE" sz="2400" dirty="0">
                <a:solidFill>
                  <a:schemeClr val="tx1"/>
                </a:solidFill>
                <a:latin typeface="Times New Roman" panose="02020603050405020304" pitchFamily="18" charset="0"/>
                <a:cs typeface="Times New Roman" panose="02020603050405020304" pitchFamily="18" charset="0"/>
              </a:rPr>
              <a:t>Håll på spelreglerna</a:t>
            </a:r>
          </a:p>
          <a:p>
            <a:pPr marL="360000" indent="-360000"/>
            <a:r>
              <a:rPr lang="sv-SE" sz="2400" dirty="0">
                <a:solidFill>
                  <a:schemeClr val="tx1"/>
                </a:solidFill>
                <a:latin typeface="Times New Roman" panose="02020603050405020304" pitchFamily="18" charset="0"/>
                <a:cs typeface="Times New Roman" panose="02020603050405020304" pitchFamily="18" charset="0"/>
              </a:rPr>
              <a:t>Ta inte bort några klistermärken</a:t>
            </a:r>
          </a:p>
          <a:p>
            <a:pPr marL="360000" indent="-360000"/>
            <a:r>
              <a:rPr lang="sv-SE" sz="2400" dirty="0">
                <a:solidFill>
                  <a:schemeClr val="tx1"/>
                </a:solidFill>
                <a:latin typeface="Times New Roman" panose="02020603050405020304" pitchFamily="18" charset="0"/>
                <a:cs typeface="Times New Roman" panose="02020603050405020304" pitchFamily="18" charset="0"/>
              </a:rPr>
              <a:t>Hantera syskon</a:t>
            </a:r>
            <a:endParaRPr lang="sv-SE" sz="2400"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6406" y="800063"/>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Att tänka om du använder Ormen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80041CBA-DDDF-4B91-AC8C-04D5F470A76E}"/>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22533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0" y="1592693"/>
            <a:ext cx="7573105" cy="4280080"/>
          </a:xfrm>
        </p:spPr>
        <p:txBody>
          <a:bodyPr>
            <a:normAutofit fontScale="92500" lnSpcReduction="20000"/>
          </a:bodyPr>
          <a:lstStyle/>
          <a:p>
            <a:pPr marL="360000" indent="-360000">
              <a:lnSpc>
                <a:spcPct val="120000"/>
              </a:lnSpc>
            </a:pPr>
            <a:r>
              <a:rPr lang="sv-SE" sz="2800" dirty="0">
                <a:latin typeface="Times New Roman" panose="02020603050405020304" pitchFamily="18" charset="0"/>
                <a:cs typeface="Times New Roman" panose="02020603050405020304" pitchFamily="18" charset="0"/>
              </a:rPr>
              <a:t>När inte FUB räcker</a:t>
            </a:r>
          </a:p>
          <a:p>
            <a:pPr marL="360000" indent="-360000">
              <a:lnSpc>
                <a:spcPct val="120000"/>
              </a:lnSpc>
              <a:buNone/>
            </a:pPr>
            <a:endParaRPr lang="sv-SE" sz="1100" dirty="0">
              <a:latin typeface="Times New Roman" panose="02020603050405020304" pitchFamily="18" charset="0"/>
              <a:cs typeface="Times New Roman" panose="02020603050405020304" pitchFamily="18" charset="0"/>
            </a:endParaRPr>
          </a:p>
          <a:p>
            <a:pPr marL="360000" indent="-360000">
              <a:lnSpc>
                <a:spcPct val="120000"/>
              </a:lnSpc>
              <a:spcAft>
                <a:spcPts val="0"/>
              </a:spcAft>
            </a:pPr>
            <a:r>
              <a:rPr lang="sv-SE" sz="2800" dirty="0">
                <a:latin typeface="Times New Roman" panose="02020603050405020304" pitchFamily="18" charset="0"/>
                <a:cs typeface="Times New Roman" panose="02020603050405020304" pitchFamily="18" charset="0"/>
              </a:rPr>
              <a:t>Uppdrag och Ormen = inbyggt FUB</a:t>
            </a:r>
          </a:p>
          <a:p>
            <a:pPr marL="360000" indent="-360000">
              <a:lnSpc>
                <a:spcPct val="120000"/>
              </a:lnSpc>
              <a:spcAft>
                <a:spcPts val="0"/>
              </a:spcAft>
              <a:buFont typeface="Monotype Sorts" pitchFamily="2" charset="2"/>
              <a:buNone/>
            </a:pPr>
            <a:r>
              <a:rPr lang="sv-SE" sz="2800" dirty="0">
                <a:latin typeface="Times New Roman" panose="02020603050405020304" pitchFamily="18" charset="0"/>
                <a:cs typeface="Times New Roman" panose="02020603050405020304" pitchFamily="18" charset="0"/>
              </a:rPr>
              <a:t>  	(för att </a:t>
            </a:r>
            <a:r>
              <a:rPr lang="sv-SE" sz="2800" i="1" dirty="0">
                <a:latin typeface="Times New Roman" panose="02020603050405020304" pitchFamily="18" charset="0"/>
                <a:cs typeface="Times New Roman" panose="02020603050405020304" pitchFamily="18" charset="0"/>
              </a:rPr>
              <a:t>påminna</a:t>
            </a:r>
            <a:r>
              <a:rPr lang="sv-SE" sz="2800" dirty="0">
                <a:latin typeface="Times New Roman" panose="02020603050405020304" pitchFamily="18" charset="0"/>
                <a:cs typeface="Times New Roman" panose="02020603050405020304" pitchFamily="18" charset="0"/>
              </a:rPr>
              <a:t> och </a:t>
            </a:r>
            <a:r>
              <a:rPr lang="sv-SE" sz="2800" i="1" dirty="0">
                <a:latin typeface="Times New Roman" panose="02020603050405020304" pitchFamily="18" charset="0"/>
                <a:cs typeface="Times New Roman" panose="02020603050405020304" pitchFamily="18" charset="0"/>
              </a:rPr>
              <a:t>förtydliga </a:t>
            </a:r>
            <a:r>
              <a:rPr lang="sv-SE" sz="2800" dirty="0">
                <a:latin typeface="Times New Roman" panose="02020603050405020304" pitchFamily="18" charset="0"/>
                <a:cs typeface="Times New Roman" panose="02020603050405020304" pitchFamily="18" charset="0"/>
              </a:rPr>
              <a:t>för både barnet </a:t>
            </a:r>
          </a:p>
          <a:p>
            <a:pPr marL="360000" indent="-360000">
              <a:lnSpc>
                <a:spcPct val="120000"/>
              </a:lnSpc>
              <a:spcAft>
                <a:spcPts val="0"/>
              </a:spcAft>
              <a:buFont typeface="Monotype Sorts" pitchFamily="2" charset="2"/>
              <a:buNone/>
            </a:pPr>
            <a:r>
              <a:rPr lang="sv-SE" sz="2800" dirty="0">
                <a:latin typeface="Times New Roman" panose="02020603050405020304" pitchFamily="18" charset="0"/>
                <a:cs typeface="Times New Roman" panose="02020603050405020304" pitchFamily="18" charset="0"/>
              </a:rPr>
              <a:t>    och föräldern)</a:t>
            </a:r>
          </a:p>
          <a:p>
            <a:pPr marL="360000" indent="-360000">
              <a:lnSpc>
                <a:spcPct val="120000"/>
              </a:lnSpc>
            </a:pPr>
            <a:endParaRPr lang="sv-SE" sz="1000" dirty="0">
              <a:latin typeface="Times New Roman" panose="02020603050405020304" pitchFamily="18" charset="0"/>
              <a:cs typeface="Times New Roman" panose="02020603050405020304" pitchFamily="18" charset="0"/>
            </a:endParaRPr>
          </a:p>
          <a:p>
            <a:pPr marL="360000" indent="-360000">
              <a:lnSpc>
                <a:spcPct val="120000"/>
              </a:lnSpc>
            </a:pPr>
            <a:r>
              <a:rPr lang="sv-SE" sz="2800" dirty="0">
                <a:latin typeface="Times New Roman" panose="02020603050405020304" pitchFamily="18" charset="0"/>
                <a:cs typeface="Times New Roman" panose="02020603050405020304" pitchFamily="18" charset="0"/>
              </a:rPr>
              <a:t> Istället för tjat och skäll </a:t>
            </a:r>
          </a:p>
          <a:p>
            <a:pPr marL="360000" indent="-360000">
              <a:lnSpc>
                <a:spcPct val="120000"/>
              </a:lnSpc>
              <a:buNone/>
            </a:pPr>
            <a:endParaRPr lang="sv-SE" sz="1300" dirty="0"/>
          </a:p>
          <a:p>
            <a:pPr marL="360000" indent="-360000">
              <a:lnSpc>
                <a:spcPct val="120000"/>
              </a:lnSpc>
            </a:pPr>
            <a:r>
              <a:rPr lang="sv-SE" sz="2800" dirty="0">
                <a:latin typeface="Times New Roman" panose="02020603050405020304" pitchFamily="18" charset="0"/>
                <a:cs typeface="Times New Roman" panose="02020603050405020304" pitchFamily="18" charset="0"/>
              </a:rPr>
              <a:t>Det viktigaste med Ormen är att den påminner föräldern att uppmärksamma när barnet gör bra saker</a:t>
            </a:r>
            <a:endParaRPr lang="sv-SE" sz="2800" dirty="0"/>
          </a:p>
        </p:txBody>
      </p:sp>
      <p:sp>
        <p:nvSpPr>
          <p:cNvPr id="5" name="Rubrik 4"/>
          <p:cNvSpPr>
            <a:spLocks noGrp="1"/>
          </p:cNvSpPr>
          <p:nvPr>
            <p:ph type="title"/>
          </p:nvPr>
        </p:nvSpPr>
        <p:spPr>
          <a:xfrm>
            <a:off x="482675" y="749731"/>
            <a:ext cx="8231188" cy="842962"/>
          </a:xfrm>
        </p:spPr>
        <p:txBody>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Uppdrag och Ormen</a:t>
            </a:r>
            <a:endParaRPr lang="sv-SE" dirty="0">
              <a:solidFill>
                <a:schemeClr val="tx1"/>
              </a:solidFill>
              <a:latin typeface="Times New Roman" panose="02020603050405020304" pitchFamily="18" charset="0"/>
              <a:cs typeface="Times New Roman" panose="02020603050405020304" pitchFamily="18" charset="0"/>
            </a:endParaRP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5F3B6F7-5FAE-4288-AA1A-F5506B1AA542}"/>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735113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0" y="1937897"/>
            <a:ext cx="7872413" cy="5047488"/>
          </a:xfrm>
        </p:spPr>
        <p:txBody>
          <a:bodyPr>
            <a:normAutofit/>
          </a:bodyPr>
          <a:lstStyle/>
          <a:p>
            <a:pPr marL="360000" indent="-360000"/>
            <a:r>
              <a:rPr lang="sv-SE" sz="2800" dirty="0">
                <a:latin typeface="Times New Roman" panose="02020603050405020304" pitchFamily="18" charset="0"/>
                <a:cs typeface="Times New Roman" panose="02020603050405020304" pitchFamily="18" charset="0"/>
              </a:rPr>
              <a:t>Ett sätt att öka beteenden är </a:t>
            </a:r>
            <a:r>
              <a:rPr lang="sv-SE" sz="2800" i="1" dirty="0">
                <a:latin typeface="Times New Roman" panose="02020603050405020304" pitchFamily="18" charset="0"/>
                <a:cs typeface="Times New Roman" panose="02020603050405020304" pitchFamily="18" charset="0"/>
              </a:rPr>
              <a:t>positiv förstärkning</a:t>
            </a:r>
          </a:p>
          <a:p>
            <a:pPr marL="360000" indent="-360000"/>
            <a:endParaRPr lang="sv-SE" sz="10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Det </a:t>
            </a:r>
            <a:r>
              <a:rPr lang="sv-SE" sz="2800" b="1" i="1" dirty="0">
                <a:latin typeface="Times New Roman" panose="02020603050405020304" pitchFamily="18" charset="0"/>
                <a:cs typeface="Times New Roman" panose="02020603050405020304" pitchFamily="18" charset="0"/>
              </a:rPr>
              <a:t>mest</a:t>
            </a:r>
            <a:r>
              <a:rPr lang="sv-SE" sz="2800" dirty="0">
                <a:latin typeface="Times New Roman" panose="02020603050405020304" pitchFamily="18" charset="0"/>
                <a:cs typeface="Times New Roman" panose="02020603050405020304" pitchFamily="18" charset="0"/>
              </a:rPr>
              <a:t> effektiva sättet att öka beteenden är att jobba med ”basen” genom påminnelser, rutiner och tydliga uppmaningar samt lägga till positiv förstärkning.</a:t>
            </a:r>
            <a:br>
              <a:rPr lang="sv-SE" sz="2800" dirty="0">
                <a:latin typeface="Times New Roman" panose="02020603050405020304" pitchFamily="18" charset="0"/>
                <a:cs typeface="Times New Roman" panose="02020603050405020304" pitchFamily="18" charset="0"/>
              </a:rPr>
            </a:br>
            <a:endParaRPr lang="sv-SE" sz="2800" dirty="0">
              <a:latin typeface="Times New Roman" panose="02020603050405020304" pitchFamily="18" charset="0"/>
              <a:cs typeface="Times New Roman" panose="02020603050405020304" pitchFamily="18" charset="0"/>
            </a:endParaRPr>
          </a:p>
          <a:p>
            <a:pPr marL="0" indent="0">
              <a:buNone/>
            </a:pPr>
            <a:endParaRPr lang="sv-SE" sz="2800" dirty="0">
              <a:latin typeface="Times New Roman" panose="02020603050405020304" pitchFamily="18" charset="0"/>
              <a:cs typeface="Times New Roman" panose="02020603050405020304" pitchFamily="18" charset="0"/>
            </a:endParaRPr>
          </a:p>
          <a:p>
            <a:pPr marL="0" indent="0">
              <a:buNone/>
            </a:pPr>
            <a:endParaRPr lang="sv-SE" i="1" dirty="0">
              <a:latin typeface="Calibri" pitchFamily="34" charset="0"/>
              <a:cs typeface="Calibri" pitchFamily="34" charset="0"/>
            </a:endParaRPr>
          </a:p>
        </p:txBody>
      </p:sp>
      <p:sp>
        <p:nvSpPr>
          <p:cNvPr id="5" name="Rubrik 4"/>
          <p:cNvSpPr>
            <a:spLocks noGrp="1"/>
          </p:cNvSpPr>
          <p:nvPr>
            <p:ph type="title"/>
          </p:nvPr>
        </p:nvSpPr>
        <p:spPr>
          <a:xfrm>
            <a:off x="457200" y="742572"/>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Teorin bakom </a:t>
            </a:r>
            <a:r>
              <a:rPr lang="sv-SE" sz="4000" dirty="0">
                <a:solidFill>
                  <a:schemeClr val="tx1"/>
                </a:solidFill>
                <a:latin typeface="Times New Roman" panose="02020603050405020304" pitchFamily="18" charset="0"/>
                <a:cs typeface="Times New Roman" panose="02020603050405020304" pitchFamily="18" charset="0"/>
              </a:rPr>
              <a:t>uppdrag </a:t>
            </a:r>
            <a:r>
              <a:rPr lang="sv-SE" sz="4000" dirty="0">
                <a:latin typeface="Times New Roman" panose="02020603050405020304" pitchFamily="18" charset="0"/>
                <a:cs typeface="Times New Roman" panose="02020603050405020304" pitchFamily="18" charset="0"/>
              </a:rPr>
              <a:t>och Ormen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95A4FEAA-8954-4250-8B08-8AC3983CB7F1}"/>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2822139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2675" y="1900909"/>
            <a:ext cx="8513380" cy="4497151"/>
          </a:xfrm>
        </p:spPr>
        <p:txBody>
          <a:bodyPr>
            <a:normAutofit/>
          </a:bodyPr>
          <a:lstStyle/>
          <a:p>
            <a:pPr marL="0" indent="0">
              <a:buNone/>
            </a:pPr>
            <a:r>
              <a:rPr lang="sv-SE" sz="2800" dirty="0">
                <a:latin typeface="Times New Roman" panose="02020603050405020304" pitchFamily="18" charset="0"/>
                <a:cs typeface="Times New Roman" panose="02020603050405020304" pitchFamily="18" charset="0"/>
              </a:rPr>
              <a:t>När ett nytt beteende lärs in:</a:t>
            </a:r>
          </a:p>
          <a:p>
            <a:pPr marL="360000" indent="-360000">
              <a:lnSpc>
                <a:spcPct val="150000"/>
              </a:lnSpc>
              <a:spcBef>
                <a:spcPts val="1200"/>
              </a:spcBef>
              <a:spcAft>
                <a:spcPts val="600"/>
              </a:spcAft>
            </a:pPr>
            <a:r>
              <a:rPr lang="sv-SE" sz="2800" dirty="0">
                <a:latin typeface="Times New Roman" panose="02020603050405020304" pitchFamily="18" charset="0"/>
                <a:cs typeface="Times New Roman" panose="02020603050405020304" pitchFamily="18" charset="0"/>
              </a:rPr>
              <a:t>Kontinuerlig förstärkning (varje gång)</a:t>
            </a:r>
          </a:p>
          <a:p>
            <a:pPr marL="360000" indent="-360000">
              <a:lnSpc>
                <a:spcPct val="150000"/>
              </a:lnSpc>
              <a:spcBef>
                <a:spcPts val="1200"/>
              </a:spcBef>
              <a:spcAft>
                <a:spcPts val="600"/>
              </a:spcAft>
            </a:pPr>
            <a:r>
              <a:rPr lang="sv-SE" sz="2800" dirty="0">
                <a:latin typeface="Times New Roman" panose="02020603050405020304" pitchFamily="18" charset="0"/>
                <a:cs typeface="Times New Roman" panose="02020603050405020304" pitchFamily="18" charset="0"/>
              </a:rPr>
              <a:t>Individuellt hur mycket man styrs av ”yttre” förstärkare </a:t>
            </a:r>
          </a:p>
          <a:p>
            <a:pPr marL="360000" indent="-360000">
              <a:spcBef>
                <a:spcPts val="1200"/>
              </a:spcBef>
              <a:spcAft>
                <a:spcPts val="600"/>
              </a:spcAft>
            </a:pPr>
            <a:r>
              <a:rPr lang="sv-SE" sz="2800" dirty="0">
                <a:latin typeface="Times New Roman" panose="02020603050405020304" pitchFamily="18" charset="0"/>
                <a:cs typeface="Times New Roman" panose="02020603050405020304" pitchFamily="18" charset="0"/>
              </a:rPr>
              <a:t>Klarat uppdrag – positiv uppmärksamhet och eventuellt steg Ormen varje gång!</a:t>
            </a:r>
            <a:endParaRPr lang="sv-SE" dirty="0"/>
          </a:p>
          <a:p>
            <a:pPr marL="0" indent="0">
              <a:buNone/>
            </a:pP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20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20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2800" dirty="0">
              <a:latin typeface="Stockholm Type Regular" pitchFamily="50" charset="0"/>
            </a:endParaRPr>
          </a:p>
          <a:p>
            <a:pPr marL="0" indent="0">
              <a:buNone/>
            </a:pPr>
            <a:endParaRPr lang="sv-SE" dirty="0"/>
          </a:p>
        </p:txBody>
      </p:sp>
      <p:sp>
        <p:nvSpPr>
          <p:cNvPr id="5" name="Rubrik 4"/>
          <p:cNvSpPr>
            <a:spLocks noGrp="1"/>
          </p:cNvSpPr>
          <p:nvPr>
            <p:ph type="title"/>
          </p:nvPr>
        </p:nvSpPr>
        <p:spPr>
          <a:xfrm>
            <a:off x="482675" y="770654"/>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Kontinuerlig förstärkning</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D242B557-BF35-4F15-8C14-645294014C24}"/>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23248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0" y="1649764"/>
            <a:ext cx="7074127" cy="3960000"/>
          </a:xfrm>
        </p:spPr>
        <p:txBody>
          <a:bodyPr>
            <a:normAutofit lnSpcReduction="10000"/>
          </a:bodyPr>
          <a:lstStyle/>
          <a:p>
            <a:pPr marL="0" indent="0">
              <a:buNone/>
            </a:pPr>
            <a:r>
              <a:rPr lang="sv-SE" sz="2800" b="1" dirty="0">
                <a:solidFill>
                  <a:schemeClr val="tx1"/>
                </a:solidFill>
                <a:latin typeface="Times New Roman" panose="02020603050405020304" pitchFamily="18" charset="0"/>
                <a:cs typeface="Times New Roman" panose="02020603050405020304" pitchFamily="18" charset="0"/>
              </a:rPr>
              <a:t>Används vid användandet av Ormen med chanskort </a:t>
            </a:r>
          </a:p>
          <a:p>
            <a:pPr marL="360000" indent="-360000"/>
            <a:r>
              <a:rPr lang="sv-SE" sz="2800" dirty="0">
                <a:latin typeface="Times New Roman" panose="02020603050405020304" pitchFamily="18" charset="0"/>
                <a:cs typeface="Times New Roman" panose="02020603050405020304" pitchFamily="18" charset="0"/>
              </a:rPr>
              <a:t>Oregelbunden ”då-och-då”-förstärkning</a:t>
            </a:r>
          </a:p>
          <a:p>
            <a:pPr marL="360000" indent="-360000"/>
            <a:r>
              <a:rPr lang="sv-SE" sz="2800" dirty="0">
                <a:latin typeface="Times New Roman" panose="02020603050405020304" pitchFamily="18" charset="0"/>
                <a:cs typeface="Times New Roman" panose="02020603050405020304" pitchFamily="18" charset="0"/>
              </a:rPr>
              <a:t>Chanskorten blir den intermittenta förstärkningen</a:t>
            </a:r>
          </a:p>
          <a:p>
            <a:pPr marL="360000" indent="-360000"/>
            <a:endParaRPr lang="sv-SE" sz="10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Det mest effektiva sättet att vidmakthålla ett  beteende </a:t>
            </a:r>
          </a:p>
          <a:p>
            <a:pPr marL="0" indent="0">
              <a:buNone/>
            </a:pPr>
            <a:r>
              <a:rPr lang="sv-SE"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2200" dirty="0" err="1">
                <a:effectLst/>
                <a:latin typeface="Times New Roman" panose="02020603050405020304" pitchFamily="18" charset="0"/>
                <a:ea typeface="Times New Roman" panose="02020603050405020304" pitchFamily="18" charset="0"/>
                <a:cs typeface="Times New Roman" panose="02020603050405020304" pitchFamily="18" charset="0"/>
              </a:rPr>
              <a:t>Kåver</a:t>
            </a:r>
            <a:r>
              <a:rPr lang="sv-SE" sz="2200" dirty="0">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sv-SE" sz="2200" dirty="0">
              <a:latin typeface="Stockholm Type Regular" pitchFamily="50" charset="0"/>
            </a:endParaRPr>
          </a:p>
          <a:p>
            <a:pPr marL="360000" indent="-360000"/>
            <a:endParaRPr lang="sv-SE" sz="2800" dirty="0">
              <a:latin typeface="Times New Roman" panose="02020603050405020304" pitchFamily="18" charset="0"/>
              <a:cs typeface="Times New Roman" panose="02020603050405020304" pitchFamily="18" charset="0"/>
            </a:endParaRPr>
          </a:p>
          <a:p>
            <a:pPr marL="0" indent="0">
              <a:buNone/>
            </a:pPr>
            <a:endParaRPr lang="sv-SE" sz="1000"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5" name="Rubrik 4"/>
          <p:cNvSpPr>
            <a:spLocks noGrp="1"/>
          </p:cNvSpPr>
          <p:nvPr>
            <p:ph type="title"/>
          </p:nvPr>
        </p:nvSpPr>
        <p:spPr>
          <a:xfrm>
            <a:off x="457200" y="672743"/>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 Intermittent förstärkning</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C646F430-92CF-4ABB-8813-F1AF1F1CB4E6}"/>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3805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30137" y="759969"/>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Innan Uppdrag och Ormen</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093" y="1661694"/>
            <a:ext cx="3211814" cy="4503610"/>
          </a:xfrm>
          <a:prstGeom prst="rect">
            <a:avLst/>
          </a:prstGeom>
        </p:spPr>
      </p:pic>
      <p:pic>
        <p:nvPicPr>
          <p:cNvPr id="4" name="Bildobjekt 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85B64887-3960-492C-A214-F3DB11034DEF}"/>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extLst>
      <p:ext uri="{BB962C8B-B14F-4D97-AF65-F5344CB8AC3E}">
        <p14:creationId xmlns:p14="http://schemas.microsoft.com/office/powerpoint/2010/main" val="3887729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9858" y="1884813"/>
            <a:ext cx="8007296" cy="3960000"/>
          </a:xfrm>
        </p:spPr>
        <p:txBody>
          <a:bodyPr/>
          <a:lstStyle/>
          <a:p>
            <a:pPr marL="360000" indent="-360000"/>
            <a:r>
              <a:rPr lang="sv-SE" sz="3200" dirty="0">
                <a:latin typeface="Times New Roman" panose="02020603050405020304" pitchFamily="18" charset="0"/>
                <a:cs typeface="Times New Roman" panose="02020603050405020304" pitchFamily="18" charset="0"/>
              </a:rPr>
              <a:t>Gemensam stund</a:t>
            </a:r>
          </a:p>
          <a:p>
            <a:pPr marL="360000" indent="-360000"/>
            <a:r>
              <a:rPr lang="sv-SE" sz="3200" b="1" dirty="0">
                <a:latin typeface="Times New Roman" panose="02020603050405020304" pitchFamily="18" charset="0"/>
                <a:cs typeface="Times New Roman" panose="02020603050405020304" pitchFamily="18" charset="0"/>
              </a:rPr>
              <a:t>FUB</a:t>
            </a:r>
            <a:r>
              <a:rPr lang="sv-SE" sz="3200" dirty="0">
                <a:latin typeface="Times New Roman" panose="02020603050405020304" pitchFamily="18" charset="0"/>
                <a:cs typeface="Times New Roman" panose="02020603050405020304" pitchFamily="18" charset="0"/>
              </a:rPr>
              <a:t> – </a:t>
            </a:r>
            <a:r>
              <a:rPr lang="sv-SE" sz="3200" b="1" dirty="0">
                <a:latin typeface="Times New Roman" panose="02020603050405020304" pitchFamily="18" charset="0"/>
                <a:cs typeface="Times New Roman" panose="02020603050405020304" pitchFamily="18" charset="0"/>
              </a:rPr>
              <a:t>F</a:t>
            </a:r>
            <a:r>
              <a:rPr lang="sv-SE" sz="3200" dirty="0">
                <a:latin typeface="Times New Roman" panose="02020603050405020304" pitchFamily="18" charset="0"/>
                <a:cs typeface="Times New Roman" panose="02020603050405020304" pitchFamily="18" charset="0"/>
              </a:rPr>
              <a:t>örbereda – </a:t>
            </a:r>
            <a:r>
              <a:rPr lang="sv-SE" sz="3200" b="1" dirty="0">
                <a:latin typeface="Times New Roman" panose="02020603050405020304" pitchFamily="18" charset="0"/>
                <a:cs typeface="Times New Roman" panose="02020603050405020304" pitchFamily="18" charset="0"/>
              </a:rPr>
              <a:t>U</a:t>
            </a:r>
            <a:r>
              <a:rPr lang="sv-SE" sz="3200" dirty="0">
                <a:latin typeface="Times New Roman" panose="02020603050405020304" pitchFamily="18" charset="0"/>
                <a:cs typeface="Times New Roman" panose="02020603050405020304" pitchFamily="18" charset="0"/>
              </a:rPr>
              <a:t>ppmana – </a:t>
            </a:r>
            <a:r>
              <a:rPr lang="sv-SE" sz="3200" b="1" dirty="0">
                <a:latin typeface="Times New Roman" panose="02020603050405020304" pitchFamily="18" charset="0"/>
                <a:cs typeface="Times New Roman" panose="02020603050405020304" pitchFamily="18" charset="0"/>
              </a:rPr>
              <a:t>B</a:t>
            </a:r>
            <a:r>
              <a:rPr lang="sv-SE" sz="3200" dirty="0">
                <a:latin typeface="Times New Roman" panose="02020603050405020304" pitchFamily="18" charset="0"/>
                <a:cs typeface="Times New Roman" panose="02020603050405020304" pitchFamily="18" charset="0"/>
              </a:rPr>
              <a:t>ekräfta</a:t>
            </a:r>
          </a:p>
          <a:p>
            <a:pPr marL="360000" indent="-360000"/>
            <a:r>
              <a:rPr lang="sv-SE" sz="3200" dirty="0">
                <a:latin typeface="Times New Roman" panose="02020603050405020304" pitchFamily="18" charset="0"/>
                <a:cs typeface="Times New Roman" panose="02020603050405020304" pitchFamily="18" charset="0"/>
              </a:rPr>
              <a:t>Fundera över lämpliga uppdrag</a:t>
            </a:r>
          </a:p>
          <a:p>
            <a:pPr marL="360000" indent="-360000"/>
            <a:r>
              <a:rPr lang="sv-SE" sz="3200" dirty="0">
                <a:latin typeface="Times New Roman" panose="02020603050405020304" pitchFamily="18" charset="0"/>
                <a:cs typeface="Times New Roman" panose="02020603050405020304" pitchFamily="18" charset="0"/>
              </a:rPr>
              <a:t>Tider inför den individuella träffen träff 5</a:t>
            </a:r>
          </a:p>
        </p:txBody>
      </p:sp>
      <p:sp>
        <p:nvSpPr>
          <p:cNvPr id="5" name="Rubrik 4"/>
          <p:cNvSpPr>
            <a:spLocks noGrp="1"/>
          </p:cNvSpPr>
          <p:nvPr>
            <p:ph type="title"/>
          </p:nvPr>
        </p:nvSpPr>
        <p:spPr>
          <a:xfrm>
            <a:off x="489858" y="1041851"/>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3</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2E2022AD-2D43-4784-B206-CF09E49AD690}"/>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374572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7466013" cy="3960000"/>
          </a:xfrm>
        </p:spPr>
        <p:txBody>
          <a:bodyPr>
            <a:normAutofit/>
          </a:bodyPr>
          <a:lstStyle/>
          <a:p>
            <a:pPr marL="360000" indent="-18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Vad är ett beteende?</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Vad är vinsten med att prata om beteenden istället för egenskaper?</a:t>
            </a:r>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Lite repetition</a:t>
            </a: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273851" y="1176528"/>
            <a:ext cx="5952490" cy="4750466"/>
          </a:xfrm>
        </p:spPr>
        <p:txBody>
          <a:bodyPr>
            <a:normAutofit fontScale="85000" lnSpcReduction="20000"/>
          </a:bodyPr>
          <a:lstStyle/>
          <a:p>
            <a:pPr marL="0" indent="0">
              <a:buNone/>
            </a:pPr>
            <a:r>
              <a:rPr lang="sv-SE" sz="2400" dirty="0">
                <a:latin typeface="Times New Roman" panose="02020603050405020304" pitchFamily="18" charset="0"/>
                <a:cs typeface="Times New Roman" panose="02020603050405020304" pitchFamily="18" charset="0"/>
              </a:rPr>
              <a:t>”</a:t>
            </a:r>
            <a:r>
              <a:rPr lang="sv-SE" sz="2400" dirty="0" err="1">
                <a:latin typeface="Times New Roman" panose="02020603050405020304" pitchFamily="18" charset="0"/>
                <a:cs typeface="Times New Roman" panose="02020603050405020304" pitchFamily="18" charset="0"/>
              </a:rPr>
              <a:t>Parent</a:t>
            </a:r>
            <a:r>
              <a:rPr lang="sv-SE" sz="2400" dirty="0">
                <a:latin typeface="Times New Roman" panose="02020603050405020304" pitchFamily="18" charset="0"/>
                <a:cs typeface="Times New Roman" panose="02020603050405020304" pitchFamily="18" charset="0"/>
              </a:rPr>
              <a:t> Management </a:t>
            </a:r>
            <a:r>
              <a:rPr lang="sv-SE" sz="2400" dirty="0" err="1">
                <a:latin typeface="Times New Roman" panose="02020603050405020304" pitchFamily="18" charset="0"/>
                <a:cs typeface="Times New Roman" panose="02020603050405020304" pitchFamily="18" charset="0"/>
              </a:rPr>
              <a:t>Training</a:t>
            </a:r>
            <a:r>
              <a:rPr lang="sv-SE" sz="2400" dirty="0">
                <a:latin typeface="Times New Roman" panose="02020603050405020304" pitchFamily="18" charset="0"/>
                <a:cs typeface="Times New Roman" panose="02020603050405020304" pitchFamily="18" charset="0"/>
              </a:rPr>
              <a:t>”,  Alan E. </a:t>
            </a:r>
            <a:r>
              <a:rPr lang="sv-SE" sz="2400" dirty="0" err="1">
                <a:latin typeface="Times New Roman" panose="02020603050405020304" pitchFamily="18" charset="0"/>
                <a:cs typeface="Times New Roman" panose="02020603050405020304" pitchFamily="18" charset="0"/>
              </a:rPr>
              <a:t>Kazdin</a:t>
            </a:r>
            <a:r>
              <a:rPr lang="sv-SE" sz="2400" dirty="0">
                <a:latin typeface="Times New Roman" panose="02020603050405020304" pitchFamily="18" charset="0"/>
                <a:cs typeface="Times New Roman" panose="02020603050405020304" pitchFamily="18" charset="0"/>
              </a:rPr>
              <a:t>, 2005.</a:t>
            </a:r>
          </a:p>
          <a:p>
            <a:pPr marL="0" indent="0">
              <a:buNone/>
            </a:pPr>
            <a:endParaRPr lang="sv-SE" sz="2400" dirty="0">
              <a:latin typeface="Times New Roman" panose="02020603050405020304" pitchFamily="18" charset="0"/>
              <a:cs typeface="Times New Roman" panose="02020603050405020304" pitchFamily="18" charset="0"/>
            </a:endParaRPr>
          </a:p>
          <a:p>
            <a:pPr marL="0" indent="0">
              <a:buNone/>
            </a:pPr>
            <a:r>
              <a:rPr lang="sv-SE" sz="2400" dirty="0">
                <a:latin typeface="Times New Roman" panose="02020603050405020304" pitchFamily="18" charset="0"/>
                <a:cs typeface="Times New Roman" panose="02020603050405020304" pitchFamily="18" charset="0"/>
              </a:rPr>
              <a:t>”Vad alla föräldrar borde få veta”</a:t>
            </a:r>
            <a:br>
              <a:rPr lang="sv-SE" sz="2400"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”Vad alla föräldrar borde göra”</a:t>
            </a:r>
          </a:p>
          <a:p>
            <a:pPr marL="0" indent="0">
              <a:buNone/>
            </a:pPr>
            <a:r>
              <a:rPr lang="sv-SE" sz="2400" dirty="0">
                <a:latin typeface="Times New Roman" panose="02020603050405020304" pitchFamily="18" charset="0"/>
                <a:cs typeface="Times New Roman" panose="02020603050405020304" pitchFamily="18" charset="0"/>
              </a:rPr>
              <a:t>   Kajsa Lönn Rhodin och Maria </a:t>
            </a:r>
            <a:r>
              <a:rPr lang="sv-SE" sz="2400" dirty="0" err="1">
                <a:latin typeface="Times New Roman" panose="02020603050405020304" pitchFamily="18" charset="0"/>
                <a:cs typeface="Times New Roman" panose="02020603050405020304" pitchFamily="18" charset="0"/>
              </a:rPr>
              <a:t>Lalouni</a:t>
            </a:r>
            <a:r>
              <a:rPr lang="sv-SE" sz="2400" dirty="0">
                <a:latin typeface="Times New Roman" panose="02020603050405020304" pitchFamily="18" charset="0"/>
                <a:cs typeface="Times New Roman" panose="02020603050405020304" pitchFamily="18" charset="0"/>
              </a:rPr>
              <a:t>, 2019.</a:t>
            </a:r>
          </a:p>
          <a:p>
            <a:pPr marL="0" indent="0">
              <a:buNone/>
            </a:pPr>
            <a:endParaRPr lang="sv-SE" sz="2400" dirty="0">
              <a:latin typeface="Times New Roman" panose="02020603050405020304" pitchFamily="18" charset="0"/>
              <a:cs typeface="Times New Roman" panose="02020603050405020304" pitchFamily="18" charset="0"/>
            </a:endParaRPr>
          </a:p>
          <a:p>
            <a:pPr marL="0" indent="0">
              <a:buNone/>
            </a:pPr>
            <a:r>
              <a:rPr lang="sv-SE" sz="2400" dirty="0">
                <a:latin typeface="Times New Roman" panose="02020603050405020304" pitchFamily="18" charset="0"/>
                <a:cs typeface="Times New Roman" panose="02020603050405020304" pitchFamily="18" charset="0"/>
              </a:rPr>
              <a:t>”Positivt beteendestöd i omsorg och skola”  </a:t>
            </a:r>
            <a:br>
              <a:rPr lang="sv-SE" sz="2400"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  Peter Karlsson, 2018.</a:t>
            </a:r>
          </a:p>
          <a:p>
            <a:pPr marL="0" indent="0">
              <a:buNone/>
            </a:pPr>
            <a:endParaRPr lang="sv-SE" sz="2400" dirty="0">
              <a:latin typeface="Times New Roman" panose="02020603050405020304" pitchFamily="18" charset="0"/>
              <a:cs typeface="Times New Roman" panose="02020603050405020304" pitchFamily="18" charset="0"/>
            </a:endParaRPr>
          </a:p>
          <a:p>
            <a:pPr marL="0" indent="0">
              <a:buNone/>
            </a:pPr>
            <a:r>
              <a:rPr lang="sv-SE" sz="2400" dirty="0">
                <a:latin typeface="Times New Roman" panose="02020603050405020304" pitchFamily="18" charset="0"/>
                <a:cs typeface="Times New Roman" panose="02020603050405020304" pitchFamily="18" charset="0"/>
              </a:rPr>
              <a:t>”</a:t>
            </a:r>
            <a:r>
              <a:rPr lang="sv-SE" sz="2400" dirty="0" err="1">
                <a:latin typeface="Times New Roman" panose="02020603050405020304" pitchFamily="18" charset="0"/>
                <a:cs typeface="Times New Roman" panose="02020603050405020304" pitchFamily="18" charset="0"/>
              </a:rPr>
              <a:t>Raising</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cooperative</a:t>
            </a:r>
            <a:r>
              <a:rPr lang="sv-SE" sz="2400" dirty="0">
                <a:latin typeface="Times New Roman" panose="02020603050405020304" pitchFamily="18" charset="0"/>
                <a:cs typeface="Times New Roman" panose="02020603050405020304" pitchFamily="18" charset="0"/>
              </a:rPr>
              <a:t> kids”, Tim </a:t>
            </a:r>
            <a:r>
              <a:rPr lang="sv-SE" sz="2400" dirty="0" err="1">
                <a:latin typeface="Times New Roman" panose="02020603050405020304" pitchFamily="18" charset="0"/>
                <a:cs typeface="Times New Roman" panose="02020603050405020304" pitchFamily="18" charset="0"/>
              </a:rPr>
              <a:t>Friend</a:t>
            </a:r>
            <a:r>
              <a:rPr lang="sv-SE" sz="2400" dirty="0">
                <a:latin typeface="Times New Roman" panose="02020603050405020304" pitchFamily="18" charset="0"/>
                <a:cs typeface="Times New Roman" panose="02020603050405020304" pitchFamily="18" charset="0"/>
              </a:rPr>
              <a:t>, 2017.</a:t>
            </a:r>
          </a:p>
          <a:p>
            <a:pPr marL="0" indent="0">
              <a:buNone/>
            </a:pPr>
            <a:endParaRPr lang="sv-SE" sz="2400" dirty="0">
              <a:latin typeface="Times New Roman" panose="02020603050405020304" pitchFamily="18" charset="0"/>
              <a:cs typeface="Times New Roman" panose="02020603050405020304" pitchFamily="18" charset="0"/>
            </a:endParaRPr>
          </a:p>
          <a:p>
            <a:pPr marL="0" indent="0">
              <a:buNone/>
            </a:pPr>
            <a:r>
              <a:rPr lang="sv-SE" sz="2400" dirty="0">
                <a:latin typeface="Times New Roman" panose="02020603050405020304" pitchFamily="18" charset="0"/>
                <a:cs typeface="Times New Roman" panose="02020603050405020304" pitchFamily="18" charset="0"/>
              </a:rPr>
              <a:t>”Att förstå och påverka beteendeproblem” </a:t>
            </a:r>
            <a:br>
              <a:rPr lang="sv-SE" sz="2400" dirty="0">
                <a:latin typeface="Times New Roman" panose="02020603050405020304" pitchFamily="18" charset="0"/>
                <a:cs typeface="Times New Roman" panose="02020603050405020304" pitchFamily="18" charset="0"/>
              </a:rPr>
            </a:br>
            <a:r>
              <a:rPr lang="sv-SE" sz="2400" dirty="0">
                <a:latin typeface="Times New Roman" panose="02020603050405020304" pitchFamily="18" charset="0"/>
                <a:cs typeface="Times New Roman" panose="02020603050405020304" pitchFamily="18" charset="0"/>
              </a:rPr>
              <a:t>  Olle Wadström, 2013.</a:t>
            </a:r>
          </a:p>
          <a:p>
            <a:pPr marL="0" indent="0">
              <a:buNone/>
            </a:pPr>
            <a:endParaRPr lang="sv-SE" sz="2400" dirty="0"/>
          </a:p>
        </p:txBody>
      </p:sp>
      <p:sp>
        <p:nvSpPr>
          <p:cNvPr id="5" name="Rubrik 4"/>
          <p:cNvSpPr>
            <a:spLocks noGrp="1"/>
          </p:cNvSpPr>
          <p:nvPr>
            <p:ph type="title"/>
          </p:nvPr>
        </p:nvSpPr>
        <p:spPr/>
        <p:txBody>
          <a:bodyPr>
            <a:normAutofit/>
          </a:bodyPr>
          <a:lstStyle/>
          <a:p>
            <a:r>
              <a:rPr lang="sv-SE" sz="4000" dirty="0">
                <a:latin typeface="Times New Roman" panose="02020603050405020304" pitchFamily="18" charset="0"/>
                <a:cs typeface="Times New Roman" panose="02020603050405020304" pitchFamily="18" charset="0"/>
              </a:rPr>
              <a:t>Lästips</a:t>
            </a:r>
          </a:p>
        </p:txBody>
      </p:sp>
      <p:pic>
        <p:nvPicPr>
          <p:cNvPr id="8" name="Picture 5" descr="Parent Management Training: Treatment for Oppositional, Aggressive, and Antisocial Behavior in Children and Adolescents">
            <a:hlinkClick r:id="rId3"/>
          </p:cNvPr>
          <p:cNvPicPr>
            <a:picLocks noChangeAspect="1" noChangeArrowheads="1"/>
          </p:cNvPicPr>
          <p:nvPr/>
        </p:nvPicPr>
        <p:blipFill>
          <a:blip r:embed="rId4" cstate="print"/>
          <a:srcRect/>
          <a:stretch>
            <a:fillRect/>
          </a:stretch>
        </p:blipFill>
        <p:spPr bwMode="auto">
          <a:xfrm>
            <a:off x="6367549" y="400633"/>
            <a:ext cx="2783294" cy="2783294"/>
          </a:xfrm>
          <a:prstGeom prst="rect">
            <a:avLst/>
          </a:prstGeom>
          <a:noFill/>
          <a:ln w="9525">
            <a:noFill/>
            <a:miter lim="800000"/>
            <a:headEnd/>
            <a:tailEnd/>
          </a:ln>
        </p:spPr>
      </p:pic>
      <p:pic>
        <p:nvPicPr>
          <p:cNvPr id="10" name="Bildobjekt 9"/>
          <p:cNvPicPr>
            <a:picLocks noChangeAspect="1"/>
          </p:cNvPicPr>
          <p:nvPr/>
        </p:nvPicPr>
        <p:blipFill>
          <a:blip r:embed="rId5"/>
          <a:stretch>
            <a:fillRect/>
          </a:stretch>
        </p:blipFill>
        <p:spPr>
          <a:xfrm>
            <a:off x="5609447" y="2567724"/>
            <a:ext cx="1516204" cy="2345967"/>
          </a:xfrm>
          <a:prstGeom prst="rect">
            <a:avLst/>
          </a:prstGeom>
        </p:spPr>
      </p:pic>
      <p:pic>
        <p:nvPicPr>
          <p:cNvPr id="11" name="Bildobjekt 10"/>
          <p:cNvPicPr>
            <a:picLocks noChangeAspect="1"/>
          </p:cNvPicPr>
          <p:nvPr/>
        </p:nvPicPr>
        <p:blipFill>
          <a:blip r:embed="rId6"/>
          <a:stretch>
            <a:fillRect/>
          </a:stretch>
        </p:blipFill>
        <p:spPr>
          <a:xfrm>
            <a:off x="7125651" y="3432995"/>
            <a:ext cx="1520596" cy="2234172"/>
          </a:xfrm>
          <a:prstGeom prst="rect">
            <a:avLst/>
          </a:prstGeom>
        </p:spPr>
      </p:pic>
      <p:pic>
        <p:nvPicPr>
          <p:cNvPr id="9" name="Bildobjekt 8" descr="\\ad.stockholm.se\cli-sd\cc2sd002\003871\Precens\Brottsprevention\Komet1\Administration\Logotype\PLUS\PLUS logo användbar.jpg"/>
          <p:cNvPicPr/>
          <p:nvPr/>
        </p:nvPicPr>
        <p:blipFill>
          <a:blip r:embed="rId7"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278878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descr="\\ad.stockholm.se\cli-sd\cc2sd008\005867\KOMET\Gamla Kometmappen\Illustrationer\Illustrationer Januari -13\Komprimerade\Barn bygger lego med far. Komprimerad.jpg"/>
          <p:cNvPicPr>
            <a:picLocks noChangeAspect="1" noChangeArrowheads="1"/>
          </p:cNvPicPr>
          <p:nvPr/>
        </p:nvPicPr>
        <p:blipFill>
          <a:blip r:embed="rId3" cstate="print"/>
          <a:srcRect/>
          <a:stretch>
            <a:fillRect/>
          </a:stretch>
        </p:blipFill>
        <p:spPr bwMode="auto">
          <a:xfrm>
            <a:off x="4052016" y="1891144"/>
            <a:ext cx="4778628" cy="4073237"/>
          </a:xfrm>
          <a:prstGeom prst="rect">
            <a:avLst/>
          </a:prstGeom>
          <a:noFill/>
        </p:spPr>
      </p:pic>
      <p:sp>
        <p:nvSpPr>
          <p:cNvPr id="8" name="Platshållare för text 7"/>
          <p:cNvSpPr>
            <a:spLocks noGrp="1"/>
          </p:cNvSpPr>
          <p:nvPr>
            <p:ph type="body" sz="quarter" idx="13"/>
          </p:nvPr>
        </p:nvSpPr>
        <p:spPr>
          <a:xfrm>
            <a:off x="458786" y="857250"/>
            <a:ext cx="6170613" cy="4542750"/>
          </a:xfrm>
        </p:spPr>
        <p:txBody>
          <a:bodyPr>
            <a:normAutofit/>
          </a:bodyPr>
          <a:lstStyle/>
          <a:p>
            <a:pPr>
              <a:buNone/>
            </a:pPr>
            <a:endParaRPr lang="sv-SE" sz="3600" dirty="0">
              <a:latin typeface="Times New Roman" panose="02020603050405020304" pitchFamily="18" charset="0"/>
              <a:cs typeface="Times New Roman" panose="02020603050405020304" pitchFamily="18" charset="0"/>
            </a:endParaRPr>
          </a:p>
          <a:p>
            <a:pPr>
              <a:buNone/>
            </a:pPr>
            <a:r>
              <a:rPr lang="sv-SE" sz="3600" dirty="0">
                <a:latin typeface="Times New Roman" panose="02020603050405020304" pitchFamily="18" charset="0"/>
                <a:cs typeface="Times New Roman" panose="02020603050405020304" pitchFamily="18" charset="0"/>
              </a:rPr>
              <a:t>Tack för uppmärksamheten!</a:t>
            </a: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6DB85-55B9-433F-B788-4B73AF1F81A1}"/>
              </a:ext>
            </a:extLst>
          </p:cNvPr>
          <p:cNvSpPr>
            <a:spLocks noGrp="1"/>
          </p:cNvSpPr>
          <p:nvPr>
            <p:ph type="title"/>
          </p:nvPr>
        </p:nvSpPr>
        <p:spPr/>
        <p:txBody>
          <a:bodyPr/>
          <a:lstStyle/>
          <a:p>
            <a:r>
              <a:rPr lang="sv-SE" dirty="0">
                <a:latin typeface="Times New Roman" panose="02020603050405020304" pitchFamily="18" charset="0"/>
                <a:cs typeface="Times New Roman" panose="02020603050405020304" pitchFamily="18" charset="0"/>
              </a:rPr>
              <a:t>Referenser</a:t>
            </a:r>
          </a:p>
        </p:txBody>
      </p:sp>
      <p:sp>
        <p:nvSpPr>
          <p:cNvPr id="8" name="Platshållare för text 7"/>
          <p:cNvSpPr>
            <a:spLocks noGrp="1"/>
          </p:cNvSpPr>
          <p:nvPr>
            <p:ph idx="1"/>
          </p:nvPr>
        </p:nvSpPr>
        <p:spPr/>
        <p:txBody>
          <a:bodyPr>
            <a:normAutofit/>
          </a:bodyPr>
          <a:lstStyle/>
          <a:p>
            <a:pPr>
              <a:buNone/>
            </a:pPr>
            <a:endParaRPr lang="sv-SE" sz="1800" b="1" dirty="0">
              <a:latin typeface="Times New Roman" panose="02020603050405020304" pitchFamily="18" charset="0"/>
              <a:cs typeface="Times New Roman" panose="02020603050405020304" pitchFamily="18" charset="0"/>
            </a:endParaRPr>
          </a:p>
          <a:p>
            <a:pPr>
              <a:buNone/>
            </a:pPr>
            <a:endParaRPr lang="sv-SE" sz="2800" dirty="0">
              <a:solidFill>
                <a:schemeClr val="tx1"/>
              </a:solidFill>
              <a:latin typeface="Times New Roman" panose="02020603050405020304" pitchFamily="18" charset="0"/>
              <a:cs typeface="Times New Roman" panose="02020603050405020304" pitchFamily="18" charset="0"/>
            </a:endParaRPr>
          </a:p>
          <a:p>
            <a:pPr>
              <a:buNone/>
            </a:pPr>
            <a:endParaRPr lang="sv-SE" sz="3600" b="1" dirty="0">
              <a:latin typeface="Times New Roman" panose="02020603050405020304" pitchFamily="18" charset="0"/>
              <a:cs typeface="Times New Roman" panose="02020603050405020304" pitchFamily="18" charset="0"/>
            </a:endParaRPr>
          </a:p>
          <a:p>
            <a:endParaRPr lang="sv-SE" dirty="0"/>
          </a:p>
          <a:p>
            <a:endParaRPr lang="sv-SE" dirty="0"/>
          </a:p>
          <a:p>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
        <p:nvSpPr>
          <p:cNvPr id="7" name="textruta 6">
            <a:extLst>
              <a:ext uri="{FF2B5EF4-FFF2-40B4-BE49-F238E27FC236}">
                <a16:creationId xmlns:a16="http://schemas.microsoft.com/office/drawing/2014/main" id="{FBB71929-EC45-4A2E-8052-A3722225B5B0}"/>
              </a:ext>
            </a:extLst>
          </p:cNvPr>
          <p:cNvSpPr txBox="1"/>
          <p:nvPr/>
        </p:nvSpPr>
        <p:spPr>
          <a:xfrm>
            <a:off x="455612" y="846819"/>
            <a:ext cx="8383588" cy="4508927"/>
          </a:xfrm>
          <a:prstGeom prst="rect">
            <a:avLst/>
          </a:prstGeom>
          <a:noFill/>
        </p:spPr>
        <p:txBody>
          <a:bodyPr wrap="square">
            <a:spAutoFit/>
          </a:bodyPr>
          <a:lstStyle/>
          <a:p>
            <a:pPr marL="285750" indent="-285750">
              <a:buFont typeface="Arial" panose="020B0604020202020204" pitchFamily="34" charset="0"/>
              <a:buChar char="•"/>
            </a:pPr>
            <a:endParaRPr lang="sv-SE"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2400" dirty="0" err="1">
                <a:latin typeface="Times New Roman" panose="02020603050405020304" pitchFamily="18" charset="0"/>
                <a:cs typeface="Times New Roman" panose="02020603050405020304" pitchFamily="18" charset="0"/>
              </a:rPr>
              <a:t>Kåver</a:t>
            </a:r>
            <a:r>
              <a:rPr lang="sv-SE" sz="2400" dirty="0">
                <a:latin typeface="Times New Roman" panose="02020603050405020304" pitchFamily="18" charset="0"/>
                <a:cs typeface="Times New Roman" panose="02020603050405020304" pitchFamily="18" charset="0"/>
              </a:rPr>
              <a:t>, A., 2016. KBT i utveckling: En grundbok i kognitiv beteendeterapi. Stockholm: Natur &amp; Kultur.</a:t>
            </a:r>
          </a:p>
          <a:p>
            <a:endParaRPr lang="sv-SE"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2400" dirty="0" err="1">
                <a:latin typeface="Times New Roman" panose="02020603050405020304" pitchFamily="18" charset="0"/>
                <a:cs typeface="Times New Roman" panose="02020603050405020304" pitchFamily="18" charset="0"/>
              </a:rPr>
              <a:t>Schunk</a:t>
            </a:r>
            <a:r>
              <a:rPr lang="sv-SE" sz="2400" dirty="0">
                <a:latin typeface="Times New Roman" panose="02020603050405020304" pitchFamily="18" charset="0"/>
                <a:cs typeface="Times New Roman" panose="02020603050405020304" pitchFamily="18" charset="0"/>
              </a:rPr>
              <a:t>, D. H., </a:t>
            </a:r>
            <a:r>
              <a:rPr lang="sv-SE" sz="2400" dirty="0" err="1">
                <a:latin typeface="Times New Roman" panose="02020603050405020304" pitchFamily="18" charset="0"/>
                <a:cs typeface="Times New Roman" panose="02020603050405020304" pitchFamily="18" charset="0"/>
              </a:rPr>
              <a:t>Pintrich</a:t>
            </a:r>
            <a:r>
              <a:rPr lang="sv-SE" sz="2400" dirty="0">
                <a:latin typeface="Times New Roman" panose="02020603050405020304" pitchFamily="18" charset="0"/>
                <a:cs typeface="Times New Roman" panose="02020603050405020304" pitchFamily="18" charset="0"/>
              </a:rPr>
              <a:t>, P. R. &amp; </a:t>
            </a:r>
            <a:r>
              <a:rPr lang="sv-SE" sz="2400" dirty="0" err="1">
                <a:latin typeface="Times New Roman" panose="02020603050405020304" pitchFamily="18" charset="0"/>
                <a:cs typeface="Times New Roman" panose="02020603050405020304" pitchFamily="18" charset="0"/>
              </a:rPr>
              <a:t>Meece</a:t>
            </a:r>
            <a:r>
              <a:rPr lang="sv-SE" sz="2400" dirty="0">
                <a:latin typeface="Times New Roman" panose="02020603050405020304" pitchFamily="18" charset="0"/>
                <a:cs typeface="Times New Roman" panose="02020603050405020304" pitchFamily="18" charset="0"/>
              </a:rPr>
              <a:t>, J. L. (2014). Motivation in </a:t>
            </a:r>
            <a:r>
              <a:rPr lang="sv-SE" sz="2400" dirty="0" err="1">
                <a:latin typeface="Times New Roman" panose="02020603050405020304" pitchFamily="18" charset="0"/>
                <a:cs typeface="Times New Roman" panose="02020603050405020304" pitchFamily="18" charset="0"/>
              </a:rPr>
              <a:t>education</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Theory</a:t>
            </a:r>
            <a:r>
              <a:rPr lang="sv-SE" sz="2400" dirty="0">
                <a:latin typeface="Times New Roman" panose="02020603050405020304" pitchFamily="18" charset="0"/>
                <a:cs typeface="Times New Roman" panose="02020603050405020304" pitchFamily="18" charset="0"/>
              </a:rPr>
              <a:t>, research, and </a:t>
            </a:r>
            <a:r>
              <a:rPr lang="sv-SE" sz="2400" dirty="0" err="1">
                <a:latin typeface="Times New Roman" panose="02020603050405020304" pitchFamily="18" charset="0"/>
                <a:cs typeface="Times New Roman" panose="02020603050405020304" pitchFamily="18" charset="0"/>
              </a:rPr>
              <a:t>applications</a:t>
            </a:r>
            <a:r>
              <a:rPr lang="sv-SE" sz="2400" dirty="0">
                <a:latin typeface="Times New Roman" panose="02020603050405020304" pitchFamily="18" charset="0"/>
                <a:cs typeface="Times New Roman" panose="02020603050405020304" pitchFamily="18" charset="0"/>
              </a:rPr>
              <a:t>. 4th ed. Boston: Pearson.</a:t>
            </a:r>
          </a:p>
          <a:p>
            <a:endParaRPr lang="sv-SE"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Webster-Stratton, C., 2006. The </a:t>
            </a:r>
            <a:r>
              <a:rPr lang="sv-SE" sz="2400" dirty="0" err="1">
                <a:latin typeface="Times New Roman" panose="02020603050405020304" pitchFamily="18" charset="0"/>
                <a:cs typeface="Times New Roman" panose="02020603050405020304" pitchFamily="18" charset="0"/>
              </a:rPr>
              <a:t>Incredible</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Years</a:t>
            </a:r>
            <a:r>
              <a:rPr lang="sv-SE" sz="2400" dirty="0">
                <a:latin typeface="Times New Roman" panose="02020603050405020304" pitchFamily="18" charset="0"/>
                <a:cs typeface="Times New Roman" panose="02020603050405020304" pitchFamily="18" charset="0"/>
              </a:rPr>
              <a:t>: A </a:t>
            </a:r>
            <a:r>
              <a:rPr lang="sv-SE" sz="2400" dirty="0" err="1">
                <a:latin typeface="Times New Roman" panose="02020603050405020304" pitchFamily="18" charset="0"/>
                <a:cs typeface="Times New Roman" panose="02020603050405020304" pitchFamily="18" charset="0"/>
              </a:rPr>
              <a:t>Trouble-Shooting</a:t>
            </a:r>
            <a:r>
              <a:rPr lang="sv-SE" sz="2400" dirty="0">
                <a:latin typeface="Times New Roman" panose="02020603050405020304" pitchFamily="18" charset="0"/>
                <a:cs typeface="Times New Roman" panose="02020603050405020304" pitchFamily="18" charset="0"/>
              </a:rPr>
              <a:t> Guide for </a:t>
            </a:r>
            <a:r>
              <a:rPr lang="sv-SE" sz="2400" dirty="0" err="1">
                <a:latin typeface="Times New Roman" panose="02020603050405020304" pitchFamily="18" charset="0"/>
                <a:cs typeface="Times New Roman" panose="02020603050405020304" pitchFamily="18" charset="0"/>
              </a:rPr>
              <a:t>Parents</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of</a:t>
            </a:r>
            <a:r>
              <a:rPr lang="sv-SE" sz="2400" dirty="0">
                <a:latin typeface="Times New Roman" panose="02020603050405020304" pitchFamily="18" charset="0"/>
                <a:cs typeface="Times New Roman" panose="02020603050405020304" pitchFamily="18" charset="0"/>
              </a:rPr>
              <a:t> Children </a:t>
            </a:r>
            <a:r>
              <a:rPr lang="sv-SE" sz="2400" dirty="0" err="1">
                <a:latin typeface="Times New Roman" panose="02020603050405020304" pitchFamily="18" charset="0"/>
                <a:cs typeface="Times New Roman" panose="02020603050405020304" pitchFamily="18" charset="0"/>
              </a:rPr>
              <a:t>Aged</a:t>
            </a:r>
            <a:r>
              <a:rPr lang="sv-SE" sz="2400" dirty="0">
                <a:latin typeface="Times New Roman" panose="02020603050405020304" pitchFamily="18" charset="0"/>
                <a:cs typeface="Times New Roman" panose="02020603050405020304" pitchFamily="18" charset="0"/>
              </a:rPr>
              <a:t> 2–8 </a:t>
            </a:r>
            <a:r>
              <a:rPr lang="sv-SE" sz="2400" dirty="0" err="1">
                <a:latin typeface="Times New Roman" panose="02020603050405020304" pitchFamily="18" charset="0"/>
                <a:cs typeface="Times New Roman" panose="02020603050405020304" pitchFamily="18" charset="0"/>
              </a:rPr>
              <a:t>Years</a:t>
            </a:r>
            <a:r>
              <a:rPr lang="sv-SE" sz="2400" dirty="0">
                <a:latin typeface="Times New Roman" panose="02020603050405020304" pitchFamily="18" charset="0"/>
                <a:cs typeface="Times New Roman" panose="02020603050405020304" pitchFamily="18" charset="0"/>
              </a:rPr>
              <a:t>. Seattle, WA: The </a:t>
            </a:r>
            <a:r>
              <a:rPr lang="sv-SE" sz="2400" dirty="0" err="1">
                <a:latin typeface="Times New Roman" panose="02020603050405020304" pitchFamily="18" charset="0"/>
                <a:cs typeface="Times New Roman" panose="02020603050405020304" pitchFamily="18" charset="0"/>
              </a:rPr>
              <a:t>Incredible</a:t>
            </a:r>
            <a:r>
              <a:rPr lang="sv-SE" sz="2400" dirty="0">
                <a:latin typeface="Times New Roman" panose="02020603050405020304" pitchFamily="18" charset="0"/>
                <a:cs typeface="Times New Roman" panose="02020603050405020304" pitchFamily="18" charset="0"/>
              </a:rPr>
              <a:t> </a:t>
            </a:r>
            <a:r>
              <a:rPr lang="sv-SE" sz="2400" dirty="0" err="1">
                <a:latin typeface="Times New Roman" panose="02020603050405020304" pitchFamily="18" charset="0"/>
                <a:cs typeface="Times New Roman" panose="02020603050405020304" pitchFamily="18" charset="0"/>
              </a:rPr>
              <a:t>Years</a:t>
            </a:r>
            <a:r>
              <a:rPr lang="sv-SE" sz="2400" dirty="0">
                <a:latin typeface="Times New Roman" panose="02020603050405020304" pitchFamily="18" charset="0"/>
                <a:cs typeface="Times New Roman" panose="02020603050405020304" pitchFamily="18" charset="0"/>
              </a:rPr>
              <a:t>.</a:t>
            </a:r>
          </a:p>
          <a:p>
            <a:pPr>
              <a:spcBef>
                <a:spcPts val="600"/>
              </a:spcBef>
              <a:spcAft>
                <a:spcPts val="1200"/>
              </a:spcAft>
            </a:pPr>
            <a:endParaRPr lang="sv-SE" dirty="0"/>
          </a:p>
        </p:txBody>
      </p:sp>
    </p:spTree>
    <p:extLst>
      <p:ext uri="{BB962C8B-B14F-4D97-AF65-F5344CB8AC3E}">
        <p14:creationId xmlns:p14="http://schemas.microsoft.com/office/powerpoint/2010/main" val="86677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7" y="1357678"/>
            <a:ext cx="8229601" cy="3960000"/>
          </a:xfrm>
        </p:spPr>
        <p:txBody>
          <a:bodyPr>
            <a:normAutofit fontScale="25000" lnSpcReduction="20000"/>
          </a:bodyPr>
          <a:lstStyle/>
          <a:p>
            <a:pPr marL="0" indent="0">
              <a:buNone/>
            </a:pPr>
            <a:endParaRPr lang="sv-SE" sz="11200" b="1" dirty="0">
              <a:latin typeface="Times New Roman" panose="02020603050405020304" pitchFamily="18" charset="0"/>
              <a:cs typeface="Times New Roman" panose="02020603050405020304" pitchFamily="18" charset="0"/>
            </a:endParaRPr>
          </a:p>
          <a:p>
            <a:pPr marL="0" indent="0">
              <a:buNone/>
            </a:pPr>
            <a:r>
              <a:rPr lang="sv-SE" sz="11200" b="1" dirty="0">
                <a:latin typeface="Times New Roman" panose="02020603050405020304" pitchFamily="18" charset="0"/>
                <a:cs typeface="Times New Roman" panose="02020603050405020304" pitchFamily="18" charset="0"/>
              </a:rPr>
              <a:t>Objektivt observerbart</a:t>
            </a:r>
          </a:p>
          <a:p>
            <a:pPr marL="360000" indent="-360000"/>
            <a:r>
              <a:rPr lang="sv-SE" sz="11200" dirty="0">
                <a:latin typeface="Times New Roman" panose="02020603050405020304" pitchFamily="18" charset="0"/>
                <a:cs typeface="Times New Roman" panose="02020603050405020304" pitchFamily="18" charset="0"/>
              </a:rPr>
              <a:t>Kan alla se beteendet? </a:t>
            </a:r>
          </a:p>
          <a:p>
            <a:pPr marL="360000" indent="-360000"/>
            <a:r>
              <a:rPr lang="sv-SE" sz="11200" dirty="0">
                <a:latin typeface="Times New Roman" panose="02020603050405020304" pitchFamily="18" charset="0"/>
                <a:cs typeface="Times New Roman" panose="02020603050405020304" pitchFamily="18" charset="0"/>
              </a:rPr>
              <a:t>Kan vem som helst beskriva vad som sker?</a:t>
            </a:r>
          </a:p>
          <a:p>
            <a:pPr>
              <a:buNone/>
            </a:pPr>
            <a:endParaRPr lang="sv-SE" sz="11200" dirty="0">
              <a:latin typeface="Times New Roman" panose="02020603050405020304" pitchFamily="18" charset="0"/>
              <a:cs typeface="Times New Roman" panose="02020603050405020304" pitchFamily="18" charset="0"/>
            </a:endParaRPr>
          </a:p>
          <a:p>
            <a:pPr marL="0" indent="0">
              <a:buNone/>
            </a:pPr>
            <a:r>
              <a:rPr lang="sv-SE" sz="11200" b="1" dirty="0">
                <a:latin typeface="Times New Roman" panose="02020603050405020304" pitchFamily="18" charset="0"/>
                <a:cs typeface="Times New Roman" panose="02020603050405020304" pitchFamily="18" charset="0"/>
              </a:rPr>
              <a:t>Konkret</a:t>
            </a:r>
            <a:r>
              <a:rPr lang="sv-SE" sz="11200" dirty="0">
                <a:latin typeface="Times New Roman" panose="02020603050405020304" pitchFamily="18" charset="0"/>
                <a:cs typeface="Times New Roman" panose="02020603050405020304" pitchFamily="18" charset="0"/>
              </a:rPr>
              <a:t> </a:t>
            </a:r>
          </a:p>
          <a:p>
            <a:pPr marL="360000" indent="-360000"/>
            <a:r>
              <a:rPr lang="sv-SE" sz="11200" dirty="0">
                <a:latin typeface="Times New Roman" panose="02020603050405020304" pitchFamily="18" charset="0"/>
                <a:cs typeface="Times New Roman" panose="02020603050405020304" pitchFamily="18" charset="0"/>
              </a:rPr>
              <a:t>Går det att räkna hur många gånger? </a:t>
            </a:r>
          </a:p>
          <a:p>
            <a:pPr marL="360000" indent="-360000">
              <a:buNone/>
            </a:pPr>
            <a:r>
              <a:rPr lang="sv-SE" sz="11200" dirty="0">
                <a:cs typeface="Calibri" pitchFamily="34" charset="0"/>
              </a:rPr>
              <a:t>	</a:t>
            </a:r>
          </a:p>
          <a:p>
            <a:endParaRPr lang="sv-SE" dirty="0"/>
          </a:p>
        </p:txBody>
      </p:sp>
      <p:sp>
        <p:nvSpPr>
          <p:cNvPr id="6" name="Rubrik 5"/>
          <p:cNvSpPr>
            <a:spLocks noGrp="1"/>
          </p:cNvSpPr>
          <p:nvPr>
            <p:ph type="title"/>
          </p:nvPr>
        </p:nvSpPr>
        <p:spPr/>
        <p:txBody>
          <a:bodyPr>
            <a:normAutofit/>
          </a:bodyPr>
          <a:lstStyle/>
          <a:p>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OK-testet</a:t>
            </a:r>
          </a:p>
        </p:txBody>
      </p:sp>
      <p:pic>
        <p:nvPicPr>
          <p:cNvPr id="8" name="Bildobjekt 7"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1733550"/>
            <a:ext cx="8231188" cy="1418545"/>
          </a:xfrm>
        </p:spPr>
        <p:txBody>
          <a:bodyPr>
            <a:noAutofit/>
          </a:bodyPr>
          <a:lstStyle/>
          <a:p>
            <a:pPr algn="ctr">
              <a:lnSpc>
                <a:spcPct val="100000"/>
              </a:lnSpc>
            </a:pPr>
            <a:br>
              <a:rPr lang="sv-SE" sz="4400" b="0" dirty="0">
                <a:latin typeface="Times New Roman" panose="02020603050405020304" pitchFamily="18" charset="0"/>
                <a:cs typeface="Times New Roman" panose="02020603050405020304" pitchFamily="18" charset="0"/>
              </a:rPr>
            </a:br>
            <a:r>
              <a:rPr lang="sv-SE" sz="4400" dirty="0">
                <a:latin typeface="Times New Roman" panose="02020603050405020304" pitchFamily="18" charset="0"/>
                <a:cs typeface="Times New Roman" panose="02020603050405020304" pitchFamily="18" charset="0"/>
              </a:rPr>
              <a:t>Teoriavsnitt </a:t>
            </a:r>
            <a:br>
              <a:rPr lang="sv-SE" sz="4400" b="0" dirty="0">
                <a:latin typeface="Times New Roman" panose="02020603050405020304" pitchFamily="18" charset="0"/>
                <a:cs typeface="Times New Roman" panose="02020603050405020304" pitchFamily="18" charset="0"/>
              </a:rPr>
            </a:br>
            <a:endParaRPr lang="sv-SE" sz="4400" b="0"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09625" y="3714750"/>
            <a:ext cx="7524750" cy="2076450"/>
          </a:xfrm>
        </p:spPr>
        <p:txBody>
          <a:bodyPr/>
          <a:lstStyle/>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449022" y="3417887"/>
            <a:ext cx="2627928" cy="545432"/>
          </a:xfrm>
          <a:prstGeom prst="rect">
            <a:avLst/>
          </a:prstGeom>
          <a:noFill/>
          <a:ln w="9525">
            <a:noFill/>
            <a:miter lim="800000"/>
            <a:headEnd/>
            <a:tailEnd/>
          </a:ln>
        </p:spPr>
      </p:pic>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30575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199" y="1621260"/>
            <a:ext cx="8229601" cy="3960000"/>
          </a:xfrm>
        </p:spPr>
        <p:txBody>
          <a:bodyPr>
            <a:normAutofit/>
          </a:bodyPr>
          <a:lstStyle/>
          <a:p>
            <a:pPr marL="360000" indent="-360000"/>
            <a:r>
              <a:rPr lang="sv-SE" sz="2800" dirty="0">
                <a:latin typeface="Times New Roman" panose="02020603050405020304" pitchFamily="18" charset="0"/>
                <a:cs typeface="Times New Roman" panose="02020603050405020304" pitchFamily="18" charset="0"/>
              </a:rPr>
              <a:t>Att ge </a:t>
            </a:r>
            <a:r>
              <a:rPr lang="sv-SE" sz="2800" dirty="0" err="1">
                <a:latin typeface="Times New Roman" panose="02020603050405020304" pitchFamily="18" charset="0"/>
                <a:cs typeface="Times New Roman" panose="02020603050405020304" pitchFamily="18" charset="0"/>
              </a:rPr>
              <a:t>rational</a:t>
            </a:r>
            <a:r>
              <a:rPr lang="sv-SE" sz="2800" dirty="0">
                <a:latin typeface="Times New Roman" panose="02020603050405020304" pitchFamily="18" charset="0"/>
                <a:cs typeface="Times New Roman" panose="02020603050405020304" pitchFamily="18" charset="0"/>
              </a:rPr>
              <a:t> för något betyder att ge en tydlig och logisk anledning till varför man ska göra något</a:t>
            </a:r>
          </a:p>
          <a:p>
            <a:pPr marL="360000" indent="-360000"/>
            <a:r>
              <a:rPr lang="sv-SE" sz="2800" dirty="0">
                <a:latin typeface="Times New Roman" panose="02020603050405020304" pitchFamily="18" charset="0"/>
                <a:cs typeface="Times New Roman" panose="02020603050405020304" pitchFamily="18" charset="0"/>
              </a:rPr>
              <a:t>Vi gör så här för att…</a:t>
            </a:r>
          </a:p>
        </p:txBody>
      </p:sp>
      <p:sp>
        <p:nvSpPr>
          <p:cNvPr id="5" name="Rubrik 4"/>
          <p:cNvSpPr>
            <a:spLocks noGrp="1"/>
          </p:cNvSpPr>
          <p:nvPr>
            <p:ph type="title"/>
          </p:nvPr>
        </p:nvSpPr>
        <p:spPr>
          <a:xfrm>
            <a:off x="430137" y="583213"/>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err="1">
                <a:latin typeface="Times New Roman" panose="02020603050405020304" pitchFamily="18" charset="0"/>
                <a:cs typeface="Times New Roman" panose="02020603050405020304" pitchFamily="18" charset="0"/>
              </a:rPr>
              <a:t>Rational</a:t>
            </a:r>
            <a:endParaRPr lang="sv-SE" sz="4000" dirty="0">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498" y="2744241"/>
            <a:ext cx="2594693" cy="3421063"/>
          </a:xfrm>
          <a:prstGeom prst="rect">
            <a:avLst/>
          </a:prstGeom>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
        <p:nvSpPr>
          <p:cNvPr id="6" name="textruta 5">
            <a:extLst>
              <a:ext uri="{FF2B5EF4-FFF2-40B4-BE49-F238E27FC236}">
                <a16:creationId xmlns:a16="http://schemas.microsoft.com/office/drawing/2014/main" id="{2F9D3B39-A726-4C6B-8A42-5538CF048A20}"/>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440000"/>
            <a:ext cx="8229601" cy="3960000"/>
          </a:xfrm>
        </p:spPr>
        <p:txBody>
          <a:bodyPr>
            <a:normAutofit/>
          </a:bodyPr>
          <a:lstStyle/>
          <a:p>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Varför har vi hemuppgifter i Komet?</a:t>
            </a:r>
          </a:p>
          <a:p>
            <a:pPr marL="360000" indent="-360000"/>
            <a:endParaRPr lang="sv-SE" sz="2800" dirty="0">
              <a:latin typeface="Times New Roman" panose="02020603050405020304" pitchFamily="18" charset="0"/>
              <a:cs typeface="Times New Roman" panose="02020603050405020304" pitchFamily="18" charset="0"/>
            </a:endParaRPr>
          </a:p>
          <a:p>
            <a:pPr marL="360000" indent="-360000"/>
            <a:r>
              <a:rPr lang="sv-SE" sz="2800" dirty="0">
                <a:latin typeface="Times New Roman" panose="02020603050405020304" pitchFamily="18" charset="0"/>
                <a:cs typeface="Times New Roman" panose="02020603050405020304" pitchFamily="18" charset="0"/>
              </a:rPr>
              <a:t>Hur hjälper vi föräldern att lyckas med hemuppgifter?  </a:t>
            </a:r>
          </a:p>
        </p:txBody>
      </p:sp>
      <p:sp>
        <p:nvSpPr>
          <p:cNvPr id="4" name="Platshållare för datum 3"/>
          <p:cNvSpPr>
            <a:spLocks noGrp="1"/>
          </p:cNvSpPr>
          <p:nvPr>
            <p:ph type="dt" sz="half" idx="14"/>
          </p:nvPr>
        </p:nvSpPr>
        <p:spPr>
          <a:xfrm>
            <a:off x="6554788" y="5934174"/>
            <a:ext cx="2133600" cy="307777"/>
          </a:xfrm>
        </p:spPr>
        <p:txBody>
          <a:bodyPr/>
          <a:lstStyle/>
          <a:p>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6" name="Rubrik 5"/>
          <p:cNvSpPr>
            <a:spLocks noGrp="1"/>
          </p:cNvSpPr>
          <p:nvPr>
            <p:ph type="title"/>
          </p:nvPr>
        </p:nvSpPr>
        <p:spPr>
          <a:xfrm>
            <a:off x="456406" y="716118"/>
            <a:ext cx="8231188" cy="842962"/>
          </a:xfrm>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err="1">
                <a:latin typeface="Times New Roman" panose="02020603050405020304" pitchFamily="18" charset="0"/>
                <a:cs typeface="Times New Roman" panose="02020603050405020304" pitchFamily="18" charset="0"/>
              </a:rPr>
              <a:t>Rational</a:t>
            </a:r>
            <a:endParaRPr lang="sv-SE" sz="4000" dirty="0">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90A924FE-A071-4E47-BCBF-49CBE9F36404}"/>
              </a:ext>
            </a:extLst>
          </p:cNvPr>
          <p:cNvSpPr txBox="1"/>
          <p:nvPr/>
        </p:nvSpPr>
        <p:spPr>
          <a:xfrm>
            <a:off x="482675" y="254453"/>
            <a:ext cx="1803327" cy="461665"/>
          </a:xfrm>
          <a:prstGeom prst="rect">
            <a:avLst/>
          </a:prstGeom>
          <a:solidFill>
            <a:srgbClr val="92D050"/>
          </a:solidFill>
          <a:ln>
            <a:noFill/>
          </a:ln>
        </p:spPr>
        <p:txBody>
          <a:bodyPr wrap="square" rtlCol="0">
            <a:spAutoFit/>
          </a:bodyPr>
          <a:lstStyle/>
          <a:p>
            <a:pPr algn="r">
              <a:defRPr/>
            </a:pPr>
            <a:r>
              <a:rPr lang="sv-SE" sz="2400" kern="0" dirty="0">
                <a:solidFill>
                  <a:srgbClr val="000000"/>
                </a:solidFill>
                <a:cs typeface="Arial"/>
                <a:sym typeface="Arial"/>
                <a:rtl val="0"/>
              </a:rPr>
              <a:t>Fördjupning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8|5.9"/>
</p:tagLst>
</file>

<file path=ppt/tags/tag2.xml><?xml version="1.0" encoding="utf-8"?>
<p:tagLst xmlns:a="http://schemas.openxmlformats.org/drawingml/2006/main" xmlns:r="http://schemas.openxmlformats.org/officeDocument/2006/relationships" xmlns:p="http://schemas.openxmlformats.org/presentationml/2006/main">
  <p:tag name="TIMING" val="|11.6|7|0.6|0.5|12.7"/>
</p:tagLst>
</file>

<file path=ppt/tags/tag3.xml><?xml version="1.0" encoding="utf-8"?>
<p:tagLst xmlns:a="http://schemas.openxmlformats.org/drawingml/2006/main" xmlns:r="http://schemas.openxmlformats.org/officeDocument/2006/relationships" xmlns:p="http://schemas.openxmlformats.org/presentationml/2006/main">
  <p:tag name="TIMING" val="|11.6|7|0.6|0.5|12.7"/>
</p:tagLst>
</file>

<file path=ppt/tags/tag4.xml><?xml version="1.0" encoding="utf-8"?>
<p:tagLst xmlns:a="http://schemas.openxmlformats.org/drawingml/2006/main" xmlns:r="http://schemas.openxmlformats.org/officeDocument/2006/relationships" xmlns:p="http://schemas.openxmlformats.org/presentationml/2006/main">
  <p:tag name="TIMING" val="|11.6|7|0.6|0.5|12.7"/>
</p:tagLst>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4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15071</TotalTime>
  <Words>11191</Words>
  <Application>Microsoft Office PowerPoint</Application>
  <PresentationFormat>Bildspel på skärmen (4:3)</PresentationFormat>
  <Paragraphs>1053</Paragraphs>
  <Slides>52</Slides>
  <Notes>52</Notes>
  <HiddenSlides>0</HiddenSlides>
  <MMClips>0</MMClips>
  <ScaleCrop>false</ScaleCrop>
  <HeadingPairs>
    <vt:vector size="6" baseType="variant">
      <vt:variant>
        <vt:lpstr>Använt teckensnitt</vt:lpstr>
      </vt:variant>
      <vt:variant>
        <vt:i4>12</vt:i4>
      </vt:variant>
      <vt:variant>
        <vt:lpstr>Tema</vt:lpstr>
      </vt:variant>
      <vt:variant>
        <vt:i4>7</vt:i4>
      </vt:variant>
      <vt:variant>
        <vt:lpstr>Bildrubriker</vt:lpstr>
      </vt:variant>
      <vt:variant>
        <vt:i4>52</vt:i4>
      </vt:variant>
    </vt:vector>
  </HeadingPairs>
  <TitlesOfParts>
    <vt:vector size="71" baseType="lpstr">
      <vt:lpstr>-apple-system</vt:lpstr>
      <vt:lpstr>Arial</vt:lpstr>
      <vt:lpstr>Calibri</vt:lpstr>
      <vt:lpstr>Courier New</vt:lpstr>
      <vt:lpstr>DM Sans</vt:lpstr>
      <vt:lpstr>Franklin Gothic Heavy</vt:lpstr>
      <vt:lpstr>Monotype Sorts</vt:lpstr>
      <vt:lpstr>Stockholm Type Display Regular</vt:lpstr>
      <vt:lpstr>Stockholm Type Regular</vt:lpstr>
      <vt:lpstr>Times New Roman</vt:lpstr>
      <vt:lpstr>Webdings</vt:lpstr>
      <vt:lpstr>Wingdings</vt:lpstr>
      <vt:lpstr>Sthlm_Presentation</vt:lpstr>
      <vt:lpstr>Förstasidan_2_rutor</vt:lpstr>
      <vt:lpstr>Kapitelsidor</vt:lpstr>
      <vt:lpstr>Innehållssidor</vt:lpstr>
      <vt:lpstr>1_Innehållssidor</vt:lpstr>
      <vt:lpstr>2_Innehållssidor</vt:lpstr>
      <vt:lpstr>4_Innehållssidor</vt:lpstr>
      <vt:lpstr>ccc</vt:lpstr>
      <vt:lpstr> Översikt</vt:lpstr>
      <vt:lpstr> Förra gången…</vt:lpstr>
      <vt:lpstr> Att lära ut Komet</vt:lpstr>
      <vt:lpstr> Lite repetition</vt:lpstr>
      <vt:lpstr> OK-testet</vt:lpstr>
      <vt:lpstr> Teoriavsnitt  </vt:lpstr>
      <vt:lpstr> Rational</vt:lpstr>
      <vt:lpstr> Rational</vt:lpstr>
      <vt:lpstr> Inlärning – vad är det?</vt:lpstr>
      <vt:lpstr>Konsekvensinlärning –  Förstärkning och försvagning</vt:lpstr>
      <vt:lpstr>Förstärkning ökar sannolikheten för att ett beteende ska upprepas</vt:lpstr>
      <vt:lpstr> Positiv eller negativ förstärkning?</vt:lpstr>
      <vt:lpstr> Försvagning minskar sannolikheten för att ett beteende ska upprepas</vt:lpstr>
      <vt:lpstr> Utsläckning </vt:lpstr>
      <vt:lpstr> Shaping</vt:lpstr>
      <vt:lpstr>Träff 2</vt:lpstr>
      <vt:lpstr>PowerPoint-presentation</vt:lpstr>
      <vt:lpstr>PowerPoint-presentation</vt:lpstr>
      <vt:lpstr> Att tänka på när vi följer upp hemuppgifter</vt:lpstr>
      <vt:lpstr> Genomgång  av hemuppgift</vt:lpstr>
      <vt:lpstr>Samspelsanalys  - att förstå och påverka beteenden</vt:lpstr>
      <vt:lpstr> Samspelsanalys</vt:lpstr>
      <vt:lpstr> Samspelsanalys – problembeteende</vt:lpstr>
      <vt:lpstr> Samspelsanalys – målbeteende</vt:lpstr>
      <vt:lpstr> FUB Förbereda – Uppmana – Bekräfta</vt:lpstr>
      <vt:lpstr> FUB   </vt:lpstr>
      <vt:lpstr> Förberedelser</vt:lpstr>
      <vt:lpstr> FUB – Bekräfta    </vt:lpstr>
      <vt:lpstr>Hur hänger FUB ihop med samspelsanalysen?</vt:lpstr>
      <vt:lpstr> Hemuppgift – träff 2</vt:lpstr>
      <vt:lpstr>Träff 3</vt:lpstr>
      <vt:lpstr>PowerPoint-presentation</vt:lpstr>
      <vt:lpstr>PowerPoint-presentation</vt:lpstr>
      <vt:lpstr> Ge barnet uppdrag          </vt:lpstr>
      <vt:lpstr> Uppdrag – objektiva och konkreta</vt:lpstr>
      <vt:lpstr> Rita eller fota uppdragen</vt:lpstr>
      <vt:lpstr>PowerPoint-presentation</vt:lpstr>
      <vt:lpstr> Negativt formulerade uppdrag</vt:lpstr>
      <vt:lpstr> Uppdrag med hjälp av motivationsspelet Ormen  </vt:lpstr>
      <vt:lpstr> Ormen med frågetecken och chanskort  </vt:lpstr>
      <vt:lpstr> Chanskort</vt:lpstr>
      <vt:lpstr> Att tänka om du använder Ormen</vt:lpstr>
      <vt:lpstr> Uppdrag och Ormen</vt:lpstr>
      <vt:lpstr> Teorin bakom uppdrag och Ormen</vt:lpstr>
      <vt:lpstr> Kontinuerlig förstärkning</vt:lpstr>
      <vt:lpstr>  Intermittent förstärkning</vt:lpstr>
      <vt:lpstr> Innan Uppdrag och Ormen</vt:lpstr>
      <vt:lpstr> Hemuppgift – Träff 3</vt:lpstr>
      <vt:lpstr>Lästips</vt:lpstr>
      <vt:lpstr>PowerPoint-presentation</vt:lpstr>
      <vt:lpstr>Referenser</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år Utbildningsdag 1 Datum  Namn Namn      www.kometprogrammet.se</dc:title>
  <dc:creator>Tobias Rasmussen</dc:creator>
  <cp:lastModifiedBy>Maja Danneman</cp:lastModifiedBy>
  <cp:revision>1049</cp:revision>
  <cp:lastPrinted>2025-02-06T06:58:14Z</cp:lastPrinted>
  <dcterms:created xsi:type="dcterms:W3CDTF">2013-07-05T13:21:15Z</dcterms:created>
  <dcterms:modified xsi:type="dcterms:W3CDTF">2025-07-02T08:33:15Z</dcterms:modified>
</cp:coreProperties>
</file>