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753" r:id="rId3"/>
    <p:sldMasterId id="2147483709" r:id="rId4"/>
    <p:sldMasterId id="2147483738" r:id="rId5"/>
    <p:sldMasterId id="2147483780" r:id="rId6"/>
    <p:sldMasterId id="2147483797" r:id="rId7"/>
    <p:sldMasterId id="2147483813" r:id="rId8"/>
    <p:sldMasterId id="2147483821" r:id="rId9"/>
    <p:sldMasterId id="2147483845" r:id="rId10"/>
    <p:sldMasterId id="2147483853" r:id="rId11"/>
    <p:sldMasterId id="2147483877" r:id="rId12"/>
    <p:sldMasterId id="2147483895" r:id="rId13"/>
    <p:sldMasterId id="2147483907" r:id="rId14"/>
  </p:sldMasterIdLst>
  <p:notesMasterIdLst>
    <p:notesMasterId r:id="rId66"/>
  </p:notesMasterIdLst>
  <p:handoutMasterIdLst>
    <p:handoutMasterId r:id="rId67"/>
  </p:handoutMasterIdLst>
  <p:sldIdLst>
    <p:sldId id="572" r:id="rId15"/>
    <p:sldId id="275" r:id="rId16"/>
    <p:sldId id="396" r:id="rId17"/>
    <p:sldId id="494" r:id="rId18"/>
    <p:sldId id="495" r:id="rId19"/>
    <p:sldId id="576" r:id="rId20"/>
    <p:sldId id="577" r:id="rId21"/>
    <p:sldId id="503" r:id="rId22"/>
    <p:sldId id="489" r:id="rId23"/>
    <p:sldId id="469" r:id="rId24"/>
    <p:sldId id="470" r:id="rId25"/>
    <p:sldId id="416" r:id="rId26"/>
    <p:sldId id="417" r:id="rId27"/>
    <p:sldId id="418" r:id="rId28"/>
    <p:sldId id="421" r:id="rId29"/>
    <p:sldId id="422" r:id="rId30"/>
    <p:sldId id="424" r:id="rId31"/>
    <p:sldId id="423" r:id="rId32"/>
    <p:sldId id="471" r:id="rId33"/>
    <p:sldId id="474" r:id="rId34"/>
    <p:sldId id="500" r:id="rId35"/>
    <p:sldId id="490" r:id="rId36"/>
    <p:sldId id="485" r:id="rId37"/>
    <p:sldId id="486" r:id="rId38"/>
    <p:sldId id="487" r:id="rId39"/>
    <p:sldId id="482" r:id="rId40"/>
    <p:sldId id="483" r:id="rId41"/>
    <p:sldId id="484" r:id="rId42"/>
    <p:sldId id="488" r:id="rId43"/>
    <p:sldId id="472" r:id="rId44"/>
    <p:sldId id="473" r:id="rId45"/>
    <p:sldId id="426" r:id="rId46"/>
    <p:sldId id="514" r:id="rId47"/>
    <p:sldId id="441" r:id="rId48"/>
    <p:sldId id="442" r:id="rId49"/>
    <p:sldId id="476" r:id="rId50"/>
    <p:sldId id="475" r:id="rId51"/>
    <p:sldId id="443" r:id="rId52"/>
    <p:sldId id="477" r:id="rId53"/>
    <p:sldId id="447" r:id="rId54"/>
    <p:sldId id="448" r:id="rId55"/>
    <p:sldId id="451" r:id="rId56"/>
    <p:sldId id="578" r:id="rId57"/>
    <p:sldId id="450" r:id="rId58"/>
    <p:sldId id="454" r:id="rId59"/>
    <p:sldId id="499" r:id="rId60"/>
    <p:sldId id="498" r:id="rId61"/>
    <p:sldId id="513" r:id="rId62"/>
    <p:sldId id="340" r:id="rId63"/>
    <p:sldId id="574" r:id="rId64"/>
    <p:sldId id="579" r:id="rId6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os="2791">
          <p15:clr>
            <a:srgbClr val="A4A3A4"/>
          </p15:clr>
        </p15:guide>
        <p15:guide id="3" orient="horz" pos="288">
          <p15:clr>
            <a:srgbClr val="A4A3A4"/>
          </p15:clr>
        </p15:guide>
        <p15:guide id="4" orient="horz">
          <p15:clr>
            <a:srgbClr val="A4A3A4"/>
          </p15:clr>
        </p15:guide>
        <p15:guide id="5" orient="horz" pos="4027">
          <p15:clr>
            <a:srgbClr val="A4A3A4"/>
          </p15:clr>
        </p15:guide>
        <p15:guide id="6" pos="5473">
          <p15:clr>
            <a:srgbClr val="A4A3A4"/>
          </p15:clr>
        </p15:guide>
        <p15:guide id="7" pos="287">
          <p15:clr>
            <a:srgbClr val="A4A3A4"/>
          </p15:clr>
        </p15:guide>
        <p15:guide id="8" pos="3740">
          <p15:clr>
            <a:srgbClr val="A4A3A4"/>
          </p15:clr>
        </p15:guide>
        <p15:guide id="9" pos="2090">
          <p15:clr>
            <a:srgbClr val="A4A3A4"/>
          </p15:clr>
        </p15:guide>
        <p15:guide id="10" pos="644">
          <p15:clr>
            <a:srgbClr val="A4A3A4"/>
          </p15:clr>
        </p15:guide>
        <p15:guide id="11" pos="1322">
          <p15:clr>
            <a:srgbClr val="A4A3A4"/>
          </p15:clr>
        </p15:guide>
        <p15:guide id="1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dda Nyman" initials="HN" lastIdx="3" clrIdx="0">
    <p:extLst>
      <p:ext uri="{19B8F6BF-5375-455C-9EA6-DF929625EA0E}">
        <p15:presenceInfo xmlns:p15="http://schemas.microsoft.com/office/powerpoint/2012/main" userId="Hedda Ny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0CA"/>
    <a:srgbClr val="F5F3EE"/>
    <a:srgbClr val="FEE5CA"/>
    <a:srgbClr val="FCEFDE"/>
    <a:srgbClr val="C40068"/>
    <a:srgbClr val="289D93"/>
    <a:srgbClr val="000000"/>
    <a:srgbClr val="007EC4"/>
    <a:srgbClr val="683788"/>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50652" autoAdjust="0"/>
  </p:normalViewPr>
  <p:slideViewPr>
    <p:cSldViewPr snapToGrid="0">
      <p:cViewPr varScale="1">
        <p:scale>
          <a:sx n="57" d="100"/>
          <a:sy n="57" d="100"/>
        </p:scale>
        <p:origin x="3096" y="66"/>
      </p:cViewPr>
      <p:guideLst>
        <p:guide orient="horz" pos="4319"/>
        <p:guide orient="horz" pos="2791"/>
        <p:guide orient="horz" pos="288"/>
        <p:guide orient="horz"/>
        <p:guide orient="horz" pos="4027"/>
        <p:guide pos="5473"/>
        <p:guide pos="287"/>
        <p:guide pos="3740"/>
        <p:guide pos="2090"/>
        <p:guide pos="644"/>
        <p:guide pos="1322"/>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8" d="100"/>
          <a:sy n="48" d="100"/>
        </p:scale>
        <p:origin x="2764" y="4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commentAuthors" Target="commentAuthors.xml"/><Relationship Id="rId7" Type="http://schemas.openxmlformats.org/officeDocument/2006/relationships/slideMaster" Target="slideMasters/slideMaster6.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0.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notesMaster" Target="notesMasters/notesMaster1.xml"/><Relationship Id="rId5" Type="http://schemas.openxmlformats.org/officeDocument/2006/relationships/slideMaster" Target="slideMasters/slideMaster4.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3.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presProps" Target="presProps.xml"/><Relationship Id="rId8" Type="http://schemas.openxmlformats.org/officeDocument/2006/relationships/slideMaster" Target="slideMasters/slideMaster7.xml"/><Relationship Id="rId51" Type="http://schemas.openxmlformats.org/officeDocument/2006/relationships/slide" Target="slides/slide37.xml"/><Relationship Id="rId72"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handoutMaster" Target="handoutMasters/handout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9.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Master" Target="slideMasters/slideMaster12.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5C7AD61-E38D-4C77-A57D-6F907FACE6E9}" type="datetimeFigureOut">
              <a:rPr lang="sv-SE" smtClean="0"/>
              <a:t>2025-07-03</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5C5733F-B239-4FB6-BF1F-8DC3A0285A97}" type="slidenum">
              <a:rPr lang="sv-SE" smtClean="0"/>
              <a:t>‹#›</a:t>
            </a:fld>
            <a:endParaRPr lang="sv-SE"/>
          </a:p>
        </p:txBody>
      </p:sp>
    </p:spTree>
    <p:extLst>
      <p:ext uri="{BB962C8B-B14F-4D97-AF65-F5344CB8AC3E}">
        <p14:creationId xmlns:p14="http://schemas.microsoft.com/office/powerpoint/2010/main" val="1044695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046D77-7A3F-4FA9-AC92-709AED4FB5F6}" type="datetimeFigureOut">
              <a:rPr lang="sv-SE" smtClean="0"/>
              <a:pPr/>
              <a:t>2025-07-03</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5D709F-E256-4A36-B43A-C2969BEDD107}" type="slidenum">
              <a:rPr lang="sv-SE" smtClean="0"/>
              <a:pPr/>
              <a:t>‹#›</a:t>
            </a:fld>
            <a:endParaRPr lang="sv-SE"/>
          </a:p>
        </p:txBody>
      </p:sp>
    </p:spTree>
    <p:extLst>
      <p:ext uri="{BB962C8B-B14F-4D97-AF65-F5344CB8AC3E}">
        <p14:creationId xmlns:p14="http://schemas.microsoft.com/office/powerpoint/2010/main" val="183435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sv-SE" b="0" i="0" baseline="0"/>
              <a:t>Kl. </a:t>
            </a:r>
            <a:r>
              <a:rPr lang="sv-SE" b="0" i="0" baseline="0" dirty="0"/>
              <a:t>9-12, TOTALT = </a:t>
            </a:r>
            <a:r>
              <a:rPr lang="sv-SE" b="0" i="1" baseline="0" dirty="0"/>
              <a:t>180 min inklusive 15 min rast och 5 min bensträckare. </a:t>
            </a:r>
          </a:p>
          <a:p>
            <a:r>
              <a:rPr lang="sv-SE" sz="1200" kern="1200" dirty="0">
                <a:solidFill>
                  <a:schemeClr val="tx1"/>
                </a:solidFill>
                <a:effectLst/>
                <a:latin typeface="+mn-lt"/>
                <a:ea typeface="+mn-ea"/>
                <a:cs typeface="+mn-cs"/>
              </a:rPr>
              <a:t> </a:t>
            </a:r>
          </a:p>
          <a:p>
            <a:r>
              <a:rPr lang="sv-SE" sz="1200" b="1" dirty="0"/>
              <a:t>Ta med och eller förbered:</a:t>
            </a:r>
          </a:p>
          <a:p>
            <a:pPr marL="171428" indent="-171428">
              <a:buFont typeface="Arial" panose="020B0604020202020204" pitchFamily="34" charset="0"/>
              <a:buChar char="•"/>
            </a:pPr>
            <a:r>
              <a:rPr lang="sv-SE" sz="1200" dirty="0"/>
              <a:t>Närvarolista</a:t>
            </a:r>
          </a:p>
          <a:p>
            <a:pPr marL="171428" indent="-171428">
              <a:buFont typeface="Arial" panose="020B0604020202020204" pitchFamily="34" charset="0"/>
              <a:buChar char="•"/>
            </a:pPr>
            <a:r>
              <a:rPr lang="sv-SE" sz="1200" dirty="0"/>
              <a:t>Papper till namnskyltar</a:t>
            </a:r>
          </a:p>
          <a:p>
            <a:pPr marL="171428" indent="-171428">
              <a:buFont typeface="Arial" panose="020B0604020202020204" pitchFamily="34" charset="0"/>
              <a:buChar char="•"/>
            </a:pPr>
            <a:r>
              <a:rPr lang="sv-SE" sz="1200" dirty="0"/>
              <a:t>Åhörarkopior </a:t>
            </a:r>
          </a:p>
          <a:p>
            <a:pPr marL="171428" indent="-171428">
              <a:buFont typeface="Arial" panose="020B0604020202020204" pitchFamily="34" charset="0"/>
              <a:buChar char="•"/>
            </a:pPr>
            <a:r>
              <a:rPr lang="sv-SE" sz="1200" dirty="0"/>
              <a:t>Planscher ink bilder på korgarna</a:t>
            </a:r>
          </a:p>
          <a:p>
            <a:pPr marL="171428" indent="-171428">
              <a:buFont typeface="Arial" panose="020B0604020202020204" pitchFamily="34" charset="0"/>
              <a:buChar char="•"/>
            </a:pPr>
            <a:r>
              <a:rPr lang="sv-SE" sz="1200" dirty="0"/>
              <a:t>Handledningsagenda</a:t>
            </a:r>
          </a:p>
          <a:p>
            <a:pPr marL="171428" indent="-171428">
              <a:buFont typeface="Arial" panose="020B0604020202020204" pitchFamily="34" charset="0"/>
              <a:buChar char="•"/>
            </a:pPr>
            <a:r>
              <a:rPr lang="sv-SE" sz="1200" dirty="0"/>
              <a:t>Lista</a:t>
            </a:r>
            <a:r>
              <a:rPr lang="sv-SE" sz="1200" baseline="0" dirty="0"/>
              <a:t> gruppledarfärdigheter </a:t>
            </a:r>
          </a:p>
          <a:p>
            <a:pPr marL="171428" indent="-171428">
              <a:buFont typeface="Arial" panose="020B0604020202020204" pitchFamily="34" charset="0"/>
              <a:buChar char="•"/>
            </a:pPr>
            <a:r>
              <a:rPr lang="sv-SE" sz="1200" dirty="0"/>
              <a:t>Utvärdering om den inte ges</a:t>
            </a:r>
            <a:r>
              <a:rPr lang="sv-SE" sz="1200" baseline="0" dirty="0"/>
              <a:t> digitalt</a:t>
            </a:r>
            <a:endParaRPr lang="sv-SE" sz="1200" dirty="0"/>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b="0" i="0"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baseline="0" dirty="0"/>
              <a:t>Välkomna deltagarna till utbildningsdag 3!</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sz="12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400" baseline="0" dirty="0"/>
              <a:t>1 min</a:t>
            </a:r>
          </a:p>
          <a:p>
            <a:pPr marL="0" indent="0">
              <a:buFont typeface="Arial" panose="020B0604020202020204" pitchFamily="34" charset="0"/>
              <a:buNone/>
            </a:pPr>
            <a:endParaRPr lang="sv-SE" sz="1400" baseline="0" dirty="0"/>
          </a:p>
          <a:p>
            <a:pPr marL="0" indent="0">
              <a:buFont typeface="Arial" panose="020B0604020202020204" pitchFamily="34" charset="0"/>
              <a:buNone/>
            </a:pPr>
            <a:r>
              <a:rPr lang="sv-SE" sz="1400" baseline="0" dirty="0"/>
              <a:t>Träff 4 börjar </a:t>
            </a:r>
            <a:r>
              <a:rPr lang="sv-SE" sz="1400" b="0" baseline="0" dirty="0"/>
              <a:t>med den här informationssidan – </a:t>
            </a:r>
            <a:r>
              <a:rPr lang="sv-SE" sz="1400" b="0" i="1" baseline="0" dirty="0"/>
              <a:t>”Problem med arbetet med uppdrag och ormen”. </a:t>
            </a:r>
            <a:r>
              <a:rPr lang="sv-SE" sz="1400" b="0" baseline="0" dirty="0"/>
              <a:t>Den är för er gruppledare och är lite extra stöd för er gällande uppdrag och Ormen, ifall ni får frågor från föräldrarna under denna eller kommande träffar. </a:t>
            </a:r>
          </a:p>
          <a:p>
            <a:pPr marL="0" indent="0">
              <a:buFont typeface="Arial" panose="020B0604020202020204" pitchFamily="34" charset="0"/>
              <a:buNone/>
            </a:pPr>
            <a:endParaRPr lang="sv-SE" baseline="0" dirty="0"/>
          </a:p>
          <a:p>
            <a:pPr marL="0" indent="0">
              <a:buFont typeface="Arial" panose="020B0604020202020204" pitchFamily="34" charset="0"/>
              <a:buNone/>
            </a:pPr>
            <a:endParaRPr lang="sv-SE" baseline="0" dirty="0"/>
          </a:p>
          <a:p>
            <a:pPr marL="0" indent="0">
              <a:buFont typeface="Arial" panose="020B0604020202020204" pitchFamily="34" charset="0"/>
              <a:buNone/>
            </a:pPr>
            <a:endParaRPr lang="sv-SE" sz="1400"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10</a:t>
            </a:fld>
            <a:endParaRPr lang="sv-SE"/>
          </a:p>
        </p:txBody>
      </p:sp>
    </p:spTree>
    <p:extLst>
      <p:ext uri="{BB962C8B-B14F-4D97-AF65-F5344CB8AC3E}">
        <p14:creationId xmlns:p14="http://schemas.microsoft.com/office/powerpoint/2010/main" val="247051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dirty="0"/>
              <a:t>1 min</a:t>
            </a:r>
          </a:p>
          <a:p>
            <a:endParaRPr lang="sv-SE" sz="1400" dirty="0"/>
          </a:p>
          <a:p>
            <a:r>
              <a:rPr lang="sv-SE" sz="1400" dirty="0"/>
              <a:t>Här ser</a:t>
            </a:r>
            <a:r>
              <a:rPr lang="sv-SE" sz="1400" baseline="0" dirty="0"/>
              <a:t> ni huvudpunkterna för träff 4.</a:t>
            </a:r>
          </a:p>
          <a:p>
            <a:pPr marL="171450" indent="-171450">
              <a:buFont typeface="Wingdings" panose="05000000000000000000" pitchFamily="2" charset="2"/>
              <a:buChar char="Ø"/>
            </a:pPr>
            <a:r>
              <a:rPr lang="sv-SE" sz="1400" i="1" dirty="0"/>
              <a:t>Läs innehållet högt.</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11</a:t>
            </a:fld>
            <a:endParaRPr lang="sv-SE"/>
          </a:p>
        </p:txBody>
      </p:sp>
    </p:spTree>
    <p:extLst>
      <p:ext uri="{BB962C8B-B14F-4D97-AF65-F5344CB8AC3E}">
        <p14:creationId xmlns:p14="http://schemas.microsoft.com/office/powerpoint/2010/main" val="779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5 min</a:t>
            </a:r>
          </a:p>
          <a:p>
            <a:endParaRPr lang="sv-SE" sz="1400" dirty="0"/>
          </a:p>
          <a:p>
            <a:r>
              <a:rPr lang="sv-SE" sz="1400" i="1" dirty="0"/>
              <a:t>Gruppledarmanual, uppslag 1. </a:t>
            </a:r>
          </a:p>
          <a:p>
            <a:endParaRPr lang="sv-SE" sz="1400" dirty="0"/>
          </a:p>
          <a:p>
            <a:r>
              <a:rPr lang="sv-SE" sz="1400" dirty="0"/>
              <a:t>Vi börjar med att tillsammans göra en samspelsanalys utifrån</a:t>
            </a:r>
            <a:r>
              <a:rPr lang="sv-SE" sz="1400" baseline="0" dirty="0"/>
              <a:t> en film </a:t>
            </a:r>
            <a:r>
              <a:rPr lang="sv-SE" sz="1400" dirty="0"/>
              <a:t>och detta kommer ni också göra med föräldrarna. </a:t>
            </a:r>
          </a:p>
          <a:p>
            <a:endParaRPr lang="sv-SE" sz="1400" dirty="0"/>
          </a:p>
          <a:p>
            <a:pPr marL="171450" indent="-171450">
              <a:buFont typeface="Wingdings" panose="05000000000000000000" pitchFamily="2" charset="2"/>
              <a:buChar char="Ø"/>
            </a:pPr>
            <a:r>
              <a:rPr lang="sv-SE" sz="1400" b="0" i="1" dirty="0"/>
              <a:t>Visa film: </a:t>
            </a:r>
            <a:r>
              <a:rPr lang="sv-SE" sz="1400" b="1" i="1" dirty="0"/>
              <a:t>Film</a:t>
            </a:r>
            <a:r>
              <a:rPr lang="sv-SE" sz="1400" b="1" i="1" baseline="0" dirty="0"/>
              <a:t> 11 </a:t>
            </a:r>
            <a:r>
              <a:rPr lang="sv-SE" sz="1400" b="1" i="1" dirty="0"/>
              <a:t>Samspelsanalys - Komma</a:t>
            </a:r>
            <a:r>
              <a:rPr lang="sv-SE" sz="1400" b="1" i="1" baseline="0" dirty="0"/>
              <a:t> iväg till träningen </a:t>
            </a:r>
            <a:r>
              <a:rPr lang="sv-SE" sz="1400" b="0" i="1" baseline="0" dirty="0"/>
              <a:t>(Mamma dotter, komma iväg till träningen).</a:t>
            </a:r>
          </a:p>
          <a:p>
            <a:endParaRPr lang="sv-SE" sz="1400" dirty="0"/>
          </a:p>
          <a:p>
            <a:r>
              <a:rPr lang="sv-SE" sz="1400" b="1" dirty="0"/>
              <a:t>Efter filmen:</a:t>
            </a:r>
            <a:r>
              <a:rPr lang="sv-SE" sz="1400" b="1" baseline="0" dirty="0"/>
              <a:t> </a:t>
            </a:r>
            <a:r>
              <a:rPr lang="sv-SE" sz="1400" baseline="0" dirty="0"/>
              <a:t>Nu ska vi prata om vad som hände i filmen, och använda oss av situationen i en samspelsanalys.</a:t>
            </a:r>
          </a:p>
          <a:p>
            <a:endParaRPr lang="sv-SE" baseline="0" dirty="0"/>
          </a:p>
          <a:p>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12</a:t>
            </a:fld>
            <a:endParaRPr lang="sv-SE"/>
          </a:p>
        </p:txBody>
      </p:sp>
    </p:spTree>
    <p:extLst>
      <p:ext uri="{BB962C8B-B14F-4D97-AF65-F5344CB8AC3E}">
        <p14:creationId xmlns:p14="http://schemas.microsoft.com/office/powerpoint/2010/main" val="295924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indent="0">
              <a:buNone/>
            </a:pPr>
            <a:r>
              <a:rPr lang="sv-SE" dirty="0"/>
              <a:t>4 min</a:t>
            </a:r>
          </a:p>
          <a:p>
            <a:pPr marL="0"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Gruppledarmanual, uppslag 1. </a:t>
            </a:r>
          </a:p>
          <a:p>
            <a:pPr marL="0" indent="0">
              <a:buNone/>
            </a:pPr>
            <a:endParaRPr lang="sv-SE" dirty="0"/>
          </a:p>
          <a:p>
            <a:pPr marL="180000" indent="-180000">
              <a:buFont typeface="+mj-lt"/>
              <a:buAutoNum type="arabicPeriod"/>
            </a:pPr>
            <a:r>
              <a:rPr lang="sv-SE" dirty="0"/>
              <a:t>Först </a:t>
            </a:r>
            <a:r>
              <a:rPr lang="sv-SE" baseline="0" dirty="0"/>
              <a:t>och främst i en samspelsanalys så tittar vi på vilket beteende som ska analyseras i analysen – </a:t>
            </a:r>
            <a:r>
              <a:rPr lang="sv-SE" b="0" baseline="0" dirty="0"/>
              <a:t>alltså </a:t>
            </a:r>
            <a:r>
              <a:rPr lang="sv-SE" b="1" baseline="0" dirty="0"/>
              <a:t>vad gör barnet? </a:t>
            </a:r>
            <a:r>
              <a:rPr lang="sv-SE" baseline="0" dirty="0"/>
              <a:t>Vi börjar alltid i mitten av analysen, med </a:t>
            </a:r>
            <a:r>
              <a:rPr lang="sv-SE" b="1" baseline="0" dirty="0"/>
              <a:t>barnets beteende. </a:t>
            </a:r>
            <a:r>
              <a:rPr lang="sv-SE" baseline="0" dirty="0"/>
              <a:t>Ett beteende i taget. Försök att hitta det beteende som blir problematiskt i situationen. Det är bäst att försöka hitta vad barnet gör, istället för vad den inte gör. </a:t>
            </a:r>
            <a:r>
              <a:rPr lang="sv-SE" dirty="0"/>
              <a:t> </a:t>
            </a:r>
            <a:endParaRPr lang="sv-SE" baseline="0" dirty="0"/>
          </a:p>
          <a:p>
            <a:pPr marL="0" indent="0">
              <a:buFont typeface="+mj-lt"/>
              <a:buNone/>
            </a:pPr>
            <a:r>
              <a:rPr lang="sv-SE" baseline="0" dirty="0"/>
              <a:t>    Exempel från filmen: </a:t>
            </a:r>
            <a:r>
              <a:rPr lang="sv-SE" i="1" baseline="0" dirty="0"/>
              <a:t>Barnet sitter med mobilen istället för att göra sig iordning för träningen.</a:t>
            </a:r>
          </a:p>
          <a:p>
            <a:pPr marL="180000" indent="-180000">
              <a:buFont typeface="+mj-lt"/>
              <a:buAutoNum type="arabicPeriod"/>
            </a:pPr>
            <a:endParaRPr lang="sv-SE" baseline="0" dirty="0"/>
          </a:p>
          <a:p>
            <a:pPr marL="0" indent="0">
              <a:buFont typeface="+mj-lt"/>
              <a:buNone/>
            </a:pPr>
            <a:r>
              <a:rPr lang="sv-SE" baseline="0" dirty="0"/>
              <a:t>2.  Vad </a:t>
            </a:r>
            <a:r>
              <a:rPr lang="sv-SE" b="1" baseline="0" dirty="0"/>
              <a:t>händer före </a:t>
            </a:r>
            <a:r>
              <a:rPr lang="sv-SE" baseline="0" dirty="0"/>
              <a:t>beteendet och </a:t>
            </a:r>
            <a:r>
              <a:rPr lang="sv-SE" b="0" baseline="0" dirty="0"/>
              <a:t>vad gör föräldern som påverkar barnet? </a:t>
            </a:r>
            <a:r>
              <a:rPr lang="sv-SE" baseline="0" dirty="0"/>
              <a:t>(Vänster kolumn)</a:t>
            </a:r>
          </a:p>
          <a:p>
            <a:pPr marL="0" indent="0">
              <a:buFont typeface="+mj-lt"/>
              <a:buNone/>
            </a:pPr>
            <a:r>
              <a:rPr lang="sv-SE" baseline="0" dirty="0"/>
              <a:t>     Hur ser situationen ut där beteendet förekommer, finns några </a:t>
            </a:r>
            <a:r>
              <a:rPr lang="sv-SE" b="1" baseline="0" dirty="0"/>
              <a:t>speciella omständigheter som utlöser det eller föregår det?</a:t>
            </a:r>
          </a:p>
          <a:p>
            <a:pPr marL="0" indent="0">
              <a:buFont typeface="+mj-lt"/>
              <a:buNone/>
            </a:pPr>
            <a:r>
              <a:rPr lang="sv-SE" baseline="0" dirty="0"/>
              <a:t>     Exempel från filmen: </a:t>
            </a:r>
            <a:r>
              <a:rPr lang="sv-SE" i="1" baseline="0" dirty="0"/>
              <a:t>Förälderns tjatar och hotar att ta mobilen. Föräldern verkar också stressad </a:t>
            </a:r>
            <a:r>
              <a:rPr lang="sv-SE" baseline="0" dirty="0"/>
              <a:t>och har </a:t>
            </a:r>
            <a:r>
              <a:rPr lang="sv-SE" i="1" baseline="0" dirty="0"/>
              <a:t>inte förberett barnet i tid</a:t>
            </a:r>
            <a:r>
              <a:rPr lang="sv-SE" baseline="0" dirty="0"/>
              <a:t>. </a:t>
            </a:r>
          </a:p>
          <a:p>
            <a:pPr marL="0" indent="0">
              <a:buFont typeface="+mj-lt"/>
              <a:buNone/>
            </a:pPr>
            <a:endParaRPr lang="sv-SE" baseline="0" dirty="0"/>
          </a:p>
          <a:p>
            <a:pPr marL="0" indent="0">
              <a:buFont typeface="+mj-lt"/>
              <a:buNone/>
            </a:pPr>
            <a:r>
              <a:rPr lang="sv-SE" baseline="0" dirty="0"/>
              <a:t>3.  Det sista steget i analysen är att titta </a:t>
            </a:r>
            <a:r>
              <a:rPr lang="sv-SE" b="0" baseline="0" dirty="0"/>
              <a:t>på vad föräldern gör </a:t>
            </a:r>
            <a:r>
              <a:rPr lang="sv-SE" b="1" baseline="0" dirty="0"/>
              <a:t>direkt efter </a:t>
            </a:r>
            <a:r>
              <a:rPr lang="sv-SE" b="0" baseline="0" dirty="0"/>
              <a:t>barnets beteende.</a:t>
            </a:r>
          </a:p>
          <a:p>
            <a:pPr marL="180000" indent="-180000">
              <a:buFont typeface="+mj-lt"/>
              <a:buNone/>
            </a:pPr>
            <a:r>
              <a:rPr lang="sv-SE" baseline="0" dirty="0"/>
              <a:t>     Exempel från filmen: </a:t>
            </a:r>
            <a:r>
              <a:rPr lang="sv-SE" i="1" baseline="0" dirty="0"/>
              <a:t>Föräldern blir irriterad och markerar ”hörru”. Föräldern klagar på att barnet inte var förberett</a:t>
            </a:r>
            <a:r>
              <a:rPr lang="sv-SE" baseline="0" dirty="0"/>
              <a:t>, och missar att visa    positiv uppmärksamhet för att barnet nu har rest sig och faktiskt är på väg. </a:t>
            </a:r>
          </a:p>
          <a:p>
            <a:pPr marL="0" indent="0">
              <a:buFont typeface="Arial"/>
              <a:buNone/>
            </a:pPr>
            <a:endParaRPr lang="sv-SE" b="1" baseline="0" dirty="0"/>
          </a:p>
          <a:p>
            <a:pPr marL="171450" indent="-171450">
              <a:buFont typeface="Arial" panose="020B0604020202020204" pitchFamily="34" charset="0"/>
              <a:buChar char="•"/>
            </a:pPr>
            <a:r>
              <a:rPr lang="sv-SE" sz="1200" kern="1200" dirty="0">
                <a:solidFill>
                  <a:schemeClr val="tx1"/>
                </a:solidFill>
                <a:effectLst/>
                <a:latin typeface="+mn-lt"/>
                <a:ea typeface="+mn-ea"/>
                <a:cs typeface="+mn-cs"/>
              </a:rPr>
              <a:t>Samspelsanalysen</a:t>
            </a:r>
            <a:r>
              <a:rPr lang="sv-SE" sz="1200" kern="1200" baseline="0" dirty="0">
                <a:solidFill>
                  <a:schemeClr val="tx1"/>
                </a:solidFill>
                <a:effectLst/>
                <a:latin typeface="+mn-lt"/>
                <a:ea typeface="+mn-ea"/>
                <a:cs typeface="+mn-cs"/>
              </a:rPr>
              <a:t> och e</a:t>
            </a:r>
            <a:r>
              <a:rPr lang="sv-SE" sz="1200" kern="1200" dirty="0">
                <a:solidFill>
                  <a:schemeClr val="tx1"/>
                </a:solidFill>
                <a:effectLst/>
                <a:latin typeface="+mn-lt"/>
                <a:ea typeface="+mn-ea"/>
                <a:cs typeface="+mn-cs"/>
              </a:rPr>
              <a:t>xemplet beskriver vad föräldern gör just innan och just efter att barnet sitter med mobilen istället för att göra</a:t>
            </a:r>
            <a:r>
              <a:rPr lang="sv-SE" sz="1200" kern="1200" baseline="0" dirty="0">
                <a:solidFill>
                  <a:schemeClr val="tx1"/>
                </a:solidFill>
                <a:effectLst/>
                <a:latin typeface="+mn-lt"/>
                <a:ea typeface="+mn-ea"/>
                <a:cs typeface="+mn-cs"/>
              </a:rPr>
              <a:t> sig iordning för träning</a:t>
            </a:r>
            <a:r>
              <a:rPr lang="sv-SE" sz="1200" kern="1200" dirty="0">
                <a:solidFill>
                  <a:schemeClr val="tx1"/>
                </a:solidFill>
                <a:effectLst/>
                <a:latin typeface="+mn-lt"/>
                <a:ea typeface="+mn-ea"/>
                <a:cs typeface="+mn-cs"/>
              </a:rPr>
              <a:t>. Det går också att vidga tidsspannet och titta på vad som har skett tidigare under dagen. Kanske har föräldern tjatat om många saker och haft fokus på det som inte fungerar</a:t>
            </a:r>
            <a:r>
              <a:rPr lang="sv-SE" sz="1200" kern="1200" baseline="0" dirty="0">
                <a:solidFill>
                  <a:schemeClr val="tx1"/>
                </a:solidFill>
                <a:effectLst/>
                <a:latin typeface="+mn-lt"/>
                <a:ea typeface="+mn-ea"/>
                <a:cs typeface="+mn-cs"/>
              </a:rPr>
              <a:t>. Kanske har de inte haft gemensam stund på ett tag? </a:t>
            </a:r>
          </a:p>
          <a:p>
            <a:pPr marL="171450" indent="-171450">
              <a:buFont typeface="Arial" panose="020B0604020202020204" pitchFamily="34" charset="0"/>
              <a:buChar char="•"/>
            </a:pPr>
            <a:endParaRPr lang="sv-SE"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baseline="0" dirty="0">
                <a:solidFill>
                  <a:schemeClr val="tx1"/>
                </a:solidFill>
                <a:effectLst/>
                <a:latin typeface="+mn-lt"/>
                <a:ea typeface="+mn-ea"/>
                <a:cs typeface="+mn-cs"/>
              </a:rPr>
              <a:t>Finns det ett </a:t>
            </a:r>
            <a:r>
              <a:rPr lang="sv-SE" baseline="0" dirty="0"/>
              <a:t>återkommande mönster i samspelet mellan förälder och barn är det också klokt att fundera över konsekvenser på lång sikt både för förälder och barn.</a:t>
            </a:r>
            <a:endParaRPr lang="sv-SE" dirty="0"/>
          </a:p>
          <a:p>
            <a:pPr marL="171450" indent="-171450">
              <a:buFont typeface="Arial" panose="020B0604020202020204" pitchFamily="34" charset="0"/>
              <a:buChar char="•"/>
            </a:pPr>
            <a:endParaRPr lang="sv-SE" baseline="0" dirty="0"/>
          </a:p>
          <a:p>
            <a:pPr marL="0" indent="0">
              <a:buFont typeface="Arial" panose="020B0604020202020204" pitchFamily="34" charset="0"/>
              <a:buNone/>
            </a:pPr>
            <a:r>
              <a:rPr lang="sv-SE" b="1" baseline="0" dirty="0"/>
              <a:t>Fråga gruppen</a:t>
            </a:r>
            <a:r>
              <a:rPr lang="sv-SE" baseline="0" dirty="0"/>
              <a:t>: Hur tror ni det kommer påverka barnets beteende inför framtida liknande situationer? </a:t>
            </a:r>
          </a:p>
          <a:p>
            <a:pPr marL="171450" indent="-171450">
              <a:buFont typeface="Arial" panose="020B0604020202020204" pitchFamily="34" charset="0"/>
              <a:buChar char="•"/>
            </a:pPr>
            <a:r>
              <a:rPr lang="sv-SE" baseline="0" dirty="0"/>
              <a:t>I exemplet här kan vi tänka kring att barnet inte vill samarbeta med sin förälder som bara blir sur, och kanske slutar med träningen eftersom det blir bråk. Kanske känner sig barnet lite dåligt som inte klarar av. </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13</a:t>
            </a:fld>
            <a:endParaRPr lang="sv-SE"/>
          </a:p>
        </p:txBody>
      </p:sp>
    </p:spTree>
    <p:extLst>
      <p:ext uri="{BB962C8B-B14F-4D97-AF65-F5344CB8AC3E}">
        <p14:creationId xmlns:p14="http://schemas.microsoft.com/office/powerpoint/2010/main" val="365227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eaLnBrk="1" hangingPunct="1"/>
            <a:r>
              <a:rPr lang="sv-SE" dirty="0"/>
              <a:t>6 min</a:t>
            </a:r>
          </a:p>
          <a:p>
            <a:pPr eaLnBrk="1" hangingPunct="1"/>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Gruppledarmanual, uppslag 2. </a:t>
            </a:r>
          </a:p>
          <a:p>
            <a:pPr eaLnBrk="1" hangingPunct="1"/>
            <a:endParaRPr lang="sv-SE" dirty="0"/>
          </a:p>
          <a:p>
            <a:pPr marL="0" indent="0" eaLnBrk="1" hangingPunct="1">
              <a:buFont typeface="+mj-lt"/>
              <a:buNone/>
            </a:pPr>
            <a:r>
              <a:rPr lang="sv-SE" dirty="0"/>
              <a:t>En samspelsanalys kan stanna vid att</a:t>
            </a:r>
            <a:r>
              <a:rPr lang="sv-SE" baseline="0" dirty="0"/>
              <a:t> bara titta på omständigheterna kring en viss problematisk situation men i Komet vill vi ju gå vidare med en alternativ analys, som är en </a:t>
            </a:r>
            <a:r>
              <a:rPr lang="sv-SE" b="1" baseline="0" dirty="0"/>
              <a:t>målanalys av hur föräldern skulle vilja att situationen såg ut</a:t>
            </a:r>
            <a:r>
              <a:rPr lang="sv-SE" baseline="0" dirty="0"/>
              <a:t>. Så vi gör den under problemanalysen. </a:t>
            </a:r>
          </a:p>
          <a:p>
            <a:pPr marL="228600" indent="-228600" eaLnBrk="1" hangingPunct="1">
              <a:buFont typeface="+mj-lt"/>
              <a:buAutoNum type="arabicPeriod"/>
            </a:pPr>
            <a:endParaRPr lang="sv-S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dirty="0"/>
              <a:t>Vi</a:t>
            </a:r>
            <a:r>
              <a:rPr lang="sv-SE" baseline="0" dirty="0"/>
              <a:t> börjar som vanligt i mittenkolumnen, </a:t>
            </a:r>
            <a:r>
              <a:rPr lang="sv-SE" dirty="0"/>
              <a:t>Vad vill föräldern uppnå – vad önskar vi att barnet </a:t>
            </a:r>
            <a:r>
              <a:rPr lang="sv-SE" u="sng" dirty="0"/>
              <a:t>ska</a:t>
            </a:r>
            <a:r>
              <a:rPr lang="sv-SE" u="none" dirty="0"/>
              <a:t> göra</a:t>
            </a:r>
            <a:r>
              <a:rPr lang="sv-SE" u="sng" dirty="0"/>
              <a:t> </a:t>
            </a:r>
            <a:r>
              <a:rPr lang="sv-SE" dirty="0"/>
              <a:t>i situationen?</a:t>
            </a:r>
            <a:r>
              <a:rPr lang="sv-SE" baseline="0" dirty="0"/>
              <a:t> Ett slags </a:t>
            </a:r>
            <a:r>
              <a:rPr lang="sv-SE" b="1" baseline="0" dirty="0"/>
              <a:t>målbeteende. </a:t>
            </a:r>
            <a:r>
              <a:rPr lang="sv-SE" baseline="0" dirty="0"/>
              <a:t>Om vi tar barnet i filmen som exempel igen så skulle målbeteendet kunna vara att </a:t>
            </a:r>
            <a:r>
              <a:rPr lang="sv-SE" i="1" baseline="0" dirty="0"/>
              <a:t>cykla till träningen en viss tid.</a:t>
            </a:r>
            <a:endParaRPr lang="sv-SE" baseline="0" dirty="0"/>
          </a:p>
          <a:p>
            <a:pPr marL="228600" indent="-228600" eaLnBrk="1" hangingPunct="1">
              <a:buFont typeface="+mj-lt"/>
              <a:buAutoNum type="arabicPeriod"/>
            </a:pPr>
            <a:endParaRPr lang="sv-SE" baseline="0" dirty="0"/>
          </a:p>
          <a:p>
            <a:pPr marL="228600" indent="-228600" eaLnBrk="1" hangingPunct="1">
              <a:buFont typeface="+mj-lt"/>
              <a:buAutoNum type="arabicPeriod"/>
            </a:pPr>
            <a:r>
              <a:rPr lang="sv-SE" baseline="0" dirty="0"/>
              <a:t>Även i denna analys är nästa steg att titta på förälderns beteenden innan, vad kan föräldern </a:t>
            </a:r>
            <a:r>
              <a:rPr lang="sv-SE" u="sng" baseline="0" dirty="0"/>
              <a:t>göra annorlunda före </a:t>
            </a:r>
            <a:r>
              <a:rPr lang="sv-SE" baseline="0" dirty="0"/>
              <a:t>och på det sättet   påverka, och kanske förhindra att problemet uppstår. </a:t>
            </a:r>
          </a:p>
          <a:p>
            <a:pPr marL="228600" indent="-228600" eaLnBrk="1" hangingPunct="1">
              <a:buFont typeface="+mj-lt"/>
              <a:buAutoNum type="arabicPeriod"/>
            </a:pPr>
            <a:endParaRPr lang="sv-SE" b="1" baseline="0" dirty="0"/>
          </a:p>
          <a:p>
            <a:pPr marL="0" indent="0" eaLnBrk="1" hangingPunct="1">
              <a:buFont typeface="+mj-lt"/>
              <a:buNone/>
            </a:pPr>
            <a:r>
              <a:rPr lang="sv-SE" b="1" baseline="0" dirty="0"/>
              <a:t>Fråga gruppen</a:t>
            </a:r>
            <a:r>
              <a:rPr lang="sv-SE" baseline="0" dirty="0"/>
              <a:t>: Vad skulle föräldern kunna göra innan, för att underlätta för barnet att göra målbeteendet </a:t>
            </a:r>
            <a:r>
              <a:rPr lang="sv-SE" i="1" baseline="0" dirty="0"/>
              <a:t>”cykla till träningen en viss tid?”</a:t>
            </a:r>
          </a:p>
          <a:p>
            <a:pPr marL="171450" indent="-171450" eaLnBrk="1" hangingPunct="1">
              <a:buFont typeface="Wingdings" panose="05000000000000000000" pitchFamily="2" charset="2"/>
              <a:buChar char="Ø"/>
            </a:pPr>
            <a:r>
              <a:rPr lang="sv-SE" i="1" baseline="0" dirty="0"/>
              <a:t>Anteckna svar från deltagarna i vänstra kolumnen. Lägg till vid behov</a:t>
            </a:r>
            <a:r>
              <a:rPr lang="sv-SE" baseline="0" dirty="0"/>
              <a:t>:</a:t>
            </a:r>
          </a:p>
          <a:p>
            <a:pPr marL="180000" lvl="1" indent="0" eaLnBrk="1" hangingPunct="1">
              <a:buFont typeface="+mj-lt"/>
              <a:buNone/>
            </a:pPr>
            <a:r>
              <a:rPr lang="sv-SE" baseline="0" dirty="0"/>
              <a:t>Förbereda barnet genom att påminna i tid, ställa klockan och hjälpa packa väskan. Även gemensam stund är ett sätt att öka samarbetsvilligheten innan.)</a:t>
            </a:r>
          </a:p>
          <a:p>
            <a:pPr marL="228600" indent="-228600" eaLnBrk="1" hangingPunct="1">
              <a:buFont typeface="+mj-lt"/>
              <a:buAutoNum type="arabicPeriod"/>
            </a:pPr>
            <a:endParaRPr lang="sv-SE" baseline="0" dirty="0"/>
          </a:p>
          <a:p>
            <a:pPr marL="180000" indent="-180000" eaLnBrk="1" hangingPunct="1">
              <a:buFont typeface="+mj-lt"/>
              <a:buNone/>
            </a:pPr>
            <a:r>
              <a:rPr lang="sv-SE" baseline="0" dirty="0"/>
              <a:t>3.  Sista steget är att titta på rutan efter barnets beteende: vad kan föräldern göra efter, om barnet klarar av att cykla till träningen en    viss tid? </a:t>
            </a:r>
          </a:p>
          <a:p>
            <a:pPr marL="0" indent="0" eaLnBrk="1" hangingPunct="1">
              <a:buFont typeface="Arial" panose="020B0604020202020204" pitchFamily="34" charset="0"/>
              <a:buNone/>
            </a:pPr>
            <a:endParaRPr lang="sv-SE" baseline="0" dirty="0"/>
          </a:p>
          <a:p>
            <a:pPr marL="0" indent="0" eaLnBrk="1" hangingPunct="1">
              <a:buFont typeface="Arial" panose="020B0604020202020204" pitchFamily="34" charset="0"/>
              <a:buNone/>
            </a:pPr>
            <a:r>
              <a:rPr lang="sv-SE" b="1" baseline="0" dirty="0"/>
              <a:t>Fråga gruppen</a:t>
            </a:r>
            <a:r>
              <a:rPr lang="sv-SE" baseline="0" dirty="0"/>
              <a:t>: Vad skulle föräldern kunna göra efter, för att ytterligare öka chansen att barnet utför målbeteendet</a:t>
            </a:r>
            <a:r>
              <a:rPr lang="sv-SE" i="1" baseline="0" dirty="0"/>
              <a:t> ”cykla till träningen en viss tid?” </a:t>
            </a:r>
            <a:r>
              <a:rPr lang="sv-SE" baseline="0" dirty="0"/>
              <a:t>även i situationer i framtiden. </a:t>
            </a:r>
          </a:p>
          <a:p>
            <a:pPr marL="171450" indent="-171450" eaLnBrk="1" hangingPunct="1">
              <a:buFont typeface="Wingdings" panose="05000000000000000000" pitchFamily="2" charset="2"/>
              <a:buChar char="Ø"/>
            </a:pPr>
            <a:r>
              <a:rPr lang="sv-SE" i="1" baseline="0" dirty="0"/>
              <a:t>Anteckna svar från deltagarna i högra kolumnen. Lägg till vid behov: </a:t>
            </a:r>
          </a:p>
          <a:p>
            <a:pPr marL="0" indent="0" eaLnBrk="1" hangingPunct="1">
              <a:buFont typeface="Wingdings" panose="05000000000000000000" pitchFamily="2" charset="2"/>
              <a:buNone/>
            </a:pPr>
            <a:r>
              <a:rPr lang="sv-SE" i="1" baseline="0" dirty="0"/>
              <a:t>    </a:t>
            </a:r>
            <a:r>
              <a:rPr lang="sv-SE" baseline="0" dirty="0"/>
              <a:t>Att förälder ger positiv uppmärksamhet till barnet, även för steg på vägen.</a:t>
            </a:r>
            <a:endParaRPr lang="sv-SE" b="1" baseline="0" dirty="0"/>
          </a:p>
          <a:p>
            <a:pPr marL="457200" lvl="1" indent="0" eaLnBrk="1" hangingPunct="1">
              <a:buFont typeface="Arial" panose="020B0604020202020204" pitchFamily="34" charset="0"/>
              <a:buNone/>
            </a:pPr>
            <a:endParaRPr lang="sv-SE" b="1" baseline="0" dirty="0"/>
          </a:p>
          <a:p>
            <a:pPr marL="457200" lvl="1" indent="0" eaLnBrk="1" hangingPunct="1">
              <a:buFont typeface="Arial" panose="020B0604020202020204" pitchFamily="34" charset="0"/>
              <a:buNone/>
            </a:pPr>
            <a:endParaRPr lang="sv-SE" b="1"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14</a:t>
            </a:fld>
            <a:endParaRPr lang="sv-SE"/>
          </a:p>
        </p:txBody>
      </p:sp>
    </p:spTree>
    <p:extLst>
      <p:ext uri="{BB962C8B-B14F-4D97-AF65-F5344CB8AC3E}">
        <p14:creationId xmlns:p14="http://schemas.microsoft.com/office/powerpoint/2010/main" val="250876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txBox="1">
            <a:spLocks noGrp="1" noChangeArrowheads="1"/>
          </p:cNvSpPr>
          <p:nvPr/>
        </p:nvSpPr>
        <p:spPr bwMode="auto">
          <a:xfrm>
            <a:off x="3852717" y="9429831"/>
            <a:ext cx="2944958" cy="496808"/>
          </a:xfrm>
          <a:prstGeom prst="rect">
            <a:avLst/>
          </a:prstGeom>
          <a:noFill/>
          <a:ln w="9525">
            <a:noFill/>
            <a:miter lim="800000"/>
            <a:headEnd/>
            <a:tailEnd/>
          </a:ln>
        </p:spPr>
        <p:txBody>
          <a:bodyPr anchor="b"/>
          <a:lstStyle/>
          <a:p>
            <a:pPr algn="r"/>
            <a:fld id="{9365F078-C489-4012-9F0F-EFBC9A29292F}" type="slidenum">
              <a:rPr lang="sv-SE" sz="1200">
                <a:latin typeface="Calibri" pitchFamily="34" charset="0"/>
              </a:rPr>
              <a:pPr algn="r"/>
              <a:t>15</a:t>
            </a:fld>
            <a:endParaRPr lang="sv-SE" sz="1200">
              <a:latin typeface="Calibri" pitchFamily="34" charset="0"/>
            </a:endParaRPr>
          </a:p>
        </p:txBody>
      </p:sp>
      <p:sp>
        <p:nvSpPr>
          <p:cNvPr id="450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Autofit/>
          </a:bodyPr>
          <a:lstStyle/>
          <a:p>
            <a:r>
              <a:rPr lang="sv-SE" sz="1000" b="0" kern="1200" dirty="0">
                <a:solidFill>
                  <a:schemeClr val="tx1"/>
                </a:solidFill>
                <a:effectLst/>
                <a:latin typeface="+mn-lt"/>
                <a:ea typeface="+mn-ea"/>
                <a:cs typeface="+mn-cs"/>
              </a:rPr>
              <a:t>3 </a:t>
            </a:r>
            <a:r>
              <a:rPr lang="sv-SE" sz="1000" b="0" kern="1200" noProof="0" dirty="0">
                <a:solidFill>
                  <a:schemeClr val="tx1"/>
                </a:solidFill>
                <a:effectLst/>
                <a:latin typeface="+mn-lt"/>
                <a:ea typeface="+mn-ea"/>
                <a:cs typeface="+mn-cs"/>
              </a:rPr>
              <a:t>min</a:t>
            </a:r>
          </a:p>
          <a:p>
            <a:endParaRPr lang="sv-SE" sz="1000" b="0" kern="1200" noProof="0" dirty="0">
              <a:solidFill>
                <a:schemeClr val="tx1"/>
              </a:solidFill>
              <a:effectLst/>
              <a:latin typeface="+mn-lt"/>
              <a:ea typeface="+mn-ea"/>
              <a:cs typeface="+mn-cs"/>
            </a:endParaRPr>
          </a:p>
          <a:p>
            <a:r>
              <a:rPr lang="sv-SE" sz="1000" b="0" kern="1200" noProof="0" dirty="0">
                <a:solidFill>
                  <a:schemeClr val="tx1"/>
                </a:solidFill>
                <a:effectLst/>
                <a:latin typeface="+mn-lt"/>
                <a:ea typeface="+mn-ea"/>
                <a:cs typeface="+mn-cs"/>
              </a:rPr>
              <a:t>Nästa moment i manualen är problemlösning</a:t>
            </a:r>
            <a:r>
              <a:rPr lang="sv-SE" sz="1000" b="1" kern="1200" noProof="0" dirty="0">
                <a:solidFill>
                  <a:schemeClr val="tx1"/>
                </a:solidFill>
                <a:effectLst/>
                <a:latin typeface="+mn-lt"/>
                <a:ea typeface="+mn-ea"/>
                <a:cs typeface="+mn-cs"/>
              </a:rPr>
              <a:t>.</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Problemlösningsförmåga är till hjälp för att omvandla vardagliga problem till lösningar. </a:t>
            </a:r>
            <a:endParaRPr lang="sv-SE" sz="1000" b="1" kern="1200" noProof="0" dirty="0">
              <a:solidFill>
                <a:schemeClr val="tx1"/>
              </a:solidFill>
              <a:effectLst/>
              <a:latin typeface="+mn-lt"/>
              <a:ea typeface="+mn-ea"/>
              <a:cs typeface="+mn-cs"/>
            </a:endParaRPr>
          </a:p>
          <a:p>
            <a:endParaRPr lang="sv-SE" sz="1000" b="1" kern="1200" noProof="0" dirty="0">
              <a:solidFill>
                <a:schemeClr val="tx1"/>
              </a:solidFill>
              <a:effectLst/>
              <a:latin typeface="+mn-lt"/>
              <a:ea typeface="+mn-ea"/>
              <a:cs typeface="+mn-cs"/>
            </a:endParaRPr>
          </a:p>
          <a:p>
            <a:r>
              <a:rPr lang="sv-SE" sz="1000" b="1" kern="1200" noProof="0" dirty="0">
                <a:solidFill>
                  <a:schemeClr val="tx1"/>
                </a:solidFill>
                <a:effectLst/>
                <a:latin typeface="+mn-lt"/>
                <a:ea typeface="+mn-ea"/>
                <a:cs typeface="+mn-cs"/>
              </a:rPr>
              <a:t>Vad säger forskningen om problemlösning som strategi? </a:t>
            </a:r>
            <a:endParaRPr lang="sv-SE" sz="1000"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sv-SE" sz="1000" b="1" kern="1200" noProof="0" dirty="0">
                <a:solidFill>
                  <a:schemeClr val="tx1"/>
                </a:solidFill>
                <a:effectLst/>
                <a:latin typeface="+mn-lt"/>
                <a:ea typeface="+mn-ea"/>
                <a:cs typeface="+mn-cs"/>
              </a:rPr>
              <a:t> </a:t>
            </a:r>
            <a:r>
              <a:rPr lang="sv-SE" b="0" dirty="0"/>
              <a:t>Man har sett att </a:t>
            </a:r>
            <a:r>
              <a:rPr lang="sv-SE" sz="1200" b="0" dirty="0"/>
              <a:t>när familjer använder problemlösning som ett sätt att hantera konflikter, minskar både barns känslomässiga och beteendemässiga svårigheter. Samtidigt känner föräldrar sig mindre stressade. </a:t>
            </a:r>
            <a:r>
              <a:rPr lang="sv-SE" b="0" dirty="0"/>
              <a:t>Två delar som identifierats som särskilt viktiga är att </a:t>
            </a:r>
            <a:r>
              <a:rPr lang="sv-SE" sz="1200" b="0" dirty="0"/>
              <a:t>relationen mellan förälder och barn stärks och föräldrar upplever att de klarar sin föräldraroll bättre. Det gör problemlösning till en hjälpfull metod för familjer som har mycket bråk eller beteendeproblem (Heath et al. 2020).</a:t>
            </a:r>
          </a:p>
          <a:p>
            <a:pPr marL="0" indent="0">
              <a:buFont typeface="Arial" panose="020B0604020202020204" pitchFamily="34" charset="0"/>
              <a:buNone/>
            </a:pPr>
            <a:endParaRPr lang="sv-SE" sz="1000" b="0"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sv-SE" sz="1000" b="0" kern="1200" noProof="0" dirty="0">
                <a:solidFill>
                  <a:schemeClr val="tx1"/>
                </a:solidFill>
                <a:effectLst/>
                <a:latin typeface="+mn-lt"/>
                <a:ea typeface="+mn-ea"/>
                <a:cs typeface="+mn-cs"/>
              </a:rPr>
              <a:t>Man har också sett att familjer som är flexibla när det diskuterar problem</a:t>
            </a:r>
            <a:r>
              <a:rPr lang="sv-SE" sz="1000" b="0" kern="1200" baseline="0" noProof="0" dirty="0">
                <a:solidFill>
                  <a:schemeClr val="tx1"/>
                </a:solidFill>
                <a:effectLst/>
                <a:latin typeface="+mn-lt"/>
                <a:ea typeface="+mn-ea"/>
                <a:cs typeface="+mn-cs"/>
              </a:rPr>
              <a:t> har färre konflikter: Det här har man kommit fram till genom att studera hur viktig problemlösning är för att lyckas i en föräldrautbildning.</a:t>
            </a:r>
            <a:r>
              <a:rPr lang="sv-SE" sz="1000" b="0" kern="1200" noProof="0" dirty="0">
                <a:solidFill>
                  <a:schemeClr val="tx1"/>
                </a:solidFill>
                <a:effectLst/>
                <a:latin typeface="+mn-lt"/>
                <a:ea typeface="+mn-ea"/>
                <a:cs typeface="+mn-cs"/>
              </a:rPr>
              <a:t> I en studie deltog 40 familjer med barn i nioårsåldern </a:t>
            </a:r>
            <a:r>
              <a:rPr lang="sv-SE" sz="1000" kern="1200" noProof="0" dirty="0">
                <a:solidFill>
                  <a:schemeClr val="tx1"/>
                </a:solidFill>
                <a:effectLst/>
                <a:latin typeface="+mn-lt"/>
                <a:ea typeface="+mn-ea"/>
                <a:cs typeface="+mn-cs"/>
              </a:rPr>
              <a:t>som hade mycket konflikter. Forskarna filmade familjerna medan de försökte lösa gemensamma problem både före och efter utbildningen. Ungefär hälften av föräldrarna hade blivit bättre på att diskutera problem med barnen. De var mer flexibla, mer positiva och var mycket bättre på att komma vidare och lösa låsta konflikter. Mängden konflikter i dessa familjer hade minskat betydligt jämfört med familjer där föräldrarna inte lärt sig problemlösning (</a:t>
            </a:r>
            <a:r>
              <a:rPr lang="sv-SE" sz="1000" kern="1200" noProof="0" dirty="0" err="1">
                <a:solidFill>
                  <a:schemeClr val="tx1"/>
                </a:solidFill>
                <a:effectLst/>
                <a:latin typeface="+mn-lt"/>
                <a:ea typeface="+mn-ea"/>
                <a:cs typeface="+mn-cs"/>
              </a:rPr>
              <a:t>Granic</a:t>
            </a:r>
            <a:r>
              <a:rPr lang="sv-SE" sz="1000" kern="1200" noProof="0" dirty="0">
                <a:solidFill>
                  <a:schemeClr val="tx1"/>
                </a:solidFill>
                <a:effectLst/>
                <a:latin typeface="+mn-lt"/>
                <a:ea typeface="+mn-ea"/>
                <a:cs typeface="+mn-cs"/>
              </a:rPr>
              <a:t> et al. 2007).</a:t>
            </a:r>
          </a:p>
          <a:p>
            <a:pPr marL="0" indent="0">
              <a:buFont typeface="Arial" panose="020B0604020202020204" pitchFamily="34" charset="0"/>
              <a:buNone/>
            </a:pPr>
            <a:endParaRPr lang="sv-SE" sz="1000"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sv-SE" sz="1000" kern="1200" noProof="0" dirty="0">
                <a:solidFill>
                  <a:schemeClr val="tx1"/>
                </a:solidFill>
                <a:effectLst/>
                <a:latin typeface="+mn-lt"/>
                <a:ea typeface="+mn-ea"/>
                <a:cs typeface="+mn-cs"/>
              </a:rPr>
              <a:t>Ett barn som varit delaktigt i att lösa problem kommer att vara mer sugen på att genomföra förslaget än ett barn som fått lösningen serverad. </a:t>
            </a:r>
          </a:p>
          <a:p>
            <a:pPr marL="0" indent="0">
              <a:buFont typeface="Arial" panose="020B0604020202020204" pitchFamily="34" charset="0"/>
              <a:buNone/>
            </a:pPr>
            <a:endParaRPr lang="en-GB" dirty="0"/>
          </a:p>
          <a:p>
            <a:pPr eaLnBrk="1" hangingPunct="1">
              <a:spcBef>
                <a:spcPct val="0"/>
              </a:spcBef>
            </a:pPr>
            <a:r>
              <a:rPr lang="sv-SE" b="1" dirty="0"/>
              <a:t>Kognitiv beteendeterapi (KBT)</a:t>
            </a:r>
            <a:r>
              <a:rPr lang="sv-SE" dirty="0"/>
              <a:t> betonar problemlösning som en central del i att hantera stress och emotionella svårigheter (</a:t>
            </a:r>
            <a:r>
              <a:rPr lang="sv-SE" dirty="0" err="1"/>
              <a:t>Nezu</a:t>
            </a:r>
            <a:r>
              <a:rPr lang="sv-SE" dirty="0"/>
              <a:t> et al., 2012).</a:t>
            </a:r>
            <a:endParaRPr lang="en-GB" dirty="0"/>
          </a:p>
        </p:txBody>
      </p:sp>
    </p:spTree>
    <p:extLst>
      <p:ext uri="{BB962C8B-B14F-4D97-AF65-F5344CB8AC3E}">
        <p14:creationId xmlns:p14="http://schemas.microsoft.com/office/powerpoint/2010/main" val="21917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txBox="1">
            <a:spLocks noGrp="1" noChangeArrowheads="1"/>
          </p:cNvSpPr>
          <p:nvPr/>
        </p:nvSpPr>
        <p:spPr bwMode="auto">
          <a:xfrm>
            <a:off x="3852717" y="9429831"/>
            <a:ext cx="2944958" cy="496808"/>
          </a:xfrm>
          <a:prstGeom prst="rect">
            <a:avLst/>
          </a:prstGeom>
          <a:noFill/>
          <a:ln w="9525">
            <a:noFill/>
            <a:miter lim="800000"/>
            <a:headEnd/>
            <a:tailEnd/>
          </a:ln>
        </p:spPr>
        <p:txBody>
          <a:bodyPr anchor="b"/>
          <a:lstStyle/>
          <a:p>
            <a:pPr algn="r"/>
            <a:fld id="{7796DACD-5141-44E8-85F4-01397CD895BA}" type="slidenum">
              <a:rPr lang="sv-SE" sz="1200">
                <a:latin typeface="Calibri" pitchFamily="34" charset="0"/>
              </a:rPr>
              <a:pPr algn="r"/>
              <a:t>16</a:t>
            </a:fld>
            <a:endParaRPr lang="sv-SE" sz="1200">
              <a:latin typeface="Calibri" pitchFamily="34" charset="0"/>
            </a:endParaRPr>
          </a:p>
        </p:txBody>
      </p:sp>
      <p:sp>
        <p:nvSpPr>
          <p:cNvPr id="419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Autofit/>
          </a:bodyPr>
          <a:lstStyle/>
          <a:p>
            <a:r>
              <a:rPr lang="sv-SE" sz="1200" kern="1200" dirty="0">
                <a:solidFill>
                  <a:schemeClr val="tx1"/>
                </a:solidFill>
                <a:effectLst/>
                <a:latin typeface="+mn-lt"/>
                <a:ea typeface="+mn-ea"/>
                <a:cs typeface="+mn-cs"/>
              </a:rPr>
              <a:t>4 min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Gruppledarmanual, uppslag 3.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Problemlösning handlar ju om att lösa problem</a:t>
            </a:r>
            <a:r>
              <a:rPr lang="sv-SE" sz="1200" kern="1200" baseline="0" dirty="0">
                <a:solidFill>
                  <a:schemeClr val="tx1"/>
                </a:solidFill>
                <a:effectLst/>
                <a:latin typeface="+mn-lt"/>
                <a:ea typeface="+mn-ea"/>
                <a:cs typeface="+mn-cs"/>
              </a:rPr>
              <a:t> tillsammans – att öka barnens delaktighet i att lösa problem.</a:t>
            </a:r>
            <a:r>
              <a:rPr lang="sv-SE" sz="1200" kern="1200" dirty="0">
                <a:solidFill>
                  <a:schemeClr val="tx1"/>
                </a:solidFill>
                <a:effectLst/>
                <a:latin typeface="+mn-lt"/>
                <a:ea typeface="+mn-ea"/>
                <a:cs typeface="+mn-cs"/>
              </a:rPr>
              <a:t> En central del i barnkonventionen är att barns synpunkter ska höras i alla de frågor som rör dem, samt att de har rätt till sina åsikter (vilket </a:t>
            </a:r>
            <a:r>
              <a:rPr lang="sv-SE" sz="1200" b="0" kern="1200" dirty="0">
                <a:solidFill>
                  <a:schemeClr val="tx1"/>
                </a:solidFill>
                <a:effectLst/>
                <a:latin typeface="+mn-lt"/>
                <a:ea typeface="+mn-ea"/>
                <a:cs typeface="+mn-cs"/>
              </a:rPr>
              <a:t>framgår i </a:t>
            </a:r>
            <a:r>
              <a:rPr lang="sv-SE" sz="1200" b="1" kern="1200" dirty="0">
                <a:solidFill>
                  <a:schemeClr val="tx1"/>
                </a:solidFill>
                <a:effectLst/>
                <a:latin typeface="+mn-lt"/>
                <a:ea typeface="+mn-ea"/>
                <a:cs typeface="+mn-cs"/>
              </a:rPr>
              <a:t>artiklarna 12 och 13</a:t>
            </a:r>
            <a:r>
              <a:rPr lang="sv-SE" sz="1200" kern="1200" dirty="0">
                <a:solidFill>
                  <a:schemeClr val="tx1"/>
                </a:solidFill>
                <a:effectLst/>
                <a:latin typeface="+mn-lt"/>
                <a:ea typeface="+mn-ea"/>
                <a:cs typeface="+mn-cs"/>
              </a:rPr>
              <a:t>) . Här kan problemlösningsmodellen vara ett stöd i att inhämta barnets syn och åsikter. Så här ser modellen ut:</a:t>
            </a:r>
          </a:p>
          <a:p>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b="1" kern="1200" dirty="0">
                <a:solidFill>
                  <a:schemeClr val="tx1"/>
                </a:solidFill>
                <a:effectLst/>
                <a:latin typeface="+mn-lt"/>
                <a:ea typeface="+mn-ea"/>
                <a:cs typeface="+mn-cs"/>
              </a:rPr>
              <a:t>Beskriv problemet</a:t>
            </a:r>
            <a:r>
              <a:rPr lang="sv-SE" sz="1200" kern="1200" dirty="0">
                <a:solidFill>
                  <a:schemeClr val="tx1"/>
                </a:solidFill>
                <a:effectLst/>
                <a:latin typeface="+mn-lt"/>
                <a:ea typeface="+mn-ea"/>
                <a:cs typeface="+mn-cs"/>
              </a:rPr>
              <a:t>: Föräldrarna och barnet/barnen ska ställa sig frågan </a:t>
            </a:r>
            <a:r>
              <a:rPr lang="sv-SE" sz="1200" i="1" kern="1200" dirty="0">
                <a:solidFill>
                  <a:schemeClr val="tx1"/>
                </a:solidFill>
                <a:effectLst/>
                <a:latin typeface="+mn-lt"/>
                <a:ea typeface="+mn-ea"/>
                <a:cs typeface="+mn-cs"/>
              </a:rPr>
              <a:t>”vad är problemet?”</a:t>
            </a:r>
            <a:r>
              <a:rPr lang="sv-SE" sz="1200" kern="1200" dirty="0">
                <a:solidFill>
                  <a:schemeClr val="tx1"/>
                </a:solidFill>
                <a:effectLst/>
                <a:latin typeface="+mn-lt"/>
                <a:ea typeface="+mn-ea"/>
                <a:cs typeface="+mn-cs"/>
              </a:rPr>
              <a:t> De ska tillsammans komma fram till var som är problemet. Alla ska få vara med och beskriva sin upplevelse. När</a:t>
            </a:r>
            <a:r>
              <a:rPr lang="sv-SE" sz="1200" kern="1200" baseline="0" dirty="0">
                <a:solidFill>
                  <a:schemeClr val="tx1"/>
                </a:solidFill>
                <a:effectLst/>
                <a:latin typeface="+mn-lt"/>
                <a:ea typeface="+mn-ea"/>
                <a:cs typeface="+mn-cs"/>
              </a:rPr>
              <a:t> föräldrarna arbetar med den här modellen kan det vara bra att till den början applicera den på enklare problem. </a:t>
            </a:r>
            <a:r>
              <a:rPr lang="sv-SE" sz="1200" kern="1200" dirty="0">
                <a:solidFill>
                  <a:schemeClr val="tx1"/>
                </a:solidFill>
                <a:effectLst/>
                <a:latin typeface="+mn-lt"/>
                <a:ea typeface="+mn-ea"/>
                <a:cs typeface="+mn-cs"/>
              </a:rPr>
              <a:t>Problemet kan vara </a:t>
            </a:r>
            <a:r>
              <a:rPr lang="sv-SE" sz="1200" i="1" kern="1200" dirty="0">
                <a:solidFill>
                  <a:schemeClr val="tx1"/>
                </a:solidFill>
                <a:effectLst/>
                <a:latin typeface="+mn-lt"/>
                <a:ea typeface="+mn-ea"/>
                <a:cs typeface="+mn-cs"/>
              </a:rPr>
              <a:t>”vi</a:t>
            </a:r>
            <a:r>
              <a:rPr lang="sv-SE" sz="1200" i="1" kern="1200" baseline="0" dirty="0">
                <a:solidFill>
                  <a:schemeClr val="tx1"/>
                </a:solidFill>
                <a:effectLst/>
                <a:latin typeface="+mn-lt"/>
                <a:ea typeface="+mn-ea"/>
                <a:cs typeface="+mn-cs"/>
              </a:rPr>
              <a:t> kan aldrig enas vad vi ska äta när vi har fredagsmys”. </a:t>
            </a:r>
            <a:r>
              <a:rPr lang="sv-SE" sz="1200" kern="1200" dirty="0">
                <a:solidFill>
                  <a:schemeClr val="tx1"/>
                </a:solidFill>
                <a:effectLst/>
                <a:latin typeface="+mn-lt"/>
                <a:ea typeface="+mn-ea"/>
                <a:cs typeface="+mn-cs"/>
              </a:rPr>
              <a:t>Om det är till någon hjälp kan man formulera problemet som ett mål. Ställa sig frågan </a:t>
            </a:r>
            <a:r>
              <a:rPr lang="sv-SE" sz="1200" i="1" kern="1200" dirty="0">
                <a:solidFill>
                  <a:schemeClr val="tx1"/>
                </a:solidFill>
                <a:effectLst/>
                <a:latin typeface="+mn-lt"/>
                <a:ea typeface="+mn-ea"/>
                <a:cs typeface="+mn-cs"/>
              </a:rPr>
              <a:t>”vad vill vi uppnå?</a:t>
            </a:r>
            <a:r>
              <a:rPr lang="sv-SE" sz="1200" kern="1200" dirty="0">
                <a:solidFill>
                  <a:schemeClr val="tx1"/>
                </a:solidFill>
                <a:effectLst/>
                <a:latin typeface="+mn-lt"/>
                <a:ea typeface="+mn-ea"/>
                <a:cs typeface="+mn-cs"/>
              </a:rPr>
              <a:t>”. Målet blir då </a:t>
            </a:r>
            <a:r>
              <a:rPr lang="sv-SE" sz="1200" i="1" kern="1200" dirty="0">
                <a:solidFill>
                  <a:schemeClr val="tx1"/>
                </a:solidFill>
                <a:effectLst/>
                <a:latin typeface="+mn-lt"/>
                <a:ea typeface="+mn-ea"/>
                <a:cs typeface="+mn-cs"/>
              </a:rPr>
              <a:t>” Ett</a:t>
            </a:r>
            <a:r>
              <a:rPr lang="sv-SE" sz="1200" i="1" kern="1200" baseline="0" dirty="0">
                <a:solidFill>
                  <a:schemeClr val="tx1"/>
                </a:solidFill>
                <a:effectLst/>
                <a:latin typeface="+mn-lt"/>
                <a:ea typeface="+mn-ea"/>
                <a:cs typeface="+mn-cs"/>
              </a:rPr>
              <a:t> fredagsmys där alla är nöjda”. </a:t>
            </a:r>
            <a:r>
              <a:rPr lang="sv-SE" sz="1200" kern="1200" dirty="0">
                <a:solidFill>
                  <a:schemeClr val="tx1"/>
                </a:solidFill>
                <a:effectLst/>
                <a:latin typeface="+mn-lt"/>
                <a:ea typeface="+mn-ea"/>
                <a:cs typeface="+mn-cs"/>
              </a:rPr>
              <a:t>Vid vissa problem behöver man även ställa sig frågan om problemet går att lösa på det här sättet, eller</a:t>
            </a:r>
            <a:r>
              <a:rPr lang="sv-SE" sz="1200" kern="1200" baseline="0" dirty="0">
                <a:solidFill>
                  <a:schemeClr val="tx1"/>
                </a:solidFill>
                <a:effectLst/>
                <a:latin typeface="+mn-lt"/>
                <a:ea typeface="+mn-ea"/>
                <a:cs typeface="+mn-cs"/>
              </a:rPr>
              <a:t> om problemlösningsmodellen inte passar in just här..</a:t>
            </a:r>
            <a:r>
              <a:rPr lang="sv-SE" sz="1200" kern="1200" dirty="0">
                <a:solidFill>
                  <a:schemeClr val="tx1"/>
                </a:solidFill>
                <a:effectLst/>
                <a:latin typeface="+mn-lt"/>
                <a:ea typeface="+mn-ea"/>
                <a:cs typeface="+mn-cs"/>
              </a:rPr>
              <a:t> </a:t>
            </a:r>
          </a:p>
          <a:p>
            <a:pPr marL="228600" lvl="0" indent="-228600">
              <a:buFont typeface="+mj-lt"/>
              <a:buAutoNum type="arabicPeriod"/>
            </a:pPr>
            <a:endParaRPr lang="sv-SE" sz="1200" b="1" kern="1200" dirty="0">
              <a:solidFill>
                <a:schemeClr val="tx1"/>
              </a:solidFill>
              <a:effectLst/>
              <a:latin typeface="+mn-lt"/>
              <a:ea typeface="+mn-ea"/>
              <a:cs typeface="+mn-cs"/>
            </a:endParaRPr>
          </a:p>
          <a:p>
            <a:pPr marL="228600" lvl="0" indent="-228600">
              <a:buFont typeface="+mj-lt"/>
              <a:buAutoNum type="arabicPeriod"/>
            </a:pPr>
            <a:r>
              <a:rPr lang="sv-SE" sz="1200" b="1" kern="1200" dirty="0">
                <a:solidFill>
                  <a:schemeClr val="tx1"/>
                </a:solidFill>
                <a:effectLst/>
                <a:latin typeface="+mn-lt"/>
                <a:ea typeface="+mn-ea"/>
                <a:cs typeface="+mn-cs"/>
              </a:rPr>
              <a:t>Be om förslag på lösningar</a:t>
            </a:r>
            <a:r>
              <a:rPr lang="sv-SE" sz="1200" kern="1200" dirty="0">
                <a:solidFill>
                  <a:schemeClr val="tx1"/>
                </a:solidFill>
                <a:effectLst/>
                <a:latin typeface="+mn-lt"/>
                <a:ea typeface="+mn-ea"/>
                <a:cs typeface="+mn-cs"/>
              </a:rPr>
              <a:t>: Alla kommer med förslag. Alla förslag är OK! Det är viktigt att vänta med att värdera förslagen. Inte</a:t>
            </a:r>
            <a:r>
              <a:rPr lang="sv-SE" sz="1200" kern="1200" baseline="0" dirty="0">
                <a:solidFill>
                  <a:schemeClr val="tx1"/>
                </a:solidFill>
                <a:effectLst/>
                <a:latin typeface="+mn-lt"/>
                <a:ea typeface="+mn-ea"/>
                <a:cs typeface="+mn-cs"/>
              </a:rPr>
              <a:t> avfärda barnets förslag och försök till problemlösning. </a:t>
            </a:r>
            <a:r>
              <a:rPr lang="sv-SE" sz="1200" kern="1200" dirty="0">
                <a:solidFill>
                  <a:schemeClr val="tx1"/>
                </a:solidFill>
                <a:effectLst/>
                <a:latin typeface="+mn-lt"/>
                <a:ea typeface="+mn-ea"/>
                <a:cs typeface="+mn-cs"/>
              </a:rPr>
              <a:t>Brainstora tillsammans. </a:t>
            </a:r>
          </a:p>
          <a:p>
            <a:pPr marL="228600" lvl="0" indent="-228600">
              <a:buFont typeface="+mj-lt"/>
              <a:buAutoNum type="arabicPeriod"/>
            </a:pP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b="1" kern="1200" dirty="0">
                <a:solidFill>
                  <a:schemeClr val="tx1"/>
                </a:solidFill>
                <a:effectLst/>
                <a:latin typeface="+mn-lt"/>
                <a:ea typeface="+mn-ea"/>
                <a:cs typeface="+mn-cs"/>
              </a:rPr>
              <a:t>Bestäm en lösning eller flera:</a:t>
            </a:r>
            <a:r>
              <a:rPr lang="sv-SE" sz="1200" kern="1200" dirty="0">
                <a:solidFill>
                  <a:schemeClr val="tx1"/>
                </a:solidFill>
                <a:effectLst/>
                <a:latin typeface="+mn-lt"/>
                <a:ea typeface="+mn-ea"/>
                <a:cs typeface="+mn-cs"/>
              </a:rPr>
              <a:t> Diskutera, värdera och prioritera. Gå igenom för och nackdelar. Bestäm en lösning att pröva eller kombinera flera. Kanske turas om ifall några vill ha chips och några glass? Eller liten chipspåse och lite glass?</a:t>
            </a:r>
          </a:p>
          <a:p>
            <a:pPr marL="228600" lvl="0" indent="-228600">
              <a:buFont typeface="+mj-lt"/>
              <a:buAutoNum type="arabicPeriod"/>
            </a:pP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b="1" kern="1200" dirty="0">
                <a:solidFill>
                  <a:schemeClr val="tx1"/>
                </a:solidFill>
                <a:effectLst/>
                <a:latin typeface="+mn-lt"/>
                <a:ea typeface="+mn-ea"/>
                <a:cs typeface="+mn-cs"/>
              </a:rPr>
              <a:t>Uppföljning</a:t>
            </a:r>
            <a:r>
              <a:rPr lang="sv-SE" sz="1200" kern="1200" dirty="0">
                <a:solidFill>
                  <a:schemeClr val="tx1"/>
                </a:solidFill>
                <a:effectLst/>
                <a:latin typeface="+mn-lt"/>
                <a:ea typeface="+mn-ea"/>
                <a:cs typeface="+mn-cs"/>
              </a:rPr>
              <a:t>: Föräldrarna och barnet/barnen</a:t>
            </a:r>
            <a:r>
              <a:rPr lang="sv-SE" sz="1200" kern="1200" baseline="0" dirty="0">
                <a:solidFill>
                  <a:schemeClr val="tx1"/>
                </a:solidFill>
                <a:effectLst/>
                <a:latin typeface="+mn-lt"/>
                <a:ea typeface="+mn-ea"/>
                <a:cs typeface="+mn-cs"/>
              </a:rPr>
              <a:t> ska bestämma hur länge de ska testa den valda lösningen och när de ska utvärdera hur den har fungerat. </a:t>
            </a:r>
            <a:r>
              <a:rPr lang="sv-SE" sz="1200" kern="1200" dirty="0">
                <a:solidFill>
                  <a:schemeClr val="tx1"/>
                </a:solidFill>
                <a:effectLst/>
                <a:latin typeface="+mn-lt"/>
                <a:ea typeface="+mn-ea"/>
                <a:cs typeface="+mn-cs"/>
              </a:rPr>
              <a:t>Man kan även bestämma vad man ska göra efter det. Uppföljning är viktigt! Vad tänker var och en? Hur blev det? Skulle vi ha gjort annorlunda? Vad ska vi fortsätta med att pröva? </a:t>
            </a:r>
          </a:p>
          <a:p>
            <a:pPr lvl="0"/>
            <a:endParaRPr lang="sv-SE" sz="1200" kern="1200" dirty="0">
              <a:solidFill>
                <a:schemeClr val="tx1"/>
              </a:solidFill>
              <a:effectLst/>
              <a:latin typeface="+mn-lt"/>
              <a:ea typeface="+mn-ea"/>
              <a:cs typeface="+mn-cs"/>
            </a:endParaRPr>
          </a:p>
          <a:p>
            <a:pPr eaLnBrk="1" hangingPunct="1">
              <a:spcBef>
                <a:spcPct val="0"/>
              </a:spcBef>
            </a:pPr>
            <a:endParaRPr lang="sv-SE" baseline="0" noProof="0" dirty="0"/>
          </a:p>
        </p:txBody>
      </p:sp>
    </p:spTree>
    <p:extLst>
      <p:ext uri="{BB962C8B-B14F-4D97-AF65-F5344CB8AC3E}">
        <p14:creationId xmlns:p14="http://schemas.microsoft.com/office/powerpoint/2010/main" val="632991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txBox="1">
            <a:spLocks noGrp="1" noChangeArrowheads="1"/>
          </p:cNvSpPr>
          <p:nvPr/>
        </p:nvSpPr>
        <p:spPr bwMode="auto">
          <a:xfrm>
            <a:off x="3852717" y="9429831"/>
            <a:ext cx="2944958" cy="496808"/>
          </a:xfrm>
          <a:prstGeom prst="rect">
            <a:avLst/>
          </a:prstGeom>
          <a:noFill/>
          <a:ln w="9525">
            <a:noFill/>
            <a:miter lim="800000"/>
            <a:headEnd/>
            <a:tailEnd/>
          </a:ln>
        </p:spPr>
        <p:txBody>
          <a:bodyPr anchor="b"/>
          <a:lstStyle/>
          <a:p>
            <a:pPr algn="r"/>
            <a:fld id="{9365F078-C489-4012-9F0F-EFBC9A29292F}" type="slidenum">
              <a:rPr lang="sv-SE" sz="1200">
                <a:latin typeface="Calibri" pitchFamily="34" charset="0"/>
              </a:rPr>
              <a:pPr algn="r"/>
              <a:t>17</a:t>
            </a:fld>
            <a:endParaRPr lang="sv-SE" sz="1200">
              <a:latin typeface="Calibri" pitchFamily="34" charset="0"/>
            </a:endParaRPr>
          </a:p>
        </p:txBody>
      </p:sp>
      <p:sp>
        <p:nvSpPr>
          <p:cNvPr id="450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Autofit/>
          </a:bodyPr>
          <a:lstStyle/>
          <a:p>
            <a:pPr eaLnBrk="1" hangingPunct="1">
              <a:spcBef>
                <a:spcPct val="0"/>
              </a:spcBef>
            </a:pPr>
            <a:r>
              <a:rPr lang="sv-SE" b="0" noProof="0" dirty="0"/>
              <a:t>5 min</a:t>
            </a:r>
          </a:p>
          <a:p>
            <a:pPr eaLnBrk="1" hangingPunct="1">
              <a:spcBef>
                <a:spcPct val="0"/>
              </a:spcBef>
            </a:pPr>
            <a:endParaRPr lang="sv-SE" b="0" noProof="0"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sz="1200" i="1" dirty="0"/>
              <a:t>Gruppledarmanual, uppslag 4. </a:t>
            </a:r>
          </a:p>
          <a:p>
            <a:pPr eaLnBrk="1" hangingPunct="1">
              <a:spcBef>
                <a:spcPct val="0"/>
              </a:spcBef>
            </a:pPr>
            <a:endParaRPr lang="sv-SE" b="1" noProof="0" dirty="0"/>
          </a:p>
          <a:p>
            <a:pPr eaLnBrk="1" hangingPunct="1">
              <a:spcBef>
                <a:spcPct val="0"/>
              </a:spcBef>
            </a:pPr>
            <a:r>
              <a:rPr lang="sv-SE" b="1" noProof="0" dirty="0"/>
              <a:t>Det är en del att tänka på när man går in i en problemlösning:</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noProof="0" dirty="0"/>
              <a:t>Först och främst </a:t>
            </a:r>
            <a:r>
              <a:rPr lang="sv-SE" noProof="0" dirty="0"/>
              <a:t>gäller</a:t>
            </a:r>
            <a:r>
              <a:rPr lang="sv-SE" baseline="0" noProof="0" dirty="0"/>
              <a:t> det att välja ett </a:t>
            </a:r>
            <a:r>
              <a:rPr lang="sv-SE" noProof="0" dirty="0"/>
              <a:t>problem där föräldern är beredd att kompromissa. Det</a:t>
            </a:r>
            <a:r>
              <a:rPr lang="sv-SE" baseline="0" noProof="0" dirty="0"/>
              <a:t> är inte lämpligt att välja problemlösning där det handlar om sånt som föräldern faktiskt måste bestämma – det kan vara skadliga beteenden, skolvägran t.ex.  Men även i enklare situationer då föräldrarna redan bestämt och vet att de inte kommer att ändra sig. Det ska finnas ett förhandlingsutrymme! </a:t>
            </a:r>
          </a:p>
          <a:p>
            <a:pPr eaLnBrk="1" hangingPunct="1">
              <a:spcBef>
                <a:spcPct val="0"/>
              </a:spcBef>
            </a:pPr>
            <a:endParaRPr lang="sv-SE" b="1" noProof="0" dirty="0"/>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Avsätt tid för samtalet. </a:t>
            </a:r>
            <a:r>
              <a:rPr lang="sv-SE" sz="1200" b="0" kern="1200" dirty="0">
                <a:solidFill>
                  <a:schemeClr val="tx1"/>
                </a:solidFill>
                <a:effectLst/>
                <a:latin typeface="+mn-lt"/>
                <a:ea typeface="+mn-ea"/>
                <a:cs typeface="+mn-cs"/>
              </a:rPr>
              <a:t>Välj en lugn plats och se till att ni har gott om tid.</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Diskutera bara ett problem i taget</a:t>
            </a:r>
            <a:r>
              <a:rPr lang="sv-SE" sz="1200" b="0" kern="1200" dirty="0">
                <a:solidFill>
                  <a:schemeClr val="tx1"/>
                </a:solidFill>
                <a:effectLst/>
                <a:latin typeface="+mn-lt"/>
                <a:ea typeface="+mn-ea"/>
                <a:cs typeface="+mn-cs"/>
              </a:rPr>
              <a:t>.</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Lös inte problemen åt sitt barn </a:t>
            </a:r>
            <a:r>
              <a:rPr lang="sv-SE" sz="1200" b="0" kern="1200" dirty="0">
                <a:solidFill>
                  <a:schemeClr val="tx1"/>
                </a:solidFill>
                <a:effectLst/>
                <a:latin typeface="+mn-lt"/>
                <a:ea typeface="+mn-ea"/>
                <a:cs typeface="+mn-cs"/>
              </a:rPr>
              <a:t>– låt det hellre ta tid och låt ibland barnet pröva en lösning de väljer även om du inte tycker det är den allra bästa.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a:solidFill>
                  <a:schemeClr val="tx1"/>
                </a:solidFill>
                <a:effectLst/>
                <a:latin typeface="+mn-lt"/>
                <a:ea typeface="+mn-ea"/>
                <a:cs typeface="+mn-cs"/>
              </a:rPr>
              <a:t>Resonera Tillsammans med ditt barn </a:t>
            </a:r>
            <a:r>
              <a:rPr lang="sv-SE" sz="1200" b="0" kern="1200" dirty="0">
                <a:solidFill>
                  <a:schemeClr val="tx1"/>
                </a:solidFill>
                <a:effectLst/>
                <a:latin typeface="+mn-lt"/>
                <a:ea typeface="+mn-ea"/>
                <a:cs typeface="+mn-cs"/>
              </a:rPr>
              <a:t>– kring för och nackdelar med förslaget.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Genom att </a:t>
            </a:r>
            <a:r>
              <a:rPr lang="sv-SE" sz="1200" b="1" kern="1200" dirty="0">
                <a:solidFill>
                  <a:schemeClr val="tx1"/>
                </a:solidFill>
                <a:effectLst/>
                <a:latin typeface="+mn-lt"/>
                <a:ea typeface="+mn-ea"/>
                <a:cs typeface="+mn-cs"/>
              </a:rPr>
              <a:t>”tänka högt”</a:t>
            </a:r>
            <a:r>
              <a:rPr lang="sv-SE" sz="1200" b="1" kern="1200" baseline="0" dirty="0">
                <a:solidFill>
                  <a:schemeClr val="tx1"/>
                </a:solidFill>
                <a:effectLst/>
                <a:latin typeface="+mn-lt"/>
                <a:ea typeface="+mn-ea"/>
                <a:cs typeface="+mn-cs"/>
              </a:rPr>
              <a:t> </a:t>
            </a:r>
            <a:r>
              <a:rPr lang="sv-SE" sz="1200" b="0" kern="1200" baseline="0" dirty="0">
                <a:solidFill>
                  <a:schemeClr val="tx1"/>
                </a:solidFill>
                <a:effectLst/>
                <a:latin typeface="+mn-lt"/>
                <a:ea typeface="+mn-ea"/>
                <a:cs typeface="+mn-cs"/>
              </a:rPr>
              <a:t>s</a:t>
            </a:r>
            <a:r>
              <a:rPr lang="sv-SE" sz="1200" b="0" kern="1200" dirty="0">
                <a:solidFill>
                  <a:schemeClr val="tx1"/>
                </a:solidFill>
                <a:effectLst/>
                <a:latin typeface="+mn-lt"/>
                <a:ea typeface="+mn-ea"/>
                <a:cs typeface="+mn-cs"/>
              </a:rPr>
              <a:t>å blir det en ännu tydligare modell för barnet.</a:t>
            </a:r>
            <a:r>
              <a:rPr lang="sv-SE" baseline="0" noProof="0" dirty="0"/>
              <a:t>– beskriv högt hur du tänker när du försöker lösa ett problem. Använd formuleringar som ”jag tänker” eller ”jag tycker”. </a:t>
            </a:r>
            <a:endParaRPr lang="sv-S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Ibland kan det </a:t>
            </a:r>
            <a:r>
              <a:rPr lang="sv-SE" sz="1200" b="1" kern="1200" dirty="0">
                <a:solidFill>
                  <a:schemeClr val="tx1"/>
                </a:solidFill>
                <a:effectLst/>
                <a:latin typeface="+mn-lt"/>
                <a:ea typeface="+mn-ea"/>
                <a:cs typeface="+mn-cs"/>
              </a:rPr>
              <a:t>vara en hjälp för barnet att tänka utifrån en annan persons perspektiv</a:t>
            </a:r>
            <a:r>
              <a:rPr lang="sv-SE" sz="1200" kern="1200" dirty="0">
                <a:solidFill>
                  <a:schemeClr val="tx1"/>
                </a:solidFill>
                <a:effectLst/>
                <a:latin typeface="+mn-lt"/>
                <a:ea typeface="+mn-ea"/>
                <a:cs typeface="+mn-cs"/>
              </a:rPr>
              <a:t>, genom att exempelvis fråga </a:t>
            </a:r>
            <a:r>
              <a:rPr lang="sv-SE" sz="1200" i="1" kern="1200" dirty="0">
                <a:solidFill>
                  <a:schemeClr val="tx1"/>
                </a:solidFill>
                <a:effectLst/>
                <a:latin typeface="+mn-lt"/>
                <a:ea typeface="+mn-ea"/>
                <a:cs typeface="+mn-cs"/>
              </a:rPr>
              <a:t>”Vad tror du att han skulle tycka var en bra lösning?”</a:t>
            </a: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a:solidFill>
                  <a:schemeClr val="tx1"/>
                </a:solidFill>
                <a:effectLst/>
                <a:latin typeface="+mn-lt"/>
                <a:ea typeface="+mn-ea"/>
                <a:cs typeface="+mn-cs"/>
              </a:rPr>
              <a:t>Undvik att använda problemlösning </a:t>
            </a:r>
            <a:r>
              <a:rPr lang="sv-SE" sz="1200" kern="1200" dirty="0">
                <a:solidFill>
                  <a:schemeClr val="tx1"/>
                </a:solidFill>
                <a:effectLst/>
                <a:latin typeface="+mn-lt"/>
                <a:ea typeface="+mn-ea"/>
                <a:cs typeface="+mn-cs"/>
              </a:rPr>
              <a:t>om ditt </a:t>
            </a:r>
            <a:r>
              <a:rPr lang="sv-SE" sz="1200" b="0" kern="1200" dirty="0">
                <a:solidFill>
                  <a:schemeClr val="tx1"/>
                </a:solidFill>
                <a:effectLst/>
                <a:latin typeface="+mn-lt"/>
                <a:ea typeface="+mn-ea"/>
                <a:cs typeface="+mn-cs"/>
              </a:rPr>
              <a:t>barn eller du själv är för upprörd. </a:t>
            </a:r>
            <a:r>
              <a:rPr lang="sv-SE" sz="1200" baseline="0" noProof="0" dirty="0"/>
              <a:t>Problemlösning ska vara något positivt, en bra stund tillsammans då alla får känna sig hörda. Gör gärna något extra mysigt, som att duka upp fika.</a:t>
            </a:r>
            <a:endParaRPr lang="sv-S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Ibland är det bra att </a:t>
            </a:r>
            <a:r>
              <a:rPr lang="sv-SE" sz="1200" b="1" kern="1200" dirty="0">
                <a:solidFill>
                  <a:schemeClr val="tx1"/>
                </a:solidFill>
                <a:effectLst/>
                <a:latin typeface="+mn-lt"/>
                <a:ea typeface="+mn-ea"/>
                <a:cs typeface="+mn-cs"/>
              </a:rPr>
              <a:t>visa att du förstår barnets upplevelse av en situation innan ni börjar problemlösa </a:t>
            </a:r>
            <a:r>
              <a:rPr lang="sv-SE" sz="1200" kern="1200" dirty="0">
                <a:solidFill>
                  <a:schemeClr val="tx1"/>
                </a:solidFill>
                <a:effectLst/>
                <a:latin typeface="+mn-lt"/>
                <a:ea typeface="+mn-ea"/>
                <a:cs typeface="+mn-cs"/>
              </a:rPr>
              <a:t>(bekräfta barnets känsla). Du kan exempelvis säga </a:t>
            </a:r>
            <a:r>
              <a:rPr lang="sv-SE" sz="1200" i="1" kern="1200" dirty="0">
                <a:solidFill>
                  <a:schemeClr val="tx1"/>
                </a:solidFill>
                <a:effectLst/>
                <a:latin typeface="+mn-lt"/>
                <a:ea typeface="+mn-ea"/>
                <a:cs typeface="+mn-cs"/>
              </a:rPr>
              <a:t>”Jag förstår att du är besviken över det här. Ska vi se om vi kan hitta en annan lösning?”</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Lösningen som prövas ska alltid ses som ett försök </a:t>
            </a:r>
            <a:r>
              <a:rPr lang="sv-SE" sz="1200" kern="1200" dirty="0">
                <a:solidFill>
                  <a:schemeClr val="tx1"/>
                </a:solidFill>
                <a:effectLst/>
                <a:latin typeface="+mn-lt"/>
                <a:ea typeface="+mn-ea"/>
                <a:cs typeface="+mn-cs"/>
              </a:rPr>
              <a:t>– det är inte säkert att det kommer lyckas. En vanlig fallgrop är att man ger upp efter första försöket. Var därför inställda på att behöva ha flera möten med problemlösning innan ni kommer i mål.</a:t>
            </a:r>
          </a:p>
          <a:p>
            <a:pPr eaLnBrk="1" hangingPunct="1">
              <a:spcBef>
                <a:spcPct val="0"/>
              </a:spcBef>
            </a:pPr>
            <a:endParaRPr lang="sv-SE" baseline="0" noProof="0" dirty="0"/>
          </a:p>
          <a:p>
            <a:pPr eaLnBrk="1" hangingPunct="1">
              <a:spcBef>
                <a:spcPct val="0"/>
              </a:spcBef>
            </a:pPr>
            <a:r>
              <a:rPr lang="sv-SE" b="1" baseline="0" noProof="0" dirty="0"/>
              <a:t>Försöker ditt barn lösa problem, uppmärksamma</a:t>
            </a:r>
            <a:r>
              <a:rPr lang="sv-SE" baseline="0" noProof="0" dirty="0"/>
              <a:t>: </a:t>
            </a:r>
          </a:p>
          <a:p>
            <a:pPr marL="171450" indent="-171450" eaLnBrk="1" hangingPunct="1">
              <a:spcBef>
                <a:spcPct val="0"/>
              </a:spcBef>
              <a:buFont typeface="Arial" panose="020B0604020202020204" pitchFamily="34" charset="0"/>
              <a:buChar char="•"/>
            </a:pPr>
            <a:r>
              <a:rPr lang="sv-SE" baseline="0" noProof="0" dirty="0"/>
              <a:t>Lyssna aktivt: Upprepa gärna vad barnet säger</a:t>
            </a:r>
          </a:p>
          <a:p>
            <a:pPr marL="171450" indent="-171450" eaLnBrk="1" hangingPunct="1">
              <a:spcBef>
                <a:spcPct val="0"/>
              </a:spcBef>
              <a:buFont typeface="Arial" panose="020B0604020202020204" pitchFamily="34" charset="0"/>
              <a:buChar char="•"/>
            </a:pPr>
            <a:r>
              <a:rPr lang="sv-SE" baseline="0" noProof="0" dirty="0"/>
              <a:t>Sammanfatta diskussionen (då och då och/eller i slutet) </a:t>
            </a:r>
          </a:p>
          <a:p>
            <a:pPr marL="171450" indent="-171450" eaLnBrk="1" hangingPunct="1">
              <a:spcBef>
                <a:spcPct val="0"/>
              </a:spcBef>
              <a:buFont typeface="Arial" panose="020B0604020202020204" pitchFamily="34" charset="0"/>
              <a:buChar char="•"/>
            </a:pPr>
            <a:r>
              <a:rPr lang="sv-SE" baseline="0" noProof="0" dirty="0"/>
              <a:t>Uppmuntra andra positiva beteenden: “Vad omtänksamt av dig att tänka på vad sin syster gillar...”</a:t>
            </a:r>
          </a:p>
          <a:p>
            <a:pPr marL="171450" indent="-171450" eaLnBrk="1" hangingPunct="1">
              <a:spcBef>
                <a:spcPct val="0"/>
              </a:spcBef>
              <a:buFont typeface="Arial" panose="020B0604020202020204" pitchFamily="34" charset="0"/>
              <a:buChar char="•"/>
            </a:pPr>
            <a:r>
              <a:rPr lang="sv-SE" baseline="0" noProof="0" dirty="0"/>
              <a:t>Utgångspunkten för föräldrarna kan vara att “Det blir inte alltid som man tänkt sig”  - inte som förälder förvänta sig bli 100 % nöjd alla gånger</a:t>
            </a:r>
          </a:p>
          <a:p>
            <a:pPr marL="171450" indent="-171450" eaLnBrk="1" hangingPunct="1">
              <a:spcBef>
                <a:spcPct val="0"/>
              </a:spcBef>
              <a:buFont typeface="Arial" panose="020B0604020202020204" pitchFamily="34" charset="0"/>
              <a:buChar char="•"/>
            </a:pPr>
            <a:r>
              <a:rPr lang="sv-SE" baseline="0" noProof="0" dirty="0"/>
              <a:t>Komma ifrån “Rättningsreflexen”. </a:t>
            </a:r>
          </a:p>
          <a:p>
            <a:pPr marL="171450" indent="-171450" eaLnBrk="1" hangingPunct="1">
              <a:spcBef>
                <a:spcPct val="0"/>
              </a:spcBef>
              <a:buFont typeface="Arial" panose="020B0604020202020204" pitchFamily="34" charset="0"/>
              <a:buChar char="•"/>
            </a:pPr>
            <a:r>
              <a:rPr lang="sv-SE" baseline="0" noProof="0" dirty="0"/>
              <a:t>Viktigt att föräldrarna kommer ihåg att uppmärksamma barnets försök även om man inte klarar hela vägen.</a:t>
            </a:r>
          </a:p>
          <a:p>
            <a:pPr eaLnBrk="1" hangingPunct="1">
              <a:spcBef>
                <a:spcPct val="0"/>
              </a:spcBef>
            </a:pPr>
            <a:endParaRPr lang="sv-SE" baseline="0" noProof="0" dirty="0"/>
          </a:p>
          <a:p>
            <a:pPr eaLnBrk="1" hangingPunct="1">
              <a:spcBef>
                <a:spcPct val="0"/>
              </a:spcBef>
            </a:pPr>
            <a:r>
              <a:rPr lang="sv-SE" b="1" baseline="0" noProof="0" dirty="0"/>
              <a:t>Involvera barnet, ”hur ska vi lösa det här</a:t>
            </a:r>
            <a:r>
              <a:rPr lang="sv-SE" b="0" baseline="0" noProof="0" dirty="0"/>
              <a:t>” – ett sätt att uttrycka sig som bjuder in</a:t>
            </a:r>
            <a:endParaRPr lang="sv-SE" baseline="0" noProof="0" dirty="0"/>
          </a:p>
          <a:p>
            <a:pPr marL="171450" indent="-171450">
              <a:buFont typeface="Arial" panose="020B0604020202020204" pitchFamily="34" charset="0"/>
              <a:buChar char="•"/>
            </a:pPr>
            <a:r>
              <a:rPr lang="sv-SE" sz="1200" dirty="0">
                <a:solidFill>
                  <a:schemeClr val="tx1"/>
                </a:solidFill>
              </a:rPr>
              <a:t>Föräldern visar förståelse för barnets känslor och</a:t>
            </a:r>
            <a:r>
              <a:rPr lang="sv-SE" sz="1200" dirty="0"/>
              <a:t> hjälper barnet i små steg mot målet</a:t>
            </a:r>
            <a:endParaRPr lang="sv-SE" sz="1200" dirty="0">
              <a:solidFill>
                <a:schemeClr val="tx1"/>
              </a:solidFill>
            </a:endParaRPr>
          </a:p>
          <a:p>
            <a:pPr marL="171450" indent="-171450">
              <a:buFont typeface="Arial" panose="020B0604020202020204" pitchFamily="34" charset="0"/>
              <a:buChar char="•"/>
            </a:pPr>
            <a:r>
              <a:rPr lang="sv-SE" sz="1200" dirty="0">
                <a:solidFill>
                  <a:schemeClr val="tx1"/>
                </a:solidFill>
              </a:rPr>
              <a:t>Att</a:t>
            </a:r>
            <a:r>
              <a:rPr lang="sv-SE" sz="1200" baseline="0" dirty="0">
                <a:solidFill>
                  <a:schemeClr val="tx1"/>
                </a:solidFill>
              </a:rPr>
              <a:t> involveras blir en n</a:t>
            </a:r>
            <a:r>
              <a:rPr lang="sv-SE" sz="1200" dirty="0">
                <a:solidFill>
                  <a:schemeClr val="tx1"/>
                </a:solidFill>
              </a:rPr>
              <a:t>y erfarenhet för barnet att det går att hitta lösningar </a:t>
            </a:r>
          </a:p>
          <a:p>
            <a:pPr marL="171450" indent="-171450">
              <a:buFont typeface="Arial" panose="020B0604020202020204" pitchFamily="34" charset="0"/>
              <a:buChar char="•"/>
            </a:pPr>
            <a:endParaRPr lang="sv-SE" dirty="0">
              <a:solidFill>
                <a:schemeClr val="tx1"/>
              </a:solidFill>
            </a:endParaRPr>
          </a:p>
          <a:p>
            <a:pPr eaLnBrk="1" hangingPunct="1">
              <a:spcBef>
                <a:spcPct val="0"/>
              </a:spcBef>
            </a:pPr>
            <a:r>
              <a:rPr lang="sv-SE" sz="1200" b="1" dirty="0">
                <a:latin typeface="+mn-lt"/>
              </a:rPr>
              <a:t>Tar det tid? Bit dig i tungan. </a:t>
            </a:r>
            <a:r>
              <a:rPr lang="sv-SE" sz="1200" b="0" dirty="0">
                <a:latin typeface="+mn-lt"/>
              </a:rPr>
              <a:t>Problemlösning är en färdighet som barn behöver få</a:t>
            </a:r>
            <a:r>
              <a:rPr lang="sv-SE" sz="1200" b="0" baseline="0" dirty="0">
                <a:latin typeface="+mn-lt"/>
              </a:rPr>
              <a:t> tid till att lära sig. Problemlösning är en hjälp för föräldrar att undvika maktkamp. </a:t>
            </a:r>
            <a:endParaRPr lang="sv-SE" b="0" baseline="0" noProof="0" dirty="0"/>
          </a:p>
          <a:p>
            <a:pPr eaLnBrk="1" hangingPunct="1">
              <a:spcBef>
                <a:spcPct val="0"/>
              </a:spcBef>
            </a:pPr>
            <a:endParaRPr lang="sv-SE" baseline="0" noProof="0" dirty="0"/>
          </a:p>
          <a:p>
            <a:pPr eaLnBrk="1" hangingPunct="1">
              <a:spcBef>
                <a:spcPct val="0"/>
              </a:spcBef>
            </a:pPr>
            <a:endParaRPr lang="sv-SE" baseline="0" noProof="0" dirty="0"/>
          </a:p>
          <a:p>
            <a:pPr eaLnBrk="1" hangingPunct="1">
              <a:spcBef>
                <a:spcPct val="0"/>
              </a:spcBef>
            </a:pPr>
            <a:endParaRPr lang="en-GB" baseline="0" dirty="0"/>
          </a:p>
        </p:txBody>
      </p:sp>
    </p:spTree>
    <p:extLst>
      <p:ext uri="{BB962C8B-B14F-4D97-AF65-F5344CB8AC3E}">
        <p14:creationId xmlns:p14="http://schemas.microsoft.com/office/powerpoint/2010/main" val="11397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63" name="Platshållare för anteckningar 2"/>
          <p:cNvSpPr>
            <a:spLocks noGrp="1"/>
          </p:cNvSpPr>
          <p:nvPr>
            <p:ph type="body" idx="1"/>
          </p:nvPr>
        </p:nvSpPr>
        <p:spPr bwMode="auto">
          <a:noFill/>
        </p:spPr>
        <p:txBody>
          <a:bodyPr wrap="square" numCol="1" anchor="t" anchorCtr="0" compatLnSpc="1">
            <a:prstTxWarp prst="textNoShape">
              <a:avLst/>
            </a:prstTxWarp>
            <a:noAutofit/>
          </a:bodyPr>
          <a:lstStyle/>
          <a:p>
            <a:r>
              <a:rPr lang="sv-SE" sz="1200" kern="1200" dirty="0">
                <a:solidFill>
                  <a:schemeClr val="tx1"/>
                </a:solidFill>
                <a:effectLst/>
                <a:latin typeface="Arial" panose="020B0604020202020204" pitchFamily="34" charset="0"/>
                <a:ea typeface="+mn-ea"/>
                <a:cs typeface="Arial" panose="020B0604020202020204" pitchFamily="34" charset="0"/>
              </a:rPr>
              <a:t>15 min </a:t>
            </a:r>
            <a:r>
              <a:rPr lang="sv-SE" sz="1200" i="1" kern="1200" dirty="0">
                <a:solidFill>
                  <a:schemeClr val="tx1"/>
                </a:solidFill>
                <a:effectLst/>
                <a:latin typeface="Arial" panose="020B0604020202020204" pitchFamily="34" charset="0"/>
                <a:ea typeface="+mn-ea"/>
                <a:cs typeface="Arial" panose="020B0604020202020204" pitchFamily="34" charset="0"/>
              </a:rPr>
              <a:t>(</a:t>
            </a:r>
            <a:r>
              <a:rPr lang="sv-SE" sz="1200" i="1" kern="1200" dirty="0" err="1">
                <a:solidFill>
                  <a:schemeClr val="tx1"/>
                </a:solidFill>
                <a:effectLst/>
                <a:latin typeface="Arial" panose="020B0604020202020204" pitchFamily="34" charset="0"/>
                <a:ea typeface="+mn-ea"/>
                <a:cs typeface="Arial" panose="020B0604020202020204" pitchFamily="34" charset="0"/>
              </a:rPr>
              <a:t>ev</a:t>
            </a:r>
            <a:r>
              <a:rPr lang="sv-SE" sz="1200" i="1" kern="1200" dirty="0">
                <a:solidFill>
                  <a:schemeClr val="tx1"/>
                </a:solidFill>
                <a:effectLst/>
                <a:latin typeface="Arial" panose="020B0604020202020204" pitchFamily="34" charset="0"/>
                <a:ea typeface="+mn-ea"/>
                <a:cs typeface="Arial" panose="020B0604020202020204" pitchFamily="34" charset="0"/>
              </a:rPr>
              <a:t> ej genomgång på tavlan, istället fånga in eventuella frågor och se till att hinna med frågan till deltagarna om fördelar med problemlösning)</a:t>
            </a:r>
          </a:p>
          <a:p>
            <a:endParaRPr lang="sv-SE" sz="1200" b="1"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sv-SE" sz="1200" b="0" kern="1200" dirty="0">
                <a:solidFill>
                  <a:schemeClr val="tx1"/>
                </a:solidFill>
                <a:effectLst/>
                <a:latin typeface="Arial" panose="020B0604020202020204" pitchFamily="34" charset="0"/>
                <a:ea typeface="+mn-ea"/>
                <a:cs typeface="Arial" panose="020B0604020202020204" pitchFamily="34" charset="0"/>
              </a:rPr>
              <a:t>Tillsammans</a:t>
            </a:r>
            <a:r>
              <a:rPr lang="sv-SE" sz="1200" b="0" kern="1200" baseline="0" dirty="0">
                <a:solidFill>
                  <a:schemeClr val="tx1"/>
                </a:solidFill>
                <a:effectLst/>
                <a:latin typeface="Arial" panose="020B0604020202020204" pitchFamily="34" charset="0"/>
                <a:ea typeface="+mn-ea"/>
                <a:cs typeface="Arial" panose="020B0604020202020204" pitchFamily="34" charset="0"/>
              </a:rPr>
              <a:t> med föräldrarna kommer ni att arbeta med problemlösningsmodellen, utifrån ett exempel som finns i manualen </a:t>
            </a:r>
            <a:r>
              <a:rPr lang="sv-SE" sz="1200" b="0" i="1" kern="1200" dirty="0">
                <a:solidFill>
                  <a:schemeClr val="tx1"/>
                </a:solidFill>
                <a:effectLst/>
                <a:latin typeface="Arial" panose="020B0604020202020204" pitchFamily="34" charset="0"/>
                <a:ea typeface="+mn-ea"/>
                <a:cs typeface="Arial" panose="020B0604020202020204" pitchFamily="34" charset="0"/>
              </a:rPr>
              <a:t>”Manne vill inte åka på utflykt” (uppslag</a:t>
            </a:r>
            <a:r>
              <a:rPr lang="sv-SE" sz="1200" b="0" i="1" kern="1200" baseline="0" dirty="0">
                <a:solidFill>
                  <a:schemeClr val="tx1"/>
                </a:solidFill>
                <a:effectLst/>
                <a:latin typeface="Arial" panose="020B0604020202020204" pitchFamily="34" charset="0"/>
                <a:ea typeface="+mn-ea"/>
                <a:cs typeface="Arial" panose="020B0604020202020204" pitchFamily="34" charset="0"/>
              </a:rPr>
              <a:t> 4).</a:t>
            </a:r>
            <a:endParaRPr lang="sv-SE" sz="1200" b="0" i="1" kern="1200" dirty="0">
              <a:solidFill>
                <a:schemeClr val="tx1"/>
              </a:solidFill>
              <a:effectLst/>
              <a:latin typeface="Arial" panose="020B0604020202020204" pitchFamily="34" charset="0"/>
              <a:ea typeface="+mn-ea"/>
              <a:cs typeface="Arial" panose="020B0604020202020204" pitchFamily="34" charset="0"/>
            </a:endParaRPr>
          </a:p>
          <a:p>
            <a:endParaRPr lang="sv-SE" sz="1200" b="1" kern="1200" baseline="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sv-SE" sz="1200" b="0" kern="1200" baseline="0" dirty="0">
                <a:solidFill>
                  <a:schemeClr val="tx1"/>
                </a:solidFill>
                <a:effectLst/>
                <a:latin typeface="Arial" panose="020B0604020202020204" pitchFamily="34" charset="0"/>
                <a:ea typeface="+mn-ea"/>
                <a:cs typeface="Arial" panose="020B0604020202020204" pitchFamily="34" charset="0"/>
              </a:rPr>
              <a:t>När ni gjort det exemplet tillsammans får föräldrarna sitta två och två och själva prova problemlösningsmodellen. De kan använda egna situationer där de brukar vara oeniga med sina barn eller ta hjälp av ett exempel som ligger som bilaga, Träff 4, bilaga 1. Där finns också en tom problemlösningsmodell för föräldrarna att använda hemma. Fördelen med att använda det förifyllda exemplet är att undvika att viktig tid förloras på att komma på en situation att problemlösa kring. </a:t>
            </a:r>
          </a:p>
          <a:p>
            <a:pPr marL="171450" indent="-171450">
              <a:buFont typeface="Arial" panose="020B0604020202020204" pitchFamily="34" charset="0"/>
              <a:buChar char="•"/>
            </a:pPr>
            <a:endParaRPr lang="sv-SE" sz="1200" b="1" kern="1200" baseline="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Arial" panose="020B0604020202020204" pitchFamily="34" charset="0"/>
                <a:ea typeface="+mn-ea"/>
                <a:cs typeface="Arial" panose="020B0604020202020204" pitchFamily="34" charset="0"/>
              </a:rPr>
              <a:t>Nu ska ni i små grupper få göra exemplet som ligger i bilagan. </a:t>
            </a:r>
            <a:r>
              <a:rPr lang="sv-SE" sz="1200" i="1" u="none" kern="1200" baseline="0" dirty="0">
                <a:solidFill>
                  <a:schemeClr val="tx1"/>
                </a:solidFill>
                <a:effectLst/>
                <a:latin typeface="Arial" panose="020B0604020202020204" pitchFamily="34" charset="0"/>
                <a:ea typeface="+mn-ea"/>
                <a:cs typeface="Arial" panose="020B0604020202020204" pitchFamily="34" charset="0"/>
              </a:rPr>
              <a:t>Gruppledarmanual, träff 4, bilaga 1 – Modell för problemlösning med exempel.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1" u="none" kern="1200" baseline="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u="none" kern="1200" baseline="0" dirty="0">
                <a:solidFill>
                  <a:schemeClr val="tx1"/>
                </a:solidFill>
                <a:effectLst/>
                <a:latin typeface="Arial" panose="020B0604020202020204" pitchFamily="34" charset="0"/>
                <a:ea typeface="+mn-ea"/>
                <a:cs typeface="Arial" panose="020B0604020202020204" pitchFamily="34" charset="0"/>
              </a:rPr>
              <a:t>Dela in deltagarna i grupper med 3-4 personer i varje grupp. De börjar med att läsa exemplet och fyller sedan i problemlösningsmodellen. </a:t>
            </a:r>
            <a:endParaRPr lang="sv-SE" sz="1200" b="0" kern="1200" baseline="0" dirty="0">
              <a:solidFill>
                <a:schemeClr val="tx1"/>
              </a:solidFill>
              <a:effectLst/>
              <a:latin typeface="Arial" panose="020B0604020202020204" pitchFamily="34" charset="0"/>
              <a:ea typeface="+mn-ea"/>
              <a:cs typeface="Arial" panose="020B0604020202020204" pitchFamily="34" charset="0"/>
            </a:endParaRPr>
          </a:p>
          <a:p>
            <a:endParaRPr lang="sv-SE" sz="1200" strike="sngStrike" kern="1200" noProof="0" dirty="0">
              <a:solidFill>
                <a:schemeClr val="tx1"/>
              </a:solidFill>
              <a:effectLst/>
              <a:latin typeface="Arial" panose="020B0604020202020204" pitchFamily="34" charset="0"/>
              <a:ea typeface="+mn-ea"/>
              <a:cs typeface="Arial" panose="020B0604020202020204" pitchFamily="34" charset="0"/>
            </a:endParaRPr>
          </a:p>
          <a:p>
            <a:pPr marL="171450" indent="-171450">
              <a:buFont typeface="Wingdings" panose="05000000000000000000" pitchFamily="2" charset="2"/>
              <a:buChar char="Ø"/>
            </a:pPr>
            <a:r>
              <a:rPr lang="sv-SE" sz="1200" i="1" u="none" strike="noStrike" kern="1200" baseline="0" noProof="0" dirty="0">
                <a:solidFill>
                  <a:schemeClr val="tx1"/>
                </a:solidFill>
                <a:effectLst/>
                <a:latin typeface="Arial" panose="020B0604020202020204" pitchFamily="34" charset="0"/>
                <a:ea typeface="+mn-ea"/>
                <a:cs typeface="Arial" panose="020B0604020202020204" pitchFamily="34" charset="0"/>
              </a:rPr>
              <a:t>Återsamlas efter 10 min och be om förslag från deltagarna under varje punkt, skriv förslagen på tavlan (i max 5 min). </a:t>
            </a:r>
          </a:p>
          <a:p>
            <a:pPr marL="0" indent="0">
              <a:buFont typeface="Wingdings" panose="05000000000000000000" pitchFamily="2" charset="2"/>
              <a:buNone/>
            </a:pPr>
            <a:endParaRPr lang="sv-SE" sz="1200" u="sng" strike="noStrike" kern="1200" baseline="0" noProof="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sv-SE" sz="1200" u="sng" strike="noStrike" kern="1200" baseline="0" noProof="0" dirty="0">
                <a:solidFill>
                  <a:schemeClr val="tx1"/>
                </a:solidFill>
                <a:effectLst/>
                <a:latin typeface="Arial" panose="020B0604020202020204" pitchFamily="34" charset="0"/>
                <a:ea typeface="+mn-ea"/>
                <a:cs typeface="Arial" panose="020B0604020202020204" pitchFamily="34" charset="0"/>
              </a:rPr>
              <a:t>Exemplet: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sz="1200" kern="1200" dirty="0">
                <a:solidFill>
                  <a:schemeClr val="tx1"/>
                </a:solidFill>
                <a:effectLst/>
                <a:latin typeface="Arial" panose="020B0604020202020204" pitchFamily="34" charset="0"/>
                <a:ea typeface="+mn-ea"/>
                <a:cs typeface="Arial" panose="020B0604020202020204" pitchFamily="34" charset="0"/>
              </a:rPr>
              <a:t>Familjen Aziz har två barn, </a:t>
            </a:r>
            <a:r>
              <a:rPr lang="sv-SE" sz="1200" kern="1200" dirty="0" err="1">
                <a:solidFill>
                  <a:schemeClr val="tx1"/>
                </a:solidFill>
                <a:effectLst/>
                <a:latin typeface="Arial" panose="020B0604020202020204" pitchFamily="34" charset="0"/>
                <a:ea typeface="+mn-ea"/>
                <a:cs typeface="Arial" panose="020B0604020202020204" pitchFamily="34" charset="0"/>
              </a:rPr>
              <a:t>Yazmin</a:t>
            </a:r>
            <a:r>
              <a:rPr lang="sv-SE" sz="1200" kern="1200" dirty="0">
                <a:solidFill>
                  <a:schemeClr val="tx1"/>
                </a:solidFill>
                <a:effectLst/>
                <a:latin typeface="Arial" panose="020B0604020202020204" pitchFamily="34" charset="0"/>
                <a:ea typeface="+mn-ea"/>
                <a:cs typeface="Arial" panose="020B0604020202020204" pitchFamily="34" charset="0"/>
              </a:rPr>
              <a:t> 9 år och Ali 11 år. De bråkar ofta om skärmtid, särskilt på vardagskvällarna. </a:t>
            </a:r>
            <a:r>
              <a:rPr lang="sv-SE" sz="1200" kern="1200" dirty="0" err="1">
                <a:solidFill>
                  <a:schemeClr val="tx1"/>
                </a:solidFill>
                <a:effectLst/>
                <a:latin typeface="Arial" panose="020B0604020202020204" pitchFamily="34" charset="0"/>
                <a:ea typeface="+mn-ea"/>
                <a:cs typeface="Arial" panose="020B0604020202020204" pitchFamily="34" charset="0"/>
              </a:rPr>
              <a:t>Yazmin</a:t>
            </a:r>
            <a:r>
              <a:rPr lang="sv-SE" sz="1200" kern="1200" dirty="0">
                <a:solidFill>
                  <a:schemeClr val="tx1"/>
                </a:solidFill>
                <a:effectLst/>
                <a:latin typeface="Arial" panose="020B0604020202020204" pitchFamily="34" charset="0"/>
                <a:ea typeface="+mn-ea"/>
                <a:cs typeface="Arial" panose="020B0604020202020204" pitchFamily="34" charset="0"/>
              </a:rPr>
              <a:t> vill vara på sin telefon och Ali vill spela tv-spel, men föräldrarna tycker att de tillbringar för mycket tid framför skärmarna och vill att de ska göra andra saker. När föräldrarna försöker sätta gränser blir det ofta tjafs och diskussioner. Ingen verkar nöjd och det blir ofta konflikter om hur länge de får vara vid sina skärmar.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u="none" strike="noStrike" kern="1200" baseline="0" noProof="0" dirty="0">
                <a:solidFill>
                  <a:schemeClr val="tx1"/>
                </a:solidFill>
                <a:effectLst/>
                <a:latin typeface="Arial" panose="020B0604020202020204" pitchFamily="34" charset="0"/>
                <a:ea typeface="+mn-ea"/>
                <a:cs typeface="Arial" panose="020B0604020202020204" pitchFamily="34" charset="0"/>
              </a:rPr>
              <a:t>Fyll på vid behov:</a:t>
            </a:r>
          </a:p>
          <a:p>
            <a:pPr marL="180000" indent="-180000">
              <a:buFont typeface="Wingdings" panose="05000000000000000000" pitchFamily="2" charset="2"/>
              <a:buNone/>
            </a:pPr>
            <a:r>
              <a:rPr lang="sv-SE" sz="1200" i="1" u="none" strike="noStrike" kern="1200" baseline="0" noProof="0" dirty="0">
                <a:solidFill>
                  <a:schemeClr val="tx1"/>
                </a:solidFill>
                <a:effectLst/>
                <a:latin typeface="Arial" panose="020B0604020202020204" pitchFamily="34" charset="0"/>
                <a:ea typeface="+mn-ea"/>
                <a:cs typeface="Arial" panose="020B0604020202020204" pitchFamily="34" charset="0"/>
              </a:rPr>
              <a:t>1.</a:t>
            </a:r>
          </a:p>
          <a:p>
            <a:pPr marL="180000" indent="-180000">
              <a:buFont typeface="Wingdings" panose="05000000000000000000" pitchFamily="2" charset="2"/>
              <a:buNone/>
            </a:pPr>
            <a:r>
              <a:rPr lang="sv-SE" dirty="0">
                <a:latin typeface="Arial" panose="020B0604020202020204" pitchFamily="34" charset="0"/>
                <a:cs typeface="Arial" panose="020B0604020202020204" pitchFamily="34" charset="0"/>
              </a:rPr>
              <a:t>Mål: "Vi vill hitta en lösning så att alla får sin skärmtid, men också tid till annat och färre konflikter."</a:t>
            </a:r>
            <a:endParaRPr lang="sv-SE" sz="120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p>
            <a:pPr marL="180000" indent="-180000">
              <a:buFont typeface="Arial" panose="020B0604020202020204" pitchFamily="34" charset="0"/>
              <a:buNone/>
            </a:pPr>
            <a:r>
              <a:rPr lang="sv-SE" sz="1200" u="none" strike="noStrike" kern="1200" baseline="0" noProof="0" dirty="0">
                <a:solidFill>
                  <a:schemeClr val="tx1"/>
                </a:solidFill>
                <a:effectLst/>
                <a:latin typeface="Arial" panose="020B0604020202020204" pitchFamily="34" charset="0"/>
                <a:ea typeface="+mn-ea"/>
                <a:cs typeface="Arial" panose="020B0604020202020204" pitchFamily="34" charset="0"/>
              </a:rPr>
              <a:t>2.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Barnen får titta obegränsat på skärmar.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Införa "skärmfri tid" efter 19:30 varje vardag.</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Göra läxorna innan skärm.</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En dag i veckan har vi helt skärmfri kväll och gör något tillsammans.</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Man får mer skärmtid om man gör läxor först eller hjälper till hemma.</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Max 1,5 h skärm per dag, undantag helger. Alla får sätta på timer så det blir tydligt när tiden är slut.</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Inga skärmar i sovrummen efter kl. 20:00.</a:t>
            </a:r>
          </a:p>
          <a:p>
            <a:pPr marL="0" indent="0">
              <a:buFont typeface="Arial" panose="020B0604020202020204" pitchFamily="34" charset="0"/>
              <a:buNone/>
            </a:pPr>
            <a:r>
              <a:rPr lang="sv-SE" sz="1200" u="none" strike="noStrike" kern="1200" baseline="0" noProof="0" dirty="0">
                <a:solidFill>
                  <a:schemeClr val="tx1"/>
                </a:solidFill>
                <a:effectLst/>
                <a:latin typeface="Arial" panose="020B0604020202020204" pitchFamily="34" charset="0"/>
                <a:ea typeface="+mn-ea"/>
                <a:cs typeface="Arial" panose="020B0604020202020204" pitchFamily="34" charset="0"/>
              </a:rPr>
              <a:t>3.</a:t>
            </a:r>
            <a:r>
              <a:rPr lang="sv-SE"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sv-SE" dirty="0">
                <a:latin typeface="Arial" panose="020B0604020202020204" pitchFamily="34" charset="0"/>
                <a:cs typeface="Arial" panose="020B0604020202020204" pitchFamily="34" charset="0"/>
              </a:rPr>
              <a:t>Efter att ha diskuterat för- och nackdelar med varje förslag, kan familjen välja att:</a:t>
            </a:r>
          </a:p>
          <a:p>
            <a:pPr marL="180000" indent="-180000">
              <a:buFont typeface="Arial" panose="020B0604020202020204" pitchFamily="34" charset="0"/>
              <a:buChar char="•"/>
            </a:pPr>
            <a:r>
              <a:rPr lang="sv-SE" dirty="0" err="1">
                <a:latin typeface="Arial" panose="020B0604020202020204" pitchFamily="34" charset="0"/>
                <a:cs typeface="Arial" panose="020B0604020202020204" pitchFamily="34" charset="0"/>
              </a:rPr>
              <a:t>Yazmin</a:t>
            </a:r>
            <a:r>
              <a:rPr lang="sv-SE" dirty="0">
                <a:latin typeface="Arial" panose="020B0604020202020204" pitchFamily="34" charset="0"/>
                <a:cs typeface="Arial" panose="020B0604020202020204" pitchFamily="34" charset="0"/>
              </a:rPr>
              <a:t> får använda sin telefon 1 timme efter middagen.</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Ali får spela tv-spel mellan 18:00 och 19:00.</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Skärmfri tid efter kl. 19:30.</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Ha en gemensam skärmaktivitet på fredagar (t.ex. filmkväll).</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Använda en timer för att hålla koll på tiden – och låta barnen sätta den själva.</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Skriva upp tiderna på kylskåpet så alla kan se dem.</a:t>
            </a:r>
          </a:p>
          <a:p>
            <a:pPr marL="0" indent="0">
              <a:buFont typeface="Arial" panose="020B0604020202020204" pitchFamily="34" charset="0"/>
              <a:buNone/>
            </a:pPr>
            <a:r>
              <a:rPr lang="sv-SE" sz="1200" u="none" strike="noStrike" kern="1200" baseline="0" noProof="0" dirty="0">
                <a:solidFill>
                  <a:schemeClr val="tx1"/>
                </a:solidFill>
                <a:effectLst/>
                <a:latin typeface="Arial" panose="020B0604020202020204" pitchFamily="34" charset="0"/>
                <a:ea typeface="+mn-ea"/>
                <a:cs typeface="Arial" panose="020B0604020202020204" pitchFamily="34" charset="0"/>
              </a:rPr>
              <a:t>4. </a:t>
            </a:r>
          </a:p>
          <a:p>
            <a:pPr marL="0" indent="0">
              <a:buFont typeface="Arial" panose="020B0604020202020204" pitchFamily="34" charset="0"/>
              <a:buNone/>
            </a:pPr>
            <a:r>
              <a:rPr lang="sv-SE" dirty="0">
                <a:latin typeface="Arial" panose="020B0604020202020204" pitchFamily="34" charset="0"/>
                <a:cs typeface="Arial" panose="020B0604020202020204" pitchFamily="34" charset="0"/>
              </a:rPr>
              <a:t>Familjen bestämmer att:</a:t>
            </a:r>
          </a:p>
          <a:p>
            <a:pPr marL="180000" indent="-180000">
              <a:buFont typeface="Arial" panose="020B0604020202020204" pitchFamily="34" charset="0"/>
              <a:buChar char="•"/>
            </a:pPr>
            <a:r>
              <a:rPr lang="sv-SE" b="0" dirty="0">
                <a:latin typeface="Arial" panose="020B0604020202020204" pitchFamily="34" charset="0"/>
                <a:cs typeface="Arial" panose="020B0604020202020204" pitchFamily="34" charset="0"/>
              </a:rPr>
              <a:t>"Nästa söndag efter middagen pratar vi om hur det har gått."</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De kan ställa frågor som:</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Har det blivit mindre bråk?</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Funkar schemat?</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Har alla fått tid att göra det de vill?</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Är någon missnöjd?</a:t>
            </a:r>
          </a:p>
          <a:p>
            <a:pPr marL="180000" indent="-180000">
              <a:buFont typeface="Arial" panose="020B0604020202020204" pitchFamily="34" charset="0"/>
              <a:buChar char="•"/>
            </a:pPr>
            <a:r>
              <a:rPr lang="sv-SE" dirty="0">
                <a:latin typeface="Arial" panose="020B0604020202020204" pitchFamily="34" charset="0"/>
                <a:cs typeface="Arial" panose="020B0604020202020204" pitchFamily="34" charset="0"/>
              </a:rPr>
              <a:t>De ser uppföljningen som en chans att justera lösningen tillsammans – inte som en kontroll.</a:t>
            </a:r>
            <a:endParaRPr lang="sv-SE" sz="1200" strike="noStrike" kern="1200" noProof="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endParaRPr lang="sv-SE" sz="1200" b="0" i="1"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Fråga gruppen </a:t>
            </a:r>
            <a:r>
              <a:rPr lang="sv-SE" sz="1200" kern="1200" dirty="0">
                <a:solidFill>
                  <a:schemeClr val="tx1"/>
                </a:solidFill>
                <a:effectLst/>
                <a:latin typeface="+mn-lt"/>
                <a:ea typeface="+mn-ea"/>
                <a:cs typeface="+mn-cs"/>
              </a:rPr>
              <a:t>om ett par fördelar med gemensam problemlösning?</a:t>
            </a:r>
          </a:p>
          <a:p>
            <a:pPr marL="171450" indent="-171450">
              <a:buFont typeface="Wingdings" panose="05000000000000000000" pitchFamily="2" charset="2"/>
              <a:buChar char="Ø"/>
            </a:pPr>
            <a:endParaRPr lang="sv-SE" sz="1200" i="1" kern="1200" dirty="0">
              <a:solidFill>
                <a:schemeClr val="tx1"/>
              </a:solidFill>
              <a:effectLst/>
              <a:latin typeface="+mn-lt"/>
              <a:ea typeface="+mn-ea"/>
              <a:cs typeface="+mn-cs"/>
            </a:endParaRPr>
          </a:p>
          <a:p>
            <a:pPr marL="171450" indent="-171450">
              <a:buFont typeface="Wingdings" panose="05000000000000000000" pitchFamily="2" charset="2"/>
              <a:buChar char="Ø"/>
            </a:pPr>
            <a:r>
              <a:rPr lang="sv-SE" sz="1200" i="1" kern="1200" dirty="0">
                <a:solidFill>
                  <a:schemeClr val="tx1"/>
                </a:solidFill>
                <a:effectLst/>
                <a:latin typeface="+mn-lt"/>
                <a:ea typeface="+mn-ea"/>
                <a:cs typeface="+mn-cs"/>
              </a:rPr>
              <a:t>Fyll på med: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Träning i demokrati, att ta någon annans perspektiv.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Får en modell för hur man kan lösa problem</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Barnet blir mer motiverat att delta i gemensamma lösningar.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Lär sig tillit till egen förmåga, precis som föräldrarna då vi bollar tillbaka.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Lära sig lösa problem på egen hand och tänka efter innan de handlar.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Träning i att ta eget ansvar och att känna sig lyssnad på!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Blir spännande att få vara med och besluta.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Skapar klokare och hållbarare beslut!</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Barn med ADHD svårigheter är mycket hjälpta av problemlösning- skapar ”ordning” och hopp om möjligheter istället för känsla av kaos- “Det går inte!” </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eaLnBrk="1" hangingPunct="1">
              <a:spcBef>
                <a:spcPct val="0"/>
              </a:spcBef>
            </a:pPr>
            <a:endParaRPr lang="sv-SE" dirty="0"/>
          </a:p>
        </p:txBody>
      </p:sp>
      <p:sp>
        <p:nvSpPr>
          <p:cNvPr id="3891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C4A30C-C7C2-4B7A-9FB9-FC5C18FBE339}" type="slidenum">
              <a:rPr lang="sv-SE" smtClean="0"/>
              <a:pPr fontAlgn="base">
                <a:spcBef>
                  <a:spcPct val="0"/>
                </a:spcBef>
                <a:spcAft>
                  <a:spcPct val="0"/>
                </a:spcAft>
                <a:defRPr/>
              </a:pPr>
              <a:t>18</a:t>
            </a:fld>
            <a:endParaRPr lang="sv-SE"/>
          </a:p>
        </p:txBody>
      </p:sp>
    </p:spTree>
    <p:extLst>
      <p:ext uri="{BB962C8B-B14F-4D97-AF65-F5344CB8AC3E}">
        <p14:creationId xmlns:p14="http://schemas.microsoft.com/office/powerpoint/2010/main" val="33916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dirty="0"/>
              <a:t>15 minuters rast 10.05-10.20</a:t>
            </a:r>
          </a:p>
          <a:p>
            <a:r>
              <a:rPr lang="sv-SE" sz="1400" dirty="0"/>
              <a:t>1 min</a:t>
            </a:r>
          </a:p>
          <a:p>
            <a:endParaRPr lang="sv-S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i="1" dirty="0"/>
              <a:t>Gruppledarmanual, uppslag 5. </a:t>
            </a:r>
            <a:endParaRPr lang="sv-SE" sz="1400" dirty="0"/>
          </a:p>
          <a:p>
            <a:endParaRPr lang="sv-SE" sz="1400" dirty="0"/>
          </a:p>
          <a:p>
            <a:pPr marL="171450" indent="-171450">
              <a:buFont typeface="Arial" panose="020B0604020202020204" pitchFamily="34" charset="0"/>
              <a:buChar char="•"/>
            </a:pPr>
            <a:r>
              <a:rPr lang="sv-SE" sz="1400" dirty="0"/>
              <a:t>Mot slutet av träff 4 gör ni en </a:t>
            </a:r>
            <a:r>
              <a:rPr lang="sv-SE" sz="1400" baseline="0" dirty="0"/>
              <a:t>r</a:t>
            </a:r>
            <a:r>
              <a:rPr lang="sv-SE" sz="1400" dirty="0"/>
              <a:t>epetition</a:t>
            </a:r>
            <a:r>
              <a:rPr lang="sv-SE" sz="1400" baseline="0" dirty="0"/>
              <a:t> av basen av pyramiden där ni betonar vikten av att arbeta med den innan föräldrarna går vidare med att jobba med att sätta gränser och införa regler. </a:t>
            </a:r>
          </a:p>
          <a:p>
            <a:endParaRPr lang="sv-SE" sz="1400" dirty="0"/>
          </a:p>
          <a:p>
            <a:pPr marL="171450" indent="-171450">
              <a:buFont typeface="Arial" panose="020B0604020202020204" pitchFamily="34" charset="0"/>
              <a:buChar char="•"/>
            </a:pPr>
            <a:r>
              <a:rPr lang="sv-SE" sz="1400" dirty="0"/>
              <a:t>Här</a:t>
            </a:r>
            <a:r>
              <a:rPr lang="sv-SE" sz="1400" baseline="0" dirty="0"/>
              <a:t> följs också målen upp för första gången. Syftet med målen är att hjälpa föräldrarna att inte tappa fokus, och skapa motivation. Ni efterfrågar om de ser någon förändring och var och en får berätta om sin utveckling.</a:t>
            </a:r>
            <a:endParaRPr lang="sv-SE" sz="14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19</a:t>
            </a:fld>
            <a:endParaRPr lang="sv-SE"/>
          </a:p>
        </p:txBody>
      </p:sp>
    </p:spTree>
    <p:extLst>
      <p:ext uri="{BB962C8B-B14F-4D97-AF65-F5344CB8AC3E}">
        <p14:creationId xmlns:p14="http://schemas.microsoft.com/office/powerpoint/2010/main" val="405155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dirty="0">
                <a:cs typeface="Arial" panose="020B0604020202020204" pitchFamily="34" charset="0"/>
              </a:rPr>
              <a:t>1 min</a:t>
            </a:r>
          </a:p>
          <a:p>
            <a:endParaRPr lang="sv-SE" sz="1400" dirty="0">
              <a:cs typeface="Arial" panose="020B0604020202020204" pitchFamily="34" charset="0"/>
            </a:endParaRPr>
          </a:p>
          <a:p>
            <a:r>
              <a:rPr lang="sv-SE" sz="1400" dirty="0">
                <a:cs typeface="Arial" panose="020B0604020202020204" pitchFamily="34" charset="0"/>
              </a:rPr>
              <a:t>Såhär ser översikten för</a:t>
            </a:r>
            <a:r>
              <a:rPr lang="sv-SE" sz="1400" baseline="0" dirty="0">
                <a:cs typeface="Arial" panose="020B0604020202020204" pitchFamily="34" charset="0"/>
              </a:rPr>
              <a:t> dagen ut. Fika ca 10.00 och ca 14.00.</a:t>
            </a:r>
          </a:p>
          <a:p>
            <a:pPr marL="171450" indent="-171450">
              <a:buFont typeface="Wingdings" panose="05000000000000000000" pitchFamily="2" charset="2"/>
              <a:buChar char="Ø"/>
            </a:pPr>
            <a:r>
              <a:rPr lang="sv-SE" sz="1400" i="1" baseline="0" dirty="0">
                <a:cs typeface="Arial" panose="020B0604020202020204" pitchFamily="34" charset="0"/>
              </a:rPr>
              <a:t>Gå igenom </a:t>
            </a:r>
            <a:r>
              <a:rPr lang="sv-SE" sz="1400" i="1" baseline="0" dirty="0" err="1">
                <a:cs typeface="Arial" panose="020B0604020202020204" pitchFamily="34" charset="0"/>
              </a:rPr>
              <a:t>ppt</a:t>
            </a:r>
            <a:r>
              <a:rPr lang="sv-SE" sz="1400" i="1" baseline="0" dirty="0">
                <a:cs typeface="Arial" panose="020B0604020202020204" pitchFamily="34" charset="0"/>
              </a:rPr>
              <a:t>.</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a:t>
            </a:fld>
            <a:endParaRPr lang="sv-SE" dirty="0"/>
          </a:p>
        </p:txBody>
      </p:sp>
    </p:spTree>
    <p:extLst>
      <p:ext uri="{BB962C8B-B14F-4D97-AF65-F5344CB8AC3E}">
        <p14:creationId xmlns:p14="http://schemas.microsoft.com/office/powerpoint/2010/main" val="426379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r>
              <a:rPr lang="sv-SE" sz="1400" dirty="0"/>
              <a:t>Start senast 10.25</a:t>
            </a:r>
          </a:p>
          <a:p>
            <a:r>
              <a:rPr lang="sv-SE" sz="1400" dirty="0"/>
              <a:t>2 min</a:t>
            </a:r>
          </a:p>
          <a:p>
            <a:endParaRPr lang="sv-S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i="1" dirty="0"/>
              <a:t>Gruppledarmanual, uppslag 6. </a:t>
            </a:r>
          </a:p>
          <a:p>
            <a:endParaRPr lang="sv-S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aseline="0" dirty="0"/>
              <a:t>Det sista ni gör innan ni går igenom hemuppgiften i </a:t>
            </a:r>
            <a:r>
              <a:rPr lang="sv-SE" sz="1400" dirty="0"/>
              <a:t>träff 4 är</a:t>
            </a:r>
            <a:r>
              <a:rPr lang="sv-SE" sz="1400" baseline="0" dirty="0"/>
              <a:t> att</a:t>
            </a:r>
            <a:r>
              <a:rPr lang="sv-SE" sz="1400" dirty="0"/>
              <a:t> förbereda föräldrarna inför träff 5.</a:t>
            </a:r>
          </a:p>
          <a:p>
            <a:endParaRPr lang="sv-SE"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aseline="0" dirty="0"/>
              <a:t>På den individuella träffen har föräldrarna möjlighet att bjuda in andra för att samarbeta kring arbetet med Komet. Det kan vara skolpersonal, förskolepersonal, annan förälder eller annan viktig person för familjen. Ni kommer att gå igenom exempel på hur de olika verktygen i Komet kan användas i ett samarbete om föräldern tar med någon till träffen. Bjuder föräldern inte in någon ligger fokus på varje förälders specifika hinder och att fördjupa arbetet med Komet för förälder och barn.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4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aseline="0" dirty="0"/>
              <a:t>Inför den individuella träffen ska föräldrarna fylla i en checklista, oavsett om de bjuder med någon eller inte, vilket ni informerar om här. Ni ber också föräldrarna at läsa igenom bilagan, träff 4, bilaga 2 </a:t>
            </a:r>
            <a:r>
              <a:rPr lang="sv-SE" sz="1400" i="1" baseline="0" dirty="0"/>
              <a:t>”Basen i Komet”. </a:t>
            </a:r>
            <a:r>
              <a:rPr lang="sv-SE" sz="1400" baseline="0" dirty="0"/>
              <a:t>Vi kommer berätta mer om checklistan strax.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400" baseline="0" dirty="0"/>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400" i="1" baseline="0" dirty="0"/>
              <a:t>Visa upp bilagan ”Basen i Komet”, så deltagarna ser var den ligger.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20</a:t>
            </a:fld>
            <a:endParaRPr lang="sv-SE"/>
          </a:p>
        </p:txBody>
      </p:sp>
    </p:spTree>
    <p:extLst>
      <p:ext uri="{BB962C8B-B14F-4D97-AF65-F5344CB8AC3E}">
        <p14:creationId xmlns:p14="http://schemas.microsoft.com/office/powerpoint/2010/main" val="441115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400" i="0" kern="1200" dirty="0">
                <a:solidFill>
                  <a:schemeClr val="tx1"/>
                </a:solidFill>
                <a:effectLst/>
                <a:latin typeface="+mn-lt"/>
                <a:ea typeface="+mn-ea"/>
                <a:cs typeface="+mn-cs"/>
              </a:rPr>
              <a:t>1 min</a:t>
            </a:r>
          </a:p>
          <a:p>
            <a:pPr marL="0" indent="0">
              <a:buFont typeface="Arial" panose="020B0604020202020204" pitchFamily="34" charset="0"/>
              <a:buNone/>
            </a:pPr>
            <a:endParaRPr lang="sv-SE" sz="14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i="1" dirty="0"/>
              <a:t>Gruppledarmanual, uppslag 7. </a:t>
            </a:r>
            <a:endParaRPr lang="sv-SE" sz="1400" i="0" kern="1200" dirty="0">
              <a:solidFill>
                <a:schemeClr val="tx1"/>
              </a:solidFill>
              <a:effectLst/>
              <a:latin typeface="+mn-lt"/>
              <a:ea typeface="+mn-ea"/>
              <a:cs typeface="+mn-cs"/>
            </a:endParaRPr>
          </a:p>
          <a:p>
            <a:pPr marL="0" indent="0">
              <a:buFont typeface="Arial" panose="020B0604020202020204" pitchFamily="34" charset="0"/>
              <a:buNone/>
            </a:pPr>
            <a:endParaRPr lang="sv-SE" sz="140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400" i="0" kern="1200" dirty="0">
                <a:solidFill>
                  <a:schemeClr val="tx1"/>
                </a:solidFill>
                <a:effectLst/>
                <a:latin typeface="+mn-lt"/>
                <a:ea typeface="+mn-ea"/>
                <a:cs typeface="+mn-cs"/>
              </a:rPr>
              <a:t>Arbetet med hemuppgifterna fortsätter som vanligt (samma hemuppgifter</a:t>
            </a:r>
            <a:r>
              <a:rPr lang="sv-SE" sz="1400" i="0" kern="1200" baseline="0" dirty="0">
                <a:solidFill>
                  <a:schemeClr val="tx1"/>
                </a:solidFill>
                <a:effectLst/>
                <a:latin typeface="+mn-lt"/>
                <a:ea typeface="+mn-ea"/>
                <a:cs typeface="+mn-cs"/>
              </a:rPr>
              <a:t> som träff 3) men kommer att följas upp först vid träff 6. </a:t>
            </a:r>
          </a:p>
          <a:p>
            <a:pPr marL="171450" indent="-171450">
              <a:buFont typeface="Arial" panose="020B0604020202020204" pitchFamily="34" charset="0"/>
              <a:buChar char="•"/>
            </a:pPr>
            <a:endParaRPr lang="sv-SE" sz="140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sv-SE" sz="1400" i="0" kern="1200" baseline="0" dirty="0">
                <a:solidFill>
                  <a:schemeClr val="tx1"/>
                </a:solidFill>
                <a:effectLst/>
                <a:latin typeface="+mn-lt"/>
                <a:ea typeface="+mn-ea"/>
                <a:cs typeface="+mn-cs"/>
              </a:rPr>
              <a:t>Föräldrarna noterar hemuppgifterna för Gemensam stund, FUB och </a:t>
            </a:r>
            <a:r>
              <a:rPr lang="sv-SE" sz="1400" i="0" kern="1200" baseline="0" dirty="0" err="1">
                <a:solidFill>
                  <a:schemeClr val="tx1"/>
                </a:solidFill>
                <a:effectLst/>
                <a:latin typeface="+mn-lt"/>
                <a:ea typeface="+mn-ea"/>
                <a:cs typeface="+mn-cs"/>
              </a:rPr>
              <a:t>ev</a:t>
            </a:r>
            <a:r>
              <a:rPr lang="sv-SE" sz="1400" i="0" kern="1200" baseline="0" dirty="0">
                <a:solidFill>
                  <a:schemeClr val="tx1"/>
                </a:solidFill>
                <a:effectLst/>
                <a:latin typeface="+mn-lt"/>
                <a:ea typeface="+mn-ea"/>
                <a:cs typeface="+mn-cs"/>
              </a:rPr>
              <a:t> Uppdrag och Ormen. Om några föräldrar provat att formulera uppdrag, be dem berätta om dem och hjälp dem att få dem ok-testade och rimliga för deras barn. </a:t>
            </a:r>
            <a:endParaRPr lang="sv-SE" i="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77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1592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Då har vi kommit fram till träff 5 som är den individuella träffen.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400" b="0" baseline="0" dirty="0"/>
              <a:t>1 min</a:t>
            </a:r>
          </a:p>
          <a:p>
            <a:pPr marL="0" indent="0">
              <a:buFont typeface="Arial" panose="020B0604020202020204" pitchFamily="34" charset="0"/>
              <a:buNone/>
            </a:pPr>
            <a:endParaRPr lang="sv-SE" sz="1400"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0" baseline="0" dirty="0"/>
              <a:t>Här ser ni huvudpunkterna för Träff 5. </a:t>
            </a:r>
            <a:r>
              <a:rPr lang="sv-SE" sz="1400" baseline="0" noProof="0" dirty="0"/>
              <a:t>Träffen är ca 1 timme per familj. </a:t>
            </a:r>
          </a:p>
          <a:p>
            <a:pPr marL="0" indent="0" eaLnBrk="1" hangingPunct="1">
              <a:buFont typeface="Arial" panose="020B0604020202020204" pitchFamily="34" charset="0"/>
              <a:buNone/>
            </a:pPr>
            <a:endParaRPr lang="sv-SE" sz="1400" b="0" baseline="0" noProof="0" dirty="0"/>
          </a:p>
          <a:p>
            <a:pPr marL="171450" indent="-171450">
              <a:buFont typeface="Arial" panose="020B0604020202020204" pitchFamily="34" charset="0"/>
              <a:buChar char="•"/>
            </a:pPr>
            <a:r>
              <a:rPr lang="sv-SE" sz="1400" i="0" dirty="0">
                <a:cs typeface="Times New Roman" panose="02020603050405020304" pitchFamily="18" charset="0"/>
              </a:rPr>
              <a:t>I den individuella träffen finns två olika spår beroende</a:t>
            </a:r>
            <a:r>
              <a:rPr lang="sv-SE" sz="1400" i="0" baseline="0" dirty="0">
                <a:cs typeface="Times New Roman" panose="02020603050405020304" pitchFamily="18" charset="0"/>
              </a:rPr>
              <a:t> på om föräldern har bjudit med någon till träffen och hur väl insatt den medbjudne är i arbetet med Komet. Vi kommer strax att berätta lite mer om de två spåren. </a:t>
            </a:r>
          </a:p>
          <a:p>
            <a:endParaRPr lang="sv-SE" i="1" baseline="0" dirty="0">
              <a:latin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922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6</a:t>
            </a:r>
            <a:r>
              <a:rPr lang="sv-SE" baseline="0" dirty="0"/>
              <a:t> </a:t>
            </a:r>
            <a:r>
              <a:rPr lang="sv-SE" dirty="0"/>
              <a:t>min </a:t>
            </a:r>
            <a:endParaRPr lang="sv-SE" b="0" i="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r>
              <a:rPr lang="sv-SE" b="1" dirty="0"/>
              <a:t>Fråga</a:t>
            </a:r>
            <a:r>
              <a:rPr lang="sv-SE" b="1" baseline="0" dirty="0"/>
              <a:t> gruppen: </a:t>
            </a:r>
            <a:r>
              <a:rPr lang="sv-SE" dirty="0"/>
              <a:t>Vad tänker ni att det finns för vinster med träff 5,</a:t>
            </a:r>
            <a:r>
              <a:rPr lang="sv-SE" baseline="0" dirty="0"/>
              <a:t> individuell träff</a:t>
            </a:r>
            <a:r>
              <a:rPr lang="sv-SE" dirty="0"/>
              <a:t>?</a:t>
            </a:r>
          </a:p>
          <a:p>
            <a:endParaRPr lang="sv-SE"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i="1" baseline="0" dirty="0"/>
              <a:t>Fyll på vid behov:</a:t>
            </a:r>
          </a:p>
          <a:p>
            <a:pPr marL="171450" indent="-171450">
              <a:buFont typeface="Arial" panose="020B0604020202020204" pitchFamily="34" charset="0"/>
              <a:buChar char="•"/>
            </a:pPr>
            <a:r>
              <a:rPr lang="sv-SE" dirty="0"/>
              <a:t>Verktygen i Komet kan verka enkla när man</a:t>
            </a:r>
            <a:r>
              <a:rPr lang="sv-SE" baseline="0" dirty="0"/>
              <a:t> läser om den men vi vet att det är mycket svårare att använda dem i vardagen.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Träffen är en möjlighet att stärka arbetet med Komet genom att tillsammans undersöka hinder och lösa problem som uppstått.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Erbjuder en möjlighet till en individuell fördjupning av utmaningar i arbetet med Komet som det inte finns utrymme för under gruppträffarna.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baseline="0" dirty="0"/>
              <a:t>Fråga gruppen </a:t>
            </a:r>
            <a:r>
              <a:rPr lang="sv-SE" sz="1200" b="0" i="1" baseline="0" dirty="0"/>
              <a:t>(om detta inte framkommit i föregående fråga): </a:t>
            </a:r>
            <a:r>
              <a:rPr lang="sv-SE" sz="1200" baseline="0" dirty="0"/>
              <a:t>Varför kan det ibland vara bra att bjuda in andra viktiga vuxna (annan förälder, mor eller farföräldrar, förskole- skolpersonal) till den individuella träffen?</a:t>
            </a:r>
            <a:endParaRPr lang="sv-SE" dirty="0"/>
          </a:p>
          <a:p>
            <a:endParaRPr lang="sv-SE" i="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i="1" baseline="0" dirty="0"/>
              <a:t>Fyll på vid behov:</a:t>
            </a:r>
            <a:endParaRPr lang="sv-SE"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Stärka föräldrarna och bygga upp nätverket kring familjen.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Om bara en förälder går KOMET – få den andre på tåget.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Om det är mkt konflikter i</a:t>
            </a:r>
            <a:r>
              <a:rPr lang="sv-SE" sz="1200" baseline="0" dirty="0"/>
              <a:t> förskolan eller skolan </a:t>
            </a:r>
            <a:r>
              <a:rPr lang="sv-SE" sz="1200" dirty="0"/>
              <a:t>kan det vara hjälpsamt med ett möte med dem.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Syftet med den individuella träffen är att stärka arbetet med Komet genom att tillsammans undersöka och planera hur ni kan samarbeta kring och använda strategierna från Komet.</a:t>
            </a:r>
            <a:endParaRPr lang="sv-SE" sz="1200" dirty="0"/>
          </a:p>
          <a:p>
            <a:pPr marL="171450" indent="-171450" eaLnBrk="1" hangingPunct="1">
              <a:buFont typeface="Arial" panose="020B0604020202020204" pitchFamily="34" charset="0"/>
              <a:buChar char="•"/>
            </a:pPr>
            <a:r>
              <a:rPr lang="sv-SE" sz="1200" b="0" i="0" baseline="0" dirty="0">
                <a:latin typeface="+mn-lt"/>
              </a:rPr>
              <a:t>En vinst med att bjuda in andra viktiga personer är att vi</a:t>
            </a:r>
            <a:r>
              <a:rPr lang="sv-SE" sz="1200" dirty="0">
                <a:latin typeface="+mn-lt"/>
                <a:cs typeface="Arial" panose="020B0604020202020204" pitchFamily="34" charset="0"/>
              </a:rPr>
              <a:t> ökar möjlighet till </a:t>
            </a:r>
            <a:r>
              <a:rPr lang="sv-SE" sz="1200" baseline="0" dirty="0">
                <a:latin typeface="+mn-lt"/>
                <a:cs typeface="Arial" panose="020B0604020202020204" pitchFamily="34" charset="0"/>
              </a:rPr>
              <a:t>lika </a:t>
            </a:r>
            <a:r>
              <a:rPr lang="sv-SE" sz="1200" dirty="0">
                <a:latin typeface="+mn-lt"/>
                <a:cs typeface="Arial" panose="020B0604020202020204" pitchFamily="34" charset="0"/>
              </a:rPr>
              <a:t>förhållningssätt i olika miljöer:</a:t>
            </a:r>
            <a:r>
              <a:rPr lang="sv-SE" sz="1200" baseline="0" dirty="0">
                <a:latin typeface="+mn-lt"/>
                <a:cs typeface="Arial" panose="020B0604020202020204" pitchFamily="34" charset="0"/>
              </a:rPr>
              <a:t> </a:t>
            </a:r>
            <a:r>
              <a:rPr lang="sv-SE" sz="1200" dirty="0">
                <a:latin typeface="+mn-lt"/>
                <a:cs typeface="Arial" panose="020B0604020202020204" pitchFamily="34" charset="0"/>
              </a:rPr>
              <a:t>I hemmet mellan de vuxna</a:t>
            </a:r>
            <a:r>
              <a:rPr lang="sv-SE" sz="1200" baseline="0" dirty="0">
                <a:latin typeface="+mn-lt"/>
                <a:cs typeface="Arial" panose="020B0604020202020204" pitchFamily="34" charset="0"/>
              </a:rPr>
              <a:t> eller hos föräldrar som inte bor ihop</a:t>
            </a:r>
            <a:r>
              <a:rPr lang="sv-SE" sz="1200" dirty="0">
                <a:latin typeface="+mn-lt"/>
                <a:cs typeface="Arial" panose="020B0604020202020204" pitchFamily="34" charset="0"/>
              </a:rPr>
              <a:t>. Släktingar som ofta träffar barnet, eller andra viktiga vuxna i nätverket.</a:t>
            </a:r>
            <a:endParaRPr lang="sv-SE" sz="1200" baseline="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latin typeface="+mn-lt"/>
            </a:endParaRPr>
          </a:p>
          <a:p>
            <a:endParaRPr lang="sv-SE" i="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3891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aseline="0" dirty="0"/>
              <a:t>2 min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1" dirty="0"/>
              <a:t>Gruppledarmanual, träff 4, bilaga 3 – Checklista inför den individuella träffen. </a:t>
            </a:r>
            <a:endParaRPr lang="sv-SE"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Alla fyller i checklistan inför träff 5 och kommer förälder eller föräldrapar som deltar i gruppen ska checklistan alltid gås igenom. Om föräldern/föräldrarna inte fyllt i den inför träffen börjar ni att fylla i den tillsammans med föräldern. Är någon medbjuden är det valfritt om föräldern/föräldrarna vill lyfta något från checklistan men frågan ska alltid ställas.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Checklistan innehåller frågor om hur viktiga föräldrarna tycker att de olika hemuppgifterna är och hur bra det har gått att arbeta med övningarna de hittills haft i hemuppgift (gemensam stund, FUB, Uppdrag och Uppdrag med hjälp av Ormen). Tanken är att checklistan ska fungera som ett diskussionsunderlag på den individuella träffen och göra det lättare att både ringa in vad föräldrarna tycker är viktiga delar för dem och vilka delar de har utmaningar med att få till. Syftet är det ska vara ett tydligt fokus på att den individuella träffen ska fördjupa arbetet med Komet och inte fungera som ett tillfälle att lyfta andra saker utanför Komet.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2023-04-19</a:t>
            </a:r>
          </a:p>
        </p:txBody>
      </p:sp>
    </p:spTree>
    <p:extLst>
      <p:ext uri="{BB962C8B-B14F-4D97-AF65-F5344CB8AC3E}">
        <p14:creationId xmlns:p14="http://schemas.microsoft.com/office/powerpoint/2010/main" val="3817010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1006E-B521-4393-9FA5-403F978407D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w="9525"/>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Arial" panose="020B0604020202020204" pitchFamily="34" charset="0"/>
                <a:cs typeface="Arial" panose="020B0604020202020204" pitchFamily="34" charset="0"/>
              </a:rPr>
              <a:t>3 min </a:t>
            </a:r>
            <a:endParaRPr lang="sv-SE" i="1" u="sng"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 </a:t>
            </a: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noProof="0" dirty="0"/>
              <a:t>Det finns som sagt två olika spår för den individuella träffen. Kommer en </a:t>
            </a:r>
            <a:r>
              <a:rPr lang="sv-SE" sz="1200" i="0" kern="1200" dirty="0">
                <a:solidFill>
                  <a:schemeClr val="tx1"/>
                </a:solidFill>
                <a:effectLst/>
                <a:latin typeface="+mn-lt"/>
                <a:ea typeface="+mn-ea"/>
                <a:cs typeface="+mn-cs"/>
              </a:rPr>
              <a:t>förälder/föräldrapar som deltar i Komet alternativt en partner eller anhörig till förälder som är väl insatt i arbetet, väljer</a:t>
            </a:r>
            <a:r>
              <a:rPr lang="sv-SE" sz="1200" i="0" kern="1200" baseline="0" dirty="0">
                <a:solidFill>
                  <a:schemeClr val="tx1"/>
                </a:solidFill>
                <a:effectLst/>
                <a:latin typeface="+mn-lt"/>
                <a:ea typeface="+mn-ea"/>
                <a:cs typeface="+mn-cs"/>
              </a:rPr>
              <a:t> ni spår A och fortsätter med det spåret under hela träffen.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baseline="0" dirty="0">
                <a:latin typeface="Arial" panose="020B0604020202020204" pitchFamily="34" charset="0"/>
                <a:cs typeface="Arial" panose="020B0604020202020204" pitchFamily="34" charset="0"/>
              </a:rPr>
              <a:t>Den individuella träffen för med föräldern/föräldrarna som inte har någon med sig till träffen kommer träffen den </a:t>
            </a:r>
            <a:r>
              <a:rPr lang="sv-SE" b="0" i="0" baseline="0" noProof="0" dirty="0"/>
              <a:t>handla om att följa upp det som föräldern hittills har arbetet med i Komet och </a:t>
            </a:r>
            <a:r>
              <a:rPr lang="sv-SE" i="0" baseline="0" dirty="0">
                <a:latin typeface="Arial" panose="020B0604020202020204" pitchFamily="34" charset="0"/>
                <a:cs typeface="Arial" panose="020B0604020202020204" pitchFamily="34" charset="0"/>
              </a:rPr>
              <a:t>fokus är att undersöka hinder och lösa problem som uppstått.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i="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baseline="0" dirty="0">
                <a:latin typeface="Arial" panose="020B0604020202020204" pitchFamily="34" charset="0"/>
                <a:cs typeface="Arial" panose="020B0604020202020204" pitchFamily="34" charset="0"/>
              </a:rPr>
              <a:t>Börja med att </a:t>
            </a:r>
            <a:r>
              <a:rPr lang="sv-SE" sz="1200" i="0" kern="1200" baseline="0" dirty="0">
                <a:solidFill>
                  <a:schemeClr val="tx1"/>
                </a:solidFill>
                <a:effectLst/>
                <a:latin typeface="+mn-lt"/>
                <a:ea typeface="+mn-ea"/>
                <a:cs typeface="+mn-cs"/>
              </a:rPr>
              <a:t>g</a:t>
            </a:r>
            <a:r>
              <a:rPr lang="sv-SE" sz="1200" i="0" kern="1200" dirty="0">
                <a:solidFill>
                  <a:schemeClr val="tx1"/>
                </a:solidFill>
                <a:effectLst/>
                <a:latin typeface="+mn-lt"/>
                <a:ea typeface="+mn-ea"/>
                <a:cs typeface="+mn-cs"/>
              </a:rPr>
              <a:t>å igenom checklistan tillsammans med föräldern. Därefter enas ni om vad ni ska fokusera på under träffen. Vid behov, välj ut relevanta delar av Komet och repetera tillsammans. Ta</a:t>
            </a:r>
            <a:r>
              <a:rPr lang="sv-SE" sz="1200" i="0" kern="1200" baseline="0" dirty="0">
                <a:solidFill>
                  <a:schemeClr val="tx1"/>
                </a:solidFill>
                <a:effectLst/>
                <a:latin typeface="+mn-lt"/>
                <a:ea typeface="+mn-ea"/>
                <a:cs typeface="+mn-cs"/>
              </a:rPr>
              <a:t> hjälp</a:t>
            </a:r>
            <a:r>
              <a:rPr lang="sv-SE" sz="1200" i="0" kern="1200" dirty="0">
                <a:solidFill>
                  <a:schemeClr val="tx1"/>
                </a:solidFill>
                <a:effectLst/>
                <a:latin typeface="+mn-lt"/>
                <a:ea typeface="+mn-ea"/>
                <a:cs typeface="+mn-cs"/>
              </a:rPr>
              <a:t> av </a:t>
            </a:r>
            <a:r>
              <a:rPr lang="sv-SE" sz="1200" i="1" kern="1200" dirty="0">
                <a:solidFill>
                  <a:schemeClr val="tx1"/>
                </a:solidFill>
                <a:effectLst/>
                <a:latin typeface="+mn-lt"/>
                <a:ea typeface="+mn-ea"/>
                <a:cs typeface="+mn-cs"/>
              </a:rPr>
              <a:t>Träff 4, bilaga 2, Basen i Komet </a:t>
            </a:r>
            <a:r>
              <a:rPr lang="sv-SE" sz="1200" i="0" kern="1200" dirty="0">
                <a:solidFill>
                  <a:schemeClr val="tx1"/>
                </a:solidFill>
                <a:effectLst/>
                <a:latin typeface="+mn-lt"/>
                <a:ea typeface="+mn-ea"/>
                <a:cs typeface="+mn-cs"/>
              </a:rPr>
              <a:t>och använd</a:t>
            </a:r>
            <a:r>
              <a:rPr lang="sv-SE" sz="1200" i="0" kern="1200" baseline="0" dirty="0">
                <a:solidFill>
                  <a:schemeClr val="tx1"/>
                </a:solidFill>
                <a:effectLst/>
                <a:latin typeface="+mn-lt"/>
                <a:ea typeface="+mn-ea"/>
                <a:cs typeface="+mn-cs"/>
              </a:rPr>
              <a:t> planscherna som stöd.</a:t>
            </a:r>
            <a:endParaRPr lang="sv-SE" sz="1200" i="0"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kern="1200" dirty="0">
                <a:solidFill>
                  <a:schemeClr val="tx1"/>
                </a:solidFill>
                <a:effectLst/>
                <a:latin typeface="+mn-lt"/>
                <a:ea typeface="+mn-ea"/>
                <a:cs typeface="+mn-cs"/>
              </a:rPr>
              <a:t>Arbeta därefter tillsammans med föräldern/föräldrarna i föräldramaterialet. Gör gärna en samspelsanalys. Vid behov öva de situationer som föräldern känner sig osäker på. Byt gärna roller så att föräldern både får se en modell och pröva själv. </a:t>
            </a:r>
            <a:r>
              <a:rPr lang="sv-SE" baseline="0" dirty="0">
                <a:latin typeface="Arial" panose="020B0604020202020204" pitchFamily="34" charset="0"/>
                <a:cs typeface="Arial" panose="020B0604020202020204" pitchFamily="34" charset="0"/>
              </a:rPr>
              <a:t>Utforska hinder och u</a:t>
            </a:r>
            <a:r>
              <a:rPr lang="sv-SE" dirty="0">
                <a:latin typeface="Arial" panose="020B0604020202020204" pitchFamily="34" charset="0"/>
                <a:cs typeface="Arial" panose="020B0604020202020204" pitchFamily="34" charset="0"/>
              </a:rPr>
              <a:t>ppmuntra förändring.</a:t>
            </a:r>
            <a:r>
              <a:rPr lang="sv-SE" baseline="0"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Lyft upp förälderns framsteg!</a:t>
            </a:r>
            <a:r>
              <a:rPr lang="sv-SE" baseline="0" dirty="0">
                <a:latin typeface="Arial" panose="020B0604020202020204" pitchFamily="34" charset="0"/>
                <a:cs typeface="Arial" panose="020B0604020202020204" pitchFamily="34" charset="0"/>
              </a:rPr>
              <a:t> Problemlös och uppmuntra små steg i rätt riktning.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kern="1200" dirty="0">
                <a:solidFill>
                  <a:schemeClr val="tx1"/>
                </a:solidFill>
                <a:effectLst/>
                <a:latin typeface="+mn-lt"/>
                <a:ea typeface="+mn-ea"/>
                <a:cs typeface="+mn-cs"/>
              </a:rPr>
              <a:t>Det kan vara aktuellt att anpassa hemuppgifterna beroende på vad diskussionen under träffen handlat om. Uppmuntra förslag från föräldern. Om inga anpassningar är aktuella gäller den planering som gjordes på träff 4.</a:t>
            </a:r>
            <a:endParaRPr lang="sv-SE" i="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sv-S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371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1006E-B521-4393-9FA5-403F978407D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w="9525"/>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baseline="0" dirty="0">
                <a:latin typeface="+mn-lt"/>
              </a:rPr>
              <a:t>7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kern="1200" dirty="0">
                <a:solidFill>
                  <a:schemeClr val="tx1"/>
                </a:solidFill>
                <a:effectLst/>
                <a:latin typeface="+mn-lt"/>
                <a:ea typeface="+mn-ea"/>
                <a:cs typeface="+mn-cs"/>
              </a:rPr>
              <a:t>Är någon utomstående medbjuden till träffen eller en partner eller anhörig som inte är insatt i arbetet, välj då spår B. Fortsätt med B genom hela träffen.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Tanken med agendan med två spår är att det ska bli lättare i sittande stund att avgöra vilket spår som är mest lämpligt, då det kan se väldigt olika ut hur insatt till exempel en partner som inte deltar i gruppen är i arbetet med Komet. Så har föräldern någon medbjuden till träffen</a:t>
            </a:r>
            <a:r>
              <a:rPr lang="sv-SE" i="0" baseline="0" dirty="0"/>
              <a:t>, börja med att kort </a:t>
            </a:r>
            <a:r>
              <a:rPr lang="sv-SE" sz="1200" i="0" kern="1200" dirty="0">
                <a:solidFill>
                  <a:schemeClr val="tx1"/>
                </a:solidFill>
                <a:effectLst/>
                <a:latin typeface="+mn-lt"/>
                <a:ea typeface="+mn-ea"/>
                <a:cs typeface="+mn-cs"/>
              </a:rPr>
              <a:t>undersöka hur väl insatt denna är i Komet för att kunna avgöra vilket spår som passar bäst.</a:t>
            </a: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noProof="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kern="1200" dirty="0">
                <a:solidFill>
                  <a:schemeClr val="tx1"/>
                </a:solidFill>
                <a:effectLst/>
                <a:latin typeface="+mn-lt"/>
                <a:ea typeface="+mn-ea"/>
                <a:cs typeface="+mn-cs"/>
              </a:rPr>
              <a:t>Berätta tillsammans med föräldern för den inbjudne om Komet. Låt föräldern utgå från </a:t>
            </a:r>
            <a:r>
              <a:rPr lang="sv-SE" sz="1200" i="1" kern="1200" dirty="0">
                <a:solidFill>
                  <a:schemeClr val="tx1"/>
                </a:solidFill>
                <a:effectLst/>
                <a:latin typeface="+mn-lt"/>
                <a:ea typeface="+mn-ea"/>
                <a:cs typeface="+mn-cs"/>
              </a:rPr>
              <a:t>Träff 4, bilaga 2, Basen i Komet </a:t>
            </a:r>
            <a:r>
              <a:rPr lang="sv-SE" sz="1200" i="0" kern="1200" dirty="0">
                <a:solidFill>
                  <a:schemeClr val="tx1"/>
                </a:solidFill>
                <a:effectLst/>
                <a:latin typeface="+mn-lt"/>
                <a:ea typeface="+mn-ea"/>
                <a:cs typeface="+mn-cs"/>
              </a:rPr>
              <a:t>och fyll på med relevant information. Använd planscherna som stöd. Om deltagarna har läst informationen i förväg kan genomgången gå fortare. Efter</a:t>
            </a:r>
            <a:r>
              <a:rPr lang="sv-SE" sz="1200" i="0" kern="1200" baseline="0" dirty="0">
                <a:solidFill>
                  <a:schemeClr val="tx1"/>
                </a:solidFill>
                <a:effectLst/>
                <a:latin typeface="+mn-lt"/>
                <a:ea typeface="+mn-ea"/>
                <a:cs typeface="+mn-cs"/>
              </a:rPr>
              <a:t> genomgången frågar ni om föräldern vill </a:t>
            </a:r>
            <a:r>
              <a:rPr lang="sv-SE" sz="1200" i="0" kern="1200" dirty="0">
                <a:solidFill>
                  <a:schemeClr val="tx1"/>
                </a:solidFill>
                <a:effectLst/>
                <a:latin typeface="+mn-lt"/>
                <a:ea typeface="+mn-ea"/>
                <a:cs typeface="+mn-cs"/>
              </a:rPr>
              <a:t>lyfta något från checklistan.</a:t>
            </a:r>
            <a:r>
              <a:rPr lang="sv-SE" sz="1200" i="0" kern="1200" baseline="0" dirty="0">
                <a:solidFill>
                  <a:schemeClr val="tx1"/>
                </a:solidFill>
                <a:effectLst/>
                <a:latin typeface="+mn-lt"/>
                <a:ea typeface="+mn-ea"/>
                <a:cs typeface="+mn-cs"/>
              </a:rPr>
              <a:t> </a:t>
            </a:r>
            <a:r>
              <a:rPr lang="sv-SE" sz="1200" i="0" dirty="0">
                <a:latin typeface="+mn-lt"/>
              </a:rPr>
              <a:t>Vad vill föräldern förmedla och samarbeta kring? </a:t>
            </a:r>
            <a:r>
              <a:rPr lang="sv-SE" sz="1200" i="0" kern="1200" dirty="0">
                <a:solidFill>
                  <a:schemeClr val="tx1"/>
                </a:solidFill>
                <a:effectLst/>
                <a:latin typeface="+mn-lt"/>
                <a:ea typeface="+mn-ea"/>
                <a:cs typeface="+mn-cs"/>
              </a:rPr>
              <a:t>Stöd föräldern och den inbjudna att enas om upplägg.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a:latin typeface="+mn-lt"/>
              </a:rPr>
              <a:t>Vad är fokus under träffen?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latin typeface="+mn-lt"/>
              </a:rPr>
              <a:t>Basen i Komet – Uppmuntra mer, mindre tillsägelser, bättre förberedelser.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mn-lt"/>
              </a:rPr>
              <a:t>S</a:t>
            </a:r>
            <a:r>
              <a:rPr lang="sv-SE" sz="1200" baseline="0" dirty="0">
                <a:latin typeface="+mn-lt"/>
              </a:rPr>
              <a:t>tor hjälp att bara stärka samarbetet med andra runt barnet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Times New Roman" panose="02020603050405020304" pitchFamily="18" charset="0"/>
                <a:cs typeface="Times New Roman" panose="02020603050405020304" pitchFamily="18" charset="0"/>
              </a:rPr>
              <a:t>Gruppledarens roll att uppmuntra, hjälpa hålla fokus</a:t>
            </a:r>
            <a:endParaRPr lang="sv-SE" sz="1200" baseline="0" dirty="0">
              <a:latin typeface="+mn-lt"/>
            </a:endParaRPr>
          </a:p>
          <a:p>
            <a:pPr>
              <a:lnSpc>
                <a:spcPct val="100000"/>
              </a:lnSpc>
              <a:buFont typeface="Arial" pitchFamily="34" charset="0"/>
              <a:buNone/>
            </a:pPr>
            <a:endParaRPr lang="sv-SE" sz="1200" baseline="0" dirty="0">
              <a:latin typeface="+mn-lt"/>
            </a:endParaRPr>
          </a:p>
          <a:p>
            <a:pPr>
              <a:lnSpc>
                <a:spcPct val="100000"/>
              </a:lnSpc>
              <a:buFont typeface="Arial" pitchFamily="34" charset="0"/>
              <a:buNone/>
            </a:pPr>
            <a:r>
              <a:rPr lang="sv-SE" sz="1200" baseline="0" dirty="0">
                <a:latin typeface="+mn-lt"/>
              </a:rPr>
              <a:t>Värt att tänka på om träffen är med skolan:</a:t>
            </a:r>
          </a:p>
          <a:p>
            <a:pPr marL="171450" indent="-171450">
              <a:lnSpc>
                <a:spcPct val="100000"/>
              </a:lnSpc>
              <a:buFont typeface="Arial" panose="020B0604020202020204" pitchFamily="34" charset="0"/>
              <a:buChar char="•"/>
            </a:pPr>
            <a:r>
              <a:rPr lang="sv-SE" sz="1200" baseline="0" dirty="0">
                <a:latin typeface="+mn-lt"/>
              </a:rPr>
              <a:t>Om förskolan eller skolan deltar, bra att presentera för pedagogerna att träffen är en </a:t>
            </a:r>
            <a:r>
              <a:rPr lang="sv-SE" sz="1200" b="0" baseline="0" dirty="0">
                <a:latin typeface="+mn-lt"/>
              </a:rPr>
              <a:t>ansats till att fråga om hjälp snarare än att komma med pekpinnar om hur skolan bör göra.</a:t>
            </a:r>
          </a:p>
          <a:p>
            <a:pPr marL="171450" indent="-171450">
              <a:lnSpc>
                <a:spcPct val="100000"/>
              </a:lnSpc>
              <a:buFont typeface="Arial" panose="020B0604020202020204" pitchFamily="34" charset="0"/>
              <a:buChar char="•"/>
            </a:pPr>
            <a:r>
              <a:rPr lang="sv-SE" sz="1200" baseline="0" dirty="0">
                <a:latin typeface="+mn-lt"/>
              </a:rPr>
              <a:t>Kanske är relationen mellan hem och skola ganska ansträngd. Föräldern kan känna sig ifrågasatt.</a:t>
            </a:r>
          </a:p>
          <a:p>
            <a:pPr marL="171450" indent="-171450">
              <a:lnSpc>
                <a:spcPct val="100000"/>
              </a:lnSpc>
              <a:buFont typeface="Arial" panose="020B0604020202020204" pitchFamily="34" charset="0"/>
              <a:buChar char="•"/>
            </a:pPr>
            <a:r>
              <a:rPr lang="sv-SE" sz="1200" baseline="0" dirty="0">
                <a:latin typeface="+mn-lt"/>
              </a:rPr>
              <a:t>Det kan också vara så att det redan finns ett långt och bra samarbete med barnets skolmiljö. Träff 5 med skola kan stärka samarbetet och också gynna förälders arbete på hemmaplan.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Arial" panose="020B0604020202020204" pitchFamily="34" charset="0"/>
                <a:cs typeface="Arial" panose="020B0604020202020204" pitchFamily="34" charset="0"/>
              </a:rPr>
              <a:t>Om förskola/skola</a:t>
            </a:r>
            <a:r>
              <a:rPr lang="sv-SE" sz="1200" baseline="0" dirty="0">
                <a:latin typeface="Arial" panose="020B0604020202020204" pitchFamily="34" charset="0"/>
                <a:cs typeface="Arial" panose="020B0604020202020204" pitchFamily="34" charset="0"/>
              </a:rPr>
              <a:t> ska engageras är det viktigt att alla är överens om vad de ska göra och hur det kan följas upp.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Uppdrag och Ormen mindre lämpligt att arbete med skolan kring, då det är svårt att få till på ett bra sätt. </a:t>
            </a:r>
            <a:r>
              <a:rPr lang="sv-SE" sz="1200" baseline="0" dirty="0">
                <a:latin typeface="+mn-lt"/>
              </a:rPr>
              <a:t>Ofta räcker ofta att skolpersonalen arbetar med Ficklampan och FUB.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a:latin typeface="Arial" panose="020B0604020202020204" pitchFamily="34" charset="0"/>
                <a:cs typeface="Arial" panose="020B0604020202020204" pitchFamily="34" charset="0"/>
              </a:rPr>
              <a:t>Exempel från förskolan: Det är alltid mycket konflikter när barnet ska gå hem från förskolan. Nu ska förskolan förbereda barnet en kvart innan föräldern ska komma att snart är det dags att gå hem och sen även påminna 5 minuter innan. Hur och när ska förskolan och föräldern följa upp?</a:t>
            </a:r>
            <a:endParaRPr lang="sv-SE" sz="28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Arial" panose="020B0604020202020204" pitchFamily="34" charset="0"/>
                <a:cs typeface="Arial" panose="020B0604020202020204" pitchFamily="34" charset="0"/>
              </a:rPr>
              <a:t>Exempel från</a:t>
            </a:r>
            <a:r>
              <a:rPr lang="sv-SE" baseline="0" dirty="0">
                <a:latin typeface="Arial" panose="020B0604020202020204" pitchFamily="34" charset="0"/>
                <a:cs typeface="Arial" panose="020B0604020202020204" pitchFamily="34" charset="0"/>
              </a:rPr>
              <a:t> skolan: Om barnet har en kontaktbok – kanske kan läraren skriva in en positiv sak som eleven har gjort varje dag? Det kan vara ett alternativ till Ormen, som ett sätt att öka positiv uppmärksamhet mot barnet i skolan.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Även om uppdrag inte rekommenderas att samarbeta kring med förskolan/skolan går det självklart bra att arbeta med uppdrag och Ormen med andra medbjudna. Kanske är föräldrarna separerade men vill ha samma uppdrag i Ormen hos båda. Eller kanske är barnet mycket hos en annan viktig vuxen så att det finns en idé att samarbeta kring Ormen hemma hos hen. </a:t>
            </a:r>
          </a:p>
          <a:p>
            <a:r>
              <a:rPr lang="sv-SE" sz="1200" kern="1200" dirty="0">
                <a:solidFill>
                  <a:schemeClr val="tx1"/>
                </a:solidFill>
                <a:effectLst/>
                <a:latin typeface="+mn-lt"/>
                <a:ea typeface="+mn-ea"/>
                <a:cs typeface="+mn-cs"/>
              </a:rPr>
              <a:t> </a:t>
            </a:r>
            <a:endParaRPr lang="sv-SE"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Ni</a:t>
            </a:r>
            <a:r>
              <a:rPr lang="sv-SE" sz="1200" b="0" i="0" kern="1200" baseline="0" dirty="0">
                <a:solidFill>
                  <a:schemeClr val="tx1"/>
                </a:solidFill>
                <a:effectLst/>
                <a:latin typeface="+mn-lt"/>
                <a:ea typeface="+mn-ea"/>
                <a:cs typeface="+mn-cs"/>
              </a:rPr>
              <a:t> s</a:t>
            </a:r>
            <a:r>
              <a:rPr lang="sv-SE" sz="1200" b="0" i="0" kern="1200" dirty="0">
                <a:solidFill>
                  <a:schemeClr val="tx1"/>
                </a:solidFill>
                <a:effectLst/>
                <a:latin typeface="+mn-lt"/>
                <a:ea typeface="+mn-ea"/>
                <a:cs typeface="+mn-cs"/>
              </a:rPr>
              <a:t>ammanfattar det ni kommit överens om och undersöker om det finns frågor. </a:t>
            </a:r>
            <a:r>
              <a:rPr lang="sv-SE" sz="1200" kern="1200" dirty="0">
                <a:solidFill>
                  <a:schemeClr val="tx1"/>
                </a:solidFill>
                <a:latin typeface="Arial" panose="020B0604020202020204" pitchFamily="34" charset="0"/>
                <a:ea typeface="+mn-ea"/>
                <a:cs typeface="Arial" panose="020B0604020202020204" pitchFamily="34" charset="0"/>
              </a:rPr>
              <a:t>Glöm</a:t>
            </a:r>
            <a:r>
              <a:rPr lang="sv-SE" sz="1200" kern="1200" baseline="0" dirty="0">
                <a:solidFill>
                  <a:schemeClr val="tx1"/>
                </a:solidFill>
                <a:latin typeface="Arial" panose="020B0604020202020204" pitchFamily="34" charset="0"/>
                <a:ea typeface="+mn-ea"/>
                <a:cs typeface="Arial" panose="020B0604020202020204" pitchFamily="34" charset="0"/>
              </a:rPr>
              <a:t> inte att påminna föräldern om att berätta för barnet vad man kommit överens om (om det är åldersadekvat). </a:t>
            </a:r>
            <a:r>
              <a:rPr lang="sv-SE" sz="1200" b="0" i="0" kern="1200" dirty="0">
                <a:solidFill>
                  <a:schemeClr val="tx1"/>
                </a:solidFill>
                <a:effectLst/>
                <a:latin typeface="+mn-lt"/>
                <a:ea typeface="+mn-ea"/>
                <a:cs typeface="+mn-cs"/>
              </a:rPr>
              <a:t>Påminn föräldern om att arbetet med övriga hemuppgifter fortsätter som vanligt.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baseline="0" dirty="0">
                <a:latin typeface="+mn-lt"/>
              </a:rPr>
              <a:t>Fråga gruppen: </a:t>
            </a:r>
            <a:r>
              <a:rPr lang="sv-SE" sz="1200" baseline="0" dirty="0">
                <a:latin typeface="+mn-lt"/>
              </a:rPr>
              <a:t>Har ni några funderingar inför den individuella träffen?</a:t>
            </a:r>
          </a:p>
        </p:txBody>
      </p:sp>
    </p:spTree>
    <p:extLst>
      <p:ext uri="{BB962C8B-B14F-4D97-AF65-F5344CB8AC3E}">
        <p14:creationId xmlns:p14="http://schemas.microsoft.com/office/powerpoint/2010/main" val="3137453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4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0775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Calibri" panose="020F0502020204030204" pitchFamily="34" charset="0"/>
                <a:cs typeface="Calibri" panose="020F0502020204030204" pitchFamily="34" charset="0"/>
              </a:rPr>
              <a:t>5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1" baseline="0" dirty="0">
                <a:latin typeface="Calibri" panose="020F0502020204030204" pitchFamily="34" charset="0"/>
                <a:cs typeface="Calibri" panose="020F0502020204030204" pitchFamily="34" charset="0"/>
              </a:rPr>
              <a:t>Fråga gruppen: </a:t>
            </a:r>
            <a:r>
              <a:rPr lang="sv-SE" sz="1400" b="0" baseline="0" dirty="0">
                <a:latin typeface="Calibri" panose="020F0502020204030204" pitchFamily="34" charset="0"/>
                <a:cs typeface="Calibri" panose="020F0502020204030204" pitchFamily="34" charset="0"/>
              </a:rPr>
              <a:t>Hur har det gått med träff 2 &amp; 3 i era föräldragrupper?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i="0" baseline="0" dirty="0">
                <a:latin typeface="Calibri" panose="020F0502020204030204" pitchFamily="34" charset="0"/>
                <a:cs typeface="Calibri" panose="020F0502020204030204" pitchFamily="34" charset="0"/>
              </a:rPr>
              <a:t>Är det någon som vill dela med sig kring vad som fungerade bra? (Utmaningar hänvisas till eftermiddagens handledning).</a:t>
            </a:r>
            <a:endParaRPr lang="sv-SE" sz="1400" i="0" baseline="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400" i="1" baseline="0" dirty="0">
              <a:latin typeface="Calibri" panose="020F0502020204030204" pitchFamily="34" charset="0"/>
              <a:cs typeface="Calibri" panose="020F0502020204030204" pitchFamily="34" charset="0"/>
            </a:endParaRPr>
          </a:p>
          <a:p>
            <a:r>
              <a:rPr lang="sv-SE" sz="1400" dirty="0">
                <a:latin typeface="Calibri" panose="020F0502020204030204" pitchFamily="34" charset="0"/>
                <a:cs typeface="Calibri" panose="020F0502020204030204" pitchFamily="34" charset="0"/>
              </a:rPr>
              <a:t>Vad</a:t>
            </a:r>
            <a:r>
              <a:rPr lang="sv-SE" sz="1400" baseline="0" dirty="0">
                <a:latin typeface="Calibri" panose="020F0502020204030204" pitchFamily="34" charset="0"/>
                <a:cs typeface="Calibri" panose="020F0502020204030204" pitchFamily="34" charset="0"/>
              </a:rPr>
              <a:t> </a:t>
            </a:r>
            <a:r>
              <a:rPr lang="sv-SE" sz="1400" dirty="0">
                <a:latin typeface="Calibri" panose="020F0502020204030204" pitchFamily="34" charset="0"/>
                <a:cs typeface="Calibri" panose="020F0502020204030204" pitchFamily="34" charset="0"/>
              </a:rPr>
              <a:t>minns ni</a:t>
            </a:r>
            <a:r>
              <a:rPr lang="sv-SE" sz="1400" baseline="0" dirty="0">
                <a:latin typeface="Calibri" panose="020F0502020204030204" pitchFamily="34" charset="0"/>
                <a:cs typeface="Calibri" panose="020F0502020204030204" pitchFamily="34" charset="0"/>
              </a:rPr>
              <a:t> </a:t>
            </a:r>
            <a:r>
              <a:rPr lang="sv-SE" sz="1400" dirty="0">
                <a:latin typeface="Calibri" panose="020F0502020204030204" pitchFamily="34" charset="0"/>
                <a:cs typeface="Calibri" panose="020F0502020204030204" pitchFamily="34" charset="0"/>
              </a:rPr>
              <a:t>bäst / tog med er från den förra</a:t>
            </a:r>
            <a:r>
              <a:rPr lang="sv-SE" sz="1400" baseline="0" dirty="0">
                <a:latin typeface="Calibri" panose="020F0502020204030204" pitchFamily="34" charset="0"/>
                <a:cs typeface="Calibri" panose="020F0502020204030204" pitchFamily="34" charset="0"/>
              </a:rPr>
              <a:t> </a:t>
            </a:r>
            <a:r>
              <a:rPr lang="sv-SE" sz="1400" dirty="0">
                <a:latin typeface="Calibri" panose="020F0502020204030204" pitchFamily="34" charset="0"/>
                <a:cs typeface="Calibri" panose="020F0502020204030204" pitchFamily="34" charset="0"/>
              </a:rPr>
              <a:t>utbildningsdagen?</a:t>
            </a:r>
          </a:p>
          <a:p>
            <a:pPr marL="171450" indent="-171450">
              <a:buFont typeface="Arial" panose="020B0604020202020204" pitchFamily="34" charset="0"/>
              <a:buChar char="•"/>
            </a:pPr>
            <a:r>
              <a:rPr lang="sv-SE" sz="1400" dirty="0">
                <a:latin typeface="Calibri" panose="020F0502020204030204" pitchFamily="34" charset="0"/>
                <a:cs typeface="Calibri" panose="020F0502020204030204" pitchFamily="34" charset="0"/>
              </a:rPr>
              <a:t>Finns det någon fråga?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40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aseline="0" dirty="0">
                <a:latin typeface="Calibri" panose="020F0502020204030204" pitchFamily="34" charset="0"/>
                <a:cs typeface="Calibri" panose="020F0502020204030204" pitchFamily="34" charset="0"/>
              </a:rPr>
              <a:t>Till idag skulle ni läsa igenom träff 4, 5 &amp;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latin typeface="Calibri" panose="020F0502020204030204" pitchFamily="34" charset="0"/>
                <a:cs typeface="Calibri" panose="020F0502020204030204" pitchFamily="34" charset="0"/>
              </a:rPr>
              <a:t>Har</a:t>
            </a:r>
            <a:r>
              <a:rPr lang="sv-SE" sz="1400" baseline="0" dirty="0">
                <a:latin typeface="Calibri" panose="020F0502020204030204" pitchFamily="34" charset="0"/>
                <a:cs typeface="Calibri" panose="020F0502020204030204" pitchFamily="34" charset="0"/>
              </a:rPr>
              <a:t> ni några r</a:t>
            </a:r>
            <a:r>
              <a:rPr lang="sv-SE" sz="1400" dirty="0">
                <a:latin typeface="Calibri" panose="020F0502020204030204" pitchFamily="34" charset="0"/>
                <a:cs typeface="Calibri" panose="020F0502020204030204" pitchFamily="34" charset="0"/>
              </a:rPr>
              <a:t>eflektioner på innehållet?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latin typeface="Calibri" panose="020F0502020204030204" pitchFamily="34" charset="0"/>
                <a:cs typeface="Calibri" panose="020F0502020204030204" pitchFamily="34" charset="0"/>
              </a:rPr>
              <a:t>Var</a:t>
            </a:r>
            <a:r>
              <a:rPr lang="sv-SE" sz="1400" baseline="0" dirty="0">
                <a:latin typeface="Calibri" panose="020F0502020204030204" pitchFamily="34" charset="0"/>
                <a:cs typeface="Calibri" panose="020F0502020204030204" pitchFamily="34" charset="0"/>
              </a:rPr>
              <a:t> det något som ni tyckte var speciellt intressant?</a:t>
            </a:r>
            <a:endParaRPr lang="sv-SE" sz="14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Calibri" panose="020F0502020204030204" pitchFamily="34" charset="0"/>
              <a:cs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30</a:t>
            </a:fld>
            <a:endParaRPr lang="sv-SE"/>
          </a:p>
        </p:txBody>
      </p:sp>
    </p:spTree>
    <p:extLst>
      <p:ext uri="{BB962C8B-B14F-4D97-AF65-F5344CB8AC3E}">
        <p14:creationId xmlns:p14="http://schemas.microsoft.com/office/powerpoint/2010/main" val="1471615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dirty="0"/>
              <a:t>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dirty="0"/>
              <a:t>Träff 6 handlar om att</a:t>
            </a:r>
            <a:r>
              <a:rPr lang="sv-SE" sz="1400" b="0" baseline="0" dirty="0"/>
              <a:t> hjälpa </a:t>
            </a:r>
            <a:r>
              <a:rPr lang="sv-SE" sz="1400" dirty="0"/>
              <a:t>föräldrar med de svårare situationerna. Ni inleder</a:t>
            </a:r>
            <a:r>
              <a:rPr lang="sv-SE" sz="1400" baseline="0" dirty="0"/>
              <a:t> den med att introducera pyramidens topp. </a:t>
            </a:r>
            <a:endParaRPr lang="sv-SE" sz="14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31</a:t>
            </a:fld>
            <a:endParaRPr lang="sv-SE"/>
          </a:p>
        </p:txBody>
      </p:sp>
    </p:spTree>
    <p:extLst>
      <p:ext uri="{BB962C8B-B14F-4D97-AF65-F5344CB8AC3E}">
        <p14:creationId xmlns:p14="http://schemas.microsoft.com/office/powerpoint/2010/main" val="3973067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2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dirty="0"/>
              <a:t>Om det inte har räckt med arbetet i basen för att komma åt problem så tar vi nu upp andra strategier för att minska problembeteenden. Men </a:t>
            </a:r>
            <a:r>
              <a:rPr lang="sv-SE" baseline="0" dirty="0"/>
              <a:t>när vi vandrar uppåt i pyramiden är det viktigt att föräldrarna verkligen har lagt en grund med basen.</a:t>
            </a:r>
          </a:p>
          <a:p>
            <a:r>
              <a:rPr lang="sv-SE" baseline="0" dirty="0"/>
              <a:t>´</a:t>
            </a:r>
          </a:p>
          <a:p>
            <a:r>
              <a:rPr lang="sv-SE" baseline="0" dirty="0"/>
              <a:t>För att sammanfatta basen så är det att: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u="none" strike="noStrike" dirty="0"/>
              <a:t>Basen är till för att skapa en bra grund för relationen mellan föräldrar och barn genom flera positiva stunder tillsammans och försöka förebygga konflikter genom förberedelser och uppmaningar och uppmärksamma</a:t>
            </a:r>
            <a:r>
              <a:rPr lang="sv-SE" b="0" u="none" strike="noStrike" baseline="0" dirty="0"/>
              <a:t> det som fungerar.</a:t>
            </a:r>
            <a:endParaRPr lang="sv-SE" b="0" u="none" strike="noStrike" dirty="0"/>
          </a:p>
          <a:p>
            <a:pPr marL="171450" indent="-171450">
              <a:buFont typeface="Arial" panose="020B0604020202020204" pitchFamily="34" charset="0"/>
              <a:buChar char="•"/>
            </a:pPr>
            <a:r>
              <a:rPr lang="sv-SE" baseline="0" dirty="0"/>
              <a:t>Förälder förstärker genom att uppmärksamma, uppmuntra, bekräfta…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Det</a:t>
            </a:r>
            <a:r>
              <a:rPr lang="sv-SE" baseline="0" dirty="0"/>
              <a:t> är mer effektivt att jobba med att öka beteenden är att minska beteenden. Förälderns fokus är därför att uttrycka sig i målbeteenden - alltså vad vill föräldern se mer av… Och vad behöver föräldern bidra med för att det ska bli möjligt? Så</a:t>
            </a:r>
          </a:p>
          <a:p>
            <a:r>
              <a:rPr lang="sv-SE" baseline="0" dirty="0"/>
              <a:t> </a:t>
            </a:r>
            <a:endParaRPr lang="sv-SE" dirty="0"/>
          </a:p>
          <a:p>
            <a:pPr marL="171450" indent="-171450">
              <a:buFont typeface="Wingdings" panose="05000000000000000000" pitchFamily="2" charset="2"/>
              <a:buChar char="Ø"/>
            </a:pPr>
            <a:r>
              <a:rPr lang="sv-SE" b="0" i="1" dirty="0"/>
              <a:t>Peka på </a:t>
            </a:r>
            <a:r>
              <a:rPr lang="sv-SE" b="0" i="1" dirty="0" err="1"/>
              <a:t>pp</a:t>
            </a:r>
            <a:r>
              <a:rPr lang="sv-SE" b="0"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Träff 1-5 handlar om att lägga till saker, öka uppmärksamheten,</a:t>
            </a:r>
            <a:r>
              <a:rPr lang="sv-SE" baseline="0" dirty="0"/>
              <a:t> ge </a:t>
            </a:r>
            <a:r>
              <a:rPr lang="sv-SE" b="1" baseline="0" dirty="0"/>
              <a:t>mer förstärkning på positivt beteende</a:t>
            </a:r>
            <a:r>
              <a:rPr lang="sv-SE" baseline="0" dirty="0"/>
              <a:t>. Genom Gemensam stund, 5-1:an, Fokus på det som fungerar, </a:t>
            </a:r>
            <a:r>
              <a:rPr lang="sv-SE" baseline="0" dirty="0" err="1"/>
              <a:t>FUB:en</a:t>
            </a:r>
            <a:r>
              <a:rPr lang="sv-SE" baseline="0" dirty="0"/>
              <a:t>, Uppdrag och Ormen.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Träff 6-9</a:t>
            </a:r>
            <a:r>
              <a:rPr lang="sv-SE" baseline="0" dirty="0"/>
              <a:t> är toppen av pyramiden. Här tar vi istället upp när och hur föräldern ska </a:t>
            </a:r>
            <a:r>
              <a:rPr lang="sv-SE" b="1" baseline="0" dirty="0"/>
              <a:t>ge mindre förstärkning </a:t>
            </a:r>
            <a:r>
              <a:rPr lang="sv-SE" baseline="0" dirty="0"/>
              <a:t>på problembeteenden och hitta bättre sätt att ingripa än att tjata och skälla. </a:t>
            </a:r>
          </a:p>
          <a:p>
            <a:endParaRPr lang="sv-SE" sz="1200" b="0" kern="1200" dirty="0">
              <a:solidFill>
                <a:schemeClr val="tx1"/>
              </a:solidFill>
              <a:effectLst/>
              <a:latin typeface="+mn-lt"/>
              <a:ea typeface="+mn-ea"/>
              <a:cs typeface="+mn-cs"/>
            </a:endParaRPr>
          </a:p>
          <a:p>
            <a:endParaRPr lang="sv-SE" baseline="0" dirty="0"/>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pPr>
              <a:defRPr/>
            </a:pPr>
            <a:fld id="{4CE27122-2260-4D1C-B21A-952C01D4AA3B}" type="slidenum">
              <a:rPr lang="sv-SE" smtClean="0"/>
              <a:pPr>
                <a:defRPr/>
              </a:pPr>
              <a:t>32</a:t>
            </a:fld>
            <a:endParaRPr lang="sv-SE"/>
          </a:p>
        </p:txBody>
      </p:sp>
    </p:spTree>
    <p:extLst>
      <p:ext uri="{BB962C8B-B14F-4D97-AF65-F5344CB8AC3E}">
        <p14:creationId xmlns:p14="http://schemas.microsoft.com/office/powerpoint/2010/main" val="369514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8611"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 typeface="Arial"/>
              <a:buNone/>
              <a:tabLst/>
              <a:defRPr/>
            </a:pPr>
            <a:r>
              <a:rPr lang="sv-SE" dirty="0"/>
              <a:t>2 min </a:t>
            </a:r>
            <a:endParaRPr lang="sv-SE" b="1" dirty="0"/>
          </a:p>
          <a:p>
            <a:pPr marL="0" indent="0" eaLnBrk="1" hangingPunct="1">
              <a:spcBef>
                <a:spcPct val="0"/>
              </a:spcBef>
              <a:buFont typeface="Arial"/>
              <a:buNone/>
            </a:pPr>
            <a:endParaRPr lang="sv-SE" dirty="0"/>
          </a:p>
          <a:p>
            <a:pPr marL="171450" indent="-171450" eaLnBrk="1" hangingPunct="1">
              <a:spcBef>
                <a:spcPct val="0"/>
              </a:spcBef>
              <a:buFont typeface="Arial" panose="020B0604020202020204" pitchFamily="34" charset="0"/>
              <a:buChar char="•"/>
            </a:pPr>
            <a:r>
              <a:rPr lang="sv-SE" dirty="0"/>
              <a:t>Toppen av pyramiden handlar alltså om att ge mindre förstärkning till problembeteenden och på så sätt minska beteenden som leder till bråk och konflikter. Här gäller det </a:t>
            </a:r>
            <a:r>
              <a:rPr lang="sv-SE" baseline="0" dirty="0"/>
              <a:t>att inte gå igång på allting utan att välja sina strider. Vad är viktigt?</a:t>
            </a:r>
            <a:endParaRPr lang="sv-SE" baseline="0" dirty="0">
              <a:latin typeface="+mn-lt"/>
            </a:endParaRPr>
          </a:p>
          <a:p>
            <a:pPr eaLnBrk="1" hangingPunct="1"/>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Frågor att ställa sig som förälder är: Vad kvarstår? Vad vill</a:t>
            </a:r>
            <a:r>
              <a:rPr lang="sv-SE" sz="1200" baseline="0" dirty="0"/>
              <a:t> föräldern minska? Vilka beteenden bör minska för att barnet på lång sikt ska må bättre?</a:t>
            </a:r>
            <a:endParaRPr lang="sv-SE" sz="800"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800" kern="1200" noProof="0" dirty="0">
              <a:solidFill>
                <a:schemeClr val="tx1"/>
              </a:solidFill>
              <a:effectLst/>
              <a:latin typeface="+mn-lt"/>
              <a:ea typeface="+mn-ea"/>
              <a:cs typeface="+mn-cs"/>
            </a:endParaRPr>
          </a:p>
          <a:p>
            <a:pPr eaLnBrk="1" hangingPunct="1">
              <a:spcBef>
                <a:spcPct val="0"/>
              </a:spcBef>
            </a:pPr>
            <a:r>
              <a:rPr lang="sv-SE" sz="800" kern="1200" noProof="0" dirty="0">
                <a:solidFill>
                  <a:schemeClr val="tx1"/>
                </a:solidFill>
                <a:effectLst/>
                <a:latin typeface="+mn-lt"/>
                <a:ea typeface="+mn-ea"/>
                <a:cs typeface="+mn-cs"/>
              </a:rPr>
              <a:t>Även om inte alla föräldrar kommer att använda sig av toppstrategier så finns det vissa som bör göra det och då är det viktigt att hålla i minnet vilket viktigt</a:t>
            </a:r>
            <a:r>
              <a:rPr lang="sv-SE" sz="800" b="1" kern="1200" noProof="0" dirty="0">
                <a:solidFill>
                  <a:schemeClr val="tx1"/>
                </a:solidFill>
                <a:effectLst/>
                <a:latin typeface="+mn-lt"/>
                <a:ea typeface="+mn-ea"/>
                <a:cs typeface="+mn-cs"/>
              </a:rPr>
              <a:t> syfte </a:t>
            </a:r>
            <a:r>
              <a:rPr lang="sv-SE" sz="800" kern="1200" noProof="0" dirty="0">
                <a:solidFill>
                  <a:schemeClr val="tx1"/>
                </a:solidFill>
                <a:effectLst/>
                <a:latin typeface="+mn-lt"/>
                <a:ea typeface="+mn-ea"/>
                <a:cs typeface="+mn-cs"/>
              </a:rPr>
              <a:t>dessa strategier kan ha.</a:t>
            </a:r>
          </a:p>
          <a:p>
            <a:pPr marL="342900" indent="-342900" eaLnBrk="1" hangingPunct="1">
              <a:spcBef>
                <a:spcPct val="0"/>
              </a:spcBef>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Ge </a:t>
            </a:r>
            <a:r>
              <a:rPr lang="sv-SE" sz="1200" b="1" dirty="0">
                <a:latin typeface="Times New Roman" panose="02020603050405020304" pitchFamily="18" charset="0"/>
                <a:cs typeface="Times New Roman" panose="02020603050405020304" pitchFamily="18" charset="0"/>
              </a:rPr>
              <a:t>alternativ </a:t>
            </a:r>
            <a:r>
              <a:rPr lang="sv-SE" sz="1200" dirty="0">
                <a:latin typeface="Times New Roman" panose="02020603050405020304" pitchFamily="18" charset="0"/>
                <a:cs typeface="Times New Roman" panose="02020603050405020304" pitchFamily="18" charset="0"/>
              </a:rPr>
              <a:t>till bråk och skäll.</a:t>
            </a:r>
            <a:endParaRPr lang="sv-SE" sz="1200" i="1" dirty="0">
              <a:latin typeface="Times New Roman" panose="02020603050405020304" pitchFamily="18" charset="0"/>
              <a:cs typeface="Times New Roman" panose="02020603050405020304" pitchFamily="18" charset="0"/>
            </a:endParaRPr>
          </a:p>
          <a:p>
            <a:pPr marL="342900" indent="-342900" eaLnBrk="1" hangingPunct="1">
              <a:spcBef>
                <a:spcPct val="0"/>
              </a:spcBef>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Underlätta</a:t>
            </a:r>
            <a:r>
              <a:rPr lang="sv-SE" sz="1200" b="1" dirty="0">
                <a:latin typeface="Times New Roman" panose="02020603050405020304" pitchFamily="18" charset="0"/>
                <a:cs typeface="Times New Roman" panose="02020603050405020304" pitchFamily="18" charset="0"/>
              </a:rPr>
              <a:t> lugn och konsekvent </a:t>
            </a:r>
            <a:r>
              <a:rPr lang="sv-SE" sz="1200" dirty="0">
                <a:latin typeface="Times New Roman" panose="02020603050405020304" pitchFamily="18" charset="0"/>
                <a:cs typeface="Times New Roman" panose="02020603050405020304" pitchFamily="18" charset="0"/>
              </a:rPr>
              <a:t>hantering av konflikter.</a:t>
            </a:r>
            <a:endParaRPr lang="sv-SE" sz="1200" baseline="0" dirty="0">
              <a:latin typeface="Times New Roman" panose="02020603050405020304" pitchFamily="18" charset="0"/>
              <a:cs typeface="Times New Roman" panose="02020603050405020304" pitchFamily="18" charset="0"/>
            </a:endParaRPr>
          </a:p>
          <a:p>
            <a:pPr marL="342900" indent="-342900" eaLnBrk="1" hangingPunct="1">
              <a:spcBef>
                <a:spcPct val="0"/>
              </a:spcBef>
              <a:buFont typeface="Arial" panose="020B0604020202020204" pitchFamily="34" charset="0"/>
              <a:buChar char="•"/>
            </a:pPr>
            <a:r>
              <a:rPr lang="sv-SE" sz="1200" noProof="0" dirty="0">
                <a:latin typeface="Times New Roman" panose="02020603050405020304" pitchFamily="18" charset="0"/>
                <a:cs typeface="Times New Roman" panose="02020603050405020304" pitchFamily="18" charset="0"/>
              </a:rPr>
              <a:t>Nya sätt att hantera de svåraste situationerna på ett mer </a:t>
            </a:r>
            <a:r>
              <a:rPr lang="sv-SE" sz="1200" b="1" noProof="0" dirty="0">
                <a:latin typeface="Times New Roman" panose="02020603050405020304" pitchFamily="18" charset="0"/>
                <a:cs typeface="Times New Roman" panose="02020603050405020304" pitchFamily="18" charset="0"/>
              </a:rPr>
              <a:t>planerat och förutsägbart </a:t>
            </a:r>
            <a:r>
              <a:rPr lang="sv-SE" sz="1200" noProof="0" dirty="0">
                <a:latin typeface="Times New Roman" panose="02020603050405020304" pitchFamily="18" charset="0"/>
                <a:cs typeface="Times New Roman" panose="02020603050405020304" pitchFamily="18" charset="0"/>
              </a:rPr>
              <a:t>sätt.</a:t>
            </a:r>
          </a:p>
          <a:p>
            <a:pPr marL="342900" indent="-342900" eaLnBrk="1" hangingPunct="1">
              <a:spcBef>
                <a:spcPct val="0"/>
              </a:spcBef>
              <a:buFont typeface="Arial" panose="020B0604020202020204" pitchFamily="34" charset="0"/>
              <a:buChar char="•"/>
            </a:pPr>
            <a:r>
              <a:rPr lang="sv-SE" sz="1200" b="1" noProof="0" dirty="0">
                <a:latin typeface="Times New Roman" panose="02020603050405020304" pitchFamily="18" charset="0"/>
                <a:cs typeface="Times New Roman" panose="02020603050405020304" pitchFamily="18" charset="0"/>
              </a:rPr>
              <a:t>Undvika upptrappning </a:t>
            </a:r>
            <a:r>
              <a:rPr lang="sv-SE" sz="1200" noProof="0" dirty="0">
                <a:latin typeface="Times New Roman" panose="02020603050405020304" pitchFamily="18" charset="0"/>
                <a:cs typeface="Times New Roman" panose="02020603050405020304" pitchFamily="18" charset="0"/>
              </a:rPr>
              <a:t>av konflikter.</a:t>
            </a:r>
          </a:p>
          <a:p>
            <a:endParaRPr lang="sv-SE" i="1" dirty="0">
              <a:latin typeface="+mn-lt"/>
            </a:endParaRPr>
          </a:p>
          <a:p>
            <a:endParaRPr lang="sv-SE" i="1" dirty="0">
              <a:latin typeface="+mn-lt"/>
            </a:endParaRPr>
          </a:p>
        </p:txBody>
      </p:sp>
      <p:sp>
        <p:nvSpPr>
          <p:cNvPr id="66564"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4E1DCC-FC13-4EC0-84F6-BF44A988DF3B}"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2924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sz="1200" b="0" kern="1200" baseline="0" dirty="0">
                <a:solidFill>
                  <a:schemeClr val="tx1"/>
                </a:solidFill>
                <a:ea typeface="+mn-ea"/>
                <a:cs typeface="Calibri" pitchFamily="34" charset="0"/>
              </a:rPr>
              <a:t>7 min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b="0" kern="1200" baseline="0" dirty="0">
              <a:solidFill>
                <a:schemeClr val="tx1"/>
              </a:solidFill>
              <a:ea typeface="+mn-ea"/>
              <a:cs typeface="Calibri"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0" kern="1200" baseline="0" dirty="0">
                <a:solidFill>
                  <a:schemeClr val="tx1"/>
                </a:solidFill>
                <a:ea typeface="+mn-ea"/>
                <a:cs typeface="Calibri" pitchFamily="34" charset="0"/>
              </a:rPr>
              <a:t>Nu går vi in i träff 6 igen </a:t>
            </a:r>
            <a:r>
              <a:rPr lang="sv-SE" sz="1200" b="0" i="1" kern="1200" baseline="0" dirty="0">
                <a:solidFill>
                  <a:schemeClr val="tx1"/>
                </a:solidFill>
                <a:ea typeface="+mn-ea"/>
                <a:cs typeface="Calibri" pitchFamily="34" charset="0"/>
              </a:rPr>
              <a:t>Gruppledarmanual, uppslag 2. </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b="0" i="1" kern="1200" baseline="0" dirty="0">
              <a:solidFill>
                <a:schemeClr val="tx1"/>
              </a:solidFill>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dirty="0"/>
              <a:t>Hantera konflikter handlar sammanfattningsvis om att </a:t>
            </a:r>
            <a:r>
              <a:rPr lang="sv-SE" sz="1200" b="1" dirty="0"/>
              <a:t>lugnare</a:t>
            </a:r>
            <a:r>
              <a:rPr lang="sv-SE" sz="1200" b="0" dirty="0"/>
              <a:t> kunna hantera svåra situationer</a:t>
            </a:r>
            <a:r>
              <a:rPr lang="sv-SE" sz="1200" b="0" strike="noStrike" baseline="0" dirty="0"/>
              <a:t>. </a:t>
            </a:r>
            <a:r>
              <a:rPr lang="sv-SE" sz="1200" baseline="0" dirty="0"/>
              <a:t>Vad måste föräldrar hålla fast vid och vad kan de släppa för att få balans i 5-1:an? Korgarna är tänkt som ett stöd. </a:t>
            </a:r>
            <a:endParaRPr lang="sv-SE" sz="1200" b="0" i="1" kern="1200" baseline="0" dirty="0">
              <a:solidFill>
                <a:schemeClr val="tx1"/>
              </a:solidFill>
              <a:ea typeface="+mn-ea"/>
              <a:cs typeface="Calibri"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b="0" kern="1200" baseline="0" dirty="0">
              <a:solidFill>
                <a:schemeClr val="tx1"/>
              </a:solidFill>
              <a:ea typeface="+mn-ea"/>
              <a:cs typeface="Calibri"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kern="1200" baseline="0" dirty="0">
                <a:solidFill>
                  <a:schemeClr val="tx1"/>
                </a:solidFill>
                <a:ea typeface="+mn-ea"/>
                <a:cs typeface="Calibri" pitchFamily="34" charset="0"/>
              </a:rPr>
              <a:t>Fråga gruppen: </a:t>
            </a:r>
            <a:r>
              <a:rPr lang="sv-SE" sz="1200" kern="1200" baseline="0" dirty="0">
                <a:solidFill>
                  <a:schemeClr val="tx1"/>
                </a:solidFill>
                <a:ea typeface="+mn-ea"/>
                <a:cs typeface="Calibri" pitchFamily="34" charset="0"/>
              </a:rPr>
              <a:t>Vilka situationer tror ni brukar leda till bråk och tjat hos era familjer? </a:t>
            </a:r>
            <a:r>
              <a:rPr lang="sv-SE" sz="1200" i="1" kern="1200" baseline="0" dirty="0">
                <a:solidFill>
                  <a:schemeClr val="tx1"/>
                </a:solidFill>
                <a:ea typeface="+mn-ea"/>
                <a:cs typeface="Calibri" pitchFamily="34" charset="0"/>
              </a:rPr>
              <a:t>Skriv upp förslagen på tavlan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i="1" kern="1200" baseline="0" dirty="0">
              <a:solidFill>
                <a:schemeClr val="tx1"/>
              </a:solidFill>
              <a:ea typeface="+mn-ea"/>
              <a:cs typeface="Calibri" pitchFamily="34" charset="0"/>
            </a:endParaRPr>
          </a:p>
          <a:p>
            <a:pPr marL="171450" indent="-171450">
              <a:buFont typeface="Arial" panose="020B0604020202020204" pitchFamily="34" charset="0"/>
              <a:buChar char="•"/>
            </a:pPr>
            <a:r>
              <a:rPr lang="sv-SE" sz="1200" kern="1200" dirty="0">
                <a:solidFill>
                  <a:schemeClr val="tx1"/>
                </a:solidFill>
                <a:effectLst/>
                <a:ea typeface="+mn-ea"/>
              </a:rPr>
              <a:t>Vi ska nu sortera situationerna i tre korgar. Korgarna heter </a:t>
            </a:r>
            <a:r>
              <a:rPr lang="sv-SE" sz="1200" b="1" kern="1200" dirty="0">
                <a:solidFill>
                  <a:schemeClr val="tx1"/>
                </a:solidFill>
                <a:effectLst/>
                <a:ea typeface="+mn-ea"/>
              </a:rPr>
              <a:t>Släppa</a:t>
            </a:r>
            <a:r>
              <a:rPr lang="sv-SE" sz="1200" kern="1200" dirty="0">
                <a:solidFill>
                  <a:schemeClr val="tx1"/>
                </a:solidFill>
                <a:effectLst/>
                <a:ea typeface="+mn-ea"/>
              </a:rPr>
              <a:t>, </a:t>
            </a:r>
            <a:r>
              <a:rPr lang="sv-SE" sz="1200" b="1" kern="1200" dirty="0">
                <a:solidFill>
                  <a:schemeClr val="tx1"/>
                </a:solidFill>
                <a:effectLst/>
                <a:ea typeface="+mn-ea"/>
              </a:rPr>
              <a:t>Diskutera </a:t>
            </a:r>
            <a:r>
              <a:rPr lang="sv-SE" sz="1200" kern="1200" dirty="0">
                <a:solidFill>
                  <a:schemeClr val="tx1"/>
                </a:solidFill>
                <a:effectLst/>
                <a:ea typeface="+mn-ea"/>
              </a:rPr>
              <a:t>och </a:t>
            </a:r>
            <a:r>
              <a:rPr lang="sv-SE" sz="1200" b="1" kern="1200" dirty="0">
                <a:solidFill>
                  <a:schemeClr val="tx1"/>
                </a:solidFill>
                <a:effectLst/>
                <a:ea typeface="+mn-ea"/>
              </a:rPr>
              <a:t>Stå på sig.</a:t>
            </a:r>
            <a:r>
              <a:rPr lang="sv-SE" sz="1200" kern="1200" dirty="0">
                <a:solidFill>
                  <a:schemeClr val="tx1"/>
                </a:solidFill>
                <a:effectLst/>
                <a:ea typeface="+mn-ea"/>
              </a:rPr>
              <a:t> För att minska den negativa uppmärksamheten med tjat och skäll och få balans i 5–1:an kan vi under en period behöva släppa vissa konflikter med barnet och samtidigt träna på att vara lugna när vi väljer att stå på oss.  </a:t>
            </a:r>
          </a:p>
          <a:p>
            <a:pPr marL="0" indent="0">
              <a:buFont typeface="Arial" panose="020B0604020202020204" pitchFamily="34" charset="0"/>
              <a:buNone/>
            </a:pPr>
            <a:endParaRPr lang="sv-SE" sz="1200" kern="1200" dirty="0">
              <a:solidFill>
                <a:schemeClr val="tx1"/>
              </a:solidFill>
              <a:effectLst/>
              <a:ea typeface="+mn-ea"/>
            </a:endParaRPr>
          </a:p>
          <a:p>
            <a:pPr marL="171450" indent="-171450">
              <a:buFont typeface="Wingdings" panose="05000000000000000000" pitchFamily="2" charset="2"/>
              <a:buChar char="Ø"/>
            </a:pPr>
            <a:r>
              <a:rPr lang="sv-SE" sz="1200" i="1" kern="1200" dirty="0">
                <a:solidFill>
                  <a:schemeClr val="tx1"/>
                </a:solidFill>
                <a:effectLst/>
                <a:ea typeface="+mn-ea"/>
              </a:rPr>
              <a:t>Skriv namnet på korgarna som tre rubriker på tavlan</a:t>
            </a:r>
            <a:r>
              <a:rPr lang="sv-SE" sz="1200" kern="1200" dirty="0">
                <a:solidFill>
                  <a:schemeClr val="tx1"/>
                </a:solidFill>
                <a:effectLst/>
                <a:ea typeface="+mn-ea"/>
              </a:rPr>
              <a:t>.</a:t>
            </a:r>
          </a:p>
          <a:p>
            <a:endParaRPr lang="sv-SE" sz="1200" b="1" kern="1200" dirty="0">
              <a:solidFill>
                <a:schemeClr val="tx1"/>
              </a:solidFill>
              <a:effectLst/>
              <a:ea typeface="+mn-ea"/>
            </a:endParaRPr>
          </a:p>
          <a:p>
            <a:pPr marL="171450" indent="-171450">
              <a:buFont typeface="Arial" panose="020B0604020202020204" pitchFamily="34" charset="0"/>
              <a:buChar char="•"/>
            </a:pPr>
            <a:r>
              <a:rPr lang="sv-SE" sz="1200" kern="1200" dirty="0">
                <a:solidFill>
                  <a:schemeClr val="tx1"/>
                </a:solidFill>
                <a:effectLst/>
                <a:ea typeface="+mn-ea"/>
              </a:rPr>
              <a:t>I den första korgen lägger vi situationer som helt går att släppa. I den andra korgen lägger vi situationer som kan diskuteras tillsammans med barnet och i den tredje korgen lägger vi situationer där föräldern måste eller väljer att stå på sig, I den minsta</a:t>
            </a:r>
            <a:r>
              <a:rPr lang="sv-SE" sz="1200" kern="1200" baseline="0" dirty="0">
                <a:solidFill>
                  <a:schemeClr val="tx1"/>
                </a:solidFill>
                <a:effectLst/>
                <a:ea typeface="+mn-ea"/>
              </a:rPr>
              <a:t> </a:t>
            </a:r>
            <a:r>
              <a:rPr lang="sv-SE" sz="1200" kern="1200" dirty="0">
                <a:solidFill>
                  <a:schemeClr val="tx1"/>
                </a:solidFill>
                <a:effectLst/>
                <a:ea typeface="+mn-ea"/>
              </a:rPr>
              <a:t>korgen, stå på sig, ska endast ett fåtal situationer hamna och i den största korgen, släppa, ska de flesta situationer hamna.   </a:t>
            </a:r>
          </a:p>
          <a:p>
            <a:endParaRPr lang="sv-SE" sz="1200" b="1" kern="1200" dirty="0">
              <a:solidFill>
                <a:schemeClr val="tx1"/>
              </a:solidFill>
              <a:effectLst/>
              <a:ea typeface="+mn-ea"/>
            </a:endParaRPr>
          </a:p>
          <a:p>
            <a:r>
              <a:rPr lang="sv-SE" sz="1200" b="1" kern="1200" dirty="0">
                <a:solidFill>
                  <a:schemeClr val="tx1"/>
                </a:solidFill>
                <a:effectLst/>
                <a:ea typeface="+mn-ea"/>
              </a:rPr>
              <a:t>Fråga gruppen</a:t>
            </a:r>
            <a:r>
              <a:rPr lang="sv-SE" sz="1200" kern="1200" dirty="0">
                <a:solidFill>
                  <a:schemeClr val="tx1"/>
                </a:solidFill>
                <a:effectLst/>
                <a:ea typeface="+mn-ea"/>
              </a:rPr>
              <a:t>: Om vi tittar på de situationer som </a:t>
            </a:r>
            <a:r>
              <a:rPr lang="sv-SE" sz="1200" kern="1200" dirty="0">
                <a:solidFill>
                  <a:schemeClr val="tx1"/>
                </a:solidFill>
                <a:effectLst/>
                <a:latin typeface="+mn-lt"/>
                <a:ea typeface="+mn-ea"/>
                <a:cs typeface="+mn-cs"/>
              </a:rPr>
              <a:t>står på tavlan. Vilka kan vi lägga i korgen Släppa? </a:t>
            </a:r>
            <a:r>
              <a:rPr lang="sv-SE" sz="1200" i="1" kern="1200" dirty="0">
                <a:solidFill>
                  <a:schemeClr val="tx1"/>
                </a:solidFill>
                <a:effectLst/>
                <a:latin typeface="+mn-lt"/>
                <a:ea typeface="+mn-ea"/>
                <a:cs typeface="+mn-cs"/>
              </a:rPr>
              <a:t>Låt</a:t>
            </a:r>
            <a:r>
              <a:rPr lang="sv-SE" sz="1200" i="1" kern="1200" baseline="0" dirty="0">
                <a:solidFill>
                  <a:schemeClr val="tx1"/>
                </a:solidFill>
                <a:effectLst/>
                <a:latin typeface="+mn-lt"/>
                <a:ea typeface="+mn-ea"/>
                <a:cs typeface="+mn-cs"/>
              </a:rPr>
              <a:t> allt på tavlan vara kvar.</a:t>
            </a:r>
            <a:endParaRPr lang="sv-SE" sz="1200" i="1"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i="1" kern="1200" baseline="0" dirty="0">
              <a:solidFill>
                <a:schemeClr val="tx1"/>
              </a:solidFill>
              <a:latin typeface="Stockholm Type Display Regular" pitchFamily="50" charset="0"/>
              <a:ea typeface="+mn-ea"/>
              <a:cs typeface="Calibri"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34</a:t>
            </a:fld>
            <a:endParaRPr lang="sv-SE" dirty="0"/>
          </a:p>
        </p:txBody>
      </p:sp>
    </p:spTree>
    <p:extLst>
      <p:ext uri="{BB962C8B-B14F-4D97-AF65-F5344CB8AC3E}">
        <p14:creationId xmlns:p14="http://schemas.microsoft.com/office/powerpoint/2010/main" val="3382079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lvl="0"/>
            <a:r>
              <a:rPr lang="sv-SE" sz="1200" b="0" kern="1200" dirty="0">
                <a:solidFill>
                  <a:schemeClr val="tx1"/>
                </a:solidFill>
                <a:effectLst/>
                <a:latin typeface="+mn-lt"/>
                <a:ea typeface="+mn-ea"/>
                <a:cs typeface="+mn-cs"/>
              </a:rPr>
              <a:t>3 min</a:t>
            </a:r>
          </a:p>
          <a:p>
            <a:pPr lvl="0"/>
            <a:endParaRPr lang="sv-SE" sz="1200" b="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baseline="0" dirty="0">
                <a:solidFill>
                  <a:schemeClr val="tx1"/>
                </a:solidFill>
                <a:ea typeface="+mn-ea"/>
                <a:cs typeface="Calibri" pitchFamily="34" charset="0"/>
              </a:rPr>
              <a:t>Gruppledarmanual, uppslag 2. </a:t>
            </a:r>
            <a:endParaRPr lang="sv-SE" sz="1200" b="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Strunta i att</a:t>
            </a:r>
            <a:r>
              <a:rPr lang="sv-SE" sz="1200" b="1" kern="1200" baseline="0" dirty="0">
                <a:solidFill>
                  <a:schemeClr val="tx1"/>
                </a:solidFill>
                <a:effectLst/>
                <a:latin typeface="+mn-lt"/>
                <a:ea typeface="+mn-ea"/>
                <a:cs typeface="+mn-cs"/>
              </a:rPr>
              <a:t> ta </a:t>
            </a:r>
            <a:r>
              <a:rPr lang="sv-SE" sz="1200" b="1" kern="1200" dirty="0">
                <a:solidFill>
                  <a:schemeClr val="tx1"/>
                </a:solidFill>
                <a:effectLst/>
                <a:latin typeface="+mn-lt"/>
                <a:ea typeface="+mn-ea"/>
                <a:cs typeface="+mn-cs"/>
              </a:rPr>
              <a:t>konflikten-</a:t>
            </a:r>
            <a:r>
              <a:rPr lang="sv-SE" sz="1200" b="1" kern="1200" baseline="0" dirty="0">
                <a:solidFill>
                  <a:schemeClr val="tx1"/>
                </a:solidFill>
                <a:effectLst/>
                <a:latin typeface="+mn-lt"/>
                <a:ea typeface="+mn-ea"/>
                <a:cs typeface="+mn-cs"/>
              </a:rPr>
              <a:t> </a:t>
            </a:r>
            <a:r>
              <a:rPr lang="sv-SE" sz="1200" b="0" kern="1200" baseline="0" dirty="0">
                <a:solidFill>
                  <a:schemeClr val="tx1"/>
                </a:solidFill>
                <a:effectLst/>
                <a:latin typeface="+mn-lt"/>
                <a:ea typeface="+mn-ea"/>
                <a:cs typeface="+mn-cs"/>
              </a:rPr>
              <a:t>Låt barnet välja om det är situationer som inte spelar så stor roll tex kläder, plocka undan nu eller sen.</a:t>
            </a:r>
            <a:endParaRPr lang="sv-SE" sz="1200" b="0" kern="1200" dirty="0">
              <a:solidFill>
                <a:schemeClr val="tx1"/>
              </a:solidFill>
              <a:effectLst/>
              <a:latin typeface="+mn-lt"/>
              <a:ea typeface="+mn-ea"/>
              <a:cs typeface="+mn-cs"/>
            </a:endParaRPr>
          </a:p>
          <a:p>
            <a:pPr lvl="0"/>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Avled barnets uppmärksamhet. </a:t>
            </a:r>
            <a:r>
              <a:rPr lang="sv-SE" sz="1200" b="0" kern="1200" baseline="0" dirty="0">
                <a:solidFill>
                  <a:schemeClr val="tx1"/>
                </a:solidFill>
                <a:effectLst/>
                <a:latin typeface="+mn-lt"/>
                <a:ea typeface="+mn-ea"/>
                <a:cs typeface="+mn-cs"/>
              </a:rPr>
              <a:t>Rikta barnets fokus mot en annan aktivitet, tex. </a:t>
            </a:r>
            <a:r>
              <a:rPr lang="sv-SE" sz="1200" kern="1200" dirty="0">
                <a:solidFill>
                  <a:schemeClr val="tx1"/>
                </a:solidFill>
                <a:effectLst/>
                <a:latin typeface="+mn-lt"/>
                <a:ea typeface="+mn-ea"/>
                <a:cs typeface="+mn-cs"/>
              </a:rPr>
              <a:t>att säga </a:t>
            </a:r>
            <a:r>
              <a:rPr lang="sv-SE" sz="1200" i="1" kern="1200" dirty="0">
                <a:solidFill>
                  <a:schemeClr val="tx1"/>
                </a:solidFill>
                <a:effectLst/>
                <a:latin typeface="+mn-lt"/>
                <a:ea typeface="+mn-ea"/>
                <a:cs typeface="+mn-cs"/>
              </a:rPr>
              <a:t>”Kom och hjälp mig att duka, Javier</a:t>
            </a:r>
            <a:r>
              <a:rPr lang="sv-SE" sz="1200" kern="1200" dirty="0">
                <a:solidFill>
                  <a:schemeClr val="tx1"/>
                </a:solidFill>
                <a:effectLst/>
                <a:latin typeface="+mn-lt"/>
                <a:ea typeface="+mn-ea"/>
                <a:cs typeface="+mn-cs"/>
              </a:rPr>
              <a:t>” när Javier retar sin bror. Javier kan inte reta med lillebror samtidigt som han hjälper till att duka. Ett sätt att avleda kan också vara att börja skoja med barnet just när det börjar bråka. Ofta är det som förälder lättare att hålla sitt eget humör om man försöker avleda istället för att bara försöka stå ut med något som irriterar eller stör.</a:t>
            </a:r>
          </a:p>
          <a:p>
            <a:pPr lvl="0"/>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Distrahera dig själv. </a:t>
            </a:r>
            <a:r>
              <a:rPr lang="sv-SE" sz="1200" b="0" i="0" u="none" strike="noStrike" kern="1200" baseline="0" dirty="0">
                <a:solidFill>
                  <a:schemeClr val="tx1"/>
                </a:solidFill>
                <a:latin typeface="+mn-lt"/>
                <a:ea typeface="+mn-ea"/>
                <a:cs typeface="+mn-cs"/>
              </a:rPr>
              <a:t>Om barnet gör något som är olämpligt eller irriterande är det svårt att inte säga till. Det är nästan som en reflex, även om det barnet gör inte är farligt. Ett annat sätt är att stå ut med det barnet gör och distrahera sig själv istället för att skälla. </a:t>
            </a:r>
            <a:r>
              <a:rPr lang="sv-SE" sz="1200" b="0" kern="1200" dirty="0">
                <a:solidFill>
                  <a:schemeClr val="tx1"/>
                </a:solidFill>
                <a:effectLst/>
                <a:latin typeface="+mn-lt"/>
                <a:ea typeface="+mn-ea"/>
                <a:cs typeface="+mn-cs"/>
              </a:rPr>
              <a:t>Gör dig själv upptagen med något till exempel diska, sätt på musik eller läs tidningen. Barnen märker ofta om föräldern blir upptagen med något annat och kan då ibland sluta tjata eller bråka.</a:t>
            </a:r>
          </a:p>
          <a:p>
            <a:pPr lvl="0"/>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Lämna platsen.</a:t>
            </a:r>
            <a:r>
              <a:rPr lang="sv-SE" sz="1200" kern="1200" dirty="0">
                <a:solidFill>
                  <a:schemeClr val="tx1"/>
                </a:solidFill>
                <a:effectLst/>
                <a:latin typeface="+mn-lt"/>
                <a:ea typeface="+mn-ea"/>
                <a:cs typeface="+mn-cs"/>
              </a:rPr>
              <a:t> Ibland kan ett sätt att släppa en konflikt vara att lämna platsen. Till exempel i situationer där du känner att du håller på att bli arg och tappa humöret. Genom att en stund lämna situationen, till exempel gå in i ett annat rum, minskar risken att du skäller eller blir arg. Det ska inte vara en markering eller en bestraffning utan låtsas helt enkelt att du har något annat att göra och därför måste gå.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Släpp inte en svår situation för att straffa. </a:t>
            </a:r>
            <a:r>
              <a:rPr lang="sv-SE" sz="1200" kern="1200" dirty="0">
                <a:solidFill>
                  <a:schemeClr val="tx1"/>
                </a:solidFill>
                <a:effectLst/>
                <a:latin typeface="+mn-lt"/>
                <a:ea typeface="+mn-ea"/>
                <a:cs typeface="+mn-cs"/>
              </a:rPr>
              <a:t>Det är viktigt att du inte släpper en svår situation för att straffa eller ge dåligt samvete. Om du exempelvis demonstrativt vänder dig bort med en sur min eller en ironisk kommentar blir det fel. Du ska istället så neutralt som möjligt dra undan uppmärksamheten. </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35</a:t>
            </a:fld>
            <a:endParaRPr lang="sv-SE"/>
          </a:p>
        </p:txBody>
      </p:sp>
    </p:spTree>
    <p:extLst>
      <p:ext uri="{BB962C8B-B14F-4D97-AF65-F5344CB8AC3E}">
        <p14:creationId xmlns:p14="http://schemas.microsoft.com/office/powerpoint/2010/main" val="2084461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Ca 11.07 efter denna bild</a:t>
            </a:r>
            <a:r>
              <a:rPr lang="sv-SE" sz="1400" baseline="0" dirty="0"/>
              <a:t> – 5 min bensträckare till ca</a:t>
            </a:r>
            <a:r>
              <a:rPr lang="sv-SE" sz="1400" baseline="0" dirty="0">
                <a:sym typeface="Wingdings" panose="05000000000000000000" pitchFamily="2" charset="2"/>
              </a:rPr>
              <a:t> -11.15</a:t>
            </a:r>
          </a:p>
          <a:p>
            <a:endParaRPr lang="sv-SE" sz="1400" dirty="0"/>
          </a:p>
          <a:p>
            <a:r>
              <a:rPr lang="sv-SE" sz="1400" dirty="0"/>
              <a:t>5 min</a:t>
            </a:r>
            <a:endParaRPr lang="sv-SE" sz="1400"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i="1" u="sng"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1" kern="1200" baseline="0" dirty="0">
                <a:solidFill>
                  <a:schemeClr val="tx1"/>
                </a:solidFill>
                <a:ea typeface="+mn-ea"/>
                <a:cs typeface="Calibri" pitchFamily="34" charset="0"/>
              </a:rPr>
              <a:t>Gruppledarmanual, uppslag 2. </a:t>
            </a:r>
          </a:p>
          <a:p>
            <a:endParaRPr lang="sv-SE" sz="1400" dirty="0"/>
          </a:p>
          <a:p>
            <a:pPr marL="171450" indent="-171450">
              <a:buFont typeface="Wingdings" panose="05000000000000000000" pitchFamily="2" charset="2"/>
              <a:buChar char="Ø"/>
            </a:pPr>
            <a:r>
              <a:rPr lang="sv-SE" sz="1400" b="0" i="1" dirty="0"/>
              <a:t>Visa film: </a:t>
            </a:r>
            <a:r>
              <a:rPr lang="sv-SE" sz="1400" b="1" i="1" dirty="0"/>
              <a:t>Film</a:t>
            </a:r>
            <a:r>
              <a:rPr lang="sv-SE" sz="1400" b="1" i="1" baseline="0" dirty="0"/>
              <a:t> 12 Konflikt vid läggning </a:t>
            </a:r>
            <a:r>
              <a:rPr lang="sv-SE" sz="1400" b="0" i="1" baseline="0" dirty="0"/>
              <a:t>(flicka vill sova med kläder).</a:t>
            </a:r>
          </a:p>
          <a:p>
            <a:endParaRPr lang="sv-SE" sz="1400" dirty="0"/>
          </a:p>
          <a:p>
            <a:r>
              <a:rPr lang="sv-SE" sz="1400" b="1" dirty="0"/>
              <a:t>Fråga</a:t>
            </a:r>
            <a:r>
              <a:rPr lang="sv-SE" sz="1400" b="1" baseline="0" dirty="0"/>
              <a:t> gruppen</a:t>
            </a:r>
            <a:r>
              <a:rPr lang="sv-SE" sz="1400" b="1" dirty="0"/>
              <a:t>:</a:t>
            </a:r>
            <a:r>
              <a:rPr lang="sv-SE" sz="1400" b="1" baseline="0" dirty="0"/>
              <a:t> </a:t>
            </a:r>
          </a:p>
          <a:p>
            <a:pPr marL="180000" indent="-180000">
              <a:buFont typeface="Arial" panose="020B0604020202020204" pitchFamily="34" charset="0"/>
              <a:buChar char="•"/>
            </a:pPr>
            <a:r>
              <a:rPr lang="sv-SE" sz="1400" b="0" baseline="0" dirty="0"/>
              <a:t>Vad gjorde föräldrarna som var bra?</a:t>
            </a:r>
          </a:p>
          <a:p>
            <a:pPr marL="180000" indent="-180000">
              <a:buFont typeface="Arial" panose="020B0604020202020204" pitchFamily="34" charset="0"/>
              <a:buChar char="•"/>
            </a:pPr>
            <a:r>
              <a:rPr lang="sv-SE" sz="1400" b="0" baseline="0" dirty="0"/>
              <a:t>Vad hade föräldrarna kunna göra annorlunda?</a:t>
            </a:r>
          </a:p>
          <a:p>
            <a:pPr marL="180000" indent="-180000"/>
            <a:endParaRPr lang="sv-SE" baseline="0" dirty="0"/>
          </a:p>
          <a:p>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36</a:t>
            </a:fld>
            <a:endParaRPr lang="sv-SE"/>
          </a:p>
        </p:txBody>
      </p:sp>
    </p:spTree>
    <p:extLst>
      <p:ext uri="{BB962C8B-B14F-4D97-AF65-F5344CB8AC3E}">
        <p14:creationId xmlns:p14="http://schemas.microsoft.com/office/powerpoint/2010/main" val="1315501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400" kern="1200" dirty="0">
                <a:solidFill>
                  <a:schemeClr val="tx1"/>
                </a:solidFill>
                <a:effectLst/>
                <a:latin typeface="+mn-lt"/>
                <a:ea typeface="+mn-ea"/>
                <a:cs typeface="+mn-cs"/>
              </a:rPr>
              <a:t>Start senast 11.15</a:t>
            </a:r>
          </a:p>
          <a:p>
            <a:endParaRPr lang="sv-SE" sz="1400" kern="1200" dirty="0">
              <a:solidFill>
                <a:schemeClr val="tx1"/>
              </a:solidFill>
              <a:effectLst/>
              <a:latin typeface="+mn-lt"/>
              <a:ea typeface="+mn-ea"/>
              <a:cs typeface="+mn-cs"/>
            </a:endParaRPr>
          </a:p>
          <a:p>
            <a:r>
              <a:rPr lang="sv-SE" sz="1400" kern="1200" dirty="0">
                <a:solidFill>
                  <a:schemeClr val="tx1"/>
                </a:solidFill>
                <a:effectLst/>
                <a:latin typeface="+mn-lt"/>
                <a:ea typeface="+mn-ea"/>
                <a:cs typeface="+mn-cs"/>
              </a:rPr>
              <a:t>5 min</a:t>
            </a:r>
          </a:p>
          <a:p>
            <a:endParaRPr lang="sv-SE"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1" kern="1200" baseline="0" dirty="0">
                <a:solidFill>
                  <a:schemeClr val="tx1"/>
                </a:solidFill>
                <a:ea typeface="+mn-ea"/>
                <a:cs typeface="Calibri" pitchFamily="34" charset="0"/>
              </a:rPr>
              <a:t>Gruppledarmanual, uppslag 3. </a:t>
            </a:r>
          </a:p>
          <a:p>
            <a:endParaRPr lang="sv-SE" sz="14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400" kern="1200" dirty="0">
                <a:solidFill>
                  <a:schemeClr val="tx1"/>
                </a:solidFill>
                <a:effectLst/>
                <a:latin typeface="+mn-lt"/>
                <a:ea typeface="+mn-ea"/>
                <a:cs typeface="+mn-cs"/>
              </a:rPr>
              <a:t>I korgen </a:t>
            </a:r>
            <a:r>
              <a:rPr lang="sv-SE" sz="1400" i="1" kern="1200" dirty="0">
                <a:solidFill>
                  <a:schemeClr val="tx1"/>
                </a:solidFill>
                <a:effectLst/>
                <a:latin typeface="+mn-lt"/>
                <a:ea typeface="+mn-ea"/>
                <a:cs typeface="+mn-cs"/>
              </a:rPr>
              <a:t>Diskutera</a:t>
            </a:r>
            <a:r>
              <a:rPr lang="sv-SE" sz="1400" kern="1200" dirty="0">
                <a:solidFill>
                  <a:schemeClr val="tx1"/>
                </a:solidFill>
                <a:effectLst/>
                <a:latin typeface="+mn-lt"/>
                <a:ea typeface="+mn-ea"/>
                <a:cs typeface="+mn-cs"/>
              </a:rPr>
              <a:t> lägger vi sådant som är förhandlingsbart, som kan diskuteras och där det är rimligt att barnet kan vara med och bestämma. Principen är att undvika ett mönster där barnet använder tjat eller bråk för att vinna konflikten. Om barnet däremot lugnt diskuterar och kommer med bra argument kan man förstås vara mer flexibel som förälder.</a:t>
            </a:r>
          </a:p>
          <a:p>
            <a:endParaRPr lang="sv-SE" sz="14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400" kern="1200" dirty="0">
                <a:solidFill>
                  <a:schemeClr val="tx1"/>
                </a:solidFill>
                <a:effectLst/>
                <a:latin typeface="+mn-lt"/>
                <a:ea typeface="+mn-ea"/>
                <a:cs typeface="+mn-cs"/>
              </a:rPr>
              <a:t>Om du väljer att diskutera i en situation behöver du vara beredd på att kompromissa. Är det så att barnet inte får eller kan välja, ska situationen istället sorteras in i korgen </a:t>
            </a:r>
            <a:r>
              <a:rPr lang="sv-SE" sz="1400" i="1" kern="1200" dirty="0">
                <a:solidFill>
                  <a:schemeClr val="tx1"/>
                </a:solidFill>
                <a:effectLst/>
                <a:latin typeface="+mn-lt"/>
                <a:ea typeface="+mn-ea"/>
                <a:cs typeface="+mn-cs"/>
              </a:rPr>
              <a:t>Stå på sig</a:t>
            </a:r>
            <a:r>
              <a:rPr lang="sv-SE" sz="1400" kern="1200" dirty="0">
                <a:solidFill>
                  <a:schemeClr val="tx1"/>
                </a:solidFill>
                <a:effectLst/>
                <a:latin typeface="+mn-lt"/>
                <a:ea typeface="+mn-ea"/>
                <a:cs typeface="+mn-cs"/>
              </a:rPr>
              <a:t>. </a:t>
            </a:r>
          </a:p>
          <a:p>
            <a:endParaRPr lang="sv-SE" sz="1400" kern="1200" dirty="0">
              <a:solidFill>
                <a:schemeClr val="tx1"/>
              </a:solidFill>
              <a:effectLst/>
              <a:latin typeface="+mn-lt"/>
              <a:ea typeface="+mn-ea"/>
              <a:cs typeface="+mn-cs"/>
            </a:endParaRPr>
          </a:p>
          <a:p>
            <a:r>
              <a:rPr lang="sv-SE" sz="1400" b="1" kern="1200" dirty="0">
                <a:solidFill>
                  <a:schemeClr val="tx1"/>
                </a:solidFill>
                <a:effectLst/>
                <a:latin typeface="+mn-lt"/>
                <a:ea typeface="+mn-ea"/>
                <a:cs typeface="+mn-cs"/>
              </a:rPr>
              <a:t>Fråga gruppen:</a:t>
            </a:r>
            <a:r>
              <a:rPr lang="sv-SE" sz="1400" kern="1200" dirty="0">
                <a:solidFill>
                  <a:schemeClr val="tx1"/>
                </a:solidFill>
                <a:effectLst/>
                <a:latin typeface="+mn-lt"/>
                <a:ea typeface="+mn-ea"/>
                <a:cs typeface="+mn-cs"/>
              </a:rPr>
              <a:t> Vilka situationer (av dem som står på tavlan) kan vi lägga i korgen </a:t>
            </a:r>
            <a:r>
              <a:rPr lang="sv-SE" sz="1400" i="1" kern="1200" dirty="0">
                <a:solidFill>
                  <a:schemeClr val="tx1"/>
                </a:solidFill>
                <a:effectLst/>
                <a:latin typeface="+mn-lt"/>
                <a:ea typeface="+mn-ea"/>
                <a:cs typeface="+mn-cs"/>
              </a:rPr>
              <a:t>Diskutera?</a:t>
            </a:r>
            <a:endParaRPr lang="sv-SE"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i="1" kern="1200" dirty="0">
                <a:solidFill>
                  <a:schemeClr val="tx1"/>
                </a:solidFill>
                <a:effectLst/>
                <a:latin typeface="+mn-lt"/>
                <a:ea typeface="+mn-ea"/>
                <a:cs typeface="+mn-cs"/>
              </a:rPr>
              <a:t>Samma situation kan hamna i flera korgar beroende på vad de</a:t>
            </a:r>
            <a:r>
              <a:rPr lang="sv-SE" sz="1400" i="1" kern="1200" baseline="0" dirty="0">
                <a:solidFill>
                  <a:schemeClr val="tx1"/>
                </a:solidFill>
                <a:effectLst/>
                <a:latin typeface="+mn-lt"/>
                <a:ea typeface="+mn-ea"/>
                <a:cs typeface="+mn-cs"/>
              </a:rPr>
              <a:t> i gruppen</a:t>
            </a:r>
            <a:r>
              <a:rPr lang="sv-SE" sz="1400" i="1" kern="1200" dirty="0">
                <a:solidFill>
                  <a:schemeClr val="tx1"/>
                </a:solidFill>
                <a:effectLst/>
                <a:latin typeface="+mn-lt"/>
                <a:ea typeface="+mn-ea"/>
                <a:cs typeface="+mn-cs"/>
              </a:rPr>
              <a:t> tycker. </a:t>
            </a:r>
            <a:endParaRPr lang="sv-SE" sz="14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37</a:t>
            </a:fld>
            <a:endParaRPr lang="sv-SE"/>
          </a:p>
        </p:txBody>
      </p:sp>
    </p:spTree>
    <p:extLst>
      <p:ext uri="{BB962C8B-B14F-4D97-AF65-F5344CB8AC3E}">
        <p14:creationId xmlns:p14="http://schemas.microsoft.com/office/powerpoint/2010/main" val="1177665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lvl="0"/>
            <a:r>
              <a:rPr lang="sv-SE" sz="1200" b="0" kern="1200" dirty="0">
                <a:solidFill>
                  <a:schemeClr val="tx1"/>
                </a:solidFill>
                <a:effectLst/>
                <a:latin typeface="+mn-lt"/>
                <a:ea typeface="+mn-ea"/>
                <a:cs typeface="+mn-cs"/>
              </a:rPr>
              <a:t>2 min</a:t>
            </a:r>
          </a:p>
          <a:p>
            <a:pPr lvl="0"/>
            <a:endParaRPr lang="sv-S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baseline="0" dirty="0">
                <a:solidFill>
                  <a:schemeClr val="tx1"/>
                </a:solidFill>
                <a:ea typeface="+mn-ea"/>
                <a:cs typeface="Calibri" pitchFamily="34" charset="0"/>
              </a:rPr>
              <a:t>Gruppledarmanual, uppslag 3. </a:t>
            </a:r>
            <a:endParaRPr lang="sv-SE" sz="1200" b="0" kern="1200" dirty="0">
              <a:solidFill>
                <a:schemeClr val="tx1"/>
              </a:solidFill>
              <a:effectLst/>
              <a:latin typeface="+mn-lt"/>
              <a:ea typeface="+mn-ea"/>
              <a:cs typeface="+mn-cs"/>
            </a:endParaRPr>
          </a:p>
          <a:p>
            <a:pPr lvl="0"/>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Bekräfta känslor.</a:t>
            </a:r>
            <a:r>
              <a:rPr lang="sv-SE" sz="1200" kern="1200" dirty="0">
                <a:solidFill>
                  <a:schemeClr val="tx1"/>
                </a:solidFill>
                <a:effectLst/>
                <a:latin typeface="+mn-lt"/>
                <a:ea typeface="+mn-ea"/>
                <a:cs typeface="+mn-cs"/>
              </a:rPr>
              <a:t> Försök visa förståelse för och bekräfta barnets känsla</a:t>
            </a:r>
            <a:r>
              <a:rPr lang="sv-SE" sz="1200" i="1" kern="1200" dirty="0">
                <a:solidFill>
                  <a:schemeClr val="tx1"/>
                </a:solidFill>
                <a:effectLst/>
                <a:latin typeface="+mn-lt"/>
                <a:ea typeface="+mn-ea"/>
                <a:cs typeface="+mn-cs"/>
              </a:rPr>
              <a:t> "jag förstår att du verkligen är sugen på chokladpuffar". </a:t>
            </a:r>
            <a:r>
              <a:rPr lang="sv-SE" sz="1200" kern="1200" dirty="0">
                <a:solidFill>
                  <a:schemeClr val="tx1"/>
                </a:solidFill>
                <a:effectLst/>
                <a:latin typeface="+mn-lt"/>
                <a:ea typeface="+mn-ea"/>
                <a:cs typeface="+mn-cs"/>
              </a:rPr>
              <a:t>Det kan förstås behöva ägnas en längre stund åt att bekräfta barnets känsla när konflikterna är häftigare. </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Låt barnet ge förslag</a:t>
            </a:r>
            <a:r>
              <a:rPr lang="sv-SE" sz="1200" kern="1200" dirty="0">
                <a:solidFill>
                  <a:schemeClr val="tx1"/>
                </a:solidFill>
                <a:effectLst/>
                <a:latin typeface="+mn-lt"/>
                <a:ea typeface="+mn-ea"/>
                <a:cs typeface="+mn-cs"/>
              </a:rPr>
              <a:t>. När barnet väl har uppfattat att du förstår hur barnet känner är nästa steg att bjuda in barnet till diskussionen. Låt barnet komma med förslag först, innan du fyller på </a:t>
            </a:r>
            <a:r>
              <a:rPr lang="sv-SE" sz="1200" i="1" kern="1200" dirty="0">
                <a:solidFill>
                  <a:schemeClr val="tx1"/>
                </a:solidFill>
                <a:effectLst/>
                <a:latin typeface="+mn-lt"/>
                <a:ea typeface="+mn-ea"/>
                <a:cs typeface="+mn-cs"/>
              </a:rPr>
              <a:t>"Jag tycker inte att det är bra att äta chokladpuffar nu, men du vill det. Har du något förslag på hur vi kan göra då?".</a:t>
            </a:r>
            <a:r>
              <a:rPr lang="sv-SE" sz="1200" kern="1200" dirty="0">
                <a:solidFill>
                  <a:schemeClr val="tx1"/>
                </a:solidFill>
                <a:effectLst/>
                <a:latin typeface="+mn-lt"/>
                <a:ea typeface="+mn-ea"/>
                <a:cs typeface="+mn-cs"/>
              </a:rPr>
              <a:t> </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Gemensam lösning</a:t>
            </a:r>
            <a:r>
              <a:rPr lang="sv-SE" sz="1200" kern="1200" dirty="0">
                <a:solidFill>
                  <a:schemeClr val="tx1"/>
                </a:solidFill>
                <a:effectLst/>
                <a:latin typeface="+mn-lt"/>
                <a:ea typeface="+mn-ea"/>
                <a:cs typeface="+mn-cs"/>
              </a:rPr>
              <a:t>. Målet är att föra fram olika argument och komma fram till en gemensam lösning som alla kan acceptera. I bästa fall känner barnet att det har blivit lyssnat på och också fått inflytande. Då ökar chansen till att finna en gemensam lösning eller kompromiss. Risken är att du som förälder själv börjar föreslå olika lösningar men barn som är upprörda eller ledsna lyssnar ofta inte på konstruktiva förslag.</a:t>
            </a:r>
          </a:p>
          <a:p>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Problemlösningsmodellen.</a:t>
            </a:r>
            <a:r>
              <a:rPr lang="sv-SE" sz="1200" kern="1200" dirty="0">
                <a:solidFill>
                  <a:schemeClr val="tx1"/>
                </a:solidFill>
                <a:effectLst/>
                <a:latin typeface="+mn-lt"/>
                <a:ea typeface="+mn-ea"/>
                <a:cs typeface="+mn-cs"/>
              </a:rPr>
              <a:t> Om en konflikt kan lösas vid ett senare tillfälle när alla lugnat ned sig går det att använda problemlösningsmodellen. </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baseline="0" dirty="0">
              <a:solidFill>
                <a:schemeClr val="tx1"/>
              </a:solidFill>
              <a:latin typeface="Stockholm Type Display Regular" pitchFamily="50" charset="0"/>
              <a:ea typeface="+mn-ea"/>
              <a:cs typeface="Calibri"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baseline="0" dirty="0">
              <a:solidFill>
                <a:schemeClr val="tx1"/>
              </a:solidFill>
              <a:latin typeface="Stockholm Type Display Regular" pitchFamily="50" charset="0"/>
              <a:ea typeface="+mn-ea"/>
              <a:cs typeface="Calibri"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38</a:t>
            </a:fld>
            <a:endParaRPr lang="sv-SE"/>
          </a:p>
        </p:txBody>
      </p:sp>
    </p:spTree>
    <p:extLst>
      <p:ext uri="{BB962C8B-B14F-4D97-AF65-F5344CB8AC3E}">
        <p14:creationId xmlns:p14="http://schemas.microsoft.com/office/powerpoint/2010/main" val="2175076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5 min</a:t>
            </a:r>
          </a:p>
          <a:p>
            <a:endParaRPr lang="sv-S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1" kern="1200" baseline="0" dirty="0">
                <a:solidFill>
                  <a:schemeClr val="tx1"/>
                </a:solidFill>
                <a:ea typeface="+mn-ea"/>
                <a:cs typeface="Calibri" pitchFamily="34" charset="0"/>
              </a:rPr>
              <a:t>Gruppledarmanual, uppslag 3. </a:t>
            </a:r>
            <a:endParaRPr lang="sv-SE" sz="1400" dirty="0"/>
          </a:p>
          <a:p>
            <a:endParaRPr lang="sv-SE" sz="1400" dirty="0"/>
          </a:p>
          <a:p>
            <a:pPr marL="171450" indent="-171450">
              <a:buFont typeface="Wingdings" panose="05000000000000000000" pitchFamily="2" charset="2"/>
              <a:buChar char="Ø"/>
            </a:pPr>
            <a:r>
              <a:rPr lang="sv-SE" sz="1400" b="0" i="1" dirty="0"/>
              <a:t>Visa film: </a:t>
            </a:r>
            <a:r>
              <a:rPr lang="sv-SE" sz="1400" b="1" i="1" dirty="0"/>
              <a:t>Film</a:t>
            </a:r>
            <a:r>
              <a:rPr lang="sv-SE" sz="1400" b="1" i="1" baseline="0" dirty="0"/>
              <a:t> 13 - Diskutera </a:t>
            </a:r>
            <a:r>
              <a:rPr lang="sv-SE" sz="1400" b="0" i="1" baseline="0" dirty="0"/>
              <a:t>(mamma och två barn handlar i affären)</a:t>
            </a:r>
          </a:p>
          <a:p>
            <a:endParaRPr lang="sv-SE" sz="1400" b="1" dirty="0"/>
          </a:p>
          <a:p>
            <a:r>
              <a:rPr lang="sv-SE" sz="1400" b="1" dirty="0"/>
              <a:t>Fråga</a:t>
            </a:r>
            <a:r>
              <a:rPr lang="sv-SE" sz="1400" b="1" baseline="0" dirty="0"/>
              <a:t> gruppen</a:t>
            </a:r>
            <a:r>
              <a:rPr lang="sv-SE" sz="1400" b="1" dirty="0"/>
              <a:t>:</a:t>
            </a:r>
            <a:r>
              <a:rPr lang="sv-SE" sz="1400" b="1" baseline="0" dirty="0"/>
              <a:t> </a:t>
            </a:r>
          </a:p>
          <a:p>
            <a:pPr marL="180000" indent="-180000">
              <a:buFont typeface="Arial" panose="020B0604020202020204" pitchFamily="34" charset="0"/>
              <a:buChar char="•"/>
            </a:pPr>
            <a:r>
              <a:rPr lang="sv-SE" sz="1400" b="0" baseline="0" dirty="0"/>
              <a:t>Hur tror ni barnen upplevde situationen?</a:t>
            </a:r>
          </a:p>
          <a:p>
            <a:pPr marL="180000" indent="-180000">
              <a:buFont typeface="Arial" panose="020B0604020202020204" pitchFamily="34" charset="0"/>
              <a:buChar char="•"/>
            </a:pPr>
            <a:r>
              <a:rPr lang="sv-SE" sz="1400" b="0" baseline="0" dirty="0"/>
              <a:t>Vad gjorde föräldern som var bra?</a:t>
            </a:r>
          </a:p>
          <a:p>
            <a:endParaRPr lang="sv-SE" b="0" baseline="0" dirty="0"/>
          </a:p>
          <a:p>
            <a:endParaRPr lang="sv-SE" baseline="0" dirty="0"/>
          </a:p>
          <a:p>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39</a:t>
            </a:fld>
            <a:endParaRPr lang="sv-SE"/>
          </a:p>
        </p:txBody>
      </p:sp>
    </p:spTree>
    <p:extLst>
      <p:ext uri="{BB962C8B-B14F-4D97-AF65-F5344CB8AC3E}">
        <p14:creationId xmlns:p14="http://schemas.microsoft.com/office/powerpoint/2010/main" val="407335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153"/>
            <a:ext cx="5438140" cy="4917044"/>
          </a:xfrm>
        </p:spPr>
        <p:txBody>
          <a:bodyPr>
            <a:normAutofit/>
          </a:bodyPr>
          <a:lstStyle/>
          <a:p>
            <a:pPr marL="0" indent="0">
              <a:buFont typeface="Arial" panose="020B0604020202020204" pitchFamily="34" charset="0"/>
              <a:buNone/>
            </a:pPr>
            <a:r>
              <a:rPr lang="sv-SE" sz="1400" dirty="0">
                <a:cs typeface="Arial" panose="020B0604020202020204" pitchFamily="34" charset="0"/>
              </a:rPr>
              <a:t>3 min</a:t>
            </a:r>
          </a:p>
          <a:p>
            <a:pPr marL="0" indent="0">
              <a:buFont typeface="Arial" panose="020B0604020202020204" pitchFamily="34" charset="0"/>
              <a:buNone/>
            </a:pPr>
            <a:endParaRPr lang="sv-SE" sz="1400" baseline="0" dirty="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Förra utbildningsdagen pratade vi om förstärkning och hur förstärkning starkt påverkar vårt beteende. </a:t>
            </a:r>
            <a:r>
              <a:rPr lang="sv-SE" b="1" dirty="0"/>
              <a:t>Förstärkning</a:t>
            </a:r>
            <a:r>
              <a:rPr lang="sv-SE" dirty="0"/>
              <a:t> handlar om att sannolikheten för att ett beteende ska upprepas ökar eftersom det leder till en viss konsekvens.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i="1" dirty="0"/>
          </a:p>
          <a:p>
            <a:pPr marL="0" indent="0">
              <a:buFont typeface="Arial" panose="020B0604020202020204" pitchFamily="34" charset="0"/>
              <a:buNone/>
            </a:pPr>
            <a:r>
              <a:rPr lang="sv-SE" b="1" i="1" dirty="0"/>
              <a:t>Positiv förstärkning</a:t>
            </a:r>
            <a:endParaRPr lang="sv-SE" i="1" dirty="0"/>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dirty="0"/>
              <a:t>Positiv förstärkning</a:t>
            </a:r>
            <a:r>
              <a:rPr lang="sv-SE" baseline="0" dirty="0"/>
              <a:t> är när vi </a:t>
            </a:r>
            <a:r>
              <a:rPr lang="sv-SE" b="1" baseline="0" dirty="0"/>
              <a:t>uppnår</a:t>
            </a:r>
            <a:r>
              <a:rPr lang="sv-SE" baseline="0" dirty="0"/>
              <a:t> något som en konsekvens av vårt beteende, </a:t>
            </a:r>
            <a:r>
              <a:rPr lang="sv-SE" b="0" baseline="0" dirty="0">
                <a:latin typeface="Arial" panose="020B0604020202020204" pitchFamily="34" charset="0"/>
                <a:cs typeface="Arial" panose="020B0604020202020204" pitchFamily="34" charset="0"/>
              </a:rPr>
              <a:t>vilket leder till att beteendet ökar i frekvens.</a:t>
            </a:r>
            <a:endParaRPr lang="sv-SE" b="0" baseline="0" dirty="0"/>
          </a:p>
          <a:p>
            <a:pPr lvl="1"/>
            <a:endParaRPr lang="sv-SE" i="1" dirty="0"/>
          </a:p>
          <a:p>
            <a:pPr marL="0" indent="0">
              <a:buFont typeface="Arial" panose="020B0604020202020204" pitchFamily="34" charset="0"/>
              <a:buNone/>
            </a:pPr>
            <a:r>
              <a:rPr lang="sv-SE" b="1" i="1" dirty="0"/>
              <a:t>Negativ förstärkning</a:t>
            </a:r>
            <a:endParaRPr lang="sv-SE" i="0" dirty="0"/>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dirty="0"/>
              <a:t>Negativ förstärkning</a:t>
            </a:r>
            <a:r>
              <a:rPr lang="sv-SE" baseline="0" dirty="0"/>
              <a:t> är när vi</a:t>
            </a:r>
            <a:r>
              <a:rPr lang="sv-SE" dirty="0"/>
              <a:t> </a:t>
            </a:r>
            <a:r>
              <a:rPr lang="sv-SE" b="1" dirty="0"/>
              <a:t>slipper </a:t>
            </a:r>
            <a:r>
              <a:rPr lang="sv-SE" dirty="0"/>
              <a:t>något som en konsekvens av vårt beteende, </a:t>
            </a:r>
            <a:r>
              <a:rPr lang="sv-SE" b="0" baseline="0" dirty="0">
                <a:latin typeface="Arial" panose="020B0604020202020204" pitchFamily="34" charset="0"/>
                <a:cs typeface="Arial" panose="020B0604020202020204" pitchFamily="34" charset="0"/>
              </a:rPr>
              <a:t>vilket leder till att beteendet ökar i frekvens.</a:t>
            </a:r>
            <a:endParaRPr lang="sv-SE" b="0"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171450" indent="-171450" eaLnBrk="1" hangingPunct="1">
              <a:buFont typeface="Arial" panose="020B0604020202020204" pitchFamily="34" charset="0"/>
              <a:buChar char="•"/>
            </a:pPr>
            <a:r>
              <a:rPr lang="sv-SE" baseline="0" dirty="0"/>
              <a:t>Olika beteenden kan vara både positivt och negativt förstärkta. Positiv förstärkning </a:t>
            </a:r>
            <a:r>
              <a:rPr lang="sv-SE" sz="1200" b="0" baseline="0" dirty="0">
                <a:cs typeface="Arial" panose="020B0604020202020204" pitchFamily="34" charset="0"/>
              </a:rPr>
              <a:t>ger </a:t>
            </a:r>
            <a:r>
              <a:rPr lang="sv-SE" sz="1200" b="0" dirty="0">
                <a:cs typeface="Arial" panose="020B0604020202020204" pitchFamily="34" charset="0"/>
              </a:rPr>
              <a:t>mer långsiktigt</a:t>
            </a:r>
            <a:r>
              <a:rPr lang="sv-SE" sz="1200" b="0" baseline="0" dirty="0">
                <a:cs typeface="Arial" panose="020B0604020202020204" pitchFamily="34" charset="0"/>
              </a:rPr>
              <a:t> hållbara </a:t>
            </a:r>
            <a:r>
              <a:rPr lang="sv-SE" sz="1200" b="0" i="0" strike="noStrike" baseline="0" dirty="0">
                <a:cs typeface="Arial" panose="020B0604020202020204" pitchFamily="34" charset="0"/>
              </a:rPr>
              <a:t>beteendeförändringar. </a:t>
            </a:r>
            <a:r>
              <a:rPr lang="sv-SE" sz="1200" b="0" strike="noStrike" dirty="0">
                <a:cs typeface="Arial" panose="020B0604020202020204" pitchFamily="34" charset="0"/>
              </a:rPr>
              <a:t>Negativ </a:t>
            </a:r>
            <a:r>
              <a:rPr lang="sv-SE" sz="1200" b="0" dirty="0">
                <a:cs typeface="Arial" panose="020B0604020202020204" pitchFamily="34" charset="0"/>
              </a:rPr>
              <a:t>förstärkning</a:t>
            </a:r>
            <a:r>
              <a:rPr lang="sv-SE" sz="1200" b="0" baseline="0" dirty="0">
                <a:cs typeface="Arial" panose="020B0604020202020204" pitchFamily="34" charset="0"/>
              </a:rPr>
              <a:t> </a:t>
            </a:r>
            <a:r>
              <a:rPr lang="sv-SE" sz="1200" b="0" dirty="0">
                <a:cs typeface="Arial" panose="020B0604020202020204" pitchFamily="34" charset="0"/>
              </a:rPr>
              <a:t>är kortsiktigt belönande (vi undviker obehag i stunden).</a:t>
            </a:r>
          </a:p>
          <a:p>
            <a:pPr marL="0" indent="0" eaLnBrk="1" hangingPunct="1">
              <a:buFont typeface="Arial" panose="020B0604020202020204" pitchFamily="34" charset="0"/>
              <a:buNone/>
            </a:pPr>
            <a:endParaRPr lang="sv-SE"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I föräldragrupperna jobbar vi väldigt </a:t>
            </a:r>
            <a:r>
              <a:rPr lang="sv-SE" b="0" baseline="0" dirty="0"/>
              <a:t>mycket </a:t>
            </a:r>
            <a:r>
              <a:rPr lang="sv-SE" b="0" dirty="0"/>
              <a:t>med </a:t>
            </a:r>
            <a:r>
              <a:rPr lang="sv-SE" b="1" dirty="0"/>
              <a:t>positiv</a:t>
            </a:r>
            <a:r>
              <a:rPr lang="sv-SE" b="1" baseline="0" dirty="0"/>
              <a:t> förstärkning</a:t>
            </a:r>
            <a:r>
              <a:rPr lang="sv-SE" b="0" dirty="0"/>
              <a:t>. Positiv förstärkning är en grundbult i</a:t>
            </a:r>
            <a:r>
              <a:rPr lang="sv-SE" b="0" baseline="0" dirty="0"/>
              <a:t> Komet. </a:t>
            </a:r>
            <a:r>
              <a:rPr lang="sv-SE" dirty="0"/>
              <a:t>När vi vill förändra ett beteende hos oss själv eller hos någon annan är positiv förstärkning det bästa sättet. Uppmuntran, kärlek och positivism</a:t>
            </a:r>
            <a:r>
              <a:rPr lang="sv-SE" baseline="0" dirty="0"/>
              <a:t> </a:t>
            </a:r>
            <a:r>
              <a:rPr lang="sv-SE" dirty="0"/>
              <a:t>gör oss nöjda och tillfreds och vi lär oss också mer effektivt.</a:t>
            </a:r>
            <a:r>
              <a:rPr lang="sv-SE" baseline="0" dirty="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aseline="0" dirty="0"/>
              <a:t>I Komet har vi med det som Positiv uppmärksam, Ficklampan och fokus på det som fungerar, 5-1:an, Gemensam stund och Uppdrag och Ormen. </a:t>
            </a:r>
            <a:endParaRPr lang="sv-SE" sz="1200" b="0" dirty="0">
              <a:cs typeface="Arial" panose="020B0604020202020204" pitchFamily="34" charset="0"/>
            </a:endParaRPr>
          </a:p>
          <a:p>
            <a:pPr marL="457200" lvl="1" indent="0">
              <a:buFont typeface="Arial" panose="020B0604020202020204" pitchFamily="34" charset="0"/>
              <a:buNone/>
            </a:pPr>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33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kern="1200" dirty="0">
                <a:solidFill>
                  <a:schemeClr val="tx1"/>
                </a:solidFill>
                <a:effectLst/>
                <a:latin typeface="+mn-lt"/>
                <a:ea typeface="+mn-ea"/>
                <a:cs typeface="+mn-cs"/>
              </a:rPr>
              <a:t>4 min</a:t>
            </a:r>
          </a:p>
          <a:p>
            <a:endParaRPr lang="sv-SE"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1" kern="1200" baseline="0" dirty="0">
                <a:solidFill>
                  <a:schemeClr val="tx1"/>
                </a:solidFill>
                <a:ea typeface="+mn-ea"/>
                <a:cs typeface="Calibri" pitchFamily="34" charset="0"/>
              </a:rPr>
              <a:t>Gruppledarmanual, uppslag 4. </a:t>
            </a:r>
            <a:endParaRPr lang="sv-SE" sz="1400" kern="1200" dirty="0">
              <a:solidFill>
                <a:schemeClr val="tx1"/>
              </a:solidFill>
              <a:effectLst/>
              <a:latin typeface="+mn-lt"/>
              <a:ea typeface="+mn-ea"/>
              <a:cs typeface="+mn-cs"/>
            </a:endParaRPr>
          </a:p>
          <a:p>
            <a:endParaRPr lang="sv-SE" sz="14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400" kern="1200" dirty="0">
                <a:solidFill>
                  <a:schemeClr val="tx1"/>
                </a:solidFill>
                <a:effectLst/>
                <a:latin typeface="+mn-lt"/>
                <a:ea typeface="+mn-ea"/>
                <a:cs typeface="+mn-cs"/>
              </a:rPr>
              <a:t>Vi ska nu prata om de situationer som ligger i korgen Stå på sig, där förälder behöver bestämma och stå kvar och hur föräldern kan göra det på ett lugnt sätt och</a:t>
            </a:r>
            <a:r>
              <a:rPr lang="sv-SE" sz="1400" kern="1200" baseline="0" dirty="0">
                <a:solidFill>
                  <a:schemeClr val="tx1"/>
                </a:solidFill>
                <a:effectLst/>
                <a:latin typeface="+mn-lt"/>
                <a:ea typeface="+mn-ea"/>
                <a:cs typeface="+mn-cs"/>
              </a:rPr>
              <a:t> </a:t>
            </a:r>
            <a:r>
              <a:rPr lang="sv-SE" sz="1400" kern="1200" dirty="0">
                <a:solidFill>
                  <a:schemeClr val="tx1"/>
                </a:solidFill>
                <a:effectLst/>
                <a:latin typeface="+mn-lt"/>
                <a:ea typeface="+mn-ea"/>
                <a:cs typeface="+mn-cs"/>
              </a:rPr>
              <a:t>ger så lite uppmärksamhet som möjligt. Det rör situationer som inte kan väljas bort och skadliga beteenden. </a:t>
            </a:r>
          </a:p>
          <a:p>
            <a:endParaRPr lang="sv-SE" sz="1400" kern="1200" dirty="0">
              <a:solidFill>
                <a:schemeClr val="tx1"/>
              </a:solidFill>
              <a:effectLst/>
              <a:latin typeface="+mn-lt"/>
              <a:ea typeface="+mn-ea"/>
              <a:cs typeface="+mn-cs"/>
            </a:endParaRPr>
          </a:p>
          <a:p>
            <a:r>
              <a:rPr lang="sv-SE" sz="1400" b="1" kern="1200" dirty="0">
                <a:solidFill>
                  <a:schemeClr val="tx1"/>
                </a:solidFill>
                <a:effectLst/>
                <a:latin typeface="+mn-lt"/>
                <a:ea typeface="+mn-ea"/>
                <a:cs typeface="+mn-cs"/>
              </a:rPr>
              <a:t>Fråga deltagarna</a:t>
            </a:r>
            <a:r>
              <a:rPr lang="sv-SE" sz="1400" kern="1200" dirty="0">
                <a:solidFill>
                  <a:schemeClr val="tx1"/>
                </a:solidFill>
                <a:effectLst/>
                <a:latin typeface="+mn-lt"/>
                <a:ea typeface="+mn-ea"/>
                <a:cs typeface="+mn-cs"/>
              </a:rPr>
              <a:t>: Vilka situationer kan vi lägga i korgen </a:t>
            </a:r>
            <a:r>
              <a:rPr lang="sv-SE" sz="1400" i="1" kern="1200" dirty="0">
                <a:solidFill>
                  <a:schemeClr val="tx1"/>
                </a:solidFill>
                <a:effectLst/>
                <a:latin typeface="+mn-lt"/>
                <a:ea typeface="+mn-ea"/>
                <a:cs typeface="+mn-cs"/>
              </a:rPr>
              <a:t>Stå på sig</a:t>
            </a:r>
            <a:r>
              <a:rPr lang="sv-SE" sz="1400" kern="1200" dirty="0">
                <a:solidFill>
                  <a:schemeClr val="tx1"/>
                </a:solidFill>
                <a:effectLst/>
                <a:latin typeface="+mn-lt"/>
                <a:ea typeface="+mn-ea"/>
                <a:cs typeface="+mn-cs"/>
              </a:rPr>
              <a:t>?</a:t>
            </a:r>
            <a:r>
              <a:rPr lang="sv-SE" sz="1400" strike="sngStrike" kern="1200" dirty="0">
                <a:solidFill>
                  <a:schemeClr val="tx1"/>
                </a:solidFill>
                <a:effectLst/>
                <a:latin typeface="+mn-lt"/>
                <a:ea typeface="+mn-ea"/>
                <a:cs typeface="+mn-cs"/>
              </a:rPr>
              <a:t> </a:t>
            </a:r>
            <a:endParaRPr lang="sv-SE" sz="1400" kern="1200" dirty="0">
              <a:solidFill>
                <a:schemeClr val="tx1"/>
              </a:solidFill>
              <a:effectLst/>
              <a:latin typeface="+mn-lt"/>
              <a:ea typeface="+mn-ea"/>
              <a:cs typeface="+mn-cs"/>
            </a:endParaRPr>
          </a:p>
          <a:p>
            <a:r>
              <a:rPr lang="sv-SE" sz="1400" i="1" kern="1200" dirty="0">
                <a:solidFill>
                  <a:schemeClr val="tx1"/>
                </a:solidFill>
                <a:effectLst/>
                <a:latin typeface="+mn-lt"/>
                <a:ea typeface="+mn-ea"/>
                <a:cs typeface="+mn-cs"/>
              </a:rPr>
              <a:t>Skriv föräldrarnas förslag under rubriken Stå på sig. Samma situation kan hamna i flera korgar beroende på vad föräldrarna tycker. </a:t>
            </a:r>
            <a:endParaRPr lang="sv-SE" sz="140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baseline="0" dirty="0">
              <a:solidFill>
                <a:schemeClr val="tx1"/>
              </a:solidFill>
              <a:latin typeface="Stockholm Type Display Regular" pitchFamily="50" charset="0"/>
              <a:ea typeface="+mn-ea"/>
              <a:cs typeface="Calibri"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40</a:t>
            </a:fld>
            <a:endParaRPr lang="sv-SE"/>
          </a:p>
        </p:txBody>
      </p:sp>
    </p:spTree>
    <p:extLst>
      <p:ext uri="{BB962C8B-B14F-4D97-AF65-F5344CB8AC3E}">
        <p14:creationId xmlns:p14="http://schemas.microsoft.com/office/powerpoint/2010/main" val="940412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lvl="0"/>
            <a:r>
              <a:rPr lang="sv-SE" sz="1200" b="0" kern="1200" dirty="0">
                <a:solidFill>
                  <a:schemeClr val="tx1"/>
                </a:solidFill>
                <a:effectLst/>
                <a:latin typeface="+mn-lt"/>
                <a:ea typeface="+mn-ea"/>
                <a:cs typeface="+mn-cs"/>
              </a:rPr>
              <a:t>3 min </a:t>
            </a:r>
          </a:p>
          <a:p>
            <a:pPr lvl="0"/>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baseline="0" dirty="0">
                <a:solidFill>
                  <a:schemeClr val="tx1"/>
                </a:solidFill>
                <a:ea typeface="+mn-ea"/>
                <a:cs typeface="Calibri" pitchFamily="34" charset="0"/>
              </a:rPr>
              <a:t>Gruppledarmanual, uppslag 4. </a:t>
            </a:r>
          </a:p>
          <a:p>
            <a:endParaRPr lang="sv-SE" b="1" baseline="0" dirty="0"/>
          </a:p>
          <a:p>
            <a:r>
              <a:rPr lang="sv-SE" b="0" baseline="0" dirty="0"/>
              <a:t>Och när man inte kan välja bort en konflikt, behöver säga nej eller stå fast vid sitt beslut, som vi tidigare diskuterat, så är det fortfarande viktigt hur man som förälder agerar för att minimera negativ uppmärksamhet. </a:t>
            </a:r>
          </a:p>
          <a:p>
            <a:endParaRPr lang="sv-SE" b="0" baseline="0" dirty="0"/>
          </a:p>
          <a:p>
            <a:pPr marL="171450" indent="-171450">
              <a:buFont typeface="Wingdings" panose="05000000000000000000" pitchFamily="2" charset="2"/>
              <a:buChar char="Ø"/>
            </a:pPr>
            <a:r>
              <a:rPr lang="sv-SE" b="0" i="1" baseline="0" dirty="0"/>
              <a:t>Gå igenom bilden. Ge exempel.</a:t>
            </a:r>
          </a:p>
          <a:p>
            <a:pPr lvl="0"/>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Bekräfta barnets känsla.</a:t>
            </a:r>
            <a:r>
              <a:rPr lang="sv-SE" sz="1200" b="1" kern="1200" baseline="0" dirty="0">
                <a:solidFill>
                  <a:schemeClr val="tx1"/>
                </a:solidFill>
                <a:effectLst/>
                <a:latin typeface="+mn-lt"/>
                <a:ea typeface="+mn-ea"/>
                <a:cs typeface="+mn-cs"/>
              </a:rPr>
              <a:t> </a:t>
            </a:r>
            <a:r>
              <a:rPr lang="sv-SE" sz="1200" b="0" kern="1200" baseline="0" dirty="0">
                <a:solidFill>
                  <a:schemeClr val="tx1"/>
                </a:solidFill>
                <a:effectLst/>
                <a:latin typeface="+mn-lt"/>
                <a:ea typeface="+mn-ea"/>
                <a:cs typeface="+mn-cs"/>
              </a:rPr>
              <a:t>Visa förståelse och sätt ord på barnets känslor.</a:t>
            </a:r>
          </a:p>
          <a:p>
            <a:pPr lvl="0"/>
            <a:endParaRPr lang="sv-SE" sz="1200" b="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Sänk volymen</a:t>
            </a:r>
            <a:r>
              <a:rPr lang="sv-SE" sz="1200" kern="1200" dirty="0">
                <a:solidFill>
                  <a:schemeClr val="tx1"/>
                </a:solidFill>
                <a:effectLst/>
                <a:latin typeface="+mn-lt"/>
                <a:ea typeface="+mn-ea"/>
                <a:cs typeface="+mn-cs"/>
              </a:rPr>
              <a:t>. Bete dig lugnt och använd låg röstvolym. Annars kan det leda till mer bråk. Det är ofta bra att använda kroppsspråk, som att lägga en hand på axeln utan att säga något.</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Säg nej en gång och använd få ord</a:t>
            </a:r>
            <a:r>
              <a:rPr lang="sv-SE" sz="1200" kern="1200" dirty="0">
                <a:solidFill>
                  <a:schemeClr val="tx1"/>
                </a:solidFill>
                <a:effectLst/>
                <a:latin typeface="+mn-lt"/>
                <a:ea typeface="+mn-ea"/>
                <a:cs typeface="+mn-cs"/>
              </a:rPr>
              <a:t>. Säg lugnt nej med en kort förklaring för att barnet ska förstå vad du vill. Undvik att argumentera.</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Minska uppmärksamheten</a:t>
            </a:r>
            <a:r>
              <a:rPr lang="sv-SE" sz="1200" kern="1200" dirty="0">
                <a:solidFill>
                  <a:schemeClr val="tx1"/>
                </a:solidFill>
                <a:effectLst/>
                <a:latin typeface="+mn-lt"/>
                <a:ea typeface="+mn-ea"/>
                <a:cs typeface="+mn-cs"/>
              </a:rPr>
              <a:t>. Minska uppmärksamheten för barnets tjat och bråk. Undvik hetsiga diskussioner. När barnet slutar gäller det att ge uppmärksamhet på en gång.</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Avled barnet</a:t>
            </a:r>
            <a:r>
              <a:rPr lang="sv-SE" sz="1200" b="0" kern="1200" baseline="0" dirty="0">
                <a:solidFill>
                  <a:schemeClr val="tx1"/>
                </a:solidFill>
                <a:effectLst/>
                <a:latin typeface="+mn-lt"/>
                <a:ea typeface="+mn-ea"/>
                <a:cs typeface="+mn-cs"/>
              </a:rPr>
              <a:t> .Genom att tex föreslå an annan aktivitet, kom du vi….</a:t>
            </a:r>
          </a:p>
          <a:p>
            <a:pPr lvl="0"/>
            <a:endParaRPr lang="sv-SE" sz="1200" b="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Förbered barnet och dig själv</a:t>
            </a:r>
            <a:r>
              <a:rPr lang="sv-SE" sz="1200" kern="1200" dirty="0">
                <a:solidFill>
                  <a:schemeClr val="tx1"/>
                </a:solidFill>
                <a:effectLst/>
                <a:latin typeface="+mn-lt"/>
                <a:ea typeface="+mn-ea"/>
                <a:cs typeface="+mn-cs"/>
              </a:rPr>
              <a:t>. Berätta för barnet att du i fortsättningen inte kommer att diskutera i situationer när det är mycket tjat och bråk. Ofta är de här situationerna återkommande. Förbered också dig själv på dem, det gör det lättare att inte börja tjata, skälla eller argumentera när de väl uppstår.</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baseline="0" dirty="0">
              <a:solidFill>
                <a:schemeClr val="tx1"/>
              </a:solidFill>
              <a:latin typeface="Stockholm Type Display Regular" pitchFamily="50" charset="0"/>
              <a:ea typeface="+mn-ea"/>
              <a:cs typeface="Calibri"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41</a:t>
            </a:fld>
            <a:endParaRPr lang="sv-SE"/>
          </a:p>
        </p:txBody>
      </p:sp>
    </p:spTree>
    <p:extLst>
      <p:ext uri="{BB962C8B-B14F-4D97-AF65-F5344CB8AC3E}">
        <p14:creationId xmlns:p14="http://schemas.microsoft.com/office/powerpoint/2010/main" val="1017631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lvl="0"/>
            <a:r>
              <a:rPr lang="sv-SE" sz="1200" b="0" kern="1200" dirty="0">
                <a:solidFill>
                  <a:schemeClr val="tx1"/>
                </a:solidFill>
                <a:effectLst/>
                <a:latin typeface="+mn-lt"/>
                <a:ea typeface="+mn-ea"/>
                <a:cs typeface="+mn-cs"/>
              </a:rPr>
              <a:t>4 min </a:t>
            </a:r>
            <a:endParaRPr lang="sv-SE" sz="1200" b="1" kern="1200" dirty="0">
              <a:solidFill>
                <a:schemeClr val="tx1"/>
              </a:solidFill>
              <a:effectLst/>
              <a:latin typeface="+mn-lt"/>
              <a:ea typeface="+mn-ea"/>
              <a:cs typeface="+mn-cs"/>
            </a:endParaRPr>
          </a:p>
          <a:p>
            <a:pPr lvl="0"/>
            <a:endParaRPr lang="sv-SE"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baseline="0" dirty="0">
                <a:solidFill>
                  <a:schemeClr val="tx1"/>
                </a:solidFill>
                <a:ea typeface="+mn-ea"/>
                <a:cs typeface="Calibri" pitchFamily="34" charset="0"/>
              </a:rPr>
              <a:t>Gruppledarmanual, uppslag 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kern="1200" baseline="0" dirty="0">
              <a:solidFill>
                <a:schemeClr val="tx1"/>
              </a:solidFill>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Bekräfta barnets känsla</a:t>
            </a:r>
            <a:r>
              <a:rPr lang="sv-SE" sz="1200" kern="1200" dirty="0">
                <a:solidFill>
                  <a:schemeClr val="tx1"/>
                </a:solidFill>
                <a:effectLst/>
                <a:latin typeface="+mn-lt"/>
                <a:ea typeface="+mn-ea"/>
                <a:cs typeface="+mn-cs"/>
              </a:rPr>
              <a:t>. Det är svårt att nå fram till ett barn som är upprört. Att bekräfta barnets känslor har ofta en lugnande inverkan på barnet. Det gör att det är lättare att nå barnet. </a:t>
            </a:r>
            <a:r>
              <a:rPr lang="sv-SE" sz="1200" b="0" i="0" dirty="0">
                <a:latin typeface="Times New Roman" panose="02020603050405020304" pitchFamily="18" charset="0"/>
                <a:cs typeface="Times New Roman" panose="02020603050405020304" pitchFamily="18" charset="0"/>
              </a:rPr>
              <a:t>Även om vi som vuxna</a:t>
            </a:r>
            <a:r>
              <a:rPr lang="sv-SE" sz="1200" b="0" i="0" baseline="0" dirty="0">
                <a:latin typeface="Times New Roman" panose="02020603050405020304" pitchFamily="18" charset="0"/>
                <a:cs typeface="Times New Roman" panose="02020603050405020304" pitchFamily="18" charset="0"/>
              </a:rPr>
              <a:t> inte förstår precis allt hur barnet känner kan vi förstå att det är jobbigt att känna en stark känsla och bekräfta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kern="1200" dirty="0">
                <a:solidFill>
                  <a:schemeClr val="tx1"/>
                </a:solidFill>
                <a:effectLst/>
                <a:latin typeface="+mn-lt"/>
                <a:ea typeface="+mn-ea"/>
                <a:cs typeface="+mn-cs"/>
              </a:rPr>
              <a:t>Hantera känslor.</a:t>
            </a:r>
            <a:r>
              <a:rPr lang="sv-SE" sz="1200" kern="1200" dirty="0">
                <a:solidFill>
                  <a:schemeClr val="tx1"/>
                </a:solidFill>
                <a:effectLst/>
                <a:latin typeface="+mn-lt"/>
                <a:ea typeface="+mn-ea"/>
                <a:cs typeface="+mn-cs"/>
              </a:rPr>
              <a:t> </a:t>
            </a:r>
            <a:r>
              <a:rPr lang="sv-SE" b="0" dirty="0"/>
              <a:t>Det är vanligt att man vill få</a:t>
            </a:r>
            <a:r>
              <a:rPr lang="sv-SE" b="0" baseline="0" dirty="0"/>
              <a:t> känslan att gå över genom att släta över, avleda eller trösta för snabbt utan att bekräfta barnets känsla. </a:t>
            </a:r>
            <a:r>
              <a:rPr lang="sv-SE" sz="1200" b="0" baseline="0" dirty="0"/>
              <a:t>Barn som blir bekräftande och accepterade när de visar ilska, ledsenhet eller rädsla blir bra på att hantera starka känslor och visa empati gentemot andra. </a:t>
            </a:r>
            <a:r>
              <a:rPr lang="sv-SE" sz="1000" b="0" i="0" kern="1200" dirty="0">
                <a:solidFill>
                  <a:schemeClr val="tx1"/>
                </a:solidFill>
                <a:effectLst/>
                <a:latin typeface="+mn-lt"/>
                <a:ea typeface="+mn-ea"/>
                <a:cs typeface="+mn-cs"/>
              </a:rPr>
              <a:t>Som vuxen går det att </a:t>
            </a:r>
            <a:r>
              <a:rPr lang="sv-SE" sz="1000" b="0" i="0" kern="1200" baseline="0" dirty="0">
                <a:solidFill>
                  <a:schemeClr val="tx1"/>
                </a:solidFill>
                <a:effectLst/>
                <a:latin typeface="+mn-lt"/>
                <a:ea typeface="+mn-ea"/>
                <a:cs typeface="+mn-cs"/>
              </a:rPr>
              <a:t>b</a:t>
            </a:r>
            <a:r>
              <a:rPr lang="sv-SE" sz="1000" b="0" i="0" baseline="0" dirty="0">
                <a:latin typeface="+mn-lt"/>
              </a:rPr>
              <a:t>ekräfta känslan eller upplevelsen utan att för den skull acceptera beteendet och hjälpa dem att visa känslan på ett mer acceptabelt sätt. </a:t>
            </a:r>
          </a:p>
          <a:p>
            <a:pPr lvl="0"/>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Olika känslor</a:t>
            </a:r>
            <a:r>
              <a:rPr lang="sv-SE" sz="1200" kern="1200" dirty="0">
                <a:solidFill>
                  <a:schemeClr val="tx1"/>
                </a:solidFill>
                <a:effectLst/>
                <a:latin typeface="+mn-lt"/>
                <a:ea typeface="+mn-ea"/>
                <a:cs typeface="+mn-cs"/>
              </a:rPr>
              <a:t>. Vuxna tillåter och accepterar ibland olika känslor hos pojkar respektive flickor. Ilska kan till exempel accepteras mer hos pojkar och för flickor kan det vara mer accepterat att vara ledsen. Alla barn behöver få visa och känna alla sina </a:t>
            </a:r>
            <a:r>
              <a:rPr lang="sv-SE" sz="1200" i="0" kern="1200" dirty="0">
                <a:solidFill>
                  <a:schemeClr val="tx1"/>
                </a:solidFill>
                <a:effectLst/>
                <a:latin typeface="+mn-lt"/>
                <a:ea typeface="+mn-ea"/>
                <a:cs typeface="+mn-cs"/>
              </a:rPr>
              <a:t>känslor</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baseline="0" dirty="0">
              <a:latin typeface="+mn-lt"/>
            </a:endParaRPr>
          </a:p>
          <a:p>
            <a:r>
              <a:rPr lang="sv-SE" sz="1200" kern="1200" dirty="0">
                <a:solidFill>
                  <a:schemeClr val="tx1"/>
                </a:solidFill>
                <a:effectLst/>
                <a:latin typeface="+mn-lt"/>
                <a:ea typeface="+mn-ea"/>
                <a:cs typeface="+mn-cs"/>
              </a:rPr>
              <a:t>Så här kan du göra för att bekräfta ditt barns känsla:</a:t>
            </a:r>
          </a:p>
          <a:p>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Sammanfatta det barnet vill.</a:t>
            </a:r>
            <a:r>
              <a:rPr lang="sv-SE" sz="1200" kern="1200" dirty="0">
                <a:solidFill>
                  <a:schemeClr val="tx1"/>
                </a:solidFill>
                <a:effectLst/>
                <a:latin typeface="+mn-lt"/>
                <a:ea typeface="+mn-ea"/>
                <a:cs typeface="+mn-cs"/>
              </a:rPr>
              <a:t> Sammanfatta mycket kortfattat det du tror att barnet vill. Att använda lugn röst gör barnet lugnare. Sök ögonkontakt och gå ner på huk.</a:t>
            </a:r>
          </a:p>
          <a:p>
            <a:pPr lvl="0"/>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Sätt ord på barnets känsla.</a:t>
            </a:r>
            <a:r>
              <a:rPr lang="sv-SE" sz="1200" kern="1200" dirty="0">
                <a:solidFill>
                  <a:schemeClr val="tx1"/>
                </a:solidFill>
                <a:effectLst/>
                <a:latin typeface="+mn-lt"/>
                <a:ea typeface="+mn-ea"/>
                <a:cs typeface="+mn-cs"/>
              </a:rPr>
              <a:t> Barn som skriker eller slänger saker omkring sig kanske egentligen är mer ledsna än arga. Sätt ord på det du tror barnet känner och visa att du förstår och accepterar att barnet känner som det gör utan att för den skull acceptera beteendet.</a:t>
            </a:r>
            <a:r>
              <a:rPr lang="sv-SE" sz="1200" b="0" i="1" baseline="0" dirty="0">
                <a:latin typeface="+mn-lt"/>
              </a:rPr>
              <a:t>. </a:t>
            </a:r>
            <a:r>
              <a:rPr lang="sv-SE" sz="1200" b="0" i="1" dirty="0">
                <a:latin typeface="+mn-lt"/>
              </a:rPr>
              <a:t>”Det verkar</a:t>
            </a:r>
            <a:r>
              <a:rPr lang="sv-SE" sz="1200" b="0" i="1" baseline="0" dirty="0">
                <a:latin typeface="+mn-lt"/>
              </a:rPr>
              <a:t> som att du blev ledsen, stämmer det?” ”Jag förstår att du blev rädd, det skulle jag också ha blivit”. ”Okej jag förstår, så brukar det kännas för mig också”.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baseline="0" dirty="0">
                <a:latin typeface="+mn-lt"/>
              </a:rPr>
              <a:t>Barnet känner sig lyssnat på och att föräldern försöker förstår hur det känner. Blir lugnad och känner inte samma behov av att fortsätta hävda sitt missnöje. </a:t>
            </a:r>
            <a:r>
              <a:rPr kumimoji="0" lang="sv-SE" sz="1200" b="0" i="0" u="none" strike="noStrike" kern="1200" cap="none" spc="0" normalizeH="0" baseline="0" noProof="0" dirty="0">
                <a:ln>
                  <a:noFill/>
                </a:ln>
                <a:solidFill>
                  <a:prstClr val="black"/>
                </a:solidFill>
                <a:effectLst/>
                <a:uLnTx/>
                <a:uFillTx/>
                <a:latin typeface="Stockholm Type Regular" pitchFamily="50" charset="0"/>
                <a:ea typeface="+mn-ea"/>
                <a:cs typeface="+mn-cs"/>
              </a:rPr>
              <a:t>Känslor som accepteras är mindre hotfulla och går över snabbare. Vi kan också behöva </a:t>
            </a:r>
            <a:r>
              <a:rPr kumimoji="0" lang="sv-SE" sz="1200" b="0" i="0" u="none" strike="noStrike" kern="1200" cap="none" spc="0" normalizeH="0" baseline="0" noProof="0" dirty="0">
                <a:ln>
                  <a:noFill/>
                </a:ln>
                <a:solidFill>
                  <a:prstClr val="black"/>
                </a:solidFill>
                <a:effectLst/>
                <a:uLnTx/>
                <a:uFillTx/>
                <a:latin typeface="+mn-lt"/>
                <a:ea typeface="+mn-ea"/>
                <a:cs typeface="+mn-cs"/>
              </a:rPr>
              <a:t>h</a:t>
            </a:r>
            <a:r>
              <a:rPr lang="sv-SE" sz="1200" b="0" i="0" baseline="0" dirty="0" err="1">
                <a:latin typeface="+mn-lt"/>
              </a:rPr>
              <a:t>jälpa</a:t>
            </a:r>
            <a:r>
              <a:rPr lang="sv-SE" sz="1200" b="0" i="0" baseline="0" dirty="0">
                <a:latin typeface="+mn-lt"/>
              </a:rPr>
              <a:t> barnet att uttrycka känslan. </a:t>
            </a:r>
            <a:r>
              <a:rPr lang="sv-SE" sz="1200" b="0" i="1" baseline="0" dirty="0">
                <a:latin typeface="+mn-lt"/>
              </a:rPr>
              <a:t>”Hur kändes det för dig när det hände?”</a:t>
            </a:r>
            <a:endParaRPr kumimoji="0" lang="sv-SE" sz="1200" b="0" i="1" u="none" strike="noStrike" kern="1200" cap="none" spc="0" normalizeH="0" baseline="0" noProof="0" dirty="0">
              <a:ln>
                <a:noFill/>
              </a:ln>
              <a:solidFill>
                <a:prstClr val="black"/>
              </a:solidFill>
              <a:effectLst/>
              <a:uLnTx/>
              <a:uFillTx/>
              <a:latin typeface="Stockholm Type Regular" pitchFamily="50" charset="0"/>
              <a:ea typeface="+mn-ea"/>
              <a:cs typeface="+mn-cs"/>
            </a:endParaRPr>
          </a:p>
          <a:p>
            <a:pPr lvl="0"/>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Ditt tonfall och kroppsspråk </a:t>
            </a:r>
            <a:r>
              <a:rPr lang="sv-SE" sz="1200" kern="1200" dirty="0">
                <a:solidFill>
                  <a:schemeClr val="tx1"/>
                </a:solidFill>
                <a:effectLst/>
                <a:latin typeface="+mn-lt"/>
                <a:ea typeface="+mn-ea"/>
                <a:cs typeface="+mn-cs"/>
              </a:rPr>
              <a:t>behöver stämma överens med vad du säger för att barnet verkligen ska känna att du bekräftar och accepterar hens känsla.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Avstå från att föreslå lösningar. </a:t>
            </a:r>
            <a:r>
              <a:rPr lang="sv-SE" sz="1200" kern="1200" dirty="0">
                <a:solidFill>
                  <a:schemeClr val="tx1"/>
                </a:solidFill>
                <a:effectLst/>
                <a:latin typeface="+mn-lt"/>
                <a:ea typeface="+mn-ea"/>
                <a:cs typeface="+mn-cs"/>
              </a:rPr>
              <a:t>Det kan vara lockande</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att föreslå lösningar eller</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komma med</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argument emot</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det barnet vill i situationen, men det upplevs sällan som bekräftande och leder oftast till att barnet blir mer upprört.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i="1" dirty="0"/>
              <a:t>Läs upp ett</a:t>
            </a:r>
            <a:r>
              <a:rPr lang="sv-SE" i="1" baseline="0" dirty="0"/>
              <a:t> par av exemplen på </a:t>
            </a:r>
            <a:r>
              <a:rPr lang="sv-SE" i="1" dirty="0"/>
              <a:t>att bekräfta barnets känsla: </a:t>
            </a:r>
            <a:endParaRPr lang="sv-SE" sz="1200" i="1"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”Jag ser att du vill leka mer och förstår att du blir arg när du måste sluta leka för att gå och lägga dig.”</a:t>
            </a:r>
          </a:p>
          <a:p>
            <a:r>
              <a:rPr lang="sv-SE" sz="1200" i="1" kern="1200" dirty="0">
                <a:solidFill>
                  <a:schemeClr val="tx1"/>
                </a:solidFill>
                <a:effectLst/>
                <a:latin typeface="+mn-lt"/>
                <a:ea typeface="+mn-ea"/>
                <a:cs typeface="+mn-cs"/>
              </a:rPr>
              <a:t> ”Du blir besviken när du inte får se mer på TV. Jag tycker också att det kan vara svårt att sluta ibland.”</a:t>
            </a:r>
            <a:endParaRPr lang="sv-SE" i="1" dirty="0"/>
          </a:p>
          <a:p>
            <a:r>
              <a:rPr lang="sv-SE" i="1" dirty="0"/>
              <a:t>”Jag förstår att du blir jättebesviken och ledsen för</a:t>
            </a:r>
            <a:r>
              <a:rPr lang="sv-SE" i="1" baseline="0" dirty="0"/>
              <a:t> att du</a:t>
            </a:r>
            <a:r>
              <a:rPr lang="sv-SE" i="1" dirty="0"/>
              <a:t> vill gå ut i parken nu, men det är för sent</a:t>
            </a:r>
            <a:r>
              <a:rPr lang="sv-SE" i="1" baseline="0" dirty="0"/>
              <a:t> och jättemörkt ute…och det är snart dags att lägga sig. Välj en bok så ska vi strax läsa…”</a:t>
            </a:r>
            <a:endParaRPr lang="sv-SE" i="1" dirty="0"/>
          </a:p>
          <a:p>
            <a:r>
              <a:rPr lang="sv-SE" i="1" dirty="0"/>
              <a:t>”Jag kan förstå att du blir sugen när du ser godiset</a:t>
            </a:r>
            <a:r>
              <a:rPr lang="sv-SE" i="1" baseline="0" dirty="0"/>
              <a:t> men vi ska äta mat snart, du kan få skala morötter.”</a:t>
            </a:r>
            <a:endParaRPr lang="sv-SE" i="1" dirty="0"/>
          </a:p>
          <a:p>
            <a:r>
              <a:rPr lang="sv-SE" i="1" dirty="0"/>
              <a:t>”Jag förstår att du </a:t>
            </a:r>
            <a:r>
              <a:rPr lang="sv-SE" i="1" baseline="0" dirty="0"/>
              <a:t>vill fortsätta att leka med Kia men nu måste vi hinna med bussen. Jag såg att ni hade kul.”</a:t>
            </a:r>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42</a:t>
            </a:fld>
            <a:endParaRPr lang="sv-SE"/>
          </a:p>
        </p:txBody>
      </p:sp>
    </p:spTree>
    <p:extLst>
      <p:ext uri="{BB962C8B-B14F-4D97-AF65-F5344CB8AC3E}">
        <p14:creationId xmlns:p14="http://schemas.microsoft.com/office/powerpoint/2010/main" val="2100137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b="0" baseline="0" dirty="0"/>
              <a:t>2 min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00" b="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b="0" baseline="0" dirty="0"/>
              <a:t>Forskning visar på vikten av att acceptera och bekräfta barns känslor. Ett par exempel från studier: </a:t>
            </a:r>
            <a:endParaRPr lang="sv-SE" sz="11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00" b="0" i="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t>Flera metaanalyser och RCT-studier visar att </a:t>
            </a:r>
            <a:r>
              <a:rPr lang="sv-SE" sz="1600" b="1" dirty="0"/>
              <a:t>emotionell validering</a:t>
            </a:r>
            <a:r>
              <a:rPr lang="sv-SE" sz="1600" dirty="0"/>
              <a:t> hos föräldrar påverkar barns känsloreglering och mental hälsa positivt. </a:t>
            </a:r>
            <a:r>
              <a:rPr lang="sv-SE" sz="1100" b="0" i="0" baseline="0" dirty="0"/>
              <a:t>Brist på känslomässig bekräftelse under barndomen ökar risk för psykisk ohälsa (</a:t>
            </a:r>
            <a:r>
              <a:rPr lang="sv-SE" sz="900" dirty="0"/>
              <a:t>En </a:t>
            </a:r>
            <a:r>
              <a:rPr lang="sv-SE" sz="900" dirty="0" err="1"/>
              <a:t>metanalys</a:t>
            </a:r>
            <a:r>
              <a:rPr lang="sv-SE" sz="900" dirty="0"/>
              <a:t> visar till exempel</a:t>
            </a:r>
            <a:r>
              <a:rPr lang="sv-SE" sz="1100" dirty="0"/>
              <a:t> att brist på känslomässig bekräftelse är en betydande riskfaktor för psykisk ohälsa senare i livet </a:t>
            </a:r>
            <a:r>
              <a:rPr lang="sv-SE" sz="900" dirty="0"/>
              <a:t>(</a:t>
            </a:r>
            <a:r>
              <a:rPr lang="sv-SE" sz="1100" b="0" dirty="0"/>
              <a:t>Humphreys et al., 2025).</a:t>
            </a:r>
            <a:endParaRPr lang="sv-SE" sz="1100" b="0" i="0" baseline="0"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1" kern="1200" baseline="0" dirty="0">
              <a:solidFill>
                <a:schemeClr val="tx1"/>
              </a:solidFill>
              <a:effectLst/>
              <a:latin typeface="+mn-lt"/>
              <a:ea typeface="+mn-ea"/>
              <a:cs typeface="Calibri" pitchFamily="34" charset="0"/>
            </a:endParaRPr>
          </a:p>
          <a:p>
            <a:pPr marL="171450" indent="-171450">
              <a:buFont typeface="Arial" panose="020B0604020202020204" pitchFamily="34" charset="0"/>
              <a:buChar char="•"/>
            </a:pPr>
            <a:r>
              <a:rPr lang="sv-SE" sz="1200" i="0" kern="1200" dirty="0">
                <a:solidFill>
                  <a:schemeClr val="tx1"/>
                </a:solidFill>
                <a:effectLst/>
                <a:latin typeface="+mn-lt"/>
                <a:ea typeface="+mn-ea"/>
                <a:cs typeface="+mn-cs"/>
              </a:rPr>
              <a:t>En stor studie med 10 000 deltagare visade att de personer som var bra på att identifiera och benämna känslor hos sig själva hade färre besök hos läkare, färre poäng på en depressionsskala, lägre konsumtion av mediciner och hade spenderat färre dagar på sjukhus än dem som inte hade lika god kännedom om sina känslor. Ett rikt känsloliv var lika viktigt, eller till och med viktigare, för den fysiska hälsan som att äta nyttigt, att inte röka och att träna regelbundet (</a:t>
            </a:r>
            <a:r>
              <a:rPr lang="sv-SE" sz="1200" kern="1200" dirty="0" err="1">
                <a:solidFill>
                  <a:schemeClr val="tx1"/>
                </a:solidFill>
                <a:effectLst/>
                <a:latin typeface="+mn-lt"/>
                <a:ea typeface="+mn-ea"/>
                <a:cs typeface="+mn-cs"/>
              </a:rPr>
              <a:t>Quoidbach</a:t>
            </a:r>
            <a:r>
              <a:rPr lang="sv-SE" sz="1200" i="0" kern="1200" baseline="0" dirty="0">
                <a:solidFill>
                  <a:schemeClr val="tx1"/>
                </a:solidFill>
                <a:effectLst/>
                <a:latin typeface="+mn-lt"/>
                <a:ea typeface="+mn-ea"/>
                <a:cs typeface="+mn-cs"/>
              </a:rPr>
              <a:t> et al., 2014). </a:t>
            </a:r>
          </a:p>
          <a:p>
            <a:pPr marL="0" indent="0">
              <a:buFont typeface="Arial" panose="020B0604020202020204" pitchFamily="34" charset="0"/>
              <a:buNone/>
            </a:pPr>
            <a:endParaRPr lang="sv-SE"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i="0" kern="1200" dirty="0">
                <a:solidFill>
                  <a:schemeClr val="tx1"/>
                </a:solidFill>
                <a:effectLst/>
                <a:latin typeface="+mn-lt"/>
                <a:ea typeface="+mn-ea"/>
                <a:cs typeface="+mn-cs"/>
              </a:rPr>
              <a:t>Den här forskningen är gjord på vuxna men visar hur viktig det är med kännedom om sina känslor, och</a:t>
            </a:r>
            <a:r>
              <a:rPr lang="sv-SE" sz="1200" i="0" kern="1200" baseline="0" dirty="0">
                <a:solidFill>
                  <a:schemeClr val="tx1"/>
                </a:solidFill>
                <a:effectLst/>
                <a:latin typeface="+mn-lt"/>
                <a:ea typeface="+mn-ea"/>
                <a:cs typeface="+mn-cs"/>
              </a:rPr>
              <a:t> är en stark motivator till att börja prata om känslor så tidigt som möjligt med våra barn. </a:t>
            </a:r>
            <a:endParaRPr lang="sv-SE" sz="1200" i="0"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183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C832E54-0D87-4699-A57C-9D34AFECCF40}" type="slidenum">
              <a:rPr lang="sv-SE" smtClean="0"/>
              <a:pPr/>
              <a:t>44</a:t>
            </a:fld>
            <a:endParaRPr lang="sv-SE"/>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p:spPr>
        <p:txBody>
          <a:bodyPr>
            <a:noAutofit/>
          </a:bodyPr>
          <a:lstStyle/>
          <a:p>
            <a:pPr eaLnBrk="1" hangingPunct="1"/>
            <a:r>
              <a:rPr lang="sv-SE" sz="1400" dirty="0"/>
              <a:t>10 min </a:t>
            </a:r>
          </a:p>
          <a:p>
            <a:pPr eaLnBrk="1" hangingPunct="1"/>
            <a:endParaRPr lang="sv-S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1" kern="1200" baseline="0" dirty="0">
                <a:solidFill>
                  <a:schemeClr val="tx1"/>
                </a:solidFill>
                <a:ea typeface="+mn-ea"/>
                <a:cs typeface="Calibri" pitchFamily="34" charset="0"/>
              </a:rPr>
              <a:t>Gruppledarmanual, uppslag 6. </a:t>
            </a:r>
            <a:endParaRPr lang="sv-SE" sz="1400" dirty="0"/>
          </a:p>
          <a:p>
            <a:pPr eaLnBrk="1" hangingPunct="1"/>
            <a:endParaRPr lang="sv-SE" sz="1400" dirty="0"/>
          </a:p>
          <a:p>
            <a:pPr marL="0" indent="0">
              <a:buFont typeface="Arial" panose="020B0604020202020204" pitchFamily="34" charset="0"/>
              <a:buNone/>
            </a:pPr>
            <a:r>
              <a:rPr lang="sv-SE" sz="1400" b="1" kern="1200" dirty="0">
                <a:solidFill>
                  <a:schemeClr val="tx1"/>
                </a:solidFill>
                <a:effectLst/>
              </a:rPr>
              <a:t>Beteendekurvan</a:t>
            </a:r>
            <a:endParaRPr lang="sv-SE" sz="1400" dirty="0">
              <a:effectLst/>
            </a:endParaRPr>
          </a:p>
          <a:p>
            <a:pPr marL="171450" lvl="0" indent="-171450">
              <a:buFont typeface="Arial" panose="020B0604020202020204" pitchFamily="34" charset="0"/>
              <a:buChar char="•"/>
            </a:pPr>
            <a:r>
              <a:rPr lang="sv-SE" sz="1400" kern="1200" dirty="0">
                <a:solidFill>
                  <a:schemeClr val="tx1"/>
                </a:solidFill>
                <a:effectLst/>
              </a:rPr>
              <a:t>När föräldrarna ger mindre uppmärksamhet än tidigare är det vanligt att barn trappar upp tjat och bråk.</a:t>
            </a:r>
            <a:r>
              <a:rPr lang="sv-SE" sz="1400" dirty="0">
                <a:effectLst/>
              </a:rPr>
              <a:t> </a:t>
            </a:r>
            <a:br>
              <a:rPr lang="sv-SE" sz="1400" dirty="0">
                <a:effectLst/>
              </a:rPr>
            </a:br>
            <a:r>
              <a:rPr lang="sv-SE" sz="1400" kern="1200" dirty="0">
                <a:solidFill>
                  <a:schemeClr val="tx1"/>
                </a:solidFill>
                <a:effectLst/>
              </a:rPr>
              <a:t> Barn som är vana vid att få uppmärksamhet eller sin vilja igenom genom att bråka och tjata kan öka sina ansträngningar. Det kan då kännas som om barnet kommer att fortsätta bråka väldigt länge, vilket leder till att man som förälder ger upp</a:t>
            </a:r>
          </a:p>
          <a:p>
            <a:pPr marL="171450" lvl="0" indent="-171450">
              <a:buFont typeface="Arial" panose="020B0604020202020204" pitchFamily="34" charset="0"/>
              <a:buChar char="•"/>
            </a:pPr>
            <a:endParaRPr lang="sv-SE" sz="1400" kern="1200" dirty="0">
              <a:solidFill>
                <a:schemeClr val="tx1"/>
              </a:solidFill>
              <a:effectLst/>
            </a:endParaRPr>
          </a:p>
          <a:p>
            <a:pPr marL="171450" lvl="0" indent="-171450">
              <a:buFont typeface="Arial" panose="020B0604020202020204" pitchFamily="34" charset="0"/>
              <a:buChar char="•"/>
            </a:pPr>
            <a:r>
              <a:rPr lang="sv-SE" sz="1400" kern="1200" dirty="0">
                <a:solidFill>
                  <a:schemeClr val="tx1"/>
                </a:solidFill>
                <a:effectLst/>
              </a:rPr>
              <a:t>På bilden ser vi vad som händer med barnets beteende (till exempel bråk och tjat) i en situation där föräldern ger mindre uppmärksamhet eller står på sig. Till en början kommer barnet bråka mer eftersom barnets erfarenhet är att föräldern då ger med sig. Men om barnet märker att föräldern inte ger efter för tjat och bråk kommer barnet efter ett tag att lära sig det och bråka mindre i dessa situationer i fortsättningen. </a:t>
            </a:r>
            <a:endParaRPr lang="sv-SE" sz="1400" b="1" i="0" u="none" strike="noStrike" kern="1200" baseline="0" dirty="0">
              <a:solidFill>
                <a:schemeClr val="tx1"/>
              </a:solidFill>
              <a:latin typeface="+mn-lt"/>
              <a:ea typeface="+mn-ea"/>
              <a:cs typeface="+mn-cs"/>
            </a:endParaRPr>
          </a:p>
          <a:p>
            <a:pPr marL="0" lvl="0" indent="0">
              <a:buFont typeface="Arial" panose="020B0604020202020204" pitchFamily="34" charset="0"/>
              <a:buNone/>
            </a:pPr>
            <a:endParaRPr lang="sv-SE" sz="1400"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kern="1200" dirty="0">
                <a:solidFill>
                  <a:schemeClr val="tx1"/>
                </a:solidFill>
                <a:effectLst/>
              </a:rPr>
              <a:t>Ni ritar den här på tavlan för föräldrarna. </a:t>
            </a:r>
          </a:p>
          <a:p>
            <a:pPr eaLnBrk="1" hangingPunct="1"/>
            <a:endParaRPr lang="sv-SE" baseline="0" dirty="0"/>
          </a:p>
          <a:p>
            <a:pPr marL="171450" indent="-171450" eaLnBrk="1" hangingPunct="1">
              <a:buFont typeface="Wingdings" panose="05000000000000000000" pitchFamily="2" charset="2"/>
              <a:buChar char="Ø"/>
            </a:pPr>
            <a:r>
              <a:rPr lang="sv-SE" i="1" baseline="0" dirty="0"/>
              <a:t>Låt gruppledarna öva två och två på att förklara beteendekurvan för förälder (uppslag 6) i 7 minuter.</a:t>
            </a:r>
            <a:endParaRPr lang="sv-SE" i="1" dirty="0"/>
          </a:p>
        </p:txBody>
      </p:sp>
    </p:spTree>
    <p:extLst>
      <p:ext uri="{BB962C8B-B14F-4D97-AF65-F5344CB8AC3E}">
        <p14:creationId xmlns:p14="http://schemas.microsoft.com/office/powerpoint/2010/main" val="579326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C832E54-0D87-4699-A57C-9D34AFECCF40}" type="slidenum">
              <a:rPr lang="sv-SE" smtClean="0"/>
              <a:pPr/>
              <a:t>45</a:t>
            </a:fld>
            <a:endParaRPr lang="sv-SE"/>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p:spPr>
        <p:txBody>
          <a:bodyPr>
            <a:noAutofit/>
          </a:bodyPr>
          <a:lstStyle/>
          <a:p>
            <a:pPr eaLnBrk="1" hangingPunct="1"/>
            <a:r>
              <a:rPr lang="sv-SE" dirty="0"/>
              <a:t>4 min </a:t>
            </a:r>
          </a:p>
          <a:p>
            <a:pPr eaLnBrk="1" hangingPunct="1"/>
            <a:endParaRPr lang="sv-SE"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baseline="0" dirty="0">
                <a:solidFill>
                  <a:schemeClr val="tx1"/>
                </a:solidFill>
                <a:ea typeface="+mn-ea"/>
                <a:cs typeface="Calibri" pitchFamily="34" charset="0"/>
              </a:rPr>
              <a:t>Gruppledarmanual, uppslag 6. </a:t>
            </a:r>
            <a:endParaRPr lang="sv-SE" sz="1200" b="1" kern="1200" baseline="0" dirty="0">
              <a:solidFill>
                <a:schemeClr val="tx1"/>
              </a:solidFill>
              <a:effectLst/>
              <a:latin typeface="+mn-lt"/>
              <a:ea typeface="+mn-ea"/>
              <a:cs typeface="+mn-cs"/>
            </a:endParaRPr>
          </a:p>
          <a:p>
            <a:pPr eaLnBrk="1" hangingPunct="1"/>
            <a:endParaRPr lang="sv-SE" dirty="0"/>
          </a:p>
          <a:p>
            <a:pPr eaLnBrk="1" hangingPunct="1"/>
            <a:r>
              <a:rPr lang="sv-SE" dirty="0"/>
              <a:t>I alla tre korgarna är det viktigt att tänka på att:</a:t>
            </a:r>
          </a:p>
          <a:p>
            <a:pPr marL="171450" indent="-171450" eaLnBrk="1" hangingPunct="1">
              <a:buFont typeface="Arial" panose="020B0604020202020204" pitchFamily="34" charset="0"/>
              <a:buChar char="•"/>
            </a:pPr>
            <a:r>
              <a:rPr lang="sv-SE" b="1" dirty="0"/>
              <a:t>Du</a:t>
            </a:r>
            <a:r>
              <a:rPr lang="sv-SE" b="1" baseline="0" dirty="0"/>
              <a:t> ska strunta i barnets beteende- inte i barnet</a:t>
            </a:r>
            <a:r>
              <a:rPr lang="sv-SE" baseline="0" dirty="0"/>
              <a:t>. Alltså när barnet slutat tjata eller bråka gäller det att vara snabb med att uppmärksamma barnet igen.</a:t>
            </a:r>
          </a:p>
          <a:p>
            <a:pPr eaLnBrk="1" hangingPunct="1"/>
            <a:endParaRPr lang="sv-SE" dirty="0"/>
          </a:p>
          <a:p>
            <a:r>
              <a:rPr lang="sv-SE" sz="1200" b="1" kern="1200" dirty="0">
                <a:solidFill>
                  <a:schemeClr val="tx1"/>
                </a:solidFill>
                <a:effectLst/>
                <a:latin typeface="+mn-lt"/>
                <a:ea typeface="+mn-ea"/>
                <a:cs typeface="+mn-cs"/>
              </a:rPr>
              <a:t>Demonstration: </a:t>
            </a:r>
            <a:r>
              <a:rPr lang="sv-SE" sz="1200" b="0" i="1" kern="1200" dirty="0">
                <a:solidFill>
                  <a:schemeClr val="tx1"/>
                </a:solidFill>
                <a:effectLst/>
                <a:latin typeface="+mn-lt"/>
                <a:ea typeface="+mn-ea"/>
                <a:cs typeface="+mn-cs"/>
              </a:rPr>
              <a:t>Visa</a:t>
            </a:r>
            <a:r>
              <a:rPr lang="sv-SE" sz="1200" i="1" kern="1200" dirty="0">
                <a:solidFill>
                  <a:schemeClr val="tx1"/>
                </a:solidFill>
                <a:effectLst/>
                <a:latin typeface="+mn-lt"/>
                <a:ea typeface="+mn-ea"/>
                <a:cs typeface="+mn-cs"/>
              </a:rPr>
              <a:t> båda demonstrationerna- de hänger ihop.</a:t>
            </a:r>
            <a:r>
              <a:rPr lang="sv-SE" sz="1200" kern="1200" dirty="0">
                <a:solidFill>
                  <a:schemeClr val="tx1"/>
                </a:solidFill>
                <a:effectLst/>
                <a:latin typeface="+mn-lt"/>
                <a:ea typeface="+mn-ea"/>
                <a:cs typeface="+mn-cs"/>
              </a:rPr>
              <a:t> </a:t>
            </a:r>
          </a:p>
          <a:p>
            <a:r>
              <a:rPr lang="sv-SE" sz="1200" b="1" i="1" kern="1200" dirty="0">
                <a:solidFill>
                  <a:schemeClr val="tx1"/>
                </a:solidFill>
                <a:effectLst/>
                <a:latin typeface="+mn-lt"/>
                <a:ea typeface="+mn-ea"/>
                <a:cs typeface="+mn-cs"/>
              </a:rPr>
              <a:t>Demonstration 1</a:t>
            </a:r>
            <a:r>
              <a:rPr lang="sv-SE" sz="1200" i="1" kern="1200" dirty="0">
                <a:solidFill>
                  <a:schemeClr val="tx1"/>
                </a:solidFill>
                <a:effectLst/>
                <a:latin typeface="+mn-lt"/>
                <a:ea typeface="+mn-ea"/>
                <a:cs typeface="+mn-cs"/>
              </a:rPr>
              <a:t>. En gruppledare agerar förälder och en gruppledare agerar barn. Ett mindre bra exempel.</a:t>
            </a:r>
          </a:p>
          <a:p>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Stäng av paddan, du kan inte sitta med den hela dagen, gå och lek istället. </a:t>
            </a:r>
          </a:p>
          <a:p>
            <a:r>
              <a:rPr lang="sv-SE" sz="1200" b="1" kern="1200" dirty="0">
                <a:solidFill>
                  <a:schemeClr val="tx1"/>
                </a:solidFill>
                <a:effectLst/>
                <a:latin typeface="+mn-lt"/>
                <a:ea typeface="+mn-ea"/>
                <a:cs typeface="+mn-cs"/>
              </a:rPr>
              <a:t>Barnet:</a:t>
            </a:r>
            <a:r>
              <a:rPr lang="sv-SE" sz="1200" kern="1200" dirty="0">
                <a:solidFill>
                  <a:schemeClr val="tx1"/>
                </a:solidFill>
                <a:effectLst/>
                <a:latin typeface="+mn-lt"/>
                <a:ea typeface="+mn-ea"/>
                <a:cs typeface="+mn-cs"/>
              </a:rPr>
              <a:t> Nej jag håller på med en grej, jag kan inte sluta nu.                                  </a:t>
            </a:r>
          </a:p>
          <a:p>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(arg röst) Sluta nu lägg bort paddan med en gång.                                            </a:t>
            </a:r>
          </a:p>
          <a:p>
            <a:r>
              <a:rPr lang="sv-SE" sz="1200" b="1" kern="1200" dirty="0">
                <a:solidFill>
                  <a:schemeClr val="tx1"/>
                </a:solidFill>
                <a:effectLst/>
                <a:latin typeface="+mn-lt"/>
                <a:ea typeface="+mn-ea"/>
                <a:cs typeface="+mn-cs"/>
              </a:rPr>
              <a:t>Barnet:</a:t>
            </a:r>
            <a:r>
              <a:rPr lang="sv-SE" sz="1200" kern="1200" dirty="0">
                <a:solidFill>
                  <a:schemeClr val="tx1"/>
                </a:solidFill>
                <a:effectLst/>
                <a:latin typeface="+mn-lt"/>
                <a:ea typeface="+mn-ea"/>
                <a:cs typeface="+mn-cs"/>
              </a:rPr>
              <a:t> Nej jag måste göra klart, snälla.                                                                                                               </a:t>
            </a:r>
          </a:p>
          <a:p>
            <a:pPr lvl="0"/>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Nej har jag sagt du har alltid något du måste göra klart.                                                                                             </a:t>
            </a:r>
          </a:p>
          <a:p>
            <a:pPr lvl="0"/>
            <a:r>
              <a:rPr lang="sv-SE" sz="1200" b="1" kern="1200" dirty="0">
                <a:solidFill>
                  <a:schemeClr val="tx1"/>
                </a:solidFill>
                <a:effectLst/>
                <a:latin typeface="+mn-lt"/>
                <a:ea typeface="+mn-ea"/>
                <a:cs typeface="+mn-cs"/>
              </a:rPr>
              <a:t>Barnet:</a:t>
            </a:r>
            <a:r>
              <a:rPr lang="sv-SE" sz="1200" kern="1200" dirty="0">
                <a:solidFill>
                  <a:schemeClr val="tx1"/>
                </a:solidFill>
                <a:effectLst/>
                <a:latin typeface="+mn-lt"/>
                <a:ea typeface="+mn-ea"/>
                <a:cs typeface="+mn-cs"/>
              </a:rPr>
              <a:t> Nej, det har jag inte men jag måste spela en stund till, bara den här gången?                                          </a:t>
            </a:r>
          </a:p>
          <a:p>
            <a:pPr lvl="0"/>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Ok (fortfarande arg röst) spela vidare då!</a:t>
            </a:r>
          </a:p>
          <a:p>
            <a:r>
              <a:rPr lang="sv-SE" sz="1200" kern="1200" dirty="0">
                <a:solidFill>
                  <a:schemeClr val="tx1"/>
                </a:solidFill>
                <a:effectLst/>
                <a:latin typeface="+mn-lt"/>
                <a:ea typeface="+mn-ea"/>
                <a:cs typeface="+mn-cs"/>
              </a:rPr>
              <a:t> </a:t>
            </a:r>
          </a:p>
          <a:p>
            <a:r>
              <a:rPr lang="sv-SE" sz="1200" b="1" i="1" kern="1200" dirty="0">
                <a:solidFill>
                  <a:schemeClr val="tx1"/>
                </a:solidFill>
                <a:effectLst/>
                <a:latin typeface="+mn-lt"/>
                <a:ea typeface="+mn-ea"/>
                <a:cs typeface="+mn-cs"/>
              </a:rPr>
              <a:t>Demonstration 2</a:t>
            </a:r>
            <a:r>
              <a:rPr lang="sv-SE" sz="1200" i="1" kern="1200" dirty="0">
                <a:solidFill>
                  <a:schemeClr val="tx1"/>
                </a:solidFill>
                <a:effectLst/>
                <a:latin typeface="+mn-lt"/>
                <a:ea typeface="+mn-ea"/>
                <a:cs typeface="+mn-cs"/>
              </a:rPr>
              <a:t>. En gruppledare agerar förälder och en gruppledare agerar barn. Föräldern använder strategierna i föräldramaterialet s 6.</a:t>
            </a:r>
          </a:p>
          <a:p>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Stäng av paddan, du kan inte sitta med den hela dagen, gå och lek istället. </a:t>
            </a:r>
          </a:p>
          <a:p>
            <a:r>
              <a:rPr lang="sv-SE" sz="1200" b="1" kern="1200" dirty="0">
                <a:solidFill>
                  <a:schemeClr val="tx1"/>
                </a:solidFill>
                <a:effectLst/>
                <a:latin typeface="+mn-lt"/>
                <a:ea typeface="+mn-ea"/>
                <a:cs typeface="+mn-cs"/>
              </a:rPr>
              <a:t>Barnet:</a:t>
            </a:r>
            <a:r>
              <a:rPr lang="sv-SE" sz="1200" kern="1200" dirty="0">
                <a:solidFill>
                  <a:schemeClr val="tx1"/>
                </a:solidFill>
                <a:effectLst/>
                <a:latin typeface="+mn-lt"/>
                <a:ea typeface="+mn-ea"/>
                <a:cs typeface="+mn-cs"/>
              </a:rPr>
              <a:t> Nej jag håller på med en grej, jag kan inte sluta nu, bara en stund till?                                  </a:t>
            </a:r>
          </a:p>
          <a:p>
            <a:pPr lvl="0"/>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Nej, din skärmtid är slut för idag.</a:t>
            </a:r>
          </a:p>
          <a:p>
            <a:pPr lvl="0"/>
            <a:r>
              <a:rPr lang="sv-SE" sz="1200" b="1" kern="1200" dirty="0">
                <a:solidFill>
                  <a:schemeClr val="tx1"/>
                </a:solidFill>
                <a:effectLst/>
                <a:latin typeface="+mn-lt"/>
                <a:ea typeface="+mn-ea"/>
                <a:cs typeface="+mn-cs"/>
              </a:rPr>
              <a:t>Barnet:</a:t>
            </a:r>
            <a:r>
              <a:rPr lang="sv-SE" sz="1200" kern="1200" dirty="0">
                <a:solidFill>
                  <a:schemeClr val="tx1"/>
                </a:solidFill>
                <a:effectLst/>
                <a:latin typeface="+mn-lt"/>
                <a:ea typeface="+mn-ea"/>
                <a:cs typeface="+mn-cs"/>
              </a:rPr>
              <a:t> Men åh, varför? Alla andra får använda sin padda längre än jag. Det är orättvist!</a:t>
            </a:r>
          </a:p>
          <a:p>
            <a:pPr lvl="0"/>
            <a:r>
              <a:rPr lang="sv-SE" sz="1200" b="1" kern="1200" dirty="0">
                <a:solidFill>
                  <a:schemeClr val="tx1"/>
                </a:solidFill>
                <a:effectLst/>
                <a:latin typeface="+mn-lt"/>
                <a:ea typeface="+mn-ea"/>
                <a:cs typeface="+mn-cs"/>
              </a:rPr>
              <a:t>Föräldern:</a:t>
            </a:r>
            <a:r>
              <a:rPr lang="sv-SE" sz="1200" kern="1200" dirty="0">
                <a:solidFill>
                  <a:schemeClr val="tx1"/>
                </a:solidFill>
                <a:effectLst/>
                <a:latin typeface="+mn-lt"/>
                <a:ea typeface="+mn-ea"/>
                <a:cs typeface="+mn-cs"/>
              </a:rPr>
              <a:t> (ger inte uppmärksamhet åt barnets protester) Kom jag behöver din hjälp så att vi kan äta. Ställer du fram tallrikarna, du är så bra på att duka fint.        </a:t>
            </a:r>
          </a:p>
          <a:p>
            <a:pPr lvl="0"/>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Fråga föräldrarna/ gruppen: </a:t>
            </a:r>
            <a:r>
              <a:rPr lang="sv-SE" sz="1200" kern="1200" dirty="0">
                <a:solidFill>
                  <a:schemeClr val="tx1"/>
                </a:solidFill>
                <a:effectLst/>
                <a:latin typeface="+mn-lt"/>
                <a:ea typeface="+mn-ea"/>
                <a:cs typeface="+mn-cs"/>
              </a:rPr>
              <a:t>Hur blev det för barnet i demonstration 1 och i demonstration 2? </a:t>
            </a:r>
            <a:r>
              <a:rPr lang="sv-SE" sz="1200" i="1" kern="1200" dirty="0">
                <a:solidFill>
                  <a:schemeClr val="tx1"/>
                </a:solidFill>
                <a:effectLst/>
                <a:latin typeface="+mn-lt"/>
                <a:ea typeface="+mn-ea"/>
                <a:cs typeface="+mn-cs"/>
              </a:rPr>
              <a:t>Diskutera i helgrupp eller i mindre grupper.</a:t>
            </a:r>
            <a:r>
              <a:rPr lang="sv-SE" sz="1200" kern="120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Syftet med demonstrationerna är att visa hur mycket enklare det är för ett barn att fortsätta tjata och bråka om det får sin vilja igenom och att visa hur förälderns bemötande i kombination med att avleda kan minska tjat och skäll.</a:t>
            </a:r>
          </a:p>
          <a:p>
            <a:pPr lvl="0"/>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Det finns situationer där du måste ingripa som förälder, exempelvis om ditt barn blir våldsamt, förstör saker eller riskerar att skada sig själv eller andra. Samtidigt ska du ingripa med så lite uppmärksamhet som möjligt (sänk volymen!). Vi kommer att prata mer om hur man kan gå tillväga på träff 7.</a:t>
            </a:r>
          </a:p>
          <a:p>
            <a:pPr eaLnBrk="1" hangingPunct="1"/>
            <a:endParaRPr lang="sv-SE" dirty="0"/>
          </a:p>
        </p:txBody>
      </p:sp>
    </p:spTree>
    <p:extLst>
      <p:ext uri="{BB962C8B-B14F-4D97-AF65-F5344CB8AC3E}">
        <p14:creationId xmlns:p14="http://schemas.microsoft.com/office/powerpoint/2010/main" val="1505967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b="0" kern="1200" dirty="0">
                <a:solidFill>
                  <a:schemeClr val="tx1"/>
                </a:solidFill>
                <a:effectLst/>
                <a:latin typeface="+mn-lt"/>
                <a:ea typeface="+mn-ea"/>
                <a:cs typeface="+mn-cs"/>
              </a:rPr>
              <a:t>1 min</a:t>
            </a:r>
          </a:p>
          <a:p>
            <a:endParaRPr lang="sv-SE" sz="1400" b="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1" kern="1200" baseline="0" dirty="0">
                <a:solidFill>
                  <a:schemeClr val="tx1"/>
                </a:solidFill>
                <a:ea typeface="+mn-ea"/>
                <a:cs typeface="Calibri" pitchFamily="34" charset="0"/>
              </a:rPr>
              <a:t>Gruppledarmanual, uppslag 7. </a:t>
            </a:r>
            <a:endParaRPr lang="sv-SE" sz="1400" b="0" i="1" u="sng" kern="1200" dirty="0">
              <a:solidFill>
                <a:schemeClr val="tx1"/>
              </a:solidFill>
              <a:effectLst/>
              <a:latin typeface="+mn-lt"/>
              <a:ea typeface="+mn-ea"/>
              <a:cs typeface="+mn-cs"/>
            </a:endParaRPr>
          </a:p>
          <a:p>
            <a:endParaRPr lang="sv-SE" sz="1400" b="1" kern="1200" dirty="0">
              <a:solidFill>
                <a:schemeClr val="tx1"/>
              </a:solidFill>
              <a:effectLst/>
              <a:latin typeface="+mn-lt"/>
              <a:ea typeface="+mn-ea"/>
              <a:cs typeface="+mn-cs"/>
            </a:endParaRPr>
          </a:p>
          <a:p>
            <a:pPr marL="171450" indent="-171450">
              <a:buFont typeface="Arial" panose="020B0604020202020204" pitchFamily="34" charset="0"/>
              <a:buChar char="•"/>
            </a:pPr>
            <a:r>
              <a:rPr lang="sv-SE" sz="1400" kern="1200" dirty="0">
                <a:solidFill>
                  <a:schemeClr val="tx1"/>
                </a:solidFill>
                <a:effectLst/>
                <a:latin typeface="+mn-lt"/>
                <a:ea typeface="+mn-ea"/>
                <a:cs typeface="+mn-cs"/>
              </a:rPr>
              <a:t>Gemensam stund, FUB och uppdrag fortsätter som tidigare. Metoderna i basen av pyramiden är viktiga att hålla fast vid nu när ni går in på toppen av pyramiden.</a:t>
            </a:r>
          </a:p>
          <a:p>
            <a:pPr marL="171450" indent="-171450">
              <a:buFont typeface="Arial" panose="020B0604020202020204" pitchFamily="34" charset="0"/>
              <a:buChar char="•"/>
            </a:pPr>
            <a:endParaRPr lang="sv-SE" sz="14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400" i="0" kern="1200" dirty="0">
                <a:solidFill>
                  <a:schemeClr val="tx1"/>
                </a:solidFill>
                <a:effectLst/>
                <a:latin typeface="+mn-lt"/>
                <a:ea typeface="+mn-ea"/>
                <a:cs typeface="+mn-cs"/>
              </a:rPr>
              <a:t>Föräldrarna får sedan</a:t>
            </a:r>
            <a:r>
              <a:rPr lang="sv-SE" sz="1400" i="0" kern="1200" baseline="0" dirty="0">
                <a:solidFill>
                  <a:schemeClr val="tx1"/>
                </a:solidFill>
                <a:effectLst/>
                <a:latin typeface="+mn-lt"/>
                <a:ea typeface="+mn-ea"/>
                <a:cs typeface="+mn-cs"/>
              </a:rPr>
              <a:t> fundera över </a:t>
            </a:r>
            <a:r>
              <a:rPr lang="sv-SE" sz="1400" i="0" kern="1200" dirty="0">
                <a:solidFill>
                  <a:schemeClr val="tx1"/>
                </a:solidFill>
                <a:effectLst/>
                <a:latin typeface="+mn-lt"/>
                <a:ea typeface="+mn-ea"/>
                <a:cs typeface="+mn-cs"/>
              </a:rPr>
              <a:t>de situationer som brukar leda till tjat och konflikt i deras familj och hur de skulle kunna sortera dem i de olika korgarna. Här</a:t>
            </a:r>
            <a:r>
              <a:rPr lang="sv-SE" sz="1400" i="0" kern="1200" baseline="0" dirty="0">
                <a:solidFill>
                  <a:schemeClr val="tx1"/>
                </a:solidFill>
                <a:effectLst/>
                <a:latin typeface="+mn-lt"/>
                <a:ea typeface="+mn-ea"/>
                <a:cs typeface="+mn-cs"/>
              </a:rPr>
              <a:t> uppmuntrar ni </a:t>
            </a:r>
            <a:r>
              <a:rPr lang="sv-SE" sz="1400" i="0" kern="1200" dirty="0">
                <a:solidFill>
                  <a:schemeClr val="tx1"/>
                </a:solidFill>
                <a:effectLst/>
                <a:latin typeface="+mn-lt"/>
                <a:ea typeface="+mn-ea"/>
                <a:cs typeface="+mn-cs"/>
              </a:rPr>
              <a:t>föräldrarna att hålla 5-1:an i minnet och välja korg 1, Släppa och 2, Diskutera, så mycket som möjligt.</a:t>
            </a:r>
          </a:p>
          <a:p>
            <a:pPr marL="171450" indent="-171450">
              <a:buFont typeface="Arial" panose="020B0604020202020204" pitchFamily="34" charset="0"/>
              <a:buChar char="•"/>
            </a:pPr>
            <a:endParaRPr lang="sv-SE" sz="140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400" i="0" kern="1200" dirty="0">
                <a:solidFill>
                  <a:schemeClr val="tx1"/>
                </a:solidFill>
                <a:effectLst/>
                <a:latin typeface="+mn-lt"/>
                <a:ea typeface="+mn-ea"/>
                <a:cs typeface="+mn-cs"/>
              </a:rPr>
              <a:t>De får också tänka över hur de på ett lugnt sätt kan hantera de situationer de väljer att stå på sig</a:t>
            </a:r>
            <a:r>
              <a:rPr lang="sv-SE" sz="1400" i="0" kern="1200" baseline="0" dirty="0">
                <a:solidFill>
                  <a:schemeClr val="tx1"/>
                </a:solidFill>
                <a:effectLst/>
                <a:latin typeface="+mn-lt"/>
                <a:ea typeface="+mn-ea"/>
                <a:cs typeface="+mn-cs"/>
              </a:rPr>
              <a:t> och</a:t>
            </a:r>
            <a:r>
              <a:rPr lang="sv-SE" sz="1400" i="0" kern="1200" dirty="0">
                <a:solidFill>
                  <a:schemeClr val="tx1"/>
                </a:solidFill>
                <a:effectLst/>
                <a:latin typeface="+mn-lt"/>
                <a:ea typeface="+mn-ea"/>
                <a:cs typeface="+mn-cs"/>
              </a:rPr>
              <a:t> fundera över hur de kan bekräfta sitt barns känslor i konflikter.</a:t>
            </a:r>
          </a:p>
          <a:p>
            <a:endParaRPr lang="sv-SE" i="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490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sz="1400" kern="1200" baseline="0" dirty="0">
                <a:solidFill>
                  <a:schemeClr val="tx1"/>
                </a:solidFill>
                <a:cs typeface="Calibri" pitchFamily="34" charset="0"/>
              </a:rPr>
              <a:t>3 min </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400" kern="1200" baseline="0" dirty="0">
              <a:solidFill>
                <a:schemeClr val="tx1"/>
              </a:solidFill>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dirty="0"/>
              <a:t>Teorin bakom de tre korgarna är en del i en större metod som heter </a:t>
            </a:r>
            <a:r>
              <a:rPr lang="sv-SE" sz="1400" b="1" dirty="0" err="1"/>
              <a:t>Collaborative</a:t>
            </a:r>
            <a:r>
              <a:rPr lang="sv-SE" sz="1400" b="1" dirty="0"/>
              <a:t> &amp; </a:t>
            </a:r>
            <a:r>
              <a:rPr lang="sv-SE" sz="1400" b="1" dirty="0" err="1"/>
              <a:t>Proactive</a:t>
            </a:r>
            <a:r>
              <a:rPr lang="sv-SE" sz="1400" b="1" dirty="0"/>
              <a:t> Solutions (CPS)</a:t>
            </a:r>
            <a:r>
              <a:rPr lang="sv-SE" sz="1400" dirty="0"/>
              <a:t> som</a:t>
            </a:r>
            <a:r>
              <a:rPr lang="sv-SE" sz="1400" baseline="0" dirty="0"/>
              <a:t> är utvecklad </a:t>
            </a:r>
            <a:r>
              <a:rPr lang="sv-SE" sz="1400" dirty="0"/>
              <a:t>av </a:t>
            </a:r>
            <a:r>
              <a:rPr lang="sv-SE" sz="1400" b="1" dirty="0"/>
              <a:t>Ross Greene</a:t>
            </a:r>
            <a:r>
              <a:rPr lang="sv-SE" sz="1400" dirty="0"/>
              <a:t> för att hantera utmanande beteenden genom </a:t>
            </a:r>
            <a:r>
              <a:rPr lang="sv-SE" sz="1400" b="1" dirty="0"/>
              <a:t>samverkan istället för straff</a:t>
            </a:r>
            <a:r>
              <a:rPr lang="sv-SE" sz="1400" dirty="0"/>
              <a:t> (Greene</a:t>
            </a:r>
            <a:r>
              <a:rPr lang="sv-SE" sz="1400"/>
              <a:t>, 2016; 2021). </a:t>
            </a:r>
            <a:r>
              <a:rPr lang="sv-SE" sz="1400" dirty="0"/>
              <a:t>Det</a:t>
            </a:r>
            <a:r>
              <a:rPr lang="sv-SE" sz="1400" baseline="0" dirty="0"/>
              <a:t> är en omfattande metod som vi inte har utrymme att beskriva i detalj här men kort sagt: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p>
          <a:p>
            <a:pPr marL="171450" indent="-171450">
              <a:buFont typeface="Arial" panose="020B0604020202020204" pitchFamily="34" charset="0"/>
              <a:buChar char="•"/>
            </a:pPr>
            <a:r>
              <a:rPr lang="sv-SE" sz="1400" dirty="0"/>
              <a:t>Green</a:t>
            </a:r>
            <a:r>
              <a:rPr lang="sv-SE" sz="1400" baseline="0" dirty="0"/>
              <a:t> menar att barns utmanande beteenden uppstår när deras färdigheter inte räcker till för att hantera vuxnas krav. </a:t>
            </a:r>
            <a:r>
              <a:rPr lang="sv-SE" sz="1400" b="0" i="0" dirty="0">
                <a:effectLst/>
                <a:ea typeface="Times New Roman" panose="02020603050405020304" pitchFamily="18" charset="0"/>
                <a:cs typeface="Times New Roman" panose="02020603050405020304" pitchFamily="18" charset="0"/>
              </a:rPr>
              <a:t>Grundtanken är att barn gör rätt om de kan, och således att beteendeproblem beror på bristande färdigheter snarare än dålig vilja.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i="0" dirty="0">
                <a:effectLst/>
                <a:ea typeface="Times New Roman" panose="02020603050405020304" pitchFamily="18" charset="0"/>
              </a:rPr>
              <a:t>De tre korgarna fungerar som ett verktyg för </a:t>
            </a:r>
            <a:r>
              <a:rPr lang="sv-SE" sz="1400" dirty="0"/>
              <a:t>vuxna att </a:t>
            </a:r>
            <a:r>
              <a:rPr lang="sv-SE" sz="1400" b="0" i="0" kern="1200" dirty="0">
                <a:solidFill>
                  <a:schemeClr val="tx1"/>
                </a:solidFill>
                <a:effectLst/>
              </a:rPr>
              <a:t>minimera</a:t>
            </a:r>
            <a:r>
              <a:rPr lang="sv-SE" sz="1400" b="0" i="0" kern="1200" baseline="0" dirty="0">
                <a:solidFill>
                  <a:schemeClr val="tx1"/>
                </a:solidFill>
                <a:effectLst/>
              </a:rPr>
              <a:t> och prioritera </a:t>
            </a:r>
            <a:r>
              <a:rPr lang="sv-SE" sz="1400" b="0" i="0" kern="1200" dirty="0">
                <a:solidFill>
                  <a:schemeClr val="tx1"/>
                </a:solidFill>
                <a:effectLst/>
              </a:rPr>
              <a:t>konflikter.</a:t>
            </a:r>
          </a:p>
          <a:p>
            <a:pPr marL="228600" marR="0" lvl="0"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400" b="0" i="0" kern="1200" dirty="0">
                <a:solidFill>
                  <a:schemeClr val="tx1"/>
                </a:solidFill>
                <a:effectLst/>
              </a:rPr>
              <a:t>Stå på sig – allvarliga beteenden men</a:t>
            </a:r>
            <a:r>
              <a:rPr lang="sv-SE" sz="1400" b="0" i="0" kern="1200" baseline="0" dirty="0">
                <a:solidFill>
                  <a:schemeClr val="tx1"/>
                </a:solidFill>
                <a:effectLst/>
              </a:rPr>
              <a:t> de vuxna ska </a:t>
            </a:r>
            <a:r>
              <a:rPr lang="sv-SE" sz="1400" b="0" i="0" kern="1200" dirty="0">
                <a:solidFill>
                  <a:schemeClr val="tx1"/>
                </a:solidFill>
                <a:effectLst/>
              </a:rPr>
              <a:t>aktivt försöka</a:t>
            </a:r>
            <a:r>
              <a:rPr lang="sv-SE" sz="1400" b="0" i="0" kern="1200" baseline="0" dirty="0">
                <a:solidFill>
                  <a:schemeClr val="tx1"/>
                </a:solidFill>
                <a:effectLst/>
              </a:rPr>
              <a:t> minimera dessa situationer genom att arbeta förebyggande.</a:t>
            </a:r>
          </a:p>
          <a:p>
            <a:pPr marL="228600" marR="0" lvl="0"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400" b="0" i="0" kern="1200" baseline="0" dirty="0">
                <a:solidFill>
                  <a:schemeClr val="tx1"/>
                </a:solidFill>
                <a:effectLst/>
              </a:rPr>
              <a:t>Diskutera – kärnan i CPS</a:t>
            </a:r>
            <a:r>
              <a:rPr lang="sv-SE" sz="1400" baseline="0" dirty="0"/>
              <a:t> Arbeta tillsammans för att hitta lösningar och träna på färdigheter. </a:t>
            </a:r>
            <a:endParaRPr lang="sv-SE" sz="1400" b="0" i="0" kern="1200" baseline="0" dirty="0">
              <a:solidFill>
                <a:schemeClr val="tx1"/>
              </a:solidFill>
              <a:effectLst/>
            </a:endParaRPr>
          </a:p>
          <a:p>
            <a:pPr marL="228600" marR="0" lvl="0"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400" b="0" i="0" kern="1200" baseline="0" dirty="0">
                <a:solidFill>
                  <a:schemeClr val="tx1"/>
                </a:solidFill>
                <a:effectLst/>
              </a:rPr>
              <a:t>Släppa -</a:t>
            </a:r>
            <a:r>
              <a:rPr lang="sv-SE" sz="1400" b="0" i="0" kern="1200" dirty="0">
                <a:solidFill>
                  <a:schemeClr val="tx1"/>
                </a:solidFill>
                <a:effectLst/>
              </a:rPr>
              <a:t> undvika onödiga maktkamper</a:t>
            </a:r>
            <a:r>
              <a:rPr lang="sv-SE" sz="1400" b="0" i="0" kern="1200" baseline="0" dirty="0">
                <a:solidFill>
                  <a:schemeClr val="tx1"/>
                </a:solidFill>
                <a:effectLst/>
              </a:rPr>
              <a:t> samt </a:t>
            </a:r>
            <a:r>
              <a:rPr lang="sv-SE" sz="1400" b="0" i="0" kern="1200" dirty="0">
                <a:solidFill>
                  <a:schemeClr val="tx1"/>
                </a:solidFill>
                <a:effectLst/>
              </a:rPr>
              <a:t>att inte eskalera konflikter i onödan – om ett krav inte är avgörande kan det vara bättre att anpassa eller tillfälligt släppa det för att minska stress</a:t>
            </a:r>
          </a:p>
          <a:p>
            <a:pPr marL="228600" marR="0" lvl="0"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sv-SE" sz="1400" dirty="0"/>
          </a:p>
          <a:p>
            <a:pPr marL="171450" indent="-171450">
              <a:buFont typeface="Arial" panose="020B0604020202020204" pitchFamily="34" charset="0"/>
              <a:buChar char="•"/>
            </a:pPr>
            <a:r>
              <a:rPr lang="sv-SE" sz="1400" dirty="0"/>
              <a:t>Huvudfokus i CPS ligger alltså i korgen diskutera – försöka hitta gemensamma</a:t>
            </a:r>
            <a:r>
              <a:rPr lang="sv-SE" sz="1400" baseline="0" dirty="0"/>
              <a:t> lösningar tillsammans med barnet och lära ut färdigheter, tex problemlösning, flexibilitet och självreglering. En viktig del initialt är också att identifiera barnet svårigheter och förstå varför barnet har svårt att möta vissa krav. </a:t>
            </a:r>
          </a:p>
          <a:p>
            <a:pPr marL="0" indent="0">
              <a:buFont typeface="Arial" panose="020B0604020202020204" pitchFamily="34" charset="0"/>
              <a:buNone/>
            </a:pPr>
            <a:endParaRPr lang="sv-SE" sz="1400" dirty="0"/>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lang="sv-SE" sz="1400" b="0" dirty="0"/>
              <a:t>Målet med CPS är att förebygga konflikter, främja långsiktiga lösningar och stärka relationer.  </a:t>
            </a:r>
            <a:endParaRPr lang="sv-SE" sz="1400" dirty="0"/>
          </a:p>
          <a:p>
            <a:endParaRPr lang="sv-SE" dirty="0"/>
          </a:p>
          <a:p>
            <a:endParaRPr lang="sv-SE" dirty="0"/>
          </a:p>
          <a:p>
            <a:endParaRPr lang="sv-SE" sz="1200" b="1" i="1" kern="1200" dirty="0">
              <a:solidFill>
                <a:schemeClr val="tx1"/>
              </a:solidFill>
              <a:effectLst/>
              <a:latin typeface="+mn-lt"/>
              <a:ea typeface="+mn-ea"/>
              <a:cs typeface="+mn-cs"/>
            </a:endParaRPr>
          </a:p>
          <a:p>
            <a:endParaRPr lang="sv-SE" dirty="0"/>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baseline="0" dirty="0">
              <a:solidFill>
                <a:schemeClr val="tx1"/>
              </a:solidFill>
              <a:latin typeface="Stockholm Type Display Regular" pitchFamily="50" charset="0"/>
              <a:ea typeface="+mn-ea"/>
              <a:cs typeface="Calibri"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6543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49689" y="9429831"/>
            <a:ext cx="2947987" cy="496808"/>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E5A6AE0-37F5-4062-B437-6B1F39CA6696}" type="slidenum">
              <a:rPr kumimoji="0" lang="sv-SE"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GB" dirty="0"/>
              <a:t>2 min </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dirty="0"/>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noProof="0" dirty="0"/>
              <a:t>Sammanfattning</a:t>
            </a:r>
            <a:r>
              <a:rPr lang="sv-SE" baseline="0" noProof="0" dirty="0"/>
              <a:t> n</a:t>
            </a:r>
            <a:r>
              <a:rPr lang="sv-SE" noProof="0" dirty="0"/>
              <a:t>är man vill minska problembeteenden:</a:t>
            </a:r>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sv-SE" noProof="0" dirty="0"/>
              <a:t>Öka positiv tid tillsammans (5-1</a:t>
            </a:r>
            <a:r>
              <a:rPr lang="sv-SE" baseline="0" noProof="0" dirty="0"/>
              <a:t> regeln och Gemensam stund).</a:t>
            </a:r>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sv-SE" sz="1200" dirty="0">
                <a:latin typeface="Times New Roman" panose="02020603050405020304" pitchFamily="18" charset="0"/>
                <a:cs typeface="Times New Roman" panose="02020603050405020304" pitchFamily="18" charset="0"/>
              </a:rPr>
              <a:t>Öka positiva beteenden genom förstärkning (f</a:t>
            </a:r>
            <a:r>
              <a:rPr lang="sv-SE" baseline="0" noProof="0" dirty="0" err="1"/>
              <a:t>icklampan</a:t>
            </a:r>
            <a:r>
              <a:rPr lang="sv-SE" baseline="0" noProof="0" dirty="0"/>
              <a:t> och fokus på det som fungerar).</a:t>
            </a:r>
            <a:endParaRPr lang="sv-SE" noProof="0" dirty="0"/>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sv-SE" sz="1200" dirty="0">
                <a:latin typeface="Times New Roman" panose="02020603050405020304" pitchFamily="18" charset="0"/>
                <a:cs typeface="Times New Roman" panose="02020603050405020304" pitchFamily="18" charset="0"/>
              </a:rPr>
              <a:t>Var en god modell som förälder (h</a:t>
            </a:r>
            <a:r>
              <a:rPr lang="sv-SE" noProof="0" dirty="0" err="1"/>
              <a:t>ärma</a:t>
            </a:r>
            <a:r>
              <a:rPr lang="sv-SE" noProof="0" dirty="0"/>
              <a:t>)</a:t>
            </a:r>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sv-SE" noProof="0" dirty="0"/>
              <a:t>Var</a:t>
            </a:r>
            <a:r>
              <a:rPr lang="sv-SE" baseline="0" noProof="0" dirty="0"/>
              <a:t> tydlig och konsekvent med hjälp av </a:t>
            </a:r>
            <a:r>
              <a:rPr lang="sv-SE" noProof="0" dirty="0" err="1"/>
              <a:t>FUBen</a:t>
            </a:r>
            <a:endParaRPr lang="sv-SE" noProof="0" dirty="0"/>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lang="sv-SE" sz="1200" dirty="0">
                <a:latin typeface="Times New Roman" panose="02020603050405020304" pitchFamily="18" charset="0"/>
                <a:cs typeface="Times New Roman" panose="02020603050405020304" pitchFamily="18" charset="0"/>
              </a:rPr>
              <a:t>Lugnt föräldraskap – bekräfta barnets känsla, prioritera konflikter (korgarna)</a:t>
            </a:r>
            <a:endParaRPr lang="sv-SE" noProof="0" dirty="0"/>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sv-SE" noProof="0" dirty="0"/>
              <a:t>Bråk</a:t>
            </a:r>
            <a:r>
              <a:rPr lang="sv-SE" baseline="0" noProof="0" dirty="0"/>
              <a:t> ska inte löna sig – minska uppmärksamhet på det oönskade beteendet.</a:t>
            </a:r>
          </a:p>
          <a:p>
            <a:pPr marL="360000" marR="0" lvl="1" indent="-1800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noProof="0" dirty="0"/>
              <a:t>Förstärk alternativa/inkompatibla beteenden, lära ut färdigheter. </a:t>
            </a:r>
          </a:p>
          <a:p>
            <a:pPr marL="360000" marR="0" lvl="1" indent="-1800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noProof="0" dirty="0"/>
              <a:t>Sänk volymen och reglera uppmärksamheten.</a:t>
            </a:r>
            <a:r>
              <a:rPr lang="sv-SE" baseline="0" noProof="0" dirty="0"/>
              <a:t> </a:t>
            </a:r>
          </a:p>
          <a:p>
            <a:pPr marL="360000" marR="0" lvl="1" indent="-1800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noProof="0" dirty="0"/>
              <a:t>Egen </a:t>
            </a:r>
            <a:r>
              <a:rPr lang="sv-SE" noProof="0" dirty="0" err="1"/>
              <a:t>ilskehantering</a:t>
            </a:r>
            <a:endParaRPr lang="sv-SE" b="0" baseline="0" noProof="0" dirty="0"/>
          </a:p>
          <a:p>
            <a:pPr eaLnBrk="1" hangingPunct="1">
              <a:spcBef>
                <a:spcPct val="0"/>
              </a:spcBef>
            </a:pPr>
            <a:endParaRPr lang="sv-SE" b="0" baseline="0" noProof="0" dirty="0"/>
          </a:p>
          <a:p>
            <a:r>
              <a:rPr lang="sv-SE"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569771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12.00 efter denna bild.</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1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i="0" dirty="0">
                <a:latin typeface="+mn-lt"/>
              </a:rPr>
              <a:t>2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b="1" i="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b="0" i="0" baseline="0" dirty="0">
                <a:latin typeface="+mn-lt"/>
              </a:rPr>
              <a:t>Förra utbildningsdagen pratade vi också om att </a:t>
            </a:r>
            <a:r>
              <a:rPr lang="sv-SE" sz="1400" b="0" i="0" kern="1200" baseline="0" dirty="0">
                <a:solidFill>
                  <a:schemeClr val="tx1"/>
                </a:solidFill>
                <a:effectLst/>
                <a:latin typeface="+mn-lt"/>
              </a:rPr>
              <a:t>f</a:t>
            </a:r>
            <a:r>
              <a:rPr lang="sv-SE" sz="1400" kern="1200" dirty="0">
                <a:solidFill>
                  <a:schemeClr val="tx1"/>
                </a:solidFill>
                <a:effectLst/>
                <a:latin typeface="+mn-lt"/>
              </a:rPr>
              <a:t>orskning visar att tjat och skäll är föräldrars vanligaste strategi för att hantera konflikter med sina barn. </a:t>
            </a:r>
            <a:r>
              <a:rPr lang="sv-SE" sz="1400" b="0" i="0" baseline="0" dirty="0">
                <a:latin typeface="+mn-lt"/>
              </a:rPr>
              <a:t>Men vi pratade också om problemen som finns med att tjata och skälla.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400" i="1" dirty="0">
              <a:latin typeface="+mn-lt"/>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400" i="1" dirty="0">
                <a:latin typeface="+mn-lt"/>
              </a:rPr>
              <a:t>Nämn punkterna på bilden.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i="0" dirty="0">
                <a:latin typeface="+mn-lt"/>
              </a:rPr>
              <a:t>Det</a:t>
            </a:r>
            <a:r>
              <a:rPr lang="sv-SE" sz="1400" i="0" baseline="0" dirty="0">
                <a:latin typeface="+mn-lt"/>
              </a:rPr>
              <a:t> f</a:t>
            </a:r>
            <a:r>
              <a:rPr lang="sv-SE" sz="1400" i="0" dirty="0">
                <a:latin typeface="+mn-lt"/>
              </a:rPr>
              <a:t>örsämrar relationen och </a:t>
            </a:r>
            <a:r>
              <a:rPr lang="sv-SE" sz="1400" b="0" baseline="0" dirty="0"/>
              <a:t>minskar möjligheten till samarbete. På </a:t>
            </a:r>
            <a:r>
              <a:rPr lang="sv-SE" sz="1400" b="0" i="0" dirty="0">
                <a:latin typeface="+mn-lt"/>
              </a:rPr>
              <a:t>sikt </a:t>
            </a:r>
            <a:r>
              <a:rPr lang="sv-SE" sz="1400" i="0" dirty="0">
                <a:latin typeface="+mn-lt"/>
              </a:rPr>
              <a:t>kan barn börja undvika föräldrar som tjatar och skäller.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i="0" dirty="0">
                <a:latin typeface="+mn-lt"/>
              </a:rPr>
              <a:t>Det leder ofta till att beteenden ökar och förvärras. </a:t>
            </a:r>
            <a:r>
              <a:rPr lang="sv-SE" sz="1400" i="0" dirty="0" err="1">
                <a:latin typeface="+mn-lt"/>
              </a:rPr>
              <a:t>Pga</a:t>
            </a:r>
            <a:r>
              <a:rPr lang="sv-SE" sz="1400" i="0" dirty="0">
                <a:latin typeface="+mn-lt"/>
              </a:rPr>
              <a:t> ficklampan</a:t>
            </a:r>
            <a:r>
              <a:rPr lang="sv-SE" sz="1400" i="0" baseline="0" dirty="0">
                <a:latin typeface="+mn-lt"/>
              </a:rPr>
              <a:t> och härma</a:t>
            </a:r>
            <a:r>
              <a:rPr lang="sv-SE" sz="1400" b="0" i="0" baseline="0" dirty="0">
                <a:latin typeface="+mn-lt"/>
              </a:rPr>
              <a:t> - barnet får uppmärksamhet för beteenden som föräldern egentligen vill ska minska och barnet tar efter föräldern.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i="0" dirty="0">
                <a:latin typeface="+mn-lt"/>
              </a:rPr>
              <a:t>Dessutom blir barnet immunt mot tillsägelser – mycket</a:t>
            </a:r>
            <a:r>
              <a:rPr lang="sv-SE" sz="1400" i="0" baseline="0" dirty="0">
                <a:latin typeface="+mn-lt"/>
              </a:rPr>
              <a:t> tjat och skäll </a:t>
            </a:r>
            <a:r>
              <a:rPr lang="sv-SE" sz="1400" i="0" dirty="0">
                <a:latin typeface="+mn-lt"/>
              </a:rPr>
              <a:t>leder</a:t>
            </a:r>
            <a:r>
              <a:rPr lang="sv-SE" sz="1400" i="0" baseline="0" dirty="0">
                <a:latin typeface="+mn-lt"/>
              </a:rPr>
              <a:t> till en avtrubbning</a:t>
            </a:r>
            <a:r>
              <a:rPr lang="sv-SE" sz="1400" i="0" dirty="0">
                <a:latin typeface="+mn-lt"/>
              </a:rPr>
              <a:t>. </a:t>
            </a:r>
          </a:p>
          <a:p>
            <a:pPr marL="171450" indent="-171450">
              <a:buFont typeface="Arial" panose="020B0604020202020204" pitchFamily="34" charset="0"/>
              <a:buChar char="•"/>
            </a:pPr>
            <a:r>
              <a:rPr lang="sv-SE" sz="1400" i="0" dirty="0">
                <a:latin typeface="+mn-lt"/>
              </a:rPr>
              <a:t>Fungerar inte på lång sikt.</a:t>
            </a:r>
            <a:r>
              <a:rPr lang="sv-SE" sz="1400" i="0" baseline="0" dirty="0">
                <a:latin typeface="+mn-lt"/>
              </a:rPr>
              <a:t> </a:t>
            </a:r>
            <a:r>
              <a:rPr lang="sv-SE" sz="1400" kern="1200" dirty="0">
                <a:solidFill>
                  <a:schemeClr val="tx1"/>
                </a:solidFill>
                <a:effectLst/>
                <a:latin typeface="+mn-lt"/>
              </a:rPr>
              <a:t>En anledning till att föräldrar använder sig av tjat och skäll är att det ibland fungerar på kort sikt. Barnet slutar ofta för stunden, men börjar snart bråka och tjata igen. Detta var det vi kallar för kortsiktsfällan.</a:t>
            </a:r>
          </a:p>
          <a:p>
            <a:pPr marL="0" indent="0">
              <a:buFontTx/>
              <a:buNone/>
            </a:pPr>
            <a:endParaRPr lang="sv-SE" sz="1400" i="0" dirty="0">
              <a:latin typeface="+mn-lt"/>
            </a:endParaRPr>
          </a:p>
          <a:p>
            <a:pPr marL="0" indent="0">
              <a:buFontTx/>
              <a:buNone/>
            </a:pPr>
            <a:endParaRPr lang="sv-SE" dirty="0">
              <a:latin typeface="+mn-l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3844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22196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134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algn="l"/>
            <a:r>
              <a:rPr lang="en-GB" sz="1400" dirty="0"/>
              <a:t>3 min </a:t>
            </a:r>
          </a:p>
          <a:p>
            <a:pPr algn="l"/>
            <a:endParaRPr lang="en-GB" sz="1400" i="1" u="none" dirty="0"/>
          </a:p>
          <a:p>
            <a:pPr marL="180000" indent="-180000">
              <a:lnSpc>
                <a:spcPts val="1500"/>
              </a:lnSpc>
              <a:buFont typeface="Arial" panose="020B0604020202020204" pitchFamily="34" charset="0"/>
              <a:buChar char="•"/>
            </a:pPr>
            <a:r>
              <a:rPr lang="sv-SE" sz="1400" b="0" dirty="0">
                <a:effectLst/>
                <a:latin typeface="Times New Roman" panose="02020603050405020304" pitchFamily="18" charset="0"/>
                <a:ea typeface="Times New Roman" panose="02020603050405020304" pitchFamily="18" charset="0"/>
              </a:rPr>
              <a:t>Enligt principerna konsekvensinlärning som vi pratade om på förra utbildningsdagen, kan nästan all uppmärksamhet fungera som en förstärkare för barns beteende. Det innebär att även negativ uppmärksamhet—som tillrättavisningar eller skäll—kan öka sannolikheten för att ett barn upprepar ett visst beteende, eftersom det leder till att barnet blir uppmärksammat. Som vi nämnt tidigare kan barn alltså uppfatta negativ uppmärksamhet som belönande när positiv uppmärksamhet saknas. </a:t>
            </a:r>
          </a:p>
          <a:p>
            <a:pPr marL="180000" indent="-180000" algn="l">
              <a:buFont typeface="Arial" panose="020B0604020202020204" pitchFamily="34" charset="0"/>
              <a:buChar char="•"/>
            </a:pPr>
            <a:endParaRPr lang="sv-SE" sz="1400" b="0" noProof="0" dirty="0"/>
          </a:p>
          <a:p>
            <a:pPr marL="180000" indent="-180000">
              <a:buFont typeface="Arial" panose="020B0604020202020204" pitchFamily="34" charset="0"/>
              <a:buChar char="•"/>
            </a:pPr>
            <a:r>
              <a:rPr lang="sv-SE" sz="1400" b="0" noProof="0" dirty="0"/>
              <a:t>Det är vanligt att bråkbeteenden hos barnet</a:t>
            </a:r>
            <a:r>
              <a:rPr lang="sv-SE" sz="1400" b="0" baseline="0" noProof="0" dirty="0"/>
              <a:t> förstärks av uppmärksamhet från föräldern. Det kan vara positiv uppmärksamhet där föräldern till exempel börjar trösta barnet men det är också vanligt att bråkbeteenden förstärks genom negativ uppmärksamhet. </a:t>
            </a:r>
            <a:r>
              <a:rPr lang="sv-SE" sz="1400" baseline="0" noProof="0" dirty="0"/>
              <a:t>Föräldern blir arg och bråkar tillbaka till exempel genom att skälla och tjata, vilket är ett exempel på rikligt med uppmärksamhet (</a:t>
            </a:r>
            <a:r>
              <a:rPr lang="sv-SE" sz="1400" i="1" baseline="0" noProof="0" dirty="0"/>
              <a:t>visa på analysen</a:t>
            </a:r>
            <a:r>
              <a:rPr lang="sv-SE" sz="1400" baseline="0" noProof="0" dirty="0"/>
              <a:t>). </a:t>
            </a:r>
          </a:p>
          <a:p>
            <a:pPr marL="180000" indent="-180000">
              <a:buFont typeface="Arial" panose="020B0604020202020204" pitchFamily="34" charset="0"/>
              <a:buChar char="•"/>
            </a:pPr>
            <a:endParaRPr lang="sv-SE" sz="1400" baseline="0" noProof="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effectLst/>
                <a:latin typeface="Times New Roman" panose="02020603050405020304" pitchFamily="18" charset="0"/>
                <a:ea typeface="Times New Roman" panose="02020603050405020304" pitchFamily="18" charset="0"/>
              </a:rPr>
              <a:t>Forskning har också visat att barn med ADHD ofta uppvisar "</a:t>
            </a:r>
            <a:r>
              <a:rPr lang="sv-SE" sz="1400" b="0" dirty="0" err="1">
                <a:effectLst/>
                <a:latin typeface="Times New Roman" panose="02020603050405020304" pitchFamily="18" charset="0"/>
                <a:ea typeface="Times New Roman" panose="02020603050405020304" pitchFamily="18" charset="0"/>
              </a:rPr>
              <a:t>delay</a:t>
            </a:r>
            <a:r>
              <a:rPr lang="sv-SE" sz="1400" b="0" dirty="0">
                <a:effectLst/>
                <a:latin typeface="Times New Roman" panose="02020603050405020304" pitchFamily="18" charset="0"/>
                <a:ea typeface="Times New Roman" panose="02020603050405020304" pitchFamily="18" charset="0"/>
              </a:rPr>
              <a:t> aversion", vilket innebär att de föredrar omedelbara belöningar framför fördröjda, även om de fördröjda belöningarna är större. Detta kan leda till impulsivt beteende och en tendens att söka omedelbar uppmärksamhet, även om den är negativ (t. ex </a:t>
            </a:r>
            <a:r>
              <a:rPr lang="sv-SE" sz="2000" b="0" dirty="0" err="1"/>
              <a:t>Mphahlele</a:t>
            </a:r>
            <a:r>
              <a:rPr lang="sv-SE" sz="2000" b="0" dirty="0"/>
              <a:t>, </a:t>
            </a:r>
            <a:r>
              <a:rPr lang="sv-SE" sz="2000" b="0" dirty="0" err="1"/>
              <a:t>Pillay</a:t>
            </a:r>
            <a:r>
              <a:rPr lang="sv-SE" sz="2000" b="0" dirty="0"/>
              <a:t> &amp; Meyer 2020)</a:t>
            </a:r>
            <a:endParaRPr lang="sv-SE" sz="1400" baseline="0" noProof="0" dirty="0"/>
          </a:p>
          <a:p>
            <a:pPr marL="180000" indent="-180000" algn="l">
              <a:buFont typeface="Arial" panose="020B0604020202020204" pitchFamily="34" charset="0"/>
              <a:buChar char="•"/>
            </a:pPr>
            <a:endParaRPr lang="sv-SE" sz="1400" noProof="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Som förälder är det lätt att uppfatta sin reaktion som rimlig i stunden, men om reaktionen innebär mycket negativ uppmärksamhet riskerar den att förstärka beteendet snarare än minska det. På kort sikt kan detta leda till en upptrappning av konflikten, och på längre sikt kan det påverka relationen mellan förälder och barn negativt.</a:t>
            </a:r>
            <a:endParaRPr lang="sv-SE" sz="1400" noProof="0" dirty="0"/>
          </a:p>
          <a:p>
            <a:pPr eaLnBrk="1" hangingPunct="1">
              <a:spcBef>
                <a:spcPct val="0"/>
              </a:spcBef>
            </a:pPr>
            <a:endParaRPr lang="sv-SE" sz="1400" noProof="0" dirty="0"/>
          </a:p>
          <a:p>
            <a:pPr eaLnBrk="1" hangingPunct="1">
              <a:spcBef>
                <a:spcPct val="0"/>
              </a:spcBef>
            </a:pPr>
            <a:r>
              <a:rPr lang="sv-SE" sz="1400" u="sng" noProof="0" dirty="0"/>
              <a:t>Andra exempel än skäll och tjat på </a:t>
            </a:r>
            <a:r>
              <a:rPr lang="sv-SE" sz="1400" b="1" u="sng" noProof="0" dirty="0"/>
              <a:t>negativ uppmärksamhet </a:t>
            </a:r>
            <a:r>
              <a:rPr lang="sv-SE" sz="1400" u="sng" noProof="0" dirty="0"/>
              <a:t>på bråkbeteenden:</a:t>
            </a:r>
          </a:p>
          <a:p>
            <a:pPr marL="360000" indent="-180000" algn="l">
              <a:buFont typeface="Courier New" panose="02070309020205020404" pitchFamily="49" charset="0"/>
              <a:buChar char="o"/>
            </a:pPr>
            <a:r>
              <a:rPr lang="sv-SE" sz="1400" noProof="0" dirty="0"/>
              <a:t>Förälder</a:t>
            </a:r>
            <a:r>
              <a:rPr lang="sv-SE" sz="1400" baseline="0" noProof="0" dirty="0"/>
              <a:t>n kanske uttalar </a:t>
            </a:r>
            <a:r>
              <a:rPr lang="sv-SE" sz="1400" b="1" baseline="0" noProof="0" dirty="0"/>
              <a:t>hot </a:t>
            </a:r>
            <a:r>
              <a:rPr lang="sv-SE" sz="1400" noProof="0" dirty="0"/>
              <a:t>– som både är svåra att genomföra och som inte är tänkta att iscensättas. (inte få följa med till…inte få se på … )</a:t>
            </a:r>
          </a:p>
          <a:p>
            <a:pPr marL="360000" indent="-180000" algn="l">
              <a:buFont typeface="Courier New" panose="02070309020205020404" pitchFamily="49" charset="0"/>
              <a:buChar char="o"/>
            </a:pPr>
            <a:r>
              <a:rPr lang="sv-SE" sz="1400" noProof="0" dirty="0"/>
              <a:t>Förälder blir ”</a:t>
            </a:r>
            <a:r>
              <a:rPr lang="sv-SE" sz="1400" b="1" noProof="0" dirty="0"/>
              <a:t>sur” – tydligt i beteende</a:t>
            </a:r>
            <a:r>
              <a:rPr lang="sv-SE" sz="1400" noProof="0" dirty="0"/>
              <a:t>,</a:t>
            </a:r>
            <a:r>
              <a:rPr lang="sv-SE" sz="1400" baseline="0" noProof="0" dirty="0"/>
              <a:t> ickeverbal kommunikation – också det en form av negativ uppmärksamhet eftersom inte neutralt.</a:t>
            </a:r>
            <a:endParaRPr lang="sv-SE" sz="1400" noProof="0" dirty="0"/>
          </a:p>
          <a:p>
            <a:pPr marL="360000" indent="-180000" algn="l">
              <a:buFont typeface="Courier New" panose="02070309020205020404" pitchFamily="49" charset="0"/>
              <a:buChar char="o"/>
            </a:pPr>
            <a:r>
              <a:rPr lang="sv-SE" sz="1400" noProof="0" dirty="0"/>
              <a:t>Föräldern</a:t>
            </a:r>
            <a:r>
              <a:rPr lang="sv-SE" sz="1400" baseline="0" noProof="0" dirty="0"/>
              <a:t> ger </a:t>
            </a:r>
            <a:r>
              <a:rPr lang="sv-SE" sz="1400" b="1" baseline="0" noProof="0" dirty="0"/>
              <a:t>e</a:t>
            </a:r>
            <a:r>
              <a:rPr lang="sv-SE" sz="1400" b="1" noProof="0" dirty="0"/>
              <a:t>genskapsbeskrivningar </a:t>
            </a:r>
            <a:r>
              <a:rPr lang="sv-SE" sz="1400" noProof="0" dirty="0"/>
              <a:t>”Du är så elak!” </a:t>
            </a:r>
          </a:p>
          <a:p>
            <a:pPr marL="360000" indent="-180000" algn="l">
              <a:buFont typeface="Courier New" panose="02070309020205020404" pitchFamily="49" charset="0"/>
              <a:buChar char="o"/>
            </a:pPr>
            <a:r>
              <a:rPr lang="sv-SE" sz="1400" noProof="0" dirty="0"/>
              <a:t>Barnet </a:t>
            </a:r>
            <a:r>
              <a:rPr lang="sv-SE" sz="1400" b="1" noProof="0" dirty="0"/>
              <a:t>tvingas till att ”prata ut”  eller be om ursäkt. </a:t>
            </a:r>
            <a:r>
              <a:rPr lang="sv-SE" sz="1400" noProof="0" dirty="0"/>
              <a:t>Ältar en överspelad situation efteråt genom förklaringar/argument om varför barnet betedde sig dåligt.</a:t>
            </a:r>
          </a:p>
          <a:p>
            <a:pPr marL="0" indent="0" algn="l">
              <a:buFont typeface="Arial" panose="020B0604020202020204" pitchFamily="34" charset="0"/>
              <a:buNone/>
            </a:pPr>
            <a:endParaRPr lang="sv-SE" sz="1200" dirty="0">
              <a:latin typeface="+mn-lt"/>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0" dirty="0"/>
              <a:t>För att hantera </a:t>
            </a:r>
            <a:r>
              <a:rPr lang="sv-SE" sz="1800" b="0" dirty="0">
                <a:effectLst/>
                <a:latin typeface="Arial" panose="020B0604020202020204" pitchFamily="34" charset="0"/>
                <a:ea typeface="Times New Roman" panose="02020603050405020304" pitchFamily="18" charset="0"/>
                <a:cs typeface="Times New Roman" panose="02020603050405020304" pitchFamily="18" charset="0"/>
              </a:rPr>
              <a:t>negativt uppmärksamhetssökande beteende rekommenderas att </a:t>
            </a:r>
            <a:r>
              <a:rPr lang="sv-SE" sz="1800" b="0" dirty="0"/>
              <a:t>ignorera det olämpliga beteendet och </a:t>
            </a:r>
            <a:r>
              <a:rPr lang="sv-SE" sz="1800" b="0" dirty="0">
                <a:effectLst/>
                <a:latin typeface="Arial" panose="020B0604020202020204" pitchFamily="34" charset="0"/>
                <a:ea typeface="Times New Roman" panose="02020603050405020304" pitchFamily="18" charset="0"/>
                <a:cs typeface="Times New Roman" panose="02020603050405020304" pitchFamily="18" charset="0"/>
              </a:rPr>
              <a:t>istället förstärka positivt beteende med uppmärksamhet och beröm</a:t>
            </a:r>
            <a:r>
              <a:rPr lang="sv-SE" sz="1800" b="0" dirty="0"/>
              <a:t>. </a:t>
            </a:r>
            <a:r>
              <a:rPr lang="sv-SE" sz="1800" b="0" dirty="0">
                <a:effectLst/>
                <a:latin typeface="Arial" panose="020B0604020202020204" pitchFamily="34" charset="0"/>
                <a:ea typeface="Times New Roman" panose="02020603050405020304" pitchFamily="18" charset="0"/>
                <a:cs typeface="Times New Roman" panose="02020603050405020304" pitchFamily="18" charset="0"/>
              </a:rPr>
              <a:t>Detta tillvägagångssätt syftar till att minska förekomsten av negativt beteende genom att inte belöna det med uppmärksamhet, samtidigt som önskvärt beteende uppmuntras (</a:t>
            </a:r>
            <a:r>
              <a:rPr lang="sv-SE" sz="1800" b="0" dirty="0" err="1">
                <a:effectLst/>
                <a:latin typeface="Arial" panose="020B0604020202020204" pitchFamily="34" charset="0"/>
                <a:ea typeface="Times New Roman" panose="02020603050405020304" pitchFamily="18" charset="0"/>
                <a:cs typeface="Times New Roman" panose="02020603050405020304" pitchFamily="18" charset="0"/>
              </a:rPr>
              <a:t>Quail</a:t>
            </a:r>
            <a:r>
              <a:rPr lang="sv-SE" sz="1800" b="0" dirty="0">
                <a:effectLst/>
                <a:latin typeface="Arial" panose="020B0604020202020204" pitchFamily="34" charset="0"/>
                <a:ea typeface="Times New Roman" panose="02020603050405020304" pitchFamily="18" charset="0"/>
                <a:cs typeface="Times New Roman" panose="02020603050405020304" pitchFamily="18" charset="0"/>
              </a:rPr>
              <a:t>, 2020). Vi kommer prata mer om det här när vi senare kommer in på träff 6. </a:t>
            </a:r>
            <a:endParaRPr lang="sv-SE"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endParaRPr lang="sv-SE" sz="1200" dirty="0">
              <a:latin typeface="+mn-lt"/>
            </a:endParaRPr>
          </a:p>
          <a:p>
            <a:pPr eaLnBrk="1" hangingPunct="1">
              <a:spcBef>
                <a:spcPct val="0"/>
              </a:spcBef>
            </a:pPr>
            <a:endParaRPr lang="en-GB"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14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kumimoji="0" lang="sv-SE" sz="1200" i="0" kern="1200" dirty="0">
                <a:solidFill>
                  <a:schemeClr val="tx1"/>
                </a:solidFill>
                <a:latin typeface="+mn-lt"/>
                <a:ea typeface="+mn-ea"/>
                <a:cs typeface="+mn-cs"/>
              </a:rPr>
              <a:t>3 min</a:t>
            </a:r>
          </a:p>
          <a:p>
            <a:endParaRPr kumimoji="0" lang="sv-SE" sz="1200" i="0" kern="1200" dirty="0">
              <a:solidFill>
                <a:schemeClr val="tx1"/>
              </a:solidFill>
              <a:latin typeface="+mn-lt"/>
              <a:ea typeface="+mn-ea"/>
              <a:cs typeface="+mn-cs"/>
            </a:endParaRPr>
          </a:p>
          <a:p>
            <a:r>
              <a:rPr kumimoji="0" lang="sv-SE" sz="1200" i="0" kern="1200" dirty="0">
                <a:solidFill>
                  <a:schemeClr val="tx1"/>
                </a:solidFill>
                <a:latin typeface="+mn-lt"/>
                <a:ea typeface="+mn-ea"/>
                <a:cs typeface="+mn-cs"/>
              </a:rPr>
              <a:t>Något</a:t>
            </a:r>
            <a:r>
              <a:rPr kumimoji="0" lang="sv-SE" sz="1200" i="0" kern="1200" baseline="0" dirty="0">
                <a:solidFill>
                  <a:schemeClr val="tx1"/>
                </a:solidFill>
                <a:latin typeface="+mn-lt"/>
                <a:ea typeface="+mn-ea"/>
                <a:cs typeface="+mn-cs"/>
              </a:rPr>
              <a:t> annat vi pratat om tidigare i utbildningen</a:t>
            </a:r>
            <a:r>
              <a:rPr kumimoji="0" lang="sv-SE" sz="1200" b="0" i="0" u="none" strike="noStrike" kern="1200" baseline="0" dirty="0">
                <a:solidFill>
                  <a:schemeClr val="tx1"/>
                </a:solidFill>
                <a:latin typeface="+mn-lt"/>
              </a:rPr>
              <a:t> är att det är viktigt att </a:t>
            </a:r>
            <a:r>
              <a:rPr lang="sv-SE" sz="1200" b="0" i="0" u="none" strike="noStrike" kern="1200" baseline="0" dirty="0">
                <a:solidFill>
                  <a:schemeClr val="tx1"/>
                </a:solidFill>
              </a:rPr>
              <a:t>försöka se vad olika beteenden fyller för funktion för en individ, då samma beteende kan fylla olika funktioner för olika individer och i olika samspelssituationer.  </a:t>
            </a:r>
          </a:p>
          <a:p>
            <a:endParaRPr kumimoji="0" lang="sv-S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kumimoji="0" lang="sv-SE" sz="1200" b="0" i="0" u="none" strike="noStrike" kern="1200" baseline="0" dirty="0">
                <a:solidFill>
                  <a:schemeClr val="tx1"/>
                </a:solidFill>
                <a:latin typeface="+mn-lt"/>
                <a:ea typeface="+mn-ea"/>
                <a:cs typeface="+mn-cs"/>
              </a:rPr>
              <a:t>Exempel: </a:t>
            </a:r>
            <a:r>
              <a:rPr kumimoji="0" lang="sv-SE" sz="1200" i="0" kern="1200" dirty="0">
                <a:solidFill>
                  <a:schemeClr val="tx1"/>
                </a:solidFill>
                <a:latin typeface="+mn-lt"/>
                <a:ea typeface="+mn-ea"/>
                <a:cs typeface="+mn-cs"/>
              </a:rPr>
              <a:t>Barnet ligger på golvet och vrålar och kastar saker vilt omkring sig. </a:t>
            </a:r>
          </a:p>
          <a:p>
            <a:endParaRPr kumimoji="0" lang="sv-SE" sz="1200" i="1" kern="1200" dirty="0">
              <a:solidFill>
                <a:schemeClr val="tx1"/>
              </a:solidFill>
              <a:latin typeface="+mn-lt"/>
              <a:ea typeface="+mn-ea"/>
              <a:cs typeface="+mn-cs"/>
            </a:endParaRPr>
          </a:p>
          <a:p>
            <a:r>
              <a:rPr kumimoji="0" lang="sv-SE" sz="1200" b="1" i="0" kern="1200" dirty="0">
                <a:solidFill>
                  <a:schemeClr val="tx1"/>
                </a:solidFill>
                <a:latin typeface="+mn-lt"/>
                <a:ea typeface="+mn-ea"/>
                <a:cs typeface="+mn-cs"/>
              </a:rPr>
              <a:t>Före och </a:t>
            </a:r>
            <a:r>
              <a:rPr kumimoji="0" lang="sv-SE" sz="1200" b="1" i="1" kern="1200" dirty="0">
                <a:solidFill>
                  <a:schemeClr val="tx1"/>
                </a:solidFill>
                <a:latin typeface="+mn-lt"/>
                <a:ea typeface="+mn-ea"/>
                <a:cs typeface="+mn-cs"/>
              </a:rPr>
              <a:t>funktionen för barnens beteende </a:t>
            </a:r>
            <a:r>
              <a:rPr kumimoji="0" lang="sv-SE" sz="1200" b="0" i="0" kern="1200" dirty="0">
                <a:solidFill>
                  <a:schemeClr val="tx1"/>
                </a:solidFill>
                <a:latin typeface="+mn-lt"/>
                <a:ea typeface="+mn-ea"/>
                <a:cs typeface="+mn-cs"/>
              </a:rPr>
              <a:t>(sparka och skrika</a:t>
            </a:r>
            <a:r>
              <a:rPr kumimoji="0" lang="sv-SE" sz="1200" b="1" i="0" kern="1200" dirty="0">
                <a:solidFill>
                  <a:schemeClr val="tx1"/>
                </a:solidFill>
                <a:latin typeface="+mn-lt"/>
                <a:ea typeface="+mn-ea"/>
                <a:cs typeface="+mn-cs"/>
              </a:rPr>
              <a:t>):</a:t>
            </a:r>
          </a:p>
          <a:p>
            <a:pPr marL="360000" indent="-180000">
              <a:buFont typeface="Courier New" panose="02070309020205020404" pitchFamily="49" charset="0"/>
              <a:buChar char="o"/>
            </a:pPr>
            <a:r>
              <a:rPr kumimoji="0" lang="sv-SE" sz="1200" i="0" kern="1200" dirty="0">
                <a:solidFill>
                  <a:schemeClr val="tx1"/>
                </a:solidFill>
                <a:latin typeface="+mn-lt"/>
                <a:ea typeface="+mn-ea"/>
                <a:cs typeface="+mn-cs"/>
              </a:rPr>
              <a:t>Föräldern säger</a:t>
            </a:r>
            <a:r>
              <a:rPr kumimoji="0" lang="sv-SE" sz="1200" i="0" kern="1200" baseline="0" dirty="0">
                <a:solidFill>
                  <a:schemeClr val="tx1"/>
                </a:solidFill>
                <a:latin typeface="+mn-lt"/>
                <a:ea typeface="+mn-ea"/>
                <a:cs typeface="+mn-cs"/>
              </a:rPr>
              <a:t> ”Nu måste vi börja nattningen” </a:t>
            </a:r>
            <a:r>
              <a:rPr kumimoji="0" lang="sv-SE" sz="1200" i="1" kern="1200" baseline="0" dirty="0">
                <a:solidFill>
                  <a:schemeClr val="tx1"/>
                </a:solidFill>
                <a:latin typeface="+mn-lt"/>
                <a:ea typeface="+mn-ea"/>
                <a:cs typeface="+mn-cs"/>
              </a:rPr>
              <a:t>- </a:t>
            </a:r>
            <a:r>
              <a:rPr kumimoji="0" lang="sv-SE" sz="1200" i="1" kern="1200" dirty="0">
                <a:solidFill>
                  <a:schemeClr val="tx1"/>
                </a:solidFill>
                <a:latin typeface="+mn-lt"/>
                <a:ea typeface="+mn-ea"/>
                <a:cs typeface="+mn-cs"/>
              </a:rPr>
              <a:t>Kajsa vill slippa kravet föräldern har ställt på henne</a:t>
            </a:r>
          </a:p>
          <a:p>
            <a:pPr marL="360000" indent="-180000">
              <a:buFont typeface="Courier New" panose="02070309020205020404" pitchFamily="49" charset="0"/>
              <a:buChar char="o"/>
            </a:pPr>
            <a:r>
              <a:rPr kumimoji="0" lang="sv-SE" sz="1200" i="0" kern="1200" dirty="0">
                <a:solidFill>
                  <a:schemeClr val="tx1"/>
                </a:solidFill>
                <a:latin typeface="+mn-lt"/>
                <a:ea typeface="+mn-ea"/>
                <a:cs typeface="+mn-cs"/>
              </a:rPr>
              <a:t>Föräldern sitter och läser på</a:t>
            </a:r>
            <a:r>
              <a:rPr kumimoji="0" lang="sv-SE" sz="1200" i="0" kern="1200" baseline="0" dirty="0">
                <a:solidFill>
                  <a:schemeClr val="tx1"/>
                </a:solidFill>
                <a:latin typeface="+mn-lt"/>
                <a:ea typeface="+mn-ea"/>
                <a:cs typeface="+mn-cs"/>
              </a:rPr>
              <a:t> sin telefon </a:t>
            </a:r>
            <a:r>
              <a:rPr kumimoji="0" lang="sv-SE" sz="1200" i="1" kern="1200" baseline="0" dirty="0">
                <a:solidFill>
                  <a:schemeClr val="tx1"/>
                </a:solidFill>
                <a:latin typeface="+mn-lt"/>
                <a:ea typeface="+mn-ea"/>
                <a:cs typeface="+mn-cs"/>
              </a:rPr>
              <a:t>- </a:t>
            </a:r>
            <a:r>
              <a:rPr kumimoji="0" lang="sv-SE" sz="1200" i="1" kern="1200" dirty="0">
                <a:solidFill>
                  <a:schemeClr val="tx1"/>
                </a:solidFill>
                <a:latin typeface="+mn-lt"/>
                <a:ea typeface="+mn-ea"/>
                <a:cs typeface="+mn-cs"/>
              </a:rPr>
              <a:t>Kalle vill ha uppmärksamhet från förälder</a:t>
            </a:r>
          </a:p>
          <a:p>
            <a:pPr marL="360000" indent="-180000">
              <a:buFont typeface="Courier New" panose="02070309020205020404" pitchFamily="49" charset="0"/>
              <a:buChar char="o"/>
            </a:pPr>
            <a:r>
              <a:rPr kumimoji="0" lang="sv-SE" sz="1200" kern="1200" dirty="0">
                <a:solidFill>
                  <a:schemeClr val="tx1"/>
                </a:solidFill>
                <a:latin typeface="+mn-lt"/>
                <a:ea typeface="+mn-ea"/>
                <a:cs typeface="+mn-cs"/>
              </a:rPr>
              <a:t>Omar vill ha uppmärksamhet från lillasyster - </a:t>
            </a:r>
            <a:r>
              <a:rPr kumimoji="0" lang="sv-SE" sz="1200" i="1" kern="1200" dirty="0">
                <a:solidFill>
                  <a:schemeClr val="tx1"/>
                </a:solidFill>
                <a:latin typeface="+mn-lt"/>
                <a:ea typeface="+mn-ea"/>
                <a:cs typeface="+mn-cs"/>
              </a:rPr>
              <a:t>Lillasyster leker koncentrerat intill</a:t>
            </a:r>
          </a:p>
          <a:p>
            <a:r>
              <a:rPr kumimoji="0" lang="sv-SE" sz="1200" kern="1200" dirty="0">
                <a:solidFill>
                  <a:schemeClr val="tx1"/>
                </a:solidFill>
                <a:latin typeface="+mn-lt"/>
                <a:ea typeface="+mn-ea"/>
                <a:cs typeface="+mn-cs"/>
              </a:rPr>
              <a:t>(</a:t>
            </a:r>
            <a:r>
              <a:rPr kumimoji="0" lang="sv-SE" sz="1200" i="1" kern="1200" dirty="0">
                <a:solidFill>
                  <a:schemeClr val="tx1"/>
                </a:solidFill>
                <a:latin typeface="+mn-lt"/>
                <a:ea typeface="+mn-ea"/>
                <a:cs typeface="+mn-cs"/>
              </a:rPr>
              <a:t>Barnet</a:t>
            </a:r>
            <a:r>
              <a:rPr kumimoji="0" lang="sv-SE" sz="1200" i="1" kern="1200" baseline="0" dirty="0">
                <a:solidFill>
                  <a:schemeClr val="tx1"/>
                </a:solidFill>
                <a:latin typeface="+mn-lt"/>
                <a:ea typeface="+mn-ea"/>
                <a:cs typeface="+mn-cs"/>
              </a:rPr>
              <a:t> vill  </a:t>
            </a:r>
            <a:r>
              <a:rPr kumimoji="0" lang="sv-SE" sz="1200" i="0" kern="1200" baseline="0" dirty="0">
                <a:solidFill>
                  <a:schemeClr val="tx1"/>
                </a:solidFill>
                <a:latin typeface="+mn-lt"/>
                <a:ea typeface="+mn-ea"/>
                <a:cs typeface="+mn-cs"/>
              </a:rPr>
              <a:t>i det här sammanhanget betyder inte att det är en uttänkt strategi från ett manipulerande barn)</a:t>
            </a:r>
            <a:endParaRPr kumimoji="0" lang="sv-SE" sz="1200" i="1"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Efter:</a:t>
            </a:r>
          </a:p>
          <a:p>
            <a:pPr marL="360000" indent="-180000" algn="l">
              <a:buFont typeface="Courier New" panose="02070309020205020404" pitchFamily="49" charset="0"/>
              <a:buChar char="o"/>
            </a:pPr>
            <a:r>
              <a:rPr lang="sv-SE" sz="1200" kern="1200" dirty="0">
                <a:solidFill>
                  <a:schemeClr val="tx1"/>
                </a:solidFill>
                <a:latin typeface="+mn-lt"/>
                <a:ea typeface="+mn-ea"/>
                <a:cs typeface="+mn-cs"/>
              </a:rPr>
              <a:t>Kajsa slipper börja nattas...</a:t>
            </a:r>
            <a:endParaRPr lang="sv-SE" sz="1200" kern="1200" baseline="0" dirty="0">
              <a:solidFill>
                <a:schemeClr val="tx1"/>
              </a:solidFill>
              <a:latin typeface="+mn-lt"/>
              <a:ea typeface="+mn-ea"/>
              <a:cs typeface="+mn-cs"/>
            </a:endParaRPr>
          </a:p>
          <a:p>
            <a:pPr marL="360000" indent="-180000" algn="l">
              <a:buFont typeface="Courier New" panose="02070309020205020404" pitchFamily="49" charset="0"/>
              <a:buChar char="o"/>
            </a:pPr>
            <a:r>
              <a:rPr lang="sv-SE" sz="1200" kern="1200" baseline="0" dirty="0">
                <a:solidFill>
                  <a:schemeClr val="tx1"/>
                </a:solidFill>
                <a:latin typeface="+mn-lt"/>
                <a:ea typeface="+mn-ea"/>
                <a:cs typeface="+mn-cs"/>
              </a:rPr>
              <a:t>Kalle får förälderns uppmärksamhet</a:t>
            </a:r>
            <a:endParaRPr lang="sv-SE" sz="1200" kern="1200" dirty="0">
              <a:solidFill>
                <a:schemeClr val="tx1"/>
              </a:solidFill>
              <a:latin typeface="+mn-lt"/>
              <a:ea typeface="+mn-ea"/>
              <a:cs typeface="+mn-cs"/>
            </a:endParaRPr>
          </a:p>
          <a:p>
            <a:pPr marL="360000" indent="-180000" algn="l">
              <a:buFont typeface="Courier New" panose="02070309020205020404" pitchFamily="49" charset="0"/>
              <a:buChar char="o"/>
            </a:pPr>
            <a:r>
              <a:rPr lang="sv-SE" sz="1200" kern="1200" baseline="0" dirty="0">
                <a:solidFill>
                  <a:schemeClr val="tx1"/>
                </a:solidFill>
                <a:latin typeface="+mn-lt"/>
                <a:ea typeface="+mn-ea"/>
                <a:cs typeface="+mn-cs"/>
              </a:rPr>
              <a:t>Omar får uppmärksamhet från syskon som slutat leka</a:t>
            </a:r>
          </a:p>
          <a:p>
            <a:pPr algn="l"/>
            <a:endParaRPr lang="sv-SE" sz="1200" kern="1200" baseline="0" dirty="0">
              <a:solidFill>
                <a:schemeClr val="tx1"/>
              </a:solidFill>
              <a:latin typeface="+mn-lt"/>
              <a:ea typeface="+mn-ea"/>
              <a:cs typeface="+mn-cs"/>
            </a:endParaRPr>
          </a:p>
          <a:p>
            <a:pPr algn="l"/>
            <a:r>
              <a:rPr lang="sv-SE" sz="1200" kern="1200" dirty="0">
                <a:solidFill>
                  <a:schemeClr val="tx1"/>
                </a:solidFill>
                <a:latin typeface="+mn-lt"/>
                <a:ea typeface="+mn-ea"/>
                <a:cs typeface="+mn-cs"/>
              </a:rPr>
              <a:t>Vi är hjälpta av ta reda på vad som sätter igång och vad som ”driver” beteendet. </a:t>
            </a:r>
          </a:p>
          <a:p>
            <a:pPr marL="171450" indent="-171450" algn="l">
              <a:buFont typeface="Arial" panose="020B0604020202020204" pitchFamily="34" charset="0"/>
              <a:buChar char="•"/>
            </a:pPr>
            <a:r>
              <a:rPr lang="sv-SE" sz="1200" kern="1200" dirty="0">
                <a:solidFill>
                  <a:schemeClr val="tx1"/>
                </a:solidFill>
                <a:latin typeface="+mn-lt"/>
                <a:ea typeface="+mn-ea"/>
                <a:cs typeface="+mn-cs"/>
              </a:rPr>
              <a:t>Hur ser inlärningshistorien ut? </a:t>
            </a:r>
          </a:p>
          <a:p>
            <a:pPr marL="171450" indent="-171450" algn="l">
              <a:buFont typeface="Arial" panose="020B0604020202020204" pitchFamily="34" charset="0"/>
              <a:buChar char="•"/>
            </a:pPr>
            <a:r>
              <a:rPr lang="sv-SE" sz="1200" kern="1200" dirty="0">
                <a:solidFill>
                  <a:schemeClr val="tx1"/>
                </a:solidFill>
                <a:latin typeface="+mn-lt"/>
                <a:ea typeface="+mn-ea"/>
                <a:cs typeface="+mn-cs"/>
              </a:rPr>
              <a:t>Vad har fungerat tidigare för barnet? </a:t>
            </a:r>
          </a:p>
          <a:p>
            <a:pPr marL="171450" indent="-171450" algn="l">
              <a:buFont typeface="Arial" panose="020B0604020202020204" pitchFamily="34" charset="0"/>
              <a:buChar char="•"/>
            </a:pPr>
            <a:r>
              <a:rPr lang="sv-SE" sz="1200" kern="1200" dirty="0">
                <a:solidFill>
                  <a:schemeClr val="tx1"/>
                </a:solidFill>
                <a:latin typeface="+mn-lt"/>
                <a:ea typeface="+mn-ea"/>
                <a:cs typeface="+mn-cs"/>
              </a:rPr>
              <a:t>Med vem/i vilken situation har det fungerat tidigare?</a:t>
            </a:r>
          </a:p>
          <a:p>
            <a:pPr algn="l"/>
            <a:endParaRPr lang="sv-SE" sz="1200" kern="1200" dirty="0">
              <a:solidFill>
                <a:schemeClr val="tx1"/>
              </a:solidFill>
              <a:latin typeface="+mn-lt"/>
              <a:ea typeface="+mn-ea"/>
              <a:cs typeface="+mn-cs"/>
            </a:endParaRPr>
          </a:p>
          <a:p>
            <a:pPr marL="171450" indent="-171450" algn="l">
              <a:buFont typeface="Arial" panose="020B0604020202020204" pitchFamily="34" charset="0"/>
              <a:buChar char="•"/>
            </a:pPr>
            <a:r>
              <a:rPr lang="sv-SE" sz="1200" kern="1200" dirty="0">
                <a:solidFill>
                  <a:schemeClr val="tx1"/>
                </a:solidFill>
                <a:latin typeface="+mn-lt"/>
                <a:ea typeface="+mn-ea"/>
                <a:cs typeface="+mn-cs"/>
              </a:rPr>
              <a:t>Barnet gör det som är funktionellt – dvs det som fungerar på kort</a:t>
            </a:r>
            <a:r>
              <a:rPr lang="sv-SE" sz="1200" kern="1200" baseline="0" dirty="0">
                <a:solidFill>
                  <a:schemeClr val="tx1"/>
                </a:solidFill>
                <a:latin typeface="+mn-lt"/>
                <a:ea typeface="+mn-ea"/>
                <a:cs typeface="+mn-cs"/>
              </a:rPr>
              <a:t> sikt </a:t>
            </a:r>
            <a:r>
              <a:rPr lang="sv-SE" sz="1200" kern="1200" dirty="0">
                <a:solidFill>
                  <a:schemeClr val="tx1"/>
                </a:solidFill>
                <a:latin typeface="+mn-lt"/>
                <a:ea typeface="+mn-ea"/>
                <a:cs typeface="+mn-cs"/>
              </a:rPr>
              <a:t>för barnet.</a:t>
            </a:r>
          </a:p>
          <a:p>
            <a:pPr marL="0" indent="0" algn="l">
              <a:buFont typeface="Arial" panose="020B0604020202020204" pitchFamily="34" charset="0"/>
              <a:buNone/>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Genom att använda samspelanalysen kan föräldrar se </a:t>
            </a:r>
            <a:r>
              <a:rPr lang="sv-SE" sz="1200" b="0" i="1" kern="1200" dirty="0">
                <a:solidFill>
                  <a:schemeClr val="tx1"/>
                </a:solidFill>
                <a:effectLst/>
                <a:latin typeface="+mn-lt"/>
                <a:ea typeface="+mn-ea"/>
                <a:cs typeface="+mn-cs"/>
              </a:rPr>
              <a:t>vilken funktion beteendet har i samspelet </a:t>
            </a:r>
            <a:r>
              <a:rPr lang="sv-SE" sz="1200" b="0" i="0" kern="1200" dirty="0">
                <a:solidFill>
                  <a:schemeClr val="tx1"/>
                </a:solidFill>
                <a:effectLst/>
                <a:latin typeface="+mn-lt"/>
                <a:ea typeface="+mn-ea"/>
                <a:cs typeface="+mn-cs"/>
              </a:rPr>
              <a:t>och det blir utifrån det också lättare för föräldern att veta vad de behöver förändra och göra annorlunda för att påverka barnets beteende. </a:t>
            </a:r>
            <a:endParaRPr lang="sv-SE"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Calibri" panose="020F0502020204030204" pitchFamily="34" charset="0"/>
              <a:cs typeface="Calibri" panose="020F0502020204030204"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076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6813" y="1241425"/>
            <a:ext cx="4464050" cy="3349625"/>
          </a:xfrm>
        </p:spPr>
      </p:sp>
      <p:sp>
        <p:nvSpPr>
          <p:cNvPr id="3" name="Platshållare för anteckningar 2"/>
          <p:cNvSpPr>
            <a:spLocks noGrp="1"/>
          </p:cNvSpPr>
          <p:nvPr>
            <p:ph type="body" idx="1"/>
          </p:nvPr>
        </p:nvSpPr>
        <p:spPr/>
        <p:txBody>
          <a:bodyPr>
            <a:normAutofit fontScale="85000" lnSpcReduction="20000"/>
          </a:bodyPr>
          <a:lstStyle/>
          <a:p>
            <a:r>
              <a:rPr lang="sv-SE" sz="1200" b="0" baseline="0" dirty="0">
                <a:solidFill>
                  <a:srgbClr val="000000"/>
                </a:solidFill>
                <a:effectLst/>
                <a:latin typeface="Calibri" panose="020F0502020204030204" pitchFamily="34" charset="0"/>
                <a:ea typeface="Times New Roman" panose="02020603050405020304" pitchFamily="18" charset="0"/>
              </a:rPr>
              <a:t>4</a:t>
            </a:r>
            <a:r>
              <a:rPr lang="sv-SE" sz="1200" b="0" dirty="0">
                <a:solidFill>
                  <a:srgbClr val="000000"/>
                </a:solidFill>
                <a:effectLst/>
                <a:latin typeface="Calibri" panose="020F0502020204030204" pitchFamily="34" charset="0"/>
                <a:ea typeface="Times New Roman" panose="02020603050405020304" pitchFamily="18" charset="0"/>
              </a:rPr>
              <a:t> min </a:t>
            </a:r>
          </a:p>
          <a:p>
            <a:endParaRPr lang="sv-SE"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Innan vi går in på innehållet i träff 4 ska vi kort nämna lite om föräldrastilar.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Forskning</a:t>
            </a:r>
            <a:r>
              <a:rPr lang="sv-SE" sz="1200" b="0" baseline="0" dirty="0"/>
              <a:t> har visat hur viktigt det är att minska negativ uppmärksamhet i form av tjat, skäll och tillsägelser för att minska konflikter i hemmet. </a:t>
            </a:r>
            <a:r>
              <a:rPr lang="sv-SE" sz="1200" b="0" dirty="0"/>
              <a:t>Ett hårt, strängt föräldraskap</a:t>
            </a:r>
            <a:r>
              <a:rPr lang="sv-SE" sz="1200" b="0" baseline="0" dirty="0"/>
              <a:t> med mycket tillsägelser utgör en riskfaktor för att barn själva ska utveckla problematik med utagerande </a:t>
            </a:r>
            <a:r>
              <a:rPr lang="sv-SE" sz="1200" b="0" i="0" baseline="0" dirty="0"/>
              <a:t>(</a:t>
            </a:r>
            <a:r>
              <a:rPr lang="sv-SE" sz="1200" b="0" i="0" baseline="0" dirty="0" err="1"/>
              <a:t>Pinquart</a:t>
            </a:r>
            <a:r>
              <a:rPr lang="sv-SE" sz="1200" b="0" i="0" baseline="0" dirty="0"/>
              <a:t>, 2021).</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På 1960-talet beskrev Diana </a:t>
            </a:r>
            <a:r>
              <a:rPr lang="sv-SE" sz="1200" b="0" i="0" kern="1200" dirty="0" err="1">
                <a:solidFill>
                  <a:schemeClr val="tx1"/>
                </a:solidFill>
                <a:effectLst/>
                <a:latin typeface="+mn-lt"/>
                <a:ea typeface="+mn-ea"/>
                <a:cs typeface="+mn-cs"/>
              </a:rPr>
              <a:t>Baumrind</a:t>
            </a:r>
            <a:r>
              <a:rPr lang="sv-SE" sz="1200" b="0" i="0" kern="1200" dirty="0">
                <a:solidFill>
                  <a:schemeClr val="tx1"/>
                </a:solidFill>
                <a:effectLst/>
                <a:latin typeface="+mn-lt"/>
                <a:ea typeface="+mn-ea"/>
                <a:cs typeface="+mn-cs"/>
              </a:rPr>
              <a:t>, och</a:t>
            </a:r>
            <a:r>
              <a:rPr lang="sv-SE" sz="1200" b="0" i="0" kern="1200" baseline="0" dirty="0">
                <a:solidFill>
                  <a:schemeClr val="tx1"/>
                </a:solidFill>
                <a:effectLst/>
                <a:latin typeface="+mn-lt"/>
                <a:ea typeface="+mn-ea"/>
                <a:cs typeface="+mn-cs"/>
              </a:rPr>
              <a:t> därefter många efterföljande forskare, </a:t>
            </a:r>
            <a:r>
              <a:rPr lang="sv-SE" sz="1200" b="0" i="0" kern="1200" dirty="0">
                <a:solidFill>
                  <a:schemeClr val="tx1"/>
                </a:solidFill>
                <a:effectLst/>
                <a:latin typeface="+mn-lt"/>
                <a:ea typeface="+mn-ea"/>
                <a:cs typeface="+mn-cs"/>
              </a:rPr>
              <a:t>fyra föräldrastilar</a:t>
            </a:r>
            <a:r>
              <a:rPr lang="sv-SE" sz="1200" b="0" i="0" kern="1200" baseline="0" dirty="0">
                <a:solidFill>
                  <a:schemeClr val="tx1"/>
                </a:solidFill>
                <a:effectLst/>
                <a:latin typeface="+mn-lt"/>
                <a:ea typeface="+mn-ea"/>
                <a:cs typeface="+mn-cs"/>
              </a:rPr>
              <a:t> baserade på hur tydligt de är orienterade mot lyhördhet/värme och kontroll/krav. </a:t>
            </a:r>
            <a:r>
              <a:rPr lang="sv-SE" sz="1200" dirty="0">
                <a:solidFill>
                  <a:srgbClr val="000000"/>
                </a:solidFill>
                <a:effectLst/>
                <a:latin typeface="Calibri" panose="020F0502020204030204" pitchFamily="34" charset="0"/>
                <a:ea typeface="Times New Roman" panose="02020603050405020304" pitchFamily="18" charset="0"/>
              </a:rPr>
              <a:t> </a:t>
            </a:r>
          </a:p>
          <a:p>
            <a:pPr marL="171450" indent="-171450">
              <a:buFont typeface="Arial" panose="020B0604020202020204" pitchFamily="34" charset="0"/>
              <a:buChar char="•"/>
            </a:pPr>
            <a:r>
              <a:rPr lang="sv-SE" sz="1200" dirty="0">
                <a:solidFill>
                  <a:srgbClr val="000000"/>
                </a:solidFill>
                <a:effectLst/>
                <a:latin typeface="Calibri" panose="020F0502020204030204" pitchFamily="34" charset="0"/>
                <a:ea typeface="Times New Roman" panose="02020603050405020304" pitchFamily="18" charset="0"/>
              </a:rPr>
              <a:t>Sammantaget skapar de två dimensionerna fyra föräldrastilar: </a:t>
            </a:r>
          </a:p>
          <a:p>
            <a:pPr marL="171450" indent="-171450">
              <a:buFont typeface="Arial" panose="020B0604020202020204" pitchFamily="34" charset="0"/>
              <a:buChar char="•"/>
            </a:pPr>
            <a:r>
              <a:rPr lang="sv-SE" sz="1200" dirty="0">
                <a:solidFill>
                  <a:srgbClr val="000000"/>
                </a:solidFill>
                <a:effectLst/>
                <a:latin typeface="Calibri" panose="020F0502020204030204" pitchFamily="34" charset="0"/>
                <a:ea typeface="Times New Roman" panose="02020603050405020304" pitchFamily="18" charset="0"/>
              </a:rPr>
              <a:t>Demokratisk /</a:t>
            </a:r>
            <a:r>
              <a:rPr lang="sv-SE" sz="1200" i="1" dirty="0">
                <a:solidFill>
                  <a:srgbClr val="000000"/>
                </a:solidFill>
                <a:effectLst/>
                <a:latin typeface="Calibri" panose="020F0502020204030204" pitchFamily="34" charset="0"/>
                <a:ea typeface="Times New Roman" panose="02020603050405020304" pitchFamily="18" charset="0"/>
              </a:rPr>
              <a:t>auktoritativ</a:t>
            </a:r>
            <a:r>
              <a:rPr lang="sv-SE" sz="1200" dirty="0">
                <a:solidFill>
                  <a:srgbClr val="000000"/>
                </a:solidFill>
                <a:effectLst/>
                <a:latin typeface="Calibri" panose="020F0502020204030204" pitchFamily="34" charset="0"/>
                <a:ea typeface="Times New Roman" panose="02020603050405020304" pitchFamily="18" charset="0"/>
              </a:rPr>
              <a:t> </a:t>
            </a:r>
            <a:r>
              <a:rPr lang="sv-SE" sz="1200" b="0" i="0" kern="1200" dirty="0">
                <a:solidFill>
                  <a:schemeClr val="tx1"/>
                </a:solidFill>
                <a:effectLst/>
                <a:latin typeface="+mn-lt"/>
                <a:ea typeface="+mn-ea"/>
                <a:cs typeface="+mn-cs"/>
              </a:rPr>
              <a:t>kännetecknas av både värme och gränser,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men gränserna sätts mindre skarpt och i ett varmt och vänligt klimat. Hög</a:t>
            </a:r>
            <a:r>
              <a:rPr lang="sv-SE" sz="1200" b="0" i="0" kern="1200" baseline="0" dirty="0">
                <a:solidFill>
                  <a:schemeClr val="tx1"/>
                </a:solidFill>
                <a:effectLst/>
                <a:latin typeface="+mn-lt"/>
                <a:ea typeface="+mn-ea"/>
                <a:cs typeface="+mn-cs"/>
              </a:rPr>
              <a:t> grad av l</a:t>
            </a:r>
            <a:r>
              <a:rPr lang="sv-SE" sz="1200" i="0" dirty="0">
                <a:solidFill>
                  <a:srgbClr val="000000"/>
                </a:solidFill>
                <a:effectLst/>
                <a:latin typeface="Calibri" panose="020F0502020204030204" pitchFamily="34" charset="0"/>
                <a:ea typeface="Times New Roman" panose="02020603050405020304" pitchFamily="18" charset="0"/>
              </a:rPr>
              <a:t>yhördhet och tydlig kommunikation</a:t>
            </a:r>
            <a:r>
              <a:rPr lang="sv-SE" sz="1200" i="1" dirty="0">
                <a:solidFill>
                  <a:srgbClr val="000000"/>
                </a:solidFill>
                <a:effectLst/>
                <a:latin typeface="Calibri" panose="020F0502020204030204" pitchFamily="34" charset="0"/>
                <a:ea typeface="Times New Roman" panose="02020603050405020304" pitchFamily="18" charset="0"/>
              </a:rPr>
              <a:t>.</a:t>
            </a:r>
            <a:r>
              <a:rPr lang="sv-SE" sz="1200" dirty="0">
                <a:solidFill>
                  <a:srgbClr val="000000"/>
                </a:solidFill>
                <a:effectLst/>
                <a:latin typeface="Calibri" panose="020F0502020204030204" pitchFamily="34" charset="0"/>
                <a:ea typeface="Times New Roman" panose="02020603050405020304" pitchFamily="18" charset="0"/>
              </a:rPr>
              <a:t>(hög Struktur/kontroll, hög värme), </a:t>
            </a:r>
          </a:p>
          <a:p>
            <a:pPr marL="171450" indent="-171450">
              <a:buFont typeface="Arial" panose="020B0604020202020204" pitchFamily="34" charset="0"/>
              <a:buChar char="•"/>
            </a:pPr>
            <a:r>
              <a:rPr lang="sv-SE" sz="1200" dirty="0">
                <a:solidFill>
                  <a:srgbClr val="000000"/>
                </a:solidFill>
                <a:effectLst/>
                <a:latin typeface="Calibri" panose="020F0502020204030204" pitchFamily="34" charset="0"/>
                <a:ea typeface="Times New Roman" panose="02020603050405020304" pitchFamily="18" charset="0"/>
              </a:rPr>
              <a:t>Auktoritär föräldrastil - där </a:t>
            </a:r>
            <a:r>
              <a:rPr lang="sv-SE" sz="1200" b="0" i="0" kern="1200" dirty="0">
                <a:solidFill>
                  <a:schemeClr val="tx1"/>
                </a:solidFill>
                <a:effectLst/>
                <a:latin typeface="+mn-lt"/>
                <a:ea typeface="+mn-ea"/>
                <a:cs typeface="+mn-cs"/>
              </a:rPr>
              <a:t>finns en hård gränssättning, utan värme. Där förekommer straff och en betoning på lydnad. </a:t>
            </a:r>
            <a:r>
              <a:rPr lang="sv-SE" sz="1200" i="0" dirty="0">
                <a:solidFill>
                  <a:srgbClr val="000000"/>
                </a:solidFill>
                <a:effectLst/>
                <a:latin typeface="Calibri" panose="020F0502020204030204" pitchFamily="34" charset="0"/>
                <a:ea typeface="Times New Roman" panose="02020603050405020304" pitchFamily="18" charset="0"/>
              </a:rPr>
              <a:t>(</a:t>
            </a:r>
            <a:r>
              <a:rPr lang="sv-SE" sz="1200" dirty="0">
                <a:solidFill>
                  <a:srgbClr val="000000"/>
                </a:solidFill>
                <a:effectLst/>
                <a:latin typeface="Calibri" panose="020F0502020204030204" pitchFamily="34" charset="0"/>
                <a:ea typeface="Times New Roman" panose="02020603050405020304" pitchFamily="18" charset="0"/>
              </a:rPr>
              <a:t>hög kontroll, låg värme),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kern="1200" dirty="0">
                <a:solidFill>
                  <a:schemeClr val="tx1"/>
                </a:solidFill>
                <a:effectLst/>
                <a:latin typeface="+mn-lt"/>
                <a:ea typeface="+mn-ea"/>
                <a:cs typeface="+mn-cs"/>
              </a:rPr>
              <a:t>Därutöver brukar ytterligare två stilar beskrivas</a:t>
            </a:r>
            <a:r>
              <a:rPr lang="sv-SE" sz="1200" b="0" i="1"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000000"/>
                </a:solidFill>
                <a:effectLst/>
                <a:latin typeface="Calibri" panose="020F0502020204030204" pitchFamily="34" charset="0"/>
                <a:ea typeface="Times New Roman" panose="02020603050405020304" pitchFamily="18" charset="0"/>
              </a:rPr>
              <a:t>Eftergivande/tolerant (låg kontroll, hög värme</a:t>
            </a:r>
            <a:r>
              <a:rPr lang="sv-SE" sz="1200" i="0" dirty="0">
                <a:solidFill>
                  <a:srgbClr val="000000"/>
                </a:solidFill>
                <a:effectLst/>
                <a:latin typeface="Calibri" panose="020F0502020204030204" pitchFamily="34" charset="0"/>
                <a:ea typeface="Times New Roman" panose="02020603050405020304" pitchFamily="18" charset="0"/>
              </a:rPr>
              <a:t>) ”</a:t>
            </a:r>
            <a:r>
              <a:rPr lang="sv-SE" sz="1200" b="0" i="0" kern="1200" dirty="0">
                <a:solidFill>
                  <a:schemeClr val="tx1"/>
                </a:solidFill>
                <a:effectLst/>
                <a:latin typeface="+mn-lt"/>
                <a:ea typeface="+mn-ea"/>
                <a:cs typeface="+mn-cs"/>
              </a:rPr>
              <a:t>låt-gå-föräldrar”, där gränser saknas men värmen är stor.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F</a:t>
            </a:r>
            <a:r>
              <a:rPr lang="sv-SE" sz="1200" i="0" dirty="0">
                <a:solidFill>
                  <a:srgbClr val="000000"/>
                </a:solidFill>
                <a:effectLst/>
                <a:latin typeface="Calibri" panose="020F0502020204030204" pitchFamily="34" charset="0"/>
                <a:ea typeface="Times New Roman" panose="02020603050405020304" pitchFamily="18" charset="0"/>
              </a:rPr>
              <a:t>örsummande </a:t>
            </a:r>
            <a:r>
              <a:rPr lang="sv-SE" sz="1200" b="0" i="0" kern="1200" dirty="0">
                <a:solidFill>
                  <a:schemeClr val="tx1"/>
                </a:solidFill>
                <a:effectLst/>
                <a:latin typeface="+mn-lt"/>
                <a:ea typeface="+mn-ea"/>
                <a:cs typeface="+mn-cs"/>
              </a:rPr>
              <a:t>negligerande föräldrar som varken sätter gränser eller engagerar sig. </a:t>
            </a:r>
            <a:r>
              <a:rPr lang="sv-SE" sz="1200" dirty="0">
                <a:solidFill>
                  <a:srgbClr val="000000"/>
                </a:solidFill>
                <a:effectLst/>
                <a:latin typeface="Calibri" panose="020F0502020204030204" pitchFamily="34" charset="0"/>
                <a:ea typeface="Times New Roman" panose="02020603050405020304" pitchFamily="18" charset="0"/>
              </a:rPr>
              <a:t>(låg kontroll, låg värme)</a:t>
            </a:r>
            <a:r>
              <a:rPr lang="sv-SE" sz="1200" b="0" i="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solidFill>
                  <a:srgbClr val="000000"/>
                </a:solidFill>
                <a:effectLst/>
                <a:latin typeface="Calibri" panose="020F0502020204030204" pitchFamily="34" charset="0"/>
                <a:ea typeface="Times New Roman" panose="02020603050405020304" pitchFamily="18" charset="0"/>
              </a:rPr>
              <a:t> (</a:t>
            </a:r>
            <a:r>
              <a:rPr lang="en-US" sz="1200" i="1"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Nilsson, 2017)</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0" i="0" kern="1200" dirty="0">
                <a:solidFill>
                  <a:schemeClr val="tx1"/>
                </a:solidFill>
                <a:effectLst/>
                <a:latin typeface="+mn-lt"/>
                <a:ea typeface="+mn-ea"/>
                <a:cs typeface="+mn-cs"/>
              </a:rPr>
              <a:t>Det</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finns massivt stöd i forskningen för att den demokratiska föräldrastilen är mest gynnsam för barn. Det gäller barn i alla kulturer,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sociala skikt och sammanhang. De barnen </a:t>
            </a:r>
            <a:r>
              <a:rPr lang="sv-SE"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tenderar att visa de bästa resultaten (t.ex. skolframgång, bra kamratkompetens, hög självkänsla). </a:t>
            </a:r>
            <a:r>
              <a:rPr lang="sv-SE" sz="1200" b="0" i="0" kern="1200" dirty="0">
                <a:solidFill>
                  <a:schemeClr val="tx1"/>
                </a:solidFill>
                <a:effectLst/>
                <a:latin typeface="+mn-lt"/>
                <a:ea typeface="+mn-ea"/>
                <a:cs typeface="+mn-cs"/>
              </a:rPr>
              <a:t>Det är också väl belagt att barn mår bra av att ha en trygg anknytning till sina föräldrar. En sådan växer fram om föräldern är närvarande, lyhörd och förutsägbar; det ska vara begripligt och väntat för barnet hur föräldern agerar och reagerar. Det skapar förtroende mellan föräldrar och barn, en trygg bas i tillvaron – och att växa upp i ett sådant sammanhang präglar individen, genom tonåren och upp i vuxen ålder.</a:t>
            </a:r>
            <a:r>
              <a:rPr lang="sv-SE" sz="1200" b="0" i="0" kern="1200" baseline="0" dirty="0">
                <a:solidFill>
                  <a:schemeClr val="tx1"/>
                </a:solidFill>
                <a:effectLst/>
                <a:latin typeface="+mn-lt"/>
                <a:ea typeface="+mn-ea"/>
                <a:cs typeface="+mn-cs"/>
              </a:rPr>
              <a:t> </a:t>
            </a:r>
            <a:r>
              <a:rPr lang="sv-SE" sz="1200" b="0" i="1" kern="1200" baseline="0" dirty="0">
                <a:solidFill>
                  <a:schemeClr val="tx1"/>
                </a:solidFill>
                <a:effectLst/>
                <a:latin typeface="+mn-lt"/>
                <a:ea typeface="+mn-ea"/>
                <a:cs typeface="+mn-cs"/>
              </a:rPr>
              <a:t>(</a:t>
            </a:r>
            <a:r>
              <a:rPr lang="sv-SE" sz="1200" b="0" i="1" kern="1200" dirty="0">
                <a:solidFill>
                  <a:schemeClr val="tx1"/>
                </a:solidFill>
                <a:effectLst/>
                <a:latin typeface="+mn-lt"/>
                <a:ea typeface="+mn-ea"/>
                <a:cs typeface="+mn-cs"/>
              </a:rPr>
              <a:t>Lund, 2021; </a:t>
            </a:r>
            <a:r>
              <a:rPr lang="sv-SE" sz="1200" b="0" i="1" kern="1200" dirty="0" err="1">
                <a:solidFill>
                  <a:schemeClr val="tx1"/>
                </a:solidFill>
                <a:effectLst/>
                <a:latin typeface="+mn-lt"/>
                <a:ea typeface="+mn-ea"/>
                <a:cs typeface="+mn-cs"/>
              </a:rPr>
              <a:t>Pinquart</a:t>
            </a:r>
            <a:r>
              <a:rPr lang="sv-SE" sz="1200" b="0" i="1" kern="1200" dirty="0">
                <a:solidFill>
                  <a:schemeClr val="tx1"/>
                </a:solidFill>
                <a:effectLst/>
                <a:latin typeface="+mn-lt"/>
                <a:ea typeface="+mn-ea"/>
                <a:cs typeface="+mn-cs"/>
              </a:rPr>
              <a:t>, 2021). </a:t>
            </a:r>
          </a:p>
          <a:p>
            <a:endParaRPr lang="sv-SE" sz="1200" i="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effectLst/>
                <a:latin typeface="Calibri" panose="020F0502020204030204" pitchFamily="34" charset="0"/>
                <a:ea typeface="Times New Roman" panose="02020603050405020304" pitchFamily="18" charset="0"/>
              </a:rPr>
              <a:t> </a:t>
            </a:r>
          </a:p>
          <a:p>
            <a:endParaRPr lang="sv-SE" sz="12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6D0DE-828E-4748-8222-F50F83D4D85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datum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a:ea typeface="+mn-ea"/>
                <a:cs typeface="+mn-cs"/>
              </a:rPr>
              <a:t>2023-04-20</a:t>
            </a:r>
          </a:p>
        </p:txBody>
      </p:sp>
    </p:spTree>
    <p:extLst>
      <p:ext uri="{BB962C8B-B14F-4D97-AF65-F5344CB8AC3E}">
        <p14:creationId xmlns:p14="http://schemas.microsoft.com/office/powerpoint/2010/main" val="82796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3443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latin typeface="Stockholm Type Display Regular" pitchFamily="50" charset="0"/>
            </a:endParaRPr>
          </a:p>
        </p:txBody>
      </p:sp>
      <p:sp>
        <p:nvSpPr>
          <p:cNvPr id="30" name="Platshållare för datum 29"/>
          <p:cNvSpPr>
            <a:spLocks noGrp="1"/>
          </p:cNvSpPr>
          <p:nvPr>
            <p:ph type="dt" sz="half" idx="10"/>
          </p:nvPr>
        </p:nvSpPr>
        <p:spPr/>
        <p:txBody>
          <a:bodyPr/>
          <a:lstStyle/>
          <a:p>
            <a:fld id="{B1F3D6C8-46B4-4BCA-91C7-F8973A2C4ED8}" type="datetime1">
              <a:rPr lang="sv-SE" smtClean="0"/>
              <a:pPr/>
              <a:t>2025-07-03</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41699580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latin typeface="Stockholm Type Display Regular" pitchFamily="50" charset="0"/>
            </a:endParaRPr>
          </a:p>
        </p:txBody>
      </p:sp>
      <p:sp>
        <p:nvSpPr>
          <p:cNvPr id="30" name="Platshållare för datum 29"/>
          <p:cNvSpPr>
            <a:spLocks noGrp="1"/>
          </p:cNvSpPr>
          <p:nvPr>
            <p:ph type="dt" sz="half" idx="10"/>
          </p:nvPr>
        </p:nvSpPr>
        <p:spPr/>
        <p:txBody>
          <a:bodyPr/>
          <a:lstStyle/>
          <a:p>
            <a:fld id="{B1F3D6C8-46B4-4BCA-91C7-F8973A2C4ED8}" type="datetime1">
              <a:rPr lang="sv-SE" smtClean="0"/>
              <a:pPr/>
              <a:t>2025-07-03</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Tree>
    <p:extLst>
      <p:ext uri="{BB962C8B-B14F-4D97-AF65-F5344CB8AC3E}">
        <p14:creationId xmlns:p14="http://schemas.microsoft.com/office/powerpoint/2010/main" val="18724489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D9B128F-1938-4F54-91F5-4D19C5BB47B2}"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20452159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56B18AC1-A2FD-4F44-A3D5-BEABD563D721}" type="datetime1">
              <a:rPr lang="sv-SE" smtClean="0"/>
              <a:pPr/>
              <a:t>2025-07-03</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40818665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653A663D-97B6-4388-AA9A-A974B8BF79E5}" type="datetime1">
              <a:rPr lang="sv-SE" smtClean="0"/>
              <a:pPr/>
              <a:t>2025-07-03</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1677746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643C5512-1681-4AB0-8FAB-EA39F9391904}"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7357360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59C38F2-795C-4FB6-86BC-1C70938A9C39}"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0678072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4B58CF95-1CEC-4379-940D-49731EC44E13}" type="datetime1">
              <a:rPr lang="sv-SE" smtClean="0"/>
              <a:pPr/>
              <a:t>2025-07-03</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3239858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81FCDFA1-0AC5-4E78-A7D5-92F58D000B11}" type="datetime1">
              <a:rPr lang="sv-SE" smtClean="0"/>
              <a:pPr/>
              <a:t>2025-07-03</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r>
              <a:rPr lang="sv-SE"/>
              <a:t> </a:t>
            </a:r>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28475309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B2B77345-3934-48F7-BECC-5FA00C1D10B8}"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29120558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7524750" cy="4116387"/>
          </a:xfrm>
          <a:prstGeom prst="rect">
            <a:avLst/>
          </a:prstGeom>
        </p:spPr>
        <p:txBody>
          <a:bodyPr/>
          <a:lstStyle>
            <a:lvl1pPr>
              <a:defRPr>
                <a:latin typeface="Stockholm Type Display Regular" pitchFamily="50" charset="0"/>
              </a:defRPr>
            </a:lvl1pPr>
            <a:lvl2pPr>
              <a:defRPr>
                <a:latin typeface="Stockholm Type Display Regular" pitchFamily="50" charset="0"/>
              </a:defRPr>
            </a:lvl2pPr>
            <a:lvl3pPr>
              <a:defRPr>
                <a:latin typeface="Stockholm Type Display Regular" pitchFamily="50" charset="0"/>
              </a:defRPr>
            </a:lvl3pPr>
            <a:lvl4pPr>
              <a:defRPr>
                <a:latin typeface="Stockholm Type Display Regular" pitchFamily="50" charset="0"/>
              </a:defRPr>
            </a:lvl4pPr>
            <a:lvl5pPr>
              <a:defRPr>
                <a:latin typeface="Stockholm Type Display Regular" pitchFamily="50"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13" name="Platshållare för datum 12"/>
          <p:cNvSpPr>
            <a:spLocks noGrp="1"/>
          </p:cNvSpPr>
          <p:nvPr>
            <p:ph type="dt" sz="half" idx="10"/>
          </p:nvPr>
        </p:nvSpPr>
        <p:spPr/>
        <p:txBody>
          <a:bodyPr/>
          <a:lstStyle/>
          <a:p>
            <a:pPr>
              <a:defRPr/>
            </a:pPr>
            <a:endParaRPr lang="en-US"/>
          </a:p>
        </p:txBody>
      </p:sp>
      <p:sp>
        <p:nvSpPr>
          <p:cNvPr id="14" name="Platshållare för bildnummer 13"/>
          <p:cNvSpPr>
            <a:spLocks noGrp="1"/>
          </p:cNvSpPr>
          <p:nvPr>
            <p:ph type="sldNum" sz="quarter" idx="11"/>
          </p:nvPr>
        </p:nvSpPr>
        <p:spPr/>
        <p:txBody>
          <a:bodyPr/>
          <a:lstStyle/>
          <a:p>
            <a:pPr>
              <a:defRPr/>
            </a:pPr>
            <a:fld id="{030E3AB7-6997-436E-801E-9DE3D1EF02CA}" type="slidenum">
              <a:rPr lang="en-US" smtClean="0"/>
              <a:pPr>
                <a:defRPr/>
              </a:pPr>
              <a:t>‹#›</a:t>
            </a:fld>
            <a:endParaRPr lang="en-US"/>
          </a:p>
        </p:txBody>
      </p:sp>
      <p:sp>
        <p:nvSpPr>
          <p:cNvPr id="15" name="Platshållare för sidfot 14"/>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337512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örstasidan_2_rutor_1">
    <p:spTree>
      <p:nvGrpSpPr>
        <p:cNvPr id="1" name=""/>
        <p:cNvGrpSpPr/>
        <p:nvPr/>
      </p:nvGrpSpPr>
      <p:grpSpPr>
        <a:xfrm>
          <a:off x="0" y="0"/>
          <a:ext cx="0" cy="0"/>
          <a:chOff x="0" y="0"/>
          <a:chExt cx="0" cy="0"/>
        </a:xfrm>
      </p:grpSpPr>
      <p:pic>
        <p:nvPicPr>
          <p:cNvPr id="7" name="Bildobjekt 6" descr="Sida10.jpg"/>
          <p:cNvPicPr>
            <a:picLocks noChangeAspect="1"/>
          </p:cNvPicPr>
          <p:nvPr userDrawn="1"/>
        </p:nvPicPr>
        <p:blipFill>
          <a:blip r:embed="rId2" cstate="screen"/>
          <a:stretch>
            <a:fillRect/>
          </a:stretch>
        </p:blipFill>
        <p:spPr>
          <a:xfrm>
            <a:off x="0" y="0"/>
            <a:ext cx="9144000" cy="6858000"/>
          </a:xfrm>
          <a:prstGeom prst="rect">
            <a:avLst/>
          </a:prstGeom>
        </p:spPr>
      </p:pic>
      <p:sp>
        <p:nvSpPr>
          <p:cNvPr id="8" name="Platshållare för text 16"/>
          <p:cNvSpPr txBox="1">
            <a:spLocks/>
          </p:cNvSpPr>
          <p:nvPr userDrawn="1"/>
        </p:nvSpPr>
        <p:spPr>
          <a:xfrm>
            <a:off x="457677" y="457784"/>
            <a:ext cx="5472000" cy="3960000"/>
          </a:xfrm>
          <a:prstGeom prst="rect">
            <a:avLst/>
          </a:prstGeom>
          <a:solidFill>
            <a:srgbClr val="F5F3EE"/>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fld id="{99E7CA51-3ACB-46EF-8768-2C3FDF062540}"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4" name="Rektangel 13"/>
          <p:cNvSpPr/>
          <p:nvPr userDrawn="1"/>
        </p:nvSpPr>
        <p:spPr>
          <a:xfrm>
            <a:off x="5929200" y="4417200"/>
            <a:ext cx="2757600" cy="1976400"/>
          </a:xfrm>
          <a:prstGeom prst="rect">
            <a:avLst/>
          </a:prstGeom>
          <a:solidFill>
            <a:srgbClr val="F5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latin typeface="Stockholm Type Display Regular" pitchFamily="50" charset="0"/>
            </a:endParaRPr>
          </a:p>
        </p:txBody>
      </p:sp>
      <p:sp>
        <p:nvSpPr>
          <p:cNvPr id="10" name="textruta 9"/>
          <p:cNvSpPr txBox="1"/>
          <p:nvPr userDrawn="1"/>
        </p:nvSpPr>
        <p:spPr>
          <a:xfrm>
            <a:off x="3222625" y="6214546"/>
            <a:ext cx="2601913"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pic>
        <p:nvPicPr>
          <p:cNvPr id="13" name="Bildobjekt 12"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pPr>
              <a:defRPr/>
            </a:pPr>
            <a:endParaRPr lang="en-US"/>
          </a:p>
        </p:txBody>
      </p:sp>
      <p:sp>
        <p:nvSpPr>
          <p:cNvPr id="11" name="Platshållare för bildnummer 10"/>
          <p:cNvSpPr>
            <a:spLocks noGrp="1"/>
          </p:cNvSpPr>
          <p:nvPr>
            <p:ph type="sldNum" sz="quarter" idx="11"/>
          </p:nvPr>
        </p:nvSpPr>
        <p:spPr/>
        <p:txBody>
          <a:bodyPr/>
          <a:lstStyle/>
          <a:p>
            <a:pPr>
              <a:defRPr/>
            </a:pPr>
            <a:fld id="{36BA7775-A49A-43E3-8CA7-AB2AB627AD7D}" type="slidenum">
              <a:rPr lang="en-US" smtClean="0"/>
              <a:pPr>
                <a:defRPr/>
              </a:pPr>
              <a:t>‹#›</a:t>
            </a:fld>
            <a:endParaRPr lang="en-US"/>
          </a:p>
        </p:txBody>
      </p:sp>
      <p:sp>
        <p:nvSpPr>
          <p:cNvPr id="12" name="Platshållare för sidfot 11"/>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12190880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sp>
        <p:nvSpPr>
          <p:cNvPr id="6" name="Rectangle 3"/>
          <p:cNvSpPr>
            <a:spLocks noChangeArrowheads="1"/>
          </p:cNvSpPr>
          <p:nvPr/>
        </p:nvSpPr>
        <p:spPr bwMode="auto">
          <a:xfrm>
            <a:off x="179388"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dirty="0">
              <a:latin typeface="Stockholm Type Display Regular" pitchFamily="50" charset="0"/>
            </a:endParaRPr>
          </a:p>
        </p:txBody>
      </p:sp>
      <p:sp>
        <p:nvSpPr>
          <p:cNvPr id="8" name="Rectangle 3"/>
          <p:cNvSpPr>
            <a:spLocks noChangeArrowheads="1"/>
          </p:cNvSpPr>
          <p:nvPr/>
        </p:nvSpPr>
        <p:spPr bwMode="auto">
          <a:xfrm>
            <a:off x="179388"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dirty="0">
              <a:latin typeface="Stockholm Type Display Regular" pitchFamily="50" charset="0"/>
            </a:endParaRPr>
          </a:p>
        </p:txBody>
      </p:sp>
      <p:sp>
        <p:nvSpPr>
          <p:cNvPr id="2" name="Rubrik 1"/>
          <p:cNvSpPr>
            <a:spLocks noGrp="1"/>
          </p:cNvSpPr>
          <p:nvPr>
            <p:ph type="ctrTitle"/>
          </p:nvPr>
        </p:nvSpPr>
        <p:spPr>
          <a:xfrm>
            <a:off x="809625" y="3328988"/>
            <a:ext cx="7524750" cy="714375"/>
          </a:xfrm>
        </p:spPr>
        <p:txBody>
          <a:bodyPr>
            <a:normAutofit/>
          </a:bodyPr>
          <a:lstStyle>
            <a:lvl1pPr algn="ctr">
              <a:defRPr sz="4000"/>
            </a:lvl1pPr>
          </a:lstStyle>
          <a:p>
            <a:r>
              <a:rPr lang="sv-SE"/>
              <a:t>Klicka här för att ändra format</a:t>
            </a:r>
            <a:endParaRPr lang="en-GB" dirty="0"/>
          </a:p>
        </p:txBody>
      </p:sp>
      <p:sp>
        <p:nvSpPr>
          <p:cNvPr id="3" name="Underrubrik 2"/>
          <p:cNvSpPr>
            <a:spLocks noGrp="1"/>
          </p:cNvSpPr>
          <p:nvPr>
            <p:ph type="subTitle" idx="1"/>
          </p:nvPr>
        </p:nvSpPr>
        <p:spPr>
          <a:xfrm>
            <a:off x="809625" y="4137025"/>
            <a:ext cx="7524750" cy="1107831"/>
          </a:xfrm>
          <a:prstGeom prst="rect">
            <a:avLst/>
          </a:prstGeom>
        </p:spPr>
        <p:txBody>
          <a:bodyPr/>
          <a:lstStyle>
            <a:lvl1pPr marL="0" indent="0" algn="ctr">
              <a:buNone/>
              <a:defRPr>
                <a:solidFill>
                  <a:schemeClr val="tx1"/>
                </a:solidFill>
                <a:latin typeface="Stockholm Type Display Regular"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endParaRPr lang="en-GB" dirty="0"/>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sp>
        <p:nvSpPr>
          <p:cNvPr id="14" name="Platshållare för sidfot 4"/>
          <p:cNvSpPr>
            <a:spLocks noGrp="1"/>
          </p:cNvSpPr>
          <p:nvPr>
            <p:ph type="ftr" sz="quarter" idx="11"/>
          </p:nvPr>
        </p:nvSpPr>
        <p:spPr>
          <a:xfrm>
            <a:off x="1412050" y="621678"/>
            <a:ext cx="5667376" cy="173404"/>
          </a:xfrm>
        </p:spPr>
        <p:txBody>
          <a:bodyPr/>
          <a:lstStyle>
            <a:lvl1pPr>
              <a:defRPr sz="1600"/>
            </a:lvl1pPr>
          </a:lstStyle>
          <a:p>
            <a:pPr>
              <a:defRPr/>
            </a:pPr>
            <a:endParaRPr lang="en-US"/>
          </a:p>
        </p:txBody>
      </p:sp>
      <p:sp>
        <p:nvSpPr>
          <p:cNvPr id="17" name="Platshållare för datum 3"/>
          <p:cNvSpPr>
            <a:spLocks noGrp="1"/>
          </p:cNvSpPr>
          <p:nvPr>
            <p:ph type="dt" sz="half" idx="10"/>
          </p:nvPr>
        </p:nvSpPr>
        <p:spPr>
          <a:xfrm>
            <a:off x="8045177" y="545734"/>
            <a:ext cx="952101" cy="173404"/>
          </a:xfrm>
        </p:spPr>
        <p:txBody>
          <a:bodyPr/>
          <a:lstStyle/>
          <a:p>
            <a:pPr>
              <a:defRPr/>
            </a:pPr>
            <a:endParaRPr lang="en-US"/>
          </a:p>
        </p:txBody>
      </p:sp>
      <p:sp>
        <p:nvSpPr>
          <p:cNvPr id="18" name="Platshållare för bildnummer 5"/>
          <p:cNvSpPr>
            <a:spLocks noGrp="1"/>
          </p:cNvSpPr>
          <p:nvPr>
            <p:ph type="sldNum" sz="quarter" idx="12"/>
          </p:nvPr>
        </p:nvSpPr>
        <p:spPr>
          <a:xfrm>
            <a:off x="8045177" y="729761"/>
            <a:ext cx="952101" cy="173404"/>
          </a:xfr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Stockholm Type Display Regular" pitchFamily="50" charset="0"/>
                <a:ea typeface="+mn-ea"/>
                <a:cs typeface="+mn-cs"/>
              </a:defRPr>
            </a:lvl1pPr>
          </a:lstStyle>
          <a:p>
            <a:pPr>
              <a:defRPr/>
            </a:pPr>
            <a:fld id="{6CADD543-CA61-443A-AE13-6E5379EC29AE}" type="slidenum">
              <a:rPr lang="en-US" smtClean="0"/>
              <a:pPr>
                <a:defRPr/>
              </a:pPr>
              <a:t>‹#›</a:t>
            </a:fld>
            <a:endParaRPr lang="en-US" dirty="0"/>
          </a:p>
        </p:txBody>
      </p:sp>
    </p:spTree>
    <p:extLst>
      <p:ext uri="{BB962C8B-B14F-4D97-AF65-F5344CB8AC3E}">
        <p14:creationId xmlns:p14="http://schemas.microsoft.com/office/powerpoint/2010/main" val="8985169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atin typeface="Stockholm Type Display Regular" pitchFamily="50" charset="0"/>
              </a:defRPr>
            </a:lvl1pPr>
            <a:lvl2pPr indent="-396000">
              <a:defRPr>
                <a:latin typeface="Stockholm Type Display Regular" pitchFamily="50" charset="0"/>
              </a:defRPr>
            </a:lvl2pPr>
            <a:lvl3pPr indent="-288000">
              <a:defRPr>
                <a:latin typeface="Stockholm Type Display Regular" pitchFamily="50" charset="0"/>
              </a:defRPr>
            </a:lvl3pPr>
            <a:lvl4pPr indent="-288000">
              <a:defRPr>
                <a:latin typeface="Stockholm Type Display Regular" pitchFamily="50" charset="0"/>
              </a:defRPr>
            </a:lvl4pPr>
            <a:lvl5pPr indent="-288000">
              <a:defRPr>
                <a:latin typeface="Stockholm Type Display Regular" pitchFamily="50"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15919324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117539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2908986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2134312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06400" y="119063"/>
            <a:ext cx="8585200" cy="1447800"/>
          </a:xfrm>
        </p:spPr>
        <p:txBody>
          <a:bodyPr/>
          <a:lstStyle/>
          <a:p>
            <a:r>
              <a:rPr lang="sv-SE"/>
              <a:t>Klicka här för att ändra format</a:t>
            </a:r>
          </a:p>
        </p:txBody>
      </p:sp>
      <p:sp>
        <p:nvSpPr>
          <p:cNvPr id="3" name="Platshållare för text 2"/>
          <p:cNvSpPr>
            <a:spLocks noGrp="1"/>
          </p:cNvSpPr>
          <p:nvPr>
            <p:ph type="body" sz="half" idx="1"/>
          </p:nvPr>
        </p:nvSpPr>
        <p:spPr>
          <a:xfrm>
            <a:off x="4572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28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fld id="{9EB65981-E7CE-42C1-9CC1-D9DAB1CFB0D0}" type="datetime1">
              <a:rPr lang="sv-SE" smtClean="0"/>
              <a:pPr>
                <a:defRPr/>
              </a:pPr>
              <a:t>2025-07-03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A2D5FC-C764-466C-B34F-BBABC6684993}" type="slidenum">
              <a:rPr lang="en-US"/>
              <a:pPr>
                <a:defRPr/>
              </a:pPr>
              <a:t>‹#›</a:t>
            </a:fld>
            <a:endParaRPr lang="en-US"/>
          </a:p>
        </p:txBody>
      </p:sp>
    </p:spTree>
    <p:extLst>
      <p:ext uri="{BB962C8B-B14F-4D97-AF65-F5344CB8AC3E}">
        <p14:creationId xmlns:p14="http://schemas.microsoft.com/office/powerpoint/2010/main" val="32184537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dirty="0"/>
              <a:t> </a:t>
            </a:r>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13990767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1959835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33382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örstasidan_2_rutor_2">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68378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5A6129D-C112-4297-9DD6-96C50E503577}"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289D93"/>
          </a:solidFill>
        </p:spPr>
        <p:txBody>
          <a:bodyPr/>
          <a:lstStyle/>
          <a:p>
            <a:endParaRPr lang="sv-S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6363210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5488494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dirty="0"/>
              <a:t> </a:t>
            </a:r>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22370000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dt" sz="half" idx="10"/>
          </p:nvPr>
        </p:nvSpPr>
        <p:spPr>
          <a:ln/>
        </p:spPr>
        <p:txBody>
          <a:bodyPr/>
          <a:lstStyle>
            <a:lvl1pPr>
              <a:defRPr/>
            </a:lvl1pPr>
          </a:lstStyle>
          <a:p>
            <a:pPr>
              <a:defRPr/>
            </a:pPr>
            <a:fld id="{5A0CDC06-3CB5-4D5A-825E-FF421FDF078C}" type="datetime1">
              <a:rPr lang="sv-SE" smtClean="0"/>
              <a:pPr>
                <a:defRPr/>
              </a:pPr>
              <a:t>2025-07-03</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0105843F-ABFE-4530-BCEA-5BF8C1E404FE}" type="slidenum">
              <a:rPr lang="en-US"/>
              <a:pPr>
                <a:defRPr/>
              </a:pPr>
              <a:t>‹#›</a:t>
            </a:fld>
            <a:endParaRPr lang="en-US"/>
          </a:p>
        </p:txBody>
      </p:sp>
    </p:spTree>
    <p:extLst>
      <p:ext uri="{BB962C8B-B14F-4D97-AF65-F5344CB8AC3E}">
        <p14:creationId xmlns:p14="http://schemas.microsoft.com/office/powerpoint/2010/main" val="32661010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innehåll 2"/>
          <p:cNvSpPr>
            <a:spLocks noGrp="1"/>
          </p:cNvSpPr>
          <p:nvPr>
            <p:ph idx="13"/>
          </p:nvPr>
        </p:nvSpPr>
        <p:spPr>
          <a:xfrm>
            <a:off x="4636477"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6" name="Platshållare för datum 15"/>
          <p:cNvSpPr>
            <a:spLocks noGrp="1"/>
          </p:cNvSpPr>
          <p:nvPr>
            <p:ph type="dt" sz="half" idx="14"/>
          </p:nvPr>
        </p:nvSpPr>
        <p:spPr/>
        <p:txBody>
          <a:bodyPr/>
          <a:lstStyle/>
          <a:p>
            <a:pPr>
              <a:defRPr/>
            </a:pPr>
            <a:fld id="{3DD19587-3EDB-4857-A534-85ED4508166B}" type="datetime1">
              <a:rPr lang="sv-SE" smtClean="0"/>
              <a:pPr>
                <a:defRPr/>
              </a:pPr>
              <a:t>2025-07-03</a:t>
            </a:fld>
            <a:endParaRPr lang="en-US"/>
          </a:p>
        </p:txBody>
      </p:sp>
      <p:sp>
        <p:nvSpPr>
          <p:cNvPr id="17" name="Platshållare för bildnummer 16"/>
          <p:cNvSpPr>
            <a:spLocks noGrp="1"/>
          </p:cNvSpPr>
          <p:nvPr>
            <p:ph type="sldNum" sz="quarter" idx="15"/>
          </p:nvPr>
        </p:nvSpPr>
        <p:spPr/>
        <p:txBody>
          <a:bodyPr/>
          <a:lstStyle/>
          <a:p>
            <a:pPr>
              <a:defRPr/>
            </a:pPr>
            <a:fld id="{A6AE7D84-8989-4387-8839-F58313589C0D}" type="slidenum">
              <a:rPr lang="en-US" smtClean="0"/>
              <a:pPr>
                <a:defRPr/>
              </a:pPr>
              <a:t>‹#›</a:t>
            </a:fld>
            <a:endParaRPr lang="en-US"/>
          </a:p>
        </p:txBody>
      </p:sp>
      <p:sp>
        <p:nvSpPr>
          <p:cNvPr id="18" name="Platshållare för sidfot 17"/>
          <p:cNvSpPr>
            <a:spLocks noGrp="1"/>
          </p:cNvSpPr>
          <p:nvPr>
            <p:ph type="ftr" sz="quarter" idx="16"/>
          </p:nvPr>
        </p:nvSpPr>
        <p:spPr/>
        <p:txBody>
          <a:bodyPr/>
          <a:lstStyle/>
          <a:p>
            <a:pPr>
              <a:defRPr/>
            </a:pPr>
            <a:endParaRPr lang="en-US"/>
          </a:p>
        </p:txBody>
      </p:sp>
    </p:spTree>
    <p:extLst>
      <p:ext uri="{BB962C8B-B14F-4D97-AF65-F5344CB8AC3E}">
        <p14:creationId xmlns:p14="http://schemas.microsoft.com/office/powerpoint/2010/main" val="26887072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06400" y="119063"/>
            <a:ext cx="8585200" cy="1447800"/>
          </a:xfrm>
        </p:spPr>
        <p:txBody>
          <a:bodyPr/>
          <a:lstStyle/>
          <a:p>
            <a:r>
              <a:rPr lang="sv-SE"/>
              <a:t>Klicka här för att ändra format</a:t>
            </a:r>
          </a:p>
        </p:txBody>
      </p:sp>
      <p:sp>
        <p:nvSpPr>
          <p:cNvPr id="3" name="Platshållare för text 2"/>
          <p:cNvSpPr>
            <a:spLocks noGrp="1"/>
          </p:cNvSpPr>
          <p:nvPr>
            <p:ph type="body" sz="half" idx="1"/>
          </p:nvPr>
        </p:nvSpPr>
        <p:spPr>
          <a:xfrm>
            <a:off x="4572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28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fld id="{9EB65981-E7CE-42C1-9CC1-D9DAB1CFB0D0}" type="datetime1">
              <a:rPr lang="sv-SE" smtClean="0"/>
              <a:pPr>
                <a:defRPr/>
              </a:pPr>
              <a:t>2025-07-03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A2D5FC-C764-466C-B34F-BBABC6684993}" type="slidenum">
              <a:rPr lang="en-US"/>
              <a:pPr>
                <a:defRPr/>
              </a:pPr>
              <a:t>‹#›</a:t>
            </a:fld>
            <a:endParaRPr lang="en-US"/>
          </a:p>
        </p:txBody>
      </p:sp>
    </p:spTree>
    <p:extLst>
      <p:ext uri="{BB962C8B-B14F-4D97-AF65-F5344CB8AC3E}">
        <p14:creationId xmlns:p14="http://schemas.microsoft.com/office/powerpoint/2010/main" val="23644886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FB949-6AFC-4A44-BC1D-7AA19F00E46E}" type="datetimeFigureOut">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2025-07-03</a:t>
            </a:fld>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
        <p:nvSpPr>
          <p:cNvPr id="14" name="Platshållare för bildnummer 1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574B-F434-4892-8979-72E13DC096CA}"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
        <p:nvSpPr>
          <p:cNvPr id="15" name="Platshållare för sidfot 14"/>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102665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22172547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17814647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2511678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örstasidan_2_rutor_3">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007EC4"/>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F862FF1-9129-4601-9CB8-B147423A5DA6}"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C40068"/>
          </a:solidFill>
        </p:spPr>
        <p:txBody>
          <a:bodyPr/>
          <a:lstStyle/>
          <a:p>
            <a:endParaRPr lang="sv-S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31348308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14483317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17847344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4146461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28176009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41942940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6968324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5682319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12" name="textruta 8"/>
          <p:cNvSpPr txBox="1">
            <a:spLocks noChangeArrowheads="1"/>
          </p:cNvSpPr>
          <p:nvPr userDrawn="1"/>
        </p:nvSpPr>
        <p:spPr bwMode="auto">
          <a:xfrm>
            <a:off x="454025" y="6215063"/>
            <a:ext cx="2601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000" b="1" noProof="0" dirty="0">
                <a:solidFill>
                  <a:schemeClr val="tx1"/>
                </a:solidFill>
              </a:rPr>
              <a:t>The Capital of Scandinavia</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3561645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75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71892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örstasidan_2_rutor_4">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289D93"/>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FE65727-4979-446B-8625-CCFCAC89FA53}"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0" name="Platshållare för bild 11"/>
          <p:cNvSpPr>
            <a:spLocks noGrp="1"/>
          </p:cNvSpPr>
          <p:nvPr>
            <p:ph type="pic" sz="quarter" idx="11"/>
          </p:nvPr>
        </p:nvSpPr>
        <p:spPr>
          <a:xfrm>
            <a:off x="5929820" y="4416985"/>
            <a:ext cx="2758567" cy="1975878"/>
          </a:xfrm>
          <a:solidFill>
            <a:srgbClr val="683788"/>
          </a:solidFill>
        </p:spPr>
        <p:txBody>
          <a:bodyPr/>
          <a:lstStyle/>
          <a:p>
            <a:endParaRPr lang="sv-SE"/>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örstasidan_2_rutor_5">
    <p:spTree>
      <p:nvGrpSpPr>
        <p:cNvPr id="1" name=""/>
        <p:cNvGrpSpPr/>
        <p:nvPr/>
      </p:nvGrpSpPr>
      <p:grpSpPr>
        <a:xfrm>
          <a:off x="0" y="0"/>
          <a:ext cx="0" cy="0"/>
          <a:chOff x="0" y="0"/>
          <a:chExt cx="0" cy="0"/>
        </a:xfrm>
      </p:grpSpPr>
      <p:sp>
        <p:nvSpPr>
          <p:cNvPr id="7" name="Platshållare för text 16"/>
          <p:cNvSpPr txBox="1">
            <a:spLocks/>
          </p:cNvSpPr>
          <p:nvPr userDrawn="1"/>
        </p:nvSpPr>
        <p:spPr>
          <a:xfrm>
            <a:off x="457677" y="457784"/>
            <a:ext cx="5472000" cy="3960000"/>
          </a:xfrm>
          <a:prstGeom prst="rect">
            <a:avLst/>
          </a:prstGeom>
          <a:solidFill>
            <a:srgbClr val="C4006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047941D-3274-4AB1-ABFC-39AED11D0FE2}"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8" name="Platshållare för bild 11"/>
          <p:cNvSpPr>
            <a:spLocks noGrp="1"/>
          </p:cNvSpPr>
          <p:nvPr>
            <p:ph type="pic" sz="quarter" idx="11"/>
          </p:nvPr>
        </p:nvSpPr>
        <p:spPr>
          <a:xfrm>
            <a:off x="5929820" y="4416985"/>
            <a:ext cx="2758567" cy="1975878"/>
          </a:xfrm>
          <a:solidFill>
            <a:srgbClr val="007EC4"/>
          </a:solidFill>
        </p:spPr>
        <p:txBody>
          <a:bodyPr/>
          <a:lstStyle/>
          <a:p>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sidor_1">
    <p:bg>
      <p:bgPr>
        <a:solidFill>
          <a:schemeClr val="bg1">
            <a:lumMod val="50000"/>
          </a:schemeClr>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F0FDCE18-A0F6-413E-86D9-10B862C2BE9D}"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or_2">
    <p:bg>
      <p:bgPr>
        <a:solidFill>
          <a:srgbClr val="007EC4"/>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t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9FB13816-8BA7-4A6C-8813-ECC58FA94B9A}"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sidor_3">
    <p:bg>
      <p:bgPr>
        <a:solidFill>
          <a:srgbClr val="289D93"/>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4C3735F3-39A3-4340-A018-E4659270284E}"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itelsidor_4">
    <p:bg>
      <p:bgPr>
        <a:solidFill>
          <a:srgbClr val="C40068"/>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CF530E40-AB3D-4B71-9A8B-DB461A83CC5A}"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D9B128F-1938-4F54-91F5-4D19C5BB47B2}"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7524750" cy="4116387"/>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pPr>
              <a:defRPr/>
            </a:pPr>
            <a:endParaRPr lang="en-US"/>
          </a:p>
        </p:txBody>
      </p:sp>
      <p:sp>
        <p:nvSpPr>
          <p:cNvPr id="14" name="Platshållare för bildnummer 13"/>
          <p:cNvSpPr>
            <a:spLocks noGrp="1"/>
          </p:cNvSpPr>
          <p:nvPr>
            <p:ph type="sldNum" sz="quarter" idx="11"/>
          </p:nvPr>
        </p:nvSpPr>
        <p:spPr/>
        <p:txBody>
          <a:bodyPr/>
          <a:lstStyle>
            <a:lvl1pPr>
              <a:defRPr>
                <a:latin typeface="Stockholm Type Display Regular" pitchFamily="50" charset="0"/>
              </a:defRPr>
            </a:lvl1pPr>
          </a:lstStyle>
          <a:p>
            <a:pPr>
              <a:defRPr/>
            </a:pPr>
            <a:fld id="{030E3AB7-6997-436E-801E-9DE3D1EF02CA}" type="slidenum">
              <a:rPr lang="en-US" smtClean="0"/>
              <a:pPr>
                <a:defRPr/>
              </a:pPr>
              <a:t>‹#›</a:t>
            </a:fld>
            <a:endParaRPr lang="en-US" dirty="0"/>
          </a:p>
        </p:txBody>
      </p:sp>
      <p:sp>
        <p:nvSpPr>
          <p:cNvPr id="15" name="Platshållare för sidfot 14"/>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420238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latin typeface="Stockholm Type Display Regular" pitchFamily="50" charset="0"/>
            </a:endParaRPr>
          </a:p>
        </p:txBody>
      </p:sp>
      <p:sp>
        <p:nvSpPr>
          <p:cNvPr id="30" name="Platshållare för datum 29"/>
          <p:cNvSpPr>
            <a:spLocks noGrp="1"/>
          </p:cNvSpPr>
          <p:nvPr>
            <p:ph type="dt" sz="half" idx="10"/>
          </p:nvPr>
        </p:nvSpPr>
        <p:spPr/>
        <p:txBody>
          <a:bodyPr/>
          <a:lstStyle/>
          <a:p>
            <a:fld id="{27CA2A5C-0255-497F-B871-B6D6F747F99E}" type="datetime1">
              <a:rPr lang="sv-SE" smtClean="0"/>
              <a:t>2025-07-03</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Tree>
    <p:extLst>
      <p:ext uri="{BB962C8B-B14F-4D97-AF65-F5344CB8AC3E}">
        <p14:creationId xmlns:p14="http://schemas.microsoft.com/office/powerpoint/2010/main" val="3725405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ADD8BA6-85E2-4454-B855-8830911FB3C8}" type="datetime1">
              <a:rPr lang="sv-SE" smtClean="0"/>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2685977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7D933C1E-FB14-4B56-B8B7-067AD91212E6}" type="datetime1">
              <a:rPr lang="sv-SE" smtClean="0"/>
              <a:t>2025-07-03</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101820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56B18AC1-A2FD-4F44-A3D5-BEABD563D721}" type="datetime1">
              <a:rPr lang="sv-SE" smtClean="0"/>
              <a:pPr/>
              <a:t>2025-07-03</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AB4619CD-B2AF-4321-85D4-4FF5E056857C}" type="datetime1">
              <a:rPr lang="sv-SE" smtClean="0"/>
              <a:t>2025-07-03</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300350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945FE53D-4DED-4220-A18B-915A98C569F5}" type="datetime1">
              <a:rPr lang="sv-SE" smtClean="0"/>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3334691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47B9815-89C2-49A2-8BA4-6BCC21B57ADE}" type="datetime1">
              <a:rPr lang="sv-SE" smtClean="0"/>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861855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D777D5EC-0EA4-4593-8371-04EF6171BB20}" type="datetime1">
              <a:rPr lang="sv-SE" smtClean="0"/>
              <a:t>2025-07-03</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807813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499B776F-0D0A-4926-B307-791F4C19942C}" type="datetime1">
              <a:rPr lang="sv-SE" smtClean="0"/>
              <a:t>2025-07-03</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34166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5CBA325F-42B1-4297-925E-10DA8A931413}" type="datetime1">
              <a:rPr lang="sv-SE" smtClean="0"/>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3857326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Bildsida 1">
    <p:spTree>
      <p:nvGrpSpPr>
        <p:cNvPr id="1" name=""/>
        <p:cNvGrpSpPr/>
        <p:nvPr/>
      </p:nvGrpSpPr>
      <p:grpSpPr>
        <a:xfrm>
          <a:off x="0" y="0"/>
          <a:ext cx="0" cy="0"/>
          <a:chOff x="0" y="0"/>
          <a:chExt cx="0" cy="0"/>
        </a:xfrm>
      </p:grpSpPr>
      <p:pic>
        <p:nvPicPr>
          <p:cNvPr id="10" name="Bildobjekt 7" descr="biogasbuss[1].jpg"/>
          <p:cNvPicPr>
            <a:picLocks noChangeAspect="1"/>
          </p:cNvPicPr>
          <p:nvPr userDrawn="1"/>
        </p:nvPicPr>
        <p:blipFill>
          <a:blip r:embed="rId2" cstate="screen"/>
          <a:srcRect/>
          <a:stretch>
            <a:fillRect/>
          </a:stretch>
        </p:blipFill>
        <p:spPr bwMode="auto">
          <a:xfrm>
            <a:off x="0" y="1412875"/>
            <a:ext cx="9144000" cy="5510213"/>
          </a:xfrm>
          <a:prstGeom prst="rect">
            <a:avLst/>
          </a:prstGeom>
          <a:noFill/>
          <a:ln w="9525">
            <a:noFill/>
            <a:miter lim="800000"/>
            <a:headEnd/>
            <a:tailEnd/>
          </a:ln>
        </p:spPr>
      </p:pic>
      <p:sp>
        <p:nvSpPr>
          <p:cNvPr id="9" name="Rektangel 9"/>
          <p:cNvSpPr>
            <a:spLocks noChangeArrowheads="1"/>
          </p:cNvSpPr>
          <p:nvPr userDrawn="1"/>
        </p:nvSpPr>
        <p:spPr bwMode="auto">
          <a:xfrm>
            <a:off x="4479634" y="3820597"/>
            <a:ext cx="184731" cy="369332"/>
          </a:xfrm>
          <a:prstGeom prst="rect">
            <a:avLst/>
          </a:prstGeom>
          <a:solidFill>
            <a:schemeClr val="bg2">
              <a:alpha val="50195"/>
            </a:schemeClr>
          </a:solidFill>
          <a:ln w="9525" algn="ctr">
            <a:noFill/>
            <a:round/>
            <a:headEnd/>
            <a:tailEnd/>
          </a:ln>
        </p:spPr>
        <p:txBody>
          <a:bodyPr wrap="none" anchor="ctr">
            <a:spAutoFit/>
          </a:bodyPr>
          <a:lstStyle/>
          <a:p>
            <a:pPr algn="ctr">
              <a:spcBef>
                <a:spcPct val="50000"/>
              </a:spcBef>
            </a:pPr>
            <a:endParaRPr lang="sv-SE" dirty="0">
              <a:latin typeface="Stockholm Type Display Regular" pitchFamily="50" charset="0"/>
            </a:endParaRPr>
          </a:p>
        </p:txBody>
      </p:sp>
      <p:sp>
        <p:nvSpPr>
          <p:cNvPr id="2" name="Rubrik 1"/>
          <p:cNvSpPr>
            <a:spLocks noGrp="1"/>
          </p:cNvSpPr>
          <p:nvPr>
            <p:ph type="ctrTitle" hasCustomPrompt="1"/>
          </p:nvPr>
        </p:nvSpPr>
        <p:spPr>
          <a:xfrm>
            <a:off x="809625" y="3328988"/>
            <a:ext cx="7524750" cy="714375"/>
          </a:xfrm>
        </p:spPr>
        <p:txBody>
          <a:bodyPr anchor="ctr">
            <a:normAutofit/>
          </a:bodyPr>
          <a:lstStyle>
            <a:lvl1pPr algn="ctr">
              <a:defRPr sz="3500" baseline="0"/>
            </a:lvl1pPr>
          </a:lstStyle>
          <a:p>
            <a:r>
              <a:rPr lang="sv-SE" dirty="0"/>
              <a:t>Skriv rubrik här</a:t>
            </a:r>
            <a:endParaRPr lang="en-GB" dirty="0"/>
          </a:p>
        </p:txBody>
      </p:sp>
      <p:sp>
        <p:nvSpPr>
          <p:cNvPr id="3" name="Underrubrik 2"/>
          <p:cNvSpPr>
            <a:spLocks noGrp="1"/>
          </p:cNvSpPr>
          <p:nvPr>
            <p:ph type="subTitle" idx="1"/>
          </p:nvPr>
        </p:nvSpPr>
        <p:spPr>
          <a:xfrm>
            <a:off x="809625" y="4137026"/>
            <a:ext cx="7524750" cy="660886"/>
          </a:xfrm>
          <a:prstGeom prst="rect">
            <a:avLst/>
          </a:prstGeom>
        </p:spPr>
        <p:txBody>
          <a:bodyPr/>
          <a:lstStyle>
            <a:lvl1pPr marL="0" indent="0" algn="ctr">
              <a:buNone/>
              <a:defRPr>
                <a:solidFill>
                  <a:schemeClr val="tx1"/>
                </a:solidFill>
                <a:latin typeface="Stockholm Type Display Regular"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endParaRPr lang="en-GB" dirty="0"/>
          </a:p>
        </p:txBody>
      </p:sp>
      <p:pic>
        <p:nvPicPr>
          <p:cNvPr id="7" name="Picture 2" descr="förstasida_300"/>
          <p:cNvPicPr>
            <a:picLocks noChangeAspect="1" noChangeArrowheads="1"/>
          </p:cNvPicPr>
          <p:nvPr userDrawn="1"/>
        </p:nvPicPr>
        <p:blipFill>
          <a:blip r:embed="rId3" cstate="print"/>
          <a:srcRect/>
          <a:stretch>
            <a:fillRect/>
          </a:stretch>
        </p:blipFill>
        <p:spPr bwMode="auto">
          <a:xfrm>
            <a:off x="0" y="0"/>
            <a:ext cx="9144000" cy="1438276"/>
          </a:xfrm>
          <a:prstGeom prst="rect">
            <a:avLst/>
          </a:prstGeom>
          <a:noFill/>
        </p:spPr>
      </p:pic>
      <p:pic>
        <p:nvPicPr>
          <p:cNvPr id="11" name="Bildobjekt 12" descr="round_for_word.png"/>
          <p:cNvPicPr>
            <a:picLocks noChangeAspect="1"/>
          </p:cNvPicPr>
          <p:nvPr userDrawn="1"/>
        </p:nvPicPr>
        <p:blipFill>
          <a:blip r:embed="rId4" cstate="print"/>
          <a:srcRect/>
          <a:stretch>
            <a:fillRect/>
          </a:stretch>
        </p:blipFill>
        <p:spPr bwMode="auto">
          <a:xfrm>
            <a:off x="6948488" y="836613"/>
            <a:ext cx="1955800" cy="1955800"/>
          </a:xfrm>
          <a:prstGeom prst="rect">
            <a:avLst/>
          </a:prstGeom>
          <a:noFill/>
          <a:ln w="9525">
            <a:noFill/>
            <a:miter lim="800000"/>
            <a:headEnd/>
            <a:tailEnd/>
          </a:ln>
        </p:spPr>
      </p:pic>
      <p:sp>
        <p:nvSpPr>
          <p:cNvPr id="12"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endParaRPr lang="en-GB" dirty="0"/>
          </a:p>
        </p:txBody>
      </p:sp>
      <p:sp>
        <p:nvSpPr>
          <p:cNvPr id="13" name="Platshållare för datum 3"/>
          <p:cNvSpPr>
            <a:spLocks noGrp="1"/>
          </p:cNvSpPr>
          <p:nvPr>
            <p:ph type="dt" sz="half" idx="10"/>
          </p:nvPr>
        </p:nvSpPr>
        <p:spPr>
          <a:xfrm>
            <a:off x="8045177" y="545734"/>
            <a:ext cx="952101" cy="173404"/>
          </a:xfrm>
          <a:prstGeom prst="rect">
            <a:avLst/>
          </a:prstGeom>
        </p:spPr>
        <p:txBody>
          <a:bodyPr/>
          <a:lstStyle/>
          <a:p>
            <a:fld id="{59CBD8BD-774D-478A-9BD2-F072382DC562}" type="datetime1">
              <a:rPr lang="sv-SE" smtClean="0"/>
              <a:t>2025-07-03</a:t>
            </a:fld>
            <a:endParaRPr lang="en-GB" dirty="0"/>
          </a:p>
        </p:txBody>
      </p:sp>
      <p:sp>
        <p:nvSpPr>
          <p:cNvPr id="14"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a:latin typeface="Stockholm Type Display Regular" pitchFamily="50" charset="0"/>
              </a:rPr>
              <a:t>SIDAN </a:t>
            </a:r>
            <a:fld id="{D9DB9EAD-8AEE-40D8-9837-BCC6D60FAFF3}" type="slidenum">
              <a:rPr lang="sv-SE" smtClean="0">
                <a:latin typeface="Stockholm Type Display Regular" pitchFamily="50" charset="0"/>
              </a:rPr>
              <a:pPr/>
              <a:t>‹#›</a:t>
            </a:fld>
            <a:endParaRPr lang="sv-SE" dirty="0">
              <a:latin typeface="Stockholm Type Display Regular" pitchFamily="50" charset="0"/>
            </a:endParaRPr>
          </a:p>
        </p:txBody>
      </p:sp>
    </p:spTree>
    <p:extLst>
      <p:ext uri="{BB962C8B-B14F-4D97-AF65-F5344CB8AC3E}">
        <p14:creationId xmlns:p14="http://schemas.microsoft.com/office/powerpoint/2010/main" val="1884629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7524750" cy="4116387"/>
          </a:xfrm>
          <a:prstGeom prst="rect">
            <a:avLst/>
          </a:prstGeom>
        </p:spPr>
        <p:txBody>
          <a:bodyPr/>
          <a:lstStyle>
            <a:lvl1pPr>
              <a:defRPr>
                <a:latin typeface="Stockholm Type Display Regular" pitchFamily="50" charset="0"/>
              </a:defRPr>
            </a:lvl1pPr>
            <a:lvl2pPr>
              <a:defRPr>
                <a:latin typeface="Stockholm Type Display Regular" pitchFamily="50" charset="0"/>
              </a:defRPr>
            </a:lvl2pPr>
            <a:lvl3pPr>
              <a:defRPr>
                <a:latin typeface="Stockholm Type Display Regular" pitchFamily="50" charset="0"/>
              </a:defRPr>
            </a:lvl3pPr>
            <a:lvl4pPr>
              <a:defRPr>
                <a:latin typeface="Stockholm Type Display Regular" pitchFamily="50" charset="0"/>
              </a:defRPr>
            </a:lvl4pPr>
            <a:lvl5pPr>
              <a:defRPr>
                <a:latin typeface="Stockholm Type Display Regular" pitchFamily="50"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13" name="Platshållare för datum 12"/>
          <p:cNvSpPr>
            <a:spLocks noGrp="1"/>
          </p:cNvSpPr>
          <p:nvPr>
            <p:ph type="dt" sz="half" idx="10"/>
          </p:nvPr>
        </p:nvSpPr>
        <p:spPr/>
        <p:txBody>
          <a:bodyPr/>
          <a:lstStyle/>
          <a:p>
            <a:pPr>
              <a:defRPr/>
            </a:pPr>
            <a:fld id="{170BFABB-ADE5-47E7-BB7F-3E2E08B05401}" type="datetime1">
              <a:rPr lang="sv-SE" smtClean="0"/>
              <a:t>2025-07-03</a:t>
            </a:fld>
            <a:endParaRPr lang="sv-SE"/>
          </a:p>
        </p:txBody>
      </p:sp>
      <p:sp>
        <p:nvSpPr>
          <p:cNvPr id="14" name="Platshållare för bildnummer 13"/>
          <p:cNvSpPr>
            <a:spLocks noGrp="1"/>
          </p:cNvSpPr>
          <p:nvPr>
            <p:ph type="sldNum" sz="quarter" idx="11"/>
          </p:nvPr>
        </p:nvSpPr>
        <p:spPr/>
        <p:txBody>
          <a:bodyPr/>
          <a:lstStyle/>
          <a:p>
            <a:pPr>
              <a:defRPr/>
            </a:pPr>
            <a:fld id="{1E207CAB-F6AE-4C64-B511-5694B5203C53}" type="slidenum">
              <a:rPr lang="sv-SE" smtClean="0"/>
              <a:pPr>
                <a:defRPr/>
              </a:pPr>
              <a:t>‹#›</a:t>
            </a:fld>
            <a:endParaRPr lang="sv-SE"/>
          </a:p>
        </p:txBody>
      </p:sp>
      <p:sp>
        <p:nvSpPr>
          <p:cNvPr id="15" name="Platshållare för sidfot 14"/>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4003658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pPr>
              <a:defRPr/>
            </a:pPr>
            <a:fld id="{03B82CA9-8AE4-42F3-8013-D08AC0E84E31}" type="datetime1">
              <a:rPr lang="sv-SE" smtClean="0"/>
              <a:t>2025-07-03</a:t>
            </a:fld>
            <a:endParaRPr lang="sv-SE"/>
          </a:p>
        </p:txBody>
      </p:sp>
      <p:sp>
        <p:nvSpPr>
          <p:cNvPr id="11" name="Platshållare för bildnummer 10"/>
          <p:cNvSpPr>
            <a:spLocks noGrp="1"/>
          </p:cNvSpPr>
          <p:nvPr>
            <p:ph type="sldNum" sz="quarter" idx="11"/>
          </p:nvPr>
        </p:nvSpPr>
        <p:spPr/>
        <p:txBody>
          <a:bodyPr/>
          <a:lstStyle/>
          <a:p>
            <a:pPr>
              <a:defRPr/>
            </a:pPr>
            <a:fld id="{958AFC94-CD3B-44B8-922D-D525F1059158}" type="slidenum">
              <a:rPr lang="sv-SE" smtClean="0"/>
              <a:pPr>
                <a:defRPr/>
              </a:pPr>
              <a:t>‹#›</a:t>
            </a:fld>
            <a:endParaRPr lang="sv-SE"/>
          </a:p>
        </p:txBody>
      </p:sp>
      <p:sp>
        <p:nvSpPr>
          <p:cNvPr id="12" name="Platshållare för sidfot 11"/>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1772433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Kapitelsidor_2">
    <p:bg>
      <p:bgPr>
        <a:solidFill>
          <a:srgbClr val="007EC4"/>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a:prstGeom prst="rect">
            <a:avLst/>
          </a:prstGeom>
        </p:spPr>
        <p:txBody>
          <a:bodyPr lIns="0" tIns="0" rIns="0"/>
          <a:lstStyle>
            <a:lvl1pPr>
              <a:defRPr>
                <a:latin typeface="Stockholm Type Display Regular" pitchFamily="50" charset="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6300234C-8618-4FED-9402-986FCEA995FA}" type="datetime1">
              <a:rPr lang="sv-SE" smtClean="0"/>
              <a:t>2025-07-03</a:t>
            </a:fld>
            <a:endParaRPr lang="sv-SE" dirty="0"/>
          </a:p>
        </p:txBody>
      </p:sp>
      <p:sp>
        <p:nvSpPr>
          <p:cNvPr id="12" name="Platshållare för bildnummer 11"/>
          <p:cNvSpPr>
            <a:spLocks noGrp="1"/>
          </p:cNvSpPr>
          <p:nvPr>
            <p:ph type="sldNum" sz="quarter" idx="15"/>
          </p:nvPr>
        </p:nvSpPr>
        <p:spPr/>
        <p:txBody>
          <a:bodyPr/>
          <a:lstStyle/>
          <a:p>
            <a:r>
              <a:rPr lang="sv-SE"/>
              <a:t>Sida </a:t>
            </a:r>
            <a:fld id="{DFD9F532-A642-4895-B52A-AD6ACF0CFA9D}" type="slidenum">
              <a:rPr lang="sv-SE" smtClean="0"/>
              <a:pPr/>
              <a:t>‹#›</a:t>
            </a:fld>
            <a:endParaRPr lang="sv-SE" dirty="0"/>
          </a:p>
        </p:txBody>
      </p:sp>
      <p:sp>
        <p:nvSpPr>
          <p:cNvPr id="13" name="Platshållare för sidfot 12"/>
          <p:cNvSpPr>
            <a:spLocks noGrp="1"/>
          </p:cNvSpPr>
          <p:nvPr>
            <p:ph type="ftr" sz="quarter" idx="16"/>
          </p:nvPr>
        </p:nvSpPr>
        <p:spPr/>
        <p:txBody>
          <a:bodyPr/>
          <a:lstStyle/>
          <a:p>
            <a:endParaRPr lang="sv-SE" dirty="0"/>
          </a:p>
        </p:txBody>
      </p:sp>
      <p:sp>
        <p:nvSpPr>
          <p:cNvPr id="9" name="Rubrik 8"/>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2145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653A663D-97B6-4388-AA9A-A974B8BF79E5}" type="datetime1">
              <a:rPr lang="sv-SE" smtClean="0"/>
              <a:pPr/>
              <a:t>2025-07-03</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06F0E918-87DC-4B4E-916E-81A5FA2162F8}" type="datetime1">
              <a:rPr lang="sv-SE" smtClean="0"/>
              <a:t>2025-07-03</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682640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09512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latin typeface="Stockholm Type Display Regular" pitchFamily="50" charset="0"/>
            </a:endParaRPr>
          </a:p>
        </p:txBody>
      </p:sp>
      <p:sp>
        <p:nvSpPr>
          <p:cNvPr id="30" name="Platshållare för datum 29"/>
          <p:cNvSpPr>
            <a:spLocks noGrp="1"/>
          </p:cNvSpPr>
          <p:nvPr>
            <p:ph type="dt" sz="half" idx="10"/>
          </p:nvPr>
        </p:nvSpPr>
        <p:spPr/>
        <p:txBody>
          <a:bodyPr/>
          <a:lstStyle/>
          <a:p>
            <a:fld id="{B1F3D6C8-46B4-4BCA-91C7-F8973A2C4ED8}" type="datetime1">
              <a:rPr lang="sv-SE" smtClean="0"/>
              <a:pPr/>
              <a:t>2025-07-03</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Tree>
    <p:extLst>
      <p:ext uri="{BB962C8B-B14F-4D97-AF65-F5344CB8AC3E}">
        <p14:creationId xmlns:p14="http://schemas.microsoft.com/office/powerpoint/2010/main" val="3269405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D9B128F-1938-4F54-91F5-4D19C5BB47B2}"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1976635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56B18AC1-A2FD-4F44-A3D5-BEABD563D721}" type="datetime1">
              <a:rPr lang="sv-SE" smtClean="0"/>
              <a:pPr/>
              <a:t>2025-07-03</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1099889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653A663D-97B6-4388-AA9A-A974B8BF79E5}" type="datetime1">
              <a:rPr lang="sv-SE" smtClean="0"/>
              <a:pPr/>
              <a:t>2025-07-03</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203188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643C5512-1681-4AB0-8FAB-EA39F9391904}"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1198415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59C38F2-795C-4FB6-86BC-1C70938A9C39}"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357028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4B58CF95-1CEC-4379-940D-49731EC44E13}" type="datetime1">
              <a:rPr lang="sv-SE" smtClean="0"/>
              <a:pPr/>
              <a:t>2025-07-03</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1382316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81FCDFA1-0AC5-4E78-A7D5-92F58D000B11}" type="datetime1">
              <a:rPr lang="sv-SE" smtClean="0"/>
              <a:pPr/>
              <a:t>2025-07-03</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r>
              <a:rPr lang="sv-SE"/>
              <a:t> </a:t>
            </a:r>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224777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643C5512-1681-4AB0-8FAB-EA39F9391904}"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B2B77345-3934-48F7-BECC-5FA00C1D10B8}"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1598100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sp>
        <p:nvSpPr>
          <p:cNvPr id="6" name="Rectangle 3"/>
          <p:cNvSpPr>
            <a:spLocks noChangeArrowheads="1"/>
          </p:cNvSpPr>
          <p:nvPr/>
        </p:nvSpPr>
        <p:spPr bwMode="auto">
          <a:xfrm>
            <a:off x="179388"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dirty="0">
              <a:latin typeface="Stockholm Type Display Regular" pitchFamily="50" charset="0"/>
            </a:endParaRPr>
          </a:p>
        </p:txBody>
      </p:sp>
      <p:sp>
        <p:nvSpPr>
          <p:cNvPr id="8" name="Rectangle 3"/>
          <p:cNvSpPr>
            <a:spLocks noChangeArrowheads="1"/>
          </p:cNvSpPr>
          <p:nvPr/>
        </p:nvSpPr>
        <p:spPr bwMode="auto">
          <a:xfrm>
            <a:off x="179388"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dirty="0">
              <a:latin typeface="Stockholm Type Display Regular" pitchFamily="50" charset="0"/>
            </a:endParaRPr>
          </a:p>
        </p:txBody>
      </p:sp>
      <p:sp>
        <p:nvSpPr>
          <p:cNvPr id="2" name="Rubrik 1"/>
          <p:cNvSpPr>
            <a:spLocks noGrp="1"/>
          </p:cNvSpPr>
          <p:nvPr>
            <p:ph type="ctrTitle"/>
          </p:nvPr>
        </p:nvSpPr>
        <p:spPr>
          <a:xfrm>
            <a:off x="809625" y="3328988"/>
            <a:ext cx="7524750" cy="714375"/>
          </a:xfrm>
        </p:spPr>
        <p:txBody>
          <a:bodyPr>
            <a:normAutofit/>
          </a:bodyPr>
          <a:lstStyle>
            <a:lvl1pPr algn="ctr">
              <a:defRPr sz="4000"/>
            </a:lvl1pPr>
          </a:lstStyle>
          <a:p>
            <a:r>
              <a:rPr lang="sv-SE"/>
              <a:t>Klicka här för att ändra format</a:t>
            </a:r>
            <a:endParaRPr lang="en-GB" dirty="0"/>
          </a:p>
        </p:txBody>
      </p:sp>
      <p:sp>
        <p:nvSpPr>
          <p:cNvPr id="3" name="Underrubrik 2"/>
          <p:cNvSpPr>
            <a:spLocks noGrp="1"/>
          </p:cNvSpPr>
          <p:nvPr>
            <p:ph type="subTitle" idx="1"/>
          </p:nvPr>
        </p:nvSpPr>
        <p:spPr>
          <a:xfrm>
            <a:off x="809625" y="4137025"/>
            <a:ext cx="7524750" cy="1107831"/>
          </a:xfrm>
          <a:prstGeom prst="rect">
            <a:avLst/>
          </a:prstGeom>
        </p:spPr>
        <p:txBody>
          <a:bodyPr/>
          <a:lstStyle>
            <a:lvl1pPr marL="0" indent="0" algn="ctr">
              <a:buNone/>
              <a:defRPr>
                <a:solidFill>
                  <a:schemeClr val="tx1"/>
                </a:solidFill>
                <a:latin typeface="Stockholm Type Display Regular"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endParaRPr lang="en-GB" dirty="0"/>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sp>
        <p:nvSpPr>
          <p:cNvPr id="14" name="Platshållare för sidfot 4"/>
          <p:cNvSpPr>
            <a:spLocks noGrp="1"/>
          </p:cNvSpPr>
          <p:nvPr>
            <p:ph type="ftr" sz="quarter" idx="11"/>
          </p:nvPr>
        </p:nvSpPr>
        <p:spPr>
          <a:xfrm>
            <a:off x="1412050" y="621678"/>
            <a:ext cx="5667376" cy="173404"/>
          </a:xfrm>
        </p:spPr>
        <p:txBody>
          <a:bodyPr/>
          <a:lstStyle>
            <a:lvl1pPr>
              <a:defRPr sz="1600"/>
            </a:lvl1pPr>
          </a:lstStyle>
          <a:p>
            <a:pPr>
              <a:defRPr/>
            </a:pPr>
            <a:endParaRPr lang="en-US"/>
          </a:p>
        </p:txBody>
      </p:sp>
      <p:sp>
        <p:nvSpPr>
          <p:cNvPr id="17" name="Platshållare för datum 3"/>
          <p:cNvSpPr>
            <a:spLocks noGrp="1"/>
          </p:cNvSpPr>
          <p:nvPr>
            <p:ph type="dt" sz="half" idx="10"/>
          </p:nvPr>
        </p:nvSpPr>
        <p:spPr>
          <a:xfrm>
            <a:off x="8045177" y="545734"/>
            <a:ext cx="952101" cy="173404"/>
          </a:xfrm>
        </p:spPr>
        <p:txBody>
          <a:bodyPr/>
          <a:lstStyle/>
          <a:p>
            <a:pPr>
              <a:defRPr/>
            </a:pPr>
            <a:endParaRPr lang="en-US"/>
          </a:p>
        </p:txBody>
      </p:sp>
      <p:sp>
        <p:nvSpPr>
          <p:cNvPr id="18" name="Platshållare för bildnummer 5"/>
          <p:cNvSpPr>
            <a:spLocks noGrp="1"/>
          </p:cNvSpPr>
          <p:nvPr>
            <p:ph type="sldNum" sz="quarter" idx="12"/>
          </p:nvPr>
        </p:nvSpPr>
        <p:spPr>
          <a:xfrm>
            <a:off x="8045177" y="729761"/>
            <a:ext cx="952101" cy="173404"/>
          </a:xfr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Stockholm Type Display Regular" pitchFamily="50" charset="0"/>
                <a:ea typeface="+mn-ea"/>
                <a:cs typeface="+mn-cs"/>
              </a:defRPr>
            </a:lvl1pPr>
          </a:lstStyle>
          <a:p>
            <a:pPr>
              <a:defRPr/>
            </a:pPr>
            <a:fld id="{6CADD543-CA61-443A-AE13-6E5379EC29AE}" type="slidenum">
              <a:rPr lang="en-US" smtClean="0"/>
              <a:pPr>
                <a:defRPr/>
              </a:pPr>
              <a:t>‹#›</a:t>
            </a:fld>
            <a:endParaRPr lang="en-US" dirty="0"/>
          </a:p>
        </p:txBody>
      </p:sp>
    </p:spTree>
    <p:extLst>
      <p:ext uri="{BB962C8B-B14F-4D97-AF65-F5344CB8AC3E}">
        <p14:creationId xmlns:p14="http://schemas.microsoft.com/office/powerpoint/2010/main" val="706140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738197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4919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06400" y="119063"/>
            <a:ext cx="8585200" cy="1447800"/>
          </a:xfrm>
        </p:spPr>
        <p:txBody>
          <a:bodyPr/>
          <a:lstStyle/>
          <a:p>
            <a:r>
              <a:rPr lang="sv-SE"/>
              <a:t>Klicka här för att ändra format</a:t>
            </a:r>
          </a:p>
        </p:txBody>
      </p:sp>
      <p:sp>
        <p:nvSpPr>
          <p:cNvPr id="3" name="Platshållare för text 2"/>
          <p:cNvSpPr>
            <a:spLocks noGrp="1"/>
          </p:cNvSpPr>
          <p:nvPr>
            <p:ph type="body" sz="half" idx="1"/>
          </p:nvPr>
        </p:nvSpPr>
        <p:spPr>
          <a:xfrm>
            <a:off x="4572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28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fld id="{9EB65981-E7CE-42C1-9CC1-D9DAB1CFB0D0}" type="datetime1">
              <a:rPr lang="sv-SE" smtClean="0"/>
              <a:pPr>
                <a:defRPr/>
              </a:pPr>
              <a:t>2025-07-03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A2D5FC-C764-466C-B34F-BBABC6684993}" type="slidenum">
              <a:rPr lang="en-US"/>
              <a:pPr>
                <a:defRPr/>
              </a:pPr>
              <a:t>‹#›</a:t>
            </a:fld>
            <a:endParaRPr lang="en-US"/>
          </a:p>
        </p:txBody>
      </p:sp>
    </p:spTree>
    <p:extLst>
      <p:ext uri="{BB962C8B-B14F-4D97-AF65-F5344CB8AC3E}">
        <p14:creationId xmlns:p14="http://schemas.microsoft.com/office/powerpoint/2010/main" val="10006497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3817182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3235002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781264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022667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32407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59C38F2-795C-4FB6-86BC-1C70938A9C39}"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11010344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799" y="467862"/>
            <a:ext cx="1367968" cy="496800"/>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41911075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6318635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2095449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4"/>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447323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7289818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4"/>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909513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0614490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776879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75646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4B58CF95-1CEC-4379-940D-49731EC44E13}" type="datetime1">
              <a:rPr lang="sv-SE" smtClean="0"/>
              <a:pPr/>
              <a:t>2025-07-03</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0035050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7277315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053500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8144231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4572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47988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2271056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856297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2284351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28249241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3158110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49797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81FCDFA1-0AC5-4E78-A7D5-92F58D000B11}" type="datetime1">
              <a:rPr lang="sv-SE" smtClean="0"/>
              <a:pPr/>
              <a:t>2025-07-03</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r>
              <a:rPr lang="sv-SE"/>
              <a:t> </a:t>
            </a:r>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6305344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8000" y="1587260"/>
            <a:ext cx="4565904" cy="4565904"/>
          </a:xfrm>
          <a:prstGeom prst="rect">
            <a:avLst/>
          </a:prstGeom>
        </p:spPr>
      </p:pic>
      <p:sp>
        <p:nvSpPr>
          <p:cNvPr id="7" name="Text Placeholder 23"/>
          <p:cNvSpPr>
            <a:spLocks noGrp="1"/>
          </p:cNvSpPr>
          <p:nvPr>
            <p:ph type="body" sz="quarter" idx="14" hasCustomPrompt="1"/>
          </p:nvPr>
        </p:nvSpPr>
        <p:spPr>
          <a:xfrm>
            <a:off x="2850606"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8" name="Text Placeholder 23"/>
          <p:cNvSpPr>
            <a:spLocks noGrp="1"/>
          </p:cNvSpPr>
          <p:nvPr>
            <p:ph type="body" sz="quarter" idx="15" hasCustomPrompt="1"/>
          </p:nvPr>
        </p:nvSpPr>
        <p:spPr>
          <a:xfrm>
            <a:off x="3386262" y="347183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9" name="Text Placeholder 23"/>
          <p:cNvSpPr>
            <a:spLocks noGrp="1"/>
          </p:cNvSpPr>
          <p:nvPr>
            <p:ph type="body" sz="quarter" idx="16" hasCustomPrompt="1"/>
          </p:nvPr>
        </p:nvSpPr>
        <p:spPr>
          <a:xfrm>
            <a:off x="2355866" y="31680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0" name="Text Placeholder 23"/>
          <p:cNvSpPr>
            <a:spLocks noGrp="1"/>
          </p:cNvSpPr>
          <p:nvPr>
            <p:ph type="body" sz="quarter" idx="17" hasCustomPrompt="1"/>
          </p:nvPr>
        </p:nvSpPr>
        <p:spPr>
          <a:xfrm>
            <a:off x="2850606"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1" name="Text Placeholder 23"/>
          <p:cNvSpPr>
            <a:spLocks noGrp="1"/>
          </p:cNvSpPr>
          <p:nvPr>
            <p:ph type="body" sz="quarter" idx="18" hasCustomPrompt="1"/>
          </p:nvPr>
        </p:nvSpPr>
        <p:spPr>
          <a:xfrm>
            <a:off x="3230697"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2" name="Text Placeholder 23"/>
          <p:cNvSpPr>
            <a:spLocks noGrp="1"/>
          </p:cNvSpPr>
          <p:nvPr>
            <p:ph type="body" sz="quarter" idx="19" hasCustomPrompt="1"/>
          </p:nvPr>
        </p:nvSpPr>
        <p:spPr>
          <a:xfrm>
            <a:off x="3599689" y="301484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3" name="Text Placeholder 23"/>
          <p:cNvSpPr>
            <a:spLocks noGrp="1"/>
          </p:cNvSpPr>
          <p:nvPr>
            <p:ph type="body" sz="quarter" idx="20" hasCustomPrompt="1"/>
          </p:nvPr>
        </p:nvSpPr>
        <p:spPr>
          <a:xfrm>
            <a:off x="3779709" y="176349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4" name="Text Placeholder 23"/>
          <p:cNvSpPr>
            <a:spLocks noGrp="1"/>
          </p:cNvSpPr>
          <p:nvPr>
            <p:ph type="body" sz="quarter" idx="21" hasCustomPrompt="1"/>
          </p:nvPr>
        </p:nvSpPr>
        <p:spPr>
          <a:xfrm>
            <a:off x="3883252" y="227149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5" name="Text Placeholder 23"/>
          <p:cNvSpPr>
            <a:spLocks noGrp="1"/>
          </p:cNvSpPr>
          <p:nvPr>
            <p:ph type="body" sz="quarter" idx="22" hasCustomPrompt="1"/>
          </p:nvPr>
        </p:nvSpPr>
        <p:spPr>
          <a:xfrm>
            <a:off x="4075057" y="277474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6" name="Text Placeholder 23"/>
          <p:cNvSpPr>
            <a:spLocks noGrp="1"/>
          </p:cNvSpPr>
          <p:nvPr>
            <p:ph type="body" sz="quarter" idx="23" hasCustomPrompt="1"/>
          </p:nvPr>
        </p:nvSpPr>
        <p:spPr>
          <a:xfrm>
            <a:off x="4748984" y="17638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7" name="Text Placeholder 23"/>
          <p:cNvSpPr>
            <a:spLocks noGrp="1"/>
          </p:cNvSpPr>
          <p:nvPr>
            <p:ph type="body" sz="quarter" idx="24" hasCustomPrompt="1"/>
          </p:nvPr>
        </p:nvSpPr>
        <p:spPr>
          <a:xfrm>
            <a:off x="4676976" y="22679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8" name="Text Placeholder 23"/>
          <p:cNvSpPr>
            <a:spLocks noGrp="1"/>
          </p:cNvSpPr>
          <p:nvPr>
            <p:ph type="body" sz="quarter" idx="25" hasCustomPrompt="1"/>
          </p:nvPr>
        </p:nvSpPr>
        <p:spPr>
          <a:xfrm>
            <a:off x="4496956" y="27719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9" name="Text Placeholder 23"/>
          <p:cNvSpPr>
            <a:spLocks noGrp="1"/>
          </p:cNvSpPr>
          <p:nvPr>
            <p:ph type="body" sz="quarter" idx="26" hasCustomPrompt="1"/>
          </p:nvPr>
        </p:nvSpPr>
        <p:spPr>
          <a:xfrm>
            <a:off x="4957390" y="30266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0" name="Text Placeholder 23"/>
          <p:cNvSpPr>
            <a:spLocks noGrp="1"/>
          </p:cNvSpPr>
          <p:nvPr>
            <p:ph type="body" sz="quarter" idx="27" hasCustomPrompt="1"/>
          </p:nvPr>
        </p:nvSpPr>
        <p:spPr>
          <a:xfrm>
            <a:off x="5325856"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1" name="Text Placeholder 23"/>
          <p:cNvSpPr>
            <a:spLocks noGrp="1"/>
          </p:cNvSpPr>
          <p:nvPr>
            <p:ph type="body" sz="quarter" idx="28" hasCustomPrompt="1"/>
          </p:nvPr>
        </p:nvSpPr>
        <p:spPr>
          <a:xfrm>
            <a:off x="5694317"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5181032" y="348562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5694317"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6190712" y="320666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5" name="Text Placeholder 23"/>
          <p:cNvSpPr>
            <a:spLocks noGrp="1"/>
          </p:cNvSpPr>
          <p:nvPr>
            <p:ph type="body" sz="quarter" idx="32" hasCustomPrompt="1"/>
          </p:nvPr>
        </p:nvSpPr>
        <p:spPr>
          <a:xfrm>
            <a:off x="5181032" y="389717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3" hasCustomPrompt="1"/>
          </p:nvPr>
        </p:nvSpPr>
        <p:spPr>
          <a:xfrm>
            <a:off x="5706473" y="4040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4" hasCustomPrompt="1"/>
          </p:nvPr>
        </p:nvSpPr>
        <p:spPr>
          <a:xfrm>
            <a:off x="6214900" y="41401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5" hasCustomPrompt="1"/>
          </p:nvPr>
        </p:nvSpPr>
        <p:spPr>
          <a:xfrm>
            <a:off x="4941999" y="43604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6" hasCustomPrompt="1"/>
          </p:nvPr>
        </p:nvSpPr>
        <p:spPr>
          <a:xfrm>
            <a:off x="5317430"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7" hasCustomPrompt="1"/>
          </p:nvPr>
        </p:nvSpPr>
        <p:spPr>
          <a:xfrm>
            <a:off x="569941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8" hasCustomPrompt="1"/>
          </p:nvPr>
        </p:nvSpPr>
        <p:spPr>
          <a:xfrm>
            <a:off x="4496956" y="458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9" hasCustomPrompt="1"/>
          </p:nvPr>
        </p:nvSpPr>
        <p:spPr>
          <a:xfrm>
            <a:off x="4676976"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40" hasCustomPrompt="1"/>
          </p:nvPr>
        </p:nvSpPr>
        <p:spPr>
          <a:xfrm>
            <a:off x="4820992" y="558029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41" hasCustomPrompt="1"/>
          </p:nvPr>
        </p:nvSpPr>
        <p:spPr>
          <a:xfrm>
            <a:off x="3386296" y="39061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42" hasCustomPrompt="1"/>
          </p:nvPr>
        </p:nvSpPr>
        <p:spPr>
          <a:xfrm>
            <a:off x="2870657" y="40771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43" hasCustomPrompt="1"/>
          </p:nvPr>
        </p:nvSpPr>
        <p:spPr>
          <a:xfrm>
            <a:off x="2354211" y="418741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44" hasCustomPrompt="1"/>
          </p:nvPr>
        </p:nvSpPr>
        <p:spPr>
          <a:xfrm>
            <a:off x="3623392" y="43536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45" hasCustomPrompt="1"/>
          </p:nvPr>
        </p:nvSpPr>
        <p:spPr>
          <a:xfrm>
            <a:off x="3239649"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46" hasCustomPrompt="1"/>
          </p:nvPr>
        </p:nvSpPr>
        <p:spPr>
          <a:xfrm>
            <a:off x="288072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47" hasCustomPrompt="1"/>
          </p:nvPr>
        </p:nvSpPr>
        <p:spPr>
          <a:xfrm>
            <a:off x="4054216" y="46174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48" hasCustomPrompt="1"/>
          </p:nvPr>
        </p:nvSpPr>
        <p:spPr>
          <a:xfrm>
            <a:off x="3949890" y="509583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49" hasCustomPrompt="1"/>
          </p:nvPr>
        </p:nvSpPr>
        <p:spPr>
          <a:xfrm>
            <a:off x="3801985" y="56560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38671138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8000" y="1585163"/>
            <a:ext cx="4570098" cy="4570098"/>
          </a:xfrm>
          <a:prstGeom prst="rect">
            <a:avLst/>
          </a:prstGeom>
        </p:spPr>
      </p:pic>
      <p:sp>
        <p:nvSpPr>
          <p:cNvPr id="44" name="Text Placeholder 23"/>
          <p:cNvSpPr>
            <a:spLocks noGrp="1"/>
          </p:cNvSpPr>
          <p:nvPr>
            <p:ph type="body" sz="quarter" idx="14" hasCustomPrompt="1"/>
          </p:nvPr>
        </p:nvSpPr>
        <p:spPr>
          <a:xfrm>
            <a:off x="2854800"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5" name="Text Placeholder 23"/>
          <p:cNvSpPr>
            <a:spLocks noGrp="1"/>
          </p:cNvSpPr>
          <p:nvPr>
            <p:ph type="body" sz="quarter" idx="15" hasCustomPrompt="1"/>
          </p:nvPr>
        </p:nvSpPr>
        <p:spPr>
          <a:xfrm>
            <a:off x="3390456" y="347325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6" name="Text Placeholder 23"/>
          <p:cNvSpPr>
            <a:spLocks noGrp="1"/>
          </p:cNvSpPr>
          <p:nvPr>
            <p:ph type="body" sz="quarter" idx="16" hasCustomPrompt="1"/>
          </p:nvPr>
        </p:nvSpPr>
        <p:spPr>
          <a:xfrm>
            <a:off x="2360060" y="31694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7" name="Text Placeholder 23"/>
          <p:cNvSpPr>
            <a:spLocks noGrp="1"/>
          </p:cNvSpPr>
          <p:nvPr>
            <p:ph type="body" sz="quarter" idx="17" hasCustomPrompt="1"/>
          </p:nvPr>
        </p:nvSpPr>
        <p:spPr>
          <a:xfrm>
            <a:off x="2854800"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8" name="Text Placeholder 23"/>
          <p:cNvSpPr>
            <a:spLocks noGrp="1"/>
          </p:cNvSpPr>
          <p:nvPr>
            <p:ph type="body" sz="quarter" idx="18" hasCustomPrompt="1"/>
          </p:nvPr>
        </p:nvSpPr>
        <p:spPr>
          <a:xfrm>
            <a:off x="3234891"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9" name="Text Placeholder 23"/>
          <p:cNvSpPr>
            <a:spLocks noGrp="1"/>
          </p:cNvSpPr>
          <p:nvPr>
            <p:ph type="body" sz="quarter" idx="19" hasCustomPrompt="1"/>
          </p:nvPr>
        </p:nvSpPr>
        <p:spPr>
          <a:xfrm>
            <a:off x="3603883" y="301625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0" name="Text Placeholder 23"/>
          <p:cNvSpPr>
            <a:spLocks noGrp="1"/>
          </p:cNvSpPr>
          <p:nvPr>
            <p:ph type="body" sz="quarter" idx="20" hasCustomPrompt="1"/>
          </p:nvPr>
        </p:nvSpPr>
        <p:spPr>
          <a:xfrm>
            <a:off x="3783903" y="17649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1" name="Text Placeholder 23"/>
          <p:cNvSpPr>
            <a:spLocks noGrp="1"/>
          </p:cNvSpPr>
          <p:nvPr>
            <p:ph type="body" sz="quarter" idx="21" hasCustomPrompt="1"/>
          </p:nvPr>
        </p:nvSpPr>
        <p:spPr>
          <a:xfrm>
            <a:off x="3887446" y="227291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2" name="Text Placeholder 23"/>
          <p:cNvSpPr>
            <a:spLocks noGrp="1"/>
          </p:cNvSpPr>
          <p:nvPr>
            <p:ph type="body" sz="quarter" idx="22" hasCustomPrompt="1"/>
          </p:nvPr>
        </p:nvSpPr>
        <p:spPr>
          <a:xfrm>
            <a:off x="4079251" y="277615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3" name="Text Placeholder 23"/>
          <p:cNvSpPr>
            <a:spLocks noGrp="1"/>
          </p:cNvSpPr>
          <p:nvPr>
            <p:ph type="body" sz="quarter" idx="23" hasCustomPrompt="1"/>
          </p:nvPr>
        </p:nvSpPr>
        <p:spPr>
          <a:xfrm>
            <a:off x="4753178" y="17652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4" name="Text Placeholder 23"/>
          <p:cNvSpPr>
            <a:spLocks noGrp="1"/>
          </p:cNvSpPr>
          <p:nvPr>
            <p:ph type="body" sz="quarter" idx="24" hasCustomPrompt="1"/>
          </p:nvPr>
        </p:nvSpPr>
        <p:spPr>
          <a:xfrm>
            <a:off x="4681170" y="22693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5" name="Text Placeholder 23"/>
          <p:cNvSpPr>
            <a:spLocks noGrp="1"/>
          </p:cNvSpPr>
          <p:nvPr>
            <p:ph type="body" sz="quarter" idx="25" hasCustomPrompt="1"/>
          </p:nvPr>
        </p:nvSpPr>
        <p:spPr>
          <a:xfrm>
            <a:off x="4501150" y="27733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6" name="Text Placeholder 23"/>
          <p:cNvSpPr>
            <a:spLocks noGrp="1"/>
          </p:cNvSpPr>
          <p:nvPr>
            <p:ph type="body" sz="quarter" idx="26" hasCustomPrompt="1"/>
          </p:nvPr>
        </p:nvSpPr>
        <p:spPr>
          <a:xfrm>
            <a:off x="4961584" y="30280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7" name="Text Placeholder 23"/>
          <p:cNvSpPr>
            <a:spLocks noGrp="1"/>
          </p:cNvSpPr>
          <p:nvPr>
            <p:ph type="body" sz="quarter" idx="27" hasCustomPrompt="1"/>
          </p:nvPr>
        </p:nvSpPr>
        <p:spPr>
          <a:xfrm>
            <a:off x="5330050"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8" name="Text Placeholder 23"/>
          <p:cNvSpPr>
            <a:spLocks noGrp="1"/>
          </p:cNvSpPr>
          <p:nvPr>
            <p:ph type="body" sz="quarter" idx="28" hasCustomPrompt="1"/>
          </p:nvPr>
        </p:nvSpPr>
        <p:spPr>
          <a:xfrm>
            <a:off x="5698511"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9" name="Text Placeholder 23"/>
          <p:cNvSpPr>
            <a:spLocks noGrp="1"/>
          </p:cNvSpPr>
          <p:nvPr>
            <p:ph type="body" sz="quarter" idx="29" hasCustomPrompt="1"/>
          </p:nvPr>
        </p:nvSpPr>
        <p:spPr>
          <a:xfrm>
            <a:off x="5185226" y="34870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0" name="Text Placeholder 23"/>
          <p:cNvSpPr>
            <a:spLocks noGrp="1"/>
          </p:cNvSpPr>
          <p:nvPr>
            <p:ph type="body" sz="quarter" idx="30" hasCustomPrompt="1"/>
          </p:nvPr>
        </p:nvSpPr>
        <p:spPr>
          <a:xfrm>
            <a:off x="5698511"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1" name="Text Placeholder 23"/>
          <p:cNvSpPr>
            <a:spLocks noGrp="1"/>
          </p:cNvSpPr>
          <p:nvPr>
            <p:ph type="body" sz="quarter" idx="31" hasCustomPrompt="1"/>
          </p:nvPr>
        </p:nvSpPr>
        <p:spPr>
          <a:xfrm>
            <a:off x="6194906" y="320807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2" name="Text Placeholder 23"/>
          <p:cNvSpPr>
            <a:spLocks noGrp="1"/>
          </p:cNvSpPr>
          <p:nvPr>
            <p:ph type="body" sz="quarter" idx="32" hasCustomPrompt="1"/>
          </p:nvPr>
        </p:nvSpPr>
        <p:spPr>
          <a:xfrm>
            <a:off x="5185226" y="38985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3" name="Text Placeholder 23"/>
          <p:cNvSpPr>
            <a:spLocks noGrp="1"/>
          </p:cNvSpPr>
          <p:nvPr>
            <p:ph type="body" sz="quarter" idx="33" hasCustomPrompt="1"/>
          </p:nvPr>
        </p:nvSpPr>
        <p:spPr>
          <a:xfrm>
            <a:off x="5710667" y="40417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4" name="Text Placeholder 23"/>
          <p:cNvSpPr>
            <a:spLocks noGrp="1"/>
          </p:cNvSpPr>
          <p:nvPr>
            <p:ph type="body" sz="quarter" idx="34" hasCustomPrompt="1"/>
          </p:nvPr>
        </p:nvSpPr>
        <p:spPr>
          <a:xfrm>
            <a:off x="6219094" y="41415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5" name="Text Placeholder 23"/>
          <p:cNvSpPr>
            <a:spLocks noGrp="1"/>
          </p:cNvSpPr>
          <p:nvPr>
            <p:ph type="body" sz="quarter" idx="35" hasCustomPrompt="1"/>
          </p:nvPr>
        </p:nvSpPr>
        <p:spPr>
          <a:xfrm>
            <a:off x="4946193" y="436182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6" name="Text Placeholder 23"/>
          <p:cNvSpPr>
            <a:spLocks noGrp="1"/>
          </p:cNvSpPr>
          <p:nvPr>
            <p:ph type="body" sz="quarter" idx="36" hasCustomPrompt="1"/>
          </p:nvPr>
        </p:nvSpPr>
        <p:spPr>
          <a:xfrm>
            <a:off x="5321624"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7" name="Text Placeholder 23"/>
          <p:cNvSpPr>
            <a:spLocks noGrp="1"/>
          </p:cNvSpPr>
          <p:nvPr>
            <p:ph type="body" sz="quarter" idx="37" hasCustomPrompt="1"/>
          </p:nvPr>
        </p:nvSpPr>
        <p:spPr>
          <a:xfrm>
            <a:off x="570360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8" name="Text Placeholder 23"/>
          <p:cNvSpPr>
            <a:spLocks noGrp="1"/>
          </p:cNvSpPr>
          <p:nvPr>
            <p:ph type="body" sz="quarter" idx="38" hasCustomPrompt="1"/>
          </p:nvPr>
        </p:nvSpPr>
        <p:spPr>
          <a:xfrm>
            <a:off x="4501150" y="459131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9" name="Text Placeholder 23"/>
          <p:cNvSpPr>
            <a:spLocks noGrp="1"/>
          </p:cNvSpPr>
          <p:nvPr>
            <p:ph type="body" sz="quarter" idx="39" hasCustomPrompt="1"/>
          </p:nvPr>
        </p:nvSpPr>
        <p:spPr>
          <a:xfrm>
            <a:off x="4681170"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0" name="Text Placeholder 23"/>
          <p:cNvSpPr>
            <a:spLocks noGrp="1"/>
          </p:cNvSpPr>
          <p:nvPr>
            <p:ph type="body" sz="quarter" idx="40" hasCustomPrompt="1"/>
          </p:nvPr>
        </p:nvSpPr>
        <p:spPr>
          <a:xfrm>
            <a:off x="4825186" y="55817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1" name="Text Placeholder 23"/>
          <p:cNvSpPr>
            <a:spLocks noGrp="1"/>
          </p:cNvSpPr>
          <p:nvPr>
            <p:ph type="body" sz="quarter" idx="41" hasCustomPrompt="1"/>
          </p:nvPr>
        </p:nvSpPr>
        <p:spPr>
          <a:xfrm>
            <a:off x="3390490" y="390756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2" name="Text Placeholder 23"/>
          <p:cNvSpPr>
            <a:spLocks noGrp="1"/>
          </p:cNvSpPr>
          <p:nvPr>
            <p:ph type="body" sz="quarter" idx="42" hasCustomPrompt="1"/>
          </p:nvPr>
        </p:nvSpPr>
        <p:spPr>
          <a:xfrm>
            <a:off x="2874851" y="407861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3" name="Text Placeholder 23"/>
          <p:cNvSpPr>
            <a:spLocks noGrp="1"/>
          </p:cNvSpPr>
          <p:nvPr>
            <p:ph type="body" sz="quarter" idx="43" hasCustomPrompt="1"/>
          </p:nvPr>
        </p:nvSpPr>
        <p:spPr>
          <a:xfrm>
            <a:off x="2358405" y="41888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4" name="Text Placeholder 23"/>
          <p:cNvSpPr>
            <a:spLocks noGrp="1"/>
          </p:cNvSpPr>
          <p:nvPr>
            <p:ph type="body" sz="quarter" idx="44" hasCustomPrompt="1"/>
          </p:nvPr>
        </p:nvSpPr>
        <p:spPr>
          <a:xfrm>
            <a:off x="3627586" y="43550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5" name="Text Placeholder 23"/>
          <p:cNvSpPr>
            <a:spLocks noGrp="1"/>
          </p:cNvSpPr>
          <p:nvPr>
            <p:ph type="body" sz="quarter" idx="45" hasCustomPrompt="1"/>
          </p:nvPr>
        </p:nvSpPr>
        <p:spPr>
          <a:xfrm>
            <a:off x="3243843"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6" name="Text Placeholder 23"/>
          <p:cNvSpPr>
            <a:spLocks noGrp="1"/>
          </p:cNvSpPr>
          <p:nvPr>
            <p:ph type="body" sz="quarter" idx="46" hasCustomPrompt="1"/>
          </p:nvPr>
        </p:nvSpPr>
        <p:spPr>
          <a:xfrm>
            <a:off x="288491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7" name="Text Placeholder 23"/>
          <p:cNvSpPr>
            <a:spLocks noGrp="1"/>
          </p:cNvSpPr>
          <p:nvPr>
            <p:ph type="body" sz="quarter" idx="47" hasCustomPrompt="1"/>
          </p:nvPr>
        </p:nvSpPr>
        <p:spPr>
          <a:xfrm>
            <a:off x="4058410" y="46188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8" name="Text Placeholder 23"/>
          <p:cNvSpPr>
            <a:spLocks noGrp="1"/>
          </p:cNvSpPr>
          <p:nvPr>
            <p:ph type="body" sz="quarter" idx="48" hasCustomPrompt="1"/>
          </p:nvPr>
        </p:nvSpPr>
        <p:spPr>
          <a:xfrm>
            <a:off x="3954084" y="509724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9" name="Text Placeholder 23"/>
          <p:cNvSpPr>
            <a:spLocks noGrp="1"/>
          </p:cNvSpPr>
          <p:nvPr>
            <p:ph type="body" sz="quarter" idx="49" hasCustomPrompt="1"/>
          </p:nvPr>
        </p:nvSpPr>
        <p:spPr>
          <a:xfrm>
            <a:off x="3806179" y="565743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3936647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4068527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3451226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6667737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7296210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2864993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770707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115444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B2B77345-3934-48F7-BECC-5FA00C1D10B8}"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7524750" cy="4116387"/>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r>
              <a:rPr lang="sv-SE"/>
              <a:t>2011-05-11</a:t>
            </a:r>
            <a:endParaRPr lang="en-GB" dirty="0"/>
          </a:p>
        </p:txBody>
      </p:sp>
      <p:sp>
        <p:nvSpPr>
          <p:cNvPr id="14" name="Platshållare för bildnummer 13"/>
          <p:cNvSpPr>
            <a:spLocks noGrp="1"/>
          </p:cNvSpPr>
          <p:nvPr>
            <p:ph type="sldNum" sz="quarter" idx="11"/>
          </p:nvPr>
        </p:nvSpPr>
        <p:spPr/>
        <p:txBody>
          <a:bodyPr/>
          <a:lstStyle/>
          <a:p>
            <a:r>
              <a:rPr lang="en-GB" dirty="0">
                <a:latin typeface="Stockholm Type Display Regular" pitchFamily="50" charset="0"/>
              </a:rPr>
              <a:t>SIDAN </a:t>
            </a:r>
            <a:fld id="{D9DB9EAD-8AEE-40D8-9837-BCC6D60FAFF3}" type="slidenum">
              <a:rPr lang="en-GB" smtClean="0">
                <a:latin typeface="Stockholm Type Display Regular" pitchFamily="50" charset="0"/>
              </a:rPr>
              <a:pPr/>
              <a:t>‹#›</a:t>
            </a:fld>
            <a:endParaRPr lang="en-GB"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en-GB"/>
              <a:t>Presentationstitel</a:t>
            </a:r>
            <a:endParaRPr lang="en-GB" dirty="0"/>
          </a:p>
        </p:txBody>
      </p:sp>
    </p:spTree>
    <p:extLst>
      <p:ext uri="{BB962C8B-B14F-4D97-AF65-F5344CB8AC3E}">
        <p14:creationId xmlns:p14="http://schemas.microsoft.com/office/powerpoint/2010/main" val="20867720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34488271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571512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2674717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6860834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9138682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36519731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latin typeface="Stockholm Type Display Regular" pitchFamily="50" charset="0"/>
              </a:defRPr>
            </a:lvl1pPr>
          </a:lstStyle>
          <a:p>
            <a:fld id="{261DA879-439C-476B-9040-2E4FE7E9CC48}" type="slidenum">
              <a:rPr lang="sv-SE" smtClean="0"/>
              <a:pPr/>
              <a:t>‹#›</a:t>
            </a:fld>
            <a:endParaRPr lang="sv-SE" dirty="0"/>
          </a:p>
        </p:txBody>
      </p:sp>
    </p:spTree>
    <p:extLst>
      <p:ext uri="{BB962C8B-B14F-4D97-AF65-F5344CB8AC3E}">
        <p14:creationId xmlns:p14="http://schemas.microsoft.com/office/powerpoint/2010/main" val="2587285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7851981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16212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6.png"/><Relationship Id="rId5" Type="http://schemas.openxmlformats.org/officeDocument/2006/relationships/slideLayout" Target="../slideLayouts/slideLayout95.xml"/><Relationship Id="rId10" Type="http://schemas.openxmlformats.org/officeDocument/2006/relationships/theme" Target="../theme/theme1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1.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image" Target="../media/image6.png"/><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theme" Target="../theme/theme12.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7.xml"/><Relationship Id="rId7"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image" Target="../media/image15.emf"/><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theme" Target="../theme/theme8.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latin typeface="Stockholm Type Display Regular" pitchFamily="50" charset="0"/>
              </a:defRPr>
            </a:lvl1pPr>
          </a:lstStyle>
          <a:p>
            <a:pPr algn="l"/>
            <a:r>
              <a:rPr lang="sv-SE" dirty="0"/>
              <a:t> </a:t>
            </a:r>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latin typeface="Stockholm Type Display Regular" pitchFamily="50" charset="0"/>
              </a:defRPr>
            </a:lvl1pPr>
          </a:lstStyle>
          <a:p>
            <a:fld id="{01A8E402-34A5-4504-946F-2FCB50B8D67D}" type="datetime1">
              <a:rPr lang="sv-SE" smtClean="0"/>
              <a:pPr/>
              <a:t>2025-07-03</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latin typeface="Stockholm Type Display Regular" pitchFamily="50" charset="0"/>
              </a:defRPr>
            </a:lvl1pPr>
          </a:lstStyle>
          <a:p>
            <a:fld id="{058C10DC-4A3A-4999-B6F6-CF42AE3DEA22}"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83" r:id="rId1"/>
    <p:sldLayoutId id="2147483705" r:id="rId2"/>
    <p:sldLayoutId id="2147483672" r:id="rId3"/>
    <p:sldLayoutId id="2147483673" r:id="rId4"/>
    <p:sldLayoutId id="2147483674" r:id="rId5"/>
    <p:sldLayoutId id="2147483676" r:id="rId6"/>
    <p:sldLayoutId id="2147483677" r:id="rId7"/>
    <p:sldLayoutId id="2147483777" r:id="rId8"/>
    <p:sldLayoutId id="2147483684" r:id="rId9"/>
    <p:sldLayoutId id="2147483779" r:id="rId10"/>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r>
              <a:rPr lang="sv-SE" dirty="0"/>
              <a:t> </a:t>
            </a:r>
          </a:p>
        </p:txBody>
      </p:sp>
      <p:pic>
        <p:nvPicPr>
          <p:cNvPr id="9" name="Bildobjekt 8" descr="StockholmsStad_logot#21B0A5.png"/>
          <p:cNvPicPr>
            <a:picLocks noChangeAspect="1"/>
          </p:cNvPicPr>
          <p:nvPr/>
        </p:nvPicPr>
        <p:blipFill>
          <a:blip r:embed="rId11"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8400439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latin typeface="Stockholm Type Display Regular" pitchFamily="50" charset="0"/>
              </a:defRPr>
            </a:lvl1pPr>
          </a:lstStyle>
          <a:p>
            <a:pPr algn="l"/>
            <a:r>
              <a:rPr lang="sv-SE" dirty="0"/>
              <a:t> </a:t>
            </a:r>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latin typeface="Stockholm Type Display Regular" pitchFamily="50" charset="0"/>
              </a:defRPr>
            </a:lvl1pPr>
          </a:lstStyle>
          <a:p>
            <a:fld id="{01A8E402-34A5-4504-946F-2FCB50B8D67D}" type="datetime1">
              <a:rPr lang="sv-SE" smtClean="0"/>
              <a:pPr/>
              <a:t>2025-07-03</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latin typeface="Stockholm Type Display Regular" pitchFamily="50" charset="0"/>
              </a:defRPr>
            </a:lvl1pPr>
          </a:lstStyle>
          <a:p>
            <a:fld id="{058C10DC-4A3A-4999-B6F6-CF42AE3DEA22}" type="slidenum">
              <a:rPr lang="sv-SE" smtClean="0"/>
              <a:pPr/>
              <a:t>‹#›</a:t>
            </a:fld>
            <a:endParaRPr lang="sv-SE" dirty="0"/>
          </a:p>
        </p:txBody>
      </p:sp>
    </p:spTree>
    <p:extLst>
      <p:ext uri="{BB962C8B-B14F-4D97-AF65-F5344CB8AC3E}">
        <p14:creationId xmlns:p14="http://schemas.microsoft.com/office/powerpoint/2010/main" val="3169061824"/>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 </a:t>
            </a:r>
          </a:p>
        </p:txBody>
      </p:sp>
      <p:pic>
        <p:nvPicPr>
          <p:cNvPr id="9" name="Bildobjekt 8" descr="StockholmsStad_logot#21B0A5.png"/>
          <p:cNvPicPr>
            <a:picLocks noChangeAspect="1"/>
          </p:cNvPicPr>
          <p:nvPr/>
        </p:nvPicPr>
        <p:blipFill>
          <a:blip r:embed="rId12"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1243010333"/>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3" r:id="rId7"/>
    <p:sldLayoutId id="2147483904" r:id="rId8"/>
    <p:sldLayoutId id="2147483905" r:id="rId9"/>
    <p:sldLayoutId id="2147483906" r:id="rId10"/>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95536" y="26064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23A32-3F15-41BB-A0E4-D224BF2F3A9E}" type="datetimeFigureOut">
              <a:rPr lang="sv-SE" smtClean="0"/>
              <a:pPr/>
              <a:t>2025-07-03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AA50B-D0A4-4810-AA55-340B6289F183}" type="slidenum">
              <a:rPr lang="sv-SE" smtClean="0"/>
              <a:pPr/>
              <a:t>‹#›</a:t>
            </a:fld>
            <a:endParaRPr lang="sv-SE"/>
          </a:p>
        </p:txBody>
      </p:sp>
    </p:spTree>
    <p:extLst>
      <p:ext uri="{BB962C8B-B14F-4D97-AF65-F5344CB8AC3E}">
        <p14:creationId xmlns:p14="http://schemas.microsoft.com/office/powerpoint/2010/main" val="259415071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11" name="Platshållare för datum 5"/>
          <p:cNvSpPr>
            <a:spLocks noGrp="1"/>
          </p:cNvSpPr>
          <p:nvPr>
            <p:ph type="dt" sz="half" idx="2"/>
          </p:nvPr>
        </p:nvSpPr>
        <p:spPr>
          <a:xfrm>
            <a:off x="365787" y="6152909"/>
            <a:ext cx="2133600" cy="365125"/>
          </a:xfrm>
          <a:prstGeom prst="rect">
            <a:avLst/>
          </a:prstGeom>
        </p:spPr>
        <p:txBody>
          <a:bodyPr vert="horz" lIns="91440" tIns="45720" rIns="91440" bIns="45720" rtlCol="0" anchor="ctr"/>
          <a:lstStyle>
            <a:lvl1pPr algn="l">
              <a:defRPr sz="1000">
                <a:solidFill>
                  <a:schemeClr val="bg1"/>
                </a:solidFill>
                <a:latin typeface="Stockholm Type Display Regular" pitchFamily="50" charset="0"/>
              </a:defRPr>
            </a:lvl1pPr>
          </a:lstStyle>
          <a:p>
            <a:fld id="{441E72B3-0F3E-41B1-9587-96E80122ED28}" type="datetime1">
              <a:rPr lang="sv-SE" smtClean="0"/>
              <a:pPr/>
              <a:t>2025-07-03</a:t>
            </a:fld>
            <a:endParaRPr lang="sv-SE" dirty="0"/>
          </a:p>
        </p:txBody>
      </p:sp>
      <p:sp>
        <p:nvSpPr>
          <p:cNvPr id="12" name="Platshållare för sidfot 6"/>
          <p:cNvSpPr>
            <a:spLocks noGrp="1"/>
          </p:cNvSpPr>
          <p:nvPr>
            <p:ph type="ftr" sz="quarter" idx="3"/>
          </p:nvPr>
        </p:nvSpPr>
        <p:spPr>
          <a:xfrm>
            <a:off x="3201132" y="6152612"/>
            <a:ext cx="2895600" cy="365125"/>
          </a:xfrm>
          <a:prstGeom prst="rect">
            <a:avLst/>
          </a:prstGeom>
        </p:spPr>
        <p:txBody>
          <a:bodyPr vert="horz" lIns="91440" tIns="45720" rIns="91440" bIns="45720" rtlCol="0" anchor="ctr"/>
          <a:lstStyle>
            <a:lvl1pPr algn="l">
              <a:defRPr sz="1000">
                <a:solidFill>
                  <a:schemeClr val="accent6"/>
                </a:solidFill>
                <a:latin typeface="Stockholm Type Display Regular" pitchFamily="50" charset="0"/>
              </a:defRPr>
            </a:lvl1pPr>
          </a:lstStyle>
          <a:p>
            <a:r>
              <a:rPr lang="sv-SE" dirty="0"/>
              <a:t> </a:t>
            </a:r>
          </a:p>
        </p:txBody>
      </p:sp>
      <p:sp>
        <p:nvSpPr>
          <p:cNvPr id="14" name="Platshållare för rubrik 13"/>
          <p:cNvSpPr>
            <a:spLocks noGrp="1"/>
          </p:cNvSpPr>
          <p:nvPr>
            <p:ph type="title"/>
          </p:nvPr>
        </p:nvSpPr>
        <p:spPr>
          <a:xfrm>
            <a:off x="457200" y="550863"/>
            <a:ext cx="5487988" cy="1143000"/>
          </a:xfrm>
          <a:prstGeom prst="rect">
            <a:avLst/>
          </a:prstGeom>
        </p:spPr>
        <p:txBody>
          <a:bodyPr vert="horz" lIns="234000" tIns="234000" rIns="234000" bIns="45720" rtlCol="0" anchor="t" anchorCtr="0">
            <a:normAutofit/>
          </a:bodyPr>
          <a:lstStyle/>
          <a:p>
            <a:r>
              <a:rPr lang="sv-SE" dirty="0"/>
              <a:t>Klicka här för att ändra format</a:t>
            </a:r>
          </a:p>
        </p:txBody>
      </p:sp>
      <p:sp>
        <p:nvSpPr>
          <p:cNvPr id="16" name="Platshållare för text 15"/>
          <p:cNvSpPr>
            <a:spLocks noGrp="1"/>
          </p:cNvSpPr>
          <p:nvPr>
            <p:ph type="body" idx="1"/>
          </p:nvPr>
        </p:nvSpPr>
        <p:spPr>
          <a:xfrm>
            <a:off x="458788" y="2114551"/>
            <a:ext cx="5486400" cy="2200274"/>
          </a:xfrm>
          <a:prstGeom prst="rect">
            <a:avLst/>
          </a:prstGeom>
        </p:spPr>
        <p:txBody>
          <a:bodyPr vert="horz" lIns="234000" tIns="45720" rIns="23400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7" name="textruta 6"/>
          <p:cNvSpPr txBox="1"/>
          <p:nvPr/>
        </p:nvSpPr>
        <p:spPr>
          <a:xfrm>
            <a:off x="3222625" y="6198672"/>
            <a:ext cx="3273425" cy="246221"/>
          </a:xfrm>
          <a:prstGeom prst="rect">
            <a:avLst/>
          </a:prstGeom>
          <a:noFill/>
        </p:spPr>
        <p:txBody>
          <a:bodyPr wrap="square" rtlCol="0">
            <a:spAutoFit/>
          </a:bodyPr>
          <a:lstStyle/>
          <a:p>
            <a:r>
              <a:rPr lang="sv-SE" sz="1000" dirty="0">
                <a:solidFill>
                  <a:schemeClr val="bg1"/>
                </a:solidFill>
                <a:latin typeface="Stockholm Type Display Regular" pitchFamily="50" charset="0"/>
              </a:rPr>
              <a:t>The Capital of Scandinavia</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ftr="0"/>
  <p:txStyles>
    <p:titleStyle>
      <a:lvl1pPr algn="l" defTabSz="914400" rtl="0" eaLnBrk="1" latinLnBrk="0" hangingPunct="1">
        <a:lnSpc>
          <a:spcPts val="3800"/>
        </a:lnSpc>
        <a:spcBef>
          <a:spcPct val="0"/>
        </a:spcBef>
        <a:buNone/>
        <a:defRPr sz="4000" b="1" kern="1200" spc="60" baseline="0">
          <a:solidFill>
            <a:schemeClr val="bg1"/>
          </a:solidFill>
          <a:latin typeface="Stockholm Type Display Regular" pitchFamily="50" charset="0"/>
          <a:ea typeface="+mj-ea"/>
          <a:cs typeface="+mj-cs"/>
        </a:defRPr>
      </a:lvl1pPr>
    </p:titleStyle>
    <p:bodyStyle>
      <a:lvl1pPr marL="0" indent="0" algn="l" defTabSz="914400" rtl="0" eaLnBrk="1" latinLnBrk="0" hangingPunct="1">
        <a:lnSpc>
          <a:spcPts val="2000"/>
        </a:lnSpc>
        <a:spcBef>
          <a:spcPts val="0"/>
        </a:spcBef>
        <a:buFont typeface="Arial" pitchFamily="34" charset="0"/>
        <a:buNone/>
        <a:defRPr sz="2000" kern="1200">
          <a:solidFill>
            <a:srgbClr val="000000"/>
          </a:solidFill>
          <a:latin typeface="Stockholm Type Display Regular" pitchFamily="50" charset="0"/>
          <a:ea typeface="+mn-ea"/>
          <a:cs typeface="+mn-cs"/>
        </a:defRPr>
      </a:lvl1pPr>
      <a:lvl2pPr marL="74295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3pPr>
      <a:lvl4pPr marL="16002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4pPr>
      <a:lvl5pPr marL="20574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89D93"/>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8788" y="457200"/>
            <a:ext cx="8231188" cy="970838"/>
          </a:xfrm>
          <a:prstGeom prst="rect">
            <a:avLst/>
          </a:prstGeom>
        </p:spPr>
        <p:txBody>
          <a:bodyPr vert="horz" lIns="0" tIns="0" rIns="0" bIns="0" rtlCol="0" anchor="t" anchorCtr="0">
            <a:normAutofit/>
          </a:bodyPr>
          <a:lstStyle/>
          <a:p>
            <a:r>
              <a:rPr lang="sv-SE" dirty="0"/>
              <a:t>Klicka här för att ändra format</a:t>
            </a:r>
          </a:p>
        </p:txBody>
      </p:sp>
      <p:pic>
        <p:nvPicPr>
          <p:cNvPr id="6" name="Bildobjekt 5" descr="StockholmsStad_logot#21B0A8.png"/>
          <p:cNvPicPr>
            <a:picLocks noChangeAspect="1"/>
          </p:cNvPicPr>
          <p:nvPr/>
        </p:nvPicPr>
        <p:blipFill>
          <a:blip r:embed="rId6" cstate="screen"/>
          <a:stretch>
            <a:fillRect/>
          </a:stretch>
        </p:blipFill>
        <p:spPr>
          <a:xfrm>
            <a:off x="457200" y="5935350"/>
            <a:ext cx="1632207" cy="589789"/>
          </a:xfrm>
          <a:prstGeom prst="rect">
            <a:avLst/>
          </a:prstGeom>
        </p:spPr>
      </p:pic>
      <p:sp>
        <p:nvSpPr>
          <p:cNvPr id="8" name="Platshållare för text 7"/>
          <p:cNvSpPr>
            <a:spLocks noGrp="1"/>
          </p:cNvSpPr>
          <p:nvPr>
            <p:ph type="body" idx="1"/>
          </p:nvPr>
        </p:nvSpPr>
        <p:spPr>
          <a:xfrm>
            <a:off x="457200" y="1440000"/>
            <a:ext cx="8229600" cy="2903537"/>
          </a:xfrm>
          <a:prstGeom prst="rect">
            <a:avLst/>
          </a:prstGeom>
        </p:spPr>
        <p:txBody>
          <a:bodyPr vert="horz" lIns="0" tIns="0" rIns="9144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2"/>
          </p:nvPr>
        </p:nvSpPr>
        <p:spPr>
          <a:xfrm>
            <a:off x="6554788" y="6069112"/>
            <a:ext cx="2133600" cy="153888"/>
          </a:xfrm>
          <a:prstGeom prst="rect">
            <a:avLst/>
          </a:prstGeom>
        </p:spPr>
        <p:txBody>
          <a:bodyPr vert="horz" lIns="0" tIns="0" rIns="0" bIns="0" rtlCol="0" anchor="b" anchorCtr="0">
            <a:spAutoFit/>
          </a:bodyPr>
          <a:lstStyle>
            <a:lvl1pPr algn="r">
              <a:defRPr sz="1000">
                <a:solidFill>
                  <a:schemeClr val="accent6"/>
                </a:solidFill>
                <a:latin typeface="Stockholm Type Display Regular" pitchFamily="50" charset="0"/>
              </a:defRPr>
            </a:lvl1pPr>
          </a:lstStyle>
          <a:p>
            <a:fld id="{04565FE0-1A3B-49F4-8821-70B4C8CA64D8}" type="datetime1">
              <a:rPr lang="sv-SE" smtClean="0"/>
              <a:pPr/>
              <a:t>2025-07-03</a:t>
            </a:fld>
            <a:endParaRPr lang="sv-SE" dirty="0"/>
          </a:p>
        </p:txBody>
      </p:sp>
      <p:sp>
        <p:nvSpPr>
          <p:cNvPr id="12" name="Platshållare för bildnummer 11"/>
          <p:cNvSpPr>
            <a:spLocks noGrp="1"/>
          </p:cNvSpPr>
          <p:nvPr>
            <p:ph type="sldNum" sz="quarter" idx="4"/>
          </p:nvPr>
        </p:nvSpPr>
        <p:spPr>
          <a:xfrm>
            <a:off x="6554788" y="6234212"/>
            <a:ext cx="2133600" cy="153888"/>
          </a:xfrm>
          <a:prstGeom prst="rect">
            <a:avLst/>
          </a:prstGeom>
        </p:spPr>
        <p:txBody>
          <a:bodyPr vert="horz" lIns="0" tIns="0" rIns="0" bIns="0" rtlCol="0" anchor="b" anchorCtr="0">
            <a:spAutoFit/>
          </a:bodyPr>
          <a:lstStyle>
            <a:lvl1pPr algn="r">
              <a:defRPr sz="1000">
                <a:solidFill>
                  <a:schemeClr val="accent6"/>
                </a:solidFill>
              </a:defRPr>
            </a:lvl1p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3"/>
          </p:nvPr>
        </p:nvSpPr>
        <p:spPr>
          <a:xfrm>
            <a:off x="3317875" y="6008688"/>
            <a:ext cx="2895600" cy="365125"/>
          </a:xfrm>
          <a:prstGeom prst="rect">
            <a:avLst/>
          </a:prstGeom>
        </p:spPr>
        <p:txBody>
          <a:bodyPr vert="horz" lIns="0" tIns="0" rIns="0" bIns="0" rtlCol="0" anchor="b" anchorCtr="0"/>
          <a:lstStyle>
            <a:lvl1pPr algn="l">
              <a:defRPr sz="1000">
                <a:solidFill>
                  <a:schemeClr val="tx1">
                    <a:tint val="75000"/>
                  </a:schemeClr>
                </a:solidFill>
                <a:latin typeface="Stockholm Type Display Regular" pitchFamily="50" charset="0"/>
              </a:defRPr>
            </a:lvl1pPr>
          </a:lstStyle>
          <a:p>
            <a:r>
              <a:rPr lang="sv-SE" dirty="0"/>
              <a:t> </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F5F3EE"/>
          </a:solidFill>
          <a:latin typeface="Stockholm Type Display Regular" pitchFamily="50" charset="0"/>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F5F3EE"/>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r>
              <a:rPr lang="sv-SE" dirty="0"/>
              <a:t> </a:t>
            </a:r>
          </a:p>
        </p:txBody>
      </p:sp>
      <p:pic>
        <p:nvPicPr>
          <p:cNvPr id="9" name="Bildobjekt 8" descr="StockholmsStad_logot#21B0A5.png"/>
          <p:cNvPicPr>
            <a:picLocks noChangeAspect="1"/>
          </p:cNvPicPr>
          <p:nvPr/>
        </p:nvPicPr>
        <p:blipFill>
          <a:blip r:embed="rId9" cstate="screen"/>
          <a:stretch>
            <a:fillRect/>
          </a:stretch>
        </p:blipFill>
        <p:spPr>
          <a:xfrm>
            <a:off x="477525" y="5954400"/>
            <a:ext cx="1613919" cy="548641"/>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78" r:id="rId7"/>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latin typeface="Stockholm Type Display Regular" pitchFamily="50" charset="0"/>
              </a:defRPr>
            </a:lvl1pPr>
          </a:lstStyle>
          <a:p>
            <a:pPr algn="l"/>
            <a:endParaRPr lang="sv-SE" dirty="0"/>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latin typeface="Stockholm Type Display Regular" pitchFamily="50" charset="0"/>
              </a:defRPr>
            </a:lvl1pPr>
          </a:lstStyle>
          <a:p>
            <a:fld id="{A03B54A4-5526-444D-AC4A-0DF9974F7F0E}" type="datetime1">
              <a:rPr lang="sv-SE" smtClean="0"/>
              <a:t>2025-07-03</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latin typeface="Stockholm Type Display Regular" pitchFamily="50" charset="0"/>
              </a:defRPr>
            </a:lvl1pPr>
          </a:lstStyle>
          <a:p>
            <a:fld id="{058C10DC-4A3A-4999-B6F6-CF42AE3DEA22}" type="slidenum">
              <a:rPr lang="sv-SE" smtClean="0"/>
              <a:pPr/>
              <a:t>‹#›</a:t>
            </a:fld>
            <a:endParaRPr lang="sv-SE" dirty="0"/>
          </a:p>
        </p:txBody>
      </p:sp>
    </p:spTree>
    <p:extLst>
      <p:ext uri="{BB962C8B-B14F-4D97-AF65-F5344CB8AC3E}">
        <p14:creationId xmlns:p14="http://schemas.microsoft.com/office/powerpoint/2010/main" val="30919615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1" r:id="rId10"/>
    <p:sldLayoutId id="2147483792" r:id="rId11"/>
    <p:sldLayoutId id="2147483793" r:id="rId12"/>
    <p:sldLayoutId id="2147483794" r:id="rId13"/>
    <p:sldLayoutId id="2147483795" r:id="rId14"/>
    <p:sldLayoutId id="2147483796" r:id="rId15"/>
  </p:sldLayoutIdLst>
  <p:hf hdr="0" ftr="0" dt="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latin typeface="Stockholm Type Display Regular" pitchFamily="50" charset="0"/>
              </a:defRPr>
            </a:lvl1pPr>
          </a:lstStyle>
          <a:p>
            <a:pPr algn="l"/>
            <a:r>
              <a:rPr lang="sv-SE" dirty="0"/>
              <a:t> </a:t>
            </a:r>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latin typeface="Stockholm Type Display Regular" pitchFamily="50" charset="0"/>
              </a:defRPr>
            </a:lvl1pPr>
          </a:lstStyle>
          <a:p>
            <a:fld id="{01A8E402-34A5-4504-946F-2FCB50B8D67D}" type="datetime1">
              <a:rPr lang="sv-SE" smtClean="0"/>
              <a:pPr/>
              <a:t>2025-07-03</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latin typeface="Stockholm Type Display Regular" pitchFamily="50" charset="0"/>
              </a:defRPr>
            </a:lvl1pPr>
          </a:lstStyle>
          <a:p>
            <a:fld id="{058C10DC-4A3A-4999-B6F6-CF42AE3DEA22}" type="slidenum">
              <a:rPr lang="sv-SE" smtClean="0"/>
              <a:pPr/>
              <a:t>‹#›</a:t>
            </a:fld>
            <a:endParaRPr lang="sv-SE" dirty="0"/>
          </a:p>
        </p:txBody>
      </p:sp>
    </p:spTree>
    <p:extLst>
      <p:ext uri="{BB962C8B-B14F-4D97-AF65-F5344CB8AC3E}">
        <p14:creationId xmlns:p14="http://schemas.microsoft.com/office/powerpoint/2010/main" val="334884424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8" r:id="rId10"/>
    <p:sldLayoutId id="2147483810" r:id="rId11"/>
    <p:sldLayoutId id="2147483811" r:id="rId12"/>
    <p:sldLayoutId id="2147483812" r:id="rId13"/>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r>
              <a:rPr lang="sv-SE" dirty="0"/>
              <a:t> </a:t>
            </a:r>
          </a:p>
        </p:txBody>
      </p:sp>
      <p:pic>
        <p:nvPicPr>
          <p:cNvPr id="9" name="Bildobjekt 8" descr="StockholmsStad_logot#21B0A5.png"/>
          <p:cNvPicPr>
            <a:picLocks noChangeAspect="1"/>
          </p:cNvPicPr>
          <p:nvPr/>
        </p:nvPicPr>
        <p:blipFill>
          <a:blip r:embed="rId8"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110076663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15558976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Lst>
  <p:hf sldNum="0"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r>
              <a:rPr lang="sv-SE" dirty="0"/>
              <a:t> </a:t>
            </a:r>
          </a:p>
        </p:txBody>
      </p:sp>
      <p:pic>
        <p:nvPicPr>
          <p:cNvPr id="9" name="Bildobjekt 8" descr="StockholmsStad_logot#21B0A5.png"/>
          <p:cNvPicPr>
            <a:picLocks noChangeAspect="1"/>
          </p:cNvPicPr>
          <p:nvPr/>
        </p:nvPicPr>
        <p:blipFill>
          <a:blip r:embed="rId9"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60307094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17.xml"/><Relationship Id="rId5" Type="http://schemas.openxmlformats.org/officeDocument/2006/relationships/image" Target="../media/image24.jpe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24.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9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90.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90.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85.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8.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9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hyperlink" Target="https://doi.org/10.1002/jclp.22946" TargetMode="External"/><Relationship Id="rId2" Type="http://schemas.openxmlformats.org/officeDocument/2006/relationships/notesSlide" Target="../notesSlides/notesSlide50.xml"/><Relationship Id="rId1" Type="http://schemas.openxmlformats.org/officeDocument/2006/relationships/slideLayout" Target="../slideLayouts/slideLayout126.xml"/><Relationship Id="rId5" Type="http://schemas.openxmlformats.org/officeDocument/2006/relationships/image" Target="../media/image24.jpeg"/><Relationship Id="rId4" Type="http://schemas.openxmlformats.org/officeDocument/2006/relationships/hyperlink" Target="https://snaplab.stanford.edu/sites/g/files/sbiybj31146/files/media/file/child_maltreatment_and_depression-a_metaanalysis_of_studies_using_the_childhood_trauma_questionnaire_0.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doi.org/10.1177/0081246320964350" TargetMode="External"/><Relationship Id="rId2" Type="http://schemas.openxmlformats.org/officeDocument/2006/relationships/notesSlide" Target="../notesSlides/notesSlide51.xml"/><Relationship Id="rId1" Type="http://schemas.openxmlformats.org/officeDocument/2006/relationships/slideLayout" Target="../slideLayouts/slideLayout126.xml"/><Relationship Id="rId6" Type="http://schemas.openxmlformats.org/officeDocument/2006/relationships/image" Target="../media/image24.jpeg"/><Relationship Id="rId5" Type="http://schemas.openxmlformats.org/officeDocument/2006/relationships/hyperlink" Target="https://link.springer.com/article/10.1007/s10826-021-02113-z" TargetMode="External"/><Relationship Id="rId4" Type="http://schemas.openxmlformats.org/officeDocument/2006/relationships/hyperlink" Target="https://www.diva-portal.org/smash/get/diva2:1404242/FULLTEXT01.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6.gif"/></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39.xml"/><Relationship Id="rId4" Type="http://schemas.openxmlformats.org/officeDocument/2006/relationships/image" Target="../media/image26.gi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98773" y="1190850"/>
            <a:ext cx="6555170" cy="3898736"/>
          </a:xfrm>
        </p:spPr>
        <p:txBody>
          <a:bodyPr>
            <a:noAutofit/>
          </a:bodyPr>
          <a:lstStyle/>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r>
              <a:rPr lang="sv-SE" sz="1700" dirty="0"/>
              <a:t>  		</a:t>
            </a:r>
          </a:p>
          <a:p>
            <a:pPr marL="609600" indent="-609600">
              <a:lnSpc>
                <a:spcPct val="90000"/>
              </a:lnSpc>
              <a:buNone/>
            </a:pPr>
            <a:r>
              <a:rPr lang="sv-SE" sz="1700" b="1" dirty="0"/>
              <a:t>       </a:t>
            </a:r>
          </a:p>
          <a:p>
            <a:pPr marL="609600" indent="-609600">
              <a:lnSpc>
                <a:spcPct val="90000"/>
              </a:lnSpc>
              <a:buNone/>
            </a:pPr>
            <a:r>
              <a:rPr lang="sv-SE" sz="1700" b="1" dirty="0">
                <a:latin typeface="Times New Roman" panose="02020603050405020304" pitchFamily="18" charset="0"/>
                <a:cs typeface="Times New Roman" panose="02020603050405020304" pitchFamily="18" charset="0"/>
              </a:rPr>
              <a:t>		</a:t>
            </a:r>
          </a:p>
          <a:p>
            <a:pPr marL="609600" indent="-609600">
              <a:lnSpc>
                <a:spcPct val="90000"/>
              </a:lnSpc>
              <a:buNone/>
            </a:pPr>
            <a:r>
              <a:rPr lang="sv-SE" sz="1700" b="1" dirty="0">
                <a:latin typeface="Times New Roman" panose="02020603050405020304" pitchFamily="18" charset="0"/>
                <a:cs typeface="Times New Roman" panose="02020603050405020304" pitchFamily="18" charset="0"/>
              </a:rPr>
              <a:t>	</a:t>
            </a:r>
            <a:endParaRPr lang="sv-SE" sz="1700" dirty="0"/>
          </a:p>
          <a:p>
            <a:pPr marL="609600" indent="-609600">
              <a:lnSpc>
                <a:spcPct val="90000"/>
              </a:lnSpc>
              <a:buNone/>
            </a:pPr>
            <a:endParaRPr lang="sv-SE" sz="1700" dirty="0"/>
          </a:p>
        </p:txBody>
      </p:sp>
      <p:sp>
        <p:nvSpPr>
          <p:cNvPr id="10" name="Rubrik 9"/>
          <p:cNvSpPr>
            <a:spLocks noGrp="1"/>
          </p:cNvSpPr>
          <p:nvPr>
            <p:ph type="title"/>
          </p:nvPr>
        </p:nvSpPr>
        <p:spPr>
          <a:xfrm>
            <a:off x="457200" y="457200"/>
            <a:ext cx="8231188" cy="699796"/>
          </a:xfrm>
        </p:spPr>
        <p:txBody>
          <a:bodyPr>
            <a:normAutofit/>
          </a:bodyPr>
          <a:lstStyle/>
          <a:p>
            <a:r>
              <a:rPr lang="sv-SE" sz="4000" dirty="0"/>
              <a:t>ccc</a:t>
            </a:r>
          </a:p>
        </p:txBody>
      </p:sp>
      <p:pic>
        <p:nvPicPr>
          <p:cNvPr id="7" name="Picture 4" descr="I:\Komet aktuell termin\Logotype\Ny logo.bmp"/>
          <p:cNvPicPr>
            <a:picLocks noChangeAspect="1" noChangeArrowheads="1"/>
          </p:cNvPicPr>
          <p:nvPr/>
        </p:nvPicPr>
        <p:blipFill>
          <a:blip r:embed="rId4" cstate="print"/>
          <a:srcRect/>
          <a:stretch>
            <a:fillRect/>
          </a:stretch>
        </p:blipFill>
        <p:spPr bwMode="auto">
          <a:xfrm>
            <a:off x="457202" y="423351"/>
            <a:ext cx="2985405" cy="619627"/>
          </a:xfrm>
          <a:prstGeom prst="rect">
            <a:avLst/>
          </a:prstGeom>
          <a:noFill/>
          <a:ln w="9525">
            <a:noFill/>
            <a:miter lim="800000"/>
            <a:headEnd/>
            <a:tailEnd/>
          </a:ln>
        </p:spPr>
      </p:pic>
      <p:sp>
        <p:nvSpPr>
          <p:cNvPr id="3" name="Rektangel 2"/>
          <p:cNvSpPr/>
          <p:nvPr/>
        </p:nvSpPr>
        <p:spPr>
          <a:xfrm>
            <a:off x="670328" y="1753370"/>
            <a:ext cx="8018060" cy="24929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Komet 3-11 år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Utbildningsdag 3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Träff 4, 5 &amp; 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9" name="Bildobjekt 8" descr="\\ad.stockholm.se\cli-sd\cc2sd002\003871\Precens\Brottsprevention\Komet1\Administration\Logotype\PLUS\PLUS logo användbar.jpg">
            <a:extLst>
              <a:ext uri="{FF2B5EF4-FFF2-40B4-BE49-F238E27FC236}">
                <a16:creationId xmlns:a16="http://schemas.microsoft.com/office/drawing/2014/main" id="{6262C036-6193-4569-9B59-D745B7AA1E85}"/>
              </a:ext>
            </a:extLst>
          </p:cNvPr>
          <p:cNvPicPr/>
          <p:nvPr/>
        </p:nvPicPr>
        <p:blipFill>
          <a:blip r:embed="rId5" cstate="print"/>
          <a:srcRect/>
          <a:stretch>
            <a:fillRect/>
          </a:stretch>
        </p:blipFill>
        <p:spPr bwMode="auto">
          <a:xfrm>
            <a:off x="7557857" y="6064525"/>
            <a:ext cx="1130531" cy="4655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51749" y="213898"/>
            <a:ext cx="4520251" cy="6416330"/>
          </a:xfrm>
          <a:prstGeom prst="rect">
            <a:avLst/>
          </a:prstGeom>
          <a:ln>
            <a:noFill/>
          </a:ln>
          <a:effectLst>
            <a:outerShdw blurRad="292100" dist="139700" dir="2700000" algn="tl" rotWithShape="0">
              <a:srgbClr val="333333">
                <a:alpha val="65000"/>
              </a:srgbClr>
            </a:outerShdw>
          </a:effectLst>
        </p:spPr>
      </p:pic>
      <p:pic>
        <p:nvPicPr>
          <p:cNvPr id="8" name="Bildobjekt 7"/>
          <p:cNvPicPr>
            <a:picLocks noChangeAspect="1"/>
          </p:cNvPicPr>
          <p:nvPr/>
        </p:nvPicPr>
        <p:blipFill>
          <a:blip r:embed="rId4"/>
          <a:stretch>
            <a:fillRect/>
          </a:stretch>
        </p:blipFill>
        <p:spPr>
          <a:xfrm>
            <a:off x="4840317" y="426289"/>
            <a:ext cx="4060764" cy="5522289"/>
          </a:xfrm>
          <a:prstGeom prst="rect">
            <a:avLst/>
          </a:prstGeom>
          <a:ln>
            <a:noFill/>
          </a:ln>
          <a:effectLst>
            <a:outerShdw blurRad="292100" dist="139700" dir="2700000" algn="tl" rotWithShape="0">
              <a:srgbClr val="333333">
                <a:alpha val="65000"/>
              </a:srgbClr>
            </a:outerShdw>
          </a:effectLst>
        </p:spPr>
      </p:pic>
      <p:pic>
        <p:nvPicPr>
          <p:cNvPr id="6" name="Bildobjekt 5" descr="\\ad.stockholm.se\cli-sd\cc2sd002\003871\Precens\Brottsprevention\Komet1\Administration\Logotype\PLUS\PLUS logo användbar.jpg"/>
          <p:cNvPicPr/>
          <p:nvPr/>
        </p:nvPicPr>
        <p:blipFill>
          <a:blip r:embed="rId5"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2B9543E0-CCB1-45F4-911F-58D326EC1509}"/>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74175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3"/>
          <a:stretch>
            <a:fillRect/>
          </a:stretch>
        </p:blipFill>
        <p:spPr>
          <a:xfrm>
            <a:off x="93452" y="835729"/>
            <a:ext cx="8957557" cy="4819742"/>
          </a:xfrm>
          <a:prstGeom prst="rect">
            <a:avLst/>
          </a:prstGeom>
          <a:ln>
            <a:noFill/>
          </a:ln>
          <a:effectLst>
            <a:outerShdw blurRad="292100" dist="139700" dir="2700000" algn="tl" rotWithShape="0">
              <a:srgbClr val="333333">
                <a:alpha val="65000"/>
              </a:srgbClr>
            </a:outerShdw>
          </a:effectLst>
        </p:spPr>
      </p:pic>
      <p:pic>
        <p:nvPicPr>
          <p:cNvPr id="13" name="Bildobjekt 12"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4" name="textruta 3">
            <a:extLst>
              <a:ext uri="{FF2B5EF4-FFF2-40B4-BE49-F238E27FC236}">
                <a16:creationId xmlns:a16="http://schemas.microsoft.com/office/drawing/2014/main" id="{6EEF8D19-8295-4CF1-A29C-D6F90FAC875B}"/>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86612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36D6AEC-223D-4E8E-A86B-B5F19261D993}"/>
              </a:ext>
            </a:extLst>
          </p:cNvPr>
          <p:cNvSpPr>
            <a:spLocks noGrp="1"/>
          </p:cNvSpPr>
          <p:nvPr>
            <p:ph type="body" sz="quarter" idx="13"/>
          </p:nvPr>
        </p:nvSpPr>
        <p:spPr>
          <a:xfrm>
            <a:off x="216976" y="1856479"/>
            <a:ext cx="8927024" cy="3960000"/>
          </a:xfrm>
        </p:spPr>
        <p:txBody>
          <a:bodyPr>
            <a:normAutofit/>
          </a:bodyPr>
          <a:lstStyle/>
          <a:p>
            <a:pPr marL="0" indent="0">
              <a:buNone/>
            </a:pPr>
            <a:r>
              <a:rPr lang="sv-SE" sz="2800" dirty="0">
                <a:solidFill>
                  <a:schemeClr val="tx1"/>
                </a:solidFill>
                <a:latin typeface="Times New Roman" panose="02020603050405020304" pitchFamily="18" charset="0"/>
                <a:cs typeface="Times New Roman" panose="02020603050405020304" pitchFamily="18" charset="0"/>
                <a:sym typeface="Webdings"/>
              </a:rPr>
              <a:t> </a:t>
            </a:r>
            <a:r>
              <a:rPr lang="sv-SE" sz="2800" b="1" dirty="0">
                <a:latin typeface="Times New Roman" panose="02020603050405020304" pitchFamily="18" charset="0"/>
                <a:cs typeface="Times New Roman" panose="02020603050405020304" pitchFamily="18" charset="0"/>
              </a:rPr>
              <a:t>Film 11 – Samspelsanalys – Komma iväg till träningen</a:t>
            </a:r>
            <a:endParaRPr lang="sv-SE" sz="2800" b="1" dirty="0"/>
          </a:p>
        </p:txBody>
      </p:sp>
      <p:sp>
        <p:nvSpPr>
          <p:cNvPr id="6" name="Rubrik 5"/>
          <p:cNvSpPr>
            <a:spLocks noGrp="1"/>
          </p:cNvSpPr>
          <p:nvPr>
            <p:ph type="title"/>
          </p:nvPr>
        </p:nvSpPr>
        <p:spPr>
          <a:xfrm>
            <a:off x="456406" y="711755"/>
            <a:ext cx="8231188" cy="842962"/>
          </a:xfrm>
        </p:spPr>
        <p:txBody>
          <a:bodyPr>
            <a:normAutofit fontScale="90000"/>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Samspelsanalys</a:t>
            </a:r>
            <a:br>
              <a:rPr lang="sv-SE" sz="4000" dirty="0">
                <a:latin typeface="Times New Roman" panose="02020603050405020304" pitchFamily="18" charset="0"/>
                <a:cs typeface="Times New Roman" panose="02020603050405020304" pitchFamily="18" charset="0"/>
              </a:rPr>
            </a:br>
            <a:br>
              <a:rPr lang="sv-SE" sz="2900" dirty="0">
                <a:latin typeface="Times New Roman" panose="02020603050405020304" pitchFamily="18" charset="0"/>
                <a:cs typeface="Times New Roman" panose="02020603050405020304" pitchFamily="18" charset="0"/>
              </a:rPr>
            </a:br>
            <a:br>
              <a:rPr lang="sv-SE" sz="2900" dirty="0"/>
            </a:br>
            <a:endParaRPr lang="sv-SE" sz="2900" dirty="0">
              <a:latin typeface="Times New Roman" panose="02020603050405020304" pitchFamily="18" charset="0"/>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4" name="textruta 3">
            <a:extLst>
              <a:ext uri="{FF2B5EF4-FFF2-40B4-BE49-F238E27FC236}">
                <a16:creationId xmlns:a16="http://schemas.microsoft.com/office/drawing/2014/main" id="{B5548115-2028-4256-851D-745AD6301AC5}"/>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77589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89858" y="710427"/>
            <a:ext cx="8231188" cy="842962"/>
          </a:xfrm>
        </p:spPr>
        <p:txBody>
          <a:bodyPr>
            <a:normAutofit/>
          </a:bodyPr>
          <a:lstStyle/>
          <a:p>
            <a:pPr algn="ctr"/>
            <a:r>
              <a:rPr lang="sv-SE" sz="3600" dirty="0">
                <a:latin typeface="Times New Roman" panose="02020603050405020304" pitchFamily="18" charset="0"/>
                <a:cs typeface="Times New Roman" panose="02020603050405020304" pitchFamily="18" charset="0"/>
              </a:rPr>
              <a:t>Samspelsanalys</a:t>
            </a:r>
            <a:endParaRPr lang="sv-SE" sz="3600" dirty="0"/>
          </a:p>
        </p:txBody>
      </p:sp>
      <p:graphicFrame>
        <p:nvGraphicFramePr>
          <p:cNvPr id="2" name="Tabell 1"/>
          <p:cNvGraphicFramePr>
            <a:graphicFrameLocks noGrp="1"/>
          </p:cNvGraphicFramePr>
          <p:nvPr>
            <p:extLst>
              <p:ext uri="{D42A27DB-BD31-4B8C-83A1-F6EECF244321}">
                <p14:modId xmlns:p14="http://schemas.microsoft.com/office/powerpoint/2010/main" val="500702536"/>
              </p:ext>
            </p:extLst>
          </p:nvPr>
        </p:nvGraphicFramePr>
        <p:xfrm>
          <a:off x="422954" y="1202893"/>
          <a:ext cx="8231188" cy="5655107"/>
        </p:xfrm>
        <a:graphic>
          <a:graphicData uri="http://schemas.openxmlformats.org/drawingml/2006/table">
            <a:tbl>
              <a:tblPr firstRow="1" bandRow="1">
                <a:tableStyleId>{5C22544A-7EE6-4342-B048-85BDC9FD1C3A}</a:tableStyleId>
              </a:tblPr>
              <a:tblGrid>
                <a:gridCol w="2197510">
                  <a:extLst>
                    <a:ext uri="{9D8B030D-6E8A-4147-A177-3AD203B41FA5}">
                      <a16:colId xmlns:a16="http://schemas.microsoft.com/office/drawing/2014/main" val="3333109918"/>
                    </a:ext>
                  </a:extLst>
                </a:gridCol>
                <a:gridCol w="3933598">
                  <a:extLst>
                    <a:ext uri="{9D8B030D-6E8A-4147-A177-3AD203B41FA5}">
                      <a16:colId xmlns:a16="http://schemas.microsoft.com/office/drawing/2014/main" val="2121419940"/>
                    </a:ext>
                  </a:extLst>
                </a:gridCol>
                <a:gridCol w="2100080">
                  <a:extLst>
                    <a:ext uri="{9D8B030D-6E8A-4147-A177-3AD203B41FA5}">
                      <a16:colId xmlns:a16="http://schemas.microsoft.com/office/drawing/2014/main" val="3721705120"/>
                    </a:ext>
                  </a:extLst>
                </a:gridCol>
              </a:tblGrid>
              <a:tr h="984878">
                <a:tc>
                  <a:txBody>
                    <a:bodyPr/>
                    <a:lstStyle/>
                    <a:p>
                      <a:r>
                        <a:rPr lang="sv-SE" sz="2800" b="1" dirty="0">
                          <a:solidFill>
                            <a:schemeClr val="tx1"/>
                          </a:solidFill>
                          <a:latin typeface="Times New Roman" panose="02020603050405020304" pitchFamily="18" charset="0"/>
                          <a:cs typeface="Times New Roman" panose="02020603050405020304" pitchFamily="18" charset="0"/>
                        </a:rPr>
                        <a:t>Före</a:t>
                      </a:r>
                    </a:p>
                  </a:txBody>
                  <a:tcPr>
                    <a:solidFill>
                      <a:schemeClr val="accent6"/>
                    </a:solidFill>
                  </a:tcPr>
                </a:tc>
                <a:tc>
                  <a:txBody>
                    <a:bodyPr/>
                    <a:lstStyle/>
                    <a:p>
                      <a:pPr algn="ctr"/>
                      <a:r>
                        <a:rPr lang="sv-SE" sz="2800" dirty="0">
                          <a:solidFill>
                            <a:schemeClr val="tx1"/>
                          </a:solidFill>
                          <a:latin typeface="Times New Roman" panose="02020603050405020304" pitchFamily="18" charset="0"/>
                          <a:cs typeface="Times New Roman" panose="02020603050405020304" pitchFamily="18" charset="0"/>
                        </a:rPr>
                        <a:t>Barnets beteende</a:t>
                      </a:r>
                    </a:p>
                  </a:txBody>
                  <a:tcPr>
                    <a:solidFill>
                      <a:schemeClr val="accent6"/>
                    </a:solidFill>
                  </a:tcPr>
                </a:tc>
                <a:tc>
                  <a:txBody>
                    <a:bodyPr/>
                    <a:lstStyle/>
                    <a:p>
                      <a:r>
                        <a:rPr lang="sv-SE" sz="2800" dirty="0">
                          <a:solidFill>
                            <a:schemeClr val="tx1"/>
                          </a:solidFill>
                          <a:latin typeface="Times New Roman" panose="02020603050405020304" pitchFamily="18" charset="0"/>
                          <a:cs typeface="Times New Roman" panose="02020603050405020304" pitchFamily="18" charset="0"/>
                        </a:rPr>
                        <a:t>Efter</a:t>
                      </a:r>
                    </a:p>
                    <a:p>
                      <a:endParaRPr lang="sv-SE" sz="2800" dirty="0">
                        <a:solidFill>
                          <a:schemeClr val="tx1"/>
                        </a:solidFill>
                        <a:latin typeface="Times New Roman" panose="02020603050405020304" pitchFamily="18" charset="0"/>
                        <a:cs typeface="Times New Roman" panose="02020603050405020304" pitchFamily="18" charset="0"/>
                      </a:endParaRPr>
                    </a:p>
                  </a:txBody>
                  <a:tcPr>
                    <a:solidFill>
                      <a:schemeClr val="accent6"/>
                    </a:solidFill>
                  </a:tcPr>
                </a:tc>
                <a:extLst>
                  <a:ext uri="{0D108BD9-81ED-4DB2-BD59-A6C34878D82A}">
                    <a16:rowId xmlns:a16="http://schemas.microsoft.com/office/drawing/2014/main" val="1731695172"/>
                  </a:ext>
                </a:extLst>
              </a:tr>
              <a:tr h="4288986">
                <a:tc>
                  <a:txBody>
                    <a:bodyPr/>
                    <a:lstStyle/>
                    <a:p>
                      <a:r>
                        <a:rPr lang="sv-SE" sz="2400" dirty="0">
                          <a:latin typeface="Times New Roman" panose="02020603050405020304" pitchFamily="18" charset="0"/>
                          <a:cs typeface="Times New Roman" panose="02020603050405020304" pitchFamily="18" charset="0"/>
                        </a:rPr>
                        <a:t>Föräldern tjatar ’’hotar’’ att ta mobilen.</a:t>
                      </a:r>
                    </a:p>
                    <a:p>
                      <a:endParaRPr lang="sv-SE" sz="2400" dirty="0">
                        <a:latin typeface="Times New Roman" panose="02020603050405020304" pitchFamily="18" charset="0"/>
                        <a:cs typeface="Times New Roman" panose="02020603050405020304" pitchFamily="18" charset="0"/>
                      </a:endParaRPr>
                    </a:p>
                    <a:p>
                      <a:r>
                        <a:rPr lang="sv-SE" sz="2400" dirty="0">
                          <a:latin typeface="Times New Roman" panose="02020603050405020304" pitchFamily="18" charset="0"/>
                          <a:cs typeface="Times New Roman" panose="02020603050405020304" pitchFamily="18" charset="0"/>
                        </a:rPr>
                        <a:t>Föräldern är stressad.</a:t>
                      </a:r>
                    </a:p>
                    <a:p>
                      <a:endParaRPr lang="sv-SE" sz="2400" dirty="0">
                        <a:latin typeface="Times New Roman" panose="02020603050405020304" pitchFamily="18" charset="0"/>
                        <a:cs typeface="Times New Roman" panose="02020603050405020304" pitchFamily="18" charset="0"/>
                      </a:endParaRPr>
                    </a:p>
                    <a:p>
                      <a:r>
                        <a:rPr lang="sv-SE" sz="2400" dirty="0">
                          <a:latin typeface="Times New Roman" panose="02020603050405020304" pitchFamily="18" charset="0"/>
                          <a:cs typeface="Times New Roman" panose="02020603050405020304" pitchFamily="18" charset="0"/>
                        </a:rPr>
                        <a:t>Ingen förberedelse inför träningen.</a:t>
                      </a:r>
                    </a:p>
                  </a:txBody>
                  <a:tcPr>
                    <a:solidFill>
                      <a:srgbClr val="FEF0CA"/>
                    </a:solidFill>
                  </a:tcPr>
                </a:tc>
                <a:tc>
                  <a:txBody>
                    <a:bodyPr/>
                    <a:lstStyle/>
                    <a:p>
                      <a:pPr algn="ctr"/>
                      <a:endParaRPr lang="sv-SE" sz="2400" dirty="0">
                        <a:latin typeface="Times New Roman" panose="02020603050405020304" pitchFamily="18" charset="0"/>
                        <a:cs typeface="Times New Roman" panose="02020603050405020304" pitchFamily="18" charset="0"/>
                      </a:endParaRPr>
                    </a:p>
                    <a:p>
                      <a:pPr algn="ctr"/>
                      <a:r>
                        <a:rPr lang="sv-SE" sz="2400" dirty="0">
                          <a:latin typeface="Times New Roman" panose="02020603050405020304" pitchFamily="18" charset="0"/>
                          <a:cs typeface="Times New Roman" panose="02020603050405020304" pitchFamily="18" charset="0"/>
                        </a:rPr>
                        <a:t>Sitter med mobilen istället för att göra  sig</a:t>
                      </a:r>
                      <a:r>
                        <a:rPr lang="sv-SE" sz="2400" baseline="0" dirty="0">
                          <a:latin typeface="Times New Roman" panose="02020603050405020304" pitchFamily="18" charset="0"/>
                          <a:cs typeface="Times New Roman" panose="02020603050405020304" pitchFamily="18" charset="0"/>
                        </a:rPr>
                        <a:t> </a:t>
                      </a:r>
                      <a:r>
                        <a:rPr lang="sv-SE" sz="2400" dirty="0">
                          <a:latin typeface="Times New Roman" panose="02020603050405020304" pitchFamily="18" charset="0"/>
                          <a:cs typeface="Times New Roman" panose="02020603050405020304" pitchFamily="18" charset="0"/>
                        </a:rPr>
                        <a:t>iordning för träning</a:t>
                      </a:r>
                    </a:p>
                    <a:p>
                      <a:endParaRPr lang="sv-SE" sz="2400" dirty="0"/>
                    </a:p>
                  </a:txBody>
                  <a:tcPr>
                    <a:noFill/>
                  </a:tcPr>
                </a:tc>
                <a:tc>
                  <a:txBody>
                    <a:bodyPr/>
                    <a:lstStyle/>
                    <a:p>
                      <a:r>
                        <a:rPr lang="sv-SE" sz="2400" dirty="0">
                          <a:latin typeface="Times New Roman" panose="02020603050405020304" pitchFamily="18" charset="0"/>
                          <a:cs typeface="Times New Roman" panose="02020603050405020304" pitchFamily="18" charset="0"/>
                        </a:rPr>
                        <a:t>Föräldern markerar ’’ Hörru sluta’’</a:t>
                      </a:r>
                    </a:p>
                    <a:p>
                      <a:endParaRPr lang="sv-SE" sz="2400" dirty="0">
                        <a:latin typeface="Times New Roman" panose="02020603050405020304" pitchFamily="18" charset="0"/>
                        <a:cs typeface="Times New Roman" panose="02020603050405020304" pitchFamily="18" charset="0"/>
                      </a:endParaRPr>
                    </a:p>
                    <a:p>
                      <a:r>
                        <a:rPr lang="sv-SE" sz="2400" dirty="0">
                          <a:latin typeface="Times New Roman" panose="02020603050405020304" pitchFamily="18" charset="0"/>
                          <a:cs typeface="Times New Roman" panose="02020603050405020304" pitchFamily="18" charset="0"/>
                        </a:rPr>
                        <a:t>Föräldern</a:t>
                      </a:r>
                      <a:r>
                        <a:rPr lang="sv-SE" sz="2400" baseline="0" dirty="0">
                          <a:latin typeface="Times New Roman" panose="02020603050405020304" pitchFamily="18" charset="0"/>
                          <a:cs typeface="Times New Roman" panose="02020603050405020304" pitchFamily="18" charset="0"/>
                        </a:rPr>
                        <a:t> klagar på att barnet inte var förberett trots att barnet nu är på väg.</a:t>
                      </a:r>
                      <a:endParaRPr lang="sv-SE" sz="2400" dirty="0">
                        <a:latin typeface="Times New Roman" panose="02020603050405020304" pitchFamily="18" charset="0"/>
                        <a:cs typeface="Times New Roman" panose="02020603050405020304" pitchFamily="18" charset="0"/>
                      </a:endParaRPr>
                    </a:p>
                  </a:txBody>
                  <a:tcPr>
                    <a:solidFill>
                      <a:srgbClr val="FEF0CA"/>
                    </a:solidFill>
                  </a:tcPr>
                </a:tc>
                <a:extLst>
                  <a:ext uri="{0D108BD9-81ED-4DB2-BD59-A6C34878D82A}">
                    <a16:rowId xmlns:a16="http://schemas.microsoft.com/office/drawing/2014/main" val="1146798672"/>
                  </a:ext>
                </a:extLst>
              </a:tr>
              <a:tr h="381243">
                <a:tc>
                  <a:txBody>
                    <a:bodyPr/>
                    <a:lstStyle/>
                    <a:p>
                      <a:endParaRPr lang="sv-SE" dirty="0"/>
                    </a:p>
                  </a:txBody>
                  <a:tcPr>
                    <a:solidFill>
                      <a:schemeClr val="accent6"/>
                    </a:solidFill>
                  </a:tcPr>
                </a:tc>
                <a:tc>
                  <a:txBody>
                    <a:bodyPr/>
                    <a:lstStyle/>
                    <a:p>
                      <a:endParaRPr lang="sv-SE" dirty="0"/>
                    </a:p>
                  </a:txBody>
                  <a:tcPr>
                    <a:solidFill>
                      <a:schemeClr val="accent6"/>
                    </a:solidFill>
                  </a:tcPr>
                </a:tc>
                <a:tc>
                  <a:txBody>
                    <a:bodyPr/>
                    <a:lstStyle/>
                    <a:p>
                      <a:endParaRPr lang="sv-SE" dirty="0"/>
                    </a:p>
                  </a:txBody>
                  <a:tcPr>
                    <a:solidFill>
                      <a:schemeClr val="accent6"/>
                    </a:solidFill>
                  </a:tcPr>
                </a:tc>
                <a:extLst>
                  <a:ext uri="{0D108BD9-81ED-4DB2-BD59-A6C34878D82A}">
                    <a16:rowId xmlns:a16="http://schemas.microsoft.com/office/drawing/2014/main" val="1938132079"/>
                  </a:ext>
                </a:extLst>
              </a:tr>
            </a:tbl>
          </a:graphicData>
        </a:graphic>
      </p:graphicFrame>
      <p:sp>
        <p:nvSpPr>
          <p:cNvPr id="10" name="Platshållare för innehåll 5"/>
          <p:cNvSpPr txBox="1">
            <a:spLocks/>
          </p:cNvSpPr>
          <p:nvPr/>
        </p:nvSpPr>
        <p:spPr>
          <a:xfrm>
            <a:off x="2579077" y="1713540"/>
            <a:ext cx="3987434" cy="2217861"/>
          </a:xfrm>
          <a:prstGeom prst="ellipse">
            <a:avLst/>
          </a:prstGeom>
          <a:noFill/>
          <a:ln w="25400" cap="flat" cmpd="sng" algn="ctr">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lt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lt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lt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lt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endParaRPr lang="sv-SE" sz="2400" dirty="0">
              <a:solidFill>
                <a:schemeClr val="tx1"/>
              </a:solidFill>
              <a:latin typeface="Times New Roman" panose="02020603050405020304" pitchFamily="18" charset="0"/>
              <a:cs typeface="Times New Roman" panose="02020603050405020304" pitchFamily="18" charset="0"/>
            </a:endParaRPr>
          </a:p>
        </p:txBody>
      </p:sp>
      <p:pic>
        <p:nvPicPr>
          <p:cNvPr id="8" name="Bildobjekt 7"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9AC96CAD-0C4A-4CE7-A1CA-A4444F23FA2F}"/>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pic>
        <p:nvPicPr>
          <p:cNvPr id="9" name="Bildobjekt 8">
            <a:extLst>
              <a:ext uri="{FF2B5EF4-FFF2-40B4-BE49-F238E27FC236}">
                <a16:creationId xmlns:a16="http://schemas.microsoft.com/office/drawing/2014/main" id="{B34A8C2C-8931-458D-905B-1B63EA36F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50" y="6165304"/>
            <a:ext cx="1524000" cy="514350"/>
          </a:xfrm>
          <a:prstGeom prst="rect">
            <a:avLst/>
          </a:prstGeom>
        </p:spPr>
      </p:pic>
    </p:spTree>
    <p:extLst>
      <p:ext uri="{BB962C8B-B14F-4D97-AF65-F5344CB8AC3E}">
        <p14:creationId xmlns:p14="http://schemas.microsoft.com/office/powerpoint/2010/main" val="34304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10746" y="1094283"/>
            <a:ext cx="8894492" cy="4592840"/>
          </a:xfrm>
          <a:prstGeom prst="rect">
            <a:avLst/>
          </a:prstGeom>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4" name="textruta 3">
            <a:extLst>
              <a:ext uri="{FF2B5EF4-FFF2-40B4-BE49-F238E27FC236}">
                <a16:creationId xmlns:a16="http://schemas.microsoft.com/office/drawing/2014/main" id="{76A0863F-8C22-4BC5-A263-9351AF508C7A}"/>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15086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14539" y="1195058"/>
            <a:ext cx="8151962" cy="970838"/>
          </a:xfrm>
        </p:spPr>
        <p:txBody>
          <a:bodyPr>
            <a:normAutofit/>
          </a:bodyPr>
          <a:lstStyle/>
          <a:p>
            <a:pPr algn="ctr" eaLnBrk="1" hangingPunct="1"/>
            <a:r>
              <a:rPr lang="sv-SE" sz="4000" b="1" dirty="0">
                <a:solidFill>
                  <a:schemeClr val="tx1"/>
                </a:solidFill>
                <a:latin typeface="Times New Roman" panose="02020603050405020304" pitchFamily="18" charset="0"/>
                <a:cs typeface="Times New Roman" panose="02020603050405020304" pitchFamily="18" charset="0"/>
              </a:rPr>
              <a:t>Forskning om problemlösning</a:t>
            </a:r>
          </a:p>
        </p:txBody>
      </p:sp>
      <p:sp>
        <p:nvSpPr>
          <p:cNvPr id="14339" name="Rectangle 3"/>
          <p:cNvSpPr>
            <a:spLocks noGrp="1" noChangeArrowheads="1"/>
          </p:cNvSpPr>
          <p:nvPr>
            <p:ph idx="1"/>
          </p:nvPr>
        </p:nvSpPr>
        <p:spPr>
          <a:xfrm>
            <a:off x="514539" y="1359297"/>
            <a:ext cx="7524750" cy="4116387"/>
          </a:xfrm>
          <a:prstGeom prst="rect">
            <a:avLst/>
          </a:prstGeom>
        </p:spPr>
        <p:txBody>
          <a:bodyPr>
            <a:normAutofit fontScale="85000" lnSpcReduction="20000"/>
          </a:bodyPr>
          <a:lstStyle/>
          <a:p>
            <a:pPr marL="0" lvl="2" indent="0">
              <a:lnSpc>
                <a:spcPct val="100000"/>
              </a:lnSpc>
              <a:buNone/>
            </a:pPr>
            <a:endParaRPr lang="sv-SE" sz="2800" dirty="0">
              <a:latin typeface="Times New Roman" panose="02020603050405020304" pitchFamily="18" charset="0"/>
              <a:cs typeface="Times New Roman" panose="02020603050405020304" pitchFamily="18" charset="0"/>
            </a:endParaRPr>
          </a:p>
          <a:p>
            <a:pPr marL="0" lvl="2" indent="0">
              <a:lnSpc>
                <a:spcPct val="100000"/>
              </a:lnSpc>
              <a:buNone/>
            </a:pPr>
            <a:r>
              <a:rPr lang="sv-SE" sz="3300" dirty="0">
                <a:latin typeface="Times New Roman" panose="02020603050405020304" pitchFamily="18" charset="0"/>
                <a:cs typeface="Times New Roman" panose="02020603050405020304" pitchFamily="18" charset="0"/>
              </a:rPr>
              <a:t>Familjer som använder problemlösning har färre konflikter </a:t>
            </a:r>
            <a:r>
              <a:rPr lang="sv-SE" i="1" dirty="0">
                <a:latin typeface="Times New Roman" panose="02020603050405020304" pitchFamily="18" charset="0"/>
                <a:cs typeface="Times New Roman" panose="02020603050405020304" pitchFamily="18" charset="0"/>
              </a:rPr>
              <a:t>(Greene et al., 2004)</a:t>
            </a:r>
          </a:p>
          <a:p>
            <a:pPr marL="0" lvl="2" indent="0">
              <a:lnSpc>
                <a:spcPct val="100000"/>
              </a:lnSpc>
              <a:buNone/>
            </a:pPr>
            <a:endParaRPr lang="sv-SE" sz="2800" dirty="0">
              <a:latin typeface="Times New Roman" panose="02020603050405020304" pitchFamily="18" charset="0"/>
              <a:cs typeface="Times New Roman" panose="02020603050405020304" pitchFamily="18" charset="0"/>
            </a:endParaRPr>
          </a:p>
          <a:p>
            <a:pPr marL="0" lvl="2" indent="0">
              <a:lnSpc>
                <a:spcPct val="100000"/>
              </a:lnSpc>
              <a:buNone/>
            </a:pPr>
            <a:r>
              <a:rPr lang="sv-SE" sz="3300" dirty="0">
                <a:latin typeface="Times New Roman" panose="02020603050405020304" pitchFamily="18" charset="0"/>
                <a:cs typeface="Times New Roman" panose="02020603050405020304" pitchFamily="18" charset="0"/>
              </a:rPr>
              <a:t>Familjer som är flexibla när de diskuterar problem har färre konflikter </a:t>
            </a:r>
            <a:r>
              <a:rPr lang="sv-SE" i="1" dirty="0">
                <a:latin typeface="Times New Roman" panose="02020603050405020304" pitchFamily="18" charset="0"/>
                <a:cs typeface="Times New Roman" panose="02020603050405020304" pitchFamily="18" charset="0"/>
              </a:rPr>
              <a:t>(</a:t>
            </a:r>
            <a:r>
              <a:rPr lang="sv-SE" sz="1800" kern="1200" noProof="0" dirty="0" err="1">
                <a:solidFill>
                  <a:schemeClr val="tx1"/>
                </a:solidFill>
                <a:effectLst/>
                <a:latin typeface="Times New Roman" panose="02020603050405020304" pitchFamily="18" charset="0"/>
                <a:cs typeface="Times New Roman" panose="02020603050405020304" pitchFamily="18" charset="0"/>
              </a:rPr>
              <a:t>Granic</a:t>
            </a:r>
            <a:r>
              <a:rPr lang="sv-SE" sz="1800" kern="1200" noProof="0" dirty="0">
                <a:solidFill>
                  <a:schemeClr val="tx1"/>
                </a:solidFill>
                <a:effectLst/>
                <a:latin typeface="Times New Roman" panose="02020603050405020304" pitchFamily="18" charset="0"/>
                <a:cs typeface="Times New Roman" panose="02020603050405020304" pitchFamily="18" charset="0"/>
              </a:rPr>
              <a:t> et al. </a:t>
            </a:r>
            <a:r>
              <a:rPr lang="sv-SE" i="1" dirty="0">
                <a:latin typeface="Times New Roman" panose="02020603050405020304" pitchFamily="18" charset="0"/>
                <a:cs typeface="Times New Roman" panose="02020603050405020304" pitchFamily="18" charset="0"/>
              </a:rPr>
              <a:t>2007)</a:t>
            </a:r>
          </a:p>
          <a:p>
            <a:pPr marL="0" lvl="2" indent="0">
              <a:lnSpc>
                <a:spcPct val="100000"/>
              </a:lnSpc>
              <a:buNone/>
            </a:pPr>
            <a:endParaRPr lang="sv-SE" sz="3300" dirty="0">
              <a:latin typeface="Times New Roman" panose="02020603050405020304" pitchFamily="18" charset="0"/>
              <a:cs typeface="Times New Roman" panose="02020603050405020304" pitchFamily="18" charset="0"/>
            </a:endParaRPr>
          </a:p>
          <a:p>
            <a:pPr marL="0" lvl="2" indent="0">
              <a:spcBef>
                <a:spcPts val="0"/>
              </a:spcBef>
              <a:buNone/>
            </a:pPr>
            <a:r>
              <a:rPr lang="sv-SE" sz="3300" dirty="0">
                <a:latin typeface="Times New Roman" panose="02020603050405020304" pitchFamily="18" charset="0"/>
                <a:cs typeface="Times New Roman" panose="02020603050405020304" pitchFamily="18" charset="0"/>
              </a:rPr>
              <a:t>Kognitiv beteendeterapi betonar </a:t>
            </a:r>
          </a:p>
          <a:p>
            <a:pPr marL="0" lvl="2" indent="0">
              <a:spcBef>
                <a:spcPts val="0"/>
              </a:spcBef>
              <a:buNone/>
            </a:pPr>
            <a:r>
              <a:rPr lang="sv-SE" sz="3300" dirty="0">
                <a:latin typeface="Times New Roman" panose="02020603050405020304" pitchFamily="18" charset="0"/>
                <a:cs typeface="Times New Roman" panose="02020603050405020304" pitchFamily="18" charset="0"/>
              </a:rPr>
              <a:t>Problemlösning som en central del i</a:t>
            </a:r>
          </a:p>
          <a:p>
            <a:pPr marL="0" lvl="2" indent="0">
              <a:spcBef>
                <a:spcPts val="0"/>
              </a:spcBef>
              <a:buNone/>
            </a:pPr>
            <a:r>
              <a:rPr lang="sv-SE" sz="3300" dirty="0">
                <a:latin typeface="Times New Roman" panose="02020603050405020304" pitchFamily="18" charset="0"/>
                <a:cs typeface="Times New Roman" panose="02020603050405020304" pitchFamily="18" charset="0"/>
              </a:rPr>
              <a:t>att hantera stress och emotionella </a:t>
            </a:r>
          </a:p>
          <a:p>
            <a:pPr marL="0" lvl="2" indent="0">
              <a:spcBef>
                <a:spcPts val="0"/>
              </a:spcBef>
              <a:buNone/>
            </a:pPr>
            <a:r>
              <a:rPr lang="sv-SE" sz="3300" dirty="0">
                <a:latin typeface="Times New Roman" panose="02020603050405020304" pitchFamily="18" charset="0"/>
                <a:cs typeface="Times New Roman" panose="02020603050405020304" pitchFamily="18" charset="0"/>
              </a:rPr>
              <a:t>svårigheter </a:t>
            </a:r>
            <a:r>
              <a:rPr lang="sv-SE" i="1" dirty="0">
                <a:latin typeface="Times New Roman" panose="02020603050405020304" pitchFamily="18" charset="0"/>
                <a:cs typeface="Times New Roman" panose="02020603050405020304" pitchFamily="18" charset="0"/>
              </a:rPr>
              <a:t>(</a:t>
            </a:r>
            <a:r>
              <a:rPr lang="sv-SE" i="1" dirty="0" err="1">
                <a:latin typeface="Times New Roman" panose="02020603050405020304" pitchFamily="18" charset="0"/>
                <a:cs typeface="Times New Roman" panose="02020603050405020304" pitchFamily="18" charset="0"/>
              </a:rPr>
              <a:t>Nezu</a:t>
            </a:r>
            <a:r>
              <a:rPr lang="sv-SE" i="1" dirty="0">
                <a:latin typeface="Times New Roman" panose="02020603050405020304" pitchFamily="18" charset="0"/>
                <a:cs typeface="Times New Roman" panose="02020603050405020304" pitchFamily="18" charset="0"/>
              </a:rPr>
              <a:t> et al., 2012)</a:t>
            </a:r>
          </a:p>
          <a:p>
            <a:pPr marL="0" lvl="2" indent="0">
              <a:lnSpc>
                <a:spcPct val="100000"/>
              </a:lnSpc>
              <a:buNone/>
            </a:pPr>
            <a:endParaRPr lang="sv-SE" sz="2000" i="1" dirty="0">
              <a:latin typeface="Stockholm Type Regular" pitchFamily="50"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631" y="3573885"/>
            <a:ext cx="2782188" cy="248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6B5959B8-2463-4E27-AF46-3CDD191E0659}"/>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1545043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89858" y="950541"/>
            <a:ext cx="8223048" cy="970838"/>
          </a:xfrm>
        </p:spPr>
        <p:txBody>
          <a:bodyPr>
            <a:normAutofit/>
          </a:bodyPr>
          <a:lstStyle/>
          <a:p>
            <a:pPr algn="ctr" eaLnBrk="1" hangingPunct="1"/>
            <a:r>
              <a:rPr lang="sv-SE" sz="4000" b="1" dirty="0">
                <a:solidFill>
                  <a:schemeClr val="tx1"/>
                </a:solidFill>
                <a:latin typeface="Times New Roman" panose="02020603050405020304" pitchFamily="18" charset="0"/>
                <a:cs typeface="Times New Roman" panose="02020603050405020304" pitchFamily="18" charset="0"/>
              </a:rPr>
              <a:t>Lösa problem tillsammans</a:t>
            </a:r>
            <a:br>
              <a:rPr lang="sv-SE" sz="5400" b="1" dirty="0">
                <a:latin typeface="Arial Narrow" pitchFamily="34" charset="0"/>
              </a:rPr>
            </a:br>
            <a:endParaRPr lang="sv-SE" sz="5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302714"/>
            <a:ext cx="1922628" cy="171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Bildobjekt 3"/>
          <p:cNvPicPr>
            <a:picLocks noChangeAspect="1"/>
          </p:cNvPicPr>
          <p:nvPr/>
        </p:nvPicPr>
        <p:blipFill>
          <a:blip r:embed="rId4"/>
          <a:stretch>
            <a:fillRect/>
          </a:stretch>
        </p:blipFill>
        <p:spPr>
          <a:xfrm>
            <a:off x="315535" y="1357292"/>
            <a:ext cx="6715125" cy="5372100"/>
          </a:xfrm>
          <a:prstGeom prst="rect">
            <a:avLst/>
          </a:prstGeom>
        </p:spPr>
      </p:pic>
      <p:pic>
        <p:nvPicPr>
          <p:cNvPr id="6" name="Bildobjekt 5" descr="\\ad.stockholm.se\cli-sd\cc2sd002\003871\Precens\Brottsprevention\Komet1\Administration\Logotype\PLUS\PLUS logo användbar.jpg"/>
          <p:cNvPicPr/>
          <p:nvPr/>
        </p:nvPicPr>
        <p:blipFill>
          <a:blip r:embed="rId5"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5298F7E9-E788-4641-8398-A5A63EC26F2B}"/>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1139836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376" y="4685722"/>
            <a:ext cx="2431182" cy="217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a:xfrm>
            <a:off x="489858" y="910750"/>
            <a:ext cx="8231188" cy="842962"/>
          </a:xfrm>
        </p:spPr>
        <p:txBody>
          <a:bodyPr>
            <a:normAutofit/>
          </a:bodyPr>
          <a:lstStyle/>
          <a:p>
            <a:pPr algn="ctr" eaLnBrk="1" hangingPunct="1"/>
            <a:r>
              <a:rPr lang="sv-SE" sz="3600" dirty="0">
                <a:solidFill>
                  <a:schemeClr val="tx1"/>
                </a:solidFill>
                <a:latin typeface="Times New Roman" panose="02020603050405020304" pitchFamily="18" charset="0"/>
                <a:cs typeface="Times New Roman" panose="02020603050405020304" pitchFamily="18" charset="0"/>
              </a:rPr>
              <a:t>Tips när ni använder problemlösning</a:t>
            </a:r>
          </a:p>
        </p:txBody>
      </p:sp>
      <p:sp>
        <p:nvSpPr>
          <p:cNvPr id="14339" name="Rectangle 3"/>
          <p:cNvSpPr>
            <a:spLocks noGrp="1" noChangeArrowheads="1"/>
          </p:cNvSpPr>
          <p:nvPr>
            <p:ph idx="1"/>
          </p:nvPr>
        </p:nvSpPr>
        <p:spPr>
          <a:xfrm>
            <a:off x="489858" y="1509983"/>
            <a:ext cx="7877175" cy="4491038"/>
          </a:xfrm>
          <a:prstGeom prst="rect">
            <a:avLst/>
          </a:prstGeom>
        </p:spPr>
        <p:txBody>
          <a:bodyPr>
            <a:normAutofit fontScale="85000" lnSpcReduction="20000"/>
          </a:bodyPr>
          <a:lstStyle/>
          <a:p>
            <a:pPr marL="360000" indent="-180000" eaLnBrk="1" hangingPunct="1">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Avsätt tid för samtalet</a:t>
            </a:r>
          </a:p>
          <a:p>
            <a:pPr marL="360000" indent="-180000" eaLnBrk="1" hangingPunct="1">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Ett problem i taget</a:t>
            </a:r>
          </a:p>
          <a:p>
            <a:pPr marL="360000" indent="-180000" eaLnBrk="1" hangingPunct="1">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Lös inte problemen åt ditt barn</a:t>
            </a:r>
          </a:p>
          <a:p>
            <a:pPr marL="360000" indent="-180000">
              <a:buFont typeface="Arial" panose="020B0604020202020204" pitchFamily="34" charset="0"/>
              <a:buChar char="•"/>
            </a:pPr>
            <a:r>
              <a:rPr lang="sv-SE" sz="2800" dirty="0">
                <a:solidFill>
                  <a:schemeClr val="tx1"/>
                </a:solidFill>
                <a:latin typeface="Times New Roman" panose="02020603050405020304" pitchFamily="18" charset="0"/>
                <a:cs typeface="Times New Roman" panose="02020603050405020304" pitchFamily="18" charset="0"/>
              </a:rPr>
              <a:t>Resonera tillsammans med ditt barn kring för- och nackdelar med de olika förslagen till lösning</a:t>
            </a:r>
          </a:p>
          <a:p>
            <a:pPr marL="360000" indent="-180000">
              <a:buFont typeface="Arial" panose="020B0604020202020204" pitchFamily="34" charset="0"/>
              <a:buChar char="•"/>
            </a:pPr>
            <a:r>
              <a:rPr lang="sv-SE" sz="2800" dirty="0">
                <a:solidFill>
                  <a:schemeClr val="tx1"/>
                </a:solidFill>
                <a:latin typeface="Times New Roman" panose="02020603050405020304" pitchFamily="18" charset="0"/>
                <a:cs typeface="Times New Roman" panose="02020603050405020304" pitchFamily="18" charset="0"/>
              </a:rPr>
              <a:t>Ibland kan det vara hjälpsamt att tänka utifrån en annan person perspektiv.</a:t>
            </a:r>
          </a:p>
          <a:p>
            <a:pPr marL="360000" indent="-180000">
              <a:buFont typeface="Arial" panose="020B0604020202020204" pitchFamily="34" charset="0"/>
              <a:buChar char="•"/>
            </a:pPr>
            <a:r>
              <a:rPr lang="sv-SE" sz="2800" dirty="0">
                <a:solidFill>
                  <a:schemeClr val="tx1"/>
                </a:solidFill>
                <a:latin typeface="Times New Roman" panose="02020603050405020304" pitchFamily="18" charset="0"/>
                <a:cs typeface="Times New Roman" panose="02020603050405020304" pitchFamily="18" charset="0"/>
              </a:rPr>
              <a:t>Undvik att använda problemlösning vid upprördhet</a:t>
            </a:r>
          </a:p>
          <a:p>
            <a:pPr marL="360000" indent="-180000">
              <a:buFont typeface="Arial" panose="020B0604020202020204" pitchFamily="34" charset="0"/>
              <a:buChar char="•"/>
            </a:pPr>
            <a:r>
              <a:rPr lang="sv-SE" sz="2800" dirty="0">
                <a:solidFill>
                  <a:schemeClr val="tx1"/>
                </a:solidFill>
                <a:latin typeface="Times New Roman" panose="02020603050405020304" pitchFamily="18" charset="0"/>
                <a:cs typeface="Times New Roman" panose="02020603050405020304" pitchFamily="18" charset="0"/>
              </a:rPr>
              <a:t>Visa att du förstår barnets upplevelse av en situation innan ni börjar problemlösa </a:t>
            </a:r>
          </a:p>
          <a:p>
            <a:pPr marL="360000" indent="-180000">
              <a:buFont typeface="Arial" panose="020B0604020202020204" pitchFamily="34" charset="0"/>
              <a:buChar char="•"/>
            </a:pPr>
            <a:r>
              <a:rPr lang="sv-SE" sz="2800" dirty="0">
                <a:solidFill>
                  <a:schemeClr val="tx1"/>
                </a:solidFill>
                <a:latin typeface="Times New Roman" panose="02020603050405020304" pitchFamily="18" charset="0"/>
                <a:cs typeface="Times New Roman" panose="02020603050405020304" pitchFamily="18" charset="0"/>
              </a:rPr>
              <a:t>Lösningen som prövas ska alltid ses</a:t>
            </a:r>
          </a:p>
          <a:p>
            <a:pPr marL="360000" indent="-180000"/>
            <a:r>
              <a:rPr lang="sv-SE" sz="2800" dirty="0">
                <a:solidFill>
                  <a:schemeClr val="tx1"/>
                </a:solidFill>
                <a:latin typeface="Times New Roman" panose="02020603050405020304" pitchFamily="18" charset="0"/>
                <a:cs typeface="Times New Roman" panose="02020603050405020304" pitchFamily="18" charset="0"/>
              </a:rPr>
              <a:t>   som ett försök </a:t>
            </a:r>
          </a:p>
          <a:p>
            <a:pPr marL="457200" indent="-457200">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p:txBody>
      </p:sp>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EDD1C218-DC3A-4F9D-B3F9-9992C8EA9F25}"/>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0353489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2055306" y="1290206"/>
            <a:ext cx="5310459" cy="5567794"/>
          </a:xfrm>
          <a:prstGeom prst="rect">
            <a:avLst/>
          </a:prstGeom>
          <a:ln>
            <a:noFill/>
          </a:ln>
          <a:effectLst>
            <a:outerShdw blurRad="292100" dist="139700" dir="2700000" algn="tl" rotWithShape="0">
              <a:srgbClr val="333333">
                <a:alpha val="65000"/>
              </a:srgbClr>
            </a:outerShdw>
          </a:effectLst>
        </p:spPr>
      </p:pic>
      <p:sp>
        <p:nvSpPr>
          <p:cNvPr id="10242" name="Rubrik 1"/>
          <p:cNvSpPr>
            <a:spLocks noGrp="1"/>
          </p:cNvSpPr>
          <p:nvPr>
            <p:ph type="title"/>
          </p:nvPr>
        </p:nvSpPr>
        <p:spPr>
          <a:xfrm>
            <a:off x="489858" y="873384"/>
            <a:ext cx="8054594" cy="970838"/>
          </a:xfrm>
        </p:spPr>
        <p:txBody>
          <a:bodyPr>
            <a:normAutofit/>
          </a:bodyPr>
          <a:lstStyle/>
          <a:p>
            <a:pPr algn="ctr" eaLnBrk="1" hangingPunct="1"/>
            <a:r>
              <a:rPr lang="sv-SE" sz="4000" dirty="0">
                <a:solidFill>
                  <a:schemeClr val="tx1"/>
                </a:solidFill>
                <a:latin typeface="Times New Roman" panose="02020603050405020304" pitchFamily="18" charset="0"/>
                <a:cs typeface="Times New Roman" panose="02020603050405020304" pitchFamily="18" charset="0"/>
              </a:rPr>
              <a:t>Bråk om skärmtid</a:t>
            </a:r>
          </a:p>
        </p:txBody>
      </p:sp>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810E0109-F6F1-4132-A587-5179F9BCFFF1}"/>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422931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2609" y="1007390"/>
            <a:ext cx="8231188" cy="842962"/>
          </a:xfrm>
        </p:spPr>
        <p:txBody>
          <a:bodyPr>
            <a:normAutofit/>
          </a:bodyPr>
          <a:lstStyle/>
          <a:p>
            <a:pPr algn="ctr"/>
            <a:r>
              <a:rPr lang="sv-SE" sz="3600" dirty="0">
                <a:latin typeface="Times New Roman" panose="02020603050405020304" pitchFamily="18" charset="0"/>
                <a:cs typeface="Times New Roman" panose="02020603050405020304" pitchFamily="18" charset="0"/>
              </a:rPr>
              <a:t>Pyramidensbas och avstämning av mål</a:t>
            </a:r>
          </a:p>
        </p:txBody>
      </p:sp>
      <p:pic>
        <p:nvPicPr>
          <p:cNvPr id="6" name="Platshållare för innehåll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732655" y="1580827"/>
            <a:ext cx="3678690" cy="4739741"/>
          </a:xfrm>
          <a:prstGeom prst="rect">
            <a:avLst/>
          </a:prstGeom>
          <a:noFill/>
          <a:ln>
            <a:noFill/>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ACE35E0B-9578-4886-B0BB-1F9769F6DC9E}"/>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68350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7200" y="1300162"/>
            <a:ext cx="8231188" cy="4099838"/>
          </a:xfrm>
        </p:spPr>
        <p:txBody>
          <a:bodyPr>
            <a:normAutofit/>
          </a:bodyPr>
          <a:lstStyle/>
          <a:p>
            <a:pPr marL="609600" indent="-609600">
              <a:lnSpc>
                <a:spcPct val="90000"/>
              </a:lnSpc>
              <a:buNone/>
              <a:tabLst>
                <a:tab pos="2327275" algn="l"/>
                <a:tab pos="2868613" algn="l"/>
              </a:tabLst>
            </a:pPr>
            <a:r>
              <a:rPr lang="sv-SE" sz="2400" b="1" dirty="0">
                <a:latin typeface="Stockholm Type Regular" pitchFamily="50" charset="0"/>
              </a:rPr>
              <a:t> </a:t>
            </a:r>
            <a:r>
              <a:rPr lang="sv-SE" sz="2400" b="1" dirty="0">
                <a:latin typeface="Times New Roman" panose="02020603050405020304" pitchFamily="18" charset="0"/>
                <a:cs typeface="Times New Roman" panose="02020603050405020304" pitchFamily="18" charset="0"/>
              </a:rPr>
              <a:t>9.00 - 12.00   Teori</a:t>
            </a:r>
          </a:p>
          <a:p>
            <a:pPr marL="609600" indent="-609600">
              <a:lnSpc>
                <a:spcPct val="90000"/>
              </a:lnSpc>
              <a:buNone/>
              <a:tabLst>
                <a:tab pos="2327275" algn="l"/>
                <a:tab pos="2868613" algn="l"/>
              </a:tabLst>
            </a:pPr>
            <a:r>
              <a:rPr lang="sv-SE" sz="2400" dirty="0">
                <a:latin typeface="Times New Roman" panose="02020603050405020304" pitchFamily="18" charset="0"/>
                <a:cs typeface="Times New Roman" panose="02020603050405020304" pitchFamily="18" charset="0"/>
              </a:rPr>
              <a:t>                              Träff 4, 5 &amp; 6</a:t>
            </a:r>
          </a:p>
          <a:p>
            <a:pPr marL="609600" indent="-609600">
              <a:lnSpc>
                <a:spcPct val="90000"/>
              </a:lnSpc>
              <a:buNone/>
              <a:tabLst>
                <a:tab pos="2327275" algn="l"/>
                <a:tab pos="2868613" algn="l"/>
              </a:tabLst>
            </a:pPr>
            <a:r>
              <a:rPr lang="sv-SE" sz="2400" dirty="0">
                <a:latin typeface="Times New Roman" panose="02020603050405020304" pitchFamily="18" charset="0"/>
                <a:cs typeface="Times New Roman" panose="02020603050405020304" pitchFamily="18" charset="0"/>
              </a:rPr>
              <a:t>		</a:t>
            </a:r>
            <a:endParaRPr lang="sv-SE" dirty="0">
              <a:latin typeface="Times New Roman" panose="02020603050405020304" pitchFamily="18" charset="0"/>
              <a:cs typeface="Times New Roman" panose="02020603050405020304" pitchFamily="18" charset="0"/>
            </a:endParaRPr>
          </a:p>
          <a:p>
            <a:pPr marL="609600" indent="-609600">
              <a:lnSpc>
                <a:spcPct val="90000"/>
              </a:lnSpc>
              <a:buNone/>
              <a:tabLst>
                <a:tab pos="2327275" algn="l"/>
              </a:tabLst>
            </a:pPr>
            <a:r>
              <a:rPr lang="sv-SE" sz="2400" b="1" dirty="0">
                <a:latin typeface="Times New Roman" panose="02020603050405020304" pitchFamily="18" charset="0"/>
                <a:cs typeface="Times New Roman" panose="02020603050405020304" pitchFamily="18" charset="0"/>
              </a:rPr>
              <a:t>12.00-13.00      Lunch</a:t>
            </a:r>
            <a:br>
              <a:rPr lang="sv-SE" sz="2400" b="1" dirty="0">
                <a:latin typeface="Times New Roman" panose="02020603050405020304" pitchFamily="18" charset="0"/>
                <a:cs typeface="Times New Roman" panose="02020603050405020304" pitchFamily="18" charset="0"/>
              </a:rPr>
            </a:br>
            <a:endParaRPr lang="sv-SE" sz="2400" b="1" dirty="0">
              <a:latin typeface="Times New Roman" panose="02020603050405020304" pitchFamily="18" charset="0"/>
              <a:cs typeface="Times New Roman" panose="02020603050405020304" pitchFamily="18" charset="0"/>
            </a:endParaRPr>
          </a:p>
          <a:p>
            <a:pPr marL="609600" indent="-609600">
              <a:lnSpc>
                <a:spcPct val="90000"/>
              </a:lnSpc>
              <a:buNone/>
              <a:tabLst>
                <a:tab pos="2327275" algn="l"/>
                <a:tab pos="2868613" algn="l"/>
              </a:tabLst>
            </a:pPr>
            <a:r>
              <a:rPr lang="sv-SE" sz="2400" b="1" dirty="0">
                <a:latin typeface="Times New Roman" panose="02020603050405020304" pitchFamily="18" charset="0"/>
                <a:cs typeface="Times New Roman" panose="02020603050405020304" pitchFamily="18" charset="0"/>
              </a:rPr>
              <a:t>13.00 – 16.00   Handledning  </a:t>
            </a:r>
          </a:p>
        </p:txBody>
      </p:sp>
      <p:sp>
        <p:nvSpPr>
          <p:cNvPr id="10" name="Rubrik 9"/>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Översikt</a:t>
            </a:r>
          </a:p>
        </p:txBody>
      </p:sp>
      <p:pic>
        <p:nvPicPr>
          <p:cNvPr id="1026" name="Picture 2" descr="\\ad.stockholm.se\cli-sd\cc2sd008\005867\Johanna Enö Persson\Manual 3-11, reviderad version\Illustrationer\Komprimerade\Mor pratar med sin son på hans rum. Komprimerad.jpg"/>
          <p:cNvPicPr>
            <a:picLocks noChangeAspect="1" noChangeArrowheads="1"/>
          </p:cNvPicPr>
          <p:nvPr/>
        </p:nvPicPr>
        <p:blipFill>
          <a:blip r:embed="rId3" cstate="print"/>
          <a:srcRect/>
          <a:stretch>
            <a:fillRect/>
          </a:stretch>
        </p:blipFill>
        <p:spPr bwMode="auto">
          <a:xfrm>
            <a:off x="4814969" y="3339494"/>
            <a:ext cx="3135085" cy="2748569"/>
          </a:xfrm>
          <a:prstGeom prst="rect">
            <a:avLst/>
          </a:prstGeom>
          <a:noFill/>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9858" y="1136117"/>
            <a:ext cx="8231188" cy="842962"/>
          </a:xfrm>
        </p:spPr>
        <p:txBody>
          <a:bodyPr>
            <a:normAutofit/>
          </a:bodyPr>
          <a:lstStyle/>
          <a:p>
            <a:pPr algn="ctr"/>
            <a:r>
              <a:rPr lang="sv-SE" sz="4000" dirty="0">
                <a:latin typeface="Times New Roman" panose="02020603050405020304" pitchFamily="18" charset="0"/>
                <a:cs typeface="Times New Roman" panose="02020603050405020304" pitchFamily="18" charset="0"/>
              </a:rPr>
              <a:t>Inför den individuella träffen</a:t>
            </a:r>
          </a:p>
        </p:txBody>
      </p:sp>
      <p:sp>
        <p:nvSpPr>
          <p:cNvPr id="3" name="Platshållare för innehåll 2"/>
          <p:cNvSpPr>
            <a:spLocks noGrp="1"/>
          </p:cNvSpPr>
          <p:nvPr>
            <p:ph idx="1"/>
          </p:nvPr>
        </p:nvSpPr>
        <p:spPr>
          <a:xfrm>
            <a:off x="843077" y="1979079"/>
            <a:ext cx="7524750" cy="4116387"/>
          </a:xfrm>
        </p:spPr>
        <p:txBody>
          <a:bodyPr>
            <a:normAutofit/>
          </a:bodyPr>
          <a:lstStyle/>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Gå igenom föräldramaterialet</a:t>
            </a:r>
          </a:p>
          <a:p>
            <a:endParaRPr lang="sv-SE"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Be föräldrar och inbjuda läsa igenom bilagan för träff 5</a:t>
            </a:r>
          </a:p>
          <a:p>
            <a:endParaRPr lang="sv-SE"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Föräldrarna fyller också i checklistan till den individuella träffen</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B71C9834-5F7D-407C-BA71-9875DB4CB969}"/>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720557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89857" y="2044434"/>
            <a:ext cx="7804961" cy="3960000"/>
          </a:xfrm>
        </p:spPr>
        <p:txBody>
          <a:bodyPr/>
          <a:lstStyle/>
          <a:p>
            <a:r>
              <a:rPr lang="sv-SE" sz="3200" dirty="0">
                <a:latin typeface="Times New Roman" panose="02020603050405020304" pitchFamily="18" charset="0"/>
                <a:cs typeface="Times New Roman" panose="02020603050405020304" pitchFamily="18" charset="0"/>
              </a:rPr>
              <a:t> Gemensam stund</a:t>
            </a:r>
          </a:p>
          <a:p>
            <a:r>
              <a:rPr lang="sv-SE" sz="3200" dirty="0">
                <a:latin typeface="Times New Roman" panose="02020603050405020304" pitchFamily="18" charset="0"/>
                <a:cs typeface="Times New Roman" panose="02020603050405020304" pitchFamily="18" charset="0"/>
              </a:rPr>
              <a:t> </a:t>
            </a:r>
            <a:r>
              <a:rPr lang="sv-SE" sz="3200" b="1" dirty="0">
                <a:latin typeface="Times New Roman" panose="02020603050405020304" pitchFamily="18" charset="0"/>
                <a:cs typeface="Times New Roman" panose="02020603050405020304" pitchFamily="18" charset="0"/>
              </a:rPr>
              <a:t>FUB</a:t>
            </a:r>
            <a:r>
              <a:rPr lang="sv-SE" sz="3200" dirty="0">
                <a:latin typeface="Times New Roman" panose="02020603050405020304" pitchFamily="18" charset="0"/>
                <a:cs typeface="Times New Roman" panose="02020603050405020304" pitchFamily="18" charset="0"/>
              </a:rPr>
              <a:t> – </a:t>
            </a:r>
            <a:r>
              <a:rPr lang="sv-SE" sz="3200" b="1" dirty="0">
                <a:latin typeface="Times New Roman" panose="02020603050405020304" pitchFamily="18" charset="0"/>
                <a:cs typeface="Times New Roman" panose="02020603050405020304" pitchFamily="18" charset="0"/>
              </a:rPr>
              <a:t>F</a:t>
            </a:r>
            <a:r>
              <a:rPr lang="sv-SE" sz="3200" dirty="0">
                <a:latin typeface="Times New Roman" panose="02020603050405020304" pitchFamily="18" charset="0"/>
                <a:cs typeface="Times New Roman" panose="02020603050405020304" pitchFamily="18" charset="0"/>
              </a:rPr>
              <a:t>örbereda – </a:t>
            </a:r>
            <a:r>
              <a:rPr lang="sv-SE" sz="3200" b="1" dirty="0">
                <a:latin typeface="Times New Roman" panose="02020603050405020304" pitchFamily="18" charset="0"/>
                <a:cs typeface="Times New Roman" panose="02020603050405020304" pitchFamily="18" charset="0"/>
              </a:rPr>
              <a:t>U</a:t>
            </a:r>
            <a:r>
              <a:rPr lang="sv-SE" sz="3200" dirty="0">
                <a:latin typeface="Times New Roman" panose="02020603050405020304" pitchFamily="18" charset="0"/>
                <a:cs typeface="Times New Roman" panose="02020603050405020304" pitchFamily="18" charset="0"/>
              </a:rPr>
              <a:t>ppmana – Bekräfta</a:t>
            </a:r>
          </a:p>
          <a:p>
            <a:r>
              <a:rPr lang="sv-SE" sz="3200" dirty="0">
                <a:latin typeface="Times New Roman" panose="02020603050405020304" pitchFamily="18" charset="0"/>
                <a:cs typeface="Times New Roman" panose="02020603050405020304" pitchFamily="18" charset="0"/>
              </a:rPr>
              <a:t> </a:t>
            </a:r>
            <a:r>
              <a:rPr lang="sv-SE" sz="3200" dirty="0" err="1">
                <a:latin typeface="Times New Roman" panose="02020603050405020304" pitchFamily="18" charset="0"/>
                <a:cs typeface="Times New Roman" panose="02020603050405020304" pitchFamily="18" charset="0"/>
              </a:rPr>
              <a:t>Ev</a:t>
            </a:r>
            <a:r>
              <a:rPr lang="sv-SE" sz="3200" dirty="0">
                <a:latin typeface="Times New Roman" panose="02020603050405020304" pitchFamily="18" charset="0"/>
                <a:cs typeface="Times New Roman" panose="02020603050405020304" pitchFamily="18" charset="0"/>
              </a:rPr>
              <a:t> Uppdrag med eller utan Ormen</a:t>
            </a:r>
          </a:p>
        </p:txBody>
      </p:sp>
      <p:sp>
        <p:nvSpPr>
          <p:cNvPr id="5" name="Rubrik 4"/>
          <p:cNvSpPr>
            <a:spLocks noGrp="1"/>
          </p:cNvSpPr>
          <p:nvPr>
            <p:ph type="title"/>
          </p:nvPr>
        </p:nvSpPr>
        <p:spPr>
          <a:xfrm>
            <a:off x="422955" y="1201472"/>
            <a:ext cx="8231188" cy="842962"/>
          </a:xfrm>
        </p:spPr>
        <p:txBody>
          <a:bodyPr>
            <a:normAutofit/>
          </a:bodyPr>
          <a:lstStyle/>
          <a:p>
            <a:pPr algn="ctr"/>
            <a:r>
              <a:rPr lang="sv-SE" sz="4000" dirty="0">
                <a:latin typeface="Times New Roman" panose="02020603050405020304" pitchFamily="18" charset="0"/>
                <a:cs typeface="Times New Roman" panose="02020603050405020304" pitchFamily="18" charset="0"/>
              </a:rPr>
              <a:t> Hemuppgift – träff 4</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50AF9AEE-4AF9-4F51-A38B-17DCE1800E45}"/>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4144273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Träff 5</a:t>
            </a:r>
          </a:p>
        </p:txBody>
      </p:sp>
      <p:sp>
        <p:nvSpPr>
          <p:cNvPr id="3" name="Platshållare för innehåll 2"/>
          <p:cNvSpPr>
            <a:spLocks noGrp="1"/>
          </p:cNvSpPr>
          <p:nvPr>
            <p:ph idx="1"/>
          </p:nvPr>
        </p:nvSpPr>
        <p:spPr/>
        <p:txBody>
          <a:bodyPr/>
          <a:lstStyle/>
          <a:p>
            <a:pPr algn="ctr"/>
            <a:endParaRPr lang="sv-SE" dirty="0"/>
          </a:p>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1839242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2" name="Bildobjekt 1"/>
          <p:cNvPicPr>
            <a:picLocks noChangeAspect="1"/>
          </p:cNvPicPr>
          <p:nvPr/>
        </p:nvPicPr>
        <p:blipFill>
          <a:blip r:embed="rId4"/>
          <a:stretch>
            <a:fillRect/>
          </a:stretch>
        </p:blipFill>
        <p:spPr>
          <a:xfrm>
            <a:off x="2116070" y="906505"/>
            <a:ext cx="4911859" cy="5044990"/>
          </a:xfrm>
          <a:prstGeom prst="rect">
            <a:avLst/>
          </a:prstGeom>
          <a:ln>
            <a:noFill/>
          </a:ln>
          <a:effectLst>
            <a:outerShdw blurRad="292100" dist="139700" dir="2700000" algn="tl" rotWithShape="0">
              <a:srgbClr val="333333">
                <a:alpha val="65000"/>
              </a:srgbClr>
            </a:outerShdw>
          </a:effectLst>
        </p:spPr>
      </p:pic>
      <p:sp>
        <p:nvSpPr>
          <p:cNvPr id="4" name="textruta 3">
            <a:extLst>
              <a:ext uri="{FF2B5EF4-FFF2-40B4-BE49-F238E27FC236}">
                <a16:creationId xmlns:a16="http://schemas.microsoft.com/office/drawing/2014/main" id="{6CCA9D11-4566-414D-BA33-7A3F9862FF27}"/>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572738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2" name="Bildobjekt 1"/>
          <p:cNvPicPr>
            <a:picLocks noChangeAspect="1"/>
          </p:cNvPicPr>
          <p:nvPr/>
        </p:nvPicPr>
        <p:blipFill>
          <a:blip r:embed="rId4"/>
          <a:stretch>
            <a:fillRect/>
          </a:stretch>
        </p:blipFill>
        <p:spPr>
          <a:xfrm>
            <a:off x="66796" y="1134446"/>
            <a:ext cx="9030710" cy="4132520"/>
          </a:xfrm>
          <a:prstGeom prst="rect">
            <a:avLst/>
          </a:prstGeom>
          <a:ln>
            <a:noFill/>
          </a:ln>
          <a:effectLst>
            <a:outerShdw blurRad="292100" dist="139700" dir="2700000" algn="tl" rotWithShape="0">
              <a:srgbClr val="333333">
                <a:alpha val="65000"/>
              </a:srgbClr>
            </a:outerShdw>
          </a:effectLst>
        </p:spPr>
      </p:pic>
      <p:sp>
        <p:nvSpPr>
          <p:cNvPr id="4" name="textruta 3">
            <a:extLst>
              <a:ext uri="{FF2B5EF4-FFF2-40B4-BE49-F238E27FC236}">
                <a16:creationId xmlns:a16="http://schemas.microsoft.com/office/drawing/2014/main" id="{68AC0A05-AF8C-4CFC-A707-19466B0DA392}"/>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450834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82675" y="1521153"/>
            <a:ext cx="3888000" cy="3960000"/>
          </a:xfrm>
        </p:spPr>
        <p:txBody>
          <a:bodyPr/>
          <a:lstStyle/>
          <a:p>
            <a:endParaRPr lang="sv-SE" sz="28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Möjliga vinster med att ha en individuell träff eller samarbeta med andra vuxna runt barnet?</a:t>
            </a:r>
          </a:p>
          <a:p>
            <a:endParaRPr lang="sv-SE" dirty="0"/>
          </a:p>
        </p:txBody>
      </p:sp>
      <p:sp>
        <p:nvSpPr>
          <p:cNvPr id="3" name="Rubrik 2"/>
          <p:cNvSpPr>
            <a:spLocks noGrp="1"/>
          </p:cNvSpPr>
          <p:nvPr>
            <p:ph type="title"/>
          </p:nvPr>
        </p:nvSpPr>
        <p:spPr>
          <a:xfrm>
            <a:off x="458788" y="1036519"/>
            <a:ext cx="8231188" cy="842962"/>
          </a:xfrm>
        </p:spPr>
        <p:txBody>
          <a:bodyPr>
            <a:normAutofit/>
          </a:bodyPr>
          <a:lstStyle/>
          <a:p>
            <a:pPr algn="ctr"/>
            <a:r>
              <a:rPr lang="sv-SE" sz="4000" dirty="0">
                <a:latin typeface="Times New Roman" panose="02020603050405020304" pitchFamily="18" charset="0"/>
                <a:cs typeface="Times New Roman" panose="02020603050405020304" pitchFamily="18" charset="0"/>
              </a:rPr>
              <a:t>Vinster med en individuell träff</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9112" y="2083519"/>
            <a:ext cx="3258539" cy="3316481"/>
          </a:xfrm>
          <a:prstGeom prst="rect">
            <a:avLst/>
          </a:prstGeom>
        </p:spPr>
      </p:pic>
      <p:pic>
        <p:nvPicPr>
          <p:cNvPr id="5" name="Bildobjekt 4"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77410749-25F5-456B-A7F1-C06B5023228F}"/>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1533332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9858" y="961189"/>
            <a:ext cx="8229600" cy="831600"/>
          </a:xfrm>
        </p:spPr>
        <p:txBody>
          <a:bodyPr/>
          <a:lstStyle/>
          <a:p>
            <a:r>
              <a:rPr lang="sv-SE" sz="4000" dirty="0">
                <a:latin typeface="Times New Roman" panose="02020603050405020304" pitchFamily="18" charset="0"/>
                <a:cs typeface="Times New Roman" panose="02020603050405020304" pitchFamily="18" charset="0"/>
              </a:rPr>
              <a:t>Checklista</a:t>
            </a:r>
          </a:p>
        </p:txBody>
      </p:sp>
      <p:sp>
        <p:nvSpPr>
          <p:cNvPr id="3" name="Platshållare för innehåll 2"/>
          <p:cNvSpPr>
            <a:spLocks noGrp="1"/>
          </p:cNvSpPr>
          <p:nvPr>
            <p:ph idx="1"/>
          </p:nvPr>
        </p:nvSpPr>
        <p:spPr>
          <a:xfrm>
            <a:off x="489858" y="1871254"/>
            <a:ext cx="3959817" cy="4294050"/>
          </a:xfrm>
        </p:spPr>
        <p:txBody>
          <a:bodyPr/>
          <a:lstStyle/>
          <a:p>
            <a:pPr marL="360000" lvl="0" indent="-360000"/>
            <a:r>
              <a:rPr lang="sv-SE" sz="2400" dirty="0">
                <a:latin typeface="Times New Roman" panose="02020603050405020304" pitchFamily="18" charset="0"/>
                <a:cs typeface="Times New Roman" panose="02020603050405020304" pitchFamily="18" charset="0"/>
              </a:rPr>
              <a:t>Checklista fylls i innan träff (alt på träffen om föräldern inte fyllt i den innan)</a:t>
            </a:r>
          </a:p>
          <a:p>
            <a:pPr marL="0" lvl="0" indent="0">
              <a:spcBef>
                <a:spcPts val="0"/>
              </a:spcBef>
              <a:buNone/>
            </a:pPr>
            <a:endParaRPr lang="sv-SE" dirty="0"/>
          </a:p>
          <a:p>
            <a:pPr marL="0" lvl="0" indent="0">
              <a:buNone/>
            </a:pPr>
            <a:endParaRPr lang="sv-SE" dirty="0"/>
          </a:p>
        </p:txBody>
      </p:sp>
      <p:pic>
        <p:nvPicPr>
          <p:cNvPr id="5" name="Bildobjekt 4"/>
          <p:cNvPicPr>
            <a:picLocks noChangeAspect="1"/>
          </p:cNvPicPr>
          <p:nvPr/>
        </p:nvPicPr>
        <p:blipFill>
          <a:blip r:embed="rId3"/>
          <a:stretch>
            <a:fillRect/>
          </a:stretch>
        </p:blipFill>
        <p:spPr>
          <a:xfrm>
            <a:off x="4572000" y="411020"/>
            <a:ext cx="4277120" cy="5628260"/>
          </a:xfrm>
          <a:prstGeom prst="rect">
            <a:avLst/>
          </a:prstGeom>
          <a:effectLst>
            <a:outerShdw blurRad="63500" sx="102000" sy="102000" algn="ctr" rotWithShape="0">
              <a:prstClr val="black">
                <a:alpha val="40000"/>
              </a:prstClr>
            </a:outerShdw>
          </a:effectLst>
        </p:spPr>
      </p:pic>
      <p:pic>
        <p:nvPicPr>
          <p:cNvPr id="4" name="Bildobjekt 3"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58DA3538-8A46-48B8-A39A-47D0D92E3A6E}"/>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656829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861736" y="1811952"/>
            <a:ext cx="3888000" cy="3960000"/>
          </a:xfrm>
        </p:spPr>
        <p:txBody>
          <a:bodyPr>
            <a:normAutofit fontScale="85000" lnSpcReduction="10000"/>
          </a:bodyPr>
          <a:lstStyle/>
          <a:p>
            <a:r>
              <a:rPr lang="sv-SE" sz="2800" b="1" dirty="0">
                <a:latin typeface="Times New Roman" panose="02020603050405020304" pitchFamily="18" charset="0"/>
                <a:cs typeface="Times New Roman" panose="02020603050405020304" pitchFamily="18" charset="0"/>
              </a:rPr>
              <a:t>Agenda </a:t>
            </a:r>
          </a:p>
          <a:p>
            <a:pPr marL="360000" indent="-360000">
              <a:lnSpc>
                <a:spcPct val="160000"/>
              </a:lnSpc>
              <a:buFont typeface="Arial" pitchFamily="34" charset="0"/>
              <a:buChar char="•"/>
            </a:pPr>
            <a:r>
              <a:rPr lang="sv-SE" sz="2800" dirty="0">
                <a:latin typeface="Times New Roman" panose="02020603050405020304" pitchFamily="18" charset="0"/>
                <a:cs typeface="Times New Roman" panose="02020603050405020304" pitchFamily="18" charset="0"/>
              </a:rPr>
              <a:t> </a:t>
            </a:r>
            <a:r>
              <a:rPr lang="sv-SE" sz="2800" i="1" dirty="0">
                <a:latin typeface="Times New Roman" panose="02020603050405020304" pitchFamily="18" charset="0"/>
                <a:cs typeface="Times New Roman" panose="02020603050405020304" pitchFamily="18" charset="0"/>
              </a:rPr>
              <a:t>Presentation av dagens träff</a:t>
            </a:r>
          </a:p>
          <a:p>
            <a:pPr marL="360000" indent="-360000">
              <a:lnSpc>
                <a:spcPct val="160000"/>
              </a:lnSpc>
              <a:buFont typeface="Arial" pitchFamily="34" charset="0"/>
              <a:buChar char="•"/>
            </a:pPr>
            <a:r>
              <a:rPr lang="sv-SE" sz="2800" dirty="0">
                <a:latin typeface="Times New Roman" panose="02020603050405020304" pitchFamily="18" charset="0"/>
                <a:cs typeface="Times New Roman" panose="02020603050405020304" pitchFamily="18" charset="0"/>
              </a:rPr>
              <a:t> </a:t>
            </a:r>
            <a:r>
              <a:rPr lang="sv-SE" sz="2800" i="1" dirty="0">
                <a:latin typeface="Times New Roman" panose="02020603050405020304" pitchFamily="18" charset="0"/>
                <a:cs typeface="Times New Roman" panose="02020603050405020304" pitchFamily="18" charset="0"/>
              </a:rPr>
              <a:t>Fördjupning i Komet</a:t>
            </a:r>
          </a:p>
          <a:p>
            <a:pPr lvl="1">
              <a:lnSpc>
                <a:spcPts val="2880"/>
              </a:lnSpc>
            </a:pPr>
            <a:r>
              <a:rPr lang="sv-SE" sz="2400" dirty="0">
                <a:latin typeface="Times New Roman" panose="02020603050405020304" pitchFamily="18" charset="0"/>
                <a:cs typeface="Times New Roman" panose="02020603050405020304" pitchFamily="18" charset="0"/>
              </a:rPr>
              <a:t>Checklistan</a:t>
            </a:r>
          </a:p>
          <a:p>
            <a:pPr lvl="1">
              <a:lnSpc>
                <a:spcPts val="2880"/>
              </a:lnSpc>
            </a:pPr>
            <a:r>
              <a:rPr lang="sv-SE" sz="2400" dirty="0">
                <a:latin typeface="Times New Roman" panose="02020603050405020304" pitchFamily="18" charset="0"/>
                <a:cs typeface="Times New Roman" panose="02020603050405020304" pitchFamily="18" charset="0"/>
              </a:rPr>
              <a:t>Enas om fokus för träffen</a:t>
            </a:r>
          </a:p>
          <a:p>
            <a:pPr lvl="1">
              <a:lnSpc>
                <a:spcPts val="2880"/>
              </a:lnSpc>
            </a:pPr>
            <a:r>
              <a:rPr lang="sv-SE" sz="2400" dirty="0" err="1">
                <a:latin typeface="Times New Roman" panose="02020603050405020304" pitchFamily="18" charset="0"/>
                <a:cs typeface="Times New Roman" panose="02020603050405020304" pitchFamily="18" charset="0"/>
              </a:rPr>
              <a:t>Ev</a:t>
            </a:r>
            <a:r>
              <a:rPr lang="sv-SE" sz="2400" dirty="0">
                <a:latin typeface="Times New Roman" panose="02020603050405020304" pitchFamily="18" charset="0"/>
                <a:cs typeface="Times New Roman" panose="02020603050405020304" pitchFamily="18" charset="0"/>
              </a:rPr>
              <a:t> repetera delar av Komet</a:t>
            </a:r>
          </a:p>
          <a:p>
            <a:pPr marL="360000" indent="-360000">
              <a:lnSpc>
                <a:spcPct val="150000"/>
              </a:lnSpc>
              <a:buFont typeface="Arial" pitchFamily="34" charset="0"/>
              <a:buChar char="•"/>
            </a:pPr>
            <a:r>
              <a:rPr lang="sv-SE" sz="2800" i="1" dirty="0">
                <a:latin typeface="Times New Roman" panose="02020603050405020304" pitchFamily="18" charset="0"/>
                <a:cs typeface="Times New Roman" panose="02020603050405020304" pitchFamily="18" charset="0"/>
              </a:rPr>
              <a:t> Hemuppgift</a:t>
            </a:r>
          </a:p>
          <a:p>
            <a:pPr lvl="1"/>
            <a:r>
              <a:rPr lang="sv-SE" sz="2400" dirty="0">
                <a:latin typeface="Times New Roman" panose="02020603050405020304" pitchFamily="18" charset="0"/>
                <a:cs typeface="Times New Roman" panose="02020603050405020304" pitchFamily="18" charset="0"/>
              </a:rPr>
              <a:t>Behöver anpassningar göras?</a:t>
            </a:r>
          </a:p>
          <a:p>
            <a:endParaRPr lang="sv-SE" dirty="0"/>
          </a:p>
        </p:txBody>
      </p:sp>
      <p:sp>
        <p:nvSpPr>
          <p:cNvPr id="56322" name="Rectangle 2"/>
          <p:cNvSpPr>
            <a:spLocks noGrp="1" noChangeArrowheads="1"/>
          </p:cNvSpPr>
          <p:nvPr>
            <p:ph type="title"/>
          </p:nvPr>
        </p:nvSpPr>
        <p:spPr>
          <a:xfrm>
            <a:off x="457200" y="689670"/>
            <a:ext cx="8231188" cy="842962"/>
          </a:xfrm>
        </p:spPr>
        <p:txBody>
          <a:bodyPr>
            <a:normAutofit/>
          </a:bodyPr>
          <a:lstStyle/>
          <a:p>
            <a:pPr algn="ct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Individuell träff – spår A</a:t>
            </a:r>
          </a:p>
        </p:txBody>
      </p:sp>
      <p:pic>
        <p:nvPicPr>
          <p:cNvPr id="5122" name="Picture 2" descr="\\ad.stockholm.se\cli-sd\cc2sd008\005867\Johanna Enö Persson\Manual 3-11, reviderad version\Illustrationer\Komprimerade\Far tröstar arg dotter. Komprimer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6512" y="1938476"/>
            <a:ext cx="2736645" cy="3761509"/>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B328E83C-6059-4B30-A8E4-641B5BF4DF4E}"/>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773576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3"/>
          </p:nvPr>
        </p:nvSpPr>
        <p:spPr>
          <a:xfrm>
            <a:off x="675760" y="1548486"/>
            <a:ext cx="3888000" cy="4351200"/>
          </a:xfrm>
        </p:spPr>
        <p:txBody>
          <a:bodyPr>
            <a:normAutofit fontScale="92500" lnSpcReduction="20000"/>
          </a:bodyPr>
          <a:lstStyle/>
          <a:p>
            <a:pPr marL="0" indent="0">
              <a:buNone/>
            </a:pPr>
            <a:r>
              <a:rPr lang="sv-SE" sz="2400" b="1" dirty="0">
                <a:latin typeface="Times New Roman" panose="02020603050405020304" pitchFamily="18" charset="0"/>
                <a:cs typeface="Times New Roman" panose="02020603050405020304" pitchFamily="18" charset="0"/>
              </a:rPr>
              <a:t>Agenda </a:t>
            </a:r>
          </a:p>
          <a:p>
            <a:pPr marL="342900" indent="-342900">
              <a:lnSpc>
                <a:spcPct val="170000"/>
              </a:lnSpc>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  </a:t>
            </a:r>
            <a:r>
              <a:rPr lang="sv-SE" sz="2400" i="1" dirty="0">
                <a:latin typeface="Times New Roman" panose="02020603050405020304" pitchFamily="18" charset="0"/>
                <a:cs typeface="Times New Roman" panose="02020603050405020304" pitchFamily="18" charset="0"/>
              </a:rPr>
              <a:t>Presentation av dagens träff</a:t>
            </a:r>
          </a:p>
          <a:p>
            <a:pPr marL="342900" indent="-342900">
              <a:lnSpc>
                <a:spcPct val="170000"/>
              </a:lnSpc>
              <a:buFont typeface="Arial" panose="020B0604020202020204" pitchFamily="34" charset="0"/>
              <a:buChar char="•"/>
            </a:pPr>
            <a:r>
              <a:rPr lang="sv-SE" sz="2400" i="1" dirty="0">
                <a:latin typeface="Times New Roman" panose="02020603050405020304" pitchFamily="18" charset="0"/>
                <a:cs typeface="Times New Roman" panose="02020603050405020304" pitchFamily="18" charset="0"/>
              </a:rPr>
              <a:t>  Planering av samarbetet</a:t>
            </a:r>
          </a:p>
          <a:p>
            <a:pPr lvl="1">
              <a:lnSpc>
                <a:spcPct val="120000"/>
              </a:lnSpc>
            </a:pPr>
            <a:r>
              <a:rPr lang="sv-SE" dirty="0">
                <a:latin typeface="Times New Roman" panose="02020603050405020304" pitchFamily="18" charset="0"/>
                <a:cs typeface="Times New Roman" panose="02020603050405020304" pitchFamily="18" charset="0"/>
              </a:rPr>
              <a:t>Berätta för den inbjudne om Komet, föräldern utgår från Basen i Komet, bilaga 2, träff 4</a:t>
            </a:r>
          </a:p>
          <a:p>
            <a:pPr lvl="1">
              <a:lnSpc>
                <a:spcPct val="120000"/>
              </a:lnSpc>
            </a:pPr>
            <a:r>
              <a:rPr lang="sv-SE" dirty="0">
                <a:latin typeface="Times New Roman" panose="02020603050405020304" pitchFamily="18" charset="0"/>
                <a:cs typeface="Times New Roman" panose="02020603050405020304" pitchFamily="18" charset="0"/>
              </a:rPr>
              <a:t>Checklistan</a:t>
            </a:r>
          </a:p>
          <a:p>
            <a:pPr lvl="1">
              <a:lnSpc>
                <a:spcPct val="120000"/>
              </a:lnSpc>
            </a:pPr>
            <a:r>
              <a:rPr lang="sv-SE" dirty="0">
                <a:latin typeface="Times New Roman" panose="02020603050405020304" pitchFamily="18" charset="0"/>
                <a:cs typeface="Times New Roman" panose="02020603050405020304" pitchFamily="18" charset="0"/>
              </a:rPr>
              <a:t>Enas om fokus för samarbetet</a:t>
            </a:r>
            <a:endParaRPr lang="sv-SE"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 </a:t>
            </a:r>
            <a:r>
              <a:rPr lang="sv-SE" sz="2400" i="1" dirty="0">
                <a:latin typeface="Times New Roman" panose="02020603050405020304" pitchFamily="18" charset="0"/>
                <a:cs typeface="Times New Roman" panose="02020603050405020304" pitchFamily="18" charset="0"/>
              </a:rPr>
              <a:t>Fortsatt samarbete</a:t>
            </a:r>
          </a:p>
          <a:p>
            <a:pPr lvl="1">
              <a:lnSpc>
                <a:spcPct val="110000"/>
              </a:lnSpc>
            </a:pPr>
            <a:r>
              <a:rPr lang="sv-SE" dirty="0">
                <a:latin typeface="Times New Roman" panose="02020603050405020304" pitchFamily="18" charset="0"/>
                <a:cs typeface="Times New Roman" panose="02020603050405020304" pitchFamily="18" charset="0"/>
              </a:rPr>
              <a:t>Sammanfatta det ni kommit överens om </a:t>
            </a:r>
          </a:p>
          <a:p>
            <a:pPr>
              <a:buFontTx/>
              <a:buChar char="-"/>
            </a:pPr>
            <a:endParaRPr lang="sv-SE" dirty="0">
              <a:latin typeface="Times New Roman" panose="02020603050405020304" pitchFamily="18" charset="0"/>
              <a:cs typeface="Times New Roman" panose="02020603050405020304" pitchFamily="18" charset="0"/>
            </a:endParaRPr>
          </a:p>
          <a:p>
            <a:endParaRPr lang="sv-SE" dirty="0"/>
          </a:p>
        </p:txBody>
      </p:sp>
      <p:sp>
        <p:nvSpPr>
          <p:cNvPr id="56322" name="Rectangle 2"/>
          <p:cNvSpPr>
            <a:spLocks noGrp="1" noChangeArrowheads="1"/>
          </p:cNvSpPr>
          <p:nvPr>
            <p:ph type="title"/>
          </p:nvPr>
        </p:nvSpPr>
        <p:spPr>
          <a:xfrm>
            <a:off x="457200" y="736164"/>
            <a:ext cx="8231188" cy="842962"/>
          </a:xfrm>
        </p:spPr>
        <p:txBody>
          <a:bodyPr>
            <a:normAutofit/>
          </a:bodyPr>
          <a:lstStyle/>
          <a:p>
            <a:pPr algn="ctr"/>
            <a:br>
              <a:rPr lang="sv-SE" sz="36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Individuell träff – spår B</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203" y="2078409"/>
            <a:ext cx="3528491" cy="3570318"/>
          </a:xfrm>
          <a:prstGeom prst="rect">
            <a:avLst/>
          </a:prstGeom>
        </p:spPr>
      </p:pic>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73DBE761-6C21-4AC9-9A72-C714A6B8FFFF}"/>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729920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Träff 6</a:t>
            </a:r>
          </a:p>
        </p:txBody>
      </p:sp>
      <p:sp>
        <p:nvSpPr>
          <p:cNvPr id="3" name="Platshållare för innehåll 2"/>
          <p:cNvSpPr>
            <a:spLocks noGrp="1"/>
          </p:cNvSpPr>
          <p:nvPr>
            <p:ph idx="1"/>
          </p:nvPr>
        </p:nvSpPr>
        <p:spPr/>
        <p:txBody>
          <a:bodyPr/>
          <a:lstStyle/>
          <a:p>
            <a:pPr algn="ctr"/>
            <a:endParaRPr lang="sv-SE" dirty="0"/>
          </a:p>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410774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6" y="1657350"/>
            <a:ext cx="7770814" cy="3742650"/>
          </a:xfrm>
        </p:spPr>
        <p:txBody>
          <a:bodyPr/>
          <a:lstStyle/>
          <a:p>
            <a:r>
              <a:rPr lang="sv-SE" sz="2800" dirty="0">
                <a:latin typeface="Times New Roman" panose="02020603050405020304" pitchFamily="18" charset="0"/>
                <a:cs typeface="Times New Roman" panose="02020603050405020304" pitchFamily="18" charset="0"/>
              </a:rPr>
              <a:t>Gott exempel från träff 2 och 3?</a:t>
            </a:r>
          </a:p>
          <a:p>
            <a:endParaRPr lang="sv-SE" sz="28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Något du tog med dig från förra utbildningsdagen?</a:t>
            </a:r>
          </a:p>
          <a:p>
            <a:endParaRPr lang="sv-SE" sz="28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Reflektion/fråga på innehållet träff 4, 5 &amp; 6?</a:t>
            </a:r>
          </a:p>
          <a:p>
            <a:endParaRPr lang="sv-SE" sz="2400" dirty="0"/>
          </a:p>
        </p:txBody>
      </p:sp>
      <p:sp>
        <p:nvSpPr>
          <p:cNvPr id="5" name="Rubrik 4"/>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Sedan förra gången…</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1893800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2" name="Bildobjekt 1"/>
          <p:cNvPicPr>
            <a:picLocks noChangeAspect="1"/>
          </p:cNvPicPr>
          <p:nvPr/>
        </p:nvPicPr>
        <p:blipFill>
          <a:blip r:embed="rId4"/>
          <a:stretch>
            <a:fillRect/>
          </a:stretch>
        </p:blipFill>
        <p:spPr>
          <a:xfrm>
            <a:off x="2022528" y="879528"/>
            <a:ext cx="5098943" cy="5098943"/>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ECF4244A-DF36-47F2-848A-13D79466850E}"/>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017036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stretch>
            <a:fillRect/>
          </a:stretch>
        </p:blipFill>
        <p:spPr>
          <a:xfrm>
            <a:off x="154780" y="728417"/>
            <a:ext cx="8849735" cy="5132846"/>
          </a:xfrm>
          <a:prstGeom prst="rect">
            <a:avLst/>
          </a:prstGeom>
          <a:ln>
            <a:noFill/>
          </a:ln>
          <a:effectLst>
            <a:outerShdw blurRad="292100" dist="139700" dir="2700000" algn="tl" rotWithShape="0">
              <a:srgbClr val="333333">
                <a:alpha val="65000"/>
              </a:srgbClr>
            </a:outerShdw>
          </a:effectLst>
        </p:spPr>
      </p:pic>
      <p:sp>
        <p:nvSpPr>
          <p:cNvPr id="4" name="textruta 3">
            <a:extLst>
              <a:ext uri="{FF2B5EF4-FFF2-40B4-BE49-F238E27FC236}">
                <a16:creationId xmlns:a16="http://schemas.microsoft.com/office/drawing/2014/main" id="{D72E54BC-19CE-4614-810E-06DD251EEAF4}"/>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664368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a:xfrm>
            <a:off x="457199" y="582089"/>
            <a:ext cx="8196943" cy="970838"/>
          </a:xfrm>
        </p:spPr>
        <p:txBody>
          <a:bodyPr>
            <a:normAutofit/>
          </a:bodyPr>
          <a:lstStyle/>
          <a:p>
            <a:pPr algn="ct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Basen och toppen på pyramiden</a:t>
            </a:r>
          </a:p>
        </p:txBody>
      </p:sp>
      <p:sp>
        <p:nvSpPr>
          <p:cNvPr id="6" name="AutoShape 6"/>
          <p:cNvSpPr>
            <a:spLocks noChangeArrowheads="1"/>
          </p:cNvSpPr>
          <p:nvPr/>
        </p:nvSpPr>
        <p:spPr bwMode="auto">
          <a:xfrm>
            <a:off x="3968750" y="2456629"/>
            <a:ext cx="1308100" cy="357190"/>
          </a:xfrm>
          <a:prstGeom prst="rightArrow">
            <a:avLst>
              <a:gd name="adj1" fmla="val 50000"/>
              <a:gd name="adj2" fmla="val 85833"/>
            </a:avLst>
          </a:prstGeom>
          <a:solidFill>
            <a:srgbClr val="9385B8"/>
          </a:solidFill>
          <a:ln w="38100">
            <a:solidFill>
              <a:srgbClr val="000000">
                <a:alpha val="58823"/>
              </a:srgbClr>
            </a:solidFill>
            <a:miter lim="800000"/>
            <a:headEnd/>
            <a:tailEnd/>
          </a:ln>
        </p:spPr>
        <p:txBody>
          <a:bodyPr/>
          <a:lstStyle/>
          <a:p>
            <a:endParaRPr lang="sv-SE" dirty="0">
              <a:latin typeface="Stockholm Type Display Regular" pitchFamily="50" charset="0"/>
            </a:endParaRPr>
          </a:p>
        </p:txBody>
      </p:sp>
      <p:sp>
        <p:nvSpPr>
          <p:cNvPr id="9" name="Rektangel 8"/>
          <p:cNvSpPr/>
          <p:nvPr/>
        </p:nvSpPr>
        <p:spPr>
          <a:xfrm>
            <a:off x="5449604" y="3599177"/>
            <a:ext cx="2871435" cy="830997"/>
          </a:xfrm>
          <a:prstGeom prst="rect">
            <a:avLst/>
          </a:prstGeom>
        </p:spPr>
        <p:txBody>
          <a:bodyPr wrap="square">
            <a:spAutoFit/>
          </a:bodyPr>
          <a:lstStyle/>
          <a:p>
            <a:r>
              <a:rPr lang="sv-SE" sz="4800" b="1" dirty="0">
                <a:latin typeface="Times New Roman" panose="02020603050405020304" pitchFamily="18" charset="0"/>
                <a:ea typeface="Times New Roman" panose="02020603050405020304" pitchFamily="18" charset="0"/>
                <a:cs typeface="Times New Roman" panose="02020603050405020304" pitchFamily="18" charset="0"/>
              </a:rPr>
              <a:t>MER</a:t>
            </a:r>
            <a:r>
              <a:rPr lang="sv-SE" dirty="0">
                <a:latin typeface="Times New Roman" panose="02020603050405020304" pitchFamily="18" charset="0"/>
                <a:ea typeface="Times New Roman" panose="02020603050405020304" pitchFamily="18" charset="0"/>
                <a:cs typeface="Times New Roman" panose="02020603050405020304" pitchFamily="18" charset="0"/>
              </a:rPr>
              <a:t> förstärkning</a:t>
            </a:r>
            <a:endParaRPr lang="sv-SE" dirty="0">
              <a:latin typeface="Times New Roman" panose="02020603050405020304" pitchFamily="18" charset="0"/>
              <a:cs typeface="Times New Roman" panose="02020603050405020304" pitchFamily="18" charset="0"/>
            </a:endParaRPr>
          </a:p>
        </p:txBody>
      </p:sp>
      <p:sp>
        <p:nvSpPr>
          <p:cNvPr id="10" name="AutoShape 7"/>
          <p:cNvSpPr>
            <a:spLocks noChangeArrowheads="1"/>
          </p:cNvSpPr>
          <p:nvPr/>
        </p:nvSpPr>
        <p:spPr bwMode="auto">
          <a:xfrm>
            <a:off x="3937000" y="3626615"/>
            <a:ext cx="1512604" cy="785818"/>
          </a:xfrm>
          <a:prstGeom prst="rightArrow">
            <a:avLst>
              <a:gd name="adj1" fmla="val 50000"/>
              <a:gd name="adj2" fmla="val 85833"/>
            </a:avLst>
          </a:prstGeom>
          <a:solidFill>
            <a:srgbClr val="9385B8"/>
          </a:solidFill>
          <a:ln w="38100">
            <a:solidFill>
              <a:srgbClr val="000000">
                <a:alpha val="58823"/>
              </a:srgbClr>
            </a:solidFill>
            <a:miter lim="800000"/>
            <a:headEnd/>
            <a:tailEnd/>
          </a:ln>
        </p:spPr>
        <p:txBody>
          <a:bodyPr/>
          <a:lstStyle/>
          <a:p>
            <a:endParaRPr lang="sv-SE" dirty="0">
              <a:latin typeface="Stockholm Type Display Regular" pitchFamily="50" charset="0"/>
            </a:endParaRPr>
          </a:p>
        </p:txBody>
      </p:sp>
      <p:sp>
        <p:nvSpPr>
          <p:cNvPr id="8" name="Rektangel 7"/>
          <p:cNvSpPr/>
          <p:nvPr/>
        </p:nvSpPr>
        <p:spPr>
          <a:xfrm>
            <a:off x="5449604" y="2427387"/>
            <a:ext cx="2332690" cy="369332"/>
          </a:xfrm>
          <a:prstGeom prst="rect">
            <a:avLst/>
          </a:prstGeom>
        </p:spPr>
        <p:txBody>
          <a:bodyPr wrap="none">
            <a:spAutoFit/>
          </a:bodyPr>
          <a:lstStyle/>
          <a:p>
            <a:pPr lvl="0" eaLnBrk="0" hangingPunct="0"/>
            <a:r>
              <a:rPr lang="sv-SE"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MINDRE</a:t>
            </a:r>
            <a:r>
              <a:rPr lang="sv-S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förstärkning</a:t>
            </a:r>
          </a:p>
        </p:txBody>
      </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97" y="1537429"/>
            <a:ext cx="2941049" cy="4123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Bildobjekt 13"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12" name="textruta 11">
            <a:extLst>
              <a:ext uri="{FF2B5EF4-FFF2-40B4-BE49-F238E27FC236}">
                <a16:creationId xmlns:a16="http://schemas.microsoft.com/office/drawing/2014/main" id="{BD0B38B2-B1EC-4C77-8A16-625FFE9C5B8C}"/>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248977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5612" y="606284"/>
            <a:ext cx="8098077" cy="970838"/>
          </a:xfrm>
        </p:spPr>
        <p:txBody>
          <a:bodyPr>
            <a:noAutofit/>
          </a:bodyPr>
          <a:lstStyle/>
          <a:p>
            <a:pPr algn="ctr" eaLnBrk="1" hangingPunct="1"/>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Syftet med toppstrategierna</a:t>
            </a:r>
            <a:br>
              <a:rPr lang="sv-SE" sz="4000" dirty="0">
                <a:latin typeface="Stockholm Type Regular" pitchFamily="50" charset="0"/>
              </a:rPr>
            </a:br>
            <a:r>
              <a:rPr lang="sv-SE" sz="4000" dirty="0">
                <a:latin typeface="Stockholm Type Regular" pitchFamily="50" charset="0"/>
              </a:rPr>
              <a:t> </a:t>
            </a:r>
          </a:p>
        </p:txBody>
      </p:sp>
      <p:sp>
        <p:nvSpPr>
          <p:cNvPr id="19459" name="Rectangle 3"/>
          <p:cNvSpPr>
            <a:spLocks noGrp="1" noChangeArrowheads="1"/>
          </p:cNvSpPr>
          <p:nvPr>
            <p:ph idx="1"/>
          </p:nvPr>
        </p:nvSpPr>
        <p:spPr>
          <a:xfrm>
            <a:off x="194667" y="704664"/>
            <a:ext cx="4644980" cy="3286121"/>
          </a:xfrm>
        </p:spPr>
        <p:txBody>
          <a:bodyPr/>
          <a:lstStyle/>
          <a:p>
            <a:pPr eaLnBrk="1" hangingPunct="1">
              <a:buFont typeface="Monotype Sorts" pitchFamily="2" charset="2"/>
              <a:buNone/>
            </a:pPr>
            <a:endParaRPr lang="sv-SE" dirty="0"/>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sv-SE"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Alternativ till bråk och skäll</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dirty="0">
                <a:solidFill>
                  <a:srgbClr val="000000"/>
                </a:solidFill>
                <a:latin typeface="Times New Roman" panose="02020603050405020304" pitchFamily="18" charset="0"/>
                <a:cs typeface="Times New Roman" panose="02020603050405020304" pitchFamily="18" charset="0"/>
              </a:rPr>
              <a:t>Underlätta lugn och konsekvent hantering av konflikter</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Hantera konflikter på ett mer planerat och förutsägbart sätt</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dirty="0">
                <a:solidFill>
                  <a:srgbClr val="000000"/>
                </a:solidFill>
                <a:latin typeface="Times New Roman" panose="02020603050405020304" pitchFamily="18" charset="0"/>
                <a:cs typeface="Times New Roman" panose="02020603050405020304" pitchFamily="18" charset="0"/>
              </a:rPr>
              <a:t>Undvika upptrappning</a:t>
            </a:r>
            <a:endParaRPr kumimoji="0" lang="sv-SE"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eaLnBrk="1" hangingPunct="1">
              <a:buFont typeface="Monotype Sorts" pitchFamily="2" charset="2"/>
              <a:buNone/>
            </a:pPr>
            <a:endParaRPr lang="sv-SE" dirty="0"/>
          </a:p>
        </p:txBody>
      </p:sp>
      <p:sp>
        <p:nvSpPr>
          <p:cNvPr id="10" name="Platshållare för datum 9"/>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6EAA20-4D75-46D2-8932-C1EE36C9F56E}" type="datetime1">
              <a:rPr kumimoji="0" lang="sv-SE" sz="1000" b="0" i="0" u="none" strike="noStrike" kern="1200" cap="none" spc="0" normalizeH="0" baseline="0" noProof="0" smtClean="0">
                <a:ln>
                  <a:noFill/>
                </a:ln>
                <a:solidFill>
                  <a:srgbClr val="F5F3EE"/>
                </a:solidFill>
                <a:effectLst/>
                <a:uLnTx/>
                <a:uFillTx/>
                <a:latin typeface="Stockholm Type Display Regular"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2025-07-03</a:t>
            </a:fld>
            <a:endParaRPr kumimoji="0" lang="en-US" sz="1000" b="0" i="0" u="none" strike="noStrike" kern="1200" cap="none" spc="0" normalizeH="0" baseline="0" noProof="0" dirty="0">
              <a:ln>
                <a:noFill/>
              </a:ln>
              <a:solidFill>
                <a:srgbClr val="F5F3EE"/>
              </a:solidFill>
              <a:effectLst/>
              <a:uLnTx/>
              <a:uFillTx/>
              <a:latin typeface="Stockholm Type Display Regular" pitchFamily="50" charset="0"/>
              <a:ea typeface="+mn-ea"/>
              <a:cs typeface="+mn-cs"/>
            </a:endParaRPr>
          </a:p>
        </p:txBody>
      </p:sp>
      <p:sp>
        <p:nvSpPr>
          <p:cNvPr id="19460" name="Likbent triangel 3"/>
          <p:cNvSpPr>
            <a:spLocks noChangeArrowheads="1"/>
          </p:cNvSpPr>
          <p:nvPr/>
        </p:nvSpPr>
        <p:spPr bwMode="auto">
          <a:xfrm>
            <a:off x="1270154" y="2984560"/>
            <a:ext cx="5643562" cy="3286125"/>
          </a:xfrm>
          <a:prstGeom prst="triangle">
            <a:avLst>
              <a:gd name="adj" fmla="val 50000"/>
            </a:avLst>
          </a:prstGeom>
          <a:solidFill>
            <a:srgbClr val="FFC000"/>
          </a:solidFill>
          <a:ln w="9525" algn="ctr">
            <a:solidFill>
              <a:srgbClr val="FFC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cxnSp>
        <p:nvCxnSpPr>
          <p:cNvPr id="19461" name="Rak 11"/>
          <p:cNvCxnSpPr>
            <a:cxnSpLocks noChangeShapeType="1"/>
            <a:stCxn id="19460" idx="1"/>
            <a:endCxn id="19460" idx="5"/>
          </p:cNvCxnSpPr>
          <p:nvPr/>
        </p:nvCxnSpPr>
        <p:spPr bwMode="auto">
          <a:xfrm>
            <a:off x="2681045" y="4627623"/>
            <a:ext cx="2821781" cy="0"/>
          </a:xfrm>
          <a:prstGeom prst="line">
            <a:avLst/>
          </a:prstGeom>
          <a:noFill/>
          <a:ln w="9525" algn="ctr">
            <a:solidFill>
              <a:schemeClr val="tx1"/>
            </a:solidFill>
            <a:round/>
            <a:headEnd/>
            <a:tailEnd/>
          </a:ln>
        </p:spPr>
      </p:cxnSp>
      <p:sp>
        <p:nvSpPr>
          <p:cNvPr id="19462" name="textruta 14"/>
          <p:cNvSpPr txBox="1">
            <a:spLocks noChangeArrowheads="1"/>
          </p:cNvSpPr>
          <p:nvPr/>
        </p:nvSpPr>
        <p:spPr bwMode="auto">
          <a:xfrm>
            <a:off x="4937513" y="1091703"/>
            <a:ext cx="5600210" cy="489364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Stockholm Type Regular"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Stockholm Type Regular"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Stockholm Type Regular"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noProof="0" dirty="0">
              <a:solidFill>
                <a:srgbClr val="000000"/>
              </a:solidFill>
              <a:latin typeface="Stockholm Type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dirty="0">
              <a:ln>
                <a:noFill/>
              </a:ln>
              <a:solidFill>
                <a:srgbClr val="000000"/>
              </a:solidFill>
              <a:effectLst/>
              <a:uLnTx/>
              <a:uFillTx/>
              <a:latin typeface="Stockholm Type Regular" pitchFamily="50"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noProof="0" dirty="0">
              <a:solidFill>
                <a:srgbClr val="000000"/>
              </a:solidFill>
              <a:latin typeface="Stockholm Type Regular" pitchFamily="50"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Vilka beteenden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vill vi se </a:t>
            </a:r>
            <a:r>
              <a:rPr kumimoji="0" lang="sv-SE"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mindre</a:t>
            </a: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0000"/>
              </a:solidFill>
              <a:effectLst/>
              <a:uLnTx/>
              <a:uFillTx/>
              <a:latin typeface="Stockholm Type Regular"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Stockholm Type Regular"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Stockholm Type Regular"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Vilka beteenden vill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vi se </a:t>
            </a:r>
            <a:r>
              <a:rPr kumimoji="0" lang="sv-SE"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mer </a:t>
            </a: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av?</a:t>
            </a:r>
          </a:p>
        </p:txBody>
      </p:sp>
      <p:sp>
        <p:nvSpPr>
          <p:cNvPr id="16" name="Plus 15"/>
          <p:cNvSpPr/>
          <p:nvPr/>
        </p:nvSpPr>
        <p:spPr bwMode="auto">
          <a:xfrm>
            <a:off x="3339315" y="5006785"/>
            <a:ext cx="1314451" cy="1077912"/>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5" name="Minus 4"/>
          <p:cNvSpPr/>
          <p:nvPr/>
        </p:nvSpPr>
        <p:spPr>
          <a:xfrm>
            <a:off x="3344223" y="3353947"/>
            <a:ext cx="1495424" cy="1466850"/>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2" name="textruta 11">
            <a:extLst>
              <a:ext uri="{FF2B5EF4-FFF2-40B4-BE49-F238E27FC236}">
                <a16:creationId xmlns:a16="http://schemas.microsoft.com/office/drawing/2014/main" id="{FA11E7B0-410C-4C7E-A526-602425B25829}"/>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4022135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9996" y="980368"/>
            <a:ext cx="8231188" cy="842962"/>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Hantera en konflikter</a:t>
            </a:r>
          </a:p>
        </p:txBody>
      </p:sp>
      <p:sp>
        <p:nvSpPr>
          <p:cNvPr id="3" name="Platshållare för innehåll 2"/>
          <p:cNvSpPr>
            <a:spLocks noGrp="1"/>
          </p:cNvSpPr>
          <p:nvPr>
            <p:ph idx="1"/>
          </p:nvPr>
        </p:nvSpPr>
        <p:spPr>
          <a:xfrm>
            <a:off x="602674" y="1451073"/>
            <a:ext cx="7731702" cy="4340127"/>
          </a:xfrm>
        </p:spPr>
        <p:txBody>
          <a:bodyPr/>
          <a:lstStyle/>
          <a:p>
            <a:r>
              <a:rPr lang="sv-SE" sz="3200" dirty="0">
                <a:solidFill>
                  <a:schemeClr val="tx1"/>
                </a:solidFill>
                <a:latin typeface="Times New Roman" panose="02020603050405020304" pitchFamily="18" charset="0"/>
                <a:cs typeface="Times New Roman" panose="02020603050405020304" pitchFamily="18" charset="0"/>
              </a:rPr>
              <a:t>Vilka situationer tror ni brukar leda till bråk och tjat hos era familjer? </a:t>
            </a:r>
            <a:endParaRPr lang="sv-SE" sz="3200" dirty="0">
              <a:latin typeface="Times New Roman" panose="02020603050405020304" pitchFamily="18" charset="0"/>
              <a:cs typeface="Times New Roman" panose="02020603050405020304" pitchFamily="18" charset="0"/>
            </a:endParaRPr>
          </a:p>
          <a:p>
            <a:pPr algn="ctr">
              <a:lnSpc>
                <a:spcPct val="100000"/>
              </a:lnSpc>
            </a:pPr>
            <a:endParaRPr lang="sv-SE" sz="2800" dirty="0">
              <a:latin typeface="Times New Roman" panose="02020603050405020304" pitchFamily="18" charset="0"/>
              <a:cs typeface="Times New Roman" panose="02020603050405020304" pitchFamily="18" charset="0"/>
            </a:endParaRPr>
          </a:p>
          <a:p>
            <a:pPr marL="457200" indent="-457200">
              <a:lnSpc>
                <a:spcPct val="100000"/>
              </a:lnSpc>
              <a:buFont typeface="Wingdings" panose="05000000000000000000" pitchFamily="2" charset="2"/>
              <a:buChar char="§"/>
            </a:pPr>
            <a:endParaRPr lang="sv-SE" sz="2800" dirty="0">
              <a:latin typeface="Times New Roman" panose="02020603050405020304" pitchFamily="18" charset="0"/>
              <a:cs typeface="Times New Roman" panose="02020603050405020304" pitchFamily="18" charset="0"/>
            </a:endParaRPr>
          </a:p>
          <a:p>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35600"/>
            <a:ext cx="8253984" cy="3304032"/>
          </a:xfrm>
          <a:prstGeom prst="rect">
            <a:avLst/>
          </a:prstGeom>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989BD028-0277-4B5F-BB0F-051128214F89}"/>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326953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88188"/>
            <a:ext cx="8231188" cy="842962"/>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Råd för att släppa en konflikt</a:t>
            </a:r>
          </a:p>
        </p:txBody>
      </p:sp>
      <p:sp>
        <p:nvSpPr>
          <p:cNvPr id="3" name="Platshållare för innehåll 2"/>
          <p:cNvSpPr>
            <a:spLocks noGrp="1"/>
          </p:cNvSpPr>
          <p:nvPr>
            <p:ph idx="1"/>
          </p:nvPr>
        </p:nvSpPr>
        <p:spPr>
          <a:xfrm>
            <a:off x="656493" y="1230705"/>
            <a:ext cx="7573108" cy="4668982"/>
          </a:xfrm>
        </p:spPr>
        <p:txBody>
          <a:bodyPr>
            <a:normAutofit/>
          </a:bodyPr>
          <a:lstStyle/>
          <a:p>
            <a:pPr marL="342900" lvl="0" indent="-342900">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Strunta i  att ta konflikten. </a:t>
            </a:r>
          </a:p>
          <a:p>
            <a:pPr marL="342900" lvl="0" indent="-3429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Låt bli att uppmärksamma det barnet gör som du inte gillar. </a:t>
            </a:r>
          </a:p>
          <a:p>
            <a:pPr marL="457200" lvl="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Avled barnets uppmärksamhet.</a:t>
            </a:r>
          </a:p>
          <a:p>
            <a:pPr marL="342900" lvl="0" indent="-3429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Distrahera dig själv.</a:t>
            </a:r>
          </a:p>
          <a:p>
            <a:pPr marL="342900" lvl="0" indent="-3429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Lämna platsen. </a:t>
            </a:r>
          </a:p>
          <a:p>
            <a:pPr marL="342900" lvl="0" indent="-3429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Släpp inte konflikt situationen för att straffa.</a:t>
            </a:r>
          </a:p>
          <a:p>
            <a:endParaRPr lang="sv-SE"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3AB147B5-8D95-41B5-8A15-D86BD38E2EDA}"/>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056156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4DDEED5-9079-4CC8-BE50-3C3954B2726E}"/>
              </a:ext>
            </a:extLst>
          </p:cNvPr>
          <p:cNvSpPr>
            <a:spLocks noGrp="1"/>
          </p:cNvSpPr>
          <p:nvPr>
            <p:ph type="body" sz="quarter" idx="13"/>
          </p:nvPr>
        </p:nvSpPr>
        <p:spPr>
          <a:xfrm>
            <a:off x="489858" y="2340958"/>
            <a:ext cx="7482567" cy="3960000"/>
          </a:xfrm>
        </p:spPr>
        <p:txBody>
          <a:bodyPr/>
          <a:lstStyle/>
          <a:p>
            <a:pPr marL="360000" indent="-360000"/>
            <a:r>
              <a:rPr lang="sv-SE" sz="2800" b="0" dirty="0">
                <a:latin typeface="Times New Roman" panose="02020603050405020304" pitchFamily="18" charset="0"/>
                <a:cs typeface="Times New Roman" panose="02020603050405020304" pitchFamily="18" charset="0"/>
              </a:rPr>
              <a:t>Vad gjorde föräldrarna som var bra?</a:t>
            </a:r>
            <a:endParaRPr lang="sv-SE" sz="2800" dirty="0">
              <a:latin typeface="Times New Roman" panose="02020603050405020304" pitchFamily="18" charset="0"/>
              <a:cs typeface="Times New Roman" panose="02020603050405020304" pitchFamily="18" charset="0"/>
            </a:endParaRPr>
          </a:p>
          <a:p>
            <a:pPr marL="360000" indent="-360000"/>
            <a:r>
              <a:rPr lang="sv-SE" sz="2800" b="0" dirty="0">
                <a:latin typeface="Times New Roman" panose="02020603050405020304" pitchFamily="18" charset="0"/>
                <a:cs typeface="Times New Roman" panose="02020603050405020304" pitchFamily="18" charset="0"/>
              </a:rPr>
              <a:t>Vad hade föräldrarna kunna göra annorlunda?</a:t>
            </a:r>
            <a:endParaRPr lang="sv-SE" sz="2800" dirty="0"/>
          </a:p>
        </p:txBody>
      </p:sp>
      <p:sp>
        <p:nvSpPr>
          <p:cNvPr id="6" name="Rubrik 5"/>
          <p:cNvSpPr>
            <a:spLocks noGrp="1"/>
          </p:cNvSpPr>
          <p:nvPr>
            <p:ph type="title"/>
          </p:nvPr>
        </p:nvSpPr>
        <p:spPr>
          <a:xfrm>
            <a:off x="422954" y="1276616"/>
            <a:ext cx="8231188" cy="461665"/>
          </a:xfrm>
        </p:spPr>
        <p:txBody>
          <a:bodyPr>
            <a:normAutofit fontScale="90000"/>
          </a:bodyPr>
          <a:lstStyle/>
          <a:p>
            <a:pPr marL="360000" indent="-360000" algn="ctr"/>
            <a:r>
              <a:rPr lang="sv-SE" sz="4000" b="1" dirty="0">
                <a:solidFill>
                  <a:schemeClr val="tx1"/>
                </a:solidFill>
                <a:latin typeface="Times New Roman" panose="02020603050405020304" pitchFamily="18" charset="0"/>
                <a:cs typeface="Times New Roman" panose="02020603050405020304" pitchFamily="18" charset="0"/>
                <a:sym typeface="Webdings"/>
              </a:rPr>
              <a:t> </a:t>
            </a:r>
            <a:r>
              <a:rPr lang="sv-SE" sz="4000" b="1" dirty="0">
                <a:latin typeface="Times New Roman" panose="02020603050405020304" pitchFamily="18" charset="0"/>
                <a:cs typeface="Times New Roman" panose="02020603050405020304" pitchFamily="18" charset="0"/>
              </a:rPr>
              <a:t>Film 12 – Konflikt vid läggning</a:t>
            </a:r>
            <a:br>
              <a:rPr lang="sv-SE" sz="4000" dirty="0">
                <a:latin typeface="Times New Roman" panose="02020603050405020304" pitchFamily="18" charset="0"/>
                <a:cs typeface="Times New Roman" panose="02020603050405020304" pitchFamily="18" charset="0"/>
              </a:rPr>
            </a:br>
            <a:br>
              <a:rPr lang="sv-SE" sz="4000" dirty="0">
                <a:latin typeface="Times New Roman" panose="02020603050405020304" pitchFamily="18" charset="0"/>
                <a:cs typeface="Times New Roman" panose="02020603050405020304" pitchFamily="18" charset="0"/>
              </a:rPr>
            </a:br>
            <a:br>
              <a:rPr lang="sv-SE" sz="2900" dirty="0">
                <a:latin typeface="Times New Roman" panose="02020603050405020304" pitchFamily="18" charset="0"/>
                <a:cs typeface="Times New Roman" panose="02020603050405020304" pitchFamily="18" charset="0"/>
              </a:rPr>
            </a:br>
            <a:br>
              <a:rPr lang="sv-SE" b="0" dirty="0">
                <a:latin typeface="Times New Roman" panose="02020603050405020304" pitchFamily="18" charset="0"/>
                <a:cs typeface="Times New Roman" panose="02020603050405020304" pitchFamily="18" charset="0"/>
              </a:rPr>
            </a:br>
            <a:br>
              <a:rPr lang="sv-SE" b="0" dirty="0"/>
            </a:br>
            <a:endParaRPr lang="sv-SE" dirty="0">
              <a:latin typeface="Times New Roman" panose="02020603050405020304" pitchFamily="18" charset="0"/>
              <a:cs typeface="Times New Roman" panose="02020603050405020304" pitchFamily="18" charset="0"/>
            </a:endParaRPr>
          </a:p>
        </p:txBody>
      </p:sp>
      <p:pic>
        <p:nvPicPr>
          <p:cNvPr id="8" name="Bildobjekt 7"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4" name="textruta 3">
            <a:extLst>
              <a:ext uri="{FF2B5EF4-FFF2-40B4-BE49-F238E27FC236}">
                <a16:creationId xmlns:a16="http://schemas.microsoft.com/office/drawing/2014/main" id="{066BF140-C93D-4B89-9F1A-9B2B83B5A118}"/>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959086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97350"/>
            <a:ext cx="8231188" cy="842962"/>
          </a:xfrm>
        </p:spPr>
        <p:txBody>
          <a:bodyPr>
            <a:normAutofit/>
          </a:bodyPr>
          <a:lstStyle/>
          <a:p>
            <a:pPr algn="ctr"/>
            <a:r>
              <a:rPr lang="sv-SE" sz="4000" dirty="0">
                <a:latin typeface="Times New Roman" panose="02020603050405020304" pitchFamily="18" charset="0"/>
                <a:cs typeface="Times New Roman" panose="02020603050405020304" pitchFamily="18" charset="0"/>
              </a:rPr>
              <a:t>Råd för att diskutera i en konflikt</a:t>
            </a:r>
          </a:p>
        </p:txBody>
      </p:sp>
      <p:pic>
        <p:nvPicPr>
          <p:cNvPr id="6" name="Platshållare för innehåll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63437" y="1767801"/>
            <a:ext cx="4217125" cy="4116387"/>
          </a:xfrm>
          <a:prstGeom prst="rect">
            <a:avLst/>
          </a:prstGeom>
          <a:ln>
            <a:noFill/>
          </a:ln>
          <a:effectLst>
            <a:outerShdw blurRad="292100" dist="139700" dir="2700000" algn="tl" rotWithShape="0">
              <a:srgbClr val="333333">
                <a:alpha val="65000"/>
              </a:srgbClr>
            </a:outerShdw>
          </a:effec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0DE0DE98-F392-4A44-84C7-3CB95B0FEE85}"/>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831170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73051"/>
            <a:ext cx="8231188" cy="842962"/>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Råd för att diskutera i en konflikt</a:t>
            </a:r>
          </a:p>
        </p:txBody>
      </p:sp>
      <p:sp>
        <p:nvSpPr>
          <p:cNvPr id="3" name="Platshållare för innehåll 2"/>
          <p:cNvSpPr>
            <a:spLocks noGrp="1"/>
          </p:cNvSpPr>
          <p:nvPr>
            <p:ph idx="1"/>
          </p:nvPr>
        </p:nvSpPr>
        <p:spPr>
          <a:xfrm>
            <a:off x="656493" y="1606053"/>
            <a:ext cx="7573108" cy="4340127"/>
          </a:xfrm>
        </p:spPr>
        <p:txBody>
          <a:bodyPr>
            <a:normAutofit/>
          </a:bodyPr>
          <a:lstStyle/>
          <a:p>
            <a:pPr marL="457200" lvl="0" indent="-4572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Bekräfta känslor</a:t>
            </a:r>
          </a:p>
          <a:p>
            <a:pPr marL="457200" lvl="0" indent="-4572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Låt barnet ge förslag</a:t>
            </a:r>
          </a:p>
          <a:p>
            <a:pPr marL="457200" lvl="0" indent="-4572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Gemensam lösning</a:t>
            </a:r>
          </a:p>
          <a:p>
            <a:pPr marL="457200" lvl="0" indent="-4572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Problemlösningsmodellen</a:t>
            </a:r>
          </a:p>
          <a:p>
            <a:endParaRPr lang="sv-SE" dirty="0">
              <a:solidFill>
                <a:schemeClr val="tx1"/>
              </a:solidFill>
              <a:latin typeface="Times New Roman" panose="02020603050405020304" pitchFamily="18" charset="0"/>
              <a:cs typeface="Times New Roman" panose="02020603050405020304" pitchFamily="18" charset="0"/>
            </a:endParaRPr>
          </a:p>
        </p:txBody>
      </p:sp>
      <p:pic>
        <p:nvPicPr>
          <p:cNvPr id="7" name="Bildobjekt 6"/>
          <p:cNvPicPr/>
          <p:nvPr/>
        </p:nvPicPr>
        <p:blipFill>
          <a:blip r:embed="rId3" cstate="print">
            <a:extLst>
              <a:ext uri="{28A0092B-C50C-407E-A947-70E740481C1C}">
                <a14:useLocalDpi xmlns:a14="http://schemas.microsoft.com/office/drawing/2010/main" val="0"/>
              </a:ext>
            </a:extLst>
          </a:blip>
          <a:stretch>
            <a:fillRect/>
          </a:stretch>
        </p:blipFill>
        <p:spPr>
          <a:xfrm>
            <a:off x="2321829" y="4348569"/>
            <a:ext cx="4242435" cy="1816735"/>
          </a:xfrm>
          <a:prstGeom prst="rect">
            <a:avLst/>
          </a:prstGeom>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2139FF75-DB3A-4DBF-A1EC-75A451B22DCC}"/>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910706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5E248FD-8933-4CB9-BAFB-15BFF42268AC}"/>
              </a:ext>
            </a:extLst>
          </p:cNvPr>
          <p:cNvSpPr>
            <a:spLocks noGrp="1"/>
          </p:cNvSpPr>
          <p:nvPr>
            <p:ph type="body" sz="quarter" idx="13"/>
          </p:nvPr>
        </p:nvSpPr>
        <p:spPr>
          <a:xfrm>
            <a:off x="725484" y="2341874"/>
            <a:ext cx="7569335" cy="3960000"/>
          </a:xfrm>
        </p:spPr>
        <p:txBody>
          <a:bodyPr/>
          <a:lstStyle/>
          <a:p>
            <a:pPr marL="360000" indent="-360000"/>
            <a:r>
              <a:rPr lang="sv-SE" sz="2800" b="0" dirty="0">
                <a:latin typeface="Times New Roman" panose="02020603050405020304" pitchFamily="18" charset="0"/>
                <a:cs typeface="Times New Roman" panose="02020603050405020304" pitchFamily="18" charset="0"/>
              </a:rPr>
              <a:t>Hur tror ni barnen upplevde situationen?</a:t>
            </a:r>
            <a:endParaRPr lang="sv-SE" sz="2800" dirty="0">
              <a:latin typeface="Times New Roman" panose="02020603050405020304" pitchFamily="18" charset="0"/>
              <a:cs typeface="Times New Roman" panose="02020603050405020304" pitchFamily="18" charset="0"/>
            </a:endParaRPr>
          </a:p>
          <a:p>
            <a:pPr marL="360000" indent="-360000"/>
            <a:r>
              <a:rPr lang="sv-SE" sz="2800" b="0" dirty="0">
                <a:latin typeface="Times New Roman" panose="02020603050405020304" pitchFamily="18" charset="0"/>
                <a:cs typeface="Times New Roman" panose="02020603050405020304" pitchFamily="18" charset="0"/>
              </a:rPr>
              <a:t>Vad gjorde föräldern som var bra?</a:t>
            </a:r>
            <a:br>
              <a:rPr lang="sv-SE" sz="2800" b="0" dirty="0"/>
            </a:br>
            <a:endParaRPr lang="sv-SE" sz="2800" dirty="0"/>
          </a:p>
        </p:txBody>
      </p:sp>
      <p:sp>
        <p:nvSpPr>
          <p:cNvPr id="6" name="Rubrik 5"/>
          <p:cNvSpPr>
            <a:spLocks noGrp="1"/>
          </p:cNvSpPr>
          <p:nvPr>
            <p:ph type="title"/>
          </p:nvPr>
        </p:nvSpPr>
        <p:spPr>
          <a:xfrm>
            <a:off x="457200" y="1139125"/>
            <a:ext cx="8231188" cy="842962"/>
          </a:xfrm>
        </p:spPr>
        <p:txBody>
          <a:bodyPr>
            <a:normAutofit/>
          </a:bodyPr>
          <a:lstStyle/>
          <a:p>
            <a:pPr algn="ctr"/>
            <a:r>
              <a:rPr lang="sv-SE" sz="4000" b="1" dirty="0">
                <a:solidFill>
                  <a:schemeClr val="tx1"/>
                </a:solidFill>
                <a:latin typeface="Times New Roman" panose="02020603050405020304" pitchFamily="18" charset="0"/>
                <a:cs typeface="Times New Roman" panose="02020603050405020304" pitchFamily="18" charset="0"/>
                <a:sym typeface="Webdings"/>
              </a:rPr>
              <a:t> </a:t>
            </a:r>
            <a:r>
              <a:rPr lang="sv-SE" sz="4000" b="1" dirty="0">
                <a:latin typeface="Times New Roman" panose="02020603050405020304" pitchFamily="18" charset="0"/>
                <a:cs typeface="Times New Roman" panose="02020603050405020304" pitchFamily="18" charset="0"/>
              </a:rPr>
              <a:t>Film 13 – Diskutera – andra korgen</a:t>
            </a:r>
            <a:endParaRPr lang="sv-SE" sz="2900" dirty="0">
              <a:latin typeface="Times New Roman" panose="02020603050405020304" pitchFamily="18" charset="0"/>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4" name="textruta 3">
            <a:extLst>
              <a:ext uri="{FF2B5EF4-FFF2-40B4-BE49-F238E27FC236}">
                <a16:creationId xmlns:a16="http://schemas.microsoft.com/office/drawing/2014/main" id="{CC7FA824-6D68-4375-9B74-20B42E5E81FE}"/>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17211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6" y="1440000"/>
            <a:ext cx="7466013" cy="3960000"/>
          </a:xfrm>
        </p:spPr>
        <p:txBody>
          <a:bodyPr>
            <a:normAutofit/>
          </a:bodyPr>
          <a:lstStyle/>
          <a:p>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Vad innebär att något är positivt eller negativt förstärkt?</a:t>
            </a:r>
          </a:p>
          <a:p>
            <a:pPr marL="360000" indent="-360000"/>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Spelar det någon roll om ett beteende är positivt eller negativt förstärkt?</a:t>
            </a:r>
          </a:p>
        </p:txBody>
      </p:sp>
      <p:sp>
        <p:nvSpPr>
          <p:cNvPr id="6" name="Rubrik 5"/>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Teori och repetition</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2032364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46129"/>
            <a:ext cx="8231188" cy="842962"/>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Råd för att stå på sig i en konflikt</a:t>
            </a:r>
          </a:p>
        </p:txBody>
      </p:sp>
      <p:sp>
        <p:nvSpPr>
          <p:cNvPr id="3" name="Platshållare för innehåll 2"/>
          <p:cNvSpPr>
            <a:spLocks noGrp="1"/>
          </p:cNvSpPr>
          <p:nvPr>
            <p:ph idx="1"/>
          </p:nvPr>
        </p:nvSpPr>
        <p:spPr>
          <a:xfrm>
            <a:off x="656493" y="1745536"/>
            <a:ext cx="7573108" cy="4340127"/>
          </a:xfrm>
        </p:spPr>
        <p:txBody>
          <a:bodyPr>
            <a:normAutofit/>
          </a:bodyPr>
          <a:lstStyle/>
          <a:p>
            <a:pPr marL="457200" indent="-457200">
              <a:buFont typeface="Arial" panose="020B0604020202020204" pitchFamily="34" charset="0"/>
              <a:buChar char="•"/>
            </a:pPr>
            <a:r>
              <a:rPr lang="sv-SE" sz="2800" dirty="0">
                <a:solidFill>
                  <a:schemeClr val="tx1"/>
                </a:solidFill>
                <a:latin typeface="Times New Roman" panose="02020603050405020304" pitchFamily="18" charset="0"/>
                <a:cs typeface="Times New Roman" panose="02020603050405020304" pitchFamily="18" charset="0"/>
              </a:rPr>
              <a:t>Vilka situationer kan vi lägga i korgen Stå på sig?</a:t>
            </a:r>
            <a:r>
              <a:rPr lang="sv-SE" sz="2800" strike="sngStrike" dirty="0">
                <a:solidFill>
                  <a:schemeClr val="tx1"/>
                </a:solidFill>
                <a:latin typeface="Times New Roman" panose="02020603050405020304" pitchFamily="18" charset="0"/>
                <a:cs typeface="Times New Roman" panose="02020603050405020304" pitchFamily="18" charset="0"/>
              </a:rPr>
              <a:t> </a:t>
            </a:r>
            <a:endParaRPr lang="sv-SE" sz="2800" dirty="0">
              <a:solidFill>
                <a:schemeClr val="tx1"/>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011" y="3108713"/>
            <a:ext cx="2349566" cy="2262806"/>
          </a:xfrm>
          <a:prstGeom prst="rect">
            <a:avLst/>
          </a:prstGeom>
          <a:ln>
            <a:noFill/>
          </a:ln>
          <a:effectLst>
            <a:outerShdw blurRad="292100" dist="139700" dir="2700000" algn="tl" rotWithShape="0">
              <a:srgbClr val="333333">
                <a:alpha val="65000"/>
              </a:srgbClr>
            </a:outerShdw>
          </a:effectLst>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56769194-0375-4E6E-8F0B-6190B84352B9}"/>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334313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9259" y="1046129"/>
            <a:ext cx="8231188" cy="842962"/>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Råd för att stå på sig i en konflikt</a:t>
            </a:r>
          </a:p>
        </p:txBody>
      </p:sp>
      <p:sp>
        <p:nvSpPr>
          <p:cNvPr id="3" name="Platshållare för innehåll 2"/>
          <p:cNvSpPr>
            <a:spLocks noGrp="1"/>
          </p:cNvSpPr>
          <p:nvPr>
            <p:ph idx="1"/>
          </p:nvPr>
        </p:nvSpPr>
        <p:spPr>
          <a:xfrm>
            <a:off x="656493" y="1482069"/>
            <a:ext cx="7573108" cy="4340127"/>
          </a:xfrm>
        </p:spPr>
        <p:txBody>
          <a:bodyPr>
            <a:normAutofit/>
          </a:bodyPr>
          <a:lstStyle/>
          <a:p>
            <a:pPr marL="342900" lvl="0" indent="-3429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Bekräfta barnets känsla.  </a:t>
            </a:r>
          </a:p>
          <a:p>
            <a:pPr marL="342900" lvl="0" indent="-3429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Sänk volymen</a:t>
            </a:r>
          </a:p>
          <a:p>
            <a:pPr marL="342900" lvl="0" indent="-3429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Säg nej en gång och använd få ord. </a:t>
            </a:r>
          </a:p>
          <a:p>
            <a:pPr marL="342900" lvl="0" indent="-3429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Minska uppmärksamheten. </a:t>
            </a:r>
          </a:p>
          <a:p>
            <a:pPr marL="342900" lvl="0" indent="-3429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Avled barnet. </a:t>
            </a:r>
          </a:p>
          <a:p>
            <a:pPr marL="342900" lvl="0" indent="-3429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Förbered barnet och dig själv. </a:t>
            </a:r>
          </a:p>
        </p:txBody>
      </p:sp>
      <p:pic>
        <p:nvPicPr>
          <p:cNvPr id="6" name="Bildobjekt 5"/>
          <p:cNvPicPr/>
          <p:nvPr/>
        </p:nvPicPr>
        <p:blipFill>
          <a:blip r:embed="rId3" cstate="print">
            <a:extLst>
              <a:ext uri="{28A0092B-C50C-407E-A947-70E740481C1C}">
                <a14:useLocalDpi xmlns:a14="http://schemas.microsoft.com/office/drawing/2010/main" val="0"/>
              </a:ext>
            </a:extLst>
          </a:blip>
          <a:stretch>
            <a:fillRect/>
          </a:stretch>
        </p:blipFill>
        <p:spPr>
          <a:xfrm>
            <a:off x="2517775" y="4638475"/>
            <a:ext cx="4108450" cy="1759585"/>
          </a:xfrm>
          <a:prstGeom prst="rect">
            <a:avLst/>
          </a:prstGeom>
          <a:ln>
            <a:noFill/>
          </a:ln>
          <a:effectLst>
            <a:outerShdw blurRad="292100" dist="139700" dir="2700000" algn="tl" rotWithShape="0">
              <a:srgbClr val="333333">
                <a:alpha val="65000"/>
              </a:srgbClr>
            </a:outerShdw>
          </a:effec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11B06E20-6628-4DEE-9B10-4E6907CA80FC}"/>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459172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stockholm.se\cli-sd\cc2sd008\005867\Johanna Enö Persson\Manual 3-11, reviderad version\Illustrationer\Komprimerade\Far tröstar arg dotter. Komprimer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629" y="1973940"/>
            <a:ext cx="2652874" cy="3646366"/>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text 1"/>
          <p:cNvSpPr>
            <a:spLocks noGrp="1"/>
          </p:cNvSpPr>
          <p:nvPr>
            <p:ph type="body" sz="quarter" idx="13"/>
          </p:nvPr>
        </p:nvSpPr>
        <p:spPr>
          <a:xfrm>
            <a:off x="799750" y="1279325"/>
            <a:ext cx="5675842" cy="5102951"/>
          </a:xfrm>
        </p:spPr>
        <p:txBody>
          <a:bodyPr>
            <a:normAutofit lnSpcReduction="10000"/>
          </a:bodyPr>
          <a:lstStyle/>
          <a:p>
            <a:pPr lvl="0"/>
            <a:r>
              <a:rPr lang="sv-SE" sz="2600" dirty="0">
                <a:latin typeface="Times New Roman" panose="02020603050405020304" pitchFamily="18" charset="0"/>
                <a:cs typeface="Times New Roman" panose="02020603050405020304" pitchFamily="18" charset="0"/>
              </a:rPr>
              <a:t>Bekräfta barnets känsla</a:t>
            </a:r>
          </a:p>
          <a:p>
            <a:pPr lvl="0"/>
            <a:r>
              <a:rPr lang="sv-SE" sz="2600" dirty="0">
                <a:latin typeface="Times New Roman" panose="02020603050405020304" pitchFamily="18" charset="0"/>
                <a:cs typeface="Times New Roman" panose="02020603050405020304" pitchFamily="18" charset="0"/>
              </a:rPr>
              <a:t>Hantera känslor</a:t>
            </a:r>
          </a:p>
          <a:p>
            <a:pPr lvl="0"/>
            <a:r>
              <a:rPr lang="sv-SE" sz="2600" dirty="0">
                <a:latin typeface="Times New Roman" panose="02020603050405020304" pitchFamily="18" charset="0"/>
                <a:cs typeface="Times New Roman" panose="02020603050405020304" pitchFamily="18" charset="0"/>
              </a:rPr>
              <a:t>Olika känslor</a:t>
            </a:r>
          </a:p>
          <a:p>
            <a:pPr marL="0" lvl="0" indent="0">
              <a:buNone/>
            </a:pPr>
            <a:endParaRPr lang="sv-SE" dirty="0">
              <a:latin typeface="Times New Roman" panose="02020603050405020304" pitchFamily="18" charset="0"/>
              <a:cs typeface="Times New Roman" panose="02020603050405020304" pitchFamily="18" charset="0"/>
            </a:endParaRPr>
          </a:p>
          <a:p>
            <a:pPr marL="0" indent="0">
              <a:buNone/>
            </a:pPr>
            <a:r>
              <a:rPr lang="sv-SE" sz="2800" b="1" dirty="0">
                <a:latin typeface="Times New Roman" panose="02020603050405020304" pitchFamily="18" charset="0"/>
                <a:cs typeface="Times New Roman" panose="02020603050405020304" pitchFamily="18" charset="0"/>
              </a:rPr>
              <a:t>Så här kan du göra för att bekräfta ditt barns känsla:</a:t>
            </a:r>
          </a:p>
          <a:p>
            <a:pPr lvl="0"/>
            <a:r>
              <a:rPr lang="sv-SE" sz="2600" dirty="0">
                <a:latin typeface="Times New Roman" panose="02020603050405020304" pitchFamily="18" charset="0"/>
                <a:cs typeface="Times New Roman" panose="02020603050405020304" pitchFamily="18" charset="0"/>
              </a:rPr>
              <a:t>Sammanfatta det barnet vill</a:t>
            </a:r>
          </a:p>
          <a:p>
            <a:pPr lvl="0"/>
            <a:r>
              <a:rPr lang="sv-SE" sz="2600" dirty="0">
                <a:latin typeface="Times New Roman" panose="02020603050405020304" pitchFamily="18" charset="0"/>
                <a:cs typeface="Times New Roman" panose="02020603050405020304" pitchFamily="18" charset="0"/>
              </a:rPr>
              <a:t>Sätt ord på barnets känsla</a:t>
            </a:r>
          </a:p>
          <a:p>
            <a:pPr lvl="0"/>
            <a:r>
              <a:rPr lang="sv-SE" sz="2600" dirty="0">
                <a:latin typeface="Times New Roman" panose="02020603050405020304" pitchFamily="18" charset="0"/>
                <a:cs typeface="Times New Roman" panose="02020603050405020304" pitchFamily="18" charset="0"/>
              </a:rPr>
              <a:t>Tonfall och kroppsspråk</a:t>
            </a:r>
          </a:p>
          <a:p>
            <a:pPr lvl="0"/>
            <a:r>
              <a:rPr lang="sv-SE" sz="2600" dirty="0">
                <a:latin typeface="Times New Roman" panose="02020603050405020304" pitchFamily="18" charset="0"/>
                <a:cs typeface="Times New Roman" panose="02020603050405020304" pitchFamily="18" charset="0"/>
              </a:rPr>
              <a:t>Avstå från att föreslå lösningar</a:t>
            </a:r>
            <a:endParaRPr lang="sv-SE" sz="2600" dirty="0"/>
          </a:p>
          <a:p>
            <a:endParaRPr lang="sv-SE" sz="2400" dirty="0"/>
          </a:p>
        </p:txBody>
      </p:sp>
      <p:sp>
        <p:nvSpPr>
          <p:cNvPr id="5" name="Rubrik 4"/>
          <p:cNvSpPr>
            <a:spLocks noGrp="1"/>
          </p:cNvSpPr>
          <p:nvPr>
            <p:ph type="title"/>
          </p:nvPr>
        </p:nvSpPr>
        <p:spPr>
          <a:xfrm>
            <a:off x="457200" y="555144"/>
            <a:ext cx="7003866" cy="970838"/>
          </a:xfrm>
        </p:spPr>
        <p:txBody>
          <a:bodyPr>
            <a:normAutofit/>
          </a:bodyPr>
          <a:lstStyle/>
          <a:p>
            <a:pPr algn="ct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Bekräfta barnets känsla</a:t>
            </a:r>
          </a:p>
        </p:txBody>
      </p:sp>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681FB6F6-4905-4706-88CF-39C6D733BB6E}"/>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319573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stockholm.se\cli-sd\cc2sd008\005867\Johanna Enö Persson\Manual 3-11, reviderad version\Illustrationer\Komprimerade\Far tröstar arg dotter. Komprimer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629" y="1973940"/>
            <a:ext cx="2652874" cy="3646366"/>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text 1"/>
          <p:cNvSpPr>
            <a:spLocks noGrp="1"/>
          </p:cNvSpPr>
          <p:nvPr>
            <p:ph type="body" sz="quarter" idx="13"/>
          </p:nvPr>
        </p:nvSpPr>
        <p:spPr>
          <a:xfrm>
            <a:off x="482675" y="1245647"/>
            <a:ext cx="5675842" cy="5102951"/>
          </a:xfrm>
        </p:spPr>
        <p:txBody>
          <a:bodyPr>
            <a:normAutofit/>
          </a:bodyPr>
          <a:lstStyle/>
          <a:p>
            <a:pPr marL="0" indent="0">
              <a:spcAft>
                <a:spcPts val="1800"/>
              </a:spcAft>
              <a:buNone/>
            </a:pPr>
            <a:r>
              <a:rPr lang="sv-SE" sz="2400" kern="1200" dirty="0">
                <a:solidFill>
                  <a:schemeClr val="tx1"/>
                </a:solidFill>
                <a:effectLst/>
                <a:latin typeface="Times New Roman" panose="02020603050405020304" pitchFamily="18" charset="0"/>
                <a:cs typeface="Times New Roman" panose="02020603050405020304" pitchFamily="18" charset="0"/>
              </a:rPr>
              <a:t> </a:t>
            </a:r>
          </a:p>
          <a:p>
            <a:pPr marL="360000" indent="-360000">
              <a:spcAft>
                <a:spcPts val="1800"/>
              </a:spcAft>
            </a:pPr>
            <a:r>
              <a:rPr lang="sv-SE" sz="2400" baseline="0" dirty="0">
                <a:latin typeface="Times New Roman" panose="02020603050405020304" pitchFamily="18" charset="0"/>
                <a:cs typeface="Times New Roman" panose="02020603050405020304" pitchFamily="18" charset="0"/>
              </a:rPr>
              <a:t>Brist på känslomässig bekräftelse under barndomen ökar risk för psykisk ohälsa</a:t>
            </a:r>
            <a:endParaRPr lang="sv-SE" sz="2400" dirty="0">
              <a:latin typeface="Times New Roman" panose="02020603050405020304" pitchFamily="18" charset="0"/>
              <a:cs typeface="Times New Roman" panose="02020603050405020304" pitchFamily="18" charset="0"/>
            </a:endParaRPr>
          </a:p>
          <a:p>
            <a:pPr marL="360000" indent="-360000">
              <a:spcAft>
                <a:spcPts val="1800"/>
              </a:spcAft>
            </a:pPr>
            <a:r>
              <a:rPr lang="sv-SE" sz="2400" kern="1200" dirty="0">
                <a:solidFill>
                  <a:schemeClr val="tx1"/>
                </a:solidFill>
                <a:effectLst/>
                <a:latin typeface="Times New Roman" panose="02020603050405020304" pitchFamily="18" charset="0"/>
                <a:cs typeface="Times New Roman" panose="02020603050405020304" pitchFamily="18" charset="0"/>
              </a:rPr>
              <a:t>Ett rikt känsloliv var lika viktigt, eller till och med viktigare, för den fysiska hälsan som att äta nyttigt, att inte röka och att träna regelbundet </a:t>
            </a:r>
            <a:endParaRPr lang="sv-SE" sz="2400" baseline="0" dirty="0">
              <a:latin typeface="Times New Roman" panose="02020603050405020304" pitchFamily="18" charset="0"/>
              <a:cs typeface="Times New Roman" panose="02020603050405020304" pitchFamily="18" charset="0"/>
            </a:endParaRPr>
          </a:p>
          <a:p>
            <a:pPr marL="0" indent="0">
              <a:buNone/>
            </a:pPr>
            <a:endParaRPr lang="sv-SE" sz="2800" b="1" i="1" dirty="0">
              <a:latin typeface="Times New Roman" panose="02020603050405020304" pitchFamily="18" charset="0"/>
              <a:cs typeface="Times New Roman" panose="02020603050405020304" pitchFamily="18" charset="0"/>
            </a:endParaRPr>
          </a:p>
          <a:p>
            <a:pPr marL="0" indent="0">
              <a:buNone/>
            </a:pPr>
            <a:endParaRPr lang="sv-SE" sz="2400" dirty="0"/>
          </a:p>
        </p:txBody>
      </p:sp>
      <p:sp>
        <p:nvSpPr>
          <p:cNvPr id="5" name="Rubrik 4"/>
          <p:cNvSpPr>
            <a:spLocks noGrp="1"/>
          </p:cNvSpPr>
          <p:nvPr>
            <p:ph type="title"/>
          </p:nvPr>
        </p:nvSpPr>
        <p:spPr>
          <a:xfrm>
            <a:off x="457199" y="555144"/>
            <a:ext cx="8047973" cy="970838"/>
          </a:xfrm>
        </p:spPr>
        <p:txBody>
          <a:bodyPr>
            <a:normAutofit/>
          </a:bodyPr>
          <a:lstStyle/>
          <a:p>
            <a:pPr algn="ct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Bekräfta barnets känsla</a:t>
            </a:r>
          </a:p>
        </p:txBody>
      </p:sp>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C41C9D93-8BDE-4FEB-BBA8-1600AA26AC65}"/>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3850059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6907" y="717662"/>
            <a:ext cx="7238049" cy="1138335"/>
          </a:xfrm>
        </p:spPr>
        <p:txBody>
          <a:bodyPr>
            <a:normAutofit/>
          </a:bodyPr>
          <a:lstStyle/>
          <a:p>
            <a:pPr algn="ct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Beteendekurvan</a:t>
            </a:r>
          </a:p>
        </p:txBody>
      </p:sp>
      <p:pic>
        <p:nvPicPr>
          <p:cNvPr id="9" name="Picture 5"/>
          <p:cNvPicPr>
            <a:picLocks noChangeAspect="1" noChangeArrowheads="1"/>
          </p:cNvPicPr>
          <p:nvPr/>
        </p:nvPicPr>
        <p:blipFill>
          <a:blip r:embed="rId3" cstate="print"/>
          <a:srcRect/>
          <a:stretch>
            <a:fillRect/>
          </a:stretch>
        </p:blipFill>
        <p:spPr bwMode="auto">
          <a:xfrm>
            <a:off x="431714" y="1829771"/>
            <a:ext cx="7073353" cy="4057649"/>
          </a:xfrm>
          <a:prstGeom prst="rect">
            <a:avLst/>
          </a:prstGeom>
          <a:noFill/>
          <a:ln w="9525">
            <a:noFill/>
            <a:miter lim="800000"/>
            <a:headEnd/>
            <a:tailEnd/>
          </a:ln>
        </p:spPr>
      </p:pic>
      <p:pic>
        <p:nvPicPr>
          <p:cNvPr id="4" name="Bildobjekt 3"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3849662B-3ADA-4639-BE64-3E3884C23F6B}"/>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70631004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7" y="1951443"/>
            <a:ext cx="7836032" cy="3960000"/>
          </a:xfrm>
        </p:spPr>
        <p:txBody>
          <a:bodyPr>
            <a:normAutofit/>
          </a:bodyPr>
          <a:lstStyle/>
          <a:p>
            <a:r>
              <a:rPr lang="sv-SE" sz="2800" dirty="0">
                <a:latin typeface="Times New Roman" panose="02020603050405020304" pitchFamily="18" charset="0"/>
                <a:cs typeface="Times New Roman" panose="02020603050405020304" pitchFamily="18" charset="0"/>
              </a:rPr>
              <a:t>Strunta i barnets beteende – inte barnet</a:t>
            </a:r>
          </a:p>
          <a:p>
            <a:r>
              <a:rPr lang="sv-SE" sz="2800" dirty="0">
                <a:latin typeface="Times New Roman" panose="02020603050405020304" pitchFamily="18" charset="0"/>
                <a:cs typeface="Times New Roman" panose="02020603050405020304" pitchFamily="18" charset="0"/>
              </a:rPr>
              <a:t>Beteendekurvan</a:t>
            </a:r>
          </a:p>
          <a:p>
            <a:r>
              <a:rPr lang="sv-SE" sz="2800" dirty="0">
                <a:latin typeface="Times New Roman" panose="02020603050405020304" pitchFamily="18" charset="0"/>
                <a:cs typeface="Times New Roman" panose="02020603050405020304" pitchFamily="18" charset="0"/>
              </a:rPr>
              <a:t>Förälderns bemötande i kombination med att avleda kan minska tjat och skäll</a:t>
            </a:r>
          </a:p>
        </p:txBody>
      </p:sp>
      <p:sp>
        <p:nvSpPr>
          <p:cNvPr id="19458" name="Rectangle 2"/>
          <p:cNvSpPr>
            <a:spLocks noGrp="1" noChangeArrowheads="1"/>
          </p:cNvSpPr>
          <p:nvPr>
            <p:ph type="title"/>
          </p:nvPr>
        </p:nvSpPr>
        <p:spPr>
          <a:xfrm>
            <a:off x="457200" y="1185607"/>
            <a:ext cx="8231188" cy="842962"/>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Att tänka på i alla tre korgarna</a:t>
            </a:r>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5779102B-D17D-4AD9-8191-41AEAFF920A9}"/>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67087264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7" y="1905000"/>
            <a:ext cx="7836032" cy="4176923"/>
          </a:xfrm>
        </p:spPr>
        <p:txBody>
          <a:bodyPr/>
          <a:lstStyle/>
          <a:p>
            <a:pPr>
              <a:spcAft>
                <a:spcPts val="1200"/>
              </a:spcAft>
            </a:pPr>
            <a:r>
              <a:rPr lang="sv-SE" sz="3200" dirty="0">
                <a:latin typeface="Times New Roman" panose="02020603050405020304" pitchFamily="18" charset="0"/>
                <a:cs typeface="Times New Roman" panose="02020603050405020304" pitchFamily="18" charset="0"/>
              </a:rPr>
              <a:t> Gemensam stund</a:t>
            </a:r>
          </a:p>
          <a:p>
            <a:pPr>
              <a:spcAft>
                <a:spcPts val="1200"/>
              </a:spcAft>
            </a:pPr>
            <a:r>
              <a:rPr lang="sv-SE" sz="3200" dirty="0">
                <a:latin typeface="Times New Roman" panose="02020603050405020304" pitchFamily="18" charset="0"/>
                <a:cs typeface="Times New Roman" panose="02020603050405020304" pitchFamily="18" charset="0"/>
              </a:rPr>
              <a:t> </a:t>
            </a:r>
            <a:r>
              <a:rPr lang="sv-SE" sz="3200" b="1" dirty="0">
                <a:latin typeface="Times New Roman" panose="02020603050405020304" pitchFamily="18" charset="0"/>
                <a:cs typeface="Times New Roman" panose="02020603050405020304" pitchFamily="18" charset="0"/>
              </a:rPr>
              <a:t>FUB</a:t>
            </a:r>
            <a:r>
              <a:rPr lang="sv-SE" sz="3200" dirty="0">
                <a:latin typeface="Times New Roman" panose="02020603050405020304" pitchFamily="18" charset="0"/>
                <a:cs typeface="Times New Roman" panose="02020603050405020304" pitchFamily="18" charset="0"/>
              </a:rPr>
              <a:t> – </a:t>
            </a:r>
            <a:r>
              <a:rPr lang="sv-SE" sz="3200" b="1" dirty="0">
                <a:latin typeface="Times New Roman" panose="02020603050405020304" pitchFamily="18" charset="0"/>
                <a:cs typeface="Times New Roman" panose="02020603050405020304" pitchFamily="18" charset="0"/>
              </a:rPr>
              <a:t>F</a:t>
            </a:r>
            <a:r>
              <a:rPr lang="sv-SE" sz="3200" dirty="0">
                <a:latin typeface="Times New Roman" panose="02020603050405020304" pitchFamily="18" charset="0"/>
                <a:cs typeface="Times New Roman" panose="02020603050405020304" pitchFamily="18" charset="0"/>
              </a:rPr>
              <a:t>örbereda – </a:t>
            </a:r>
            <a:r>
              <a:rPr lang="sv-SE" sz="3200" b="1" dirty="0">
                <a:latin typeface="Times New Roman" panose="02020603050405020304" pitchFamily="18" charset="0"/>
                <a:cs typeface="Times New Roman" panose="02020603050405020304" pitchFamily="18" charset="0"/>
              </a:rPr>
              <a:t>U</a:t>
            </a:r>
            <a:r>
              <a:rPr lang="sv-SE" sz="3200" dirty="0">
                <a:latin typeface="Times New Roman" panose="02020603050405020304" pitchFamily="18" charset="0"/>
                <a:cs typeface="Times New Roman" panose="02020603050405020304" pitchFamily="18" charset="0"/>
              </a:rPr>
              <a:t>ppmana – Bekräfta</a:t>
            </a:r>
          </a:p>
          <a:p>
            <a:pPr>
              <a:spcAft>
                <a:spcPts val="1200"/>
              </a:spcAft>
            </a:pPr>
            <a:r>
              <a:rPr lang="sv-SE" sz="3200" dirty="0">
                <a:latin typeface="Times New Roman" panose="02020603050405020304" pitchFamily="18" charset="0"/>
                <a:cs typeface="Times New Roman" panose="02020603050405020304" pitchFamily="18" charset="0"/>
              </a:rPr>
              <a:t>  </a:t>
            </a:r>
            <a:r>
              <a:rPr lang="sv-SE" sz="3200" dirty="0" err="1">
                <a:latin typeface="Times New Roman" panose="02020603050405020304" pitchFamily="18" charset="0"/>
                <a:cs typeface="Times New Roman" panose="02020603050405020304" pitchFamily="18" charset="0"/>
              </a:rPr>
              <a:t>Ev</a:t>
            </a:r>
            <a:r>
              <a:rPr lang="sv-SE" sz="3200" dirty="0">
                <a:latin typeface="Times New Roman" panose="02020603050405020304" pitchFamily="18" charset="0"/>
                <a:cs typeface="Times New Roman" panose="02020603050405020304" pitchFamily="18" charset="0"/>
              </a:rPr>
              <a:t> Uppdrag med eller utan Ormen</a:t>
            </a:r>
          </a:p>
          <a:p>
            <a:pPr>
              <a:spcAft>
                <a:spcPts val="1200"/>
              </a:spcAft>
            </a:pPr>
            <a:r>
              <a:rPr lang="sv-SE" sz="3200" dirty="0">
                <a:latin typeface="Times New Roman" panose="02020603050405020304" pitchFamily="18" charset="0"/>
                <a:cs typeface="Times New Roman" panose="02020603050405020304" pitchFamily="18" charset="0"/>
              </a:rPr>
              <a:t>Hantera konflikter – sortera vanliga konfliktsituationer i Släppa, Diskutera &amp; Stå på sig</a:t>
            </a:r>
          </a:p>
          <a:p>
            <a:endParaRPr lang="sv-SE" sz="3200" dirty="0">
              <a:latin typeface="Times New Roman" panose="02020603050405020304" pitchFamily="18" charset="0"/>
              <a:cs typeface="Times New Roman" panose="02020603050405020304" pitchFamily="18" charset="0"/>
            </a:endParaRPr>
          </a:p>
        </p:txBody>
      </p:sp>
      <p:sp>
        <p:nvSpPr>
          <p:cNvPr id="5" name="Rubrik 4"/>
          <p:cNvSpPr>
            <a:spLocks noGrp="1"/>
          </p:cNvSpPr>
          <p:nvPr>
            <p:ph type="title"/>
          </p:nvPr>
        </p:nvSpPr>
        <p:spPr>
          <a:xfrm>
            <a:off x="457200" y="1263113"/>
            <a:ext cx="8231188" cy="842962"/>
          </a:xfrm>
        </p:spPr>
        <p:txBody>
          <a:bodyPr>
            <a:normAutofit/>
          </a:bodyPr>
          <a:lstStyle/>
          <a:p>
            <a:pPr algn="ctr"/>
            <a:r>
              <a:rPr lang="sv-SE" sz="4000" dirty="0">
                <a:solidFill>
                  <a:srgbClr val="FF0000"/>
                </a:solidFill>
                <a:latin typeface="Times New Roman" panose="02020603050405020304" pitchFamily="18" charset="0"/>
                <a:cs typeface="Times New Roman" panose="02020603050405020304" pitchFamily="18" charset="0"/>
              </a:rPr>
              <a:t> </a:t>
            </a:r>
            <a:r>
              <a:rPr lang="sv-SE" sz="4000" dirty="0">
                <a:solidFill>
                  <a:schemeClr val="tx1"/>
                </a:solidFill>
                <a:latin typeface="Times New Roman" panose="02020603050405020304" pitchFamily="18" charset="0"/>
                <a:cs typeface="Times New Roman" panose="02020603050405020304" pitchFamily="18" charset="0"/>
              </a:rPr>
              <a:t>Hemuppgift – träff 6 </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F6537724-FFB8-4A30-9357-2774495D19A6}"/>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212698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15138"/>
            <a:ext cx="8231188" cy="842962"/>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Teorin bakom korgarna</a:t>
            </a:r>
          </a:p>
        </p:txBody>
      </p:sp>
      <p:sp>
        <p:nvSpPr>
          <p:cNvPr id="3" name="Platshållare för innehåll 2"/>
          <p:cNvSpPr>
            <a:spLocks noGrp="1"/>
          </p:cNvSpPr>
          <p:nvPr>
            <p:ph idx="4294967295"/>
          </p:nvPr>
        </p:nvSpPr>
        <p:spPr>
          <a:xfrm>
            <a:off x="457200" y="1536297"/>
            <a:ext cx="7677150" cy="5033962"/>
          </a:xfrm>
        </p:spPr>
        <p:txBody>
          <a:bodyPr>
            <a:normAutofit fontScale="92500" lnSpcReduction="20000"/>
          </a:bodyPr>
          <a:lstStyle/>
          <a:p>
            <a:pPr marL="457200" indent="-457200">
              <a:lnSpc>
                <a:spcPct val="100000"/>
              </a:lnSpc>
              <a:buFont typeface="Arial" panose="020B0604020202020204" pitchFamily="34" charset="0"/>
              <a:buChar char="•"/>
            </a:pPr>
            <a:r>
              <a:rPr lang="sv-SE" sz="2800" dirty="0" err="1">
                <a:latin typeface="Times New Roman" panose="02020603050405020304" pitchFamily="18" charset="0"/>
                <a:cs typeface="Times New Roman" panose="02020603050405020304" pitchFamily="18" charset="0"/>
              </a:rPr>
              <a:t>Collaborative</a:t>
            </a:r>
            <a:r>
              <a:rPr lang="sv-SE" sz="2800" dirty="0">
                <a:latin typeface="Times New Roman" panose="02020603050405020304" pitchFamily="18" charset="0"/>
                <a:cs typeface="Times New Roman" panose="02020603050405020304" pitchFamily="18" charset="0"/>
              </a:rPr>
              <a:t> &amp; </a:t>
            </a:r>
            <a:r>
              <a:rPr lang="sv-SE" sz="2800" dirty="0" err="1">
                <a:latin typeface="Times New Roman" panose="02020603050405020304" pitchFamily="18" charset="0"/>
                <a:cs typeface="Times New Roman" panose="02020603050405020304" pitchFamily="18" charset="0"/>
              </a:rPr>
              <a:t>Proactive</a:t>
            </a:r>
            <a:r>
              <a:rPr lang="sv-SE" sz="2800" dirty="0">
                <a:latin typeface="Times New Roman" panose="02020603050405020304" pitchFamily="18" charset="0"/>
                <a:cs typeface="Times New Roman" panose="02020603050405020304" pitchFamily="18" charset="0"/>
              </a:rPr>
              <a:t> Solutions (CPS), utvecklat av Ross Greene</a:t>
            </a:r>
          </a:p>
          <a:p>
            <a:pPr>
              <a:lnSpc>
                <a:spcPct val="100000"/>
              </a:lnSpc>
              <a:spcBef>
                <a:spcPts val="600"/>
              </a:spcBef>
            </a:pPr>
            <a:endParaRPr lang="sv-SE" sz="2800" dirty="0">
              <a:latin typeface="Times New Roman" panose="02020603050405020304" pitchFamily="18" charset="0"/>
              <a:cs typeface="Times New Roman" panose="02020603050405020304" pitchFamily="18" charset="0"/>
            </a:endParaRPr>
          </a:p>
          <a:p>
            <a:pPr marL="457200" indent="-457200">
              <a:lnSpc>
                <a:spcPct val="100000"/>
              </a:lnSpc>
              <a:spcBef>
                <a:spcPts val="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Beteendeproblem beror på bristande färdigheter, inte på ovilja</a:t>
            </a:r>
          </a:p>
          <a:p>
            <a:pPr marL="285750" indent="-285750">
              <a:lnSpc>
                <a:spcPct val="100000"/>
              </a:lnSpc>
              <a:spcBef>
                <a:spcPts val="0"/>
              </a:spcBef>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marL="457200" indent="-457200">
              <a:lnSpc>
                <a:spcPct val="100000"/>
              </a:lnSpc>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Korgarna ett verktyg i CPS för att minimera och prioritera konflikter</a:t>
            </a:r>
          </a:p>
          <a:p>
            <a:pPr marL="285750" indent="-285750">
              <a:lnSpc>
                <a:spcPct val="100000"/>
              </a:lnSpc>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marL="457200" indent="-457200">
              <a:lnSpc>
                <a:spcPct val="100000"/>
              </a:lnSpc>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Andra korgen – diskutera - hitta gemensamma lösningar, lära ut färdigheter - kärnan i CPS</a:t>
            </a:r>
          </a:p>
          <a:p>
            <a:pPr>
              <a:lnSpc>
                <a:spcPct val="100000"/>
              </a:lnSpc>
            </a:pPr>
            <a:r>
              <a:rPr lang="sv-SE" sz="2800" dirty="0">
                <a:latin typeface="Times New Roman" panose="02020603050405020304" pitchFamily="18" charset="0"/>
                <a:cs typeface="Times New Roman" panose="02020603050405020304" pitchFamily="18" charset="0"/>
              </a:rPr>
              <a:t>		       </a:t>
            </a:r>
          </a:p>
          <a:p>
            <a:pPr>
              <a:lnSpc>
                <a:spcPct val="100000"/>
              </a:lnSpc>
            </a:pPr>
            <a:r>
              <a:rPr lang="sv-SE" sz="2800" dirty="0">
                <a:latin typeface="Times New Roman" panose="02020603050405020304" pitchFamily="18" charset="0"/>
                <a:cs typeface="Times New Roman" panose="02020603050405020304" pitchFamily="18" charset="0"/>
              </a:rPr>
              <a:t>		</a:t>
            </a:r>
            <a:r>
              <a:rPr lang="sv-SE" sz="2400" dirty="0">
                <a:latin typeface="Times New Roman" panose="02020603050405020304" pitchFamily="18" charset="0"/>
                <a:cs typeface="Times New Roman" panose="02020603050405020304" pitchFamily="18" charset="0"/>
              </a:rPr>
              <a:t>       (Green, 2014; 2016)</a:t>
            </a:r>
          </a:p>
          <a:p>
            <a:pPr>
              <a:lnSpc>
                <a:spcPct val="100000"/>
              </a:lnSpc>
            </a:pPr>
            <a:endParaRPr lang="sv-SE" sz="2800" dirty="0">
              <a:latin typeface="Times New Roman" panose="02020603050405020304" pitchFamily="18" charset="0"/>
              <a:cs typeface="Times New Roman" panose="02020603050405020304" pitchFamily="18" charset="0"/>
            </a:endParaRP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4A9BAF17-7187-420D-8B56-3BCA20F557F7}"/>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3165468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sz="quarter" idx="13"/>
          </p:nvPr>
        </p:nvSpPr>
        <p:spPr>
          <a:xfrm>
            <a:off x="457200" y="1181446"/>
            <a:ext cx="8177213" cy="5193338"/>
          </a:xfrm>
          <a:prstGeom prst="rect">
            <a:avLst/>
          </a:prstGeom>
        </p:spPr>
        <p:txBody>
          <a:bodyPr>
            <a:normAutofit fontScale="92500"/>
          </a:bodyPr>
          <a:lstStyle/>
          <a:p>
            <a:pPr marL="360000" indent="-360000" eaLnBrk="1" hangingPunct="1">
              <a:spcAft>
                <a:spcPts val="1800"/>
              </a:spcAft>
              <a:buFont typeface="+mj-lt"/>
              <a:buAutoNum type="arabicPeriod"/>
            </a:pPr>
            <a:endParaRPr lang="sv-SE" sz="3300" dirty="0">
              <a:solidFill>
                <a:schemeClr val="tx1"/>
              </a:solidFill>
              <a:latin typeface="Times New Roman" panose="02020603050405020304" pitchFamily="18" charset="0"/>
              <a:cs typeface="Times New Roman" panose="02020603050405020304" pitchFamily="18" charset="0"/>
            </a:endParaRPr>
          </a:p>
          <a:p>
            <a:pPr marL="360000" indent="-360000" eaLnBrk="1" hangingPunct="1">
              <a:spcAft>
                <a:spcPts val="1800"/>
              </a:spcAft>
              <a:buFont typeface="+mj-lt"/>
              <a:buAutoNum type="arabicPeriod"/>
            </a:pPr>
            <a:r>
              <a:rPr lang="sv-SE" sz="2600" dirty="0">
                <a:solidFill>
                  <a:schemeClr val="tx1"/>
                </a:solidFill>
                <a:latin typeface="Times New Roman" panose="02020603050405020304" pitchFamily="18" charset="0"/>
                <a:cs typeface="Times New Roman" panose="02020603050405020304" pitchFamily="18" charset="0"/>
              </a:rPr>
              <a:t>Öka positiv tid tillsammans – 5-1:an och gemensam stund</a:t>
            </a:r>
          </a:p>
          <a:p>
            <a:pPr marL="360000" indent="-360000" eaLnBrk="1" hangingPunct="1">
              <a:spcAft>
                <a:spcPts val="1800"/>
              </a:spcAft>
              <a:buFont typeface="+mj-lt"/>
              <a:buAutoNum type="arabicPeriod"/>
            </a:pPr>
            <a:r>
              <a:rPr lang="sv-SE" sz="2600" dirty="0">
                <a:solidFill>
                  <a:schemeClr val="tx1"/>
                </a:solidFill>
                <a:latin typeface="Times New Roman" panose="02020603050405020304" pitchFamily="18" charset="0"/>
                <a:cs typeface="Times New Roman" panose="02020603050405020304" pitchFamily="18" charset="0"/>
              </a:rPr>
              <a:t>Öka positiva beteenden genom förstärkning – ficklampan och fokus på det som fungerar</a:t>
            </a:r>
          </a:p>
          <a:p>
            <a:pPr marL="360000" indent="-360000" eaLnBrk="1" hangingPunct="1">
              <a:spcAft>
                <a:spcPts val="1800"/>
              </a:spcAft>
              <a:buFont typeface="+mj-lt"/>
              <a:buAutoNum type="arabicPeriod"/>
            </a:pPr>
            <a:r>
              <a:rPr lang="sv-SE" sz="2600" dirty="0">
                <a:solidFill>
                  <a:schemeClr val="tx1"/>
                </a:solidFill>
                <a:latin typeface="Times New Roman" panose="02020603050405020304" pitchFamily="18" charset="0"/>
                <a:cs typeface="Times New Roman" panose="02020603050405020304" pitchFamily="18" charset="0"/>
              </a:rPr>
              <a:t>Var en god modell som förälder – härma</a:t>
            </a:r>
          </a:p>
          <a:p>
            <a:pPr marL="360000" indent="-360000">
              <a:spcAft>
                <a:spcPts val="1800"/>
              </a:spcAft>
              <a:buFont typeface="+mj-lt"/>
              <a:buAutoNum type="arabicPeriod"/>
            </a:pPr>
            <a:r>
              <a:rPr lang="sv-SE" sz="2600" dirty="0">
                <a:solidFill>
                  <a:schemeClr val="tx1"/>
                </a:solidFill>
                <a:latin typeface="Times New Roman" panose="02020603050405020304" pitchFamily="18" charset="0"/>
                <a:cs typeface="Times New Roman" panose="02020603050405020304" pitchFamily="18" charset="0"/>
              </a:rPr>
              <a:t>Var tydlig och konsekvent som förälder – med hjälp av FUB</a:t>
            </a:r>
          </a:p>
          <a:p>
            <a:pPr marL="360000" indent="-360000">
              <a:spcAft>
                <a:spcPts val="1800"/>
              </a:spcAft>
              <a:buFont typeface="+mj-lt"/>
              <a:buAutoNum type="arabicPeriod"/>
            </a:pPr>
            <a:r>
              <a:rPr lang="sv-SE" sz="2600" dirty="0">
                <a:solidFill>
                  <a:schemeClr val="tx1"/>
                </a:solidFill>
                <a:latin typeface="Times New Roman" panose="02020603050405020304" pitchFamily="18" charset="0"/>
                <a:cs typeface="Times New Roman" panose="02020603050405020304" pitchFamily="18" charset="0"/>
              </a:rPr>
              <a:t>Lugnt föräldraskap – bekräfta barnets känsla, sänk volymen och välj bort/sortera konflikter med hjälp av korgarna</a:t>
            </a:r>
          </a:p>
          <a:p>
            <a:pPr marL="360000" indent="-360000">
              <a:spcAft>
                <a:spcPts val="1800"/>
              </a:spcAft>
              <a:buFont typeface="+mj-lt"/>
              <a:buAutoNum type="arabicPeriod"/>
            </a:pPr>
            <a:r>
              <a:rPr lang="sv-SE" sz="2600" dirty="0">
                <a:solidFill>
                  <a:schemeClr val="tx1"/>
                </a:solidFill>
                <a:latin typeface="Times New Roman" panose="02020603050405020304" pitchFamily="18" charset="0"/>
                <a:cs typeface="Times New Roman" panose="02020603050405020304" pitchFamily="18" charset="0"/>
              </a:rPr>
              <a:t>Bråk ska inte löna sig – minska uppmärksamheten på det oönskade beteendet</a:t>
            </a:r>
            <a:endParaRPr lang="sv-SE" sz="2600" i="1" dirty="0">
              <a:solidFill>
                <a:schemeClr val="tx1"/>
              </a:solidFill>
              <a:latin typeface="Times New Roman" panose="02020603050405020304" pitchFamily="18" charset="0"/>
              <a:cs typeface="Times New Roman" panose="02020603050405020304" pitchFamily="18" charset="0"/>
            </a:endParaRPr>
          </a:p>
          <a:p>
            <a:pPr marL="0" indent="0" eaLnBrk="1" hangingPunct="1">
              <a:buNone/>
            </a:pPr>
            <a:endParaRPr lang="sv-SE" sz="3000" dirty="0"/>
          </a:p>
          <a:p>
            <a:pPr marL="514350" indent="-514350" eaLnBrk="1" hangingPunct="1"/>
            <a:endParaRPr lang="sv-SE" b="1" dirty="0"/>
          </a:p>
        </p:txBody>
      </p:sp>
      <p:sp>
        <p:nvSpPr>
          <p:cNvPr id="46082" name="Rectangle 2"/>
          <p:cNvSpPr>
            <a:spLocks noGrp="1" noChangeArrowheads="1"/>
          </p:cNvSpPr>
          <p:nvPr>
            <p:ph type="title"/>
          </p:nvPr>
        </p:nvSpPr>
        <p:spPr>
          <a:xfrm>
            <a:off x="457200" y="814559"/>
            <a:ext cx="8294914" cy="717552"/>
          </a:xfrm>
        </p:spPr>
        <p:txBody>
          <a:bodyPr>
            <a:normAutofit/>
          </a:bodyPr>
          <a:lstStyle/>
          <a:p>
            <a:pPr algn="ctr" eaLnBrk="1" hangingPunct="1">
              <a:defRPr/>
            </a:pPr>
            <a:r>
              <a:rPr lang="sv-SE" sz="3200" b="0" dirty="0">
                <a:solidFill>
                  <a:schemeClr val="tx1"/>
                </a:solidFill>
                <a:latin typeface="Times New Roman" panose="02020603050405020304" pitchFamily="18" charset="0"/>
                <a:cs typeface="Times New Roman" panose="02020603050405020304" pitchFamily="18" charset="0"/>
              </a:rPr>
              <a:t>Sammanfattning: </a:t>
            </a:r>
            <a:br>
              <a:rPr lang="sv-SE" sz="3200" dirty="0">
                <a:solidFill>
                  <a:schemeClr val="tx1"/>
                </a:solidFill>
                <a:latin typeface="Times New Roman" panose="02020603050405020304" pitchFamily="18" charset="0"/>
                <a:cs typeface="Times New Roman" panose="02020603050405020304" pitchFamily="18" charset="0"/>
              </a:rPr>
            </a:br>
            <a:r>
              <a:rPr lang="sv-SE" sz="3200" dirty="0">
                <a:solidFill>
                  <a:schemeClr val="tx1"/>
                </a:solidFill>
                <a:latin typeface="Times New Roman" panose="02020603050405020304" pitchFamily="18" charset="0"/>
                <a:cs typeface="Times New Roman" panose="02020603050405020304" pitchFamily="18" charset="0"/>
              </a:rPr>
              <a:t>När man vill minska problembeteenden </a:t>
            </a:r>
          </a:p>
        </p:txBody>
      </p:sp>
      <p:sp>
        <p:nvSpPr>
          <p:cNvPr id="4" name="textruta 3">
            <a:extLst>
              <a:ext uri="{FF2B5EF4-FFF2-40B4-BE49-F238E27FC236}">
                <a16:creationId xmlns:a16="http://schemas.microsoft.com/office/drawing/2014/main" id="{80A2A5F5-09FE-4AC3-AB8E-8159868BD88D}"/>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3341698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89">
            <a:extLst>
              <a:ext uri="{FF2B5EF4-FFF2-40B4-BE49-F238E27FC236}">
                <a16:creationId xmlns:a16="http://schemas.microsoft.com/office/drawing/2014/main" id="{EE04C94A-B2EB-4F65-A040-9100C73D5F46}"/>
              </a:ext>
            </a:extLst>
          </p:cNvPr>
          <p:cNvPicPr/>
          <p:nvPr/>
        </p:nvPicPr>
        <p:blipFill>
          <a:blip r:embed="rId3" cstate="print">
            <a:extLst>
              <a:ext uri="{28A0092B-C50C-407E-A947-70E740481C1C}">
                <a14:useLocalDpi xmlns:a14="http://schemas.microsoft.com/office/drawing/2010/main" val="0"/>
              </a:ext>
            </a:extLst>
          </a:blip>
          <a:srcRect l="3140" r="3140"/>
          <a:stretch>
            <a:fillRect/>
          </a:stretch>
        </p:blipFill>
        <p:spPr>
          <a:xfrm>
            <a:off x="4618495" y="1658319"/>
            <a:ext cx="4093791" cy="4209326"/>
          </a:xfrm>
          <a:prstGeom prst="roundRect">
            <a:avLst>
              <a:gd name="adj" fmla="val 8594"/>
            </a:avLst>
          </a:prstGeom>
          <a:solidFill>
            <a:srgbClr val="FFFFFF">
              <a:shade val="85000"/>
            </a:srgbClr>
          </a:solidFill>
          <a:ln>
            <a:noFill/>
          </a:ln>
          <a:effectLst/>
        </p:spPr>
      </p:pic>
      <p:sp>
        <p:nvSpPr>
          <p:cNvPr id="8" name="Platshållare för text 7"/>
          <p:cNvSpPr>
            <a:spLocks noGrp="1"/>
          </p:cNvSpPr>
          <p:nvPr>
            <p:ph type="body" sz="quarter" idx="13"/>
          </p:nvPr>
        </p:nvSpPr>
        <p:spPr>
          <a:xfrm>
            <a:off x="458786" y="857250"/>
            <a:ext cx="6170613" cy="4542750"/>
          </a:xfrm>
        </p:spPr>
        <p:txBody>
          <a:bodyPr>
            <a:normAutofit/>
          </a:bodyPr>
          <a:lstStyle/>
          <a:p>
            <a:pPr>
              <a:buNone/>
            </a:pPr>
            <a:endParaRPr lang="sv-SE" sz="3600" dirty="0">
              <a:latin typeface="Times New Roman" panose="02020603050405020304" pitchFamily="18" charset="0"/>
              <a:cs typeface="Times New Roman" panose="02020603050405020304" pitchFamily="18" charset="0"/>
            </a:endParaRPr>
          </a:p>
          <a:p>
            <a:pPr>
              <a:buNone/>
            </a:pPr>
            <a:r>
              <a:rPr lang="sv-SE" sz="3600" dirty="0">
                <a:latin typeface="Times New Roman" panose="02020603050405020304" pitchFamily="18" charset="0"/>
                <a:cs typeface="Times New Roman" panose="02020603050405020304" pitchFamily="18" charset="0"/>
              </a:rPr>
              <a:t>Tack för uppmärksamheten!</a:t>
            </a:r>
          </a:p>
          <a:p>
            <a:endParaRPr lang="sv-SE" dirty="0"/>
          </a:p>
          <a:p>
            <a:endParaRPr lang="sv-SE" dirty="0"/>
          </a:p>
          <a:p>
            <a:endParaRPr lang="sv-SE" dirty="0"/>
          </a:p>
        </p:txBody>
      </p:sp>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8824" y="347060"/>
            <a:ext cx="7479419" cy="970838"/>
          </a:xfrm>
        </p:spPr>
        <p:txBody>
          <a:bodyPr>
            <a:noAutofit/>
          </a:bodyPr>
          <a:lstStyle/>
          <a:p>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Problemet med tjat och skäll</a:t>
            </a:r>
            <a:br>
              <a:rPr lang="sv-SE" sz="4000" dirty="0">
                <a:solidFill>
                  <a:schemeClr val="tx1"/>
                </a:solidFill>
              </a:rPr>
            </a:br>
            <a:endParaRPr lang="sv-SE" sz="4000" dirty="0"/>
          </a:p>
        </p:txBody>
      </p:sp>
      <p:sp>
        <p:nvSpPr>
          <p:cNvPr id="3" name="Platshållare för innehåll 2"/>
          <p:cNvSpPr>
            <a:spLocks noGrp="1"/>
          </p:cNvSpPr>
          <p:nvPr>
            <p:ph idx="1"/>
          </p:nvPr>
        </p:nvSpPr>
        <p:spPr>
          <a:xfrm>
            <a:off x="809625" y="1851660"/>
            <a:ext cx="7524750" cy="3246120"/>
          </a:xfrm>
        </p:spPr>
        <p:txBody>
          <a:bodyPr>
            <a:normAutofit fontScale="92500" lnSpcReduction="10000"/>
          </a:bodyPr>
          <a:lstStyle/>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Relationen tar skada</a:t>
            </a:r>
          </a:p>
          <a:p>
            <a:pPr marL="457200" indent="-457200">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Avtrubbning</a:t>
            </a:r>
          </a:p>
          <a:p>
            <a:pPr marL="457200" indent="-457200">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Fungerar inte på lång sikt</a:t>
            </a:r>
          </a:p>
          <a:p>
            <a:pPr marL="457200" indent="-457200">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Upptrappning</a:t>
            </a:r>
          </a:p>
          <a:p>
            <a:pPr>
              <a:buFont typeface="Wingdings" pitchFamily="2" charset="2"/>
              <a:buChar char="§"/>
            </a:pPr>
            <a:endParaRPr lang="sv-SE" sz="2400" dirty="0"/>
          </a:p>
          <a:p>
            <a:pPr>
              <a:buFont typeface="Wingdings" pitchFamily="2" charset="2"/>
              <a:buChar char="§"/>
            </a:pPr>
            <a:endParaRPr lang="sv-SE" sz="2400" dirty="0"/>
          </a:p>
          <a:p>
            <a:pPr>
              <a:buFont typeface="Wingdings" pitchFamily="2" charset="2"/>
              <a:buChar char="§"/>
            </a:pPr>
            <a:endParaRPr lang="sv-SE" sz="2400"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1452054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6DB85-55B9-433F-B788-4B73AF1F81A1}"/>
              </a:ext>
            </a:extLst>
          </p:cNvPr>
          <p:cNvSpPr>
            <a:spLocks noGrp="1"/>
          </p:cNvSpPr>
          <p:nvPr>
            <p:ph type="title"/>
          </p:nvPr>
        </p:nvSpPr>
        <p:spPr/>
        <p:txBody>
          <a:bodyPr/>
          <a:lstStyle/>
          <a:p>
            <a:r>
              <a:rPr lang="sv-SE" dirty="0">
                <a:latin typeface="Times New Roman" panose="02020603050405020304" pitchFamily="18" charset="0"/>
                <a:cs typeface="Times New Roman" panose="02020603050405020304" pitchFamily="18" charset="0"/>
              </a:rPr>
              <a:t>Referenser</a:t>
            </a:r>
          </a:p>
        </p:txBody>
      </p:sp>
      <p:sp>
        <p:nvSpPr>
          <p:cNvPr id="8" name="Platshållare för text 7"/>
          <p:cNvSpPr>
            <a:spLocks noGrp="1"/>
          </p:cNvSpPr>
          <p:nvPr>
            <p:ph idx="1"/>
          </p:nvPr>
        </p:nvSpPr>
        <p:spPr>
          <a:xfrm>
            <a:off x="180473" y="878681"/>
            <a:ext cx="8758989" cy="5286625"/>
          </a:xfrm>
        </p:spPr>
        <p:txBody>
          <a:bodyPr>
            <a:normAutofit fontScale="92500" lnSpcReduction="10000"/>
          </a:bodyPr>
          <a:lstStyle/>
          <a:p>
            <a:pPr marL="285750" indent="-285750">
              <a:spcBef>
                <a:spcPts val="600"/>
              </a:spcBef>
              <a:spcAft>
                <a:spcPts val="1200"/>
              </a:spcAft>
              <a:buFont typeface="Arial" panose="020B0604020202020204" pitchFamily="34" charset="0"/>
              <a:buChar char="•"/>
            </a:pPr>
            <a:r>
              <a:rPr lang="en-US" sz="1800" dirty="0" err="1">
                <a:effectLst/>
                <a:latin typeface="Times New Roman" panose="02020603050405020304" pitchFamily="18" charset="0"/>
                <a:ea typeface="Times New Roman" panose="02020603050405020304" pitchFamily="18" charset="0"/>
              </a:rPr>
              <a:t>Granic</a:t>
            </a:r>
            <a:r>
              <a:rPr lang="en-US" sz="1800" dirty="0">
                <a:effectLst/>
                <a:latin typeface="Times New Roman" panose="02020603050405020304" pitchFamily="18" charset="0"/>
                <a:ea typeface="Times New Roman" panose="02020603050405020304" pitchFamily="18" charset="0"/>
              </a:rPr>
              <a:t>, I., O'Hara, A., </a:t>
            </a:r>
            <a:r>
              <a:rPr lang="en-US" sz="1800" dirty="0" err="1">
                <a:effectLst/>
                <a:latin typeface="Times New Roman" panose="02020603050405020304" pitchFamily="18" charset="0"/>
                <a:ea typeface="Times New Roman" panose="02020603050405020304" pitchFamily="18" charset="0"/>
              </a:rPr>
              <a:t>Pepler</a:t>
            </a:r>
            <a:r>
              <a:rPr lang="en-US" sz="1800" dirty="0">
                <a:effectLst/>
                <a:latin typeface="Times New Roman" panose="02020603050405020304" pitchFamily="18" charset="0"/>
                <a:ea typeface="Times New Roman" panose="02020603050405020304" pitchFamily="18" charset="0"/>
              </a:rPr>
              <a:t>, D. &amp; Lewis, M.D. 2007, </a:t>
            </a:r>
            <a:r>
              <a:rPr lang="en-US" sz="1800" i="1" dirty="0">
                <a:effectLst/>
                <a:latin typeface="Times New Roman" panose="02020603050405020304" pitchFamily="18" charset="0"/>
                <a:ea typeface="Times New Roman" panose="02020603050405020304" pitchFamily="18" charset="0"/>
              </a:rPr>
              <a:t>A dynamic systems analysis of parent-child changes associated with successful "real-world" interventions for aggressive children</a:t>
            </a:r>
            <a:r>
              <a:rPr lang="en-US" sz="1800" dirty="0">
                <a:effectLst/>
                <a:latin typeface="Times New Roman" panose="02020603050405020304" pitchFamily="18" charset="0"/>
                <a:ea typeface="Times New Roman" panose="02020603050405020304" pitchFamily="18" charset="0"/>
              </a:rPr>
              <a:t>, Development and Psychopathology, vol. 19, nr. 3, ss. 705–729.</a:t>
            </a:r>
            <a:endParaRPr lang="sv-SE" sz="1800" dirty="0">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Greene, R.W., 2021.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 Explosive Child: A new approach for understanding and parenting easily frustrated, chronically inflexible children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6:e uppl. New York: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HarperCollins</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spcBef>
                <a:spcPts val="600"/>
              </a:spcBef>
              <a:spcAft>
                <a:spcPts val="12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Greene, R.W. 2016, </a:t>
            </a:r>
            <a:r>
              <a:rPr lang="en-US" sz="1800" i="1" dirty="0">
                <a:effectLst/>
                <a:latin typeface="Times New Roman" panose="02020603050405020304" pitchFamily="18" charset="0"/>
                <a:ea typeface="Times New Roman" panose="02020603050405020304" pitchFamily="18" charset="0"/>
              </a:rPr>
              <a:t>Raising human beings: Creating a collaborative partnership with your child</a:t>
            </a:r>
            <a:r>
              <a:rPr lang="en-US" sz="1800" dirty="0">
                <a:effectLst/>
                <a:latin typeface="Times New Roman" panose="02020603050405020304" pitchFamily="18" charset="0"/>
                <a:ea typeface="Times New Roman" panose="02020603050405020304" pitchFamily="18" charset="0"/>
              </a:rPr>
              <a:t>, Scribner, New York.</a:t>
            </a:r>
            <a:endParaRPr lang="sv-SE" sz="18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Heath, G.H., Fife-</a:t>
            </a:r>
            <a:r>
              <a:rPr lang="en-US" sz="1800" dirty="0" err="1">
                <a:effectLst/>
                <a:latin typeface="Times New Roman" panose="02020603050405020304" pitchFamily="18" charset="0"/>
                <a:ea typeface="Times New Roman" panose="02020603050405020304" pitchFamily="18" charset="0"/>
              </a:rPr>
              <a:t>Schaw</a:t>
            </a:r>
            <a:r>
              <a:rPr lang="en-US" sz="1800" dirty="0">
                <a:effectLst/>
                <a:latin typeface="Times New Roman" panose="02020603050405020304" pitchFamily="18" charset="0"/>
                <a:ea typeface="Times New Roman" panose="02020603050405020304" pitchFamily="18" charset="0"/>
              </a:rPr>
              <a:t>, C., Wang, L., Eddy, C.J., Hone, M.J.G. &amp; </a:t>
            </a:r>
            <a:r>
              <a:rPr lang="en-US" sz="1800" dirty="0" err="1">
                <a:effectLst/>
                <a:latin typeface="Times New Roman" panose="02020603050405020304" pitchFamily="18" charset="0"/>
                <a:ea typeface="Times New Roman" panose="02020603050405020304" pitchFamily="18" charset="0"/>
              </a:rPr>
              <a:t>Pollastri</a:t>
            </a:r>
            <a:r>
              <a:rPr lang="en-US" sz="1800" dirty="0">
                <a:effectLst/>
                <a:latin typeface="Times New Roman" panose="02020603050405020304" pitchFamily="18" charset="0"/>
                <a:ea typeface="Times New Roman" panose="02020603050405020304" pitchFamily="18" charset="0"/>
              </a:rPr>
              <a:t>, A.R. 2020, </a:t>
            </a:r>
            <a:r>
              <a:rPr lang="en-US" sz="1800" i="1" dirty="0">
                <a:effectLst/>
                <a:latin typeface="Times New Roman" panose="02020603050405020304" pitchFamily="18" charset="0"/>
                <a:ea typeface="Times New Roman" panose="02020603050405020304" pitchFamily="18" charset="0"/>
              </a:rPr>
              <a:t>Collaborative Problem Solving reduces children’s emotional and behavioral difficulties and parenting stress: Two key mechanisms</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Journal of Clinical Psychology</a:t>
            </a:r>
            <a:r>
              <a:rPr lang="en-US" sz="1800" dirty="0">
                <a:effectLst/>
                <a:latin typeface="Times New Roman" panose="02020603050405020304" pitchFamily="18" charset="0"/>
                <a:ea typeface="Times New Roman" panose="02020603050405020304" pitchFamily="18" charset="0"/>
              </a:rPr>
              <a:t>, vol. 76, nr. 7, ss. 1226–1240, </a:t>
            </a:r>
            <a:r>
              <a:rPr lang="en-US" sz="1800" u="sng" dirty="0">
                <a:solidFill>
                  <a:srgbClr val="007EC4"/>
                </a:solidFill>
                <a:effectLst/>
                <a:latin typeface="Times New Roman" panose="02020603050405020304" pitchFamily="18" charset="0"/>
                <a:ea typeface="Times New Roman" panose="02020603050405020304" pitchFamily="18" charset="0"/>
                <a:hlinkClick r:id="rId3"/>
              </a:rPr>
              <a:t>https://doi.org/10.1002/jclp.22946</a:t>
            </a:r>
            <a:endParaRPr lang="en-US" sz="1800" u="sng" dirty="0">
              <a:solidFill>
                <a:srgbClr val="007EC4"/>
              </a:solidFill>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Humphreys, K.L., Gleason, M.M., Drury, S.S., </a:t>
            </a:r>
            <a:r>
              <a:rPr lang="en-US" sz="1800" dirty="0" err="1">
                <a:effectLst/>
                <a:latin typeface="Times New Roman" panose="02020603050405020304" pitchFamily="18" charset="0"/>
                <a:ea typeface="Times New Roman" panose="02020603050405020304" pitchFamily="18" charset="0"/>
              </a:rPr>
              <a:t>Miron</a:t>
            </a:r>
            <a:r>
              <a:rPr lang="en-US" sz="1800" dirty="0">
                <a:effectLst/>
                <a:latin typeface="Times New Roman" panose="02020603050405020304" pitchFamily="18" charset="0"/>
                <a:ea typeface="Times New Roman" panose="02020603050405020304" pitchFamily="18" charset="0"/>
              </a:rPr>
              <a:t>, D., Nelson, C.A., Fox, N.A. &amp; </a:t>
            </a:r>
            <a:r>
              <a:rPr lang="en-US" sz="1800" dirty="0" err="1">
                <a:effectLst/>
                <a:latin typeface="Times New Roman" panose="02020603050405020304" pitchFamily="18" charset="0"/>
                <a:ea typeface="Times New Roman" panose="02020603050405020304" pitchFamily="18" charset="0"/>
              </a:rPr>
              <a:t>Zeanah</a:t>
            </a:r>
            <a:r>
              <a:rPr lang="en-US" sz="1800" dirty="0">
                <a:effectLst/>
                <a:latin typeface="Times New Roman" panose="02020603050405020304" pitchFamily="18" charset="0"/>
                <a:ea typeface="Times New Roman" panose="02020603050405020304" pitchFamily="18" charset="0"/>
              </a:rPr>
              <a:t>, C.H. 2020, </a:t>
            </a:r>
            <a:r>
              <a:rPr lang="en-US" sz="1800" i="1" dirty="0">
                <a:effectLst/>
                <a:latin typeface="Times New Roman" panose="02020603050405020304" pitchFamily="18" charset="0"/>
                <a:ea typeface="Times New Roman" panose="02020603050405020304" pitchFamily="18" charset="0"/>
              </a:rPr>
              <a:t>Child maltreatment and depression: A meta-analysis of studies using the Childhood Trauma Questionnaire</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Psychological Medicine</a:t>
            </a:r>
            <a:r>
              <a:rPr lang="en-US" sz="1800" dirty="0">
                <a:effectLst/>
                <a:latin typeface="Times New Roman" panose="02020603050405020304" pitchFamily="18" charset="0"/>
                <a:ea typeface="Times New Roman" panose="02020603050405020304" pitchFamily="18" charset="0"/>
              </a:rPr>
              <a:t>, vol. 50, nr. 4, ss. 543–553. </a:t>
            </a:r>
            <a:r>
              <a:rPr lang="sv-SE" sz="1800" dirty="0">
                <a:effectLst/>
                <a:latin typeface="Times New Roman" panose="02020603050405020304" pitchFamily="18" charset="0"/>
                <a:ea typeface="Times New Roman" panose="02020603050405020304" pitchFamily="18" charset="0"/>
              </a:rPr>
              <a:t>Tillgänglig: </a:t>
            </a:r>
            <a:r>
              <a:rPr lang="sv-SE" sz="1800" u="sng" dirty="0">
                <a:solidFill>
                  <a:srgbClr val="007EC4"/>
                </a:solidFill>
                <a:effectLst/>
                <a:latin typeface="Times New Roman" panose="02020603050405020304" pitchFamily="18" charset="0"/>
                <a:ea typeface="Times New Roman" panose="02020603050405020304" pitchFamily="18" charset="0"/>
                <a:hlinkClick r:id="rId4"/>
              </a:rPr>
              <a:t>https://snaplab.stanford.edu/sites/g/files/sbiybj31146/files/media/file/child_maltreatment_and_depression-a_metaanalysis_of_studies_using_the_childhood_trauma_questionnaire_0.pdf</a:t>
            </a:r>
            <a:r>
              <a:rPr lang="sv-SE" sz="1800" dirty="0">
                <a:effectLst/>
                <a:latin typeface="Times New Roman" panose="02020603050405020304" pitchFamily="18" charset="0"/>
                <a:ea typeface="Times New Roman" panose="02020603050405020304" pitchFamily="18" charset="0"/>
              </a:rPr>
              <a:t> [Hämtad 17 juni 2025].</a:t>
            </a:r>
          </a:p>
          <a:p>
            <a:pPr marL="285750" indent="-285750">
              <a:spcBef>
                <a:spcPts val="600"/>
              </a:spcBef>
              <a:spcAft>
                <a:spcPts val="1200"/>
              </a:spcAft>
              <a:buFont typeface="Arial" panose="020B0604020202020204" pitchFamily="34" charset="0"/>
              <a:buChar char="•"/>
            </a:pPr>
            <a:endParaRPr lang="sv-SE" sz="1800" dirty="0">
              <a:effectLst/>
              <a:latin typeface="Times New Roman" panose="02020603050405020304" pitchFamily="18" charset="0"/>
              <a:ea typeface="Times New Roman" panose="02020603050405020304" pitchFamily="18" charset="0"/>
            </a:endParaRPr>
          </a:p>
        </p:txBody>
      </p:sp>
      <p:pic>
        <p:nvPicPr>
          <p:cNvPr id="6" name="Bildobjekt 5" descr="\\ad.stockholm.se\cli-sd\cc2sd002\003871\Precens\Brottsprevention\Komet1\Administration\Logotype\PLUS\PLUS logo användbar.jpg"/>
          <p:cNvPicPr/>
          <p:nvPr/>
        </p:nvPicPr>
        <p:blipFill>
          <a:blip r:embed="rId5"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866771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idx="1"/>
          </p:nvPr>
        </p:nvSpPr>
        <p:spPr>
          <a:xfrm>
            <a:off x="348915" y="227181"/>
            <a:ext cx="8494295" cy="5938125"/>
          </a:xfrm>
        </p:spPr>
        <p:txBody>
          <a:bodyPr>
            <a:normAutofit fontScale="77500" lnSpcReduction="20000"/>
          </a:bodyPr>
          <a:lstStyle/>
          <a:p>
            <a:pPr marL="285750" indent="-285750">
              <a:spcBef>
                <a:spcPts val="600"/>
              </a:spcBef>
              <a:spcAft>
                <a:spcPts val="1200"/>
              </a:spcAft>
              <a:buFont typeface="Arial" panose="020B0604020202020204" pitchFamily="34" charset="0"/>
              <a:buChar char="•"/>
            </a:pPr>
            <a:r>
              <a:rPr lang="sv-SE" dirty="0">
                <a:effectLst/>
                <a:latin typeface="Times New Roman" panose="02020603050405020304" pitchFamily="18" charset="0"/>
                <a:ea typeface="Times New Roman" panose="02020603050405020304" pitchFamily="18" charset="0"/>
              </a:rPr>
              <a:t>Lund, A. 2021, </a:t>
            </a:r>
            <a:r>
              <a:rPr lang="sv-SE" i="1" dirty="0">
                <a:effectLst/>
                <a:latin typeface="Times New Roman" panose="02020603050405020304" pitchFamily="18" charset="0"/>
                <a:ea typeface="Times New Roman" panose="02020603050405020304" pitchFamily="18" charset="0"/>
              </a:rPr>
              <a:t>Kramar och ramar – föräldraskap med forskningsstöd</a:t>
            </a:r>
            <a:r>
              <a:rPr lang="sv-SE" dirty="0">
                <a:effectLst/>
                <a:latin typeface="Times New Roman" panose="02020603050405020304" pitchFamily="18" charset="0"/>
                <a:ea typeface="Times New Roman" panose="02020603050405020304" pitchFamily="18" charset="0"/>
              </a:rPr>
              <a:t>, </a:t>
            </a:r>
            <a:r>
              <a:rPr lang="sv-SE" i="1" dirty="0">
                <a:effectLst/>
                <a:latin typeface="Times New Roman" panose="02020603050405020304" pitchFamily="18" charset="0"/>
                <a:ea typeface="Times New Roman" panose="02020603050405020304" pitchFamily="18" charset="0"/>
              </a:rPr>
              <a:t>Medicinsk Vetenskap</a:t>
            </a:r>
            <a:r>
              <a:rPr lang="sv-SE" dirty="0">
                <a:effectLst/>
                <a:latin typeface="Times New Roman" panose="02020603050405020304" pitchFamily="18" charset="0"/>
                <a:ea typeface="Times New Roman" panose="02020603050405020304" pitchFamily="18" charset="0"/>
              </a:rPr>
              <a:t>, nr. 2, Karolinska Institutet. </a:t>
            </a: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Tillgänglig: https://ki.se/forskning/popularvetenskap-och-dialog/popularvetenskapliga-teman/tema-foraldraskap/kramar-och-ramar-foraldraskap-med-forskningsstod [Hämtad 24 juni 2025].</a:t>
            </a:r>
          </a:p>
          <a:p>
            <a:pPr marL="285750" indent="-285750">
              <a:spcBef>
                <a:spcPts val="600"/>
              </a:spcBef>
              <a:spcAft>
                <a:spcPts val="1200"/>
              </a:spcAft>
              <a:buFont typeface="Arial" panose="020B0604020202020204" pitchFamily="34" charset="0"/>
              <a:buChar char="•"/>
            </a:pPr>
            <a:r>
              <a:rPr lang="en-US" dirty="0" err="1">
                <a:effectLst/>
                <a:latin typeface="Times New Roman" panose="02020603050405020304" pitchFamily="18" charset="0"/>
                <a:ea typeface="Times New Roman" panose="02020603050405020304" pitchFamily="18" charset="0"/>
              </a:rPr>
              <a:t>Mphahlele</a:t>
            </a:r>
            <a:r>
              <a:rPr lang="en-US" dirty="0">
                <a:effectLst/>
                <a:latin typeface="Times New Roman" panose="02020603050405020304" pitchFamily="18" charset="0"/>
                <a:ea typeface="Times New Roman" panose="02020603050405020304" pitchFamily="18" charset="0"/>
              </a:rPr>
              <a:t>, R.M., Pillay, B.J. &amp; Meyer, A. 2020, </a:t>
            </a:r>
            <a:r>
              <a:rPr lang="en-US" i="1" dirty="0">
                <a:effectLst/>
                <a:latin typeface="Times New Roman" panose="02020603050405020304" pitchFamily="18" charset="0"/>
                <a:ea typeface="Times New Roman" panose="02020603050405020304" pitchFamily="18" charset="0"/>
              </a:rPr>
              <a:t>Delay aversion in school-aged children with attention-deficit hyperactivity disorder</a:t>
            </a:r>
            <a:r>
              <a:rPr lang="en-US" dirty="0">
                <a:effectLst/>
                <a:latin typeface="Times New Roman" panose="02020603050405020304" pitchFamily="18" charset="0"/>
                <a:ea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rPr>
              <a:t>South African Journal of Psychology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oktober</a:t>
            </a:r>
            <a:r>
              <a:rPr lang="en-US" dirty="0">
                <a:effectLst/>
                <a:latin typeface="Times New Roman" panose="02020603050405020304" pitchFamily="18" charset="0"/>
                <a:ea typeface="Times New Roman" panose="02020603050405020304" pitchFamily="18" charset="0"/>
              </a:rPr>
              <a:t>. </a:t>
            </a:r>
            <a:r>
              <a:rPr lang="sv-SE" u="sng" dirty="0">
                <a:solidFill>
                  <a:srgbClr val="007EC4"/>
                </a:solidFill>
                <a:effectLst/>
                <a:latin typeface="Times New Roman" panose="02020603050405020304" pitchFamily="18" charset="0"/>
                <a:ea typeface="Times New Roman" panose="02020603050405020304" pitchFamily="18" charset="0"/>
                <a:hlinkClick r:id="rId3"/>
              </a:rPr>
              <a:t>https://doi.org/10.1177/0081246320964350</a:t>
            </a:r>
            <a:endParaRPr lang="sv-SE"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dirty="0" err="1">
                <a:effectLst/>
                <a:latin typeface="Times New Roman" panose="02020603050405020304" pitchFamily="18" charset="0"/>
                <a:ea typeface="Times New Roman" panose="02020603050405020304" pitchFamily="18" charset="0"/>
              </a:rPr>
              <a:t>Nezu</a:t>
            </a:r>
            <a:r>
              <a:rPr lang="en-US" dirty="0">
                <a:effectLst/>
                <a:latin typeface="Times New Roman" panose="02020603050405020304" pitchFamily="18" charset="0"/>
                <a:ea typeface="Times New Roman" panose="02020603050405020304" pitchFamily="18" charset="0"/>
              </a:rPr>
              <a:t>, A.M., </a:t>
            </a:r>
            <a:r>
              <a:rPr lang="en-US" dirty="0" err="1">
                <a:effectLst/>
                <a:latin typeface="Times New Roman" panose="02020603050405020304" pitchFamily="18" charset="0"/>
                <a:ea typeface="Times New Roman" panose="02020603050405020304" pitchFamily="18" charset="0"/>
              </a:rPr>
              <a:t>Nezu</a:t>
            </a:r>
            <a:r>
              <a:rPr lang="en-US" dirty="0">
                <a:effectLst/>
                <a:latin typeface="Times New Roman" panose="02020603050405020304" pitchFamily="18" charset="0"/>
                <a:ea typeface="Times New Roman" panose="02020603050405020304" pitchFamily="18" charset="0"/>
              </a:rPr>
              <a:t>, C.M. &amp; </a:t>
            </a:r>
            <a:r>
              <a:rPr lang="en-US" dirty="0" err="1">
                <a:effectLst/>
                <a:latin typeface="Times New Roman" panose="02020603050405020304" pitchFamily="18" charset="0"/>
                <a:ea typeface="Times New Roman" panose="02020603050405020304" pitchFamily="18" charset="0"/>
              </a:rPr>
              <a:t>D’Zurilla</a:t>
            </a:r>
            <a:r>
              <a:rPr lang="en-US" dirty="0">
                <a:effectLst/>
                <a:latin typeface="Times New Roman" panose="02020603050405020304" pitchFamily="18" charset="0"/>
                <a:ea typeface="Times New Roman" panose="02020603050405020304" pitchFamily="18" charset="0"/>
              </a:rPr>
              <a:t>, T.J. 2012, </a:t>
            </a:r>
            <a:r>
              <a:rPr lang="en-US" i="1" dirty="0">
                <a:effectLst/>
                <a:latin typeface="Times New Roman" panose="02020603050405020304" pitchFamily="18" charset="0"/>
                <a:ea typeface="Times New Roman" panose="02020603050405020304" pitchFamily="18" charset="0"/>
              </a:rPr>
              <a:t>Problem-solving therapy: A treatment manual</a:t>
            </a:r>
            <a:r>
              <a:rPr lang="en-US" dirty="0">
                <a:effectLst/>
                <a:latin typeface="Times New Roman" panose="02020603050405020304" pitchFamily="18" charset="0"/>
                <a:ea typeface="Times New Roman" panose="02020603050405020304" pitchFamily="18" charset="0"/>
              </a:rPr>
              <a:t>, Springer Publishing Company, New York.</a:t>
            </a:r>
            <a:endParaRPr lang="sv-SE"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sv-SE" dirty="0">
                <a:effectLst/>
                <a:latin typeface="Times New Roman" panose="02020603050405020304" pitchFamily="18" charset="0"/>
                <a:ea typeface="Times New Roman" panose="02020603050405020304" pitchFamily="18" charset="0"/>
              </a:rPr>
              <a:t>Nilsson, E.L. 2017, </a:t>
            </a:r>
            <a:r>
              <a:rPr lang="sv-SE" i="1" dirty="0" err="1">
                <a:effectLst/>
                <a:latin typeface="Times New Roman" panose="02020603050405020304" pitchFamily="18" charset="0"/>
                <a:ea typeface="Times New Roman" panose="02020603050405020304" pitchFamily="18" charset="0"/>
              </a:rPr>
              <a:t>Parental</a:t>
            </a:r>
            <a:r>
              <a:rPr lang="sv-SE" i="1" dirty="0">
                <a:effectLst/>
                <a:latin typeface="Times New Roman" panose="02020603050405020304" pitchFamily="18" charset="0"/>
                <a:ea typeface="Times New Roman" panose="02020603050405020304" pitchFamily="18" charset="0"/>
              </a:rPr>
              <a:t> </a:t>
            </a:r>
            <a:r>
              <a:rPr lang="sv-SE" i="1" dirty="0" err="1">
                <a:effectLst/>
                <a:latin typeface="Times New Roman" panose="02020603050405020304" pitchFamily="18" charset="0"/>
                <a:ea typeface="Times New Roman" panose="02020603050405020304" pitchFamily="18" charset="0"/>
              </a:rPr>
              <a:t>socialization</a:t>
            </a:r>
            <a:r>
              <a:rPr lang="sv-SE" i="1" dirty="0">
                <a:effectLst/>
                <a:latin typeface="Times New Roman" panose="02020603050405020304" pitchFamily="18" charset="0"/>
                <a:ea typeface="Times New Roman" panose="02020603050405020304" pitchFamily="18" charset="0"/>
              </a:rPr>
              <a:t> and </a:t>
            </a:r>
            <a:r>
              <a:rPr lang="sv-SE" i="1" dirty="0" err="1">
                <a:effectLst/>
                <a:latin typeface="Times New Roman" panose="02020603050405020304" pitchFamily="18" charset="0"/>
                <a:ea typeface="Times New Roman" panose="02020603050405020304" pitchFamily="18" charset="0"/>
              </a:rPr>
              <a:t>adolescent</a:t>
            </a:r>
            <a:r>
              <a:rPr lang="sv-SE" i="1" dirty="0">
                <a:effectLst/>
                <a:latin typeface="Times New Roman" panose="02020603050405020304" pitchFamily="18" charset="0"/>
                <a:ea typeface="Times New Roman" panose="02020603050405020304" pitchFamily="18" charset="0"/>
              </a:rPr>
              <a:t> </a:t>
            </a:r>
            <a:r>
              <a:rPr lang="sv-SE" i="1" dirty="0" err="1">
                <a:effectLst/>
                <a:latin typeface="Times New Roman" panose="02020603050405020304" pitchFamily="18" charset="0"/>
                <a:ea typeface="Times New Roman" panose="02020603050405020304" pitchFamily="18" charset="0"/>
              </a:rPr>
              <a:t>offending</a:t>
            </a:r>
            <a:r>
              <a:rPr lang="sv-SE" dirty="0">
                <a:effectLst/>
                <a:latin typeface="Times New Roman" panose="02020603050405020304" pitchFamily="18" charset="0"/>
                <a:ea typeface="Times New Roman" panose="02020603050405020304" pitchFamily="18" charset="0"/>
              </a:rPr>
              <a:t>, doktorsavhandling, Uppsala universitet, Uppsala. Tillgänglig: </a:t>
            </a:r>
            <a:r>
              <a:rPr lang="sv-SE" u="sng" dirty="0">
                <a:solidFill>
                  <a:srgbClr val="007EC4"/>
                </a:solidFill>
                <a:effectLst/>
                <a:latin typeface="Times New Roman" panose="02020603050405020304" pitchFamily="18" charset="0"/>
                <a:ea typeface="Times New Roman" panose="02020603050405020304" pitchFamily="18" charset="0"/>
                <a:hlinkClick r:id="rId4"/>
              </a:rPr>
              <a:t>https://www.diva-portal.org/smash/get/diva2:1404242/FULLTEXT01.pdf</a:t>
            </a:r>
            <a:endParaRPr lang="sv-SE"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dirty="0" err="1">
                <a:effectLst/>
                <a:latin typeface="Times New Roman" panose="02020603050405020304" pitchFamily="18" charset="0"/>
                <a:ea typeface="Times New Roman" panose="02020603050405020304" pitchFamily="18" charset="0"/>
              </a:rPr>
              <a:t>Pinquart</a:t>
            </a:r>
            <a:r>
              <a:rPr lang="en-US" dirty="0">
                <a:effectLst/>
                <a:latin typeface="Times New Roman" panose="02020603050405020304" pitchFamily="18" charset="0"/>
                <a:ea typeface="Times New Roman" panose="02020603050405020304" pitchFamily="18" charset="0"/>
              </a:rPr>
              <a:t>, M. 2021, </a:t>
            </a:r>
            <a:r>
              <a:rPr lang="en-US" i="1" dirty="0">
                <a:effectLst/>
                <a:latin typeface="Times New Roman" panose="02020603050405020304" pitchFamily="18" charset="0"/>
                <a:ea typeface="Times New Roman" panose="02020603050405020304" pitchFamily="18" charset="0"/>
              </a:rPr>
              <a:t>Cultural differences in the association of harsh parenting with internalizing and externalizing symptoms: A meta analysis</a:t>
            </a:r>
            <a:r>
              <a:rPr lang="en-US" dirty="0">
                <a:effectLst/>
                <a:latin typeface="Times New Roman" panose="02020603050405020304" pitchFamily="18" charset="0"/>
                <a:ea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rPr>
              <a:t>Journal of Child and Family Studies</a:t>
            </a:r>
            <a:r>
              <a:rPr lang="en-US" dirty="0">
                <a:effectLst/>
                <a:latin typeface="Times New Roman" panose="02020603050405020304" pitchFamily="18" charset="0"/>
                <a:ea typeface="Times New Roman" panose="02020603050405020304" pitchFamily="18" charset="0"/>
              </a:rPr>
              <a:t>, vol. 30, nr. 12, ss. 2938–2951. </a:t>
            </a:r>
            <a:r>
              <a:rPr lang="sv-SE" dirty="0">
                <a:effectLst/>
                <a:latin typeface="Times New Roman" panose="02020603050405020304" pitchFamily="18" charset="0"/>
                <a:ea typeface="Times New Roman" panose="02020603050405020304" pitchFamily="18" charset="0"/>
              </a:rPr>
              <a:t>Tillgänglig: </a:t>
            </a:r>
            <a:r>
              <a:rPr lang="sv-SE" u="sng" dirty="0">
                <a:solidFill>
                  <a:srgbClr val="007EC4"/>
                </a:solidFill>
                <a:effectLst/>
                <a:latin typeface="Times New Roman" panose="02020603050405020304" pitchFamily="18" charset="0"/>
                <a:ea typeface="Times New Roman" panose="02020603050405020304" pitchFamily="18" charset="0"/>
                <a:hlinkClick r:id="rId5"/>
              </a:rPr>
              <a:t>https://link.springer.com/article/10.1007/s10826-021-02113-z</a:t>
            </a:r>
            <a:r>
              <a:rPr lang="sv-SE" dirty="0">
                <a:effectLst/>
                <a:latin typeface="Times New Roman" panose="02020603050405020304" pitchFamily="18" charset="0"/>
                <a:ea typeface="Times New Roman" panose="02020603050405020304" pitchFamily="18" charset="0"/>
              </a:rPr>
              <a:t> [Hämtad 18 juni 2025].</a:t>
            </a:r>
          </a:p>
          <a:p>
            <a:pPr marL="285750" indent="-285750">
              <a:spcBef>
                <a:spcPts val="600"/>
              </a:spcBef>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Quail, K., 2020. </a:t>
            </a:r>
            <a:r>
              <a:rPr lang="en-US" i="1" dirty="0">
                <a:latin typeface="Times New Roman" panose="02020603050405020304" pitchFamily="18" charset="0"/>
                <a:cs typeface="Times New Roman" panose="02020603050405020304" pitchFamily="18" charset="0"/>
              </a:rPr>
              <a:t>Non-violent discipline options for caregivers and teachers: A systematic overview of the evidence and exploration of the role of attunement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Masteruppsats</a:t>
            </a:r>
            <a:r>
              <a:rPr lang="en-US" dirty="0">
                <a:latin typeface="Times New Roman" panose="02020603050405020304" pitchFamily="18" charset="0"/>
                <a:cs typeface="Times New Roman" panose="02020603050405020304" pitchFamily="18" charset="0"/>
              </a:rPr>
              <a:t>, University of Cape Town, Faculty of Humanities.</a:t>
            </a:r>
            <a:endParaRPr lang="sv-S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dirty="0" err="1">
                <a:effectLst/>
                <a:latin typeface="Times New Roman" panose="02020603050405020304" pitchFamily="18" charset="0"/>
                <a:ea typeface="Times New Roman" panose="02020603050405020304" pitchFamily="18" charset="0"/>
              </a:rPr>
              <a:t>Quoidbach</a:t>
            </a:r>
            <a:r>
              <a:rPr lang="en-US" dirty="0">
                <a:effectLst/>
                <a:latin typeface="Times New Roman" panose="02020603050405020304" pitchFamily="18" charset="0"/>
                <a:ea typeface="Times New Roman" panose="02020603050405020304" pitchFamily="18" charset="0"/>
              </a:rPr>
              <a:t>, J., Gruber, J., </a:t>
            </a:r>
            <a:r>
              <a:rPr lang="en-US" dirty="0" err="1">
                <a:effectLst/>
                <a:latin typeface="Times New Roman" panose="02020603050405020304" pitchFamily="18" charset="0"/>
                <a:ea typeface="Times New Roman" panose="02020603050405020304" pitchFamily="18" charset="0"/>
              </a:rPr>
              <a:t>Mikolajczak</a:t>
            </a:r>
            <a:r>
              <a:rPr lang="en-US" dirty="0">
                <a:effectLst/>
                <a:latin typeface="Times New Roman" panose="02020603050405020304" pitchFamily="18" charset="0"/>
                <a:ea typeface="Times New Roman" panose="02020603050405020304" pitchFamily="18" charset="0"/>
              </a:rPr>
              <a:t>, M., Kogan, A., </a:t>
            </a:r>
            <a:r>
              <a:rPr lang="en-US" dirty="0" err="1">
                <a:effectLst/>
                <a:latin typeface="Times New Roman" panose="02020603050405020304" pitchFamily="18" charset="0"/>
                <a:ea typeface="Times New Roman" panose="02020603050405020304" pitchFamily="18" charset="0"/>
              </a:rPr>
              <a:t>Kotsou</a:t>
            </a:r>
            <a:r>
              <a:rPr lang="en-US" dirty="0">
                <a:effectLst/>
                <a:latin typeface="Times New Roman" panose="02020603050405020304" pitchFamily="18" charset="0"/>
                <a:ea typeface="Times New Roman" panose="02020603050405020304" pitchFamily="18" charset="0"/>
              </a:rPr>
              <a:t>, I. &amp; Norton, M.I. 2014, </a:t>
            </a:r>
            <a:r>
              <a:rPr lang="en-US" i="1" dirty="0" err="1">
                <a:effectLst/>
                <a:latin typeface="Times New Roman" panose="02020603050405020304" pitchFamily="18" charset="0"/>
                <a:ea typeface="Times New Roman" panose="02020603050405020304" pitchFamily="18" charset="0"/>
              </a:rPr>
              <a:t>Emodiversity</a:t>
            </a:r>
            <a:r>
              <a:rPr lang="en-US" i="1" dirty="0">
                <a:effectLst/>
                <a:latin typeface="Times New Roman" panose="02020603050405020304" pitchFamily="18" charset="0"/>
                <a:ea typeface="Times New Roman" panose="02020603050405020304" pitchFamily="18" charset="0"/>
              </a:rPr>
              <a:t> and the emotional ecosystem</a:t>
            </a:r>
            <a:r>
              <a:rPr lang="en-US" dirty="0">
                <a:effectLst/>
                <a:latin typeface="Times New Roman" panose="02020603050405020304" pitchFamily="18" charset="0"/>
                <a:ea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rPr>
              <a:t>Journal of Experimental Psychology: General</a:t>
            </a:r>
            <a:r>
              <a:rPr lang="en-US" dirty="0">
                <a:effectLst/>
                <a:latin typeface="Times New Roman" panose="02020603050405020304" pitchFamily="18" charset="0"/>
                <a:ea typeface="Times New Roman" panose="02020603050405020304" pitchFamily="18" charset="0"/>
              </a:rPr>
              <a:t>, vol. 143, nr. 6, ss. 2057–2066.</a:t>
            </a:r>
            <a:endParaRPr lang="sv-SE" dirty="0">
              <a:effectLst/>
              <a:latin typeface="Times New Roman" panose="02020603050405020304" pitchFamily="18" charset="0"/>
              <a:ea typeface="Times New Roman" panose="02020603050405020304" pitchFamily="18" charset="0"/>
            </a:endParaRPr>
          </a:p>
          <a:p>
            <a:pPr>
              <a:spcBef>
                <a:spcPts val="600"/>
              </a:spcBef>
              <a:spcAft>
                <a:spcPts val="1200"/>
              </a:spcAft>
            </a:pPr>
            <a:endParaRPr lang="sv-SE" sz="1800" dirty="0">
              <a:effectLst/>
              <a:latin typeface="Times New Roman" panose="02020603050405020304" pitchFamily="18" charset="0"/>
              <a:ea typeface="Times New Roman" panose="02020603050405020304" pitchFamily="18" charset="0"/>
            </a:endParaRPr>
          </a:p>
        </p:txBody>
      </p:sp>
      <p:pic>
        <p:nvPicPr>
          <p:cNvPr id="6" name="Bildobjekt 5" descr="\\ad.stockholm.se\cli-sd\cc2sd002\003871\Precens\Brottsprevention\Komet1\Administration\Logotype\PLUS\PLUS logo användbar.jpg"/>
          <p:cNvPicPr/>
          <p:nvPr/>
        </p:nvPicPr>
        <p:blipFill>
          <a:blip r:embed="rId6"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68985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82675" y="1117402"/>
            <a:ext cx="8395855" cy="1034088"/>
          </a:xfrm>
        </p:spPr>
        <p:txBody>
          <a:bodyPr>
            <a:normAutofit fontScale="90000"/>
          </a:bodyPr>
          <a:lstStyle/>
          <a:p>
            <a:pPr algn="ctr">
              <a:lnSpc>
                <a:spcPct val="100000"/>
              </a:lnSpc>
            </a:pPr>
            <a:r>
              <a:rPr lang="sv-SE" sz="4000" dirty="0">
                <a:solidFill>
                  <a:schemeClr val="tx1"/>
                </a:solidFill>
                <a:latin typeface="Times New Roman" panose="02020603050405020304" pitchFamily="18" charset="0"/>
                <a:cs typeface="Times New Roman" panose="02020603050405020304" pitchFamily="18" charset="0"/>
              </a:rPr>
              <a:t>Vanligt att bråkbeteenden förstärks genom uppmärksamhet</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11" name="textruta 10">
            <a:extLst>
              <a:ext uri="{FF2B5EF4-FFF2-40B4-BE49-F238E27FC236}">
                <a16:creationId xmlns:a16="http://schemas.microsoft.com/office/drawing/2014/main" id="{B024F894-C46E-47AE-8B2F-9AF2BCA72B3B}"/>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tl val="0"/>
              </a:rPr>
              <a:t>Fördjupning</a:t>
            </a:r>
          </a:p>
        </p:txBody>
      </p:sp>
      <p:sp>
        <p:nvSpPr>
          <p:cNvPr id="13" name="Ellips 12">
            <a:extLst>
              <a:ext uri="{FF2B5EF4-FFF2-40B4-BE49-F238E27FC236}">
                <a16:creationId xmlns:a16="http://schemas.microsoft.com/office/drawing/2014/main" id="{A8F39EE0-AA73-4032-9CE5-0F676252D5DE}"/>
              </a:ext>
            </a:extLst>
          </p:cNvPr>
          <p:cNvSpPr>
            <a:spLocks noChangeAspect="1"/>
          </p:cNvSpPr>
          <p:nvPr/>
        </p:nvSpPr>
        <p:spPr bwMode="auto">
          <a:xfrm>
            <a:off x="-36586" y="2292516"/>
            <a:ext cx="2936964" cy="2933095"/>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rgbClr val="000000"/>
                </a:solidFill>
                <a:effectLst/>
                <a:uLnTx/>
                <a:uFillTx/>
                <a:ea typeface="+mn-ea"/>
                <a:cs typeface="Times New Roman" panose="02020603050405020304" pitchFamily="18" charset="0"/>
              </a:rPr>
              <a:t>Före: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2200" b="0" i="0" u="none" strike="noStrike" kern="1200" cap="none" spc="0" normalizeH="0" baseline="0" noProof="0" dirty="0">
                <a:ln>
                  <a:noFill/>
                </a:ln>
                <a:solidFill>
                  <a:srgbClr val="000000"/>
                </a:solidFill>
                <a:effectLst/>
                <a:uLnTx/>
                <a:uFillTx/>
                <a:ea typeface="+mn-ea"/>
                <a:cs typeface="Times New Roman" panose="02020603050405020304" pitchFamily="18" charset="0"/>
              </a:rPr>
              <a:t>Förälder säger att barnet ska lägga sig omedelbart </a:t>
            </a:r>
          </a:p>
        </p:txBody>
      </p:sp>
      <p:sp>
        <p:nvSpPr>
          <p:cNvPr id="15" name="Ellips 14">
            <a:extLst>
              <a:ext uri="{FF2B5EF4-FFF2-40B4-BE49-F238E27FC236}">
                <a16:creationId xmlns:a16="http://schemas.microsoft.com/office/drawing/2014/main" id="{95B95C27-EA1E-4EB4-B35B-0F9F98F74235}"/>
              </a:ext>
            </a:extLst>
          </p:cNvPr>
          <p:cNvSpPr>
            <a:spLocks noChangeAspect="1"/>
          </p:cNvSpPr>
          <p:nvPr/>
        </p:nvSpPr>
        <p:spPr bwMode="auto">
          <a:xfrm>
            <a:off x="3038731" y="2260812"/>
            <a:ext cx="2936964" cy="2933095"/>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rgbClr val="000000"/>
                </a:solidFill>
                <a:effectLst/>
                <a:uLnTx/>
                <a:uFillTx/>
                <a:ea typeface="+mn-ea"/>
                <a:cs typeface="Times New Roman" panose="02020603050405020304" pitchFamily="18" charset="0"/>
              </a:rPr>
              <a:t>Barnets beteende:</a:t>
            </a:r>
          </a:p>
          <a:p>
            <a:pPr marL="0" marR="0" lvl="0" indent="0" algn="ctr" defTabSz="914400" rtl="0" eaLnBrk="1" fontAlgn="base" latinLnBrk="0" hangingPunct="1">
              <a:lnSpc>
                <a:spcPct val="100000"/>
              </a:lnSpc>
              <a:spcBef>
                <a:spcPct val="0"/>
              </a:spcBef>
              <a:spcAft>
                <a:spcPct val="0"/>
              </a:spcAft>
              <a:buClrTx/>
              <a:buSzTx/>
              <a:buFontTx/>
              <a:buNone/>
              <a:tabLst/>
              <a:defRPr/>
            </a:pPr>
            <a:r>
              <a:rPr lang="sv-SE" sz="2200" dirty="0">
                <a:solidFill>
                  <a:srgbClr val="000000"/>
                </a:solidFill>
                <a:cs typeface="Times New Roman" panose="02020603050405020304" pitchFamily="18" charset="0"/>
              </a:rPr>
              <a:t>Barnet sparkar och skriker</a:t>
            </a:r>
            <a:endParaRPr kumimoji="0" lang="sv-SE" sz="2200" b="0" i="0" u="none" strike="noStrike" kern="1200" cap="none" spc="0" normalizeH="0" baseline="0" noProof="0" dirty="0">
              <a:ln>
                <a:noFill/>
              </a:ln>
              <a:solidFill>
                <a:srgbClr val="000000"/>
              </a:solidFill>
              <a:effectLst/>
              <a:uLnTx/>
              <a:uFillTx/>
              <a:ea typeface="+mn-ea"/>
              <a:cs typeface="Times New Roman" panose="02020603050405020304" pitchFamily="18" charset="0"/>
            </a:endParaRPr>
          </a:p>
        </p:txBody>
      </p:sp>
      <p:sp>
        <p:nvSpPr>
          <p:cNvPr id="16" name="Ellips 15">
            <a:extLst>
              <a:ext uri="{FF2B5EF4-FFF2-40B4-BE49-F238E27FC236}">
                <a16:creationId xmlns:a16="http://schemas.microsoft.com/office/drawing/2014/main" id="{D79CE4C2-0A1A-4310-AA49-B7B4B28FD49B}"/>
              </a:ext>
            </a:extLst>
          </p:cNvPr>
          <p:cNvSpPr>
            <a:spLocks noChangeAspect="1"/>
          </p:cNvSpPr>
          <p:nvPr/>
        </p:nvSpPr>
        <p:spPr bwMode="auto">
          <a:xfrm>
            <a:off x="6129546" y="2291809"/>
            <a:ext cx="2936964" cy="2933095"/>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rgbClr val="000000"/>
                </a:solidFill>
                <a:effectLst/>
                <a:uLnTx/>
                <a:uFillTx/>
                <a:ea typeface="+mn-ea"/>
                <a:cs typeface="Times New Roman" panose="02020603050405020304" pitchFamily="18" charset="0"/>
              </a:rPr>
              <a:t>Efter:</a:t>
            </a:r>
          </a:p>
          <a:p>
            <a:pPr marL="0" marR="0" lvl="0" indent="0" algn="ctr" defTabSz="914400" rtl="0" eaLnBrk="1" fontAlgn="base" latinLnBrk="0" hangingPunct="1">
              <a:lnSpc>
                <a:spcPct val="100000"/>
              </a:lnSpc>
              <a:spcBef>
                <a:spcPct val="0"/>
              </a:spcBef>
              <a:spcAft>
                <a:spcPct val="0"/>
              </a:spcAft>
              <a:buClrTx/>
              <a:buSzTx/>
              <a:buFontTx/>
              <a:buNone/>
              <a:tabLst/>
              <a:defRPr/>
            </a:pPr>
            <a:r>
              <a:rPr lang="sv-SE" sz="2200" dirty="0">
                <a:solidFill>
                  <a:srgbClr val="000000"/>
                </a:solidFill>
                <a:cs typeface="Times New Roman" panose="02020603050405020304" pitchFamily="18" charset="0"/>
              </a:rPr>
              <a:t>Tjatar och skäller</a:t>
            </a:r>
            <a:endParaRPr kumimoji="0" lang="sv-SE" sz="2200" b="0" i="0" u="none" strike="noStrike" kern="1200" cap="none" spc="0" normalizeH="0" baseline="0" noProof="0" dirty="0">
              <a:ln>
                <a:noFill/>
              </a:ln>
              <a:solidFill>
                <a:srgbClr val="000000"/>
              </a:solidFill>
              <a:effectLst/>
              <a:uLnTx/>
              <a:uFillTx/>
              <a:ea typeface="+mn-ea"/>
              <a:cs typeface="Times New Roman" panose="02020603050405020304" pitchFamily="18" charset="0"/>
            </a:endParaRPr>
          </a:p>
        </p:txBody>
      </p:sp>
      <p:sp>
        <p:nvSpPr>
          <p:cNvPr id="9" name="Högerpil 8"/>
          <p:cNvSpPr/>
          <p:nvPr/>
        </p:nvSpPr>
        <p:spPr>
          <a:xfrm>
            <a:off x="2451099" y="3678381"/>
            <a:ext cx="685800" cy="249382"/>
          </a:xfrm>
          <a:prstGeom prst="rightArrow">
            <a:avLst/>
          </a:prstGeom>
          <a:solidFill>
            <a:schemeClr val="tx1"/>
          </a:solidFill>
          <a:ln>
            <a:solidFill>
              <a:srgbClr val="289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0" name="Högerpil 9"/>
          <p:cNvSpPr/>
          <p:nvPr/>
        </p:nvSpPr>
        <p:spPr>
          <a:xfrm>
            <a:off x="5583616" y="3727361"/>
            <a:ext cx="685800" cy="249382"/>
          </a:xfrm>
          <a:prstGeom prst="rightArrow">
            <a:avLst/>
          </a:prstGeom>
          <a:solidFill>
            <a:schemeClr val="tx1"/>
          </a:solidFill>
          <a:ln>
            <a:solidFill>
              <a:srgbClr val="289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srgbClr val="000000"/>
              </a:solidFill>
              <a:effectLst/>
              <a:uLnTx/>
              <a:uFillTx/>
              <a:latin typeface="Arial"/>
              <a:ea typeface="+mn-ea"/>
              <a:cs typeface="+mn-cs"/>
            </a:endParaRPr>
          </a:p>
        </p:txBody>
      </p:sp>
      <p:pic>
        <p:nvPicPr>
          <p:cNvPr id="12" name="Bildobjekt 11">
            <a:extLst>
              <a:ext uri="{FF2B5EF4-FFF2-40B4-BE49-F238E27FC236}">
                <a16:creationId xmlns:a16="http://schemas.microsoft.com/office/drawing/2014/main" id="{E2ECF8C4-23DD-44D9-B899-D0A37323E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39" y="6089197"/>
            <a:ext cx="1524000" cy="514350"/>
          </a:xfrm>
          <a:prstGeom prst="rect">
            <a:avLst/>
          </a:prstGeom>
        </p:spPr>
      </p:pic>
    </p:spTree>
    <p:extLst>
      <p:ext uri="{BB962C8B-B14F-4D97-AF65-F5344CB8AC3E}">
        <p14:creationId xmlns:p14="http://schemas.microsoft.com/office/powerpoint/2010/main" val="225065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948076C-7EAF-4BE4-8C68-12C8A1528AB4}"/>
              </a:ext>
            </a:extLst>
          </p:cNvPr>
          <p:cNvSpPr>
            <a:spLocks noGrp="1"/>
          </p:cNvSpPr>
          <p:nvPr>
            <p:ph type="body" sz="quarter" idx="13"/>
          </p:nvPr>
        </p:nvSpPr>
        <p:spPr>
          <a:xfrm>
            <a:off x="457199" y="1515649"/>
            <a:ext cx="8359749" cy="4115500"/>
          </a:xfrm>
        </p:spPr>
        <p:txBody>
          <a:bodyPr/>
          <a:lstStyle/>
          <a:p>
            <a:endParaRPr lang="sv-SE" sz="2000" dirty="0">
              <a:latin typeface="Times New Roman" panose="02020603050405020304" pitchFamily="18" charset="0"/>
              <a:cs typeface="Times New Roman" panose="02020603050405020304" pitchFamily="18" charset="0"/>
            </a:endParaRPr>
          </a:p>
          <a:p>
            <a:pPr>
              <a:lnSpc>
                <a:spcPct val="100000"/>
              </a:lnSpc>
            </a:pPr>
            <a:r>
              <a:rPr lang="sv-SE" sz="2800" dirty="0">
                <a:latin typeface="Times New Roman" panose="02020603050405020304" pitchFamily="18" charset="0"/>
                <a:cs typeface="Times New Roman" panose="02020603050405020304" pitchFamily="18" charset="0"/>
              </a:rPr>
              <a:t>Själva beteendet kan se likadant ut, men vad som ”driver” beteendet är oftast olika</a:t>
            </a:r>
            <a:endParaRPr lang="sv-SE" sz="2800" dirty="0"/>
          </a:p>
          <a:p>
            <a:endParaRPr lang="sv-SE" dirty="0"/>
          </a:p>
        </p:txBody>
      </p:sp>
      <p:sp>
        <p:nvSpPr>
          <p:cNvPr id="5" name="Rubrik 4"/>
          <p:cNvSpPr>
            <a:spLocks noGrp="1"/>
          </p:cNvSpPr>
          <p:nvPr>
            <p:ph type="title"/>
          </p:nvPr>
        </p:nvSpPr>
        <p:spPr>
          <a:xfrm>
            <a:off x="535010" y="802182"/>
            <a:ext cx="8204125" cy="970838"/>
          </a:xfrm>
        </p:spPr>
        <p:txBody>
          <a:bodyPr>
            <a:normAutofit fontScale="90000"/>
          </a:bodyPr>
          <a:lstStyle/>
          <a:p>
            <a:pPr algn="ctr">
              <a:lnSpc>
                <a:spcPct val="100000"/>
              </a:lnSpc>
            </a:pPr>
            <a:r>
              <a:rPr lang="sv-SE" sz="4000" dirty="0">
                <a:solidFill>
                  <a:schemeClr val="tx1"/>
                </a:solidFill>
                <a:latin typeface="Times New Roman" panose="02020603050405020304" pitchFamily="18" charset="0"/>
                <a:cs typeface="Times New Roman" panose="02020603050405020304" pitchFamily="18" charset="0"/>
              </a:rPr>
              <a:t>Samma beteende kan fylla olika funktioner för olika barn!</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11" name="textruta 10">
            <a:extLst>
              <a:ext uri="{FF2B5EF4-FFF2-40B4-BE49-F238E27FC236}">
                <a16:creationId xmlns:a16="http://schemas.microsoft.com/office/drawing/2014/main" id="{B024F894-C46E-47AE-8B2F-9AF2BCA72B3B}"/>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tl val="0"/>
              </a:rPr>
              <a:t>Fördjupning</a:t>
            </a:r>
          </a:p>
        </p:txBody>
      </p:sp>
      <p:sp>
        <p:nvSpPr>
          <p:cNvPr id="13" name="Ellips 12">
            <a:extLst>
              <a:ext uri="{FF2B5EF4-FFF2-40B4-BE49-F238E27FC236}">
                <a16:creationId xmlns:a16="http://schemas.microsoft.com/office/drawing/2014/main" id="{A8F39EE0-AA73-4032-9CE5-0F676252D5DE}"/>
              </a:ext>
            </a:extLst>
          </p:cNvPr>
          <p:cNvSpPr>
            <a:spLocks noChangeAspect="1"/>
          </p:cNvSpPr>
          <p:nvPr/>
        </p:nvSpPr>
        <p:spPr bwMode="auto">
          <a:xfrm>
            <a:off x="-36586" y="2896946"/>
            <a:ext cx="2936964" cy="2933095"/>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sv-SE" sz="2400" dirty="0">
              <a:solidFill>
                <a:srgbClr val="000000"/>
              </a:solidFill>
            </a:endParaRPr>
          </a:p>
          <a:p>
            <a:pPr algn="ctr" fontAlgn="base">
              <a:spcBef>
                <a:spcPct val="0"/>
              </a:spcBef>
              <a:spcAft>
                <a:spcPct val="0"/>
              </a:spcAft>
            </a:pPr>
            <a:r>
              <a:rPr lang="sv-SE" sz="7200" dirty="0">
                <a:solidFill>
                  <a:srgbClr val="000000"/>
                </a:solidFill>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15" name="Ellips 14">
            <a:extLst>
              <a:ext uri="{FF2B5EF4-FFF2-40B4-BE49-F238E27FC236}">
                <a16:creationId xmlns:a16="http://schemas.microsoft.com/office/drawing/2014/main" id="{95B95C27-EA1E-4EB4-B35B-0F9F98F74235}"/>
              </a:ext>
            </a:extLst>
          </p:cNvPr>
          <p:cNvSpPr>
            <a:spLocks noChangeAspect="1"/>
          </p:cNvSpPr>
          <p:nvPr/>
        </p:nvSpPr>
        <p:spPr bwMode="auto">
          <a:xfrm>
            <a:off x="3046480" y="2896946"/>
            <a:ext cx="2936964" cy="2933095"/>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Barnets beteende: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2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Barnet sparkar och skriker</a:t>
            </a:r>
          </a:p>
        </p:txBody>
      </p:sp>
      <p:sp>
        <p:nvSpPr>
          <p:cNvPr id="16" name="Ellips 15">
            <a:extLst>
              <a:ext uri="{FF2B5EF4-FFF2-40B4-BE49-F238E27FC236}">
                <a16:creationId xmlns:a16="http://schemas.microsoft.com/office/drawing/2014/main" id="{D79CE4C2-0A1A-4310-AA49-B7B4B28FD49B}"/>
              </a:ext>
            </a:extLst>
          </p:cNvPr>
          <p:cNvSpPr>
            <a:spLocks noChangeAspect="1"/>
          </p:cNvSpPr>
          <p:nvPr/>
        </p:nvSpPr>
        <p:spPr bwMode="auto">
          <a:xfrm>
            <a:off x="6075494" y="2896945"/>
            <a:ext cx="2936964" cy="2933095"/>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7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a:t>
            </a:r>
          </a:p>
        </p:txBody>
      </p:sp>
      <p:sp>
        <p:nvSpPr>
          <p:cNvPr id="9" name="Högerpil 8"/>
          <p:cNvSpPr/>
          <p:nvPr/>
        </p:nvSpPr>
        <p:spPr>
          <a:xfrm>
            <a:off x="2455894" y="4238801"/>
            <a:ext cx="685800" cy="249382"/>
          </a:xfrm>
          <a:prstGeom prst="rightArrow">
            <a:avLst/>
          </a:prstGeom>
          <a:solidFill>
            <a:schemeClr val="tx1"/>
          </a:solidFill>
          <a:ln>
            <a:solidFill>
              <a:srgbClr val="289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0" name="Högerpil 9"/>
          <p:cNvSpPr/>
          <p:nvPr/>
        </p:nvSpPr>
        <p:spPr>
          <a:xfrm>
            <a:off x="5686569" y="4238801"/>
            <a:ext cx="685800" cy="249382"/>
          </a:xfrm>
          <a:prstGeom prst="rightArrow">
            <a:avLst/>
          </a:prstGeom>
          <a:solidFill>
            <a:schemeClr val="tx1"/>
          </a:solidFill>
          <a:ln>
            <a:solidFill>
              <a:srgbClr val="289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srgbClr val="000000"/>
              </a:solidFill>
              <a:effectLst/>
              <a:uLnTx/>
              <a:uFillTx/>
              <a:latin typeface="Arial"/>
              <a:ea typeface="+mn-ea"/>
              <a:cs typeface="+mn-cs"/>
            </a:endParaRPr>
          </a:p>
        </p:txBody>
      </p:sp>
      <p:pic>
        <p:nvPicPr>
          <p:cNvPr id="12" name="Bildobjekt 11">
            <a:extLst>
              <a:ext uri="{FF2B5EF4-FFF2-40B4-BE49-F238E27FC236}">
                <a16:creationId xmlns:a16="http://schemas.microsoft.com/office/drawing/2014/main" id="{39AADA91-59F6-4EA7-B367-EB91B1138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17" y="6116467"/>
            <a:ext cx="1524000" cy="514350"/>
          </a:xfrm>
          <a:prstGeom prst="rect">
            <a:avLst/>
          </a:prstGeom>
        </p:spPr>
      </p:pic>
    </p:spTree>
    <p:extLst>
      <p:ext uri="{BB962C8B-B14F-4D97-AF65-F5344CB8AC3E}">
        <p14:creationId xmlns:p14="http://schemas.microsoft.com/office/powerpoint/2010/main" val="361859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lips 21">
            <a:extLst>
              <a:ext uri="{FF2B5EF4-FFF2-40B4-BE49-F238E27FC236}">
                <a16:creationId xmlns:a16="http://schemas.microsoft.com/office/drawing/2014/main" id="{B8E11456-9D19-D946-3078-2EE4B5559D6E}"/>
              </a:ext>
            </a:extLst>
          </p:cNvPr>
          <p:cNvSpPr/>
          <p:nvPr/>
        </p:nvSpPr>
        <p:spPr>
          <a:xfrm>
            <a:off x="1187625" y="2079696"/>
            <a:ext cx="3024335" cy="13335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prstClr val="white"/>
              </a:solidFill>
              <a:effectLst/>
              <a:highlight>
                <a:srgbClr val="00FF00"/>
              </a:highlight>
              <a:uLnTx/>
              <a:uFillTx/>
              <a:latin typeface="Gill Sans MT"/>
              <a:ea typeface="+mn-ea"/>
              <a:cs typeface="+mn-cs"/>
            </a:endParaRPr>
          </a:p>
        </p:txBody>
      </p:sp>
      <p:sp>
        <p:nvSpPr>
          <p:cNvPr id="3" name="Platshållare för innehåll 2">
            <a:extLst>
              <a:ext uri="{FF2B5EF4-FFF2-40B4-BE49-F238E27FC236}">
                <a16:creationId xmlns:a16="http://schemas.microsoft.com/office/drawing/2014/main" id="{25D06242-8E7B-7884-F17E-EEB0F68388DC}"/>
              </a:ext>
            </a:extLst>
          </p:cNvPr>
          <p:cNvSpPr>
            <a:spLocks noGrp="1"/>
          </p:cNvSpPr>
          <p:nvPr>
            <p:ph idx="1"/>
          </p:nvPr>
        </p:nvSpPr>
        <p:spPr>
          <a:xfrm>
            <a:off x="3031954" y="1533763"/>
            <a:ext cx="2943922" cy="437279"/>
          </a:xfrm>
        </p:spPr>
        <p:txBody>
          <a:bodyPr>
            <a:noAutofit/>
          </a:bodyPr>
          <a:lstStyle/>
          <a:p>
            <a:pPr marL="0" indent="0">
              <a:buNone/>
            </a:pPr>
            <a:r>
              <a:rPr lang="sv-SE" sz="2000" b="1" dirty="0"/>
              <a:t>Hög kontroll, struktur</a:t>
            </a:r>
          </a:p>
        </p:txBody>
      </p:sp>
      <p:sp>
        <p:nvSpPr>
          <p:cNvPr id="5" name="textruta 4">
            <a:extLst>
              <a:ext uri="{FF2B5EF4-FFF2-40B4-BE49-F238E27FC236}">
                <a16:creationId xmlns:a16="http://schemas.microsoft.com/office/drawing/2014/main" id="{7714B524-1F40-EA00-B2FD-65AAF9554AD8}"/>
              </a:ext>
            </a:extLst>
          </p:cNvPr>
          <p:cNvSpPr txBox="1"/>
          <p:nvPr/>
        </p:nvSpPr>
        <p:spPr>
          <a:xfrm>
            <a:off x="487172" y="3458270"/>
            <a:ext cx="15988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Gill Sans MT"/>
                <a:ea typeface="+mn-ea"/>
                <a:cs typeface="+mn-cs"/>
              </a:rPr>
              <a:t>Hög värme</a:t>
            </a:r>
          </a:p>
        </p:txBody>
      </p:sp>
      <p:sp>
        <p:nvSpPr>
          <p:cNvPr id="6" name="textruta 5">
            <a:extLst>
              <a:ext uri="{FF2B5EF4-FFF2-40B4-BE49-F238E27FC236}">
                <a16:creationId xmlns:a16="http://schemas.microsoft.com/office/drawing/2014/main" id="{FF2DDE1B-8A9F-1800-83F2-6220A070D8B6}"/>
              </a:ext>
            </a:extLst>
          </p:cNvPr>
          <p:cNvSpPr txBox="1"/>
          <p:nvPr/>
        </p:nvSpPr>
        <p:spPr>
          <a:xfrm>
            <a:off x="2987824" y="5174984"/>
            <a:ext cx="3194134"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Gill Sans MT"/>
                <a:ea typeface="+mn-ea"/>
                <a:cs typeface="+mn-cs"/>
              </a:rPr>
              <a:t>Låg kontroll struktur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b="1" dirty="0">
              <a:solidFill>
                <a:prstClr val="black"/>
              </a:solidFill>
              <a:latin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prstClr val="black"/>
              </a:solidFill>
              <a:effectLst/>
              <a:uLnTx/>
              <a:uFillTx/>
              <a:latin typeface="Gill Sans MT"/>
              <a:ea typeface="+mn-ea"/>
              <a:cs typeface="+mn-cs"/>
            </a:endParaRPr>
          </a:p>
          <a:p>
            <a:pPr>
              <a:defRPr/>
            </a:pPr>
            <a:r>
              <a:rPr lang="sv-SE"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(Nilsson, 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7" name="textruta 6">
            <a:extLst>
              <a:ext uri="{FF2B5EF4-FFF2-40B4-BE49-F238E27FC236}">
                <a16:creationId xmlns:a16="http://schemas.microsoft.com/office/drawing/2014/main" id="{7E71452A-A5C6-3D29-279A-469279859D3E}"/>
              </a:ext>
            </a:extLst>
          </p:cNvPr>
          <p:cNvSpPr txBox="1"/>
          <p:nvPr/>
        </p:nvSpPr>
        <p:spPr>
          <a:xfrm>
            <a:off x="7117960" y="3454088"/>
            <a:ext cx="15388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Gill Sans MT"/>
                <a:ea typeface="+mn-ea"/>
                <a:cs typeface="+mn-cs"/>
              </a:rPr>
              <a:t>Låg värme</a:t>
            </a:r>
          </a:p>
        </p:txBody>
      </p:sp>
      <p:cxnSp>
        <p:nvCxnSpPr>
          <p:cNvPr id="9" name="Rak pil 8">
            <a:extLst>
              <a:ext uri="{FF2B5EF4-FFF2-40B4-BE49-F238E27FC236}">
                <a16:creationId xmlns:a16="http://schemas.microsoft.com/office/drawing/2014/main" id="{37148A63-4ED6-95A8-E4B3-FD23D568947F}"/>
              </a:ext>
            </a:extLst>
          </p:cNvPr>
          <p:cNvCxnSpPr>
            <a:stCxn id="3" idx="2"/>
          </p:cNvCxnSpPr>
          <p:nvPr/>
        </p:nvCxnSpPr>
        <p:spPr>
          <a:xfrm>
            <a:off x="4337128" y="2298332"/>
            <a:ext cx="0" cy="26986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Rak pil 9">
            <a:extLst>
              <a:ext uri="{FF2B5EF4-FFF2-40B4-BE49-F238E27FC236}">
                <a16:creationId xmlns:a16="http://schemas.microsoft.com/office/drawing/2014/main" id="{7C60E1BA-82BF-53C4-50C8-1A61F41AD656}"/>
              </a:ext>
            </a:extLst>
          </p:cNvPr>
          <p:cNvCxnSpPr>
            <a:cxnSpLocks/>
          </p:cNvCxnSpPr>
          <p:nvPr/>
        </p:nvCxnSpPr>
        <p:spPr>
          <a:xfrm>
            <a:off x="2475572" y="3602124"/>
            <a:ext cx="37063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907FDFEB-D9FF-B512-F85E-6D5929D51CFC}"/>
              </a:ext>
            </a:extLst>
          </p:cNvPr>
          <p:cNvSpPr txBox="1"/>
          <p:nvPr/>
        </p:nvSpPr>
        <p:spPr>
          <a:xfrm>
            <a:off x="1840653" y="2207302"/>
            <a:ext cx="2371307" cy="11310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prstClr val="black"/>
                </a:solidFill>
                <a:effectLst/>
                <a:uLnTx/>
                <a:uFillTx/>
                <a:latin typeface="Gill Sans MT"/>
                <a:ea typeface="+mn-ea"/>
                <a:cs typeface="+mn-cs"/>
              </a:rPr>
              <a:t>Demokratisk</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Hög grad av värme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Mycket positiv förstärkning</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Lite användande av straff</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5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6" name="textruta 15">
            <a:extLst>
              <a:ext uri="{FF2B5EF4-FFF2-40B4-BE49-F238E27FC236}">
                <a16:creationId xmlns:a16="http://schemas.microsoft.com/office/drawing/2014/main" id="{7CD84B83-C9AA-5EF9-2457-EBD1AEB645F3}"/>
              </a:ext>
            </a:extLst>
          </p:cNvPr>
          <p:cNvSpPr txBox="1"/>
          <p:nvPr/>
        </p:nvSpPr>
        <p:spPr>
          <a:xfrm>
            <a:off x="4855659" y="2248195"/>
            <a:ext cx="2442117" cy="11310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prstClr val="black"/>
                </a:solidFill>
                <a:effectLst/>
                <a:uLnTx/>
                <a:uFillTx/>
                <a:latin typeface="Gill Sans MT"/>
                <a:ea typeface="+mn-ea"/>
                <a:cs typeface="+mn-cs"/>
              </a:rPr>
              <a:t>Auktoritär</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Hög grad av kontroll</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Lite värme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Många regler utan förklaring</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Lite belöning, mycket straff</a:t>
            </a:r>
          </a:p>
        </p:txBody>
      </p:sp>
      <p:sp>
        <p:nvSpPr>
          <p:cNvPr id="17" name="textruta 16">
            <a:extLst>
              <a:ext uri="{FF2B5EF4-FFF2-40B4-BE49-F238E27FC236}">
                <a16:creationId xmlns:a16="http://schemas.microsoft.com/office/drawing/2014/main" id="{DE33C5A2-34AC-CA61-0164-2A3675D39191}"/>
              </a:ext>
            </a:extLst>
          </p:cNvPr>
          <p:cNvSpPr txBox="1"/>
          <p:nvPr/>
        </p:nvSpPr>
        <p:spPr>
          <a:xfrm>
            <a:off x="1944499" y="3872673"/>
            <a:ext cx="2112457" cy="13388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prstClr val="black"/>
                </a:solidFill>
                <a:effectLst/>
                <a:uLnTx/>
                <a:uFillTx/>
                <a:latin typeface="Gill Sans MT"/>
                <a:ea typeface="+mn-ea"/>
                <a:cs typeface="+mn-cs"/>
              </a:rPr>
              <a:t>Eftergiven /tolerant</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Hög värme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Lite krav/kontroll</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Lite struktur</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Hög tolerans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8" name="textruta 17">
            <a:extLst>
              <a:ext uri="{FF2B5EF4-FFF2-40B4-BE49-F238E27FC236}">
                <a16:creationId xmlns:a16="http://schemas.microsoft.com/office/drawing/2014/main" id="{D14087B5-3E56-992D-DB39-2631665C8063}"/>
              </a:ext>
            </a:extLst>
          </p:cNvPr>
          <p:cNvSpPr txBox="1"/>
          <p:nvPr/>
        </p:nvSpPr>
        <p:spPr>
          <a:xfrm>
            <a:off x="4855659" y="3872674"/>
            <a:ext cx="2442117" cy="13388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prstClr val="black"/>
                </a:solidFill>
                <a:effectLst/>
                <a:uLnTx/>
                <a:uFillTx/>
                <a:latin typeface="Gill Sans MT"/>
                <a:ea typeface="+mn-ea"/>
                <a:cs typeface="+mn-cs"/>
              </a:rPr>
              <a:t>Försummande/negligerande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Lite värme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Lite kontroll</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Gill Sans MT"/>
                <a:ea typeface="+mn-ea"/>
                <a:cs typeface="+mn-cs"/>
              </a:rPr>
              <a:t>Lite lyhördhet för barnet/ungdomen</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5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4" name="Rubrik 3">
            <a:extLst>
              <a:ext uri="{FF2B5EF4-FFF2-40B4-BE49-F238E27FC236}">
                <a16:creationId xmlns:a16="http://schemas.microsoft.com/office/drawing/2014/main" id="{9152434F-8D33-4036-A0E8-E3D51B438FE3}"/>
              </a:ext>
            </a:extLst>
          </p:cNvPr>
          <p:cNvSpPr>
            <a:spLocks noGrp="1"/>
          </p:cNvSpPr>
          <p:nvPr>
            <p:ph type="title"/>
          </p:nvPr>
        </p:nvSpPr>
        <p:spPr/>
        <p:txBody>
          <a:bodyPr>
            <a:normAutofit/>
          </a:bodyPr>
          <a:lstStyle/>
          <a:p>
            <a:r>
              <a:rPr lang="sv-SE" sz="4000" b="1" dirty="0">
                <a:latin typeface="Times New Roman" panose="02020603050405020304" pitchFamily="18" charset="0"/>
                <a:cs typeface="Times New Roman" panose="02020603050405020304" pitchFamily="18" charset="0"/>
              </a:rPr>
              <a:t>Föräldrastilar</a:t>
            </a:r>
          </a:p>
        </p:txBody>
      </p:sp>
      <p:sp>
        <p:nvSpPr>
          <p:cNvPr id="20" name="textruta 19">
            <a:extLst>
              <a:ext uri="{FF2B5EF4-FFF2-40B4-BE49-F238E27FC236}">
                <a16:creationId xmlns:a16="http://schemas.microsoft.com/office/drawing/2014/main" id="{6E96F17B-95F9-4490-AEEB-04B2F92738DA}"/>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tl val="0"/>
              </a:rPr>
              <a:t>Fördjupning</a:t>
            </a:r>
          </a:p>
        </p:txBody>
      </p:sp>
      <p:pic>
        <p:nvPicPr>
          <p:cNvPr id="21" name="Bildobjekt 20" descr="\\ad.stockholm.se\cli-sd\cc2sd002\003871\Precens\Brottsprevention\Komet1\Administration\Logotype\PLUS\PLUS logo användbar.jpg">
            <a:extLst>
              <a:ext uri="{FF2B5EF4-FFF2-40B4-BE49-F238E27FC236}">
                <a16:creationId xmlns:a16="http://schemas.microsoft.com/office/drawing/2014/main" id="{6ED1AFC6-713C-4280-B878-A36145B4AA0D}"/>
              </a:ext>
            </a:extLst>
          </p:cNvPr>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8" name="Bildobjekt 7">
            <a:extLst>
              <a:ext uri="{FF2B5EF4-FFF2-40B4-BE49-F238E27FC236}">
                <a16:creationId xmlns:a16="http://schemas.microsoft.com/office/drawing/2014/main" id="{84C0D768-C8CF-42CA-A72C-2372AC106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625" y="6083002"/>
            <a:ext cx="1524000" cy="514350"/>
          </a:xfrm>
          <a:prstGeom prst="rect">
            <a:avLst/>
          </a:prstGeom>
        </p:spPr>
      </p:pic>
    </p:spTree>
    <p:extLst>
      <p:ext uri="{BB962C8B-B14F-4D97-AF65-F5344CB8AC3E}">
        <p14:creationId xmlns:p14="http://schemas.microsoft.com/office/powerpoint/2010/main" val="125136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p:bldP spid="16" grpId="1"/>
      <p:bldP spid="17" grpId="0"/>
      <p:bldP spid="17" grpId="1"/>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Träff 4</a:t>
            </a:r>
          </a:p>
        </p:txBody>
      </p:sp>
      <p:sp>
        <p:nvSpPr>
          <p:cNvPr id="3" name="Platshållare för innehåll 2"/>
          <p:cNvSpPr>
            <a:spLocks noGrp="1"/>
          </p:cNvSpPr>
          <p:nvPr>
            <p:ph idx="1"/>
          </p:nvPr>
        </p:nvSpPr>
        <p:spPr/>
        <p:txBody>
          <a:bodyPr/>
          <a:lstStyle/>
          <a:p>
            <a:pPr algn="ctr"/>
            <a:endParaRPr lang="sv-SE" dirty="0"/>
          </a:p>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4275519506"/>
      </p:ext>
    </p:extLst>
  </p:cSld>
  <p:clrMapOvr>
    <a:masterClrMapping/>
  </p:clrMapOvr>
</p:sld>
</file>

<file path=ppt/theme/theme1.xml><?xml version="1.0" encoding="utf-8"?>
<a:theme xmlns:a="http://schemas.openxmlformats.org/drawingml/2006/main" name="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3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3_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4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 Sta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örstasidan_2_rutor">
  <a:themeElements>
    <a:clrScheme name="Stockholms stads färger">
      <a:dk1>
        <a:srgbClr val="000000"/>
      </a:dk1>
      <a:lt1>
        <a:srgbClr val="00000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007EC4"/>
        </a:solidFill>
        <a:ln>
          <a:noFill/>
        </a:ln>
      </a:spPr>
      <a:bodyPr lIns="234000" rIns="234000"/>
      <a:lstStyle>
        <a:defPPr marL="0" marR="0" indent="0" algn="l" defTabSz="914400" rtl="0" eaLnBrk="1" fontAlgn="auto" latinLnBrk="0" hangingPunct="1">
          <a:lnSpc>
            <a:spcPts val="2000"/>
          </a:lnSpc>
          <a:spcBef>
            <a:spcPts val="0"/>
          </a:spcBef>
          <a:spcAft>
            <a:spcPts val="0"/>
          </a:spcAft>
          <a:buClrTx/>
          <a:buSzTx/>
          <a:buFont typeface="Arial" pitchFamily="34" charset="0"/>
          <a:buNone/>
          <a:tabLst/>
          <a:defRPr kumimoji="0" sz="2000" b="0" i="0" u="none" strike="noStrike" kern="1200" cap="none" spc="0" normalizeH="0" baseline="0" noProof="0" smtClean="0">
            <a:ln>
              <a:noFill/>
            </a:ln>
            <a:solidFill>
              <a:srgbClr val="000000"/>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Kapitel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Sthlm Presentation">
  <a:themeElements>
    <a:clrScheme name="Stockholm stad NY">
      <a:dk1>
        <a:srgbClr val="000000"/>
      </a:dk1>
      <a:lt1>
        <a:srgbClr val="FFFFFF"/>
      </a:lt1>
      <a:dk2>
        <a:srgbClr val="888B8D"/>
      </a:dk2>
      <a:lt2>
        <a:srgbClr val="EDEAE4"/>
      </a:lt2>
      <a:accent1>
        <a:srgbClr val="E5006C"/>
      </a:accent1>
      <a:accent2>
        <a:srgbClr val="009991"/>
      </a:accent2>
      <a:accent3>
        <a:srgbClr val="E9500E"/>
      </a:accent3>
      <a:accent4>
        <a:srgbClr val="76368C"/>
      </a:accent4>
      <a:accent5>
        <a:srgbClr val="007FC8"/>
      </a:accent5>
      <a:accent6>
        <a:srgbClr val="FCBF0A"/>
      </a:accent6>
      <a:hlink>
        <a:srgbClr val="007FC8"/>
      </a:hlink>
      <a:folHlink>
        <a:srgbClr val="76368C"/>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ccent Mörkgul">
      <a:srgbClr val="E29900"/>
    </a:custClr>
    <a:custClr name="Accent Mörkblå">
      <a:srgbClr val="004976"/>
    </a:custClr>
    <a:custClr name="Accent mörkrosa">
      <a:srgbClr val="890C58"/>
    </a:custClr>
    <a:custClr name="Accent Mörkgrön">
      <a:srgbClr val="00594F"/>
    </a:custClr>
    <a:custClr name="Accent mörkorange">
      <a:srgbClr val="B92F00"/>
    </a:custClr>
    <a:custClr name="Accent mörklila">
      <a:srgbClr val="470A68"/>
    </a:custClr>
    <a:custClr name="Accent mörk Svart">
      <a:srgbClr val="000000"/>
    </a:custClr>
    <a:custClr>
      <a:srgbClr val="FFFFFF"/>
    </a:custClr>
    <a:custClr>
      <a:srgbClr val="FFFFFF"/>
    </a:custClr>
    <a:custClr>
      <a:srgbClr val="FFFFFF"/>
    </a:custClr>
    <a:custClr name="Primärgul">
      <a:srgbClr val="FCBF0A"/>
    </a:custClr>
    <a:custClr name="Primärblå">
      <a:srgbClr val="007FC8"/>
    </a:custClr>
    <a:custClr name="Primärrosa">
      <a:srgbClr val="E5006C"/>
    </a:custClr>
    <a:custClr name="Primärgrön">
      <a:srgbClr val="009F94"/>
    </a:custClr>
    <a:custClr name="Primärorange">
      <a:srgbClr val="E9500E"/>
    </a:custClr>
    <a:custClr name="Primärlila">
      <a:srgbClr val="76368C"/>
    </a:custClr>
    <a:custClr name="Primär Grå">
      <a:srgbClr val="888B8D"/>
    </a:custClr>
    <a:custClr>
      <a:srgbClr val="FFFFFF"/>
    </a:custClr>
    <a:custClr>
      <a:srgbClr val="FFFFFF"/>
    </a:custClr>
    <a:custClr>
      <a:srgbClr val="FFFFFF"/>
    </a:custClr>
    <a:custClr name="Sekundär Gul">
      <a:srgbClr val="FFEAAD"/>
    </a:custClr>
    <a:custClr name="Sekundär blå">
      <a:srgbClr val="A3C9EC"/>
    </a:custClr>
    <a:custClr name="Sekundär Rosa">
      <a:srgbClr val="F3A0BA"/>
    </a:custClr>
    <a:custClr name="Sekundär grön">
      <a:srgbClr val="AAD9D6"/>
    </a:custClr>
    <a:custClr name="Sekundär Orange">
      <a:srgbClr val="F9BF9C"/>
    </a:custClr>
    <a:custClr name="Sekundär Lila">
      <a:srgbClr val="C5B4D9"/>
    </a:custClr>
    <a:custClr name="Sekundär grå">
      <a:srgbClr val="EDEAE4"/>
    </a:custClr>
    <a:custClr>
      <a:srgbClr val="FFFFFF"/>
    </a:custClr>
    <a:custClr>
      <a:srgbClr val="FFFFFF"/>
    </a:custClr>
    <a:custClr>
      <a:srgbClr val="FFFFFF"/>
    </a:custClr>
    <a:custClr name="Accent Ljusgul">
      <a:srgbClr val="FFF7E1"/>
    </a:custClr>
    <a:custClr name="Accent ljusblå">
      <a:srgbClr val="DDE9F8"/>
    </a:custClr>
    <a:custClr name="Accent ljusrosa">
      <a:srgbClr val="FCE3EB"/>
    </a:custClr>
    <a:custClr name="Accent ljusgrön">
      <a:srgbClr val="E1F1EF"/>
    </a:custClr>
    <a:custClr name="Accent ljusorange">
      <a:srgbClr val="FDE6D8"/>
    </a:custClr>
    <a:custClr name="Accent ljuslila">
      <a:srgbClr val="E8DFF0"/>
    </a:custClr>
    <a:custClr name="Accent Ljusgrå">
      <a:srgbClr val="F4F3EF"/>
    </a:custClr>
  </a:custClrLst>
  <a:extLst>
    <a:ext uri="{05A4C25C-085E-4340-85A3-A5531E510DB2}">
      <thm15:themeFamily xmlns:thm15="http://schemas.microsoft.com/office/thememl/2012/main" name="Sthlm Presentation.potx" id="{41000371-62D9-473C-AF1E-E850299BEEA8}" vid="{4EF94B07-61DC-4361-9AB8-F136E6179864}"/>
    </a:ext>
  </a:extLst>
</a:theme>
</file>

<file path=ppt/theme/theme9.xml><?xml version="1.0" encoding="utf-8"?>
<a:theme xmlns:a="http://schemas.openxmlformats.org/drawingml/2006/main" name="2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Standardegenskaper.</tns:defaultPropertyEditorNamespace>
</tns:customPropertyEditors>
</file>

<file path=customXml/itemProps1.xml><?xml version="1.0" encoding="utf-8"?>
<ds:datastoreItem xmlns:ds="http://schemas.openxmlformats.org/officeDocument/2006/customXml" ds:itemID="{79A1DC5D-7C5C-4C35-86EE-C714AD4398A4}">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Sthlm_Presentation</Template>
  <TotalTime>14559</TotalTime>
  <Words>11670</Words>
  <Application>Microsoft Office PowerPoint</Application>
  <PresentationFormat>Bildspel på skärmen (4:3)</PresentationFormat>
  <Paragraphs>1011</Paragraphs>
  <Slides>51</Slides>
  <Notes>51</Notes>
  <HiddenSlides>0</HiddenSlides>
  <MMClips>0</MMClips>
  <ScaleCrop>false</ScaleCrop>
  <HeadingPairs>
    <vt:vector size="6" baseType="variant">
      <vt:variant>
        <vt:lpstr>Använt teckensnitt</vt:lpstr>
      </vt:variant>
      <vt:variant>
        <vt:i4>10</vt:i4>
      </vt:variant>
      <vt:variant>
        <vt:lpstr>Tema</vt:lpstr>
      </vt:variant>
      <vt:variant>
        <vt:i4>13</vt:i4>
      </vt:variant>
      <vt:variant>
        <vt:lpstr>Bildrubriker</vt:lpstr>
      </vt:variant>
      <vt:variant>
        <vt:i4>51</vt:i4>
      </vt:variant>
    </vt:vector>
  </HeadingPairs>
  <TitlesOfParts>
    <vt:vector size="74" baseType="lpstr">
      <vt:lpstr>Arial</vt:lpstr>
      <vt:lpstr>Arial Narrow</vt:lpstr>
      <vt:lpstr>Calibri</vt:lpstr>
      <vt:lpstr>Courier New</vt:lpstr>
      <vt:lpstr>Gill Sans MT</vt:lpstr>
      <vt:lpstr>Monotype Sorts</vt:lpstr>
      <vt:lpstr>Stockholm Type Display Regular</vt:lpstr>
      <vt:lpstr>Stockholm Type Regular</vt:lpstr>
      <vt:lpstr>Times New Roman</vt:lpstr>
      <vt:lpstr>Wingdings</vt:lpstr>
      <vt:lpstr>Sthlm_Presentation</vt:lpstr>
      <vt:lpstr>Förstasidan_2_rutor</vt:lpstr>
      <vt:lpstr>Kapitelsidor</vt:lpstr>
      <vt:lpstr>Innehållssidor</vt:lpstr>
      <vt:lpstr>1_Sthlm_Presentation</vt:lpstr>
      <vt:lpstr>2_Sthlm_Presentation</vt:lpstr>
      <vt:lpstr>1_Innehållssidor</vt:lpstr>
      <vt:lpstr>Sthlm Presentation</vt:lpstr>
      <vt:lpstr>2_Innehållssidor</vt:lpstr>
      <vt:lpstr>3_Innehållssidor</vt:lpstr>
      <vt:lpstr>3_Sthlm_Presentation</vt:lpstr>
      <vt:lpstr>4_Innehållssidor</vt:lpstr>
      <vt:lpstr>1_Blank</vt:lpstr>
      <vt:lpstr>ccc</vt:lpstr>
      <vt:lpstr> Översikt</vt:lpstr>
      <vt:lpstr> Sedan förra gången…</vt:lpstr>
      <vt:lpstr> Teori och repetition</vt:lpstr>
      <vt:lpstr> Problemet med tjat och skäll </vt:lpstr>
      <vt:lpstr>Vanligt att bråkbeteenden förstärks genom uppmärksamhet</vt:lpstr>
      <vt:lpstr>Samma beteende kan fylla olika funktioner för olika barn!</vt:lpstr>
      <vt:lpstr>Föräldrastilar</vt:lpstr>
      <vt:lpstr>Träff 4</vt:lpstr>
      <vt:lpstr>PowerPoint-presentation</vt:lpstr>
      <vt:lpstr>PowerPoint-presentation</vt:lpstr>
      <vt:lpstr> Samspelsanalys   </vt:lpstr>
      <vt:lpstr>Samspelsanalys</vt:lpstr>
      <vt:lpstr>PowerPoint-presentation</vt:lpstr>
      <vt:lpstr>Forskning om problemlösning</vt:lpstr>
      <vt:lpstr>Lösa problem tillsammans </vt:lpstr>
      <vt:lpstr>Tips när ni använder problemlösning</vt:lpstr>
      <vt:lpstr>Bråk om skärmtid</vt:lpstr>
      <vt:lpstr>Pyramidensbas och avstämning av mål</vt:lpstr>
      <vt:lpstr>Inför den individuella träffen</vt:lpstr>
      <vt:lpstr> Hemuppgift – träff 4</vt:lpstr>
      <vt:lpstr>Träff 5</vt:lpstr>
      <vt:lpstr>PowerPoint-presentation</vt:lpstr>
      <vt:lpstr>PowerPoint-presentation</vt:lpstr>
      <vt:lpstr>Vinster med en individuell träff</vt:lpstr>
      <vt:lpstr>Checklista</vt:lpstr>
      <vt:lpstr> Individuell träff – spår A</vt:lpstr>
      <vt:lpstr> Individuell träff – spår B</vt:lpstr>
      <vt:lpstr>Träff 6</vt:lpstr>
      <vt:lpstr>PowerPoint-presentation</vt:lpstr>
      <vt:lpstr>PowerPoint-presentation</vt:lpstr>
      <vt:lpstr> Basen och toppen på pyramiden</vt:lpstr>
      <vt:lpstr> Syftet med toppstrategierna  </vt:lpstr>
      <vt:lpstr>Hantera en konflikter</vt:lpstr>
      <vt:lpstr>Råd för att släppa en konflikt</vt:lpstr>
      <vt:lpstr> Film 12 – Konflikt vid läggning     </vt:lpstr>
      <vt:lpstr>Råd för att diskutera i en konflikt</vt:lpstr>
      <vt:lpstr>Råd för att diskutera i en konflikt</vt:lpstr>
      <vt:lpstr> Film 13 – Diskutera – andra korgen</vt:lpstr>
      <vt:lpstr>Råd för att stå på sig i en konflikt</vt:lpstr>
      <vt:lpstr>Råd för att stå på sig i en konflikt</vt:lpstr>
      <vt:lpstr> Bekräfta barnets känsla</vt:lpstr>
      <vt:lpstr> Bekräfta barnets känsla</vt:lpstr>
      <vt:lpstr> Beteendekurvan</vt:lpstr>
      <vt:lpstr>Att tänka på i alla tre korgarna</vt:lpstr>
      <vt:lpstr> Hemuppgift – träff 6 </vt:lpstr>
      <vt:lpstr>Teorin bakom korgarna</vt:lpstr>
      <vt:lpstr>Sammanfattning:  När man vill minska problembeteenden </vt:lpstr>
      <vt:lpstr>PowerPoint-presentation</vt:lpstr>
      <vt:lpstr>Referenser</vt:lpstr>
      <vt:lpstr>PowerPoint-presentation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 år Utbildningsdag 1 Datum  Namn Namn      www.kometprogrammet.se</dc:title>
  <dc:creator>Tobias Rasmussen</dc:creator>
  <cp:lastModifiedBy>Maja Danneman</cp:lastModifiedBy>
  <cp:revision>930</cp:revision>
  <cp:lastPrinted>2025-02-18T09:51:43Z</cp:lastPrinted>
  <dcterms:created xsi:type="dcterms:W3CDTF">2013-07-05T13:21:15Z</dcterms:created>
  <dcterms:modified xsi:type="dcterms:W3CDTF">2025-07-03T09:38:32Z</dcterms:modified>
</cp:coreProperties>
</file>