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753" r:id="rId3"/>
    <p:sldMasterId id="2147483709" r:id="rId4"/>
    <p:sldMasterId id="2147483738" r:id="rId5"/>
    <p:sldMasterId id="2147483792" r:id="rId6"/>
    <p:sldMasterId id="2147483811" r:id="rId7"/>
    <p:sldMasterId id="2147483816" r:id="rId8"/>
    <p:sldMasterId id="2147483824" r:id="rId9"/>
    <p:sldMasterId id="2147483834" r:id="rId10"/>
    <p:sldMasterId id="2147483857" r:id="rId11"/>
    <p:sldMasterId id="2147483875" r:id="rId12"/>
  </p:sldMasterIdLst>
  <p:notesMasterIdLst>
    <p:notesMasterId r:id="rId60"/>
  </p:notesMasterIdLst>
  <p:handoutMasterIdLst>
    <p:handoutMasterId r:id="rId61"/>
  </p:handoutMasterIdLst>
  <p:sldIdLst>
    <p:sldId id="612" r:id="rId13"/>
    <p:sldId id="400" r:id="rId14"/>
    <p:sldId id="578" r:id="rId15"/>
    <p:sldId id="572" r:id="rId16"/>
    <p:sldId id="565" r:id="rId17"/>
    <p:sldId id="604" r:id="rId18"/>
    <p:sldId id="566" r:id="rId19"/>
    <p:sldId id="567" r:id="rId20"/>
    <p:sldId id="601" r:id="rId21"/>
    <p:sldId id="574" r:id="rId22"/>
    <p:sldId id="610" r:id="rId23"/>
    <p:sldId id="547" r:id="rId24"/>
    <p:sldId id="548" r:id="rId25"/>
    <p:sldId id="542" r:id="rId26"/>
    <p:sldId id="603" r:id="rId27"/>
    <p:sldId id="544" r:id="rId28"/>
    <p:sldId id="545" r:id="rId29"/>
    <p:sldId id="546" r:id="rId30"/>
    <p:sldId id="606" r:id="rId31"/>
    <p:sldId id="539" r:id="rId32"/>
    <p:sldId id="576" r:id="rId33"/>
    <p:sldId id="611" r:id="rId34"/>
    <p:sldId id="608" r:id="rId35"/>
    <p:sldId id="573" r:id="rId36"/>
    <p:sldId id="487" r:id="rId37"/>
    <p:sldId id="488" r:id="rId38"/>
    <p:sldId id="549" r:id="rId39"/>
    <p:sldId id="491" r:id="rId40"/>
    <p:sldId id="489" r:id="rId41"/>
    <p:sldId id="554" r:id="rId42"/>
    <p:sldId id="555" r:id="rId43"/>
    <p:sldId id="556" r:id="rId44"/>
    <p:sldId id="496" r:id="rId45"/>
    <p:sldId id="557" r:id="rId46"/>
    <p:sldId id="560" r:id="rId47"/>
    <p:sldId id="561" r:id="rId48"/>
    <p:sldId id="558" r:id="rId49"/>
    <p:sldId id="559" r:id="rId50"/>
    <p:sldId id="550" r:id="rId51"/>
    <p:sldId id="499" r:id="rId52"/>
    <p:sldId id="562" r:id="rId53"/>
    <p:sldId id="563" r:id="rId54"/>
    <p:sldId id="564" r:id="rId55"/>
    <p:sldId id="609" r:id="rId56"/>
    <p:sldId id="575" r:id="rId57"/>
    <p:sldId id="613" r:id="rId58"/>
    <p:sldId id="614" r:id="rId5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orient="horz" pos="2791">
          <p15:clr>
            <a:srgbClr val="A4A3A4"/>
          </p15:clr>
        </p15:guide>
        <p15:guide id="3" orient="horz" pos="288">
          <p15:clr>
            <a:srgbClr val="A4A3A4"/>
          </p15:clr>
        </p15:guide>
        <p15:guide id="4" orient="horz">
          <p15:clr>
            <a:srgbClr val="A4A3A4"/>
          </p15:clr>
        </p15:guide>
        <p15:guide id="5" orient="horz" pos="4027">
          <p15:clr>
            <a:srgbClr val="A4A3A4"/>
          </p15:clr>
        </p15:guide>
        <p15:guide id="6" pos="5473">
          <p15:clr>
            <a:srgbClr val="A4A3A4"/>
          </p15:clr>
        </p15:guide>
        <p15:guide id="7" pos="287">
          <p15:clr>
            <a:srgbClr val="A4A3A4"/>
          </p15:clr>
        </p15:guide>
        <p15:guide id="8" pos="3740">
          <p15:clr>
            <a:srgbClr val="A4A3A4"/>
          </p15:clr>
        </p15:guide>
        <p15:guide id="9" pos="2090">
          <p15:clr>
            <a:srgbClr val="A4A3A4"/>
          </p15:clr>
        </p15:guide>
        <p15:guide id="10" pos="644">
          <p15:clr>
            <a:srgbClr val="A4A3A4"/>
          </p15:clr>
        </p15:guide>
        <p15:guide id="11" pos="1322">
          <p15:clr>
            <a:srgbClr val="A4A3A4"/>
          </p15:clr>
        </p15:guide>
        <p15:guide id="1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Ragnarsson" initials="NR" lastIdx="1" clrIdx="0">
    <p:extLst>
      <p:ext uri="{19B8F6BF-5375-455C-9EA6-DF929625EA0E}">
        <p15:presenceInfo xmlns:p15="http://schemas.microsoft.com/office/powerpoint/2012/main" userId="S-1-5-21-4043871801-1685288247-4074252791-804449" providerId="AD"/>
      </p:ext>
    </p:extLst>
  </p:cmAuthor>
  <p:cmAuthor id="2" name="Maja Danneman" initials="MD" lastIdx="1" clrIdx="1">
    <p:extLst>
      <p:ext uri="{19B8F6BF-5375-455C-9EA6-DF929625EA0E}">
        <p15:presenceInfo xmlns:p15="http://schemas.microsoft.com/office/powerpoint/2012/main" userId="S-1-5-21-4043871801-1685288247-4074252791-2076970" providerId="AD"/>
      </p:ext>
    </p:extLst>
  </p:cmAuthor>
  <p:cmAuthor id="3" name="Hedda Nyman" initials="HN" lastIdx="1" clrIdx="2">
    <p:extLst>
      <p:ext uri="{19B8F6BF-5375-455C-9EA6-DF929625EA0E}">
        <p15:presenceInfo xmlns:p15="http://schemas.microsoft.com/office/powerpoint/2012/main" userId="S-1-5-21-4043871801-1685288247-4074252791-25310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E1EF"/>
    <a:srgbClr val="E6F2D5"/>
    <a:srgbClr val="ECECEC"/>
    <a:srgbClr val="289D93"/>
    <a:srgbClr val="F5F3EE"/>
    <a:srgbClr val="000000"/>
    <a:srgbClr val="C40068"/>
    <a:srgbClr val="007EC4"/>
    <a:srgbClr val="683788"/>
    <a:srgbClr val="E4B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47924" autoAdjust="0"/>
  </p:normalViewPr>
  <p:slideViewPr>
    <p:cSldViewPr snapToGrid="0">
      <p:cViewPr varScale="1">
        <p:scale>
          <a:sx n="54" d="100"/>
          <a:sy n="54" d="100"/>
        </p:scale>
        <p:origin x="3126" y="66"/>
      </p:cViewPr>
      <p:guideLst>
        <p:guide orient="horz" pos="4319"/>
        <p:guide orient="horz" pos="2791"/>
        <p:guide orient="horz" pos="288"/>
        <p:guide orient="horz"/>
        <p:guide orient="horz" pos="4027"/>
        <p:guide pos="5473"/>
        <p:guide pos="287"/>
        <p:guide pos="3740"/>
        <p:guide pos="2090"/>
        <p:guide pos="644"/>
        <p:guide pos="1322"/>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presProps" Target="presProp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0.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tableStyles" Target="tableStyles.xml"/><Relationship Id="rId5" Type="http://schemas.openxmlformats.org/officeDocument/2006/relationships/slideMaster" Target="slideMasters/slideMaster4.xml"/><Relationship Id="rId61" Type="http://schemas.openxmlformats.org/officeDocument/2006/relationships/handoutMaster" Target="handoutMasters/handoutMaster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viewProps" Target="viewProps.xml"/><Relationship Id="rId8" Type="http://schemas.openxmlformats.org/officeDocument/2006/relationships/slideMaster" Target="slideMasters/slideMaster7.xml"/><Relationship Id="rId51" Type="http://schemas.openxmlformats.org/officeDocument/2006/relationships/slide" Target="slides/slide39.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9.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5C7AD61-E38D-4C77-A57D-6F907FACE6E9}" type="datetimeFigureOut">
              <a:rPr lang="sv-SE" smtClean="0"/>
              <a:pPr/>
              <a:t>2025-07-03</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5C5733F-B239-4FB6-BF1F-8DC3A0285A97}" type="slidenum">
              <a:rPr lang="sv-SE" smtClean="0"/>
              <a:pPr/>
              <a:t>‹#›</a:t>
            </a:fld>
            <a:endParaRPr lang="sv-SE"/>
          </a:p>
        </p:txBody>
      </p:sp>
    </p:spTree>
    <p:extLst>
      <p:ext uri="{BB962C8B-B14F-4D97-AF65-F5344CB8AC3E}">
        <p14:creationId xmlns:p14="http://schemas.microsoft.com/office/powerpoint/2010/main" val="1044695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046D77-7A3F-4FA9-AC92-709AED4FB5F6}" type="datetimeFigureOut">
              <a:rPr lang="sv-SE" smtClean="0"/>
              <a:pPr/>
              <a:t>2025-07-03</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5D709F-E256-4A36-B43A-C2969BEDD107}" type="slidenum">
              <a:rPr lang="sv-SE" smtClean="0"/>
              <a:pPr/>
              <a:t>‹#›</a:t>
            </a:fld>
            <a:endParaRPr lang="sv-SE"/>
          </a:p>
        </p:txBody>
      </p:sp>
    </p:spTree>
    <p:extLst>
      <p:ext uri="{BB962C8B-B14F-4D97-AF65-F5344CB8AC3E}">
        <p14:creationId xmlns:p14="http://schemas.microsoft.com/office/powerpoint/2010/main" val="183435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KL. 9-12, TOTALT= </a:t>
            </a:r>
            <a:r>
              <a:rPr lang="sv-SE" b="0" i="1" baseline="0" dirty="0"/>
              <a:t>180 min inklusive 20 min rast och 5 min bensträckare.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u="none" baseline="0" dirty="0"/>
          </a:p>
          <a:p>
            <a:r>
              <a:rPr lang="sv-SE" sz="1200" b="1" dirty="0"/>
              <a:t>Ta med och eller förbered:</a:t>
            </a:r>
          </a:p>
          <a:p>
            <a:pPr marL="171428" indent="-171428">
              <a:buFont typeface="Arial" panose="020B0604020202020204" pitchFamily="34" charset="0"/>
              <a:buChar char="•"/>
            </a:pPr>
            <a:r>
              <a:rPr lang="sv-SE" sz="1200" dirty="0"/>
              <a:t>Närvarolista</a:t>
            </a:r>
          </a:p>
          <a:p>
            <a:pPr marL="171428" indent="-171428">
              <a:buFont typeface="Arial" panose="020B0604020202020204" pitchFamily="34" charset="0"/>
              <a:buChar char="•"/>
            </a:pPr>
            <a:r>
              <a:rPr lang="sv-SE" sz="1200" dirty="0"/>
              <a:t>Papper till namnskyltar</a:t>
            </a:r>
          </a:p>
          <a:p>
            <a:pPr marL="171428" indent="-171428">
              <a:buFont typeface="Arial" panose="020B0604020202020204" pitchFamily="34" charset="0"/>
              <a:buChar char="•"/>
            </a:pPr>
            <a:r>
              <a:rPr lang="sv-SE" sz="1200" dirty="0"/>
              <a:t>Åhörarkopior </a:t>
            </a:r>
          </a:p>
          <a:p>
            <a:pPr marL="171428" indent="-171428">
              <a:buFont typeface="Arial" panose="020B0604020202020204" pitchFamily="34" charset="0"/>
              <a:buChar char="•"/>
            </a:pPr>
            <a:r>
              <a:rPr lang="sv-SE" sz="1200"/>
              <a:t>Planscher</a:t>
            </a:r>
            <a:endParaRPr lang="sv-SE" sz="1200" dirty="0"/>
          </a:p>
          <a:p>
            <a:pPr marL="171428" indent="-171428">
              <a:buFont typeface="Arial" panose="020B0604020202020204" pitchFamily="34" charset="0"/>
              <a:buChar char="•"/>
            </a:pPr>
            <a:r>
              <a:rPr lang="sv-SE" sz="1200" dirty="0"/>
              <a:t>Handledningsagenda</a:t>
            </a:r>
          </a:p>
          <a:p>
            <a:pPr marL="171428" indent="-171428">
              <a:buFont typeface="Arial" panose="020B0604020202020204" pitchFamily="34" charset="0"/>
              <a:buChar char="•"/>
            </a:pPr>
            <a:r>
              <a:rPr lang="sv-SE" sz="1200" dirty="0"/>
              <a:t>Lista</a:t>
            </a:r>
            <a:r>
              <a:rPr lang="sv-SE" sz="1200" baseline="0" dirty="0"/>
              <a:t> gruppledarfärdigheter </a:t>
            </a:r>
          </a:p>
          <a:p>
            <a:pPr marL="171428" indent="-171428">
              <a:buFont typeface="Arial" panose="020B0604020202020204" pitchFamily="34" charset="0"/>
              <a:buChar char="•"/>
            </a:pPr>
            <a:r>
              <a:rPr lang="sv-SE" sz="1200" dirty="0"/>
              <a:t>Utvärdering om den inte ges</a:t>
            </a:r>
            <a:r>
              <a:rPr lang="sv-SE" sz="1200" baseline="0" dirty="0"/>
              <a:t> digitalt</a:t>
            </a: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u="none" baseline="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baseline="0" dirty="0"/>
              <a:t>Välkomna deltagarna till utbildningsdag 4!</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46936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eaLnBrk="1" hangingPunct="1">
              <a:spcBef>
                <a:spcPct val="0"/>
              </a:spcBef>
              <a:buFont typeface="Arial" panose="020B0604020202020204" pitchFamily="34" charset="0"/>
              <a:buNone/>
            </a:pPr>
            <a:endParaRPr lang="sv-SE" dirty="0"/>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792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sv-SE" baseline="0" dirty="0"/>
              <a:t>2 min</a:t>
            </a:r>
          </a:p>
          <a:p>
            <a:pPr marL="0" marR="0" indent="0" algn="l" defTabSz="914400" rtl="0" eaLnBrk="1" fontAlgn="auto" latinLnBrk="0" hangingPunct="1">
              <a:lnSpc>
                <a:spcPct val="100000"/>
              </a:lnSpc>
              <a:spcBef>
                <a:spcPct val="0"/>
              </a:spcBef>
              <a:spcAft>
                <a:spcPts val="0"/>
              </a:spcAft>
              <a:buClrTx/>
              <a:buSzTx/>
              <a:buFontTx/>
              <a:buNone/>
              <a:tabLst/>
              <a:defRPr/>
            </a:pPr>
            <a:endParaRPr lang="sv-SE" baseline="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aseline="0" dirty="0"/>
              <a:t>Under träffen 7 fortsätter arbetet med att hantera konflikter med hjälp av korgarna men nu lägger vi även till hur föräldrarna kan hantera </a:t>
            </a:r>
            <a:r>
              <a:rPr lang="sv-SE" b="1" baseline="0" dirty="0"/>
              <a:t>svårare situationer som riskerar att trappas upp så mycket att de riskerar att bli farliga för barnet eller andra</a:t>
            </a:r>
            <a:r>
              <a:rPr lang="sv-SE" b="0" baseline="0" dirty="0"/>
              <a:t>. Det gäller </a:t>
            </a:r>
            <a:r>
              <a:rPr lang="sv-SE" baseline="0" dirty="0"/>
              <a:t>konflikter som inte kan väljs bort, där föräldern behöver ingripa och framförallt situationer som hamnar i korg 3, stå på sig. Inte sällan behöver föräldern arbeta med att behålla sitt eget lugn för att kunna hantera allvarligare konflikter tillsammans med barnet på ett bra sätt. Fokus för den här träffen är förälderns egen nödbroms och nödbroms tillsammans med barnet. </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baseline="0" dirty="0"/>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aseline="0" dirty="0"/>
              <a:t>Ni börjar med att följa upp hemuppgiften och när ni går igenom det som handlar om att utforska om föräldrarna släppt, diskuterat eller stått på sig får föräldrarna komma med exempel på hur de sorterat i korgarna. </a:t>
            </a:r>
            <a:endParaRPr lang="sv-SE" b="1" u="none" baseline="0" dirty="0"/>
          </a:p>
          <a:p>
            <a:pPr marL="0" marR="0" indent="0" algn="l" defTabSz="914400" rtl="0" eaLnBrk="1" fontAlgn="auto" latinLnBrk="0" hangingPunct="1">
              <a:lnSpc>
                <a:spcPct val="100000"/>
              </a:lnSpc>
              <a:spcBef>
                <a:spcPct val="0"/>
              </a:spcBef>
              <a:spcAft>
                <a:spcPts val="0"/>
              </a:spcAft>
              <a:buClrTx/>
              <a:buSzTx/>
              <a:buFontTx/>
              <a:buNone/>
              <a:tabLst/>
              <a:defRPr/>
            </a:pPr>
            <a:endParaRPr lang="sv-SE" baseline="0" dirty="0"/>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aseline="0" dirty="0"/>
              <a:t>Om någon förälder berättar att barnet började bråka mer så påminn om </a:t>
            </a:r>
            <a:r>
              <a:rPr lang="sv-SE" b="1" baseline="0" dirty="0"/>
              <a:t>uthållighetskurvan</a:t>
            </a:r>
            <a:r>
              <a:rPr lang="sv-SE" baseline="0" dirty="0"/>
              <a:t> och att det till en början kan bli att barnen bråkar mer när man väljer bort strider. </a:t>
            </a:r>
          </a:p>
          <a:p>
            <a:pPr marL="0" marR="0" indent="0" algn="l" defTabSz="914400" rtl="0" eaLnBrk="1" fontAlgn="auto" latinLnBrk="0" hangingPunct="1">
              <a:lnSpc>
                <a:spcPct val="100000"/>
              </a:lnSpc>
              <a:spcBef>
                <a:spcPct val="0"/>
              </a:spcBef>
              <a:spcAft>
                <a:spcPts val="0"/>
              </a:spcAft>
              <a:buClrTx/>
              <a:buSzTx/>
              <a:buFontTx/>
              <a:buNone/>
              <a:tabLst/>
              <a:defRPr/>
            </a:pPr>
            <a:endParaRPr lang="sv-SE" baseline="0" dirty="0"/>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aseline="0" dirty="0"/>
              <a:t>Påminn även föräldrar om </a:t>
            </a:r>
            <a:r>
              <a:rPr lang="sv-SE" b="1" baseline="0" dirty="0"/>
              <a:t>kortsiktsfällan</a:t>
            </a:r>
            <a:r>
              <a:rPr lang="sv-SE" baseline="0" dirty="0"/>
              <a:t> (att skälla på barnet kan ha effekt där och då men inte i långa loppet).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a:p>
            <a:pPr marL="0" indent="0" eaLnBrk="1" hangingPunct="1">
              <a:buFont typeface="Arial" panose="020B0604020202020204" pitchFamily="34" charset="0"/>
              <a:buNone/>
            </a:pPr>
            <a:endParaRPr lang="sv-SE" baseline="0"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12</a:t>
            </a:fld>
            <a:endParaRPr lang="sv-SE"/>
          </a:p>
        </p:txBody>
      </p:sp>
    </p:spTree>
    <p:extLst>
      <p:ext uri="{BB962C8B-B14F-4D97-AF65-F5344CB8AC3E}">
        <p14:creationId xmlns:p14="http://schemas.microsoft.com/office/powerpoint/2010/main" val="188142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1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Gruppledarmanual, uppslag </a:t>
            </a:r>
            <a:r>
              <a:rPr lang="sv-SE" sz="1200" kern="1200" dirty="0">
                <a:solidFill>
                  <a:schemeClr val="tx1"/>
                </a:solidFill>
                <a:effectLst/>
                <a:latin typeface="+mn-l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Det är lätt att känna starka känslor i konflikter med sitt barn. Om man</a:t>
            </a:r>
            <a:r>
              <a:rPr lang="sv-SE" sz="1200" b="0" kern="1200" baseline="0" dirty="0">
                <a:solidFill>
                  <a:schemeClr val="tx1"/>
                </a:solidFill>
                <a:effectLst/>
                <a:latin typeface="+mn-lt"/>
                <a:ea typeface="+mn-ea"/>
                <a:cs typeface="+mn-cs"/>
              </a:rPr>
              <a:t> som förälder</a:t>
            </a:r>
            <a:r>
              <a:rPr lang="sv-SE" sz="1200" b="0" kern="1200" dirty="0">
                <a:solidFill>
                  <a:schemeClr val="tx1"/>
                </a:solidFill>
                <a:effectLst/>
                <a:latin typeface="+mn-lt"/>
                <a:ea typeface="+mn-ea"/>
                <a:cs typeface="+mn-cs"/>
              </a:rPr>
              <a:t> känner sig</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mycket upprörd kan man behöva hantera sin egen ilska innan föräldern försöker lugna barnet. </a:t>
            </a:r>
            <a:r>
              <a:rPr lang="sv-SE" sz="1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 kallar vi alltså för Egen nödbroms.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Här har vi en modell för egen nödbroms som ni kommer att</a:t>
            </a:r>
            <a:r>
              <a:rPr lang="sv-SE" sz="1200" kern="1200" baseline="0" dirty="0">
                <a:solidFill>
                  <a:schemeClr val="tx1"/>
                </a:solidFill>
                <a:effectLst/>
                <a:latin typeface="+mn-lt"/>
                <a:ea typeface="+mn-ea"/>
                <a:cs typeface="+mn-cs"/>
              </a:rPr>
              <a:t> gå igenom tillsammans med föräldrarna</a:t>
            </a:r>
            <a:r>
              <a:rPr lang="sv-SE" sz="1200" kern="1200" dirty="0">
                <a:solidFill>
                  <a:schemeClr val="tx1"/>
                </a:solidFill>
                <a:effectLst/>
                <a:latin typeface="+mn-lt"/>
                <a:ea typeface="+mn-ea"/>
                <a:cs typeface="+mn-cs"/>
              </a:rPr>
              <a:t>. Den bygger på modellen för ilska som vi gick</a:t>
            </a:r>
            <a:r>
              <a:rPr lang="sv-SE" sz="1200" kern="1200" baseline="0" dirty="0">
                <a:solidFill>
                  <a:schemeClr val="tx1"/>
                </a:solidFill>
                <a:effectLst/>
                <a:latin typeface="+mn-lt"/>
                <a:ea typeface="+mn-ea"/>
                <a:cs typeface="+mn-cs"/>
              </a:rPr>
              <a:t> igenom tidigare. </a:t>
            </a:r>
            <a:r>
              <a:rPr lang="sv-SE" sz="1200" kern="1200" dirty="0">
                <a:solidFill>
                  <a:schemeClr val="tx1"/>
                </a:solidFill>
                <a:effectLst/>
                <a:latin typeface="+mn-lt"/>
                <a:ea typeface="+mn-ea"/>
                <a:cs typeface="+mn-cs"/>
              </a:rPr>
              <a:t>Ni kommer att få öva på att göra den under handledningen i eftermiddag.</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13</a:t>
            </a:fld>
            <a:endParaRPr lang="sv-SE"/>
          </a:p>
        </p:txBody>
      </p:sp>
    </p:spTree>
    <p:extLst>
      <p:ext uri="{BB962C8B-B14F-4D97-AF65-F5344CB8AC3E}">
        <p14:creationId xmlns:p14="http://schemas.microsoft.com/office/powerpoint/2010/main" val="4258088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latin typeface="+mn-lt"/>
              </a:rPr>
              <a:t>7 </a:t>
            </a:r>
            <a:r>
              <a:rPr lang="sv-SE" dirty="0">
                <a:latin typeface="+mn-lt"/>
              </a:rPr>
              <a:t>min</a:t>
            </a:r>
          </a:p>
          <a:p>
            <a:pPr marL="0" indent="0">
              <a:spcBef>
                <a:spcPct val="0"/>
              </a:spcBef>
            </a:pPr>
            <a:endParaRPr lang="sv-SE" sz="1200" i="1" noProof="0" dirty="0">
              <a:latin typeface="+mn-lt"/>
            </a:endParaRPr>
          </a:p>
          <a:p>
            <a:pPr marL="171450" indent="-171450">
              <a:spcBef>
                <a:spcPct val="0"/>
              </a:spcBef>
              <a:buFont typeface="Wingdings" panose="05000000000000000000" pitchFamily="2" charset="2"/>
              <a:buChar char="Ø"/>
            </a:pPr>
            <a:r>
              <a:rPr lang="sv-SE" sz="1200" b="0" i="1" noProof="0" dirty="0">
                <a:latin typeface="+mn-lt"/>
              </a:rPr>
              <a:t>Visa Film:</a:t>
            </a:r>
            <a:r>
              <a:rPr lang="sv-SE" sz="1200" b="0" i="1" baseline="0" noProof="0" dirty="0">
                <a:latin typeface="+mn-lt"/>
              </a:rPr>
              <a:t> </a:t>
            </a:r>
            <a:r>
              <a:rPr lang="sv-SE" sz="1200" b="1" i="0" baseline="0" noProof="0" dirty="0">
                <a:latin typeface="+mn-lt"/>
              </a:rPr>
              <a:t>Film 14 – Hantera en konflikt. </a:t>
            </a:r>
            <a:endParaRPr lang="sv-SE" sz="1200" b="1" i="0" noProof="0" dirty="0">
              <a:latin typeface="+mn-lt"/>
            </a:endParaRPr>
          </a:p>
          <a:p>
            <a:pPr marL="0" indent="0">
              <a:spcBef>
                <a:spcPct val="0"/>
              </a:spcBef>
            </a:pPr>
            <a:r>
              <a:rPr lang="sv-SE" sz="1200" b="0" i="1" noProof="0" dirty="0">
                <a:latin typeface="+mn-lt"/>
              </a:rPr>
              <a:t>Pausa filmen vid 00:58 Låt deltagarna, två och två, vad föräldern kan göra i situationen. Spela upp resten av filmen och diskutera kort i helgrupp vad föräldern gjorde bra.</a:t>
            </a:r>
          </a:p>
          <a:p>
            <a:pPr marL="0" indent="0">
              <a:spcBef>
                <a:spcPct val="0"/>
              </a:spcBef>
            </a:pPr>
            <a:endParaRPr lang="sv-SE" sz="1200" b="0" i="1" noProof="0" dirty="0">
              <a:latin typeface="+mn-lt"/>
            </a:endParaRPr>
          </a:p>
          <a:p>
            <a:pPr marL="0" indent="0">
              <a:spcBef>
                <a:spcPct val="0"/>
              </a:spcBef>
            </a:pPr>
            <a:r>
              <a:rPr lang="sv-SE" sz="1200" b="0" i="0" noProof="0" dirty="0">
                <a:latin typeface="+mn-lt"/>
              </a:rPr>
              <a:t>Det här är ju en relativt lugn situation, men vi visar den för att illustrera att det går att använda nödbroms även i sådana situationer. Det är ju oftast lättare att lugna sig själv i ett tidigt skede, innan konflikten har börjat eskalera. </a:t>
            </a:r>
          </a:p>
          <a:p>
            <a:pPr marL="0" indent="0">
              <a:spcBef>
                <a:spcPct val="0"/>
              </a:spcBef>
            </a:pPr>
            <a:endParaRPr lang="sv-SE" sz="1200" b="0" i="0" noProof="0" dirty="0">
              <a:latin typeface="+mn-lt"/>
            </a:endParaRPr>
          </a:p>
          <a:p>
            <a:endParaRPr lang="sv-SE" dirty="0">
              <a:latin typeface="+mn-lt"/>
            </a:endParaRPr>
          </a:p>
          <a:p>
            <a:endParaRPr lang="sv-SE" dirty="0">
              <a:latin typeface="+mn-lt"/>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8417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sv-SE" sz="1200" dirty="0"/>
              <a:t>2 min</a:t>
            </a:r>
          </a:p>
          <a:p>
            <a:pPr marL="0" marR="0" indent="0" algn="l" defTabSz="914400" rtl="0" eaLnBrk="1" fontAlgn="base" latinLnBrk="0" hangingPunct="1">
              <a:lnSpc>
                <a:spcPct val="100000"/>
              </a:lnSpc>
              <a:spcBef>
                <a:spcPct val="0"/>
              </a:spcBef>
              <a:spcAft>
                <a:spcPct val="0"/>
              </a:spcAft>
              <a:buClrTx/>
              <a:buSzTx/>
              <a:buFontTx/>
              <a:buNone/>
              <a:tabLst/>
              <a:defRPr/>
            </a:pPr>
            <a:endParaRPr lang="sv-SE" sz="1200" dirty="0"/>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Nödbroms tillsammans med barnet är alltså en metod som ska användas för att hantera situationer som är på väg att trappas upp till konflikter som kan bli skadliga, där föräldern måste ingripa. </a:t>
            </a:r>
          </a:p>
          <a:p>
            <a:pPr marL="0" marR="0" indent="0" algn="l" defTabSz="914400" rtl="0" eaLnBrk="1" fontAlgn="base" latinLnBrk="0" hangingPunct="1">
              <a:lnSpc>
                <a:spcPct val="100000"/>
              </a:lnSpc>
              <a:spcBef>
                <a:spcPct val="0"/>
              </a:spcBef>
              <a:spcAft>
                <a:spcPct val="0"/>
              </a:spcAft>
              <a:buClrTx/>
              <a:buSzTx/>
              <a:buFontTx/>
              <a:buNone/>
              <a:tabLst/>
              <a:defRPr/>
            </a:pPr>
            <a:endParaRPr lang="sv-SE" sz="1200" b="0" kern="1200" baseline="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sz="1200" b="0" baseline="0" dirty="0"/>
              <a:t>Tanken är att föräldern ska vara med barnet i situationen och vara lugn, trygg och minska uppmärksamheten runt bråket och på så sätt även få barnet att bli lugnare. Det ger både den vuxna och barnet en chans att lugna ned sig innan det gått för långt. </a:t>
            </a:r>
            <a:endParaRPr lang="sv-SE" sz="1200" b="0" i="1"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sv-SE" sz="1200" b="0" baseline="0" dirty="0"/>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sz="1200" b="0" baseline="0" dirty="0"/>
              <a:t>Detta till skillnad från hur det ofta har varit tidigare, när föräldern har svarat på barnets beteende med skäll och skarpa tillsägelser vilket lätt förvärrar konflikten. Nödbroms är alltså istället för skäll.</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sv-SE" sz="1200" i="0" baseline="0" dirty="0"/>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I</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barnkonventionen står det att barn ska skyddas från att fara illa fysiskt eller psykiskt (artikel 19) och i bråksituationer där den vuxna inte lyckats förebygga och det finns risk för barnet om konflikten trappas upp, kan nödbromsen vara jätteviktig, för att just skydda barnet.</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sv-SE" sz="1200" baseline="0" dirty="0"/>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sv-SE" sz="1200" baseline="0" dirty="0"/>
          </a:p>
        </p:txBody>
      </p:sp>
    </p:spTree>
    <p:extLst>
      <p:ext uri="{BB962C8B-B14F-4D97-AF65-F5344CB8AC3E}">
        <p14:creationId xmlns:p14="http://schemas.microsoft.com/office/powerpoint/2010/main" val="1581088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1200" b="0" kern="1200" dirty="0">
                <a:solidFill>
                  <a:schemeClr val="tx1"/>
                </a:solidFill>
                <a:effectLst/>
                <a:latin typeface="+mn-lt"/>
                <a:ea typeface="+mn-ea"/>
                <a:cs typeface="+mn-cs"/>
              </a:rPr>
              <a:t>3 min</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sz="1200" b="1" kern="1200" baseline="0" dirty="0">
              <a:solidFill>
                <a:schemeClr val="tx1"/>
              </a:solidFill>
              <a:effectLst/>
              <a:latin typeface="+mn-lt"/>
              <a:ea typeface="+mn-ea"/>
              <a:cs typeface="+mn-cs"/>
            </a:endParaRPr>
          </a:p>
          <a:p>
            <a:r>
              <a:rPr lang="sv-SE" sz="1200" b="0" i="1" kern="1200" dirty="0">
                <a:solidFill>
                  <a:schemeClr val="tx1"/>
                </a:solidFill>
                <a:effectLst/>
                <a:latin typeface="+mn-lt"/>
                <a:ea typeface="+mn-ea"/>
                <a:cs typeface="+mn-cs"/>
              </a:rPr>
              <a:t>Gruppledarmanual, uppslag 2.</a:t>
            </a:r>
          </a:p>
          <a:p>
            <a:endParaRPr lang="sv-SE" sz="1200" b="1"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en konflikt håller på att trappas upp </a:t>
            </a:r>
            <a:r>
              <a:rPr lang="sv-SE" sz="1200" b="1" kern="1200" dirty="0">
                <a:solidFill>
                  <a:schemeClr val="tx1"/>
                </a:solidFill>
                <a:effectLst/>
                <a:latin typeface="+mn-lt"/>
                <a:ea typeface="+mn-ea"/>
                <a:cs typeface="+mn-cs"/>
              </a:rPr>
              <a:t>och barnet kan skada dig eller andra</a:t>
            </a:r>
            <a:r>
              <a:rPr lang="sv-SE" sz="1200" kern="1200" dirty="0">
                <a:solidFill>
                  <a:schemeClr val="tx1"/>
                </a:solidFill>
                <a:effectLst/>
                <a:latin typeface="+mn-lt"/>
                <a:ea typeface="+mn-ea"/>
                <a:cs typeface="+mn-cs"/>
              </a:rPr>
              <a:t>:</a:t>
            </a:r>
          </a:p>
          <a:p>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Sänk tonläget och prata lugnt med barnet</a:t>
            </a:r>
            <a:r>
              <a:rPr lang="sv-SE" sz="1200" kern="1200" dirty="0">
                <a:solidFill>
                  <a:schemeClr val="tx1"/>
                </a:solidFill>
                <a:effectLst/>
                <a:latin typeface="+mn-lt"/>
                <a:ea typeface="+mn-ea"/>
                <a:cs typeface="+mn-cs"/>
              </a:rPr>
              <a:t>. Ge en kort förklaring om det behövs. Lägg gärna en hand på barnet eller ta i det mjukt och säg något kort och enkelt, exempelvis: </a:t>
            </a:r>
            <a:r>
              <a:rPr lang="sv-SE" sz="1200" i="1" kern="1200" dirty="0">
                <a:solidFill>
                  <a:schemeClr val="tx1"/>
                </a:solidFill>
                <a:effectLst/>
                <a:latin typeface="+mn-lt"/>
                <a:ea typeface="+mn-ea"/>
                <a:cs typeface="+mn-cs"/>
              </a:rPr>
              <a:t>”Kom, vi går och lugnar oss lite du och jag.”</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Följ med barnet bort från den situationen </a:t>
            </a:r>
            <a:r>
              <a:rPr lang="sv-SE" sz="1200" kern="1200" dirty="0">
                <a:solidFill>
                  <a:schemeClr val="tx1"/>
                </a:solidFill>
                <a:effectLst/>
                <a:latin typeface="+mn-lt"/>
                <a:ea typeface="+mn-ea"/>
                <a:cs typeface="+mn-cs"/>
              </a:rPr>
              <a:t>om det är möjligt för att lugna ner sig på ett annat ställe och avbryta upptrappningen. Sitt tillsammans en stund på en plats där det finns möjlighet att lugna ner sig. En del barn vill hellre bli lämnade ifred en stund. Respektera det och ha uppsikt till dess att barnet lugnat sig. Tvinga aldrig barnet att vara ensamt. Barnet ska känna att de har förälderns stöd.</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Vänta tills barnet har lugnat sig</a:t>
            </a:r>
            <a:r>
              <a:rPr lang="sv-SE" sz="1200" kern="1200" dirty="0">
                <a:solidFill>
                  <a:schemeClr val="tx1"/>
                </a:solidFill>
                <a:effectLst/>
                <a:latin typeface="+mn-lt"/>
                <a:ea typeface="+mn-ea"/>
                <a:cs typeface="+mn-cs"/>
              </a:rPr>
              <a:t>, ge ingen särskild uppmärksamhet mer än att visa att du finns där och att du är kvar tills barnet har lugnat sig igen. Tänk att du ska vara lugn och neutral så att du inte riskerar att bråk förknippas med en mysig stund.</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När barnet är lugnt igen återgår ni tillsammans till det som ni var på väg att göra </a:t>
            </a:r>
            <a:r>
              <a:rPr lang="sv-SE" sz="1200" kern="1200" dirty="0">
                <a:solidFill>
                  <a:schemeClr val="tx1"/>
                </a:solidFill>
                <a:effectLst/>
                <a:latin typeface="+mn-lt"/>
                <a:ea typeface="+mn-ea"/>
                <a:cs typeface="+mn-cs"/>
              </a:rPr>
              <a:t>innan konflikten uppstod (äta middag, klä på sig, gå till skolan o s v) eller att göra något annat tillsammans, utan att prata (älta) om det som blev fel. Uppmärksamma de saker som faktiskt fungerar (5-1 an) nu när det är lugnt!</a:t>
            </a:r>
          </a:p>
          <a:p>
            <a:pPr lvl="0"/>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För många barn är det </a:t>
            </a:r>
            <a:r>
              <a:rPr lang="sv-SE" sz="1200" b="1" kern="1200" dirty="0">
                <a:solidFill>
                  <a:schemeClr val="tx1"/>
                </a:solidFill>
                <a:effectLst/>
                <a:latin typeface="+mn-lt"/>
                <a:ea typeface="+mn-ea"/>
                <a:cs typeface="+mn-cs"/>
              </a:rPr>
              <a:t>viktigt att veta vad som kommer hända i förväg. </a:t>
            </a:r>
            <a:r>
              <a:rPr lang="sv-SE" sz="1200" kern="1200" dirty="0">
                <a:solidFill>
                  <a:schemeClr val="tx1"/>
                </a:solidFill>
                <a:effectLst/>
                <a:latin typeface="+mn-lt"/>
                <a:ea typeface="+mn-ea"/>
                <a:cs typeface="+mn-cs"/>
              </a:rPr>
              <a:t>Du kan då förbereda barnet på nödbromsen när ni båda är lugna genom att berätta och visa hur det kommer att gå till.</a:t>
            </a:r>
          </a:p>
          <a:p>
            <a:pPr lvl="0"/>
            <a:endParaRPr lang="sv-SE" sz="1200" kern="1200" dirty="0">
              <a:solidFill>
                <a:schemeClr val="tx1"/>
              </a:solidFill>
              <a:effectLst/>
              <a:latin typeface="+mn-lt"/>
              <a:ea typeface="+mn-ea"/>
              <a:cs typeface="+mn-cs"/>
            </a:endParaRPr>
          </a:p>
          <a:p>
            <a:pPr lvl="0"/>
            <a:endParaRPr lang="sv-SE" sz="1200" kern="1200" dirty="0">
              <a:solidFill>
                <a:schemeClr val="tx1"/>
              </a:solidFill>
              <a:effectLst/>
              <a:latin typeface="+mn-lt"/>
              <a:ea typeface="+mn-ea"/>
              <a:cs typeface="+mn-cs"/>
            </a:endParaRPr>
          </a:p>
          <a:p>
            <a:pPr eaLnBrk="1" hangingPunct="1">
              <a:spcBef>
                <a:spcPct val="0"/>
              </a:spcBef>
            </a:pPr>
            <a:endParaRPr lang="en-GB"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1434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3 min</a:t>
            </a:r>
            <a:r>
              <a:rPr lang="sv-SE"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lvl="0"/>
            <a:r>
              <a:rPr lang="sv-SE" sz="1200" i="1" kern="1200" dirty="0">
                <a:solidFill>
                  <a:schemeClr val="tx1"/>
                </a:solidFill>
                <a:effectLst/>
                <a:latin typeface="+mn-lt"/>
                <a:ea typeface="+mn-ea"/>
                <a:cs typeface="+mn-cs"/>
              </a:rPr>
              <a:t>Gruppledarmanual, uppslag 3.</a:t>
            </a:r>
          </a:p>
          <a:p>
            <a:pPr lvl="0"/>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Om barnet är mycket upprört är det bra att bekräfta barnets känsla så som beskrevs på träff 6.</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Ta bort uppmärksamheten från det barnet gör som bidrar till konflikten </a:t>
            </a:r>
            <a:r>
              <a:rPr lang="sv-SE" sz="1200" kern="1200" dirty="0">
                <a:solidFill>
                  <a:schemeClr val="tx1"/>
                </a:solidFill>
                <a:effectLst/>
                <a:latin typeface="+mn-lt"/>
                <a:ea typeface="+mn-ea"/>
                <a:cs typeface="+mn-cs"/>
              </a:rPr>
              <a:t>genom att upphöra med tjat, skäll och förmaningar. Diskutera eller förklara inte för mycket. Långa diskussioner kan lätt uppfattas som förmaningar. Om ni ändå behöver diskutera kring situationen är det bättre att ta upp det vid ett annat tillfälle.</a:t>
            </a:r>
          </a:p>
          <a:p>
            <a:pPr lvl="0"/>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chemeClr val="tx1"/>
                </a:solidFill>
              </a:rPr>
              <a:t>Ibland kan barn börja protestera och bråka ännu mer i början. </a:t>
            </a:r>
            <a:r>
              <a:rPr lang="sv-SE" sz="1200" kern="1200" dirty="0">
                <a:solidFill>
                  <a:schemeClr val="tx1"/>
                </a:solidFill>
                <a:effectLst/>
                <a:latin typeface="+mn-lt"/>
                <a:ea typeface="+mn-ea"/>
                <a:cs typeface="+mn-cs"/>
              </a:rPr>
              <a:t>Försök då behålla ditt lugn och fortsätt med nödbromsen.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Nödbroms med barnet får aldrig bli förödmjukande eller hotande</a:t>
            </a:r>
            <a:r>
              <a:rPr lang="sv-SE" sz="1200" kern="1200" dirty="0">
                <a:solidFill>
                  <a:schemeClr val="tx1"/>
                </a:solidFill>
                <a:effectLst/>
                <a:latin typeface="+mn-lt"/>
                <a:ea typeface="+mn-ea"/>
                <a:cs typeface="+mn-cs"/>
              </a:rPr>
              <a:t>. Att tvinga barn att be om ursäkt har sällan någon bra effekt. Låt nödbromsen tala för sig själv.</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Hur du som förälder väljer att hantera starka känslor kan också bli en hjälp hur barnet </a:t>
            </a:r>
            <a:r>
              <a:rPr lang="sv-SE" sz="1200" kern="1200" dirty="0">
                <a:solidFill>
                  <a:schemeClr val="tx1"/>
                </a:solidFill>
                <a:effectLst/>
                <a:latin typeface="+mn-lt"/>
                <a:ea typeface="+mn-ea"/>
                <a:cs typeface="+mn-cs"/>
              </a:rPr>
              <a:t>lär sig att hantera sina starka känslor. Tänk på härma från träff 1. </a:t>
            </a:r>
          </a:p>
          <a:p>
            <a:pPr lvl="0"/>
            <a:endParaRPr lang="sv-SE" sz="1200" b="1"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Du är även en förebild </a:t>
            </a:r>
            <a:r>
              <a:rPr lang="sv-SE" sz="1200" kern="1200" dirty="0">
                <a:solidFill>
                  <a:schemeClr val="tx1"/>
                </a:solidFill>
                <a:effectLst/>
                <a:latin typeface="+mn-lt"/>
                <a:ea typeface="+mn-ea"/>
                <a:cs typeface="+mn-cs"/>
              </a:rPr>
              <a:t>hur du agerar i en konfliktsituation med andra vuxna i familjen.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Innan du börjar använda nödbroms tillsammans med barnet bör du fundera över om du har arbetat tillräckligt med pyramidens bas. Det är det bästa sättet att förebygga att konflikter uppstår.</a:t>
            </a:r>
            <a:r>
              <a:rPr lang="sv-SE" dirty="0">
                <a:effectLst/>
              </a:rPr>
              <a:t> </a:t>
            </a:r>
            <a:endParaRPr lang="en-GB"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36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sv-SE" b="0" u="none" noProof="0" dirty="0"/>
              <a:t>8 min</a:t>
            </a:r>
          </a:p>
          <a:p>
            <a:pPr marL="0" marR="0" indent="0" algn="l" defTabSz="914400" rtl="0" eaLnBrk="1" fontAlgn="base" latinLnBrk="0" hangingPunct="1">
              <a:lnSpc>
                <a:spcPct val="100000"/>
              </a:lnSpc>
              <a:spcBef>
                <a:spcPct val="0"/>
              </a:spcBef>
              <a:spcAft>
                <a:spcPct val="0"/>
              </a:spcAft>
              <a:buClrTx/>
              <a:buSzTx/>
              <a:buFontTx/>
              <a:buNone/>
              <a:tabLst/>
              <a:defRPr/>
            </a:pPr>
            <a:endParaRPr lang="sv-SE" b="0" u="none" noProof="0" dirty="0"/>
          </a:p>
          <a:p>
            <a:pPr marL="0" marR="0" indent="0" algn="l" defTabSz="914400" rtl="0" eaLnBrk="1" fontAlgn="base" latinLnBrk="0" hangingPunct="1">
              <a:lnSpc>
                <a:spcPct val="100000"/>
              </a:lnSpc>
              <a:spcBef>
                <a:spcPct val="0"/>
              </a:spcBef>
              <a:spcAft>
                <a:spcPct val="0"/>
              </a:spcAft>
              <a:buClrTx/>
              <a:buSzTx/>
              <a:buFontTx/>
              <a:buNone/>
              <a:tabLst/>
              <a:defRPr/>
            </a:pPr>
            <a:r>
              <a:rPr lang="sv-SE" b="0" u="none" noProof="0" dirty="0"/>
              <a:t>Här är en demonstration som ni har i ert gruppledarmaterial,</a:t>
            </a:r>
            <a:r>
              <a:rPr lang="sv-SE" b="0" u="none" baseline="0" noProof="0" dirty="0"/>
              <a:t> träff 7, uppslag 3.</a:t>
            </a:r>
          </a:p>
          <a:p>
            <a:pPr marL="0" marR="0" indent="0" algn="l" defTabSz="914400" rtl="0" eaLnBrk="1" fontAlgn="base" latinLnBrk="0" hangingPunct="1">
              <a:lnSpc>
                <a:spcPct val="100000"/>
              </a:lnSpc>
              <a:spcBef>
                <a:spcPct val="0"/>
              </a:spcBef>
              <a:spcAft>
                <a:spcPct val="0"/>
              </a:spcAft>
              <a:buClrTx/>
              <a:buSzTx/>
              <a:buFontTx/>
              <a:buNone/>
              <a:tabLst/>
              <a:defRPr/>
            </a:pPr>
            <a:endParaRPr lang="sv-SE" b="0" u="none" baseline="0" noProof="0" dirty="0"/>
          </a:p>
          <a:p>
            <a:pPr marL="171450" marR="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sv-SE" b="0" i="1" u="none" baseline="0" noProof="0" dirty="0"/>
              <a:t>Gör demonstrationerna.</a:t>
            </a:r>
          </a:p>
          <a:p>
            <a:pPr marL="0" marR="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lang="sv-SE" b="0" i="1" u="none" noProof="0" dirty="0"/>
          </a:p>
          <a:p>
            <a:pPr marL="171450" indent="-171450">
              <a:buFont typeface="Wingdings" panose="05000000000000000000" pitchFamily="2" charset="2"/>
              <a:buChar char="Ø"/>
            </a:pPr>
            <a:r>
              <a:rPr lang="sv-SE" sz="1200" i="1" kern="1200" dirty="0">
                <a:solidFill>
                  <a:schemeClr val="tx1"/>
                </a:solidFill>
                <a:effectLst/>
                <a:latin typeface="+mn-lt"/>
                <a:ea typeface="+mn-ea"/>
                <a:cs typeface="+mn-cs"/>
              </a:rPr>
              <a:t>Läs</a:t>
            </a:r>
            <a:r>
              <a:rPr lang="sv-SE" sz="1200" i="1" kern="1200" baseline="0" dirty="0">
                <a:solidFill>
                  <a:schemeClr val="tx1"/>
                </a:solidFill>
                <a:effectLst/>
                <a:latin typeface="+mn-lt"/>
                <a:ea typeface="+mn-ea"/>
                <a:cs typeface="+mn-cs"/>
              </a:rPr>
              <a:t> scenario:</a:t>
            </a:r>
          </a:p>
          <a:p>
            <a:r>
              <a:rPr lang="sv-SE" sz="1200" kern="1200" dirty="0">
                <a:solidFill>
                  <a:schemeClr val="tx1"/>
                </a:solidFill>
                <a:effectLst/>
                <a:latin typeface="+mn-lt"/>
                <a:ea typeface="+mn-ea"/>
                <a:cs typeface="+mn-cs"/>
              </a:rPr>
              <a:t>En förälder förbereder middag och skär grönsaker i köket medan barnen ritar. Snart börjar de springa runt och jaga varandra. Föräldern ber dem gå till ett annat rum, men de fortsätter leka i köket. Ett barn knuffar det andra, och skålen med grönsaker faller och går sönder. Barnet som blivit knuffat blir väldigt arg och börjar slå sitt syskon hårt i huvudet.</a:t>
            </a:r>
            <a:r>
              <a:rPr lang="sv-SE" dirty="0">
                <a:effectLst/>
              </a:rPr>
              <a:t> </a:t>
            </a:r>
          </a:p>
          <a:p>
            <a:endParaRPr lang="sv-SE" dirty="0">
              <a:effectLst/>
            </a:endParaRPr>
          </a:p>
          <a:p>
            <a:r>
              <a:rPr lang="sv-SE" sz="1200" b="0" i="1" kern="1200" dirty="0">
                <a:solidFill>
                  <a:schemeClr val="tx1"/>
                </a:solidFill>
                <a:effectLst/>
                <a:latin typeface="+mn-lt"/>
                <a:ea typeface="+mn-ea"/>
                <a:cs typeface="+mn-cs"/>
              </a:rPr>
              <a:t>Demonstration 1</a:t>
            </a:r>
          </a:p>
          <a:p>
            <a:r>
              <a:rPr lang="sv-SE" sz="1200" b="1" kern="1200" dirty="0">
                <a:solidFill>
                  <a:schemeClr val="tx1"/>
                </a:solidFill>
                <a:effectLst/>
                <a:latin typeface="+mn-lt"/>
                <a:ea typeface="+mn-ea"/>
                <a:cs typeface="+mn-cs"/>
              </a:rPr>
              <a:t>Förälder:</a:t>
            </a:r>
            <a:r>
              <a:rPr lang="sv-SE" sz="1200" kern="1200" dirty="0">
                <a:solidFill>
                  <a:schemeClr val="tx1"/>
                </a:solidFill>
                <a:effectLst/>
                <a:latin typeface="+mn-lt"/>
                <a:ea typeface="+mn-ea"/>
                <a:cs typeface="+mn-cs"/>
              </a:rPr>
              <a:t> (blir arg och skriker) Sluta! Vad gör du? </a:t>
            </a:r>
          </a:p>
          <a:p>
            <a:r>
              <a:rPr lang="sv-SE" sz="1200" b="1" kern="1200" dirty="0">
                <a:solidFill>
                  <a:schemeClr val="tx1"/>
                </a:solidFill>
                <a:effectLst/>
                <a:latin typeface="+mn-lt"/>
                <a:ea typeface="+mn-ea"/>
                <a:cs typeface="+mn-cs"/>
              </a:rPr>
              <a:t>Barn:</a:t>
            </a:r>
            <a:r>
              <a:rPr lang="sv-SE" sz="1200" kern="1200" dirty="0">
                <a:solidFill>
                  <a:schemeClr val="tx1"/>
                </a:solidFill>
                <a:effectLst/>
                <a:latin typeface="+mn-lt"/>
                <a:ea typeface="+mn-ea"/>
                <a:cs typeface="+mn-cs"/>
              </a:rPr>
              <a:t> (skriker tillbaka) Det är inte mitt fel, det var inte jag som började!  </a:t>
            </a:r>
          </a:p>
          <a:p>
            <a:r>
              <a:rPr lang="sv-SE" sz="1200" b="1" kern="1200" dirty="0">
                <a:solidFill>
                  <a:schemeClr val="tx1"/>
                </a:solidFill>
                <a:effectLst/>
                <a:latin typeface="+mn-lt"/>
                <a:ea typeface="+mn-ea"/>
                <a:cs typeface="+mn-cs"/>
              </a:rPr>
              <a:t>Förälder:</a:t>
            </a:r>
            <a:r>
              <a:rPr lang="sv-SE" sz="1200" kern="1200" dirty="0">
                <a:solidFill>
                  <a:schemeClr val="tx1"/>
                </a:solidFill>
                <a:effectLst/>
                <a:latin typeface="+mn-lt"/>
                <a:ea typeface="+mn-ea"/>
                <a:cs typeface="+mn-cs"/>
              </a:rPr>
              <a:t> (skäller och säger argt) Nu är min fina skål trasig och du fattar väl att du inte kan slå så där hårt, det är ju jättefarligt. Du gör alltid såhär. Du är så himla jobbig. Varför kan du inte bara ta det lugnt!?</a:t>
            </a:r>
          </a:p>
          <a:p>
            <a:r>
              <a:rPr lang="sv-SE" sz="1200" kern="1200" dirty="0">
                <a:solidFill>
                  <a:schemeClr val="tx1"/>
                </a:solidFill>
                <a:effectLst/>
                <a:latin typeface="+mn-lt"/>
                <a:ea typeface="+mn-ea"/>
                <a:cs typeface="+mn-cs"/>
              </a:rPr>
              <a:t>Argumentationen fortsätter... </a:t>
            </a:r>
          </a:p>
          <a:p>
            <a:endParaRPr lang="sv-S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Fråga gruppledarna</a:t>
            </a:r>
            <a:r>
              <a:rPr lang="sv-SE" sz="1200" b="1" kern="1200" baseline="0" dirty="0">
                <a:solidFill>
                  <a:schemeClr val="tx1"/>
                </a:solidFill>
                <a:effectLst/>
                <a:latin typeface="+mn-lt"/>
                <a:ea typeface="+mn-ea"/>
                <a:cs typeface="+mn-cs"/>
              </a:rPr>
              <a:t> </a:t>
            </a:r>
            <a:r>
              <a:rPr lang="sv-SE" sz="1200" b="0" kern="1200" baseline="0" dirty="0">
                <a:solidFill>
                  <a:schemeClr val="tx1"/>
                </a:solidFill>
                <a:effectLst/>
                <a:latin typeface="+mn-lt"/>
                <a:ea typeface="+mn-ea"/>
                <a:cs typeface="+mn-cs"/>
              </a:rPr>
              <a:t>(ni ställer denna fråga till föräldrarna)</a:t>
            </a:r>
            <a:r>
              <a:rPr lang="sv-SE" sz="1200" b="0"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Hur skulle föräldern kunna göra i den här situationen med hjälp av nödbromsen?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kern="1200" dirty="0">
                <a:solidFill>
                  <a:schemeClr val="tx1"/>
                </a:solidFill>
                <a:effectLst/>
                <a:latin typeface="+mn-lt"/>
                <a:ea typeface="+mn-ea"/>
                <a:cs typeface="+mn-cs"/>
              </a:rPr>
              <a:t>Diskutera i helgrupp </a:t>
            </a:r>
            <a:r>
              <a:rPr lang="sv-SE" sz="1200" b="0" i="1" kern="1200" dirty="0">
                <a:solidFill>
                  <a:schemeClr val="tx1"/>
                </a:solidFill>
                <a:effectLst/>
                <a:latin typeface="+mn-lt"/>
                <a:ea typeface="+mn-ea"/>
                <a:cs typeface="+mn-cs"/>
              </a:rPr>
              <a:t>eller två och två. </a:t>
            </a:r>
            <a:endParaRPr lang="sv-S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Demonstration 2</a:t>
            </a:r>
          </a:p>
          <a:p>
            <a:r>
              <a:rPr lang="sv-SE" sz="1200" b="1" kern="1200" dirty="0">
                <a:solidFill>
                  <a:schemeClr val="tx1"/>
                </a:solidFill>
                <a:effectLst/>
                <a:latin typeface="+mn-lt"/>
                <a:ea typeface="+mn-ea"/>
                <a:cs typeface="+mn-cs"/>
              </a:rPr>
              <a:t>Föräldern </a:t>
            </a:r>
            <a:r>
              <a:rPr lang="sv-SE" sz="1200" kern="1200" dirty="0">
                <a:solidFill>
                  <a:schemeClr val="tx1"/>
                </a:solidFill>
                <a:effectLst/>
                <a:latin typeface="+mn-lt"/>
                <a:ea typeface="+mn-ea"/>
                <a:cs typeface="+mn-cs"/>
              </a:rPr>
              <a:t>tänker skrika tillbaka men väljer istället nödbromsen (tar ett djupt andetag). Leder sedan lugnt bort syskonet som slåss från situationen och ber det andra barnet att sätta sig vid bordet igen och fortsätta rita.</a:t>
            </a:r>
          </a:p>
          <a:p>
            <a:r>
              <a:rPr lang="sv-SE" sz="1200" b="1" kern="1200" dirty="0">
                <a:solidFill>
                  <a:schemeClr val="tx1"/>
                </a:solidFill>
                <a:effectLst/>
                <a:latin typeface="+mn-lt"/>
                <a:ea typeface="+mn-ea"/>
                <a:cs typeface="+mn-cs"/>
              </a:rPr>
              <a:t>Föräldern</a:t>
            </a:r>
            <a:r>
              <a:rPr lang="sv-SE" sz="1200" kern="1200" dirty="0">
                <a:solidFill>
                  <a:schemeClr val="tx1"/>
                </a:solidFill>
                <a:effectLst/>
                <a:latin typeface="+mn-lt"/>
                <a:ea typeface="+mn-ea"/>
                <a:cs typeface="+mn-cs"/>
              </a:rPr>
              <a:t> leder in barnet i rummet bredvid och säger:</a:t>
            </a:r>
            <a:r>
              <a:rPr lang="sv-SE" sz="1200" i="1" kern="1200" dirty="0">
                <a:solidFill>
                  <a:schemeClr val="tx1"/>
                </a:solidFill>
                <a:effectLst/>
                <a:latin typeface="+mn-lt"/>
                <a:ea typeface="+mn-ea"/>
                <a:cs typeface="+mn-cs"/>
              </a:rPr>
              <a:t> ”Kom så går vi och sätter oss i soffan en stund.”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Barnet </a:t>
            </a:r>
            <a:r>
              <a:rPr lang="sv-SE" sz="1200" kern="1200" dirty="0">
                <a:solidFill>
                  <a:schemeClr val="tx1"/>
                </a:solidFill>
                <a:effectLst/>
                <a:latin typeface="+mn-lt"/>
                <a:ea typeface="+mn-ea"/>
                <a:cs typeface="+mn-cs"/>
              </a:rPr>
              <a:t>protesterar lite och stretar emot, föräldern pratar lugnt: </a:t>
            </a:r>
            <a:r>
              <a:rPr lang="sv-SE" sz="1200" i="1" kern="1200" dirty="0">
                <a:solidFill>
                  <a:schemeClr val="tx1"/>
                </a:solidFill>
                <a:effectLst/>
                <a:latin typeface="+mn-lt"/>
                <a:ea typeface="+mn-ea"/>
                <a:cs typeface="+mn-cs"/>
              </a:rPr>
              <a:t>”Vi behöver lugna ned oss båda två, kom så går vi sätter oss här en stund.”</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Där sitter de tillsammans en stund. </a:t>
            </a:r>
            <a:r>
              <a:rPr lang="sv-SE" sz="1200"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Barnet </a:t>
            </a:r>
            <a:r>
              <a:rPr lang="sv-SE" sz="1200" kern="1200" dirty="0">
                <a:solidFill>
                  <a:schemeClr val="tx1"/>
                </a:solidFill>
                <a:effectLst/>
                <a:latin typeface="+mn-lt"/>
                <a:ea typeface="+mn-ea"/>
                <a:cs typeface="+mn-cs"/>
              </a:rPr>
              <a:t>sitter och surar och säger </a:t>
            </a:r>
            <a:r>
              <a:rPr lang="sv-SE" sz="1200" i="1" kern="1200" dirty="0">
                <a:solidFill>
                  <a:schemeClr val="tx1"/>
                </a:solidFill>
                <a:effectLst/>
                <a:latin typeface="+mn-lt"/>
                <a:ea typeface="+mn-ea"/>
                <a:cs typeface="+mn-cs"/>
              </a:rPr>
              <a:t>”du och syskonet är så dumma!”</a:t>
            </a:r>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Föräldern</a:t>
            </a:r>
            <a:r>
              <a:rPr lang="sv-SE" sz="1200" kern="1200" dirty="0">
                <a:solidFill>
                  <a:schemeClr val="tx1"/>
                </a:solidFill>
                <a:effectLst/>
                <a:latin typeface="+mn-lt"/>
                <a:ea typeface="+mn-ea"/>
                <a:cs typeface="+mn-cs"/>
              </a:rPr>
              <a:t> reser sig efter en stund och säger: </a:t>
            </a:r>
            <a:r>
              <a:rPr lang="sv-SE" sz="1200" i="1" kern="1200" dirty="0">
                <a:solidFill>
                  <a:schemeClr val="tx1"/>
                </a:solidFill>
                <a:effectLst/>
                <a:latin typeface="+mn-lt"/>
                <a:ea typeface="+mn-ea"/>
                <a:cs typeface="+mn-cs"/>
              </a:rPr>
              <a:t>”Nu börjar jag bli hungrig. Vill du hjälpa mig att göra klart maten?”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Barnet</a:t>
            </a:r>
            <a:r>
              <a:rPr lang="sv-SE" sz="1200" kern="1200" dirty="0">
                <a:solidFill>
                  <a:schemeClr val="tx1"/>
                </a:solidFill>
                <a:effectLst/>
                <a:latin typeface="+mn-lt"/>
                <a:ea typeface="+mn-ea"/>
                <a:cs typeface="+mn-cs"/>
              </a:rPr>
              <a:t> sitter kvar...</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D3C64-5EA9-449A-99CC-8E0076D3FB4B}"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2411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15 min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Ca 10.06 efter den här bilden</a:t>
            </a:r>
            <a:r>
              <a:rPr lang="sv-SE" sz="1200" b="0" kern="1200" baseline="0" dirty="0">
                <a:solidFill>
                  <a:schemeClr val="tx1"/>
                </a:solidFill>
                <a:effectLst/>
                <a:latin typeface="+mn-lt"/>
                <a:ea typeface="+mn-ea"/>
                <a:cs typeface="+mn-cs"/>
              </a:rPr>
              <a:t> – 20 min paus </a:t>
            </a:r>
            <a:r>
              <a:rPr lang="sv-SE" sz="1200" b="0" kern="1200" baseline="0" dirty="0">
                <a:solidFill>
                  <a:schemeClr val="tx1"/>
                </a:solidFill>
                <a:effectLst/>
                <a:latin typeface="+mn-lt"/>
                <a:ea typeface="+mn-ea"/>
                <a:cs typeface="+mn-cs"/>
                <a:sym typeface="Wingdings" panose="05000000000000000000" pitchFamily="2" charset="2"/>
              </a:rPr>
              <a:t> 10.25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Övning: </a:t>
            </a:r>
            <a:r>
              <a:rPr lang="sv-SE" sz="1200" kern="1200" dirty="0">
                <a:solidFill>
                  <a:schemeClr val="tx1"/>
                </a:solidFill>
                <a:effectLst/>
                <a:latin typeface="+mn-lt"/>
                <a:ea typeface="+mn-ea"/>
                <a:cs typeface="+mn-cs"/>
              </a:rPr>
              <a:t>Prova att förbereda ditt barn på hur nödbromsen kommer att gå till.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Ni ska nu</a:t>
            </a:r>
            <a:r>
              <a:rPr lang="sv-SE" sz="1200" b="0" kern="1200" baseline="0" dirty="0">
                <a:solidFill>
                  <a:schemeClr val="tx1"/>
                </a:solidFill>
                <a:effectLst/>
                <a:latin typeface="+mn-lt"/>
                <a:ea typeface="+mn-ea"/>
                <a:cs typeface="+mn-cs"/>
              </a:rPr>
              <a:t> få göra en övning som föräldrarna kommer att göra i föräldragrupperna men det är bra att ni som gruppledare har provat att göra den. </a:t>
            </a:r>
            <a:r>
              <a:rPr lang="sv-SE" sz="1200" b="0" kern="1200" dirty="0">
                <a:solidFill>
                  <a:schemeClr val="tx1"/>
                </a:solidFill>
                <a:effectLst/>
                <a:latin typeface="+mn-lt"/>
                <a:ea typeface="+mn-ea"/>
                <a:cs typeface="+mn-cs"/>
              </a:rPr>
              <a:t>Träff 7, </a:t>
            </a:r>
            <a:r>
              <a:rPr lang="sv-SE" sz="1200" b="0" kern="1200" baseline="0" dirty="0">
                <a:solidFill>
                  <a:schemeClr val="tx1"/>
                </a:solidFill>
                <a:effectLst/>
                <a:latin typeface="+mn-lt"/>
                <a:ea typeface="+mn-ea"/>
                <a:cs typeface="+mn-cs"/>
              </a:rPr>
              <a:t>gruppledarmaterial uppslag 2</a:t>
            </a: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kern="1200" dirty="0">
                <a:solidFill>
                  <a:schemeClr val="tx1"/>
                </a:solidFill>
                <a:effectLst/>
                <a:latin typeface="+mn-lt"/>
                <a:ea typeface="+mn-ea"/>
                <a:cs typeface="+mn-cs"/>
              </a:rPr>
              <a:t>Dela upp deltagarna i par, en är förälder och en är barn.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kern="1200" dirty="0">
                <a:solidFill>
                  <a:schemeClr val="tx1"/>
                </a:solidFill>
                <a:effectLst/>
                <a:latin typeface="+mn-lt"/>
                <a:ea typeface="+mn-ea"/>
                <a:cs typeface="+mn-cs"/>
              </a:rPr>
              <a:t>Ge dem följande instruktion: </a:t>
            </a:r>
            <a:r>
              <a:rPr lang="sv-SE" sz="1200" dirty="0">
                <a:latin typeface="Times New Roman" panose="02020603050405020304" pitchFamily="18" charset="0"/>
                <a:cs typeface="Times New Roman" panose="02020603050405020304" pitchFamily="18" charset="0"/>
              </a:rPr>
              <a:t>Tänk er att ni är en förälder som ska förklara för ert barn varför och hur ni kommer att göra/agera om situationen uppstår igen eller vid liknande situationer. </a:t>
            </a:r>
            <a:r>
              <a:rPr lang="sv-SE" sz="1200" b="0" kern="1200" baseline="0" dirty="0">
                <a:solidFill>
                  <a:schemeClr val="tx1"/>
                </a:solidFill>
                <a:effectLst/>
                <a:latin typeface="+mn-lt"/>
                <a:ea typeface="+mn-ea"/>
                <a:cs typeface="+mn-cs"/>
              </a:rPr>
              <a:t>Ta hjälp av punkterna i föräldramaterialet uppslag 2. </a:t>
            </a:r>
            <a:endParaRPr lang="sv-SE"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kern="1200" dirty="0">
                <a:solidFill>
                  <a:schemeClr val="tx1"/>
                </a:solidFill>
                <a:effectLst/>
                <a:latin typeface="+mn-lt"/>
                <a:ea typeface="+mn-ea"/>
                <a:cs typeface="+mn-cs"/>
              </a:rPr>
              <a:t>Uppmana dem att turas om att förklara</a:t>
            </a:r>
            <a:r>
              <a:rPr lang="sv-SE"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i="1" kern="1200" dirty="0">
                <a:solidFill>
                  <a:schemeClr val="tx1"/>
                </a:solidFill>
                <a:effectLst/>
                <a:latin typeface="+mn-lt"/>
                <a:ea typeface="+mn-ea"/>
                <a:cs typeface="+mn-cs"/>
              </a:rPr>
              <a:t>Låt</a:t>
            </a:r>
            <a:r>
              <a:rPr lang="sv-SE" sz="1200" i="1" kern="1200" baseline="0" dirty="0">
                <a:solidFill>
                  <a:schemeClr val="tx1"/>
                </a:solidFill>
                <a:effectLst/>
                <a:latin typeface="+mn-lt"/>
                <a:ea typeface="+mn-ea"/>
                <a:cs typeface="+mn-cs"/>
              </a:rPr>
              <a:t> deltagarna öva i 10 min. Samla in reflektioner i helgrupp (5 min).</a:t>
            </a:r>
            <a:endParaRPr lang="sv-SE" i="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noProof="0" dirty="0"/>
              <a:t>Efter den här övningen kommer ni också att visa en film, </a:t>
            </a:r>
            <a:r>
              <a:rPr lang="sv-SE" b="1" noProof="0" dirty="0"/>
              <a:t>film 15</a:t>
            </a:r>
            <a:r>
              <a:rPr lang="sv-SE" b="0" noProof="0" dirty="0"/>
              <a:t>, </a:t>
            </a:r>
            <a:r>
              <a:rPr lang="sv-SE" b="1" noProof="0" dirty="0"/>
              <a:t>Konflikt i affären </a:t>
            </a:r>
            <a:r>
              <a:rPr lang="sv-SE" b="0" noProof="0" dirty="0"/>
              <a:t>och diskutera innehållet med föräldrarna, men den kommer vi inte att titta på här idag.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D3C64-5EA9-449A-99CC-8E0076D3FB4B}"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646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dirty="0"/>
              <a:t>1 min</a:t>
            </a:r>
          </a:p>
          <a:p>
            <a:pPr eaLnBrk="1" hangingPunct="1">
              <a:spcBef>
                <a:spcPct val="0"/>
              </a:spcBef>
            </a:pPr>
            <a:endParaRPr lang="sv-SE" i="1" dirty="0"/>
          </a:p>
          <a:p>
            <a:pPr marL="171450" indent="-171450" eaLnBrk="1" hangingPunct="1">
              <a:spcBef>
                <a:spcPct val="0"/>
              </a:spcBef>
              <a:buFont typeface="Wingdings" panose="05000000000000000000" pitchFamily="2" charset="2"/>
              <a:buChar char="Ø"/>
            </a:pPr>
            <a:r>
              <a:rPr lang="sv-SE" sz="1400" i="1" dirty="0"/>
              <a:t>Gå igenom punkterna</a:t>
            </a:r>
            <a:r>
              <a:rPr lang="sv-SE" sz="1400" i="1" baseline="0" dirty="0"/>
              <a:t> på agendan. </a:t>
            </a:r>
            <a:endParaRPr lang="sv-SE" sz="1400" dirty="0"/>
          </a:p>
          <a:p>
            <a:pPr eaLnBrk="1" hangingPunct="1">
              <a:spcBef>
                <a:spcPct val="0"/>
              </a:spcBef>
            </a:pPr>
            <a:endParaRPr lang="sv-SE"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a:t>
            </a:fld>
            <a:endParaRPr lang="sv-SE"/>
          </a:p>
        </p:txBody>
      </p:sp>
    </p:spTree>
    <p:extLst>
      <p:ext uri="{BB962C8B-B14F-4D97-AF65-F5344CB8AC3E}">
        <p14:creationId xmlns:p14="http://schemas.microsoft.com/office/powerpoint/2010/main" val="4019958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b="0" baseline="0" noProof="0" dirty="0"/>
              <a:t>Start senast 10.26</a:t>
            </a:r>
          </a:p>
          <a:p>
            <a:r>
              <a:rPr lang="sv-SE" b="0" baseline="0" noProof="0" dirty="0"/>
              <a:t>6</a:t>
            </a:r>
            <a:r>
              <a:rPr lang="sv-SE" b="0" noProof="0" dirty="0"/>
              <a:t> min </a:t>
            </a:r>
          </a:p>
          <a:p>
            <a:endParaRPr lang="sv-SE" b="0" noProof="0" dirty="0"/>
          </a:p>
          <a:p>
            <a:r>
              <a:rPr lang="sv-SE" b="0" noProof="0" dirty="0"/>
              <a:t>Vad behövs då för att kunna genomföra en nödbroms på ett bra sätt som blir hjälpsamt?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noProof="0" dirty="0"/>
              <a:t>Nu kopplar vi ihop nödbromsen med samspelsanalysen.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noProof="0" dirty="0"/>
              <a:t>Innan: </a:t>
            </a:r>
            <a:r>
              <a:rPr lang="sv-SE" noProof="0" dirty="0">
                <a:latin typeface="Stockholm Type Display Regular" pitchFamily="50" charset="0"/>
              </a:rPr>
              <a:t>Handlar mycket om förberedelser och</a:t>
            </a:r>
            <a:r>
              <a:rPr lang="sv-SE" baseline="0" noProof="0" dirty="0">
                <a:latin typeface="Stockholm Type Display Regular" pitchFamily="50" charset="0"/>
              </a:rPr>
              <a:t> arbete inför nödbroms.</a:t>
            </a:r>
            <a:endParaRPr lang="sv-SE" b="1" noProof="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noProof="0" dirty="0"/>
              <a:t>Basen: Har föräldern prövat andra</a:t>
            </a:r>
            <a:r>
              <a:rPr lang="sv-SE" baseline="0" noProof="0" dirty="0"/>
              <a:t> sätt? Är det något som föräldern kanske behöver jobba mer med?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baseline="0" noProof="0" dirty="0"/>
              <a:t>Viktigt att ge utrymme till att lyssna på förälderns beskrivning så att man hjälper dem att säkert identifiera situationer </a:t>
            </a:r>
            <a:r>
              <a:rPr lang="sv-SE" b="0" baseline="0" noProof="0" dirty="0"/>
              <a:t>där Nödbroms tillsammans med barnet </a:t>
            </a:r>
            <a:r>
              <a:rPr lang="sv-SE" baseline="0" noProof="0" dirty="0"/>
              <a:t>är lämpligt.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noProof="0" dirty="0"/>
              <a:t>Vi vill att föräldern,</a:t>
            </a:r>
            <a:r>
              <a:rPr lang="sv-SE" baseline="0" noProof="0" dirty="0"/>
              <a:t> </a:t>
            </a:r>
            <a:r>
              <a:rPr lang="sv-SE" noProof="0" dirty="0"/>
              <a:t>så långt det går, förutser vilka situationer som är extra sårbara och förbereder sig själv på att </a:t>
            </a:r>
            <a:r>
              <a:rPr lang="sv-SE" noProof="0" dirty="0" err="1"/>
              <a:t>nödbromsa</a:t>
            </a:r>
            <a:r>
              <a:rPr lang="sv-SE" noProof="0" dirty="0"/>
              <a: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baseline="0" noProof="0" dirty="0"/>
              <a:t>När är det störst risk att något händer?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noProof="0" dirty="0"/>
              <a:t>Vad kan man säga till barnet och hur övar man det?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noProof="0" dirty="0"/>
              <a:t>Uppmuntra</a:t>
            </a:r>
            <a:r>
              <a:rPr lang="sv-SE" baseline="0" noProof="0" dirty="0"/>
              <a:t> föräldern att visa för barnet hur det kommer att ske.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baseline="0" noProof="0" dirty="0"/>
              <a:t>Vad behöver föräldern tänka på för egen del? </a:t>
            </a:r>
          </a:p>
          <a:p>
            <a:pPr marL="0" marR="0" indent="0" algn="l" defTabSz="914400" rtl="0" eaLnBrk="1" fontAlgn="auto" latinLnBrk="0" hangingPunct="1">
              <a:lnSpc>
                <a:spcPct val="100000"/>
              </a:lnSpc>
              <a:spcBef>
                <a:spcPct val="0"/>
              </a:spcBef>
              <a:spcAft>
                <a:spcPts val="0"/>
              </a:spcAft>
              <a:buClrTx/>
              <a:buSzTx/>
              <a:buFontTx/>
              <a:buNone/>
              <a:tabLst/>
              <a:defRPr/>
            </a:pPr>
            <a:endParaRPr lang="sv-SE" b="1" baseline="0" noProof="0" dirty="0"/>
          </a:p>
          <a:p>
            <a:pPr marL="0" marR="0" indent="0" algn="l" defTabSz="914400" rtl="0" eaLnBrk="1" fontAlgn="auto" latinLnBrk="0" hangingPunct="1">
              <a:lnSpc>
                <a:spcPct val="100000"/>
              </a:lnSpc>
              <a:spcBef>
                <a:spcPct val="0"/>
              </a:spcBef>
              <a:spcAft>
                <a:spcPts val="0"/>
              </a:spcAft>
              <a:buClrTx/>
              <a:buSzTx/>
              <a:buFontTx/>
              <a:buNone/>
              <a:tabLst/>
              <a:defRPr/>
            </a:pPr>
            <a:r>
              <a:rPr lang="sv-SE" b="1" baseline="0" noProof="0" dirty="0"/>
              <a:t>Under: </a:t>
            </a:r>
            <a:r>
              <a:rPr lang="sv-SE" noProof="0" dirty="0"/>
              <a:t>Lugnt</a:t>
            </a:r>
            <a:r>
              <a:rPr lang="sv-SE" baseline="0" noProof="0" dirty="0"/>
              <a:t> föräldraskap, ej förödmjukande, förälderns stöd.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baseline="0" noProof="0" dirty="0"/>
              <a:t>Föräldern som förebild: hur göra när ilskan liksom svämmar över och det blir jättejobbigt.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baseline="0" noProof="0" dirty="0"/>
              <a:t>Sänk volymen!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baseline="0" noProof="0" dirty="0"/>
              <a:t>Bekräfta barnets känsla.</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baseline="0" noProof="0" dirty="0"/>
              <a:t>Byt plats: mindre barn kan bäras bort för att komma ifrån triggers i miljön, ibland lättare att lugna ner sig om man kommer bort från situationen. Äldre barn lättare själv gå ifrån som förälder.</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baseline="0" noProof="0" dirty="0"/>
              <a:t>Ge en kort förklaring om det behövs.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b="0" baseline="0" noProof="0" dirty="0"/>
              <a:t>Barnet ska känna stöd: </a:t>
            </a:r>
            <a:r>
              <a:rPr lang="sv-SE" b="1" noProof="0" dirty="0"/>
              <a:t>Barnet ska slippa en “kränkande” situation</a:t>
            </a:r>
            <a:r>
              <a:rPr lang="sv-SE" noProof="0" dirty="0"/>
              <a:t>. Såväl förälder som barn slipper “skämmas”.</a:t>
            </a:r>
            <a:r>
              <a:rPr lang="sv-SE" baseline="0" noProof="0" dirty="0"/>
              <a:t> </a:t>
            </a:r>
            <a:r>
              <a:rPr lang="sv-SE" noProof="0" dirty="0"/>
              <a:t>(Det är inte så kul efteråt att tänka på vad som hände - om man t ex slagit sönder något värdefullt</a:t>
            </a:r>
            <a:r>
              <a:rPr lang="sv-SE" baseline="0" noProof="0" dirty="0"/>
              <a:t>,</a:t>
            </a:r>
            <a:r>
              <a:rPr lang="sv-SE" noProof="0" dirty="0"/>
              <a:t> fått “spelet”</a:t>
            </a:r>
            <a:r>
              <a:rPr lang="sv-SE" baseline="0" noProof="0" dirty="0"/>
              <a:t> i affären, föräldern har skällt, många har tittat på osv)</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baseline="0" noProof="0" dirty="0"/>
              <a:t>Lågaffektivt bemötande</a:t>
            </a:r>
          </a:p>
          <a:p>
            <a:pPr eaLnBrk="1" hangingPunct="1">
              <a:spcBef>
                <a:spcPct val="0"/>
              </a:spcBef>
            </a:pPr>
            <a:endParaRPr lang="sv-SE" b="1" baseline="0" noProof="0" dirty="0"/>
          </a:p>
          <a:p>
            <a:pPr eaLnBrk="1" hangingPunct="1">
              <a:spcBef>
                <a:spcPct val="0"/>
              </a:spcBef>
            </a:pPr>
            <a:r>
              <a:rPr lang="sv-SE" b="1" baseline="0" noProof="0" dirty="0"/>
              <a:t>Efter:</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baseline="0" noProof="0" dirty="0"/>
              <a:t>Som vanligt, ej överdrivet tröstande, undvik diskussion </a:t>
            </a:r>
            <a:r>
              <a:rPr lang="sv-SE" noProof="0" dirty="0"/>
              <a:t>kring vad som hände.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noProof="0" dirty="0"/>
              <a:t>Problemlösning är ok, men inte just då!</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v-SE" baseline="0" noProof="0" dirty="0"/>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sv-SE" baseline="0" noProof="0" dirty="0"/>
              <a:t>Förbered föräldern på att en ökning av beteendet troligt kommer att ske till en början. (Som i hantera konflikter). Det gamla sättet har kanske en lång inlärningshistoria. Det har ju fungerat tidigare för barnet och det nya förhållningssättet  från förälderns sida nytt och osäkert för barnet.</a:t>
            </a:r>
            <a:endParaRPr lang="sv-SE" noProof="0" dirty="0"/>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sv-SE" noProof="0" dirty="0"/>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sv-SE" noProof="0" dirty="0"/>
              <a:t>Nödbromsen bidrar till att våldsamma/farliga beteenden inte leder till någon form av vinst för barnet, det väcker inte förälderns omedelbara uppmärksamhet</a:t>
            </a:r>
            <a:r>
              <a:rPr lang="sv-SE" baseline="0" noProof="0" dirty="0"/>
              <a:t> och det styr inte längre på samma sätt.</a:t>
            </a:r>
            <a:r>
              <a:rPr lang="sv-SE" noProof="0" dirty="0"/>
              <a:t>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v-SE" noProof="0" dirty="0"/>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sv-SE" noProof="0" dirty="0"/>
              <a:t>Önskad </a:t>
            </a:r>
            <a:r>
              <a:rPr lang="sv-SE" baseline="0" noProof="0" dirty="0"/>
              <a:t>erfarenhet </a:t>
            </a:r>
            <a:r>
              <a:rPr lang="sv-SE" noProof="0" dirty="0"/>
              <a:t>för barnets del är att det </a:t>
            </a:r>
            <a:r>
              <a:rPr lang="sv-SE" b="1" noProof="0" dirty="0"/>
              <a:t>inte i sig</a:t>
            </a:r>
            <a:r>
              <a:rPr lang="sv-SE" b="1" baseline="0" noProof="0" dirty="0"/>
              <a:t> är </a:t>
            </a:r>
            <a:r>
              <a:rPr lang="sv-SE" b="1" noProof="0" dirty="0"/>
              <a:t>farligt att bli arg, men det hjälper inte att slåss/skrika</a:t>
            </a:r>
            <a:r>
              <a:rPr lang="sv-SE" noProof="0" dirty="0"/>
              <a:t> för att få sin vilja igenom. Nödbroms tillsammans med barnet hjälper på detta sätt föräldern att bryta de onda cirklar som man tidigare kan ha hamnat i. Föräldern blir tydligare och mer förutsägbar för barnen. </a:t>
            </a:r>
          </a:p>
          <a:p>
            <a:pPr marL="0" indent="0" eaLnBrk="1" hangingPunct="1">
              <a:lnSpc>
                <a:spcPct val="100000"/>
              </a:lnSpc>
              <a:buFont typeface="Courier New" pitchFamily="49" charset="0"/>
              <a:buNone/>
            </a:pPr>
            <a:endParaRPr lang="sv-SE" noProof="0" dirty="0"/>
          </a:p>
          <a:p>
            <a:pPr marL="0" indent="0" eaLnBrk="1" hangingPunct="1">
              <a:lnSpc>
                <a:spcPct val="100000"/>
              </a:lnSpc>
              <a:buFont typeface="Courier New" pitchFamily="49" charset="0"/>
              <a:buNone/>
            </a:pPr>
            <a:r>
              <a:rPr lang="sv-SE" noProof="0" dirty="0"/>
              <a:t>Koppla</a:t>
            </a:r>
            <a:r>
              <a:rPr lang="sv-SE" baseline="0" noProof="0" dirty="0"/>
              <a:t> nödbromsen till planscherna: Ficklampan</a:t>
            </a:r>
            <a:r>
              <a:rPr lang="sv-SE" noProof="0" dirty="0"/>
              <a:t> och</a:t>
            </a:r>
            <a:r>
              <a:rPr lang="sv-SE" baseline="0" noProof="0" dirty="0"/>
              <a:t> </a:t>
            </a:r>
            <a:r>
              <a:rPr lang="sv-SE" noProof="0" dirty="0"/>
              <a:t>Härma.</a:t>
            </a:r>
          </a:p>
          <a:p>
            <a:pPr marL="0" indent="0" eaLnBrk="1" hangingPunct="1">
              <a:lnSpc>
                <a:spcPct val="100000"/>
              </a:lnSpc>
              <a:buFont typeface="Courier New" pitchFamily="49" charset="0"/>
              <a:buNone/>
            </a:pPr>
            <a:endParaRPr lang="sv-SE" sz="1400" b="1" baseline="0" noProof="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396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5 min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Vi har pratat om att vara lugnare i konfliktsituationer och att försöka hantera svårare/hetare situationer lugnare från start. I Komet har vi vid flera tillfällen benämnt det som ”Sänka Volymen”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1"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Att bemöta barn som är arga/aggressiva med en låg känslonivå kallas för att ha ett lågaffektivt bemötande. Lågaffektivt bemötande (LAB) är en metod som används för att hantera utmanande beteenden på ett lugnt, strukturerat och icke-konfrontativt sätt. Syftet är att minska stress och konflikter genom att reglera den vuxnes egna känslor och reaktioner, vilket i sin tur hjälper barnet att återfå kontroll och lugn (Greene, 2021; </a:t>
            </a:r>
            <a:r>
              <a:rPr kumimoji="0" lang="sv-SE" sz="1200" b="0" i="0" u="none" strike="noStrike" kern="1200" cap="none" spc="0" normalizeH="0" baseline="0" noProof="0" dirty="0" err="1">
                <a:ln>
                  <a:noFill/>
                </a:ln>
                <a:solidFill>
                  <a:prstClr val="black"/>
                </a:solidFill>
                <a:effectLst/>
                <a:uLnTx/>
                <a:uFillTx/>
                <a:latin typeface="Calibri"/>
                <a:ea typeface="+mn-ea"/>
                <a:cs typeface="+mn-cs"/>
              </a:rPr>
              <a:t>Hejlskov</a:t>
            </a:r>
            <a:r>
              <a:rPr kumimoji="0" lang="sv-SE" sz="1200" b="0" i="0" u="none" strike="noStrike" kern="1200" cap="none" spc="0" normalizeH="0" baseline="0" noProof="0" dirty="0">
                <a:ln>
                  <a:noFill/>
                </a:ln>
                <a:solidFill>
                  <a:prstClr val="black"/>
                </a:solidFill>
                <a:effectLst/>
                <a:uLnTx/>
                <a:uFillTx/>
                <a:latin typeface="Calibri"/>
                <a:ea typeface="+mn-ea"/>
                <a:cs typeface="+mn-cs"/>
              </a:rPr>
              <a:t>, 2020). </a:t>
            </a:r>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endParaRPr kumimoji="0" lang="sv-SE" sz="1200" b="1"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Två psykologer som är framstående inom det här området är Ross Green, upphovsmakaren till korgarna, som vi pratade om på förra utbildningsdagen och Bo </a:t>
            </a:r>
            <a:r>
              <a:rPr kumimoji="0" lang="sv-SE" sz="1200" b="0" i="0" u="none" strike="noStrike" kern="1200" cap="none" spc="0" normalizeH="0" baseline="0" noProof="0" dirty="0" err="1">
                <a:ln>
                  <a:noFill/>
                </a:ln>
                <a:solidFill>
                  <a:prstClr val="black"/>
                </a:solidFill>
                <a:effectLst/>
                <a:uLnTx/>
                <a:uFillTx/>
                <a:latin typeface="Calibri"/>
                <a:ea typeface="+mn-ea"/>
                <a:cs typeface="+mn-cs"/>
              </a:rPr>
              <a:t>Hejlskov</a:t>
            </a:r>
            <a:r>
              <a:rPr kumimoji="0" lang="sv-SE" sz="1200" b="0" i="0" u="none" strike="noStrike" kern="1200" cap="none" spc="0" normalizeH="0" baseline="0" noProof="0" dirty="0">
                <a:ln>
                  <a:noFill/>
                </a:ln>
                <a:solidFill>
                  <a:prstClr val="black"/>
                </a:solidFill>
                <a:effectLst/>
                <a:uLnTx/>
                <a:uFillTx/>
                <a:latin typeface="Calibri"/>
                <a:ea typeface="+mn-ea"/>
                <a:cs typeface="+mn-cs"/>
              </a:rPr>
              <a:t>. Vi ska höra när Bo </a:t>
            </a:r>
            <a:r>
              <a:rPr kumimoji="0" lang="sv-SE" sz="1200" b="0" i="0" u="none" strike="noStrike" kern="1200" cap="none" spc="0" normalizeH="0" baseline="0" noProof="0" dirty="0" err="1">
                <a:ln>
                  <a:noFill/>
                </a:ln>
                <a:solidFill>
                  <a:prstClr val="black"/>
                </a:solidFill>
                <a:effectLst/>
                <a:uLnTx/>
                <a:uFillTx/>
                <a:latin typeface="Calibri"/>
                <a:ea typeface="+mn-ea"/>
                <a:cs typeface="+mn-cs"/>
              </a:rPr>
              <a:t>Hejlskov</a:t>
            </a:r>
            <a:r>
              <a:rPr kumimoji="0" lang="sv-SE" sz="1200" b="0" i="0" u="none" strike="noStrike" kern="1200" cap="none" spc="0" normalizeH="0" baseline="0" noProof="0" dirty="0">
                <a:ln>
                  <a:noFill/>
                </a:ln>
                <a:solidFill>
                  <a:prstClr val="black"/>
                </a:solidFill>
                <a:effectLst/>
                <a:uLnTx/>
                <a:uFillTx/>
                <a:latin typeface="Calibri"/>
                <a:ea typeface="+mn-ea"/>
                <a:cs typeface="+mn-cs"/>
              </a:rPr>
              <a:t> berätta lite om lågaffektivt bemötande och hur känslor smittar.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200" b="1"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v-SE" sz="1200" b="0" i="1" u="none" strike="noStrike" kern="1200" cap="none" spc="0" normalizeH="0" baseline="0" noProof="0" dirty="0">
                <a:ln>
                  <a:noFill/>
                </a:ln>
                <a:solidFill>
                  <a:prstClr val="black"/>
                </a:solidFill>
                <a:effectLst/>
                <a:uLnTx/>
                <a:uFillTx/>
                <a:latin typeface="Calibri"/>
                <a:ea typeface="+mn-ea"/>
                <a:cs typeface="+mn-cs"/>
              </a:rPr>
              <a:t>Visa filmen: </a:t>
            </a:r>
            <a:r>
              <a:rPr kumimoji="0" lang="sv-SE" sz="1200" b="0" i="0" u="none" strike="noStrike" kern="1200" cap="none" spc="0" normalizeH="0" baseline="0" noProof="0" dirty="0">
                <a:ln>
                  <a:noFill/>
                </a:ln>
                <a:solidFill>
                  <a:prstClr val="black"/>
                </a:solidFill>
                <a:effectLst/>
                <a:uLnTx/>
                <a:uFillTx/>
                <a:latin typeface="Calibri"/>
                <a:ea typeface="+mn-ea"/>
                <a:cs typeface="+mn-cs"/>
              </a:rPr>
              <a:t>https://www.youtube.com/watch?v=jTSsT8ixdrw</a:t>
            </a:r>
            <a:r>
              <a:rPr kumimoji="0" lang="sv-SE" sz="1200" b="1" i="0" u="none" strike="noStrike" kern="1200" cap="none" spc="0" normalizeH="0" baseline="0" noProof="0" dirty="0">
                <a:ln>
                  <a:noFill/>
                </a:ln>
                <a:solidFill>
                  <a:prstClr val="black"/>
                </a:solidFill>
                <a:effectLst/>
                <a:uLnTx/>
                <a:uFillTx/>
                <a:latin typeface="Calibri"/>
                <a:ea typeface="+mn-ea"/>
                <a:cs typeface="+mn-cs"/>
              </a:rPr>
              <a:t> </a:t>
            </a:r>
            <a:r>
              <a:rPr kumimoji="0" lang="sv-SE" sz="1200" b="1" i="1" u="none" strike="noStrike" kern="1200" cap="none" spc="0" normalizeH="0" baseline="0" noProof="0" dirty="0">
                <a:ln>
                  <a:noFill/>
                </a:ln>
                <a:solidFill>
                  <a:prstClr val="black"/>
                </a:solidFill>
                <a:effectLst/>
                <a:uLnTx/>
                <a:uFillTx/>
                <a:latin typeface="Calibri"/>
                <a:ea typeface="+mn-ea"/>
                <a:cs typeface="+mn-cs"/>
              </a:rPr>
              <a:t>(filmen är 2:29)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200" b="1"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Som Bo så fint illustrerade så smittas vi av andras känslor, både positiva (glädje) och ilska, oro mm. (Affektsmitta). En del barn och även vuxna påverkas mer än andra av känslosmitta. Därför viktigt att som förälder sänka sin egen känslointensitet. Då minskar risken för att barnets känslor trappas upp och hela situationen eskalerar till stort bråk.</a:t>
            </a: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21</a:t>
            </a:fld>
            <a:endParaRPr lang="sv-SE"/>
          </a:p>
        </p:txBody>
      </p:sp>
    </p:spTree>
    <p:extLst>
      <p:ext uri="{BB962C8B-B14F-4D97-AF65-F5344CB8AC3E}">
        <p14:creationId xmlns:p14="http://schemas.microsoft.com/office/powerpoint/2010/main" val="1377137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3 min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Lågaffektivt bemötande (LAB) används ofta inom skola, vård, omsorg och föräldraskap för att skapa en trygg och förutsägbar miljö. En metod som kommit starkt den senaste tiden är positivt beteendestöd (PBS) och används </a:t>
            </a:r>
            <a:r>
              <a:rPr kumimoji="0" lang="sv-SE" sz="1200" b="0" i="0" u="none" strike="noStrike" kern="1200" cap="none" spc="0" normalizeH="0" baseline="0" noProof="0" dirty="0">
                <a:ln>
                  <a:noFill/>
                </a:ln>
                <a:solidFill>
                  <a:srgbClr val="332921"/>
                </a:solidFill>
                <a:effectLst/>
                <a:uLnTx/>
                <a:uFillTx/>
                <a:latin typeface="Avenir"/>
                <a:ea typeface="+mn-ea"/>
                <a:cs typeface="+mn-cs"/>
              </a:rPr>
              <a:t>inom t ex skola, LSS och HVB och på individ-, grupp- och organisationsnivå. </a:t>
            </a:r>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332921"/>
                </a:solidFill>
                <a:effectLst/>
                <a:uLnTx/>
                <a:uFillTx/>
                <a:latin typeface="Avenir"/>
                <a:ea typeface="+mn-ea"/>
                <a:cs typeface="+mn-cs"/>
              </a:rPr>
              <a:t>Både </a:t>
            </a:r>
            <a:r>
              <a:rPr kumimoji="0" lang="sv-SE" sz="1200" b="0" i="0" u="none" strike="noStrike" kern="1200" cap="none" spc="0" normalizeH="0" baseline="0" noProof="0" dirty="0">
                <a:ln>
                  <a:noFill/>
                </a:ln>
                <a:solidFill>
                  <a:prstClr val="black"/>
                </a:solidFill>
                <a:effectLst/>
                <a:uLnTx/>
                <a:uFillTx/>
                <a:latin typeface="Calibri"/>
                <a:ea typeface="+mn-ea"/>
                <a:cs typeface="+mn-cs"/>
              </a:rPr>
              <a:t>Lågaffektivt bemötande och positivt beteendestöd är två strategier för att hantera problemskapande beteenden, men de skiljer sig i både teoretisk grund och tillämpning.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332921"/>
              </a:solidFill>
              <a:effectLst/>
              <a:uLnTx/>
              <a:uFillTx/>
              <a:latin typeface="Avenir"/>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332921"/>
                </a:solidFill>
                <a:effectLst/>
                <a:uLnTx/>
                <a:uFillTx/>
                <a:latin typeface="Avenir"/>
                <a:ea typeface="+mn-ea"/>
                <a:cs typeface="+mn-cs"/>
              </a:rPr>
              <a:t>LAB har sin utgångspunkt inom affektteori samt utvecklings- och neuropsykologi </a:t>
            </a: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och används fokuserar på att minska affekt och undvika eskalering i konfliktsituationer genom att reglera det egna beteendet, anpassa krav och använda lugna strategier (Anderson &amp; </a:t>
            </a:r>
            <a:r>
              <a:rPr kumimoji="0" lang="sv-SE" sz="1200" b="0" i="0" u="none" strike="noStrike" kern="1200" cap="none" spc="0" normalizeH="0" baseline="0" noProof="0" dirty="0" err="1">
                <a:ln>
                  <a:noFill/>
                </a:ln>
                <a:solidFill>
                  <a:prstClr val="black"/>
                </a:solidFill>
                <a:effectLst/>
                <a:uLnTx/>
                <a:uFillTx/>
                <a:latin typeface="Calibri"/>
                <a:ea typeface="+mn-ea"/>
                <a:cs typeface="+mn-cs"/>
              </a:rPr>
              <a:t>Borrero</a:t>
            </a:r>
            <a:r>
              <a:rPr kumimoji="0" lang="sv-SE" sz="1200" b="0" i="0" u="none" strike="noStrike" kern="1200" cap="none" spc="0" normalizeH="0" baseline="0" noProof="0" dirty="0">
                <a:ln>
                  <a:noFill/>
                </a:ln>
                <a:solidFill>
                  <a:prstClr val="black"/>
                </a:solidFill>
                <a:effectLst/>
                <a:uLnTx/>
                <a:uFillTx/>
                <a:latin typeface="Calibri"/>
                <a:ea typeface="+mn-ea"/>
                <a:cs typeface="+mn-cs"/>
              </a:rPr>
              <a:t>,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PBS, är en strategi baserad på tillämpad beteendeanalys med teoretiskt grund i inlärningspsykologi. PBS syftar till att identifiera och förändra de miljöfaktorer som bidrar till problemskapande beteenden samt att stärka alternativa och mer funktionella beteenden genom positiv förstärkning (</a:t>
            </a:r>
            <a:r>
              <a:rPr kumimoji="0" lang="sv-SE" sz="1200" b="0" i="0" u="none" strike="noStrike" kern="1200" cap="none" spc="0" normalizeH="0" baseline="0" noProof="0" dirty="0" err="1">
                <a:ln>
                  <a:noFill/>
                </a:ln>
                <a:solidFill>
                  <a:prstClr val="black"/>
                </a:solidFill>
                <a:effectLst/>
                <a:uLnTx/>
                <a:uFillTx/>
                <a:latin typeface="Calibri"/>
                <a:ea typeface="+mn-ea"/>
                <a:cs typeface="+mn-cs"/>
              </a:rPr>
              <a:t>Dunlap</a:t>
            </a:r>
            <a:r>
              <a:rPr kumimoji="0" lang="sv-SE" sz="1200" b="0" i="0" u="none" strike="noStrike" kern="1200" cap="none" spc="0" normalizeH="0" baseline="0" noProof="0" dirty="0">
                <a:ln>
                  <a:noFill/>
                </a:ln>
                <a:solidFill>
                  <a:prstClr val="black"/>
                </a:solidFill>
                <a:effectLst/>
                <a:uLnTx/>
                <a:uFillTx/>
                <a:latin typeface="Calibri"/>
                <a:ea typeface="+mn-ea"/>
                <a:cs typeface="+mn-cs"/>
              </a:rPr>
              <a:t> et al., 2008).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alibri"/>
                <a:ea typeface="+mn-ea"/>
                <a:cs typeface="+mn-cs"/>
              </a:rPr>
              <a:t>I Komet jobbar vi med LAB i de direkta och akuta konfliktsituationerna men kometprogrammet som helhet har många likheter med PBS, både vad gäller teoretiska grunder och metoder för att påverka beteenden. PBS och Komet delar bland annat en </a:t>
            </a:r>
            <a: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t>beteendeanalytisk grund</a:t>
            </a: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 betonar </a:t>
            </a:r>
            <a: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t>positiv förstärkning</a:t>
            </a: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 arbetar </a:t>
            </a:r>
            <a: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t>förebyggande</a:t>
            </a: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 och syftar till att </a:t>
            </a:r>
            <a: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t>stärka relationer och skapa en mer positiv och strukturerad vardag</a:t>
            </a:r>
            <a:r>
              <a:rPr kumimoji="0" lang="sv-SE" sz="12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Calibri"/>
              <a:ea typeface="+mn-ea"/>
              <a:cs typeface="Calibri" pitchFamily="34" charset="0"/>
            </a:endParaRP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7878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400" i="0" kern="1200" dirty="0">
                <a:solidFill>
                  <a:schemeClr val="tx1"/>
                </a:solidFill>
                <a:effectLst/>
                <a:latin typeface="+mn-lt"/>
                <a:ea typeface="+mn-ea"/>
                <a:cs typeface="+mn-cs"/>
              </a:rPr>
              <a:t>1 min</a:t>
            </a:r>
          </a:p>
          <a:p>
            <a:pPr marL="0" indent="0">
              <a:buFont typeface="Arial" panose="020B0604020202020204" pitchFamily="34" charset="0"/>
              <a:buNone/>
            </a:pPr>
            <a:endParaRPr lang="sv-SE" sz="140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Gemensam stund, FUB och uppdrag fortsätter som tidigare. </a:t>
            </a:r>
          </a:p>
          <a:p>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Undersök om någon förälder vill ändra något kring hemuppgiften att hantera konflikter. Annars fortsätter uppgiften som tidigare.</a:t>
            </a:r>
          </a:p>
          <a:p>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Gå igenom hemuppgiften egen nödbroms och nödbroms tillsammans med barnet med var och en av föräldrarna. Ägna tid åt att fundera med föräldern hur egen nödbroms och nödbroms tillsammans med barnet kan komma att användas under veckan. </a:t>
            </a:r>
          </a:p>
          <a:p>
            <a:pPr marL="171450" indent="-171450">
              <a:buFont typeface="Arial" panose="020B0604020202020204" pitchFamily="34" charset="0"/>
              <a:buChar char="•"/>
            </a:pPr>
            <a:endParaRPr lang="sv-SE"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Viktigt för er gruppledare att hjälpa föräldrarna att förstå att det är </a:t>
            </a:r>
            <a:r>
              <a:rPr lang="sv-SE" sz="1200" b="0" i="0" kern="1200" baseline="0" noProof="0" dirty="0">
                <a:solidFill>
                  <a:schemeClr val="tx1"/>
                </a:solidFill>
                <a:effectLst/>
                <a:latin typeface="+mn-lt"/>
                <a:ea typeface="+mn-ea"/>
                <a:cs typeface="+mn-cs"/>
              </a:rPr>
              <a:t>f</a:t>
            </a:r>
            <a:r>
              <a:rPr lang="sv-SE" baseline="0" noProof="0" dirty="0">
                <a:solidFill>
                  <a:schemeClr val="tx1"/>
                </a:solidFill>
                <a:latin typeface="+mn-lt"/>
              </a:rPr>
              <a:t>ortsatt fokus på basen. Strategierna i toppen kan läggas till vid behov men de ska inte bytas ut mot strategierna i basen. </a:t>
            </a:r>
            <a:endParaRPr lang="sv-SE" b="0" i="0" dirty="0">
              <a:solidFill>
                <a:srgbClr val="333333"/>
              </a:solidFill>
              <a:effectLst/>
              <a:latin typeface="Helvetica Neue"/>
            </a:endParaRPr>
          </a:p>
          <a:p>
            <a:pPr marL="171450" indent="-171450">
              <a:buFont typeface="Arial" panose="020B0604020202020204" pitchFamily="34" charset="0"/>
              <a:buChar char="•"/>
            </a:pP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endParaRPr lang="sv-SE" sz="140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4472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11654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eaLnBrk="1" hangingPunct="1">
              <a:spcBef>
                <a:spcPct val="0"/>
              </a:spcBef>
              <a:buFont typeface="Arial" panose="020B0604020202020204" pitchFamily="34" charset="0"/>
              <a:buNone/>
            </a:pPr>
            <a:r>
              <a:rPr lang="sv-SE" dirty="0"/>
              <a:t>Den</a:t>
            </a:r>
            <a:r>
              <a:rPr lang="sv-SE" baseline="0" dirty="0"/>
              <a:t> här träffen handlar om regler och konsekvenser och vi kommer presenterar något som kallas Överenskommelse om en regel.</a:t>
            </a:r>
            <a:endParaRPr lang="sv-SE" dirty="0"/>
          </a:p>
          <a:p>
            <a:pPr marL="0" indent="0" eaLnBrk="1" hangingPunct="1">
              <a:spcBef>
                <a:spcPct val="0"/>
              </a:spcBef>
              <a:buFont typeface="Arial" panose="020B0604020202020204" pitchFamily="34" charset="0"/>
              <a:buNone/>
            </a:pPr>
            <a:endParaRPr lang="sv-SE" dirty="0"/>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6688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eaLnBrk="1" hangingPunct="1">
              <a:buFont typeface="Arial" panose="020B0604020202020204" pitchFamily="34" charset="0"/>
              <a:buNone/>
            </a:pPr>
            <a:r>
              <a:rPr lang="sv-SE" baseline="0" dirty="0"/>
              <a:t>1 min</a:t>
            </a:r>
          </a:p>
          <a:p>
            <a:pPr marL="0" indent="0" eaLnBrk="1" hangingPunct="1">
              <a:buFont typeface="Arial" panose="020B0604020202020204" pitchFamily="34" charset="0"/>
              <a:buNone/>
            </a:pPr>
            <a:endParaRPr lang="sv-SE" i="1" baseline="0" dirty="0"/>
          </a:p>
          <a:p>
            <a:pPr marL="171450" indent="-171450" eaLnBrk="1" hangingPunct="1">
              <a:buFont typeface="Wingdings" panose="05000000000000000000" pitchFamily="2" charset="2"/>
              <a:buChar char="Ø"/>
            </a:pPr>
            <a:r>
              <a:rPr lang="sv-SE" i="1" baseline="0" dirty="0"/>
              <a:t>Gå kort igenom agendan.</a:t>
            </a:r>
          </a:p>
          <a:p>
            <a:pPr marL="0" indent="0" eaLnBrk="1" hangingPunct="1">
              <a:buFont typeface="Wingdings" panose="05000000000000000000" pitchFamily="2" charset="2"/>
              <a:buNone/>
            </a:pPr>
            <a:endParaRPr lang="sv-SE" b="1" i="0" baseline="0" dirty="0"/>
          </a:p>
          <a:p>
            <a:pPr marL="171450" indent="-171450">
              <a:buFont typeface="Arial" panose="020B0604020202020204" pitchFamily="34" charset="0"/>
              <a:buChar char="•"/>
            </a:pPr>
            <a:r>
              <a:rPr lang="sv-SE" sz="1200" b="0" i="0" kern="1200" baseline="0" dirty="0">
                <a:solidFill>
                  <a:schemeClr val="tx1"/>
                </a:solidFill>
                <a:effectLst/>
                <a:latin typeface="+mn-lt"/>
                <a:ea typeface="+mn-ea"/>
                <a:cs typeface="+mn-cs"/>
              </a:rPr>
              <a:t>Vid uppföljningen av hemuppgiften går ni kort</a:t>
            </a:r>
            <a:r>
              <a:rPr lang="sv-SE" sz="1200" b="0" i="0" kern="1200" dirty="0">
                <a:solidFill>
                  <a:schemeClr val="tx1"/>
                </a:solidFill>
                <a:effectLst/>
                <a:latin typeface="+mn-lt"/>
                <a:ea typeface="+mn-ea"/>
                <a:cs typeface="+mn-cs"/>
              </a:rPr>
              <a:t> igenom gemensam stund, FUB, uppdrag och Ormen och hantera konflikter. </a:t>
            </a:r>
          </a:p>
          <a:p>
            <a:r>
              <a:rPr lang="sv-SE"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Sedan får varje förälder berätta om de använt egen nödbroms eller nödbroms tillsammans med barnet. Låt gärna föräldrarna visa hur de gjorde. Gruppledaren spelar barn. </a:t>
            </a:r>
            <a:endParaRPr lang="sv-SE" b="0" i="0"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1280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4755" name="Platshållare för anteckningar 2"/>
          <p:cNvSpPr>
            <a:spLocks noGrp="1"/>
          </p:cNvSpPr>
          <p:nvPr>
            <p:ph type="body" idx="1"/>
          </p:nvPr>
        </p:nvSpPr>
        <p:spPr bwMode="auto">
          <a:noFill/>
        </p:spPr>
        <p:txBody>
          <a:bodyPr wrap="square" numCol="1" anchor="t" anchorCtr="0" compatLnSpc="1">
            <a:prstTxWarp prst="textNoShape">
              <a:avLst/>
            </a:prstTxWarp>
            <a:noAutofit/>
          </a:bodyPr>
          <a:lstStyle/>
          <a:p>
            <a:pPr marL="0" indent="0" eaLnBrk="1" hangingPunct="1">
              <a:spcBef>
                <a:spcPct val="0"/>
              </a:spcBef>
              <a:buFont typeface="Arial" panose="020B0604020202020204" pitchFamily="34" charset="0"/>
              <a:buNone/>
            </a:pPr>
            <a:r>
              <a:rPr lang="sv-SE" b="0" baseline="0" noProof="0" dirty="0">
                <a:latin typeface="+mn-lt"/>
              </a:rPr>
              <a:t>4 </a:t>
            </a:r>
            <a:r>
              <a:rPr lang="sv-SE" b="0" noProof="0" dirty="0">
                <a:latin typeface="+mn-lt"/>
              </a:rPr>
              <a:t>min</a:t>
            </a:r>
          </a:p>
          <a:p>
            <a:pPr marL="0" indent="0" eaLnBrk="1" hangingPunct="1">
              <a:buFont typeface="Wingdings" panose="05000000000000000000" pitchFamily="2" charset="2"/>
              <a:buNone/>
            </a:pPr>
            <a:endParaRPr lang="sv-SE" b="1" i="0" baseline="0" dirty="0"/>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 flesta familjer har regler och de kan vara mer eller mindre uttalade. Det kan till exempel handla om </a:t>
            </a:r>
            <a:r>
              <a:rPr lang="sv-SE" sz="1200" kern="1200" dirty="0" err="1">
                <a:solidFill>
                  <a:schemeClr val="tx1"/>
                </a:solidFill>
                <a:effectLst/>
                <a:latin typeface="+mn-lt"/>
                <a:ea typeface="+mn-ea"/>
                <a:cs typeface="+mn-cs"/>
              </a:rPr>
              <a:t>läggtider</a:t>
            </a:r>
            <a:r>
              <a:rPr lang="sv-SE" sz="1200" kern="1200" dirty="0">
                <a:solidFill>
                  <a:schemeClr val="tx1"/>
                </a:solidFill>
                <a:effectLst/>
                <a:latin typeface="+mn-lt"/>
                <a:ea typeface="+mn-ea"/>
                <a:cs typeface="+mn-cs"/>
              </a:rPr>
              <a:t>, godisdagar eller handtvätt före maten. I den här träffen</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ska vi prata om hur föräldrar</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på ett tydligt sätt kan använda sig av regler och konsekvenser </a:t>
            </a:r>
            <a:r>
              <a:rPr lang="sv-SE" sz="1200" b="1" kern="1200" dirty="0">
                <a:solidFill>
                  <a:schemeClr val="tx1"/>
                </a:solidFill>
                <a:effectLst/>
                <a:latin typeface="+mn-lt"/>
                <a:ea typeface="+mn-ea"/>
                <a:cs typeface="+mn-cs"/>
              </a:rPr>
              <a:t>i svårare situationer </a:t>
            </a:r>
            <a:r>
              <a:rPr lang="sv-SE" sz="1200" kern="1200" dirty="0">
                <a:solidFill>
                  <a:schemeClr val="tx1"/>
                </a:solidFill>
                <a:effectLst/>
                <a:latin typeface="+mn-lt"/>
                <a:ea typeface="+mn-ea"/>
                <a:cs typeface="+mn-cs"/>
              </a:rPr>
              <a:t>där de inte alltid är överens med barnet. Det kan till exempel handla om att komma hem i tid, att barnet ska meddela var det är om det inte kommer hem direkt efter skolan och att ha cykelhjälm. Som ni ser på exemplen lämpar sig metoden bäst för lite äldre barn. För er som har yngre barn är metoden ändå bra att kunna när barnet blir äldre. </a:t>
            </a:r>
          </a:p>
          <a:p>
            <a:pPr>
              <a:lnSpc>
                <a:spcPct val="115000"/>
              </a:lnSpc>
              <a:spcBef>
                <a:spcPts val="600"/>
              </a:spcBef>
              <a:spcAft>
                <a:spcPts val="0"/>
              </a:spcAft>
            </a:pPr>
            <a:endParaRPr lang="sv-SE" b="1" i="1" strike="sngStrike" baseline="0" dirty="0"/>
          </a:p>
          <a:p>
            <a:pPr marL="171450" indent="-171450">
              <a:buFont typeface="Arial" panose="020B0604020202020204" pitchFamily="34" charset="0"/>
              <a:buChar char="•"/>
            </a:pPr>
            <a:r>
              <a:rPr lang="sv-SE" sz="1200" kern="1200" dirty="0">
                <a:solidFill>
                  <a:schemeClr val="tx1"/>
                </a:solidFill>
                <a:effectLst/>
                <a:latin typeface="+mn-lt"/>
                <a:ea typeface="+mn-ea"/>
                <a:cs typeface="+mn-cs"/>
              </a:rPr>
              <a:t>I första hand kan man försöka ge barnet tydliga och positiva uppdrag. Det är när uppdragen inte fungerar (trots uppmuntran och eventuella överraskningar) som föräldrar kan behöva börja använda regler istället. </a:t>
            </a:r>
          </a:p>
          <a:p>
            <a:r>
              <a:rPr lang="sv-SE"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Regler med planerade konsekvenser kan behövas för en del av de situationer som hamnar i korg 3, </a:t>
            </a:r>
            <a:r>
              <a:rPr lang="sv-SE" sz="1200" i="1" kern="1200" dirty="0">
                <a:solidFill>
                  <a:schemeClr val="tx1"/>
                </a:solidFill>
                <a:effectLst/>
                <a:latin typeface="+mn-lt"/>
                <a:ea typeface="+mn-ea"/>
                <a:cs typeface="+mn-cs"/>
              </a:rPr>
              <a:t>Stå på sig</a:t>
            </a:r>
            <a:r>
              <a:rPr lang="sv-SE" sz="1200" kern="1200" dirty="0">
                <a:solidFill>
                  <a:schemeClr val="tx1"/>
                </a:solidFill>
                <a:effectLst/>
                <a:latin typeface="+mn-lt"/>
                <a:ea typeface="+mn-ea"/>
                <a:cs typeface="+mn-cs"/>
              </a:rPr>
              <a:t>. Det handlar om situationer där du som förälder behöver bestämma, konflikter som inte kan väljas bort och skadliga beteenden som inte minskar. </a:t>
            </a:r>
          </a:p>
          <a:p>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 är inte ovanligt att som förälder komma på en regel i en upprörd situation och att komma med hot som sedan inte följs upp. Det finns också en risk för att konsekvenserna som ges blir alldeles för hårda och kränkande för barnet, eller att de inte hänger ihop med det beteende föräldern försöker förändra. Till exempel </a:t>
            </a:r>
            <a:r>
              <a:rPr lang="sv-SE" sz="1200" i="1" kern="1200" dirty="0">
                <a:solidFill>
                  <a:schemeClr val="tx1"/>
                </a:solidFill>
                <a:effectLst/>
                <a:latin typeface="+mn-lt"/>
                <a:ea typeface="+mn-ea"/>
                <a:cs typeface="+mn-cs"/>
              </a:rPr>
              <a:t>”Om du inte lägger ifrån dig mobilen får du inte följa med på kalaset på lördag.”</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baseline="0" noProof="0" dirty="0">
                <a:latin typeface="+mn-lt"/>
              </a:rPr>
              <a:t>Regler är en förlängning av uppdraget men tillägget av tydliga konsekvenser, som ska vara förutsägbara och rättvisa. </a:t>
            </a:r>
            <a:r>
              <a:rPr lang="sv-SE" sz="1200" b="0" kern="1200" baseline="0" noProof="0" dirty="0">
                <a:solidFill>
                  <a:schemeClr val="tx1"/>
                </a:solidFill>
                <a:effectLst/>
                <a:latin typeface="+mn-lt"/>
                <a:ea typeface="+mn-ea"/>
                <a:cs typeface="+mn-cs"/>
              </a:rPr>
              <a:t>Regler </a:t>
            </a:r>
            <a:r>
              <a:rPr lang="sv-SE" sz="1200" kern="1200" dirty="0">
                <a:solidFill>
                  <a:schemeClr val="tx1"/>
                </a:solidFill>
                <a:effectLst/>
                <a:latin typeface="+mn-lt"/>
                <a:ea typeface="+mn-ea"/>
                <a:cs typeface="+mn-cs"/>
              </a:rPr>
              <a:t>kan fungera som en överenskommelse och en påminnelse, där barnet i den mån det går kan vara med och sätta reglerna. </a:t>
            </a:r>
            <a:r>
              <a:rPr lang="sv-SE" b="0" baseline="0" noProof="0" dirty="0">
                <a:latin typeface="+mn-lt"/>
              </a:rPr>
              <a:t>Precis som vid uppdrag är regler ett verktyg för att förbättra kommunikationen. </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b="0" baseline="0" noProof="0" dirty="0">
              <a:latin typeface="+mn-lt"/>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b="0" baseline="0" noProof="0" dirty="0">
                <a:latin typeface="+mn-lt"/>
              </a:rPr>
              <a:t>När föräldrarna arbetar med uppdrag använder de endast positiva konsekvenser när barnet gör ett uppdrag – när det gäller regler lägger vi till en negativ konsekvens när barnet inte följer regeln i planen. Vi kommer snart att berätta mer om konsekvenser. </a:t>
            </a:r>
          </a:p>
          <a:p>
            <a:endParaRPr lang="sv-SE" dirty="0">
              <a:effectLs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början av träff 8 frågar ni föräldrarna vilka regler de använder idag och hur det fungerar. Om det skulle komma upp att föräldrar använder ganska kraftiga bestraffningar – möt upp, normalisera och bekräfta föräldern som ju valt att komma till Kometgruppen för att lära sig andra sätt att bemöta barnet.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sz="1200" b="0" kern="1200" dirty="0">
              <a:solidFill>
                <a:schemeClr val="tx1"/>
              </a:solidFill>
              <a:effectLst/>
              <a:latin typeface="+mn-lt"/>
              <a:ea typeface="+mn-ea"/>
              <a:cs typeface="+mn-cs"/>
            </a:endParaRPr>
          </a:p>
          <a:p>
            <a:pPr marL="0" indent="0" eaLnBrk="1" hangingPunct="1">
              <a:spcBef>
                <a:spcPct val="0"/>
              </a:spcBef>
              <a:buFont typeface="Arial" panose="020B0604020202020204" pitchFamily="34" charset="0"/>
              <a:buNone/>
            </a:pPr>
            <a:endParaRPr lang="sv-SE" b="1" noProof="0" dirty="0">
              <a:latin typeface="+mn-lt"/>
            </a:endParaRPr>
          </a:p>
        </p:txBody>
      </p:sp>
      <p:sp>
        <p:nvSpPr>
          <p:cNvPr id="76804"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B3CBA4-4BFF-45F4-BF08-2B8CC64FD19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142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2707"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pPr>
            <a:r>
              <a:rPr lang="sv-SE" baseline="0" dirty="0"/>
              <a:t>7 </a:t>
            </a:r>
            <a:r>
              <a:rPr lang="sv-SE" dirty="0"/>
              <a:t>min</a:t>
            </a:r>
          </a:p>
          <a:p>
            <a:pPr marL="0" indent="0" eaLnBrk="1" hangingPunct="1">
              <a:spcBef>
                <a:spcPct val="0"/>
              </a:spcBef>
              <a:buFont typeface="Arial" panose="020B0604020202020204" pitchFamily="34" charset="0"/>
              <a:buNone/>
            </a:pPr>
            <a:endParaRPr lang="sv-SE" dirty="0"/>
          </a:p>
          <a:p>
            <a:pPr marL="0" indent="0" eaLnBrk="1" hangingPunct="1">
              <a:spcBef>
                <a:spcPct val="0"/>
              </a:spcBef>
              <a:buFont typeface="Arial" panose="020B0604020202020204" pitchFamily="34" charset="0"/>
              <a:buNone/>
            </a:pPr>
            <a:r>
              <a:rPr lang="sv-SE" dirty="0"/>
              <a:t>Nu ska vi se på en film som ni också visar</a:t>
            </a:r>
            <a:r>
              <a:rPr lang="sv-SE" baseline="0" dirty="0"/>
              <a:t> i föräldragruppen.</a:t>
            </a:r>
            <a:endParaRPr lang="sv-SE" dirty="0"/>
          </a:p>
          <a:p>
            <a:pPr marL="0" indent="0" eaLnBrk="1" hangingPunct="1">
              <a:spcBef>
                <a:spcPct val="0"/>
              </a:spcBef>
              <a:buFont typeface="Arial" panose="020B0604020202020204" pitchFamily="34" charset="0"/>
              <a:buNone/>
            </a:pPr>
            <a:endParaRPr lang="sv-SE" dirty="0"/>
          </a:p>
          <a:p>
            <a:pPr marL="171450" indent="-171450" eaLnBrk="1" hangingPunct="1">
              <a:spcBef>
                <a:spcPct val="0"/>
              </a:spcBef>
              <a:buFont typeface="Wingdings" panose="05000000000000000000" pitchFamily="2" charset="2"/>
              <a:buChar char="Ø"/>
            </a:pPr>
            <a:r>
              <a:rPr lang="sv-SE" b="0" i="1" dirty="0"/>
              <a:t>Visa film: </a:t>
            </a:r>
            <a:r>
              <a:rPr lang="sv-SE" b="1" i="1" dirty="0"/>
              <a:t>Film 16, som heter ”Ett försök med regler”</a:t>
            </a:r>
          </a:p>
          <a:p>
            <a:pPr marL="171450" indent="-171450" eaLnBrk="1" hangingPunct="1">
              <a:spcBef>
                <a:spcPct val="0"/>
              </a:spcBef>
              <a:buFont typeface="Wingdings" panose="05000000000000000000" pitchFamily="2" charset="2"/>
              <a:buChar char="Ø"/>
            </a:pPr>
            <a:r>
              <a:rPr lang="sv-SE" b="0" i="1" dirty="0"/>
              <a:t>Berätta</a:t>
            </a:r>
            <a:r>
              <a:rPr lang="sv-SE" b="0" i="1" baseline="0" dirty="0"/>
              <a:t> i</a:t>
            </a:r>
            <a:r>
              <a:rPr lang="sv-SE" b="0" i="1" dirty="0"/>
              <a:t>nnan</a:t>
            </a:r>
            <a:r>
              <a:rPr lang="sv-SE" b="0" dirty="0"/>
              <a:t>:</a:t>
            </a:r>
            <a:r>
              <a:rPr lang="sv-SE" b="0" baseline="0" dirty="0"/>
              <a:t> Filmen illustrerar hur föräldrar kan hamna i fällor när de använder sig av regler. </a:t>
            </a:r>
          </a:p>
          <a:p>
            <a:pPr marL="171450" indent="-171450" eaLnBrk="1" hangingPunct="1">
              <a:spcBef>
                <a:spcPct val="0"/>
              </a:spcBef>
              <a:buFont typeface="Wingdings" panose="05000000000000000000" pitchFamily="2" charset="2"/>
              <a:buChar char="Ø"/>
            </a:pPr>
            <a:r>
              <a:rPr lang="sv-SE" b="0" baseline="0" dirty="0"/>
              <a:t> </a:t>
            </a:r>
            <a:r>
              <a:rPr lang="sv-SE" b="0" i="1" baseline="0" dirty="0"/>
              <a:t>Låt deltagarna diskutera i små grupper. Låt dem utgå från följande frågor:</a:t>
            </a:r>
          </a:p>
          <a:p>
            <a:pPr marL="0" indent="0" eaLnBrk="1" hangingPunct="1">
              <a:spcBef>
                <a:spcPct val="0"/>
              </a:spcBef>
              <a:buFont typeface="Wingdings" panose="05000000000000000000" pitchFamily="2" charset="2"/>
              <a:buNone/>
            </a:pPr>
            <a:endParaRPr lang="sv-SE" b="0" baseline="0" dirty="0"/>
          </a:p>
          <a:p>
            <a:pPr marL="171450" indent="-171450" eaLnBrk="1" hangingPunct="1">
              <a:spcBef>
                <a:spcPct val="0"/>
              </a:spcBef>
              <a:buFont typeface="Arial" panose="020B0604020202020204" pitchFamily="34" charset="0"/>
              <a:buChar char="•"/>
            </a:pPr>
            <a:r>
              <a:rPr lang="sv-SE" b="0" baseline="0" dirty="0"/>
              <a:t>Hur tror ni barnet upplevde situationen?</a:t>
            </a:r>
          </a:p>
          <a:p>
            <a:pPr marL="171450" indent="-171450" eaLnBrk="1" hangingPunct="1">
              <a:spcBef>
                <a:spcPct val="0"/>
              </a:spcBef>
              <a:buFont typeface="Arial" panose="020B0604020202020204" pitchFamily="34" charset="0"/>
              <a:buChar char="•"/>
            </a:pPr>
            <a:r>
              <a:rPr lang="sv-SE" b="0" baseline="0" dirty="0"/>
              <a:t>Vad gjorde föräldrarna som var bra?</a:t>
            </a:r>
          </a:p>
          <a:p>
            <a:pPr marL="171450" indent="-171450" eaLnBrk="1" hangingPunct="1">
              <a:spcBef>
                <a:spcPct val="0"/>
              </a:spcBef>
              <a:buFont typeface="Arial" panose="020B0604020202020204" pitchFamily="34" charset="0"/>
              <a:buChar char="•"/>
            </a:pPr>
            <a:r>
              <a:rPr lang="sv-SE" b="0" baseline="0" dirty="0"/>
              <a:t>Vad hade föräldrarna kunnat göra annorlunda?</a:t>
            </a:r>
          </a:p>
        </p:txBody>
      </p:sp>
      <p:sp>
        <p:nvSpPr>
          <p:cNvPr id="73732"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1D11D4-D802-4193-8B3C-7BD8A4DAB6F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2123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4755" name="Platshållare för anteckninga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0" indent="0" eaLnBrk="1" hangingPunct="1">
              <a:spcBef>
                <a:spcPct val="0"/>
              </a:spcBef>
              <a:buFont typeface="Arial" panose="020B0604020202020204" pitchFamily="34" charset="0"/>
              <a:buNone/>
            </a:pPr>
            <a:r>
              <a:rPr lang="sv-SE" b="0" baseline="0" noProof="0" dirty="0">
                <a:solidFill>
                  <a:schemeClr val="tx1"/>
                </a:solidFill>
                <a:latin typeface="+mn-lt"/>
              </a:rPr>
              <a:t>3 min </a:t>
            </a:r>
          </a:p>
          <a:p>
            <a:pPr marL="0" indent="0" eaLnBrk="1" hangingPunct="1">
              <a:spcBef>
                <a:spcPct val="0"/>
              </a:spcBef>
              <a:buFont typeface="Arial" panose="020B0604020202020204" pitchFamily="34" charset="0"/>
              <a:buNone/>
            </a:pPr>
            <a:endParaRPr lang="sv-SE" b="0" baseline="0" noProof="0" dirty="0">
              <a:solidFill>
                <a:srgbClr val="FF0000"/>
              </a:solidFill>
              <a:latin typeface="+mn-lt"/>
              <a:sym typeface="Wingdings" panose="05000000000000000000" pitchFamily="2" charset="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i="1" kern="1200" dirty="0">
                <a:solidFill>
                  <a:schemeClr val="tx1"/>
                </a:solidFill>
                <a:effectLst/>
                <a:latin typeface="+mn-lt"/>
                <a:ea typeface="+mn-ea"/>
                <a:cs typeface="+mn-cs"/>
              </a:rPr>
              <a:t>Gruppledarmanual, uppslag 2.</a:t>
            </a:r>
            <a:endParaRPr lang="sv-SE" b="0" i="1" baseline="0" noProof="0" dirty="0">
              <a:solidFill>
                <a:srgbClr val="FF0000"/>
              </a:solidFill>
              <a:latin typeface="+mn-lt"/>
            </a:endParaRPr>
          </a:p>
          <a:p>
            <a:pPr marL="0" indent="0" eaLnBrk="1" hangingPunct="1">
              <a:spcBef>
                <a:spcPct val="0"/>
              </a:spcBef>
              <a:buFont typeface="Arial" panose="020B0604020202020204" pitchFamily="34" charset="0"/>
              <a:buNone/>
            </a:pPr>
            <a:endParaRPr lang="sv-SE" b="0" baseline="0" noProof="0" dirty="0">
              <a:solidFill>
                <a:srgbClr val="FF0000"/>
              </a:solidFill>
              <a:latin typeface="+mn-l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Här följer några råd för att formulera regler.</a:t>
            </a:r>
          </a:p>
          <a:p>
            <a:pPr marL="0" indent="0" eaLnBrk="1" hangingPunct="1">
              <a:spcBef>
                <a:spcPct val="0"/>
              </a:spcBef>
              <a:buFont typeface="Arial" panose="020B0604020202020204" pitchFamily="34" charset="0"/>
              <a:buNone/>
            </a:pPr>
            <a:endParaRPr lang="sv-SE" b="1" baseline="0" noProof="0" dirty="0">
              <a:latin typeface="+mn-lt"/>
            </a:endParaRPr>
          </a:p>
          <a:p>
            <a:pPr lvl="0"/>
            <a:r>
              <a:rPr lang="sv-SE" sz="1200" b="1" kern="1200" dirty="0">
                <a:solidFill>
                  <a:schemeClr val="tx1"/>
                </a:solidFill>
                <a:effectLst/>
                <a:latin typeface="+mn-lt"/>
                <a:ea typeface="+mn-ea"/>
                <a:cs typeface="+mn-cs"/>
              </a:rPr>
              <a:t>Få regler.</a:t>
            </a:r>
            <a:r>
              <a:rPr lang="sv-SE" sz="1200" kern="1200" dirty="0">
                <a:solidFill>
                  <a:schemeClr val="tx1"/>
                </a:solidFill>
                <a:effectLst/>
                <a:latin typeface="+mn-lt"/>
                <a:ea typeface="+mn-ea"/>
                <a:cs typeface="+mn-cs"/>
              </a:rPr>
              <a:t> Formulera regler du behöver prioritera (1-3 regler beroende på barnets ålder). Ett barn kan inte hantera hur många regler som helst. Att ha för många regler kan skapa mer konflikter.</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Tydligt formulerade.</a:t>
            </a:r>
            <a:r>
              <a:rPr lang="sv-SE" sz="1200" kern="1200" dirty="0">
                <a:solidFill>
                  <a:schemeClr val="tx1"/>
                </a:solidFill>
                <a:effectLst/>
                <a:latin typeface="+mn-lt"/>
                <a:ea typeface="+mn-ea"/>
                <a:cs typeface="+mn-cs"/>
              </a:rPr>
              <a:t> Barnet måste förstå vad det ska eller inte ska göra för att följa eller bryta mot en regel. En regel som exempelvis </a:t>
            </a:r>
            <a:r>
              <a:rPr lang="sv-SE" sz="1200" i="1" kern="1200" dirty="0">
                <a:solidFill>
                  <a:schemeClr val="tx1"/>
                </a:solidFill>
                <a:effectLst/>
                <a:latin typeface="+mn-lt"/>
                <a:ea typeface="+mn-ea"/>
                <a:cs typeface="+mn-cs"/>
              </a:rPr>
              <a:t>”Passa tider”</a:t>
            </a:r>
            <a:r>
              <a:rPr lang="sv-SE" sz="1200" kern="1200" dirty="0">
                <a:solidFill>
                  <a:schemeClr val="tx1"/>
                </a:solidFill>
                <a:effectLst/>
                <a:latin typeface="+mn-lt"/>
                <a:ea typeface="+mn-ea"/>
                <a:cs typeface="+mn-cs"/>
              </a:rPr>
              <a:t> är för otydlig. </a:t>
            </a:r>
            <a:r>
              <a:rPr lang="sv-SE" sz="1200" i="1" kern="1200" dirty="0">
                <a:solidFill>
                  <a:schemeClr val="tx1"/>
                </a:solidFill>
                <a:effectLst/>
                <a:latin typeface="+mn-lt"/>
                <a:ea typeface="+mn-ea"/>
                <a:cs typeface="+mn-cs"/>
              </a:rPr>
              <a:t>”Vara hemma </a:t>
            </a:r>
            <a:r>
              <a:rPr lang="sv-SE" sz="1200" i="1" kern="1200" dirty="0" err="1">
                <a:solidFill>
                  <a:schemeClr val="tx1"/>
                </a:solidFill>
                <a:effectLst/>
                <a:latin typeface="+mn-lt"/>
                <a:ea typeface="+mn-ea"/>
                <a:cs typeface="+mn-cs"/>
              </a:rPr>
              <a:t>kl</a:t>
            </a:r>
            <a:r>
              <a:rPr lang="sv-SE" sz="1200" i="1" kern="1200" dirty="0">
                <a:solidFill>
                  <a:schemeClr val="tx1"/>
                </a:solidFill>
                <a:effectLst/>
                <a:latin typeface="+mn-lt"/>
                <a:ea typeface="+mn-ea"/>
                <a:cs typeface="+mn-cs"/>
              </a:rPr>
              <a:t> 18.00”</a:t>
            </a:r>
            <a:r>
              <a:rPr lang="sv-SE" sz="1200" kern="1200" dirty="0">
                <a:solidFill>
                  <a:schemeClr val="tx1"/>
                </a:solidFill>
                <a:effectLst/>
                <a:latin typeface="+mn-lt"/>
                <a:ea typeface="+mn-ea"/>
                <a:cs typeface="+mn-cs"/>
              </a:rPr>
              <a:t> är tydligare. </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Positivt formulerade.</a:t>
            </a:r>
            <a:r>
              <a:rPr lang="sv-SE" sz="1200" kern="1200" dirty="0">
                <a:solidFill>
                  <a:schemeClr val="tx1"/>
                </a:solidFill>
                <a:effectLst/>
                <a:latin typeface="+mn-lt"/>
                <a:ea typeface="+mn-ea"/>
                <a:cs typeface="+mn-cs"/>
              </a:rPr>
              <a:t> Om det är möjligt är det bättre att tala om för barnet vad det ska göra istället för vad det inte ska göra. När man ska formulera sig negativt (exempelvis </a:t>
            </a:r>
            <a:r>
              <a:rPr lang="sv-SE" sz="1200" i="1" kern="1200" dirty="0">
                <a:solidFill>
                  <a:schemeClr val="tx1"/>
                </a:solidFill>
                <a:effectLst/>
                <a:latin typeface="+mn-lt"/>
                <a:ea typeface="+mn-ea"/>
                <a:cs typeface="+mn-cs"/>
              </a:rPr>
              <a:t>”Inte slåss”)</a:t>
            </a:r>
            <a:r>
              <a:rPr lang="sv-SE" sz="1200" kern="1200" dirty="0">
                <a:solidFill>
                  <a:schemeClr val="tx1"/>
                </a:solidFill>
                <a:effectLst/>
                <a:latin typeface="+mn-lt"/>
                <a:ea typeface="+mn-ea"/>
                <a:cs typeface="+mn-cs"/>
              </a:rPr>
              <a:t> bör en sådan regel fyllas ut med beteenden som barnet kan göra istället. Gör en lista tillsammans med barnet. Ta hjälp av instruktionerna för negativt formulerade uppdrag i träff 3.</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Kom överens med barnet </a:t>
            </a:r>
            <a:r>
              <a:rPr lang="sv-SE" sz="1200" kern="1200" dirty="0">
                <a:solidFill>
                  <a:schemeClr val="tx1"/>
                </a:solidFill>
                <a:effectLst/>
                <a:latin typeface="+mn-lt"/>
                <a:ea typeface="+mn-ea"/>
                <a:cs typeface="+mn-cs"/>
              </a:rPr>
              <a:t>om det går. Vi har tidigare pratat om hur man kan diskutera och hitta lösningar tillsammans med barnet. Även när det gäller regler är det en fördel om förälder och barn kan formulera regeln gemensamt. Det ökar sannolikheten för att barnet ska känna sig motiverat och följa regeln. Använd gärna modellen för problemlösning från träff 4.</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Förankrade hos alla vuxna. </a:t>
            </a:r>
            <a:r>
              <a:rPr lang="sv-SE" sz="1200" kern="1200" dirty="0">
                <a:solidFill>
                  <a:schemeClr val="tx1"/>
                </a:solidFill>
                <a:effectLst/>
                <a:latin typeface="+mn-lt"/>
                <a:ea typeface="+mn-ea"/>
                <a:cs typeface="+mn-cs"/>
              </a:rPr>
              <a:t>Om en regel ska fungera måste alla vuxna i hemmet känna till den och stå bakom den. Det är också viktigt att alla följer upp den på samma sätt.</a:t>
            </a:r>
          </a:p>
          <a:p>
            <a:pPr lvl="0"/>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Yngre barn.</a:t>
            </a:r>
            <a:r>
              <a:rPr lang="sv-SE" sz="1200" kern="1200" dirty="0">
                <a:solidFill>
                  <a:schemeClr val="tx1"/>
                </a:solidFill>
                <a:effectLst/>
                <a:latin typeface="+mn-lt"/>
                <a:ea typeface="+mn-ea"/>
                <a:cs typeface="+mn-cs"/>
              </a:rPr>
              <a:t> Med yngre barn är det sannolikt inte aktuellt med uttalade regler med planerade konsekvenser. Du kan istället fokusera på att vara konsekvent och tydlig när det gäller rutiner och överenskommelser som finns i familjen.</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sv-SE" b="1" baseline="0" noProof="0" dirty="0">
              <a:latin typeface="+mn-lt"/>
            </a:endParaRPr>
          </a:p>
        </p:txBody>
      </p:sp>
      <p:sp>
        <p:nvSpPr>
          <p:cNvPr id="76804"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B3CBA4-4BFF-45F4-BF08-2B8CC64FD19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48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buFont typeface="Arial" panose="020B0604020202020204" pitchFamily="34" charset="0"/>
              <a:buNone/>
            </a:pPr>
            <a:r>
              <a:rPr lang="sv-SE" b="0" baseline="0" dirty="0">
                <a:latin typeface="+mn-lt"/>
              </a:rPr>
              <a:t>4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aseline="0" dirty="0">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latin typeface="Calibri" panose="020F0502020204030204" pitchFamily="34" charset="0"/>
                <a:cs typeface="Calibri" panose="020F0502020204030204" pitchFamily="34" charset="0"/>
              </a:rPr>
              <a:t>Fråga gruppen:</a:t>
            </a:r>
            <a:r>
              <a:rPr lang="sv-SE" b="0" baseline="0" dirty="0">
                <a:latin typeface="+mn-lt"/>
                <a:cs typeface="+mn-cs"/>
              </a:rPr>
              <a:t> </a:t>
            </a:r>
            <a:r>
              <a:rPr lang="sv-SE" b="0" baseline="0" dirty="0">
                <a:latin typeface="+mn-lt"/>
              </a:rPr>
              <a:t>Hur har det gått med träff 4 (att lösa problem tillsammans), 5 (individuell träff) &amp; 6 (hantera konflikter) i era föräldragrupper?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baseline="0" dirty="0">
                <a:latin typeface="+mn-lt"/>
              </a:rPr>
              <a:t>Är det någon som kort vill dela med sig kring vad som fungerade bra? (Utmaningar hänvisas till eftermiddagens handledning). </a:t>
            </a:r>
          </a:p>
          <a:p>
            <a:pPr eaLnBrk="1" hangingPunct="1">
              <a:spcBef>
                <a:spcPct val="0"/>
              </a:spcBef>
            </a:pPr>
            <a:endParaRPr lang="sv-SE" sz="1200" dirty="0"/>
          </a:p>
          <a:p>
            <a:pPr marL="171450" indent="-171450" eaLnBrk="1" hangingPunct="1">
              <a:spcBef>
                <a:spcPct val="0"/>
              </a:spcBef>
              <a:buFont typeface="Arial" panose="020B0604020202020204" pitchFamily="34" charset="0"/>
              <a:buChar char="•"/>
            </a:pPr>
            <a:r>
              <a:rPr lang="sv-SE" sz="1200" dirty="0"/>
              <a:t>Till idag skulle ni ha läst träff 7 och 8.</a:t>
            </a:r>
            <a:endParaRPr lang="sv-SE"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a:t>Fråga gruppen:</a:t>
            </a:r>
            <a:r>
              <a:rPr lang="sv-SE" sz="1200" b="1" baseline="0" dirty="0"/>
              <a:t> </a:t>
            </a:r>
            <a:r>
              <a:rPr lang="sv-SE" sz="1200" dirty="0">
                <a:latin typeface="+mn-lt"/>
              </a:rPr>
              <a:t>Har</a:t>
            </a:r>
            <a:r>
              <a:rPr lang="sv-SE" sz="1200" baseline="0" dirty="0">
                <a:latin typeface="+mn-lt"/>
              </a:rPr>
              <a:t> ni några r</a:t>
            </a:r>
            <a:r>
              <a:rPr lang="sv-SE" sz="1200" dirty="0">
                <a:latin typeface="+mn-lt"/>
              </a:rPr>
              <a:t>eflektioner eller någon fråga gällande innehållet?</a:t>
            </a:r>
            <a:r>
              <a:rPr lang="sv-SE" sz="1200" baseline="0" dirty="0">
                <a:latin typeface="+mn-lt"/>
              </a:rPr>
              <a:t> </a:t>
            </a:r>
            <a:r>
              <a:rPr lang="sv-SE" sz="1200" dirty="0">
                <a:latin typeface="+mn-lt"/>
              </a:rPr>
              <a:t>Var</a:t>
            </a:r>
            <a:r>
              <a:rPr lang="sv-SE" sz="1200" baseline="0" dirty="0">
                <a:latin typeface="+mn-lt"/>
              </a:rPr>
              <a:t> det något som ni tyckte var speciellt intressant?</a:t>
            </a:r>
            <a:endParaRPr lang="sv-SE" dirty="0">
              <a:latin typeface="+mn-lt"/>
            </a:endParaRPr>
          </a:p>
          <a:p>
            <a:pPr marL="0" indent="0">
              <a:buFont typeface="Arial" panose="020B0604020202020204" pitchFamily="34" charset="0"/>
              <a:buNone/>
            </a:pPr>
            <a:endParaRPr lang="sv-SE" b="0" baseline="0" dirty="0">
              <a:latin typeface="+mn-lt"/>
            </a:endParaRPr>
          </a:p>
          <a:p>
            <a:pPr marL="0" indent="0">
              <a:buFont typeface="Arial" panose="020B0604020202020204" pitchFamily="34" charset="0"/>
              <a:buNone/>
            </a:pPr>
            <a:r>
              <a:rPr lang="sv-SE" baseline="0" dirty="0">
                <a:latin typeface="+mn-lt"/>
              </a:rPr>
              <a:t>.</a:t>
            </a:r>
          </a:p>
          <a:p>
            <a:pPr marL="0" indent="0">
              <a:buFont typeface="Arial" panose="020B0604020202020204" pitchFamily="34" charset="0"/>
              <a:buNone/>
            </a:pPr>
            <a:endParaRPr lang="sv-SE" baseline="0" dirty="0">
              <a:latin typeface="+mn-lt"/>
            </a:endParaRPr>
          </a:p>
          <a:p>
            <a:endParaRPr lang="sv-SE"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latin typeface="Calibri" panose="020F0502020204030204" pitchFamily="34" charset="0"/>
              <a:cs typeface="Calibri" panose="020F0502020204030204" pitchFamily="34"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693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4755"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noProof="0" dirty="0">
                <a:latin typeface="+mn-lt"/>
              </a:rPr>
              <a:t>2 min</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noProof="0" dirty="0">
              <a:latin typeface="+mn-l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i="1" kern="1200" dirty="0">
                <a:solidFill>
                  <a:schemeClr val="tx1"/>
                </a:solidFill>
                <a:effectLst/>
                <a:latin typeface="+mn-lt"/>
                <a:ea typeface="+mn-ea"/>
                <a:cs typeface="+mn-cs"/>
              </a:rPr>
              <a:t>Gruppledarmanual, uppslag 3.</a:t>
            </a:r>
            <a:endParaRPr lang="sv-SE" b="0" i="1" baseline="0" noProof="0" dirty="0">
              <a:solidFill>
                <a:srgbClr val="FF0000"/>
              </a:solidFill>
              <a:latin typeface="+mn-lt"/>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noProof="0" dirty="0">
              <a:latin typeface="+mn-lt"/>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Regler följs delvis upp på samma sätt som uppdrag, även om det också finns skillnader. </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Vi börjar med att repetera några punkter om uppföljning av uppdrag innan vi går in på några råd som enbart gäller regler.</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Ge uppmärksamhet när barnen klarar uppdragen/reglerna</a:t>
            </a:r>
            <a:r>
              <a:rPr lang="sv-SE" sz="1200" kern="1200" dirty="0">
                <a:solidFill>
                  <a:schemeClr val="tx1"/>
                </a:solidFill>
                <a:effectLst/>
                <a:latin typeface="+mn-lt"/>
                <a:ea typeface="+mn-ea"/>
                <a:cs typeface="+mn-cs"/>
              </a:rPr>
              <a:t>. Positiv uppmärksamhet</a:t>
            </a:r>
            <a:r>
              <a:rPr lang="sv-SE" sz="1200" kern="1200" baseline="0" dirty="0">
                <a:solidFill>
                  <a:schemeClr val="tx1"/>
                </a:solidFill>
                <a:effectLst/>
                <a:latin typeface="+mn-lt"/>
                <a:ea typeface="+mn-ea"/>
                <a:cs typeface="+mn-cs"/>
              </a:rPr>
              <a:t> ’’Toppen nu var du hemma prick åtta som vi hade bestämt.’’</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Ha en rutin för uppföljning av uppdragen/reglerna </a:t>
            </a:r>
            <a:r>
              <a:rPr lang="sv-SE" sz="1200" kern="1200" dirty="0">
                <a:solidFill>
                  <a:schemeClr val="tx1"/>
                </a:solidFill>
                <a:effectLst/>
                <a:latin typeface="+mn-lt"/>
                <a:ea typeface="+mn-ea"/>
                <a:cs typeface="+mn-cs"/>
              </a:rPr>
              <a:t>(till exempel varje kväll). Gärna i samband med den positiva uppmärksamheten.</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Varje gång barnen klarar uppdragen/reglerna måste det uppmärksammas </a:t>
            </a:r>
            <a:r>
              <a:rPr lang="sv-SE" sz="1200" kern="1200" dirty="0">
                <a:solidFill>
                  <a:schemeClr val="tx1"/>
                </a:solidFill>
                <a:effectLst/>
                <a:latin typeface="+mn-lt"/>
                <a:ea typeface="+mn-ea"/>
                <a:cs typeface="+mn-cs"/>
              </a:rPr>
              <a:t>(och barnet få en belöning om det är överenskommet). Viktigt att komma ihåg! </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När vi följer upp uppdraget öser vi på med positiv uppmärksamhet när barnet klarat ett uppdrag men om den inte lyckas fokuserar vi inte på det.</a:t>
            </a:r>
          </a:p>
          <a:p>
            <a:pPr marL="0" lvl="0" indent="0">
              <a:buFont typeface="Arial" panose="020B0604020202020204" pitchFamily="34" charset="0"/>
              <a:buNone/>
            </a:pPr>
            <a:endParaRPr lang="sv-SE" noProof="0" dirty="0">
              <a:latin typeface="+mn-lt"/>
            </a:endParaRPr>
          </a:p>
        </p:txBody>
      </p:sp>
      <p:sp>
        <p:nvSpPr>
          <p:cNvPr id="76804"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B3CBA4-4BFF-45F4-BF08-2B8CC64FD19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3708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4755" name="Platshållare för anteckninga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noProof="0" dirty="0">
                <a:solidFill>
                  <a:schemeClr val="tx1"/>
                </a:solidFill>
                <a:latin typeface="+mn-lt"/>
              </a:rPr>
              <a:t>3 min</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b="0" baseline="0" noProof="0" dirty="0">
                <a:solidFill>
                  <a:schemeClr val="tx1"/>
                </a:solidFill>
                <a:latin typeface="+mn-lt"/>
              </a:rPr>
              <a:t>11.01 efter denna bild – 5 min bensträckare </a:t>
            </a:r>
            <a:r>
              <a:rPr lang="sv-SE" b="0" baseline="0" noProof="0" dirty="0">
                <a:solidFill>
                  <a:schemeClr val="tx1"/>
                </a:solidFill>
                <a:latin typeface="+mn-lt"/>
                <a:sym typeface="Wingdings" panose="05000000000000000000" pitchFamily="2" charset="2"/>
              </a:rPr>
              <a:t> start 11.07</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noProof="0" dirty="0">
              <a:latin typeface="+mn-l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i="1" kern="1200" dirty="0">
                <a:solidFill>
                  <a:schemeClr val="tx1"/>
                </a:solidFill>
                <a:effectLst/>
                <a:latin typeface="+mn-lt"/>
                <a:ea typeface="+mn-ea"/>
                <a:cs typeface="+mn-cs"/>
              </a:rPr>
              <a:t>Gruppledarmanual, uppslag 3.</a:t>
            </a:r>
            <a:endParaRPr lang="sv-SE" b="0" i="1" baseline="0" noProof="0" dirty="0">
              <a:solidFill>
                <a:srgbClr val="FF0000"/>
              </a:solidFill>
              <a:latin typeface="+mn-lt"/>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noProof="0" dirty="0">
              <a:latin typeface="+mn-l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En skillnad mellan regler och uppdrag är att föräldern inte gör något särskilt om barnet missar eller väljer bort att utföra ett uppdrag. Om barnet bryter mot en regel däremot behöver föräldern följa upp. Här är några råd som bara gäller uppföljning av regler:</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1" kern="1200" dirty="0">
                <a:solidFill>
                  <a:schemeClr val="tx1"/>
                </a:solidFill>
                <a:effectLst/>
                <a:latin typeface="+mn-lt"/>
                <a:ea typeface="+mn-ea"/>
                <a:cs typeface="+mn-cs"/>
              </a:rPr>
              <a:t>Föräldern behöver ta ansvar om barnet bryter mot reglerna.</a:t>
            </a:r>
            <a:r>
              <a:rPr lang="sv-SE" sz="1200" kern="1200" dirty="0">
                <a:solidFill>
                  <a:schemeClr val="tx1"/>
                </a:solidFill>
                <a:effectLst/>
                <a:latin typeface="+mn-lt"/>
                <a:ea typeface="+mn-ea"/>
                <a:cs typeface="+mn-cs"/>
              </a:rPr>
              <a:t> Om ett barn till exempel inte kommer hem den tid man bestämt får föräldrarna ringa och kanske hämta barnet.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1" kern="1200" dirty="0">
                <a:solidFill>
                  <a:schemeClr val="tx1"/>
                </a:solidFill>
                <a:effectLst/>
                <a:latin typeface="+mn-lt"/>
                <a:ea typeface="+mn-ea"/>
                <a:cs typeface="+mn-cs"/>
              </a:rPr>
              <a:t>Lugn uppföljning.</a:t>
            </a:r>
            <a:r>
              <a:rPr lang="sv-SE" sz="1200" kern="1200" dirty="0">
                <a:solidFill>
                  <a:schemeClr val="tx1"/>
                </a:solidFill>
                <a:effectLst/>
                <a:latin typeface="+mn-lt"/>
                <a:ea typeface="+mn-ea"/>
                <a:cs typeface="+mn-cs"/>
              </a:rPr>
              <a:t> Om ett barn bryter mot regler är det viktigt att försöka stå på sig på ett så lugnt sätt som möjligt, tänk på korg 3. Om föräldern istället tjatar och skäller riskerar man att trappa upp konflikten. I längden blir relationen sämre. Att hålla fast vid regeln utan att bli arg och att inte ge med sig efter tjat från barnet kan ibland vara en utmaning. När föräldern står fast vid något som är viktigt och fortsätter visa värme och förståelse minskar risken för bråk.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1" kern="1200" dirty="0">
                <a:solidFill>
                  <a:schemeClr val="tx1"/>
                </a:solidFill>
                <a:effectLst/>
                <a:latin typeface="+mn-lt"/>
                <a:ea typeface="+mn-ea"/>
                <a:cs typeface="+mn-cs"/>
              </a:rPr>
              <a:t>Använd planerade och rimliga konsekvenser.</a:t>
            </a:r>
            <a:r>
              <a:rPr lang="sv-SE" sz="1200" kern="1200" dirty="0">
                <a:solidFill>
                  <a:schemeClr val="tx1"/>
                </a:solidFill>
                <a:effectLst/>
                <a:latin typeface="+mn-lt"/>
                <a:ea typeface="+mn-ea"/>
                <a:cs typeface="+mn-cs"/>
              </a:rPr>
              <a:t> Ett syfte med att använda planerade konsekvenser är att tillvaron ska bli mer förutsägbar för barnet. Med i förväg planerade konsekvenser minskar också risken att föräldern tar i för mycket i stunden och sedan måste backa. </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noProof="0" dirty="0">
              <a:latin typeface="+mn-lt"/>
            </a:endParaRPr>
          </a:p>
        </p:txBody>
      </p:sp>
      <p:sp>
        <p:nvSpPr>
          <p:cNvPr id="76804"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B3CBA4-4BFF-45F4-BF08-2B8CC64FD19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1420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4755"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pPr marL="0" indent="0" eaLnBrk="1" hangingPunct="1">
              <a:spcBef>
                <a:spcPct val="0"/>
              </a:spcBef>
              <a:buFont typeface="Arial" panose="020B0604020202020204" pitchFamily="34" charset="0"/>
              <a:buNone/>
            </a:pPr>
            <a:r>
              <a:rPr lang="sv-SE" baseline="0" noProof="0" dirty="0">
                <a:latin typeface="+mn-lt"/>
              </a:rPr>
              <a:t>Start 11.07</a:t>
            </a:r>
          </a:p>
          <a:p>
            <a:pPr marL="0" indent="0" eaLnBrk="1" hangingPunct="1">
              <a:spcBef>
                <a:spcPct val="0"/>
              </a:spcBef>
              <a:buFont typeface="Arial" panose="020B0604020202020204" pitchFamily="34" charset="0"/>
              <a:buNone/>
            </a:pPr>
            <a:r>
              <a:rPr lang="sv-SE" baseline="0" noProof="0" dirty="0">
                <a:latin typeface="+mn-lt"/>
              </a:rPr>
              <a:t>1 min</a:t>
            </a:r>
          </a:p>
          <a:p>
            <a:pPr marL="0" indent="0" eaLnBrk="1" hangingPunct="1">
              <a:spcBef>
                <a:spcPct val="0"/>
              </a:spcBef>
              <a:buFont typeface="Arial" panose="020B0604020202020204" pitchFamily="34" charset="0"/>
              <a:buNone/>
            </a:pPr>
            <a:endParaRPr lang="sv-SE" baseline="0" noProof="0" dirty="0">
              <a:latin typeface="+mn-lt"/>
            </a:endParaRPr>
          </a:p>
          <a:p>
            <a:r>
              <a:rPr lang="sv-SE" sz="1200" kern="1200" dirty="0">
                <a:solidFill>
                  <a:schemeClr val="tx1"/>
                </a:solidFill>
                <a:effectLst/>
                <a:latin typeface="+mn-lt"/>
                <a:ea typeface="+mn-ea"/>
                <a:cs typeface="+mn-cs"/>
              </a:rPr>
              <a:t>Nu kommer vi in på ett avsnitt som handlar om konsekvenser. Vi kommer diskutera olika sorters konsekvenser, och hur konsekvenser används vid uppföljning av regler. </a:t>
            </a:r>
            <a:endParaRPr lang="sv-SE" dirty="0">
              <a:effectLst/>
            </a:endParaRPr>
          </a:p>
          <a:p>
            <a:r>
              <a:rPr lang="sv-SE" sz="1200" kern="1200" dirty="0">
                <a:solidFill>
                  <a:schemeClr val="tx1"/>
                </a:solidFill>
                <a:effectLst/>
                <a:latin typeface="+mn-lt"/>
                <a:ea typeface="+mn-ea"/>
                <a:cs typeface="+mn-cs"/>
              </a:rPr>
              <a:t> </a:t>
            </a:r>
            <a:endParaRPr lang="sv-SE"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Vi börjar med att nämna naturliga konsekvenser. Allt vi gör får olika konsekvenser. När konsekvenserna följer automatiskt av vårt beteende brukar man säga att de är naturliga konsekvenser. Exempel på det är att ett barn som inte tar på sig gummistövlarna när det regnar blir blöt om fötterna, eller att man blir mätt om man äter. Naturliga konsekvenser kan vara både positiva och negativa. </a:t>
            </a:r>
            <a:endParaRPr lang="sv-SE" baseline="0" noProof="0" dirty="0">
              <a:latin typeface="+mn-lt"/>
            </a:endParaRPr>
          </a:p>
          <a:p>
            <a:pPr marL="0" indent="0" eaLnBrk="1" hangingPunct="1">
              <a:spcBef>
                <a:spcPct val="0"/>
              </a:spcBef>
              <a:buFont typeface="Arial" panose="020B0604020202020204" pitchFamily="34" charset="0"/>
              <a:buNone/>
            </a:pPr>
            <a:endParaRPr lang="sv-SE" baseline="0" noProof="0" dirty="0">
              <a:latin typeface="+mn-lt"/>
            </a:endParaRPr>
          </a:p>
          <a:p>
            <a:pPr marL="0" indent="0" eaLnBrk="1" hangingPunct="1">
              <a:spcBef>
                <a:spcPct val="0"/>
              </a:spcBef>
              <a:buFont typeface="Arial" panose="020B0604020202020204" pitchFamily="34" charset="0"/>
              <a:buNone/>
            </a:pPr>
            <a:endParaRPr lang="sv-SE" baseline="0" noProof="0" dirty="0">
              <a:latin typeface="+mn-lt"/>
            </a:endParaRPr>
          </a:p>
        </p:txBody>
      </p:sp>
      <p:sp>
        <p:nvSpPr>
          <p:cNvPr id="76804"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B3CBA4-4BFF-45F4-BF08-2B8CC64FD19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6468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5779"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sv-SE" baseline="0" dirty="0"/>
              <a:t>4 min</a:t>
            </a:r>
          </a:p>
          <a:p>
            <a:pPr eaLnBrk="1" hangingPunct="1">
              <a:spcBef>
                <a:spcPct val="0"/>
              </a:spcBef>
            </a:pPr>
            <a:endParaRPr lang="sv-SE" baseline="0" dirty="0"/>
          </a:p>
          <a:p>
            <a:pPr marL="171450" indent="-171450" eaLnBrk="1" hangingPunct="1">
              <a:spcBef>
                <a:spcPct val="0"/>
              </a:spcBef>
              <a:buFont typeface="Wingdings" panose="05000000000000000000" pitchFamily="2" charset="2"/>
              <a:buChar char="Ø"/>
            </a:pPr>
            <a:r>
              <a:rPr lang="sv-SE" b="0" i="1" dirty="0"/>
              <a:t>Visa film: </a:t>
            </a:r>
            <a:r>
              <a:rPr lang="sv-SE" b="1" i="1" dirty="0"/>
              <a:t>Film 17,</a:t>
            </a:r>
            <a:r>
              <a:rPr lang="sv-SE" b="1" i="1" baseline="0" dirty="0"/>
              <a:t> N</a:t>
            </a:r>
            <a:r>
              <a:rPr lang="sv-SE" b="1" i="1" dirty="0"/>
              <a:t>aturliga konsekvenser. </a:t>
            </a:r>
          </a:p>
          <a:p>
            <a:pPr eaLnBrk="1" hangingPunct="1">
              <a:spcBef>
                <a:spcPct val="0"/>
              </a:spcBef>
            </a:pPr>
            <a:endParaRPr lang="sv-SE" b="1" i="1" dirty="0"/>
          </a:p>
          <a:p>
            <a:pPr marL="171450" indent="-171450" eaLnBrk="1" hangingPunct="1">
              <a:spcBef>
                <a:spcPct val="0"/>
              </a:spcBef>
              <a:buFont typeface="Wingdings" panose="05000000000000000000" pitchFamily="2" charset="2"/>
              <a:buChar char="Ø"/>
            </a:pPr>
            <a:r>
              <a:rPr lang="sv-SE" b="0" i="1" dirty="0"/>
              <a:t>Fråga</a:t>
            </a:r>
            <a:r>
              <a:rPr lang="sv-SE" b="0" i="1" baseline="0" dirty="0"/>
              <a:t> om gruppen har några reflektioner. </a:t>
            </a:r>
          </a:p>
          <a:p>
            <a:pPr marL="171450" indent="-171450" eaLnBrk="1" hangingPunct="1">
              <a:spcBef>
                <a:spcPct val="0"/>
              </a:spcBef>
              <a:buFont typeface="Wingdings" panose="05000000000000000000" pitchFamily="2" charset="2"/>
              <a:buChar char="Ø"/>
            </a:pPr>
            <a:endParaRPr lang="sv-SE" b="0" i="1" baseline="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0" dirty="0">
                <a:effectLst/>
                <a:latin typeface="Stockholm Type Regular" pitchFamily="50" charset="0"/>
                <a:ea typeface="Stockholm Type Regular" pitchFamily="50" charset="0"/>
                <a:cs typeface="Angsana New" panose="02020603050405020304" pitchFamily="18" charset="-34"/>
              </a:rPr>
              <a:t>När föräldern väljer att släppa en konflikt, och avstå från att ge tillsägelser</a:t>
            </a:r>
            <a:r>
              <a:rPr lang="sv-SE" sz="1200" b="0" spc="-80" dirty="0">
                <a:effectLst/>
                <a:latin typeface="Stockholm Type Regular" pitchFamily="50" charset="0"/>
                <a:ea typeface="Stockholm Type Regular" pitchFamily="50" charset="0"/>
                <a:cs typeface="Angsana New" panose="02020603050405020304" pitchFamily="18" charset="-34"/>
              </a:rPr>
              <a:t> kan</a:t>
            </a:r>
            <a:r>
              <a:rPr lang="sv-SE" sz="1200" b="0" spc="-75" dirty="0">
                <a:effectLst/>
                <a:latin typeface="Stockholm Type Regular" pitchFamily="50" charset="0"/>
                <a:ea typeface="Stockholm Type Regular" pitchFamily="50" charset="0"/>
                <a:cs typeface="Angsana New" panose="02020603050405020304" pitchFamily="18" charset="-34"/>
              </a:rPr>
              <a:t> </a:t>
            </a:r>
            <a:r>
              <a:rPr lang="sv-SE" sz="1200" b="0" spc="-15" dirty="0">
                <a:effectLst/>
                <a:latin typeface="Stockholm Type Regular" pitchFamily="50" charset="0"/>
                <a:ea typeface="Stockholm Type Regular" pitchFamily="50" charset="0"/>
                <a:cs typeface="Angsana New" panose="02020603050405020304" pitchFamily="18" charset="-34"/>
              </a:rPr>
              <a:t>barnet</a:t>
            </a:r>
            <a:r>
              <a:rPr lang="sv-SE" sz="1200" b="0" spc="-70" dirty="0">
                <a:effectLst/>
                <a:latin typeface="Stockholm Type Regular" pitchFamily="50" charset="0"/>
                <a:ea typeface="Stockholm Type Regular" pitchFamily="50" charset="0"/>
                <a:cs typeface="Angsana New" panose="02020603050405020304" pitchFamily="18" charset="-34"/>
              </a:rPr>
              <a:t> istället</a:t>
            </a:r>
            <a:r>
              <a:rPr lang="sv-SE" sz="1200" b="0" spc="-80" dirty="0">
                <a:effectLst/>
                <a:latin typeface="Stockholm Type Regular" pitchFamily="50" charset="0"/>
                <a:ea typeface="Stockholm Type Regular" pitchFamily="50" charset="0"/>
                <a:cs typeface="Angsana New" panose="02020603050405020304" pitchFamily="18" charset="-34"/>
              </a:rPr>
              <a:t> få </a:t>
            </a:r>
            <a:r>
              <a:rPr lang="sv-SE" sz="1200" b="0" dirty="0">
                <a:effectLst/>
                <a:latin typeface="Stockholm Type Regular" pitchFamily="50" charset="0"/>
                <a:ea typeface="Stockholm Type Regular" pitchFamily="50" charset="0"/>
                <a:cs typeface="Angsana New" panose="02020603050405020304" pitchFamily="18" charset="-34"/>
              </a:rPr>
              <a:t>möta de</a:t>
            </a:r>
            <a:r>
              <a:rPr lang="sv-SE" sz="1200" b="0" spc="-75" dirty="0">
                <a:effectLst/>
                <a:latin typeface="Stockholm Type Regular" pitchFamily="50" charset="0"/>
                <a:ea typeface="Stockholm Type Regular" pitchFamily="50" charset="0"/>
                <a:cs typeface="Angsana New" panose="02020603050405020304" pitchFamily="18" charset="-34"/>
              </a:rPr>
              <a:t> </a:t>
            </a:r>
            <a:r>
              <a:rPr lang="sv-SE" sz="1200" b="0" spc="-25" dirty="0">
                <a:effectLst/>
                <a:latin typeface="Stockholm Type Regular" pitchFamily="50" charset="0"/>
                <a:ea typeface="Stockholm Type Regular" pitchFamily="50" charset="0"/>
                <a:cs typeface="Angsana New" panose="02020603050405020304" pitchFamily="18" charset="-34"/>
              </a:rPr>
              <a:t>naturliga </a:t>
            </a:r>
            <a:r>
              <a:rPr lang="sv-SE" sz="1200" b="0" spc="-15" dirty="0">
                <a:effectLst/>
                <a:latin typeface="Stockholm Type Regular" pitchFamily="50" charset="0"/>
                <a:ea typeface="Stockholm Type Regular" pitchFamily="50" charset="0"/>
                <a:cs typeface="Angsana New" panose="02020603050405020304" pitchFamily="18" charset="-34"/>
              </a:rPr>
              <a:t>konsekvenserna av sitt beteende</a:t>
            </a:r>
            <a:r>
              <a:rPr lang="sv-SE" sz="1200" b="0" dirty="0">
                <a:effectLst/>
                <a:latin typeface="Stockholm Type Regular" pitchFamily="50" charset="0"/>
                <a:ea typeface="Stockholm Type Regular" pitchFamily="50" charset="0"/>
                <a:cs typeface="Angsana New" panose="02020603050405020304" pitchFamily="18" charset="-34"/>
              </a:rPr>
              <a:t>.</a:t>
            </a:r>
            <a:r>
              <a:rPr lang="sv-SE" sz="1200" b="0" dirty="0">
                <a:effectLst/>
                <a:latin typeface="Times New Roman" panose="02020603050405020304" pitchFamily="18" charset="0"/>
                <a:ea typeface="Times New Roman" panose="02020603050405020304" pitchFamily="18" charset="0"/>
                <a:cs typeface="Angsana New" panose="02020603050405020304" pitchFamily="18" charset="-34"/>
              </a:rPr>
              <a:t> </a:t>
            </a:r>
            <a:r>
              <a:rPr lang="sv-SE" sz="1200" b="0" dirty="0">
                <a:effectLst/>
                <a:latin typeface="Stockholm Type Regular" pitchFamily="50" charset="0"/>
                <a:ea typeface="Stockholm Type Regular" pitchFamily="50" charset="0"/>
                <a:cs typeface="Angsana New" panose="02020603050405020304" pitchFamily="18" charset="-34"/>
              </a:rPr>
              <a:t>En naturlig konsekvensen av att spela på morgonen kan vara att man kommer försent till bussen.</a:t>
            </a:r>
            <a:r>
              <a:rPr lang="sv-SE" sz="1200" b="0" dirty="0">
                <a:effectLst/>
                <a:latin typeface="Stockholm Type Regular" pitchFamily="50" charset="0"/>
                <a:ea typeface="Times New Roman" panose="02020603050405020304" pitchFamily="18" charset="0"/>
                <a:cs typeface="Times New Roman" panose="02020603050405020304" pitchFamily="18" charset="0"/>
              </a:rPr>
              <a:t> Men: föräldern kan bara släppa situationen</a:t>
            </a:r>
            <a:r>
              <a:rPr lang="sv-SE" sz="1200" b="0" dirty="0">
                <a:effectLst/>
                <a:latin typeface="Stockholm Type Regular" pitchFamily="50" charset="0"/>
                <a:ea typeface="Stockholm Type Regular" pitchFamily="50" charset="0"/>
                <a:cs typeface="Angsana New" panose="02020603050405020304" pitchFamily="18" charset="-34"/>
              </a:rPr>
              <a:t> om barnet har förmåga att koppla ihop konsekvenserna med sitt beteende och har möjlighet att lära sig av situationen. Det får så klart inte heller vara konsekvenser som är farliga för barnet. </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lang="sv-SE" sz="1200" b="0" dirty="0">
              <a:effectLst/>
              <a:latin typeface="Stockholm Type Regular" pitchFamily="50" charset="0"/>
              <a:ea typeface="Stockholm Type Regular" pitchFamily="50" charset="0"/>
              <a:cs typeface="Angsana New" panose="02020603050405020304" pitchFamily="18" charset="-34"/>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0" dirty="0">
                <a:effectLst/>
                <a:latin typeface="Stockholm Type Regular" pitchFamily="50" charset="0"/>
                <a:ea typeface="Stockholm Type Regular" pitchFamily="50" charset="0"/>
                <a:cs typeface="Angsana New" panose="02020603050405020304" pitchFamily="18" charset="-34"/>
              </a:rPr>
              <a:t>Om barnet gör något som leder till negativa konsekvenser är det viktigt att föräldern inte spär på det genom att säga t ex ”</a:t>
            </a:r>
            <a:r>
              <a:rPr lang="sv-SE" sz="1200" b="0" i="1" dirty="0">
                <a:effectLst/>
                <a:latin typeface="Stockholm Type Regular" pitchFamily="50" charset="0"/>
                <a:ea typeface="Stockholm Type Regular" pitchFamily="50" charset="0"/>
                <a:cs typeface="Angsana New" panose="02020603050405020304" pitchFamily="18" charset="-34"/>
              </a:rPr>
              <a:t>vad var det jag sa?” </a:t>
            </a:r>
            <a:r>
              <a:rPr lang="sv-SE" sz="1200" b="0" dirty="0">
                <a:effectLst/>
                <a:latin typeface="Stockholm Type Regular" pitchFamily="50" charset="0"/>
                <a:ea typeface="Stockholm Type Regular" pitchFamily="50" charset="0"/>
                <a:cs typeface="Angsana New" panose="02020603050405020304" pitchFamily="18" charset="-34"/>
              </a:rPr>
              <a:t>eller </a:t>
            </a:r>
            <a:r>
              <a:rPr lang="sv-SE" sz="1200" b="0" i="1" dirty="0">
                <a:effectLst/>
                <a:latin typeface="Stockholm Type Regular" pitchFamily="50" charset="0"/>
                <a:ea typeface="Stockholm Type Regular" pitchFamily="50" charset="0"/>
                <a:cs typeface="Angsana New" panose="02020603050405020304" pitchFamily="18" charset="-34"/>
              </a:rPr>
              <a:t>”nu har du lärt dig”, </a:t>
            </a:r>
            <a:r>
              <a:rPr lang="sv-SE" sz="1200" b="0" dirty="0">
                <a:effectLst/>
                <a:latin typeface="Stockholm Type Regular" pitchFamily="50" charset="0"/>
                <a:ea typeface="Stockholm Type Regular" pitchFamily="50" charset="0"/>
                <a:cs typeface="Angsana New" panose="02020603050405020304" pitchFamily="18" charset="-34"/>
              </a:rPr>
              <a:t>utan konsekvenserna får tala för sig själva. </a:t>
            </a:r>
          </a:p>
          <a:p>
            <a:pPr marL="0" indent="0" eaLnBrk="1" hangingPunct="1">
              <a:spcBef>
                <a:spcPct val="0"/>
              </a:spcBef>
              <a:buFont typeface="Wingdings" panose="05000000000000000000" pitchFamily="2" charset="2"/>
              <a:buNone/>
            </a:pPr>
            <a:endParaRPr lang="sv-SE" b="0" i="0" baseline="0" dirty="0"/>
          </a:p>
        </p:txBody>
      </p:sp>
      <p:sp>
        <p:nvSpPr>
          <p:cNvPr id="78852"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E06039-FB55-4B80-BBA3-5D11C53F20CB}"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9028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4755" name="Platshållare för anteckningar 2"/>
          <p:cNvSpPr>
            <a:spLocks noGrp="1"/>
          </p:cNvSpPr>
          <p:nvPr>
            <p:ph type="body" idx="1"/>
          </p:nvPr>
        </p:nvSpPr>
        <p:spPr bwMode="auto">
          <a:noFill/>
        </p:spPr>
        <p:txBody>
          <a:bodyPr wrap="square" numCol="1" anchor="t" anchorCtr="0" compatLnSpc="1">
            <a:prstTxWarp prst="textNoShape">
              <a:avLst/>
            </a:prstTxWarp>
            <a:noAutofit/>
          </a:bodyPr>
          <a:lstStyle/>
          <a:p>
            <a:pPr marL="0" indent="0" eaLnBrk="1" hangingPunct="1">
              <a:spcBef>
                <a:spcPct val="0"/>
              </a:spcBef>
              <a:buFont typeface="Arial" panose="020B0604020202020204" pitchFamily="34" charset="0"/>
              <a:buNone/>
            </a:pPr>
            <a:r>
              <a:rPr lang="sv-SE" baseline="0" noProof="0" dirty="0">
                <a:latin typeface="+mn-lt"/>
              </a:rPr>
              <a:t>5 min </a:t>
            </a:r>
          </a:p>
          <a:p>
            <a:pPr marL="0" indent="0" eaLnBrk="1" hangingPunct="1">
              <a:spcBef>
                <a:spcPct val="0"/>
              </a:spcBef>
              <a:buFont typeface="Arial" panose="020B0604020202020204" pitchFamily="34" charset="0"/>
              <a:buNone/>
            </a:pPr>
            <a:endParaRPr lang="sv-SE" baseline="0" noProof="0" dirty="0">
              <a:latin typeface="+mn-l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i="1" kern="1200" dirty="0">
                <a:solidFill>
                  <a:schemeClr val="tx1"/>
                </a:solidFill>
                <a:effectLst/>
                <a:latin typeface="+mn-lt"/>
                <a:ea typeface="+mn-ea"/>
                <a:cs typeface="+mn-cs"/>
              </a:rPr>
              <a:t>Gruppledarmanual, uppslag 4.</a:t>
            </a:r>
            <a:endParaRPr lang="sv-SE" b="0" i="1" baseline="0" noProof="0" dirty="0">
              <a:solidFill>
                <a:srgbClr val="FF0000"/>
              </a:solidFill>
              <a:latin typeface="+mn-lt"/>
            </a:endParaRPr>
          </a:p>
          <a:p>
            <a:endParaRPr lang="sv-SE" sz="1200" b="1" kern="1200" dirty="0">
              <a:solidFill>
                <a:schemeClr val="tx1"/>
              </a:solidFill>
              <a:effectLst/>
              <a:latin typeface="+mn-lt"/>
              <a:ea typeface="+mn-ea"/>
              <a:cs typeface="+mn-cs"/>
            </a:endParaRPr>
          </a:p>
          <a:p>
            <a:pPr marL="0" indent="0">
              <a:buFont typeface="Arial" panose="020B0604020202020204" pitchFamily="34" charset="0"/>
              <a:buNone/>
            </a:pPr>
            <a:r>
              <a:rPr lang="sv-SE" sz="1200" b="1" kern="1200" dirty="0">
                <a:solidFill>
                  <a:schemeClr val="tx1"/>
                </a:solidFill>
                <a:effectLst/>
                <a:latin typeface="+mn-lt"/>
                <a:ea typeface="+mn-ea"/>
                <a:cs typeface="+mn-cs"/>
              </a:rPr>
              <a:t>Positiva konsekvenser.</a:t>
            </a:r>
            <a:r>
              <a:rPr lang="sv-SE" sz="1200" kern="1200" dirty="0">
                <a:solidFill>
                  <a:schemeClr val="tx1"/>
                </a:solidFill>
                <a:effectLst/>
                <a:latin typeface="+mn-lt"/>
                <a:ea typeface="+mn-ea"/>
                <a:cs typeface="+mn-cs"/>
              </a:rPr>
              <a:t> Det ska löna sig att följa en regel och inte löna sig att bryta mot den. När barnet följer en regel ska det innebära en extra förmån, till exempel välja maträtt, göra en aktivitet med en förälder eller se ett avsnitt av favoritserien. Försök att belöna snabbt så det blir tydligt, och ge också mycket positiv uppmärksamhet när regeln följs.</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Om barnet inte följer en regel innebär det en negativ konsekvens för barnet. I Komet rekommenderas två slags konsekvenser när barnet bryter mot en regel: Logiska konsekvenser eller Indragna förmåner.</a:t>
            </a:r>
            <a:endParaRPr lang="sv-SE" dirty="0">
              <a:effectLs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b="1" kern="1200" dirty="0">
                <a:solidFill>
                  <a:schemeClr val="tx1"/>
                </a:solidFill>
                <a:effectLst/>
                <a:latin typeface="+mn-lt"/>
                <a:ea typeface="+mn-ea"/>
                <a:cs typeface="+mn-cs"/>
              </a:rPr>
              <a:t>Logiska konsekvenser </a:t>
            </a:r>
            <a:r>
              <a:rPr lang="sv-SE" sz="1200" kern="1200" dirty="0">
                <a:solidFill>
                  <a:schemeClr val="tx1"/>
                </a:solidFill>
                <a:effectLst/>
                <a:latin typeface="+mn-lt"/>
                <a:ea typeface="+mn-ea"/>
                <a:cs typeface="+mn-cs"/>
              </a:rPr>
              <a:t>är konsekvenser som hänger ihop med beteendet på något sätt. Till exempel att barnet får läsa en extra saga om tandborstningen går snabbt, eller att smutsiga kläder inte blir tvättade om de inte läggs i tvättkorgen. Logiska konsekvenser liknar naturliga konsekvenser, skillnaden är att du som förälder är den som ”ger” konsekvensen.</a:t>
            </a:r>
            <a:endParaRPr lang="sv-SE" dirty="0">
              <a:effectLst/>
            </a:endParaRPr>
          </a:p>
          <a:p>
            <a:pPr marL="0" indent="0" eaLnBrk="1" hangingPunct="1">
              <a:spcBef>
                <a:spcPct val="0"/>
              </a:spcBef>
              <a:buFont typeface="Arial" panose="020B0604020202020204" pitchFamily="34" charset="0"/>
              <a:buNone/>
            </a:pPr>
            <a:endParaRPr lang="sv-SE" b="1" baseline="0" noProof="0" dirty="0">
              <a:latin typeface="+mn-lt"/>
            </a:endParaRPr>
          </a:p>
          <a:p>
            <a:pPr marL="0" indent="0" eaLnBrk="1" hangingPunct="1">
              <a:spcBef>
                <a:spcPct val="0"/>
              </a:spcBef>
              <a:buFont typeface="Arial" panose="020B0604020202020204" pitchFamily="34" charset="0"/>
              <a:buNone/>
            </a:pPr>
            <a:r>
              <a:rPr lang="sv-SE" b="1" baseline="0" noProof="0" dirty="0">
                <a:latin typeface="+mn-lt"/>
              </a:rPr>
              <a:t>Fråga gruppen: </a:t>
            </a:r>
            <a:r>
              <a:rPr lang="sv-SE" b="0" baseline="0" noProof="0" dirty="0">
                <a:latin typeface="+mn-lt"/>
              </a:rPr>
              <a:t>Kan ni komma på några logiska konsekvenser?</a:t>
            </a:r>
          </a:p>
          <a:p>
            <a:pPr marL="0" indent="0" eaLnBrk="1" hangingPunct="1">
              <a:spcBef>
                <a:spcPct val="0"/>
              </a:spcBef>
              <a:buFont typeface="Arial" panose="020B0604020202020204" pitchFamily="34" charset="0"/>
              <a:buNone/>
            </a:pPr>
            <a:r>
              <a:rPr lang="sv-SE" b="0" baseline="0" noProof="0" dirty="0">
                <a:latin typeface="+mn-lt"/>
              </a:rPr>
              <a:t>Här är några exempel från manualen.</a:t>
            </a:r>
          </a:p>
          <a:p>
            <a:pPr marL="628650" lvl="1" indent="-171450">
              <a:buFont typeface="Courier New" panose="02070309020205020404" pitchFamily="49" charset="0"/>
              <a:buChar char="o"/>
            </a:pPr>
            <a:r>
              <a:rPr lang="sv-SE" sz="1200" kern="1200" dirty="0">
                <a:solidFill>
                  <a:schemeClr val="tx1"/>
                </a:solidFill>
                <a:effectLst/>
                <a:latin typeface="+mn-lt"/>
                <a:ea typeface="+mn-ea"/>
                <a:cs typeface="+mn-cs"/>
              </a:rPr>
              <a:t>Inte få cykla om man inte använder cykelhjälm. </a:t>
            </a:r>
            <a:endParaRPr lang="sv-SE" dirty="0">
              <a:effectLst/>
            </a:endParaRPr>
          </a:p>
          <a:p>
            <a:pPr marL="628650" lvl="1" indent="-171450">
              <a:buFont typeface="Courier New" panose="02070309020205020404" pitchFamily="49" charset="0"/>
              <a:buChar char="o"/>
            </a:pPr>
            <a:r>
              <a:rPr lang="sv-SE" sz="1200" kern="1200" dirty="0">
                <a:solidFill>
                  <a:schemeClr val="tx1"/>
                </a:solidFill>
                <a:effectLst/>
                <a:latin typeface="+mn-lt"/>
                <a:ea typeface="+mn-ea"/>
                <a:cs typeface="+mn-cs"/>
              </a:rPr>
              <a:t>Få vänta med att leka med vänner tills vissa uppgifter är klara.</a:t>
            </a:r>
            <a:endParaRPr lang="sv-SE" dirty="0">
              <a:effectLst/>
            </a:endParaRPr>
          </a:p>
          <a:p>
            <a:pPr marL="628650" lvl="1" indent="-171450">
              <a:buFont typeface="Courier New" panose="02070309020205020404" pitchFamily="49" charset="0"/>
              <a:buChar char="o"/>
            </a:pPr>
            <a:r>
              <a:rPr lang="sv-SE" sz="1200" kern="1200" dirty="0">
                <a:solidFill>
                  <a:schemeClr val="tx1"/>
                </a:solidFill>
                <a:effectLst/>
                <a:latin typeface="+mn-lt"/>
                <a:ea typeface="+mn-ea"/>
                <a:cs typeface="+mn-cs"/>
              </a:rPr>
              <a:t>Inte få leka med småsyskon om man slåss.</a:t>
            </a:r>
            <a:endParaRPr lang="sv-SE" dirty="0">
              <a:effectLst/>
            </a:endParaRPr>
          </a:p>
          <a:p>
            <a:pPr marL="0" indent="0" eaLnBrk="1" hangingPunct="1">
              <a:spcBef>
                <a:spcPct val="0"/>
              </a:spcBef>
              <a:buFont typeface="Arial" panose="020B0604020202020204" pitchFamily="34" charset="0"/>
              <a:buNone/>
            </a:pPr>
            <a:endParaRPr lang="sv-SE" b="0" baseline="0" noProof="0" dirty="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Logiska konsekvenser </a:t>
            </a:r>
            <a:r>
              <a:rPr lang="sv-SE" sz="1200" kern="1200" dirty="0">
                <a:solidFill>
                  <a:schemeClr val="tx1"/>
                </a:solidFill>
                <a:effectLst/>
                <a:latin typeface="+mn-lt"/>
                <a:ea typeface="+mn-ea"/>
                <a:cs typeface="+mn-cs"/>
              </a:rPr>
              <a:t>är ofta det bästa alternativet eftersom kopplingen mellan beteende och konsekvens blir tydligare för barnet. Det handlar om att barnet får lära sig att ta ansvar för sina handlingar. Naturligtvis måste man ta hänsyn till barnets ålder så att konsekvenserna blir rimliga.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b="1" kern="1200" dirty="0">
                <a:solidFill>
                  <a:schemeClr val="tx1"/>
                </a:solidFill>
                <a:effectLst/>
                <a:latin typeface="+mn-lt"/>
                <a:ea typeface="+mn-ea"/>
                <a:cs typeface="+mn-cs"/>
              </a:rPr>
              <a:t>Indragna förmåner.</a:t>
            </a:r>
            <a:r>
              <a:rPr lang="sv-SE" sz="1200" kern="1200" dirty="0">
                <a:solidFill>
                  <a:schemeClr val="tx1"/>
                </a:solidFill>
                <a:effectLst/>
                <a:latin typeface="+mn-lt"/>
                <a:ea typeface="+mn-ea"/>
                <a:cs typeface="+mn-cs"/>
              </a:rPr>
              <a:t> Ett alternativ till logiska konsekvenser är indragna förmåner. Det innebär att minska något på förmåner som barnet brukar få.</a:t>
            </a:r>
            <a:endParaRPr lang="sv-SE" dirty="0">
              <a:effectLs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dirty="0">
              <a:effectLs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b="1" baseline="0" noProof="0" dirty="0">
                <a:latin typeface="+mn-lt"/>
              </a:rPr>
              <a:t>Fråga gruppen: </a:t>
            </a:r>
            <a:r>
              <a:rPr lang="sv-SE" b="0" baseline="0" noProof="0" dirty="0">
                <a:latin typeface="+mn-lt"/>
              </a:rPr>
              <a:t>Kan ni komma på några exempel på indragna förmåner?</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b="0" baseline="0" noProof="0" dirty="0">
                <a:effectLst/>
                <a:latin typeface="+mn-lt"/>
              </a:rPr>
              <a:t>Här är några exempel från manualen.</a:t>
            </a:r>
          </a:p>
          <a:p>
            <a:pPr marL="628650" lvl="1" indent="-171450">
              <a:buFont typeface="Courier New" panose="02070309020205020404" pitchFamily="49" charset="0"/>
              <a:buChar char="o"/>
            </a:pPr>
            <a:r>
              <a:rPr lang="sv-SE" sz="1200" kern="1200" dirty="0">
                <a:solidFill>
                  <a:schemeClr val="tx1"/>
                </a:solidFill>
                <a:effectLst/>
                <a:latin typeface="+mn-lt"/>
                <a:ea typeface="+mn-ea"/>
                <a:cs typeface="+mn-cs"/>
              </a:rPr>
              <a:t>Komma hem tidigare på kvällen</a:t>
            </a:r>
            <a:r>
              <a:rPr lang="sv-SE" dirty="0">
                <a:effectLst/>
              </a:rPr>
              <a:t> </a:t>
            </a:r>
          </a:p>
          <a:p>
            <a:pPr marL="628650" lvl="1" indent="-171450">
              <a:buFont typeface="Courier New" panose="02070309020205020404" pitchFamily="49" charset="0"/>
              <a:buChar char="o"/>
            </a:pPr>
            <a:r>
              <a:rPr lang="sv-SE" sz="1200" kern="1200" dirty="0">
                <a:solidFill>
                  <a:schemeClr val="tx1"/>
                </a:solidFill>
                <a:effectLst/>
                <a:latin typeface="+mn-lt"/>
                <a:ea typeface="+mn-ea"/>
                <a:cs typeface="+mn-cs"/>
              </a:rPr>
              <a:t>Mindre veckopeng</a:t>
            </a:r>
            <a:endParaRPr lang="sv-SE" dirty="0">
              <a:effectLst/>
            </a:endParaRPr>
          </a:p>
          <a:p>
            <a:pPr marL="628650" lvl="1" indent="-171450">
              <a:buFont typeface="Courier New" panose="02070309020205020404" pitchFamily="49" charset="0"/>
              <a:buChar char="o"/>
            </a:pPr>
            <a:r>
              <a:rPr lang="sv-SE" sz="1200" kern="1200" dirty="0">
                <a:solidFill>
                  <a:schemeClr val="tx1"/>
                </a:solidFill>
                <a:effectLst/>
                <a:latin typeface="+mn-lt"/>
                <a:ea typeface="+mn-ea"/>
                <a:cs typeface="+mn-cs"/>
              </a:rPr>
              <a:t>Få mindre skärmtid</a:t>
            </a:r>
            <a:r>
              <a:rPr lang="sv-SE" sz="1200" b="1" kern="1200" dirty="0">
                <a:solidFill>
                  <a:schemeClr val="tx1"/>
                </a:solidFill>
                <a:effectLst/>
                <a:latin typeface="+mn-lt"/>
                <a:ea typeface="+mn-ea"/>
                <a:cs typeface="+mn-cs"/>
              </a:rPr>
              <a:t> </a:t>
            </a:r>
            <a:endParaRPr lang="sv-SE" dirty="0">
              <a:effectLst/>
            </a:endParaRPr>
          </a:p>
          <a:p>
            <a:r>
              <a:rPr lang="sv-SE" sz="1200" b="1" kern="1200" dirty="0">
                <a:solidFill>
                  <a:schemeClr val="tx1"/>
                </a:solidFill>
                <a:effectLst/>
                <a:latin typeface="+mn-lt"/>
                <a:ea typeface="+mn-ea"/>
                <a:cs typeface="+mn-cs"/>
              </a:rPr>
              <a:t>  </a:t>
            </a:r>
            <a:endParaRPr lang="sv-SE" b="1" dirty="0">
              <a:effectLst/>
            </a:endParaRPr>
          </a:p>
        </p:txBody>
      </p:sp>
      <p:sp>
        <p:nvSpPr>
          <p:cNvPr id="76804"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B3CBA4-4BFF-45F4-BF08-2B8CC64FD19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318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noProof="0" dirty="0">
                <a:solidFill>
                  <a:schemeClr val="tx1"/>
                </a:solidFill>
                <a:latin typeface="+mn-lt"/>
              </a:rPr>
              <a:t>4 min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noProof="0" dirty="0">
              <a:solidFill>
                <a:schemeClr val="tx1"/>
              </a:solidFill>
              <a:latin typeface="+mn-lt"/>
            </a:endParaRPr>
          </a:p>
          <a:p>
            <a:pPr marL="0" indent="0" eaLnBrk="1" hangingPunct="1">
              <a:buFont typeface="Arial"/>
              <a:buNone/>
            </a:pPr>
            <a:r>
              <a:rPr lang="sv-SE" baseline="0" noProof="0" dirty="0">
                <a:solidFill>
                  <a:schemeClr val="tx1"/>
                </a:solidFill>
                <a:latin typeface="+mn-lt"/>
              </a:rPr>
              <a:t>Vi ska prata lite mer om indragna förmåner.</a:t>
            </a:r>
          </a:p>
          <a:p>
            <a:pPr marL="0" indent="0" eaLnBrk="1" hangingPunct="1">
              <a:buFont typeface="Arial"/>
              <a:buNone/>
            </a:pPr>
            <a:endParaRPr lang="sv-SE" baseline="0" noProof="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sv-SE" baseline="0" noProof="0" dirty="0">
                <a:solidFill>
                  <a:schemeClr val="tx1"/>
                </a:solidFill>
                <a:latin typeface="+mn-lt"/>
              </a:rPr>
              <a:t>Indragen förmån är en form av försvagning. Vad var då försvagning – jo, det innebär att ett beteende minskar för att det får negativa konsekvenser för mig, antingen för att jag blir av med något jag vill ha eller för att jag får något som jag inte vill ha.</a:t>
            </a:r>
            <a:r>
              <a:rPr lang="sv-SE" sz="1200" b="1" baseline="0" noProof="0" dirty="0">
                <a:solidFill>
                  <a:schemeClr val="tx1"/>
                </a:solidFill>
                <a:latin typeface="+mn-lt"/>
                <a:cs typeface="+mn-cs"/>
              </a:rPr>
              <a:t> </a:t>
            </a:r>
            <a:r>
              <a:rPr lang="sv-SE" sz="1200" b="0" dirty="0">
                <a:solidFill>
                  <a:schemeClr val="tx1"/>
                </a:solidFill>
                <a:latin typeface="+mn-lt"/>
                <a:cs typeface="Times New Roman" panose="02020603050405020304" pitchFamily="18" charset="0"/>
              </a:rPr>
              <a:t>Grundregel: försvagning ska vara omedelbar och konsekvent för att fungera och f</a:t>
            </a:r>
            <a:r>
              <a:rPr lang="sv-SE" b="0" dirty="0">
                <a:solidFill>
                  <a:schemeClr val="tx1"/>
                </a:solidFill>
                <a:latin typeface="+mn-lt"/>
              </a:rPr>
              <a:t>ungerar endast om alternativa bra beteenden uppmärksammas istället.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Försvagning är ett vanligt förekommande sätt att försöka förändra andras beteenden</a:t>
            </a:r>
            <a:r>
              <a:rPr lang="sv-SE" dirty="0">
                <a:latin typeface="Arial" panose="020B0604020202020204" pitchFamily="34" charset="0"/>
                <a:cs typeface="Arial" panose="020B0604020202020204" pitchFamily="34" charset="0"/>
              </a:rPr>
              <a:t> och som förälder kan det vara i form av hot, skäll, indragen veckopeng</a:t>
            </a:r>
            <a:r>
              <a:rPr lang="sv-SE" baseline="0" dirty="0">
                <a:latin typeface="Arial" panose="020B0604020202020204" pitchFamily="34" charset="0"/>
                <a:cs typeface="Arial" panose="020B0604020202020204" pitchFamily="34" charset="0"/>
              </a:rPr>
              <a:t> med mera.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latin typeface="Arial" panose="020B0604020202020204" pitchFamily="34" charset="0"/>
                <a:cs typeface="Arial" panose="020B0604020202020204" pitchFamily="34" charset="0"/>
              </a:rPr>
              <a:t>I Komet när vi arbetar med indragen förmån </a:t>
            </a:r>
            <a:r>
              <a:rPr lang="sv-SE" baseline="0" noProof="0" dirty="0">
                <a:solidFill>
                  <a:schemeClr val="tx1"/>
                </a:solidFill>
                <a:latin typeface="+mn-lt"/>
                <a:cs typeface="Arial" panose="020B0604020202020204" pitchFamily="34" charset="0"/>
              </a:rPr>
              <a:t>innebär det att barnet</a:t>
            </a:r>
            <a:r>
              <a:rPr lang="sv-SE" baseline="0" noProof="0" dirty="0">
                <a:solidFill>
                  <a:schemeClr val="tx1"/>
                </a:solidFill>
                <a:latin typeface="+mn-lt"/>
              </a:rPr>
              <a:t> ”blir av med” något, men konsekvensen ska alltid vara uttalade och bestämda sedan tidigare. Det ska inte heller ske någon diskussion av förälder i aktuell situation. </a:t>
            </a:r>
            <a:endParaRPr lang="sv-SE"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sv-SE" baseline="0" noProof="0" dirty="0">
              <a:solidFill>
                <a:schemeClr val="tx1"/>
              </a:solidFill>
              <a:latin typeface="+mn-lt"/>
            </a:endParaRPr>
          </a:p>
          <a:p>
            <a:pPr marL="0" indent="0" eaLnBrk="1" hangingPunct="1">
              <a:buFont typeface="Arial"/>
              <a:buNone/>
            </a:pPr>
            <a:r>
              <a:rPr lang="sv-SE" baseline="0" noProof="0" dirty="0">
                <a:solidFill>
                  <a:schemeClr val="tx1"/>
                </a:solidFill>
                <a:latin typeface="+mn-lt"/>
              </a:rPr>
              <a:t>När är det motiverat att använda indragen förmån?</a:t>
            </a:r>
          </a:p>
          <a:p>
            <a:pPr marL="0" indent="0">
              <a:buNone/>
            </a:pPr>
            <a:endParaRPr lang="sv-SE" dirty="0">
              <a:solidFill>
                <a:schemeClr val="tx1"/>
              </a:solidFill>
              <a:latin typeface="+mn-lt"/>
              <a:cs typeface="Times New Roman" panose="02020603050405020304" pitchFamily="18" charset="0"/>
            </a:endParaRPr>
          </a:p>
          <a:p>
            <a:pPr marL="171450" indent="-171450">
              <a:buFont typeface="Arial" panose="020B0604020202020204" pitchFamily="34" charset="0"/>
              <a:buChar char="•"/>
            </a:pPr>
            <a:r>
              <a:rPr lang="sv-SE" sz="1200" dirty="0">
                <a:solidFill>
                  <a:schemeClr val="tx1"/>
                </a:solidFill>
                <a:latin typeface="+mn-lt"/>
                <a:cs typeface="Times New Roman" panose="02020603050405020304" pitchFamily="18" charset="0"/>
              </a:rPr>
              <a:t>När syftet är att stoppa ett uppenbart olämpligt beteende (farligt, skadligt).</a:t>
            </a:r>
          </a:p>
          <a:p>
            <a:pPr marL="0" indent="0">
              <a:buFont typeface="Arial" panose="020B0604020202020204" pitchFamily="34" charset="0"/>
              <a:buNone/>
            </a:pPr>
            <a:endParaRPr lang="sv-SE" noProof="0" dirty="0">
              <a:solidFill>
                <a:schemeClr val="tx1"/>
              </a:solidFill>
              <a:latin typeface="+mn-l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noProof="0" dirty="0">
                <a:solidFill>
                  <a:schemeClr val="tx1"/>
                </a:solidFill>
                <a:latin typeface="+mn-lt"/>
              </a:rPr>
              <a:t>När det inte finns några uppenbara naturliga eller logiska konsekvenser att använda kan man behöva arbeta med att dra in en förmån under en begränsad tid.</a:t>
            </a:r>
            <a:r>
              <a:rPr lang="sv-SE" baseline="0" noProof="0" dirty="0">
                <a:solidFill>
                  <a:schemeClr val="tx1"/>
                </a:solidFill>
                <a:latin typeface="+mn-lt"/>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noProof="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noProof="0" dirty="0">
                <a:solidFill>
                  <a:schemeClr val="tx1"/>
                </a:solidFill>
                <a:latin typeface="+mn-lt"/>
              </a:rPr>
              <a:t>Innebär</a:t>
            </a:r>
            <a:r>
              <a:rPr lang="sv-SE" baseline="0" noProof="0" dirty="0">
                <a:solidFill>
                  <a:schemeClr val="tx1"/>
                </a:solidFill>
                <a:latin typeface="+mn-lt"/>
              </a:rPr>
              <a:t> alltså att o</a:t>
            </a:r>
            <a:r>
              <a:rPr lang="sv-SE" noProof="0" dirty="0">
                <a:solidFill>
                  <a:schemeClr val="tx1"/>
                </a:solidFill>
                <a:latin typeface="+mn-lt"/>
              </a:rPr>
              <a:t>m barnet bryter mot en regel så förlorar det någon förmån. Tänk på att dra in på något som barnet vill ha men inte tar skada av att inte få. </a:t>
            </a:r>
            <a:r>
              <a:rPr lang="sv-SE" sz="1200" kern="1200" noProof="0" dirty="0">
                <a:solidFill>
                  <a:schemeClr val="tx1"/>
                </a:solidFill>
                <a:effectLst/>
                <a:latin typeface="+mn-lt"/>
                <a:ea typeface="+mn-ea"/>
                <a:cs typeface="+mn-cs"/>
              </a:rPr>
              <a:t>Det här är en svår balansgång, och därför något som ska användas väldigt försiktigt. Enligt barnkonventionen har barn rätt till en fritid och ett privatliv </a:t>
            </a:r>
            <a:r>
              <a:rPr lang="sv-SE" sz="1200" b="1" kern="1200" noProof="0" dirty="0">
                <a:solidFill>
                  <a:schemeClr val="tx1"/>
                </a:solidFill>
                <a:effectLst/>
                <a:latin typeface="+mn-lt"/>
                <a:ea typeface="+mn-ea"/>
                <a:cs typeface="+mn-cs"/>
              </a:rPr>
              <a:t>(</a:t>
            </a:r>
            <a:r>
              <a:rPr lang="sv-SE" sz="1200" b="1" kern="1200" noProof="0" dirty="0" err="1">
                <a:solidFill>
                  <a:schemeClr val="tx1"/>
                </a:solidFill>
                <a:effectLst/>
                <a:latin typeface="+mn-lt"/>
                <a:ea typeface="+mn-ea"/>
                <a:cs typeface="+mn-cs"/>
              </a:rPr>
              <a:t>artiklel</a:t>
            </a:r>
            <a:r>
              <a:rPr lang="sv-SE" sz="1200" b="1" kern="1200" baseline="0" noProof="0" dirty="0">
                <a:solidFill>
                  <a:schemeClr val="tx1"/>
                </a:solidFill>
                <a:effectLst/>
                <a:latin typeface="+mn-lt"/>
                <a:ea typeface="+mn-ea"/>
                <a:cs typeface="+mn-cs"/>
              </a:rPr>
              <a:t> </a:t>
            </a:r>
            <a:r>
              <a:rPr lang="sv-SE" sz="1200" b="1" kern="1200" noProof="0" dirty="0">
                <a:solidFill>
                  <a:schemeClr val="tx1"/>
                </a:solidFill>
                <a:effectLst/>
                <a:latin typeface="+mn-lt"/>
                <a:ea typeface="+mn-ea"/>
                <a:cs typeface="+mn-cs"/>
              </a:rPr>
              <a:t>16 och 31</a:t>
            </a:r>
            <a:r>
              <a:rPr lang="sv-SE" sz="1200" kern="1200" noProof="0" dirty="0">
                <a:solidFill>
                  <a:schemeClr val="tx1"/>
                </a:solidFill>
                <a:effectLst/>
                <a:latin typeface="+mn-lt"/>
                <a:ea typeface="+mn-ea"/>
                <a:cs typeface="+mn-cs"/>
              </a:rPr>
              <a:t>), och indragna förmåner får inte gå ut över det. Och i begreppet fritid ingår barnets intressen, att barn har rätt att ägna sig åt saker som de tycker om och ger dem glädje.</a:t>
            </a:r>
            <a:endParaRPr lang="sv-SE" sz="1200" noProof="0" dirty="0">
              <a:solidFill>
                <a:schemeClr val="tx1"/>
              </a:solidFill>
              <a:latin typeface="+mn-l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noProof="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noProof="0" dirty="0">
                <a:solidFill>
                  <a:schemeClr val="tx1"/>
                </a:solidFill>
                <a:latin typeface="+mn-lt"/>
              </a:rPr>
              <a:t>Får aldrig leda till mer skada än nytta.</a:t>
            </a:r>
            <a:r>
              <a:rPr lang="sv-SE" sz="1200" baseline="0" noProof="0" dirty="0">
                <a:solidFill>
                  <a:schemeClr val="tx1"/>
                </a:solidFill>
                <a:latin typeface="+mn-lt"/>
              </a:rPr>
              <a:t> En negativ konsekvens måste vara etiskt försvarbar, välmotiverad och logisk och förväntad. </a:t>
            </a:r>
            <a:r>
              <a:rPr lang="sv-SE" sz="1200" noProof="0" dirty="0">
                <a:solidFill>
                  <a:schemeClr val="tx1"/>
                </a:solidFill>
                <a:latin typeface="+mn-lt"/>
              </a:rPr>
              <a:t>En negativ konsekvens måste</a:t>
            </a:r>
            <a:r>
              <a:rPr lang="sv-SE" sz="1200" b="1" noProof="0" dirty="0">
                <a:solidFill>
                  <a:schemeClr val="tx1"/>
                </a:solidFill>
                <a:latin typeface="+mn-lt"/>
              </a:rPr>
              <a:t> </a:t>
            </a:r>
            <a:r>
              <a:rPr lang="sv-SE" sz="1200" b="0" i="1" noProof="0" dirty="0">
                <a:solidFill>
                  <a:schemeClr val="tx1"/>
                </a:solidFill>
                <a:latin typeface="+mn-lt"/>
              </a:rPr>
              <a:t>fungera</a:t>
            </a:r>
            <a:r>
              <a:rPr lang="sv-SE" sz="1200" b="1" noProof="0" dirty="0">
                <a:solidFill>
                  <a:schemeClr val="tx1"/>
                </a:solidFill>
                <a:latin typeface="+mn-lt"/>
              </a:rPr>
              <a:t> </a:t>
            </a:r>
            <a:r>
              <a:rPr lang="sv-SE" sz="1200" noProof="0" dirty="0">
                <a:solidFill>
                  <a:schemeClr val="tx1"/>
                </a:solidFill>
                <a:latin typeface="+mn-lt"/>
              </a:rPr>
              <a:t>för att den ska vara försvarbar! Hur vet man om den fungerar? </a:t>
            </a:r>
            <a:r>
              <a:rPr lang="sv-SE" noProof="0" dirty="0">
                <a:solidFill>
                  <a:schemeClr val="tx1"/>
                </a:solidFill>
                <a:latin typeface="+mn-lt"/>
              </a:rPr>
              <a:t>Fungerar överenskommelse</a:t>
            </a:r>
            <a:r>
              <a:rPr lang="sv-SE" baseline="0" noProof="0" dirty="0">
                <a:solidFill>
                  <a:schemeClr val="tx1"/>
                </a:solidFill>
                <a:latin typeface="+mn-lt"/>
              </a:rPr>
              <a:t> om en regel</a:t>
            </a:r>
            <a:r>
              <a:rPr lang="sv-SE" noProof="0" dirty="0">
                <a:solidFill>
                  <a:schemeClr val="tx1"/>
                </a:solidFill>
                <a:latin typeface="+mn-lt"/>
              </a:rPr>
              <a:t> så minskar beteendet</a:t>
            </a:r>
            <a:r>
              <a:rPr lang="sv-SE" baseline="0" noProof="0" dirty="0">
                <a:solidFill>
                  <a:schemeClr val="tx1"/>
                </a:solidFill>
                <a:latin typeface="+mn-lt"/>
              </a:rPr>
              <a:t> inom de</a:t>
            </a:r>
            <a:r>
              <a:rPr lang="sv-SE" noProof="0" dirty="0">
                <a:solidFill>
                  <a:schemeClr val="tx1"/>
                </a:solidFill>
                <a:latin typeface="+mn-lt"/>
              </a:rPr>
              <a:t> närmaste veckorna</a:t>
            </a:r>
            <a:r>
              <a:rPr lang="sv-SE" i="1" noProof="0" dirty="0">
                <a:solidFill>
                  <a:schemeClr val="tx1"/>
                </a:solidFill>
                <a:latin typeface="+mn-lt"/>
              </a:rPr>
              <a:t>. </a:t>
            </a:r>
            <a:endParaRPr lang="sv-SE" sz="1200" b="1" dirty="0">
              <a:solidFill>
                <a:schemeClr val="tx1"/>
              </a:solidFill>
              <a:latin typeface="+mn-lt"/>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noProof="0" dirty="0">
              <a:solidFill>
                <a:schemeClr val="tx1"/>
              </a:solidFill>
              <a:latin typeface="+mn-l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noProof="0" dirty="0">
                <a:solidFill>
                  <a:schemeClr val="tx1"/>
                </a:solidFill>
                <a:latin typeface="+mn-lt"/>
              </a:rPr>
              <a:t>Föräldern ska inte lägga på annat som tillsägelser eller kritik, det räcker med det som är konsekvensen. Konsekvens samt tjat och skäll blir dubbelt upp och alldeles för kraftigt som konsekvens.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noProof="0" dirty="0">
              <a:solidFill>
                <a:schemeClr val="tx1"/>
              </a:solidFill>
              <a:latin typeface="+mn-l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noProof="0" dirty="0">
                <a:solidFill>
                  <a:schemeClr val="tx1"/>
                </a:solidFill>
                <a:latin typeface="+mn-lt"/>
              </a:rPr>
              <a:t>Viktigt att ta hänsyn till barnets ålder-</a:t>
            </a:r>
            <a:r>
              <a:rPr lang="sv-SE" baseline="0" noProof="0" dirty="0">
                <a:solidFill>
                  <a:schemeClr val="tx1"/>
                </a:solidFill>
                <a:latin typeface="+mn-lt"/>
              </a:rPr>
              <a:t> förstår barnet?</a:t>
            </a:r>
            <a:r>
              <a:rPr lang="sv-SE" noProof="0" dirty="0">
                <a:solidFill>
                  <a:schemeClr val="tx1"/>
                </a:solidFill>
                <a:latin typeface="+mn-lt"/>
              </a:rPr>
              <a:t> Tänk skolbarn, inte tidigare.</a:t>
            </a:r>
            <a:endParaRPr lang="sv-SE" dirty="0">
              <a:solidFill>
                <a:schemeClr val="tx1"/>
              </a:solidFill>
              <a:latin typeface="+mn-lt"/>
            </a:endParaRPr>
          </a:p>
          <a:p>
            <a:pPr marL="171450" indent="-171450" eaLnBrk="1" hangingPunct="1">
              <a:buFont typeface="Arial"/>
              <a:buChar char="•"/>
            </a:pPr>
            <a:endParaRPr lang="sv-SE" dirty="0">
              <a:solidFill>
                <a:schemeClr val="tx1"/>
              </a:solidFill>
              <a:latin typeface="+mn-lt"/>
            </a:endParaRPr>
          </a:p>
          <a:p>
            <a:pPr>
              <a:buNone/>
            </a:pPr>
            <a:r>
              <a:rPr lang="sv-SE" sz="1200" b="1" dirty="0">
                <a:solidFill>
                  <a:schemeClr val="tx1"/>
                </a:solidFill>
                <a:latin typeface="+mn-lt"/>
                <a:cs typeface="Times New Roman" panose="02020603050405020304" pitchFamily="18" charset="0"/>
              </a:rPr>
              <a:t>VIKTIGT att utvärdera:</a:t>
            </a:r>
          </a:p>
          <a:p>
            <a:pPr marL="360000" indent="-180000">
              <a:buFont typeface="Courier New" panose="02070309020205020404" pitchFamily="49" charset="0"/>
              <a:buChar char="o"/>
            </a:pPr>
            <a:r>
              <a:rPr lang="sv-SE" sz="1200" b="0" i="0" dirty="0">
                <a:solidFill>
                  <a:schemeClr val="tx1"/>
                </a:solidFill>
                <a:latin typeface="+mn-lt"/>
                <a:cs typeface="Times New Roman" panose="02020603050405020304" pitchFamily="18" charset="0"/>
              </a:rPr>
              <a:t>Minskar problembeteendet på lång sikt? </a:t>
            </a:r>
          </a:p>
          <a:p>
            <a:pPr marL="360000" indent="-180000">
              <a:buFont typeface="Courier New" panose="02070309020205020404" pitchFamily="49" charset="0"/>
              <a:buChar char="o"/>
            </a:pPr>
            <a:r>
              <a:rPr lang="sv-SE" sz="1200" b="0" i="0" dirty="0">
                <a:solidFill>
                  <a:schemeClr val="tx1"/>
                </a:solidFill>
                <a:latin typeface="+mn-lt"/>
                <a:cs typeface="Times New Roman" panose="02020603050405020304" pitchFamily="18" charset="0"/>
              </a:rPr>
              <a:t>Hur påverkas relationen? </a:t>
            </a:r>
          </a:p>
          <a:p>
            <a:pPr marL="360000" marR="0" lvl="0" indent="-1800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dirty="0">
                <a:solidFill>
                  <a:schemeClr val="tx1"/>
                </a:solidFill>
                <a:latin typeface="+mn-lt"/>
              </a:rPr>
              <a:t>Glöm inte att se över balansen i 5-1:an.</a:t>
            </a:r>
            <a:endParaRPr lang="sv-S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sv-SE" b="1"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b="1" i="0" dirty="0">
                <a:latin typeface="Arial" panose="020B0604020202020204" pitchFamily="34" charset="0"/>
                <a:cs typeface="Arial" panose="020B0604020202020204" pitchFamily="34" charset="0"/>
              </a:rPr>
              <a:t>Forskning om försvagning, </a:t>
            </a:r>
            <a:r>
              <a:rPr lang="sv-SE" b="1" i="0" dirty="0" err="1">
                <a:latin typeface="Arial" panose="020B0604020202020204" pitchFamily="34" charset="0"/>
                <a:cs typeface="Arial" panose="020B0604020202020204" pitchFamily="34" charset="0"/>
              </a:rPr>
              <a:t>bla</a:t>
            </a:r>
            <a:r>
              <a:rPr lang="sv-SE" b="1" i="0" dirty="0">
                <a:latin typeface="Arial" panose="020B0604020202020204" pitchFamily="34" charset="0"/>
                <a:cs typeface="Arial" panose="020B0604020202020204" pitchFamily="34" charset="0"/>
              </a:rPr>
              <a:t> indragen förmån: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Times New Roman" panose="02020603050405020304" pitchFamily="18" charset="0"/>
              </a:rPr>
              <a:t>En </a:t>
            </a:r>
            <a:r>
              <a:rPr lang="sv-SE" sz="2800" dirty="0">
                <a:effectLst/>
                <a:latin typeface="Times New Roman" panose="02020603050405020304" pitchFamily="18" charset="0"/>
                <a:ea typeface="Times New Roman" panose="02020603050405020304" pitchFamily="18" charset="0"/>
              </a:rPr>
              <a:t>systematisk</a:t>
            </a:r>
            <a:r>
              <a:rPr lang="sv-SE" sz="2800" dirty="0"/>
              <a:t> översikt från 2025 </a:t>
            </a:r>
            <a:r>
              <a:rPr lang="sv-SE" sz="4000" dirty="0"/>
              <a:t>(</a:t>
            </a:r>
            <a:r>
              <a:rPr lang="sv-SE" sz="4000" dirty="0" err="1"/>
              <a:t>Okon</a:t>
            </a:r>
            <a:r>
              <a:rPr lang="sv-SE" sz="4000" dirty="0"/>
              <a:t> &amp; </a:t>
            </a:r>
            <a:r>
              <a:rPr lang="sv-SE" sz="4000" dirty="0" err="1"/>
              <a:t>Fahmie</a:t>
            </a:r>
            <a:r>
              <a:rPr lang="sv-SE" sz="4000" dirty="0"/>
              <a:t> 2025) </a:t>
            </a:r>
            <a:r>
              <a:rPr lang="sv-SE" sz="2800" dirty="0"/>
              <a:t>utvärderade forskningen av </a:t>
            </a:r>
            <a:r>
              <a:rPr lang="sv-SE" sz="2800" b="1" dirty="0">
                <a:effectLst/>
                <a:latin typeface="Times New Roman" panose="02020603050405020304" pitchFamily="18" charset="0"/>
                <a:ea typeface="Times New Roman" panose="02020603050405020304" pitchFamily="18" charset="0"/>
              </a:rPr>
              <a:t>insatser som kombinerar försvagning med andra beteendeinterventioner</a:t>
            </a:r>
            <a:r>
              <a:rPr lang="sv-SE" sz="2800" dirty="0">
                <a:effectLst/>
                <a:latin typeface="Times New Roman" panose="02020603050405020304" pitchFamily="18" charset="0"/>
                <a:ea typeface="Times New Roman" panose="02020603050405020304" pitchFamily="18" charset="0"/>
              </a:rPr>
              <a:t> (t.ex. förstärkning),</a:t>
            </a:r>
            <a:r>
              <a:rPr lang="sv-SE" sz="1800" dirty="0">
                <a:effectLst/>
                <a:latin typeface="Times New Roman" panose="02020603050405020304" pitchFamily="18" charset="0"/>
                <a:ea typeface="Times New Roman" panose="02020603050405020304" pitchFamily="18" charset="0"/>
              </a:rPr>
              <a:t> visade att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kombinationen indragen förmån tillsammans med förstärkning av önskvärda beteenden är effektiv för att </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minska allvarliga beteendeproblem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MEN det är avgörande att </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försvagning aldrig används ensamt</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utan alltid tillsammans med en positiv och uppbyggande komponent. Studierna som utvärderades hade fallstudiedesign. Insatserna visade sig särskilt effektiva i skolmiljö och vid </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utagerande beteenden, självskadebeteende och aggressivitet</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b="1" dirty="0">
              <a:latin typeface="+mn-lt"/>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5372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marL="0" indent="0" algn="l" eaLnBrk="1" hangingPunct="1">
              <a:spcBef>
                <a:spcPct val="0"/>
              </a:spcBef>
              <a:buFont typeface="Arial" panose="020B0604020202020204" pitchFamily="34" charset="0"/>
              <a:buNone/>
            </a:pPr>
            <a:r>
              <a:rPr lang="en-GB" dirty="0"/>
              <a:t>8 min</a:t>
            </a:r>
          </a:p>
          <a:p>
            <a:pPr marL="0" indent="0" algn="l" eaLnBrk="1" hangingPunct="1">
              <a:spcBef>
                <a:spcPct val="0"/>
              </a:spcBef>
              <a:buFont typeface="Arial" panose="020B0604020202020204" pitchFamily="34" charset="0"/>
              <a:buNone/>
            </a:pPr>
            <a:endParaRPr lang="sv-SE" baseline="0" noProof="0" dirty="0"/>
          </a:p>
          <a:p>
            <a:pPr marL="0" indent="0" eaLnBrk="1" hangingPunct="1">
              <a:lnSpc>
                <a:spcPct val="100000"/>
              </a:lnSpc>
              <a:buFont typeface="Arial" panose="020B0604020202020204" pitchFamily="34" charset="0"/>
              <a:buNone/>
              <a:defRPr/>
            </a:pPr>
            <a:r>
              <a:rPr lang="sv-SE" sz="1200" noProof="0" dirty="0"/>
              <a:t>Här är exempel</a:t>
            </a:r>
            <a:r>
              <a:rPr lang="sv-SE" sz="1200" baseline="0" noProof="0" dirty="0"/>
              <a:t> på indragna förmåner som används av föräldrar. Det är viktig att vara noggrann och genomtänkt </a:t>
            </a:r>
            <a:r>
              <a:rPr lang="sv-SE" sz="1200" i="1" baseline="0" noProof="0" dirty="0"/>
              <a:t>OM</a:t>
            </a:r>
            <a:r>
              <a:rPr lang="sv-SE" sz="1200" baseline="0" noProof="0" dirty="0"/>
              <a:t> man som förälder känner ett behov av att använda detta. </a:t>
            </a:r>
          </a:p>
          <a:p>
            <a:pPr marL="0" indent="0" eaLnBrk="1" hangingPunct="1">
              <a:lnSpc>
                <a:spcPct val="100000"/>
              </a:lnSpc>
              <a:buFont typeface="Arial" panose="020B0604020202020204" pitchFamily="34" charset="0"/>
              <a:buNone/>
              <a:defRPr/>
            </a:pPr>
            <a:endParaRPr lang="sv-SE" sz="1200" i="1" baseline="0" noProof="0" dirty="0"/>
          </a:p>
          <a:p>
            <a:pPr marL="0" indent="0" eaLnBrk="1" hangingPunct="1">
              <a:lnSpc>
                <a:spcPct val="100000"/>
              </a:lnSpc>
              <a:buFont typeface="Arial" panose="020B0604020202020204" pitchFamily="34" charset="0"/>
              <a:buNone/>
              <a:defRPr/>
            </a:pPr>
            <a:r>
              <a:rPr lang="sv-SE" sz="1200" b="1" i="1" baseline="0" noProof="0" dirty="0"/>
              <a:t>Fråga gruppen: </a:t>
            </a:r>
            <a:r>
              <a:rPr lang="sv-SE" sz="1200" baseline="0" noProof="0" dirty="0"/>
              <a:t>Vad tänker ni när ni ser dessa? </a:t>
            </a:r>
            <a:r>
              <a:rPr lang="sv-SE" sz="1200" noProof="0" dirty="0"/>
              <a:t>Vad är rimliga,</a:t>
            </a:r>
            <a:r>
              <a:rPr lang="sv-SE" sz="1200" baseline="0" noProof="0" dirty="0"/>
              <a:t> lagom </a:t>
            </a:r>
            <a:r>
              <a:rPr lang="sv-SE" sz="1200" noProof="0" dirty="0"/>
              <a:t>konsekvenser?  Som</a:t>
            </a:r>
            <a:r>
              <a:rPr lang="sv-SE" sz="1200" baseline="0" noProof="0" dirty="0"/>
              <a:t> vi nyss nämnde: e</a:t>
            </a:r>
            <a:r>
              <a:rPr lang="sv-SE" sz="1200" noProof="0" dirty="0"/>
              <a:t>n konsekvens får aldrig göra mer skada än nytta. Ser</a:t>
            </a:r>
            <a:r>
              <a:rPr lang="sv-SE" sz="1200" baseline="0" noProof="0" dirty="0"/>
              <a:t> ni någon indragen förmån här som skulle kunna ”göra skada”?</a:t>
            </a:r>
          </a:p>
          <a:p>
            <a:pPr marL="171450" indent="-171450" eaLnBrk="1" hangingPunct="1">
              <a:lnSpc>
                <a:spcPct val="100000"/>
              </a:lnSpc>
              <a:buFont typeface="Arial" panose="020B0604020202020204" pitchFamily="34" charset="0"/>
              <a:buChar char="•"/>
              <a:defRPr/>
            </a:pPr>
            <a:endParaRPr lang="sv-SE" sz="1200" baseline="0" noProof="0" dirty="0"/>
          </a:p>
          <a:p>
            <a:pPr marL="171450" indent="-171450" eaLnBrk="1" hangingPunct="1">
              <a:lnSpc>
                <a:spcPct val="100000"/>
              </a:lnSpc>
              <a:buFont typeface="Arial" panose="020B0604020202020204" pitchFamily="34" charset="0"/>
              <a:buChar char="•"/>
              <a:defRPr/>
            </a:pPr>
            <a:r>
              <a:rPr lang="sv-SE" baseline="0" noProof="0" dirty="0"/>
              <a:t>Se upp så inte konsekvensen blir en </a:t>
            </a:r>
            <a:r>
              <a:rPr lang="sv-SE" b="1" baseline="0" noProof="0" dirty="0"/>
              <a:t>vinst</a:t>
            </a:r>
            <a:r>
              <a:rPr lang="sv-SE" baseline="0" noProof="0" dirty="0"/>
              <a:t> (en förstärkning) i något avseende. Det ska vara en försvagning av oönskat beteende</a:t>
            </a:r>
          </a:p>
          <a:p>
            <a:pPr marL="171450" indent="-171450" eaLnBrk="1" hangingPunct="1">
              <a:lnSpc>
                <a:spcPct val="100000"/>
              </a:lnSpc>
              <a:buFont typeface="Arial" panose="020B0604020202020204" pitchFamily="34" charset="0"/>
              <a:buChar char="•"/>
              <a:defRPr/>
            </a:pPr>
            <a:endParaRPr lang="sv-SE" baseline="0" noProof="0" dirty="0"/>
          </a:p>
          <a:p>
            <a:pPr marL="171450" indent="-171450" eaLnBrk="1" hangingPunct="1">
              <a:lnSpc>
                <a:spcPct val="100000"/>
              </a:lnSpc>
              <a:buFont typeface="Arial" panose="020B0604020202020204" pitchFamily="34" charset="0"/>
              <a:buChar char="•"/>
              <a:defRPr/>
            </a:pPr>
            <a:r>
              <a:rPr lang="sv-SE" noProof="0" dirty="0"/>
              <a:t>Förstår</a:t>
            </a:r>
            <a:r>
              <a:rPr lang="sv-SE" baseline="0" noProof="0" dirty="0"/>
              <a:t> barnet kopplingen mellan sitt beteende och konsekvensen? </a:t>
            </a:r>
            <a:r>
              <a:rPr lang="sv-SE" noProof="0" dirty="0"/>
              <a:t>Noggrannhet igen så att konsekvenserna inte skapar</a:t>
            </a:r>
            <a:r>
              <a:rPr lang="sv-SE" baseline="0" noProof="0" dirty="0"/>
              <a:t> nya bekymmer.</a:t>
            </a:r>
          </a:p>
          <a:p>
            <a:pPr marL="0" indent="0" eaLnBrk="1" hangingPunct="1">
              <a:spcBef>
                <a:spcPct val="0"/>
              </a:spcBef>
              <a:buFont typeface="Arial" panose="020B0604020202020204" pitchFamily="34" charset="0"/>
              <a:buNone/>
            </a:pPr>
            <a:br>
              <a:rPr lang="sv-SE" b="0" baseline="0" noProof="0" dirty="0"/>
            </a:br>
            <a:r>
              <a:rPr lang="sv-SE" b="0" baseline="0" noProof="0" dirty="0"/>
              <a:t>En del föräldrar uttrycker “</a:t>
            </a:r>
            <a:r>
              <a:rPr lang="sv-SE" b="0" i="1" baseline="0" noProof="0" dirty="0"/>
              <a:t>Det måste finnas konsekvenser” </a:t>
            </a:r>
            <a:r>
              <a:rPr lang="sv-SE" b="0" baseline="0" noProof="0" dirty="0"/>
              <a:t>– konsekvenser är ett ord som ofta används i sammanhang där man förespråkar stränghet eller mer disciplin, och det är inte så ordet används inom Komet.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i="0" baseline="0" noProof="0" dirty="0"/>
          </a:p>
        </p:txBody>
      </p:sp>
    </p:spTree>
    <p:extLst>
      <p:ext uri="{BB962C8B-B14F-4D97-AF65-F5344CB8AC3E}">
        <p14:creationId xmlns:p14="http://schemas.microsoft.com/office/powerpoint/2010/main" val="197633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4755" name="Platshållare för anteckningar 2"/>
          <p:cNvSpPr>
            <a:spLocks noGrp="1"/>
          </p:cNvSpPr>
          <p:nvPr>
            <p:ph type="body" idx="1"/>
          </p:nvPr>
        </p:nvSpPr>
        <p:spPr bwMode="auto">
          <a:noFill/>
        </p:spPr>
        <p:txBody>
          <a:bodyPr wrap="square" numCol="1" anchor="t" anchorCtr="0" compatLnSpc="1">
            <a:prstTxWarp prst="textNoShape">
              <a:avLst/>
            </a:prstTxWarp>
            <a:noAutofit/>
          </a:bodyPr>
          <a:lstStyle/>
          <a:p>
            <a:pPr marL="0" indent="0" eaLnBrk="1" hangingPunct="1">
              <a:spcBef>
                <a:spcPct val="0"/>
              </a:spcBef>
              <a:buFont typeface="Arial" panose="020B0604020202020204" pitchFamily="34" charset="0"/>
              <a:buNone/>
            </a:pPr>
            <a:r>
              <a:rPr lang="sv-SE" baseline="0" noProof="0" dirty="0">
                <a:latin typeface="+mn-lt"/>
              </a:rPr>
              <a:t>4 min</a:t>
            </a:r>
          </a:p>
          <a:p>
            <a:pPr marL="0" indent="0" eaLnBrk="1" hangingPunct="1">
              <a:spcBef>
                <a:spcPct val="0"/>
              </a:spcBef>
              <a:buFont typeface="Arial" panose="020B0604020202020204" pitchFamily="34" charset="0"/>
              <a:buNone/>
            </a:pPr>
            <a:endParaRPr lang="sv-SE" baseline="0" noProof="0" dirty="0">
              <a:latin typeface="+mn-l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i="1" kern="1200" dirty="0">
                <a:solidFill>
                  <a:schemeClr val="tx1"/>
                </a:solidFill>
                <a:effectLst/>
                <a:latin typeface="+mn-lt"/>
                <a:ea typeface="+mn-ea"/>
                <a:cs typeface="+mn-cs"/>
              </a:rPr>
              <a:t>Gruppledarmanual, uppslag 5.</a:t>
            </a:r>
            <a:endParaRPr lang="sv-SE" b="0" i="1" baseline="0" noProof="0" dirty="0">
              <a:solidFill>
                <a:srgbClr val="FF0000"/>
              </a:solidFill>
              <a:latin typeface="+mn-lt"/>
            </a:endParaRPr>
          </a:p>
          <a:p>
            <a:pPr marL="0" indent="0" eaLnBrk="1" hangingPunct="1">
              <a:spcBef>
                <a:spcPct val="0"/>
              </a:spcBef>
              <a:buFont typeface="Arial" panose="020B0604020202020204" pitchFamily="34" charset="0"/>
              <a:buNone/>
            </a:pPr>
            <a:endParaRPr lang="sv-SE" baseline="0" noProof="0" dirty="0">
              <a:latin typeface="+mn-lt"/>
            </a:endParaRPr>
          </a:p>
          <a:p>
            <a:pPr marL="0" indent="0" eaLnBrk="1" hangingPunct="1">
              <a:spcBef>
                <a:spcPct val="0"/>
              </a:spcBef>
              <a:buFont typeface="Arial" panose="020B0604020202020204" pitchFamily="34" charset="0"/>
              <a:buNone/>
            </a:pPr>
            <a:r>
              <a:rPr lang="sv-SE" b="0" baseline="0" noProof="0" dirty="0">
                <a:latin typeface="+mn-lt"/>
              </a:rPr>
              <a:t>Nu ska vi visa en demonstration som ni ska göra i era föräldragrupper.</a:t>
            </a:r>
          </a:p>
          <a:p>
            <a:pPr marL="0" indent="0" eaLnBrk="1" hangingPunct="1">
              <a:spcBef>
                <a:spcPct val="0"/>
              </a:spcBef>
              <a:buFont typeface="Arial" panose="020B0604020202020204" pitchFamily="34" charset="0"/>
              <a:buNone/>
            </a:pPr>
            <a:endParaRPr lang="sv-SE" b="0" baseline="0" noProof="0" dirty="0">
              <a:latin typeface="+mn-lt"/>
            </a:endParaRPr>
          </a:p>
          <a:p>
            <a:pPr marL="0" indent="0" eaLnBrk="1" hangingPunct="1">
              <a:spcBef>
                <a:spcPct val="0"/>
              </a:spcBef>
              <a:buFont typeface="Arial" panose="020B0604020202020204" pitchFamily="34" charset="0"/>
              <a:buNone/>
            </a:pPr>
            <a:r>
              <a:rPr lang="sv-SE" b="1" baseline="0" noProof="0" dirty="0">
                <a:latin typeface="+mn-lt"/>
              </a:rPr>
              <a:t>Överenskommelse om en regel</a:t>
            </a:r>
            <a:r>
              <a:rPr lang="sv-SE" b="0" baseline="0" noProof="0" dirty="0">
                <a:latin typeface="+mn-lt"/>
              </a:rPr>
              <a: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b="1" i="1" kern="1200" dirty="0">
                <a:solidFill>
                  <a:schemeClr val="tx1"/>
                </a:solidFill>
                <a:effectLst/>
                <a:latin typeface="+mn-lt"/>
                <a:ea typeface="+mn-ea"/>
                <a:cs typeface="+mn-cs"/>
              </a:rPr>
              <a:t>Berätta:</a:t>
            </a:r>
            <a:r>
              <a:rPr lang="sv-SE" sz="1200" b="1" i="1" kern="1200" baseline="0" dirty="0">
                <a:solidFill>
                  <a:schemeClr val="tx1"/>
                </a:solidFill>
                <a:effectLst/>
                <a:latin typeface="+mn-lt"/>
                <a:ea typeface="+mn-ea"/>
                <a:cs typeface="+mn-cs"/>
              </a:rPr>
              <a:t> </a:t>
            </a:r>
            <a:r>
              <a:rPr lang="sv-SE" sz="1200" i="1" kern="1200" dirty="0">
                <a:solidFill>
                  <a:schemeClr val="tx1"/>
                </a:solidFill>
                <a:effectLst/>
                <a:latin typeface="+mn-lt"/>
                <a:ea typeface="+mn-ea"/>
                <a:cs typeface="+mn-cs"/>
              </a:rPr>
              <a:t>Förälder och barn (10 år) sitter vid matbordet och har just avslutat middagen och småpratar om dagen. Föräldern berättar att hen är orolig när hen inte vet med vem eller var barnet är på eftermiddagarna och förklarar att det är därför hen ringer och tjatar på barnet.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Barn:</a:t>
            </a:r>
            <a:r>
              <a:rPr lang="sv-SE" sz="1200" kern="1200" dirty="0">
                <a:solidFill>
                  <a:schemeClr val="tx1"/>
                </a:solidFill>
                <a:effectLst/>
                <a:latin typeface="+mn-lt"/>
                <a:ea typeface="+mn-ea"/>
                <a:cs typeface="+mn-cs"/>
              </a:rPr>
              <a:t> Ja, du är så jobbig och ringer hela tiden…</a:t>
            </a:r>
          </a:p>
          <a:p>
            <a:r>
              <a:rPr lang="sv-SE" sz="1200" b="1" kern="1200" dirty="0">
                <a:solidFill>
                  <a:schemeClr val="tx1"/>
                </a:solidFill>
                <a:effectLst/>
                <a:latin typeface="+mn-lt"/>
                <a:ea typeface="+mn-ea"/>
                <a:cs typeface="+mn-cs"/>
              </a:rPr>
              <a:t>Förälder:</a:t>
            </a:r>
            <a:r>
              <a:rPr lang="sv-SE" sz="1200" kern="1200" dirty="0">
                <a:solidFill>
                  <a:schemeClr val="tx1"/>
                </a:solidFill>
                <a:effectLst/>
                <a:latin typeface="+mn-lt"/>
                <a:ea typeface="+mn-ea"/>
                <a:cs typeface="+mn-cs"/>
              </a:rPr>
              <a:t> Ja, jag ringer ju flera gånger eftersom du inte svarar. Därför tänker jag att vi behöver hitta ett nytt sätt så kanske jag kan sluta ringa en massa och tjata och skälla. Har du något förslag på hur vi skulle kunna göra?</a:t>
            </a:r>
          </a:p>
          <a:p>
            <a:r>
              <a:rPr lang="sv-SE" sz="1200" b="1" kern="1200" dirty="0">
                <a:solidFill>
                  <a:schemeClr val="tx1"/>
                </a:solidFill>
                <a:effectLst/>
                <a:latin typeface="+mn-lt"/>
                <a:ea typeface="+mn-ea"/>
                <a:cs typeface="+mn-cs"/>
              </a:rPr>
              <a:t>Barn</a:t>
            </a:r>
            <a:r>
              <a:rPr lang="sv-SE" sz="1200" kern="1200" dirty="0">
                <a:solidFill>
                  <a:schemeClr val="tx1"/>
                </a:solidFill>
                <a:effectLst/>
                <a:latin typeface="+mn-lt"/>
                <a:ea typeface="+mn-ea"/>
                <a:cs typeface="+mn-cs"/>
              </a:rPr>
              <a:t>: Jag kan skriva ett sms när jag är på väg hem?</a:t>
            </a:r>
          </a:p>
          <a:p>
            <a:r>
              <a:rPr lang="sv-SE" sz="1200" b="1" kern="1200" dirty="0">
                <a:solidFill>
                  <a:schemeClr val="tx1"/>
                </a:solidFill>
                <a:effectLst/>
                <a:latin typeface="+mn-lt"/>
                <a:ea typeface="+mn-ea"/>
                <a:cs typeface="+mn-cs"/>
              </a:rPr>
              <a:t>Förälder: </a:t>
            </a:r>
            <a:r>
              <a:rPr lang="sv-SE" sz="1200" kern="1200" dirty="0">
                <a:solidFill>
                  <a:schemeClr val="tx1"/>
                </a:solidFill>
                <a:effectLst/>
                <a:latin typeface="+mn-lt"/>
                <a:ea typeface="+mn-ea"/>
                <a:cs typeface="+mn-cs"/>
              </a:rPr>
              <a:t>Det är ett bra förslag!</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Men för att jag ska veta var du är innan du går hem, är mitt förslag att vi har den här regeln: Du ringer eller sms:ar mig när du går från skolan och berättar vart du ska och vilka du ska vara med.  </a:t>
            </a:r>
          </a:p>
          <a:p>
            <a:r>
              <a:rPr lang="sv-SE" sz="1200" b="1" kern="1200" dirty="0">
                <a:solidFill>
                  <a:schemeClr val="tx1"/>
                </a:solidFill>
                <a:effectLst/>
                <a:latin typeface="+mn-lt"/>
                <a:ea typeface="+mn-ea"/>
                <a:cs typeface="+mn-cs"/>
              </a:rPr>
              <a:t>Barn:</a:t>
            </a:r>
            <a:r>
              <a:rPr lang="sv-SE" sz="1200" kern="1200" dirty="0">
                <a:solidFill>
                  <a:schemeClr val="tx1"/>
                </a:solidFill>
                <a:effectLst/>
                <a:latin typeface="+mn-lt"/>
                <a:ea typeface="+mn-ea"/>
                <a:cs typeface="+mn-cs"/>
              </a:rPr>
              <a:t> Men varför? </a:t>
            </a:r>
          </a:p>
          <a:p>
            <a:r>
              <a:rPr lang="sv-SE" sz="1200" b="1" kern="1200" dirty="0">
                <a:solidFill>
                  <a:schemeClr val="tx1"/>
                </a:solidFill>
                <a:effectLst/>
                <a:latin typeface="+mn-lt"/>
                <a:ea typeface="+mn-ea"/>
                <a:cs typeface="+mn-cs"/>
              </a:rPr>
              <a:t>Förälder:</a:t>
            </a:r>
            <a:r>
              <a:rPr lang="sv-SE" sz="1200" kern="1200" dirty="0">
                <a:solidFill>
                  <a:schemeClr val="tx1"/>
                </a:solidFill>
                <a:effectLst/>
                <a:latin typeface="+mn-lt"/>
                <a:ea typeface="+mn-ea"/>
                <a:cs typeface="+mn-cs"/>
              </a:rPr>
              <a:t> Då slipper jag vara orolig och så vet jag var du är. Ibland är det viktigt att kunna nå dig. </a:t>
            </a:r>
          </a:p>
          <a:p>
            <a:r>
              <a:rPr lang="sv-SE" sz="1200" kern="1200" dirty="0">
                <a:solidFill>
                  <a:schemeClr val="tx1"/>
                </a:solidFill>
                <a:effectLst/>
                <a:latin typeface="+mn-lt"/>
                <a:ea typeface="+mn-ea"/>
                <a:cs typeface="+mn-cs"/>
              </a:rPr>
              <a:t>Mitt förslag är att när det här fungerar så får du varje kväll se ett till avsnitt av din favoritserie, den som du i vanliga fall bara får se två avsnitt av. Hur låter det?</a:t>
            </a:r>
            <a:r>
              <a:rPr lang="sv-SE" sz="1200" strike="sngStrike"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Barn:</a:t>
            </a:r>
            <a:r>
              <a:rPr lang="sv-SE" sz="1200" kern="1200" dirty="0">
                <a:solidFill>
                  <a:schemeClr val="tx1"/>
                </a:solidFill>
                <a:effectLst/>
                <a:latin typeface="+mn-lt"/>
                <a:ea typeface="+mn-ea"/>
                <a:cs typeface="+mn-cs"/>
              </a:rPr>
              <a:t> Bra! Men tänk om jag inte kommer ihåg? </a:t>
            </a:r>
          </a:p>
          <a:p>
            <a:r>
              <a:rPr lang="sv-SE" sz="1200" b="1" kern="1200" dirty="0">
                <a:solidFill>
                  <a:schemeClr val="tx1"/>
                </a:solidFill>
                <a:effectLst/>
                <a:latin typeface="+mn-lt"/>
                <a:ea typeface="+mn-ea"/>
                <a:cs typeface="+mn-cs"/>
              </a:rPr>
              <a:t>Förälder:</a:t>
            </a:r>
            <a:r>
              <a:rPr lang="sv-SE" sz="1200" kern="1200" dirty="0">
                <a:solidFill>
                  <a:schemeClr val="tx1"/>
                </a:solidFill>
                <a:effectLst/>
                <a:latin typeface="+mn-lt"/>
                <a:ea typeface="+mn-ea"/>
                <a:cs typeface="+mn-cs"/>
              </a:rPr>
              <a:t> Vi kan väl prova? Och om du inte hör av dig till mig så får du bara se ett avsnitt av serien.</a:t>
            </a:r>
          </a:p>
          <a:p>
            <a:r>
              <a:rPr lang="sv-SE" sz="1200" b="1" kern="1200" dirty="0">
                <a:solidFill>
                  <a:schemeClr val="tx1"/>
                </a:solidFill>
                <a:effectLst/>
                <a:latin typeface="+mn-lt"/>
                <a:ea typeface="+mn-ea"/>
                <a:cs typeface="+mn-cs"/>
              </a:rPr>
              <a:t>Barn:</a:t>
            </a:r>
            <a:r>
              <a:rPr lang="sv-SE" sz="1200" kern="1200" dirty="0">
                <a:solidFill>
                  <a:schemeClr val="tx1"/>
                </a:solidFill>
                <a:effectLst/>
                <a:latin typeface="+mn-lt"/>
                <a:ea typeface="+mn-ea"/>
                <a:cs typeface="+mn-cs"/>
              </a:rPr>
              <a:t> Va, bara ett avsnitt? Det är ju jättedåligt. </a:t>
            </a:r>
          </a:p>
          <a:p>
            <a:r>
              <a:rPr lang="sv-SE" sz="1200" b="1" kern="1200" dirty="0">
                <a:solidFill>
                  <a:schemeClr val="tx1"/>
                </a:solidFill>
                <a:effectLst/>
                <a:latin typeface="+mn-lt"/>
                <a:ea typeface="+mn-ea"/>
                <a:cs typeface="+mn-cs"/>
              </a:rPr>
              <a:t>Förälder:</a:t>
            </a:r>
            <a:r>
              <a:rPr lang="sv-SE" sz="1200" kern="1200" dirty="0">
                <a:solidFill>
                  <a:schemeClr val="tx1"/>
                </a:solidFill>
                <a:effectLst/>
                <a:latin typeface="+mn-lt"/>
                <a:ea typeface="+mn-ea"/>
                <a:cs typeface="+mn-cs"/>
              </a:rPr>
              <a:t> Jag tror att det kommer gå bra, om du vill så kan jag påminna dig på morgonen om vår regel. Känns det okej eller vill du ändra något?</a:t>
            </a:r>
          </a:p>
          <a:p>
            <a:r>
              <a:rPr lang="sv-SE" sz="1200" b="1" kern="1200" dirty="0">
                <a:solidFill>
                  <a:schemeClr val="tx1"/>
                </a:solidFill>
                <a:effectLst/>
                <a:latin typeface="+mn-lt"/>
                <a:ea typeface="+mn-ea"/>
                <a:cs typeface="+mn-cs"/>
              </a:rPr>
              <a:t>Barn:</a:t>
            </a:r>
            <a:r>
              <a:rPr lang="sv-SE" sz="1200" kern="1200" dirty="0">
                <a:solidFill>
                  <a:schemeClr val="tx1"/>
                </a:solidFill>
                <a:effectLst/>
                <a:latin typeface="+mn-lt"/>
                <a:ea typeface="+mn-ea"/>
                <a:cs typeface="+mn-cs"/>
              </a:rPr>
              <a:t> Det känns okej men du måste påminna mig, annars kommer jag inte komma ihåg.</a:t>
            </a:r>
          </a:p>
          <a:p>
            <a:r>
              <a:rPr lang="sv-SE" sz="1200" b="1" kern="1200" dirty="0">
                <a:solidFill>
                  <a:schemeClr val="tx1"/>
                </a:solidFill>
                <a:effectLst/>
                <a:latin typeface="+mn-lt"/>
                <a:ea typeface="+mn-ea"/>
                <a:cs typeface="+mn-cs"/>
              </a:rPr>
              <a:t>Förälder:</a:t>
            </a:r>
            <a:r>
              <a:rPr lang="sv-SE" sz="1200" kern="1200" dirty="0">
                <a:solidFill>
                  <a:schemeClr val="tx1"/>
                </a:solidFill>
                <a:effectLst/>
                <a:latin typeface="+mn-lt"/>
                <a:ea typeface="+mn-ea"/>
                <a:cs typeface="+mn-cs"/>
              </a:rPr>
              <a:t> Vi kan prova det här i två veckor och stämmer av varje kväll, sen kan vi utvärdera och se om du har hört av dig till mig när du går från skolan.</a:t>
            </a:r>
          </a:p>
          <a:p>
            <a:endParaRPr lang="sv-SE"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sv-SE" sz="1200" i="1" kern="1200" dirty="0">
                <a:solidFill>
                  <a:schemeClr val="tx1"/>
                </a:solidFill>
                <a:effectLst/>
                <a:latin typeface="+mn-lt"/>
                <a:ea typeface="+mn-ea"/>
                <a:cs typeface="+mn-cs"/>
              </a:rPr>
              <a:t>Fyll sedan gemensamt i Överenskommelse om en regel utifrån demonstrationen (på nästa </a:t>
            </a:r>
            <a:r>
              <a:rPr lang="sv-SE" sz="1200" i="1" kern="1200" dirty="0" err="1">
                <a:solidFill>
                  <a:schemeClr val="tx1"/>
                </a:solidFill>
                <a:effectLst/>
                <a:latin typeface="+mn-lt"/>
                <a:ea typeface="+mn-ea"/>
                <a:cs typeface="+mn-cs"/>
              </a:rPr>
              <a:t>slide</a:t>
            </a:r>
            <a:r>
              <a:rPr lang="sv-SE" sz="1200" i="1" kern="1200" dirty="0">
                <a:solidFill>
                  <a:schemeClr val="tx1"/>
                </a:solidFill>
                <a:effectLst/>
                <a:latin typeface="+mn-lt"/>
                <a:ea typeface="+mn-ea"/>
                <a:cs typeface="+mn-cs"/>
              </a:rPr>
              <a:t>). För yngre barn rekommenderas att föräldrarna bara jobbar med problemlösning. Berätta</a:t>
            </a:r>
            <a:r>
              <a:rPr lang="sv-SE" sz="1200" i="1" kern="1200" baseline="0" dirty="0">
                <a:solidFill>
                  <a:schemeClr val="tx1"/>
                </a:solidFill>
                <a:effectLst/>
                <a:latin typeface="+mn-lt"/>
                <a:ea typeface="+mn-ea"/>
                <a:cs typeface="+mn-cs"/>
              </a:rPr>
              <a:t> även att det finns en </a:t>
            </a:r>
            <a:r>
              <a:rPr lang="sv-SE" sz="1200" i="1" kern="1200" dirty="0">
                <a:solidFill>
                  <a:schemeClr val="tx1"/>
                </a:solidFill>
                <a:effectLst/>
                <a:latin typeface="+mn-lt"/>
                <a:ea typeface="+mn-ea"/>
                <a:cs typeface="+mn-cs"/>
              </a:rPr>
              <a:t>bilaga, Träff 8, bilaga 1,</a:t>
            </a:r>
            <a:r>
              <a:rPr lang="sv-SE" sz="1200" i="0" kern="1200" baseline="0" dirty="0">
                <a:solidFill>
                  <a:schemeClr val="tx1"/>
                </a:solidFill>
                <a:effectLst/>
                <a:latin typeface="+mn-lt"/>
                <a:ea typeface="+mn-ea"/>
                <a:cs typeface="+mn-cs"/>
              </a:rPr>
              <a:t> </a:t>
            </a:r>
            <a:r>
              <a:rPr lang="sv-SE" sz="1200" i="1" kern="1200" dirty="0">
                <a:solidFill>
                  <a:schemeClr val="tx1"/>
                </a:solidFill>
                <a:effectLst/>
                <a:latin typeface="+mn-lt"/>
                <a:ea typeface="+mn-ea"/>
                <a:cs typeface="+mn-cs"/>
              </a:rPr>
              <a:t>Överenskommelse om</a:t>
            </a:r>
            <a:r>
              <a:rPr lang="sv-SE" sz="1200" i="1" kern="1200" baseline="0" dirty="0">
                <a:solidFill>
                  <a:schemeClr val="tx1"/>
                </a:solidFill>
                <a:effectLst/>
                <a:latin typeface="+mn-lt"/>
                <a:ea typeface="+mn-ea"/>
                <a:cs typeface="+mn-cs"/>
              </a:rPr>
              <a:t> en </a:t>
            </a:r>
            <a:r>
              <a:rPr lang="sv-SE" sz="1200" i="1" kern="1200" dirty="0">
                <a:solidFill>
                  <a:schemeClr val="tx1"/>
                </a:solidFill>
                <a:effectLst/>
                <a:latin typeface="+mn-lt"/>
                <a:ea typeface="+mn-ea"/>
                <a:cs typeface="+mn-cs"/>
              </a:rPr>
              <a:t>regel, som</a:t>
            </a:r>
            <a:r>
              <a:rPr lang="sv-SE" sz="1200" i="1" kern="1200" baseline="0" dirty="0">
                <a:solidFill>
                  <a:schemeClr val="tx1"/>
                </a:solidFill>
                <a:effectLst/>
                <a:latin typeface="+mn-lt"/>
                <a:ea typeface="+mn-ea"/>
                <a:cs typeface="+mn-cs"/>
              </a:rPr>
              <a:t> föräldrarna kan</a:t>
            </a:r>
            <a:r>
              <a:rPr lang="sv-SE" sz="1200" i="1" kern="1200" dirty="0">
                <a:solidFill>
                  <a:schemeClr val="tx1"/>
                </a:solidFill>
                <a:effectLst/>
                <a:latin typeface="+mn-lt"/>
                <a:ea typeface="+mn-ea"/>
                <a:cs typeface="+mn-cs"/>
              </a:rPr>
              <a:t> använda hemma</a:t>
            </a:r>
            <a:r>
              <a:rPr lang="sv-SE" sz="1200" kern="1200" dirty="0">
                <a:solidFill>
                  <a:schemeClr val="tx1"/>
                </a:solidFill>
                <a:effectLst/>
                <a:latin typeface="+mn-lt"/>
                <a:ea typeface="+mn-ea"/>
                <a:cs typeface="+mn-cs"/>
              </a:rPr>
              <a:t>. </a:t>
            </a:r>
            <a:endParaRPr lang="sv-SE" b="0" baseline="0" noProof="0" dirty="0">
              <a:latin typeface="+mn-lt"/>
            </a:endParaRPr>
          </a:p>
        </p:txBody>
      </p:sp>
      <p:sp>
        <p:nvSpPr>
          <p:cNvPr id="76804"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B3CBA4-4BFF-45F4-BF08-2B8CC64FD19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9591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4755" name="Platshållare för anteckningar 2"/>
          <p:cNvSpPr>
            <a:spLocks noGrp="1"/>
          </p:cNvSpPr>
          <p:nvPr>
            <p:ph type="body" idx="1"/>
          </p:nvPr>
        </p:nvSpPr>
        <p:spPr bwMode="auto">
          <a:xfrm>
            <a:off x="679768" y="4715153"/>
            <a:ext cx="5438140" cy="4970268"/>
          </a:xfrm>
          <a:noFill/>
        </p:spPr>
        <p:txBody>
          <a:bodyPr wrap="square" numCol="1" anchor="t" anchorCtr="0" compatLnSpc="1">
            <a:prstTxWarp prst="textNoShape">
              <a:avLst/>
            </a:prstTxWarp>
            <a:normAutofit lnSpcReduction="10000"/>
          </a:bodyPr>
          <a:lstStyle/>
          <a:p>
            <a:pPr marL="0" indent="0" eaLnBrk="1" hangingPunct="1">
              <a:spcBef>
                <a:spcPct val="0"/>
              </a:spcBef>
              <a:buFont typeface="Arial" panose="020B0604020202020204" pitchFamily="34" charset="0"/>
              <a:buNone/>
            </a:pPr>
            <a:r>
              <a:rPr lang="sv-SE" strike="noStrike" baseline="0" noProof="0" dirty="0"/>
              <a:t>8 min</a:t>
            </a:r>
          </a:p>
          <a:p>
            <a:pPr marL="0" indent="0" eaLnBrk="1" hangingPunct="1">
              <a:spcBef>
                <a:spcPct val="0"/>
              </a:spcBef>
              <a:buFont typeface="Arial" panose="020B0604020202020204" pitchFamily="34" charset="0"/>
              <a:buNone/>
            </a:pPr>
            <a:endParaRPr lang="sv-SE" strike="noStrike" baseline="0" noProof="0" dirty="0"/>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i="1" kern="1200" dirty="0">
                <a:solidFill>
                  <a:schemeClr val="tx1"/>
                </a:solidFill>
                <a:effectLst/>
                <a:latin typeface="+mn-lt"/>
                <a:ea typeface="+mn-ea"/>
                <a:cs typeface="+mn-cs"/>
              </a:rPr>
              <a:t>Gruppledarmanual, uppslag 5.</a:t>
            </a:r>
            <a:endParaRPr lang="sv-SE" b="0" i="1" baseline="0" noProof="0" dirty="0">
              <a:solidFill>
                <a:srgbClr val="FF0000"/>
              </a:solidFill>
              <a:latin typeface="+mn-lt"/>
            </a:endParaRPr>
          </a:p>
          <a:p>
            <a:pPr marL="0" indent="0" eaLnBrk="1" hangingPunct="1">
              <a:spcBef>
                <a:spcPct val="0"/>
              </a:spcBef>
              <a:buFont typeface="Arial" panose="020B0604020202020204" pitchFamily="34" charset="0"/>
              <a:buNone/>
            </a:pPr>
            <a:endParaRPr lang="sv-SE" baseline="0" noProof="0" dirty="0"/>
          </a:p>
          <a:p>
            <a:pPr marL="0" indent="0" eaLnBrk="1" hangingPunct="1">
              <a:spcBef>
                <a:spcPct val="0"/>
              </a:spcBef>
              <a:buFont typeface="Arial" panose="020B0604020202020204" pitchFamily="34" charset="0"/>
              <a:buNone/>
            </a:pPr>
            <a:r>
              <a:rPr lang="sv-SE" baseline="0" noProof="0" dirty="0"/>
              <a:t>Nu fyller vi i denna tillsammans utifrån demonstrationen. Såsom ni kommer göra med era föräldrar.</a:t>
            </a:r>
          </a:p>
          <a:p>
            <a:pPr marL="0" indent="0" eaLnBrk="1" hangingPunct="1">
              <a:spcBef>
                <a:spcPct val="0"/>
              </a:spcBef>
              <a:buFont typeface="Arial" panose="020B0604020202020204" pitchFamily="34" charset="0"/>
              <a:buNone/>
            </a:pPr>
            <a:endParaRPr lang="sv-SE" baseline="0" noProof="0" dirty="0"/>
          </a:p>
          <a:p>
            <a:pPr marL="0" indent="0" eaLnBrk="1" hangingPunct="1">
              <a:spcBef>
                <a:spcPct val="0"/>
              </a:spcBef>
              <a:buFont typeface="Arial" panose="020B0604020202020204" pitchFamily="34" charset="0"/>
              <a:buNone/>
            </a:pPr>
            <a:r>
              <a:rPr lang="sv-SE" b="1" baseline="0" noProof="0" dirty="0"/>
              <a:t>Fråga gruppen: </a:t>
            </a:r>
          </a:p>
          <a:p>
            <a:pPr marL="0" indent="0" eaLnBrk="1" hangingPunct="1">
              <a:spcBef>
                <a:spcPct val="0"/>
              </a:spcBef>
              <a:buFont typeface="Arial" panose="020B0604020202020204" pitchFamily="34" charset="0"/>
              <a:buNone/>
            </a:pPr>
            <a:r>
              <a:rPr lang="sv-SE" b="0" baseline="0" noProof="0" dirty="0"/>
              <a:t>Viken regel vill vi ha?</a:t>
            </a:r>
          </a:p>
          <a:p>
            <a:pPr marL="0" indent="0" eaLnBrk="1" hangingPunct="1">
              <a:spcBef>
                <a:spcPct val="0"/>
              </a:spcBef>
              <a:buFont typeface="Arial" panose="020B0604020202020204" pitchFamily="34" charset="0"/>
              <a:buNone/>
            </a:pPr>
            <a:r>
              <a:rPr lang="sv-SE" b="0" baseline="0" noProof="0" dirty="0"/>
              <a:t>Vad händer om barnet följer regeln?</a:t>
            </a:r>
          </a:p>
          <a:p>
            <a:pPr marL="0" indent="0" eaLnBrk="1" hangingPunct="1">
              <a:spcBef>
                <a:spcPct val="0"/>
              </a:spcBef>
              <a:buFont typeface="Arial" panose="020B0604020202020204" pitchFamily="34" charset="0"/>
              <a:buNone/>
            </a:pPr>
            <a:r>
              <a:rPr lang="sv-SE" b="0" baseline="0" noProof="0" dirty="0"/>
              <a:t>Vad händer om barnet inte följer regeln?</a:t>
            </a:r>
          </a:p>
          <a:p>
            <a:pPr marL="0" indent="0" eaLnBrk="1" hangingPunct="1">
              <a:spcBef>
                <a:spcPct val="0"/>
              </a:spcBef>
              <a:buFont typeface="Arial" panose="020B0604020202020204" pitchFamily="34" charset="0"/>
              <a:buNone/>
            </a:pPr>
            <a:r>
              <a:rPr lang="sv-SE" b="0" baseline="0" noProof="0" dirty="0"/>
              <a:t>Vad kan föräldern göra för att öka chanserna att regeln följs?</a:t>
            </a:r>
          </a:p>
          <a:p>
            <a:pPr marL="0" indent="0" eaLnBrk="1" hangingPunct="1">
              <a:spcBef>
                <a:spcPct val="0"/>
              </a:spcBef>
              <a:buFont typeface="Arial" panose="020B0604020202020204" pitchFamily="34" charset="0"/>
              <a:buNone/>
            </a:pPr>
            <a:endParaRPr lang="sv-SE" b="1" baseline="0" noProof="0" dirty="0"/>
          </a:p>
          <a:p>
            <a:pPr marL="0" indent="0" eaLnBrk="1" hangingPunct="1">
              <a:spcBef>
                <a:spcPct val="0"/>
              </a:spcBef>
              <a:buFont typeface="Arial" panose="020B0604020202020204" pitchFamily="34" charset="0"/>
              <a:buNone/>
            </a:pPr>
            <a:r>
              <a:rPr lang="sv-SE" b="1" baseline="0" noProof="0" dirty="0"/>
              <a:t>Från manualen:</a:t>
            </a:r>
          </a:p>
          <a:p>
            <a:pPr marL="0" indent="0" eaLnBrk="1" hangingPunct="1">
              <a:spcBef>
                <a:spcPct val="0"/>
              </a:spcBef>
              <a:buFont typeface="Arial" panose="020B0604020202020204" pitchFamily="34" charset="0"/>
              <a:buNone/>
            </a:pPr>
            <a:r>
              <a:rPr lang="sv-SE" sz="1200" b="1" kern="1200" dirty="0">
                <a:solidFill>
                  <a:schemeClr val="tx1"/>
                </a:solidFill>
                <a:effectLst/>
                <a:ea typeface="+mn-ea"/>
                <a:cs typeface="+mn-cs"/>
              </a:rPr>
              <a:t>REGEL FÖR BARNET</a:t>
            </a:r>
            <a:endParaRPr lang="sv-SE" sz="1200" kern="1200" dirty="0">
              <a:solidFill>
                <a:schemeClr val="tx1"/>
              </a:solidFill>
              <a:effectLst/>
              <a:ea typeface="+mn-ea"/>
              <a:cs typeface="+mn-cs"/>
            </a:endParaRPr>
          </a:p>
          <a:p>
            <a:r>
              <a:rPr lang="sv-SE" sz="1200" b="1" kern="1200" dirty="0">
                <a:solidFill>
                  <a:schemeClr val="tx1"/>
                </a:solidFill>
                <a:effectLst/>
                <a:ea typeface="+mn-ea"/>
                <a:cs typeface="+mn-cs"/>
              </a:rPr>
              <a:t>Regel:</a:t>
            </a:r>
            <a:r>
              <a:rPr lang="sv-SE" sz="1200" kern="1200" dirty="0">
                <a:solidFill>
                  <a:schemeClr val="tx1"/>
                </a:solidFill>
                <a:effectLst/>
                <a:ea typeface="+mn-ea"/>
                <a:cs typeface="+mn-cs"/>
              </a:rPr>
              <a:t> Barnet ska alltid höra av sig när hen går från skolan och berätta var och vem hen är med.</a:t>
            </a:r>
          </a:p>
          <a:p>
            <a:r>
              <a:rPr lang="sv-SE" sz="1200" b="1" kern="1200" dirty="0">
                <a:solidFill>
                  <a:schemeClr val="tx1"/>
                </a:solidFill>
                <a:effectLst/>
                <a:ea typeface="+mn-ea"/>
                <a:cs typeface="+mn-cs"/>
              </a:rPr>
              <a:t>Om barnet följer regeln:</a:t>
            </a:r>
            <a:r>
              <a:rPr lang="sv-SE" sz="1200" kern="1200" dirty="0">
                <a:solidFill>
                  <a:schemeClr val="tx1"/>
                </a:solidFill>
                <a:effectLst/>
                <a:ea typeface="+mn-ea"/>
                <a:cs typeface="+mn-cs"/>
              </a:rPr>
              <a:t> kommer hen få se ett avsnitt till av sin favoritserie varje kväll.</a:t>
            </a:r>
          </a:p>
          <a:p>
            <a:r>
              <a:rPr lang="sv-SE" sz="1200" b="1" kern="1200" dirty="0">
                <a:solidFill>
                  <a:schemeClr val="tx1"/>
                </a:solidFill>
                <a:effectLst/>
                <a:ea typeface="+mn-ea"/>
                <a:cs typeface="+mn-cs"/>
              </a:rPr>
              <a:t>Om barnet bryter mot regeln: </a:t>
            </a:r>
            <a:r>
              <a:rPr lang="sv-SE" sz="1200" kern="1200" dirty="0">
                <a:solidFill>
                  <a:schemeClr val="tx1"/>
                </a:solidFill>
                <a:effectLst/>
                <a:ea typeface="+mn-ea"/>
                <a:cs typeface="+mn-cs"/>
              </a:rPr>
              <a:t>kommer hen få se ett avsnitt mindre av sin favoritserie varje kväll.</a:t>
            </a:r>
          </a:p>
          <a:p>
            <a:pPr marL="0" indent="0" eaLnBrk="1" hangingPunct="1">
              <a:spcBef>
                <a:spcPct val="0"/>
              </a:spcBef>
              <a:buFont typeface="Arial" panose="020B0604020202020204" pitchFamily="34" charset="0"/>
              <a:buNone/>
            </a:pPr>
            <a:endParaRPr lang="sv-SE" b="1" baseline="0" noProof="0" dirty="0"/>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b="0" baseline="0" noProof="0" dirty="0"/>
              <a:t>Viktigt att bestämma datum för uppföljning.</a:t>
            </a:r>
          </a:p>
          <a:p>
            <a:pPr marL="0" indent="0" eaLnBrk="1" hangingPunct="1">
              <a:spcBef>
                <a:spcPct val="0"/>
              </a:spcBef>
              <a:buFont typeface="Arial" panose="020B0604020202020204" pitchFamily="34" charset="0"/>
              <a:buNone/>
            </a:pPr>
            <a:endParaRPr lang="sv-SE" b="0" baseline="0" noProof="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sz="1200" b="0" dirty="0">
                <a:effectLst/>
                <a:ea typeface="Times New Roman" panose="02020603050405020304" pitchFamily="18" charset="0"/>
                <a:cs typeface="Times New Roman" panose="02020603050405020304" pitchFamily="18" charset="0"/>
              </a:rPr>
              <a:t>När föräldrar</a:t>
            </a:r>
            <a:r>
              <a:rPr lang="sv-SE" sz="1200" b="0" baseline="0" dirty="0">
                <a:effectLst/>
                <a:ea typeface="Times New Roman" panose="02020603050405020304" pitchFamily="18" charset="0"/>
                <a:cs typeface="Times New Roman" panose="02020603050405020304" pitchFamily="18" charset="0"/>
              </a:rPr>
              <a:t>na </a:t>
            </a:r>
            <a:r>
              <a:rPr lang="sv-SE" sz="1200" b="0" dirty="0">
                <a:effectLst/>
                <a:ea typeface="Times New Roman" panose="02020603050405020304" pitchFamily="18" charset="0"/>
                <a:cs typeface="Times New Roman" panose="02020603050405020304" pitchFamily="18" charset="0"/>
              </a:rPr>
              <a:t>försöker komma överens om en regel är det bra att använda strategierna från problemlösning. Barnet kan gärna vara delaktigt. Det är bra att försöka komma fram till nya lösningar och kompromisser. Skillnaden är att föräldrarna på ett tydligare sätt har sista ordet och att konsekvenserna av att följa och inte följa reglerna är tydliga.</a:t>
            </a:r>
            <a:endParaRPr lang="sv-SE" sz="1300" b="0" dirty="0">
              <a:effectLst/>
              <a:ea typeface="Times New Roman" panose="02020603050405020304" pitchFamily="18" charset="0"/>
            </a:endParaRPr>
          </a:p>
          <a:p>
            <a:pPr marL="0" indent="0" eaLnBrk="1" hangingPunct="1">
              <a:spcBef>
                <a:spcPct val="0"/>
              </a:spcBef>
              <a:buFont typeface="Arial" panose="020B0604020202020204" pitchFamily="34" charset="0"/>
              <a:buNone/>
            </a:pPr>
            <a:endParaRPr lang="sv-SE" b="1" baseline="0" noProof="0" dirty="0">
              <a:latin typeface="+mn-lt"/>
            </a:endParaRPr>
          </a:p>
        </p:txBody>
      </p:sp>
      <p:sp>
        <p:nvSpPr>
          <p:cNvPr id="76804"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B3CBA4-4BFF-45F4-BF08-2B8CC64FD19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1995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74755" name="Platshållare för anteckningar 2"/>
          <p:cNvSpPr>
            <a:spLocks noGrp="1"/>
          </p:cNvSpPr>
          <p:nvPr>
            <p:ph type="body" idx="1"/>
          </p:nvPr>
        </p:nvSpPr>
        <p:spPr bwMode="auto">
          <a:noFill/>
        </p:spPr>
        <p:txBody>
          <a:bodyPr wrap="square" numCol="1" anchor="t" anchorCtr="0" compatLnSpc="1">
            <a:prstTxWarp prst="textNoShape">
              <a:avLst/>
            </a:prstTxWarp>
            <a:noAutofit/>
          </a:bodyPr>
          <a:lstStyle/>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b="0" noProof="0" dirty="0">
                <a:latin typeface="+mn-lt"/>
              </a:rPr>
              <a:t>4 min</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b="1" baseline="0" noProof="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Tänk på att vi är i toppen pyramiden nu, </a:t>
            </a:r>
            <a:r>
              <a:rPr lang="sv-SE" sz="1200" dirty="0">
                <a:latin typeface="Times New Roman" panose="02020603050405020304" pitchFamily="18" charset="0"/>
                <a:cs typeface="Times New Roman" panose="02020603050405020304" pitchFamily="18" charset="0"/>
              </a:rPr>
              <a:t>överenskommelse om en </a:t>
            </a:r>
            <a:r>
              <a:rPr lang="sv-SE" sz="1200" b="1" dirty="0">
                <a:latin typeface="Times New Roman" panose="02020603050405020304" pitchFamily="18" charset="0"/>
                <a:cs typeface="Times New Roman" panose="02020603050405020304" pitchFamily="18" charset="0"/>
              </a:rPr>
              <a:t>regel ska användas sparsamt och </a:t>
            </a:r>
            <a:r>
              <a:rPr kumimoji="0" lang="sv-SE" sz="1200" b="1" i="0" u="none" strike="noStrike" kern="1200" cap="none" spc="0" normalizeH="0" baseline="0" noProof="0" dirty="0">
                <a:ln>
                  <a:noFill/>
                </a:ln>
                <a:solidFill>
                  <a:prstClr val="black"/>
                </a:solidFill>
                <a:effectLst/>
                <a:uLnTx/>
                <a:uFillTx/>
                <a:latin typeface="+mn-lt"/>
                <a:ea typeface="+mn-ea"/>
                <a:cs typeface="+mn-cs"/>
              </a:rPr>
              <a:t>är bara till för några av föräldrarna!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Överenskommelse om en regel är avsedd för </a:t>
            </a:r>
            <a:r>
              <a:rPr lang="sv-SE" b="1" baseline="0" dirty="0"/>
              <a:t>allvarliga</a:t>
            </a:r>
            <a:r>
              <a:rPr lang="sv-SE" baseline="0" dirty="0"/>
              <a:t> problembeteenden som man inte kommit till rätta med genom att jobba med basen, välja bort strider eller använda nödbroms. Det är ytterligare e</a:t>
            </a:r>
            <a:r>
              <a:rPr lang="sv-SE" dirty="0"/>
              <a:t>tt steg</a:t>
            </a:r>
            <a:r>
              <a:rPr lang="sv-SE" baseline="0" dirty="0"/>
              <a:t> i toppen av pyramiden för att komma till rätta med bråksituationer och problembeteenden.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Kom ihåg basen i pyramiden.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Innan föräldrarna börjar införa regler måste de fundera på hur samspelet ser ut med barnet. Umgås de tillräckligt mycket? Har de jobbat med förberedelser? Får barnet tillräckligt med uppmuntran? Har de prövat att ge barnet uppdrag? Har barnet upplevt att det har lyckats med olika saker? Behöver föräldrarna göra en samspelsanalys för att se vad som händer i samspelet mellan förälder och barnet i olika situationer?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går inte att ta en genväg med regler om det samtidigt finns brister i umgänge och kommunikation. Tänk på 5-1:an, ficklampan och FUB.</a:t>
            </a:r>
            <a:endParaRPr lang="sv-SE" baseline="0" noProof="0" dirty="0">
              <a:latin typeface="+mn-lt"/>
            </a:endParaRPr>
          </a:p>
          <a:p>
            <a:pPr marL="171450" indent="-171450" eaLnBrk="1" hangingPunct="1">
              <a:spcBef>
                <a:spcPct val="0"/>
              </a:spcBef>
              <a:buFont typeface="Arial" panose="020B0604020202020204" pitchFamily="34" charset="0"/>
              <a:buChar char="•"/>
            </a:pPr>
            <a:endParaRPr lang="sv-SE" baseline="0" noProof="0" dirty="0">
              <a:latin typeface="+mn-lt"/>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sv-SE" baseline="0" noProof="0" dirty="0">
                <a:latin typeface="+mn-lt"/>
              </a:rPr>
              <a:t>Erfarenheten från föräldragrupper är att vid träff 8 ser många föräldrar inget behov av att jobba med regler, trots att de flesta önskar den typen av interventioner i början av KOMET. </a:t>
            </a: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sv-SE" baseline="0" noProof="0" dirty="0">
              <a:latin typeface="+mn-lt"/>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sv-SE" b="1" baseline="0" noProof="0" dirty="0">
                <a:latin typeface="+mn-lt"/>
              </a:rPr>
              <a:t>En gruppledare </a:t>
            </a:r>
            <a:r>
              <a:rPr lang="sv-SE" b="0" baseline="0" noProof="0" dirty="0">
                <a:latin typeface="+mn-lt"/>
              </a:rPr>
              <a:t>berättar om ett exempel som vi får berätta om: </a:t>
            </a:r>
            <a:r>
              <a:rPr lang="sv-SE" baseline="0" noProof="0" dirty="0">
                <a:latin typeface="+mn-lt"/>
              </a:rPr>
              <a:t>Under sin tid som gruppledare för KOMET inom BUP såg hon många exempel på barn med mer omfattande utagerande. En familj med en pojke som regelbundet sprang och hämtade en kniv i köket när han blev arg och konflikter eskalerade, vilket förstås var ett stort problem för familjen. Gruppledaren tänkte själv att denna familj kommer ha god nytta av toppstrategier för att lyckas förändra det beteendet och kände sig så nöjd inför träff 8 då hon äntligen fick presentera regelplan, och de skulle äntligen få det som de efterfrågade. Men väl där visade det sig att föräldrarna inte behövde jobba med regelplan för beteendet att springa runt med kniv, eftersom det redan hade minskat så mycket. Föräldrarna hade fyllt på i förtroendekontot med gemensam stund och jobbat jättefint med </a:t>
            </a:r>
            <a:r>
              <a:rPr lang="sv-SE" baseline="0" noProof="0" dirty="0" err="1">
                <a:latin typeface="+mn-lt"/>
              </a:rPr>
              <a:t>FUBen</a:t>
            </a:r>
            <a:r>
              <a:rPr lang="sv-SE" baseline="0" noProof="0" dirty="0">
                <a:latin typeface="+mn-lt"/>
              </a:rPr>
              <a:t>, parallellt med att de vågade minska uppmärksamheten när pojken tog till kraftfulla beteenden som att hämta kniv. Självklart behövde man här också prata om andra typer av förberedelser i F:et, som att lägga knivarna på ett mindre tillgängligt ställe. Så även för mer komplicerade samspelskedjor och utagerandebeteenden kommer man långt med basen i KOMET!</a:t>
            </a:r>
            <a:endParaRPr lang="sv-SE" noProof="0" dirty="0">
              <a:latin typeface="+mn-lt"/>
            </a:endParaRPr>
          </a:p>
        </p:txBody>
      </p:sp>
      <p:sp>
        <p:nvSpPr>
          <p:cNvPr id="76804"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B3CBA4-4BFF-45F4-BF08-2B8CC64FD19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500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9762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sv-SE" noProof="0" dirty="0"/>
              <a:t>1 min</a:t>
            </a:r>
          </a:p>
          <a:p>
            <a:pPr eaLnBrk="1" hangingPunct="1">
              <a:spcBef>
                <a:spcPct val="0"/>
              </a:spcBef>
            </a:pPr>
            <a:endParaRPr lang="sv-SE" noProof="0" dirty="0"/>
          </a:p>
          <a:p>
            <a:pPr eaLnBrk="1" hangingPunct="1">
              <a:spcBef>
                <a:spcPct val="0"/>
              </a:spcBef>
            </a:pPr>
            <a:r>
              <a:rPr lang="sv-SE" noProof="0" dirty="0"/>
              <a:t>Bra att föräldrarna</a:t>
            </a:r>
            <a:r>
              <a:rPr lang="sv-SE" baseline="0" noProof="0" dirty="0"/>
              <a:t> </a:t>
            </a:r>
            <a:r>
              <a:rPr lang="sv-SE" noProof="0" dirty="0"/>
              <a:t>undviker spontana regler och hot! </a:t>
            </a:r>
          </a:p>
          <a:p>
            <a:pPr eaLnBrk="1" hangingPunct="1">
              <a:spcBef>
                <a:spcPct val="0"/>
              </a:spcBef>
            </a:pPr>
            <a:endParaRPr lang="sv-SE" noProof="0" dirty="0"/>
          </a:p>
          <a:p>
            <a:pPr eaLnBrk="1" hangingPunct="1">
              <a:spcBef>
                <a:spcPct val="0"/>
              </a:spcBef>
            </a:pPr>
            <a:r>
              <a:rPr lang="sv-SE" noProof="0" dirty="0"/>
              <a:t>I stunden</a:t>
            </a:r>
            <a:r>
              <a:rPr lang="sv-SE" baseline="0" noProof="0" dirty="0"/>
              <a:t> blir det lätt ogenomtänkt, för mycket, omöjligt att genomföra, inkonsekvent, galet! </a:t>
            </a:r>
          </a:p>
          <a:p>
            <a:pPr eaLnBrk="1" hangingPunct="1">
              <a:spcBef>
                <a:spcPct val="0"/>
              </a:spcBef>
            </a:pPr>
            <a:endParaRPr lang="sv-SE" baseline="0" noProof="0" dirty="0"/>
          </a:p>
          <a:p>
            <a:pPr eaLnBrk="1" hangingPunct="1">
              <a:spcBef>
                <a:spcPct val="0"/>
              </a:spcBef>
            </a:pPr>
            <a:r>
              <a:rPr lang="sv-SE" noProof="0" dirty="0"/>
              <a:t>Tomma hot är inte särskilt smarta - barnet lär sig snart att det inte betyder något. </a:t>
            </a:r>
          </a:p>
          <a:p>
            <a:pPr eaLnBrk="1" hangingPunct="1">
              <a:spcBef>
                <a:spcPct val="0"/>
              </a:spcBef>
            </a:pPr>
            <a:endParaRPr lang="sv-SE" noProof="0" dirty="0"/>
          </a:p>
        </p:txBody>
      </p:sp>
    </p:spTree>
    <p:extLst>
      <p:ext uri="{BB962C8B-B14F-4D97-AF65-F5344CB8AC3E}">
        <p14:creationId xmlns:p14="http://schemas.microsoft.com/office/powerpoint/2010/main" val="38223411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sz="1200" kern="1200" dirty="0">
                <a:solidFill>
                  <a:schemeClr val="tx1"/>
                </a:solidFill>
                <a:effectLst/>
                <a:latin typeface="+mn-lt"/>
                <a:ea typeface="+mn-ea"/>
                <a:cs typeface="+mn-cs"/>
              </a:rPr>
              <a:t>3 min </a:t>
            </a:r>
          </a:p>
          <a:p>
            <a:endParaRPr lang="sv-SE" sz="1200" kern="1200" baseline="0" noProof="0" dirty="0">
              <a:solidFill>
                <a:schemeClr val="tx1"/>
              </a:solidFill>
              <a:effectLst/>
              <a:latin typeface="+mn-lt"/>
              <a:ea typeface="+mn-ea"/>
              <a:cs typeface="+mn-cs"/>
            </a:endParaRPr>
          </a:p>
          <a:p>
            <a:pPr marL="171450" indent="-171450">
              <a:buFont typeface="Arial" panose="020B0604020202020204" pitchFamily="34" charset="0"/>
              <a:buChar char="•"/>
            </a:pPr>
            <a:r>
              <a:rPr lang="sv-SE" b="1" dirty="0"/>
              <a:t>Insyn och delaktighet skyddar mot riskbeteenden. </a:t>
            </a:r>
            <a:r>
              <a:rPr lang="sv-SE" dirty="0"/>
              <a:t>När föräldrar har god insyn i barnets liv minskar risken för att barnet hamnar i problematiska situationer. Att veta var barnet befinner sig, vad det gör och vilka det umgås med är särskilt viktigt – inte minst när barnet börjar röra sig mer självständigt. Om barn går hemifrån utan att säga till, eller undviker att berätta vad de gör, ökar risken för att de hamnar i svåra eller riskfyllda sammanhang.</a:t>
            </a:r>
          </a:p>
          <a:p>
            <a:endParaRPr lang="sv-SE" dirty="0"/>
          </a:p>
          <a:p>
            <a:pPr marL="171450" indent="-171450">
              <a:buFont typeface="Arial" panose="020B0604020202020204" pitchFamily="34" charset="0"/>
              <a:buChar char="•"/>
            </a:pPr>
            <a:r>
              <a:rPr lang="sv-SE" dirty="0"/>
              <a:t>Att ha insyn i barnets liv handlar inte om kontroll i negativ bemärkelse, utan om att vara tillgänglig, engagerad och delaktig. När barnet upplever att det kan lita på sina föräldrar och känna sig tryggt med att dela med sig – även av problem – skapas en grund för gemensam problemlösning. En sådan tillitsfull relation bygger på dialog och förtroende. Om detta etableras redan i tidig barndom, skapas en trygg grund inför tonårstiden.</a:t>
            </a:r>
          </a:p>
          <a:p>
            <a:endParaRPr lang="sv-SE" dirty="0"/>
          </a:p>
          <a:p>
            <a:pPr marL="171450" indent="-171450">
              <a:buFont typeface="Arial" panose="020B0604020202020204" pitchFamily="34" charset="0"/>
              <a:buChar char="•"/>
            </a:pPr>
            <a:r>
              <a:rPr lang="sv-SE" dirty="0"/>
              <a:t>En forskningsöversikt (</a:t>
            </a:r>
            <a:r>
              <a:rPr lang="sv-SE" dirty="0" err="1"/>
              <a:t>Quail</a:t>
            </a:r>
            <a:r>
              <a:rPr lang="sv-SE" dirty="0"/>
              <a:t>, 2020) visar att </a:t>
            </a:r>
            <a:r>
              <a:rPr lang="sv-SE" b="0" dirty="0"/>
              <a:t>föräldrakontroll i form av insyn och delaktighet – såsom tillsyn, kontakt med andra föräldrar eller att barnet självmant berättar – har flera skyddande effekter:</a:t>
            </a:r>
          </a:p>
          <a:p>
            <a:pPr marL="628650" lvl="1" indent="-171450">
              <a:buFont typeface="Courier New" panose="02070309020205020404" pitchFamily="49" charset="0"/>
              <a:buChar char="o"/>
            </a:pPr>
            <a:r>
              <a:rPr lang="sv-SE" dirty="0"/>
              <a:t>Mindre risk för att barnet utsätts för eller själv deltar i nätmobbning</a:t>
            </a:r>
          </a:p>
          <a:p>
            <a:pPr marL="628650" lvl="1" indent="-171450">
              <a:buFont typeface="Courier New" panose="02070309020205020404" pitchFamily="49" charset="0"/>
              <a:buChar char="o"/>
            </a:pPr>
            <a:r>
              <a:rPr lang="sv-SE" dirty="0"/>
              <a:t>Minskad risk för kriminalitet och antisocialt beteende</a:t>
            </a:r>
          </a:p>
          <a:p>
            <a:pPr marL="628650" lvl="1" indent="-171450">
              <a:buFont typeface="Courier New" panose="02070309020205020404" pitchFamily="49" charset="0"/>
              <a:buChar char="o"/>
            </a:pPr>
            <a:r>
              <a:rPr lang="sv-SE" dirty="0"/>
              <a:t>Färre utagerande symtom efter att ha upplevt våld</a:t>
            </a:r>
          </a:p>
          <a:p>
            <a:pPr marL="628650" lvl="1" indent="-171450">
              <a:buFont typeface="Courier New" panose="02070309020205020404" pitchFamily="49" charset="0"/>
              <a:buChar char="o"/>
            </a:pPr>
            <a:r>
              <a:rPr lang="sv-SE" dirty="0"/>
              <a:t>Förebyggande effekt på tonåringars alkohol- och drogbruk</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dirty="0"/>
              <a:t>Mer ansvarsfullt sexuellt beteende</a:t>
            </a:r>
          </a:p>
          <a:p>
            <a:pPr>
              <a:buFont typeface="Arial" panose="020B0604020202020204" pitchFamily="34" charset="0"/>
              <a:buNone/>
            </a:pPr>
            <a:endParaRPr lang="sv-SE" dirty="0"/>
          </a:p>
          <a:p>
            <a:pPr marL="171450" indent="-171450">
              <a:buFont typeface="Arial" panose="020B0604020202020204" pitchFamily="34" charset="0"/>
              <a:buChar char="•"/>
            </a:pPr>
            <a:r>
              <a:rPr lang="sv-SE" dirty="0"/>
              <a:t>Effekten är som starkast när insyn kombineras med </a:t>
            </a:r>
            <a:r>
              <a:rPr lang="sv-SE" b="1" dirty="0"/>
              <a:t>värme och öppen kommunikation</a:t>
            </a:r>
            <a:r>
              <a:rPr lang="sv-SE" dirty="0"/>
              <a:t>, som uppmuntrar barnet att självmant dela med sig. En </a:t>
            </a:r>
            <a:r>
              <a:rPr lang="sv-SE" b="1" dirty="0"/>
              <a:t>nära föräldra-barn-relation där barnet/tonåringen känner sig trygg att berätta om sina erfarenheter</a:t>
            </a:r>
            <a:r>
              <a:rPr lang="sv-SE" dirty="0"/>
              <a:t>, och där föräldern visar tillit, verkar alltså skydda mot flera former av riskbeteenden (</a:t>
            </a:r>
            <a:r>
              <a:rPr lang="sv-SE" dirty="0" err="1"/>
              <a:t>Quail</a:t>
            </a:r>
            <a:r>
              <a:rPr lang="sv-SE" dirty="0"/>
              <a:t>, 2020).</a:t>
            </a:r>
          </a:p>
          <a:p>
            <a:endParaRPr lang="sv-SE" sz="1200" kern="1200" baseline="0" noProof="0" dirty="0">
              <a:solidFill>
                <a:schemeClr val="tx1"/>
              </a:solidFill>
              <a:effectLst/>
              <a:latin typeface="+mn-lt"/>
              <a:ea typeface="+mn-ea"/>
              <a:cs typeface="+mn-cs"/>
            </a:endParaRPr>
          </a:p>
          <a:p>
            <a:endParaRPr lang="sv-SE" sz="1200" kern="1200" baseline="0" noProof="0" dirty="0">
              <a:solidFill>
                <a:schemeClr val="tx1"/>
              </a:solidFill>
              <a:effectLst/>
              <a:latin typeface="+mn-lt"/>
              <a:ea typeface="+mn-ea"/>
              <a:cs typeface="+mn-cs"/>
            </a:endParaRPr>
          </a:p>
          <a:p>
            <a:endParaRPr lang="sv-SE" dirty="0">
              <a:latin typeface="+mn-lt"/>
            </a:endParaRPr>
          </a:p>
        </p:txBody>
      </p:sp>
      <p:sp>
        <p:nvSpPr>
          <p:cNvPr id="4" name="Platshållare för bildnummer 3"/>
          <p:cNvSpPr>
            <a:spLocks noGrp="1"/>
          </p:cNvSpPr>
          <p:nvPr>
            <p:ph type="sldNum" sz="quarter" idx="10"/>
          </p:nvPr>
        </p:nvSpPr>
        <p:spPr/>
        <p:txBody>
          <a:bodyPr/>
          <a:lstStyle/>
          <a:p>
            <a:fld id="{CE5D709F-E256-4A36-B43A-C2969BEDD107}" type="slidenum">
              <a:rPr lang="sv-SE" smtClean="0"/>
              <a:pPr/>
              <a:t>41</a:t>
            </a:fld>
            <a:endParaRPr lang="sv-SE"/>
          </a:p>
        </p:txBody>
      </p:sp>
    </p:spTree>
    <p:extLst>
      <p:ext uri="{BB962C8B-B14F-4D97-AF65-F5344CB8AC3E}">
        <p14:creationId xmlns:p14="http://schemas.microsoft.com/office/powerpoint/2010/main" val="456757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noProof="0" dirty="0">
                <a:latin typeface="+mn-lt"/>
              </a:rPr>
              <a:t>6 min</a:t>
            </a: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noProof="0" dirty="0">
              <a:latin typeface="+mn-l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i="1" kern="1200" dirty="0">
                <a:solidFill>
                  <a:schemeClr val="tx1"/>
                </a:solidFill>
                <a:effectLst/>
                <a:latin typeface="+mn-lt"/>
                <a:ea typeface="+mn-ea"/>
                <a:cs typeface="+mn-cs"/>
              </a:rPr>
              <a:t>Gruppledarmanual, uppslag 6.</a:t>
            </a:r>
            <a:endParaRPr lang="sv-SE" b="0" i="1" baseline="0" noProof="0" dirty="0">
              <a:solidFill>
                <a:srgbClr val="FF0000"/>
              </a:solidFill>
              <a:latin typeface="+mn-lt"/>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sv-SE" b="1" noProof="0" dirty="0">
              <a:latin typeface="+mn-lt"/>
            </a:endParaRPr>
          </a:p>
          <a:p>
            <a: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Ni berättar att forskning har visat att god insyn och delaktighet i barnets liv har stor betydelse för barns utveckling och är en skyddsfaktor. </a:t>
            </a:r>
          </a:p>
          <a:p>
            <a:endParaRPr lang="sv-SE" sz="1200" b="1"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Ni</a:t>
            </a:r>
            <a:r>
              <a:rPr lang="sv-SE" sz="1200" b="0" kern="1200" baseline="0" dirty="0">
                <a:solidFill>
                  <a:schemeClr val="tx1"/>
                </a:solidFill>
                <a:effectLst/>
                <a:latin typeface="+mn-lt"/>
                <a:ea typeface="+mn-ea"/>
                <a:cs typeface="+mn-cs"/>
              </a:rPr>
              <a:t> frågar föräldrarna: </a:t>
            </a:r>
            <a:endParaRPr lang="sv-SE" sz="1200" b="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Vilken insyn har ni i era barns vardag?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barnet är yngre, hur kan man ha insyn hemma?</a:t>
            </a:r>
            <a:r>
              <a:rPr lang="sv-SE" sz="1200"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Fråga gruppen: </a:t>
            </a:r>
            <a:r>
              <a:rPr lang="sv-SE" sz="1200" kern="1200" dirty="0">
                <a:solidFill>
                  <a:schemeClr val="tx1"/>
                </a:solidFill>
                <a:effectLst/>
                <a:latin typeface="+mn-lt"/>
                <a:ea typeface="+mn-ea"/>
                <a:cs typeface="+mn-cs"/>
              </a:rPr>
              <a:t>Vad tänker ni, hur kan föräldrar ha insyn i sina barns vardag? Och om barnet är yngre, hur kan man ha insyn hemma?</a:t>
            </a:r>
          </a:p>
          <a:p>
            <a:pPr marL="171450" indent="-171450">
              <a:buFont typeface="Wingdings" panose="05000000000000000000" pitchFamily="2" charset="2"/>
              <a:buChar char="Ø"/>
            </a:pPr>
            <a:r>
              <a:rPr lang="sv-SE" sz="1200" i="1" kern="1200" dirty="0">
                <a:solidFill>
                  <a:schemeClr val="tx1"/>
                </a:solidFill>
                <a:effectLst/>
                <a:latin typeface="+mn-lt"/>
                <a:ea typeface="+mn-ea"/>
                <a:cs typeface="+mn-cs"/>
              </a:rPr>
              <a:t>Be deltagarna diskutera två och två i några minuter. </a:t>
            </a:r>
          </a:p>
          <a:p>
            <a:pPr marL="171450" indent="-171450">
              <a:buFont typeface="Wingdings" panose="05000000000000000000" pitchFamily="2" charset="2"/>
              <a:buChar char="Ø"/>
            </a:pPr>
            <a:r>
              <a:rPr lang="sv-SE" sz="1200" i="1" kern="1200" dirty="0">
                <a:solidFill>
                  <a:schemeClr val="tx1"/>
                </a:solidFill>
                <a:effectLst/>
                <a:latin typeface="+mn-lt"/>
                <a:ea typeface="+mn-ea"/>
                <a:cs typeface="+mn-cs"/>
              </a:rPr>
              <a:t>Samla sedan in.</a:t>
            </a:r>
          </a:p>
          <a:p>
            <a:pPr marL="171450" indent="-171450">
              <a:buFont typeface="Wingdings" panose="05000000000000000000" pitchFamily="2" charset="2"/>
              <a:buChar char="Ø"/>
            </a:pPr>
            <a:endParaRPr lang="sv-SE" sz="1200" kern="1200" dirty="0">
              <a:solidFill>
                <a:schemeClr val="tx1"/>
              </a:solidFill>
              <a:effectLst/>
              <a:latin typeface="+mn-lt"/>
              <a:ea typeface="+mn-ea"/>
              <a:cs typeface="+mn-cs"/>
            </a:endParaRPr>
          </a:p>
          <a:p>
            <a:endParaRPr lang="sv-SE" sz="1200" i="1" kern="1200" dirty="0">
              <a:solidFill>
                <a:schemeClr val="tx1"/>
              </a:solidFill>
              <a:effectLst/>
              <a:latin typeface="+mn-lt"/>
              <a:ea typeface="+mn-ea"/>
              <a:cs typeface="+mn-cs"/>
            </a:endParaRPr>
          </a:p>
          <a:p>
            <a:pPr eaLnBrk="1" hangingPunct="1">
              <a:spcBef>
                <a:spcPct val="0"/>
              </a:spcBef>
            </a:pPr>
            <a:endParaRPr lang="sv-SE" b="1" baseline="0" noProof="0" dirty="0">
              <a:latin typeface="+mn-lt"/>
            </a:endParaRPr>
          </a:p>
          <a:p>
            <a:pPr eaLnBrk="1" hangingPunct="1">
              <a:spcBef>
                <a:spcPct val="0"/>
              </a:spcBef>
            </a:pPr>
            <a:endParaRPr lang="sv-SE" baseline="0" noProof="0" dirty="0">
              <a:latin typeface="+mn-lt"/>
            </a:endParaRPr>
          </a:p>
        </p:txBody>
      </p:sp>
    </p:spTree>
    <p:extLst>
      <p:ext uri="{BB962C8B-B14F-4D97-AF65-F5344CB8AC3E}">
        <p14:creationId xmlns:p14="http://schemas.microsoft.com/office/powerpoint/2010/main" val="30711279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txBox="1">
            <a:spLocks noGrp="1" noChangeArrowheads="1"/>
          </p:cNvSpPr>
          <p:nvPr/>
        </p:nvSpPr>
        <p:spPr bwMode="auto">
          <a:xfrm>
            <a:off x="3852717" y="9429831"/>
            <a:ext cx="2944958" cy="496808"/>
          </a:xfrm>
          <a:prstGeom prst="rect">
            <a:avLst/>
          </a:prstGeom>
          <a:noFill/>
          <a:ln w="9525">
            <a:noFill/>
            <a:miter lim="800000"/>
            <a:headEnd/>
            <a:tailEnd/>
          </a:ln>
        </p:spPr>
        <p:txBody>
          <a:bodyPr anchor="b"/>
          <a:lstStyle/>
          <a:p>
            <a:pPr algn="r"/>
            <a:fld id="{1E65E2C0-0B1E-4F79-A478-74C4B412075F}" type="slidenum">
              <a:rPr lang="sv-SE" sz="1200">
                <a:latin typeface="Calibri" pitchFamily="34" charset="0"/>
              </a:rPr>
              <a:pPr algn="r"/>
              <a:t>43</a:t>
            </a:fld>
            <a:endParaRPr lang="sv-SE" sz="1200">
              <a:latin typeface="Calibri" pitchFamily="34" charset="0"/>
            </a:endParaRPr>
          </a:p>
        </p:txBody>
      </p:sp>
      <p:sp>
        <p:nvSpPr>
          <p:cNvPr id="399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Autofit/>
          </a:bodyPr>
          <a:lstStyle/>
          <a:p>
            <a:pPr eaLnBrk="1" hangingPunct="1">
              <a:spcBef>
                <a:spcPct val="0"/>
              </a:spcBef>
            </a:pPr>
            <a:r>
              <a:rPr lang="sv-SE" sz="1200" dirty="0"/>
              <a:t>3 min</a:t>
            </a:r>
          </a:p>
          <a:p>
            <a:pPr eaLnBrk="1" hangingPunct="1">
              <a:spcBef>
                <a:spcPct val="0"/>
              </a:spcBef>
            </a:pPr>
            <a:endParaRPr lang="sv-SE"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sv-SE" sz="1200" i="1" kern="1200" dirty="0">
                <a:solidFill>
                  <a:schemeClr val="tx1"/>
                </a:solidFill>
                <a:effectLst/>
                <a:latin typeface="+mn-lt"/>
                <a:ea typeface="+mn-ea"/>
                <a:cs typeface="+mn-cs"/>
              </a:rPr>
              <a:t>Gruppledarmanual, uppslag 6.</a:t>
            </a:r>
            <a:endParaRPr lang="sv-SE" b="0" i="1" baseline="0" noProof="0" dirty="0">
              <a:solidFill>
                <a:srgbClr val="FF0000"/>
              </a:solidFill>
              <a:latin typeface="+mn-lt"/>
            </a:endParaRPr>
          </a:p>
          <a:p>
            <a:pPr eaLnBrk="1" hangingPunct="1">
              <a:spcBef>
                <a:spcPct val="0"/>
              </a:spcBef>
            </a:pPr>
            <a:endParaRPr lang="sv-SE"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sv-SE" sz="1200" kern="1200" dirty="0">
                <a:solidFill>
                  <a:schemeClr val="tx1"/>
                </a:solidFill>
                <a:effectLst/>
                <a:latin typeface="+mn-lt"/>
                <a:ea typeface="+mn-ea"/>
                <a:cs typeface="+mn-cs"/>
              </a:rPr>
              <a:t>Insyn handlar om att ta del av sitt barns liv genom att exempelvis veta var barnet är när det är inte är hemma, vad det gör och vilka det umgås med. Det handlar också om insyn om vad barnet gör på internet. Som förälder behöver du visa intresse och finnas till hands.</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Råd för bättre insyn i barnets liv:</a:t>
            </a: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Skapa en rutin</a:t>
            </a:r>
            <a:r>
              <a:rPr lang="sv-SE" sz="1200" kern="1200" dirty="0">
                <a:solidFill>
                  <a:schemeClr val="tx1"/>
                </a:solidFill>
                <a:effectLst/>
                <a:latin typeface="+mn-lt"/>
                <a:ea typeface="+mn-ea"/>
                <a:cs typeface="+mn-cs"/>
              </a:rPr>
              <a:t> där barnet alltid säger vart det ska innan det lämnar hemmet.</a:t>
            </a:r>
          </a:p>
          <a:p>
            <a:pPr lvl="0"/>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Håll dig informerad om</a:t>
            </a:r>
            <a:r>
              <a:rPr lang="sv-SE" sz="1200" kern="1200" dirty="0">
                <a:solidFill>
                  <a:schemeClr val="tx1"/>
                </a:solidFill>
                <a:effectLst/>
                <a:latin typeface="+mn-lt"/>
                <a:ea typeface="+mn-ea"/>
                <a:cs typeface="+mn-cs"/>
              </a:rPr>
              <a:t> var barnet är någonstans. Med yngre barn är det bra att titta till barnet då och då om det leker på egen hand.</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Kom överens om tider</a:t>
            </a:r>
            <a:r>
              <a:rPr lang="sv-SE" sz="1200" kern="1200" dirty="0">
                <a:solidFill>
                  <a:schemeClr val="tx1"/>
                </a:solidFill>
                <a:effectLst/>
                <a:latin typeface="+mn-lt"/>
                <a:ea typeface="+mn-ea"/>
                <a:cs typeface="+mn-cs"/>
              </a:rPr>
              <a:t> då barnet ska vara hemma. Kom överens om att barnet ringer om det blir försenat.</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Visa intresse för barnets liv på nätet</a:t>
            </a:r>
            <a:r>
              <a:rPr lang="sv-SE" sz="1200" kern="1200" dirty="0">
                <a:solidFill>
                  <a:schemeClr val="tx1"/>
                </a:solidFill>
                <a:effectLst/>
                <a:latin typeface="+mn-lt"/>
                <a:ea typeface="+mn-ea"/>
                <a:cs typeface="+mn-cs"/>
              </a:rPr>
              <a:t> och fråga om vad som hänt där under dagen. Fråga gärna om sociala medier. Försök att göra det på ett öppet och nyfiket sätt. </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Var nyfiken</a:t>
            </a:r>
            <a:r>
              <a:rPr lang="sv-SE" sz="1200" kern="1200" dirty="0">
                <a:solidFill>
                  <a:schemeClr val="tx1"/>
                </a:solidFill>
                <a:effectLst/>
                <a:latin typeface="+mn-lt"/>
                <a:ea typeface="+mn-ea"/>
                <a:cs typeface="+mn-cs"/>
              </a:rPr>
              <a:t> på och lär känna barnets vänner och vännernas föräldrar.</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b="1" kern="1200" dirty="0" err="1">
                <a:solidFill>
                  <a:schemeClr val="tx1"/>
                </a:solidFill>
                <a:effectLst/>
                <a:latin typeface="+mn-lt"/>
                <a:ea typeface="+mn-ea"/>
                <a:cs typeface="+mn-cs"/>
              </a:rPr>
              <a:t>Nätverka</a:t>
            </a:r>
            <a:r>
              <a:rPr lang="sv-SE" sz="1200" kern="1200" dirty="0">
                <a:solidFill>
                  <a:schemeClr val="tx1"/>
                </a:solidFill>
                <a:effectLst/>
                <a:latin typeface="+mn-lt"/>
                <a:ea typeface="+mn-ea"/>
                <a:cs typeface="+mn-cs"/>
              </a:rPr>
              <a:t> gärna med andra vuxna – att dela erfarenheter med andra gör föräldrarollen lättare. </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b="1" kern="1200" dirty="0">
                <a:solidFill>
                  <a:schemeClr val="tx1"/>
                </a:solidFill>
                <a:effectLst/>
                <a:latin typeface="+mn-lt"/>
                <a:ea typeface="+mn-ea"/>
                <a:cs typeface="+mn-cs"/>
              </a:rPr>
              <a:t>Var tillgänglig,</a:t>
            </a:r>
            <a:r>
              <a:rPr lang="sv-SE" sz="1200" kern="1200" dirty="0">
                <a:solidFill>
                  <a:schemeClr val="tx1"/>
                </a:solidFill>
                <a:effectLst/>
                <a:latin typeface="+mn-lt"/>
                <a:ea typeface="+mn-ea"/>
                <a:cs typeface="+mn-cs"/>
              </a:rPr>
              <a:t> intresserad och öppen för att lyssna när barnet vill berätta om sina upplevelser. Skapa gärna en rutin då barnet har möjlighet att berätta om sin dag.</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Överdriven insyn kan signalera en föreställning till barnet om att världen är farlig och att du inte litar på barnet. Föräldrar som oroar sig mycket förvärrar ofta sin oro genom att hela tiden kontrollera att ingenting har hänt. Det är bra att försöka ha en balans mellan insyn och tillit. För mycket kontroll kan öka risken för problem och att barnet väljer att inte berätta när något allvarligt hänt.</a:t>
            </a:r>
            <a:r>
              <a:rPr lang="sv-SE" dirty="0">
                <a:effectLst/>
              </a:rPr>
              <a:t> </a:t>
            </a:r>
            <a:endParaRPr lang="sv-SE" sz="1200" dirty="0"/>
          </a:p>
          <a:p>
            <a:pPr eaLnBrk="1" hangingPunct="1">
              <a:spcBef>
                <a:spcPct val="0"/>
              </a:spcBef>
            </a:pPr>
            <a:endParaRPr lang="sv-SE" sz="1200" dirty="0"/>
          </a:p>
        </p:txBody>
      </p:sp>
    </p:spTree>
    <p:extLst>
      <p:ext uri="{BB962C8B-B14F-4D97-AF65-F5344CB8AC3E}">
        <p14:creationId xmlns:p14="http://schemas.microsoft.com/office/powerpoint/2010/main" val="30278618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indent="0">
              <a:buFont typeface="Arial" panose="020B0604020202020204" pitchFamily="34" charset="0"/>
              <a:buNone/>
            </a:pPr>
            <a:r>
              <a:rPr lang="sv-SE" i="0" kern="1200" dirty="0">
                <a:solidFill>
                  <a:schemeClr val="tx1"/>
                </a:solidFill>
                <a:effectLst/>
                <a:latin typeface="+mn-lt"/>
                <a:ea typeface="+mn-ea"/>
                <a:cs typeface="+mn-cs"/>
              </a:rPr>
              <a:t>12.00</a:t>
            </a:r>
            <a:r>
              <a:rPr lang="sv-SE" i="0" kern="1200" baseline="0" dirty="0">
                <a:solidFill>
                  <a:schemeClr val="tx1"/>
                </a:solidFill>
                <a:effectLst/>
                <a:latin typeface="+mn-lt"/>
                <a:ea typeface="+mn-ea"/>
                <a:cs typeface="+mn-cs"/>
              </a:rPr>
              <a:t> efter denna bild, inklusive 20 min rast och 5 min bensträckare</a:t>
            </a:r>
          </a:p>
          <a:p>
            <a:pPr marL="0" indent="0">
              <a:buFont typeface="Arial" panose="020B0604020202020204" pitchFamily="34" charset="0"/>
              <a:buNone/>
            </a:pPr>
            <a:r>
              <a:rPr lang="sv-SE" i="0" kern="1200" dirty="0">
                <a:solidFill>
                  <a:schemeClr val="tx1"/>
                </a:solidFill>
                <a:effectLst/>
                <a:latin typeface="+mn-lt"/>
                <a:ea typeface="+mn-ea"/>
                <a:cs typeface="+mn-cs"/>
              </a:rPr>
              <a:t>2 min </a:t>
            </a:r>
          </a:p>
          <a:p>
            <a:pPr marL="0" indent="0">
              <a:buFont typeface="Arial" panose="020B0604020202020204" pitchFamily="34" charset="0"/>
              <a:buNone/>
            </a:pPr>
            <a:endParaRPr lang="sv-SE" sz="14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sz="1400" i="1" kern="1200" dirty="0">
                <a:solidFill>
                  <a:schemeClr val="tx1"/>
                </a:solidFill>
                <a:effectLst/>
                <a:latin typeface="+mn-lt"/>
                <a:ea typeface="+mn-ea"/>
                <a:cs typeface="+mn-cs"/>
              </a:rPr>
              <a:t>Gruppledarmanual, uppslag 7.</a:t>
            </a:r>
            <a:endParaRPr lang="sv-SE" sz="1400" b="0" i="1" baseline="0" noProof="0" dirty="0">
              <a:solidFill>
                <a:srgbClr val="FF0000"/>
              </a:solidFill>
              <a:latin typeface="+mn-lt"/>
            </a:endParaRPr>
          </a:p>
          <a:p>
            <a:pPr marL="0" indent="0">
              <a:buFont typeface="Arial" panose="020B0604020202020204" pitchFamily="34" charset="0"/>
              <a:buNone/>
            </a:pPr>
            <a:endParaRPr lang="sv-SE" sz="14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Förklara att tidigare hemuppgifter fortsätter. Undersök om någon förälder har frågor.</a:t>
            </a: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Gå igenom hemuppgiften noga med de föräldrar som vill arbeta med regler. Föräldrarna börjar med en regel, men om det finns behov kan de utöka till fler senare. Det är bättre att ha några få regler än för många som missas att följas upp.</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Undersök hur föräldrarna vill göra barnet delaktigt i arbetet med regler.</a:t>
            </a:r>
          </a:p>
          <a:p>
            <a:endParaRPr lang="sv-SE"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Föräldrarna fyller i skattningar</a:t>
            </a:r>
            <a:r>
              <a:rPr lang="sv-SE" sz="1200" b="0" i="0" kern="1200" baseline="0" dirty="0">
                <a:solidFill>
                  <a:schemeClr val="tx1"/>
                </a:solidFill>
                <a:effectLst/>
                <a:latin typeface="+mn-lt"/>
                <a:ea typeface="+mn-ea"/>
                <a:cs typeface="+mn-cs"/>
              </a:rPr>
              <a:t> igen, utifrån den situation de befinner sig i nu. </a:t>
            </a:r>
            <a:r>
              <a:rPr lang="sv-SE" sz="1200" b="0" i="1" kern="1200" dirty="0">
                <a:solidFill>
                  <a:schemeClr val="tx1"/>
                </a:solidFill>
                <a:effectLst/>
                <a:latin typeface="+mn-lt"/>
                <a:ea typeface="+mn-ea"/>
                <a:cs typeface="+mn-cs"/>
              </a:rPr>
              <a:t>Träff 1, bilaga 1, Beteendelista förälder </a:t>
            </a:r>
            <a:r>
              <a:rPr lang="sv-SE" sz="1200" b="0" i="0" kern="1200" dirty="0">
                <a:solidFill>
                  <a:schemeClr val="tx1"/>
                </a:solidFill>
                <a:effectLst/>
                <a:latin typeface="+mn-lt"/>
                <a:ea typeface="+mn-ea"/>
                <a:cs typeface="+mn-cs"/>
              </a:rPr>
              <a:t>och </a:t>
            </a:r>
            <a:r>
              <a:rPr lang="sv-SE" sz="1200" b="0" i="1" kern="1200" dirty="0">
                <a:solidFill>
                  <a:schemeClr val="tx1"/>
                </a:solidFill>
                <a:effectLst/>
                <a:latin typeface="+mn-lt"/>
                <a:ea typeface="+mn-ea"/>
                <a:cs typeface="+mn-cs"/>
              </a:rPr>
              <a:t>Träff 1, bilaga 2, Föräldraskattning av barnets beteenden. </a:t>
            </a:r>
            <a:r>
              <a:rPr lang="sv-SE" sz="1200" b="0" i="0" kern="1200" dirty="0">
                <a:solidFill>
                  <a:schemeClr val="tx1"/>
                </a:solidFill>
                <a:effectLst/>
                <a:latin typeface="+mn-lt"/>
                <a:ea typeface="+mn-ea"/>
                <a:cs typeface="+mn-cs"/>
              </a:rPr>
              <a:t>Ni</a:t>
            </a:r>
            <a:r>
              <a:rPr lang="sv-SE" sz="1200" b="0" i="0" kern="1200" baseline="0" dirty="0">
                <a:solidFill>
                  <a:schemeClr val="tx1"/>
                </a:solidFill>
                <a:effectLst/>
                <a:latin typeface="+mn-lt"/>
                <a:ea typeface="+mn-ea"/>
                <a:cs typeface="+mn-cs"/>
              </a:rPr>
              <a:t> ber</a:t>
            </a:r>
            <a:r>
              <a:rPr lang="sv-SE" sz="1200" b="0" i="0" kern="1200" dirty="0">
                <a:solidFill>
                  <a:schemeClr val="tx1"/>
                </a:solidFill>
                <a:effectLst/>
                <a:latin typeface="+mn-lt"/>
                <a:ea typeface="+mn-ea"/>
                <a:cs typeface="+mn-cs"/>
              </a:rPr>
              <a:t> föräldrarna skriva sina initialer på skattningarna, samla in formulären och lägg dem i samma kuvert som formulären från träff 1. Vid</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nästa träff kommer föräldrarna att få tillbaka sina skattningar från både träff 1 och träff 8 för att kunna jämföra och se eventuella förändringar.</a:t>
            </a: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Dela avslutningsvis ut </a:t>
            </a:r>
            <a:r>
              <a:rPr lang="sv-SE" sz="1200" b="0" i="1" kern="1200" dirty="0">
                <a:solidFill>
                  <a:schemeClr val="tx1"/>
                </a:solidFill>
                <a:effectLst/>
                <a:latin typeface="+mn-lt"/>
                <a:ea typeface="+mn-ea"/>
                <a:cs typeface="+mn-cs"/>
              </a:rPr>
              <a:t>Träff 8, bilaga 2, Skärmanvändning </a:t>
            </a:r>
            <a:r>
              <a:rPr lang="sv-SE" sz="1200" b="0" i="0" kern="1200" dirty="0">
                <a:solidFill>
                  <a:schemeClr val="tx1"/>
                </a:solidFill>
                <a:effectLst/>
                <a:latin typeface="+mn-lt"/>
                <a:ea typeface="+mn-ea"/>
                <a:cs typeface="+mn-cs"/>
              </a:rPr>
              <a:t>och informera om att det är en valfri fördjupning för föräldrarna att läsa hemma om de vill,</a:t>
            </a:r>
            <a:r>
              <a:rPr lang="sv-SE" sz="1200" b="0" i="0" kern="1200" baseline="0" dirty="0">
                <a:solidFill>
                  <a:schemeClr val="tx1"/>
                </a:solidFill>
                <a:effectLst/>
                <a:latin typeface="+mn-lt"/>
                <a:ea typeface="+mn-ea"/>
                <a:cs typeface="+mn-cs"/>
              </a:rPr>
              <a:t> finns längst bak i föräldramaterialet. </a:t>
            </a:r>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sv-SE" i="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93076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7A4479-27AB-4EE3-947E-1A0C6F24C9E3}"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
        <p:nvSpPr>
          <p:cNvPr id="63491" name="Rectangle 2"/>
          <p:cNvSpPr>
            <a:spLocks noGrp="1" noRot="1" noChangeAspect="1" noChangeArrowheads="1" noTextEdit="1"/>
          </p:cNvSpPr>
          <p:nvPr>
            <p:ph type="sldImg"/>
          </p:nvPr>
        </p:nvSpPr>
        <p:spPr bwMode="auto">
          <a:xfrm>
            <a:off x="915988" y="744538"/>
            <a:ext cx="4967287" cy="3725862"/>
          </a:xfrm>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a:lnSpc>
                <a:spcPct val="100000"/>
              </a:lnSpc>
              <a:buFont typeface="Arial" panose="020B0604020202020204" pitchFamily="34" charset="0"/>
              <a:buNone/>
            </a:pPr>
            <a:endParaRPr lang="sv-SE" sz="1200" b="1" dirty="0"/>
          </a:p>
        </p:txBody>
      </p:sp>
    </p:spTree>
    <p:extLst>
      <p:ext uri="{BB962C8B-B14F-4D97-AF65-F5344CB8AC3E}">
        <p14:creationId xmlns:p14="http://schemas.microsoft.com/office/powerpoint/2010/main" val="4081904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522196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55475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ska</a:t>
            </a:r>
            <a:r>
              <a:rPr lang="sv-SE" baseline="0" dirty="0"/>
              <a:t> nu prata om ilska och att hantera 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Fråga gruppen:</a:t>
            </a:r>
            <a:r>
              <a:rPr lang="sv-SE" b="1" baseline="0" dirty="0"/>
              <a:t> </a:t>
            </a:r>
            <a:r>
              <a:rPr lang="sv-SE" baseline="0" dirty="0"/>
              <a:t>Är det ok att bli arg?</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JA,</a:t>
            </a:r>
            <a:r>
              <a:rPr lang="sv-SE" baseline="0" dirty="0"/>
              <a:t> att bli arg men inte agera hur som helst på den… Vi kan välja hur vi agerar när vi blir arga även om det inte är helt lätt.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Barn kan vara intensiva och utmanande! Det kan svårt att behålla lugnet ibland</a:t>
            </a:r>
            <a:r>
              <a:rPr lang="sv-SE" baseline="0" dirty="0"/>
              <a:t> och det</a:t>
            </a:r>
            <a:r>
              <a:rPr lang="sv-SE" dirty="0"/>
              <a:t> </a:t>
            </a:r>
            <a:r>
              <a:rPr lang="sv-SE" baseline="0" dirty="0"/>
              <a:t>sägs också ganska ofta att man måste visa känslor för barn – att barn </a:t>
            </a:r>
            <a:r>
              <a:rPr lang="sv-SE" b="0" baseline="0" dirty="0"/>
              <a:t>måste få reda på att man är arg. Det är viktigt att visa känslor, men det går att göra på olika sätt. Att få ett </a:t>
            </a:r>
            <a:r>
              <a:rPr lang="sv-SE" b="0" baseline="0" dirty="0" err="1"/>
              <a:t>ilskeutbrott</a:t>
            </a:r>
            <a:r>
              <a:rPr lang="sv-SE" b="0" baseline="0" dirty="0"/>
              <a:t> och skrika är inte ett bra sätt, men att säga att man är arg (sätta ord på sina känslor) och visa det på det på ett lugnare sätt är bättre. </a:t>
            </a:r>
            <a:r>
              <a:rPr kumimoji="0" lang="sv-SE" sz="1200" b="0" i="0" u="none" strike="noStrike" kern="1200" cap="none" spc="0" normalizeH="0" baseline="0" noProof="0" dirty="0">
                <a:ln>
                  <a:noFill/>
                </a:ln>
                <a:solidFill>
                  <a:prstClr val="black"/>
                </a:solidFill>
                <a:effectLst/>
                <a:uLnTx/>
                <a:uFillTx/>
                <a:latin typeface="+mn-lt"/>
                <a:ea typeface="+mn-ea"/>
                <a:cs typeface="+mn-cs"/>
              </a:rPr>
              <a:t>Känslan är ofta att det inte går att påverka sin ilskan när den kommer m</a:t>
            </a:r>
            <a:r>
              <a:rPr lang="sv-SE" b="0" baseline="0" dirty="0"/>
              <a:t>en det går att öva på att inte agera på den. På nästa bild kommer vi prata lite mer om hur man kan öva på att inte agera på ilskan.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a:p>
            <a:pPr eaLnBrk="1" hangingPunct="1">
              <a:spcBef>
                <a:spcPct val="0"/>
              </a:spcBef>
            </a:pPr>
            <a:r>
              <a:rPr lang="sv-SE" b="1" u="none" baseline="0" dirty="0">
                <a:effectLst/>
              </a:rPr>
              <a:t>Orsaker till att jobba med </a:t>
            </a:r>
            <a:r>
              <a:rPr lang="sv-SE" b="1" u="none" baseline="0" dirty="0" err="1">
                <a:effectLst/>
              </a:rPr>
              <a:t>i</a:t>
            </a:r>
            <a:r>
              <a:rPr lang="sv-SE" b="1" u="none" dirty="0" err="1">
                <a:effectLst/>
              </a:rPr>
              <a:t>lskehantering</a:t>
            </a:r>
            <a:r>
              <a:rPr lang="sv-SE" b="1" u="none" dirty="0">
                <a:effectLst/>
              </a:rPr>
              <a:t> </a:t>
            </a:r>
          </a:p>
          <a:p>
            <a:pPr marL="171450" indent="-171450" eaLnBrk="1" hangingPunct="1">
              <a:spcBef>
                <a:spcPct val="0"/>
              </a:spcBef>
              <a:buFont typeface="Arial" panose="020B0604020202020204" pitchFamily="34" charset="0"/>
              <a:buChar char="•"/>
            </a:pPr>
            <a:r>
              <a:rPr lang="sv-SE" baseline="0" dirty="0"/>
              <a:t>För barn ska kunna lita på att sina föräldrar inte tappar kontrollen och är oberäkneliga. </a:t>
            </a:r>
          </a:p>
          <a:p>
            <a:pPr marL="171450" indent="-171450">
              <a:buFont typeface="Arial" panose="020B0604020202020204" pitchFamily="34" charset="0"/>
              <a:buChar char="•"/>
            </a:pPr>
            <a:r>
              <a:rPr lang="sv-SE" baseline="0" dirty="0"/>
              <a:t>Barn blir skrämda, upplever otrygghet när </a:t>
            </a:r>
            <a:r>
              <a:rPr lang="sv-SE" baseline="0" dirty="0" err="1"/>
              <a:t>fld</a:t>
            </a:r>
            <a:r>
              <a:rPr lang="sv-SE" baseline="0" dirty="0"/>
              <a:t> tappar kontrollen. </a:t>
            </a:r>
          </a:p>
          <a:p>
            <a:pPr marL="171450" indent="-171450">
              <a:buFont typeface="Arial" panose="020B0604020202020204" pitchFamily="34" charset="0"/>
              <a:buChar char="•"/>
            </a:pPr>
            <a:r>
              <a:rPr lang="sv-SE" baseline="0" dirty="0"/>
              <a:t>Barn tar efter föräldrars agerande – tänk på ”härma”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För</a:t>
            </a:r>
            <a:r>
              <a:rPr lang="sv-SE" baseline="0" dirty="0"/>
              <a:t> att minska r</a:t>
            </a:r>
            <a:r>
              <a:rPr lang="sv-SE" dirty="0"/>
              <a:t>isken att man som förälder snabbt kastar ur sig hot om bestraffningar/indragna förmåner som blir för kraftfulla -</a:t>
            </a:r>
            <a:r>
              <a:rPr lang="sv-SE" baseline="0" dirty="0"/>
              <a:t> </a:t>
            </a:r>
            <a:r>
              <a:rPr lang="sv-SE" dirty="0"/>
              <a:t>och som man därför troligen inte kommer att genomföra</a:t>
            </a:r>
            <a:r>
              <a:rPr lang="sv-SE" baseline="0" dirty="0">
                <a:sym typeface="Wingdings" panose="05000000000000000000" pitchFamily="2" charset="2"/>
              </a:rPr>
              <a:t> och </a:t>
            </a:r>
            <a:r>
              <a:rPr lang="sv-SE" dirty="0"/>
              <a:t>de blir istället tomma</a:t>
            </a:r>
            <a:r>
              <a:rPr lang="sv-SE" baseline="0" dirty="0"/>
              <a:t> och </a:t>
            </a:r>
            <a:r>
              <a:rPr lang="sv-SE" dirty="0"/>
              <a:t>verkningslösa hot.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Arga beteenden dåligt för relationen och kan leda till att </a:t>
            </a:r>
            <a:r>
              <a:rPr kumimoji="0" lang="sv-SE" sz="1200" b="0" i="0" u="none" strike="noStrike" kern="1200" cap="none" spc="0" normalizeH="0" baseline="0" noProof="0" dirty="0" err="1">
                <a:ln>
                  <a:noFill/>
                </a:ln>
                <a:solidFill>
                  <a:prstClr val="black"/>
                </a:solidFill>
                <a:effectLst/>
                <a:uLnTx/>
                <a:uFillTx/>
                <a:latin typeface="+mn-lt"/>
                <a:ea typeface="+mn-ea"/>
                <a:cs typeface="+mn-cs"/>
              </a:rPr>
              <a:t>fld</a:t>
            </a:r>
            <a:r>
              <a:rPr kumimoji="0" lang="sv-SE" sz="1200" b="0" i="0" u="none" strike="noStrike" kern="1200" cap="none" spc="0" normalizeH="0" baseline="0" noProof="0" dirty="0">
                <a:ln>
                  <a:noFill/>
                </a:ln>
                <a:solidFill>
                  <a:prstClr val="black"/>
                </a:solidFill>
                <a:effectLst/>
                <a:uLnTx/>
                <a:uFillTx/>
                <a:latin typeface="+mn-lt"/>
                <a:ea typeface="+mn-ea"/>
                <a:cs typeface="+mn-cs"/>
              </a:rPr>
              <a:t> behöver ta i ännu mer nästa gång som leder till mer ilska.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latin typeface="+mn-lt"/>
                <a:ea typeface="+mn-ea"/>
                <a:cs typeface="+mn-cs"/>
              </a:rPr>
              <a:t>Risk för våld när konflikter eskalerar och trappas upp.</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baseline="0" dirty="0"/>
              <a:t>Litteraturtips: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baseline="0" dirty="0"/>
              <a:t>Psykologpartners har en </a:t>
            </a:r>
            <a:r>
              <a:rPr lang="sv-SE" b="0" baseline="0" dirty="0" err="1"/>
              <a:t>podd</a:t>
            </a:r>
            <a:r>
              <a:rPr lang="sv-SE" b="0" baseline="0" dirty="0"/>
              <a:t> om ilska och </a:t>
            </a:r>
            <a:r>
              <a:rPr lang="sv-SE" b="0" baseline="0" dirty="0" err="1"/>
              <a:t>ilskehantering</a:t>
            </a:r>
            <a:r>
              <a:rPr lang="sv-SE" b="0" baseline="0" dirty="0"/>
              <a:t>.</a:t>
            </a:r>
          </a:p>
          <a:p>
            <a:pPr marL="0" indent="0">
              <a:buFont typeface="Arial" panose="020B0604020202020204" pitchFamily="34" charset="0"/>
              <a:buNone/>
            </a:pPr>
            <a:r>
              <a:rPr lang="sv-SE" b="0" baseline="0" dirty="0"/>
              <a:t>”Himmel, helvete och allt däremellan”, bok om känslor av Anna </a:t>
            </a:r>
            <a:r>
              <a:rPr lang="sv-SE" b="0" baseline="0" dirty="0" err="1"/>
              <a:t>Kåver</a:t>
            </a:r>
            <a:r>
              <a:rPr lang="sv-SE" b="0" baseline="0" dirty="0"/>
              <a:t> som också är läsvärd.</a:t>
            </a:r>
          </a:p>
          <a:p>
            <a:endParaRPr lang="sv-SE" dirty="0"/>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5</a:t>
            </a:fld>
            <a:endParaRPr lang="sv-SE"/>
          </a:p>
        </p:txBody>
      </p:sp>
    </p:spTree>
    <p:extLst>
      <p:ext uri="{BB962C8B-B14F-4D97-AF65-F5344CB8AC3E}">
        <p14:creationId xmlns:p14="http://schemas.microsoft.com/office/powerpoint/2010/main" val="1048644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b="0" dirty="0"/>
              <a:t>5 min</a:t>
            </a:r>
          </a:p>
          <a:p>
            <a:endParaRPr lang="sv-SE" b="0" dirty="0"/>
          </a:p>
          <a:p>
            <a:r>
              <a:rPr lang="sv-SE" b="1" dirty="0"/>
              <a:t>Vad</a:t>
            </a:r>
            <a:r>
              <a:rPr lang="sv-SE" b="1" baseline="0" dirty="0"/>
              <a:t> är ilska?</a:t>
            </a:r>
          </a:p>
          <a:p>
            <a:endParaRPr lang="sv-SE" b="1" dirty="0"/>
          </a:p>
          <a:p>
            <a:pPr marL="171450" indent="-171450">
              <a:buFont typeface="Arial" panose="020B0604020202020204" pitchFamily="34" charset="0"/>
              <a:buChar char="•"/>
            </a:pPr>
            <a:r>
              <a:rPr lang="sv-SE" dirty="0"/>
              <a:t>Nedärvd biologisk reaktion – evolutionärt är ilska en viktig grundläggande känsla, en slags</a:t>
            </a:r>
            <a:r>
              <a:rPr lang="sv-SE" baseline="0" dirty="0"/>
              <a:t> signal för at förbereda oss på k</a:t>
            </a:r>
            <a:r>
              <a:rPr lang="sv-SE" dirty="0"/>
              <a:t>amp- och flykt.</a:t>
            </a:r>
            <a:r>
              <a:rPr lang="sv-SE" baseline="0" dirty="0"/>
              <a:t> </a:t>
            </a:r>
            <a:r>
              <a:rPr lang="sv-SE" dirty="0"/>
              <a:t>Det</a:t>
            </a:r>
            <a:r>
              <a:rPr lang="sv-SE" baseline="0" dirty="0"/>
              <a:t> skapas ett</a:t>
            </a:r>
            <a:r>
              <a:rPr lang="sv-SE" dirty="0"/>
              <a:t> stresspåslag</a:t>
            </a:r>
            <a:r>
              <a:rPr lang="sv-SE" baseline="0" dirty="0"/>
              <a:t> i kroppen. Blodet går från hjärnan så vi blir starka och snabba men inte så smarta. Ilska i sig är egentligen inget problematiskt men vi behöver vara medvetna om hur vi visar och hanterar ilska. De flesta upplever också ånger efteråt, en upplevelse av att vi dras med och översvämmas. Obehag att känna ilska för de flesta.</a:t>
            </a:r>
          </a:p>
          <a:p>
            <a:pPr marL="0" indent="0">
              <a:buFont typeface="Arial" panose="020B0604020202020204" pitchFamily="34" charset="0"/>
              <a:buNone/>
            </a:pP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En vanlig myt är att ilska måste få komma ut för att försvinna,</a:t>
            </a:r>
            <a:r>
              <a:rPr lang="sv-SE" baseline="0" dirty="0"/>
              <a:t> att ilska är som en tryckkokare som måste få utlopp för att inte explodera.</a:t>
            </a:r>
            <a:r>
              <a:rPr lang="sv-SE" dirty="0"/>
              <a:t> Men att agera på sin ilska förstärker den istället för att minska den. Arga beteenden föder mer ilska, och även om det kan kännas befriande i stunden, leder det på sikt till att du blir ännu mer benägen att reagera med ilska i framtiden (</a:t>
            </a:r>
            <a:r>
              <a:rPr lang="nb-NO" b="0" dirty="0"/>
              <a:t>Kjærvik &amp; Bushman, 2024). </a:t>
            </a:r>
            <a:r>
              <a:rPr lang="sv-SE" baseline="0" dirty="0"/>
              <a:t>Det är därför </a:t>
            </a:r>
            <a:r>
              <a:rPr lang="sv-SE" dirty="0"/>
              <a:t>mer korrekt att likna ilska vid en upptrampad stig</a:t>
            </a:r>
            <a:r>
              <a:rPr lang="sv-SE" baseline="0" dirty="0"/>
              <a:t> i skogen: </a:t>
            </a:r>
            <a:r>
              <a:rPr lang="sv-SE" dirty="0"/>
              <a:t>Ju oftare du går den, desto mer upptrampad och lättillgänglig blir den. På samma sätt blir det lättare att reagera med ilska ju oftare du gör det – du skapar och förstärker ett invant beteendemönster </a:t>
            </a:r>
            <a:r>
              <a:rPr lang="sv-SE" b="0" dirty="0"/>
              <a:t>(</a:t>
            </a:r>
            <a:r>
              <a:rPr lang="sv-SE" b="0" dirty="0" err="1"/>
              <a:t>Kåver</a:t>
            </a:r>
            <a:r>
              <a:rPr lang="sv-SE" b="0" dirty="0"/>
              <a:t>, 2009</a:t>
            </a:r>
            <a:r>
              <a:rPr lang="nb-NO" b="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Om du är stressad, irriterad eller arg kan</a:t>
            </a:r>
            <a:r>
              <a:rPr lang="sv-SE" baseline="0" dirty="0"/>
              <a:t> ett sätt att inte agera på känslan vara att </a:t>
            </a:r>
            <a:r>
              <a:rPr lang="sv-SE" sz="1200" b="1" i="0" strike="noStrike" kern="1200" baseline="0" dirty="0">
                <a:solidFill>
                  <a:schemeClr val="tx1"/>
                </a:solidFill>
                <a:latin typeface="+mn-lt"/>
                <a:ea typeface="+mn-ea"/>
                <a:cs typeface="+mn-cs"/>
              </a:rPr>
              <a:t>försöka gå emot </a:t>
            </a:r>
            <a:r>
              <a:rPr lang="sv-SE" sz="1200" b="1" i="0" strike="noStrike" kern="1200" baseline="0" dirty="0" err="1">
                <a:solidFill>
                  <a:schemeClr val="tx1"/>
                </a:solidFill>
                <a:latin typeface="+mn-lt"/>
                <a:ea typeface="+mn-ea"/>
                <a:cs typeface="+mn-cs"/>
              </a:rPr>
              <a:t>ilskekänslan</a:t>
            </a:r>
            <a:r>
              <a:rPr lang="sv-SE" sz="1200" b="1" i="0" strike="noStrike" kern="1200" baseline="0" dirty="0">
                <a:solidFill>
                  <a:schemeClr val="tx1"/>
                </a:solidFill>
                <a:latin typeface="+mn-lt"/>
                <a:ea typeface="+mn-ea"/>
                <a:cs typeface="+mn-cs"/>
              </a:rPr>
              <a:t>. </a:t>
            </a:r>
            <a:r>
              <a:rPr lang="sv-SE" baseline="0" dirty="0"/>
              <a:t>Istället för att agera på känslan kan man träna på att bete sig lugnt, det gör oss också lugnare på riktigt. Genom att andas lugnt, prata lugnt kan kroppen lära sig att det är lugnt. </a:t>
            </a:r>
            <a:r>
              <a:rPr lang="sv-SE" baseline="0" dirty="0" err="1"/>
              <a:t>Ilskekänslan</a:t>
            </a:r>
            <a:r>
              <a:rPr lang="sv-SE" baseline="0" dirty="0"/>
              <a:t> minskar efter en stund som alla känslor gör </a:t>
            </a:r>
            <a:r>
              <a:rPr lang="sv-SE" b="0" dirty="0"/>
              <a:t>(</a:t>
            </a:r>
            <a:r>
              <a:rPr lang="sv-SE" b="0" dirty="0" err="1"/>
              <a:t>Kåver</a:t>
            </a:r>
            <a:r>
              <a:rPr lang="sv-SE" b="0" dirty="0"/>
              <a:t>, 2009; </a:t>
            </a:r>
            <a:r>
              <a:rPr lang="sv-SE" sz="1200" dirty="0">
                <a:effectLst/>
                <a:latin typeface="Times New Roman" panose="02020603050405020304" pitchFamily="18" charset="0"/>
                <a:ea typeface="Times New Roman" panose="02020603050405020304" pitchFamily="18" charset="0"/>
              </a:rPr>
              <a:t>Lee &amp; </a:t>
            </a:r>
            <a:r>
              <a:rPr lang="sv-SE" sz="1200" dirty="0" err="1">
                <a:effectLst/>
                <a:latin typeface="Times New Roman" panose="02020603050405020304" pitchFamily="18" charset="0"/>
                <a:ea typeface="Times New Roman" panose="02020603050405020304" pitchFamily="18" charset="0"/>
              </a:rPr>
              <a:t>DiGiuseppe</a:t>
            </a:r>
            <a:r>
              <a:rPr lang="sv-SE" sz="1200" dirty="0">
                <a:effectLst/>
                <a:latin typeface="Times New Roman" panose="02020603050405020304" pitchFamily="18" charset="0"/>
                <a:ea typeface="Times New Roman" panose="02020603050405020304" pitchFamily="18" charset="0"/>
              </a:rPr>
              <a:t>, 2018)</a:t>
            </a:r>
            <a:r>
              <a:rPr lang="sv-SE" baseline="0" dirty="0"/>
              <a:t>. </a:t>
            </a:r>
            <a:r>
              <a:rPr lang="sv-SE" dirty="0"/>
              <a:t>Detta synsätt bygger på </a:t>
            </a:r>
            <a:r>
              <a:rPr lang="sv-SE" i="1" dirty="0"/>
              <a:t>anger management </a:t>
            </a:r>
            <a:r>
              <a:rPr lang="sv-SE" i="1" dirty="0" err="1"/>
              <a:t>training</a:t>
            </a:r>
            <a:r>
              <a:rPr lang="sv-SE" dirty="0"/>
              <a:t>, en metod med starkt forskningsstöd.</a:t>
            </a:r>
            <a:endParaRPr lang="sv-SE"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trike="noStrik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trike="noStrike" dirty="0"/>
              <a:t>Ett</a:t>
            </a:r>
            <a:r>
              <a:rPr lang="sv-SE" strike="noStrike" baseline="0" dirty="0"/>
              <a:t> annat liknande tillvägagångssätt är </a:t>
            </a:r>
            <a:r>
              <a:rPr lang="sv-SE" baseline="0" dirty="0"/>
              <a:t>att</a:t>
            </a:r>
            <a:r>
              <a:rPr lang="sv-SE" dirty="0"/>
              <a:t> öva på att </a:t>
            </a:r>
            <a:r>
              <a:rPr lang="sv-SE" b="1" dirty="0"/>
              <a:t>"surfa" på känslan </a:t>
            </a:r>
            <a:r>
              <a:rPr lang="sv-SE" dirty="0"/>
              <a:t>– att observera den, acceptera att den finns där och låta den ebba ut utan att förstärka den genom handling. </a:t>
            </a:r>
            <a:r>
              <a:rPr lang="sv-SE" b="0" dirty="0"/>
              <a:t>Att surfa på en känsla </a:t>
            </a:r>
            <a:r>
              <a:rPr lang="sv-SE" dirty="0"/>
              <a:t>är en metod inom känsloreglering där man lär sig att observera och acceptera sina känslor utan att agera impulsivt på dem. Den här tekniken hjälper till att minska känslomässiga impulser och gör det lättare att hantera starka känslor som ilska, sorg eller ångest utan att fastna i dem.</a:t>
            </a:r>
            <a:r>
              <a:rPr lang="sv-SE" baseline="0" dirty="0"/>
              <a:t> </a:t>
            </a:r>
            <a:r>
              <a:rPr lang="sv-SE" dirty="0"/>
              <a:t>Konceptet kommer från dialektisk beteendeterapi (DBT) och bygger på liknelsen att känslor är som vågor – de kommer, stiger, når en topp och ebbar sedan ut av sig själva om vi inte förstärker dem genom våra reaktioner (</a:t>
            </a:r>
            <a:r>
              <a:rPr lang="sv-SE" dirty="0" err="1"/>
              <a:t>Kåver</a:t>
            </a:r>
            <a:r>
              <a:rPr lang="sv-SE" dirty="0"/>
              <a:t>, 2004).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Att gå emot en </a:t>
            </a:r>
            <a:r>
              <a:rPr lang="sv-SE" b="0" dirty="0" err="1"/>
              <a:t>ilskekänsla</a:t>
            </a:r>
            <a:r>
              <a:rPr lang="sv-SE" b="0" dirty="0"/>
              <a:t> eller att surfa på känslan handlar inte om att undertrycka eller ignorera den, utan snarare om att hantera den medvetet för att undvika skadliga konsekvenser och förbättra relationer och välmående </a:t>
            </a:r>
            <a:r>
              <a:rPr lang="sv-SE" dirty="0"/>
              <a:t>(Pop et al., 2025)</a:t>
            </a:r>
            <a:r>
              <a:rPr lang="sv-SE" b="0" dirty="0"/>
              <a:t>.</a:t>
            </a:r>
            <a:r>
              <a:rPr lang="sv-SE" b="0" baseline="0" dirty="0"/>
              <a:t> </a:t>
            </a:r>
            <a:r>
              <a:rPr lang="sv-SE" sz="1200" b="0" i="0" u="none" strike="noStrike" kern="1200" baseline="0" dirty="0">
                <a:solidFill>
                  <a:schemeClr val="tx1"/>
                </a:solidFill>
                <a:latin typeface="+mn-lt"/>
                <a:ea typeface="+mn-ea"/>
                <a:cs typeface="+mn-cs"/>
              </a:rPr>
              <a:t>Att</a:t>
            </a:r>
            <a:r>
              <a:rPr lang="sv-SE" b="0" dirty="0"/>
              <a:t> hantera ilska på det här sättet kan vara utmanande, men med övning blir det lättare. Ju mer du tränar, desto mer kan du påverka och förändra din känslomässiga reaktion (</a:t>
            </a:r>
            <a:r>
              <a:rPr lang="sv-SE" b="0" dirty="0" err="1"/>
              <a:t>Kåver</a:t>
            </a:r>
            <a:r>
              <a:rPr lang="sv-SE" b="0" dirty="0"/>
              <a:t>, 2009).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D709F-E256-4A36-B43A-C2969BEDD10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34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baseline="0" dirty="0"/>
              <a:t>3 </a:t>
            </a:r>
            <a:r>
              <a:rPr lang="sv-SE" sz="1200" b="0" dirty="0"/>
              <a:t>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Det här är en modell för hur ilska kan förstås. Komet är inget </a:t>
            </a:r>
            <a:r>
              <a:rPr lang="sv-SE" baseline="0" dirty="0" err="1"/>
              <a:t>ilskehanterings</a:t>
            </a:r>
            <a:r>
              <a:rPr lang="sv-SE" baseline="0" dirty="0"/>
              <a:t>-program, men det minskar ofta ilska.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b="0" noProof="0" dirty="0"/>
              <a:t>Exempel- “Går igång” </a:t>
            </a:r>
            <a:r>
              <a:rPr lang="sv-SE" b="0" baseline="0" noProof="0" dirty="0"/>
              <a:t>vid ett rödljus/ Barnet vägrar ta på sig overallen.  Hur kan vi förstå det med hjälp av modellen för ilska? Vad påverkar att vi bli arga i en viss situation.</a:t>
            </a:r>
          </a:p>
          <a:p>
            <a:endParaRPr lang="sv-SE" b="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noProof="0" dirty="0"/>
              <a:t>Faktorer på</a:t>
            </a:r>
            <a:r>
              <a:rPr lang="sv-SE" b="1" baseline="0" noProof="0" dirty="0"/>
              <a:t> lång sikt som påverkar</a:t>
            </a:r>
            <a:endParaRPr lang="sv-SE" b="1"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1" noProof="0" dirty="0"/>
              <a:t>Livssituation: </a:t>
            </a:r>
            <a:r>
              <a:rPr lang="sv-SE" b="0" noProof="0" dirty="0"/>
              <a:t>Hur är livet I stort? ( tex relationer, situationen på jobbet)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1" noProof="0" dirty="0"/>
              <a:t>Stress: </a:t>
            </a:r>
            <a:r>
              <a:rPr lang="sv-SE" b="0" noProof="0" dirty="0"/>
              <a:t>Hur mår du idag? Stressig morgon, morgonrutiner, sovit dåligt. På</a:t>
            </a:r>
            <a:r>
              <a:rPr lang="sv-SE" b="0" baseline="0" noProof="0" dirty="0"/>
              <a:t> nästa bild kommer vi även att prata mer om hur stress påverkar ilska. </a:t>
            </a:r>
            <a:endParaRPr lang="sv-SE" b="1" noProof="0" dirty="0"/>
          </a:p>
          <a:p>
            <a:pPr marL="0" indent="0">
              <a:buFontTx/>
              <a:buNone/>
            </a:pPr>
            <a:endParaRPr lang="sv-SE" b="1" noProof="0" dirty="0"/>
          </a:p>
          <a:p>
            <a:pPr marL="0" indent="0">
              <a:buFontTx/>
              <a:buNone/>
            </a:pPr>
            <a:r>
              <a:rPr lang="sv-SE" b="1" noProof="0" dirty="0"/>
              <a:t>Mer</a:t>
            </a:r>
            <a:r>
              <a:rPr lang="sv-SE" b="1" baseline="0" noProof="0" dirty="0"/>
              <a:t> direkta faktorer:</a:t>
            </a:r>
            <a:endParaRPr lang="sv-SE" b="1"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När man blir arg finns det oftast någonting som satt igång ilskan.” Kan ofta vara återkommande situationer.</a:t>
            </a:r>
            <a:endParaRPr kumimoji="0" lang="sv-SE"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1" noProof="0" dirty="0"/>
              <a:t>Utlösande händelse: </a:t>
            </a:r>
            <a:r>
              <a:rPr lang="sv-SE" b="0" noProof="0" dirty="0"/>
              <a:t>3:e rödljuset på raken.</a:t>
            </a:r>
            <a:r>
              <a:rPr lang="sv-SE" b="0" baseline="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Utlösande händelse: </a:t>
            </a:r>
            <a:r>
              <a:rPr kumimoji="0" lang="sv-SE" sz="1200" b="0" i="0" u="none" strike="noStrike" kern="1200" cap="none" spc="0" normalizeH="0" baseline="0" noProof="0" dirty="0">
                <a:ln>
                  <a:noFill/>
                </a:ln>
                <a:solidFill>
                  <a:prstClr val="black"/>
                </a:solidFill>
                <a:effectLst/>
                <a:uLnTx/>
                <a:uFillTx/>
                <a:latin typeface="+mn-lt"/>
                <a:ea typeface="+mn-ea"/>
                <a:cs typeface="+mn-cs"/>
              </a:rPr>
              <a:t>vägrar ta på sig overallen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1" noProof="0" dirty="0"/>
              <a:t>Tecken på ilska: </a:t>
            </a:r>
            <a:r>
              <a:rPr lang="sv-SE" b="0" noProof="0" dirty="0"/>
              <a:t>spänner sig, varm</a:t>
            </a:r>
            <a:r>
              <a:rPr lang="sv-SE" b="0" baseline="0" noProof="0" dirty="0"/>
              <a:t> i kroppen</a:t>
            </a:r>
            <a:r>
              <a:rPr lang="sv-SE" b="0" noProof="0" dirty="0"/>
              <a:t>, hjärtat</a:t>
            </a:r>
            <a:r>
              <a:rPr lang="sv-SE" b="0" baseline="0" noProof="0" dirty="0"/>
              <a:t> slår. Tankar - “</a:t>
            </a:r>
            <a:r>
              <a:rPr lang="sv-SE" b="0" baseline="0" noProof="0" dirty="0" err="1"/>
              <a:t>vafaaan</a:t>
            </a:r>
            <a:r>
              <a:rPr lang="sv-SE" b="0" baseline="0" noProof="0" dirty="0"/>
              <a:t>, alltid ska det vara såhär!”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1" noProof="0" dirty="0"/>
              <a:t>Handling: </a:t>
            </a:r>
            <a:r>
              <a:rPr lang="sv-SE" b="0" noProof="0" dirty="0"/>
              <a:t>slår på instrumentbrädan, </a:t>
            </a:r>
            <a:r>
              <a:rPr lang="sv-SE" b="0" baseline="0" noProof="0" dirty="0"/>
              <a:t>svär högt, gasar förbi nästa trafikljus och kör för fort </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Handling: </a:t>
            </a:r>
            <a:r>
              <a:rPr kumimoji="0" lang="sv-SE" sz="1200" b="0" i="0" u="none" strike="noStrike" kern="1200" cap="none" spc="0" normalizeH="0" baseline="0" noProof="0" dirty="0">
                <a:ln>
                  <a:noFill/>
                </a:ln>
                <a:solidFill>
                  <a:prstClr val="black"/>
                </a:solidFill>
                <a:effectLst/>
                <a:uLnTx/>
                <a:uFillTx/>
                <a:latin typeface="+mn-lt"/>
                <a:ea typeface="+mn-ea"/>
                <a:cs typeface="+mn-cs"/>
              </a:rPr>
              <a:t>svär, kastar overallen på golvet och skäller på barnet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i="1"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Konsekvenser</a:t>
            </a:r>
            <a:r>
              <a:rPr kumimoji="0" lang="sv-SE" sz="1200" b="0" i="0" u="none" strike="noStrike" kern="1200" cap="none" spc="0" normalizeH="0" baseline="0" noProof="0" dirty="0">
                <a:ln>
                  <a:noFill/>
                </a:ln>
                <a:solidFill>
                  <a:prstClr val="black"/>
                </a:solidFill>
                <a:effectLst/>
                <a:uLnTx/>
                <a:uFillTx/>
                <a:latin typeface="+mn-lt"/>
                <a:ea typeface="+mn-ea"/>
                <a:cs typeface="+mn-cs"/>
              </a:rPr>
              <a:t>: Det man gör i stunden kan ofta kännas rätt och fungera på kort sikt men har sämre konsekvenser på lång sikt, till exempel mer ilska och liknande arga beteenden i framtiden, relationen försämras, barnet tar efter</a:t>
            </a:r>
            <a:endParaRPr lang="sv-SE" b="0" noProof="0" dirty="0"/>
          </a:p>
          <a:p>
            <a:pPr marL="0" indent="0">
              <a:buFontTx/>
              <a:buNone/>
            </a:pPr>
            <a:endParaRPr lang="en-GB" b="0" baseline="0" dirty="0"/>
          </a:p>
          <a:p>
            <a:endParaRPr lang="sv-SE" dirty="0"/>
          </a:p>
        </p:txBody>
      </p:sp>
    </p:spTree>
    <p:extLst>
      <p:ext uri="{BB962C8B-B14F-4D97-AF65-F5344CB8AC3E}">
        <p14:creationId xmlns:p14="http://schemas.microsoft.com/office/powerpoint/2010/main" val="215892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b="0" baseline="0" noProof="0" dirty="0"/>
              <a:t>3 </a:t>
            </a:r>
            <a:r>
              <a:rPr lang="sv-SE" b="0" noProof="0" dirty="0"/>
              <a:t>min </a:t>
            </a:r>
          </a:p>
          <a:p>
            <a:pPr marL="0" indent="0">
              <a:buFont typeface="Arial" panose="020B0604020202020204" pitchFamily="34" charset="0"/>
              <a:buNone/>
            </a:pPr>
            <a:endParaRPr lang="sv-SE" b="1" i="0"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0" baseline="0" dirty="0"/>
              <a:t>Stress kan göra att vi lättare blir arga. Stress och ilska ligger ganska nära varandra. </a:t>
            </a:r>
            <a:r>
              <a:rPr kumimoji="0" lang="sv-SE" sz="1200" b="0" i="0" u="none" strike="noStrike" kern="1200" cap="none" spc="0" normalizeH="0" baseline="0" noProof="0" dirty="0">
                <a:ln>
                  <a:noFill/>
                </a:ln>
                <a:solidFill>
                  <a:prstClr val="black"/>
                </a:solidFill>
                <a:effectLst/>
                <a:uLnTx/>
                <a:uFillTx/>
                <a:latin typeface="+mn-lt"/>
                <a:ea typeface="+mn-ea"/>
                <a:cs typeface="+mn-cs"/>
              </a:rPr>
              <a:t>Studier visar att stress och trötthet leder till mer irritation och minskad värme i relation till barnet (</a:t>
            </a:r>
            <a:r>
              <a:rPr lang="sv-SE" sz="1800" b="0" dirty="0" err="1">
                <a:effectLst/>
                <a:latin typeface="Times New Roman" panose="02020603050405020304" pitchFamily="18" charset="0"/>
                <a:ea typeface="Times New Roman" panose="02020603050405020304" pitchFamily="18" charset="0"/>
                <a:cs typeface="Times New Roman" panose="02020603050405020304" pitchFamily="18" charset="0"/>
              </a:rPr>
              <a:t>Jernbro</a:t>
            </a:r>
            <a:r>
              <a:rPr lang="sv-SE" sz="1800" b="0" dirty="0">
                <a:effectLst/>
                <a:latin typeface="Times New Roman" panose="02020603050405020304" pitchFamily="18" charset="0"/>
                <a:ea typeface="Times New Roman" panose="02020603050405020304" pitchFamily="18" charset="0"/>
                <a:cs typeface="Times New Roman" panose="02020603050405020304" pitchFamily="18" charset="0"/>
              </a:rPr>
              <a:t> &amp; Thulin, 2023).</a:t>
            </a: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endParaRPr lang="sv-SE"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baseline="0" dirty="0">
                <a:latin typeface="+mn-lt"/>
              </a:rPr>
              <a:t>Här ser ni en modell över </a:t>
            </a:r>
            <a:r>
              <a:rPr lang="sv-SE" sz="1200" b="0" kern="1200" baseline="0" dirty="0">
                <a:solidFill>
                  <a:schemeClr val="tx1"/>
                </a:solidFill>
                <a:effectLst/>
                <a:latin typeface="+mn-lt"/>
                <a:ea typeface="+mn-ea"/>
                <a:cs typeface="+mn-cs"/>
              </a:rPr>
              <a:t>hur hög grundstress är en riskfaktor för ilska.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1" kern="1200" baseline="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b="0" i="1" kern="1200" baseline="0" dirty="0">
                <a:solidFill>
                  <a:schemeClr val="tx1"/>
                </a:solidFill>
                <a:effectLst/>
                <a:latin typeface="+mn-lt"/>
                <a:ea typeface="+mn-ea"/>
                <a:cs typeface="+mn-cs"/>
              </a:rPr>
              <a:t>Beskriv bilden.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När vår allmänna stressnivå är låg</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påverkas vi inte så mycket av utlösande händelser, som till exempel när barn tjatar, inte lyssnar</a:t>
            </a:r>
            <a:r>
              <a:rPr lang="sv-SE" sz="1200" kern="1200" baseline="0" dirty="0">
                <a:solidFill>
                  <a:schemeClr val="tx1"/>
                </a:solidFill>
                <a:effectLst/>
                <a:latin typeface="+mn-lt"/>
                <a:ea typeface="+mn-ea"/>
                <a:cs typeface="+mn-cs"/>
              </a:rPr>
              <a:t> eller det tredje rödlyset på raken. </a:t>
            </a:r>
            <a:r>
              <a:rPr lang="sv-SE" sz="1200" i="1" kern="1200" dirty="0">
                <a:solidFill>
                  <a:schemeClr val="tx1"/>
                </a:solidFill>
                <a:effectLst/>
                <a:latin typeface="+mn-lt"/>
                <a:ea typeface="+mn-ea"/>
                <a:cs typeface="+mn-cs"/>
              </a:rPr>
              <a:t>Hänvisa till den gröna linjen på bilden.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När vår stressnivå däremot är hög kan en utlösande händelse bli ett problem och leda till att irritation och ilska ökar. </a:t>
            </a:r>
            <a:r>
              <a:rPr lang="sv-SE" sz="1200" i="1" kern="1200" dirty="0">
                <a:solidFill>
                  <a:schemeClr val="tx1"/>
                </a:solidFill>
                <a:effectLst/>
                <a:latin typeface="+mn-lt"/>
                <a:ea typeface="+mn-ea"/>
                <a:cs typeface="+mn-cs"/>
              </a:rPr>
              <a:t>Hänvisa till den röda linjen på bilden.</a:t>
            </a:r>
            <a:r>
              <a:rPr lang="sv-SE" sz="1200" kern="1200" dirty="0">
                <a:solidFill>
                  <a:schemeClr val="tx1"/>
                </a:solidFill>
                <a:effectLst/>
                <a:latin typeface="+mn-lt"/>
                <a:ea typeface="+mn-ea"/>
                <a:cs typeface="+mn-cs"/>
              </a:rPr>
              <a:t> Då ökar också risken att vi gör saker som vi ångrar senare</a:t>
            </a:r>
            <a:r>
              <a:rPr lang="sv-SE" sz="1200" i="1" kern="1200" dirty="0">
                <a:solidFill>
                  <a:schemeClr val="tx1"/>
                </a:solidFill>
                <a:effectLst/>
                <a:latin typeface="+mn-lt"/>
                <a:ea typeface="+mn-ea"/>
                <a:cs typeface="+mn-cs"/>
              </a:rPr>
              <a:t>. Peka på där den röda linjen passerar den blå streckade linjen.</a:t>
            </a:r>
            <a:r>
              <a:rPr lang="sv-SE" sz="1200" kern="1200" dirty="0">
                <a:solidFill>
                  <a:schemeClr val="tx1"/>
                </a:solidFill>
                <a:effectLst/>
                <a:latin typeface="+mn-lt"/>
                <a:ea typeface="+mn-ea"/>
                <a:cs typeface="+mn-cs"/>
              </a:rPr>
              <a:t> </a:t>
            </a:r>
            <a:endParaRPr lang="sv-SE"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noProof="0" dirty="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sv-SE" sz="1200" kern="1200" dirty="0">
                <a:solidFill>
                  <a:schemeClr val="tx1"/>
                </a:solidFill>
                <a:effectLst/>
                <a:latin typeface="+mn-lt"/>
                <a:ea typeface="+mn-ea"/>
                <a:cs typeface="+mn-cs"/>
              </a:rPr>
              <a:t>Samma händelse utlöser helt enkelt inte samma reaktion när vi är utvilade och mätta som när vi är trötta och hungriga. Vi kan påverka det här genom att försöka sänka den allmänna stressnivån</a:t>
            </a:r>
            <a:r>
              <a:rPr lang="sv-SE" sz="1200" kern="1200" baseline="0" dirty="0">
                <a:solidFill>
                  <a:schemeClr val="tx1"/>
                </a:solidFill>
                <a:effectLst/>
                <a:latin typeface="+mn-lt"/>
                <a:ea typeface="+mn-ea"/>
                <a:cs typeface="+mn-cs"/>
              </a:rPr>
              <a:t> genom att</a:t>
            </a:r>
            <a:r>
              <a:rPr lang="sv-SE" sz="1200" kern="1200" dirty="0">
                <a:solidFill>
                  <a:schemeClr val="tx1"/>
                </a:solidFill>
                <a:effectLst/>
                <a:latin typeface="+mn-lt"/>
                <a:ea typeface="+mn-ea"/>
                <a:cs typeface="+mn-cs"/>
              </a:rPr>
              <a:t> jobba förebyggande</a:t>
            </a:r>
            <a:r>
              <a:rPr lang="sv-SE" sz="1200" kern="1200" baseline="0" dirty="0">
                <a:solidFill>
                  <a:schemeClr val="tx1"/>
                </a:solidFill>
                <a:effectLst/>
                <a:latin typeface="+mn-lt"/>
                <a:ea typeface="+mn-ea"/>
                <a:cs typeface="+mn-cs"/>
              </a:rPr>
              <a:t> med motion, sömn, matvanor, pauser </a:t>
            </a:r>
            <a:r>
              <a:rPr lang="sv-SE" sz="1200" kern="1200" baseline="0" dirty="0" err="1">
                <a:solidFill>
                  <a:schemeClr val="tx1"/>
                </a:solidFill>
                <a:effectLst/>
                <a:latin typeface="+mn-lt"/>
                <a:ea typeface="+mn-ea"/>
                <a:cs typeface="+mn-cs"/>
              </a:rPr>
              <a:t>m.m</a:t>
            </a:r>
            <a:r>
              <a:rPr lang="sv-SE" sz="1200" kern="1200" baseline="0" dirty="0">
                <a:solidFill>
                  <a:schemeClr val="tx1"/>
                </a:solidFill>
                <a:effectLst/>
                <a:latin typeface="+mn-lt"/>
                <a:ea typeface="+mn-ea"/>
                <a:cs typeface="+mn-cs"/>
              </a:rPr>
              <a:t> (</a:t>
            </a:r>
            <a:r>
              <a:rPr lang="sv-SE" sz="1200" kern="1200" baseline="0" dirty="0" err="1">
                <a:solidFill>
                  <a:schemeClr val="tx1"/>
                </a:solidFill>
                <a:effectLst/>
                <a:latin typeface="+mn-lt"/>
                <a:ea typeface="+mn-ea"/>
                <a:cs typeface="+mn-cs"/>
              </a:rPr>
              <a:t>Grossi</a:t>
            </a:r>
            <a:r>
              <a:rPr lang="sv-SE" sz="1200" kern="1200" baseline="0" dirty="0">
                <a:solidFill>
                  <a:schemeClr val="tx1"/>
                </a:solidFill>
                <a:effectLst/>
                <a:latin typeface="+mn-lt"/>
                <a:ea typeface="+mn-ea"/>
                <a:cs typeface="+mn-cs"/>
              </a:rPr>
              <a:t>, 2018).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träff 7 finns en bilaga, bilaga 1 – Stress och återhämtning som föräldrarna kan läsa själva som fördjupning. Även ni gruppledare kan läsa den om ni känner att ni behöver lite information kring detta.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1" u="none" strike="noStrike" kern="1200" cap="none" spc="0" normalizeH="0" baseline="0" noProof="0" dirty="0">
              <a:ln>
                <a:noFill/>
              </a:ln>
              <a:solidFill>
                <a:prstClr val="black"/>
              </a:solidFill>
              <a:effectLst/>
              <a:uLnTx/>
              <a:uFillTx/>
              <a:latin typeface="+mn-lt"/>
              <a:ea typeface="+mn-ea"/>
              <a:cs typeface="+mn-cs"/>
            </a:endParaRPr>
          </a:p>
        </p:txBody>
      </p:sp>
      <p:sp>
        <p:nvSpPr>
          <p:cNvPr id="4" name="Platshållare för bildnummer 3"/>
          <p:cNvSpPr>
            <a:spLocks noGrp="1"/>
          </p:cNvSpPr>
          <p:nvPr>
            <p:ph type="sldNum" sz="quarter" idx="10"/>
          </p:nvPr>
        </p:nvSpPr>
        <p:spPr/>
        <p:txBody>
          <a:bodyPr/>
          <a:lstStyle/>
          <a:p>
            <a:fld id="{7B5F5DDE-A688-9E47-B0FD-6C4A7A3CB282}" type="slidenum">
              <a:rPr lang="sv-SE" smtClean="0"/>
              <a:pPr/>
              <a:t>8</a:t>
            </a:fld>
            <a:endParaRPr lang="sv-SE" dirty="0"/>
          </a:p>
        </p:txBody>
      </p:sp>
    </p:spTree>
    <p:extLst>
      <p:ext uri="{BB962C8B-B14F-4D97-AF65-F5344CB8AC3E}">
        <p14:creationId xmlns:p14="http://schemas.microsoft.com/office/powerpoint/2010/main" val="27394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b="0" i="0" u="none" strike="noStrike" kern="1200" cap="none" spc="0" normalizeH="0" baseline="0" noProof="0" dirty="0">
                <a:ln>
                  <a:noFill/>
                </a:ln>
                <a:solidFill>
                  <a:prstClr val="black"/>
                </a:solidFill>
                <a:effectLst/>
                <a:uLnTx/>
                <a:uFillTx/>
                <a:latin typeface="+mn-lt"/>
                <a:ea typeface="+mn-ea"/>
                <a:cs typeface="+mn-cs"/>
              </a:rPr>
              <a:t>6 min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b="1" i="0" u="sng"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latin typeface="+mn-lt"/>
                <a:ea typeface="+mn-ea"/>
                <a:cs typeface="+mn-cs"/>
              </a:rPr>
              <a:t>En av de viktigaste orsakerna till att prata om </a:t>
            </a:r>
            <a:r>
              <a:rPr kumimoji="0" lang="sv-SE" b="0" i="0" u="none" strike="noStrike" kern="1200" cap="none" spc="0" normalizeH="0" baseline="0" noProof="0" dirty="0" err="1">
                <a:ln>
                  <a:noFill/>
                </a:ln>
                <a:solidFill>
                  <a:prstClr val="black"/>
                </a:solidFill>
                <a:effectLst/>
                <a:uLnTx/>
                <a:uFillTx/>
                <a:latin typeface="+mn-lt"/>
                <a:ea typeface="+mn-ea"/>
                <a:cs typeface="+mn-cs"/>
              </a:rPr>
              <a:t>ilskehantering</a:t>
            </a:r>
            <a:r>
              <a:rPr kumimoji="0" lang="sv-SE" b="0" i="0" u="none" strike="noStrike" kern="1200" cap="none" spc="0" normalizeH="0" baseline="0" noProof="0" dirty="0">
                <a:ln>
                  <a:noFill/>
                </a:ln>
                <a:solidFill>
                  <a:prstClr val="black"/>
                </a:solidFill>
                <a:effectLst/>
                <a:uLnTx/>
                <a:uFillTx/>
                <a:latin typeface="+mn-lt"/>
                <a:ea typeface="+mn-ea"/>
                <a:cs typeface="+mn-cs"/>
              </a:rPr>
              <a:t> är att det finns en risk </a:t>
            </a:r>
            <a:r>
              <a:rPr lang="sv-SE" b="0" kern="1200" dirty="0">
                <a:solidFill>
                  <a:schemeClr val="tx1"/>
                </a:solidFill>
                <a:latin typeface="+mn-lt"/>
                <a:ea typeface="+mn-ea"/>
                <a:cs typeface="+mn-cs"/>
              </a:rPr>
              <a:t>för våld när konflikter eskalerar och trappas upp på det sätt som sker i </a:t>
            </a:r>
            <a:r>
              <a:rPr lang="sv-SE" b="0" kern="1200" dirty="0" err="1">
                <a:solidFill>
                  <a:schemeClr val="tx1"/>
                </a:solidFill>
                <a:latin typeface="+mn-lt"/>
                <a:ea typeface="+mn-ea"/>
                <a:cs typeface="+mn-cs"/>
              </a:rPr>
              <a:t>coercive</a:t>
            </a:r>
            <a:r>
              <a:rPr lang="sv-SE" b="0" kern="1200" dirty="0">
                <a:solidFill>
                  <a:schemeClr val="tx1"/>
                </a:solidFill>
                <a:latin typeface="+mn-lt"/>
                <a:ea typeface="+mn-ea"/>
                <a:cs typeface="+mn-cs"/>
              </a:rPr>
              <a:t> </a:t>
            </a:r>
            <a:r>
              <a:rPr lang="sv-SE" b="0" kern="1200" dirty="0" err="1">
                <a:solidFill>
                  <a:schemeClr val="tx1"/>
                </a:solidFill>
                <a:latin typeface="+mn-lt"/>
                <a:ea typeface="+mn-ea"/>
                <a:cs typeface="+mn-cs"/>
              </a:rPr>
              <a:t>circles</a:t>
            </a:r>
            <a:r>
              <a:rPr lang="sv-SE" b="0" kern="1200" dirty="0">
                <a:solidFill>
                  <a:schemeClr val="tx1"/>
                </a:solidFill>
                <a:latin typeface="+mn-lt"/>
                <a:ea typeface="+mn-ea"/>
                <a:cs typeface="+mn-cs"/>
              </a:rPr>
              <a:t>/tvingande</a:t>
            </a:r>
            <a:r>
              <a:rPr lang="sv-SE" b="0" kern="1200" baseline="0" dirty="0">
                <a:solidFill>
                  <a:schemeClr val="tx1"/>
                </a:solidFill>
                <a:latin typeface="+mn-lt"/>
                <a:ea typeface="+mn-ea"/>
                <a:cs typeface="+mn-cs"/>
              </a:rPr>
              <a:t> samspel.</a:t>
            </a:r>
            <a:endParaRPr kumimoji="0" lang="sv-SE"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latin typeface="+mn-lt"/>
                <a:ea typeface="+mn-ea"/>
                <a:cs typeface="+mn-cs"/>
              </a:rPr>
              <a:t>Stiftelsen Allmänna Barnhuset genomför på uppdrag av regeringen regelbundet kartläggningar av våld mot barn i Sverige. Resultaten från den senaste kartläggningen publicerades 2023 (genomföres 2021). Våld mot barn - en nationell kartläggning.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solidFill>
                  <a:prstClr val="black"/>
                </a:solidFill>
                <a:effectLst/>
                <a:uLnTx/>
                <a:uFillTx/>
                <a:latin typeface="+mn-lt"/>
                <a:ea typeface="+mn-ea"/>
                <a:cs typeface="+mn-cs"/>
              </a:rPr>
              <a:t>Vi ska titta på en film från allmänna barnhuset där resultaten av barnens svar från deras senaste nationella kartläggning presenteras.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v-SE" b="0" i="1" u="none" strike="noStrike" kern="1200" cap="none" spc="0" normalizeH="0" baseline="0" noProof="0" dirty="0">
                <a:ln>
                  <a:noFill/>
                </a:ln>
                <a:solidFill>
                  <a:prstClr val="black"/>
                </a:solidFill>
                <a:effectLst/>
                <a:uLnTx/>
                <a:uFillTx/>
                <a:latin typeface="+mn-lt"/>
                <a:ea typeface="+mn-ea"/>
                <a:cs typeface="+mn-cs"/>
              </a:rPr>
              <a:t>Visa film, fram till 03.55.</a:t>
            </a:r>
            <a:endParaRPr kumimoji="0" lang="sv-SE" b="1"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b="1" i="0" u="none" strike="noStrike" kern="1200" cap="none" spc="0" normalizeH="0" baseline="0" noProof="0" dirty="0">
                <a:ln>
                  <a:noFill/>
                </a:ln>
                <a:solidFill>
                  <a:prstClr val="black"/>
                </a:solidFill>
                <a:effectLst/>
                <a:uLnTx/>
                <a:uFillTx/>
                <a:latin typeface="+mn-lt"/>
                <a:ea typeface="+mn-ea"/>
                <a:cs typeface="+mn-cs"/>
              </a:rPr>
              <a:t>https://allmannabarnhuset.se/product/vald-mot-barn-2022-en-nationell-kartlaggning/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b="0" i="0" u="none" strike="noStrike" kern="1200" cap="none" spc="0" normalizeH="0" baseline="0" noProof="0" dirty="0">
                <a:ln>
                  <a:noFill/>
                </a:ln>
                <a:solidFill>
                  <a:prstClr val="black"/>
                </a:solidFill>
                <a:effectLst/>
                <a:uLnTx/>
                <a:uFillTx/>
                <a:latin typeface="+mn-lt"/>
                <a:ea typeface="+mn-ea"/>
                <a:cs typeface="+mn-cs"/>
              </a:rPr>
              <a:t>(</a:t>
            </a:r>
            <a:r>
              <a:rPr kumimoji="0" lang="sv-SE" b="0" i="0" u="none" strike="noStrike" kern="1200" cap="none" spc="0" normalizeH="0" baseline="0" noProof="0" dirty="0" err="1">
                <a:ln>
                  <a:noFill/>
                </a:ln>
                <a:solidFill>
                  <a:prstClr val="black"/>
                </a:solidFill>
                <a:effectLst/>
                <a:uLnTx/>
                <a:uFillTx/>
                <a:latin typeface="+mn-lt"/>
                <a:ea typeface="+mn-ea"/>
                <a:cs typeface="+mn-cs"/>
              </a:rPr>
              <a:t>Datan</a:t>
            </a:r>
            <a:r>
              <a:rPr kumimoji="0" lang="sv-SE" b="0" i="0" u="none" strike="noStrike" kern="1200" cap="none" spc="0" normalizeH="0" baseline="0" noProof="0" dirty="0">
                <a:ln>
                  <a:noFill/>
                </a:ln>
                <a:solidFill>
                  <a:prstClr val="black"/>
                </a:solidFill>
                <a:effectLst/>
                <a:uLnTx/>
                <a:uFillTx/>
                <a:latin typeface="+mn-lt"/>
                <a:ea typeface="+mn-ea"/>
                <a:cs typeface="+mn-cs"/>
              </a:rPr>
              <a:t> på </a:t>
            </a:r>
            <a:r>
              <a:rPr kumimoji="0" lang="sv-SE" b="0" i="0" u="none" strike="noStrike" kern="1200" cap="none" spc="0" normalizeH="0" baseline="0" noProof="0" dirty="0" err="1">
                <a:ln>
                  <a:noFill/>
                </a:ln>
                <a:solidFill>
                  <a:prstClr val="black"/>
                </a:solidFill>
                <a:effectLst/>
                <a:uLnTx/>
                <a:uFillTx/>
                <a:latin typeface="+mn-lt"/>
                <a:ea typeface="+mn-ea"/>
                <a:cs typeface="+mn-cs"/>
              </a:rPr>
              <a:t>ppt:en</a:t>
            </a:r>
            <a:r>
              <a:rPr kumimoji="0" lang="sv-SE" b="0" i="0" u="none" strike="noStrike" kern="1200" cap="none" spc="0" normalizeH="0" baseline="0" noProof="0" dirty="0">
                <a:ln>
                  <a:noFill/>
                </a:ln>
                <a:solidFill>
                  <a:prstClr val="black"/>
                </a:solidFill>
                <a:effectLst/>
                <a:uLnTx/>
                <a:uFillTx/>
                <a:latin typeface="+mn-lt"/>
                <a:ea typeface="+mn-ea"/>
                <a:cs typeface="+mn-cs"/>
              </a:rPr>
              <a:t> från elevernas erfarenheter (</a:t>
            </a:r>
            <a:r>
              <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rPr>
              <a:t>Landberg, </a:t>
            </a:r>
            <a:r>
              <a:rPr lang="sv-SE" sz="1200" b="0" dirty="0" err="1">
                <a:effectLst/>
                <a:latin typeface="Times New Roman" panose="02020603050405020304" pitchFamily="18" charset="0"/>
                <a:ea typeface="Times New Roman" panose="02020603050405020304" pitchFamily="18" charset="0"/>
                <a:cs typeface="Times New Roman" panose="02020603050405020304" pitchFamily="18" charset="0"/>
              </a:rPr>
              <a:t>Jernbro</a:t>
            </a:r>
            <a:r>
              <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rPr>
              <a:t> &amp; Thulin, 2023)).</a:t>
            </a:r>
            <a:endParaRPr kumimoji="0" lang="sv-SE"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b="0" i="0" u="none" strike="noStrike" kern="1200" cap="none" spc="0" normalizeH="0" baseline="0" noProof="0" dirty="0">
              <a:ln>
                <a:noFill/>
              </a:ln>
              <a:solidFill>
                <a:prstClr val="black"/>
              </a:solidFill>
              <a:effectLst/>
              <a:uLnTx/>
              <a:uFillTx/>
              <a:latin typeface="+mn-lt"/>
              <a:ea typeface="+mn-ea"/>
              <a:cs typeface="+mn-cs"/>
            </a:endParaRPr>
          </a:p>
          <a:p>
            <a:r>
              <a:rPr lang="sv-SE" b="1" dirty="0">
                <a:latin typeface="Times New Roman" panose="02020603050405020304" pitchFamily="18" charset="0"/>
                <a:cs typeface="Times New Roman" panose="02020603050405020304" pitchFamily="18" charset="0"/>
              </a:rPr>
              <a:t>Vad</a:t>
            </a:r>
            <a:r>
              <a:rPr lang="sv-SE" b="1" baseline="0" dirty="0">
                <a:latin typeface="Times New Roman" panose="02020603050405020304" pitchFamily="18" charset="0"/>
                <a:cs typeface="Times New Roman" panose="02020603050405020304" pitchFamily="18" charset="0"/>
              </a:rPr>
              <a:t> säger föräldrarna? </a:t>
            </a:r>
            <a:endParaRPr lang="sv-SE"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Även ca</a:t>
            </a:r>
            <a:r>
              <a:rPr lang="sv-SE" b="0" baseline="0" dirty="0"/>
              <a:t> 1000</a:t>
            </a:r>
            <a:r>
              <a:rPr lang="sv-SE" b="0" dirty="0"/>
              <a:t> föräldrar </a:t>
            </a:r>
            <a:r>
              <a:rPr lang="sv-SE" dirty="0"/>
              <a:t>svarade på en webbenkät (25% av de tillfrågade, de flesta högutbildade). Några samband och slutsatser som drogs utifrån deras svar är att:</a:t>
            </a:r>
          </a:p>
          <a:p>
            <a:pPr marL="457200" lvl="1" indent="0">
              <a:buFont typeface="Courier New" panose="02070309020205020404" pitchFamily="49" charset="0"/>
              <a:buNone/>
            </a:pPr>
            <a:r>
              <a:rPr kumimoji="0" lang="sv-SE" b="0" i="0" u="none" strike="noStrike" kern="1200" cap="none" spc="0" normalizeH="0" baseline="0" noProof="0" dirty="0">
                <a:ln>
                  <a:noFill/>
                </a:ln>
                <a:solidFill>
                  <a:prstClr val="black"/>
                </a:solidFill>
                <a:effectLst/>
                <a:uLnTx/>
                <a:uFillTx/>
                <a:latin typeface="+mn-lt"/>
                <a:ea typeface="+mn-ea"/>
                <a:cs typeface="+mn-cs"/>
              </a:rPr>
              <a:t>  </a:t>
            </a:r>
          </a:p>
          <a:p>
            <a:pPr marL="628650" lvl="1" indent="-171450">
              <a:buFont typeface="Courier New" panose="02070309020205020404" pitchFamily="49" charset="0"/>
              <a:buChar char="o"/>
            </a:pPr>
            <a:r>
              <a:rPr lang="sv-SE" b="0" dirty="0"/>
              <a:t>Stress och trötthet hos föräldrar kopplas starkt till våld mot barn.</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b="0" i="0" u="none" strike="noStrike" kern="1200" baseline="0" dirty="0">
                <a:solidFill>
                  <a:schemeClr val="tx1"/>
                </a:solidFill>
                <a:effectLst/>
                <a:latin typeface="+mn-lt"/>
                <a:ea typeface="+mn-ea"/>
                <a:cs typeface="+mn-cs"/>
              </a:rPr>
              <a:t>Tidigare studier har visat att just psykiskt våld upplevs särskilt allvarligt utifrån baners perspektiv och kan ha stora konsekvenser för barns hälsa och utveckling</a:t>
            </a:r>
            <a:endParaRPr lang="sv-SE" b="0" dirty="0"/>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b="0" i="0" u="none" strike="noStrike" kern="1200" baseline="0" dirty="0">
                <a:solidFill>
                  <a:schemeClr val="tx1"/>
                </a:solidFill>
                <a:latin typeface="+mn-lt"/>
                <a:ea typeface="+mn-ea"/>
                <a:cs typeface="+mn-cs"/>
              </a:rPr>
              <a:t>Svårigheter att hantera barnets starka känslor och sina egna starka känslor var också kopplat till våld mot barnet.</a:t>
            </a:r>
          </a:p>
          <a:p>
            <a:endParaRPr lang="sv-SE" b="0" dirty="0"/>
          </a:p>
          <a:p>
            <a:pPr marL="171450" indent="-171450">
              <a:buFont typeface="Arial" panose="020B0604020202020204" pitchFamily="34" charset="0"/>
              <a:buChar char="•"/>
            </a:pPr>
            <a:r>
              <a:rPr lang="sv-SE" b="0" i="0" kern="1200" dirty="0">
                <a:solidFill>
                  <a:schemeClr val="tx1"/>
                </a:solidFill>
                <a:effectLst/>
                <a:latin typeface="+mn-lt"/>
                <a:ea typeface="+mn-ea"/>
                <a:cs typeface="+mn-cs"/>
              </a:rPr>
              <a:t>Föräldrars positiva attityder till fysiska bestraffningar av barn har minskat avsevärt</a:t>
            </a:r>
            <a:r>
              <a:rPr lang="sv-SE" b="0" i="0" kern="1200" baseline="0" dirty="0">
                <a:solidFill>
                  <a:schemeClr val="tx1"/>
                </a:solidFill>
                <a:effectLst/>
                <a:latin typeface="+mn-lt"/>
                <a:ea typeface="+mn-ea"/>
                <a:cs typeface="+mn-cs"/>
              </a:rPr>
              <a:t> </a:t>
            </a:r>
            <a:r>
              <a:rPr lang="sv-SE" b="0" i="0" kern="1200" dirty="0">
                <a:solidFill>
                  <a:schemeClr val="tx1"/>
                </a:solidFill>
                <a:effectLst/>
                <a:latin typeface="+mn-lt"/>
                <a:ea typeface="+mn-ea"/>
                <a:cs typeface="+mn-cs"/>
              </a:rPr>
              <a:t>över tid</a:t>
            </a:r>
            <a:r>
              <a:rPr lang="sv-SE" b="0" i="0" kern="1200" baseline="0" dirty="0">
                <a:solidFill>
                  <a:schemeClr val="tx1"/>
                </a:solidFill>
                <a:effectLst/>
                <a:latin typeface="+mn-lt"/>
                <a:ea typeface="+mn-ea"/>
                <a:cs typeface="+mn-cs"/>
              </a:rPr>
              <a:t> från1965 fram till idag och alla former av fysiskt våld har minskat kraftigt sedan1980. </a:t>
            </a:r>
            <a:r>
              <a:rPr kumimoji="0" lang="sv-SE" b="0" i="0" u="none" strike="noStrike" kern="1200" cap="none" spc="0" normalizeH="0" baseline="0" noProof="0" dirty="0">
                <a:ln>
                  <a:noFill/>
                </a:ln>
                <a:solidFill>
                  <a:prstClr val="black"/>
                </a:solidFill>
                <a:effectLst/>
                <a:uLnTx/>
                <a:uFillTx/>
                <a:latin typeface="+mn-lt"/>
                <a:ea typeface="+mn-ea"/>
                <a:cs typeface="+mn-cs"/>
              </a:rPr>
              <a:t>I Sverige har vi i stor utsträckning lyckats förebygga våld i uppfostringssyfte, men det allvarliga våldet som drabbar en liten grupp barn har inte minskat på samma sätt som de mer lindriga formerna (</a:t>
            </a:r>
            <a:r>
              <a:rPr lang="sv-SE" sz="1200" b="0" dirty="0" err="1">
                <a:effectLst/>
                <a:latin typeface="Times New Roman" panose="02020603050405020304" pitchFamily="18" charset="0"/>
                <a:ea typeface="Times New Roman" panose="02020603050405020304" pitchFamily="18" charset="0"/>
                <a:cs typeface="Times New Roman" panose="02020603050405020304" pitchFamily="18" charset="0"/>
              </a:rPr>
              <a:t>Jernbro</a:t>
            </a:r>
            <a:r>
              <a:rPr lang="sv-SE" sz="1200" b="0" dirty="0">
                <a:effectLst/>
                <a:latin typeface="Times New Roman" panose="02020603050405020304" pitchFamily="18" charset="0"/>
                <a:ea typeface="Times New Roman" panose="02020603050405020304" pitchFamily="18" charset="0"/>
                <a:cs typeface="Times New Roman" panose="02020603050405020304" pitchFamily="18" charset="0"/>
              </a:rPr>
              <a:t> &amp; Thulin, 2023).</a:t>
            </a:r>
            <a:endParaRPr kumimoji="0" lang="sv-SE" sz="10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b="0" i="0" u="none" strike="noStrike" kern="1200" cap="none" spc="0" normalizeH="0" baseline="0" noProof="0" dirty="0">
              <a:ln>
                <a:noFill/>
              </a:ln>
              <a:solidFill>
                <a:prstClr val="black"/>
              </a:solidFill>
              <a:effectLst/>
              <a:uLnTx/>
              <a:uFillTx/>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E5D709F-E256-4A36-B43A-C2969BEDD107}" type="slidenum">
              <a:rPr lang="sv-SE" smtClean="0"/>
              <a:pPr/>
              <a:t>9</a:t>
            </a:fld>
            <a:endParaRPr lang="sv-SE"/>
          </a:p>
        </p:txBody>
      </p:sp>
    </p:spTree>
    <p:extLst>
      <p:ext uri="{BB962C8B-B14F-4D97-AF65-F5344CB8AC3E}">
        <p14:creationId xmlns:p14="http://schemas.microsoft.com/office/powerpoint/2010/main" val="2003978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n_1">
    <p:spTree>
      <p:nvGrpSpPr>
        <p:cNvPr id="1" name=""/>
        <p:cNvGrpSpPr/>
        <p:nvPr/>
      </p:nvGrpSpPr>
      <p:grpSpPr>
        <a:xfrm>
          <a:off x="0" y="0"/>
          <a:ext cx="0" cy="0"/>
          <a:chOff x="0" y="0"/>
          <a:chExt cx="0" cy="0"/>
        </a:xfrm>
      </p:grpSpPr>
      <p:pic>
        <p:nvPicPr>
          <p:cNvPr id="12" name="Bildobjekt 11" descr="Sida5.jpg"/>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Bildobjekt 9"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9" name="textruta 8"/>
          <p:cNvSpPr txBox="1"/>
          <p:nvPr userDrawn="1"/>
        </p:nvSpPr>
        <p:spPr>
          <a:xfrm>
            <a:off x="5094514" y="3443844"/>
            <a:ext cx="1721922" cy="369332"/>
          </a:xfrm>
          <a:prstGeom prst="rect">
            <a:avLst/>
          </a:prstGeom>
          <a:noFill/>
        </p:spPr>
        <p:txBody>
          <a:bodyPr wrap="square" rtlCol="0">
            <a:spAutoFit/>
          </a:bodyPr>
          <a:lstStyle/>
          <a:p>
            <a:endParaRPr lang="sv-SE" dirty="0">
              <a:latin typeface="Stockholm Type Display Regular" pitchFamily="50" charset="0"/>
            </a:endParaRPr>
          </a:p>
        </p:txBody>
      </p:sp>
      <p:sp>
        <p:nvSpPr>
          <p:cNvPr id="30" name="Platshållare för datum 29"/>
          <p:cNvSpPr>
            <a:spLocks noGrp="1"/>
          </p:cNvSpPr>
          <p:nvPr>
            <p:ph type="dt" sz="half" idx="10"/>
          </p:nvPr>
        </p:nvSpPr>
        <p:spPr/>
        <p:txBody>
          <a:bodyPr/>
          <a:lstStyle/>
          <a:p>
            <a:fld id="{B1F3D6C8-46B4-4BCA-91C7-F8973A2C4ED8}" type="datetime1">
              <a:rPr lang="sv-SE" smtClean="0"/>
              <a:pPr/>
              <a:t>2025-07-03</a:t>
            </a:fld>
            <a:endParaRPr lang="sv-SE" dirty="0"/>
          </a:p>
        </p:txBody>
      </p:sp>
      <p:sp>
        <p:nvSpPr>
          <p:cNvPr id="13" name="Rubrik 12"/>
          <p:cNvSpPr>
            <a:spLocks noGrp="1"/>
          </p:cNvSpPr>
          <p:nvPr>
            <p:ph type="title"/>
          </p:nvPr>
        </p:nvSpPr>
        <p:spPr/>
        <p:txBody>
          <a:bodyPr/>
          <a:lstStyle/>
          <a:p>
            <a:r>
              <a:rPr lang="sv-SE"/>
              <a:t>Klicka här för att ändra format</a:t>
            </a:r>
            <a:endParaRPr lang="sv-SE" dirty="0"/>
          </a:p>
        </p:txBody>
      </p:sp>
      <p:sp>
        <p:nvSpPr>
          <p:cNvPr id="14" name="textruta 13"/>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sp>
        <p:nvSpPr>
          <p:cNvPr id="6" name="Rectangle 3"/>
          <p:cNvSpPr>
            <a:spLocks noChangeArrowheads="1"/>
          </p:cNvSpPr>
          <p:nvPr/>
        </p:nvSpPr>
        <p:spPr bwMode="auto">
          <a:xfrm>
            <a:off x="179388" y="3962678"/>
            <a:ext cx="184731" cy="369332"/>
          </a:xfrm>
          <a:prstGeom prst="rect">
            <a:avLst/>
          </a:prstGeom>
          <a:solidFill>
            <a:schemeClr val="bg1"/>
          </a:solidFill>
          <a:ln w="9525" algn="ctr">
            <a:noFill/>
            <a:miter lim="800000"/>
            <a:headEnd/>
            <a:tailEnd/>
          </a:ln>
          <a:effectLst/>
        </p:spPr>
        <p:txBody>
          <a:bodyPr wrap="none" anchor="ctr">
            <a:spAutoFit/>
          </a:bodyPr>
          <a:lstStyle/>
          <a:p>
            <a:endParaRPr lang="en-GB" dirty="0">
              <a:latin typeface="Stockholm Type Display Regular" pitchFamily="50" charset="0"/>
            </a:endParaRPr>
          </a:p>
        </p:txBody>
      </p:sp>
      <p:sp>
        <p:nvSpPr>
          <p:cNvPr id="8" name="Rectangle 3"/>
          <p:cNvSpPr>
            <a:spLocks noChangeArrowheads="1"/>
          </p:cNvSpPr>
          <p:nvPr/>
        </p:nvSpPr>
        <p:spPr bwMode="auto">
          <a:xfrm>
            <a:off x="179388" y="3962678"/>
            <a:ext cx="184731" cy="369332"/>
          </a:xfrm>
          <a:prstGeom prst="rect">
            <a:avLst/>
          </a:prstGeom>
          <a:solidFill>
            <a:schemeClr val="bg1"/>
          </a:solidFill>
          <a:ln w="9525" algn="ctr">
            <a:noFill/>
            <a:miter lim="800000"/>
            <a:headEnd/>
            <a:tailEnd/>
          </a:ln>
          <a:effectLst/>
        </p:spPr>
        <p:txBody>
          <a:bodyPr wrap="none" anchor="ctr">
            <a:spAutoFit/>
          </a:bodyPr>
          <a:lstStyle/>
          <a:p>
            <a:endParaRPr lang="en-GB" dirty="0">
              <a:latin typeface="Stockholm Type Display Regular" pitchFamily="50" charset="0"/>
            </a:endParaRPr>
          </a:p>
        </p:txBody>
      </p:sp>
      <p:sp>
        <p:nvSpPr>
          <p:cNvPr id="2" name="Rubrik 1"/>
          <p:cNvSpPr>
            <a:spLocks noGrp="1"/>
          </p:cNvSpPr>
          <p:nvPr>
            <p:ph type="ctrTitle"/>
          </p:nvPr>
        </p:nvSpPr>
        <p:spPr>
          <a:xfrm>
            <a:off x="809625" y="3328988"/>
            <a:ext cx="7524750" cy="714375"/>
          </a:xfrm>
        </p:spPr>
        <p:txBody>
          <a:bodyPr>
            <a:normAutofit/>
          </a:bodyPr>
          <a:lstStyle>
            <a:lvl1pPr algn="ctr">
              <a:defRPr sz="4000"/>
            </a:lvl1pPr>
          </a:lstStyle>
          <a:p>
            <a:r>
              <a:rPr lang="sv-SE"/>
              <a:t>Klicka här för att ändra format</a:t>
            </a:r>
            <a:endParaRPr lang="en-GB" dirty="0"/>
          </a:p>
        </p:txBody>
      </p:sp>
      <p:sp>
        <p:nvSpPr>
          <p:cNvPr id="3" name="Underrubrik 2"/>
          <p:cNvSpPr>
            <a:spLocks noGrp="1"/>
          </p:cNvSpPr>
          <p:nvPr>
            <p:ph type="subTitle" idx="1"/>
          </p:nvPr>
        </p:nvSpPr>
        <p:spPr>
          <a:xfrm>
            <a:off x="809625" y="4137025"/>
            <a:ext cx="7524750" cy="1107831"/>
          </a:xfrm>
          <a:prstGeom prst="rect">
            <a:avLst/>
          </a:prstGeom>
        </p:spPr>
        <p:txBody>
          <a:bodyPr/>
          <a:lstStyle>
            <a:lvl1pPr marL="0" indent="0" algn="ctr">
              <a:buNone/>
              <a:defRPr>
                <a:solidFill>
                  <a:schemeClr val="tx1"/>
                </a:solidFill>
                <a:latin typeface="Stockholm Type Display Regular"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endParaRPr lang="en-GB" dirty="0"/>
          </a:p>
        </p:txBody>
      </p:sp>
      <p:pic>
        <p:nvPicPr>
          <p:cNvPr id="7"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pic>
        <p:nvPicPr>
          <p:cNvPr id="9"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sp>
        <p:nvSpPr>
          <p:cNvPr id="14" name="Platshållare för sidfot 4"/>
          <p:cNvSpPr>
            <a:spLocks noGrp="1"/>
          </p:cNvSpPr>
          <p:nvPr>
            <p:ph type="ftr" sz="quarter" idx="11"/>
          </p:nvPr>
        </p:nvSpPr>
        <p:spPr>
          <a:xfrm>
            <a:off x="1412050" y="621678"/>
            <a:ext cx="5667376" cy="173404"/>
          </a:xfrm>
        </p:spPr>
        <p:txBody>
          <a:bodyPr/>
          <a:lstStyle>
            <a:lvl1pPr>
              <a:defRPr sz="1600"/>
            </a:lvl1pPr>
          </a:lstStyle>
          <a:p>
            <a:pPr>
              <a:defRPr/>
            </a:pPr>
            <a:endParaRPr lang="en-US"/>
          </a:p>
        </p:txBody>
      </p:sp>
      <p:sp>
        <p:nvSpPr>
          <p:cNvPr id="17" name="Platshållare för datum 3"/>
          <p:cNvSpPr>
            <a:spLocks noGrp="1"/>
          </p:cNvSpPr>
          <p:nvPr>
            <p:ph type="dt" sz="half" idx="10"/>
          </p:nvPr>
        </p:nvSpPr>
        <p:spPr>
          <a:xfrm>
            <a:off x="8045177" y="545734"/>
            <a:ext cx="952101" cy="173404"/>
          </a:xfrm>
        </p:spPr>
        <p:txBody>
          <a:bodyPr/>
          <a:lstStyle/>
          <a:p>
            <a:pPr>
              <a:defRPr/>
            </a:pPr>
            <a:endParaRPr lang="en-US"/>
          </a:p>
        </p:txBody>
      </p:sp>
      <p:sp>
        <p:nvSpPr>
          <p:cNvPr id="18" name="Platshållare för bildnummer 5"/>
          <p:cNvSpPr>
            <a:spLocks noGrp="1"/>
          </p:cNvSpPr>
          <p:nvPr>
            <p:ph type="sldNum" sz="quarter" idx="12"/>
          </p:nvPr>
        </p:nvSpPr>
        <p:spPr>
          <a:xfrm>
            <a:off x="8045177" y="729761"/>
            <a:ext cx="952101" cy="173404"/>
          </a:xfr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Stockholm Type Display Regular" pitchFamily="50" charset="0"/>
                <a:ea typeface="+mn-ea"/>
                <a:cs typeface="+mn-cs"/>
              </a:defRPr>
            </a:lvl1pPr>
          </a:lstStyle>
          <a:p>
            <a:pPr>
              <a:defRPr/>
            </a:pPr>
            <a:fld id="{6CADD543-CA61-443A-AE13-6E5379EC29AE}" type="slidenum">
              <a:rPr lang="en-US" smtClean="0"/>
              <a:pPr>
                <a:defRPr/>
              </a:pPr>
              <a:t>‹#›</a:t>
            </a:fld>
            <a:endParaRPr lang="en-US" dirty="0"/>
          </a:p>
        </p:txBody>
      </p:sp>
    </p:spTree>
    <p:extLst>
      <p:ext uri="{BB962C8B-B14F-4D97-AF65-F5344CB8AC3E}">
        <p14:creationId xmlns:p14="http://schemas.microsoft.com/office/powerpoint/2010/main" val="16187995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t>Sida </a:t>
            </a:r>
            <a:fld id="{42A5867E-8ECA-40F1-9DD6-AE7AFDFAA899}" type="slidenum">
              <a:rPr lang="sv-SE" smtClean="0"/>
              <a:pPr/>
              <a:t>‹#›</a:t>
            </a:fld>
            <a:endParaRPr lang="sv-SE" dirty="0"/>
          </a:p>
        </p:txBody>
      </p:sp>
      <p:sp>
        <p:nvSpPr>
          <p:cNvPr id="22" name="Platshållare för sidfot 21"/>
          <p:cNvSpPr>
            <a:spLocks noGrp="1"/>
          </p:cNvSpPr>
          <p:nvPr>
            <p:ph type="ftr" sz="quarter" idx="17"/>
          </p:nvPr>
        </p:nvSpPr>
        <p:spPr/>
        <p:txBody>
          <a:bodyPr/>
          <a:lstStyle/>
          <a:p>
            <a:r>
              <a:rPr lang="sv-SE" dirty="0"/>
              <a:t> </a:t>
            </a:r>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3227421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dirty="0"/>
              <a:t>Sida </a:t>
            </a:r>
            <a:fld id="{42A5867E-8ECA-40F1-9DD6-AE7AFDFAA899}" type="slidenum">
              <a:rPr lang="sv-SE" smtClean="0"/>
              <a:pPr/>
              <a:t>‹#›</a:t>
            </a:fld>
            <a:endParaRPr lang="sv-SE" dirty="0"/>
          </a:p>
        </p:txBody>
      </p:sp>
      <p:sp>
        <p:nvSpPr>
          <p:cNvPr id="20" name="Platshållare för sidfot 19"/>
          <p:cNvSpPr>
            <a:spLocks noGrp="1"/>
          </p:cNvSpPr>
          <p:nvPr>
            <p:ph type="ftr" sz="quarter" idx="17"/>
          </p:nvPr>
        </p:nvSpPr>
        <p:spPr/>
        <p:txBody>
          <a:bodyPr/>
          <a:lstStyle/>
          <a:p>
            <a:r>
              <a:rPr lang="sv-SE" dirty="0"/>
              <a:t> </a:t>
            </a:r>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0819167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dirty="0"/>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dirty="0"/>
              <a:t> </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5724698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dirty="0"/>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dirty="0"/>
              <a:t> </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3690856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dirty="0"/>
              <a:t>Sida </a:t>
            </a:r>
            <a:fld id="{42A5867E-8ECA-40F1-9DD6-AE7AFDFAA899}" type="slidenum">
              <a:rPr lang="sv-SE" smtClean="0"/>
              <a:pPr/>
              <a:t>‹#›</a:t>
            </a:fld>
            <a:endParaRPr lang="sv-SE" dirty="0"/>
          </a:p>
        </p:txBody>
      </p:sp>
      <p:sp>
        <p:nvSpPr>
          <p:cNvPr id="21" name="Platshållare för sidfot 20"/>
          <p:cNvSpPr>
            <a:spLocks noGrp="1"/>
          </p:cNvSpPr>
          <p:nvPr>
            <p:ph type="ftr" sz="quarter" idx="13"/>
          </p:nvPr>
        </p:nvSpPr>
        <p:spPr/>
        <p:txBody>
          <a:bodyPr/>
          <a:lstStyle/>
          <a:p>
            <a:r>
              <a:rPr lang="sv-SE" dirty="0"/>
              <a:t> </a:t>
            </a:r>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20756775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dt" sz="half" idx="10"/>
          </p:nvPr>
        </p:nvSpPr>
        <p:spPr>
          <a:ln/>
        </p:spPr>
        <p:txBody>
          <a:bodyPr/>
          <a:lstStyle>
            <a:lvl1pPr>
              <a:defRPr/>
            </a:lvl1pPr>
          </a:lstStyle>
          <a:p>
            <a:pPr>
              <a:defRPr/>
            </a:pPr>
            <a:fld id="{5A0CDC06-3CB5-4D5A-825E-FF421FDF078C}" type="datetime1">
              <a:rPr lang="sv-SE" smtClean="0"/>
              <a:pPr>
                <a:defRPr/>
              </a:pPr>
              <a:t>2025-07-03</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0105843F-ABFE-4530-BCEA-5BF8C1E404FE}" type="slidenum">
              <a:rPr lang="en-US"/>
              <a:pPr>
                <a:defRPr/>
              </a:pPr>
              <a:t>‹#›</a:t>
            </a:fld>
            <a:endParaRPr lang="en-US"/>
          </a:p>
        </p:txBody>
      </p:sp>
    </p:spTree>
    <p:extLst>
      <p:ext uri="{BB962C8B-B14F-4D97-AF65-F5344CB8AC3E}">
        <p14:creationId xmlns:p14="http://schemas.microsoft.com/office/powerpoint/2010/main" val="21943981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innehåll 2"/>
          <p:cNvSpPr>
            <a:spLocks noGrp="1"/>
          </p:cNvSpPr>
          <p:nvPr>
            <p:ph idx="13"/>
          </p:nvPr>
        </p:nvSpPr>
        <p:spPr>
          <a:xfrm>
            <a:off x="4636477" y="1674813"/>
            <a:ext cx="3697898" cy="41163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6" name="Platshållare för datum 15"/>
          <p:cNvSpPr>
            <a:spLocks noGrp="1"/>
          </p:cNvSpPr>
          <p:nvPr>
            <p:ph type="dt" sz="half" idx="14"/>
          </p:nvPr>
        </p:nvSpPr>
        <p:spPr/>
        <p:txBody>
          <a:bodyPr/>
          <a:lstStyle/>
          <a:p>
            <a:pPr>
              <a:defRPr/>
            </a:pPr>
            <a:fld id="{3DD19587-3EDB-4857-A534-85ED4508166B}" type="datetime1">
              <a:rPr lang="sv-SE" smtClean="0"/>
              <a:pPr>
                <a:defRPr/>
              </a:pPr>
              <a:t>2025-07-03</a:t>
            </a:fld>
            <a:endParaRPr lang="en-US"/>
          </a:p>
        </p:txBody>
      </p:sp>
      <p:sp>
        <p:nvSpPr>
          <p:cNvPr id="17" name="Platshållare för bildnummer 16"/>
          <p:cNvSpPr>
            <a:spLocks noGrp="1"/>
          </p:cNvSpPr>
          <p:nvPr>
            <p:ph type="sldNum" sz="quarter" idx="15"/>
          </p:nvPr>
        </p:nvSpPr>
        <p:spPr/>
        <p:txBody>
          <a:bodyPr/>
          <a:lstStyle/>
          <a:p>
            <a:pPr>
              <a:defRPr/>
            </a:pPr>
            <a:fld id="{A6AE7D84-8989-4387-8839-F58313589C0D}" type="slidenum">
              <a:rPr lang="en-US" smtClean="0"/>
              <a:pPr>
                <a:defRPr/>
              </a:pPr>
              <a:t>‹#›</a:t>
            </a:fld>
            <a:endParaRPr lang="en-US"/>
          </a:p>
        </p:txBody>
      </p:sp>
      <p:sp>
        <p:nvSpPr>
          <p:cNvPr id="18" name="Platshållare för sidfot 17"/>
          <p:cNvSpPr>
            <a:spLocks noGrp="1"/>
          </p:cNvSpPr>
          <p:nvPr>
            <p:ph type="ftr" sz="quarter" idx="16"/>
          </p:nvPr>
        </p:nvSpPr>
        <p:spPr/>
        <p:txBody>
          <a:bodyPr/>
          <a:lstStyle/>
          <a:p>
            <a:pPr>
              <a:defRPr/>
            </a:pPr>
            <a:endParaRPr lang="en-US"/>
          </a:p>
        </p:txBody>
      </p:sp>
    </p:spTree>
    <p:extLst>
      <p:ext uri="{BB962C8B-B14F-4D97-AF65-F5344CB8AC3E}">
        <p14:creationId xmlns:p14="http://schemas.microsoft.com/office/powerpoint/2010/main" val="23352361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06400" y="119063"/>
            <a:ext cx="8585200" cy="1447800"/>
          </a:xfrm>
        </p:spPr>
        <p:txBody>
          <a:bodyPr/>
          <a:lstStyle/>
          <a:p>
            <a:r>
              <a:rPr lang="sv-SE"/>
              <a:t>Klicka här för att ändra format</a:t>
            </a:r>
          </a:p>
        </p:txBody>
      </p:sp>
      <p:sp>
        <p:nvSpPr>
          <p:cNvPr id="3" name="Platshållare för text 2"/>
          <p:cNvSpPr>
            <a:spLocks noGrp="1"/>
          </p:cNvSpPr>
          <p:nvPr>
            <p:ph type="body" sz="half" idx="1"/>
          </p:nvPr>
        </p:nvSpPr>
        <p:spPr>
          <a:xfrm>
            <a:off x="4572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28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fld id="{9EB65981-E7CE-42C1-9CC1-D9DAB1CFB0D0}" type="datetime1">
              <a:rPr lang="sv-SE" smtClean="0"/>
              <a:pPr>
                <a:defRPr/>
              </a:pPr>
              <a:t>2025-07-03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EA2D5FC-C764-466C-B34F-BBABC6684993}" type="slidenum">
              <a:rPr lang="en-US"/>
              <a:pPr>
                <a:defRPr/>
              </a:pPr>
              <a:t>‹#›</a:t>
            </a:fld>
            <a:endParaRPr lang="en-US"/>
          </a:p>
        </p:txBody>
      </p:sp>
    </p:spTree>
    <p:extLst>
      <p:ext uri="{BB962C8B-B14F-4D97-AF65-F5344CB8AC3E}">
        <p14:creationId xmlns:p14="http://schemas.microsoft.com/office/powerpoint/2010/main" val="8825605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3" name="Platshållare för datum 1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DFB949-6AFC-4A44-BC1D-7AA19F00E46E}" type="datetimeFigureOut">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2025-07-03</a:t>
            </a:fld>
            <a:endParaRPr kumimoji="0" lang="sv-SE" sz="1000" b="0" i="0" u="none" strike="noStrike" kern="1200" cap="none" spc="0" normalizeH="0" baseline="0" noProof="0">
              <a:ln>
                <a:noFill/>
              </a:ln>
              <a:solidFill>
                <a:srgbClr val="000000"/>
              </a:solidFill>
              <a:effectLst/>
              <a:uLnTx/>
              <a:uFillTx/>
              <a:latin typeface="Arial"/>
              <a:ea typeface="+mn-ea"/>
              <a:cs typeface="+mn-cs"/>
            </a:endParaRPr>
          </a:p>
        </p:txBody>
      </p:sp>
      <p:sp>
        <p:nvSpPr>
          <p:cNvPr id="14" name="Platshållare för bildnummer 1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6574B-F434-4892-8979-72E13DC096CA}" type="slidenum">
              <a:rPr kumimoji="0" lang="sv-SE"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00" b="0" i="0" u="none" strike="noStrike" kern="1200" cap="none" spc="0" normalizeH="0" baseline="0" noProof="0">
              <a:ln>
                <a:noFill/>
              </a:ln>
              <a:solidFill>
                <a:srgbClr val="000000"/>
              </a:solidFill>
              <a:effectLst/>
              <a:uLnTx/>
              <a:uFillTx/>
              <a:latin typeface="Arial"/>
              <a:ea typeface="+mn-ea"/>
              <a:cs typeface="+mn-cs"/>
            </a:endParaRPr>
          </a:p>
        </p:txBody>
      </p:sp>
      <p:sp>
        <p:nvSpPr>
          <p:cNvPr id="15" name="Platshållare för sidfot 14"/>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1284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örstasidan_2_rutor_1">
    <p:spTree>
      <p:nvGrpSpPr>
        <p:cNvPr id="1" name=""/>
        <p:cNvGrpSpPr/>
        <p:nvPr/>
      </p:nvGrpSpPr>
      <p:grpSpPr>
        <a:xfrm>
          <a:off x="0" y="0"/>
          <a:ext cx="0" cy="0"/>
          <a:chOff x="0" y="0"/>
          <a:chExt cx="0" cy="0"/>
        </a:xfrm>
      </p:grpSpPr>
      <p:pic>
        <p:nvPicPr>
          <p:cNvPr id="7" name="Bildobjekt 6" descr="Sida10.jpg"/>
          <p:cNvPicPr>
            <a:picLocks noChangeAspect="1"/>
          </p:cNvPicPr>
          <p:nvPr userDrawn="1"/>
        </p:nvPicPr>
        <p:blipFill>
          <a:blip r:embed="rId2" cstate="screen"/>
          <a:stretch>
            <a:fillRect/>
          </a:stretch>
        </p:blipFill>
        <p:spPr>
          <a:xfrm>
            <a:off x="0" y="0"/>
            <a:ext cx="9144000" cy="6858000"/>
          </a:xfrm>
          <a:prstGeom prst="rect">
            <a:avLst/>
          </a:prstGeom>
        </p:spPr>
      </p:pic>
      <p:sp>
        <p:nvSpPr>
          <p:cNvPr id="8" name="Platshållare för text 16"/>
          <p:cNvSpPr txBox="1">
            <a:spLocks/>
          </p:cNvSpPr>
          <p:nvPr userDrawn="1"/>
        </p:nvSpPr>
        <p:spPr>
          <a:xfrm>
            <a:off x="457677" y="457784"/>
            <a:ext cx="5472000" cy="3960000"/>
          </a:xfrm>
          <a:prstGeom prst="rect">
            <a:avLst/>
          </a:prstGeom>
          <a:solidFill>
            <a:srgbClr val="F5F3EE"/>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p>
            <a:r>
              <a:rPr lang="sv-SE" dirty="0"/>
              <a:t>Klicka här för att ändra format</a:t>
            </a:r>
          </a:p>
        </p:txBody>
      </p:sp>
      <p:sp>
        <p:nvSpPr>
          <p:cNvPr id="3" name="Platshållare för datum 2"/>
          <p:cNvSpPr>
            <a:spLocks noGrp="1"/>
          </p:cNvSpPr>
          <p:nvPr>
            <p:ph type="dt" sz="half" idx="10"/>
          </p:nvPr>
        </p:nvSpPr>
        <p:spPr/>
        <p:txBody>
          <a:bodyPr/>
          <a:lstStyle/>
          <a:p>
            <a:fld id="{99E7CA51-3ACB-46EF-8768-2C3FDF062540}"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4" name="Rektangel 13"/>
          <p:cNvSpPr/>
          <p:nvPr userDrawn="1"/>
        </p:nvSpPr>
        <p:spPr>
          <a:xfrm>
            <a:off x="5929200" y="4417200"/>
            <a:ext cx="2757600" cy="1976400"/>
          </a:xfrm>
          <a:prstGeom prst="rect">
            <a:avLst/>
          </a:prstGeom>
          <a:solidFill>
            <a:srgbClr val="F5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rgbClr val="000000"/>
              </a:solidFill>
              <a:latin typeface="Stockholm Type Display Regular" pitchFamily="50" charset="0"/>
            </a:endParaRPr>
          </a:p>
        </p:txBody>
      </p:sp>
      <p:sp>
        <p:nvSpPr>
          <p:cNvPr id="10" name="textruta 9"/>
          <p:cNvSpPr txBox="1"/>
          <p:nvPr userDrawn="1"/>
        </p:nvSpPr>
        <p:spPr>
          <a:xfrm>
            <a:off x="3222625" y="6214546"/>
            <a:ext cx="2601913"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pic>
        <p:nvPicPr>
          <p:cNvPr id="13" name="Bildobjekt 12"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örstasidan_2_rutor_2">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683788"/>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D5A6129D-C112-4297-9DD6-96C50E503577}"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9" name="Platshållare för bild 11"/>
          <p:cNvSpPr>
            <a:spLocks noGrp="1"/>
          </p:cNvSpPr>
          <p:nvPr>
            <p:ph type="pic" sz="quarter" idx="11"/>
          </p:nvPr>
        </p:nvSpPr>
        <p:spPr>
          <a:xfrm>
            <a:off x="5929820" y="4416985"/>
            <a:ext cx="2758567" cy="1975878"/>
          </a:xfrm>
          <a:solidFill>
            <a:srgbClr val="289D93"/>
          </a:solidFill>
        </p:spPr>
        <p:txBody>
          <a:bodyPr/>
          <a:lstStyle/>
          <a:p>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örstasidan_2_rutor_3">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007EC4"/>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8F862FF1-9129-4601-9CB8-B147423A5DA6}"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9" name="Platshållare för bild 11"/>
          <p:cNvSpPr>
            <a:spLocks noGrp="1"/>
          </p:cNvSpPr>
          <p:nvPr>
            <p:ph type="pic" sz="quarter" idx="11"/>
          </p:nvPr>
        </p:nvSpPr>
        <p:spPr>
          <a:xfrm>
            <a:off x="5929820" y="4416985"/>
            <a:ext cx="2758567" cy="1975878"/>
          </a:xfrm>
          <a:solidFill>
            <a:srgbClr val="C40068"/>
          </a:solidFill>
        </p:spPr>
        <p:txBody>
          <a:bodyPr/>
          <a:lstStyle/>
          <a:p>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örstasidan_2_rutor_4">
    <p:spTree>
      <p:nvGrpSpPr>
        <p:cNvPr id="1" name=""/>
        <p:cNvGrpSpPr/>
        <p:nvPr/>
      </p:nvGrpSpPr>
      <p:grpSpPr>
        <a:xfrm>
          <a:off x="0" y="0"/>
          <a:ext cx="0" cy="0"/>
          <a:chOff x="0" y="0"/>
          <a:chExt cx="0" cy="0"/>
        </a:xfrm>
      </p:grpSpPr>
      <p:sp>
        <p:nvSpPr>
          <p:cNvPr id="8" name="Platshållare för text 16"/>
          <p:cNvSpPr txBox="1">
            <a:spLocks/>
          </p:cNvSpPr>
          <p:nvPr userDrawn="1"/>
        </p:nvSpPr>
        <p:spPr>
          <a:xfrm>
            <a:off x="457677" y="457784"/>
            <a:ext cx="5472000" cy="3960000"/>
          </a:xfrm>
          <a:prstGeom prst="rect">
            <a:avLst/>
          </a:prstGeom>
          <a:solidFill>
            <a:srgbClr val="289D93"/>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DFE65727-4979-446B-8625-CCFCAC89FA53}"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0" name="Platshållare för bild 11"/>
          <p:cNvSpPr>
            <a:spLocks noGrp="1"/>
          </p:cNvSpPr>
          <p:nvPr>
            <p:ph type="pic" sz="quarter" idx="11"/>
          </p:nvPr>
        </p:nvSpPr>
        <p:spPr>
          <a:xfrm>
            <a:off x="5929820" y="4416985"/>
            <a:ext cx="2758567" cy="1975878"/>
          </a:xfrm>
          <a:solidFill>
            <a:srgbClr val="683788"/>
          </a:solidFill>
        </p:spPr>
        <p:txBody>
          <a:bodyPr/>
          <a:lstStyle/>
          <a:p>
            <a:endParaRPr lang="sv-SE"/>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örstasidan_2_rutor_5">
    <p:spTree>
      <p:nvGrpSpPr>
        <p:cNvPr id="1" name=""/>
        <p:cNvGrpSpPr/>
        <p:nvPr/>
      </p:nvGrpSpPr>
      <p:grpSpPr>
        <a:xfrm>
          <a:off x="0" y="0"/>
          <a:ext cx="0" cy="0"/>
          <a:chOff x="0" y="0"/>
          <a:chExt cx="0" cy="0"/>
        </a:xfrm>
      </p:grpSpPr>
      <p:sp>
        <p:nvSpPr>
          <p:cNvPr id="7" name="Platshållare för text 16"/>
          <p:cNvSpPr txBox="1">
            <a:spLocks/>
          </p:cNvSpPr>
          <p:nvPr userDrawn="1"/>
        </p:nvSpPr>
        <p:spPr>
          <a:xfrm>
            <a:off x="457677" y="457784"/>
            <a:ext cx="5472000" cy="3960000"/>
          </a:xfrm>
          <a:prstGeom prst="rect">
            <a:avLst/>
          </a:prstGeom>
          <a:solidFill>
            <a:srgbClr val="C40068"/>
          </a:solidFill>
          <a:ln>
            <a:noFill/>
          </a:ln>
        </p:spPr>
        <p:txBody>
          <a:bodyPr lIns="234000" rIns="234000"/>
          <a:lstStyle>
            <a:lvl1pPr>
              <a:buNone/>
              <a:defRPr/>
            </a:lvl1pPr>
          </a:lstStyle>
          <a:p>
            <a:pPr marL="0" marR="0" lvl="0" indent="0" algn="l" defTabSz="914400" rtl="0" eaLnBrk="1" fontAlgn="auto" latinLnBrk="0" hangingPunct="1">
              <a:lnSpc>
                <a:spcPts val="2000"/>
              </a:lnSpc>
              <a:spcBef>
                <a:spcPts val="0"/>
              </a:spcBef>
              <a:spcAft>
                <a:spcPts val="0"/>
              </a:spcAft>
              <a:buClrTx/>
              <a:buSzTx/>
              <a:buFont typeface="Arial" pitchFamily="34" charset="0"/>
              <a:buNone/>
              <a:tabLst/>
              <a:defRPr/>
            </a:pPr>
            <a:r>
              <a:rPr kumimoji="0" lang="sv-SE" sz="20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sp>
        <p:nvSpPr>
          <p:cNvPr id="2" name="Rubrik 1"/>
          <p:cNvSpPr>
            <a:spLocks noGrp="1"/>
          </p:cNvSpPr>
          <p:nvPr>
            <p:ph type="title"/>
          </p:nvPr>
        </p:nvSpPr>
        <p:spPr/>
        <p:txBody>
          <a:bodyPr/>
          <a:lstStyle>
            <a:lvl1pPr>
              <a:defRPr>
                <a:solidFill>
                  <a:srgbClr val="F5F3EE"/>
                </a:solidFil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8047941D-3274-4AB1-ABFC-39AED11D0FE2}" type="datetime1">
              <a:rPr lang="sv-SE" smtClean="0"/>
              <a:pPr/>
              <a:t>2025-07-03</a:t>
            </a:fld>
            <a:endParaRPr lang="sv-SE" dirty="0"/>
          </a:p>
        </p:txBody>
      </p:sp>
      <p:sp>
        <p:nvSpPr>
          <p:cNvPr id="5" name="Platshållare för text 15"/>
          <p:cNvSpPr>
            <a:spLocks noGrp="1"/>
          </p:cNvSpPr>
          <p:nvPr>
            <p:ph idx="1"/>
          </p:nvPr>
        </p:nvSpPr>
        <p:spPr>
          <a:xfrm>
            <a:off x="458788" y="2114551"/>
            <a:ext cx="5486400" cy="2200274"/>
          </a:xfrm>
          <a:prstGeom prst="rect">
            <a:avLst/>
          </a:prstGeom>
        </p:spPr>
        <p:txBody>
          <a:bodyPr vert="horz" lIns="234000" tIns="45720" rIns="234000" bIns="45720" rtlCol="0">
            <a:noAutofit/>
          </a:bodyPr>
          <a:lstStyle>
            <a:lvl1pPr>
              <a:lnSpc>
                <a:spcPct val="100000"/>
              </a:lnSpc>
              <a:defRPr sz="2000" b="0">
                <a:solidFill>
                  <a:srgbClr val="F5F3EE"/>
                </a:solidFill>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pic>
        <p:nvPicPr>
          <p:cNvPr id="11" name="Bildobjekt 10"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
        <p:nvSpPr>
          <p:cNvPr id="8" name="Platshållare för bild 11"/>
          <p:cNvSpPr>
            <a:spLocks noGrp="1"/>
          </p:cNvSpPr>
          <p:nvPr>
            <p:ph type="pic" sz="quarter" idx="11"/>
          </p:nvPr>
        </p:nvSpPr>
        <p:spPr>
          <a:xfrm>
            <a:off x="5929820" y="4416985"/>
            <a:ext cx="2758567" cy="1975878"/>
          </a:xfrm>
          <a:solidFill>
            <a:srgbClr val="007EC4"/>
          </a:solidFill>
        </p:spPr>
        <p:txBody>
          <a:bodyPr/>
          <a:lstStyle/>
          <a:p>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sidor_1">
    <p:bg>
      <p:bgPr>
        <a:solidFill>
          <a:schemeClr val="bg1">
            <a:lumMod val="50000"/>
          </a:schemeClr>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l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F0FDCE18-A0F6-413E-86D9-10B862C2BE9D}"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dirty="0"/>
              <a:t>Klicka här för att ändra format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or_2">
    <p:bg>
      <p:bgPr>
        <a:solidFill>
          <a:srgbClr val="007EC4"/>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lIns="0" t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9FB13816-8BA7-4A6C-8813-ECC58FA94B9A}"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sidor_3">
    <p:bg>
      <p:bgPr>
        <a:solidFill>
          <a:srgbClr val="289D93"/>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4C3735F3-39A3-4340-A018-E4659270284E}"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9" name="Rubrik 8"/>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itelsidor_4">
    <p:bg>
      <p:bgPr>
        <a:solidFill>
          <a:srgbClr val="C40068"/>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CF530E40-AB3D-4B71-9A8B-DB461A83CC5A}" type="datetime1">
              <a:rPr lang="sv-SE" smtClean="0"/>
              <a:pPr/>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n_2">
    <p:spTree>
      <p:nvGrpSpPr>
        <p:cNvPr id="1" name=""/>
        <p:cNvGrpSpPr/>
        <p:nvPr/>
      </p:nvGrpSpPr>
      <p:grpSpPr>
        <a:xfrm>
          <a:off x="0" y="0"/>
          <a:ext cx="0" cy="0"/>
          <a:chOff x="0" y="0"/>
          <a:chExt cx="0" cy="0"/>
        </a:xfrm>
      </p:grpSpPr>
      <p:pic>
        <p:nvPicPr>
          <p:cNvPr id="12" name="Bildobjekt 11" descr="Sida1.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5D9B128F-1938-4F54-91F5-4D19C5BB47B2}"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örstasidan_1">
    <p:spTree>
      <p:nvGrpSpPr>
        <p:cNvPr id="1" name=""/>
        <p:cNvGrpSpPr/>
        <p:nvPr/>
      </p:nvGrpSpPr>
      <p:grpSpPr>
        <a:xfrm>
          <a:off x="0" y="0"/>
          <a:ext cx="0" cy="0"/>
          <a:chOff x="0" y="0"/>
          <a:chExt cx="0" cy="0"/>
        </a:xfrm>
      </p:grpSpPr>
      <p:pic>
        <p:nvPicPr>
          <p:cNvPr id="12" name="Bildobjekt 11" descr="Sida5.jpg"/>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Bildobjekt 9"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9" name="textruta 8"/>
          <p:cNvSpPr txBox="1"/>
          <p:nvPr userDrawn="1"/>
        </p:nvSpPr>
        <p:spPr>
          <a:xfrm>
            <a:off x="5094514" y="3443844"/>
            <a:ext cx="1721922" cy="369332"/>
          </a:xfrm>
          <a:prstGeom prst="rect">
            <a:avLst/>
          </a:prstGeom>
          <a:noFill/>
        </p:spPr>
        <p:txBody>
          <a:bodyPr wrap="square" rtlCol="0">
            <a:spAutoFit/>
          </a:bodyPr>
          <a:lstStyle/>
          <a:p>
            <a:endParaRPr lang="sv-SE" dirty="0">
              <a:latin typeface="Stockholm Type Display Regular" pitchFamily="50" charset="0"/>
            </a:endParaRPr>
          </a:p>
        </p:txBody>
      </p:sp>
      <p:sp>
        <p:nvSpPr>
          <p:cNvPr id="30" name="Platshållare för datum 29"/>
          <p:cNvSpPr>
            <a:spLocks noGrp="1"/>
          </p:cNvSpPr>
          <p:nvPr>
            <p:ph type="dt" sz="half" idx="10"/>
          </p:nvPr>
        </p:nvSpPr>
        <p:spPr/>
        <p:txBody>
          <a:bodyPr/>
          <a:lstStyle/>
          <a:p>
            <a:fld id="{27CA2A5C-0255-497F-B871-B6D6F747F99E}" type="datetime1">
              <a:rPr lang="sv-SE" smtClean="0"/>
              <a:t>2025-07-03</a:t>
            </a:fld>
            <a:endParaRPr lang="sv-SE" dirty="0"/>
          </a:p>
        </p:txBody>
      </p:sp>
      <p:sp>
        <p:nvSpPr>
          <p:cNvPr id="13" name="Rubrik 12"/>
          <p:cNvSpPr>
            <a:spLocks noGrp="1"/>
          </p:cNvSpPr>
          <p:nvPr>
            <p:ph type="title"/>
          </p:nvPr>
        </p:nvSpPr>
        <p:spPr/>
        <p:txBody>
          <a:bodyPr/>
          <a:lstStyle/>
          <a:p>
            <a:r>
              <a:rPr lang="sv-SE"/>
              <a:t>Klicka här för att ändra format</a:t>
            </a:r>
            <a:endParaRPr lang="sv-SE" dirty="0"/>
          </a:p>
        </p:txBody>
      </p:sp>
      <p:sp>
        <p:nvSpPr>
          <p:cNvPr id="14" name="textruta 13"/>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Tree>
    <p:extLst>
      <p:ext uri="{BB962C8B-B14F-4D97-AF65-F5344CB8AC3E}">
        <p14:creationId xmlns:p14="http://schemas.microsoft.com/office/powerpoint/2010/main" val="3851721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örstasidan_2">
    <p:spTree>
      <p:nvGrpSpPr>
        <p:cNvPr id="1" name=""/>
        <p:cNvGrpSpPr/>
        <p:nvPr/>
      </p:nvGrpSpPr>
      <p:grpSpPr>
        <a:xfrm>
          <a:off x="0" y="0"/>
          <a:ext cx="0" cy="0"/>
          <a:chOff x="0" y="0"/>
          <a:chExt cx="0" cy="0"/>
        </a:xfrm>
      </p:grpSpPr>
      <p:pic>
        <p:nvPicPr>
          <p:cNvPr id="12" name="Bildobjekt 11" descr="Sida1.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5ADD8BA6-85E2-4454-B855-8830911FB3C8}" type="datetime1">
              <a:rPr lang="sv-SE" smtClean="0"/>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2343191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n_3">
    <p:spTree>
      <p:nvGrpSpPr>
        <p:cNvPr id="1" name=""/>
        <p:cNvGrpSpPr/>
        <p:nvPr/>
      </p:nvGrpSpPr>
      <p:grpSpPr>
        <a:xfrm>
          <a:off x="0" y="0"/>
          <a:ext cx="0" cy="0"/>
          <a:chOff x="0" y="0"/>
          <a:chExt cx="0" cy="0"/>
        </a:xfrm>
      </p:grpSpPr>
      <p:pic>
        <p:nvPicPr>
          <p:cNvPr id="13" name="Bildobjekt 12" descr="Sida2.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7D933C1E-FB14-4B56-B8B7-067AD91212E6}" type="datetime1">
              <a:rPr lang="sv-SE" smtClean="0"/>
              <a:t>2025-07-03</a:t>
            </a:fld>
            <a:endParaRPr lang="sv-SE" dirty="0"/>
          </a:p>
        </p:txBody>
      </p:sp>
      <p:sp>
        <p:nvSpPr>
          <p:cNvPr id="11" name="Rubrik 10"/>
          <p:cNvSpPr>
            <a:spLocks noGrp="1"/>
          </p:cNvSpPr>
          <p:nvPr>
            <p:ph type="title"/>
          </p:nvPr>
        </p:nvSpPr>
        <p:spPr>
          <a:xfrm>
            <a:off x="457200" y="458105"/>
            <a:ext cx="2860675" cy="1227820"/>
          </a:xfrm>
        </p:spPr>
        <p:txBody>
          <a:bodyPr/>
          <a:lstStyle/>
          <a:p>
            <a:r>
              <a:rPr lang="sv-SE"/>
              <a:t>Klicka här för att ändra format</a:t>
            </a:r>
          </a:p>
        </p:txBody>
      </p:sp>
      <p:sp>
        <p:nvSpPr>
          <p:cNvPr id="12" name="textruta 11"/>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4" name="Bildobjekt 13"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3857174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n_4">
    <p:spTree>
      <p:nvGrpSpPr>
        <p:cNvPr id="1" name=""/>
        <p:cNvGrpSpPr/>
        <p:nvPr/>
      </p:nvGrpSpPr>
      <p:grpSpPr>
        <a:xfrm>
          <a:off x="0" y="0"/>
          <a:ext cx="0" cy="0"/>
          <a:chOff x="0" y="0"/>
          <a:chExt cx="0" cy="0"/>
        </a:xfrm>
      </p:grpSpPr>
      <p:pic>
        <p:nvPicPr>
          <p:cNvPr id="11" name="Bildobjekt 10" descr="Sida3.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AB4619CD-B2AF-4321-85D4-4FF5E056857C}" type="datetime1">
              <a:rPr lang="sv-SE" smtClean="0"/>
              <a:t>2025-07-03</a:t>
            </a:fld>
            <a:endParaRPr lang="sv-SE" dirty="0"/>
          </a:p>
        </p:txBody>
      </p:sp>
      <p:sp>
        <p:nvSpPr>
          <p:cNvPr id="9" name="Rubrik 8"/>
          <p:cNvSpPr>
            <a:spLocks noGrp="1"/>
          </p:cNvSpPr>
          <p:nvPr>
            <p:ph type="title"/>
          </p:nvPr>
        </p:nvSpPr>
        <p:spPr/>
        <p:txBody>
          <a:bodyPr/>
          <a:lstStyle/>
          <a:p>
            <a:r>
              <a:rPr lang="sv-SE"/>
              <a:t>Klicka här för att ändra format</a:t>
            </a:r>
          </a:p>
        </p:txBody>
      </p:sp>
      <p:sp>
        <p:nvSpPr>
          <p:cNvPr id="10" name="textruta 9"/>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429207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n_3">
    <p:spTree>
      <p:nvGrpSpPr>
        <p:cNvPr id="1" name=""/>
        <p:cNvGrpSpPr/>
        <p:nvPr/>
      </p:nvGrpSpPr>
      <p:grpSpPr>
        <a:xfrm>
          <a:off x="0" y="0"/>
          <a:ext cx="0" cy="0"/>
          <a:chOff x="0" y="0"/>
          <a:chExt cx="0" cy="0"/>
        </a:xfrm>
      </p:grpSpPr>
      <p:pic>
        <p:nvPicPr>
          <p:cNvPr id="13" name="Bildobjekt 12" descr="Sida2.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56B18AC1-A2FD-4F44-A3D5-BEABD563D721}" type="datetime1">
              <a:rPr lang="sv-SE" smtClean="0"/>
              <a:pPr/>
              <a:t>2025-07-03</a:t>
            </a:fld>
            <a:endParaRPr lang="sv-SE" dirty="0"/>
          </a:p>
        </p:txBody>
      </p:sp>
      <p:sp>
        <p:nvSpPr>
          <p:cNvPr id="11" name="Rubrik 10"/>
          <p:cNvSpPr>
            <a:spLocks noGrp="1"/>
          </p:cNvSpPr>
          <p:nvPr>
            <p:ph type="title"/>
          </p:nvPr>
        </p:nvSpPr>
        <p:spPr>
          <a:xfrm>
            <a:off x="457200" y="458105"/>
            <a:ext cx="2860675" cy="1227820"/>
          </a:xfrm>
        </p:spPr>
        <p:txBody>
          <a:bodyPr/>
          <a:lstStyle/>
          <a:p>
            <a:r>
              <a:rPr lang="sv-SE"/>
              <a:t>Klicka här för att ändra format</a:t>
            </a:r>
          </a:p>
        </p:txBody>
      </p:sp>
      <p:sp>
        <p:nvSpPr>
          <p:cNvPr id="12" name="textruta 11"/>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4" name="Bildobjekt 13"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n_5">
    <p:spTree>
      <p:nvGrpSpPr>
        <p:cNvPr id="1" name=""/>
        <p:cNvGrpSpPr/>
        <p:nvPr/>
      </p:nvGrpSpPr>
      <p:grpSpPr>
        <a:xfrm>
          <a:off x="0" y="0"/>
          <a:ext cx="0" cy="0"/>
          <a:chOff x="0" y="0"/>
          <a:chExt cx="0" cy="0"/>
        </a:xfrm>
      </p:grpSpPr>
      <p:pic>
        <p:nvPicPr>
          <p:cNvPr id="13" name="Bildobjekt 12" descr="Sida4.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945FE53D-4DED-4220-A18B-915A98C569F5}" type="datetime1">
              <a:rPr lang="sv-SE" smtClean="0"/>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11" name="textruta 10"/>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2" name="Bildobjekt 11"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3872263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n_6">
    <p:spTree>
      <p:nvGrpSpPr>
        <p:cNvPr id="1" name=""/>
        <p:cNvGrpSpPr/>
        <p:nvPr/>
      </p:nvGrpSpPr>
      <p:grpSpPr>
        <a:xfrm>
          <a:off x="0" y="0"/>
          <a:ext cx="0" cy="0"/>
          <a:chOff x="0" y="0"/>
          <a:chExt cx="0" cy="0"/>
        </a:xfrm>
      </p:grpSpPr>
      <p:pic>
        <p:nvPicPr>
          <p:cNvPr id="13" name="Bildobjekt 12" descr="Sida6.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F47B9815-89C2-49A2-8BA4-6BCC21B57ADE}" type="datetime1">
              <a:rPr lang="sv-SE" smtClean="0"/>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791208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örstasidan_7">
    <p:spTree>
      <p:nvGrpSpPr>
        <p:cNvPr id="1" name=""/>
        <p:cNvGrpSpPr/>
        <p:nvPr/>
      </p:nvGrpSpPr>
      <p:grpSpPr>
        <a:xfrm>
          <a:off x="0" y="0"/>
          <a:ext cx="0" cy="0"/>
          <a:chOff x="0" y="0"/>
          <a:chExt cx="0" cy="0"/>
        </a:xfrm>
      </p:grpSpPr>
      <p:pic>
        <p:nvPicPr>
          <p:cNvPr id="10" name="Bildobjekt 9" descr="Sida7.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D777D5EC-0EA4-4593-8371-04EF6171BB20}" type="datetime1">
              <a:rPr lang="sv-SE" smtClean="0"/>
              <a:t>2025-07-03</a:t>
            </a:fld>
            <a:endParaRPr lang="sv-SE" dirty="0"/>
          </a:p>
        </p:txBody>
      </p:sp>
      <p:sp>
        <p:nvSpPr>
          <p:cNvPr id="8" name="Rubrik 7"/>
          <p:cNvSpPr>
            <a:spLocks noGrp="1"/>
          </p:cNvSpPr>
          <p:nvPr>
            <p:ph type="title"/>
          </p:nvPr>
        </p:nvSpPr>
        <p:spPr>
          <a:xfrm>
            <a:off x="457200" y="458105"/>
            <a:ext cx="2860675" cy="970838"/>
          </a:xfrm>
        </p:spPr>
        <p:txBody>
          <a:bodyPr/>
          <a:lstStyle/>
          <a:p>
            <a:r>
              <a:rPr lang="sv-SE"/>
              <a:t>Klicka här för att ändra format</a:t>
            </a:r>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1618186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örstasidan_8">
    <p:spTree>
      <p:nvGrpSpPr>
        <p:cNvPr id="1" name=""/>
        <p:cNvGrpSpPr/>
        <p:nvPr/>
      </p:nvGrpSpPr>
      <p:grpSpPr>
        <a:xfrm>
          <a:off x="0" y="0"/>
          <a:ext cx="0" cy="0"/>
          <a:chOff x="0" y="0"/>
          <a:chExt cx="0" cy="0"/>
        </a:xfrm>
      </p:grpSpPr>
      <p:pic>
        <p:nvPicPr>
          <p:cNvPr id="5" name="Bildobjekt 4" descr="Sida8.jpg"/>
          <p:cNvPicPr>
            <a:picLocks noChangeAspect="1"/>
          </p:cNvPicPr>
          <p:nvPr userDrawn="1"/>
        </p:nvPicPr>
        <p:blipFill>
          <a:blip r:embed="rId2" cstate="screen"/>
          <a:stretch>
            <a:fillRect/>
          </a:stretch>
        </p:blipFill>
        <p:spPr>
          <a:xfrm>
            <a:off x="19050" y="0"/>
            <a:ext cx="9144000" cy="6858000"/>
          </a:xfrm>
          <a:prstGeom prst="rect">
            <a:avLst/>
          </a:prstGeom>
        </p:spPr>
      </p:pic>
      <p:sp>
        <p:nvSpPr>
          <p:cNvPr id="4" name="Platshållare för datum 3"/>
          <p:cNvSpPr>
            <a:spLocks noGrp="1"/>
          </p:cNvSpPr>
          <p:nvPr>
            <p:ph type="dt" sz="half" idx="11"/>
          </p:nvPr>
        </p:nvSpPr>
        <p:spPr/>
        <p:txBody>
          <a:bodyPr/>
          <a:lstStyle>
            <a:lvl1pPr>
              <a:defRPr>
                <a:solidFill>
                  <a:schemeClr val="bg1"/>
                </a:solidFill>
              </a:defRPr>
            </a:lvl1pPr>
          </a:lstStyle>
          <a:p>
            <a:fld id="{499B776F-0D0A-4926-B307-791F4C19942C}" type="datetime1">
              <a:rPr lang="sv-SE" smtClean="0"/>
              <a:t>2025-07-03</a:t>
            </a:fld>
            <a:endParaRPr lang="sv-SE" dirty="0"/>
          </a:p>
        </p:txBody>
      </p:sp>
      <p:sp>
        <p:nvSpPr>
          <p:cNvPr id="3" name="Platshållare för sidfot 2"/>
          <p:cNvSpPr>
            <a:spLocks noGrp="1"/>
          </p:cNvSpPr>
          <p:nvPr>
            <p:ph type="ftr" sz="quarter" idx="10"/>
          </p:nvPr>
        </p:nvSpPr>
        <p:spPr/>
        <p:txBody>
          <a:bodyPr/>
          <a:lstStyle>
            <a:lvl1pPr>
              <a:defRPr>
                <a:solidFill>
                  <a:schemeClr val="bg1"/>
                </a:solidFill>
              </a:defRPr>
            </a:lvl1pPr>
          </a:lstStyle>
          <a:p>
            <a:pPr algn="l"/>
            <a:endParaRPr lang="sv-SE" dirty="0"/>
          </a:p>
        </p:txBody>
      </p:sp>
      <p:sp>
        <p:nvSpPr>
          <p:cNvPr id="8" name="textruta 7"/>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9" name="Rubrik 8"/>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944857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sp>
        <p:nvSpPr>
          <p:cNvPr id="20" name="Platshållare för datum 19"/>
          <p:cNvSpPr>
            <a:spLocks noGrp="1"/>
          </p:cNvSpPr>
          <p:nvPr>
            <p:ph type="dt" sz="half" idx="10"/>
          </p:nvPr>
        </p:nvSpPr>
        <p:spPr/>
        <p:txBody>
          <a:bodyPr/>
          <a:lstStyle>
            <a:lvl1pPr>
              <a:defRPr>
                <a:solidFill>
                  <a:schemeClr val="bg1"/>
                </a:solidFill>
              </a:defRPr>
            </a:lvl1pPr>
          </a:lstStyle>
          <a:p>
            <a:fld id="{5CBA325F-42B1-4297-925E-10DA8A931413}" type="datetime1">
              <a:rPr lang="sv-SE" smtClean="0"/>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11" name="Rubrik 10"/>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6" name="Bildobjekt 5"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4171130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atin typeface="Stockholm Type Display Regular" pitchFamily="50" charset="0"/>
              </a:defRPr>
            </a:lvl1pPr>
            <a:lvl2pPr indent="-396000">
              <a:defRPr>
                <a:latin typeface="Stockholm Type Display Regular" pitchFamily="50" charset="0"/>
              </a:defRPr>
            </a:lvl2pPr>
            <a:lvl3pPr indent="-288000">
              <a:defRPr>
                <a:latin typeface="Stockholm Type Display Regular" pitchFamily="50" charset="0"/>
              </a:defRPr>
            </a:lvl3pPr>
            <a:lvl4pPr indent="-288000">
              <a:defRPr>
                <a:latin typeface="Stockholm Type Display Regular" pitchFamily="50" charset="0"/>
              </a:defRPr>
            </a:lvl4pPr>
            <a:lvl5pPr indent="-288000">
              <a:defRPr>
                <a:latin typeface="Stockholm Type Display Regular" pitchFamily="50"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2EAFF399-C63E-4466-84A7-F2F17CC841C2}" type="datetime1">
              <a:rPr lang="sv-SE" smtClean="0"/>
              <a:t>2025-07-03</a:t>
            </a:fld>
            <a:endParaRPr lang="sv-SE" dirty="0"/>
          </a:p>
        </p:txBody>
      </p:sp>
      <p:sp>
        <p:nvSpPr>
          <p:cNvPr id="16" name="Platshållare för bildnummer 15"/>
          <p:cNvSpPr>
            <a:spLocks noGrp="1"/>
          </p:cNvSpPr>
          <p:nvPr>
            <p:ph type="sldNum" sz="quarter" idx="15"/>
          </p:nvPr>
        </p:nvSpPr>
        <p:spPr/>
        <p:txBody>
          <a:bodyPr/>
          <a:lstStyle/>
          <a:p>
            <a:r>
              <a:rPr lang="sv-SE"/>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724520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Bildsida 1">
    <p:spTree>
      <p:nvGrpSpPr>
        <p:cNvPr id="1" name=""/>
        <p:cNvGrpSpPr/>
        <p:nvPr/>
      </p:nvGrpSpPr>
      <p:grpSpPr>
        <a:xfrm>
          <a:off x="0" y="0"/>
          <a:ext cx="0" cy="0"/>
          <a:chOff x="0" y="0"/>
          <a:chExt cx="0" cy="0"/>
        </a:xfrm>
      </p:grpSpPr>
      <p:pic>
        <p:nvPicPr>
          <p:cNvPr id="10" name="Bildobjekt 7" descr="biogasbuss[1].jpg"/>
          <p:cNvPicPr>
            <a:picLocks noChangeAspect="1"/>
          </p:cNvPicPr>
          <p:nvPr userDrawn="1"/>
        </p:nvPicPr>
        <p:blipFill>
          <a:blip r:embed="rId2" cstate="screen"/>
          <a:srcRect/>
          <a:stretch>
            <a:fillRect/>
          </a:stretch>
        </p:blipFill>
        <p:spPr bwMode="auto">
          <a:xfrm>
            <a:off x="0" y="1412875"/>
            <a:ext cx="9144000" cy="5510213"/>
          </a:xfrm>
          <a:prstGeom prst="rect">
            <a:avLst/>
          </a:prstGeom>
          <a:noFill/>
          <a:ln w="9525">
            <a:noFill/>
            <a:miter lim="800000"/>
            <a:headEnd/>
            <a:tailEnd/>
          </a:ln>
        </p:spPr>
      </p:pic>
      <p:sp>
        <p:nvSpPr>
          <p:cNvPr id="9" name="Rektangel 9"/>
          <p:cNvSpPr>
            <a:spLocks noChangeArrowheads="1"/>
          </p:cNvSpPr>
          <p:nvPr userDrawn="1"/>
        </p:nvSpPr>
        <p:spPr bwMode="auto">
          <a:xfrm>
            <a:off x="4479634" y="3820597"/>
            <a:ext cx="184731" cy="369332"/>
          </a:xfrm>
          <a:prstGeom prst="rect">
            <a:avLst/>
          </a:prstGeom>
          <a:solidFill>
            <a:schemeClr val="bg2">
              <a:alpha val="50195"/>
            </a:schemeClr>
          </a:solidFill>
          <a:ln w="9525" algn="ctr">
            <a:noFill/>
            <a:round/>
            <a:headEnd/>
            <a:tailEnd/>
          </a:ln>
        </p:spPr>
        <p:txBody>
          <a:bodyPr wrap="none" anchor="ctr">
            <a:spAutoFit/>
          </a:bodyPr>
          <a:lstStyle/>
          <a:p>
            <a:pPr algn="ctr">
              <a:spcBef>
                <a:spcPct val="50000"/>
              </a:spcBef>
            </a:pPr>
            <a:endParaRPr lang="sv-SE" dirty="0">
              <a:latin typeface="Stockholm Type Display Regular" pitchFamily="50" charset="0"/>
            </a:endParaRPr>
          </a:p>
        </p:txBody>
      </p:sp>
      <p:sp>
        <p:nvSpPr>
          <p:cNvPr id="2" name="Rubrik 1"/>
          <p:cNvSpPr>
            <a:spLocks noGrp="1"/>
          </p:cNvSpPr>
          <p:nvPr>
            <p:ph type="ctrTitle" hasCustomPrompt="1"/>
          </p:nvPr>
        </p:nvSpPr>
        <p:spPr>
          <a:xfrm>
            <a:off x="809625" y="3328988"/>
            <a:ext cx="7524750" cy="714375"/>
          </a:xfrm>
        </p:spPr>
        <p:txBody>
          <a:bodyPr anchor="ctr">
            <a:normAutofit/>
          </a:bodyPr>
          <a:lstStyle>
            <a:lvl1pPr algn="ctr">
              <a:defRPr sz="3500" baseline="0"/>
            </a:lvl1pPr>
          </a:lstStyle>
          <a:p>
            <a:r>
              <a:rPr lang="sv-SE" dirty="0"/>
              <a:t>Skriv rubrik här</a:t>
            </a:r>
            <a:endParaRPr lang="en-GB" dirty="0"/>
          </a:p>
        </p:txBody>
      </p:sp>
      <p:sp>
        <p:nvSpPr>
          <p:cNvPr id="3" name="Underrubrik 2"/>
          <p:cNvSpPr>
            <a:spLocks noGrp="1"/>
          </p:cNvSpPr>
          <p:nvPr>
            <p:ph type="subTitle" idx="1"/>
          </p:nvPr>
        </p:nvSpPr>
        <p:spPr>
          <a:xfrm>
            <a:off x="809625" y="4137026"/>
            <a:ext cx="7524750" cy="660886"/>
          </a:xfrm>
          <a:prstGeom prst="rect">
            <a:avLst/>
          </a:prstGeom>
        </p:spPr>
        <p:txBody>
          <a:bodyPr/>
          <a:lstStyle>
            <a:lvl1pPr marL="0" indent="0" algn="ctr">
              <a:buNone/>
              <a:defRPr>
                <a:solidFill>
                  <a:schemeClr val="tx1"/>
                </a:solidFill>
                <a:latin typeface="Stockholm Type Display Regular"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endParaRPr lang="en-GB" dirty="0"/>
          </a:p>
        </p:txBody>
      </p:sp>
      <p:pic>
        <p:nvPicPr>
          <p:cNvPr id="7" name="Picture 2" descr="förstasida_300"/>
          <p:cNvPicPr>
            <a:picLocks noChangeAspect="1" noChangeArrowheads="1"/>
          </p:cNvPicPr>
          <p:nvPr userDrawn="1"/>
        </p:nvPicPr>
        <p:blipFill>
          <a:blip r:embed="rId3" cstate="print"/>
          <a:srcRect/>
          <a:stretch>
            <a:fillRect/>
          </a:stretch>
        </p:blipFill>
        <p:spPr bwMode="auto">
          <a:xfrm>
            <a:off x="0" y="0"/>
            <a:ext cx="9144000" cy="1438276"/>
          </a:xfrm>
          <a:prstGeom prst="rect">
            <a:avLst/>
          </a:prstGeom>
          <a:noFill/>
        </p:spPr>
      </p:pic>
      <p:pic>
        <p:nvPicPr>
          <p:cNvPr id="11" name="Bildobjekt 12" descr="round_for_word.png"/>
          <p:cNvPicPr>
            <a:picLocks noChangeAspect="1"/>
          </p:cNvPicPr>
          <p:nvPr userDrawn="1"/>
        </p:nvPicPr>
        <p:blipFill>
          <a:blip r:embed="rId4" cstate="print"/>
          <a:srcRect/>
          <a:stretch>
            <a:fillRect/>
          </a:stretch>
        </p:blipFill>
        <p:spPr bwMode="auto">
          <a:xfrm>
            <a:off x="6948488" y="836613"/>
            <a:ext cx="1955800" cy="1955800"/>
          </a:xfrm>
          <a:prstGeom prst="rect">
            <a:avLst/>
          </a:prstGeom>
          <a:noFill/>
          <a:ln w="9525">
            <a:noFill/>
            <a:miter lim="800000"/>
            <a:headEnd/>
            <a:tailEnd/>
          </a:ln>
        </p:spPr>
      </p:pic>
      <p:sp>
        <p:nvSpPr>
          <p:cNvPr id="12" name="Platshållare för sidfot 4"/>
          <p:cNvSpPr>
            <a:spLocks noGrp="1"/>
          </p:cNvSpPr>
          <p:nvPr>
            <p:ph type="ftr" sz="quarter" idx="11"/>
          </p:nvPr>
        </p:nvSpPr>
        <p:spPr>
          <a:xfrm>
            <a:off x="1412050" y="621678"/>
            <a:ext cx="5667376" cy="173404"/>
          </a:xfrm>
          <a:prstGeom prst="rect">
            <a:avLst/>
          </a:prstGeom>
        </p:spPr>
        <p:txBody>
          <a:bodyPr/>
          <a:lstStyle>
            <a:lvl1pPr>
              <a:defRPr sz="1600"/>
            </a:lvl1pPr>
          </a:lstStyle>
          <a:p>
            <a:endParaRPr lang="en-GB" dirty="0"/>
          </a:p>
        </p:txBody>
      </p:sp>
      <p:sp>
        <p:nvSpPr>
          <p:cNvPr id="13" name="Platshållare för datum 3"/>
          <p:cNvSpPr>
            <a:spLocks noGrp="1"/>
          </p:cNvSpPr>
          <p:nvPr>
            <p:ph type="dt" sz="half" idx="10"/>
          </p:nvPr>
        </p:nvSpPr>
        <p:spPr>
          <a:xfrm>
            <a:off x="8045177" y="545734"/>
            <a:ext cx="952101" cy="173404"/>
          </a:xfrm>
          <a:prstGeom prst="rect">
            <a:avLst/>
          </a:prstGeom>
        </p:spPr>
        <p:txBody>
          <a:bodyPr/>
          <a:lstStyle/>
          <a:p>
            <a:fld id="{59CBD8BD-774D-478A-9BD2-F072382DC562}" type="datetime1">
              <a:rPr lang="sv-SE" smtClean="0"/>
              <a:t>2025-07-03</a:t>
            </a:fld>
            <a:endParaRPr lang="en-GB" dirty="0"/>
          </a:p>
        </p:txBody>
      </p:sp>
      <p:sp>
        <p:nvSpPr>
          <p:cNvPr id="14" name="Platshållare för bildnummer 5"/>
          <p:cNvSpPr>
            <a:spLocks noGrp="1"/>
          </p:cNvSpPr>
          <p:nvPr>
            <p:ph type="sldNum" sz="quarter" idx="12"/>
          </p:nvPr>
        </p:nvSpPr>
        <p:spPr>
          <a:xfrm>
            <a:off x="8045177" y="729761"/>
            <a:ext cx="952101" cy="173404"/>
          </a:xfrm>
          <a:prstGeom prst="rect">
            <a:avLst/>
          </a:prstGeo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mn-lt"/>
                <a:ea typeface="+mn-ea"/>
                <a:cs typeface="+mn-cs"/>
              </a:defRPr>
            </a:lvl1pPr>
          </a:lstStyle>
          <a:p>
            <a:r>
              <a:rPr lang="sv-SE" dirty="0">
                <a:latin typeface="Stockholm Type Display Regular" pitchFamily="50" charset="0"/>
              </a:rPr>
              <a:t>SIDAN </a:t>
            </a:r>
            <a:fld id="{D9DB9EAD-8AEE-40D8-9837-BCC6D60FAFF3}" type="slidenum">
              <a:rPr lang="sv-SE" smtClean="0">
                <a:latin typeface="Stockholm Type Display Regular" pitchFamily="50" charset="0"/>
              </a:rPr>
              <a:pPr/>
              <a:t>‹#›</a:t>
            </a:fld>
            <a:endParaRPr lang="sv-SE" dirty="0">
              <a:latin typeface="Stockholm Type Display Regular" pitchFamily="50" charset="0"/>
            </a:endParaRPr>
          </a:p>
        </p:txBody>
      </p:sp>
    </p:spTree>
    <p:extLst>
      <p:ext uri="{BB962C8B-B14F-4D97-AF65-F5344CB8AC3E}">
        <p14:creationId xmlns:p14="http://schemas.microsoft.com/office/powerpoint/2010/main" val="3694458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7524750" cy="4116387"/>
          </a:xfrm>
          <a:prstGeom prst="rect">
            <a:avLst/>
          </a:prstGeom>
        </p:spPr>
        <p:txBody>
          <a:bodyPr/>
          <a:lstStyle>
            <a:lvl1pPr>
              <a:defRPr>
                <a:latin typeface="Stockholm Type Display Regular" pitchFamily="50" charset="0"/>
              </a:defRPr>
            </a:lvl1pPr>
            <a:lvl2pPr>
              <a:defRPr>
                <a:latin typeface="Stockholm Type Display Regular" pitchFamily="50" charset="0"/>
              </a:defRPr>
            </a:lvl2pPr>
            <a:lvl3pPr>
              <a:defRPr>
                <a:latin typeface="Stockholm Type Display Regular" pitchFamily="50" charset="0"/>
              </a:defRPr>
            </a:lvl3pPr>
            <a:lvl4pPr>
              <a:defRPr>
                <a:latin typeface="Stockholm Type Display Regular" pitchFamily="50" charset="0"/>
              </a:defRPr>
            </a:lvl4pPr>
            <a:lvl5pPr>
              <a:defRPr>
                <a:latin typeface="Stockholm Type Display Regular" pitchFamily="50"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13" name="Platshållare för datum 12"/>
          <p:cNvSpPr>
            <a:spLocks noGrp="1"/>
          </p:cNvSpPr>
          <p:nvPr>
            <p:ph type="dt" sz="half" idx="10"/>
          </p:nvPr>
        </p:nvSpPr>
        <p:spPr/>
        <p:txBody>
          <a:bodyPr/>
          <a:lstStyle/>
          <a:p>
            <a:pPr>
              <a:defRPr/>
            </a:pPr>
            <a:fld id="{170BFABB-ADE5-47E7-BB7F-3E2E08B05401}" type="datetime1">
              <a:rPr lang="sv-SE" smtClean="0"/>
              <a:t>2025-07-03</a:t>
            </a:fld>
            <a:endParaRPr lang="sv-SE"/>
          </a:p>
        </p:txBody>
      </p:sp>
      <p:sp>
        <p:nvSpPr>
          <p:cNvPr id="14" name="Platshållare för bildnummer 13"/>
          <p:cNvSpPr>
            <a:spLocks noGrp="1"/>
          </p:cNvSpPr>
          <p:nvPr>
            <p:ph type="sldNum" sz="quarter" idx="11"/>
          </p:nvPr>
        </p:nvSpPr>
        <p:spPr/>
        <p:txBody>
          <a:bodyPr/>
          <a:lstStyle/>
          <a:p>
            <a:pPr>
              <a:defRPr/>
            </a:pPr>
            <a:fld id="{1E207CAB-F6AE-4C64-B511-5694B5203C53}" type="slidenum">
              <a:rPr lang="sv-SE" smtClean="0"/>
              <a:pPr>
                <a:defRPr/>
              </a:pPr>
              <a:t>‹#›</a:t>
            </a:fld>
            <a:endParaRPr lang="sv-SE"/>
          </a:p>
        </p:txBody>
      </p:sp>
      <p:sp>
        <p:nvSpPr>
          <p:cNvPr id="15" name="Platshållare för sidfot 14"/>
          <p:cNvSpPr>
            <a:spLocks noGrp="1"/>
          </p:cNvSpPr>
          <p:nvPr>
            <p:ph type="ftr" sz="quarter" idx="12"/>
          </p:nvPr>
        </p:nvSpPr>
        <p:spPr/>
        <p:txBody>
          <a:bodyPr/>
          <a:lstStyle/>
          <a:p>
            <a:pPr>
              <a:defRPr/>
            </a:pPr>
            <a:endParaRPr lang="sv-SE"/>
          </a:p>
        </p:txBody>
      </p:sp>
    </p:spTree>
    <p:extLst>
      <p:ext uri="{BB962C8B-B14F-4D97-AF65-F5344CB8AC3E}">
        <p14:creationId xmlns:p14="http://schemas.microsoft.com/office/powerpoint/2010/main" val="3763434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10" name="Platshållare för datum 9"/>
          <p:cNvSpPr>
            <a:spLocks noGrp="1"/>
          </p:cNvSpPr>
          <p:nvPr>
            <p:ph type="dt" sz="half" idx="10"/>
          </p:nvPr>
        </p:nvSpPr>
        <p:spPr/>
        <p:txBody>
          <a:bodyPr/>
          <a:lstStyle/>
          <a:p>
            <a:pPr>
              <a:defRPr/>
            </a:pPr>
            <a:fld id="{03B82CA9-8AE4-42F3-8013-D08AC0E84E31}" type="datetime1">
              <a:rPr lang="sv-SE" smtClean="0"/>
              <a:t>2025-07-03</a:t>
            </a:fld>
            <a:endParaRPr lang="sv-SE"/>
          </a:p>
        </p:txBody>
      </p:sp>
      <p:sp>
        <p:nvSpPr>
          <p:cNvPr id="11" name="Platshållare för bildnummer 10"/>
          <p:cNvSpPr>
            <a:spLocks noGrp="1"/>
          </p:cNvSpPr>
          <p:nvPr>
            <p:ph type="sldNum" sz="quarter" idx="11"/>
          </p:nvPr>
        </p:nvSpPr>
        <p:spPr/>
        <p:txBody>
          <a:bodyPr/>
          <a:lstStyle/>
          <a:p>
            <a:pPr>
              <a:defRPr/>
            </a:pPr>
            <a:fld id="{958AFC94-CD3B-44B8-922D-D525F1059158}" type="slidenum">
              <a:rPr lang="sv-SE" smtClean="0"/>
              <a:pPr>
                <a:defRPr/>
              </a:pPr>
              <a:t>‹#›</a:t>
            </a:fld>
            <a:endParaRPr lang="sv-SE"/>
          </a:p>
        </p:txBody>
      </p:sp>
      <p:sp>
        <p:nvSpPr>
          <p:cNvPr id="12" name="Platshållare för sidfot 11"/>
          <p:cNvSpPr>
            <a:spLocks noGrp="1"/>
          </p:cNvSpPr>
          <p:nvPr>
            <p:ph type="ftr" sz="quarter" idx="12"/>
          </p:nvPr>
        </p:nvSpPr>
        <p:spPr/>
        <p:txBody>
          <a:bodyPr/>
          <a:lstStyle/>
          <a:p>
            <a:pPr>
              <a:defRPr/>
            </a:pPr>
            <a:endParaRPr lang="sv-SE"/>
          </a:p>
        </p:txBody>
      </p:sp>
    </p:spTree>
    <p:extLst>
      <p:ext uri="{BB962C8B-B14F-4D97-AF65-F5344CB8AC3E}">
        <p14:creationId xmlns:p14="http://schemas.microsoft.com/office/powerpoint/2010/main" val="810721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06F0E918-87DC-4B4E-916E-81A5FA2162F8}" type="datetime1">
              <a:rPr lang="sv-SE" smtClean="0"/>
              <a:t>2025-07-03</a:t>
            </a:fld>
            <a:endParaRPr lang="sv-SE" dirty="0"/>
          </a:p>
        </p:txBody>
      </p:sp>
      <p:sp>
        <p:nvSpPr>
          <p:cNvPr id="14" name="Platshållare för bildnummer 13"/>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87657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n_4">
    <p:spTree>
      <p:nvGrpSpPr>
        <p:cNvPr id="1" name=""/>
        <p:cNvGrpSpPr/>
        <p:nvPr/>
      </p:nvGrpSpPr>
      <p:grpSpPr>
        <a:xfrm>
          <a:off x="0" y="0"/>
          <a:ext cx="0" cy="0"/>
          <a:chOff x="0" y="0"/>
          <a:chExt cx="0" cy="0"/>
        </a:xfrm>
      </p:grpSpPr>
      <p:pic>
        <p:nvPicPr>
          <p:cNvPr id="11" name="Bildobjekt 10" descr="Sida3.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653A663D-97B6-4388-AA9A-A974B8BF79E5}" type="datetime1">
              <a:rPr lang="sv-SE" smtClean="0"/>
              <a:pPr/>
              <a:t>2025-07-03</a:t>
            </a:fld>
            <a:endParaRPr lang="sv-SE" dirty="0"/>
          </a:p>
        </p:txBody>
      </p:sp>
      <p:sp>
        <p:nvSpPr>
          <p:cNvPr id="9" name="Rubrik 8"/>
          <p:cNvSpPr>
            <a:spLocks noGrp="1"/>
          </p:cNvSpPr>
          <p:nvPr>
            <p:ph type="title"/>
          </p:nvPr>
        </p:nvSpPr>
        <p:spPr/>
        <p:txBody>
          <a:bodyPr/>
          <a:lstStyle/>
          <a:p>
            <a:r>
              <a:rPr lang="sv-SE"/>
              <a:t>Klicka här för att ändra format</a:t>
            </a:r>
          </a:p>
        </p:txBody>
      </p:sp>
      <p:sp>
        <p:nvSpPr>
          <p:cNvPr id="10" name="textruta 9"/>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606526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pitelsidor_1">
    <p:bg>
      <p:bgPr>
        <a:solidFill>
          <a:schemeClr val="bg1">
            <a:lumMod val="50000"/>
          </a:schemeClr>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l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9265B7CB-48EA-479B-84C3-8B4F455DF112}" type="datetime1">
              <a:rPr lang="sv-SE" smtClean="0"/>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endParaRPr lang="sv-SE" dirty="0"/>
          </a:p>
        </p:txBody>
      </p:sp>
      <p:sp>
        <p:nvSpPr>
          <p:cNvPr id="9" name="Rubrik 8"/>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1746414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pitelsidor_2">
    <p:bg>
      <p:bgPr>
        <a:solidFill>
          <a:srgbClr val="007EC4"/>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lIns="0" tIns="0" rIns="0"/>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6977A2EF-D9F9-4733-9669-11069ED210DF}" type="datetime1">
              <a:rPr lang="sv-SE" smtClean="0"/>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endParaRPr lang="sv-SE" dirty="0"/>
          </a:p>
        </p:txBody>
      </p:sp>
      <p:sp>
        <p:nvSpPr>
          <p:cNvPr id="9" name="Rubrik 8"/>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824616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pitelsidor_3">
    <p:bg>
      <p:bgPr>
        <a:solidFill>
          <a:srgbClr val="289D93"/>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57CBC6F8-CA39-449D-B008-599B6B3A7B0A}" type="datetime1">
              <a:rPr lang="sv-SE" smtClean="0"/>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endParaRPr lang="sv-SE" dirty="0"/>
          </a:p>
        </p:txBody>
      </p:sp>
      <p:sp>
        <p:nvSpPr>
          <p:cNvPr id="9" name="Rubrik 8"/>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401822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pitelsidor_4">
    <p:bg>
      <p:bgPr>
        <a:solidFill>
          <a:srgbClr val="C40068"/>
        </a:solidFill>
        <a:effectLst/>
      </p:bgPr>
    </p:bg>
    <p:spTree>
      <p:nvGrpSpPr>
        <p:cNvPr id="1" name=""/>
        <p:cNvGrpSpPr/>
        <p:nvPr/>
      </p:nvGrpSpPr>
      <p:grpSpPr>
        <a:xfrm>
          <a:off x="0" y="0"/>
          <a:ext cx="0" cy="0"/>
          <a:chOff x="0" y="0"/>
          <a:chExt cx="0" cy="0"/>
        </a:xfrm>
      </p:grpSpPr>
      <p:sp>
        <p:nvSpPr>
          <p:cNvPr id="7" name="Platshållare för text 6"/>
          <p:cNvSpPr>
            <a:spLocks noGrp="1"/>
          </p:cNvSpPr>
          <p:nvPr>
            <p:ph type="body" sz="quarter" idx="13"/>
          </p:nvPr>
        </p:nvSpPr>
        <p:spPr>
          <a:xfrm>
            <a:off x="458788" y="1440000"/>
            <a:ext cx="8229600" cy="2257425"/>
          </a:xfrm>
        </p:spPr>
        <p:txBody>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14"/>
          </p:nvPr>
        </p:nvSpPr>
        <p:spPr/>
        <p:txBody>
          <a:bodyPr/>
          <a:lstStyle/>
          <a:p>
            <a:fld id="{9EF045A6-CF16-4B79-AB49-ADA0DCFB4F70}" type="datetime1">
              <a:rPr lang="sv-SE" smtClean="0"/>
              <a:t>2025-07-03</a:t>
            </a:fld>
            <a:endParaRPr lang="sv-SE" dirty="0"/>
          </a:p>
        </p:txBody>
      </p:sp>
      <p:sp>
        <p:nvSpPr>
          <p:cNvPr id="12" name="Platshållare för bildnummer 11"/>
          <p:cNvSpPr>
            <a:spLocks noGrp="1"/>
          </p:cNvSpPr>
          <p:nvPr>
            <p:ph type="sldNum" sz="quarter" idx="15"/>
          </p:nvPr>
        </p:nvSpPr>
        <p:spPr/>
        <p:txBody>
          <a:body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16"/>
          </p:nvPr>
        </p:nvSpPr>
        <p:spPr/>
        <p:txBody>
          <a:bodyPr/>
          <a:lstStyle/>
          <a:p>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141303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3132965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695118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44895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502711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75292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örstasidan_5">
    <p:spTree>
      <p:nvGrpSpPr>
        <p:cNvPr id="1" name=""/>
        <p:cNvGrpSpPr/>
        <p:nvPr/>
      </p:nvGrpSpPr>
      <p:grpSpPr>
        <a:xfrm>
          <a:off x="0" y="0"/>
          <a:ext cx="0" cy="0"/>
          <a:chOff x="0" y="0"/>
          <a:chExt cx="0" cy="0"/>
        </a:xfrm>
      </p:grpSpPr>
      <p:pic>
        <p:nvPicPr>
          <p:cNvPr id="13" name="Bildobjekt 12" descr="Sida4.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643C5512-1681-4AB0-8FAB-EA39F9391904}"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11" name="textruta 10"/>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2" name="Bildobjekt 11"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1788896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GB"/>
          </a:p>
        </p:txBody>
      </p:sp>
      <p:sp>
        <p:nvSpPr>
          <p:cNvPr id="3" name="Platshållare för innehåll 2"/>
          <p:cNvSpPr>
            <a:spLocks noGrp="1"/>
          </p:cNvSpPr>
          <p:nvPr>
            <p:ph idx="1"/>
          </p:nvPr>
        </p:nvSpPr>
        <p:spPr>
          <a:xfrm>
            <a:off x="809625" y="1674813"/>
            <a:ext cx="7524750" cy="4116387"/>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13" name="Platshållare för datum 12"/>
          <p:cNvSpPr>
            <a:spLocks noGrp="1"/>
          </p:cNvSpPr>
          <p:nvPr>
            <p:ph type="dt" sz="half" idx="10"/>
          </p:nvPr>
        </p:nvSpPr>
        <p:spPr/>
        <p:txBody>
          <a:bodyPr/>
          <a:lstStyle/>
          <a:p>
            <a:pPr>
              <a:defRPr/>
            </a:pPr>
            <a:endParaRPr lang="en-US"/>
          </a:p>
        </p:txBody>
      </p:sp>
      <p:sp>
        <p:nvSpPr>
          <p:cNvPr id="14" name="Platshållare för bildnummer 13"/>
          <p:cNvSpPr>
            <a:spLocks noGrp="1"/>
          </p:cNvSpPr>
          <p:nvPr>
            <p:ph type="sldNum" sz="quarter" idx="11"/>
          </p:nvPr>
        </p:nvSpPr>
        <p:spPr/>
        <p:txBody>
          <a:bodyPr/>
          <a:lstStyle>
            <a:lvl1pPr>
              <a:defRPr>
                <a:latin typeface="Stockholm Type Display Regular" pitchFamily="50" charset="0"/>
              </a:defRPr>
            </a:lvl1pPr>
          </a:lstStyle>
          <a:p>
            <a:pPr>
              <a:defRPr/>
            </a:pPr>
            <a:fld id="{030E3AB7-6997-436E-801E-9DE3D1EF02CA}" type="slidenum">
              <a:rPr lang="en-US" smtClean="0"/>
              <a:pPr>
                <a:defRPr/>
              </a:pPr>
              <a:t>‹#›</a:t>
            </a:fld>
            <a:endParaRPr lang="en-US" dirty="0"/>
          </a:p>
        </p:txBody>
      </p:sp>
      <p:sp>
        <p:nvSpPr>
          <p:cNvPr id="15" name="Platshållare för sidfot 14"/>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25481638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15422786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1963025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a:lstStyle>
            <a:lvl1pPr marL="0" indent="0" algn="l">
              <a:lnSpc>
                <a:spcPct val="100000"/>
              </a:lnSpc>
              <a:buFont typeface="Arial" pitchFamily="34" charset="0"/>
              <a:buNone/>
              <a:defRPr sz="2000"/>
            </a:lvl1pPr>
          </a:lstStyle>
          <a:p>
            <a:pPr lvl="0"/>
            <a:r>
              <a:rPr lang="sv-SE" dirty="0"/>
              <a:t>Klicka här för att ändra format på bakgrundstexten</a:t>
            </a:r>
          </a:p>
        </p:txBody>
      </p:sp>
      <p:sp>
        <p:nvSpPr>
          <p:cNvPr id="15" name="Platshållare för bild 14"/>
          <p:cNvSpPr>
            <a:spLocks noGrp="1"/>
          </p:cNvSpPr>
          <p:nvPr>
            <p:ph type="pic" sz="quarter" idx="14"/>
          </p:nvPr>
        </p:nvSpPr>
        <p:spPr>
          <a:xfrm>
            <a:off x="4572513" y="1440000"/>
            <a:ext cx="4104000" cy="3960000"/>
          </a:xfrm>
          <a:prstGeom prst="rect">
            <a:avLst/>
          </a:prstGeom>
        </p:spPr>
        <p:txBody>
          <a:bodyPr>
            <a:normAutofit/>
          </a:bodyPr>
          <a:lstStyle>
            <a:lvl1pPr>
              <a:lnSpc>
                <a:spcPct val="100000"/>
              </a:lnSpc>
              <a:defRPr sz="2000"/>
            </a:lvl1pPr>
          </a:lstStyle>
          <a:p>
            <a:endParaRPr lang="sv-SE" dirty="0"/>
          </a:p>
        </p:txBody>
      </p:sp>
      <p:sp>
        <p:nvSpPr>
          <p:cNvPr id="18" name="Platshållare för datum 17"/>
          <p:cNvSpPr>
            <a:spLocks noGrp="1"/>
          </p:cNvSpPr>
          <p:nvPr>
            <p:ph type="dt" sz="half" idx="15"/>
          </p:nvPr>
        </p:nvSpPr>
        <p:spPr/>
        <p:txBody>
          <a:bodyPr/>
          <a:lstStyle/>
          <a:p>
            <a:fld id="{6E50AAB9-D2D1-433B-B1B9-589BFA09C1D7}" type="datetime1">
              <a:rPr lang="sv-SE" smtClean="0"/>
              <a:pPr/>
              <a:t>2025-07-03</a:t>
            </a:fld>
            <a:endParaRPr lang="sv-SE" dirty="0"/>
          </a:p>
        </p:txBody>
      </p:sp>
      <p:sp>
        <p:nvSpPr>
          <p:cNvPr id="19" name="Platshållare för bildnummer 18"/>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0" name="Platshållare för sidfot 19"/>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883099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2025-07-03</a:t>
            </a:fld>
            <a:endParaRPr lang="sv-SE" dirty="0"/>
          </a:p>
        </p:txBody>
      </p:sp>
      <p:sp>
        <p:nvSpPr>
          <p:cNvPr id="15" name="Platshållare för bildnummer 14"/>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6381763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0067256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ga egen bild - lägg i bakgrunden">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3999" cy="6857999"/>
          </a:xfrm>
        </p:spPr>
        <p:txBody>
          <a:bodyPr/>
          <a:lstStyle/>
          <a:p>
            <a:endParaRPr lang="sv-SE" dirty="0"/>
          </a:p>
        </p:txBody>
      </p:sp>
      <p:sp>
        <p:nvSpPr>
          <p:cNvPr id="19" name="Platshållare för datum 18"/>
          <p:cNvSpPr>
            <a:spLocks noGrp="1"/>
          </p:cNvSpPr>
          <p:nvPr>
            <p:ph type="dt" sz="half" idx="11"/>
          </p:nvPr>
        </p:nvSpPr>
        <p:spPr/>
        <p:txBody>
          <a:bodyPr/>
          <a:lstStyle/>
          <a:p>
            <a:fld id="{3EA79438-7DC2-4FEA-98BC-1543FEB9D9A7}" type="datetime1">
              <a:rPr lang="sv-SE" smtClean="0"/>
              <a:pPr/>
              <a:t>2025-07-03</a:t>
            </a:fld>
            <a:endParaRPr lang="sv-SE" dirty="0"/>
          </a:p>
        </p:txBody>
      </p:sp>
      <p:sp>
        <p:nvSpPr>
          <p:cNvPr id="20" name="Platshållare för bildnummer 19"/>
          <p:cNvSpPr>
            <a:spLocks noGrp="1"/>
          </p:cNvSpPr>
          <p:nvPr>
            <p:ph type="sldNum" sz="quarter" idx="12"/>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1" name="Platshållare för sidfot 20"/>
          <p:cNvSpPr>
            <a:spLocks noGrp="1"/>
          </p:cNvSpPr>
          <p:nvPr>
            <p:ph type="ftr" sz="quarter" idx="13"/>
          </p:nvPr>
        </p:nvSpPr>
        <p:spPr/>
        <p:txBody>
          <a:bodyPr/>
          <a:lstStyle/>
          <a:p>
            <a:r>
              <a:rPr lang="sv-SE"/>
              <a:t> </a:t>
            </a:r>
            <a:endParaRPr lang="sv-SE" dirty="0"/>
          </a:p>
        </p:txBody>
      </p:sp>
      <p:sp>
        <p:nvSpPr>
          <p:cNvPr id="9" name="Platshållare för text 8"/>
          <p:cNvSpPr>
            <a:spLocks noGrp="1"/>
          </p:cNvSpPr>
          <p:nvPr>
            <p:ph type="body" sz="quarter" idx="14"/>
          </p:nvPr>
        </p:nvSpPr>
        <p:spPr>
          <a:xfrm>
            <a:off x="455614" y="1257300"/>
            <a:ext cx="3173412" cy="2876550"/>
          </a:xfrm>
          <a:solidFill>
            <a:srgbClr val="F5F3EE"/>
          </a:solidFill>
        </p:spPr>
        <p:txBody>
          <a:bodyPr lIns="230400" tIns="230400" rIns="230400" bIns="230400"/>
          <a:lstStyle>
            <a:lvl1pPr marL="0">
              <a:defRPr/>
            </a:lvl1p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Tree>
    <p:extLst>
      <p:ext uri="{BB962C8B-B14F-4D97-AF65-F5344CB8AC3E}">
        <p14:creationId xmlns:p14="http://schemas.microsoft.com/office/powerpoint/2010/main" val="997152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2025-07-03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latin typeface="Stockholm Type Display Regular" pitchFamily="50" charset="0"/>
              </a:defRPr>
            </a:lvl1pPr>
          </a:lstStyle>
          <a:p>
            <a:fld id="{261DA879-439C-476B-9040-2E4FE7E9CC48}" type="slidenum">
              <a:rPr lang="sv-SE" smtClean="0"/>
              <a:pPr/>
              <a:t>‹#›</a:t>
            </a:fld>
            <a:endParaRPr lang="sv-SE" dirty="0"/>
          </a:p>
        </p:txBody>
      </p:sp>
    </p:spTree>
    <p:extLst>
      <p:ext uri="{BB962C8B-B14F-4D97-AF65-F5344CB8AC3E}">
        <p14:creationId xmlns:p14="http://schemas.microsoft.com/office/powerpoint/2010/main" val="13661929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30349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örstasidan_6">
    <p:spTree>
      <p:nvGrpSpPr>
        <p:cNvPr id="1" name=""/>
        <p:cNvGrpSpPr/>
        <p:nvPr/>
      </p:nvGrpSpPr>
      <p:grpSpPr>
        <a:xfrm>
          <a:off x="0" y="0"/>
          <a:ext cx="0" cy="0"/>
          <a:chOff x="0" y="0"/>
          <a:chExt cx="0" cy="0"/>
        </a:xfrm>
      </p:grpSpPr>
      <p:pic>
        <p:nvPicPr>
          <p:cNvPr id="13" name="Bildobjekt 12" descr="Sida6.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F59C38F2-795C-4FB6-86BC-1C70938A9C39}" type="datetime1">
              <a:rPr lang="sv-SE" smtClean="0"/>
              <a:pPr/>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9958445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sp>
        <p:nvSpPr>
          <p:cNvPr id="11" name="textruta 8"/>
          <p:cNvSpPr txBox="1">
            <a:spLocks noChangeArrowheads="1"/>
          </p:cNvSpPr>
          <p:nvPr userDrawn="1"/>
        </p:nvSpPr>
        <p:spPr bwMode="auto">
          <a:xfrm>
            <a:off x="454025" y="6215063"/>
            <a:ext cx="26019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1000" b="1" noProof="0" dirty="0">
                <a:solidFill>
                  <a:schemeClr val="bg1"/>
                </a:solidFill>
              </a:rPr>
              <a:t>The Capital of Scandinavia</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799" y="467862"/>
            <a:ext cx="1367968" cy="496800"/>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32339576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sp>
        <p:nvSpPr>
          <p:cNvPr id="12" name="textruta 8"/>
          <p:cNvSpPr txBox="1">
            <a:spLocks noChangeArrowheads="1"/>
          </p:cNvSpPr>
          <p:nvPr userDrawn="1"/>
        </p:nvSpPr>
        <p:spPr bwMode="auto">
          <a:xfrm>
            <a:off x="454025" y="6215063"/>
            <a:ext cx="26019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1000" b="1" noProof="0" dirty="0">
                <a:solidFill>
                  <a:schemeClr val="tx1"/>
                </a:solidFill>
              </a:rPr>
              <a:t>The Capital of Scandinavia</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8695214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4" name="Platshållare för text 3"/>
          <p:cNvSpPr>
            <a:spLocks noGrp="1"/>
          </p:cNvSpPr>
          <p:nvPr>
            <p:ph type="body" sz="quarter" idx="10" hasCustomPrompt="1"/>
          </p:nvPr>
        </p:nvSpPr>
        <p:spPr>
          <a:xfrm>
            <a:off x="457200" y="1440000"/>
            <a:ext cx="54792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6" name="textruta 8"/>
          <p:cNvSpPr txBox="1">
            <a:spLocks noChangeArrowheads="1"/>
          </p:cNvSpPr>
          <p:nvPr userDrawn="1"/>
        </p:nvSpPr>
        <p:spPr bwMode="auto">
          <a:xfrm>
            <a:off x="454025" y="6215063"/>
            <a:ext cx="26019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1000" b="1" noProof="0" dirty="0">
                <a:solidFill>
                  <a:schemeClr val="tx1"/>
                </a:solidFill>
              </a:rPr>
              <a:t>The Capital of Scandinavia</a:t>
            </a:r>
          </a:p>
        </p:txBody>
      </p:sp>
    </p:spTree>
    <p:extLst>
      <p:ext uri="{BB962C8B-B14F-4D97-AF65-F5344CB8AC3E}">
        <p14:creationId xmlns:p14="http://schemas.microsoft.com/office/powerpoint/2010/main" val="23373701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5947200" y="4418012"/>
            <a:ext cx="2739600" cy="1980000"/>
          </a:xfrm>
          <a:solidFill>
            <a:schemeClr val="accent1"/>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2" name="textruta 8"/>
          <p:cNvSpPr txBox="1">
            <a:spLocks noChangeArrowheads="1"/>
          </p:cNvSpPr>
          <p:nvPr userDrawn="1"/>
        </p:nvSpPr>
        <p:spPr bwMode="auto">
          <a:xfrm>
            <a:off x="454025" y="6215063"/>
            <a:ext cx="26019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1000" b="1" noProof="0" dirty="0">
                <a:solidFill>
                  <a:schemeClr val="tx1"/>
                </a:solidFill>
              </a:rPr>
              <a:t>The Capital of Scandinavia</a:t>
            </a:r>
          </a:p>
        </p:txBody>
      </p:sp>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967657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2" name="textruta 8"/>
          <p:cNvSpPr txBox="1">
            <a:spLocks noChangeArrowheads="1"/>
          </p:cNvSpPr>
          <p:nvPr userDrawn="1"/>
        </p:nvSpPr>
        <p:spPr bwMode="auto">
          <a:xfrm>
            <a:off x="454025" y="6215063"/>
            <a:ext cx="26019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1000" b="1" noProof="0" dirty="0">
                <a:solidFill>
                  <a:schemeClr val="tx1"/>
                </a:solidFill>
              </a:rPr>
              <a:t>The Capital of Scandinavia</a:t>
            </a:r>
          </a:p>
        </p:txBody>
      </p:sp>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4019864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5947200" y="4418012"/>
            <a:ext cx="2739600" cy="1980000"/>
          </a:xfrm>
          <a:solidFill>
            <a:schemeClr val="accent5"/>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2" name="textruta 8"/>
          <p:cNvSpPr txBox="1">
            <a:spLocks noChangeArrowheads="1"/>
          </p:cNvSpPr>
          <p:nvPr userDrawn="1"/>
        </p:nvSpPr>
        <p:spPr bwMode="auto">
          <a:xfrm>
            <a:off x="454025" y="6215063"/>
            <a:ext cx="26019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1000" b="1" noProof="0" dirty="0">
                <a:solidFill>
                  <a:schemeClr val="tx1"/>
                </a:solidFill>
              </a:rPr>
              <a:t>The Capital of Scandinavia</a:t>
            </a:r>
          </a:p>
        </p:txBody>
      </p:sp>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017723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5947200" y="4418012"/>
            <a:ext cx="2739600" cy="1980000"/>
          </a:xfrm>
          <a:solidFill>
            <a:schemeClr val="accent3"/>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2" name="textruta 8"/>
          <p:cNvSpPr txBox="1">
            <a:spLocks noChangeArrowheads="1"/>
          </p:cNvSpPr>
          <p:nvPr userDrawn="1"/>
        </p:nvSpPr>
        <p:spPr bwMode="auto">
          <a:xfrm>
            <a:off x="454025" y="6215063"/>
            <a:ext cx="26019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1000" b="1" noProof="0" dirty="0">
                <a:solidFill>
                  <a:schemeClr val="tx1"/>
                </a:solidFill>
              </a:rPr>
              <a:t>The Capital of Scandinavia</a:t>
            </a:r>
          </a:p>
        </p:txBody>
      </p:sp>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2011709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88696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57200" y="1440001"/>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805185" y="1440000"/>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atum 10"/>
          <p:cNvSpPr>
            <a:spLocks noGrp="1"/>
          </p:cNvSpPr>
          <p:nvPr>
            <p:ph type="dt" sz="half" idx="10"/>
          </p:nvPr>
        </p:nvSpPr>
        <p:spPr/>
        <p:txBody>
          <a:bodyPr/>
          <a:lstStyle/>
          <a:p>
            <a:r>
              <a:rPr lang="sv-SE"/>
              <a:t>20XX-XX-XX</a:t>
            </a:r>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2642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örstasidan_7">
    <p:spTree>
      <p:nvGrpSpPr>
        <p:cNvPr id="1" name=""/>
        <p:cNvGrpSpPr/>
        <p:nvPr/>
      </p:nvGrpSpPr>
      <p:grpSpPr>
        <a:xfrm>
          <a:off x="0" y="0"/>
          <a:ext cx="0" cy="0"/>
          <a:chOff x="0" y="0"/>
          <a:chExt cx="0" cy="0"/>
        </a:xfrm>
      </p:grpSpPr>
      <p:pic>
        <p:nvPicPr>
          <p:cNvPr id="10" name="Bildobjekt 9" descr="Sida7.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4B58CF95-1CEC-4379-940D-49731EC44E13}" type="datetime1">
              <a:rPr lang="sv-SE" smtClean="0"/>
              <a:pPr/>
              <a:t>2025-07-03</a:t>
            </a:fld>
            <a:endParaRPr lang="sv-SE" dirty="0"/>
          </a:p>
        </p:txBody>
      </p:sp>
      <p:sp>
        <p:nvSpPr>
          <p:cNvPr id="8" name="Rubrik 7"/>
          <p:cNvSpPr>
            <a:spLocks noGrp="1"/>
          </p:cNvSpPr>
          <p:nvPr>
            <p:ph type="title"/>
          </p:nvPr>
        </p:nvSpPr>
        <p:spPr>
          <a:xfrm>
            <a:off x="457200" y="458105"/>
            <a:ext cx="2860675" cy="970838"/>
          </a:xfrm>
        </p:spPr>
        <p:txBody>
          <a:bodyPr/>
          <a:lstStyle/>
          <a:p>
            <a:r>
              <a:rPr lang="sv-SE"/>
              <a:t>Klicka här för att ändra format</a:t>
            </a:r>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480991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 bild vänster">
    <p:spTree>
      <p:nvGrpSpPr>
        <p:cNvPr id="1" name=""/>
        <p:cNvGrpSpPr/>
        <p:nvPr/>
      </p:nvGrpSpPr>
      <p:grpSpPr>
        <a:xfrm>
          <a:off x="0" y="0"/>
          <a:ext cx="0" cy="0"/>
          <a:chOff x="0" y="0"/>
          <a:chExt cx="0" cy="0"/>
        </a:xfrm>
      </p:grpSpPr>
      <p:sp>
        <p:nvSpPr>
          <p:cNvPr id="3" name="Rubrik 2"/>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8"/>
            <a:ext cx="4104000" cy="3960000"/>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4798800" y="1439863"/>
            <a:ext cx="3888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4"/>
          <p:cNvSpPr>
            <a:spLocks noGrp="1"/>
          </p:cNvSpPr>
          <p:nvPr>
            <p:ph type="body" sz="quarter" idx="17" hasCustomPrompt="1"/>
          </p:nvPr>
        </p:nvSpPr>
        <p:spPr>
          <a:xfrm>
            <a:off x="460374"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7221686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5760000" cy="4294051"/>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6372000" y="1440000"/>
            <a:ext cx="2314800" cy="4294800"/>
          </a:xfrm>
        </p:spPr>
        <p:txBody>
          <a:bodyPr/>
          <a:lstStyle>
            <a:lvl1pPr>
              <a:defRPr sz="1800"/>
            </a:lvl1pPr>
            <a:lvl2pPr>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457200" y="5733256"/>
            <a:ext cx="576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0996458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8219256" cy="4294051"/>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460375" y="5733256"/>
            <a:ext cx="8218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1473710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4982007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endParaRPr lang="sv-SE" dirty="0"/>
          </a:p>
        </p:txBody>
      </p:sp>
      <p:sp>
        <p:nvSpPr>
          <p:cNvPr id="13" name="Platshållare för sidfot 12"/>
          <p:cNvSpPr>
            <a:spLocks noGrp="1"/>
          </p:cNvSpPr>
          <p:nvPr>
            <p:ph type="ftr" sz="quarter" idx="11"/>
          </p:nvPr>
        </p:nvSpPr>
        <p:spPr/>
        <p:txBody>
          <a:bodyPr/>
          <a:lstStyle/>
          <a:p>
            <a:r>
              <a:rPr lang="sv-SE"/>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269944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endParaRPr lang="sv-SE" dirty="0"/>
          </a:p>
        </p:txBody>
      </p:sp>
      <p:sp>
        <p:nvSpPr>
          <p:cNvPr id="9" name="Platshållare för sidfot 8"/>
          <p:cNvSpPr>
            <a:spLocks noGrp="1"/>
          </p:cNvSpPr>
          <p:nvPr>
            <p:ph type="ftr" sz="quarter" idx="11"/>
          </p:nvPr>
        </p:nvSpPr>
        <p:spPr/>
        <p:txBody>
          <a:bodyPr/>
          <a:lstStyle/>
          <a:p>
            <a:r>
              <a:rPr lang="sv-SE"/>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4751524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29375675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901809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5365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örstasidan_8">
    <p:spTree>
      <p:nvGrpSpPr>
        <p:cNvPr id="1" name=""/>
        <p:cNvGrpSpPr/>
        <p:nvPr/>
      </p:nvGrpSpPr>
      <p:grpSpPr>
        <a:xfrm>
          <a:off x="0" y="0"/>
          <a:ext cx="0" cy="0"/>
          <a:chOff x="0" y="0"/>
          <a:chExt cx="0" cy="0"/>
        </a:xfrm>
      </p:grpSpPr>
      <p:pic>
        <p:nvPicPr>
          <p:cNvPr id="5" name="Bildobjekt 4" descr="Sida8.jpg"/>
          <p:cNvPicPr>
            <a:picLocks noChangeAspect="1"/>
          </p:cNvPicPr>
          <p:nvPr userDrawn="1"/>
        </p:nvPicPr>
        <p:blipFill>
          <a:blip r:embed="rId2" cstate="screen"/>
          <a:stretch>
            <a:fillRect/>
          </a:stretch>
        </p:blipFill>
        <p:spPr>
          <a:xfrm>
            <a:off x="19050" y="0"/>
            <a:ext cx="9144000" cy="6858000"/>
          </a:xfrm>
          <a:prstGeom prst="rect">
            <a:avLst/>
          </a:prstGeom>
        </p:spPr>
      </p:pic>
      <p:sp>
        <p:nvSpPr>
          <p:cNvPr id="4" name="Platshållare för datum 3"/>
          <p:cNvSpPr>
            <a:spLocks noGrp="1"/>
          </p:cNvSpPr>
          <p:nvPr>
            <p:ph type="dt" sz="half" idx="11"/>
          </p:nvPr>
        </p:nvSpPr>
        <p:spPr/>
        <p:txBody>
          <a:bodyPr/>
          <a:lstStyle>
            <a:lvl1pPr>
              <a:defRPr>
                <a:solidFill>
                  <a:schemeClr val="bg1"/>
                </a:solidFill>
              </a:defRPr>
            </a:lvl1pPr>
          </a:lstStyle>
          <a:p>
            <a:fld id="{81FCDFA1-0AC5-4E78-A7D5-92F58D000B11}" type="datetime1">
              <a:rPr lang="sv-SE" smtClean="0"/>
              <a:pPr/>
              <a:t>2025-07-03</a:t>
            </a:fld>
            <a:endParaRPr lang="sv-SE" dirty="0"/>
          </a:p>
        </p:txBody>
      </p:sp>
      <p:sp>
        <p:nvSpPr>
          <p:cNvPr id="3" name="Platshållare för sidfot 2"/>
          <p:cNvSpPr>
            <a:spLocks noGrp="1"/>
          </p:cNvSpPr>
          <p:nvPr>
            <p:ph type="ftr" sz="quarter" idx="10"/>
          </p:nvPr>
        </p:nvSpPr>
        <p:spPr/>
        <p:txBody>
          <a:bodyPr/>
          <a:lstStyle>
            <a:lvl1pPr>
              <a:defRPr>
                <a:solidFill>
                  <a:schemeClr val="bg1"/>
                </a:solidFill>
              </a:defRPr>
            </a:lvl1pPr>
          </a:lstStyle>
          <a:p>
            <a:pPr algn="l"/>
            <a:r>
              <a:rPr lang="sv-SE"/>
              <a:t> </a:t>
            </a:r>
            <a:endParaRPr lang="sv-SE" dirty="0"/>
          </a:p>
        </p:txBody>
      </p:sp>
      <p:sp>
        <p:nvSpPr>
          <p:cNvPr id="8" name="textruta 7"/>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9" name="Rubrik 8"/>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9726411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ADD23A32-3F15-41BB-A0E4-D224BF2F3A9E}" type="datetimeFigureOut">
              <a:rPr lang="sv-SE" smtClean="0"/>
              <a:pPr/>
              <a:t>2025-07-03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0AA50B-D0A4-4810-AA55-340B6289F183}" type="slidenum">
              <a:rPr lang="sv-SE" smtClean="0"/>
              <a:pPr/>
              <a:t>‹#›</a:t>
            </a:fld>
            <a:endParaRPr lang="sv-SE"/>
          </a:p>
        </p:txBody>
      </p:sp>
    </p:spTree>
    <p:extLst>
      <p:ext uri="{BB962C8B-B14F-4D97-AF65-F5344CB8AC3E}">
        <p14:creationId xmlns:p14="http://schemas.microsoft.com/office/powerpoint/2010/main" val="28690244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6912878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örstasidan_1">
    <p:spTree>
      <p:nvGrpSpPr>
        <p:cNvPr id="1" name=""/>
        <p:cNvGrpSpPr/>
        <p:nvPr/>
      </p:nvGrpSpPr>
      <p:grpSpPr>
        <a:xfrm>
          <a:off x="0" y="0"/>
          <a:ext cx="0" cy="0"/>
          <a:chOff x="0" y="0"/>
          <a:chExt cx="0" cy="0"/>
        </a:xfrm>
      </p:grpSpPr>
      <p:pic>
        <p:nvPicPr>
          <p:cNvPr id="12" name="Bildobjekt 11" descr="Sida5.jpg"/>
          <p:cNvPicPr>
            <a:picLocks noChangeAspect="1"/>
          </p:cNvPicPr>
          <p:nvPr userDrawn="1"/>
        </p:nvPicPr>
        <p:blipFill>
          <a:blip r:embed="rId2" cstate="screen"/>
          <a:stretch>
            <a:fillRect/>
          </a:stretch>
        </p:blipFill>
        <p:spPr>
          <a:xfrm>
            <a:off x="0" y="0"/>
            <a:ext cx="9144000" cy="6858000"/>
          </a:xfrm>
          <a:prstGeom prst="rect">
            <a:avLst/>
          </a:prstGeom>
        </p:spPr>
      </p:pic>
      <p:pic>
        <p:nvPicPr>
          <p:cNvPr id="10" name="Bildobjekt 9"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9" name="textruta 8"/>
          <p:cNvSpPr txBox="1"/>
          <p:nvPr userDrawn="1"/>
        </p:nvSpPr>
        <p:spPr>
          <a:xfrm>
            <a:off x="5094514" y="3443844"/>
            <a:ext cx="1721922" cy="369332"/>
          </a:xfrm>
          <a:prstGeom prst="rect">
            <a:avLst/>
          </a:prstGeom>
          <a:noFill/>
        </p:spPr>
        <p:txBody>
          <a:bodyPr wrap="square" rtlCol="0">
            <a:spAutoFit/>
          </a:bodyPr>
          <a:lstStyle/>
          <a:p>
            <a:endParaRPr lang="sv-SE" dirty="0">
              <a:latin typeface="Stockholm Type Display Regular" pitchFamily="50" charset="0"/>
            </a:endParaRPr>
          </a:p>
        </p:txBody>
      </p:sp>
      <p:sp>
        <p:nvSpPr>
          <p:cNvPr id="30" name="Platshållare för datum 29"/>
          <p:cNvSpPr>
            <a:spLocks noGrp="1"/>
          </p:cNvSpPr>
          <p:nvPr>
            <p:ph type="dt" sz="half" idx="10"/>
          </p:nvPr>
        </p:nvSpPr>
        <p:spPr/>
        <p:txBody>
          <a:bodyPr/>
          <a:lstStyle/>
          <a:p>
            <a:fld id="{B1F3D6C8-46B4-4BCA-91C7-F8973A2C4ED8}" type="datetime1">
              <a:rPr lang="sv-SE" smtClean="0"/>
              <a:pPr/>
              <a:t>2025-07-03</a:t>
            </a:fld>
            <a:endParaRPr lang="sv-SE" dirty="0"/>
          </a:p>
        </p:txBody>
      </p:sp>
      <p:sp>
        <p:nvSpPr>
          <p:cNvPr id="13" name="Rubrik 12"/>
          <p:cNvSpPr>
            <a:spLocks noGrp="1"/>
          </p:cNvSpPr>
          <p:nvPr>
            <p:ph type="title"/>
          </p:nvPr>
        </p:nvSpPr>
        <p:spPr/>
        <p:txBody>
          <a:bodyPr/>
          <a:lstStyle/>
          <a:p>
            <a:r>
              <a:rPr lang="sv-SE"/>
              <a:t>Klicka här för att ändra format</a:t>
            </a:r>
            <a:endParaRPr lang="sv-SE" dirty="0"/>
          </a:p>
        </p:txBody>
      </p:sp>
      <p:sp>
        <p:nvSpPr>
          <p:cNvPr id="14" name="textruta 13"/>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Tree>
    <p:extLst>
      <p:ext uri="{BB962C8B-B14F-4D97-AF65-F5344CB8AC3E}">
        <p14:creationId xmlns:p14="http://schemas.microsoft.com/office/powerpoint/2010/main" val="19803869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örstasidan_2">
    <p:spTree>
      <p:nvGrpSpPr>
        <p:cNvPr id="1" name=""/>
        <p:cNvGrpSpPr/>
        <p:nvPr/>
      </p:nvGrpSpPr>
      <p:grpSpPr>
        <a:xfrm>
          <a:off x="0" y="0"/>
          <a:ext cx="0" cy="0"/>
          <a:chOff x="0" y="0"/>
          <a:chExt cx="0" cy="0"/>
        </a:xfrm>
      </p:grpSpPr>
      <p:pic>
        <p:nvPicPr>
          <p:cNvPr id="12" name="Bildobjekt 11" descr="Sida1.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5D9B128F-1938-4F54-91F5-4D19C5BB47B2}"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1462099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örstasidan_3">
    <p:spTree>
      <p:nvGrpSpPr>
        <p:cNvPr id="1" name=""/>
        <p:cNvGrpSpPr/>
        <p:nvPr/>
      </p:nvGrpSpPr>
      <p:grpSpPr>
        <a:xfrm>
          <a:off x="0" y="0"/>
          <a:ext cx="0" cy="0"/>
          <a:chOff x="0" y="0"/>
          <a:chExt cx="0" cy="0"/>
        </a:xfrm>
      </p:grpSpPr>
      <p:pic>
        <p:nvPicPr>
          <p:cNvPr id="13" name="Bildobjekt 12" descr="Sida2.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56B18AC1-A2FD-4F44-A3D5-BEABD563D721}" type="datetime1">
              <a:rPr lang="sv-SE" smtClean="0"/>
              <a:pPr/>
              <a:t>2025-07-03</a:t>
            </a:fld>
            <a:endParaRPr lang="sv-SE" dirty="0"/>
          </a:p>
        </p:txBody>
      </p:sp>
      <p:sp>
        <p:nvSpPr>
          <p:cNvPr id="11" name="Rubrik 10"/>
          <p:cNvSpPr>
            <a:spLocks noGrp="1"/>
          </p:cNvSpPr>
          <p:nvPr>
            <p:ph type="title"/>
          </p:nvPr>
        </p:nvSpPr>
        <p:spPr>
          <a:xfrm>
            <a:off x="457200" y="458105"/>
            <a:ext cx="2860675" cy="1227820"/>
          </a:xfrm>
        </p:spPr>
        <p:txBody>
          <a:bodyPr/>
          <a:lstStyle/>
          <a:p>
            <a:r>
              <a:rPr lang="sv-SE"/>
              <a:t>Klicka här för att ändra format</a:t>
            </a:r>
          </a:p>
        </p:txBody>
      </p:sp>
      <p:sp>
        <p:nvSpPr>
          <p:cNvPr id="12" name="textruta 11"/>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4" name="Bildobjekt 13"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26436492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örstasidan_4">
    <p:spTree>
      <p:nvGrpSpPr>
        <p:cNvPr id="1" name=""/>
        <p:cNvGrpSpPr/>
        <p:nvPr/>
      </p:nvGrpSpPr>
      <p:grpSpPr>
        <a:xfrm>
          <a:off x="0" y="0"/>
          <a:ext cx="0" cy="0"/>
          <a:chOff x="0" y="0"/>
          <a:chExt cx="0" cy="0"/>
        </a:xfrm>
      </p:grpSpPr>
      <p:pic>
        <p:nvPicPr>
          <p:cNvPr id="11" name="Bildobjekt 10" descr="Sida3.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653A663D-97B6-4388-AA9A-A974B8BF79E5}" type="datetime1">
              <a:rPr lang="sv-SE" smtClean="0"/>
              <a:pPr/>
              <a:t>2025-07-03</a:t>
            </a:fld>
            <a:endParaRPr lang="sv-SE" dirty="0"/>
          </a:p>
        </p:txBody>
      </p:sp>
      <p:sp>
        <p:nvSpPr>
          <p:cNvPr id="9" name="Rubrik 8"/>
          <p:cNvSpPr>
            <a:spLocks noGrp="1"/>
          </p:cNvSpPr>
          <p:nvPr>
            <p:ph type="title"/>
          </p:nvPr>
        </p:nvSpPr>
        <p:spPr/>
        <p:txBody>
          <a:bodyPr/>
          <a:lstStyle/>
          <a:p>
            <a:r>
              <a:rPr lang="sv-SE"/>
              <a:t>Klicka här för att ändra format</a:t>
            </a:r>
          </a:p>
        </p:txBody>
      </p:sp>
      <p:sp>
        <p:nvSpPr>
          <p:cNvPr id="10" name="textruta 9"/>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21217587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örstasidan_5">
    <p:spTree>
      <p:nvGrpSpPr>
        <p:cNvPr id="1" name=""/>
        <p:cNvGrpSpPr/>
        <p:nvPr/>
      </p:nvGrpSpPr>
      <p:grpSpPr>
        <a:xfrm>
          <a:off x="0" y="0"/>
          <a:ext cx="0" cy="0"/>
          <a:chOff x="0" y="0"/>
          <a:chExt cx="0" cy="0"/>
        </a:xfrm>
      </p:grpSpPr>
      <p:pic>
        <p:nvPicPr>
          <p:cNvPr id="13" name="Bildobjekt 12" descr="Sida4.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643C5512-1681-4AB0-8FAB-EA39F9391904}" type="datetime1">
              <a:rPr lang="sv-SE" smtClean="0"/>
              <a:pPr/>
              <a:t>2025-07-03</a:t>
            </a:fld>
            <a:endParaRPr lang="sv-SE" dirty="0"/>
          </a:p>
        </p:txBody>
      </p:sp>
      <p:sp>
        <p:nvSpPr>
          <p:cNvPr id="8" name="Rubrik 7"/>
          <p:cNvSpPr>
            <a:spLocks noGrp="1"/>
          </p:cNvSpPr>
          <p:nvPr>
            <p:ph type="title"/>
          </p:nvPr>
        </p:nvSpPr>
        <p:spPr/>
        <p:txBody>
          <a:bodyPr/>
          <a:lstStyle/>
          <a:p>
            <a:r>
              <a:rPr lang="sv-SE"/>
              <a:t>Klicka här för att ändra format</a:t>
            </a:r>
          </a:p>
        </p:txBody>
      </p:sp>
      <p:sp>
        <p:nvSpPr>
          <p:cNvPr id="11" name="textruta 10"/>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2" name="Bildobjekt 11"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Tree>
    <p:extLst>
      <p:ext uri="{BB962C8B-B14F-4D97-AF65-F5344CB8AC3E}">
        <p14:creationId xmlns:p14="http://schemas.microsoft.com/office/powerpoint/2010/main" val="9620798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örstasidan_6">
    <p:spTree>
      <p:nvGrpSpPr>
        <p:cNvPr id="1" name=""/>
        <p:cNvGrpSpPr/>
        <p:nvPr/>
      </p:nvGrpSpPr>
      <p:grpSpPr>
        <a:xfrm>
          <a:off x="0" y="0"/>
          <a:ext cx="0" cy="0"/>
          <a:chOff x="0" y="0"/>
          <a:chExt cx="0" cy="0"/>
        </a:xfrm>
      </p:grpSpPr>
      <p:pic>
        <p:nvPicPr>
          <p:cNvPr id="13" name="Bildobjekt 12" descr="Sida6.jpg"/>
          <p:cNvPicPr>
            <a:picLocks noChangeAspect="1"/>
          </p:cNvPicPr>
          <p:nvPr userDrawn="1"/>
        </p:nvPicPr>
        <p:blipFill>
          <a:blip r:embed="rId2" cstate="screen"/>
          <a:stretch>
            <a:fillRect/>
          </a:stretch>
        </p:blipFill>
        <p:spPr>
          <a:xfrm>
            <a:off x="0" y="0"/>
            <a:ext cx="9144000" cy="6858000"/>
          </a:xfrm>
          <a:prstGeom prst="rect">
            <a:avLst/>
          </a:prstGeom>
        </p:spPr>
      </p:pic>
      <p:sp>
        <p:nvSpPr>
          <p:cNvPr id="22" name="Platshållare för datum 21"/>
          <p:cNvSpPr>
            <a:spLocks noGrp="1"/>
          </p:cNvSpPr>
          <p:nvPr>
            <p:ph type="dt" sz="half" idx="10"/>
          </p:nvPr>
        </p:nvSpPr>
        <p:spPr/>
        <p:txBody>
          <a:bodyPr/>
          <a:lstStyle/>
          <a:p>
            <a:fld id="{F59C38F2-795C-4FB6-86BC-1C70938A9C39}" type="datetime1">
              <a:rPr lang="sv-SE" smtClean="0"/>
              <a:pPr/>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8.png"/>
          <p:cNvPicPr>
            <a:picLocks noChangeAspect="1"/>
          </p:cNvPicPr>
          <p:nvPr userDrawn="1"/>
        </p:nvPicPr>
        <p:blipFill>
          <a:blip r:embed="rId3" cstate="screen"/>
          <a:stretch>
            <a:fillRect/>
          </a:stretch>
        </p:blipFill>
        <p:spPr>
          <a:xfrm>
            <a:off x="7056000" y="437497"/>
            <a:ext cx="1632207" cy="589789"/>
          </a:xfrm>
          <a:prstGeom prst="rect">
            <a:avLst/>
          </a:prstGeom>
        </p:spPr>
      </p:pic>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7539634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örstasidan_7">
    <p:spTree>
      <p:nvGrpSpPr>
        <p:cNvPr id="1" name=""/>
        <p:cNvGrpSpPr/>
        <p:nvPr/>
      </p:nvGrpSpPr>
      <p:grpSpPr>
        <a:xfrm>
          <a:off x="0" y="0"/>
          <a:ext cx="0" cy="0"/>
          <a:chOff x="0" y="0"/>
          <a:chExt cx="0" cy="0"/>
        </a:xfrm>
      </p:grpSpPr>
      <p:pic>
        <p:nvPicPr>
          <p:cNvPr id="10" name="Bildobjekt 9" descr="Sida7.jpg"/>
          <p:cNvPicPr>
            <a:picLocks noChangeAspect="1"/>
          </p:cNvPicPr>
          <p:nvPr userDrawn="1"/>
        </p:nvPicPr>
        <p:blipFill>
          <a:blip r:embed="rId2" cstate="screen"/>
          <a:stretch>
            <a:fillRect/>
          </a:stretch>
        </p:blipFill>
        <p:spPr>
          <a:xfrm>
            <a:off x="0" y="0"/>
            <a:ext cx="9144000" cy="6858000"/>
          </a:xfrm>
          <a:prstGeom prst="rect">
            <a:avLst/>
          </a:prstGeom>
        </p:spPr>
      </p:pic>
      <p:sp>
        <p:nvSpPr>
          <p:cNvPr id="23" name="Platshållare för datum 22"/>
          <p:cNvSpPr>
            <a:spLocks noGrp="1"/>
          </p:cNvSpPr>
          <p:nvPr>
            <p:ph type="dt" sz="half" idx="10"/>
          </p:nvPr>
        </p:nvSpPr>
        <p:spPr/>
        <p:txBody>
          <a:bodyPr/>
          <a:lstStyle/>
          <a:p>
            <a:fld id="{4B58CF95-1CEC-4379-940D-49731EC44E13}" type="datetime1">
              <a:rPr lang="sv-SE" smtClean="0"/>
              <a:pPr/>
              <a:t>2025-07-03</a:t>
            </a:fld>
            <a:endParaRPr lang="sv-SE" dirty="0"/>
          </a:p>
        </p:txBody>
      </p:sp>
      <p:sp>
        <p:nvSpPr>
          <p:cNvPr id="8" name="Rubrik 7"/>
          <p:cNvSpPr>
            <a:spLocks noGrp="1"/>
          </p:cNvSpPr>
          <p:nvPr>
            <p:ph type="title"/>
          </p:nvPr>
        </p:nvSpPr>
        <p:spPr>
          <a:xfrm>
            <a:off x="457200" y="458105"/>
            <a:ext cx="2860675" cy="970838"/>
          </a:xfrm>
        </p:spPr>
        <p:txBody>
          <a:bodyPr/>
          <a:lstStyle/>
          <a:p>
            <a:r>
              <a:rPr lang="sv-SE"/>
              <a:t>Klicka här för att ändra format</a:t>
            </a:r>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pic>
        <p:nvPicPr>
          <p:cNvPr id="11" name="Bildobjekt 10"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69965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sp>
        <p:nvSpPr>
          <p:cNvPr id="20" name="Platshållare för datum 19"/>
          <p:cNvSpPr>
            <a:spLocks noGrp="1"/>
          </p:cNvSpPr>
          <p:nvPr>
            <p:ph type="dt" sz="half" idx="10"/>
          </p:nvPr>
        </p:nvSpPr>
        <p:spPr/>
        <p:txBody>
          <a:bodyPr/>
          <a:lstStyle>
            <a:lvl1pPr>
              <a:defRPr>
                <a:solidFill>
                  <a:schemeClr val="bg1"/>
                </a:solidFill>
              </a:defRPr>
            </a:lvl1pPr>
          </a:lstStyle>
          <a:p>
            <a:fld id="{B2B77345-3934-48F7-BECC-5FA00C1D10B8}" type="datetime1">
              <a:rPr lang="sv-SE" smtClean="0"/>
              <a:pPr/>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11" name="Rubrik 10"/>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6" name="Bildobjekt 5"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örstasidan_8">
    <p:spTree>
      <p:nvGrpSpPr>
        <p:cNvPr id="1" name=""/>
        <p:cNvGrpSpPr/>
        <p:nvPr/>
      </p:nvGrpSpPr>
      <p:grpSpPr>
        <a:xfrm>
          <a:off x="0" y="0"/>
          <a:ext cx="0" cy="0"/>
          <a:chOff x="0" y="0"/>
          <a:chExt cx="0" cy="0"/>
        </a:xfrm>
      </p:grpSpPr>
      <p:pic>
        <p:nvPicPr>
          <p:cNvPr id="5" name="Bildobjekt 4" descr="Sida8.jpg"/>
          <p:cNvPicPr>
            <a:picLocks noChangeAspect="1"/>
          </p:cNvPicPr>
          <p:nvPr userDrawn="1"/>
        </p:nvPicPr>
        <p:blipFill>
          <a:blip r:embed="rId2" cstate="screen"/>
          <a:stretch>
            <a:fillRect/>
          </a:stretch>
        </p:blipFill>
        <p:spPr>
          <a:xfrm>
            <a:off x="19050" y="0"/>
            <a:ext cx="9144000" cy="6858000"/>
          </a:xfrm>
          <a:prstGeom prst="rect">
            <a:avLst/>
          </a:prstGeom>
        </p:spPr>
      </p:pic>
      <p:sp>
        <p:nvSpPr>
          <p:cNvPr id="4" name="Platshållare för datum 3"/>
          <p:cNvSpPr>
            <a:spLocks noGrp="1"/>
          </p:cNvSpPr>
          <p:nvPr>
            <p:ph type="dt" sz="half" idx="11"/>
          </p:nvPr>
        </p:nvSpPr>
        <p:spPr/>
        <p:txBody>
          <a:bodyPr/>
          <a:lstStyle>
            <a:lvl1pPr>
              <a:defRPr>
                <a:solidFill>
                  <a:schemeClr val="bg1"/>
                </a:solidFill>
              </a:defRPr>
            </a:lvl1pPr>
          </a:lstStyle>
          <a:p>
            <a:fld id="{81FCDFA1-0AC5-4E78-A7D5-92F58D000B11}" type="datetime1">
              <a:rPr lang="sv-SE" smtClean="0"/>
              <a:pPr/>
              <a:t>2025-07-03</a:t>
            </a:fld>
            <a:endParaRPr lang="sv-SE" dirty="0"/>
          </a:p>
        </p:txBody>
      </p:sp>
      <p:sp>
        <p:nvSpPr>
          <p:cNvPr id="3" name="Platshållare för sidfot 2"/>
          <p:cNvSpPr>
            <a:spLocks noGrp="1"/>
          </p:cNvSpPr>
          <p:nvPr>
            <p:ph type="ftr" sz="quarter" idx="10"/>
          </p:nvPr>
        </p:nvSpPr>
        <p:spPr/>
        <p:txBody>
          <a:bodyPr/>
          <a:lstStyle>
            <a:lvl1pPr>
              <a:defRPr>
                <a:solidFill>
                  <a:schemeClr val="bg1"/>
                </a:solidFill>
              </a:defRPr>
            </a:lvl1pPr>
          </a:lstStyle>
          <a:p>
            <a:pPr algn="l"/>
            <a:r>
              <a:rPr lang="sv-SE"/>
              <a:t> </a:t>
            </a:r>
            <a:endParaRPr lang="sv-SE" dirty="0"/>
          </a:p>
        </p:txBody>
      </p:sp>
      <p:sp>
        <p:nvSpPr>
          <p:cNvPr id="8" name="textruta 7"/>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9" name="Rubrik 8"/>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7" name="Bildobjekt 6" descr="StockholmsStad_logot#21B0A5.png"/>
          <p:cNvPicPr>
            <a:picLocks noChangeAspect="1"/>
          </p:cNvPicPr>
          <p:nvPr userDrawn="1"/>
        </p:nvPicPr>
        <p:blipFill>
          <a:blip r:embed="rId3"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38373155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sp>
        <p:nvSpPr>
          <p:cNvPr id="20" name="Platshållare för datum 19"/>
          <p:cNvSpPr>
            <a:spLocks noGrp="1"/>
          </p:cNvSpPr>
          <p:nvPr>
            <p:ph type="dt" sz="half" idx="10"/>
          </p:nvPr>
        </p:nvSpPr>
        <p:spPr/>
        <p:txBody>
          <a:bodyPr/>
          <a:lstStyle>
            <a:lvl1pPr>
              <a:defRPr>
                <a:solidFill>
                  <a:schemeClr val="bg1"/>
                </a:solidFill>
              </a:defRPr>
            </a:lvl1pPr>
          </a:lstStyle>
          <a:p>
            <a:fld id="{B2B77345-3934-48F7-BECC-5FA00C1D10B8}" type="datetime1">
              <a:rPr lang="sv-SE" smtClean="0"/>
              <a:pPr/>
              <a:t>2025-07-03</a:t>
            </a:fld>
            <a:endParaRPr lang="sv-SE" dirty="0"/>
          </a:p>
        </p:txBody>
      </p:sp>
      <p:sp>
        <p:nvSpPr>
          <p:cNvPr id="9" name="textruta 8"/>
          <p:cNvSpPr txBox="1"/>
          <p:nvPr userDrawn="1"/>
        </p:nvSpPr>
        <p:spPr>
          <a:xfrm>
            <a:off x="3222625" y="6224072"/>
            <a:ext cx="3273425" cy="246221"/>
          </a:xfrm>
          <a:prstGeom prst="rect">
            <a:avLst/>
          </a:prstGeom>
          <a:noFill/>
        </p:spPr>
        <p:txBody>
          <a:bodyPr wrap="square" rtlCol="0">
            <a:spAutoFit/>
          </a:bodyPr>
          <a:lstStyle/>
          <a:p>
            <a:r>
              <a:rPr lang="sv-SE" sz="1000" dirty="0">
                <a:solidFill>
                  <a:srgbClr val="000000"/>
                </a:solidFill>
                <a:latin typeface="Stockholm Type Display Regular" pitchFamily="50" charset="0"/>
              </a:rPr>
              <a:t>The Capital of Scandinavia</a:t>
            </a:r>
          </a:p>
        </p:txBody>
      </p:sp>
      <p:sp>
        <p:nvSpPr>
          <p:cNvPr id="11" name="Rubrik 10"/>
          <p:cNvSpPr>
            <a:spLocks noGrp="1"/>
          </p:cNvSpPr>
          <p:nvPr>
            <p:ph type="title"/>
          </p:nvPr>
        </p:nvSpPr>
        <p:spPr/>
        <p:txBody>
          <a:bodyPr/>
          <a:lstStyle>
            <a:lvl1pPr>
              <a:defRPr>
                <a:solidFill>
                  <a:srgbClr val="000000"/>
                </a:solidFill>
              </a:defRPr>
            </a:lvl1pPr>
          </a:lstStyle>
          <a:p>
            <a:r>
              <a:rPr lang="sv-SE"/>
              <a:t>Klicka här för att ändra format</a:t>
            </a:r>
            <a:endParaRPr lang="sv-SE" dirty="0"/>
          </a:p>
        </p:txBody>
      </p:sp>
      <p:pic>
        <p:nvPicPr>
          <p:cNvPr id="6" name="Bildobjekt 5" descr="StockholmsStad_logot#21B0A5.png"/>
          <p:cNvPicPr>
            <a:picLocks noChangeAspect="1"/>
          </p:cNvPicPr>
          <p:nvPr userDrawn="1"/>
        </p:nvPicPr>
        <p:blipFill>
          <a:blip r:embed="rId2" cstate="screen"/>
          <a:stretch>
            <a:fillRect/>
          </a:stretch>
        </p:blipFill>
        <p:spPr>
          <a:xfrm>
            <a:off x="7075050" y="461250"/>
            <a:ext cx="1613919" cy="548641"/>
          </a:xfrm>
          <a:prstGeom prst="rect">
            <a:avLst/>
          </a:prstGeom>
        </p:spPr>
      </p:pic>
    </p:spTree>
    <p:extLst>
      <p:ext uri="{BB962C8B-B14F-4D97-AF65-F5344CB8AC3E}">
        <p14:creationId xmlns:p14="http://schemas.microsoft.com/office/powerpoint/2010/main" val="10728357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10" name="Platshållare för datum 9"/>
          <p:cNvSpPr>
            <a:spLocks noGrp="1"/>
          </p:cNvSpPr>
          <p:nvPr>
            <p:ph type="dt" sz="half" idx="10"/>
          </p:nvPr>
        </p:nvSpPr>
        <p:spPr/>
        <p:txBody>
          <a:bodyPr/>
          <a:lstStyle/>
          <a:p>
            <a:pPr>
              <a:defRPr/>
            </a:pPr>
            <a:endParaRPr lang="en-US"/>
          </a:p>
        </p:txBody>
      </p:sp>
      <p:sp>
        <p:nvSpPr>
          <p:cNvPr id="11" name="Platshållare för bildnummer 10"/>
          <p:cNvSpPr>
            <a:spLocks noGrp="1"/>
          </p:cNvSpPr>
          <p:nvPr>
            <p:ph type="sldNum" sz="quarter" idx="11"/>
          </p:nvPr>
        </p:nvSpPr>
        <p:spPr/>
        <p:txBody>
          <a:bodyPr/>
          <a:lstStyle/>
          <a:p>
            <a:pPr>
              <a:defRPr/>
            </a:pPr>
            <a:fld id="{36BA7775-A49A-43E3-8CA7-AB2AB627AD7D}" type="slidenum">
              <a:rPr lang="en-US" smtClean="0"/>
              <a:pPr>
                <a:defRPr/>
              </a:pPr>
              <a:t>‹#›</a:t>
            </a:fld>
            <a:endParaRPr lang="en-US"/>
          </a:p>
        </p:txBody>
      </p:sp>
      <p:sp>
        <p:nvSpPr>
          <p:cNvPr id="12" name="Platshållare för sidfot 11"/>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640833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sp>
        <p:nvSpPr>
          <p:cNvPr id="6" name="Rectangle 3"/>
          <p:cNvSpPr>
            <a:spLocks noChangeArrowheads="1"/>
          </p:cNvSpPr>
          <p:nvPr/>
        </p:nvSpPr>
        <p:spPr bwMode="auto">
          <a:xfrm>
            <a:off x="179388" y="3962678"/>
            <a:ext cx="184731" cy="369332"/>
          </a:xfrm>
          <a:prstGeom prst="rect">
            <a:avLst/>
          </a:prstGeom>
          <a:solidFill>
            <a:schemeClr val="bg1"/>
          </a:solidFill>
          <a:ln w="9525" algn="ctr">
            <a:noFill/>
            <a:miter lim="800000"/>
            <a:headEnd/>
            <a:tailEnd/>
          </a:ln>
          <a:effectLst/>
        </p:spPr>
        <p:txBody>
          <a:bodyPr wrap="none" anchor="ctr">
            <a:spAutoFit/>
          </a:bodyPr>
          <a:lstStyle/>
          <a:p>
            <a:endParaRPr lang="en-GB" dirty="0">
              <a:latin typeface="Stockholm Type Display Regular" pitchFamily="50" charset="0"/>
            </a:endParaRPr>
          </a:p>
        </p:txBody>
      </p:sp>
      <p:sp>
        <p:nvSpPr>
          <p:cNvPr id="8" name="Rectangle 3"/>
          <p:cNvSpPr>
            <a:spLocks noChangeArrowheads="1"/>
          </p:cNvSpPr>
          <p:nvPr/>
        </p:nvSpPr>
        <p:spPr bwMode="auto">
          <a:xfrm>
            <a:off x="179388" y="3962678"/>
            <a:ext cx="184731" cy="369332"/>
          </a:xfrm>
          <a:prstGeom prst="rect">
            <a:avLst/>
          </a:prstGeom>
          <a:solidFill>
            <a:schemeClr val="bg1"/>
          </a:solidFill>
          <a:ln w="9525" algn="ctr">
            <a:noFill/>
            <a:miter lim="800000"/>
            <a:headEnd/>
            <a:tailEnd/>
          </a:ln>
          <a:effectLst/>
        </p:spPr>
        <p:txBody>
          <a:bodyPr wrap="none" anchor="ctr">
            <a:spAutoFit/>
          </a:bodyPr>
          <a:lstStyle/>
          <a:p>
            <a:endParaRPr lang="en-GB" dirty="0">
              <a:latin typeface="Stockholm Type Display Regular" pitchFamily="50" charset="0"/>
            </a:endParaRPr>
          </a:p>
        </p:txBody>
      </p:sp>
      <p:sp>
        <p:nvSpPr>
          <p:cNvPr id="2" name="Rubrik 1"/>
          <p:cNvSpPr>
            <a:spLocks noGrp="1"/>
          </p:cNvSpPr>
          <p:nvPr>
            <p:ph type="ctrTitle"/>
          </p:nvPr>
        </p:nvSpPr>
        <p:spPr>
          <a:xfrm>
            <a:off x="809625" y="3328988"/>
            <a:ext cx="7524750" cy="714375"/>
          </a:xfrm>
        </p:spPr>
        <p:txBody>
          <a:bodyPr>
            <a:normAutofit/>
          </a:bodyPr>
          <a:lstStyle>
            <a:lvl1pPr algn="ctr">
              <a:defRPr sz="4000"/>
            </a:lvl1pPr>
          </a:lstStyle>
          <a:p>
            <a:r>
              <a:rPr lang="sv-SE"/>
              <a:t>Klicka här för att ändra format</a:t>
            </a:r>
            <a:endParaRPr lang="en-GB" dirty="0"/>
          </a:p>
        </p:txBody>
      </p:sp>
      <p:sp>
        <p:nvSpPr>
          <p:cNvPr id="3" name="Underrubrik 2"/>
          <p:cNvSpPr>
            <a:spLocks noGrp="1"/>
          </p:cNvSpPr>
          <p:nvPr>
            <p:ph type="subTitle" idx="1"/>
          </p:nvPr>
        </p:nvSpPr>
        <p:spPr>
          <a:xfrm>
            <a:off x="809625" y="4137025"/>
            <a:ext cx="7524750" cy="1107831"/>
          </a:xfrm>
          <a:prstGeom prst="rect">
            <a:avLst/>
          </a:prstGeom>
        </p:spPr>
        <p:txBody>
          <a:bodyPr/>
          <a:lstStyle>
            <a:lvl1pPr marL="0" indent="0" algn="ctr">
              <a:buNone/>
              <a:defRPr>
                <a:solidFill>
                  <a:schemeClr val="tx1"/>
                </a:solidFill>
                <a:latin typeface="Stockholm Type Display Regular"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endParaRPr lang="en-GB" dirty="0"/>
          </a:p>
        </p:txBody>
      </p:sp>
      <p:pic>
        <p:nvPicPr>
          <p:cNvPr id="7"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pic>
        <p:nvPicPr>
          <p:cNvPr id="9" name="Picture 2" descr="förstasida_300"/>
          <p:cNvPicPr>
            <a:picLocks noChangeAspect="1" noChangeArrowheads="1"/>
          </p:cNvPicPr>
          <p:nvPr/>
        </p:nvPicPr>
        <p:blipFill>
          <a:blip r:embed="rId2" cstate="print"/>
          <a:srcRect/>
          <a:stretch>
            <a:fillRect/>
          </a:stretch>
        </p:blipFill>
        <p:spPr bwMode="auto">
          <a:xfrm>
            <a:off x="0" y="0"/>
            <a:ext cx="9144000" cy="1438276"/>
          </a:xfrm>
          <a:prstGeom prst="rect">
            <a:avLst/>
          </a:prstGeom>
          <a:noFill/>
        </p:spPr>
      </p:pic>
      <p:sp>
        <p:nvSpPr>
          <p:cNvPr id="14" name="Platshållare för sidfot 4"/>
          <p:cNvSpPr>
            <a:spLocks noGrp="1"/>
          </p:cNvSpPr>
          <p:nvPr>
            <p:ph type="ftr" sz="quarter" idx="11"/>
          </p:nvPr>
        </p:nvSpPr>
        <p:spPr>
          <a:xfrm>
            <a:off x="1412050" y="621678"/>
            <a:ext cx="5667376" cy="173404"/>
          </a:xfrm>
        </p:spPr>
        <p:txBody>
          <a:bodyPr/>
          <a:lstStyle>
            <a:lvl1pPr>
              <a:defRPr sz="1600"/>
            </a:lvl1pPr>
          </a:lstStyle>
          <a:p>
            <a:pPr>
              <a:defRPr/>
            </a:pPr>
            <a:endParaRPr lang="en-US"/>
          </a:p>
        </p:txBody>
      </p:sp>
      <p:sp>
        <p:nvSpPr>
          <p:cNvPr id="17" name="Platshållare för datum 3"/>
          <p:cNvSpPr>
            <a:spLocks noGrp="1"/>
          </p:cNvSpPr>
          <p:nvPr>
            <p:ph type="dt" sz="half" idx="10"/>
          </p:nvPr>
        </p:nvSpPr>
        <p:spPr>
          <a:xfrm>
            <a:off x="8045177" y="545734"/>
            <a:ext cx="952101" cy="173404"/>
          </a:xfrm>
        </p:spPr>
        <p:txBody>
          <a:bodyPr/>
          <a:lstStyle/>
          <a:p>
            <a:pPr>
              <a:defRPr/>
            </a:pPr>
            <a:endParaRPr lang="en-US"/>
          </a:p>
        </p:txBody>
      </p:sp>
      <p:sp>
        <p:nvSpPr>
          <p:cNvPr id="18" name="Platshållare för bildnummer 5"/>
          <p:cNvSpPr>
            <a:spLocks noGrp="1"/>
          </p:cNvSpPr>
          <p:nvPr>
            <p:ph type="sldNum" sz="quarter" idx="12"/>
          </p:nvPr>
        </p:nvSpPr>
        <p:spPr>
          <a:xfrm>
            <a:off x="8045177" y="729761"/>
            <a:ext cx="952101" cy="173404"/>
          </a:xfrm>
        </p:spPr>
        <p:txBody>
          <a:bodyPr vert="horz" lIns="0" tIns="0" rIns="0" bIns="0" rtlCol="0" anchor="ctr"/>
          <a:lstStyle>
            <a:lvl1pPr>
              <a:defRPr kumimoji="0" lang="en-GB" sz="1000" b="0" i="0" u="none" strike="noStrike" kern="1200" cap="none" spc="0" normalizeH="0" baseline="0" noProof="0" smtClean="0">
                <a:ln>
                  <a:noFill/>
                </a:ln>
                <a:solidFill>
                  <a:schemeClr val="tx1"/>
                </a:solidFill>
                <a:effectLst/>
                <a:uLnTx/>
                <a:uFillTx/>
                <a:latin typeface="Stockholm Type Display Regular" pitchFamily="50" charset="0"/>
                <a:ea typeface="+mn-ea"/>
                <a:cs typeface="+mn-cs"/>
              </a:defRPr>
            </a:lvl1pPr>
          </a:lstStyle>
          <a:p>
            <a:pPr>
              <a:defRPr/>
            </a:pPr>
            <a:fld id="{6CADD543-CA61-443A-AE13-6E5379EC29AE}" type="slidenum">
              <a:rPr lang="en-US" smtClean="0"/>
              <a:pPr>
                <a:defRPr/>
              </a:pPr>
              <a:t>‹#›</a:t>
            </a:fld>
            <a:endParaRPr lang="en-US" dirty="0"/>
          </a:p>
        </p:txBody>
      </p:sp>
    </p:spTree>
    <p:extLst>
      <p:ext uri="{BB962C8B-B14F-4D97-AF65-F5344CB8AC3E}">
        <p14:creationId xmlns:p14="http://schemas.microsoft.com/office/powerpoint/2010/main" val="15118746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atin typeface="Stockholm Type Display Regular" pitchFamily="50" charset="0"/>
              </a:defRPr>
            </a:lvl1pPr>
            <a:lvl2pPr indent="-396000">
              <a:defRPr>
                <a:latin typeface="Stockholm Type Display Regular" pitchFamily="50" charset="0"/>
              </a:defRPr>
            </a:lvl2pPr>
            <a:lvl3pPr indent="-288000">
              <a:defRPr>
                <a:latin typeface="Stockholm Type Display Regular" pitchFamily="50" charset="0"/>
              </a:defRPr>
            </a:lvl3pPr>
            <a:lvl4pPr indent="-288000">
              <a:defRPr>
                <a:latin typeface="Stockholm Type Display Regular" pitchFamily="50" charset="0"/>
              </a:defRPr>
            </a:lvl4pPr>
            <a:lvl5pPr indent="-288000">
              <a:defRPr>
                <a:latin typeface="Stockholm Type Display Regular" pitchFamily="50"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a:t> </a:t>
            </a:r>
            <a:endParaRPr lang="sv-SE" dirty="0"/>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29459253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13" name="Platshållare för datum 12"/>
          <p:cNvSpPr>
            <a:spLocks noGrp="1"/>
          </p:cNvSpPr>
          <p:nvPr>
            <p:ph type="dt" sz="half" idx="10"/>
          </p:nvPr>
        </p:nvSpPr>
        <p:spPr/>
        <p:txBody>
          <a:bodyPr/>
          <a:lstStyle/>
          <a:p>
            <a:fld id="{C348D8DA-1528-4C6E-9FAE-1360D865DB31}" type="datetime1">
              <a:rPr lang="sv-SE" smtClean="0"/>
              <a:pPr/>
              <a:t>2025-07-03</a:t>
            </a:fld>
            <a:endParaRPr lang="sv-SE" dirty="0"/>
          </a:p>
        </p:txBody>
      </p:sp>
      <p:sp>
        <p:nvSpPr>
          <p:cNvPr id="14" name="Platshållare för bildnummer 13"/>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5" name="Platshållare för sidfot 14"/>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6014295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Punktlista två spalter">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text 10"/>
          <p:cNvSpPr>
            <a:spLocks noGrp="1"/>
          </p:cNvSpPr>
          <p:nvPr>
            <p:ph type="body" sz="quarter" idx="14"/>
          </p:nvPr>
        </p:nvSpPr>
        <p:spPr>
          <a:xfrm>
            <a:off x="4785850" y="1440000"/>
            <a:ext cx="3888000" cy="3960000"/>
          </a:xfrm>
          <a:prstGeom prst="rect">
            <a:avLst/>
          </a:prstGeom>
        </p:spPr>
        <p:txBody>
          <a:bodyPr tIns="0"/>
          <a:lstStyle>
            <a:lvl1pPr marL="216000" indent="-216000">
              <a:spcAft>
                <a:spcPts val="480"/>
              </a:spcAft>
              <a:buFont typeface="Arial" pitchFamily="34" charset="0"/>
              <a:buChar char="•"/>
              <a:defRPr sz="200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0" name="Platshållare för datum 19"/>
          <p:cNvSpPr>
            <a:spLocks noGrp="1"/>
          </p:cNvSpPr>
          <p:nvPr>
            <p:ph type="dt" sz="half" idx="15"/>
          </p:nvPr>
        </p:nvSpPr>
        <p:spPr/>
        <p:txBody>
          <a:bodyPr/>
          <a:lstStyle/>
          <a:p>
            <a:fld id="{35C90092-4481-4CAB-AB05-C3D5BFC5317E}" type="datetime1">
              <a:rPr lang="sv-SE" smtClean="0"/>
              <a:pPr/>
              <a:t>2025-07-03</a:t>
            </a:fld>
            <a:endParaRPr lang="sv-SE" dirty="0"/>
          </a:p>
        </p:txBody>
      </p:sp>
      <p:sp>
        <p:nvSpPr>
          <p:cNvPr id="21" name="Platshållare för bildnummer 20"/>
          <p:cNvSpPr>
            <a:spLocks noGrp="1"/>
          </p:cNvSpPr>
          <p:nvPr>
            <p:ph type="sldNum" sz="quarter" idx="16"/>
          </p:nvPr>
        </p:nvSpPr>
        <p:spPr/>
        <p:txBody>
          <a:body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22" name="Platshållare för sidfot 21"/>
          <p:cNvSpPr>
            <a:spLocks noGrp="1"/>
          </p:cNvSpPr>
          <p:nvPr>
            <p:ph type="ftr" sz="quarter" idx="17"/>
          </p:nvPr>
        </p:nvSpPr>
        <p:spPr/>
        <p:txBody>
          <a:bodyPr/>
          <a:lstStyle/>
          <a:p>
            <a:r>
              <a:rPr lang="sv-SE"/>
              <a:t> </a:t>
            </a:r>
            <a:endParaRPr lang="sv-SE" dirty="0"/>
          </a:p>
        </p:txBody>
      </p:sp>
      <p:sp>
        <p:nvSpPr>
          <p:cNvPr id="8" name="Rubrik 7"/>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5762103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41226488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06400" y="119063"/>
            <a:ext cx="8585200" cy="1447800"/>
          </a:xfrm>
        </p:spPr>
        <p:txBody>
          <a:bodyPr/>
          <a:lstStyle/>
          <a:p>
            <a:r>
              <a:rPr lang="sv-SE"/>
              <a:t>Klicka här för att ändra format</a:t>
            </a:r>
          </a:p>
        </p:txBody>
      </p:sp>
      <p:sp>
        <p:nvSpPr>
          <p:cNvPr id="3" name="Platshållare för text 2"/>
          <p:cNvSpPr>
            <a:spLocks noGrp="1"/>
          </p:cNvSpPr>
          <p:nvPr>
            <p:ph type="body" sz="half" idx="1"/>
          </p:nvPr>
        </p:nvSpPr>
        <p:spPr>
          <a:xfrm>
            <a:off x="4572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2800" y="1885950"/>
            <a:ext cx="4013200" cy="4171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dt" sz="half" idx="10"/>
          </p:nvPr>
        </p:nvSpPr>
        <p:spPr>
          <a:ln/>
        </p:spPr>
        <p:txBody>
          <a:bodyPr/>
          <a:lstStyle>
            <a:lvl1pPr>
              <a:defRPr/>
            </a:lvl1pPr>
          </a:lstStyle>
          <a:p>
            <a:pPr>
              <a:defRPr/>
            </a:pPr>
            <a:fld id="{9EB65981-E7CE-42C1-9CC1-D9DAB1CFB0D0}" type="datetime1">
              <a:rPr lang="sv-SE" smtClean="0"/>
              <a:pPr>
                <a:defRPr/>
              </a:pPr>
              <a:t>2025-07-03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EA2D5FC-C764-466C-B34F-BBABC6684993}" type="slidenum">
              <a:rPr lang="en-US"/>
              <a:pPr>
                <a:defRPr/>
              </a:pPr>
              <a:t>‹#›</a:t>
            </a:fld>
            <a:endParaRPr lang="en-US"/>
          </a:p>
        </p:txBody>
      </p:sp>
    </p:spTree>
    <p:extLst>
      <p:ext uri="{BB962C8B-B14F-4D97-AF65-F5344CB8AC3E}">
        <p14:creationId xmlns:p14="http://schemas.microsoft.com/office/powerpoint/2010/main" val="30392770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pPr/>
              <a:t>2025-07-03</a:t>
            </a:fld>
            <a:endParaRPr lang="sv-SE" dirty="0"/>
          </a:p>
        </p:txBody>
      </p:sp>
      <p:sp>
        <p:nvSpPr>
          <p:cNvPr id="16" name="Platshållare för bildnummer 15"/>
          <p:cNvSpPr>
            <a:spLocks noGrp="1"/>
          </p:cNvSpPr>
          <p:nvPr>
            <p:ph type="sldNum" sz="quarter" idx="15"/>
          </p:nvPr>
        </p:nvSpPr>
        <p:spPr/>
        <p:txBody>
          <a:bodyPr/>
          <a:lstStyle/>
          <a:p>
            <a:r>
              <a:rPr lang="sv-SE" dirty="0"/>
              <a:t>Sida </a:t>
            </a:r>
            <a:fld id="{42A5867E-8ECA-40F1-9DD6-AE7AFDFAA899}" type="slidenum">
              <a:rPr lang="sv-SE" smtClean="0"/>
              <a:pPr/>
              <a:t>‹#›</a:t>
            </a:fld>
            <a:endParaRPr lang="sv-SE" dirty="0"/>
          </a:p>
        </p:txBody>
      </p:sp>
      <p:sp>
        <p:nvSpPr>
          <p:cNvPr id="17" name="Platshållare för sidfot 16"/>
          <p:cNvSpPr>
            <a:spLocks noGrp="1"/>
          </p:cNvSpPr>
          <p:nvPr>
            <p:ph type="ftr" sz="quarter" idx="16"/>
          </p:nvPr>
        </p:nvSpPr>
        <p:spPr/>
        <p:txBody>
          <a:bodyPr/>
          <a:lstStyle/>
          <a:p>
            <a:r>
              <a:rPr lang="sv-SE" dirty="0"/>
              <a:t> </a:t>
            </a:r>
          </a:p>
        </p:txBody>
      </p:sp>
      <p:sp>
        <p:nvSpPr>
          <p:cNvPr id="8" name="Rubrik 7"/>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129337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10.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image" Target="../media/image6.png"/><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theme" Target="../theme/theme11.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2.png"/><Relationship Id="rId5" Type="http://schemas.openxmlformats.org/officeDocument/2006/relationships/theme" Target="../theme/theme6.xml"/><Relationship Id="rId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6.png"/><Relationship Id="rId5" Type="http://schemas.openxmlformats.org/officeDocument/2006/relationships/slideLayout" Target="../slideLayouts/slideLayout56.xml"/><Relationship Id="rId10" Type="http://schemas.openxmlformats.org/officeDocument/2006/relationships/theme" Target="../theme/theme8.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image" Target="../media/image15.emf"/><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theme" Target="../theme/theme9.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8" name="Platshållare för sidfot 7"/>
          <p:cNvSpPr>
            <a:spLocks noGrp="1"/>
          </p:cNvSpPr>
          <p:nvPr>
            <p:ph type="ftr" sz="quarter" idx="3"/>
          </p:nvPr>
        </p:nvSpPr>
        <p:spPr>
          <a:xfrm>
            <a:off x="3260725" y="6175375"/>
            <a:ext cx="2895600" cy="365125"/>
          </a:xfrm>
          <a:prstGeom prst="rect">
            <a:avLst/>
          </a:prstGeom>
        </p:spPr>
        <p:txBody>
          <a:bodyPr vert="horz" lIns="91440" tIns="45720" rIns="91440" bIns="45720" rtlCol="0" anchor="ctr"/>
          <a:lstStyle>
            <a:lvl1pPr algn="ctr">
              <a:defRPr sz="1000">
                <a:solidFill>
                  <a:srgbClr val="000000"/>
                </a:solidFill>
                <a:latin typeface="Stockholm Type Display Regular" pitchFamily="50" charset="0"/>
              </a:defRPr>
            </a:lvl1pPr>
          </a:lstStyle>
          <a:p>
            <a:pPr algn="l"/>
            <a:r>
              <a:rPr lang="sv-SE" dirty="0"/>
              <a:t> </a:t>
            </a:r>
          </a:p>
        </p:txBody>
      </p:sp>
      <p:sp>
        <p:nvSpPr>
          <p:cNvPr id="4" name="Platshållare för rubrik 3"/>
          <p:cNvSpPr>
            <a:spLocks noGrp="1"/>
          </p:cNvSpPr>
          <p:nvPr>
            <p:ph type="title"/>
          </p:nvPr>
        </p:nvSpPr>
        <p:spPr>
          <a:xfrm>
            <a:off x="457200" y="458105"/>
            <a:ext cx="5490000" cy="970838"/>
          </a:xfrm>
          <a:prstGeom prst="rect">
            <a:avLst/>
          </a:prstGeom>
        </p:spPr>
        <p:txBody>
          <a:bodyPr vert="horz" lIns="0" tIns="0" rIns="0" bIns="0" rtlCol="0" anchor="t" anchorCtr="0">
            <a:normAutofit/>
          </a:bodyPr>
          <a:lstStyle/>
          <a:p>
            <a:r>
              <a:rPr lang="sv-SE" dirty="0"/>
              <a:t>Klicka här för att ändra format</a:t>
            </a:r>
          </a:p>
        </p:txBody>
      </p:sp>
      <p:sp>
        <p:nvSpPr>
          <p:cNvPr id="6" name="Platshållare för datum 5"/>
          <p:cNvSpPr>
            <a:spLocks noGrp="1"/>
          </p:cNvSpPr>
          <p:nvPr>
            <p:ph type="dt" sz="half" idx="2"/>
          </p:nvPr>
        </p:nvSpPr>
        <p:spPr>
          <a:xfrm>
            <a:off x="446252" y="6159259"/>
            <a:ext cx="2133600" cy="365125"/>
          </a:xfrm>
          <a:prstGeom prst="rect">
            <a:avLst/>
          </a:prstGeom>
        </p:spPr>
        <p:txBody>
          <a:bodyPr vert="horz" lIns="0" tIns="45720" rIns="0" bIns="45720" rtlCol="0" anchor="ctr"/>
          <a:lstStyle>
            <a:lvl1pPr algn="l">
              <a:defRPr sz="1000">
                <a:solidFill>
                  <a:srgbClr val="F5F3EE"/>
                </a:solidFill>
                <a:latin typeface="Stockholm Type Display Regular" pitchFamily="50" charset="0"/>
              </a:defRPr>
            </a:lvl1pPr>
          </a:lstStyle>
          <a:p>
            <a:fld id="{01A8E402-34A5-4504-946F-2FCB50B8D67D}" type="datetime1">
              <a:rPr lang="sv-SE" smtClean="0"/>
              <a:pPr/>
              <a:t>2025-07-03</a:t>
            </a:fld>
            <a:endParaRPr lang="sv-SE" dirty="0"/>
          </a:p>
        </p:txBody>
      </p:sp>
      <p:sp>
        <p:nvSpPr>
          <p:cNvPr id="5" name="textruta 4"/>
          <p:cNvSpPr txBox="1"/>
          <p:nvPr/>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
        <p:nvSpPr>
          <p:cNvPr id="7" name="Platshållare för bildnummer 6"/>
          <p:cNvSpPr>
            <a:spLocks noGrp="1"/>
          </p:cNvSpPr>
          <p:nvPr>
            <p:ph type="sldNum" sz="quarter" idx="4"/>
          </p:nvPr>
        </p:nvSpPr>
        <p:spPr>
          <a:xfrm>
            <a:off x="6554788" y="6008688"/>
            <a:ext cx="2133600" cy="365125"/>
          </a:xfrm>
          <a:prstGeom prst="rect">
            <a:avLst/>
          </a:prstGeom>
          <a:noFill/>
          <a:ln>
            <a:noFill/>
          </a:ln>
        </p:spPr>
        <p:txBody>
          <a:bodyPr vert="horz" lIns="0" tIns="0" rIns="0" bIns="0" rtlCol="0" anchor="b" anchorCtr="0"/>
          <a:lstStyle>
            <a:lvl1pPr algn="r">
              <a:defRPr sz="1000" baseline="0">
                <a:solidFill>
                  <a:schemeClr val="tx1">
                    <a:tint val="75000"/>
                  </a:schemeClr>
                </a:solidFill>
                <a:latin typeface="Stockholm Type Display Regular" pitchFamily="50" charset="0"/>
              </a:defRPr>
            </a:lvl1pPr>
          </a:lstStyle>
          <a:p>
            <a:fld id="{058C10DC-4A3A-4999-B6F6-CF42AE3DEA22}"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83" r:id="rId1"/>
    <p:sldLayoutId id="2147483705" r:id="rId2"/>
    <p:sldLayoutId id="2147483672" r:id="rId3"/>
    <p:sldLayoutId id="2147483673" r:id="rId4"/>
    <p:sldLayoutId id="2147483674" r:id="rId5"/>
    <p:sldLayoutId id="2147483676" r:id="rId6"/>
    <p:sldLayoutId id="2147483677" r:id="rId7"/>
    <p:sldLayoutId id="2147483777" r:id="rId8"/>
    <p:sldLayoutId id="2147483684" r:id="rId9"/>
    <p:sldLayoutId id="2147483781" r:id="rId10"/>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8" name="Platshållare för sidfot 7"/>
          <p:cNvSpPr>
            <a:spLocks noGrp="1"/>
          </p:cNvSpPr>
          <p:nvPr>
            <p:ph type="ftr" sz="quarter" idx="3"/>
          </p:nvPr>
        </p:nvSpPr>
        <p:spPr>
          <a:xfrm>
            <a:off x="3260725" y="6175375"/>
            <a:ext cx="2895600" cy="365125"/>
          </a:xfrm>
          <a:prstGeom prst="rect">
            <a:avLst/>
          </a:prstGeom>
        </p:spPr>
        <p:txBody>
          <a:bodyPr vert="horz" lIns="91440" tIns="45720" rIns="91440" bIns="45720" rtlCol="0" anchor="ctr"/>
          <a:lstStyle>
            <a:lvl1pPr algn="ctr">
              <a:defRPr sz="1000">
                <a:solidFill>
                  <a:srgbClr val="000000"/>
                </a:solidFill>
                <a:latin typeface="Stockholm Type Display Regular" pitchFamily="50" charset="0"/>
              </a:defRPr>
            </a:lvl1pPr>
          </a:lstStyle>
          <a:p>
            <a:pPr algn="l"/>
            <a:r>
              <a:rPr lang="sv-SE" dirty="0"/>
              <a:t> </a:t>
            </a:r>
          </a:p>
        </p:txBody>
      </p:sp>
      <p:sp>
        <p:nvSpPr>
          <p:cNvPr id="4" name="Platshållare för rubrik 3"/>
          <p:cNvSpPr>
            <a:spLocks noGrp="1"/>
          </p:cNvSpPr>
          <p:nvPr>
            <p:ph type="title"/>
          </p:nvPr>
        </p:nvSpPr>
        <p:spPr>
          <a:xfrm>
            <a:off x="457200" y="458105"/>
            <a:ext cx="5490000" cy="970838"/>
          </a:xfrm>
          <a:prstGeom prst="rect">
            <a:avLst/>
          </a:prstGeom>
        </p:spPr>
        <p:txBody>
          <a:bodyPr vert="horz" lIns="0" tIns="0" rIns="0" bIns="0" rtlCol="0" anchor="t" anchorCtr="0">
            <a:normAutofit/>
          </a:bodyPr>
          <a:lstStyle/>
          <a:p>
            <a:r>
              <a:rPr lang="sv-SE" dirty="0"/>
              <a:t>Klicka här för att ändra format</a:t>
            </a:r>
          </a:p>
        </p:txBody>
      </p:sp>
      <p:sp>
        <p:nvSpPr>
          <p:cNvPr id="6" name="Platshållare för datum 5"/>
          <p:cNvSpPr>
            <a:spLocks noGrp="1"/>
          </p:cNvSpPr>
          <p:nvPr>
            <p:ph type="dt" sz="half" idx="2"/>
          </p:nvPr>
        </p:nvSpPr>
        <p:spPr>
          <a:xfrm>
            <a:off x="446252" y="6159259"/>
            <a:ext cx="2133600" cy="365125"/>
          </a:xfrm>
          <a:prstGeom prst="rect">
            <a:avLst/>
          </a:prstGeom>
        </p:spPr>
        <p:txBody>
          <a:bodyPr vert="horz" lIns="0" tIns="45720" rIns="0" bIns="45720" rtlCol="0" anchor="ctr"/>
          <a:lstStyle>
            <a:lvl1pPr algn="l">
              <a:defRPr sz="1000">
                <a:solidFill>
                  <a:srgbClr val="F5F3EE"/>
                </a:solidFill>
                <a:latin typeface="Stockholm Type Display Regular" pitchFamily="50" charset="0"/>
              </a:defRPr>
            </a:lvl1pPr>
          </a:lstStyle>
          <a:p>
            <a:fld id="{01A8E402-34A5-4504-946F-2FCB50B8D67D}" type="datetime1">
              <a:rPr lang="sv-SE" smtClean="0"/>
              <a:pPr/>
              <a:t>2025-07-03</a:t>
            </a:fld>
            <a:endParaRPr lang="sv-SE" dirty="0"/>
          </a:p>
        </p:txBody>
      </p:sp>
      <p:sp>
        <p:nvSpPr>
          <p:cNvPr id="5" name="textruta 4"/>
          <p:cNvSpPr txBox="1"/>
          <p:nvPr/>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
        <p:nvSpPr>
          <p:cNvPr id="7" name="Platshållare för bildnummer 6"/>
          <p:cNvSpPr>
            <a:spLocks noGrp="1"/>
          </p:cNvSpPr>
          <p:nvPr>
            <p:ph type="sldNum" sz="quarter" idx="4"/>
          </p:nvPr>
        </p:nvSpPr>
        <p:spPr>
          <a:xfrm>
            <a:off x="6554788" y="6008688"/>
            <a:ext cx="2133600" cy="365125"/>
          </a:xfrm>
          <a:prstGeom prst="rect">
            <a:avLst/>
          </a:prstGeom>
          <a:noFill/>
          <a:ln>
            <a:noFill/>
          </a:ln>
        </p:spPr>
        <p:txBody>
          <a:bodyPr vert="horz" lIns="0" tIns="0" rIns="0" bIns="0" rtlCol="0" anchor="b" anchorCtr="0"/>
          <a:lstStyle>
            <a:lvl1pPr algn="r">
              <a:defRPr sz="1000" baseline="0">
                <a:solidFill>
                  <a:schemeClr val="tx1">
                    <a:tint val="75000"/>
                  </a:schemeClr>
                </a:solidFill>
                <a:latin typeface="Stockholm Type Display Regular" pitchFamily="50" charset="0"/>
              </a:defRPr>
            </a:lvl1pPr>
          </a:lstStyle>
          <a:p>
            <a:fld id="{058C10DC-4A3A-4999-B6F6-CF42AE3DEA22}" type="slidenum">
              <a:rPr lang="sv-SE" smtClean="0"/>
              <a:pPr/>
              <a:t>‹#›</a:t>
            </a:fld>
            <a:endParaRPr lang="sv-SE" dirty="0"/>
          </a:p>
        </p:txBody>
      </p:sp>
    </p:spTree>
    <p:extLst>
      <p:ext uri="{BB962C8B-B14F-4D97-AF65-F5344CB8AC3E}">
        <p14:creationId xmlns:p14="http://schemas.microsoft.com/office/powerpoint/2010/main" val="22207307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8" r:id="rId10"/>
    <p:sldLayoutId id="2147483869" r:id="rId11"/>
    <p:sldLayoutId id="2147483870" r:id="rId12"/>
    <p:sldLayoutId id="2147483871" r:id="rId13"/>
    <p:sldLayoutId id="2147483872" r:id="rId14"/>
    <p:sldLayoutId id="2147483873" r:id="rId15"/>
    <p:sldLayoutId id="2147483874" r:id="rId16"/>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Sida </a:t>
            </a:r>
            <a:fld id="{42A5867E-8ECA-40F1-9DD6-AE7AFDFAA899}" type="slidenum">
              <a:rPr lang="sv-SE" smtClean="0"/>
              <a:pPr/>
              <a:t>‹#›</a:t>
            </a:fld>
            <a:endParaRPr lang="sv-SE" dirty="0"/>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t> </a:t>
            </a:r>
          </a:p>
        </p:txBody>
      </p:sp>
      <p:pic>
        <p:nvPicPr>
          <p:cNvPr id="9" name="Bildobjekt 8" descr="StockholmsStad_logot#21B0A5.png"/>
          <p:cNvPicPr>
            <a:picLocks noChangeAspect="1"/>
          </p:cNvPicPr>
          <p:nvPr/>
        </p:nvPicPr>
        <p:blipFill>
          <a:blip r:embed="rId12"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2508541252"/>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mj-lt"/>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11" name="Platshållare för datum 5"/>
          <p:cNvSpPr>
            <a:spLocks noGrp="1"/>
          </p:cNvSpPr>
          <p:nvPr>
            <p:ph type="dt" sz="half" idx="2"/>
          </p:nvPr>
        </p:nvSpPr>
        <p:spPr>
          <a:xfrm>
            <a:off x="365787" y="6152909"/>
            <a:ext cx="2133600" cy="365125"/>
          </a:xfrm>
          <a:prstGeom prst="rect">
            <a:avLst/>
          </a:prstGeom>
        </p:spPr>
        <p:txBody>
          <a:bodyPr vert="horz" lIns="91440" tIns="45720" rIns="91440" bIns="45720" rtlCol="0" anchor="ctr"/>
          <a:lstStyle>
            <a:lvl1pPr algn="l">
              <a:defRPr sz="1000">
                <a:solidFill>
                  <a:schemeClr val="bg1"/>
                </a:solidFill>
                <a:latin typeface="Stockholm Type Display Regular" pitchFamily="50" charset="0"/>
              </a:defRPr>
            </a:lvl1pPr>
          </a:lstStyle>
          <a:p>
            <a:fld id="{441E72B3-0F3E-41B1-9587-96E80122ED28}" type="datetime1">
              <a:rPr lang="sv-SE" smtClean="0"/>
              <a:pPr/>
              <a:t>2025-07-03</a:t>
            </a:fld>
            <a:endParaRPr lang="sv-SE" dirty="0"/>
          </a:p>
        </p:txBody>
      </p:sp>
      <p:sp>
        <p:nvSpPr>
          <p:cNvPr id="12" name="Platshållare för sidfot 6"/>
          <p:cNvSpPr>
            <a:spLocks noGrp="1"/>
          </p:cNvSpPr>
          <p:nvPr>
            <p:ph type="ftr" sz="quarter" idx="3"/>
          </p:nvPr>
        </p:nvSpPr>
        <p:spPr>
          <a:xfrm>
            <a:off x="3201132" y="6152612"/>
            <a:ext cx="2895600" cy="365125"/>
          </a:xfrm>
          <a:prstGeom prst="rect">
            <a:avLst/>
          </a:prstGeom>
        </p:spPr>
        <p:txBody>
          <a:bodyPr vert="horz" lIns="91440" tIns="45720" rIns="91440" bIns="45720" rtlCol="0" anchor="ctr"/>
          <a:lstStyle>
            <a:lvl1pPr algn="l">
              <a:defRPr sz="1000">
                <a:solidFill>
                  <a:schemeClr val="accent6"/>
                </a:solidFill>
                <a:latin typeface="Stockholm Type Display Regular" pitchFamily="50" charset="0"/>
              </a:defRPr>
            </a:lvl1pPr>
          </a:lstStyle>
          <a:p>
            <a:r>
              <a:rPr lang="sv-SE" dirty="0"/>
              <a:t> </a:t>
            </a:r>
          </a:p>
        </p:txBody>
      </p:sp>
      <p:sp>
        <p:nvSpPr>
          <p:cNvPr id="14" name="Platshållare för rubrik 13"/>
          <p:cNvSpPr>
            <a:spLocks noGrp="1"/>
          </p:cNvSpPr>
          <p:nvPr>
            <p:ph type="title"/>
          </p:nvPr>
        </p:nvSpPr>
        <p:spPr>
          <a:xfrm>
            <a:off x="457200" y="550863"/>
            <a:ext cx="5487988" cy="1143000"/>
          </a:xfrm>
          <a:prstGeom prst="rect">
            <a:avLst/>
          </a:prstGeom>
        </p:spPr>
        <p:txBody>
          <a:bodyPr vert="horz" lIns="234000" tIns="234000" rIns="234000" bIns="45720" rtlCol="0" anchor="t" anchorCtr="0">
            <a:normAutofit/>
          </a:bodyPr>
          <a:lstStyle/>
          <a:p>
            <a:r>
              <a:rPr lang="sv-SE" dirty="0"/>
              <a:t>Klicka här för att ändra format</a:t>
            </a:r>
          </a:p>
        </p:txBody>
      </p:sp>
      <p:sp>
        <p:nvSpPr>
          <p:cNvPr id="16" name="Platshållare för text 15"/>
          <p:cNvSpPr>
            <a:spLocks noGrp="1"/>
          </p:cNvSpPr>
          <p:nvPr>
            <p:ph type="body" idx="1"/>
          </p:nvPr>
        </p:nvSpPr>
        <p:spPr>
          <a:xfrm>
            <a:off x="458788" y="2114551"/>
            <a:ext cx="5486400" cy="2200274"/>
          </a:xfrm>
          <a:prstGeom prst="rect">
            <a:avLst/>
          </a:prstGeom>
        </p:spPr>
        <p:txBody>
          <a:bodyPr vert="horz" lIns="234000" tIns="45720" rIns="23400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7" name="textruta 6"/>
          <p:cNvSpPr txBox="1"/>
          <p:nvPr/>
        </p:nvSpPr>
        <p:spPr>
          <a:xfrm>
            <a:off x="3222625" y="6198672"/>
            <a:ext cx="3273425" cy="246221"/>
          </a:xfrm>
          <a:prstGeom prst="rect">
            <a:avLst/>
          </a:prstGeom>
          <a:noFill/>
        </p:spPr>
        <p:txBody>
          <a:bodyPr wrap="square" rtlCol="0">
            <a:spAutoFit/>
          </a:bodyPr>
          <a:lstStyle/>
          <a:p>
            <a:r>
              <a:rPr lang="sv-SE" sz="1000" dirty="0">
                <a:solidFill>
                  <a:schemeClr val="bg1"/>
                </a:solidFill>
                <a:latin typeface="Stockholm Type Display Regular" pitchFamily="50" charset="0"/>
              </a:rPr>
              <a:t>The Capital of Scandinavia</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hf hdr="0" ftr="0"/>
  <p:txStyles>
    <p:titleStyle>
      <a:lvl1pPr algn="l" defTabSz="914400" rtl="0" eaLnBrk="1" latinLnBrk="0" hangingPunct="1">
        <a:lnSpc>
          <a:spcPts val="3800"/>
        </a:lnSpc>
        <a:spcBef>
          <a:spcPct val="0"/>
        </a:spcBef>
        <a:buNone/>
        <a:defRPr sz="4000" b="1" kern="1200" spc="60" baseline="0">
          <a:solidFill>
            <a:schemeClr val="bg1"/>
          </a:solidFill>
          <a:latin typeface="Stockholm Type Display Regular" pitchFamily="50" charset="0"/>
          <a:ea typeface="+mj-ea"/>
          <a:cs typeface="+mj-cs"/>
        </a:defRPr>
      </a:lvl1pPr>
    </p:titleStyle>
    <p:bodyStyle>
      <a:lvl1pPr marL="0" indent="0" algn="l" defTabSz="914400" rtl="0" eaLnBrk="1" latinLnBrk="0" hangingPunct="1">
        <a:lnSpc>
          <a:spcPts val="2000"/>
        </a:lnSpc>
        <a:spcBef>
          <a:spcPts val="0"/>
        </a:spcBef>
        <a:buFont typeface="Arial" pitchFamily="34" charset="0"/>
        <a:buNone/>
        <a:defRPr sz="2000" kern="1200">
          <a:solidFill>
            <a:srgbClr val="000000"/>
          </a:solidFill>
          <a:latin typeface="Stockholm Type Display Regular" pitchFamily="50" charset="0"/>
          <a:ea typeface="+mn-ea"/>
          <a:cs typeface="+mn-cs"/>
        </a:defRPr>
      </a:lvl1pPr>
      <a:lvl2pPr marL="74295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3pPr>
      <a:lvl4pPr marL="16002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4pPr>
      <a:lvl5pPr marL="2057400" indent="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89D93"/>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8788" y="457200"/>
            <a:ext cx="8231188" cy="970838"/>
          </a:xfrm>
          <a:prstGeom prst="rect">
            <a:avLst/>
          </a:prstGeom>
        </p:spPr>
        <p:txBody>
          <a:bodyPr vert="horz" lIns="0" tIns="0" rIns="0" bIns="0" rtlCol="0" anchor="t" anchorCtr="0">
            <a:normAutofit/>
          </a:bodyPr>
          <a:lstStyle/>
          <a:p>
            <a:r>
              <a:rPr lang="sv-SE" dirty="0"/>
              <a:t>Klicka här för att ändra format</a:t>
            </a:r>
          </a:p>
        </p:txBody>
      </p:sp>
      <p:pic>
        <p:nvPicPr>
          <p:cNvPr id="6" name="Bildobjekt 5" descr="StockholmsStad_logot#21B0A8.png"/>
          <p:cNvPicPr>
            <a:picLocks noChangeAspect="1"/>
          </p:cNvPicPr>
          <p:nvPr/>
        </p:nvPicPr>
        <p:blipFill>
          <a:blip r:embed="rId6" cstate="screen"/>
          <a:stretch>
            <a:fillRect/>
          </a:stretch>
        </p:blipFill>
        <p:spPr>
          <a:xfrm>
            <a:off x="457200" y="5935350"/>
            <a:ext cx="1632207" cy="589789"/>
          </a:xfrm>
          <a:prstGeom prst="rect">
            <a:avLst/>
          </a:prstGeom>
        </p:spPr>
      </p:pic>
      <p:sp>
        <p:nvSpPr>
          <p:cNvPr id="8" name="Platshållare för text 7"/>
          <p:cNvSpPr>
            <a:spLocks noGrp="1"/>
          </p:cNvSpPr>
          <p:nvPr>
            <p:ph type="body" idx="1"/>
          </p:nvPr>
        </p:nvSpPr>
        <p:spPr>
          <a:xfrm>
            <a:off x="457200" y="1440000"/>
            <a:ext cx="8229600" cy="2903537"/>
          </a:xfrm>
          <a:prstGeom prst="rect">
            <a:avLst/>
          </a:prstGeom>
        </p:spPr>
        <p:txBody>
          <a:bodyPr vert="horz" lIns="0" tIns="0" rIns="9144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2"/>
          </p:nvPr>
        </p:nvSpPr>
        <p:spPr>
          <a:xfrm>
            <a:off x="6554788" y="6069112"/>
            <a:ext cx="2133600" cy="153888"/>
          </a:xfrm>
          <a:prstGeom prst="rect">
            <a:avLst/>
          </a:prstGeom>
        </p:spPr>
        <p:txBody>
          <a:bodyPr vert="horz" lIns="0" tIns="0" rIns="0" bIns="0" rtlCol="0" anchor="b" anchorCtr="0">
            <a:spAutoFit/>
          </a:bodyPr>
          <a:lstStyle>
            <a:lvl1pPr algn="r">
              <a:defRPr sz="1000">
                <a:solidFill>
                  <a:schemeClr val="accent6"/>
                </a:solidFill>
                <a:latin typeface="Stockholm Type Display Regular" pitchFamily="50" charset="0"/>
              </a:defRPr>
            </a:lvl1pPr>
          </a:lstStyle>
          <a:p>
            <a:fld id="{04565FE0-1A3B-49F4-8821-70B4C8CA64D8}" type="datetime1">
              <a:rPr lang="sv-SE" smtClean="0"/>
              <a:pPr/>
              <a:t>2025-07-03</a:t>
            </a:fld>
            <a:endParaRPr lang="sv-SE" dirty="0"/>
          </a:p>
        </p:txBody>
      </p:sp>
      <p:sp>
        <p:nvSpPr>
          <p:cNvPr id="12" name="Platshållare för bildnummer 11"/>
          <p:cNvSpPr>
            <a:spLocks noGrp="1"/>
          </p:cNvSpPr>
          <p:nvPr>
            <p:ph type="sldNum" sz="quarter" idx="4"/>
          </p:nvPr>
        </p:nvSpPr>
        <p:spPr>
          <a:xfrm>
            <a:off x="6554788" y="6234212"/>
            <a:ext cx="2133600" cy="153888"/>
          </a:xfrm>
          <a:prstGeom prst="rect">
            <a:avLst/>
          </a:prstGeom>
        </p:spPr>
        <p:txBody>
          <a:bodyPr vert="horz" lIns="0" tIns="0" rIns="0" bIns="0" rtlCol="0" anchor="b" anchorCtr="0">
            <a:spAutoFit/>
          </a:bodyPr>
          <a:lstStyle>
            <a:lvl1pPr algn="r">
              <a:defRPr sz="1000">
                <a:solidFill>
                  <a:schemeClr val="accent6"/>
                </a:solidFill>
              </a:defRPr>
            </a:lvl1p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3"/>
          </p:nvPr>
        </p:nvSpPr>
        <p:spPr>
          <a:xfrm>
            <a:off x="3317875" y="6008688"/>
            <a:ext cx="2895600" cy="365125"/>
          </a:xfrm>
          <a:prstGeom prst="rect">
            <a:avLst/>
          </a:prstGeom>
        </p:spPr>
        <p:txBody>
          <a:bodyPr vert="horz" lIns="0" tIns="0" rIns="0" bIns="0" rtlCol="0" anchor="b" anchorCtr="0"/>
          <a:lstStyle>
            <a:lvl1pPr algn="l">
              <a:defRPr sz="1000">
                <a:solidFill>
                  <a:schemeClr val="tx1">
                    <a:tint val="75000"/>
                  </a:schemeClr>
                </a:solidFill>
                <a:latin typeface="Stockholm Type Display Regular" pitchFamily="50" charset="0"/>
              </a:defRPr>
            </a:lvl1pPr>
          </a:lstStyle>
          <a:p>
            <a:r>
              <a:rPr lang="sv-SE" dirty="0"/>
              <a:t> </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hf hdr="0" ftr="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F5F3EE"/>
          </a:solidFill>
          <a:latin typeface="Stockholm Type Display Regular" pitchFamily="50" charset="0"/>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F5F3EE"/>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r>
              <a:rPr lang="sv-SE" dirty="0"/>
              <a:t> </a:t>
            </a:r>
          </a:p>
        </p:txBody>
      </p:sp>
      <p:pic>
        <p:nvPicPr>
          <p:cNvPr id="9" name="Bildobjekt 8" descr="StockholmsStad_logot#21B0A5.png"/>
          <p:cNvPicPr>
            <a:picLocks noChangeAspect="1"/>
          </p:cNvPicPr>
          <p:nvPr/>
        </p:nvPicPr>
        <p:blipFill>
          <a:blip r:embed="rId8" cstate="screen"/>
          <a:stretch>
            <a:fillRect/>
          </a:stretch>
        </p:blipFill>
        <p:spPr>
          <a:xfrm>
            <a:off x="477525" y="5954400"/>
            <a:ext cx="1613919" cy="548641"/>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Stockholm Type Display Regular" pitchFamily="50" charset="0"/>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Stockholm Type Display Regular" pitchFamily="50" charset="0"/>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Stockholm Type Display Regular" pitchFamily="50" charset="0"/>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8" name="Platshållare för sidfot 7"/>
          <p:cNvSpPr>
            <a:spLocks noGrp="1"/>
          </p:cNvSpPr>
          <p:nvPr>
            <p:ph type="ftr" sz="quarter" idx="3"/>
          </p:nvPr>
        </p:nvSpPr>
        <p:spPr>
          <a:xfrm>
            <a:off x="3260725" y="6175375"/>
            <a:ext cx="2895600" cy="365125"/>
          </a:xfrm>
          <a:prstGeom prst="rect">
            <a:avLst/>
          </a:prstGeom>
        </p:spPr>
        <p:txBody>
          <a:bodyPr vert="horz" lIns="91440" tIns="45720" rIns="91440" bIns="45720" rtlCol="0" anchor="ctr"/>
          <a:lstStyle>
            <a:lvl1pPr algn="ctr">
              <a:defRPr sz="1000">
                <a:solidFill>
                  <a:srgbClr val="000000"/>
                </a:solidFill>
                <a:latin typeface="Stockholm Type Display Regular" pitchFamily="50" charset="0"/>
              </a:defRPr>
            </a:lvl1pPr>
          </a:lstStyle>
          <a:p>
            <a:pPr algn="l"/>
            <a:endParaRPr lang="sv-SE" dirty="0"/>
          </a:p>
        </p:txBody>
      </p:sp>
      <p:sp>
        <p:nvSpPr>
          <p:cNvPr id="4" name="Platshållare för rubrik 3"/>
          <p:cNvSpPr>
            <a:spLocks noGrp="1"/>
          </p:cNvSpPr>
          <p:nvPr>
            <p:ph type="title"/>
          </p:nvPr>
        </p:nvSpPr>
        <p:spPr>
          <a:xfrm>
            <a:off x="457200" y="458105"/>
            <a:ext cx="5490000" cy="970838"/>
          </a:xfrm>
          <a:prstGeom prst="rect">
            <a:avLst/>
          </a:prstGeom>
        </p:spPr>
        <p:txBody>
          <a:bodyPr vert="horz" lIns="0" tIns="0" rIns="0" bIns="0" rtlCol="0" anchor="t" anchorCtr="0">
            <a:normAutofit/>
          </a:bodyPr>
          <a:lstStyle/>
          <a:p>
            <a:r>
              <a:rPr lang="sv-SE" dirty="0"/>
              <a:t>Klicka här för att ändra format</a:t>
            </a:r>
          </a:p>
        </p:txBody>
      </p:sp>
      <p:sp>
        <p:nvSpPr>
          <p:cNvPr id="6" name="Platshållare för datum 5"/>
          <p:cNvSpPr>
            <a:spLocks noGrp="1"/>
          </p:cNvSpPr>
          <p:nvPr>
            <p:ph type="dt" sz="half" idx="2"/>
          </p:nvPr>
        </p:nvSpPr>
        <p:spPr>
          <a:xfrm>
            <a:off x="446252" y="6159259"/>
            <a:ext cx="2133600" cy="365125"/>
          </a:xfrm>
          <a:prstGeom prst="rect">
            <a:avLst/>
          </a:prstGeom>
        </p:spPr>
        <p:txBody>
          <a:bodyPr vert="horz" lIns="0" tIns="45720" rIns="0" bIns="45720" rtlCol="0" anchor="ctr"/>
          <a:lstStyle>
            <a:lvl1pPr algn="l">
              <a:defRPr sz="1000">
                <a:solidFill>
                  <a:srgbClr val="F5F3EE"/>
                </a:solidFill>
                <a:latin typeface="Stockholm Type Display Regular" pitchFamily="50" charset="0"/>
              </a:defRPr>
            </a:lvl1pPr>
          </a:lstStyle>
          <a:p>
            <a:fld id="{A03B54A4-5526-444D-AC4A-0DF9974F7F0E}" type="datetime1">
              <a:rPr lang="sv-SE" smtClean="0"/>
              <a:t>2025-07-03</a:t>
            </a:fld>
            <a:endParaRPr lang="sv-SE" dirty="0"/>
          </a:p>
        </p:txBody>
      </p:sp>
      <p:sp>
        <p:nvSpPr>
          <p:cNvPr id="5" name="textruta 4"/>
          <p:cNvSpPr txBox="1"/>
          <p:nvPr/>
        </p:nvSpPr>
        <p:spPr>
          <a:xfrm>
            <a:off x="3222625" y="6224072"/>
            <a:ext cx="3273425" cy="246221"/>
          </a:xfrm>
          <a:prstGeom prst="rect">
            <a:avLst/>
          </a:prstGeom>
          <a:noFill/>
        </p:spPr>
        <p:txBody>
          <a:bodyPr wrap="square" rtlCol="0">
            <a:spAutoFit/>
          </a:bodyPr>
          <a:lstStyle/>
          <a:p>
            <a:r>
              <a:rPr lang="sv-SE" sz="1000" dirty="0">
                <a:solidFill>
                  <a:srgbClr val="F5F3EE"/>
                </a:solidFill>
                <a:latin typeface="Stockholm Type Display Regular" pitchFamily="50" charset="0"/>
              </a:rPr>
              <a:t>The Capital of Scandinavia</a:t>
            </a:r>
          </a:p>
        </p:txBody>
      </p:sp>
      <p:sp>
        <p:nvSpPr>
          <p:cNvPr id="7" name="Platshållare för bildnummer 6"/>
          <p:cNvSpPr>
            <a:spLocks noGrp="1"/>
          </p:cNvSpPr>
          <p:nvPr>
            <p:ph type="sldNum" sz="quarter" idx="4"/>
          </p:nvPr>
        </p:nvSpPr>
        <p:spPr>
          <a:xfrm>
            <a:off x="6554788" y="6008688"/>
            <a:ext cx="2133600" cy="365125"/>
          </a:xfrm>
          <a:prstGeom prst="rect">
            <a:avLst/>
          </a:prstGeom>
          <a:noFill/>
          <a:ln>
            <a:noFill/>
          </a:ln>
        </p:spPr>
        <p:txBody>
          <a:bodyPr vert="horz" lIns="0" tIns="0" rIns="0" bIns="0" rtlCol="0" anchor="b" anchorCtr="0"/>
          <a:lstStyle>
            <a:lvl1pPr algn="r">
              <a:defRPr sz="1000" baseline="0">
                <a:solidFill>
                  <a:schemeClr val="tx1">
                    <a:tint val="75000"/>
                  </a:schemeClr>
                </a:solidFill>
                <a:latin typeface="Stockholm Type Display Regular" pitchFamily="50" charset="0"/>
              </a:defRPr>
            </a:lvl1pPr>
          </a:lstStyle>
          <a:p>
            <a:fld id="{058C10DC-4A3A-4999-B6F6-CF42AE3DEA22}" type="slidenum">
              <a:rPr lang="sv-SE" smtClean="0"/>
              <a:pPr/>
              <a:t>‹#›</a:t>
            </a:fld>
            <a:endParaRPr lang="sv-SE" dirty="0"/>
          </a:p>
        </p:txBody>
      </p:sp>
    </p:spTree>
    <p:extLst>
      <p:ext uri="{BB962C8B-B14F-4D97-AF65-F5344CB8AC3E}">
        <p14:creationId xmlns:p14="http://schemas.microsoft.com/office/powerpoint/2010/main" val="298191414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7" r:id="rId14"/>
    <p:sldLayoutId id="2147483808" r:id="rId15"/>
  </p:sldLayoutIdLst>
  <p:hf hdr="0" ftr="0" dt="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000000"/>
          </a:solidFill>
          <a:latin typeface="+mn-lt"/>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89D93"/>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8788" y="457200"/>
            <a:ext cx="8231188" cy="970838"/>
          </a:xfrm>
          <a:prstGeom prst="rect">
            <a:avLst/>
          </a:prstGeom>
        </p:spPr>
        <p:txBody>
          <a:bodyPr vert="horz" lIns="0" tIns="0" rIns="0" bIns="0" rtlCol="0" anchor="t" anchorCtr="0">
            <a:normAutofit/>
          </a:bodyPr>
          <a:lstStyle/>
          <a:p>
            <a:r>
              <a:rPr lang="sv-SE" dirty="0"/>
              <a:t>Klicka här för att ändra format</a:t>
            </a:r>
          </a:p>
        </p:txBody>
      </p:sp>
      <p:pic>
        <p:nvPicPr>
          <p:cNvPr id="6" name="Bildobjekt 5" descr="StockholmsStad_logot#21B0A8.png"/>
          <p:cNvPicPr>
            <a:picLocks noChangeAspect="1"/>
          </p:cNvPicPr>
          <p:nvPr/>
        </p:nvPicPr>
        <p:blipFill>
          <a:blip r:embed="rId6" cstate="screen"/>
          <a:stretch>
            <a:fillRect/>
          </a:stretch>
        </p:blipFill>
        <p:spPr>
          <a:xfrm>
            <a:off x="457200" y="5935350"/>
            <a:ext cx="1632207" cy="589789"/>
          </a:xfrm>
          <a:prstGeom prst="rect">
            <a:avLst/>
          </a:prstGeom>
        </p:spPr>
      </p:pic>
      <p:sp>
        <p:nvSpPr>
          <p:cNvPr id="8" name="Platshållare för text 7"/>
          <p:cNvSpPr>
            <a:spLocks noGrp="1"/>
          </p:cNvSpPr>
          <p:nvPr>
            <p:ph type="body" idx="1"/>
          </p:nvPr>
        </p:nvSpPr>
        <p:spPr>
          <a:xfrm>
            <a:off x="457200" y="1440000"/>
            <a:ext cx="8229600" cy="2903537"/>
          </a:xfrm>
          <a:prstGeom prst="rect">
            <a:avLst/>
          </a:prstGeom>
        </p:spPr>
        <p:txBody>
          <a:bodyPr vert="horz" lIns="0" tIns="0" rIns="91440" bIns="45720" rtlCol="0">
            <a:normAutofit/>
          </a:bodyPr>
          <a:lstStyle/>
          <a:p>
            <a:pPr lvl="0"/>
            <a:r>
              <a:rPr lang="sv-SE" dirty="0"/>
              <a:t>Klicka här för att ändra format på bakgrundstexten</a:t>
            </a:r>
          </a:p>
          <a:p>
            <a:pPr lvl="0"/>
            <a:r>
              <a:rPr lang="sv-SE" dirty="0"/>
              <a:t>Nivå två</a:t>
            </a:r>
          </a:p>
          <a:p>
            <a:pPr lvl="0"/>
            <a:r>
              <a:rPr lang="sv-SE" dirty="0"/>
              <a:t>Nivå tre</a:t>
            </a:r>
          </a:p>
          <a:p>
            <a:pPr lvl="0"/>
            <a:r>
              <a:rPr lang="sv-SE" dirty="0"/>
              <a:t>Nivå fyra</a:t>
            </a:r>
          </a:p>
          <a:p>
            <a:pPr lvl="0"/>
            <a:r>
              <a:rPr lang="sv-SE" dirty="0"/>
              <a:t>Nivå fem</a:t>
            </a:r>
          </a:p>
        </p:txBody>
      </p:sp>
      <p:sp>
        <p:nvSpPr>
          <p:cNvPr id="11" name="Platshållare för datum 10"/>
          <p:cNvSpPr>
            <a:spLocks noGrp="1"/>
          </p:cNvSpPr>
          <p:nvPr>
            <p:ph type="dt" sz="half" idx="2"/>
          </p:nvPr>
        </p:nvSpPr>
        <p:spPr>
          <a:xfrm>
            <a:off x="6554788" y="6069112"/>
            <a:ext cx="2133600" cy="153888"/>
          </a:xfrm>
          <a:prstGeom prst="rect">
            <a:avLst/>
          </a:prstGeom>
        </p:spPr>
        <p:txBody>
          <a:bodyPr vert="horz" lIns="0" tIns="0" rIns="0" bIns="0" rtlCol="0" anchor="b" anchorCtr="0">
            <a:spAutoFit/>
          </a:bodyPr>
          <a:lstStyle>
            <a:lvl1pPr algn="r">
              <a:defRPr sz="1000">
                <a:solidFill>
                  <a:schemeClr val="accent6"/>
                </a:solidFill>
                <a:latin typeface="Stockholm Type Display Regular" pitchFamily="50" charset="0"/>
              </a:defRPr>
            </a:lvl1pPr>
          </a:lstStyle>
          <a:p>
            <a:fld id="{0A4C72E1-0559-434A-ABC3-70B0D67E5E2A}" type="datetime1">
              <a:rPr lang="sv-SE" smtClean="0"/>
              <a:t>2025-07-03</a:t>
            </a:fld>
            <a:endParaRPr lang="sv-SE" dirty="0"/>
          </a:p>
        </p:txBody>
      </p:sp>
      <p:sp>
        <p:nvSpPr>
          <p:cNvPr id="12" name="Platshållare för bildnummer 11"/>
          <p:cNvSpPr>
            <a:spLocks noGrp="1"/>
          </p:cNvSpPr>
          <p:nvPr>
            <p:ph type="sldNum" sz="quarter" idx="4"/>
          </p:nvPr>
        </p:nvSpPr>
        <p:spPr>
          <a:xfrm>
            <a:off x="6554788" y="6234212"/>
            <a:ext cx="2133600" cy="153888"/>
          </a:xfrm>
          <a:prstGeom prst="rect">
            <a:avLst/>
          </a:prstGeom>
        </p:spPr>
        <p:txBody>
          <a:bodyPr vert="horz" lIns="0" tIns="0" rIns="0" bIns="0" rtlCol="0" anchor="b" anchorCtr="0">
            <a:spAutoFit/>
          </a:bodyPr>
          <a:lstStyle>
            <a:lvl1pPr algn="r">
              <a:defRPr sz="1000">
                <a:solidFill>
                  <a:schemeClr val="accent6"/>
                </a:solidFill>
              </a:defRPr>
            </a:lvl1pPr>
          </a:lstStyle>
          <a:p>
            <a:r>
              <a:rPr lang="sv-SE" dirty="0">
                <a:latin typeface="Stockholm Type Display Regular" pitchFamily="50" charset="0"/>
              </a:rPr>
              <a:t>Sida </a:t>
            </a:r>
            <a:fld id="{DFD9F532-A642-4895-B52A-AD6ACF0CFA9D}" type="slidenum">
              <a:rPr lang="sv-SE" smtClean="0">
                <a:latin typeface="Stockholm Type Display Regular" pitchFamily="50" charset="0"/>
              </a:rPr>
              <a:pPr/>
              <a:t>‹#›</a:t>
            </a:fld>
            <a:endParaRPr lang="sv-SE" dirty="0">
              <a:latin typeface="Stockholm Type Display Regular" pitchFamily="50" charset="0"/>
            </a:endParaRPr>
          </a:p>
        </p:txBody>
      </p:sp>
      <p:sp>
        <p:nvSpPr>
          <p:cNvPr id="13" name="Platshållare för sidfot 12"/>
          <p:cNvSpPr>
            <a:spLocks noGrp="1"/>
          </p:cNvSpPr>
          <p:nvPr>
            <p:ph type="ftr" sz="quarter" idx="3"/>
          </p:nvPr>
        </p:nvSpPr>
        <p:spPr>
          <a:xfrm>
            <a:off x="3317875" y="6008688"/>
            <a:ext cx="2895600" cy="365125"/>
          </a:xfrm>
          <a:prstGeom prst="rect">
            <a:avLst/>
          </a:prstGeom>
        </p:spPr>
        <p:txBody>
          <a:bodyPr vert="horz" lIns="0" tIns="0" rIns="0" bIns="0" rtlCol="0" anchor="b" anchorCtr="0"/>
          <a:lstStyle>
            <a:lvl1pPr algn="l">
              <a:defRPr sz="1000">
                <a:solidFill>
                  <a:schemeClr val="tx1">
                    <a:tint val="75000"/>
                  </a:schemeClr>
                </a:solidFill>
                <a:latin typeface="Stockholm Type Display Regular" pitchFamily="50" charset="0"/>
              </a:defRPr>
            </a:lvl1pPr>
          </a:lstStyle>
          <a:p>
            <a:endParaRPr lang="sv-SE" dirty="0"/>
          </a:p>
        </p:txBody>
      </p:sp>
    </p:spTree>
    <p:extLst>
      <p:ext uri="{BB962C8B-B14F-4D97-AF65-F5344CB8AC3E}">
        <p14:creationId xmlns:p14="http://schemas.microsoft.com/office/powerpoint/2010/main" val="13225137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Lst>
  <p:hf hdr="0" ftr="0" dt="0"/>
  <p:txStyles>
    <p:titleStyle>
      <a:lvl1pPr algn="l" defTabSz="914400" rtl="0" eaLnBrk="1" latinLnBrk="0" hangingPunct="1">
        <a:lnSpc>
          <a:spcPts val="2800"/>
        </a:lnSpc>
        <a:spcBef>
          <a:spcPct val="0"/>
        </a:spcBef>
        <a:buNone/>
        <a:defRPr sz="2800" b="1" kern="1200" spc="60" baseline="0">
          <a:solidFill>
            <a:srgbClr val="F5F3EE"/>
          </a:solidFill>
          <a:latin typeface="Stockholm Type Display Regular" pitchFamily="50" charset="0"/>
          <a:ea typeface="+mj-ea"/>
          <a:cs typeface="+mj-cs"/>
        </a:defRPr>
      </a:lvl1pPr>
    </p:titleStyle>
    <p:bodyStyle>
      <a:lvl1pPr marL="342900" indent="-342900" algn="l" defTabSz="914400" rtl="0" eaLnBrk="1" latinLnBrk="0" hangingPunct="1">
        <a:lnSpc>
          <a:spcPts val="2100"/>
        </a:lnSpc>
        <a:spcBef>
          <a:spcPct val="20000"/>
        </a:spcBef>
        <a:buFont typeface="Arial" pitchFamily="34" charset="0"/>
        <a:buNone/>
        <a:defRPr sz="2000" kern="1200">
          <a:solidFill>
            <a:srgbClr val="F5F3EE"/>
          </a:solidFill>
          <a:latin typeface="Stockholm Type Display Regular" pitchFamily="50" charset="0"/>
          <a:ea typeface="+mn-ea"/>
          <a:cs typeface="+mn-cs"/>
        </a:defRPr>
      </a:lvl1pPr>
      <a:lvl2pPr marL="742950" indent="-285750" algn="l" defTabSz="914400" rtl="0" eaLnBrk="1" latinLnBrk="0" hangingPunct="1">
        <a:lnSpc>
          <a:spcPts val="2100"/>
        </a:lnSpc>
        <a:spcBef>
          <a:spcPct val="20000"/>
        </a:spcBef>
        <a:buFont typeface="Arial" pitchFamily="34" charset="0"/>
        <a:buChar char="–"/>
        <a:defRPr sz="2000" kern="1200">
          <a:solidFill>
            <a:srgbClr val="F5F3EE"/>
          </a:solidFill>
          <a:latin typeface="+mn-lt"/>
          <a:ea typeface="+mn-ea"/>
          <a:cs typeface="+mn-cs"/>
        </a:defRPr>
      </a:lvl2pPr>
      <a:lvl3pPr marL="11430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3pPr>
      <a:lvl4pPr marL="16002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4pPr>
      <a:lvl5pPr marL="2057400" indent="-228600" algn="l" defTabSz="914400" rtl="0" eaLnBrk="1" latinLnBrk="0" hangingPunct="1">
        <a:lnSpc>
          <a:spcPts val="2100"/>
        </a:lnSpc>
        <a:spcBef>
          <a:spcPct val="20000"/>
        </a:spcBef>
        <a:buFont typeface="Arial" pitchFamily="34" charset="0"/>
        <a:buChar char="»"/>
        <a:defRPr sz="1800" kern="1200">
          <a:solidFill>
            <a:srgbClr val="F5F3E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r>
              <a:rPr lang="sv-SE" dirty="0"/>
              <a:t> </a:t>
            </a:r>
          </a:p>
        </p:txBody>
      </p:sp>
      <p:pic>
        <p:nvPicPr>
          <p:cNvPr id="9" name="Bildobjekt 8" descr="StockholmsStad_logot#21B0A5.png"/>
          <p:cNvPicPr>
            <a:picLocks noChangeAspect="1"/>
          </p:cNvPicPr>
          <p:nvPr/>
        </p:nvPicPr>
        <p:blipFill>
          <a:blip r:embed="rId9"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106798876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Stockholm Type Display Regular" pitchFamily="50" charset="0"/>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Stockholm Type Display Regular" pitchFamily="50" charset="0"/>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Stockholm Type Display Regular" pitchFamily="50" charset="0"/>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4" name="Platshållare för rubrik 3"/>
          <p:cNvSpPr>
            <a:spLocks noGrp="1"/>
          </p:cNvSpPr>
          <p:nvPr>
            <p:ph type="title"/>
          </p:nvPr>
        </p:nvSpPr>
        <p:spPr>
          <a:xfrm>
            <a:off x="457200" y="457200"/>
            <a:ext cx="8231188" cy="842962"/>
          </a:xfrm>
          <a:prstGeom prst="rect">
            <a:avLst/>
          </a:prstGeom>
        </p:spPr>
        <p:txBody>
          <a:bodyPr vert="horz" lIns="0" tIns="0" rIns="0" bIns="0" rtlCol="0" anchor="t" anchorCtr="0">
            <a:normAutofit/>
          </a:bodyPr>
          <a:lstStyle/>
          <a:p>
            <a:r>
              <a:rPr lang="sv-SE" dirty="0"/>
              <a:t>Klicka här för att ändra format</a:t>
            </a:r>
          </a:p>
        </p:txBody>
      </p:sp>
      <p:sp>
        <p:nvSpPr>
          <p:cNvPr id="5" name="Platshållare för text 4"/>
          <p:cNvSpPr>
            <a:spLocks noGrp="1"/>
          </p:cNvSpPr>
          <p:nvPr>
            <p:ph type="body" idx="1"/>
          </p:nvPr>
        </p:nvSpPr>
        <p:spPr>
          <a:xfrm>
            <a:off x="457200" y="1440000"/>
            <a:ext cx="8231188" cy="4132125"/>
          </a:xfrm>
          <a:prstGeom prst="rect">
            <a:avLst/>
          </a:prstGeom>
        </p:spPr>
        <p:txBody>
          <a:bodyPr vert="horz" lIns="0" tIns="45720" rIns="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datum 16"/>
          <p:cNvSpPr>
            <a:spLocks noGrp="1"/>
          </p:cNvSpPr>
          <p:nvPr>
            <p:ph type="dt" sz="half" idx="2"/>
          </p:nvPr>
        </p:nvSpPr>
        <p:spPr>
          <a:xfrm>
            <a:off x="6554788" y="6088063"/>
            <a:ext cx="2133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fld id="{8FD87E47-B018-4D9F-BACF-B33E4383886C}" type="datetime1">
              <a:rPr lang="sv-SE" smtClean="0"/>
              <a:pPr/>
              <a:t>2025-07-03</a:t>
            </a:fld>
            <a:endParaRPr lang="sv-SE" dirty="0"/>
          </a:p>
        </p:txBody>
      </p:sp>
      <p:sp>
        <p:nvSpPr>
          <p:cNvPr id="18" name="Platshållare för bildnummer 17"/>
          <p:cNvSpPr>
            <a:spLocks noGrp="1"/>
          </p:cNvSpPr>
          <p:nvPr>
            <p:ph type="sldNum" sz="quarter" idx="4"/>
          </p:nvPr>
        </p:nvSpPr>
        <p:spPr>
          <a:xfrm>
            <a:off x="6554788" y="6238975"/>
            <a:ext cx="2133600" cy="153888"/>
          </a:xfrm>
          <a:prstGeom prst="rect">
            <a:avLst/>
          </a:prstGeom>
        </p:spPr>
        <p:txBody>
          <a:bodyPr vert="horz" lIns="0" tIns="0" rIns="0" bIns="0" rtlCol="0" anchor="b" anchorCtr="0">
            <a:spAutoFit/>
          </a:bodyPr>
          <a:lstStyle>
            <a:lvl1pPr algn="r">
              <a:defRPr sz="1000">
                <a:solidFill>
                  <a:srgbClr val="000000"/>
                </a:solidFill>
              </a:defRPr>
            </a:lvl1pPr>
          </a:lstStyle>
          <a:p>
            <a:r>
              <a:rPr lang="sv-SE" dirty="0">
                <a:latin typeface="Stockholm Type Display Regular" pitchFamily="50" charset="0"/>
              </a:rPr>
              <a:t>Sida </a:t>
            </a:r>
            <a:fld id="{42A5867E-8ECA-40F1-9DD6-AE7AFDFAA899}" type="slidenum">
              <a:rPr lang="sv-SE" smtClean="0">
                <a:latin typeface="Stockholm Type Display Regular" pitchFamily="50" charset="0"/>
              </a:rPr>
              <a:pPr/>
              <a:t>‹#›</a:t>
            </a:fld>
            <a:endParaRPr lang="sv-SE" dirty="0">
              <a:latin typeface="Stockholm Type Display Regular" pitchFamily="50" charset="0"/>
            </a:endParaRPr>
          </a:p>
        </p:txBody>
      </p:sp>
      <p:sp>
        <p:nvSpPr>
          <p:cNvPr id="19" name="Platshållare för sidfot 18"/>
          <p:cNvSpPr>
            <a:spLocks noGrp="1"/>
          </p:cNvSpPr>
          <p:nvPr>
            <p:ph type="ftr" sz="quarter" idx="3"/>
          </p:nvPr>
        </p:nvSpPr>
        <p:spPr>
          <a:xfrm>
            <a:off x="3181350" y="6274287"/>
            <a:ext cx="2895600" cy="153888"/>
          </a:xfrm>
          <a:prstGeom prst="rect">
            <a:avLst/>
          </a:prstGeom>
        </p:spPr>
        <p:txBody>
          <a:bodyPr vert="horz" lIns="0" tIns="0" rIns="0" bIns="0" rtlCol="0" anchor="b" anchorCtr="0">
            <a:spAutoFit/>
          </a:bodyPr>
          <a:lstStyle>
            <a:lvl1pPr algn="r">
              <a:defRPr sz="1000">
                <a:solidFill>
                  <a:srgbClr val="000000"/>
                </a:solidFill>
                <a:latin typeface="Stockholm Type Display Regular" pitchFamily="50" charset="0"/>
              </a:defRPr>
            </a:lvl1pPr>
          </a:lstStyle>
          <a:p>
            <a:r>
              <a:rPr lang="sv-SE" dirty="0"/>
              <a:t> </a:t>
            </a:r>
          </a:p>
        </p:txBody>
      </p:sp>
      <p:pic>
        <p:nvPicPr>
          <p:cNvPr id="9" name="Bildobjekt 8" descr="StockholmsStad_logot#21B0A5.png"/>
          <p:cNvPicPr>
            <a:picLocks noChangeAspect="1"/>
          </p:cNvPicPr>
          <p:nvPr/>
        </p:nvPicPr>
        <p:blipFill>
          <a:blip r:embed="rId11" cstate="screen"/>
          <a:stretch>
            <a:fillRect/>
          </a:stretch>
        </p:blipFill>
        <p:spPr>
          <a:xfrm>
            <a:off x="477525" y="5954400"/>
            <a:ext cx="1613919" cy="548641"/>
          </a:xfrm>
          <a:prstGeom prst="rect">
            <a:avLst/>
          </a:prstGeom>
        </p:spPr>
      </p:pic>
    </p:spTree>
    <p:extLst>
      <p:ext uri="{BB962C8B-B14F-4D97-AF65-F5344CB8AC3E}">
        <p14:creationId xmlns:p14="http://schemas.microsoft.com/office/powerpoint/2010/main" val="221048240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hdr="0" ftr="0"/>
  <p:txStyles>
    <p:titleStyle>
      <a:lvl1pPr algn="l" defTabSz="914400" rtl="0" eaLnBrk="1" latinLnBrk="0" hangingPunct="1">
        <a:lnSpc>
          <a:spcPts val="2800"/>
        </a:lnSpc>
        <a:spcBef>
          <a:spcPct val="0"/>
        </a:spcBef>
        <a:buNone/>
        <a:defRPr sz="2800" b="1" kern="1200" spc="60" baseline="0">
          <a:solidFill>
            <a:srgbClr val="000000"/>
          </a:solidFill>
          <a:latin typeface="Stockholm Type Display Regular" pitchFamily="50" charset="0"/>
          <a:ea typeface="+mj-ea"/>
          <a:cs typeface="+mj-cs"/>
        </a:defRPr>
      </a:lvl1pPr>
    </p:titleStyle>
    <p:bodyStyle>
      <a:lvl1pPr marL="0" indent="0" algn="l" defTabSz="914400" rtl="0" eaLnBrk="1" latinLnBrk="0" hangingPunct="1">
        <a:lnSpc>
          <a:spcPct val="100000"/>
        </a:lnSpc>
        <a:spcBef>
          <a:spcPct val="20000"/>
        </a:spcBef>
        <a:buFont typeface="Arial" pitchFamily="34" charset="0"/>
        <a:buNone/>
        <a:defRPr sz="2000" kern="1200">
          <a:solidFill>
            <a:srgbClr val="000000"/>
          </a:solidFill>
          <a:latin typeface="Stockholm Type Display Regular" pitchFamily="50" charset="0"/>
          <a:ea typeface="+mn-ea"/>
          <a:cs typeface="+mn-cs"/>
        </a:defRPr>
      </a:lvl1pPr>
      <a:lvl2pPr marL="742950" indent="-285750" algn="l" defTabSz="914400" rtl="0" eaLnBrk="1" latinLnBrk="0" hangingPunct="1">
        <a:lnSpc>
          <a:spcPct val="100000"/>
        </a:lnSpc>
        <a:spcBef>
          <a:spcPct val="20000"/>
        </a:spcBef>
        <a:buFont typeface="Arial" pitchFamily="34" charset="0"/>
        <a:buChar char="–"/>
        <a:defRPr sz="2000" kern="1200">
          <a:solidFill>
            <a:srgbClr val="000000"/>
          </a:solidFill>
          <a:latin typeface="Stockholm Type Display Regular" pitchFamily="50" charset="0"/>
          <a:ea typeface="+mn-ea"/>
          <a:cs typeface="+mn-cs"/>
        </a:defRPr>
      </a:lvl2pPr>
      <a:lvl3pPr marL="11430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3pPr>
      <a:lvl4pPr marL="16002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4pPr>
      <a:lvl5pPr marL="2057400" indent="-228600" algn="l" defTabSz="914400" rtl="0" eaLnBrk="1" latinLnBrk="0" hangingPunct="1">
        <a:lnSpc>
          <a:spcPct val="100000"/>
        </a:lnSpc>
        <a:spcBef>
          <a:spcPct val="20000"/>
        </a:spcBef>
        <a:buFont typeface="Arial" pitchFamily="34" charset="0"/>
        <a:buChar char="»"/>
        <a:defRPr sz="1800" kern="1200">
          <a:solidFill>
            <a:srgbClr val="000000"/>
          </a:solidFill>
          <a:latin typeface="Stockholm Type Display Regular"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r>
              <a:rPr lang="sv-SE"/>
              <a:t>20XX-XX-XX</a:t>
            </a:r>
            <a:endParaRPr lang="sv-SE" dirty="0"/>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endParaRPr lang="sv-SE" dirty="0"/>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67543" y="6279952"/>
            <a:ext cx="1156816" cy="396000"/>
          </a:xfrm>
          <a:prstGeom prst="rect">
            <a:avLst/>
          </a:prstGeom>
        </p:spPr>
      </p:pic>
    </p:spTree>
    <p:extLst>
      <p:ext uri="{BB962C8B-B14F-4D97-AF65-F5344CB8AC3E}">
        <p14:creationId xmlns:p14="http://schemas.microsoft.com/office/powerpoint/2010/main" val="278593715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 id="2147483856" r:id="rId22"/>
  </p:sldLayoutIdLst>
  <p:hf sldNum="0"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9.xml"/><Relationship Id="rId5" Type="http://schemas.openxmlformats.org/officeDocument/2006/relationships/image" Target="../media/image21.jpe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8.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7.xml"/><Relationship Id="rId5" Type="http://schemas.openxmlformats.org/officeDocument/2006/relationships/image" Target="../media/image28.png"/><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image" Target="../media/image24.gif"/><Relationship Id="rId5" Type="http://schemas.openxmlformats.org/officeDocument/2006/relationships/image" Target="cid:image001.jpg@01CE3F60.D759CD00" TargetMode="Externa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5.xml"/><Relationship Id="rId5" Type="http://schemas.openxmlformats.org/officeDocument/2006/relationships/image" Target="../media/image32.png"/><Relationship Id="rId4" Type="http://schemas.openxmlformats.org/officeDocument/2006/relationships/image" Target="../media/image24.gi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5.xml"/><Relationship Id="rId5" Type="http://schemas.openxmlformats.org/officeDocument/2006/relationships/image" Target="../media/image33.png"/><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40.xml"/><Relationship Id="rId5" Type="http://schemas.openxmlformats.org/officeDocument/2006/relationships/image" Target="../media/image24.gif"/><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7.xml"/><Relationship Id="rId5" Type="http://schemas.openxmlformats.org/officeDocument/2006/relationships/image" Target="../media/image34.jpeg"/><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8.xml"/><Relationship Id="rId5" Type="http://schemas.openxmlformats.org/officeDocument/2006/relationships/image" Target="../media/image24.gif"/><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jTSsT8ixdrw" TargetMode="External"/><Relationship Id="rId2" Type="http://schemas.openxmlformats.org/officeDocument/2006/relationships/notesSlide" Target="../notesSlides/notesSlide21.xml"/><Relationship Id="rId1" Type="http://schemas.openxmlformats.org/officeDocument/2006/relationships/slideLayout" Target="../slideLayouts/slideLayout37.xml"/><Relationship Id="rId5" Type="http://schemas.openxmlformats.org/officeDocument/2006/relationships/image" Target="../media/image24.gif"/><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37.xml"/><Relationship Id="rId4" Type="http://schemas.openxmlformats.org/officeDocument/2006/relationships/image" Target="../media/image24.gif"/></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8.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7.xml"/><Relationship Id="rId5" Type="http://schemas.openxmlformats.org/officeDocument/2006/relationships/image" Target="../media/image36.png"/><Relationship Id="rId4" Type="http://schemas.openxmlformats.org/officeDocument/2006/relationships/image" Target="../media/image24.gif"/></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0.xml"/><Relationship Id="rId5" Type="http://schemas.openxmlformats.org/officeDocument/2006/relationships/image" Target="../media/image24.gif"/><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37.xml"/><Relationship Id="rId5" Type="http://schemas.openxmlformats.org/officeDocument/2006/relationships/image" Target="../media/image38.jpeg"/><Relationship Id="rId4" Type="http://schemas.openxmlformats.org/officeDocument/2006/relationships/image" Target="../media/image24.gif"/></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35.xml"/><Relationship Id="rId4" Type="http://schemas.openxmlformats.org/officeDocument/2006/relationships/image" Target="../media/image24.gif"/></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9.xml"/><Relationship Id="rId1" Type="http://schemas.openxmlformats.org/officeDocument/2006/relationships/slideLayout" Target="../slideLayouts/slideLayout37.xml"/><Relationship Id="rId5" Type="http://schemas.openxmlformats.org/officeDocument/2006/relationships/image" Target="../media/image24.gif"/><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37.xml"/><Relationship Id="rId4" Type="http://schemas.openxmlformats.org/officeDocument/2006/relationships/image" Target="../media/image24.gif"/></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37.xml"/><Relationship Id="rId4" Type="http://schemas.openxmlformats.org/officeDocument/2006/relationships/image" Target="../media/image24.gif"/></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37.xml"/><Relationship Id="rId4" Type="http://schemas.openxmlformats.org/officeDocument/2006/relationships/image" Target="../media/image24.gif"/></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39.xml"/><Relationship Id="rId5" Type="http://schemas.openxmlformats.org/officeDocument/2006/relationships/image" Target="../media/image40.png"/><Relationship Id="rId4" Type="http://schemas.openxmlformats.org/officeDocument/2006/relationships/image" Target="../media/image24.gif"/></Relationships>
</file>

<file path=ppt/slides/_rels/slide3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4.xml"/><Relationship Id="rId1" Type="http://schemas.openxmlformats.org/officeDocument/2006/relationships/slideLayout" Target="../slideLayouts/slideLayout37.xml"/><Relationship Id="rId5" Type="http://schemas.openxmlformats.org/officeDocument/2006/relationships/image" Target="../media/image24.gif"/><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38.xml"/><Relationship Id="rId4" Type="http://schemas.openxmlformats.org/officeDocument/2006/relationships/image" Target="../media/image24.gif"/></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38.xml"/><Relationship Id="rId4" Type="http://schemas.openxmlformats.org/officeDocument/2006/relationships/image" Target="../media/image24.gif"/></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37.xml"/><Relationship Id="rId5" Type="http://schemas.openxmlformats.org/officeDocument/2006/relationships/image" Target="../media/image39.emf"/><Relationship Id="rId4" Type="http://schemas.openxmlformats.org/officeDocument/2006/relationships/image" Target="../media/image24.gif"/></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37.xml"/><Relationship Id="rId4" Type="http://schemas.openxmlformats.org/officeDocument/2006/relationships/image" Target="../media/image24.gif"/></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37.xml"/><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21.jpeg"/></Relationships>
</file>

<file path=ppt/slides/_rels/slide4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37.xml"/><Relationship Id="rId4" Type="http://schemas.openxmlformats.org/officeDocument/2006/relationships/image" Target="../media/image24.gif"/></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37.xml"/><Relationship Id="rId5" Type="http://schemas.openxmlformats.org/officeDocument/2006/relationships/image" Target="../media/image24.gif"/><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37.xml"/><Relationship Id="rId4" Type="http://schemas.openxmlformats.org/officeDocument/2006/relationships/image" Target="../media/image24.gif"/></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37.xml"/><Relationship Id="rId5" Type="http://schemas.openxmlformats.org/officeDocument/2006/relationships/image" Target="../media/image24.gif"/><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108.xml"/></Relationships>
</file>

<file path=ppt/slides/_rels/slide47.xml.rels><?xml version="1.0" encoding="UTF-8" standalone="yes"?>
<Relationships xmlns="http://schemas.openxmlformats.org/package/2006/relationships"><Relationship Id="rId3" Type="http://schemas.openxmlformats.org/officeDocument/2006/relationships/hyperlink" Target="https://doi.org/10.1037/fam0000431" TargetMode="External"/><Relationship Id="rId2" Type="http://schemas.openxmlformats.org/officeDocument/2006/relationships/notesSlide" Target="../notesSlides/notesSlide47.xml"/><Relationship Id="rId1" Type="http://schemas.openxmlformats.org/officeDocument/2006/relationships/slideLayout" Target="../slideLayouts/slideLayout108.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24.gif"/><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openxmlformats.org/officeDocument/2006/relationships/image" Target="../media/image24.gif"/><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24.gif"/><Relationship Id="rId5" Type="http://schemas.openxmlformats.org/officeDocument/2006/relationships/image" Target="../media/image21.jpe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1" name="Platshållare för text 10"/>
          <p:cNvSpPr>
            <a:spLocks noGrp="1"/>
          </p:cNvSpPr>
          <p:nvPr>
            <p:ph type="body" sz="quarter" idx="13"/>
          </p:nvPr>
        </p:nvSpPr>
        <p:spPr>
          <a:xfrm>
            <a:off x="498773" y="1190850"/>
            <a:ext cx="6555170" cy="3898736"/>
          </a:xfrm>
        </p:spPr>
        <p:txBody>
          <a:bodyPr>
            <a:noAutofit/>
          </a:bodyPr>
          <a:lstStyle/>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endParaRPr lang="sv-SE" sz="1700" dirty="0"/>
          </a:p>
          <a:p>
            <a:pPr marL="609600" indent="-609600">
              <a:lnSpc>
                <a:spcPct val="90000"/>
              </a:lnSpc>
              <a:buNone/>
            </a:pPr>
            <a:r>
              <a:rPr lang="sv-SE" sz="1700" dirty="0"/>
              <a:t>  		</a:t>
            </a:r>
          </a:p>
          <a:p>
            <a:pPr marL="609600" indent="-609600">
              <a:lnSpc>
                <a:spcPct val="90000"/>
              </a:lnSpc>
              <a:buNone/>
            </a:pPr>
            <a:r>
              <a:rPr lang="sv-SE" sz="1700" b="1" dirty="0"/>
              <a:t>       </a:t>
            </a:r>
          </a:p>
          <a:p>
            <a:pPr marL="609600" indent="-609600">
              <a:lnSpc>
                <a:spcPct val="90000"/>
              </a:lnSpc>
              <a:buNone/>
            </a:pPr>
            <a:r>
              <a:rPr lang="sv-SE" sz="1700" b="1" dirty="0">
                <a:latin typeface="Times New Roman" panose="02020603050405020304" pitchFamily="18" charset="0"/>
                <a:cs typeface="Times New Roman" panose="02020603050405020304" pitchFamily="18" charset="0"/>
              </a:rPr>
              <a:t>		</a:t>
            </a:r>
          </a:p>
          <a:p>
            <a:pPr marL="609600" indent="-609600">
              <a:lnSpc>
                <a:spcPct val="90000"/>
              </a:lnSpc>
              <a:buNone/>
            </a:pPr>
            <a:r>
              <a:rPr lang="sv-SE" sz="1700" b="1" dirty="0">
                <a:latin typeface="Times New Roman" panose="02020603050405020304" pitchFamily="18" charset="0"/>
                <a:cs typeface="Times New Roman" panose="02020603050405020304" pitchFamily="18" charset="0"/>
              </a:rPr>
              <a:t>	</a:t>
            </a:r>
            <a:endParaRPr lang="sv-SE" sz="1700" dirty="0"/>
          </a:p>
          <a:p>
            <a:pPr marL="609600" indent="-609600">
              <a:lnSpc>
                <a:spcPct val="90000"/>
              </a:lnSpc>
              <a:buNone/>
            </a:pPr>
            <a:endParaRPr lang="sv-SE" sz="1700" dirty="0"/>
          </a:p>
        </p:txBody>
      </p:sp>
      <p:sp>
        <p:nvSpPr>
          <p:cNvPr id="10" name="Rubrik 9"/>
          <p:cNvSpPr>
            <a:spLocks noGrp="1"/>
          </p:cNvSpPr>
          <p:nvPr>
            <p:ph type="title"/>
          </p:nvPr>
        </p:nvSpPr>
        <p:spPr>
          <a:xfrm>
            <a:off x="457200" y="457200"/>
            <a:ext cx="8231188" cy="699796"/>
          </a:xfrm>
        </p:spPr>
        <p:txBody>
          <a:bodyPr>
            <a:normAutofit/>
          </a:bodyPr>
          <a:lstStyle/>
          <a:p>
            <a:r>
              <a:rPr lang="sv-SE" sz="4000" dirty="0"/>
              <a:t>ccc</a:t>
            </a:r>
          </a:p>
        </p:txBody>
      </p:sp>
      <p:pic>
        <p:nvPicPr>
          <p:cNvPr id="7" name="Picture 4" descr="I:\Komet aktuell termin\Logotype\Ny logo.bmp"/>
          <p:cNvPicPr>
            <a:picLocks noChangeAspect="1" noChangeArrowheads="1"/>
          </p:cNvPicPr>
          <p:nvPr/>
        </p:nvPicPr>
        <p:blipFill>
          <a:blip r:embed="rId4" cstate="print"/>
          <a:srcRect/>
          <a:stretch>
            <a:fillRect/>
          </a:stretch>
        </p:blipFill>
        <p:spPr bwMode="auto">
          <a:xfrm>
            <a:off x="457202" y="423351"/>
            <a:ext cx="2985405" cy="619627"/>
          </a:xfrm>
          <a:prstGeom prst="rect">
            <a:avLst/>
          </a:prstGeom>
          <a:noFill/>
          <a:ln w="9525">
            <a:noFill/>
            <a:miter lim="800000"/>
            <a:headEnd/>
            <a:tailEnd/>
          </a:ln>
        </p:spPr>
      </p:pic>
      <p:sp>
        <p:nvSpPr>
          <p:cNvPr id="3" name="Rektangel 2"/>
          <p:cNvSpPr/>
          <p:nvPr/>
        </p:nvSpPr>
        <p:spPr>
          <a:xfrm>
            <a:off x="670328" y="1753370"/>
            <a:ext cx="8018060" cy="24929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Komet 3-11 år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Utbildningsdag 4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Träff 7 &amp; </a:t>
            </a:r>
            <a:r>
              <a:rPr lang="sv-SE" sz="3200" b="1" dirty="0">
                <a:solidFill>
                  <a:srgbClr val="000000"/>
                </a:solidFill>
                <a:latin typeface="Times New Roman" panose="02020603050405020304" pitchFamily="18" charset="0"/>
                <a:cs typeface="Times New Roman" panose="02020603050405020304" pitchFamily="18" charset="0"/>
              </a:rPr>
              <a:t>8</a:t>
            </a:r>
            <a:r>
              <a:rPr kumimoji="0" lang="sv-SE"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9" name="Bildobjekt 8" descr="\\ad.stockholm.se\cli-sd\cc2sd002\003871\Precens\Brottsprevention\Komet1\Administration\Logotype\PLUS\PLUS logo användbar.jpg">
            <a:extLst>
              <a:ext uri="{FF2B5EF4-FFF2-40B4-BE49-F238E27FC236}">
                <a16:creationId xmlns:a16="http://schemas.microsoft.com/office/drawing/2014/main" id="{6262C036-6193-4569-9B59-D745B7AA1E85}"/>
              </a:ext>
            </a:extLst>
          </p:cNvPr>
          <p:cNvPicPr/>
          <p:nvPr/>
        </p:nvPicPr>
        <p:blipFill>
          <a:blip r:embed="rId5" cstate="print"/>
          <a:srcRect/>
          <a:stretch>
            <a:fillRect/>
          </a:stretch>
        </p:blipFill>
        <p:spPr bwMode="auto">
          <a:xfrm>
            <a:off x="7557857" y="6064525"/>
            <a:ext cx="1130531" cy="4655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9357" y="2545605"/>
            <a:ext cx="8231188" cy="606490"/>
          </a:xfrm>
        </p:spPr>
        <p:txBody>
          <a:bodyPr>
            <a:normAutofit/>
          </a:bodyPr>
          <a:lstStyle/>
          <a:p>
            <a:pPr algn="ctr"/>
            <a:r>
              <a:rPr lang="sv-SE" sz="4400" dirty="0">
                <a:latin typeface="Times New Roman" panose="02020603050405020304" pitchFamily="18" charset="0"/>
                <a:cs typeface="Times New Roman" panose="02020603050405020304" pitchFamily="18" charset="0"/>
              </a:rPr>
              <a:t>Träff 7</a:t>
            </a:r>
          </a:p>
        </p:txBody>
      </p:sp>
      <p:sp>
        <p:nvSpPr>
          <p:cNvPr id="3" name="Platshållare för innehåll 2"/>
          <p:cNvSpPr>
            <a:spLocks noGrp="1"/>
          </p:cNvSpPr>
          <p:nvPr>
            <p:ph idx="1"/>
          </p:nvPr>
        </p:nvSpPr>
        <p:spPr/>
        <p:txBody>
          <a:bodyPr/>
          <a:lstStyle/>
          <a:p>
            <a:pPr algn="ctr"/>
            <a:endParaRPr lang="sv-SE" dirty="0"/>
          </a:p>
          <a:p>
            <a:pPr algn="ctr"/>
            <a:endParaRPr lang="sv-SE" dirty="0"/>
          </a:p>
          <a:p>
            <a:pPr algn="ctr"/>
            <a:r>
              <a:rPr lang="sv-SE" sz="4000" dirty="0"/>
              <a:t> </a:t>
            </a:r>
          </a:p>
        </p:txBody>
      </p:sp>
      <p:pic>
        <p:nvPicPr>
          <p:cNvPr id="6" name="Picture 4" descr="I:\Komet aktuell termin\Logotype\Ny logo.bmp"/>
          <p:cNvPicPr>
            <a:picLocks noChangeAspect="1" noChangeArrowheads="1"/>
          </p:cNvPicPr>
          <p:nvPr/>
        </p:nvPicPr>
        <p:blipFill>
          <a:blip r:embed="rId3" cstate="print"/>
          <a:srcRect/>
          <a:stretch>
            <a:fillRect/>
          </a:stretch>
        </p:blipFill>
        <p:spPr bwMode="auto">
          <a:xfrm>
            <a:off x="3380987" y="3301386"/>
            <a:ext cx="2627928" cy="545432"/>
          </a:xfrm>
          <a:prstGeom prst="rect">
            <a:avLst/>
          </a:prstGeom>
          <a:noFill/>
          <a:ln w="9525">
            <a:noFill/>
            <a:miter lim="800000"/>
            <a:headEnd/>
            <a:tailEnd/>
          </a:ln>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315935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199"/>
            <a:ext cx="8231188" cy="5010539"/>
          </a:xfrm>
        </p:spPr>
        <p:txBody>
          <a:bodyPr>
            <a:normAutofit/>
          </a:bodyPr>
          <a:lstStyle/>
          <a:p>
            <a:pPr algn="ctr"/>
            <a:br>
              <a:rPr lang="sv-SE" sz="4400" dirty="0"/>
            </a:br>
            <a:br>
              <a:rPr lang="sv-SE" sz="4400" dirty="0">
                <a:solidFill>
                  <a:schemeClr val="tx1"/>
                </a:solidFill>
              </a:rPr>
            </a:br>
            <a:br>
              <a:rPr lang="sv-SE" sz="4400" dirty="0">
                <a:solidFill>
                  <a:schemeClr val="tx1"/>
                </a:solidFill>
              </a:rPr>
            </a:br>
            <a:br>
              <a:rPr lang="sv-SE" sz="4400" dirty="0">
                <a:solidFill>
                  <a:schemeClr val="tx1"/>
                </a:solidFill>
                <a:latin typeface="Times New Roman" panose="02020603050405020304" pitchFamily="18" charset="0"/>
                <a:cs typeface="Times New Roman" panose="02020603050405020304" pitchFamily="18" charset="0"/>
              </a:rPr>
            </a:br>
            <a:br>
              <a:rPr lang="sv-SE" sz="4400" dirty="0">
                <a:solidFill>
                  <a:schemeClr val="tx1"/>
                </a:solidFill>
                <a:latin typeface="Times New Roman" panose="02020603050405020304" pitchFamily="18" charset="0"/>
                <a:cs typeface="Times New Roman" panose="02020603050405020304" pitchFamily="18" charset="0"/>
              </a:rPr>
            </a:br>
            <a:endParaRPr lang="sv-SE" sz="4000" strike="sngStrike" dirty="0">
              <a:solidFill>
                <a:schemeClr val="tx1"/>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457200" y="1440001"/>
            <a:ext cx="8231188" cy="654613"/>
          </a:xfrm>
        </p:spPr>
        <p:txBody>
          <a:bodyPr>
            <a:normAutofit/>
          </a:bodyPr>
          <a:lstStyle/>
          <a:p>
            <a:pPr algn="ctr"/>
            <a:r>
              <a:rPr lang="sv-SE" sz="4000" dirty="0">
                <a:latin typeface="Times New Roman" panose="02020603050405020304" pitchFamily="18" charset="0"/>
                <a:cs typeface="Times New Roman" panose="02020603050405020304" pitchFamily="18" charset="0"/>
              </a:rPr>
              <a:t> </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2F70AD-EC79-4D9D-91BE-178FE97AD419}" type="datetime1">
              <a:rPr kumimoji="0" lang="sv-SE" sz="1000" b="0" i="0" u="none" strike="noStrike" kern="1200" cap="none" spc="0" normalizeH="0" baseline="0" noProof="0" smtClean="0">
                <a:ln>
                  <a:noFill/>
                </a:ln>
                <a:solidFill>
                  <a:srgbClr val="F5F3EE"/>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2025-07-03</a:t>
            </a:fld>
            <a:endParaRPr kumimoji="0" lang="sv-SE" sz="1000" b="0" i="0" u="none" strike="noStrike" kern="1200" cap="none" spc="0" normalizeH="0" baseline="0" noProof="0" dirty="0">
              <a:ln>
                <a:noFill/>
              </a:ln>
              <a:solidFill>
                <a:srgbClr val="F5F3EE"/>
              </a:solidFill>
              <a:effectLst/>
              <a:uLnTx/>
              <a:uFillTx/>
              <a:latin typeface="Times New Roman" panose="02020603050405020304" pitchFamily="18" charset="0"/>
              <a:ea typeface="+mn-ea"/>
              <a:cs typeface="Times New Roman" panose="02020603050405020304" pitchFamily="18" charset="0"/>
            </a:endParaRP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5" name="Bildobjekt 4"/>
          <p:cNvPicPr>
            <a:picLocks noChangeAspect="1"/>
          </p:cNvPicPr>
          <p:nvPr/>
        </p:nvPicPr>
        <p:blipFill>
          <a:blip r:embed="rId5"/>
          <a:stretch>
            <a:fillRect/>
          </a:stretch>
        </p:blipFill>
        <p:spPr>
          <a:xfrm>
            <a:off x="1513052" y="797317"/>
            <a:ext cx="6074209" cy="5263366"/>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50B1E476-FBC3-409D-9C10-E619CCCB6B76}"/>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269339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112933" y="779646"/>
            <a:ext cx="8959761" cy="5168717"/>
          </a:xfrm>
          <a:prstGeom prst="rect">
            <a:avLst/>
          </a:prstGeom>
          <a:ln>
            <a:noFill/>
          </a:ln>
          <a:effectLst>
            <a:outerShdw blurRad="292100" dist="139700" dir="2700000" algn="tl" rotWithShape="0">
              <a:srgbClr val="333333">
                <a:alpha val="65000"/>
              </a:srgbClr>
            </a:outerShdw>
          </a:effectLst>
        </p:spPr>
      </p:pic>
      <p:pic>
        <p:nvPicPr>
          <p:cNvPr id="7" name="il_fi" descr="http://www.cartinafinland.fi/sv/imagebank/image/11/11916/n%F6dbromsen+11916.jpg"/>
          <p:cNvPicPr/>
          <p:nvPr/>
        </p:nvPicPr>
        <p:blipFill rotWithShape="1">
          <a:blip r:embed="rId4" r:link="rId5" cstate="print"/>
          <a:srcRect t="28646" r="4178" b="1715"/>
          <a:stretch/>
        </p:blipFill>
        <p:spPr bwMode="auto">
          <a:xfrm>
            <a:off x="4389119" y="327259"/>
            <a:ext cx="2316464" cy="3156155"/>
          </a:xfrm>
          <a:prstGeom prst="rect">
            <a:avLst/>
          </a:prstGeom>
          <a:noFill/>
          <a:ln w="9525">
            <a:noFill/>
            <a:miter lim="800000"/>
            <a:headEnd/>
            <a:tailEnd/>
          </a:ln>
        </p:spPr>
      </p:pic>
      <p:pic>
        <p:nvPicPr>
          <p:cNvPr id="4" name="Bildobjekt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5" name="Bildobjekt 4" descr="\\ad.stockholm.se\cli-sd\cc2sd002\003871\Precens\Brottsprevention\Komet1\Administration\Logotype\PLUS\PLUS logo användbar.jpg"/>
          <p:cNvPicPr/>
          <p:nvPr/>
        </p:nvPicPr>
        <p:blipFill>
          <a:blip r:embed="rId7" cstate="print"/>
          <a:srcRect/>
          <a:stretch>
            <a:fillRect/>
          </a:stretch>
        </p:blipFill>
        <p:spPr bwMode="auto">
          <a:xfrm>
            <a:off x="7164288" y="6165304"/>
            <a:ext cx="1130531" cy="465513"/>
          </a:xfrm>
          <a:prstGeom prst="rect">
            <a:avLst/>
          </a:prstGeom>
          <a:noFill/>
          <a:ln w="9525">
            <a:noFill/>
            <a:miter lim="800000"/>
            <a:headEnd/>
            <a:tailEnd/>
          </a:ln>
        </p:spPr>
      </p:pic>
      <p:sp>
        <p:nvSpPr>
          <p:cNvPr id="8" name="textruta 7">
            <a:extLst>
              <a:ext uri="{FF2B5EF4-FFF2-40B4-BE49-F238E27FC236}">
                <a16:creationId xmlns:a16="http://schemas.microsoft.com/office/drawing/2014/main" id="{ACED15E3-7E95-4D09-A91E-17B1156E735B}"/>
              </a:ext>
            </a:extLst>
          </p:cNvPr>
          <p:cNvSpPr txBox="1"/>
          <p:nvPr/>
        </p:nvSpPr>
        <p:spPr>
          <a:xfrm>
            <a:off x="489858" y="212274"/>
            <a:ext cx="2077716" cy="461665"/>
          </a:xfrm>
          <a:prstGeom prst="rect">
            <a:avLst/>
          </a:prstGeom>
          <a:solidFill>
            <a:srgbClr val="FFC000"/>
          </a:solidFill>
          <a:ln>
            <a:noFill/>
          </a:ln>
        </p:spPr>
        <p:txBody>
          <a:bodyPr wrap="square" rtlCol="0">
            <a:spAutoFit/>
          </a:bodyPr>
          <a:lstStyle/>
          <a:p>
            <a:pPr>
              <a:defRPr/>
            </a:pPr>
            <a:r>
              <a:rPr lang="sv-SE" sz="2400" kern="0" dirty="0">
                <a:solidFill>
                  <a:srgbClr val="000000"/>
                </a:solidFill>
                <a:cs typeface="Arial"/>
                <a:sym typeface="Arial"/>
                <a:rtl val="0"/>
              </a:rPr>
              <a:t>Ur manualen</a:t>
            </a:r>
          </a:p>
        </p:txBody>
      </p:sp>
    </p:spTree>
    <p:extLst>
      <p:ext uri="{BB962C8B-B14F-4D97-AF65-F5344CB8AC3E}">
        <p14:creationId xmlns:p14="http://schemas.microsoft.com/office/powerpoint/2010/main" val="94721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682238" y="891078"/>
            <a:ext cx="5490000" cy="559637"/>
          </a:xfrm>
        </p:spPr>
        <p:txBody>
          <a:bodyPr>
            <a:normAutofit/>
          </a:bodyPr>
          <a:lstStyle/>
          <a:p>
            <a:pPr algn="ctr">
              <a:lnSpc>
                <a:spcPct val="100000"/>
              </a:lnSpc>
            </a:pPr>
            <a:r>
              <a:rPr lang="sv-SE" sz="3600" dirty="0">
                <a:solidFill>
                  <a:schemeClr val="tx1"/>
                </a:solidFill>
                <a:latin typeface="Times New Roman" panose="02020603050405020304" pitchFamily="18" charset="0"/>
                <a:cs typeface="Times New Roman" panose="02020603050405020304" pitchFamily="18" charset="0"/>
              </a:rPr>
              <a:t>Egen nödbroms</a:t>
            </a:r>
          </a:p>
        </p:txBody>
      </p:sp>
      <p:pic>
        <p:nvPicPr>
          <p:cNvPr id="8" name="Platshållare för innehåll 7"/>
          <p:cNvPicPr>
            <a:picLocks noGrp="1" noChangeAspect="1"/>
          </p:cNvPicPr>
          <p:nvPr>
            <p:ph idx="4294967295"/>
          </p:nvPr>
        </p:nvPicPr>
        <p:blipFill>
          <a:blip r:embed="rId3"/>
          <a:stretch>
            <a:fillRect/>
          </a:stretch>
        </p:blipFill>
        <p:spPr>
          <a:xfrm>
            <a:off x="3924618" y="212272"/>
            <a:ext cx="4716462" cy="6540500"/>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9" name="textruta 8"/>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pic>
        <p:nvPicPr>
          <p:cNvPr id="3" name="Bildobjekt 2"/>
          <p:cNvPicPr>
            <a:picLocks noChangeAspect="1"/>
          </p:cNvPicPr>
          <p:nvPr/>
        </p:nvPicPr>
        <p:blipFill>
          <a:blip r:embed="rId5"/>
          <a:stretch>
            <a:fillRect/>
          </a:stretch>
        </p:blipFill>
        <p:spPr>
          <a:xfrm>
            <a:off x="489858" y="2077272"/>
            <a:ext cx="3145809" cy="2810500"/>
          </a:xfrm>
          <a:prstGeom prst="rect">
            <a:avLst/>
          </a:prstGeom>
        </p:spPr>
      </p:pic>
    </p:spTree>
    <p:extLst>
      <p:ext uri="{BB962C8B-B14F-4D97-AF65-F5344CB8AC3E}">
        <p14:creationId xmlns:p14="http://schemas.microsoft.com/office/powerpoint/2010/main" val="1043281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0" y="1736956"/>
            <a:ext cx="9029700" cy="3960000"/>
          </a:xfrm>
        </p:spPr>
        <p:txBody>
          <a:bodyPr>
            <a:normAutofit/>
          </a:bodyPr>
          <a:lstStyle/>
          <a:p>
            <a:pPr marL="0" indent="0" algn="ctr">
              <a:buNone/>
            </a:pPr>
            <a:r>
              <a:rPr lang="sv-SE" sz="4000" dirty="0">
                <a:solidFill>
                  <a:schemeClr val="tx1"/>
                </a:solidFill>
                <a:latin typeface="Times New Roman" panose="02020603050405020304" pitchFamily="18" charset="0"/>
                <a:cs typeface="Times New Roman" panose="02020603050405020304" pitchFamily="18" charset="0"/>
                <a:sym typeface="Webdings"/>
              </a:rPr>
              <a:t> </a:t>
            </a:r>
            <a:r>
              <a:rPr lang="sv-SE" sz="4000" b="1" dirty="0">
                <a:latin typeface="Times New Roman" panose="02020603050405020304" pitchFamily="18" charset="0"/>
                <a:cs typeface="Times New Roman" panose="02020603050405020304" pitchFamily="18" charset="0"/>
              </a:rPr>
              <a:t>Film 14 – Hantera en konflikt </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9" name="textruta 8"/>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pic>
        <p:nvPicPr>
          <p:cNvPr id="3" name="Bildobjekt 2"/>
          <p:cNvPicPr>
            <a:picLocks noChangeAspect="1"/>
          </p:cNvPicPr>
          <p:nvPr/>
        </p:nvPicPr>
        <p:blipFill>
          <a:blip r:embed="rId5"/>
          <a:stretch>
            <a:fillRect/>
          </a:stretch>
        </p:blipFill>
        <p:spPr>
          <a:xfrm>
            <a:off x="1539753" y="2249859"/>
            <a:ext cx="5950193" cy="3447097"/>
          </a:xfrm>
          <a:prstGeom prst="rect">
            <a:avLst/>
          </a:prstGeom>
          <a:ln w="28575">
            <a:solidFill>
              <a:schemeClr val="bg1"/>
            </a:solidFill>
          </a:ln>
        </p:spPr>
      </p:pic>
    </p:spTree>
    <p:extLst>
      <p:ext uri="{BB962C8B-B14F-4D97-AF65-F5344CB8AC3E}">
        <p14:creationId xmlns:p14="http://schemas.microsoft.com/office/powerpoint/2010/main" val="352414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quarter" idx="13"/>
          </p:nvPr>
        </p:nvSpPr>
        <p:spPr>
          <a:xfrm>
            <a:off x="529389" y="1690820"/>
            <a:ext cx="8180716" cy="4637791"/>
          </a:xfrm>
          <a:prstGeom prst="rect">
            <a:avLst/>
          </a:prstGeom>
        </p:spPr>
        <p:txBody>
          <a:bodyPr>
            <a:normAutofit fontScale="47500" lnSpcReduction="20000"/>
          </a:bodyPr>
          <a:lstStyle/>
          <a:p>
            <a:pPr>
              <a:lnSpc>
                <a:spcPct val="100000"/>
              </a:lnSpc>
            </a:pPr>
            <a:r>
              <a:rPr lang="sv-SE" sz="6000" dirty="0">
                <a:latin typeface="Times New Roman" panose="02020603050405020304" pitchFamily="18" charset="0"/>
                <a:cs typeface="Times New Roman" panose="02020603050405020304" pitchFamily="18" charset="0"/>
              </a:rPr>
              <a:t>Nödbroms tillsammans med barnet är reserverat för beteenden som behöver avbrytas för att inte trappas upp till en skadlig konflikt.</a:t>
            </a:r>
          </a:p>
          <a:p>
            <a:pPr>
              <a:lnSpc>
                <a:spcPct val="80000"/>
              </a:lnSpc>
            </a:pPr>
            <a:endParaRPr lang="sv-SE" sz="6000" dirty="0">
              <a:latin typeface="Times New Roman" panose="02020603050405020304" pitchFamily="18" charset="0"/>
              <a:cs typeface="Times New Roman" panose="02020603050405020304" pitchFamily="18" charset="0"/>
            </a:endParaRPr>
          </a:p>
          <a:p>
            <a:pPr>
              <a:lnSpc>
                <a:spcPct val="80000"/>
              </a:lnSpc>
            </a:pPr>
            <a:r>
              <a:rPr lang="sv-SE" sz="6000" dirty="0">
                <a:latin typeface="Times New Roman" panose="02020603050405020304" pitchFamily="18" charset="0"/>
                <a:cs typeface="Times New Roman" panose="02020603050405020304" pitchFamily="18" charset="0"/>
              </a:rPr>
              <a:t>Nödbroms är till för att barnet och den vuxne ska få en chans att lugna ned sig </a:t>
            </a:r>
            <a:r>
              <a:rPr lang="sv-SE" sz="6000" i="1" dirty="0">
                <a:latin typeface="Times New Roman" panose="02020603050405020304" pitchFamily="18" charset="0"/>
                <a:cs typeface="Times New Roman" panose="02020603050405020304" pitchFamily="18" charset="0"/>
              </a:rPr>
              <a:t>innan</a:t>
            </a:r>
            <a:r>
              <a:rPr lang="sv-SE" sz="6000" dirty="0">
                <a:latin typeface="Times New Roman" panose="02020603050405020304" pitchFamily="18" charset="0"/>
                <a:cs typeface="Times New Roman" panose="02020603050405020304" pitchFamily="18" charset="0"/>
              </a:rPr>
              <a:t> det gått för långt.</a:t>
            </a:r>
          </a:p>
          <a:p>
            <a:pPr>
              <a:lnSpc>
                <a:spcPct val="80000"/>
              </a:lnSpc>
            </a:pPr>
            <a:endParaRPr lang="sv-SE" sz="6000" dirty="0">
              <a:latin typeface="Times New Roman" panose="02020603050405020304" pitchFamily="18" charset="0"/>
              <a:cs typeface="Times New Roman" panose="02020603050405020304" pitchFamily="18" charset="0"/>
            </a:endParaRPr>
          </a:p>
          <a:p>
            <a:pPr>
              <a:lnSpc>
                <a:spcPct val="80000"/>
              </a:lnSpc>
            </a:pPr>
            <a:r>
              <a:rPr lang="sv-SE" sz="6000" dirty="0">
                <a:latin typeface="Times New Roman" panose="02020603050405020304" pitchFamily="18" charset="0"/>
                <a:cs typeface="Times New Roman" panose="02020603050405020304" pitchFamily="18" charset="0"/>
              </a:rPr>
              <a:t>Föräldern är med barnet </a:t>
            </a:r>
          </a:p>
          <a:p>
            <a:pPr marL="0" indent="0">
              <a:lnSpc>
                <a:spcPct val="80000"/>
              </a:lnSpc>
              <a:buNone/>
            </a:pPr>
            <a:r>
              <a:rPr lang="sv-SE" sz="6000" dirty="0">
                <a:latin typeface="Times New Roman" panose="02020603050405020304" pitchFamily="18" charset="0"/>
                <a:cs typeface="Times New Roman" panose="02020603050405020304" pitchFamily="18" charset="0"/>
              </a:rPr>
              <a:t>	 - lugn, trygg och neutral</a:t>
            </a:r>
          </a:p>
          <a:p>
            <a:pPr>
              <a:lnSpc>
                <a:spcPct val="80000"/>
              </a:lnSpc>
            </a:pPr>
            <a:endParaRPr lang="sv-SE" sz="6000" dirty="0">
              <a:latin typeface="Times New Roman" panose="02020603050405020304" pitchFamily="18" charset="0"/>
              <a:cs typeface="Times New Roman" panose="02020603050405020304" pitchFamily="18" charset="0"/>
            </a:endParaRPr>
          </a:p>
          <a:p>
            <a:pPr>
              <a:lnSpc>
                <a:spcPct val="80000"/>
              </a:lnSpc>
            </a:pPr>
            <a:r>
              <a:rPr lang="sv-SE" sz="6000" dirty="0">
                <a:latin typeface="Times New Roman" panose="02020603050405020304" pitchFamily="18" charset="0"/>
                <a:cs typeface="Times New Roman" panose="02020603050405020304" pitchFamily="18" charset="0"/>
              </a:rPr>
              <a:t> Nödbroms används </a:t>
            </a:r>
            <a:r>
              <a:rPr lang="sv-SE" sz="6000" i="1" dirty="0">
                <a:latin typeface="Times New Roman" panose="02020603050405020304" pitchFamily="18" charset="0"/>
                <a:cs typeface="Times New Roman" panose="02020603050405020304" pitchFamily="18" charset="0"/>
              </a:rPr>
              <a:t>istället för</a:t>
            </a:r>
            <a:r>
              <a:rPr lang="sv-SE" sz="6000" dirty="0">
                <a:latin typeface="Times New Roman" panose="02020603050405020304" pitchFamily="18" charset="0"/>
                <a:cs typeface="Times New Roman" panose="02020603050405020304" pitchFamily="18" charset="0"/>
              </a:rPr>
              <a:t> skäll</a:t>
            </a:r>
          </a:p>
          <a:p>
            <a:pPr eaLnBrk="1" hangingPunct="1">
              <a:lnSpc>
                <a:spcPct val="80000"/>
              </a:lnSpc>
              <a:buFont typeface="Symbol" pitchFamily="18" charset="2"/>
              <a:buChar char="·"/>
            </a:pPr>
            <a:endParaRPr lang="sv-SE" sz="3200" dirty="0"/>
          </a:p>
          <a:p>
            <a:pPr marL="1769400" lvl="4" indent="0" eaLnBrk="1" hangingPunct="1">
              <a:lnSpc>
                <a:spcPct val="80000"/>
              </a:lnSpc>
              <a:buNone/>
            </a:pPr>
            <a:endParaRPr lang="sv-SE" sz="3200" b="1" dirty="0"/>
          </a:p>
        </p:txBody>
      </p:sp>
      <p:sp>
        <p:nvSpPr>
          <p:cNvPr id="8194" name="Rectangle 2"/>
          <p:cNvSpPr>
            <a:spLocks noGrp="1" noChangeArrowheads="1"/>
          </p:cNvSpPr>
          <p:nvPr>
            <p:ph type="title"/>
          </p:nvPr>
        </p:nvSpPr>
        <p:spPr>
          <a:xfrm>
            <a:off x="457200" y="719982"/>
            <a:ext cx="8182303" cy="970838"/>
          </a:xfrm>
        </p:spPr>
        <p:txBody>
          <a:bodyPr>
            <a:normAutofit/>
          </a:bodyPr>
          <a:lstStyle/>
          <a:p>
            <a:pPr algn="ctr" eaLnBrk="1" hangingPunct="1"/>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Nödbroms tillsammans med barnet</a:t>
            </a:r>
          </a:p>
        </p:txBody>
      </p:sp>
      <p:pic>
        <p:nvPicPr>
          <p:cNvPr id="4" name="Bildobjekt 3"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p:cNvSpPr txBox="1"/>
          <p:nvPr/>
        </p:nvSpPr>
        <p:spPr>
          <a:xfrm>
            <a:off x="482673" y="258317"/>
            <a:ext cx="1803327" cy="461665"/>
          </a:xfrm>
          <a:prstGeom prst="rect">
            <a:avLst/>
          </a:prstGeom>
          <a:solidFill>
            <a:srgbClr val="92D050"/>
          </a:solid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cs typeface="Arial"/>
                <a:sym typeface="Arial"/>
                <a:rtl val="0"/>
              </a:rPr>
              <a:t>Fördjupning</a:t>
            </a:r>
          </a:p>
        </p:txBody>
      </p:sp>
    </p:spTree>
    <p:extLst>
      <p:ext uri="{BB962C8B-B14F-4D97-AF65-F5344CB8AC3E}">
        <p14:creationId xmlns:p14="http://schemas.microsoft.com/office/powerpoint/2010/main" val="886317018"/>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52663" y="1616129"/>
            <a:ext cx="5101830" cy="4700885"/>
          </a:xfrm>
        </p:spPr>
        <p:txBody>
          <a:bodyPr/>
          <a:lstStyle/>
          <a:p>
            <a:pPr marL="457200" indent="-457200">
              <a:lnSpc>
                <a:spcPct val="100000"/>
              </a:lnSpc>
              <a:spcBef>
                <a:spcPts val="1200"/>
              </a:spcBef>
              <a:spcAft>
                <a:spcPts val="0"/>
              </a:spcAft>
            </a:pPr>
            <a:r>
              <a:rPr lang="sv-SE" sz="2400" dirty="0">
                <a:solidFill>
                  <a:schemeClr val="tx1"/>
                </a:solidFill>
                <a:latin typeface="Times New Roman" panose="02020603050405020304" pitchFamily="18" charset="0"/>
                <a:cs typeface="Times New Roman" panose="02020603050405020304" pitchFamily="18" charset="0"/>
              </a:rPr>
              <a:t>Sänk tonläget och prata lugnt med barnet</a:t>
            </a:r>
          </a:p>
          <a:p>
            <a:pPr marL="457200" indent="-457200">
              <a:lnSpc>
                <a:spcPct val="100000"/>
              </a:lnSpc>
              <a:spcBef>
                <a:spcPts val="1200"/>
              </a:spcBef>
              <a:spcAft>
                <a:spcPts val="0"/>
              </a:spcAft>
            </a:pPr>
            <a:r>
              <a:rPr lang="sv-SE" sz="2400" dirty="0">
                <a:solidFill>
                  <a:schemeClr val="tx1"/>
                </a:solidFill>
                <a:latin typeface="Times New Roman" panose="02020603050405020304" pitchFamily="18" charset="0"/>
                <a:cs typeface="Times New Roman" panose="02020603050405020304" pitchFamily="18" charset="0"/>
              </a:rPr>
              <a:t>Följ med barnet bort från den situationen</a:t>
            </a:r>
          </a:p>
          <a:p>
            <a:pPr marL="457200" indent="-457200">
              <a:lnSpc>
                <a:spcPct val="100000"/>
              </a:lnSpc>
              <a:spcBef>
                <a:spcPts val="1200"/>
              </a:spcBef>
              <a:spcAft>
                <a:spcPts val="0"/>
              </a:spcAft>
            </a:pPr>
            <a:r>
              <a:rPr lang="sv-SE" sz="2400" dirty="0">
                <a:solidFill>
                  <a:schemeClr val="tx1"/>
                </a:solidFill>
                <a:latin typeface="Times New Roman" panose="02020603050405020304" pitchFamily="18" charset="0"/>
                <a:cs typeface="Times New Roman" panose="02020603050405020304" pitchFamily="18" charset="0"/>
              </a:rPr>
              <a:t>Vänta tills barnet har lugnat sig</a:t>
            </a:r>
          </a:p>
          <a:p>
            <a:pPr marL="457200" indent="-457200">
              <a:lnSpc>
                <a:spcPct val="100000"/>
              </a:lnSpc>
              <a:spcBef>
                <a:spcPts val="1200"/>
              </a:spcBef>
              <a:spcAft>
                <a:spcPts val="0"/>
              </a:spcAft>
            </a:pPr>
            <a:r>
              <a:rPr lang="sv-SE" sz="2400" dirty="0">
                <a:solidFill>
                  <a:schemeClr val="tx1"/>
                </a:solidFill>
                <a:latin typeface="Times New Roman" panose="02020603050405020304" pitchFamily="18" charset="0"/>
                <a:cs typeface="Times New Roman" panose="02020603050405020304" pitchFamily="18" charset="0"/>
              </a:rPr>
              <a:t>När barnet är lugnt igen återgår ni tillsammans till det som ni var på väg att göra </a:t>
            </a:r>
          </a:p>
          <a:p>
            <a:pPr marL="457200" indent="-457200">
              <a:lnSpc>
                <a:spcPct val="100000"/>
              </a:lnSpc>
              <a:spcBef>
                <a:spcPts val="1200"/>
              </a:spcBef>
              <a:spcAft>
                <a:spcPts val="0"/>
              </a:spcAft>
            </a:pPr>
            <a:r>
              <a:rPr lang="sv-SE" sz="2400" dirty="0">
                <a:solidFill>
                  <a:schemeClr val="tx1"/>
                </a:solidFill>
                <a:latin typeface="Times New Roman" panose="02020603050405020304" pitchFamily="18" charset="0"/>
                <a:cs typeface="Times New Roman" panose="02020603050405020304" pitchFamily="18" charset="0"/>
              </a:rPr>
              <a:t>Viktigt att veta vad som kommer hända i förväg</a:t>
            </a:r>
            <a:endParaRPr lang="sv-SE" sz="2400" dirty="0">
              <a:latin typeface="Times New Roman" panose="02020603050405020304" pitchFamily="18" charset="0"/>
              <a:cs typeface="Times New Roman" panose="02020603050405020304" pitchFamily="18" charset="0"/>
            </a:endParaRPr>
          </a:p>
          <a:p>
            <a:endParaRPr lang="sv-SE" dirty="0"/>
          </a:p>
        </p:txBody>
      </p:sp>
      <p:sp>
        <p:nvSpPr>
          <p:cNvPr id="2" name="Rubrik 1"/>
          <p:cNvSpPr>
            <a:spLocks noGrp="1"/>
          </p:cNvSpPr>
          <p:nvPr>
            <p:ph type="title"/>
          </p:nvPr>
        </p:nvSpPr>
        <p:spPr>
          <a:xfrm>
            <a:off x="457200" y="645291"/>
            <a:ext cx="8216650" cy="970838"/>
          </a:xfrm>
        </p:spPr>
        <p:txBody>
          <a:bodyPr>
            <a:normAutofit/>
          </a:bodyPr>
          <a:lstStyle/>
          <a:p>
            <a:pPr algn="ct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Nödbroms tillsammans med barnet</a:t>
            </a:r>
          </a:p>
        </p:txBody>
      </p:sp>
      <p:pic>
        <p:nvPicPr>
          <p:cNvPr id="7" name="Image 89"/>
          <p:cNvPicPr/>
          <p:nvPr/>
        </p:nvPicPr>
        <p:blipFill>
          <a:blip r:embed="rId3" cstate="print">
            <a:extLst>
              <a:ext uri="{28A0092B-C50C-407E-A947-70E740481C1C}">
                <a14:useLocalDpi xmlns:a14="http://schemas.microsoft.com/office/drawing/2010/main" val="0"/>
              </a:ext>
            </a:extLst>
          </a:blip>
          <a:stretch>
            <a:fillRect/>
          </a:stretch>
        </p:blipFill>
        <p:spPr>
          <a:xfrm>
            <a:off x="5164881" y="1674776"/>
            <a:ext cx="3508969" cy="3881840"/>
          </a:xfrm>
          <a:prstGeom prst="roundRect">
            <a:avLst>
              <a:gd name="adj" fmla="val 8594"/>
            </a:avLst>
          </a:prstGeom>
          <a:solidFill>
            <a:srgbClr val="FFFFFF">
              <a:shade val="85000"/>
            </a:srgbClr>
          </a:solidFill>
          <a:ln>
            <a:noFill/>
          </a:ln>
          <a:effectLst/>
        </p:spPr>
      </p:pic>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pic>
        <p:nvPicPr>
          <p:cNvPr id="9" name="Bildobjekt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10" name="textruta 9"/>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3412878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898778"/>
            <a:ext cx="8231188" cy="970838"/>
          </a:xfrm>
        </p:spPr>
        <p:txBody>
          <a:bodyPr>
            <a:normAutofit/>
          </a:bodyPr>
          <a:lstStyle/>
          <a:p>
            <a:pPr algn="ctr"/>
            <a:r>
              <a:rPr lang="sv-SE" sz="3600" dirty="0">
                <a:solidFill>
                  <a:schemeClr val="tx1"/>
                </a:solidFill>
                <a:latin typeface="Times New Roman" panose="02020603050405020304" pitchFamily="18" charset="0"/>
                <a:cs typeface="Times New Roman" panose="02020603050405020304" pitchFamily="18" charset="0"/>
              </a:rPr>
              <a:t>Att tänka på när du använder nödbroms tillsammans med barnet</a:t>
            </a:r>
          </a:p>
        </p:txBody>
      </p:sp>
      <p:sp>
        <p:nvSpPr>
          <p:cNvPr id="3" name="Platshållare för innehåll 2"/>
          <p:cNvSpPr>
            <a:spLocks noGrp="1"/>
          </p:cNvSpPr>
          <p:nvPr>
            <p:ph idx="1"/>
          </p:nvPr>
        </p:nvSpPr>
        <p:spPr>
          <a:xfrm>
            <a:off x="489858" y="1715378"/>
            <a:ext cx="7524750" cy="4579745"/>
          </a:xfrm>
        </p:spPr>
        <p:txBody>
          <a:bodyPr/>
          <a:lstStyle/>
          <a:p>
            <a:pPr marL="457200" indent="-457200">
              <a:buFont typeface="Arial" panose="020B0604020202020204" pitchFamily="34" charset="0"/>
              <a:buChar char="•"/>
            </a:pPr>
            <a:r>
              <a:rPr lang="sv-SE" sz="2600" dirty="0">
                <a:solidFill>
                  <a:schemeClr val="tx1"/>
                </a:solidFill>
                <a:latin typeface="Times New Roman" panose="02020603050405020304" pitchFamily="18" charset="0"/>
                <a:cs typeface="Times New Roman" panose="02020603050405020304" pitchFamily="18" charset="0"/>
              </a:rPr>
              <a:t>Ta bort uppmärksamheten från det barnet gör som bidrar till konflikten </a:t>
            </a:r>
          </a:p>
          <a:p>
            <a:pPr marL="457200" indent="-457200">
              <a:buFont typeface="Arial" panose="020B0604020202020204" pitchFamily="34" charset="0"/>
              <a:buChar char="•"/>
            </a:pPr>
            <a:endParaRPr lang="sv-SE" sz="26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sv-SE" sz="2600" dirty="0">
                <a:solidFill>
                  <a:schemeClr val="tx1"/>
                </a:solidFill>
                <a:latin typeface="Times New Roman" panose="02020603050405020304" pitchFamily="18" charset="0"/>
                <a:cs typeface="Times New Roman" panose="02020603050405020304" pitchFamily="18" charset="0"/>
              </a:rPr>
              <a:t>Ibland kan barn börja protestera och bråka ännu mer i början. </a:t>
            </a:r>
          </a:p>
          <a:p>
            <a:pPr marL="457200" indent="-457200">
              <a:buFont typeface="Arial" panose="020B0604020202020204" pitchFamily="34" charset="0"/>
              <a:buChar char="•"/>
            </a:pPr>
            <a:endParaRPr lang="sv-SE" sz="26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sv-SE" sz="2600" dirty="0">
                <a:solidFill>
                  <a:schemeClr val="tx1"/>
                </a:solidFill>
                <a:latin typeface="Times New Roman" panose="02020603050405020304" pitchFamily="18" charset="0"/>
                <a:cs typeface="Times New Roman" panose="02020603050405020304" pitchFamily="18" charset="0"/>
              </a:rPr>
              <a:t>Nödbroms med barnet får aldrig bli förödmjukande eller hotande</a:t>
            </a:r>
          </a:p>
          <a:p>
            <a:pPr marL="457200" indent="-457200">
              <a:buFont typeface="Arial" panose="020B0604020202020204" pitchFamily="34" charset="0"/>
              <a:buChar char="•"/>
            </a:pPr>
            <a:endParaRPr lang="sv-SE" sz="26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sv-SE" sz="2600" dirty="0">
                <a:solidFill>
                  <a:schemeClr val="tx1"/>
                </a:solidFill>
                <a:latin typeface="Times New Roman" panose="02020603050405020304" pitchFamily="18" charset="0"/>
                <a:cs typeface="Times New Roman" panose="02020603050405020304" pitchFamily="18" charset="0"/>
              </a:rPr>
              <a:t>Hur du som förälder väljer att hantera starka känslor kan också bli en hjälp hur barnet </a:t>
            </a:r>
          </a:p>
          <a:p>
            <a:pPr marL="457200" indent="-457200">
              <a:buFont typeface="Arial" panose="020B0604020202020204" pitchFamily="34" charset="0"/>
              <a:buChar char="•"/>
            </a:pPr>
            <a:endParaRPr lang="sv-SE" sz="2600" dirty="0">
              <a:solidFill>
                <a:schemeClr val="tx1"/>
              </a:solidFill>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sv-SE" sz="2600" dirty="0">
                <a:solidFill>
                  <a:schemeClr val="tx1"/>
                </a:solidFill>
                <a:latin typeface="Times New Roman" panose="02020603050405020304" pitchFamily="18" charset="0"/>
                <a:cs typeface="Times New Roman" panose="02020603050405020304" pitchFamily="18" charset="0"/>
              </a:rPr>
              <a:t>Du är även en förebild hur du agerar i en konfliktsituation med andra vuxna i familjen.</a:t>
            </a:r>
          </a:p>
          <a:p>
            <a:endParaRPr lang="sv-SE" sz="2800" dirty="0">
              <a:solidFill>
                <a:schemeClr val="tx1"/>
              </a:solidFill>
            </a:endParaRPr>
          </a:p>
          <a:p>
            <a:pPr>
              <a:buFont typeface="Wingdings" panose="05000000000000000000" pitchFamily="2" charset="2"/>
              <a:buChar char="§"/>
            </a:pPr>
            <a:endParaRPr lang="sv-SE" sz="28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sv-SE" sz="28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sv-SE" sz="2800" dirty="0">
              <a:latin typeface="Times New Roman" panose="02020603050405020304" pitchFamily="18" charset="0"/>
              <a:cs typeface="Times New Roman" panose="02020603050405020304" pitchFamily="18" charset="0"/>
            </a:endParaRP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9" name="textruta 8"/>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329916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9858" y="262029"/>
            <a:ext cx="8269292" cy="1173501"/>
          </a:xfrm>
        </p:spPr>
        <p:txBody>
          <a:bodyPr>
            <a:normAutofit fontScale="90000"/>
          </a:bodyPr>
          <a:lstStyle/>
          <a:p>
            <a:pPr algn="ctr">
              <a:lnSpc>
                <a:spcPct val="100000"/>
              </a:lnSpc>
            </a:pPr>
            <a:br>
              <a:rPr lang="sv-SE" sz="4400" dirty="0">
                <a:solidFill>
                  <a:schemeClr val="tx1"/>
                </a:solidFill>
                <a:latin typeface="Times New Roman" panose="02020603050405020304" pitchFamily="18" charset="0"/>
                <a:cs typeface="Times New Roman" panose="02020603050405020304" pitchFamily="18" charset="0"/>
              </a:rPr>
            </a:br>
            <a:r>
              <a:rPr lang="sv-SE" sz="4400" dirty="0">
                <a:solidFill>
                  <a:schemeClr val="tx1"/>
                </a:solidFill>
                <a:latin typeface="Times New Roman" panose="02020603050405020304" pitchFamily="18" charset="0"/>
                <a:cs typeface="Times New Roman" panose="02020603050405020304" pitchFamily="18" charset="0"/>
              </a:rPr>
              <a:t>Demonstration- </a:t>
            </a:r>
            <a:br>
              <a:rPr lang="sv-SE" sz="4400" dirty="0">
                <a:solidFill>
                  <a:schemeClr val="tx1"/>
                </a:solidFill>
                <a:latin typeface="Times New Roman" panose="02020603050405020304" pitchFamily="18" charset="0"/>
                <a:cs typeface="Times New Roman" panose="02020603050405020304" pitchFamily="18" charset="0"/>
              </a:rPr>
            </a:br>
            <a:r>
              <a:rPr lang="sv-SE" sz="3600" dirty="0">
                <a:solidFill>
                  <a:schemeClr val="tx1"/>
                </a:solidFill>
                <a:latin typeface="Times New Roman" panose="02020603050405020304" pitchFamily="18" charset="0"/>
                <a:cs typeface="Times New Roman" panose="02020603050405020304" pitchFamily="18" charset="0"/>
              </a:rPr>
              <a:t>Nödbroms tillsammans med barnet </a:t>
            </a:r>
          </a:p>
        </p:txBody>
      </p:sp>
      <p:sp>
        <p:nvSpPr>
          <p:cNvPr id="3" name="Platshållare för innehåll 2"/>
          <p:cNvSpPr>
            <a:spLocks noGrp="1"/>
          </p:cNvSpPr>
          <p:nvPr>
            <p:ph idx="1"/>
          </p:nvPr>
        </p:nvSpPr>
        <p:spPr/>
        <p:txBody>
          <a:bodyPr/>
          <a:lstStyle/>
          <a:p>
            <a:endParaRPr lang="sv-SE" dirty="0"/>
          </a:p>
          <a:p>
            <a:pPr>
              <a:buNone/>
            </a:pPr>
            <a:endParaRPr lang="sv-SE" dirty="0"/>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pic>
        <p:nvPicPr>
          <p:cNvPr id="8" name="Image 89"/>
          <p:cNvPicPr/>
          <p:nvPr/>
        </p:nvPicPr>
        <p:blipFill>
          <a:blip r:embed="rId5" cstate="print">
            <a:extLst>
              <a:ext uri="{28A0092B-C50C-407E-A947-70E740481C1C}">
                <a14:useLocalDpi xmlns:a14="http://schemas.microsoft.com/office/drawing/2010/main" val="0"/>
              </a:ext>
            </a:extLst>
          </a:blip>
          <a:stretch>
            <a:fillRect/>
          </a:stretch>
        </p:blipFill>
        <p:spPr>
          <a:xfrm>
            <a:off x="2870019" y="2259045"/>
            <a:ext cx="3508969" cy="388184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682555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7354" y="364406"/>
            <a:ext cx="8269292" cy="1304723"/>
          </a:xfrm>
        </p:spPr>
        <p:txBody>
          <a:bodyPr>
            <a:normAutofit fontScale="90000"/>
          </a:bodyPr>
          <a:lstStyle/>
          <a:p>
            <a:pPr algn="ctr">
              <a:lnSpc>
                <a:spcPts val="3000"/>
              </a:lnSpc>
            </a:pPr>
            <a:r>
              <a:rPr lang="sv-SE" sz="4400" dirty="0">
                <a:solidFill>
                  <a:schemeClr val="tx1"/>
                </a:solidFill>
                <a:latin typeface="Times New Roman" panose="02020603050405020304" pitchFamily="18" charset="0"/>
                <a:cs typeface="Times New Roman" panose="02020603050405020304" pitchFamily="18" charset="0"/>
              </a:rPr>
              <a:t>Övning</a:t>
            </a:r>
            <a:r>
              <a:rPr lang="sv-SE" sz="4000" dirty="0">
                <a:solidFill>
                  <a:schemeClr val="tx1"/>
                </a:solidFill>
                <a:latin typeface="Times New Roman" panose="02020603050405020304" pitchFamily="18" charset="0"/>
                <a:cs typeface="Times New Roman" panose="02020603050405020304" pitchFamily="18" charset="0"/>
              </a:rPr>
              <a:t> – </a:t>
            </a:r>
            <a:br>
              <a:rPr lang="sv-SE" sz="4000" dirty="0">
                <a:solidFill>
                  <a:schemeClr val="tx1"/>
                </a:solidFill>
                <a:latin typeface="Times New Roman" panose="02020603050405020304" pitchFamily="18" charset="0"/>
                <a:cs typeface="Times New Roman" panose="02020603050405020304" pitchFamily="18" charset="0"/>
              </a:rPr>
            </a:br>
            <a:r>
              <a:rPr lang="sv-SE" sz="3600" dirty="0">
                <a:solidFill>
                  <a:schemeClr val="tx1"/>
                </a:solidFill>
                <a:latin typeface="Times New Roman" panose="02020603050405020304" pitchFamily="18" charset="0"/>
                <a:cs typeface="Times New Roman" panose="02020603050405020304" pitchFamily="18" charset="0"/>
              </a:rPr>
              <a:t>prova att förbereda ditt barn på hur nödbromsen kommer att gå till</a:t>
            </a:r>
            <a:br>
              <a:rPr lang="sv-SE" sz="3600" dirty="0">
                <a:solidFill>
                  <a:schemeClr val="tx1"/>
                </a:solidFill>
                <a:latin typeface="Times New Roman" panose="02020603050405020304" pitchFamily="18" charset="0"/>
                <a:cs typeface="Times New Roman" panose="02020603050405020304" pitchFamily="18" charset="0"/>
              </a:rPr>
            </a:br>
            <a:br>
              <a:rPr lang="sv-SE" sz="3600" dirty="0">
                <a:solidFill>
                  <a:schemeClr val="tx1"/>
                </a:solidFill>
                <a:latin typeface="Times New Roman" panose="02020603050405020304" pitchFamily="18" charset="0"/>
                <a:cs typeface="Times New Roman" panose="02020603050405020304" pitchFamily="18" charset="0"/>
              </a:rPr>
            </a:br>
            <a:endParaRPr lang="sv-SE" sz="3600" dirty="0">
              <a:solidFill>
                <a:schemeClr val="tx1"/>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457200" y="1370806"/>
            <a:ext cx="8269292" cy="4116387"/>
          </a:xfrm>
        </p:spPr>
        <p:txBody>
          <a:bodyPr/>
          <a:lstStyle/>
          <a:p>
            <a:pPr>
              <a:buNone/>
            </a:pPr>
            <a:endParaRPr lang="sv-SE" sz="2400" b="1" dirty="0">
              <a:latin typeface="Times New Roman" panose="02020603050405020304" pitchFamily="18" charset="0"/>
              <a:cs typeface="Times New Roman" panose="02020603050405020304" pitchFamily="18" charset="0"/>
            </a:endParaRPr>
          </a:p>
          <a:p>
            <a:pPr>
              <a:lnSpc>
                <a:spcPts val="2200"/>
              </a:lnSpc>
              <a:spcBef>
                <a:spcPts val="0"/>
              </a:spcBef>
              <a:buNone/>
            </a:pPr>
            <a:r>
              <a:rPr lang="sv-SE" sz="2400" b="1" dirty="0">
                <a:latin typeface="Times New Roman" panose="02020603050405020304" pitchFamily="18" charset="0"/>
                <a:cs typeface="Times New Roman" panose="02020603050405020304" pitchFamily="18" charset="0"/>
              </a:rPr>
              <a:t>Situation för nödbroms: </a:t>
            </a:r>
            <a:r>
              <a:rPr lang="sv-SE" sz="2300" i="1" dirty="0">
                <a:latin typeface="Times New Roman" panose="02020603050405020304" pitchFamily="18" charset="0"/>
                <a:cs typeface="Times New Roman" panose="02020603050405020304" pitchFamily="18" charset="0"/>
              </a:rPr>
              <a:t>Fia, 6 år, är van att klara det mesta själv och blir ofta väldigt arg om någon försöker hjälpa till. Hon är självständig och vill göra saker på egen hand, även sådant hon ännu inte riktigt behärskar. Den här morgonen försöker hon knyta sina skor, något hon just börjat lära sig, men misslyckas. När föräldern sätter sig ner för att börja knyta Fias skor, blir hon mycket arg och ledsen, börjar slå sig själv i ansiktet och kasta saker omkring sig. En stövel träffar hennes 8 månader gamla lillebror som sitter på golvet, och han börjar gråta förtvivlat.</a:t>
            </a:r>
          </a:p>
          <a:p>
            <a:pPr>
              <a:lnSpc>
                <a:spcPts val="2200"/>
              </a:lnSpc>
              <a:spcBef>
                <a:spcPts val="0"/>
              </a:spcBef>
              <a:spcAft>
                <a:spcPts val="600"/>
              </a:spcAft>
              <a:buNone/>
            </a:pPr>
            <a:endParaRPr lang="sv-SE" sz="24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600"/>
              </a:spcAft>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Tänk er att ni är en förälder som ska förklara för ert barn varför och hur ni kommer att göra/agera om situationen uppstår igen eller vid liknande situationer</a:t>
            </a:r>
          </a:p>
          <a:p>
            <a:pPr marL="0" indent="0">
              <a:spcBef>
                <a:spcPts val="0"/>
              </a:spcBef>
              <a:spcAft>
                <a:spcPts val="600"/>
              </a:spcAft>
            </a:pPr>
            <a:endParaRPr lang="sv-SE" sz="1600" dirty="0">
              <a:latin typeface="Times New Roman" panose="02020603050405020304" pitchFamily="18" charset="0"/>
              <a:cs typeface="Times New Roman" panose="02020603050405020304" pitchFamily="18" charset="0"/>
            </a:endParaRPr>
          </a:p>
          <a:p>
            <a:pPr>
              <a:spcBef>
                <a:spcPts val="0"/>
              </a:spcBef>
              <a:spcAft>
                <a:spcPts val="600"/>
              </a:spcAft>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Ta hjälp av punkterna i föräldramaterialet s 2, Träff 7</a:t>
            </a:r>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latin typeface="Arial"/>
                <a:ea typeface="+mn-ea"/>
                <a:cs typeface="Arial"/>
                <a:sym typeface="Arial"/>
                <a:rtl val="0"/>
              </a:rPr>
              <a:t>Ur manualen</a:t>
            </a:r>
          </a:p>
        </p:txBody>
      </p:sp>
    </p:spTree>
    <p:extLst>
      <p:ext uri="{BB962C8B-B14F-4D97-AF65-F5344CB8AC3E}">
        <p14:creationId xmlns:p14="http://schemas.microsoft.com/office/powerpoint/2010/main" val="138170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7" y="1440000"/>
            <a:ext cx="7741784" cy="3960000"/>
          </a:xfrm>
        </p:spPr>
        <p:txBody>
          <a:bodyPr>
            <a:normAutofit/>
          </a:bodyPr>
          <a:lstStyle/>
          <a:p>
            <a:pPr marL="3581400" indent="-3581400" defTabSz="857250">
              <a:lnSpc>
                <a:spcPct val="90000"/>
              </a:lnSpc>
              <a:spcAft>
                <a:spcPts val="0"/>
              </a:spcAft>
              <a:buNone/>
              <a:tabLst>
                <a:tab pos="2324100" algn="l"/>
              </a:tabLst>
            </a:pPr>
            <a:r>
              <a:rPr lang="sv-SE" sz="2800" dirty="0">
                <a:latin typeface="Times New Roman" panose="02020603050405020304" pitchFamily="18" charset="0"/>
                <a:cs typeface="Times New Roman" panose="02020603050405020304" pitchFamily="18" charset="0"/>
              </a:rPr>
              <a:t> 9.00 -12.00	</a:t>
            </a:r>
            <a:r>
              <a:rPr lang="sv-SE" sz="2800" b="1" dirty="0">
                <a:latin typeface="Times New Roman" panose="02020603050405020304" pitchFamily="18" charset="0"/>
                <a:cs typeface="Times New Roman" panose="02020603050405020304" pitchFamily="18" charset="0"/>
              </a:rPr>
              <a:t>Teori</a:t>
            </a:r>
          </a:p>
          <a:p>
            <a:pPr marL="3581400" indent="-3581400" defTabSz="857250">
              <a:lnSpc>
                <a:spcPct val="90000"/>
              </a:lnSpc>
              <a:spcAft>
                <a:spcPts val="0"/>
              </a:spcAft>
              <a:buNone/>
              <a:tabLst>
                <a:tab pos="2324100" algn="l"/>
              </a:tabLst>
            </a:pPr>
            <a:r>
              <a:rPr lang="sv-SE" sz="2800" dirty="0">
                <a:latin typeface="Times New Roman" panose="02020603050405020304" pitchFamily="18" charset="0"/>
                <a:cs typeface="Times New Roman" panose="02020603050405020304" pitchFamily="18" charset="0"/>
              </a:rPr>
              <a:t>	Träff 7 – Nödbroms</a:t>
            </a:r>
          </a:p>
          <a:p>
            <a:pPr marL="3581400" indent="-3581400" defTabSz="857250">
              <a:lnSpc>
                <a:spcPct val="90000"/>
              </a:lnSpc>
              <a:spcAft>
                <a:spcPts val="0"/>
              </a:spcAft>
              <a:buNone/>
              <a:tabLst>
                <a:tab pos="2324100" algn="l"/>
              </a:tabLst>
            </a:pPr>
            <a:r>
              <a:rPr lang="sv-SE" sz="2800" dirty="0">
                <a:latin typeface="Times New Roman" panose="02020603050405020304" pitchFamily="18" charset="0"/>
                <a:cs typeface="Times New Roman" panose="02020603050405020304" pitchFamily="18" charset="0"/>
              </a:rPr>
              <a:t>                           Träff 8 –Regler och konsekvenser			</a:t>
            </a:r>
          </a:p>
          <a:p>
            <a:pPr marL="609600" lvl="0" indent="-609600">
              <a:lnSpc>
                <a:spcPct val="90000"/>
              </a:lnSpc>
              <a:spcAft>
                <a:spcPts val="0"/>
              </a:spcAft>
              <a:buNone/>
              <a:tabLst>
                <a:tab pos="2324100" algn="l"/>
              </a:tabLst>
            </a:pPr>
            <a:r>
              <a:rPr lang="sv-SE" sz="2800" dirty="0">
                <a:latin typeface="Times New Roman" panose="02020603050405020304" pitchFamily="18" charset="0"/>
                <a:cs typeface="Times New Roman" panose="02020603050405020304" pitchFamily="18" charset="0"/>
              </a:rPr>
              <a:t>12.00 -13.00 	</a:t>
            </a:r>
            <a:r>
              <a:rPr lang="sv-SE" sz="2800" b="1" dirty="0">
                <a:latin typeface="Times New Roman" panose="02020603050405020304" pitchFamily="18" charset="0"/>
                <a:cs typeface="Times New Roman" panose="02020603050405020304" pitchFamily="18" charset="0"/>
              </a:rPr>
              <a:t>Lunch</a:t>
            </a:r>
          </a:p>
          <a:p>
            <a:pPr marL="609600" lvl="0" indent="-609600">
              <a:lnSpc>
                <a:spcPct val="90000"/>
              </a:lnSpc>
              <a:spcAft>
                <a:spcPts val="0"/>
              </a:spcAft>
              <a:buNone/>
            </a:pPr>
            <a:endParaRPr lang="sv-SE" sz="2800" dirty="0">
              <a:latin typeface="Times New Roman" panose="02020603050405020304" pitchFamily="18" charset="0"/>
              <a:cs typeface="Times New Roman" panose="02020603050405020304" pitchFamily="18" charset="0"/>
            </a:endParaRPr>
          </a:p>
          <a:p>
            <a:pPr marL="609600" lvl="0" indent="-609600">
              <a:lnSpc>
                <a:spcPct val="90000"/>
              </a:lnSpc>
              <a:spcAft>
                <a:spcPts val="0"/>
              </a:spcAft>
              <a:buNone/>
              <a:tabLst>
                <a:tab pos="2324100" algn="l"/>
              </a:tabLst>
            </a:pPr>
            <a:r>
              <a:rPr lang="sv-SE" sz="2800" dirty="0">
                <a:latin typeface="Times New Roman" panose="02020603050405020304" pitchFamily="18" charset="0"/>
                <a:cs typeface="Times New Roman" panose="02020603050405020304" pitchFamily="18" charset="0"/>
              </a:rPr>
              <a:t>13.00 -16:00 	</a:t>
            </a:r>
            <a:r>
              <a:rPr lang="sv-SE" sz="2800" b="1" dirty="0">
                <a:latin typeface="Times New Roman" panose="02020603050405020304" pitchFamily="18" charset="0"/>
                <a:cs typeface="Times New Roman" panose="02020603050405020304" pitchFamily="18" charset="0"/>
              </a:rPr>
              <a:t>Handledning</a:t>
            </a:r>
          </a:p>
          <a:p>
            <a:pPr marL="609600" lvl="0" indent="-609600">
              <a:lnSpc>
                <a:spcPct val="90000"/>
              </a:lnSpc>
              <a:spcAft>
                <a:spcPts val="0"/>
              </a:spcAft>
              <a:buNone/>
            </a:pPr>
            <a:endParaRPr lang="sv-SE" sz="2400" b="1" i="1" dirty="0">
              <a:latin typeface="Calibri" pitchFamily="34" charset="0"/>
              <a:cs typeface="Calibri" pitchFamily="34" charset="0"/>
            </a:endParaRPr>
          </a:p>
          <a:p>
            <a:pPr marL="609600" lvl="0" indent="-609600">
              <a:lnSpc>
                <a:spcPct val="90000"/>
              </a:lnSpc>
              <a:spcAft>
                <a:spcPts val="0"/>
              </a:spcAft>
              <a:buNone/>
            </a:pPr>
            <a:endParaRPr lang="sv-SE" sz="2400" i="1" dirty="0">
              <a:latin typeface="Calibri" pitchFamily="34" charset="0"/>
              <a:cs typeface="Calibri" pitchFamily="34" charset="0"/>
            </a:endParaRPr>
          </a:p>
          <a:p>
            <a:endParaRPr lang="sv-SE" dirty="0"/>
          </a:p>
        </p:txBody>
      </p:sp>
      <p:sp>
        <p:nvSpPr>
          <p:cNvPr id="5" name="Rubrik 4"/>
          <p:cNvSpPr>
            <a:spLocks noGrp="1"/>
          </p:cNvSpPr>
          <p:nvPr>
            <p:ph type="title"/>
          </p:nvPr>
        </p:nvSpPr>
        <p:spPr/>
        <p:txBody>
          <a:bodyPr>
            <a:normAutofit/>
          </a:bodyPr>
          <a:lstStyle/>
          <a:p>
            <a:pPr algn="ct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Översikt utbildningsdag 4</a:t>
            </a:r>
            <a:endParaRPr lang="sv-SE" sz="4000" dirty="0">
              <a:latin typeface="Times New Roman" panose="02020603050405020304" pitchFamily="18" charset="0"/>
              <a:cs typeface="Times New Roman" panose="02020603050405020304" pitchFamily="18" charset="0"/>
            </a:endParaRPr>
          </a:p>
        </p:txBody>
      </p:sp>
      <p:pic>
        <p:nvPicPr>
          <p:cNvPr id="6" name="Picture 2" descr="\\ad.stockholm.se\cli-sd\cc2sd008\005867\Johanna Enö Persson\Manual 3-11, reviderad version\Illustrationer\Komprimerade\Mor pratar med sin son på hans rum. Komprimerad.jpg"/>
          <p:cNvPicPr>
            <a:picLocks noChangeAspect="1" noChangeArrowheads="1"/>
          </p:cNvPicPr>
          <p:nvPr/>
        </p:nvPicPr>
        <p:blipFill>
          <a:blip r:embed="rId3" cstate="print"/>
          <a:srcRect/>
          <a:stretch>
            <a:fillRect/>
          </a:stretch>
        </p:blipFill>
        <p:spPr bwMode="auto">
          <a:xfrm>
            <a:off x="5329464" y="2999486"/>
            <a:ext cx="3381828" cy="2964891"/>
          </a:xfrm>
          <a:prstGeom prst="rect">
            <a:avLst/>
          </a:prstGeom>
          <a:noFill/>
        </p:spPr>
      </p:pic>
      <p:pic>
        <p:nvPicPr>
          <p:cNvPr id="9" name="Bildobjekt 8" descr="\\ad.stockholm.se\cli-sd\cc2sd002\003871\Precens\Brottsprevention\Komet1\Administration\Logotype\PLUS\PLUS logo användbar.jpg">
            <a:extLst>
              <a:ext uri="{FF2B5EF4-FFF2-40B4-BE49-F238E27FC236}">
                <a16:creationId xmlns:a16="http://schemas.microsoft.com/office/drawing/2014/main" id="{2FB20AA7-76FD-40F5-BF11-1BA41C5C1815}"/>
              </a:ext>
            </a:extLst>
          </p:cNvPr>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286597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72" y="2792536"/>
            <a:ext cx="9215839" cy="292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ruta 5"/>
          <p:cNvSpPr txBox="1"/>
          <p:nvPr/>
        </p:nvSpPr>
        <p:spPr>
          <a:xfrm>
            <a:off x="-1" y="3762153"/>
            <a:ext cx="2579853"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Hur kan föräldern förbereda sig själv och barnet?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Stockholm Type Display Regular" pitchFamily="50" charset="0"/>
              <a:ea typeface="+mn-ea"/>
              <a:cs typeface="+mn-cs"/>
            </a:endParaRPr>
          </a:p>
        </p:txBody>
      </p:sp>
      <p:sp>
        <p:nvSpPr>
          <p:cNvPr id="7" name="textruta 6"/>
          <p:cNvSpPr txBox="1"/>
          <p:nvPr/>
        </p:nvSpPr>
        <p:spPr>
          <a:xfrm>
            <a:off x="3090201" y="3762153"/>
            <a:ext cx="2631232"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Bekräfta barnets känsla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Byt plats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Lugn och neutral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Barnet ska känna förälderns stöd i situationen</a:t>
            </a:r>
          </a:p>
        </p:txBody>
      </p:sp>
      <p:sp>
        <p:nvSpPr>
          <p:cNvPr id="8" name="textruta 7"/>
          <p:cNvSpPr txBox="1"/>
          <p:nvPr/>
        </p:nvSpPr>
        <p:spPr>
          <a:xfrm>
            <a:off x="6385224" y="3785809"/>
            <a:ext cx="263123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Situationen är överspelad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Skäll inte och undvik diskussion.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Återgå till aktivitet.</a:t>
            </a:r>
          </a:p>
        </p:txBody>
      </p:sp>
      <p:sp>
        <p:nvSpPr>
          <p:cNvPr id="9" name="textruta 8"/>
          <p:cNvSpPr txBox="1"/>
          <p:nvPr/>
        </p:nvSpPr>
        <p:spPr>
          <a:xfrm>
            <a:off x="0" y="3362277"/>
            <a:ext cx="257985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Innan nödbroms</a:t>
            </a:r>
          </a:p>
        </p:txBody>
      </p:sp>
      <p:sp>
        <p:nvSpPr>
          <p:cNvPr id="10" name="textruta 9"/>
          <p:cNvSpPr txBox="1"/>
          <p:nvPr/>
        </p:nvSpPr>
        <p:spPr>
          <a:xfrm>
            <a:off x="3090201" y="3366264"/>
            <a:ext cx="267741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Under nödbroms</a:t>
            </a:r>
          </a:p>
        </p:txBody>
      </p:sp>
      <p:sp>
        <p:nvSpPr>
          <p:cNvPr id="11" name="textruta 10"/>
          <p:cNvSpPr txBox="1"/>
          <p:nvPr/>
        </p:nvSpPr>
        <p:spPr>
          <a:xfrm>
            <a:off x="6366564" y="3416477"/>
            <a:ext cx="264989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Efter nödbroms</a:t>
            </a:r>
          </a:p>
        </p:txBody>
      </p:sp>
      <p:sp>
        <p:nvSpPr>
          <p:cNvPr id="13" name="textruta 12"/>
          <p:cNvSpPr txBox="1"/>
          <p:nvPr/>
        </p:nvSpPr>
        <p:spPr>
          <a:xfrm flipH="1">
            <a:off x="0" y="0"/>
            <a:ext cx="9144000"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Innan</a:t>
            </a:r>
            <a:r>
              <a:rPr kumimoji="0" lang="sv-SE" sz="3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Under</a:t>
            </a:r>
            <a:r>
              <a:rPr kumimoji="0" lang="sv-SE" sz="3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Efter</a:t>
            </a:r>
          </a:p>
        </p:txBody>
      </p:sp>
      <p:sp>
        <p:nvSpPr>
          <p:cNvPr id="15" name="textruta 14"/>
          <p:cNvSpPr txBox="1"/>
          <p:nvPr/>
        </p:nvSpPr>
        <p:spPr>
          <a:xfrm rot="21390210">
            <a:off x="2604412" y="1651615"/>
            <a:ext cx="38635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5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Nödbroms</a:t>
            </a:r>
          </a:p>
        </p:txBody>
      </p:sp>
      <p:pic>
        <p:nvPicPr>
          <p:cNvPr id="14" name="Bildobjekt 13"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pic>
        <p:nvPicPr>
          <p:cNvPr id="16" name="Bildobjekt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17" name="textruta 16"/>
          <p:cNvSpPr txBox="1"/>
          <p:nvPr/>
        </p:nvSpPr>
        <p:spPr>
          <a:xfrm>
            <a:off x="482673" y="258317"/>
            <a:ext cx="1803327" cy="461665"/>
          </a:xfrm>
          <a:prstGeom prst="rect">
            <a:avLst/>
          </a:prstGeom>
          <a:solidFill>
            <a:srgbClr val="92D050"/>
          </a:solid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cs typeface="Arial"/>
                <a:sym typeface="Arial"/>
                <a:rtl val="0"/>
              </a:rPr>
              <a:t>Fördjupning</a:t>
            </a:r>
          </a:p>
        </p:txBody>
      </p:sp>
    </p:spTree>
    <p:extLst>
      <p:ext uri="{BB962C8B-B14F-4D97-AF65-F5344CB8AC3E}">
        <p14:creationId xmlns:p14="http://schemas.microsoft.com/office/powerpoint/2010/main" val="4397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C05B11-AFDD-435D-94DE-8E8C6D37CC03}"/>
              </a:ext>
            </a:extLst>
          </p:cNvPr>
          <p:cNvSpPr>
            <a:spLocks noGrp="1"/>
          </p:cNvSpPr>
          <p:nvPr>
            <p:ph type="title"/>
          </p:nvPr>
        </p:nvSpPr>
        <p:spPr>
          <a:xfrm>
            <a:off x="193728" y="1023401"/>
            <a:ext cx="8756543" cy="970838"/>
          </a:xfrm>
        </p:spPr>
        <p:txBody>
          <a:bodyPr>
            <a:normAutofit/>
          </a:bodyPr>
          <a:lstStyle/>
          <a:p>
            <a:pPr algn="ctr"/>
            <a:r>
              <a:rPr kumimoji="0" lang="sv-SE" sz="3600" b="1" i="0" u="none" strike="noStrike" kern="1200" cap="none" spc="6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Sänka volymen – Lågaffektivt  bemötande</a:t>
            </a:r>
            <a:endParaRPr lang="sv-SE" sz="3600" dirty="0"/>
          </a:p>
        </p:txBody>
      </p:sp>
      <p:sp>
        <p:nvSpPr>
          <p:cNvPr id="3" name="Platshållare för innehåll 2"/>
          <p:cNvSpPr>
            <a:spLocks noGrp="1"/>
          </p:cNvSpPr>
          <p:nvPr>
            <p:ph idx="1"/>
          </p:nvPr>
        </p:nvSpPr>
        <p:spPr>
          <a:xfrm>
            <a:off x="193727" y="1508820"/>
            <a:ext cx="8756543" cy="4656484"/>
          </a:xfrm>
        </p:spPr>
        <p:txBody>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Lågaffektivt bemötande (LAB)</a:t>
            </a:r>
          </a:p>
          <a:p>
            <a:pPr marL="857250" lvl="1" indent="-457200">
              <a:lnSpc>
                <a:spcPct val="100000"/>
              </a:lnSpc>
              <a:buFontTx/>
              <a:buChar char="-"/>
              <a:defRPr/>
            </a:pPr>
            <a:r>
              <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Hantera utmanande beteenden på ett lugnt, strukturerat och icke-konfrontativt sätt</a:t>
            </a:r>
          </a:p>
          <a:p>
            <a:pPr marL="857250" lvl="1" indent="-457200">
              <a:lnSpc>
                <a:spcPct val="100000"/>
              </a:lnSpc>
              <a:buFontTx/>
              <a:buChar char="-"/>
              <a:defRPr/>
            </a:pPr>
            <a:r>
              <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Syfte: minska stress och konflikter, genom att reglera den vuxnas egna känslor och reaktioner, vilket i sin tur hjälper barnet att återfå kontroll och lugn</a:t>
            </a:r>
          </a:p>
          <a:p>
            <a:pPr marL="400050" lvl="1" indent="0">
              <a:lnSpc>
                <a:spcPct val="100000"/>
              </a:lnSpc>
              <a:buNone/>
              <a:defRPr/>
            </a:pPr>
            <a:r>
              <a:rPr kumimoji="0" lang="sv-SE"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(Greene, 2021 &amp; </a:t>
            </a:r>
            <a:r>
              <a:rPr kumimoji="0" lang="sv-SE"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Hejlskov</a:t>
            </a:r>
            <a:r>
              <a:rPr kumimoji="0" lang="sv-SE"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2020). </a:t>
            </a:r>
            <a:endParaRPr kumimoji="0" lang="sv-SE"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400050" lvl="1" indent="0">
              <a:lnSpc>
                <a:spcPct val="100000"/>
              </a:lnSpc>
              <a:buNone/>
              <a:defRPr/>
            </a:pPr>
            <a:endParaRPr kumimoji="0" lang="sv-SE"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Bo </a:t>
            </a:r>
            <a:r>
              <a:rPr kumimoji="0" lang="sv-SE"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Hejlskov</a:t>
            </a:r>
            <a:r>
              <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om affektsmitta:</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hlinkClick r:id="rId3"/>
              </a:rPr>
              <a:t>https://www.youtube.com/watch?v=jTSsT8ixdrw</a:t>
            </a:r>
            <a:endPar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sv-SE" dirty="0"/>
          </a:p>
        </p:txBody>
      </p:sp>
      <p:pic>
        <p:nvPicPr>
          <p:cNvPr id="5" name="Bildobjekt 4"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p:cNvSpPr txBox="1"/>
          <p:nvPr/>
        </p:nvSpPr>
        <p:spPr>
          <a:xfrm>
            <a:off x="482673" y="258317"/>
            <a:ext cx="1803327" cy="461665"/>
          </a:xfrm>
          <a:prstGeom prst="rect">
            <a:avLst/>
          </a:prstGeom>
          <a:solidFill>
            <a:srgbClr val="92D050"/>
          </a:solid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cs typeface="Arial"/>
                <a:sym typeface="Arial"/>
                <a:rtl val="0"/>
              </a:rPr>
              <a:t>Fördjupning</a:t>
            </a:r>
          </a:p>
        </p:txBody>
      </p:sp>
    </p:spTree>
    <p:extLst>
      <p:ext uri="{BB962C8B-B14F-4D97-AF65-F5344CB8AC3E}">
        <p14:creationId xmlns:p14="http://schemas.microsoft.com/office/powerpoint/2010/main" val="717127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C05B11-AFDD-435D-94DE-8E8C6D37CC03}"/>
              </a:ext>
            </a:extLst>
          </p:cNvPr>
          <p:cNvSpPr>
            <a:spLocks noGrp="1"/>
          </p:cNvSpPr>
          <p:nvPr>
            <p:ph type="title"/>
          </p:nvPr>
        </p:nvSpPr>
        <p:spPr>
          <a:xfrm>
            <a:off x="193728" y="1011185"/>
            <a:ext cx="8756543" cy="679126"/>
          </a:xfrm>
        </p:spPr>
        <p:txBody>
          <a:bodyPr>
            <a:normAutofit/>
          </a:bodyPr>
          <a:lstStyle/>
          <a:p>
            <a:pPr algn="ctr"/>
            <a:r>
              <a:rPr kumimoji="0" lang="sv-SE" sz="3200" b="1" i="0" u="none" strike="noStrike" kern="1200" cap="none" spc="6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Lågaffektivt bemötande &amp; Positivt beteendestöd</a:t>
            </a:r>
            <a:endParaRPr lang="sv-SE" sz="3200" dirty="0"/>
          </a:p>
        </p:txBody>
      </p:sp>
      <p:sp>
        <p:nvSpPr>
          <p:cNvPr id="3" name="Platshållare för innehåll 2"/>
          <p:cNvSpPr>
            <a:spLocks noGrp="1"/>
          </p:cNvSpPr>
          <p:nvPr>
            <p:ph idx="1"/>
          </p:nvPr>
        </p:nvSpPr>
        <p:spPr>
          <a:xfrm>
            <a:off x="193728" y="1519830"/>
            <a:ext cx="8756543" cy="4116387"/>
          </a:xfrm>
        </p:spPr>
        <p:txBody>
          <a:bodyPr/>
          <a:lstStyle/>
          <a:p>
            <a:pPr marL="342900" marR="0" lvl="0" indent="-342900" algn="l" defTabSz="914400" rtl="0" eaLnBrk="1" fontAlgn="auto" latinLnBrk="0" hangingPunct="1">
              <a:lnSpc>
                <a:spcPts val="2100"/>
              </a:lnSpc>
              <a:spcBef>
                <a:spcPct val="20000"/>
              </a:spcBef>
              <a:spcAft>
                <a:spcPts val="0"/>
              </a:spcAft>
              <a:buClrTx/>
              <a:buSzTx/>
              <a:buFont typeface="Arial" pitchFamily="34" charset="0"/>
              <a:buNone/>
              <a:tabLst/>
              <a:defRPr/>
            </a:pPr>
            <a:r>
              <a:rPr kumimoji="0" lang="sv-SE" sz="2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Lågaffektivt </a:t>
            </a:r>
            <a:r>
              <a:rPr kumimoji="0" lang="sv-SE" sz="22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bemötaande</a:t>
            </a:r>
            <a:r>
              <a:rPr kumimoji="0" lang="sv-SE" sz="2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(LAB)</a:t>
            </a:r>
          </a:p>
          <a:p>
            <a:pPr marL="342900" marR="0" lvl="0" indent="-342900" algn="l" defTabSz="914400" rtl="0" eaLnBrk="1" fontAlgn="auto" latinLnBrk="0" hangingPunct="1">
              <a:lnSpc>
                <a:spcPts val="2100"/>
              </a:lnSpc>
              <a:spcBef>
                <a:spcPct val="20000"/>
              </a:spcBef>
              <a:spcAft>
                <a:spcPts val="0"/>
              </a:spcAft>
              <a:buClrTx/>
              <a:buSzTx/>
              <a:buFont typeface="Arial" panose="020B0604020202020204" pitchFamily="34" charset="0"/>
              <a:buChar char="•"/>
              <a:tabLst/>
              <a:defRPr/>
            </a:pPr>
            <a:r>
              <a:rPr lang="sv-SE" dirty="0">
                <a:solidFill>
                  <a:prstClr val="black"/>
                </a:solidFill>
                <a:latin typeface="Times New Roman" panose="02020603050405020304" pitchFamily="18" charset="0"/>
                <a:cs typeface="Times New Roman" panose="02020603050405020304" pitchFamily="18" charset="0"/>
              </a:rPr>
              <a:t>M</a:t>
            </a:r>
            <a:r>
              <a:rPr kumimoji="0" lang="sv-SE"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etod</a:t>
            </a:r>
            <a:r>
              <a:rPr kumimoji="0" lang="sv-SE"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för att bemöta beteendeutmaningar genom att minimera affekt och konflikter</a:t>
            </a:r>
            <a:endParaRPr kumimoji="0" lang="sv-SE"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2100"/>
              </a:lnSpc>
              <a:spcBef>
                <a:spcPct val="20000"/>
              </a:spcBef>
              <a:spcAft>
                <a:spcPts val="0"/>
              </a:spcAft>
              <a:buClrTx/>
              <a:buSzTx/>
              <a:buFont typeface="Arial" pitchFamily="34" charset="0"/>
              <a:buNone/>
              <a:tabLst/>
              <a:defRPr/>
            </a:pPr>
            <a:endParaRPr kumimoji="0" lang="sv-SE" sz="2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2100"/>
              </a:lnSpc>
              <a:spcBef>
                <a:spcPct val="20000"/>
              </a:spcBef>
              <a:spcAft>
                <a:spcPts val="0"/>
              </a:spcAft>
              <a:buClrTx/>
              <a:buSzTx/>
              <a:buFont typeface="Arial" pitchFamily="34" charset="0"/>
              <a:buNone/>
              <a:tabLst/>
              <a:defRPr/>
            </a:pPr>
            <a:r>
              <a:rPr kumimoji="0" lang="sv-SE" sz="2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Positivt beteendestöd (PBS)</a:t>
            </a:r>
          </a:p>
          <a:p>
            <a:pPr>
              <a:buFont typeface="Arial" panose="020B0604020202020204" pitchFamily="34" charset="0"/>
              <a:buChar char="•"/>
            </a:pPr>
            <a:r>
              <a:rPr lang="sv-SE" dirty="0">
                <a:solidFill>
                  <a:prstClr val="black"/>
                </a:solidFill>
                <a:latin typeface="Times New Roman" panose="02020603050405020304" pitchFamily="18" charset="0"/>
                <a:cs typeface="Times New Roman" panose="02020603050405020304" pitchFamily="18" charset="0"/>
              </a:rPr>
              <a:t>H</a:t>
            </a:r>
            <a:r>
              <a:rPr kumimoji="0" lang="sv-SE"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elhetsinriktad</a:t>
            </a:r>
            <a:r>
              <a:rPr kumimoji="0" lang="sv-SE"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strategi för att förebygga och förändra beteenden på lång sikt genom beteendeanalys och miljöanpassningar</a:t>
            </a:r>
          </a:p>
          <a:p>
            <a:endParaRPr lang="sv-SE" noProof="0" dirty="0">
              <a:solidFill>
                <a:prstClr val="black"/>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kumimoji="0" lang="sv-SE"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Komet – LAB i de direkta konfliktsituationerna</a:t>
            </a:r>
          </a:p>
          <a:p>
            <a:pPr>
              <a:buFont typeface="Arial" panose="020B0604020202020204" pitchFamily="34" charset="0"/>
              <a:buChar char="•"/>
            </a:pPr>
            <a:r>
              <a:rPr lang="sv-SE" dirty="0">
                <a:solidFill>
                  <a:prstClr val="black"/>
                </a:solidFill>
                <a:latin typeface="Times New Roman" panose="02020603050405020304" pitchFamily="18" charset="0"/>
                <a:cs typeface="Times New Roman" panose="02020603050405020304" pitchFamily="18" charset="0"/>
              </a:rPr>
              <a:t>K</a:t>
            </a:r>
            <a:r>
              <a:rPr kumimoji="0" lang="sv-SE"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ometprogrammet</a:t>
            </a:r>
            <a:r>
              <a:rPr kumimoji="0" lang="sv-SE"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som helhet </a:t>
            </a:r>
            <a:r>
              <a:rPr lang="sv-SE" dirty="0">
                <a:solidFill>
                  <a:prstClr val="black"/>
                </a:solidFill>
                <a:latin typeface="Times New Roman" panose="02020603050405020304" pitchFamily="18" charset="0"/>
                <a:cs typeface="Times New Roman" panose="02020603050405020304" pitchFamily="18" charset="0"/>
              </a:rPr>
              <a:t>- </a:t>
            </a:r>
            <a:r>
              <a:rPr kumimoji="0" lang="sv-SE"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många likheter med PBS:</a:t>
            </a:r>
            <a:endParaRPr lang="sv-SE" dirty="0">
              <a:solidFill>
                <a:prstClr val="black"/>
              </a:solidFill>
              <a:latin typeface="Times New Roman" panose="02020603050405020304" pitchFamily="18" charset="0"/>
              <a:cs typeface="Times New Roman" panose="02020603050405020304" pitchFamily="18" charset="0"/>
            </a:endParaRPr>
          </a:p>
          <a:p>
            <a:pPr marL="0" indent="0"/>
            <a:r>
              <a:rPr lang="sv-SE" dirty="0">
                <a:solidFill>
                  <a:prstClr val="black"/>
                </a:solidFill>
                <a:latin typeface="Times New Roman" panose="02020603050405020304" pitchFamily="18" charset="0"/>
                <a:cs typeface="Times New Roman" panose="02020603050405020304" pitchFamily="18" charset="0"/>
              </a:rPr>
              <a:t>-    Beteendeanalytisk grund</a:t>
            </a:r>
          </a:p>
          <a:p>
            <a:pPr marL="0" indent="0"/>
            <a:r>
              <a:rPr lang="sv-SE" dirty="0">
                <a:solidFill>
                  <a:prstClr val="black"/>
                </a:solidFill>
                <a:latin typeface="Times New Roman" panose="02020603050405020304" pitchFamily="18" charset="0"/>
                <a:cs typeface="Times New Roman" panose="02020603050405020304" pitchFamily="18" charset="0"/>
              </a:rPr>
              <a:t>-    Positiv förstärkning</a:t>
            </a:r>
          </a:p>
          <a:p>
            <a:pPr>
              <a:buFontTx/>
              <a:buChar char="-"/>
            </a:pPr>
            <a:r>
              <a:rPr lang="sv-SE" dirty="0">
                <a:solidFill>
                  <a:prstClr val="black"/>
                </a:solidFill>
                <a:latin typeface="Times New Roman" panose="02020603050405020304" pitchFamily="18" charset="0"/>
                <a:cs typeface="Times New Roman" panose="02020603050405020304" pitchFamily="18" charset="0"/>
              </a:rPr>
              <a:t>Arbetar förebyggande</a:t>
            </a:r>
          </a:p>
          <a:p>
            <a:pPr>
              <a:buFontTx/>
              <a:buChar char="-"/>
            </a:pPr>
            <a:r>
              <a:rPr lang="sv-SE" dirty="0">
                <a:solidFill>
                  <a:prstClr val="black"/>
                </a:solidFill>
                <a:latin typeface="Times New Roman" panose="02020603050405020304" pitchFamily="18" charset="0"/>
                <a:cs typeface="Times New Roman" panose="02020603050405020304" pitchFamily="18" charset="0"/>
              </a:rPr>
              <a:t>Syftar till att stärka relationer och skapa en mer positiv och strukturerad vardag</a:t>
            </a:r>
            <a:endParaRPr lang="sv-SE" dirty="0">
              <a:latin typeface="Times New Roman" panose="02020603050405020304" pitchFamily="18" charset="0"/>
              <a:cs typeface="Times New Roman" panose="02020603050405020304" pitchFamily="18" charset="0"/>
            </a:endParaRPr>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p:cNvSpPr txBox="1"/>
          <p:nvPr/>
        </p:nvSpPr>
        <p:spPr>
          <a:xfrm>
            <a:off x="482673" y="258317"/>
            <a:ext cx="1803327" cy="461665"/>
          </a:xfrm>
          <a:prstGeom prst="rect">
            <a:avLst/>
          </a:prstGeom>
          <a:solidFill>
            <a:srgbClr val="92D050"/>
          </a:solid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latin typeface="Arial"/>
                <a:ea typeface="+mn-ea"/>
                <a:cs typeface="Arial"/>
                <a:sym typeface="Arial"/>
                <a:rtl val="0"/>
              </a:rPr>
              <a:t>Fördjupning</a:t>
            </a:r>
          </a:p>
        </p:txBody>
      </p:sp>
    </p:spTree>
    <p:extLst>
      <p:ext uri="{BB962C8B-B14F-4D97-AF65-F5344CB8AC3E}">
        <p14:creationId xmlns:p14="http://schemas.microsoft.com/office/powerpoint/2010/main" val="2600058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642747" y="1679356"/>
            <a:ext cx="7836032" cy="4725304"/>
          </a:xfrm>
        </p:spPr>
        <p:txBody>
          <a:bodyPr>
            <a:normAutofit/>
          </a:bodyPr>
          <a:lstStyle/>
          <a:p>
            <a:pPr>
              <a:spcBef>
                <a:spcPts val="1200"/>
              </a:spcBef>
              <a:spcAft>
                <a:spcPts val="1200"/>
              </a:spcAft>
            </a:pPr>
            <a:r>
              <a:rPr lang="sv-SE" sz="2800" dirty="0">
                <a:latin typeface="Times New Roman" panose="02020603050405020304" pitchFamily="18" charset="0"/>
                <a:cs typeface="Times New Roman" panose="02020603050405020304" pitchFamily="18" charset="0"/>
              </a:rPr>
              <a:t> Gemensam stund, </a:t>
            </a:r>
            <a:r>
              <a:rPr lang="sv-SE" sz="2800" b="1" dirty="0">
                <a:latin typeface="Times New Roman" panose="02020603050405020304" pitchFamily="18" charset="0"/>
                <a:cs typeface="Times New Roman" panose="02020603050405020304" pitchFamily="18" charset="0"/>
              </a:rPr>
              <a:t>FUB</a:t>
            </a:r>
            <a:r>
              <a:rPr lang="sv-SE" sz="2800" dirty="0">
                <a:latin typeface="Times New Roman" panose="02020603050405020304" pitchFamily="18" charset="0"/>
                <a:cs typeface="Times New Roman" panose="02020603050405020304" pitchFamily="18" charset="0"/>
              </a:rPr>
              <a:t> och uppdrag med eller utan Ormen fortsätter som tidigare</a:t>
            </a:r>
          </a:p>
          <a:p>
            <a:pPr>
              <a:spcBef>
                <a:spcPts val="1200"/>
              </a:spcBef>
              <a:spcAft>
                <a:spcPts val="1200"/>
              </a:spcAft>
            </a:pPr>
            <a:r>
              <a:rPr lang="sv-SE" sz="2800" dirty="0">
                <a:latin typeface="Times New Roman" panose="02020603050405020304" pitchFamily="18" charset="0"/>
                <a:cs typeface="Times New Roman" panose="02020603050405020304" pitchFamily="18" charset="0"/>
              </a:rPr>
              <a:t>Hantera konflikter – Släppa, Diskutera, Stå på sig – fortsatt arbete</a:t>
            </a:r>
          </a:p>
          <a:p>
            <a:pPr>
              <a:spcBef>
                <a:spcPts val="1200"/>
              </a:spcBef>
              <a:spcAft>
                <a:spcPts val="1200"/>
              </a:spcAft>
            </a:pPr>
            <a:r>
              <a:rPr lang="sv-SE" sz="2800" dirty="0">
                <a:latin typeface="Times New Roman" panose="02020603050405020304" pitchFamily="18" charset="0"/>
                <a:cs typeface="Times New Roman" panose="02020603050405020304" pitchFamily="18" charset="0"/>
              </a:rPr>
              <a:t>Nödbroms och nödbroms tillsammans med barnet</a:t>
            </a:r>
          </a:p>
          <a:p>
            <a:pPr marL="0" indent="0">
              <a:spcBef>
                <a:spcPts val="1200"/>
              </a:spcBef>
              <a:spcAft>
                <a:spcPts val="1200"/>
              </a:spcAft>
              <a:buNone/>
            </a:pPr>
            <a:r>
              <a:rPr lang="sv-SE" sz="2800" dirty="0">
                <a:latin typeface="Times New Roman" panose="02020603050405020304" pitchFamily="18" charset="0"/>
                <a:cs typeface="Times New Roman" panose="02020603050405020304" pitchFamily="18" charset="0"/>
              </a:rPr>
              <a:t>	- Hur kan egen nödbroms och nödbroms     	  	  tillsammans med barnet komma att 	  	  	  användas under veckan?</a:t>
            </a:r>
          </a:p>
        </p:txBody>
      </p:sp>
      <p:sp>
        <p:nvSpPr>
          <p:cNvPr id="5" name="Rubrik 4"/>
          <p:cNvSpPr>
            <a:spLocks noGrp="1"/>
          </p:cNvSpPr>
          <p:nvPr>
            <p:ph type="title"/>
          </p:nvPr>
        </p:nvSpPr>
        <p:spPr>
          <a:xfrm>
            <a:off x="445169" y="1165313"/>
            <a:ext cx="8231188" cy="842962"/>
          </a:xfrm>
        </p:spPr>
        <p:txBody>
          <a:bodyPr>
            <a:normAutofit/>
          </a:bodyPr>
          <a:lstStyle/>
          <a:p>
            <a:pPr algn="ctr"/>
            <a:r>
              <a:rPr lang="sv-SE" sz="4000" dirty="0">
                <a:latin typeface="Times New Roman" panose="02020603050405020304" pitchFamily="18" charset="0"/>
                <a:cs typeface="Times New Roman" panose="02020603050405020304" pitchFamily="18" charset="0"/>
              </a:rPr>
              <a:t> Hemuppgift – träff 7</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2551689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9357" y="2545605"/>
            <a:ext cx="8231188" cy="606490"/>
          </a:xfrm>
        </p:spPr>
        <p:txBody>
          <a:bodyPr>
            <a:normAutofit/>
          </a:bodyPr>
          <a:lstStyle/>
          <a:p>
            <a:pPr algn="ctr"/>
            <a:r>
              <a:rPr lang="sv-SE" sz="4400" dirty="0">
                <a:latin typeface="Times New Roman" panose="02020603050405020304" pitchFamily="18" charset="0"/>
                <a:cs typeface="Times New Roman" panose="02020603050405020304" pitchFamily="18" charset="0"/>
              </a:rPr>
              <a:t>Träff 8</a:t>
            </a:r>
          </a:p>
        </p:txBody>
      </p:sp>
      <p:sp>
        <p:nvSpPr>
          <p:cNvPr id="3" name="Platshållare för innehåll 2"/>
          <p:cNvSpPr>
            <a:spLocks noGrp="1"/>
          </p:cNvSpPr>
          <p:nvPr>
            <p:ph idx="1"/>
          </p:nvPr>
        </p:nvSpPr>
        <p:spPr/>
        <p:txBody>
          <a:bodyPr/>
          <a:lstStyle/>
          <a:p>
            <a:pPr algn="ctr"/>
            <a:endParaRPr lang="sv-SE" dirty="0"/>
          </a:p>
          <a:p>
            <a:pPr algn="ctr"/>
            <a:endParaRPr lang="sv-SE" dirty="0"/>
          </a:p>
          <a:p>
            <a:pPr algn="ctr"/>
            <a:r>
              <a:rPr lang="sv-SE" sz="4000" dirty="0"/>
              <a:t> </a:t>
            </a:r>
          </a:p>
        </p:txBody>
      </p:sp>
      <p:pic>
        <p:nvPicPr>
          <p:cNvPr id="6" name="Picture 4" descr="I:\Komet aktuell termin\Logotype\Ny logo.bmp"/>
          <p:cNvPicPr>
            <a:picLocks noChangeAspect="1" noChangeArrowheads="1"/>
          </p:cNvPicPr>
          <p:nvPr/>
        </p:nvPicPr>
        <p:blipFill>
          <a:blip r:embed="rId3" cstate="print"/>
          <a:srcRect/>
          <a:stretch>
            <a:fillRect/>
          </a:stretch>
        </p:blipFill>
        <p:spPr bwMode="auto">
          <a:xfrm>
            <a:off x="3380987" y="3301386"/>
            <a:ext cx="2627928" cy="545432"/>
          </a:xfrm>
          <a:prstGeom prst="rect">
            <a:avLst/>
          </a:prstGeom>
          <a:noFill/>
          <a:ln w="9525">
            <a:noFill/>
            <a:miter lim="800000"/>
            <a:headEnd/>
            <a:tailEnd/>
          </a:ln>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1052537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199"/>
            <a:ext cx="8231188" cy="5010539"/>
          </a:xfrm>
        </p:spPr>
        <p:txBody>
          <a:bodyPr>
            <a:normAutofit/>
          </a:bodyPr>
          <a:lstStyle/>
          <a:p>
            <a:pPr algn="ctr"/>
            <a:br>
              <a:rPr lang="sv-SE" sz="4400" dirty="0"/>
            </a:br>
            <a:br>
              <a:rPr lang="sv-SE" sz="4400" dirty="0">
                <a:solidFill>
                  <a:schemeClr val="tx1"/>
                </a:solidFill>
              </a:rPr>
            </a:br>
            <a:br>
              <a:rPr lang="sv-SE" sz="4400" dirty="0">
                <a:solidFill>
                  <a:schemeClr val="tx1"/>
                </a:solidFill>
              </a:rPr>
            </a:br>
            <a:br>
              <a:rPr lang="sv-SE" sz="4400" dirty="0">
                <a:solidFill>
                  <a:schemeClr val="tx1"/>
                </a:solidFill>
                <a:latin typeface="Times New Roman" panose="02020603050405020304" pitchFamily="18" charset="0"/>
                <a:cs typeface="Times New Roman" panose="02020603050405020304" pitchFamily="18" charset="0"/>
              </a:rPr>
            </a:br>
            <a:br>
              <a:rPr lang="sv-SE" sz="4400" dirty="0">
                <a:solidFill>
                  <a:schemeClr val="tx1"/>
                </a:solidFill>
                <a:latin typeface="Times New Roman" panose="02020603050405020304" pitchFamily="18" charset="0"/>
                <a:cs typeface="Times New Roman" panose="02020603050405020304" pitchFamily="18" charset="0"/>
              </a:rPr>
            </a:br>
            <a:endParaRPr lang="sv-SE" sz="4000" strike="sngStrike" dirty="0">
              <a:solidFill>
                <a:schemeClr val="tx1"/>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457200" y="1440001"/>
            <a:ext cx="8231188" cy="654613"/>
          </a:xfrm>
        </p:spPr>
        <p:txBody>
          <a:bodyPr>
            <a:normAutofit/>
          </a:bodyPr>
          <a:lstStyle/>
          <a:p>
            <a:pPr algn="ctr"/>
            <a:r>
              <a:rPr lang="sv-SE" sz="4000" dirty="0">
                <a:latin typeface="Times New Roman" panose="02020603050405020304" pitchFamily="18" charset="0"/>
                <a:cs typeface="Times New Roman" panose="02020603050405020304" pitchFamily="18" charset="0"/>
              </a:rPr>
              <a:t> </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2F70AD-EC79-4D9D-91BE-178FE97AD419}" type="datetime1">
              <a:rPr kumimoji="0" lang="sv-SE" sz="1000" b="0" i="0" u="none" strike="noStrike" kern="1200" cap="none" spc="0" normalizeH="0" baseline="0" noProof="0" smtClean="0">
                <a:ln>
                  <a:noFill/>
                </a:ln>
                <a:solidFill>
                  <a:srgbClr val="F5F3EE"/>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2025-07-03</a:t>
            </a:fld>
            <a:endParaRPr kumimoji="0" lang="sv-SE" sz="1000" b="0" i="0" u="none" strike="noStrike" kern="1200" cap="none" spc="0" normalizeH="0" baseline="0" noProof="0" dirty="0">
              <a:ln>
                <a:noFill/>
              </a:ln>
              <a:solidFill>
                <a:srgbClr val="F5F3EE"/>
              </a:solidFill>
              <a:effectLst/>
              <a:uLnTx/>
              <a:uFillTx/>
              <a:latin typeface="Times New Roman" panose="02020603050405020304" pitchFamily="18" charset="0"/>
              <a:ea typeface="+mn-ea"/>
              <a:cs typeface="Times New Roman" panose="02020603050405020304" pitchFamily="18" charset="0"/>
            </a:endParaRPr>
          </a:p>
        </p:txBody>
      </p:sp>
      <p:pic>
        <p:nvPicPr>
          <p:cNvPr id="7" name="Bildobjekt 6"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pic>
        <p:nvPicPr>
          <p:cNvPr id="9" name="Bildobjekt 8"/>
          <p:cNvPicPr>
            <a:picLocks noChangeAspect="1"/>
          </p:cNvPicPr>
          <p:nvPr/>
        </p:nvPicPr>
        <p:blipFill>
          <a:blip r:embed="rId5"/>
          <a:stretch>
            <a:fillRect/>
          </a:stretch>
        </p:blipFill>
        <p:spPr>
          <a:xfrm>
            <a:off x="1014974" y="126659"/>
            <a:ext cx="7115640" cy="5901749"/>
          </a:xfrm>
          <a:prstGeom prst="rect">
            <a:avLst/>
          </a:prstGeom>
        </p:spPr>
      </p:pic>
    </p:spTree>
    <p:extLst>
      <p:ext uri="{BB962C8B-B14F-4D97-AF65-F5344CB8AC3E}">
        <p14:creationId xmlns:p14="http://schemas.microsoft.com/office/powerpoint/2010/main" val="1211882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79615" y="1017039"/>
            <a:ext cx="8801100" cy="473039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ubrik 5"/>
          <p:cNvSpPr>
            <a:spLocks noGrp="1"/>
          </p:cNvSpPr>
          <p:nvPr>
            <p:ph type="title"/>
          </p:nvPr>
        </p:nvSpPr>
        <p:spPr>
          <a:xfrm>
            <a:off x="446252" y="469162"/>
            <a:ext cx="5490000" cy="970838"/>
          </a:xfrm>
        </p:spPr>
        <p:txBody>
          <a:bodyPr>
            <a:normAutofit/>
          </a:bodyPr>
          <a:lstStyle/>
          <a:p>
            <a:br>
              <a:rPr lang="sv-SE" sz="4000" dirty="0">
                <a:solidFill>
                  <a:schemeClr val="tx1"/>
                </a:solidFill>
                <a:latin typeface="Times New Roman" panose="02020603050405020304" pitchFamily="18" charset="0"/>
                <a:cs typeface="Times New Roman" panose="02020603050405020304" pitchFamily="18" charset="0"/>
              </a:rPr>
            </a:br>
            <a:endParaRPr lang="sv-SE" sz="4000" strike="sngStrike" dirty="0">
              <a:solidFill>
                <a:schemeClr val="tx1"/>
              </a:solidFill>
              <a:latin typeface="Times New Roman" panose="02020603050405020304" pitchFamily="18" charset="0"/>
              <a:cs typeface="Times New Roman" panose="02020603050405020304" pitchFamily="18" charset="0"/>
            </a:endParaRPr>
          </a:p>
        </p:txBody>
      </p:sp>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Tree>
    <p:extLst>
      <p:ext uri="{BB962C8B-B14F-4D97-AF65-F5344CB8AC3E}">
        <p14:creationId xmlns:p14="http://schemas.microsoft.com/office/powerpoint/2010/main" val="3360995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ubrik 1"/>
          <p:cNvSpPr>
            <a:spLocks noGrp="1"/>
          </p:cNvSpPr>
          <p:nvPr>
            <p:ph type="title"/>
          </p:nvPr>
        </p:nvSpPr>
        <p:spPr>
          <a:xfrm>
            <a:off x="457200" y="276044"/>
            <a:ext cx="8178800" cy="1624473"/>
          </a:xfrm>
        </p:spPr>
        <p:txBody>
          <a:bodyPr>
            <a:normAutofit/>
          </a:bodyPr>
          <a:lstStyle/>
          <a:p>
            <a:pPr algn="ctr" eaLnBrk="1" hangingPunct="1"/>
            <a:br>
              <a:rPr lang="sv-SE" sz="4000" dirty="0">
                <a:solidFill>
                  <a:schemeClr val="tx1"/>
                </a:solidFill>
                <a:latin typeface="Times New Roman" panose="02020603050405020304" pitchFamily="18" charset="0"/>
                <a:cs typeface="Times New Roman" panose="02020603050405020304" pitchFamily="18" charset="0"/>
              </a:rPr>
            </a:b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Regler</a:t>
            </a:r>
            <a:br>
              <a:rPr lang="sv-SE" sz="3200" dirty="0"/>
            </a:br>
            <a:endParaRPr lang="sv-SE" sz="3200" dirty="0"/>
          </a:p>
        </p:txBody>
      </p:sp>
      <p:sp>
        <p:nvSpPr>
          <p:cNvPr id="33795" name="Platshållare för innehåll 2"/>
          <p:cNvSpPr>
            <a:spLocks noGrp="1"/>
          </p:cNvSpPr>
          <p:nvPr>
            <p:ph idx="1"/>
          </p:nvPr>
        </p:nvSpPr>
        <p:spPr>
          <a:xfrm>
            <a:off x="457200" y="1444277"/>
            <a:ext cx="8178800" cy="4223779"/>
          </a:xfrm>
        </p:spPr>
        <p:txBody>
          <a:bodyPr>
            <a:normAutofit/>
          </a:bodyPr>
          <a:lstStyle/>
          <a:p>
            <a:pPr>
              <a:lnSpc>
                <a:spcPct val="100000"/>
              </a:lnSpc>
            </a:pPr>
            <a:r>
              <a:rPr lang="sv-SE" sz="2800" dirty="0">
                <a:latin typeface="Times New Roman" panose="02020603050405020304" pitchFamily="18" charset="0"/>
                <a:cs typeface="Times New Roman" panose="02020603050405020304" pitchFamily="18" charset="0"/>
              </a:rPr>
              <a:t>    Regler är en förlängning av uppdrag med tillägget  tydliga konsekvenser, som ska vara förutsägbara och rättvisa. Det blir som en extra tydlig påminnelse för föräldrar och barn.</a:t>
            </a:r>
          </a:p>
          <a:p>
            <a:pPr eaLnBrk="1" hangingPunct="1">
              <a:lnSpc>
                <a:spcPct val="100000"/>
              </a:lnSpc>
            </a:pPr>
            <a:endParaRPr lang="sv-SE" sz="2800" dirty="0"/>
          </a:p>
          <a:p>
            <a:pPr eaLnBrk="1" hangingPunct="1">
              <a:lnSpc>
                <a:spcPct val="100000"/>
              </a:lnSpc>
              <a:buFont typeface="Monotype Sorts" pitchFamily="2" charset="2"/>
              <a:buNone/>
            </a:pPr>
            <a:r>
              <a:rPr lang="sv-SE" sz="2800" b="1" dirty="0"/>
              <a:t>     </a:t>
            </a:r>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pic>
        <p:nvPicPr>
          <p:cNvPr id="8" name="Bildobjekt 7"/>
          <p:cNvPicPr/>
          <p:nvPr/>
        </p:nvPicPr>
        <p:blipFill>
          <a:blip r:embed="rId5" cstate="print">
            <a:extLst>
              <a:ext uri="{28A0092B-C50C-407E-A947-70E740481C1C}">
                <a14:useLocalDpi xmlns:a14="http://schemas.microsoft.com/office/drawing/2010/main" val="0"/>
              </a:ext>
            </a:extLst>
          </a:blip>
          <a:stretch>
            <a:fillRect/>
          </a:stretch>
        </p:blipFill>
        <p:spPr>
          <a:xfrm>
            <a:off x="3742573" y="3565614"/>
            <a:ext cx="1971675" cy="2599690"/>
          </a:xfrm>
          <a:prstGeom prst="rect">
            <a:avLst/>
          </a:prstGeom>
        </p:spPr>
      </p:pic>
    </p:spTree>
    <p:extLst>
      <p:ext uri="{BB962C8B-B14F-4D97-AF65-F5344CB8AC3E}">
        <p14:creationId xmlns:p14="http://schemas.microsoft.com/office/powerpoint/2010/main" val="535031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3"/>
          </p:nvPr>
        </p:nvSpPr>
        <p:spPr>
          <a:xfrm>
            <a:off x="458787" y="1864658"/>
            <a:ext cx="7963318" cy="4276227"/>
          </a:xfrm>
        </p:spPr>
        <p:txBody>
          <a:bodyPr/>
          <a:lstStyle/>
          <a:p>
            <a:pPr marL="0" indent="0">
              <a:lnSpc>
                <a:spcPct val="100000"/>
              </a:lnSpc>
              <a:spcBef>
                <a:spcPct val="0"/>
              </a:spcBef>
              <a:buNone/>
            </a:pPr>
            <a:endParaRPr lang="sv-SE" sz="3200" dirty="0">
              <a:latin typeface="Times New Roman" panose="02020603050405020304" pitchFamily="18" charset="0"/>
              <a:cs typeface="Times New Roman" panose="02020603050405020304" pitchFamily="18" charset="0"/>
            </a:endParaRPr>
          </a:p>
          <a:p>
            <a:pPr marL="171450" indent="-171450">
              <a:lnSpc>
                <a:spcPct val="100000"/>
              </a:lnSpc>
              <a:spcBef>
                <a:spcPct val="0"/>
              </a:spcBef>
            </a:pPr>
            <a:r>
              <a:rPr lang="sv-SE" sz="3200" dirty="0">
                <a:latin typeface="Times New Roman" panose="02020603050405020304" pitchFamily="18" charset="0"/>
                <a:cs typeface="Times New Roman" panose="02020603050405020304" pitchFamily="18" charset="0"/>
              </a:rPr>
              <a:t>Hur tror ni barnet upplevde situationen?</a:t>
            </a:r>
          </a:p>
          <a:p>
            <a:pPr marL="0" indent="0">
              <a:lnSpc>
                <a:spcPct val="100000"/>
              </a:lnSpc>
              <a:spcBef>
                <a:spcPct val="0"/>
              </a:spcBef>
              <a:buNone/>
            </a:pPr>
            <a:endParaRPr lang="sv-SE" sz="3200" dirty="0">
              <a:latin typeface="Times New Roman" panose="02020603050405020304" pitchFamily="18" charset="0"/>
              <a:cs typeface="Times New Roman" panose="02020603050405020304" pitchFamily="18" charset="0"/>
            </a:endParaRPr>
          </a:p>
          <a:p>
            <a:pPr marL="171450" indent="-171450">
              <a:lnSpc>
                <a:spcPct val="100000"/>
              </a:lnSpc>
              <a:spcBef>
                <a:spcPct val="0"/>
              </a:spcBef>
            </a:pPr>
            <a:r>
              <a:rPr lang="sv-SE" sz="3200" dirty="0">
                <a:latin typeface="Times New Roman" panose="02020603050405020304" pitchFamily="18" charset="0"/>
                <a:cs typeface="Times New Roman" panose="02020603050405020304" pitchFamily="18" charset="0"/>
              </a:rPr>
              <a:t>Vad gjorde föräldrarna som var bra?</a:t>
            </a:r>
          </a:p>
          <a:p>
            <a:pPr marL="0" indent="0">
              <a:lnSpc>
                <a:spcPct val="100000"/>
              </a:lnSpc>
              <a:spcBef>
                <a:spcPct val="0"/>
              </a:spcBef>
              <a:buNone/>
            </a:pPr>
            <a:endParaRPr lang="sv-SE" sz="3200" dirty="0">
              <a:latin typeface="Times New Roman" panose="02020603050405020304" pitchFamily="18" charset="0"/>
              <a:cs typeface="Times New Roman" panose="02020603050405020304" pitchFamily="18" charset="0"/>
            </a:endParaRPr>
          </a:p>
          <a:p>
            <a:pPr marL="171450" indent="-171450">
              <a:lnSpc>
                <a:spcPct val="100000"/>
              </a:lnSpc>
              <a:spcBef>
                <a:spcPct val="0"/>
              </a:spcBef>
            </a:pPr>
            <a:r>
              <a:rPr lang="sv-SE" sz="3200" dirty="0">
                <a:latin typeface="Times New Roman" panose="02020603050405020304" pitchFamily="18" charset="0"/>
                <a:cs typeface="Times New Roman" panose="02020603050405020304" pitchFamily="18" charset="0"/>
              </a:rPr>
              <a:t>Vad hade föräldrarna kunnat göra annorlunda?</a:t>
            </a:r>
          </a:p>
          <a:p>
            <a:endParaRPr lang="sv-SE" dirty="0"/>
          </a:p>
        </p:txBody>
      </p:sp>
      <p:sp>
        <p:nvSpPr>
          <p:cNvPr id="31746" name="Rubrik 1"/>
          <p:cNvSpPr>
            <a:spLocks noGrp="1"/>
          </p:cNvSpPr>
          <p:nvPr>
            <p:ph type="title"/>
          </p:nvPr>
        </p:nvSpPr>
        <p:spPr>
          <a:xfrm>
            <a:off x="457200" y="893820"/>
            <a:ext cx="8098972" cy="970838"/>
          </a:xfrm>
        </p:spPr>
        <p:txBody>
          <a:bodyPr>
            <a:normAutofit/>
          </a:bodyPr>
          <a:lstStyle/>
          <a:p>
            <a:br>
              <a:rPr lang="sv-SE" sz="4000" dirty="0">
                <a:solidFill>
                  <a:schemeClr val="tx1"/>
                </a:solidFill>
                <a:latin typeface="Times New Roman" panose="02020603050405020304" pitchFamily="18" charset="0"/>
                <a:cs typeface="Times New Roman" panose="02020603050405020304" pitchFamily="18" charset="0"/>
                <a:sym typeface="Webdings" pitchFamily="18" charset="2"/>
              </a:rPr>
            </a:br>
            <a:r>
              <a:rPr lang="sv-SE" sz="4000" dirty="0">
                <a:solidFill>
                  <a:schemeClr val="tx1"/>
                </a:solidFill>
                <a:latin typeface="Times New Roman" panose="02020603050405020304" pitchFamily="18" charset="0"/>
                <a:cs typeface="Times New Roman" panose="02020603050405020304" pitchFamily="18" charset="0"/>
                <a:sym typeface="Webdings" pitchFamily="18" charset="2"/>
              </a:rPr>
              <a:t>	</a:t>
            </a:r>
            <a:r>
              <a:rPr lang="sv-SE" sz="4000" dirty="0">
                <a:solidFill>
                  <a:schemeClr val="tx1"/>
                </a:solidFill>
                <a:latin typeface="Times New Roman" panose="02020603050405020304" pitchFamily="18" charset="0"/>
                <a:cs typeface="Times New Roman" panose="02020603050405020304" pitchFamily="18" charset="0"/>
              </a:rPr>
              <a:t>Film 16: Ett försök med regler </a:t>
            </a:r>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4008966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ubrik 1"/>
          <p:cNvSpPr>
            <a:spLocks noGrp="1"/>
          </p:cNvSpPr>
          <p:nvPr>
            <p:ph type="title"/>
          </p:nvPr>
        </p:nvSpPr>
        <p:spPr>
          <a:xfrm>
            <a:off x="457199" y="443105"/>
            <a:ext cx="8178801" cy="1624473"/>
          </a:xfrm>
        </p:spPr>
        <p:txBody>
          <a:bodyPr>
            <a:normAutofit/>
          </a:bodyPr>
          <a:lstStyle/>
          <a:p>
            <a:pPr algn="ctr" eaLnBrk="1" hangingPunct="1"/>
            <a:br>
              <a:rPr lang="sv-SE" sz="4000" dirty="0">
                <a:solidFill>
                  <a:schemeClr val="tx1"/>
                </a:solidFill>
                <a:latin typeface="Times New Roman" panose="02020603050405020304" pitchFamily="18" charset="0"/>
                <a:cs typeface="Times New Roman" panose="02020603050405020304" pitchFamily="18" charset="0"/>
              </a:rPr>
            </a:b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Råd för att formulera regler</a:t>
            </a:r>
            <a:br>
              <a:rPr lang="sv-SE" sz="3200" dirty="0"/>
            </a:br>
            <a:endParaRPr lang="sv-SE" sz="3200" dirty="0"/>
          </a:p>
        </p:txBody>
      </p:sp>
      <p:sp>
        <p:nvSpPr>
          <p:cNvPr id="33795" name="Platshållare för innehåll 2"/>
          <p:cNvSpPr>
            <a:spLocks noGrp="1"/>
          </p:cNvSpPr>
          <p:nvPr>
            <p:ph idx="1"/>
          </p:nvPr>
        </p:nvSpPr>
        <p:spPr>
          <a:xfrm>
            <a:off x="457200" y="1900518"/>
            <a:ext cx="8178800" cy="4600296"/>
          </a:xfrm>
        </p:spPr>
        <p:txBody>
          <a:bodyPr>
            <a:normAutofit/>
          </a:bodyPr>
          <a:lstStyle/>
          <a:p>
            <a:pPr marL="457200" indent="-457200" eaLnBrk="1" hangingPunct="1">
              <a:lnSpc>
                <a:spcPct val="100000"/>
              </a:lnSpc>
              <a:spcBef>
                <a:spcPts val="1200"/>
              </a:spcBef>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Få regler</a:t>
            </a:r>
          </a:p>
          <a:p>
            <a:pPr marL="457200" indent="-457200" eaLnBrk="1" hangingPunct="1">
              <a:lnSpc>
                <a:spcPct val="100000"/>
              </a:lnSpc>
              <a:spcBef>
                <a:spcPts val="1200"/>
              </a:spcBef>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Tydligt formulerade</a:t>
            </a:r>
          </a:p>
          <a:p>
            <a:pPr marL="457200" indent="-457200" eaLnBrk="1" hangingPunct="1">
              <a:lnSpc>
                <a:spcPct val="100000"/>
              </a:lnSpc>
              <a:spcBef>
                <a:spcPts val="1200"/>
              </a:spcBef>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Positivt formulerade</a:t>
            </a:r>
          </a:p>
          <a:p>
            <a:pPr marL="457200" indent="-457200" eaLnBrk="1" hangingPunct="1">
              <a:lnSpc>
                <a:spcPct val="100000"/>
              </a:lnSpc>
              <a:spcBef>
                <a:spcPts val="1200"/>
              </a:spcBef>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Kom överens med barnet</a:t>
            </a:r>
          </a:p>
          <a:p>
            <a:pPr marL="457200" indent="-457200" eaLnBrk="1" hangingPunct="1">
              <a:lnSpc>
                <a:spcPct val="100000"/>
              </a:lnSpc>
              <a:spcBef>
                <a:spcPts val="1200"/>
              </a:spcBef>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Förankrade hos alla vuxna</a:t>
            </a:r>
          </a:p>
          <a:p>
            <a:pPr marL="457200" indent="-457200" eaLnBrk="1" hangingPunct="1">
              <a:lnSpc>
                <a:spcPct val="100000"/>
              </a:lnSpc>
              <a:spcBef>
                <a:spcPts val="1200"/>
              </a:spcBef>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Yngre barn</a:t>
            </a:r>
          </a:p>
          <a:p>
            <a:pPr marL="0" indent="0" eaLnBrk="1" hangingPunct="1">
              <a:lnSpc>
                <a:spcPct val="100000"/>
              </a:lnSpc>
              <a:spcBef>
                <a:spcPts val="1200"/>
              </a:spcBef>
            </a:pPr>
            <a:r>
              <a:rPr lang="sv-SE" sz="2800" b="1" dirty="0"/>
              <a:t> </a:t>
            </a:r>
          </a:p>
        </p:txBody>
      </p:sp>
      <p:pic>
        <p:nvPicPr>
          <p:cNvPr id="5" name="Bildobjekt 4"/>
          <p:cNvPicPr/>
          <p:nvPr/>
        </p:nvPicPr>
        <p:blipFill>
          <a:blip r:embed="rId3">
            <a:extLst>
              <a:ext uri="{28A0092B-C50C-407E-A947-70E740481C1C}">
                <a14:useLocalDpi xmlns:a14="http://schemas.microsoft.com/office/drawing/2010/main" val="0"/>
              </a:ext>
            </a:extLst>
          </a:blip>
          <a:srcRect/>
          <a:stretch>
            <a:fillRect/>
          </a:stretch>
        </p:blipFill>
        <p:spPr bwMode="auto">
          <a:xfrm>
            <a:off x="5262113" y="2363638"/>
            <a:ext cx="3373887" cy="2777877"/>
          </a:xfrm>
          <a:prstGeom prst="rect">
            <a:avLst/>
          </a:prstGeom>
          <a:noFill/>
          <a:ln>
            <a:noFill/>
          </a:ln>
        </p:spPr>
      </p:pic>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8" name="textruta 7"/>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413425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8786" y="1657350"/>
            <a:ext cx="7770814" cy="3742650"/>
          </a:xfrm>
        </p:spPr>
        <p:txBody>
          <a:bodyPr>
            <a:normAutofit/>
          </a:bodyPr>
          <a:lstStyle/>
          <a:p>
            <a:pPr marL="0" indent="0">
              <a:buNone/>
            </a:pPr>
            <a:endParaRPr lang="sv-SE" sz="2800" dirty="0">
              <a:latin typeface="Times New Roman" panose="02020603050405020304" pitchFamily="18" charset="0"/>
              <a:cs typeface="Times New Roman" panose="02020603050405020304" pitchFamily="18" charset="0"/>
            </a:endParaRPr>
          </a:p>
          <a:p>
            <a:r>
              <a:rPr lang="sv-SE" sz="2800" dirty="0">
                <a:latin typeface="Times New Roman" panose="02020603050405020304" pitchFamily="18" charset="0"/>
                <a:cs typeface="Times New Roman" panose="02020603050405020304" pitchFamily="18" charset="0"/>
              </a:rPr>
              <a:t>Gott exempel från träff  4, 5 eller 6?</a:t>
            </a:r>
          </a:p>
          <a:p>
            <a:endParaRPr lang="sv-SE" sz="2800" dirty="0">
              <a:latin typeface="Times New Roman" panose="02020603050405020304" pitchFamily="18" charset="0"/>
              <a:cs typeface="Times New Roman" panose="02020603050405020304" pitchFamily="18" charset="0"/>
            </a:endParaRPr>
          </a:p>
          <a:p>
            <a:r>
              <a:rPr lang="sv-SE" sz="2800" dirty="0">
                <a:latin typeface="Times New Roman" panose="02020603050405020304" pitchFamily="18" charset="0"/>
                <a:cs typeface="Times New Roman" panose="02020603050405020304" pitchFamily="18" charset="0"/>
              </a:rPr>
              <a:t>Reflektion/fråga på innehållet träff 7 och 8?</a:t>
            </a:r>
          </a:p>
          <a:p>
            <a:endParaRPr lang="sv-SE" sz="2400" dirty="0"/>
          </a:p>
        </p:txBody>
      </p:sp>
      <p:sp>
        <p:nvSpPr>
          <p:cNvPr id="5" name="Rubrik 4"/>
          <p:cNvSpPr>
            <a:spLocks noGrp="1"/>
          </p:cNvSpPr>
          <p:nvPr>
            <p:ph type="title"/>
          </p:nvPr>
        </p:nvSpPr>
        <p:spPr/>
        <p:txBody>
          <a:bodyPr>
            <a:normAutofit/>
          </a:bodyPr>
          <a:lstStyle/>
          <a:p>
            <a:pPr algn="ctr"/>
            <a:br>
              <a:rPr lang="sv-SE" sz="4000" dirty="0">
                <a:latin typeface="Times New Roman" panose="02020603050405020304" pitchFamily="18" charset="0"/>
                <a:cs typeface="Times New Roman" panose="02020603050405020304" pitchFamily="18" charset="0"/>
              </a:rPr>
            </a:br>
            <a:r>
              <a:rPr lang="sv-SE" sz="4000" dirty="0">
                <a:latin typeface="Times New Roman" panose="02020603050405020304" pitchFamily="18" charset="0"/>
                <a:cs typeface="Times New Roman" panose="02020603050405020304" pitchFamily="18" charset="0"/>
              </a:rPr>
              <a:t>Sedan förra gången…</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1563207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ubrik 1"/>
          <p:cNvSpPr>
            <a:spLocks noGrp="1"/>
          </p:cNvSpPr>
          <p:nvPr>
            <p:ph type="title"/>
          </p:nvPr>
        </p:nvSpPr>
        <p:spPr>
          <a:xfrm>
            <a:off x="457199" y="766356"/>
            <a:ext cx="8178801" cy="897148"/>
          </a:xfrm>
        </p:spPr>
        <p:txBody>
          <a:bodyPr>
            <a:noAutofit/>
          </a:bodyPr>
          <a:lstStyle/>
          <a:p>
            <a:pPr algn="ctr" eaLnBrk="1" hangingPunct="1"/>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Uppföljning av uppdrag och regler</a:t>
            </a:r>
            <a:br>
              <a:rPr lang="sv-SE" sz="4000" dirty="0"/>
            </a:br>
            <a:endParaRPr lang="sv-SE" sz="4000" dirty="0"/>
          </a:p>
        </p:txBody>
      </p:sp>
      <p:sp>
        <p:nvSpPr>
          <p:cNvPr id="33795" name="Platshållare för innehåll 2"/>
          <p:cNvSpPr>
            <a:spLocks noGrp="1"/>
          </p:cNvSpPr>
          <p:nvPr>
            <p:ph idx="1"/>
          </p:nvPr>
        </p:nvSpPr>
        <p:spPr>
          <a:xfrm>
            <a:off x="457199" y="1802898"/>
            <a:ext cx="8178800" cy="5086081"/>
          </a:xfrm>
        </p:spPr>
        <p:txBody>
          <a:bodyPr>
            <a:normAutofit/>
          </a:bodyPr>
          <a:lstStyle/>
          <a:p>
            <a:pPr lvl="0">
              <a:lnSpc>
                <a:spcPct val="100000"/>
              </a:lnSpc>
              <a:spcBef>
                <a:spcPts val="1800"/>
              </a:spcBef>
              <a:spcAft>
                <a:spcPts val="600"/>
              </a:spcAft>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Ge uppmärksamhet när barnen klarar uppdragen/reglerna.</a:t>
            </a:r>
          </a:p>
          <a:p>
            <a:pPr lvl="0">
              <a:lnSpc>
                <a:spcPct val="100000"/>
              </a:lnSpc>
              <a:spcBef>
                <a:spcPts val="1800"/>
              </a:spcBef>
              <a:spcAft>
                <a:spcPts val="600"/>
              </a:spcAft>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Ha en rutin för uppföljning av uppdragen/reglerna (till exempel varje kväll).</a:t>
            </a:r>
          </a:p>
          <a:p>
            <a:pPr lvl="0">
              <a:lnSpc>
                <a:spcPct val="100000"/>
              </a:lnSpc>
              <a:spcBef>
                <a:spcPts val="1800"/>
              </a:spcBef>
              <a:spcAft>
                <a:spcPts val="600"/>
              </a:spcAft>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Varje gång barnen klarar uppdragen/reglerna måste det uppmärksammas (och barnet få en belöning om det är överenskommet). </a:t>
            </a:r>
          </a:p>
          <a:p>
            <a:pPr eaLnBrk="1" hangingPunct="1">
              <a:lnSpc>
                <a:spcPct val="100000"/>
              </a:lnSpc>
              <a:buFont typeface="Monotype Sorts" pitchFamily="2" charset="2"/>
              <a:buNone/>
            </a:pPr>
            <a:endParaRPr lang="sv-SE" sz="2800" b="1" dirty="0"/>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1807499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ubrik 1"/>
          <p:cNvSpPr>
            <a:spLocks noGrp="1"/>
          </p:cNvSpPr>
          <p:nvPr>
            <p:ph type="title"/>
          </p:nvPr>
        </p:nvSpPr>
        <p:spPr>
          <a:xfrm>
            <a:off x="457200" y="785118"/>
            <a:ext cx="8178801" cy="897148"/>
          </a:xfrm>
        </p:spPr>
        <p:txBody>
          <a:bodyPr>
            <a:normAutofit fontScale="90000"/>
          </a:bodyPr>
          <a:lstStyle/>
          <a:p>
            <a:pPr algn="ctr" eaLnBrk="1" hangingPunct="1"/>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Särskilda råd vid uppföljning av regler</a:t>
            </a:r>
            <a:endParaRPr lang="sv-SE" sz="3200" dirty="0"/>
          </a:p>
        </p:txBody>
      </p:sp>
      <p:sp>
        <p:nvSpPr>
          <p:cNvPr id="33795" name="Platshållare för innehåll 2"/>
          <p:cNvSpPr>
            <a:spLocks noGrp="1"/>
          </p:cNvSpPr>
          <p:nvPr>
            <p:ph idx="1"/>
          </p:nvPr>
        </p:nvSpPr>
        <p:spPr>
          <a:xfrm>
            <a:off x="483344" y="2025166"/>
            <a:ext cx="8178800" cy="5086081"/>
          </a:xfrm>
        </p:spPr>
        <p:txBody>
          <a:bodyPr>
            <a:normAutofit/>
          </a:bodyPr>
          <a:lstStyle/>
          <a:p>
            <a:pPr marL="457200" indent="-457200">
              <a:lnSpc>
                <a:spcPct val="100000"/>
              </a:lnSpc>
              <a:spcBef>
                <a:spcPts val="1800"/>
              </a:spcBef>
              <a:buFont typeface="Arial" panose="020B0604020202020204" pitchFamily="34" charset="0"/>
              <a:buChar char="•"/>
            </a:pPr>
            <a:r>
              <a:rPr lang="sv-SE" sz="3200" dirty="0">
                <a:solidFill>
                  <a:schemeClr val="tx1"/>
                </a:solidFill>
                <a:latin typeface="Times New Roman" panose="02020603050405020304" pitchFamily="18" charset="0"/>
                <a:cs typeface="Times New Roman" panose="02020603050405020304" pitchFamily="18" charset="0"/>
              </a:rPr>
              <a:t>Föräldern behöver ta ansvar om barnet bryter mot reglerna.</a:t>
            </a:r>
          </a:p>
          <a:p>
            <a:pPr marL="457200" indent="-457200">
              <a:lnSpc>
                <a:spcPct val="100000"/>
              </a:lnSpc>
              <a:spcBef>
                <a:spcPts val="1800"/>
              </a:spcBef>
              <a:buFont typeface="Arial" panose="020B0604020202020204" pitchFamily="34" charset="0"/>
              <a:buChar char="•"/>
            </a:pPr>
            <a:r>
              <a:rPr lang="sv-SE" sz="3200" dirty="0">
                <a:solidFill>
                  <a:schemeClr val="tx1"/>
                </a:solidFill>
                <a:latin typeface="Times New Roman" panose="02020603050405020304" pitchFamily="18" charset="0"/>
                <a:cs typeface="Times New Roman" panose="02020603050405020304" pitchFamily="18" charset="0"/>
              </a:rPr>
              <a:t>Lugn uppföljning</a:t>
            </a:r>
          </a:p>
          <a:p>
            <a:pPr marL="457200" indent="-457200">
              <a:lnSpc>
                <a:spcPct val="100000"/>
              </a:lnSpc>
              <a:spcBef>
                <a:spcPts val="1800"/>
              </a:spcBef>
              <a:buFont typeface="Arial" panose="020B0604020202020204" pitchFamily="34" charset="0"/>
              <a:buChar char="•"/>
            </a:pPr>
            <a:r>
              <a:rPr lang="sv-SE" sz="3200" dirty="0">
                <a:solidFill>
                  <a:schemeClr val="tx1"/>
                </a:solidFill>
                <a:latin typeface="Times New Roman" panose="02020603050405020304" pitchFamily="18" charset="0"/>
                <a:cs typeface="Times New Roman" panose="02020603050405020304" pitchFamily="18" charset="0"/>
              </a:rPr>
              <a:t>Använd planerade och rimliga konsekvenser</a:t>
            </a:r>
          </a:p>
          <a:p>
            <a:pPr marL="0" indent="0">
              <a:lnSpc>
                <a:spcPct val="100000"/>
              </a:lnSpc>
            </a:pPr>
            <a:endParaRPr lang="sv-SE" sz="3200" dirty="0">
              <a:latin typeface="Times New Roman" panose="02020603050405020304" pitchFamily="18" charset="0"/>
              <a:cs typeface="Times New Roman" panose="02020603050405020304" pitchFamily="18" charset="0"/>
            </a:endParaRPr>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1689811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ubrik 1"/>
          <p:cNvSpPr>
            <a:spLocks noGrp="1"/>
          </p:cNvSpPr>
          <p:nvPr>
            <p:ph type="title"/>
          </p:nvPr>
        </p:nvSpPr>
        <p:spPr>
          <a:xfrm>
            <a:off x="457199" y="276045"/>
            <a:ext cx="8178801" cy="1173194"/>
          </a:xfrm>
        </p:spPr>
        <p:txBody>
          <a:bodyPr>
            <a:noAutofit/>
          </a:bodyPr>
          <a:lstStyle/>
          <a:p>
            <a:pPr algn="ctr" eaLnBrk="1" hangingPunct="1"/>
            <a:br>
              <a:rPr lang="sv-SE" sz="4000" dirty="0">
                <a:solidFill>
                  <a:schemeClr val="tx1"/>
                </a:solidFill>
                <a:latin typeface="Times New Roman" panose="02020603050405020304" pitchFamily="18" charset="0"/>
                <a:cs typeface="Times New Roman" panose="02020603050405020304" pitchFamily="18" charset="0"/>
              </a:rPr>
            </a:b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Konsekvenser</a:t>
            </a:r>
            <a:br>
              <a:rPr lang="sv-SE" sz="4000" dirty="0"/>
            </a:br>
            <a:endParaRPr lang="sv-SE" sz="4000" dirty="0"/>
          </a:p>
        </p:txBody>
      </p:sp>
      <p:sp>
        <p:nvSpPr>
          <p:cNvPr id="33795" name="Platshållare för innehåll 2"/>
          <p:cNvSpPr>
            <a:spLocks noGrp="1"/>
          </p:cNvSpPr>
          <p:nvPr>
            <p:ph idx="1"/>
          </p:nvPr>
        </p:nvSpPr>
        <p:spPr>
          <a:xfrm>
            <a:off x="489858" y="1648643"/>
            <a:ext cx="8178800" cy="5051574"/>
          </a:xfrm>
        </p:spPr>
        <p:txBody>
          <a:bodyPr>
            <a:normAutofit/>
          </a:bodyPr>
          <a:lstStyle/>
          <a:p>
            <a:pPr marL="457200" indent="-457200" eaLnBrk="1" hangingPunct="1">
              <a:lnSpc>
                <a:spcPct val="100000"/>
              </a:lnSpc>
              <a:buFont typeface="Arial" panose="020B0604020202020204" pitchFamily="34" charset="0"/>
              <a:buChar char="•"/>
            </a:pPr>
            <a:r>
              <a:rPr lang="sv-SE" sz="3200" dirty="0">
                <a:latin typeface="Times New Roman" panose="02020603050405020304" pitchFamily="18" charset="0"/>
                <a:cs typeface="Times New Roman" panose="02020603050405020304" pitchFamily="18" charset="0"/>
              </a:rPr>
              <a:t>Naturliga konsekvenser</a:t>
            </a:r>
          </a:p>
          <a:p>
            <a:pPr eaLnBrk="1" hangingPunct="1">
              <a:lnSpc>
                <a:spcPct val="100000"/>
              </a:lnSpc>
            </a:pPr>
            <a:endParaRPr lang="sv-SE" sz="2800" dirty="0"/>
          </a:p>
          <a:p>
            <a:pPr eaLnBrk="1" hangingPunct="1">
              <a:lnSpc>
                <a:spcPct val="100000"/>
              </a:lnSpc>
              <a:buFont typeface="Monotype Sorts" pitchFamily="2" charset="2"/>
              <a:buNone/>
            </a:pPr>
            <a:r>
              <a:rPr lang="sv-SE" sz="2800" b="1" dirty="0"/>
              <a:t>     </a:t>
            </a:r>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503769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ubrik 1"/>
          <p:cNvSpPr>
            <a:spLocks noGrp="1"/>
          </p:cNvSpPr>
          <p:nvPr>
            <p:ph type="title"/>
          </p:nvPr>
        </p:nvSpPr>
        <p:spPr>
          <a:xfrm>
            <a:off x="0" y="1348441"/>
            <a:ext cx="9144000" cy="970838"/>
          </a:xfrm>
        </p:spPr>
        <p:txBody>
          <a:bodyPr/>
          <a:lstStyle/>
          <a:p>
            <a:pPr algn="ctr"/>
            <a:r>
              <a:rPr lang="sv-SE" sz="4000" dirty="0">
                <a:solidFill>
                  <a:schemeClr val="tx1"/>
                </a:solidFill>
                <a:latin typeface="Times New Roman" panose="02020603050405020304" pitchFamily="18" charset="0"/>
                <a:cs typeface="Times New Roman" panose="02020603050405020304" pitchFamily="18" charset="0"/>
                <a:sym typeface="Webdings" pitchFamily="18" charset="2"/>
              </a:rPr>
              <a:t> </a:t>
            </a:r>
            <a:r>
              <a:rPr lang="sv-SE" sz="4000" dirty="0">
                <a:solidFill>
                  <a:schemeClr val="tx1"/>
                </a:solidFill>
                <a:latin typeface="Times New Roman" panose="02020603050405020304" pitchFamily="18" charset="0"/>
                <a:cs typeface="Times New Roman" panose="02020603050405020304" pitchFamily="18" charset="0"/>
              </a:rPr>
              <a:t>Film 17: Naturliga konsekvenser</a:t>
            </a: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  </a:t>
            </a:r>
          </a:p>
        </p:txBody>
      </p:sp>
      <p:pic>
        <p:nvPicPr>
          <p:cNvPr id="4" name="Bildobjekt 3"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6" name="textruta 5"/>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pic>
        <p:nvPicPr>
          <p:cNvPr id="8" name="Bildobjekt 7">
            <a:extLst>
              <a:ext uri="{FF2B5EF4-FFF2-40B4-BE49-F238E27FC236}">
                <a16:creationId xmlns:a16="http://schemas.microsoft.com/office/drawing/2014/main" id="{C3FDCB61-F036-4119-93DE-9336CA6F0DF7}"/>
              </a:ext>
            </a:extLst>
          </p:cNvPr>
          <p:cNvPicPr>
            <a:picLocks noChangeAspect="1"/>
          </p:cNvPicPr>
          <p:nvPr/>
        </p:nvPicPr>
        <p:blipFill>
          <a:blip r:embed="rId5"/>
          <a:stretch>
            <a:fillRect/>
          </a:stretch>
        </p:blipFill>
        <p:spPr>
          <a:xfrm>
            <a:off x="1821543" y="2319279"/>
            <a:ext cx="5500914" cy="3314444"/>
          </a:xfrm>
          <a:prstGeom prst="rect">
            <a:avLst/>
          </a:prstGeom>
        </p:spPr>
      </p:pic>
    </p:spTree>
    <p:extLst>
      <p:ext uri="{BB962C8B-B14F-4D97-AF65-F5344CB8AC3E}">
        <p14:creationId xmlns:p14="http://schemas.microsoft.com/office/powerpoint/2010/main" val="79867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ubrik 1"/>
          <p:cNvSpPr>
            <a:spLocks noGrp="1"/>
          </p:cNvSpPr>
          <p:nvPr>
            <p:ph type="title"/>
          </p:nvPr>
        </p:nvSpPr>
        <p:spPr>
          <a:xfrm>
            <a:off x="457199" y="673937"/>
            <a:ext cx="8178801" cy="1173194"/>
          </a:xfrm>
        </p:spPr>
        <p:txBody>
          <a:bodyPr>
            <a:normAutofit/>
          </a:bodyPr>
          <a:lstStyle/>
          <a:p>
            <a:pPr algn="ctr" eaLnBrk="1" hangingPunct="1"/>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Planerade konsekvenser</a:t>
            </a:r>
            <a:br>
              <a:rPr lang="sv-SE" sz="3200" dirty="0"/>
            </a:br>
            <a:endParaRPr lang="sv-SE" sz="3200" dirty="0"/>
          </a:p>
        </p:txBody>
      </p:sp>
      <p:sp>
        <p:nvSpPr>
          <p:cNvPr id="33795" name="Platshållare för innehåll 2"/>
          <p:cNvSpPr>
            <a:spLocks noGrp="1"/>
          </p:cNvSpPr>
          <p:nvPr>
            <p:ph idx="1"/>
          </p:nvPr>
        </p:nvSpPr>
        <p:spPr>
          <a:xfrm>
            <a:off x="457200" y="1449240"/>
            <a:ext cx="8178800" cy="5051574"/>
          </a:xfrm>
        </p:spPr>
        <p:txBody>
          <a:bodyPr>
            <a:normAutofit/>
          </a:bodyPr>
          <a:lstStyle/>
          <a:p>
            <a:pPr eaLnBrk="1" hangingPunct="1">
              <a:lnSpc>
                <a:spcPct val="100000"/>
              </a:lnSpc>
            </a:pPr>
            <a:r>
              <a:rPr lang="sv-SE" sz="2800" i="1" dirty="0">
                <a:latin typeface="Times New Roman" panose="02020603050405020304" pitchFamily="18" charset="0"/>
                <a:cs typeface="Times New Roman" panose="02020603050405020304" pitchFamily="18" charset="0"/>
              </a:rPr>
              <a:t>Följer en regel:</a:t>
            </a:r>
          </a:p>
          <a:p>
            <a:pPr eaLnBrk="1" hangingPunct="1">
              <a:lnSpc>
                <a:spcPct val="100000"/>
              </a:lnSpc>
            </a:pPr>
            <a:r>
              <a:rPr lang="sv-SE" sz="2800" dirty="0">
                <a:latin typeface="Times New Roman" panose="02020603050405020304" pitchFamily="18" charset="0"/>
                <a:cs typeface="Times New Roman" panose="02020603050405020304" pitchFamily="18" charset="0"/>
              </a:rPr>
              <a:t>Positiva konsekvenser</a:t>
            </a:r>
          </a:p>
          <a:p>
            <a:pPr eaLnBrk="1" hangingPunct="1">
              <a:lnSpc>
                <a:spcPct val="100000"/>
              </a:lnSpc>
            </a:pPr>
            <a:endParaRPr lang="sv-SE" sz="2800" dirty="0">
              <a:latin typeface="Times New Roman" panose="02020603050405020304" pitchFamily="18" charset="0"/>
              <a:cs typeface="Times New Roman" panose="02020603050405020304" pitchFamily="18" charset="0"/>
            </a:endParaRPr>
          </a:p>
          <a:p>
            <a:pPr eaLnBrk="1" hangingPunct="1">
              <a:lnSpc>
                <a:spcPct val="100000"/>
              </a:lnSpc>
            </a:pPr>
            <a:r>
              <a:rPr lang="sv-SE" sz="2800" i="1" dirty="0">
                <a:latin typeface="Times New Roman" panose="02020603050405020304" pitchFamily="18" charset="0"/>
                <a:cs typeface="Times New Roman" panose="02020603050405020304" pitchFamily="18" charset="0"/>
              </a:rPr>
              <a:t>Bryter mot en regel:</a:t>
            </a:r>
          </a:p>
          <a:p>
            <a:pPr eaLnBrk="1" hangingPunct="1">
              <a:lnSpc>
                <a:spcPct val="100000"/>
              </a:lnSpc>
            </a:pPr>
            <a:r>
              <a:rPr lang="sv-SE" sz="2800" dirty="0">
                <a:latin typeface="Times New Roman" panose="02020603050405020304" pitchFamily="18" charset="0"/>
                <a:cs typeface="Times New Roman" panose="02020603050405020304" pitchFamily="18" charset="0"/>
              </a:rPr>
              <a:t>Logiska konsekvenser</a:t>
            </a:r>
          </a:p>
          <a:p>
            <a:pPr eaLnBrk="1" hangingPunct="1">
              <a:lnSpc>
                <a:spcPct val="100000"/>
              </a:lnSpc>
            </a:pPr>
            <a:r>
              <a:rPr lang="sv-SE" sz="2800" dirty="0">
                <a:latin typeface="Times New Roman" panose="02020603050405020304" pitchFamily="18" charset="0"/>
                <a:cs typeface="Times New Roman" panose="02020603050405020304" pitchFamily="18" charset="0"/>
              </a:rPr>
              <a:t>Indragen förmån</a:t>
            </a:r>
          </a:p>
          <a:p>
            <a:pPr eaLnBrk="1" hangingPunct="1">
              <a:lnSpc>
                <a:spcPct val="100000"/>
              </a:lnSpc>
              <a:buFont typeface="Monotype Sorts" pitchFamily="2" charset="2"/>
              <a:buNone/>
            </a:pPr>
            <a:r>
              <a:rPr lang="sv-SE" sz="2800" b="1" dirty="0"/>
              <a:t>     </a:t>
            </a:r>
          </a:p>
        </p:txBody>
      </p:sp>
      <p:pic>
        <p:nvPicPr>
          <p:cNvPr id="5" name="Bildobjekt 4"/>
          <p:cNvPicPr/>
          <p:nvPr/>
        </p:nvPicPr>
        <p:blipFill>
          <a:blip r:embed="rId3">
            <a:extLst>
              <a:ext uri="{28A0092B-C50C-407E-A947-70E740481C1C}">
                <a14:useLocalDpi xmlns:a14="http://schemas.microsoft.com/office/drawing/2010/main" val="0"/>
              </a:ext>
            </a:extLst>
          </a:blip>
          <a:srcRect/>
          <a:stretch>
            <a:fillRect/>
          </a:stretch>
        </p:blipFill>
        <p:spPr bwMode="auto">
          <a:xfrm>
            <a:off x="4892040" y="1588052"/>
            <a:ext cx="3020393" cy="3806908"/>
          </a:xfrm>
          <a:prstGeom prst="rect">
            <a:avLst/>
          </a:prstGeom>
          <a:noFill/>
          <a:ln>
            <a:noFill/>
          </a:ln>
        </p:spPr>
      </p:pic>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8" name="textruta 7"/>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4112523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485376" y="479892"/>
            <a:ext cx="825363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Indragen förmån</a:t>
            </a:r>
          </a:p>
        </p:txBody>
      </p:sp>
      <p:sp>
        <p:nvSpPr>
          <p:cNvPr id="6" name="textruta 5"/>
          <p:cNvSpPr txBox="1"/>
          <p:nvPr/>
        </p:nvSpPr>
        <p:spPr>
          <a:xfrm>
            <a:off x="615711" y="833835"/>
            <a:ext cx="7380808"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När syftet är att stoppa ett uppenbart olämpligt beteende (farligt, skadligt)</a:t>
            </a:r>
            <a:endParaRPr kumimoji="0" lang="sv-SE"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När det inte finns uppenbara naturliga</a:t>
            </a:r>
            <a:r>
              <a:rPr kumimoji="0" lang="sv-SE" sz="2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eller logiska</a:t>
            </a: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konsekvenser</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Något som barnet vill ha men som det inte tar skada av att inte få</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Aldrig mer skada än nytta!</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Ej samtidigt tjata, skälla eller moralisera</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Hänsyn måste tas till barnets ålder – ej för småbarn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8" name="textruta 7"/>
          <p:cNvSpPr txBox="1"/>
          <p:nvPr/>
        </p:nvSpPr>
        <p:spPr>
          <a:xfrm>
            <a:off x="489858" y="212272"/>
            <a:ext cx="2077716" cy="461665"/>
          </a:xfrm>
          <a:prstGeom prst="rect">
            <a:avLst/>
          </a:prstGeom>
          <a:solidFill>
            <a:srgbClr val="92D05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noProof="0" dirty="0">
                <a:solidFill>
                  <a:srgbClr val="000000"/>
                </a:solidFill>
                <a:cs typeface="Arial"/>
                <a:sym typeface="Arial"/>
                <a:rtl val="0"/>
              </a:rPr>
              <a:t>Fördjupning</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3194417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77586" y="988243"/>
            <a:ext cx="8866414" cy="1428751"/>
          </a:xfrm>
        </p:spPr>
        <p:txBody>
          <a:bodyPr>
            <a:normAutofit/>
          </a:bodyPr>
          <a:lstStyle/>
          <a:p>
            <a:pPr algn="ctr" eaLnBrk="1" hangingPunct="1"/>
            <a:r>
              <a:rPr lang="sv-SE" sz="4000" dirty="0">
                <a:solidFill>
                  <a:schemeClr val="tx1"/>
                </a:solidFill>
                <a:latin typeface="Times New Roman" panose="02020603050405020304" pitchFamily="18" charset="0"/>
                <a:cs typeface="Times New Roman" panose="02020603050405020304" pitchFamily="18" charset="0"/>
              </a:rPr>
              <a:t>Indragen förmån, forts.</a:t>
            </a:r>
          </a:p>
        </p:txBody>
      </p:sp>
      <p:sp>
        <p:nvSpPr>
          <p:cNvPr id="37891" name="Rectangle 3"/>
          <p:cNvSpPr>
            <a:spLocks noGrp="1" noChangeArrowheads="1"/>
          </p:cNvSpPr>
          <p:nvPr>
            <p:ph type="body" idx="4294967295"/>
          </p:nvPr>
        </p:nvSpPr>
        <p:spPr>
          <a:xfrm>
            <a:off x="0" y="1268760"/>
            <a:ext cx="8178800" cy="4824536"/>
          </a:xfrm>
          <a:prstGeom prst="rect">
            <a:avLst/>
          </a:prstGeom>
        </p:spPr>
        <p:txBody>
          <a:bodyPr>
            <a:normAutofit/>
          </a:bodyPr>
          <a:lstStyle/>
          <a:p>
            <a:pPr eaLnBrk="1" hangingPunct="1">
              <a:buNone/>
            </a:pPr>
            <a:r>
              <a:rPr lang="sv-SE" sz="2400" dirty="0">
                <a:latin typeface="Stockholm Type Display Regular" pitchFamily="50" charset="0"/>
              </a:rPr>
              <a:t>                            </a:t>
            </a:r>
          </a:p>
        </p:txBody>
      </p:sp>
      <p:sp>
        <p:nvSpPr>
          <p:cNvPr id="2" name="textruta 1"/>
          <p:cNvSpPr txBox="1"/>
          <p:nvPr/>
        </p:nvSpPr>
        <p:spPr>
          <a:xfrm>
            <a:off x="130629" y="1391817"/>
            <a:ext cx="9013371"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mindre datortid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a:solidFill>
                  <a:srgbClr val="000000"/>
                </a:solidFill>
                <a:latin typeface="Times New Roman" panose="02020603050405020304" pitchFamily="18" charset="0"/>
                <a:cs typeface="Times New Roman" panose="02020603050405020304" pitchFamily="18" charset="0"/>
              </a:rPr>
              <a:t>ej gå på träning</a:t>
            </a:r>
            <a:endPar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Ingen veckopeng			Inget barnprogram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Vara inne på sitt rum 		ingen glass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får inte följa med till Skansen                inget tv-spel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lvl="0">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Inte gå hem till kompis i helgen	</a:t>
            </a:r>
            <a:r>
              <a:rPr lang="sv-SE" sz="2400" dirty="0">
                <a:solidFill>
                  <a:srgbClr val="000000"/>
                </a:solidFill>
                <a:latin typeface="Times New Roman" panose="02020603050405020304" pitchFamily="18" charset="0"/>
                <a:cs typeface="Times New Roman" panose="02020603050405020304" pitchFamily="18" charset="0"/>
              </a:rPr>
              <a:t> inte gå på discot </a:t>
            </a: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b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inget lördagsgodis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 ta hem kompisar	</a:t>
            </a:r>
            <a:b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inte gå 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sv-SE" sz="2400" b="0" i="0" u="none" strike="noStrike" kern="1200" cap="none" spc="0" normalizeH="0" baseline="0" noProof="0" dirty="0">
                <a:ln>
                  <a:noFill/>
                </a:ln>
                <a:solidFill>
                  <a:srgbClr val="000000"/>
                </a:solidFill>
                <a:effectLst/>
                <a:uLnTx/>
                <a:uFillTx/>
                <a:latin typeface="Stockholm Type Regular" pitchFamily="50" charset="0"/>
                <a:ea typeface="+mn-ea"/>
                <a:cs typeface="+mn-cs"/>
              </a:rPr>
              <a:t>	</a:t>
            </a:r>
            <a:r>
              <a:rPr kumimoji="0" lang="sv-SE" sz="2400" b="0" i="0" u="none" strike="noStrike" kern="1200" cap="none" spc="0" normalizeH="0" baseline="0" noProof="0" dirty="0">
                <a:ln>
                  <a:noFill/>
                </a:ln>
                <a:solidFill>
                  <a:srgbClr val="000000"/>
                </a:solidFill>
                <a:effectLst/>
                <a:uLnTx/>
                <a:uFillTx/>
                <a:latin typeface="Stockholm Type Display Regular" pitchFamily="50" charset="0"/>
                <a:ea typeface="+mn-ea"/>
                <a:cs typeface="+mn-cs"/>
              </a:rPr>
              <a:t>	</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8" name="textruta 7"/>
          <p:cNvSpPr txBox="1"/>
          <p:nvPr/>
        </p:nvSpPr>
        <p:spPr>
          <a:xfrm>
            <a:off x="482673" y="258317"/>
            <a:ext cx="1803327" cy="461665"/>
          </a:xfrm>
          <a:prstGeom prst="rect">
            <a:avLst/>
          </a:prstGeom>
          <a:solidFill>
            <a:srgbClr val="92D050"/>
          </a:solid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cs typeface="Arial"/>
                <a:sym typeface="Arial"/>
                <a:rtl val="0"/>
              </a:rPr>
              <a:t>Fördjupning</a:t>
            </a:r>
          </a:p>
        </p:txBody>
      </p:sp>
    </p:spTree>
    <p:extLst>
      <p:ext uri="{BB962C8B-B14F-4D97-AF65-F5344CB8AC3E}">
        <p14:creationId xmlns:p14="http://schemas.microsoft.com/office/powerpoint/2010/main" val="91268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ubrik 1"/>
          <p:cNvSpPr>
            <a:spLocks noGrp="1"/>
          </p:cNvSpPr>
          <p:nvPr>
            <p:ph type="title"/>
          </p:nvPr>
        </p:nvSpPr>
        <p:spPr>
          <a:xfrm>
            <a:off x="457200" y="556635"/>
            <a:ext cx="8033658" cy="1173194"/>
          </a:xfrm>
        </p:spPr>
        <p:txBody>
          <a:bodyPr>
            <a:normAutofit fontScale="90000"/>
          </a:bodyPr>
          <a:lstStyle/>
          <a:p>
            <a:pPr algn="ctr" eaLnBrk="1" hangingPunct="1"/>
            <a:br>
              <a:rPr lang="sv-SE" sz="4000" dirty="0">
                <a:solidFill>
                  <a:schemeClr val="tx1"/>
                </a:solidFill>
                <a:latin typeface="Times New Roman" panose="02020603050405020304" pitchFamily="18" charset="0"/>
                <a:cs typeface="Times New Roman" panose="02020603050405020304" pitchFamily="18" charset="0"/>
              </a:rPr>
            </a:br>
            <a:r>
              <a:rPr lang="sv-SE" sz="4400" dirty="0">
                <a:solidFill>
                  <a:schemeClr val="tx1"/>
                </a:solidFill>
                <a:latin typeface="Times New Roman" panose="02020603050405020304" pitchFamily="18" charset="0"/>
                <a:cs typeface="Times New Roman" panose="02020603050405020304" pitchFamily="18" charset="0"/>
              </a:rPr>
              <a:t>Demonstration – </a:t>
            </a:r>
            <a:br>
              <a:rPr lang="sv-SE" sz="4000" dirty="0">
                <a:solidFill>
                  <a:schemeClr val="tx1"/>
                </a:solidFill>
                <a:latin typeface="Times New Roman" panose="02020603050405020304" pitchFamily="18" charset="0"/>
                <a:cs typeface="Times New Roman" panose="02020603050405020304" pitchFamily="18" charset="0"/>
              </a:rPr>
            </a:br>
            <a:r>
              <a:rPr lang="sv-SE" sz="3600" dirty="0">
                <a:solidFill>
                  <a:schemeClr val="tx1"/>
                </a:solidFill>
                <a:latin typeface="Times New Roman" panose="02020603050405020304" pitchFamily="18" charset="0"/>
                <a:cs typeface="Times New Roman" panose="02020603050405020304" pitchFamily="18" charset="0"/>
              </a:rPr>
              <a:t>Överenskommelse om en regel</a:t>
            </a:r>
            <a:br>
              <a:rPr lang="sv-SE" sz="3600" dirty="0"/>
            </a:br>
            <a:endParaRPr lang="sv-SE" sz="3600" dirty="0"/>
          </a:p>
        </p:txBody>
      </p:sp>
      <p:sp>
        <p:nvSpPr>
          <p:cNvPr id="33795" name="Platshållare för innehåll 2"/>
          <p:cNvSpPr>
            <a:spLocks noGrp="1"/>
          </p:cNvSpPr>
          <p:nvPr>
            <p:ph idx="1"/>
          </p:nvPr>
        </p:nvSpPr>
        <p:spPr>
          <a:xfrm>
            <a:off x="457200" y="1449240"/>
            <a:ext cx="8178800" cy="5051574"/>
          </a:xfrm>
        </p:spPr>
        <p:txBody>
          <a:bodyPr>
            <a:normAutofit/>
          </a:bodyPr>
          <a:lstStyle/>
          <a:p>
            <a:pPr eaLnBrk="1" hangingPunct="1">
              <a:lnSpc>
                <a:spcPct val="100000"/>
              </a:lnSpc>
              <a:buFont typeface="Monotype Sorts" pitchFamily="2" charset="2"/>
              <a:buNone/>
            </a:pPr>
            <a:r>
              <a:rPr lang="sv-SE" sz="2800" b="1" dirty="0"/>
              <a:t>     </a:t>
            </a:r>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pic>
        <p:nvPicPr>
          <p:cNvPr id="11" name="Bildobjekt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9657" y="1880812"/>
            <a:ext cx="4413885" cy="4188429"/>
          </a:xfrm>
          <a:prstGeom prst="rect">
            <a:avLst/>
          </a:prstGeom>
          <a:noFill/>
          <a:ln>
            <a:noFill/>
          </a:ln>
        </p:spPr>
      </p:pic>
    </p:spTree>
    <p:extLst>
      <p:ext uri="{BB962C8B-B14F-4D97-AF65-F5344CB8AC3E}">
        <p14:creationId xmlns:p14="http://schemas.microsoft.com/office/powerpoint/2010/main" val="1272793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Platshållare för innehåll 2"/>
          <p:cNvSpPr>
            <a:spLocks noGrp="1"/>
          </p:cNvSpPr>
          <p:nvPr>
            <p:ph idx="1"/>
          </p:nvPr>
        </p:nvSpPr>
        <p:spPr>
          <a:xfrm>
            <a:off x="457200" y="1449240"/>
            <a:ext cx="8178800" cy="5051574"/>
          </a:xfrm>
        </p:spPr>
        <p:txBody>
          <a:bodyPr>
            <a:normAutofit/>
          </a:bodyPr>
          <a:lstStyle/>
          <a:p>
            <a:pPr eaLnBrk="1" hangingPunct="1">
              <a:lnSpc>
                <a:spcPct val="100000"/>
              </a:lnSpc>
              <a:buFont typeface="Monotype Sorts" pitchFamily="2" charset="2"/>
              <a:buNone/>
            </a:pPr>
            <a:r>
              <a:rPr lang="sv-SE" sz="2800" b="1" dirty="0"/>
              <a:t>     </a:t>
            </a:r>
          </a:p>
        </p:txBody>
      </p:sp>
      <p:pic>
        <p:nvPicPr>
          <p:cNvPr id="3" name="Bildobjekt 2"/>
          <p:cNvPicPr>
            <a:picLocks noChangeAspect="1"/>
          </p:cNvPicPr>
          <p:nvPr/>
        </p:nvPicPr>
        <p:blipFill>
          <a:blip r:embed="rId3"/>
          <a:stretch>
            <a:fillRect/>
          </a:stretch>
        </p:blipFill>
        <p:spPr>
          <a:xfrm>
            <a:off x="3065673" y="130627"/>
            <a:ext cx="5570327" cy="6608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p:cNvSpPr txBox="1"/>
          <p:nvPr/>
        </p:nvSpPr>
        <p:spPr>
          <a:xfrm>
            <a:off x="489858" y="212272"/>
            <a:ext cx="2077716"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3476800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ubrik 1"/>
          <p:cNvSpPr>
            <a:spLocks noGrp="1"/>
          </p:cNvSpPr>
          <p:nvPr>
            <p:ph type="title"/>
          </p:nvPr>
        </p:nvSpPr>
        <p:spPr>
          <a:xfrm>
            <a:off x="685798" y="522681"/>
            <a:ext cx="8178801" cy="1624473"/>
          </a:xfrm>
        </p:spPr>
        <p:txBody>
          <a:bodyPr>
            <a:normAutofit/>
          </a:bodyPr>
          <a:lstStyle/>
          <a:p>
            <a:pPr algn="ctr" eaLnBrk="1" hangingPunct="1"/>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Innan införandet av regler</a:t>
            </a:r>
            <a:br>
              <a:rPr lang="sv-SE" sz="3200" dirty="0"/>
            </a:br>
            <a:endParaRPr lang="sv-SE" sz="3200" dirty="0"/>
          </a:p>
        </p:txBody>
      </p:sp>
      <p:sp>
        <p:nvSpPr>
          <p:cNvPr id="33795" name="Platshållare för innehåll 2"/>
          <p:cNvSpPr>
            <a:spLocks noGrp="1"/>
          </p:cNvSpPr>
          <p:nvPr>
            <p:ph idx="1"/>
          </p:nvPr>
        </p:nvSpPr>
        <p:spPr>
          <a:xfrm>
            <a:off x="457198" y="1334917"/>
            <a:ext cx="8407401" cy="5349240"/>
          </a:xfrm>
        </p:spPr>
        <p:txBody>
          <a:bodyPr>
            <a:normAutofit fontScale="55000" lnSpcReduction="20000"/>
          </a:bodyPr>
          <a:lstStyle/>
          <a:p>
            <a:pPr marL="571500" indent="-571500" eaLnBrk="1" hangingPunct="1">
              <a:lnSpc>
                <a:spcPct val="100000"/>
              </a:lnSpc>
              <a:buFont typeface="Arial" panose="020B0604020202020204" pitchFamily="34" charset="0"/>
              <a:buChar char="•"/>
            </a:pPr>
            <a:r>
              <a:rPr lang="sv-SE" sz="4000" dirty="0">
                <a:latin typeface="Times New Roman" panose="02020603050405020304" pitchFamily="18" charset="0"/>
                <a:cs typeface="Times New Roman" panose="02020603050405020304" pitchFamily="18" charset="0"/>
              </a:rPr>
              <a:t>Tänk på att vi är i toppen av pyramiden – överenskommelse om en regel är bara till för några föräldrar!</a:t>
            </a:r>
          </a:p>
          <a:p>
            <a:pPr eaLnBrk="1" hangingPunct="1">
              <a:lnSpc>
                <a:spcPct val="100000"/>
              </a:lnSpc>
            </a:pPr>
            <a:endParaRPr lang="sv-SE" sz="4400" dirty="0">
              <a:latin typeface="Times New Roman" panose="02020603050405020304" pitchFamily="18" charset="0"/>
              <a:cs typeface="Times New Roman" panose="02020603050405020304" pitchFamily="18" charset="0"/>
            </a:endParaRPr>
          </a:p>
          <a:p>
            <a:pPr marL="571500" indent="-571500" eaLnBrk="1" hangingPunct="1">
              <a:lnSpc>
                <a:spcPct val="100000"/>
              </a:lnSpc>
              <a:buFont typeface="Arial" panose="020B0604020202020204" pitchFamily="34" charset="0"/>
              <a:buChar char="•"/>
            </a:pPr>
            <a:r>
              <a:rPr lang="sv-SE" sz="4000" dirty="0">
                <a:latin typeface="Times New Roman" panose="02020603050405020304" pitchFamily="18" charset="0"/>
                <a:cs typeface="Times New Roman" panose="02020603050405020304" pitchFamily="18" charset="0"/>
              </a:rPr>
              <a:t>För </a:t>
            </a:r>
            <a:r>
              <a:rPr lang="sv-SE" sz="4000" dirty="0" err="1">
                <a:latin typeface="Times New Roman" panose="02020603050405020304" pitchFamily="18" charset="0"/>
                <a:cs typeface="Times New Roman" panose="02020603050405020304" pitchFamily="18" charset="0"/>
              </a:rPr>
              <a:t>problembeteeenden</a:t>
            </a:r>
            <a:r>
              <a:rPr lang="sv-SE" sz="4000" dirty="0">
                <a:latin typeface="Times New Roman" panose="02020603050405020304" pitchFamily="18" charset="0"/>
                <a:cs typeface="Times New Roman" panose="02020603050405020304" pitchFamily="18" charset="0"/>
              </a:rPr>
              <a:t> som föräldrarna inte kommit till rätta med genom att jobba med basen, sortera i korgarna eller nödbroms</a:t>
            </a:r>
          </a:p>
          <a:p>
            <a:pPr eaLnBrk="1" hangingPunct="1">
              <a:lnSpc>
                <a:spcPct val="100000"/>
              </a:lnSpc>
            </a:pPr>
            <a:endParaRPr lang="sv-SE" sz="3300" dirty="0">
              <a:latin typeface="Times New Roman" panose="02020603050405020304" pitchFamily="18" charset="0"/>
              <a:cs typeface="Times New Roman" panose="02020603050405020304" pitchFamily="18" charset="0"/>
            </a:endParaRPr>
          </a:p>
          <a:p>
            <a:pPr eaLnBrk="1" hangingPunct="1">
              <a:lnSpc>
                <a:spcPct val="100000"/>
              </a:lnSpc>
            </a:pPr>
            <a:r>
              <a:rPr lang="sv-SE" sz="3600" b="1" dirty="0">
                <a:latin typeface="Times New Roman" panose="02020603050405020304" pitchFamily="18" charset="0"/>
                <a:cs typeface="Times New Roman" panose="02020603050405020304" pitchFamily="18" charset="0"/>
              </a:rPr>
              <a:t>	Frågor föräldrarna behöver ställa sig:</a:t>
            </a:r>
          </a:p>
          <a:p>
            <a:pPr eaLnBrk="1" hangingPunct="1">
              <a:lnSpc>
                <a:spcPct val="100000"/>
              </a:lnSpc>
            </a:pPr>
            <a:r>
              <a:rPr lang="sv-SE" sz="3300" dirty="0">
                <a:latin typeface="Times New Roman" panose="02020603050405020304" pitchFamily="18" charset="0"/>
                <a:cs typeface="Times New Roman" panose="02020603050405020304" pitchFamily="18" charset="0"/>
              </a:rPr>
              <a:t>	Får vi till gemensam stund och tid tillsammans?</a:t>
            </a:r>
          </a:p>
          <a:p>
            <a:pPr eaLnBrk="1" hangingPunct="1">
              <a:lnSpc>
                <a:spcPct val="100000"/>
              </a:lnSpc>
            </a:pPr>
            <a:r>
              <a:rPr lang="sv-SE" sz="3300" dirty="0">
                <a:latin typeface="Times New Roman" panose="02020603050405020304" pitchFamily="18" charset="0"/>
                <a:cs typeface="Times New Roman" panose="02020603050405020304" pitchFamily="18" charset="0"/>
              </a:rPr>
              <a:t>	Jobbar jag med förberedelser?</a:t>
            </a:r>
          </a:p>
          <a:p>
            <a:pPr eaLnBrk="1" hangingPunct="1">
              <a:lnSpc>
                <a:spcPct val="100000"/>
              </a:lnSpc>
            </a:pPr>
            <a:r>
              <a:rPr lang="sv-SE" sz="3300" dirty="0">
                <a:latin typeface="Times New Roman" panose="02020603050405020304" pitchFamily="18" charset="0"/>
                <a:cs typeface="Times New Roman" panose="02020603050405020304" pitchFamily="18" charset="0"/>
              </a:rPr>
              <a:t>	Får barnet tillräckligt med uppmuntran?</a:t>
            </a:r>
          </a:p>
          <a:p>
            <a:pPr eaLnBrk="1" hangingPunct="1">
              <a:lnSpc>
                <a:spcPct val="100000"/>
              </a:lnSpc>
            </a:pPr>
            <a:r>
              <a:rPr lang="sv-SE" sz="3300" dirty="0">
                <a:latin typeface="Times New Roman" panose="02020603050405020304" pitchFamily="18" charset="0"/>
                <a:cs typeface="Times New Roman" panose="02020603050405020304" pitchFamily="18" charset="0"/>
              </a:rPr>
              <a:t>	Har jag prövat att ge barnet uppdrag?</a:t>
            </a:r>
          </a:p>
          <a:p>
            <a:pPr eaLnBrk="1" hangingPunct="1">
              <a:lnSpc>
                <a:spcPct val="100000"/>
              </a:lnSpc>
            </a:pPr>
            <a:r>
              <a:rPr lang="sv-SE" sz="3300" dirty="0">
                <a:latin typeface="Times New Roman" panose="02020603050405020304" pitchFamily="18" charset="0"/>
                <a:cs typeface="Times New Roman" panose="02020603050405020304" pitchFamily="18" charset="0"/>
              </a:rPr>
              <a:t>	Har barnet upplevt att det har lyckats med olika saker?</a:t>
            </a:r>
          </a:p>
          <a:p>
            <a:pPr eaLnBrk="1" hangingPunct="1">
              <a:lnSpc>
                <a:spcPct val="100000"/>
              </a:lnSpc>
            </a:pPr>
            <a:r>
              <a:rPr lang="sv-SE" sz="3300" dirty="0">
                <a:latin typeface="Times New Roman" panose="02020603050405020304" pitchFamily="18" charset="0"/>
                <a:cs typeface="Times New Roman" panose="02020603050405020304" pitchFamily="18" charset="0"/>
              </a:rPr>
              <a:t>	Behöver en samspelsanalys göras för någon situation?</a:t>
            </a:r>
          </a:p>
          <a:p>
            <a:pPr eaLnBrk="1" hangingPunct="1">
              <a:lnSpc>
                <a:spcPct val="100000"/>
              </a:lnSpc>
            </a:pPr>
            <a:endParaRPr lang="sv-SE" sz="3300" dirty="0">
              <a:latin typeface="Times New Roman" panose="02020603050405020304" pitchFamily="18" charset="0"/>
              <a:cs typeface="Times New Roman" panose="02020603050405020304" pitchFamily="18" charset="0"/>
            </a:endParaRPr>
          </a:p>
          <a:p>
            <a:pPr eaLnBrk="1" hangingPunct="1">
              <a:lnSpc>
                <a:spcPct val="100000"/>
              </a:lnSpc>
            </a:pPr>
            <a:r>
              <a:rPr lang="sv-SE" sz="3600" b="1" dirty="0">
                <a:latin typeface="Times New Roman" panose="02020603050405020304" pitchFamily="18" charset="0"/>
                <a:cs typeface="Times New Roman" panose="02020603050405020304" pitchFamily="18" charset="0"/>
              </a:rPr>
              <a:t>	Det går inte att ta en genväg med regler om det samtidigt finns brister i umgänge och kommunikation!</a:t>
            </a:r>
          </a:p>
          <a:p>
            <a:pPr eaLnBrk="1" hangingPunct="1">
              <a:lnSpc>
                <a:spcPct val="100000"/>
              </a:lnSpc>
            </a:pPr>
            <a:endParaRPr lang="sv-SE" sz="2800" dirty="0"/>
          </a:p>
          <a:p>
            <a:pPr eaLnBrk="1" hangingPunct="1">
              <a:lnSpc>
                <a:spcPct val="100000"/>
              </a:lnSpc>
              <a:buFont typeface="Monotype Sorts" pitchFamily="2" charset="2"/>
              <a:buNone/>
            </a:pPr>
            <a:r>
              <a:rPr lang="sv-SE" sz="2800" b="1" dirty="0"/>
              <a:t>     </a:t>
            </a:r>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p:cNvSpPr txBox="1"/>
          <p:nvPr/>
        </p:nvSpPr>
        <p:spPr>
          <a:xfrm>
            <a:off x="489858" y="212272"/>
            <a:ext cx="1840747" cy="461665"/>
          </a:xfrm>
          <a:prstGeom prst="rect">
            <a:avLst/>
          </a:prstGeom>
          <a:solidFill>
            <a:srgbClr val="92D05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cs typeface="Arial"/>
                <a:sym typeface="Arial"/>
                <a:rtl val="0"/>
              </a:rPr>
              <a:t>Fördjupning</a:t>
            </a:r>
          </a:p>
        </p:txBody>
      </p:sp>
    </p:spTree>
    <p:extLst>
      <p:ext uri="{BB962C8B-B14F-4D97-AF65-F5344CB8AC3E}">
        <p14:creationId xmlns:p14="http://schemas.microsoft.com/office/powerpoint/2010/main" val="202477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9357" y="1733550"/>
            <a:ext cx="8231188" cy="1418545"/>
          </a:xfrm>
        </p:spPr>
        <p:txBody>
          <a:bodyPr>
            <a:noAutofit/>
          </a:bodyPr>
          <a:lstStyle/>
          <a:p>
            <a:pPr algn="ctr">
              <a:lnSpc>
                <a:spcPct val="100000"/>
              </a:lnSpc>
            </a:pPr>
            <a:br>
              <a:rPr lang="sv-SE" sz="4400" b="0" dirty="0">
                <a:latin typeface="Times New Roman" panose="02020603050405020304" pitchFamily="18" charset="0"/>
                <a:cs typeface="Times New Roman" panose="02020603050405020304" pitchFamily="18" charset="0"/>
              </a:rPr>
            </a:br>
            <a:r>
              <a:rPr lang="sv-SE" sz="4400" dirty="0">
                <a:solidFill>
                  <a:schemeClr val="tx1"/>
                </a:solidFill>
                <a:latin typeface="Times New Roman" panose="02020603050405020304" pitchFamily="18" charset="0"/>
                <a:cs typeface="Times New Roman" panose="02020603050405020304" pitchFamily="18" charset="0"/>
              </a:rPr>
              <a:t>Teoriavsnitt</a:t>
            </a:r>
            <a:r>
              <a:rPr lang="sv-SE" sz="4400" b="0" dirty="0">
                <a:solidFill>
                  <a:schemeClr val="tx1"/>
                </a:solidFill>
                <a:latin typeface="Times New Roman" panose="02020603050405020304" pitchFamily="18" charset="0"/>
                <a:cs typeface="Times New Roman" panose="02020603050405020304" pitchFamily="18" charset="0"/>
              </a:rPr>
              <a:t> </a:t>
            </a:r>
            <a:br>
              <a:rPr lang="sv-SE" sz="4400" b="0" dirty="0">
                <a:latin typeface="Times New Roman" panose="02020603050405020304" pitchFamily="18" charset="0"/>
                <a:cs typeface="Times New Roman" panose="02020603050405020304" pitchFamily="18" charset="0"/>
              </a:rPr>
            </a:br>
            <a:endParaRPr lang="sv-SE" sz="4400" b="0" dirty="0">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809625" y="3714750"/>
            <a:ext cx="7524750" cy="2076450"/>
          </a:xfrm>
        </p:spPr>
        <p:txBody>
          <a:bodyPr/>
          <a:lstStyle/>
          <a:p>
            <a:pPr algn="ctr"/>
            <a:endParaRPr lang="sv-SE" dirty="0"/>
          </a:p>
          <a:p>
            <a:pPr algn="ctr"/>
            <a:r>
              <a:rPr lang="sv-SE" sz="4000" dirty="0"/>
              <a:t> </a:t>
            </a:r>
          </a:p>
        </p:txBody>
      </p:sp>
      <p:pic>
        <p:nvPicPr>
          <p:cNvPr id="6" name="Picture 4" descr="I:\Komet aktuell termin\Logotype\Ny logo.bmp"/>
          <p:cNvPicPr>
            <a:picLocks noChangeAspect="1" noChangeArrowheads="1"/>
          </p:cNvPicPr>
          <p:nvPr/>
        </p:nvPicPr>
        <p:blipFill>
          <a:blip r:embed="rId3" cstate="print"/>
          <a:srcRect/>
          <a:stretch>
            <a:fillRect/>
          </a:stretch>
        </p:blipFill>
        <p:spPr bwMode="auto">
          <a:xfrm>
            <a:off x="3449022" y="3417887"/>
            <a:ext cx="2627928" cy="545432"/>
          </a:xfrm>
          <a:prstGeom prst="rect">
            <a:avLst/>
          </a:prstGeom>
          <a:noFill/>
          <a:ln w="9525">
            <a:noFill/>
            <a:miter lim="800000"/>
            <a:headEnd/>
            <a:tailEnd/>
          </a:ln>
        </p:spPr>
      </p:pic>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4173129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26"/>
          <p:cNvPicPr>
            <a:picLocks noChangeAspect="1" noChangeArrowheads="1"/>
          </p:cNvPicPr>
          <p:nvPr/>
        </p:nvPicPr>
        <p:blipFill>
          <a:blip r:embed="rId3" cstate="print"/>
          <a:srcRect/>
          <a:stretch>
            <a:fillRect/>
          </a:stretch>
        </p:blipFill>
        <p:spPr bwMode="auto">
          <a:xfrm>
            <a:off x="0" y="0"/>
            <a:ext cx="9144000" cy="6629400"/>
          </a:xfrm>
          <a:prstGeom prst="rect">
            <a:avLst/>
          </a:prstGeom>
          <a:noFill/>
          <a:ln w="9525">
            <a:noFill/>
            <a:miter lim="800000"/>
            <a:headEnd/>
            <a:tailEnd/>
          </a:ln>
        </p:spPr>
      </p:pic>
      <p:sp>
        <p:nvSpPr>
          <p:cNvPr id="259075" name="Text Box 1027"/>
          <p:cNvSpPr txBox="1">
            <a:spLocks noChangeArrowheads="1"/>
          </p:cNvSpPr>
          <p:nvPr/>
        </p:nvSpPr>
        <p:spPr bwMode="auto">
          <a:xfrm>
            <a:off x="533400" y="6248400"/>
            <a:ext cx="2209800" cy="366713"/>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8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itchFamily="34" charset="0"/>
                <a:ea typeface="+mn-ea"/>
                <a:cs typeface="+mn-cs"/>
              </a:rPr>
              <a:t>Ur DN</a:t>
            </a:r>
          </a:p>
        </p:txBody>
      </p:sp>
      <p:sp>
        <p:nvSpPr>
          <p:cNvPr id="2" name="Platshållare för bildnumm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AFC94-CD3B-44B8-922D-D525F1059158}" type="slidenum">
              <a:rPr kumimoji="0" lang="sv-SE" sz="1000" b="0" i="0" u="none" strike="noStrike" kern="1200" cap="none" spc="0" normalizeH="0" baseline="0" noProof="0" smtClean="0">
                <a:ln>
                  <a:noFill/>
                </a:ln>
                <a:solidFill>
                  <a:srgbClr val="000000">
                    <a:tint val="75000"/>
                  </a:srgbClr>
                </a:solidFill>
                <a:effectLst/>
                <a:uLnTx/>
                <a:uFillTx/>
                <a:latin typeface="Stockholm Type Display Regular"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000" b="0" i="0" u="none" strike="noStrike" kern="1200" cap="none" spc="0" normalizeH="0" baseline="0" noProof="0">
              <a:ln>
                <a:noFill/>
              </a:ln>
              <a:solidFill>
                <a:srgbClr val="000000">
                  <a:tint val="75000"/>
                </a:srgbClr>
              </a:solidFill>
              <a:effectLst/>
              <a:uLnTx/>
              <a:uFillTx/>
              <a:latin typeface="Stockholm Type Display Regular" pitchFamily="50" charset="0"/>
              <a:ea typeface="+mn-ea"/>
              <a:cs typeface="+mn-cs"/>
            </a:endParaRPr>
          </a:p>
        </p:txBody>
      </p:sp>
    </p:spTree>
    <p:extLst>
      <p:ext uri="{BB962C8B-B14F-4D97-AF65-F5344CB8AC3E}">
        <p14:creationId xmlns:p14="http://schemas.microsoft.com/office/powerpoint/2010/main" val="213232732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583261" y="910695"/>
            <a:ext cx="7977477" cy="1004313"/>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Forskning om insyn i barnets liv</a:t>
            </a:r>
          </a:p>
        </p:txBody>
      </p:sp>
      <p:sp>
        <p:nvSpPr>
          <p:cNvPr id="5" name="Platshållare för innehåll 4"/>
          <p:cNvSpPr>
            <a:spLocks noGrp="1"/>
          </p:cNvSpPr>
          <p:nvPr>
            <p:ph idx="1"/>
          </p:nvPr>
        </p:nvSpPr>
        <p:spPr>
          <a:xfrm>
            <a:off x="809624" y="1335025"/>
            <a:ext cx="7877175" cy="4629112"/>
          </a:xfrm>
        </p:spPr>
        <p:txBody>
          <a:bodyPr/>
          <a:lstStyle/>
          <a:p>
            <a:r>
              <a:rPr lang="sv-SE" sz="2800" i="1" dirty="0">
                <a:latin typeface="Times New Roman" panose="02020603050405020304" pitchFamily="18" charset="0"/>
                <a:cs typeface="Times New Roman" panose="02020603050405020304" pitchFamily="18" charset="0"/>
              </a:rPr>
              <a:t> </a:t>
            </a:r>
            <a:r>
              <a:rPr lang="sv-SE" sz="2400" b="1" dirty="0">
                <a:latin typeface="Times New Roman" panose="02020603050405020304" pitchFamily="18" charset="0"/>
                <a:cs typeface="Times New Roman" panose="02020603050405020304" pitchFamily="18" charset="0"/>
              </a:rPr>
              <a:t>Insyn skyddar mot riskbeteenden</a:t>
            </a:r>
          </a:p>
          <a:p>
            <a:pPr>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Brist på insyn ökar risken för problem</a:t>
            </a:r>
          </a:p>
          <a:p>
            <a:pPr>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Viktigt att veta vad barnet gör och med vem</a:t>
            </a:r>
          </a:p>
          <a:p>
            <a:pPr>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Gäller särskilt i tonåren</a:t>
            </a:r>
          </a:p>
          <a:p>
            <a:pPr marL="0" indent="0"/>
            <a:endParaRPr lang="sv-SE" sz="2400" dirty="0">
              <a:latin typeface="Times New Roman" panose="02020603050405020304" pitchFamily="18" charset="0"/>
              <a:cs typeface="Times New Roman" panose="02020603050405020304" pitchFamily="18" charset="0"/>
            </a:endParaRPr>
          </a:p>
          <a:p>
            <a:r>
              <a:rPr lang="sv-SE" sz="2400" b="1" dirty="0">
                <a:latin typeface="Times New Roman" panose="02020603050405020304" pitchFamily="18" charset="0"/>
                <a:cs typeface="Times New Roman" panose="02020603050405020304" pitchFamily="18" charset="0"/>
              </a:rPr>
              <a:t>Relation före kontroll</a:t>
            </a:r>
          </a:p>
          <a:p>
            <a:pPr>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Insyn kräver tillit och närvaro</a:t>
            </a:r>
          </a:p>
          <a:p>
            <a:pPr>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Barn delar mer när de blir lyssnade på</a:t>
            </a:r>
          </a:p>
          <a:p>
            <a:pPr>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Bygg förtroende tidigt</a:t>
            </a:r>
          </a:p>
          <a:p>
            <a:pPr marL="0" indent="0"/>
            <a:endParaRPr lang="sv-SE" sz="2400" dirty="0">
              <a:latin typeface="Times New Roman" panose="02020603050405020304" pitchFamily="18" charset="0"/>
              <a:cs typeface="Times New Roman" panose="02020603050405020304" pitchFamily="18" charset="0"/>
            </a:endParaRPr>
          </a:p>
          <a:p>
            <a:r>
              <a:rPr lang="sv-SE" sz="2400" b="1" dirty="0">
                <a:latin typeface="Times New Roman" panose="02020603050405020304" pitchFamily="18" charset="0"/>
                <a:cs typeface="Times New Roman" panose="02020603050405020304" pitchFamily="18" charset="0"/>
              </a:rPr>
              <a:t>Forskningen är tydlig</a:t>
            </a:r>
          </a:p>
          <a:p>
            <a:pPr>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Minskad risk för kriminalitet, droger och nätmobbning</a:t>
            </a:r>
          </a:p>
          <a:p>
            <a:pPr>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Färre utagerande beteenden</a:t>
            </a:r>
          </a:p>
          <a:p>
            <a:pPr>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Störst effekt med värme och samtal (</a:t>
            </a:r>
            <a:r>
              <a:rPr lang="sv-SE" sz="2400" dirty="0" err="1">
                <a:latin typeface="Times New Roman" panose="02020603050405020304" pitchFamily="18" charset="0"/>
                <a:cs typeface="Times New Roman" panose="02020603050405020304" pitchFamily="18" charset="0"/>
              </a:rPr>
              <a:t>Quail</a:t>
            </a:r>
            <a:r>
              <a:rPr lang="sv-SE" sz="2400" dirty="0">
                <a:latin typeface="Times New Roman" panose="02020603050405020304" pitchFamily="18" charset="0"/>
                <a:cs typeface="Times New Roman" panose="02020603050405020304" pitchFamily="18" charset="0"/>
              </a:rPr>
              <a:t>, 2020)</a:t>
            </a:r>
          </a:p>
          <a:p>
            <a:pPr marL="0" indent="0">
              <a:lnSpc>
                <a:spcPct val="100000"/>
              </a:lnSpc>
              <a:spcBef>
                <a:spcPts val="600"/>
              </a:spcBef>
            </a:pPr>
            <a:endParaRPr lang="sv-SE" sz="2800" dirty="0"/>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8" name="textruta 7"/>
          <p:cNvSpPr txBox="1"/>
          <p:nvPr/>
        </p:nvSpPr>
        <p:spPr>
          <a:xfrm>
            <a:off x="482673" y="258317"/>
            <a:ext cx="1803327" cy="461665"/>
          </a:xfrm>
          <a:prstGeom prst="rect">
            <a:avLst/>
          </a:prstGeom>
          <a:solidFill>
            <a:srgbClr val="92D050"/>
          </a:solid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cs typeface="Arial"/>
                <a:sym typeface="Arial"/>
                <a:rtl val="0"/>
              </a:rPr>
              <a:t>Fördjupning</a:t>
            </a:r>
          </a:p>
        </p:txBody>
      </p:sp>
    </p:spTree>
    <p:extLst>
      <p:ext uri="{BB962C8B-B14F-4D97-AF65-F5344CB8AC3E}">
        <p14:creationId xmlns:p14="http://schemas.microsoft.com/office/powerpoint/2010/main" val="3866956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19982"/>
            <a:ext cx="8231188" cy="970838"/>
          </a:xfrm>
        </p:spPr>
        <p:txBody>
          <a:bodyPr>
            <a:normAutofit/>
          </a:bodyPr>
          <a:lstStyle/>
          <a:p>
            <a:pPr algn="ctr" eaLnBrk="1" hangingPunct="1"/>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Insyn och delaktighet i barnets liv </a:t>
            </a:r>
          </a:p>
        </p:txBody>
      </p:sp>
      <p:sp>
        <p:nvSpPr>
          <p:cNvPr id="8195" name="Rectangle 3"/>
          <p:cNvSpPr>
            <a:spLocks noGrp="1" noChangeArrowheads="1"/>
          </p:cNvSpPr>
          <p:nvPr>
            <p:ph idx="1"/>
          </p:nvPr>
        </p:nvSpPr>
        <p:spPr>
          <a:xfrm>
            <a:off x="457200" y="1522877"/>
            <a:ext cx="8041077" cy="4618008"/>
          </a:xfrm>
        </p:spPr>
        <p:txBody>
          <a:bodyPr/>
          <a:lstStyle/>
          <a:p>
            <a:pPr eaLnBrk="1" hangingPunct="1">
              <a:lnSpc>
                <a:spcPct val="100000"/>
              </a:lnSpc>
              <a:buFontTx/>
              <a:buChar char="-"/>
            </a:pPr>
            <a:r>
              <a:rPr lang="sv-SE" sz="2800" dirty="0">
                <a:latin typeface="Times New Roman" panose="02020603050405020304" pitchFamily="18" charset="0"/>
                <a:cs typeface="Times New Roman" panose="02020603050405020304" pitchFamily="18" charset="0"/>
              </a:rPr>
              <a:t>Vilken insyn har ni era barns vardag?</a:t>
            </a:r>
          </a:p>
          <a:p>
            <a:pPr>
              <a:lnSpc>
                <a:spcPct val="100000"/>
              </a:lnSpc>
              <a:buFontTx/>
              <a:buChar char="-"/>
            </a:pPr>
            <a:r>
              <a:rPr lang="sv-SE" sz="2800" dirty="0">
                <a:solidFill>
                  <a:schemeClr val="tx1"/>
                </a:solidFill>
                <a:latin typeface="Times New Roman" panose="02020603050405020304" pitchFamily="18" charset="0"/>
                <a:cs typeface="Times New Roman" panose="02020603050405020304" pitchFamily="18" charset="0"/>
              </a:rPr>
              <a:t>Om barnet är yngre, hur kan man ha insyn hemma?</a:t>
            </a:r>
            <a:r>
              <a:rPr lang="sv-SE" sz="2800" i="1" dirty="0">
                <a:solidFill>
                  <a:schemeClr val="tx1"/>
                </a:solidFill>
                <a:latin typeface="Times New Roman" panose="02020603050405020304" pitchFamily="18" charset="0"/>
                <a:cs typeface="Times New Roman" panose="02020603050405020304" pitchFamily="18" charset="0"/>
              </a:rPr>
              <a:t> </a:t>
            </a:r>
            <a:endParaRPr lang="sv-SE" sz="2800" dirty="0">
              <a:solidFill>
                <a:schemeClr val="tx1"/>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458" y="3256160"/>
            <a:ext cx="4471556" cy="258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9" name="textruta 8"/>
          <p:cNvSpPr txBox="1"/>
          <p:nvPr/>
        </p:nvSpPr>
        <p:spPr>
          <a:xfrm>
            <a:off x="482673" y="258317"/>
            <a:ext cx="2092085"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3872148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034142"/>
            <a:ext cx="8231188" cy="970838"/>
          </a:xfrm>
        </p:spPr>
        <p:txBody>
          <a:bodyPr>
            <a:normAutofit/>
          </a:bodyPr>
          <a:lstStyle/>
          <a:p>
            <a:pPr algn="ctr" eaLnBrk="1" hangingPunct="1"/>
            <a:r>
              <a:rPr lang="sv-SE" sz="4000" dirty="0">
                <a:solidFill>
                  <a:schemeClr val="tx1"/>
                </a:solidFill>
                <a:latin typeface="Times New Roman" panose="02020603050405020304" pitchFamily="18" charset="0"/>
                <a:cs typeface="Times New Roman" panose="02020603050405020304" pitchFamily="18" charset="0"/>
              </a:rPr>
              <a:t>Insyn och delaktighet i barnets liv</a:t>
            </a:r>
          </a:p>
        </p:txBody>
      </p:sp>
      <p:sp>
        <p:nvSpPr>
          <p:cNvPr id="57347" name="Rectangle 3"/>
          <p:cNvSpPr>
            <a:spLocks noGrp="1" noChangeArrowheads="1"/>
          </p:cNvSpPr>
          <p:nvPr>
            <p:ph idx="1"/>
          </p:nvPr>
        </p:nvSpPr>
        <p:spPr>
          <a:xfrm>
            <a:off x="440277" y="1680519"/>
            <a:ext cx="8248111" cy="4717541"/>
          </a:xfrm>
          <a:prstGeom prst="rect">
            <a:avLst/>
          </a:prstGeom>
        </p:spPr>
        <p:txBody>
          <a:bodyPr>
            <a:normAutofit/>
          </a:bodyPr>
          <a:lstStyle/>
          <a:p>
            <a:pPr eaLnBrk="1" hangingPunct="1">
              <a:lnSpc>
                <a:spcPct val="100000"/>
              </a:lnSpc>
              <a:buFont typeface="Arial" panose="020B0604020202020204" pitchFamily="34" charset="0"/>
              <a:buChar char="•"/>
              <a:defRPr/>
            </a:pPr>
            <a:r>
              <a:rPr lang="sv-SE" sz="2800" dirty="0">
                <a:latin typeface="Times New Roman" panose="02020603050405020304" pitchFamily="18" charset="0"/>
                <a:cs typeface="Times New Roman" panose="02020603050405020304" pitchFamily="18" charset="0"/>
              </a:rPr>
              <a:t>Skapa en rutin</a:t>
            </a:r>
          </a:p>
          <a:p>
            <a:pPr eaLnBrk="1" hangingPunct="1">
              <a:lnSpc>
                <a:spcPct val="100000"/>
              </a:lnSpc>
              <a:buFont typeface="Arial" panose="020B0604020202020204" pitchFamily="34" charset="0"/>
              <a:buChar char="•"/>
              <a:defRPr/>
            </a:pPr>
            <a:r>
              <a:rPr lang="sv-SE" sz="2800" dirty="0">
                <a:latin typeface="Times New Roman" panose="02020603050405020304" pitchFamily="18" charset="0"/>
                <a:cs typeface="Times New Roman" panose="02020603050405020304" pitchFamily="18" charset="0"/>
              </a:rPr>
              <a:t>Håll dig informerad om var barnet är någonstans</a:t>
            </a:r>
          </a:p>
          <a:p>
            <a:pPr eaLnBrk="1" hangingPunct="1">
              <a:lnSpc>
                <a:spcPct val="100000"/>
              </a:lnSpc>
              <a:buFont typeface="Arial" panose="020B0604020202020204" pitchFamily="34" charset="0"/>
              <a:buChar char="•"/>
              <a:defRPr/>
            </a:pPr>
            <a:r>
              <a:rPr lang="sv-SE" sz="2800" dirty="0">
                <a:latin typeface="Times New Roman" panose="02020603050405020304" pitchFamily="18" charset="0"/>
                <a:cs typeface="Times New Roman" panose="02020603050405020304" pitchFamily="18" charset="0"/>
              </a:rPr>
              <a:t>Komma överens om tider</a:t>
            </a:r>
          </a:p>
          <a:p>
            <a:pPr eaLnBrk="1" hangingPunct="1">
              <a:lnSpc>
                <a:spcPct val="100000"/>
              </a:lnSpc>
              <a:buFont typeface="Arial" panose="020B0604020202020204" pitchFamily="34" charset="0"/>
              <a:buChar char="•"/>
              <a:defRPr/>
            </a:pPr>
            <a:r>
              <a:rPr lang="sv-SE" sz="2800" dirty="0">
                <a:latin typeface="Times New Roman" panose="02020603050405020304" pitchFamily="18" charset="0"/>
                <a:cs typeface="Times New Roman" panose="02020603050405020304" pitchFamily="18" charset="0"/>
              </a:rPr>
              <a:t>Visa intresse för barnets liv på nätet</a:t>
            </a:r>
          </a:p>
          <a:p>
            <a:pPr eaLnBrk="1" hangingPunct="1">
              <a:lnSpc>
                <a:spcPct val="100000"/>
              </a:lnSpc>
              <a:buFont typeface="Arial" panose="020B0604020202020204" pitchFamily="34" charset="0"/>
              <a:buChar char="•"/>
              <a:defRPr/>
            </a:pPr>
            <a:r>
              <a:rPr lang="sv-SE" sz="2800" dirty="0">
                <a:latin typeface="Times New Roman" panose="02020603050405020304" pitchFamily="18" charset="0"/>
                <a:cs typeface="Times New Roman" panose="02020603050405020304" pitchFamily="18" charset="0"/>
              </a:rPr>
              <a:t>Var nyfiken</a:t>
            </a:r>
          </a:p>
          <a:p>
            <a:pPr eaLnBrk="1" hangingPunct="1">
              <a:lnSpc>
                <a:spcPct val="100000"/>
              </a:lnSpc>
              <a:buFont typeface="Arial" panose="020B0604020202020204" pitchFamily="34" charset="0"/>
              <a:buChar char="•"/>
              <a:defRPr/>
            </a:pPr>
            <a:r>
              <a:rPr lang="sv-SE" sz="2800" dirty="0" err="1">
                <a:latin typeface="Times New Roman" panose="02020603050405020304" pitchFamily="18" charset="0"/>
                <a:cs typeface="Times New Roman" panose="02020603050405020304" pitchFamily="18" charset="0"/>
              </a:rPr>
              <a:t>Nätverka</a:t>
            </a:r>
            <a:r>
              <a:rPr lang="sv-SE" sz="2800" dirty="0">
                <a:latin typeface="Times New Roman" panose="02020603050405020304" pitchFamily="18" charset="0"/>
                <a:cs typeface="Times New Roman" panose="02020603050405020304" pitchFamily="18" charset="0"/>
              </a:rPr>
              <a:t> med andra vuxna</a:t>
            </a:r>
          </a:p>
          <a:p>
            <a:pPr eaLnBrk="1" hangingPunct="1">
              <a:lnSpc>
                <a:spcPct val="100000"/>
              </a:lnSpc>
              <a:buFont typeface="Arial" panose="020B0604020202020204" pitchFamily="34" charset="0"/>
              <a:buChar char="•"/>
              <a:defRPr/>
            </a:pPr>
            <a:r>
              <a:rPr lang="sv-SE" sz="2800" dirty="0">
                <a:latin typeface="Times New Roman" panose="02020603050405020304" pitchFamily="18" charset="0"/>
                <a:cs typeface="Times New Roman" panose="02020603050405020304" pitchFamily="18" charset="0"/>
              </a:rPr>
              <a:t>Var tillgänglig</a:t>
            </a:r>
          </a:p>
          <a:p>
            <a:pPr marL="0" indent="0" eaLnBrk="1" hangingPunct="1">
              <a:lnSpc>
                <a:spcPct val="100000"/>
              </a:lnSpc>
              <a:defRPr/>
            </a:pPr>
            <a:endParaRPr lang="sv-SE" sz="2300" b="1" dirty="0"/>
          </a:p>
          <a:p>
            <a:pPr marL="514350" indent="-514350" eaLnBrk="1" hangingPunct="1">
              <a:lnSpc>
                <a:spcPct val="100000"/>
              </a:lnSpc>
              <a:buAutoNum type="arabicPeriod"/>
              <a:defRPr/>
            </a:pPr>
            <a:endParaRPr lang="sv-SE" sz="2300" dirty="0"/>
          </a:p>
          <a:p>
            <a:pPr marL="514350" indent="-514350" eaLnBrk="1" hangingPunct="1">
              <a:lnSpc>
                <a:spcPct val="100000"/>
              </a:lnSpc>
              <a:buAutoNum type="arabicPeriod"/>
              <a:defRPr/>
            </a:pPr>
            <a:endParaRPr lang="sv-SE" sz="2300" dirty="0"/>
          </a:p>
          <a:p>
            <a:pPr marL="514350" indent="-514350" eaLnBrk="1" hangingPunct="1">
              <a:lnSpc>
                <a:spcPct val="100000"/>
              </a:lnSpc>
              <a:buAutoNum type="arabicPeriod"/>
              <a:defRPr/>
            </a:pPr>
            <a:endParaRPr lang="sv-SE" sz="2300" dirty="0"/>
          </a:p>
        </p:txBody>
      </p:sp>
      <p:pic>
        <p:nvPicPr>
          <p:cNvPr id="5" name="Bildobjekt 4"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7" name="textruta 6"/>
          <p:cNvSpPr txBox="1"/>
          <p:nvPr/>
        </p:nvSpPr>
        <p:spPr>
          <a:xfrm>
            <a:off x="482673" y="258317"/>
            <a:ext cx="2092085"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396812934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82673" y="1650740"/>
            <a:ext cx="7836032" cy="4725304"/>
          </a:xfrm>
        </p:spPr>
        <p:txBody>
          <a:bodyPr>
            <a:normAutofit/>
          </a:bodyPr>
          <a:lstStyle/>
          <a:p>
            <a:pPr>
              <a:spcBef>
                <a:spcPts val="1800"/>
              </a:spcBef>
              <a:spcAft>
                <a:spcPts val="1200"/>
              </a:spcAft>
            </a:pPr>
            <a:r>
              <a:rPr lang="sv-SE" sz="3200" dirty="0">
                <a:latin typeface="Times New Roman" panose="02020603050405020304" pitchFamily="18" charset="0"/>
                <a:cs typeface="Times New Roman" panose="02020603050405020304" pitchFamily="18" charset="0"/>
              </a:rPr>
              <a:t> Tidigare hemuppgifter fortsätter, undersök  om någon förälder har frågor</a:t>
            </a:r>
          </a:p>
          <a:p>
            <a:pPr>
              <a:spcBef>
                <a:spcPts val="1800"/>
              </a:spcBef>
              <a:spcAft>
                <a:spcPts val="1200"/>
              </a:spcAft>
            </a:pPr>
            <a:r>
              <a:rPr lang="sv-SE" sz="3200" dirty="0">
                <a:latin typeface="Times New Roman" panose="02020603050405020304" pitchFamily="18" charset="0"/>
                <a:cs typeface="Times New Roman" panose="02020603050405020304" pitchFamily="18" charset="0"/>
              </a:rPr>
              <a:t> Gå igenom hemuppgiften noga med de föräldrar som vill arbeta med regler, obs börja   med 1 regel!</a:t>
            </a:r>
          </a:p>
          <a:p>
            <a:pPr>
              <a:spcBef>
                <a:spcPts val="1800"/>
              </a:spcBef>
              <a:spcAft>
                <a:spcPts val="1200"/>
              </a:spcAft>
            </a:pPr>
            <a:r>
              <a:rPr lang="sv-SE" sz="3200" dirty="0">
                <a:latin typeface="Times New Roman" panose="02020603050405020304" pitchFamily="18" charset="0"/>
                <a:cs typeface="Times New Roman" panose="02020603050405020304" pitchFamily="18" charset="0"/>
              </a:rPr>
              <a:t> Föräldrarna fyller i skattningarna igen, skriver initialer och samlas in</a:t>
            </a:r>
          </a:p>
        </p:txBody>
      </p:sp>
      <p:sp>
        <p:nvSpPr>
          <p:cNvPr id="5" name="Rubrik 4"/>
          <p:cNvSpPr>
            <a:spLocks noGrp="1"/>
          </p:cNvSpPr>
          <p:nvPr>
            <p:ph type="title"/>
          </p:nvPr>
        </p:nvSpPr>
        <p:spPr>
          <a:xfrm>
            <a:off x="285095" y="1018518"/>
            <a:ext cx="8231188" cy="842962"/>
          </a:xfrm>
        </p:spPr>
        <p:txBody>
          <a:bodyPr>
            <a:normAutofit/>
          </a:bodyPr>
          <a:lstStyle/>
          <a:p>
            <a:pPr algn="ctr"/>
            <a:r>
              <a:rPr lang="sv-SE" sz="4000" dirty="0">
                <a:latin typeface="Times New Roman" panose="02020603050405020304" pitchFamily="18" charset="0"/>
                <a:cs typeface="Times New Roman" panose="02020603050405020304" pitchFamily="18" charset="0"/>
              </a:rPr>
              <a:t> Hemuppgift – Träff 8</a:t>
            </a:r>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88" y="6165304"/>
            <a:ext cx="1130531" cy="465513"/>
          </a:xfrm>
          <a:prstGeom prst="rect">
            <a:avLst/>
          </a:prstGeom>
          <a:noFill/>
          <a:ln w="9525">
            <a:noFill/>
            <a:miter lim="800000"/>
            <a:headEnd/>
            <a:tailEnd/>
          </a:ln>
        </p:spPr>
      </p:pic>
      <p:sp>
        <p:nvSpPr>
          <p:cNvPr id="7" name="textruta 6"/>
          <p:cNvSpPr txBox="1"/>
          <p:nvPr/>
        </p:nvSpPr>
        <p:spPr>
          <a:xfrm>
            <a:off x="482673" y="258317"/>
            <a:ext cx="2092085" cy="461665"/>
          </a:xfrm>
          <a:prstGeom prst="rect">
            <a:avLst/>
          </a:prstGeom>
          <a:solidFill>
            <a:srgbClr val="FFC00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sv-SE" sz="2400" kern="0" dirty="0">
                <a:solidFill>
                  <a:srgbClr val="000000"/>
                </a:solidFill>
                <a:cs typeface="Arial"/>
                <a:sym typeface="Arial"/>
                <a:rtl val="0"/>
              </a:rPr>
              <a:t>Ur manualen</a:t>
            </a:r>
            <a:endParaRPr kumimoji="0" lang="sv-SE" sz="2400" b="0" i="0" u="none" strike="noStrike" kern="0" cap="none" spc="0" normalizeH="0" baseline="0" noProof="0" dirty="0">
              <a:ln>
                <a:noFill/>
              </a:ln>
              <a:solidFill>
                <a:srgbClr val="000000"/>
              </a:solidFill>
              <a:effectLst/>
              <a:uLnTx/>
              <a:uFillTx/>
              <a:cs typeface="Arial"/>
              <a:sym typeface="Arial"/>
              <a:rtl val="0"/>
            </a:endParaRPr>
          </a:p>
        </p:txBody>
      </p:sp>
    </p:spTree>
    <p:extLst>
      <p:ext uri="{BB962C8B-B14F-4D97-AF65-F5344CB8AC3E}">
        <p14:creationId xmlns:p14="http://schemas.microsoft.com/office/powerpoint/2010/main" val="1949225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ChangeArrowheads="1"/>
          </p:cNvSpPr>
          <p:nvPr/>
        </p:nvSpPr>
        <p:spPr bwMode="auto">
          <a:xfrm>
            <a:off x="0" y="0"/>
            <a:ext cx="9144000" cy="6858000"/>
          </a:xfrm>
          <a:prstGeom prst="rect">
            <a:avLst/>
          </a:prstGeom>
          <a:solidFill>
            <a:schemeClr val="bg1"/>
          </a:solidFill>
          <a:ln w="12700" cap="sq">
            <a:solidFill>
              <a:schemeClr val="bg1"/>
            </a:solidFill>
            <a:miter lim="800000"/>
            <a:headEnd type="none" w="sm" len="sm"/>
            <a:tailEnd type="none" w="sm" len="sm"/>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2053" name="Rectangle 3"/>
          <p:cNvSpPr>
            <a:spLocks noChangeArrowheads="1"/>
          </p:cNvSpPr>
          <p:nvPr/>
        </p:nvSpPr>
        <p:spPr bwMode="auto">
          <a:xfrm>
            <a:off x="1285875" y="5072063"/>
            <a:ext cx="5827713" cy="1223962"/>
          </a:xfrm>
          <a:prstGeom prst="rect">
            <a:avLst/>
          </a:prstGeom>
          <a:noFill/>
          <a:ln w="9525">
            <a:noFill/>
            <a:miter lim="800000"/>
            <a:headEnd/>
            <a:tailEnd/>
          </a:ln>
        </p:spPr>
        <p:txBody>
          <a:bodyPr/>
          <a:lstStyle/>
          <a:p>
            <a:pPr marL="342900" marR="0" lvl="0" indent="-342900" algn="ctr" defTabSz="914400" rtl="0" eaLnBrk="1" fontAlgn="auto" latinLnBrk="0" hangingPunct="1">
              <a:lnSpc>
                <a:spcPct val="80000"/>
              </a:lnSpc>
              <a:spcBef>
                <a:spcPct val="20000"/>
              </a:spcBef>
              <a:spcAft>
                <a:spcPts val="0"/>
              </a:spcAft>
              <a:buClr>
                <a:srgbClr val="C40068"/>
              </a:buClr>
              <a:buSzTx/>
              <a:buFont typeface="Monotype Sorts" pitchFamily="2" charset="2"/>
              <a:buNone/>
              <a:tabLst/>
              <a:defRPr/>
            </a:pPr>
            <a:endParaRPr kumimoji="0" lang="sv-SE" sz="1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054" name="Rectangle 8"/>
          <p:cNvSpPr>
            <a:spLocks noChangeArrowheads="1"/>
          </p:cNvSpPr>
          <p:nvPr/>
        </p:nvSpPr>
        <p:spPr bwMode="auto">
          <a:xfrm>
            <a:off x="125412" y="1631497"/>
            <a:ext cx="8893175" cy="4214812"/>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7200" b="0" i="0" u="none" strike="noStrike" kern="1200" cap="none" spc="0" normalizeH="0" baseline="0" noProof="0" dirty="0">
              <a:ln>
                <a:noFill/>
              </a:ln>
              <a:solidFill>
                <a:srgbClr val="000000"/>
              </a:solidFill>
              <a:effectLst/>
              <a:uLnTx/>
              <a:uFillTx/>
              <a:latin typeface="Stockholm Type Display Regular" pitchFamily="50" charset="0"/>
              <a:ea typeface="+mn-ea"/>
              <a:cs typeface="+mn-cs"/>
            </a:endParaRPr>
          </a:p>
        </p:txBody>
      </p:sp>
      <p:pic>
        <p:nvPicPr>
          <p:cNvPr id="5" name="Bildobjekt 4" descr="\\ad.stockholm.se\cli-sd\cc2sd008\005867\Johanna Enö Persson\Manual 3-11, reviderad version\Illustrationer\Komprimerade\Mor och dotter gör en klapplek. Komprimerad.jpg"/>
          <p:cNvPicPr/>
          <p:nvPr/>
        </p:nvPicPr>
        <p:blipFill>
          <a:blip r:embed="rId3" cstate="print"/>
          <a:srcRect/>
          <a:stretch>
            <a:fillRect/>
          </a:stretch>
        </p:blipFill>
        <p:spPr bwMode="auto">
          <a:xfrm>
            <a:off x="6362071" y="1332046"/>
            <a:ext cx="2489619" cy="4082784"/>
          </a:xfrm>
          <a:prstGeom prst="rect">
            <a:avLst/>
          </a:prstGeom>
          <a:noFill/>
          <a:ln w="9525">
            <a:noFill/>
            <a:miter lim="800000"/>
            <a:headEnd/>
            <a:tailEnd/>
          </a:ln>
        </p:spPr>
      </p:pic>
      <p:sp>
        <p:nvSpPr>
          <p:cNvPr id="2" name="Rubrik 1"/>
          <p:cNvSpPr>
            <a:spLocks noGrp="1"/>
          </p:cNvSpPr>
          <p:nvPr>
            <p:ph type="title"/>
          </p:nvPr>
        </p:nvSpPr>
        <p:spPr/>
        <p:txBody>
          <a:bodyPr>
            <a:normAutofit/>
          </a:bodyPr>
          <a:lstStyle/>
          <a:p>
            <a:br>
              <a:rPr lang="sv-SE" sz="5400" dirty="0">
                <a:solidFill>
                  <a:schemeClr val="tx1"/>
                </a:solidFill>
                <a:latin typeface="Times New Roman" panose="02020603050405020304" pitchFamily="18" charset="0"/>
                <a:cs typeface="Times New Roman" panose="02020603050405020304" pitchFamily="18" charset="0"/>
              </a:rPr>
            </a:br>
            <a:r>
              <a:rPr lang="sv-SE" sz="5400" dirty="0">
                <a:solidFill>
                  <a:schemeClr val="tx1"/>
                </a:solidFill>
                <a:latin typeface="Times New Roman" panose="02020603050405020304" pitchFamily="18" charset="0"/>
                <a:cs typeface="Times New Roman" panose="02020603050405020304" pitchFamily="18" charset="0"/>
              </a:rPr>
              <a:t>Tack</a:t>
            </a:r>
          </a:p>
        </p:txBody>
      </p:sp>
      <p:sp>
        <p:nvSpPr>
          <p:cNvPr id="3" name="Platshållare för innehåll 2"/>
          <p:cNvSpPr>
            <a:spLocks noGrp="1"/>
          </p:cNvSpPr>
          <p:nvPr>
            <p:ph idx="1"/>
          </p:nvPr>
        </p:nvSpPr>
        <p:spPr/>
        <p:txBody>
          <a:bodyPr/>
          <a:lstStyle/>
          <a:p>
            <a:pPr>
              <a:lnSpc>
                <a:spcPct val="100000"/>
              </a:lnSpc>
            </a:pPr>
            <a:r>
              <a:rPr lang="sv-SE" sz="4000" i="1" dirty="0">
                <a:latin typeface="Times New Roman" panose="02020603050405020304" pitchFamily="18" charset="0"/>
                <a:cs typeface="Times New Roman" panose="02020603050405020304" pitchFamily="18" charset="0"/>
              </a:rPr>
              <a:t>för uppmärksamheten och </a:t>
            </a:r>
          </a:p>
          <a:p>
            <a:pPr>
              <a:lnSpc>
                <a:spcPct val="100000"/>
              </a:lnSpc>
            </a:pPr>
            <a:r>
              <a:rPr lang="sv-SE" sz="4000" i="1" dirty="0">
                <a:latin typeface="Times New Roman" panose="02020603050405020304" pitchFamily="18" charset="0"/>
                <a:cs typeface="Times New Roman" panose="02020603050405020304" pitchFamily="18" charset="0"/>
              </a:rPr>
              <a:t>ert aktiva deltagande!</a:t>
            </a:r>
          </a:p>
          <a:p>
            <a:pPr>
              <a:lnSpc>
                <a:spcPct val="100000"/>
              </a:lnSpc>
            </a:pPr>
            <a:endParaRPr lang="sv-SE" sz="3200" i="1" dirty="0">
              <a:latin typeface="Times New Roman" panose="02020603050405020304" pitchFamily="18" charset="0"/>
              <a:cs typeface="Times New Roman" panose="02020603050405020304" pitchFamily="18" charset="0"/>
            </a:endParaRPr>
          </a:p>
          <a:p>
            <a:pPr>
              <a:lnSpc>
                <a:spcPct val="100000"/>
              </a:lnSpc>
            </a:pPr>
            <a:r>
              <a:rPr lang="sv-SE" sz="4000" i="1" u="sng" dirty="0">
                <a:latin typeface="Times New Roman" panose="02020603050405020304" pitchFamily="18" charset="0"/>
                <a:cs typeface="Times New Roman" panose="02020603050405020304" pitchFamily="18" charset="0"/>
              </a:rPr>
              <a:t>Ha kul</a:t>
            </a:r>
            <a:r>
              <a:rPr lang="sv-SE" sz="4000" i="1" dirty="0">
                <a:latin typeface="Times New Roman" panose="02020603050405020304" pitchFamily="18" charset="0"/>
                <a:cs typeface="Times New Roman" panose="02020603050405020304" pitchFamily="18" charset="0"/>
              </a:rPr>
              <a:t> och lycka till!</a:t>
            </a:r>
          </a:p>
          <a:p>
            <a:pPr algn="ctr">
              <a:lnSpc>
                <a:spcPct val="100000"/>
              </a:lnSpc>
              <a:buClr>
                <a:schemeClr val="accent2"/>
              </a:buClr>
            </a:pPr>
            <a:endParaRPr lang="sv-SE" sz="1200" dirty="0"/>
          </a:p>
          <a:p>
            <a:pPr algn="ctr">
              <a:lnSpc>
                <a:spcPct val="100000"/>
              </a:lnSpc>
              <a:buClr>
                <a:schemeClr val="accent2"/>
              </a:buClr>
            </a:pPr>
            <a:endParaRPr lang="sv-SE" sz="900" dirty="0"/>
          </a:p>
          <a:p>
            <a:pPr algn="ctr">
              <a:lnSpc>
                <a:spcPct val="100000"/>
              </a:lnSpc>
              <a:buClr>
                <a:schemeClr val="accent2"/>
              </a:buClr>
            </a:pPr>
            <a:endParaRPr lang="sv-SE" sz="900" dirty="0"/>
          </a:p>
          <a:p>
            <a:pPr algn="ctr">
              <a:lnSpc>
                <a:spcPct val="100000"/>
              </a:lnSpc>
              <a:buClr>
                <a:schemeClr val="accent2"/>
              </a:buClr>
            </a:pPr>
            <a:endParaRPr lang="sv-SE" sz="900" dirty="0"/>
          </a:p>
          <a:p>
            <a:pPr algn="ctr">
              <a:lnSpc>
                <a:spcPct val="100000"/>
              </a:lnSpc>
              <a:buClr>
                <a:schemeClr val="accent2"/>
              </a:buClr>
            </a:pPr>
            <a:endParaRPr lang="sv-SE" sz="900" dirty="0"/>
          </a:p>
          <a:p>
            <a:pPr algn="ctr">
              <a:lnSpc>
                <a:spcPct val="100000"/>
              </a:lnSpc>
              <a:buClr>
                <a:schemeClr val="accent2"/>
              </a:buClr>
            </a:pPr>
            <a:endParaRPr lang="sv-SE" sz="900" dirty="0"/>
          </a:p>
          <a:p>
            <a:pPr algn="ctr">
              <a:lnSpc>
                <a:spcPct val="100000"/>
              </a:lnSpc>
              <a:buClr>
                <a:schemeClr val="accent2"/>
              </a:buClr>
            </a:pPr>
            <a:endParaRPr lang="sv-SE" sz="900" dirty="0"/>
          </a:p>
          <a:p>
            <a:pPr algn="ctr">
              <a:lnSpc>
                <a:spcPct val="100000"/>
              </a:lnSpc>
              <a:buClr>
                <a:schemeClr val="accent2"/>
              </a:buClr>
            </a:pPr>
            <a:endParaRPr lang="sv-SE" sz="900" dirty="0"/>
          </a:p>
          <a:p>
            <a:pPr algn="ctr">
              <a:lnSpc>
                <a:spcPct val="100000"/>
              </a:lnSpc>
              <a:buClr>
                <a:schemeClr val="accent2"/>
              </a:buClr>
            </a:pPr>
            <a:endParaRPr lang="sv-SE" sz="900" dirty="0"/>
          </a:p>
          <a:p>
            <a:pPr algn="ctr">
              <a:lnSpc>
                <a:spcPct val="100000"/>
              </a:lnSpc>
              <a:buClr>
                <a:schemeClr val="accent2"/>
              </a:buClr>
            </a:pPr>
            <a:endParaRPr lang="sv-SE" dirty="0"/>
          </a:p>
          <a:p>
            <a:pPr algn="ctr">
              <a:lnSpc>
                <a:spcPct val="100000"/>
              </a:lnSpc>
              <a:buClr>
                <a:schemeClr val="accent2"/>
              </a:buClr>
            </a:pPr>
            <a:r>
              <a:rPr lang="sv-SE" dirty="0">
                <a:latin typeface="Tahoma" pitchFamily="34" charset="0"/>
              </a:rPr>
              <a:t>	</a:t>
            </a:r>
            <a:r>
              <a:rPr lang="sv-SE" sz="1800" dirty="0">
                <a:latin typeface="Tahoma" pitchFamily="34" charset="0"/>
              </a:rPr>
              <a:t>						</a:t>
            </a:r>
            <a:r>
              <a:rPr lang="sv-SE" sz="1400" dirty="0">
                <a:latin typeface="Tahoma" pitchFamily="34" charset="0"/>
              </a:rPr>
              <a:t>	</a:t>
            </a:r>
          </a:p>
          <a:p>
            <a:endParaRPr lang="sv-SE" sz="4000" i="1" dirty="0">
              <a:latin typeface="Tahoma" pitchFamily="34" charset="0"/>
            </a:endParaRPr>
          </a:p>
          <a:p>
            <a:pPr algn="ctr"/>
            <a:endParaRPr lang="sv-SE" i="1" dirty="0">
              <a:latin typeface="Tahoma" pitchFamily="34" charset="0"/>
            </a:endParaRPr>
          </a:p>
          <a:p>
            <a:pPr algn="ctr"/>
            <a:endParaRPr lang="sv-SE" i="1" dirty="0">
              <a:latin typeface="Tahoma" pitchFamily="34" charset="0"/>
            </a:endParaRPr>
          </a:p>
          <a:p>
            <a:endParaRPr lang="sv-SE" dirty="0"/>
          </a:p>
        </p:txBody>
      </p:sp>
      <p:sp>
        <p:nvSpPr>
          <p:cNvPr id="4" name="Platshållare för bildnumm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207CAB-F6AE-4C64-B511-5694B5203C53}" type="slidenum">
              <a:rPr kumimoji="0" lang="sv-SE" sz="1000" b="0" i="0" u="none" strike="noStrike" kern="1200" cap="none" spc="0" normalizeH="0" baseline="0" noProof="0" smtClean="0">
                <a:ln>
                  <a:noFill/>
                </a:ln>
                <a:solidFill>
                  <a:srgbClr val="000000">
                    <a:tint val="75000"/>
                  </a:srgbClr>
                </a:solidFill>
                <a:effectLst/>
                <a:uLnTx/>
                <a:uFillTx/>
                <a:latin typeface="Stockholm Type Display Regular"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000" b="0" i="0" u="none" strike="noStrike" kern="1200" cap="none" spc="0" normalizeH="0" baseline="0" noProof="0">
              <a:ln>
                <a:noFill/>
              </a:ln>
              <a:solidFill>
                <a:srgbClr val="000000">
                  <a:tint val="75000"/>
                </a:srgbClr>
              </a:solidFill>
              <a:effectLst/>
              <a:uLnTx/>
              <a:uFillTx/>
              <a:latin typeface="Stockholm Type Display Regular" pitchFamily="50" charset="0"/>
              <a:ea typeface="+mn-ea"/>
              <a:cs typeface="+mn-cs"/>
            </a:endParaRPr>
          </a:p>
        </p:txBody>
      </p:sp>
      <p:pic>
        <p:nvPicPr>
          <p:cNvPr id="9" name="Bildobjekt 8"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pic>
        <p:nvPicPr>
          <p:cNvPr id="10" name="Bildobjekt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Tree>
    <p:extLst>
      <p:ext uri="{BB962C8B-B14F-4D97-AF65-F5344CB8AC3E}">
        <p14:creationId xmlns:p14="http://schemas.microsoft.com/office/powerpoint/2010/main" val="2226818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26DB85-55B9-433F-B788-4B73AF1F81A1}"/>
              </a:ext>
            </a:extLst>
          </p:cNvPr>
          <p:cNvSpPr>
            <a:spLocks noGrp="1"/>
          </p:cNvSpPr>
          <p:nvPr>
            <p:ph type="title"/>
          </p:nvPr>
        </p:nvSpPr>
        <p:spPr>
          <a:xfrm>
            <a:off x="456406" y="227181"/>
            <a:ext cx="8231188" cy="842962"/>
          </a:xfrm>
        </p:spPr>
        <p:txBody>
          <a:bodyPr/>
          <a:lstStyle/>
          <a:p>
            <a:r>
              <a:rPr lang="sv-SE" dirty="0">
                <a:latin typeface="Times New Roman" panose="02020603050405020304" pitchFamily="18" charset="0"/>
                <a:cs typeface="Times New Roman" panose="02020603050405020304" pitchFamily="18" charset="0"/>
              </a:rPr>
              <a:t>Referenser</a:t>
            </a:r>
          </a:p>
        </p:txBody>
      </p:sp>
      <p:sp>
        <p:nvSpPr>
          <p:cNvPr id="8" name="Platshållare för text 7"/>
          <p:cNvSpPr>
            <a:spLocks noGrp="1"/>
          </p:cNvSpPr>
          <p:nvPr>
            <p:ph idx="1"/>
          </p:nvPr>
        </p:nvSpPr>
        <p:spPr>
          <a:xfrm>
            <a:off x="192741" y="622560"/>
            <a:ext cx="8758518" cy="5823995"/>
          </a:xfrm>
        </p:spPr>
        <p:txBody>
          <a:bodyPr>
            <a:normAutofit/>
          </a:bodyPr>
          <a:lstStyle/>
          <a:p>
            <a:pPr marL="285750" indent="-285750">
              <a:spcBef>
                <a:spcPts val="600"/>
              </a:spcBef>
              <a:spcAft>
                <a:spcPts val="1200"/>
              </a:spcAft>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rPr>
              <a:t>Anderson, C.M. &amp; </a:t>
            </a:r>
            <a:r>
              <a:rPr lang="sv-SE" sz="1700" dirty="0" err="1">
                <a:effectLst/>
                <a:latin typeface="Times New Roman" panose="02020603050405020304" pitchFamily="18" charset="0"/>
                <a:ea typeface="Times New Roman" panose="02020603050405020304" pitchFamily="18" charset="0"/>
              </a:rPr>
              <a:t>Borrero</a:t>
            </a:r>
            <a:r>
              <a:rPr lang="sv-SE" sz="1700" dirty="0">
                <a:effectLst/>
                <a:latin typeface="Times New Roman" panose="02020603050405020304" pitchFamily="18" charset="0"/>
                <a:ea typeface="Times New Roman" panose="02020603050405020304" pitchFamily="18" charset="0"/>
              </a:rPr>
              <a:t>, J.C., 2015. </a:t>
            </a:r>
            <a:r>
              <a:rPr lang="en-US" sz="1700" dirty="0">
                <a:effectLst/>
                <a:latin typeface="Times New Roman" panose="02020603050405020304" pitchFamily="18" charset="0"/>
                <a:ea typeface="Times New Roman" panose="02020603050405020304" pitchFamily="18" charset="0"/>
              </a:rPr>
              <a:t>Low-arousal approaches to behavior management: An empirical analysis. </a:t>
            </a:r>
            <a:r>
              <a:rPr lang="en-US" sz="1700" i="1" dirty="0">
                <a:effectLst/>
                <a:latin typeface="Times New Roman" panose="02020603050405020304" pitchFamily="18" charset="0"/>
                <a:ea typeface="Times New Roman" panose="02020603050405020304" pitchFamily="18" charset="0"/>
              </a:rPr>
              <a:t>Behavior Analysis in Practice</a:t>
            </a:r>
            <a:r>
              <a:rPr lang="en-US" sz="1700" dirty="0">
                <a:effectLst/>
                <a:latin typeface="Times New Roman" panose="02020603050405020304" pitchFamily="18" charset="0"/>
                <a:ea typeface="Times New Roman" panose="02020603050405020304" pitchFamily="18" charset="0"/>
              </a:rPr>
              <a:t>, 8(2), s.195–207.</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Dunlap, G., Sailor, W., Horner, R.H. &amp; </a:t>
            </a:r>
            <a:r>
              <a:rPr lang="en-US" sz="1700" dirty="0" err="1">
                <a:effectLst/>
                <a:latin typeface="Times New Roman" panose="02020603050405020304" pitchFamily="18" charset="0"/>
                <a:ea typeface="Times New Roman" panose="02020603050405020304" pitchFamily="18" charset="0"/>
              </a:rPr>
              <a:t>Sugai</a:t>
            </a:r>
            <a:r>
              <a:rPr lang="en-US" sz="1700" dirty="0">
                <a:effectLst/>
                <a:latin typeface="Times New Roman" panose="02020603050405020304" pitchFamily="18" charset="0"/>
                <a:ea typeface="Times New Roman" panose="02020603050405020304" pitchFamily="18" charset="0"/>
              </a:rPr>
              <a:t>, G., 2008. Overview and history of positive behavior support. I: Sailor, W., Dunlap, G., </a:t>
            </a:r>
            <a:r>
              <a:rPr lang="en-US" sz="1700" dirty="0" err="1">
                <a:effectLst/>
                <a:latin typeface="Times New Roman" panose="02020603050405020304" pitchFamily="18" charset="0"/>
                <a:ea typeface="Times New Roman" panose="02020603050405020304" pitchFamily="18" charset="0"/>
              </a:rPr>
              <a:t>Sugai</a:t>
            </a:r>
            <a:r>
              <a:rPr lang="en-US" sz="1700" dirty="0">
                <a:effectLst/>
                <a:latin typeface="Times New Roman" panose="02020603050405020304" pitchFamily="18" charset="0"/>
                <a:ea typeface="Times New Roman" panose="02020603050405020304" pitchFamily="18" charset="0"/>
              </a:rPr>
              <a:t>, G. &amp; Horner, R.H. (red.) </a:t>
            </a:r>
            <a:r>
              <a:rPr lang="en-US" sz="1700" i="1" dirty="0">
                <a:effectLst/>
                <a:latin typeface="Times New Roman" panose="02020603050405020304" pitchFamily="18" charset="0"/>
                <a:ea typeface="Times New Roman" panose="02020603050405020304" pitchFamily="18" charset="0"/>
              </a:rPr>
              <a:t>Handbook of Positive Behavior Support</a:t>
            </a:r>
            <a:r>
              <a:rPr lang="en-US" sz="1700" dirty="0">
                <a:effectLst/>
                <a:latin typeface="Times New Roman" panose="02020603050405020304" pitchFamily="18" charset="0"/>
                <a:ea typeface="Times New Roman" panose="02020603050405020304" pitchFamily="18" charset="0"/>
              </a:rPr>
              <a:t>. Boston, MA: Springer, s.3–16.</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Dweck, C.S., 2006. </a:t>
            </a:r>
            <a:r>
              <a:rPr lang="en-US" sz="1700" i="1" dirty="0">
                <a:effectLst/>
                <a:latin typeface="Times New Roman" panose="02020603050405020304" pitchFamily="18" charset="0"/>
                <a:ea typeface="Times New Roman" panose="02020603050405020304" pitchFamily="18" charset="0"/>
              </a:rPr>
              <a:t>Mindset: The new psychology of success</a:t>
            </a:r>
            <a:r>
              <a:rPr lang="en-US" sz="1700" dirty="0">
                <a:effectLst/>
                <a:latin typeface="Times New Roman" panose="02020603050405020304" pitchFamily="18" charset="0"/>
                <a:ea typeface="Times New Roman" panose="02020603050405020304" pitchFamily="18" charset="0"/>
              </a:rPr>
              <a:t>. New York: Random House.</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a:effectLst/>
                <a:latin typeface="Times New Roman" panose="02020603050405020304" pitchFamily="18" charset="0"/>
                <a:ea typeface="Times New Roman" panose="02020603050405020304" pitchFamily="18" charset="0"/>
              </a:rPr>
              <a:t>Greene, R.W., 2021. </a:t>
            </a:r>
            <a:r>
              <a:rPr lang="en-US" sz="1700" i="1" dirty="0">
                <a:effectLst/>
                <a:latin typeface="Times New Roman" panose="02020603050405020304" pitchFamily="18" charset="0"/>
                <a:ea typeface="Times New Roman" panose="02020603050405020304" pitchFamily="18" charset="0"/>
              </a:rPr>
              <a:t>The Explosive Child: A new approach for understanding and parenting easily frustrated, chronically inflexible children</a:t>
            </a:r>
            <a:r>
              <a:rPr lang="en-US" sz="1700" dirty="0">
                <a:effectLst/>
                <a:latin typeface="Times New Roman" panose="02020603050405020304" pitchFamily="18" charset="0"/>
                <a:ea typeface="Times New Roman" panose="02020603050405020304" pitchFamily="18" charset="0"/>
              </a:rPr>
              <a:t>. </a:t>
            </a:r>
            <a:r>
              <a:rPr lang="sv-SE" sz="1700" dirty="0">
                <a:effectLst/>
                <a:latin typeface="Times New Roman" panose="02020603050405020304" pitchFamily="18" charset="0"/>
                <a:ea typeface="Times New Roman" panose="02020603050405020304" pitchFamily="18" charset="0"/>
              </a:rPr>
              <a:t>6:e uppl. New York: </a:t>
            </a:r>
            <a:r>
              <a:rPr lang="sv-SE" sz="1700" dirty="0" err="1">
                <a:effectLst/>
                <a:latin typeface="Times New Roman" panose="02020603050405020304" pitchFamily="18" charset="0"/>
                <a:ea typeface="Times New Roman" panose="02020603050405020304" pitchFamily="18" charset="0"/>
              </a:rPr>
              <a:t>HarperCollins</a:t>
            </a:r>
            <a:r>
              <a:rPr lang="sv-SE" sz="1700" dirty="0">
                <a:effectLst/>
                <a:latin typeface="Times New Roman" panose="02020603050405020304" pitchFamily="18" charset="0"/>
                <a:ea typeface="Times New Roman" panose="02020603050405020304" pitchFamily="18" charset="0"/>
              </a:rPr>
              <a:t>.</a:t>
            </a:r>
          </a:p>
          <a:p>
            <a:pPr marL="285750" indent="-285750">
              <a:spcBef>
                <a:spcPts val="600"/>
              </a:spcBef>
              <a:spcAft>
                <a:spcPts val="1200"/>
              </a:spcAft>
              <a:buFont typeface="Arial" panose="020B0604020202020204" pitchFamily="34" charset="0"/>
              <a:buChar char="•"/>
            </a:pPr>
            <a:r>
              <a:rPr lang="sv-SE" sz="1700" dirty="0" err="1">
                <a:effectLst/>
                <a:latin typeface="Times New Roman" panose="02020603050405020304" pitchFamily="18" charset="0"/>
                <a:ea typeface="Times New Roman" panose="02020603050405020304" pitchFamily="18" charset="0"/>
              </a:rPr>
              <a:t>Grossi</a:t>
            </a:r>
            <a:r>
              <a:rPr lang="sv-SE" sz="1700" dirty="0">
                <a:effectLst/>
                <a:latin typeface="Times New Roman" panose="02020603050405020304" pitchFamily="18" charset="0"/>
                <a:ea typeface="Times New Roman" panose="02020603050405020304" pitchFamily="18" charset="0"/>
              </a:rPr>
              <a:t>, G., 2018. </a:t>
            </a:r>
            <a:r>
              <a:rPr lang="sv-SE" sz="1700" i="1" dirty="0">
                <a:effectLst/>
                <a:latin typeface="Times New Roman" panose="02020603050405020304" pitchFamily="18" charset="0"/>
                <a:ea typeface="Times New Roman" panose="02020603050405020304" pitchFamily="18" charset="0"/>
              </a:rPr>
              <a:t>Hantera din stress med kognitiv beteendeterapi</a:t>
            </a:r>
            <a:r>
              <a:rPr lang="sv-SE" sz="1700" dirty="0">
                <a:effectLst/>
                <a:latin typeface="Times New Roman" panose="02020603050405020304" pitchFamily="18" charset="0"/>
                <a:ea typeface="Times New Roman" panose="02020603050405020304" pitchFamily="18" charset="0"/>
              </a:rPr>
              <a:t>. Stockholm: Natur &amp; Kultur.</a:t>
            </a:r>
          </a:p>
          <a:p>
            <a:pPr marL="285750" indent="-285750">
              <a:spcBef>
                <a:spcPts val="600"/>
              </a:spcBef>
              <a:spcAft>
                <a:spcPts val="1200"/>
              </a:spcAft>
              <a:buFont typeface="Arial" panose="020B0604020202020204" pitchFamily="34" charset="0"/>
              <a:buChar char="•"/>
            </a:pPr>
            <a:r>
              <a:rPr lang="sv-SE" sz="1700" dirty="0" err="1">
                <a:effectLst/>
                <a:latin typeface="Times New Roman" panose="02020603050405020304" pitchFamily="18" charset="0"/>
                <a:ea typeface="Times New Roman" panose="02020603050405020304" pitchFamily="18" charset="0"/>
              </a:rPr>
              <a:t>Hejlskov</a:t>
            </a:r>
            <a:r>
              <a:rPr lang="sv-SE" sz="1700" dirty="0">
                <a:effectLst/>
                <a:latin typeface="Times New Roman" panose="02020603050405020304" pitchFamily="18" charset="0"/>
                <a:ea typeface="Times New Roman" panose="02020603050405020304" pitchFamily="18" charset="0"/>
              </a:rPr>
              <a:t> </a:t>
            </a:r>
            <a:r>
              <a:rPr lang="sv-SE" sz="1700" dirty="0" err="1">
                <a:effectLst/>
                <a:latin typeface="Times New Roman" panose="02020603050405020304" pitchFamily="18" charset="0"/>
                <a:ea typeface="Times New Roman" panose="02020603050405020304" pitchFamily="18" charset="0"/>
              </a:rPr>
              <a:t>Elvén</a:t>
            </a:r>
            <a:r>
              <a:rPr lang="sv-SE" sz="1700" dirty="0">
                <a:effectLst/>
                <a:latin typeface="Times New Roman" panose="02020603050405020304" pitchFamily="18" charset="0"/>
                <a:ea typeface="Times New Roman" panose="02020603050405020304" pitchFamily="18" charset="0"/>
              </a:rPr>
              <a:t>, B., 2020. </a:t>
            </a:r>
            <a:r>
              <a:rPr lang="sv-SE" sz="1700" i="1" dirty="0">
                <a:effectLst/>
                <a:latin typeface="Times New Roman" panose="02020603050405020304" pitchFamily="18" charset="0"/>
                <a:ea typeface="Times New Roman" panose="02020603050405020304" pitchFamily="18" charset="0"/>
              </a:rPr>
              <a:t>Introduktion till lågaffektivt bemötande</a:t>
            </a:r>
            <a:r>
              <a:rPr lang="sv-SE" sz="1700"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Uppsala: </a:t>
            </a:r>
            <a:r>
              <a:rPr lang="en-US" sz="1700" dirty="0" err="1">
                <a:effectLst/>
                <a:latin typeface="Times New Roman" panose="02020603050405020304" pitchFamily="18" charset="0"/>
                <a:ea typeface="Times New Roman" panose="02020603050405020304" pitchFamily="18" charset="0"/>
              </a:rPr>
              <a:t>Pavus</a:t>
            </a:r>
            <a:r>
              <a:rPr lang="en-US" sz="1700" dirty="0">
                <a:effectLst/>
                <a:latin typeface="Times New Roman" panose="02020603050405020304" pitchFamily="18" charset="0"/>
                <a:ea typeface="Times New Roman" panose="02020603050405020304" pitchFamily="18" charset="0"/>
              </a:rPr>
              <a:t> </a:t>
            </a:r>
            <a:r>
              <a:rPr lang="en-US" sz="1700" dirty="0" err="1">
                <a:effectLst/>
                <a:latin typeface="Times New Roman" panose="02020603050405020304" pitchFamily="18" charset="0"/>
                <a:ea typeface="Times New Roman" panose="02020603050405020304" pitchFamily="18" charset="0"/>
              </a:rPr>
              <a:t>Utbildning</a:t>
            </a:r>
            <a:r>
              <a:rPr lang="en-US" sz="1700" dirty="0">
                <a:effectLst/>
                <a:latin typeface="Times New Roman" panose="02020603050405020304" pitchFamily="18" charset="0"/>
                <a:ea typeface="Times New Roman" panose="02020603050405020304" pitchFamily="18" charset="0"/>
              </a:rPr>
              <a:t>.</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err="1">
                <a:effectLst/>
                <a:latin typeface="Times New Roman" panose="02020603050405020304" pitchFamily="18" charset="0"/>
                <a:ea typeface="Times New Roman" panose="02020603050405020304" pitchFamily="18" charset="0"/>
              </a:rPr>
              <a:t>Henderlong</a:t>
            </a:r>
            <a:r>
              <a:rPr lang="en-US" sz="1700" dirty="0">
                <a:effectLst/>
                <a:latin typeface="Times New Roman" panose="02020603050405020304" pitchFamily="18" charset="0"/>
                <a:ea typeface="Times New Roman" panose="02020603050405020304" pitchFamily="18" charset="0"/>
              </a:rPr>
              <a:t>, J. &amp; Lepper, M.R., 2002. The effects of praise on children's intrinsic motivation: A review and synthesis. </a:t>
            </a:r>
            <a:r>
              <a:rPr lang="sv-SE" sz="1700" i="1" dirty="0" err="1">
                <a:effectLst/>
                <a:latin typeface="Times New Roman" panose="02020603050405020304" pitchFamily="18" charset="0"/>
                <a:ea typeface="Times New Roman" panose="02020603050405020304" pitchFamily="18" charset="0"/>
              </a:rPr>
              <a:t>Psychological</a:t>
            </a:r>
            <a:r>
              <a:rPr lang="sv-SE" sz="1700" i="1" dirty="0">
                <a:effectLst/>
                <a:latin typeface="Times New Roman" panose="02020603050405020304" pitchFamily="18" charset="0"/>
                <a:ea typeface="Times New Roman" panose="02020603050405020304" pitchFamily="18" charset="0"/>
              </a:rPr>
              <a:t> Bulletin</a:t>
            </a:r>
            <a:r>
              <a:rPr lang="sv-SE" sz="1700" dirty="0">
                <a:effectLst/>
                <a:latin typeface="Times New Roman" panose="02020603050405020304" pitchFamily="18" charset="0"/>
                <a:ea typeface="Times New Roman" panose="02020603050405020304" pitchFamily="18" charset="0"/>
              </a:rPr>
              <a:t>, 128(5), s.774–795.</a:t>
            </a:r>
          </a:p>
          <a:p>
            <a:pPr marL="285750" indent="-285750">
              <a:spcBef>
                <a:spcPts val="600"/>
              </a:spcBef>
              <a:spcAft>
                <a:spcPts val="1200"/>
              </a:spcAft>
              <a:buFont typeface="Arial" panose="020B0604020202020204" pitchFamily="34" charset="0"/>
              <a:buChar char="•"/>
            </a:pPr>
            <a:r>
              <a:rPr lang="sv-SE" sz="1700" dirty="0" err="1">
                <a:effectLst/>
                <a:latin typeface="Times New Roman" panose="02020603050405020304" pitchFamily="18" charset="0"/>
                <a:ea typeface="Times New Roman" panose="02020603050405020304" pitchFamily="18" charset="0"/>
              </a:rPr>
              <a:t>Jernbro</a:t>
            </a:r>
            <a:r>
              <a:rPr lang="sv-SE" sz="1700" dirty="0">
                <a:effectLst/>
                <a:latin typeface="Times New Roman" panose="02020603050405020304" pitchFamily="18" charset="0"/>
                <a:ea typeface="Times New Roman" panose="02020603050405020304" pitchFamily="18" charset="0"/>
              </a:rPr>
              <a:t>, C. &amp; Thulin, J., 2023. </a:t>
            </a:r>
            <a:r>
              <a:rPr lang="sv-SE" sz="1700" i="1" dirty="0">
                <a:effectLst/>
                <a:latin typeface="Times New Roman" panose="02020603050405020304" pitchFamily="18" charset="0"/>
                <a:ea typeface="Times New Roman" panose="02020603050405020304" pitchFamily="18" charset="0"/>
              </a:rPr>
              <a:t>Föräldraskap, våld och stöd: En nationell kartläggning</a:t>
            </a:r>
            <a:r>
              <a:rPr lang="sv-SE" sz="1700" dirty="0">
                <a:effectLst/>
                <a:latin typeface="Times New Roman" panose="02020603050405020304" pitchFamily="18" charset="0"/>
                <a:ea typeface="Times New Roman" panose="02020603050405020304" pitchFamily="18" charset="0"/>
              </a:rPr>
              <a:t>. Stockholm: Stiftelsen Allmänna Barnhuset.</a:t>
            </a:r>
          </a:p>
          <a:p>
            <a:pPr marL="285750" indent="-285750">
              <a:spcBef>
                <a:spcPts val="600"/>
              </a:spcBef>
              <a:spcAft>
                <a:spcPts val="1200"/>
              </a:spcAft>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a:p>
            <a:pPr>
              <a:spcBef>
                <a:spcPts val="600"/>
              </a:spcBef>
              <a:spcAft>
                <a:spcPts val="1200"/>
              </a:spcAft>
            </a:pPr>
            <a:endParaRPr lang="sv-SE" sz="1800" dirty="0">
              <a:effectLst/>
              <a:latin typeface="Times New Roman" panose="02020603050405020304" pitchFamily="18" charset="0"/>
              <a:ea typeface="Times New Roman" panose="02020603050405020304" pitchFamily="18" charset="0"/>
            </a:endParaRPr>
          </a:p>
          <a:p>
            <a:pPr marL="342900" indent="-342900">
              <a:spcBef>
                <a:spcPts val="600"/>
              </a:spcBef>
              <a:spcAft>
                <a:spcPts val="1200"/>
              </a:spcAft>
              <a:buFont typeface="Arial" panose="020B0604020202020204" pitchFamily="34" charset="0"/>
              <a:buChar char="•"/>
            </a:pPr>
            <a:endParaRPr lang="sv-SE" dirty="0"/>
          </a:p>
        </p:txBody>
      </p:sp>
      <p:pic>
        <p:nvPicPr>
          <p:cNvPr id="6" name="Bildobjekt 5" descr="\\ad.stockholm.se\cli-sd\cc2sd002\003871\Precens\Brottsprevention\Komet1\Administration\Logotype\PLUS\PLUS logo användbar.jpg"/>
          <p:cNvPicPr/>
          <p:nvPr/>
        </p:nvPicPr>
        <p:blipFill>
          <a:blip r:embed="rId3"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866771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idx="1"/>
          </p:nvPr>
        </p:nvSpPr>
        <p:spPr>
          <a:xfrm>
            <a:off x="134470" y="83749"/>
            <a:ext cx="9009530" cy="6066043"/>
          </a:xfrm>
        </p:spPr>
        <p:txBody>
          <a:bodyPr>
            <a:normAutofit fontScale="92500" lnSpcReduction="10000"/>
          </a:bodyPr>
          <a:lstStyle/>
          <a:p>
            <a:pPr marL="285750" indent="-285750">
              <a:spcBef>
                <a:spcPts val="600"/>
              </a:spcBef>
              <a:spcAft>
                <a:spcPts val="1200"/>
              </a:spcAft>
              <a:buFont typeface="Arial" panose="020B0604020202020204" pitchFamily="34" charset="0"/>
              <a:buChar char="•"/>
            </a:pPr>
            <a:r>
              <a:rPr lang="sv-SE" sz="1700" dirty="0" err="1">
                <a:effectLst/>
                <a:latin typeface="Times New Roman" panose="02020603050405020304" pitchFamily="18" charset="0"/>
                <a:ea typeface="Times New Roman" panose="02020603050405020304" pitchFamily="18" charset="0"/>
              </a:rPr>
              <a:t>Kapetanovic</a:t>
            </a:r>
            <a:r>
              <a:rPr lang="sv-SE" sz="1700" dirty="0">
                <a:effectLst/>
                <a:latin typeface="Times New Roman" panose="02020603050405020304" pitchFamily="18" charset="0"/>
                <a:ea typeface="Times New Roman" panose="02020603050405020304" pitchFamily="18" charset="0"/>
              </a:rPr>
              <a:t>, S., Skoog, T., Bohlin, M.C. &amp; </a:t>
            </a:r>
            <a:r>
              <a:rPr lang="sv-SE" sz="1700" dirty="0" err="1">
                <a:effectLst/>
                <a:latin typeface="Times New Roman" panose="02020603050405020304" pitchFamily="18" charset="0"/>
                <a:ea typeface="Times New Roman" panose="02020603050405020304" pitchFamily="18" charset="0"/>
              </a:rPr>
              <a:t>Gerdner</a:t>
            </a:r>
            <a:r>
              <a:rPr lang="sv-SE" sz="1700" dirty="0">
                <a:effectLst/>
                <a:latin typeface="Times New Roman" panose="02020603050405020304" pitchFamily="18" charset="0"/>
                <a:ea typeface="Times New Roman" panose="02020603050405020304" pitchFamily="18" charset="0"/>
              </a:rPr>
              <a:t>, A., 2018. </a:t>
            </a:r>
            <a:r>
              <a:rPr lang="en-US" sz="1700" dirty="0">
                <a:effectLst/>
                <a:latin typeface="Times New Roman" panose="02020603050405020304" pitchFamily="18" charset="0"/>
                <a:ea typeface="Times New Roman" panose="02020603050405020304" pitchFamily="18" charset="0"/>
              </a:rPr>
              <a:t>Aspects of the parent–adolescent relationship and associations with adolescent risk behaviors over time. </a:t>
            </a:r>
            <a:r>
              <a:rPr lang="en-US" sz="1700" i="1" dirty="0">
                <a:effectLst/>
                <a:latin typeface="Times New Roman" panose="02020603050405020304" pitchFamily="18" charset="0"/>
                <a:ea typeface="Times New Roman" panose="02020603050405020304" pitchFamily="18" charset="0"/>
              </a:rPr>
              <a:t>Journal of Family Psychology</a:t>
            </a:r>
            <a:r>
              <a:rPr lang="en-US" sz="1700" dirty="0">
                <a:effectLst/>
                <a:latin typeface="Times New Roman" panose="02020603050405020304" pitchFamily="18" charset="0"/>
                <a:ea typeface="Times New Roman" panose="02020603050405020304" pitchFamily="18" charset="0"/>
              </a:rPr>
              <a:t>, 32(5), ss. 617–627. </a:t>
            </a:r>
            <a:r>
              <a:rPr lang="en-US" sz="1700" u="sng" dirty="0">
                <a:solidFill>
                  <a:srgbClr val="007EC4"/>
                </a:solidFill>
                <a:effectLst/>
                <a:latin typeface="Times New Roman" panose="02020603050405020304" pitchFamily="18" charset="0"/>
                <a:ea typeface="Times New Roman" panose="02020603050405020304" pitchFamily="18" charset="0"/>
                <a:hlinkClick r:id="rId3"/>
              </a:rPr>
              <a:t>https://doi.org/10.1037/fam0000431</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err="1">
                <a:effectLst/>
                <a:latin typeface="Times New Roman" panose="02020603050405020304" pitchFamily="18" charset="0"/>
                <a:ea typeface="Times New Roman" panose="02020603050405020304" pitchFamily="18" charset="0"/>
              </a:rPr>
              <a:t>Kazdin</a:t>
            </a:r>
            <a:r>
              <a:rPr lang="en-US" sz="1700" dirty="0">
                <a:effectLst/>
                <a:latin typeface="Times New Roman" panose="02020603050405020304" pitchFamily="18" charset="0"/>
                <a:ea typeface="Times New Roman" panose="02020603050405020304" pitchFamily="18" charset="0"/>
              </a:rPr>
              <a:t>, A.E., 2008. </a:t>
            </a:r>
            <a:r>
              <a:rPr lang="en-US" sz="1700" i="1" dirty="0">
                <a:effectLst/>
                <a:latin typeface="Times New Roman" panose="02020603050405020304" pitchFamily="18" charset="0"/>
                <a:ea typeface="Times New Roman" panose="02020603050405020304" pitchFamily="18" charset="0"/>
              </a:rPr>
              <a:t>The </a:t>
            </a:r>
            <a:r>
              <a:rPr lang="en-US" sz="1700" i="1" dirty="0" err="1">
                <a:effectLst/>
                <a:latin typeface="Times New Roman" panose="02020603050405020304" pitchFamily="18" charset="0"/>
                <a:ea typeface="Times New Roman" panose="02020603050405020304" pitchFamily="18" charset="0"/>
              </a:rPr>
              <a:t>Kazdin</a:t>
            </a:r>
            <a:r>
              <a:rPr lang="en-US" sz="1700" i="1" dirty="0">
                <a:effectLst/>
                <a:latin typeface="Times New Roman" panose="02020603050405020304" pitchFamily="18" charset="0"/>
                <a:ea typeface="Times New Roman" panose="02020603050405020304" pitchFamily="18" charset="0"/>
              </a:rPr>
              <a:t> method for parenting the defiant child</a:t>
            </a:r>
            <a:r>
              <a:rPr lang="en-US" sz="1700" dirty="0">
                <a:effectLst/>
                <a:latin typeface="Times New Roman" panose="02020603050405020304" pitchFamily="18" charset="0"/>
                <a:ea typeface="Times New Roman" panose="02020603050405020304" pitchFamily="18" charset="0"/>
              </a:rPr>
              <a:t>. Boston: Houghton Mifflin.</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err="1">
                <a:effectLst/>
                <a:latin typeface="Times New Roman" panose="02020603050405020304" pitchFamily="18" charset="0"/>
                <a:ea typeface="Times New Roman" panose="02020603050405020304" pitchFamily="18" charset="0"/>
              </a:rPr>
              <a:t>Kjærvik</a:t>
            </a:r>
            <a:r>
              <a:rPr lang="en-US" sz="1700" dirty="0">
                <a:effectLst/>
                <a:latin typeface="Times New Roman" panose="02020603050405020304" pitchFamily="18" charset="0"/>
                <a:ea typeface="Times New Roman" panose="02020603050405020304" pitchFamily="18" charset="0"/>
              </a:rPr>
              <a:t>, S.L. &amp; Bushman, B.J., 2024. A meta-analytic review of anger management activities that increase or decrease arousal: What fuels or douses rage? </a:t>
            </a:r>
            <a:r>
              <a:rPr lang="en-US" sz="1700" i="1" dirty="0">
                <a:effectLst/>
                <a:latin typeface="Times New Roman" panose="02020603050405020304" pitchFamily="18" charset="0"/>
                <a:ea typeface="Times New Roman" panose="02020603050405020304" pitchFamily="18" charset="0"/>
              </a:rPr>
              <a:t>Clinical Psychology Review</a:t>
            </a:r>
            <a:r>
              <a:rPr lang="en-US" sz="1700" dirty="0">
                <a:effectLst/>
                <a:latin typeface="Times New Roman" panose="02020603050405020304" pitchFamily="18" charset="0"/>
                <a:ea typeface="Times New Roman" panose="02020603050405020304" pitchFamily="18" charset="0"/>
              </a:rPr>
              <a:t>, 109, 102414. https://doi.org/10.1016/j.cpr.2024.102414 [</a:t>
            </a:r>
            <a:r>
              <a:rPr lang="en-US" sz="1700" dirty="0" err="1">
                <a:effectLst/>
                <a:latin typeface="Times New Roman" panose="02020603050405020304" pitchFamily="18" charset="0"/>
                <a:ea typeface="Times New Roman" panose="02020603050405020304" pitchFamily="18" charset="0"/>
              </a:rPr>
              <a:t>Hämtad</a:t>
            </a:r>
            <a:r>
              <a:rPr lang="en-US" sz="1700" dirty="0">
                <a:effectLst/>
                <a:latin typeface="Times New Roman" panose="02020603050405020304" pitchFamily="18" charset="0"/>
                <a:ea typeface="Times New Roman" panose="02020603050405020304" pitchFamily="18" charset="0"/>
              </a:rPr>
              <a:t> 11 mars 2024].</a:t>
            </a:r>
            <a:endParaRPr lang="sv-SE" sz="17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err="1">
                <a:effectLst/>
                <a:latin typeface="Times New Roman" panose="02020603050405020304" pitchFamily="18" charset="0"/>
                <a:ea typeface="Times New Roman" panose="02020603050405020304" pitchFamily="18" charset="0"/>
              </a:rPr>
              <a:t>Kochanska</a:t>
            </a:r>
            <a:r>
              <a:rPr lang="en-US" sz="1700" dirty="0">
                <a:effectLst/>
                <a:latin typeface="Times New Roman" panose="02020603050405020304" pitchFamily="18" charset="0"/>
                <a:ea typeface="Times New Roman" panose="02020603050405020304" pitchFamily="18" charset="0"/>
              </a:rPr>
              <a:t>, G., Coy, K.C. &amp; Murray, K.T., 2001. The development of self-regulation in the first four years of life. </a:t>
            </a:r>
            <a:r>
              <a:rPr lang="sv-SE" sz="1700" i="1" dirty="0">
                <a:effectLst/>
                <a:latin typeface="Times New Roman" panose="02020603050405020304" pitchFamily="18" charset="0"/>
                <a:ea typeface="Times New Roman" panose="02020603050405020304" pitchFamily="18" charset="0"/>
              </a:rPr>
              <a:t>Child </a:t>
            </a:r>
            <a:r>
              <a:rPr lang="sv-SE" sz="1700" i="1" dirty="0" err="1">
                <a:effectLst/>
                <a:latin typeface="Times New Roman" panose="02020603050405020304" pitchFamily="18" charset="0"/>
                <a:ea typeface="Times New Roman" panose="02020603050405020304" pitchFamily="18" charset="0"/>
              </a:rPr>
              <a:t>Development</a:t>
            </a:r>
            <a:r>
              <a:rPr lang="sv-SE" sz="1700" dirty="0">
                <a:effectLst/>
                <a:latin typeface="Times New Roman" panose="02020603050405020304" pitchFamily="18" charset="0"/>
                <a:ea typeface="Times New Roman" panose="02020603050405020304" pitchFamily="18" charset="0"/>
              </a:rPr>
              <a:t>, 72(4), s.1091–1111.</a:t>
            </a:r>
          </a:p>
          <a:p>
            <a:pPr marL="285750" indent="-285750">
              <a:spcBef>
                <a:spcPts val="600"/>
              </a:spcBef>
              <a:spcAft>
                <a:spcPts val="1200"/>
              </a:spcAft>
              <a:buFont typeface="Arial" panose="020B0604020202020204" pitchFamily="34" charset="0"/>
              <a:buChar char="•"/>
            </a:pPr>
            <a:r>
              <a:rPr lang="sv-SE" sz="1700" dirty="0" err="1">
                <a:effectLst/>
                <a:latin typeface="Times New Roman" panose="02020603050405020304" pitchFamily="18" charset="0"/>
                <a:ea typeface="Times New Roman" panose="02020603050405020304" pitchFamily="18" charset="0"/>
              </a:rPr>
              <a:t>Kåver</a:t>
            </a:r>
            <a:r>
              <a:rPr lang="sv-SE" sz="1700" dirty="0">
                <a:effectLst/>
                <a:latin typeface="Times New Roman" panose="02020603050405020304" pitchFamily="18" charset="0"/>
                <a:ea typeface="Times New Roman" panose="02020603050405020304" pitchFamily="18" charset="0"/>
              </a:rPr>
              <a:t>, A., 2009. </a:t>
            </a:r>
            <a:r>
              <a:rPr lang="sv-SE" sz="1700" i="1" dirty="0">
                <a:effectLst/>
                <a:latin typeface="Times New Roman" panose="02020603050405020304" pitchFamily="18" charset="0"/>
                <a:ea typeface="Times New Roman" panose="02020603050405020304" pitchFamily="18" charset="0"/>
              </a:rPr>
              <a:t>Himmel, helvete och allt däremellan: om känslor</a:t>
            </a:r>
            <a:r>
              <a:rPr lang="sv-SE" sz="1700" dirty="0">
                <a:effectLst/>
                <a:latin typeface="Times New Roman" panose="02020603050405020304" pitchFamily="18" charset="0"/>
                <a:ea typeface="Times New Roman" panose="02020603050405020304" pitchFamily="18" charset="0"/>
              </a:rPr>
              <a:t>. Stockholm: Natur &amp; Kultur.</a:t>
            </a:r>
          </a:p>
          <a:p>
            <a:pPr marL="285750" indent="-285750">
              <a:spcBef>
                <a:spcPts val="600"/>
              </a:spcBef>
              <a:spcAft>
                <a:spcPts val="1200"/>
              </a:spcAft>
              <a:buFont typeface="Arial" panose="020B0604020202020204" pitchFamily="34" charset="0"/>
              <a:buChar char="•"/>
            </a:pPr>
            <a:r>
              <a:rPr lang="sv-SE" sz="1700" dirty="0" err="1">
                <a:effectLst/>
                <a:latin typeface="Times New Roman" panose="02020603050405020304" pitchFamily="18" charset="0"/>
                <a:ea typeface="Times New Roman" panose="02020603050405020304" pitchFamily="18" charset="0"/>
              </a:rPr>
              <a:t>Kåver</a:t>
            </a:r>
            <a:r>
              <a:rPr lang="sv-SE" sz="1700" dirty="0">
                <a:effectLst/>
                <a:latin typeface="Times New Roman" panose="02020603050405020304" pitchFamily="18" charset="0"/>
                <a:ea typeface="Times New Roman" panose="02020603050405020304" pitchFamily="18" charset="0"/>
              </a:rPr>
              <a:t>, A., 2004. </a:t>
            </a:r>
            <a:r>
              <a:rPr lang="sv-SE" sz="1700" i="1" dirty="0">
                <a:effectLst/>
                <a:latin typeface="Times New Roman" panose="02020603050405020304" pitchFamily="18" charset="0"/>
                <a:ea typeface="Times New Roman" panose="02020603050405020304" pitchFamily="18" charset="0"/>
              </a:rPr>
              <a:t>Att leva ett liv, inte vinna ett krig: om acceptans</a:t>
            </a:r>
            <a:r>
              <a:rPr lang="sv-SE" sz="1700" dirty="0">
                <a:effectLst/>
                <a:latin typeface="Times New Roman" panose="02020603050405020304" pitchFamily="18" charset="0"/>
                <a:ea typeface="Times New Roman" panose="02020603050405020304" pitchFamily="18" charset="0"/>
              </a:rPr>
              <a:t>. Stockholm: Natur &amp; Kultur.</a:t>
            </a:r>
          </a:p>
          <a:p>
            <a:pPr marL="285750" indent="-285750">
              <a:spcBef>
                <a:spcPts val="600"/>
              </a:spcBef>
              <a:spcAft>
                <a:spcPts val="1200"/>
              </a:spcAft>
              <a:buFont typeface="Arial" panose="020B0604020202020204" pitchFamily="34" charset="0"/>
              <a:buChar char="•"/>
            </a:pPr>
            <a:r>
              <a:rPr lang="sv-SE" sz="1700" dirty="0">
                <a:effectLst/>
                <a:latin typeface="Times New Roman" panose="02020603050405020304" pitchFamily="18" charset="0"/>
                <a:ea typeface="Times New Roman" panose="02020603050405020304" pitchFamily="18" charset="0"/>
              </a:rPr>
              <a:t>Landberg, Å., </a:t>
            </a:r>
            <a:r>
              <a:rPr lang="sv-SE" sz="1700" dirty="0" err="1">
                <a:effectLst/>
                <a:latin typeface="Times New Roman" panose="02020603050405020304" pitchFamily="18" charset="0"/>
                <a:ea typeface="Times New Roman" panose="02020603050405020304" pitchFamily="18" charset="0"/>
              </a:rPr>
              <a:t>Jernbro</a:t>
            </a:r>
            <a:r>
              <a:rPr lang="sv-SE" sz="1700" dirty="0">
                <a:effectLst/>
                <a:latin typeface="Times New Roman" panose="02020603050405020304" pitchFamily="18" charset="0"/>
                <a:ea typeface="Times New Roman" panose="02020603050405020304" pitchFamily="18" charset="0"/>
              </a:rPr>
              <a:t>, C. &amp; Thulin, J., 2023. </a:t>
            </a:r>
            <a:r>
              <a:rPr lang="sv-SE" sz="1700" i="1" dirty="0">
                <a:effectLst/>
                <a:latin typeface="Times New Roman" panose="02020603050405020304" pitchFamily="18" charset="0"/>
                <a:ea typeface="Times New Roman" panose="02020603050405020304" pitchFamily="18" charset="0"/>
              </a:rPr>
              <a:t>Våld mot barn 2022: En nationell kartläggning</a:t>
            </a:r>
            <a:r>
              <a:rPr lang="sv-SE" sz="1700" dirty="0">
                <a:effectLst/>
                <a:latin typeface="Times New Roman" panose="02020603050405020304" pitchFamily="18" charset="0"/>
                <a:ea typeface="Times New Roman" panose="02020603050405020304" pitchFamily="18" charset="0"/>
              </a:rPr>
              <a:t>. Stockholm: Stiftelsen Allmänna Barnhuset. ISBN: 978-91-86759-57-5.</a:t>
            </a:r>
          </a:p>
          <a:p>
            <a:pPr marL="285750" indent="-285750">
              <a:spcBef>
                <a:spcPts val="600"/>
              </a:spcBef>
              <a:spcAft>
                <a:spcPts val="1200"/>
              </a:spcAft>
              <a:buFont typeface="Arial" panose="020B0604020202020204" pitchFamily="34" charset="0"/>
              <a:buChar char="•"/>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Lee, A.H. &amp;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DiGiuseppe</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R., 2018.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Anger and aggression treatments: a review of meta-analyses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i="1" dirty="0" err="1">
                <a:effectLst/>
                <a:latin typeface="Times New Roman" panose="02020603050405020304" pitchFamily="18" charset="0"/>
                <a:ea typeface="Times New Roman" panose="02020603050405020304" pitchFamily="18" charset="0"/>
                <a:cs typeface="Times New Roman" panose="02020603050405020304" pitchFamily="18" charset="0"/>
              </a:rPr>
              <a:t>Current</a:t>
            </a: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 Opinion in </a:t>
            </a:r>
            <a:r>
              <a:rPr lang="sv-SE" sz="1800" i="1" dirty="0" err="1">
                <a:effectLst/>
                <a:latin typeface="Times New Roman" panose="02020603050405020304" pitchFamily="18" charset="0"/>
                <a:ea typeface="Times New Roman" panose="02020603050405020304" pitchFamily="18" charset="0"/>
                <a:cs typeface="Times New Roman" panose="02020603050405020304" pitchFamily="18" charset="0"/>
              </a:rPr>
              <a:t>Psychology</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19, ss. 65–74. DOI: 10.1016/j.copsyc.2017.04.004</a:t>
            </a:r>
            <a:endParaRPr lang="sv-SE" sz="1800" dirty="0">
              <a:effectLst/>
              <a:latin typeface="Times New Roman" panose="02020603050405020304" pitchFamily="18" charset="0"/>
              <a:ea typeface="Times New Roman" panose="02020603050405020304" pitchFamily="18" charset="0"/>
            </a:endParaRPr>
          </a:p>
          <a:p>
            <a:pPr marL="285750" indent="-285750">
              <a:spcBef>
                <a:spcPts val="600"/>
              </a:spcBef>
              <a:spcAft>
                <a:spcPts val="12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Quail, K., 2020. </a:t>
            </a:r>
            <a:r>
              <a:rPr lang="en-US" sz="1700" i="1" dirty="0">
                <a:latin typeface="Times New Roman" panose="02020603050405020304" pitchFamily="18" charset="0"/>
                <a:cs typeface="Times New Roman" panose="02020603050405020304" pitchFamily="18" charset="0"/>
              </a:rPr>
              <a:t>Non-violent discipline options for caregivers and teachers: A systematic overview of the evidence and exploration of the role of attunement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Masteruppsats</a:t>
            </a:r>
            <a:r>
              <a:rPr lang="en-US" sz="1700" dirty="0">
                <a:latin typeface="Times New Roman" panose="02020603050405020304" pitchFamily="18" charset="0"/>
                <a:cs typeface="Times New Roman" panose="02020603050405020304" pitchFamily="18" charset="0"/>
              </a:rPr>
              <a:t>, University of Cape Town, Faculty of Humanities.</a:t>
            </a:r>
            <a:endParaRPr lang="sv-SE" sz="1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spcBef>
                <a:spcPts val="600"/>
              </a:spcBef>
              <a:spcAft>
                <a:spcPts val="1200"/>
              </a:spcAft>
              <a:buFont typeface="Arial" panose="020B0604020202020204" pitchFamily="34" charset="0"/>
              <a:buChar char="•"/>
            </a:pPr>
            <a:endParaRPr lang="sv-SE" sz="1700" dirty="0">
              <a:effectLst/>
              <a:latin typeface="Times New Roman" panose="02020603050405020304" pitchFamily="18" charset="0"/>
              <a:ea typeface="Times New Roman" panose="02020603050405020304" pitchFamily="18" charset="0"/>
            </a:endParaRPr>
          </a:p>
          <a:p>
            <a:pPr>
              <a:spcBef>
                <a:spcPts val="600"/>
              </a:spcBef>
              <a:spcAft>
                <a:spcPts val="1200"/>
              </a:spcAft>
            </a:pPr>
            <a:endParaRPr lang="sv-SE" sz="1700" dirty="0">
              <a:effectLst/>
              <a:latin typeface="Times New Roman" panose="02020603050405020304" pitchFamily="18" charset="0"/>
              <a:ea typeface="Times New Roman" panose="02020603050405020304" pitchFamily="18" charset="0"/>
            </a:endParaRPr>
          </a:p>
          <a:p>
            <a:pPr marL="342900" indent="-342900">
              <a:spcBef>
                <a:spcPts val="600"/>
              </a:spcBef>
              <a:spcAft>
                <a:spcPts val="1200"/>
              </a:spcAft>
              <a:buFont typeface="Arial" panose="020B0604020202020204" pitchFamily="34" charset="0"/>
              <a:buChar char="•"/>
            </a:pPr>
            <a:endParaRPr lang="sv-SE" sz="1700" dirty="0"/>
          </a:p>
        </p:txBody>
      </p:sp>
      <p:pic>
        <p:nvPicPr>
          <p:cNvPr id="6" name="Bildobjekt 5" descr="\\ad.stockholm.se\cli-sd\cc2sd002\003871\Precens\Brottsprevention\Komet1\Administration\Logotype\PLUS\PLUS logo användbar.jpg"/>
          <p:cNvPicPr/>
          <p:nvPr/>
        </p:nvPicPr>
        <p:blipFill>
          <a:blip r:embed="rId4" cstate="print"/>
          <a:srcRect/>
          <a:stretch>
            <a:fillRect/>
          </a:stretch>
        </p:blipFill>
        <p:spPr bwMode="auto">
          <a:xfrm>
            <a:off x="7164290" y="6165306"/>
            <a:ext cx="1130531" cy="465513"/>
          </a:xfrm>
          <a:prstGeom prst="rect">
            <a:avLst/>
          </a:prstGeom>
          <a:noFill/>
          <a:ln w="9525">
            <a:noFill/>
            <a:miter lim="800000"/>
            <a:headEnd/>
            <a:tailEnd/>
          </a:ln>
        </p:spPr>
      </p:pic>
    </p:spTree>
    <p:extLst>
      <p:ext uri="{BB962C8B-B14F-4D97-AF65-F5344CB8AC3E}">
        <p14:creationId xmlns:p14="http://schemas.microsoft.com/office/powerpoint/2010/main" val="3025101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3485" y="1053753"/>
            <a:ext cx="4179497" cy="5804247"/>
          </a:xfrm>
          <a:prstGeom prst="rect">
            <a:avLst/>
          </a:prstGeom>
        </p:spPr>
      </p:pic>
      <p:sp>
        <p:nvSpPr>
          <p:cNvPr id="2" name="Rubrik 1"/>
          <p:cNvSpPr>
            <a:spLocks noGrp="1"/>
          </p:cNvSpPr>
          <p:nvPr>
            <p:ph type="title"/>
          </p:nvPr>
        </p:nvSpPr>
        <p:spPr>
          <a:xfrm>
            <a:off x="434556" y="297013"/>
            <a:ext cx="8082643" cy="970838"/>
          </a:xfrm>
        </p:spPr>
        <p:txBody>
          <a:bodyPr/>
          <a:lstStyle/>
          <a:p>
            <a:pPr algn="ctr"/>
            <a:br>
              <a:rPr lang="sv-SE" sz="3600" dirty="0">
                <a:solidFill>
                  <a:schemeClr val="tx1"/>
                </a:solidFill>
                <a:latin typeface="Times New Roman" panose="02020603050405020304" pitchFamily="18" charset="0"/>
                <a:cs typeface="Times New Roman" panose="02020603050405020304" pitchFamily="18" charset="0"/>
              </a:rPr>
            </a:br>
            <a:r>
              <a:rPr lang="sv-SE" sz="4000" dirty="0" err="1">
                <a:solidFill>
                  <a:schemeClr val="tx1"/>
                </a:solidFill>
                <a:latin typeface="Times New Roman" panose="02020603050405020304" pitchFamily="18" charset="0"/>
                <a:cs typeface="Times New Roman" panose="02020603050405020304" pitchFamily="18" charset="0"/>
              </a:rPr>
              <a:t>Ilskehantering</a:t>
            </a:r>
            <a:r>
              <a:rPr lang="sv-SE" sz="4000" dirty="0">
                <a:solidFill>
                  <a:schemeClr val="tx1"/>
                </a:solidFill>
              </a:rPr>
              <a:t> </a:t>
            </a:r>
          </a:p>
        </p:txBody>
      </p:sp>
      <p:sp>
        <p:nvSpPr>
          <p:cNvPr id="3" name="Platshållare för innehåll 2"/>
          <p:cNvSpPr>
            <a:spLocks noGrp="1"/>
          </p:cNvSpPr>
          <p:nvPr>
            <p:ph idx="1"/>
          </p:nvPr>
        </p:nvSpPr>
        <p:spPr>
          <a:xfrm>
            <a:off x="482673" y="1525860"/>
            <a:ext cx="7524750" cy="4278387"/>
          </a:xfrm>
        </p:spPr>
        <p:txBody>
          <a:bodyPr/>
          <a:lstStyle/>
          <a:p>
            <a:r>
              <a:rPr lang="sv-SE" sz="2800" dirty="0">
                <a:latin typeface="Times New Roman" panose="02020603050405020304" pitchFamily="18" charset="0"/>
                <a:cs typeface="Times New Roman" panose="02020603050405020304" pitchFamily="18" charset="0"/>
              </a:rPr>
              <a:t>Är det ok att bli arg?</a:t>
            </a:r>
          </a:p>
          <a:p>
            <a:endParaRPr lang="sv-SE" dirty="0"/>
          </a:p>
        </p:txBody>
      </p:sp>
      <p:sp>
        <p:nvSpPr>
          <p:cNvPr id="7" name="textruta 6"/>
          <p:cNvSpPr txBox="1"/>
          <p:nvPr/>
        </p:nvSpPr>
        <p:spPr>
          <a:xfrm>
            <a:off x="434556" y="3466060"/>
            <a:ext cx="4021522" cy="2015936"/>
          </a:xfrm>
          <a:prstGeom prst="rect">
            <a:avLst/>
          </a:prstGeom>
          <a:noFill/>
        </p:spPr>
        <p:txBody>
          <a:bodyPr wrap="square" rtlCol="0">
            <a:spAutoFit/>
          </a:bodyPr>
          <a:lstStyle/>
          <a:p>
            <a:r>
              <a:rPr lang="sv-SE" sz="2400" b="1" dirty="0">
                <a:latin typeface="Times New Roman" panose="02020603050405020304" pitchFamily="18" charset="0"/>
                <a:cs typeface="Times New Roman" panose="02020603050405020304" pitchFamily="18" charset="0"/>
              </a:rPr>
              <a:t>Tips!</a:t>
            </a:r>
          </a:p>
          <a:p>
            <a:pPr marL="342900" indent="-342900">
              <a:spcAft>
                <a:spcPts val="600"/>
              </a:spcAft>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Psykologpartners – </a:t>
            </a:r>
            <a:r>
              <a:rPr lang="sv-SE" sz="2400" dirty="0" err="1">
                <a:latin typeface="Times New Roman" panose="02020603050405020304" pitchFamily="18" charset="0"/>
                <a:cs typeface="Times New Roman" panose="02020603050405020304" pitchFamily="18" charset="0"/>
              </a:rPr>
              <a:t>podd</a:t>
            </a:r>
            <a:r>
              <a:rPr lang="sv-SE" sz="2400" dirty="0">
                <a:latin typeface="Times New Roman" panose="02020603050405020304" pitchFamily="18" charset="0"/>
                <a:cs typeface="Times New Roman" panose="02020603050405020304" pitchFamily="18" charset="0"/>
              </a:rPr>
              <a:t> om ilska och </a:t>
            </a:r>
            <a:r>
              <a:rPr lang="sv-SE" sz="2400" dirty="0" err="1">
                <a:latin typeface="Times New Roman" panose="02020603050405020304" pitchFamily="18" charset="0"/>
                <a:cs typeface="Times New Roman" panose="02020603050405020304" pitchFamily="18" charset="0"/>
              </a:rPr>
              <a:t>ilskehantering</a:t>
            </a:r>
            <a:endParaRPr lang="sv-SE" sz="24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sv-SE" sz="2400" dirty="0">
                <a:latin typeface="Times New Roman" panose="02020603050405020304" pitchFamily="18" charset="0"/>
                <a:cs typeface="Times New Roman" panose="02020603050405020304" pitchFamily="18" charset="0"/>
              </a:rPr>
              <a:t>Anna </a:t>
            </a:r>
            <a:r>
              <a:rPr lang="sv-SE" sz="2400" dirty="0" err="1">
                <a:latin typeface="Times New Roman" panose="02020603050405020304" pitchFamily="18" charset="0"/>
                <a:cs typeface="Times New Roman" panose="02020603050405020304" pitchFamily="18" charset="0"/>
              </a:rPr>
              <a:t>Kåver</a:t>
            </a:r>
            <a:r>
              <a:rPr lang="sv-SE" sz="2400" dirty="0">
                <a:latin typeface="Times New Roman" panose="02020603050405020304" pitchFamily="18" charset="0"/>
                <a:cs typeface="Times New Roman" panose="02020603050405020304" pitchFamily="18" charset="0"/>
              </a:rPr>
              <a:t>: ”Himmel, helvete och allt däremellan”</a:t>
            </a:r>
          </a:p>
        </p:txBody>
      </p:sp>
      <p:pic>
        <p:nvPicPr>
          <p:cNvPr id="8" name="Bildobjekt 7"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pic>
        <p:nvPicPr>
          <p:cNvPr id="9" name="Bildobjekt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11" name="textruta 10"/>
          <p:cNvSpPr txBox="1"/>
          <p:nvPr/>
        </p:nvSpPr>
        <p:spPr>
          <a:xfrm>
            <a:off x="482673" y="254451"/>
            <a:ext cx="1803327" cy="461665"/>
          </a:xfrm>
          <a:prstGeom prst="rect">
            <a:avLst/>
          </a:prstGeom>
          <a:solidFill>
            <a:srgbClr val="92D050"/>
          </a:solid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cs typeface="Arial"/>
                <a:sym typeface="Arial"/>
                <a:rtl val="0"/>
              </a:rPr>
              <a:t>Fördjupning</a:t>
            </a:r>
          </a:p>
        </p:txBody>
      </p:sp>
    </p:spTree>
    <p:extLst>
      <p:ext uri="{BB962C8B-B14F-4D97-AF65-F5344CB8AC3E}">
        <p14:creationId xmlns:p14="http://schemas.microsoft.com/office/powerpoint/2010/main" val="4110329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2673" y="989330"/>
            <a:ext cx="8231189" cy="970838"/>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Vad är ilska?</a:t>
            </a:r>
          </a:p>
        </p:txBody>
      </p:sp>
      <p:sp>
        <p:nvSpPr>
          <p:cNvPr id="3" name="Platshållare för innehåll 2"/>
          <p:cNvSpPr>
            <a:spLocks noGrp="1"/>
          </p:cNvSpPr>
          <p:nvPr>
            <p:ph idx="1"/>
          </p:nvPr>
        </p:nvSpPr>
        <p:spPr>
          <a:xfrm>
            <a:off x="482673" y="1575032"/>
            <a:ext cx="7524750" cy="4116387"/>
          </a:xfrm>
        </p:spPr>
        <p:txBody>
          <a:bodyPr/>
          <a:lstStyle/>
          <a:p>
            <a:pPr>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Nedärvd biologisk reaktion och en viktig grundläggande känsla</a:t>
            </a:r>
          </a:p>
          <a:p>
            <a:pPr>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Förbereder oss på kamp- eller flykt</a:t>
            </a:r>
          </a:p>
          <a:p>
            <a:pPr>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Mer korrekt att likna ilska vid en upptrampad stig än en tryckkokare</a:t>
            </a:r>
          </a:p>
          <a:p>
            <a:pPr marL="0" indent="0"/>
            <a:endParaRPr lang="sv-SE"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Öva på att ”gå emot” </a:t>
            </a:r>
            <a:r>
              <a:rPr lang="sv-SE" sz="2800" dirty="0" err="1">
                <a:latin typeface="Times New Roman" panose="02020603050405020304" pitchFamily="18" charset="0"/>
                <a:cs typeface="Times New Roman" panose="02020603050405020304" pitchFamily="18" charset="0"/>
              </a:rPr>
              <a:t>ilskekänslan</a:t>
            </a:r>
            <a:endParaRPr lang="sv-SE"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Öva på att ”surfa på känslan”</a:t>
            </a:r>
          </a:p>
          <a:p>
            <a:pPr>
              <a:buFont typeface="Arial" panose="020B0604020202020204" pitchFamily="34" charset="0"/>
              <a:buChar char="•"/>
            </a:pPr>
            <a:endParaRPr lang="sv-SE"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sv-SE" sz="2800" dirty="0">
                <a:latin typeface="Times New Roman" panose="02020603050405020304" pitchFamily="18" charset="0"/>
                <a:cs typeface="Times New Roman" panose="02020603050405020304" pitchFamily="18" charset="0"/>
              </a:rPr>
              <a:t>Kräver övning men möjligt att påverka</a:t>
            </a:r>
          </a:p>
          <a:p>
            <a:pPr marL="0" indent="0" algn="ctr"/>
            <a:r>
              <a:rPr lang="sv-SE" sz="1400" dirty="0">
                <a:latin typeface="Times New Roman" panose="02020603050405020304" pitchFamily="18" charset="0"/>
                <a:cs typeface="Times New Roman" panose="02020603050405020304" pitchFamily="18" charset="0"/>
              </a:rPr>
              <a:t>(</a:t>
            </a:r>
            <a:r>
              <a:rPr lang="sv-SE" sz="1400" dirty="0" err="1">
                <a:latin typeface="Times New Roman" panose="02020603050405020304" pitchFamily="18" charset="0"/>
                <a:cs typeface="Times New Roman" panose="02020603050405020304" pitchFamily="18" charset="0"/>
              </a:rPr>
              <a:t>Kåver</a:t>
            </a:r>
            <a:r>
              <a:rPr lang="sv-SE" sz="1400" dirty="0">
                <a:latin typeface="Times New Roman" panose="02020603050405020304" pitchFamily="18" charset="0"/>
                <a:cs typeface="Times New Roman" panose="02020603050405020304" pitchFamily="18" charset="0"/>
              </a:rPr>
              <a:t> 2004, 2009;  </a:t>
            </a:r>
            <a:r>
              <a:rPr lang="sv-SE" sz="1400" dirty="0">
                <a:effectLst/>
                <a:latin typeface="Times New Roman" panose="02020603050405020304" pitchFamily="18" charset="0"/>
                <a:ea typeface="Times New Roman" panose="02020603050405020304" pitchFamily="18" charset="0"/>
              </a:rPr>
              <a:t>Lee &amp; </a:t>
            </a:r>
            <a:r>
              <a:rPr lang="sv-SE" sz="1400" dirty="0" err="1">
                <a:effectLst/>
                <a:latin typeface="Times New Roman" panose="02020603050405020304" pitchFamily="18" charset="0"/>
                <a:ea typeface="Times New Roman" panose="02020603050405020304" pitchFamily="18" charset="0"/>
              </a:rPr>
              <a:t>DiGiuseppe</a:t>
            </a:r>
            <a:r>
              <a:rPr lang="sv-SE" sz="1400" dirty="0">
                <a:effectLst/>
                <a:latin typeface="Times New Roman" panose="02020603050405020304" pitchFamily="18" charset="0"/>
                <a:ea typeface="Times New Roman" panose="02020603050405020304" pitchFamily="18" charset="0"/>
              </a:rPr>
              <a:t>, 2018 &amp; </a:t>
            </a:r>
            <a:r>
              <a:rPr lang="sv-SE" sz="1400" dirty="0"/>
              <a:t>Pop et. al, 2025)</a:t>
            </a:r>
            <a:endParaRPr lang="sv-SE" sz="1400" dirty="0">
              <a:latin typeface="Times New Roman" panose="02020603050405020304" pitchFamily="18" charset="0"/>
              <a:cs typeface="Times New Roman" panose="02020603050405020304" pitchFamily="18" charset="0"/>
            </a:endParaRP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6" name="textruta 5"/>
          <p:cNvSpPr txBox="1"/>
          <p:nvPr/>
        </p:nvSpPr>
        <p:spPr>
          <a:xfrm>
            <a:off x="482673" y="258317"/>
            <a:ext cx="1803327" cy="461665"/>
          </a:xfrm>
          <a:prstGeom prst="rect">
            <a:avLst/>
          </a:prstGeom>
          <a:solidFill>
            <a:srgbClr val="92D050"/>
          </a:solid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latin typeface="Arial"/>
                <a:ea typeface="+mn-ea"/>
                <a:cs typeface="Arial"/>
                <a:sym typeface="Arial"/>
                <a:rtl val="0"/>
              </a:rPr>
              <a:t>Fördjupning</a:t>
            </a:r>
          </a:p>
        </p:txBody>
      </p:sp>
      <p:pic>
        <p:nvPicPr>
          <p:cNvPr id="7" name="Bildobjekt 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spTree>
    <p:extLst>
      <p:ext uri="{BB962C8B-B14F-4D97-AF65-F5344CB8AC3E}">
        <p14:creationId xmlns:p14="http://schemas.microsoft.com/office/powerpoint/2010/main" val="402617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14487" y="669781"/>
            <a:ext cx="8089827" cy="970838"/>
          </a:xfrm>
        </p:spPr>
        <p:txBody>
          <a:bodyPr>
            <a:normAutofit/>
          </a:bodyPr>
          <a:lstStyle/>
          <a:p>
            <a:pPr algn="ctr"/>
            <a:r>
              <a:rPr lang="sv-SE" sz="4000" dirty="0">
                <a:solidFill>
                  <a:schemeClr val="tx1"/>
                </a:solidFill>
                <a:latin typeface="Times New Roman" panose="02020603050405020304" pitchFamily="18" charset="0"/>
                <a:cs typeface="Times New Roman" panose="02020603050405020304" pitchFamily="18" charset="0"/>
              </a:rPr>
              <a:t>Modell för ilska</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730" y="2513631"/>
            <a:ext cx="185425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upp 54"/>
          <p:cNvGrpSpPr/>
          <p:nvPr/>
        </p:nvGrpSpPr>
        <p:grpSpPr>
          <a:xfrm>
            <a:off x="2286000" y="1332691"/>
            <a:ext cx="4737735" cy="4832987"/>
            <a:chOff x="0" y="0"/>
            <a:chExt cx="4737917" cy="4833404"/>
          </a:xfrm>
        </p:grpSpPr>
        <p:sp>
          <p:nvSpPr>
            <p:cNvPr id="56" name="Rektangel med rundade hörn 55"/>
            <p:cNvSpPr>
              <a:spLocks noChangeArrowheads="1"/>
            </p:cNvSpPr>
            <p:nvPr/>
          </p:nvSpPr>
          <p:spPr bwMode="auto">
            <a:xfrm>
              <a:off x="0" y="0"/>
              <a:ext cx="1981069" cy="531440"/>
            </a:xfrm>
            <a:prstGeom prst="roundRect">
              <a:avLst>
                <a:gd name="adj" fmla="val 16667"/>
              </a:avLst>
            </a:prstGeom>
            <a:solidFill>
              <a:srgbClr val="FFFFFF"/>
            </a:solidFill>
            <a:ln w="9525">
              <a:solidFill>
                <a:srgbClr val="FF7900"/>
              </a:solidFill>
              <a:round/>
              <a:headEnd/>
              <a:tailEnd/>
            </a:ln>
          </p:spPr>
          <p:txBody>
            <a:bodyPr rot="0" vert="horz" wrap="square" lIns="91440" tIns="45720" rIns="91440" bIns="45720" anchor="ctr" anchorCtr="0" upright="1">
              <a:noAutofit/>
            </a:bodyPr>
            <a:lstStyle/>
            <a:p>
              <a:pPr algn="ctr">
                <a:spcAft>
                  <a:spcPts val="0"/>
                </a:spcAft>
              </a:pPr>
              <a:r>
                <a:rPr lang="sv-SE" sz="1400" b="1" dirty="0">
                  <a:effectLst/>
                  <a:latin typeface="Times New Roman" panose="02020603050405020304" pitchFamily="18" charset="0"/>
                  <a:ea typeface="Times New Roman"/>
                  <a:cs typeface="Times New Roman" panose="02020603050405020304" pitchFamily="18" charset="0"/>
                </a:rPr>
                <a:t>Livssituation</a:t>
              </a:r>
              <a:endParaRPr lang="sv-SE" sz="1200" b="1" dirty="0">
                <a:effectLst/>
                <a:latin typeface="Times New Roman" panose="02020603050405020304" pitchFamily="18" charset="0"/>
                <a:ea typeface="Times New Roman"/>
                <a:cs typeface="Times New Roman" panose="02020603050405020304" pitchFamily="18" charset="0"/>
              </a:endParaRPr>
            </a:p>
          </p:txBody>
        </p:sp>
        <p:sp>
          <p:nvSpPr>
            <p:cNvPr id="57" name="Rektangel med rundade hörn 56"/>
            <p:cNvSpPr>
              <a:spLocks noChangeArrowheads="1"/>
            </p:cNvSpPr>
            <p:nvPr/>
          </p:nvSpPr>
          <p:spPr bwMode="auto">
            <a:xfrm>
              <a:off x="2756848" y="0"/>
              <a:ext cx="1981069" cy="531440"/>
            </a:xfrm>
            <a:prstGeom prst="roundRect">
              <a:avLst>
                <a:gd name="adj" fmla="val 16667"/>
              </a:avLst>
            </a:prstGeom>
            <a:solidFill>
              <a:srgbClr val="FFFFFF"/>
            </a:solidFill>
            <a:ln w="9525">
              <a:solidFill>
                <a:srgbClr val="FF7900"/>
              </a:solidFill>
              <a:round/>
              <a:headEnd/>
              <a:tailEnd/>
            </a:ln>
          </p:spPr>
          <p:txBody>
            <a:bodyPr rot="0" vert="horz" wrap="square" lIns="91440" tIns="45720" rIns="91440" bIns="45720" anchor="ctr" anchorCtr="0" upright="1">
              <a:noAutofit/>
            </a:bodyPr>
            <a:lstStyle/>
            <a:p>
              <a:pPr algn="ctr">
                <a:spcAft>
                  <a:spcPts val="0"/>
                </a:spcAft>
              </a:pPr>
              <a:r>
                <a:rPr lang="sv-SE" sz="1400" b="1" dirty="0">
                  <a:effectLst/>
                  <a:latin typeface="Times New Roman" panose="02020603050405020304" pitchFamily="18" charset="0"/>
                  <a:ea typeface="Times New Roman"/>
                  <a:cs typeface="Times New Roman" panose="02020603050405020304" pitchFamily="18" charset="0"/>
                </a:rPr>
                <a:t>Stress</a:t>
              </a:r>
              <a:endParaRPr lang="sv-SE" sz="1200" b="1" dirty="0">
                <a:effectLst/>
                <a:latin typeface="Times New Roman" panose="02020603050405020304" pitchFamily="18" charset="0"/>
                <a:ea typeface="Times New Roman"/>
                <a:cs typeface="Times New Roman" panose="02020603050405020304" pitchFamily="18" charset="0"/>
              </a:endParaRPr>
            </a:p>
          </p:txBody>
        </p:sp>
        <p:sp>
          <p:nvSpPr>
            <p:cNvPr id="58" name="Rektangel med rundade hörn 57"/>
            <p:cNvSpPr>
              <a:spLocks noChangeArrowheads="1"/>
            </p:cNvSpPr>
            <p:nvPr/>
          </p:nvSpPr>
          <p:spPr bwMode="auto">
            <a:xfrm>
              <a:off x="1364777" y="1078173"/>
              <a:ext cx="1981069" cy="428580"/>
            </a:xfrm>
            <a:prstGeom prst="roundRect">
              <a:avLst>
                <a:gd name="adj" fmla="val 16667"/>
              </a:avLst>
            </a:prstGeom>
            <a:solidFill>
              <a:srgbClr val="FFFFFF"/>
            </a:solidFill>
            <a:ln w="9525">
              <a:solidFill>
                <a:srgbClr val="FF7900"/>
              </a:solidFill>
              <a:round/>
              <a:headEnd/>
              <a:tailEnd/>
            </a:ln>
          </p:spPr>
          <p:txBody>
            <a:bodyPr rot="0" vert="horz" wrap="square" lIns="91440" tIns="45720" rIns="91440" bIns="45720" anchor="ctr" anchorCtr="0" upright="1">
              <a:noAutofit/>
            </a:bodyPr>
            <a:lstStyle/>
            <a:p>
              <a:pPr algn="ctr">
                <a:spcAft>
                  <a:spcPts val="0"/>
                </a:spcAft>
              </a:pPr>
              <a:r>
                <a:rPr lang="sv-SE" sz="1400" dirty="0">
                  <a:effectLst/>
                  <a:latin typeface="Times New Roman" panose="02020603050405020304" pitchFamily="18" charset="0"/>
                  <a:ea typeface="Times New Roman"/>
                  <a:cs typeface="Times New Roman" panose="02020603050405020304" pitchFamily="18" charset="0"/>
                </a:rPr>
                <a:t>Utlösande händelse</a:t>
              </a:r>
              <a:endParaRPr lang="sv-SE" sz="1200" dirty="0">
                <a:effectLst/>
                <a:latin typeface="Times New Roman" panose="02020603050405020304" pitchFamily="18" charset="0"/>
                <a:ea typeface="Times New Roman"/>
                <a:cs typeface="Times New Roman" panose="02020603050405020304" pitchFamily="18" charset="0"/>
              </a:endParaRPr>
            </a:p>
          </p:txBody>
        </p:sp>
        <p:sp>
          <p:nvSpPr>
            <p:cNvPr id="59" name="Rektangel med rundade hörn 58"/>
            <p:cNvSpPr>
              <a:spLocks noChangeArrowheads="1"/>
            </p:cNvSpPr>
            <p:nvPr/>
          </p:nvSpPr>
          <p:spPr bwMode="auto">
            <a:xfrm>
              <a:off x="1364777" y="1869743"/>
              <a:ext cx="1981069" cy="1007640"/>
            </a:xfrm>
            <a:prstGeom prst="roundRect">
              <a:avLst>
                <a:gd name="adj" fmla="val 16667"/>
              </a:avLst>
            </a:prstGeom>
            <a:solidFill>
              <a:srgbClr val="FFFFFF"/>
            </a:solidFill>
            <a:ln w="9525">
              <a:solidFill>
                <a:srgbClr val="FF7900"/>
              </a:solidFill>
              <a:round/>
              <a:headEnd/>
              <a:tailEnd/>
            </a:ln>
          </p:spPr>
          <p:txBody>
            <a:bodyPr rot="0" vert="horz" wrap="square" lIns="91440" tIns="45720" rIns="91440" bIns="45720" anchor="ctr" anchorCtr="0" upright="1">
              <a:noAutofit/>
            </a:bodyPr>
            <a:lstStyle/>
            <a:p>
              <a:pPr marL="82550" algn="ctr">
                <a:spcAft>
                  <a:spcPts val="0"/>
                </a:spcAft>
              </a:pPr>
              <a:r>
                <a:rPr lang="sv-SE" sz="1400" i="1" dirty="0">
                  <a:effectLst/>
                  <a:latin typeface="Times New Roman" panose="02020603050405020304" pitchFamily="18" charset="0"/>
                  <a:ea typeface="Times New Roman"/>
                  <a:cs typeface="Times New Roman" panose="02020603050405020304" pitchFamily="18" charset="0"/>
                </a:rPr>
                <a:t>Tecken på Ilska</a:t>
              </a:r>
              <a:endParaRPr lang="sv-SE" sz="1200" i="1" dirty="0">
                <a:effectLst/>
                <a:latin typeface="Times New Roman" panose="02020603050405020304" pitchFamily="18" charset="0"/>
                <a:ea typeface="Times New Roman"/>
                <a:cs typeface="Times New Roman" panose="02020603050405020304" pitchFamily="18" charset="0"/>
              </a:endParaRPr>
            </a:p>
            <a:p>
              <a:pPr marL="82550" lvl="0" algn="ctr">
                <a:spcAft>
                  <a:spcPts val="0"/>
                </a:spcAft>
                <a:buClr>
                  <a:srgbClr val="FF7900"/>
                </a:buClr>
                <a:buFont typeface="Symbol"/>
                <a:buChar char=""/>
              </a:pPr>
              <a:r>
                <a:rPr lang="sv-SE" sz="1200" dirty="0">
                  <a:effectLst/>
                  <a:latin typeface="Times New Roman" panose="02020603050405020304" pitchFamily="18" charset="0"/>
                  <a:ea typeface="Times New Roman"/>
                  <a:cs typeface="Times New Roman" panose="02020603050405020304" pitchFamily="18" charset="0"/>
                </a:rPr>
                <a:t>Reaktioner i kroppen</a:t>
              </a:r>
            </a:p>
            <a:p>
              <a:pPr marL="82550" lvl="0" algn="ctr">
                <a:spcAft>
                  <a:spcPts val="0"/>
                </a:spcAft>
                <a:buClr>
                  <a:srgbClr val="FF7900"/>
                </a:buClr>
                <a:buFont typeface="Symbol"/>
                <a:buChar char=""/>
              </a:pPr>
              <a:r>
                <a:rPr lang="sv-SE" sz="1200" dirty="0">
                  <a:effectLst/>
                  <a:latin typeface="Times New Roman" panose="02020603050405020304" pitchFamily="18" charset="0"/>
                  <a:ea typeface="Times New Roman"/>
                  <a:cs typeface="Times New Roman" panose="02020603050405020304" pitchFamily="18" charset="0"/>
                </a:rPr>
                <a:t>Känslor</a:t>
              </a:r>
            </a:p>
            <a:p>
              <a:pPr marL="82550" lvl="0" algn="ctr">
                <a:spcAft>
                  <a:spcPts val="0"/>
                </a:spcAft>
                <a:buClr>
                  <a:srgbClr val="FF7900"/>
                </a:buClr>
                <a:buFont typeface="Symbol"/>
                <a:buChar char=""/>
              </a:pPr>
              <a:r>
                <a:rPr lang="sv-SE" sz="1200" dirty="0">
                  <a:effectLst/>
                  <a:latin typeface="Times New Roman" panose="02020603050405020304" pitchFamily="18" charset="0"/>
                  <a:ea typeface="Times New Roman"/>
                  <a:cs typeface="Times New Roman" panose="02020603050405020304" pitchFamily="18" charset="0"/>
                </a:rPr>
                <a:t>Tankar</a:t>
              </a:r>
            </a:p>
          </p:txBody>
        </p:sp>
        <p:sp>
          <p:nvSpPr>
            <p:cNvPr id="60" name="Rektangel med rundade hörn 59"/>
            <p:cNvSpPr>
              <a:spLocks noChangeArrowheads="1"/>
            </p:cNvSpPr>
            <p:nvPr/>
          </p:nvSpPr>
          <p:spPr bwMode="auto">
            <a:xfrm>
              <a:off x="1364777" y="3220871"/>
              <a:ext cx="1981069" cy="457152"/>
            </a:xfrm>
            <a:prstGeom prst="roundRect">
              <a:avLst>
                <a:gd name="adj" fmla="val 16667"/>
              </a:avLst>
            </a:prstGeom>
            <a:solidFill>
              <a:srgbClr val="FFFFFF"/>
            </a:solidFill>
            <a:ln w="9525">
              <a:solidFill>
                <a:srgbClr val="FF7900"/>
              </a:solidFill>
              <a:round/>
              <a:headEnd/>
              <a:tailEnd/>
            </a:ln>
          </p:spPr>
          <p:txBody>
            <a:bodyPr rot="0" vert="horz" wrap="square" lIns="91440" tIns="45720" rIns="91440" bIns="45720" anchor="ctr" anchorCtr="0" upright="1">
              <a:noAutofit/>
            </a:bodyPr>
            <a:lstStyle/>
            <a:p>
              <a:pPr algn="ctr">
                <a:spcAft>
                  <a:spcPts val="0"/>
                </a:spcAft>
              </a:pPr>
              <a:r>
                <a:rPr lang="sv-SE" sz="1400" dirty="0">
                  <a:effectLst/>
                  <a:latin typeface="Times New Roman" panose="02020603050405020304" pitchFamily="18" charset="0"/>
                  <a:ea typeface="Times New Roman"/>
                  <a:cs typeface="Times New Roman" panose="02020603050405020304" pitchFamily="18" charset="0"/>
                </a:rPr>
                <a:t>Handling</a:t>
              </a:r>
              <a:endParaRPr lang="sv-SE" sz="1200" dirty="0">
                <a:effectLst/>
                <a:latin typeface="Times New Roman" panose="02020603050405020304" pitchFamily="18" charset="0"/>
                <a:ea typeface="Times New Roman"/>
                <a:cs typeface="Times New Roman" panose="02020603050405020304" pitchFamily="18" charset="0"/>
              </a:endParaRPr>
            </a:p>
          </p:txBody>
        </p:sp>
        <p:cxnSp>
          <p:nvCxnSpPr>
            <p:cNvPr id="61" name="Rak pil 60"/>
            <p:cNvCxnSpPr>
              <a:cxnSpLocks noChangeShapeType="1"/>
            </p:cNvCxnSpPr>
            <p:nvPr/>
          </p:nvCxnSpPr>
          <p:spPr bwMode="auto">
            <a:xfrm>
              <a:off x="1173708" y="627797"/>
              <a:ext cx="180963" cy="371436"/>
            </a:xfrm>
            <a:prstGeom prst="straightConnector1">
              <a:avLst/>
            </a:prstGeom>
            <a:noFill/>
            <a:ln w="38100">
              <a:solidFill>
                <a:srgbClr val="FF7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5">
                        <a:lumMod val="50000"/>
                        <a:lumOff val="0"/>
                        <a:alpha val="50000"/>
                      </a:schemeClr>
                    </a:outerShdw>
                  </a:effectLst>
                </a14:hiddenEffects>
              </a:ext>
            </a:extLst>
          </p:spPr>
        </p:cxnSp>
        <p:cxnSp>
          <p:nvCxnSpPr>
            <p:cNvPr id="62" name="Rak pil 61"/>
            <p:cNvCxnSpPr>
              <a:cxnSpLocks noChangeShapeType="1"/>
            </p:cNvCxnSpPr>
            <p:nvPr/>
          </p:nvCxnSpPr>
          <p:spPr bwMode="auto">
            <a:xfrm flipH="1">
              <a:off x="3275463" y="627797"/>
              <a:ext cx="180963" cy="371436"/>
            </a:xfrm>
            <a:prstGeom prst="straightConnector1">
              <a:avLst/>
            </a:prstGeom>
            <a:noFill/>
            <a:ln w="38100">
              <a:solidFill>
                <a:srgbClr val="FF7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5">
                        <a:lumMod val="50000"/>
                        <a:lumOff val="0"/>
                        <a:alpha val="50000"/>
                      </a:schemeClr>
                    </a:outerShdw>
                  </a:effectLst>
                </a14:hiddenEffects>
              </a:ext>
            </a:extLst>
          </p:spPr>
        </p:cxnSp>
        <p:cxnSp>
          <p:nvCxnSpPr>
            <p:cNvPr id="63" name="Rak pil 62"/>
            <p:cNvCxnSpPr>
              <a:cxnSpLocks noChangeShapeType="1"/>
            </p:cNvCxnSpPr>
            <p:nvPr/>
          </p:nvCxnSpPr>
          <p:spPr bwMode="auto">
            <a:xfrm>
              <a:off x="2333768" y="1501253"/>
              <a:ext cx="9524" cy="361912"/>
            </a:xfrm>
            <a:prstGeom prst="straightConnector1">
              <a:avLst/>
            </a:prstGeom>
            <a:noFill/>
            <a:ln w="38100">
              <a:solidFill>
                <a:srgbClr val="FF7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5">
                        <a:lumMod val="50000"/>
                        <a:lumOff val="0"/>
                        <a:alpha val="50000"/>
                      </a:schemeClr>
                    </a:outerShdw>
                  </a:effectLst>
                </a14:hiddenEffects>
              </a:ext>
            </a:extLst>
          </p:spPr>
        </p:cxnSp>
        <p:cxnSp>
          <p:nvCxnSpPr>
            <p:cNvPr id="64" name="Rak pil 63"/>
            <p:cNvCxnSpPr>
              <a:cxnSpLocks noChangeShapeType="1"/>
            </p:cNvCxnSpPr>
            <p:nvPr/>
          </p:nvCxnSpPr>
          <p:spPr bwMode="auto">
            <a:xfrm>
              <a:off x="2347415" y="2866029"/>
              <a:ext cx="9524" cy="361912"/>
            </a:xfrm>
            <a:prstGeom prst="straightConnector1">
              <a:avLst/>
            </a:prstGeom>
            <a:noFill/>
            <a:ln w="38100">
              <a:solidFill>
                <a:srgbClr val="FF7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5">
                        <a:lumMod val="50000"/>
                        <a:lumOff val="0"/>
                        <a:alpha val="50000"/>
                      </a:schemeClr>
                    </a:outerShdw>
                  </a:effectLst>
                </a14:hiddenEffects>
              </a:ext>
            </a:extLst>
          </p:spPr>
        </p:cxnSp>
        <p:sp>
          <p:nvSpPr>
            <p:cNvPr id="65" name="Rektangel med rundade hörn 64"/>
            <p:cNvSpPr>
              <a:spLocks noChangeArrowheads="1"/>
            </p:cNvSpPr>
            <p:nvPr/>
          </p:nvSpPr>
          <p:spPr bwMode="auto">
            <a:xfrm>
              <a:off x="1364777" y="4039737"/>
              <a:ext cx="1981069" cy="793667"/>
            </a:xfrm>
            <a:prstGeom prst="roundRect">
              <a:avLst>
                <a:gd name="adj" fmla="val 16667"/>
              </a:avLst>
            </a:prstGeom>
            <a:solidFill>
              <a:srgbClr val="FFFFFF"/>
            </a:solidFill>
            <a:ln w="9525">
              <a:solidFill>
                <a:srgbClr val="FF7900"/>
              </a:solidFill>
              <a:round/>
              <a:headEnd/>
              <a:tailEnd/>
            </a:ln>
          </p:spPr>
          <p:txBody>
            <a:bodyPr rot="0" vert="horz" wrap="square" lIns="91440" tIns="45720" rIns="91440" bIns="45720" anchor="ctr" anchorCtr="0" upright="1">
              <a:noAutofit/>
            </a:bodyPr>
            <a:lstStyle/>
            <a:p>
              <a:pPr algn="ctr">
                <a:spcAft>
                  <a:spcPts val="0"/>
                </a:spcAft>
              </a:pPr>
              <a:r>
                <a:rPr lang="sv-SE" sz="1400" dirty="0">
                  <a:effectLst/>
                  <a:latin typeface="Times New Roman" panose="02020603050405020304" pitchFamily="18" charset="0"/>
                  <a:ea typeface="Times New Roman"/>
                  <a:cs typeface="Times New Roman" panose="02020603050405020304" pitchFamily="18" charset="0"/>
                </a:rPr>
                <a:t>Konsekvenser</a:t>
              </a:r>
              <a:endParaRPr lang="sv-SE" sz="1200" dirty="0">
                <a:effectLst/>
                <a:latin typeface="Times New Roman" panose="02020603050405020304" pitchFamily="18" charset="0"/>
                <a:ea typeface="Times New Roman"/>
                <a:cs typeface="Times New Roman" panose="02020603050405020304" pitchFamily="18" charset="0"/>
              </a:endParaRPr>
            </a:p>
            <a:p>
              <a:pPr lvl="0" algn="ctr">
                <a:spcAft>
                  <a:spcPts val="0"/>
                </a:spcAft>
                <a:buClr>
                  <a:srgbClr val="FF7900"/>
                </a:buClr>
                <a:buFont typeface="Symbol"/>
                <a:buChar char=""/>
              </a:pPr>
              <a:r>
                <a:rPr lang="sv-SE" sz="1200" dirty="0">
                  <a:effectLst/>
                  <a:latin typeface="Times New Roman" panose="02020603050405020304" pitchFamily="18" charset="0"/>
                  <a:ea typeface="Times New Roman"/>
                  <a:cs typeface="Times New Roman" panose="02020603050405020304" pitchFamily="18" charset="0"/>
                </a:rPr>
                <a:t>På kort sikt</a:t>
              </a:r>
            </a:p>
            <a:p>
              <a:pPr lvl="0" algn="ctr">
                <a:spcAft>
                  <a:spcPts val="0"/>
                </a:spcAft>
                <a:buClr>
                  <a:srgbClr val="FF7900"/>
                </a:buClr>
                <a:buFont typeface="Symbol"/>
                <a:buChar char=""/>
              </a:pPr>
              <a:r>
                <a:rPr lang="sv-SE" sz="1200" dirty="0">
                  <a:effectLst/>
                  <a:latin typeface="Times New Roman" panose="02020603050405020304" pitchFamily="18" charset="0"/>
                  <a:ea typeface="Times New Roman"/>
                  <a:cs typeface="Times New Roman" panose="02020603050405020304" pitchFamily="18" charset="0"/>
                </a:rPr>
                <a:t>På lång sikt</a:t>
              </a:r>
            </a:p>
            <a:p>
              <a:pPr algn="ctr">
                <a:spcAft>
                  <a:spcPts val="0"/>
                </a:spcAft>
              </a:pPr>
              <a:r>
                <a:rPr lang="sv-SE" sz="1200" dirty="0">
                  <a:effectLst/>
                  <a:latin typeface="Gill Sans MT"/>
                  <a:ea typeface="Times New Roman"/>
                  <a:cs typeface="Calibri"/>
                </a:rPr>
                <a:t> </a:t>
              </a:r>
              <a:endParaRPr lang="sv-SE" sz="1200" dirty="0">
                <a:effectLst/>
                <a:latin typeface="Garamond"/>
                <a:ea typeface="Times New Roman"/>
                <a:cs typeface="Calibri"/>
              </a:endParaRPr>
            </a:p>
          </p:txBody>
        </p:sp>
        <p:cxnSp>
          <p:nvCxnSpPr>
            <p:cNvPr id="66" name="Rak pil 65"/>
            <p:cNvCxnSpPr>
              <a:cxnSpLocks noChangeShapeType="1"/>
            </p:cNvCxnSpPr>
            <p:nvPr/>
          </p:nvCxnSpPr>
          <p:spPr bwMode="auto">
            <a:xfrm>
              <a:off x="2347415" y="3684895"/>
              <a:ext cx="9524" cy="361912"/>
            </a:xfrm>
            <a:prstGeom prst="straightConnector1">
              <a:avLst/>
            </a:prstGeom>
            <a:noFill/>
            <a:ln w="38100">
              <a:solidFill>
                <a:srgbClr val="FF7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5">
                        <a:lumMod val="50000"/>
                        <a:lumOff val="0"/>
                        <a:alpha val="50000"/>
                      </a:schemeClr>
                    </a:outerShdw>
                  </a:effectLst>
                </a14:hiddenEffects>
              </a:ext>
            </a:extLst>
          </p:spPr>
        </p:cxnSp>
      </p:grpSp>
      <p:pic>
        <p:nvPicPr>
          <p:cNvPr id="17" name="Bildobjekt 16" descr="\\ad.stockholm.se\cli-sd\cc2sd002\003871\Precens\Brottsprevention\Komet1\Administration\Logotype\PLUS\PLUS logo användbar.jpg"/>
          <p:cNvPicPr/>
          <p:nvPr/>
        </p:nvPicPr>
        <p:blipFill>
          <a:blip r:embed="rId4" cstate="print"/>
          <a:srcRect/>
          <a:stretch>
            <a:fillRect/>
          </a:stretch>
        </p:blipFill>
        <p:spPr bwMode="auto">
          <a:xfrm>
            <a:off x="7164288" y="6165304"/>
            <a:ext cx="1130531" cy="465513"/>
          </a:xfrm>
          <a:prstGeom prst="rect">
            <a:avLst/>
          </a:prstGeom>
          <a:noFill/>
          <a:ln w="9525">
            <a:noFill/>
            <a:miter lim="800000"/>
            <a:headEnd/>
            <a:tailEnd/>
          </a:ln>
        </p:spPr>
      </p:pic>
      <p:pic>
        <p:nvPicPr>
          <p:cNvPr id="18" name="Bildobjekt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19" name="textruta 18"/>
          <p:cNvSpPr txBox="1"/>
          <p:nvPr/>
        </p:nvSpPr>
        <p:spPr>
          <a:xfrm>
            <a:off x="482673" y="258317"/>
            <a:ext cx="1803327" cy="461665"/>
          </a:xfrm>
          <a:prstGeom prst="rect">
            <a:avLst/>
          </a:prstGeom>
          <a:solidFill>
            <a:srgbClr val="92D050"/>
          </a:solid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cs typeface="Arial"/>
                <a:sym typeface="Arial"/>
                <a:rtl val="0"/>
              </a:rPr>
              <a:t>Fördjupning</a:t>
            </a:r>
          </a:p>
        </p:txBody>
      </p:sp>
    </p:spTree>
    <p:extLst>
      <p:ext uri="{BB962C8B-B14F-4D97-AF65-F5344CB8AC3E}">
        <p14:creationId xmlns:p14="http://schemas.microsoft.com/office/powerpoint/2010/main" val="253899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44824"/>
            <a:ext cx="81057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637" y="1797198"/>
            <a:ext cx="798195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ubrik 6"/>
          <p:cNvSpPr>
            <a:spLocks noGrp="1"/>
          </p:cNvSpPr>
          <p:nvPr>
            <p:ph type="title"/>
          </p:nvPr>
        </p:nvSpPr>
        <p:spPr>
          <a:xfrm>
            <a:off x="457199" y="458105"/>
            <a:ext cx="8213271" cy="970838"/>
          </a:xfrm>
        </p:spPr>
        <p:txBody>
          <a:bodyPr>
            <a:normAutofit/>
          </a:bodyPr>
          <a:lstStyle/>
          <a:p>
            <a:pPr algn="ctr"/>
            <a:br>
              <a:rPr lang="sv-SE" sz="4000" dirty="0">
                <a:solidFill>
                  <a:schemeClr val="tx1"/>
                </a:solidFill>
                <a:latin typeface="Times New Roman" panose="02020603050405020304" pitchFamily="18" charset="0"/>
                <a:cs typeface="Times New Roman" panose="02020603050405020304" pitchFamily="18" charset="0"/>
              </a:rPr>
            </a:br>
            <a:r>
              <a:rPr lang="sv-SE" sz="4000" dirty="0">
                <a:solidFill>
                  <a:schemeClr val="tx1"/>
                </a:solidFill>
                <a:latin typeface="Times New Roman" panose="02020603050405020304" pitchFamily="18" charset="0"/>
                <a:cs typeface="Times New Roman" panose="02020603050405020304" pitchFamily="18" charset="0"/>
              </a:rPr>
              <a:t>Stress och ilska</a:t>
            </a:r>
          </a:p>
        </p:txBody>
      </p:sp>
      <p:sp>
        <p:nvSpPr>
          <p:cNvPr id="10" name="Blixt 9"/>
          <p:cNvSpPr/>
          <p:nvPr/>
        </p:nvSpPr>
        <p:spPr>
          <a:xfrm>
            <a:off x="2771800" y="1916832"/>
            <a:ext cx="720080" cy="504056"/>
          </a:xfrm>
          <a:prstGeom prst="lightningBolt">
            <a:avLst/>
          </a:prstGeom>
          <a:solidFill>
            <a:srgbClr val="FFC000"/>
          </a:solidFill>
          <a:ln>
            <a:solidFill>
              <a:srgbClr val="F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tockholm Type Display Regular" pitchFamily="50" charset="0"/>
            </a:endParaRPr>
          </a:p>
        </p:txBody>
      </p:sp>
      <p:sp>
        <p:nvSpPr>
          <p:cNvPr id="11" name="Blixt 10"/>
          <p:cNvSpPr/>
          <p:nvPr/>
        </p:nvSpPr>
        <p:spPr>
          <a:xfrm>
            <a:off x="5436096" y="2204864"/>
            <a:ext cx="308606" cy="216024"/>
          </a:xfrm>
          <a:prstGeom prst="lightningBolt">
            <a:avLst/>
          </a:prstGeom>
          <a:solidFill>
            <a:srgbClr val="FFC000"/>
          </a:solidFill>
          <a:ln>
            <a:solidFill>
              <a:srgbClr val="F1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tockholm Type Display Regular" pitchFamily="50" charset="0"/>
            </a:endParaRPr>
          </a:p>
        </p:txBody>
      </p:sp>
      <p:pic>
        <p:nvPicPr>
          <p:cNvPr id="8" name="Bildobjekt 7" descr="\\ad.stockholm.se\cli-sd\cc2sd002\003871\Precens\Brottsprevention\Komet1\Administration\Logotype\PLUS\PLUS logo användbar.jpg"/>
          <p:cNvPicPr/>
          <p:nvPr/>
        </p:nvPicPr>
        <p:blipFill>
          <a:blip r:embed="rId5" cstate="print"/>
          <a:srcRect/>
          <a:stretch>
            <a:fillRect/>
          </a:stretch>
        </p:blipFill>
        <p:spPr bwMode="auto">
          <a:xfrm>
            <a:off x="7164288" y="6165304"/>
            <a:ext cx="1130531" cy="465513"/>
          </a:xfrm>
          <a:prstGeom prst="rect">
            <a:avLst/>
          </a:prstGeom>
          <a:noFill/>
          <a:ln w="9525">
            <a:noFill/>
            <a:miter lim="800000"/>
            <a:headEnd/>
            <a:tailEnd/>
          </a:ln>
        </p:spPr>
      </p:pic>
      <p:pic>
        <p:nvPicPr>
          <p:cNvPr id="9" name="Bildobjekt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6140885"/>
            <a:ext cx="1524000" cy="514350"/>
          </a:xfrm>
          <a:prstGeom prst="rect">
            <a:avLst/>
          </a:prstGeom>
        </p:spPr>
      </p:pic>
      <p:sp>
        <p:nvSpPr>
          <p:cNvPr id="12" name="textruta 11"/>
          <p:cNvSpPr txBox="1"/>
          <p:nvPr/>
        </p:nvSpPr>
        <p:spPr>
          <a:xfrm>
            <a:off x="482673" y="258317"/>
            <a:ext cx="1803327" cy="461665"/>
          </a:xfrm>
          <a:prstGeom prst="rect">
            <a:avLst/>
          </a:prstGeom>
          <a:solidFill>
            <a:srgbClr val="92D050"/>
          </a:solid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cs typeface="Arial"/>
                <a:sym typeface="Arial"/>
                <a:rtl val="0"/>
              </a:rPr>
              <a:t>Fördjupning</a:t>
            </a:r>
          </a:p>
        </p:txBody>
      </p:sp>
    </p:spTree>
    <p:extLst>
      <p:ext uri="{BB962C8B-B14F-4D97-AF65-F5344CB8AC3E}">
        <p14:creationId xmlns:p14="http://schemas.microsoft.com/office/powerpoint/2010/main" val="157375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6" presetClass="emph" presetSubtype="0" repeatCount="2000" fill="hold" grpId="1" nodeType="afterEffect">
                                  <p:stCondLst>
                                    <p:cond delay="0"/>
                                  </p:stCondLst>
                                  <p:childTnLst>
                                    <p:animEffect transition="out" filter="fade">
                                      <p:cBhvr>
                                        <p:cTn id="15" dur="1000" tmFilter="0, 0; .2, .5; .8, .5; 1, 0"/>
                                        <p:tgtEl>
                                          <p:spTgt spid="10"/>
                                        </p:tgtEl>
                                      </p:cBhvr>
                                    </p:animEffect>
                                    <p:animScale>
                                      <p:cBhvr>
                                        <p:cTn id="16" dur="500" autoRev="1" fill="hold"/>
                                        <p:tgtEl>
                                          <p:spTgt spid="10"/>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26" presetClass="emph" presetSubtype="0" repeatCount="2000" fill="hold" grpId="1" nodeType="afterEffect">
                                  <p:stCondLst>
                                    <p:cond delay="0"/>
                                  </p:stCondLst>
                                  <p:childTnLst>
                                    <p:animEffect transition="out" filter="fade">
                                      <p:cBhvr>
                                        <p:cTn id="24" dur="1000" tmFilter="0, 0; .2, .5; .8, .5; 1, 0"/>
                                        <p:tgtEl>
                                          <p:spTgt spid="11"/>
                                        </p:tgtEl>
                                      </p:cBhvr>
                                    </p:animEffect>
                                    <p:animScale>
                                      <p:cBhvr>
                                        <p:cTn id="25"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64694" y="73349"/>
            <a:ext cx="8543831" cy="831600"/>
          </a:xfrm>
        </p:spPr>
        <p:txBody>
          <a:bodyPr/>
          <a:lstStyle/>
          <a:p>
            <a:pPr algn="ctr"/>
            <a:r>
              <a:rPr lang="sv-SE" sz="4000" dirty="0">
                <a:latin typeface="Times New Roman" panose="02020603050405020304" pitchFamily="18" charset="0"/>
                <a:cs typeface="Times New Roman" panose="02020603050405020304" pitchFamily="18" charset="0"/>
              </a:rPr>
              <a:t>Våld mot barn</a:t>
            </a:r>
          </a:p>
        </p:txBody>
      </p:sp>
      <p:sp>
        <p:nvSpPr>
          <p:cNvPr id="3" name="Platshållare för innehåll 2"/>
          <p:cNvSpPr>
            <a:spLocks noGrp="1"/>
          </p:cNvSpPr>
          <p:nvPr>
            <p:ph idx="1"/>
          </p:nvPr>
        </p:nvSpPr>
        <p:spPr>
          <a:xfrm>
            <a:off x="482673" y="766196"/>
            <a:ext cx="8325853" cy="5582653"/>
          </a:xfrm>
        </p:spPr>
        <p:txBody>
          <a:bodyPr/>
          <a:lstStyle/>
          <a:p>
            <a:pPr marL="0" indent="0" algn="ctr">
              <a:buNone/>
            </a:pPr>
            <a:r>
              <a:rPr lang="sv-SE" sz="1800" dirty="0">
                <a:solidFill>
                  <a:prstClr val="black"/>
                </a:solidFill>
                <a:latin typeface="Times New Roman" panose="02020603050405020304" pitchFamily="18" charset="0"/>
                <a:cs typeface="Times New Roman" panose="02020603050405020304" pitchFamily="18" charset="0"/>
              </a:rPr>
              <a:t>Våld mot barn - en nationell kartläggning, 2023</a:t>
            </a:r>
          </a:p>
          <a:p>
            <a:pPr marL="0" indent="0">
              <a:buNone/>
            </a:pPr>
            <a:r>
              <a:rPr lang="sv-SE" b="1" dirty="0">
                <a:latin typeface="Times New Roman" panose="02020603050405020304" pitchFamily="18" charset="0"/>
                <a:cs typeface="Times New Roman" panose="02020603050405020304" pitchFamily="18" charset="0"/>
              </a:rPr>
              <a:t>Elevers erfarenheter av våld under hela uppväxten, </a:t>
            </a:r>
            <a:r>
              <a:rPr lang="sv-SE" i="1" dirty="0">
                <a:latin typeface="Times New Roman" panose="02020603050405020304" pitchFamily="18" charset="0"/>
                <a:cs typeface="Times New Roman" panose="02020603050405020304" pitchFamily="18" charset="0"/>
              </a:rPr>
              <a:t>6000 elever, åk 9</a:t>
            </a:r>
          </a:p>
          <a:p>
            <a:pPr>
              <a:spcAft>
                <a:spcPts val="0"/>
              </a:spcAft>
            </a:pPr>
            <a:r>
              <a:rPr lang="sv-SE" sz="1600" b="1" dirty="0">
                <a:latin typeface="Times New Roman" panose="02020603050405020304" pitchFamily="18" charset="0"/>
                <a:cs typeface="Times New Roman" panose="02020603050405020304" pitchFamily="18" charset="0"/>
              </a:rPr>
              <a:t>40 % hade utsatts för  någon form av våld från vuxen</a:t>
            </a:r>
            <a:r>
              <a:rPr lang="sv-SE" sz="1600" dirty="0">
                <a:latin typeface="Times New Roman" panose="02020603050405020304" pitchFamily="18" charset="0"/>
                <a:cs typeface="Times New Roman" panose="02020603050405020304" pitchFamily="18" charset="0"/>
              </a:rPr>
              <a:t>, oftast en förälder, oförändrat sedan senaste mätningen</a:t>
            </a:r>
          </a:p>
          <a:p>
            <a:pPr>
              <a:spcAft>
                <a:spcPts val="0"/>
              </a:spcAft>
            </a:pPr>
            <a:r>
              <a:rPr lang="sv-SE" sz="1600" b="1" dirty="0">
                <a:latin typeface="Times New Roman" panose="02020603050405020304" pitchFamily="18" charset="0"/>
                <a:cs typeface="Times New Roman" panose="02020603050405020304" pitchFamily="18" charset="0"/>
              </a:rPr>
              <a:t>16 % var multiutsatta </a:t>
            </a:r>
            <a:r>
              <a:rPr lang="sv-SE" sz="1600" dirty="0">
                <a:latin typeface="Times New Roman" panose="02020603050405020304" pitchFamily="18" charset="0"/>
                <a:cs typeface="Times New Roman" panose="02020603050405020304" pitchFamily="18" charset="0"/>
              </a:rPr>
              <a:t>(3-7 former av våld), och är de barn som mår sämst</a:t>
            </a:r>
          </a:p>
          <a:p>
            <a:pPr>
              <a:spcAft>
                <a:spcPts val="0"/>
              </a:spcAft>
            </a:pPr>
            <a:r>
              <a:rPr lang="sv-SE" sz="1600" dirty="0">
                <a:latin typeface="Times New Roman" panose="02020603050405020304" pitchFamily="18" charset="0"/>
                <a:cs typeface="Times New Roman" panose="02020603050405020304" pitchFamily="18" charset="0"/>
              </a:rPr>
              <a:t>Fysiskt våld och upplevt våld mellan vuxna i familjen minskar, men psykiskt våld och försummelse ökar. </a:t>
            </a:r>
          </a:p>
          <a:p>
            <a:pPr>
              <a:spcAft>
                <a:spcPts val="0"/>
              </a:spcAft>
            </a:pPr>
            <a:r>
              <a:rPr lang="sv-SE" sz="1600" dirty="0">
                <a:latin typeface="Times New Roman" panose="02020603050405020304" pitchFamily="18" charset="0"/>
                <a:cs typeface="Times New Roman" panose="02020603050405020304" pitchFamily="18" charset="0"/>
              </a:rPr>
              <a:t>Sexuella övergrepp av okänd vuxen eller jämnåriga har ökat</a:t>
            </a:r>
          </a:p>
          <a:p>
            <a:pPr>
              <a:spcAft>
                <a:spcPts val="0"/>
              </a:spcAft>
            </a:pPr>
            <a:r>
              <a:rPr lang="sv-SE" sz="1600" dirty="0">
                <a:latin typeface="Times New Roman" panose="02020603050405020304" pitchFamily="18" charset="0"/>
                <a:cs typeface="Times New Roman" panose="02020603050405020304" pitchFamily="18" charset="0"/>
              </a:rPr>
              <a:t>Barn i ekonomiskt utsatta familjer och familjer med missbruk, psykisk ohälsa eller brottslighet är särskilt utsatta.</a:t>
            </a:r>
          </a:p>
          <a:p>
            <a:pPr>
              <a:spcAft>
                <a:spcPts val="0"/>
              </a:spcAft>
            </a:pPr>
            <a:r>
              <a:rPr lang="sv-SE" sz="1600" dirty="0">
                <a:latin typeface="Times New Roman" panose="02020603050405020304" pitchFamily="18" charset="0"/>
                <a:cs typeface="Times New Roman" panose="02020603050405020304" pitchFamily="18" charset="0"/>
              </a:rPr>
              <a:t>Barn med funktionsnedsättningar och de som begränsas av hederskultur är extra utsatta </a:t>
            </a:r>
            <a:r>
              <a:rPr lang="sv-SE" sz="1050" dirty="0">
                <a:solidFill>
                  <a:prstClr val="black"/>
                </a:solidFill>
              </a:rPr>
              <a:t>(</a:t>
            </a:r>
            <a:r>
              <a:rPr lang="sv-SE" sz="1600" b="0" dirty="0">
                <a:effectLst/>
                <a:latin typeface="Times New Roman" panose="02020603050405020304" pitchFamily="18" charset="0"/>
                <a:ea typeface="Times New Roman" panose="02020603050405020304" pitchFamily="18" charset="0"/>
                <a:cs typeface="Times New Roman" panose="02020603050405020304" pitchFamily="18" charset="0"/>
              </a:rPr>
              <a:t>Landberg, </a:t>
            </a:r>
            <a:r>
              <a:rPr lang="sv-SE" sz="1600" b="0" dirty="0" err="1">
                <a:effectLst/>
                <a:latin typeface="Times New Roman" panose="02020603050405020304" pitchFamily="18" charset="0"/>
                <a:ea typeface="Times New Roman" panose="02020603050405020304" pitchFamily="18" charset="0"/>
                <a:cs typeface="Times New Roman" panose="02020603050405020304" pitchFamily="18" charset="0"/>
              </a:rPr>
              <a:t>Jernbro</a:t>
            </a:r>
            <a:r>
              <a:rPr lang="sv-SE" sz="1600" b="0" dirty="0">
                <a:effectLst/>
                <a:latin typeface="Times New Roman" panose="02020603050405020304" pitchFamily="18" charset="0"/>
                <a:ea typeface="Times New Roman" panose="02020603050405020304" pitchFamily="18" charset="0"/>
                <a:cs typeface="Times New Roman" panose="02020603050405020304" pitchFamily="18" charset="0"/>
              </a:rPr>
              <a:t> &amp; Thulin, 2023).</a:t>
            </a:r>
            <a:endParaRPr lang="sv-SE" sz="1600" dirty="0">
              <a:latin typeface="Times New Roman" panose="02020603050405020304" pitchFamily="18" charset="0"/>
              <a:cs typeface="Times New Roman" panose="02020603050405020304" pitchFamily="18" charset="0"/>
            </a:endParaRPr>
          </a:p>
          <a:p>
            <a:pPr marL="0" indent="0">
              <a:spcAft>
                <a:spcPts val="0"/>
              </a:spcAft>
              <a:buNone/>
            </a:pPr>
            <a:endParaRPr lang="sv-SE" sz="1100" dirty="0">
              <a:latin typeface="Times New Roman" panose="02020603050405020304" pitchFamily="18" charset="0"/>
              <a:cs typeface="Times New Roman" panose="02020603050405020304" pitchFamily="18" charset="0"/>
            </a:endParaRPr>
          </a:p>
          <a:p>
            <a:pPr marL="0" indent="0">
              <a:spcAft>
                <a:spcPts val="0"/>
              </a:spcAft>
              <a:buNone/>
            </a:pPr>
            <a:r>
              <a:rPr lang="sv-SE" sz="1800" dirty="0">
                <a:latin typeface="Times New Roman" panose="02020603050405020304" pitchFamily="18" charset="0"/>
                <a:cs typeface="Times New Roman" panose="02020603050405020304" pitchFamily="18" charset="0"/>
              </a:rPr>
              <a:t> </a:t>
            </a:r>
            <a:r>
              <a:rPr lang="sv-SE" b="1" dirty="0">
                <a:solidFill>
                  <a:prstClr val="black"/>
                </a:solidFill>
                <a:latin typeface="Times New Roman" panose="02020603050405020304" pitchFamily="18" charset="0"/>
                <a:cs typeface="Times New Roman" panose="02020603050405020304" pitchFamily="18" charset="0"/>
              </a:rPr>
              <a:t>Föräldrars erfarenheter av våld, </a:t>
            </a:r>
            <a:r>
              <a:rPr lang="sv-SE" i="1" dirty="0">
                <a:solidFill>
                  <a:prstClr val="black"/>
                </a:solidFill>
                <a:latin typeface="Times New Roman" panose="02020603050405020304" pitchFamily="18" charset="0"/>
                <a:cs typeface="Times New Roman" panose="02020603050405020304" pitchFamily="18" charset="0"/>
              </a:rPr>
              <a:t>1000 föräldrar</a:t>
            </a:r>
          </a:p>
          <a:p>
            <a:pPr>
              <a:spcAft>
                <a:spcPts val="0"/>
              </a:spcAft>
            </a:pPr>
            <a:r>
              <a:rPr lang="sv-SE" sz="1600" dirty="0">
                <a:latin typeface="Times New Roman" panose="02020603050405020304" pitchFamily="18" charset="0"/>
                <a:cs typeface="Times New Roman" panose="02020603050405020304" pitchFamily="18" charset="0"/>
              </a:rPr>
              <a:t>Stress och trötthet hos föräldrar kopplas starkt till våld mot barn.</a:t>
            </a:r>
          </a:p>
          <a:p>
            <a:pPr>
              <a:spcAft>
                <a:spcPts val="0"/>
              </a:spcAft>
            </a:pPr>
            <a:r>
              <a:rPr lang="sv-SE" sz="1600" dirty="0">
                <a:latin typeface="Times New Roman" panose="02020603050405020304" pitchFamily="18" charset="0"/>
                <a:cs typeface="Times New Roman" panose="02020603050405020304" pitchFamily="18" charset="0"/>
              </a:rPr>
              <a:t>Psykiskt våld – särskilt allvarligt utifrån barnets perspektiv</a:t>
            </a:r>
          </a:p>
          <a:p>
            <a:pPr>
              <a:spcAft>
                <a:spcPts val="0"/>
              </a:spcAft>
            </a:pPr>
            <a:r>
              <a:rPr lang="sv-SE" sz="1600" b="1" dirty="0">
                <a:latin typeface="Times New Roman" panose="02020603050405020304" pitchFamily="18" charset="0"/>
                <a:cs typeface="Times New Roman" panose="02020603050405020304" pitchFamily="18" charset="0"/>
              </a:rPr>
              <a:t>Allvarligt våld mot vissa barn har inte minskat. </a:t>
            </a:r>
            <a:r>
              <a:rPr lang="sv-SE" sz="1600" dirty="0">
                <a:solidFill>
                  <a:prstClr val="black"/>
                </a:solidFill>
                <a:latin typeface="Times New Roman" panose="02020603050405020304" pitchFamily="18" charset="0"/>
                <a:cs typeface="Times New Roman" panose="02020603050405020304" pitchFamily="18" charset="0"/>
              </a:rPr>
              <a:t>I Sverige har vi i stor utsträckning lyckats förebygga våld i uppfostringssyfte, men det allvarliga våldet som drabbar en liten grupp barn har inte minskat på samma sätt som de mer lindriga formerna </a:t>
            </a:r>
            <a:r>
              <a:rPr lang="sv-SE" sz="1050" dirty="0">
                <a:solidFill>
                  <a:prstClr val="black"/>
                </a:solidFill>
              </a:rPr>
              <a:t>(</a:t>
            </a:r>
            <a:r>
              <a:rPr lang="sv-SE" sz="1600" b="0" dirty="0" err="1">
                <a:effectLst/>
                <a:latin typeface="Times New Roman" panose="02020603050405020304" pitchFamily="18" charset="0"/>
                <a:ea typeface="Times New Roman" panose="02020603050405020304" pitchFamily="18" charset="0"/>
                <a:cs typeface="Times New Roman" panose="02020603050405020304" pitchFamily="18" charset="0"/>
              </a:rPr>
              <a:t>Jernbro</a:t>
            </a:r>
            <a:r>
              <a:rPr lang="sv-SE" sz="1600" b="0" dirty="0">
                <a:effectLst/>
                <a:latin typeface="Times New Roman" panose="02020603050405020304" pitchFamily="18" charset="0"/>
                <a:ea typeface="Times New Roman" panose="02020603050405020304" pitchFamily="18" charset="0"/>
                <a:cs typeface="Times New Roman" panose="02020603050405020304" pitchFamily="18" charset="0"/>
              </a:rPr>
              <a:t> &amp; Thulin, 2023).</a:t>
            </a:r>
            <a:endParaRPr lang="sv-SE" sz="1600" dirty="0">
              <a:solidFill>
                <a:prstClr val="black"/>
              </a:solidFill>
              <a:latin typeface="Times New Roman" panose="02020603050405020304" pitchFamily="18" charset="0"/>
              <a:cs typeface="Times New Roman" panose="02020603050405020304" pitchFamily="18" charset="0"/>
            </a:endParaRPr>
          </a:p>
          <a:p>
            <a:pPr marL="0" indent="0">
              <a:spcAft>
                <a:spcPts val="0"/>
              </a:spcAft>
              <a:buNone/>
            </a:pPr>
            <a:endParaRPr lang="sv-SE" sz="1800" dirty="0">
              <a:solidFill>
                <a:prstClr val="black"/>
              </a:solidFill>
              <a:latin typeface="Times New Roman" panose="02020603050405020304" pitchFamily="18" charset="0"/>
              <a:cs typeface="Times New Roman" panose="02020603050405020304" pitchFamily="18" charset="0"/>
            </a:endParaRPr>
          </a:p>
          <a:p>
            <a:pPr marL="0" indent="0">
              <a:buNone/>
            </a:pPr>
            <a:r>
              <a:rPr lang="sv-SE" sz="1800" dirty="0">
                <a:latin typeface="Times New Roman" panose="02020603050405020304" pitchFamily="18" charset="0"/>
                <a:cs typeface="Times New Roman" panose="02020603050405020304" pitchFamily="18" charset="0"/>
              </a:rPr>
              <a:t>utsatta.</a:t>
            </a:r>
          </a:p>
          <a:p>
            <a:pPr marL="0" indent="0">
              <a:buNone/>
            </a:pPr>
            <a:r>
              <a:rPr lang="sv-SE" sz="1600" dirty="0">
                <a:solidFill>
                  <a:prstClr val="black"/>
                </a:solidFill>
              </a:rPr>
              <a:t> </a:t>
            </a:r>
            <a:endParaRPr lang="sv-SE" sz="1600" dirty="0"/>
          </a:p>
          <a:p>
            <a:endParaRPr lang="sv-SE" dirty="0">
              <a:solidFill>
                <a:prstClr val="black"/>
              </a:solidFill>
            </a:endParaRPr>
          </a:p>
          <a:p>
            <a:pPr marL="0" indent="0">
              <a:buNone/>
            </a:pPr>
            <a:endParaRPr lang="sv-SE" dirty="0"/>
          </a:p>
        </p:txBody>
      </p:sp>
      <p:sp>
        <p:nvSpPr>
          <p:cNvPr id="4" name="textruta 3"/>
          <p:cNvSpPr txBox="1"/>
          <p:nvPr/>
        </p:nvSpPr>
        <p:spPr>
          <a:xfrm>
            <a:off x="482673" y="258317"/>
            <a:ext cx="1803327" cy="461665"/>
          </a:xfrm>
          <a:prstGeom prst="rect">
            <a:avLst/>
          </a:prstGeom>
          <a:solidFill>
            <a:srgbClr val="92D050"/>
          </a:solid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sv-SE" sz="2400" b="0" i="0" u="none" strike="noStrike" kern="0" cap="none" spc="0" normalizeH="0" baseline="0" noProof="0" dirty="0">
                <a:ln>
                  <a:noFill/>
                </a:ln>
                <a:solidFill>
                  <a:srgbClr val="000000"/>
                </a:solidFill>
                <a:effectLst/>
                <a:uLnTx/>
                <a:uFillTx/>
                <a:cs typeface="Arial"/>
                <a:sym typeface="Arial"/>
                <a:rtl val="0"/>
              </a:rPr>
              <a:t>Fördjupning</a:t>
            </a:r>
          </a:p>
        </p:txBody>
      </p:sp>
    </p:spTree>
    <p:extLst>
      <p:ext uri="{BB962C8B-B14F-4D97-AF65-F5344CB8AC3E}">
        <p14:creationId xmlns:p14="http://schemas.microsoft.com/office/powerpoint/2010/main" val="2966067625"/>
      </p:ext>
    </p:extLst>
  </p:cSld>
  <p:clrMapOvr>
    <a:masterClrMapping/>
  </p:clrMapOvr>
</p:sld>
</file>

<file path=ppt/theme/theme1.xml><?xml version="1.0" encoding="utf-8"?>
<a:theme xmlns:a="http://schemas.openxmlformats.org/drawingml/2006/main" name="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9D93"/>
        </a:solidFill>
        <a:ln>
          <a:solidFill>
            <a:srgbClr val="289D93"/>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2_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9D93"/>
        </a:solidFill>
        <a:ln>
          <a:solidFill>
            <a:srgbClr val="289D93"/>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4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örstasidan_2_rutor">
  <a:themeElements>
    <a:clrScheme name="Stockholms stads färger">
      <a:dk1>
        <a:srgbClr val="000000"/>
      </a:dk1>
      <a:lt1>
        <a:srgbClr val="00000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007EC4"/>
        </a:solidFill>
        <a:ln>
          <a:noFill/>
        </a:ln>
      </a:spPr>
      <a:bodyPr lIns="234000" rIns="234000"/>
      <a:lstStyle>
        <a:defPPr marL="0" marR="0" indent="0" algn="l" defTabSz="914400" rtl="0" eaLnBrk="1" fontAlgn="auto" latinLnBrk="0" hangingPunct="1">
          <a:lnSpc>
            <a:spcPts val="2000"/>
          </a:lnSpc>
          <a:spcBef>
            <a:spcPts val="0"/>
          </a:spcBef>
          <a:spcAft>
            <a:spcPts val="0"/>
          </a:spcAft>
          <a:buClrTx/>
          <a:buSzTx/>
          <a:buFont typeface="Arial" pitchFamily="34" charset="0"/>
          <a:buNone/>
          <a:tabLst/>
          <a:defRPr kumimoji="0" sz="2000" b="0" i="0" u="none" strike="noStrike" kern="1200" cap="none" spc="0" normalizeH="0" baseline="0" noProof="0" smtClean="0">
            <a:ln>
              <a:noFill/>
            </a:ln>
            <a:solidFill>
              <a:srgbClr val="000000"/>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Kapitel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Sthlm_Presentation">
  <a:themeElements>
    <a:clrScheme name="Stockholms stads färger">
      <a:dk1>
        <a:srgbClr val="000000"/>
      </a:dk1>
      <a:lt1>
        <a:srgbClr val="FFFFFF"/>
      </a:lt1>
      <a:dk2>
        <a:srgbClr val="007EC4"/>
      </a:dk2>
      <a:lt2>
        <a:srgbClr val="ACC7E9"/>
      </a:lt2>
      <a:accent1>
        <a:srgbClr val="289D93"/>
      </a:accent1>
      <a:accent2>
        <a:srgbClr val="C40068"/>
      </a:accent2>
      <a:accent3>
        <a:srgbClr val="B6D7D3"/>
      </a:accent3>
      <a:accent4>
        <a:srgbClr val="289D93"/>
      </a:accent4>
      <a:accent5>
        <a:srgbClr val="CB5019"/>
      </a:accent5>
      <a:accent6>
        <a:srgbClr val="FFFFFF"/>
      </a:accent6>
      <a:hlink>
        <a:srgbClr val="007EC4"/>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89D93"/>
        </a:solidFill>
        <a:ln>
          <a:solidFill>
            <a:srgbClr val="289D93"/>
          </a:solid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_Kapitelsidor">
  <a:themeElements>
    <a:clrScheme name="STHLM_PROFIL">
      <a:dk1>
        <a:srgbClr val="000000"/>
      </a:dk1>
      <a:lt1>
        <a:srgbClr val="FFFFFF"/>
      </a:lt1>
      <a:dk2>
        <a:srgbClr val="0074BC"/>
      </a:dk2>
      <a:lt2>
        <a:srgbClr val="D1D3D4"/>
      </a:lt2>
      <a:accent1>
        <a:srgbClr val="009CDC"/>
      </a:accent1>
      <a:accent2>
        <a:srgbClr val="9FCBED"/>
      </a:accent2>
      <a:accent3>
        <a:srgbClr val="FFDF1A"/>
      </a:accent3>
      <a:accent4>
        <a:srgbClr val="FFEF6F"/>
      </a:accent4>
      <a:accent5>
        <a:srgbClr val="FDB812"/>
      </a:accent5>
      <a:accent6>
        <a:srgbClr val="6CB33E"/>
      </a:accent6>
      <a:hlink>
        <a:srgbClr val="005288"/>
      </a:hlink>
      <a:folHlink>
        <a:srgbClr val="0052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2_Innehållssidor">
  <a:themeElements>
    <a:clrScheme name="Anpassat 1">
      <a:dk1>
        <a:srgbClr val="000000"/>
      </a:dk1>
      <a:lt1>
        <a:srgbClr val="BCAAD0"/>
      </a:lt1>
      <a:dk2>
        <a:srgbClr val="007EC4"/>
      </a:dk2>
      <a:lt2>
        <a:srgbClr val="ACC7E9"/>
      </a:lt2>
      <a:accent1>
        <a:srgbClr val="E4B1C3"/>
      </a:accent1>
      <a:accent2>
        <a:srgbClr val="C40068"/>
      </a:accent2>
      <a:accent3>
        <a:srgbClr val="B6D7D3"/>
      </a:accent3>
      <a:accent4>
        <a:srgbClr val="289D93"/>
      </a:accent4>
      <a:accent5>
        <a:srgbClr val="CB5019"/>
      </a:accent5>
      <a:accent6>
        <a:srgbClr val="FFFFFF"/>
      </a:accent6>
      <a:hlink>
        <a:srgbClr val="007EC4"/>
      </a:hlink>
      <a:folHlink>
        <a:srgbClr val="6837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Blank">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potx" id="{0DB55524-07EF-44C1-8747-CF1B5E5AC5B3}" vid="{A10E0A3B-2E4F-4225-A22C-A74EB0A09C1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ns:customPropertyEditors xmlns:tns="http://schemas.microsoft.com/office/2006/customDocumentInformationPanel">
  <tns:showOnOpen>false</tns:showOnOpen>
  <tns:defaultPropertyEditorNamespace>Standardegenskaper.</tns:defaultPropertyEditorNamespace>
</tns:customPropertyEditors>
</file>

<file path=customXml/itemProps1.xml><?xml version="1.0" encoding="utf-8"?>
<ds:datastoreItem xmlns:ds="http://schemas.openxmlformats.org/officeDocument/2006/customXml" ds:itemID="{79A1DC5D-7C5C-4C35-86EE-C714AD4398A4}">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Sthlm_Presentation</Template>
  <TotalTime>15268</TotalTime>
  <Words>11634</Words>
  <Application>Microsoft Office PowerPoint</Application>
  <PresentationFormat>Bildspel på skärmen (4:3)</PresentationFormat>
  <Paragraphs>977</Paragraphs>
  <Slides>47</Slides>
  <Notes>47</Notes>
  <HiddenSlides>0</HiddenSlides>
  <MMClips>0</MMClips>
  <ScaleCrop>false</ScaleCrop>
  <HeadingPairs>
    <vt:vector size="6" baseType="variant">
      <vt:variant>
        <vt:lpstr>Använt teckensnitt</vt:lpstr>
      </vt:variant>
      <vt:variant>
        <vt:i4>14</vt:i4>
      </vt:variant>
      <vt:variant>
        <vt:lpstr>Tema</vt:lpstr>
      </vt:variant>
      <vt:variant>
        <vt:i4>11</vt:i4>
      </vt:variant>
      <vt:variant>
        <vt:lpstr>Bildrubriker</vt:lpstr>
      </vt:variant>
      <vt:variant>
        <vt:i4>47</vt:i4>
      </vt:variant>
    </vt:vector>
  </HeadingPairs>
  <TitlesOfParts>
    <vt:vector size="72" baseType="lpstr">
      <vt:lpstr>Arial</vt:lpstr>
      <vt:lpstr>Avenir</vt:lpstr>
      <vt:lpstr>Calibri</vt:lpstr>
      <vt:lpstr>Courier New</vt:lpstr>
      <vt:lpstr>Garamond</vt:lpstr>
      <vt:lpstr>Gill Sans MT</vt:lpstr>
      <vt:lpstr>Helvetica Neue</vt:lpstr>
      <vt:lpstr>Monotype Sorts</vt:lpstr>
      <vt:lpstr>Stockholm Type Display Regular</vt:lpstr>
      <vt:lpstr>Stockholm Type Regular</vt:lpstr>
      <vt:lpstr>Symbol</vt:lpstr>
      <vt:lpstr>Tahoma</vt:lpstr>
      <vt:lpstr>Times New Roman</vt:lpstr>
      <vt:lpstr>Wingdings</vt:lpstr>
      <vt:lpstr>Sthlm_Presentation</vt:lpstr>
      <vt:lpstr>Förstasidan_2_rutor</vt:lpstr>
      <vt:lpstr>Kapitelsidor</vt:lpstr>
      <vt:lpstr>Innehållssidor</vt:lpstr>
      <vt:lpstr>1_Sthlm_Presentation</vt:lpstr>
      <vt:lpstr>1_Kapitelsidor</vt:lpstr>
      <vt:lpstr>1_Innehållssidor</vt:lpstr>
      <vt:lpstr>2_Innehållssidor</vt:lpstr>
      <vt:lpstr>Blank</vt:lpstr>
      <vt:lpstr>2_Sthlm_Presentation</vt:lpstr>
      <vt:lpstr>4_Innehållssidor</vt:lpstr>
      <vt:lpstr>ccc</vt:lpstr>
      <vt:lpstr> Översikt utbildningsdag 4</vt:lpstr>
      <vt:lpstr> Sedan förra gången…</vt:lpstr>
      <vt:lpstr> Teoriavsnitt  </vt:lpstr>
      <vt:lpstr> Ilskehantering </vt:lpstr>
      <vt:lpstr>Vad är ilska?</vt:lpstr>
      <vt:lpstr>Modell för ilska</vt:lpstr>
      <vt:lpstr> Stress och ilska</vt:lpstr>
      <vt:lpstr>Våld mot barn</vt:lpstr>
      <vt:lpstr>Träff 7</vt:lpstr>
      <vt:lpstr>     </vt:lpstr>
      <vt:lpstr>PowerPoint-presentation</vt:lpstr>
      <vt:lpstr>Egen nödbroms</vt:lpstr>
      <vt:lpstr>PowerPoint-presentation</vt:lpstr>
      <vt:lpstr> Nödbroms tillsammans med barnet</vt:lpstr>
      <vt:lpstr> Nödbroms tillsammans med barnet</vt:lpstr>
      <vt:lpstr>Att tänka på när du använder nödbroms tillsammans med barnet</vt:lpstr>
      <vt:lpstr> Demonstration-  Nödbroms tillsammans med barnet </vt:lpstr>
      <vt:lpstr>Övning –  prova att förbereda ditt barn på hur nödbromsen kommer att gå till  </vt:lpstr>
      <vt:lpstr>PowerPoint-presentation</vt:lpstr>
      <vt:lpstr>Sänka volymen – Lågaffektivt  bemötande</vt:lpstr>
      <vt:lpstr>Lågaffektivt bemötande &amp; Positivt beteendestöd</vt:lpstr>
      <vt:lpstr> Hemuppgift – träff 7</vt:lpstr>
      <vt:lpstr>Träff 8</vt:lpstr>
      <vt:lpstr>     </vt:lpstr>
      <vt:lpstr> </vt:lpstr>
      <vt:lpstr>  Regler </vt:lpstr>
      <vt:lpstr>  Film 16: Ett försök med regler </vt:lpstr>
      <vt:lpstr>  Råd för att formulera regler </vt:lpstr>
      <vt:lpstr> Uppföljning av uppdrag och regler </vt:lpstr>
      <vt:lpstr> Särskilda råd vid uppföljning av regler</vt:lpstr>
      <vt:lpstr>  Konsekvenser </vt:lpstr>
      <vt:lpstr> Film 17: Naturliga konsekvenser   </vt:lpstr>
      <vt:lpstr> Planerade konsekvenser </vt:lpstr>
      <vt:lpstr>PowerPoint-presentation</vt:lpstr>
      <vt:lpstr>Indragen förmån, forts.</vt:lpstr>
      <vt:lpstr> Demonstration –  Överenskommelse om en regel </vt:lpstr>
      <vt:lpstr>PowerPoint-presentation</vt:lpstr>
      <vt:lpstr> Innan införandet av regler </vt:lpstr>
      <vt:lpstr>PowerPoint-presentation</vt:lpstr>
      <vt:lpstr>Forskning om insyn i barnets liv</vt:lpstr>
      <vt:lpstr> Insyn och delaktighet i barnets liv </vt:lpstr>
      <vt:lpstr>Insyn och delaktighet i barnets liv</vt:lpstr>
      <vt:lpstr> Hemuppgift – Träff 8</vt:lpstr>
      <vt:lpstr> Tack</vt:lpstr>
      <vt:lpstr>Referenser</vt:lpstr>
      <vt:lpstr>PowerPoint-presentation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3-11 år Utbildningsdag 1 Datum  Namn Namn      www.kometprogrammet.se</dc:title>
  <dc:creator>Tobias Rasmussen</dc:creator>
  <cp:lastModifiedBy>Maja Danneman</cp:lastModifiedBy>
  <cp:revision>1074</cp:revision>
  <cp:lastPrinted>2025-03-18T10:12:45Z</cp:lastPrinted>
  <dcterms:created xsi:type="dcterms:W3CDTF">2013-07-05T13:21:15Z</dcterms:created>
  <dcterms:modified xsi:type="dcterms:W3CDTF">2025-07-03T10:02:46Z</dcterms:modified>
</cp:coreProperties>
</file>