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53" r:id="rId3"/>
    <p:sldMasterId id="2147483709" r:id="rId4"/>
    <p:sldMasterId id="2147483738" r:id="rId5"/>
    <p:sldMasterId id="2147483799" r:id="rId6"/>
    <p:sldMasterId id="2147483809" r:id="rId7"/>
    <p:sldMasterId id="2147483850" r:id="rId8"/>
    <p:sldMasterId id="2147483863" r:id="rId9"/>
  </p:sldMasterIdLst>
  <p:notesMasterIdLst>
    <p:notesMasterId r:id="rId43"/>
  </p:notesMasterIdLst>
  <p:handoutMasterIdLst>
    <p:handoutMasterId r:id="rId44"/>
  </p:handoutMasterIdLst>
  <p:sldIdLst>
    <p:sldId id="572" r:id="rId10"/>
    <p:sldId id="400" r:id="rId11"/>
    <p:sldId id="488" r:id="rId12"/>
    <p:sldId id="610" r:id="rId13"/>
    <p:sldId id="547" r:id="rId14"/>
    <p:sldId id="613" r:id="rId15"/>
    <p:sldId id="623" r:id="rId16"/>
    <p:sldId id="621" r:id="rId17"/>
    <p:sldId id="453" r:id="rId18"/>
    <p:sldId id="470" r:id="rId19"/>
    <p:sldId id="450" r:id="rId20"/>
    <p:sldId id="473" r:id="rId21"/>
    <p:sldId id="456" r:id="rId22"/>
    <p:sldId id="471" r:id="rId23"/>
    <p:sldId id="487" r:id="rId24"/>
    <p:sldId id="611" r:id="rId25"/>
    <p:sldId id="462" r:id="rId26"/>
    <p:sldId id="617" r:id="rId27"/>
    <p:sldId id="622" r:id="rId28"/>
    <p:sldId id="459" r:id="rId29"/>
    <p:sldId id="520" r:id="rId30"/>
    <p:sldId id="521" r:id="rId31"/>
    <p:sldId id="522" r:id="rId32"/>
    <p:sldId id="523" r:id="rId33"/>
    <p:sldId id="524" r:id="rId34"/>
    <p:sldId id="526" r:id="rId35"/>
    <p:sldId id="527" r:id="rId36"/>
    <p:sldId id="530" r:id="rId37"/>
    <p:sldId id="531" r:id="rId38"/>
    <p:sldId id="465" r:id="rId39"/>
    <p:sldId id="529" r:id="rId40"/>
    <p:sldId id="466" r:id="rId41"/>
    <p:sldId id="574"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os="2791">
          <p15:clr>
            <a:srgbClr val="A4A3A4"/>
          </p15:clr>
        </p15:guide>
        <p15:guide id="3" orient="horz" pos="288">
          <p15:clr>
            <a:srgbClr val="A4A3A4"/>
          </p15:clr>
        </p15:guide>
        <p15:guide id="4" orient="horz">
          <p15:clr>
            <a:srgbClr val="A4A3A4"/>
          </p15:clr>
        </p15:guide>
        <p15:guide id="5" orient="horz" pos="4027">
          <p15:clr>
            <a:srgbClr val="A4A3A4"/>
          </p15:clr>
        </p15:guide>
        <p15:guide id="6" pos="5473">
          <p15:clr>
            <a:srgbClr val="A4A3A4"/>
          </p15:clr>
        </p15:guide>
        <p15:guide id="7" pos="287">
          <p15:clr>
            <a:srgbClr val="A4A3A4"/>
          </p15:clr>
        </p15:guide>
        <p15:guide id="8" pos="3740">
          <p15:clr>
            <a:srgbClr val="A4A3A4"/>
          </p15:clr>
        </p15:guide>
        <p15:guide id="9" pos="2090">
          <p15:clr>
            <a:srgbClr val="A4A3A4"/>
          </p15:clr>
        </p15:guide>
        <p15:guide id="10" pos="644">
          <p15:clr>
            <a:srgbClr val="A4A3A4"/>
          </p15:clr>
        </p15:guide>
        <p15:guide id="11" pos="1322">
          <p15:clr>
            <a:srgbClr val="A4A3A4"/>
          </p15:clr>
        </p15:guide>
        <p15:guide id="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B1C3"/>
    <a:srgbClr val="E1E1EF"/>
    <a:srgbClr val="E6F2D5"/>
    <a:srgbClr val="ECECEC"/>
    <a:srgbClr val="289D93"/>
    <a:srgbClr val="F5F3EE"/>
    <a:srgbClr val="000000"/>
    <a:srgbClr val="C40068"/>
    <a:srgbClr val="007EC4"/>
    <a:srgbClr val="683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0219" autoAdjust="0"/>
  </p:normalViewPr>
  <p:slideViewPr>
    <p:cSldViewPr snapToGrid="0">
      <p:cViewPr varScale="1">
        <p:scale>
          <a:sx n="68" d="100"/>
          <a:sy n="68" d="100"/>
        </p:scale>
        <p:origin x="2874" y="60"/>
      </p:cViewPr>
      <p:guideLst>
        <p:guide orient="horz" pos="4319"/>
        <p:guide orient="horz" pos="2791"/>
        <p:guide orient="horz" pos="288"/>
        <p:guide orient="horz"/>
        <p:guide orient="horz" pos="4027"/>
        <p:guide pos="5473"/>
        <p:guide pos="287"/>
        <p:guide pos="3740"/>
        <p:guide pos="2090"/>
        <p:guide pos="644"/>
        <p:guide pos="1322"/>
        <p:guide/>
      </p:guideLst>
    </p:cSldViewPr>
  </p:slideViewPr>
  <p:outlineViewPr>
    <p:cViewPr>
      <p:scale>
        <a:sx n="33" d="100"/>
        <a:sy n="33" d="100"/>
      </p:scale>
      <p:origin x="0" y="16458"/>
    </p:cViewPr>
  </p:outlineViewPr>
  <p:notesTextViewPr>
    <p:cViewPr>
      <p:scale>
        <a:sx n="125" d="100"/>
        <a:sy n="125" d="100"/>
      </p:scale>
      <p:origin x="0" y="0"/>
    </p:cViewPr>
  </p:notesTextViewPr>
  <p:sorterViewPr>
    <p:cViewPr>
      <p:scale>
        <a:sx n="66" d="100"/>
        <a:sy n="66" d="100"/>
      </p:scale>
      <p:origin x="0" y="-240"/>
    </p:cViewPr>
  </p:sorterViewPr>
  <p:notesViewPr>
    <p:cSldViewPr snapToGrid="0">
      <p:cViewPr varScale="1">
        <p:scale>
          <a:sx n="80" d="100"/>
          <a:sy n="80" d="100"/>
        </p:scale>
        <p:origin x="401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7.xml"/><Relationship Id="rId3"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32D42-18B8-4585-B3A7-655AA1DAD4F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sv-SE"/>
        </a:p>
      </dgm:t>
    </dgm:pt>
    <dgm:pt modelId="{A409A615-18FF-4D96-9433-D0FE096A83CE}">
      <dgm:prSet phldrT="[Text]"/>
      <dgm:spPr/>
      <dgm:t>
        <a:bodyPr/>
        <a:lstStyle/>
        <a:p>
          <a:r>
            <a:rPr lang="sv-SE" b="0" dirty="0">
              <a:solidFill>
                <a:schemeClr val="tx1"/>
              </a:solidFill>
              <a:latin typeface="Times New Roman" panose="02020603050405020304" pitchFamily="18" charset="0"/>
              <a:cs typeface="Times New Roman" panose="02020603050405020304" pitchFamily="18" charset="0"/>
            </a:rPr>
            <a:t>Utbildare</a:t>
          </a:r>
        </a:p>
      </dgm:t>
    </dgm:pt>
    <dgm:pt modelId="{3E7E36C3-CD33-4674-81BF-AFB84B05C3F5}" type="parTrans" cxnId="{5C81F11C-76D6-403A-BE51-A28EE2528371}">
      <dgm:prSet/>
      <dgm:spPr/>
      <dgm:t>
        <a:bodyPr/>
        <a:lstStyle/>
        <a:p>
          <a:endParaRPr lang="sv-SE"/>
        </a:p>
      </dgm:t>
    </dgm:pt>
    <dgm:pt modelId="{756CA929-EDA8-409F-811A-3E15964D3627}" type="sibTrans" cxnId="{5C81F11C-76D6-403A-BE51-A28EE2528371}">
      <dgm:prSet/>
      <dgm:spPr/>
      <dgm:t>
        <a:bodyPr/>
        <a:lstStyle/>
        <a:p>
          <a:endParaRPr lang="sv-SE"/>
        </a:p>
      </dgm:t>
    </dgm:pt>
    <dgm:pt modelId="{12255E21-6EA7-4BC3-84FC-270B9A4BC900}">
      <dgm:prSet phldrT="[Text]"/>
      <dgm:spPr/>
      <dgm:t>
        <a:bodyPr/>
        <a:lstStyle/>
        <a:p>
          <a:r>
            <a:rPr lang="sv-SE" b="0" dirty="0">
              <a:solidFill>
                <a:schemeClr val="tx1"/>
              </a:solidFill>
              <a:latin typeface="Times New Roman" panose="02020603050405020304" pitchFamily="18" charset="0"/>
              <a:cs typeface="Times New Roman" panose="02020603050405020304" pitchFamily="18" charset="0"/>
            </a:rPr>
            <a:t>Barnet</a:t>
          </a:r>
        </a:p>
      </dgm:t>
    </dgm:pt>
    <dgm:pt modelId="{64EE7488-3DB5-4846-8C38-492D2F62AC43}" type="parTrans" cxnId="{038FC0A3-5A44-4A4B-B167-8E9467DA6C01}">
      <dgm:prSet/>
      <dgm:spPr/>
      <dgm:t>
        <a:bodyPr/>
        <a:lstStyle/>
        <a:p>
          <a:endParaRPr lang="sv-SE"/>
        </a:p>
      </dgm:t>
    </dgm:pt>
    <dgm:pt modelId="{F4ED5094-6402-45FA-BC1F-A6D3AF4C3F72}" type="sibTrans" cxnId="{038FC0A3-5A44-4A4B-B167-8E9467DA6C01}">
      <dgm:prSet/>
      <dgm:spPr/>
      <dgm:t>
        <a:bodyPr/>
        <a:lstStyle/>
        <a:p>
          <a:endParaRPr lang="sv-SE"/>
        </a:p>
      </dgm:t>
    </dgm:pt>
    <dgm:pt modelId="{A643609A-FB04-4244-9911-120FF96CC9FF}">
      <dgm:prSet phldrT="[Text]"/>
      <dgm:spPr/>
      <dgm:t>
        <a:bodyPr/>
        <a:lstStyle/>
        <a:p>
          <a:r>
            <a:rPr lang="sv-SE" b="0" dirty="0">
              <a:solidFill>
                <a:schemeClr val="tx1"/>
              </a:solidFill>
              <a:latin typeface="Times New Roman" panose="02020603050405020304" pitchFamily="18" charset="0"/>
              <a:cs typeface="Times New Roman" panose="02020603050405020304" pitchFamily="18" charset="0"/>
            </a:rPr>
            <a:t>Gruppledare</a:t>
          </a:r>
        </a:p>
      </dgm:t>
    </dgm:pt>
    <dgm:pt modelId="{0F7017BF-D44A-43F8-8A66-3632210F55A8}" type="sibTrans" cxnId="{B60FF0CD-0819-4A56-AB7B-24D28BF44A36}">
      <dgm:prSet/>
      <dgm:spPr/>
      <dgm:t>
        <a:bodyPr/>
        <a:lstStyle/>
        <a:p>
          <a:endParaRPr lang="sv-SE"/>
        </a:p>
      </dgm:t>
    </dgm:pt>
    <dgm:pt modelId="{D05EECC0-34E8-499F-AD19-FA530CC06E30}" type="parTrans" cxnId="{B60FF0CD-0819-4A56-AB7B-24D28BF44A36}">
      <dgm:prSet/>
      <dgm:spPr/>
      <dgm:t>
        <a:bodyPr/>
        <a:lstStyle/>
        <a:p>
          <a:endParaRPr lang="sv-SE"/>
        </a:p>
      </dgm:t>
    </dgm:pt>
    <dgm:pt modelId="{42A81313-7974-424C-A4A2-7CC80B9B23EA}">
      <dgm:prSet phldrT="[Text]"/>
      <dgm:spPr/>
      <dgm:t>
        <a:bodyPr/>
        <a:lstStyle/>
        <a:p>
          <a:r>
            <a:rPr lang="sv-SE" b="0" dirty="0">
              <a:solidFill>
                <a:schemeClr val="tx1"/>
              </a:solidFill>
              <a:latin typeface="Times New Roman" panose="02020603050405020304" pitchFamily="18" charset="0"/>
              <a:cs typeface="Times New Roman" panose="02020603050405020304" pitchFamily="18" charset="0"/>
            </a:rPr>
            <a:t>Förälder</a:t>
          </a:r>
        </a:p>
      </dgm:t>
    </dgm:pt>
    <dgm:pt modelId="{1ED4F5D1-1F11-47C1-AF02-52D7A6E4334B}" type="sibTrans" cxnId="{85FC1109-18FD-4F1D-A8C5-4823CB1835A9}">
      <dgm:prSet/>
      <dgm:spPr/>
      <dgm:t>
        <a:bodyPr/>
        <a:lstStyle/>
        <a:p>
          <a:endParaRPr lang="sv-SE"/>
        </a:p>
      </dgm:t>
    </dgm:pt>
    <dgm:pt modelId="{381E70F7-EA83-49E9-AF5D-D08539D34CB2}" type="parTrans" cxnId="{85FC1109-18FD-4F1D-A8C5-4823CB1835A9}">
      <dgm:prSet/>
      <dgm:spPr/>
      <dgm:t>
        <a:bodyPr/>
        <a:lstStyle/>
        <a:p>
          <a:endParaRPr lang="sv-SE"/>
        </a:p>
      </dgm:t>
    </dgm:pt>
    <dgm:pt modelId="{976B0C89-9A9F-4A7B-9B2A-433E5A38FE78}" type="pres">
      <dgm:prSet presAssocID="{55F32D42-18B8-4585-B3A7-655AA1DAD4F7}" presName="Name0" presStyleCnt="0">
        <dgm:presLayoutVars>
          <dgm:chMax val="7"/>
          <dgm:resizeHandles val="exact"/>
        </dgm:presLayoutVars>
      </dgm:prSet>
      <dgm:spPr/>
    </dgm:pt>
    <dgm:pt modelId="{3E4620D0-0E6A-4FE6-90C4-4582AD6F410D}" type="pres">
      <dgm:prSet presAssocID="{55F32D42-18B8-4585-B3A7-655AA1DAD4F7}" presName="comp1" presStyleCnt="0"/>
      <dgm:spPr/>
    </dgm:pt>
    <dgm:pt modelId="{0A7AB6DE-00E7-4283-9B3F-581B8AD80476}" type="pres">
      <dgm:prSet presAssocID="{55F32D42-18B8-4585-B3A7-655AA1DAD4F7}" presName="circle1" presStyleLbl="node1" presStyleIdx="0" presStyleCnt="4"/>
      <dgm:spPr/>
    </dgm:pt>
    <dgm:pt modelId="{3F5B9A34-3061-421C-8A1C-767CBBF679CA}" type="pres">
      <dgm:prSet presAssocID="{55F32D42-18B8-4585-B3A7-655AA1DAD4F7}" presName="c1text" presStyleLbl="node1" presStyleIdx="0" presStyleCnt="4">
        <dgm:presLayoutVars>
          <dgm:bulletEnabled val="1"/>
        </dgm:presLayoutVars>
      </dgm:prSet>
      <dgm:spPr/>
    </dgm:pt>
    <dgm:pt modelId="{599F6A02-18BA-4E3C-8A49-AF946D87FAB8}" type="pres">
      <dgm:prSet presAssocID="{55F32D42-18B8-4585-B3A7-655AA1DAD4F7}" presName="comp2" presStyleCnt="0"/>
      <dgm:spPr/>
    </dgm:pt>
    <dgm:pt modelId="{5410D44A-C686-44A8-A851-403096B9FC90}" type="pres">
      <dgm:prSet presAssocID="{55F32D42-18B8-4585-B3A7-655AA1DAD4F7}" presName="circle2" presStyleLbl="node1" presStyleIdx="1" presStyleCnt="4"/>
      <dgm:spPr/>
    </dgm:pt>
    <dgm:pt modelId="{44383167-29F1-4BDA-A2C1-63D891A8E37C}" type="pres">
      <dgm:prSet presAssocID="{55F32D42-18B8-4585-B3A7-655AA1DAD4F7}" presName="c2text" presStyleLbl="node1" presStyleIdx="1" presStyleCnt="4">
        <dgm:presLayoutVars>
          <dgm:bulletEnabled val="1"/>
        </dgm:presLayoutVars>
      </dgm:prSet>
      <dgm:spPr/>
    </dgm:pt>
    <dgm:pt modelId="{F95E0234-EC4A-40BA-805D-4BD7ADA68AEB}" type="pres">
      <dgm:prSet presAssocID="{55F32D42-18B8-4585-B3A7-655AA1DAD4F7}" presName="comp3" presStyleCnt="0"/>
      <dgm:spPr/>
    </dgm:pt>
    <dgm:pt modelId="{07231D48-38FE-4FBD-9201-A7343E5C8DB5}" type="pres">
      <dgm:prSet presAssocID="{55F32D42-18B8-4585-B3A7-655AA1DAD4F7}" presName="circle3" presStyleLbl="node1" presStyleIdx="2" presStyleCnt="4"/>
      <dgm:spPr/>
    </dgm:pt>
    <dgm:pt modelId="{FB91A8DA-D0E4-4350-8D34-A702C6538FC3}" type="pres">
      <dgm:prSet presAssocID="{55F32D42-18B8-4585-B3A7-655AA1DAD4F7}" presName="c3text" presStyleLbl="node1" presStyleIdx="2" presStyleCnt="4">
        <dgm:presLayoutVars>
          <dgm:bulletEnabled val="1"/>
        </dgm:presLayoutVars>
      </dgm:prSet>
      <dgm:spPr/>
    </dgm:pt>
    <dgm:pt modelId="{50FCC9ED-7249-4C59-893A-0D858D6EAF67}" type="pres">
      <dgm:prSet presAssocID="{55F32D42-18B8-4585-B3A7-655AA1DAD4F7}" presName="comp4" presStyleCnt="0"/>
      <dgm:spPr/>
    </dgm:pt>
    <dgm:pt modelId="{256F75F6-045B-4FA9-8939-F7C3F324E2C6}" type="pres">
      <dgm:prSet presAssocID="{55F32D42-18B8-4585-B3A7-655AA1DAD4F7}" presName="circle4" presStyleLbl="node1" presStyleIdx="3" presStyleCnt="4" custScaleY="106230"/>
      <dgm:spPr/>
    </dgm:pt>
    <dgm:pt modelId="{19127D48-E0DC-4AF0-BBD5-3BDF5C02AD81}" type="pres">
      <dgm:prSet presAssocID="{55F32D42-18B8-4585-B3A7-655AA1DAD4F7}" presName="c4text" presStyleLbl="node1" presStyleIdx="3" presStyleCnt="4">
        <dgm:presLayoutVars>
          <dgm:bulletEnabled val="1"/>
        </dgm:presLayoutVars>
      </dgm:prSet>
      <dgm:spPr/>
    </dgm:pt>
  </dgm:ptLst>
  <dgm:cxnLst>
    <dgm:cxn modelId="{5BBA0908-D8B1-4A01-8B28-AD0402F36E86}" type="presOf" srcId="{42A81313-7974-424C-A4A2-7CC80B9B23EA}" destId="{07231D48-38FE-4FBD-9201-A7343E5C8DB5}" srcOrd="0" destOrd="0" presId="urn:microsoft.com/office/officeart/2005/8/layout/venn2"/>
    <dgm:cxn modelId="{85FC1109-18FD-4F1D-A8C5-4823CB1835A9}" srcId="{55F32D42-18B8-4585-B3A7-655AA1DAD4F7}" destId="{42A81313-7974-424C-A4A2-7CC80B9B23EA}" srcOrd="2" destOrd="0" parTransId="{381E70F7-EA83-49E9-AF5D-D08539D34CB2}" sibTransId="{1ED4F5D1-1F11-47C1-AF02-52D7A6E4334B}"/>
    <dgm:cxn modelId="{95C4A510-9389-4610-81ED-0E7735BA80F4}" type="presOf" srcId="{12255E21-6EA7-4BC3-84FC-270B9A4BC900}" destId="{256F75F6-045B-4FA9-8939-F7C3F324E2C6}" srcOrd="0" destOrd="0" presId="urn:microsoft.com/office/officeart/2005/8/layout/venn2"/>
    <dgm:cxn modelId="{5C81F11C-76D6-403A-BE51-A28EE2528371}" srcId="{55F32D42-18B8-4585-B3A7-655AA1DAD4F7}" destId="{A409A615-18FF-4D96-9433-D0FE096A83CE}" srcOrd="0" destOrd="0" parTransId="{3E7E36C3-CD33-4674-81BF-AFB84B05C3F5}" sibTransId="{756CA929-EDA8-409F-811A-3E15964D3627}"/>
    <dgm:cxn modelId="{BF09EF2D-056F-4E18-859C-9B2F3FADA0AF}" type="presOf" srcId="{A409A615-18FF-4D96-9433-D0FE096A83CE}" destId="{3F5B9A34-3061-421C-8A1C-767CBBF679CA}" srcOrd="1" destOrd="0" presId="urn:microsoft.com/office/officeart/2005/8/layout/venn2"/>
    <dgm:cxn modelId="{7954C299-45F2-44F5-9365-4CB27EE79712}" type="presOf" srcId="{55F32D42-18B8-4585-B3A7-655AA1DAD4F7}" destId="{976B0C89-9A9F-4A7B-9B2A-433E5A38FE78}" srcOrd="0" destOrd="0" presId="urn:microsoft.com/office/officeart/2005/8/layout/venn2"/>
    <dgm:cxn modelId="{D0907B9D-2AC1-4DE8-8824-6E0F55883908}" type="presOf" srcId="{A643609A-FB04-4244-9911-120FF96CC9FF}" destId="{5410D44A-C686-44A8-A851-403096B9FC90}" srcOrd="0" destOrd="0" presId="urn:microsoft.com/office/officeart/2005/8/layout/venn2"/>
    <dgm:cxn modelId="{F813779E-ACF7-4829-AAA3-F733A0F1BE44}" type="presOf" srcId="{42A81313-7974-424C-A4A2-7CC80B9B23EA}" destId="{FB91A8DA-D0E4-4350-8D34-A702C6538FC3}" srcOrd="1" destOrd="0" presId="urn:microsoft.com/office/officeart/2005/8/layout/venn2"/>
    <dgm:cxn modelId="{038FC0A3-5A44-4A4B-B167-8E9467DA6C01}" srcId="{55F32D42-18B8-4585-B3A7-655AA1DAD4F7}" destId="{12255E21-6EA7-4BC3-84FC-270B9A4BC900}" srcOrd="3" destOrd="0" parTransId="{64EE7488-3DB5-4846-8C38-492D2F62AC43}" sibTransId="{F4ED5094-6402-45FA-BC1F-A6D3AF4C3F72}"/>
    <dgm:cxn modelId="{EA7361C0-F605-429F-8A23-95A0D721AE29}" type="presOf" srcId="{A409A615-18FF-4D96-9433-D0FE096A83CE}" destId="{0A7AB6DE-00E7-4283-9B3F-581B8AD80476}" srcOrd="0" destOrd="0" presId="urn:microsoft.com/office/officeart/2005/8/layout/venn2"/>
    <dgm:cxn modelId="{B60FF0CD-0819-4A56-AB7B-24D28BF44A36}" srcId="{55F32D42-18B8-4585-B3A7-655AA1DAD4F7}" destId="{A643609A-FB04-4244-9911-120FF96CC9FF}" srcOrd="1" destOrd="0" parTransId="{D05EECC0-34E8-499F-AD19-FA530CC06E30}" sibTransId="{0F7017BF-D44A-43F8-8A66-3632210F55A8}"/>
    <dgm:cxn modelId="{D9D7A9CE-EC29-4803-9A90-6E0078754CFE}" type="presOf" srcId="{12255E21-6EA7-4BC3-84FC-270B9A4BC900}" destId="{19127D48-E0DC-4AF0-BBD5-3BDF5C02AD81}" srcOrd="1" destOrd="0" presId="urn:microsoft.com/office/officeart/2005/8/layout/venn2"/>
    <dgm:cxn modelId="{1D5AD9ED-8FCD-441F-B923-5D55958E9AE0}" type="presOf" srcId="{A643609A-FB04-4244-9911-120FF96CC9FF}" destId="{44383167-29F1-4BDA-A2C1-63D891A8E37C}" srcOrd="1" destOrd="0" presId="urn:microsoft.com/office/officeart/2005/8/layout/venn2"/>
    <dgm:cxn modelId="{E5FE8EF1-7810-4B47-8FD9-D8D1BFEA067C}" type="presParOf" srcId="{976B0C89-9A9F-4A7B-9B2A-433E5A38FE78}" destId="{3E4620D0-0E6A-4FE6-90C4-4582AD6F410D}" srcOrd="0" destOrd="0" presId="urn:microsoft.com/office/officeart/2005/8/layout/venn2"/>
    <dgm:cxn modelId="{0114DECD-7627-41F7-AEAD-5DB3C4339C5C}" type="presParOf" srcId="{3E4620D0-0E6A-4FE6-90C4-4582AD6F410D}" destId="{0A7AB6DE-00E7-4283-9B3F-581B8AD80476}" srcOrd="0" destOrd="0" presId="urn:microsoft.com/office/officeart/2005/8/layout/venn2"/>
    <dgm:cxn modelId="{A514712C-7731-449F-9C92-AAB6BC010202}" type="presParOf" srcId="{3E4620D0-0E6A-4FE6-90C4-4582AD6F410D}" destId="{3F5B9A34-3061-421C-8A1C-767CBBF679CA}" srcOrd="1" destOrd="0" presId="urn:microsoft.com/office/officeart/2005/8/layout/venn2"/>
    <dgm:cxn modelId="{7C1CD00D-4614-45E3-9B22-A2A681B841FD}" type="presParOf" srcId="{976B0C89-9A9F-4A7B-9B2A-433E5A38FE78}" destId="{599F6A02-18BA-4E3C-8A49-AF946D87FAB8}" srcOrd="1" destOrd="0" presId="urn:microsoft.com/office/officeart/2005/8/layout/venn2"/>
    <dgm:cxn modelId="{E744821F-A8A6-41A8-900A-E3827EB68532}" type="presParOf" srcId="{599F6A02-18BA-4E3C-8A49-AF946D87FAB8}" destId="{5410D44A-C686-44A8-A851-403096B9FC90}" srcOrd="0" destOrd="0" presId="urn:microsoft.com/office/officeart/2005/8/layout/venn2"/>
    <dgm:cxn modelId="{A9B41767-4E8C-45B2-8C57-F431A087E955}" type="presParOf" srcId="{599F6A02-18BA-4E3C-8A49-AF946D87FAB8}" destId="{44383167-29F1-4BDA-A2C1-63D891A8E37C}" srcOrd="1" destOrd="0" presId="urn:microsoft.com/office/officeart/2005/8/layout/venn2"/>
    <dgm:cxn modelId="{4F0A0A95-B312-4CC2-A82B-5DE793A1F5F2}" type="presParOf" srcId="{976B0C89-9A9F-4A7B-9B2A-433E5A38FE78}" destId="{F95E0234-EC4A-40BA-805D-4BD7ADA68AEB}" srcOrd="2" destOrd="0" presId="urn:microsoft.com/office/officeart/2005/8/layout/venn2"/>
    <dgm:cxn modelId="{4C1AEECA-89B4-4A9F-B1FD-04A3342A8F7A}" type="presParOf" srcId="{F95E0234-EC4A-40BA-805D-4BD7ADA68AEB}" destId="{07231D48-38FE-4FBD-9201-A7343E5C8DB5}" srcOrd="0" destOrd="0" presId="urn:microsoft.com/office/officeart/2005/8/layout/venn2"/>
    <dgm:cxn modelId="{79C6AF42-74C9-4726-8DA0-2F0289211A38}" type="presParOf" srcId="{F95E0234-EC4A-40BA-805D-4BD7ADA68AEB}" destId="{FB91A8DA-D0E4-4350-8D34-A702C6538FC3}" srcOrd="1" destOrd="0" presId="urn:microsoft.com/office/officeart/2005/8/layout/venn2"/>
    <dgm:cxn modelId="{35F6DAC7-B989-48AE-8F21-FB19CF9553FC}" type="presParOf" srcId="{976B0C89-9A9F-4A7B-9B2A-433E5A38FE78}" destId="{50FCC9ED-7249-4C59-893A-0D858D6EAF67}" srcOrd="3" destOrd="0" presId="urn:microsoft.com/office/officeart/2005/8/layout/venn2"/>
    <dgm:cxn modelId="{3A8A3E57-42ED-40F6-A21B-478639E9336D}" type="presParOf" srcId="{50FCC9ED-7249-4C59-893A-0D858D6EAF67}" destId="{256F75F6-045B-4FA9-8939-F7C3F324E2C6}" srcOrd="0" destOrd="0" presId="urn:microsoft.com/office/officeart/2005/8/layout/venn2"/>
    <dgm:cxn modelId="{DDE82E33-2B76-45A6-92DC-E83F1E9DCC0F}" type="presParOf" srcId="{50FCC9ED-7249-4C59-893A-0D858D6EAF67}" destId="{19127D48-E0DC-4AF0-BBD5-3BDF5C02AD8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AB6DE-00E7-4283-9B3F-581B8AD80476}">
      <dsp:nvSpPr>
        <dsp:cNvPr id="0" name=""/>
        <dsp:cNvSpPr/>
      </dsp:nvSpPr>
      <dsp:spPr>
        <a:xfrm>
          <a:off x="928694" y="-24923"/>
          <a:ext cx="4000528" cy="40005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v-SE" sz="1400" b="0" kern="1200" dirty="0">
              <a:solidFill>
                <a:schemeClr val="tx1"/>
              </a:solidFill>
              <a:latin typeface="Times New Roman" panose="02020603050405020304" pitchFamily="18" charset="0"/>
              <a:cs typeface="Times New Roman" panose="02020603050405020304" pitchFamily="18" charset="0"/>
            </a:rPr>
            <a:t>Utbildare</a:t>
          </a:r>
        </a:p>
      </dsp:txBody>
      <dsp:txXfrm>
        <a:off x="2369684" y="175103"/>
        <a:ext cx="1118547" cy="600079"/>
      </dsp:txXfrm>
    </dsp:sp>
    <dsp:sp modelId="{5410D44A-C686-44A8-A851-403096B9FC90}">
      <dsp:nvSpPr>
        <dsp:cNvPr id="0" name=""/>
        <dsp:cNvSpPr/>
      </dsp:nvSpPr>
      <dsp:spPr>
        <a:xfrm>
          <a:off x="1328746" y="775182"/>
          <a:ext cx="3200422" cy="32004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v-SE" sz="1400" b="0" kern="1200" dirty="0">
              <a:solidFill>
                <a:schemeClr val="tx1"/>
              </a:solidFill>
              <a:latin typeface="Times New Roman" panose="02020603050405020304" pitchFamily="18" charset="0"/>
              <a:cs typeface="Times New Roman" panose="02020603050405020304" pitchFamily="18" charset="0"/>
            </a:rPr>
            <a:t>Gruppledare</a:t>
          </a:r>
        </a:p>
      </dsp:txBody>
      <dsp:txXfrm>
        <a:off x="2369684" y="967207"/>
        <a:ext cx="1118547" cy="576076"/>
      </dsp:txXfrm>
    </dsp:sp>
    <dsp:sp modelId="{07231D48-38FE-4FBD-9201-A7343E5C8DB5}">
      <dsp:nvSpPr>
        <dsp:cNvPr id="0" name=""/>
        <dsp:cNvSpPr/>
      </dsp:nvSpPr>
      <dsp:spPr>
        <a:xfrm>
          <a:off x="1728799" y="1575287"/>
          <a:ext cx="2400316" cy="24003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v-SE" sz="1400" b="0" kern="1200" dirty="0">
              <a:solidFill>
                <a:schemeClr val="tx1"/>
              </a:solidFill>
              <a:latin typeface="Times New Roman" panose="02020603050405020304" pitchFamily="18" charset="0"/>
              <a:cs typeface="Times New Roman" panose="02020603050405020304" pitchFamily="18" charset="0"/>
            </a:rPr>
            <a:t>Förälder</a:t>
          </a:r>
        </a:p>
      </dsp:txBody>
      <dsp:txXfrm>
        <a:off x="2369684" y="1755311"/>
        <a:ext cx="1118547" cy="540071"/>
      </dsp:txXfrm>
    </dsp:sp>
    <dsp:sp modelId="{256F75F6-045B-4FA9-8939-F7C3F324E2C6}">
      <dsp:nvSpPr>
        <dsp:cNvPr id="0" name=""/>
        <dsp:cNvSpPr/>
      </dsp:nvSpPr>
      <dsp:spPr>
        <a:xfrm>
          <a:off x="2128852" y="2325546"/>
          <a:ext cx="1600211" cy="16999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v-SE" sz="1400" b="0" kern="1200" dirty="0">
              <a:solidFill>
                <a:schemeClr val="tx1"/>
              </a:solidFill>
              <a:latin typeface="Times New Roman" panose="02020603050405020304" pitchFamily="18" charset="0"/>
              <a:cs typeface="Times New Roman" panose="02020603050405020304" pitchFamily="18" charset="0"/>
            </a:rPr>
            <a:t>Barnet</a:t>
          </a:r>
        </a:p>
      </dsp:txBody>
      <dsp:txXfrm>
        <a:off x="2363197" y="2750523"/>
        <a:ext cx="1131520" cy="84995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5C7AD61-E38D-4C77-A57D-6F907FACE6E9}" type="datetimeFigureOut">
              <a:rPr lang="sv-SE" smtClean="0"/>
              <a:pPr/>
              <a:t>2025-07-02</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5C5733F-B239-4FB6-BF1F-8DC3A0285A97}" type="slidenum">
              <a:rPr lang="sv-SE" smtClean="0"/>
              <a:pPr/>
              <a:t>‹#›</a:t>
            </a:fld>
            <a:endParaRPr lang="sv-SE"/>
          </a:p>
        </p:txBody>
      </p:sp>
    </p:spTree>
    <p:extLst>
      <p:ext uri="{BB962C8B-B14F-4D97-AF65-F5344CB8AC3E}">
        <p14:creationId xmlns:p14="http://schemas.microsoft.com/office/powerpoint/2010/main" val="1044695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046D77-7A3F-4FA9-AC92-709AED4FB5F6}" type="datetimeFigureOut">
              <a:rPr lang="sv-SE" smtClean="0"/>
              <a:pPr/>
              <a:t>2025-07-02</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5D709F-E256-4A36-B43A-C2969BEDD107}" type="slidenum">
              <a:rPr lang="sv-SE" smtClean="0"/>
              <a:pPr/>
              <a:t>‹#›</a:t>
            </a:fld>
            <a:endParaRPr lang="sv-SE"/>
          </a:p>
        </p:txBody>
      </p:sp>
    </p:spTree>
    <p:extLst>
      <p:ext uri="{BB962C8B-B14F-4D97-AF65-F5344CB8AC3E}">
        <p14:creationId xmlns:p14="http://schemas.microsoft.com/office/powerpoint/2010/main" val="183435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dhdkartan.s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attention.se/varaprojekt/trots-all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entergate.se/socialforvaltningen/plu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hi.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Kl. 9-10.10,</a:t>
            </a:r>
            <a:r>
              <a:rPr lang="sv-SE" b="0" i="0" baseline="0" dirty="0"/>
              <a:t> </a:t>
            </a:r>
            <a:r>
              <a:rPr lang="sv-SE" i="0" baseline="0" dirty="0"/>
              <a:t>TOTALT</a:t>
            </a:r>
            <a:r>
              <a:rPr lang="sv-SE" i="1" baseline="0" dirty="0"/>
              <a:t>= 70 min. Föreläsning till 10.10 – paus till 10.25, handledning, 10.25-12.</a:t>
            </a:r>
          </a:p>
          <a:p>
            <a:endParaRPr lang="sv-SE" sz="1200" b="0" i="1" kern="1200" dirty="0">
              <a:solidFill>
                <a:schemeClr val="tx1"/>
              </a:solidFill>
              <a:effectLst/>
              <a:latin typeface="+mn-lt"/>
              <a:ea typeface="+mn-ea"/>
              <a:cs typeface="+mn-cs"/>
            </a:endParaRPr>
          </a:p>
          <a:p>
            <a:r>
              <a:rPr lang="sv-SE" sz="1200" b="1" dirty="0"/>
              <a:t>Ta med och eller förbered:</a:t>
            </a:r>
          </a:p>
          <a:p>
            <a:pPr marL="171428" indent="-171428">
              <a:buFont typeface="Arial" panose="020B0604020202020204" pitchFamily="34" charset="0"/>
              <a:buChar char="•"/>
            </a:pPr>
            <a:r>
              <a:rPr lang="sv-SE" sz="1200" dirty="0"/>
              <a:t>Närvarolista</a:t>
            </a:r>
          </a:p>
          <a:p>
            <a:pPr marL="171428" indent="-171428">
              <a:buFont typeface="Arial" panose="020B0604020202020204" pitchFamily="34" charset="0"/>
              <a:buChar char="•"/>
            </a:pPr>
            <a:r>
              <a:rPr lang="sv-SE" sz="1200" dirty="0"/>
              <a:t>Papper till namnskyltar</a:t>
            </a:r>
          </a:p>
          <a:p>
            <a:pPr marL="171428" indent="-171428">
              <a:buFont typeface="Arial" panose="020B0604020202020204" pitchFamily="34" charset="0"/>
              <a:buChar char="•"/>
            </a:pPr>
            <a:r>
              <a:rPr lang="sv-SE" sz="1200" dirty="0"/>
              <a:t>Åhörarkopior </a:t>
            </a:r>
          </a:p>
          <a:p>
            <a:pPr marL="171428" indent="-171428">
              <a:buFont typeface="Arial" panose="020B0604020202020204" pitchFamily="34" charset="0"/>
              <a:buChar char="•"/>
            </a:pPr>
            <a:r>
              <a:rPr lang="sv-SE" sz="1200"/>
              <a:t>Planscher</a:t>
            </a:r>
            <a:endParaRPr lang="sv-SE" sz="1200" dirty="0"/>
          </a:p>
          <a:p>
            <a:pPr marL="171428" indent="-171428">
              <a:buFont typeface="Arial" panose="020B0604020202020204" pitchFamily="34" charset="0"/>
              <a:buChar char="•"/>
            </a:pPr>
            <a:r>
              <a:rPr lang="sv-SE" sz="1200" dirty="0"/>
              <a:t>Handledningsagenda</a:t>
            </a:r>
          </a:p>
          <a:p>
            <a:pPr marL="171428" indent="-171428">
              <a:buFont typeface="Arial" panose="020B0604020202020204" pitchFamily="34" charset="0"/>
              <a:buChar char="•"/>
            </a:pPr>
            <a:r>
              <a:rPr lang="sv-SE" sz="1200" dirty="0"/>
              <a:t>Lista</a:t>
            </a:r>
            <a:r>
              <a:rPr lang="sv-SE" sz="1200" baseline="0" dirty="0"/>
              <a:t> gruppledarfärdigheter </a:t>
            </a:r>
          </a:p>
          <a:p>
            <a:pPr marL="171428" indent="-171428">
              <a:buFont typeface="Arial" panose="020B0604020202020204" pitchFamily="34" charset="0"/>
              <a:buChar char="•"/>
            </a:pPr>
            <a:r>
              <a:rPr lang="sv-SE" sz="1200" dirty="0"/>
              <a:t>Utvärdering om den inte ges</a:t>
            </a:r>
            <a:r>
              <a:rPr lang="sv-SE" sz="1200" baseline="0" dirty="0"/>
              <a:t> digitalt</a:t>
            </a:r>
            <a:endParaRPr lang="sv-SE" sz="1200" dirty="0"/>
          </a:p>
          <a:p>
            <a:endParaRPr lang="sv-SE" sz="1200" b="0" i="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kern="1200" dirty="0">
                <a:solidFill>
                  <a:schemeClr val="tx1"/>
                </a:solidFill>
                <a:effectLst/>
                <a:latin typeface="+mn-lt"/>
                <a:ea typeface="+mn-ea"/>
                <a:cs typeface="+mn-cs"/>
              </a:rPr>
              <a:t>Välkomna deltagarna till utbildningsdag 5!</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dirty="0"/>
              <a:t>7 min</a:t>
            </a:r>
          </a:p>
          <a:p>
            <a:endParaRPr lang="sv-SE" sz="1400" b="1" dirty="0"/>
          </a:p>
          <a:p>
            <a:r>
              <a:rPr lang="sv-SE" sz="1400" b="1" dirty="0"/>
              <a:t>Övning: </a:t>
            </a:r>
          </a:p>
          <a:p>
            <a:r>
              <a:rPr lang="sv-SE" sz="1400" baseline="0" dirty="0"/>
              <a:t>Sätt er 2 och 2, vänd dig mot den som sitter bakom dig. Dela</a:t>
            </a:r>
            <a:r>
              <a:rPr lang="sv-SE" sz="1400" b="0" baseline="0" dirty="0"/>
              <a:t> </a:t>
            </a:r>
            <a:r>
              <a:rPr kumimoji="0" lang="sv-SE"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med er till varandra av konkreta exempel på saker ni gör kopplat till principerna och innehållet i Komet, på jobbet eller privat.</a:t>
            </a:r>
            <a:endParaRPr kumimoji="0" lang="sv-SE"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indent="-285750">
              <a:buFont typeface="Wingdings" panose="05000000000000000000" pitchFamily="2" charset="2"/>
              <a:buChar char="Ø"/>
            </a:pPr>
            <a:r>
              <a:rPr kumimoji="0" lang="sv-SE" sz="1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Låt några stycken kort dela med sig </a:t>
            </a:r>
            <a:r>
              <a:rPr kumimoji="0" lang="sv-SE" sz="1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helgrupp.</a:t>
            </a:r>
            <a:endParaRPr lang="sv-SE" sz="1400" b="0" i="1" baseline="0" dirty="0"/>
          </a:p>
          <a:p>
            <a:endParaRPr lang="sv-SE" baseline="0" dirty="0"/>
          </a:p>
        </p:txBody>
      </p:sp>
      <p:sp>
        <p:nvSpPr>
          <p:cNvPr id="4" name="Platshållare för bildnummer 3"/>
          <p:cNvSpPr>
            <a:spLocks noGrp="1"/>
          </p:cNvSpPr>
          <p:nvPr>
            <p:ph type="sldNum" sz="quarter" idx="10"/>
          </p:nvPr>
        </p:nvSpPr>
        <p:spPr/>
        <p:txBody>
          <a:bodyPr/>
          <a:lstStyle/>
          <a:p>
            <a:pPr>
              <a:defRPr/>
            </a:pPr>
            <a:fld id="{B9171E39-6468-425B-8112-E82D2F02410B}" type="slidenum">
              <a:rPr lang="sv-SE" smtClean="0"/>
              <a:pPr>
                <a:defRPr/>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a:lnSpc>
                <a:spcPct val="115000"/>
              </a:lnSpc>
            </a:pPr>
            <a:r>
              <a:rPr lang="sv-SE" sz="1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min</a:t>
            </a:r>
          </a:p>
          <a:p>
            <a:pPr>
              <a:lnSpc>
                <a:spcPct val="115000"/>
              </a:lnSpc>
            </a:pPr>
            <a:endParaRPr lang="sv-SE" sz="1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ct val="115000"/>
              </a:lnSpc>
              <a:buFont typeface="Arial" panose="020B0604020202020204" pitchFamily="34" charset="0"/>
              <a:buChar char="•"/>
            </a:pPr>
            <a:r>
              <a:rPr lang="sv-SE" sz="1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Nästa del på uppslag 3 är att föräldrarna får reflektera över målen de skrev ned efter första träffen. Vad gör de mer eller mindre av idag?</a:t>
            </a:r>
            <a:endParaRPr lang="sv-SE"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ct val="115000"/>
              </a:lnSpc>
              <a:buFont typeface="Arial" panose="020B0604020202020204" pitchFamily="34" charset="0"/>
              <a:buChar char="•"/>
            </a:pPr>
            <a:endParaRPr lang="sv-SE" sz="1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ct val="115000"/>
              </a:lnSpc>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Sedan delar ni ut beteendelistorna föräldrarna fyllt i på träff 1 och 8, </a:t>
            </a:r>
            <a:r>
              <a:rPr lang="sv-SE" sz="1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Träff 1, bilaga 1, Föräldraskattning av barnets beteenden samt Träff 1, bilaga 2, Beteendelista föräldrar. </a:t>
            </a:r>
            <a:r>
              <a:rPr lang="sv-SE" sz="1300" b="0" i="0" dirty="0">
                <a:solidFill>
                  <a:schemeClr val="tx1"/>
                </a:solidFill>
                <a:effectLst/>
                <a:latin typeface="Times New Roman" panose="02020603050405020304" pitchFamily="18" charset="0"/>
                <a:ea typeface="Times New Roman" panose="02020603050405020304" pitchFamily="18" charset="0"/>
                <a:cs typeface="+mn-cs"/>
              </a:rPr>
              <a:t>Ni stämmer av </a:t>
            </a:r>
            <a:r>
              <a:rPr lang="sv-SE" sz="1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vilka viktiga förändringar som föräldrarna kan se hos barnen och sig själva utifrån skattningarna. I och med att ni samlat in skattningarna på träff 8 har ni som gruppledare en möjlighet att titta på föräldrarnas skattningar och förbereda med </a:t>
            </a: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positiv förstärkning gällande det ni som gruppledare kunnat se skillnad i mellan skattningarna. </a:t>
            </a:r>
            <a:endParaRPr lang="sv-SE" sz="1300" b="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sv-SE"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t>Var beredd på att föräldrarnas skattningslistor fortfarande kan se väldigt olika ut. Normalisera detta, alla har olika utmaningar och har troligtvis jobbat olika mycket med Komet.</a:t>
            </a:r>
          </a:p>
          <a:p>
            <a:pPr eaLnBrk="1" hangingPunct="1">
              <a:spcBef>
                <a:spcPct val="0"/>
              </a:spcBef>
            </a:pPr>
            <a:endParaRPr lang="sv-SE" strike="noStrike" baseline="0" dirty="0"/>
          </a:p>
          <a:p>
            <a:pPr eaLnBrk="1" hangingPunct="1">
              <a:spcBef>
                <a:spcPct val="0"/>
              </a:spcBef>
            </a:pPr>
            <a:r>
              <a:rPr lang="sv-SE" strike="noStrike" baseline="0" dirty="0"/>
              <a:t>Reflektera gärna för egen del hur du som gruppledare bidragit till föräldrarnas förändring. </a:t>
            </a:r>
          </a:p>
          <a:p>
            <a:pPr eaLnBrk="1" hangingPunct="1">
              <a:spcBef>
                <a:spcPct val="0"/>
              </a:spcBef>
            </a:pPr>
            <a:endParaRPr lang="sv-SE" strike="noStrike" baseline="0" dirty="0"/>
          </a:p>
          <a:p>
            <a:pPr eaLnBrk="1" hangingPunct="1">
              <a:spcBef>
                <a:spcPct val="0"/>
              </a:spcBef>
            </a:pPr>
            <a:endParaRPr lang="sv-SE" dirty="0"/>
          </a:p>
        </p:txBody>
      </p:sp>
      <p:sp>
        <p:nvSpPr>
          <p:cNvPr id="4915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5C0E3F-01E9-4CD5-B882-581168C5FECE}" type="slidenum">
              <a:rPr lang="sv-SE" smtClean="0"/>
              <a:pPr fontAlgn="base">
                <a:spcBef>
                  <a:spcPct val="0"/>
                </a:spcBef>
                <a:spcAft>
                  <a:spcPct val="0"/>
                </a:spcAft>
                <a:defRPr/>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59395"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min</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När ni tar upp temat Framtidsplaner på träff 9 så pratar ni med föräldrarna om hur de kan fortsätta arbeta med Komet och uppmuntrar dem att fortsätta hålla i sina beteendeförändringar. </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Det tar tid! </a:t>
            </a:r>
            <a:r>
              <a:rPr lang="sv-SE" b="0" baseline="0" dirty="0"/>
              <a:t>Det är nu som ”kursen” börjar på riktigt. Att framåt använda sig av det förhållningssätt som lärts. Arbete på lång sikt.</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b="0" dirty="0">
                <a:latin typeface="+mn-lt"/>
              </a:rPr>
              <a:t>Här är ni som gruppledare viktiga för</a:t>
            </a:r>
            <a:r>
              <a:rPr lang="sv-SE" b="0" baseline="0" dirty="0">
                <a:latin typeface="+mn-lt"/>
              </a:rPr>
              <a:t> att stärka förälderns tillit till att klara detta själva.</a:t>
            </a:r>
            <a:endParaRPr lang="sv-SE" b="0" baseline="0" dirty="0"/>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är också normalt med bakslag, och om problemen kommer tillbaka behöver fokus i första hand vara pyramidens bas.</a:t>
            </a:r>
            <a:r>
              <a:rPr kumimoji="0" lang="sv-SE" sz="1200" b="1"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sv-SE"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Det kan bli särskilt utmanande när man har ett barn med särskilda behov att ta hänsyn till. </a:t>
            </a:r>
            <a:r>
              <a:rPr lang="sv-SE" b="0" baseline="0" dirty="0"/>
              <a:t>Barn med neuropsykiatriska svårigheter har ju kvar sina svårigheter men symptomen dämpas. Förändras över tid, kan uppstå nya saker, kan behöva behandling kontinuerligt eller i perioder. </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39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872F13-7C7F-4617-9FB0-07C59246F0AC}" type="slidenum">
              <a:rPr lang="sv-SE" smtClean="0"/>
              <a:pPr fontAlgn="base">
                <a:spcBef>
                  <a:spcPct val="0"/>
                </a:spcBef>
                <a:spcAft>
                  <a:spcPct val="0"/>
                </a:spcAft>
                <a:defRPr/>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54275"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a:lnSpc>
                <a:spcPct val="80000"/>
              </a:lnSpc>
              <a:spcBef>
                <a:spcPts val="600"/>
              </a:spcBef>
              <a:spcAft>
                <a:spcPts val="600"/>
              </a:spcAft>
            </a:pPr>
            <a:r>
              <a:rPr lang="sv-SE" b="0" dirty="0"/>
              <a:t>2 min</a:t>
            </a:r>
          </a:p>
          <a:p>
            <a:pPr>
              <a:lnSpc>
                <a:spcPct val="80000"/>
              </a:lnSpc>
              <a:spcBef>
                <a:spcPts val="600"/>
              </a:spcBef>
              <a:spcAft>
                <a:spcPts val="600"/>
              </a:spcAft>
            </a:pPr>
            <a:endParaRPr lang="sv-SE" b="0" dirty="0"/>
          </a:p>
          <a:p>
            <a:pPr>
              <a:lnSpc>
                <a:spcPct val="80000"/>
              </a:lnSpc>
              <a:spcBef>
                <a:spcPts val="600"/>
              </a:spcBef>
              <a:spcAft>
                <a:spcPts val="600"/>
              </a:spcAft>
            </a:pPr>
            <a:r>
              <a:rPr lang="sv-SE" b="0" i="1" dirty="0"/>
              <a:t>Gruppledarmanual, uppslag 4.</a:t>
            </a:r>
          </a:p>
          <a:p>
            <a:pPr>
              <a:lnSpc>
                <a:spcPct val="80000"/>
              </a:lnSpc>
              <a:spcBef>
                <a:spcPts val="600"/>
              </a:spcBef>
              <a:spcAft>
                <a:spcPts val="600"/>
              </a:spcAft>
            </a:pPr>
            <a:endParaRPr lang="sv-SE" b="0" dirty="0"/>
          </a:p>
          <a:p>
            <a:pPr marL="0" marR="0" lvl="0" indent="0" algn="l" defTabSz="914400" rtl="0" eaLnBrk="1" fontAlgn="auto" latinLnBrk="0" hangingPunct="1">
              <a:lnSpc>
                <a:spcPct val="80000"/>
              </a:lnSpc>
              <a:spcBef>
                <a:spcPts val="600"/>
              </a:spcBef>
              <a:spcAft>
                <a:spcPts val="600"/>
              </a:spcAft>
              <a:buClrTx/>
              <a:buSzTx/>
              <a:buFontTx/>
              <a:buNone/>
              <a:tabLst/>
              <a:defRPr/>
            </a:pPr>
            <a:r>
              <a:rPr lang="sv-SE" b="0" dirty="0"/>
              <a:t>Här ser ni frågor som är viktiga att föräldrarna ställer sig </a:t>
            </a:r>
            <a:r>
              <a:rPr lang="sv-SE" b="0" dirty="0">
                <a:solidFill>
                  <a:srgbClr val="000000"/>
                </a:solidFill>
                <a:effectLst/>
                <a:ea typeface="Times New Roman" panose="02020603050405020304" pitchFamily="18" charset="0"/>
              </a:rPr>
              <a:t>om problemen kommer tillbaka. </a:t>
            </a:r>
            <a:endParaRPr lang="sv-SE" b="0" dirty="0">
              <a:effectLst/>
              <a:ea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b="0" dirty="0">
                <a:solidFill>
                  <a:srgbClr val="000000"/>
                </a:solidFill>
                <a:effectLst/>
                <a:ea typeface="Times New Roman" panose="02020603050405020304" pitchFamily="18" charset="0"/>
                <a:cs typeface="Times New Roman" panose="02020603050405020304" pitchFamily="18" charset="0"/>
              </a:rPr>
              <a:t>Har jag gemensam stund med mitt barn regelbundet?</a:t>
            </a:r>
            <a:r>
              <a:rPr kumimoji="0" lang="sv-SE" b="1" i="0" u="none" strike="noStrike" kern="1200" cap="none" spc="0" normalizeH="0" baseline="0" noProof="0" dirty="0">
                <a:ln>
                  <a:noFill/>
                </a:ln>
                <a:solidFill>
                  <a:prstClr val="black"/>
                </a:solidFill>
                <a:effectLst/>
                <a:uLnTx/>
                <a:uFillTx/>
                <a:ea typeface="+mn-ea"/>
                <a:cs typeface="+mn-cs"/>
              </a:rPr>
              <a:t> </a:t>
            </a:r>
            <a:endParaRPr lang="sv-SE" b="0" dirty="0">
              <a:effectLst/>
              <a:ea typeface="Times New Roman" panose="02020603050405020304" pitchFamily="18" charset="0"/>
            </a:endParaRPr>
          </a:p>
          <a:p>
            <a:pPr marL="171450" lvl="0" indent="-171450">
              <a:lnSpc>
                <a:spcPct val="115000"/>
              </a:lnSpc>
              <a:buClr>
                <a:srgbClr val="FF9900"/>
              </a:buClr>
              <a:buSzPts val="1250"/>
              <a:buFont typeface="Arial" panose="020B0604020202020204" pitchFamily="34" charset="0"/>
              <a:buChar char="•"/>
            </a:pPr>
            <a:r>
              <a:rPr lang="sv-SE" b="0" dirty="0">
                <a:solidFill>
                  <a:srgbClr val="000000"/>
                </a:solidFill>
                <a:effectLst/>
                <a:ea typeface="Times New Roman" panose="02020603050405020304" pitchFamily="18" charset="0"/>
                <a:cs typeface="Times New Roman" panose="02020603050405020304" pitchFamily="18" charset="0"/>
              </a:rPr>
              <a:t>Förbereder jag mitt barn?</a:t>
            </a:r>
            <a:endParaRPr lang="sv-SE" b="0" dirty="0">
              <a:effectLst/>
              <a:ea typeface="Times New Roman" panose="02020603050405020304" pitchFamily="18" charset="0"/>
            </a:endParaRPr>
          </a:p>
          <a:p>
            <a:pPr marL="171450" lvl="0" indent="-171450">
              <a:lnSpc>
                <a:spcPct val="115000"/>
              </a:lnSpc>
              <a:buClr>
                <a:srgbClr val="FF9900"/>
              </a:buClr>
              <a:buSzPts val="1250"/>
              <a:buFont typeface="Arial" panose="020B0604020202020204" pitchFamily="34" charset="0"/>
              <a:buChar char="•"/>
            </a:pPr>
            <a:r>
              <a:rPr lang="sv-SE" b="0" dirty="0">
                <a:solidFill>
                  <a:srgbClr val="000000"/>
                </a:solidFill>
                <a:effectLst/>
                <a:ea typeface="Times New Roman" panose="02020603050405020304" pitchFamily="18" charset="0"/>
                <a:cs typeface="Times New Roman" panose="02020603050405020304" pitchFamily="18" charset="0"/>
              </a:rPr>
              <a:t>Uppmuntrar jag barnets försök och initiativ till att göra något bra?</a:t>
            </a:r>
            <a:endParaRPr lang="sv-SE" b="0" dirty="0">
              <a:effectLst/>
              <a:ea typeface="Times New Roman" panose="02020603050405020304" pitchFamily="18" charset="0"/>
            </a:endParaRPr>
          </a:p>
          <a:p>
            <a:pPr marL="171450" lvl="0" indent="-171450">
              <a:lnSpc>
                <a:spcPct val="115000"/>
              </a:lnSpc>
              <a:buClr>
                <a:srgbClr val="FF9900"/>
              </a:buClr>
              <a:buSzPts val="1250"/>
              <a:buFont typeface="Arial" panose="020B0604020202020204" pitchFamily="34" charset="0"/>
              <a:buChar char="•"/>
            </a:pPr>
            <a:r>
              <a:rPr lang="sv-SE" b="0" dirty="0">
                <a:solidFill>
                  <a:srgbClr val="000000"/>
                </a:solidFill>
                <a:effectLst/>
                <a:ea typeface="Times New Roman" panose="02020603050405020304" pitchFamily="18" charset="0"/>
                <a:cs typeface="Times New Roman" panose="02020603050405020304" pitchFamily="18" charset="0"/>
              </a:rPr>
              <a:t>Uppmuntrar jag när mitt barn följer uppmaningar och överenskommelser?</a:t>
            </a:r>
            <a:endParaRPr lang="sv-SE" b="0" dirty="0">
              <a:effectLst/>
              <a:ea typeface="Times New Roman" panose="02020603050405020304" pitchFamily="18" charset="0"/>
            </a:endParaRPr>
          </a:p>
          <a:p>
            <a:pPr marL="171450" lvl="0" indent="-171450">
              <a:lnSpc>
                <a:spcPct val="115000"/>
              </a:lnSpc>
              <a:buClr>
                <a:srgbClr val="FF9900"/>
              </a:buClr>
              <a:buSzPts val="1250"/>
              <a:buFont typeface="Arial" panose="020B0604020202020204" pitchFamily="34" charset="0"/>
              <a:buChar char="•"/>
            </a:pPr>
            <a:r>
              <a:rPr lang="sv-SE" b="0" dirty="0">
                <a:solidFill>
                  <a:srgbClr val="000000"/>
                </a:solidFill>
                <a:effectLst/>
                <a:ea typeface="Times New Roman" panose="02020603050405020304" pitchFamily="18" charset="0"/>
                <a:cs typeface="Times New Roman" panose="02020603050405020304" pitchFamily="18" charset="0"/>
              </a:rPr>
              <a:t>Ger jag tydliga uppmaningar?</a:t>
            </a:r>
            <a:endParaRPr lang="sv-SE" b="0" dirty="0">
              <a:effectLst/>
              <a:ea typeface="Times New Roman" panose="02020603050405020304" pitchFamily="18" charset="0"/>
            </a:endParaRPr>
          </a:p>
          <a:p>
            <a:pPr marL="171450" lvl="0" indent="-171450">
              <a:lnSpc>
                <a:spcPct val="115000"/>
              </a:lnSpc>
              <a:buClr>
                <a:srgbClr val="FF9900"/>
              </a:buClr>
              <a:buSzPts val="1250"/>
              <a:buFont typeface="Arial" panose="020B0604020202020204" pitchFamily="34" charset="0"/>
              <a:buChar char="•"/>
            </a:pPr>
            <a:r>
              <a:rPr lang="sv-SE" b="0" dirty="0">
                <a:solidFill>
                  <a:srgbClr val="000000"/>
                </a:solidFill>
                <a:effectLst/>
                <a:ea typeface="Times New Roman" panose="02020603050405020304" pitchFamily="18" charset="0"/>
                <a:cs typeface="Times New Roman" panose="02020603050405020304" pitchFamily="18" charset="0"/>
              </a:rPr>
              <a:t>Är det dags att använda motivationsspelet Ormen igen?</a:t>
            </a:r>
            <a:endParaRPr lang="sv-SE" b="0" dirty="0">
              <a:effectLst/>
              <a:ea typeface="Times New Roman" panose="02020603050405020304" pitchFamily="18" charset="0"/>
            </a:endParaRPr>
          </a:p>
          <a:p>
            <a:pPr marL="171450" lvl="0" indent="-171450">
              <a:lnSpc>
                <a:spcPct val="115000"/>
              </a:lnSpc>
              <a:buClr>
                <a:srgbClr val="FF9900"/>
              </a:buClr>
              <a:buSzPts val="1250"/>
              <a:buFont typeface="Arial" panose="020B0604020202020204" pitchFamily="34" charset="0"/>
              <a:buChar char="•"/>
            </a:pPr>
            <a:r>
              <a:rPr lang="sv-SE" b="0" dirty="0">
                <a:solidFill>
                  <a:srgbClr val="000000"/>
                </a:solidFill>
                <a:effectLst/>
                <a:ea typeface="Times New Roman" panose="02020603050405020304" pitchFamily="18" charset="0"/>
                <a:cs typeface="Times New Roman" panose="02020603050405020304" pitchFamily="18" charset="0"/>
              </a:rPr>
              <a:t>Hanterar jag konfliktsituationer genom att sortera i de tre korgarna?</a:t>
            </a:r>
            <a:endParaRPr lang="sv-SE" b="0" dirty="0">
              <a:effectLst/>
              <a:ea typeface="Times New Roman" panose="02020603050405020304" pitchFamily="18" charset="0"/>
            </a:endParaRPr>
          </a:p>
          <a:p>
            <a:pPr marL="171450" lvl="0" indent="-171450">
              <a:lnSpc>
                <a:spcPct val="115000"/>
              </a:lnSpc>
              <a:buClr>
                <a:srgbClr val="FF9900"/>
              </a:buClr>
              <a:buSzPts val="1250"/>
              <a:buFont typeface="Arial" panose="020B0604020202020204" pitchFamily="34" charset="0"/>
              <a:buChar char="•"/>
            </a:pPr>
            <a:r>
              <a:rPr lang="sv-SE" b="0" dirty="0">
                <a:solidFill>
                  <a:srgbClr val="000000"/>
                </a:solidFill>
                <a:effectLst/>
                <a:ea typeface="Times New Roman" panose="02020603050405020304" pitchFamily="18" charset="0"/>
                <a:cs typeface="Times New Roman" panose="02020603050405020304" pitchFamily="18" charset="0"/>
              </a:rPr>
              <a:t>Behövs en regel med planerade konsekvenser? </a:t>
            </a:r>
            <a:endParaRPr lang="sv-SE" b="0" dirty="0">
              <a:effectLst/>
              <a:ea typeface="Times New Roman" panose="02020603050405020304" pitchFamily="18" charset="0"/>
            </a:endParaRPr>
          </a:p>
          <a:p>
            <a:pPr>
              <a:lnSpc>
                <a:spcPct val="115000"/>
              </a:lnSpc>
            </a:pPr>
            <a:r>
              <a:rPr lang="sv-SE" b="1" dirty="0">
                <a:solidFill>
                  <a:srgbClr val="000000"/>
                </a:solidFill>
                <a:effectLst/>
                <a:ea typeface="Times New Roman" panose="02020603050405020304" pitchFamily="18" charset="0"/>
                <a:cs typeface="Times New Roman" panose="02020603050405020304" pitchFamily="18" charset="0"/>
              </a:rPr>
              <a:t> </a:t>
            </a:r>
            <a:endParaRPr lang="sv-SE" b="0" dirty="0"/>
          </a:p>
          <a:p>
            <a:pPr eaLnBrk="1" hangingPunct="1">
              <a:spcBef>
                <a:spcPct val="0"/>
              </a:spcBef>
            </a:pPr>
            <a:endParaRPr lang="sv-SE" sz="1200" b="0" dirty="0">
              <a:latin typeface="+mn-lt"/>
              <a:cs typeface="Times New Roman" panose="02020603050405020304" pitchFamily="18" charset="0"/>
            </a:endParaRPr>
          </a:p>
          <a:p>
            <a:pPr eaLnBrk="1" hangingPunct="1">
              <a:spcBef>
                <a:spcPct val="0"/>
              </a:spcBef>
            </a:pPr>
            <a:endParaRPr lang="sv-SE" b="0" dirty="0">
              <a:latin typeface="+mn-lt"/>
            </a:endParaRPr>
          </a:p>
        </p:txBody>
      </p:sp>
      <p:sp>
        <p:nvSpPr>
          <p:cNvPr id="5427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8CB598-75F2-48EC-95CF-DB69B9203974}" type="slidenum">
              <a:rPr lang="sv-SE" smtClean="0"/>
              <a:pPr fontAlgn="base">
                <a:spcBef>
                  <a:spcPct val="0"/>
                </a:spcBef>
                <a:spcAft>
                  <a:spcPct val="0"/>
                </a:spcAft>
                <a:defRPr/>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a:lnSpc>
                <a:spcPts val="1500"/>
              </a:lnSpc>
              <a:spcBef>
                <a:spcPts val="600"/>
              </a:spcBef>
              <a:spcAft>
                <a:spcPts val="0"/>
              </a:spcAft>
            </a:pPr>
            <a:r>
              <a:rPr lang="sv-SE" sz="1200" b="0" i="0" dirty="0">
                <a:solidFill>
                  <a:srgbClr val="000000"/>
                </a:solidFill>
                <a:effectLst/>
                <a:ea typeface="Times New Roman" panose="02020603050405020304" pitchFamily="18" charset="0"/>
                <a:cs typeface="Times New Roman" panose="02020603050405020304" pitchFamily="18" charset="0"/>
              </a:rPr>
              <a:t>2 min</a:t>
            </a:r>
          </a:p>
          <a:p>
            <a:pPr marL="171450" indent="-171450">
              <a:lnSpc>
                <a:spcPts val="1500"/>
              </a:lnSpc>
              <a:spcBef>
                <a:spcPts val="600"/>
              </a:spcBef>
              <a:spcAft>
                <a:spcPts val="0"/>
              </a:spcAft>
              <a:buFont typeface="Arial" panose="020B0604020202020204" pitchFamily="34" charset="0"/>
              <a:buChar char="•"/>
            </a:pPr>
            <a:endParaRPr lang="sv-SE" sz="1200" b="0" i="0" dirty="0">
              <a:solidFill>
                <a:srgbClr val="000000"/>
              </a:solidFill>
              <a:effectLst/>
              <a:ea typeface="Times New Roman" panose="02020603050405020304" pitchFamily="18" charset="0"/>
              <a:cs typeface="Times New Roman" panose="02020603050405020304" pitchFamily="18" charset="0"/>
            </a:endParaRPr>
          </a:p>
          <a:p>
            <a:pPr marL="171450" indent="-171450">
              <a:lnSpc>
                <a:spcPts val="1500"/>
              </a:lnSpc>
              <a:spcBef>
                <a:spcPts val="600"/>
              </a:spcBef>
              <a:spcAft>
                <a:spcPts val="0"/>
              </a:spcAft>
              <a:buFont typeface="Arial" panose="020B0604020202020204" pitchFamily="34" charset="0"/>
              <a:buChar char="•"/>
            </a:pPr>
            <a:r>
              <a:rPr lang="sv-SE" sz="1200" b="0" i="0" dirty="0">
                <a:solidFill>
                  <a:srgbClr val="000000"/>
                </a:solidFill>
                <a:effectLst/>
                <a:ea typeface="Times New Roman" panose="02020603050405020304" pitchFamily="18" charset="0"/>
                <a:cs typeface="Times New Roman" panose="02020603050405020304" pitchFamily="18" charset="0"/>
              </a:rPr>
              <a:t>Avslutningsvis får föräldrarna skriva ner i föräldramaterialet på sid 5 (individuell plan) hur de vill fortsätta arbeta med Komet och vad de ska göra om problemen återkommer. De som vill får dela vad de skrivit och ge exempel. </a:t>
            </a:r>
          </a:p>
          <a:p>
            <a:pPr marL="0" indent="0">
              <a:lnSpc>
                <a:spcPts val="1500"/>
              </a:lnSpc>
              <a:spcBef>
                <a:spcPts val="600"/>
              </a:spcBef>
              <a:spcAft>
                <a:spcPts val="0"/>
              </a:spcAft>
              <a:buFont typeface="Arial" panose="020B0604020202020204" pitchFamily="34" charset="0"/>
              <a:buNone/>
            </a:pPr>
            <a:endParaRPr lang="sv-SE" sz="1200" b="1" i="1" strike="sngStrike" dirty="0">
              <a:solidFill>
                <a:srgbClr val="000000"/>
              </a:solidFill>
              <a:effectLst/>
              <a:ea typeface="Times New Roman" panose="02020603050405020304" pitchFamily="18" charset="0"/>
              <a:cs typeface="Times New Roman" panose="02020603050405020304" pitchFamily="18" charset="0"/>
            </a:endParaRPr>
          </a:p>
          <a:p>
            <a:pPr marL="171450" indent="-171450">
              <a:lnSpc>
                <a:spcPct val="115000"/>
              </a:lnSpc>
              <a:spcBef>
                <a:spcPts val="1800"/>
              </a:spcBef>
              <a:buFont typeface="Arial" panose="020B0604020202020204" pitchFamily="34" charset="0"/>
              <a:buChar char="•"/>
            </a:pPr>
            <a:r>
              <a:rPr lang="sv-SE" sz="1200" b="0" i="0" dirty="0">
                <a:solidFill>
                  <a:srgbClr val="000000"/>
                </a:solidFill>
                <a:effectLst/>
                <a:ea typeface="Times New Roman" panose="02020603050405020304" pitchFamily="18" charset="0"/>
                <a:cs typeface="Times New Roman" panose="02020603050405020304" pitchFamily="18" charset="0"/>
              </a:rPr>
              <a:t>Om ni har tänkt erbjuda en återträff, ge föräldrarna datum, tid och plats för den. Vi uppmuntrar starkt att ni ska erbjuda en återträff, vi kommer att berätta mer om varför strax när vi kommer in på återträffen. </a:t>
            </a:r>
          </a:p>
          <a:p>
            <a:pPr marL="0" indent="0">
              <a:lnSpc>
                <a:spcPct val="115000"/>
              </a:lnSpc>
              <a:spcBef>
                <a:spcPts val="1800"/>
              </a:spcBef>
              <a:buFont typeface="Arial" panose="020B0604020202020204" pitchFamily="34" charset="0"/>
              <a:buNone/>
            </a:pPr>
            <a:endParaRPr lang="sv-SE" sz="1200" b="1" i="1" dirty="0">
              <a:solidFill>
                <a:srgbClr val="000000"/>
              </a:solidFill>
              <a:effectLst/>
              <a:ea typeface="Times New Roman" panose="02020603050405020304" pitchFamily="18" charset="0"/>
              <a:cs typeface="Times New Roman" panose="02020603050405020304" pitchFamily="18" charset="0"/>
            </a:endParaRPr>
          </a:p>
          <a:p>
            <a:pPr marL="171450" indent="-171450">
              <a:lnSpc>
                <a:spcPct val="115000"/>
              </a:lnSpc>
              <a:spcBef>
                <a:spcPts val="1800"/>
              </a:spcBef>
              <a:buFont typeface="Arial" panose="020B0604020202020204" pitchFamily="34" charset="0"/>
              <a:buChar char="•"/>
            </a:pPr>
            <a:r>
              <a:rPr lang="sv-SE" sz="1200" b="0" i="0" dirty="0">
                <a:solidFill>
                  <a:srgbClr val="000000"/>
                </a:solidFill>
                <a:effectLst/>
                <a:ea typeface="Times New Roman" panose="02020603050405020304" pitchFamily="18" charset="0"/>
                <a:cs typeface="Times New Roman" panose="02020603050405020304" pitchFamily="18" charset="0"/>
              </a:rPr>
              <a:t>Föräldrarna får även fylla i en digitala utvärdering, finns tid över är det allra bästa att låta dem fylla i den på plats, för att öka chansen att få in svaren. Träff 9 är ganska luftig jämfört med föregående träffar så tid brukar finnas för det. Har du inte tillgång till en digital utvärdering, finns en </a:t>
            </a:r>
            <a:r>
              <a:rPr lang="sv-SE" sz="1200" b="0" i="1" dirty="0">
                <a:solidFill>
                  <a:srgbClr val="000000"/>
                </a:solidFill>
                <a:effectLst/>
                <a:ea typeface="Times New Roman" panose="02020603050405020304" pitchFamily="18" charset="0"/>
                <a:cs typeface="Times New Roman" panose="02020603050405020304" pitchFamily="18" charset="0"/>
              </a:rPr>
              <a:t>utvärdering av Komet, bilaga 1, Träff 9 </a:t>
            </a:r>
            <a:r>
              <a:rPr lang="sv-SE" sz="1200" b="0" i="0" dirty="0">
                <a:solidFill>
                  <a:srgbClr val="000000"/>
                </a:solidFill>
                <a:effectLst/>
                <a:ea typeface="Times New Roman" panose="02020603050405020304" pitchFamily="18" charset="0"/>
                <a:cs typeface="Times New Roman" panose="02020603050405020304" pitchFamily="18" charset="0"/>
              </a:rPr>
              <a:t>som ni kan kopiera och ge föräldrarna. </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14</a:t>
            </a:fld>
            <a:endParaRPr lang="sv-SE"/>
          </a:p>
        </p:txBody>
      </p:sp>
    </p:spTree>
    <p:extLst>
      <p:ext uri="{BB962C8B-B14F-4D97-AF65-F5344CB8AC3E}">
        <p14:creationId xmlns:p14="http://schemas.microsoft.com/office/powerpoint/2010/main" val="109825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688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eaLnBrk="1" hangingPunct="1">
              <a:buFont typeface="Arial" panose="020B0604020202020204" pitchFamily="34" charset="0"/>
              <a:buNone/>
            </a:pPr>
            <a:r>
              <a:rPr lang="sv-SE" baseline="0" dirty="0"/>
              <a:t>1 min</a:t>
            </a:r>
          </a:p>
          <a:p>
            <a:pPr marL="0" indent="0" eaLnBrk="1" hangingPunct="1">
              <a:buFont typeface="Arial" panose="020B0604020202020204" pitchFamily="34" charset="0"/>
              <a:buNone/>
            </a:pPr>
            <a:endParaRPr lang="sv-SE" i="1" baseline="0" dirty="0"/>
          </a:p>
          <a:p>
            <a:pPr marL="171450" indent="-171450" eaLnBrk="1" hangingPunct="1">
              <a:buFont typeface="Wingdings" panose="05000000000000000000" pitchFamily="2" charset="2"/>
              <a:buChar char="Ø"/>
            </a:pPr>
            <a:r>
              <a:rPr lang="sv-SE" i="1" baseline="0" dirty="0"/>
              <a:t>Gå kort igenom agendan. </a:t>
            </a:r>
          </a:p>
          <a:p>
            <a:pPr marL="0" indent="0" eaLnBrk="1" hangingPunct="1">
              <a:buFont typeface="Wingdings" panose="05000000000000000000" pitchFamily="2" charset="2"/>
              <a:buNone/>
            </a:pPr>
            <a:endParaRPr lang="sv-SE" sz="1200" b="0" i="1" strike="sngStrike" kern="1200" baseline="0" dirty="0">
              <a:solidFill>
                <a:schemeClr val="tx1"/>
              </a:solidFill>
              <a:effectLst/>
              <a:latin typeface="+mn-lt"/>
              <a:ea typeface="+mn-ea"/>
              <a:cs typeface="+mn-cs"/>
            </a:endParaRPr>
          </a:p>
          <a:p>
            <a:pPr marL="0" indent="0" eaLnBrk="1" hangingPunct="1">
              <a:buFont typeface="Wingdings" panose="05000000000000000000" pitchFamily="2" charset="2"/>
              <a:buNone/>
            </a:pPr>
            <a:endParaRPr lang="sv-SE" sz="1200" b="0" i="0" strike="sngStrike" kern="1200" baseline="0" dirty="0">
              <a:solidFill>
                <a:schemeClr val="tx1"/>
              </a:solidFill>
              <a:effectLst/>
              <a:latin typeface="+mn-lt"/>
              <a:ea typeface="+mn-ea"/>
              <a:cs typeface="+mn-cs"/>
            </a:endParaRPr>
          </a:p>
          <a:p>
            <a:pPr marL="0" indent="0" eaLnBrk="1" hangingPunct="1">
              <a:buFont typeface="Wingdings" panose="05000000000000000000" pitchFamily="2" charset="2"/>
              <a:buNone/>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b="0" i="0" strike="sngStrik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128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b="0" dirty="0"/>
              <a:t>1 min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dirty="0">
              <a:solidFill>
                <a:srgbClr val="000000"/>
              </a:solidFill>
              <a:effectLst/>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sz="1200" b="0" dirty="0">
                <a:solidFill>
                  <a:srgbClr val="000000"/>
                </a:solidFill>
                <a:effectLst/>
                <a:ea typeface="Times New Roman" panose="02020603050405020304" pitchFamily="18" charset="0"/>
                <a:cs typeface="Times New Roman" panose="02020603050405020304" pitchFamily="18" charset="0"/>
              </a:rPr>
              <a:t>Syftet med återträffen är att hålla kunskapen vid liv och öka föräldrarnas motivation att fortsätta använda strategierna i Komet.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sv-SE" sz="1200" b="0" dirty="0">
              <a:solidFill>
                <a:srgbClr val="000000"/>
              </a:solidFill>
              <a:effectLst/>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b="0" dirty="0"/>
              <a:t>Flera studier på effekter av föräldraskapsstödprogram visar att effekterna står sig vid långtidsuppföljningar (</a:t>
            </a:r>
            <a:r>
              <a:rPr lang="en-US" sz="1200" dirty="0">
                <a:effectLst/>
                <a:latin typeface="Times New Roman" panose="02020603050405020304" pitchFamily="18" charset="0"/>
                <a:ea typeface="Times New Roman" panose="02020603050405020304" pitchFamily="18" charset="0"/>
              </a:rPr>
              <a:t>van Aar et al, 2017)</a:t>
            </a:r>
            <a:r>
              <a:rPr lang="sv-SE" b="0" dirty="0"/>
              <a:t> men det finns också studier som visar att effekterna har avtagit vid både 3 och 12 månader. Utifrån det är återträffen viktig och det är därför vi placerat den 3 månader efter sista träffen (</a:t>
            </a:r>
            <a:r>
              <a:rPr lang="en-US" sz="1800" dirty="0" err="1">
                <a:effectLst/>
                <a:latin typeface="Times New Roman" panose="02020603050405020304" pitchFamily="18" charset="0"/>
                <a:ea typeface="Times New Roman" panose="02020603050405020304" pitchFamily="18" charset="0"/>
              </a:rPr>
              <a:t>Beelmann</a:t>
            </a:r>
            <a:r>
              <a:rPr lang="en-US" sz="1800" dirty="0">
                <a:effectLst/>
                <a:latin typeface="Times New Roman" panose="02020603050405020304" pitchFamily="18" charset="0"/>
                <a:ea typeface="Times New Roman" panose="02020603050405020304" pitchFamily="18" charset="0"/>
              </a:rPr>
              <a:t> et al, 2023).</a:t>
            </a:r>
            <a:endParaRPr lang="sv-SE" sz="1200" b="0" spc="-2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pPr>
              <a:defRPr/>
            </a:pPr>
            <a:fld id="{B9171E39-6468-425B-8112-E82D2F02410B}" type="slidenum">
              <a:rPr lang="sv-SE" smtClean="0"/>
              <a:pPr>
                <a:defRPr/>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indent="0">
              <a:lnSpc>
                <a:spcPct val="100000"/>
              </a:lnSpc>
              <a:buFont typeface="Arial" panose="020B0604020202020204" pitchFamily="34" charset="0"/>
              <a:buNone/>
            </a:pPr>
            <a:r>
              <a:rPr lang="sv-SE" b="0" dirty="0">
                <a:cs typeface="Times New Roman" panose="02020603050405020304" pitchFamily="18" charset="0"/>
              </a:rPr>
              <a:t>3 min</a:t>
            </a:r>
          </a:p>
          <a:p>
            <a:pPr marL="0" indent="0">
              <a:lnSpc>
                <a:spcPct val="100000"/>
              </a:lnSpc>
              <a:buFont typeface="Arial" panose="020B0604020202020204" pitchFamily="34" charset="0"/>
              <a:buNone/>
            </a:pPr>
            <a:endParaRPr lang="sv-SE" b="1" dirty="0">
              <a:cs typeface="Times New Roman" panose="02020603050405020304" pitchFamily="18" charset="0"/>
            </a:endParaRPr>
          </a:p>
          <a:p>
            <a:pPr marL="0" indent="0">
              <a:lnSpc>
                <a:spcPct val="100000"/>
              </a:lnSpc>
              <a:buFont typeface="Arial" panose="020B0604020202020204" pitchFamily="34" charset="0"/>
              <a:buNone/>
            </a:pPr>
            <a:r>
              <a:rPr lang="sv-SE" b="1" dirty="0">
                <a:cs typeface="Times New Roman" panose="02020603050405020304" pitchFamily="18" charset="0"/>
              </a:rPr>
              <a:t>Sammanfattning av återträffen</a:t>
            </a:r>
          </a:p>
          <a:p>
            <a:pPr marL="0" indent="0">
              <a:lnSpc>
                <a:spcPct val="100000"/>
              </a:lnSpc>
              <a:buFont typeface="Arial" panose="020B0604020202020204" pitchFamily="34" charset="0"/>
              <a:buNone/>
            </a:pPr>
            <a:endParaRPr lang="sv-SE" b="1" dirty="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b="1" dirty="0">
                <a:cs typeface="Times New Roman" panose="02020603050405020304" pitchFamily="18" charset="0"/>
              </a:rPr>
              <a:t>Vad har</a:t>
            </a:r>
            <a:r>
              <a:rPr lang="sv-SE" b="1" baseline="0" dirty="0">
                <a:cs typeface="Times New Roman" panose="02020603050405020304" pitchFamily="18" charset="0"/>
              </a:rPr>
              <a:t> föräldrarna</a:t>
            </a:r>
            <a:r>
              <a:rPr lang="sv-SE" b="1" dirty="0">
                <a:cs typeface="Times New Roman" panose="02020603050405020304" pitchFamily="18" charset="0"/>
              </a:rPr>
              <a:t> tagit med sig från Komet? </a:t>
            </a:r>
            <a:endParaRPr lang="sv-SE" b="1"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b="0" dirty="0"/>
              <a:t>Föräldrarna får berätta hur det fungerar hemma nu och om det skett några förändringar till det bättre eller sämre.</a:t>
            </a:r>
          </a:p>
          <a:p>
            <a:pPr>
              <a:lnSpc>
                <a:spcPct val="100000"/>
              </a:lnSpc>
            </a:pPr>
            <a:endParaRPr lang="sv-SE" b="1" dirty="0">
              <a:effectLst/>
              <a:ea typeface="Times New Roman" panose="02020603050405020304" pitchFamily="18" charset="0"/>
              <a:cs typeface="Times New Roman" panose="02020603050405020304" pitchFamily="18" charset="0"/>
            </a:endParaRPr>
          </a:p>
          <a:p>
            <a:pPr>
              <a:lnSpc>
                <a:spcPct val="100000"/>
              </a:lnSpc>
            </a:pPr>
            <a:r>
              <a:rPr lang="sv-SE" b="1" dirty="0">
                <a:effectLst/>
                <a:ea typeface="Times New Roman" panose="02020603050405020304" pitchFamily="18" charset="0"/>
                <a:cs typeface="Times New Roman" panose="02020603050405020304" pitchFamily="18" charset="0"/>
              </a:rPr>
              <a:t>Arbetet med Komet fortsätter</a:t>
            </a:r>
          </a:p>
          <a:p>
            <a:pPr marL="171450" marR="0" lvl="0" indent="-171450" algn="l" defTabSz="914400" rtl="0" eaLnBrk="1" fontAlgn="auto" latinLnBrk="0" hangingPunct="1">
              <a:lnSpc>
                <a:spcPct val="100000"/>
              </a:lnSpc>
              <a:spcBef>
                <a:spcPts val="1415"/>
              </a:spcBef>
              <a:spcAft>
                <a:spcPts val="0"/>
              </a:spcAft>
              <a:buClrTx/>
              <a:buSzTx/>
              <a:buFont typeface="Arial" panose="020B0604020202020204" pitchFamily="34" charset="0"/>
              <a:buChar char="•"/>
              <a:tabLst/>
              <a:defRPr/>
            </a:pPr>
            <a:r>
              <a:rPr lang="sv-SE" i="0" dirty="0">
                <a:effectLst/>
                <a:ea typeface="Times New Roman" panose="02020603050405020304" pitchFamily="18" charset="0"/>
                <a:cs typeface="Times New Roman" panose="02020603050405020304" pitchFamily="18" charset="0"/>
              </a:rPr>
              <a:t>Repetera de grundläggande delarna i Komet: pyramiden, ficklampan, härma, 5-1:an och gemensam stund. Använd planscherna och låt föräldrarna berätta hur de använt sig av de olika delarna sedan ni sågs sist. </a:t>
            </a:r>
          </a:p>
          <a:p>
            <a:pPr marL="0" marR="0" lvl="0" indent="0" algn="l" defTabSz="914400" rtl="0" eaLnBrk="1" fontAlgn="auto" latinLnBrk="0" hangingPunct="1">
              <a:lnSpc>
                <a:spcPct val="100000"/>
              </a:lnSpc>
              <a:spcBef>
                <a:spcPts val="1415"/>
              </a:spcBef>
              <a:spcAft>
                <a:spcPts val="0"/>
              </a:spcAft>
              <a:buClrTx/>
              <a:buSzTx/>
              <a:buFont typeface="Arial" panose="020B0604020202020204" pitchFamily="34" charset="0"/>
              <a:buNone/>
              <a:tabLst/>
              <a:defRPr/>
            </a:pPr>
            <a:endParaRPr lang="sv-SE" b="1" dirty="0">
              <a:effectLst/>
            </a:endParaRPr>
          </a:p>
          <a:p>
            <a:pPr>
              <a:lnSpc>
                <a:spcPct val="100000"/>
              </a:lnSpc>
              <a:spcBef>
                <a:spcPts val="1415"/>
              </a:spcBef>
            </a:pPr>
            <a:r>
              <a:rPr lang="sv-SE" b="1" dirty="0">
                <a:effectLst/>
              </a:rPr>
              <a:t>Övningar att fortsätta med</a:t>
            </a:r>
          </a:p>
          <a:p>
            <a:pPr marL="171450" indent="-171450">
              <a:lnSpc>
                <a:spcPct val="100000"/>
              </a:lnSpc>
              <a:spcBef>
                <a:spcPts val="1415"/>
              </a:spcBef>
              <a:buFont typeface="Arial" panose="020B0604020202020204" pitchFamily="34" charset="0"/>
              <a:buChar char="•"/>
            </a:pPr>
            <a:r>
              <a:rPr lang="sv-SE" b="0" i="0" dirty="0">
                <a:effectLst/>
              </a:rPr>
              <a:t>Föräldrarna får fylla i en tabell för att få uppfattning om hur ofta de gör de olika övningarna idag och de markerar också de övningar de tycker är viktiga att fortsätta med. De får diskutera om de m</a:t>
            </a:r>
            <a:r>
              <a:rPr lang="sv-SE" b="0" i="0" dirty="0">
                <a:effectLst/>
                <a:ea typeface="Times New Roman" panose="02020603050405020304" pitchFamily="18" charset="0"/>
              </a:rPr>
              <a:t>inns ni vad de olika begreppen i tabellen står för i Komet o</a:t>
            </a:r>
            <a:r>
              <a:rPr lang="sv-SE" b="0" i="0" spc="0" dirty="0">
                <a:effectLst/>
                <a:ea typeface="Times New Roman" panose="02020603050405020304" pitchFamily="18" charset="0"/>
                <a:cs typeface="+mn-cs"/>
              </a:rPr>
              <a:t>ch reflektera kring vad </a:t>
            </a:r>
            <a:r>
              <a:rPr lang="sv-SE" b="0" i="0" spc="-25" dirty="0">
                <a:effectLst/>
                <a:ea typeface="Times New Roman" panose="02020603050405020304" pitchFamily="18" charset="0"/>
                <a:cs typeface="Times New Roman" panose="02020603050405020304" pitchFamily="18" charset="0"/>
              </a:rPr>
              <a:t>de tycker är det viktigaste de har lärt sig och vad som har gett störst förändring i familjen. </a:t>
            </a:r>
          </a:p>
          <a:p>
            <a:pPr marL="0" indent="0">
              <a:lnSpc>
                <a:spcPct val="100000"/>
              </a:lnSpc>
              <a:buFont typeface="Arial" panose="020B0604020202020204" pitchFamily="34" charset="0"/>
              <a:buNone/>
            </a:pPr>
            <a:endParaRPr lang="sv-SE" b="1"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cs typeface="Times New Roman" panose="02020603050405020304" pitchFamily="18" charset="0"/>
              </a:rPr>
              <a:t>Anpassad genomgång</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ea typeface="+mn-ea"/>
                <a:cs typeface="+mn-cs"/>
              </a:rPr>
              <a:t>Här kan ni gå igenom moment som just den här gruppen vill eller har behov av att repetera extra. Vad behöver just dessa föräldrar? Kanske kan någon särskild övning vara passande. Det går också att välja ut ett ut ett antal filmer från tidigare träffar att titta på igen. Föräldrarna har kanske också egna önskemål kring något de vill diskutera eller öva på.</a:t>
            </a:r>
          </a:p>
          <a:p>
            <a:pPr marL="0" indent="0">
              <a:lnSpc>
                <a:spcPct val="100000"/>
              </a:lnSpc>
              <a:buFont typeface="Arial" panose="020B0604020202020204" pitchFamily="34" charset="0"/>
              <a:buNone/>
            </a:pPr>
            <a:endParaRPr lang="sv-SE" b="1" dirty="0">
              <a:cs typeface="Times New Roman" panose="02020603050405020304" pitchFamily="18" charset="0"/>
            </a:endParaRPr>
          </a:p>
          <a:p>
            <a:pPr marL="0" indent="0">
              <a:lnSpc>
                <a:spcPct val="100000"/>
              </a:lnSpc>
              <a:buFont typeface="Arial" panose="020B0604020202020204" pitchFamily="34" charset="0"/>
              <a:buNone/>
            </a:pPr>
            <a:r>
              <a:rPr lang="sv-SE" b="1" dirty="0">
                <a:cs typeface="Times New Roman" panose="02020603050405020304" pitchFamily="18" charset="0"/>
              </a:rPr>
              <a:t>Framtidsplaner</a:t>
            </a:r>
            <a:endParaRPr lang="sv-SE" b="1" dirty="0"/>
          </a:p>
          <a:p>
            <a:pPr marL="171450" indent="-171450">
              <a:lnSpc>
                <a:spcPct val="100000"/>
              </a:lnSpc>
              <a:buFont typeface="Arial" panose="020B0604020202020204" pitchFamily="34" charset="0"/>
              <a:buChar char="•"/>
            </a:pPr>
            <a:r>
              <a:rPr lang="sv-SE" b="0" dirty="0"/>
              <a:t>Här påminner ni föräldrarna om de mål de skrev på träff 1 och uppmuntrar dem att använda sig av dem även i fortsättningen, kanske behöver någon av dem uppdateras? </a:t>
            </a:r>
            <a:r>
              <a:rPr lang="sv-SE" i="0" dirty="0">
                <a:effectLst/>
                <a:ea typeface="Times New Roman" panose="02020603050405020304" pitchFamily="18" charset="0"/>
                <a:cs typeface="Times New Roman" panose="02020603050405020304" pitchFamily="18" charset="0"/>
              </a:rPr>
              <a:t>Be föräldrarna att välja ut och skriva ned ungefär tre områden i Komet de vill arbeta vidare med den närmaste tiden och de som vill får dela med sig av det de skrivit. </a:t>
            </a:r>
            <a:endParaRPr lang="sv-SE" i="0" dirty="0">
              <a:effectLst/>
              <a:ea typeface="Times New Roman" panose="02020603050405020304" pitchFamily="18" charset="0"/>
            </a:endParaRPr>
          </a:p>
          <a:p>
            <a:pPr>
              <a:lnSpc>
                <a:spcPct val="100000"/>
              </a:lnSpc>
            </a:pPr>
            <a:r>
              <a:rPr lang="sv-SE" dirty="0">
                <a:effectLst/>
                <a:ea typeface="Times New Roman" panose="02020603050405020304" pitchFamily="18" charset="0"/>
                <a:cs typeface="Times New Roman" panose="02020603050405020304" pitchFamily="18" charset="0"/>
              </a:rPr>
              <a:t> </a:t>
            </a:r>
          </a:p>
          <a:p>
            <a:pPr>
              <a:lnSpc>
                <a:spcPct val="100000"/>
              </a:lnSpc>
            </a:pPr>
            <a:r>
              <a:rPr lang="sv-SE" b="0" dirty="0">
                <a:effectLst/>
                <a:cs typeface="Times New Roman" panose="02020603050405020304" pitchFamily="18" charset="0"/>
              </a:rPr>
              <a:t>Avslutningsvis har ni en kort muntlig utvärdering av dagens träff och tackar föräldrarna för deras otroliga jobb. </a:t>
            </a:r>
            <a:endParaRPr lang="sv-SE" b="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sv-SE" b="0" dirty="0"/>
          </a:p>
          <a:p>
            <a:pPr algn="ctr">
              <a:lnSpc>
                <a:spcPts val="1500"/>
              </a:lnSpc>
              <a:spcBef>
                <a:spcPts val="350"/>
              </a:spcBef>
            </a:pPr>
            <a:r>
              <a:rPr lang="sv-SE" b="1" dirty="0">
                <a:effectLst/>
                <a:ea typeface="Times New Roman" panose="02020603050405020304" pitchFamily="18" charset="0"/>
                <a:cs typeface="Times New Roman" panose="02020603050405020304" pitchFamily="18" charset="0"/>
              </a:rPr>
              <a:t> </a:t>
            </a:r>
          </a:p>
          <a:p>
            <a:pPr marL="431800">
              <a:lnSpc>
                <a:spcPts val="1500"/>
              </a:lnSpc>
              <a:spcAft>
                <a:spcPts val="1200"/>
              </a:spcAft>
            </a:pPr>
            <a:endParaRPr lang="sv-SE" dirty="0"/>
          </a:p>
        </p:txBody>
      </p:sp>
      <p:sp>
        <p:nvSpPr>
          <p:cNvPr id="4" name="Platshållare för bildnummer 3"/>
          <p:cNvSpPr>
            <a:spLocks noGrp="1"/>
          </p:cNvSpPr>
          <p:nvPr>
            <p:ph type="sldNum" sz="quarter" idx="5"/>
          </p:nvPr>
        </p:nvSpPr>
        <p:spPr/>
        <p:txBody>
          <a:bodyPr/>
          <a:lstStyle/>
          <a:p>
            <a:fld id="{CE5D709F-E256-4A36-B43A-C2969BEDD107}" type="slidenum">
              <a:rPr lang="sv-SE" smtClean="0"/>
              <a:pPr/>
              <a:t>18</a:t>
            </a:fld>
            <a:endParaRPr lang="sv-SE"/>
          </a:p>
        </p:txBody>
      </p:sp>
    </p:spTree>
    <p:extLst>
      <p:ext uri="{BB962C8B-B14F-4D97-AF65-F5344CB8AC3E}">
        <p14:creationId xmlns:p14="http://schemas.microsoft.com/office/powerpoint/2010/main" val="30992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baseline="0" dirty="0"/>
              <a:t>1 min</a:t>
            </a:r>
          </a:p>
          <a:p>
            <a:pPr eaLnBrk="1" hangingPunct="1">
              <a:spcBef>
                <a:spcPct val="0"/>
              </a:spcBef>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Längst bak bland de lösa bilagorna finns en fördjupning för er gruppledare som heter Komet vid ADHD och autism. Bilagan är en </a:t>
            </a:r>
            <a:r>
              <a:rPr lang="sv-SE" sz="1200" dirty="0">
                <a:cs typeface="Times New Roman" panose="02020603050405020304" pitchFamily="18" charset="0"/>
              </a:rPr>
              <a:t>kort fördjupning kring vad en förälder till ett barn med NPF som går Komet kan behöva tänka lite extra på. Tanken är att den ska fungera som en liten extra hjälp för er gruppledare att stötta de föräldrar som deltar som har barn NPF.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aseline="0" dirty="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Ni får också gärna tipsa föräldrarna om de här sidorna: </a:t>
            </a:r>
            <a:r>
              <a:rPr lang="sv-SE" dirty="0" err="1">
                <a:hlinkClick r:id="rId3"/>
              </a:rPr>
              <a:t>Adhd</a:t>
            </a:r>
            <a:r>
              <a:rPr lang="sv-SE" dirty="0">
                <a:hlinkClick r:id="rId3"/>
              </a:rPr>
              <a:t>-kartan</a:t>
            </a:r>
            <a:r>
              <a:rPr lang="sv-SE" baseline="0" dirty="0"/>
              <a:t> tips från habilitering, innehåller bra stöd till föräldrar med barn som har </a:t>
            </a:r>
            <a:r>
              <a:rPr lang="sv-SE" baseline="0" dirty="0" err="1"/>
              <a:t>adhd</a:t>
            </a:r>
            <a:r>
              <a:rPr lang="sv-SE" baseline="0" dirty="0"/>
              <a:t>, men även om barnet inte har fått diagnos.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u="sng" kern="1200" baseline="0" dirty="0">
              <a:solidFill>
                <a:schemeClr val="tx1"/>
              </a:solidFill>
              <a:effectLst/>
              <a:ea typeface="+mn-ea"/>
              <a:cs typeface="+mn-cs"/>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u="sng" kern="1200" dirty="0">
                <a:solidFill>
                  <a:schemeClr val="tx1"/>
                </a:solidFill>
                <a:effectLst/>
                <a:ea typeface="+mn-ea"/>
                <a:cs typeface="+mn-cs"/>
                <a:hlinkClick r:id="rId4"/>
              </a:rPr>
              <a:t>https://attention.se/varaprojekt/trots-allt/</a:t>
            </a:r>
            <a:r>
              <a:rPr lang="sv-SE" sz="1200" u="sng" kern="1200" baseline="0" dirty="0">
                <a:solidFill>
                  <a:schemeClr val="tx1"/>
                </a:solidFill>
                <a:effectLst/>
                <a:ea typeface="+mn-ea"/>
                <a:cs typeface="+mn-cs"/>
              </a:rPr>
              <a:t> </a:t>
            </a:r>
            <a:r>
              <a:rPr lang="sv-SE" sz="1200" u="none" kern="1200" baseline="0" dirty="0">
                <a:solidFill>
                  <a:schemeClr val="tx1"/>
                </a:solidFill>
                <a:effectLst/>
                <a:ea typeface="+mn-ea"/>
                <a:cs typeface="+mn-cs"/>
              </a:rPr>
              <a:t>Här finns mycket och bra information till föräldrar med barn som har neuropsykiatrisk problematik eller problem med utagerande beteenden och trots med sina barn.</a:t>
            </a:r>
            <a:endParaRPr lang="sv-SE" u="none" baseline="0" dirty="0"/>
          </a:p>
          <a:p>
            <a:endParaRPr lang="sv-SE" sz="1200" dirty="0">
              <a:cs typeface="Times New Roman" panose="02020603050405020304" pitchFamily="18" charset="0"/>
            </a:endParaRPr>
          </a:p>
          <a:p>
            <a:pPr eaLnBrk="1" hangingPunct="1">
              <a:spcBef>
                <a:spcPct val="0"/>
              </a:spcBef>
            </a:pPr>
            <a:endParaRPr lang="sv-SE" baseline="0" dirty="0"/>
          </a:p>
          <a:p>
            <a:endParaRPr lang="sv-SE" dirty="0"/>
          </a:p>
        </p:txBody>
      </p:sp>
      <p:sp>
        <p:nvSpPr>
          <p:cNvPr id="4" name="Platshållare för bildnummer 3"/>
          <p:cNvSpPr>
            <a:spLocks noGrp="1"/>
          </p:cNvSpPr>
          <p:nvPr>
            <p:ph type="sldNum" sz="quarter" idx="5"/>
          </p:nvPr>
        </p:nvSpPr>
        <p:spPr/>
        <p:txBody>
          <a:bodyPr/>
          <a:lstStyle/>
          <a:p>
            <a:fld id="{CE5D709F-E256-4A36-B43A-C2969BEDD107}" type="slidenum">
              <a:rPr lang="sv-SE" smtClean="0"/>
              <a:pPr/>
              <a:t>19</a:t>
            </a:fld>
            <a:endParaRPr lang="sv-SE"/>
          </a:p>
        </p:txBody>
      </p:sp>
    </p:spTree>
    <p:extLst>
      <p:ext uri="{BB962C8B-B14F-4D97-AF65-F5344CB8AC3E}">
        <p14:creationId xmlns:p14="http://schemas.microsoft.com/office/powerpoint/2010/main" val="121341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dirty="0"/>
              <a:t>1 min</a:t>
            </a:r>
          </a:p>
          <a:p>
            <a:pPr eaLnBrk="1" hangingPunct="1">
              <a:spcBef>
                <a:spcPct val="0"/>
              </a:spcBef>
            </a:pPr>
            <a:endParaRPr lang="sv-SE" i="1" dirty="0"/>
          </a:p>
          <a:p>
            <a:pPr marL="171450" indent="-171450" eaLnBrk="1" hangingPunct="1">
              <a:spcBef>
                <a:spcPct val="0"/>
              </a:spcBef>
              <a:buFont typeface="Wingdings" panose="05000000000000000000" pitchFamily="2" charset="2"/>
              <a:buChar char="Ø"/>
            </a:pPr>
            <a:r>
              <a:rPr lang="sv-SE" sz="1400" i="1" dirty="0"/>
              <a:t>Gå kort igenom agendan.</a:t>
            </a:r>
            <a:endParaRPr lang="sv-SE" sz="1400" dirty="0"/>
          </a:p>
          <a:p>
            <a:pPr eaLnBrk="1" hangingPunct="1">
              <a:spcBef>
                <a:spcPct val="0"/>
              </a:spcBef>
            </a:pP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958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1 min</a:t>
            </a:r>
          </a:p>
          <a:p>
            <a:endParaRPr lang="sv-SE" dirty="0"/>
          </a:p>
          <a:p>
            <a:r>
              <a:rPr lang="sv-SE" dirty="0"/>
              <a:t>Syftet också</a:t>
            </a:r>
            <a:r>
              <a:rPr lang="sv-SE" baseline="0" dirty="0"/>
              <a:t> att gruppdeltagarna ska </a:t>
            </a:r>
            <a:r>
              <a:rPr lang="sv-SE" dirty="0"/>
              <a:t>få ett DIPLOM! Finns på portalen att hämta. Föräldrarna</a:t>
            </a:r>
            <a:r>
              <a:rPr lang="sv-SE" baseline="0" dirty="0"/>
              <a:t> ska ha deltagit på </a:t>
            </a:r>
            <a:r>
              <a:rPr lang="sv-SE" dirty="0"/>
              <a:t>75% av träffarna. För att få ett diplom.</a:t>
            </a:r>
          </a:p>
        </p:txBody>
      </p:sp>
      <p:sp>
        <p:nvSpPr>
          <p:cNvPr id="4" name="Platshållare för bildnummer 3"/>
          <p:cNvSpPr>
            <a:spLocks noGrp="1"/>
          </p:cNvSpPr>
          <p:nvPr>
            <p:ph type="sldNum" sz="quarter" idx="10"/>
          </p:nvPr>
        </p:nvSpPr>
        <p:spPr/>
        <p:txBody>
          <a:bodyPr/>
          <a:lstStyle/>
          <a:p>
            <a:pPr>
              <a:defRPr/>
            </a:pPr>
            <a:fld id="{B9171E39-6468-425B-8112-E82D2F02410B}" type="slidenum">
              <a:rPr lang="sv-SE" smtClean="0"/>
              <a:pPr>
                <a:defRPr/>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a:t>
            </a:r>
            <a:r>
              <a:rPr lang="sv-SE" baseline="0" dirty="0"/>
              <a:t> min</a:t>
            </a:r>
          </a:p>
          <a:p>
            <a:endParaRPr lang="sv-SE" baseline="0" dirty="0"/>
          </a:p>
          <a:p>
            <a:r>
              <a:rPr lang="sv-SE" dirty="0"/>
              <a:t>Nu</a:t>
            </a:r>
            <a:r>
              <a:rPr lang="sv-SE" baseline="0" dirty="0"/>
              <a:t> har vi gått igenom träff 9 och återträffen och innan ni ska lite praktiskt information ska vi titta lite på </a:t>
            </a:r>
            <a:r>
              <a:rPr lang="sv-SE" b="1" baseline="0" dirty="0"/>
              <a:t>beteendeförändringar på olika nivåer </a:t>
            </a:r>
            <a:r>
              <a:rPr lang="sv-SE" baseline="0" dirty="0"/>
              <a:t>och även </a:t>
            </a:r>
            <a:r>
              <a:rPr lang="sv-SE" b="1" baseline="0" dirty="0"/>
              <a:t>samspelsanalyser</a:t>
            </a:r>
            <a:r>
              <a:rPr lang="sv-SE" baseline="0" dirty="0"/>
              <a:t> på de olika nivåerna.</a:t>
            </a:r>
          </a:p>
          <a:p>
            <a:endParaRPr lang="sv-SE"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21</a:t>
            </a:fld>
            <a:endParaRPr lang="sv-SE"/>
          </a:p>
        </p:txBody>
      </p:sp>
    </p:spTree>
    <p:extLst>
      <p:ext uri="{BB962C8B-B14F-4D97-AF65-F5344CB8AC3E}">
        <p14:creationId xmlns:p14="http://schemas.microsoft.com/office/powerpoint/2010/main" val="1854064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9635"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Arial"/>
              <a:buNone/>
            </a:pPr>
            <a:r>
              <a:rPr lang="sv-SE" dirty="0"/>
              <a:t>2 min</a:t>
            </a:r>
          </a:p>
          <a:p>
            <a:pPr marL="0" indent="0" eaLnBrk="1" hangingPunct="1">
              <a:spcBef>
                <a:spcPct val="0"/>
              </a:spcBef>
              <a:buFont typeface="Arial"/>
              <a:buNone/>
            </a:pPr>
            <a:endParaRPr lang="sv-SE"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dirty="0"/>
              <a:t>Beteenden går att analysera på flera nivåer. </a:t>
            </a:r>
          </a:p>
          <a:p>
            <a:pPr marL="0" marR="0" lvl="0" indent="0" algn="l" defTabSz="914400" rtl="0" eaLnBrk="1" fontAlgn="auto" latinLnBrk="0" hangingPunct="1">
              <a:lnSpc>
                <a:spcPct val="100000"/>
              </a:lnSpc>
              <a:spcBef>
                <a:spcPct val="0"/>
              </a:spcBef>
              <a:spcAft>
                <a:spcPts val="0"/>
              </a:spcAft>
              <a:buClrTx/>
              <a:buSzTx/>
              <a:buFont typeface="Arial"/>
              <a:buNone/>
              <a:tabLst/>
              <a:defRPr/>
            </a:pPr>
            <a:endParaRPr lang="sv-SE"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dirty="0"/>
              <a:t>Hur vi utbildare gör</a:t>
            </a:r>
            <a:r>
              <a:rPr lang="sv-SE" baseline="0" dirty="0"/>
              <a:t> kommer påverka hur ni gruppledare sen gör under era föräldragrupper, vilket påverkar hur föräldrarna gör. </a:t>
            </a:r>
          </a:p>
          <a:p>
            <a:pPr marL="0" marR="0" lvl="0" indent="0" algn="l" defTabSz="914400" rtl="0" eaLnBrk="1" fontAlgn="auto" latinLnBrk="0" hangingPunct="1">
              <a:lnSpc>
                <a:spcPct val="100000"/>
              </a:lnSpc>
              <a:spcBef>
                <a:spcPct val="0"/>
              </a:spcBef>
              <a:spcAft>
                <a:spcPts val="0"/>
              </a:spcAft>
              <a:buClrTx/>
              <a:buSzTx/>
              <a:buFont typeface="Arial"/>
              <a:buNone/>
              <a:tabLst/>
              <a:defRPr/>
            </a:pPr>
            <a:endParaRPr lang="sv-SE"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t>Och föräldrarnas beteenden vet vi påverkar barnets agerande. </a:t>
            </a:r>
          </a:p>
          <a:p>
            <a:pPr marL="0" marR="0" lvl="0" indent="0" algn="l" defTabSz="914400" rtl="0" eaLnBrk="1" fontAlgn="auto" latinLnBrk="0" hangingPunct="1">
              <a:lnSpc>
                <a:spcPct val="100000"/>
              </a:lnSpc>
              <a:spcBef>
                <a:spcPct val="0"/>
              </a:spcBef>
              <a:spcAft>
                <a:spcPts val="0"/>
              </a:spcAft>
              <a:buClrTx/>
              <a:buSzTx/>
              <a:buFont typeface="Arial"/>
              <a:buNone/>
              <a:tabLst/>
              <a:defRPr/>
            </a:pPr>
            <a:endParaRPr lang="sv-SE"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t>Det finns alltså ett </a:t>
            </a:r>
            <a:r>
              <a:rPr lang="sv-SE" b="1" baseline="0" dirty="0"/>
              <a:t>samspel</a:t>
            </a:r>
            <a:r>
              <a:rPr lang="sv-SE" baseline="0" dirty="0"/>
              <a:t> mellan alla dessa nivåer och därför är det viktigt att också ha </a:t>
            </a:r>
            <a:r>
              <a:rPr lang="sv-SE" b="1" baseline="0" dirty="0"/>
              <a:t>medvetenhet</a:t>
            </a:r>
            <a:r>
              <a:rPr lang="sv-SE" baseline="0" dirty="0"/>
              <a:t> om sina egna beteenden, som utbildare och gruppledare – </a:t>
            </a:r>
            <a:r>
              <a:rPr lang="sv-SE" dirty="0"/>
              <a:t>lyckas vi lära ut rätt målbeteenden i </a:t>
            </a:r>
            <a:r>
              <a:rPr lang="sv-SE" b="0" dirty="0"/>
              <a:t>vårt samspel?</a:t>
            </a:r>
          </a:p>
          <a:p>
            <a:pPr marL="0" indent="0" eaLnBrk="1" hangingPunct="1">
              <a:spcBef>
                <a:spcPct val="0"/>
              </a:spcBef>
              <a:buFont typeface="Arial"/>
              <a:buNone/>
            </a:pPr>
            <a:endParaRPr lang="sv-SE" baseline="0" dirty="0"/>
          </a:p>
          <a:p>
            <a:pPr marL="0" indent="0" eaLnBrk="1" hangingPunct="1">
              <a:spcBef>
                <a:spcPct val="0"/>
              </a:spcBef>
              <a:buFont typeface="Arial"/>
              <a:buNone/>
            </a:pPr>
            <a:endParaRPr lang="sv-SE" baseline="0" dirty="0"/>
          </a:p>
          <a:p>
            <a:pPr marL="0" indent="0" eaLnBrk="1" hangingPunct="1">
              <a:spcBef>
                <a:spcPct val="0"/>
              </a:spcBef>
              <a:buFont typeface="Arial"/>
              <a:buNone/>
            </a:pPr>
            <a:endParaRPr lang="sv-SE" dirty="0"/>
          </a:p>
        </p:txBody>
      </p:sp>
      <p:sp>
        <p:nvSpPr>
          <p:cNvPr id="67588"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25DEBE-8A71-4DA5-AC30-B6F1CFC50278}" type="slidenum">
              <a:rPr lang="sv-SE" smtClean="0"/>
              <a:pPr fontAlgn="base">
                <a:spcBef>
                  <a:spcPct val="0"/>
                </a:spcBef>
                <a:spcAft>
                  <a:spcPct val="0"/>
                </a:spcAft>
                <a:defRPr/>
              </a:pPr>
              <a:t>22</a:t>
            </a:fld>
            <a:endParaRPr lang="sv-SE" dirty="0"/>
          </a:p>
        </p:txBody>
      </p:sp>
    </p:spTree>
    <p:extLst>
      <p:ext uri="{BB962C8B-B14F-4D97-AF65-F5344CB8AC3E}">
        <p14:creationId xmlns:p14="http://schemas.microsoft.com/office/powerpoint/2010/main" val="3571521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indent="0">
              <a:buFont typeface="Arial"/>
              <a:buNone/>
            </a:pPr>
            <a:r>
              <a:rPr lang="sv-SE" dirty="0"/>
              <a:t>3 min </a:t>
            </a:r>
          </a:p>
          <a:p>
            <a:pPr marL="0" indent="0">
              <a:buFont typeface="Arial"/>
              <a:buNone/>
            </a:pPr>
            <a:endParaRPr lang="sv-SE" dirty="0"/>
          </a:p>
          <a:p>
            <a:pPr marL="0" indent="0">
              <a:buFont typeface="Arial"/>
              <a:buNone/>
            </a:pPr>
            <a:r>
              <a:rPr lang="sv-SE" dirty="0"/>
              <a:t>Det kan finnas problembeteenden och målbeteenden hos både utbildare,</a:t>
            </a:r>
            <a:r>
              <a:rPr lang="sv-SE" baseline="0" dirty="0"/>
              <a:t> gruppledare, förälder och barn. </a:t>
            </a:r>
          </a:p>
          <a:p>
            <a:pPr marL="0" indent="0">
              <a:buFont typeface="Arial"/>
              <a:buNone/>
            </a:pPr>
            <a:endParaRPr lang="sv-SE" baseline="0" dirty="0"/>
          </a:p>
          <a:p>
            <a:pPr marL="171450" indent="-171450">
              <a:buFont typeface="Arial" panose="020B0604020202020204" pitchFamily="34" charset="0"/>
              <a:buChar char="•"/>
            </a:pPr>
            <a:r>
              <a:rPr lang="sv-SE" baseline="0" dirty="0"/>
              <a:t>Om en </a:t>
            </a:r>
            <a:r>
              <a:rPr lang="sv-SE" b="1" baseline="0" dirty="0"/>
              <a:t>gruppledare</a:t>
            </a:r>
            <a:r>
              <a:rPr lang="sv-SE" baseline="0" dirty="0"/>
              <a:t> inte ger uppmuntran när en förälder berättar om sin hemuppgift kan det skapa problem. Föräldern slutar kanske göra sin hemuppgift då den lär sig att denna inte kommer att följas upp på träffen ändå. </a:t>
            </a:r>
          </a:p>
          <a:p>
            <a:pPr marL="0" indent="0">
              <a:buFont typeface="Arial" panose="020B0604020202020204" pitchFamily="34" charset="0"/>
              <a:buNone/>
            </a:pPr>
            <a:endParaRPr lang="sv-SE" baseline="0" dirty="0"/>
          </a:p>
          <a:p>
            <a:pPr marL="171450" indent="-171450">
              <a:buFont typeface="Arial" panose="020B0604020202020204" pitchFamily="34" charset="0"/>
              <a:buChar char="•"/>
            </a:pPr>
            <a:r>
              <a:rPr lang="sv-SE" baseline="0" dirty="0"/>
              <a:t>Ett </a:t>
            </a:r>
            <a:r>
              <a:rPr lang="sv-SE" u="sng" baseline="0" dirty="0"/>
              <a:t>målbeteende</a:t>
            </a:r>
            <a:r>
              <a:rPr lang="sv-SE" baseline="0" dirty="0"/>
              <a:t> för gruppledaren här skulle kunna vara att ge beskrivande beröm och uppmuntra förälderns försök i samband med att hemuppgiften gås igenom. </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På </a:t>
            </a:r>
            <a:r>
              <a:rPr lang="sv-SE" b="1" baseline="0" dirty="0"/>
              <a:t>föräldranivån</a:t>
            </a:r>
            <a:r>
              <a:rPr lang="sv-SE" baseline="0" dirty="0"/>
              <a:t> (den andra raden) kan problembeteendet vara att föräldern pratar mycket om alla bekymmer, och har svårt att beskriva förslag på lösningar. </a:t>
            </a:r>
          </a:p>
          <a:p>
            <a:pPr marL="0" indent="0">
              <a:buFont typeface="Arial" panose="020B0604020202020204" pitchFamily="34" charset="0"/>
              <a:buNone/>
            </a:pPr>
            <a:endParaRPr lang="sv-SE" baseline="0" dirty="0"/>
          </a:p>
          <a:p>
            <a:pPr marL="171450" indent="-171450">
              <a:buFont typeface="Arial" panose="020B0604020202020204" pitchFamily="34" charset="0"/>
              <a:buChar char="•"/>
            </a:pPr>
            <a:r>
              <a:rPr lang="sv-SE" baseline="0" dirty="0"/>
              <a:t>Där skulle ett </a:t>
            </a:r>
            <a:r>
              <a:rPr lang="sv-SE" u="sng" baseline="0" dirty="0"/>
              <a:t>målbeteende</a:t>
            </a:r>
            <a:r>
              <a:rPr lang="sv-SE" u="none" baseline="0" dirty="0"/>
              <a:t> </a:t>
            </a:r>
            <a:r>
              <a:rPr lang="sv-SE" baseline="0" dirty="0"/>
              <a:t>kunna vara att prata om små positiva förändringar och förslag på saker som skulle kunna prövas.</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dirty="0"/>
              <a:t>På</a:t>
            </a:r>
            <a:r>
              <a:rPr lang="sv-SE" baseline="0" dirty="0"/>
              <a:t> </a:t>
            </a:r>
            <a:r>
              <a:rPr lang="sv-SE" dirty="0"/>
              <a:t>samma sätt kan det</a:t>
            </a:r>
            <a:r>
              <a:rPr lang="sv-SE" baseline="0" dirty="0"/>
              <a:t> finnas problembeteenden och målbeteenden hos </a:t>
            </a:r>
            <a:r>
              <a:rPr lang="sv-SE" b="1" baseline="0" dirty="0"/>
              <a:t>barnet</a:t>
            </a:r>
            <a:r>
              <a:rPr lang="sv-SE" baseline="0" dirty="0"/>
              <a:t>. </a:t>
            </a:r>
            <a:r>
              <a:rPr lang="sv-SE" i="1" baseline="0" dirty="0"/>
              <a:t>Läs sista raden. </a:t>
            </a:r>
          </a:p>
          <a:p>
            <a:pPr marL="0" indent="0">
              <a:buFont typeface="Arial"/>
              <a:buNone/>
            </a:pPr>
            <a:endParaRPr lang="sv-SE" baseline="0" dirty="0"/>
          </a:p>
          <a:p>
            <a:pPr marL="0" indent="0">
              <a:buFont typeface="Arial"/>
              <a:buNone/>
            </a:pPr>
            <a:r>
              <a:rPr lang="sv-SE" baseline="0" dirty="0"/>
              <a:t>Under föräldragruppen pratar vi kanske mest om den sista nivån, men det är viktigt att ha de andra nivåerna i åtanke och även jobba med detta inom ramen för Komet.</a:t>
            </a:r>
            <a:endParaRPr lang="sv-SE" dirty="0"/>
          </a:p>
          <a:p>
            <a:pPr marL="171450" indent="-171450">
              <a:buFont typeface="Arial"/>
              <a:buChar char="•"/>
            </a:pPr>
            <a:endParaRPr lang="sv-SE" baseline="0" dirty="0"/>
          </a:p>
          <a:p>
            <a:pPr marL="0" indent="0">
              <a:buFont typeface="Arial"/>
              <a:buNone/>
            </a:pPr>
            <a:r>
              <a:rPr lang="sv-SE" baseline="0" dirty="0"/>
              <a:t>Nästa sida: Öva</a:t>
            </a:r>
            <a:endParaRPr lang="sv-SE" dirty="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23</a:t>
            </a:fld>
            <a:endParaRPr lang="sv-SE"/>
          </a:p>
        </p:txBody>
      </p:sp>
    </p:spTree>
    <p:extLst>
      <p:ext uri="{BB962C8B-B14F-4D97-AF65-F5344CB8AC3E}">
        <p14:creationId xmlns:p14="http://schemas.microsoft.com/office/powerpoint/2010/main" val="1006769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eaLnBrk="1" hangingPunct="1">
              <a:spcBef>
                <a:spcPct val="0"/>
              </a:spcBef>
            </a:pPr>
            <a:r>
              <a:rPr lang="sv-SE" b="0" dirty="0"/>
              <a:t>12 min</a:t>
            </a:r>
          </a:p>
          <a:p>
            <a:pPr eaLnBrk="1" hangingPunct="1">
              <a:spcBef>
                <a:spcPct val="0"/>
              </a:spcBef>
            </a:pPr>
            <a:endParaRPr lang="sv-SE" b="0" dirty="0"/>
          </a:p>
          <a:p>
            <a:pPr marL="171450" indent="-171450" eaLnBrk="1" hangingPunct="1">
              <a:spcBef>
                <a:spcPct val="0"/>
              </a:spcBef>
              <a:buFont typeface="Wingdings" panose="05000000000000000000" pitchFamily="2" charset="2"/>
              <a:buChar char="Ø"/>
            </a:pPr>
            <a:r>
              <a:rPr lang="sv-SE" i="1" dirty="0"/>
              <a:t>Dela</a:t>
            </a:r>
            <a:r>
              <a:rPr lang="sv-SE" i="1" baseline="0" dirty="0"/>
              <a:t> in deltagarna i </a:t>
            </a:r>
            <a:r>
              <a:rPr lang="sv-SE" i="1" baseline="0" dirty="0" err="1"/>
              <a:t>i</a:t>
            </a:r>
            <a:r>
              <a:rPr lang="sv-SE" i="1" baseline="0" dirty="0"/>
              <a:t> mindre grupper (några börjar uppifrån och några nerifrån),</a:t>
            </a:r>
          </a:p>
          <a:p>
            <a:pPr marL="0" indent="0" eaLnBrk="1" hangingPunct="1">
              <a:spcBef>
                <a:spcPct val="0"/>
              </a:spcBef>
              <a:buFont typeface="Wingdings" panose="05000000000000000000" pitchFamily="2" charset="2"/>
              <a:buNone/>
            </a:pPr>
            <a:endParaRPr lang="sv-SE" i="1" dirty="0"/>
          </a:p>
          <a:p>
            <a:pPr eaLnBrk="1" hangingPunct="1">
              <a:spcBef>
                <a:spcPct val="0"/>
              </a:spcBef>
            </a:pPr>
            <a:r>
              <a:rPr lang="sv-SE" b="1" dirty="0"/>
              <a:t>Fråga gruppen: </a:t>
            </a:r>
            <a:r>
              <a:rPr lang="sv-SE" dirty="0"/>
              <a:t>Här</a:t>
            </a:r>
            <a:r>
              <a:rPr lang="sv-SE" baseline="0" dirty="0"/>
              <a:t> har vi några målbeteenden som vi strävar efter i KOMET. Vad kan gruppledarna göra för att uppnå dom?</a:t>
            </a:r>
          </a:p>
          <a:p>
            <a:pPr eaLnBrk="1" hangingPunct="1">
              <a:spcBef>
                <a:spcPct val="0"/>
              </a:spcBef>
            </a:pPr>
            <a:endParaRPr lang="sv-SE" baseline="0" dirty="0"/>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sv-SE" i="1" baseline="0" dirty="0"/>
              <a:t>Efter grupperna fått diskutera - samla in förslag på före och efter på ett par av exemplen. Fyll vid behov på från nedan. </a:t>
            </a:r>
          </a:p>
          <a:p>
            <a:pPr eaLnBrk="1" hangingPunct="1">
              <a:spcBef>
                <a:spcPct val="0"/>
              </a:spcBef>
            </a:pPr>
            <a:endParaRPr lang="sv-SE" baseline="0" dirty="0"/>
          </a:p>
          <a:p>
            <a:pPr eaLnBrk="1" hangingPunct="1">
              <a:spcBef>
                <a:spcPct val="0"/>
              </a:spcBef>
            </a:pPr>
            <a:r>
              <a:rPr lang="sv-SE" b="1" baseline="0" dirty="0"/>
              <a:t>A. Prata i beteendetermer</a:t>
            </a:r>
          </a:p>
          <a:p>
            <a:pPr eaLnBrk="1" hangingPunct="1">
              <a:spcBef>
                <a:spcPct val="0"/>
              </a:spcBef>
            </a:pPr>
            <a:r>
              <a:rPr lang="sv-SE" i="1" baseline="0" dirty="0"/>
              <a:t>Före: </a:t>
            </a:r>
            <a:r>
              <a:rPr lang="sv-SE" i="1" baseline="0" dirty="0" err="1"/>
              <a:t>R</a:t>
            </a:r>
            <a:r>
              <a:rPr lang="sv-SE" baseline="0" dirty="0" err="1"/>
              <a:t>ational</a:t>
            </a:r>
            <a:r>
              <a:rPr lang="sv-SE" baseline="0" dirty="0"/>
              <a:t> för varför bra att prata i beteendetermer, ställa frågor som ger ”beteendesvar, hur såg du? vad gjorde? Vad sa du?, vara en modell.</a:t>
            </a:r>
          </a:p>
          <a:p>
            <a:pPr eaLnBrk="1" hangingPunct="1">
              <a:spcBef>
                <a:spcPct val="0"/>
              </a:spcBef>
            </a:pPr>
            <a:r>
              <a:rPr lang="sv-SE" i="1" baseline="0" dirty="0"/>
              <a:t>Efter: </a:t>
            </a:r>
            <a:r>
              <a:rPr lang="sv-SE" baseline="0" dirty="0"/>
              <a:t>Lyfta fram tydligheten, vad bra du beskriver. Nu blir det lättare att se vad man kan göra.</a:t>
            </a:r>
          </a:p>
          <a:p>
            <a:pPr eaLnBrk="1" hangingPunct="1">
              <a:spcBef>
                <a:spcPct val="0"/>
              </a:spcBef>
            </a:pPr>
            <a:endParaRPr lang="sv-SE" b="1" baseline="0" dirty="0"/>
          </a:p>
          <a:p>
            <a:pPr eaLnBrk="1" hangingPunct="1">
              <a:spcBef>
                <a:spcPct val="0"/>
              </a:spcBef>
            </a:pPr>
            <a:r>
              <a:rPr lang="sv-SE" b="1" baseline="0" dirty="0"/>
              <a:t>B. Göra hemuppgiften</a:t>
            </a:r>
          </a:p>
          <a:p>
            <a:pPr eaLnBrk="1" hangingPunct="1">
              <a:spcBef>
                <a:spcPct val="0"/>
              </a:spcBef>
            </a:pPr>
            <a:r>
              <a:rPr lang="sv-SE" i="1" baseline="0" dirty="0"/>
              <a:t>Före: </a:t>
            </a:r>
            <a:r>
              <a:rPr lang="sv-SE" baseline="0" dirty="0"/>
              <a:t>Förberedelse, syfte, genomgång tydlig, vad ska göras? Be föräldrarna skriva ner När/var/hur?</a:t>
            </a:r>
          </a:p>
          <a:p>
            <a:pPr eaLnBrk="1" hangingPunct="1">
              <a:spcBef>
                <a:spcPct val="0"/>
              </a:spcBef>
            </a:pPr>
            <a:r>
              <a:rPr lang="sv-SE" i="1" baseline="0" dirty="0"/>
              <a:t>Efter</a:t>
            </a:r>
            <a:r>
              <a:rPr lang="sv-SE" i="1" dirty="0"/>
              <a:t>:</a:t>
            </a:r>
            <a:r>
              <a:rPr lang="sv-SE" i="1" baseline="0" dirty="0"/>
              <a:t> </a:t>
            </a:r>
            <a:r>
              <a:rPr lang="sv-SE" i="1" baseline="0" dirty="0" err="1"/>
              <a:t>S</a:t>
            </a:r>
            <a:r>
              <a:rPr lang="sv-SE" baseline="0" dirty="0" err="1"/>
              <a:t>haping</a:t>
            </a:r>
            <a:r>
              <a:rPr lang="sv-SE" baseline="0" dirty="0"/>
              <a:t>, lyfta varje försök, sätta ord på vad som gjorts, fråga hur blev det för barnet.</a:t>
            </a:r>
          </a:p>
          <a:p>
            <a:pPr eaLnBrk="1" hangingPunct="1">
              <a:spcBef>
                <a:spcPct val="0"/>
              </a:spcBef>
            </a:pPr>
            <a:r>
              <a:rPr lang="sv-SE" baseline="0" dirty="0"/>
              <a:t>	</a:t>
            </a:r>
          </a:p>
          <a:p>
            <a:pPr eaLnBrk="1" hangingPunct="1">
              <a:spcBef>
                <a:spcPct val="0"/>
              </a:spcBef>
            </a:pPr>
            <a:r>
              <a:rPr lang="sv-SE" b="1" baseline="0" dirty="0"/>
              <a:t>C. Prata om lösningar</a:t>
            </a:r>
          </a:p>
          <a:p>
            <a:pPr eaLnBrk="1" hangingPunct="1">
              <a:spcBef>
                <a:spcPct val="0"/>
              </a:spcBef>
            </a:pPr>
            <a:r>
              <a:rPr lang="sv-SE" i="1" baseline="0" dirty="0"/>
              <a:t>Före: Vara modell</a:t>
            </a:r>
            <a:r>
              <a:rPr lang="sv-SE" baseline="0" dirty="0"/>
              <a:t>, själv vara lösningsinriktad, ställa frågor, förstärka</a:t>
            </a:r>
          </a:p>
          <a:p>
            <a:pPr eaLnBrk="1" hangingPunct="1">
              <a:spcBef>
                <a:spcPct val="0"/>
              </a:spcBef>
            </a:pPr>
            <a:r>
              <a:rPr lang="sv-SE" i="1" baseline="0" dirty="0"/>
              <a:t>Efter: S</a:t>
            </a:r>
            <a:r>
              <a:rPr lang="sv-SE" baseline="0" dirty="0"/>
              <a:t>kriva upp lösningar på tavlan, ge beskrivande uppmuntran. </a:t>
            </a:r>
          </a:p>
          <a:p>
            <a:pPr eaLnBrk="1" hangingPunct="1">
              <a:spcBef>
                <a:spcPct val="0"/>
              </a:spcBef>
            </a:pPr>
            <a:endParaRPr lang="sv-SE" b="1" baseline="0" dirty="0"/>
          </a:p>
          <a:p>
            <a:pPr eaLnBrk="1" hangingPunct="1">
              <a:spcBef>
                <a:spcPct val="0"/>
              </a:spcBef>
            </a:pPr>
            <a:r>
              <a:rPr lang="sv-SE" b="1" baseline="0" dirty="0"/>
              <a:t>D. Prova nya strategier</a:t>
            </a:r>
          </a:p>
          <a:p>
            <a:pPr eaLnBrk="1" hangingPunct="1">
              <a:spcBef>
                <a:spcPct val="0"/>
              </a:spcBef>
            </a:pPr>
            <a:r>
              <a:rPr lang="sv-SE" i="1" baseline="0" dirty="0"/>
              <a:t>Före: </a:t>
            </a:r>
            <a:r>
              <a:rPr lang="sv-SE" baseline="0" dirty="0"/>
              <a:t>Bolla ut till gruppen, trestegsmodellen, ställa frågor.</a:t>
            </a:r>
          </a:p>
          <a:p>
            <a:pPr eaLnBrk="1" hangingPunct="1">
              <a:spcBef>
                <a:spcPct val="0"/>
              </a:spcBef>
            </a:pPr>
            <a:r>
              <a:rPr lang="sv-SE" i="1" baseline="0" dirty="0"/>
              <a:t>Efter: </a:t>
            </a:r>
            <a:r>
              <a:rPr lang="sv-SE" baseline="0" dirty="0"/>
              <a:t>Sammanfatta, följa upp, komma ihåg.</a:t>
            </a:r>
          </a:p>
          <a:p>
            <a:pPr eaLnBrk="1" hangingPunct="1">
              <a:spcBef>
                <a:spcPct val="0"/>
              </a:spcBef>
            </a:pPr>
            <a:endParaRPr lang="sv-SE" baseline="0" dirty="0"/>
          </a:p>
          <a:p>
            <a:pPr eaLnBrk="1" hangingPunct="1">
              <a:spcBef>
                <a:spcPct val="0"/>
              </a:spcBef>
            </a:pPr>
            <a:endParaRPr lang="sv-SE" baseline="0" dirty="0"/>
          </a:p>
          <a:p>
            <a:pPr eaLnBrk="1" hangingPunct="1">
              <a:spcBef>
                <a:spcPct val="0"/>
              </a:spcBef>
            </a:pPr>
            <a:endParaRPr lang="sv-SE" baseline="0" dirty="0"/>
          </a:p>
          <a:p>
            <a:pPr eaLnBrk="1" hangingPunct="1">
              <a:spcBef>
                <a:spcPct val="0"/>
              </a:spcBef>
            </a:pPr>
            <a:endParaRPr lang="sv-SE" baseline="0" dirty="0"/>
          </a:p>
          <a:p>
            <a:pPr eaLnBrk="1" hangingPunct="1">
              <a:spcBef>
                <a:spcPct val="0"/>
              </a:spcBef>
            </a:pP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24</a:t>
            </a:fld>
            <a:endParaRPr lang="sv-SE"/>
          </a:p>
        </p:txBody>
      </p:sp>
    </p:spTree>
    <p:extLst>
      <p:ext uri="{BB962C8B-B14F-4D97-AF65-F5344CB8AC3E}">
        <p14:creationId xmlns:p14="http://schemas.microsoft.com/office/powerpoint/2010/main" val="1293384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indent="0" eaLnBrk="1" hangingPunct="1">
              <a:spcBef>
                <a:spcPct val="0"/>
              </a:spcBef>
              <a:buFont typeface="Arial"/>
              <a:buNone/>
            </a:pPr>
            <a:r>
              <a:rPr lang="sv-SE" dirty="0"/>
              <a:t>5 min (I storgrupp)</a:t>
            </a:r>
          </a:p>
          <a:p>
            <a:pPr marL="0" indent="0" eaLnBrk="1" hangingPunct="1">
              <a:spcBef>
                <a:spcPct val="0"/>
              </a:spcBef>
              <a:buFont typeface="Arial"/>
              <a:buNone/>
            </a:pPr>
            <a:endParaRPr lang="sv-SE" dirty="0"/>
          </a:p>
          <a:p>
            <a:pPr marL="0" indent="0" eaLnBrk="1" hangingPunct="1">
              <a:spcBef>
                <a:spcPct val="0"/>
              </a:spcBef>
              <a:buFont typeface="Arial"/>
              <a:buNone/>
            </a:pPr>
            <a:r>
              <a:rPr lang="sv-SE" dirty="0"/>
              <a:t>På den här bilden är vi på föräldranivån där ni ser exempel på </a:t>
            </a:r>
            <a:r>
              <a:rPr lang="sv-SE" baseline="0" dirty="0"/>
              <a:t>målbeteenden för barnet i kolumnen i mitten.  </a:t>
            </a:r>
          </a:p>
          <a:p>
            <a:pPr marL="0" indent="0" eaLnBrk="1" hangingPunct="1">
              <a:spcBef>
                <a:spcPct val="0"/>
              </a:spcBef>
              <a:buFont typeface="Arial"/>
              <a:buNone/>
            </a:pPr>
            <a:endParaRPr lang="sv-SE" baseline="0" dirty="0"/>
          </a:p>
          <a:p>
            <a:pPr marL="0" indent="0" eaLnBrk="1" hangingPunct="1">
              <a:spcBef>
                <a:spcPct val="0"/>
              </a:spcBef>
              <a:buFont typeface="Arial"/>
              <a:buNone/>
            </a:pPr>
            <a:r>
              <a:rPr lang="sv-SE" b="1" baseline="0" dirty="0"/>
              <a:t>Fråga gruppen</a:t>
            </a:r>
            <a:r>
              <a:rPr lang="sv-SE" baseline="0" dirty="0"/>
              <a:t>: </a:t>
            </a:r>
            <a:r>
              <a:rPr lang="sv-SE" dirty="0"/>
              <a:t>Vad kan föräldern göra</a:t>
            </a:r>
            <a:r>
              <a:rPr lang="sv-SE" baseline="0" dirty="0"/>
              <a:t> innan och efter för att öka möjligheten/chansen att barnet utför målbeteendet?</a:t>
            </a: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sv-SE" i="1" baseline="0" dirty="0"/>
              <a:t>Samla in förslag på före och efter på minst två av exemplen. Fyll vid behov på från nedan. </a:t>
            </a:r>
          </a:p>
          <a:p>
            <a:endParaRPr lang="sv-SE" b="1" dirty="0"/>
          </a:p>
          <a:p>
            <a:r>
              <a:rPr lang="sv-SE" b="1" dirty="0"/>
              <a:t>A. Använda ett språk som är snällt och trevligt</a:t>
            </a:r>
            <a:r>
              <a:rPr lang="sv-SE" dirty="0"/>
              <a:t>					</a:t>
            </a:r>
          </a:p>
          <a:p>
            <a:r>
              <a:rPr lang="sv-SE" i="1" dirty="0"/>
              <a:t>Före: </a:t>
            </a:r>
            <a:r>
              <a:rPr lang="sv-SE" dirty="0"/>
              <a:t>Ta ett prat om vad som är okej att säga. Själv använda ett okej</a:t>
            </a:r>
            <a:r>
              <a:rPr lang="sv-SE" baseline="0" dirty="0"/>
              <a:t> språk.		</a:t>
            </a:r>
            <a:br>
              <a:rPr lang="sv-SE" baseline="0" dirty="0"/>
            </a:br>
            <a:r>
              <a:rPr lang="sv-SE" i="1" baseline="0" dirty="0"/>
              <a:t>Efter</a:t>
            </a:r>
            <a:r>
              <a:rPr lang="sv-SE" baseline="0" dirty="0"/>
              <a:t>: Inte svara om barnet inte använder ett OK språk. Inte ge uppmärksamhet.</a:t>
            </a:r>
          </a:p>
          <a:p>
            <a:r>
              <a:rPr lang="sv-SE" baseline="0" dirty="0"/>
              <a:t>	</a:t>
            </a:r>
          </a:p>
          <a:p>
            <a:r>
              <a:rPr lang="sv-SE" b="1" baseline="0" dirty="0"/>
              <a:t>B. Gå och lägga sig </a:t>
            </a:r>
            <a:r>
              <a:rPr lang="sv-SE" b="1" baseline="0" dirty="0" err="1"/>
              <a:t>kl</a:t>
            </a:r>
            <a:r>
              <a:rPr lang="sv-SE" b="1" baseline="0" dirty="0"/>
              <a:t> 20.00</a:t>
            </a:r>
          </a:p>
          <a:p>
            <a:r>
              <a:rPr lang="sv-SE" i="1" baseline="0" dirty="0"/>
              <a:t>Före: </a:t>
            </a:r>
            <a:r>
              <a:rPr lang="sv-SE" baseline="0" dirty="0"/>
              <a:t>Förbereda. Tider/rutiner. Tid för nedvarvning.</a:t>
            </a:r>
          </a:p>
          <a:p>
            <a:r>
              <a:rPr lang="sv-SE" i="1" baseline="0" dirty="0"/>
              <a:t>Efter: </a:t>
            </a:r>
            <a:r>
              <a:rPr lang="sv-SE" baseline="0" dirty="0"/>
              <a:t>Plussa på när barnet lagt sig i tid, påminna om det går lättare att komma upp på morgonen.</a:t>
            </a:r>
          </a:p>
          <a:p>
            <a:endParaRPr lang="sv-SE" b="1" baseline="0" dirty="0"/>
          </a:p>
          <a:p>
            <a:r>
              <a:rPr lang="sv-SE" b="1" baseline="0" dirty="0"/>
              <a:t>C. Göra läxorna</a:t>
            </a:r>
          </a:p>
          <a:p>
            <a:r>
              <a:rPr lang="sv-SE" i="1" baseline="0" dirty="0"/>
              <a:t>Före: </a:t>
            </a:r>
            <a:r>
              <a:rPr lang="sv-SE" baseline="0" dirty="0"/>
              <a:t>Skapa rutiner, förbereda, hitta lugn plast, finnas till hands.</a:t>
            </a:r>
          </a:p>
          <a:p>
            <a:r>
              <a:rPr lang="sv-SE" i="1" baseline="0" dirty="0"/>
              <a:t>Efter: </a:t>
            </a:r>
            <a:r>
              <a:rPr lang="sv-SE" baseline="0" dirty="0"/>
              <a:t>Berömma, sätta ord på ansträngningen inte bara resultatet!!</a:t>
            </a:r>
          </a:p>
          <a:p>
            <a:endParaRPr lang="sv-SE" baseline="0" dirty="0"/>
          </a:p>
          <a:p>
            <a:r>
              <a:rPr lang="sv-SE" b="1" baseline="0" dirty="0"/>
              <a:t>D. Plocka undan i köket efter mellanmål</a:t>
            </a:r>
          </a:p>
          <a:p>
            <a:r>
              <a:rPr lang="sv-SE" b="0" i="1" baseline="0" dirty="0"/>
              <a:t>Före: </a:t>
            </a:r>
            <a:r>
              <a:rPr lang="sv-SE" b="0" i="0" baseline="0" dirty="0"/>
              <a:t>Prata med barnet innan kring hur de ska få till det, ha det som ett uppdrag? Förbereda och påminna.</a:t>
            </a:r>
          </a:p>
          <a:p>
            <a:r>
              <a:rPr lang="sv-SE" b="0" i="1" baseline="0" dirty="0"/>
              <a:t>Efter: </a:t>
            </a:r>
            <a:r>
              <a:rPr lang="sv-SE" b="0" i="0" baseline="0" dirty="0"/>
              <a:t>Ge beskrivande beröm </a:t>
            </a:r>
            <a:r>
              <a:rPr lang="sv-SE" b="0" i="1" baseline="0" dirty="0"/>
              <a:t>”Tack för att du har plockat undan brödet och smöret och ställt in i diskmaskinen, toppen, det ser jättefint ut!”.</a:t>
            </a:r>
          </a:p>
          <a:p>
            <a:endParaRPr lang="sv-SE" baseline="0"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25</a:t>
            </a:fld>
            <a:endParaRPr lang="sv-SE"/>
          </a:p>
        </p:txBody>
      </p:sp>
    </p:spTree>
    <p:extLst>
      <p:ext uri="{BB962C8B-B14F-4D97-AF65-F5344CB8AC3E}">
        <p14:creationId xmlns:p14="http://schemas.microsoft.com/office/powerpoint/2010/main" val="797367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dirty="0"/>
              <a:t>2 min</a:t>
            </a:r>
          </a:p>
          <a:p>
            <a:endParaRPr lang="sv-SE" dirty="0"/>
          </a:p>
          <a:p>
            <a:r>
              <a:rPr lang="sv-SE" dirty="0"/>
              <a:t>Det här</a:t>
            </a:r>
            <a:r>
              <a:rPr lang="sv-SE" baseline="0" dirty="0"/>
              <a:t> är repetition från utbildningsdag 1. </a:t>
            </a:r>
            <a:r>
              <a:rPr lang="sv-SE" dirty="0"/>
              <a:t>Detta gäller er som är verksamma i Stockholms stad. </a:t>
            </a:r>
            <a:endParaRPr lang="sv-SE" b="1" dirty="0"/>
          </a:p>
          <a:p>
            <a:endParaRPr lang="sv-SE" dirty="0"/>
          </a:p>
          <a:p>
            <a:r>
              <a:rPr lang="sv-SE" dirty="0"/>
              <a:t>Före och efter föräldragruppen ska föräldrarna svara på en enkät. Det görs för att:</a:t>
            </a:r>
          </a:p>
          <a:p>
            <a:pPr marL="171450" indent="-171450">
              <a:buFont typeface="Arial" panose="020B0604020202020204" pitchFamily="34" charset="0"/>
              <a:buChar char="•"/>
            </a:pPr>
            <a:r>
              <a:rPr lang="sv-SE" dirty="0"/>
              <a:t>Vi</a:t>
            </a:r>
            <a:r>
              <a:rPr lang="sv-SE" baseline="0" dirty="0"/>
              <a:t> vill veta att Komet fortsätter ha positiva effekter i familjerna.</a:t>
            </a:r>
          </a:p>
          <a:p>
            <a:pPr marL="171450" indent="-171450">
              <a:buFont typeface="Arial" panose="020B0604020202020204" pitchFamily="34" charset="0"/>
              <a:buChar char="•"/>
            </a:pPr>
            <a:r>
              <a:rPr lang="sv-SE" baseline="0" dirty="0"/>
              <a:t>Ni som gruppledare får feedback på ert arbete.</a:t>
            </a:r>
          </a:p>
          <a:p>
            <a:pPr marL="171450" indent="-171450">
              <a:buFont typeface="Arial" panose="020B0604020202020204" pitchFamily="34" charset="0"/>
              <a:buChar char="•"/>
            </a:pPr>
            <a:r>
              <a:rPr lang="sv-SE" baseline="0" dirty="0"/>
              <a:t>Vi får möjlighet att titta på följsamhet, dvs att Komet ges som det är tänkt. Det undersöks genom att föräldrarna får svara på frågor om gruppledarbeteenden. </a:t>
            </a:r>
          </a:p>
          <a:p>
            <a:endParaRPr lang="sv-SE" baseline="0" dirty="0"/>
          </a:p>
          <a:p>
            <a:pPr marL="171450" indent="-171450">
              <a:buFont typeface="Arial" panose="020B0604020202020204" pitchFamily="34" charset="0"/>
              <a:buChar char="•"/>
            </a:pPr>
            <a:r>
              <a:rPr lang="sv-SE" baseline="0" dirty="0"/>
              <a:t>Före gruppstart skickas enkäten ”</a:t>
            </a:r>
            <a:r>
              <a:rPr lang="sv-SE" i="1" baseline="0" dirty="0"/>
              <a:t>Frågor innan föräldragrupp Komet, 9 träffar</a:t>
            </a:r>
            <a:r>
              <a:rPr lang="sv-SE" baseline="0" dirty="0"/>
              <a:t>” ut till föräldrarna via Plusportalen. Oftast görs detta av samordnaren. </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Ta för vana att lägga till 15 till den första träffen (utöver de 2,5 h), för att det ska finnas tid för föräldrarna att svara på enkäten via sina mobiler innan ni startar upp träffen, om de inte svarat innan. Har alla redan fyllt i har ni lite extra tid för föräldrarna att fylla i beteendeskattningarna i slutet av träff 1.</a:t>
            </a:r>
          </a:p>
          <a:p>
            <a:endParaRPr lang="sv-SE" baseline="0" dirty="0"/>
          </a:p>
          <a:p>
            <a:pPr marL="171450" indent="-171450">
              <a:buFont typeface="Arial" panose="020B0604020202020204" pitchFamily="34" charset="0"/>
              <a:buChar char="•"/>
            </a:pPr>
            <a:r>
              <a:rPr lang="sv-SE" baseline="0" dirty="0"/>
              <a:t>Efter gruppavslut skickas enkäten ”</a:t>
            </a:r>
            <a:r>
              <a:rPr lang="sv-SE" i="1" baseline="0" dirty="0"/>
              <a:t>Frågor efter föräldragrupp Komet, 9 träffar</a:t>
            </a:r>
            <a:r>
              <a:rPr lang="sv-SE" baseline="0" dirty="0"/>
              <a:t>” ut via Plusportalen. Låt gärna föräldrarna svara på enkäten på plats via sina mobiler som ett sista moment på träffen.</a:t>
            </a:r>
          </a:p>
          <a:p>
            <a:endParaRPr lang="sv-SE" baseline="0" dirty="0"/>
          </a:p>
          <a:p>
            <a:r>
              <a:rPr lang="sv-SE" baseline="0" dirty="0"/>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7CC6D8-588D-4183-9D92-72378093976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3393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1 min</a:t>
            </a:r>
          </a:p>
          <a:p>
            <a:endParaRPr lang="sv-SE" baseline="0" dirty="0"/>
          </a:p>
          <a:p>
            <a:pPr marL="171450" indent="-171450">
              <a:buFont typeface="Arial" panose="020B0604020202020204" pitchFamily="34" charset="0"/>
              <a:buChar char="•"/>
            </a:pPr>
            <a:r>
              <a:rPr lang="sv-SE" baseline="0" dirty="0"/>
              <a:t>Vi jobbar med att öka antalet utskick av enkäter till föräldrarna då det är en så viktig del för kvalitetssäkringen av programmet.</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Om det fortfarande är oklart om det är ni gruppledare eller samordnaren som skickar ut enkäterna - prata med din samordnare om vem av er som skickar ut enkäterna. </a:t>
            </a:r>
            <a:endParaRPr lang="sv-SE" b="1" baseline="0" dirty="0"/>
          </a:p>
          <a:p>
            <a:endParaRPr lang="sv-SE" baseline="0" dirty="0"/>
          </a:p>
          <a:p>
            <a:pPr marL="171450" indent="-171450">
              <a:buFont typeface="Arial" panose="020B0604020202020204" pitchFamily="34" charset="0"/>
              <a:buChar char="•"/>
            </a:pPr>
            <a:r>
              <a:rPr lang="sv-SE" baseline="0" dirty="0"/>
              <a:t>Ni som gruppledare kan själva gå in på Plusportalen och ta del av hur era föräldrar svarat. </a:t>
            </a:r>
          </a:p>
          <a:p>
            <a:endParaRPr lang="sv-SE" baseline="0" dirty="0"/>
          </a:p>
          <a:p>
            <a:pPr marL="171450" indent="-171450">
              <a:buFont typeface="Arial" panose="020B0604020202020204" pitchFamily="34" charset="0"/>
              <a:buChar char="•"/>
            </a:pPr>
            <a:r>
              <a:rPr lang="sv-SE" baseline="0" dirty="0"/>
              <a:t>Vi på Plus sammanställer resultaten varje år och återkopplar till varje stadsdelsförvaltning.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7CC6D8-588D-4183-9D92-72378093976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323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indent="0">
              <a:buFont typeface="Arial"/>
              <a:buNone/>
            </a:pPr>
            <a:r>
              <a:rPr lang="sv-SE" dirty="0">
                <a:latin typeface="+mn-lt"/>
              </a:rPr>
              <a:t>2 min</a:t>
            </a:r>
          </a:p>
          <a:p>
            <a:pPr marL="0" indent="0">
              <a:buFont typeface="Arial"/>
              <a:buNone/>
            </a:pPr>
            <a:endParaRPr lang="sv-SE" dirty="0">
              <a:latin typeface="+mn-lt"/>
            </a:endParaRPr>
          </a:p>
          <a:p>
            <a:pPr marL="0" indent="0">
              <a:buFont typeface="Arial"/>
              <a:buNone/>
            </a:pPr>
            <a:r>
              <a:rPr lang="sv-SE" b="1" dirty="0">
                <a:latin typeface="+mn-lt"/>
              </a:rPr>
              <a:t>Påminnelse om certifiering:</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trike="noStrike" dirty="0">
                <a:latin typeface="+mn-lt"/>
              </a:rPr>
              <a:t>Filma</a:t>
            </a:r>
            <a:r>
              <a:rPr lang="sv-SE" strike="noStrike" baseline="0" dirty="0">
                <a:latin typeface="+mn-lt"/>
              </a:rPr>
              <a:t> t</a:t>
            </a:r>
            <a:r>
              <a:rPr lang="sv-SE" strike="noStrike" dirty="0">
                <a:latin typeface="+mn-lt"/>
              </a:rPr>
              <a:t>ermin 2, andra föräldragruppen</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trike="noStrike" dirty="0">
              <a:latin typeface="+mn-lt"/>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mn-lt"/>
              </a:rPr>
              <a:t>En film/gruppledare – för att det skall bli lättare</a:t>
            </a:r>
            <a:r>
              <a:rPr lang="sv-SE" baseline="0" dirty="0">
                <a:latin typeface="+mn-lt"/>
              </a:rPr>
              <a:t> för oss att titta på och bedöma.</a:t>
            </a:r>
          </a:p>
          <a:p>
            <a:pPr marL="0" indent="0">
              <a:buFont typeface="Arial" panose="020B0604020202020204" pitchFamily="34" charset="0"/>
              <a:buNone/>
            </a:pPr>
            <a:endParaRPr lang="sv-SE" dirty="0">
              <a:latin typeface="+mn-lt"/>
            </a:endParaRPr>
          </a:p>
          <a:p>
            <a:pPr marL="342900" indent="-342900">
              <a:buFont typeface="Arial" panose="020B0604020202020204" pitchFamily="34" charset="0"/>
              <a:buChar char="•"/>
            </a:pPr>
            <a:r>
              <a:rPr lang="sv-SE" dirty="0">
                <a:latin typeface="+mn-lt"/>
              </a:rPr>
              <a:t>30 min – vi vill inte ha en lång film och behöva leta efter GL-färdigheter, vi vill kunna se </a:t>
            </a:r>
            <a:r>
              <a:rPr lang="sv-SE" baseline="0" dirty="0">
                <a:latin typeface="+mn-lt"/>
              </a:rPr>
              <a:t>målbeteenden inom 30 min.</a:t>
            </a:r>
          </a:p>
          <a:p>
            <a:pPr marL="0" indent="0">
              <a:buFont typeface="Arial" panose="020B0604020202020204" pitchFamily="34" charset="0"/>
              <a:buNone/>
            </a:pPr>
            <a:endParaRPr lang="sv-SE" baseline="0" dirty="0">
              <a:latin typeface="+mn-l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mn-lt"/>
              </a:rPr>
              <a:t>Utgå</a:t>
            </a:r>
            <a:r>
              <a:rPr lang="sv-SE" baseline="0" dirty="0">
                <a:latin typeface="+mn-lt"/>
              </a:rPr>
              <a:t> från listan med gruppledarfärdigheter</a:t>
            </a:r>
            <a:r>
              <a:rPr lang="sv-SE" dirty="0">
                <a:latin typeface="+mn-lt"/>
              </a:rPr>
              <a:t> </a:t>
            </a:r>
            <a:r>
              <a:rPr lang="sv-SE" baseline="0" dirty="0">
                <a:latin typeface="+mn-lt"/>
              </a:rPr>
              <a:t>– 4 av 6 målbeteenden skall finnas med på filmen. Där </a:t>
            </a:r>
            <a:r>
              <a:rPr lang="sv-SE" i="1" baseline="0" dirty="0">
                <a:latin typeface="+mn-lt"/>
              </a:rPr>
              <a:t>Positiv förstärkning </a:t>
            </a:r>
            <a:r>
              <a:rPr lang="sv-SE" baseline="0" dirty="0">
                <a:latin typeface="+mn-lt"/>
              </a:rPr>
              <a:t>och </a:t>
            </a:r>
            <a:r>
              <a:rPr lang="sv-SE" i="1" baseline="0" dirty="0">
                <a:latin typeface="+mn-lt"/>
              </a:rPr>
              <a:t>Förankring i Komet </a:t>
            </a:r>
            <a:r>
              <a:rPr lang="sv-SE" baseline="0" dirty="0">
                <a:latin typeface="+mn-lt"/>
              </a:rPr>
              <a:t>är obligatoriska basfärdigheter att uppvisa.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mn-lt"/>
            </a:endParaRPr>
          </a:p>
          <a:p>
            <a:pPr marL="342900" indent="-342900">
              <a:buFont typeface="Arial" panose="020B0604020202020204" pitchFamily="34" charset="0"/>
              <a:buChar char="•"/>
            </a:pPr>
            <a:r>
              <a:rPr lang="sv-SE" dirty="0">
                <a:latin typeface="+mn-lt"/>
              </a:rPr>
              <a:t>Lista med tidsangivelser och målbeteende, finns</a:t>
            </a:r>
            <a:r>
              <a:rPr lang="sv-SE" baseline="0" dirty="0">
                <a:latin typeface="+mn-lt"/>
              </a:rPr>
              <a:t> en tabell ni kan använda er av i instruktionen till filmuppgiften som finns på plusportalen, ex på nästa </a:t>
            </a:r>
            <a:r>
              <a:rPr lang="sv-SE" baseline="0" dirty="0" err="1">
                <a:latin typeface="+mn-lt"/>
              </a:rPr>
              <a:t>slide</a:t>
            </a:r>
            <a:r>
              <a:rPr lang="sv-SE" dirty="0">
                <a:latin typeface="+mn-lt"/>
              </a:rPr>
              <a:t> – Lämna samtidigt som filmen – också</a:t>
            </a:r>
            <a:r>
              <a:rPr lang="sv-SE" baseline="0" dirty="0">
                <a:latin typeface="+mn-lt"/>
              </a:rPr>
              <a:t> obligatoriskt!</a:t>
            </a:r>
          </a:p>
          <a:p>
            <a:pPr marL="0" indent="0">
              <a:buFont typeface="Arial" panose="020B0604020202020204" pitchFamily="34" charset="0"/>
              <a:buNone/>
            </a:pPr>
            <a:endParaRPr lang="sv-SE" baseline="0" dirty="0">
              <a:latin typeface="+mn-lt"/>
            </a:endParaRPr>
          </a:p>
          <a:p>
            <a:pPr marL="342900" indent="-342900">
              <a:buFont typeface="Arial" panose="020B0604020202020204" pitchFamily="34" charset="0"/>
              <a:buChar char="•"/>
            </a:pPr>
            <a:r>
              <a:rPr lang="sv-SE" dirty="0">
                <a:latin typeface="+mn-lt"/>
              </a:rPr>
              <a:t>Digitalt via </a:t>
            </a:r>
            <a:r>
              <a:rPr lang="sv-SE" dirty="0" err="1">
                <a:latin typeface="+mn-lt"/>
              </a:rPr>
              <a:t>Move</a:t>
            </a:r>
            <a:r>
              <a:rPr lang="sv-SE" dirty="0">
                <a:latin typeface="+mn-lt"/>
              </a:rPr>
              <a:t>-it eller USB som lämnas in i receptionen. Skickas in</a:t>
            </a:r>
            <a:r>
              <a:rPr lang="sv-SE" baseline="0" dirty="0">
                <a:latin typeface="+mn-lt"/>
              </a:rPr>
              <a:t> senast (datum). Vill ni skicka den digitalt skickar ni ett mail till oss när det är dags, så får ni en länk ni kan ladda upp filmen på. </a:t>
            </a:r>
          </a:p>
          <a:p>
            <a:pPr marL="0" indent="0">
              <a:buFont typeface="Arial" panose="020B0604020202020204" pitchFamily="34" charset="0"/>
              <a:buNone/>
            </a:pPr>
            <a:endParaRPr lang="sv-SE" baseline="0" dirty="0">
              <a:latin typeface="+mn-lt"/>
            </a:endParaRPr>
          </a:p>
          <a:p>
            <a:pPr marL="342900" indent="-342900">
              <a:buFont typeface="Arial" panose="020B0604020202020204" pitchFamily="34" charset="0"/>
              <a:buChar char="•"/>
            </a:pPr>
            <a:r>
              <a:rPr lang="sv-SE" baseline="0" dirty="0">
                <a:latin typeface="+mn-lt"/>
              </a:rPr>
              <a:t>Vi saknar instuderingsfrågor och filmuppgifter från några! Prata med oss om ni är osäkra.</a:t>
            </a:r>
          </a:p>
          <a:p>
            <a:pPr marL="342900" indent="-342900">
              <a:buFont typeface="Arial" panose="020B0604020202020204" pitchFamily="34" charset="0"/>
              <a:buChar char="•"/>
            </a:pPr>
            <a:endParaRPr lang="sv-SE" baseline="0" dirty="0">
              <a:latin typeface="+mn-l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mn-lt"/>
              </a:rPr>
              <a:t>Finns några ytterligare frågor om detta?</a:t>
            </a:r>
            <a:endParaRPr lang="sv-SE" dirty="0">
              <a:latin typeface="+mn-lt"/>
            </a:endParaRPr>
          </a:p>
          <a:p>
            <a:pPr marL="0" indent="0">
              <a:buFont typeface="Arial" panose="020B0604020202020204" pitchFamily="34" charset="0"/>
              <a:buNone/>
            </a:pPr>
            <a:endParaRPr lang="sv-SE" dirty="0">
              <a:latin typeface="+mn-lt"/>
            </a:endParaRPr>
          </a:p>
          <a:p>
            <a:pPr marL="0" indent="0">
              <a:buFont typeface="Arial" panose="020B0604020202020204" pitchFamily="34" charset="0"/>
              <a:buNone/>
            </a:pPr>
            <a:endParaRPr lang="sv-SE" dirty="0">
              <a:latin typeface="+mn-lt"/>
            </a:endParaRPr>
          </a:p>
          <a:p>
            <a:pPr marL="171450" indent="-171450">
              <a:buFont typeface="Arial"/>
              <a:buChar char="•"/>
            </a:pPr>
            <a:endParaRPr lang="sv-SE" dirty="0">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0E1D7-9672-48B3-B7A7-2E7E5BBF2EB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77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min</a:t>
            </a:r>
          </a:p>
          <a:p>
            <a:endParaRPr lang="sv-SE" dirty="0"/>
          </a:p>
          <a:p>
            <a:r>
              <a:rPr lang="sv-SE" dirty="0"/>
              <a:t>Exempel</a:t>
            </a:r>
            <a:r>
              <a:rPr lang="sv-SE" baseline="0" dirty="0"/>
              <a:t> på lista med målbeteenden och tidsangivelser.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68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b="0" baseline="0" dirty="0">
                <a:latin typeface="+mn-lt"/>
              </a:rPr>
              <a:t>2 min</a:t>
            </a:r>
          </a:p>
          <a:p>
            <a:pPr marL="0" indent="0">
              <a:buFont typeface="Arial" panose="020B0604020202020204" pitchFamily="34" charset="0"/>
              <a:buNone/>
            </a:pPr>
            <a:endParaRPr lang="sv-SE" b="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latin typeface="Calibri" panose="020F0502020204030204" pitchFamily="34" charset="0"/>
                <a:cs typeface="Calibri" panose="020F0502020204030204" pitchFamily="34" charset="0"/>
              </a:rPr>
              <a:t>Fråga gruppen:</a:t>
            </a:r>
            <a:r>
              <a:rPr lang="sv-SE" b="1" baseline="0" dirty="0">
                <a:latin typeface="+mn-lt"/>
                <a:cs typeface="+mn-cs"/>
              </a:rPr>
              <a:t> </a:t>
            </a:r>
            <a:r>
              <a:rPr lang="sv-SE" sz="1200" b="0" dirty="0">
                <a:latin typeface="+mn-lt"/>
                <a:cs typeface="Times New Roman" panose="02020603050405020304" pitchFamily="18" charset="0"/>
              </a:rPr>
              <a:t>Finns det någon fråga</a:t>
            </a:r>
            <a:r>
              <a:rPr lang="sv-SE" sz="1200" b="0" baseline="0" dirty="0">
                <a:latin typeface="+mn-lt"/>
                <a:cs typeface="Times New Roman" panose="02020603050405020304" pitchFamily="18" charset="0"/>
              </a:rPr>
              <a:t> från</a:t>
            </a:r>
            <a:r>
              <a:rPr lang="sv-SE" sz="1200" b="0" dirty="0">
                <a:latin typeface="+mn-lt"/>
                <a:cs typeface="Times New Roman" panose="02020603050405020304" pitchFamily="18" charset="0"/>
              </a:rPr>
              <a:t> den förra</a:t>
            </a:r>
            <a:r>
              <a:rPr lang="sv-SE" sz="1200" b="0" baseline="0" dirty="0">
                <a:latin typeface="+mn-lt"/>
                <a:cs typeface="Times New Roman" panose="02020603050405020304" pitchFamily="18" charset="0"/>
              </a:rPr>
              <a:t> </a:t>
            </a:r>
            <a:r>
              <a:rPr lang="sv-SE" sz="1200" b="0" dirty="0">
                <a:latin typeface="+mn-lt"/>
                <a:cs typeface="Times New Roman" panose="02020603050405020304" pitchFamily="18" charset="0"/>
              </a:rPr>
              <a:t>utbildningsdagen?</a:t>
            </a:r>
            <a:r>
              <a:rPr lang="sv-SE" sz="1200" b="0" baseline="0" dirty="0">
                <a:latin typeface="+mn-lt"/>
                <a:cs typeface="Times New Roman" panose="02020603050405020304" pitchFamily="18" charset="0"/>
              </a:rPr>
              <a:t> </a:t>
            </a:r>
            <a:endParaRPr kumimoji="0" lang="sv-S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i="0" strike="sng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Till idag skulle ni läsa igenom träff 9, och Återträff.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Har ni några reflektioner eller någon fråga på innehållet?</a:t>
            </a:r>
          </a:p>
          <a:p>
            <a:endParaRPr lang="sv-SE" dirty="0">
              <a:latin typeface="+mn-lt"/>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r>
              <a:rPr lang="sv-SE" b="0" i="0" u="none" strike="noStrike" cap="none" baseline="0" dirty="0">
                <a:solidFill>
                  <a:schemeClr val="dk1"/>
                </a:solidFill>
                <a:latin typeface="Calibri"/>
                <a:ea typeface="Calibri"/>
                <a:cs typeface="Calibri"/>
                <a:sym typeface="Calibri"/>
              </a:rPr>
              <a:t>1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Vi/PLUS</a:t>
            </a:r>
            <a:r>
              <a:rPr lang="sv-SE" b="0" baseline="0" dirty="0"/>
              <a:t> vill </a:t>
            </a:r>
            <a:r>
              <a:rPr lang="sv-SE" b="0" dirty="0"/>
              <a:t>gärna fortsätta samarbetet med er och</a:t>
            </a:r>
            <a:r>
              <a:rPr lang="sv-SE" b="0" baseline="0" dirty="0"/>
              <a:t> ha en kontinuerlig </a:t>
            </a:r>
            <a:r>
              <a:rPr lang="sv-SE" b="0" dirty="0"/>
              <a:t>dialog kring önskemål, justeringar och behov. </a:t>
            </a:r>
            <a:r>
              <a:rPr lang="sv-SE" b="0" baseline="0" dirty="0"/>
              <a:t> plus</a:t>
            </a:r>
            <a:r>
              <a:rPr lang="sv-SE" b="0" dirty="0"/>
              <a:t>@stockholm.se</a:t>
            </a:r>
            <a:endParaRPr lang="sv-SE" b="0" baseline="0" dirty="0"/>
          </a:p>
          <a:p>
            <a:endParaRPr lang="sv-SE" b="0" baseline="0" dirty="0"/>
          </a:p>
          <a:p>
            <a:pPr marL="171450" indent="-171450">
              <a:buFont typeface="Arial" panose="020B0604020202020204" pitchFamily="34" charset="0"/>
              <a:buChar char="•"/>
            </a:pPr>
            <a:r>
              <a:rPr lang="sv-SE" b="0" baseline="0" dirty="0"/>
              <a:t>På plusportalen finns info om </a:t>
            </a:r>
            <a:r>
              <a:rPr lang="sv-SE" b="0" baseline="0" dirty="0" err="1"/>
              <a:t>boostrar</a:t>
            </a:r>
            <a:r>
              <a:rPr lang="sv-SE" b="0" baseline="0" dirty="0"/>
              <a:t>. Ni kommer också kunna läsa om det i de nyhetsbrev som vi skickar ut från Plus. På plusportalen finns uppdaterat material.</a:t>
            </a:r>
          </a:p>
          <a:p>
            <a:endParaRPr lang="sv-SE" b="0" baseline="0" dirty="0"/>
          </a:p>
          <a:p>
            <a:pPr marL="171450" indent="-171450">
              <a:buFont typeface="Arial" panose="020B0604020202020204" pitchFamily="34" charset="0"/>
              <a:buChar char="•"/>
            </a:pPr>
            <a:r>
              <a:rPr lang="sv-SE" sz="1200" b="0" kern="1200" dirty="0">
                <a:solidFill>
                  <a:schemeClr val="tx1"/>
                </a:solidFill>
                <a:effectLst/>
                <a:latin typeface="+mn-lt"/>
                <a:ea typeface="+mn-ea"/>
                <a:cs typeface="+mn-cs"/>
              </a:rPr>
              <a:t>Påminnelse: Om du önskar att få nyhetsbrev skickat till dig kan du prenumerera på vårt nyhetsbrev. Anmäla dig här: </a:t>
            </a:r>
            <a:r>
              <a:rPr lang="sv-SE" sz="1200" b="0" u="sng" kern="1200" dirty="0">
                <a:solidFill>
                  <a:schemeClr val="tx1"/>
                </a:solidFill>
                <a:effectLst/>
                <a:latin typeface="+mn-lt"/>
                <a:ea typeface="+mn-ea"/>
                <a:cs typeface="+mn-cs"/>
                <a:hlinkClick r:id="rId3"/>
              </a:rPr>
              <a:t>https://a.entergate.se/socialforvaltningen/plus</a:t>
            </a:r>
            <a:endParaRPr lang="sv-SE" sz="1200" b="0" kern="1200" dirty="0">
              <a:solidFill>
                <a:schemeClr val="tx1"/>
              </a:solidFill>
              <a:effectLst/>
              <a:latin typeface="+mn-lt"/>
              <a:ea typeface="+mn-ea"/>
              <a:cs typeface="+mn-cs"/>
            </a:endParaRPr>
          </a:p>
          <a:p>
            <a:endParaRPr lang="sv-SE" b="0" i="0" u="none" strike="noStrike" cap="none" baseline="0" dirty="0">
              <a:solidFill>
                <a:schemeClr val="dk1"/>
              </a:solidFill>
              <a:latin typeface="Calibri"/>
              <a:ea typeface="Calibri"/>
              <a:cs typeface="Calibri"/>
              <a:sym typeface="Calibri"/>
            </a:endParaRPr>
          </a:p>
          <a:p>
            <a:endParaRPr lang="sv-SE" b="1" i="0" u="none" strike="noStrike" cap="none" baseline="0" dirty="0">
              <a:solidFill>
                <a:schemeClr val="dk1"/>
              </a:solidFill>
              <a:latin typeface="Calibri"/>
              <a:ea typeface="Calibri"/>
              <a:cs typeface="Calibri"/>
              <a:sym typeface="Calibri"/>
            </a:endParaRPr>
          </a:p>
        </p:txBody>
      </p:sp>
      <p:sp>
        <p:nvSpPr>
          <p:cNvPr id="4" name="Platshållare för bildnumm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sv-SE" sz="1200" b="0" i="0" u="none" strike="noStrike" kern="0" cap="none" spc="0" normalizeH="0" baseline="0" noProof="0" smtClean="0">
                <a:ln>
                  <a:noFill/>
                </a:ln>
                <a:solidFill>
                  <a:srgbClr val="000000"/>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30</a:t>
            </a:fld>
            <a:endParaRPr kumimoji="0" lang="sv-SE" sz="1200" b="0" i="0" u="none" strike="noStrike" kern="0" cap="none" spc="0" normalizeH="0" baseline="0" noProof="0">
              <a:ln>
                <a:noFill/>
              </a:ln>
              <a:solidFill>
                <a:srgbClr val="000000"/>
              </a:solidFill>
              <a:effectLst/>
              <a:uLnTx/>
              <a:uFillTx/>
              <a:latin typeface="Calibri"/>
              <a:ea typeface="Calibri"/>
              <a:cs typeface="Calibri"/>
              <a:sym typeface="Calibri"/>
              <a:rtl val="0"/>
            </a:endParaRPr>
          </a:p>
        </p:txBody>
      </p:sp>
    </p:spTree>
    <p:extLst>
      <p:ext uri="{BB962C8B-B14F-4D97-AF65-F5344CB8AC3E}">
        <p14:creationId xmlns:p14="http://schemas.microsoft.com/office/powerpoint/2010/main" val="3185586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7 min</a:t>
            </a:r>
          </a:p>
          <a:p>
            <a:endParaRPr lang="sv-SE" dirty="0"/>
          </a:p>
          <a:p>
            <a:r>
              <a:rPr lang="sv-SE" dirty="0"/>
              <a:t>Till nästa</a:t>
            </a:r>
            <a:r>
              <a:rPr lang="sv-SE" baseline="0" dirty="0"/>
              <a:t> termin </a:t>
            </a:r>
            <a:r>
              <a:rPr lang="sv-SE" dirty="0"/>
              <a:t>ska ni inte bara ha en återträff utan också </a:t>
            </a:r>
            <a:r>
              <a:rPr lang="sv-SE" baseline="0" dirty="0"/>
              <a:t>ytterligare en KOMET-grupp. </a:t>
            </a:r>
          </a:p>
          <a:p>
            <a:endParaRPr lang="sv-SE" baseline="0" dirty="0"/>
          </a:p>
          <a:p>
            <a:r>
              <a:rPr lang="sv-SE" b="1" baseline="0" dirty="0"/>
              <a:t>Fråga gruppen:</a:t>
            </a:r>
          </a:p>
          <a:p>
            <a:r>
              <a:rPr lang="sv-SE" dirty="0"/>
              <a:t>Vad är viktigt att ligga före med i planeringen? </a:t>
            </a:r>
          </a:p>
          <a:p>
            <a:r>
              <a:rPr lang="sv-SE" dirty="0"/>
              <a:t>Om ni skulle ge en ny blivande Kometledare råd, vad skulle ni då säga?! </a:t>
            </a:r>
          </a:p>
          <a:p>
            <a:endParaRPr lang="sv-SE" dirty="0"/>
          </a:p>
          <a:p>
            <a:pPr marL="171450" indent="-171450">
              <a:buFont typeface="Wingdings" panose="05000000000000000000" pitchFamily="2" charset="2"/>
              <a:buChar char="Ø"/>
            </a:pPr>
            <a:r>
              <a:rPr lang="sv-SE" i="1" dirty="0"/>
              <a:t>Samla in förslag,</a:t>
            </a:r>
            <a:r>
              <a:rPr lang="sv-SE" i="1" baseline="0" dirty="0"/>
              <a:t> skriv på tavlan.</a:t>
            </a:r>
            <a:endParaRPr lang="sv-SE" i="1" dirty="0"/>
          </a:p>
          <a:p>
            <a:endParaRPr lang="sv-SE" dirty="0"/>
          </a:p>
          <a:p>
            <a:r>
              <a:rPr lang="sv-SE" dirty="0"/>
              <a:t>Tips:</a:t>
            </a:r>
          </a:p>
          <a:p>
            <a:pPr marL="171450" indent="-171450">
              <a:lnSpc>
                <a:spcPct val="100000"/>
              </a:lnSpc>
              <a:buFont typeface="Arial" panose="020B0604020202020204" pitchFamily="34" charset="0"/>
              <a:buChar char="•"/>
            </a:pPr>
            <a:r>
              <a:rPr lang="sv-SE" sz="1200" dirty="0"/>
              <a:t>Tid för rekrytering och intervju </a:t>
            </a:r>
          </a:p>
          <a:p>
            <a:pPr marL="171450" indent="-171450">
              <a:lnSpc>
                <a:spcPct val="100000"/>
              </a:lnSpc>
              <a:buFont typeface="Arial" panose="020B0604020202020204" pitchFamily="34" charset="0"/>
              <a:buChar char="•"/>
            </a:pPr>
            <a:r>
              <a:rPr lang="sv-SE" sz="1200" dirty="0"/>
              <a:t>Tänk igenom praktiska frågor</a:t>
            </a:r>
            <a:r>
              <a:rPr lang="sv-SE" sz="1200" baseline="0" dirty="0"/>
              <a:t> </a:t>
            </a:r>
            <a:r>
              <a:rPr lang="sv-SE" sz="1200" dirty="0"/>
              <a:t>(lokal, utrustning, tid )</a:t>
            </a:r>
          </a:p>
          <a:p>
            <a:pPr marL="171450" indent="-171450">
              <a:lnSpc>
                <a:spcPct val="100000"/>
              </a:lnSpc>
              <a:buFont typeface="Arial" panose="020B0604020202020204" pitchFamily="34" charset="0"/>
              <a:buChar char="•"/>
            </a:pPr>
            <a:r>
              <a:rPr lang="sv-SE" sz="1200" dirty="0"/>
              <a:t>Boka tider för samarbete och förberedelse med kollega</a:t>
            </a:r>
          </a:p>
          <a:p>
            <a:pPr marL="171450" indent="-171450">
              <a:buFont typeface="Arial" panose="020B0604020202020204" pitchFamily="34" charset="0"/>
              <a:buChar char="•"/>
            </a:pPr>
            <a:r>
              <a:rPr lang="sv-SE" dirty="0"/>
              <a:t>Förankra förberedelsetid hos arbetsledare eller chef..</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71E39-6468-425B-8112-E82D2F02410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828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7A4479-27AB-4EE3-947E-1A0C6F24C9E3}" type="slidenum">
              <a:rPr lang="sv-SE" smtClean="0"/>
              <a:pPr fontAlgn="base">
                <a:spcBef>
                  <a:spcPct val="0"/>
                </a:spcBef>
                <a:spcAft>
                  <a:spcPct val="0"/>
                </a:spcAft>
                <a:defRPr/>
              </a:pPr>
              <a:t>32</a:t>
            </a:fld>
            <a:endParaRPr lang="sv-SE"/>
          </a:p>
        </p:txBody>
      </p:sp>
      <p:sp>
        <p:nvSpPr>
          <p:cNvPr id="63491" name="Rectangle 2"/>
          <p:cNvSpPr>
            <a:spLocks noGrp="1" noRot="1" noChangeAspect="1" noChangeArrowheads="1" noTextEdit="1"/>
          </p:cNvSpPr>
          <p:nvPr>
            <p:ph type="sldImg"/>
          </p:nvPr>
        </p:nvSpPr>
        <p:spPr bwMode="auto">
          <a:xfrm>
            <a:off x="915988" y="744538"/>
            <a:ext cx="4967287" cy="3725862"/>
          </a:xfrm>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noProof="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221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921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min</a:t>
            </a:r>
            <a:endParaRPr lang="sv-SE"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endParaRPr lang="sv-S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Syftet med dagens träff är att sammanfatta och utvärdera arbetet med Komet och att göra en plan för att lättare förebygga och hantera problem i framtiden. </a:t>
            </a:r>
            <a:r>
              <a:rPr kumimoji="0" lang="sv-SE" sz="1200" b="0" i="0" u="none" strike="noStrike" kern="1200" cap="none" spc="0" normalizeH="0" baseline="0" noProof="0" dirty="0">
                <a:ln>
                  <a:noFill/>
                </a:ln>
                <a:solidFill>
                  <a:prstClr val="black"/>
                </a:solidFill>
                <a:effectLst/>
                <a:uLnTx/>
                <a:uFillTx/>
                <a:latin typeface="Calibri"/>
                <a:ea typeface="+mn-ea"/>
                <a:cs typeface="+mn-cs"/>
              </a:rPr>
              <a:t>Träffen är som en repetition för föräldrarna och ett tillfälle för gruppledarna att bekräfta föräldrarna.</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Sammanfatta förälderns arbete och förbered gärna återkopplingen till var och en utifrån de framsteg som noteras såväl i skattningarna och i det arbete föräldern gjort i gruppen och med hemuppgifter.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 träff 9 kommer ni också att prata om </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vikten av att få stöd i sitt föräldraskap och om </a:t>
            </a: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ett ämne som kallas co-</a:t>
            </a:r>
            <a:r>
              <a:rPr lang="sv-SE"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parenting</a:t>
            </a: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(samföräldraskap). Det handlar om hur föräldrar eller de som har föräldrarollen kan samarbeta kring barnet. </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b="0" baseline="0" dirty="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baseline="0" dirty="0"/>
              <a:t>Ni börjar med att följa upp hemuppgiften, den här gången börjar ni ”bakifrån”. De som har jobbat något med överenskommelser av regler och eller nödbroms får berätta kring det. Ni efterhör också hur det går att hantera konflikter genom att sortera i korgarna. De som jobbar med uppdrag med eller utan Ormen får kort berätta hur det går och sedan får samtliga berätta hur arbetet med gemensam stund och FUB går. </a:t>
            </a:r>
            <a:endParaRPr lang="sv-SE" b="1" dirty="0"/>
          </a:p>
          <a:p>
            <a:pPr marL="0" marR="0" lvl="0" indent="0" algn="ctr" defTabSz="914400" rtl="0" eaLnBrk="1" fontAlgn="auto" latinLnBrk="0" hangingPunct="1">
              <a:lnSpc>
                <a:spcPts val="15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Franklin Gothic Demi Cond" panose="020B0706030402020204" pitchFamily="34" charset="0"/>
                <a:ea typeface="Times New Roman" panose="02020603050405020304" pitchFamily="18" charset="0"/>
                <a:cs typeface="Times New Roman" panose="02020603050405020304" pitchFamily="18" charset="0"/>
              </a:rPr>
              <a:t> </a:t>
            </a:r>
            <a:endParaRPr kumimoji="0" lang="sv-SE"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Eftersom detta är den sista genomgången av hemuppgifter är det extra viktigt att stärka föräldrarnas egna initiativ och lösningar på eventuella problem som uppstått.</a:t>
            </a:r>
            <a:endParaRPr kumimoji="0" lang="sv-SE"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eaLnBrk="1" hangingPunct="1">
              <a:spcBef>
                <a:spcPct val="0"/>
              </a:spcBef>
            </a:pPr>
            <a:endParaRPr lang="sv-SE" b="1" dirty="0">
              <a:latin typeface="+mn-lt"/>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4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dirty="0"/>
              <a:t>2 min</a:t>
            </a:r>
          </a:p>
          <a:p>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Inför revideringen av manualen efterfrågade några att manualen skulle </a:t>
            </a:r>
            <a:r>
              <a:rPr lang="sv-SE" b="0" baseline="0" dirty="0"/>
              <a:t>fokusera mer på vikten av föräldrarnas samarbete. Eftersom programmet främst handlar om föräldra-barn relationen har vi inte velat att ta bort fokus från det utan istället valt att lägga ett litet fördjupande avsnitt kring området här på träff 9. </a:t>
            </a:r>
          </a:p>
          <a:p>
            <a:pPr marL="0" indent="0">
              <a:buFontTx/>
              <a:buNone/>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Avsnittet inleds med</a:t>
            </a:r>
            <a:r>
              <a:rPr lang="sv-SE" baseline="0" dirty="0"/>
              <a:t> en del om stöd i föräldraskapet med fokus på föräldrarna ska få reflektera och diskutera kring hur de eventuellt kan få stöd/mer stöd i sitt föräldraskap. Den här delen är med, dels för att det är en viktig del men också för att de som inte delar föräldraskapet med någon ska känna sig inkluderade och känna att de får ut något av avsnittet.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a:p>
          <a:p>
            <a:pPr marL="171450" indent="-171450">
              <a:lnSpc>
                <a:spcPct val="115000"/>
              </a:lnSpc>
              <a:buFont typeface="Arial" panose="020B0604020202020204" pitchFamily="34" charset="0"/>
              <a:buChar char="•"/>
            </a:pPr>
            <a:r>
              <a:rPr lang="sv-SE" baseline="0" dirty="0"/>
              <a:t>Fokuset i delen om co-</a:t>
            </a:r>
            <a:r>
              <a:rPr lang="sv-SE" baseline="0" dirty="0" err="1"/>
              <a:t>parenting</a:t>
            </a:r>
            <a:r>
              <a:rPr lang="sv-SE" baseline="0" dirty="0"/>
              <a:t> är att belysa vikten för barnets välmående av ett gott samarbete mellan dem som har föräldrarollen för barnet. </a:t>
            </a:r>
            <a:r>
              <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rPr>
              <a:t>Samföräldraskap handlar alltså inte bara om biologiska föräldrar eller föräldrar som lever tillsammans. Samföräldraskap kan till exempel finnas tillsammans med den andra föräldern efter en separation, en bonusförälder, mor- eller farförälder eller annan närstående. </a:t>
            </a:r>
          </a:p>
          <a:p>
            <a:pPr>
              <a:lnSpc>
                <a:spcPct val="115000"/>
              </a:lnSpc>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Här får föräldrarna diskutera kring om det finns något de kan göra för att förbättra samföräldraskapet, om de delar föräldraskapet med någon. Samt kring </a:t>
            </a:r>
            <a:r>
              <a:rPr lang="sv-SE" sz="1200" baseline="0" dirty="0">
                <a:effectLst/>
                <a:latin typeface="Times New Roman" panose="02020603050405020304" pitchFamily="18" charset="0"/>
              </a:rPr>
              <a:t>v</a:t>
            </a:r>
            <a:r>
              <a:rPr lang="sv-SE" sz="1200" dirty="0">
                <a:effectLst/>
                <a:latin typeface="Times New Roman" panose="02020603050405020304" pitchFamily="18" charset="0"/>
                <a:ea typeface="Times New Roman" panose="02020603050405020304" pitchFamily="18" charset="0"/>
              </a:rPr>
              <a:t>ilka fördelar det finns för barnet om de vuxna runt barnet samarbetar bra. Diskussionerna sker parvis eller i små grupper och delar sedan med sig i helgrupp.</a:t>
            </a:r>
            <a:endParaRPr lang="sv-SE" dirty="0"/>
          </a:p>
          <a:p>
            <a:pPr>
              <a:lnSpc>
                <a:spcPct val="115000"/>
              </a:lnSpc>
            </a:pPr>
            <a:r>
              <a:rPr lang="sv-SE"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0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Buckley, C.K., [no year]. </a:t>
            </a:r>
            <a:r>
              <a:rPr lang="en-US" sz="1800" i="1" dirty="0">
                <a:effectLst/>
                <a:latin typeface="Times New Roman" panose="02020603050405020304" pitchFamily="18" charset="0"/>
                <a:ea typeface="Times New Roman" panose="02020603050405020304" pitchFamily="18" charset="0"/>
              </a:rPr>
              <a:t>Co-Parenting after Divorce: Opportunities and challenges</a:t>
            </a:r>
            <a:r>
              <a:rPr lang="en-US" sz="1800" dirty="0">
                <a:effectLst/>
                <a:latin typeface="Times New Roman" panose="02020603050405020304" pitchFamily="18" charset="0"/>
                <a:ea typeface="Times New Roman" panose="02020603050405020304" pitchFamily="18" charset="0"/>
              </a:rPr>
              <a:t>. Clinical Science Insights. The Family Institute at Northwestern University.</a:t>
            </a:r>
            <a:endParaRPr lang="sv-SE"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Campbell, C.G., 2023. </a:t>
            </a:r>
            <a:r>
              <a:rPr lang="en-US" sz="1800" i="1" dirty="0">
                <a:effectLst/>
                <a:latin typeface="Times New Roman" panose="02020603050405020304" pitchFamily="18" charset="0"/>
                <a:ea typeface="Times New Roman" panose="02020603050405020304" pitchFamily="18" charset="0"/>
              </a:rPr>
              <a:t>Two decades of coparenting research: A scoping review</a:t>
            </a:r>
            <a:r>
              <a:rPr lang="en-US" sz="1800" dirty="0">
                <a:effectLst/>
                <a:latin typeface="Times New Roman" panose="02020603050405020304" pitchFamily="18" charset="0"/>
                <a:ea typeface="Times New Roman" panose="02020603050405020304" pitchFamily="18" charset="0"/>
              </a:rPr>
              <a:t>. Boise State University </a:t>
            </a:r>
            <a:r>
              <a:rPr lang="en-US" sz="1800" dirty="0" err="1">
                <a:effectLst/>
                <a:latin typeface="Times New Roman" panose="02020603050405020304" pitchFamily="18" charset="0"/>
                <a:ea typeface="Times New Roman" panose="02020603050405020304" pitchFamily="18" charset="0"/>
              </a:rPr>
              <a:t>ScholarWorks</a:t>
            </a:r>
            <a:r>
              <a:rPr lang="en-US" sz="1800" dirty="0">
                <a:effectLst/>
                <a:latin typeface="Times New Roman" panose="02020603050405020304" pitchFamily="18" charset="0"/>
                <a:ea typeface="Times New Roman" panose="02020603050405020304" pitchFamily="18" charset="0"/>
              </a:rPr>
              <a:t>, Department of Psychological Science, September. [online] Available at: https://experts.boisestate.edu/files/647807/Two%20Decades%20of%20Coparenting%20Research_%20A%20Scoping%20Review.pdf [Accessed 23 May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Fransson</a:t>
            </a:r>
            <a:r>
              <a:rPr lang="en-US" sz="1800" dirty="0">
                <a:effectLst/>
                <a:latin typeface="Times New Roman" panose="02020603050405020304" pitchFamily="18" charset="0"/>
                <a:ea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rPr>
              <a:t>Bergström</a:t>
            </a:r>
            <a:r>
              <a:rPr lang="en-US" sz="1800" dirty="0">
                <a:effectLst/>
                <a:latin typeface="Times New Roman" panose="02020603050405020304" pitchFamily="18" charset="0"/>
                <a:ea typeface="Times New Roman" panose="02020603050405020304" pitchFamily="18" charset="0"/>
              </a:rPr>
              <a:t>, M. &amp; </a:t>
            </a:r>
            <a:r>
              <a:rPr lang="en-US" sz="1800" dirty="0" err="1">
                <a:effectLst/>
                <a:latin typeface="Times New Roman" panose="02020603050405020304" pitchFamily="18" charset="0"/>
                <a:ea typeface="Times New Roman" panose="02020603050405020304" pitchFamily="18" charset="0"/>
              </a:rPr>
              <a:t>Hjern</a:t>
            </a:r>
            <a:r>
              <a:rPr lang="en-US" sz="1800" dirty="0">
                <a:effectLst/>
                <a:latin typeface="Times New Roman" panose="02020603050405020304" pitchFamily="18" charset="0"/>
                <a:ea typeface="Times New Roman" panose="02020603050405020304" pitchFamily="18" charset="0"/>
              </a:rPr>
              <a:t>, A., [no year]. </a:t>
            </a:r>
            <a:r>
              <a:rPr lang="sv-SE" sz="1800" i="1" dirty="0">
                <a:effectLst/>
                <a:latin typeface="Times New Roman" panose="02020603050405020304" pitchFamily="18" charset="0"/>
                <a:ea typeface="Times New Roman" panose="02020603050405020304" pitchFamily="18" charset="0"/>
              </a:rPr>
              <a:t>Barn i växelvis boende – en forskningsöversikt</a:t>
            </a:r>
            <a:r>
              <a:rPr lang="sv-SE"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[online] Available at: </a:t>
            </a:r>
            <a:r>
              <a:rPr lang="en-US" sz="1800" u="sng" dirty="0">
                <a:solidFill>
                  <a:srgbClr val="007EC4"/>
                </a:solidFill>
                <a:effectLst/>
                <a:latin typeface="Times New Roman" panose="02020603050405020304" pitchFamily="18" charset="0"/>
                <a:ea typeface="Times New Roman" panose="02020603050405020304" pitchFamily="18" charset="0"/>
                <a:hlinkClick r:id="rId3"/>
              </a:rPr>
              <a:t>https://www.fhi.se</a:t>
            </a:r>
            <a:r>
              <a:rPr lang="en-US" sz="1800" dirty="0">
                <a:effectLst/>
                <a:latin typeface="Times New Roman" panose="02020603050405020304" pitchFamily="18" charset="0"/>
                <a:ea typeface="Times New Roman" panose="02020603050405020304" pitchFamily="18" charset="0"/>
              </a:rPr>
              <a:t> [Accessed 23 May 2025].</a:t>
            </a:r>
            <a:endParaRPr lang="sv-SE" sz="1800" dirty="0">
              <a:effectLst/>
              <a:latin typeface="Times New Roman" panose="02020603050405020304" pitchFamily="18" charset="0"/>
              <a:ea typeface="Times New Roman" panose="02020603050405020304" pitchFamily="18" charset="0"/>
            </a:endParaRPr>
          </a:p>
          <a:p>
            <a:endParaRPr lang="sv-SE" sz="1800" dirty="0">
              <a:effectLst/>
              <a:latin typeface="Times New Roman" panose="02020603050405020304" pitchFamily="18" charset="0"/>
              <a:ea typeface="Times New Roman" panose="02020603050405020304" pitchFamily="18" charset="0"/>
            </a:endParaRPr>
          </a:p>
          <a:p>
            <a:pPr>
              <a:lnSpc>
                <a:spcPct val="115000"/>
              </a:lnSpc>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24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dirty="0"/>
              <a:t>2 min</a:t>
            </a:r>
          </a:p>
          <a:p>
            <a:endParaRPr lang="sv-SE" dirty="0"/>
          </a:p>
          <a:p>
            <a:r>
              <a:rPr lang="sv-SE" b="0" dirty="0"/>
              <a:t>Vad är co-</a:t>
            </a:r>
            <a:r>
              <a:rPr lang="sv-SE" b="0" dirty="0" err="1"/>
              <a:t>parenting</a:t>
            </a:r>
            <a:r>
              <a:rPr lang="sv-SE" b="0" dirty="0"/>
              <a:t> – och varför är det så viktigt?</a:t>
            </a:r>
          </a:p>
          <a:p>
            <a:endParaRPr lang="sv-SE" dirty="0"/>
          </a:p>
          <a:p>
            <a:pPr marL="171450" indent="-171450">
              <a:buFont typeface="Arial" panose="020B0604020202020204" pitchFamily="34" charset="0"/>
              <a:buChar char="•"/>
            </a:pPr>
            <a:r>
              <a:rPr lang="sv-SE" dirty="0"/>
              <a:t>Co-</a:t>
            </a:r>
            <a:r>
              <a:rPr lang="sv-SE" dirty="0" err="1"/>
              <a:t>parenting</a:t>
            </a:r>
            <a:r>
              <a:rPr lang="sv-SE" dirty="0"/>
              <a:t>, eller samföräldraskap, handlar om hur vuxna samarbetar i sin roll som föräldrar – oavsett om de är ett par, bor tillsammans, är separerade eller om någon annan än den biologiska föräldern är involverad, till exempel en bonusförälder eller mor- eller farförälder. Begreppet fokuserar inte på relationen mellan de vuxna, utan på hur de samarbetar kring barnet och formar en gemensam föräldrapersonlighet.</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Forskning visar att ett positivt samföräldraskap leder till många fördelar: bättre relation mellan föräldrarna, ökad känslomässig trygghet hos barnet, mer engagemang från båda föräldrar, och mindre risk för konflikter.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Barn som växer upp med ett välfungerande föräldrateam har lättare att reglera känslor, koncentrera sig och hantera sina impulser. De får dessutom bättre förutsättningar för trygg anknytning och god social utveckling – oavsett om föräldrarna lever ihop eller inte.</a:t>
            </a:r>
          </a:p>
          <a:p>
            <a:endParaRPr lang="sv-SE" dirty="0"/>
          </a:p>
          <a:p>
            <a:pPr marL="171450" indent="-171450">
              <a:buFont typeface="Arial" panose="020B0604020202020204" pitchFamily="34" charset="0"/>
              <a:buChar char="•"/>
            </a:pPr>
            <a:r>
              <a:rPr lang="sv-SE" dirty="0"/>
              <a:t>Ett bra föräldrateam bygger på att man stöttar varandra, delar på ansvaret och visar tillit. Det handlar också om att kunna prata öppet om osäkerheter och olikheter i hur man exempelvis tröstar eller nattar barnet.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Efter en separation är det särskilt viktigt att fortsätta samarbeta – barnets behov förändras med tiden, och föräldrarelationen kommer finnas kvar så länge barnet växer (</a:t>
            </a:r>
            <a:r>
              <a:rPr lang="en-US" sz="1800" dirty="0">
                <a:effectLst/>
                <a:latin typeface="Times New Roman" panose="02020603050405020304" pitchFamily="18" charset="0"/>
                <a:ea typeface="Times New Roman" panose="02020603050405020304" pitchFamily="18" charset="0"/>
              </a:rPr>
              <a:t>Campbell, 2023 &amp; </a:t>
            </a:r>
            <a:r>
              <a:rPr lang="en-US" sz="1800" dirty="0" err="1">
                <a:effectLst/>
                <a:latin typeface="Times New Roman" panose="02020603050405020304" pitchFamily="18" charset="0"/>
                <a:ea typeface="Times New Roman" panose="02020603050405020304" pitchFamily="18" charset="0"/>
              </a:rPr>
              <a:t>Fransson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Bergström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Hjern</a:t>
            </a:r>
            <a:r>
              <a:rPr lang="en-US" sz="1800" dirty="0">
                <a:effectLst/>
                <a:latin typeface="Times New Roman" panose="02020603050405020304" pitchFamily="18" charset="0"/>
                <a:ea typeface="Times New Roman" panose="02020603050405020304" pitchFamily="18" charset="0"/>
              </a:rPr>
              <a:t> (2015).</a:t>
            </a:r>
            <a:endParaRPr lang="sv-SE" sz="1800" dirty="0">
              <a:effectLst/>
              <a:latin typeface="Times New Roman" panose="02020603050405020304" pitchFamily="18" charset="0"/>
              <a:ea typeface="Times New Roman" panose="02020603050405020304" pitchFamily="18" charset="0"/>
            </a:endParaRPr>
          </a:p>
          <a:p>
            <a:endParaRPr lang="sv-SE" sz="1800" dirty="0">
              <a:effectLst/>
              <a:latin typeface="Times New Roman" panose="02020603050405020304" pitchFamily="18" charset="0"/>
              <a:ea typeface="Times New Roman" panose="02020603050405020304" pitchFamily="18" charset="0"/>
            </a:endParaRPr>
          </a:p>
          <a:p>
            <a:pPr>
              <a:lnSpc>
                <a:spcPct val="115000"/>
              </a:lnSpc>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FE24B6-4590-487E-910D-724914C0707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bwMode="auto">
          <a:xfrm>
            <a:off x="614363" y="827088"/>
            <a:ext cx="4964112" cy="3722687"/>
          </a:xfrm>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sv-SE" sz="1400" baseline="0" dirty="0">
                <a:latin typeface="+mn-lt"/>
              </a:rPr>
              <a:t>1 min</a:t>
            </a:r>
          </a:p>
          <a:p>
            <a:pPr eaLnBrk="1" hangingPunct="1">
              <a:spcBef>
                <a:spcPct val="0"/>
              </a:spcBef>
            </a:pPr>
            <a:endParaRPr kumimoji="0" lang="sv-SE"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sv-SE" sz="1400" b="0" i="0" dirty="0">
                <a:effectLst/>
                <a:latin typeface="Times New Roman" panose="02020603050405020304" pitchFamily="18" charset="0"/>
                <a:ea typeface="Times New Roman" panose="02020603050405020304" pitchFamily="18" charset="0"/>
                <a:cs typeface="Times New Roman" panose="02020603050405020304" pitchFamily="18" charset="0"/>
              </a:rPr>
              <a:t>I slutet på genomgången av co-</a:t>
            </a:r>
            <a:r>
              <a:rPr lang="sv-SE" sz="1400" b="0" i="0" dirty="0" err="1">
                <a:effectLst/>
                <a:latin typeface="Times New Roman" panose="02020603050405020304" pitchFamily="18" charset="0"/>
                <a:ea typeface="Times New Roman" panose="02020603050405020304" pitchFamily="18" charset="0"/>
                <a:cs typeface="Times New Roman" panose="02020603050405020304" pitchFamily="18" charset="0"/>
              </a:rPr>
              <a:t>parenting</a:t>
            </a:r>
            <a:r>
              <a:rPr lang="sv-SE" sz="1400" b="0" i="0" dirty="0">
                <a:effectLst/>
                <a:latin typeface="Times New Roman" panose="02020603050405020304" pitchFamily="18" charset="0"/>
                <a:ea typeface="Times New Roman" panose="02020603050405020304" pitchFamily="18" charset="0"/>
                <a:cs typeface="Times New Roman" panose="02020603050405020304" pitchFamily="18" charset="0"/>
              </a:rPr>
              <a:t> delar ni ut en kartläggning av andra befintliga stödinsatser som finns i närområdet. Ni skriver informationen så enkelt som möjligt på ett infoblad eller använd med fördel befintliga föräldraguider och broschyrer. Här ser ni exempel på vad som kan stå med, beroende på vilket stöd som erbjuds i er stadsdel eller kommun. </a:t>
            </a:r>
          </a:p>
          <a:p>
            <a:pPr marL="0" indent="0">
              <a:lnSpc>
                <a:spcPct val="115000"/>
              </a:lnSpc>
              <a:buFont typeface="Arial" panose="020B0604020202020204" pitchFamily="34" charset="0"/>
              <a:buNone/>
            </a:pPr>
            <a:endParaRPr lang="sv-SE" sz="14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sv-SE" sz="1400" b="0" i="0" dirty="0">
                <a:effectLst/>
                <a:latin typeface="Times New Roman" panose="02020603050405020304" pitchFamily="18" charset="0"/>
                <a:ea typeface="Times New Roman" panose="02020603050405020304" pitchFamily="18" charset="0"/>
                <a:cs typeface="Times New Roman" panose="02020603050405020304" pitchFamily="18" charset="0"/>
              </a:rPr>
              <a:t>Den här mallen finns delad till er på plusportalen. </a:t>
            </a:r>
          </a:p>
          <a:p>
            <a:pPr marL="285750" indent="-285750">
              <a:lnSpc>
                <a:spcPct val="115000"/>
              </a:lnSpc>
              <a:buFont typeface="Arial" panose="020B0604020202020204" pitchFamily="34" charset="0"/>
              <a:buChar char="•"/>
            </a:pPr>
            <a:endParaRPr kumimoji="0" lang="sv-SE" sz="13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indent="0">
              <a:lnSpc>
                <a:spcPct val="115000"/>
              </a:lnSpc>
              <a:spcBef>
                <a:spcPts val="1800"/>
              </a:spcBef>
              <a:buFont typeface="Arial" panose="020B0604020202020204" pitchFamily="34" charset="0"/>
              <a:buNone/>
            </a:pPr>
            <a:br>
              <a:rPr lang="sv-SE" sz="1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spcBef>
                <a:spcPct val="0"/>
              </a:spcBef>
            </a:pPr>
            <a:endParaRPr kumimoji="0" lang="sv-SE"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1502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FE24B6-4590-487E-910D-724914C0707C}" type="slidenum">
              <a:rPr lang="sv-SE" smtClean="0"/>
              <a:pPr fontAlgn="base">
                <a:spcBef>
                  <a:spcPct val="0"/>
                </a:spcBef>
                <a:spcAft>
                  <a:spcPct val="0"/>
                </a:spcAft>
                <a:defRPr/>
              </a:pPr>
              <a:t>9</a:t>
            </a:fld>
            <a:endParaRPr lang="sv-SE"/>
          </a:p>
        </p:txBody>
      </p:sp>
      <p:sp>
        <p:nvSpPr>
          <p:cNvPr id="51203" name="Rectangle 2"/>
          <p:cNvSpPr>
            <a:spLocks noGrp="1" noRot="1" noChangeAspect="1" noChangeArrowheads="1" noTextEdit="1"/>
          </p:cNvSpPr>
          <p:nvPr>
            <p:ph type="sldImg"/>
          </p:nvPr>
        </p:nvSpPr>
        <p:spPr bwMode="auto">
          <a:xfrm>
            <a:off x="614363" y="827088"/>
            <a:ext cx="4964112" cy="3722687"/>
          </a:xfrm>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sv-SE" sz="1400" baseline="0" dirty="0">
                <a:latin typeface="+mn-lt"/>
              </a:rPr>
              <a:t>1 min</a:t>
            </a:r>
          </a:p>
          <a:p>
            <a:pPr eaLnBrk="1" hangingPunct="1">
              <a:spcBef>
                <a:spcPct val="0"/>
              </a:spcBef>
            </a:pPr>
            <a:endParaRPr kumimoji="0" lang="sv-SE"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 gör en sammanfattning av Komet utifrån föräldramaterialet på s 3 och därefter får föräldrarna sitta i två eller tre grupper. I grupperna utgår de från planscherna</a:t>
            </a:r>
            <a:r>
              <a:rPr kumimoji="0" lang="sv-SE"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Ficklampan, Härma och 5-1:an och den gröna rutan i föräldramaterialet på sid 3 och delar med sig till varandra av konkreta exempel på saker de gör kopplat till principerna och innehållet i Komet.</a:t>
            </a:r>
            <a:r>
              <a:rPr kumimoji="0" lang="sv-SE"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sv-SE"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Grupperna delar sedan kort med sig i helgrupp.</a:t>
            </a:r>
            <a:endParaRPr kumimoji="0" lang="sv-SE"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eaLnBrk="1" hangingPunct="1">
              <a:spcBef>
                <a:spcPct val="0"/>
              </a:spcBef>
            </a:pPr>
            <a:endParaRPr lang="sv-SE" sz="1400" baseline="0" dirty="0">
              <a:latin typeface="+mn-lt"/>
            </a:endParaRPr>
          </a:p>
          <a:p>
            <a:pPr marL="171450" indent="-171450" eaLnBrk="1" hangingPunct="1">
              <a:spcBef>
                <a:spcPct val="0"/>
              </a:spcBef>
              <a:buFont typeface="Arial" panose="020B0604020202020204" pitchFamily="34" charset="0"/>
              <a:buChar char="•"/>
            </a:pPr>
            <a:r>
              <a:rPr lang="sv-SE" sz="1400" baseline="0" dirty="0">
                <a:latin typeface="+mn-lt"/>
              </a:rPr>
              <a:t>Nu ska ni få göra den övningen fast i par. </a:t>
            </a:r>
          </a:p>
          <a:p>
            <a:pPr marL="171450" indent="-171450" eaLnBrk="1" hangingPunct="1">
              <a:spcBef>
                <a:spcPct val="0"/>
              </a:spcBef>
              <a:buFont typeface="Wingdings" panose="05000000000000000000" pitchFamily="2" charset="2"/>
              <a:buChar char="Ø"/>
            </a:pPr>
            <a:r>
              <a:rPr lang="sv-SE" sz="1400" i="1" baseline="0" dirty="0">
                <a:latin typeface="+mn-lt"/>
              </a:rPr>
              <a:t>Bläddra till nästa bild.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27CA2A5C-0255-497F-B871-B6D6F747F99E}" type="datetime1">
              <a:rPr lang="sv-SE" smtClean="0"/>
              <a:t>2025-07-02</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atin typeface="Stockholm Type Display Regular" pitchFamily="50" charset="0"/>
              </a:defRPr>
            </a:lvl1pPr>
            <a:lvl2pPr indent="-396000">
              <a:defRPr>
                <a:latin typeface="Stockholm Type Display Regular" pitchFamily="50" charset="0"/>
              </a:defRPr>
            </a:lvl2pPr>
            <a:lvl3pPr indent="-288000">
              <a:defRPr>
                <a:latin typeface="Stockholm Type Display Regular" pitchFamily="50" charset="0"/>
              </a:defRPr>
            </a:lvl3pPr>
            <a:lvl4pPr indent="-288000">
              <a:defRPr>
                <a:latin typeface="Stockholm Type Display Regular" pitchFamily="50" charset="0"/>
              </a:defRPr>
            </a:lvl4pPr>
            <a:lvl5pPr indent="-288000">
              <a:defRPr>
                <a:latin typeface="Stockholm Type Display Regular" pitchFamily="50"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2EAFF399-C63E-4466-84A7-F2F17CC841C2}" type="datetime1">
              <a:rPr lang="sv-SE" smtClean="0"/>
              <a:t>2025-07-02</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90982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Bildsida 1">
    <p:spTree>
      <p:nvGrpSpPr>
        <p:cNvPr id="1" name=""/>
        <p:cNvGrpSpPr/>
        <p:nvPr/>
      </p:nvGrpSpPr>
      <p:grpSpPr>
        <a:xfrm>
          <a:off x="0" y="0"/>
          <a:ext cx="0" cy="0"/>
          <a:chOff x="0" y="0"/>
          <a:chExt cx="0" cy="0"/>
        </a:xfrm>
      </p:grpSpPr>
      <p:pic>
        <p:nvPicPr>
          <p:cNvPr id="10" name="Bildobjekt 7" descr="biogasbuss[1].jpg"/>
          <p:cNvPicPr>
            <a:picLocks noChangeAspect="1"/>
          </p:cNvPicPr>
          <p:nvPr userDrawn="1"/>
        </p:nvPicPr>
        <p:blipFill>
          <a:blip r:embed="rId2" cstate="screen"/>
          <a:srcRect/>
          <a:stretch>
            <a:fillRect/>
          </a:stretch>
        </p:blipFill>
        <p:spPr bwMode="auto">
          <a:xfrm>
            <a:off x="0" y="1412875"/>
            <a:ext cx="9144000" cy="5510213"/>
          </a:xfrm>
          <a:prstGeom prst="rect">
            <a:avLst/>
          </a:prstGeom>
          <a:noFill/>
          <a:ln w="9525">
            <a:noFill/>
            <a:miter lim="800000"/>
            <a:headEnd/>
            <a:tailEnd/>
          </a:ln>
        </p:spPr>
      </p:pic>
      <p:sp>
        <p:nvSpPr>
          <p:cNvPr id="9" name="Rektangel 9"/>
          <p:cNvSpPr>
            <a:spLocks noChangeArrowheads="1"/>
          </p:cNvSpPr>
          <p:nvPr userDrawn="1"/>
        </p:nvSpPr>
        <p:spPr bwMode="auto">
          <a:xfrm>
            <a:off x="4479634" y="3820597"/>
            <a:ext cx="184731" cy="369332"/>
          </a:xfrm>
          <a:prstGeom prst="rect">
            <a:avLst/>
          </a:prstGeom>
          <a:solidFill>
            <a:schemeClr val="bg2">
              <a:alpha val="50195"/>
            </a:schemeClr>
          </a:solidFill>
          <a:ln w="9525" algn="ctr">
            <a:noFill/>
            <a:round/>
            <a:headEnd/>
            <a:tailEnd/>
          </a:ln>
        </p:spPr>
        <p:txBody>
          <a:bodyPr wrap="none" anchor="ctr">
            <a:spAutoFit/>
          </a:bodyPr>
          <a:lstStyle/>
          <a:p>
            <a:pPr algn="ctr">
              <a:spcBef>
                <a:spcPct val="50000"/>
              </a:spcBef>
            </a:pPr>
            <a:endParaRPr lang="sv-SE" dirty="0">
              <a:latin typeface="Stockholm Type Display Regular" pitchFamily="50" charset="0"/>
            </a:endParaRPr>
          </a:p>
        </p:txBody>
      </p:sp>
      <p:sp>
        <p:nvSpPr>
          <p:cNvPr id="2" name="Rubrik 1"/>
          <p:cNvSpPr>
            <a:spLocks noGrp="1"/>
          </p:cNvSpPr>
          <p:nvPr>
            <p:ph type="ctrTitle" hasCustomPrompt="1"/>
          </p:nvPr>
        </p:nvSpPr>
        <p:spPr>
          <a:xfrm>
            <a:off x="809625" y="3328988"/>
            <a:ext cx="7524750" cy="714375"/>
          </a:xfrm>
        </p:spPr>
        <p:txBody>
          <a:bodyPr anchor="ctr">
            <a:normAutofit/>
          </a:bodyPr>
          <a:lstStyle>
            <a:lvl1pPr algn="ctr">
              <a:defRPr sz="3500" baseline="0"/>
            </a:lvl1pPr>
          </a:lstStyle>
          <a:p>
            <a:r>
              <a:rPr lang="sv-SE" dirty="0"/>
              <a:t>Skriv rubrik här</a:t>
            </a:r>
            <a:endParaRPr lang="en-GB" dirty="0"/>
          </a:p>
        </p:txBody>
      </p:sp>
      <p:sp>
        <p:nvSpPr>
          <p:cNvPr id="3" name="Underrubrik 2"/>
          <p:cNvSpPr>
            <a:spLocks noGrp="1"/>
          </p:cNvSpPr>
          <p:nvPr>
            <p:ph type="subTitle" idx="1"/>
          </p:nvPr>
        </p:nvSpPr>
        <p:spPr>
          <a:xfrm>
            <a:off x="809625" y="4137026"/>
            <a:ext cx="7524750" cy="660886"/>
          </a:xfrm>
          <a:prstGeom prst="rect">
            <a:avLst/>
          </a:prstGeom>
        </p:spPr>
        <p:txBody>
          <a:bodyPr/>
          <a:lstStyle>
            <a:lvl1pPr marL="0" indent="0" algn="ctr">
              <a:buNone/>
              <a:defRPr>
                <a:solidFill>
                  <a:schemeClr val="tx1"/>
                </a:solidFill>
                <a:latin typeface="Stockholm Type Display Regular"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lang="en-GB" dirty="0"/>
          </a:p>
        </p:txBody>
      </p:sp>
      <p:pic>
        <p:nvPicPr>
          <p:cNvPr id="7" name="Picture 2" descr="förstasida_300"/>
          <p:cNvPicPr>
            <a:picLocks noChangeAspect="1" noChangeArrowheads="1"/>
          </p:cNvPicPr>
          <p:nvPr userDrawn="1"/>
        </p:nvPicPr>
        <p:blipFill>
          <a:blip r:embed="rId3" cstate="print"/>
          <a:srcRect/>
          <a:stretch>
            <a:fillRect/>
          </a:stretch>
        </p:blipFill>
        <p:spPr bwMode="auto">
          <a:xfrm>
            <a:off x="0" y="0"/>
            <a:ext cx="9144000" cy="1438276"/>
          </a:xfrm>
          <a:prstGeom prst="rect">
            <a:avLst/>
          </a:prstGeom>
          <a:noFill/>
        </p:spPr>
      </p:pic>
      <p:pic>
        <p:nvPicPr>
          <p:cNvPr id="11"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12"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endParaRPr lang="en-GB" dirty="0"/>
          </a:p>
        </p:txBody>
      </p:sp>
      <p:sp>
        <p:nvSpPr>
          <p:cNvPr id="13" name="Platshållare för datum 3"/>
          <p:cNvSpPr>
            <a:spLocks noGrp="1"/>
          </p:cNvSpPr>
          <p:nvPr>
            <p:ph type="dt" sz="half" idx="10"/>
          </p:nvPr>
        </p:nvSpPr>
        <p:spPr>
          <a:xfrm>
            <a:off x="8045177" y="545734"/>
            <a:ext cx="952101" cy="173404"/>
          </a:xfrm>
          <a:prstGeom prst="rect">
            <a:avLst/>
          </a:prstGeom>
        </p:spPr>
        <p:txBody>
          <a:bodyPr/>
          <a:lstStyle/>
          <a:p>
            <a:fld id="{59CBD8BD-774D-478A-9BD2-F072382DC562}" type="datetime1">
              <a:rPr lang="sv-SE" smtClean="0"/>
              <a:t>2025-07-02</a:t>
            </a:fld>
            <a:endParaRPr lang="en-GB" dirty="0"/>
          </a:p>
        </p:txBody>
      </p:sp>
      <p:sp>
        <p:nvSpPr>
          <p:cNvPr id="14"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a:latin typeface="Stockholm Type Display Regular" pitchFamily="50" charset="0"/>
              </a:rPr>
              <a:t>SIDAN </a:t>
            </a:r>
            <a:fld id="{D9DB9EAD-8AEE-40D8-9837-BCC6D60FAFF3}" type="slidenum">
              <a:rPr lang="sv-SE" smtClean="0">
                <a:latin typeface="Stockholm Type Display Regular" pitchFamily="50" charset="0"/>
              </a:rPr>
              <a:pPr/>
              <a:t>‹#›</a:t>
            </a:fld>
            <a:endParaRPr lang="sv-SE" dirty="0">
              <a:latin typeface="Stockholm Type Display Regular" pitchFamily="50" charset="0"/>
            </a:endParaRPr>
          </a:p>
        </p:txBody>
      </p:sp>
    </p:spTree>
    <p:extLst>
      <p:ext uri="{BB962C8B-B14F-4D97-AF65-F5344CB8AC3E}">
        <p14:creationId xmlns:p14="http://schemas.microsoft.com/office/powerpoint/2010/main" val="264299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7524750" cy="4116387"/>
          </a:xfrm>
          <a:prstGeom prst="rect">
            <a:avLst/>
          </a:prstGeom>
        </p:spPr>
        <p:txBody>
          <a:bodyPr/>
          <a:lstStyle>
            <a:lvl1pPr>
              <a:defRPr>
                <a:latin typeface="Stockholm Type Display Regular" pitchFamily="50" charset="0"/>
              </a:defRPr>
            </a:lvl1pPr>
            <a:lvl2pPr>
              <a:defRPr>
                <a:latin typeface="Stockholm Type Display Regular" pitchFamily="50" charset="0"/>
              </a:defRPr>
            </a:lvl2pPr>
            <a:lvl3pPr>
              <a:defRPr>
                <a:latin typeface="Stockholm Type Display Regular" pitchFamily="50" charset="0"/>
              </a:defRPr>
            </a:lvl3pPr>
            <a:lvl4pPr>
              <a:defRPr>
                <a:latin typeface="Stockholm Type Display Regular" pitchFamily="50" charset="0"/>
              </a:defRPr>
            </a:lvl4pPr>
            <a:lvl5pPr>
              <a:defRPr>
                <a:latin typeface="Stockholm Type Display Regular" pitchFamily="50"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13" name="Platshållare för datum 12"/>
          <p:cNvSpPr>
            <a:spLocks noGrp="1"/>
          </p:cNvSpPr>
          <p:nvPr>
            <p:ph type="dt" sz="half" idx="10"/>
          </p:nvPr>
        </p:nvSpPr>
        <p:spPr/>
        <p:txBody>
          <a:bodyPr/>
          <a:lstStyle/>
          <a:p>
            <a:pPr>
              <a:defRPr/>
            </a:pPr>
            <a:fld id="{170BFABB-ADE5-47E7-BB7F-3E2E08B05401}" type="datetime1">
              <a:rPr lang="sv-SE" smtClean="0"/>
              <a:t>2025-07-02</a:t>
            </a:fld>
            <a:endParaRPr lang="sv-SE"/>
          </a:p>
        </p:txBody>
      </p:sp>
      <p:sp>
        <p:nvSpPr>
          <p:cNvPr id="14" name="Platshållare för bildnummer 13"/>
          <p:cNvSpPr>
            <a:spLocks noGrp="1"/>
          </p:cNvSpPr>
          <p:nvPr>
            <p:ph type="sldNum" sz="quarter" idx="11"/>
          </p:nvPr>
        </p:nvSpPr>
        <p:spPr/>
        <p:txBody>
          <a:bodyPr/>
          <a:lstStyle/>
          <a:p>
            <a:pPr>
              <a:defRPr/>
            </a:pPr>
            <a:fld id="{1E207CAB-F6AE-4C64-B511-5694B5203C53}" type="slidenum">
              <a:rPr lang="sv-SE" smtClean="0"/>
              <a:pPr>
                <a:defRPr/>
              </a:pPr>
              <a:t>‹#›</a:t>
            </a:fld>
            <a:endParaRPr lang="sv-SE"/>
          </a:p>
        </p:txBody>
      </p:sp>
      <p:sp>
        <p:nvSpPr>
          <p:cNvPr id="15" name="Platshållare för sidfot 14"/>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129889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pPr>
              <a:defRPr/>
            </a:pPr>
            <a:fld id="{03B82CA9-8AE4-42F3-8013-D08AC0E84E31}" type="datetime1">
              <a:rPr lang="sv-SE" smtClean="0"/>
              <a:t>2025-07-02</a:t>
            </a:fld>
            <a:endParaRPr lang="sv-SE"/>
          </a:p>
        </p:txBody>
      </p:sp>
      <p:sp>
        <p:nvSpPr>
          <p:cNvPr id="11" name="Platshållare för bildnummer 10"/>
          <p:cNvSpPr>
            <a:spLocks noGrp="1"/>
          </p:cNvSpPr>
          <p:nvPr>
            <p:ph type="sldNum" sz="quarter" idx="11"/>
          </p:nvPr>
        </p:nvSpPr>
        <p:spPr/>
        <p:txBody>
          <a:bodyPr/>
          <a:lstStyle/>
          <a:p>
            <a:pPr>
              <a:defRPr/>
            </a:pPr>
            <a:fld id="{958AFC94-CD3B-44B8-922D-D525F1059158}" type="slidenum">
              <a:rPr lang="sv-SE" smtClean="0"/>
              <a:pPr>
                <a:defRPr/>
              </a:pPr>
              <a:t>‹#›</a:t>
            </a:fld>
            <a:endParaRPr lang="sv-SE"/>
          </a:p>
        </p:txBody>
      </p:sp>
      <p:sp>
        <p:nvSpPr>
          <p:cNvPr id="12" name="Platshållare för sidfot 11"/>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2798166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445112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06400" y="119063"/>
            <a:ext cx="8585200" cy="1447800"/>
          </a:xfrm>
        </p:spPr>
        <p:txBody>
          <a:bodyPr/>
          <a:lstStyle/>
          <a:p>
            <a:r>
              <a:rPr lang="sv-SE"/>
              <a:t>Klicka här för att ändra format</a:t>
            </a:r>
          </a:p>
        </p:txBody>
      </p:sp>
      <p:sp>
        <p:nvSpPr>
          <p:cNvPr id="3" name="Platshållare för text 2"/>
          <p:cNvSpPr>
            <a:spLocks noGrp="1"/>
          </p:cNvSpPr>
          <p:nvPr>
            <p:ph type="body" sz="half" idx="1"/>
          </p:nvPr>
        </p:nvSpPr>
        <p:spPr>
          <a:xfrm>
            <a:off x="4572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28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fld id="{9EB65981-E7CE-42C1-9CC1-D9DAB1CFB0D0}" type="datetime1">
              <a:rPr lang="sv-SE" smtClean="0"/>
              <a:pPr>
                <a:defRPr/>
              </a:pPr>
              <a:t>2025-07-02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A2D5FC-C764-466C-B34F-BBABC6684993}" type="slidenum">
              <a:rPr lang="en-US"/>
              <a:pPr>
                <a:defRPr/>
              </a:pPr>
              <a:t>‹#›</a:t>
            </a:fld>
            <a:endParaRPr lang="en-US"/>
          </a:p>
        </p:txBody>
      </p:sp>
    </p:spTree>
    <p:extLst>
      <p:ext uri="{BB962C8B-B14F-4D97-AF65-F5344CB8AC3E}">
        <p14:creationId xmlns:p14="http://schemas.microsoft.com/office/powerpoint/2010/main" val="286571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örstasidan_2_rutor_1">
    <p:spTree>
      <p:nvGrpSpPr>
        <p:cNvPr id="1" name=""/>
        <p:cNvGrpSpPr/>
        <p:nvPr/>
      </p:nvGrpSpPr>
      <p:grpSpPr>
        <a:xfrm>
          <a:off x="0" y="0"/>
          <a:ext cx="0" cy="0"/>
          <a:chOff x="0" y="0"/>
          <a:chExt cx="0" cy="0"/>
        </a:xfrm>
      </p:grpSpPr>
      <p:pic>
        <p:nvPicPr>
          <p:cNvPr id="7" name="Bildobjekt 6" descr="Sida10.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Platshållare för text 16"/>
          <p:cNvSpPr txBox="1">
            <a:spLocks/>
          </p:cNvSpPr>
          <p:nvPr userDrawn="1"/>
        </p:nvSpPr>
        <p:spPr>
          <a:xfrm>
            <a:off x="457677" y="457784"/>
            <a:ext cx="5472000" cy="3960000"/>
          </a:xfrm>
          <a:prstGeom prst="rect">
            <a:avLst/>
          </a:prstGeom>
          <a:solidFill>
            <a:srgbClr val="F5F3EE"/>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fld id="{9F5C299E-287B-475F-B400-622E7A882875}" type="datetime1">
              <a:rPr lang="sv-SE" smtClean="0"/>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4" name="Rektangel 13"/>
          <p:cNvSpPr/>
          <p:nvPr userDrawn="1"/>
        </p:nvSpPr>
        <p:spPr>
          <a:xfrm>
            <a:off x="5929200" y="4417200"/>
            <a:ext cx="2757600" cy="1976400"/>
          </a:xfrm>
          <a:prstGeom prst="rect">
            <a:avLst/>
          </a:prstGeom>
          <a:solidFill>
            <a:srgbClr val="F5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latin typeface="Stockholm Type Display Regular" pitchFamily="50" charset="0"/>
            </a:endParaRPr>
          </a:p>
        </p:txBody>
      </p:sp>
      <p:sp>
        <p:nvSpPr>
          <p:cNvPr id="10" name="textruta 9"/>
          <p:cNvSpPr txBox="1"/>
          <p:nvPr userDrawn="1"/>
        </p:nvSpPr>
        <p:spPr>
          <a:xfrm>
            <a:off x="3222625" y="6214546"/>
            <a:ext cx="2601913"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pic>
        <p:nvPicPr>
          <p:cNvPr id="13" name="Bildobjekt 12"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örstasidan_2_rutor_2">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68378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BF0A731C-8120-452A-AD48-8572321C223A}" type="datetime1">
              <a:rPr lang="sv-SE" smtClean="0"/>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289D93"/>
          </a:solidFill>
        </p:spPr>
        <p:txBody>
          <a:bodyPr/>
          <a:lstStyle/>
          <a:p>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örstasidan_2_rutor_3">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007EC4"/>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A15EB778-F5F2-4873-BEF0-DBCCA06DEE63}" type="datetime1">
              <a:rPr lang="sv-SE" smtClean="0"/>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C40068"/>
          </a:solidFill>
        </p:spPr>
        <p:txBody>
          <a:bodyPr/>
          <a:lstStyle/>
          <a:p>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örstasidan_2_rutor_4">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289D93"/>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5A7C6D50-908B-47F8-BD4F-E834E4A04191}" type="datetime1">
              <a:rPr lang="sv-SE" smtClean="0"/>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0" name="Platshållare för bild 11"/>
          <p:cNvSpPr>
            <a:spLocks noGrp="1"/>
          </p:cNvSpPr>
          <p:nvPr>
            <p:ph type="pic" sz="quarter" idx="11"/>
          </p:nvPr>
        </p:nvSpPr>
        <p:spPr>
          <a:xfrm>
            <a:off x="5929820" y="4416985"/>
            <a:ext cx="2758567" cy="1975878"/>
          </a:xfrm>
          <a:solidFill>
            <a:srgbClr val="683788"/>
          </a:solidFill>
        </p:spPr>
        <p:txBody>
          <a:bodyPr/>
          <a:lstStyle/>
          <a:p>
            <a:endParaRPr lang="sv-SE"/>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ADD8BA6-85E2-4454-B855-8830911FB3C8}" type="datetime1">
              <a:rPr lang="sv-SE" smtClean="0"/>
              <a:t>2025-07-02</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örstasidan_2_rutor_5">
    <p:spTree>
      <p:nvGrpSpPr>
        <p:cNvPr id="1" name=""/>
        <p:cNvGrpSpPr/>
        <p:nvPr/>
      </p:nvGrpSpPr>
      <p:grpSpPr>
        <a:xfrm>
          <a:off x="0" y="0"/>
          <a:ext cx="0" cy="0"/>
          <a:chOff x="0" y="0"/>
          <a:chExt cx="0" cy="0"/>
        </a:xfrm>
      </p:grpSpPr>
      <p:sp>
        <p:nvSpPr>
          <p:cNvPr id="7" name="Platshållare för text 16"/>
          <p:cNvSpPr txBox="1">
            <a:spLocks/>
          </p:cNvSpPr>
          <p:nvPr userDrawn="1"/>
        </p:nvSpPr>
        <p:spPr>
          <a:xfrm>
            <a:off x="457677" y="457784"/>
            <a:ext cx="5472000" cy="3960000"/>
          </a:xfrm>
          <a:prstGeom prst="rect">
            <a:avLst/>
          </a:prstGeom>
          <a:solidFill>
            <a:srgbClr val="C4006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023993A7-2723-41AF-A96D-1CB12EA4AB2F}" type="datetime1">
              <a:rPr lang="sv-SE" smtClean="0"/>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8" name="Platshållare för bild 11"/>
          <p:cNvSpPr>
            <a:spLocks noGrp="1"/>
          </p:cNvSpPr>
          <p:nvPr>
            <p:ph type="pic" sz="quarter" idx="11"/>
          </p:nvPr>
        </p:nvSpPr>
        <p:spPr>
          <a:xfrm>
            <a:off x="5929820" y="4416985"/>
            <a:ext cx="2758567" cy="1975878"/>
          </a:xfrm>
          <a:solidFill>
            <a:srgbClr val="007EC4"/>
          </a:solidFill>
        </p:spPr>
        <p:txBody>
          <a:bodyPr/>
          <a:lstStyle/>
          <a:p>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sidor_1">
    <p:bg>
      <p:bgPr>
        <a:solidFill>
          <a:schemeClr val="bg1">
            <a:lumMod val="50000"/>
          </a:schemeClr>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265B7CB-48EA-479B-84C3-8B4F455DF112}" type="datetime1">
              <a:rPr lang="sv-SE" smtClean="0"/>
              <a:t>2025-07-02</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endParaRPr lang="sv-SE" dirty="0"/>
          </a:p>
        </p:txBody>
      </p:sp>
      <p:sp>
        <p:nvSpPr>
          <p:cNvPr id="9" name="Rubrik 8"/>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sidor_2">
    <p:bg>
      <p:bgPr>
        <a:solidFill>
          <a:srgbClr val="007EC4"/>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t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6977A2EF-D9F9-4733-9669-11069ED210DF}" type="datetime1">
              <a:rPr lang="sv-SE" smtClean="0"/>
              <a:t>2025-07-02</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sidor_3">
    <p:bg>
      <p:bgPr>
        <a:solidFill>
          <a:srgbClr val="289D93"/>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57CBC6F8-CA39-449D-B008-599B6B3A7B0A}" type="datetime1">
              <a:rPr lang="sv-SE" smtClean="0"/>
              <a:t>2025-07-02</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sidor_4">
    <p:bg>
      <p:bgPr>
        <a:solidFill>
          <a:srgbClr val="C40068"/>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EF045A6-CF16-4B79-AB49-ADA0DCFB4F70}" type="datetime1">
              <a:rPr lang="sv-SE" smtClean="0"/>
              <a:t>2025-07-02</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7A49125A-2886-4CF0-89A2-FB364D94708D}" type="datetime1">
              <a:rPr lang="sv-SE" smtClean="0"/>
              <a:t>2025-07-02</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endParaRPr lang="sv-SE" dirty="0"/>
          </a:p>
        </p:txBody>
      </p:sp>
      <p:sp>
        <p:nvSpPr>
          <p:cNvPr id="8" name="Rubrik 7"/>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91353AA5-9609-4C6A-B492-C67C73B2082D}" type="datetime1">
              <a:rPr lang="sv-SE" smtClean="0"/>
              <a:t>2025-07-02</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816AF427-4F8D-4C9C-A7E2-EB50E0349F30}" type="datetime1">
              <a:rPr lang="sv-SE" smtClean="0"/>
              <a:t>2025-07-02</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FCDF8FF2-F06E-4260-B471-2CF88D411503}" type="datetime1">
              <a:rPr lang="sv-SE" smtClean="0"/>
              <a:t>2025-07-02</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1B63E685-5F8D-4C0B-8D13-BC42890EEA4A}" type="datetime1">
              <a:rPr lang="sv-SE" smtClean="0"/>
              <a:t>2025-07-02</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7D933C1E-FB14-4B56-B8B7-067AD91212E6}" type="datetime1">
              <a:rPr lang="sv-SE" smtClean="0"/>
              <a:t>2025-07-02</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8C90870B-8812-4AB6-8F61-2EF71A426678}" type="datetime1">
              <a:rPr lang="sv-SE" smtClean="0"/>
              <a:t>2025-07-02</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2025-07-02</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3230152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2025-07-02</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68004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2025-07-02</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765560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2025-07-02</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536187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2025-07-02</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518061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2025-07-02</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3953315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8001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896629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27CA2A5C-0255-497F-B871-B6D6F747F99E}" type="datetime1">
              <a:rPr lang="sv-SE" smtClean="0"/>
              <a:t>2025-07-02</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extLst>
      <p:ext uri="{BB962C8B-B14F-4D97-AF65-F5344CB8AC3E}">
        <p14:creationId xmlns:p14="http://schemas.microsoft.com/office/powerpoint/2010/main" val="223907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AB4619CD-B2AF-4321-85D4-4FF5E056857C}" type="datetime1">
              <a:rPr lang="sv-SE" smtClean="0"/>
              <a:t>2025-07-02</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ADD8BA6-85E2-4454-B855-8830911FB3C8}" type="datetime1">
              <a:rPr lang="sv-SE" smtClean="0"/>
              <a:t>2025-07-02</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2894657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7D933C1E-FB14-4B56-B8B7-067AD91212E6}" type="datetime1">
              <a:rPr lang="sv-SE" smtClean="0"/>
              <a:t>2025-07-02</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3238732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AB4619CD-B2AF-4321-85D4-4FF5E056857C}" type="datetime1">
              <a:rPr lang="sv-SE" smtClean="0"/>
              <a:t>2025-07-02</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95741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945FE53D-4DED-4220-A18B-915A98C569F5}" type="datetime1">
              <a:rPr lang="sv-SE" smtClean="0"/>
              <a:t>2025-07-02</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3352031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47B9815-89C2-49A2-8BA4-6BCC21B57ADE}" type="datetime1">
              <a:rPr lang="sv-SE" smtClean="0"/>
              <a:t>2025-07-02</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948117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D777D5EC-0EA4-4593-8371-04EF6171BB20}" type="datetime1">
              <a:rPr lang="sv-SE" smtClean="0"/>
              <a:t>2025-07-02</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328873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499B776F-0D0A-4926-B307-791F4C19942C}" type="datetime1">
              <a:rPr lang="sv-SE" smtClean="0"/>
              <a:t>2025-07-02</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2847447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5CBA325F-42B1-4297-925E-10DA8A931413}" type="datetime1">
              <a:rPr lang="sv-SE" smtClean="0"/>
              <a:t>2025-07-02</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15297657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Bildsida 1">
    <p:spTree>
      <p:nvGrpSpPr>
        <p:cNvPr id="1" name=""/>
        <p:cNvGrpSpPr/>
        <p:nvPr/>
      </p:nvGrpSpPr>
      <p:grpSpPr>
        <a:xfrm>
          <a:off x="0" y="0"/>
          <a:ext cx="0" cy="0"/>
          <a:chOff x="0" y="0"/>
          <a:chExt cx="0" cy="0"/>
        </a:xfrm>
      </p:grpSpPr>
      <p:pic>
        <p:nvPicPr>
          <p:cNvPr id="10" name="Bildobjekt 7" descr="biogasbuss[1].jpg"/>
          <p:cNvPicPr>
            <a:picLocks noChangeAspect="1"/>
          </p:cNvPicPr>
          <p:nvPr userDrawn="1"/>
        </p:nvPicPr>
        <p:blipFill>
          <a:blip r:embed="rId2" cstate="screen"/>
          <a:srcRect/>
          <a:stretch>
            <a:fillRect/>
          </a:stretch>
        </p:blipFill>
        <p:spPr bwMode="auto">
          <a:xfrm>
            <a:off x="0" y="1412875"/>
            <a:ext cx="9144000" cy="5510213"/>
          </a:xfrm>
          <a:prstGeom prst="rect">
            <a:avLst/>
          </a:prstGeom>
          <a:noFill/>
          <a:ln w="9525">
            <a:noFill/>
            <a:miter lim="800000"/>
            <a:headEnd/>
            <a:tailEnd/>
          </a:ln>
        </p:spPr>
      </p:pic>
      <p:sp>
        <p:nvSpPr>
          <p:cNvPr id="9" name="Rektangel 9"/>
          <p:cNvSpPr>
            <a:spLocks noChangeArrowheads="1"/>
          </p:cNvSpPr>
          <p:nvPr userDrawn="1"/>
        </p:nvSpPr>
        <p:spPr bwMode="auto">
          <a:xfrm>
            <a:off x="4479634" y="3820597"/>
            <a:ext cx="184731" cy="369332"/>
          </a:xfrm>
          <a:prstGeom prst="rect">
            <a:avLst/>
          </a:prstGeom>
          <a:solidFill>
            <a:schemeClr val="bg2">
              <a:alpha val="50195"/>
            </a:schemeClr>
          </a:solidFill>
          <a:ln w="9525" algn="ctr">
            <a:noFill/>
            <a:round/>
            <a:headEnd/>
            <a:tailEnd/>
          </a:ln>
        </p:spPr>
        <p:txBody>
          <a:bodyPr wrap="none" anchor="ctr">
            <a:spAutoFit/>
          </a:bodyPr>
          <a:lstStyle/>
          <a:p>
            <a:pPr algn="ctr">
              <a:spcBef>
                <a:spcPct val="50000"/>
              </a:spcBef>
            </a:pPr>
            <a:endParaRPr lang="sv-SE" dirty="0">
              <a:latin typeface="Stockholm Type Display Regular" pitchFamily="50" charset="0"/>
            </a:endParaRPr>
          </a:p>
        </p:txBody>
      </p:sp>
      <p:sp>
        <p:nvSpPr>
          <p:cNvPr id="2" name="Rubrik 1"/>
          <p:cNvSpPr>
            <a:spLocks noGrp="1"/>
          </p:cNvSpPr>
          <p:nvPr>
            <p:ph type="ctrTitle" hasCustomPrompt="1"/>
          </p:nvPr>
        </p:nvSpPr>
        <p:spPr>
          <a:xfrm>
            <a:off x="809625" y="3328988"/>
            <a:ext cx="7524750" cy="714375"/>
          </a:xfrm>
        </p:spPr>
        <p:txBody>
          <a:bodyPr anchor="ctr">
            <a:normAutofit/>
          </a:bodyPr>
          <a:lstStyle>
            <a:lvl1pPr algn="ctr">
              <a:defRPr sz="3500" baseline="0"/>
            </a:lvl1pPr>
          </a:lstStyle>
          <a:p>
            <a:r>
              <a:rPr lang="sv-SE" dirty="0"/>
              <a:t>Skriv rubrik här</a:t>
            </a:r>
            <a:endParaRPr lang="en-GB" dirty="0"/>
          </a:p>
        </p:txBody>
      </p:sp>
      <p:sp>
        <p:nvSpPr>
          <p:cNvPr id="3" name="Underrubrik 2"/>
          <p:cNvSpPr>
            <a:spLocks noGrp="1"/>
          </p:cNvSpPr>
          <p:nvPr>
            <p:ph type="subTitle" idx="1"/>
          </p:nvPr>
        </p:nvSpPr>
        <p:spPr>
          <a:xfrm>
            <a:off x="809625" y="4137026"/>
            <a:ext cx="7524750" cy="660886"/>
          </a:xfrm>
          <a:prstGeom prst="rect">
            <a:avLst/>
          </a:prstGeom>
        </p:spPr>
        <p:txBody>
          <a:bodyPr/>
          <a:lstStyle>
            <a:lvl1pPr marL="0" indent="0" algn="ctr">
              <a:buNone/>
              <a:defRPr>
                <a:solidFill>
                  <a:schemeClr val="tx1"/>
                </a:solidFill>
                <a:latin typeface="Stockholm Type Display Regular"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lang="en-GB" dirty="0"/>
          </a:p>
        </p:txBody>
      </p:sp>
      <p:pic>
        <p:nvPicPr>
          <p:cNvPr id="7" name="Picture 2" descr="förstasida_300"/>
          <p:cNvPicPr>
            <a:picLocks noChangeAspect="1" noChangeArrowheads="1"/>
          </p:cNvPicPr>
          <p:nvPr userDrawn="1"/>
        </p:nvPicPr>
        <p:blipFill>
          <a:blip r:embed="rId3" cstate="print"/>
          <a:srcRect/>
          <a:stretch>
            <a:fillRect/>
          </a:stretch>
        </p:blipFill>
        <p:spPr bwMode="auto">
          <a:xfrm>
            <a:off x="0" y="0"/>
            <a:ext cx="9144000" cy="1438276"/>
          </a:xfrm>
          <a:prstGeom prst="rect">
            <a:avLst/>
          </a:prstGeom>
          <a:noFill/>
        </p:spPr>
      </p:pic>
      <p:pic>
        <p:nvPicPr>
          <p:cNvPr id="11"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12"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endParaRPr lang="en-GB" dirty="0"/>
          </a:p>
        </p:txBody>
      </p:sp>
      <p:sp>
        <p:nvSpPr>
          <p:cNvPr id="13" name="Platshållare för datum 3"/>
          <p:cNvSpPr>
            <a:spLocks noGrp="1"/>
          </p:cNvSpPr>
          <p:nvPr>
            <p:ph type="dt" sz="half" idx="10"/>
          </p:nvPr>
        </p:nvSpPr>
        <p:spPr>
          <a:xfrm>
            <a:off x="8045177" y="545734"/>
            <a:ext cx="952101" cy="173404"/>
          </a:xfrm>
          <a:prstGeom prst="rect">
            <a:avLst/>
          </a:prstGeom>
        </p:spPr>
        <p:txBody>
          <a:bodyPr/>
          <a:lstStyle/>
          <a:p>
            <a:fld id="{59CBD8BD-774D-478A-9BD2-F072382DC562}" type="datetime1">
              <a:rPr lang="sv-SE" smtClean="0"/>
              <a:t>2025-07-02</a:t>
            </a:fld>
            <a:endParaRPr lang="en-GB" dirty="0"/>
          </a:p>
        </p:txBody>
      </p:sp>
      <p:sp>
        <p:nvSpPr>
          <p:cNvPr id="14"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a:latin typeface="Stockholm Type Display Regular" pitchFamily="50" charset="0"/>
              </a:rPr>
              <a:t>SIDAN </a:t>
            </a:r>
            <a:fld id="{D9DB9EAD-8AEE-40D8-9837-BCC6D60FAFF3}" type="slidenum">
              <a:rPr lang="sv-SE" smtClean="0">
                <a:latin typeface="Stockholm Type Display Regular" pitchFamily="50" charset="0"/>
              </a:rPr>
              <a:pPr/>
              <a:t>‹#›</a:t>
            </a:fld>
            <a:endParaRPr lang="sv-SE" dirty="0">
              <a:latin typeface="Stockholm Type Display Regular" pitchFamily="50" charset="0"/>
            </a:endParaRPr>
          </a:p>
        </p:txBody>
      </p:sp>
    </p:spTree>
    <p:extLst>
      <p:ext uri="{BB962C8B-B14F-4D97-AF65-F5344CB8AC3E}">
        <p14:creationId xmlns:p14="http://schemas.microsoft.com/office/powerpoint/2010/main" val="3504917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7524750" cy="4116387"/>
          </a:xfrm>
          <a:prstGeom prst="rect">
            <a:avLst/>
          </a:prstGeom>
        </p:spPr>
        <p:txBody>
          <a:bodyPr/>
          <a:lstStyle>
            <a:lvl1pPr>
              <a:defRPr>
                <a:latin typeface="Stockholm Type Display Regular" pitchFamily="50" charset="0"/>
              </a:defRPr>
            </a:lvl1pPr>
            <a:lvl2pPr>
              <a:defRPr>
                <a:latin typeface="Stockholm Type Display Regular" pitchFamily="50" charset="0"/>
              </a:defRPr>
            </a:lvl2pPr>
            <a:lvl3pPr>
              <a:defRPr>
                <a:latin typeface="Stockholm Type Display Regular" pitchFamily="50" charset="0"/>
              </a:defRPr>
            </a:lvl3pPr>
            <a:lvl4pPr>
              <a:defRPr>
                <a:latin typeface="Stockholm Type Display Regular" pitchFamily="50" charset="0"/>
              </a:defRPr>
            </a:lvl4pPr>
            <a:lvl5pPr>
              <a:defRPr>
                <a:latin typeface="Stockholm Type Display Regular" pitchFamily="50"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13" name="Platshållare för datum 12"/>
          <p:cNvSpPr>
            <a:spLocks noGrp="1"/>
          </p:cNvSpPr>
          <p:nvPr>
            <p:ph type="dt" sz="half" idx="10"/>
          </p:nvPr>
        </p:nvSpPr>
        <p:spPr/>
        <p:txBody>
          <a:bodyPr/>
          <a:lstStyle/>
          <a:p>
            <a:pPr>
              <a:defRPr/>
            </a:pPr>
            <a:fld id="{170BFABB-ADE5-47E7-BB7F-3E2E08B05401}" type="datetime1">
              <a:rPr lang="sv-SE" smtClean="0"/>
              <a:t>2025-07-02</a:t>
            </a:fld>
            <a:endParaRPr lang="sv-SE"/>
          </a:p>
        </p:txBody>
      </p:sp>
      <p:sp>
        <p:nvSpPr>
          <p:cNvPr id="14" name="Platshållare för bildnummer 13"/>
          <p:cNvSpPr>
            <a:spLocks noGrp="1"/>
          </p:cNvSpPr>
          <p:nvPr>
            <p:ph type="sldNum" sz="quarter" idx="11"/>
          </p:nvPr>
        </p:nvSpPr>
        <p:spPr/>
        <p:txBody>
          <a:bodyPr/>
          <a:lstStyle/>
          <a:p>
            <a:pPr>
              <a:defRPr/>
            </a:pPr>
            <a:fld id="{1E207CAB-F6AE-4C64-B511-5694B5203C53}" type="slidenum">
              <a:rPr lang="sv-SE" smtClean="0"/>
              <a:pPr>
                <a:defRPr/>
              </a:pPr>
              <a:t>‹#›</a:t>
            </a:fld>
            <a:endParaRPr lang="sv-SE"/>
          </a:p>
        </p:txBody>
      </p:sp>
      <p:sp>
        <p:nvSpPr>
          <p:cNvPr id="15" name="Platshållare för sidfot 14"/>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304095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945FE53D-4DED-4220-A18B-915A98C569F5}" type="datetime1">
              <a:rPr lang="sv-SE" smtClean="0"/>
              <a:t>2025-07-02</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pPr>
              <a:defRPr/>
            </a:pPr>
            <a:fld id="{03B82CA9-8AE4-42F3-8013-D08AC0E84E31}" type="datetime1">
              <a:rPr lang="sv-SE" smtClean="0"/>
              <a:t>2025-07-02</a:t>
            </a:fld>
            <a:endParaRPr lang="sv-SE"/>
          </a:p>
        </p:txBody>
      </p:sp>
      <p:sp>
        <p:nvSpPr>
          <p:cNvPr id="11" name="Platshållare för bildnummer 10"/>
          <p:cNvSpPr>
            <a:spLocks noGrp="1"/>
          </p:cNvSpPr>
          <p:nvPr>
            <p:ph type="sldNum" sz="quarter" idx="11"/>
          </p:nvPr>
        </p:nvSpPr>
        <p:spPr/>
        <p:txBody>
          <a:bodyPr/>
          <a:lstStyle/>
          <a:p>
            <a:pPr>
              <a:defRPr/>
            </a:pPr>
            <a:fld id="{958AFC94-CD3B-44B8-922D-D525F1059158}" type="slidenum">
              <a:rPr lang="sv-SE" smtClean="0"/>
              <a:pPr>
                <a:defRPr/>
              </a:pPr>
              <a:t>‹#›</a:t>
            </a:fld>
            <a:endParaRPr lang="sv-SE"/>
          </a:p>
        </p:txBody>
      </p:sp>
      <p:sp>
        <p:nvSpPr>
          <p:cNvPr id="12" name="Platshållare för sidfot 11"/>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3157252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06F0E918-87DC-4B4E-916E-81A5FA2162F8}" type="datetime1">
              <a:rPr lang="sv-SE" smtClean="0"/>
              <a:t>2025-07-02</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12439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2025-07-02</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809639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a:spLocks noGrp="1"/>
          </p:cNvSpPr>
          <p:nvPr>
            <p:ph type="pic" idx="2"/>
          </p:nvPr>
        </p:nvSpPr>
        <p:spPr>
          <a:xfrm>
            <a:off x="1792288" y="612775"/>
            <a:ext cx="5486399" cy="4114800"/>
          </a:xfrm>
          <a:prstGeom prst="rect">
            <a:avLst/>
          </a:prstGeom>
          <a:noFill/>
          <a:ln>
            <a:noFill/>
          </a:ln>
        </p:spPr>
      </p:sp>
      <p:sp>
        <p:nvSpPr>
          <p:cNvPr id="17" name="Shape 1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bin"/>
              <a:buNone/>
              <a:defRPr/>
            </a:lvl1pPr>
            <a:lvl2pPr marL="457200" indent="0" rtl="0">
              <a:spcBef>
                <a:spcPts val="0"/>
              </a:spcBef>
              <a:buFont typeface="Cabin"/>
              <a:buNone/>
              <a:defRPr/>
            </a:lvl2pPr>
            <a:lvl3pPr marL="914400" indent="0" rtl="0">
              <a:spcBef>
                <a:spcPts val="0"/>
              </a:spcBef>
              <a:buFont typeface="Cabin"/>
              <a:buNone/>
              <a:defRPr/>
            </a:lvl3pPr>
            <a:lvl4pPr marL="1371600" indent="0" rtl="0">
              <a:spcBef>
                <a:spcPts val="0"/>
              </a:spcBef>
              <a:buFont typeface="Cabin"/>
              <a:buNone/>
              <a:defRPr/>
            </a:lvl4pPr>
            <a:lvl5pPr marL="1828800" indent="0" rtl="0">
              <a:spcBef>
                <a:spcPts val="0"/>
              </a:spcBef>
              <a:buFont typeface="Cabin"/>
              <a:buNone/>
              <a:defRPr/>
            </a:lvl5pPr>
            <a:lvl6pPr marL="2286000" indent="0" rtl="0">
              <a:spcBef>
                <a:spcPts val="0"/>
              </a:spcBef>
              <a:buFont typeface="Cabin"/>
              <a:buNone/>
              <a:defRPr/>
            </a:lvl6pPr>
            <a:lvl7pPr marL="2743200" indent="0" rtl="0">
              <a:spcBef>
                <a:spcPts val="0"/>
              </a:spcBef>
              <a:buFont typeface="Cabin"/>
              <a:buNone/>
              <a:defRPr/>
            </a:lvl7pPr>
            <a:lvl8pPr marL="3200400" indent="0" rtl="0">
              <a:spcBef>
                <a:spcPts val="0"/>
              </a:spcBef>
              <a:buFont typeface="Cabin"/>
              <a:buNone/>
              <a:defRPr/>
            </a:lvl8pPr>
            <a:lvl9pPr marL="3657600" indent="0" rtl="0">
              <a:spcBef>
                <a:spcPts val="0"/>
              </a:spcBef>
              <a:buFont typeface="Cabin"/>
              <a:buNone/>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4085320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3239010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12751984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bin"/>
              <a:buNone/>
              <a:defRPr/>
            </a:lvl1pPr>
            <a:lvl2pPr marL="457200" indent="0" rtl="0">
              <a:spcBef>
                <a:spcPts val="0"/>
              </a:spcBef>
              <a:buClr>
                <a:srgbClr val="888888"/>
              </a:buClr>
              <a:buFont typeface="Cabin"/>
              <a:buNone/>
              <a:defRPr/>
            </a:lvl2pPr>
            <a:lvl3pPr marL="914400" indent="0" rtl="0">
              <a:spcBef>
                <a:spcPts val="0"/>
              </a:spcBef>
              <a:buClr>
                <a:srgbClr val="888888"/>
              </a:buClr>
              <a:buFont typeface="Cabin"/>
              <a:buNone/>
              <a:defRPr/>
            </a:lvl3pPr>
            <a:lvl4pPr marL="1371600" indent="0" rtl="0">
              <a:spcBef>
                <a:spcPts val="0"/>
              </a:spcBef>
              <a:buClr>
                <a:srgbClr val="888888"/>
              </a:buClr>
              <a:buFont typeface="Cabin"/>
              <a:buNone/>
              <a:defRPr/>
            </a:lvl4pPr>
            <a:lvl5pPr marL="1828800" indent="0" rtl="0">
              <a:spcBef>
                <a:spcPts val="0"/>
              </a:spcBef>
              <a:buClr>
                <a:srgbClr val="888888"/>
              </a:buClr>
              <a:buFont typeface="Cabin"/>
              <a:buNone/>
              <a:defRPr/>
            </a:lvl5pPr>
            <a:lvl6pPr marL="2286000" indent="0" rtl="0">
              <a:spcBef>
                <a:spcPts val="0"/>
              </a:spcBef>
              <a:buClr>
                <a:srgbClr val="888888"/>
              </a:buClr>
              <a:buFont typeface="Cabin"/>
              <a:buNone/>
              <a:defRPr/>
            </a:lvl6pPr>
            <a:lvl7pPr marL="2743200" indent="0" rtl="0">
              <a:spcBef>
                <a:spcPts val="0"/>
              </a:spcBef>
              <a:buClr>
                <a:srgbClr val="888888"/>
              </a:buClr>
              <a:buFont typeface="Cabin"/>
              <a:buNone/>
              <a:defRPr/>
            </a:lvl7pPr>
            <a:lvl8pPr marL="3200400" indent="0" rtl="0">
              <a:spcBef>
                <a:spcPts val="0"/>
              </a:spcBef>
              <a:buClr>
                <a:srgbClr val="888888"/>
              </a:buClr>
              <a:buFont typeface="Cabin"/>
              <a:buNone/>
              <a:defRPr/>
            </a:lvl8pPr>
            <a:lvl9pPr marL="3657600" indent="0" rtl="0">
              <a:spcBef>
                <a:spcPts val="0"/>
              </a:spcBef>
              <a:buClr>
                <a:srgbClr val="888888"/>
              </a:buClr>
              <a:buFont typeface="Cabin"/>
              <a:buNone/>
              <a:defRPr/>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2808842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2489744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bin"/>
              <a:buNone/>
              <a:defRPr/>
            </a:lvl1pPr>
            <a:lvl2pPr marL="457200" indent="0" rtl="0">
              <a:spcBef>
                <a:spcPts val="0"/>
              </a:spcBef>
              <a:buFont typeface="Cabin"/>
              <a:buNone/>
              <a:defRPr/>
            </a:lvl2pPr>
            <a:lvl3pPr marL="914400" indent="0" rtl="0">
              <a:spcBef>
                <a:spcPts val="0"/>
              </a:spcBef>
              <a:buFont typeface="Cabin"/>
              <a:buNone/>
              <a:defRPr/>
            </a:lvl3pPr>
            <a:lvl4pPr marL="1371600" indent="0" rtl="0">
              <a:spcBef>
                <a:spcPts val="0"/>
              </a:spcBef>
              <a:buFont typeface="Cabin"/>
              <a:buNone/>
              <a:defRPr/>
            </a:lvl4pPr>
            <a:lvl5pPr marL="1828800" indent="0" rtl="0">
              <a:spcBef>
                <a:spcPts val="0"/>
              </a:spcBef>
              <a:buFont typeface="Cabin"/>
              <a:buNone/>
              <a:defRPr/>
            </a:lvl5pPr>
            <a:lvl6pPr marL="2286000" indent="0" rtl="0">
              <a:spcBef>
                <a:spcPts val="0"/>
              </a:spcBef>
              <a:buFont typeface="Cabin"/>
              <a:buNone/>
              <a:defRPr/>
            </a:lvl6pPr>
            <a:lvl7pPr marL="2743200" indent="0" rtl="0">
              <a:spcBef>
                <a:spcPts val="0"/>
              </a:spcBef>
              <a:buFont typeface="Cabin"/>
              <a:buNone/>
              <a:defRPr/>
            </a:lvl7pPr>
            <a:lvl8pPr marL="3200400" indent="0" rtl="0">
              <a:spcBef>
                <a:spcPts val="0"/>
              </a:spcBef>
              <a:buFont typeface="Cabin"/>
              <a:buNone/>
              <a:defRPr/>
            </a:lvl8pPr>
            <a:lvl9pPr marL="3657600" indent="0" rtl="0">
              <a:spcBef>
                <a:spcPts val="0"/>
              </a:spcBef>
              <a:buFont typeface="Cabin"/>
              <a:buNone/>
              <a:defRPr/>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bin"/>
              <a:buNone/>
              <a:defRPr/>
            </a:lvl1pPr>
            <a:lvl2pPr marL="457200" indent="0" rtl="0">
              <a:spcBef>
                <a:spcPts val="0"/>
              </a:spcBef>
              <a:buFont typeface="Cabin"/>
              <a:buNone/>
              <a:defRPr/>
            </a:lvl2pPr>
            <a:lvl3pPr marL="914400" indent="0" rtl="0">
              <a:spcBef>
                <a:spcPts val="0"/>
              </a:spcBef>
              <a:buFont typeface="Cabin"/>
              <a:buNone/>
              <a:defRPr/>
            </a:lvl3pPr>
            <a:lvl4pPr marL="1371600" indent="0" rtl="0">
              <a:spcBef>
                <a:spcPts val="0"/>
              </a:spcBef>
              <a:buFont typeface="Cabin"/>
              <a:buNone/>
              <a:defRPr/>
            </a:lvl4pPr>
            <a:lvl5pPr marL="1828800" indent="0" rtl="0">
              <a:spcBef>
                <a:spcPts val="0"/>
              </a:spcBef>
              <a:buFont typeface="Cabin"/>
              <a:buNone/>
              <a:defRPr/>
            </a:lvl5pPr>
            <a:lvl6pPr marL="2286000" indent="0" rtl="0">
              <a:spcBef>
                <a:spcPts val="0"/>
              </a:spcBef>
              <a:buFont typeface="Cabin"/>
              <a:buNone/>
              <a:defRPr/>
            </a:lvl6pPr>
            <a:lvl7pPr marL="2743200" indent="0" rtl="0">
              <a:spcBef>
                <a:spcPts val="0"/>
              </a:spcBef>
              <a:buFont typeface="Cabin"/>
              <a:buNone/>
              <a:defRPr/>
            </a:lvl7pPr>
            <a:lvl8pPr marL="3200400" indent="0" rtl="0">
              <a:spcBef>
                <a:spcPts val="0"/>
              </a:spcBef>
              <a:buFont typeface="Cabin"/>
              <a:buNone/>
              <a:defRPr/>
            </a:lvl8pPr>
            <a:lvl9pPr marL="3657600" indent="0" rtl="0">
              <a:spcBef>
                <a:spcPts val="0"/>
              </a:spcBef>
              <a:buFont typeface="Cabin"/>
              <a:buNone/>
              <a:defRPr/>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2765504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160837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47B9815-89C2-49A2-8BA4-6BCC21B57ADE}" type="datetime1">
              <a:rPr lang="sv-SE" smtClean="0"/>
              <a:t>2025-07-02</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bin"/>
              <a:buNone/>
              <a:defRPr/>
            </a:lvl1pPr>
            <a:lvl2pPr marL="457200" indent="0" rtl="0">
              <a:spcBef>
                <a:spcPts val="0"/>
              </a:spcBef>
              <a:buFont typeface="Cabin"/>
              <a:buNone/>
              <a:defRPr/>
            </a:lvl2pPr>
            <a:lvl3pPr marL="914400" indent="0" rtl="0">
              <a:spcBef>
                <a:spcPts val="0"/>
              </a:spcBef>
              <a:buFont typeface="Cabin"/>
              <a:buNone/>
              <a:defRPr/>
            </a:lvl3pPr>
            <a:lvl4pPr marL="1371600" indent="0" rtl="0">
              <a:spcBef>
                <a:spcPts val="0"/>
              </a:spcBef>
              <a:buFont typeface="Cabin"/>
              <a:buNone/>
              <a:defRPr/>
            </a:lvl4pPr>
            <a:lvl5pPr marL="1828800" indent="0" rtl="0">
              <a:spcBef>
                <a:spcPts val="0"/>
              </a:spcBef>
              <a:buFont typeface="Cabin"/>
              <a:buNone/>
              <a:defRPr/>
            </a:lvl5pPr>
            <a:lvl6pPr marL="2286000" indent="0" rtl="0">
              <a:spcBef>
                <a:spcPts val="0"/>
              </a:spcBef>
              <a:buFont typeface="Cabin"/>
              <a:buNone/>
              <a:defRPr/>
            </a:lvl6pPr>
            <a:lvl7pPr marL="2743200" indent="0" rtl="0">
              <a:spcBef>
                <a:spcPts val="0"/>
              </a:spcBef>
              <a:buFont typeface="Cabin"/>
              <a:buNone/>
              <a:defRPr/>
            </a:lvl7pPr>
            <a:lvl8pPr marL="3200400" indent="0" rtl="0">
              <a:spcBef>
                <a:spcPts val="0"/>
              </a:spcBef>
              <a:buFont typeface="Cabin"/>
              <a:buNone/>
              <a:defRPr/>
            </a:lvl8pPr>
            <a:lvl9pPr marL="3657600" indent="0" rtl="0">
              <a:spcBef>
                <a:spcPts val="0"/>
              </a:spcBef>
              <a:buFont typeface="Cabin"/>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1977373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cSld name="Rubrik och lodrät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2444502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cSld name="Lodrät rubrik och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52091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402072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86729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2025-07-02</a:t>
            </a:fld>
            <a:endParaRPr lang="sv-SE" dirty="0"/>
          </a:p>
        </p:txBody>
      </p:sp>
      <p:sp>
        <p:nvSpPr>
          <p:cNvPr id="16" name="Platshållare för bildnummer 15"/>
          <p:cNvSpPr>
            <a:spLocks noGrp="1"/>
          </p:cNvSpPr>
          <p:nvPr>
            <p:ph type="sldNum" sz="quarter" idx="15"/>
          </p:nvPr>
        </p:nvSpPr>
        <p:spPr/>
        <p:txBody>
          <a:bodyPr/>
          <a:lstStyle/>
          <a:p>
            <a:r>
              <a:rPr lang="sv-SE" dirty="0"/>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dirty="0"/>
              <a:t> </a:t>
            </a:r>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23036632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2025-07-02</a:t>
            </a:fld>
            <a:endParaRPr lang="sv-SE" dirty="0"/>
          </a:p>
        </p:txBody>
      </p:sp>
      <p:sp>
        <p:nvSpPr>
          <p:cNvPr id="21" name="Platshållare för bildnummer 20"/>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053440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2025-07-02</a:t>
            </a:fld>
            <a:endParaRPr lang="sv-SE" dirty="0"/>
          </a:p>
        </p:txBody>
      </p:sp>
      <p:sp>
        <p:nvSpPr>
          <p:cNvPr id="19" name="Platshållare för bildnummer 18"/>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3018509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2025-07-02</a:t>
            </a:fld>
            <a:endParaRPr lang="sv-SE" dirty="0"/>
          </a:p>
        </p:txBody>
      </p:sp>
      <p:sp>
        <p:nvSpPr>
          <p:cNvPr id="15" name="Platshållare för bildnummer 14"/>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033653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2025-07-02</a:t>
            </a:fld>
            <a:endParaRPr lang="sv-SE" dirty="0"/>
          </a:p>
        </p:txBody>
      </p:sp>
      <p:sp>
        <p:nvSpPr>
          <p:cNvPr id="14" name="Platshållare för bildnummer 13"/>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01335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D777D5EC-0EA4-4593-8371-04EF6171BB20}" type="datetime1">
              <a:rPr lang="sv-SE" smtClean="0"/>
              <a:t>2025-07-02</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2025-07-02</a:t>
            </a:fld>
            <a:endParaRPr lang="sv-SE" dirty="0"/>
          </a:p>
        </p:txBody>
      </p:sp>
      <p:sp>
        <p:nvSpPr>
          <p:cNvPr id="20" name="Platshållare för bildnummer 19"/>
          <p:cNvSpPr>
            <a:spLocks noGrp="1"/>
          </p:cNvSpPr>
          <p:nvPr>
            <p:ph type="sldNum" sz="quarter" idx="12"/>
          </p:nvPr>
        </p:nvSpPr>
        <p:spPr/>
        <p:txBody>
          <a:bodyPr/>
          <a:lstStyle/>
          <a:p>
            <a:r>
              <a:rPr lang="sv-SE" dirty="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dirty="0"/>
              <a:t> </a:t>
            </a:r>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6432914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dt" sz="half" idx="10"/>
          </p:nvPr>
        </p:nvSpPr>
        <p:spPr>
          <a:ln/>
        </p:spPr>
        <p:txBody>
          <a:bodyPr/>
          <a:lstStyle>
            <a:lvl1pPr>
              <a:defRPr/>
            </a:lvl1pPr>
          </a:lstStyle>
          <a:p>
            <a:pPr>
              <a:defRPr/>
            </a:pPr>
            <a:fld id="{5A0CDC06-3CB5-4D5A-825E-FF421FDF078C}" type="datetime1">
              <a:rPr lang="sv-SE" smtClean="0"/>
              <a:pPr>
                <a:defRPr/>
              </a:pPr>
              <a:t>2025-07-02</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105843F-ABFE-4530-BCEA-5BF8C1E404FE}" type="slidenum">
              <a:rPr lang="en-US"/>
              <a:pPr>
                <a:defRPr/>
              </a:pPr>
              <a:t>‹#›</a:t>
            </a:fld>
            <a:endParaRPr lang="en-US"/>
          </a:p>
        </p:txBody>
      </p:sp>
    </p:spTree>
    <p:extLst>
      <p:ext uri="{BB962C8B-B14F-4D97-AF65-F5344CB8AC3E}">
        <p14:creationId xmlns:p14="http://schemas.microsoft.com/office/powerpoint/2010/main" val="40632166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6" name="Platshållare för datum 15"/>
          <p:cNvSpPr>
            <a:spLocks noGrp="1"/>
          </p:cNvSpPr>
          <p:nvPr>
            <p:ph type="dt" sz="half" idx="14"/>
          </p:nvPr>
        </p:nvSpPr>
        <p:spPr/>
        <p:txBody>
          <a:bodyPr/>
          <a:lstStyle/>
          <a:p>
            <a:pPr>
              <a:defRPr/>
            </a:pPr>
            <a:fld id="{3DD19587-3EDB-4857-A534-85ED4508166B}" type="datetime1">
              <a:rPr lang="sv-SE" smtClean="0"/>
              <a:pPr>
                <a:defRPr/>
              </a:pPr>
              <a:t>2025-07-02</a:t>
            </a:fld>
            <a:endParaRPr lang="en-US"/>
          </a:p>
        </p:txBody>
      </p:sp>
      <p:sp>
        <p:nvSpPr>
          <p:cNvPr id="17" name="Platshållare för bildnummer 16"/>
          <p:cNvSpPr>
            <a:spLocks noGrp="1"/>
          </p:cNvSpPr>
          <p:nvPr>
            <p:ph type="sldNum" sz="quarter" idx="15"/>
          </p:nvPr>
        </p:nvSpPr>
        <p:spPr/>
        <p:txBody>
          <a:bodyPr/>
          <a:lstStyle/>
          <a:p>
            <a:pPr>
              <a:defRPr/>
            </a:pPr>
            <a:fld id="{A6AE7D84-8989-4387-8839-F58313589C0D}" type="slidenum">
              <a:rPr lang="en-US" smtClean="0"/>
              <a:pPr>
                <a:defRPr/>
              </a:pPr>
              <a:t>‹#›</a:t>
            </a:fld>
            <a:endParaRPr lang="en-US"/>
          </a:p>
        </p:txBody>
      </p:sp>
      <p:sp>
        <p:nvSpPr>
          <p:cNvPr id="18" name="Platshållare för sidfot 17"/>
          <p:cNvSpPr>
            <a:spLocks noGrp="1"/>
          </p:cNvSpPr>
          <p:nvPr>
            <p:ph type="ftr" sz="quarter" idx="16"/>
          </p:nvPr>
        </p:nvSpPr>
        <p:spPr/>
        <p:txBody>
          <a:bodyPr/>
          <a:lstStyle/>
          <a:p>
            <a:pPr>
              <a:defRPr/>
            </a:pPr>
            <a:endParaRPr lang="en-US"/>
          </a:p>
        </p:txBody>
      </p:sp>
    </p:spTree>
    <p:extLst>
      <p:ext uri="{BB962C8B-B14F-4D97-AF65-F5344CB8AC3E}">
        <p14:creationId xmlns:p14="http://schemas.microsoft.com/office/powerpoint/2010/main" val="27085939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06400" y="119063"/>
            <a:ext cx="8585200" cy="1447800"/>
          </a:xfrm>
        </p:spPr>
        <p:txBody>
          <a:bodyPr/>
          <a:lstStyle/>
          <a:p>
            <a:r>
              <a:rPr lang="sv-SE"/>
              <a:t>Klicka här för att ändra format</a:t>
            </a:r>
          </a:p>
        </p:txBody>
      </p:sp>
      <p:sp>
        <p:nvSpPr>
          <p:cNvPr id="3" name="Platshållare för text 2"/>
          <p:cNvSpPr>
            <a:spLocks noGrp="1"/>
          </p:cNvSpPr>
          <p:nvPr>
            <p:ph type="body" sz="half" idx="1"/>
          </p:nvPr>
        </p:nvSpPr>
        <p:spPr>
          <a:xfrm>
            <a:off x="4572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28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fld id="{9EB65981-E7CE-42C1-9CC1-D9DAB1CFB0D0}" type="datetime1">
              <a:rPr lang="sv-SE" smtClean="0"/>
              <a:pPr>
                <a:defRPr/>
              </a:pPr>
              <a:t>2025-07-02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A2D5FC-C764-466C-B34F-BBABC6684993}" type="slidenum">
              <a:rPr lang="en-US"/>
              <a:pPr>
                <a:defRPr/>
              </a:pPr>
              <a:t>‹#›</a:t>
            </a:fld>
            <a:endParaRPr lang="en-US"/>
          </a:p>
        </p:txBody>
      </p:sp>
    </p:spTree>
    <p:extLst>
      <p:ext uri="{BB962C8B-B14F-4D97-AF65-F5344CB8AC3E}">
        <p14:creationId xmlns:p14="http://schemas.microsoft.com/office/powerpoint/2010/main" val="41903483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FB949-6AFC-4A44-BC1D-7AA19F00E46E}" type="datetimeFigureOut">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2025-07-02</a:t>
            </a:fld>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
        <p:nvSpPr>
          <p:cNvPr id="14" name="Platshållare för bildnummer 1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574B-F434-4892-8979-72E13DC096CA}"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
        <p:nvSpPr>
          <p:cNvPr id="15" name="Platshållare för sidfot 14"/>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6743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499B776F-0D0A-4926-B307-791F4C19942C}" type="datetime1">
              <a:rPr lang="sv-SE" smtClean="0"/>
              <a:t>2025-07-02</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5CBA325F-42B1-4297-925E-10DA8A931413}" type="datetime1">
              <a:rPr lang="sv-SE" smtClean="0"/>
              <a:t>2025-07-02</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6.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6.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6.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8.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endParaRPr lang="sv-SE" dirty="0"/>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A03B54A4-5526-444D-AC4A-0DF9974F7F0E}" type="datetime1">
              <a:rPr lang="sv-SE" smtClean="0"/>
              <a:t>2025-07-02</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83" r:id="rId1"/>
    <p:sldLayoutId id="2147483705" r:id="rId2"/>
    <p:sldLayoutId id="2147483672" r:id="rId3"/>
    <p:sldLayoutId id="2147483673" r:id="rId4"/>
    <p:sldLayoutId id="2147483674" r:id="rId5"/>
    <p:sldLayoutId id="2147483676" r:id="rId6"/>
    <p:sldLayoutId id="2147483677" r:id="rId7"/>
    <p:sldLayoutId id="2147483777" r:id="rId8"/>
    <p:sldLayoutId id="2147483684" r:id="rId9"/>
    <p:sldLayoutId id="2147483786" r:id="rId10"/>
    <p:sldLayoutId id="2147483787" r:id="rId11"/>
    <p:sldLayoutId id="2147483788" r:id="rId12"/>
    <p:sldLayoutId id="2147483789" r:id="rId13"/>
    <p:sldLayoutId id="2147483797" r:id="rId14"/>
    <p:sldLayoutId id="2147483798" r:id="rId15"/>
  </p:sldLayoutIdLst>
  <p:hf hdr="0" ftr="0" dt="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1" name="Platshållare för datum 5"/>
          <p:cNvSpPr>
            <a:spLocks noGrp="1"/>
          </p:cNvSpPr>
          <p:nvPr>
            <p:ph type="dt" sz="half" idx="2"/>
          </p:nvPr>
        </p:nvSpPr>
        <p:spPr>
          <a:xfrm>
            <a:off x="365787" y="6152909"/>
            <a:ext cx="2133600" cy="365125"/>
          </a:xfrm>
          <a:prstGeom prst="rect">
            <a:avLst/>
          </a:prstGeom>
        </p:spPr>
        <p:txBody>
          <a:bodyPr vert="horz" lIns="91440" tIns="45720" rIns="91440" bIns="45720" rtlCol="0" anchor="ctr"/>
          <a:lstStyle>
            <a:lvl1pPr algn="l">
              <a:defRPr sz="1000">
                <a:solidFill>
                  <a:schemeClr val="bg1"/>
                </a:solidFill>
                <a:latin typeface="Stockholm Type Display Regular" pitchFamily="50" charset="0"/>
              </a:defRPr>
            </a:lvl1pPr>
          </a:lstStyle>
          <a:p>
            <a:fld id="{C5F79CD4-0A63-4480-8FC2-2D9697814A67}" type="datetime1">
              <a:rPr lang="sv-SE" smtClean="0"/>
              <a:t>2025-07-02</a:t>
            </a:fld>
            <a:endParaRPr lang="sv-SE" dirty="0"/>
          </a:p>
        </p:txBody>
      </p:sp>
      <p:sp>
        <p:nvSpPr>
          <p:cNvPr id="12" name="Platshållare för sidfot 6"/>
          <p:cNvSpPr>
            <a:spLocks noGrp="1"/>
          </p:cNvSpPr>
          <p:nvPr>
            <p:ph type="ftr" sz="quarter" idx="3"/>
          </p:nvPr>
        </p:nvSpPr>
        <p:spPr>
          <a:xfrm>
            <a:off x="3201132" y="6152612"/>
            <a:ext cx="2895600" cy="365125"/>
          </a:xfrm>
          <a:prstGeom prst="rect">
            <a:avLst/>
          </a:prstGeom>
        </p:spPr>
        <p:txBody>
          <a:bodyPr vert="horz" lIns="91440" tIns="45720" rIns="91440" bIns="45720" rtlCol="0" anchor="ctr"/>
          <a:lstStyle>
            <a:lvl1pPr algn="l">
              <a:defRPr sz="1000">
                <a:solidFill>
                  <a:schemeClr val="accent6"/>
                </a:solidFill>
                <a:latin typeface="Stockholm Type Display Regular" pitchFamily="50" charset="0"/>
              </a:defRPr>
            </a:lvl1pPr>
          </a:lstStyle>
          <a:p>
            <a:endParaRPr lang="sv-SE" dirty="0"/>
          </a:p>
        </p:txBody>
      </p:sp>
      <p:sp>
        <p:nvSpPr>
          <p:cNvPr id="14" name="Platshållare för rubrik 13"/>
          <p:cNvSpPr>
            <a:spLocks noGrp="1"/>
          </p:cNvSpPr>
          <p:nvPr>
            <p:ph type="title"/>
          </p:nvPr>
        </p:nvSpPr>
        <p:spPr>
          <a:xfrm>
            <a:off x="457200" y="550863"/>
            <a:ext cx="5487988" cy="1143000"/>
          </a:xfrm>
          <a:prstGeom prst="rect">
            <a:avLst/>
          </a:prstGeom>
        </p:spPr>
        <p:txBody>
          <a:bodyPr vert="horz" lIns="234000" tIns="234000" rIns="234000" bIns="45720" rtlCol="0" anchor="t" anchorCtr="0">
            <a:normAutofit/>
          </a:bodyPr>
          <a:lstStyle/>
          <a:p>
            <a:r>
              <a:rPr lang="sv-SE" dirty="0"/>
              <a:t>Klicka här för att ändra format</a:t>
            </a:r>
          </a:p>
        </p:txBody>
      </p:sp>
      <p:sp>
        <p:nvSpPr>
          <p:cNvPr id="16" name="Platshållare för text 15"/>
          <p:cNvSpPr>
            <a:spLocks noGrp="1"/>
          </p:cNvSpPr>
          <p:nvPr>
            <p:ph type="body" idx="1"/>
          </p:nvPr>
        </p:nvSpPr>
        <p:spPr>
          <a:xfrm>
            <a:off x="458788" y="2114551"/>
            <a:ext cx="5486400" cy="2200274"/>
          </a:xfrm>
          <a:prstGeom prst="rect">
            <a:avLst/>
          </a:prstGeom>
        </p:spPr>
        <p:txBody>
          <a:bodyPr vert="horz" lIns="234000" tIns="45720" rIns="23400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7" name="textruta 6"/>
          <p:cNvSpPr txBox="1"/>
          <p:nvPr/>
        </p:nvSpPr>
        <p:spPr>
          <a:xfrm>
            <a:off x="3222625" y="6198672"/>
            <a:ext cx="3273425" cy="246221"/>
          </a:xfrm>
          <a:prstGeom prst="rect">
            <a:avLst/>
          </a:prstGeom>
          <a:noFill/>
        </p:spPr>
        <p:txBody>
          <a:bodyPr wrap="square" rtlCol="0">
            <a:spAutoFit/>
          </a:bodyPr>
          <a:lstStyle/>
          <a:p>
            <a:r>
              <a:rPr lang="sv-SE" sz="1000" dirty="0">
                <a:solidFill>
                  <a:schemeClr val="bg1"/>
                </a:solidFill>
                <a:latin typeface="Stockholm Type Display Regular" pitchFamily="50" charset="0"/>
              </a:rPr>
              <a:t>The Capital of Scandinavia</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dt="0"/>
  <p:txStyles>
    <p:titleStyle>
      <a:lvl1pPr algn="l" defTabSz="914400" rtl="0" eaLnBrk="1" latinLnBrk="0" hangingPunct="1">
        <a:lnSpc>
          <a:spcPts val="3800"/>
        </a:lnSpc>
        <a:spcBef>
          <a:spcPct val="0"/>
        </a:spcBef>
        <a:buNone/>
        <a:defRPr sz="4000" b="1" kern="1200" spc="60" baseline="0">
          <a:solidFill>
            <a:schemeClr val="bg1"/>
          </a:solidFill>
          <a:latin typeface="Stockholm Type Display Regular" pitchFamily="50" charset="0"/>
          <a:ea typeface="+mj-ea"/>
          <a:cs typeface="+mj-cs"/>
        </a:defRPr>
      </a:lvl1pPr>
    </p:titleStyle>
    <p:bodyStyle>
      <a:lvl1pPr marL="0" indent="0" algn="l" defTabSz="914400" rtl="0" eaLnBrk="1" latinLnBrk="0" hangingPunct="1">
        <a:lnSpc>
          <a:spcPts val="2000"/>
        </a:lnSpc>
        <a:spcBef>
          <a:spcPts val="0"/>
        </a:spcBef>
        <a:buFont typeface="Arial" pitchFamily="34" charset="0"/>
        <a:buNone/>
        <a:defRPr sz="2000" kern="1200">
          <a:solidFill>
            <a:srgbClr val="000000"/>
          </a:solidFill>
          <a:latin typeface="Stockholm Type Display Regular" pitchFamily="50" charset="0"/>
          <a:ea typeface="+mn-ea"/>
          <a:cs typeface="+mn-cs"/>
        </a:defRPr>
      </a:lvl1pPr>
      <a:lvl2pPr marL="74295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3pPr>
      <a:lvl4pPr marL="16002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4pPr>
      <a:lvl5pPr marL="20574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89D93"/>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8788" y="457200"/>
            <a:ext cx="8231188" cy="970838"/>
          </a:xfrm>
          <a:prstGeom prst="rect">
            <a:avLst/>
          </a:prstGeom>
        </p:spPr>
        <p:txBody>
          <a:bodyPr vert="horz" lIns="0" tIns="0" rIns="0" bIns="0" rtlCol="0" anchor="t" anchorCtr="0">
            <a:normAutofit/>
          </a:bodyPr>
          <a:lstStyle/>
          <a:p>
            <a:r>
              <a:rPr lang="sv-SE" dirty="0"/>
              <a:t>Klicka här för att ändra format</a:t>
            </a:r>
          </a:p>
        </p:txBody>
      </p:sp>
      <p:pic>
        <p:nvPicPr>
          <p:cNvPr id="6" name="Bildobjekt 5" descr="StockholmsStad_logot#21B0A8.png"/>
          <p:cNvPicPr>
            <a:picLocks noChangeAspect="1"/>
          </p:cNvPicPr>
          <p:nvPr/>
        </p:nvPicPr>
        <p:blipFill>
          <a:blip r:embed="rId6" cstate="screen"/>
          <a:stretch>
            <a:fillRect/>
          </a:stretch>
        </p:blipFill>
        <p:spPr>
          <a:xfrm>
            <a:off x="457200" y="5935350"/>
            <a:ext cx="1632207" cy="589789"/>
          </a:xfrm>
          <a:prstGeom prst="rect">
            <a:avLst/>
          </a:prstGeom>
        </p:spPr>
      </p:pic>
      <p:sp>
        <p:nvSpPr>
          <p:cNvPr id="8" name="Platshållare för text 7"/>
          <p:cNvSpPr>
            <a:spLocks noGrp="1"/>
          </p:cNvSpPr>
          <p:nvPr>
            <p:ph type="body" idx="1"/>
          </p:nvPr>
        </p:nvSpPr>
        <p:spPr>
          <a:xfrm>
            <a:off x="457200" y="1440000"/>
            <a:ext cx="8229600" cy="2903537"/>
          </a:xfrm>
          <a:prstGeom prst="rect">
            <a:avLst/>
          </a:prstGeom>
        </p:spPr>
        <p:txBody>
          <a:bodyPr vert="horz" lIns="0" tIns="0" rIns="9144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2"/>
          </p:nvPr>
        </p:nvSpPr>
        <p:spPr>
          <a:xfrm>
            <a:off x="6554788" y="6069112"/>
            <a:ext cx="2133600" cy="153888"/>
          </a:xfrm>
          <a:prstGeom prst="rect">
            <a:avLst/>
          </a:prstGeom>
        </p:spPr>
        <p:txBody>
          <a:bodyPr vert="horz" lIns="0" tIns="0" rIns="0" bIns="0" rtlCol="0" anchor="b" anchorCtr="0">
            <a:spAutoFit/>
          </a:bodyPr>
          <a:lstStyle>
            <a:lvl1pPr algn="r">
              <a:defRPr sz="1000">
                <a:solidFill>
                  <a:schemeClr val="accent6"/>
                </a:solidFill>
                <a:latin typeface="Stockholm Type Display Regular" pitchFamily="50" charset="0"/>
              </a:defRPr>
            </a:lvl1pPr>
          </a:lstStyle>
          <a:p>
            <a:fld id="{0A4C72E1-0559-434A-ABC3-70B0D67E5E2A}" type="datetime1">
              <a:rPr lang="sv-SE" smtClean="0"/>
              <a:t>2025-07-02</a:t>
            </a:fld>
            <a:endParaRPr lang="sv-SE" dirty="0"/>
          </a:p>
        </p:txBody>
      </p:sp>
      <p:sp>
        <p:nvSpPr>
          <p:cNvPr id="12" name="Platshållare för bildnummer 11"/>
          <p:cNvSpPr>
            <a:spLocks noGrp="1"/>
          </p:cNvSpPr>
          <p:nvPr>
            <p:ph type="sldNum" sz="quarter" idx="4"/>
          </p:nvPr>
        </p:nvSpPr>
        <p:spPr>
          <a:xfrm>
            <a:off x="6554788" y="62342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3"/>
          </p:nvPr>
        </p:nvSpPr>
        <p:spPr>
          <a:xfrm>
            <a:off x="3317875" y="6008688"/>
            <a:ext cx="2895600" cy="365125"/>
          </a:xfrm>
          <a:prstGeom prst="rect">
            <a:avLst/>
          </a:prstGeom>
        </p:spPr>
        <p:txBody>
          <a:bodyPr vert="horz" lIns="0" tIns="0" rIns="0" bIns="0" rtlCol="0" anchor="b" anchorCtr="0"/>
          <a:lstStyle>
            <a:lvl1pPr algn="l">
              <a:defRPr sz="1000">
                <a:solidFill>
                  <a:schemeClr val="tx1">
                    <a:tint val="75000"/>
                  </a:schemeClr>
                </a:solidFill>
                <a:latin typeface="Stockholm Type Display Regular" pitchFamily="50" charset="0"/>
              </a:defRPr>
            </a:lvl1pPr>
          </a:lstStyle>
          <a:p>
            <a:endParaRPr lang="sv-SE"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hf hdr="0" ftr="0" dt="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F5F3EE"/>
          </a:solidFill>
          <a:latin typeface="Stockholm Type Display Regular" pitchFamily="50" charset="0"/>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F5F3EE"/>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06BB8ADD-2344-460D-AB3E-EA2B5F4D0761}" type="datetime1">
              <a:rPr lang="sv-SE" smtClean="0"/>
              <a:t>2025-07-02</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endParaRPr lang="sv-SE" dirty="0"/>
          </a:p>
        </p:txBody>
      </p:sp>
      <p:pic>
        <p:nvPicPr>
          <p:cNvPr id="9" name="Bildobjekt 8" descr="StockholmsStad_logot#21B0A5.png"/>
          <p:cNvPicPr>
            <a:picLocks noChangeAspect="1"/>
          </p:cNvPicPr>
          <p:nvPr/>
        </p:nvPicPr>
        <p:blipFill>
          <a:blip r:embed="rId8" cstate="screen"/>
          <a:stretch>
            <a:fillRect/>
          </a:stretch>
        </p:blipFill>
        <p:spPr>
          <a:xfrm>
            <a:off x="477525" y="5954400"/>
            <a:ext cx="1613919" cy="548641"/>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hf hdr="0" ftr="0" dt="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2025-07-02</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10"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215134052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7" r:id="rId7"/>
    <p:sldLayoutId id="2147483808" r:id="rId8"/>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endParaRPr lang="sv-SE" dirty="0"/>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A03B54A4-5526-444D-AC4A-0DF9974F7F0E}" type="datetime1">
              <a:rPr lang="sv-SE" smtClean="0"/>
              <a:t>2025-07-02</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extLst>
      <p:ext uri="{BB962C8B-B14F-4D97-AF65-F5344CB8AC3E}">
        <p14:creationId xmlns:p14="http://schemas.microsoft.com/office/powerpoint/2010/main" val="342187901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20" r:id="rId10"/>
    <p:sldLayoutId id="2147483821" r:id="rId11"/>
    <p:sldLayoutId id="2147483822" r:id="rId12"/>
    <p:sldLayoutId id="2147483823" r:id="rId13"/>
    <p:sldLayoutId id="2147483824" r:id="rId14"/>
  </p:sldLayoutIdLst>
  <p:hf hdr="0" ftr="0" dt="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bin"/>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sv-SE" sz="1200" b="0" i="0" u="none" strike="noStrike" cap="none" baseline="0">
                <a:solidFill>
                  <a:srgbClr val="888888"/>
                </a:solidFill>
                <a:latin typeface="Cabin"/>
                <a:ea typeface="Cabin"/>
                <a:cs typeface="Cabin"/>
                <a:sym typeface="Cabin"/>
              </a:rPr>
              <a:t>‹#›</a:t>
            </a:fld>
            <a:endParaRPr lang="sv-SE" sz="1200" b="0" i="0" u="none" strike="noStrike" cap="none" baseline="0">
              <a:solidFill>
                <a:srgbClr val="888888"/>
              </a:solidFill>
              <a:latin typeface="Cabin"/>
              <a:ea typeface="Cabin"/>
              <a:cs typeface="Cabin"/>
              <a:sym typeface="Cabin"/>
            </a:endParaRPr>
          </a:p>
        </p:txBody>
      </p:sp>
    </p:spTree>
    <p:extLst>
      <p:ext uri="{BB962C8B-B14F-4D97-AF65-F5344CB8AC3E}">
        <p14:creationId xmlns:p14="http://schemas.microsoft.com/office/powerpoint/2010/main" val="28521304"/>
      </p:ext>
    </p:extLst>
  </p:cSld>
  <p:clrMap bg1="lt1" tx1="dk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2025-07-02</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 </a:t>
            </a:r>
          </a:p>
        </p:txBody>
      </p:sp>
      <p:pic>
        <p:nvPicPr>
          <p:cNvPr id="9" name="Bildobjekt 8" descr="StockholmsStad_logot#21B0A5.png"/>
          <p:cNvPicPr>
            <a:picLocks noChangeAspect="1"/>
          </p:cNvPicPr>
          <p:nvPr/>
        </p:nvPicPr>
        <p:blipFill>
          <a:blip r:embed="rId12"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255843278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5.xml"/><Relationship Id="rId5" Type="http://schemas.openxmlformats.org/officeDocument/2006/relationships/image" Target="../media/image17.jpe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2.xml"/><Relationship Id="rId5" Type="http://schemas.openxmlformats.org/officeDocument/2006/relationships/image" Target="../media/image35.png"/><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www.adhdkartan.se/"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9.gif"/><Relationship Id="rId4" Type="http://schemas.openxmlformats.org/officeDocument/2006/relationships/hyperlink" Target="https://attention.se/varaprojekt/trots-al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9.gif"/></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3.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19.gif"/></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doi.org/10.1016/j.cpr.2016.11.006" TargetMode="External"/><Relationship Id="rId2" Type="http://schemas.openxmlformats.org/officeDocument/2006/relationships/notesSlide" Target="../notesSlides/notesSlide33.xml"/><Relationship Id="rId1" Type="http://schemas.openxmlformats.org/officeDocument/2006/relationships/slideLayout" Target="../slideLayouts/slideLayout74.xml"/><Relationship Id="rId6" Type="http://schemas.openxmlformats.org/officeDocument/2006/relationships/hyperlink" Target="https://www.fhi.se/" TargetMode="External"/><Relationship Id="rId5" Type="http://schemas.openxmlformats.org/officeDocument/2006/relationships/hyperlink" Target="https://experts.boisestate.edu/files/647807/Two%20Decades%20of%20Coparenting%20Research_%20A%20Scoping%20Review.pdf" TargetMode="External"/><Relationship Id="rId4" Type="http://schemas.openxmlformats.org/officeDocument/2006/relationships/hyperlink" Target="https://doi.org/10.1016/j.avb.2022.10179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gif"/></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52.xml"/><Relationship Id="rId5" Type="http://schemas.openxmlformats.org/officeDocument/2006/relationships/image" Target="../media/image21.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49.xml"/><Relationship Id="rId5" Type="http://schemas.openxmlformats.org/officeDocument/2006/relationships/image" Target="../media/image28.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98773" y="1190850"/>
            <a:ext cx="6555170" cy="3898736"/>
          </a:xfrm>
        </p:spPr>
        <p:txBody>
          <a:bodyPr>
            <a:noAutofit/>
          </a:bodyPr>
          <a:lstStyle/>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r>
              <a:rPr lang="sv-SE" sz="1700" dirty="0"/>
              <a:t>  		</a:t>
            </a:r>
          </a:p>
          <a:p>
            <a:pPr marL="609600" indent="-609600">
              <a:lnSpc>
                <a:spcPct val="90000"/>
              </a:lnSpc>
              <a:buNone/>
            </a:pPr>
            <a:r>
              <a:rPr lang="sv-SE" sz="1700" b="1" dirty="0"/>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endParaRPr lang="sv-SE" sz="1700" dirty="0"/>
          </a:p>
          <a:p>
            <a:pPr marL="609600" indent="-609600">
              <a:lnSpc>
                <a:spcPct val="90000"/>
              </a:lnSpc>
              <a:buNone/>
            </a:pPr>
            <a:endParaRPr lang="sv-SE" sz="1700" dirty="0"/>
          </a:p>
        </p:txBody>
      </p:sp>
      <p:sp>
        <p:nvSpPr>
          <p:cNvPr id="10" name="Rubrik 9"/>
          <p:cNvSpPr>
            <a:spLocks noGrp="1"/>
          </p:cNvSpPr>
          <p:nvPr>
            <p:ph type="title"/>
          </p:nvPr>
        </p:nvSpPr>
        <p:spPr>
          <a:xfrm>
            <a:off x="457200" y="457200"/>
            <a:ext cx="8231188" cy="699796"/>
          </a:xfrm>
        </p:spPr>
        <p:txBody>
          <a:bodyPr>
            <a:normAutofit/>
          </a:bodyPr>
          <a:lstStyle/>
          <a:p>
            <a:r>
              <a:rPr lang="sv-SE" sz="4000" dirty="0"/>
              <a:t>ccc</a:t>
            </a:r>
          </a:p>
        </p:txBody>
      </p:sp>
      <p:pic>
        <p:nvPicPr>
          <p:cNvPr id="7" name="Picture 4" descr="I:\Komet aktuell termin\Logotype\Ny logo.bmp"/>
          <p:cNvPicPr>
            <a:picLocks noChangeAspect="1" noChangeArrowheads="1"/>
          </p:cNvPicPr>
          <p:nvPr/>
        </p:nvPicPr>
        <p:blipFill>
          <a:blip r:embed="rId4" cstate="print"/>
          <a:srcRect/>
          <a:stretch>
            <a:fillRect/>
          </a:stretch>
        </p:blipFill>
        <p:spPr bwMode="auto">
          <a:xfrm>
            <a:off x="457202" y="423351"/>
            <a:ext cx="2985405" cy="619627"/>
          </a:xfrm>
          <a:prstGeom prst="rect">
            <a:avLst/>
          </a:prstGeom>
          <a:noFill/>
          <a:ln w="9525">
            <a:noFill/>
            <a:miter lim="800000"/>
            <a:headEnd/>
            <a:tailEnd/>
          </a:ln>
        </p:spPr>
      </p:pic>
      <p:sp>
        <p:nvSpPr>
          <p:cNvPr id="3" name="Rektangel 2"/>
          <p:cNvSpPr/>
          <p:nvPr/>
        </p:nvSpPr>
        <p:spPr>
          <a:xfrm>
            <a:off x="670328" y="1753370"/>
            <a:ext cx="8018060" cy="24929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Komet 3-11 år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Utbildningsdag 5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Träff 9 &amp; Återträff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9" name="Bildobjekt 8" descr="\\ad.stockholm.se\cli-sd\cc2sd002\003871\Precens\Brottsprevention\Komet1\Administration\Logotype\PLUS\PLUS logo användbar.jpg">
            <a:extLst>
              <a:ext uri="{FF2B5EF4-FFF2-40B4-BE49-F238E27FC236}">
                <a16:creationId xmlns:a16="http://schemas.microsoft.com/office/drawing/2014/main" id="{6262C036-6193-4569-9B59-D745B7AA1E85}"/>
              </a:ext>
            </a:extLst>
          </p:cNvPr>
          <p:cNvPicPr/>
          <p:nvPr/>
        </p:nvPicPr>
        <p:blipFill>
          <a:blip r:embed="rId5" cstate="print"/>
          <a:srcRect/>
          <a:stretch>
            <a:fillRect/>
          </a:stretch>
        </p:blipFill>
        <p:spPr bwMode="auto">
          <a:xfrm>
            <a:off x="7557857" y="6064525"/>
            <a:ext cx="1130531" cy="4655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0DE4EA5-A78E-41A8-A96F-BF2246F02327}"/>
              </a:ext>
            </a:extLst>
          </p:cNvPr>
          <p:cNvSpPr>
            <a:spLocks noGrp="1"/>
          </p:cNvSpPr>
          <p:nvPr>
            <p:ph type="body" sz="quarter" idx="13"/>
          </p:nvPr>
        </p:nvSpPr>
        <p:spPr>
          <a:xfrm>
            <a:off x="458786" y="1554300"/>
            <a:ext cx="8467165" cy="3960000"/>
          </a:xfrm>
        </p:spPr>
        <p:txBody>
          <a:bodyPr/>
          <a:lstStyle/>
          <a:p>
            <a:r>
              <a:rPr lang="sv-SE" sz="2400" b="1" dirty="0">
                <a:solidFill>
                  <a:schemeClr val="tx1"/>
                </a:solidFill>
                <a:latin typeface="Times New Roman" panose="02020603050405020304" pitchFamily="18" charset="0"/>
                <a:cs typeface="Times New Roman" panose="02020603050405020304" pitchFamily="18" charset="0"/>
              </a:rPr>
              <a:t>Konkreta exempel på jobbet eller privat </a:t>
            </a:r>
            <a:r>
              <a:rPr lang="sv-SE" sz="2400" dirty="0">
                <a:solidFill>
                  <a:schemeClr val="tx1"/>
                </a:solidFill>
                <a:latin typeface="Times New Roman" panose="02020603050405020304" pitchFamily="18" charset="0"/>
                <a:cs typeface="Times New Roman" panose="02020603050405020304" pitchFamily="18" charset="0"/>
              </a:rPr>
              <a:t>– det här gör jag kopplat till principerna och innehållet i Komet</a:t>
            </a:r>
            <a:endParaRPr lang="sv-SE" sz="2400" dirty="0"/>
          </a:p>
        </p:txBody>
      </p:sp>
      <p:sp>
        <p:nvSpPr>
          <p:cNvPr id="3" name="Rubrik 2"/>
          <p:cNvSpPr>
            <a:spLocks noGrp="1"/>
          </p:cNvSpPr>
          <p:nvPr>
            <p:ph type="title"/>
          </p:nvPr>
        </p:nvSpPr>
        <p:spPr>
          <a:xfrm>
            <a:off x="457200" y="1030349"/>
            <a:ext cx="8585200" cy="970838"/>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Ficklampan, Härma &amp; 5-1:an</a:t>
            </a:r>
            <a:br>
              <a:rPr lang="sv-SE" sz="4000" dirty="0">
                <a:solidFill>
                  <a:schemeClr val="tx1"/>
                </a:solidFill>
                <a:latin typeface="Times New Roman" panose="02020603050405020304" pitchFamily="18" charset="0"/>
                <a:cs typeface="Times New Roman" panose="02020603050405020304" pitchFamily="18" charset="0"/>
              </a:rPr>
            </a:br>
            <a:endParaRPr lang="sv-SE" sz="2000" dirty="0">
              <a:solidFill>
                <a:schemeClr val="tx1"/>
              </a:solidFill>
              <a:latin typeface="Times New Roman" panose="02020603050405020304" pitchFamily="18" charset="0"/>
              <a:cs typeface="Times New Roman" panose="02020603050405020304" pitchFamily="18" charset="0"/>
            </a:endParaRPr>
          </a:p>
        </p:txBody>
      </p:sp>
      <p:pic>
        <p:nvPicPr>
          <p:cNvPr id="7" name="Bildobjekt 6">
            <a:extLst>
              <a:ext uri="{FF2B5EF4-FFF2-40B4-BE49-F238E27FC236}">
                <a16:creationId xmlns:a16="http://schemas.microsoft.com/office/drawing/2014/main" id="{4866D8C2-CE05-4C26-838D-0FF91DDD06AD}"/>
              </a:ext>
            </a:extLst>
          </p:cNvPr>
          <p:cNvPicPr>
            <a:picLocks noChangeAspect="1"/>
          </p:cNvPicPr>
          <p:nvPr/>
        </p:nvPicPr>
        <p:blipFill>
          <a:blip r:embed="rId3"/>
          <a:stretch>
            <a:fillRect/>
          </a:stretch>
        </p:blipFill>
        <p:spPr>
          <a:xfrm>
            <a:off x="7552846" y="6140792"/>
            <a:ext cx="1133954" cy="469433"/>
          </a:xfrm>
          <a:prstGeom prst="rect">
            <a:avLst/>
          </a:prstGeom>
        </p:spPr>
      </p:pic>
      <p:pic>
        <p:nvPicPr>
          <p:cNvPr id="8" name="Bildobjekt 7">
            <a:extLst>
              <a:ext uri="{FF2B5EF4-FFF2-40B4-BE49-F238E27FC236}">
                <a16:creationId xmlns:a16="http://schemas.microsoft.com/office/drawing/2014/main" id="{3E148675-C7FF-4F47-9B08-8DCD84079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4" name="Bildobjekt 3">
            <a:extLst>
              <a:ext uri="{FF2B5EF4-FFF2-40B4-BE49-F238E27FC236}">
                <a16:creationId xmlns:a16="http://schemas.microsoft.com/office/drawing/2014/main" id="{64BB9ED6-7B67-4BAB-86C1-E05CE9843C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298" y="2292758"/>
            <a:ext cx="2458557" cy="3623102"/>
          </a:xfrm>
          <a:prstGeom prst="rect">
            <a:avLst/>
          </a:prstGeom>
        </p:spPr>
      </p:pic>
      <p:pic>
        <p:nvPicPr>
          <p:cNvPr id="6" name="Bildobjekt 5">
            <a:extLst>
              <a:ext uri="{FF2B5EF4-FFF2-40B4-BE49-F238E27FC236}">
                <a16:creationId xmlns:a16="http://schemas.microsoft.com/office/drawing/2014/main" id="{4E696C0C-D52A-4934-97C8-1612FF62DC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1871" y="3634024"/>
            <a:ext cx="3214081" cy="2281836"/>
          </a:xfrm>
          <a:prstGeom prst="rect">
            <a:avLst/>
          </a:prstGeom>
        </p:spPr>
      </p:pic>
      <p:pic>
        <p:nvPicPr>
          <p:cNvPr id="10" name="Bildobjekt 9">
            <a:extLst>
              <a:ext uri="{FF2B5EF4-FFF2-40B4-BE49-F238E27FC236}">
                <a16:creationId xmlns:a16="http://schemas.microsoft.com/office/drawing/2014/main" id="{CE081DB9-C441-4131-970F-AC2EF33556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048" y="2162193"/>
            <a:ext cx="2729234" cy="3884232"/>
          </a:xfrm>
          <a:prstGeom prst="rect">
            <a:avLst/>
          </a:prstGeom>
        </p:spPr>
      </p:pic>
      <p:sp>
        <p:nvSpPr>
          <p:cNvPr id="14" name="textruta 13">
            <a:extLst>
              <a:ext uri="{FF2B5EF4-FFF2-40B4-BE49-F238E27FC236}">
                <a16:creationId xmlns:a16="http://schemas.microsoft.com/office/drawing/2014/main" id="{6D4DF41E-1DA0-47DE-9417-440343116069}"/>
              </a:ext>
            </a:extLst>
          </p:cNvPr>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427919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8765" y="1004404"/>
            <a:ext cx="8117458" cy="784100"/>
          </a:xfrm>
        </p:spPr>
        <p:txBody>
          <a:bodyPr>
            <a:noAutofit/>
          </a:bodyPr>
          <a:lstStyle/>
          <a:p>
            <a:pPr algn="ctr" eaLnBrk="1" hangingPunct="1">
              <a:defRPr/>
            </a:pPr>
            <a:r>
              <a:rPr lang="sv-SE" sz="4000" dirty="0">
                <a:solidFill>
                  <a:schemeClr val="tx1"/>
                </a:solidFill>
                <a:latin typeface="Times New Roman" panose="02020603050405020304" pitchFamily="18" charset="0"/>
                <a:cs typeface="Times New Roman" panose="02020603050405020304" pitchFamily="18" charset="0"/>
              </a:rPr>
              <a:t>Mål och beteendelistor</a:t>
            </a:r>
            <a:endParaRPr lang="sv-SE" sz="4000" b="1" dirty="0">
              <a:solidFill>
                <a:schemeClr val="tx1"/>
              </a:solidFill>
              <a:latin typeface="Times New Roman" panose="02020603050405020304" pitchFamily="18" charset="0"/>
              <a:cs typeface="Times New Roman" panose="02020603050405020304" pitchFamily="18" charset="0"/>
            </a:endParaRPr>
          </a:p>
        </p:txBody>
      </p:sp>
      <p:sp>
        <p:nvSpPr>
          <p:cNvPr id="18435" name="Platshållare för innehåll 2"/>
          <p:cNvSpPr>
            <a:spLocks noGrp="1"/>
          </p:cNvSpPr>
          <p:nvPr>
            <p:ph idx="1"/>
          </p:nvPr>
        </p:nvSpPr>
        <p:spPr>
          <a:xfrm>
            <a:off x="431321" y="1605802"/>
            <a:ext cx="8212346" cy="4116387"/>
          </a:xfrm>
        </p:spPr>
        <p:txBody>
          <a:bodyPr>
            <a:normAutofit lnSpcReduction="10000"/>
          </a:bodyPr>
          <a:lstStyle/>
          <a:p>
            <a:pPr marL="0" indent="0" eaLnBrk="1" hangingPunct="1">
              <a:lnSpc>
                <a:spcPct val="100000"/>
              </a:lnSpc>
            </a:pPr>
            <a:r>
              <a:rPr lang="sv-SE" sz="2800" b="1" dirty="0">
                <a:latin typeface="Times New Roman" panose="02020603050405020304" pitchFamily="18" charset="0"/>
                <a:cs typeface="Times New Roman" panose="02020603050405020304" pitchFamily="18" charset="0"/>
              </a:rPr>
              <a:t>Mål</a:t>
            </a:r>
          </a:p>
          <a:p>
            <a:pPr marL="0" indent="0" eaLnBrk="1" hangingPunct="1">
              <a:lnSpc>
                <a:spcPct val="100000"/>
              </a:lnSpc>
            </a:pPr>
            <a:r>
              <a:rPr lang="sv-SE" sz="2800" dirty="0">
                <a:latin typeface="Times New Roman" panose="02020603050405020304" pitchFamily="18" charset="0"/>
                <a:cs typeface="Times New Roman" panose="02020603050405020304" pitchFamily="18" charset="0"/>
              </a:rPr>
              <a:t>Vad tycker föräldrarna att de gör mer eller mindre av idag?</a:t>
            </a:r>
          </a:p>
          <a:p>
            <a:pPr marL="0" indent="0" eaLnBrk="1" hangingPunct="1">
              <a:lnSpc>
                <a:spcPct val="100000"/>
              </a:lnSpc>
            </a:pPr>
            <a:r>
              <a:rPr lang="sv-SE" sz="2800" b="1" dirty="0">
                <a:latin typeface="Times New Roman" panose="02020603050405020304" pitchFamily="18" charset="0"/>
                <a:cs typeface="Times New Roman" panose="02020603050405020304" pitchFamily="18" charset="0"/>
              </a:rPr>
              <a:t>Beteendelistorna</a:t>
            </a:r>
          </a:p>
          <a:p>
            <a:pPr marL="0" indent="0">
              <a:lnSpc>
                <a:spcPct val="100000"/>
              </a:lnSpc>
            </a:pPr>
            <a:r>
              <a:rPr lang="sv-SE" sz="2800" dirty="0">
                <a:latin typeface="Times New Roman" panose="02020603050405020304" pitchFamily="18" charset="0"/>
                <a:cs typeface="Times New Roman" panose="02020603050405020304" pitchFamily="18" charset="0"/>
              </a:rPr>
              <a:t>Ser föräldrarna några förändringar utifrån skattningarna?</a:t>
            </a:r>
          </a:p>
          <a:p>
            <a:pPr marL="0" indent="0" eaLnBrk="1" hangingPunct="1">
              <a:lnSpc>
                <a:spcPct val="100000"/>
              </a:lnSpc>
            </a:pPr>
            <a:endParaRPr lang="sv-SE" sz="2800" dirty="0">
              <a:latin typeface="Times New Roman" panose="02020603050405020304" pitchFamily="18" charset="0"/>
              <a:cs typeface="Times New Roman" panose="02020603050405020304" pitchFamily="18" charset="0"/>
            </a:endParaRPr>
          </a:p>
          <a:p>
            <a:pPr marL="0" indent="0">
              <a:lnSpc>
                <a:spcPct val="100000"/>
              </a:lnSpc>
            </a:pPr>
            <a:r>
              <a:rPr lang="sv-SE" sz="2800" dirty="0">
                <a:latin typeface="Times New Roman" panose="02020603050405020304" pitchFamily="18" charset="0"/>
                <a:cs typeface="Times New Roman" panose="02020603050405020304" pitchFamily="18" charset="0"/>
              </a:rPr>
              <a:t>Hur har du som gruppledare varit delaktig och möjliggjort detta?</a:t>
            </a:r>
          </a:p>
          <a:p>
            <a:pPr marL="0" indent="0" eaLnBrk="1" hangingPunct="1">
              <a:lnSpc>
                <a:spcPct val="100000"/>
              </a:lnSpc>
            </a:pPr>
            <a:endParaRPr lang="sv-SE" sz="2800" dirty="0">
              <a:latin typeface="Times New Roman" panose="02020603050405020304" pitchFamily="18" charset="0"/>
              <a:cs typeface="Times New Roman" panose="02020603050405020304" pitchFamily="18" charset="0"/>
            </a:endParaRPr>
          </a:p>
          <a:p>
            <a:pPr marL="0" indent="0" eaLnBrk="1" hangingPunct="1">
              <a:lnSpc>
                <a:spcPct val="100000"/>
              </a:lnSpc>
            </a:pPr>
            <a:endParaRPr lang="sv-SE" sz="2800" dirty="0"/>
          </a:p>
          <a:p>
            <a:pPr marL="457200" indent="-457200" eaLnBrk="1" hangingPunct="1">
              <a:lnSpc>
                <a:spcPct val="100000"/>
              </a:lnSpc>
              <a:buFont typeface="Arial" pitchFamily="34" charset="0"/>
              <a:buChar char="•"/>
            </a:pPr>
            <a:endParaRPr lang="sv-SE" sz="2800" dirty="0"/>
          </a:p>
        </p:txBody>
      </p:sp>
      <p:pic>
        <p:nvPicPr>
          <p:cNvPr id="5" name="Bildobjekt 4">
            <a:extLst>
              <a:ext uri="{FF2B5EF4-FFF2-40B4-BE49-F238E27FC236}">
                <a16:creationId xmlns:a16="http://schemas.microsoft.com/office/drawing/2014/main" id="{77774E2A-C65A-47EA-9C7A-77F8AB0FB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6" name="Bildobjekt 5">
            <a:extLst>
              <a:ext uri="{FF2B5EF4-FFF2-40B4-BE49-F238E27FC236}">
                <a16:creationId xmlns:a16="http://schemas.microsoft.com/office/drawing/2014/main" id="{ED636EC4-3F1D-4B03-97F0-9CAB4B02ABEA}"/>
              </a:ext>
            </a:extLst>
          </p:cNvPr>
          <p:cNvPicPr>
            <a:picLocks noChangeAspect="1"/>
          </p:cNvPicPr>
          <p:nvPr/>
        </p:nvPicPr>
        <p:blipFill>
          <a:blip r:embed="rId4"/>
          <a:stretch>
            <a:fillRect/>
          </a:stretch>
        </p:blipFill>
        <p:spPr>
          <a:xfrm>
            <a:off x="7552846" y="6140792"/>
            <a:ext cx="1133954" cy="469433"/>
          </a:xfrm>
          <a:prstGeom prst="rect">
            <a:avLst/>
          </a:prstGeom>
        </p:spPr>
      </p:pic>
      <p:sp>
        <p:nvSpPr>
          <p:cNvPr id="7" name="textruta 6">
            <a:extLst>
              <a:ext uri="{FF2B5EF4-FFF2-40B4-BE49-F238E27FC236}">
                <a16:creationId xmlns:a16="http://schemas.microsoft.com/office/drawing/2014/main" id="{E960166D-300B-4AA1-A237-CB33E8935426}"/>
              </a:ext>
            </a:extLst>
          </p:cNvPr>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240365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latshållare för innehåll 2"/>
          <p:cNvSpPr>
            <a:spLocks noGrp="1"/>
          </p:cNvSpPr>
          <p:nvPr>
            <p:ph type="body" sz="quarter" idx="13"/>
          </p:nvPr>
        </p:nvSpPr>
        <p:spPr>
          <a:xfrm>
            <a:off x="457200" y="1647818"/>
            <a:ext cx="8380413" cy="3960000"/>
          </a:xfrm>
        </p:spPr>
        <p:txBody>
          <a:bodyPr>
            <a:normAutofit/>
          </a:bodyPr>
          <a:lstStyle/>
          <a:p>
            <a:pPr marL="0" indent="0" eaLnBrk="1" hangingPunct="1">
              <a:buNone/>
            </a:pPr>
            <a:r>
              <a:rPr lang="sv-SE" sz="2800" b="1" dirty="0">
                <a:latin typeface="Times New Roman" panose="02020603050405020304" pitchFamily="18" charset="0"/>
                <a:cs typeface="Times New Roman" panose="02020603050405020304" pitchFamily="18" charset="0"/>
              </a:rPr>
              <a:t>Förändring tar tid….</a:t>
            </a:r>
          </a:p>
          <a:p>
            <a:r>
              <a:rPr lang="sv-SE" sz="2800" dirty="0">
                <a:latin typeface="Times New Roman" panose="02020603050405020304" pitchFamily="18" charset="0"/>
                <a:cs typeface="Times New Roman" panose="02020603050405020304" pitchFamily="18" charset="0"/>
              </a:rPr>
              <a:t>Hjälp föräldrarna att hålla i!</a:t>
            </a:r>
          </a:p>
          <a:p>
            <a:r>
              <a:rPr lang="sv-SE" sz="2800" dirty="0">
                <a:latin typeface="Times New Roman" panose="02020603050405020304" pitchFamily="18" charset="0"/>
                <a:cs typeface="Times New Roman" panose="02020603050405020304" pitchFamily="18" charset="0"/>
              </a:rPr>
              <a:t>Bakslag normalt – även om föräldrarna jobbar och hänger i</a:t>
            </a:r>
          </a:p>
          <a:p>
            <a:r>
              <a:rPr lang="sv-SE" sz="2800" dirty="0">
                <a:latin typeface="Times New Roman" panose="02020603050405020304" pitchFamily="18" charset="0"/>
                <a:cs typeface="Times New Roman" panose="02020603050405020304" pitchFamily="18" charset="0"/>
              </a:rPr>
              <a:t>Problemen återkommer – fokus på det egna beteendet som förälder – börja om med pyramidens bas!</a:t>
            </a:r>
          </a:p>
          <a:p>
            <a:pPr marL="0" indent="0">
              <a:buNone/>
            </a:pPr>
            <a:endParaRPr lang="sv-SE" sz="2800" dirty="0">
              <a:latin typeface="Times New Roman" panose="02020603050405020304" pitchFamily="18" charset="0"/>
              <a:cs typeface="Times New Roman" panose="02020603050405020304" pitchFamily="18" charset="0"/>
            </a:endParaRPr>
          </a:p>
          <a:p>
            <a:pPr marL="0" indent="0">
              <a:buNone/>
            </a:pPr>
            <a:endParaRPr lang="sv-SE" sz="2800" dirty="0">
              <a:latin typeface="Times New Roman" panose="02020603050405020304" pitchFamily="18" charset="0"/>
              <a:cs typeface="Times New Roman" panose="02020603050405020304" pitchFamily="18" charset="0"/>
            </a:endParaRPr>
          </a:p>
          <a:p>
            <a:pPr marL="0" indent="0">
              <a:buNone/>
            </a:pPr>
            <a:r>
              <a:rPr lang="sv-SE" sz="2800" dirty="0">
                <a:latin typeface="Times New Roman" panose="02020603050405020304" pitchFamily="18" charset="0"/>
                <a:cs typeface="Times New Roman" panose="02020603050405020304" pitchFamily="18" charset="0"/>
              </a:rPr>
              <a:t>Det är nu ”kursen” börjar på riktigt – att framåt använda sig av det förhållningssätt som lärts</a:t>
            </a:r>
          </a:p>
          <a:p>
            <a:pPr marL="0" indent="0">
              <a:buNone/>
            </a:pPr>
            <a:endParaRPr lang="sv-SE" sz="2800" dirty="0">
              <a:latin typeface="Times New Roman" panose="02020603050405020304" pitchFamily="18" charset="0"/>
              <a:cs typeface="Times New Roman" panose="02020603050405020304" pitchFamily="18" charset="0"/>
            </a:endParaRPr>
          </a:p>
          <a:p>
            <a:pPr marL="0" indent="0">
              <a:buNone/>
            </a:pPr>
            <a:endParaRPr lang="sv-SE" dirty="0">
              <a:latin typeface="Times New Roman" panose="02020603050405020304" pitchFamily="18" charset="0"/>
              <a:cs typeface="Times New Roman" panose="02020603050405020304" pitchFamily="18" charset="0"/>
            </a:endParaRPr>
          </a:p>
          <a:p>
            <a:pPr eaLnBrk="1" hangingPunct="1"/>
            <a:endParaRPr lang="sv-SE" dirty="0"/>
          </a:p>
          <a:p>
            <a:pPr eaLnBrk="1" hangingPunct="1"/>
            <a:endParaRPr lang="sv-SE" dirty="0"/>
          </a:p>
        </p:txBody>
      </p:sp>
      <p:sp>
        <p:nvSpPr>
          <p:cNvPr id="2" name="Rubrik 1"/>
          <p:cNvSpPr>
            <a:spLocks noGrp="1"/>
          </p:cNvSpPr>
          <p:nvPr>
            <p:ph type="title"/>
          </p:nvPr>
        </p:nvSpPr>
        <p:spPr>
          <a:xfrm>
            <a:off x="1510146" y="954581"/>
            <a:ext cx="5490000" cy="970838"/>
          </a:xfrm>
        </p:spPr>
        <p:txBody>
          <a:bodyPr>
            <a:normAutofit/>
          </a:bodyPr>
          <a:lstStyle/>
          <a:p>
            <a:pPr algn="ctr" eaLnBrk="1" hangingPunct="1">
              <a:defRPr/>
            </a:pPr>
            <a:r>
              <a:rPr lang="sv-SE" sz="4000" b="1" dirty="0">
                <a:solidFill>
                  <a:schemeClr val="tx1"/>
                </a:solidFill>
                <a:latin typeface="Times New Roman" panose="02020603050405020304" pitchFamily="18" charset="0"/>
                <a:cs typeface="Times New Roman" panose="02020603050405020304" pitchFamily="18" charset="0"/>
              </a:rPr>
              <a:t>Framtidsplaner</a:t>
            </a:r>
          </a:p>
        </p:txBody>
      </p:sp>
      <p:pic>
        <p:nvPicPr>
          <p:cNvPr id="5" name="Bildobjekt 4">
            <a:extLst>
              <a:ext uri="{FF2B5EF4-FFF2-40B4-BE49-F238E27FC236}">
                <a16:creationId xmlns:a16="http://schemas.microsoft.com/office/drawing/2014/main" id="{6BEDF987-3F63-43F7-8739-AA1548672861}"/>
              </a:ext>
            </a:extLst>
          </p:cNvPr>
          <p:cNvPicPr>
            <a:picLocks noChangeAspect="1"/>
          </p:cNvPicPr>
          <p:nvPr/>
        </p:nvPicPr>
        <p:blipFill>
          <a:blip r:embed="rId3"/>
          <a:stretch>
            <a:fillRect/>
          </a:stretch>
        </p:blipFill>
        <p:spPr>
          <a:xfrm>
            <a:off x="7552846" y="6140792"/>
            <a:ext cx="1133954" cy="469433"/>
          </a:xfrm>
          <a:prstGeom prst="rect">
            <a:avLst/>
          </a:prstGeom>
        </p:spPr>
      </p:pic>
      <p:pic>
        <p:nvPicPr>
          <p:cNvPr id="6" name="Bildobjekt 5">
            <a:extLst>
              <a:ext uri="{FF2B5EF4-FFF2-40B4-BE49-F238E27FC236}">
                <a16:creationId xmlns:a16="http://schemas.microsoft.com/office/drawing/2014/main" id="{D92BFB8B-417F-4677-9A95-88F1B77CE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a:extLst>
              <a:ext uri="{FF2B5EF4-FFF2-40B4-BE49-F238E27FC236}">
                <a16:creationId xmlns:a16="http://schemas.microsoft.com/office/drawing/2014/main" id="{BF20E5AF-1D80-4FE4-82CC-564930136924}"/>
              </a:ext>
            </a:extLst>
          </p:cNvPr>
          <p:cNvSpPr txBox="1"/>
          <p:nvPr/>
        </p:nvSpPr>
        <p:spPr>
          <a:xfrm>
            <a:off x="482673" y="254451"/>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189147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293298" y="743719"/>
            <a:ext cx="8393502" cy="970838"/>
          </a:xfrm>
        </p:spPr>
        <p:txBody>
          <a:bodyPr>
            <a:noAutofit/>
          </a:bodyPr>
          <a:lstStyle/>
          <a:p>
            <a:pPr algn="ctr">
              <a:lnSpc>
                <a:spcPct val="100000"/>
              </a:lnSpc>
              <a:defRPr/>
            </a:pPr>
            <a:r>
              <a:rPr lang="sv-SE" sz="3600" dirty="0">
                <a:solidFill>
                  <a:schemeClr val="tx1"/>
                </a:solidFill>
                <a:latin typeface="Times New Roman" panose="02020603050405020304" pitchFamily="18" charset="0"/>
                <a:cs typeface="Times New Roman" panose="02020603050405020304" pitchFamily="18" charset="0"/>
              </a:rPr>
              <a:t>Viktiga frågor att ställa sig om problemen kommer tillbaka </a:t>
            </a:r>
            <a:endParaRPr lang="sv-SE" sz="3600" u="sng" dirty="0">
              <a:solidFill>
                <a:schemeClr val="tx1"/>
              </a:solidFill>
              <a:latin typeface="Times New Roman" panose="02020603050405020304" pitchFamily="18" charset="0"/>
              <a:cs typeface="Times New Roman" panose="02020603050405020304" pitchFamily="18" charset="0"/>
            </a:endParaRPr>
          </a:p>
        </p:txBody>
      </p:sp>
      <p:sp>
        <p:nvSpPr>
          <p:cNvPr id="14339" name="Rectangle 1027"/>
          <p:cNvSpPr>
            <a:spLocks noGrp="1" noChangeArrowheads="1"/>
          </p:cNvSpPr>
          <p:nvPr>
            <p:ph idx="1"/>
          </p:nvPr>
        </p:nvSpPr>
        <p:spPr>
          <a:xfrm>
            <a:off x="809625" y="1969834"/>
            <a:ext cx="7524750" cy="4428226"/>
          </a:xfrm>
        </p:spPr>
        <p:txBody>
          <a:bodyPr>
            <a:noAutofit/>
          </a:bodyPr>
          <a:lstStyle/>
          <a:p>
            <a:pPr marL="342900" lvl="0" indent="-342900">
              <a:lnSpc>
                <a:spcPts val="2400"/>
              </a:lnSpc>
              <a:spcBef>
                <a:spcPts val="1200"/>
              </a:spcBef>
              <a:spcAft>
                <a:spcPts val="0"/>
              </a:spcAft>
              <a:buClr>
                <a:srgbClr val="FF9900"/>
              </a:buClr>
              <a:buSzPts val="1250"/>
              <a:buFont typeface="Symbol" panose="05050102010706020507" pitchFamily="18" charset="2"/>
              <a:buChar char=""/>
            </a:pPr>
            <a:r>
              <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 jag gemensam stund med mitt barn regelbundet?</a:t>
            </a:r>
            <a:endParaRPr lang="sv-SE" sz="2100" dirty="0">
              <a:effectLst/>
              <a:latin typeface="Times New Roman" panose="02020603050405020304" pitchFamily="18" charset="0"/>
              <a:ea typeface="Times New Roman" panose="02020603050405020304" pitchFamily="18" charset="0"/>
            </a:endParaRPr>
          </a:p>
          <a:p>
            <a:pPr marL="342900" lvl="0" indent="-342900">
              <a:lnSpc>
                <a:spcPts val="2400"/>
              </a:lnSpc>
              <a:buClr>
                <a:srgbClr val="FF9900"/>
              </a:buClr>
              <a:buSzPts val="1250"/>
              <a:buFont typeface="Symbol" panose="05050102010706020507" pitchFamily="18" charset="2"/>
              <a:buChar char=""/>
            </a:pPr>
            <a:r>
              <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Förbereder jag mitt barn?</a:t>
            </a:r>
            <a:endParaRPr lang="sv-SE" sz="2100" dirty="0">
              <a:effectLst/>
              <a:latin typeface="Times New Roman" panose="02020603050405020304" pitchFamily="18" charset="0"/>
              <a:ea typeface="Times New Roman" panose="02020603050405020304" pitchFamily="18" charset="0"/>
            </a:endParaRPr>
          </a:p>
          <a:p>
            <a:pPr marL="342900" lvl="0" indent="-342900">
              <a:lnSpc>
                <a:spcPts val="2400"/>
              </a:lnSpc>
              <a:buClr>
                <a:srgbClr val="FF9900"/>
              </a:buClr>
              <a:buSzPts val="1250"/>
              <a:buFont typeface="Symbol" panose="05050102010706020507" pitchFamily="18" charset="2"/>
              <a:buChar char=""/>
            </a:pPr>
            <a:r>
              <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Uppmuntrar jag barnets försök och initiativ till att göra något bra?</a:t>
            </a:r>
            <a:endParaRPr lang="sv-SE" sz="2100" dirty="0">
              <a:effectLst/>
              <a:latin typeface="Times New Roman" panose="02020603050405020304" pitchFamily="18" charset="0"/>
              <a:ea typeface="Times New Roman" panose="02020603050405020304" pitchFamily="18" charset="0"/>
            </a:endParaRPr>
          </a:p>
          <a:p>
            <a:pPr marL="342900" lvl="0" indent="-342900">
              <a:lnSpc>
                <a:spcPts val="2400"/>
              </a:lnSpc>
              <a:buClr>
                <a:srgbClr val="FF9900"/>
              </a:buClr>
              <a:buSzPts val="1250"/>
              <a:buFont typeface="Symbol" panose="05050102010706020507" pitchFamily="18" charset="2"/>
              <a:buChar char=""/>
            </a:pPr>
            <a:r>
              <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Uppmuntrar jag när mitt barn följer uppmaningar och överenskommelser?</a:t>
            </a:r>
            <a:endParaRPr lang="sv-SE" sz="2100" dirty="0">
              <a:effectLst/>
              <a:latin typeface="Times New Roman" panose="02020603050405020304" pitchFamily="18" charset="0"/>
              <a:ea typeface="Times New Roman" panose="02020603050405020304" pitchFamily="18" charset="0"/>
            </a:endParaRPr>
          </a:p>
          <a:p>
            <a:pPr marL="342900" lvl="0" indent="-342900">
              <a:lnSpc>
                <a:spcPts val="2400"/>
              </a:lnSpc>
              <a:buClr>
                <a:srgbClr val="FF9900"/>
              </a:buClr>
              <a:buSzPts val="1250"/>
              <a:buFont typeface="Symbol" panose="05050102010706020507" pitchFamily="18" charset="2"/>
              <a:buChar char=""/>
            </a:pPr>
            <a:r>
              <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 jag tydliga uppmaningar?</a:t>
            </a:r>
            <a:endParaRPr lang="sv-SE" sz="2100" dirty="0">
              <a:effectLst/>
              <a:latin typeface="Times New Roman" panose="02020603050405020304" pitchFamily="18" charset="0"/>
              <a:ea typeface="Times New Roman" panose="02020603050405020304" pitchFamily="18" charset="0"/>
            </a:endParaRPr>
          </a:p>
          <a:p>
            <a:pPr marL="342900" lvl="0" indent="-342900">
              <a:lnSpc>
                <a:spcPts val="2400"/>
              </a:lnSpc>
              <a:buClr>
                <a:srgbClr val="FF9900"/>
              </a:buClr>
              <a:buSzPts val="1250"/>
              <a:buFont typeface="Symbol" panose="05050102010706020507" pitchFamily="18" charset="2"/>
              <a:buChar char=""/>
            </a:pPr>
            <a:r>
              <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Är det dags att använda motivationsspelet Ormen igen?</a:t>
            </a:r>
            <a:endParaRPr lang="sv-SE" sz="2100" dirty="0">
              <a:effectLst/>
              <a:latin typeface="Times New Roman" panose="02020603050405020304" pitchFamily="18" charset="0"/>
              <a:ea typeface="Times New Roman" panose="02020603050405020304" pitchFamily="18" charset="0"/>
            </a:endParaRPr>
          </a:p>
          <a:p>
            <a:pPr marL="342900" lvl="0" indent="-342900">
              <a:lnSpc>
                <a:spcPts val="2400"/>
              </a:lnSpc>
              <a:buClr>
                <a:srgbClr val="FF9900"/>
              </a:buClr>
              <a:buSzPts val="1250"/>
              <a:buFont typeface="Symbol" panose="05050102010706020507" pitchFamily="18" charset="2"/>
              <a:buChar char=""/>
            </a:pPr>
            <a:r>
              <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Hanterar jag konfliktsituationer genom att sortera i de tre korgarna?</a:t>
            </a:r>
            <a:endParaRPr lang="sv-SE" sz="2100" dirty="0">
              <a:effectLst/>
              <a:latin typeface="Times New Roman" panose="02020603050405020304" pitchFamily="18" charset="0"/>
              <a:ea typeface="Times New Roman" panose="02020603050405020304" pitchFamily="18" charset="0"/>
            </a:endParaRPr>
          </a:p>
          <a:p>
            <a:pPr marL="342900" lvl="0" indent="-342900">
              <a:lnSpc>
                <a:spcPts val="2400"/>
              </a:lnSpc>
              <a:buClr>
                <a:srgbClr val="FF9900"/>
              </a:buClr>
              <a:buSzPts val="1250"/>
              <a:buFont typeface="Symbol" panose="05050102010706020507" pitchFamily="18" charset="2"/>
              <a:buChar char=""/>
            </a:pPr>
            <a:r>
              <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Behövs en regel med planerade konsekvenser? </a:t>
            </a:r>
            <a:endParaRPr lang="sv-SE" sz="2100" dirty="0">
              <a:effectLst/>
              <a:latin typeface="Times New Roman" panose="02020603050405020304" pitchFamily="18" charset="0"/>
              <a:ea typeface="Times New Roman" panose="02020603050405020304" pitchFamily="18" charset="0"/>
            </a:endParaRPr>
          </a:p>
          <a:p>
            <a:pPr marL="0" indent="0">
              <a:lnSpc>
                <a:spcPct val="100000"/>
              </a:lnSpc>
              <a:defRPr/>
            </a:pPr>
            <a:endParaRPr lang="sv-SE" sz="2400" b="1" dirty="0">
              <a:latin typeface="Times New Roman" panose="02020603050405020304" pitchFamily="18" charset="0"/>
              <a:cs typeface="Times New Roman" panose="02020603050405020304" pitchFamily="18" charset="0"/>
            </a:endParaRPr>
          </a:p>
        </p:txBody>
      </p:sp>
      <p:pic>
        <p:nvPicPr>
          <p:cNvPr id="5" name="Bildobjekt 4">
            <a:extLst>
              <a:ext uri="{FF2B5EF4-FFF2-40B4-BE49-F238E27FC236}">
                <a16:creationId xmlns:a16="http://schemas.microsoft.com/office/drawing/2014/main" id="{A9BE68DA-17B5-473D-8F3B-E0DCA12ABA8E}"/>
              </a:ext>
            </a:extLst>
          </p:cNvPr>
          <p:cNvPicPr>
            <a:picLocks noChangeAspect="1"/>
          </p:cNvPicPr>
          <p:nvPr/>
        </p:nvPicPr>
        <p:blipFill>
          <a:blip r:embed="rId3"/>
          <a:stretch>
            <a:fillRect/>
          </a:stretch>
        </p:blipFill>
        <p:spPr>
          <a:xfrm>
            <a:off x="7552846" y="6140792"/>
            <a:ext cx="1133954" cy="469433"/>
          </a:xfrm>
          <a:prstGeom prst="rect">
            <a:avLst/>
          </a:prstGeom>
        </p:spPr>
      </p:pic>
      <p:pic>
        <p:nvPicPr>
          <p:cNvPr id="6" name="Bildobjekt 5">
            <a:extLst>
              <a:ext uri="{FF2B5EF4-FFF2-40B4-BE49-F238E27FC236}">
                <a16:creationId xmlns:a16="http://schemas.microsoft.com/office/drawing/2014/main" id="{DCDCD782-FC95-4C1F-826D-34AB10E9C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a:extLst>
              <a:ext uri="{FF2B5EF4-FFF2-40B4-BE49-F238E27FC236}">
                <a16:creationId xmlns:a16="http://schemas.microsoft.com/office/drawing/2014/main" id="{BB182C0E-F295-4228-937B-695156FD401D}"/>
              </a:ext>
            </a:extLst>
          </p:cNvPr>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160850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199" y="581937"/>
            <a:ext cx="8255479" cy="970838"/>
          </a:xfrm>
        </p:spPr>
        <p:txBody>
          <a:bodyPr>
            <a:normAutofit/>
          </a:bodyPr>
          <a:lstStyle/>
          <a:p>
            <a:pPr algn="ctr"/>
            <a:br>
              <a:rPr lang="sv-SE" sz="4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v-SE" sz="4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Avslut och utvärdering</a:t>
            </a:r>
            <a:endParaRPr lang="sv-SE" sz="4000" dirty="0">
              <a:solidFill>
                <a:schemeClr val="tx1"/>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431322" y="1488279"/>
            <a:ext cx="7903054" cy="4652513"/>
          </a:xfrm>
        </p:spPr>
        <p:txBody>
          <a:bodyPr/>
          <a:lstStyle/>
          <a:p>
            <a:pPr marL="0" indent="0">
              <a:lnSpc>
                <a:spcPct val="100000"/>
              </a:lnSpc>
            </a:pPr>
            <a:r>
              <a:rPr kumimoji="0" lang="sv-SE" sz="2800" b="1" i="0" u="none" strike="noStrike" kern="1200" cap="none" spc="6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Individuell plan</a:t>
            </a:r>
            <a:endParaRPr lang="sv-SE" sz="2800" dirty="0">
              <a:latin typeface="Times New Roman" panose="02020603050405020304" pitchFamily="18" charset="0"/>
              <a:cs typeface="Times New Roman" panose="02020603050405020304" pitchFamily="18" charset="0"/>
            </a:endParaRPr>
          </a:p>
          <a:p>
            <a:pPr marL="457200" indent="-457200">
              <a:lnSpc>
                <a:spcPct val="100000"/>
              </a:lnSpc>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Så här vill jag fortsätta arbeta med Komet</a:t>
            </a:r>
          </a:p>
          <a:p>
            <a:pPr marL="457200" indent="-457200">
              <a:lnSpc>
                <a:spcPct val="100000"/>
              </a:lnSpc>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Det här ska jag göra om problemen kommer tillbaka</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323669"/>
            <a:ext cx="30480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objekt 5">
            <a:extLst>
              <a:ext uri="{FF2B5EF4-FFF2-40B4-BE49-F238E27FC236}">
                <a16:creationId xmlns:a16="http://schemas.microsoft.com/office/drawing/2014/main" id="{693D0B1B-AD45-42ED-BEDA-0C9DFA8CC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7" name="Bildobjekt 6">
            <a:extLst>
              <a:ext uri="{FF2B5EF4-FFF2-40B4-BE49-F238E27FC236}">
                <a16:creationId xmlns:a16="http://schemas.microsoft.com/office/drawing/2014/main" id="{857CD9B2-BE2F-44CE-BD00-A403DC0995A9}"/>
              </a:ext>
            </a:extLst>
          </p:cNvPr>
          <p:cNvPicPr>
            <a:picLocks noChangeAspect="1"/>
          </p:cNvPicPr>
          <p:nvPr/>
        </p:nvPicPr>
        <p:blipFill>
          <a:blip r:embed="rId5"/>
          <a:stretch>
            <a:fillRect/>
          </a:stretch>
        </p:blipFill>
        <p:spPr>
          <a:xfrm>
            <a:off x="7552846" y="6140792"/>
            <a:ext cx="1133954" cy="469433"/>
          </a:xfrm>
          <a:prstGeom prst="rect">
            <a:avLst/>
          </a:prstGeom>
        </p:spPr>
      </p:pic>
      <p:sp>
        <p:nvSpPr>
          <p:cNvPr id="10" name="textruta 9">
            <a:extLst>
              <a:ext uri="{FF2B5EF4-FFF2-40B4-BE49-F238E27FC236}">
                <a16:creationId xmlns:a16="http://schemas.microsoft.com/office/drawing/2014/main" id="{CDBF33F3-2F50-4D86-8116-ED664CB87C8F}"/>
              </a:ext>
            </a:extLst>
          </p:cNvPr>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29676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199"/>
            <a:ext cx="8231188" cy="5010539"/>
          </a:xfrm>
        </p:spPr>
        <p:txBody>
          <a:bodyPr>
            <a:normAutofit/>
          </a:bodyPr>
          <a:lstStyle/>
          <a:p>
            <a:pPr algn="ctr"/>
            <a:br>
              <a:rPr lang="sv-SE" sz="4400" dirty="0"/>
            </a:br>
            <a:br>
              <a:rPr lang="sv-SE" sz="4400" dirty="0">
                <a:solidFill>
                  <a:schemeClr val="tx1"/>
                </a:solidFill>
              </a:rPr>
            </a:br>
            <a:br>
              <a:rPr lang="sv-SE" sz="4400" dirty="0">
                <a:solidFill>
                  <a:schemeClr val="tx1"/>
                </a:solidFill>
              </a:rPr>
            </a:br>
            <a:br>
              <a:rPr lang="sv-SE" sz="4400" dirty="0">
                <a:solidFill>
                  <a:schemeClr val="tx1"/>
                </a:solidFill>
                <a:latin typeface="Times New Roman" panose="02020603050405020304" pitchFamily="18" charset="0"/>
                <a:cs typeface="Times New Roman" panose="02020603050405020304" pitchFamily="18" charset="0"/>
              </a:rPr>
            </a:br>
            <a:br>
              <a:rPr lang="sv-SE" sz="4400" dirty="0">
                <a:solidFill>
                  <a:schemeClr val="tx1"/>
                </a:solidFill>
                <a:latin typeface="Times New Roman" panose="02020603050405020304" pitchFamily="18" charset="0"/>
                <a:cs typeface="Times New Roman" panose="02020603050405020304" pitchFamily="18" charset="0"/>
              </a:rPr>
            </a:br>
            <a:endParaRPr lang="sv-SE" sz="4000" strike="sngStrike" dirty="0">
              <a:solidFill>
                <a:schemeClr val="tx1"/>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457200" y="1440001"/>
            <a:ext cx="8231188" cy="654613"/>
          </a:xfrm>
        </p:spPr>
        <p:txBody>
          <a:bodyPr>
            <a:normAutofit/>
          </a:bodyPr>
          <a:lstStyle/>
          <a:p>
            <a:pPr algn="ctr"/>
            <a:r>
              <a:rPr lang="sv-SE" sz="4000" dirty="0">
                <a:latin typeface="Times New Roman" panose="02020603050405020304" pitchFamily="18" charset="0"/>
                <a:cs typeface="Times New Roman" panose="02020603050405020304" pitchFamily="18" charset="0"/>
              </a:rPr>
              <a: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2F70AD-EC79-4D9D-91BE-178FE97AD419}" type="datetime1">
              <a:rPr kumimoji="0" lang="sv-SE" sz="1000" b="0" i="0" u="none" strike="noStrike" kern="1200" cap="none" spc="0" normalizeH="0" baseline="0" noProof="0" smtClean="0">
                <a:ln>
                  <a:noFill/>
                </a:ln>
                <a:solidFill>
                  <a:srgbClr val="F5F3EE"/>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2025-07-02</a:t>
            </a:fld>
            <a:endParaRPr kumimoji="0" lang="sv-SE" sz="1000" b="0" i="0" u="none" strike="noStrike" kern="1200" cap="none" spc="0" normalizeH="0" baseline="0" noProof="0" dirty="0">
              <a:ln>
                <a:noFill/>
              </a:ln>
              <a:solidFill>
                <a:srgbClr val="F5F3EE"/>
              </a:solidFill>
              <a:effectLst/>
              <a:uLnTx/>
              <a:uFillTx/>
              <a:latin typeface="Times New Roman" panose="02020603050405020304" pitchFamily="18" charset="0"/>
              <a:ea typeface="+mn-ea"/>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6" name="Bildobjekt 5">
            <a:extLst>
              <a:ext uri="{FF2B5EF4-FFF2-40B4-BE49-F238E27FC236}">
                <a16:creationId xmlns:a16="http://schemas.microsoft.com/office/drawing/2014/main" id="{E794A463-1269-4C6D-B980-CECACD7B288B}"/>
              </a:ext>
            </a:extLst>
          </p:cNvPr>
          <p:cNvPicPr>
            <a:picLocks noChangeAspect="1"/>
          </p:cNvPicPr>
          <p:nvPr/>
        </p:nvPicPr>
        <p:blipFill>
          <a:blip r:embed="rId5"/>
          <a:stretch>
            <a:fillRect/>
          </a:stretch>
        </p:blipFill>
        <p:spPr>
          <a:xfrm>
            <a:off x="1440600" y="767098"/>
            <a:ext cx="5939914" cy="5291923"/>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2BF18B24-361A-4A98-A14B-8F011633E957}"/>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211882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46252" y="469162"/>
            <a:ext cx="5490000" cy="970838"/>
          </a:xfrm>
        </p:spPr>
        <p:txBody>
          <a:bodyPr>
            <a:normAutofit/>
          </a:bodyPr>
          <a:lstStyle/>
          <a:p>
            <a:br>
              <a:rPr lang="sv-SE" sz="4000" dirty="0">
                <a:solidFill>
                  <a:schemeClr val="tx1"/>
                </a:solidFill>
                <a:latin typeface="Times New Roman" panose="02020603050405020304" pitchFamily="18" charset="0"/>
                <a:cs typeface="Times New Roman" panose="02020603050405020304" pitchFamily="18" charset="0"/>
              </a:rPr>
            </a:br>
            <a:endParaRPr lang="sv-SE" sz="4000" strike="sngStrike" dirty="0">
              <a:solidFill>
                <a:schemeClr val="tx1"/>
              </a:solidFill>
              <a:latin typeface="Times New Roman" panose="02020603050405020304" pitchFamily="18" charset="0"/>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4" name="Bildobjekt 3">
            <a:extLst>
              <a:ext uri="{FF2B5EF4-FFF2-40B4-BE49-F238E27FC236}">
                <a16:creationId xmlns:a16="http://schemas.microsoft.com/office/drawing/2014/main" id="{37DD75AE-305A-46BD-B8F4-93426E625BB2}"/>
              </a:ext>
            </a:extLst>
          </p:cNvPr>
          <p:cNvPicPr>
            <a:picLocks noChangeAspect="1"/>
          </p:cNvPicPr>
          <p:nvPr/>
        </p:nvPicPr>
        <p:blipFill>
          <a:blip r:embed="rId5"/>
          <a:stretch>
            <a:fillRect/>
          </a:stretch>
        </p:blipFill>
        <p:spPr>
          <a:xfrm>
            <a:off x="108783" y="914401"/>
            <a:ext cx="8926433" cy="4345557"/>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2A1D7FB0-64AC-41E2-A7CB-9DFB490330E1}"/>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36099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4634" y="1724821"/>
            <a:ext cx="2822166" cy="406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360218" y="583339"/>
            <a:ext cx="8423563" cy="970838"/>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  Återträffen</a:t>
            </a:r>
          </a:p>
        </p:txBody>
      </p:sp>
      <p:sp>
        <p:nvSpPr>
          <p:cNvPr id="3" name="Platshållare för innehåll 2"/>
          <p:cNvSpPr>
            <a:spLocks noGrp="1"/>
          </p:cNvSpPr>
          <p:nvPr>
            <p:ph idx="1"/>
          </p:nvPr>
        </p:nvSpPr>
        <p:spPr>
          <a:xfrm>
            <a:off x="457200" y="1156870"/>
            <a:ext cx="5407434" cy="4807790"/>
          </a:xfrm>
        </p:spPr>
        <p:txBody>
          <a:bodyPr/>
          <a:lstStyle/>
          <a:p>
            <a:pPr marL="0" indent="0">
              <a:lnSpc>
                <a:spcPct val="100000"/>
              </a:lnSpc>
            </a:pPr>
            <a:r>
              <a:rPr lang="sv-SE" sz="2800" b="1" dirty="0">
                <a:latin typeface="Times New Roman" panose="02020603050405020304" pitchFamily="18" charset="0"/>
                <a:cs typeface="Times New Roman" panose="02020603050405020304" pitchFamily="18" charset="0"/>
              </a:rPr>
              <a:t>Syfte:</a:t>
            </a:r>
          </a:p>
          <a:p>
            <a:pPr>
              <a:lnSpc>
                <a:spcPct val="100000"/>
              </a:lnSpc>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Behålla motivationen hos föräldrarna och minska dipp direkt efter programmet</a:t>
            </a:r>
          </a:p>
          <a:p>
            <a:pPr marL="0" indent="0">
              <a:lnSpc>
                <a:spcPct val="100000"/>
              </a:lnSpc>
            </a:pPr>
            <a:endParaRPr lang="sv-SE" sz="2400" dirty="0">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Underlätta ”kritisk period”, ca 3 mån efter avslutat program</a:t>
            </a:r>
          </a:p>
          <a:p>
            <a:pPr marL="0" indent="0">
              <a:lnSpc>
                <a:spcPct val="100000"/>
              </a:lnSpc>
            </a:pPr>
            <a:endParaRPr lang="sv-SE" sz="2400" dirty="0">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rPr>
              <a:t>Beelmann</a:t>
            </a:r>
            <a:r>
              <a:rPr lang="en-US" sz="2000" dirty="0">
                <a:effectLst/>
                <a:latin typeface="Times New Roman" panose="02020603050405020304" pitchFamily="18" charset="0"/>
                <a:ea typeface="Times New Roman" panose="02020603050405020304" pitchFamily="18" charset="0"/>
              </a:rPr>
              <a:t> et al, 2023</a:t>
            </a:r>
            <a:r>
              <a:rPr lang="sv-SE" dirty="0">
                <a:latin typeface="Times New Roman" panose="02020603050405020304" pitchFamily="18" charset="0"/>
                <a:cs typeface="Times New Roman" panose="02020603050405020304" pitchFamily="18" charset="0"/>
              </a:rPr>
              <a:t>)</a:t>
            </a:r>
          </a:p>
        </p:txBody>
      </p:sp>
      <p:pic>
        <p:nvPicPr>
          <p:cNvPr id="6" name="Bildobjekt 5">
            <a:extLst>
              <a:ext uri="{FF2B5EF4-FFF2-40B4-BE49-F238E27FC236}">
                <a16:creationId xmlns:a16="http://schemas.microsoft.com/office/drawing/2014/main" id="{11287689-22D5-43D3-A247-64520D2D6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7" name="Bildobjekt 6">
            <a:extLst>
              <a:ext uri="{FF2B5EF4-FFF2-40B4-BE49-F238E27FC236}">
                <a16:creationId xmlns:a16="http://schemas.microsoft.com/office/drawing/2014/main" id="{ED84BD67-4E43-438C-95A1-3417BD480DDD}"/>
              </a:ext>
            </a:extLst>
          </p:cNvPr>
          <p:cNvPicPr>
            <a:picLocks noChangeAspect="1"/>
          </p:cNvPicPr>
          <p:nvPr/>
        </p:nvPicPr>
        <p:blipFill>
          <a:blip r:embed="rId5"/>
          <a:stretch>
            <a:fillRect/>
          </a:stretch>
        </p:blipFill>
        <p:spPr>
          <a:xfrm>
            <a:off x="7552846" y="6140792"/>
            <a:ext cx="1133954" cy="469433"/>
          </a:xfrm>
          <a:prstGeom prst="rect">
            <a:avLst/>
          </a:prstGeom>
        </p:spPr>
      </p:pic>
      <p:sp>
        <p:nvSpPr>
          <p:cNvPr id="8" name="textruta 7">
            <a:extLst>
              <a:ext uri="{FF2B5EF4-FFF2-40B4-BE49-F238E27FC236}">
                <a16:creationId xmlns:a16="http://schemas.microsoft.com/office/drawing/2014/main" id="{859B2CC4-AD56-483F-B04A-6F067BB933DB}"/>
              </a:ext>
            </a:extLst>
          </p:cNvPr>
          <p:cNvSpPr txBox="1"/>
          <p:nvPr/>
        </p:nvSpPr>
        <p:spPr>
          <a:xfrm>
            <a:off x="482673" y="254451"/>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143002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84EEC-77D0-4EE8-A26D-549484073825}"/>
              </a:ext>
            </a:extLst>
          </p:cNvPr>
          <p:cNvSpPr>
            <a:spLocks noGrp="1"/>
          </p:cNvSpPr>
          <p:nvPr>
            <p:ph type="title"/>
          </p:nvPr>
        </p:nvSpPr>
        <p:spPr>
          <a:xfrm>
            <a:off x="457199" y="862152"/>
            <a:ext cx="8229600" cy="970838"/>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Återträffen</a:t>
            </a:r>
          </a:p>
        </p:txBody>
      </p:sp>
      <p:sp>
        <p:nvSpPr>
          <p:cNvPr id="3" name="Platshållare för innehåll 2">
            <a:extLst>
              <a:ext uri="{FF2B5EF4-FFF2-40B4-BE49-F238E27FC236}">
                <a16:creationId xmlns:a16="http://schemas.microsoft.com/office/drawing/2014/main" id="{0711B26C-756F-4401-B47F-656EC37225A6}"/>
              </a:ext>
            </a:extLst>
          </p:cNvPr>
          <p:cNvSpPr>
            <a:spLocks noGrp="1"/>
          </p:cNvSpPr>
          <p:nvPr>
            <p:ph idx="1"/>
          </p:nvPr>
        </p:nvSpPr>
        <p:spPr>
          <a:xfrm>
            <a:off x="489858" y="1347571"/>
            <a:ext cx="8196941" cy="5262654"/>
          </a:xfrm>
        </p:spPr>
        <p:txBody>
          <a:bodyPr/>
          <a:lstStyle/>
          <a:p>
            <a:pPr marL="342900" marR="0" lvl="0" indent="-3429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kumimoji="0" lang="sv-SE"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Vad har ni tagit med er från Komet?</a:t>
            </a:r>
          </a:p>
          <a:p>
            <a:pPr marL="0" marR="0" lvl="0" indent="0" algn="l" defTabSz="914400" rtl="0" eaLnBrk="1" fontAlgn="auto" latinLnBrk="0" hangingPunct="1">
              <a:lnSpc>
                <a:spcPts val="2200"/>
              </a:lnSpc>
              <a:spcBef>
                <a:spcPts val="0"/>
              </a:spcBef>
              <a:spcAft>
                <a:spcPts val="0"/>
              </a:spcAft>
              <a:buClrTx/>
              <a:buSzTx/>
              <a:buFont typeface="Arial" pitchFamily="34" charset="0"/>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Hur fungerar det hemma nu?</a:t>
            </a:r>
          </a:p>
          <a:p>
            <a:pPr marL="0" marR="0" lvl="0" indent="0" algn="l" defTabSz="914400" rtl="0" eaLnBrk="1" fontAlgn="auto" latinLnBrk="0" hangingPunct="1">
              <a:lnSpc>
                <a:spcPts val="2200"/>
              </a:lnSpc>
              <a:spcBef>
                <a:spcPts val="0"/>
              </a:spcBef>
              <a:spcAft>
                <a:spcPts val="0"/>
              </a:spcAft>
              <a:buClrTx/>
              <a:buSzTx/>
              <a:buFont typeface="Arial" pitchFamily="34" charset="0"/>
              <a:buNone/>
              <a:tabLst/>
              <a:defRPr/>
            </a:pP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lang="sv-SE" sz="2400" b="1" dirty="0">
                <a:latin typeface="Times New Roman" panose="02020603050405020304" pitchFamily="18" charset="0"/>
                <a:cs typeface="Times New Roman" panose="02020603050405020304" pitchFamily="18" charset="0"/>
              </a:rPr>
              <a:t>Arbetet med Komet fortsätter</a:t>
            </a:r>
            <a:endParaRPr lang="sv-SE"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2200"/>
              </a:lnSpc>
              <a:spcBef>
                <a:spcPts val="0"/>
              </a:spcBef>
              <a:spcAft>
                <a:spcPts val="0"/>
              </a:spcAft>
              <a:buClrTx/>
              <a:buSzTx/>
              <a:tabLst/>
              <a:defRPr/>
            </a:pPr>
            <a:r>
              <a:rPr lang="sv-SE" sz="2400" dirty="0">
                <a:latin typeface="Times New Roman" panose="02020603050405020304" pitchFamily="18" charset="0"/>
                <a:cs typeface="Times New Roman" panose="02020603050405020304" pitchFamily="18" charset="0"/>
              </a:rPr>
              <a:t>	- Repetera de grundläggande delarna</a:t>
            </a:r>
          </a:p>
          <a:p>
            <a:pPr marL="0" marR="0" lvl="0" indent="0" algn="l" defTabSz="914400" rtl="0" eaLnBrk="1" fontAlgn="auto" latinLnBrk="0" hangingPunct="1">
              <a:lnSpc>
                <a:spcPts val="2200"/>
              </a:lnSpc>
              <a:spcBef>
                <a:spcPts val="0"/>
              </a:spcBef>
              <a:spcAft>
                <a:spcPts val="0"/>
              </a:spcAft>
              <a:buClrTx/>
              <a:buSzTx/>
              <a:tabLst/>
              <a:defRPr/>
            </a:pPr>
            <a:endParaRPr lang="sv-SE" sz="2400" dirty="0">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kumimoji="0" lang="sv-SE"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Övningar att fortsätta med</a:t>
            </a:r>
            <a:endParaRPr kumimoji="0" lang="sv-SE"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2200"/>
              </a:lnSpc>
              <a:spcBef>
                <a:spcPts val="0"/>
              </a:spcBef>
              <a:spcAft>
                <a:spcPts val="0"/>
              </a:spcAft>
              <a:buClrTx/>
              <a:buSzTx/>
              <a:tabLst/>
              <a:defRPr/>
            </a:pPr>
            <a:r>
              <a:rPr lang="sv-SE" sz="2400" dirty="0">
                <a:latin typeface="Times New Roman" panose="02020603050405020304" pitchFamily="18" charset="0"/>
                <a:cs typeface="Times New Roman" panose="02020603050405020304" pitchFamily="18" charset="0"/>
              </a:rPr>
              <a:t>	- hur ofta gör de </a:t>
            </a:r>
            <a:r>
              <a:rPr lang="sv-SE" sz="2400" dirty="0" err="1">
                <a:latin typeface="Times New Roman" panose="02020603050405020304" pitchFamily="18" charset="0"/>
                <a:cs typeface="Times New Roman" panose="02020603050405020304" pitchFamily="18" charset="0"/>
              </a:rPr>
              <a:t>de</a:t>
            </a:r>
            <a:r>
              <a:rPr lang="sv-SE" sz="2400" dirty="0">
                <a:latin typeface="Times New Roman" panose="02020603050405020304" pitchFamily="18" charset="0"/>
                <a:cs typeface="Times New Roman" panose="02020603050405020304" pitchFamily="18" charset="0"/>
              </a:rPr>
              <a:t> olika övningarna idag? Vilka övningar 	tycker de är viktiga att fortsätta med?</a:t>
            </a:r>
          </a:p>
          <a:p>
            <a:pPr marL="0" marR="0" lvl="0" indent="0" algn="l" defTabSz="914400" rtl="0" eaLnBrk="1" fontAlgn="auto" latinLnBrk="0" hangingPunct="1">
              <a:lnSpc>
                <a:spcPts val="2200"/>
              </a:lnSpc>
              <a:spcBef>
                <a:spcPts val="0"/>
              </a:spcBef>
              <a:spcAft>
                <a:spcPts val="0"/>
              </a:spcAft>
              <a:buClrTx/>
              <a:buSzTx/>
              <a:tabLst/>
              <a:defRPr/>
            </a:pP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ts val="2200"/>
              </a:lnSpc>
              <a:spcBef>
                <a:spcPts val="0"/>
              </a:spcBef>
              <a:spcAft>
                <a:spcPts val="0"/>
              </a:spcAft>
              <a:buClrTx/>
              <a:buSzTx/>
              <a:buFont typeface="Arial" pitchFamily="34" charset="0"/>
              <a:buChar char="•"/>
              <a:tabLst/>
              <a:defRPr/>
            </a:pPr>
            <a:r>
              <a:rPr lang="sv-SE" sz="2400" b="1" dirty="0">
                <a:latin typeface="Times New Roman" panose="02020603050405020304" pitchFamily="18" charset="0"/>
                <a:cs typeface="Times New Roman" panose="02020603050405020304" pitchFamily="18" charset="0"/>
              </a:rPr>
              <a:t>Anpassad genomgång</a:t>
            </a:r>
            <a:endParaRPr lang="sv-SE"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2200"/>
              </a:lnSpc>
              <a:spcBef>
                <a:spcPts val="0"/>
              </a:spcBef>
              <a:spcAft>
                <a:spcPts val="0"/>
              </a:spcAft>
              <a:buClrTx/>
              <a:buSzTx/>
              <a:tabLst/>
              <a:defRPr/>
            </a:pPr>
            <a:r>
              <a:rPr lang="sv-SE" sz="2400" dirty="0">
                <a:latin typeface="Times New Roman" panose="02020603050405020304" pitchFamily="18" charset="0"/>
                <a:cs typeface="Times New Roman" panose="02020603050405020304" pitchFamily="18" charset="0"/>
              </a:rPr>
              <a:t>	- Planera i förväg eller fråga föräldrarna vad de vill 	diskutera</a:t>
            </a:r>
          </a:p>
          <a:p>
            <a:pPr marL="0" marR="0" lvl="0" indent="0" algn="l" defTabSz="914400" rtl="0" eaLnBrk="1" fontAlgn="auto" latinLnBrk="0" hangingPunct="1">
              <a:lnSpc>
                <a:spcPts val="2200"/>
              </a:lnSpc>
              <a:spcBef>
                <a:spcPts val="0"/>
              </a:spcBef>
              <a:spcAft>
                <a:spcPts val="0"/>
              </a:spcAft>
              <a:buClrTx/>
              <a:buSzTx/>
              <a:tabLst/>
              <a:defRPr/>
            </a:pP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ts val="2200"/>
              </a:lnSpc>
              <a:spcBef>
                <a:spcPts val="0"/>
              </a:spcBef>
              <a:spcAft>
                <a:spcPts val="0"/>
              </a:spcAft>
              <a:buClrTx/>
              <a:buSzTx/>
              <a:buFont typeface="Arial" pitchFamily="34" charset="0"/>
              <a:buChar char="•"/>
              <a:tabLst/>
              <a:defRPr/>
            </a:pPr>
            <a:r>
              <a:rPr kumimoji="0" lang="sv-SE"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Framtidsplaner</a:t>
            </a:r>
            <a:endParaRPr kumimoji="0" lang="sv-SE"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2200"/>
              </a:lnSpc>
              <a:spcBef>
                <a:spcPts val="0"/>
              </a:spcBef>
              <a:spcAft>
                <a:spcPts val="0"/>
              </a:spcAft>
              <a:buClrTx/>
              <a:buSzTx/>
              <a:tabLst/>
              <a:defRPr/>
            </a:pPr>
            <a:r>
              <a:rPr lang="sv-SE" sz="2400" dirty="0">
                <a:latin typeface="Times New Roman" panose="02020603050405020304" pitchFamily="18" charset="0"/>
                <a:cs typeface="Times New Roman" panose="02020603050405020304" pitchFamily="18" charset="0"/>
              </a:rPr>
              <a:t>	- Föräldrarna väljer och skriver ner tre områden i Komet 	de vill arbeta vidare med den närmaste tiden</a:t>
            </a: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sv-SE" dirty="0"/>
          </a:p>
        </p:txBody>
      </p:sp>
      <p:pic>
        <p:nvPicPr>
          <p:cNvPr id="5" name="Bildobjekt 4">
            <a:extLst>
              <a:ext uri="{FF2B5EF4-FFF2-40B4-BE49-F238E27FC236}">
                <a16:creationId xmlns:a16="http://schemas.microsoft.com/office/drawing/2014/main" id="{2B45728C-0296-4004-B872-5A188BB87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6" name="Bildobjekt 5">
            <a:extLst>
              <a:ext uri="{FF2B5EF4-FFF2-40B4-BE49-F238E27FC236}">
                <a16:creationId xmlns:a16="http://schemas.microsoft.com/office/drawing/2014/main" id="{162CFD74-503E-4ED3-A6EB-B33793945D23}"/>
              </a:ext>
            </a:extLst>
          </p:cNvPr>
          <p:cNvPicPr>
            <a:picLocks noChangeAspect="1"/>
          </p:cNvPicPr>
          <p:nvPr/>
        </p:nvPicPr>
        <p:blipFill>
          <a:blip r:embed="rId4"/>
          <a:stretch>
            <a:fillRect/>
          </a:stretch>
        </p:blipFill>
        <p:spPr>
          <a:xfrm>
            <a:off x="7552846" y="6140792"/>
            <a:ext cx="1133954" cy="469433"/>
          </a:xfrm>
          <a:prstGeom prst="rect">
            <a:avLst/>
          </a:prstGeom>
        </p:spPr>
      </p:pic>
      <p:sp>
        <p:nvSpPr>
          <p:cNvPr id="7" name="textruta 6">
            <a:extLst>
              <a:ext uri="{FF2B5EF4-FFF2-40B4-BE49-F238E27FC236}">
                <a16:creationId xmlns:a16="http://schemas.microsoft.com/office/drawing/2014/main" id="{024E5424-2D22-48C9-9DF7-5DB51A582783}"/>
              </a:ext>
            </a:extLst>
          </p:cNvPr>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2150386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09A32-13ED-4589-98BF-24DD4CDBB941}"/>
              </a:ext>
            </a:extLst>
          </p:cNvPr>
          <p:cNvSpPr>
            <a:spLocks noGrp="1"/>
          </p:cNvSpPr>
          <p:nvPr>
            <p:ph type="title"/>
          </p:nvPr>
        </p:nvSpPr>
        <p:spPr>
          <a:xfrm>
            <a:off x="207818" y="581381"/>
            <a:ext cx="8728363" cy="970838"/>
          </a:xfrm>
        </p:spPr>
        <p:txBody>
          <a:bodyPr>
            <a:normAutofit/>
          </a:bodyPr>
          <a:lstStyle/>
          <a:p>
            <a:pPr algn="ctr"/>
            <a:r>
              <a:rPr lang="sv-SE" sz="3200" dirty="0">
                <a:solidFill>
                  <a:schemeClr val="tx1"/>
                </a:solidFill>
                <a:latin typeface="Times New Roman" panose="02020603050405020304" pitchFamily="18" charset="0"/>
                <a:cs typeface="Times New Roman" panose="02020603050405020304" pitchFamily="18" charset="0"/>
              </a:rPr>
              <a:t>Extramaterial – Komet vid ADHD och autism</a:t>
            </a:r>
          </a:p>
        </p:txBody>
      </p:sp>
      <p:sp>
        <p:nvSpPr>
          <p:cNvPr id="3" name="Platshållare för innehåll 2">
            <a:extLst>
              <a:ext uri="{FF2B5EF4-FFF2-40B4-BE49-F238E27FC236}">
                <a16:creationId xmlns:a16="http://schemas.microsoft.com/office/drawing/2014/main" id="{3D091096-D8A3-4E8A-82C0-D1E76ED5B3EB}"/>
              </a:ext>
            </a:extLst>
          </p:cNvPr>
          <p:cNvSpPr>
            <a:spLocks noGrp="1"/>
          </p:cNvSpPr>
          <p:nvPr>
            <p:ph idx="1"/>
          </p:nvPr>
        </p:nvSpPr>
        <p:spPr>
          <a:xfrm>
            <a:off x="809624" y="815140"/>
            <a:ext cx="7524750" cy="4817991"/>
          </a:xfrm>
        </p:spPr>
        <p:txBody>
          <a:bodyPr/>
          <a:lstStyle/>
          <a:p>
            <a:endParaRPr lang="sv-SE" sz="2800" b="1" dirty="0">
              <a:latin typeface="Times New Roman" panose="02020603050405020304" pitchFamily="18" charset="0"/>
              <a:cs typeface="Times New Roman" panose="02020603050405020304" pitchFamily="18" charset="0"/>
            </a:endParaRPr>
          </a:p>
          <a:p>
            <a:pPr marL="457200" indent="-457200">
              <a:lnSpc>
                <a:spcPts val="2500"/>
              </a:lnSpc>
              <a:buFont typeface="Arial" panose="020B0604020202020204" pitchFamily="34" charset="0"/>
              <a:buChar char="•"/>
            </a:pPr>
            <a:r>
              <a:rPr lang="sv-SE" sz="2800" b="1" dirty="0">
                <a:latin typeface="Times New Roman" panose="02020603050405020304" pitchFamily="18" charset="0"/>
                <a:cs typeface="Times New Roman" panose="02020603050405020304" pitchFamily="18" charset="0"/>
              </a:rPr>
              <a:t>Extramaterial för er gruppledare </a:t>
            </a:r>
            <a:r>
              <a:rPr lang="sv-SE" sz="2800" dirty="0">
                <a:latin typeface="Times New Roman" panose="02020603050405020304" pitchFamily="18" charset="0"/>
                <a:cs typeface="Times New Roman" panose="02020603050405020304" pitchFamily="18" charset="0"/>
              </a:rPr>
              <a:t>– kort fördjupning vad en förälder till ett barn med NPF som går Komet kan behöva tänka lite extra på</a:t>
            </a:r>
          </a:p>
          <a:p>
            <a:pPr>
              <a:lnSpc>
                <a:spcPts val="2500"/>
              </a:lnSpc>
            </a:pPr>
            <a:endParaRPr lang="sv-SE" sz="2800" dirty="0">
              <a:latin typeface="Times New Roman" panose="02020603050405020304" pitchFamily="18" charset="0"/>
              <a:cs typeface="Times New Roman" panose="02020603050405020304" pitchFamily="18" charset="0"/>
            </a:endParaRPr>
          </a:p>
          <a:p>
            <a:pPr>
              <a:lnSpc>
                <a:spcPts val="2500"/>
              </a:lnSpc>
              <a:buFont typeface="Arial" panose="020B0604020202020204" pitchFamily="34" charset="0"/>
              <a:buChar char="•"/>
            </a:pPr>
            <a:r>
              <a:rPr lang="sv-SE" sz="2800" b="1" dirty="0">
                <a:latin typeface="Times New Roman" panose="02020603050405020304" pitchFamily="18" charset="0"/>
                <a:cs typeface="Times New Roman" panose="02020603050405020304" pitchFamily="18" charset="0"/>
              </a:rPr>
              <a:t>T</a:t>
            </a:r>
            <a:r>
              <a:rPr lang="sv-SE" sz="2800" b="1" baseline="0" dirty="0">
                <a:latin typeface="Times New Roman" panose="02020603050405020304" pitchFamily="18" charset="0"/>
                <a:cs typeface="Times New Roman" panose="02020603050405020304" pitchFamily="18" charset="0"/>
              </a:rPr>
              <a:t>ips från habilitering, </a:t>
            </a:r>
            <a:r>
              <a:rPr lang="sv-SE" sz="2800" baseline="0" dirty="0">
                <a:latin typeface="Times New Roman" panose="02020603050405020304" pitchFamily="18" charset="0"/>
                <a:cs typeface="Times New Roman" panose="02020603050405020304" pitchFamily="18" charset="0"/>
              </a:rPr>
              <a:t>innehåller bra stöd till föräldrar med barn som har </a:t>
            </a:r>
            <a:r>
              <a:rPr lang="sv-SE" sz="2800" baseline="0" dirty="0" err="1">
                <a:latin typeface="Times New Roman" panose="02020603050405020304" pitchFamily="18" charset="0"/>
                <a:cs typeface="Times New Roman" panose="02020603050405020304" pitchFamily="18" charset="0"/>
              </a:rPr>
              <a:t>adhd</a:t>
            </a:r>
            <a:r>
              <a:rPr lang="sv-SE" sz="2800" baseline="0" dirty="0">
                <a:latin typeface="Times New Roman" panose="02020603050405020304" pitchFamily="18" charset="0"/>
                <a:cs typeface="Times New Roman" panose="02020603050405020304" pitchFamily="18" charset="0"/>
              </a:rPr>
              <a:t>, även för barn som inte har fått diagnos</a:t>
            </a:r>
          </a:p>
          <a:p>
            <a:pPr>
              <a:lnSpc>
                <a:spcPts val="2500"/>
              </a:lnSpc>
            </a:pPr>
            <a:r>
              <a:rPr lang="sv-SE" sz="2800" dirty="0">
                <a:latin typeface="Times New Roman" panose="02020603050405020304" pitchFamily="18" charset="0"/>
                <a:cs typeface="Times New Roman" panose="02020603050405020304" pitchFamily="18" charset="0"/>
              </a:rPr>
              <a:t>	 </a:t>
            </a:r>
            <a:r>
              <a:rPr lang="sv-SE" sz="2800" dirty="0" err="1">
                <a:latin typeface="Times New Roman" panose="02020603050405020304" pitchFamily="18" charset="0"/>
                <a:cs typeface="Times New Roman" panose="02020603050405020304" pitchFamily="18" charset="0"/>
                <a:hlinkClick r:id="rId3"/>
              </a:rPr>
              <a:t>Adhd</a:t>
            </a:r>
            <a:r>
              <a:rPr lang="sv-SE" sz="2800" dirty="0">
                <a:latin typeface="Times New Roman" panose="02020603050405020304" pitchFamily="18" charset="0"/>
                <a:cs typeface="Times New Roman" panose="02020603050405020304" pitchFamily="18" charset="0"/>
                <a:hlinkClick r:id="rId3"/>
              </a:rPr>
              <a:t>-kartan</a:t>
            </a:r>
            <a:endParaRPr lang="sv-SE" sz="2800" baseline="0" dirty="0">
              <a:latin typeface="Times New Roman" panose="02020603050405020304" pitchFamily="18" charset="0"/>
              <a:cs typeface="Times New Roman" panose="02020603050405020304" pitchFamily="18" charset="0"/>
            </a:endParaRPr>
          </a:p>
          <a:p>
            <a:pPr>
              <a:lnSpc>
                <a:spcPts val="2500"/>
              </a:lnSpc>
            </a:pPr>
            <a:endParaRPr lang="sv-SE" sz="2800" dirty="0">
              <a:latin typeface="Times New Roman" panose="02020603050405020304" pitchFamily="18" charset="0"/>
              <a:cs typeface="Times New Roman" panose="02020603050405020304" pitchFamily="18" charset="0"/>
            </a:endParaRPr>
          </a:p>
          <a:p>
            <a:pPr>
              <a:lnSpc>
                <a:spcPts val="2500"/>
              </a:lnSpc>
              <a:buFont typeface="Arial" panose="020B0604020202020204" pitchFamily="34" charset="0"/>
              <a:buChar char="•"/>
            </a:pPr>
            <a:r>
              <a:rPr lang="sv-SE" sz="2800" b="1" dirty="0">
                <a:latin typeface="Times New Roman" panose="02020603050405020304" pitchFamily="18" charset="0"/>
                <a:cs typeface="Times New Roman" panose="02020603050405020304" pitchFamily="18" charset="0"/>
              </a:rPr>
              <a:t>Lästips till föräldrar </a:t>
            </a:r>
            <a:r>
              <a:rPr lang="sv-SE" sz="2800" dirty="0">
                <a:latin typeface="Times New Roman" panose="02020603050405020304" pitchFamily="18" charset="0"/>
                <a:cs typeface="Times New Roman" panose="02020603050405020304" pitchFamily="18" charset="0"/>
              </a:rPr>
              <a:t>om neuropsykiatrisk funktionsvariation eller problem med utagerande beteende och trots med sina barn</a:t>
            </a:r>
          </a:p>
          <a:p>
            <a:pPr marL="0" indent="0">
              <a:lnSpc>
                <a:spcPts val="2500"/>
              </a:lnSpc>
              <a:buNone/>
            </a:pPr>
            <a:r>
              <a:rPr lang="sv-SE" sz="2800" dirty="0">
                <a:solidFill>
                  <a:schemeClr val="tx1"/>
                </a:solidFill>
                <a:latin typeface="Times New Roman" panose="02020603050405020304" pitchFamily="18" charset="0"/>
                <a:cs typeface="Times New Roman" panose="02020603050405020304" pitchFamily="18" charset="0"/>
              </a:rPr>
              <a:t>    </a:t>
            </a:r>
            <a:r>
              <a:rPr lang="sv-SE" sz="2800" u="sng" dirty="0">
                <a:solidFill>
                  <a:schemeClr val="tx1"/>
                </a:solidFill>
                <a:latin typeface="Times New Roman" panose="02020603050405020304" pitchFamily="18" charset="0"/>
                <a:cs typeface="Times New Roman" panose="02020603050405020304" pitchFamily="18" charset="0"/>
                <a:hlinkClick r:id="rId4"/>
              </a:rPr>
              <a:t> https://attention.se/varaprojekt/trots-allt/</a:t>
            </a:r>
            <a:r>
              <a:rPr lang="sv-SE" sz="2800" u="sng" dirty="0">
                <a:solidFill>
                  <a:schemeClr val="tx1"/>
                </a:solidFill>
                <a:latin typeface="Times New Roman" panose="02020603050405020304" pitchFamily="18" charset="0"/>
                <a:cs typeface="Times New Roman" panose="02020603050405020304" pitchFamily="18" charset="0"/>
              </a:rPr>
              <a:t> </a:t>
            </a:r>
          </a:p>
          <a:p>
            <a:pPr marL="0" indent="0">
              <a:buNone/>
            </a:pPr>
            <a:endParaRPr lang="sv-SE" sz="2800" u="sng" dirty="0">
              <a:solidFill>
                <a:schemeClr val="tx1"/>
              </a:solidFill>
            </a:endParaRPr>
          </a:p>
          <a:p>
            <a:pPr marL="0" indent="0"/>
            <a:endParaRPr lang="sv-SE" sz="1600" baseline="0" dirty="0"/>
          </a:p>
          <a:p>
            <a:pPr marL="0" indent="0">
              <a:buNone/>
            </a:pPr>
            <a:endParaRPr lang="sv-SE" sz="2800" u="sng" dirty="0">
              <a:solidFill>
                <a:schemeClr val="tx1"/>
              </a:solidFill>
            </a:endParaRPr>
          </a:p>
          <a:p>
            <a:endParaRPr lang="sv-SE" sz="2800" dirty="0">
              <a:latin typeface="Times New Roman" panose="02020603050405020304"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D9900B15-752E-4B28-AD0E-E8B048369890}"/>
              </a:ext>
            </a:extLst>
          </p:cNvPr>
          <p:cNvSpPr>
            <a:spLocks noGrp="1"/>
          </p:cNvSpPr>
          <p:nvPr>
            <p:ph type="sldNum" sz="quarter" idx="11"/>
          </p:nvPr>
        </p:nvSpPr>
        <p:spPr/>
        <p:txBody>
          <a:bodyPr/>
          <a:lstStyle/>
          <a:p>
            <a:pPr>
              <a:defRPr/>
            </a:pPr>
            <a:fld id="{1E207CAB-F6AE-4C64-B511-5694B5203C53}" type="slidenum">
              <a:rPr lang="sv-SE" smtClean="0"/>
              <a:pPr>
                <a:defRPr/>
              </a:pPr>
              <a:t>19</a:t>
            </a:fld>
            <a:endParaRPr lang="sv-SE"/>
          </a:p>
        </p:txBody>
      </p:sp>
      <p:pic>
        <p:nvPicPr>
          <p:cNvPr id="5" name="Bildobjekt 4">
            <a:extLst>
              <a:ext uri="{FF2B5EF4-FFF2-40B4-BE49-F238E27FC236}">
                <a16:creationId xmlns:a16="http://schemas.microsoft.com/office/drawing/2014/main" id="{A36DB41C-DF00-48BA-819A-843E121F5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6" name="Bildobjekt 5">
            <a:extLst>
              <a:ext uri="{FF2B5EF4-FFF2-40B4-BE49-F238E27FC236}">
                <a16:creationId xmlns:a16="http://schemas.microsoft.com/office/drawing/2014/main" id="{973CA9E6-B13D-430E-9B95-EAC8A4D101FF}"/>
              </a:ext>
            </a:extLst>
          </p:cNvPr>
          <p:cNvPicPr>
            <a:picLocks noChangeAspect="1"/>
          </p:cNvPicPr>
          <p:nvPr/>
        </p:nvPicPr>
        <p:blipFill>
          <a:blip r:embed="rId6"/>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35355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d.stockholm.se\cli-sd\cc2sd008\005867\Johanna Enö Persson\Manual 3-11, reviderad version\Illustrationer\Komprimerade\Mor pratar med sin son på hans rum. Komprimerad.jpg"/>
          <p:cNvPicPr>
            <a:picLocks noChangeAspect="1" noChangeArrowheads="1"/>
          </p:cNvPicPr>
          <p:nvPr/>
        </p:nvPicPr>
        <p:blipFill>
          <a:blip r:embed="rId3" cstate="print"/>
          <a:srcRect/>
          <a:stretch>
            <a:fillRect/>
          </a:stretch>
        </p:blipFill>
        <p:spPr bwMode="auto">
          <a:xfrm>
            <a:off x="5329464" y="2999486"/>
            <a:ext cx="3381828" cy="2964891"/>
          </a:xfrm>
          <a:prstGeom prst="rect">
            <a:avLst/>
          </a:prstGeom>
          <a:noFill/>
        </p:spPr>
      </p:pic>
      <p:sp>
        <p:nvSpPr>
          <p:cNvPr id="2" name="Platshållare för text 1"/>
          <p:cNvSpPr>
            <a:spLocks noGrp="1"/>
          </p:cNvSpPr>
          <p:nvPr>
            <p:ph type="body" sz="quarter" idx="13"/>
          </p:nvPr>
        </p:nvSpPr>
        <p:spPr>
          <a:xfrm>
            <a:off x="458787" y="1440000"/>
            <a:ext cx="7741784" cy="3960000"/>
          </a:xfrm>
        </p:spPr>
        <p:txBody>
          <a:bodyPr>
            <a:normAutofit/>
          </a:bodyPr>
          <a:lstStyle/>
          <a:p>
            <a:pPr marL="3581400" indent="-3581400" defTabSz="85725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 9.00 -10.10	</a:t>
            </a:r>
            <a:r>
              <a:rPr lang="sv-SE" sz="2800" b="1" dirty="0">
                <a:latin typeface="Times New Roman" panose="02020603050405020304" pitchFamily="18" charset="0"/>
                <a:cs typeface="Times New Roman" panose="02020603050405020304" pitchFamily="18" charset="0"/>
              </a:rPr>
              <a:t>Teori</a:t>
            </a:r>
          </a:p>
          <a:p>
            <a:pPr marL="3581400" indent="-3581400" defTabSz="85725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	Träff 9 – Avslut och framtidsplaner</a:t>
            </a:r>
          </a:p>
          <a:p>
            <a:pPr marL="3581400" indent="-3581400" defTabSz="85725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                           Återträff</a:t>
            </a:r>
          </a:p>
          <a:p>
            <a:pPr marL="3581400" indent="-3581400" defTabSz="85725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	Gruppledarfärdigheter</a:t>
            </a:r>
          </a:p>
          <a:p>
            <a:pPr marL="3581400" indent="-3581400" defTabSz="85725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		</a:t>
            </a:r>
          </a:p>
          <a:p>
            <a:pPr marL="609600" lvl="0" indent="-60960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10.10 -10.25 	</a:t>
            </a:r>
            <a:r>
              <a:rPr lang="sv-SE" sz="2800" b="1" dirty="0">
                <a:latin typeface="Times New Roman" panose="02020603050405020304" pitchFamily="18" charset="0"/>
                <a:cs typeface="Times New Roman" panose="02020603050405020304" pitchFamily="18" charset="0"/>
              </a:rPr>
              <a:t>Paus</a:t>
            </a:r>
          </a:p>
          <a:p>
            <a:pPr marL="609600" lvl="0" indent="-609600">
              <a:lnSpc>
                <a:spcPct val="90000"/>
              </a:lnSpc>
              <a:spcAft>
                <a:spcPts val="0"/>
              </a:spcAft>
              <a:buNone/>
            </a:pPr>
            <a:endParaRPr lang="sv-SE" sz="2800" dirty="0">
              <a:latin typeface="Times New Roman" panose="02020603050405020304" pitchFamily="18" charset="0"/>
              <a:cs typeface="Times New Roman" panose="02020603050405020304" pitchFamily="18" charset="0"/>
            </a:endParaRPr>
          </a:p>
          <a:p>
            <a:pPr marL="609600" lvl="0" indent="-60960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10.25 -12:00 	</a:t>
            </a:r>
            <a:r>
              <a:rPr lang="sv-SE" sz="2800" b="1" dirty="0">
                <a:latin typeface="Times New Roman" panose="02020603050405020304" pitchFamily="18" charset="0"/>
                <a:cs typeface="Times New Roman" panose="02020603050405020304" pitchFamily="18" charset="0"/>
              </a:rPr>
              <a:t>Handledning</a:t>
            </a:r>
          </a:p>
          <a:p>
            <a:pPr marL="609600" lvl="0" indent="-609600">
              <a:lnSpc>
                <a:spcPct val="90000"/>
              </a:lnSpc>
              <a:spcAft>
                <a:spcPts val="0"/>
              </a:spcAft>
              <a:buNone/>
            </a:pPr>
            <a:endParaRPr lang="sv-SE" sz="2400" b="1" i="1" dirty="0">
              <a:latin typeface="Calibri" pitchFamily="34" charset="0"/>
              <a:cs typeface="Calibri" pitchFamily="34" charset="0"/>
            </a:endParaRPr>
          </a:p>
          <a:p>
            <a:pPr marL="609600" lvl="0" indent="-609600">
              <a:lnSpc>
                <a:spcPct val="90000"/>
              </a:lnSpc>
              <a:spcAft>
                <a:spcPts val="0"/>
              </a:spcAft>
              <a:buNone/>
            </a:pPr>
            <a:endParaRPr lang="sv-SE" sz="2400" i="1" dirty="0">
              <a:latin typeface="Calibri" pitchFamily="34" charset="0"/>
              <a:cs typeface="Calibri" pitchFamily="34" charset="0"/>
            </a:endParaRPr>
          </a:p>
          <a:p>
            <a:endParaRPr lang="sv-SE" dirty="0"/>
          </a:p>
        </p:txBody>
      </p:sp>
      <p:sp>
        <p:nvSpPr>
          <p:cNvPr id="5" name="Rubrik 4"/>
          <p:cNvSpPr>
            <a:spLocks noGrp="1"/>
          </p:cNvSpPr>
          <p:nvPr>
            <p:ph type="title"/>
          </p:nvPr>
        </p:nvSpPr>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Översikt utbildningsdag 5</a:t>
            </a:r>
            <a:endParaRPr lang="sv-SE" sz="4000" dirty="0">
              <a:latin typeface="Times New Roman" panose="02020603050405020304" pitchFamily="18" charset="0"/>
              <a:cs typeface="Times New Roman" panose="02020603050405020304" pitchFamily="18" charset="0"/>
            </a:endParaRPr>
          </a:p>
        </p:txBody>
      </p:sp>
      <p:pic>
        <p:nvPicPr>
          <p:cNvPr id="9" name="Bildobjekt 8" descr="\\ad.stockholm.se\cli-sd\cc2sd002\003871\Precens\Brottsprevention\Komet1\Administration\Logotype\PLUS\PLUS logo användbar.jpg">
            <a:extLst>
              <a:ext uri="{FF2B5EF4-FFF2-40B4-BE49-F238E27FC236}">
                <a16:creationId xmlns:a16="http://schemas.microsoft.com/office/drawing/2014/main" id="{2FB20AA7-76FD-40F5-BF11-1BA41C5C1815}"/>
              </a:ext>
            </a:extLst>
          </p:cNvPr>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286597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121" y="340153"/>
            <a:ext cx="3933645" cy="55758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dobjekt 3">
            <a:extLst>
              <a:ext uri="{FF2B5EF4-FFF2-40B4-BE49-F238E27FC236}">
                <a16:creationId xmlns:a16="http://schemas.microsoft.com/office/drawing/2014/main" id="{098DBB13-9206-4003-B385-7BB349677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5" name="Bildobjekt 4">
            <a:extLst>
              <a:ext uri="{FF2B5EF4-FFF2-40B4-BE49-F238E27FC236}">
                <a16:creationId xmlns:a16="http://schemas.microsoft.com/office/drawing/2014/main" id="{1F53CB34-EB3A-4149-85B5-9ABB8B8E0140}"/>
              </a:ext>
            </a:extLst>
          </p:cNvPr>
          <p:cNvPicPr>
            <a:picLocks noChangeAspect="1"/>
          </p:cNvPicPr>
          <p:nvPr/>
        </p:nvPicPr>
        <p:blipFill>
          <a:blip r:embed="rId5"/>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3084357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4"/>
          </p:nvPr>
        </p:nvSpPr>
        <p:spPr/>
        <p:txBody>
          <a:bodyPr/>
          <a:lstStyle/>
          <a:p>
            <a:fld id="{AFAC4DEF-1561-41E3-A47E-1AE64D3E72F2}" type="datetime1">
              <a:rPr lang="sv-SE" smtClean="0"/>
              <a:pPr/>
              <a:t>2025-07-02</a:t>
            </a:fld>
            <a:endParaRPr lang="sv-SE" dirty="0"/>
          </a:p>
        </p:txBody>
      </p:sp>
      <p:sp>
        <p:nvSpPr>
          <p:cNvPr id="6" name="Rubrik 5"/>
          <p:cNvSpPr>
            <a:spLocks noGrp="1"/>
          </p:cNvSpPr>
          <p:nvPr>
            <p:ph type="title"/>
          </p:nvPr>
        </p:nvSpPr>
        <p:spPr>
          <a:xfrm>
            <a:off x="411479" y="458105"/>
            <a:ext cx="8033657" cy="970838"/>
          </a:xfrm>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Gruppledarfärdigheter</a:t>
            </a:r>
          </a:p>
        </p:txBody>
      </p:sp>
      <p:pic>
        <p:nvPicPr>
          <p:cNvPr id="5" name="Bildobjekt 4"/>
          <p:cNvPicPr>
            <a:picLocks noChangeAspect="1"/>
          </p:cNvPicPr>
          <p:nvPr/>
        </p:nvPicPr>
        <p:blipFill>
          <a:blip r:embed="rId3"/>
          <a:stretch>
            <a:fillRect/>
          </a:stretch>
        </p:blipFill>
        <p:spPr>
          <a:xfrm>
            <a:off x="2171972" y="1238497"/>
            <a:ext cx="5090976" cy="4161503"/>
          </a:xfrm>
          <a:prstGeom prst="rect">
            <a:avLst/>
          </a:prstGeom>
        </p:spPr>
      </p:pic>
      <p:sp>
        <p:nvSpPr>
          <p:cNvPr id="7" name="Platshållare för text 6"/>
          <p:cNvSpPr>
            <a:spLocks noGrp="1"/>
          </p:cNvSpPr>
          <p:nvPr>
            <p:ph type="body" sz="quarter" idx="13"/>
          </p:nvPr>
        </p:nvSpPr>
        <p:spPr/>
        <p:txBody>
          <a:bodyPr/>
          <a:lstStyle/>
          <a:p>
            <a:endParaRPr lang="sv-SE" dirty="0"/>
          </a:p>
        </p:txBody>
      </p:sp>
      <p:pic>
        <p:nvPicPr>
          <p:cNvPr id="8" name="Bildobjekt 7">
            <a:extLst>
              <a:ext uri="{FF2B5EF4-FFF2-40B4-BE49-F238E27FC236}">
                <a16:creationId xmlns:a16="http://schemas.microsoft.com/office/drawing/2014/main" id="{92BD5E2B-7165-4B80-AB7F-C8D7C80B7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9" name="Bildobjekt 8">
            <a:extLst>
              <a:ext uri="{FF2B5EF4-FFF2-40B4-BE49-F238E27FC236}">
                <a16:creationId xmlns:a16="http://schemas.microsoft.com/office/drawing/2014/main" id="{11A57587-27F5-4C84-AE73-6C1FC288F710}"/>
              </a:ext>
            </a:extLst>
          </p:cNvPr>
          <p:cNvPicPr>
            <a:picLocks noChangeAspect="1"/>
          </p:cNvPicPr>
          <p:nvPr/>
        </p:nvPicPr>
        <p:blipFill>
          <a:blip r:embed="rId5"/>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321003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a:xfrm>
            <a:off x="457200" y="457200"/>
            <a:ext cx="8686800" cy="831600"/>
          </a:xfrm>
        </p:spPr>
        <p:txBody>
          <a:bodyPr/>
          <a:lstStyle/>
          <a:p>
            <a:pPr eaLnBrk="1" hangingPunct="1"/>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Beteendeförändring på olika nivåer</a:t>
            </a:r>
          </a:p>
        </p:txBody>
      </p:sp>
      <p:sp>
        <p:nvSpPr>
          <p:cNvPr id="20483" name="Platshållare för innehåll 2"/>
          <p:cNvSpPr>
            <a:spLocks noGrp="1"/>
          </p:cNvSpPr>
          <p:nvPr>
            <p:ph idx="1"/>
          </p:nvPr>
        </p:nvSpPr>
        <p:spPr/>
        <p:txBody>
          <a:bodyPr/>
          <a:lstStyle/>
          <a:p>
            <a:pPr eaLnBrk="1" hangingPunct="1">
              <a:buFont typeface="Monotype Sorts" pitchFamily="2" charset="2"/>
              <a:buNone/>
            </a:pPr>
            <a:endParaRPr lang="sv-SE" dirty="0"/>
          </a:p>
        </p:txBody>
      </p:sp>
      <p:sp>
        <p:nvSpPr>
          <p:cNvPr id="6" name="Platshållare för datum 5"/>
          <p:cNvSpPr>
            <a:spLocks noGrp="1"/>
          </p:cNvSpPr>
          <p:nvPr>
            <p:ph type="dt" sz="half" idx="4294967295"/>
          </p:nvPr>
        </p:nvSpPr>
        <p:spPr/>
        <p:txBody>
          <a:bodyPr/>
          <a:lstStyle/>
          <a:p>
            <a:pPr>
              <a:defRPr/>
            </a:pPr>
            <a:fld id="{C0D7F03E-13A4-4C8C-88F5-4206C1013F27}" type="datetime1">
              <a:rPr lang="sv-SE" smtClean="0"/>
              <a:pPr>
                <a:defRPr/>
              </a:pPr>
              <a:t>2025-07-02</a:t>
            </a:fld>
            <a:endParaRPr lang="en-US"/>
          </a:p>
        </p:txBody>
      </p:sp>
      <p:graphicFrame>
        <p:nvGraphicFramePr>
          <p:cNvPr id="5" name="Diagram 4"/>
          <p:cNvGraphicFramePr/>
          <p:nvPr/>
        </p:nvGraphicFramePr>
        <p:xfrm>
          <a:off x="1785918" y="1857364"/>
          <a:ext cx="5857916"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objekt 6">
            <a:extLst>
              <a:ext uri="{FF2B5EF4-FFF2-40B4-BE49-F238E27FC236}">
                <a16:creationId xmlns:a16="http://schemas.microsoft.com/office/drawing/2014/main" id="{EA72184F-2E71-4C8E-A50F-C8CC2C2C86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8" name="Bildobjekt 7">
            <a:extLst>
              <a:ext uri="{FF2B5EF4-FFF2-40B4-BE49-F238E27FC236}">
                <a16:creationId xmlns:a16="http://schemas.microsoft.com/office/drawing/2014/main" id="{38CE1E04-1D82-465D-83F2-A6A696A4B5A2}"/>
              </a:ext>
            </a:extLst>
          </p:cNvPr>
          <p:cNvPicPr>
            <a:picLocks noChangeAspect="1"/>
          </p:cNvPicPr>
          <p:nvPr/>
        </p:nvPicPr>
        <p:blipFill>
          <a:blip r:embed="rId9"/>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920264192"/>
      </p:ext>
    </p:extLst>
  </p:cSld>
  <p:clrMapOvr>
    <a:masterClrMapping/>
  </p:clrMapOvr>
  <p:extLst>
    <p:ext uri="{3A86A75C-4F4B-4683-9AE1-C65F6400EC91}">
      <p14:laserTraceLst xmlns:p14="http://schemas.microsoft.com/office/powerpoint/2010/main">
        <p14:tracePtLst>
          <p14:tracePt t="2743" x="384175" y="4983163"/>
          <p14:tracePt t="2944" x="384175" y="4973638"/>
          <p14:tracePt t="2960" x="384175" y="4946650"/>
          <p14:tracePt t="2968" x="384175" y="4919663"/>
          <p14:tracePt t="2976" x="401638" y="4911725"/>
          <p14:tracePt t="2991" x="428625" y="4867275"/>
          <p14:tracePt t="3007" x="615950" y="4660900"/>
          <p14:tracePt t="3024" x="758825" y="4510088"/>
          <p14:tracePt t="3041" x="847725" y="4402138"/>
          <p14:tracePt t="3057" x="893763" y="4348163"/>
          <p14:tracePt t="3074" x="893763" y="4330700"/>
          <p14:tracePt t="3091" x="928688" y="4241800"/>
          <p14:tracePt t="3108" x="946150" y="4179888"/>
          <p14:tracePt t="3124" x="973138" y="4116388"/>
          <p14:tracePt t="3127" x="982663" y="4108450"/>
          <p14:tracePt t="3177" x="990600" y="4098925"/>
          <p14:tracePt t="3193" x="1027113" y="4098925"/>
          <p14:tracePt t="3200" x="1081088" y="4179888"/>
          <p14:tracePt t="3208" x="1143000" y="4276725"/>
          <p14:tracePt t="3224" x="1330325" y="4510088"/>
          <p14:tracePt t="3240" x="1571625" y="4776788"/>
          <p14:tracePt t="3257" x="2027238" y="5054600"/>
          <p14:tracePt t="3274" x="2347913" y="5197475"/>
          <p14:tracePt t="3290" x="2554288" y="5286375"/>
          <p14:tracePt t="3307" x="2751138" y="5348288"/>
          <p14:tracePt t="3324" x="2884488" y="5394325"/>
          <p14:tracePt t="3340" x="2946400" y="5402263"/>
          <p14:tracePt t="3357" x="2946400" y="5411788"/>
          <p14:tracePt t="7985" x="2973388" y="5394325"/>
          <p14:tracePt t="7993" x="3009900" y="5357813"/>
          <p14:tracePt t="8001" x="3062288" y="5322888"/>
          <p14:tracePt t="8018" x="3152775" y="5259388"/>
          <p14:tracePt t="8031" x="3251200" y="5153025"/>
          <p14:tracePt t="8048" x="3384550" y="5062538"/>
          <p14:tracePt t="8065" x="3509963" y="4919663"/>
          <p14:tracePt t="8081" x="3633788" y="4776788"/>
          <p14:tracePt t="8098" x="3732213" y="4652963"/>
          <p14:tracePt t="8115" x="3813175" y="4518025"/>
          <p14:tracePt t="8131" x="3902075" y="4394200"/>
          <p14:tracePt t="8148" x="4017963" y="4170363"/>
          <p14:tracePt t="8165" x="4062413" y="4037013"/>
          <p14:tracePt t="8181" x="4081463" y="3938588"/>
          <p14:tracePt t="8198" x="4116388" y="3830638"/>
          <p14:tracePt t="8215" x="4133850" y="3714750"/>
          <p14:tracePt t="8231" x="4205288" y="3536950"/>
          <p14:tracePt t="8248" x="4241800" y="3367088"/>
          <p14:tracePt t="8264" x="4259263" y="3340100"/>
          <p14:tracePt t="8281" x="4322763" y="3125788"/>
          <p14:tracePt t="8298" x="4375150" y="3027363"/>
          <p14:tracePt t="8314" x="4446588" y="2874963"/>
          <p14:tracePt t="8331" x="4518025" y="2768600"/>
          <p14:tracePt t="8348" x="4589463" y="2679700"/>
          <p14:tracePt t="8364" x="4660900" y="2571750"/>
          <p14:tracePt t="8381" x="4724400" y="2509838"/>
          <p14:tracePt t="8398" x="4786313" y="2446338"/>
          <p14:tracePt t="8414" x="4983163" y="2295525"/>
          <p14:tracePt t="8431" x="5062538" y="2224088"/>
          <p14:tracePt t="8447" x="5251450" y="2133600"/>
          <p14:tracePt t="8464" x="5375275" y="2062163"/>
          <p14:tracePt t="8481" x="5456238" y="2027238"/>
          <p14:tracePt t="8498" x="5491163" y="2009775"/>
          <p14:tracePt t="8514" x="5510213" y="1990725"/>
          <p14:tracePt t="8531" x="5537200" y="1955800"/>
          <p14:tracePt t="8548" x="5562600" y="1946275"/>
          <p14:tracePt t="8564" x="5572125" y="1946275"/>
          <p14:tracePt t="8581" x="5589588" y="1938338"/>
          <p14:tracePt t="8597" x="5608638" y="1938338"/>
          <p14:tracePt t="8614" x="5616575" y="1938338"/>
          <p14:tracePt t="8664" x="5626100" y="1938338"/>
          <p14:tracePt t="8680" x="5643563" y="1938338"/>
          <p14:tracePt t="8688" x="5661025" y="1946275"/>
          <p14:tracePt t="8697" x="5661025" y="1955800"/>
          <p14:tracePt t="8714" x="5670550" y="2000250"/>
          <p14:tracePt t="8731" x="5670550" y="2044700"/>
          <p14:tracePt t="8747" x="5688013" y="2071688"/>
          <p14:tracePt t="8764" x="5688013" y="2089150"/>
          <p14:tracePt t="8780" x="5688013" y="2116138"/>
          <p14:tracePt t="8797" x="5688013" y="2125663"/>
          <p14:tracePt t="8814" x="5688013" y="2143125"/>
          <p14:tracePt t="8830" x="5688013" y="2152650"/>
          <p14:tracePt t="8847" x="5688013" y="2160588"/>
          <p14:tracePt t="8863" x="5688013" y="2197100"/>
          <p14:tracePt t="8880" x="5670550" y="2241550"/>
          <p14:tracePt t="8897" x="5643563" y="2357438"/>
          <p14:tracePt t="8914" x="5634038" y="2411413"/>
          <p14:tracePt t="8930" x="5626100" y="2419350"/>
          <p14:tracePt t="8947" x="5616575" y="2438400"/>
          <p14:tracePt t="9025" x="5616575" y="2455863"/>
          <p14:tracePt t="9041" x="5599113" y="2465388"/>
          <p14:tracePt t="9050" x="5589588" y="2490788"/>
          <p14:tracePt t="9064" x="5589588" y="2517775"/>
          <p14:tracePt t="9080" x="5572125" y="2527300"/>
          <p14:tracePt t="9097" x="5572125" y="2536825"/>
          <p14:tracePt t="9161" x="5572125" y="2554288"/>
          <p14:tracePt t="11249" x="5562600" y="2562225"/>
          <p14:tracePt t="11257" x="5545138" y="2581275"/>
          <p14:tracePt t="11265" x="5537200" y="2608263"/>
          <p14:tracePt t="11276" x="5518150" y="2633663"/>
          <p14:tracePt t="11292" x="5491163" y="2714625"/>
          <p14:tracePt t="11309" x="5456238" y="2795588"/>
          <p14:tracePt t="11327" x="5419725" y="2928938"/>
          <p14:tracePt t="11343" x="5419725" y="3000375"/>
          <p14:tracePt t="11359" x="5419725" y="3044825"/>
          <p14:tracePt t="11376" x="5384800" y="3268663"/>
          <p14:tracePt t="11392" x="5384800" y="3367088"/>
          <p14:tracePt t="11409" x="5384800" y="3419475"/>
          <p14:tracePt t="11425" x="5384800" y="3438525"/>
          <p14:tracePt t="11528" x="5384800" y="3446463"/>
          <p14:tracePt t="11544" x="5384800" y="3455988"/>
          <p14:tracePt t="11816" x="5384800" y="3446463"/>
          <p14:tracePt t="11824" x="5384800" y="3419475"/>
          <p14:tracePt t="11832" x="5402263" y="3402013"/>
          <p14:tracePt t="11841" x="5402263" y="3394075"/>
          <p14:tracePt t="11858" x="5411788" y="3367088"/>
          <p14:tracePt t="11875" x="5419725" y="3357563"/>
          <p14:tracePt t="11891" x="5429250" y="3340100"/>
          <p14:tracePt t="11908" x="5456238" y="3313113"/>
          <p14:tracePt t="11925" x="5465763" y="3303588"/>
          <p14:tracePt t="11958" x="5473700" y="3295650"/>
          <p14:tracePt t="11978" x="5473700" y="3286125"/>
          <p14:tracePt t="11994" x="5473700" y="3276600"/>
          <p14:tracePt t="16384" x="5465763" y="3276600"/>
          <p14:tracePt t="16449" x="5456238" y="3276600"/>
          <p14:tracePt t="16489" x="5456238" y="3286125"/>
          <p14:tracePt t="16665" x="5456238" y="3313113"/>
          <p14:tracePt t="16673" x="5456238" y="3330575"/>
          <p14:tracePt t="16689" x="5456238" y="3375025"/>
          <p14:tracePt t="16699" x="5456238" y="3402013"/>
          <p14:tracePt t="16716" x="5456238" y="3438525"/>
          <p14:tracePt t="16732" x="5456238" y="3473450"/>
          <p14:tracePt t="16749" x="5456238" y="3500438"/>
          <p14:tracePt t="16767" x="5456238" y="3536950"/>
          <p14:tracePt t="16783" x="5456238" y="3562350"/>
          <p14:tracePt t="16799" x="5456238" y="3581400"/>
          <p14:tracePt t="16800" x="5456238" y="3589338"/>
          <p14:tracePt t="16818" x="5456238" y="3633788"/>
          <p14:tracePt t="16832" x="5465763" y="3652838"/>
          <p14:tracePt t="16849" x="5465763" y="3670300"/>
          <p14:tracePt t="16865" x="5465763" y="3687763"/>
          <p14:tracePt t="16882" x="5465763" y="3697288"/>
          <p14:tracePt t="16916" x="5465763" y="3705225"/>
          <p14:tracePt t="17033" x="5465763" y="3724275"/>
          <p14:tracePt t="17066" x="5465763" y="3732213"/>
          <p14:tracePt t="17105" x="5465763" y="3741738"/>
          <p14:tracePt t="17121" x="5465763" y="3759200"/>
          <p14:tracePt t="17145" x="5456238" y="3768725"/>
          <p14:tracePt t="17161" x="5446713" y="3776663"/>
          <p14:tracePt t="17169" x="5446713" y="3786188"/>
          <p14:tracePt t="17186" x="5438775" y="3803650"/>
          <p14:tracePt t="17198" x="5438775" y="3830638"/>
          <p14:tracePt t="17216" x="5419725" y="3848100"/>
          <p14:tracePt t="17232" x="5394325" y="3894138"/>
          <p14:tracePt t="17248" x="5367338" y="3946525"/>
          <p14:tracePt t="17265" x="5367338" y="3965575"/>
          <p14:tracePt t="17282" x="5357813" y="4010025"/>
          <p14:tracePt t="17537" x="5357813" y="4017963"/>
          <p14:tracePt t="17601" x="5357813" y="4027488"/>
          <p14:tracePt t="21281" x="5357813" y="4071938"/>
          <p14:tracePt t="21289" x="5357813" y="4098925"/>
          <p14:tracePt t="21297" x="5340350" y="4143375"/>
          <p14:tracePt t="21308" x="5340350" y="4214813"/>
          <p14:tracePt t="21324" x="5322888" y="4303713"/>
          <p14:tracePt t="21341" x="5322888" y="4394200"/>
          <p14:tracePt t="21357" x="5322888" y="4446588"/>
          <p14:tracePt t="21374" x="5313363" y="4491038"/>
          <p14:tracePt t="21391" x="5295900" y="4554538"/>
          <p14:tracePt t="21424" x="5268913" y="4608513"/>
          <p14:tracePt t="21440" x="5241925" y="4670425"/>
          <p14:tracePt t="21457" x="5214938" y="4697413"/>
          <p14:tracePt t="21474" x="5197475" y="4714875"/>
          <p14:tracePt t="21490" x="5197475" y="4732338"/>
          <p14:tracePt t="21507" x="5197475" y="4759325"/>
          <p14:tracePt t="21524" x="5187950" y="4768850"/>
          <p14:tracePt t="21577" x="5180013" y="4786313"/>
          <p14:tracePt t="21601" x="5170488" y="4803775"/>
          <p14:tracePt t="21617" x="5160963" y="4803775"/>
          <p14:tracePt t="21626" x="5143500" y="4822825"/>
          <p14:tracePt t="21641" x="5133975" y="4822825"/>
          <p14:tracePt t="21977" x="5133975" y="4813300"/>
          <p14:tracePt t="21985" x="5133975" y="4803775"/>
          <p14:tracePt t="21993" x="5133975" y="4795838"/>
          <p14:tracePt t="22006" x="5153025" y="4795838"/>
          <p14:tracePt t="26057" x="5160963" y="4795838"/>
          <p14:tracePt t="26073" x="5170488" y="4795838"/>
          <p14:tracePt t="26106" x="5187950" y="4795838"/>
          <p14:tracePt t="26153" x="5197475" y="4795838"/>
          <p14:tracePt t="26169" x="5205413" y="4795838"/>
          <p14:tracePt t="26176" x="5214938" y="4795838"/>
          <p14:tracePt t="26185" x="5232400" y="4795838"/>
          <p14:tracePt t="26201" x="5259388" y="4795838"/>
          <p14:tracePt t="26216" x="5286375" y="4776788"/>
          <p14:tracePt t="26232" x="5340350" y="4768850"/>
          <p14:tracePt t="26248" x="5419725" y="4732338"/>
          <p14:tracePt t="26265" x="5500688" y="4705350"/>
          <p14:tracePt t="26281" x="5599113" y="4652963"/>
          <p14:tracePt t="26298" x="5741988" y="4589463"/>
          <p14:tracePt t="26315" x="5813425" y="4527550"/>
          <p14:tracePt t="26332" x="5902325" y="4438650"/>
          <p14:tracePt t="26348" x="5956300" y="4357688"/>
          <p14:tracePt t="26365" x="6010275" y="4251325"/>
          <p14:tracePt t="26381" x="6062663" y="4125913"/>
          <p14:tracePt t="26398" x="6116638" y="3990975"/>
          <p14:tracePt t="26416" x="6180138" y="3751263"/>
          <p14:tracePt t="26432" x="6188075" y="3724275"/>
          <p14:tracePt t="26448" x="6205538" y="3598863"/>
          <p14:tracePt t="26464" x="6205538" y="3402013"/>
          <p14:tracePt t="26481" x="6205538" y="3241675"/>
          <p14:tracePt t="26498" x="6170613" y="3081338"/>
          <p14:tracePt t="26514" x="6126163" y="2938463"/>
          <p14:tracePt t="26531" x="6072188" y="2786063"/>
          <p14:tracePt t="26548" x="5973763" y="2660650"/>
          <p14:tracePt t="26565" x="5884863" y="2554288"/>
          <p14:tracePt t="26581" x="5848350" y="2527300"/>
          <p14:tracePt t="26598" x="5661025" y="2411413"/>
          <p14:tracePt t="26615" x="5581650" y="2374900"/>
          <p14:tracePt t="26632" x="5510213" y="2357438"/>
          <p14:tracePt t="26648" x="5438775" y="2312988"/>
          <p14:tracePt t="26651" x="5402263" y="2303463"/>
          <p14:tracePt t="26664" x="5322888" y="2276475"/>
          <p14:tracePt t="26681" x="5214938" y="2259013"/>
          <p14:tracePt t="26698" x="5126038" y="2259013"/>
          <p14:tracePt t="26714" x="5000625" y="2259013"/>
          <p14:tracePt t="26731" x="4840288" y="2259013"/>
          <p14:tracePt t="26748" x="4670425" y="2259013"/>
          <p14:tracePt t="26764" x="4518025" y="2259013"/>
          <p14:tracePt t="26781" x="4411663" y="2259013"/>
          <p14:tracePt t="26798" x="4330700" y="2259013"/>
          <p14:tracePt t="26814" x="4241800" y="2259013"/>
          <p14:tracePt t="26831" x="4143375" y="2259013"/>
          <p14:tracePt t="26847" x="4071938" y="2259013"/>
          <p14:tracePt t="26864" x="4017963" y="2259013"/>
          <p14:tracePt t="26880" x="3919538" y="2312988"/>
          <p14:tracePt t="26897" x="3857625" y="2339975"/>
          <p14:tracePt t="26914" x="3776663" y="2366963"/>
          <p14:tracePt t="26931" x="3679825" y="2428875"/>
          <p14:tracePt t="26947" x="3608388" y="2490788"/>
          <p14:tracePt t="26964" x="3581400" y="2517775"/>
          <p14:tracePt t="26980" x="3509963" y="2598738"/>
          <p14:tracePt t="26997" x="3490913" y="2679700"/>
          <p14:tracePt t="27014" x="3465513" y="2741613"/>
          <p14:tracePt t="27030" x="3419475" y="2857500"/>
          <p14:tracePt t="27048" x="3357563" y="3017838"/>
          <p14:tracePt t="27064" x="3340100" y="3108325"/>
          <p14:tracePt t="27080" x="3322638" y="3402013"/>
          <p14:tracePt t="27097" x="3322638" y="3625850"/>
          <p14:tracePt t="27113" x="3367088" y="3795713"/>
          <p14:tracePt t="27130" x="3429000" y="3965575"/>
          <p14:tracePt t="27147" x="3482975" y="4089400"/>
          <p14:tracePt t="27163" x="3571875" y="4224338"/>
          <p14:tracePt t="27180" x="3687763" y="4340225"/>
          <p14:tracePt t="27197" x="3786188" y="4456113"/>
          <p14:tracePt t="27213" x="3867150" y="4537075"/>
          <p14:tracePt t="27230" x="3946525" y="4633913"/>
          <p14:tracePt t="27248" x="4010025" y="4705350"/>
          <p14:tracePt t="27264" x="4044950" y="4714875"/>
          <p14:tracePt t="27280" x="4143375" y="4786313"/>
          <p14:tracePt t="27296" x="4224338" y="4848225"/>
          <p14:tracePt t="27313" x="4303713" y="4911725"/>
          <p14:tracePt t="27330" x="4384675" y="4973638"/>
          <p14:tracePt t="27347" x="4419600" y="4991100"/>
          <p14:tracePt t="27363" x="4554538" y="5089525"/>
          <p14:tracePt t="27380" x="4670425" y="5153025"/>
          <p14:tracePt t="27396" x="4786313" y="5197475"/>
          <p14:tracePt t="27413" x="4867275" y="5224463"/>
          <p14:tracePt t="27430" x="4929188" y="5259388"/>
          <p14:tracePt t="27446" x="4991100" y="5276850"/>
          <p14:tracePt t="27464" x="5045075" y="5295900"/>
          <p14:tracePt t="27465" x="5081588" y="5295900"/>
          <p14:tracePt t="27483" x="5197475" y="5313363"/>
          <p14:tracePt t="27496" x="5259388" y="5330825"/>
          <p14:tracePt t="27512" x="5394325" y="5367338"/>
          <p14:tracePt t="27529" x="5473700" y="5375275"/>
          <p14:tracePt t="27546" x="5562600" y="5402263"/>
          <p14:tracePt t="27563" x="5653088" y="5429250"/>
          <p14:tracePt t="27579" x="5715000" y="5429250"/>
          <p14:tracePt t="27596" x="5803900" y="5429250"/>
          <p14:tracePt t="27613" x="5919788" y="5429250"/>
          <p14:tracePt t="27629" x="6072188" y="5375275"/>
          <p14:tracePt t="27634" x="6143625" y="5357813"/>
          <p14:tracePt t="27646" x="6215063" y="5340350"/>
          <p14:tracePt t="27663" x="6375400" y="5251450"/>
          <p14:tracePt t="27679" x="6411913" y="5224463"/>
          <p14:tracePt t="27696" x="6483350" y="5160963"/>
          <p14:tracePt t="27712" x="6537325" y="5037138"/>
          <p14:tracePt t="27729" x="6537325" y="4965700"/>
          <p14:tracePt t="27746" x="6608763" y="4759325"/>
          <p14:tracePt t="27762" x="6643688" y="4679950"/>
          <p14:tracePt t="27779" x="6661150" y="4625975"/>
          <p14:tracePt t="27796" x="6661150" y="4572000"/>
          <p14:tracePt t="27812" x="6661150" y="4537075"/>
          <p14:tracePt t="27829" x="6661150" y="4491038"/>
          <p14:tracePt t="27846" x="6661150" y="4473575"/>
          <p14:tracePt t="27862" x="6661150" y="4456113"/>
          <p14:tracePt t="28001" x="6653213" y="4446588"/>
          <p14:tracePt t="40248" x="6608763" y="4446588"/>
          <p14:tracePt t="40257" x="6303963" y="4572000"/>
          <p14:tracePt t="40264" x="5715000" y="4803775"/>
          <p14:tracePt t="40272" x="5286375" y="4902200"/>
          <p14:tracePt t="40288" x="4751388" y="4902200"/>
          <p14:tracePt t="40306" x="4537075" y="4919663"/>
          <p14:tracePt t="40322" x="4510088" y="4919663"/>
          <p14:tracePt t="40339" x="4500563" y="4902200"/>
          <p14:tracePt t="41121" x="4491038" y="4902200"/>
          <p14:tracePt t="41138" x="4456113" y="4902200"/>
          <p14:tracePt t="41153" x="4402138" y="4919663"/>
          <p14:tracePt t="41160" x="4357688" y="4911725"/>
          <p14:tracePt t="41171" x="4303713" y="4902200"/>
          <p14:tracePt t="41187" x="4160838" y="4813300"/>
          <p14:tracePt t="41204" x="3973513" y="4687888"/>
          <p14:tracePt t="41221" x="3705225" y="4510088"/>
          <p14:tracePt t="41237" x="3340100" y="4251325"/>
          <p14:tracePt t="41254" x="2894013" y="3919538"/>
          <p14:tracePt t="41271" x="2482850" y="3465513"/>
          <p14:tracePt t="41288" x="1973263" y="2874963"/>
          <p14:tracePt t="41304" x="1571625" y="2286000"/>
          <p14:tracePt t="41320" x="1268413" y="1866900"/>
          <p14:tracePt t="41337" x="965200" y="1393825"/>
          <p14:tracePt t="41354" x="669925" y="847725"/>
          <p14:tracePt t="41370" x="482600" y="366713"/>
          <p14:tracePt t="41387" x="374650" y="0"/>
          <p14:tracePt t="41403" x="347663" y="0"/>
          <p14:tracePt t="41420" x="133350" y="0"/>
          <p14:tracePt t="41437" x="9525" y="0"/>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p:cNvGraphicFramePr>
            <a:graphicFrameLocks noGrp="1"/>
          </p:cNvGraphicFramePr>
          <p:nvPr>
            <p:ph sz="half" idx="2"/>
          </p:nvPr>
        </p:nvGraphicFramePr>
        <p:xfrm>
          <a:off x="251520" y="836711"/>
          <a:ext cx="8574124" cy="5142342"/>
        </p:xfrm>
        <a:graphic>
          <a:graphicData uri="http://schemas.openxmlformats.org/drawingml/2006/table">
            <a:tbl>
              <a:tblPr firstRow="1" bandRow="1">
                <a:tableStyleId>{69CF1AB2-1976-4502-BF36-3FF5EA218861}</a:tableStyleId>
              </a:tblPr>
              <a:tblGrid>
                <a:gridCol w="4287062">
                  <a:extLst>
                    <a:ext uri="{9D8B030D-6E8A-4147-A177-3AD203B41FA5}">
                      <a16:colId xmlns:a16="http://schemas.microsoft.com/office/drawing/2014/main" val="1581419515"/>
                    </a:ext>
                  </a:extLst>
                </a:gridCol>
                <a:gridCol w="4287062">
                  <a:extLst>
                    <a:ext uri="{9D8B030D-6E8A-4147-A177-3AD203B41FA5}">
                      <a16:colId xmlns:a16="http://schemas.microsoft.com/office/drawing/2014/main" val="163911250"/>
                    </a:ext>
                  </a:extLst>
                </a:gridCol>
              </a:tblGrid>
              <a:tr h="10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4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800" dirty="0">
                          <a:latin typeface="Times New Roman" panose="02020603050405020304" pitchFamily="18" charset="0"/>
                          <a:cs typeface="Times New Roman" panose="02020603050405020304" pitchFamily="18" charset="0"/>
                        </a:rPr>
                        <a:t>Problembeteenden</a:t>
                      </a:r>
                    </a:p>
                    <a:p>
                      <a:endParaRPr lang="sv-SE" sz="2000" dirty="0">
                        <a:latin typeface="Times New Roman" panose="02020603050405020304" pitchFamily="18" charset="0"/>
                        <a:cs typeface="Times New Roman" panose="02020603050405020304" pitchFamily="18" charset="0"/>
                      </a:endParaRPr>
                    </a:p>
                  </a:txBody>
                  <a:tcPr/>
                </a:tc>
                <a:tc>
                  <a:txBody>
                    <a:bodyPr/>
                    <a:lstStyle/>
                    <a:p>
                      <a:pPr algn="ctr"/>
                      <a:endParaRPr lang="sv-SE" sz="2000" dirty="0">
                        <a:latin typeface="Times New Roman" panose="02020603050405020304" pitchFamily="18" charset="0"/>
                        <a:cs typeface="Times New Roman" panose="02020603050405020304" pitchFamily="18" charset="0"/>
                      </a:endParaRPr>
                    </a:p>
                    <a:p>
                      <a:pPr algn="ctr"/>
                      <a:r>
                        <a:rPr lang="sv-SE" sz="2800" dirty="0">
                          <a:latin typeface="Times New Roman" panose="02020603050405020304" pitchFamily="18" charset="0"/>
                          <a:cs typeface="Times New Roman" panose="02020603050405020304" pitchFamily="18" charset="0"/>
                        </a:rPr>
                        <a:t>Målbeteenden</a:t>
                      </a:r>
                    </a:p>
                  </a:txBody>
                  <a:tcPr/>
                </a:tc>
                <a:extLst>
                  <a:ext uri="{0D108BD9-81ED-4DB2-BD59-A6C34878D82A}">
                    <a16:rowId xmlns:a16="http://schemas.microsoft.com/office/drawing/2014/main" val="1288163118"/>
                  </a:ext>
                </a:extLst>
              </a:tr>
              <a:tr h="149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b="1" dirty="0">
                          <a:latin typeface="Times New Roman" panose="02020603050405020304" pitchFamily="18" charset="0"/>
                          <a:cs typeface="Times New Roman" panose="02020603050405020304" pitchFamily="18" charset="0"/>
                        </a:rPr>
                        <a:t>Gruppledare</a:t>
                      </a:r>
                      <a:r>
                        <a:rPr lang="sv-SE" sz="2200" dirty="0">
                          <a:latin typeface="Times New Roman" panose="02020603050405020304" pitchFamily="18" charset="0"/>
                          <a:cs typeface="Times New Roman" panose="02020603050405020304" pitchFamily="18" charset="0"/>
                        </a:rPr>
                        <a:t>: Ger ingen uppmuntran när föräldern berättar om sin hemuppgift</a:t>
                      </a:r>
                    </a:p>
                    <a:p>
                      <a:endParaRPr lang="sv-SE" sz="2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dirty="0">
                          <a:latin typeface="Times New Roman" panose="02020603050405020304" pitchFamily="18" charset="0"/>
                          <a:cs typeface="Times New Roman" panose="02020603050405020304" pitchFamily="18" charset="0"/>
                        </a:rPr>
                        <a:t>Gruppledaren ger</a:t>
                      </a:r>
                      <a:r>
                        <a:rPr lang="sv-SE" sz="2200" baseline="0" dirty="0">
                          <a:latin typeface="Times New Roman" panose="02020603050405020304" pitchFamily="18" charset="0"/>
                          <a:cs typeface="Times New Roman" panose="02020603050405020304" pitchFamily="18" charset="0"/>
                        </a:rPr>
                        <a:t> stegvis uppmuntran och beskrivande beröm.</a:t>
                      </a:r>
                      <a:endParaRPr lang="sv-SE" sz="2200" dirty="0">
                        <a:latin typeface="Times New Roman" panose="02020603050405020304" pitchFamily="18" charset="0"/>
                        <a:cs typeface="Times New Roman" panose="02020603050405020304" pitchFamily="18" charset="0"/>
                      </a:endParaRPr>
                    </a:p>
                    <a:p>
                      <a:endParaRPr lang="sv-SE"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3825796"/>
                  </a:ext>
                </a:extLst>
              </a:tr>
              <a:tr h="123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b="1" dirty="0">
                          <a:latin typeface="Times New Roman" panose="02020603050405020304" pitchFamily="18" charset="0"/>
                          <a:cs typeface="Times New Roman" panose="02020603050405020304" pitchFamily="18" charset="0"/>
                        </a:rPr>
                        <a:t>Förälder</a:t>
                      </a:r>
                      <a:r>
                        <a:rPr lang="sv-SE" sz="2200" dirty="0">
                          <a:latin typeface="Times New Roman" panose="02020603050405020304" pitchFamily="18" charset="0"/>
                          <a:cs typeface="Times New Roman" panose="02020603050405020304" pitchFamily="18" charset="0"/>
                        </a:rPr>
                        <a:t>: Pratar om problem</a:t>
                      </a:r>
                    </a:p>
                    <a:p>
                      <a:endParaRPr lang="sv-SE" sz="2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dirty="0">
                          <a:latin typeface="Times New Roman" panose="02020603050405020304" pitchFamily="18" charset="0"/>
                          <a:cs typeface="Times New Roman" panose="02020603050405020304" pitchFamily="18" charset="0"/>
                        </a:rPr>
                        <a:t>Prata om positiva förändringar, lösningar</a:t>
                      </a:r>
                    </a:p>
                    <a:p>
                      <a:endParaRPr lang="sv-SE"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6194774"/>
                  </a:ext>
                </a:extLst>
              </a:tr>
              <a:tr h="123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b="1" dirty="0">
                          <a:latin typeface="Times New Roman" panose="02020603050405020304" pitchFamily="18" charset="0"/>
                          <a:cs typeface="Times New Roman" panose="02020603050405020304" pitchFamily="18" charset="0"/>
                        </a:rPr>
                        <a:t>Barn</a:t>
                      </a:r>
                      <a:r>
                        <a:rPr lang="sv-SE" sz="2200" dirty="0">
                          <a:latin typeface="Times New Roman" panose="02020603050405020304" pitchFamily="18" charset="0"/>
                          <a:cs typeface="Times New Roman" panose="02020603050405020304" pitchFamily="18" charset="0"/>
                        </a:rPr>
                        <a:t>: Skriker och tjatar för att få något</a:t>
                      </a:r>
                    </a:p>
                    <a:p>
                      <a:endParaRPr lang="sv-SE" sz="2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dirty="0">
                          <a:latin typeface="Times New Roman" panose="02020603050405020304" pitchFamily="18" charset="0"/>
                          <a:cs typeface="Times New Roman" panose="02020603050405020304" pitchFamily="18" charset="0"/>
                        </a:rPr>
                        <a:t>Be om något på ett</a:t>
                      </a:r>
                      <a:r>
                        <a:rPr lang="sv-SE" sz="2200" baseline="0" dirty="0">
                          <a:latin typeface="Times New Roman" panose="02020603050405020304" pitchFamily="18" charset="0"/>
                          <a:cs typeface="Times New Roman" panose="02020603050405020304" pitchFamily="18" charset="0"/>
                        </a:rPr>
                        <a:t> </a:t>
                      </a:r>
                      <a:r>
                        <a:rPr lang="sv-SE" sz="2200" dirty="0">
                          <a:latin typeface="Times New Roman" panose="02020603050405020304" pitchFamily="18" charset="0"/>
                          <a:cs typeface="Times New Roman" panose="02020603050405020304" pitchFamily="18" charset="0"/>
                        </a:rPr>
                        <a:t>vänligt sätt</a:t>
                      </a:r>
                    </a:p>
                    <a:p>
                      <a:endParaRPr lang="sv-SE"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89602313"/>
                  </a:ext>
                </a:extLst>
              </a:tr>
            </a:tbl>
          </a:graphicData>
        </a:graphic>
      </p:graphicFrame>
      <p:pic>
        <p:nvPicPr>
          <p:cNvPr id="3" name="Bildobjekt 2">
            <a:extLst>
              <a:ext uri="{FF2B5EF4-FFF2-40B4-BE49-F238E27FC236}">
                <a16:creationId xmlns:a16="http://schemas.microsoft.com/office/drawing/2014/main" id="{AE31F1CD-8AD6-47FE-B726-D03A6E600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4" name="Bildobjekt 3">
            <a:extLst>
              <a:ext uri="{FF2B5EF4-FFF2-40B4-BE49-F238E27FC236}">
                <a16:creationId xmlns:a16="http://schemas.microsoft.com/office/drawing/2014/main" id="{B9EFD4DE-0FD4-4426-BD36-0A2F78FD11CF}"/>
              </a:ext>
            </a:extLst>
          </p:cNvPr>
          <p:cNvPicPr>
            <a:picLocks noChangeAspect="1"/>
          </p:cNvPicPr>
          <p:nvPr/>
        </p:nvPicPr>
        <p:blipFill>
          <a:blip r:embed="rId4"/>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3894077985"/>
      </p:ext>
    </p:extLst>
  </p:cSld>
  <p:clrMapOvr>
    <a:masterClrMapping/>
  </p:clrMapOvr>
  <p:extLst>
    <p:ext uri="{3A86A75C-4F4B-4683-9AE1-C65F6400EC91}">
      <p14:laserTraceLst xmlns:p14="http://schemas.microsoft.com/office/powerpoint/2010/main">
        <p14:tracePtLst>
          <p14:tracePt t="3589" x="401638" y="4965700"/>
          <p14:tracePt t="6046" x="401638" y="4946650"/>
          <p14:tracePt t="6053" x="401638" y="4929188"/>
          <p14:tracePt t="6069" x="393700" y="4911725"/>
          <p14:tracePt t="6085" x="347663" y="4857750"/>
          <p14:tracePt t="6102" x="322263" y="4822825"/>
          <p14:tracePt t="6118" x="285750" y="4786313"/>
          <p14:tracePt t="6135" x="276225" y="4732338"/>
          <p14:tracePt t="6151" x="241300" y="4670425"/>
          <p14:tracePt t="6169" x="241300" y="4625975"/>
          <p14:tracePt t="6185" x="214313" y="4581525"/>
          <p14:tracePt t="6201" x="204788" y="4537075"/>
          <p14:tracePt t="6218" x="179388" y="4429125"/>
          <p14:tracePt t="6235" x="179388" y="4394200"/>
          <p14:tracePt t="6251" x="169863" y="4330700"/>
          <p14:tracePt t="6269" x="169863" y="4232275"/>
          <p14:tracePt t="6285" x="169863" y="4197350"/>
          <p14:tracePt t="6301" x="169863" y="4143375"/>
          <p14:tracePt t="6318" x="169863" y="4108450"/>
          <p14:tracePt t="6334" x="169863" y="4017963"/>
          <p14:tracePt t="6351" x="169863" y="3965575"/>
          <p14:tracePt t="6368" x="169863" y="3911600"/>
          <p14:tracePt t="6384" x="169863" y="3875088"/>
          <p14:tracePt t="6401" x="169863" y="3848100"/>
          <p14:tracePt t="6418" x="169863" y="3840163"/>
          <p14:tracePt t="6434" x="169863" y="3803650"/>
          <p14:tracePt t="6451" x="169863" y="3759200"/>
          <p14:tracePt t="6467" x="179388" y="3687763"/>
          <p14:tracePt t="6485" x="196850" y="3616325"/>
          <p14:tracePt t="6501" x="204788" y="3571875"/>
          <p14:tracePt t="6517" x="204788" y="3527425"/>
          <p14:tracePt t="6534" x="214313" y="3482975"/>
          <p14:tracePt t="6551" x="223838" y="3446463"/>
          <p14:tracePt t="6567" x="241300" y="3402013"/>
          <p14:tracePt t="6584" x="250825" y="3384550"/>
          <p14:tracePt t="6601" x="250825" y="3330575"/>
          <p14:tracePt t="6605" x="250825" y="3313113"/>
          <p14:tracePt t="6617" x="250825" y="3295650"/>
          <p14:tracePt t="6634" x="258763" y="3268663"/>
          <p14:tracePt t="6650" x="258763" y="3259138"/>
          <p14:tracePt t="6667" x="258763" y="3241675"/>
          <p14:tracePt t="6685" x="258763" y="3224213"/>
          <p14:tracePt t="6790" x="258763" y="3205163"/>
          <p14:tracePt t="6798" x="258763" y="3197225"/>
          <p14:tracePt t="6814" x="258763" y="3187700"/>
          <p14:tracePt t="6822" x="258763" y="3170238"/>
          <p14:tracePt t="6834" x="258763" y="3160713"/>
          <p14:tracePt t="6850" x="250825" y="3152775"/>
          <p14:tracePt t="6867" x="231775" y="3133725"/>
          <p14:tracePt t="6883" x="231775" y="3125788"/>
          <p14:tracePt t="6900" x="231775" y="3116263"/>
          <p14:tracePt t="6926" x="231775" y="3108325"/>
          <p14:tracePt t="6950" x="231775" y="3089275"/>
          <p14:tracePt t="6967" x="223838" y="3081338"/>
          <p14:tracePt t="6982" x="223838" y="3071813"/>
          <p14:tracePt t="7069" x="223838" y="3054350"/>
          <p14:tracePt t="7093" x="214313" y="3036888"/>
          <p14:tracePt t="7125" x="214313" y="3017838"/>
          <p14:tracePt t="7134" x="214313" y="3009900"/>
          <p14:tracePt t="7150" x="214313" y="3000375"/>
          <p14:tracePt t="7173" x="214313" y="2982913"/>
          <p14:tracePt t="7189" x="214313" y="2955925"/>
          <p14:tracePt t="7205" x="214313" y="2938463"/>
          <p14:tracePt t="7221" x="214313" y="2911475"/>
          <p14:tracePt t="7237" x="214313" y="2901950"/>
          <p14:tracePt t="7245" x="214313" y="2894013"/>
          <p14:tracePt t="7253" x="223838" y="2874963"/>
          <p14:tracePt t="7317" x="223838" y="2867025"/>
          <p14:tracePt t="15886" x="223838" y="2857500"/>
          <p14:tracePt t="15903" x="223838" y="2847975"/>
          <p14:tracePt t="15910" x="223838" y="2830513"/>
          <p14:tracePt t="15920" x="214313" y="2830513"/>
          <p14:tracePt t="15933" x="196850" y="2813050"/>
          <p14:tracePt t="15950" x="196850" y="2795588"/>
          <p14:tracePt t="15966" x="187325" y="2786063"/>
          <p14:tracePt t="15983" x="187325" y="2751138"/>
          <p14:tracePt t="16000" x="187325" y="2741613"/>
          <p14:tracePt t="16016" x="187325" y="2714625"/>
          <p14:tracePt t="16033" x="179388" y="2705100"/>
          <p14:tracePt t="16050" x="179388" y="2679700"/>
          <p14:tracePt t="16066" x="179388" y="2670175"/>
          <p14:tracePt t="16083" x="179388" y="2652713"/>
          <p14:tracePt t="16099" x="169863" y="2616200"/>
          <p14:tracePt t="16116" x="160338" y="2581275"/>
          <p14:tracePt t="16133" x="160338" y="2571750"/>
          <p14:tracePt t="16150" x="160338" y="2554288"/>
          <p14:tracePt t="16166" x="160338" y="2544763"/>
          <p14:tracePt t="16183" x="160338" y="2536825"/>
          <p14:tracePt t="16213" x="160338" y="2527300"/>
          <p14:tracePt t="16221" x="169863" y="2509838"/>
          <p14:tracePt t="16237" x="179388" y="2490788"/>
          <p14:tracePt t="16249" x="187325" y="2490788"/>
          <p14:tracePt t="16266" x="196850" y="2473325"/>
          <p14:tracePt t="16283" x="204788" y="2465388"/>
          <p14:tracePt t="16326" x="214313" y="2465388"/>
          <p14:tracePt t="16350" x="223838" y="2465388"/>
          <p14:tracePt t="16366" x="231775" y="2465388"/>
          <p14:tracePt t="16373" x="241300" y="2482850"/>
          <p14:tracePt t="45390" x="241300" y="2500313"/>
          <p14:tracePt t="45399" x="241300" y="2509838"/>
          <p14:tracePt t="45406" x="241300" y="2517775"/>
          <p14:tracePt t="45415" x="241300" y="2536825"/>
          <p14:tracePt t="45429" x="241300" y="2571750"/>
          <p14:tracePt t="45445" x="241300" y="2608263"/>
          <p14:tracePt t="45461" x="241300" y="2643188"/>
          <p14:tracePt t="45479" x="241300" y="2697163"/>
          <p14:tracePt t="45495" x="223838" y="2732088"/>
          <p14:tracePt t="45512" x="204788" y="2847975"/>
          <p14:tracePt t="45528" x="187325" y="2911475"/>
          <p14:tracePt t="45545" x="187325" y="2965450"/>
          <p14:tracePt t="45561" x="187325" y="3017838"/>
          <p14:tracePt t="45578" x="179388" y="3071813"/>
          <p14:tracePt t="45595" x="160338" y="3133725"/>
          <p14:tracePt t="45597" x="160338" y="3143250"/>
          <p14:tracePt t="45612" x="152400" y="3197225"/>
          <p14:tracePt t="45629" x="133350" y="3268663"/>
          <p14:tracePt t="45645" x="115888" y="3348038"/>
          <p14:tracePt t="45661" x="98425" y="3446463"/>
          <p14:tracePt t="45678" x="98425" y="3544888"/>
          <p14:tracePt t="45694" x="80963" y="3589338"/>
          <p14:tracePt t="45711" x="80963" y="3643313"/>
          <p14:tracePt t="45728" x="80963" y="3670300"/>
          <p14:tracePt t="45745" x="71438" y="3705225"/>
          <p14:tracePt t="45761" x="53975" y="3751263"/>
          <p14:tracePt t="45778" x="53975" y="3768725"/>
          <p14:tracePt t="45795" x="53975" y="3813175"/>
          <p14:tracePt t="45811" x="44450" y="3822700"/>
          <p14:tracePt t="45828" x="44450" y="3830638"/>
          <p14:tracePt t="45845" x="44450" y="3848100"/>
          <p14:tracePt t="45878" x="44450" y="3884613"/>
          <p14:tracePt t="45894" x="44450" y="3902075"/>
          <p14:tracePt t="45911" x="44450" y="3929063"/>
          <p14:tracePt t="45928" x="44450" y="3938588"/>
          <p14:tracePt t="45944" x="44450" y="4000500"/>
          <p14:tracePt t="45962" x="44450" y="4010025"/>
          <p14:tracePt t="59262" x="53975" y="4010025"/>
          <p14:tracePt t="59270" x="80963" y="4010025"/>
          <p14:tracePt t="59278" x="107950" y="4010025"/>
          <p14:tracePt t="59286" x="133350" y="4010025"/>
          <p14:tracePt t="59303" x="187325" y="4010025"/>
          <p14:tracePt t="59320" x="241300" y="4010025"/>
          <p14:tracePt t="59337" x="330200" y="3990975"/>
          <p14:tracePt t="59353" x="384175" y="3990975"/>
          <p14:tracePt t="59370" x="571500" y="3956050"/>
          <p14:tracePt t="59386" x="679450" y="3938588"/>
          <p14:tracePt t="59403" x="776288" y="3938588"/>
          <p14:tracePt t="59419" x="830263" y="3919538"/>
          <p14:tracePt t="59436" x="884238" y="3919538"/>
          <p14:tracePt t="59452" x="919163" y="3919538"/>
          <p14:tracePt t="59469" x="973138" y="3919538"/>
          <p14:tracePt t="59486" x="1044575" y="3919538"/>
          <p14:tracePt t="59503" x="1062038" y="3919538"/>
          <p14:tracePt t="59519" x="1108075" y="3911600"/>
          <p14:tracePt t="59536" x="1152525" y="3911600"/>
          <p14:tracePt t="59553" x="1187450" y="3902075"/>
          <p14:tracePt t="59569" x="1196975" y="3894138"/>
          <p14:tracePt t="59586" x="1204913" y="3894138"/>
          <p14:tracePt t="59589" x="1214438" y="3894138"/>
          <p14:tracePt t="59602" x="1223963" y="3894138"/>
          <p14:tracePt t="59619" x="1250950" y="3894138"/>
          <p14:tracePt t="59636" x="1347788" y="3894138"/>
          <p14:tracePt t="59652" x="1384300" y="3894138"/>
          <p14:tracePt t="59669" x="1527175" y="3867150"/>
          <p14:tracePt t="59685" x="1652588" y="3840163"/>
          <p14:tracePt t="59702" x="1785938" y="3795713"/>
          <p14:tracePt t="59719" x="1901825" y="3759200"/>
          <p14:tracePt t="59736" x="2000250" y="3724275"/>
          <p14:tracePt t="59752" x="2160588" y="3679825"/>
          <p14:tracePt t="59769" x="2259013" y="3679825"/>
          <p14:tracePt t="59786" x="2357438" y="3660775"/>
          <p14:tracePt t="59802" x="2455863" y="3660775"/>
          <p14:tracePt t="59819" x="2554288" y="3625850"/>
          <p14:tracePt t="59835" x="2608263" y="3625850"/>
          <p14:tracePt t="59853" x="2679700" y="3625850"/>
          <p14:tracePt t="59868" x="2687638" y="3625850"/>
          <p14:tracePt t="59885" x="2759075" y="3625850"/>
          <p14:tracePt t="59902" x="2857500" y="3625850"/>
          <p14:tracePt t="59919" x="2955925" y="3652838"/>
          <p14:tracePt t="59935" x="3062288" y="3687763"/>
          <p14:tracePt t="59952" x="3133725" y="3705225"/>
          <p14:tracePt t="59968" x="3179763" y="3732213"/>
          <p14:tracePt t="59985" x="3224213" y="3751263"/>
          <p14:tracePt t="60002" x="3251200" y="3759200"/>
          <p14:tracePt t="60019" x="3384550" y="3795713"/>
          <p14:tracePt t="60035" x="3527425" y="3830638"/>
          <p14:tracePt t="60053" x="3679825" y="3867150"/>
          <p14:tracePt t="60069" x="3786188" y="3875088"/>
          <p14:tracePt t="60085" x="3884613" y="3894138"/>
          <p14:tracePt t="60101" x="3990975" y="3911600"/>
          <p14:tracePt t="60118" x="4081463" y="3929063"/>
          <p14:tracePt t="60135" x="4205288" y="3946525"/>
          <p14:tracePt t="60152" x="4303713" y="3965575"/>
          <p14:tracePt t="60168" x="4402138" y="3983038"/>
          <p14:tracePt t="60185" x="4456113" y="3983038"/>
          <p14:tracePt t="60201" x="4527550" y="4000500"/>
          <p14:tracePt t="60218" x="4616450" y="4017963"/>
          <p14:tracePt t="60235" x="4679950" y="4017963"/>
          <p14:tracePt t="60252" x="4732338" y="4027488"/>
          <p14:tracePt t="60268" x="4795838" y="4027488"/>
          <p14:tracePt t="60510" x="4786313" y="4027488"/>
          <p14:tracePt t="60558" x="4776788" y="4027488"/>
          <p14:tracePt t="60606" x="4776788" y="4010025"/>
          <p14:tracePt t="60670" x="4776788" y="4000500"/>
          <p14:tracePt t="60734" x="4768850" y="3990975"/>
          <p14:tracePt t="60806" x="4759325" y="3990975"/>
          <p14:tracePt t="61014" x="4751388" y="3990975"/>
          <p14:tracePt t="61022" x="4741863" y="3990975"/>
          <p14:tracePt t="61062" x="4741863" y="4000500"/>
          <p14:tracePt t="61086" x="4732338" y="4000500"/>
          <p14:tracePt t="61230" x="4714875" y="4000500"/>
          <p14:tracePt t="67789" x="4687888" y="4000500"/>
          <p14:tracePt t="67797" x="4660900" y="4000500"/>
          <p14:tracePt t="67806" x="4633913" y="4000500"/>
          <p14:tracePt t="67821" x="4545013" y="4010025"/>
          <p14:tracePt t="67837" x="4348163" y="4071938"/>
          <p14:tracePt t="67854" x="3983038" y="4187825"/>
          <p14:tracePt t="67870" x="3500438" y="4313238"/>
          <p14:tracePt t="67888" x="2965450" y="4456113"/>
          <p14:tracePt t="67904" x="2670175" y="4554538"/>
          <p14:tracePt t="67921" x="1822450" y="4732338"/>
          <p14:tracePt t="67937" x="1598613" y="4751388"/>
          <p14:tracePt t="67954" x="1473200" y="4768850"/>
          <p14:tracePt t="67970" x="1419225" y="4768850"/>
          <p14:tracePt t="67987" x="1366838" y="4776788"/>
          <p14:tracePt t="68004" x="1268413" y="4795838"/>
          <p14:tracePt t="68020" x="1187450" y="4813300"/>
          <p14:tracePt t="68037" x="1098550" y="4813300"/>
          <p14:tracePt t="68054" x="1036638" y="4822825"/>
          <p14:tracePt t="68071" x="982663" y="4848225"/>
          <p14:tracePt t="68087" x="911225" y="4867275"/>
          <p14:tracePt t="68104" x="830263" y="4902200"/>
          <p14:tracePt t="68120" x="731838" y="4929188"/>
          <p14:tracePt t="68137" x="704850" y="4946650"/>
          <p14:tracePt t="68153" x="687388" y="4956175"/>
          <p14:tracePt t="68170" x="679450" y="4956175"/>
          <p14:tracePt t="68186" x="660400" y="4983163"/>
          <p14:tracePt t="68203" x="642938" y="5000625"/>
          <p14:tracePt t="68220" x="633413" y="5027613"/>
          <p14:tracePt t="68237" x="633413" y="5037138"/>
          <p14:tracePt t="68253" x="625475" y="5037138"/>
          <p14:tracePt t="68293" x="625475" y="5045075"/>
          <p14:tracePt t="68326" x="615950" y="5062538"/>
          <p14:tracePt t="68365" x="598488" y="5072063"/>
          <p14:tracePt t="68398" x="588963" y="5089525"/>
          <p14:tracePt t="68413" x="571500" y="5099050"/>
          <p14:tracePt t="68438" x="571500" y="5108575"/>
          <p14:tracePt t="68494" x="561975" y="5108575"/>
          <p14:tracePt t="68501" x="554038" y="5108575"/>
          <p14:tracePt t="68518" x="536575" y="5116513"/>
          <p14:tracePt t="68525" x="517525" y="5116513"/>
          <p14:tracePt t="68536" x="509588" y="5126038"/>
          <p14:tracePt t="68566" x="500063" y="5126038"/>
          <p14:tracePt t="68742" x="490538" y="5126038"/>
          <p14:tracePt t="68750" x="465138" y="5126038"/>
          <p14:tracePt t="68759" x="446088" y="5126038"/>
          <p14:tracePt t="68769" x="438150" y="5126038"/>
          <p14:tracePt t="68786" x="419100" y="5126038"/>
          <p14:tracePt t="68802" x="401638" y="5126038"/>
          <p14:tracePt t="68819" x="393700" y="5126038"/>
          <p14:tracePt t="68835" x="384175" y="5133975"/>
          <p14:tracePt t="68852" x="374650" y="5133975"/>
          <p14:tracePt t="68885" x="366713" y="5143500"/>
          <p14:tracePt t="68949" x="357188" y="5153025"/>
          <p14:tracePt t="68973" x="357188" y="5160963"/>
          <p14:tracePt t="69021" x="347663" y="5180013"/>
          <p14:tracePt t="69061" x="339725" y="5180013"/>
          <p14:tracePt t="69070" x="330200" y="5180013"/>
          <p14:tracePt t="69080" x="312738" y="5180013"/>
          <p14:tracePt t="69094" x="312738" y="5187950"/>
          <p14:tracePt t="69102" x="303213" y="5187950"/>
          <p14:tracePt t="69133" x="295275" y="5187950"/>
          <p14:tracePt t="69141" x="285750" y="5187950"/>
          <p14:tracePt t="69152" x="258763" y="5187950"/>
          <p14:tracePt t="69168" x="231775" y="5187950"/>
          <p14:tracePt t="69185" x="204788" y="5205413"/>
          <p14:tracePt t="69230" x="196850" y="5205413"/>
          <p14:tracePt t="69238" x="169863" y="5205413"/>
          <p14:tracePt t="69245" x="152400" y="5205413"/>
          <p14:tracePt t="74302" x="160338" y="5205413"/>
          <p14:tracePt t="74310" x="169863" y="5205413"/>
          <p14:tracePt t="74318" x="196850" y="5205413"/>
          <p14:tracePt t="74326" x="204788" y="5205413"/>
          <p14:tracePt t="74342" x="258763" y="5205413"/>
          <p14:tracePt t="74359" x="295275" y="5205413"/>
          <p14:tracePt t="74375" x="347663" y="5205413"/>
          <p14:tracePt t="74392" x="384175" y="5214938"/>
          <p14:tracePt t="74409" x="500063" y="5224463"/>
          <p14:tracePt t="74425" x="598488" y="5224463"/>
          <p14:tracePt t="74442" x="741363" y="5224463"/>
          <p14:tracePt t="74459" x="884238" y="5224463"/>
          <p14:tracePt t="74475" x="1071563" y="5224463"/>
          <p14:tracePt t="74493" x="1330325" y="5224463"/>
          <p14:tracePt t="74509" x="1401763" y="5224463"/>
          <p14:tracePt t="74525" x="1616075" y="5224463"/>
          <p14:tracePt t="74541" x="1687513" y="5224463"/>
          <p14:tracePt t="74558" x="1768475" y="5224463"/>
          <p14:tracePt t="74575" x="1857375" y="5224463"/>
          <p14:tracePt t="74591" x="1955800" y="5224463"/>
          <p14:tracePt t="74608" x="2054225" y="5241925"/>
          <p14:tracePt t="74625" x="2133600" y="5251450"/>
          <p14:tracePt t="74642" x="2187575" y="5268913"/>
          <p14:tracePt t="74658" x="2312988" y="5268913"/>
          <p14:tracePt t="74675" x="2428875" y="5268913"/>
          <p14:tracePt t="74693" x="2643188" y="5268913"/>
          <p14:tracePt t="74709" x="2776538" y="5268913"/>
          <p14:tracePt t="74725" x="2911475" y="5268913"/>
          <p14:tracePt t="74741" x="3000375" y="5268913"/>
          <p14:tracePt t="74758" x="3081338" y="5268913"/>
          <p14:tracePt t="74774" x="3108325" y="5268913"/>
          <p14:tracePt t="74791" x="3143250" y="5268913"/>
          <p14:tracePt t="74807" x="3224213" y="5259388"/>
          <p14:tracePt t="74824" x="3340100" y="5259388"/>
          <p14:tracePt t="74841" x="3509963" y="5259388"/>
          <p14:tracePt t="74858" x="3724275" y="5259388"/>
          <p14:tracePt t="74874" x="3990975" y="5259388"/>
          <p14:tracePt t="74891" x="4241800" y="5259388"/>
          <p14:tracePt t="74908" x="4679950" y="5259388"/>
          <p14:tracePt t="74924" x="4822825" y="5259388"/>
          <p14:tracePt t="74941" x="4875213" y="5259388"/>
          <p14:tracePt t="74974" x="4902200" y="5251450"/>
          <p14:tracePt t="74997" x="4911725" y="5241925"/>
          <p14:tracePt t="75013" x="4919663" y="5241925"/>
          <p14:tracePt t="75024" x="4938713" y="5241925"/>
          <p14:tracePt t="75053" x="4956175" y="5232400"/>
          <p14:tracePt t="75069" x="4956175" y="5224463"/>
          <p14:tracePt t="75094" x="4956175" y="5205413"/>
          <p14:tracePt t="75198" x="4938713" y="5205413"/>
          <p14:tracePt t="75206" x="4919663" y="5205413"/>
          <p14:tracePt t="75214" x="4902200" y="5205413"/>
          <p14:tracePt t="75224" x="4875213" y="5205413"/>
          <p14:tracePt t="75240" x="4848225" y="5205413"/>
          <p14:tracePt t="75257" x="4822825" y="5205413"/>
          <p14:tracePt t="75274" x="4795838" y="5205413"/>
          <p14:tracePt t="75290" x="4795838" y="5214938"/>
          <p14:tracePt t="75307" x="4795838" y="5224463"/>
          <p14:tracePt t="75323" x="4795838" y="5232400"/>
          <p14:tracePt t="75382" x="4795838" y="5241925"/>
          <p14:tracePt t="75389" x="4795838" y="5251450"/>
          <p14:tracePt t="75405" x="4803775" y="5251450"/>
          <p14:tracePt t="75421" x="4813300" y="5251450"/>
          <p14:tracePt t="75437" x="4822825" y="5251450"/>
          <p14:tracePt t="75542" x="4813300" y="5259388"/>
          <p14:tracePt t="75582" x="4795838" y="5259388"/>
          <p14:tracePt t="75590" x="4795838" y="5268913"/>
          <p14:tracePt t="75638" x="4786313" y="5268913"/>
          <p14:tracePt t="75662" x="4776788" y="5268913"/>
          <p14:tracePt t="75678" x="4768850" y="5268913"/>
          <p14:tracePt t="75695" x="4759325" y="5268913"/>
          <p14:tracePt t="75726" x="4741863" y="5286375"/>
          <p14:tracePt t="75734" x="4732338" y="5286375"/>
          <p14:tracePt t="75742" x="4697413" y="5295900"/>
          <p14:tracePt t="75760" x="4652963" y="5303838"/>
          <p14:tracePt t="75773" x="4643438" y="5303838"/>
          <p14:tracePt t="84462" x="4616450" y="5303838"/>
          <p14:tracePt t="84470" x="4608513" y="5303838"/>
          <p14:tracePt t="84479" x="4562475" y="5303838"/>
          <p14:tracePt t="84490" x="4510088" y="5303838"/>
          <p14:tracePt t="84507" x="4438650" y="5313363"/>
          <p14:tracePt t="84524" x="4340225" y="5348288"/>
          <p14:tracePt t="84540" x="4330700" y="5348288"/>
          <p14:tracePt t="84574" x="4322763" y="5348288"/>
          <p14:tracePt t="84590" x="4295775" y="5357813"/>
          <p14:tracePt t="84606" x="4214813" y="5394325"/>
          <p14:tracePt t="84623" x="4062413" y="5429250"/>
          <p14:tracePt t="84640" x="3875088" y="5446713"/>
          <p14:tracePt t="84656" x="3705225" y="5465763"/>
          <p14:tracePt t="84673" x="3581400" y="5483225"/>
          <p14:tracePt t="84690" x="3517900" y="5500688"/>
          <p14:tracePt t="84706" x="3490913" y="5518150"/>
          <p14:tracePt t="84723" x="3465513" y="5527675"/>
          <p14:tracePt t="84740" x="3438525" y="5545138"/>
          <p14:tracePt t="84757" x="3357563" y="5572125"/>
          <p14:tracePt t="84773" x="3295650" y="5589588"/>
          <p14:tracePt t="84789" x="3268663" y="5589588"/>
          <p14:tracePt t="84806" x="3187700" y="5616575"/>
          <p14:tracePt t="84823" x="3116263" y="5634038"/>
          <p14:tracePt t="84840" x="3027363" y="5653088"/>
          <p14:tracePt t="84856" x="2911475" y="5670550"/>
          <p14:tracePt t="84873" x="2867025" y="5670550"/>
          <p14:tracePt t="84889" x="2732088" y="5688013"/>
          <p14:tracePt t="84906" x="2697163" y="5705475"/>
          <p14:tracePt t="84923" x="2687638" y="5705475"/>
          <p14:tracePt t="84939" x="2660650" y="5705475"/>
          <p14:tracePt t="84957" x="2633663" y="5715000"/>
          <p14:tracePt t="84973" x="2608263" y="5715000"/>
          <p14:tracePt t="84989" x="2598738" y="5715000"/>
          <p14:tracePt t="85006" x="2562225" y="5715000"/>
          <p14:tracePt t="85022" x="2536825" y="5715000"/>
          <p14:tracePt t="85039" x="2490788" y="5732463"/>
          <p14:tracePt t="85055" x="2446338" y="5751513"/>
          <p14:tracePt t="85072" x="2419350" y="5751513"/>
          <p14:tracePt t="85088" x="2393950" y="5751513"/>
          <p14:tracePt t="85106" x="2357438" y="5751513"/>
          <p14:tracePt t="85122" x="2339975" y="5759450"/>
          <p14:tracePt t="85139" x="2303463" y="5768975"/>
          <p14:tracePt t="85155" x="2276475" y="5768975"/>
          <p14:tracePt t="85173" x="2205038" y="5795963"/>
          <p14:tracePt t="85189" x="2160588" y="5813425"/>
          <p14:tracePt t="85205" x="2081213" y="5830888"/>
          <p14:tracePt t="85222" x="2044700" y="5848350"/>
          <p14:tracePt t="85238" x="1973263" y="5848350"/>
          <p14:tracePt t="85255" x="1911350" y="5848350"/>
          <p14:tracePt t="85272" x="1839913" y="5857875"/>
          <p14:tracePt t="85288" x="1741488" y="5857875"/>
          <p14:tracePt t="85305" x="1598613" y="5857875"/>
          <p14:tracePt t="85322" x="1500188" y="5857875"/>
          <p14:tracePt t="85339" x="1428750" y="5857875"/>
          <p14:tracePt t="85355" x="1366838" y="5857875"/>
          <p14:tracePt t="85357" x="1339850" y="5857875"/>
          <p14:tracePt t="85372" x="1303338" y="5857875"/>
          <p14:tracePt t="85389" x="1276350" y="5857875"/>
          <p14:tracePt t="85405" x="1268413" y="5857875"/>
          <p14:tracePt t="85421" x="1241425" y="5857875"/>
          <p14:tracePt t="85439" x="1231900" y="5857875"/>
          <p14:tracePt t="85455" x="1071563" y="5830888"/>
          <p14:tracePt t="85471" x="973138" y="5803900"/>
          <p14:tracePt t="85488" x="874713" y="5786438"/>
          <p14:tracePt t="85505" x="812800" y="5759450"/>
          <p14:tracePt t="85521" x="776288" y="5741988"/>
          <p14:tracePt t="85538" x="768350" y="5741988"/>
          <p14:tracePt t="85554" x="741363" y="5741988"/>
          <p14:tracePt t="85571" x="741363" y="5732463"/>
          <p14:tracePt t="85589" x="714375" y="5732463"/>
          <p14:tracePt t="85606" x="679450" y="5724525"/>
          <p14:tracePt t="85621" x="652463" y="5705475"/>
          <p14:tracePt t="85638" x="588963" y="5697538"/>
          <p14:tracePt t="85654" x="561975" y="5697538"/>
          <p14:tracePt t="85671" x="544513" y="5680075"/>
          <p14:tracePt t="85688" x="536575" y="5670550"/>
          <p14:tracePt t="85705" x="517525" y="5653088"/>
          <p14:tracePt t="85738" x="500063" y="5653088"/>
          <p14:tracePt t="85754" x="490538" y="5653088"/>
          <p14:tracePt t="85771" x="465138" y="5643563"/>
          <p14:tracePt t="85788" x="411163" y="5608638"/>
          <p14:tracePt t="85804" x="330200" y="5572125"/>
          <p14:tracePt t="85821" x="295275" y="5545138"/>
          <p14:tracePt t="85837" x="268288" y="5518150"/>
          <p14:tracePt t="85854" x="241300" y="5500688"/>
          <p14:tracePt t="85871" x="223838" y="5491163"/>
          <p14:tracePt t="85888" x="214313" y="5483225"/>
          <p14:tracePt t="85904" x="204788" y="5465763"/>
          <p14:tracePt t="85920" x="204788" y="5456238"/>
          <p14:tracePt t="85937" x="187325" y="5438775"/>
          <p14:tracePt t="85954" x="187325" y="5419725"/>
          <p14:tracePt t="85997" x="179388" y="5411788"/>
          <p14:tracePt t="86013" x="179388" y="5402263"/>
          <p14:tracePt t="86037" x="169863" y="5394325"/>
          <p14:tracePt t="86069" x="169863" y="5384800"/>
          <p14:tracePt t="86102" x="169863" y="5375275"/>
          <p14:tracePt t="86109" x="160338" y="5375275"/>
          <p14:tracePt t="86141" x="160338" y="5357813"/>
          <p14:tracePt t="86173" x="160338" y="5348288"/>
          <p14:tracePt t="86206" x="160338" y="5340350"/>
          <p14:tracePt t="86262" x="152400" y="5330825"/>
          <p14:tracePt t="86325" x="142875" y="5313363"/>
          <p14:tracePt t="86357" x="142875" y="5303838"/>
          <p14:tracePt t="86374" x="142875" y="5295900"/>
          <p14:tracePt t="86405" x="142875" y="5286375"/>
          <p14:tracePt t="86421" x="142875" y="5268913"/>
          <p14:tracePt t="86437" x="142875" y="5259388"/>
          <p14:tracePt t="86445" x="142875" y="5251450"/>
          <p14:tracePt t="86454" x="142875" y="5241925"/>
          <p14:tracePt t="86470" x="142875" y="5224463"/>
          <p14:tracePt t="86486" x="125413" y="5205413"/>
          <p14:tracePt t="86503" x="115888" y="5180013"/>
          <p14:tracePt t="86613" x="115888" y="5170488"/>
          <p14:tracePt t="86630" x="115888" y="5153025"/>
          <p14:tracePt t="86686" x="115888" y="5143500"/>
          <p14:tracePt t="86702" x="115888" y="5133975"/>
          <p14:tracePt t="86806" x="115888" y="5126038"/>
          <p14:tracePt t="87158" x="125413" y="5133975"/>
          <p14:tracePt t="99774" x="133350" y="5143500"/>
          <p14:tracePt t="99781" x="142875" y="5143500"/>
          <p14:tracePt t="99800" x="152400" y="5143500"/>
          <p14:tracePt t="99814" x="312738" y="5160963"/>
          <p14:tracePt t="99832" x="366713" y="5170488"/>
          <p14:tracePt t="99901" x="384175" y="5180013"/>
          <p14:tracePt t="99909" x="411163" y="5187950"/>
          <p14:tracePt t="99916" x="438150" y="5197475"/>
          <p14:tracePt t="99929" x="446088" y="5197475"/>
          <p14:tracePt t="99945" x="482600" y="5214938"/>
          <p14:tracePt t="99961" x="527050" y="5224463"/>
          <p14:tracePt t="99979" x="536575" y="5224463"/>
          <p14:tracePt t="100011" x="561975" y="5224463"/>
          <p14:tracePt t="100028" x="679450" y="5205413"/>
          <p14:tracePt t="100045" x="704850" y="5187950"/>
          <p14:tracePt t="100061" x="803275" y="5133975"/>
          <p14:tracePt t="100078" x="839788" y="5116513"/>
          <p14:tracePt t="100094" x="857250" y="5099050"/>
          <p14:tracePt t="100111" x="866775" y="5072063"/>
          <p14:tracePt t="100128" x="893763" y="5054600"/>
          <p14:tracePt t="100145" x="901700" y="5027613"/>
          <p14:tracePt t="100161" x="928688" y="5010150"/>
          <p14:tracePt t="100178" x="938213" y="5010150"/>
          <p14:tracePt t="100194" x="955675" y="4991100"/>
          <p14:tracePt t="100211" x="965200" y="4946650"/>
          <p14:tracePt t="100227" x="965200" y="4938713"/>
          <p14:tracePt t="100244" x="965200" y="4902200"/>
          <p14:tracePt t="100277" x="965200" y="4894263"/>
          <p14:tracePt t="100309" x="946150" y="4894263"/>
          <p14:tracePt t="100317" x="928688" y="4884738"/>
          <p14:tracePt t="100333" x="919163" y="4884738"/>
          <p14:tracePt t="100349" x="857250" y="4875213"/>
          <p14:tracePt t="100360" x="857250" y="4867275"/>
          <p14:tracePt t="100377" x="830263" y="4857750"/>
          <p14:tracePt t="100394" x="812800" y="4857750"/>
          <p14:tracePt t="100411" x="795338" y="4857750"/>
          <p14:tracePt t="100427" x="785813" y="4848225"/>
          <p14:tracePt t="100445" x="741363" y="4857750"/>
          <p14:tracePt t="100461" x="714375" y="4857750"/>
          <p14:tracePt t="100477" x="687388" y="4857750"/>
          <p14:tracePt t="100494" x="633413" y="4857750"/>
          <p14:tracePt t="100511" x="588963" y="4867275"/>
          <p14:tracePt t="100527" x="554038" y="4867275"/>
          <p14:tracePt t="100544" x="482600" y="4884738"/>
          <p14:tracePt t="100561" x="428625" y="4894263"/>
          <p14:tracePt t="100577" x="393700" y="4902200"/>
          <p14:tracePt t="100594" x="374650" y="4919663"/>
          <p14:tracePt t="100610" x="357188" y="4929188"/>
          <p14:tracePt t="100627" x="330200" y="4965700"/>
          <p14:tracePt t="100644" x="312738" y="4991100"/>
          <p14:tracePt t="100644" x="303213" y="5018088"/>
          <p14:tracePt t="100660" x="285750" y="5045075"/>
          <p14:tracePt t="100677" x="276225" y="5062538"/>
          <p14:tracePt t="100693" x="268288" y="5108575"/>
          <p14:tracePt t="100710" x="250825" y="5133975"/>
          <p14:tracePt t="100727" x="241300" y="5153025"/>
          <p14:tracePt t="100743" x="241300" y="5160963"/>
          <p14:tracePt t="100760" x="231775" y="5180013"/>
          <p14:tracePt t="100776" x="223838" y="5187950"/>
          <p14:tracePt t="100950" x="214313" y="5187950"/>
          <p14:tracePt t="101893" x="204788" y="5197475"/>
          <p14:tracePt t="101901" x="187325" y="5214938"/>
          <p14:tracePt t="101910" x="160338" y="5214938"/>
          <p14:tracePt t="101925" x="142875" y="5214938"/>
          <p14:tracePt t="102054" x="133350" y="5214938"/>
          <p14:tracePt t="102069" x="125413" y="5214938"/>
          <p14:tracePt t="102078" x="125413" y="5197475"/>
          <p14:tracePt t="102091" x="125413" y="5170488"/>
          <p14:tracePt t="102107" x="125413" y="5099050"/>
          <p14:tracePt t="102124" x="125413" y="5054600"/>
          <p14:tracePt t="102129" x="125413" y="5000625"/>
          <p14:tracePt t="102141" x="125413" y="4884738"/>
          <p14:tracePt t="102157" x="125413" y="4741863"/>
          <p14:tracePt t="102173" x="107950" y="4598988"/>
          <p14:tracePt t="102191" x="71438" y="4446588"/>
          <p14:tracePt t="102207" x="71438" y="4340225"/>
          <p14:tracePt t="102224" x="53975" y="4276725"/>
          <p14:tracePt t="102241" x="0" y="4000500"/>
          <p14:tracePt t="102374" x="26988" y="2205038"/>
          <p14:tracePt t="102382" x="80963" y="1965325"/>
          <p14:tracePt t="102390" x="169863" y="1741488"/>
          <p14:tracePt t="102407" x="231775" y="1482725"/>
          <p14:tracePt t="102423" x="322263" y="1196975"/>
          <p14:tracePt t="102440" x="366713" y="982663"/>
          <p14:tracePt t="102457" x="419100" y="795338"/>
          <p14:tracePt t="102473" x="419100" y="696913"/>
          <p14:tracePt t="102490" x="419100" y="608013"/>
          <p14:tracePt t="102507" x="419100" y="554038"/>
          <p14:tracePt t="102525" x="419100" y="482600"/>
          <p14:tracePt t="102540" x="419100" y="438150"/>
          <p14:tracePt t="102557" x="419100" y="411163"/>
          <p14:tracePt t="102574" x="401638" y="366713"/>
          <p14:tracePt t="102590" x="357188" y="276225"/>
          <p14:tracePt t="102607" x="347663" y="268288"/>
          <p14:tracePt t="102623" x="322263" y="187325"/>
          <p14:tracePt t="102640" x="303213" y="152400"/>
          <p14:tracePt t="102656" x="285750" y="107950"/>
          <p14:tracePt t="102673" x="268288" y="80963"/>
          <p14:tracePt t="102690" x="268288" y="44450"/>
          <p14:tracePt t="102706" x="250825" y="26988"/>
          <p14:tracePt t="102723" x="241300" y="0"/>
          <p14:tracePt t="102739" x="231775" y="0"/>
          <p14:tracePt t="102798" x="223838" y="0"/>
          <p14:tracePt t="102806" x="204788" y="0"/>
          <p14:tracePt t="102814" x="187325" y="0"/>
          <p14:tracePt t="102838" x="169863" y="9525"/>
          <p14:tracePt t="102869" x="160338" y="17463"/>
          <p14:tracePt t="102909" x="152400" y="17463"/>
          <p14:tracePt t="102949" x="142875" y="17463"/>
          <p14:tracePt t="102958" x="125413" y="17463"/>
          <p14:tracePt t="102965" x="115888" y="17463"/>
          <p14:tracePt t="102974" x="98425" y="17463"/>
          <p14:tracePt t="102989" x="88900" y="26988"/>
          <p14:tracePt t="103006" x="80963" y="26988"/>
          <p14:tracePt t="103054" x="71438" y="36513"/>
          <p14:tracePt t="103070" x="61913" y="44450"/>
          <p14:tracePt t="103085" x="44450" y="44450"/>
          <p14:tracePt t="103094" x="26988" y="53975"/>
          <p14:tracePt t="103105" x="26988" y="61913"/>
          <p14:tracePt t="103123" x="9525" y="61913"/>
          <p14:tracePt t="103213" x="0" y="71438"/>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0968" y="404664"/>
            <a:ext cx="8596064" cy="933673"/>
          </a:xfrm>
        </p:spPr>
        <p:txBody>
          <a:bodyPr/>
          <a:lstStyle/>
          <a:p>
            <a:pPr algn="ctr"/>
            <a:br>
              <a:rPr lang="sv-SE" sz="3400" dirty="0">
                <a:solidFill>
                  <a:schemeClr val="tx1"/>
                </a:solidFill>
                <a:latin typeface="Times New Roman" panose="02020603050405020304" pitchFamily="18" charset="0"/>
                <a:cs typeface="Times New Roman" panose="02020603050405020304" pitchFamily="18" charset="0"/>
              </a:rPr>
            </a:br>
            <a:r>
              <a:rPr lang="sv-SE" sz="3400" dirty="0">
                <a:solidFill>
                  <a:schemeClr val="tx1"/>
                </a:solidFill>
                <a:latin typeface="Times New Roman" panose="02020603050405020304" pitchFamily="18" charset="0"/>
                <a:cs typeface="Times New Roman" panose="02020603050405020304" pitchFamily="18" charset="0"/>
              </a:rPr>
              <a:t>Hur kan gruppledaren öka förälderns B?</a:t>
            </a:r>
          </a:p>
        </p:txBody>
      </p:sp>
      <p:graphicFrame>
        <p:nvGraphicFramePr>
          <p:cNvPr id="5" name="Platshållare för innehåll 6"/>
          <p:cNvGraphicFramePr>
            <a:graphicFrameLocks noGrp="1"/>
          </p:cNvGraphicFramePr>
          <p:nvPr>
            <p:ph sz="half" idx="2"/>
          </p:nvPr>
        </p:nvGraphicFramePr>
        <p:xfrm>
          <a:off x="640792" y="1338337"/>
          <a:ext cx="8116416" cy="4614800"/>
        </p:xfrm>
        <a:graphic>
          <a:graphicData uri="http://schemas.openxmlformats.org/drawingml/2006/table">
            <a:tbl>
              <a:tblPr firstRow="1" bandRow="1">
                <a:tableStyleId>{5C22544A-7EE6-4342-B048-85BDC9FD1C3A}</a:tableStyleId>
              </a:tblPr>
              <a:tblGrid>
                <a:gridCol w="2705472">
                  <a:extLst>
                    <a:ext uri="{9D8B030D-6E8A-4147-A177-3AD203B41FA5}">
                      <a16:colId xmlns:a16="http://schemas.microsoft.com/office/drawing/2014/main" val="1189912282"/>
                    </a:ext>
                  </a:extLst>
                </a:gridCol>
                <a:gridCol w="2705472">
                  <a:extLst>
                    <a:ext uri="{9D8B030D-6E8A-4147-A177-3AD203B41FA5}">
                      <a16:colId xmlns:a16="http://schemas.microsoft.com/office/drawing/2014/main" val="2023360371"/>
                    </a:ext>
                  </a:extLst>
                </a:gridCol>
                <a:gridCol w="2705472">
                  <a:extLst>
                    <a:ext uri="{9D8B030D-6E8A-4147-A177-3AD203B41FA5}">
                      <a16:colId xmlns:a16="http://schemas.microsoft.com/office/drawing/2014/main" val="816263379"/>
                    </a:ext>
                  </a:extLst>
                </a:gridCol>
              </a:tblGrid>
              <a:tr h="827219">
                <a:tc>
                  <a:txBody>
                    <a:bodyPr/>
                    <a:lstStyle/>
                    <a:p>
                      <a:pPr algn="ctr"/>
                      <a:r>
                        <a:rPr lang="sv-SE" sz="2800" dirty="0">
                          <a:latin typeface="Times New Roman" panose="02020603050405020304" pitchFamily="18" charset="0"/>
                          <a:cs typeface="Times New Roman" panose="02020603050405020304" pitchFamily="18" charset="0"/>
                        </a:rPr>
                        <a:t>Före</a:t>
                      </a:r>
                    </a:p>
                  </a:txBody>
                  <a:tcPr/>
                </a:tc>
                <a:tc>
                  <a:txBody>
                    <a:bodyPr/>
                    <a:lstStyle/>
                    <a:p>
                      <a:pPr algn="ctr"/>
                      <a:r>
                        <a:rPr lang="sv-SE" sz="2800" dirty="0">
                          <a:latin typeface="Times New Roman" panose="02020603050405020304" pitchFamily="18" charset="0"/>
                          <a:cs typeface="Times New Roman" panose="02020603050405020304" pitchFamily="18" charset="0"/>
                        </a:rPr>
                        <a:t>Beteende</a:t>
                      </a:r>
                    </a:p>
                  </a:txBody>
                  <a:tcPr/>
                </a:tc>
                <a:tc>
                  <a:txBody>
                    <a:bodyPr/>
                    <a:lstStyle/>
                    <a:p>
                      <a:pPr algn="ctr"/>
                      <a:r>
                        <a:rPr lang="sv-SE" sz="2800">
                          <a:latin typeface="Times New Roman" panose="02020603050405020304" pitchFamily="18" charset="0"/>
                          <a:cs typeface="Times New Roman" panose="02020603050405020304" pitchFamily="18" charset="0"/>
                        </a:rPr>
                        <a:t>Efter</a:t>
                      </a:r>
                      <a:endParaRPr lang="sv-SE"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781710"/>
                  </a:ext>
                </a:extLst>
              </a:tr>
              <a:tr h="859460">
                <a:tc>
                  <a:txBody>
                    <a:bodyPr/>
                    <a:lstStyle/>
                    <a:p>
                      <a:endParaRPr lang="sv-SE" dirty="0"/>
                    </a:p>
                  </a:txBody>
                  <a:tcPr/>
                </a:tc>
                <a:tc>
                  <a:txBody>
                    <a:bodyPr/>
                    <a:lstStyle/>
                    <a:p>
                      <a:r>
                        <a:rPr lang="sv-SE" sz="2400" dirty="0">
                          <a:latin typeface="Times New Roman" panose="02020603050405020304" pitchFamily="18" charset="0"/>
                          <a:cs typeface="Times New Roman" panose="02020603050405020304" pitchFamily="18" charset="0"/>
                        </a:rPr>
                        <a:t>Prata i beteendetermer</a:t>
                      </a:r>
                    </a:p>
                  </a:txBody>
                  <a:tcPr/>
                </a:tc>
                <a:tc>
                  <a:txBody>
                    <a:bodyPr/>
                    <a:lstStyle/>
                    <a:p>
                      <a:endParaRPr lang="sv-SE" dirty="0"/>
                    </a:p>
                  </a:txBody>
                  <a:tcPr/>
                </a:tc>
                <a:extLst>
                  <a:ext uri="{0D108BD9-81ED-4DB2-BD59-A6C34878D82A}">
                    <a16:rowId xmlns:a16="http://schemas.microsoft.com/office/drawing/2014/main" val="2108790139"/>
                  </a:ext>
                </a:extLst>
              </a:tr>
              <a:tr h="859460">
                <a:tc>
                  <a:txBody>
                    <a:bodyPr/>
                    <a:lstStyle/>
                    <a:p>
                      <a:endParaRPr lang="sv-SE"/>
                    </a:p>
                  </a:txBody>
                  <a:tcPr/>
                </a:tc>
                <a:tc>
                  <a:txBody>
                    <a:bodyPr/>
                    <a:lstStyle/>
                    <a:p>
                      <a:r>
                        <a:rPr lang="sv-SE" sz="2400" dirty="0">
                          <a:latin typeface="Times New Roman" panose="02020603050405020304" pitchFamily="18" charset="0"/>
                          <a:cs typeface="Times New Roman" panose="02020603050405020304" pitchFamily="18" charset="0"/>
                        </a:rPr>
                        <a:t>Göra hemuppgiften</a:t>
                      </a:r>
                    </a:p>
                  </a:txBody>
                  <a:tcPr/>
                </a:tc>
                <a:tc>
                  <a:txBody>
                    <a:bodyPr/>
                    <a:lstStyle/>
                    <a:p>
                      <a:endParaRPr lang="sv-SE"/>
                    </a:p>
                  </a:txBody>
                  <a:tcPr/>
                </a:tc>
                <a:extLst>
                  <a:ext uri="{0D108BD9-81ED-4DB2-BD59-A6C34878D82A}">
                    <a16:rowId xmlns:a16="http://schemas.microsoft.com/office/drawing/2014/main" val="1818988761"/>
                  </a:ext>
                </a:extLst>
              </a:tr>
              <a:tr h="827219">
                <a:tc>
                  <a:txBody>
                    <a:bodyPr/>
                    <a:lstStyle/>
                    <a:p>
                      <a:endParaRPr lang="sv-SE"/>
                    </a:p>
                  </a:txBody>
                  <a:tcPr/>
                </a:tc>
                <a:tc>
                  <a:txBody>
                    <a:bodyPr/>
                    <a:lstStyle/>
                    <a:p>
                      <a:r>
                        <a:rPr lang="sv-SE" sz="2400" dirty="0">
                          <a:latin typeface="Times New Roman" panose="02020603050405020304" pitchFamily="18" charset="0"/>
                          <a:cs typeface="Times New Roman" panose="02020603050405020304" pitchFamily="18" charset="0"/>
                        </a:rPr>
                        <a:t>Prata om lösningar</a:t>
                      </a:r>
                    </a:p>
                  </a:txBody>
                  <a:tcPr/>
                </a:tc>
                <a:tc>
                  <a:txBody>
                    <a:bodyPr/>
                    <a:lstStyle/>
                    <a:p>
                      <a:endParaRPr lang="sv-SE"/>
                    </a:p>
                  </a:txBody>
                  <a:tcPr/>
                </a:tc>
                <a:extLst>
                  <a:ext uri="{0D108BD9-81ED-4DB2-BD59-A6C34878D82A}">
                    <a16:rowId xmlns:a16="http://schemas.microsoft.com/office/drawing/2014/main" val="1119355160"/>
                  </a:ext>
                </a:extLst>
              </a:tr>
              <a:tr h="1241442">
                <a:tc>
                  <a:txBody>
                    <a:bodyPr/>
                    <a:lstStyle/>
                    <a:p>
                      <a:endParaRPr lang="sv-SE"/>
                    </a:p>
                  </a:txBody>
                  <a:tcPr/>
                </a:tc>
                <a:tc>
                  <a:txBody>
                    <a:bodyPr/>
                    <a:lstStyle/>
                    <a:p>
                      <a:r>
                        <a:rPr lang="sv-SE" sz="2400" dirty="0">
                          <a:latin typeface="Times New Roman" panose="02020603050405020304" pitchFamily="18" charset="0"/>
                          <a:cs typeface="Times New Roman" panose="02020603050405020304" pitchFamily="18" charset="0"/>
                        </a:rPr>
                        <a:t>Pröva nya strategier</a:t>
                      </a:r>
                    </a:p>
                  </a:txBody>
                  <a:tcPr/>
                </a:tc>
                <a:tc>
                  <a:txBody>
                    <a:bodyPr/>
                    <a:lstStyle/>
                    <a:p>
                      <a:endParaRPr lang="sv-SE" dirty="0"/>
                    </a:p>
                  </a:txBody>
                  <a:tcPr/>
                </a:tc>
                <a:extLst>
                  <a:ext uri="{0D108BD9-81ED-4DB2-BD59-A6C34878D82A}">
                    <a16:rowId xmlns:a16="http://schemas.microsoft.com/office/drawing/2014/main" val="1330026995"/>
                  </a:ext>
                </a:extLst>
              </a:tr>
            </a:tbl>
          </a:graphicData>
        </a:graphic>
      </p:graphicFrame>
      <p:pic>
        <p:nvPicPr>
          <p:cNvPr id="4" name="Bildobjekt 3">
            <a:extLst>
              <a:ext uri="{FF2B5EF4-FFF2-40B4-BE49-F238E27FC236}">
                <a16:creationId xmlns:a16="http://schemas.microsoft.com/office/drawing/2014/main" id="{584C1159-DB52-4DB8-9556-59CF7EB73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6" name="Bildobjekt 5">
            <a:extLst>
              <a:ext uri="{FF2B5EF4-FFF2-40B4-BE49-F238E27FC236}">
                <a16:creationId xmlns:a16="http://schemas.microsoft.com/office/drawing/2014/main" id="{A603F9D2-141F-4C2D-9020-765D2F947CA7}"/>
              </a:ext>
            </a:extLst>
          </p:cNvPr>
          <p:cNvPicPr>
            <a:picLocks noChangeAspect="1"/>
          </p:cNvPicPr>
          <p:nvPr/>
        </p:nvPicPr>
        <p:blipFill>
          <a:blip r:embed="rId4"/>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301834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8105"/>
            <a:ext cx="7975600" cy="970838"/>
          </a:xfrm>
        </p:spPr>
        <p:txBody>
          <a:bodyPr/>
          <a:lstStyle/>
          <a:p>
            <a:pPr algn="ctr"/>
            <a:r>
              <a:rPr lang="sv-SE" sz="3400" dirty="0">
                <a:latin typeface="Stockholm Type Regular" pitchFamily="50" charset="0"/>
              </a:rPr>
              <a:t> </a:t>
            </a:r>
            <a:br>
              <a:rPr lang="sv-SE" sz="3400" dirty="0">
                <a:latin typeface="Stockholm Type Regular" pitchFamily="50" charset="0"/>
              </a:rPr>
            </a:br>
            <a:r>
              <a:rPr lang="sv-SE" sz="3400" dirty="0">
                <a:solidFill>
                  <a:schemeClr val="tx1"/>
                </a:solidFill>
                <a:latin typeface="Times New Roman" panose="02020603050405020304" pitchFamily="18" charset="0"/>
                <a:cs typeface="Times New Roman" panose="02020603050405020304" pitchFamily="18" charset="0"/>
              </a:rPr>
              <a:t>Hur kan föräldern öka barnets B?</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3368705857"/>
              </p:ext>
            </p:extLst>
          </p:nvPr>
        </p:nvGraphicFramePr>
        <p:xfrm>
          <a:off x="457200" y="1288800"/>
          <a:ext cx="8116416" cy="4944060"/>
        </p:xfrm>
        <a:graphic>
          <a:graphicData uri="http://schemas.openxmlformats.org/drawingml/2006/table">
            <a:tbl>
              <a:tblPr firstRow="1" bandRow="1">
                <a:tableStyleId>{5C22544A-7EE6-4342-B048-85BDC9FD1C3A}</a:tableStyleId>
              </a:tblPr>
              <a:tblGrid>
                <a:gridCol w="2705472">
                  <a:extLst>
                    <a:ext uri="{9D8B030D-6E8A-4147-A177-3AD203B41FA5}">
                      <a16:colId xmlns:a16="http://schemas.microsoft.com/office/drawing/2014/main" val="1189912282"/>
                    </a:ext>
                  </a:extLst>
                </a:gridCol>
                <a:gridCol w="2705472">
                  <a:extLst>
                    <a:ext uri="{9D8B030D-6E8A-4147-A177-3AD203B41FA5}">
                      <a16:colId xmlns:a16="http://schemas.microsoft.com/office/drawing/2014/main" val="2023360371"/>
                    </a:ext>
                  </a:extLst>
                </a:gridCol>
                <a:gridCol w="2705472">
                  <a:extLst>
                    <a:ext uri="{9D8B030D-6E8A-4147-A177-3AD203B41FA5}">
                      <a16:colId xmlns:a16="http://schemas.microsoft.com/office/drawing/2014/main" val="816263379"/>
                    </a:ext>
                  </a:extLst>
                </a:gridCol>
              </a:tblGrid>
              <a:tr h="827219">
                <a:tc>
                  <a:txBody>
                    <a:bodyPr/>
                    <a:lstStyle/>
                    <a:p>
                      <a:pPr algn="ctr"/>
                      <a:r>
                        <a:rPr lang="sv-SE" sz="2800" dirty="0">
                          <a:latin typeface="Times New Roman" panose="02020603050405020304" pitchFamily="18" charset="0"/>
                          <a:cs typeface="Times New Roman" panose="02020603050405020304" pitchFamily="18" charset="0"/>
                        </a:rPr>
                        <a:t>Före</a:t>
                      </a:r>
                    </a:p>
                  </a:txBody>
                  <a:tcPr/>
                </a:tc>
                <a:tc>
                  <a:txBody>
                    <a:bodyPr/>
                    <a:lstStyle/>
                    <a:p>
                      <a:pPr algn="ctr"/>
                      <a:r>
                        <a:rPr lang="sv-SE" sz="2800" dirty="0">
                          <a:latin typeface="Times New Roman" panose="02020603050405020304" pitchFamily="18" charset="0"/>
                          <a:cs typeface="Times New Roman" panose="02020603050405020304" pitchFamily="18" charset="0"/>
                        </a:rPr>
                        <a:t>Beteende</a:t>
                      </a:r>
                    </a:p>
                  </a:txBody>
                  <a:tcPr/>
                </a:tc>
                <a:tc>
                  <a:txBody>
                    <a:bodyPr/>
                    <a:lstStyle/>
                    <a:p>
                      <a:pPr algn="ctr"/>
                      <a:r>
                        <a:rPr lang="sv-SE" sz="2800" dirty="0">
                          <a:latin typeface="Times New Roman" panose="02020603050405020304" pitchFamily="18" charset="0"/>
                          <a:cs typeface="Times New Roman" panose="02020603050405020304" pitchFamily="18" charset="0"/>
                        </a:rPr>
                        <a:t>Efter</a:t>
                      </a:r>
                    </a:p>
                  </a:txBody>
                  <a:tcPr/>
                </a:tc>
                <a:extLst>
                  <a:ext uri="{0D108BD9-81ED-4DB2-BD59-A6C34878D82A}">
                    <a16:rowId xmlns:a16="http://schemas.microsoft.com/office/drawing/2014/main" val="248781710"/>
                  </a:ext>
                </a:extLst>
              </a:tr>
              <a:tr h="859460">
                <a:tc>
                  <a:txBody>
                    <a:bodyPr/>
                    <a:lstStyle/>
                    <a:p>
                      <a:endParaRPr lang="sv-SE" dirty="0">
                        <a:latin typeface="Times New Roman" panose="02020603050405020304" pitchFamily="18" charset="0"/>
                        <a:cs typeface="Times New Roman" panose="02020603050405020304" pitchFamily="18" charset="0"/>
                      </a:endParaRPr>
                    </a:p>
                  </a:txBody>
                  <a:tcPr/>
                </a:tc>
                <a:tc>
                  <a:txBody>
                    <a:bodyPr/>
                    <a:lstStyle/>
                    <a:p>
                      <a:r>
                        <a:rPr lang="sv-SE" sz="2400" dirty="0">
                          <a:latin typeface="Times New Roman" panose="02020603050405020304" pitchFamily="18" charset="0"/>
                          <a:cs typeface="Times New Roman" panose="02020603050405020304" pitchFamily="18" charset="0"/>
                        </a:rPr>
                        <a:t>Använda</a:t>
                      </a:r>
                      <a:r>
                        <a:rPr lang="sv-SE" sz="2400" baseline="0" dirty="0">
                          <a:latin typeface="Times New Roman" panose="02020603050405020304" pitchFamily="18" charset="0"/>
                          <a:cs typeface="Times New Roman" panose="02020603050405020304" pitchFamily="18" charset="0"/>
                        </a:rPr>
                        <a:t> ett språk som är snällt och trevligt</a:t>
                      </a:r>
                      <a:endParaRPr lang="sv-SE" sz="2400" dirty="0">
                        <a:latin typeface="Times New Roman" panose="02020603050405020304" pitchFamily="18" charset="0"/>
                        <a:cs typeface="Times New Roman" panose="02020603050405020304" pitchFamily="18" charset="0"/>
                      </a:endParaRPr>
                    </a:p>
                  </a:txBody>
                  <a:tcPr/>
                </a:tc>
                <a:tc>
                  <a:txBody>
                    <a:bodyPr/>
                    <a:lstStyle/>
                    <a:p>
                      <a:endParaRPr lang="sv-SE">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8790139"/>
                  </a:ext>
                </a:extLst>
              </a:tr>
              <a:tr h="859460">
                <a:tc>
                  <a:txBody>
                    <a:bodyPr/>
                    <a:lstStyle/>
                    <a:p>
                      <a:endParaRPr lang="sv-SE">
                        <a:latin typeface="Times New Roman" panose="02020603050405020304" pitchFamily="18" charset="0"/>
                        <a:cs typeface="Times New Roman" panose="02020603050405020304" pitchFamily="18" charset="0"/>
                      </a:endParaRPr>
                    </a:p>
                  </a:txBody>
                  <a:tcPr/>
                </a:tc>
                <a:tc>
                  <a:txBody>
                    <a:bodyPr/>
                    <a:lstStyle/>
                    <a:p>
                      <a:r>
                        <a:rPr lang="sv-SE" sz="2400" dirty="0">
                          <a:latin typeface="Times New Roman" panose="02020603050405020304" pitchFamily="18" charset="0"/>
                          <a:cs typeface="Times New Roman" panose="02020603050405020304" pitchFamily="18" charset="0"/>
                        </a:rPr>
                        <a:t>Gå och lägga sig 20.00</a:t>
                      </a:r>
                    </a:p>
                  </a:txBody>
                  <a:tcPr/>
                </a:tc>
                <a:tc>
                  <a:txBody>
                    <a:bodyPr/>
                    <a:lstStyle/>
                    <a:p>
                      <a:endParaRPr lang="sv-S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18988761"/>
                  </a:ext>
                </a:extLst>
              </a:tr>
              <a:tr h="827219">
                <a:tc>
                  <a:txBody>
                    <a:bodyPr/>
                    <a:lstStyle/>
                    <a:p>
                      <a:endParaRPr lang="sv-SE">
                        <a:latin typeface="Times New Roman" panose="02020603050405020304" pitchFamily="18" charset="0"/>
                        <a:cs typeface="Times New Roman" panose="02020603050405020304" pitchFamily="18" charset="0"/>
                      </a:endParaRPr>
                    </a:p>
                  </a:txBody>
                  <a:tcPr/>
                </a:tc>
                <a:tc>
                  <a:txBody>
                    <a:bodyPr/>
                    <a:lstStyle/>
                    <a:p>
                      <a:r>
                        <a:rPr lang="sv-SE" sz="2400" dirty="0">
                          <a:latin typeface="Times New Roman" panose="02020603050405020304" pitchFamily="18" charset="0"/>
                          <a:cs typeface="Times New Roman" panose="02020603050405020304" pitchFamily="18" charset="0"/>
                        </a:rPr>
                        <a:t>Göra läxorna</a:t>
                      </a:r>
                    </a:p>
                  </a:txBody>
                  <a:tcPr/>
                </a:tc>
                <a:tc>
                  <a:txBody>
                    <a:bodyPr/>
                    <a:lstStyle/>
                    <a:p>
                      <a:endParaRPr lang="sv-SE">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19355160"/>
                  </a:ext>
                </a:extLst>
              </a:tr>
              <a:tr h="1241442">
                <a:tc>
                  <a:txBody>
                    <a:bodyPr/>
                    <a:lstStyle/>
                    <a:p>
                      <a:endParaRPr lang="sv-SE">
                        <a:latin typeface="Times New Roman" panose="02020603050405020304" pitchFamily="18" charset="0"/>
                        <a:cs typeface="Times New Roman" panose="02020603050405020304" pitchFamily="18" charset="0"/>
                      </a:endParaRPr>
                    </a:p>
                  </a:txBody>
                  <a:tcPr/>
                </a:tc>
                <a:tc>
                  <a:txBody>
                    <a:bodyPr/>
                    <a:lstStyle/>
                    <a:p>
                      <a:r>
                        <a:rPr lang="sv-SE" sz="2400" dirty="0">
                          <a:latin typeface="Times New Roman" panose="02020603050405020304" pitchFamily="18" charset="0"/>
                          <a:cs typeface="Times New Roman" panose="02020603050405020304" pitchFamily="18" charset="0"/>
                        </a:rPr>
                        <a:t>Plocka undan i köket efter mellanmål</a:t>
                      </a:r>
                    </a:p>
                  </a:txBody>
                  <a:tcPr/>
                </a:tc>
                <a:tc>
                  <a:txBody>
                    <a:bodyPr/>
                    <a:lstStyle/>
                    <a:p>
                      <a:endParaRPr lang="sv-S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0026995"/>
                  </a:ext>
                </a:extLst>
              </a:tr>
            </a:tbl>
          </a:graphicData>
        </a:graphic>
      </p:graphicFrame>
      <p:pic>
        <p:nvPicPr>
          <p:cNvPr id="4" name="Bildobjekt 3">
            <a:extLst>
              <a:ext uri="{FF2B5EF4-FFF2-40B4-BE49-F238E27FC236}">
                <a16:creationId xmlns:a16="http://schemas.microsoft.com/office/drawing/2014/main" id="{D0460B93-03E4-4E87-9022-3AB83659D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5" name="Bildobjekt 4">
            <a:extLst>
              <a:ext uri="{FF2B5EF4-FFF2-40B4-BE49-F238E27FC236}">
                <a16:creationId xmlns:a16="http://schemas.microsoft.com/office/drawing/2014/main" id="{7B5D0104-1934-4EE5-A034-37385C0B6093}"/>
              </a:ext>
            </a:extLst>
          </p:cNvPr>
          <p:cNvPicPr>
            <a:picLocks noChangeAspect="1"/>
          </p:cNvPicPr>
          <p:nvPr/>
        </p:nvPicPr>
        <p:blipFill>
          <a:blip r:embed="rId4"/>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3854707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5"/>
            <a:ext cx="7951304" cy="970838"/>
          </a:xfrm>
        </p:spPr>
        <p:txBody>
          <a:bodyPr/>
          <a:lstStyle/>
          <a:p>
            <a:pPr algn="ctr"/>
            <a:r>
              <a:rPr lang="sv-SE" sz="4000" dirty="0">
                <a:solidFill>
                  <a:schemeClr val="tx1"/>
                </a:solidFill>
                <a:latin typeface="Times New Roman" panose="02020603050405020304" pitchFamily="18" charset="0"/>
                <a:cs typeface="Times New Roman" panose="02020603050405020304" pitchFamily="18" charset="0"/>
              </a:rPr>
              <a:t>Föräldraenkäter</a:t>
            </a:r>
            <a:endParaRPr lang="sv-SE" dirty="0">
              <a:solidFill>
                <a:schemeClr val="tx1"/>
              </a:solidFill>
            </a:endParaRPr>
          </a:p>
        </p:txBody>
      </p:sp>
      <p:sp>
        <p:nvSpPr>
          <p:cNvPr id="3" name="Platshållare för innehåll 2"/>
          <p:cNvSpPr>
            <a:spLocks noGrp="1"/>
          </p:cNvSpPr>
          <p:nvPr>
            <p:ph idx="1"/>
          </p:nvPr>
        </p:nvSpPr>
        <p:spPr>
          <a:xfrm>
            <a:off x="457200" y="1440000"/>
            <a:ext cx="7283152" cy="4653295"/>
          </a:xfrm>
        </p:spPr>
        <p:txBody>
          <a:bodyPr>
            <a:normAutofit/>
          </a:bodyPr>
          <a:lstStyle/>
          <a:p>
            <a:r>
              <a:rPr lang="sv-SE" sz="2400" dirty="0">
                <a:latin typeface="Times New Roman" panose="02020603050405020304" pitchFamily="18" charset="0"/>
                <a:cs typeface="Times New Roman" panose="02020603050405020304" pitchFamily="18" charset="0"/>
              </a:rPr>
              <a:t>Varför?</a:t>
            </a:r>
          </a:p>
          <a:p>
            <a:pPr lvl="1"/>
            <a:r>
              <a:rPr lang="sv-SE" sz="1600" dirty="0">
                <a:latin typeface="Times New Roman" panose="02020603050405020304" pitchFamily="18" charset="0"/>
                <a:cs typeface="Times New Roman" panose="02020603050405020304" pitchFamily="18" charset="0"/>
              </a:rPr>
              <a:t>Vi vill veta att programmen fortsätter ge positiva effekter</a:t>
            </a:r>
          </a:p>
          <a:p>
            <a:pPr lvl="1"/>
            <a:r>
              <a:rPr lang="sv-SE" sz="1600" dirty="0">
                <a:latin typeface="Times New Roman" panose="02020603050405020304" pitchFamily="18" charset="0"/>
                <a:cs typeface="Times New Roman" panose="02020603050405020304" pitchFamily="18" charset="0"/>
              </a:rPr>
              <a:t>Feedback till gruppledare på egna arbetet</a:t>
            </a:r>
          </a:p>
          <a:p>
            <a:pPr lvl="1"/>
            <a:r>
              <a:rPr lang="sv-SE" sz="1600" dirty="0">
                <a:latin typeface="Times New Roman" panose="02020603050405020304" pitchFamily="18" charset="0"/>
                <a:cs typeface="Times New Roman" panose="02020603050405020304" pitchFamily="18" charset="0"/>
              </a:rPr>
              <a:t>Följsamhet –ges programmen som det är tänkt</a:t>
            </a:r>
          </a:p>
          <a:p>
            <a:pPr lvl="1"/>
            <a:endParaRPr lang="sv-SE" sz="1600" dirty="0">
              <a:latin typeface="Times New Roman" panose="02020603050405020304" pitchFamily="18" charset="0"/>
              <a:cs typeface="Times New Roman" panose="02020603050405020304" pitchFamily="18" charset="0"/>
            </a:endParaRPr>
          </a:p>
          <a:p>
            <a:r>
              <a:rPr lang="sv-SE" sz="2400" dirty="0">
                <a:latin typeface="Times New Roman" panose="02020603050405020304" pitchFamily="18" charset="0"/>
                <a:cs typeface="Times New Roman" panose="02020603050405020304" pitchFamily="18" charset="0"/>
              </a:rPr>
              <a:t>Före gruppstart: </a:t>
            </a:r>
            <a:r>
              <a:rPr lang="sv-SE" sz="2400" i="1" dirty="0">
                <a:latin typeface="Times New Roman" panose="02020603050405020304" pitchFamily="18" charset="0"/>
                <a:cs typeface="Times New Roman" panose="02020603050405020304" pitchFamily="18" charset="0"/>
              </a:rPr>
              <a:t>”Frågor innan föräldragrupp Komet, 9 träffar”</a:t>
            </a:r>
          </a:p>
          <a:p>
            <a:pPr lvl="1"/>
            <a:r>
              <a:rPr lang="sv-SE" sz="1600" dirty="0">
                <a:latin typeface="Times New Roman" panose="02020603050405020304" pitchFamily="18" charset="0"/>
                <a:cs typeface="Times New Roman" panose="02020603050405020304" pitchFamily="18" charset="0"/>
              </a:rPr>
              <a:t>Föräldrarnas bakgrund, positiva föräldrabeteenden, negativa föräldrabeteenden, hur mycket barnet bråkat/stört.</a:t>
            </a:r>
          </a:p>
          <a:p>
            <a:pPr lvl="1"/>
            <a:endParaRPr lang="sv-SE" sz="1600" dirty="0">
              <a:latin typeface="Times New Roman" panose="02020603050405020304" pitchFamily="18" charset="0"/>
              <a:cs typeface="Times New Roman" panose="02020603050405020304" pitchFamily="18" charset="0"/>
            </a:endParaRPr>
          </a:p>
          <a:p>
            <a:r>
              <a:rPr lang="sv-SE" sz="2400" dirty="0">
                <a:latin typeface="Times New Roman" panose="02020603050405020304" pitchFamily="18" charset="0"/>
                <a:cs typeface="Times New Roman" panose="02020603050405020304" pitchFamily="18" charset="0"/>
              </a:rPr>
              <a:t>Efter gruppavslut: </a:t>
            </a:r>
            <a:r>
              <a:rPr lang="sv-SE" sz="2400" i="1" dirty="0">
                <a:latin typeface="Times New Roman" panose="02020603050405020304" pitchFamily="18" charset="0"/>
                <a:cs typeface="Times New Roman" panose="02020603050405020304" pitchFamily="18" charset="0"/>
              </a:rPr>
              <a:t>”Frågor efter föräldragrupp Komet, 9 träffar”</a:t>
            </a:r>
          </a:p>
          <a:p>
            <a:pPr lvl="1"/>
            <a:r>
              <a:rPr lang="sv-SE" sz="1600" dirty="0">
                <a:latin typeface="Times New Roman" panose="02020603050405020304" pitchFamily="18" charset="0"/>
                <a:cs typeface="Times New Roman" panose="02020603050405020304" pitchFamily="18" charset="0"/>
              </a:rPr>
              <a:t>Deltagit fysiskt/digitalt, jobbat med hemuppgifter, samma frågor om positiva och negativa föräldrabeteenden och om hur mycket barnet bråkat/stört, relationen till barnet, gruppledarbeteenden. </a:t>
            </a:r>
          </a:p>
          <a:p>
            <a:pPr lvl="1"/>
            <a:endParaRPr lang="sv-SE" sz="1500" dirty="0">
              <a:latin typeface="Times New Roman" panose="02020603050405020304" pitchFamily="18" charset="0"/>
              <a:cs typeface="Times New Roman" panose="02020603050405020304" pitchFamily="18" charset="0"/>
            </a:endParaRPr>
          </a:p>
        </p:txBody>
      </p:sp>
      <p:pic>
        <p:nvPicPr>
          <p:cNvPr id="4" name="Bildobjekt 3">
            <a:extLst>
              <a:ext uri="{FF2B5EF4-FFF2-40B4-BE49-F238E27FC236}">
                <a16:creationId xmlns:a16="http://schemas.microsoft.com/office/drawing/2014/main" id="{CDB5BA97-AABA-4B59-AE3D-B50D57388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5" name="Bildobjekt 4">
            <a:extLst>
              <a:ext uri="{FF2B5EF4-FFF2-40B4-BE49-F238E27FC236}">
                <a16:creationId xmlns:a16="http://schemas.microsoft.com/office/drawing/2014/main" id="{9A3B7546-6D30-4FE9-9E23-253230EA8254}"/>
              </a:ext>
            </a:extLst>
          </p:cNvPr>
          <p:cNvPicPr>
            <a:picLocks noChangeAspect="1"/>
          </p:cNvPicPr>
          <p:nvPr/>
        </p:nvPicPr>
        <p:blipFill>
          <a:blip r:embed="rId4"/>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4069628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5"/>
            <a:ext cx="8090452" cy="970838"/>
          </a:xfrm>
        </p:spPr>
        <p:txBody>
          <a:bodyPr/>
          <a:lstStyle/>
          <a:p>
            <a:pPr algn="ctr"/>
            <a:r>
              <a:rPr lang="sv-SE" sz="4000" dirty="0">
                <a:solidFill>
                  <a:schemeClr val="tx1"/>
                </a:solidFill>
                <a:latin typeface="Times New Roman" panose="02020603050405020304" pitchFamily="18" charset="0"/>
                <a:cs typeface="Times New Roman" panose="02020603050405020304" pitchFamily="18" charset="0"/>
              </a:rPr>
              <a:t>Föräldraenkäter</a:t>
            </a:r>
            <a:endParaRPr lang="sv-SE" dirty="0">
              <a:solidFill>
                <a:schemeClr val="tx1"/>
              </a:solidFill>
            </a:endParaRPr>
          </a:p>
        </p:txBody>
      </p:sp>
      <p:sp>
        <p:nvSpPr>
          <p:cNvPr id="3" name="Platshållare för innehåll 2"/>
          <p:cNvSpPr>
            <a:spLocks noGrp="1"/>
          </p:cNvSpPr>
          <p:nvPr>
            <p:ph idx="1"/>
          </p:nvPr>
        </p:nvSpPr>
        <p:spPr>
          <a:xfrm>
            <a:off x="457200" y="1440000"/>
            <a:ext cx="7283152" cy="4653295"/>
          </a:xfrm>
        </p:spPr>
        <p:txBody>
          <a:bodyPr>
            <a:normAutofit/>
          </a:bodyPr>
          <a:lstStyle/>
          <a:p>
            <a:pPr lvl="1">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lvl="1">
              <a:lnSpc>
                <a:spcPts val="2300"/>
              </a:lnSpc>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Prata med din samordnare om vem som skickar ut enkäterna</a:t>
            </a:r>
          </a:p>
          <a:p>
            <a:pPr lvl="1">
              <a:lnSpc>
                <a:spcPts val="2300"/>
              </a:lnSpc>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lvl="1">
              <a:lnSpc>
                <a:spcPts val="2300"/>
              </a:lnSpc>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Ta del av resultatet via Plusportalen </a:t>
            </a:r>
          </a:p>
          <a:p>
            <a:pPr marL="457200" lvl="1" indent="0">
              <a:lnSpc>
                <a:spcPts val="2300"/>
              </a:lnSpc>
              <a:buNone/>
            </a:pPr>
            <a:endParaRPr lang="sv-SE" sz="2800" dirty="0">
              <a:latin typeface="Times New Roman" panose="02020603050405020304" pitchFamily="18" charset="0"/>
              <a:cs typeface="Times New Roman" panose="02020603050405020304" pitchFamily="18" charset="0"/>
            </a:endParaRPr>
          </a:p>
          <a:p>
            <a:pPr lvl="1">
              <a:lnSpc>
                <a:spcPts val="2300"/>
              </a:lnSpc>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Återkoppling från Plus en gång/år</a:t>
            </a:r>
          </a:p>
          <a:p>
            <a:pPr lvl="1"/>
            <a:endParaRPr lang="sv-SE" sz="1500" dirty="0">
              <a:latin typeface="Times New Roman" panose="02020603050405020304" pitchFamily="18" charset="0"/>
              <a:cs typeface="Times New Roman" panose="02020603050405020304" pitchFamily="18" charset="0"/>
            </a:endParaRPr>
          </a:p>
        </p:txBody>
      </p:sp>
      <p:pic>
        <p:nvPicPr>
          <p:cNvPr id="4" name="Bildobjekt 3">
            <a:extLst>
              <a:ext uri="{FF2B5EF4-FFF2-40B4-BE49-F238E27FC236}">
                <a16:creationId xmlns:a16="http://schemas.microsoft.com/office/drawing/2014/main" id="{2581B2CB-2275-434B-AC5D-5DA904FB6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5" name="Bildobjekt 4">
            <a:extLst>
              <a:ext uri="{FF2B5EF4-FFF2-40B4-BE49-F238E27FC236}">
                <a16:creationId xmlns:a16="http://schemas.microsoft.com/office/drawing/2014/main" id="{B628EFFF-4E67-4453-8470-FDC5CC5EE5C2}"/>
              </a:ext>
            </a:extLst>
          </p:cNvPr>
          <p:cNvPicPr>
            <a:picLocks noChangeAspect="1"/>
          </p:cNvPicPr>
          <p:nvPr/>
        </p:nvPicPr>
        <p:blipFill>
          <a:blip r:embed="rId4"/>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3444143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199" y="458105"/>
            <a:ext cx="8202613" cy="970838"/>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Certifiering</a:t>
            </a:r>
            <a:r>
              <a:rPr lang="sv-SE" dirty="0">
                <a:solidFill>
                  <a:schemeClr val="tx1"/>
                </a:solidFill>
                <a:latin typeface="Times New Roman" panose="02020603050405020304" pitchFamily="18" charset="0"/>
                <a:cs typeface="Times New Roman" panose="02020603050405020304" pitchFamily="18" charset="0"/>
              </a:rPr>
              <a:t> </a:t>
            </a:r>
          </a:p>
        </p:txBody>
      </p:sp>
      <p:sp>
        <p:nvSpPr>
          <p:cNvPr id="3" name="Platshållare för innehåll 2"/>
          <p:cNvSpPr>
            <a:spLocks noGrp="1"/>
          </p:cNvSpPr>
          <p:nvPr>
            <p:ph idx="1"/>
          </p:nvPr>
        </p:nvSpPr>
        <p:spPr>
          <a:xfrm>
            <a:off x="428624" y="705115"/>
            <a:ext cx="8231188" cy="5573118"/>
          </a:xfrm>
        </p:spPr>
        <p:txBody>
          <a:bodyPr>
            <a:normAutofit fontScale="92500"/>
          </a:bodyPr>
          <a:lstStyle/>
          <a:p>
            <a:pPr>
              <a:lnSpc>
                <a:spcPct val="100000"/>
              </a:lnSpc>
              <a:buFont typeface="Arial" pitchFamily="34" charset="0"/>
              <a:buChar char="•"/>
            </a:pPr>
            <a:r>
              <a:rPr lang="sv-SE" sz="2600" dirty="0">
                <a:latin typeface="Times New Roman" panose="02020603050405020304" pitchFamily="18" charset="0"/>
                <a:cs typeface="Times New Roman" panose="02020603050405020304" pitchFamily="18" charset="0"/>
              </a:rPr>
              <a:t>2 föräldragrupper</a:t>
            </a:r>
          </a:p>
          <a:p>
            <a:pPr>
              <a:lnSpc>
                <a:spcPct val="100000"/>
              </a:lnSpc>
              <a:buFont typeface="Arial" pitchFamily="34" charset="0"/>
              <a:buChar char="•"/>
            </a:pPr>
            <a:r>
              <a:rPr lang="sv-SE" sz="2600" dirty="0">
                <a:latin typeface="Times New Roman" panose="02020603050405020304" pitchFamily="18" charset="0"/>
                <a:cs typeface="Times New Roman" panose="02020603050405020304" pitchFamily="18" charset="0"/>
              </a:rPr>
              <a:t>Film termin 2, andra föräldragruppen, 30 min i sträck: </a:t>
            </a:r>
          </a:p>
          <a:p>
            <a:pPr marL="0" indent="0">
              <a:lnSpc>
                <a:spcPct val="100000"/>
              </a:lnSpc>
            </a:pPr>
            <a:r>
              <a:rPr lang="sv-SE" sz="2600" b="1" dirty="0">
                <a:solidFill>
                  <a:schemeClr val="tx1"/>
                </a:solidFill>
                <a:latin typeface="Times New Roman" panose="02020603050405020304" pitchFamily="18" charset="0"/>
                <a:cs typeface="Times New Roman" panose="02020603050405020304" pitchFamily="18" charset="0"/>
              </a:rPr>
              <a:t>    lämnas 4 november (sista utbildningsdagen)</a:t>
            </a:r>
          </a:p>
          <a:p>
            <a:pPr lvl="1">
              <a:lnSpc>
                <a:spcPct val="100000"/>
              </a:lnSpc>
              <a:buFont typeface="Courier New" panose="02070309020205020404" pitchFamily="49" charset="0"/>
              <a:buChar char="o"/>
            </a:pPr>
            <a:r>
              <a:rPr lang="sv-SE" sz="2600" dirty="0">
                <a:latin typeface="Times New Roman" panose="02020603050405020304" pitchFamily="18" charset="0"/>
                <a:cs typeface="Times New Roman" panose="02020603050405020304" pitchFamily="18" charset="0"/>
              </a:rPr>
              <a:t>Ta hjälp av listan med gruppledarfärdigheter. En film/gruppledare</a:t>
            </a:r>
          </a:p>
          <a:p>
            <a:pPr lvl="1">
              <a:lnSpc>
                <a:spcPct val="100000"/>
              </a:lnSpc>
              <a:buFont typeface="Courier New" panose="02070309020205020404" pitchFamily="49" charset="0"/>
              <a:buChar char="o"/>
            </a:pPr>
            <a:r>
              <a:rPr lang="sv-SE" sz="2600" i="1" dirty="0">
                <a:latin typeface="Times New Roman" panose="02020603050405020304" pitchFamily="18" charset="0"/>
                <a:cs typeface="Times New Roman" panose="02020603050405020304" pitchFamily="18" charset="0"/>
              </a:rPr>
              <a:t>4 av 6 </a:t>
            </a:r>
            <a:r>
              <a:rPr lang="sv-SE" sz="2600" dirty="0">
                <a:latin typeface="Times New Roman" panose="02020603050405020304" pitchFamily="18" charset="0"/>
                <a:cs typeface="Times New Roman" panose="02020603050405020304" pitchFamily="18" charset="0"/>
              </a:rPr>
              <a:t>målbeteenden ska finnas md på filmen</a:t>
            </a:r>
            <a:r>
              <a:rPr lang="sv-SE" sz="2600" i="1" dirty="0">
                <a:latin typeface="Times New Roman" panose="02020603050405020304" pitchFamily="18" charset="0"/>
                <a:cs typeface="Times New Roman" panose="02020603050405020304" pitchFamily="18" charset="0"/>
              </a:rPr>
              <a:t>. Positiv förstärkning </a:t>
            </a:r>
            <a:r>
              <a:rPr lang="sv-SE" sz="2600" dirty="0">
                <a:latin typeface="Times New Roman" panose="02020603050405020304" pitchFamily="18" charset="0"/>
                <a:cs typeface="Times New Roman" panose="02020603050405020304" pitchFamily="18" charset="0"/>
              </a:rPr>
              <a:t>och </a:t>
            </a:r>
            <a:r>
              <a:rPr lang="sv-SE" sz="2600" i="1" dirty="0">
                <a:latin typeface="Times New Roman" panose="02020603050405020304" pitchFamily="18" charset="0"/>
                <a:cs typeface="Times New Roman" panose="02020603050405020304" pitchFamily="18" charset="0"/>
              </a:rPr>
              <a:t>Förankring i KOMET</a:t>
            </a:r>
            <a:r>
              <a:rPr lang="sv-SE" sz="2600" dirty="0">
                <a:latin typeface="Times New Roman" panose="02020603050405020304" pitchFamily="18" charset="0"/>
                <a:cs typeface="Times New Roman" panose="02020603050405020304" pitchFamily="18" charset="0"/>
              </a:rPr>
              <a:t> är obligatoriska basfärdigheter att uppvisa</a:t>
            </a:r>
          </a:p>
          <a:p>
            <a:pPr lvl="1">
              <a:lnSpc>
                <a:spcPct val="100000"/>
              </a:lnSpc>
              <a:buFont typeface="Courier New" panose="02070309020205020404" pitchFamily="49" charset="0"/>
              <a:buChar char="o"/>
            </a:pPr>
            <a:r>
              <a:rPr lang="sv-SE" sz="2600" b="1" dirty="0">
                <a:latin typeface="Times New Roman" panose="02020603050405020304" pitchFamily="18" charset="0"/>
                <a:cs typeface="Times New Roman" panose="02020603050405020304" pitchFamily="18" charset="0"/>
              </a:rPr>
              <a:t>KOM IHÅG! </a:t>
            </a:r>
            <a:r>
              <a:rPr lang="sv-SE" sz="2600" dirty="0">
                <a:latin typeface="Times New Roman" panose="02020603050405020304" pitchFamily="18" charset="0"/>
                <a:cs typeface="Times New Roman" panose="02020603050405020304" pitchFamily="18" charset="0"/>
              </a:rPr>
              <a:t>Lista med tidsangivelser och målbeteende</a:t>
            </a:r>
          </a:p>
          <a:p>
            <a:pPr marL="342900" indent="-342900">
              <a:lnSpc>
                <a:spcPct val="100000"/>
              </a:lnSpc>
              <a:buFont typeface="Arial" pitchFamily="34" charset="0"/>
              <a:buChar char="•"/>
            </a:pPr>
            <a:r>
              <a:rPr lang="sv-SE" sz="2600" dirty="0">
                <a:latin typeface="Times New Roman" panose="02020603050405020304" pitchFamily="18" charset="0"/>
                <a:cs typeface="Times New Roman" panose="02020603050405020304" pitchFamily="18" charset="0"/>
              </a:rPr>
              <a:t>Individuellt besvarade instuderingsfrågor </a:t>
            </a:r>
            <a:r>
              <a:rPr lang="sv-SE" sz="2600" b="1" dirty="0">
                <a:solidFill>
                  <a:schemeClr val="tx1"/>
                </a:solidFill>
                <a:latin typeface="Times New Roman" panose="02020603050405020304" pitchFamily="18" charset="0"/>
                <a:cs typeface="Times New Roman" panose="02020603050405020304" pitchFamily="18" charset="0"/>
              </a:rPr>
              <a:t>3/4 2025</a:t>
            </a:r>
          </a:p>
          <a:p>
            <a:pPr marL="342900" indent="-342900">
              <a:lnSpc>
                <a:spcPct val="100000"/>
              </a:lnSpc>
              <a:buFont typeface="Arial" pitchFamily="34" charset="0"/>
              <a:buChar char="•"/>
            </a:pPr>
            <a:r>
              <a:rPr lang="sv-SE" sz="2600" dirty="0">
                <a:latin typeface="Times New Roman" panose="02020603050405020304" pitchFamily="18" charset="0"/>
                <a:cs typeface="Times New Roman" panose="02020603050405020304" pitchFamily="18" charset="0"/>
              </a:rPr>
              <a:t>Närvaro 5 utbildningsdagar termin 1 + 1 utbildningsdag termin 2</a:t>
            </a:r>
          </a:p>
          <a:p>
            <a:pPr marL="342900" indent="-342900">
              <a:lnSpc>
                <a:spcPct val="100000"/>
              </a:lnSpc>
              <a:buFont typeface="Arial" pitchFamily="34" charset="0"/>
              <a:buChar char="•"/>
            </a:pPr>
            <a:r>
              <a:rPr lang="sv-SE" sz="2600" dirty="0">
                <a:solidFill>
                  <a:schemeClr val="tx1"/>
                </a:solidFill>
                <a:latin typeface="Times New Roman" panose="02020603050405020304" pitchFamily="18" charset="0"/>
                <a:cs typeface="Times New Roman" panose="02020603050405020304" pitchFamily="18" charset="0"/>
              </a:rPr>
              <a:t>Utbildningsdag 6 termin 2: </a:t>
            </a:r>
            <a:r>
              <a:rPr lang="sv-SE" sz="2600" b="1" dirty="0">
                <a:solidFill>
                  <a:schemeClr val="tx1"/>
                </a:solidFill>
                <a:latin typeface="Times New Roman" panose="02020603050405020304" pitchFamily="18" charset="0"/>
                <a:cs typeface="Times New Roman" panose="02020603050405020304" pitchFamily="18" charset="0"/>
              </a:rPr>
              <a:t>4 november 2025,  9-12 </a:t>
            </a:r>
            <a:endParaRPr lang="sv-SE" b="1" dirty="0">
              <a:solidFill>
                <a:schemeClr val="tx1"/>
              </a:solidFill>
            </a:endParaRPr>
          </a:p>
        </p:txBody>
      </p:sp>
      <p:pic>
        <p:nvPicPr>
          <p:cNvPr id="5" name="Bildobjekt 4">
            <a:extLst>
              <a:ext uri="{FF2B5EF4-FFF2-40B4-BE49-F238E27FC236}">
                <a16:creationId xmlns:a16="http://schemas.microsoft.com/office/drawing/2014/main" id="{BAC233B8-38FD-4775-BF0D-31ADE50FF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6" name="Bildobjekt 5">
            <a:extLst>
              <a:ext uri="{FF2B5EF4-FFF2-40B4-BE49-F238E27FC236}">
                <a16:creationId xmlns:a16="http://schemas.microsoft.com/office/drawing/2014/main" id="{4B7DA9DC-C15B-4835-BB50-9797387DE3E7}"/>
              </a:ext>
            </a:extLst>
          </p:cNvPr>
          <p:cNvPicPr>
            <a:picLocks noChangeAspect="1"/>
          </p:cNvPicPr>
          <p:nvPr/>
        </p:nvPicPr>
        <p:blipFill>
          <a:blip r:embed="rId4"/>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1185406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207CAB-F6AE-4C64-B511-5694B5203C53}" type="slidenum">
              <a:rPr kumimoji="0" lang="sv-SE" sz="1000" b="0" i="0" u="none" strike="noStrike" kern="1200" cap="none" spc="0" normalizeH="0" baseline="0" noProof="0" smtClean="0">
                <a:ln>
                  <a:noFill/>
                </a:ln>
                <a:solidFill>
                  <a:srgbClr val="000000">
                    <a:tint val="75000"/>
                  </a:srgbClr>
                </a:solidFill>
                <a:effectLst/>
                <a:uLnTx/>
                <a:uFillTx/>
                <a:latin typeface="Stockholm Type Display Regular"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000" b="0" i="0" u="none" strike="noStrike" kern="1200" cap="none" spc="0" normalizeH="0" baseline="0" noProof="0">
              <a:ln>
                <a:noFill/>
              </a:ln>
              <a:solidFill>
                <a:srgbClr val="000000">
                  <a:tint val="75000"/>
                </a:srgbClr>
              </a:solidFill>
              <a:effectLst/>
              <a:uLnTx/>
              <a:uFillTx/>
              <a:latin typeface="Stockholm Type Display Regular" pitchFamily="50" charset="0"/>
              <a:ea typeface="+mn-ea"/>
              <a:cs typeface="+mn-cs"/>
            </a:endParaRPr>
          </a:p>
        </p:txBody>
      </p:sp>
      <p:graphicFrame>
        <p:nvGraphicFramePr>
          <p:cNvPr id="3" name="Tabell 2"/>
          <p:cNvGraphicFramePr>
            <a:graphicFrameLocks noGrp="1"/>
          </p:cNvGraphicFramePr>
          <p:nvPr>
            <p:extLst>
              <p:ext uri="{D42A27DB-BD31-4B8C-83A1-F6EECF244321}">
                <p14:modId xmlns:p14="http://schemas.microsoft.com/office/powerpoint/2010/main" val="2615951489"/>
              </p:ext>
            </p:extLst>
          </p:nvPr>
        </p:nvGraphicFramePr>
        <p:xfrm>
          <a:off x="0" y="0"/>
          <a:ext cx="9144000" cy="7078771"/>
        </p:xfrm>
        <a:graphic>
          <a:graphicData uri="http://schemas.openxmlformats.org/drawingml/2006/table">
            <a:tbl>
              <a:tblPr firstRow="1" firstCol="1" bandRow="1">
                <a:tableStyleId>{5C22544A-7EE6-4342-B048-85BDC9FD1C3A}</a:tableStyleId>
              </a:tblPr>
              <a:tblGrid>
                <a:gridCol w="2644047">
                  <a:extLst>
                    <a:ext uri="{9D8B030D-6E8A-4147-A177-3AD203B41FA5}">
                      <a16:colId xmlns:a16="http://schemas.microsoft.com/office/drawing/2014/main" val="2216648116"/>
                    </a:ext>
                  </a:extLst>
                </a:gridCol>
                <a:gridCol w="6499953">
                  <a:extLst>
                    <a:ext uri="{9D8B030D-6E8A-4147-A177-3AD203B41FA5}">
                      <a16:colId xmlns:a16="http://schemas.microsoft.com/office/drawing/2014/main" val="3458910548"/>
                    </a:ext>
                  </a:extLst>
                </a:gridCol>
              </a:tblGrid>
              <a:tr h="314836">
                <a:tc gridSpan="2">
                  <a:txBody>
                    <a:bodyPr/>
                    <a:lstStyle/>
                    <a:p>
                      <a:pPr>
                        <a:lnSpc>
                          <a:spcPts val="1500"/>
                        </a:lnSpc>
                        <a:spcAft>
                          <a:spcPts val="0"/>
                        </a:spcAft>
                      </a:pPr>
                      <a:endParaRPr lang="sv-SE" sz="2000" b="1" dirty="0">
                        <a:effectLst/>
                      </a:endParaRPr>
                    </a:p>
                    <a:p>
                      <a:pPr>
                        <a:lnSpc>
                          <a:spcPts val="1500"/>
                        </a:lnSpc>
                        <a:spcAft>
                          <a:spcPts val="0"/>
                        </a:spcAft>
                      </a:pPr>
                      <a:r>
                        <a:rPr lang="sv-SE" sz="2000" b="1" dirty="0">
                          <a:effectLst/>
                        </a:rPr>
                        <a:t>Film för Kim, termin 2, 00.00 – 30:00 </a:t>
                      </a:r>
                      <a:endParaRPr lang="sv-SE"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tc hMerge="1">
                  <a:txBody>
                    <a:bodyPr/>
                    <a:lstStyle/>
                    <a:p>
                      <a:endParaRPr lang="sv-SE"/>
                    </a:p>
                  </a:txBody>
                  <a:tcPr/>
                </a:tc>
                <a:extLst>
                  <a:ext uri="{0D108BD9-81ED-4DB2-BD59-A6C34878D82A}">
                    <a16:rowId xmlns:a16="http://schemas.microsoft.com/office/drawing/2014/main" val="4044564386"/>
                  </a:ext>
                </a:extLst>
              </a:tr>
              <a:tr h="314836">
                <a:tc>
                  <a:txBody>
                    <a:bodyPr/>
                    <a:lstStyle/>
                    <a:p>
                      <a:pPr>
                        <a:lnSpc>
                          <a:spcPts val="1500"/>
                        </a:lnSpc>
                        <a:spcAft>
                          <a:spcPts val="0"/>
                        </a:spcAft>
                      </a:pPr>
                      <a:endParaRPr lang="sv-SE" sz="2000" dirty="0">
                        <a:effectLst/>
                      </a:endParaRPr>
                    </a:p>
                    <a:p>
                      <a:pPr>
                        <a:lnSpc>
                          <a:spcPts val="1500"/>
                        </a:lnSpc>
                        <a:spcAft>
                          <a:spcPts val="0"/>
                        </a:spcAft>
                      </a:pPr>
                      <a:r>
                        <a:rPr lang="sv-SE" sz="2000" dirty="0">
                          <a:effectLst/>
                        </a:rPr>
                        <a:t>Basfärdigheter </a:t>
                      </a: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tc>
                  <a:txBody>
                    <a:bodyPr/>
                    <a:lstStyle/>
                    <a:p>
                      <a:pPr>
                        <a:lnSpc>
                          <a:spcPts val="1500"/>
                        </a:lnSpc>
                        <a:spcAft>
                          <a:spcPts val="0"/>
                        </a:spcAft>
                      </a:pPr>
                      <a:endParaRPr lang="sv-SE" sz="2000" b="1" dirty="0">
                        <a:effectLst/>
                      </a:endParaRPr>
                    </a:p>
                    <a:p>
                      <a:pPr>
                        <a:lnSpc>
                          <a:spcPts val="1500"/>
                        </a:lnSpc>
                        <a:spcAft>
                          <a:spcPts val="0"/>
                        </a:spcAft>
                      </a:pPr>
                      <a:r>
                        <a:rPr lang="sv-SE" sz="2000" b="1" dirty="0">
                          <a:effectLst/>
                        </a:rPr>
                        <a:t>Tidsangivelser och exempel </a:t>
                      </a:r>
                      <a:endParaRPr lang="sv-SE"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extLst>
                  <a:ext uri="{0D108BD9-81ED-4DB2-BD59-A6C34878D82A}">
                    <a16:rowId xmlns:a16="http://schemas.microsoft.com/office/drawing/2014/main" val="3525898055"/>
                  </a:ext>
                </a:extLst>
              </a:tr>
              <a:tr h="1074901">
                <a:tc>
                  <a:txBody>
                    <a:bodyPr/>
                    <a:lstStyle/>
                    <a:p>
                      <a:pPr>
                        <a:lnSpc>
                          <a:spcPts val="1500"/>
                        </a:lnSpc>
                        <a:spcAft>
                          <a:spcPts val="0"/>
                        </a:spcAft>
                      </a:pPr>
                      <a:endParaRPr lang="sv-SE" sz="1800" dirty="0">
                        <a:effectLst/>
                      </a:endParaRPr>
                    </a:p>
                    <a:p>
                      <a:pPr>
                        <a:lnSpc>
                          <a:spcPts val="1500"/>
                        </a:lnSpc>
                        <a:spcAft>
                          <a:spcPts val="0"/>
                        </a:spcAft>
                      </a:pPr>
                      <a:r>
                        <a:rPr lang="sv-SE" sz="1800" dirty="0">
                          <a:effectLst/>
                        </a:rPr>
                        <a:t>Positiv förstärkning</a:t>
                      </a:r>
                    </a:p>
                    <a:p>
                      <a:pPr>
                        <a:lnSpc>
                          <a:spcPts val="1500"/>
                        </a:lnSpc>
                        <a:spcAft>
                          <a:spcPts val="0"/>
                        </a:spcAft>
                      </a:pPr>
                      <a:r>
                        <a:rPr lang="sv-SE" sz="1800" dirty="0">
                          <a:effectLst/>
                        </a:rPr>
                        <a:t>(minst 3 tillfällen)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tc>
                  <a:txBody>
                    <a:bodyPr/>
                    <a:lstStyle/>
                    <a:p>
                      <a:pPr>
                        <a:lnSpc>
                          <a:spcPts val="2300"/>
                        </a:lnSpc>
                        <a:spcAft>
                          <a:spcPts val="0"/>
                        </a:spcAft>
                      </a:pPr>
                      <a:r>
                        <a:rPr lang="sv-SE" sz="1800" dirty="0">
                          <a:effectLst/>
                        </a:rPr>
                        <a:t>2:41 Nickar</a:t>
                      </a:r>
                    </a:p>
                    <a:p>
                      <a:pPr>
                        <a:lnSpc>
                          <a:spcPts val="2300"/>
                        </a:lnSpc>
                        <a:spcAft>
                          <a:spcPts val="0"/>
                        </a:spcAft>
                      </a:pPr>
                      <a:r>
                        <a:rPr lang="sv-SE" sz="1800" dirty="0">
                          <a:effectLst/>
                        </a:rPr>
                        <a:t>2:59 ”Tack,</a:t>
                      </a:r>
                      <a:r>
                        <a:rPr lang="sv-SE" sz="1800" baseline="0" dirty="0">
                          <a:effectLst/>
                        </a:rPr>
                        <a:t> vilket bra exempel”</a:t>
                      </a:r>
                      <a:r>
                        <a:rPr lang="sv-SE" sz="1800" dirty="0">
                          <a:effectLst/>
                        </a:rPr>
                        <a:t> </a:t>
                      </a:r>
                    </a:p>
                    <a:p>
                      <a:pPr>
                        <a:lnSpc>
                          <a:spcPts val="2300"/>
                        </a:lnSpc>
                        <a:spcAft>
                          <a:spcPts val="0"/>
                        </a:spcAft>
                      </a:pPr>
                      <a:r>
                        <a:rPr lang="sv-SE" sz="1800" dirty="0">
                          <a:effectLst/>
                        </a:rPr>
                        <a:t>6:03 ”Jättebra att du säger det”</a:t>
                      </a:r>
                    </a:p>
                  </a:txBody>
                  <a:tcPr marL="39634" marR="39634" marT="5505" marB="0"/>
                </a:tc>
                <a:extLst>
                  <a:ext uri="{0D108BD9-81ED-4DB2-BD59-A6C34878D82A}">
                    <a16:rowId xmlns:a16="http://schemas.microsoft.com/office/drawing/2014/main" val="1136970310"/>
                  </a:ext>
                </a:extLst>
              </a:tr>
              <a:tr h="1302272">
                <a:tc>
                  <a:txBody>
                    <a:bodyPr/>
                    <a:lstStyle/>
                    <a:p>
                      <a:pPr>
                        <a:lnSpc>
                          <a:spcPts val="1500"/>
                        </a:lnSpc>
                        <a:spcAft>
                          <a:spcPts val="0"/>
                        </a:spcAft>
                      </a:pPr>
                      <a:endParaRPr lang="sv-SE" sz="1800" dirty="0">
                        <a:effectLst/>
                      </a:endParaRPr>
                    </a:p>
                    <a:p>
                      <a:pPr>
                        <a:lnSpc>
                          <a:spcPts val="1500"/>
                        </a:lnSpc>
                        <a:spcAft>
                          <a:spcPts val="0"/>
                        </a:spcAft>
                      </a:pPr>
                      <a:r>
                        <a:rPr lang="sv-SE" sz="1800" dirty="0">
                          <a:effectLst/>
                        </a:rPr>
                        <a:t>Ge hemuppgift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tc>
                  <a:txBody>
                    <a:bodyPr/>
                    <a:lstStyle/>
                    <a:p>
                      <a:pPr marL="0" lvl="0" indent="0" algn="l">
                        <a:lnSpc>
                          <a:spcPts val="2300"/>
                        </a:lnSpc>
                        <a:spcAft>
                          <a:spcPts val="0"/>
                        </a:spcAft>
                        <a:buFontTx/>
                        <a:buNone/>
                      </a:pPr>
                      <a:r>
                        <a:rPr lang="sv-SE" sz="1800" dirty="0">
                          <a:effectLst/>
                          <a:latin typeface="+mn-lt"/>
                          <a:ea typeface="Calibri" panose="020F0502020204030204" pitchFamily="34" charset="0"/>
                        </a:rPr>
                        <a:t>13:05 Förklarade</a:t>
                      </a:r>
                      <a:r>
                        <a:rPr lang="sv-SE" sz="1800" baseline="0" dirty="0">
                          <a:effectLst/>
                          <a:latin typeface="+mn-lt"/>
                          <a:ea typeface="Calibri" panose="020F0502020204030204" pitchFamily="34" charset="0"/>
                        </a:rPr>
                        <a:t> </a:t>
                      </a:r>
                      <a:r>
                        <a:rPr lang="sv-SE" sz="1800" dirty="0">
                          <a:effectLst/>
                          <a:latin typeface="+mn-lt"/>
                          <a:ea typeface="Calibri" panose="020F0502020204030204" pitchFamily="34" charset="0"/>
                        </a:rPr>
                        <a:t>syftet med hemuppgiften</a:t>
                      </a:r>
                      <a:endParaRPr lang="sv-SE" sz="1800" dirty="0">
                        <a:effectLst/>
                        <a:latin typeface="+mn-lt"/>
                        <a:ea typeface="Times New Roman" panose="02020603050405020304" pitchFamily="18" charset="0"/>
                      </a:endParaRPr>
                    </a:p>
                    <a:p>
                      <a:pPr marL="0" lvl="0" indent="0" algn="l">
                        <a:lnSpc>
                          <a:spcPts val="2300"/>
                        </a:lnSpc>
                        <a:spcAft>
                          <a:spcPts val="0"/>
                        </a:spcAft>
                        <a:buFontTx/>
                        <a:buNone/>
                      </a:pPr>
                      <a:r>
                        <a:rPr lang="sv-SE" sz="1800" dirty="0">
                          <a:effectLst/>
                          <a:latin typeface="+mn-lt"/>
                          <a:ea typeface="Calibri" panose="020F0502020204030204" pitchFamily="34" charset="0"/>
                          <a:cs typeface="Times New Roman" panose="02020603050405020304" pitchFamily="18" charset="0"/>
                        </a:rPr>
                        <a:t>13.40 Bad föräldrarna redogöra muntligt och skriftligt när och var hemuppgiften ska göras</a:t>
                      </a:r>
                    </a:p>
                    <a:p>
                      <a:pPr marL="0" lvl="0" indent="0" algn="l">
                        <a:lnSpc>
                          <a:spcPts val="2000"/>
                        </a:lnSpc>
                        <a:spcAft>
                          <a:spcPts val="0"/>
                        </a:spcAft>
                        <a:buFontTx/>
                        <a:buNone/>
                      </a:pPr>
                      <a:endParaRPr lang="sv-SE" sz="1800" dirty="0">
                        <a:effectLst/>
                        <a:latin typeface="+mn-lt"/>
                        <a:ea typeface="Calibri" panose="020F0502020204030204" pitchFamily="34" charset="0"/>
                        <a:cs typeface="Times New Roman" panose="02020603050405020304" pitchFamily="18" charset="0"/>
                      </a:endParaRPr>
                    </a:p>
                    <a:p>
                      <a:pPr marL="0" lvl="0" indent="0" algn="l">
                        <a:lnSpc>
                          <a:spcPts val="2000"/>
                        </a:lnSpc>
                        <a:spcAft>
                          <a:spcPts val="0"/>
                        </a:spcAft>
                        <a:buFontTx/>
                        <a:buNone/>
                      </a:pPr>
                      <a:endParaRPr lang="sv-SE" sz="1800" dirty="0">
                        <a:effectLst/>
                        <a:latin typeface="+mn-lt"/>
                        <a:ea typeface="Times New Roman" panose="02020603050405020304" pitchFamily="18" charset="0"/>
                      </a:endParaRPr>
                    </a:p>
                  </a:txBody>
                  <a:tcPr marL="89535" marR="89535" marT="0" marB="0"/>
                </a:tc>
                <a:extLst>
                  <a:ext uri="{0D108BD9-81ED-4DB2-BD59-A6C34878D82A}">
                    <a16:rowId xmlns:a16="http://schemas.microsoft.com/office/drawing/2014/main" val="3816157529"/>
                  </a:ext>
                </a:extLst>
              </a:tr>
              <a:tr h="1357849">
                <a:tc>
                  <a:txBody>
                    <a:bodyPr/>
                    <a:lstStyle/>
                    <a:p>
                      <a:pPr>
                        <a:lnSpc>
                          <a:spcPts val="1500"/>
                        </a:lnSpc>
                        <a:spcAft>
                          <a:spcPts val="0"/>
                        </a:spcAft>
                      </a:pPr>
                      <a:endParaRPr lang="sv-SE" sz="1800" dirty="0">
                        <a:effectLst/>
                      </a:endParaRPr>
                    </a:p>
                    <a:p>
                      <a:pPr>
                        <a:lnSpc>
                          <a:spcPts val="1500"/>
                        </a:lnSpc>
                        <a:spcAft>
                          <a:spcPts val="0"/>
                        </a:spcAft>
                      </a:pPr>
                      <a:r>
                        <a:rPr lang="sv-SE" sz="1800" dirty="0">
                          <a:effectLst/>
                        </a:rPr>
                        <a:t>Följa upp hemuppgift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tc>
                  <a:txBody>
                    <a:bodyPr/>
                    <a:lstStyle/>
                    <a:p>
                      <a:pPr marL="0" lvl="0" indent="0" algn="l">
                        <a:lnSpc>
                          <a:spcPts val="2300"/>
                        </a:lnSpc>
                        <a:spcAft>
                          <a:spcPts val="0"/>
                        </a:spcAft>
                        <a:buFontTx/>
                        <a:buNone/>
                      </a:pPr>
                      <a:r>
                        <a:rPr lang="sv-SE" sz="1800" dirty="0">
                          <a:effectLst/>
                          <a:latin typeface="+mn-lt"/>
                          <a:ea typeface="Times New Roman" panose="02020603050405020304" pitchFamily="18" charset="0"/>
                        </a:rPr>
                        <a:t>6:05 Bad varje förälder berätta vad den planerade och hur många gånger den gjort hemuppgiften</a:t>
                      </a:r>
                    </a:p>
                    <a:p>
                      <a:pPr marL="0" lvl="0" indent="0" algn="l">
                        <a:lnSpc>
                          <a:spcPts val="2300"/>
                        </a:lnSpc>
                        <a:spcAft>
                          <a:spcPts val="0"/>
                        </a:spcAft>
                        <a:buFontTx/>
                        <a:buNone/>
                      </a:pPr>
                      <a:r>
                        <a:rPr lang="sv-SE" sz="1800" dirty="0">
                          <a:effectLst/>
                          <a:latin typeface="+mn-lt"/>
                          <a:ea typeface="Times New Roman" panose="02020603050405020304" pitchFamily="18" charset="0"/>
                        </a:rPr>
                        <a:t>7:35</a:t>
                      </a:r>
                      <a:r>
                        <a:rPr lang="sv-SE" sz="1800" baseline="0" dirty="0">
                          <a:effectLst/>
                          <a:latin typeface="+mn-lt"/>
                          <a:ea typeface="Times New Roman" panose="02020603050405020304" pitchFamily="18" charset="0"/>
                        </a:rPr>
                        <a:t> </a:t>
                      </a:r>
                      <a:r>
                        <a:rPr lang="sv-SE" sz="1800" dirty="0">
                          <a:effectLst/>
                          <a:latin typeface="+mn-lt"/>
                          <a:ea typeface="Times New Roman" panose="02020603050405020304" pitchFamily="18" charset="0"/>
                        </a:rPr>
                        <a:t>Bad föräldern visa hur den gjorde</a:t>
                      </a:r>
                    </a:p>
                    <a:p>
                      <a:pPr marL="0" lvl="0" indent="0" algn="l">
                        <a:lnSpc>
                          <a:spcPts val="1500"/>
                        </a:lnSpc>
                        <a:spcAft>
                          <a:spcPts val="0"/>
                        </a:spcAft>
                        <a:buFontTx/>
                        <a:buNone/>
                      </a:pPr>
                      <a:endParaRPr lang="sv-SE" sz="1800" dirty="0">
                        <a:effectLst/>
                        <a:latin typeface="+mn-lt"/>
                        <a:ea typeface="Times New Roman" panose="02020603050405020304" pitchFamily="18" charset="0"/>
                      </a:endParaRPr>
                    </a:p>
                  </a:txBody>
                  <a:tcPr marL="89535" marR="89535" marT="0" marB="0"/>
                </a:tc>
                <a:extLst>
                  <a:ext uri="{0D108BD9-81ED-4DB2-BD59-A6C34878D82A}">
                    <a16:rowId xmlns:a16="http://schemas.microsoft.com/office/drawing/2014/main" val="4014413729"/>
                  </a:ext>
                </a:extLst>
              </a:tr>
              <a:tr h="1378989">
                <a:tc>
                  <a:txBody>
                    <a:bodyPr/>
                    <a:lstStyle/>
                    <a:p>
                      <a:pPr>
                        <a:lnSpc>
                          <a:spcPts val="1500"/>
                        </a:lnSpc>
                        <a:spcAft>
                          <a:spcPts val="0"/>
                        </a:spcAft>
                      </a:pPr>
                      <a:endParaRPr lang="sv-SE" sz="1800" dirty="0">
                        <a:effectLst/>
                      </a:endParaRPr>
                    </a:p>
                    <a:p>
                      <a:pPr>
                        <a:lnSpc>
                          <a:spcPts val="1500"/>
                        </a:lnSpc>
                        <a:spcAft>
                          <a:spcPts val="0"/>
                        </a:spcAft>
                      </a:pPr>
                      <a:r>
                        <a:rPr lang="sv-SE" sz="1800" dirty="0">
                          <a:effectLst/>
                        </a:rPr>
                        <a:t>Ramar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tc>
                  <a:txBody>
                    <a:bodyPr/>
                    <a:lstStyle/>
                    <a:p>
                      <a:pPr>
                        <a:lnSpc>
                          <a:spcPts val="2300"/>
                        </a:lnSpc>
                        <a:spcAft>
                          <a:spcPts val="0"/>
                        </a:spcAft>
                      </a:pPr>
                      <a:r>
                        <a:rPr lang="sv-SE" sz="1800" dirty="0">
                          <a:effectLst/>
                        </a:rPr>
                        <a:t>00:50-02:00 Dagordning</a:t>
                      </a:r>
                    </a:p>
                    <a:p>
                      <a:pPr>
                        <a:lnSpc>
                          <a:spcPts val="2300"/>
                        </a:lnSpc>
                        <a:spcAft>
                          <a:spcPts val="0"/>
                        </a:spcAft>
                      </a:pPr>
                      <a:r>
                        <a:rPr lang="sv-SE" sz="1800" dirty="0">
                          <a:effectLst/>
                        </a:rPr>
                        <a:t>12:30 Återför till dagordningen</a:t>
                      </a:r>
                    </a:p>
                    <a:p>
                      <a:pPr>
                        <a:lnSpc>
                          <a:spcPts val="2300"/>
                        </a:lnSpc>
                        <a:spcAft>
                          <a:spcPts val="0"/>
                        </a:spcAft>
                      </a:pPr>
                      <a:r>
                        <a:rPr lang="sv-SE" sz="1800" dirty="0">
                          <a:effectLst/>
                        </a:rPr>
                        <a:t>17.49 Dagordning för sen deltagare</a:t>
                      </a:r>
                    </a:p>
                    <a:p>
                      <a:pPr>
                        <a:lnSpc>
                          <a:spcPts val="2300"/>
                        </a:lnSpc>
                        <a:spcAft>
                          <a:spcPts val="0"/>
                        </a:spcAft>
                      </a:pPr>
                      <a:r>
                        <a:rPr lang="sv-SE" sz="1800" dirty="0">
                          <a:effectLst/>
                        </a:rPr>
                        <a:t>25:16 Återför till det vi skulle prata om från utsvävning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extLst>
                  <a:ext uri="{0D108BD9-81ED-4DB2-BD59-A6C34878D82A}">
                    <a16:rowId xmlns:a16="http://schemas.microsoft.com/office/drawing/2014/main" val="918948188"/>
                  </a:ext>
                </a:extLst>
              </a:tr>
              <a:tr h="1086608">
                <a:tc>
                  <a:txBody>
                    <a:bodyPr/>
                    <a:lstStyle/>
                    <a:p>
                      <a:pPr>
                        <a:lnSpc>
                          <a:spcPts val="1500"/>
                        </a:lnSpc>
                        <a:spcAft>
                          <a:spcPts val="0"/>
                        </a:spcAft>
                      </a:pPr>
                      <a:endParaRPr lang="sv-SE" sz="1800" dirty="0">
                        <a:effectLst/>
                      </a:endParaRPr>
                    </a:p>
                    <a:p>
                      <a:pPr>
                        <a:lnSpc>
                          <a:spcPts val="1500"/>
                        </a:lnSpc>
                        <a:spcAft>
                          <a:spcPts val="0"/>
                        </a:spcAft>
                      </a:pPr>
                      <a:r>
                        <a:rPr lang="sv-SE" sz="1800" dirty="0">
                          <a:effectLst/>
                        </a:rPr>
                        <a:t>Specificera beteenden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tc>
                  <a:txBody>
                    <a:bodyPr/>
                    <a:lstStyle/>
                    <a:p>
                      <a:pPr>
                        <a:lnSpc>
                          <a:spcPts val="2300"/>
                        </a:lnSpc>
                        <a:spcAft>
                          <a:spcPts val="0"/>
                        </a:spcAft>
                      </a:pPr>
                      <a:r>
                        <a:rPr lang="sv-SE" sz="1800" dirty="0">
                          <a:effectLst/>
                        </a:rPr>
                        <a:t>16:53 ”Hur brukar du göra?”</a:t>
                      </a:r>
                    </a:p>
                    <a:p>
                      <a:pPr>
                        <a:lnSpc>
                          <a:spcPts val="2300"/>
                        </a:lnSpc>
                        <a:spcAft>
                          <a:spcPts val="0"/>
                        </a:spcAft>
                      </a:pPr>
                      <a:r>
                        <a:rPr lang="sv-SE" sz="1800" dirty="0">
                          <a:effectLst/>
                        </a:rPr>
                        <a:t>19:12 ”Hur tror du att J märker någon skillnad?”</a:t>
                      </a:r>
                    </a:p>
                    <a:p>
                      <a:pPr>
                        <a:lnSpc>
                          <a:spcPts val="2300"/>
                        </a:lnSpc>
                        <a:spcAft>
                          <a:spcPts val="0"/>
                        </a:spcAft>
                      </a:pPr>
                      <a:r>
                        <a:rPr lang="sv-SE" sz="1800" dirty="0">
                          <a:effectLst/>
                        </a:rPr>
                        <a:t>25:43 ”Hur gjorde du? ”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4" marR="39634" marT="5505" marB="0"/>
                </a:tc>
                <a:extLst>
                  <a:ext uri="{0D108BD9-81ED-4DB2-BD59-A6C34878D82A}">
                    <a16:rowId xmlns:a16="http://schemas.microsoft.com/office/drawing/2014/main" val="2251591612"/>
                  </a:ext>
                </a:extLst>
              </a:tr>
            </a:tbl>
          </a:graphicData>
        </a:graphic>
      </p:graphicFrame>
    </p:spTree>
    <p:extLst>
      <p:ext uri="{BB962C8B-B14F-4D97-AF65-F5344CB8AC3E}">
        <p14:creationId xmlns:p14="http://schemas.microsoft.com/office/powerpoint/2010/main" val="212013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657350"/>
            <a:ext cx="7719056" cy="3742650"/>
          </a:xfrm>
        </p:spPr>
        <p:txBody>
          <a:bodyPr/>
          <a:lstStyle/>
          <a:p>
            <a:pPr marL="360000" indent="-360000">
              <a:lnSpc>
                <a:spcPts val="3000"/>
              </a:lnSpc>
              <a:spcBef>
                <a:spcPts val="1200"/>
              </a:spcBef>
              <a:spcAft>
                <a:spcPts val="1200"/>
              </a:spcAft>
              <a:buNone/>
            </a:pPr>
            <a:endParaRPr lang="sv-SE" sz="3200" dirty="0">
              <a:latin typeface="Times New Roman" panose="02020603050405020304" pitchFamily="18" charset="0"/>
              <a:cs typeface="Times New Roman" panose="02020603050405020304" pitchFamily="18" charset="0"/>
            </a:endParaRPr>
          </a:p>
          <a:p>
            <a:pPr marL="360000" indent="-360000">
              <a:lnSpc>
                <a:spcPts val="3000"/>
              </a:lnSpc>
              <a:spcBef>
                <a:spcPts val="1200"/>
              </a:spcBef>
              <a:spcAft>
                <a:spcPts val="1200"/>
              </a:spcAft>
            </a:pPr>
            <a:r>
              <a:rPr lang="sv-SE" sz="3200" dirty="0">
                <a:latin typeface="Times New Roman" panose="02020603050405020304" pitchFamily="18" charset="0"/>
                <a:cs typeface="Times New Roman" panose="02020603050405020304" pitchFamily="18" charset="0"/>
              </a:rPr>
              <a:t>Fråga från förra utbildningsdagen?</a:t>
            </a:r>
          </a:p>
          <a:p>
            <a:pPr marL="360000" indent="-360000">
              <a:lnSpc>
                <a:spcPts val="3000"/>
              </a:lnSpc>
              <a:spcBef>
                <a:spcPts val="1200"/>
              </a:spcBef>
              <a:spcAft>
                <a:spcPts val="1200"/>
              </a:spcAft>
              <a:buNone/>
            </a:pPr>
            <a:endParaRPr lang="sv-SE" sz="3200" dirty="0">
              <a:latin typeface="Times New Roman" panose="02020603050405020304" pitchFamily="18" charset="0"/>
              <a:cs typeface="Times New Roman" panose="02020603050405020304" pitchFamily="18" charset="0"/>
            </a:endParaRPr>
          </a:p>
          <a:p>
            <a:pPr marL="360000" indent="-360000">
              <a:lnSpc>
                <a:spcPts val="3000"/>
              </a:lnSpc>
              <a:spcBef>
                <a:spcPts val="1200"/>
              </a:spcBef>
              <a:spcAft>
                <a:spcPts val="1200"/>
              </a:spcAft>
            </a:pPr>
            <a:r>
              <a:rPr lang="sv-SE" sz="3200" dirty="0">
                <a:latin typeface="Times New Roman" panose="02020603050405020304" pitchFamily="18" charset="0"/>
                <a:cs typeface="Times New Roman" panose="02020603050405020304" pitchFamily="18" charset="0"/>
              </a:rPr>
              <a:t>Reflektion/fråga på innehållet träff 9 och Återträff?</a:t>
            </a:r>
          </a:p>
          <a:p>
            <a:pPr marL="0" indent="0">
              <a:buNone/>
            </a:pPr>
            <a:endParaRPr lang="sv-SE" sz="2400" dirty="0"/>
          </a:p>
        </p:txBody>
      </p:sp>
      <p:sp>
        <p:nvSpPr>
          <p:cNvPr id="4" name="Platshållare för bildnummer 3"/>
          <p:cNvSpPr>
            <a:spLocks noGrp="1"/>
          </p:cNvSpPr>
          <p:nvPr>
            <p:ph type="sldNum" sz="quarter" idx="15"/>
          </p:nvPr>
        </p:nvSpPr>
        <p:spPr/>
        <p:txBody>
          <a:bodyPr/>
          <a:lstStyle/>
          <a:p>
            <a:r>
              <a:rPr lang="sv-SE" dirty="0">
                <a:latin typeface="Times New Roman" panose="02020603050405020304" pitchFamily="18" charset="0"/>
                <a:cs typeface="Times New Roman" panose="02020603050405020304" pitchFamily="18" charset="0"/>
              </a:rPr>
              <a:t>Sida </a:t>
            </a:r>
            <a:fld id="{42A5867E-8ECA-40F1-9DD6-AE7AFDFAA899}" type="slidenum">
              <a:rPr lang="sv-SE" smtClean="0">
                <a:latin typeface="Times New Roman" panose="02020603050405020304" pitchFamily="18" charset="0"/>
                <a:cs typeface="Times New Roman" panose="02020603050405020304" pitchFamily="18" charset="0"/>
              </a:rPr>
              <a:pPr/>
              <a:t>3</a:t>
            </a:fld>
            <a:endParaRPr lang="sv-SE" dirty="0">
              <a:latin typeface="Times New Roman" panose="02020603050405020304" pitchFamily="18" charset="0"/>
              <a:cs typeface="Times New Roman" panose="02020603050405020304" pitchFamily="18" charset="0"/>
            </a:endParaRPr>
          </a:p>
        </p:txBody>
      </p:sp>
      <p:sp>
        <p:nvSpPr>
          <p:cNvPr id="5" name="Rubrik 4"/>
          <p:cNvSpPr>
            <a:spLocks noGrp="1"/>
          </p:cNvSpPr>
          <p:nvPr>
            <p:ph type="title"/>
          </p:nvPr>
        </p:nvSpPr>
        <p:spPr>
          <a:xfrm>
            <a:off x="457200" y="458105"/>
            <a:ext cx="8231188" cy="970838"/>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Förra gången…</a:t>
            </a:r>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DEDD76CC-DA64-4DE1-97C4-2BDEEA1576DD}"/>
              </a:ext>
            </a:extLst>
          </p:cNvPr>
          <p:cNvPicPr/>
          <p:nvPr/>
        </p:nvPicPr>
        <p:blipFill>
          <a:blip r:embed="rId3" cstate="print"/>
          <a:srcRect/>
          <a:stretch>
            <a:fillRect/>
          </a:stretch>
        </p:blipFill>
        <p:spPr bwMode="auto">
          <a:xfrm>
            <a:off x="7432512" y="6079960"/>
            <a:ext cx="1130531" cy="465513"/>
          </a:xfrm>
          <a:prstGeom prst="rect">
            <a:avLst/>
          </a:prstGeom>
          <a:noFill/>
          <a:ln w="9525">
            <a:noFill/>
            <a:miter lim="800000"/>
            <a:headEnd/>
            <a:tailEnd/>
          </a:ln>
        </p:spPr>
      </p:pic>
      <p:pic>
        <p:nvPicPr>
          <p:cNvPr id="7" name="Bildobjekt 6">
            <a:extLst>
              <a:ext uri="{FF2B5EF4-FFF2-40B4-BE49-F238E27FC236}">
                <a16:creationId xmlns:a16="http://schemas.microsoft.com/office/drawing/2014/main" id="{F97C5DD4-8DF6-4C1A-A3D2-E658CAE08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Tree>
    <p:extLst>
      <p:ext uri="{BB962C8B-B14F-4D97-AF65-F5344CB8AC3E}">
        <p14:creationId xmlns:p14="http://schemas.microsoft.com/office/powerpoint/2010/main" val="3896162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5"/>
          <p:cNvSpPr txBox="1">
            <a:spLocks noGrp="1"/>
          </p:cNvSpPr>
          <p:nvPr>
            <p:ph type="title"/>
          </p:nvPr>
        </p:nvSpPr>
        <p:spPr>
          <a:prstGeom prst="rect">
            <a:avLst/>
          </a:prstGeom>
          <a:solidFill>
            <a:schemeClr val="bg1"/>
          </a:solidFill>
          <a:ln>
            <a:noFill/>
          </a:ln>
        </p:spPr>
        <p:txBody>
          <a:bodyPr lIns="91425" tIns="45700" rIns="91425" bIns="45700" anchor="ctr" anchorCtr="0">
            <a:noAutofit/>
          </a:bodyPr>
          <a:lstStyle/>
          <a:p>
            <a:pPr>
              <a:buClr>
                <a:schemeClr val="lt1"/>
              </a:buClr>
              <a:buSzPct val="25000"/>
            </a:pPr>
            <a:r>
              <a:rPr lang="sv-SE" sz="4000" dirty="0">
                <a:latin typeface="Times New Roman" panose="02020603050405020304" pitchFamily="18" charset="0"/>
                <a:cs typeface="Times New Roman" panose="02020603050405020304" pitchFamily="18" charset="0"/>
              </a:rPr>
              <a:t> </a:t>
            </a:r>
            <a:br>
              <a:rPr lang="sv-SE" sz="4000" dirty="0">
                <a:latin typeface="Times New Roman" panose="02020603050405020304" pitchFamily="18" charset="0"/>
                <a:cs typeface="Times New Roman" panose="02020603050405020304" pitchFamily="18" charset="0"/>
              </a:rPr>
            </a:br>
            <a:r>
              <a:rPr lang="sv-SE" sz="4000" b="1" dirty="0">
                <a:solidFill>
                  <a:schemeClr val="tx1"/>
                </a:solidFill>
                <a:latin typeface="Times New Roman" panose="02020603050405020304" pitchFamily="18" charset="0"/>
                <a:cs typeface="Times New Roman" panose="02020603050405020304" pitchFamily="18" charset="0"/>
              </a:rPr>
              <a:t>Anmäl dig till PLUS Nyhetsbrev</a:t>
            </a:r>
            <a:br>
              <a:rPr lang="sv-SE" sz="4000" dirty="0">
                <a:latin typeface="Times New Roman" panose="02020603050405020304" pitchFamily="18" charset="0"/>
                <a:cs typeface="Times New Roman" panose="02020603050405020304" pitchFamily="18" charset="0"/>
              </a:rPr>
            </a:br>
            <a:endParaRPr lang="sv-SE" sz="4000" dirty="0">
              <a:solidFill>
                <a:schemeClr val="tx1"/>
              </a:solidFill>
              <a:latin typeface="Stockholm Type Regular" pitchFamily="50" charset="0"/>
              <a:ea typeface="Cabin"/>
              <a:cs typeface="Cabin"/>
              <a:sym typeface="Cabin"/>
            </a:endParaRPr>
          </a:p>
        </p:txBody>
      </p:sp>
      <p:sp>
        <p:nvSpPr>
          <p:cNvPr id="8" name="Platshållare för text 7"/>
          <p:cNvSpPr>
            <a:spLocks noGrp="1"/>
          </p:cNvSpPr>
          <p:nvPr>
            <p:ph type="body" sz="quarter" idx="18"/>
          </p:nvPr>
        </p:nvSpPr>
        <p:spPr/>
        <p:txBody>
          <a:bodyPr/>
          <a:lstStyle/>
          <a:p>
            <a:endParaRPr lang="sv-SE" sz="2400" dirty="0">
              <a:latin typeface="Times New Roman" panose="02020603050405020304" pitchFamily="18" charset="0"/>
              <a:cs typeface="Times New Roman" panose="02020603050405020304" pitchFamily="18" charset="0"/>
            </a:endParaRPr>
          </a:p>
          <a:p>
            <a:r>
              <a:rPr lang="sv-SE" sz="2400" dirty="0">
                <a:latin typeface="Times New Roman" panose="02020603050405020304" pitchFamily="18" charset="0"/>
                <a:cs typeface="Times New Roman" panose="02020603050405020304" pitchFamily="18" charset="0"/>
              </a:rPr>
              <a:t>Information om vad som är aktuellt och på gång</a:t>
            </a:r>
          </a:p>
          <a:p>
            <a:endParaRPr lang="sv-SE" sz="2400" dirty="0">
              <a:latin typeface="Times New Roman" panose="02020603050405020304" pitchFamily="18" charset="0"/>
              <a:cs typeface="Times New Roman" panose="02020603050405020304" pitchFamily="18" charset="0"/>
            </a:endParaRPr>
          </a:p>
          <a:p>
            <a:r>
              <a:rPr lang="sv-SE" sz="2400" dirty="0">
                <a:latin typeface="Times New Roman" panose="02020603050405020304" pitchFamily="18" charset="0"/>
                <a:cs typeface="Times New Roman" panose="02020603050405020304" pitchFamily="18" charset="0"/>
              </a:rPr>
              <a:t>Viktiga datum </a:t>
            </a:r>
          </a:p>
          <a:p>
            <a:endParaRPr lang="sv-SE" sz="2400" dirty="0">
              <a:latin typeface="Times New Roman" panose="02020603050405020304" pitchFamily="18" charset="0"/>
              <a:cs typeface="Times New Roman" panose="02020603050405020304" pitchFamily="18" charset="0"/>
            </a:endParaRPr>
          </a:p>
          <a:p>
            <a:r>
              <a:rPr lang="sv-SE" sz="2400" dirty="0">
                <a:latin typeface="Times New Roman" panose="02020603050405020304" pitchFamily="18" charset="0"/>
                <a:cs typeface="Times New Roman" panose="02020603050405020304" pitchFamily="18" charset="0"/>
              </a:rPr>
              <a:t>Förändringar och uppdateringar</a:t>
            </a:r>
          </a:p>
          <a:p>
            <a:pPr marL="203200" indent="0">
              <a:buNone/>
            </a:pPr>
            <a:endParaRPr lang="sv-SE" sz="2400" dirty="0">
              <a:latin typeface="Times New Roman" panose="02020603050405020304" pitchFamily="18" charset="0"/>
              <a:cs typeface="Times New Roman" panose="02020603050405020304" pitchFamily="18" charset="0"/>
            </a:endParaRPr>
          </a:p>
        </p:txBody>
      </p:sp>
      <p:pic>
        <p:nvPicPr>
          <p:cNvPr id="2" name="Bildobjekt 1"/>
          <p:cNvPicPr>
            <a:picLocks noChangeAspect="1"/>
          </p:cNvPicPr>
          <p:nvPr/>
        </p:nvPicPr>
        <p:blipFill>
          <a:blip r:embed="rId3"/>
          <a:stretch>
            <a:fillRect/>
          </a:stretch>
        </p:blipFill>
        <p:spPr>
          <a:xfrm>
            <a:off x="4611699" y="1227547"/>
            <a:ext cx="4025628" cy="4025628"/>
          </a:xfrm>
          <a:prstGeom prst="rect">
            <a:avLst/>
          </a:prstGeom>
        </p:spPr>
      </p:pic>
      <p:pic>
        <p:nvPicPr>
          <p:cNvPr id="5" name="Bildobjekt 4"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6" name="Rektangel 5">
            <a:extLst>
              <a:ext uri="{FF2B5EF4-FFF2-40B4-BE49-F238E27FC236}">
                <a16:creationId xmlns:a16="http://schemas.microsoft.com/office/drawing/2014/main" id="{85078F85-6D25-4125-A973-BD6448711B84}"/>
              </a:ext>
            </a:extLst>
          </p:cNvPr>
          <p:cNvSpPr/>
          <p:nvPr/>
        </p:nvSpPr>
        <p:spPr>
          <a:xfrm>
            <a:off x="3468687" y="5753344"/>
            <a:ext cx="199445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plus@stockholm.se</a:t>
            </a:r>
          </a:p>
        </p:txBody>
      </p:sp>
    </p:spTree>
    <p:extLst>
      <p:ext uri="{BB962C8B-B14F-4D97-AF65-F5344CB8AC3E}">
        <p14:creationId xmlns:p14="http://schemas.microsoft.com/office/powerpoint/2010/main" val="1029102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sz="4000" dirty="0">
              <a:solidFill>
                <a:schemeClr val="tx1"/>
              </a:solidFill>
            </a:endParaRPr>
          </a:p>
          <a:p>
            <a:pPr algn="ctr"/>
            <a:endParaRPr lang="sv-SE" sz="4000" dirty="0">
              <a:solidFill>
                <a:schemeClr val="tx1"/>
              </a:solidFill>
              <a:latin typeface="Times New Roman" panose="02020603050405020304" pitchFamily="18" charset="0"/>
              <a:cs typeface="Times New Roman" panose="02020603050405020304" pitchFamily="18" charset="0"/>
            </a:endParaRPr>
          </a:p>
          <a:p>
            <a:pPr algn="ctr"/>
            <a:endParaRPr lang="sv-SE" sz="4000" dirty="0">
              <a:solidFill>
                <a:schemeClr val="tx1"/>
              </a:solidFill>
              <a:latin typeface="Times New Roman" panose="02020603050405020304" pitchFamily="18" charset="0"/>
              <a:cs typeface="Times New Roman" panose="02020603050405020304" pitchFamily="18" charset="0"/>
            </a:endParaRPr>
          </a:p>
          <a:p>
            <a:pPr algn="ctr"/>
            <a:r>
              <a:rPr lang="sv-SE" sz="4000" dirty="0">
                <a:solidFill>
                  <a:schemeClr val="tx1"/>
                </a:solidFill>
                <a:latin typeface="Times New Roman" panose="02020603050405020304" pitchFamily="18" charset="0"/>
                <a:cs typeface="Times New Roman" panose="02020603050405020304" pitchFamily="18" charset="0"/>
              </a:rPr>
              <a:t>Fem i topp lista för nästa</a:t>
            </a:r>
          </a:p>
          <a:p>
            <a:pPr algn="ctr"/>
            <a:r>
              <a:rPr lang="sv-SE" sz="4000" dirty="0">
                <a:solidFill>
                  <a:schemeClr val="tx1"/>
                </a:solidFill>
                <a:latin typeface="Times New Roman" panose="02020603050405020304" pitchFamily="18" charset="0"/>
                <a:cs typeface="Times New Roman" panose="02020603050405020304" pitchFamily="18" charset="0"/>
              </a:rPr>
              <a:t> </a:t>
            </a:r>
          </a:p>
          <a:p>
            <a:r>
              <a:rPr lang="sv-SE" sz="4000" dirty="0">
                <a:solidFill>
                  <a:schemeClr val="tx1"/>
                </a:solidFill>
                <a:latin typeface="Times New Roman" panose="02020603050405020304" pitchFamily="18" charset="0"/>
                <a:cs typeface="Times New Roman" panose="02020603050405020304" pitchFamily="18" charset="0"/>
              </a:rPr>
              <a:t>          föräldragrupp!</a:t>
            </a:r>
            <a:endParaRPr lang="sv-SE" sz="4000" dirty="0">
              <a:latin typeface="Times New Roman" panose="02020603050405020304" pitchFamily="18" charset="0"/>
              <a:cs typeface="Times New Roman" panose="02020603050405020304" pitchFamily="18" charset="0"/>
            </a:endParaRPr>
          </a:p>
        </p:txBody>
      </p:sp>
      <p:pic>
        <p:nvPicPr>
          <p:cNvPr id="5" name="Bildobjekt 4">
            <a:extLst>
              <a:ext uri="{FF2B5EF4-FFF2-40B4-BE49-F238E27FC236}">
                <a16:creationId xmlns:a16="http://schemas.microsoft.com/office/drawing/2014/main" id="{98EF51F8-CFEE-42AE-A76D-97621A418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6" name="Bildobjekt 5">
            <a:extLst>
              <a:ext uri="{FF2B5EF4-FFF2-40B4-BE49-F238E27FC236}">
                <a16:creationId xmlns:a16="http://schemas.microsoft.com/office/drawing/2014/main" id="{856DA35C-6766-4293-8E07-A19A131F1A84}"/>
              </a:ext>
            </a:extLst>
          </p:cNvPr>
          <p:cNvPicPr>
            <a:picLocks noChangeAspect="1"/>
          </p:cNvPicPr>
          <p:nvPr/>
        </p:nvPicPr>
        <p:blipFill>
          <a:blip r:embed="rId4"/>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314714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89">
            <a:extLst>
              <a:ext uri="{FF2B5EF4-FFF2-40B4-BE49-F238E27FC236}">
                <a16:creationId xmlns:a16="http://schemas.microsoft.com/office/drawing/2014/main" id="{3692DB5B-E2AA-45CB-A671-CC175DDB18E6}"/>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624752" y="98009"/>
            <a:ext cx="7709623" cy="6661982"/>
          </a:xfrm>
          <a:prstGeom prst="roundRect">
            <a:avLst>
              <a:gd name="adj" fmla="val 8594"/>
            </a:avLst>
          </a:prstGeom>
          <a:solidFill>
            <a:srgbClr val="FFFFFF">
              <a:shade val="85000"/>
            </a:srgbClr>
          </a:solidFill>
          <a:ln>
            <a:noFill/>
          </a:ln>
          <a:effectLst/>
        </p:spPr>
      </p:pic>
      <p:sp>
        <p:nvSpPr>
          <p:cNvPr id="2053" name="Rectangle 3"/>
          <p:cNvSpPr>
            <a:spLocks noChangeArrowheads="1"/>
          </p:cNvSpPr>
          <p:nvPr/>
        </p:nvSpPr>
        <p:spPr bwMode="auto">
          <a:xfrm>
            <a:off x="1285875" y="5072063"/>
            <a:ext cx="5827713" cy="1223962"/>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buFont typeface="Monotype Sorts" pitchFamily="2" charset="2"/>
              <a:buNone/>
            </a:pPr>
            <a:endParaRPr lang="sv-SE" sz="1200" dirty="0">
              <a:latin typeface="Tahoma" pitchFamily="34" charset="0"/>
            </a:endParaRPr>
          </a:p>
        </p:txBody>
      </p:sp>
      <p:sp>
        <p:nvSpPr>
          <p:cNvPr id="2054" name="Rectangle 8"/>
          <p:cNvSpPr>
            <a:spLocks noChangeArrowheads="1"/>
          </p:cNvSpPr>
          <p:nvPr/>
        </p:nvSpPr>
        <p:spPr bwMode="auto">
          <a:xfrm>
            <a:off x="125412" y="1631497"/>
            <a:ext cx="8893175" cy="4214812"/>
          </a:xfrm>
          <a:prstGeom prst="rect">
            <a:avLst/>
          </a:prstGeom>
          <a:noFill/>
          <a:ln w="9525">
            <a:noFill/>
            <a:miter lim="800000"/>
            <a:headEnd/>
            <a:tailEnd/>
          </a:ln>
        </p:spPr>
        <p:txBody>
          <a:bodyPr anchor="ctr"/>
          <a:lstStyle/>
          <a:p>
            <a:endParaRPr lang="sv-SE" sz="7200" dirty="0">
              <a:solidFill>
                <a:srgbClr val="000000"/>
              </a:solidFill>
              <a:latin typeface="Stockholm Type Display Regular" pitchFamily="50" charset="0"/>
            </a:endParaRPr>
          </a:p>
        </p:txBody>
      </p:sp>
      <p:sp>
        <p:nvSpPr>
          <p:cNvPr id="2" name="Rubrik 1"/>
          <p:cNvSpPr>
            <a:spLocks noGrp="1"/>
          </p:cNvSpPr>
          <p:nvPr>
            <p:ph type="title"/>
          </p:nvPr>
        </p:nvSpPr>
        <p:spPr>
          <a:xfrm>
            <a:off x="457200" y="458105"/>
            <a:ext cx="8132618" cy="970838"/>
          </a:xfrm>
        </p:spPr>
        <p:txBody>
          <a:bodyPr>
            <a:normAutofit/>
          </a:bodyPr>
          <a:lstStyle/>
          <a:p>
            <a:pPr algn="ctr"/>
            <a:br>
              <a:rPr lang="sv-SE" sz="5400" dirty="0">
                <a:solidFill>
                  <a:schemeClr val="tx1"/>
                </a:solidFill>
                <a:latin typeface="Times New Roman" panose="02020603050405020304" pitchFamily="18" charset="0"/>
                <a:cs typeface="Times New Roman" panose="02020603050405020304" pitchFamily="18" charset="0"/>
              </a:rPr>
            </a:br>
            <a:r>
              <a:rPr lang="sv-SE" sz="5400" dirty="0">
                <a:solidFill>
                  <a:schemeClr val="tx1"/>
                </a:solidFill>
                <a:latin typeface="Times New Roman" panose="02020603050405020304" pitchFamily="18" charset="0"/>
                <a:cs typeface="Times New Roman" panose="02020603050405020304" pitchFamily="18" charset="0"/>
              </a:rPr>
              <a:t>Tack</a:t>
            </a:r>
          </a:p>
        </p:txBody>
      </p:sp>
      <p:sp>
        <p:nvSpPr>
          <p:cNvPr id="3" name="Platshållare för innehåll 2"/>
          <p:cNvSpPr>
            <a:spLocks noGrp="1"/>
          </p:cNvSpPr>
          <p:nvPr>
            <p:ph idx="1"/>
          </p:nvPr>
        </p:nvSpPr>
        <p:spPr/>
        <p:txBody>
          <a:bodyPr/>
          <a:lstStyle/>
          <a:p>
            <a:pPr algn="ctr">
              <a:lnSpc>
                <a:spcPct val="100000"/>
              </a:lnSpc>
            </a:pPr>
            <a:endParaRPr lang="sv-SE" sz="4000" i="1" dirty="0">
              <a:latin typeface="Times New Roman" panose="02020603050405020304" pitchFamily="18" charset="0"/>
              <a:cs typeface="Times New Roman" panose="02020603050405020304" pitchFamily="18" charset="0"/>
            </a:endParaRPr>
          </a:p>
          <a:p>
            <a:pPr algn="ctr">
              <a:lnSpc>
                <a:spcPct val="100000"/>
              </a:lnSpc>
            </a:pPr>
            <a:r>
              <a:rPr lang="sv-SE" sz="4000" i="1" dirty="0">
                <a:latin typeface="Times New Roman" panose="02020603050405020304" pitchFamily="18" charset="0"/>
                <a:cs typeface="Times New Roman" panose="02020603050405020304" pitchFamily="18" charset="0"/>
              </a:rPr>
              <a:t>för uppmärksamheten och </a:t>
            </a:r>
          </a:p>
          <a:p>
            <a:pPr algn="ctr">
              <a:lnSpc>
                <a:spcPct val="100000"/>
              </a:lnSpc>
            </a:pPr>
            <a:r>
              <a:rPr lang="sv-SE" sz="4000" i="1" dirty="0">
                <a:latin typeface="Times New Roman" panose="02020603050405020304" pitchFamily="18" charset="0"/>
                <a:cs typeface="Times New Roman" panose="02020603050405020304" pitchFamily="18" charset="0"/>
              </a:rPr>
              <a:t>ert aktiva deltagande!</a:t>
            </a:r>
          </a:p>
          <a:p>
            <a:pPr algn="ctr">
              <a:lnSpc>
                <a:spcPct val="100000"/>
              </a:lnSpc>
            </a:pPr>
            <a:endParaRPr lang="sv-SE" sz="3200" b="1" i="1" dirty="0">
              <a:latin typeface="Times New Roman" panose="02020603050405020304" pitchFamily="18" charset="0"/>
              <a:cs typeface="Times New Roman" panose="02020603050405020304" pitchFamily="18" charset="0"/>
            </a:endParaRPr>
          </a:p>
          <a:p>
            <a:pPr algn="ctr">
              <a:lnSpc>
                <a:spcPct val="100000"/>
              </a:lnSpc>
            </a:pPr>
            <a:r>
              <a:rPr lang="sv-SE" sz="4000" b="1" i="1" u="sng" dirty="0">
                <a:latin typeface="Times New Roman" panose="02020603050405020304" pitchFamily="18" charset="0"/>
                <a:cs typeface="Times New Roman" panose="02020603050405020304" pitchFamily="18" charset="0"/>
              </a:rPr>
              <a:t>Ha kul</a:t>
            </a:r>
            <a:r>
              <a:rPr lang="sv-SE" sz="4000" b="1" i="1" dirty="0">
                <a:latin typeface="Times New Roman" panose="02020603050405020304" pitchFamily="18" charset="0"/>
                <a:cs typeface="Times New Roman" panose="02020603050405020304" pitchFamily="18" charset="0"/>
              </a:rPr>
              <a:t> och lycka till!</a:t>
            </a:r>
          </a:p>
          <a:p>
            <a:pPr algn="ctr">
              <a:lnSpc>
                <a:spcPct val="100000"/>
              </a:lnSpc>
              <a:buClr>
                <a:schemeClr val="accent2"/>
              </a:buClr>
            </a:pPr>
            <a:endParaRPr lang="sv-SE" sz="12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dirty="0"/>
          </a:p>
          <a:p>
            <a:pPr algn="ctr">
              <a:lnSpc>
                <a:spcPct val="100000"/>
              </a:lnSpc>
              <a:buClr>
                <a:schemeClr val="accent2"/>
              </a:buClr>
            </a:pPr>
            <a:r>
              <a:rPr lang="sv-SE" dirty="0">
                <a:latin typeface="Tahoma" pitchFamily="34" charset="0"/>
              </a:rPr>
              <a:t>	</a:t>
            </a:r>
            <a:r>
              <a:rPr lang="sv-SE" sz="1800" dirty="0">
                <a:latin typeface="Tahoma" pitchFamily="34" charset="0"/>
              </a:rPr>
              <a:t>						</a:t>
            </a:r>
            <a:r>
              <a:rPr lang="sv-SE" sz="1400" dirty="0">
                <a:latin typeface="Tahoma" pitchFamily="34" charset="0"/>
              </a:rPr>
              <a:t>	</a:t>
            </a:r>
          </a:p>
          <a:p>
            <a:endParaRPr lang="sv-SE" sz="4000" i="1" dirty="0">
              <a:latin typeface="Tahoma" pitchFamily="34" charset="0"/>
            </a:endParaRPr>
          </a:p>
          <a:p>
            <a:pPr algn="ctr"/>
            <a:endParaRPr lang="sv-SE" i="1" dirty="0">
              <a:latin typeface="Tahoma" pitchFamily="34" charset="0"/>
            </a:endParaRPr>
          </a:p>
          <a:p>
            <a:pPr algn="ctr"/>
            <a:endParaRPr lang="sv-SE" i="1" dirty="0">
              <a:latin typeface="Tahoma" pitchFamily="34" charset="0"/>
            </a:endParaRPr>
          </a:p>
          <a:p>
            <a:endParaRPr lang="sv-SE" dirty="0"/>
          </a:p>
        </p:txBody>
      </p:sp>
      <p:sp>
        <p:nvSpPr>
          <p:cNvPr id="4" name="Platshållare för bildnummer 3"/>
          <p:cNvSpPr>
            <a:spLocks noGrp="1"/>
          </p:cNvSpPr>
          <p:nvPr>
            <p:ph type="sldNum" sz="quarter" idx="11"/>
          </p:nvPr>
        </p:nvSpPr>
        <p:spPr/>
        <p:txBody>
          <a:bodyPr/>
          <a:lstStyle/>
          <a:p>
            <a:pPr>
              <a:defRPr/>
            </a:pPr>
            <a:fld id="{1E207CAB-F6AE-4C64-B511-5694B5203C53}" type="slidenum">
              <a:rPr lang="sv-SE" smtClean="0"/>
              <a:pPr>
                <a:defRPr/>
              </a:pPr>
              <a:t>32</a:t>
            </a:fld>
            <a:endParaRPr lang="sv-SE" dirty="0"/>
          </a:p>
        </p:txBody>
      </p:sp>
      <p:pic>
        <p:nvPicPr>
          <p:cNvPr id="9" name="Bildobjekt 8">
            <a:extLst>
              <a:ext uri="{FF2B5EF4-FFF2-40B4-BE49-F238E27FC236}">
                <a16:creationId xmlns:a16="http://schemas.microsoft.com/office/drawing/2014/main" id="{7897E632-8974-4B57-8C54-F6A2C634B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10" name="Bildobjekt 9">
            <a:extLst>
              <a:ext uri="{FF2B5EF4-FFF2-40B4-BE49-F238E27FC236}">
                <a16:creationId xmlns:a16="http://schemas.microsoft.com/office/drawing/2014/main" id="{922221AF-6507-48EC-B093-2141D00F0A3C}"/>
              </a:ext>
            </a:extLst>
          </p:cNvPr>
          <p:cNvPicPr>
            <a:picLocks noChangeAspect="1"/>
          </p:cNvPicPr>
          <p:nvPr/>
        </p:nvPicPr>
        <p:blipFill>
          <a:blip r:embed="rId5"/>
          <a:stretch>
            <a:fillRect/>
          </a:stretch>
        </p:blipFill>
        <p:spPr>
          <a:xfrm>
            <a:off x="7552846" y="6140792"/>
            <a:ext cx="1133954" cy="469433"/>
          </a:xfrm>
          <a:prstGeom prst="rect">
            <a:avLst/>
          </a:prstGeom>
        </p:spPr>
      </p:pic>
    </p:spTree>
    <p:extLst>
      <p:ext uri="{BB962C8B-B14F-4D97-AF65-F5344CB8AC3E}">
        <p14:creationId xmlns:p14="http://schemas.microsoft.com/office/powerpoint/2010/main" val="1189617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6DB85-55B9-433F-B788-4B73AF1F81A1}"/>
              </a:ext>
            </a:extLst>
          </p:cNvPr>
          <p:cNvSpPr>
            <a:spLocks noGrp="1"/>
          </p:cNvSpPr>
          <p:nvPr>
            <p:ph type="title"/>
          </p:nvPr>
        </p:nvSpPr>
        <p:spPr/>
        <p:txBody>
          <a:bodyPr>
            <a:normAutofit/>
          </a:bodyPr>
          <a:lstStyle/>
          <a:p>
            <a:r>
              <a:rPr lang="sv-SE" sz="2400" dirty="0">
                <a:latin typeface="Times New Roman" panose="02020603050405020304" pitchFamily="18" charset="0"/>
                <a:cs typeface="Times New Roman" panose="02020603050405020304" pitchFamily="18" charset="0"/>
              </a:rPr>
              <a:t>Referenslista</a:t>
            </a:r>
          </a:p>
        </p:txBody>
      </p:sp>
      <p:sp>
        <p:nvSpPr>
          <p:cNvPr id="8" name="Platshållare för text 7"/>
          <p:cNvSpPr>
            <a:spLocks noGrp="1"/>
          </p:cNvSpPr>
          <p:nvPr>
            <p:ph idx="1"/>
          </p:nvPr>
        </p:nvSpPr>
        <p:spPr/>
        <p:txBody>
          <a:bodyPr>
            <a:normAutofit/>
          </a:bodyPr>
          <a:lstStyle/>
          <a:p>
            <a:pPr>
              <a:buNone/>
            </a:pPr>
            <a:endParaRPr lang="sv-SE" sz="1800" b="1" dirty="0">
              <a:latin typeface="Times New Roman" panose="02020603050405020304" pitchFamily="18" charset="0"/>
              <a:cs typeface="Times New Roman" panose="02020603050405020304" pitchFamily="18" charset="0"/>
            </a:endParaRPr>
          </a:p>
          <a:p>
            <a:pPr>
              <a:buNone/>
            </a:pPr>
            <a:endParaRPr lang="sv-SE" sz="2800" dirty="0">
              <a:solidFill>
                <a:schemeClr val="tx1"/>
              </a:solidFill>
              <a:latin typeface="Times New Roman" panose="02020603050405020304" pitchFamily="18" charset="0"/>
              <a:cs typeface="Times New Roman" panose="02020603050405020304" pitchFamily="18" charset="0"/>
            </a:endParaRPr>
          </a:p>
          <a:p>
            <a:pPr>
              <a:buNone/>
            </a:pPr>
            <a:endParaRPr lang="sv-SE" sz="3600" b="1" dirty="0">
              <a:latin typeface="Times New Roman" panose="02020603050405020304" pitchFamily="18" charset="0"/>
              <a:cs typeface="Times New Roman" panose="02020603050405020304" pitchFamily="18" charset="0"/>
            </a:endParaRP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FCCCBCD5-134E-4CCE-8689-5B218992932B}"/>
              </a:ext>
            </a:extLst>
          </p:cNvPr>
          <p:cNvSpPr txBox="1"/>
          <p:nvPr/>
        </p:nvSpPr>
        <p:spPr>
          <a:xfrm>
            <a:off x="341142" y="1067402"/>
            <a:ext cx="8461716" cy="4801314"/>
          </a:xfrm>
          <a:prstGeom prst="rect">
            <a:avLst/>
          </a:prstGeom>
          <a:noFill/>
        </p:spPr>
        <p:txBody>
          <a:bodyPr wrap="square">
            <a:spAutoFit/>
          </a:bodyPr>
          <a:lstStyle/>
          <a:p>
            <a:pPr marL="285750" indent="-285750">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Beelmann</a:t>
            </a:r>
            <a:r>
              <a:rPr lang="en-US" sz="1700" dirty="0">
                <a:effectLst/>
                <a:latin typeface="Times New Roman" panose="02020603050405020304" pitchFamily="18" charset="0"/>
                <a:ea typeface="Times New Roman" panose="02020603050405020304" pitchFamily="18" charset="0"/>
              </a:rPr>
              <a:t>, A., Arnold, L.S. &amp; </a:t>
            </a:r>
            <a:r>
              <a:rPr lang="en-US" sz="1700" dirty="0" err="1">
                <a:effectLst/>
                <a:latin typeface="Times New Roman" panose="02020603050405020304" pitchFamily="18" charset="0"/>
                <a:ea typeface="Times New Roman" panose="02020603050405020304" pitchFamily="18" charset="0"/>
              </a:rPr>
              <a:t>Hercher</a:t>
            </a:r>
            <a:r>
              <a:rPr lang="en-US" sz="1700" dirty="0">
                <a:effectLst/>
                <a:latin typeface="Times New Roman" panose="02020603050405020304" pitchFamily="18" charset="0"/>
                <a:ea typeface="Times New Roman" panose="02020603050405020304" pitchFamily="18" charset="0"/>
              </a:rPr>
              <a:t>, J., 2023. Parent training programs for preventing and treating antisocial behavior in children and adolescents: A comprehensive meta-analysis of international studies. </a:t>
            </a:r>
            <a:r>
              <a:rPr lang="sv-SE" sz="1700" i="1" dirty="0">
                <a:effectLst/>
                <a:latin typeface="Times New Roman" panose="02020603050405020304" pitchFamily="18" charset="0"/>
                <a:ea typeface="Times New Roman" panose="02020603050405020304" pitchFamily="18" charset="0"/>
              </a:rPr>
              <a:t>Aggression and </a:t>
            </a:r>
            <a:r>
              <a:rPr lang="sv-SE" sz="1700" i="1" dirty="0" err="1">
                <a:effectLst/>
                <a:latin typeface="Times New Roman" panose="02020603050405020304" pitchFamily="18" charset="0"/>
                <a:ea typeface="Times New Roman" panose="02020603050405020304" pitchFamily="18" charset="0"/>
              </a:rPr>
              <a:t>Violent</a:t>
            </a:r>
            <a:r>
              <a:rPr lang="sv-SE" sz="1700" i="1" dirty="0">
                <a:effectLst/>
                <a:latin typeface="Times New Roman" panose="02020603050405020304" pitchFamily="18" charset="0"/>
                <a:ea typeface="Times New Roman" panose="02020603050405020304" pitchFamily="18" charset="0"/>
              </a:rPr>
              <a:t> </a:t>
            </a:r>
            <a:r>
              <a:rPr lang="sv-SE" sz="1700" i="1" dirty="0" err="1">
                <a:effectLst/>
                <a:latin typeface="Times New Roman" panose="02020603050405020304" pitchFamily="18" charset="0"/>
                <a:ea typeface="Times New Roman" panose="02020603050405020304" pitchFamily="18" charset="0"/>
              </a:rPr>
              <a:t>Behavior</a:t>
            </a:r>
            <a:r>
              <a:rPr lang="sv-SE" sz="1700" dirty="0">
                <a:effectLst/>
                <a:latin typeface="Times New Roman" panose="02020603050405020304" pitchFamily="18" charset="0"/>
                <a:ea typeface="Times New Roman" panose="02020603050405020304" pitchFamily="18" charset="0"/>
              </a:rPr>
              <a:t>, 68, 101798. Tillgänglig på: </a:t>
            </a:r>
            <a:r>
              <a:rPr lang="sv-SE" sz="1700" u="sng" dirty="0">
                <a:solidFill>
                  <a:srgbClr val="007EC4"/>
                </a:solidFill>
                <a:effectLst/>
                <a:latin typeface="Times New Roman" panose="02020603050405020304" pitchFamily="18" charset="0"/>
                <a:ea typeface="Times New Roman" panose="02020603050405020304" pitchFamily="18" charset="0"/>
                <a:hlinkClick r:id="rId4"/>
              </a:rPr>
              <a:t>https://doi.org/10.1016/j.avb.2022.101798</a:t>
            </a:r>
            <a:r>
              <a:rPr lang="sv-SE" sz="1700" dirty="0">
                <a:effectLst/>
                <a:latin typeface="Times New Roman" panose="02020603050405020304" pitchFamily="18" charset="0"/>
                <a:ea typeface="Times New Roman" panose="02020603050405020304" pitchFamily="18" charset="0"/>
              </a:rPr>
              <a:t> [Hämtad 23 maj 2025].</a:t>
            </a:r>
          </a:p>
          <a:p>
            <a:pPr marL="285750" indent="-285750">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Campbell, C.G., 2023. </a:t>
            </a:r>
            <a:r>
              <a:rPr lang="en-US" sz="1700" i="1" dirty="0">
                <a:effectLst/>
                <a:latin typeface="Times New Roman" panose="02020603050405020304" pitchFamily="18" charset="0"/>
                <a:ea typeface="Times New Roman" panose="02020603050405020304" pitchFamily="18" charset="0"/>
              </a:rPr>
              <a:t>Two decades of coparenting research: A scoping review</a:t>
            </a:r>
            <a:r>
              <a:rPr lang="en-US" sz="1700" dirty="0">
                <a:effectLst/>
                <a:latin typeface="Times New Roman" panose="02020603050405020304" pitchFamily="18" charset="0"/>
                <a:ea typeface="Times New Roman" panose="02020603050405020304" pitchFamily="18" charset="0"/>
              </a:rPr>
              <a:t>. Boise State University </a:t>
            </a:r>
            <a:r>
              <a:rPr lang="en-US" sz="1700" dirty="0" err="1">
                <a:effectLst/>
                <a:latin typeface="Times New Roman" panose="02020603050405020304" pitchFamily="18" charset="0"/>
                <a:ea typeface="Times New Roman" panose="02020603050405020304" pitchFamily="18" charset="0"/>
              </a:rPr>
              <a:t>ScholarWorks</a:t>
            </a:r>
            <a:r>
              <a:rPr lang="en-US" sz="1700" dirty="0">
                <a:effectLst/>
                <a:latin typeface="Times New Roman" panose="02020603050405020304" pitchFamily="18" charset="0"/>
                <a:ea typeface="Times New Roman" panose="02020603050405020304" pitchFamily="18" charset="0"/>
              </a:rPr>
              <a:t>, Department of Psychological Science, </a:t>
            </a:r>
            <a:r>
              <a:rPr lang="en-US" sz="1700" dirty="0" err="1">
                <a:effectLst/>
                <a:latin typeface="Times New Roman" panose="02020603050405020304" pitchFamily="18" charset="0"/>
                <a:ea typeface="Times New Roman" panose="02020603050405020304" pitchFamily="18" charset="0"/>
              </a:rPr>
              <a:t>september</a:t>
            </a:r>
            <a:r>
              <a:rPr lang="en-US" sz="1700" dirty="0">
                <a:effectLst/>
                <a:latin typeface="Times New Roman" panose="02020603050405020304" pitchFamily="18" charset="0"/>
                <a:ea typeface="Times New Roman" panose="02020603050405020304" pitchFamily="18" charset="0"/>
              </a:rPr>
              <a:t>. [online] </a:t>
            </a:r>
            <a:r>
              <a:rPr lang="en-US" sz="1700" dirty="0" err="1">
                <a:effectLst/>
                <a:latin typeface="Times New Roman" panose="02020603050405020304" pitchFamily="18" charset="0"/>
                <a:ea typeface="Times New Roman" panose="02020603050405020304" pitchFamily="18" charset="0"/>
              </a:rPr>
              <a:t>Tillgänglig</a:t>
            </a:r>
            <a:r>
              <a:rPr lang="en-US" sz="1700" dirty="0">
                <a:effectLst/>
                <a:latin typeface="Times New Roman" panose="02020603050405020304" pitchFamily="18" charset="0"/>
                <a:ea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rPr>
              <a:t>på</a:t>
            </a:r>
            <a:r>
              <a:rPr lang="en-US" sz="1700" dirty="0">
                <a:effectLst/>
                <a:latin typeface="Times New Roman" panose="02020603050405020304" pitchFamily="18" charset="0"/>
                <a:ea typeface="Times New Roman" panose="02020603050405020304" pitchFamily="18" charset="0"/>
              </a:rPr>
              <a:t>: </a:t>
            </a:r>
            <a:r>
              <a:rPr lang="en-US" sz="1700" u="sng" dirty="0">
                <a:solidFill>
                  <a:srgbClr val="007EC4"/>
                </a:solidFill>
                <a:effectLst/>
                <a:latin typeface="Times New Roman" panose="02020603050405020304" pitchFamily="18" charset="0"/>
                <a:ea typeface="Times New Roman" panose="02020603050405020304" pitchFamily="18" charset="0"/>
                <a:hlinkClick r:id="rId5"/>
              </a:rPr>
              <a:t>https://experts.boisestate.edu/files/647807/Two%20Decades%20of%20Coparenting%20Research_%20A%20Scoping%20Review.pdf</a:t>
            </a:r>
            <a:r>
              <a:rPr lang="en-US" sz="1700" dirty="0">
                <a:effectLst/>
                <a:latin typeface="Times New Roman" panose="02020603050405020304" pitchFamily="18" charset="0"/>
                <a:ea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rPr>
              <a:t>Hämtad</a:t>
            </a:r>
            <a:r>
              <a:rPr lang="en-US" sz="1700" dirty="0">
                <a:effectLst/>
                <a:latin typeface="Times New Roman" panose="02020603050405020304" pitchFamily="18" charset="0"/>
                <a:ea typeface="Times New Roman" panose="02020603050405020304" pitchFamily="18" charset="0"/>
              </a:rPr>
              <a:t> 23 </a:t>
            </a:r>
            <a:r>
              <a:rPr lang="en-US" sz="1700" dirty="0" err="1">
                <a:effectLst/>
                <a:latin typeface="Times New Roman" panose="02020603050405020304" pitchFamily="18" charset="0"/>
                <a:ea typeface="Times New Roman" panose="02020603050405020304" pitchFamily="18" charset="0"/>
              </a:rPr>
              <a:t>maj</a:t>
            </a:r>
            <a:r>
              <a:rPr lang="en-US" sz="1700" dirty="0">
                <a:effectLst/>
                <a:latin typeface="Times New Roman" panose="02020603050405020304" pitchFamily="18" charset="0"/>
                <a:ea typeface="Times New Roman" panose="02020603050405020304" pitchFamily="18" charset="0"/>
              </a:rPr>
              <a:t> 2025].</a:t>
            </a:r>
          </a:p>
          <a:p>
            <a:pPr marL="285750" indent="-285750">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Fransson, E., Bergström, M. &amp; </a:t>
            </a:r>
            <a:r>
              <a:rPr lang="sv-SE" sz="1700" dirty="0" err="1">
                <a:effectLst/>
                <a:latin typeface="Times New Roman" panose="02020603050405020304" pitchFamily="18" charset="0"/>
                <a:ea typeface="Times New Roman" panose="02020603050405020304" pitchFamily="18" charset="0"/>
              </a:rPr>
              <a:t>Hjern</a:t>
            </a:r>
            <a:r>
              <a:rPr lang="sv-SE" sz="1700" dirty="0">
                <a:effectLst/>
                <a:latin typeface="Times New Roman" panose="02020603050405020304" pitchFamily="18" charset="0"/>
                <a:ea typeface="Times New Roman" panose="02020603050405020304" pitchFamily="18" charset="0"/>
              </a:rPr>
              <a:t>, A., 2015. </a:t>
            </a:r>
            <a:r>
              <a:rPr lang="sv-SE" sz="1700" i="1" dirty="0">
                <a:effectLst/>
                <a:latin typeface="Times New Roman" panose="02020603050405020304" pitchFamily="18" charset="0"/>
                <a:ea typeface="Times New Roman" panose="02020603050405020304" pitchFamily="18" charset="0"/>
              </a:rPr>
              <a:t>Barn i växelvis boende – en forskningsöversikt</a:t>
            </a:r>
            <a:r>
              <a:rPr lang="sv-SE" sz="1700" dirty="0">
                <a:effectLst/>
                <a:latin typeface="Times New Roman" panose="02020603050405020304" pitchFamily="18" charset="0"/>
                <a:ea typeface="Times New Roman" panose="02020603050405020304" pitchFamily="18" charset="0"/>
              </a:rPr>
              <a:t>. [online] Tillgänglig på: </a:t>
            </a:r>
            <a:r>
              <a:rPr lang="sv-SE" sz="1700" u="sng" dirty="0">
                <a:solidFill>
                  <a:srgbClr val="007EC4"/>
                </a:solidFill>
                <a:effectLst/>
                <a:latin typeface="Times New Roman" panose="02020603050405020304" pitchFamily="18" charset="0"/>
                <a:ea typeface="Times New Roman" panose="02020603050405020304" pitchFamily="18" charset="0"/>
                <a:hlinkClick r:id="rId6"/>
              </a:rPr>
              <a:t>https://www.fhi.se</a:t>
            </a:r>
            <a:r>
              <a:rPr lang="sv-SE" sz="1700" dirty="0">
                <a:effectLst/>
                <a:latin typeface="Times New Roman" panose="02020603050405020304" pitchFamily="18" charset="0"/>
                <a:ea typeface="Times New Roman" panose="02020603050405020304" pitchFamily="18" charset="0"/>
              </a:rPr>
              <a:t> [Hämtad 23 maj 2025].</a:t>
            </a:r>
          </a:p>
          <a:p>
            <a:pPr marL="285750" indent="-285750">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van </a:t>
            </a:r>
            <a:r>
              <a:rPr lang="sv-SE" sz="1700" dirty="0" err="1">
                <a:effectLst/>
                <a:latin typeface="Times New Roman" panose="02020603050405020304" pitchFamily="18" charset="0"/>
                <a:ea typeface="Times New Roman" panose="02020603050405020304" pitchFamily="18" charset="0"/>
              </a:rPr>
              <a:t>Aar</a:t>
            </a:r>
            <a:r>
              <a:rPr lang="sv-SE" sz="1700" dirty="0">
                <a:effectLst/>
                <a:latin typeface="Times New Roman" panose="02020603050405020304" pitchFamily="18" charset="0"/>
                <a:ea typeface="Times New Roman" panose="02020603050405020304" pitchFamily="18" charset="0"/>
              </a:rPr>
              <a:t>, J., </a:t>
            </a:r>
            <a:r>
              <a:rPr lang="sv-SE" sz="1700" dirty="0" err="1">
                <a:effectLst/>
                <a:latin typeface="Times New Roman" panose="02020603050405020304" pitchFamily="18" charset="0"/>
                <a:ea typeface="Times New Roman" panose="02020603050405020304" pitchFamily="18" charset="0"/>
              </a:rPr>
              <a:t>Leijten</a:t>
            </a:r>
            <a:r>
              <a:rPr lang="sv-SE" sz="1700" dirty="0">
                <a:effectLst/>
                <a:latin typeface="Times New Roman" panose="02020603050405020304" pitchFamily="18" charset="0"/>
                <a:ea typeface="Times New Roman" panose="02020603050405020304" pitchFamily="18" charset="0"/>
              </a:rPr>
              <a:t>, P., </a:t>
            </a:r>
            <a:r>
              <a:rPr lang="sv-SE" sz="1700" dirty="0" err="1">
                <a:effectLst/>
                <a:latin typeface="Times New Roman" panose="02020603050405020304" pitchFamily="18" charset="0"/>
                <a:ea typeface="Times New Roman" panose="02020603050405020304" pitchFamily="18" charset="0"/>
              </a:rPr>
              <a:t>Orobio</a:t>
            </a:r>
            <a:r>
              <a:rPr lang="sv-SE" sz="1700" dirty="0">
                <a:effectLst/>
                <a:latin typeface="Times New Roman" panose="02020603050405020304" pitchFamily="18" charset="0"/>
                <a:ea typeface="Times New Roman" panose="02020603050405020304" pitchFamily="18" charset="0"/>
              </a:rPr>
              <a:t> de Castro, B. &amp; </a:t>
            </a:r>
            <a:r>
              <a:rPr lang="sv-SE" sz="1700" dirty="0" err="1">
                <a:effectLst/>
                <a:latin typeface="Times New Roman" panose="02020603050405020304" pitchFamily="18" charset="0"/>
                <a:ea typeface="Times New Roman" panose="02020603050405020304" pitchFamily="18" charset="0"/>
              </a:rPr>
              <a:t>Overbeek</a:t>
            </a:r>
            <a:r>
              <a:rPr lang="sv-SE" sz="1700" dirty="0">
                <a:effectLst/>
                <a:latin typeface="Times New Roman" panose="02020603050405020304" pitchFamily="18" charset="0"/>
                <a:ea typeface="Times New Roman" panose="02020603050405020304" pitchFamily="18" charset="0"/>
              </a:rPr>
              <a:t>, G., 2017. </a:t>
            </a:r>
            <a:r>
              <a:rPr lang="en-US" sz="1700" dirty="0">
                <a:effectLst/>
                <a:latin typeface="Times New Roman" panose="02020603050405020304" pitchFamily="18" charset="0"/>
                <a:ea typeface="Times New Roman" panose="02020603050405020304" pitchFamily="18" charset="0"/>
              </a:rPr>
              <a:t>Sustained, fade-out or sleeper effects? A systematic review and meta-analysis of parenting interventions for disruptive child behavior. </a:t>
            </a:r>
            <a:r>
              <a:rPr lang="sv-SE" sz="1700" i="1" dirty="0">
                <a:effectLst/>
                <a:latin typeface="Times New Roman" panose="02020603050405020304" pitchFamily="18" charset="0"/>
                <a:ea typeface="Times New Roman" panose="02020603050405020304" pitchFamily="18" charset="0"/>
              </a:rPr>
              <a:t>Clinical </a:t>
            </a:r>
            <a:r>
              <a:rPr lang="sv-SE" sz="1700" i="1" dirty="0" err="1">
                <a:effectLst/>
                <a:latin typeface="Times New Roman" panose="02020603050405020304" pitchFamily="18" charset="0"/>
                <a:ea typeface="Times New Roman" panose="02020603050405020304" pitchFamily="18" charset="0"/>
              </a:rPr>
              <a:t>Psychology</a:t>
            </a:r>
            <a:r>
              <a:rPr lang="sv-SE" sz="1700" i="1" dirty="0">
                <a:effectLst/>
                <a:latin typeface="Times New Roman" panose="02020603050405020304" pitchFamily="18" charset="0"/>
                <a:ea typeface="Times New Roman" panose="02020603050405020304" pitchFamily="18" charset="0"/>
              </a:rPr>
              <a:t> Review</a:t>
            </a:r>
            <a:r>
              <a:rPr lang="sv-SE" sz="1700" dirty="0">
                <a:effectLst/>
                <a:latin typeface="Times New Roman" panose="02020603050405020304" pitchFamily="18" charset="0"/>
                <a:ea typeface="Times New Roman" panose="02020603050405020304" pitchFamily="18" charset="0"/>
              </a:rPr>
              <a:t>, 51, s.153–163. Tillgänglig på: </a:t>
            </a:r>
            <a:r>
              <a:rPr lang="sv-SE" sz="1700" u="sng" dirty="0">
                <a:solidFill>
                  <a:srgbClr val="007EC4"/>
                </a:solidFill>
                <a:effectLst/>
                <a:latin typeface="Times New Roman" panose="02020603050405020304" pitchFamily="18" charset="0"/>
                <a:ea typeface="Times New Roman" panose="02020603050405020304" pitchFamily="18" charset="0"/>
                <a:hlinkClick r:id="rId7"/>
              </a:rPr>
              <a:t>https://doi.org/10.1016/j.cpr.2016.11.006</a:t>
            </a:r>
            <a:r>
              <a:rPr lang="sv-SE" sz="1700" dirty="0">
                <a:effectLst/>
                <a:latin typeface="Times New Roman" panose="02020603050405020304" pitchFamily="18" charset="0"/>
                <a:ea typeface="Times New Roman" panose="02020603050405020304" pitchFamily="18" charset="0"/>
              </a:rPr>
              <a:t> [Hämtad 23 maj 2025].</a:t>
            </a:r>
          </a:p>
        </p:txBody>
      </p:sp>
    </p:spTree>
    <p:extLst>
      <p:ext uri="{BB962C8B-B14F-4D97-AF65-F5344CB8AC3E}">
        <p14:creationId xmlns:p14="http://schemas.microsoft.com/office/powerpoint/2010/main" val="86677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199"/>
            <a:ext cx="8231188" cy="5010539"/>
          </a:xfrm>
        </p:spPr>
        <p:txBody>
          <a:bodyPr>
            <a:normAutofit/>
          </a:bodyPr>
          <a:lstStyle/>
          <a:p>
            <a:pPr algn="ctr"/>
            <a:br>
              <a:rPr lang="sv-SE" sz="4400" dirty="0"/>
            </a:br>
            <a:br>
              <a:rPr lang="sv-SE" sz="4400" dirty="0">
                <a:solidFill>
                  <a:schemeClr val="tx1"/>
                </a:solidFill>
              </a:rPr>
            </a:br>
            <a:br>
              <a:rPr lang="sv-SE" sz="4400" dirty="0">
                <a:solidFill>
                  <a:schemeClr val="tx1"/>
                </a:solidFill>
              </a:rPr>
            </a:br>
            <a:br>
              <a:rPr lang="sv-SE" sz="4400" dirty="0">
                <a:solidFill>
                  <a:schemeClr val="tx1"/>
                </a:solidFill>
                <a:latin typeface="Times New Roman" panose="02020603050405020304" pitchFamily="18" charset="0"/>
                <a:cs typeface="Times New Roman" panose="02020603050405020304" pitchFamily="18" charset="0"/>
              </a:rPr>
            </a:br>
            <a:br>
              <a:rPr lang="sv-SE" sz="4400" dirty="0">
                <a:solidFill>
                  <a:schemeClr val="tx1"/>
                </a:solidFill>
                <a:latin typeface="Times New Roman" panose="02020603050405020304" pitchFamily="18" charset="0"/>
                <a:cs typeface="Times New Roman" panose="02020603050405020304" pitchFamily="18" charset="0"/>
              </a:rPr>
            </a:br>
            <a:endParaRPr lang="sv-SE" sz="4000" strike="sngStrike" dirty="0">
              <a:solidFill>
                <a:schemeClr val="tx1"/>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457200" y="1440001"/>
            <a:ext cx="8231188" cy="654613"/>
          </a:xfrm>
        </p:spPr>
        <p:txBody>
          <a:bodyPr>
            <a:normAutofit/>
          </a:bodyPr>
          <a:lstStyle/>
          <a:p>
            <a:pPr algn="ctr"/>
            <a:r>
              <a:rPr lang="sv-SE" sz="4000" dirty="0">
                <a:latin typeface="Times New Roman" panose="02020603050405020304" pitchFamily="18" charset="0"/>
                <a:cs typeface="Times New Roman" panose="02020603050405020304" pitchFamily="18" charset="0"/>
              </a:rPr>
              <a: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2F70AD-EC79-4D9D-91BE-178FE97AD419}" type="datetime1">
              <a:rPr kumimoji="0" lang="sv-SE" sz="1000" b="0" i="0" u="none" strike="noStrike" kern="1200" cap="none" spc="0" normalizeH="0" baseline="0" noProof="0" smtClean="0">
                <a:ln>
                  <a:noFill/>
                </a:ln>
                <a:solidFill>
                  <a:srgbClr val="F5F3EE"/>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2025-07-02</a:t>
            </a:fld>
            <a:endParaRPr kumimoji="0" lang="sv-SE" sz="1000" b="0" i="0" u="none" strike="noStrike" kern="1200" cap="none" spc="0" normalizeH="0" baseline="0" noProof="0" dirty="0">
              <a:ln>
                <a:noFill/>
              </a:ln>
              <a:solidFill>
                <a:srgbClr val="F5F3EE"/>
              </a:solidFill>
              <a:effectLst/>
              <a:uLnTx/>
              <a:uFillTx/>
              <a:latin typeface="Times New Roman" panose="02020603050405020304" pitchFamily="18" charset="0"/>
              <a:ea typeface="+mn-ea"/>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9" name="Bildobjekt 8">
            <a:extLst>
              <a:ext uri="{FF2B5EF4-FFF2-40B4-BE49-F238E27FC236}">
                <a16:creationId xmlns:a16="http://schemas.microsoft.com/office/drawing/2014/main" id="{39023EB3-0B0D-45ED-99DD-D0B963BAD344}"/>
              </a:ext>
            </a:extLst>
          </p:cNvPr>
          <p:cNvPicPr>
            <a:picLocks noChangeAspect="1"/>
          </p:cNvPicPr>
          <p:nvPr/>
        </p:nvPicPr>
        <p:blipFill>
          <a:blip r:embed="rId5"/>
          <a:stretch>
            <a:fillRect/>
          </a:stretch>
        </p:blipFill>
        <p:spPr>
          <a:xfrm>
            <a:off x="1490870" y="844850"/>
            <a:ext cx="5804321" cy="5196783"/>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B80B0078-59FB-4A7D-848F-E1801EA99683}"/>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69339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5" name="Bildobjekt 4"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3" name="Bildobjekt 2">
            <a:extLst>
              <a:ext uri="{FF2B5EF4-FFF2-40B4-BE49-F238E27FC236}">
                <a16:creationId xmlns:a16="http://schemas.microsoft.com/office/drawing/2014/main" id="{F27316BF-8CA3-443A-9AC8-7C6287D08CB5}"/>
              </a:ext>
            </a:extLst>
          </p:cNvPr>
          <p:cNvPicPr>
            <a:picLocks noChangeAspect="1"/>
          </p:cNvPicPr>
          <p:nvPr/>
        </p:nvPicPr>
        <p:blipFill>
          <a:blip r:embed="rId5"/>
          <a:stretch>
            <a:fillRect/>
          </a:stretch>
        </p:blipFill>
        <p:spPr>
          <a:xfrm>
            <a:off x="139148" y="899339"/>
            <a:ext cx="8905461" cy="4843031"/>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7C744FB4-8E3E-4A99-8AA7-CE05151975FF}"/>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94721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F9F6955-1127-412F-A338-B2A2804A65C8}"/>
              </a:ext>
            </a:extLst>
          </p:cNvPr>
          <p:cNvSpPr>
            <a:spLocks noGrp="1"/>
          </p:cNvSpPr>
          <p:nvPr>
            <p:ph type="body" sz="quarter" idx="13"/>
          </p:nvPr>
        </p:nvSpPr>
        <p:spPr>
          <a:xfrm>
            <a:off x="697132" y="897470"/>
            <a:ext cx="3719629" cy="3873220"/>
          </a:xfrm>
        </p:spPr>
        <p:txBody>
          <a:bodyPr/>
          <a:lstStyle/>
          <a:p>
            <a:pPr marL="0" indent="0" algn="ctr">
              <a:spcBef>
                <a:spcPts val="1200"/>
              </a:spcBef>
              <a:spcAft>
                <a:spcPts val="1200"/>
              </a:spcAft>
              <a:buNone/>
            </a:pPr>
            <a:r>
              <a:rPr lang="sv-S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Stöd i föräldraskapet</a:t>
            </a:r>
            <a:endParaRPr lang="sv-SE" sz="2800" dirty="0">
              <a:latin typeface="Times New Roman" panose="02020603050405020304" pitchFamily="18" charset="0"/>
              <a:cs typeface="Times New Roman" panose="02020603050405020304" pitchFamily="18" charset="0"/>
            </a:endParaRPr>
          </a:p>
          <a:p>
            <a:pPr>
              <a:spcBef>
                <a:spcPts val="1200"/>
              </a:spcBef>
              <a:spcAft>
                <a:spcPts val="1200"/>
              </a:spcAft>
            </a:pPr>
            <a:r>
              <a:rPr lang="sv-SE" dirty="0">
                <a:latin typeface="Times New Roman" panose="02020603050405020304" pitchFamily="18" charset="0"/>
                <a:cs typeface="Times New Roman" panose="02020603050405020304" pitchFamily="18" charset="0"/>
              </a:rPr>
              <a:t>Går det att få stöd eller mer stöd i sitt föräldraskap?</a:t>
            </a:r>
          </a:p>
          <a:p>
            <a:r>
              <a:rPr lang="sv-SE" dirty="0">
                <a:latin typeface="Times New Roman" panose="02020603050405020304" pitchFamily="18" charset="0"/>
                <a:cs typeface="Times New Roman" panose="02020603050405020304" pitchFamily="18" charset="0"/>
              </a:rPr>
              <a:t>Även de som inte delar föräldraskapet med någon ska känna sig inkluderade</a:t>
            </a:r>
          </a:p>
        </p:txBody>
      </p:sp>
      <p:sp>
        <p:nvSpPr>
          <p:cNvPr id="3" name="Platshållare för text 2">
            <a:extLst>
              <a:ext uri="{FF2B5EF4-FFF2-40B4-BE49-F238E27FC236}">
                <a16:creationId xmlns:a16="http://schemas.microsoft.com/office/drawing/2014/main" id="{1B2FB791-4CC5-4411-AEFC-8C5D2574F2B6}"/>
              </a:ext>
            </a:extLst>
          </p:cNvPr>
          <p:cNvSpPr>
            <a:spLocks noGrp="1"/>
          </p:cNvSpPr>
          <p:nvPr>
            <p:ph type="body" sz="quarter" idx="14"/>
          </p:nvPr>
        </p:nvSpPr>
        <p:spPr>
          <a:xfrm>
            <a:off x="4664519" y="482365"/>
            <a:ext cx="4479481" cy="3960000"/>
          </a:xfrm>
        </p:spPr>
        <p:txBody>
          <a:bodyPr/>
          <a:lstStyle/>
          <a:p>
            <a:pPr marL="0" indent="0" algn="ctr">
              <a:lnSpc>
                <a:spcPts val="2600"/>
              </a:lnSpc>
              <a:spcBef>
                <a:spcPts val="1200"/>
              </a:spcBef>
              <a:spcAft>
                <a:spcPts val="1200"/>
              </a:spcAft>
              <a:buNone/>
            </a:pPr>
            <a:r>
              <a:rPr lang="sv-SE" sz="2800" b="1" dirty="0">
                <a:latin typeface="Times New Roman" panose="02020603050405020304" pitchFamily="18" charset="0"/>
                <a:cs typeface="Times New Roman" panose="02020603050405020304" pitchFamily="18" charset="0"/>
              </a:rPr>
              <a:t>Co-</a:t>
            </a:r>
            <a:r>
              <a:rPr lang="sv-SE" sz="2800" b="1" dirty="0" err="1">
                <a:latin typeface="Times New Roman" panose="02020603050405020304" pitchFamily="18" charset="0"/>
                <a:cs typeface="Times New Roman" panose="02020603050405020304" pitchFamily="18" charset="0"/>
              </a:rPr>
              <a:t>parenting</a:t>
            </a:r>
            <a:r>
              <a:rPr lang="sv-SE" sz="2800" b="1" dirty="0">
                <a:latin typeface="Times New Roman" panose="02020603050405020304" pitchFamily="18" charset="0"/>
                <a:cs typeface="Times New Roman" panose="02020603050405020304" pitchFamily="18" charset="0"/>
              </a:rPr>
              <a:t> – Samföräldraskap</a:t>
            </a:r>
            <a:endParaRPr lang="sv-SE" sz="2800" dirty="0">
              <a:latin typeface="Times New Roman" panose="02020603050405020304" pitchFamily="18" charset="0"/>
              <a:cs typeface="Times New Roman" panose="02020603050405020304" pitchFamily="18" charset="0"/>
            </a:endParaRPr>
          </a:p>
          <a:p>
            <a:pPr>
              <a:spcBef>
                <a:spcPts val="1200"/>
              </a:spcBef>
              <a:spcAft>
                <a:spcPts val="1200"/>
              </a:spcAft>
            </a:pPr>
            <a:r>
              <a:rPr lang="sv-SE" dirty="0">
                <a:latin typeface="Times New Roman" panose="02020603050405020304" pitchFamily="18" charset="0"/>
                <a:cs typeface="Times New Roman" panose="02020603050405020304" pitchFamily="18" charset="0"/>
              </a:rPr>
              <a:t>Ett gott samarbete mellan dem som har föräldrarollen är viktigt för barnets välmående</a:t>
            </a:r>
          </a:p>
          <a:p>
            <a:pPr>
              <a:spcBef>
                <a:spcPts val="0"/>
              </a:spcBef>
              <a:spcAft>
                <a:spcPts val="0"/>
              </a:spcAft>
            </a:pPr>
            <a:r>
              <a:rPr lang="sv-SE" dirty="0">
                <a:latin typeface="Times New Roman" panose="02020603050405020304" pitchFamily="18" charset="0"/>
                <a:cs typeface="Times New Roman" panose="02020603050405020304" pitchFamily="18" charset="0"/>
              </a:rPr>
              <a:t>Går det att förbättra ett eventuellt </a:t>
            </a:r>
            <a:r>
              <a:rPr lang="sv-SE" dirty="0" err="1">
                <a:latin typeface="Times New Roman" panose="02020603050405020304" pitchFamily="18" charset="0"/>
                <a:cs typeface="Times New Roman" panose="02020603050405020304" pitchFamily="18" charset="0"/>
              </a:rPr>
              <a:t>samföräldaskap</a:t>
            </a:r>
            <a:r>
              <a:rPr lang="sv-SE" dirty="0">
                <a:latin typeface="Times New Roman" panose="02020603050405020304" pitchFamily="18" charset="0"/>
                <a:cs typeface="Times New Roman" panose="02020603050405020304" pitchFamily="18" charset="0"/>
              </a:rPr>
              <a:t>?</a:t>
            </a:r>
          </a:p>
          <a:p>
            <a:pPr marL="0" indent="0">
              <a:spcBef>
                <a:spcPts val="0"/>
              </a:spcBef>
              <a:spcAft>
                <a:spcPts val="0"/>
              </a:spcAft>
              <a:buNone/>
            </a:pPr>
            <a:endParaRPr lang="sv-SE" dirty="0">
              <a:latin typeface="Times New Roman" panose="02020603050405020304" pitchFamily="18" charset="0"/>
              <a:cs typeface="Times New Roman" panose="02020603050405020304" pitchFamily="18" charset="0"/>
            </a:endParaRPr>
          </a:p>
          <a:p>
            <a:pPr>
              <a:spcBef>
                <a:spcPts val="0"/>
              </a:spcBef>
              <a:spcAft>
                <a:spcPts val="0"/>
              </a:spcAft>
            </a:pPr>
            <a:r>
              <a:rPr lang="sv-SE" dirty="0">
                <a:latin typeface="Times New Roman" panose="02020603050405020304" pitchFamily="18" charset="0"/>
                <a:cs typeface="Times New Roman" panose="02020603050405020304" pitchFamily="18" charset="0"/>
              </a:rPr>
              <a:t>Vilka fördelar finns för barnet?</a:t>
            </a:r>
          </a:p>
        </p:txBody>
      </p:sp>
      <p:pic>
        <p:nvPicPr>
          <p:cNvPr id="9" name="Bildobjekt 8">
            <a:extLst>
              <a:ext uri="{FF2B5EF4-FFF2-40B4-BE49-F238E27FC236}">
                <a16:creationId xmlns:a16="http://schemas.microsoft.com/office/drawing/2014/main" id="{F5A796CB-68BF-4072-BC2C-9F34F070AE1D}"/>
              </a:ext>
            </a:extLst>
          </p:cNvPr>
          <p:cNvPicPr>
            <a:picLocks noChangeAspect="1"/>
          </p:cNvPicPr>
          <p:nvPr/>
        </p:nvPicPr>
        <p:blipFill>
          <a:blip r:embed="rId3"/>
          <a:stretch>
            <a:fillRect/>
          </a:stretch>
        </p:blipFill>
        <p:spPr>
          <a:xfrm>
            <a:off x="332443" y="6140792"/>
            <a:ext cx="1524132" cy="518205"/>
          </a:xfrm>
          <a:prstGeom prst="rect">
            <a:avLst/>
          </a:prstGeom>
        </p:spPr>
      </p:pic>
      <p:pic>
        <p:nvPicPr>
          <p:cNvPr id="10" name="Bildobjekt 9">
            <a:extLst>
              <a:ext uri="{FF2B5EF4-FFF2-40B4-BE49-F238E27FC236}">
                <a16:creationId xmlns:a16="http://schemas.microsoft.com/office/drawing/2014/main" id="{4876865C-5B85-439A-9121-53D7D1DC5538}"/>
              </a:ext>
            </a:extLst>
          </p:cNvPr>
          <p:cNvPicPr>
            <a:picLocks noChangeAspect="1"/>
          </p:cNvPicPr>
          <p:nvPr/>
        </p:nvPicPr>
        <p:blipFill>
          <a:blip r:embed="rId4"/>
          <a:stretch>
            <a:fillRect/>
          </a:stretch>
        </p:blipFill>
        <p:spPr>
          <a:xfrm>
            <a:off x="7552846" y="6140792"/>
            <a:ext cx="1133954" cy="469433"/>
          </a:xfrm>
          <a:prstGeom prst="rect">
            <a:avLst/>
          </a:prstGeom>
        </p:spPr>
      </p:pic>
      <p:pic>
        <p:nvPicPr>
          <p:cNvPr id="8" name="Bildobjekt 7">
            <a:extLst>
              <a:ext uri="{FF2B5EF4-FFF2-40B4-BE49-F238E27FC236}">
                <a16:creationId xmlns:a16="http://schemas.microsoft.com/office/drawing/2014/main" id="{BD9E230B-8859-4422-88BC-F637FA1E08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928" y="3518779"/>
            <a:ext cx="2459986" cy="2503821"/>
          </a:xfrm>
          <a:prstGeom prst="rect">
            <a:avLst/>
          </a:prstGeom>
        </p:spPr>
      </p:pic>
      <p:pic>
        <p:nvPicPr>
          <p:cNvPr id="11" name="Bildobjekt 10">
            <a:extLst>
              <a:ext uri="{FF2B5EF4-FFF2-40B4-BE49-F238E27FC236}">
                <a16:creationId xmlns:a16="http://schemas.microsoft.com/office/drawing/2014/main" id="{FC39899B-D75B-45DF-B99E-A184050202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0555" y="3518779"/>
            <a:ext cx="2331996" cy="2503821"/>
          </a:xfrm>
          <a:prstGeom prst="rect">
            <a:avLst/>
          </a:prstGeom>
        </p:spPr>
      </p:pic>
      <p:sp>
        <p:nvSpPr>
          <p:cNvPr id="13" name="textruta 12">
            <a:extLst>
              <a:ext uri="{FF2B5EF4-FFF2-40B4-BE49-F238E27FC236}">
                <a16:creationId xmlns:a16="http://schemas.microsoft.com/office/drawing/2014/main" id="{7059218C-754D-4259-B382-CB5D647FE4E5}"/>
              </a:ext>
            </a:extLst>
          </p:cNvPr>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224511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7CBDF51-8457-4B61-AED9-9405E2EA863F}"/>
              </a:ext>
            </a:extLst>
          </p:cNvPr>
          <p:cNvSpPr>
            <a:spLocks noGrp="1"/>
          </p:cNvSpPr>
          <p:nvPr>
            <p:ph type="title"/>
          </p:nvPr>
        </p:nvSpPr>
        <p:spPr>
          <a:xfrm>
            <a:off x="1563461" y="897822"/>
            <a:ext cx="6017078" cy="751087"/>
          </a:xfrm>
        </p:spPr>
        <p:txBody>
          <a:bodyPr>
            <a:normAutofit fontScale="90000"/>
          </a:bodyPr>
          <a:lstStyle/>
          <a:p>
            <a:pPr algn="ctr"/>
            <a:r>
              <a:rPr lang="sv-SE" sz="3300" dirty="0">
                <a:solidFill>
                  <a:schemeClr val="tx1"/>
                </a:solidFill>
                <a:latin typeface="Times New Roman" panose="02020603050405020304" pitchFamily="18" charset="0"/>
                <a:cs typeface="Times New Roman" panose="02020603050405020304" pitchFamily="18" charset="0"/>
              </a:rPr>
              <a:t>Co-</a:t>
            </a:r>
            <a:r>
              <a:rPr lang="sv-SE" sz="3300" dirty="0" err="1">
                <a:solidFill>
                  <a:schemeClr val="tx1"/>
                </a:solidFill>
                <a:latin typeface="Times New Roman" panose="02020603050405020304" pitchFamily="18" charset="0"/>
                <a:cs typeface="Times New Roman" panose="02020603050405020304" pitchFamily="18" charset="0"/>
              </a:rPr>
              <a:t>parenting</a:t>
            </a:r>
            <a:r>
              <a:rPr lang="sv-SE" sz="3300" dirty="0">
                <a:solidFill>
                  <a:schemeClr val="tx1"/>
                </a:solidFill>
                <a:latin typeface="Times New Roman" panose="02020603050405020304" pitchFamily="18" charset="0"/>
                <a:cs typeface="Times New Roman" panose="02020603050405020304" pitchFamily="18" charset="0"/>
              </a:rPr>
              <a:t> – Samföräldraskap</a:t>
            </a:r>
            <a:br>
              <a:rPr lang="sv-SE" dirty="0">
                <a:latin typeface="Times New Roman" panose="02020603050405020304" pitchFamily="18" charset="0"/>
                <a:cs typeface="Times New Roman" panose="02020603050405020304" pitchFamily="18" charset="0"/>
              </a:rPr>
            </a:br>
            <a:endParaRPr lang="sv-SE" dirty="0"/>
          </a:p>
        </p:txBody>
      </p:sp>
      <p:sp>
        <p:nvSpPr>
          <p:cNvPr id="2" name="Platshållare för text 1">
            <a:extLst>
              <a:ext uri="{FF2B5EF4-FFF2-40B4-BE49-F238E27FC236}">
                <a16:creationId xmlns:a16="http://schemas.microsoft.com/office/drawing/2014/main" id="{DF9F6955-1127-412F-A338-B2A2804A65C8}"/>
              </a:ext>
            </a:extLst>
          </p:cNvPr>
          <p:cNvSpPr>
            <a:spLocks noGrp="1"/>
          </p:cNvSpPr>
          <p:nvPr>
            <p:ph idx="1"/>
          </p:nvPr>
        </p:nvSpPr>
        <p:spPr>
          <a:xfrm>
            <a:off x="289391" y="1416259"/>
            <a:ext cx="6368166" cy="3976264"/>
          </a:xfrm>
        </p:spPr>
        <p:txBody>
          <a:bodyPr/>
          <a:lstStyle/>
          <a:p>
            <a:r>
              <a:rPr lang="sv-SE" sz="1800" b="1" dirty="0">
                <a:latin typeface="Times New Roman" panose="02020603050405020304" pitchFamily="18" charset="0"/>
                <a:cs typeface="Times New Roman" panose="02020603050405020304" pitchFamily="18" charset="0"/>
              </a:rPr>
              <a:t>Vad är samföräldraskap?</a:t>
            </a:r>
          </a:p>
          <a:p>
            <a:pPr>
              <a:buFont typeface="Arial" panose="020B0604020202020204" pitchFamily="34" charset="0"/>
              <a:buChar char="•"/>
            </a:pPr>
            <a:r>
              <a:rPr lang="sv-SE" sz="1800" dirty="0">
                <a:latin typeface="Times New Roman" panose="02020603050405020304" pitchFamily="18" charset="0"/>
                <a:cs typeface="Times New Roman" panose="02020603050405020304" pitchFamily="18" charset="0"/>
              </a:rPr>
              <a:t>Vuxna samarbetar i föräldrarollen – oavsett relation eller boendeform</a:t>
            </a:r>
          </a:p>
          <a:p>
            <a:pPr>
              <a:buFont typeface="Arial" panose="020B0604020202020204" pitchFamily="34" charset="0"/>
              <a:buChar char="•"/>
            </a:pPr>
            <a:r>
              <a:rPr lang="sv-SE" sz="1800" dirty="0">
                <a:latin typeface="Times New Roman" panose="02020603050405020304" pitchFamily="18" charset="0"/>
                <a:cs typeface="Times New Roman" panose="02020603050405020304" pitchFamily="18" charset="0"/>
              </a:rPr>
              <a:t>Fokus på barnets behov, inte de vuxnas relation</a:t>
            </a:r>
          </a:p>
          <a:p>
            <a:pPr>
              <a:buFont typeface="Arial" panose="020B0604020202020204" pitchFamily="34" charset="0"/>
              <a:buChar char="•"/>
            </a:pPr>
            <a:r>
              <a:rPr lang="sv-SE" sz="1800" dirty="0">
                <a:latin typeface="Times New Roman" panose="02020603050405020304" pitchFamily="18" charset="0"/>
                <a:cs typeface="Times New Roman" panose="02020603050405020304" pitchFamily="18" charset="0"/>
              </a:rPr>
              <a:t>Skapar trygghet, förutsägbarhet och stabilitet för barnet</a:t>
            </a:r>
          </a:p>
          <a:p>
            <a:pPr marL="0" indent="0"/>
            <a:endParaRPr lang="sv-SE" sz="1800" dirty="0">
              <a:latin typeface="Times New Roman" panose="02020603050405020304" pitchFamily="18" charset="0"/>
              <a:cs typeface="Times New Roman" panose="02020603050405020304" pitchFamily="18" charset="0"/>
            </a:endParaRPr>
          </a:p>
          <a:p>
            <a:r>
              <a:rPr lang="sv-SE" sz="1800" b="1" dirty="0">
                <a:latin typeface="Times New Roman" panose="02020603050405020304" pitchFamily="18" charset="0"/>
                <a:cs typeface="Times New Roman" panose="02020603050405020304" pitchFamily="18" charset="0"/>
              </a:rPr>
              <a:t>Varför är det viktigt?</a:t>
            </a:r>
          </a:p>
          <a:p>
            <a:pPr>
              <a:buFont typeface="Arial" panose="020B0604020202020204" pitchFamily="34" charset="0"/>
              <a:buChar char="•"/>
            </a:pPr>
            <a:r>
              <a:rPr lang="sv-SE" sz="1800" dirty="0">
                <a:latin typeface="Times New Roman" panose="02020603050405020304" pitchFamily="18" charset="0"/>
                <a:cs typeface="Times New Roman" panose="02020603050405020304" pitchFamily="18" charset="0"/>
              </a:rPr>
              <a:t>Gynnar barns känslohantering, beteende &amp; anknytning</a:t>
            </a:r>
          </a:p>
          <a:p>
            <a:pPr>
              <a:buFont typeface="Arial" panose="020B0604020202020204" pitchFamily="34" charset="0"/>
              <a:buChar char="•"/>
            </a:pPr>
            <a:r>
              <a:rPr lang="sv-SE" sz="1800" dirty="0">
                <a:latin typeface="Times New Roman" panose="02020603050405020304" pitchFamily="18" charset="0"/>
                <a:cs typeface="Times New Roman" panose="02020603050405020304" pitchFamily="18" charset="0"/>
              </a:rPr>
              <a:t>Ökar tillit, minskar konflikter</a:t>
            </a:r>
          </a:p>
          <a:p>
            <a:pPr>
              <a:buFont typeface="Arial" panose="020B0604020202020204" pitchFamily="34" charset="0"/>
              <a:buChar char="•"/>
            </a:pPr>
            <a:r>
              <a:rPr lang="sv-SE" sz="1800" dirty="0">
                <a:latin typeface="Times New Roman" panose="02020603050405020304" pitchFamily="18" charset="0"/>
                <a:cs typeface="Times New Roman" panose="02020603050405020304" pitchFamily="18" charset="0"/>
              </a:rPr>
              <a:t>Mer välbefinnande för föräldrar – särskilt pappor</a:t>
            </a:r>
          </a:p>
          <a:p>
            <a:pPr marL="0" indent="0"/>
            <a:endParaRPr lang="sv-SE" sz="1800" dirty="0">
              <a:latin typeface="Times New Roman" panose="02020603050405020304" pitchFamily="18" charset="0"/>
              <a:cs typeface="Times New Roman" panose="02020603050405020304" pitchFamily="18" charset="0"/>
            </a:endParaRPr>
          </a:p>
          <a:p>
            <a:r>
              <a:rPr lang="sv-SE" sz="1800" b="1" dirty="0">
                <a:latin typeface="Times New Roman" panose="02020603050405020304" pitchFamily="18" charset="0"/>
                <a:cs typeface="Times New Roman" panose="02020603050405020304" pitchFamily="18" charset="0"/>
              </a:rPr>
              <a:t>I ett gott samföräldraskap…</a:t>
            </a:r>
          </a:p>
          <a:p>
            <a:pPr>
              <a:buFont typeface="Arial" panose="020B0604020202020204" pitchFamily="34" charset="0"/>
              <a:buChar char="•"/>
            </a:pPr>
            <a:r>
              <a:rPr lang="sv-SE" sz="1800" dirty="0">
                <a:latin typeface="Times New Roman" panose="02020603050405020304" pitchFamily="18" charset="0"/>
                <a:cs typeface="Times New Roman" panose="02020603050405020304" pitchFamily="18" charset="0"/>
              </a:rPr>
              <a:t>Stöttar och respekterar varandra</a:t>
            </a:r>
          </a:p>
          <a:p>
            <a:pPr>
              <a:buFont typeface="Arial" panose="020B0604020202020204" pitchFamily="34" charset="0"/>
              <a:buChar char="•"/>
            </a:pPr>
            <a:r>
              <a:rPr lang="sv-SE" sz="1800" dirty="0">
                <a:latin typeface="Times New Roman" panose="02020603050405020304" pitchFamily="18" charset="0"/>
                <a:cs typeface="Times New Roman" panose="02020603050405020304" pitchFamily="18" charset="0"/>
              </a:rPr>
              <a:t>Delar ansvar</a:t>
            </a:r>
          </a:p>
          <a:p>
            <a:pPr>
              <a:buFont typeface="Arial" panose="020B0604020202020204" pitchFamily="34" charset="0"/>
              <a:buChar char="•"/>
            </a:pPr>
            <a:r>
              <a:rPr lang="sv-SE" sz="1800" dirty="0">
                <a:latin typeface="Times New Roman" panose="02020603050405020304" pitchFamily="18" charset="0"/>
                <a:cs typeface="Times New Roman" panose="02020603050405020304" pitchFamily="18" charset="0"/>
              </a:rPr>
              <a:t>Bygger på tillit &amp; kommunikation   </a:t>
            </a:r>
          </a:p>
          <a:p>
            <a:pPr marL="1828800" lvl="4" indent="0">
              <a:buNone/>
            </a:pPr>
            <a:r>
              <a:rPr lang="sv-SE" sz="1200" dirty="0"/>
              <a:t>(</a:t>
            </a:r>
            <a:r>
              <a:rPr lang="en-US" sz="1200" dirty="0">
                <a:effectLst/>
                <a:latin typeface="Times New Roman" panose="02020603050405020304" pitchFamily="18" charset="0"/>
                <a:ea typeface="Times New Roman" panose="02020603050405020304" pitchFamily="18" charset="0"/>
              </a:rPr>
              <a:t>Campbell, 2023 &amp; </a:t>
            </a:r>
            <a:r>
              <a:rPr lang="en-US" sz="1200" dirty="0" err="1">
                <a:effectLst/>
                <a:latin typeface="Times New Roman" panose="02020603050405020304" pitchFamily="18" charset="0"/>
                <a:ea typeface="Times New Roman" panose="02020603050405020304" pitchFamily="18" charset="0"/>
              </a:rPr>
              <a:t>Fransson</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Bergström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Hjern</a:t>
            </a:r>
            <a:r>
              <a:rPr lang="en-US" sz="1200" dirty="0">
                <a:effectLst/>
                <a:latin typeface="Times New Roman" panose="02020603050405020304" pitchFamily="18" charset="0"/>
                <a:ea typeface="Times New Roman" panose="02020603050405020304" pitchFamily="18" charset="0"/>
              </a:rPr>
              <a:t> 2015)</a:t>
            </a:r>
            <a:endParaRPr lang="sv-SE"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sv-SE" sz="2100" dirty="0"/>
          </a:p>
          <a:p>
            <a:pPr marL="0" indent="0" algn="ctr">
              <a:spcBef>
                <a:spcPts val="900"/>
              </a:spcBef>
              <a:spcAft>
                <a:spcPts val="900"/>
              </a:spcAft>
            </a:pPr>
            <a:endParaRPr lang="sv-SE" sz="2100" dirty="0">
              <a:latin typeface="Times New Roman" panose="02020603050405020304" pitchFamily="18" charset="0"/>
              <a:cs typeface="Times New Roman" panose="02020603050405020304" pitchFamily="18" charset="0"/>
            </a:endParaRPr>
          </a:p>
        </p:txBody>
      </p:sp>
      <p:pic>
        <p:nvPicPr>
          <p:cNvPr id="9" name="Bildobjekt 8">
            <a:extLst>
              <a:ext uri="{FF2B5EF4-FFF2-40B4-BE49-F238E27FC236}">
                <a16:creationId xmlns:a16="http://schemas.microsoft.com/office/drawing/2014/main" id="{F5A796CB-68BF-4072-BC2C-9F34F070AE1D}"/>
              </a:ext>
            </a:extLst>
          </p:cNvPr>
          <p:cNvPicPr>
            <a:picLocks noChangeAspect="1"/>
          </p:cNvPicPr>
          <p:nvPr/>
        </p:nvPicPr>
        <p:blipFill>
          <a:blip r:embed="rId3"/>
          <a:stretch>
            <a:fillRect/>
          </a:stretch>
        </p:blipFill>
        <p:spPr>
          <a:xfrm>
            <a:off x="488552" y="6311930"/>
            <a:ext cx="1143099" cy="388654"/>
          </a:xfrm>
          <a:prstGeom prst="rect">
            <a:avLst/>
          </a:prstGeom>
        </p:spPr>
      </p:pic>
      <p:pic>
        <p:nvPicPr>
          <p:cNvPr id="10" name="Bildobjekt 9">
            <a:extLst>
              <a:ext uri="{FF2B5EF4-FFF2-40B4-BE49-F238E27FC236}">
                <a16:creationId xmlns:a16="http://schemas.microsoft.com/office/drawing/2014/main" id="{4876865C-5B85-439A-9121-53D7D1DC5538}"/>
              </a:ext>
            </a:extLst>
          </p:cNvPr>
          <p:cNvPicPr>
            <a:picLocks noChangeAspect="1"/>
          </p:cNvPicPr>
          <p:nvPr/>
        </p:nvPicPr>
        <p:blipFill>
          <a:blip r:embed="rId4"/>
          <a:stretch>
            <a:fillRect/>
          </a:stretch>
        </p:blipFill>
        <p:spPr>
          <a:xfrm>
            <a:off x="7934305" y="6311930"/>
            <a:ext cx="850466" cy="352075"/>
          </a:xfrm>
          <a:prstGeom prst="rect">
            <a:avLst/>
          </a:prstGeom>
        </p:spPr>
      </p:pic>
      <p:pic>
        <p:nvPicPr>
          <p:cNvPr id="8" name="Bildobjekt 7">
            <a:extLst>
              <a:ext uri="{FF2B5EF4-FFF2-40B4-BE49-F238E27FC236}">
                <a16:creationId xmlns:a16="http://schemas.microsoft.com/office/drawing/2014/main" id="{BD9E230B-8859-4422-88BC-F637FA1E08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586" y="1944442"/>
            <a:ext cx="1458567" cy="1484558"/>
          </a:xfrm>
          <a:prstGeom prst="rect">
            <a:avLst/>
          </a:prstGeom>
        </p:spPr>
      </p:pic>
      <p:pic>
        <p:nvPicPr>
          <p:cNvPr id="11" name="Bildobjekt 10">
            <a:extLst>
              <a:ext uri="{FF2B5EF4-FFF2-40B4-BE49-F238E27FC236}">
                <a16:creationId xmlns:a16="http://schemas.microsoft.com/office/drawing/2014/main" id="{FC39899B-D75B-45DF-B99E-A184050202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586" y="4288175"/>
            <a:ext cx="1456719" cy="1564052"/>
          </a:xfrm>
          <a:prstGeom prst="rect">
            <a:avLst/>
          </a:prstGeom>
        </p:spPr>
      </p:pic>
      <p:sp>
        <p:nvSpPr>
          <p:cNvPr id="12" name="textruta 11">
            <a:extLst>
              <a:ext uri="{FF2B5EF4-FFF2-40B4-BE49-F238E27FC236}">
                <a16:creationId xmlns:a16="http://schemas.microsoft.com/office/drawing/2014/main" id="{ABD74003-AF93-4BA9-B3DD-B73CFE1A5C90}"/>
              </a:ext>
            </a:extLst>
          </p:cNvPr>
          <p:cNvSpPr txBox="1"/>
          <p:nvPr/>
        </p:nvSpPr>
        <p:spPr>
          <a:xfrm>
            <a:off x="427320" y="360170"/>
            <a:ext cx="1532109" cy="369332"/>
          </a:xfrm>
          <a:prstGeom prst="rect">
            <a:avLst/>
          </a:prstGeom>
          <a:solidFill>
            <a:srgbClr val="92D050"/>
          </a:solidFill>
          <a:ln>
            <a:noFill/>
          </a:ln>
        </p:spPr>
        <p:txBody>
          <a:bodyPr wrap="square" rtlCol="0">
            <a:spAutoFit/>
          </a:bodyPr>
          <a:lstStyle/>
          <a:p>
            <a:pPr algn="r">
              <a:defRPr/>
            </a:pPr>
            <a:r>
              <a:rPr lang="sv-SE" kern="0" dirty="0">
                <a:solidFill>
                  <a:srgbClr val="000000"/>
                </a:solidFill>
                <a:latin typeface="Arial"/>
                <a:cs typeface="Arial"/>
                <a:sym typeface="Arial"/>
                <a:rtl val="0"/>
              </a:rPr>
              <a:t>Fördjupning</a:t>
            </a:r>
          </a:p>
        </p:txBody>
      </p:sp>
    </p:spTree>
    <p:extLst>
      <p:ext uri="{BB962C8B-B14F-4D97-AF65-F5344CB8AC3E}">
        <p14:creationId xmlns:p14="http://schemas.microsoft.com/office/powerpoint/2010/main" val="335541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899410"/>
            <a:ext cx="9143999" cy="970838"/>
          </a:xfrm>
        </p:spPr>
        <p:txBody>
          <a:bodyPr>
            <a:normAutofit/>
          </a:bodyPr>
          <a:lstStyle/>
          <a:p>
            <a:pPr algn="ctr"/>
            <a:r>
              <a:rPr lang="sv-SE" sz="3600" dirty="0">
                <a:solidFill>
                  <a:schemeClr val="tx1"/>
                </a:solidFill>
                <a:latin typeface="Times New Roman" panose="02020603050405020304" pitchFamily="18" charset="0"/>
                <a:cs typeface="Times New Roman" panose="02020603050405020304" pitchFamily="18" charset="0"/>
              </a:rPr>
              <a:t>Kartläggning av föräldrastödjande insatser</a:t>
            </a:r>
          </a:p>
        </p:txBody>
      </p:sp>
      <p:sp>
        <p:nvSpPr>
          <p:cNvPr id="3" name="Platshållare för innehåll 2"/>
          <p:cNvSpPr>
            <a:spLocks noGrp="1"/>
          </p:cNvSpPr>
          <p:nvPr>
            <p:ph idx="1"/>
          </p:nvPr>
        </p:nvSpPr>
        <p:spPr>
          <a:xfrm>
            <a:off x="688276" y="1540762"/>
            <a:ext cx="7767447" cy="4958540"/>
          </a:xfrm>
        </p:spPr>
        <p:txBody>
          <a:bodyPr numCol="2"/>
          <a:lstStyle/>
          <a:p>
            <a:endParaRPr lang="sv-SE" sz="2200" dirty="0"/>
          </a:p>
          <a:p>
            <a:endParaRPr lang="sv-SE" dirty="0"/>
          </a:p>
        </p:txBody>
      </p:sp>
      <p:pic>
        <p:nvPicPr>
          <p:cNvPr id="6" name="Bildobjekt 5">
            <a:extLst>
              <a:ext uri="{FF2B5EF4-FFF2-40B4-BE49-F238E27FC236}">
                <a16:creationId xmlns:a16="http://schemas.microsoft.com/office/drawing/2014/main" id="{0AC4C45F-D6ED-4183-9111-0A50CFA5D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7" name="Bildobjekt 6">
            <a:extLst>
              <a:ext uri="{FF2B5EF4-FFF2-40B4-BE49-F238E27FC236}">
                <a16:creationId xmlns:a16="http://schemas.microsoft.com/office/drawing/2014/main" id="{02FF554D-7D6D-453B-BF99-E3646D3BE82B}"/>
              </a:ext>
            </a:extLst>
          </p:cNvPr>
          <p:cNvPicPr>
            <a:picLocks noChangeAspect="1"/>
          </p:cNvPicPr>
          <p:nvPr/>
        </p:nvPicPr>
        <p:blipFill>
          <a:blip r:embed="rId4"/>
          <a:stretch>
            <a:fillRect/>
          </a:stretch>
        </p:blipFill>
        <p:spPr>
          <a:xfrm>
            <a:off x="7552846" y="6140792"/>
            <a:ext cx="1133954" cy="469433"/>
          </a:xfrm>
          <a:prstGeom prst="rect">
            <a:avLst/>
          </a:prstGeom>
        </p:spPr>
      </p:pic>
      <p:sp>
        <p:nvSpPr>
          <p:cNvPr id="10" name="textruta 9">
            <a:extLst>
              <a:ext uri="{FF2B5EF4-FFF2-40B4-BE49-F238E27FC236}">
                <a16:creationId xmlns:a16="http://schemas.microsoft.com/office/drawing/2014/main" id="{0AA0F59A-F948-4124-A231-698DA631A2A3}"/>
              </a:ext>
            </a:extLst>
          </p:cNvPr>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tl val="0"/>
              </a:rPr>
              <a:t>Ur manualen</a:t>
            </a:r>
          </a:p>
        </p:txBody>
      </p:sp>
      <p:pic>
        <p:nvPicPr>
          <p:cNvPr id="8" name="Bildobjekt 7">
            <a:extLst>
              <a:ext uri="{FF2B5EF4-FFF2-40B4-BE49-F238E27FC236}">
                <a16:creationId xmlns:a16="http://schemas.microsoft.com/office/drawing/2014/main" id="{C9A4F640-9391-45E4-833B-30288C9B4B7C}"/>
              </a:ext>
            </a:extLst>
          </p:cNvPr>
          <p:cNvPicPr>
            <a:picLocks noChangeAspect="1"/>
          </p:cNvPicPr>
          <p:nvPr/>
        </p:nvPicPr>
        <p:blipFill>
          <a:blip r:embed="rId5"/>
          <a:stretch>
            <a:fillRect/>
          </a:stretch>
        </p:blipFill>
        <p:spPr>
          <a:xfrm>
            <a:off x="2395536" y="1384829"/>
            <a:ext cx="4352925" cy="53411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5762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44461" y="1039776"/>
            <a:ext cx="7996687" cy="970838"/>
          </a:xfrm>
        </p:spPr>
        <p:txBody>
          <a:bodyPr>
            <a:normAutofit/>
          </a:bodyPr>
          <a:lstStyle/>
          <a:p>
            <a:r>
              <a:rPr lang="sv-SE" sz="4000" dirty="0">
                <a:solidFill>
                  <a:schemeClr val="tx1"/>
                </a:solidFill>
                <a:latin typeface="Times New Roman" panose="02020603050405020304" pitchFamily="18" charset="0"/>
                <a:cs typeface="Times New Roman" panose="02020603050405020304" pitchFamily="18" charset="0"/>
              </a:rPr>
              <a:t>Sammanfattning av Komet</a:t>
            </a:r>
          </a:p>
        </p:txBody>
      </p:sp>
      <p:sp>
        <p:nvSpPr>
          <p:cNvPr id="3" name="Platshållare för innehåll 2"/>
          <p:cNvSpPr>
            <a:spLocks noGrp="1"/>
          </p:cNvSpPr>
          <p:nvPr>
            <p:ph idx="1"/>
          </p:nvPr>
        </p:nvSpPr>
        <p:spPr>
          <a:xfrm>
            <a:off x="688276" y="1540762"/>
            <a:ext cx="7767447" cy="4958540"/>
          </a:xfrm>
        </p:spPr>
        <p:txBody>
          <a:bodyPr numCol="2"/>
          <a:lstStyle/>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Gemensam stund                          </a:t>
            </a:r>
          </a:p>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Samspelsanalys</a:t>
            </a:r>
          </a:p>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Förbereda, uppmana och  bekräfta </a:t>
            </a:r>
          </a:p>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Uppdrag och motivationsspelet Ormen</a:t>
            </a:r>
          </a:p>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Lösa problem tillsammans</a:t>
            </a:r>
          </a:p>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Hantera konflikter - korgarna</a:t>
            </a:r>
          </a:p>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Bekräfta barnets känsla</a:t>
            </a:r>
          </a:p>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Egen nödbroms och nödbroms tillsammans med barnet</a:t>
            </a:r>
          </a:p>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Insyn och delaktighet i barnets liv</a:t>
            </a:r>
          </a:p>
          <a:p>
            <a:pPr>
              <a:spcBef>
                <a:spcPts val="1200"/>
              </a:spcBef>
              <a:buFont typeface="Arial" pitchFamily="34" charset="0"/>
              <a:buChar char="•"/>
            </a:pPr>
            <a:r>
              <a:rPr lang="sv-SE" sz="2400" dirty="0">
                <a:latin typeface="Times New Roman" panose="02020603050405020304" pitchFamily="18" charset="0"/>
                <a:cs typeface="Times New Roman" panose="02020603050405020304" pitchFamily="18" charset="0"/>
              </a:rPr>
              <a:t>Överenskommelser om regler </a:t>
            </a:r>
          </a:p>
          <a:p>
            <a:endParaRPr lang="sv-SE" sz="2200" dirty="0"/>
          </a:p>
          <a:p>
            <a:endParaRPr lang="sv-SE" dirty="0"/>
          </a:p>
        </p:txBody>
      </p:sp>
      <p:pic>
        <p:nvPicPr>
          <p:cNvPr id="6" name="Bildobjekt 5">
            <a:extLst>
              <a:ext uri="{FF2B5EF4-FFF2-40B4-BE49-F238E27FC236}">
                <a16:creationId xmlns:a16="http://schemas.microsoft.com/office/drawing/2014/main" id="{0AC4C45F-D6ED-4183-9111-0A50CFA5D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7" name="Bildobjekt 6">
            <a:extLst>
              <a:ext uri="{FF2B5EF4-FFF2-40B4-BE49-F238E27FC236}">
                <a16:creationId xmlns:a16="http://schemas.microsoft.com/office/drawing/2014/main" id="{02FF554D-7D6D-453B-BF99-E3646D3BE82B}"/>
              </a:ext>
            </a:extLst>
          </p:cNvPr>
          <p:cNvPicPr>
            <a:picLocks noChangeAspect="1"/>
          </p:cNvPicPr>
          <p:nvPr/>
        </p:nvPicPr>
        <p:blipFill>
          <a:blip r:embed="rId4"/>
          <a:stretch>
            <a:fillRect/>
          </a:stretch>
        </p:blipFill>
        <p:spPr>
          <a:xfrm>
            <a:off x="7552846" y="6140792"/>
            <a:ext cx="1133954" cy="469433"/>
          </a:xfrm>
          <a:prstGeom prst="rect">
            <a:avLst/>
          </a:prstGeom>
        </p:spPr>
      </p:pic>
      <p:pic>
        <p:nvPicPr>
          <p:cNvPr id="9" name="Bildobjekt 8">
            <a:extLst>
              <a:ext uri="{FF2B5EF4-FFF2-40B4-BE49-F238E27FC236}">
                <a16:creationId xmlns:a16="http://schemas.microsoft.com/office/drawing/2014/main" id="{305E7C76-7F8B-4590-B311-FB10158B6E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7526" y="2877439"/>
            <a:ext cx="2253940" cy="3160781"/>
          </a:xfrm>
          <a:prstGeom prst="rect">
            <a:avLst/>
          </a:prstGeom>
        </p:spPr>
      </p:pic>
      <p:sp>
        <p:nvSpPr>
          <p:cNvPr id="10" name="textruta 9">
            <a:extLst>
              <a:ext uri="{FF2B5EF4-FFF2-40B4-BE49-F238E27FC236}">
                <a16:creationId xmlns:a16="http://schemas.microsoft.com/office/drawing/2014/main" id="{0AA0F59A-F948-4124-A231-698DA631A2A3}"/>
              </a:ext>
            </a:extLst>
          </p:cNvPr>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1899013525"/>
      </p:ext>
    </p:extLst>
  </p:cSld>
  <p:clrMapOvr>
    <a:masterClrMapping/>
  </p:clrMapOvr>
</p:sld>
</file>

<file path=ppt/theme/theme1.xml><?xml version="1.0" encoding="utf-8"?>
<a:theme xmlns:a="http://schemas.openxmlformats.org/drawingml/2006/main" name="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örstasidan_2_rutor">
  <a:themeElements>
    <a:clrScheme name="Stockholms stads färger">
      <a:dk1>
        <a:srgbClr val="000000"/>
      </a:dk1>
      <a:lt1>
        <a:srgbClr val="00000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7EC4"/>
        </a:solidFill>
        <a:ln>
          <a:noFill/>
        </a:ln>
      </a:spPr>
      <a:bodyPr lIns="234000" rIns="234000"/>
      <a:lstStyle>
        <a:defPPr marL="0" marR="0" indent="0" algn="l" defTabSz="914400" rtl="0" eaLnBrk="1" fontAlgn="auto" latinLnBrk="0" hangingPunct="1">
          <a:lnSpc>
            <a:spcPts val="2000"/>
          </a:lnSpc>
          <a:spcBef>
            <a:spcPts val="0"/>
          </a:spcBef>
          <a:spcAft>
            <a:spcPts val="0"/>
          </a:spcAft>
          <a:buClrTx/>
          <a:buSzTx/>
          <a:buFont typeface="Arial" pitchFamily="34" charset="0"/>
          <a:buNone/>
          <a:tabLst/>
          <a:defRPr kumimoji="0" sz="2000" b="0" i="0" u="none" strike="noStrike" kern="1200" cap="none" spc="0" normalizeH="0" baseline="0" noProof="0" smtClean="0">
            <a:ln>
              <a:noFill/>
            </a:ln>
            <a:solidFill>
              <a:srgbClr val="000000"/>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Kapitelsidor">
  <a:themeElements>
    <a:clrScheme name="STHLM_PROFIL">
      <a:dk1>
        <a:srgbClr val="000000"/>
      </a:dk1>
      <a:lt1>
        <a:srgbClr val="FFFFFF"/>
      </a:lt1>
      <a:dk2>
        <a:srgbClr val="0074BC"/>
      </a:dk2>
      <a:lt2>
        <a:srgbClr val="D1D3D4"/>
      </a:lt2>
      <a:accent1>
        <a:srgbClr val="009CDC"/>
      </a:accent1>
      <a:accent2>
        <a:srgbClr val="9FCBED"/>
      </a:accent2>
      <a:accent3>
        <a:srgbClr val="FFDF1A"/>
      </a:accent3>
      <a:accent4>
        <a:srgbClr val="FFEF6F"/>
      </a:accent4>
      <a:accent5>
        <a:srgbClr val="FDB812"/>
      </a:accent5>
      <a:accent6>
        <a:srgbClr val="6CB33E"/>
      </a:accent6>
      <a:hlink>
        <a:srgbClr val="005288"/>
      </a:hlink>
      <a:folHlink>
        <a:srgbClr val="0052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Blank">
  <a:themeElements>
    <a:clrScheme name="Stockholm Stad - Vit">
      <a:dk1>
        <a:srgbClr val="000000"/>
      </a:dk1>
      <a:lt1>
        <a:srgbClr val="FFFFFF"/>
      </a:lt1>
      <a:dk2>
        <a:srgbClr val="000000"/>
      </a:dk2>
      <a:lt2>
        <a:srgbClr val="FFFFFF"/>
      </a:lt2>
      <a:accent1>
        <a:srgbClr val="9FCBED"/>
      </a:accent1>
      <a:accent2>
        <a:srgbClr val="A7A9AC"/>
      </a:accent2>
      <a:accent3>
        <a:srgbClr val="009CDC"/>
      </a:accent3>
      <a:accent4>
        <a:srgbClr val="008DC7"/>
      </a:accent4>
      <a:accent5>
        <a:srgbClr val="0074BC"/>
      </a:accent5>
      <a:accent6>
        <a:srgbClr val="005288"/>
      </a:accent6>
      <a:hlink>
        <a:srgbClr val="A7A9AC"/>
      </a:hlink>
      <a:folHlink>
        <a:srgbClr val="A7A9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Standardegenskaper.</tns:defaultPropertyEditorNamespace>
</tns:customPropertyEditors>
</file>

<file path=customXml/itemProps1.xml><?xml version="1.0" encoding="utf-8"?>
<ds:datastoreItem xmlns:ds="http://schemas.openxmlformats.org/officeDocument/2006/customXml" ds:itemID="{79A1DC5D-7C5C-4C35-86EE-C714AD4398A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Sthlm_Presentation</Template>
  <TotalTime>12552</TotalTime>
  <Words>5300</Words>
  <Application>Microsoft Office PowerPoint</Application>
  <PresentationFormat>Bildspel på skärmen (4:3)</PresentationFormat>
  <Paragraphs>631</Paragraphs>
  <Slides>33</Slides>
  <Notes>33</Notes>
  <HiddenSlides>0</HiddenSlides>
  <MMClips>0</MMClips>
  <ScaleCrop>false</ScaleCrop>
  <HeadingPairs>
    <vt:vector size="6" baseType="variant">
      <vt:variant>
        <vt:lpstr>Använt teckensnitt</vt:lpstr>
      </vt:variant>
      <vt:variant>
        <vt:i4>12</vt:i4>
      </vt:variant>
      <vt:variant>
        <vt:lpstr>Tema</vt:lpstr>
      </vt:variant>
      <vt:variant>
        <vt:i4>8</vt:i4>
      </vt:variant>
      <vt:variant>
        <vt:lpstr>Bildrubriker</vt:lpstr>
      </vt:variant>
      <vt:variant>
        <vt:i4>33</vt:i4>
      </vt:variant>
    </vt:vector>
  </HeadingPairs>
  <TitlesOfParts>
    <vt:vector size="53" baseType="lpstr">
      <vt:lpstr>Arial</vt:lpstr>
      <vt:lpstr>Cabin</vt:lpstr>
      <vt:lpstr>Calibri</vt:lpstr>
      <vt:lpstr>Courier New</vt:lpstr>
      <vt:lpstr>Franklin Gothic Demi Cond</vt:lpstr>
      <vt:lpstr>Monotype Sorts</vt:lpstr>
      <vt:lpstr>Stockholm Type Display Regular</vt:lpstr>
      <vt:lpstr>Stockholm Type Regular</vt:lpstr>
      <vt:lpstr>Symbol</vt:lpstr>
      <vt:lpstr>Tahoma</vt:lpstr>
      <vt:lpstr>Times New Roman</vt:lpstr>
      <vt:lpstr>Wingdings</vt:lpstr>
      <vt:lpstr>Sthlm_Presentation</vt:lpstr>
      <vt:lpstr>Förstasidan_2_rutor</vt:lpstr>
      <vt:lpstr>Kapitelsidor</vt:lpstr>
      <vt:lpstr>Innehållssidor</vt:lpstr>
      <vt:lpstr>1_Innehållssidor</vt:lpstr>
      <vt:lpstr>1_Sthlm_Presentation</vt:lpstr>
      <vt:lpstr>Blank</vt:lpstr>
      <vt:lpstr>4_Innehållssidor</vt:lpstr>
      <vt:lpstr>ccc</vt:lpstr>
      <vt:lpstr> Översikt utbildningsdag 5</vt:lpstr>
      <vt:lpstr>Förra gången…</vt:lpstr>
      <vt:lpstr>     </vt:lpstr>
      <vt:lpstr>PowerPoint-presentation</vt:lpstr>
      <vt:lpstr>PowerPoint-presentation</vt:lpstr>
      <vt:lpstr>Co-parenting – Samföräldraskap </vt:lpstr>
      <vt:lpstr>Kartläggning av föräldrastödjande insatser</vt:lpstr>
      <vt:lpstr>Sammanfattning av Komet</vt:lpstr>
      <vt:lpstr>Ficklampan, Härma &amp; 5-1:an </vt:lpstr>
      <vt:lpstr>Mål och beteendelistor</vt:lpstr>
      <vt:lpstr>Framtidsplaner</vt:lpstr>
      <vt:lpstr>Viktiga frågor att ställa sig om problemen kommer tillbaka </vt:lpstr>
      <vt:lpstr> Avslut och utvärdering</vt:lpstr>
      <vt:lpstr>     </vt:lpstr>
      <vt:lpstr> </vt:lpstr>
      <vt:lpstr>  Återträffen</vt:lpstr>
      <vt:lpstr>Återträffen</vt:lpstr>
      <vt:lpstr>Extramaterial – Komet vid ADHD och autism</vt:lpstr>
      <vt:lpstr>PowerPoint-presentation</vt:lpstr>
      <vt:lpstr> Gruppledarfärdigheter</vt:lpstr>
      <vt:lpstr> Beteendeförändring på olika nivåer</vt:lpstr>
      <vt:lpstr>PowerPoint-presentation</vt:lpstr>
      <vt:lpstr> Hur kan gruppledaren öka förälderns B?</vt:lpstr>
      <vt:lpstr>  Hur kan föräldern öka barnets B?</vt:lpstr>
      <vt:lpstr>Föräldraenkäter</vt:lpstr>
      <vt:lpstr>Föräldraenkäter</vt:lpstr>
      <vt:lpstr>Certifiering </vt:lpstr>
      <vt:lpstr>PowerPoint-presentation</vt:lpstr>
      <vt:lpstr>  Anmäl dig till PLUS Nyhetsbrev </vt:lpstr>
      <vt:lpstr>PowerPoint-presentation</vt:lpstr>
      <vt:lpstr> Tack</vt:lpstr>
      <vt:lpstr>Referenslista</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 år Utbildningsdag 1 Datum  Namn Namn      www.kometprogrammet.se</dc:title>
  <dc:creator>Tobias Rasmussen</dc:creator>
  <cp:lastModifiedBy>Maja Danneman</cp:lastModifiedBy>
  <cp:revision>742</cp:revision>
  <cp:lastPrinted>2025-04-02T09:13:43Z</cp:lastPrinted>
  <dcterms:created xsi:type="dcterms:W3CDTF">2013-07-05T13:21:15Z</dcterms:created>
  <dcterms:modified xsi:type="dcterms:W3CDTF">2025-07-02T08:26:03Z</dcterms:modified>
</cp:coreProperties>
</file>