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38" r:id="rId2"/>
    <p:sldId id="280" r:id="rId3"/>
    <p:sldId id="260" r:id="rId4"/>
    <p:sldId id="337" r:id="rId5"/>
    <p:sldId id="300" r:id="rId6"/>
    <p:sldId id="329" r:id="rId7"/>
    <p:sldId id="326" r:id="rId8"/>
    <p:sldId id="339" r:id="rId9"/>
    <p:sldId id="304" r:id="rId10"/>
    <p:sldId id="261" r:id="rId11"/>
    <p:sldId id="332" r:id="rId12"/>
    <p:sldId id="284" r:id="rId13"/>
    <p:sldId id="285" r:id="rId14"/>
    <p:sldId id="270" r:id="rId15"/>
    <p:sldId id="302" r:id="rId16"/>
    <p:sldId id="289" r:id="rId17"/>
    <p:sldId id="303" r:id="rId18"/>
    <p:sldId id="297" r:id="rId19"/>
    <p:sldId id="292" r:id="rId20"/>
    <p:sldId id="293" r:id="rId21"/>
    <p:sldId id="334" r:id="rId22"/>
    <p:sldId id="294" r:id="rId23"/>
    <p:sldId id="295" r:id="rId24"/>
    <p:sldId id="298" r:id="rId25"/>
    <p:sldId id="333" r:id="rId26"/>
    <p:sldId id="335" r:id="rId27"/>
    <p:sldId id="330" r:id="rId28"/>
    <p:sldId id="331" r:id="rId2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7BE0D"/>
    <a:srgbClr val="931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5238" autoAdjust="0"/>
  </p:normalViewPr>
  <p:slideViewPr>
    <p:cSldViewPr>
      <p:cViewPr varScale="1">
        <p:scale>
          <a:sx n="42" d="100"/>
          <a:sy n="42" d="100"/>
        </p:scale>
        <p:origin x="-199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A78B7F-FEB9-4004-A760-AB878BFB2740}" type="datetimeFigureOut">
              <a:rPr lang="sv-SE" smtClean="0"/>
              <a:pPr/>
              <a:t>2016-10-25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CEB745-8C38-492A-A5F6-F8E9B401C2D2}" type="slidenum">
              <a:rPr lang="sv-SE" smtClean="0"/>
              <a:pPr/>
              <a:t>‹#›</a:t>
            </a:fld>
            <a:endParaRPr lang="sv-SE"/>
          </a:p>
        </p:txBody>
      </p:sp>
    </p:spTree>
    <p:extLst>
      <p:ext uri="{BB962C8B-B14F-4D97-AF65-F5344CB8AC3E}">
        <p14:creationId xmlns:p14="http://schemas.microsoft.com/office/powerpoint/2010/main" val="593447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96BC5-F0F4-4202-B010-04DBA9774C75}" type="datetimeFigureOut">
              <a:rPr lang="sv-SE" smtClean="0"/>
              <a:pPr/>
              <a:t>2016-10-25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B516A-032F-4CD3-9845-EE15896697F8}" type="slidenum">
              <a:rPr lang="sv-SE" smtClean="0"/>
              <a:pPr/>
              <a:t>‹#›</a:t>
            </a:fld>
            <a:endParaRPr lang="sv-SE"/>
          </a:p>
        </p:txBody>
      </p:sp>
    </p:spTree>
    <p:extLst>
      <p:ext uri="{BB962C8B-B14F-4D97-AF65-F5344CB8AC3E}">
        <p14:creationId xmlns:p14="http://schemas.microsoft.com/office/powerpoint/2010/main" val="321296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spcBef>
                <a:spcPct val="0"/>
              </a:spcBef>
            </a:pPr>
            <a:r>
              <a:rPr lang="sv-SE" dirty="0" smtClean="0"/>
              <a:t>Hälsa alla gruppledare varmt välkomna! </a:t>
            </a:r>
          </a:p>
          <a:p>
            <a:pPr eaLnBrk="1" hangingPunct="1">
              <a:spcBef>
                <a:spcPct val="0"/>
              </a:spcBef>
            </a:pPr>
            <a:endParaRPr lang="sv-SE" dirty="0" smtClean="0"/>
          </a:p>
          <a:p>
            <a:pPr>
              <a:buFontTx/>
              <a:buNone/>
            </a:pPr>
            <a:r>
              <a:rPr lang="sv-SE" b="1" dirty="0" smtClean="0"/>
              <a:t>Ta med </a:t>
            </a:r>
            <a:r>
              <a:rPr lang="sv-SE" dirty="0" smtClean="0"/>
              <a:t>klistermärken att visa upp.</a:t>
            </a: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a:t>
            </a:fld>
            <a:endParaRPr 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Skriv upp </a:t>
            </a:r>
            <a:r>
              <a:rPr lang="sv-SE" dirty="0" smtClean="0"/>
              <a:t>dagordningen på blädderblock i förväg så att gruppledarna kan se den under tiden träffen gås igenom.</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smtClean="0"/>
              <a:t>Fråga gruppledarna </a:t>
            </a:r>
            <a:r>
              <a:rPr lang="sv-SE" b="0" baseline="0" dirty="0" smtClean="0"/>
              <a:t>hur det gick att ha träff 2.</a:t>
            </a: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baseline="0" dirty="0" smtClean="0"/>
              <a:t>Fråga gruppledarna </a:t>
            </a:r>
            <a:r>
              <a:rPr lang="sv-SE" b="0" baseline="0" dirty="0" smtClean="0"/>
              <a:t>hur det gått hittills när de följt upp </a:t>
            </a:r>
            <a:r>
              <a:rPr lang="sv-SE" b="0" i="1" baseline="0" dirty="0" smtClean="0"/>
              <a:t>pröva hemma.</a:t>
            </a:r>
          </a:p>
          <a:p>
            <a:endParaRPr lang="sv-SE" b="0" baseline="0" dirty="0" smtClean="0"/>
          </a:p>
          <a:p>
            <a:r>
              <a:rPr lang="sv-SE" b="1" baseline="0" dirty="0" smtClean="0"/>
              <a:t>Påminn</a:t>
            </a:r>
            <a:r>
              <a:rPr lang="sv-SE" b="0" baseline="0" dirty="0" smtClean="0"/>
              <a:t> om diskussionen från förra utbildningsdagen. Det är viktigt att följa upp Pröva hemma eftersom detta blir en positiv konsekvens som ökar sannolikheten att föräldrarna fortsätter att pröva hemma. </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Intro och demonstration enligt gruppledarmaterialet: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Alla föräldrar blir arga på sina barn ibland. Det är både naturligt och begripligt. Men hur föräldern</a:t>
            </a:r>
            <a:r>
              <a:rPr lang="sv-SE" sz="1200" kern="1200" baseline="0" dirty="0" smtClean="0">
                <a:solidFill>
                  <a:schemeClr val="tx1"/>
                </a:solidFill>
                <a:latin typeface="+mn-lt"/>
                <a:ea typeface="+mn-ea"/>
                <a:cs typeface="+mn-cs"/>
              </a:rPr>
              <a:t> agerar har betydelse för barnet.</a:t>
            </a:r>
            <a:endParaRPr lang="sv-SE" sz="1200" kern="1200" dirty="0" smtClean="0">
              <a:solidFill>
                <a:schemeClr val="tx1"/>
              </a:solidFill>
              <a:latin typeface="+mn-lt"/>
              <a:ea typeface="+mn-ea"/>
              <a:cs typeface="+mn-cs"/>
            </a:endParaRPr>
          </a:p>
          <a:p>
            <a:endParaRPr lang="sv-SE" dirty="0" smtClean="0"/>
          </a:p>
          <a:p>
            <a:r>
              <a:rPr lang="sv-SE" b="1" dirty="0" smtClean="0"/>
              <a:t>Demonstration</a:t>
            </a:r>
            <a:r>
              <a:rPr lang="sv-SE" dirty="0" smtClean="0"/>
              <a:t> – </a:t>
            </a:r>
            <a:r>
              <a:rPr lang="sv-SE" sz="1200" kern="1200" dirty="0" smtClean="0">
                <a:solidFill>
                  <a:schemeClr val="tx1"/>
                </a:solidFill>
                <a:latin typeface="+mn-lt"/>
                <a:ea typeface="+mn-ea"/>
                <a:cs typeface="+mn-cs"/>
              </a:rPr>
              <a:t>Förklara att ni ska visa en kort sekvens ur en konflikt. </a:t>
            </a:r>
          </a:p>
          <a:p>
            <a:r>
              <a:rPr lang="sv-SE" sz="1200" kern="1200" dirty="0" smtClean="0">
                <a:solidFill>
                  <a:schemeClr val="tx1"/>
                </a:solidFill>
                <a:latin typeface="+mn-lt"/>
                <a:ea typeface="+mn-ea"/>
                <a:cs typeface="+mn-cs"/>
              </a:rPr>
              <a:t>Den ena gruppledaren är förälder och den andra är barn. Barnet skriker argt på sitt syskon (exempelvis en gruppledare från publiken) och är upprört. Föräldern går in och bryter genom att skrika: ”Sluta skrika på varandra! Ni skulle höra hur ni låter! Det är så tråkigt att ni </a:t>
            </a:r>
            <a:r>
              <a:rPr lang="sv-SE" sz="1200" i="1" kern="1200" dirty="0" smtClean="0">
                <a:solidFill>
                  <a:schemeClr val="tx1"/>
                </a:solidFill>
                <a:latin typeface="+mn-lt"/>
                <a:ea typeface="+mn-ea"/>
                <a:cs typeface="+mn-cs"/>
              </a:rPr>
              <a:t>aldrig</a:t>
            </a:r>
            <a:r>
              <a:rPr lang="sv-SE" sz="1200" kern="1200" dirty="0" smtClean="0">
                <a:solidFill>
                  <a:schemeClr val="tx1"/>
                </a:solidFill>
                <a:latin typeface="+mn-lt"/>
                <a:ea typeface="+mn-ea"/>
                <a:cs typeface="+mn-cs"/>
              </a:rPr>
              <a:t> kan hålla sams!” Barnen tystnar då direkt och föräldern går därifrån.</a:t>
            </a:r>
          </a:p>
          <a:p>
            <a:r>
              <a:rPr lang="sv-SE" sz="1200" kern="1200" dirty="0" smtClean="0">
                <a:solidFill>
                  <a:schemeClr val="tx1"/>
                </a:solidFill>
                <a:latin typeface="+mn-lt"/>
                <a:ea typeface="+mn-ea"/>
                <a:cs typeface="+mn-cs"/>
              </a:rPr>
              <a:t> </a:t>
            </a:r>
          </a:p>
          <a:p>
            <a:r>
              <a:rPr lang="sv-SE" sz="1200" b="1" kern="1200" dirty="0" smtClean="0">
                <a:solidFill>
                  <a:schemeClr val="tx1"/>
                </a:solidFill>
                <a:latin typeface="+mn-lt"/>
                <a:ea typeface="+mn-ea"/>
                <a:cs typeface="+mn-cs"/>
              </a:rPr>
              <a:t>Fråga gruppen </a:t>
            </a:r>
            <a:r>
              <a:rPr lang="sv-SE" sz="1200" kern="1200" dirty="0" smtClean="0">
                <a:solidFill>
                  <a:schemeClr val="tx1"/>
                </a:solidFill>
                <a:latin typeface="+mn-lt"/>
                <a:ea typeface="+mn-ea"/>
                <a:cs typeface="+mn-cs"/>
              </a:rPr>
              <a:t>hur de tror att barnen upplevde situationen. Fråga också vilka nackdelar det finns med förälderns beteende. </a:t>
            </a:r>
          </a:p>
          <a:p>
            <a:r>
              <a:rPr lang="sv-SE" sz="1200" kern="1200" dirty="0" smtClean="0">
                <a:solidFill>
                  <a:schemeClr val="tx1"/>
                </a:solidFill>
                <a:latin typeface="+mn-lt"/>
                <a:ea typeface="+mn-ea"/>
                <a:cs typeface="+mn-cs"/>
              </a:rPr>
              <a:t>Fyll på enligt nedan (skriv </a:t>
            </a:r>
            <a:r>
              <a:rPr lang="sv-SE" sz="1200" kern="1200" dirty="0" err="1" smtClean="0">
                <a:solidFill>
                  <a:schemeClr val="tx1"/>
                </a:solidFill>
                <a:latin typeface="+mn-lt"/>
                <a:ea typeface="+mn-ea"/>
                <a:cs typeface="+mn-cs"/>
              </a:rPr>
              <a:t>ev</a:t>
            </a:r>
            <a:r>
              <a:rPr lang="sv-SE" sz="1200" kern="1200" dirty="0" smtClean="0">
                <a:solidFill>
                  <a:schemeClr val="tx1"/>
                </a:solidFill>
                <a:latin typeface="+mn-lt"/>
                <a:ea typeface="+mn-ea"/>
                <a:cs typeface="+mn-cs"/>
              </a:rPr>
              <a:t> upp</a:t>
            </a:r>
            <a:r>
              <a:rPr lang="sv-SE" sz="1200" kern="1200" baseline="0" dirty="0" smtClean="0">
                <a:solidFill>
                  <a:schemeClr val="tx1"/>
                </a:solidFill>
                <a:latin typeface="+mn-lt"/>
                <a:ea typeface="+mn-ea"/>
                <a:cs typeface="+mn-cs"/>
              </a:rPr>
              <a:t> </a:t>
            </a:r>
            <a:r>
              <a:rPr lang="sv-SE" sz="1200" kern="1200" dirty="0" smtClean="0">
                <a:solidFill>
                  <a:schemeClr val="tx1"/>
                </a:solidFill>
                <a:latin typeface="+mn-lt"/>
                <a:ea typeface="+mn-ea"/>
                <a:cs typeface="+mn-cs"/>
              </a:rPr>
              <a:t>på tavlan):</a:t>
            </a:r>
          </a:p>
          <a:p>
            <a:pPr lvl="0"/>
            <a:endParaRPr lang="sv-SE" sz="1200" i="1" kern="1200" dirty="0" smtClean="0">
              <a:solidFill>
                <a:schemeClr val="tx1"/>
              </a:solidFill>
              <a:latin typeface="+mn-lt"/>
              <a:ea typeface="+mn-ea"/>
              <a:cs typeface="+mn-cs"/>
            </a:endParaRPr>
          </a:p>
          <a:p>
            <a:pPr lvl="0"/>
            <a:r>
              <a:rPr lang="sv-SE" sz="1200" i="1" kern="1200" dirty="0" smtClean="0">
                <a:solidFill>
                  <a:schemeClr val="tx1"/>
                </a:solidFill>
                <a:latin typeface="+mn-lt"/>
                <a:ea typeface="+mn-ea"/>
                <a:cs typeface="+mn-cs"/>
              </a:rPr>
              <a:t>Förebildsfaktorn:</a:t>
            </a:r>
            <a:r>
              <a:rPr lang="sv-SE" sz="1200" kern="1200" dirty="0" smtClean="0">
                <a:solidFill>
                  <a:schemeClr val="tx1"/>
                </a:solidFill>
                <a:latin typeface="+mn-lt"/>
                <a:ea typeface="+mn-ea"/>
                <a:cs typeface="+mn-cs"/>
              </a:rPr>
              <a:t> Barnet lär sig att hantera konflikter med skrik</a:t>
            </a:r>
            <a:r>
              <a:rPr lang="sv-SE" sz="1200" kern="1200" baseline="0" dirty="0" smtClean="0">
                <a:solidFill>
                  <a:schemeClr val="tx1"/>
                </a:solidFill>
                <a:latin typeface="+mn-lt"/>
                <a:ea typeface="+mn-ea"/>
                <a:cs typeface="+mn-cs"/>
              </a:rPr>
              <a:t> och </a:t>
            </a:r>
            <a:r>
              <a:rPr lang="sv-SE" sz="1200" kern="1200" dirty="0" smtClean="0">
                <a:solidFill>
                  <a:schemeClr val="tx1"/>
                </a:solidFill>
                <a:latin typeface="+mn-lt"/>
                <a:ea typeface="+mn-ea"/>
                <a:cs typeface="+mn-cs"/>
              </a:rPr>
              <a:t>skäll. </a:t>
            </a:r>
          </a:p>
          <a:p>
            <a:pPr lvl="0"/>
            <a:r>
              <a:rPr lang="sv-SE" sz="1200" i="1" kern="1200" dirty="0" smtClean="0">
                <a:solidFill>
                  <a:schemeClr val="tx1"/>
                </a:solidFill>
                <a:latin typeface="+mn-lt"/>
                <a:ea typeface="+mn-ea"/>
                <a:cs typeface="+mn-cs"/>
              </a:rPr>
              <a:t>Uppmärksamhetsfaktorn</a:t>
            </a:r>
            <a:r>
              <a:rPr lang="sv-SE" sz="1200" kern="1200" dirty="0" smtClean="0">
                <a:solidFill>
                  <a:schemeClr val="tx1"/>
                </a:solidFill>
                <a:latin typeface="+mn-lt"/>
                <a:ea typeface="+mn-ea"/>
                <a:cs typeface="+mn-cs"/>
              </a:rPr>
              <a:t>: Barnet lär sig att det får mycket uppmärksamhet i konfliktsituationer, något som kan leda till fler konflikter och onda cirklar</a:t>
            </a:r>
            <a:r>
              <a:rPr lang="sv-SE" sz="1200" b="1" kern="1200" dirty="0" smtClean="0">
                <a:solidFill>
                  <a:schemeClr val="tx1"/>
                </a:solidFill>
                <a:latin typeface="+mn-lt"/>
                <a:ea typeface="+mn-ea"/>
                <a:cs typeface="+mn-cs"/>
              </a:rPr>
              <a:t>.</a:t>
            </a:r>
            <a:r>
              <a:rPr lang="sv-SE" sz="1200" kern="1200" dirty="0" smtClean="0">
                <a:solidFill>
                  <a:schemeClr val="tx1"/>
                </a:solidFill>
                <a:latin typeface="+mn-lt"/>
                <a:ea typeface="+mn-ea"/>
                <a:cs typeface="+mn-cs"/>
              </a:rPr>
              <a:t> </a:t>
            </a:r>
          </a:p>
          <a:p>
            <a:pPr lvl="0"/>
            <a:r>
              <a:rPr lang="sv-SE" sz="1200" i="1" kern="1200" dirty="0" smtClean="0">
                <a:solidFill>
                  <a:schemeClr val="tx1"/>
                </a:solidFill>
                <a:latin typeface="+mn-lt"/>
                <a:ea typeface="+mn-ea"/>
                <a:cs typeface="+mn-cs"/>
              </a:rPr>
              <a:t>Avtrubbningseffekten:</a:t>
            </a:r>
            <a:r>
              <a:rPr lang="sv-SE" sz="1200" kern="1200" dirty="0" smtClean="0">
                <a:solidFill>
                  <a:schemeClr val="tx1"/>
                </a:solidFill>
                <a:latin typeface="+mn-lt"/>
                <a:ea typeface="+mn-ea"/>
                <a:cs typeface="+mn-cs"/>
              </a:rPr>
              <a:t> Skarpa</a:t>
            </a:r>
            <a:r>
              <a:rPr lang="sv-SE" sz="1200" kern="1200" baseline="0" dirty="0" smtClean="0">
                <a:solidFill>
                  <a:schemeClr val="tx1"/>
                </a:solidFill>
                <a:latin typeface="+mn-lt"/>
                <a:ea typeface="+mn-ea"/>
                <a:cs typeface="+mn-cs"/>
              </a:rPr>
              <a:t> t</a:t>
            </a:r>
            <a:r>
              <a:rPr lang="sv-SE" sz="1200" kern="1200" dirty="0" smtClean="0">
                <a:solidFill>
                  <a:schemeClr val="tx1"/>
                </a:solidFill>
                <a:latin typeface="+mn-lt"/>
                <a:ea typeface="+mn-ea"/>
                <a:cs typeface="+mn-cs"/>
              </a:rPr>
              <a:t>illsägelser tappar sin effekt vilket kan bli farligt i situationer då barnet snabbt behöver lyssna för att undkomma fara</a:t>
            </a:r>
            <a:r>
              <a:rPr lang="sv-SE" sz="1200" i="1" kern="1200" dirty="0" smtClean="0">
                <a:solidFill>
                  <a:schemeClr val="tx1"/>
                </a:solidFill>
                <a:latin typeface="+mn-lt"/>
                <a:ea typeface="+mn-ea"/>
                <a:cs typeface="+mn-cs"/>
              </a:rPr>
              <a:t>.</a:t>
            </a:r>
            <a:endParaRPr lang="sv-SE" sz="1200" kern="1200" dirty="0" smtClean="0">
              <a:solidFill>
                <a:schemeClr val="tx1"/>
              </a:solidFill>
              <a:latin typeface="+mn-lt"/>
              <a:ea typeface="+mn-ea"/>
              <a:cs typeface="+mn-cs"/>
            </a:endParaRPr>
          </a:p>
          <a:p>
            <a:pPr lvl="0"/>
            <a:r>
              <a:rPr lang="sv-SE" sz="1200" i="1" kern="1200" dirty="0" smtClean="0">
                <a:solidFill>
                  <a:schemeClr val="tx1"/>
                </a:solidFill>
                <a:latin typeface="+mn-lt"/>
                <a:ea typeface="+mn-ea"/>
                <a:cs typeface="+mn-cs"/>
              </a:rPr>
              <a:t>Relationen</a:t>
            </a:r>
            <a:r>
              <a:rPr lang="sv-SE" sz="1200" kern="1200" dirty="0" smtClean="0">
                <a:solidFill>
                  <a:schemeClr val="tx1"/>
                </a:solidFill>
                <a:latin typeface="+mn-lt"/>
                <a:ea typeface="+mn-ea"/>
                <a:cs typeface="+mn-cs"/>
              </a:rPr>
              <a:t> tar skada. En skarp tillsägelse raderar ut effekten av fem positiva (fem-ettan). Detta hänger ihop med att vi uppfattar och tar åt oss mer av det negativa. </a:t>
            </a:r>
            <a:r>
              <a:rPr lang="sv-SE" sz="1200" i="1" kern="1200" dirty="0" smtClean="0">
                <a:solidFill>
                  <a:schemeClr val="tx1"/>
                </a:solidFill>
                <a:latin typeface="+mn-lt"/>
                <a:ea typeface="+mn-ea"/>
                <a:cs typeface="+mn-cs"/>
              </a:rPr>
              <a:t> </a:t>
            </a:r>
          </a:p>
          <a:p>
            <a:pPr lvl="0"/>
            <a:r>
              <a:rPr lang="sv-SE" sz="1200" i="1" kern="1200" dirty="0" smtClean="0">
                <a:solidFill>
                  <a:schemeClr val="tx1"/>
                </a:solidFill>
                <a:latin typeface="+mn-lt"/>
                <a:ea typeface="+mn-ea"/>
                <a:cs typeface="+mn-cs"/>
              </a:rPr>
              <a:t>Upptrappningsrisken:</a:t>
            </a:r>
            <a:r>
              <a:rPr lang="sv-SE" sz="1200" i="1" kern="1200" baseline="0" dirty="0" smtClean="0">
                <a:solidFill>
                  <a:schemeClr val="tx1"/>
                </a:solidFill>
                <a:latin typeface="+mn-lt"/>
                <a:ea typeface="+mn-ea"/>
                <a:cs typeface="+mn-cs"/>
              </a:rPr>
              <a:t> </a:t>
            </a:r>
            <a:r>
              <a:rPr lang="sv-SE" sz="1200" i="0" kern="1200" baseline="0" dirty="0" smtClean="0">
                <a:solidFill>
                  <a:schemeClr val="tx1"/>
                </a:solidFill>
                <a:latin typeface="+mn-lt"/>
                <a:ea typeface="+mn-ea"/>
                <a:cs typeface="+mn-cs"/>
              </a:rPr>
              <a:t>en ilsken tillsägelse får ofta ett ilsket svar.</a:t>
            </a:r>
            <a:endParaRPr lang="sv-SE" sz="1200" i="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 </a:t>
            </a:r>
            <a:endParaRPr lang="sv-SE" sz="1050" kern="1200" dirty="0" smtClean="0">
              <a:solidFill>
                <a:schemeClr val="tx1"/>
              </a:solidFill>
              <a:latin typeface="+mn-lt"/>
              <a:ea typeface="+mn-ea"/>
              <a:cs typeface="+mn-cs"/>
            </a:endParaRP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smtClean="0"/>
              <a:t>Berätta att </a:t>
            </a:r>
            <a:r>
              <a:rPr lang="sv-SE" baseline="0" dirty="0" smtClean="0"/>
              <a:t>det i en svensk studie intervjuade forskare 170 åttaåringar om hur deras föräldrar brukade agera i några typiska konfliktsituationer. 40% av svaren handlade om att föräldrarna brukade skälla på barnen</a:t>
            </a:r>
            <a:r>
              <a:rPr lang="sv-SE" b="0" baseline="0" dirty="0" smtClean="0"/>
              <a:t> (Forster sid 163).</a:t>
            </a: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i="1" dirty="0" smtClean="0"/>
              <a:t>Vi gör ofta mer av det som ger effekt i stunden…</a:t>
            </a:r>
          </a:p>
          <a:p>
            <a:endParaRPr lang="sv-SE" b="1" dirty="0" smtClean="0"/>
          </a:p>
          <a:p>
            <a:r>
              <a:rPr lang="sv-SE" b="1" dirty="0" smtClean="0"/>
              <a:t>Fråga gruppledarna </a:t>
            </a:r>
            <a:r>
              <a:rPr lang="sv-SE" b="0" dirty="0" smtClean="0"/>
              <a:t>om ytterligare exempel på kortsiktsfällan</a:t>
            </a:r>
            <a:r>
              <a:rPr lang="sv-SE" dirty="0" smtClean="0"/>
              <a:t>, fyll på med egna exempel. </a:t>
            </a:r>
          </a:p>
          <a:p>
            <a:endParaRPr lang="sv-SE" dirty="0" smtClean="0"/>
          </a:p>
          <a:p>
            <a:r>
              <a:rPr lang="sv-SE" dirty="0" smtClean="0"/>
              <a:t>Instruktörens exempel:</a:t>
            </a:r>
          </a:p>
          <a:p>
            <a:endParaRPr lang="sv-SE" dirty="0" smtClean="0"/>
          </a:p>
          <a:p>
            <a:r>
              <a:rPr lang="sv-SE" dirty="0" smtClean="0"/>
              <a:t>_________________________________________________</a:t>
            </a:r>
          </a:p>
          <a:p>
            <a:endParaRPr lang="sv-SE" dirty="0" smtClean="0"/>
          </a:p>
          <a:p>
            <a:endParaRPr lang="sv-SE" dirty="0" smtClean="0"/>
          </a:p>
          <a:p>
            <a:r>
              <a:rPr lang="sv-SE" dirty="0" smtClean="0"/>
              <a:t>_________________________________________________</a:t>
            </a:r>
          </a:p>
          <a:p>
            <a:endParaRPr lang="sv-SE" dirty="0" smtClean="0"/>
          </a:p>
          <a:p>
            <a:endParaRPr lang="sv-SE" dirty="0" smtClean="0"/>
          </a:p>
          <a:p>
            <a:r>
              <a:rPr lang="sv-SE" dirty="0" smtClean="0"/>
              <a:t>_________________________________________________</a:t>
            </a:r>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Introduktion </a:t>
            </a:r>
            <a:r>
              <a:rPr lang="sv-SE" b="0" dirty="0" smtClean="0"/>
              <a:t>enligt gruppledarmaterialet:</a:t>
            </a:r>
            <a:r>
              <a:rPr lang="sv-SE" b="0" baseline="0" dirty="0" smtClean="0"/>
              <a:t> </a:t>
            </a:r>
          </a:p>
          <a:p>
            <a:r>
              <a:rPr lang="sv-SE" sz="1200" kern="1200" dirty="0" smtClean="0">
                <a:solidFill>
                  <a:schemeClr val="tx1"/>
                </a:solidFill>
                <a:latin typeface="+mn-lt"/>
                <a:ea typeface="+mn-ea"/>
                <a:cs typeface="+mn-cs"/>
              </a:rPr>
              <a:t>Det är svårt att alltid vara en förebild för sina barn. Hur vi beter oss i olika situationer påverkas av flera saker. Serien nedan beskriver hur irritation och ilska byggs upp och vilka konsekvenser våra beteenden får. </a:t>
            </a:r>
          </a:p>
          <a:p>
            <a:r>
              <a:rPr lang="sv-SE" sz="1200" kern="1200" dirty="0" smtClean="0">
                <a:solidFill>
                  <a:schemeClr val="tx1"/>
                </a:solidFill>
                <a:latin typeface="+mn-lt"/>
                <a:ea typeface="+mn-ea"/>
                <a:cs typeface="+mn-cs"/>
              </a:rPr>
              <a:t> </a:t>
            </a:r>
          </a:p>
          <a:p>
            <a:r>
              <a:rPr lang="sv-SE" b="1" i="1" dirty="0" smtClean="0"/>
              <a:t>Kort</a:t>
            </a:r>
            <a:r>
              <a:rPr lang="sv-SE" b="1" dirty="0" smtClean="0"/>
              <a:t> genomgång </a:t>
            </a:r>
            <a:r>
              <a:rPr lang="sv-SE" dirty="0" smtClean="0"/>
              <a:t>enligt nedan! Diskussion om bilderna längre fram i materialet.</a:t>
            </a:r>
            <a:r>
              <a:rPr lang="sv-SE" sz="1200" b="1" kern="1200" dirty="0" smtClean="0">
                <a:solidFill>
                  <a:schemeClr val="tx1"/>
                </a:solidFill>
                <a:latin typeface="+mn-lt"/>
                <a:ea typeface="+mn-ea"/>
                <a:cs typeface="+mn-cs"/>
              </a:rPr>
              <a:t/>
            </a:r>
            <a:br>
              <a:rPr lang="sv-SE" sz="1200" b="1" kern="1200" dirty="0" smtClean="0">
                <a:solidFill>
                  <a:schemeClr val="tx1"/>
                </a:solidFill>
                <a:latin typeface="+mn-lt"/>
                <a:ea typeface="+mn-ea"/>
                <a:cs typeface="+mn-cs"/>
              </a:rPr>
            </a:br>
            <a:endParaRPr lang="sv-SE" sz="1200" kern="1200" dirty="0" smtClean="0">
              <a:solidFill>
                <a:schemeClr val="tx1"/>
              </a:solidFill>
              <a:latin typeface="+mn-lt"/>
              <a:ea typeface="+mn-ea"/>
              <a:cs typeface="+mn-cs"/>
            </a:endParaRPr>
          </a:p>
          <a:p>
            <a:r>
              <a:rPr lang="sv-SE" sz="1200" i="1" kern="1200" dirty="0" smtClean="0">
                <a:solidFill>
                  <a:schemeClr val="tx1"/>
                </a:solidFill>
                <a:latin typeface="+mn-lt"/>
                <a:ea typeface="+mn-ea"/>
                <a:cs typeface="+mn-cs"/>
              </a:rPr>
              <a:t>Övergripande stress</a:t>
            </a:r>
            <a:r>
              <a:rPr lang="sv-SE" sz="1200" i="0" kern="1200" dirty="0" smtClean="0">
                <a:solidFill>
                  <a:schemeClr val="tx1"/>
                </a:solidFill>
                <a:latin typeface="+mn-lt"/>
                <a:ea typeface="+mn-ea"/>
                <a:cs typeface="+mn-cs"/>
              </a:rPr>
              <a:t>:</a:t>
            </a:r>
            <a:r>
              <a:rPr lang="sv-SE" sz="1200" i="0" kern="1200" baseline="0" dirty="0" smtClean="0">
                <a:solidFill>
                  <a:schemeClr val="tx1"/>
                </a:solidFill>
                <a:latin typeface="+mn-lt"/>
                <a:ea typeface="+mn-ea"/>
                <a:cs typeface="+mn-cs"/>
              </a:rPr>
              <a:t> Livssituationen e</a:t>
            </a:r>
            <a:r>
              <a:rPr lang="sv-SE" sz="1200" kern="1200" dirty="0" smtClean="0">
                <a:solidFill>
                  <a:schemeClr val="tx1"/>
                </a:solidFill>
                <a:latin typeface="+mn-lt"/>
                <a:ea typeface="+mn-ea"/>
                <a:cs typeface="+mn-cs"/>
              </a:rPr>
              <a:t>xempelvis sömnbrist, ekonomiska svårigheter, tidspress på arbetet. </a:t>
            </a:r>
          </a:p>
          <a:p>
            <a:pPr marL="171450" indent="-171450">
              <a:buFont typeface="Arial" panose="020B0604020202020204" pitchFamily="34" charset="0"/>
              <a:buChar char="•"/>
            </a:pPr>
            <a:r>
              <a:rPr lang="sv-SE" sz="1200" b="1" kern="1200" dirty="0" smtClean="0">
                <a:solidFill>
                  <a:schemeClr val="tx1"/>
                </a:solidFill>
                <a:latin typeface="+mn-lt"/>
                <a:ea typeface="+mn-ea"/>
                <a:cs typeface="+mn-cs"/>
              </a:rPr>
              <a:t>Gör att man…. Lättare reagerar i</a:t>
            </a:r>
          </a:p>
          <a:p>
            <a:r>
              <a:rPr lang="sv-SE" sz="1200" i="1" kern="1200" dirty="0" smtClean="0">
                <a:solidFill>
                  <a:schemeClr val="tx1"/>
                </a:solidFill>
                <a:latin typeface="+mn-lt"/>
                <a:ea typeface="+mn-ea"/>
                <a:cs typeface="+mn-cs"/>
              </a:rPr>
              <a:t>Kritiska situationer:</a:t>
            </a:r>
            <a:r>
              <a:rPr lang="sv-SE" sz="1200" i="1" kern="1200" baseline="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Exempelvis</a:t>
            </a:r>
            <a:r>
              <a:rPr lang="sv-SE" sz="1200" i="0" kern="1200" baseline="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komma iväg på morgonen, syskonbråk, matlagning.</a:t>
            </a:r>
            <a:endParaRPr lang="sv-SE" sz="1200" i="1" kern="1200" dirty="0" smtClean="0">
              <a:solidFill>
                <a:schemeClr val="tx1"/>
              </a:solidFill>
              <a:latin typeface="+mn-lt"/>
              <a:ea typeface="+mn-ea"/>
              <a:cs typeface="+mn-cs"/>
            </a:endParaRPr>
          </a:p>
          <a:p>
            <a:pPr marL="171450" indent="-171450">
              <a:buFont typeface="Arial" panose="020B0604020202020204" pitchFamily="34" charset="0"/>
              <a:buChar char="•"/>
            </a:pPr>
            <a:r>
              <a:rPr lang="sv-SE" sz="1200" b="1" i="0" kern="1200" dirty="0" smtClean="0">
                <a:solidFill>
                  <a:schemeClr val="tx1"/>
                </a:solidFill>
                <a:latin typeface="+mn-lt"/>
                <a:ea typeface="+mn-ea"/>
                <a:cs typeface="+mn-cs"/>
              </a:rPr>
              <a:t> Det ger</a:t>
            </a:r>
            <a:endParaRPr lang="sv-SE" sz="1200" b="1" i="1" kern="1200" dirty="0" smtClean="0">
              <a:solidFill>
                <a:schemeClr val="tx1"/>
              </a:solidFill>
              <a:latin typeface="+mn-lt"/>
              <a:ea typeface="+mn-ea"/>
              <a:cs typeface="+mn-cs"/>
            </a:endParaRPr>
          </a:p>
          <a:p>
            <a:r>
              <a:rPr lang="sv-SE" sz="1200" i="1" kern="1200" dirty="0" smtClean="0">
                <a:solidFill>
                  <a:schemeClr val="tx1"/>
                </a:solidFill>
                <a:latin typeface="+mn-lt"/>
                <a:ea typeface="+mn-ea"/>
                <a:cs typeface="+mn-cs"/>
              </a:rPr>
              <a:t>Tankar och reaktioner i kroppen:</a:t>
            </a:r>
            <a:r>
              <a:rPr lang="sv-SE" sz="1200" i="1" kern="1200" baseline="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Exempelvis</a:t>
            </a:r>
            <a:r>
              <a:rPr lang="sv-SE" sz="1200" i="0" kern="1200" baseline="0" dirty="0" smtClean="0">
                <a:solidFill>
                  <a:schemeClr val="tx1"/>
                </a:solidFill>
                <a:latin typeface="+mn-lt"/>
                <a:ea typeface="+mn-ea"/>
                <a:cs typeface="+mn-cs"/>
              </a:rPr>
              <a:t> h</a:t>
            </a:r>
            <a:r>
              <a:rPr lang="sv-SE" sz="1200" i="0" kern="1200" dirty="0" smtClean="0">
                <a:solidFill>
                  <a:schemeClr val="tx1"/>
                </a:solidFill>
                <a:latin typeface="+mn-lt"/>
                <a:ea typeface="+mn-ea"/>
                <a:cs typeface="+mn-cs"/>
              </a:rPr>
              <a:t>järtklappning, tryck över bröstet, spända muskler, snabb andning. Tankar ”Barnen lyssnar ju aldrig på vad jag säger!” Du gör alltid..</a:t>
            </a:r>
            <a:endParaRPr lang="sv-SE" sz="1200" i="1" kern="1200" dirty="0" smtClean="0">
              <a:solidFill>
                <a:schemeClr val="tx1"/>
              </a:solidFill>
              <a:latin typeface="+mn-lt"/>
              <a:ea typeface="+mn-ea"/>
              <a:cs typeface="+mn-cs"/>
            </a:endParaRPr>
          </a:p>
          <a:p>
            <a:pPr marL="171450" indent="-171450">
              <a:buFont typeface="Arial" panose="020B0604020202020204" pitchFamily="34" charset="0"/>
              <a:buChar char="•"/>
            </a:pPr>
            <a:r>
              <a:rPr lang="sv-SE" sz="1200" b="1" i="1" kern="1200" dirty="0" smtClean="0">
                <a:solidFill>
                  <a:schemeClr val="tx1"/>
                </a:solidFill>
                <a:latin typeface="+mn-lt"/>
                <a:ea typeface="+mn-ea"/>
                <a:cs typeface="+mn-cs"/>
              </a:rPr>
              <a:t>Sätter igång beteenden </a:t>
            </a:r>
          </a:p>
          <a:p>
            <a:r>
              <a:rPr lang="sv-SE" sz="1200" i="1" kern="1200" dirty="0" smtClean="0">
                <a:solidFill>
                  <a:schemeClr val="tx1"/>
                </a:solidFill>
                <a:latin typeface="+mn-lt"/>
                <a:ea typeface="+mn-ea"/>
                <a:cs typeface="+mn-cs"/>
              </a:rPr>
              <a:t>Beteenden:</a:t>
            </a:r>
            <a:r>
              <a:rPr lang="sv-SE" sz="1200" i="1" kern="1200" baseline="0" dirty="0" smtClean="0">
                <a:solidFill>
                  <a:schemeClr val="tx1"/>
                </a:solidFill>
                <a:latin typeface="+mn-lt"/>
                <a:ea typeface="+mn-ea"/>
                <a:cs typeface="+mn-cs"/>
              </a:rPr>
              <a:t> </a:t>
            </a:r>
            <a:r>
              <a:rPr lang="sv-SE" sz="1200" kern="1200" dirty="0" smtClean="0">
                <a:solidFill>
                  <a:schemeClr val="tx1"/>
                </a:solidFill>
                <a:latin typeface="+mn-lt"/>
                <a:ea typeface="+mn-ea"/>
                <a:cs typeface="+mn-cs"/>
              </a:rPr>
              <a:t>Exempelvis</a:t>
            </a:r>
            <a:r>
              <a:rPr lang="sv-SE" sz="1200" kern="1200" baseline="0" dirty="0" smtClean="0">
                <a:solidFill>
                  <a:schemeClr val="tx1"/>
                </a:solidFill>
                <a:latin typeface="+mn-lt"/>
                <a:ea typeface="+mn-ea"/>
                <a:cs typeface="+mn-cs"/>
              </a:rPr>
              <a:t> h</a:t>
            </a:r>
            <a:r>
              <a:rPr lang="sv-SE" sz="1200" kern="1200" dirty="0" smtClean="0">
                <a:solidFill>
                  <a:schemeClr val="tx1"/>
                </a:solidFill>
                <a:latin typeface="+mn-lt"/>
                <a:ea typeface="+mn-ea"/>
                <a:cs typeface="+mn-cs"/>
              </a:rPr>
              <a:t>öja rösten, smälla i dörren, rynka pannan.</a:t>
            </a:r>
          </a:p>
          <a:p>
            <a:pPr marL="171450" indent="-171450">
              <a:buFont typeface="Arial" panose="020B0604020202020204" pitchFamily="34" charset="0"/>
              <a:buChar char="•"/>
            </a:pPr>
            <a:r>
              <a:rPr lang="sv-SE" sz="1200" b="1" kern="1200" dirty="0" smtClean="0">
                <a:solidFill>
                  <a:schemeClr val="tx1"/>
                </a:solidFill>
                <a:latin typeface="+mn-lt"/>
                <a:ea typeface="+mn-ea"/>
                <a:cs typeface="+mn-cs"/>
              </a:rPr>
              <a:t> Leder till</a:t>
            </a:r>
          </a:p>
          <a:p>
            <a:r>
              <a:rPr lang="sv-SE" sz="1200" i="1" kern="1200" dirty="0" smtClean="0">
                <a:solidFill>
                  <a:schemeClr val="tx1"/>
                </a:solidFill>
                <a:latin typeface="+mn-lt"/>
                <a:ea typeface="+mn-ea"/>
                <a:cs typeface="+mn-cs"/>
              </a:rPr>
              <a:t>Konsekvenser:</a:t>
            </a:r>
            <a:r>
              <a:rPr lang="sv-SE" sz="1200" i="1" kern="1200" baseline="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Exempelvis </a:t>
            </a:r>
            <a:r>
              <a:rPr lang="sv-SE" sz="1200" i="1" kern="1200" dirty="0" smtClean="0">
                <a:solidFill>
                  <a:schemeClr val="tx1"/>
                </a:solidFill>
                <a:latin typeface="+mn-lt"/>
                <a:ea typeface="+mn-ea"/>
                <a:cs typeface="+mn-cs"/>
              </a:rPr>
              <a:t>kortsiktsfällan</a:t>
            </a:r>
            <a:r>
              <a:rPr lang="sv-SE" sz="1200" i="1" kern="1200" baseline="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 Barnen städar upp men relationen försämras, vilket kan leda till fler konflikter på sikt.</a:t>
            </a:r>
            <a:endParaRPr lang="sv-SE" sz="1200" i="1" kern="1200" dirty="0" smtClean="0">
              <a:solidFill>
                <a:schemeClr val="tx1"/>
              </a:solidFill>
              <a:latin typeface="+mn-lt"/>
              <a:ea typeface="+mn-ea"/>
              <a:cs typeface="+mn-cs"/>
            </a:endParaRPr>
          </a:p>
          <a:p>
            <a:r>
              <a:rPr lang="sv-SE" sz="1200" kern="1200" smtClean="0">
                <a:solidFill>
                  <a:schemeClr val="tx1"/>
                </a:solidFill>
                <a:latin typeface="+mn-lt"/>
                <a:ea typeface="+mn-ea"/>
                <a:cs typeface="+mn-cs"/>
              </a:rPr>
              <a:t/>
            </a:r>
            <a:br>
              <a:rPr lang="sv-SE" sz="1200" kern="1200" smtClean="0">
                <a:solidFill>
                  <a:schemeClr val="tx1"/>
                </a:solidFill>
                <a:latin typeface="+mn-lt"/>
                <a:ea typeface="+mn-ea"/>
                <a:cs typeface="+mn-cs"/>
              </a:rPr>
            </a:br>
            <a:r>
              <a:rPr lang="sv-SE" sz="1200" b="1" kern="1200" smtClean="0">
                <a:solidFill>
                  <a:schemeClr val="tx1"/>
                </a:solidFill>
                <a:latin typeface="+mn-lt"/>
                <a:ea typeface="+mn-ea"/>
                <a:cs typeface="+mn-cs"/>
              </a:rPr>
              <a:t>Poängtera </a:t>
            </a:r>
            <a:r>
              <a:rPr lang="sv-SE" sz="1200" b="0" kern="1200" dirty="0" smtClean="0">
                <a:solidFill>
                  <a:schemeClr val="tx1"/>
                </a:solidFill>
                <a:latin typeface="+mn-lt"/>
                <a:ea typeface="+mn-ea"/>
                <a:cs typeface="+mn-cs"/>
              </a:rPr>
              <a:t>för gruppledarna </a:t>
            </a:r>
            <a:r>
              <a:rPr lang="sv-SE" sz="1200" kern="1200" dirty="0" smtClean="0">
                <a:solidFill>
                  <a:schemeClr val="tx1"/>
                </a:solidFill>
                <a:latin typeface="+mn-lt"/>
                <a:ea typeface="+mn-ea"/>
                <a:cs typeface="+mn-cs"/>
              </a:rPr>
              <a:t>att föräldrarna lätt hoppar mellan de olika rutorna i</a:t>
            </a:r>
            <a:r>
              <a:rPr lang="sv-SE" sz="1200" kern="1200" baseline="0" dirty="0" smtClean="0">
                <a:solidFill>
                  <a:schemeClr val="tx1"/>
                </a:solidFill>
                <a:latin typeface="+mn-lt"/>
                <a:ea typeface="+mn-ea"/>
                <a:cs typeface="+mn-cs"/>
              </a:rPr>
              <a:t> diskussionen</a:t>
            </a:r>
            <a:r>
              <a:rPr lang="sv-SE" sz="1200" kern="1200" dirty="0" smtClean="0">
                <a:solidFill>
                  <a:schemeClr val="tx1"/>
                </a:solidFill>
                <a:latin typeface="+mn-lt"/>
                <a:ea typeface="+mn-ea"/>
                <a:cs typeface="+mn-cs"/>
              </a:rPr>
              <a:t> men</a:t>
            </a:r>
            <a:r>
              <a:rPr lang="sv-SE" sz="1200" kern="1200" baseline="0" dirty="0" smtClean="0">
                <a:solidFill>
                  <a:schemeClr val="tx1"/>
                </a:solidFill>
                <a:latin typeface="+mn-lt"/>
                <a:ea typeface="+mn-ea"/>
                <a:cs typeface="+mn-cs"/>
              </a:rPr>
              <a:t> att det är viktigt att hjälpa dem att sortera och hålla isär rutorna. Exempelvis: ”Det där är ett jättebra exempel på hur man kan hantera stressen, något vi kommer prata mer om snart”.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a:p>
            <a:r>
              <a:rPr lang="sv-SE" sz="1200" b="1" i="1" kern="1200" dirty="0" smtClean="0">
                <a:solidFill>
                  <a:schemeClr val="tx1"/>
                </a:solidFill>
                <a:latin typeface="+mn-lt"/>
                <a:ea typeface="+mn-ea"/>
                <a:cs typeface="+mn-cs"/>
              </a:rPr>
              <a:t/>
            </a:r>
            <a:br>
              <a:rPr lang="sv-SE" sz="1200" b="1" i="1" kern="1200" dirty="0" smtClean="0">
                <a:solidFill>
                  <a:schemeClr val="tx1"/>
                </a:solidFill>
                <a:latin typeface="+mn-lt"/>
                <a:ea typeface="+mn-ea"/>
                <a:cs typeface="+mn-cs"/>
              </a:rPr>
            </a:br>
            <a:r>
              <a:rPr lang="sv-SE" sz="1200" b="1" kern="1200" dirty="0" smtClean="0">
                <a:solidFill>
                  <a:schemeClr val="tx1"/>
                </a:solidFill>
                <a:latin typeface="+mn-lt"/>
                <a:ea typeface="+mn-ea"/>
                <a:cs typeface="+mn-cs"/>
              </a:rPr>
              <a:t> </a:t>
            </a:r>
            <a:endParaRPr lang="sv-SE" sz="120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latin typeface="+mn-lt"/>
                <a:ea typeface="+mn-ea"/>
                <a:cs typeface="+mn-cs"/>
              </a:rPr>
              <a:t>Introduktion</a:t>
            </a:r>
            <a:r>
              <a:rPr lang="sv-SE" sz="1200" kern="1200" dirty="0" smtClean="0">
                <a:solidFill>
                  <a:schemeClr val="tx1"/>
                </a:solidFill>
                <a:latin typeface="+mn-lt"/>
                <a:ea typeface="+mn-ea"/>
                <a:cs typeface="+mn-cs"/>
              </a:rPr>
              <a:t> enligt gruppledarmaterialet:</a:t>
            </a:r>
            <a:r>
              <a:rPr lang="sv-SE" sz="1200" kern="1200" baseline="0" dirty="0" smtClean="0">
                <a:solidFill>
                  <a:schemeClr val="tx1"/>
                </a:solidFill>
                <a:latin typeface="+mn-lt"/>
                <a:ea typeface="+mn-ea"/>
                <a:cs typeface="+mn-cs"/>
              </a:rPr>
              <a:t> </a:t>
            </a:r>
            <a:r>
              <a:rPr lang="sv-SE" sz="1200" kern="1200" dirty="0" smtClean="0">
                <a:solidFill>
                  <a:schemeClr val="tx1"/>
                </a:solidFill>
                <a:latin typeface="+mn-lt"/>
                <a:ea typeface="+mn-ea"/>
                <a:cs typeface="+mn-cs"/>
              </a:rPr>
              <a:t>Stress och påfrestningar i livssituationen i stort påverkar vår förmåga att behålla lugnet i stunden.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a:p>
            <a:r>
              <a:rPr lang="sv-SE" sz="1200" b="1" i="0" kern="1200" dirty="0" smtClean="0">
                <a:solidFill>
                  <a:schemeClr val="tx1"/>
                </a:solidFill>
                <a:latin typeface="+mn-lt"/>
                <a:ea typeface="+mn-ea"/>
                <a:cs typeface="+mn-cs"/>
              </a:rPr>
              <a:t>Fråga gruppledarna</a:t>
            </a:r>
            <a:r>
              <a:rPr lang="sv-SE" sz="1200" i="0" kern="1200" dirty="0" smtClean="0">
                <a:solidFill>
                  <a:schemeClr val="tx1"/>
                </a:solidFill>
                <a:latin typeface="+mn-lt"/>
                <a:ea typeface="+mn-ea"/>
                <a:cs typeface="+mn-cs"/>
              </a:rPr>
              <a:t> om exempel på övergripande stress. Fråga också hur det påverkar dem som föräldrar/makar/kollegor. </a:t>
            </a:r>
          </a:p>
          <a:p>
            <a:endParaRPr lang="sv-SE" sz="1200" i="0"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Här är det en utmaning att hjälpa föräldrarna att hålla sig till övergripande</a:t>
            </a:r>
            <a:r>
              <a:rPr lang="sv-SE" sz="1200" i="0" kern="1200" baseline="0" dirty="0" smtClean="0">
                <a:solidFill>
                  <a:schemeClr val="tx1"/>
                </a:solidFill>
                <a:latin typeface="+mn-lt"/>
                <a:ea typeface="+mn-ea"/>
                <a:cs typeface="+mn-cs"/>
              </a:rPr>
              <a:t> stress, t ex mycket på jobbet, sömnbrist, bilköer, ekonomi. </a:t>
            </a:r>
            <a:endParaRPr lang="sv-SE" sz="1200" i="1"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 </a:t>
            </a:r>
            <a:endParaRPr lang="sv-SE"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Med hög stress i kroppen så kan det räcka med ett rödljus…</a:t>
            </a:r>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i="0" kern="1200" dirty="0" smtClean="0">
                <a:solidFill>
                  <a:schemeClr val="tx1"/>
                </a:solidFill>
                <a:latin typeface="+mn-lt"/>
                <a:ea typeface="+mn-ea"/>
                <a:cs typeface="+mn-cs"/>
              </a:rPr>
              <a:t>Fråga</a:t>
            </a:r>
            <a:r>
              <a:rPr lang="sv-SE" sz="1200" b="1" i="0" kern="1200" baseline="0" dirty="0" smtClean="0">
                <a:solidFill>
                  <a:schemeClr val="tx1"/>
                </a:solidFill>
                <a:latin typeface="+mn-lt"/>
                <a:ea typeface="+mn-ea"/>
                <a:cs typeface="+mn-cs"/>
              </a:rPr>
              <a:t> gruppledarna</a:t>
            </a:r>
            <a:r>
              <a:rPr lang="sv-SE" sz="1200" i="0" kern="1200" dirty="0" smtClean="0">
                <a:solidFill>
                  <a:schemeClr val="tx1"/>
                </a:solidFill>
                <a:latin typeface="+mn-lt"/>
                <a:ea typeface="+mn-ea"/>
                <a:cs typeface="+mn-cs"/>
              </a:rPr>
              <a:t> om förslag på</a:t>
            </a:r>
            <a:r>
              <a:rPr lang="sv-SE" sz="1200" i="0" kern="1200" baseline="0" dirty="0" smtClean="0">
                <a:solidFill>
                  <a:schemeClr val="tx1"/>
                </a:solidFill>
                <a:latin typeface="+mn-lt"/>
                <a:ea typeface="+mn-ea"/>
                <a:cs typeface="+mn-cs"/>
              </a:rPr>
              <a:t> hur man</a:t>
            </a:r>
            <a:r>
              <a:rPr lang="sv-SE" sz="1200" i="0" kern="1200" dirty="0" smtClean="0">
                <a:solidFill>
                  <a:schemeClr val="tx1"/>
                </a:solidFill>
                <a:latin typeface="+mn-lt"/>
                <a:ea typeface="+mn-ea"/>
                <a:cs typeface="+mn-cs"/>
              </a:rPr>
              <a:t> kan göra för att sänka sin stressnivå. </a:t>
            </a:r>
            <a:endParaRPr lang="sv-SE" sz="1200" i="1"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 </a:t>
            </a:r>
            <a:r>
              <a:rPr lang="sv-SE" sz="1200" i="1" kern="1200" dirty="0" smtClean="0">
                <a:solidFill>
                  <a:schemeClr val="tx1"/>
                </a:solidFill>
                <a:latin typeface="+mn-lt"/>
                <a:ea typeface="+mn-ea"/>
                <a:cs typeface="+mn-cs"/>
              </a:rPr>
              <a:t> </a:t>
            </a:r>
          </a:p>
          <a:p>
            <a:r>
              <a:rPr lang="sv-SE" sz="1200" b="1" i="0" kern="1200" dirty="0" smtClean="0">
                <a:solidFill>
                  <a:schemeClr val="tx1"/>
                </a:solidFill>
                <a:latin typeface="+mn-lt"/>
                <a:ea typeface="+mn-ea"/>
                <a:cs typeface="+mn-cs"/>
              </a:rPr>
              <a:t>Fråga gruppledarna</a:t>
            </a:r>
            <a:r>
              <a:rPr lang="sv-SE" sz="1200" i="0" kern="1200" dirty="0" smtClean="0">
                <a:solidFill>
                  <a:schemeClr val="tx1"/>
                </a:solidFill>
                <a:latin typeface="+mn-lt"/>
                <a:ea typeface="+mn-ea"/>
                <a:cs typeface="+mn-cs"/>
              </a:rPr>
              <a:t> vad återhämtning innebär för dem. Fyll på enligt nedan:</a:t>
            </a:r>
            <a:endParaRPr lang="sv-SE" sz="1200" i="1"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 Regelbunden motion har enligt forskning visat sig minska stress.</a:t>
            </a:r>
            <a:endParaRPr lang="sv-SE" sz="1200" i="1"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 Planera in egen tid för återhämtning har visat sig minska stress. </a:t>
            </a:r>
            <a:r>
              <a:rPr lang="sv-SE" sz="1200" i="1" kern="1200" dirty="0" smtClean="0">
                <a:solidFill>
                  <a:schemeClr val="tx1"/>
                </a:solidFill>
                <a:latin typeface="+mn-lt"/>
                <a:ea typeface="+mn-ea"/>
                <a:cs typeface="+mn-cs"/>
              </a:rPr>
              <a:t> </a:t>
            </a:r>
          </a:p>
          <a:p>
            <a:pPr algn="l"/>
            <a:endParaRPr lang="sv-SE" b="1" dirty="0" smtClean="0">
              <a:solidFill>
                <a:srgbClr val="FF0000"/>
              </a:solidFill>
            </a:endParaRPr>
          </a:p>
          <a:p>
            <a:pPr algn="l"/>
            <a:endParaRPr lang="sv-SE" b="1" dirty="0" smtClean="0">
              <a:solidFill>
                <a:srgbClr val="FF0000"/>
              </a:solidFill>
            </a:endParaRPr>
          </a:p>
          <a:p>
            <a:pPr algn="l"/>
            <a:r>
              <a:rPr lang="sv-SE" b="1" dirty="0" smtClean="0">
                <a:solidFill>
                  <a:srgbClr val="FF0000"/>
                </a:solidFill>
              </a:rPr>
              <a:t>Referenser:</a:t>
            </a:r>
          </a:p>
          <a:p>
            <a:pPr algn="l"/>
            <a:r>
              <a:rPr lang="sv-SE" b="1" dirty="0" smtClean="0">
                <a:solidFill>
                  <a:srgbClr val="FF0000"/>
                </a:solidFill>
              </a:rPr>
              <a:t>Motion</a:t>
            </a:r>
            <a:r>
              <a:rPr lang="sv-SE" dirty="0" smtClean="0">
                <a:solidFill>
                  <a:srgbClr val="FF0000"/>
                </a:solidFill>
              </a:rPr>
              <a:t> –</a:t>
            </a:r>
            <a:r>
              <a:rPr lang="sv-SE" baseline="0" dirty="0" smtClean="0">
                <a:solidFill>
                  <a:srgbClr val="FF0000"/>
                </a:solidFill>
              </a:rPr>
              <a:t> Regelbunden fysisk aktivitet minskar upplevd stress. Även risken för utbrändhet, depressiva symtom och ångest minskar enligt en svensk studie som beskrivs i Läkartidningen nr 36, 2011. Den finns på nätet: </a:t>
            </a:r>
            <a:r>
              <a:rPr lang="sv-SE" baseline="0" dirty="0" err="1" smtClean="0">
                <a:solidFill>
                  <a:srgbClr val="FF0000"/>
                </a:solidFill>
              </a:rPr>
              <a:t>lakartidningen.se</a:t>
            </a:r>
            <a:endParaRPr lang="sv-SE" baseline="0" dirty="0" smtClean="0">
              <a:solidFill>
                <a:srgbClr val="FF0000"/>
              </a:solidFill>
            </a:endParaRPr>
          </a:p>
          <a:p>
            <a:pPr algn="l"/>
            <a:endParaRPr lang="sv-SE" dirty="0" smtClean="0">
              <a:solidFill>
                <a:srgbClr val="FF0000"/>
              </a:solidFill>
            </a:endParaRPr>
          </a:p>
          <a:p>
            <a:r>
              <a:rPr lang="sv-SE" b="1" dirty="0" smtClean="0">
                <a:solidFill>
                  <a:srgbClr val="FF0000"/>
                </a:solidFill>
              </a:rPr>
              <a:t>Egen tid</a:t>
            </a:r>
            <a:r>
              <a:rPr lang="sv-SE" b="0" baseline="0" dirty="0" smtClean="0">
                <a:solidFill>
                  <a:srgbClr val="FF0000"/>
                </a:solidFill>
              </a:rPr>
              <a:t> - </a:t>
            </a:r>
            <a:r>
              <a:rPr lang="sv-SE" dirty="0" smtClean="0">
                <a:solidFill>
                  <a:srgbClr val="FF0000"/>
                </a:solidFill>
              </a:rPr>
              <a:t>Finns studier som tyder på att föräldrar som har egen tid och umgänge utanför familjen har färre konflikter med sina barn och att effekten är</a:t>
            </a:r>
            <a:r>
              <a:rPr lang="sv-SE" baseline="0" dirty="0" smtClean="0">
                <a:solidFill>
                  <a:srgbClr val="FF0000"/>
                </a:solidFill>
              </a:rPr>
              <a:t> omedelbar</a:t>
            </a:r>
            <a:r>
              <a:rPr lang="sv-SE" dirty="0" smtClean="0">
                <a:solidFill>
                  <a:srgbClr val="FF0000"/>
                </a:solidFill>
              </a:rPr>
              <a:t>. </a:t>
            </a:r>
            <a:r>
              <a:rPr lang="sv-SE" baseline="0" dirty="0" smtClean="0">
                <a:solidFill>
                  <a:srgbClr val="FF0000"/>
                </a:solidFill>
              </a:rPr>
              <a:t>(</a:t>
            </a:r>
            <a:r>
              <a:rPr lang="sv-SE" baseline="0" dirty="0" err="1" smtClean="0">
                <a:solidFill>
                  <a:srgbClr val="FF0000"/>
                </a:solidFill>
              </a:rPr>
              <a:t>Wahler</a:t>
            </a:r>
            <a:r>
              <a:rPr lang="sv-SE" baseline="0" dirty="0" smtClean="0">
                <a:solidFill>
                  <a:srgbClr val="FF0000"/>
                </a:solidFill>
              </a:rPr>
              <a:t>, 1980)</a:t>
            </a:r>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latin typeface="+mn-lt"/>
                <a:ea typeface="+mn-ea"/>
                <a:cs typeface="+mn-cs"/>
              </a:rPr>
              <a:t>Ur gruppledarmaterialet:</a:t>
            </a:r>
            <a:r>
              <a:rPr lang="sv-SE" sz="1200" b="1" kern="1200" baseline="0" dirty="0" smtClean="0">
                <a:solidFill>
                  <a:schemeClr val="tx1"/>
                </a:solidFill>
                <a:latin typeface="+mn-lt"/>
                <a:ea typeface="+mn-ea"/>
                <a:cs typeface="+mn-cs"/>
              </a:rPr>
              <a:t> </a:t>
            </a:r>
            <a:r>
              <a:rPr lang="sv-SE" sz="1200" kern="1200" dirty="0" smtClean="0">
                <a:solidFill>
                  <a:schemeClr val="tx1"/>
                </a:solidFill>
                <a:latin typeface="+mn-lt"/>
                <a:ea typeface="+mn-ea"/>
                <a:cs typeface="+mn-cs"/>
              </a:rPr>
              <a:t>Kritiska situationer är situationer som oftare än andra leder till irritation och ilska. Genom att bli medveten om sina egna kritiska situationer är de lättare att förhindra.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latin typeface="+mn-lt"/>
                <a:ea typeface="+mn-ea"/>
                <a:cs typeface="+mn-cs"/>
              </a:rPr>
              <a:t>Fråga</a:t>
            </a:r>
            <a:r>
              <a:rPr lang="sv-SE" sz="1200" b="1" kern="1200" baseline="0" dirty="0" smtClean="0">
                <a:solidFill>
                  <a:schemeClr val="tx1"/>
                </a:solidFill>
                <a:latin typeface="+mn-lt"/>
                <a:ea typeface="+mn-ea"/>
                <a:cs typeface="+mn-cs"/>
              </a:rPr>
              <a:t> gruppledarna </a:t>
            </a:r>
            <a:r>
              <a:rPr lang="sv-SE" sz="1200" b="0" kern="1200" baseline="0" dirty="0" smtClean="0">
                <a:solidFill>
                  <a:schemeClr val="tx1"/>
                </a:solidFill>
                <a:latin typeface="+mn-lt"/>
                <a:ea typeface="+mn-ea"/>
                <a:cs typeface="+mn-cs"/>
              </a:rPr>
              <a:t>vilka deras kritiska situationer är.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smtClean="0">
              <a:solidFill>
                <a:schemeClr val="tx1"/>
              </a:solidFill>
              <a:latin typeface="+mn-lt"/>
              <a:ea typeface="+mn-ea"/>
              <a:cs typeface="+mn-cs"/>
            </a:endParaRPr>
          </a:p>
          <a:p>
            <a:r>
              <a:rPr lang="sv-SE" b="1" dirty="0" smtClean="0"/>
              <a:t>Visa film 8:</a:t>
            </a:r>
            <a:r>
              <a:rPr lang="sv-SE" dirty="0" smtClean="0"/>
              <a:t> </a:t>
            </a:r>
            <a:r>
              <a:rPr lang="sv-SE" i="1" dirty="0" smtClean="0"/>
              <a:t>Stress på morgonen</a:t>
            </a:r>
          </a:p>
          <a:p>
            <a:pPr>
              <a:buFontTx/>
              <a:buChar char="-"/>
            </a:pPr>
            <a:r>
              <a:rPr lang="sv-SE" dirty="0" smtClean="0"/>
              <a:t>Hur tror ni barnet upplevde situationen?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endParaRPr lang="sv-SE" b="1" dirty="0" smtClean="0"/>
          </a:p>
          <a:p>
            <a:r>
              <a:rPr lang="sv-SE" sz="1200" b="1" i="0" kern="1200" dirty="0" smtClean="0">
                <a:solidFill>
                  <a:schemeClr val="tx1"/>
                </a:solidFill>
                <a:latin typeface="+mn-lt"/>
                <a:ea typeface="+mn-ea"/>
                <a:cs typeface="+mn-cs"/>
              </a:rPr>
              <a:t>Fråga gruppledarna</a:t>
            </a:r>
            <a:r>
              <a:rPr lang="sv-SE" sz="1200" i="0" kern="1200" dirty="0" smtClean="0">
                <a:solidFill>
                  <a:schemeClr val="tx1"/>
                </a:solidFill>
                <a:latin typeface="+mn-lt"/>
                <a:ea typeface="+mn-ea"/>
                <a:cs typeface="+mn-cs"/>
              </a:rPr>
              <a:t> vad de kan göra för att påverka eller förhindra sina kritiska situationer.</a:t>
            </a:r>
            <a:r>
              <a:rPr lang="sv-SE" sz="1200" i="1" kern="1200" baseline="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Fyll på enligt nedan: </a:t>
            </a:r>
            <a:endParaRPr lang="sv-SE" sz="1200" i="1"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a:t>
            </a:r>
            <a:r>
              <a:rPr lang="sv-SE" sz="1200" i="0" kern="1200" baseline="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Förbereda sig så att situationen inte blir lika kritisk, till exempel packa väskan kvällen innan. </a:t>
            </a:r>
            <a:endParaRPr lang="sv-SE" sz="1200" i="1" kern="1200" dirty="0" smtClean="0">
              <a:solidFill>
                <a:schemeClr val="tx1"/>
              </a:solidFill>
              <a:latin typeface="+mn-lt"/>
              <a:ea typeface="+mn-ea"/>
              <a:cs typeface="+mn-cs"/>
            </a:endParaRPr>
          </a:p>
          <a:p>
            <a:pPr lvl="0"/>
            <a:r>
              <a:rPr lang="sv-SE" sz="1200" i="0" kern="1200" dirty="0" smtClean="0">
                <a:solidFill>
                  <a:schemeClr val="tx1"/>
                </a:solidFill>
                <a:latin typeface="+mn-lt"/>
                <a:ea typeface="+mn-ea"/>
                <a:cs typeface="+mn-cs"/>
              </a:rPr>
              <a:t>- Använda små klistermärken som påminnelse</a:t>
            </a:r>
            <a:r>
              <a:rPr lang="sv-SE" sz="1200" i="1" kern="120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Brukar man bli arg när man möts av stöket i hallen kan man till exempel sätta ett klistermärke på hallspegeln.</a:t>
            </a:r>
            <a:r>
              <a:rPr lang="sv-SE" sz="1200" i="1" kern="1200" dirty="0" smtClean="0">
                <a:solidFill>
                  <a:schemeClr val="tx1"/>
                </a:solidFill>
                <a:latin typeface="+mn-lt"/>
                <a:ea typeface="+mn-ea"/>
                <a:cs typeface="+mn-cs"/>
              </a:rPr>
              <a:t> </a:t>
            </a:r>
          </a:p>
          <a:p>
            <a:r>
              <a:rPr lang="sv-SE" sz="1200" i="0" kern="1200" dirty="0" smtClean="0">
                <a:solidFill>
                  <a:schemeClr val="tx1"/>
                </a:solidFill>
                <a:latin typeface="+mn-lt"/>
                <a:ea typeface="+mn-ea"/>
                <a:cs typeface="+mn-cs"/>
              </a:rPr>
              <a:t> </a:t>
            </a:r>
            <a:endParaRPr lang="sv-SE" sz="1200" i="1" kern="1200" dirty="0" smtClean="0">
              <a:solidFill>
                <a:schemeClr val="tx1"/>
              </a:solidFill>
              <a:latin typeface="+mn-lt"/>
              <a:ea typeface="+mn-ea"/>
              <a:cs typeface="+mn-cs"/>
            </a:endParaRPr>
          </a:p>
          <a:p>
            <a:r>
              <a:rPr lang="sv-SE" sz="1200" b="1" i="0" kern="1200" dirty="0" smtClean="0">
                <a:solidFill>
                  <a:schemeClr val="tx1"/>
                </a:solidFill>
                <a:latin typeface="+mn-lt"/>
                <a:ea typeface="+mn-ea"/>
                <a:cs typeface="+mn-cs"/>
              </a:rPr>
              <a:t>Visa</a:t>
            </a:r>
            <a:r>
              <a:rPr lang="sv-SE" sz="1200" b="1" i="0" kern="1200" baseline="0" dirty="0" smtClean="0">
                <a:solidFill>
                  <a:schemeClr val="tx1"/>
                </a:solidFill>
                <a:latin typeface="+mn-lt"/>
                <a:ea typeface="+mn-ea"/>
                <a:cs typeface="+mn-cs"/>
              </a:rPr>
              <a:t> upp</a:t>
            </a:r>
            <a:r>
              <a:rPr lang="sv-SE" sz="1200" i="0" kern="1200" dirty="0" smtClean="0">
                <a:solidFill>
                  <a:schemeClr val="tx1"/>
                </a:solidFill>
                <a:latin typeface="+mn-lt"/>
                <a:ea typeface="+mn-ea"/>
                <a:cs typeface="+mn-cs"/>
              </a:rPr>
              <a:t> exempel på klistermärken. Klistermärken delas ut till gruppledarna på handledningen.</a:t>
            </a:r>
            <a:endParaRPr lang="sv-SE" sz="1200" i="1" kern="1200" dirty="0" smtClean="0">
              <a:solidFill>
                <a:schemeClr val="tx1"/>
              </a:solidFill>
              <a:latin typeface="+mn-lt"/>
              <a:ea typeface="+mn-ea"/>
              <a:cs typeface="+mn-cs"/>
            </a:endParaRPr>
          </a:p>
          <a:p>
            <a:endParaRPr lang="sv-SE" b="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smtClean="0">
                <a:solidFill>
                  <a:schemeClr val="tx1"/>
                </a:solidFill>
                <a:latin typeface="+mn-lt"/>
                <a:ea typeface="+mn-ea"/>
                <a:cs typeface="+mn-cs"/>
              </a:rPr>
              <a:t>Ur gruppledarmaterialet</a:t>
            </a:r>
            <a:r>
              <a:rPr lang="sv-SE" sz="1200" kern="1200" dirty="0" smtClean="0">
                <a:solidFill>
                  <a:schemeClr val="tx1"/>
                </a:solidFill>
                <a:latin typeface="+mn-lt"/>
                <a:ea typeface="+mn-ea"/>
                <a:cs typeface="+mn-cs"/>
              </a:rPr>
              <a:t>: Hög stress och ilska påverkar kroppen och tankeförmågan. Ju tidigare en </a:t>
            </a:r>
            <a:r>
              <a:rPr lang="sv-SE" sz="1200" kern="1200" dirty="0" err="1" smtClean="0">
                <a:solidFill>
                  <a:schemeClr val="tx1"/>
                </a:solidFill>
                <a:latin typeface="+mn-lt"/>
                <a:ea typeface="+mn-ea"/>
                <a:cs typeface="+mn-cs"/>
              </a:rPr>
              <a:t>ilskereaktion</a:t>
            </a:r>
            <a:r>
              <a:rPr lang="sv-SE" sz="1200" kern="1200" dirty="0" smtClean="0">
                <a:solidFill>
                  <a:schemeClr val="tx1"/>
                </a:solidFill>
                <a:latin typeface="+mn-lt"/>
                <a:ea typeface="+mn-ea"/>
                <a:cs typeface="+mn-cs"/>
              </a:rPr>
              <a:t> kan brytas desto lättare är det. Därför är det bra att bli medveten om sina egna tankar och kroppsliga reaktioner vid stress och ilska.</a:t>
            </a:r>
          </a:p>
          <a:p>
            <a:r>
              <a:rPr lang="sv-SE" sz="1200" b="1" kern="1200" dirty="0" smtClean="0">
                <a:solidFill>
                  <a:schemeClr val="tx1"/>
                </a:solidFill>
                <a:latin typeface="+mn-lt"/>
                <a:ea typeface="+mn-ea"/>
                <a:cs typeface="+mn-cs"/>
              </a:rPr>
              <a:t> </a:t>
            </a:r>
            <a:endParaRPr lang="sv-SE" sz="1200" kern="1200" dirty="0" smtClean="0">
              <a:solidFill>
                <a:schemeClr val="tx1"/>
              </a:solidFill>
              <a:latin typeface="+mn-lt"/>
              <a:ea typeface="+mn-ea"/>
              <a:cs typeface="+mn-cs"/>
            </a:endParaRPr>
          </a:p>
          <a:p>
            <a:r>
              <a:rPr lang="sv-SE" sz="1200" b="1" kern="1200" dirty="0" smtClean="0">
                <a:solidFill>
                  <a:schemeClr val="tx1"/>
                </a:solidFill>
                <a:latin typeface="+mn-lt"/>
                <a:ea typeface="+mn-ea"/>
                <a:cs typeface="+mn-cs"/>
              </a:rPr>
              <a:t>Fråga gruppledarna</a:t>
            </a:r>
            <a:r>
              <a:rPr lang="sv-SE" sz="1200" kern="1200" dirty="0" smtClean="0">
                <a:solidFill>
                  <a:schemeClr val="tx1"/>
                </a:solidFill>
                <a:latin typeface="+mn-lt"/>
                <a:ea typeface="+mn-ea"/>
                <a:cs typeface="+mn-cs"/>
              </a:rPr>
              <a:t> om exempel på kroppsliga reaktioner och tankar vid stress och ilska.</a:t>
            </a:r>
          </a:p>
          <a:p>
            <a:r>
              <a:rPr lang="sv-SE" sz="1200" kern="1200" dirty="0" smtClean="0">
                <a:solidFill>
                  <a:schemeClr val="tx1"/>
                </a:solidFill>
                <a:latin typeface="+mn-lt"/>
                <a:ea typeface="+mn-ea"/>
                <a:cs typeface="+mn-cs"/>
              </a:rPr>
              <a:t>Instruktörens exempel (att använda vid behov): ___________________________________</a:t>
            </a:r>
          </a:p>
          <a:p>
            <a:endParaRPr lang="sv-SE" sz="2400" i="1"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smtClean="0">
                <a:solidFill>
                  <a:schemeClr val="tx1"/>
                </a:solidFill>
                <a:latin typeface="+mn-lt"/>
                <a:ea typeface="+mn-ea"/>
                <a:cs typeface="+mn-cs"/>
              </a:rPr>
              <a:t>Förklara att </a:t>
            </a:r>
            <a:r>
              <a:rPr lang="sv-SE" sz="1200" kern="1200" dirty="0" smtClean="0">
                <a:solidFill>
                  <a:schemeClr val="tx1"/>
                </a:solidFill>
                <a:latin typeface="+mn-lt"/>
                <a:ea typeface="+mn-ea"/>
                <a:cs typeface="+mn-cs"/>
              </a:rPr>
              <a:t>vid stress så minskar blodflödet till hjärnan och fokus på det negativa ökar. Det blir svårare att tänka klart och hitta lösningar på problem.</a:t>
            </a:r>
          </a:p>
          <a:p>
            <a:endParaRPr lang="sv-SE" sz="1200" i="1" kern="1200" dirty="0" smtClean="0">
              <a:solidFill>
                <a:schemeClr val="tx1"/>
              </a:solidFill>
              <a:latin typeface="+mn-lt"/>
              <a:ea typeface="+mn-ea"/>
              <a:cs typeface="+mn-cs"/>
            </a:endParaRPr>
          </a:p>
          <a:p>
            <a:endParaRPr lang="sv-SE" sz="1200" i="1"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Betona att </a:t>
            </a:r>
            <a:r>
              <a:rPr lang="sv-SE" dirty="0" smtClean="0"/>
              <a:t>det ofta är svårt att ändra på en känsla.</a:t>
            </a:r>
            <a:r>
              <a:rPr lang="sv-SE" baseline="0" dirty="0" smtClean="0"/>
              <a:t> </a:t>
            </a:r>
            <a:r>
              <a:rPr lang="sv-SE" dirty="0" smtClean="0"/>
              <a:t>Men om vi ändrar vårt beteende brukar känslan följa med.</a:t>
            </a:r>
          </a:p>
          <a:p>
            <a:endParaRPr lang="sv-SE" dirty="0" smtClean="0"/>
          </a:p>
          <a:p>
            <a:r>
              <a:rPr lang="sv-SE" b="1" dirty="0" smtClean="0"/>
              <a:t>Ur gruppledarmaterialet:</a:t>
            </a:r>
          </a:p>
          <a:p>
            <a:r>
              <a:rPr lang="sv-SE" sz="1200" i="0" kern="1200" dirty="0" smtClean="0">
                <a:solidFill>
                  <a:schemeClr val="tx1"/>
                </a:solidFill>
                <a:latin typeface="+mn-lt"/>
                <a:ea typeface="+mn-ea"/>
                <a:cs typeface="+mn-cs"/>
              </a:rPr>
              <a:t>Till skillnad från våra tankar och kroppsliga reaktioner så är vårt beteende viljestyrt och något vi behöver ta ansvar för. Därför är beteenden det viktigaste och mest effektiva att arbeta med. </a:t>
            </a:r>
            <a:endParaRPr lang="sv-SE" sz="1200" i="1"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 </a:t>
            </a:r>
            <a:endParaRPr lang="sv-SE" sz="1200" i="1" kern="1200" dirty="0" smtClean="0">
              <a:solidFill>
                <a:schemeClr val="tx1"/>
              </a:solidFill>
              <a:latin typeface="+mn-lt"/>
              <a:ea typeface="+mn-ea"/>
              <a:cs typeface="+mn-cs"/>
            </a:endParaRPr>
          </a:p>
          <a:p>
            <a:r>
              <a:rPr lang="sv-SE" sz="1200" b="1" i="0" kern="1200" dirty="0" smtClean="0">
                <a:solidFill>
                  <a:schemeClr val="tx1"/>
                </a:solidFill>
                <a:latin typeface="+mn-lt"/>
                <a:ea typeface="+mn-ea"/>
                <a:cs typeface="+mn-cs"/>
              </a:rPr>
              <a:t>Fråga gruppledarna</a:t>
            </a:r>
            <a:r>
              <a:rPr lang="sv-SE" sz="1200" i="0" kern="1200" dirty="0" smtClean="0">
                <a:solidFill>
                  <a:schemeClr val="tx1"/>
                </a:solidFill>
                <a:latin typeface="+mn-lt"/>
                <a:ea typeface="+mn-ea"/>
                <a:cs typeface="+mn-cs"/>
              </a:rPr>
              <a:t> hur de beter sig när de blir arga eller irriterade. </a:t>
            </a:r>
            <a:endParaRPr lang="sv-SE" sz="1200" i="1"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 </a:t>
            </a:r>
            <a:endParaRPr lang="sv-SE" sz="1200" i="1" kern="1200" dirty="0" smtClean="0">
              <a:solidFill>
                <a:schemeClr val="tx1"/>
              </a:solidFill>
              <a:latin typeface="+mn-lt"/>
              <a:ea typeface="+mn-ea"/>
              <a:cs typeface="+mn-cs"/>
            </a:endParaRPr>
          </a:p>
          <a:p>
            <a:r>
              <a:rPr lang="sv-SE" sz="1200" b="1" i="0" kern="1200" dirty="0" smtClean="0">
                <a:solidFill>
                  <a:schemeClr val="tx1"/>
                </a:solidFill>
                <a:latin typeface="+mn-lt"/>
                <a:ea typeface="+mn-ea"/>
                <a:cs typeface="+mn-cs"/>
              </a:rPr>
              <a:t>Fråga gruppledarna</a:t>
            </a:r>
            <a:r>
              <a:rPr lang="sv-SE" sz="1200" i="0" kern="1200" dirty="0" smtClean="0">
                <a:solidFill>
                  <a:schemeClr val="tx1"/>
                </a:solidFill>
                <a:latin typeface="+mn-lt"/>
                <a:ea typeface="+mn-ea"/>
                <a:cs typeface="+mn-cs"/>
              </a:rPr>
              <a:t> vilka konsekvenser beteendet får i stunden och på lång sikt. </a:t>
            </a:r>
            <a:endParaRPr lang="sv-SE" sz="1200" i="1" kern="120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smtClean="0">
                <a:solidFill>
                  <a:schemeClr val="tx1"/>
                </a:solidFill>
                <a:latin typeface="+mn-lt"/>
                <a:ea typeface="+mn-ea"/>
                <a:cs typeface="+mn-cs"/>
              </a:rPr>
              <a:t>Ur gruppledarmaterialet: </a:t>
            </a:r>
            <a:r>
              <a:rPr lang="sv-SE" sz="1200" kern="1200" dirty="0" smtClean="0">
                <a:solidFill>
                  <a:schemeClr val="tx1"/>
                </a:solidFill>
                <a:latin typeface="+mn-lt"/>
                <a:ea typeface="+mn-ea"/>
                <a:cs typeface="+mn-cs"/>
              </a:rPr>
              <a:t>Eftersom vårt tänkande inte fungerar särskilt bra när vi är arga så finns en risk att vi säger eller gör något som vi sedan ångrar. Därför kan det vara till hjälp att i förväg fundera ut hur man ska hantera sin ilska.</a:t>
            </a:r>
            <a:r>
              <a:rPr lang="sv-SE" sz="1200" kern="1200" baseline="0" dirty="0" smtClean="0">
                <a:solidFill>
                  <a:schemeClr val="tx1"/>
                </a:solidFill>
                <a:latin typeface="+mn-lt"/>
                <a:ea typeface="+mn-ea"/>
                <a:cs typeface="+mn-cs"/>
              </a:rPr>
              <a:t> F</a:t>
            </a:r>
            <a:r>
              <a:rPr lang="sv-SE" sz="1200" b="0" i="0" kern="1200" dirty="0" smtClean="0">
                <a:solidFill>
                  <a:schemeClr val="tx1"/>
                </a:solidFill>
                <a:latin typeface="+mn-lt"/>
                <a:ea typeface="+mn-ea"/>
                <a:cs typeface="+mn-cs"/>
              </a:rPr>
              <a:t>öräldrarna får sedan fundera på </a:t>
            </a:r>
            <a:r>
              <a:rPr lang="sv-SE" sz="1200" i="0" kern="1200" dirty="0" smtClean="0">
                <a:solidFill>
                  <a:schemeClr val="tx1"/>
                </a:solidFill>
                <a:latin typeface="+mn-lt"/>
                <a:ea typeface="+mn-ea"/>
                <a:cs typeface="+mn-cs"/>
              </a:rPr>
              <a:t>hur de vill att deras barn ska hantera ilska. Deras svar kopplas till</a:t>
            </a:r>
            <a:r>
              <a:rPr lang="sv-SE" sz="1200" i="1" kern="1200" dirty="0" smtClean="0">
                <a:solidFill>
                  <a:schemeClr val="tx1"/>
                </a:solidFill>
                <a:latin typeface="+mn-lt"/>
                <a:ea typeface="+mn-ea"/>
                <a:cs typeface="+mn-cs"/>
              </a:rPr>
              <a:t> förebildsfaktorn</a:t>
            </a:r>
            <a:r>
              <a:rPr lang="sv-SE" sz="1200" i="0" kern="1200" dirty="0" smtClean="0">
                <a:solidFill>
                  <a:schemeClr val="tx1"/>
                </a:solidFill>
                <a:latin typeface="+mn-lt"/>
                <a:ea typeface="+mn-ea"/>
                <a:cs typeface="+mn-cs"/>
              </a:rPr>
              <a:t>.</a:t>
            </a:r>
            <a:endParaRPr lang="sv-SE" sz="1200" i="1"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 </a:t>
            </a:r>
            <a:endParaRPr lang="sv-SE" sz="1200" i="1" kern="1200" dirty="0" smtClean="0">
              <a:solidFill>
                <a:schemeClr val="tx1"/>
              </a:solidFill>
              <a:latin typeface="+mn-lt"/>
              <a:ea typeface="+mn-ea"/>
              <a:cs typeface="+mn-cs"/>
            </a:endParaRPr>
          </a:p>
          <a:p>
            <a:r>
              <a:rPr lang="sv-SE" sz="1200" b="1" kern="1200" baseline="0" dirty="0" smtClean="0">
                <a:solidFill>
                  <a:schemeClr val="tx1"/>
                </a:solidFill>
                <a:latin typeface="+mn-lt"/>
                <a:ea typeface="+mn-ea"/>
                <a:cs typeface="+mn-cs"/>
              </a:rPr>
              <a:t>Ur gruppledarmaterialet: Ta en paus! </a:t>
            </a:r>
            <a:r>
              <a:rPr lang="sv-SE" sz="1200" b="0" kern="1200" baseline="0" dirty="0" smtClean="0">
                <a:solidFill>
                  <a:schemeClr val="tx1"/>
                </a:solidFill>
                <a:latin typeface="+mn-lt"/>
                <a:ea typeface="+mn-ea"/>
                <a:cs typeface="+mn-cs"/>
              </a:rPr>
              <a:t>För att kunna hantera sin ilska på det sätt man vill så är det bra att </a:t>
            </a:r>
            <a:r>
              <a:rPr lang="sv-SE" sz="1200" kern="1200" baseline="0" dirty="0" smtClean="0">
                <a:solidFill>
                  <a:schemeClr val="tx1"/>
                </a:solidFill>
                <a:latin typeface="+mn-lt"/>
                <a:ea typeface="+mn-ea"/>
                <a:cs typeface="+mn-cs"/>
              </a:rPr>
              <a:t>ta en paus innan man agerar. Alla känslor klingar av naturligt om man väntar en stund och tänkandet börjar fungera bättre igen. Det blir även lättare att behålla lugnet ju oftare man försöker. </a:t>
            </a:r>
            <a:r>
              <a:rPr lang="sv-SE" sz="1200" b="1" kern="1200" baseline="0" dirty="0" smtClean="0">
                <a:solidFill>
                  <a:schemeClr val="tx1"/>
                </a:solidFill>
                <a:latin typeface="+mn-lt"/>
                <a:ea typeface="+mn-ea"/>
                <a:cs typeface="+mn-cs"/>
              </a:rPr>
              <a:t>Rita upp </a:t>
            </a:r>
            <a:r>
              <a:rPr lang="sv-SE" sz="1200" kern="1200" baseline="0" dirty="0" smtClean="0">
                <a:solidFill>
                  <a:schemeClr val="tx1"/>
                </a:solidFill>
                <a:latin typeface="+mn-lt"/>
                <a:ea typeface="+mn-ea"/>
                <a:cs typeface="+mn-cs"/>
              </a:rPr>
              <a:t>”känslokurvan” enligt gruppledarmaterialet.</a:t>
            </a:r>
          </a:p>
          <a:p>
            <a:endParaRPr lang="sv-SE" sz="1200" kern="1200" baseline="0" dirty="0" smtClean="0">
              <a:solidFill>
                <a:schemeClr val="tx1"/>
              </a:solidFill>
              <a:latin typeface="+mn-lt"/>
              <a:ea typeface="+mn-ea"/>
              <a:cs typeface="+mn-cs"/>
            </a:endParaRPr>
          </a:p>
          <a:p>
            <a:r>
              <a:rPr lang="sv-SE" sz="1200" b="1" kern="1200" baseline="0" dirty="0" smtClean="0">
                <a:solidFill>
                  <a:schemeClr val="tx1"/>
                </a:solidFill>
                <a:latin typeface="+mn-lt"/>
                <a:ea typeface="+mn-ea"/>
                <a:cs typeface="+mn-cs"/>
              </a:rPr>
              <a:t>Fråga gruppen </a:t>
            </a:r>
            <a:r>
              <a:rPr lang="sv-SE" sz="1200" b="0" kern="1200" baseline="0" dirty="0" smtClean="0">
                <a:solidFill>
                  <a:schemeClr val="tx1"/>
                </a:solidFill>
                <a:latin typeface="+mn-lt"/>
                <a:ea typeface="+mn-ea"/>
                <a:cs typeface="+mn-cs"/>
              </a:rPr>
              <a:t>om exempel på hur man kan ta en paus</a:t>
            </a:r>
            <a:r>
              <a:rPr lang="sv-SE" sz="1200" b="1" kern="1200" baseline="0" dirty="0" smtClean="0">
                <a:solidFill>
                  <a:schemeClr val="tx1"/>
                </a:solidFill>
                <a:latin typeface="+mn-lt"/>
                <a:ea typeface="+mn-ea"/>
                <a:cs typeface="+mn-cs"/>
              </a:rPr>
              <a:t>.</a:t>
            </a:r>
          </a:p>
          <a:p>
            <a:endParaRPr lang="sv-SE" sz="1200" b="1" kern="1200" baseline="0" dirty="0" smtClean="0">
              <a:solidFill>
                <a:schemeClr val="tx1"/>
              </a:solidFill>
              <a:latin typeface="+mn-lt"/>
              <a:ea typeface="+mn-ea"/>
              <a:cs typeface="+mn-cs"/>
            </a:endParaRPr>
          </a:p>
          <a:p>
            <a:r>
              <a:rPr lang="sv-SE" sz="1200" b="1" kern="1200" baseline="0" dirty="0" smtClean="0">
                <a:solidFill>
                  <a:schemeClr val="tx1"/>
                </a:solidFill>
                <a:latin typeface="+mn-lt"/>
                <a:ea typeface="+mn-ea"/>
                <a:cs typeface="+mn-cs"/>
              </a:rPr>
              <a:t>Be gruppen </a:t>
            </a:r>
            <a:r>
              <a:rPr lang="sv-SE" sz="1200" b="0" kern="1200" baseline="0" dirty="0" smtClean="0">
                <a:solidFill>
                  <a:schemeClr val="tx1"/>
                </a:solidFill>
                <a:latin typeface="+mn-lt"/>
                <a:ea typeface="+mn-ea"/>
                <a:cs typeface="+mn-cs"/>
              </a:rPr>
              <a:t>om ytterligare förslag på alternativ till att agera ut sin ilska</a:t>
            </a:r>
            <a:r>
              <a:rPr lang="sv-SE" sz="1200" b="1" kern="1200" baseline="0" dirty="0" smtClean="0">
                <a:solidFill>
                  <a:schemeClr val="tx1"/>
                </a:solidFill>
                <a:latin typeface="+mn-lt"/>
                <a:ea typeface="+mn-ea"/>
                <a:cs typeface="+mn-cs"/>
              </a:rPr>
              <a:t>.</a:t>
            </a:r>
          </a:p>
          <a:p>
            <a:r>
              <a:rPr lang="sv-SE" sz="1200" kern="1200" baseline="0" dirty="0" smtClean="0">
                <a:solidFill>
                  <a:schemeClr val="tx1"/>
                </a:solidFill>
                <a:latin typeface="+mn-lt"/>
                <a:ea typeface="+mn-ea"/>
                <a:cs typeface="+mn-cs"/>
              </a:rPr>
              <a:t>Fyll på enligt nedan:</a:t>
            </a:r>
          </a:p>
          <a:p>
            <a:r>
              <a:rPr lang="sv-SE" sz="1200" kern="1200" baseline="0" dirty="0" smtClean="0">
                <a:solidFill>
                  <a:schemeClr val="tx1"/>
                </a:solidFill>
                <a:latin typeface="+mn-lt"/>
                <a:ea typeface="+mn-ea"/>
                <a:cs typeface="+mn-cs"/>
              </a:rPr>
              <a:t>• Använd en lugn ton. Enligt forskning avslutas 96% av alla diskussioner i samma ton som de inleds.</a:t>
            </a:r>
          </a:p>
          <a:p>
            <a:r>
              <a:rPr lang="sv-SE" sz="1200" kern="1200" baseline="0" dirty="0" smtClean="0">
                <a:solidFill>
                  <a:schemeClr val="tx1"/>
                </a:solidFill>
                <a:latin typeface="+mn-lt"/>
                <a:ea typeface="+mn-ea"/>
                <a:cs typeface="+mn-cs"/>
              </a:rPr>
              <a:t>• Gör barnet delaktigt och försök att hitta lösningar tillsammans, gör det vid ett </a:t>
            </a:r>
            <a:r>
              <a:rPr lang="sv-SE" sz="1200" kern="1200" baseline="0" smtClean="0">
                <a:solidFill>
                  <a:schemeClr val="tx1"/>
                </a:solidFill>
                <a:latin typeface="+mn-lt"/>
                <a:ea typeface="+mn-ea"/>
                <a:cs typeface="+mn-cs"/>
              </a:rPr>
              <a:t>lugnt tillfälle</a:t>
            </a:r>
          </a:p>
          <a:p>
            <a:r>
              <a:rPr lang="sv-SE" sz="1200" kern="1200" baseline="0" smtClean="0">
                <a:solidFill>
                  <a:schemeClr val="tx1"/>
                </a:solidFill>
                <a:latin typeface="+mn-lt"/>
                <a:ea typeface="+mn-ea"/>
                <a:cs typeface="+mn-cs"/>
              </a:rPr>
              <a:t>• </a:t>
            </a:r>
            <a:r>
              <a:rPr lang="sv-SE" sz="1200" kern="1200" baseline="0" dirty="0" smtClean="0">
                <a:solidFill>
                  <a:schemeClr val="tx1"/>
                </a:solidFill>
                <a:latin typeface="+mn-lt"/>
                <a:ea typeface="+mn-ea"/>
                <a:cs typeface="+mn-cs"/>
              </a:rPr>
              <a:t>Om det är möjligt - lämna över till den andra föräldern att hantera situationen om du inte kan behålla lugnet.</a:t>
            </a:r>
          </a:p>
          <a:p>
            <a:endParaRPr lang="sv-SE" sz="1200" kern="1200" baseline="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23</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smtClean="0">
                <a:solidFill>
                  <a:schemeClr val="tx1"/>
                </a:solidFill>
                <a:latin typeface="+mn-lt"/>
                <a:ea typeface="+mn-ea"/>
                <a:cs typeface="+mn-cs"/>
              </a:rPr>
              <a:t>Pilotstudien </a:t>
            </a:r>
            <a:r>
              <a:rPr lang="sv-SE" sz="1200" b="0" kern="1200" dirty="0" smtClean="0">
                <a:solidFill>
                  <a:schemeClr val="tx1"/>
                </a:solidFill>
                <a:latin typeface="+mn-lt"/>
                <a:ea typeface="+mn-ea"/>
                <a:cs typeface="+mn-cs"/>
              </a:rPr>
              <a:t>på ABC som gjordes av Karolinska</a:t>
            </a:r>
            <a:r>
              <a:rPr lang="sv-SE" sz="1200" b="0" kern="1200" baseline="0" dirty="0" smtClean="0">
                <a:solidFill>
                  <a:schemeClr val="tx1"/>
                </a:solidFill>
                <a:latin typeface="+mn-lt"/>
                <a:ea typeface="+mn-ea"/>
                <a:cs typeface="+mn-cs"/>
              </a:rPr>
              <a:t> Institutet visade att föräldrarna prövar hemma i mindre utsträckning efter träff 3. Fråga gruppledarna </a:t>
            </a:r>
            <a:r>
              <a:rPr lang="sv-SE" sz="1200" b="0" kern="1200" baseline="0" smtClean="0">
                <a:solidFill>
                  <a:schemeClr val="tx1"/>
                </a:solidFill>
                <a:latin typeface="+mn-lt"/>
                <a:ea typeface="+mn-ea"/>
                <a:cs typeface="+mn-cs"/>
              </a:rPr>
              <a:t>om vad </a:t>
            </a:r>
            <a:r>
              <a:rPr lang="sv-SE" sz="1200" b="0" kern="1200" baseline="0" dirty="0" smtClean="0">
                <a:solidFill>
                  <a:schemeClr val="tx1"/>
                </a:solidFill>
                <a:latin typeface="+mn-lt"/>
                <a:ea typeface="+mn-ea"/>
                <a:cs typeface="+mn-cs"/>
              </a:rPr>
              <a:t>de tror är möjliga förklaringar till detta. </a:t>
            </a:r>
            <a:endParaRPr lang="sv-SE" sz="1200" b="0" kern="1200" dirty="0" smtClean="0">
              <a:solidFill>
                <a:schemeClr val="tx1"/>
              </a:solidFill>
              <a:latin typeface="+mn-lt"/>
              <a:ea typeface="+mn-ea"/>
              <a:cs typeface="+mn-cs"/>
            </a:endParaRPr>
          </a:p>
          <a:p>
            <a:endParaRPr lang="sv-SE" sz="1200" b="0" kern="1200" dirty="0" smtClean="0">
              <a:solidFill>
                <a:schemeClr val="tx1"/>
              </a:solidFill>
              <a:latin typeface="+mn-lt"/>
              <a:ea typeface="+mn-ea"/>
              <a:cs typeface="+mn-cs"/>
            </a:endParaRPr>
          </a:p>
          <a:p>
            <a:r>
              <a:rPr lang="sv-SE" sz="1200" b="1" kern="1200" baseline="0" dirty="0" smtClean="0">
                <a:solidFill>
                  <a:schemeClr val="tx1"/>
                </a:solidFill>
                <a:latin typeface="+mn-lt"/>
                <a:ea typeface="+mn-ea"/>
                <a:cs typeface="+mn-cs"/>
              </a:rPr>
              <a:t>Ur gruppledarmaterialet:</a:t>
            </a:r>
          </a:p>
          <a:p>
            <a:r>
              <a:rPr lang="sv-SE" sz="1200" kern="1200" dirty="0" smtClean="0">
                <a:solidFill>
                  <a:schemeClr val="tx1"/>
                </a:solidFill>
                <a:latin typeface="+mn-lt"/>
                <a:ea typeface="+mn-ea"/>
                <a:cs typeface="+mn-cs"/>
              </a:rPr>
              <a:t>TA EN PAUS</a:t>
            </a:r>
          </a:p>
          <a:p>
            <a:r>
              <a:rPr lang="sv-SE" sz="1200" kern="1200" dirty="0" smtClean="0">
                <a:solidFill>
                  <a:schemeClr val="tx1"/>
                </a:solidFill>
                <a:latin typeface="+mn-lt"/>
                <a:ea typeface="+mn-ea"/>
                <a:cs typeface="+mn-cs"/>
              </a:rPr>
              <a:t>Föräldrarna</a:t>
            </a:r>
            <a:r>
              <a:rPr lang="sv-SE" sz="1200" kern="1200" baseline="0" dirty="0" smtClean="0">
                <a:solidFill>
                  <a:schemeClr val="tx1"/>
                </a:solidFill>
                <a:latin typeface="+mn-lt"/>
                <a:ea typeface="+mn-ea"/>
                <a:cs typeface="+mn-cs"/>
              </a:rPr>
              <a:t> får </a:t>
            </a:r>
            <a:r>
              <a:rPr lang="sv-SE" sz="1200" kern="1200" dirty="0" smtClean="0">
                <a:solidFill>
                  <a:schemeClr val="tx1"/>
                </a:solidFill>
                <a:latin typeface="+mn-lt"/>
                <a:ea typeface="+mn-ea"/>
                <a:cs typeface="+mn-cs"/>
              </a:rPr>
              <a:t>välja en kritisk situation där de kan pröva att ta en paus innan de reagerar. Be föräldrarna fundera på hur de kan göra när de tar en paus. Utgå från</a:t>
            </a:r>
            <a:r>
              <a:rPr lang="sv-SE" sz="1200" kern="1200" baseline="0" dirty="0" smtClean="0">
                <a:solidFill>
                  <a:schemeClr val="tx1"/>
                </a:solidFill>
                <a:latin typeface="+mn-lt"/>
                <a:ea typeface="+mn-ea"/>
                <a:cs typeface="+mn-cs"/>
              </a:rPr>
              <a:t> punkterna nedan:</a:t>
            </a:r>
          </a:p>
          <a:p>
            <a:pPr>
              <a:buFontTx/>
              <a:buChar char="-"/>
            </a:pPr>
            <a:r>
              <a:rPr lang="sv-SE" sz="1200" kern="1200" baseline="0" dirty="0" smtClean="0">
                <a:solidFill>
                  <a:schemeClr val="tx1"/>
                </a:solidFill>
                <a:latin typeface="+mn-lt"/>
                <a:ea typeface="+mn-ea"/>
                <a:cs typeface="+mn-cs"/>
              </a:rPr>
              <a:t>Be gruppen fundera på hur de kan göra när de tar en paus.</a:t>
            </a:r>
          </a:p>
          <a:p>
            <a:pPr>
              <a:buFontTx/>
              <a:buChar char="-"/>
            </a:pPr>
            <a:r>
              <a:rPr lang="sv-SE" sz="1200" kern="1200" baseline="0" dirty="0" smtClean="0">
                <a:solidFill>
                  <a:schemeClr val="tx1"/>
                </a:solidFill>
                <a:latin typeface="+mn-lt"/>
                <a:ea typeface="+mn-ea"/>
                <a:cs typeface="+mn-cs"/>
              </a:rPr>
              <a:t>Fråga om någon vill dela med sig av vad och när de ska pröva.</a:t>
            </a:r>
            <a:endParaRPr lang="sv-S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latin typeface="+mn-lt"/>
                <a:ea typeface="+mn-ea"/>
                <a:cs typeface="+mn-cs"/>
              </a:rPr>
              <a:t>OBS! </a:t>
            </a:r>
            <a:r>
              <a:rPr lang="sv-SE" sz="1200" b="0" kern="1200" dirty="0" smtClean="0">
                <a:solidFill>
                  <a:schemeClr val="tx1"/>
                </a:solidFill>
                <a:latin typeface="+mn-lt"/>
                <a:ea typeface="+mn-ea"/>
                <a:cs typeface="+mn-cs"/>
              </a:rPr>
              <a:t>Det</a:t>
            </a:r>
            <a:r>
              <a:rPr lang="sv-SE" sz="1200" b="0" kern="1200" baseline="0" dirty="0" smtClean="0">
                <a:solidFill>
                  <a:schemeClr val="tx1"/>
                </a:solidFill>
                <a:latin typeface="+mn-lt"/>
                <a:ea typeface="+mn-ea"/>
                <a:cs typeface="+mn-cs"/>
              </a:rPr>
              <a:t> är viktigt att uppmuntra föräldrarna</a:t>
            </a:r>
            <a:r>
              <a:rPr lang="sv-SE" sz="1200" b="0" kern="1200" dirty="0" smtClean="0">
                <a:solidFill>
                  <a:schemeClr val="tx1"/>
                </a:solidFill>
                <a:latin typeface="+mn-lt"/>
                <a:ea typeface="+mn-ea"/>
                <a:cs typeface="+mn-cs"/>
              </a:rPr>
              <a:t> att fortsätta med </a:t>
            </a:r>
            <a:r>
              <a:rPr lang="sv-SE" sz="1200" b="0" i="1" kern="1200" dirty="0" smtClean="0">
                <a:solidFill>
                  <a:schemeClr val="tx1"/>
                </a:solidFill>
                <a:latin typeface="+mn-lt"/>
                <a:ea typeface="+mn-ea"/>
                <a:cs typeface="+mn-cs"/>
              </a:rPr>
              <a:t>fokus på det som fungerar</a:t>
            </a:r>
            <a:r>
              <a:rPr lang="sv-SE" sz="1200" b="0" kern="1200" dirty="0" smtClean="0">
                <a:solidFill>
                  <a:schemeClr val="tx1"/>
                </a:solidFill>
                <a:latin typeface="+mn-lt"/>
                <a:ea typeface="+mn-ea"/>
                <a:cs typeface="+mn-cs"/>
              </a:rPr>
              <a:t> och </a:t>
            </a:r>
            <a:r>
              <a:rPr lang="sv-SE" sz="1200" b="0" i="1" kern="1200" dirty="0" smtClean="0">
                <a:solidFill>
                  <a:schemeClr val="tx1"/>
                </a:solidFill>
                <a:latin typeface="+mn-lt"/>
                <a:ea typeface="+mn-ea"/>
                <a:cs typeface="+mn-cs"/>
              </a:rPr>
              <a:t>BUSA.</a:t>
            </a:r>
            <a:endParaRPr lang="sv-SE" sz="1200" b="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r>
              <a:rPr lang="sv-SE" sz="1200" b="1" kern="1200" dirty="0" smtClean="0">
                <a:solidFill>
                  <a:schemeClr val="tx1"/>
                </a:solidFill>
                <a:latin typeface="+mn-lt"/>
                <a:ea typeface="+mn-ea"/>
                <a:cs typeface="+mn-cs"/>
              </a:rPr>
              <a:t>Föräldrareflektioner</a:t>
            </a:r>
            <a:r>
              <a:rPr lang="sv-SE" sz="1200" b="0" kern="1200" dirty="0" smtClean="0">
                <a:solidFill>
                  <a:schemeClr val="tx1"/>
                </a:solidFill>
                <a:latin typeface="+mn-lt"/>
                <a:ea typeface="+mn-ea"/>
                <a:cs typeface="+mn-cs"/>
              </a:rPr>
              <a: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Fråga gruppen </a:t>
            </a:r>
            <a:r>
              <a:rPr lang="sv-SE" sz="1200" kern="1200" dirty="0" smtClean="0">
                <a:solidFill>
                  <a:schemeClr val="tx1"/>
                </a:solidFill>
                <a:latin typeface="+mn-lt"/>
                <a:ea typeface="+mn-ea"/>
                <a:cs typeface="+mn-cs"/>
              </a:rPr>
              <a:t>vad de tar med sig från dagens träff.</a:t>
            </a:r>
          </a:p>
          <a:p>
            <a:r>
              <a:rPr lang="sv-SE" sz="1200" kern="1200" dirty="0" smtClean="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63CBAD7C-4734-407B-BC44-464562270AD8}" type="slidenum">
              <a:rPr lang="sv-SE" smtClean="0"/>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None/>
            </a:pPr>
            <a:r>
              <a:rPr lang="sv-SE" b="1" baseline="0" dirty="0" smtClean="0"/>
              <a:t>Berätta </a:t>
            </a:r>
            <a:r>
              <a:rPr lang="sv-SE" b="0" baseline="0" dirty="0" smtClean="0"/>
              <a:t>att det under denna träff kan komma fram saker som föräldrarna gör och som väcker misstankar om att barn far illa. Vid </a:t>
            </a:r>
            <a:r>
              <a:rPr lang="sv-SE" b="0" i="1" baseline="0" dirty="0" smtClean="0"/>
              <a:t>misstanke </a:t>
            </a:r>
            <a:r>
              <a:rPr lang="sv-SE" b="0" baseline="0" dirty="0" smtClean="0"/>
              <a:t>om vanvård, vuxnas oförmåga, misshandel eller övergrepp är all personal skyldig att </a:t>
            </a:r>
            <a:r>
              <a:rPr lang="sv-SE" b="0" i="1" baseline="0" dirty="0" smtClean="0"/>
              <a:t>genast</a:t>
            </a:r>
            <a:r>
              <a:rPr lang="sv-SE" b="0" baseline="0" dirty="0" smtClean="0"/>
              <a:t> göra en anmälan till socialtjänsten. Rutiner för hur man gör detta kan dock variera beroende på vilken organisation man är verksam inom. Som gruppledare behöver ni veta hur det går till där ni har era grupper. </a:t>
            </a:r>
          </a:p>
          <a:p>
            <a:pPr marL="0" indent="0">
              <a:buNone/>
            </a:pPr>
            <a:endParaRPr lang="sv-SE" b="0" baseline="0" dirty="0" smtClean="0"/>
          </a:p>
          <a:p>
            <a:pPr marL="0" indent="0">
              <a:buNone/>
            </a:pPr>
            <a:r>
              <a:rPr lang="sv-SE" b="0" baseline="0" dirty="0" smtClean="0"/>
              <a:t>Den som överväger att göra en anmälan kan konsultera socialtjänsten innan anmälan görs – utan att röja barnets identitet.</a:t>
            </a:r>
          </a:p>
          <a:p>
            <a:pPr marL="0" indent="0">
              <a:buNone/>
            </a:pPr>
            <a:endParaRPr lang="sv-SE" b="0" baseline="0" dirty="0" smtClean="0"/>
          </a:p>
          <a:p>
            <a:pPr marL="0" indent="0">
              <a:buNone/>
            </a:pPr>
            <a:r>
              <a:rPr lang="sv-SE" b="1" baseline="0" dirty="0" smtClean="0"/>
              <a:t>Hänvisa </a:t>
            </a:r>
            <a:r>
              <a:rPr lang="sv-SE" b="0" baseline="0" dirty="0" smtClean="0"/>
              <a:t>till att ni följer upp detta på handledningen. </a:t>
            </a:r>
            <a:endParaRPr lang="sv-SE" b="0" dirty="0" smtClean="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25</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1" dirty="0" smtClean="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27</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28</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Hemsidan</a:t>
            </a:r>
            <a:r>
              <a:rPr lang="sv-SE" dirty="0" smtClean="0"/>
              <a:t>: Påminn gruppledarna om</a:t>
            </a:r>
            <a:r>
              <a:rPr lang="sv-SE" baseline="0" dirty="0" smtClean="0"/>
              <a:t> hemsidan och att komma med önskemål om vad som ska finnas där. Uppmuntra även till att läsa de informationstexter som finns där eftersom föräldrarna kanske läser dem. Frågor som gruppledarna ej kan besvara utifrån dessa hänvisas till </a:t>
            </a:r>
            <a:r>
              <a:rPr lang="sv-SE" baseline="0" dirty="0" err="1" smtClean="0"/>
              <a:t>hemsideansvarig</a:t>
            </a:r>
            <a:r>
              <a:rPr lang="sv-SE" baseline="0" dirty="0" smtClean="0"/>
              <a:t> eller kursansvarig.</a:t>
            </a:r>
          </a:p>
          <a:p>
            <a:endParaRPr lang="sv-SE" baseline="0" dirty="0" smtClean="0"/>
          </a:p>
          <a:p>
            <a:r>
              <a:rPr lang="sv-SE" b="1" baseline="0" dirty="0" smtClean="0"/>
              <a:t>Påminn</a:t>
            </a:r>
            <a:r>
              <a:rPr lang="sv-SE" baseline="0" dirty="0" smtClean="0"/>
              <a:t> om att gruppledarna i slutet av träff 4 ska presentera kommunens/stadsdelens utbud av stöd till föräldrar.</a:t>
            </a:r>
            <a:endParaRPr lang="sv-SE" dirty="0" smtClean="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Förklara att </a:t>
            </a:r>
            <a:r>
              <a:rPr lang="sv-SE" dirty="0" smtClean="0"/>
              <a:t>ni precis</a:t>
            </a:r>
            <a:r>
              <a:rPr lang="sv-SE" baseline="0" dirty="0" smtClean="0"/>
              <a:t> som föregående utbildningsdagar kommer att gå igenom träff 3 ungefär så som gruppledarna ska gå igenom träffen med föräldrarna. Men först lite teoretisk fördjupning.</a:t>
            </a:r>
            <a:endParaRPr lang="sv-SE" dirty="0" smtClean="0"/>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4</a:t>
            </a:fld>
            <a:endParaRPr lang="sv-SE"/>
          </a:p>
        </p:txBody>
      </p:sp>
    </p:spTree>
    <p:extLst>
      <p:ext uri="{BB962C8B-B14F-4D97-AF65-F5344CB8AC3E}">
        <p14:creationId xmlns:p14="http://schemas.microsoft.com/office/powerpoint/2010/main" val="392964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Teori</a:t>
            </a:r>
            <a:r>
              <a:rPr lang="sv-S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 Minska riskfaktorn strängt föräldraskap och</a:t>
            </a:r>
            <a:r>
              <a:rPr lang="sv-SE" baseline="0" dirty="0" smtClean="0"/>
              <a:t> u</a:t>
            </a:r>
            <a:r>
              <a:rPr lang="sv-SE" dirty="0" smtClean="0"/>
              <a:t>nderlätta</a:t>
            </a:r>
            <a:r>
              <a:rPr lang="sv-SE" sz="1200" dirty="0" smtClean="0"/>
              <a:t> för föräldern att vara en förebild även i konfliktsituationer.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 Minska</a:t>
            </a:r>
            <a:r>
              <a:rPr lang="sv-SE" sz="1200" baseline="0" dirty="0" smtClean="0"/>
              <a:t> riskfaktorn negativ uppmärksamhet. (Andra sidan av skyddsfaktorn positiv uppmärksamhet).</a:t>
            </a:r>
            <a:endParaRPr lang="sv-S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r>
              <a:rPr lang="sv-SE" b="1" dirty="0" smtClean="0"/>
              <a:t>Stress- och </a:t>
            </a:r>
            <a:r>
              <a:rPr lang="sv-SE" b="1" dirty="0" err="1" smtClean="0"/>
              <a:t>ilskehantering</a:t>
            </a:r>
            <a:r>
              <a:rPr lang="sv-SE" b="1" dirty="0" smtClean="0"/>
              <a:t>:</a:t>
            </a:r>
            <a:r>
              <a:rPr lang="sv-SE" b="0" baseline="0" dirty="0" smtClean="0"/>
              <a:t> </a:t>
            </a:r>
            <a:r>
              <a:rPr lang="sv-SE" baseline="0" dirty="0" smtClean="0"/>
              <a:t>Allmänna barnhuset publicerade en rapport i november 2011 där man ser att ruska, knuffa och hugga tag hårt i barn ökar stadigt. </a:t>
            </a:r>
          </a:p>
          <a:p>
            <a:r>
              <a:rPr lang="sv-SE" baseline="0" dirty="0" smtClean="0"/>
              <a:t>30 % av alla föräldrar uppger att de använder sig av det idag jämfört med 12 % år 2000 och 23% år 2006. Det är främst kvinnor som utsätter sina barn och det är vanligast att barn mellan 2-7 år utsätts för detta. </a:t>
            </a:r>
            <a:r>
              <a:rPr lang="sv-SE" i="1" baseline="0" dirty="0" smtClean="0"/>
              <a:t>Stress</a:t>
            </a:r>
            <a:r>
              <a:rPr lang="sv-SE" baseline="0" dirty="0" smtClean="0"/>
              <a:t> identifieras som den vanligaste orsaken.</a:t>
            </a:r>
          </a:p>
          <a:p>
            <a:endParaRPr lang="sv-SE" dirty="0" smtClean="0"/>
          </a:p>
          <a:p>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Kamp - och flyktreaktionen</a:t>
            </a:r>
          </a:p>
          <a:p>
            <a:r>
              <a:rPr lang="sv-SE" dirty="0" smtClean="0"/>
              <a:t>Vid stress och ilska aktiveras kroppen på ett sätt som förbereder oss för kamp eller flykt. Det är samma mekanismer som går</a:t>
            </a:r>
            <a:r>
              <a:rPr lang="sv-SE" baseline="0" dirty="0" smtClean="0"/>
              <a:t> igång när vi blir jagade av ett lejon som vid lämning och hämtning på förskolan… </a:t>
            </a:r>
            <a:r>
              <a:rPr lang="sv-SE" dirty="0" smtClean="0"/>
              <a:t>Även</a:t>
            </a:r>
            <a:r>
              <a:rPr lang="sv-SE" baseline="0" dirty="0" smtClean="0"/>
              <a:t> om vi lever mer skyddade idag och med helt andra faror så reagerar kroppen på liknande sätt. Det som händer är bland annat att hjärtat slår snabbare för att pumpa ut mer blod till de stora muskelgrupperna för att förbereda för kamp eller flykt. Vissa funktioner bortprioriteras, t ex matsmältning (vilket gör att vi kan få ont i magen) och högre tänkande vilket kan leda till att vi blir mindre flexibla - tänkandet försämras. Kroppen förbereder sig på att reagera snabbare eftersom det är viktigt att kunna göra det vid fara. </a:t>
            </a:r>
          </a:p>
          <a:p>
            <a:endParaRPr lang="sv-SE" baseline="0" dirty="0" smtClean="0"/>
          </a:p>
        </p:txBody>
      </p:sp>
      <p:sp>
        <p:nvSpPr>
          <p:cNvPr id="4" name="Platshållare för bildnummer 3"/>
          <p:cNvSpPr>
            <a:spLocks noGrp="1"/>
          </p:cNvSpPr>
          <p:nvPr>
            <p:ph type="sldNum" sz="quarter" idx="10"/>
          </p:nvPr>
        </p:nvSpPr>
        <p:spPr/>
        <p:txBody>
          <a:bodyPr/>
          <a:lstStyle/>
          <a:p>
            <a:fld id="{63CBAD7C-4734-407B-BC44-464562270AD8}"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Känslokurvan. </a:t>
            </a:r>
            <a:r>
              <a:rPr lang="sv-SE" b="0" dirty="0" smtClean="0"/>
              <a:t>Det är inte bara ilska som avtar om man väntar en stund. Alla känslor följer samma</a:t>
            </a:r>
            <a:r>
              <a:rPr lang="sv-SE" b="0" baseline="0" dirty="0" smtClean="0"/>
              <a:t> mönster. </a:t>
            </a:r>
            <a:r>
              <a:rPr lang="sv-SE" dirty="0" smtClean="0"/>
              <a:t>Om vi lyckas stanna kvar i känslan utan att försöka agera på den så avtar den av sig själv. Och nästa gång vi upplever känslan kommer den att avta lite snabbare.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Fånga upp frågor</a:t>
            </a:r>
            <a:r>
              <a:rPr lang="sv-SE" b="1" baseline="0" dirty="0" smtClean="0"/>
              <a:t> </a:t>
            </a:r>
            <a:r>
              <a:rPr lang="sv-SE" baseline="0" dirty="0" smtClean="0"/>
              <a:t>om detta hos gruppledarna.</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baseline="0" dirty="0" smtClean="0"/>
              <a:t>Vi har pratat om förebildsfaktorn</a:t>
            </a:r>
          </a:p>
          <a:p>
            <a:pPr marL="171450" indent="-171450">
              <a:buFontTx/>
              <a:buChar char="-"/>
            </a:pPr>
            <a:r>
              <a:rPr lang="sv-SE" b="0" baseline="0" dirty="0" smtClean="0"/>
              <a:t>Hur vi är modeller för våra barn </a:t>
            </a:r>
          </a:p>
          <a:p>
            <a:pPr marL="171450" indent="-171450">
              <a:buFontTx/>
              <a:buChar char="-"/>
            </a:pPr>
            <a:r>
              <a:rPr lang="sv-SE" b="0" baseline="0" dirty="0" smtClean="0"/>
              <a:t>Handlar om bland annat hur vi rör oss/gestikulerar, rädslor, visar kärlek mm</a:t>
            </a:r>
          </a:p>
          <a:p>
            <a:pPr marL="171450" indent="-171450">
              <a:buFontTx/>
              <a:buChar char="-"/>
            </a:pPr>
            <a:endParaRPr lang="sv-SE" b="0" baseline="0" dirty="0" smtClean="0"/>
          </a:p>
          <a:p>
            <a:pPr marL="171450" indent="-171450">
              <a:buFontTx/>
              <a:buChar char="-"/>
            </a:pPr>
            <a:r>
              <a:rPr lang="sv-SE" b="0" baseline="0" dirty="0" smtClean="0"/>
              <a:t>MEN även ilska</a:t>
            </a:r>
          </a:p>
          <a:p>
            <a:pPr marL="171450" indent="-171450">
              <a:buFontTx/>
              <a:buChar char="-"/>
            </a:pPr>
            <a:endParaRPr lang="sv-SE" b="0" baseline="0" dirty="0" smtClean="0"/>
          </a:p>
          <a:p>
            <a:pPr marL="0" indent="0">
              <a:buFontTx/>
              <a:buNone/>
            </a:pPr>
            <a:r>
              <a:rPr lang="sv-SE" b="0" baseline="0" dirty="0" smtClean="0"/>
              <a:t>Text från PLUS – På 60-talet undersökte Albert </a:t>
            </a:r>
            <a:r>
              <a:rPr lang="sv-SE" b="0" baseline="0" dirty="0" err="1" smtClean="0"/>
              <a:t>Bandura</a:t>
            </a:r>
            <a:r>
              <a:rPr lang="sv-SE" b="0" baseline="0" dirty="0" smtClean="0"/>
              <a:t> (den sociala inlärningsteorins fader) hur vuxnas aggressivitet påverkar barn. Studierna som blivit klassiska visar att barn genast tar efter även aggressiva beteenden.</a:t>
            </a:r>
          </a:p>
          <a:p>
            <a:pPr marL="0" indent="0">
              <a:buFontTx/>
              <a:buNone/>
            </a:pPr>
            <a:endParaRPr lang="sv-SE" b="0" baseline="0" dirty="0" smtClean="0"/>
          </a:p>
          <a:p>
            <a:pPr marL="0" indent="0">
              <a:buFontTx/>
              <a:buNone/>
            </a:pPr>
            <a:r>
              <a:rPr lang="sv-SE" b="0" baseline="0" smtClean="0"/>
              <a:t>MAO </a:t>
            </a:r>
            <a:r>
              <a:rPr lang="sv-SE" b="0" baseline="0" dirty="0" smtClean="0"/>
              <a:t>– Hur vi hanterar stress och ilska HAR betydelse för våra barn. (kopplat även till Barnahus rapporten)</a:t>
            </a:r>
          </a:p>
          <a:p>
            <a:endParaRPr lang="sv-SE" baseline="0" dirty="0" smtClean="0"/>
          </a:p>
        </p:txBody>
      </p:sp>
      <p:sp>
        <p:nvSpPr>
          <p:cNvPr id="4" name="Platshållare för bildnummer 3"/>
          <p:cNvSpPr>
            <a:spLocks noGrp="1"/>
          </p:cNvSpPr>
          <p:nvPr>
            <p:ph type="sldNum" sz="quarter" idx="10"/>
          </p:nvPr>
        </p:nvSpPr>
        <p:spPr/>
        <p:txBody>
          <a:bodyPr/>
          <a:lstStyle/>
          <a:p>
            <a:fld id="{63CBAD7C-4734-407B-BC44-464562270AD8}"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Läs pratbubblan</a:t>
            </a:r>
            <a:r>
              <a:rPr lang="sv-SE" b="0" dirty="0" smtClean="0"/>
              <a:t>.</a:t>
            </a:r>
            <a:r>
              <a:rPr lang="sv-SE" b="0" baseline="0" dirty="0" smtClean="0"/>
              <a:t> Börja idag! </a:t>
            </a:r>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9838B67-CF85-4294-8071-55642DEEBFB2}" type="datetimeFigureOut">
              <a:rPr lang="sv-SE" smtClean="0"/>
              <a:pPr/>
              <a:t>2016-10-25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38B67-CF85-4294-8071-55642DEEBFB2}" type="datetimeFigureOut">
              <a:rPr lang="sv-SE" smtClean="0"/>
              <a:pPr/>
              <a:t>2016-10-25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73F3D-EFDA-4DD8-92E3-6CD84749CF6B}"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llabarnicentrum.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1835696" y="3356993"/>
            <a:ext cx="5486400" cy="936104"/>
          </a:xfrm>
        </p:spPr>
        <p:txBody>
          <a:bodyPr>
            <a:noAutofit/>
          </a:bodyPr>
          <a:lstStyle/>
          <a:p>
            <a:pPr algn="ct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endParaRPr lang="sv-SE" sz="2800" dirty="0"/>
          </a:p>
        </p:txBody>
      </p:sp>
      <p:sp>
        <p:nvSpPr>
          <p:cNvPr id="8" name="Platshållare för text 7"/>
          <p:cNvSpPr>
            <a:spLocks noGrp="1"/>
          </p:cNvSpPr>
          <p:nvPr>
            <p:ph type="body" sz="half" idx="2"/>
          </p:nvPr>
        </p:nvSpPr>
        <p:spPr>
          <a:xfrm>
            <a:off x="1835696" y="3717032"/>
            <a:ext cx="5486400" cy="1944216"/>
          </a:xfrm>
        </p:spPr>
        <p:txBody>
          <a:bodyPr>
            <a:noAutofit/>
          </a:bodyPr>
          <a:lstStyle/>
          <a:p>
            <a:pPr algn="ctr"/>
            <a:r>
              <a:rPr lang="sv-SE" sz="2800" dirty="0"/>
              <a:t>Utbildningsdag 3</a:t>
            </a:r>
            <a:r>
              <a:rPr lang="sv-SE" sz="3600" dirty="0"/>
              <a:t/>
            </a:r>
            <a:br>
              <a:rPr lang="sv-SE" sz="3600" dirty="0"/>
            </a:br>
            <a:r>
              <a:rPr lang="sv-SE" sz="3600" dirty="0"/>
              <a:t>Visa </a:t>
            </a:r>
            <a:r>
              <a:rPr lang="sv-SE" sz="3600" dirty="0" smtClean="0"/>
              <a:t>vägen</a:t>
            </a:r>
          </a:p>
          <a:p>
            <a:pPr algn="ctr"/>
            <a:endParaRPr lang="sv-SE" sz="3600" dirty="0"/>
          </a:p>
          <a:p>
            <a:pPr algn="ctr"/>
            <a:r>
              <a:rPr lang="sv-SE" sz="2800" dirty="0" smtClean="0"/>
              <a:t>Mia Lissvik</a:t>
            </a:r>
          </a:p>
          <a:p>
            <a:pPr algn="ctr"/>
            <a:r>
              <a:rPr lang="sv-SE" sz="2800" dirty="0" smtClean="0"/>
              <a:t>Jessica Edbacken</a:t>
            </a:r>
            <a:endParaRPr lang="sv-SE" sz="2400" dirty="0"/>
          </a:p>
        </p:txBody>
      </p:sp>
      <p:sp>
        <p:nvSpPr>
          <p:cNvPr id="9" name="Platshållare för bild 8"/>
          <p:cNvSpPr>
            <a:spLocks noGrp="1"/>
          </p:cNvSpPr>
          <p:nvPr>
            <p:ph type="pic" idx="1"/>
          </p:nvPr>
        </p:nvSpPr>
        <p:spPr>
          <a:xfrm>
            <a:off x="1835696" y="476672"/>
            <a:ext cx="5155976" cy="2672209"/>
          </a:xfrm>
        </p:spPr>
      </p:sp>
      <p:pic>
        <p:nvPicPr>
          <p:cNvPr id="1027" name="Picture 3" descr="\\ad.stockholm.se\cli-sd\cc2sd002\003871\Precens\Brottsprevention\KOMET\Föräldrastöd\Loggor\ABC Logo ...-filer\image001.jpg"/>
          <p:cNvPicPr>
            <a:picLocks noChangeAspect="1" noChangeArrowheads="1"/>
          </p:cNvPicPr>
          <p:nvPr/>
        </p:nvPicPr>
        <p:blipFill>
          <a:blip r:embed="rId3" cstate="print"/>
          <a:srcRect/>
          <a:stretch>
            <a:fillRect/>
          </a:stretch>
        </p:blipFill>
        <p:spPr bwMode="auto">
          <a:xfrm>
            <a:off x="2987824" y="836712"/>
            <a:ext cx="2737919" cy="1965772"/>
          </a:xfrm>
          <a:prstGeom prst="rect">
            <a:avLst/>
          </a:prstGeom>
          <a:noFill/>
        </p:spPr>
      </p:pic>
    </p:spTree>
    <p:extLst>
      <p:ext uri="{BB962C8B-B14F-4D97-AF65-F5344CB8AC3E}">
        <p14:creationId xmlns:p14="http://schemas.microsoft.com/office/powerpoint/2010/main" val="3836339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9900"/>
          </a:solidFill>
        </p:spPr>
        <p:txBody>
          <a:bodyPr/>
          <a:lstStyle/>
          <a:p>
            <a:r>
              <a:rPr lang="sv-SE" dirty="0" smtClean="0">
                <a:solidFill>
                  <a:schemeClr val="bg1"/>
                </a:solidFill>
              </a:rPr>
              <a:t>Träff 3 - dagordning</a:t>
            </a:r>
            <a:endParaRPr lang="sv-SE" dirty="0">
              <a:solidFill>
                <a:schemeClr val="bg1"/>
              </a:solidFill>
            </a:endParaRPr>
          </a:p>
        </p:txBody>
      </p:sp>
      <p:sp>
        <p:nvSpPr>
          <p:cNvPr id="3" name="Platshållare för innehåll 2"/>
          <p:cNvSpPr>
            <a:spLocks noGrp="1"/>
          </p:cNvSpPr>
          <p:nvPr>
            <p:ph idx="1"/>
          </p:nvPr>
        </p:nvSpPr>
        <p:spPr/>
        <p:txBody>
          <a:bodyPr/>
          <a:lstStyle/>
          <a:p>
            <a:pPr marL="514350" indent="-514350">
              <a:buFont typeface="+mj-lt"/>
              <a:buAutoNum type="arabicPeriod"/>
            </a:pPr>
            <a:r>
              <a:rPr lang="sv-SE" dirty="0" smtClean="0"/>
              <a:t>Uppföljning träff 2</a:t>
            </a:r>
          </a:p>
          <a:p>
            <a:pPr marL="514350" indent="-514350">
              <a:buFont typeface="+mj-lt"/>
              <a:buAutoNum type="arabicPeriod"/>
            </a:pPr>
            <a:r>
              <a:rPr lang="sv-SE" dirty="0" smtClean="0"/>
              <a:t>Irritation och ilska</a:t>
            </a:r>
          </a:p>
          <a:p>
            <a:pPr marL="514350" indent="-514350">
              <a:buFont typeface="+mj-lt"/>
              <a:buAutoNum type="arabicPeriod"/>
            </a:pPr>
            <a:r>
              <a:rPr lang="sv-SE" dirty="0" smtClean="0"/>
              <a:t>Visa vägen</a:t>
            </a:r>
          </a:p>
          <a:p>
            <a:pPr marL="514350" indent="-514350">
              <a:buFont typeface="+mj-lt"/>
              <a:buAutoNum type="arabicPeriod"/>
            </a:pPr>
            <a:r>
              <a:rPr lang="sv-SE" dirty="0" smtClean="0"/>
              <a:t>Pröva hemma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88840"/>
            <a:ext cx="8229600" cy="4137323"/>
          </a:xfrm>
        </p:spPr>
        <p:txBody>
          <a:bodyPr/>
          <a:lstStyle/>
          <a:p>
            <a:r>
              <a:rPr lang="sv-SE" dirty="0" smtClean="0"/>
              <a:t>BUSA </a:t>
            </a:r>
            <a:endParaRPr lang="sv-SE" dirty="0"/>
          </a:p>
          <a:p>
            <a:r>
              <a:rPr lang="sv-SE" dirty="0" smtClean="0"/>
              <a:t>Fokus på det som fungerar</a:t>
            </a:r>
          </a:p>
          <a:p>
            <a:endParaRPr lang="sv-SE" dirty="0"/>
          </a:p>
          <a:p>
            <a:r>
              <a:rPr lang="sv-SE" dirty="0" smtClean="0"/>
              <a:t>Något annat?</a:t>
            </a:r>
          </a:p>
        </p:txBody>
      </p:sp>
      <p:sp>
        <p:nvSpPr>
          <p:cNvPr id="4" name="Rubrik 1"/>
          <p:cNvSpPr>
            <a:spLocks noGrp="1"/>
          </p:cNvSpPr>
          <p:nvPr>
            <p:ph type="title"/>
          </p:nvPr>
        </p:nvSpPr>
        <p:spPr>
          <a:solidFill>
            <a:srgbClr val="FF9900"/>
          </a:solidFill>
        </p:spPr>
        <p:txBody>
          <a:bodyPr/>
          <a:lstStyle/>
          <a:p>
            <a:r>
              <a:rPr lang="sv-SE" dirty="0" smtClean="0">
                <a:solidFill>
                  <a:schemeClr val="bg1"/>
                </a:solidFill>
              </a:rPr>
              <a:t>Uppföljning </a:t>
            </a:r>
            <a:r>
              <a:rPr lang="sv-SE" i="1" dirty="0" smtClean="0">
                <a:solidFill>
                  <a:schemeClr val="bg1"/>
                </a:solidFill>
              </a:rPr>
              <a:t>pröva hemma</a:t>
            </a:r>
            <a:endParaRPr lang="sv-SE" i="1" dirty="0">
              <a:solidFill>
                <a:schemeClr val="bg1"/>
              </a:solidFill>
            </a:endParaRPr>
          </a:p>
        </p:txBody>
      </p:sp>
    </p:spTree>
    <p:extLst>
      <p:ext uri="{BB962C8B-B14F-4D97-AF65-F5344CB8AC3E}">
        <p14:creationId xmlns:p14="http://schemas.microsoft.com/office/powerpoint/2010/main" val="3438654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3">
              <a:lumMod val="60000"/>
              <a:lumOff val="40000"/>
            </a:schemeClr>
          </a:solidFill>
        </p:spPr>
        <p:txBody>
          <a:bodyPr/>
          <a:lstStyle/>
          <a:p>
            <a:r>
              <a:rPr lang="sv-SE" dirty="0" smtClean="0"/>
              <a:t>Nackdelar med tjat och skäll</a:t>
            </a:r>
            <a:endParaRPr lang="sv-SE" dirty="0"/>
          </a:p>
        </p:txBody>
      </p:sp>
      <p:sp>
        <p:nvSpPr>
          <p:cNvPr id="3" name="Platshållare för innehåll 2"/>
          <p:cNvSpPr>
            <a:spLocks noGrp="1"/>
          </p:cNvSpPr>
          <p:nvPr>
            <p:ph idx="1"/>
          </p:nvPr>
        </p:nvSpPr>
        <p:spPr>
          <a:xfrm>
            <a:off x="457200" y="1988840"/>
            <a:ext cx="8229600" cy="4137323"/>
          </a:xfrm>
        </p:spPr>
        <p:txBody>
          <a:bodyPr>
            <a:normAutofit fontScale="92500" lnSpcReduction="10000"/>
          </a:bodyPr>
          <a:lstStyle/>
          <a:p>
            <a:pPr marL="514350" indent="-514350">
              <a:buNone/>
            </a:pPr>
            <a:r>
              <a:rPr lang="sv-SE" b="1" dirty="0" smtClean="0"/>
              <a:t>Demonstration</a:t>
            </a:r>
            <a:endParaRPr lang="sv-SE" dirty="0" smtClean="0"/>
          </a:p>
          <a:p>
            <a:pPr marL="514350" indent="-514350">
              <a:buNone/>
            </a:pPr>
            <a:endParaRPr lang="sv-SE" b="1" dirty="0" smtClean="0"/>
          </a:p>
          <a:p>
            <a:pPr marL="514350" indent="-514350">
              <a:buNone/>
            </a:pPr>
            <a:r>
              <a:rPr lang="sv-SE" b="1" dirty="0" smtClean="0"/>
              <a:t>Diskussion</a:t>
            </a:r>
          </a:p>
          <a:p>
            <a:pPr marL="514350" indent="-514350">
              <a:buFontTx/>
              <a:buChar char="-"/>
            </a:pPr>
            <a:r>
              <a:rPr lang="sv-SE" sz="2800" dirty="0" smtClean="0"/>
              <a:t>Hur tror ni att barnet </a:t>
            </a:r>
          </a:p>
          <a:p>
            <a:pPr marL="514350" indent="-514350">
              <a:buNone/>
            </a:pPr>
            <a:r>
              <a:rPr lang="sv-SE" sz="2800" dirty="0" smtClean="0"/>
              <a:t>	upplevde situationen?</a:t>
            </a:r>
          </a:p>
          <a:p>
            <a:pPr marL="514350" indent="-514350">
              <a:buFontTx/>
              <a:buChar char="-"/>
            </a:pPr>
            <a:r>
              <a:rPr lang="sv-SE" sz="2800" dirty="0" smtClean="0"/>
              <a:t>Vilka är nackdelarna  </a:t>
            </a:r>
          </a:p>
          <a:p>
            <a:pPr marL="514350" indent="-514350">
              <a:buNone/>
            </a:pPr>
            <a:r>
              <a:rPr lang="sv-SE" sz="2800" dirty="0" smtClean="0"/>
              <a:t>	med förälderns </a:t>
            </a:r>
          </a:p>
          <a:p>
            <a:pPr marL="514350" indent="-514350">
              <a:buNone/>
            </a:pPr>
            <a:r>
              <a:rPr lang="sv-SE" sz="2800" dirty="0" smtClean="0"/>
              <a:t>       agerande?</a:t>
            </a:r>
          </a:p>
          <a:p>
            <a:pPr marL="514350" indent="-514350">
              <a:buNone/>
            </a:pPr>
            <a:r>
              <a:rPr lang="sv-SE" sz="2800" dirty="0" smtClean="0"/>
              <a:t> </a:t>
            </a:r>
          </a:p>
          <a:p>
            <a:pPr marL="514350" indent="-514350">
              <a:buFontTx/>
              <a:buChar char="-"/>
            </a:pPr>
            <a:endParaRPr lang="sv-SE" sz="2800" dirty="0" smtClean="0"/>
          </a:p>
        </p:txBody>
      </p:sp>
      <p:sp>
        <p:nvSpPr>
          <p:cNvPr id="8"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dirty="0" smtClean="0">
                <a:solidFill>
                  <a:schemeClr val="bg1"/>
                </a:solidFill>
                <a:latin typeface="+mj-lt"/>
                <a:ea typeface="+mj-ea"/>
                <a:cs typeface="+mj-cs"/>
              </a:rPr>
              <a:t>Irritation och ilska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Bildobjekt 8" descr="sluta tjata skitunge komprimerad.jpg"/>
          <p:cNvPicPr>
            <a:picLocks noChangeAspect="1"/>
          </p:cNvPicPr>
          <p:nvPr/>
        </p:nvPicPr>
        <p:blipFill>
          <a:blip r:embed="rId3" cstate="print"/>
          <a:stretch>
            <a:fillRect/>
          </a:stretch>
        </p:blipFill>
        <p:spPr>
          <a:xfrm>
            <a:off x="4788024" y="1844823"/>
            <a:ext cx="4067944" cy="399953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3">
              <a:lumMod val="60000"/>
              <a:lumOff val="40000"/>
            </a:schemeClr>
          </a:solidFill>
        </p:spPr>
        <p:txBody>
          <a:bodyPr/>
          <a:lstStyle/>
          <a:p>
            <a:r>
              <a:rPr lang="sv-SE" dirty="0" smtClean="0"/>
              <a:t>Uppföljning träff 2</a:t>
            </a:r>
            <a:endParaRPr lang="sv-SE" dirty="0"/>
          </a:p>
        </p:txBody>
      </p:sp>
      <p:sp>
        <p:nvSpPr>
          <p:cNvPr id="3" name="Platshållare för innehåll 2"/>
          <p:cNvSpPr>
            <a:spLocks noGrp="1"/>
          </p:cNvSpPr>
          <p:nvPr>
            <p:ph idx="1"/>
          </p:nvPr>
        </p:nvSpPr>
        <p:spPr>
          <a:xfrm>
            <a:off x="457200" y="1988840"/>
            <a:ext cx="8229600" cy="4137323"/>
          </a:xfrm>
        </p:spPr>
        <p:txBody>
          <a:bodyPr/>
          <a:lstStyle/>
          <a:p>
            <a:pPr marL="514350" indent="-514350"/>
            <a:r>
              <a:rPr lang="sv-SE" dirty="0" smtClean="0"/>
              <a:t>Skäll är den vanligaste konsekvensen bland svenska föräldrar</a:t>
            </a:r>
          </a:p>
          <a:p>
            <a:pPr marL="514350" indent="-514350">
              <a:buNone/>
            </a:pPr>
            <a:endParaRPr lang="sv-SE" dirty="0" smtClean="0"/>
          </a:p>
          <a:p>
            <a:pPr marL="514350" indent="-514350">
              <a:buFontTx/>
              <a:buChar char="-"/>
            </a:pPr>
            <a:r>
              <a:rPr lang="sv-SE" dirty="0" smtClean="0"/>
              <a:t>Varför är det så?</a:t>
            </a:r>
          </a:p>
          <a:p>
            <a:pPr marL="514350" indent="-514350">
              <a:buFontTx/>
              <a:buChar char="-"/>
            </a:pPr>
            <a:endParaRPr lang="sv-SE" dirty="0" smtClean="0"/>
          </a:p>
          <a:p>
            <a:pPr marL="0" indent="0">
              <a:buNone/>
            </a:pPr>
            <a:endParaRPr lang="sv-SE" dirty="0" smtClean="0"/>
          </a:p>
          <a:p>
            <a:pPr marL="0" indent="0">
              <a:buNone/>
            </a:pPr>
            <a:r>
              <a:rPr lang="sv-SE" sz="2800" dirty="0" smtClean="0">
                <a:solidFill>
                  <a:srgbClr val="FF9900"/>
                </a:solidFill>
              </a:rPr>
              <a:t>(</a:t>
            </a:r>
            <a:r>
              <a:rPr lang="sv-SE" sz="2800" dirty="0">
                <a:solidFill>
                  <a:srgbClr val="FF9900"/>
                </a:solidFill>
              </a:rPr>
              <a:t>Forster, sid 163</a:t>
            </a:r>
            <a:r>
              <a:rPr lang="sv-SE" sz="2800" dirty="0" smtClean="0">
                <a:solidFill>
                  <a:srgbClr val="FF9900"/>
                </a:solidFill>
              </a:rPr>
              <a:t>)</a:t>
            </a:r>
            <a:endParaRPr lang="sv-SE" sz="2800" dirty="0">
              <a:solidFill>
                <a:srgbClr val="FF9900"/>
              </a:solidFill>
            </a:endParaRPr>
          </a:p>
          <a:p>
            <a:pPr marL="514350" indent="-514350">
              <a:buFontTx/>
              <a:buChar char="-"/>
            </a:pPr>
            <a:endParaRPr lang="sv-SE" dirty="0" smtClean="0"/>
          </a:p>
          <a:p>
            <a:pPr marL="514350" indent="-514350">
              <a:buNone/>
            </a:pPr>
            <a:endParaRPr lang="sv-SE" dirty="0" smtClean="0"/>
          </a:p>
          <a:p>
            <a:pPr marL="514350" indent="-514350">
              <a:buNone/>
            </a:pPr>
            <a:endParaRPr lang="sv-SE" dirty="0" smtClean="0"/>
          </a:p>
        </p:txBody>
      </p:sp>
      <p:sp>
        <p:nvSpPr>
          <p:cNvPr id="4"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smtClean="0">
                <a:ln>
                  <a:noFill/>
                </a:ln>
                <a:solidFill>
                  <a:schemeClr val="bg1"/>
                </a:solidFill>
                <a:effectLst/>
                <a:uLnTx/>
                <a:uFillTx/>
                <a:latin typeface="+mj-lt"/>
                <a:ea typeface="+mj-ea"/>
                <a:cs typeface="+mj-cs"/>
              </a:rPr>
              <a:t>Irritation och ilska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9900"/>
          </a:solidFill>
        </p:spPr>
        <p:txBody>
          <a:bodyPr>
            <a:normAutofit/>
          </a:bodyPr>
          <a:lstStyle/>
          <a:p>
            <a:r>
              <a:rPr lang="sv-SE" dirty="0" smtClean="0">
                <a:solidFill>
                  <a:schemeClr val="bg1"/>
                </a:solidFill>
              </a:rPr>
              <a:t>Kortsiktsfällan</a:t>
            </a:r>
            <a:endParaRPr lang="sv-SE" dirty="0">
              <a:solidFill>
                <a:schemeClr val="bg1"/>
              </a:solidFill>
            </a:endParaRPr>
          </a:p>
        </p:txBody>
      </p:sp>
      <p:sp>
        <p:nvSpPr>
          <p:cNvPr id="3" name="Platshållare för innehåll 2"/>
          <p:cNvSpPr>
            <a:spLocks noGrp="1"/>
          </p:cNvSpPr>
          <p:nvPr>
            <p:ph idx="1"/>
          </p:nvPr>
        </p:nvSpPr>
        <p:spPr/>
        <p:txBody>
          <a:bodyPr/>
          <a:lstStyle/>
          <a:p>
            <a:r>
              <a:rPr lang="sv-SE" dirty="0" smtClean="0"/>
              <a:t>Fler exempel på kortsiktsfällan</a:t>
            </a:r>
            <a:r>
              <a:rPr lang="sv-SE" b="1" dirty="0" smtClean="0"/>
              <a:t>?</a:t>
            </a:r>
            <a:endParaRPr lang="sv-SE" b="1" dirty="0"/>
          </a:p>
        </p:txBody>
      </p:sp>
      <p:pic>
        <p:nvPicPr>
          <p:cNvPr id="4" name="Bildobjekt 3" descr="kortsiktsfällan komprimerad.jpg"/>
          <p:cNvPicPr>
            <a:picLocks noChangeAspect="1"/>
          </p:cNvPicPr>
          <p:nvPr/>
        </p:nvPicPr>
        <p:blipFill>
          <a:blip r:embed="rId3" cstate="print"/>
          <a:stretch>
            <a:fillRect/>
          </a:stretch>
        </p:blipFill>
        <p:spPr>
          <a:xfrm>
            <a:off x="2627784" y="2420888"/>
            <a:ext cx="3410758" cy="402362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3491880" y="1556792"/>
            <a:ext cx="4038600" cy="5141168"/>
          </a:xfrm>
        </p:spPr>
        <p:txBody>
          <a:bodyPr>
            <a:normAutofit/>
          </a:bodyPr>
          <a:lstStyle/>
          <a:p>
            <a:pPr>
              <a:buNone/>
            </a:pPr>
            <a:r>
              <a:rPr lang="sv-SE" sz="2000" b="1" dirty="0" smtClean="0"/>
              <a:t>Övergripande stress</a:t>
            </a:r>
          </a:p>
          <a:p>
            <a:endParaRPr lang="sv-SE" sz="2000" b="1" dirty="0" smtClean="0"/>
          </a:p>
          <a:p>
            <a:endParaRPr lang="sv-SE" sz="2000" b="1" dirty="0" smtClean="0"/>
          </a:p>
          <a:p>
            <a:pPr>
              <a:buNone/>
            </a:pPr>
            <a:r>
              <a:rPr lang="sv-SE" sz="2000" b="1" dirty="0" smtClean="0"/>
              <a:t>Kritiska situationer</a:t>
            </a:r>
          </a:p>
          <a:p>
            <a:endParaRPr lang="sv-SE" sz="2000" b="1" dirty="0" smtClean="0"/>
          </a:p>
          <a:p>
            <a:endParaRPr lang="sv-SE" sz="2000" b="1" dirty="0" smtClean="0"/>
          </a:p>
          <a:p>
            <a:pPr>
              <a:buNone/>
            </a:pPr>
            <a:r>
              <a:rPr lang="sv-SE" sz="2000" b="1" dirty="0" smtClean="0"/>
              <a:t>Tankar och reaktioner i kroppen</a:t>
            </a:r>
          </a:p>
          <a:p>
            <a:endParaRPr lang="sv-SE" sz="2000" b="1" dirty="0" smtClean="0"/>
          </a:p>
          <a:p>
            <a:endParaRPr lang="sv-SE" sz="2000" b="1" dirty="0" smtClean="0"/>
          </a:p>
          <a:p>
            <a:pPr>
              <a:buNone/>
            </a:pPr>
            <a:r>
              <a:rPr lang="sv-SE" sz="2000" b="1" dirty="0" smtClean="0"/>
              <a:t>Beteenden</a:t>
            </a:r>
          </a:p>
          <a:p>
            <a:endParaRPr lang="sv-SE" sz="2000" b="1" dirty="0" smtClean="0"/>
          </a:p>
          <a:p>
            <a:pPr>
              <a:buNone/>
            </a:pPr>
            <a:endParaRPr lang="sv-SE" sz="2000" b="1" dirty="0" smtClean="0"/>
          </a:p>
          <a:p>
            <a:pPr>
              <a:buNone/>
            </a:pPr>
            <a:r>
              <a:rPr lang="sv-SE" sz="2000" b="1" dirty="0" smtClean="0"/>
              <a:t>Konsekvenser</a:t>
            </a:r>
            <a:endParaRPr lang="sv-SE" sz="2000" b="1" dirty="0"/>
          </a:p>
        </p:txBody>
      </p:sp>
      <p:sp>
        <p:nvSpPr>
          <p:cNvPr id="5" name="Rubrik 1"/>
          <p:cNvSpPr>
            <a:spLocks noGrp="1"/>
          </p:cNvSpPr>
          <p:nvPr>
            <p:ph type="title"/>
          </p:nvPr>
        </p:nvSpPr>
        <p:spPr>
          <a:solidFill>
            <a:srgbClr val="FF9900"/>
          </a:solidFill>
        </p:spPr>
        <p:txBody>
          <a:bodyPr/>
          <a:lstStyle/>
          <a:p>
            <a:r>
              <a:rPr lang="sv-SE" dirty="0" smtClean="0">
                <a:solidFill>
                  <a:schemeClr val="bg1"/>
                </a:solidFill>
              </a:rPr>
              <a:t>Visa vägen</a:t>
            </a:r>
            <a:endParaRPr lang="sv-SE" sz="4000" dirty="0">
              <a:solidFill>
                <a:schemeClr val="bg1"/>
              </a:solidFill>
            </a:endParaRPr>
          </a:p>
        </p:txBody>
      </p:sp>
      <p:pic>
        <p:nvPicPr>
          <p:cNvPr id="6" name="Platshållare för innehåll 5" descr="Ilskerutorna komprimerad.jpg"/>
          <p:cNvPicPr>
            <a:picLocks noGrp="1" noChangeAspect="1"/>
          </p:cNvPicPr>
          <p:nvPr>
            <p:ph sz="half" idx="1"/>
          </p:nvPr>
        </p:nvPicPr>
        <p:blipFill>
          <a:blip r:embed="rId3" cstate="print"/>
          <a:stretch>
            <a:fillRect/>
          </a:stretch>
        </p:blipFill>
        <p:spPr>
          <a:xfrm>
            <a:off x="1763688" y="1412776"/>
            <a:ext cx="1484574" cy="54452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endParaRPr lang="sv-SE" b="1" dirty="0" smtClean="0"/>
          </a:p>
          <a:p>
            <a:pPr>
              <a:buNone/>
            </a:pPr>
            <a:endParaRPr lang="sv-SE" b="1" dirty="0" smtClean="0"/>
          </a:p>
          <a:p>
            <a:pPr>
              <a:buNone/>
            </a:pPr>
            <a:endParaRPr lang="sv-SE" b="1" dirty="0" smtClean="0"/>
          </a:p>
          <a:p>
            <a:pPr>
              <a:buNone/>
            </a:pPr>
            <a:endParaRPr lang="sv-SE" dirty="0" smtClean="0"/>
          </a:p>
          <a:p>
            <a:pPr>
              <a:buNone/>
            </a:pPr>
            <a:r>
              <a:rPr lang="sv-SE" dirty="0" smtClean="0"/>
              <a:t>- Vad är övergripande stress för er? </a:t>
            </a:r>
          </a:p>
          <a:p>
            <a:pPr>
              <a:buNone/>
            </a:pPr>
            <a:r>
              <a:rPr lang="sv-SE" dirty="0" smtClean="0"/>
              <a:t>- Hur påverkar det er?</a:t>
            </a:r>
          </a:p>
          <a:p>
            <a:pPr>
              <a:buNone/>
            </a:pPr>
            <a:endParaRPr lang="sv-SE" dirty="0" smtClean="0"/>
          </a:p>
          <a:p>
            <a:pPr>
              <a:buNone/>
            </a:pPr>
            <a:endParaRPr lang="sv-SE" dirty="0" smtClean="0"/>
          </a:p>
          <a:p>
            <a:pPr>
              <a:buNone/>
            </a:pPr>
            <a:endParaRPr lang="sv-SE" dirty="0" smtClean="0"/>
          </a:p>
          <a:p>
            <a:endParaRPr lang="sv-SE" dirty="0"/>
          </a:p>
        </p:txBody>
      </p:sp>
      <p:sp>
        <p:nvSpPr>
          <p:cNvPr id="4" name="Rubrik 1"/>
          <p:cNvSpPr>
            <a:spLocks noGrp="1"/>
          </p:cNvSpPr>
          <p:nvPr>
            <p:ph type="title"/>
          </p:nvPr>
        </p:nvSpPr>
        <p:spPr>
          <a:solidFill>
            <a:srgbClr val="FF9900"/>
          </a:solidFill>
        </p:spPr>
        <p:txBody>
          <a:bodyPr>
            <a:normAutofit fontScale="90000"/>
          </a:bodyPr>
          <a:lstStyle/>
          <a:p>
            <a:r>
              <a:rPr lang="sv-SE" b="1" dirty="0" smtClean="0"/>
              <a:t/>
            </a:r>
            <a:br>
              <a:rPr lang="sv-SE" b="1" dirty="0" smtClean="0"/>
            </a:br>
            <a:r>
              <a:rPr lang="sv-SE" dirty="0" smtClean="0">
                <a:solidFill>
                  <a:schemeClr val="bg1"/>
                </a:solidFill>
              </a:rPr>
              <a:t>Övergripande stress</a:t>
            </a:r>
            <a:r>
              <a:rPr lang="sv-SE" b="1" dirty="0" smtClean="0"/>
              <a:t/>
            </a:r>
            <a:br>
              <a:rPr lang="sv-SE" b="1" dirty="0" smtClean="0"/>
            </a:br>
            <a:endParaRPr lang="sv-SE" dirty="0"/>
          </a:p>
        </p:txBody>
      </p:sp>
      <p:pic>
        <p:nvPicPr>
          <p:cNvPr id="5" name="Bildobjekt 4" descr="Övergripande stress.jpg"/>
          <p:cNvPicPr>
            <a:picLocks noChangeAspect="1"/>
          </p:cNvPicPr>
          <p:nvPr/>
        </p:nvPicPr>
        <p:blipFill>
          <a:blip r:embed="rId3" cstate="print"/>
          <a:stretch>
            <a:fillRect/>
          </a:stretch>
        </p:blipFill>
        <p:spPr>
          <a:xfrm>
            <a:off x="683568" y="2204864"/>
            <a:ext cx="2179320" cy="16885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endParaRPr lang="sv-SE" dirty="0" smtClean="0"/>
          </a:p>
          <a:p>
            <a:pPr>
              <a:buNone/>
            </a:pPr>
            <a:endParaRPr lang="sv-SE" dirty="0" smtClean="0"/>
          </a:p>
          <a:p>
            <a:pPr>
              <a:buNone/>
            </a:pPr>
            <a:endParaRPr lang="sv-SE" dirty="0" smtClean="0"/>
          </a:p>
          <a:p>
            <a:endParaRPr lang="sv-SE" dirty="0"/>
          </a:p>
        </p:txBody>
      </p:sp>
      <p:sp>
        <p:nvSpPr>
          <p:cNvPr id="4" name="Rubrik 1"/>
          <p:cNvSpPr>
            <a:spLocks noGrp="1"/>
          </p:cNvSpPr>
          <p:nvPr>
            <p:ph type="title"/>
          </p:nvPr>
        </p:nvSpPr>
        <p:spPr>
          <a:solidFill>
            <a:srgbClr val="FF9900"/>
          </a:solidFill>
        </p:spPr>
        <p:txBody>
          <a:bodyPr/>
          <a:lstStyle/>
          <a:p>
            <a:r>
              <a:rPr lang="sv-SE" dirty="0" smtClean="0">
                <a:solidFill>
                  <a:schemeClr val="bg1"/>
                </a:solidFill>
              </a:rPr>
              <a:t>Övergripande stress</a:t>
            </a:r>
            <a:endParaRPr lang="sv-SE" dirty="0">
              <a:solidFill>
                <a:schemeClr val="bg1"/>
              </a:solidFill>
            </a:endParaRPr>
          </a:p>
        </p:txBody>
      </p:sp>
      <p:pic>
        <p:nvPicPr>
          <p:cNvPr id="5" name="Bildobjekt 4" descr="Stress reaktiv röd gubbe komprimerad.jpg"/>
          <p:cNvPicPr>
            <a:picLocks noChangeAspect="1"/>
          </p:cNvPicPr>
          <p:nvPr/>
        </p:nvPicPr>
        <p:blipFill>
          <a:blip r:embed="rId3" cstate="print"/>
          <a:stretch>
            <a:fillRect/>
          </a:stretch>
        </p:blipFill>
        <p:spPr>
          <a:xfrm>
            <a:off x="2483768" y="1916832"/>
            <a:ext cx="4127332" cy="4073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FontTx/>
              <a:buChar char="-"/>
            </a:pPr>
            <a:endParaRPr lang="sv-SE" dirty="0" smtClean="0"/>
          </a:p>
          <a:p>
            <a:pPr>
              <a:buFontTx/>
              <a:buChar char="-"/>
            </a:pPr>
            <a:endParaRPr lang="sv-SE" dirty="0" smtClean="0"/>
          </a:p>
          <a:p>
            <a:pPr>
              <a:buFontTx/>
              <a:buChar char="-"/>
            </a:pPr>
            <a:r>
              <a:rPr lang="sv-SE" dirty="0" smtClean="0"/>
              <a:t>Har ni tips på hur man kan hantera/minska stress? </a:t>
            </a:r>
          </a:p>
          <a:p>
            <a:pPr>
              <a:buFontTx/>
              <a:buChar char="-"/>
            </a:pPr>
            <a:endParaRPr lang="sv-SE" dirty="0" smtClean="0"/>
          </a:p>
          <a:p>
            <a:pPr>
              <a:buFontTx/>
              <a:buChar char="-"/>
            </a:pPr>
            <a:r>
              <a:rPr lang="sv-SE" dirty="0" smtClean="0"/>
              <a:t>Vad innebär återhämtning för er?</a:t>
            </a:r>
          </a:p>
          <a:p>
            <a:pPr>
              <a:buNone/>
            </a:pPr>
            <a:endParaRPr lang="sv-SE" dirty="0" smtClean="0"/>
          </a:p>
          <a:p>
            <a:pPr>
              <a:buNone/>
            </a:pPr>
            <a:endParaRPr lang="sv-SE" dirty="0" smtClean="0"/>
          </a:p>
          <a:p>
            <a:pPr>
              <a:buNone/>
            </a:pPr>
            <a:endParaRPr lang="sv-SE" dirty="0" smtClean="0"/>
          </a:p>
          <a:p>
            <a:endParaRPr lang="sv-SE" dirty="0"/>
          </a:p>
        </p:txBody>
      </p:sp>
      <p:sp>
        <p:nvSpPr>
          <p:cNvPr id="4" name="Rubrik 1"/>
          <p:cNvSpPr>
            <a:spLocks noGrp="1"/>
          </p:cNvSpPr>
          <p:nvPr>
            <p:ph type="title"/>
          </p:nvPr>
        </p:nvSpPr>
        <p:spPr>
          <a:solidFill>
            <a:srgbClr val="FF9900"/>
          </a:solidFill>
        </p:spPr>
        <p:txBody>
          <a:bodyPr/>
          <a:lstStyle/>
          <a:p>
            <a:r>
              <a:rPr lang="sv-SE" dirty="0" smtClean="0">
                <a:solidFill>
                  <a:schemeClr val="bg1"/>
                </a:solidFill>
              </a:rPr>
              <a:t>Övergripande stress</a:t>
            </a:r>
            <a:endParaRPr lang="sv-SE"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endParaRPr lang="sv-SE" dirty="0" smtClean="0"/>
          </a:p>
          <a:p>
            <a:pPr>
              <a:buNone/>
            </a:pPr>
            <a:r>
              <a:rPr lang="sv-SE" dirty="0" smtClean="0"/>
              <a:t>- Vilka är dina kritiska situationer?</a:t>
            </a:r>
          </a:p>
          <a:p>
            <a:pPr>
              <a:buNone/>
            </a:pPr>
            <a:endParaRPr lang="sv-SE" dirty="0" smtClean="0"/>
          </a:p>
          <a:p>
            <a:pPr>
              <a:buNone/>
            </a:pPr>
            <a:endParaRPr lang="sv-SE" dirty="0" smtClean="0"/>
          </a:p>
        </p:txBody>
      </p:sp>
      <p:sp>
        <p:nvSpPr>
          <p:cNvPr id="4" name="Rubrik 1"/>
          <p:cNvSpPr>
            <a:spLocks noGrp="1"/>
          </p:cNvSpPr>
          <p:nvPr>
            <p:ph type="title"/>
          </p:nvPr>
        </p:nvSpPr>
        <p:spPr>
          <a:solidFill>
            <a:srgbClr val="FF9900"/>
          </a:solidFill>
        </p:spPr>
        <p:txBody>
          <a:bodyPr>
            <a:normAutofit fontScale="90000"/>
          </a:bodyPr>
          <a:lstStyle/>
          <a:p>
            <a:r>
              <a:rPr lang="sv-SE" b="1" dirty="0" smtClean="0">
                <a:solidFill>
                  <a:schemeClr val="bg1"/>
                </a:solidFill>
              </a:rPr>
              <a:t/>
            </a:r>
            <a:br>
              <a:rPr lang="sv-SE" b="1" dirty="0" smtClean="0">
                <a:solidFill>
                  <a:schemeClr val="bg1"/>
                </a:solidFill>
              </a:rPr>
            </a:br>
            <a:r>
              <a:rPr lang="sv-SE" dirty="0" smtClean="0">
                <a:solidFill>
                  <a:schemeClr val="bg1"/>
                </a:solidFill>
              </a:rPr>
              <a:t>Kritiska situationer</a:t>
            </a:r>
            <a:r>
              <a:rPr lang="sv-SE" b="1" dirty="0" smtClean="0">
                <a:solidFill>
                  <a:schemeClr val="bg1"/>
                </a:solidFill>
              </a:rPr>
              <a:t/>
            </a:r>
            <a:br>
              <a:rPr lang="sv-SE" b="1" dirty="0" smtClean="0">
                <a:solidFill>
                  <a:schemeClr val="bg1"/>
                </a:solidFill>
              </a:rPr>
            </a:br>
            <a:endParaRPr lang="sv-SE" dirty="0">
              <a:solidFill>
                <a:schemeClr val="bg1"/>
              </a:solidFill>
            </a:endParaRPr>
          </a:p>
        </p:txBody>
      </p:sp>
      <p:pic>
        <p:nvPicPr>
          <p:cNvPr id="6" name="Bildobjekt 5" descr="Kritiska situationer.jpg"/>
          <p:cNvPicPr>
            <a:picLocks noChangeAspect="1"/>
          </p:cNvPicPr>
          <p:nvPr/>
        </p:nvPicPr>
        <p:blipFill>
          <a:blip r:embed="rId3" cstate="print"/>
          <a:stretch>
            <a:fillRect/>
          </a:stretch>
        </p:blipFill>
        <p:spPr>
          <a:xfrm>
            <a:off x="5004048" y="3429000"/>
            <a:ext cx="3499467" cy="26723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smtClean="0">
                <a:solidFill>
                  <a:schemeClr val="bg1"/>
                </a:solidFill>
              </a:rPr>
              <a:t>Agenda</a:t>
            </a:r>
            <a:endParaRPr lang="sv-SE" dirty="0">
              <a:solidFill>
                <a:schemeClr val="bg1"/>
              </a:solidFill>
            </a:endParaRPr>
          </a:p>
        </p:txBody>
      </p:sp>
      <p:sp>
        <p:nvSpPr>
          <p:cNvPr id="3" name="Platshållare för innehåll 2"/>
          <p:cNvSpPr>
            <a:spLocks noGrp="1"/>
          </p:cNvSpPr>
          <p:nvPr>
            <p:ph idx="1"/>
          </p:nvPr>
        </p:nvSpPr>
        <p:spPr/>
        <p:txBody>
          <a:bodyPr>
            <a:normAutofit lnSpcReduction="10000"/>
          </a:bodyPr>
          <a:lstStyle/>
          <a:p>
            <a:pPr>
              <a:buNone/>
            </a:pPr>
            <a:r>
              <a:rPr lang="sv-SE" dirty="0" smtClean="0"/>
              <a:t>	kl. 9-12 </a:t>
            </a:r>
          </a:p>
          <a:p>
            <a:pPr>
              <a:buNone/>
            </a:pPr>
            <a:r>
              <a:rPr lang="sv-SE" dirty="0" smtClean="0"/>
              <a:t>	Teori Träff 3 </a:t>
            </a:r>
          </a:p>
          <a:p>
            <a:pPr>
              <a:buNone/>
            </a:pPr>
            <a:r>
              <a:rPr lang="sv-SE" dirty="0" smtClean="0"/>
              <a:t>	Genomgång Träff 3</a:t>
            </a:r>
          </a:p>
          <a:p>
            <a:pPr>
              <a:buNone/>
            </a:pPr>
            <a:r>
              <a:rPr lang="sv-SE" dirty="0" smtClean="0"/>
              <a:t>	Fika </a:t>
            </a:r>
            <a:r>
              <a:rPr lang="sv-SE" dirty="0" err="1" smtClean="0"/>
              <a:t>kl</a:t>
            </a:r>
            <a:endParaRPr lang="sv-SE" dirty="0"/>
          </a:p>
          <a:p>
            <a:pPr>
              <a:buNone/>
            </a:pPr>
            <a:r>
              <a:rPr lang="sv-SE" dirty="0" smtClean="0"/>
              <a:t>	</a:t>
            </a:r>
          </a:p>
          <a:p>
            <a:pPr>
              <a:buNone/>
            </a:pPr>
            <a:r>
              <a:rPr lang="sv-SE" dirty="0" smtClean="0"/>
              <a:t>	kl. 13-16</a:t>
            </a:r>
          </a:p>
          <a:p>
            <a:pPr>
              <a:buNone/>
            </a:pPr>
            <a:r>
              <a:rPr lang="sv-SE" dirty="0" smtClean="0"/>
              <a:t>	Handledning</a:t>
            </a:r>
          </a:p>
          <a:p>
            <a:pPr>
              <a:buNone/>
            </a:pPr>
            <a:r>
              <a:rPr lang="sv-SE" dirty="0" smtClean="0"/>
              <a:t>	Fika </a:t>
            </a:r>
            <a:r>
              <a:rPr lang="sv-SE" dirty="0" err="1" smtClean="0"/>
              <a:t>kl</a:t>
            </a:r>
            <a:r>
              <a:rPr lang="sv-SE" sz="2800" b="1" dirty="0" smtClean="0"/>
              <a:t>	</a:t>
            </a:r>
            <a:endParaRPr lang="sv-SE"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dirty="0" smtClean="0"/>
              <a:t>Ju tidigare en </a:t>
            </a:r>
            <a:r>
              <a:rPr lang="sv-SE" dirty="0" err="1" smtClean="0"/>
              <a:t>ilskereaktion</a:t>
            </a:r>
            <a:r>
              <a:rPr lang="sv-SE" dirty="0" smtClean="0"/>
              <a:t> bryts – desto lättare är det!</a:t>
            </a:r>
          </a:p>
          <a:p>
            <a:r>
              <a:rPr lang="sv-SE" dirty="0" smtClean="0"/>
              <a:t>Stress och ilska gör det svårare att tänka klart.</a:t>
            </a:r>
          </a:p>
          <a:p>
            <a:pPr>
              <a:buNone/>
            </a:pPr>
            <a:endParaRPr lang="sv-SE" dirty="0" smtClean="0"/>
          </a:p>
        </p:txBody>
      </p:sp>
      <p:sp>
        <p:nvSpPr>
          <p:cNvPr id="4" name="Rubrik 1"/>
          <p:cNvSpPr>
            <a:spLocks noGrp="1"/>
          </p:cNvSpPr>
          <p:nvPr>
            <p:ph type="title"/>
          </p:nvPr>
        </p:nvSpPr>
        <p:spPr>
          <a:solidFill>
            <a:srgbClr val="FF9900"/>
          </a:solidFill>
        </p:spPr>
        <p:txBody>
          <a:bodyPr>
            <a:normAutofit fontScale="90000"/>
          </a:bodyPr>
          <a:lstStyle/>
          <a:p>
            <a:r>
              <a:rPr lang="sv-SE" b="1" dirty="0" smtClean="0">
                <a:solidFill>
                  <a:schemeClr val="bg1"/>
                </a:solidFill>
              </a:rPr>
              <a:t/>
            </a:r>
            <a:br>
              <a:rPr lang="sv-SE" b="1" dirty="0" smtClean="0">
                <a:solidFill>
                  <a:schemeClr val="bg1"/>
                </a:solidFill>
              </a:rPr>
            </a:br>
            <a:r>
              <a:rPr lang="sv-SE" dirty="0" smtClean="0">
                <a:solidFill>
                  <a:schemeClr val="bg1"/>
                </a:solidFill>
              </a:rPr>
              <a:t>Tankar och reaktioner i kroppen</a:t>
            </a:r>
            <a:r>
              <a:rPr lang="sv-SE" b="1" dirty="0" smtClean="0">
                <a:solidFill>
                  <a:schemeClr val="bg1"/>
                </a:solidFill>
              </a:rPr>
              <a:t/>
            </a:r>
            <a:br>
              <a:rPr lang="sv-SE" b="1" dirty="0" smtClean="0">
                <a:solidFill>
                  <a:schemeClr val="bg1"/>
                </a:solidFill>
              </a:rPr>
            </a:br>
            <a:endParaRPr lang="sv-SE" dirty="0">
              <a:solidFill>
                <a:schemeClr val="bg1"/>
              </a:solidFill>
            </a:endParaRPr>
          </a:p>
        </p:txBody>
      </p:sp>
      <p:pic>
        <p:nvPicPr>
          <p:cNvPr id="5" name="Bildobjekt 4" descr="Reaktioner i kroppen.jpg"/>
          <p:cNvPicPr>
            <a:picLocks noChangeAspect="1"/>
          </p:cNvPicPr>
          <p:nvPr/>
        </p:nvPicPr>
        <p:blipFill>
          <a:blip r:embed="rId3" cstate="print"/>
          <a:stretch>
            <a:fillRect/>
          </a:stretch>
        </p:blipFill>
        <p:spPr>
          <a:xfrm>
            <a:off x="755576" y="3789040"/>
            <a:ext cx="3024336" cy="236170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endParaRPr lang="sv-SE" dirty="0" smtClean="0"/>
          </a:p>
        </p:txBody>
      </p:sp>
      <p:sp>
        <p:nvSpPr>
          <p:cNvPr id="4" name="Rubrik 1"/>
          <p:cNvSpPr>
            <a:spLocks noGrp="1"/>
          </p:cNvSpPr>
          <p:nvPr>
            <p:ph type="title"/>
          </p:nvPr>
        </p:nvSpPr>
        <p:spPr>
          <a:solidFill>
            <a:srgbClr val="FF9900"/>
          </a:solidFill>
        </p:spPr>
        <p:txBody>
          <a:bodyPr>
            <a:normAutofit fontScale="90000"/>
          </a:bodyPr>
          <a:lstStyle/>
          <a:p>
            <a:r>
              <a:rPr lang="sv-SE" b="1" dirty="0" smtClean="0"/>
              <a:t/>
            </a:r>
            <a:br>
              <a:rPr lang="sv-SE" b="1" dirty="0" smtClean="0"/>
            </a:br>
            <a:r>
              <a:rPr lang="sv-SE" dirty="0" smtClean="0">
                <a:solidFill>
                  <a:schemeClr val="bg1"/>
                </a:solidFill>
              </a:rPr>
              <a:t>Tankar och reaktioner i kroppen</a:t>
            </a:r>
            <a:r>
              <a:rPr lang="sv-SE" b="1" dirty="0" smtClean="0"/>
              <a:t/>
            </a:r>
            <a:br>
              <a:rPr lang="sv-SE" b="1" dirty="0" smtClean="0"/>
            </a:br>
            <a:endParaRPr lang="sv-SE" dirty="0"/>
          </a:p>
        </p:txBody>
      </p:sp>
      <p:pic>
        <p:nvPicPr>
          <p:cNvPr id="6" name="Bildobjekt 5" descr="hittar inte glasögon stress komprimerad.jpg"/>
          <p:cNvPicPr>
            <a:picLocks noChangeAspect="1"/>
          </p:cNvPicPr>
          <p:nvPr/>
        </p:nvPicPr>
        <p:blipFill>
          <a:blip r:embed="rId3" cstate="print"/>
          <a:stretch>
            <a:fillRect/>
          </a:stretch>
        </p:blipFill>
        <p:spPr>
          <a:xfrm>
            <a:off x="2051720" y="1484784"/>
            <a:ext cx="5112568" cy="5000709"/>
          </a:xfrm>
          <a:prstGeom prst="rect">
            <a:avLst/>
          </a:prstGeom>
        </p:spPr>
      </p:pic>
    </p:spTree>
    <p:extLst>
      <p:ext uri="{BB962C8B-B14F-4D97-AF65-F5344CB8AC3E}">
        <p14:creationId xmlns:p14="http://schemas.microsoft.com/office/powerpoint/2010/main" val="1320417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Autofit/>
          </a:bodyPr>
          <a:lstStyle/>
          <a:p>
            <a:pPr marL="0" indent="0">
              <a:buNone/>
            </a:pPr>
            <a:r>
              <a:rPr lang="sv-SE" sz="3000" dirty="0" smtClean="0"/>
              <a:t>-  Vad gör ni när ni är arga eller irriterade?</a:t>
            </a:r>
          </a:p>
          <a:p>
            <a:pPr>
              <a:buFontTx/>
              <a:buChar char="-"/>
            </a:pPr>
            <a:r>
              <a:rPr lang="sv-SE" sz="3000" dirty="0" smtClean="0"/>
              <a:t>Vilka konsekvenser får detta? I stunden? På lång sikt?</a:t>
            </a:r>
          </a:p>
          <a:p>
            <a:pPr>
              <a:buNone/>
            </a:pPr>
            <a:endParaRPr lang="sv-SE" b="1" dirty="0" smtClean="0"/>
          </a:p>
        </p:txBody>
      </p:sp>
      <p:sp>
        <p:nvSpPr>
          <p:cNvPr id="4" name="Rubrik 1"/>
          <p:cNvSpPr>
            <a:spLocks noGrp="1"/>
          </p:cNvSpPr>
          <p:nvPr>
            <p:ph type="title"/>
          </p:nvPr>
        </p:nvSpPr>
        <p:spPr>
          <a:solidFill>
            <a:srgbClr val="FF9900"/>
          </a:solidFill>
        </p:spPr>
        <p:txBody>
          <a:bodyPr>
            <a:normAutofit fontScale="90000"/>
          </a:bodyPr>
          <a:lstStyle/>
          <a:p>
            <a:r>
              <a:rPr lang="sv-SE" dirty="0" smtClean="0"/>
              <a:t/>
            </a:r>
            <a:br>
              <a:rPr lang="sv-SE" dirty="0" smtClean="0"/>
            </a:br>
            <a:r>
              <a:rPr lang="sv-SE" dirty="0" smtClean="0">
                <a:solidFill>
                  <a:schemeClr val="bg1"/>
                </a:solidFill>
              </a:rPr>
              <a:t>Beteenden och konsekvenser</a:t>
            </a:r>
            <a:r>
              <a:rPr lang="sv-SE" b="1" dirty="0" smtClean="0"/>
              <a:t/>
            </a:r>
            <a:br>
              <a:rPr lang="sv-SE" b="1" dirty="0" smtClean="0"/>
            </a:br>
            <a:endParaRPr lang="sv-SE" dirty="0"/>
          </a:p>
        </p:txBody>
      </p:sp>
      <p:pic>
        <p:nvPicPr>
          <p:cNvPr id="5" name="Bildobjekt 4" descr="Beteenden.jpg"/>
          <p:cNvPicPr>
            <a:picLocks noChangeAspect="1"/>
          </p:cNvPicPr>
          <p:nvPr/>
        </p:nvPicPr>
        <p:blipFill>
          <a:blip r:embed="rId3" cstate="print"/>
          <a:stretch>
            <a:fillRect/>
          </a:stretch>
        </p:blipFill>
        <p:spPr>
          <a:xfrm>
            <a:off x="1547664" y="3823242"/>
            <a:ext cx="2655944" cy="2054030"/>
          </a:xfrm>
          <a:prstGeom prst="rect">
            <a:avLst/>
          </a:prstGeom>
        </p:spPr>
      </p:pic>
      <p:pic>
        <p:nvPicPr>
          <p:cNvPr id="6" name="Bildobjekt 5" descr="Konsekvenser.jpg"/>
          <p:cNvPicPr>
            <a:picLocks noChangeAspect="1"/>
          </p:cNvPicPr>
          <p:nvPr/>
        </p:nvPicPr>
        <p:blipFill>
          <a:blip r:embed="rId4" cstate="print"/>
          <a:stretch>
            <a:fillRect/>
          </a:stretch>
        </p:blipFill>
        <p:spPr>
          <a:xfrm>
            <a:off x="4211960" y="3830627"/>
            <a:ext cx="2664296" cy="205466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8229600" cy="5257800"/>
          </a:xfrm>
        </p:spPr>
        <p:txBody>
          <a:bodyPr>
            <a:normAutofit/>
          </a:bodyPr>
          <a:lstStyle/>
          <a:p>
            <a:pPr>
              <a:buFontTx/>
              <a:buChar char="-"/>
            </a:pPr>
            <a:r>
              <a:rPr lang="sv-SE" dirty="0" smtClean="0"/>
              <a:t>Hur vill ni att era barn ska hantera ilska?</a:t>
            </a:r>
          </a:p>
          <a:p>
            <a:pPr>
              <a:buNone/>
            </a:pPr>
            <a:r>
              <a:rPr lang="sv-SE" dirty="0" smtClean="0"/>
              <a:t>	</a:t>
            </a:r>
          </a:p>
          <a:p>
            <a:pPr>
              <a:buNone/>
            </a:pPr>
            <a:r>
              <a:rPr lang="sv-SE" sz="4000" i="1" dirty="0" smtClean="0"/>
              <a:t>	</a:t>
            </a:r>
          </a:p>
          <a:p>
            <a:pPr>
              <a:buNone/>
            </a:pPr>
            <a:r>
              <a:rPr lang="sv-SE" sz="2800" i="1" dirty="0" smtClean="0"/>
              <a:t>               </a:t>
            </a:r>
          </a:p>
          <a:p>
            <a:pPr>
              <a:buNone/>
            </a:pPr>
            <a:r>
              <a:rPr lang="sv-SE" sz="2800" i="1" dirty="0" smtClean="0"/>
              <a:t>				Ta en paus</a:t>
            </a:r>
          </a:p>
          <a:p>
            <a:pPr>
              <a:buNone/>
            </a:pPr>
            <a:endParaRPr lang="sv-SE" sz="2800" i="1" dirty="0" smtClean="0"/>
          </a:p>
          <a:p>
            <a:pPr>
              <a:buNone/>
            </a:pPr>
            <a:r>
              <a:rPr lang="sv-SE" sz="2800" i="1" dirty="0" smtClean="0"/>
              <a:t>  </a:t>
            </a:r>
          </a:p>
          <a:p>
            <a:pPr>
              <a:buNone/>
            </a:pPr>
            <a:r>
              <a:rPr lang="sv-SE" sz="2800" i="1" dirty="0" smtClean="0"/>
              <a:t>                                   </a:t>
            </a:r>
          </a:p>
          <a:p>
            <a:pPr>
              <a:buNone/>
            </a:pPr>
            <a:endParaRPr lang="sv-SE" dirty="0" smtClean="0"/>
          </a:p>
          <a:p>
            <a:pPr>
              <a:buNone/>
            </a:pPr>
            <a:endParaRPr lang="sv-SE" dirty="0" smtClean="0"/>
          </a:p>
        </p:txBody>
      </p:sp>
      <p:sp>
        <p:nvSpPr>
          <p:cNvPr id="4" name="Rubrik 1"/>
          <p:cNvSpPr>
            <a:spLocks noGrp="1"/>
          </p:cNvSpPr>
          <p:nvPr>
            <p:ph type="title"/>
          </p:nvPr>
        </p:nvSpPr>
        <p:spPr>
          <a:solidFill>
            <a:srgbClr val="FF9900"/>
          </a:solidFill>
        </p:spPr>
        <p:txBody>
          <a:bodyPr/>
          <a:lstStyle/>
          <a:p>
            <a:r>
              <a:rPr lang="sv-SE" dirty="0" smtClean="0">
                <a:solidFill>
                  <a:schemeClr val="bg1"/>
                </a:solidFill>
              </a:rPr>
              <a:t>Visa vägen - Beteenden</a:t>
            </a:r>
            <a:endParaRPr lang="sv-SE" dirty="0">
              <a:solidFill>
                <a:schemeClr val="bg1"/>
              </a:solidFill>
            </a:endParaRPr>
          </a:p>
        </p:txBody>
      </p:sp>
      <p:pic>
        <p:nvPicPr>
          <p:cNvPr id="6" name="Bildobjekt 5" descr="mediterande mamma komprimerad.jpg"/>
          <p:cNvPicPr>
            <a:picLocks noChangeAspect="1"/>
          </p:cNvPicPr>
          <p:nvPr/>
        </p:nvPicPr>
        <p:blipFill>
          <a:blip r:embed="rId3" cstate="print"/>
          <a:stretch>
            <a:fillRect/>
          </a:stretch>
        </p:blipFill>
        <p:spPr>
          <a:xfrm>
            <a:off x="5105400" y="2819400"/>
            <a:ext cx="3768028" cy="371426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endParaRPr lang="sv-SE" sz="1600" dirty="0" smtClean="0"/>
          </a:p>
          <a:p>
            <a:pPr>
              <a:buNone/>
            </a:pPr>
            <a:r>
              <a:rPr lang="sv-SE" dirty="0" smtClean="0"/>
              <a:t>Ta en paus!</a:t>
            </a:r>
          </a:p>
          <a:p>
            <a:pPr>
              <a:buNone/>
            </a:pPr>
            <a:endParaRPr lang="sv-SE" sz="1400" dirty="0" smtClean="0"/>
          </a:p>
          <a:p>
            <a:pPr>
              <a:buNone/>
            </a:pPr>
            <a:r>
              <a:rPr lang="sv-SE" dirty="0" smtClean="0"/>
              <a:t>Fortsätta med </a:t>
            </a:r>
            <a:r>
              <a:rPr lang="sv-SE" i="1" dirty="0" smtClean="0"/>
              <a:t>fokus på det </a:t>
            </a:r>
          </a:p>
          <a:p>
            <a:pPr>
              <a:buNone/>
            </a:pPr>
            <a:r>
              <a:rPr lang="sv-SE" i="1" dirty="0" smtClean="0"/>
              <a:t>som fungerar </a:t>
            </a:r>
            <a:r>
              <a:rPr lang="sv-SE" dirty="0" smtClean="0"/>
              <a:t>och </a:t>
            </a:r>
            <a:r>
              <a:rPr lang="sv-SE" i="1" dirty="0" smtClean="0"/>
              <a:t>BUSA</a:t>
            </a:r>
          </a:p>
          <a:p>
            <a:pPr>
              <a:buNone/>
            </a:pPr>
            <a:endParaRPr lang="sv-SE" sz="1400" dirty="0" smtClean="0"/>
          </a:p>
          <a:p>
            <a:pPr>
              <a:buNone/>
            </a:pPr>
            <a:r>
              <a:rPr lang="sv-SE" dirty="0" smtClean="0"/>
              <a:t>Föräldrareflektioner</a:t>
            </a:r>
          </a:p>
          <a:p>
            <a:pPr>
              <a:buNone/>
            </a:pPr>
            <a:endParaRPr lang="sv-SE" sz="2800" dirty="0" smtClean="0"/>
          </a:p>
          <a:p>
            <a:pPr>
              <a:buNone/>
            </a:pPr>
            <a:endParaRPr lang="sv-SE" sz="2800" dirty="0"/>
          </a:p>
        </p:txBody>
      </p:sp>
      <p:sp>
        <p:nvSpPr>
          <p:cNvPr id="4" name="Rubrik 1"/>
          <p:cNvSpPr>
            <a:spLocks noGrp="1"/>
          </p:cNvSpPr>
          <p:nvPr>
            <p:ph type="title"/>
          </p:nvPr>
        </p:nvSpPr>
        <p:spPr>
          <a:solidFill>
            <a:schemeClr val="accent3">
              <a:lumMod val="60000"/>
              <a:lumOff val="40000"/>
            </a:schemeClr>
          </a:solidFill>
        </p:spPr>
        <p:txBody>
          <a:bodyPr/>
          <a:lstStyle/>
          <a:p>
            <a:r>
              <a:rPr lang="sv-SE" dirty="0" smtClean="0"/>
              <a:t>Pröva hemma</a:t>
            </a:r>
            <a:endParaRPr lang="sv-SE" dirty="0"/>
          </a:p>
        </p:txBody>
      </p:sp>
      <p:sp>
        <p:nvSpPr>
          <p:cNvPr id="6"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500" b="0" i="0" u="none" strike="noStrike" kern="1200" cap="none" spc="0" normalizeH="0" baseline="0" noProof="0" dirty="0" smtClean="0">
                <a:ln>
                  <a:noFill/>
                </a:ln>
                <a:solidFill>
                  <a:schemeClr val="bg1"/>
                </a:solidFill>
                <a:effectLst/>
                <a:uLnTx/>
                <a:uFillTx/>
                <a:latin typeface="+mj-lt"/>
                <a:ea typeface="+mj-ea"/>
                <a:cs typeface="+mj-cs"/>
              </a:rPr>
              <a:t>Pröva</a:t>
            </a:r>
            <a:r>
              <a:rPr kumimoji="0" lang="sv-SE" sz="4400" b="0" i="0" u="none" strike="noStrike" kern="1200" cap="none" spc="0" normalizeH="0" baseline="0" noProof="0" dirty="0" smtClean="0">
                <a:ln>
                  <a:noFill/>
                </a:ln>
                <a:solidFill>
                  <a:schemeClr val="bg1"/>
                </a:solidFill>
                <a:effectLst/>
                <a:uLnTx/>
                <a:uFillTx/>
                <a:latin typeface="+mj-lt"/>
                <a:ea typeface="+mj-ea"/>
                <a:cs typeface="+mj-cs"/>
              </a:rPr>
              <a:t> hemma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Bildobjekt 8" descr="Pröva hemma komprimerad.jpg"/>
          <p:cNvPicPr>
            <a:picLocks noChangeAspect="1"/>
          </p:cNvPicPr>
          <p:nvPr/>
        </p:nvPicPr>
        <p:blipFill>
          <a:blip r:embed="rId3" cstate="print"/>
          <a:stretch>
            <a:fillRect/>
          </a:stretch>
        </p:blipFill>
        <p:spPr>
          <a:xfrm>
            <a:off x="5004048" y="3068960"/>
            <a:ext cx="3680448" cy="302436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normAutofit/>
          </a:bodyPr>
          <a:lstStyle/>
          <a:p>
            <a:pPr lvl="0"/>
            <a:r>
              <a:rPr lang="sv-SE" sz="4300" dirty="0" smtClean="0">
                <a:ln w="0">
                  <a:noFill/>
                </a:ln>
                <a:solidFill>
                  <a:schemeClr val="bg1"/>
                </a:solidFill>
                <a:latin typeface="+mn-lt"/>
              </a:rPr>
              <a:t>Om ett barn far illa…</a:t>
            </a:r>
            <a:endParaRPr lang="sv-SE" sz="4300" dirty="0">
              <a:ln w="0">
                <a:noFill/>
              </a:ln>
              <a:solidFill>
                <a:schemeClr val="bg1"/>
              </a:solidFill>
              <a:latin typeface="+mn-lt"/>
            </a:endParaRPr>
          </a:p>
        </p:txBody>
      </p:sp>
      <p:sp>
        <p:nvSpPr>
          <p:cNvPr id="3" name="Platshållare för innehåll 2"/>
          <p:cNvSpPr>
            <a:spLocks noGrp="1"/>
          </p:cNvSpPr>
          <p:nvPr>
            <p:ph idx="1"/>
          </p:nvPr>
        </p:nvSpPr>
        <p:spPr/>
        <p:txBody>
          <a:bodyPr>
            <a:normAutofit/>
          </a:bodyPr>
          <a:lstStyle/>
          <a:p>
            <a:pPr marL="0" indent="0">
              <a:buNone/>
            </a:pPr>
            <a:r>
              <a:rPr lang="sv-SE" sz="2800" b="1" dirty="0" smtClean="0"/>
              <a:t>Beredskap</a:t>
            </a:r>
          </a:p>
          <a:p>
            <a:pPr marL="0" indent="0">
              <a:buNone/>
            </a:pPr>
            <a:r>
              <a:rPr lang="sv-SE" sz="2800" dirty="0" smtClean="0"/>
              <a:t>Ta reda på hur du kan gå tillväga om misstanke väcks. </a:t>
            </a:r>
            <a:endParaRPr lang="sv-SE" sz="2800" dirty="0"/>
          </a:p>
          <a:p>
            <a:pPr marL="0" indent="0">
              <a:buNone/>
            </a:pPr>
            <a:endParaRPr lang="sv-SE" sz="900" dirty="0"/>
          </a:p>
          <a:p>
            <a:pPr marL="0" indent="0">
              <a:buNone/>
            </a:pPr>
            <a:r>
              <a:rPr lang="sv-SE" sz="2800" b="1" dirty="0" smtClean="0"/>
              <a:t>I gruppen</a:t>
            </a:r>
            <a:endParaRPr lang="sv-SE" sz="2800" dirty="0" smtClean="0"/>
          </a:p>
          <a:p>
            <a:pPr marL="0" indent="0">
              <a:buNone/>
            </a:pPr>
            <a:r>
              <a:rPr lang="sv-SE" sz="2800" dirty="0" smtClean="0"/>
              <a:t>Sätt ord på förälderns upplevelse och markera övertrampet.   </a:t>
            </a:r>
          </a:p>
          <a:p>
            <a:pPr marL="0" indent="0">
              <a:buNone/>
            </a:pPr>
            <a:endParaRPr lang="sv-SE" sz="900" dirty="0" smtClean="0"/>
          </a:p>
          <a:p>
            <a:pPr marL="0" indent="0">
              <a:buNone/>
            </a:pPr>
            <a:r>
              <a:rPr lang="sv-SE" sz="2800" b="1" dirty="0" smtClean="0"/>
              <a:t>Individuellt</a:t>
            </a:r>
          </a:p>
          <a:p>
            <a:pPr marL="0" indent="0">
              <a:buNone/>
            </a:pPr>
            <a:r>
              <a:rPr lang="sv-SE" sz="2800" dirty="0" smtClean="0"/>
              <a:t>Ta </a:t>
            </a:r>
            <a:r>
              <a:rPr lang="sv-SE" sz="2800" dirty="0"/>
              <a:t>föräldern åt sidan efteråt och </a:t>
            </a:r>
            <a:r>
              <a:rPr lang="sv-SE" sz="2800" dirty="0" smtClean="0"/>
              <a:t>ta gemensamt kontakt med socialtjänsten. </a:t>
            </a:r>
            <a:endParaRPr lang="sv-SE" dirty="0" smtClean="0"/>
          </a:p>
        </p:txBody>
      </p:sp>
    </p:spTree>
    <p:extLst>
      <p:ext uri="{BB962C8B-B14F-4D97-AF65-F5344CB8AC3E}">
        <p14:creationId xmlns:p14="http://schemas.microsoft.com/office/powerpoint/2010/main" val="1872220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smtClean="0">
                <a:solidFill>
                  <a:schemeClr val="bg1"/>
                </a:solidFill>
              </a:rPr>
              <a:t>Filmer på plusportalen</a:t>
            </a:r>
            <a:endParaRPr lang="sv-SE" dirty="0">
              <a:solidFill>
                <a:schemeClr val="bg1"/>
              </a:solidFill>
            </a:endParaRPr>
          </a:p>
        </p:txBody>
      </p:sp>
      <p:sp>
        <p:nvSpPr>
          <p:cNvPr id="3" name="Platshållare för innehåll 2"/>
          <p:cNvSpPr>
            <a:spLocks noGrp="1"/>
          </p:cNvSpPr>
          <p:nvPr>
            <p:ph idx="1"/>
          </p:nvPr>
        </p:nvSpPr>
        <p:spPr/>
        <p:txBody>
          <a:bodyPr/>
          <a:lstStyle/>
          <a:p>
            <a:r>
              <a:rPr lang="sv-SE" dirty="0" smtClean="0"/>
              <a:t>Träff 3 lösenord till föräldrar</a:t>
            </a:r>
          </a:p>
          <a:p>
            <a:pPr>
              <a:buNone/>
            </a:pPr>
            <a:r>
              <a:rPr lang="sv-SE" b="1" dirty="0" smtClean="0"/>
              <a:t>Film	</a:t>
            </a:r>
            <a:r>
              <a:rPr lang="sv-SE" dirty="0" smtClean="0"/>
              <a:t>				</a:t>
            </a:r>
            <a:r>
              <a:rPr lang="sv-SE" b="1" dirty="0" smtClean="0"/>
              <a:t>Lösenord</a:t>
            </a:r>
          </a:p>
          <a:p>
            <a:pPr>
              <a:buNone/>
            </a:pPr>
            <a:r>
              <a:rPr lang="sv-SE" dirty="0" smtClean="0"/>
              <a:t>Stress på morgonen		6314</a:t>
            </a:r>
            <a:endParaRPr lang="sv-S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normAutofit fontScale="90000"/>
          </a:bodyPr>
          <a:lstStyle/>
          <a:p>
            <a:pPr lvl="0"/>
            <a:r>
              <a:rPr lang="sv-SE" sz="4000" dirty="0" smtClean="0">
                <a:solidFill>
                  <a:schemeClr val="bg1"/>
                </a:solidFill>
              </a:rPr>
              <a:t/>
            </a:r>
            <a:br>
              <a:rPr lang="sv-SE" sz="4000" dirty="0" smtClean="0">
                <a:solidFill>
                  <a:schemeClr val="bg1"/>
                </a:solidFill>
              </a:rPr>
            </a:br>
            <a:r>
              <a:rPr lang="sv-SE" sz="4900" dirty="0" smtClean="0">
                <a:solidFill>
                  <a:schemeClr val="bg1"/>
                </a:solidFill>
              </a:rPr>
              <a:t>Gruppledarreflektioner</a:t>
            </a:r>
            <a:r>
              <a:rPr lang="sv-SE" sz="4000" dirty="0" smtClean="0">
                <a:solidFill>
                  <a:schemeClr val="bg1"/>
                </a:solidFill>
              </a:rPr>
              <a:t/>
            </a:r>
            <a:br>
              <a:rPr lang="sv-SE" sz="4000" dirty="0" smtClean="0">
                <a:solidFill>
                  <a:schemeClr val="bg1"/>
                </a:solidFill>
              </a:rPr>
            </a:br>
            <a:endParaRPr lang="sv-SE" sz="4300" dirty="0">
              <a:ln>
                <a:solidFill>
                  <a:schemeClr val="tx1"/>
                </a:solidFill>
              </a:ln>
              <a:solidFill>
                <a:schemeClr val="bg1"/>
              </a:solidFill>
            </a:endParaRPr>
          </a:p>
        </p:txBody>
      </p:sp>
      <p:sp>
        <p:nvSpPr>
          <p:cNvPr id="3" name="Platshållare för innehåll 2"/>
          <p:cNvSpPr>
            <a:spLocks noGrp="1"/>
          </p:cNvSpPr>
          <p:nvPr>
            <p:ph idx="1"/>
          </p:nvPr>
        </p:nvSpPr>
        <p:spPr/>
        <p:txBody>
          <a:bodyPr>
            <a:normAutofit/>
          </a:bodyPr>
          <a:lstStyle/>
          <a:p>
            <a:endParaRPr lang="sv-SE" dirty="0" smtClean="0"/>
          </a:p>
          <a:p>
            <a:r>
              <a:rPr lang="sv-SE" dirty="0" smtClean="0"/>
              <a:t>Vad tar du med dig från denna förmiddag?</a:t>
            </a:r>
            <a:endParaRPr lang="sv-SE" i="1" dirty="0" smtClean="0"/>
          </a:p>
          <a:p>
            <a:endParaRPr lang="sv-SE"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idx="1"/>
          </p:nvPr>
        </p:nvSpPr>
        <p:spPr>
          <a:xfrm>
            <a:off x="457200" y="1988839"/>
            <a:ext cx="8229600" cy="2880321"/>
          </a:xfrm>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noProof="0" dirty="0" smtClean="0">
                <a:solidFill>
                  <a:schemeClr val="bg1"/>
                </a:solidFill>
                <a:latin typeface="+mj-lt"/>
                <a:ea typeface="+mj-ea"/>
                <a:cs typeface="+mj-cs"/>
              </a:rPr>
              <a:t>Tack för uppmärksamheten!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solidFill>
            <a:srgbClr val="93117E"/>
          </a:solidFill>
        </p:spPr>
        <p:txBody>
          <a:bodyPr/>
          <a:lstStyle/>
          <a:p>
            <a:r>
              <a:rPr lang="sv-SE" dirty="0" smtClean="0">
                <a:solidFill>
                  <a:schemeClr val="bg1"/>
                </a:solidFill>
              </a:rPr>
              <a:t>Påminnelse</a:t>
            </a:r>
            <a:endParaRPr lang="sv-SE" dirty="0">
              <a:solidFill>
                <a:schemeClr val="bg1"/>
              </a:solidFill>
            </a:endParaRPr>
          </a:p>
        </p:txBody>
      </p:sp>
      <p:sp>
        <p:nvSpPr>
          <p:cNvPr id="6" name="Platshållare för innehåll 5"/>
          <p:cNvSpPr>
            <a:spLocks noGrp="1"/>
          </p:cNvSpPr>
          <p:nvPr>
            <p:ph idx="1"/>
          </p:nvPr>
        </p:nvSpPr>
        <p:spPr>
          <a:xfrm>
            <a:off x="457200" y="1988840"/>
            <a:ext cx="8229600" cy="4137323"/>
          </a:xfrm>
        </p:spPr>
        <p:txBody>
          <a:bodyPr>
            <a:normAutofit/>
          </a:bodyPr>
          <a:lstStyle/>
          <a:p>
            <a:pPr>
              <a:buNone/>
            </a:pPr>
            <a:endParaRPr lang="sv-SE" dirty="0" smtClean="0"/>
          </a:p>
          <a:p>
            <a:r>
              <a:rPr lang="sv-SE" dirty="0" smtClean="0"/>
              <a:t>Hemsidan </a:t>
            </a:r>
            <a:r>
              <a:rPr lang="sv-SE" dirty="0" smtClean="0">
                <a:hlinkClick r:id="rId3"/>
              </a:rPr>
              <a:t>www.allabarnicentrum.se</a:t>
            </a:r>
            <a:endParaRPr lang="sv-SE" dirty="0" smtClean="0"/>
          </a:p>
          <a:p>
            <a:pPr>
              <a:buNone/>
            </a:pPr>
            <a:endParaRPr lang="sv-SE" dirty="0" smtClean="0"/>
          </a:p>
          <a:p>
            <a:r>
              <a:rPr lang="sv-SE" dirty="0" smtClean="0"/>
              <a:t>Föräldragrupper och stöd i den egna stadsdelen/kommunen</a:t>
            </a:r>
          </a:p>
          <a:p>
            <a:pPr>
              <a:buNone/>
            </a:pPr>
            <a:r>
              <a:rPr lang="sv-SE" dirty="0" smtClean="0"/>
              <a:t>	</a:t>
            </a:r>
          </a:p>
          <a:p>
            <a:pPr marL="0" indent="0">
              <a:buNone/>
            </a:pPr>
            <a:endParaRPr lang="sv-S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9900"/>
          </a:solidFill>
        </p:spPr>
        <p:txBody>
          <a:bodyPr/>
          <a:lstStyle/>
          <a:p>
            <a:r>
              <a:rPr lang="sv-SE" dirty="0" smtClean="0">
                <a:solidFill>
                  <a:schemeClr val="bg1"/>
                </a:solidFill>
              </a:rPr>
              <a:t>Träff 3 – Visa vägen</a:t>
            </a:r>
            <a:endParaRPr lang="sv-SE" dirty="0">
              <a:solidFill>
                <a:schemeClr val="bg1"/>
              </a:solidFill>
            </a:endParaRPr>
          </a:p>
        </p:txBody>
      </p:sp>
      <p:pic>
        <p:nvPicPr>
          <p:cNvPr id="4" name="Platshållare för innehåll 5" descr="Visa vägen vägskäl komprimerad.jpg"/>
          <p:cNvPicPr>
            <a:picLocks noChangeAspect="1"/>
          </p:cNvPicPr>
          <p:nvPr/>
        </p:nvPicPr>
        <p:blipFill>
          <a:blip r:embed="rId3" cstate="print"/>
          <a:stretch>
            <a:fillRect/>
          </a:stretch>
        </p:blipFill>
        <p:spPr>
          <a:xfrm>
            <a:off x="2123728" y="2348880"/>
            <a:ext cx="4536504" cy="38104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3">
              <a:lumMod val="60000"/>
              <a:lumOff val="40000"/>
            </a:schemeClr>
          </a:solidFill>
        </p:spPr>
        <p:txBody>
          <a:bodyPr/>
          <a:lstStyle/>
          <a:p>
            <a:r>
              <a:rPr lang="sv-SE" dirty="0" smtClean="0"/>
              <a:t>Träff 3</a:t>
            </a:r>
            <a:endParaRPr lang="sv-SE" dirty="0"/>
          </a:p>
        </p:txBody>
      </p:sp>
      <p:sp>
        <p:nvSpPr>
          <p:cNvPr id="3" name="Platshållare för innehåll 2"/>
          <p:cNvSpPr>
            <a:spLocks noGrp="1"/>
          </p:cNvSpPr>
          <p:nvPr>
            <p:ph idx="1"/>
          </p:nvPr>
        </p:nvSpPr>
        <p:spPr/>
        <p:txBody>
          <a:bodyPr>
            <a:normAutofit/>
          </a:bodyPr>
          <a:lstStyle/>
          <a:p>
            <a:endParaRPr lang="sv-SE" dirty="0" smtClean="0"/>
          </a:p>
          <a:p>
            <a:r>
              <a:rPr lang="sv-SE" dirty="0" smtClean="0"/>
              <a:t>Minska </a:t>
            </a:r>
            <a:r>
              <a:rPr lang="sv-SE" sz="2800" dirty="0" smtClean="0"/>
              <a:t>”</a:t>
            </a:r>
            <a:r>
              <a:rPr lang="sv-SE" sz="2800" dirty="0" err="1" smtClean="0"/>
              <a:t>harsh</a:t>
            </a:r>
            <a:r>
              <a:rPr lang="sv-SE" sz="2800" dirty="0" smtClean="0"/>
              <a:t> </a:t>
            </a:r>
            <a:r>
              <a:rPr lang="sv-SE" sz="2800" dirty="0" err="1" smtClean="0"/>
              <a:t>parenting</a:t>
            </a:r>
            <a:r>
              <a:rPr lang="sv-SE" sz="2800" dirty="0" smtClean="0"/>
              <a:t>”/strängt föräldraskap och negativ uppmärksamhet.</a:t>
            </a:r>
          </a:p>
          <a:p>
            <a:endParaRPr lang="sv-SE" dirty="0" smtClean="0"/>
          </a:p>
          <a:p>
            <a:endParaRPr lang="sv-SE" dirty="0" smtClean="0"/>
          </a:p>
          <a:p>
            <a:pPr>
              <a:buNone/>
            </a:pPr>
            <a:endParaRPr lang="sv-SE" sz="2800" dirty="0"/>
          </a:p>
        </p:txBody>
      </p:sp>
      <p:sp>
        <p:nvSpPr>
          <p:cNvPr id="5" name="Rektangel 4"/>
          <p:cNvSpPr/>
          <p:nvPr/>
        </p:nvSpPr>
        <p:spPr>
          <a:xfrm>
            <a:off x="611560" y="1628800"/>
            <a:ext cx="7920880" cy="4247317"/>
          </a:xfrm>
          <a:prstGeom prst="rect">
            <a:avLst/>
          </a:prstGeom>
        </p:spPr>
        <p:txBody>
          <a:bodyPr wrap="square">
            <a:spAutoFit/>
          </a:bodyPr>
          <a:lstStyle/>
          <a:p>
            <a:endParaRPr lang="sv-SE" sz="3600" dirty="0" smtClean="0"/>
          </a:p>
          <a:p>
            <a:endParaRPr lang="sv-SE" sz="3600" dirty="0" smtClean="0"/>
          </a:p>
          <a:p>
            <a:endParaRPr lang="sv-SE" sz="3600" dirty="0" smtClean="0"/>
          </a:p>
          <a:p>
            <a:pPr>
              <a:buFontTx/>
              <a:buChar char="-"/>
            </a:pPr>
            <a:endParaRPr lang="sv-SE" dirty="0" smtClean="0"/>
          </a:p>
          <a:p>
            <a:pPr>
              <a:buFontTx/>
              <a:buChar char="-"/>
            </a:pPr>
            <a:endParaRPr lang="sv-SE" dirty="0" smtClean="0"/>
          </a:p>
          <a:p>
            <a:pPr>
              <a:buFontTx/>
              <a:buChar char="-"/>
            </a:pPr>
            <a:endParaRPr lang="sv-SE" dirty="0" smtClean="0"/>
          </a:p>
          <a:p>
            <a:pPr>
              <a:buFontTx/>
              <a:buChar char="-"/>
            </a:pPr>
            <a:endParaRPr lang="sv-SE" dirty="0" smtClean="0"/>
          </a:p>
          <a:p>
            <a:pPr>
              <a:buFontTx/>
              <a:buChar char="-"/>
            </a:pPr>
            <a:endParaRPr lang="sv-SE" dirty="0" smtClean="0"/>
          </a:p>
          <a:p>
            <a:pPr>
              <a:buFontTx/>
              <a:buChar char="-"/>
            </a:pPr>
            <a:endParaRPr lang="sv-SE" dirty="0" smtClean="0"/>
          </a:p>
          <a:p>
            <a:pPr>
              <a:buFontTx/>
              <a:buChar char="-"/>
            </a:pPr>
            <a:endParaRPr lang="sv-SE" dirty="0" smtClean="0"/>
          </a:p>
          <a:p>
            <a:pPr>
              <a:buFontTx/>
              <a:buChar char="-"/>
            </a:pPr>
            <a:endParaRPr lang="sv-SE" dirty="0" smtClean="0"/>
          </a:p>
          <a:p>
            <a:pPr>
              <a:buFontTx/>
              <a:buChar char="-"/>
            </a:pPr>
            <a:endParaRPr lang="sv-SE" dirty="0" smtClean="0"/>
          </a:p>
        </p:txBody>
      </p:sp>
      <p:sp>
        <p:nvSpPr>
          <p:cNvPr id="6" name="Rubrik 4"/>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smtClean="0">
                <a:ln>
                  <a:noFill/>
                </a:ln>
                <a:solidFill>
                  <a:schemeClr val="bg1"/>
                </a:solidFill>
                <a:effectLst/>
                <a:uLnTx/>
                <a:uFillTx/>
                <a:latin typeface="+mj-lt"/>
                <a:ea typeface="+mj-ea"/>
                <a:cs typeface="+mj-cs"/>
              </a:rPr>
              <a:t>Teori</a:t>
            </a:r>
            <a:r>
              <a:rPr kumimoji="0" lang="sv-SE" sz="4400" b="0" i="0" u="none" strike="noStrike" kern="1200" cap="none" spc="0" normalizeH="0" noProof="0" dirty="0" smtClean="0">
                <a:ln>
                  <a:noFill/>
                </a:ln>
                <a:solidFill>
                  <a:schemeClr val="bg1"/>
                </a:solidFill>
                <a:effectLst/>
                <a:uLnTx/>
                <a:uFillTx/>
                <a:latin typeface="+mj-lt"/>
                <a:ea typeface="+mj-ea"/>
                <a:cs typeface="+mj-cs"/>
              </a:rPr>
              <a:t> - riskfaktorer</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dirty="0" smtClean="0"/>
          </a:p>
          <a:p>
            <a:r>
              <a:rPr lang="sv-SE" dirty="0" smtClean="0"/>
              <a:t>Kamp - och flyktreaktionen förklarar: </a:t>
            </a:r>
          </a:p>
          <a:p>
            <a:pPr>
              <a:buFontTx/>
              <a:buChar char="-"/>
            </a:pPr>
            <a:r>
              <a:rPr lang="sv-SE" dirty="0" smtClean="0"/>
              <a:t>att tänkandet försämras </a:t>
            </a:r>
          </a:p>
          <a:p>
            <a:pPr>
              <a:buFontTx/>
              <a:buChar char="-"/>
            </a:pPr>
            <a:r>
              <a:rPr lang="sv-SE" dirty="0" smtClean="0"/>
              <a:t>att vi reagerar snabbare</a:t>
            </a:r>
            <a:endParaRPr lang="sv-SE" i="1" dirty="0" smtClean="0"/>
          </a:p>
          <a:p>
            <a:pPr>
              <a:buNone/>
            </a:pPr>
            <a:endParaRPr lang="sv-SE" dirty="0" smtClean="0"/>
          </a:p>
          <a:p>
            <a:pPr>
              <a:buNone/>
            </a:pPr>
            <a:r>
              <a:rPr lang="sv-SE" dirty="0" smtClean="0"/>
              <a:t>	</a:t>
            </a:r>
          </a:p>
          <a:p>
            <a:pPr>
              <a:buNone/>
            </a:pPr>
            <a:r>
              <a:rPr lang="sv-SE" dirty="0" smtClean="0"/>
              <a:t> </a:t>
            </a:r>
            <a:endParaRPr lang="sv-SE" dirty="0"/>
          </a:p>
        </p:txBody>
      </p:sp>
      <p:sp>
        <p:nvSpPr>
          <p:cNvPr id="4" name="Rubrik 1"/>
          <p:cNvSpPr>
            <a:spLocks noGrp="1"/>
          </p:cNvSpPr>
          <p:nvPr>
            <p:ph type="title"/>
          </p:nvPr>
        </p:nvSpPr>
        <p:spPr>
          <a:solidFill>
            <a:schemeClr val="accent3">
              <a:lumMod val="60000"/>
              <a:lumOff val="40000"/>
            </a:schemeClr>
          </a:solidFill>
        </p:spPr>
        <p:txBody>
          <a:bodyPr/>
          <a:lstStyle/>
          <a:p>
            <a:r>
              <a:rPr lang="sv-SE" dirty="0" smtClean="0"/>
              <a:t>Stress och ilska</a:t>
            </a:r>
            <a:endParaRPr lang="sv-SE" dirty="0"/>
          </a:p>
        </p:txBody>
      </p:sp>
      <p:pic>
        <p:nvPicPr>
          <p:cNvPr id="2050" name="Picture 2" descr="\\AD.STOCKHOLM.SE\CLI-HOME\CA2HOME007\aa28914\Desktop\tn_sabertoothed_tiger1[1].jpg"/>
          <p:cNvPicPr>
            <a:picLocks noChangeAspect="1" noChangeArrowheads="1"/>
          </p:cNvPicPr>
          <p:nvPr/>
        </p:nvPicPr>
        <p:blipFill>
          <a:blip r:embed="rId3" cstate="print"/>
          <a:srcRect/>
          <a:stretch>
            <a:fillRect/>
          </a:stretch>
        </p:blipFill>
        <p:spPr bwMode="auto">
          <a:xfrm>
            <a:off x="3923928" y="4725144"/>
            <a:ext cx="1816321" cy="936104"/>
          </a:xfrm>
          <a:prstGeom prst="rect">
            <a:avLst/>
          </a:prstGeom>
          <a:noFill/>
        </p:spPr>
      </p:pic>
      <p:pic>
        <p:nvPicPr>
          <p:cNvPr id="2051" name="Picture 3" descr="\\AD.STOCKHOLM.SE\CLI-HOME\CA2HOME007\aa28914\Desktop\gubbe-som-springer[1].jpg"/>
          <p:cNvPicPr>
            <a:picLocks noChangeAspect="1" noChangeArrowheads="1"/>
          </p:cNvPicPr>
          <p:nvPr/>
        </p:nvPicPr>
        <p:blipFill>
          <a:blip r:embed="rId4" cstate="print"/>
          <a:srcRect/>
          <a:stretch>
            <a:fillRect/>
          </a:stretch>
        </p:blipFill>
        <p:spPr bwMode="auto">
          <a:xfrm>
            <a:off x="6372200" y="4365104"/>
            <a:ext cx="952500" cy="1190625"/>
          </a:xfrm>
          <a:prstGeom prst="rect">
            <a:avLst/>
          </a:prstGeom>
          <a:noFill/>
        </p:spPr>
      </p:pic>
      <p:sp>
        <p:nvSpPr>
          <p:cNvPr id="6"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noProof="0" dirty="0" smtClean="0">
                <a:ln>
                  <a:noFill/>
                </a:ln>
                <a:solidFill>
                  <a:schemeClr val="bg1"/>
                </a:solidFill>
                <a:effectLst/>
                <a:uLnTx/>
                <a:uFillTx/>
                <a:latin typeface="+mj-lt"/>
                <a:ea typeface="+mj-ea"/>
                <a:cs typeface="+mj-cs"/>
              </a:rPr>
              <a:t>Teori – stress och ilska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2123728" y="2348880"/>
            <a:ext cx="5013747" cy="3721596"/>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sv-SE" dirty="0">
              <a:solidFill>
                <a:schemeClr val="tx1"/>
              </a:solidFill>
            </a:endParaRPr>
          </a:p>
        </p:txBody>
      </p:sp>
      <p:cxnSp>
        <p:nvCxnSpPr>
          <p:cNvPr id="7" name="Rak pil 6"/>
          <p:cNvCxnSpPr/>
          <p:nvPr/>
        </p:nvCxnSpPr>
        <p:spPr>
          <a:xfrm rot="5400000" flipH="1" flipV="1">
            <a:off x="1111052" y="4297660"/>
            <a:ext cx="2648198" cy="46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flipV="1">
            <a:off x="2411760" y="5645150"/>
            <a:ext cx="4374803" cy="16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Frihandsfigur 13"/>
          <p:cNvSpPr/>
          <p:nvPr/>
        </p:nvSpPr>
        <p:spPr>
          <a:xfrm>
            <a:off x="2411760" y="3171825"/>
            <a:ext cx="4117628" cy="2417415"/>
          </a:xfrm>
          <a:custGeom>
            <a:avLst/>
            <a:gdLst>
              <a:gd name="connsiteX0" fmla="*/ 0 w 5303520"/>
              <a:gd name="connsiteY0" fmla="*/ 2470404 h 2470404"/>
              <a:gd name="connsiteX1" fmla="*/ 2514600 w 5303520"/>
              <a:gd name="connsiteY1" fmla="*/ 1524 h 2470404"/>
              <a:gd name="connsiteX2" fmla="*/ 5303520 w 5303520"/>
              <a:gd name="connsiteY2" fmla="*/ 2461260 h 2470404"/>
            </a:gdLst>
            <a:ahLst/>
            <a:cxnLst>
              <a:cxn ang="0">
                <a:pos x="connsiteX0" y="connsiteY0"/>
              </a:cxn>
              <a:cxn ang="0">
                <a:pos x="connsiteX1" y="connsiteY1"/>
              </a:cxn>
              <a:cxn ang="0">
                <a:pos x="connsiteX2" y="connsiteY2"/>
              </a:cxn>
            </a:cxnLst>
            <a:rect l="l" t="t" r="r" b="b"/>
            <a:pathLst>
              <a:path w="5303520" h="2470404">
                <a:moveTo>
                  <a:pt x="0" y="2470404"/>
                </a:moveTo>
                <a:cubicBezTo>
                  <a:pt x="815340" y="1236726"/>
                  <a:pt x="1630680" y="3048"/>
                  <a:pt x="2514600" y="1524"/>
                </a:cubicBezTo>
                <a:cubicBezTo>
                  <a:pt x="3398520" y="0"/>
                  <a:pt x="4351020" y="1230630"/>
                  <a:pt x="5303520" y="246126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sv-SE"/>
          </a:p>
        </p:txBody>
      </p:sp>
      <p:sp>
        <p:nvSpPr>
          <p:cNvPr id="2055" name="textruta 16"/>
          <p:cNvSpPr txBox="1">
            <a:spLocks noChangeArrowheads="1"/>
          </p:cNvSpPr>
          <p:nvPr/>
        </p:nvSpPr>
        <p:spPr bwMode="auto">
          <a:xfrm>
            <a:off x="2195736" y="2564904"/>
            <a:ext cx="2000250" cy="369888"/>
          </a:xfrm>
          <a:prstGeom prst="rect">
            <a:avLst/>
          </a:prstGeom>
          <a:noFill/>
          <a:ln w="9525">
            <a:noFill/>
            <a:miter lim="800000"/>
            <a:headEnd/>
            <a:tailEnd/>
          </a:ln>
        </p:spPr>
        <p:txBody>
          <a:bodyPr>
            <a:spAutoFit/>
          </a:bodyPr>
          <a:lstStyle/>
          <a:p>
            <a:r>
              <a:rPr lang="sv-SE" dirty="0">
                <a:latin typeface="Calibri" pitchFamily="34" charset="0"/>
              </a:rPr>
              <a:t>Känslans styrka</a:t>
            </a:r>
          </a:p>
        </p:txBody>
      </p:sp>
      <p:sp>
        <p:nvSpPr>
          <p:cNvPr id="2056" name="textruta 17"/>
          <p:cNvSpPr txBox="1">
            <a:spLocks noChangeArrowheads="1"/>
          </p:cNvSpPr>
          <p:nvPr/>
        </p:nvSpPr>
        <p:spPr bwMode="auto">
          <a:xfrm>
            <a:off x="6643688" y="5715000"/>
            <a:ext cx="1214437" cy="369888"/>
          </a:xfrm>
          <a:prstGeom prst="rect">
            <a:avLst/>
          </a:prstGeom>
          <a:noFill/>
          <a:ln w="9525">
            <a:noFill/>
            <a:miter lim="800000"/>
            <a:headEnd/>
            <a:tailEnd/>
          </a:ln>
        </p:spPr>
        <p:txBody>
          <a:bodyPr>
            <a:spAutoFit/>
          </a:bodyPr>
          <a:lstStyle/>
          <a:p>
            <a:r>
              <a:rPr lang="sv-SE">
                <a:latin typeface="Calibri" pitchFamily="34" charset="0"/>
              </a:rPr>
              <a:t>Tid</a:t>
            </a:r>
          </a:p>
        </p:txBody>
      </p:sp>
      <p:sp>
        <p:nvSpPr>
          <p:cNvPr id="10"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noProof="0" dirty="0" smtClean="0">
                <a:ln>
                  <a:noFill/>
                </a:ln>
                <a:solidFill>
                  <a:schemeClr val="bg1"/>
                </a:solidFill>
                <a:effectLst/>
                <a:uLnTx/>
                <a:uFillTx/>
                <a:latin typeface="+mj-lt"/>
                <a:ea typeface="+mj-ea"/>
                <a:cs typeface="+mj-cs"/>
              </a:rPr>
              <a:t>Känslokurvan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textruta 10"/>
          <p:cNvSpPr txBox="1"/>
          <p:nvPr/>
        </p:nvSpPr>
        <p:spPr>
          <a:xfrm>
            <a:off x="457200" y="6248400"/>
            <a:ext cx="2043893" cy="461665"/>
          </a:xfrm>
          <a:prstGeom prst="rect">
            <a:avLst/>
          </a:prstGeom>
          <a:noFill/>
        </p:spPr>
        <p:txBody>
          <a:bodyPr wrap="none" rtlCol="0">
            <a:spAutoFit/>
          </a:bodyPr>
          <a:lstStyle/>
          <a:p>
            <a:r>
              <a:rPr lang="sv-SE" sz="2400" dirty="0" smtClean="0">
                <a:solidFill>
                  <a:srgbClr val="FF9900"/>
                </a:solidFill>
              </a:rPr>
              <a:t>(</a:t>
            </a:r>
            <a:r>
              <a:rPr lang="sv-SE" sz="2400" smtClean="0">
                <a:solidFill>
                  <a:srgbClr val="FF9900"/>
                </a:solidFill>
              </a:rPr>
              <a:t>Forster s.188</a:t>
            </a:r>
            <a:r>
              <a:rPr lang="sv-SE" sz="2400" dirty="0" smtClean="0">
                <a:solidFill>
                  <a:srgbClr val="FF9900"/>
                </a:solidFill>
              </a:rPr>
              <a:t>)</a:t>
            </a:r>
            <a:endParaRPr lang="sv-SE" sz="2400" dirty="0">
              <a:solidFill>
                <a:srgbClr val="FF99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dirty="0" smtClean="0"/>
          </a:p>
          <a:p>
            <a:r>
              <a:rPr lang="sv-SE" dirty="0" smtClean="0"/>
              <a:t>Förebildsfaktorn – modellinlärning</a:t>
            </a:r>
          </a:p>
          <a:p>
            <a:pPr lvl="1"/>
            <a:r>
              <a:rPr lang="sv-SE" dirty="0" smtClean="0"/>
              <a:t>Barn </a:t>
            </a:r>
            <a:r>
              <a:rPr lang="sv-SE" dirty="0"/>
              <a:t>härmar vuxna omedelbart, barn härmar även känslor 	</a:t>
            </a:r>
          </a:p>
          <a:p>
            <a:pPr lvl="1"/>
            <a:endParaRPr lang="sv-SE" dirty="0" smtClean="0"/>
          </a:p>
          <a:p>
            <a:pPr>
              <a:buNone/>
            </a:pPr>
            <a:endParaRPr lang="sv-SE" dirty="0" smtClean="0"/>
          </a:p>
          <a:p>
            <a:pPr>
              <a:buNone/>
            </a:pPr>
            <a:r>
              <a:rPr lang="sv-SE" dirty="0" smtClean="0"/>
              <a:t>	</a:t>
            </a:r>
          </a:p>
          <a:p>
            <a:pPr marL="0" indent="0">
              <a:buNone/>
            </a:pPr>
            <a:r>
              <a:rPr lang="sv-SE" dirty="0" smtClean="0"/>
              <a:t> </a:t>
            </a:r>
            <a:r>
              <a:rPr lang="sv-SE" sz="2000" dirty="0">
                <a:solidFill>
                  <a:srgbClr val="FF9900"/>
                </a:solidFill>
              </a:rPr>
              <a:t>(Forster, sid </a:t>
            </a:r>
            <a:r>
              <a:rPr lang="sv-SE" sz="2000" dirty="0" smtClean="0">
                <a:solidFill>
                  <a:srgbClr val="FF9900"/>
                </a:solidFill>
              </a:rPr>
              <a:t>160)</a:t>
            </a:r>
            <a:endParaRPr lang="sv-SE" sz="2000" dirty="0">
              <a:solidFill>
                <a:srgbClr val="FF9900"/>
              </a:solidFill>
            </a:endParaRPr>
          </a:p>
        </p:txBody>
      </p:sp>
      <p:sp>
        <p:nvSpPr>
          <p:cNvPr id="4" name="Rubrik 1"/>
          <p:cNvSpPr>
            <a:spLocks noGrp="1"/>
          </p:cNvSpPr>
          <p:nvPr>
            <p:ph type="title"/>
          </p:nvPr>
        </p:nvSpPr>
        <p:spPr>
          <a:solidFill>
            <a:schemeClr val="accent3">
              <a:lumMod val="60000"/>
              <a:lumOff val="40000"/>
            </a:schemeClr>
          </a:solidFill>
        </p:spPr>
        <p:txBody>
          <a:bodyPr/>
          <a:lstStyle/>
          <a:p>
            <a:r>
              <a:rPr lang="sv-SE" dirty="0" smtClean="0"/>
              <a:t>Stress och ilska</a:t>
            </a:r>
            <a:endParaRPr lang="sv-SE" dirty="0"/>
          </a:p>
        </p:txBody>
      </p:sp>
      <p:sp>
        <p:nvSpPr>
          <p:cNvPr id="6"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dirty="0" smtClean="0">
                <a:solidFill>
                  <a:schemeClr val="bg1"/>
                </a:solidFill>
                <a:latin typeface="+mj-lt"/>
                <a:ea typeface="+mj-ea"/>
                <a:cs typeface="+mj-cs"/>
              </a:rPr>
              <a:t>Förebildsfaktorn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266822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2123728" y="908720"/>
            <a:ext cx="4971882" cy="5200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3461</TotalTime>
  <Words>1849</Words>
  <Application>Microsoft Office PowerPoint</Application>
  <PresentationFormat>Bildspel på skärmen (4:3)</PresentationFormat>
  <Paragraphs>355</Paragraphs>
  <Slides>28</Slides>
  <Notes>27</Notes>
  <HiddenSlides>0</HiddenSlides>
  <MMClips>0</MMClips>
  <ScaleCrop>false</ScaleCrop>
  <HeadingPairs>
    <vt:vector size="4" baseType="variant">
      <vt:variant>
        <vt:lpstr>Tema</vt:lpstr>
      </vt:variant>
      <vt:variant>
        <vt:i4>1</vt:i4>
      </vt:variant>
      <vt:variant>
        <vt:lpstr>Bildrubriker</vt:lpstr>
      </vt:variant>
      <vt:variant>
        <vt:i4>28</vt:i4>
      </vt:variant>
    </vt:vector>
  </HeadingPairs>
  <TitlesOfParts>
    <vt:vector size="29" baseType="lpstr">
      <vt:lpstr>Office-tema</vt:lpstr>
      <vt:lpstr>                 </vt:lpstr>
      <vt:lpstr>Agenda</vt:lpstr>
      <vt:lpstr>Påminnelse</vt:lpstr>
      <vt:lpstr>Träff 3 – Visa vägen</vt:lpstr>
      <vt:lpstr>Träff 3</vt:lpstr>
      <vt:lpstr>Stress och ilska</vt:lpstr>
      <vt:lpstr>PowerPoint-presentation</vt:lpstr>
      <vt:lpstr>Stress och ilska</vt:lpstr>
      <vt:lpstr>PowerPoint-presentation</vt:lpstr>
      <vt:lpstr>Träff 3 - dagordning</vt:lpstr>
      <vt:lpstr>Uppföljning pröva hemma</vt:lpstr>
      <vt:lpstr>Nackdelar med tjat och skäll</vt:lpstr>
      <vt:lpstr>Uppföljning träff 2</vt:lpstr>
      <vt:lpstr>Kortsiktsfällan</vt:lpstr>
      <vt:lpstr>Visa vägen</vt:lpstr>
      <vt:lpstr> Övergripande stress </vt:lpstr>
      <vt:lpstr>Övergripande stress</vt:lpstr>
      <vt:lpstr>Övergripande stress</vt:lpstr>
      <vt:lpstr> Kritiska situationer </vt:lpstr>
      <vt:lpstr> Tankar och reaktioner i kroppen </vt:lpstr>
      <vt:lpstr> Tankar och reaktioner i kroppen </vt:lpstr>
      <vt:lpstr> Beteenden och konsekvenser </vt:lpstr>
      <vt:lpstr>Visa vägen - Beteenden</vt:lpstr>
      <vt:lpstr>Pröva hemma</vt:lpstr>
      <vt:lpstr>Om ett barn far illa…</vt:lpstr>
      <vt:lpstr>Filmer på plusportalen</vt:lpstr>
      <vt:lpstr> Gruppledarreflektioner </vt:lpstr>
      <vt:lpstr>PowerPoint-presentation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Utbildningsdag Träff 3 och 4 8 april 2011</dc:title>
  <dc:creator>aa28914</dc:creator>
  <cp:lastModifiedBy>Mia Lissvik</cp:lastModifiedBy>
  <cp:revision>265</cp:revision>
  <dcterms:created xsi:type="dcterms:W3CDTF">2012-09-23T19:11:32Z</dcterms:created>
  <dcterms:modified xsi:type="dcterms:W3CDTF">2016-10-25T09:56:31Z</dcterms:modified>
</cp:coreProperties>
</file>