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753" r:id="rId3"/>
    <p:sldMasterId id="2147483709" r:id="rId4"/>
    <p:sldMasterId id="2147483738" r:id="rId5"/>
  </p:sldMasterIdLst>
  <p:notesMasterIdLst>
    <p:notesMasterId r:id="rId80"/>
  </p:notesMasterIdLst>
  <p:handoutMasterIdLst>
    <p:handoutMasterId r:id="rId81"/>
  </p:handoutMasterIdLst>
  <p:sldIdLst>
    <p:sldId id="403" r:id="rId6"/>
    <p:sldId id="278" r:id="rId7"/>
    <p:sldId id="391" r:id="rId8"/>
    <p:sldId id="281" r:id="rId9"/>
    <p:sldId id="336" r:id="rId10"/>
    <p:sldId id="284" r:id="rId11"/>
    <p:sldId id="373" r:id="rId12"/>
    <p:sldId id="292" r:id="rId13"/>
    <p:sldId id="387" r:id="rId14"/>
    <p:sldId id="396" r:id="rId15"/>
    <p:sldId id="389" r:id="rId16"/>
    <p:sldId id="296" r:id="rId17"/>
    <p:sldId id="347" r:id="rId18"/>
    <p:sldId id="390" r:id="rId19"/>
    <p:sldId id="376" r:id="rId20"/>
    <p:sldId id="298" r:id="rId21"/>
    <p:sldId id="351" r:id="rId22"/>
    <p:sldId id="299" r:id="rId23"/>
    <p:sldId id="392" r:id="rId24"/>
    <p:sldId id="337" r:id="rId25"/>
    <p:sldId id="302" r:id="rId26"/>
    <p:sldId id="303" r:id="rId27"/>
    <p:sldId id="304" r:id="rId28"/>
    <p:sldId id="305" r:id="rId29"/>
    <p:sldId id="307" r:id="rId30"/>
    <p:sldId id="309" r:id="rId31"/>
    <p:sldId id="310" r:id="rId32"/>
    <p:sldId id="311" r:id="rId33"/>
    <p:sldId id="353" r:id="rId34"/>
    <p:sldId id="313" r:id="rId35"/>
    <p:sldId id="314" r:id="rId36"/>
    <p:sldId id="404" r:id="rId37"/>
    <p:sldId id="315" r:id="rId38"/>
    <p:sldId id="316" r:id="rId39"/>
    <p:sldId id="317" r:id="rId40"/>
    <p:sldId id="318" r:id="rId41"/>
    <p:sldId id="398" r:id="rId42"/>
    <p:sldId id="399" r:id="rId43"/>
    <p:sldId id="321" r:id="rId44"/>
    <p:sldId id="400" r:id="rId45"/>
    <p:sldId id="405" r:id="rId46"/>
    <p:sldId id="356" r:id="rId47"/>
    <p:sldId id="357" r:id="rId48"/>
    <p:sldId id="401" r:id="rId49"/>
    <p:sldId id="359" r:id="rId50"/>
    <p:sldId id="360" r:id="rId51"/>
    <p:sldId id="361" r:id="rId52"/>
    <p:sldId id="362" r:id="rId53"/>
    <p:sldId id="363" r:id="rId54"/>
    <p:sldId id="364" r:id="rId55"/>
    <p:sldId id="365" r:id="rId56"/>
    <p:sldId id="366" r:id="rId57"/>
    <p:sldId id="367" r:id="rId58"/>
    <p:sldId id="369" r:id="rId59"/>
    <p:sldId id="407" r:id="rId60"/>
    <p:sldId id="323" r:id="rId61"/>
    <p:sldId id="383" r:id="rId62"/>
    <p:sldId id="382" r:id="rId63"/>
    <p:sldId id="326" r:id="rId64"/>
    <p:sldId id="327" r:id="rId65"/>
    <p:sldId id="328" r:id="rId66"/>
    <p:sldId id="394" r:id="rId67"/>
    <p:sldId id="393" r:id="rId68"/>
    <p:sldId id="293" r:id="rId69"/>
    <p:sldId id="380" r:id="rId70"/>
    <p:sldId id="291" r:id="rId71"/>
    <p:sldId id="300" r:id="rId72"/>
    <p:sldId id="329" r:id="rId73"/>
    <p:sldId id="330" r:id="rId74"/>
    <p:sldId id="332" r:id="rId75"/>
    <p:sldId id="333" r:id="rId76"/>
    <p:sldId id="395" r:id="rId77"/>
    <p:sldId id="355" r:id="rId78"/>
    <p:sldId id="331" r:id="rId7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orient="horz" pos="2791">
          <p15:clr>
            <a:srgbClr val="A4A3A4"/>
          </p15:clr>
        </p15:guide>
        <p15:guide id="3" orient="horz" pos="288">
          <p15:clr>
            <a:srgbClr val="A4A3A4"/>
          </p15:clr>
        </p15:guide>
        <p15:guide id="4" orient="horz">
          <p15:clr>
            <a:srgbClr val="A4A3A4"/>
          </p15:clr>
        </p15:guide>
        <p15:guide id="5" orient="horz" pos="4027">
          <p15:clr>
            <a:srgbClr val="A4A3A4"/>
          </p15:clr>
        </p15:guide>
        <p15:guide id="6" pos="5473">
          <p15:clr>
            <a:srgbClr val="A4A3A4"/>
          </p15:clr>
        </p15:guide>
        <p15:guide id="7" pos="287">
          <p15:clr>
            <a:srgbClr val="A4A3A4"/>
          </p15:clr>
        </p15:guide>
        <p15:guide id="8" pos="3740">
          <p15:clr>
            <a:srgbClr val="A4A3A4"/>
          </p15:clr>
        </p15:guide>
        <p15:guide id="9" pos="2090">
          <p15:clr>
            <a:srgbClr val="A4A3A4"/>
          </p15:clr>
        </p15:guide>
        <p15:guide id="10" pos="644">
          <p15:clr>
            <a:srgbClr val="A4A3A4"/>
          </p15:clr>
        </p15:guide>
        <p15:guide id="11" pos="1322">
          <p15:clr>
            <a:srgbClr val="A4A3A4"/>
          </p15:clr>
        </p15:guide>
        <p15:guide id="1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Ragnarsson" initials="NR" lastIdx="30" clrIdx="0">
    <p:extLst>
      <p:ext uri="{19B8F6BF-5375-455C-9EA6-DF929625EA0E}">
        <p15:presenceInfo xmlns:p15="http://schemas.microsoft.com/office/powerpoint/2012/main" userId="S-1-5-21-4043871801-1685288247-4074252791-804449" providerId="AD"/>
      </p:ext>
    </p:extLst>
  </p:cmAuthor>
  <p:cmAuthor id="2" name="Inger Hanérus" initials="IH" lastIdx="12" clrIdx="1">
    <p:extLst>
      <p:ext uri="{19B8F6BF-5375-455C-9EA6-DF929625EA0E}">
        <p15:presenceInfo xmlns:p15="http://schemas.microsoft.com/office/powerpoint/2012/main" userId="S-1-5-21-4043871801-1685288247-4074252791-18263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C4"/>
    <a:srgbClr val="289D93"/>
    <a:srgbClr val="F5F3EE"/>
    <a:srgbClr val="000000"/>
    <a:srgbClr val="C40068"/>
    <a:srgbClr val="683788"/>
    <a:srgbClr val="ECECEC"/>
    <a:srgbClr val="E4B1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3237" autoAdjust="0"/>
  </p:normalViewPr>
  <p:slideViewPr>
    <p:cSldViewPr snapToGrid="0">
      <p:cViewPr varScale="1">
        <p:scale>
          <a:sx n="71" d="100"/>
          <a:sy n="71" d="100"/>
        </p:scale>
        <p:origin x="2754" y="72"/>
      </p:cViewPr>
      <p:guideLst>
        <p:guide orient="horz" pos="4319"/>
        <p:guide orient="horz" pos="2791"/>
        <p:guide orient="horz" pos="288"/>
        <p:guide orient="horz"/>
        <p:guide orient="horz" pos="4027"/>
        <p:guide pos="5473"/>
        <p:guide pos="287"/>
        <p:guide pos="3740"/>
        <p:guide pos="2090"/>
        <p:guide pos="644"/>
        <p:guide pos="1322"/>
        <p:guide/>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4.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1.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Mycket sämre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3"/>
                <c:pt idx="0">
                  <c:v>Relationen till barnet</c:v>
                </c:pt>
                <c:pt idx="1">
                  <c:v>Samarbetet med barnet</c:v>
                </c:pt>
                <c:pt idx="2">
                  <c:v>Självförtroende som förälder</c:v>
                </c:pt>
              </c:strCache>
            </c:strRef>
          </c:cat>
          <c:val>
            <c:numRef>
              <c:f>Blad1!$B$2:$B$5</c:f>
              <c:numCache>
                <c:formatCode>General</c:formatCode>
                <c:ptCount val="4"/>
                <c:pt idx="0">
                  <c:v>0</c:v>
                </c:pt>
                <c:pt idx="1">
                  <c:v>0</c:v>
                </c:pt>
                <c:pt idx="2">
                  <c:v>0</c:v>
                </c:pt>
              </c:numCache>
            </c:numRef>
          </c:val>
          <c:extLst>
            <c:ext xmlns:c16="http://schemas.microsoft.com/office/drawing/2014/chart" uri="{C3380CC4-5D6E-409C-BE32-E72D297353CC}">
              <c16:uniqueId val="{00000000-A353-4441-8C16-1E8A6FE2DEA2}"/>
            </c:ext>
          </c:extLst>
        </c:ser>
        <c:ser>
          <c:idx val="1"/>
          <c:order val="1"/>
          <c:tx>
            <c:strRef>
              <c:f>Blad1!$C$1</c:f>
              <c:strCache>
                <c:ptCount val="1"/>
                <c:pt idx="0">
                  <c:v>Något sämre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3"/>
                <c:pt idx="0">
                  <c:v>Relationen till barnet</c:v>
                </c:pt>
                <c:pt idx="1">
                  <c:v>Samarbetet med barnet</c:v>
                </c:pt>
                <c:pt idx="2">
                  <c:v>Självförtroende som förälder</c:v>
                </c:pt>
              </c:strCache>
            </c:strRef>
          </c:cat>
          <c:val>
            <c:numRef>
              <c:f>Blad1!$C$2:$C$5</c:f>
              <c:numCache>
                <c:formatCode>General</c:formatCode>
                <c:ptCount val="4"/>
                <c:pt idx="0">
                  <c:v>0</c:v>
                </c:pt>
                <c:pt idx="1">
                  <c:v>0</c:v>
                </c:pt>
                <c:pt idx="2">
                  <c:v>0</c:v>
                </c:pt>
              </c:numCache>
            </c:numRef>
          </c:val>
          <c:extLst>
            <c:ext xmlns:c16="http://schemas.microsoft.com/office/drawing/2014/chart" uri="{C3380CC4-5D6E-409C-BE32-E72D297353CC}">
              <c16:uniqueId val="{00000001-A353-4441-8C16-1E8A6FE2DEA2}"/>
            </c:ext>
          </c:extLst>
        </c:ser>
        <c:ser>
          <c:idx val="2"/>
          <c:order val="2"/>
          <c:tx>
            <c:strRef>
              <c:f>Blad1!$D$1</c:f>
              <c:strCache>
                <c:ptCount val="1"/>
                <c:pt idx="0">
                  <c:v>Varken sämre eller bättre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3"/>
                <c:pt idx="0">
                  <c:v>Relationen till barnet</c:v>
                </c:pt>
                <c:pt idx="1">
                  <c:v>Samarbetet med barnet</c:v>
                </c:pt>
                <c:pt idx="2">
                  <c:v>Självförtroende som förälder</c:v>
                </c:pt>
              </c:strCache>
            </c:strRef>
          </c:cat>
          <c:val>
            <c:numRef>
              <c:f>Blad1!$D$2:$D$5</c:f>
              <c:numCache>
                <c:formatCode>0%</c:formatCode>
                <c:ptCount val="4"/>
                <c:pt idx="0">
                  <c:v>0.03</c:v>
                </c:pt>
                <c:pt idx="1">
                  <c:v>0.03</c:v>
                </c:pt>
                <c:pt idx="2">
                  <c:v>0.14000000000000001</c:v>
                </c:pt>
              </c:numCache>
            </c:numRef>
          </c:val>
          <c:extLst>
            <c:ext xmlns:c16="http://schemas.microsoft.com/office/drawing/2014/chart" uri="{C3380CC4-5D6E-409C-BE32-E72D297353CC}">
              <c16:uniqueId val="{00000002-A353-4441-8C16-1E8A6FE2DEA2}"/>
            </c:ext>
          </c:extLst>
        </c:ser>
        <c:ser>
          <c:idx val="3"/>
          <c:order val="3"/>
          <c:tx>
            <c:strRef>
              <c:f>Blad1!$E$1</c:f>
              <c:strCache>
                <c:ptCount val="1"/>
                <c:pt idx="0">
                  <c:v>Något bättre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3"/>
                <c:pt idx="0">
                  <c:v>Relationen till barnet</c:v>
                </c:pt>
                <c:pt idx="1">
                  <c:v>Samarbetet med barnet</c:v>
                </c:pt>
                <c:pt idx="2">
                  <c:v>Självförtroende som förälder</c:v>
                </c:pt>
              </c:strCache>
            </c:strRef>
          </c:cat>
          <c:val>
            <c:numRef>
              <c:f>Blad1!$E$2:$E$5</c:f>
              <c:numCache>
                <c:formatCode>0%</c:formatCode>
                <c:ptCount val="4"/>
                <c:pt idx="0">
                  <c:v>0.55000000000000004</c:v>
                </c:pt>
                <c:pt idx="1">
                  <c:v>0.62</c:v>
                </c:pt>
                <c:pt idx="2">
                  <c:v>0.47</c:v>
                </c:pt>
              </c:numCache>
            </c:numRef>
          </c:val>
          <c:extLst>
            <c:ext xmlns:c16="http://schemas.microsoft.com/office/drawing/2014/chart" uri="{C3380CC4-5D6E-409C-BE32-E72D297353CC}">
              <c16:uniqueId val="{00000003-A353-4441-8C16-1E8A6FE2DEA2}"/>
            </c:ext>
          </c:extLst>
        </c:ser>
        <c:ser>
          <c:idx val="4"/>
          <c:order val="4"/>
          <c:tx>
            <c:strRef>
              <c:f>Blad1!$F$1</c:f>
              <c:strCache>
                <c:ptCount val="1"/>
                <c:pt idx="0">
                  <c:v>Mycket bättre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3"/>
                <c:pt idx="0">
                  <c:v>Relationen till barnet</c:v>
                </c:pt>
                <c:pt idx="1">
                  <c:v>Samarbetet med barnet</c:v>
                </c:pt>
                <c:pt idx="2">
                  <c:v>Självförtroende som förälder</c:v>
                </c:pt>
              </c:strCache>
            </c:strRef>
          </c:cat>
          <c:val>
            <c:numRef>
              <c:f>Blad1!$F$2:$F$5</c:f>
              <c:numCache>
                <c:formatCode>0%</c:formatCode>
                <c:ptCount val="4"/>
                <c:pt idx="0">
                  <c:v>0.42</c:v>
                </c:pt>
                <c:pt idx="1">
                  <c:v>0.35</c:v>
                </c:pt>
                <c:pt idx="2">
                  <c:v>0.39</c:v>
                </c:pt>
              </c:numCache>
            </c:numRef>
          </c:val>
          <c:extLst>
            <c:ext xmlns:c16="http://schemas.microsoft.com/office/drawing/2014/chart" uri="{C3380CC4-5D6E-409C-BE32-E72D297353CC}">
              <c16:uniqueId val="{00000004-A353-4441-8C16-1E8A6FE2DEA2}"/>
            </c:ext>
          </c:extLst>
        </c:ser>
        <c:dLbls>
          <c:dLblPos val="outEnd"/>
          <c:showLegendKey val="0"/>
          <c:showVal val="1"/>
          <c:showCatName val="0"/>
          <c:showSerName val="0"/>
          <c:showPercent val="0"/>
          <c:showBubbleSize val="0"/>
        </c:dLbls>
        <c:gapWidth val="219"/>
        <c:overlap val="-27"/>
        <c:axId val="688921416"/>
        <c:axId val="688921744"/>
      </c:barChart>
      <c:catAx>
        <c:axId val="6889214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688921744"/>
        <c:crosses val="autoZero"/>
        <c:auto val="1"/>
        <c:lblAlgn val="ctr"/>
        <c:lblOffset val="100"/>
        <c:noMultiLvlLbl val="0"/>
      </c:catAx>
      <c:valAx>
        <c:axId val="688921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688921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D57D9-B227-40C8-B7A0-2F7682341FF6}" type="doc">
      <dgm:prSet loTypeId="urn:microsoft.com/office/officeart/2005/8/layout/default#1" loCatId="list" qsTypeId="urn:microsoft.com/office/officeart/2005/8/quickstyle/simple1" qsCatId="simple" csTypeId="urn:microsoft.com/office/officeart/2005/8/colors/colorful5" csCatId="colorful" phldr="1"/>
      <dgm:spPr/>
      <dgm:t>
        <a:bodyPr/>
        <a:lstStyle/>
        <a:p>
          <a:endParaRPr lang="sv-SE"/>
        </a:p>
      </dgm:t>
    </dgm:pt>
    <dgm:pt modelId="{E6B697B5-9EA3-47CD-B09B-133311CDA3FD}" type="pres">
      <dgm:prSet presAssocID="{573D57D9-B227-40C8-B7A0-2F7682341FF6}" presName="diagram" presStyleCnt="0">
        <dgm:presLayoutVars>
          <dgm:dir/>
          <dgm:resizeHandles val="exact"/>
        </dgm:presLayoutVars>
      </dgm:prSet>
      <dgm:spPr/>
    </dgm:pt>
  </dgm:ptLst>
  <dgm:cxnLst>
    <dgm:cxn modelId="{F5D58C90-6572-4C89-8E60-EDDCCB8A7B30}" type="presOf" srcId="{573D57D9-B227-40C8-B7A0-2F7682341FF6}" destId="{E6B697B5-9EA3-47CD-B09B-133311CDA3FD}" srcOrd="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2"/>
            <a:ext cx="2946400" cy="496890"/>
          </a:xfrm>
          <a:prstGeom prst="rect">
            <a:avLst/>
          </a:prstGeom>
        </p:spPr>
        <p:txBody>
          <a:bodyPr vert="horz" lIns="91428" tIns="45714" rIns="91428" bIns="45714" rtlCol="0"/>
          <a:lstStyle>
            <a:lvl1pPr algn="l">
              <a:defRPr sz="1200"/>
            </a:lvl1pPr>
          </a:lstStyle>
          <a:p>
            <a:endParaRPr lang="sv-SE"/>
          </a:p>
        </p:txBody>
      </p:sp>
      <p:sp>
        <p:nvSpPr>
          <p:cNvPr id="3" name="Platshållare för datum 2"/>
          <p:cNvSpPr>
            <a:spLocks noGrp="1"/>
          </p:cNvSpPr>
          <p:nvPr>
            <p:ph type="dt" sz="quarter" idx="1"/>
          </p:nvPr>
        </p:nvSpPr>
        <p:spPr>
          <a:xfrm>
            <a:off x="3849689" y="2"/>
            <a:ext cx="2946400" cy="496890"/>
          </a:xfrm>
          <a:prstGeom prst="rect">
            <a:avLst/>
          </a:prstGeom>
        </p:spPr>
        <p:txBody>
          <a:bodyPr vert="horz" lIns="91428" tIns="45714" rIns="91428" bIns="45714" rtlCol="0"/>
          <a:lstStyle>
            <a:lvl1pPr algn="r">
              <a:defRPr sz="1200"/>
            </a:lvl1pPr>
          </a:lstStyle>
          <a:p>
            <a:fld id="{E0B0F933-0E12-4E42-8BEA-41AAC264304F}" type="datetimeFigureOut">
              <a:rPr lang="sv-SE" smtClean="0"/>
              <a:t>2025-07-03</a:t>
            </a:fld>
            <a:endParaRPr lang="sv-SE"/>
          </a:p>
        </p:txBody>
      </p:sp>
      <p:sp>
        <p:nvSpPr>
          <p:cNvPr id="4" name="Platshållare för sidfot 3"/>
          <p:cNvSpPr>
            <a:spLocks noGrp="1"/>
          </p:cNvSpPr>
          <p:nvPr>
            <p:ph type="ftr" sz="quarter" idx="2"/>
          </p:nvPr>
        </p:nvSpPr>
        <p:spPr>
          <a:xfrm>
            <a:off x="0" y="9428164"/>
            <a:ext cx="2946400" cy="496887"/>
          </a:xfrm>
          <a:prstGeom prst="rect">
            <a:avLst/>
          </a:prstGeom>
        </p:spPr>
        <p:txBody>
          <a:bodyPr vert="horz" lIns="91428" tIns="45714" rIns="91428" bIns="45714" rtlCol="0" anchor="b"/>
          <a:lstStyle>
            <a:lvl1pPr algn="l">
              <a:defRPr sz="1200"/>
            </a:lvl1pPr>
          </a:lstStyle>
          <a:p>
            <a:endParaRPr lang="sv-SE"/>
          </a:p>
        </p:txBody>
      </p:sp>
      <p:sp>
        <p:nvSpPr>
          <p:cNvPr id="5" name="Platshållare för bildnummer 4"/>
          <p:cNvSpPr>
            <a:spLocks noGrp="1"/>
          </p:cNvSpPr>
          <p:nvPr>
            <p:ph type="sldNum" sz="quarter" idx="3"/>
          </p:nvPr>
        </p:nvSpPr>
        <p:spPr>
          <a:xfrm>
            <a:off x="3849689" y="9428164"/>
            <a:ext cx="2946400" cy="496887"/>
          </a:xfrm>
          <a:prstGeom prst="rect">
            <a:avLst/>
          </a:prstGeom>
        </p:spPr>
        <p:txBody>
          <a:bodyPr vert="horz" lIns="91428" tIns="45714" rIns="91428" bIns="45714" rtlCol="0" anchor="b"/>
          <a:lstStyle>
            <a:lvl1pPr algn="r">
              <a:defRPr sz="1200"/>
            </a:lvl1pPr>
          </a:lstStyle>
          <a:p>
            <a:fld id="{574CB321-E08E-47EA-957F-A8803477EC50}" type="slidenum">
              <a:rPr lang="sv-SE" smtClean="0"/>
              <a:t>‹#›</a:t>
            </a:fld>
            <a:endParaRPr lang="sv-SE"/>
          </a:p>
        </p:txBody>
      </p:sp>
    </p:spTree>
    <p:extLst>
      <p:ext uri="{BB962C8B-B14F-4D97-AF65-F5344CB8AC3E}">
        <p14:creationId xmlns:p14="http://schemas.microsoft.com/office/powerpoint/2010/main" val="3773722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2"/>
            <a:ext cx="2945659" cy="496332"/>
          </a:xfrm>
          <a:prstGeom prst="rect">
            <a:avLst/>
          </a:prstGeom>
        </p:spPr>
        <p:txBody>
          <a:bodyPr vert="horz" lIns="91428" tIns="45714" rIns="91428" bIns="45714" rtlCol="0"/>
          <a:lstStyle>
            <a:lvl1pPr algn="l">
              <a:defRPr sz="1200"/>
            </a:lvl1pPr>
          </a:lstStyle>
          <a:p>
            <a:endParaRPr lang="sv-SE"/>
          </a:p>
        </p:txBody>
      </p:sp>
      <p:sp>
        <p:nvSpPr>
          <p:cNvPr id="3" name="Platshållare för datum 2"/>
          <p:cNvSpPr>
            <a:spLocks noGrp="1"/>
          </p:cNvSpPr>
          <p:nvPr>
            <p:ph type="dt" idx="1"/>
          </p:nvPr>
        </p:nvSpPr>
        <p:spPr>
          <a:xfrm>
            <a:off x="3850444" y="2"/>
            <a:ext cx="2945659" cy="496332"/>
          </a:xfrm>
          <a:prstGeom prst="rect">
            <a:avLst/>
          </a:prstGeom>
        </p:spPr>
        <p:txBody>
          <a:bodyPr vert="horz" lIns="91428" tIns="45714" rIns="91428" bIns="45714" rtlCol="0"/>
          <a:lstStyle>
            <a:lvl1pPr algn="r">
              <a:defRPr sz="1200"/>
            </a:lvl1pPr>
          </a:lstStyle>
          <a:p>
            <a:fld id="{C7046D77-7A3F-4FA9-AC92-709AED4FB5F6}" type="datetimeFigureOut">
              <a:rPr lang="sv-SE" smtClean="0"/>
              <a:pPr/>
              <a:t>2025-07-03</a:t>
            </a:fld>
            <a:endParaRPr lang="sv-SE"/>
          </a:p>
        </p:txBody>
      </p:sp>
      <p:sp>
        <p:nvSpPr>
          <p:cNvPr id="4" name="Platshållare för bildobjekt 3"/>
          <p:cNvSpPr>
            <a:spLocks noGrp="1" noRot="1" noChangeAspect="1"/>
          </p:cNvSpPr>
          <p:nvPr>
            <p:ph type="sldImg" idx="2"/>
          </p:nvPr>
        </p:nvSpPr>
        <p:spPr>
          <a:xfrm>
            <a:off x="917575" y="746125"/>
            <a:ext cx="4962525" cy="3721100"/>
          </a:xfrm>
          <a:prstGeom prst="rect">
            <a:avLst/>
          </a:prstGeom>
          <a:noFill/>
          <a:ln w="12700">
            <a:solidFill>
              <a:prstClr val="black"/>
            </a:solidFill>
          </a:ln>
        </p:spPr>
        <p:txBody>
          <a:bodyPr vert="horz" lIns="91428" tIns="45714" rIns="91428" bIns="45714" rtlCol="0" anchor="ctr"/>
          <a:lstStyle/>
          <a:p>
            <a:endParaRPr lang="sv-SE"/>
          </a:p>
        </p:txBody>
      </p:sp>
      <p:sp>
        <p:nvSpPr>
          <p:cNvPr id="5" name="Platshållare för anteckningar 4"/>
          <p:cNvSpPr>
            <a:spLocks noGrp="1"/>
          </p:cNvSpPr>
          <p:nvPr>
            <p:ph type="body" sz="quarter" idx="3"/>
          </p:nvPr>
        </p:nvSpPr>
        <p:spPr>
          <a:xfrm>
            <a:off x="679768" y="4715155"/>
            <a:ext cx="5438140" cy="4466987"/>
          </a:xfrm>
          <a:prstGeom prst="rect">
            <a:avLst/>
          </a:prstGeom>
        </p:spPr>
        <p:txBody>
          <a:bodyPr vert="horz" lIns="91428" tIns="45714" rIns="91428" bIns="45714"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9428584"/>
            <a:ext cx="2945659" cy="496332"/>
          </a:xfrm>
          <a:prstGeom prst="rect">
            <a:avLst/>
          </a:prstGeom>
        </p:spPr>
        <p:txBody>
          <a:bodyPr vert="horz" lIns="91428" tIns="45714" rIns="91428" bIns="45714"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28584"/>
            <a:ext cx="2945659" cy="496332"/>
          </a:xfrm>
          <a:prstGeom prst="rect">
            <a:avLst/>
          </a:prstGeom>
        </p:spPr>
        <p:txBody>
          <a:bodyPr vert="horz" lIns="91428" tIns="45714" rIns="91428" bIns="45714" rtlCol="0" anchor="b"/>
          <a:lstStyle>
            <a:lvl1pPr algn="r">
              <a:defRPr sz="1200"/>
            </a:lvl1pPr>
          </a:lstStyle>
          <a:p>
            <a:fld id="{CE5D709F-E256-4A36-B43A-C2969BEDD107}" type="slidenum">
              <a:rPr lang="sv-SE" smtClean="0"/>
              <a:pPr/>
              <a:t>‹#›</a:t>
            </a:fld>
            <a:endParaRPr lang="sv-SE"/>
          </a:p>
        </p:txBody>
      </p:sp>
    </p:spTree>
    <p:extLst>
      <p:ext uri="{BB962C8B-B14F-4D97-AF65-F5344CB8AC3E}">
        <p14:creationId xmlns:p14="http://schemas.microsoft.com/office/powerpoint/2010/main" val="54938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kunskapsguiden.se/omraden-och-teman/barn-och-unga/barn-och-unga-som-begar-brott/risk--och-skyddsfaktorer-for-normbrytande-beteend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unskapsguiden.se/omraden-och-teman/barn-och-unga/barn-och-unga-som-begar-brott/risk--och-skyddsfaktorer-for-normbrytande-beteend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solidFill>
                  <a:schemeClr val="tx1"/>
                </a:solidFill>
                <a:latin typeface="Stockholm Type Regular" pitchFamily="50" charset="0"/>
              </a:rPr>
              <a:t>10 min 	</a:t>
            </a:r>
            <a:r>
              <a:rPr lang="sv-SE" b="0" dirty="0">
                <a:solidFill>
                  <a:schemeClr val="tx1"/>
                </a:solidFill>
              </a:rPr>
              <a:t>Kl. 08.30-14.00 (föreläsning 240 min) TOTALT: 325 min, inklusive 20 min rast, 60 min lunch och 5 minuters paus.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schemeClr val="tx1"/>
                </a:solidFill>
              </a:rPr>
              <a:t>Vi presenterar oss,</a:t>
            </a:r>
            <a:r>
              <a:rPr lang="sv-SE" b="1" baseline="0" dirty="0">
                <a:solidFill>
                  <a:schemeClr val="tx1"/>
                </a:solidFill>
              </a:rPr>
              <a:t> </a:t>
            </a:r>
            <a:r>
              <a:rPr lang="sv-SE" b="0" dirty="0">
                <a:solidFill>
                  <a:schemeClr val="tx1"/>
                </a:solidFill>
              </a:rPr>
              <a:t>lokalen, wc, nödutgångar,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solidFill>
                <a:schemeClr val="tx1"/>
              </a:solidFill>
            </a:endParaRPr>
          </a:p>
          <a:p>
            <a:pPr marL="0" marR="0" lvl="0" indent="0" algn="l" defTabSz="914283"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dirty="0">
                <a:solidFill>
                  <a:schemeClr val="tx1"/>
                </a:solidFill>
              </a:rPr>
              <a:t>Presentation av gruppen – namn, ort, verksamhet</a:t>
            </a:r>
            <a:r>
              <a:rPr lang="sv-SE" b="1" baseline="0" dirty="0">
                <a:solidFill>
                  <a:schemeClr val="tx1"/>
                </a:solidFill>
              </a:rPr>
              <a:t>,</a:t>
            </a:r>
            <a:r>
              <a:rPr lang="sv-SE" dirty="0">
                <a:solidFill>
                  <a:schemeClr val="tx1"/>
                </a:solidFill>
              </a:rPr>
              <a:t> vem man har grupp med,</a:t>
            </a:r>
            <a:r>
              <a:rPr lang="sv-SE" baseline="0" dirty="0">
                <a:solidFill>
                  <a:schemeClr val="tx1"/>
                </a:solidFill>
              </a:rPr>
              <a:t> t</a:t>
            </a:r>
            <a:r>
              <a:rPr lang="sv-SE" dirty="0">
                <a:solidFill>
                  <a:schemeClr val="tx1"/>
                </a:solidFill>
              </a:rPr>
              <a:t>idigare</a:t>
            </a:r>
            <a:r>
              <a:rPr lang="sv-SE" baseline="0" dirty="0">
                <a:solidFill>
                  <a:schemeClr val="tx1"/>
                </a:solidFill>
              </a:rPr>
              <a:t> </a:t>
            </a:r>
            <a:r>
              <a:rPr lang="sv-SE" baseline="0" dirty="0" err="1">
                <a:solidFill>
                  <a:srgbClr val="FF0000"/>
                </a:solidFill>
              </a:rPr>
              <a:t>gruppledare</a:t>
            </a:r>
            <a:r>
              <a:rPr lang="sv-SE" dirty="0" err="1">
                <a:solidFill>
                  <a:srgbClr val="FF0000"/>
                </a:solidFill>
              </a:rPr>
              <a:t>utbildning</a:t>
            </a:r>
            <a:r>
              <a:rPr lang="sv-SE" dirty="0">
                <a:solidFill>
                  <a:schemeClr val="tx1"/>
                </a:solidFill>
              </a:rPr>
              <a:t>. </a:t>
            </a:r>
          </a:p>
          <a:p>
            <a:pPr marL="0" marR="0" lvl="0" indent="0" algn="l" defTabSz="914283"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baseline="0" dirty="0">
                <a:solidFill>
                  <a:schemeClr val="tx1"/>
                </a:solidFill>
              </a:rPr>
              <a:t>  </a:t>
            </a:r>
            <a:r>
              <a:rPr lang="sv-SE" dirty="0">
                <a:solidFill>
                  <a:schemeClr val="tx1"/>
                </a:solidFill>
              </a:rPr>
              <a:t>-  Info om </a:t>
            </a:r>
            <a:r>
              <a:rPr lang="sv-SE" dirty="0" err="1">
                <a:solidFill>
                  <a:schemeClr val="tx1"/>
                </a:solidFill>
              </a:rPr>
              <a:t>ev</a:t>
            </a:r>
            <a:r>
              <a:rPr lang="sv-SE" dirty="0">
                <a:solidFill>
                  <a:schemeClr val="tx1"/>
                </a:solidFill>
              </a:rPr>
              <a:t> frånvarande person. </a:t>
            </a:r>
          </a:p>
          <a:p>
            <a:endParaRPr lang="sv-SE" b="0" baseline="0" dirty="0">
              <a:latin typeface="Stockholm Type Regular" pitchFamily="50" charset="0"/>
            </a:endParaRPr>
          </a:p>
          <a:p>
            <a:r>
              <a:rPr lang="sv-SE" dirty="0">
                <a:latin typeface="Stockholm Type Regular" pitchFamily="50" charset="0"/>
              </a:rPr>
              <a:t>Ta med:</a:t>
            </a:r>
          </a:p>
          <a:p>
            <a:pPr marL="171428" indent="-171428">
              <a:buFont typeface="Arial" panose="020B0604020202020204" pitchFamily="34" charset="0"/>
              <a:buChar char="•"/>
            </a:pPr>
            <a:r>
              <a:rPr lang="sv-SE" dirty="0">
                <a:latin typeface="Stockholm Type Regular" pitchFamily="50" charset="0"/>
              </a:rPr>
              <a:t>Åhörarkopior </a:t>
            </a:r>
          </a:p>
          <a:p>
            <a:pPr marL="171428" indent="-171428">
              <a:buFont typeface="Arial" panose="020B0604020202020204" pitchFamily="34" charset="0"/>
              <a:buChar char="•"/>
            </a:pPr>
            <a:r>
              <a:rPr lang="sv-SE" dirty="0">
                <a:latin typeface="Stockholm Type Regular" pitchFamily="50" charset="0"/>
              </a:rPr>
              <a:t>Lista</a:t>
            </a:r>
            <a:r>
              <a:rPr lang="sv-SE" baseline="0" dirty="0">
                <a:latin typeface="Stockholm Type Regular" pitchFamily="50" charset="0"/>
              </a:rPr>
              <a:t> gruppledarfärdigheter – mål och motsatsbeteenden </a:t>
            </a:r>
            <a:endParaRPr lang="sv-SE" dirty="0">
              <a:latin typeface="Stockholm Type Regular" pitchFamily="50" charset="0"/>
            </a:endParaRPr>
          </a:p>
          <a:p>
            <a:pPr marL="171428" indent="-171428">
              <a:buFont typeface="Arial" panose="020B0604020202020204" pitchFamily="34" charset="0"/>
              <a:buChar char="•"/>
            </a:pPr>
            <a:r>
              <a:rPr lang="sv-SE" dirty="0">
                <a:latin typeface="Stockholm Type Regular" pitchFamily="50" charset="0"/>
              </a:rPr>
              <a:t>Lathunden till portalen</a:t>
            </a:r>
          </a:p>
          <a:p>
            <a:pPr marL="171428" indent="-171428">
              <a:buFont typeface="Arial" panose="020B0604020202020204" pitchFamily="34" charset="0"/>
              <a:buChar char="•"/>
            </a:pPr>
            <a:r>
              <a:rPr lang="sv-SE" dirty="0">
                <a:latin typeface="Stockholm Type Regular" pitchFamily="50" charset="0"/>
              </a:rPr>
              <a:t>Planscher</a:t>
            </a:r>
          </a:p>
          <a:p>
            <a:pPr marL="171428" indent="-171428">
              <a:buFont typeface="Arial" panose="020B0604020202020204" pitchFamily="34" charset="0"/>
              <a:buChar char="•"/>
            </a:pPr>
            <a:r>
              <a:rPr lang="sv-SE" dirty="0">
                <a:latin typeface="Stockholm Type Regular" pitchFamily="50" charset="0"/>
              </a:rPr>
              <a:t>Filmuppgift</a:t>
            </a:r>
          </a:p>
          <a:p>
            <a:pPr marL="171428" indent="-171428">
              <a:buFont typeface="Arial" panose="020B0604020202020204" pitchFamily="34" charset="0"/>
              <a:buChar char="•"/>
            </a:pPr>
            <a:r>
              <a:rPr lang="sv-SE" dirty="0">
                <a:latin typeface="Stockholm Type Regular" pitchFamily="50" charset="0"/>
              </a:rPr>
              <a:t>Litteraturuppgift</a:t>
            </a:r>
          </a:p>
          <a:p>
            <a:pPr marL="171428" indent="-171428">
              <a:buFont typeface="Arial" panose="020B0604020202020204" pitchFamily="34" charset="0"/>
              <a:buChar char="•"/>
            </a:pPr>
            <a:r>
              <a:rPr lang="sv-SE" dirty="0">
                <a:latin typeface="Stockholm Type Regular" pitchFamily="50" charset="0"/>
              </a:rPr>
              <a:t>Handledningsagenda</a:t>
            </a:r>
          </a:p>
          <a:p>
            <a:pPr marL="171428" indent="-171428">
              <a:buFont typeface="Arial" panose="020B0604020202020204" pitchFamily="34" charset="0"/>
              <a:buChar char="•"/>
            </a:pPr>
            <a:r>
              <a:rPr lang="sv-SE" dirty="0">
                <a:latin typeface="Stockholm Type Regular" pitchFamily="50" charset="0"/>
              </a:rPr>
              <a:t>Utvärdering</a:t>
            </a:r>
          </a:p>
          <a:p>
            <a:pPr marL="171428" indent="-171428">
              <a:buFont typeface="Arial" panose="020B0604020202020204" pitchFamily="34" charset="0"/>
              <a:buChar char="•"/>
            </a:pPr>
            <a:r>
              <a:rPr lang="sv-SE" dirty="0">
                <a:latin typeface="Stockholm Type Regular" pitchFamily="50" charset="0"/>
              </a:rPr>
              <a:t>Rekryteringsguide</a:t>
            </a:r>
          </a:p>
          <a:p>
            <a:pPr marL="171428" marR="0" lvl="0" indent="-17142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latin typeface="Stockholm Type Regular" pitchFamily="50" charset="0"/>
              </a:rPr>
              <a:t>(</a:t>
            </a:r>
            <a:r>
              <a:rPr lang="sv-SE" b="1" i="1" dirty="0">
                <a:latin typeface="Stockholm Type Regular" pitchFamily="50" charset="0"/>
              </a:rPr>
              <a:t>Kollegialutvärdering</a:t>
            </a:r>
            <a:r>
              <a:rPr lang="sv-SE" i="1" dirty="0">
                <a:latin typeface="Stockholm Type Regular" pitchFamily="50" charset="0"/>
              </a:rPr>
              <a:t>, när är det lämpligt att dela ut? Handledning dag</a:t>
            </a:r>
            <a:r>
              <a:rPr lang="sv-SE" i="1" baseline="0" dirty="0">
                <a:latin typeface="Stockholm Type Regular" pitchFamily="50" charset="0"/>
              </a:rPr>
              <a:t> 4 ser ut att ha mest utrymme, fick till mig i utvärderingen av 3-11 att man önskat få detta tidigare i utbildningen, när är deltagarna redo?)</a:t>
            </a:r>
            <a:endParaRPr lang="sv-SE" i="1" dirty="0">
              <a:latin typeface="Stockholm Type Regular" pitchFamily="50" charset="0"/>
            </a:endParaRPr>
          </a:p>
          <a:p>
            <a:endParaRPr lang="sv-SE" dirty="0"/>
          </a:p>
        </p:txBody>
      </p:sp>
      <p:sp>
        <p:nvSpPr>
          <p:cNvPr id="4" name="Platshållare för bildnummer 3"/>
          <p:cNvSpPr>
            <a:spLocks noGrp="1"/>
          </p:cNvSpPr>
          <p:nvPr>
            <p:ph type="sldNum" sz="quarter" idx="5"/>
          </p:nvPr>
        </p:nvSpPr>
        <p:spPr/>
        <p:txBody>
          <a:bodyPr/>
          <a:lstStyle/>
          <a:p>
            <a:fld id="{CE5D709F-E256-4A36-B43A-C2969BEDD107}" type="slidenum">
              <a:rPr lang="sv-SE" smtClean="0"/>
              <a:pPr/>
              <a:t>1</a:t>
            </a:fld>
            <a:endParaRPr lang="sv-SE"/>
          </a:p>
        </p:txBody>
      </p:sp>
    </p:spTree>
    <p:extLst>
      <p:ext uri="{BB962C8B-B14F-4D97-AF65-F5344CB8AC3E}">
        <p14:creationId xmlns:p14="http://schemas.microsoft.com/office/powerpoint/2010/main" val="3462572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t>2 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Skyddsfaktorer</a:t>
            </a:r>
            <a:r>
              <a:rPr lang="sv-SE" sz="1200" b="0" i="0" kern="1200" dirty="0">
                <a:solidFill>
                  <a:schemeClr val="tx1"/>
                </a:solidFill>
                <a:effectLst/>
                <a:latin typeface="+mn-lt"/>
                <a:ea typeface="+mn-ea"/>
                <a:cs typeface="+mn-cs"/>
              </a:rPr>
              <a:t> är egenskaper, händelser</a:t>
            </a:r>
            <a:r>
              <a:rPr lang="sv-SE" sz="1200" b="0" i="0" kern="1200" baseline="0" dirty="0">
                <a:solidFill>
                  <a:schemeClr val="tx1"/>
                </a:solidFill>
                <a:effectLst/>
                <a:latin typeface="+mn-lt"/>
                <a:ea typeface="+mn-ea"/>
                <a:cs typeface="+mn-cs"/>
              </a:rPr>
              <a:t> eller</a:t>
            </a:r>
            <a:r>
              <a:rPr lang="sv-SE" sz="1200" b="0" i="0" kern="1200" dirty="0">
                <a:solidFill>
                  <a:schemeClr val="tx1"/>
                </a:solidFill>
                <a:effectLst/>
                <a:latin typeface="+mn-lt"/>
                <a:ea typeface="+mn-ea"/>
                <a:cs typeface="+mn-cs"/>
              </a:rPr>
              <a:t> förhållanden som </a:t>
            </a:r>
            <a:r>
              <a:rPr lang="sv-SE" sz="1200" b="0" i="0" u="sng" kern="1200" dirty="0">
                <a:solidFill>
                  <a:schemeClr val="tx1"/>
                </a:solidFill>
                <a:effectLst/>
                <a:latin typeface="+mn-lt"/>
                <a:ea typeface="+mn-ea"/>
                <a:cs typeface="+mn-cs"/>
              </a:rPr>
              <a:t>minskar</a:t>
            </a:r>
            <a:r>
              <a:rPr lang="sv-SE" sz="1200" b="0" i="0" kern="1200" dirty="0">
                <a:solidFill>
                  <a:schemeClr val="tx1"/>
                </a:solidFill>
                <a:effectLst/>
                <a:latin typeface="+mn-lt"/>
                <a:ea typeface="+mn-ea"/>
                <a:cs typeface="+mn-cs"/>
              </a:rPr>
              <a:t> sannolikheten för att barnet utvecklar ett normbrytande beteende. </a:t>
            </a:r>
            <a:r>
              <a:rPr lang="sv-SE" sz="1200" b="0" baseline="0" dirty="0"/>
              <a:t>Föräldrars ork, engagemang och stöd är </a:t>
            </a:r>
            <a:r>
              <a:rPr lang="sv-SE" sz="1200" baseline="0" dirty="0"/>
              <a:t>den starkaste skyddsfaktorn för att minska flertalet riskfaktorer.</a:t>
            </a:r>
            <a:r>
              <a:rPr lang="sv-SE" sz="1200" dirty="0"/>
              <a:t> Skyddsfaktorer ökar chansen till</a:t>
            </a:r>
            <a:r>
              <a:rPr lang="sv-SE" sz="1200" baseline="0" dirty="0"/>
              <a:t> en positiv utveckling hos barnet, ökar motståndskraften, risker klaras av bättre.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dirty="0"/>
              <a:t>En effektiv prevention handlar om att öka skyddsfaktorerna och minska riskfaktorerna, oavsett vilken nivå problemen ligger på. </a:t>
            </a:r>
          </a:p>
          <a:p>
            <a:pPr marL="0" indent="0" defTabSz="914283" eaLnBrk="0" fontAlgn="base" hangingPunct="0">
              <a:spcBef>
                <a:spcPct val="30000"/>
              </a:spcBef>
              <a:spcAft>
                <a:spcPct val="0"/>
              </a:spcAft>
              <a:buFont typeface="Arial"/>
              <a:buNone/>
              <a:defRPr/>
            </a:pPr>
            <a:r>
              <a:rPr lang="sv-SE" sz="1200" dirty="0"/>
              <a:t>Prevention som syftar</a:t>
            </a:r>
            <a:r>
              <a:rPr lang="sv-SE" sz="1200" baseline="0" dirty="0"/>
              <a:t> till att minska riskfaktorer kallas förebyggande och att öka skyddsfaktorer kallas hälsofrämjande. </a:t>
            </a:r>
          </a:p>
          <a:p>
            <a:pPr marL="0" indent="0" defTabSz="914283" eaLnBrk="0" fontAlgn="base" hangingPunct="0">
              <a:spcBef>
                <a:spcPct val="30000"/>
              </a:spcBef>
              <a:spcAft>
                <a:spcPct val="0"/>
              </a:spcAft>
              <a:buFont typeface="Arial"/>
              <a:buNone/>
              <a:defRPr/>
            </a:pPr>
            <a:endParaRPr lang="sv-SE" sz="1200" baseline="0" dirty="0"/>
          </a:p>
          <a:p>
            <a:pPr marL="0" marR="0" lvl="0" indent="0" algn="l" defTabSz="914283" rtl="0" eaLnBrk="0" fontAlgn="base" latinLnBrk="0" hangingPunct="0">
              <a:lnSpc>
                <a:spcPct val="100000"/>
              </a:lnSpc>
              <a:spcBef>
                <a:spcPct val="30000"/>
              </a:spcBef>
              <a:spcAft>
                <a:spcPct val="0"/>
              </a:spcAft>
              <a:buClrTx/>
              <a:buSzTx/>
              <a:buFont typeface="Arial"/>
              <a:buNone/>
              <a:tabLst/>
              <a:defRPr/>
            </a:pPr>
            <a:r>
              <a:rPr lang="sv-SE" sz="1200" dirty="0"/>
              <a:t>Gemensamt</a:t>
            </a:r>
            <a:r>
              <a:rPr lang="sv-SE" sz="1200" baseline="0" dirty="0"/>
              <a:t> för effektiva föräldrastödsprogram är att de är uppbyggda, utvärderade och förbättrade enligt teorin om risk- och skyddsfaktorer. (Länsstyrelsen i Västra Götaland rapport 2015:42 ”Föräldrastöd och tonåringar” av Alfredsson, Broberg och Axberg).</a:t>
            </a:r>
          </a:p>
          <a:p>
            <a:pPr marL="0" indent="0">
              <a:buFont typeface="Arial" panose="020B0604020202020204" pitchFamily="34" charset="0"/>
              <a:buNone/>
            </a:pPr>
            <a:endParaRPr lang="sv-SE"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t>Komet har vid utvärdering visat sig kunna öka flera av skyddsfaktorerna,</a:t>
            </a:r>
            <a:r>
              <a:rPr lang="sv-SE" sz="1200" baseline="0" dirty="0"/>
              <a:t> </a:t>
            </a:r>
            <a:r>
              <a:rPr lang="sv-SE" sz="1200" dirty="0"/>
              <a:t>som tex bättre</a:t>
            </a:r>
            <a:r>
              <a:rPr lang="sv-SE" sz="1200" baseline="0" dirty="0"/>
              <a:t> föräldrar/barn-relation, bättre samspel och mindre konflikter i familjen </a:t>
            </a:r>
            <a:r>
              <a:rPr lang="sv-SE" sz="1200" dirty="0"/>
              <a:t>(Kling, Sundell, Melin &amp; Forster, 2006). </a:t>
            </a:r>
            <a:endParaRPr lang="sv-SE" sz="1200" baseline="0"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10</a:t>
            </a:fld>
            <a:endParaRPr lang="sv-SE"/>
          </a:p>
        </p:txBody>
      </p:sp>
    </p:spTree>
    <p:extLst>
      <p:ext uri="{BB962C8B-B14F-4D97-AF65-F5344CB8AC3E}">
        <p14:creationId xmlns:p14="http://schemas.microsoft.com/office/powerpoint/2010/main" val="1999881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200" b="0" noProof="0" dirty="0">
                <a:latin typeface="+mn-lt"/>
              </a:rPr>
              <a:t>3 min</a:t>
            </a:r>
            <a:endParaRPr lang="sv-SE" sz="1200" b="1" noProof="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noProof="0" dirty="0">
                <a:latin typeface="+mn-lt"/>
              </a:rPr>
              <a:t>Kortfattat om studier på Komet 3-11 (mer utförligt längre ner i texten)</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b="1" noProof="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1" strike="noStrike" noProof="0" dirty="0">
                <a:latin typeface="+mn-lt"/>
              </a:rPr>
              <a:t>Verksamhetsutvärdering: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strike="noStrike" noProof="0" dirty="0">
                <a:latin typeface="+mn-lt"/>
              </a:rPr>
              <a:t>635 barnfamiljer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strike="noStrike" noProof="0" dirty="0">
                <a:latin typeface="+mn-lt"/>
              </a:rPr>
              <a:t>90%</a:t>
            </a:r>
            <a:r>
              <a:rPr lang="sv-SE" sz="1200" i="0" strike="noStrike" baseline="0" noProof="0" dirty="0">
                <a:latin typeface="+mn-lt"/>
              </a:rPr>
              <a:t> av föräldrarna uppskattade Komet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strike="noStrike" noProof="0" dirty="0">
                <a:latin typeface="+mn-lt"/>
              </a:rPr>
              <a:t>44% som hade beteendeproblem vid start uppskattade att de inte hade det vid eftermätningen. </a:t>
            </a:r>
          </a:p>
          <a:p>
            <a:pPr marL="0" indent="0">
              <a:buFont typeface="Arial" panose="020B0604020202020204" pitchFamily="34" charset="0"/>
              <a:buNone/>
            </a:pPr>
            <a:endParaRPr lang="sv-SE" sz="1200" i="0" noProof="0" dirty="0">
              <a:latin typeface="+mn-lt"/>
            </a:endParaRPr>
          </a:p>
          <a:p>
            <a:pPr marL="0" indent="0">
              <a:buFontTx/>
              <a:buNone/>
            </a:pPr>
            <a:r>
              <a:rPr lang="sv-SE" sz="1200" b="1" i="0" noProof="0" dirty="0">
                <a:latin typeface="+mn-lt"/>
              </a:rPr>
              <a:t>Huvudstudie Komet för föräldrar: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noProof="0" dirty="0">
                <a:latin typeface="+mn-lt"/>
              </a:rPr>
              <a:t>RCT= Randomiserad kontrollerad studie/studie</a:t>
            </a:r>
            <a:r>
              <a:rPr lang="sv-SE" sz="1200" i="0" baseline="0" noProof="0" dirty="0">
                <a:latin typeface="+mn-lt"/>
              </a:rPr>
              <a:t> med kontrollgrupp och väntelista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strike="noStrike" baseline="0" noProof="0" dirty="0">
                <a:latin typeface="+mn-lt"/>
              </a:rPr>
              <a:t>159 barn från familjer med en eller två föräldrar.</a:t>
            </a:r>
          </a:p>
          <a:p>
            <a:pPr marL="171450" indent="-171450">
              <a:buFont typeface="Arial" panose="020B0604020202020204" pitchFamily="34" charset="0"/>
              <a:buChar char="•"/>
            </a:pPr>
            <a:r>
              <a:rPr lang="sv-SE" sz="1200" b="0" i="0" strike="noStrike" noProof="0" dirty="0">
                <a:latin typeface="+mn-lt"/>
              </a:rPr>
              <a:t>Uppföljning efter </a:t>
            </a:r>
            <a:r>
              <a:rPr lang="sv-SE" sz="1200" b="0" i="0" strike="noStrike" baseline="0" noProof="0" dirty="0">
                <a:latin typeface="+mn-lt"/>
              </a:rPr>
              <a:t>4 respektive 10 mån. </a:t>
            </a:r>
          </a:p>
          <a:p>
            <a:pPr marL="171450" indent="-171450">
              <a:buFont typeface="Arial" panose="020B0604020202020204" pitchFamily="34" charset="0"/>
              <a:buChar char="•"/>
            </a:pPr>
            <a:r>
              <a:rPr lang="sv-SE" sz="1200" b="0" i="0" strike="noStrike" noProof="0" dirty="0">
                <a:latin typeface="+mn-lt"/>
              </a:rPr>
              <a:t>Resultat</a:t>
            </a:r>
            <a:r>
              <a:rPr lang="sv-SE" sz="1200" b="0" i="0" strike="noStrike" baseline="0" noProof="0" dirty="0">
                <a:latin typeface="+mn-lt"/>
              </a:rPr>
              <a:t> förbättrade </a:t>
            </a:r>
            <a:r>
              <a:rPr lang="sv-SE" sz="1200" b="0" i="0" strike="noStrike" baseline="0" noProof="0" dirty="0" err="1">
                <a:latin typeface="+mn-lt"/>
              </a:rPr>
              <a:t>fld</a:t>
            </a:r>
            <a:r>
              <a:rPr lang="sv-SE" sz="1200" b="0" i="0" strike="noStrike" baseline="0" noProof="0" dirty="0">
                <a:latin typeface="+mn-lt"/>
              </a:rPr>
              <a:t> kompetensen i 4 av 7 kompetenser: föräldrarna blev mindre stränga, ökat positivt </a:t>
            </a:r>
            <a:r>
              <a:rPr lang="sv-SE" sz="1200" b="0" i="0" strike="noStrike" baseline="0" noProof="0" dirty="0" err="1">
                <a:latin typeface="+mn-lt"/>
              </a:rPr>
              <a:t>fld</a:t>
            </a:r>
            <a:r>
              <a:rPr lang="sv-SE" sz="1200" b="0" i="0" strike="noStrike" baseline="0" noProof="0" dirty="0">
                <a:latin typeface="+mn-lt"/>
              </a:rPr>
              <a:t> skap, tydligare förväntningar på barnen, bättre tillsyn.</a:t>
            </a:r>
          </a:p>
          <a:p>
            <a:pPr marL="171450" indent="-171450">
              <a:buFont typeface="Arial" panose="020B0604020202020204" pitchFamily="34" charset="0"/>
              <a:buChar char="•"/>
            </a:pPr>
            <a:r>
              <a:rPr lang="sv-SE" sz="1200" b="0" i="0" strike="noStrike" baseline="0" noProof="0" dirty="0">
                <a:latin typeface="+mn-lt"/>
              </a:rPr>
              <a:t>Beteendeproblem hos barnen minskade.</a:t>
            </a:r>
          </a:p>
          <a:p>
            <a:pPr marL="171450" indent="-171450">
              <a:buFont typeface="Arial" panose="020B0604020202020204" pitchFamily="34" charset="0"/>
              <a:buChar char="•"/>
            </a:pPr>
            <a:r>
              <a:rPr lang="sv-SE" sz="1200" i="0" strike="noStrike" dirty="0"/>
              <a:t>En</a:t>
            </a:r>
            <a:r>
              <a:rPr lang="sv-SE" sz="1200" i="0" strike="noStrike" baseline="0" dirty="0"/>
              <a:t> viktig aspekt är att Komet också verkade minska</a:t>
            </a:r>
            <a:r>
              <a:rPr lang="sv-SE" sz="1200" i="0" strike="noStrike" dirty="0"/>
              <a:t> misshandel (skaka, daska),</a:t>
            </a:r>
            <a:r>
              <a:rPr lang="sv-SE" sz="1200" i="0" strike="noStrike" baseline="0" dirty="0"/>
              <a:t> eftermätningen efter 10 månader visade på ytterligare minskning.</a:t>
            </a:r>
            <a:endParaRPr lang="sv-SE" sz="1200" b="0" i="0" strike="noStrike" baseline="0" noProof="0" dirty="0">
              <a:latin typeface="+mn-lt"/>
            </a:endParaRPr>
          </a:p>
          <a:p>
            <a:pPr marL="171450" indent="-171450">
              <a:buFont typeface="Arial" panose="020B0604020202020204" pitchFamily="34" charset="0"/>
              <a:buChar char="•"/>
            </a:pPr>
            <a:r>
              <a:rPr lang="sv-SE" sz="1200" b="0" i="0" strike="noStrike" baseline="0" noProof="0" dirty="0">
                <a:latin typeface="+mn-lt"/>
              </a:rPr>
              <a:t>Kortkomet bättre än väntelistan. Skillnad efter kortkomet, vanliga komet ger bättre resultat starkare effekter på föräldraförmågor och barns beteenden. </a:t>
            </a:r>
          </a:p>
          <a:p>
            <a:pPr marL="0" indent="0">
              <a:buFontTx/>
              <a:buNone/>
            </a:pPr>
            <a:endParaRPr lang="sv-SE" sz="1200" b="0" i="0" baseline="0" noProof="0" dirty="0">
              <a:latin typeface="+mn-lt"/>
            </a:endParaRPr>
          </a:p>
          <a:p>
            <a:pPr marL="0" indent="0">
              <a:buFontTx/>
              <a:buNone/>
            </a:pPr>
            <a:r>
              <a:rPr lang="sv-SE" sz="1200" b="1" i="0" baseline="0" noProof="0" dirty="0" err="1">
                <a:latin typeface="+mn-lt"/>
              </a:rPr>
              <a:t>When</a:t>
            </a:r>
            <a:r>
              <a:rPr lang="sv-SE" sz="1200" b="1" i="0" baseline="0" noProof="0" dirty="0">
                <a:latin typeface="+mn-lt"/>
              </a:rPr>
              <a:t> </a:t>
            </a:r>
            <a:r>
              <a:rPr lang="sv-SE" sz="1200" b="1" i="0" baseline="0" noProof="0" dirty="0" err="1">
                <a:latin typeface="+mn-lt"/>
              </a:rPr>
              <a:t>cheap</a:t>
            </a:r>
            <a:r>
              <a:rPr lang="sv-SE" sz="1200" b="1" i="0" baseline="0" noProof="0" dirty="0">
                <a:latin typeface="+mn-lt"/>
              </a:rPr>
              <a:t> is </a:t>
            </a:r>
            <a:r>
              <a:rPr lang="sv-SE" sz="1200" b="1" i="0" baseline="0" noProof="0" dirty="0" err="1">
                <a:latin typeface="+mn-lt"/>
              </a:rPr>
              <a:t>good</a:t>
            </a:r>
            <a:r>
              <a:rPr lang="sv-SE" sz="1200" b="1" i="0" baseline="0" noProof="0" dirty="0">
                <a:latin typeface="+mn-lt"/>
              </a:rPr>
              <a:t>- Martin Forster (doktorsavhandling) </a:t>
            </a:r>
          </a:p>
          <a:p>
            <a:pPr marL="171450" indent="-171450">
              <a:buFont typeface="Arial" panose="020B0604020202020204" pitchFamily="34" charset="0"/>
              <a:buChar char="•"/>
            </a:pPr>
            <a:r>
              <a:rPr lang="sv-SE" sz="1200" b="0" i="0" baseline="0" noProof="0" dirty="0">
                <a:latin typeface="+mn-lt"/>
              </a:rPr>
              <a:t>Effektivt att personal inom socialtjänst och skola ger föräldrautbildningar. Resultaten hos föräldrarna lika oavsett vilken yrkeskategori som utbildat dem.</a:t>
            </a:r>
          </a:p>
          <a:p>
            <a:pPr marL="0" indent="0">
              <a:buFontTx/>
              <a:buNone/>
            </a:pPr>
            <a:endParaRPr lang="sv-SE" sz="1200" b="1" i="0" baseline="0" noProof="0" dirty="0">
              <a:latin typeface="+mn-lt"/>
            </a:endParaRPr>
          </a:p>
          <a:p>
            <a:pPr marL="0" indent="0">
              <a:buFontTx/>
              <a:buNone/>
            </a:pPr>
            <a:r>
              <a:rPr lang="sv-SE" sz="1200" b="1" i="0" noProof="0" dirty="0" err="1">
                <a:latin typeface="+mn-lt"/>
              </a:rPr>
              <a:t>iKomet</a:t>
            </a:r>
            <a:endParaRPr lang="sv-SE" sz="1200" b="1" i="0" noProof="0" dirty="0">
              <a:latin typeface="+mn-lt"/>
            </a:endParaRPr>
          </a:p>
          <a:p>
            <a:pPr marL="171450" indent="-171450">
              <a:buFont typeface="Arial" panose="020B0604020202020204" pitchFamily="34" charset="0"/>
              <a:buChar char="•"/>
            </a:pPr>
            <a:r>
              <a:rPr lang="sv-SE" sz="1200" b="0" i="0" noProof="0" dirty="0">
                <a:latin typeface="+mn-lt"/>
              </a:rPr>
              <a:t>Internetbaserat</a:t>
            </a:r>
            <a:r>
              <a:rPr lang="sv-SE" sz="1200" b="0" i="0" baseline="0" noProof="0" dirty="0">
                <a:latin typeface="+mn-lt"/>
              </a:rPr>
              <a:t> program, där föräldrarna jobbar enskilt hemma. </a:t>
            </a:r>
            <a:endParaRPr lang="sv-SE" sz="1200" b="0" i="0" noProof="0" dirty="0">
              <a:latin typeface="+mn-lt"/>
            </a:endParaRPr>
          </a:p>
          <a:p>
            <a:pPr marL="171450" indent="-171450">
              <a:buFont typeface="Arial" panose="020B0604020202020204" pitchFamily="34" charset="0"/>
              <a:buChar char="•"/>
            </a:pPr>
            <a:r>
              <a:rPr lang="sv-SE" sz="1200" b="0" i="0" noProof="0" dirty="0">
                <a:latin typeface="+mn-lt"/>
              </a:rPr>
              <a:t>Föräldrar till 104 barn deltog.</a:t>
            </a:r>
          </a:p>
          <a:p>
            <a:pPr marL="171450" indent="-171450">
              <a:buFont typeface="Arial" panose="020B0604020202020204" pitchFamily="34" charset="0"/>
              <a:buChar char="•"/>
            </a:pPr>
            <a:r>
              <a:rPr lang="sv-SE" sz="1200" b="0" i="0" noProof="0" dirty="0">
                <a:latin typeface="+mn-lt"/>
              </a:rPr>
              <a:t>Resultatet visade</a:t>
            </a:r>
            <a:r>
              <a:rPr lang="sv-SE" sz="1200" b="0" i="0" baseline="0" noProof="0" dirty="0">
                <a:latin typeface="+mn-lt"/>
              </a:rPr>
              <a:t> också på en minskning då det gäller barnens beteendeproblem, ökat socialt beteende, ökning av goda föräldrastrategier.</a:t>
            </a:r>
          </a:p>
          <a:p>
            <a:pPr marL="0" indent="0">
              <a:buFont typeface="Arial" panose="020B0604020202020204" pitchFamily="34" charset="0"/>
              <a:buNone/>
            </a:pPr>
            <a:endParaRPr lang="sv-SE" sz="1200" b="0" i="0" baseline="0" noProof="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i="0" baseline="0" noProof="0" dirty="0">
                <a:latin typeface="+mn-lt"/>
              </a:rPr>
              <a:t>Studier finns publicerade på ipsykologi.se. och </a:t>
            </a:r>
            <a:r>
              <a:rPr lang="sv-SE" sz="1200" i="0" baseline="0" noProof="0" dirty="0" err="1">
                <a:latin typeface="+mn-lt"/>
              </a:rPr>
              <a:t>socialtstod.stockholm</a:t>
            </a:r>
            <a:r>
              <a:rPr lang="sv-SE" sz="1200" i="0" baseline="0" noProof="0" dirty="0">
                <a:latin typeface="+mn-lt"/>
              </a:rPr>
              <a:t>/familj-och-barn/</a:t>
            </a:r>
            <a:r>
              <a:rPr lang="sv-SE" sz="1200" i="0" baseline="0" noProof="0" dirty="0" err="1">
                <a:latin typeface="+mn-lt"/>
              </a:rPr>
              <a:t>foraldraskapsstod</a:t>
            </a:r>
            <a:r>
              <a:rPr lang="sv-SE" sz="1200" i="0" baseline="0" noProof="0" dirty="0">
                <a:latin typeface="+mn-lt"/>
              </a:rPr>
              <a:t>/</a:t>
            </a:r>
          </a:p>
          <a:p>
            <a:pPr marL="0" marR="0" lvl="0" indent="0" algn="l" defTabSz="914400" rtl="0" eaLnBrk="1" fontAlgn="auto" latinLnBrk="0" hangingPunct="1">
              <a:lnSpc>
                <a:spcPct val="80000"/>
              </a:lnSpc>
              <a:spcBef>
                <a:spcPts val="0"/>
              </a:spcBef>
              <a:spcAft>
                <a:spcPts val="0"/>
              </a:spcAft>
              <a:buClrTx/>
              <a:buSzTx/>
              <a:buFontTx/>
              <a:buNone/>
              <a:tabLst/>
              <a:defRPr/>
            </a:pPr>
            <a:endParaRPr lang="sv-SE" sz="1200" i="0" baseline="0" dirty="0">
              <a:latin typeface="+mn-lt"/>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lang="sv-SE" sz="1200" i="1"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i="1" u="sng" baseline="0" noProof="0" dirty="0">
                <a:latin typeface="+mn-lt"/>
              </a:rPr>
              <a:t>Mer utförlig information, vid frågor:</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i="0" u="sng" baseline="0" noProof="0" dirty="0">
              <a:latin typeface="+mn-lt"/>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sv-SE" sz="1200" b="1" i="0" dirty="0">
                <a:latin typeface="+mn-lt"/>
              </a:rPr>
              <a:t>Komet och CPP</a:t>
            </a:r>
            <a:r>
              <a:rPr lang="sv-SE" sz="1200" b="1" i="0" baseline="0" dirty="0">
                <a:latin typeface="+mn-lt"/>
              </a:rPr>
              <a:t> </a:t>
            </a:r>
            <a:r>
              <a:rPr lang="sv-SE" sz="1200" i="0" baseline="0" dirty="0">
                <a:latin typeface="+mn-lt"/>
              </a:rPr>
              <a:t>(</a:t>
            </a:r>
            <a:r>
              <a:rPr lang="sv-SE" sz="1200" i="0" baseline="0" dirty="0" err="1">
                <a:latin typeface="+mn-lt"/>
              </a:rPr>
              <a:t>Coping</a:t>
            </a:r>
            <a:r>
              <a:rPr lang="sv-SE" sz="1200" i="0" baseline="0" dirty="0">
                <a:latin typeface="+mn-lt"/>
              </a:rPr>
              <a:t> Power program är </a:t>
            </a:r>
            <a:r>
              <a:rPr lang="sv-SE" sz="1200" i="0" baseline="0" dirty="0" err="1">
                <a:latin typeface="+mn-lt"/>
              </a:rPr>
              <a:t>kbt</a:t>
            </a:r>
            <a:r>
              <a:rPr lang="sv-SE" sz="1200" i="0" baseline="0" dirty="0">
                <a:latin typeface="+mn-lt"/>
              </a:rPr>
              <a:t>-insats för barn, färdighetsträning vid utagerande/trots/impulsivitet).</a:t>
            </a:r>
          </a:p>
          <a:p>
            <a:pPr marL="0" marR="0" lvl="0" indent="0" algn="l" defTabSz="914400" rtl="0" eaLnBrk="1" fontAlgn="auto" latinLnBrk="0" hangingPunct="1">
              <a:lnSpc>
                <a:spcPct val="80000"/>
              </a:lnSpc>
              <a:spcBef>
                <a:spcPts val="0"/>
              </a:spcBef>
              <a:spcAft>
                <a:spcPts val="0"/>
              </a:spcAft>
              <a:buClrTx/>
              <a:buSzTx/>
              <a:buFontTx/>
              <a:buNone/>
              <a:tabLst/>
              <a:defRPr/>
            </a:pPr>
            <a:r>
              <a:rPr lang="sv-SE" sz="1200" i="0" baseline="0" dirty="0">
                <a:latin typeface="+mn-lt"/>
              </a:rPr>
              <a:t>Resultatet visar på att tillägg av CPP verkar vara viktigt för just den grupp barn med allra störst svårigheter, men inte för samtliga Komet-familjer.</a:t>
            </a:r>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i="0" u="sng" baseline="0" noProof="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1" i="0" noProof="0" dirty="0">
                <a:latin typeface="+mn-lt"/>
              </a:rPr>
              <a:t>Pilotstudie </a:t>
            </a:r>
            <a:r>
              <a:rPr lang="sv-SE" sz="1200" b="0" i="0" noProof="0" dirty="0">
                <a:latin typeface="+mn-lt"/>
              </a:rPr>
              <a:t>(</a:t>
            </a:r>
            <a:r>
              <a:rPr lang="sv-SE" sz="1200" b="0" i="0" u="none" strike="noStrike" kern="1200" baseline="0" noProof="0" dirty="0">
                <a:solidFill>
                  <a:schemeClr val="tx1"/>
                </a:solidFill>
                <a:latin typeface="+mn-lt"/>
                <a:ea typeface="+mn-ea"/>
                <a:cs typeface="+mn-cs"/>
              </a:rPr>
              <a:t>Hassler, M. &amp; </a:t>
            </a:r>
            <a:r>
              <a:rPr lang="sv-SE" sz="1200" b="0" i="0" u="none" strike="noStrike" kern="1200" baseline="0" noProof="0" dirty="0" err="1">
                <a:solidFill>
                  <a:schemeClr val="tx1"/>
                </a:solidFill>
                <a:latin typeface="+mn-lt"/>
                <a:ea typeface="+mn-ea"/>
                <a:cs typeface="+mn-cs"/>
              </a:rPr>
              <a:t>Havbring</a:t>
            </a:r>
            <a:r>
              <a:rPr lang="sv-SE" sz="1200" b="0" i="0" u="none" strike="noStrike" kern="1200" baseline="0" noProof="0" dirty="0">
                <a:solidFill>
                  <a:schemeClr val="tx1"/>
                </a:solidFill>
                <a:latin typeface="+mn-lt"/>
                <a:ea typeface="+mn-ea"/>
                <a:cs typeface="+mn-cs"/>
              </a:rPr>
              <a:t>, L. (2003). Föräldracirklar - en metod för att utveckla sitt föräldraskap (FoU-rapport 2003:8). Stockholms Socialtjänstförvaltning: FoU-enheten.)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kern="1200" baseline="0" noProof="0" dirty="0">
                <a:solidFill>
                  <a:schemeClr val="tx1"/>
                </a:solidFill>
                <a:latin typeface="+mn-lt"/>
                <a:ea typeface="+mn-ea"/>
                <a:cs typeface="+mn-cs"/>
              </a:rPr>
              <a:t>Den svenska versionen prövades och utvärderades hösten 2002 i en randomiserad pilotstudie som en psykologexamensuppsats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noProof="0" dirty="0">
                <a:latin typeface="+mn-lt"/>
              </a:rPr>
              <a:t>Föräldrar till 22</a:t>
            </a:r>
            <a:r>
              <a:rPr lang="sv-SE" sz="1200" b="0" i="0" baseline="0" noProof="0" dirty="0">
                <a:latin typeface="+mn-lt"/>
              </a:rPr>
              <a:t> barn deltog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u="none" strike="noStrike" kern="1200" baseline="0" noProof="0" dirty="0">
                <a:solidFill>
                  <a:schemeClr val="tx1"/>
                </a:solidFill>
                <a:latin typeface="+mn-lt"/>
                <a:ea typeface="+mn-ea"/>
                <a:cs typeface="+mn-cs"/>
              </a:rPr>
              <a:t>Resultaten visade att barnen blev både mindre bråkiga och mer koncentrerade jämfört med barn i en kontrollgrupp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1" i="0" noProof="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1" i="0" noProof="0" dirty="0">
                <a:latin typeface="+mn-lt"/>
              </a:rPr>
              <a:t>Verksamhetsutvärdering: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noProof="0" dirty="0">
                <a:latin typeface="+mn-lt"/>
              </a:rPr>
              <a:t>635 barnfamiljer från alla samhällsklasser, olika utbildnings</a:t>
            </a:r>
            <a:r>
              <a:rPr lang="sv-SE" sz="1200" b="0" i="0" baseline="0" noProof="0" dirty="0">
                <a:latin typeface="+mn-lt"/>
              </a:rPr>
              <a:t>bakgrunder, ensamstående, gifta</a:t>
            </a:r>
            <a:r>
              <a:rPr lang="sv-SE" sz="1200" b="0" i="0" noProof="0" dirty="0">
                <a:latin typeface="+mn-lt"/>
              </a:rPr>
              <a:t> </a:t>
            </a:r>
            <a:endParaRPr lang="sv-SE" sz="1200" b="1" i="0" noProof="0" dirty="0">
              <a:latin typeface="+mn-lt"/>
            </a:endParaRPr>
          </a:p>
          <a:p>
            <a:pPr marL="171450" indent="-171450">
              <a:buFont typeface="Arial" panose="020B0604020202020204" pitchFamily="34" charset="0"/>
              <a:buChar char="•"/>
            </a:pPr>
            <a:r>
              <a:rPr lang="sv-SE" sz="1200" i="0" noProof="0" dirty="0">
                <a:latin typeface="+mn-lt"/>
              </a:rPr>
              <a:t>77% av barnen hade allvarliga beteendeproblem som man kunde mäta</a:t>
            </a:r>
            <a:r>
              <a:rPr lang="sv-SE" sz="1200" i="0" baseline="0" noProof="0" dirty="0">
                <a:latin typeface="+mn-lt"/>
              </a:rPr>
              <a:t> med olika skattningsformulär (</a:t>
            </a:r>
            <a:r>
              <a:rPr lang="sv-SE" sz="1200" b="0" i="0" noProof="0" dirty="0">
                <a:latin typeface="+mn-lt"/>
              </a:rPr>
              <a:t>The </a:t>
            </a:r>
            <a:r>
              <a:rPr lang="sv-SE" sz="1200" b="0" i="0" noProof="0" dirty="0" err="1">
                <a:latin typeface="+mn-lt"/>
              </a:rPr>
              <a:t>Strengths</a:t>
            </a:r>
            <a:r>
              <a:rPr lang="sv-SE" sz="1200" b="0" i="0" noProof="0" dirty="0">
                <a:latin typeface="+mn-lt"/>
              </a:rPr>
              <a:t> and </a:t>
            </a:r>
            <a:r>
              <a:rPr lang="sv-SE" sz="1200" b="0" i="0" noProof="0" dirty="0" err="1">
                <a:latin typeface="+mn-lt"/>
              </a:rPr>
              <a:t>Difficulties</a:t>
            </a:r>
            <a:r>
              <a:rPr lang="sv-SE" sz="1200" b="0" i="0" noProof="0" dirty="0">
                <a:latin typeface="+mn-lt"/>
              </a:rPr>
              <a:t> </a:t>
            </a:r>
            <a:r>
              <a:rPr lang="sv-SE" sz="1200" b="0" i="0" noProof="0" dirty="0" err="1">
                <a:latin typeface="+mn-lt"/>
              </a:rPr>
              <a:t>Questionnaire</a:t>
            </a:r>
            <a:r>
              <a:rPr lang="sv-SE" sz="1200" b="0" i="0" noProof="0" dirty="0">
                <a:latin typeface="+mn-lt"/>
              </a:rPr>
              <a:t> – SDQ</a:t>
            </a:r>
            <a:r>
              <a:rPr lang="sv-SE" sz="1200" b="0" i="0" baseline="0" noProof="0" dirty="0">
                <a:latin typeface="+mn-lt"/>
              </a:rPr>
              <a:t> och </a:t>
            </a:r>
            <a:r>
              <a:rPr lang="sv-SE" sz="1200" b="0" i="0" noProof="0" dirty="0" err="1">
                <a:effectLst/>
                <a:latin typeface="+mn-lt"/>
              </a:rPr>
              <a:t>Disruptive</a:t>
            </a:r>
            <a:r>
              <a:rPr lang="sv-SE" sz="1200" b="0" i="0" noProof="0" dirty="0">
                <a:effectLst/>
                <a:latin typeface="+mn-lt"/>
              </a:rPr>
              <a:t> </a:t>
            </a:r>
            <a:r>
              <a:rPr lang="sv-SE" sz="1200" b="0" i="0" noProof="0" dirty="0" err="1">
                <a:effectLst/>
                <a:latin typeface="+mn-lt"/>
              </a:rPr>
              <a:t>Behavior</a:t>
            </a:r>
            <a:r>
              <a:rPr lang="sv-SE" sz="1200" b="0" i="0" noProof="0" dirty="0">
                <a:effectLst/>
                <a:latin typeface="+mn-lt"/>
              </a:rPr>
              <a:t> Disorders Rating </a:t>
            </a:r>
            <a:r>
              <a:rPr lang="sv-SE" sz="1200" b="0" i="0" noProof="0" dirty="0" err="1">
                <a:effectLst/>
                <a:latin typeface="+mn-lt"/>
              </a:rPr>
              <a:t>Scale</a:t>
            </a:r>
            <a:r>
              <a:rPr lang="sv-SE" sz="1200" b="0" i="0" noProof="0" dirty="0">
                <a:effectLst/>
                <a:latin typeface="+mn-lt"/>
              </a:rPr>
              <a:t> </a:t>
            </a:r>
            <a:r>
              <a:rPr lang="sv-SE" sz="1200" b="0" i="0" baseline="0" noProof="0" dirty="0">
                <a:effectLst/>
                <a:latin typeface="+mn-lt"/>
              </a:rPr>
              <a:t> - </a:t>
            </a:r>
            <a:r>
              <a:rPr lang="sv-SE" sz="1200" b="0" i="0" noProof="0" dirty="0">
                <a:effectLst/>
                <a:latin typeface="+mn-lt"/>
              </a:rPr>
              <a:t>DBDRS)</a:t>
            </a:r>
          </a:p>
          <a:p>
            <a:pPr marL="171450" indent="-171450">
              <a:buFont typeface="Arial" panose="020B0604020202020204" pitchFamily="34" charset="0"/>
              <a:buChar char="•"/>
            </a:pPr>
            <a:r>
              <a:rPr lang="sv-SE" sz="1200" i="0" noProof="0" dirty="0">
                <a:latin typeface="+mn-lt"/>
              </a:rPr>
              <a:t>47% av barnen uppfyllde </a:t>
            </a:r>
            <a:r>
              <a:rPr lang="sv-SE" sz="1200" i="0" noProof="0" dirty="0" err="1">
                <a:latin typeface="+mn-lt"/>
              </a:rPr>
              <a:t>diagnoskritrerier</a:t>
            </a:r>
            <a:r>
              <a:rPr lang="sv-SE" sz="1200" i="0" noProof="0" dirty="0">
                <a:latin typeface="+mn-lt"/>
              </a:rPr>
              <a:t> för en av diagnoserna ADHD (</a:t>
            </a:r>
            <a:r>
              <a:rPr lang="sv-SE" sz="1200" i="0" baseline="0" noProof="0" dirty="0">
                <a:latin typeface="+mn-lt"/>
              </a:rPr>
              <a:t>Attention Deficit </a:t>
            </a:r>
            <a:r>
              <a:rPr lang="sv-SE" sz="1200" i="0" baseline="0" noProof="0" dirty="0" err="1">
                <a:latin typeface="+mn-lt"/>
              </a:rPr>
              <a:t>Hyperactivity</a:t>
            </a:r>
            <a:r>
              <a:rPr lang="sv-SE" sz="1200" i="0" baseline="0" noProof="0" dirty="0">
                <a:latin typeface="+mn-lt"/>
              </a:rPr>
              <a:t> Disorder), ODD (</a:t>
            </a:r>
            <a:r>
              <a:rPr lang="sv-SE" sz="1200" i="0" baseline="0" noProof="0" dirty="0" err="1">
                <a:latin typeface="+mn-lt"/>
              </a:rPr>
              <a:t>Oppositional</a:t>
            </a:r>
            <a:r>
              <a:rPr lang="sv-SE" sz="1200" i="0" baseline="0" noProof="0" dirty="0">
                <a:latin typeface="+mn-lt"/>
              </a:rPr>
              <a:t> </a:t>
            </a:r>
            <a:r>
              <a:rPr lang="sv-SE" sz="1200" i="0" baseline="0" noProof="0" dirty="0" err="1">
                <a:latin typeface="+mn-lt"/>
              </a:rPr>
              <a:t>Defiant</a:t>
            </a:r>
            <a:r>
              <a:rPr lang="sv-SE" sz="1200" i="0" baseline="0" noProof="0" dirty="0">
                <a:latin typeface="+mn-lt"/>
              </a:rPr>
              <a:t> Disorder/trotssyndrom) eller CD (</a:t>
            </a:r>
            <a:r>
              <a:rPr lang="sv-SE" sz="1200" i="0" baseline="0" noProof="0" dirty="0" err="1">
                <a:latin typeface="+mn-lt"/>
              </a:rPr>
              <a:t>Conduct</a:t>
            </a:r>
            <a:r>
              <a:rPr lang="sv-SE" sz="1200" i="0" baseline="0" noProof="0" dirty="0">
                <a:latin typeface="+mn-lt"/>
              </a:rPr>
              <a:t> Disorder/uppförandestörning). </a:t>
            </a:r>
            <a:r>
              <a:rPr lang="sv-SE" sz="1200" i="0" noProof="0" dirty="0">
                <a:latin typeface="+mn-lt"/>
              </a:rPr>
              <a:t>De </a:t>
            </a:r>
            <a:r>
              <a:rPr lang="sv-SE" sz="1200" i="0" baseline="0" noProof="0" dirty="0">
                <a:latin typeface="+mn-lt"/>
              </a:rPr>
              <a:t>av b</a:t>
            </a:r>
            <a:r>
              <a:rPr lang="sv-SE" sz="1200" i="0" noProof="0" dirty="0">
                <a:latin typeface="+mn-lt"/>
              </a:rPr>
              <a:t>arnen som skattats skulle ha kunnat uppfylla kriterier för ADHD eller ODD –  beteendeproblemen</a:t>
            </a:r>
            <a:r>
              <a:rPr lang="sv-SE" sz="1200" i="0" baseline="0" noProof="0" dirty="0">
                <a:latin typeface="+mn-lt"/>
              </a:rPr>
              <a:t> minskade</a:t>
            </a:r>
            <a:r>
              <a:rPr lang="sv-SE" sz="1200" i="0" noProof="0" dirty="0">
                <a:latin typeface="+mn-lt"/>
              </a:rPr>
              <a:t> med 29% efter att föräldrarna gått Komet.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noProof="0" dirty="0">
                <a:latin typeface="+mn-lt"/>
              </a:rPr>
              <a:t>44% som hade beteendeproblem vid start uppskattade att de inte hade det vid eftermätningen.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noProof="0" dirty="0">
                <a:latin typeface="+mn-lt"/>
              </a:rPr>
              <a:t>90 % av</a:t>
            </a:r>
            <a:r>
              <a:rPr lang="sv-SE" sz="1200" i="0" baseline="0" noProof="0" dirty="0">
                <a:latin typeface="+mn-lt"/>
              </a:rPr>
              <a:t> föräldrarna </a:t>
            </a:r>
            <a:r>
              <a:rPr lang="sv-SE" sz="1200" i="0" noProof="0" dirty="0">
                <a:latin typeface="+mn-lt"/>
              </a:rPr>
              <a:t>fullföljde Komet</a:t>
            </a:r>
            <a:r>
              <a:rPr lang="sv-SE" sz="1200" i="0" baseline="0" noProof="0" dirty="0">
                <a:latin typeface="+mn-lt"/>
              </a:rPr>
              <a:t> och f</a:t>
            </a:r>
            <a:r>
              <a:rPr lang="sv-SE" sz="1200" i="0" noProof="0" dirty="0">
                <a:latin typeface="+mn-lt"/>
              </a:rPr>
              <a:t>öräldrarna deltog i snitt på 10 av 11 träffar (90%). De uppskattade Komet, de uppskattade alla delar men framför allt </a:t>
            </a:r>
            <a:r>
              <a:rPr lang="sv-SE" sz="1200" i="0" noProof="0" dirty="0" err="1">
                <a:latin typeface="+mn-lt"/>
              </a:rPr>
              <a:t>FUBen</a:t>
            </a:r>
            <a:r>
              <a:rPr lang="sv-SE" sz="1200" i="0" noProof="0" dirty="0">
                <a:latin typeface="+mn-lt"/>
              </a:rPr>
              <a:t>, gemensam stund och</a:t>
            </a:r>
            <a:r>
              <a:rPr lang="sv-SE" sz="1200" i="0" baseline="0" noProof="0" dirty="0">
                <a:latin typeface="+mn-lt"/>
              </a:rPr>
              <a:t> </a:t>
            </a:r>
            <a:r>
              <a:rPr lang="sv-SE" sz="1200" i="0" noProof="0" dirty="0">
                <a:latin typeface="+mn-lt"/>
              </a:rPr>
              <a:t>uppmärksamhetsprincipen samt träffa andra föräldrar. De flesta föräldrar</a:t>
            </a:r>
            <a:r>
              <a:rPr lang="sv-SE" sz="1200" i="0" baseline="0" noProof="0" dirty="0">
                <a:latin typeface="+mn-lt"/>
              </a:rPr>
              <a:t> </a:t>
            </a:r>
            <a:r>
              <a:rPr lang="sv-SE" sz="1200" i="0" noProof="0" dirty="0">
                <a:latin typeface="+mn-lt"/>
              </a:rPr>
              <a:t>hade gjort hemuppgifterna.</a:t>
            </a:r>
          </a:p>
          <a:p>
            <a:pPr marL="0" indent="0">
              <a:buFont typeface="Arial" panose="020B0604020202020204" pitchFamily="34" charset="0"/>
              <a:buNone/>
            </a:pPr>
            <a:endParaRPr lang="sv-SE" sz="1200" i="0" noProof="0" dirty="0">
              <a:latin typeface="+mn-lt"/>
            </a:endParaRPr>
          </a:p>
          <a:p>
            <a:pPr marL="0" indent="0">
              <a:buFontTx/>
              <a:buNone/>
            </a:pPr>
            <a:r>
              <a:rPr lang="sv-SE" sz="1200" b="1" i="0" noProof="0" dirty="0">
                <a:latin typeface="+mn-lt"/>
              </a:rPr>
              <a:t>Huvudstudie Komet för föräldrar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noProof="0" dirty="0">
                <a:latin typeface="+mn-lt"/>
              </a:rPr>
              <a:t>RCT= Randomiserad kontrollerad studie/studie</a:t>
            </a:r>
            <a:r>
              <a:rPr lang="sv-SE" sz="1200" i="0" baseline="0" noProof="0" dirty="0">
                <a:latin typeface="+mn-lt"/>
              </a:rPr>
              <a:t> med kontrollgrupp och väntelista</a:t>
            </a:r>
          </a:p>
          <a:p>
            <a:pPr marL="171450" indent="-171450">
              <a:buFont typeface="Arial" panose="020B0604020202020204" pitchFamily="34" charset="0"/>
              <a:buChar char="•"/>
            </a:pPr>
            <a:r>
              <a:rPr lang="sv-SE" sz="1200" b="0" i="0" noProof="0" dirty="0">
                <a:latin typeface="+mn-lt"/>
              </a:rPr>
              <a:t>Uppföljning efter </a:t>
            </a:r>
            <a:r>
              <a:rPr lang="sv-SE" sz="1200" b="0" i="0" baseline="0" noProof="0" dirty="0">
                <a:latin typeface="+mn-lt"/>
              </a:rPr>
              <a:t>4 respektive 10 mån. 159 barn från familjer med en eller två föräldrar, </a:t>
            </a:r>
            <a:r>
              <a:rPr lang="sv-SE" sz="1200" b="0" i="0" baseline="0" noProof="0" dirty="0" err="1">
                <a:latin typeface="+mn-lt"/>
              </a:rPr>
              <a:t>fld</a:t>
            </a:r>
            <a:r>
              <a:rPr lang="sv-SE" sz="1200" b="0" i="0" baseline="0" noProof="0" dirty="0">
                <a:latin typeface="+mn-lt"/>
              </a:rPr>
              <a:t> från olika sociala områden med olika socioekonomisk bakgrund samt etniskt svenska och </a:t>
            </a:r>
            <a:r>
              <a:rPr lang="sv-SE" sz="1200" b="0" i="0" baseline="0" noProof="0" dirty="0" err="1">
                <a:latin typeface="+mn-lt"/>
              </a:rPr>
              <a:t>fld</a:t>
            </a:r>
            <a:r>
              <a:rPr lang="sv-SE" sz="1200" b="0" i="0" baseline="0" noProof="0" dirty="0">
                <a:latin typeface="+mn-lt"/>
              </a:rPr>
              <a:t> födda i annat land.</a:t>
            </a:r>
          </a:p>
          <a:p>
            <a:pPr marL="171450" indent="-171450">
              <a:buFont typeface="Arial" panose="020B0604020202020204" pitchFamily="34" charset="0"/>
              <a:buChar char="•"/>
            </a:pPr>
            <a:r>
              <a:rPr lang="sv-SE" sz="1200" b="0" i="0" noProof="0" dirty="0">
                <a:latin typeface="+mn-lt"/>
              </a:rPr>
              <a:t>Resultat</a:t>
            </a:r>
            <a:r>
              <a:rPr lang="sv-SE" sz="1200" b="0" i="0" baseline="0" noProof="0" dirty="0">
                <a:latin typeface="+mn-lt"/>
              </a:rPr>
              <a:t> förbättrade </a:t>
            </a:r>
            <a:r>
              <a:rPr lang="sv-SE" sz="1200" b="0" i="0" baseline="0" noProof="0" dirty="0" err="1">
                <a:latin typeface="+mn-lt"/>
              </a:rPr>
              <a:t>fld</a:t>
            </a:r>
            <a:r>
              <a:rPr lang="sv-SE" sz="1200" b="0" i="0" baseline="0" noProof="0" dirty="0">
                <a:latin typeface="+mn-lt"/>
              </a:rPr>
              <a:t> kompetensen 4 av 7 kompetenser, mindre stränga, ökat positivt </a:t>
            </a:r>
            <a:r>
              <a:rPr lang="sv-SE" sz="1200" b="0" i="0" baseline="0" noProof="0" dirty="0" err="1">
                <a:latin typeface="+mn-lt"/>
              </a:rPr>
              <a:t>fld</a:t>
            </a:r>
            <a:r>
              <a:rPr lang="sv-SE" sz="1200" b="0" i="0" baseline="0" noProof="0" dirty="0">
                <a:latin typeface="+mn-lt"/>
              </a:rPr>
              <a:t> skap, tydligare förväntningar på barnen, bättre tillsyn.</a:t>
            </a:r>
          </a:p>
          <a:p>
            <a:pPr marL="171450" indent="-171450">
              <a:buFont typeface="Arial" panose="020B0604020202020204" pitchFamily="34" charset="0"/>
              <a:buChar char="•"/>
            </a:pPr>
            <a:r>
              <a:rPr lang="sv-SE" sz="1200" b="0" i="0" baseline="0" noProof="0" dirty="0">
                <a:latin typeface="+mn-lt"/>
              </a:rPr>
              <a:t>Minskade beteendeproblem hos barnen efter kometutbildning.</a:t>
            </a:r>
          </a:p>
          <a:p>
            <a:pPr marL="171450" indent="-171450">
              <a:buFont typeface="Arial" panose="020B0604020202020204" pitchFamily="34" charset="0"/>
              <a:buChar char="•"/>
            </a:pPr>
            <a:r>
              <a:rPr lang="sv-SE" sz="1200" i="0" dirty="0"/>
              <a:t>En</a:t>
            </a:r>
            <a:r>
              <a:rPr lang="sv-SE" sz="1200" i="0" baseline="0" dirty="0"/>
              <a:t> viktig aspekt är att Komet också verkade minska</a:t>
            </a:r>
            <a:r>
              <a:rPr lang="sv-SE" sz="1200" i="0" dirty="0"/>
              <a:t> misshandel (skaka, daska),</a:t>
            </a:r>
            <a:r>
              <a:rPr lang="sv-SE" sz="1200" i="0" baseline="0" dirty="0"/>
              <a:t> eftermätningen efter 10 månader visade på ytterligare minskning</a:t>
            </a:r>
            <a:endParaRPr lang="sv-SE" sz="1200" b="0" i="0" baseline="0" noProof="0" dirty="0">
              <a:latin typeface="+mn-lt"/>
            </a:endParaRPr>
          </a:p>
          <a:p>
            <a:pPr marL="171450" indent="-171450">
              <a:buFont typeface="Arial" panose="020B0604020202020204" pitchFamily="34" charset="0"/>
              <a:buChar char="•"/>
            </a:pPr>
            <a:r>
              <a:rPr lang="sv-SE" sz="1200" b="0" i="0" baseline="0" noProof="0" dirty="0">
                <a:latin typeface="+mn-lt"/>
              </a:rPr>
              <a:t>Kortkomet bättre än väntelistan. Skillnad efter kortkomet, vanliga komet ger bättre resultat starkare effekter på föräldraförmågor och barns beteenden. </a:t>
            </a:r>
          </a:p>
          <a:p>
            <a:pPr marL="0" indent="0">
              <a:buFontTx/>
              <a:buNone/>
            </a:pPr>
            <a:endParaRPr lang="sv-SE" sz="1200" b="1" i="0" baseline="0" noProof="0" dirty="0">
              <a:latin typeface="+mn-lt"/>
            </a:endParaRPr>
          </a:p>
          <a:p>
            <a:pPr marL="0" indent="0">
              <a:buFontTx/>
              <a:buNone/>
            </a:pPr>
            <a:r>
              <a:rPr lang="sv-SE" sz="1200" b="1" i="0" noProof="0" dirty="0" err="1">
                <a:latin typeface="+mn-lt"/>
              </a:rPr>
              <a:t>iKomet</a:t>
            </a:r>
            <a:endParaRPr lang="sv-SE" sz="1200" b="1" i="0" noProof="0" dirty="0">
              <a:latin typeface="+mn-lt"/>
            </a:endParaRPr>
          </a:p>
          <a:p>
            <a:pPr marL="171450" indent="-171450">
              <a:buFont typeface="Arial" panose="020B0604020202020204" pitchFamily="34" charset="0"/>
              <a:buChar char="•"/>
            </a:pPr>
            <a:r>
              <a:rPr lang="sv-SE" sz="1200" b="0" i="0" noProof="0" dirty="0">
                <a:latin typeface="+mn-lt"/>
              </a:rPr>
              <a:t>Internetbaserat</a:t>
            </a:r>
            <a:r>
              <a:rPr lang="sv-SE" sz="1200" b="0" i="0" baseline="0" noProof="0" dirty="0">
                <a:latin typeface="+mn-lt"/>
              </a:rPr>
              <a:t> program, där föräldrarna jobbar enskilt hemma. Gruppledaren delar ut träffarna och ger feedback via nätet. </a:t>
            </a:r>
            <a:endParaRPr lang="sv-SE" sz="1200" b="0" i="0" noProof="0" dirty="0">
              <a:latin typeface="+mn-lt"/>
            </a:endParaRPr>
          </a:p>
          <a:p>
            <a:pPr marL="171450" indent="-171450">
              <a:buFont typeface="Arial" panose="020B0604020202020204" pitchFamily="34" charset="0"/>
              <a:buChar char="•"/>
            </a:pPr>
            <a:r>
              <a:rPr lang="sv-SE" sz="1200" b="0" i="0" noProof="0" dirty="0">
                <a:latin typeface="+mn-lt"/>
              </a:rPr>
              <a:t>104 barn  uppföljning efter 6 månader</a:t>
            </a:r>
          </a:p>
          <a:p>
            <a:pPr marL="171450" indent="-171450">
              <a:buFont typeface="Arial" panose="020B0604020202020204" pitchFamily="34" charset="0"/>
              <a:buChar char="•"/>
            </a:pPr>
            <a:r>
              <a:rPr lang="sv-SE" sz="1200" b="0" i="0" noProof="0" dirty="0">
                <a:latin typeface="+mn-lt"/>
              </a:rPr>
              <a:t>Resultatet visade</a:t>
            </a:r>
            <a:r>
              <a:rPr lang="sv-SE" sz="1200" b="0" i="0" baseline="0" noProof="0" dirty="0">
                <a:latin typeface="+mn-lt"/>
              </a:rPr>
              <a:t> också på en minskning då det gäller barnens beteendeproblem, ökat socialt beteende, ökning av goda föräldrastrategier</a:t>
            </a:r>
          </a:p>
          <a:p>
            <a:pPr marL="171450" indent="-171450">
              <a:buFont typeface="Arial" panose="020B0604020202020204" pitchFamily="34" charset="0"/>
              <a:buChar char="•"/>
            </a:pPr>
            <a:endParaRPr lang="sv-SE" sz="1200" b="0" i="0" baseline="0" noProof="0" dirty="0">
              <a:latin typeface="+mn-lt"/>
            </a:endParaRPr>
          </a:p>
          <a:p>
            <a:pPr marL="0" indent="0">
              <a:buFont typeface="Arial" pitchFamily="34" charset="0"/>
              <a:buNone/>
            </a:pPr>
            <a:r>
              <a:rPr lang="sv-SE" sz="1200" b="1" i="0" dirty="0">
                <a:latin typeface="+mn-lt"/>
              </a:rPr>
              <a:t>Den nationella jämförelsestudien (NJF</a:t>
            </a:r>
            <a:r>
              <a:rPr lang="sv-SE" sz="1200" i="0" dirty="0">
                <a:latin typeface="+mn-lt"/>
              </a:rPr>
              <a:t>) – </a:t>
            </a:r>
            <a:endParaRPr lang="sv-SE" sz="1200" i="0" baseline="0" noProof="0" dirty="0">
              <a:latin typeface="+mn-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baseline="0" noProof="0" dirty="0">
                <a:latin typeface="+mn-lt"/>
              </a:rPr>
              <a:t>En stor jämförelsestudie av flera föräldrastödsprogram (2009-2011)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i="0" baseline="0" noProof="0" dirty="0">
                <a:latin typeface="+mn-lt"/>
              </a:rPr>
              <a:t>Kometfamiljerna fick resultat snabbast av de programmen som jämfördes. Vid två års uppföljningen var resultaten desamma, och då hade även andra föräldrastödsprogram kommit ikapp.</a:t>
            </a:r>
          </a:p>
          <a:p>
            <a:pPr marL="285750" indent="-285750">
              <a:buFont typeface="Arial" pitchFamily="34" charset="0"/>
              <a:buChar char="•"/>
            </a:pPr>
            <a:r>
              <a:rPr lang="sv-SE" sz="1200" i="0" dirty="0">
                <a:latin typeface="+mn-lt"/>
              </a:rPr>
              <a:t>Beteendeorienterade program gav störst positiva förändringar vid uppföljning, störst effektstorlekar för KOMET efter</a:t>
            </a:r>
            <a:r>
              <a:rPr lang="sv-SE" sz="1200" i="0" baseline="0" dirty="0">
                <a:latin typeface="+mn-lt"/>
              </a:rPr>
              <a:t> avslutad utbildning.</a:t>
            </a:r>
            <a:r>
              <a:rPr lang="sv-SE" sz="1200" i="0" dirty="0">
                <a:latin typeface="+mn-lt"/>
              </a:rPr>
              <a:t> (Socialstyrelsen, 2015)</a:t>
            </a:r>
            <a:endParaRPr lang="sv-SE" sz="1200" b="0" i="0" noProof="0" dirty="0">
              <a:latin typeface="+mn-lt"/>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lang="sv-SE" sz="1200" i="0" dirty="0">
              <a:latin typeface="+mn-lt"/>
            </a:endParaRPr>
          </a:p>
          <a:p>
            <a:pPr marL="0" marR="0" lvl="0" indent="0" algn="l" defTabSz="914400" rtl="0" eaLnBrk="1" fontAlgn="auto" latinLnBrk="0" hangingPunct="1">
              <a:lnSpc>
                <a:spcPct val="80000"/>
              </a:lnSpc>
              <a:spcBef>
                <a:spcPts val="0"/>
              </a:spcBef>
              <a:spcAft>
                <a:spcPts val="0"/>
              </a:spcAft>
              <a:buClrTx/>
              <a:buSzTx/>
              <a:buFontTx/>
              <a:buNone/>
              <a:tabLst/>
              <a:defRPr/>
            </a:pPr>
            <a:r>
              <a:rPr lang="sv-SE" sz="1200" b="1" i="0" dirty="0">
                <a:latin typeface="+mn-lt"/>
              </a:rPr>
              <a:t>Komet och CPP</a:t>
            </a:r>
            <a:r>
              <a:rPr lang="sv-SE" sz="1200" b="1" i="0" baseline="0" dirty="0">
                <a:latin typeface="+mn-lt"/>
              </a:rPr>
              <a:t> </a:t>
            </a:r>
            <a:r>
              <a:rPr lang="sv-SE" sz="1200" i="0" baseline="0" dirty="0">
                <a:latin typeface="+mn-lt"/>
              </a:rPr>
              <a:t>(</a:t>
            </a:r>
            <a:r>
              <a:rPr lang="sv-SE" sz="1200" i="0" baseline="0" dirty="0" err="1">
                <a:latin typeface="+mn-lt"/>
              </a:rPr>
              <a:t>Coping</a:t>
            </a:r>
            <a:r>
              <a:rPr lang="sv-SE" sz="1200" i="0" baseline="0" dirty="0">
                <a:latin typeface="+mn-lt"/>
              </a:rPr>
              <a:t> Power program är </a:t>
            </a:r>
            <a:r>
              <a:rPr lang="sv-SE" sz="1200" i="0" baseline="0" dirty="0" err="1">
                <a:latin typeface="+mn-lt"/>
              </a:rPr>
              <a:t>kbt</a:t>
            </a:r>
            <a:r>
              <a:rPr lang="sv-SE" sz="1200" i="0" baseline="0" dirty="0">
                <a:latin typeface="+mn-lt"/>
              </a:rPr>
              <a:t>-insats för barn, färdighetsträning vid utagerande/trots/impulsivitet. 15 sessioner a 2,5 h). Resultatet visar liknande positiva effekter av föräldraprogrammet i båda grupper (vissa fick enbart Komet, andra fick </a:t>
            </a:r>
            <a:r>
              <a:rPr lang="sv-SE" sz="1200" i="0" baseline="0" dirty="0" err="1">
                <a:latin typeface="+mn-lt"/>
              </a:rPr>
              <a:t>Komet+CPP</a:t>
            </a:r>
            <a:r>
              <a:rPr lang="sv-SE" sz="1200" i="0" baseline="0" dirty="0">
                <a:latin typeface="+mn-lt"/>
              </a:rPr>
              <a:t>). Prosocialt beteende och beteendeproblem hos barnen förbättrades något mer i den kombinerade behandlingen, men enbart hos barnen med mer omfattande utagerande beteenden/normbrytande. Resultatet visar på att tillägg av CPP verkar vara viktigt för just den grupp barn med allra störst svårigheter, men inte för samtliga Komet-familjer.</a:t>
            </a:r>
            <a:endParaRPr lang="sv-SE" sz="1200" i="0" dirty="0">
              <a:latin typeface="+mn-lt"/>
            </a:endParaRPr>
          </a:p>
          <a:p>
            <a:pPr>
              <a:lnSpc>
                <a:spcPct val="80000"/>
              </a:lnSpc>
              <a:defRPr/>
            </a:pPr>
            <a:endParaRPr lang="sv-SE" sz="1200" i="1" dirty="0"/>
          </a:p>
          <a:p>
            <a:endParaRPr lang="sv-SE" sz="1200" b="1" dirty="0"/>
          </a:p>
          <a:p>
            <a:pPr marL="0" marR="0" lvl="0" indent="0" algn="l" defTabSz="914400" rtl="0" eaLnBrk="1" fontAlgn="auto" latinLnBrk="0" hangingPunct="1">
              <a:lnSpc>
                <a:spcPct val="80000"/>
              </a:lnSpc>
              <a:spcBef>
                <a:spcPts val="0"/>
              </a:spcBef>
              <a:spcAft>
                <a:spcPts val="0"/>
              </a:spcAft>
              <a:buClrTx/>
              <a:buSzTx/>
              <a:buFontTx/>
              <a:buNone/>
              <a:tabLst/>
              <a:defRPr/>
            </a:pPr>
            <a:endParaRPr lang="sv-SE" sz="1200" i="0" dirty="0">
              <a:latin typeface="+mn-lt"/>
            </a:endParaRPr>
          </a:p>
          <a:p>
            <a:pPr>
              <a:lnSpc>
                <a:spcPct val="80000"/>
              </a:lnSpc>
              <a:defRPr/>
            </a:pPr>
            <a:endParaRPr lang="sv-SE" sz="1200" i="1" dirty="0"/>
          </a:p>
          <a:p>
            <a:endParaRPr lang="sv-SE" sz="1200" b="1"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11</a:t>
            </a:fld>
            <a:endParaRPr lang="sv-SE"/>
          </a:p>
        </p:txBody>
      </p:sp>
    </p:spTree>
    <p:extLst>
      <p:ext uri="{BB962C8B-B14F-4D97-AF65-F5344CB8AC3E}">
        <p14:creationId xmlns:p14="http://schemas.microsoft.com/office/powerpoint/2010/main" val="4155503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buFont typeface="Arial" pitchFamily="34" charset="0"/>
              <a:buNone/>
            </a:pPr>
            <a:r>
              <a:rPr lang="sv-SE" dirty="0"/>
              <a:t>2 min 	</a:t>
            </a:r>
          </a:p>
          <a:p>
            <a:pPr>
              <a:buFont typeface="Arial" pitchFamily="34" charset="0"/>
              <a:buNone/>
            </a:pPr>
            <a:r>
              <a:rPr lang="sv-SE" b="1" dirty="0"/>
              <a:t>Alfredssons studie 2015: </a:t>
            </a:r>
            <a:r>
              <a:rPr lang="sv-SE" dirty="0"/>
              <a:t>Jämförde KOMET, </a:t>
            </a:r>
            <a:r>
              <a:rPr lang="sv-SE" dirty="0" err="1"/>
              <a:t>Connect</a:t>
            </a:r>
            <a:r>
              <a:rPr lang="sv-SE" dirty="0"/>
              <a:t>, Cope, Aktivt Föräldraskap</a:t>
            </a:r>
            <a:r>
              <a:rPr lang="sv-SE" baseline="0" dirty="0"/>
              <a:t> (AF)</a:t>
            </a:r>
            <a:r>
              <a:rPr lang="sv-SE" dirty="0"/>
              <a:t> och Ledarskapsträning för tonårsföräldrar (LFT).</a:t>
            </a:r>
          </a:p>
          <a:p>
            <a:pPr marL="171428" indent="-171428">
              <a:buFont typeface="Arial" panose="020B0604020202020204" pitchFamily="34" charset="0"/>
              <a:buChar char="•"/>
            </a:pPr>
            <a:r>
              <a:rPr lang="sv-SE" dirty="0"/>
              <a:t>KOMET störst positiva effekter på de flesta variablerna gällande barns psykiska hälsa</a:t>
            </a:r>
          </a:p>
          <a:p>
            <a:pPr marL="171428" indent="-171428">
              <a:buFont typeface="Arial" panose="020B0604020202020204" pitchFamily="34" charset="0"/>
              <a:buChar char="•"/>
            </a:pPr>
            <a:r>
              <a:rPr lang="sv-SE" dirty="0"/>
              <a:t>Föräldrarna mest nöjda</a:t>
            </a:r>
            <a:r>
              <a:rPr lang="sv-SE" baseline="0" dirty="0"/>
              <a:t> med KOMET, högst medelvärde vad gäller gruppledarkvaliteter, innehåll, gruppledarnas förståelse och stöd</a:t>
            </a:r>
          </a:p>
          <a:p>
            <a:pPr marL="171428" indent="-171428">
              <a:buFont typeface="Arial" panose="020B0604020202020204" pitchFamily="34" charset="0"/>
              <a:buChar char="•"/>
            </a:pPr>
            <a:r>
              <a:rPr lang="sv-SE" baseline="0" dirty="0"/>
              <a:t>Även positiva effekter av andra program, lägst för COPE. </a:t>
            </a:r>
          </a:p>
          <a:p>
            <a:pPr marL="171428" indent="-171428">
              <a:buFont typeface="Arial" panose="020B0604020202020204" pitchFamily="34" charset="0"/>
              <a:buChar char="•"/>
            </a:pPr>
            <a:r>
              <a:rPr lang="sv-SE" baseline="0" dirty="0"/>
              <a:t>(Minst nöjda föräldrar i </a:t>
            </a:r>
            <a:r>
              <a:rPr lang="sv-SE" baseline="0" dirty="0" err="1"/>
              <a:t>Connect</a:t>
            </a:r>
            <a:r>
              <a:rPr lang="sv-SE" baseline="0" dirty="0"/>
              <a:t>)</a:t>
            </a:r>
            <a:endParaRPr lang="sv-SE" dirty="0"/>
          </a:p>
          <a:p>
            <a:pPr marL="0" indent="0" defTabSz="914283">
              <a:buFont typeface="Arial"/>
              <a:buNone/>
              <a:defRPr/>
            </a:pPr>
            <a:endParaRPr lang="sv-SE" baseline="0" dirty="0"/>
          </a:p>
          <a:p>
            <a:pPr marL="0" indent="0" defTabSz="914283">
              <a:buFont typeface="Arial"/>
              <a:buNone/>
              <a:defRPr/>
            </a:pPr>
            <a:r>
              <a:rPr lang="sv-SE" baseline="0" dirty="0"/>
              <a:t>Det behövs fler studier av Komet 12-18. Sammanfatta att </a:t>
            </a:r>
            <a:r>
              <a:rPr lang="sv-SE" i="1" baseline="0" dirty="0"/>
              <a:t>komponenterna</a:t>
            </a:r>
            <a:r>
              <a:rPr lang="sv-SE" baseline="0" dirty="0"/>
              <a:t> i Komet 12-18 är utvärderade och funna effektiva, det är det sammansatta programmet som inte kan kallas evidensbaserat.</a:t>
            </a:r>
          </a:p>
          <a:p>
            <a:endParaRPr lang="sv-SE" b="1" dirty="0"/>
          </a:p>
          <a:p>
            <a:r>
              <a:rPr lang="sv-SE" b="1" dirty="0"/>
              <a:t>Deltagande</a:t>
            </a:r>
            <a:r>
              <a:rPr lang="sv-SE" b="1" baseline="0" dirty="0"/>
              <a:t> föräldrars u</a:t>
            </a:r>
            <a:r>
              <a:rPr lang="sv-SE" b="1" dirty="0"/>
              <a:t>tvärdering 2006</a:t>
            </a:r>
            <a:r>
              <a:rPr lang="sv-SE" dirty="0"/>
              <a:t>: </a:t>
            </a:r>
          </a:p>
          <a:p>
            <a:pPr>
              <a:buFont typeface="Arial" pitchFamily="34" charset="0"/>
              <a:buNone/>
            </a:pPr>
            <a:r>
              <a:rPr lang="sv-SE" dirty="0"/>
              <a:t>Kan du rekommendera Komet till andra föräldrar? </a:t>
            </a:r>
            <a:r>
              <a:rPr lang="sv-SE" b="1" dirty="0"/>
              <a:t>97 % ja</a:t>
            </a:r>
          </a:p>
          <a:p>
            <a:pPr>
              <a:buFont typeface="Arial" pitchFamily="34" charset="0"/>
              <a:buNone/>
            </a:pPr>
            <a:r>
              <a:rPr lang="sv-SE" dirty="0"/>
              <a:t>Har Komet hjälpt ditt barn? </a:t>
            </a:r>
            <a:r>
              <a:rPr lang="sv-SE" b="1" dirty="0"/>
              <a:t>95 % ja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dirty="0"/>
              <a:t>Har Komet förändrat familjens sätt att fungera? </a:t>
            </a:r>
            <a:r>
              <a:rPr lang="sv-SE" b="1" dirty="0"/>
              <a:t>94 % ja</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sv-SE" sz="12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sz="1200" b="1" dirty="0">
                <a:latin typeface="Times New Roman" panose="02020603050405020304" pitchFamily="18" charset="0"/>
                <a:cs typeface="Times New Roman" panose="02020603050405020304" pitchFamily="18" charset="0"/>
              </a:rPr>
              <a:t>Ungdomars utvärdering (Hultman-Boye, 2008) </a:t>
            </a:r>
            <a:r>
              <a:rPr lang="sv-SE" sz="1200" dirty="0">
                <a:latin typeface="Times New Roman" panose="02020603050405020304" pitchFamily="18" charset="0"/>
                <a:cs typeface="Times New Roman" panose="02020603050405020304" pitchFamily="18" charset="0"/>
              </a:rPr>
              <a:t>– Visa</a:t>
            </a:r>
            <a:r>
              <a:rPr lang="sv-SE" sz="1200" baseline="0" dirty="0">
                <a:latin typeface="Times New Roman" panose="02020603050405020304" pitchFamily="18" charset="0"/>
                <a:cs typeface="Times New Roman" panose="02020603050405020304" pitchFamily="18" charset="0"/>
              </a:rPr>
              <a:t> resultaten på nästa sida.</a:t>
            </a:r>
            <a:endParaRPr lang="sv-SE" sz="1200" dirty="0">
              <a:latin typeface="Times New Roman" panose="02020603050405020304" pitchFamily="18" charset="0"/>
              <a:cs typeface="Times New Roman" panose="02020603050405020304" pitchFamily="18" charset="0"/>
            </a:endParaRPr>
          </a:p>
          <a:p>
            <a:pPr>
              <a:buFont typeface="Arial" pitchFamily="34" charset="0"/>
              <a:buNone/>
            </a:pPr>
            <a:endParaRPr lang="sv-SE" b="1" dirty="0"/>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sv-SE" i="1" dirty="0"/>
              <a:t>Om någon</a:t>
            </a:r>
            <a:r>
              <a:rPr lang="sv-SE" i="1" baseline="0" dirty="0"/>
              <a:t> i gruppen undrar om </a:t>
            </a:r>
            <a:r>
              <a:rPr lang="sv-SE" i="1" baseline="0" dirty="0" err="1"/>
              <a:t>Jallings</a:t>
            </a:r>
            <a:r>
              <a:rPr lang="sv-SE" i="1" baseline="0" dirty="0"/>
              <a:t> studie:  oklart hur resultaten ska tolkas. </a:t>
            </a:r>
            <a:r>
              <a:rPr lang="sv-SE" i="1" baseline="0" dirty="0" err="1"/>
              <a:t>ev</a:t>
            </a:r>
            <a:r>
              <a:rPr lang="sv-SE" i="1" baseline="0" dirty="0"/>
              <a:t> inte tillräckligt välgjord studie, slutsatser kan inte dras</a:t>
            </a:r>
            <a:r>
              <a:rPr lang="sv-SE" baseline="0" dirty="0"/>
              <a:t>. </a:t>
            </a:r>
          </a:p>
          <a:p>
            <a:pPr>
              <a:buFont typeface="Arial" pitchFamily="34" charset="0"/>
              <a:buNone/>
            </a:pPr>
            <a:endParaRPr lang="sv-SE" b="1" dirty="0"/>
          </a:p>
          <a:p>
            <a:pPr>
              <a:buFont typeface="Arial" pitchFamily="34" charset="0"/>
              <a:buNone/>
            </a:pPr>
            <a:endParaRPr lang="sv-SE" b="1" dirty="0"/>
          </a:p>
          <a:p>
            <a:pPr marL="171428" indent="-171428" defTabSz="914283">
              <a:buFont typeface="Arial"/>
              <a:buChar char="•"/>
              <a:defRPr/>
            </a:pPr>
            <a:endParaRPr lang="sv-SE" baseline="0" dirty="0"/>
          </a:p>
          <a:p>
            <a:pPr marL="171428" indent="-171428" defTabSz="914283">
              <a:buFont typeface="Arial"/>
              <a:buChar char="•"/>
              <a:defRPr/>
            </a:pPr>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12</a:t>
            </a:fld>
            <a:endParaRPr lang="sv-S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defTabSz="914283" fontAlgn="base">
              <a:spcBef>
                <a:spcPct val="0"/>
              </a:spcBef>
              <a:spcAft>
                <a:spcPct val="0"/>
              </a:spcAft>
              <a:buFont typeface="Arial"/>
              <a:buNone/>
              <a:defRPr/>
            </a:pPr>
            <a:r>
              <a:rPr lang="sv-SE" dirty="0"/>
              <a:t>1 min</a:t>
            </a:r>
          </a:p>
          <a:p>
            <a:pPr marL="0" indent="0" defTabSz="914283" fontAlgn="base">
              <a:spcBef>
                <a:spcPct val="0"/>
              </a:spcBef>
              <a:spcAft>
                <a:spcPct val="0"/>
              </a:spcAft>
              <a:buFont typeface="Arial"/>
              <a:buNone/>
              <a:defRPr/>
            </a:pPr>
            <a:r>
              <a:rPr lang="sv-SE" dirty="0"/>
              <a:t>Ungdomarnas perspektiv och deras upplevelse av att</a:t>
            </a:r>
            <a:r>
              <a:rPr lang="sv-SE" baseline="0" dirty="0"/>
              <a:t> föräldrarna gått Komet, presenterades i en </a:t>
            </a:r>
            <a:r>
              <a:rPr lang="sv-SE" dirty="0"/>
              <a:t>Psykologexamensuppsats 2008.</a:t>
            </a:r>
          </a:p>
          <a:p>
            <a:pPr marL="0" indent="0" defTabSz="914283" fontAlgn="base">
              <a:spcBef>
                <a:spcPct val="0"/>
              </a:spcBef>
              <a:spcAft>
                <a:spcPct val="0"/>
              </a:spcAft>
              <a:buFont typeface="Arial"/>
              <a:buNone/>
              <a:defRPr/>
            </a:pPr>
            <a:endParaRPr lang="sv-SE" dirty="0"/>
          </a:p>
          <a:p>
            <a:pPr marL="0" indent="0" defTabSz="914283" fontAlgn="base">
              <a:spcBef>
                <a:spcPct val="0"/>
              </a:spcBef>
              <a:spcAft>
                <a:spcPct val="0"/>
              </a:spcAft>
              <a:buFont typeface="Arial"/>
              <a:buNone/>
              <a:defRPr/>
            </a:pPr>
            <a:r>
              <a:rPr lang="sv-SE" dirty="0"/>
              <a:t>Förändring i stort: Ungdomarna berättade att de tillbringade mer tid hemma nu för att de ville det. Mer samvaro, diskussioner med </a:t>
            </a:r>
            <a:r>
              <a:rPr lang="sv-SE" dirty="0" err="1"/>
              <a:t>fld</a:t>
            </a:r>
            <a:r>
              <a:rPr lang="sv-SE" dirty="0"/>
              <a:t>, träffas mer utan att ha bokat in det, äta hemma, spela spel och prata om dagen som varit, gå på bio eller ta en fika på stan.</a:t>
            </a:r>
          </a:p>
          <a:p>
            <a:pPr marL="0" indent="0" defTabSz="914283" fontAlgn="base">
              <a:spcBef>
                <a:spcPct val="0"/>
              </a:spcBef>
              <a:spcAft>
                <a:spcPct val="0"/>
              </a:spcAft>
              <a:buFont typeface="Arial"/>
              <a:buNone/>
              <a:defRPr/>
            </a:pPr>
            <a:endParaRPr lang="sv-SE" dirty="0"/>
          </a:p>
          <a:p>
            <a:pPr marL="0" indent="0" defTabSz="914283" fontAlgn="base">
              <a:spcBef>
                <a:spcPct val="0"/>
              </a:spcBef>
              <a:spcAft>
                <a:spcPct val="0"/>
              </a:spcAft>
              <a:buFont typeface="Arial"/>
              <a:buNone/>
              <a:defRPr/>
            </a:pPr>
            <a:r>
              <a:rPr lang="sv-SE" i="1" u="sng" dirty="0"/>
              <a:t>Fler kommentarer:</a:t>
            </a:r>
          </a:p>
          <a:p>
            <a:pPr defTabSz="914283" fontAlgn="base">
              <a:spcBef>
                <a:spcPct val="0"/>
              </a:spcBef>
              <a:spcAft>
                <a:spcPct val="0"/>
              </a:spcAft>
              <a:defRPr/>
            </a:pPr>
            <a:r>
              <a:rPr lang="sv-SE" i="1" dirty="0"/>
              <a:t>”Inte så mycket bråk längre</a:t>
            </a:r>
            <a:r>
              <a:rPr lang="sv-SE" dirty="0"/>
              <a:t>”.</a:t>
            </a:r>
          </a:p>
          <a:p>
            <a:pPr eaLnBrk="1" hangingPunct="1"/>
            <a:r>
              <a:rPr lang="sv-SE" i="1" dirty="0"/>
              <a:t>”Förut bråk – nu diskuterar vi mer. Vi tycker olika och bråkar ibland. Det går framåt! Vi försöker båda två.”</a:t>
            </a:r>
            <a:endParaRPr lang="sv-SE" dirty="0"/>
          </a:p>
          <a:p>
            <a:pPr eaLnBrk="1" hangingPunct="1"/>
            <a:r>
              <a:rPr lang="sv-SE" i="1" dirty="0"/>
              <a:t>”Mamma är lite snällare, vi har inte bråkat på länge nu. Hon tar det lugnare, pratar alltid lugnt.</a:t>
            </a:r>
            <a:r>
              <a:rPr lang="sv-SE" dirty="0"/>
              <a:t> </a:t>
            </a:r>
            <a:r>
              <a:rPr lang="sv-SE" i="1" dirty="0"/>
              <a:t>Jag blir inte så arg längre. Vi kan prata bättre nu. Hon brukade sitta fast men nu kan</a:t>
            </a:r>
            <a:r>
              <a:rPr lang="sv-SE" i="1" baseline="0" dirty="0"/>
              <a:t> </a:t>
            </a:r>
            <a:r>
              <a:rPr lang="sv-SE" i="1" dirty="0"/>
              <a:t>hon ändra sig”</a:t>
            </a:r>
            <a:endParaRPr lang="sv-SE" dirty="0"/>
          </a:p>
          <a:p>
            <a:pPr eaLnBrk="1" hangingPunct="1"/>
            <a:r>
              <a:rPr lang="sv-SE" i="1" dirty="0"/>
              <a:t>”Mina föräldrar skulle skilja sig men nu bor de ihop igen.  Jag kan koncentrera mig bättre i skolan nu. Det är mindre bråk hemma”.</a:t>
            </a:r>
            <a:endParaRPr lang="sv-SE" dirty="0"/>
          </a:p>
          <a:p>
            <a:pPr eaLnBrk="1" hangingPunct="1"/>
            <a:r>
              <a:rPr lang="sv-SE" i="1" dirty="0"/>
              <a:t>”Mina föräldrar är mycket lugnare nu. Skönt att minska bråken. Och att de verkligen vill ändra på det här. Det känns bra.”</a:t>
            </a:r>
            <a:r>
              <a:rPr lang="sv-SE" dirty="0"/>
              <a:t> </a:t>
            </a:r>
          </a:p>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13</a:t>
            </a:fld>
            <a:endParaRPr lang="sv-SE"/>
          </a:p>
        </p:txBody>
      </p:sp>
    </p:spTree>
    <p:extLst>
      <p:ext uri="{BB962C8B-B14F-4D97-AF65-F5344CB8AC3E}">
        <p14:creationId xmlns:p14="http://schemas.microsoft.com/office/powerpoint/2010/main" val="4220023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ct val="0"/>
              </a:spcBef>
              <a:spcAft>
                <a:spcPts val="0"/>
              </a:spcAft>
              <a:buClrTx/>
              <a:buSzTx/>
              <a:buFont typeface="Arial"/>
              <a:buNone/>
              <a:tabLst/>
              <a:defRPr/>
            </a:pPr>
            <a:r>
              <a:rPr lang="sv-SE" dirty="0"/>
              <a:t>3 min</a:t>
            </a:r>
            <a:endParaRPr lang="sv-SE" baseline="0" dirty="0"/>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baseline="0" dirty="0"/>
              <a:t>I flera studier har man sett att ett </a:t>
            </a:r>
            <a:r>
              <a:rPr lang="sv-SE" b="1" baseline="0" dirty="0"/>
              <a:t>bra samspel </a:t>
            </a:r>
            <a:r>
              <a:rPr lang="sv-SE" baseline="0" dirty="0"/>
              <a:t>mellan föräldrar och barn minskar risken för ett stort antal (</a:t>
            </a:r>
            <a:r>
              <a:rPr lang="sv-SE" baseline="0" dirty="0" err="1"/>
              <a:t>hälso</a:t>
            </a:r>
            <a:r>
              <a:rPr lang="sv-SE" baseline="0" dirty="0"/>
              <a:t>)problem </a:t>
            </a:r>
            <a:r>
              <a:rPr lang="sv-SE" sz="1200" dirty="0">
                <a:latin typeface="Stockholm Type Regular" pitchFamily="50" charset="0"/>
              </a:rPr>
              <a:t>(Stewart-Brown 2008).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i="1" dirty="0"/>
              <a:t>En</a:t>
            </a:r>
            <a:r>
              <a:rPr lang="sv-SE" i="1" baseline="0" dirty="0"/>
              <a:t> god relation</a:t>
            </a:r>
            <a:r>
              <a:rPr lang="sv-SE" i="1" dirty="0"/>
              <a:t> mellan föräldrar och barn är en skyddsfaktor medan ett utagerande/normbrytande</a:t>
            </a:r>
            <a:r>
              <a:rPr lang="sv-SE" i="1" baseline="0" dirty="0"/>
              <a:t> beteenden är en allvarlig riskfaktor för framtida problem.</a:t>
            </a:r>
            <a:r>
              <a:rPr lang="sv-SE" i="1" dirty="0"/>
              <a:t> Med</a:t>
            </a:r>
            <a:r>
              <a:rPr lang="sv-SE" i="1" baseline="0" dirty="0"/>
              <a:t> framtida allvarliga problem avses ex missbruk, psykisk ohälsa och kriminalitet.</a:t>
            </a:r>
            <a:endParaRPr lang="sv-SE" i="1" dirty="0"/>
          </a:p>
          <a:p>
            <a:pPr marL="0" indent="0">
              <a:spcBef>
                <a:spcPct val="0"/>
              </a:spcBef>
              <a:buFont typeface="Arial" panose="020B0604020202020204" pitchFamily="34" charset="0"/>
              <a:buNone/>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i="0" baseline="0" dirty="0">
                <a:latin typeface="Stockholm Type Regular" pitchFamily="50" charset="0"/>
              </a:rPr>
              <a:t>I en</a:t>
            </a:r>
            <a:r>
              <a:rPr lang="sv-SE" sz="1200" i="0" dirty="0">
                <a:latin typeface="Stockholm Type Regular" pitchFamily="50" charset="0"/>
              </a:rPr>
              <a:t> omfattande nationell utvärderingar av föräldraskapsstödsprogram</a:t>
            </a:r>
            <a:r>
              <a:rPr lang="sv-SE" sz="1200" i="0" baseline="0" dirty="0">
                <a:latin typeface="Stockholm Type Regular" pitchFamily="50" charset="0"/>
              </a:rPr>
              <a:t> </a:t>
            </a:r>
            <a:r>
              <a:rPr lang="sv-SE" sz="1200" dirty="0">
                <a:latin typeface="Stockholm Type Regular" pitchFamily="50" charset="0"/>
              </a:rPr>
              <a:t>(på uppdrag av Socialstyrelsen i samarbete mellan flera universitet,</a:t>
            </a:r>
            <a:r>
              <a:rPr lang="sv-SE" sz="1200" baseline="0" dirty="0">
                <a:latin typeface="Stockholm Type Regular" pitchFamily="50" charset="0"/>
              </a:rPr>
              <a:t> </a:t>
            </a:r>
            <a:r>
              <a:rPr lang="sv-SE" sz="1200" i="0" baseline="0" noProof="0" dirty="0"/>
              <a:t>2009-2011) framkom att;</a:t>
            </a:r>
            <a:br>
              <a:rPr lang="sv-SE" sz="1200" i="0" baseline="0" noProof="0" dirty="0"/>
            </a:br>
            <a:r>
              <a:rPr lang="sv-SE" sz="1200" i="0" baseline="0" noProof="0" dirty="0"/>
              <a:t>-</a:t>
            </a:r>
            <a:r>
              <a:rPr lang="sv-SE" baseline="0" dirty="0"/>
              <a:t>Komet, </a:t>
            </a:r>
            <a:r>
              <a:rPr lang="sv-SE" baseline="0" dirty="0" err="1"/>
              <a:t>Connect</a:t>
            </a:r>
            <a:r>
              <a:rPr lang="sv-SE" baseline="0" dirty="0"/>
              <a:t>, Cope och De otroliga åren </a:t>
            </a:r>
            <a:r>
              <a:rPr lang="sv-SE" sz="1200" b="0" i="0" kern="1200" dirty="0">
                <a:solidFill>
                  <a:schemeClr val="tx1"/>
                </a:solidFill>
                <a:effectLst/>
                <a:latin typeface="+mn-lt"/>
                <a:ea typeface="+mn-ea"/>
                <a:cs typeface="+mn-cs"/>
              </a:rPr>
              <a:t>effektivt kunde minska barns och ungdomars beteendeproblem och stärka föräldraskapet för föräldrar som har mer omfattande problem hemma,</a:t>
            </a:r>
            <a:r>
              <a:rPr lang="sv-SE" sz="1200" b="0" i="0" kern="1200" baseline="0" dirty="0">
                <a:solidFill>
                  <a:schemeClr val="tx1"/>
                </a:solidFill>
                <a:effectLst/>
                <a:latin typeface="+mn-lt"/>
                <a:ea typeface="+mn-ea"/>
                <a:cs typeface="+mn-cs"/>
              </a:rPr>
              <a:t> och deltagande i</a:t>
            </a:r>
            <a:r>
              <a:rPr lang="sv-SE" baseline="0" dirty="0"/>
              <a:t> Komet gav </a:t>
            </a:r>
            <a:r>
              <a:rPr lang="sv-SE" b="1" baseline="0" dirty="0"/>
              <a:t>snabbast effekt</a:t>
            </a:r>
            <a:r>
              <a:rPr lang="sv-SE" baseline="0" dirty="0"/>
              <a:t>. </a:t>
            </a:r>
            <a:br>
              <a:rPr lang="sv-SE" sz="1200" b="0" i="0" kern="1200" baseline="0" dirty="0">
                <a:solidFill>
                  <a:schemeClr val="tx1"/>
                </a:solidFill>
                <a:effectLst/>
                <a:latin typeface="+mn-lt"/>
                <a:ea typeface="+mn-ea"/>
                <a:cs typeface="+mn-cs"/>
              </a:rPr>
            </a:br>
            <a:r>
              <a:rPr lang="sv-SE" sz="1200" b="0" i="0" kern="1200" baseline="0" dirty="0">
                <a:solidFill>
                  <a:schemeClr val="tx1"/>
                </a:solidFill>
                <a:effectLst/>
                <a:latin typeface="+mn-lt"/>
                <a:ea typeface="+mn-ea"/>
                <a:cs typeface="+mn-cs"/>
              </a:rPr>
              <a:t>-</a:t>
            </a:r>
            <a:r>
              <a:rPr lang="sv-SE" sz="1200" b="0" i="0" kern="1200" dirty="0">
                <a:solidFill>
                  <a:schemeClr val="tx1"/>
                </a:solidFill>
                <a:effectLst/>
                <a:latin typeface="+mn-lt"/>
                <a:ea typeface="+mn-ea"/>
                <a:cs typeface="+mn-cs"/>
              </a:rPr>
              <a:t>Effekten kvarstod upptill två år </a:t>
            </a:r>
            <a:r>
              <a:rPr lang="sv-SE" baseline="0" dirty="0"/>
              <a:t>efter deltagande i programmet.</a:t>
            </a:r>
            <a:br>
              <a:rPr lang="sv-SE" baseline="0" dirty="0"/>
            </a:br>
            <a:endParaRPr lang="sv-S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latin typeface="Times New Roman" panose="02020603050405020304" pitchFamily="18" charset="0"/>
                <a:cs typeface="Times New Roman" panose="02020603050405020304" pitchFamily="18" charset="0"/>
              </a:rPr>
              <a:t>Socialstyrelsen (2021): KOMET 3-11 </a:t>
            </a:r>
            <a:r>
              <a:rPr lang="sv-SE" sz="1200" b="1" dirty="0">
                <a:latin typeface="Times New Roman" panose="02020603050405020304" pitchFamily="18" charset="0"/>
                <a:cs typeface="Times New Roman" panose="02020603050405020304" pitchFamily="18" charset="0"/>
              </a:rPr>
              <a:t>bör</a:t>
            </a:r>
            <a:r>
              <a:rPr lang="sv-SE" sz="1200" dirty="0">
                <a:latin typeface="Times New Roman" panose="02020603050405020304" pitchFamily="18" charset="0"/>
                <a:cs typeface="Times New Roman" panose="02020603050405020304" pitchFamily="18" charset="0"/>
              </a:rPr>
              <a:t> ges till barn med risk för fortsatt normbrytande beteende.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kern="1200" dirty="0">
                <a:solidFill>
                  <a:schemeClr val="tx1"/>
                </a:solidFill>
                <a:effectLst/>
                <a:latin typeface="+mn-lt"/>
                <a:ea typeface="+mn-ea"/>
                <a:cs typeface="+mn-cs"/>
              </a:rPr>
              <a:t>I SBU rapport, 2019 "Föräldrastödsprogram vid utagerande beteende hos barn: effekter och verksamma komponenter." </a:t>
            </a:r>
            <a:br>
              <a:rPr lang="sv-SE" sz="1200" b="1"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samman­fattas en syste­matisk över­sikt över </a:t>
            </a:r>
            <a:r>
              <a:rPr lang="sv-SE" sz="1200" b="1" i="0" u="none" kern="1200" dirty="0">
                <a:solidFill>
                  <a:schemeClr val="tx1"/>
                </a:solidFill>
                <a:effectLst/>
                <a:latin typeface="+mn-lt"/>
                <a:ea typeface="+mn-ea"/>
                <a:cs typeface="+mn-cs"/>
              </a:rPr>
              <a:t>verk­samma kompo­nenter </a:t>
            </a:r>
            <a:r>
              <a:rPr lang="sv-SE" sz="1200" b="0" i="0" kern="1200" dirty="0">
                <a:solidFill>
                  <a:schemeClr val="tx1"/>
                </a:solidFill>
                <a:effectLst/>
                <a:latin typeface="+mn-lt"/>
                <a:ea typeface="+mn-ea"/>
                <a:cs typeface="+mn-cs"/>
              </a:rPr>
              <a:t>i föräldra­stöds­program vid utagerande beteende hos barn i åldrarna två till nio år.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kern="1200" dirty="0">
                <a:solidFill>
                  <a:schemeClr val="tx1"/>
                </a:solidFill>
                <a:effectLst/>
                <a:latin typeface="+mn-lt"/>
                <a:ea typeface="+mn-ea"/>
                <a:cs typeface="+mn-cs"/>
              </a:rPr>
              <a:t>I föräldra­stöds­program som inne­höll </a:t>
            </a:r>
            <a:r>
              <a:rPr lang="sv-SE" sz="1200" b="1" i="0" kern="1200" dirty="0">
                <a:solidFill>
                  <a:schemeClr val="tx1"/>
                </a:solidFill>
                <a:effectLst/>
                <a:latin typeface="+mn-lt"/>
                <a:ea typeface="+mn-ea"/>
                <a:cs typeface="+mn-cs"/>
              </a:rPr>
              <a:t>posi­tiv för­stärkning </a:t>
            </a:r>
            <a:r>
              <a:rPr lang="sv-SE" sz="1200" b="0" i="0" kern="1200" dirty="0">
                <a:solidFill>
                  <a:schemeClr val="tx1"/>
                </a:solidFill>
                <a:effectLst/>
                <a:latin typeface="+mn-lt"/>
                <a:ea typeface="+mn-ea"/>
                <a:cs typeface="+mn-cs"/>
              </a:rPr>
              <a:t>var barnen mindre utagerande efter pro­grammet, speci­ellt när </a:t>
            </a:r>
            <a:r>
              <a:rPr lang="sv-SE" sz="1200" b="1" i="0" kern="1200" dirty="0">
                <a:solidFill>
                  <a:schemeClr val="tx1"/>
                </a:solidFill>
                <a:effectLst/>
                <a:latin typeface="+mn-lt"/>
                <a:ea typeface="+mn-ea"/>
                <a:cs typeface="+mn-cs"/>
              </a:rPr>
              <a:t>beröm</a:t>
            </a:r>
            <a:r>
              <a:rPr lang="sv-SE" sz="1200" b="0" i="0" kern="1200" dirty="0">
                <a:solidFill>
                  <a:schemeClr val="tx1"/>
                </a:solidFill>
                <a:effectLst/>
                <a:latin typeface="+mn-lt"/>
                <a:ea typeface="+mn-ea"/>
                <a:cs typeface="+mn-cs"/>
              </a:rPr>
              <a:t> användes.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i="0" kern="1200" dirty="0">
                <a:solidFill>
                  <a:schemeClr val="tx1"/>
                </a:solidFill>
                <a:effectLst/>
                <a:latin typeface="+mn-lt"/>
                <a:ea typeface="+mn-ea"/>
                <a:cs typeface="+mn-cs"/>
              </a:rPr>
              <a:t>Detsamma gällde </a:t>
            </a:r>
            <a:r>
              <a:rPr lang="sv-SE" sz="1200" b="1" i="0" kern="1200" dirty="0">
                <a:solidFill>
                  <a:schemeClr val="tx1"/>
                </a:solidFill>
                <a:effectLst/>
                <a:latin typeface="+mn-lt"/>
                <a:ea typeface="+mn-ea"/>
                <a:cs typeface="+mn-cs"/>
              </a:rPr>
              <a:t>bygga rela­tion</a:t>
            </a:r>
            <a:r>
              <a:rPr lang="sv-SE" sz="1200" b="0" i="0" kern="1200" dirty="0">
                <a:solidFill>
                  <a:schemeClr val="tx1"/>
                </a:solidFill>
                <a:effectLst/>
                <a:latin typeface="+mn-lt"/>
                <a:ea typeface="+mn-ea"/>
                <a:cs typeface="+mn-cs"/>
              </a:rPr>
              <a:t>, </a:t>
            </a:r>
            <a:r>
              <a:rPr lang="sv-SE" sz="1200" b="1" i="0" kern="1200" dirty="0">
                <a:solidFill>
                  <a:schemeClr val="tx1"/>
                </a:solidFill>
                <a:effectLst/>
                <a:latin typeface="+mn-lt"/>
                <a:ea typeface="+mn-ea"/>
                <a:cs typeface="+mn-cs"/>
              </a:rPr>
              <a:t>gemensam lek</a:t>
            </a:r>
            <a:r>
              <a:rPr lang="sv-SE" sz="1200" b="0" i="0" kern="1200" dirty="0">
                <a:solidFill>
                  <a:schemeClr val="tx1"/>
                </a:solidFill>
                <a:effectLst/>
                <a:latin typeface="+mn-lt"/>
                <a:ea typeface="+mn-ea"/>
                <a:cs typeface="+mn-cs"/>
              </a:rPr>
              <a:t>, </a:t>
            </a:r>
            <a:r>
              <a:rPr lang="sv-SE" sz="1200" b="1" i="0" kern="1200" dirty="0">
                <a:solidFill>
                  <a:schemeClr val="tx1"/>
                </a:solidFill>
                <a:effectLst/>
                <a:latin typeface="+mn-lt"/>
                <a:ea typeface="+mn-ea"/>
                <a:cs typeface="+mn-cs"/>
              </a:rPr>
              <a:t>aktivt lyssnande</a:t>
            </a:r>
            <a:r>
              <a:rPr lang="sv-SE" sz="1200" b="0" i="0" kern="1200" dirty="0">
                <a:solidFill>
                  <a:schemeClr val="tx1"/>
                </a:solidFill>
                <a:effectLst/>
                <a:latin typeface="+mn-lt"/>
                <a:ea typeface="+mn-ea"/>
                <a:cs typeface="+mn-cs"/>
              </a:rPr>
              <a:t>, </a:t>
            </a:r>
            <a:r>
              <a:rPr lang="sv-SE" sz="1200" b="1" i="0" kern="1200" dirty="0">
                <a:solidFill>
                  <a:schemeClr val="tx1"/>
                </a:solidFill>
                <a:effectLst/>
                <a:latin typeface="+mn-lt"/>
                <a:ea typeface="+mn-ea"/>
                <a:cs typeface="+mn-cs"/>
              </a:rPr>
              <a:t>färdig­heter för föräldrarna </a:t>
            </a:r>
            <a:r>
              <a:rPr lang="sv-SE" sz="1200" b="0" i="0" kern="1200" dirty="0">
                <a:solidFill>
                  <a:schemeClr val="tx1"/>
                </a:solidFill>
                <a:effectLst/>
                <a:latin typeface="+mn-lt"/>
                <a:ea typeface="+mn-ea"/>
                <a:cs typeface="+mn-cs"/>
              </a:rPr>
              <a:t>själva samt </a:t>
            </a:r>
            <a:r>
              <a:rPr lang="sv-SE" sz="1200" b="1" i="0" kern="1200" dirty="0">
                <a:solidFill>
                  <a:schemeClr val="tx1"/>
                </a:solidFill>
                <a:effectLst/>
                <a:latin typeface="+mn-lt"/>
                <a:ea typeface="+mn-ea"/>
                <a:cs typeface="+mn-cs"/>
              </a:rPr>
              <a:t>strategier </a:t>
            </a:r>
            <a:r>
              <a:rPr lang="sv-SE" sz="1200" b="0" i="0" kern="1200" dirty="0">
                <a:solidFill>
                  <a:schemeClr val="tx1"/>
                </a:solidFill>
                <a:effectLst/>
                <a:latin typeface="+mn-lt"/>
                <a:ea typeface="+mn-ea"/>
                <a:cs typeface="+mn-cs"/>
              </a:rPr>
              <a:t>där barn och föräldrar skiljs åt för att kyla ner en konflikt. Även komponenten </a:t>
            </a:r>
            <a:r>
              <a:rPr lang="sv-SE" sz="1200" b="1" i="0" kern="1200" dirty="0">
                <a:solidFill>
                  <a:schemeClr val="tx1"/>
                </a:solidFill>
                <a:effectLst/>
                <a:latin typeface="+mn-lt"/>
                <a:ea typeface="+mn-ea"/>
                <a:cs typeface="+mn-cs"/>
              </a:rPr>
              <a:t>”naturlig eller logisk konse­kvens</a:t>
            </a:r>
            <a:r>
              <a:rPr lang="sv-SE" sz="1200" b="0" i="0" kern="1200" dirty="0">
                <a:solidFill>
                  <a:schemeClr val="tx1"/>
                </a:solidFill>
                <a:effectLst/>
                <a:latin typeface="+mn-lt"/>
                <a:ea typeface="+mn-ea"/>
                <a:cs typeface="+mn-cs"/>
              </a:rPr>
              <a:t>” är verksam, till exempel att föräldern tar bort en leksak som barnet slår med.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sv-SE" sz="1200" dirty="0">
              <a:latin typeface="Stockholm Type Regular" pitchFamily="50"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sv-SE" sz="1000" u="sng" dirty="0">
                <a:latin typeface="Stockholm Type Regular" pitchFamily="50" charset="0"/>
              </a:rPr>
              <a:t>Övriga referenser</a:t>
            </a:r>
            <a:r>
              <a:rPr lang="sv-SE" sz="1000" u="sng" baseline="0" dirty="0">
                <a:latin typeface="Stockholm Type Regular" pitchFamily="50" charset="0"/>
              </a:rPr>
              <a:t> man kan nämna: </a:t>
            </a:r>
          </a:p>
          <a:p>
            <a:pPr marL="0" indent="0">
              <a:buFont typeface="Arial" pitchFamily="34" charset="0"/>
              <a:buNone/>
            </a:pPr>
            <a:r>
              <a:rPr lang="sv-SE" sz="1000" u="none" baseline="0" dirty="0"/>
              <a:t>Kunskapsöversikt </a:t>
            </a:r>
            <a:r>
              <a:rPr lang="sv-SE" sz="1000" baseline="0" dirty="0"/>
              <a:t>- Resultatet visade att fyra komponenter viktiga för att få effekt av Föräldraskapsstödsprogram, 1) Strukturerad metod/manual. 2) Praktisk övning för föräldrarna/hemuppgifter. 3) Metoden skall syfta till att främja samspel mellan </a:t>
            </a:r>
            <a:r>
              <a:rPr lang="sv-SE" sz="1000" baseline="0" dirty="0" err="1"/>
              <a:t>fld</a:t>
            </a:r>
            <a:r>
              <a:rPr lang="sv-SE" sz="1000" baseline="0" dirty="0"/>
              <a:t> och barn. 4) Metoden skall bygga på inlärningsteori/KBT.</a:t>
            </a:r>
            <a:r>
              <a:rPr lang="sv-SE" sz="1000" dirty="0">
                <a:latin typeface="Stockholm Type Regular" pitchFamily="50" charset="0"/>
              </a:rPr>
              <a:t> (</a:t>
            </a:r>
            <a:r>
              <a:rPr lang="sv-SE" sz="1000" dirty="0" err="1">
                <a:latin typeface="Stockholm Type Regular" pitchFamily="50" charset="0"/>
              </a:rPr>
              <a:t>Kaminski</a:t>
            </a:r>
            <a:r>
              <a:rPr lang="sv-SE" sz="1000" dirty="0">
                <a:latin typeface="Stockholm Type Regular" pitchFamily="50" charset="0"/>
              </a:rPr>
              <a:t>, 2008) </a:t>
            </a:r>
          </a:p>
          <a:p>
            <a:pPr marL="0" indent="0">
              <a:buFont typeface="Arial" pitchFamily="34" charset="0"/>
              <a:buNone/>
            </a:pPr>
            <a:r>
              <a:rPr lang="sv-SE" sz="1000" dirty="0">
                <a:latin typeface="Stockholm Type Regular" pitchFamily="50" charset="0"/>
              </a:rPr>
              <a:t>Samspelsprogram har en positiv effekt på föräldrars psykiska hälsa samt minskar risken för barnmisshandel och vanvård (Barlow et al 2006, Socialstyrelsen 2015).</a:t>
            </a:r>
          </a:p>
          <a:p>
            <a:pPr marL="0" indent="0">
              <a:buFont typeface="Arial" pitchFamily="34" charset="0"/>
              <a:buNone/>
            </a:pPr>
            <a:r>
              <a:rPr lang="sv-SE" sz="1000" dirty="0"/>
              <a:t>Föräldraträning rekommenderas som en</a:t>
            </a:r>
            <a:r>
              <a:rPr lang="sv-SE" sz="1000" baseline="0" dirty="0"/>
              <a:t> del i behandling/stöd till barn med ADHD </a:t>
            </a:r>
            <a:r>
              <a:rPr lang="sv-SE" sz="1000" b="0" i="0" baseline="0" dirty="0"/>
              <a:t>(Socialstyrelsen, 2014)</a:t>
            </a:r>
          </a:p>
          <a:p>
            <a:pPr marL="0" indent="0">
              <a:buFont typeface="Arial" pitchFamily="34" charset="0"/>
              <a:buNone/>
            </a:pPr>
            <a:r>
              <a:rPr lang="sv-SE" sz="1000" i="0" dirty="0"/>
              <a:t>Ingen annan metod har bättre forskningsstöd än </a:t>
            </a:r>
            <a:r>
              <a:rPr lang="sv-SE" sz="1000" i="0" dirty="0" err="1"/>
              <a:t>Parent</a:t>
            </a:r>
            <a:r>
              <a:rPr lang="sv-SE" sz="1000" i="0" baseline="0" dirty="0"/>
              <a:t> </a:t>
            </a:r>
            <a:r>
              <a:rPr lang="sv-SE" sz="1000" i="0" baseline="0" dirty="0" err="1"/>
              <a:t>Managment</a:t>
            </a:r>
            <a:r>
              <a:rPr lang="sv-SE" sz="1000" i="0" baseline="0" dirty="0"/>
              <a:t> </a:t>
            </a:r>
            <a:r>
              <a:rPr lang="sv-SE" sz="1000" i="0" baseline="0" dirty="0" err="1"/>
              <a:t>Training</a:t>
            </a:r>
            <a:r>
              <a:rPr lang="sv-SE" sz="1000" i="0" baseline="0" dirty="0"/>
              <a:t> (PMT) vid bråk och utagerande hos barn</a:t>
            </a:r>
            <a:r>
              <a:rPr lang="sv-SE" sz="1000" i="0" dirty="0"/>
              <a:t>.</a:t>
            </a:r>
            <a:r>
              <a:rPr lang="sv-SE" sz="1000" i="0" dirty="0">
                <a:latin typeface="Arial Rounded MT Bold"/>
              </a:rPr>
              <a:t> </a:t>
            </a:r>
          </a:p>
        </p:txBody>
      </p:sp>
      <p:sp>
        <p:nvSpPr>
          <p:cNvPr id="4" name="Platshållare för bildnummer 3"/>
          <p:cNvSpPr>
            <a:spLocks noGrp="1"/>
          </p:cNvSpPr>
          <p:nvPr>
            <p:ph type="sldNum" sz="quarter" idx="10"/>
          </p:nvPr>
        </p:nvSpPr>
        <p:spPr/>
        <p:txBody>
          <a:bodyPr/>
          <a:lstStyle/>
          <a:p>
            <a:fld id="{CE5D709F-E256-4A36-B43A-C2969BEDD107}" type="slidenum">
              <a:rPr lang="sv-SE" smtClean="0"/>
              <a:pPr/>
              <a:t>14</a:t>
            </a:fld>
            <a:endParaRPr lang="sv-SE"/>
          </a:p>
        </p:txBody>
      </p:sp>
    </p:spTree>
    <p:extLst>
      <p:ext uri="{BB962C8B-B14F-4D97-AF65-F5344CB8AC3E}">
        <p14:creationId xmlns:p14="http://schemas.microsoft.com/office/powerpoint/2010/main" val="483396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2 min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Som</a:t>
            </a:r>
            <a:r>
              <a:rPr lang="sv-SE" sz="1200" baseline="0" dirty="0"/>
              <a:t> ni vet är </a:t>
            </a:r>
            <a:r>
              <a:rPr lang="sv-SE" sz="1200" baseline="0" dirty="0" err="1"/>
              <a:t>FN’s</a:t>
            </a:r>
            <a:r>
              <a:rPr lang="sv-SE" sz="1200" baseline="0" dirty="0"/>
              <a:t> Barnkonvention lag sedan 2020. Innehållet i Komet präglas av Barnkonventionens artiklar på olika sätt.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aseline="0" dirty="0"/>
              <a:t>Enligt Barnkonventionen är alla barn </a:t>
            </a:r>
            <a:r>
              <a:rPr lang="sv-SE" sz="1200" b="1" baseline="0" dirty="0"/>
              <a:t>lika mycket värda </a:t>
            </a:r>
            <a:r>
              <a:rPr lang="sv-SE" sz="1200" baseline="0" dirty="0"/>
              <a:t>och har samma rättigheter. Barn ska också ges samma möjligheter att </a:t>
            </a:r>
            <a:r>
              <a:rPr lang="sv-SE" sz="1200" b="1" baseline="0" dirty="0"/>
              <a:t>utvecklas</a:t>
            </a:r>
            <a:r>
              <a:rPr lang="sv-SE" sz="1200" baseline="0" dirty="0"/>
              <a:t>. (Artiklar 2 och 6)</a:t>
            </a:r>
          </a:p>
          <a:p>
            <a:pPr marL="171450" indent="-171450">
              <a:buFontTx/>
              <a:buChar char="-"/>
            </a:pPr>
            <a:r>
              <a:rPr lang="sv-SE" baseline="0" dirty="0"/>
              <a:t>Komet syftar till att föräldrar och ungdomar ska ha en bra relation, som bygger på omsorg och tillit, vilket vi vet är viktigt för att ungdomen ska utvecklas och må bra. </a:t>
            </a:r>
          </a:p>
          <a:p>
            <a:endParaRPr lang="sv-SE"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a:t>Det är barnets föräldrar eller vårdnadshavare som har </a:t>
            </a:r>
            <a:r>
              <a:rPr lang="sv-SE" b="1" baseline="0" dirty="0"/>
              <a:t>huvudansvaret</a:t>
            </a:r>
            <a:r>
              <a:rPr lang="sv-SE" baseline="0" dirty="0"/>
              <a:t> för barnets uppfostran och utveckling, med statens stöd. (Artikel 18)</a:t>
            </a:r>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a:t>- Komet ger föräldrar stöd att lära sig förhållningssätt och strategier som är gynnsamma för barnen och ungdomarnas utveckling.</a:t>
            </a:r>
            <a:endParaRPr lang="sv-SE"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tx1"/>
                </a:solidFill>
                <a:latin typeface="Times New Roman" panose="02020603050405020304" pitchFamily="18" charset="0"/>
                <a:cs typeface="Times New Roman" panose="02020603050405020304" pitchFamily="18" charset="0"/>
              </a:rPr>
              <a:t>Komet tar barnets perspektiv och har barnets välmående i fokus. – Hur blir det för barnet?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Vi kommer under utbildningen att lyfta även andra artiklar i Barnkonventionen som knyter an till innehållet i Komet. </a:t>
            </a:r>
          </a:p>
          <a:p>
            <a:pPr marL="0" marR="0" indent="0" algn="l" defTabSz="914400" rtl="0" eaLnBrk="1" fontAlgn="auto" latinLnBrk="0" hangingPunct="1">
              <a:lnSpc>
                <a:spcPct val="100000"/>
              </a:lnSpc>
              <a:spcBef>
                <a:spcPts val="0"/>
              </a:spcBef>
              <a:spcAft>
                <a:spcPts val="0"/>
              </a:spcAft>
              <a:buClrTx/>
              <a:buSzTx/>
              <a:buFontTx/>
              <a:buNone/>
              <a:tabLst/>
              <a:defRPr/>
            </a:pPr>
            <a:r>
              <a:rPr lang="sv-SE" dirty="0"/>
              <a:t> </a:t>
            </a:r>
          </a:p>
          <a:p>
            <a:r>
              <a:rPr lang="sv-SE" sz="1000" i="1" u="sng" dirty="0"/>
              <a:t>Till föreläsaren, artiklarna ovan i sin helhet:</a:t>
            </a:r>
          </a:p>
          <a:p>
            <a:r>
              <a:rPr lang="sv-SE" sz="1000" i="1" dirty="0"/>
              <a:t>Alla barn är lika mycket värda och har samma rättigheter.  </a:t>
            </a:r>
            <a:r>
              <a:rPr lang="sv-SE" sz="1000" b="1" i="1" dirty="0"/>
              <a:t>Artikel 2</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b="0" i="1" u="none" strike="noStrike" kern="1200" dirty="0">
                <a:solidFill>
                  <a:schemeClr val="tx1"/>
                </a:solidFill>
                <a:effectLst/>
                <a:latin typeface="+mn-lt"/>
                <a:ea typeface="+mn-ea"/>
                <a:cs typeface="+mn-cs"/>
              </a:rPr>
              <a:t>Barn har rätt till liv, överlevnad och utveckling.</a:t>
            </a:r>
            <a:r>
              <a:rPr lang="sv-SE" sz="1000" b="0" i="1" dirty="0"/>
              <a:t> </a:t>
            </a:r>
            <a:r>
              <a:rPr lang="sv-SE" sz="1000" b="1" i="1" dirty="0"/>
              <a:t>Artikel 6</a:t>
            </a:r>
          </a:p>
          <a:p>
            <a:r>
              <a:rPr lang="sv-SE" sz="1000" i="1" dirty="0">
                <a:solidFill>
                  <a:schemeClr val="tx1"/>
                </a:solidFill>
              </a:rPr>
              <a:t>Barnets föräldrar eller vårdnadshavare, har gemensamt huvudansvar för barnets uppfostran och utveckling, med statens stöd. </a:t>
            </a:r>
            <a:r>
              <a:rPr lang="sv-SE" sz="1000" b="1" i="1" dirty="0">
                <a:solidFill>
                  <a:schemeClr val="tx1"/>
                </a:solidFill>
              </a:rPr>
              <a:t>Artikel 18</a:t>
            </a:r>
          </a:p>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15</a:t>
            </a:fld>
            <a:endParaRPr lang="sv-SE"/>
          </a:p>
        </p:txBody>
      </p:sp>
    </p:spTree>
    <p:extLst>
      <p:ext uri="{BB962C8B-B14F-4D97-AF65-F5344CB8AC3E}">
        <p14:creationId xmlns:p14="http://schemas.microsoft.com/office/powerpoint/2010/main" val="2190929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buFont typeface="Arial"/>
              <a:buNone/>
            </a:pPr>
            <a:endParaRPr lang="sv-SE" dirty="0"/>
          </a:p>
          <a:p>
            <a:pPr marL="0" indent="0">
              <a:buFont typeface="Arial"/>
              <a:buNone/>
            </a:pPr>
            <a:r>
              <a:rPr lang="sv-SE" dirty="0"/>
              <a:t>Vi kommer nu gå igenom viktiga</a:t>
            </a:r>
            <a:r>
              <a:rPr lang="sv-SE" baseline="0" dirty="0"/>
              <a:t> principer, begrepp och moment som förekommer i Komet </a:t>
            </a:r>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16</a:t>
            </a:fld>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sz="1200" dirty="0"/>
              <a:t>2 min</a:t>
            </a:r>
          </a:p>
          <a:p>
            <a:r>
              <a:rPr lang="sv-SE" sz="1200" dirty="0"/>
              <a:t>Högst</a:t>
            </a:r>
            <a:r>
              <a:rPr lang="sv-SE" sz="1200" baseline="0" dirty="0"/>
              <a:t> upp på varje sida ser ni vad som är gruppledarmaterial och föräldramaterial.</a:t>
            </a:r>
            <a:endParaRPr lang="sv-SE" sz="1200" dirty="0"/>
          </a:p>
          <a:p>
            <a:pPr marL="171450" indent="-171450">
              <a:buFont typeface="Arial" panose="020B0604020202020204" pitchFamily="34" charset="0"/>
              <a:buChar char="•"/>
            </a:pPr>
            <a:r>
              <a:rPr lang="sv-SE" sz="1200" dirty="0"/>
              <a:t>Ett</a:t>
            </a:r>
            <a:r>
              <a:rPr lang="sv-SE" sz="1200" baseline="0" dirty="0"/>
              <a:t> f</a:t>
            </a:r>
            <a:r>
              <a:rPr lang="sv-SE" sz="1200" dirty="0"/>
              <a:t>örslag ar</a:t>
            </a:r>
            <a:r>
              <a:rPr lang="sv-SE" sz="1200" baseline="0" dirty="0"/>
              <a:t> </a:t>
            </a:r>
            <a:r>
              <a:rPr lang="sv-SE" sz="1200" dirty="0"/>
              <a:t>att kopiera upp den aktuella träffen, skippa pärmen och ha enbart de</a:t>
            </a:r>
            <a:r>
              <a:rPr lang="sv-SE" sz="1200" baseline="0" dirty="0"/>
              <a:t> aktuella sidorna hophäftade. </a:t>
            </a:r>
          </a:p>
          <a:p>
            <a:pPr marL="171450" indent="-171450">
              <a:buFont typeface="Arial" panose="020B0604020202020204" pitchFamily="34" charset="0"/>
              <a:buChar char="•"/>
            </a:pPr>
            <a:r>
              <a:rPr lang="sv-SE" sz="1200" baseline="0" dirty="0"/>
              <a:t>Att använda överstrykningspenna och markera viktiga ord.</a:t>
            </a:r>
          </a:p>
          <a:p>
            <a:pPr marL="171450" indent="-171450">
              <a:buFont typeface="Arial" panose="020B0604020202020204" pitchFamily="34" charset="0"/>
              <a:buChar char="•"/>
            </a:pPr>
            <a:r>
              <a:rPr lang="sv-SE" sz="1200" baseline="0" dirty="0"/>
              <a:t>Att använda post-it-lappar med påminnelser till sig själv (tex fokusområden att öva på).</a:t>
            </a:r>
          </a:p>
          <a:p>
            <a:pPr marL="171450" indent="-171450">
              <a:buFont typeface="Arial" panose="020B0604020202020204" pitchFamily="34" charset="0"/>
              <a:buChar char="•"/>
            </a:pPr>
            <a:r>
              <a:rPr lang="sv-SE" sz="1200" baseline="0" dirty="0"/>
              <a:t>Att skriva tidsangivelser och vem som ansvarar för olika moment.</a:t>
            </a:r>
            <a:endParaRPr lang="sv-SE" sz="1200" dirty="0"/>
          </a:p>
          <a:p>
            <a:pPr marL="171428" indent="-171428" defTabSz="914283">
              <a:buFont typeface="Arial"/>
              <a:buChar char="•"/>
              <a:defRPr/>
            </a:pPr>
            <a:r>
              <a:rPr lang="sv-SE" sz="1200" dirty="0"/>
              <a:t>Material - GL-pärm, </a:t>
            </a:r>
            <a:r>
              <a:rPr lang="sv-SE" sz="1200" dirty="0" err="1"/>
              <a:t>fld</a:t>
            </a:r>
            <a:r>
              <a:rPr lang="sv-SE" sz="1200" dirty="0"/>
              <a:t> material - kopiera upp, dela ut 1 träff/gång. </a:t>
            </a:r>
            <a:r>
              <a:rPr lang="sv-SE" sz="1200" dirty="0" err="1"/>
              <a:t>Extramtrl</a:t>
            </a:r>
            <a:r>
              <a:rPr lang="sv-SE" sz="1200" dirty="0"/>
              <a:t> 1-5 i </a:t>
            </a:r>
            <a:r>
              <a:rPr lang="sv-SE" sz="1200" dirty="0" err="1"/>
              <a:t>fld</a:t>
            </a:r>
            <a:r>
              <a:rPr lang="sv-SE" sz="1200" dirty="0"/>
              <a:t>-materialet, 6-10 i GL-materialet, kan användas vid uppföljningsträff</a:t>
            </a:r>
          </a:p>
          <a:p>
            <a:pPr marL="171428" indent="-171428" defTabSz="914283">
              <a:buFont typeface="Arial"/>
              <a:buChar char="•"/>
              <a:defRPr/>
            </a:pPr>
            <a:r>
              <a:rPr lang="sv-SE" sz="1200" dirty="0"/>
              <a:t>Uppmana GL att förmedla</a:t>
            </a:r>
            <a:r>
              <a:rPr lang="sv-SE" sz="1200" baseline="0" dirty="0"/>
              <a:t> </a:t>
            </a:r>
            <a:r>
              <a:rPr lang="sv-SE" sz="1200" dirty="0"/>
              <a:t>till </a:t>
            </a:r>
            <a:r>
              <a:rPr lang="sv-SE" sz="1200" dirty="0" err="1"/>
              <a:t>fld</a:t>
            </a:r>
            <a:r>
              <a:rPr lang="sv-SE" sz="1200" dirty="0"/>
              <a:t> </a:t>
            </a:r>
            <a:r>
              <a:rPr lang="sv-SE" sz="1200" baseline="0" dirty="0"/>
              <a:t>att </a:t>
            </a:r>
            <a:r>
              <a:rPr lang="sv-SE" sz="1200" dirty="0"/>
              <a:t>materialet för träffarna bygger på varandra,</a:t>
            </a:r>
            <a:r>
              <a:rPr lang="sv-SE" sz="1200" baseline="0" dirty="0"/>
              <a:t> </a:t>
            </a:r>
            <a:r>
              <a:rPr lang="sv-SE" sz="1200" dirty="0"/>
              <a:t>vikten av närvaro, att de kan komma alla gånger</a:t>
            </a:r>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17</a:t>
            </a:fld>
            <a:endParaRPr lang="sv-SE"/>
          </a:p>
        </p:txBody>
      </p:sp>
    </p:spTree>
    <p:extLst>
      <p:ext uri="{BB962C8B-B14F-4D97-AF65-F5344CB8AC3E}">
        <p14:creationId xmlns:p14="http://schemas.microsoft.com/office/powerpoint/2010/main" val="2187478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buFont typeface="Arial"/>
              <a:buNone/>
            </a:pPr>
            <a:r>
              <a:rPr lang="sv-SE" dirty="0"/>
              <a:t>6 min</a:t>
            </a:r>
          </a:p>
          <a:p>
            <a:pPr marL="0" indent="0">
              <a:buFont typeface="Arial"/>
              <a:buNone/>
            </a:pPr>
            <a:r>
              <a:rPr lang="sv-SE" dirty="0"/>
              <a:t>Intro:</a:t>
            </a:r>
            <a:r>
              <a:rPr lang="sv-SE" baseline="0" dirty="0"/>
              <a:t> Vi kommer strax gå vidare med träff 1 och 2 i Komet. Men först skall vi titta på ett viktigt begrepp BETEENDE. </a:t>
            </a:r>
            <a:endParaRPr lang="sv-SE" dirty="0"/>
          </a:p>
          <a:p>
            <a:pPr marL="171428" indent="-171428">
              <a:buFont typeface="Arial"/>
              <a:buChar char="•"/>
            </a:pPr>
            <a:endParaRPr lang="sv-SE" baseline="0" dirty="0"/>
          </a:p>
          <a:p>
            <a:pPr marL="0" indent="0">
              <a:buFont typeface="Arial"/>
              <a:buNone/>
            </a:pPr>
            <a:r>
              <a:rPr lang="sv-SE" b="1" baseline="0" dirty="0"/>
              <a:t>Övning </a:t>
            </a:r>
            <a:r>
              <a:rPr lang="sv-SE" baseline="0" dirty="0"/>
              <a:t>– En instruktör står först står stilla, sedan börjar röra på sig, göra olika beteenden. Den andra instruktören uppmanar gruppen att </a:t>
            </a:r>
            <a:r>
              <a:rPr lang="sv-SE" b="1" baseline="0" dirty="0"/>
              <a:t>beskriva vad de ser </a:t>
            </a:r>
            <a:r>
              <a:rPr lang="sv-SE" baseline="0" dirty="0"/>
              <a:t>och antecknar det gruppen säger på tavlan. (vanligt att gruppen säger olika egenskaper blandat med beteenden. Tex, trött, ser ut som hen har ADHD, dansar osv.)</a:t>
            </a:r>
          </a:p>
          <a:p>
            <a:pPr marL="0" indent="0">
              <a:buFont typeface="Arial"/>
              <a:buNone/>
            </a:pPr>
            <a:endParaRPr lang="sv-SE" baseline="0" dirty="0"/>
          </a:p>
          <a:p>
            <a:pPr marL="0" indent="0">
              <a:buFont typeface="Arial"/>
              <a:buNone/>
            </a:pPr>
            <a:r>
              <a:rPr lang="sv-SE" baseline="0" dirty="0"/>
              <a:t>Efter en stund säger instruktören: </a:t>
            </a:r>
            <a:r>
              <a:rPr lang="sv-SE" b="1" baseline="0" dirty="0"/>
              <a:t>Vad gör han/hon? </a:t>
            </a:r>
            <a:r>
              <a:rPr lang="sv-SE" baseline="0" dirty="0"/>
              <a:t>Fortsätt skriva på tavlan. Gå sedan igenom de olika beskrivningarna, se om alla håller med eller är det tolkningar? Syftet med denna övning är att beteenden är observerbara medan egenskaper ofta är tolkningsbara tex trött- vet alla att hen var det? Nej men alla såg att hen gäspade.</a:t>
            </a:r>
          </a:p>
          <a:p>
            <a:pPr marL="0" indent="0" defTabSz="914283">
              <a:buFont typeface="Arial"/>
              <a:buNone/>
              <a:defRPr/>
            </a:pPr>
            <a:endParaRPr lang="sv-SE" baseline="0" dirty="0"/>
          </a:p>
          <a:p>
            <a:pPr marL="0" indent="0" defTabSz="914283">
              <a:buFont typeface="Arial"/>
              <a:buNone/>
              <a:defRPr/>
            </a:pPr>
            <a:r>
              <a:rPr lang="sv-SE" u="sng" baseline="0" dirty="0"/>
              <a:t>Sammanfatta</a:t>
            </a:r>
            <a:r>
              <a:rPr lang="sv-SE" baseline="0" dirty="0"/>
              <a:t>: </a:t>
            </a:r>
          </a:p>
          <a:p>
            <a:pPr marL="171428" indent="-171428" defTabSz="914283">
              <a:buFont typeface="Arial"/>
              <a:buChar char="•"/>
              <a:defRPr/>
            </a:pPr>
            <a:r>
              <a:rPr lang="sv-SE" baseline="0" dirty="0"/>
              <a:t>Vi kommer att arbeta med observerbara beteenden istället för tolkningar eller etiketter</a:t>
            </a:r>
          </a:p>
          <a:p>
            <a:pPr marL="171428" indent="-171428" defTabSz="914283">
              <a:buFont typeface="Arial"/>
              <a:buChar char="•"/>
              <a:defRPr/>
            </a:pPr>
            <a:r>
              <a:rPr lang="sv-SE" baseline="0" dirty="0"/>
              <a:t>Vi kommer att prata om beteenden, göra analyser av beteenden, specificera beteenden som förekommer och som vi vill skall förekomma </a:t>
            </a:r>
          </a:p>
          <a:p>
            <a:pPr marL="171428" indent="-171428" defTabSz="914283">
              <a:buFont typeface="Arial"/>
              <a:buChar char="•"/>
              <a:defRPr/>
            </a:pPr>
            <a:r>
              <a:rPr lang="sv-SE" baseline="0" dirty="0"/>
              <a:t>Hjälpa föräldrarna att uttrycka sig med beteendetermer när de beskriver sina ungdomar. </a:t>
            </a:r>
          </a:p>
          <a:p>
            <a:pPr marL="171428" indent="-171428" defTabSz="914283">
              <a:buFont typeface="Arial"/>
              <a:buChar char="•"/>
              <a:defRPr/>
            </a:pPr>
            <a:r>
              <a:rPr lang="sv-SE" baseline="0" dirty="0"/>
              <a:t>Att prata om beteende är mer konkret och objektivt dvs minskar risk för etiketterande och tyckande, är lättare att förändra. </a:t>
            </a:r>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18</a:t>
            </a:fld>
            <a:endParaRPr lang="sv-S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b="1" dirty="0"/>
              <a:t>7 min </a:t>
            </a:r>
            <a:r>
              <a:rPr lang="sv-SE" sz="1200" b="0" i="1" dirty="0"/>
              <a:t>(20 min rast</a:t>
            </a:r>
            <a:r>
              <a:rPr lang="sv-SE" sz="1200" b="0" i="1" baseline="0" dirty="0"/>
              <a:t> efter denna bild, ca kl.09.25)</a:t>
            </a:r>
            <a:endParaRPr lang="sv-SE" sz="1200" b="0" i="1" dirty="0"/>
          </a:p>
          <a:p>
            <a:pPr marL="0" indent="0">
              <a:buFont typeface="Arial"/>
              <a:buNone/>
            </a:pPr>
            <a:endParaRPr lang="sv-SE" b="1" dirty="0"/>
          </a:p>
          <a:p>
            <a:pPr marL="0" indent="0">
              <a:buFont typeface="Arial"/>
              <a:buNone/>
            </a:pPr>
            <a:r>
              <a:rPr lang="sv-SE" b="1" dirty="0"/>
              <a:t>Övning</a:t>
            </a:r>
          </a:p>
          <a:p>
            <a:pPr marL="0" indent="0">
              <a:buFont typeface="Arial"/>
              <a:buNone/>
            </a:pPr>
            <a:r>
              <a:rPr lang="sv-SE" dirty="0"/>
              <a:t>Fråga gruppen: Har någon av er haft en mindre bra chef? Beskriv! Specificera i beteendetermer. Skriv på </a:t>
            </a:r>
            <a:r>
              <a:rPr lang="sv-SE" dirty="0" err="1"/>
              <a:t>witheboard</a:t>
            </a:r>
            <a:endParaRPr lang="sv-SE" dirty="0"/>
          </a:p>
          <a:p>
            <a:pPr marL="0" indent="0">
              <a:buFont typeface="Arial"/>
              <a:buNone/>
            </a:pPr>
            <a:r>
              <a:rPr lang="sv-SE" dirty="0"/>
              <a:t>Fråga</a:t>
            </a:r>
            <a:r>
              <a:rPr lang="sv-SE" baseline="0" dirty="0"/>
              <a:t> gruppen: </a:t>
            </a:r>
            <a:r>
              <a:rPr lang="sv-SE" dirty="0"/>
              <a:t>Har någon av er haft en riktigt bra chef?</a:t>
            </a:r>
            <a:r>
              <a:rPr lang="sv-SE" baseline="0" dirty="0"/>
              <a:t> Beskriv! Skriv på </a:t>
            </a:r>
            <a:r>
              <a:rPr lang="sv-SE" baseline="0" dirty="0" err="1"/>
              <a:t>witheboard</a:t>
            </a:r>
            <a:endParaRPr lang="sv-SE" baseline="0" dirty="0"/>
          </a:p>
          <a:p>
            <a:pPr marL="0" indent="0">
              <a:buFont typeface="Arial"/>
              <a:buNone/>
            </a:pPr>
            <a:endParaRPr lang="sv-SE" dirty="0"/>
          </a:p>
          <a:p>
            <a:pPr marL="0" indent="0">
              <a:buFont typeface="Arial"/>
              <a:buNone/>
            </a:pPr>
            <a:r>
              <a:rPr lang="sv-SE" u="sng" dirty="0"/>
              <a:t>Sammanfatta:</a:t>
            </a:r>
            <a:r>
              <a:rPr lang="sv-SE" u="sng" baseline="0" dirty="0"/>
              <a:t> </a:t>
            </a:r>
          </a:p>
          <a:p>
            <a:pPr marL="0" indent="0">
              <a:buFont typeface="Arial" panose="020B0604020202020204" pitchFamily="34" charset="0"/>
              <a:buNone/>
            </a:pPr>
            <a:r>
              <a:rPr lang="sv-SE" baseline="0" dirty="0"/>
              <a:t>Vilken chef är roligast att jobba med? Med vilken chef jobbar du bäst? </a:t>
            </a:r>
          </a:p>
          <a:p>
            <a:pPr marL="0" indent="0">
              <a:buFont typeface="Arial" panose="020B0604020202020204" pitchFamily="34" charset="0"/>
              <a:buNone/>
            </a:pPr>
            <a:r>
              <a:rPr lang="sv-SE" b="1" baseline="0" dirty="0"/>
              <a:t>Kan det vara samma färdigheter som gör att en förälder får en bara relation med sitt barn? Att vara förälder är ett sorts ledarskap.</a:t>
            </a:r>
          </a:p>
          <a:p>
            <a:pPr marL="0" indent="0">
              <a:buFont typeface="Arial" panose="020B0604020202020204" pitchFamily="34" charset="0"/>
              <a:buNone/>
            </a:pPr>
            <a:endParaRPr lang="sv-SE" b="1" baseline="0" dirty="0"/>
          </a:p>
          <a:p>
            <a:pPr marL="0" indent="0">
              <a:buFont typeface="Arial" panose="020B0604020202020204" pitchFamily="34" charset="0"/>
              <a:buNone/>
            </a:pPr>
            <a:r>
              <a:rPr lang="sv-SE" baseline="0" dirty="0"/>
              <a:t>Kan det vara samma färdigheter som gruppledare använder i sitt arbete med att </a:t>
            </a:r>
            <a:r>
              <a:rPr lang="sv-SE" b="1" baseline="0" dirty="0"/>
              <a:t>hjälpa föräldrarna </a:t>
            </a:r>
            <a:r>
              <a:rPr lang="sv-SE" baseline="0" dirty="0"/>
              <a:t>att ta till sig Komet, att jobba för egen förändring, att öva och göra hemuppgifter?</a:t>
            </a:r>
          </a:p>
          <a:p>
            <a:pPr marL="0" indent="0">
              <a:buFont typeface="Arial" panose="020B0604020202020204" pitchFamily="34" charset="0"/>
              <a:buNone/>
            </a:pPr>
            <a:endParaRPr lang="sv-SE" baseline="0" dirty="0"/>
          </a:p>
          <a:p>
            <a:pPr marL="0" indent="0">
              <a:buFont typeface="Arial"/>
              <a:buNone/>
            </a:pPr>
            <a:r>
              <a:rPr lang="sv-SE" b="1" u="sng" baseline="0" dirty="0"/>
              <a:t>Slutsats</a:t>
            </a:r>
            <a:r>
              <a:rPr lang="sv-SE" u="sng" baseline="0" dirty="0"/>
              <a:t>:</a:t>
            </a:r>
            <a:r>
              <a:rPr lang="sv-SE" baseline="0" dirty="0"/>
              <a:t> I många samspelssituationer får vi en bättre, mer effektiv relation om vi fungerar som i högra spalten. Både som gruppledare, som förälder. </a:t>
            </a:r>
          </a:p>
          <a:p>
            <a:pPr marL="0" indent="0">
              <a:buFont typeface="Arial"/>
              <a:buNone/>
            </a:pPr>
            <a:endParaRPr lang="sv-SE" dirty="0"/>
          </a:p>
          <a:p>
            <a:pPr marL="0" indent="0">
              <a:buFont typeface="Arial"/>
              <a:buNone/>
            </a:pPr>
            <a:r>
              <a:rPr lang="sv-SE" i="1" dirty="0"/>
              <a:t>Tips</a:t>
            </a:r>
            <a:r>
              <a:rPr lang="sv-SE" i="1" baseline="0" dirty="0"/>
              <a:t> till GL på ö</a:t>
            </a:r>
            <a:r>
              <a:rPr lang="sv-SE" i="1" dirty="0"/>
              <a:t>vning med föräldrarna: Hur vill du att ditt barn</a:t>
            </a:r>
            <a:r>
              <a:rPr lang="sv-SE" i="1" baseline="0" dirty="0"/>
              <a:t> skall beskriva dig om 10 år?</a:t>
            </a:r>
          </a:p>
          <a:p>
            <a:pPr marL="171428" indent="-171428">
              <a:buFont typeface="Arial"/>
              <a:buChar char="•"/>
            </a:pPr>
            <a:endParaRPr lang="sv-SE" baseline="0" dirty="0"/>
          </a:p>
          <a:p>
            <a:pPr eaLnBrk="1" hangingPunct="1"/>
            <a:endParaRPr lang="sv-SE" dirty="0"/>
          </a:p>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19</a:t>
            </a:fld>
            <a:endParaRPr lang="sv-SE"/>
          </a:p>
        </p:txBody>
      </p:sp>
    </p:spTree>
    <p:extLst>
      <p:ext uri="{BB962C8B-B14F-4D97-AF65-F5344CB8AC3E}">
        <p14:creationId xmlns:p14="http://schemas.microsoft.com/office/powerpoint/2010/main" val="1074236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b="0" dirty="0"/>
              <a:t>1 min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b="1" dirty="0"/>
              <a:t>Gå</a:t>
            </a:r>
            <a:r>
              <a:rPr lang="sv-SE" b="1" baseline="0" dirty="0"/>
              <a:t> igenom översikten: </a:t>
            </a:r>
            <a:r>
              <a:rPr lang="sv-SE" dirty="0"/>
              <a:t>Utbildningsdagarna har samma upplägg med föreläsning på fm och handledning på em.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u="sng" dirty="0"/>
              <a:t>Idag</a:t>
            </a:r>
            <a:r>
              <a:rPr lang="sv-SE" dirty="0"/>
              <a:t> är tiderna lite annorlunda.</a:t>
            </a:r>
            <a:r>
              <a:rPr lang="sv-SE" baseline="0" dirty="0"/>
              <a:t> </a:t>
            </a:r>
            <a:r>
              <a:rPr lang="sv-SE" dirty="0"/>
              <a:t>Vi startar</a:t>
            </a:r>
            <a:r>
              <a:rPr lang="sv-SE" baseline="0" dirty="0"/>
              <a:t> redan 8:30 med föreläsning och håller på fram till 14.00, med undantag för lunch. Handledningen är lite kortare. </a:t>
            </a:r>
            <a:endParaRPr lang="sv-SE" b="1" dirty="0"/>
          </a:p>
          <a:p>
            <a:pPr marL="171428" indent="-171428">
              <a:buFont typeface="Arial"/>
              <a:buChar char="•"/>
              <a:defRPr/>
            </a:pPr>
            <a:endParaRPr lang="sv-SE" baseline="0" dirty="0"/>
          </a:p>
          <a:p>
            <a:pPr marL="171428" indent="-171428">
              <a:buFont typeface="Arial"/>
              <a:buChar char="•"/>
              <a:defRPr/>
            </a:pPr>
            <a:r>
              <a:rPr lang="sv-SE" dirty="0"/>
              <a:t>Utbildningsdag 1:</a:t>
            </a:r>
            <a:r>
              <a:rPr lang="sv-SE" baseline="0" dirty="0"/>
              <a:t> Går igenom träff 1-3. </a:t>
            </a:r>
          </a:p>
          <a:p>
            <a:pPr marL="171428" indent="-171428">
              <a:buFont typeface="Arial"/>
              <a:buChar char="•"/>
              <a:defRPr/>
            </a:pPr>
            <a:r>
              <a:rPr lang="sv-SE" dirty="0"/>
              <a:t>Utbildningsdag 2: Träff 4-6.</a:t>
            </a:r>
            <a:r>
              <a:rPr lang="sv-SE" baseline="0" dirty="0"/>
              <a:t> </a:t>
            </a:r>
          </a:p>
          <a:p>
            <a:pPr marL="171428" indent="-171428">
              <a:buFont typeface="Arial"/>
              <a:buChar char="•"/>
              <a:defRPr/>
            </a:pPr>
            <a:r>
              <a:rPr lang="sv-SE" dirty="0"/>
              <a:t>Utbildningsdag 3:</a:t>
            </a:r>
            <a:r>
              <a:rPr lang="sv-SE" baseline="0" dirty="0"/>
              <a:t> Träff 7 och 8</a:t>
            </a:r>
            <a:r>
              <a:rPr lang="sv-SE" dirty="0"/>
              <a:t>.</a:t>
            </a:r>
          </a:p>
          <a:p>
            <a:pPr marL="171428" indent="-171428">
              <a:buFont typeface="Arial"/>
              <a:buChar char="•"/>
              <a:defRPr/>
            </a:pPr>
            <a:r>
              <a:rPr lang="sv-SE" dirty="0"/>
              <a:t>Utbildningsdag 4:</a:t>
            </a:r>
            <a:r>
              <a:rPr lang="sv-SE" baseline="0" dirty="0"/>
              <a:t> Går vi igenom beteendeanalys och uppföljningsträffen.</a:t>
            </a:r>
          </a:p>
          <a:p>
            <a:pPr marL="171428" marR="0" lvl="0" indent="-171428" algn="l" defTabSz="914400" rtl="0" eaLnBrk="1" fontAlgn="auto" latinLnBrk="0" hangingPunct="1">
              <a:lnSpc>
                <a:spcPct val="100000"/>
              </a:lnSpc>
              <a:spcBef>
                <a:spcPts val="0"/>
              </a:spcBef>
              <a:spcAft>
                <a:spcPts val="0"/>
              </a:spcAft>
              <a:buClrTx/>
              <a:buSzTx/>
              <a:buFont typeface="Arial"/>
              <a:buChar char="•"/>
              <a:tabLst/>
              <a:defRPr/>
            </a:pPr>
            <a:r>
              <a:rPr lang="sv-SE" baseline="0" dirty="0"/>
              <a:t>Utbildningsdag 5: Termin 2. Halvdag handledning.</a:t>
            </a:r>
            <a:r>
              <a:rPr lang="sv-SE" b="0" dirty="0"/>
              <a:t> (</a:t>
            </a:r>
            <a:r>
              <a:rPr lang="sv-SE" b="0" i="1" dirty="0"/>
              <a:t>Skriv in datum för dag 5)</a:t>
            </a:r>
          </a:p>
          <a:p>
            <a:pPr marL="171428" indent="-171428">
              <a:buFont typeface="Arial"/>
              <a:buChar char="•"/>
              <a:defRPr/>
            </a:pPr>
            <a:endParaRPr lang="sv-SE" dirty="0"/>
          </a:p>
          <a:p>
            <a:pPr marL="0" indent="0">
              <a:buFont typeface="Arial"/>
              <a:buNone/>
            </a:pPr>
            <a:endParaRPr lang="sv-SE" dirty="0"/>
          </a:p>
          <a:p>
            <a:pPr marL="0" indent="0">
              <a:buFont typeface="Arial"/>
              <a:buNone/>
            </a:pPr>
            <a:r>
              <a:rPr lang="sv-SE" dirty="0"/>
              <a:t>Högt tempo på utbildningsdagarna och förberedelser är viktigt. Läs aktuella träffar i manualen 2-3 ggr inför utbildningsdagen för att få ut max av utbildningsdagarna.</a:t>
            </a:r>
          </a:p>
          <a:p>
            <a:pPr marL="0" indent="0">
              <a:buFont typeface="Arial"/>
              <a:buNone/>
            </a:pPr>
            <a:endParaRPr lang="sv-SE" dirty="0"/>
          </a:p>
          <a:p>
            <a:pPr marL="0" indent="0">
              <a:buFont typeface="Arial"/>
              <a:buNone/>
            </a:pPr>
            <a:r>
              <a:rPr lang="sv-SE" dirty="0"/>
              <a:t>Vid behov använd dator och smartphone, stäng mailen och svara på samtal/meddelande i</a:t>
            </a:r>
            <a:r>
              <a:rPr lang="sv-SE" baseline="0" dirty="0"/>
              <a:t> paus. Unna dig att vara här på utbildningen </a:t>
            </a:r>
            <a:r>
              <a:rPr lang="sv-SE" baseline="0" dirty="0">
                <a:sym typeface="Wingdings" panose="05000000000000000000" pitchFamily="2" charset="2"/>
              </a:rPr>
              <a:t></a:t>
            </a:r>
            <a:endParaRPr lang="sv-SE" dirty="0"/>
          </a:p>
          <a:p>
            <a:pPr marL="0" indent="0" defTabSz="914283">
              <a:buFont typeface="Arial"/>
              <a:buNone/>
              <a:defRPr/>
            </a:pPr>
            <a:endParaRPr lang="sv-SE" dirty="0">
              <a:solidFill>
                <a:srgbClr val="FF0000"/>
              </a:solidFill>
            </a:endParaRPr>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2</a:t>
            </a:fld>
            <a:endParaRPr 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Ca </a:t>
            </a:r>
            <a:r>
              <a:rPr lang="sv-SE" dirty="0" err="1"/>
              <a:t>kl</a:t>
            </a:r>
            <a:r>
              <a:rPr lang="sv-SE" dirty="0"/>
              <a:t> 09.45</a:t>
            </a:r>
          </a:p>
          <a:p>
            <a:endParaRPr lang="sv-SE" dirty="0"/>
          </a:p>
          <a:p>
            <a:r>
              <a:rPr lang="sv-SE" dirty="0"/>
              <a:t>Tid tillsammans 1</a:t>
            </a:r>
          </a:p>
        </p:txBody>
      </p:sp>
      <p:sp>
        <p:nvSpPr>
          <p:cNvPr id="4" name="Platshållare för bildnummer 3"/>
          <p:cNvSpPr>
            <a:spLocks noGrp="1"/>
          </p:cNvSpPr>
          <p:nvPr>
            <p:ph type="sldNum" sz="quarter" idx="10"/>
          </p:nvPr>
        </p:nvSpPr>
        <p:spPr/>
        <p:txBody>
          <a:bodyPr/>
          <a:lstStyle/>
          <a:p>
            <a:fld id="{CE5D709F-E256-4A36-B43A-C2969BEDD107}" type="slidenum">
              <a:rPr lang="sv-SE" smtClean="0"/>
              <a:pPr/>
              <a:t>20</a:t>
            </a:fld>
            <a:endParaRPr lang="sv-SE"/>
          </a:p>
        </p:txBody>
      </p:sp>
    </p:spTree>
    <p:extLst>
      <p:ext uri="{BB962C8B-B14F-4D97-AF65-F5344CB8AC3E}">
        <p14:creationId xmlns:p14="http://schemas.microsoft.com/office/powerpoint/2010/main" val="3049476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159747" name="Platshållare för anteckningar 2"/>
          <p:cNvSpPr>
            <a:spLocks noGrp="1"/>
          </p:cNvSpPr>
          <p:nvPr>
            <p:ph type="body" idx="1"/>
          </p:nvPr>
        </p:nvSpPr>
        <p:spPr bwMode="auto">
          <a:noFill/>
        </p:spPr>
        <p:txBody>
          <a:bodyPr wrap="square" numCol="1" anchor="t" anchorCtr="0" compatLnSpc="1">
            <a:prstTxWarp prst="textNoShape">
              <a:avLst/>
            </a:prstTxWarp>
            <a:normAutofit/>
          </a:bodyPr>
          <a:lstStyle/>
          <a:p>
            <a:pPr marL="0" indent="0" defTabSz="914283" fontAlgn="base">
              <a:spcBef>
                <a:spcPct val="30000"/>
              </a:spcBef>
              <a:spcAft>
                <a:spcPct val="0"/>
              </a:spcAft>
              <a:buFont typeface="Arial"/>
              <a:buNone/>
              <a:defRPr/>
            </a:pPr>
            <a:r>
              <a:rPr lang="sv-SE" dirty="0"/>
              <a:t>2 min</a:t>
            </a:r>
          </a:p>
          <a:p>
            <a:pPr marL="171428" indent="-171428" defTabSz="914283" fontAlgn="base">
              <a:spcBef>
                <a:spcPct val="30000"/>
              </a:spcBef>
              <a:spcAft>
                <a:spcPct val="0"/>
              </a:spcAft>
              <a:buFont typeface="Arial"/>
              <a:buChar char="•"/>
              <a:defRPr/>
            </a:pPr>
            <a:r>
              <a:rPr lang="sv-SE" dirty="0"/>
              <a:t>Introduktion; Skriv upp agendan på tavlan eller på ett blädderblock och gå igenom den i början av träffen.</a:t>
            </a:r>
            <a:r>
              <a:rPr lang="sv-SE" baseline="0" dirty="0"/>
              <a:t> </a:t>
            </a:r>
            <a:r>
              <a:rPr lang="sv-SE" dirty="0"/>
              <a:t>Gruppledarna presenterar sig. </a:t>
            </a:r>
            <a:r>
              <a:rPr lang="sv-SE" dirty="0" err="1"/>
              <a:t>Fld</a:t>
            </a:r>
            <a:r>
              <a:rPr lang="sv-SE" dirty="0"/>
              <a:t> presenterar sig, barnets</a:t>
            </a:r>
            <a:r>
              <a:rPr lang="sv-SE" baseline="0" dirty="0"/>
              <a:t> namn och ålder, en anledning till att de valt att gå Komet. Skriv gärna på tavlan vad det är föräldrarna ska ta upp i presentationen så blir den kort och svävar inte ut. </a:t>
            </a:r>
          </a:p>
          <a:p>
            <a:pPr marL="171428" indent="-171428" defTabSz="914283" fontAlgn="base">
              <a:spcBef>
                <a:spcPct val="30000"/>
              </a:spcBef>
              <a:spcAft>
                <a:spcPct val="0"/>
              </a:spcAft>
              <a:buFont typeface="Arial"/>
              <a:buChar char="•"/>
              <a:defRPr/>
            </a:pPr>
            <a:endParaRPr lang="sv-SE" dirty="0"/>
          </a:p>
          <a:p>
            <a:pPr marL="171428" indent="-171428" defTabSz="914283" fontAlgn="base">
              <a:spcBef>
                <a:spcPct val="30000"/>
              </a:spcBef>
              <a:spcAft>
                <a:spcPct val="0"/>
              </a:spcAft>
              <a:buFont typeface="Arial"/>
              <a:buChar char="•"/>
              <a:defRPr/>
            </a:pPr>
            <a:r>
              <a:rPr lang="sv-SE" dirty="0"/>
              <a:t>Orsaker till bråk och konflikter: En av grundprinciperna i Komet – Byrån (Orsaksmodellen i manualen). Komet har flera planscher som illustrerar de principer som</a:t>
            </a:r>
            <a:r>
              <a:rPr lang="sv-SE" baseline="0" dirty="0"/>
              <a:t> ingår.</a:t>
            </a:r>
          </a:p>
          <a:p>
            <a:pPr marL="0" indent="0">
              <a:buFont typeface="Arial"/>
              <a:buNone/>
            </a:pPr>
            <a:endParaRPr lang="sv-SE" dirty="0"/>
          </a:p>
          <a:p>
            <a:pPr marL="171428" indent="-171428">
              <a:buFont typeface="Arial"/>
              <a:buChar char="•"/>
            </a:pPr>
            <a:r>
              <a:rPr lang="sv-SE" dirty="0"/>
              <a:t>Ge uppmärksamhet på rätt sätt: Här går ni igenom två andra grundprinciper i KOMET Uppmärksamhetsprincipen och 5-1 regeln. </a:t>
            </a:r>
            <a:endParaRPr lang="sv-SE" baseline="0" dirty="0"/>
          </a:p>
          <a:p>
            <a:pPr marL="171428" indent="-171428">
              <a:buFont typeface="Arial"/>
              <a:buChar char="•"/>
            </a:pPr>
            <a:endParaRPr lang="sv-SE" baseline="0" dirty="0"/>
          </a:p>
          <a:p>
            <a:pPr marL="171428" marR="0" lvl="0" indent="-171428" algn="l" defTabSz="914400" rtl="0" eaLnBrk="1" fontAlgn="auto" latinLnBrk="0" hangingPunct="1">
              <a:lnSpc>
                <a:spcPct val="100000"/>
              </a:lnSpc>
              <a:spcBef>
                <a:spcPts val="0"/>
              </a:spcBef>
              <a:spcAft>
                <a:spcPts val="0"/>
              </a:spcAft>
              <a:buClrTx/>
              <a:buSzTx/>
              <a:buFont typeface="Arial"/>
              <a:buChar char="•"/>
              <a:tabLst/>
              <a:defRPr/>
            </a:pPr>
            <a:r>
              <a:rPr lang="sv-SE" dirty="0"/>
              <a:t>Följsamhet i umgänget. Här pratar ni om att ha Tid tillsammans – Basen i Komet och något som </a:t>
            </a:r>
            <a:r>
              <a:rPr lang="sv-SE" dirty="0" err="1"/>
              <a:t>fld</a:t>
            </a:r>
            <a:r>
              <a:rPr lang="sv-SE" dirty="0"/>
              <a:t> kommer att jobba</a:t>
            </a:r>
            <a:r>
              <a:rPr lang="sv-SE" baseline="0" dirty="0"/>
              <a:t> med genom hela programmet.</a:t>
            </a:r>
          </a:p>
          <a:p>
            <a:pPr marL="171428" indent="-171428">
              <a:buFont typeface="Arial"/>
              <a:buChar char="•"/>
            </a:pPr>
            <a:endParaRPr lang="sv-SE" dirty="0"/>
          </a:p>
          <a:p>
            <a:pPr marL="171428" indent="-171428">
              <a:buFont typeface="Arial"/>
              <a:buChar char="•"/>
            </a:pPr>
            <a:r>
              <a:rPr lang="sv-SE" dirty="0"/>
              <a:t>Övning hemma – Hemuppgift till varje träff, genomgång i början av nästa träff.</a:t>
            </a:r>
          </a:p>
          <a:p>
            <a:pPr eaLnBrk="1" hangingPunct="1"/>
            <a:endParaRPr lang="sv-SE" dirty="0"/>
          </a:p>
        </p:txBody>
      </p:sp>
      <p:sp>
        <p:nvSpPr>
          <p:cNvPr id="172036" name="Platshållare för bild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2C856E-90A4-484E-A154-1BC6A4A0FDE7}" type="slidenum">
              <a:rPr lang="sv-SE" smtClean="0"/>
              <a:pPr fontAlgn="base">
                <a:spcBef>
                  <a:spcPct val="0"/>
                </a:spcBef>
                <a:spcAft>
                  <a:spcPct val="0"/>
                </a:spcAft>
                <a:defRPr/>
              </a:pPr>
              <a:t>21</a:t>
            </a:fld>
            <a:endParaRPr lang="sv-S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dirty="0"/>
              <a:t>1 min</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dirty="0"/>
              <a:t>Det här illustrerar</a:t>
            </a:r>
            <a:r>
              <a:rPr lang="sv-SE" baseline="0" dirty="0"/>
              <a:t> </a:t>
            </a:r>
            <a:r>
              <a:rPr lang="sv-SE" dirty="0"/>
              <a:t>Komet.</a:t>
            </a:r>
            <a:r>
              <a:rPr lang="sv-SE" baseline="0" dirty="0"/>
              <a:t> Programmet är uppbyggt som en pyramid, där största delen ligger på basen, att förbättra relationen. Träffarna är upplagda så att man börjar nerifrån och går uppåt. De sista träffarna pratar man om problemlösning, regler och överenskommelser. Vanligtvis vill föräldrarna börja högst upp . </a:t>
            </a:r>
            <a:br>
              <a:rPr lang="sv-SE" baseline="0" dirty="0"/>
            </a:br>
            <a:endParaRPr lang="sv-SE" baseline="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baseline="0" dirty="0"/>
              <a:t>Även vi kommer under utbildningen börja med basen </a:t>
            </a:r>
            <a:r>
              <a:rPr lang="sv-SE" i="1" baseline="0" dirty="0"/>
              <a:t>Tid tillsammans </a:t>
            </a:r>
            <a:r>
              <a:rPr lang="sv-SE" baseline="0" dirty="0"/>
              <a:t>och sedan att prata om de övriga delarna i Pyramiden kommande utbildningsdagar: </a:t>
            </a:r>
            <a:r>
              <a:rPr lang="sv-SE" i="1" baseline="0" dirty="0"/>
              <a:t>positiv  kommunikation, problemlösning, regler. </a:t>
            </a:r>
          </a:p>
          <a:p>
            <a:pPr marL="0" indent="0">
              <a:buFont typeface="Arial"/>
              <a:buNone/>
            </a:pPr>
            <a:endParaRPr lang="sv-SE" baseline="0" dirty="0"/>
          </a:p>
          <a:p>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22</a:t>
            </a:fld>
            <a:endParaRPr lang="sv-S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Platshållare för bildobjekt 1"/>
          <p:cNvSpPr>
            <a:spLocks noGrp="1" noRot="1" noChangeAspect="1" noTextEdit="1"/>
          </p:cNvSpPr>
          <p:nvPr>
            <p:ph type="sldImg"/>
          </p:nvPr>
        </p:nvSpPr>
        <p:spPr>
          <a:ln/>
        </p:spPr>
      </p:sp>
      <p:sp>
        <p:nvSpPr>
          <p:cNvPr id="90115" name="Platshållare för anteckningar 2"/>
          <p:cNvSpPr>
            <a:spLocks noGrp="1"/>
          </p:cNvSpPr>
          <p:nvPr>
            <p:ph type="body" idx="1"/>
          </p:nvPr>
        </p:nvSpPr>
        <p:spPr>
          <a:noFill/>
          <a:ln/>
        </p:spPr>
        <p:txBody>
          <a:bodyPr>
            <a:normAutofit/>
          </a:bodyPr>
          <a:lstStyle/>
          <a:p>
            <a:pPr marL="0" indent="0">
              <a:buFont typeface="Arial"/>
              <a:buNone/>
            </a:pPr>
            <a:r>
              <a:rPr lang="sv-SE" b="0" baseline="0" dirty="0"/>
              <a:t>3 min</a:t>
            </a:r>
            <a:endParaRPr lang="sv-SE" b="1" baseline="0" dirty="0"/>
          </a:p>
          <a:p>
            <a:pPr marL="0" indent="0">
              <a:buFont typeface="Arial"/>
              <a:buNone/>
            </a:pPr>
            <a:r>
              <a:rPr lang="sv-SE" b="1" baseline="0" dirty="0"/>
              <a:t>Orsaksmodellen</a:t>
            </a:r>
            <a:r>
              <a:rPr lang="sv-SE" baseline="0" dirty="0"/>
              <a:t> eller Byrån. I</a:t>
            </a:r>
            <a:r>
              <a:rPr lang="sv-SE" dirty="0"/>
              <a:t>bland fastnar man i att prata om och</a:t>
            </a:r>
            <a:r>
              <a:rPr lang="sv-SE" baseline="0" dirty="0"/>
              <a:t> vilja hitta orsaker. Det här är ett sätt att förtydliga och beskriva för föräldrarna att i Komet jobbar vi med bemötande. Att leta orsaker och och prata om egenskaper leder inte till nya beteenden eller förändring i vardagen. </a:t>
            </a:r>
          </a:p>
          <a:p>
            <a:pPr marL="0" indent="0">
              <a:buFont typeface="Arial"/>
              <a:buNone/>
            </a:pPr>
            <a:endParaRPr lang="sv-SE" baseline="0" dirty="0"/>
          </a:p>
          <a:p>
            <a:pPr marL="0" indent="0">
              <a:buFont typeface="Arial"/>
              <a:buNone/>
            </a:pPr>
            <a:r>
              <a:rPr lang="sv-SE" b="1" baseline="0" dirty="0"/>
              <a:t>Fråga gruppledarna</a:t>
            </a:r>
            <a:r>
              <a:rPr lang="sv-SE" baseline="0" dirty="0"/>
              <a:t>: Vad skulle kunna finnas i de olika lådorna?</a:t>
            </a:r>
          </a:p>
          <a:p>
            <a:pPr marL="171428" indent="-171428">
              <a:buFont typeface="Arial"/>
              <a:buChar char="•"/>
            </a:pPr>
            <a:r>
              <a:rPr lang="sv-SE" baseline="0" dirty="0"/>
              <a:t>Tonåringens egenskaper - lätt irriterad, impulsiv, skjuter upp saker, kort stubin</a:t>
            </a:r>
          </a:p>
          <a:p>
            <a:pPr marL="171428" indent="-171428">
              <a:buFont typeface="Arial"/>
              <a:buChar char="•"/>
            </a:pPr>
            <a:r>
              <a:rPr lang="sv-SE" baseline="0" dirty="0"/>
              <a:t>Föräldrarnas egenskaper – lättirriterad, impulsiv, skjuter upp saker, kort stubin</a:t>
            </a:r>
          </a:p>
          <a:p>
            <a:pPr marL="171428" indent="-171428">
              <a:buFont typeface="Arial"/>
              <a:buChar char="•"/>
            </a:pPr>
            <a:r>
              <a:rPr lang="sv-SE" baseline="0" dirty="0"/>
              <a:t>Livssituation – Dålig ekonomi, boende, konflikter, sjukdom</a:t>
            </a:r>
          </a:p>
          <a:p>
            <a:r>
              <a:rPr lang="sv-SE" baseline="0" dirty="0"/>
              <a:t>Men</a:t>
            </a:r>
          </a:p>
          <a:p>
            <a:pPr marL="171428" indent="-171428">
              <a:buFont typeface="Arial"/>
              <a:buChar char="•"/>
            </a:pPr>
            <a:r>
              <a:rPr lang="sv-SE" baseline="0" dirty="0"/>
              <a:t>Bemötande –Det är det här Komet handlar om och lär ut. Bemöta mer effektivt, som främjar relationen och minskar risken för kritik och konflikt. Det är här man kan göra förändringar direkt. Kan inverka på övriga lådor i positiv riktning. Hur kan du prova ett annat sätt? Hur vill du göra annorlunda?</a:t>
            </a:r>
            <a:endParaRPr lang="sv-SE" dirty="0"/>
          </a:p>
        </p:txBody>
      </p:sp>
      <p:sp>
        <p:nvSpPr>
          <p:cNvPr id="90116" name="Platshållare för bildnummer 3"/>
          <p:cNvSpPr>
            <a:spLocks noGrp="1"/>
          </p:cNvSpPr>
          <p:nvPr>
            <p:ph type="sldNum" sz="quarter" idx="5"/>
          </p:nvPr>
        </p:nvSpPr>
        <p:spPr>
          <a:noFill/>
        </p:spPr>
        <p:txBody>
          <a:bodyPr/>
          <a:lstStyle/>
          <a:p>
            <a:fld id="{28C59FDB-947F-4158-BFBC-5BA7E79A4AE3}" type="slidenum">
              <a:rPr lang="sv-SE" smtClean="0"/>
              <a:pPr/>
              <a:t>23</a:t>
            </a:fld>
            <a:endParaRPr lang="sv-S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10000"/>
          </a:bodyPr>
          <a:lstStyle/>
          <a:p>
            <a:pPr marL="0" indent="0">
              <a:buFont typeface="Arial"/>
              <a:buNone/>
            </a:pPr>
            <a:r>
              <a:rPr lang="sv-SE" b="0" dirty="0"/>
              <a:t>5 min</a:t>
            </a:r>
            <a:endParaRPr lang="sv-SE" b="1" dirty="0"/>
          </a:p>
          <a:p>
            <a:pPr marL="0" indent="0">
              <a:buFont typeface="Arial"/>
              <a:buNone/>
            </a:pPr>
            <a:r>
              <a:rPr lang="sv-SE" b="1" dirty="0"/>
              <a:t>Uppmärksamhetsprincipen</a:t>
            </a:r>
            <a:r>
              <a:rPr lang="sv-SE" dirty="0"/>
              <a:t>. Med den principen</a:t>
            </a:r>
            <a:r>
              <a:rPr lang="sv-SE" baseline="0" dirty="0"/>
              <a:t> vill vi b</a:t>
            </a:r>
            <a:r>
              <a:rPr lang="sv-SE" dirty="0"/>
              <a:t>elyser</a:t>
            </a:r>
            <a:r>
              <a:rPr lang="sv-SE" baseline="0" dirty="0"/>
              <a:t> vi</a:t>
            </a:r>
            <a:r>
              <a:rPr lang="sv-SE" dirty="0"/>
              <a:t>kten av uppmärksamhet och villkorslös kärlek.  Vilket</a:t>
            </a:r>
            <a:r>
              <a:rPr lang="sv-SE" baseline="0" dirty="0"/>
              <a:t> ökar ett beteende men även stärker </a:t>
            </a:r>
            <a:r>
              <a:rPr lang="sv-SE" dirty="0"/>
              <a:t>utvecklande</a:t>
            </a:r>
            <a:r>
              <a:rPr lang="sv-SE" baseline="0" dirty="0"/>
              <a:t> av god självkänsla.  B</a:t>
            </a:r>
            <a:r>
              <a:rPr lang="sv-SE" dirty="0"/>
              <a:t>arnets</a:t>
            </a:r>
            <a:r>
              <a:rPr lang="sv-SE" baseline="0" dirty="0"/>
              <a:t> behov av att känna sig värdefull, känna värme och få uppmärksamhet som inte är villkorad på något sätt, är en del i anknytningsprocessen. </a:t>
            </a:r>
          </a:p>
          <a:p>
            <a:pPr marL="0" indent="0">
              <a:buFont typeface="Arial"/>
              <a:buNone/>
            </a:pPr>
            <a:endParaRPr lang="sv-SE" baseline="0" dirty="0"/>
          </a:p>
          <a:p>
            <a:pPr marL="0" indent="0">
              <a:buFont typeface="Arial"/>
              <a:buNone/>
            </a:pPr>
            <a:r>
              <a:rPr lang="sv-SE" b="1" baseline="0" dirty="0"/>
              <a:t>Ficklampan </a:t>
            </a:r>
            <a:r>
              <a:rPr lang="sv-SE" baseline="0" dirty="0"/>
              <a:t>symboliserar att det vi lyser på kommer att växa, bli större, mer av.</a:t>
            </a:r>
          </a:p>
          <a:p>
            <a:pPr marL="171428" indent="-171428">
              <a:buFont typeface="Arial"/>
              <a:buChar char="•"/>
            </a:pPr>
            <a:r>
              <a:rPr lang="sv-SE" baseline="0" dirty="0"/>
              <a:t>GL skall hjälpa </a:t>
            </a:r>
            <a:r>
              <a:rPr lang="sv-SE" baseline="0" dirty="0" err="1"/>
              <a:t>fld</a:t>
            </a:r>
            <a:r>
              <a:rPr lang="sv-SE" baseline="0" dirty="0"/>
              <a:t> att styra om uppmärksamheten från bråkiga, oönskade beteenden, till beteenden som är mer sociala, trevliga, effektiva eller bättre på olika sätt. </a:t>
            </a:r>
          </a:p>
          <a:p>
            <a:pPr marL="171428" indent="-171428">
              <a:buFont typeface="Arial"/>
              <a:buChar char="•"/>
            </a:pPr>
            <a:r>
              <a:rPr lang="sv-SE" baseline="0" dirty="0"/>
              <a:t>GL skall hjälpa </a:t>
            </a:r>
            <a:r>
              <a:rPr lang="sv-SE" baseline="0" dirty="0" err="1"/>
              <a:t>fld</a:t>
            </a:r>
            <a:r>
              <a:rPr lang="sv-SE" baseline="0" dirty="0"/>
              <a:t> att lysa med ficklampan på beteenden vi vill se mer av och hjälpa dem att släcka ficklampan ibland (välja strider)</a:t>
            </a:r>
          </a:p>
          <a:p>
            <a:pPr marL="0" indent="0" defTabSz="914283" fontAlgn="base">
              <a:spcBef>
                <a:spcPct val="0"/>
              </a:spcBef>
              <a:spcAft>
                <a:spcPct val="0"/>
              </a:spcAft>
              <a:buFont typeface="Arial"/>
              <a:buNone/>
              <a:defRPr/>
            </a:pPr>
            <a:endParaRPr lang="sv-SE" b="0" baseline="0" dirty="0"/>
          </a:p>
          <a:p>
            <a:pPr marL="0" indent="0" defTabSz="914283" fontAlgn="base">
              <a:spcBef>
                <a:spcPct val="0"/>
              </a:spcBef>
              <a:spcAft>
                <a:spcPct val="0"/>
              </a:spcAft>
              <a:buFont typeface="Arial"/>
              <a:buNone/>
              <a:defRPr/>
            </a:pPr>
            <a:r>
              <a:rPr lang="sv-SE" b="1" baseline="0" dirty="0"/>
              <a:t>Demonstration</a:t>
            </a:r>
            <a:r>
              <a:rPr lang="sv-SE" b="1" dirty="0"/>
              <a:t> </a:t>
            </a:r>
            <a:r>
              <a:rPr lang="sv-SE" dirty="0"/>
              <a:t>som belyser uppmärksamhetsprincipen</a:t>
            </a:r>
            <a:r>
              <a:rPr lang="sv-SE" baseline="0" dirty="0"/>
              <a:t>: </a:t>
            </a:r>
            <a:r>
              <a:rPr lang="sv-SE" dirty="0"/>
              <a:t>Ungdomen</a:t>
            </a:r>
            <a:r>
              <a:rPr lang="sv-SE" baseline="0" dirty="0"/>
              <a:t> kommer hem, slänger jacka och väska, sjunker ner i soffan. </a:t>
            </a:r>
          </a:p>
          <a:p>
            <a:pPr marL="0" indent="0" defTabSz="914283" fontAlgn="base">
              <a:spcBef>
                <a:spcPct val="0"/>
              </a:spcBef>
              <a:spcAft>
                <a:spcPct val="0"/>
              </a:spcAft>
              <a:buFont typeface="Arial"/>
              <a:buNone/>
              <a:defRPr/>
            </a:pPr>
            <a:endParaRPr lang="sv-SE" baseline="0" dirty="0"/>
          </a:p>
          <a:p>
            <a:pPr marL="171428" indent="-171428" defTabSz="914283" fontAlgn="base">
              <a:spcBef>
                <a:spcPct val="0"/>
              </a:spcBef>
              <a:spcAft>
                <a:spcPct val="0"/>
              </a:spcAft>
              <a:buFont typeface="Arial"/>
              <a:buChar char="•"/>
              <a:defRPr/>
            </a:pPr>
            <a:r>
              <a:rPr lang="sv-SE" baseline="0" dirty="0"/>
              <a:t>Rollspel 1: Förälder uppmärksammar det dåliga. (Dvs. att ungdomen slängt jackan och väskan på golvet). </a:t>
            </a:r>
          </a:p>
          <a:p>
            <a:pPr marL="0" marR="0" lvl="0" indent="0" algn="l" defTabSz="914283" rtl="0" eaLnBrk="1" fontAlgn="base" latinLnBrk="0" hangingPunct="1">
              <a:lnSpc>
                <a:spcPct val="100000"/>
              </a:lnSpc>
              <a:spcBef>
                <a:spcPct val="0"/>
              </a:spcBef>
              <a:spcAft>
                <a:spcPct val="0"/>
              </a:spcAft>
              <a:buClrTx/>
              <a:buSzTx/>
              <a:buFont typeface="Arial"/>
              <a:buNone/>
              <a:tabLst/>
              <a:defRPr/>
            </a:pPr>
            <a:endParaRPr lang="sv-SE" baseline="0" dirty="0"/>
          </a:p>
          <a:p>
            <a:pPr marL="0" marR="0" lvl="0" indent="0" algn="l" defTabSz="914283" rtl="0" eaLnBrk="1" fontAlgn="base" latinLnBrk="0" hangingPunct="1">
              <a:lnSpc>
                <a:spcPct val="100000"/>
              </a:lnSpc>
              <a:spcBef>
                <a:spcPct val="0"/>
              </a:spcBef>
              <a:spcAft>
                <a:spcPct val="0"/>
              </a:spcAft>
              <a:buClrTx/>
              <a:buSzTx/>
              <a:buFont typeface="Arial"/>
              <a:buNone/>
              <a:tabLst/>
              <a:defRPr/>
            </a:pPr>
            <a:r>
              <a:rPr lang="sv-SE" baseline="0" dirty="0"/>
              <a:t>Efter rollspel 1 Fråga: Vilka beteenden uppmärksammade </a:t>
            </a:r>
            <a:r>
              <a:rPr lang="sv-SE" baseline="0" dirty="0" err="1"/>
              <a:t>fld</a:t>
            </a:r>
            <a:r>
              <a:rPr lang="sv-SE" baseline="0" dirty="0"/>
              <a:t>?</a:t>
            </a:r>
          </a:p>
          <a:p>
            <a:pPr marL="171428" indent="-171428" defTabSz="914283" fontAlgn="base">
              <a:spcBef>
                <a:spcPct val="0"/>
              </a:spcBef>
              <a:spcAft>
                <a:spcPct val="0"/>
              </a:spcAft>
              <a:buFont typeface="Arial"/>
              <a:buChar char="•"/>
              <a:defRPr/>
            </a:pPr>
            <a:endParaRPr lang="sv-SE" baseline="0" dirty="0"/>
          </a:p>
          <a:p>
            <a:pPr marL="171428" marR="0" lvl="0" indent="-171428" algn="l" defTabSz="914283" rtl="0" eaLnBrk="1" fontAlgn="base" latinLnBrk="0" hangingPunct="1">
              <a:lnSpc>
                <a:spcPct val="100000"/>
              </a:lnSpc>
              <a:spcBef>
                <a:spcPct val="0"/>
              </a:spcBef>
              <a:spcAft>
                <a:spcPct val="0"/>
              </a:spcAft>
              <a:buClrTx/>
              <a:buSzTx/>
              <a:buFont typeface="Arial"/>
              <a:buChar char="•"/>
              <a:tabLst/>
              <a:defRPr/>
            </a:pPr>
            <a:r>
              <a:rPr lang="sv-SE" baseline="0" dirty="0"/>
              <a:t>Rollspel 2: Förälder uppmärksammar det den vill se mer av samt är en bra modell.  (Tex hej, hur har du haft det idag, bra att du fick med dig väskan (om det brukar vara ett problem).</a:t>
            </a:r>
            <a:endParaRPr lang="sv-SE" dirty="0"/>
          </a:p>
          <a:p>
            <a:pPr marL="171428" indent="-171428" defTabSz="914283" fontAlgn="base">
              <a:spcBef>
                <a:spcPct val="0"/>
              </a:spcBef>
              <a:spcAft>
                <a:spcPct val="0"/>
              </a:spcAft>
              <a:buFont typeface="Arial"/>
              <a:buChar char="•"/>
              <a:defRPr/>
            </a:pPr>
            <a:endParaRPr lang="sv-SE" baseline="0" dirty="0"/>
          </a:p>
          <a:p>
            <a:pPr marL="0" indent="0" defTabSz="914283" fontAlgn="base">
              <a:spcBef>
                <a:spcPct val="0"/>
              </a:spcBef>
              <a:spcAft>
                <a:spcPct val="0"/>
              </a:spcAft>
              <a:buFont typeface="Arial" panose="020B0604020202020204" pitchFamily="34" charset="0"/>
              <a:buNone/>
              <a:defRPr/>
            </a:pPr>
            <a:r>
              <a:rPr lang="sv-SE" baseline="0" dirty="0"/>
              <a:t>Efter rollspel 2 fråga:  Vilka beteenden uppmärksammade </a:t>
            </a:r>
            <a:r>
              <a:rPr lang="sv-SE" baseline="0" dirty="0" err="1"/>
              <a:t>fld</a:t>
            </a:r>
            <a:r>
              <a:rPr lang="sv-SE" baseline="0" dirty="0"/>
              <a:t> nu?</a:t>
            </a:r>
          </a:p>
          <a:p>
            <a:pPr defTabSz="914283" fontAlgn="base">
              <a:spcBef>
                <a:spcPct val="0"/>
              </a:spcBef>
              <a:spcAft>
                <a:spcPct val="0"/>
              </a:spcAft>
              <a:defRPr/>
            </a:pPr>
            <a:endParaRPr lang="sv-SE" baseline="0" dirty="0"/>
          </a:p>
          <a:p>
            <a:pPr marL="0" indent="0" defTabSz="914283" fontAlgn="base">
              <a:spcBef>
                <a:spcPct val="0"/>
              </a:spcBef>
              <a:spcAft>
                <a:spcPct val="0"/>
              </a:spcAft>
              <a:buFont typeface="Arial" panose="020B0604020202020204" pitchFamily="34" charset="0"/>
              <a:buNone/>
              <a:defRPr/>
            </a:pPr>
            <a:r>
              <a:rPr lang="sv-SE" u="sng" baseline="0" dirty="0"/>
              <a:t>Sammanfatta: </a:t>
            </a:r>
            <a:r>
              <a:rPr lang="sv-SE" u="none" baseline="0" dirty="0" err="1"/>
              <a:t>Demonstratonen</a:t>
            </a:r>
            <a:r>
              <a:rPr lang="sv-SE" baseline="0" dirty="0"/>
              <a:t> illustrerar Uppmärksamhetsprincipen. Det barnet får uppmärksamhet för kommer det att fortsätta med. Poängtera att </a:t>
            </a:r>
            <a:r>
              <a:rPr lang="sv-SE" baseline="0" dirty="0" err="1"/>
              <a:t>fld</a:t>
            </a:r>
            <a:r>
              <a:rPr lang="sv-SE" baseline="0" dirty="0"/>
              <a:t> i rollspel 2 också behåller/får en bättre relation till sin ungdom. </a:t>
            </a:r>
          </a:p>
          <a:p>
            <a:pPr eaLnBrk="1" hangingPunct="1">
              <a:spcBef>
                <a:spcPct val="0"/>
              </a:spcBef>
            </a:pPr>
            <a:endParaRPr lang="sv-SE" dirty="0"/>
          </a:p>
        </p:txBody>
      </p:sp>
      <p:sp>
        <p:nvSpPr>
          <p:cNvPr id="4" name="Platshållare för bildnummer 3"/>
          <p:cNvSpPr>
            <a:spLocks noGrp="1"/>
          </p:cNvSpPr>
          <p:nvPr>
            <p:ph type="sldNum" sz="quarter" idx="10"/>
          </p:nvPr>
        </p:nvSpPr>
        <p:spPr/>
        <p:txBody>
          <a:bodyPr/>
          <a:lstStyle/>
          <a:p>
            <a:pPr>
              <a:defRPr/>
            </a:pPr>
            <a:fld id="{01FE273C-EDB5-47F0-893E-11C7B2E2B5B1}" type="slidenum">
              <a:rPr lang="sv-SE" smtClean="0"/>
              <a:pPr>
                <a:defRPr/>
              </a:pPr>
              <a:t>24</a:t>
            </a:fld>
            <a:endParaRPr lang="sv-S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268FF2-8A3B-4836-ABF3-AADA2286A279}" type="slidenum">
              <a:rPr lang="sv-SE" smtClean="0"/>
              <a:pPr fontAlgn="base">
                <a:spcBef>
                  <a:spcPct val="0"/>
                </a:spcBef>
                <a:spcAft>
                  <a:spcPct val="0"/>
                </a:spcAft>
                <a:defRPr/>
              </a:pPr>
              <a:t>25</a:t>
            </a:fld>
            <a:endParaRPr lang="sv-SE"/>
          </a:p>
        </p:txBody>
      </p:sp>
      <p:sp>
        <p:nvSpPr>
          <p:cNvPr id="147459" name="Rectangle 2"/>
          <p:cNvSpPr>
            <a:spLocks noGrp="1" noRot="1" noChangeAspect="1" noChangeArrowheads="1" noTextEdit="1"/>
          </p:cNvSpPr>
          <p:nvPr>
            <p:ph type="sldImg"/>
          </p:nvPr>
        </p:nvSpPr>
        <p:spPr bwMode="auto">
          <a:xfrm>
            <a:off x="919163" y="746125"/>
            <a:ext cx="4962525" cy="3722688"/>
          </a:xfrm>
          <a:noFill/>
          <a:ln>
            <a:solidFill>
              <a:srgbClr val="000000"/>
            </a:solidFill>
            <a:miter lim="800000"/>
            <a:headEnd/>
            <a:tailEnd/>
          </a:ln>
        </p:spPr>
      </p:sp>
      <p:sp>
        <p:nvSpPr>
          <p:cNvPr id="147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indent="0">
              <a:spcBef>
                <a:spcPct val="0"/>
              </a:spcBef>
              <a:buFont typeface="Arial"/>
              <a:buNone/>
            </a:pPr>
            <a:r>
              <a:rPr lang="sv-SE" dirty="0"/>
              <a:t>1 min</a:t>
            </a:r>
          </a:p>
          <a:p>
            <a:pPr marL="0" indent="0">
              <a:spcBef>
                <a:spcPct val="0"/>
              </a:spcBef>
              <a:buFont typeface="Arial"/>
              <a:buNone/>
            </a:pPr>
            <a:r>
              <a:rPr lang="sv-SE" dirty="0"/>
              <a:t>Att</a:t>
            </a:r>
            <a:r>
              <a:rPr lang="sv-SE" baseline="0" dirty="0"/>
              <a:t> få u</a:t>
            </a:r>
            <a:r>
              <a:rPr lang="sv-SE" dirty="0"/>
              <a:t>ppmärksamhet, att bli sedda/bekräftade</a:t>
            </a:r>
            <a:r>
              <a:rPr lang="sv-SE" baseline="0" dirty="0"/>
              <a:t> är ett </a:t>
            </a:r>
            <a:r>
              <a:rPr lang="sv-SE" dirty="0"/>
              <a:t>grundläggande behov för oss människor och har ett stort överlevnadsvärde.</a:t>
            </a:r>
            <a:r>
              <a:rPr lang="sv-SE" baseline="0" dirty="0"/>
              <a:t> </a:t>
            </a:r>
          </a:p>
          <a:p>
            <a:pPr marL="0" indent="0">
              <a:spcBef>
                <a:spcPct val="0"/>
              </a:spcBef>
              <a:buFont typeface="Arial"/>
              <a:buNone/>
            </a:pPr>
            <a:endParaRPr lang="sv-SE" baseline="0" dirty="0"/>
          </a:p>
          <a:p>
            <a:pPr marL="0" indent="0">
              <a:spcBef>
                <a:spcPct val="0"/>
              </a:spcBef>
              <a:buFont typeface="Arial"/>
              <a:buNone/>
            </a:pPr>
            <a:r>
              <a:rPr lang="sv-SE" baseline="0" dirty="0"/>
              <a:t>Det lilla barnet behöver uppmärksamhet </a:t>
            </a:r>
            <a:r>
              <a:rPr lang="sv-SE" dirty="0"/>
              <a:t>för</a:t>
            </a:r>
            <a:r>
              <a:rPr lang="sv-SE" baseline="0" dirty="0"/>
              <a:t> att få</a:t>
            </a:r>
            <a:r>
              <a:rPr lang="sv-SE" dirty="0"/>
              <a:t> mat, skydd, tröst, värme för att kunna överleva.</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buFont typeface="Arial"/>
              <a:buNone/>
            </a:pPr>
            <a:r>
              <a:rPr lang="sv-SE" b="0" dirty="0"/>
              <a:t>2 min</a:t>
            </a:r>
            <a:endParaRPr lang="sv-SE" b="1" dirty="0"/>
          </a:p>
          <a:p>
            <a:pPr marL="0" indent="0">
              <a:buFont typeface="Arial"/>
              <a:buNone/>
            </a:pPr>
            <a:r>
              <a:rPr lang="sv-SE" b="1" dirty="0"/>
              <a:t>Härmningsprincipen</a:t>
            </a:r>
            <a:r>
              <a:rPr lang="sv-SE" dirty="0"/>
              <a:t>.</a:t>
            </a:r>
            <a:r>
              <a:rPr lang="sv-SE" baseline="0" dirty="0"/>
              <a:t> Illustrerar modellinlärning, ett viktigt begrepp för att förstå hur vi lär oss olika beteenden. Illustrationen finns i föräldramaterialet.</a:t>
            </a:r>
          </a:p>
          <a:p>
            <a:endParaRPr lang="sv-SE" baseline="0" dirty="0"/>
          </a:p>
          <a:p>
            <a:r>
              <a:rPr lang="sv-SE" baseline="0" dirty="0"/>
              <a:t>Man brukar prata om 3 olika inlärningsvägar: </a:t>
            </a:r>
          </a:p>
          <a:p>
            <a:pPr marL="252323" indent="-252323">
              <a:buFont typeface="Arial" panose="020B0604020202020204" pitchFamily="34" charset="0"/>
              <a:buChar char="•"/>
            </a:pPr>
            <a:r>
              <a:rPr lang="sv-SE" baseline="0" dirty="0"/>
              <a:t>Modellinlärning – barnet lär sig av omgivningen, viktiga, relevanta personer. </a:t>
            </a:r>
          </a:p>
          <a:p>
            <a:pPr marL="252323" indent="-252323">
              <a:buFont typeface="Arial" panose="020B0604020202020204" pitchFamily="34" charset="0"/>
              <a:buChar char="•"/>
            </a:pPr>
            <a:r>
              <a:rPr lang="sv-SE" baseline="0" dirty="0"/>
              <a:t>Egen erfarenhet – man lär sig av det man är med om och upplever. </a:t>
            </a:r>
          </a:p>
          <a:p>
            <a:pPr marL="252323" indent="-252323">
              <a:buFont typeface="Arial" panose="020B0604020202020204" pitchFamily="34" charset="0"/>
              <a:buChar char="•"/>
            </a:pPr>
            <a:r>
              <a:rPr lang="sv-SE" baseline="0" dirty="0"/>
              <a:t>Instruktionsinlärning -  man lär sig genom att få en instruktion, muntligt eller läsa en text.</a:t>
            </a:r>
          </a:p>
          <a:p>
            <a:pPr marL="252323" indent="-252323">
              <a:buFont typeface="Arial" panose="020B0604020202020204" pitchFamily="34" charset="0"/>
              <a:buChar char="•"/>
            </a:pPr>
            <a:endParaRPr lang="sv-SE" baseline="0" dirty="0"/>
          </a:p>
          <a:p>
            <a:pPr marL="0" indent="0">
              <a:buFont typeface="Arial" panose="020B0604020202020204" pitchFamily="34" charset="0"/>
              <a:buNone/>
            </a:pPr>
            <a:r>
              <a:rPr lang="sv-SE" b="1" baseline="0" dirty="0"/>
              <a:t>Modellinlärning </a:t>
            </a:r>
            <a:r>
              <a:rPr lang="sv-SE" baseline="0" dirty="0"/>
              <a:t>brukar anses som en viktig och stark inlärningsväg för </a:t>
            </a:r>
            <a:r>
              <a:rPr lang="sv-SE" b="1" baseline="0" dirty="0"/>
              <a:t>barn och unga</a:t>
            </a:r>
            <a:r>
              <a:rPr lang="sv-SE" baseline="0" dirty="0"/>
              <a:t>.</a:t>
            </a:r>
          </a:p>
          <a:p>
            <a:endParaRPr lang="sv-SE" baseline="0" dirty="0"/>
          </a:p>
          <a:p>
            <a:r>
              <a:rPr lang="sv-SE" baseline="0" dirty="0"/>
              <a:t>Som GL skall du hjälpa </a:t>
            </a:r>
            <a:r>
              <a:rPr lang="sv-SE" baseline="0" dirty="0" err="1"/>
              <a:t>fld</a:t>
            </a:r>
            <a:r>
              <a:rPr lang="sv-SE" baseline="0" dirty="0"/>
              <a:t> att tänka på eget beteende och hur det påverkar ungdomen. Här är det viktigt att inge hopp och att uttrycka att man som förälder har en ny chans varje minut att göra andra/bättre beteenden och påverka sin ungdom på positivt sätt.</a:t>
            </a:r>
          </a:p>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26</a:t>
            </a:fld>
            <a:endParaRPr lang="sv-SE"/>
          </a:p>
        </p:txBody>
      </p:sp>
    </p:spTree>
    <p:extLst>
      <p:ext uri="{BB962C8B-B14F-4D97-AF65-F5344CB8AC3E}">
        <p14:creationId xmlns:p14="http://schemas.microsoft.com/office/powerpoint/2010/main" val="239755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sv-SE" baseline="0" dirty="0"/>
              <a:t>2 min</a:t>
            </a:r>
          </a:p>
          <a:p>
            <a:endParaRPr lang="sv-SE" baseline="0" dirty="0"/>
          </a:p>
          <a:p>
            <a:r>
              <a:rPr lang="sv-SE" baseline="0" dirty="0"/>
              <a:t>Man </a:t>
            </a:r>
            <a:r>
              <a:rPr lang="sv-SE" dirty="0"/>
              <a:t>kan likna relationen med sitt barn som ett konto</a:t>
            </a:r>
            <a:r>
              <a:rPr lang="sv-SE" baseline="0" dirty="0"/>
              <a:t> där man gör insättningar och uttag.</a:t>
            </a:r>
            <a:r>
              <a:rPr lang="sv-SE" dirty="0"/>
              <a:t> </a:t>
            </a:r>
          </a:p>
          <a:p>
            <a:pPr marL="171450" indent="-171450">
              <a:buFont typeface="Arial" panose="020B0604020202020204" pitchFamily="34" charset="0"/>
              <a:buChar char="•"/>
            </a:pPr>
            <a:r>
              <a:rPr lang="sv-SE" dirty="0"/>
              <a:t>För att få en fungerande relation måste man göra fler insättningar än</a:t>
            </a:r>
            <a:r>
              <a:rPr lang="sv-SE" baseline="0" dirty="0"/>
              <a:t> uttag, precis som gäller för att få en fungerande ekonomi. </a:t>
            </a:r>
          </a:p>
          <a:p>
            <a:pPr marL="171450" indent="-171450">
              <a:buFont typeface="Arial" panose="020B0604020202020204" pitchFamily="34" charset="0"/>
              <a:buChar char="•"/>
            </a:pPr>
            <a:r>
              <a:rPr lang="sv-SE" baseline="0" dirty="0"/>
              <a:t>Ungefär fem gånger mer positiv än negativ kommunikation behövs. Det gäller alla relationer. Det har stöd i forskning, studier gjorda på föräldrar och barn samt på parrelationer. (Hart &amp; </a:t>
            </a:r>
            <a:r>
              <a:rPr lang="sv-SE" baseline="0" dirty="0" err="1"/>
              <a:t>Risley</a:t>
            </a:r>
            <a:r>
              <a:rPr lang="sv-SE" baseline="0" dirty="0"/>
              <a:t> 2003) (</a:t>
            </a:r>
            <a:r>
              <a:rPr lang="sv-SE" baseline="0" dirty="0" err="1"/>
              <a:t>Gottman</a:t>
            </a:r>
            <a:r>
              <a:rPr lang="sv-SE" baseline="0" dirty="0"/>
              <a:t> </a:t>
            </a:r>
            <a:r>
              <a:rPr lang="sv-SE" baseline="0" dirty="0" err="1"/>
              <a:t>mfl</a:t>
            </a:r>
            <a:r>
              <a:rPr lang="sv-SE" baseline="0" dirty="0"/>
              <a:t> 1998) </a:t>
            </a:r>
          </a:p>
          <a:p>
            <a:pPr marL="171450" indent="-171450">
              <a:buFont typeface="Arial" panose="020B0604020202020204" pitchFamily="34" charset="0"/>
              <a:buChar char="•"/>
            </a:pPr>
            <a:r>
              <a:rPr lang="sv-SE" baseline="0" dirty="0"/>
              <a:t>Det beror på att gränser, tillsägelser, tjat mm väger så tungt, det dränerar relationen.</a:t>
            </a:r>
          </a:p>
          <a:p>
            <a:pPr marL="0" indent="0">
              <a:buFont typeface="Arial" panose="020B0604020202020204" pitchFamily="34" charset="0"/>
              <a:buNone/>
            </a:pPr>
            <a:endParaRPr lang="sv-SE" baseline="0" dirty="0"/>
          </a:p>
          <a:p>
            <a:pPr marL="171450" indent="-171450">
              <a:buFont typeface="Arial" panose="020B0604020202020204" pitchFamily="34" charset="0"/>
              <a:buChar char="•"/>
            </a:pPr>
            <a:r>
              <a:rPr lang="sv-SE" baseline="0" dirty="0"/>
              <a:t>Man måste som förälder bygga upp ett förtroendekonto, ett förtroendekapital, för att kunna hantera svårare delar i föräldraskapet, som gränssättning och konflikthantering.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En förutsättning för att kunna ställa krav och sätta gränser är alltså att man som förälder fyllt på förtroendekontot innan i form av Tid tillsammans, Uppmuntran, Bekräftelse mm. Det gäller att ha balans för att inte relationen ska ta skada.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Att ha balans ökar möjligheten till följsamhet hos ungdomen när man behöver ge en tillsägelse eller ställa krav. Man har byggt basen för att förtroende, en bra relation. </a:t>
            </a:r>
          </a:p>
          <a:p>
            <a:endParaRPr lang="sv-SE" b="1" baseline="0" dirty="0"/>
          </a:p>
          <a:p>
            <a:pPr marL="0" indent="0">
              <a:buFont typeface="Arial" panose="020B0604020202020204" pitchFamily="34" charset="0"/>
              <a:buNone/>
            </a:pPr>
            <a:r>
              <a:rPr lang="sv-SE" b="1" baseline="0" dirty="0"/>
              <a:t>Koppla till Pyramiden</a:t>
            </a:r>
            <a:r>
              <a:rPr lang="sv-SE" baseline="0" dirty="0"/>
              <a:t>. Om man bara är i toppen och jobbar så får man inte bra effekt, relationen tar skada, blir inget bra samspel. Vi vill hålla fokus på basen, alltså det som finns i vänstra skålen. </a:t>
            </a:r>
          </a:p>
          <a:p>
            <a:pPr marL="171450" indent="-171450">
              <a:buFont typeface="Arial" panose="020B0604020202020204" pitchFamily="34" charset="0"/>
              <a:buChar char="•"/>
            </a:pPr>
            <a:endParaRPr lang="sv-SE" baseline="0" dirty="0"/>
          </a:p>
        </p:txBody>
      </p:sp>
      <p:sp>
        <p:nvSpPr>
          <p:cNvPr id="4" name="Platshållare för bildnummer 3"/>
          <p:cNvSpPr>
            <a:spLocks noGrp="1"/>
          </p:cNvSpPr>
          <p:nvPr>
            <p:ph type="sldNum" sz="quarter" idx="10"/>
          </p:nvPr>
        </p:nvSpPr>
        <p:spPr/>
        <p:txBody>
          <a:bodyPr/>
          <a:lstStyle/>
          <a:p>
            <a:pPr>
              <a:defRPr/>
            </a:pPr>
            <a:fld id="{01FE273C-EDB5-47F0-893E-11C7B2E2B5B1}" type="slidenum">
              <a:rPr lang="sv-SE" smtClean="0"/>
              <a:pPr>
                <a:defRPr/>
              </a:pPr>
              <a:t>27</a:t>
            </a:fld>
            <a:endParaRPr lang="sv-S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6246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a:buNone/>
            </a:pPr>
            <a:r>
              <a:rPr lang="sv-SE" b="0" dirty="0"/>
              <a:t>8 min	</a:t>
            </a:r>
            <a:endParaRPr lang="sv-SE" b="1" dirty="0"/>
          </a:p>
          <a:p>
            <a:pPr marL="0" indent="0">
              <a:buFont typeface="Arial"/>
              <a:buNone/>
            </a:pPr>
            <a:r>
              <a:rPr lang="sv-SE" b="1" dirty="0"/>
              <a:t>Film 1 </a:t>
            </a:r>
            <a:r>
              <a:rPr lang="sv-SE" dirty="0"/>
              <a:t>Uppmärksamhetsprincipen (</a:t>
            </a:r>
            <a:r>
              <a:rPr lang="sv-SE" dirty="0" err="1"/>
              <a:t>Shada</a:t>
            </a:r>
            <a:r>
              <a:rPr lang="sv-SE" dirty="0"/>
              <a:t> och pappa äter frukost I)</a:t>
            </a:r>
          </a:p>
          <a:p>
            <a:pPr marL="0" indent="0">
              <a:buFont typeface="Arial"/>
              <a:buNone/>
            </a:pPr>
            <a:endParaRPr lang="sv-SE" dirty="0"/>
          </a:p>
          <a:p>
            <a:pPr marL="171428" indent="-171428">
              <a:buFont typeface="Arial"/>
              <a:buChar char="•"/>
            </a:pPr>
            <a:r>
              <a:rPr lang="sv-SE" dirty="0"/>
              <a:t>Fråga</a:t>
            </a:r>
            <a:r>
              <a:rPr lang="sv-SE" baseline="0" dirty="0"/>
              <a:t> GL: Vad gjorde pappa som var bra? Vad kunde han ha gjort annorlunda?</a:t>
            </a:r>
            <a:endParaRPr lang="sv-SE" dirty="0"/>
          </a:p>
          <a:p>
            <a:endParaRPr lang="sv-SE" dirty="0"/>
          </a:p>
          <a:p>
            <a:pPr marL="0" indent="0" defTabSz="914283" eaLnBrk="0" fontAlgn="base" hangingPunct="0">
              <a:spcBef>
                <a:spcPct val="30000"/>
              </a:spcBef>
              <a:spcAft>
                <a:spcPct val="0"/>
              </a:spcAft>
              <a:buFont typeface="Arial"/>
              <a:buNone/>
              <a:defRPr/>
            </a:pPr>
            <a:r>
              <a:rPr lang="sv-SE" b="1" dirty="0"/>
              <a:t>Film 2 </a:t>
            </a:r>
            <a:r>
              <a:rPr lang="sv-SE" dirty="0"/>
              <a:t>Uppmärksamhetsprincipen (</a:t>
            </a:r>
            <a:r>
              <a:rPr lang="sv-SE" dirty="0" err="1"/>
              <a:t>Shada</a:t>
            </a:r>
            <a:r>
              <a:rPr lang="sv-SE" dirty="0"/>
              <a:t> och pappa äter frukost II)</a:t>
            </a:r>
          </a:p>
          <a:p>
            <a:pPr marL="0" indent="0" defTabSz="914283" eaLnBrk="0" fontAlgn="base" hangingPunct="0">
              <a:spcBef>
                <a:spcPct val="30000"/>
              </a:spcBef>
              <a:spcAft>
                <a:spcPct val="0"/>
              </a:spcAft>
              <a:buFont typeface="Arial"/>
              <a:buNone/>
              <a:defRPr/>
            </a:pPr>
            <a:endParaRPr lang="sv-SE" dirty="0"/>
          </a:p>
          <a:p>
            <a:pPr marL="171428" indent="-171428" defTabSz="914283" eaLnBrk="0" fontAlgn="base" hangingPunct="0">
              <a:spcBef>
                <a:spcPct val="30000"/>
              </a:spcBef>
              <a:spcAft>
                <a:spcPct val="0"/>
              </a:spcAft>
              <a:buFont typeface="Arial"/>
              <a:buChar char="•"/>
              <a:defRPr/>
            </a:pPr>
            <a:r>
              <a:rPr lang="sv-SE" dirty="0"/>
              <a:t>Fråga GL: Vad gjorde pappa som var bra?</a:t>
            </a:r>
          </a:p>
        </p:txBody>
      </p:sp>
      <p:sp>
        <p:nvSpPr>
          <p:cNvPr id="44036" name="Platshållare för bildnummer 3"/>
          <p:cNvSpPr>
            <a:spLocks noGrp="1"/>
          </p:cNvSpPr>
          <p:nvPr>
            <p:ph type="sldNum" sz="quarter" idx="5"/>
          </p:nvPr>
        </p:nvSpPr>
        <p:spPr/>
        <p:txBody>
          <a:bodyPr/>
          <a:lstStyle/>
          <a:p>
            <a:pPr>
              <a:defRPr/>
            </a:pPr>
            <a:fld id="{F5DDC773-A53B-43C7-A2D4-D5D143FC8DA3}" type="slidenum">
              <a:rPr lang="sv-SE" smtClean="0"/>
              <a:pPr>
                <a:defRPr/>
              </a:pPr>
              <a:t>28</a:t>
            </a:fld>
            <a:endParaRPr lang="sv-S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defTabSz="914283" fontAlgn="base">
              <a:lnSpc>
                <a:spcPct val="90000"/>
              </a:lnSpc>
              <a:spcBef>
                <a:spcPct val="30000"/>
              </a:spcBef>
              <a:spcAft>
                <a:spcPct val="0"/>
              </a:spcAft>
              <a:buFont typeface="Arial"/>
              <a:buNone/>
              <a:defRPr/>
            </a:pPr>
            <a:r>
              <a:rPr lang="sv-SE" sz="1200" baseline="0" dirty="0"/>
              <a:t>2 min</a:t>
            </a:r>
          </a:p>
          <a:p>
            <a:pPr marL="0" indent="0" defTabSz="914283" fontAlgn="base">
              <a:lnSpc>
                <a:spcPct val="90000"/>
              </a:lnSpc>
              <a:spcBef>
                <a:spcPct val="30000"/>
              </a:spcBef>
              <a:spcAft>
                <a:spcPct val="0"/>
              </a:spcAft>
              <a:buFont typeface="Arial"/>
              <a:buNone/>
              <a:defRPr/>
            </a:pPr>
            <a:r>
              <a:rPr lang="sv-SE" sz="1200" baseline="0" dirty="0"/>
              <a:t>Träff 1 syftar till att </a:t>
            </a:r>
            <a:r>
              <a:rPr lang="sv-SE" sz="1200" b="1" baseline="0" dirty="0"/>
              <a:t>öka positiv tid tillsammans </a:t>
            </a:r>
            <a:r>
              <a:rPr lang="sv-SE" sz="1200" baseline="0" dirty="0"/>
              <a:t>mellan föräldrar och tonåring. Det här är oftast lättare att få till med yngre barn. För tonårsföräldrar krävs mer kommunikativa färdigheter.</a:t>
            </a:r>
          </a:p>
          <a:p>
            <a:pPr marL="0" indent="0" defTabSz="914283" fontAlgn="base">
              <a:lnSpc>
                <a:spcPct val="90000"/>
              </a:lnSpc>
              <a:spcBef>
                <a:spcPct val="30000"/>
              </a:spcBef>
              <a:spcAft>
                <a:spcPct val="0"/>
              </a:spcAft>
              <a:buFont typeface="Arial"/>
              <a:buNone/>
              <a:defRPr/>
            </a:pPr>
            <a:endParaRPr lang="sv-SE" sz="1200" baseline="0" dirty="0"/>
          </a:p>
          <a:p>
            <a:pPr marL="0" indent="0" defTabSz="914283" fontAlgn="base">
              <a:lnSpc>
                <a:spcPct val="90000"/>
              </a:lnSpc>
              <a:spcBef>
                <a:spcPct val="30000"/>
              </a:spcBef>
              <a:spcAft>
                <a:spcPct val="0"/>
              </a:spcAft>
              <a:buFont typeface="Arial" panose="020B0604020202020204" pitchFamily="34" charset="0"/>
              <a:buNone/>
              <a:defRPr/>
            </a:pPr>
            <a:r>
              <a:rPr lang="sv-SE" sz="1200" baseline="0" dirty="0"/>
              <a:t>Tid tillsammans handlar om att föräldrarna behöver:</a:t>
            </a:r>
          </a:p>
          <a:p>
            <a:pPr marL="171450" indent="-171450" defTabSz="914283" fontAlgn="base">
              <a:lnSpc>
                <a:spcPct val="90000"/>
              </a:lnSpc>
              <a:spcBef>
                <a:spcPct val="30000"/>
              </a:spcBef>
              <a:spcAft>
                <a:spcPct val="0"/>
              </a:spcAft>
              <a:buFont typeface="Arial" panose="020B0604020202020204" pitchFamily="34" charset="0"/>
              <a:buChar char="•"/>
              <a:defRPr/>
            </a:pPr>
            <a:r>
              <a:rPr lang="sv-SE" sz="1200" baseline="0" dirty="0"/>
              <a:t>visa sin tonåring att de </a:t>
            </a:r>
            <a:r>
              <a:rPr lang="sv-SE" sz="1200" b="1" baseline="0" dirty="0"/>
              <a:t>vill</a:t>
            </a:r>
            <a:r>
              <a:rPr lang="sv-SE" sz="1200" baseline="0" dirty="0"/>
              <a:t> vara tillsammans med dem. Att visa värme/ kärlek kan vara lätt för en del föräldrar och kännas ovant för andra.</a:t>
            </a:r>
            <a:endParaRPr lang="sv-SE" sz="1200" dirty="0"/>
          </a:p>
          <a:p>
            <a:pPr marL="171428" indent="-171428">
              <a:lnSpc>
                <a:spcPct val="90000"/>
              </a:lnSpc>
              <a:buFont typeface="Arial"/>
              <a:buChar char="•"/>
            </a:pPr>
            <a:r>
              <a:rPr lang="sv-SE" sz="1200" baseline="0" dirty="0"/>
              <a:t>f</a:t>
            </a:r>
            <a:r>
              <a:rPr lang="sv-SE" sz="1200" dirty="0"/>
              <a:t>ånga tonåringens </a:t>
            </a:r>
            <a:r>
              <a:rPr lang="sv-SE" sz="1200" b="1" dirty="0"/>
              <a:t>initiativ</a:t>
            </a:r>
            <a:r>
              <a:rPr lang="sv-SE" sz="1200" dirty="0"/>
              <a:t> när de vill vara med sin förälder.</a:t>
            </a:r>
            <a:r>
              <a:rPr lang="sv-SE" sz="1200" baseline="0" dirty="0"/>
              <a:t> </a:t>
            </a:r>
            <a:r>
              <a:rPr lang="sv-SE" sz="1200" dirty="0"/>
              <a:t>Ungdomar kan ibland vara ovana att umgås med sin </a:t>
            </a:r>
            <a:r>
              <a:rPr lang="sv-SE" sz="1200" dirty="0" err="1"/>
              <a:t>fld</a:t>
            </a:r>
            <a:r>
              <a:rPr lang="sv-SE" sz="1200" dirty="0"/>
              <a:t>, kan vara motvilliga om det är mycket tjat och konflikter. Då är det viktigt att vara lyhörd som förälder och lyssna in. </a:t>
            </a:r>
          </a:p>
          <a:p>
            <a:pPr marL="171428" indent="-171428">
              <a:lnSpc>
                <a:spcPct val="90000"/>
              </a:lnSpc>
              <a:buFont typeface="Arial"/>
              <a:buChar char="•"/>
            </a:pPr>
            <a:r>
              <a:rPr lang="sv-SE" sz="1200" b="1" dirty="0"/>
              <a:t>Rutiner: </a:t>
            </a:r>
            <a:r>
              <a:rPr lang="sv-SE" sz="1200" dirty="0"/>
              <a:t>Hitta tillfällen i vardagen då </a:t>
            </a:r>
            <a:r>
              <a:rPr lang="sv-SE" sz="1200" dirty="0" err="1"/>
              <a:t>fld</a:t>
            </a:r>
            <a:r>
              <a:rPr lang="sv-SE" sz="1200" dirty="0"/>
              <a:t> och ungdomen kan ha samvaro. Vissa dagar, tider, situationer, aktiviteter?</a:t>
            </a:r>
          </a:p>
          <a:p>
            <a:pPr marL="171428" indent="-171428">
              <a:lnSpc>
                <a:spcPct val="90000"/>
              </a:lnSpc>
              <a:buFont typeface="Arial"/>
              <a:buChar char="•"/>
            </a:pPr>
            <a:r>
              <a:rPr lang="sv-SE" sz="1200" dirty="0"/>
              <a:t>Tid</a:t>
            </a:r>
            <a:r>
              <a:rPr lang="sv-SE" sz="1200" baseline="0" dirty="0"/>
              <a:t> tillsammans ger föräldern</a:t>
            </a:r>
            <a:r>
              <a:rPr lang="sv-SE" sz="1200" dirty="0"/>
              <a:t> tillfälle att uppmärksamma bra beteenden hos sin ungdom - </a:t>
            </a:r>
            <a:r>
              <a:rPr lang="sv-SE" sz="1200" b="1" dirty="0"/>
              <a:t>Uppmärksamhetsprincipen</a:t>
            </a:r>
            <a:r>
              <a:rPr lang="sv-SE" sz="1200" dirty="0"/>
              <a:t> </a:t>
            </a:r>
          </a:p>
          <a:p>
            <a:pPr marL="171428" indent="-171428">
              <a:lnSpc>
                <a:spcPct val="90000"/>
              </a:lnSpc>
              <a:buFont typeface="Arial"/>
              <a:buChar char="•"/>
            </a:pPr>
            <a:r>
              <a:rPr lang="sv-SE" sz="1200" dirty="0"/>
              <a:t>Föräldern som förebild - </a:t>
            </a:r>
            <a:r>
              <a:rPr lang="sv-SE" sz="1200" baseline="0" dirty="0"/>
              <a:t>När man är tillsammans får </a:t>
            </a:r>
            <a:r>
              <a:rPr lang="sv-SE" sz="1200" baseline="0" dirty="0" err="1"/>
              <a:t>föräldernen</a:t>
            </a:r>
            <a:r>
              <a:rPr lang="sv-SE" sz="1200" baseline="0" dirty="0"/>
              <a:t> möjlighet att vara en </a:t>
            </a:r>
            <a:r>
              <a:rPr lang="sv-SE" sz="1200" b="1" baseline="0" dirty="0"/>
              <a:t>förebild,</a:t>
            </a:r>
            <a:r>
              <a:rPr lang="sv-SE" sz="1200" baseline="0" dirty="0"/>
              <a:t> modell för sin ungdom.</a:t>
            </a:r>
          </a:p>
          <a:p>
            <a:pPr marL="171428" marR="0" lvl="0" indent="-171428" algn="l" defTabSz="914400" rtl="0" eaLnBrk="1" fontAlgn="auto" latinLnBrk="0" hangingPunct="1">
              <a:lnSpc>
                <a:spcPct val="90000"/>
              </a:lnSpc>
              <a:spcBef>
                <a:spcPts val="0"/>
              </a:spcBef>
              <a:spcAft>
                <a:spcPts val="0"/>
              </a:spcAft>
              <a:buClrTx/>
              <a:buSzTx/>
              <a:buFont typeface="Arial"/>
              <a:buChar char="•"/>
              <a:tabLst/>
              <a:defRPr/>
            </a:pPr>
            <a:r>
              <a:rPr lang="sv-SE" sz="1200" dirty="0"/>
              <a:t>Försök att </a:t>
            </a:r>
            <a:r>
              <a:rPr lang="sv-SE" sz="1200" b="1" dirty="0"/>
              <a:t>hantera avvisande </a:t>
            </a:r>
            <a:r>
              <a:rPr lang="sv-SE" sz="1200" dirty="0"/>
              <a:t>från tonåringen – Kommer vi att prata mer om snart, under </a:t>
            </a:r>
            <a:r>
              <a:rPr lang="sv-SE" sz="1200" b="1" dirty="0"/>
              <a:t>träff 2</a:t>
            </a:r>
          </a:p>
          <a:p>
            <a:pPr marL="171428" marR="0" lvl="0" indent="-171428" algn="l" defTabSz="914400" rtl="0" eaLnBrk="1" fontAlgn="auto" latinLnBrk="0" hangingPunct="1">
              <a:lnSpc>
                <a:spcPct val="90000"/>
              </a:lnSpc>
              <a:spcBef>
                <a:spcPts val="0"/>
              </a:spcBef>
              <a:spcAft>
                <a:spcPts val="0"/>
              </a:spcAft>
              <a:buClrTx/>
              <a:buSzTx/>
              <a:buFont typeface="Arial"/>
              <a:buChar char="•"/>
              <a:tabLst/>
              <a:defRPr/>
            </a:pPr>
            <a:endParaRPr lang="sv-SE" sz="1200" dirty="0"/>
          </a:p>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29</a:t>
            </a:fld>
            <a:endParaRPr lang="sv-SE"/>
          </a:p>
        </p:txBody>
      </p:sp>
    </p:spTree>
    <p:extLst>
      <p:ext uri="{BB962C8B-B14F-4D97-AF65-F5344CB8AC3E}">
        <p14:creationId xmlns:p14="http://schemas.microsoft.com/office/powerpoint/2010/main" val="3310249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b="0" dirty="0"/>
              <a:t>1 min 	</a:t>
            </a:r>
            <a:endParaRPr lang="sv-SE" b="1"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b="1" dirty="0"/>
              <a:t>Berätta</a:t>
            </a:r>
            <a:r>
              <a:rPr lang="sv-SE" dirty="0"/>
              <a:t>. Idag kommer vi börja med att presentera Komet mer generellt och sen ägna lite mer tid åt</a:t>
            </a:r>
            <a:r>
              <a:rPr lang="sv-SE" baseline="0" dirty="0"/>
              <a:t> de första träffarna</a:t>
            </a:r>
            <a:r>
              <a:rPr lang="sv-SE" dirty="0"/>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dirty="0"/>
              <a:t>Vi går igenom viktiga principer och teorier/forskning som ligger till grund för innehållet i Komet. </a:t>
            </a:r>
            <a:r>
              <a:rPr lang="sv-SE" b="0" dirty="0">
                <a:solidFill>
                  <a:srgbClr val="FF0000"/>
                </a:solidFill>
              </a:rPr>
              <a:t>Gruppledarpärmar delas ut efter lunchen.</a:t>
            </a: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På handledningen övar vi på gruppledarfärdigheter, går igenom utmaningar och övar på de olika momenten i Komet.</a:t>
            </a:r>
            <a:r>
              <a:rPr lang="sv-SE" baseline="0" dirty="0"/>
              <a:t> </a:t>
            </a:r>
          </a:p>
          <a:p>
            <a:pPr marL="0" indent="0">
              <a:buFont typeface="Arial"/>
              <a:buNone/>
            </a:pPr>
            <a:endParaRPr lang="sv-SE" dirty="0"/>
          </a:p>
          <a:p>
            <a:pPr marL="0" indent="0">
              <a:buFont typeface="Arial"/>
              <a:buNone/>
            </a:pPr>
            <a:r>
              <a:rPr lang="sv-SE" dirty="0"/>
              <a:t>Komet är ett manualbaserat program och även ett förhållningssätt som vi kommer</a:t>
            </a:r>
            <a:r>
              <a:rPr lang="sv-SE" baseline="0" dirty="0"/>
              <a:t> att</a:t>
            </a:r>
            <a:r>
              <a:rPr lang="sv-SE" dirty="0"/>
              <a:t> förmedla under utbildningsdagarna. </a:t>
            </a:r>
          </a:p>
          <a:p>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3</a:t>
            </a:fld>
            <a:endParaRPr lang="sv-SE"/>
          </a:p>
        </p:txBody>
      </p:sp>
    </p:spTree>
    <p:extLst>
      <p:ext uri="{BB962C8B-B14F-4D97-AF65-F5344CB8AC3E}">
        <p14:creationId xmlns:p14="http://schemas.microsoft.com/office/powerpoint/2010/main" val="3447715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6246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marL="0" indent="0" defTabSz="914283" eaLnBrk="0" fontAlgn="base" hangingPunct="0">
              <a:spcBef>
                <a:spcPct val="30000"/>
              </a:spcBef>
              <a:spcAft>
                <a:spcPct val="0"/>
              </a:spcAft>
              <a:buFont typeface="Arial"/>
              <a:buNone/>
              <a:defRPr/>
            </a:pPr>
            <a:r>
              <a:rPr lang="sv-SE" b="0" dirty="0"/>
              <a:t>5 min	</a:t>
            </a:r>
            <a:endParaRPr lang="sv-SE" b="1" dirty="0"/>
          </a:p>
          <a:p>
            <a:pPr marL="0" indent="0" defTabSz="914283" eaLnBrk="0" fontAlgn="base" hangingPunct="0">
              <a:spcBef>
                <a:spcPct val="30000"/>
              </a:spcBef>
              <a:spcAft>
                <a:spcPct val="0"/>
              </a:spcAft>
              <a:buFont typeface="Arial"/>
              <a:buNone/>
              <a:defRPr/>
            </a:pPr>
            <a:r>
              <a:rPr lang="sv-SE" b="1" dirty="0"/>
              <a:t>Film 3 </a:t>
            </a:r>
            <a:r>
              <a:rPr lang="sv-SE" dirty="0"/>
              <a:t>Följsamhet i umgänget</a:t>
            </a:r>
            <a:r>
              <a:rPr lang="sv-SE" baseline="0" dirty="0"/>
              <a:t> - Benjamin och pappa äter middag</a:t>
            </a:r>
          </a:p>
          <a:p>
            <a:pPr marL="0" indent="0" defTabSz="914283" eaLnBrk="0" fontAlgn="base" hangingPunct="0">
              <a:spcBef>
                <a:spcPct val="30000"/>
              </a:spcBef>
              <a:spcAft>
                <a:spcPct val="0"/>
              </a:spcAft>
              <a:buFont typeface="Arial"/>
              <a:buNone/>
              <a:defRPr/>
            </a:pPr>
            <a:endParaRPr lang="sv-SE" baseline="0" dirty="0"/>
          </a:p>
          <a:p>
            <a:pPr marL="0" indent="0" defTabSz="914283" eaLnBrk="0" fontAlgn="base" hangingPunct="0">
              <a:spcBef>
                <a:spcPct val="30000"/>
              </a:spcBef>
              <a:spcAft>
                <a:spcPct val="0"/>
              </a:spcAft>
              <a:buFont typeface="Arial"/>
              <a:buNone/>
              <a:defRPr/>
            </a:pPr>
            <a:r>
              <a:rPr lang="sv-SE" b="1" baseline="0" dirty="0"/>
              <a:t>Fråga GL</a:t>
            </a:r>
            <a:r>
              <a:rPr lang="sv-SE" baseline="0" dirty="0"/>
              <a:t>: </a:t>
            </a:r>
          </a:p>
          <a:p>
            <a:pPr marL="171428" indent="-171428" defTabSz="914283" eaLnBrk="0" fontAlgn="base" hangingPunct="0">
              <a:spcBef>
                <a:spcPct val="30000"/>
              </a:spcBef>
              <a:spcAft>
                <a:spcPct val="0"/>
              </a:spcAft>
              <a:buFont typeface="Arial"/>
              <a:buChar char="•"/>
              <a:defRPr/>
            </a:pPr>
            <a:endParaRPr lang="sv-SE" baseline="0" dirty="0"/>
          </a:p>
          <a:p>
            <a:pPr marL="171428" indent="-171428" defTabSz="914283" eaLnBrk="0" fontAlgn="base" hangingPunct="0">
              <a:spcBef>
                <a:spcPct val="30000"/>
              </a:spcBef>
              <a:spcAft>
                <a:spcPct val="0"/>
              </a:spcAft>
              <a:buFont typeface="Arial"/>
              <a:buChar char="•"/>
              <a:defRPr/>
            </a:pPr>
            <a:r>
              <a:rPr lang="sv-SE" baseline="0" dirty="0"/>
              <a:t>Vad gjorde pappa som var bra? </a:t>
            </a:r>
          </a:p>
          <a:p>
            <a:pPr marL="171428" indent="-171428" defTabSz="914283" eaLnBrk="0" fontAlgn="base" hangingPunct="0">
              <a:spcBef>
                <a:spcPct val="30000"/>
              </a:spcBef>
              <a:spcAft>
                <a:spcPct val="0"/>
              </a:spcAft>
              <a:buFont typeface="Arial"/>
              <a:buChar char="•"/>
              <a:defRPr/>
            </a:pPr>
            <a:r>
              <a:rPr lang="sv-SE" baseline="0" dirty="0"/>
              <a:t>Vad kunde han ha gjort annorlunda?</a:t>
            </a:r>
            <a:endParaRPr lang="sv-SE" dirty="0"/>
          </a:p>
          <a:p>
            <a:endParaRPr lang="sv-SE" dirty="0"/>
          </a:p>
          <a:p>
            <a:endParaRPr lang="sv-SE" dirty="0"/>
          </a:p>
        </p:txBody>
      </p:sp>
      <p:sp>
        <p:nvSpPr>
          <p:cNvPr id="44036" name="Platshållare för bildnummer 3"/>
          <p:cNvSpPr>
            <a:spLocks noGrp="1"/>
          </p:cNvSpPr>
          <p:nvPr>
            <p:ph type="sldNum" sz="quarter" idx="5"/>
          </p:nvPr>
        </p:nvSpPr>
        <p:spPr/>
        <p:txBody>
          <a:bodyPr/>
          <a:lstStyle/>
          <a:p>
            <a:pPr>
              <a:defRPr/>
            </a:pPr>
            <a:fld id="{F5DDC773-A53B-43C7-A2D4-D5D143FC8DA3}" type="slidenum">
              <a:rPr lang="sv-SE" smtClean="0"/>
              <a:pPr>
                <a:defRPr/>
              </a:pPr>
              <a:t>30</a:t>
            </a:fld>
            <a:endParaRPr lang="sv-S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3C38DB-2359-4CF2-9D47-709F68B316E1}" type="slidenum">
              <a:rPr lang="sv-SE" smtClean="0"/>
              <a:pPr fontAlgn="base">
                <a:spcBef>
                  <a:spcPct val="0"/>
                </a:spcBef>
                <a:spcAft>
                  <a:spcPct val="0"/>
                </a:spcAft>
                <a:defRPr/>
              </a:pPr>
              <a:t>31</a:t>
            </a:fld>
            <a:endParaRPr lang="sv-SE"/>
          </a:p>
        </p:txBody>
      </p:sp>
      <p:sp>
        <p:nvSpPr>
          <p:cNvPr id="65539" name="Rectangle 2"/>
          <p:cNvSpPr>
            <a:spLocks noGrp="1" noRot="1" noChangeAspect="1" noChangeArrowheads="1" noTextEdit="1"/>
          </p:cNvSpPr>
          <p:nvPr>
            <p:ph type="sldImg"/>
          </p:nvPr>
        </p:nvSpPr>
        <p:spPr bwMode="auto">
          <a:xfrm>
            <a:off x="919163" y="746125"/>
            <a:ext cx="4962525" cy="3722688"/>
          </a:xfrm>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lIns="92202" tIns="46101" rIns="92202" bIns="46101" numCol="1" anchor="b" anchorCtr="0" compatLnSpc="1">
            <a:prstTxWarp prst="textNoShape">
              <a:avLst/>
            </a:prstTxWarp>
          </a:bodyPr>
          <a:lstStyle/>
          <a:p>
            <a:pPr marL="0" indent="0">
              <a:spcBef>
                <a:spcPct val="0"/>
              </a:spcBef>
              <a:buFont typeface="Arial"/>
              <a:buNone/>
            </a:pPr>
            <a:r>
              <a:rPr lang="sv-SE" dirty="0"/>
              <a:t>1 min  (ca kl.10.18)</a:t>
            </a:r>
          </a:p>
          <a:p>
            <a:pPr marL="0" indent="0">
              <a:spcBef>
                <a:spcPct val="0"/>
              </a:spcBef>
              <a:buFont typeface="Arial"/>
              <a:buNone/>
            </a:pPr>
            <a:endParaRPr lang="sv-SE" dirty="0"/>
          </a:p>
          <a:p>
            <a:pPr marL="0" indent="0">
              <a:spcBef>
                <a:spcPct val="0"/>
              </a:spcBef>
              <a:buFont typeface="Arial"/>
              <a:buNone/>
            </a:pPr>
            <a:r>
              <a:rPr lang="sv-SE" dirty="0"/>
              <a:t>Jeremy! Hur kan</a:t>
            </a:r>
            <a:r>
              <a:rPr lang="sv-SE" baseline="0" dirty="0"/>
              <a:t> du sitta en hel måltid utan att säja ett enda ord till oss?</a:t>
            </a:r>
          </a:p>
          <a:p>
            <a:pPr marL="0" indent="0">
              <a:spcBef>
                <a:spcPct val="0"/>
              </a:spcBef>
              <a:buFont typeface="Arial"/>
              <a:buNone/>
            </a:pPr>
            <a:endParaRPr lang="sv-SE" baseline="0" dirty="0"/>
          </a:p>
          <a:p>
            <a:pPr marL="0" indent="0">
              <a:spcBef>
                <a:spcPct val="0"/>
              </a:spcBef>
              <a:buFont typeface="Arial"/>
              <a:buNone/>
            </a:pPr>
            <a:r>
              <a:rPr lang="sv-SE" baseline="0" dirty="0"/>
              <a:t>Å, förlåt. Jag såg inte att ni var här.</a:t>
            </a:r>
            <a:endParaRPr lang="sv-S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32</a:t>
            </a:fld>
            <a:endParaRPr lang="sv-SE"/>
          </a:p>
        </p:txBody>
      </p:sp>
    </p:spTree>
    <p:extLst>
      <p:ext uri="{BB962C8B-B14F-4D97-AF65-F5344CB8AC3E}">
        <p14:creationId xmlns:p14="http://schemas.microsoft.com/office/powerpoint/2010/main" val="4066961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15974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sv-SE" dirty="0"/>
              <a:t>1 min</a:t>
            </a:r>
          </a:p>
          <a:p>
            <a:pPr eaLnBrk="1" hangingPunct="1">
              <a:spcBef>
                <a:spcPct val="0"/>
              </a:spcBef>
            </a:pPr>
            <a:r>
              <a:rPr lang="sv-SE" dirty="0"/>
              <a:t>Dagordningen för</a:t>
            </a:r>
            <a:r>
              <a:rPr lang="sv-SE" baseline="0" dirty="0"/>
              <a:t> träff 2 Tid tillsammans 2</a:t>
            </a:r>
            <a:endParaRPr lang="sv-SE" dirty="0"/>
          </a:p>
        </p:txBody>
      </p:sp>
      <p:sp>
        <p:nvSpPr>
          <p:cNvPr id="172036" name="Platshållare för bild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2C856E-90A4-484E-A154-1BC6A4A0FDE7}" type="slidenum">
              <a:rPr lang="sv-SE" smtClean="0"/>
              <a:pPr fontAlgn="base">
                <a:spcBef>
                  <a:spcPct val="0"/>
                </a:spcBef>
                <a:spcAft>
                  <a:spcPct val="0"/>
                </a:spcAft>
                <a:defRPr/>
              </a:pPr>
              <a:t>33</a:t>
            </a:fld>
            <a:endParaRPr lang="sv-S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dirty="0"/>
              <a:t>3 min</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dirty="0"/>
              <a:t>I detta moment</a:t>
            </a:r>
            <a:r>
              <a:rPr lang="sv-SE" baseline="0" dirty="0"/>
              <a:t> vill vi väcka funderingar kring hur man som förälder kan förhålla sig till att u</a:t>
            </a:r>
            <a:r>
              <a:rPr lang="sv-SE" dirty="0"/>
              <a:t>ngdomen både vill ha</a:t>
            </a:r>
            <a:r>
              <a:rPr lang="sv-SE" baseline="0" dirty="0"/>
              <a:t> och inte vill ha kontakt –  och utgå från det.</a:t>
            </a:r>
          </a:p>
          <a:p>
            <a:pPr marL="0" indent="0">
              <a:buFont typeface="Arial"/>
              <a:buNone/>
            </a:pPr>
            <a:r>
              <a:rPr lang="sv-SE" baseline="0" dirty="0"/>
              <a:t>Hur man kan ta initiativ till umgänge som ungdomen accepterar? Och hur gör man när man blir avvisad? </a:t>
            </a:r>
          </a:p>
          <a:p>
            <a:pPr marL="0" indent="0">
              <a:buFont typeface="Arial"/>
              <a:buNone/>
            </a:pPr>
            <a:endParaRPr lang="sv-SE" dirty="0"/>
          </a:p>
          <a:p>
            <a:pPr marL="0" indent="0">
              <a:buFont typeface="Arial"/>
              <a:buNone/>
            </a:pPr>
            <a:r>
              <a:rPr lang="sv-SE" baseline="0" dirty="0"/>
              <a:t>Ta initiativ:</a:t>
            </a:r>
          </a:p>
          <a:p>
            <a:pPr marL="171428" indent="-171428">
              <a:buFont typeface="Arial"/>
              <a:buChar char="•"/>
            </a:pPr>
            <a:r>
              <a:rPr lang="sv-SE" baseline="0" dirty="0"/>
              <a:t>Försök att välja rätt tillfälle- tajmingen är viktig</a:t>
            </a:r>
          </a:p>
          <a:p>
            <a:pPr marL="171428" indent="-171428">
              <a:buFont typeface="Arial"/>
              <a:buChar char="•"/>
            </a:pPr>
            <a:r>
              <a:rPr lang="sv-SE" b="0" baseline="0" dirty="0"/>
              <a:t>Ta initiativ utan att det framstår som ett krav- det ska vara trevligt att umgås inte konfliktfyllt, framförallt för ungdomen</a:t>
            </a:r>
          </a:p>
          <a:p>
            <a:pPr marL="171428" indent="-171428">
              <a:buFont typeface="Arial"/>
              <a:buChar char="•"/>
            </a:pPr>
            <a:r>
              <a:rPr lang="sv-SE" b="0" baseline="0" dirty="0"/>
              <a:t>Planera in tid tillsammans eller prova spontant- vad fungerar bäst för er planerade tillfällen eller oplanerade tillfällen för umgänge </a:t>
            </a:r>
          </a:p>
          <a:p>
            <a:pPr marL="171428" indent="-171428">
              <a:buFont typeface="Arial"/>
              <a:buChar char="•"/>
            </a:pPr>
            <a:endParaRPr lang="sv-SE" b="0" baseline="0" dirty="0"/>
          </a:p>
          <a:p>
            <a:pPr marL="0" indent="0">
              <a:buFont typeface="Arial"/>
              <a:buNone/>
            </a:pPr>
            <a:r>
              <a:rPr lang="sv-SE" b="0" baseline="0" dirty="0"/>
              <a:t>Hantera avvisanden: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dirty="0"/>
              <a:t>Var följsam med ungdomens förslag- backa som </a:t>
            </a:r>
            <a:r>
              <a:rPr lang="sv-SE" b="0" baseline="0" dirty="0" err="1"/>
              <a:t>fld</a:t>
            </a:r>
            <a:r>
              <a:rPr lang="sv-SE" b="0" baseline="0" dirty="0"/>
              <a:t>. om ungdomen inte vill umgås, utan att visa din besvikelse.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baseline="0" dirty="0"/>
              <a:t>Ta det inte personligt. Avvisande är ofta ett sätt för ungdomen att visa behov av frihet, eget utrymme, vilket är normalt, en del i utvecklingen. </a:t>
            </a:r>
          </a:p>
          <a:p>
            <a:pPr marL="171428" indent="-171428">
              <a:buFont typeface="Arial"/>
              <a:buChar char="•"/>
            </a:pPr>
            <a:r>
              <a:rPr lang="sv-SE" b="0" dirty="0"/>
              <a:t>Kom med nya initiativ vid ett annat tillfälle</a:t>
            </a:r>
          </a:p>
          <a:p>
            <a:pPr marL="171428" indent="-171428">
              <a:buFont typeface="Arial"/>
              <a:buChar char="•"/>
            </a:pPr>
            <a:r>
              <a:rPr lang="sv-SE" b="0" dirty="0"/>
              <a:t>Tänk på uppmärksamhetsprincipen! -</a:t>
            </a:r>
            <a:r>
              <a:rPr lang="sv-SE" b="0" baseline="0" dirty="0"/>
              <a:t> Ge inte ungdomen uppmärksamhet för neg beteende</a:t>
            </a:r>
          </a:p>
          <a:p>
            <a:pPr marL="171428" indent="-171428">
              <a:buFont typeface="Arial"/>
              <a:buChar char="•"/>
            </a:pPr>
            <a:r>
              <a:rPr lang="sv-SE" b="0" baseline="0" dirty="0"/>
              <a:t>Och ta nya hoppfulla tag. Ha tålamod</a:t>
            </a:r>
          </a:p>
          <a:p>
            <a:endParaRPr lang="sv-SE" b="1" dirty="0"/>
          </a:p>
          <a:p>
            <a:endParaRPr lang="sv-SE" b="1"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34</a:t>
            </a:fld>
            <a:endParaRPr lang="sv-S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6246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marL="0" indent="0" defTabSz="914283" eaLnBrk="0" fontAlgn="base" hangingPunct="0">
              <a:spcBef>
                <a:spcPct val="30000"/>
              </a:spcBef>
              <a:spcAft>
                <a:spcPct val="0"/>
              </a:spcAft>
              <a:buFont typeface="Arial"/>
              <a:buNone/>
              <a:defRPr/>
            </a:pPr>
            <a:r>
              <a:rPr lang="sv-SE" b="0" dirty="0"/>
              <a:t>7 min</a:t>
            </a:r>
            <a:endParaRPr lang="sv-SE" b="1" dirty="0"/>
          </a:p>
          <a:p>
            <a:pPr marL="0" indent="0" defTabSz="914283" eaLnBrk="0" fontAlgn="base" hangingPunct="0">
              <a:spcBef>
                <a:spcPct val="30000"/>
              </a:spcBef>
              <a:spcAft>
                <a:spcPct val="0"/>
              </a:spcAft>
              <a:buFont typeface="Arial"/>
              <a:buNone/>
              <a:defRPr/>
            </a:pPr>
            <a:r>
              <a:rPr lang="sv-SE" b="1" dirty="0"/>
              <a:t>Film</a:t>
            </a:r>
            <a:r>
              <a:rPr lang="sv-SE" b="1" baseline="0" dirty="0"/>
              <a:t> 1 </a:t>
            </a:r>
            <a:r>
              <a:rPr lang="sv-SE" baseline="0" dirty="0"/>
              <a:t>– Ta initiativ och backa undan. Rebeckas mamma vill gå på bio I</a:t>
            </a:r>
          </a:p>
          <a:p>
            <a:pPr marL="171428" indent="-171428" defTabSz="914283" eaLnBrk="0" fontAlgn="base" hangingPunct="0">
              <a:spcBef>
                <a:spcPct val="30000"/>
              </a:spcBef>
              <a:spcAft>
                <a:spcPct val="0"/>
              </a:spcAft>
              <a:buFont typeface="Arial"/>
              <a:buChar char="•"/>
              <a:defRPr/>
            </a:pPr>
            <a:r>
              <a:rPr lang="sv-SE" baseline="0" dirty="0"/>
              <a:t>Vad gjorde mamman som var bra? Vad kunde mamman ha gjort annorlunda?</a:t>
            </a:r>
          </a:p>
          <a:p>
            <a:pPr defTabSz="914283" eaLnBrk="0" fontAlgn="base" hangingPunct="0">
              <a:spcBef>
                <a:spcPct val="30000"/>
              </a:spcBef>
              <a:spcAft>
                <a:spcPct val="0"/>
              </a:spcAft>
              <a:defRPr/>
            </a:pPr>
            <a:endParaRPr lang="sv-SE" baseline="0" dirty="0"/>
          </a:p>
          <a:p>
            <a:pPr marL="0" indent="0" defTabSz="914283" eaLnBrk="0" fontAlgn="base" hangingPunct="0">
              <a:spcBef>
                <a:spcPct val="30000"/>
              </a:spcBef>
              <a:spcAft>
                <a:spcPct val="0"/>
              </a:spcAft>
              <a:buFont typeface="Arial"/>
              <a:buNone/>
              <a:defRPr/>
            </a:pPr>
            <a:r>
              <a:rPr lang="sv-SE" b="1" baseline="0" dirty="0"/>
              <a:t>Film 2 </a:t>
            </a:r>
            <a:r>
              <a:rPr lang="sv-SE" baseline="0" dirty="0"/>
              <a:t>- Ta initiativ och backa undan. Rebeckas mamma vill gå på bio II</a:t>
            </a:r>
          </a:p>
          <a:p>
            <a:pPr marL="171428" indent="-171428" defTabSz="914283" eaLnBrk="0" fontAlgn="base" hangingPunct="0">
              <a:spcBef>
                <a:spcPct val="30000"/>
              </a:spcBef>
              <a:spcAft>
                <a:spcPct val="0"/>
              </a:spcAft>
              <a:buFont typeface="Arial"/>
              <a:buChar char="•"/>
              <a:defRPr/>
            </a:pPr>
            <a:r>
              <a:rPr lang="sv-SE" baseline="0" dirty="0"/>
              <a:t>Vad gjorde mamman som var bra?</a:t>
            </a:r>
          </a:p>
          <a:p>
            <a:pPr defTabSz="914283" eaLnBrk="0" fontAlgn="base" hangingPunct="0">
              <a:spcBef>
                <a:spcPct val="30000"/>
              </a:spcBef>
              <a:spcAft>
                <a:spcPct val="0"/>
              </a:spcAft>
              <a:defRPr/>
            </a:pPr>
            <a:endParaRPr lang="sv-SE" baseline="0" dirty="0"/>
          </a:p>
          <a:p>
            <a:pPr defTabSz="914283" eaLnBrk="0" fontAlgn="base" hangingPunct="0">
              <a:spcBef>
                <a:spcPct val="30000"/>
              </a:spcBef>
              <a:spcAft>
                <a:spcPct val="0"/>
              </a:spcAft>
              <a:defRPr/>
            </a:pPr>
            <a:endParaRPr lang="sv-SE" dirty="0"/>
          </a:p>
          <a:p>
            <a:endParaRPr lang="sv-SE" dirty="0"/>
          </a:p>
          <a:p>
            <a:endParaRPr lang="sv-SE" dirty="0"/>
          </a:p>
          <a:p>
            <a:endParaRPr lang="sv-SE" dirty="0"/>
          </a:p>
        </p:txBody>
      </p:sp>
      <p:sp>
        <p:nvSpPr>
          <p:cNvPr id="44036" name="Platshållare för bildnummer 3"/>
          <p:cNvSpPr>
            <a:spLocks noGrp="1"/>
          </p:cNvSpPr>
          <p:nvPr>
            <p:ph type="sldNum" sz="quarter" idx="5"/>
          </p:nvPr>
        </p:nvSpPr>
        <p:spPr/>
        <p:txBody>
          <a:bodyPr/>
          <a:lstStyle/>
          <a:p>
            <a:pPr>
              <a:defRPr/>
            </a:pPr>
            <a:fld id="{F5DDC773-A53B-43C7-A2D4-D5D143FC8DA3}" type="slidenum">
              <a:rPr lang="sv-SE" smtClean="0"/>
              <a:pPr>
                <a:defRPr/>
              </a:pPr>
              <a:t>35</a:t>
            </a:fld>
            <a:endParaRPr lang="sv-S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buFont typeface="Arial"/>
              <a:buNone/>
            </a:pPr>
            <a:r>
              <a:rPr lang="sv-SE" dirty="0"/>
              <a:t>1 min</a:t>
            </a:r>
          </a:p>
          <a:p>
            <a:pPr marL="0" indent="0">
              <a:buFont typeface="Arial"/>
              <a:buNone/>
            </a:pPr>
            <a:r>
              <a:rPr lang="sv-SE" dirty="0"/>
              <a:t>I</a:t>
            </a:r>
            <a:r>
              <a:rPr lang="sv-SE" baseline="0" dirty="0"/>
              <a:t> KBT pratar man om b</a:t>
            </a:r>
            <a:r>
              <a:rPr lang="sv-SE" dirty="0"/>
              <a:t>eteendeanalys – ett sätt att förstå </a:t>
            </a:r>
            <a:r>
              <a:rPr lang="sv-SE" baseline="0" dirty="0"/>
              <a:t>beteendens funktion och hur beteenden uppstår och vidmakthålls. </a:t>
            </a:r>
          </a:p>
          <a:p>
            <a:pPr marL="0" indent="0">
              <a:buFont typeface="Arial"/>
              <a:buNone/>
            </a:pPr>
            <a:endParaRPr lang="sv-SE" baseline="0" dirty="0"/>
          </a:p>
          <a:p>
            <a:pPr marL="0" indent="0">
              <a:buFont typeface="Arial"/>
              <a:buNone/>
            </a:pPr>
            <a:r>
              <a:rPr lang="sv-SE" baseline="0" dirty="0"/>
              <a:t>I Komet pratar vi om </a:t>
            </a:r>
            <a:r>
              <a:rPr lang="sv-SE" b="1" baseline="0" dirty="0"/>
              <a:t>Samspelsanalys</a:t>
            </a:r>
            <a:r>
              <a:rPr lang="sv-SE" baseline="0" dirty="0"/>
              <a:t> – ett sätt att lättare </a:t>
            </a:r>
            <a:r>
              <a:rPr lang="sv-SE" b="1" baseline="0" dirty="0"/>
              <a:t>förstå</a:t>
            </a:r>
            <a:r>
              <a:rPr lang="sv-SE" baseline="0" dirty="0"/>
              <a:t> hur samspelet mellan förälder och ungdom fungerar. Varför blir det som det blir? Vad gör föräldern som påverkar ungdomens beteende? </a:t>
            </a:r>
          </a:p>
          <a:p>
            <a:pPr marL="0" indent="0">
              <a:buFont typeface="Arial"/>
              <a:buNone/>
            </a:pPr>
            <a:endParaRPr lang="sv-SE" baseline="0" dirty="0"/>
          </a:p>
          <a:p>
            <a:pPr marL="0" indent="0">
              <a:buFont typeface="Arial"/>
              <a:buNone/>
            </a:pPr>
            <a:r>
              <a:rPr lang="sv-SE" baseline="0" dirty="0"/>
              <a:t>Analysen består av;</a:t>
            </a:r>
          </a:p>
          <a:p>
            <a:pPr marL="171428" indent="-171428">
              <a:buFont typeface="Arial"/>
              <a:buChar char="•"/>
            </a:pPr>
            <a:r>
              <a:rPr lang="sv-SE" baseline="0" dirty="0"/>
              <a:t>Beteende – Vad gör ungdomen?</a:t>
            </a:r>
          </a:p>
          <a:p>
            <a:pPr marL="171428" indent="-171428" defTabSz="914283" eaLnBrk="0" fontAlgn="base" hangingPunct="0">
              <a:spcBef>
                <a:spcPct val="30000"/>
              </a:spcBef>
              <a:spcAft>
                <a:spcPct val="0"/>
              </a:spcAft>
              <a:buFont typeface="Arial"/>
              <a:buChar char="•"/>
              <a:defRPr/>
            </a:pPr>
            <a:r>
              <a:rPr lang="sv-SE" baseline="0" dirty="0"/>
              <a:t>Situation – Vad gör föräldern, vad händer innan beteendet, i situationen?</a:t>
            </a:r>
          </a:p>
          <a:p>
            <a:pPr marL="171428" indent="-171428">
              <a:buFont typeface="Arial"/>
              <a:buChar char="•"/>
            </a:pPr>
            <a:r>
              <a:rPr lang="sv-SE" baseline="0" dirty="0"/>
              <a:t>Konsekvens – Vad gör föräldern, vad händer efter beteendet?</a:t>
            </a:r>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36</a:t>
            </a:fld>
            <a:endParaRPr lang="sv-S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buFont typeface="Arial"/>
              <a:buNone/>
            </a:pPr>
            <a:r>
              <a:rPr lang="sv-SE" dirty="0"/>
              <a:t>1 min</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dirty="0"/>
              <a:t>Samspelsanalys är ett verktyg för att dela upp olika svåra situationer i mindre delar.</a:t>
            </a:r>
            <a:endParaRPr lang="sv-SE" baseline="0" dirty="0"/>
          </a:p>
          <a:p>
            <a:pPr marL="0" indent="0">
              <a:buFont typeface="Arial"/>
              <a:buNone/>
            </a:pPr>
            <a:endParaRPr lang="sv-SE" dirty="0"/>
          </a:p>
          <a:p>
            <a:pPr marL="0" indent="0">
              <a:buFont typeface="Arial"/>
              <a:buNone/>
            </a:pPr>
            <a:r>
              <a:rPr lang="sv-SE" dirty="0"/>
              <a:t>När</a:t>
            </a:r>
            <a:r>
              <a:rPr lang="sv-SE" baseline="0" dirty="0"/>
              <a:t> man gör en samspelsanalys börjar man med att bestämma </a:t>
            </a:r>
            <a:r>
              <a:rPr lang="sv-SE" b="1" baseline="0" dirty="0"/>
              <a:t>B:et = problembeteendet</a:t>
            </a:r>
            <a:r>
              <a:rPr lang="sv-SE" baseline="0" dirty="0"/>
              <a:t>. </a:t>
            </a:r>
          </a:p>
          <a:p>
            <a:pPr marL="0" indent="0">
              <a:buFont typeface="Arial"/>
              <a:buNone/>
            </a:pPr>
            <a:endParaRPr lang="sv-SE" baseline="0" dirty="0"/>
          </a:p>
          <a:p>
            <a:pPr marL="0" indent="0">
              <a:buFont typeface="Arial"/>
              <a:buNone/>
            </a:pPr>
            <a:r>
              <a:rPr lang="sv-SE" baseline="0" dirty="0"/>
              <a:t>I det här exemplet handlar det om </a:t>
            </a:r>
            <a:r>
              <a:rPr lang="sv-SE" b="1" baseline="0" dirty="0"/>
              <a:t>B </a:t>
            </a:r>
            <a:r>
              <a:rPr lang="sv-SE" baseline="0" dirty="0"/>
              <a:t>- en ungdom som vägrar att städa och istället håller på med telefonen. </a:t>
            </a:r>
          </a:p>
          <a:p>
            <a:pPr marL="0" indent="0">
              <a:buFont typeface="Arial"/>
              <a:buNone/>
            </a:pPr>
            <a:endParaRPr lang="sv-SE" baseline="0" dirty="0"/>
          </a:p>
          <a:p>
            <a:pPr marL="171428" indent="-171428">
              <a:buFont typeface="Arial"/>
              <a:buChar char="•"/>
            </a:pPr>
            <a:r>
              <a:rPr lang="sv-SE" baseline="0" dirty="0"/>
              <a:t>Det som har hänt innan är att: </a:t>
            </a:r>
          </a:p>
          <a:p>
            <a:pPr marL="0" indent="0">
              <a:buFont typeface="Arial"/>
              <a:buNone/>
            </a:pPr>
            <a:r>
              <a:rPr lang="sv-SE" baseline="0" dirty="0"/>
              <a:t>	</a:t>
            </a:r>
            <a:r>
              <a:rPr lang="sv-SE" b="1" baseline="0" dirty="0"/>
              <a:t>Situation</a:t>
            </a:r>
            <a:r>
              <a:rPr lang="sv-SE" baseline="0" dirty="0"/>
              <a:t>: Föräldern har tjatat och tjatat på ungdomen att den ska städa undan. </a:t>
            </a:r>
          </a:p>
          <a:p>
            <a:pPr marL="0" indent="0">
              <a:buFont typeface="Arial"/>
              <a:buNone/>
            </a:pPr>
            <a:endParaRPr lang="sv-SE" baseline="0" dirty="0"/>
          </a:p>
          <a:p>
            <a:pPr marL="171450" indent="-171450">
              <a:buFont typeface="Arial" panose="020B0604020202020204" pitchFamily="34" charset="0"/>
              <a:buChar char="•"/>
            </a:pPr>
            <a:r>
              <a:rPr lang="sv-SE" baseline="0" dirty="0"/>
              <a:t>Det som händer efter är att: </a:t>
            </a:r>
          </a:p>
          <a:p>
            <a:pPr marL="914400" lvl="2" indent="0">
              <a:buFont typeface="Arial" panose="020B0604020202020204" pitchFamily="34" charset="0"/>
              <a:buNone/>
            </a:pPr>
            <a:r>
              <a:rPr lang="sv-SE" b="1" baseline="0" dirty="0"/>
              <a:t>Konsekvens</a:t>
            </a:r>
            <a:r>
              <a:rPr lang="sv-SE" baseline="0" dirty="0"/>
              <a:t>: föräldern fortsätter att tjata, höjer efter ett tag rösten och att detta kan leda till konflikt</a:t>
            </a:r>
            <a:endParaRPr lang="sv-SE" sz="1800" dirty="0">
              <a:latin typeface="Stockholm Type Regular" pitchFamily="50" charset="0"/>
            </a:endParaRPr>
          </a:p>
          <a:p>
            <a:pPr marL="0" indent="0">
              <a:buFont typeface="Arial"/>
              <a:buNone/>
            </a:pPr>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37</a:t>
            </a:fld>
            <a:endParaRPr lang="sv-SE"/>
          </a:p>
        </p:txBody>
      </p:sp>
    </p:spTree>
    <p:extLst>
      <p:ext uri="{BB962C8B-B14F-4D97-AF65-F5344CB8AC3E}">
        <p14:creationId xmlns:p14="http://schemas.microsoft.com/office/powerpoint/2010/main" val="1936354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defTabSz="914283" eaLnBrk="0" fontAlgn="base" hangingPunct="0">
              <a:spcBef>
                <a:spcPct val="30000"/>
              </a:spcBef>
              <a:spcAft>
                <a:spcPct val="0"/>
              </a:spcAft>
              <a:buFont typeface="Arial"/>
              <a:buNone/>
              <a:defRPr/>
            </a:pPr>
            <a:r>
              <a:rPr lang="sv-SE" baseline="0" dirty="0"/>
              <a:t>4 min</a:t>
            </a:r>
          </a:p>
          <a:p>
            <a:pPr marL="0" indent="0" defTabSz="914283" eaLnBrk="0" fontAlgn="base" hangingPunct="0">
              <a:spcBef>
                <a:spcPct val="30000"/>
              </a:spcBef>
              <a:spcAft>
                <a:spcPct val="0"/>
              </a:spcAft>
              <a:buFont typeface="Arial"/>
              <a:buNone/>
              <a:defRPr/>
            </a:pPr>
            <a:r>
              <a:rPr lang="sv-SE" baseline="0" dirty="0"/>
              <a:t>Vi använder även samspelsanalysen till försöka </a:t>
            </a:r>
            <a:r>
              <a:rPr lang="sv-SE" b="1" baseline="0" dirty="0"/>
              <a:t>få till en förändring</a:t>
            </a:r>
            <a:r>
              <a:rPr lang="sv-SE" baseline="0" dirty="0"/>
              <a:t>. </a:t>
            </a:r>
          </a:p>
          <a:p>
            <a:pPr marL="0" indent="0" defTabSz="914283" eaLnBrk="0" fontAlgn="base" hangingPunct="0">
              <a:spcBef>
                <a:spcPct val="30000"/>
              </a:spcBef>
              <a:spcAft>
                <a:spcPct val="0"/>
              </a:spcAft>
              <a:buFont typeface="Arial"/>
              <a:buNone/>
              <a:defRPr/>
            </a:pPr>
            <a:r>
              <a:rPr lang="sv-SE" baseline="0" dirty="0"/>
              <a:t>Vi börjar med </a:t>
            </a:r>
            <a:r>
              <a:rPr lang="sv-SE" b="1" baseline="0" dirty="0"/>
              <a:t>B-Målbeteendet</a:t>
            </a:r>
            <a:r>
              <a:rPr lang="sv-SE" baseline="0" dirty="0"/>
              <a:t> - det önskade beteendet, är att ungdomen skall städa. </a:t>
            </a:r>
          </a:p>
          <a:p>
            <a:pPr marL="0" marR="0" lvl="0" indent="0" algn="l" defTabSz="914283" rtl="0" eaLnBrk="0" fontAlgn="base" latinLnBrk="0" hangingPunct="0">
              <a:lnSpc>
                <a:spcPct val="100000"/>
              </a:lnSpc>
              <a:spcBef>
                <a:spcPct val="30000"/>
              </a:spcBef>
              <a:spcAft>
                <a:spcPct val="0"/>
              </a:spcAft>
              <a:buClrTx/>
              <a:buSzTx/>
              <a:buFont typeface="Arial"/>
              <a:buNone/>
              <a:tabLst/>
              <a:defRPr/>
            </a:pPr>
            <a:endParaRPr lang="sv-SE" dirty="0"/>
          </a:p>
          <a:p>
            <a:pPr marL="0" marR="0" lvl="0" indent="0" algn="l" defTabSz="914283" rtl="0" eaLnBrk="0" fontAlgn="base" latinLnBrk="0" hangingPunct="0">
              <a:lnSpc>
                <a:spcPct val="100000"/>
              </a:lnSpc>
              <a:spcBef>
                <a:spcPct val="30000"/>
              </a:spcBef>
              <a:spcAft>
                <a:spcPct val="0"/>
              </a:spcAft>
              <a:buClrTx/>
              <a:buSzTx/>
              <a:buFont typeface="Arial"/>
              <a:buNone/>
              <a:tabLst/>
              <a:defRPr/>
            </a:pPr>
            <a:r>
              <a:rPr lang="sv-SE" b="1" dirty="0"/>
              <a:t>Låt GL</a:t>
            </a:r>
            <a:r>
              <a:rPr lang="sv-SE" b="1" baseline="0" dirty="0"/>
              <a:t> j</a:t>
            </a:r>
            <a:r>
              <a:rPr lang="sv-SE" b="1" dirty="0"/>
              <a:t>obba </a:t>
            </a:r>
            <a:r>
              <a:rPr lang="sv-SE" b="1" baseline="0" dirty="0"/>
              <a:t>2 och 2</a:t>
            </a:r>
            <a:r>
              <a:rPr lang="sv-SE" baseline="0" dirty="0"/>
              <a:t>. </a:t>
            </a:r>
            <a:r>
              <a:rPr lang="sv-SE" b="1" baseline="0" dirty="0"/>
              <a:t>Fråga GL</a:t>
            </a:r>
            <a:r>
              <a:rPr lang="sv-SE" baseline="0" dirty="0"/>
              <a:t>: </a:t>
            </a:r>
          </a:p>
          <a:p>
            <a:pPr marL="0" marR="0" lvl="0" indent="0" algn="l" defTabSz="914283" rtl="0" eaLnBrk="0" fontAlgn="base" latinLnBrk="0" hangingPunct="0">
              <a:lnSpc>
                <a:spcPct val="100000"/>
              </a:lnSpc>
              <a:spcBef>
                <a:spcPct val="30000"/>
              </a:spcBef>
              <a:spcAft>
                <a:spcPct val="0"/>
              </a:spcAft>
              <a:buClrTx/>
              <a:buSzTx/>
              <a:buFont typeface="Arial"/>
              <a:buNone/>
              <a:tabLst/>
              <a:defRPr/>
            </a:pPr>
            <a:endParaRPr lang="sv-SE" baseline="0" dirty="0"/>
          </a:p>
          <a:p>
            <a:pPr marL="0" indent="0" defTabSz="914283" eaLnBrk="0" fontAlgn="base" hangingPunct="0">
              <a:spcBef>
                <a:spcPct val="30000"/>
              </a:spcBef>
              <a:spcAft>
                <a:spcPct val="0"/>
              </a:spcAft>
              <a:buFont typeface="Arial"/>
              <a:buNone/>
              <a:defRPr/>
            </a:pPr>
            <a:r>
              <a:rPr lang="sv-SE" baseline="0" dirty="0"/>
              <a:t>Vad behöver </a:t>
            </a:r>
            <a:r>
              <a:rPr lang="sv-SE" baseline="0" dirty="0" err="1"/>
              <a:t>fld</a:t>
            </a:r>
            <a:r>
              <a:rPr lang="sv-SE" baseline="0" dirty="0"/>
              <a:t> göra </a:t>
            </a:r>
            <a:r>
              <a:rPr lang="sv-SE" b="1" baseline="0" dirty="0"/>
              <a:t>innan</a:t>
            </a:r>
            <a:r>
              <a:rPr lang="sv-SE" baseline="0" dirty="0"/>
              <a:t> (S) för att öka chansen att få fram målbeteendet? </a:t>
            </a:r>
            <a:endParaRPr lang="sv-SE" dirty="0"/>
          </a:p>
          <a:p>
            <a:pPr marL="171428" indent="-171428" defTabSz="914283" eaLnBrk="0" fontAlgn="base" hangingPunct="0">
              <a:spcBef>
                <a:spcPct val="30000"/>
              </a:spcBef>
              <a:spcAft>
                <a:spcPct val="0"/>
              </a:spcAft>
              <a:buFont typeface="Arial"/>
              <a:buChar char="•"/>
              <a:defRPr/>
            </a:pPr>
            <a:r>
              <a:rPr lang="sv-SE" dirty="0"/>
              <a:t>S - Förälder förbereder, har tidigare gjort insättningar på förtroendekontot,</a:t>
            </a:r>
            <a:r>
              <a:rPr lang="sv-SE" baseline="0" dirty="0"/>
              <a:t> använda trevligt tonfall, bryter ner städningen i delmoment</a:t>
            </a:r>
            <a:endParaRPr lang="sv-SE" dirty="0"/>
          </a:p>
          <a:p>
            <a:pPr marL="0" indent="0" defTabSz="914283" eaLnBrk="0" fontAlgn="base" hangingPunct="0">
              <a:spcBef>
                <a:spcPct val="30000"/>
              </a:spcBef>
              <a:spcAft>
                <a:spcPct val="0"/>
              </a:spcAft>
              <a:buFont typeface="Arial"/>
              <a:buNone/>
              <a:defRPr/>
            </a:pPr>
            <a:endParaRPr lang="sv-SE" baseline="0" dirty="0"/>
          </a:p>
          <a:p>
            <a:pPr marL="0" indent="0" defTabSz="914283" eaLnBrk="0" fontAlgn="base" hangingPunct="0">
              <a:spcBef>
                <a:spcPct val="30000"/>
              </a:spcBef>
              <a:spcAft>
                <a:spcPct val="0"/>
              </a:spcAft>
              <a:buFont typeface="Arial"/>
              <a:buNone/>
              <a:defRPr/>
            </a:pPr>
            <a:r>
              <a:rPr lang="sv-SE" baseline="0" dirty="0"/>
              <a:t>Vad kan </a:t>
            </a:r>
            <a:r>
              <a:rPr lang="sv-SE" baseline="0" dirty="0" err="1"/>
              <a:t>fld</a:t>
            </a:r>
            <a:r>
              <a:rPr lang="sv-SE" baseline="0" dirty="0"/>
              <a:t> göra </a:t>
            </a:r>
            <a:r>
              <a:rPr lang="sv-SE" b="1" baseline="0" dirty="0"/>
              <a:t>efter</a:t>
            </a:r>
            <a:r>
              <a:rPr lang="sv-SE" baseline="0" dirty="0"/>
              <a:t> målbeteendet för att öka sannolikheten att det återkommer nästa gång?</a:t>
            </a:r>
            <a:endParaRPr lang="sv-SE" dirty="0"/>
          </a:p>
          <a:p>
            <a:pPr marL="171428" indent="-171428" defTabSz="914283" eaLnBrk="0" fontAlgn="base" hangingPunct="0">
              <a:spcBef>
                <a:spcPct val="30000"/>
              </a:spcBef>
              <a:spcAft>
                <a:spcPct val="0"/>
              </a:spcAft>
              <a:buFont typeface="Arial"/>
              <a:buChar char="•"/>
              <a:defRPr/>
            </a:pPr>
            <a:r>
              <a:rPr lang="sv-SE" dirty="0"/>
              <a:t>K</a:t>
            </a:r>
            <a:r>
              <a:rPr lang="sv-SE" baseline="0" dirty="0"/>
              <a:t> - </a:t>
            </a:r>
            <a:r>
              <a:rPr lang="sv-SE" dirty="0"/>
              <a:t>Föräldern berömmer, ser glad ut, föreslår ngt trevligt</a:t>
            </a:r>
          </a:p>
          <a:p>
            <a:pPr defTabSz="914283" eaLnBrk="0" fontAlgn="base" hangingPunct="0">
              <a:spcBef>
                <a:spcPct val="30000"/>
              </a:spcBef>
              <a:spcAft>
                <a:spcPct val="0"/>
              </a:spcAft>
              <a:defRPr/>
            </a:pPr>
            <a:endParaRPr lang="sv-SE" dirty="0"/>
          </a:p>
          <a:p>
            <a:pPr marL="0" indent="0">
              <a:buFont typeface="Arial"/>
              <a:buNone/>
            </a:pPr>
            <a:r>
              <a:rPr lang="sv-SE" dirty="0"/>
              <a:t>Den här föräldern har jobbat</a:t>
            </a:r>
            <a:r>
              <a:rPr lang="sv-SE" baseline="0" dirty="0"/>
              <a:t> med basen i pyramiden!</a:t>
            </a:r>
            <a:endParaRPr lang="sv-SE" dirty="0"/>
          </a:p>
          <a:p>
            <a:pPr marL="0" indent="0">
              <a:buFont typeface="Arial"/>
              <a:buNone/>
            </a:pPr>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38</a:t>
            </a:fld>
            <a:endParaRPr lang="sv-SE"/>
          </a:p>
        </p:txBody>
      </p:sp>
    </p:spTree>
    <p:extLst>
      <p:ext uri="{BB962C8B-B14F-4D97-AF65-F5344CB8AC3E}">
        <p14:creationId xmlns:p14="http://schemas.microsoft.com/office/powerpoint/2010/main" val="4084918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6246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a:buNone/>
            </a:pPr>
            <a:r>
              <a:rPr lang="sv-SE" dirty="0"/>
              <a:t>5 min	</a:t>
            </a:r>
          </a:p>
          <a:p>
            <a:pPr marL="0" indent="0">
              <a:buFont typeface="Arial"/>
              <a:buNone/>
            </a:pPr>
            <a:r>
              <a:rPr lang="sv-SE" dirty="0"/>
              <a:t>Målgruppen i Komet</a:t>
            </a:r>
            <a:r>
              <a:rPr lang="sv-SE" baseline="0" dirty="0"/>
              <a:t> ser olika ut. Vi skall visa en film som kan upplevas som stark. Det är viktigt att förstå att spännvidden i problematik och beteenden i familjerna ser olika ut. </a:t>
            </a:r>
            <a:endParaRPr lang="sv-SE" dirty="0"/>
          </a:p>
          <a:p>
            <a:endParaRPr lang="sv-SE" dirty="0"/>
          </a:p>
          <a:p>
            <a:pPr marL="0" indent="0">
              <a:buFont typeface="Arial"/>
              <a:buNone/>
            </a:pPr>
            <a:r>
              <a:rPr lang="sv-SE" b="1" dirty="0"/>
              <a:t>Film</a:t>
            </a:r>
            <a:r>
              <a:rPr lang="sv-SE" b="1" baseline="0" dirty="0"/>
              <a:t> 8 </a:t>
            </a:r>
            <a:r>
              <a:rPr lang="sv-SE" baseline="0" dirty="0"/>
              <a:t>Erik vill åka till Roskilde</a:t>
            </a:r>
          </a:p>
          <a:p>
            <a:pPr marL="0" indent="0">
              <a:buFont typeface="Arial"/>
              <a:buNone/>
            </a:pPr>
            <a:endParaRPr lang="sv-SE" baseline="0" dirty="0"/>
          </a:p>
          <a:p>
            <a:pPr marL="0" indent="0">
              <a:buFont typeface="Arial"/>
              <a:buNone/>
            </a:pPr>
            <a:r>
              <a:rPr lang="sv-SE" b="1" baseline="0" dirty="0"/>
              <a:t>Övning nästa sida…..</a:t>
            </a:r>
          </a:p>
        </p:txBody>
      </p:sp>
      <p:sp>
        <p:nvSpPr>
          <p:cNvPr id="44036" name="Platshållare för bildnummer 3"/>
          <p:cNvSpPr>
            <a:spLocks noGrp="1"/>
          </p:cNvSpPr>
          <p:nvPr>
            <p:ph type="sldNum" sz="quarter" idx="5"/>
          </p:nvPr>
        </p:nvSpPr>
        <p:spPr/>
        <p:txBody>
          <a:bodyPr/>
          <a:lstStyle/>
          <a:p>
            <a:pPr>
              <a:defRPr/>
            </a:pPr>
            <a:fld id="{F5DDC773-A53B-43C7-A2D4-D5D143FC8DA3}" type="slidenum">
              <a:rPr lang="sv-SE" smtClean="0"/>
              <a:pPr>
                <a:defRPr/>
              </a:pPr>
              <a:t>39</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marL="0" marR="0" lvl="0" indent="0" algn="l" defTabSz="914283" rtl="0" eaLnBrk="1" fontAlgn="auto" latinLnBrk="0" hangingPunct="1">
              <a:lnSpc>
                <a:spcPct val="100000"/>
              </a:lnSpc>
              <a:spcBef>
                <a:spcPts val="0"/>
              </a:spcBef>
              <a:spcAft>
                <a:spcPts val="0"/>
              </a:spcAft>
              <a:buClrTx/>
              <a:buSzTx/>
              <a:buFont typeface="Arial"/>
              <a:buNone/>
              <a:tabLst/>
              <a:defRPr/>
            </a:pPr>
            <a:r>
              <a:rPr lang="sv-SE" sz="1200" kern="1200" dirty="0">
                <a:solidFill>
                  <a:schemeClr val="tx1"/>
                </a:solidFill>
                <a:effectLst/>
                <a:latin typeface="+mn-lt"/>
                <a:ea typeface="+mn-ea"/>
                <a:cs typeface="+mn-cs"/>
              </a:rPr>
              <a:t>2 min 	</a:t>
            </a:r>
          </a:p>
          <a:p>
            <a:pPr marL="0" marR="0" lvl="0" indent="0" algn="l" defTabSz="914283" rtl="0" eaLnBrk="1" fontAlgn="auto" latinLnBrk="0" hangingPunct="1">
              <a:lnSpc>
                <a:spcPct val="100000"/>
              </a:lnSpc>
              <a:spcBef>
                <a:spcPts val="0"/>
              </a:spcBef>
              <a:spcAft>
                <a:spcPts val="0"/>
              </a:spcAft>
              <a:buClrTx/>
              <a:buSzTx/>
              <a:buFont typeface="Arial"/>
              <a:buNone/>
              <a:tabLst/>
              <a:defRPr/>
            </a:pPr>
            <a:r>
              <a:rPr lang="sv-SE" sz="1200" kern="1200" dirty="0">
                <a:solidFill>
                  <a:schemeClr val="tx1"/>
                </a:solidFill>
                <a:effectLst/>
                <a:latin typeface="+mn-lt"/>
                <a:ea typeface="+mn-ea"/>
                <a:cs typeface="+mn-cs"/>
              </a:rPr>
              <a:t>PLUS utbildningsverksamhet inom socialförvaltningen (praktik, lärande och utveckling i samspel. Verkar på olika nivåer utifrån hur stora svårigheter man har i familjen – trappsteg för att synliggöra</a:t>
            </a:r>
            <a:endParaRPr lang="sv-SE" sz="1200" dirty="0">
              <a:cs typeface="Arial" pitchFamily="34" charset="0"/>
            </a:endParaRPr>
          </a:p>
          <a:p>
            <a:pPr marL="0" indent="0" defTabSz="914283">
              <a:buFont typeface="Arial"/>
              <a:buNone/>
              <a:defRPr/>
            </a:pPr>
            <a:endParaRPr lang="sv-SE" sz="1200" dirty="0">
              <a:cs typeface="Arial" pitchFamily="34" charset="0"/>
            </a:endParaRPr>
          </a:p>
          <a:p>
            <a:pPr marL="0" indent="0" defTabSz="914283">
              <a:buFont typeface="Arial"/>
              <a:buNone/>
              <a:defRPr/>
            </a:pPr>
            <a:r>
              <a:rPr lang="sv-SE" sz="1200" dirty="0">
                <a:cs typeface="Arial" pitchFamily="34" charset="0"/>
              </a:rPr>
              <a:t>Preventionstrappa – Man brukar prata om universellt, selektivt, indikerat förebyggande arbete. PLUS program ligger på de olika preventionsnivåerna, trappstegen. </a:t>
            </a:r>
            <a:endParaRPr lang="sv-SE" sz="1200" baseline="0" dirty="0"/>
          </a:p>
          <a:p>
            <a:pPr marL="0" indent="0">
              <a:buFont typeface="Arial"/>
              <a:buNone/>
            </a:pPr>
            <a:endParaRPr lang="sv-SE" sz="1200" dirty="0"/>
          </a:p>
          <a:p>
            <a:pPr marL="0" indent="0">
              <a:buFont typeface="Arial"/>
              <a:buNone/>
            </a:pPr>
            <a:r>
              <a:rPr lang="sv-SE" sz="1200" dirty="0"/>
              <a:t>Prevention</a:t>
            </a:r>
            <a:r>
              <a:rPr lang="sv-SE" sz="1200" baseline="0" dirty="0"/>
              <a:t> handlar om att förebygga att problem uppstår</a:t>
            </a:r>
            <a:endParaRPr lang="sv-SE" sz="1200" dirty="0"/>
          </a:p>
          <a:p>
            <a:pPr marL="171428" marR="0" indent="-171428" algn="l" defTabSz="914400" rtl="0" eaLnBrk="1" fontAlgn="auto" latinLnBrk="0" hangingPunct="1">
              <a:lnSpc>
                <a:spcPct val="100000"/>
              </a:lnSpc>
              <a:spcBef>
                <a:spcPts val="0"/>
              </a:spcBef>
              <a:spcAft>
                <a:spcPts val="0"/>
              </a:spcAft>
              <a:buClrTx/>
              <a:buSzTx/>
              <a:buFont typeface="Arial"/>
              <a:buChar char="•"/>
              <a:tabLst/>
              <a:defRPr/>
            </a:pPr>
            <a:r>
              <a:rPr lang="sv-SE" sz="1200" dirty="0"/>
              <a:t>Generell - Alla i en population, inga</a:t>
            </a:r>
            <a:r>
              <a:rPr lang="sv-SE" sz="1200" baseline="0" dirty="0"/>
              <a:t> uttalade problem behöver finnas</a:t>
            </a:r>
            <a:r>
              <a:rPr lang="sv-SE" sz="1200" dirty="0"/>
              <a:t>.</a:t>
            </a:r>
            <a:r>
              <a:rPr lang="sv-SE" sz="1200" baseline="0" dirty="0"/>
              <a:t> ABC: Regeringen och Sthlm stad har beslutat att satsa på föräldrastöd till alla föräldrar. </a:t>
            </a:r>
          </a:p>
          <a:p>
            <a:pPr marL="171428" marR="0" lvl="0" indent="-171428" algn="l" defTabSz="914400" rtl="0" eaLnBrk="1" fontAlgn="auto" latinLnBrk="0" hangingPunct="1">
              <a:lnSpc>
                <a:spcPct val="100000"/>
              </a:lnSpc>
              <a:spcBef>
                <a:spcPts val="0"/>
              </a:spcBef>
              <a:spcAft>
                <a:spcPts val="0"/>
              </a:spcAft>
              <a:buClrTx/>
              <a:buSzTx/>
              <a:buFont typeface="Arial"/>
              <a:buChar char="•"/>
              <a:tabLst/>
              <a:defRPr/>
            </a:pPr>
            <a:r>
              <a:rPr lang="sv-SE" sz="1200" dirty="0"/>
              <a:t>Selektiv – Vänder sig till riskgrupp.</a:t>
            </a:r>
            <a:r>
              <a:rPr lang="sv-SE" sz="1200" baseline="0" dirty="0"/>
              <a:t> </a:t>
            </a:r>
            <a:r>
              <a:rPr lang="sv-SE" sz="1200" kern="1200" dirty="0">
                <a:solidFill>
                  <a:schemeClr val="tx1"/>
                </a:solidFill>
                <a:effectLst/>
                <a:latin typeface="+mn-lt"/>
                <a:ea typeface="+mn-ea"/>
                <a:cs typeface="+mn-cs"/>
              </a:rPr>
              <a:t>för familjer med större bekymmer i form av bråk, trots, utagerande hos barnet. </a:t>
            </a:r>
            <a:endParaRPr lang="sv-SE" sz="1200" baseline="0" dirty="0"/>
          </a:p>
          <a:p>
            <a:pPr marL="171428" marR="0" lvl="0" indent="-171428" algn="l" defTabSz="914400" rtl="0" eaLnBrk="1" fontAlgn="auto" latinLnBrk="0" hangingPunct="1">
              <a:lnSpc>
                <a:spcPct val="100000"/>
              </a:lnSpc>
              <a:spcBef>
                <a:spcPts val="0"/>
              </a:spcBef>
              <a:spcAft>
                <a:spcPts val="0"/>
              </a:spcAft>
              <a:buClrTx/>
              <a:buSzTx/>
              <a:buFont typeface="Arial"/>
              <a:buChar char="•"/>
              <a:tabLst/>
              <a:defRPr/>
            </a:pPr>
            <a:r>
              <a:rPr lang="sv-SE" sz="1200" baseline="0" dirty="0"/>
              <a:t>Indikerad/riktat – Vänder sig till </a:t>
            </a:r>
            <a:r>
              <a:rPr lang="sv-SE" sz="1200" dirty="0"/>
              <a:t>problemgrupp. </a:t>
            </a:r>
            <a:r>
              <a:rPr lang="sv-SE" sz="1200" kern="1200" dirty="0">
                <a:solidFill>
                  <a:schemeClr val="tx1"/>
                </a:solidFill>
                <a:effectLst/>
                <a:latin typeface="+mn-lt"/>
                <a:ea typeface="+mn-ea"/>
                <a:cs typeface="+mn-cs"/>
              </a:rPr>
              <a:t>för de familjer som har störst svårigheter, där barnen löper stor risk att utveckla eller redan har utvecklat normbrytande, aggressivitet.</a:t>
            </a:r>
            <a:r>
              <a:rPr lang="sv-SE" sz="1200" kern="1200" baseline="0" dirty="0">
                <a:solidFill>
                  <a:schemeClr val="tx1"/>
                </a:solidFill>
                <a:effectLst/>
                <a:latin typeface="+mn-lt"/>
                <a:ea typeface="+mn-ea"/>
                <a:cs typeface="+mn-cs"/>
              </a:rPr>
              <a:t> </a:t>
            </a:r>
          </a:p>
          <a:p>
            <a:pPr marL="171428" marR="0" lvl="0" indent="-171428" algn="l" defTabSz="914400" rtl="0" eaLnBrk="1" fontAlgn="auto" latinLnBrk="0" hangingPunct="1">
              <a:lnSpc>
                <a:spcPct val="100000"/>
              </a:lnSpc>
              <a:spcBef>
                <a:spcPts val="0"/>
              </a:spcBef>
              <a:spcAft>
                <a:spcPts val="0"/>
              </a:spcAft>
              <a:buClrTx/>
              <a:buSzTx/>
              <a:buFont typeface="Arial"/>
              <a:buChar char="•"/>
              <a:tabLst/>
              <a:defRPr/>
            </a:pPr>
            <a:r>
              <a:rPr lang="sv-SE" sz="1200" kern="1200" baseline="0" dirty="0">
                <a:solidFill>
                  <a:schemeClr val="tx1"/>
                </a:solidFill>
                <a:effectLst/>
                <a:latin typeface="+mn-lt"/>
                <a:ea typeface="+mn-ea"/>
                <a:cs typeface="+mn-cs"/>
              </a:rPr>
              <a:t>Förstärkt Komet och </a:t>
            </a:r>
            <a:r>
              <a:rPr lang="sv-SE" sz="1200" kern="1200" baseline="0" dirty="0" err="1">
                <a:solidFill>
                  <a:schemeClr val="tx1"/>
                </a:solidFill>
                <a:effectLst/>
                <a:latin typeface="+mn-lt"/>
                <a:ea typeface="+mn-ea"/>
                <a:cs typeface="+mn-cs"/>
              </a:rPr>
              <a:t>SkolKomet</a:t>
            </a:r>
            <a:r>
              <a:rPr lang="sv-SE" sz="1200" kern="1200" baseline="0" dirty="0">
                <a:solidFill>
                  <a:schemeClr val="tx1"/>
                </a:solidFill>
                <a:effectLst/>
                <a:latin typeface="+mn-lt"/>
                <a:ea typeface="+mn-ea"/>
                <a:cs typeface="+mn-cs"/>
              </a:rPr>
              <a:t> ej aktiva program, utbildningen ges inte längre.</a:t>
            </a:r>
            <a:endParaRPr lang="sv-SE" sz="1200"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pPr marL="0" indent="0" defTabSz="914283">
              <a:buFont typeface="Arial"/>
              <a:buNone/>
              <a:defRPr/>
            </a:pPr>
            <a:r>
              <a:rPr lang="sv-SE" dirty="0"/>
              <a:t>Ibland</a:t>
            </a:r>
            <a:r>
              <a:rPr lang="sv-SE" baseline="0" dirty="0"/>
              <a:t> kan Komet vara EN del i en insats, fler åtgärder kan behövas beroende på problematik.</a:t>
            </a:r>
          </a:p>
          <a:p>
            <a:pPr marL="0" indent="0" defTabSz="914283">
              <a:buFont typeface="Arial"/>
              <a:buNone/>
              <a:defRPr/>
            </a:pPr>
            <a:endParaRPr lang="sv-SE" dirty="0"/>
          </a:p>
          <a:p>
            <a:pPr marL="0" indent="0" defTabSz="914283">
              <a:buFont typeface="Arial"/>
              <a:buNone/>
              <a:defRPr/>
            </a:pPr>
            <a:r>
              <a:rPr lang="sv-SE" dirty="0"/>
              <a:t>”Komet-familjen”</a:t>
            </a:r>
            <a:r>
              <a:rPr lang="sv-SE" baseline="0" dirty="0"/>
              <a:t> - Riktade program till föräldrar eller pedagoger. Alla program har målet att arbeta via de vuxna för att skapa bättre relation/bemötande gentemot barnen.</a:t>
            </a:r>
          </a:p>
          <a:p>
            <a:pPr marL="0" indent="0" defTabSz="914283">
              <a:buFont typeface="Arial"/>
              <a:buNone/>
              <a:defRPr/>
            </a:pPr>
            <a:endParaRPr lang="sv-SE" baseline="0" dirty="0"/>
          </a:p>
          <a:p>
            <a:endParaRPr lang="sv-SE" dirty="0"/>
          </a:p>
          <a:p>
            <a:pPr marL="171428" indent="-171428">
              <a:buFont typeface="Arial"/>
              <a:buChar char="•"/>
            </a:pPr>
            <a:endParaRPr lang="sv-SE" sz="1200" baseline="0" dirty="0"/>
          </a:p>
          <a:p>
            <a:pPr marL="171428" indent="-171428">
              <a:buFont typeface="Arial"/>
              <a:buChar char="•"/>
            </a:pPr>
            <a:endParaRPr lang="sv-SE" dirty="0"/>
          </a:p>
          <a:p>
            <a:endParaRPr lang="sv-SE" dirty="0"/>
          </a:p>
          <a:p>
            <a:pPr marL="171428" indent="-171428">
              <a:buFont typeface="Arial"/>
              <a:buChar char="•"/>
            </a:pPr>
            <a:endParaRPr lang="sv-SE" sz="1200" baseline="0" dirty="0"/>
          </a:p>
          <a:p>
            <a:pPr marL="171428" indent="-171428">
              <a:buFont typeface="Arial"/>
              <a:buChar char="•"/>
            </a:pPr>
            <a:endParaRPr lang="sv-SE" dirty="0"/>
          </a:p>
        </p:txBody>
      </p:sp>
      <p:sp>
        <p:nvSpPr>
          <p:cNvPr id="4" name="Platshållare för bildnummer 3"/>
          <p:cNvSpPr>
            <a:spLocks noGrp="1"/>
          </p:cNvSpPr>
          <p:nvPr>
            <p:ph type="sldNum" sz="quarter" idx="10"/>
          </p:nvPr>
        </p:nvSpPr>
        <p:spPr/>
        <p:txBody>
          <a:bodyPr/>
          <a:lstStyle/>
          <a:p>
            <a:fld id="{62CDAE4F-447F-483D-94B4-65F1582FD718}" type="slidenum">
              <a:rPr lang="sv-SE" smtClean="0"/>
              <a:pPr/>
              <a:t>4</a:t>
            </a:fld>
            <a:endParaRPr lang="sv-S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defTabSz="914283" eaLnBrk="0" fontAlgn="base" hangingPunct="0">
              <a:spcBef>
                <a:spcPct val="30000"/>
              </a:spcBef>
              <a:spcAft>
                <a:spcPct val="0"/>
              </a:spcAft>
              <a:defRPr/>
            </a:pPr>
            <a:r>
              <a:rPr lang="sv-SE" dirty="0"/>
              <a:t>6 min	</a:t>
            </a:r>
            <a:r>
              <a:rPr lang="sv-SE" b="1" dirty="0"/>
              <a:t> (ca kl.10.50,</a:t>
            </a:r>
            <a:r>
              <a:rPr lang="sv-SE" b="1" baseline="0" dirty="0"/>
              <a:t> efter denna bild 5 min paus)</a:t>
            </a:r>
            <a:endParaRPr lang="sv-SE" b="1" dirty="0"/>
          </a:p>
          <a:p>
            <a:pPr defTabSz="914283" eaLnBrk="0" fontAlgn="base" hangingPunct="0">
              <a:spcBef>
                <a:spcPct val="30000"/>
              </a:spcBef>
              <a:spcAft>
                <a:spcPct val="0"/>
              </a:spcAft>
              <a:defRPr/>
            </a:pPr>
            <a:endParaRPr lang="sv-SE" dirty="0"/>
          </a:p>
          <a:p>
            <a:pPr defTabSz="914283" eaLnBrk="0" fontAlgn="base" hangingPunct="0">
              <a:spcBef>
                <a:spcPct val="30000"/>
              </a:spcBef>
              <a:spcAft>
                <a:spcPct val="0"/>
              </a:spcAft>
              <a:defRPr/>
            </a:pPr>
            <a:r>
              <a:rPr lang="sv-SE" dirty="0"/>
              <a:t>Sid 60 i manualen</a:t>
            </a:r>
            <a:r>
              <a:rPr lang="sv-SE" baseline="0" dirty="0"/>
              <a:t> (säg ej till GL)</a:t>
            </a:r>
          </a:p>
          <a:p>
            <a:pPr defTabSz="914283" eaLnBrk="0" fontAlgn="base" hangingPunct="0">
              <a:spcBef>
                <a:spcPct val="30000"/>
              </a:spcBef>
              <a:spcAft>
                <a:spcPct val="0"/>
              </a:spcAft>
              <a:defRPr/>
            </a:pPr>
            <a:r>
              <a:rPr lang="sv-SE" b="1" baseline="0" dirty="0"/>
              <a:t>Modellera: </a:t>
            </a:r>
            <a:r>
              <a:rPr lang="sv-SE" dirty="0"/>
              <a:t>Fråga</a:t>
            </a:r>
            <a:r>
              <a:rPr lang="sv-SE" baseline="0" dirty="0"/>
              <a:t> din instruktörskollega:  </a:t>
            </a:r>
          </a:p>
          <a:p>
            <a:pPr marL="171450" indent="-171450" defTabSz="914283" eaLnBrk="0" fontAlgn="base" hangingPunct="0">
              <a:spcBef>
                <a:spcPct val="30000"/>
              </a:spcBef>
              <a:spcAft>
                <a:spcPct val="0"/>
              </a:spcAft>
              <a:buFont typeface="Arial" panose="020B0604020202020204" pitchFamily="34" charset="0"/>
              <a:buChar char="•"/>
              <a:defRPr/>
            </a:pPr>
            <a:r>
              <a:rPr lang="sv-SE" baseline="0" dirty="0"/>
              <a:t>Vad är problembeteendet? Vad gör Erik? </a:t>
            </a:r>
          </a:p>
          <a:p>
            <a:pPr marL="171450" indent="-171450" defTabSz="914283" eaLnBrk="0" fontAlgn="base" hangingPunct="0">
              <a:spcBef>
                <a:spcPct val="30000"/>
              </a:spcBef>
              <a:spcAft>
                <a:spcPct val="0"/>
              </a:spcAft>
              <a:buFont typeface="Arial" panose="020B0604020202020204" pitchFamily="34" charset="0"/>
              <a:buChar char="•"/>
              <a:defRPr/>
            </a:pPr>
            <a:r>
              <a:rPr lang="sv-SE" baseline="0" dirty="0"/>
              <a:t>Vad triggade problembeteendet? Mamman som höjer rösten, svarar emot.</a:t>
            </a:r>
          </a:p>
          <a:p>
            <a:pPr marL="171450" indent="-171450" defTabSz="914283" eaLnBrk="0" fontAlgn="base" hangingPunct="0">
              <a:spcBef>
                <a:spcPct val="30000"/>
              </a:spcBef>
              <a:spcAft>
                <a:spcPct val="0"/>
              </a:spcAft>
              <a:buFont typeface="Arial" panose="020B0604020202020204" pitchFamily="34" charset="0"/>
              <a:buChar char="•"/>
              <a:defRPr/>
            </a:pPr>
            <a:r>
              <a:rPr lang="sv-SE" baseline="0" dirty="0"/>
              <a:t>Vad blir konsekvensen? Mamma ger med sig, E får som han vill</a:t>
            </a:r>
          </a:p>
          <a:p>
            <a:endParaRPr lang="sv-SE" baseline="0" dirty="0"/>
          </a:p>
          <a:p>
            <a:r>
              <a:rPr lang="sv-SE" u="sng" baseline="0" dirty="0"/>
              <a:t>Sammanfattning</a:t>
            </a:r>
            <a:r>
              <a:rPr lang="sv-SE" baseline="0" dirty="0"/>
              <a:t>: Med analysen försöker vi alltid förstå funktionen av ett beteende. Funktionen av att ”bli aggressiv” är att omgivningen backar, man får som man vill. Det fyller alltså en bra funktion för E att bli arg. Så nu skall vi hjälpa Eriks mamma att förändra Eriks beteende. </a:t>
            </a:r>
          </a:p>
          <a:p>
            <a:pPr marL="171428" indent="-171428">
              <a:buFont typeface="Arial"/>
              <a:buChar char="•"/>
            </a:pPr>
            <a:endParaRPr lang="sv-SE" baseline="0" dirty="0"/>
          </a:p>
          <a:p>
            <a:r>
              <a:rPr lang="sv-SE" b="1" baseline="0" dirty="0"/>
              <a:t>Fråga din </a:t>
            </a:r>
            <a:r>
              <a:rPr lang="sv-SE" b="1" baseline="0" dirty="0" err="1"/>
              <a:t>gruppledar</a:t>
            </a:r>
            <a:r>
              <a:rPr lang="sv-SE" b="0" baseline="0" dirty="0"/>
              <a:t>(instruktör?)</a:t>
            </a:r>
            <a:r>
              <a:rPr lang="sv-SE" b="1" baseline="0" dirty="0"/>
              <a:t>kollega</a:t>
            </a:r>
            <a:r>
              <a:rPr lang="sv-SE" baseline="0" dirty="0"/>
              <a:t>: </a:t>
            </a:r>
          </a:p>
          <a:p>
            <a:pPr marL="171450" indent="-171450">
              <a:buFont typeface="Arial" panose="020B0604020202020204" pitchFamily="34" charset="0"/>
              <a:buChar char="•"/>
            </a:pPr>
            <a:r>
              <a:rPr lang="sv-SE" baseline="0" dirty="0"/>
              <a:t>Vilket målbeteende vill vi att Erik uppvisar? - Lyssnar på mamma och talar lugnt.</a:t>
            </a:r>
          </a:p>
          <a:p>
            <a:pPr marL="171450" indent="-171450">
              <a:buFont typeface="Arial" panose="020B0604020202020204" pitchFamily="34" charset="0"/>
              <a:buChar char="•"/>
            </a:pPr>
            <a:r>
              <a:rPr lang="sv-SE" baseline="0" dirty="0"/>
              <a:t>Vad behöver mamma göra innan? Hon behöver gå Komet. Jobba med basen, tid tillsammans och förtroendekontot. Uppmärksamma bra beteenden. Härmningsprincipen och lugn kommunikation. Problemlösa. Förbereda, ha regler och göra överenskommelser. </a:t>
            </a:r>
          </a:p>
          <a:p>
            <a:pPr marL="171450" indent="-171450">
              <a:buFont typeface="Arial" panose="020B0604020202020204" pitchFamily="34" charset="0"/>
              <a:buChar char="•"/>
            </a:pPr>
            <a:r>
              <a:rPr lang="sv-SE" baseline="0" dirty="0"/>
              <a:t>När han gör målbeteendet, vad kan mamma göra efteråt? Fråga GL</a:t>
            </a:r>
          </a:p>
          <a:p>
            <a:endParaRPr lang="sv-SE" baseline="0" dirty="0"/>
          </a:p>
          <a:p>
            <a:r>
              <a:rPr lang="sv-SE" u="sng" baseline="0" dirty="0"/>
              <a:t>Sammanfattning:</a:t>
            </a:r>
            <a:r>
              <a:rPr lang="sv-SE" baseline="0" dirty="0"/>
              <a:t> Senare under träffarna kommer vi att gå igenom moment som handlar om kommunikation, problemlösning, regler mm. Just nu har vi fortfarande fokus på basen.</a:t>
            </a:r>
          </a:p>
          <a:p>
            <a:pPr marL="0" indent="0">
              <a:buFont typeface="Arial"/>
              <a:buNone/>
            </a:pPr>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40</a:t>
            </a:fld>
            <a:endParaRPr lang="sv-SE"/>
          </a:p>
        </p:txBody>
      </p:sp>
    </p:spTree>
    <p:extLst>
      <p:ext uri="{BB962C8B-B14F-4D97-AF65-F5344CB8AC3E}">
        <p14:creationId xmlns:p14="http://schemas.microsoft.com/office/powerpoint/2010/main" val="31898161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41</a:t>
            </a:fld>
            <a:endParaRPr lang="sv-SE"/>
          </a:p>
        </p:txBody>
      </p:sp>
    </p:spTree>
    <p:extLst>
      <p:ext uri="{BB962C8B-B14F-4D97-AF65-F5344CB8AC3E}">
        <p14:creationId xmlns:p14="http://schemas.microsoft.com/office/powerpoint/2010/main" val="1425482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1 min (kl.10.55)</a:t>
            </a:r>
          </a:p>
        </p:txBody>
      </p:sp>
      <p:sp>
        <p:nvSpPr>
          <p:cNvPr id="4" name="Platshållare för bildnummer 3"/>
          <p:cNvSpPr>
            <a:spLocks noGrp="1"/>
          </p:cNvSpPr>
          <p:nvPr>
            <p:ph type="sldNum" sz="quarter" idx="10"/>
          </p:nvPr>
        </p:nvSpPr>
        <p:spPr/>
        <p:txBody>
          <a:bodyPr/>
          <a:lstStyle/>
          <a:p>
            <a:fld id="{CE5D709F-E256-4A36-B43A-C2969BEDD107}" type="slidenum">
              <a:rPr lang="sv-SE" smtClean="0"/>
              <a:pPr/>
              <a:t>42</a:t>
            </a:fld>
            <a:endParaRPr lang="sv-SE"/>
          </a:p>
        </p:txBody>
      </p:sp>
    </p:spTree>
    <p:extLst>
      <p:ext uri="{BB962C8B-B14F-4D97-AF65-F5344CB8AC3E}">
        <p14:creationId xmlns:p14="http://schemas.microsoft.com/office/powerpoint/2010/main" val="2605359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62467"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10 min	</a:t>
            </a:r>
          </a:p>
          <a:p>
            <a:pPr marL="0" marR="0" indent="0" algn="l" defTabSz="914400" rtl="0" eaLnBrk="1" fontAlgn="auto" latinLnBrk="0" hangingPunct="1">
              <a:lnSpc>
                <a:spcPct val="100000"/>
              </a:lnSpc>
              <a:spcBef>
                <a:spcPts val="0"/>
              </a:spcBef>
              <a:spcAft>
                <a:spcPts val="0"/>
              </a:spcAft>
              <a:buClrTx/>
              <a:buSzTx/>
              <a:buFontTx/>
              <a:buNone/>
              <a:tabLst/>
              <a:defRPr/>
            </a:pPr>
            <a:r>
              <a:rPr lang="sv-SE" dirty="0"/>
              <a:t>Info till GL att de kan välja: Film 3 &amp; 4 eller film 1 &amp; 2. (Alternativa filmer 1 &amp; 2 Isak vill inte stänga av datorn) Det går åt mycket tid att visa alla</a:t>
            </a:r>
            <a:r>
              <a:rPr lang="sv-SE" baseline="0" dirty="0"/>
              <a:t> filmer, titta igenom och välj ut vilken som passar er grupp.</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i="1" dirty="0"/>
              <a:t>(Modellera </a:t>
            </a:r>
            <a:r>
              <a:rPr lang="sv-SE" i="1" dirty="0" err="1"/>
              <a:t>ev</a:t>
            </a:r>
            <a:r>
              <a:rPr lang="sv-SE" i="1" dirty="0"/>
              <a:t> hur man kan göra som gruppledare vid filmvisning, där ena GL ställer frågor</a:t>
            </a:r>
            <a:r>
              <a:rPr lang="sv-SE" i="1" baseline="0" dirty="0"/>
              <a:t> till gruppen och den andra ansvarar för att ögna igenom och få med viktiga delar ur analysen, enligt manualen. Tipsa om att välja ut viktiga punkter i analystexten, med överstrykningspenna el post-</a:t>
            </a:r>
            <a:r>
              <a:rPr lang="sv-SE" i="1" baseline="0" dirty="0" err="1"/>
              <a:t>its</a:t>
            </a:r>
            <a:r>
              <a:rPr lang="sv-SE" i="1" baseline="0" dirty="0"/>
              <a:t>)</a:t>
            </a:r>
            <a:endParaRPr lang="sv-SE" i="1" dirty="0"/>
          </a:p>
          <a:p>
            <a:endParaRPr lang="sv-SE" b="0" dirty="0"/>
          </a:p>
          <a:p>
            <a:r>
              <a:rPr lang="sv-SE" b="0" dirty="0"/>
              <a:t>F</a:t>
            </a:r>
            <a:r>
              <a:rPr lang="sv-SE" b="1" dirty="0"/>
              <a:t>ilm 3 </a:t>
            </a:r>
            <a:r>
              <a:rPr lang="sv-SE" dirty="0"/>
              <a:t>Träff 3 Elsa vill inte gå upp på morgonen, mamma tjatar</a:t>
            </a:r>
          </a:p>
          <a:p>
            <a:pPr marL="0" marR="0" indent="0" algn="l" defTabSz="914400" rtl="0" eaLnBrk="1" fontAlgn="auto" latinLnBrk="0" hangingPunct="1">
              <a:lnSpc>
                <a:spcPct val="100000"/>
              </a:lnSpc>
              <a:spcBef>
                <a:spcPts val="0"/>
              </a:spcBef>
              <a:spcAft>
                <a:spcPts val="0"/>
              </a:spcAft>
              <a:buClrTx/>
              <a:buSzTx/>
              <a:buFontTx/>
              <a:buNone/>
              <a:tabLst/>
              <a:defRPr/>
            </a:pPr>
            <a:r>
              <a:rPr lang="sv-SE" b="1" dirty="0"/>
              <a:t>Fråga</a:t>
            </a:r>
            <a:r>
              <a:rPr lang="sv-SE" dirty="0"/>
              <a:t>: Vad gjorde</a:t>
            </a:r>
            <a:r>
              <a:rPr lang="sv-SE" baseline="0" dirty="0"/>
              <a:t> mamma som var bra? Vad hade hon kunnat göra annorlunda?</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a:p>
            <a:r>
              <a:rPr lang="sv-SE" dirty="0"/>
              <a:t>Ni</a:t>
            </a:r>
            <a:r>
              <a:rPr lang="sv-SE" baseline="0" dirty="0"/>
              <a:t> skall vi titta på Elsa igen, fokusera på hur mamma förbereder och ger positiva uppmaningar</a:t>
            </a:r>
            <a:endParaRPr lang="sv-SE" dirty="0"/>
          </a:p>
          <a:p>
            <a:endParaRPr lang="sv-SE" dirty="0"/>
          </a:p>
          <a:p>
            <a:r>
              <a:rPr lang="sv-SE" b="1" dirty="0"/>
              <a:t>Film</a:t>
            </a:r>
            <a:r>
              <a:rPr lang="sv-SE" b="1" baseline="0" dirty="0"/>
              <a:t> </a:t>
            </a:r>
            <a:r>
              <a:rPr lang="sv-SE" b="1" dirty="0"/>
              <a:t>4</a:t>
            </a:r>
            <a:r>
              <a:rPr lang="sv-SE" b="1" baseline="0" dirty="0"/>
              <a:t> </a:t>
            </a:r>
            <a:r>
              <a:rPr lang="sv-SE" b="1" dirty="0"/>
              <a:t> </a:t>
            </a:r>
            <a:r>
              <a:rPr lang="sv-SE" dirty="0"/>
              <a:t>Elsa vill inte gå upp på morgonen, mamma gör på annat sätt.</a:t>
            </a:r>
          </a:p>
          <a:p>
            <a:pPr marL="0" marR="0" indent="0" algn="l" defTabSz="914400" rtl="0" eaLnBrk="1" fontAlgn="auto" latinLnBrk="0" hangingPunct="1">
              <a:lnSpc>
                <a:spcPct val="100000"/>
              </a:lnSpc>
              <a:spcBef>
                <a:spcPts val="0"/>
              </a:spcBef>
              <a:spcAft>
                <a:spcPts val="0"/>
              </a:spcAft>
              <a:buClrTx/>
              <a:buSzTx/>
              <a:buFontTx/>
              <a:buNone/>
              <a:tabLst/>
              <a:defRPr/>
            </a:pPr>
            <a:r>
              <a:rPr lang="sv-SE" b="1" dirty="0"/>
              <a:t>Fråga: </a:t>
            </a:r>
            <a:r>
              <a:rPr lang="sv-SE" dirty="0"/>
              <a:t>Vad gjorde hon som var bra? </a:t>
            </a:r>
            <a:r>
              <a:rPr lang="sv-SE" b="1" dirty="0"/>
              <a:t>Byt direkt till nästa bild</a:t>
            </a:r>
            <a:r>
              <a:rPr lang="sv-SE" dirty="0"/>
              <a:t>!</a:t>
            </a:r>
          </a:p>
          <a:p>
            <a:endParaRPr lang="sv-SE" dirty="0"/>
          </a:p>
          <a:p>
            <a:endParaRPr lang="sv-SE" dirty="0"/>
          </a:p>
        </p:txBody>
      </p:sp>
      <p:sp>
        <p:nvSpPr>
          <p:cNvPr id="44036" name="Platshållare för bildnummer 3"/>
          <p:cNvSpPr>
            <a:spLocks noGrp="1"/>
          </p:cNvSpPr>
          <p:nvPr>
            <p:ph type="sldNum" sz="quarter" idx="5"/>
          </p:nvPr>
        </p:nvSpPr>
        <p:spPr/>
        <p:txBody>
          <a:bodyPr/>
          <a:lstStyle/>
          <a:p>
            <a:pPr>
              <a:defRPr/>
            </a:pPr>
            <a:fld id="{F5DDC773-A53B-43C7-A2D4-D5D143FC8DA3}" type="slidenum">
              <a:rPr lang="sv-SE" smtClean="0"/>
              <a:pPr>
                <a:defRPr/>
              </a:pPr>
              <a:t>43</a:t>
            </a:fld>
            <a:endParaRPr lang="sv-SE"/>
          </a:p>
        </p:txBody>
      </p:sp>
    </p:spTree>
    <p:extLst>
      <p:ext uri="{BB962C8B-B14F-4D97-AF65-F5344CB8AC3E}">
        <p14:creationId xmlns:p14="http://schemas.microsoft.com/office/powerpoint/2010/main" val="3244076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eaLnBrk="1" hangingPunct="1"/>
            <a:r>
              <a:rPr lang="sv-SE" dirty="0"/>
              <a:t>6</a:t>
            </a:r>
            <a:r>
              <a:rPr lang="sv-SE" baseline="0" dirty="0"/>
              <a:t> min	</a:t>
            </a:r>
          </a:p>
          <a:p>
            <a:pPr eaLnBrk="1" hangingPunct="1"/>
            <a:r>
              <a:rPr lang="sv-SE" dirty="0"/>
              <a:t>Samla in svaren</a:t>
            </a:r>
            <a:r>
              <a:rPr lang="sv-SE" baseline="0" dirty="0"/>
              <a:t> från förra bilden - </a:t>
            </a:r>
            <a:r>
              <a:rPr lang="sv-SE" sz="1200" dirty="0">
                <a:latin typeface="Times New Roman" panose="02020603050405020304" pitchFamily="18" charset="0"/>
                <a:cs typeface="Times New Roman" panose="02020603050405020304" pitchFamily="18" charset="0"/>
              </a:rPr>
              <a:t>Vad gjorde Elsas mamma som var bra?</a:t>
            </a:r>
          </a:p>
          <a:p>
            <a:pPr eaLnBrk="1" hangingPunct="1"/>
            <a:endParaRPr lang="sv-SE" dirty="0"/>
          </a:p>
          <a:p>
            <a:pPr eaLnBrk="1" hangingPunct="1"/>
            <a:r>
              <a:rPr lang="sv-SE" b="1" dirty="0"/>
              <a:t>Fråga</a:t>
            </a:r>
            <a:r>
              <a:rPr lang="sv-SE" dirty="0"/>
              <a:t> GL: Vilket </a:t>
            </a:r>
            <a:r>
              <a:rPr lang="sv-SE" b="1" dirty="0"/>
              <a:t>målbeteende</a:t>
            </a:r>
            <a:r>
              <a:rPr lang="sv-SE" baseline="0" dirty="0"/>
              <a:t> ville Elsas mamma ha fram ? - Komma iväg till skolan.</a:t>
            </a:r>
          </a:p>
          <a:p>
            <a:pPr eaLnBrk="1" hangingPunct="1"/>
            <a:endParaRPr lang="sv-SE" baseline="0" dirty="0"/>
          </a:p>
          <a:p>
            <a:pPr eaLnBrk="1" hangingPunct="1"/>
            <a:r>
              <a:rPr lang="sv-SE" b="1" dirty="0"/>
              <a:t>Fråga</a:t>
            </a:r>
            <a:r>
              <a:rPr lang="sv-SE" dirty="0"/>
              <a:t> GL: </a:t>
            </a:r>
            <a:r>
              <a:rPr lang="sv-SE" baseline="0" dirty="0"/>
              <a:t>Vad gjorde (kan göra) mamma </a:t>
            </a:r>
            <a:r>
              <a:rPr lang="sv-SE" b="1" baseline="0" dirty="0"/>
              <a:t>efter (Konsekvens</a:t>
            </a:r>
            <a:r>
              <a:rPr lang="sv-SE" baseline="0" dirty="0"/>
              <a:t>) som förstärker målbeteendet.? - Uppmuntrande sms, berömma på kvällen (</a:t>
            </a:r>
            <a:r>
              <a:rPr lang="sv-SE" baseline="0" dirty="0">
                <a:solidFill>
                  <a:srgbClr val="FF0000"/>
                </a:solidFill>
              </a:rPr>
              <a:t>bekräftelse</a:t>
            </a:r>
            <a:r>
              <a:rPr lang="sv-SE" baseline="0" dirty="0"/>
              <a:t>/uppmuntran och leder till ökning av målbeteendet )</a:t>
            </a:r>
          </a:p>
          <a:p>
            <a:pPr marL="0" indent="0">
              <a:buFont typeface="Arial"/>
              <a:buNone/>
            </a:pPr>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44</a:t>
            </a:fld>
            <a:endParaRPr lang="sv-SE"/>
          </a:p>
        </p:txBody>
      </p:sp>
    </p:spTree>
    <p:extLst>
      <p:ext uri="{BB962C8B-B14F-4D97-AF65-F5344CB8AC3E}">
        <p14:creationId xmlns:p14="http://schemas.microsoft.com/office/powerpoint/2010/main" val="11262911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45</a:t>
            </a:fld>
            <a:endParaRPr lang="sv-SE"/>
          </a:p>
        </p:txBody>
      </p:sp>
    </p:spTree>
    <p:extLst>
      <p:ext uri="{BB962C8B-B14F-4D97-AF65-F5344CB8AC3E}">
        <p14:creationId xmlns:p14="http://schemas.microsoft.com/office/powerpoint/2010/main" val="2504132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buNone/>
            </a:pPr>
            <a:r>
              <a:rPr lang="sv-SE" dirty="0"/>
              <a:t>8 min</a:t>
            </a:r>
          </a:p>
          <a:p>
            <a:r>
              <a:rPr lang="sv-SE" u="sng" dirty="0"/>
              <a:t>Uppmärksamhetsprincipen</a:t>
            </a:r>
            <a:r>
              <a:rPr lang="sv-SE" dirty="0"/>
              <a:t> är central i arbetet med uppmuntran och positiv</a:t>
            </a:r>
            <a:r>
              <a:rPr lang="sv-SE" baseline="0" dirty="0"/>
              <a:t> förstärkning</a:t>
            </a:r>
            <a:r>
              <a:rPr lang="sv-SE" dirty="0"/>
              <a:t>. </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Uppmuntran</a:t>
            </a:r>
            <a:r>
              <a:rPr lang="sv-SE" baseline="0" dirty="0"/>
              <a:t> och bekräftelse är ju en form av </a:t>
            </a:r>
            <a:r>
              <a:rPr lang="sv-SE" b="1" baseline="0" dirty="0"/>
              <a:t>positiv uppmärksamhet</a:t>
            </a:r>
            <a:r>
              <a:rPr lang="sv-SE" baseline="0" dirty="0"/>
              <a:t>, som vi vill att föräldrarna ska öva på och göra mer av.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i="0" dirty="0"/>
              <a:t>Uppmärksamhetsprincipen är ett sätt att </a:t>
            </a:r>
            <a:r>
              <a:rPr lang="sv-SE" b="1" i="0" dirty="0"/>
              <a:t>få beteenden att öka </a:t>
            </a:r>
            <a:r>
              <a:rPr lang="sv-SE" i="0" dirty="0"/>
              <a:t>eller återkomma, därför är det viktigt att </a:t>
            </a:r>
            <a:r>
              <a:rPr lang="sv-SE" i="0" dirty="0" err="1"/>
              <a:t>fldr</a:t>
            </a:r>
            <a:r>
              <a:rPr lang="sv-SE" i="0" dirty="0"/>
              <a:t> använder den i att stötta sina</a:t>
            </a:r>
            <a:r>
              <a:rPr lang="sv-SE" i="0" baseline="0" dirty="0"/>
              <a:t> tonåringar till bra beteenden. Om ett beteende ökar efter att föräldern gett positiv uppmärksamhet har positiv förstärkning skett.</a:t>
            </a:r>
            <a:r>
              <a:rPr lang="sv-SE" i="1" baseline="0" dirty="0"/>
              <a:t> Ger välmående och god hälsa på lång sikt.</a:t>
            </a:r>
            <a:endParaRPr lang="sv-SE" i="0" baseline="0" dirty="0"/>
          </a:p>
          <a:p>
            <a:pPr marL="0" indent="0">
              <a:buFont typeface="Arial" panose="020B0604020202020204" pitchFamily="34" charset="0"/>
              <a:buNone/>
            </a:pPr>
            <a:endParaRPr lang="sv-SE" baseline="0" dirty="0"/>
          </a:p>
          <a:p>
            <a:pPr marL="0" indent="0">
              <a:buFont typeface="Arial" panose="020B0604020202020204" pitchFamily="34" charset="0"/>
              <a:buNone/>
            </a:pPr>
            <a:r>
              <a:rPr lang="sv-SE" baseline="0" dirty="0"/>
              <a:t>Viktigt att också ge </a:t>
            </a:r>
            <a:r>
              <a:rPr lang="sv-SE" b="1" baseline="0" dirty="0"/>
              <a:t>kravlös uppmuntran</a:t>
            </a:r>
            <a:r>
              <a:rPr lang="sv-SE" baseline="0" dirty="0"/>
              <a:t>, att visa uppskattning och värme utan att ungdomen gör något särskilt. </a:t>
            </a:r>
          </a:p>
          <a:p>
            <a:pPr marL="171450" indent="-171450">
              <a:buFont typeface="Arial" panose="020B0604020202020204" pitchFamily="34" charset="0"/>
              <a:buChar char="•"/>
            </a:pPr>
            <a:endParaRPr lang="sv-S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dirty="0"/>
              <a:t>Låt</a:t>
            </a:r>
            <a:r>
              <a:rPr lang="sv-SE" b="1" baseline="0" dirty="0"/>
              <a:t> GL d</a:t>
            </a:r>
            <a:r>
              <a:rPr lang="sv-SE" b="1" dirty="0"/>
              <a:t>iskutera 2 o 2:</a:t>
            </a:r>
            <a:r>
              <a:rPr lang="sv-SE" b="1" baseline="0" dirty="0"/>
              <a:t> </a:t>
            </a:r>
            <a:r>
              <a:rPr lang="sv-SE" b="0" dirty="0"/>
              <a:t>Vad kan föräldern säga</a:t>
            </a:r>
            <a:r>
              <a:rPr lang="sv-SE" b="0" baseline="0" dirty="0"/>
              <a:t> eller göra?</a:t>
            </a:r>
            <a:endParaRPr lang="sv-SE" b="1" dirty="0"/>
          </a:p>
          <a:p>
            <a:r>
              <a:rPr lang="sv-SE" baseline="0" dirty="0"/>
              <a:t>Låt några dela med sig.</a:t>
            </a:r>
          </a:p>
          <a:p>
            <a:endParaRPr lang="sv-SE" b="1" baseline="0" dirty="0"/>
          </a:p>
          <a:p>
            <a:r>
              <a:rPr lang="sv-SE" b="1" baseline="0" dirty="0"/>
              <a:t>Följdfråga: </a:t>
            </a:r>
            <a:r>
              <a:rPr lang="sv-SE" baseline="0" dirty="0"/>
              <a:t>Finns det några nackdelar med uppmuntran, bekräftelse och positiv förstärkning?</a:t>
            </a:r>
          </a:p>
        </p:txBody>
      </p:sp>
      <p:sp>
        <p:nvSpPr>
          <p:cNvPr id="4" name="Platshållare för bildnummer 3"/>
          <p:cNvSpPr>
            <a:spLocks noGrp="1"/>
          </p:cNvSpPr>
          <p:nvPr>
            <p:ph type="sldNum" sz="quarter" idx="10"/>
          </p:nvPr>
        </p:nvSpPr>
        <p:spPr/>
        <p:txBody>
          <a:bodyPr/>
          <a:lstStyle/>
          <a:p>
            <a:fld id="{F8BD5DB9-A591-4E7B-AAC4-2654228CE55C}" type="slidenum">
              <a:rPr lang="en-GB" smtClean="0"/>
              <a:pPr/>
              <a:t>46</a:t>
            </a:fld>
            <a:endParaRPr lang="en-GB"/>
          </a:p>
        </p:txBody>
      </p:sp>
    </p:spTree>
    <p:extLst>
      <p:ext uri="{BB962C8B-B14F-4D97-AF65-F5344CB8AC3E}">
        <p14:creationId xmlns:p14="http://schemas.microsoft.com/office/powerpoint/2010/main" val="3316816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4 min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a:t>Bekräftelse och uppmuntran handlar om att föräldern ser det ungdomen gör, visa det för hen och prata om det. </a:t>
            </a:r>
            <a:endParaRPr lang="sv-S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Varierat - Försök hitta olika uttryck. </a:t>
            </a:r>
            <a:endParaRPr lang="sv-SE" i="1" baseline="0"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Specifikt – Tala om</a:t>
            </a:r>
            <a:r>
              <a:rPr lang="sv-SE" baseline="0" dirty="0"/>
              <a:t> exakt vad du uppmuntrar, inte svepande generaliseringar och om egenskaper inte motsvarar det som barnet faktiskt upplevt. Ex. ”Du är så smart!” och så får barnet underkänt på ett matematikprov. Bekräftelsen behöver upplevas genuin,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Direkt! – Gör det direkt</a:t>
            </a:r>
            <a:r>
              <a:rPr lang="sv-SE" baseline="0" dirty="0"/>
              <a:t> om det går, vänta inte. 5 sekunders-regeln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Använd kroppspråk! –</a:t>
            </a:r>
            <a:r>
              <a:rPr lang="sv-SE" baseline="0" dirty="0"/>
              <a:t> Positivt tonfall, leende, kroppskontakt, ögonkontakt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Undvik prestationsfällan – minska fokus på prestationer, värdera</a:t>
            </a:r>
            <a:r>
              <a:rPr lang="sv-SE" baseline="0" dirty="0"/>
              <a:t> inte i bra eller dåligt, lyckat eller misslyckat.</a:t>
            </a:r>
            <a:r>
              <a:rPr lang="sv-SE" dirty="0"/>
              <a:t> Försök använd verb istället för adjektiv i uppmuntran! Beskriv</a:t>
            </a:r>
            <a:r>
              <a:rPr lang="sv-SE" baseline="0" dirty="0"/>
              <a:t> vad man </a:t>
            </a:r>
            <a:r>
              <a:rPr lang="sv-SE" dirty="0"/>
              <a:t>ser att</a:t>
            </a:r>
            <a:r>
              <a:rPr lang="sv-SE" baseline="0" dirty="0"/>
              <a:t> barnet gör/klarar av –  Istället för: ”Du är duktig”. Säg: ”Vad bra att du planerar din tid så att du hann rörbereda dig i lugn och ro”. </a:t>
            </a:r>
            <a:endParaRPr lang="sv-SE" sz="1200" i="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a:t>Samtidigt viktigt att komma ihåg att när ungdomen </a:t>
            </a:r>
            <a:r>
              <a:rPr lang="sv-SE" b="1" baseline="0" dirty="0"/>
              <a:t>testar ett nytt beteende</a:t>
            </a:r>
            <a:r>
              <a:rPr lang="sv-SE" baseline="0" dirty="0"/>
              <a:t>, en ny färdighet – JÄTTEVIKTIGT visa att du blir nöjd och tycker barnet gjort bra!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i="0" kern="1200" baseline="0" dirty="0">
                <a:solidFill>
                  <a:schemeClr val="tx1"/>
                </a:solidFill>
                <a:effectLst/>
                <a:latin typeface="+mn-lt"/>
                <a:ea typeface="+mn-ea"/>
                <a:cs typeface="+mn-cs"/>
              </a:rPr>
              <a:t>St</a:t>
            </a:r>
            <a:r>
              <a:rPr lang="sv-SE" sz="1200" i="0" kern="1200" dirty="0">
                <a:solidFill>
                  <a:schemeClr val="tx1"/>
                </a:solidFill>
                <a:effectLst/>
                <a:latin typeface="+mn-lt"/>
                <a:ea typeface="+mn-ea"/>
                <a:cs typeface="+mn-cs"/>
              </a:rPr>
              <a:t>udier har visat att den bästa formen av uppmuntran är uppmuntran för </a:t>
            </a:r>
            <a:r>
              <a:rPr lang="sv-SE" sz="1200" b="1" i="0" kern="1200" dirty="0">
                <a:solidFill>
                  <a:schemeClr val="tx1"/>
                </a:solidFill>
                <a:effectLst/>
                <a:latin typeface="+mn-lt"/>
                <a:ea typeface="+mn-ea"/>
                <a:cs typeface="+mn-cs"/>
              </a:rPr>
              <a:t>ansträngning och försök</a:t>
            </a:r>
            <a:r>
              <a:rPr lang="sv-SE" sz="1200" i="0" kern="1200" dirty="0">
                <a:solidFill>
                  <a:schemeClr val="tx1"/>
                </a:solidFill>
                <a:effectLst/>
                <a:latin typeface="+mn-lt"/>
                <a:ea typeface="+mn-ea"/>
                <a:cs typeface="+mn-cs"/>
              </a:rPr>
              <a:t>, och inte bara för bra slutresultat eller</a:t>
            </a:r>
            <a:r>
              <a:rPr lang="sv-SE" sz="1200" i="0" kern="1200" baseline="0" dirty="0">
                <a:solidFill>
                  <a:schemeClr val="tx1"/>
                </a:solidFill>
                <a:effectLst/>
                <a:latin typeface="+mn-lt"/>
                <a:ea typeface="+mn-ea"/>
                <a:cs typeface="+mn-cs"/>
              </a:rPr>
              <a:t> </a:t>
            </a:r>
            <a:r>
              <a:rPr lang="sv-SE" sz="1200" i="0" kern="1200" dirty="0">
                <a:solidFill>
                  <a:schemeClr val="tx1"/>
                </a:solidFill>
                <a:effectLst/>
                <a:latin typeface="+mn-lt"/>
                <a:ea typeface="+mn-ea"/>
                <a:cs typeface="+mn-cs"/>
              </a:rPr>
              <a:t>egenskaper. Det är t ex</a:t>
            </a:r>
            <a:r>
              <a:rPr lang="sv-SE" sz="1200" i="0" kern="1200" baseline="0" dirty="0">
                <a:solidFill>
                  <a:schemeClr val="tx1"/>
                </a:solidFill>
                <a:effectLst/>
                <a:latin typeface="+mn-lt"/>
                <a:ea typeface="+mn-ea"/>
                <a:cs typeface="+mn-cs"/>
              </a:rPr>
              <a:t> bättre att berömma unga för att de kämpat bra inför ett prov istället för att bara uppmuntra ett bra resultatet på provet. Det hjälper ungdomar att se utmaningar som möjligheter att utvecklas.</a:t>
            </a:r>
            <a:r>
              <a:rPr lang="sv-SE" sz="1200" kern="1200" dirty="0">
                <a:solidFill>
                  <a:schemeClr val="tx1"/>
                </a:solidFill>
                <a:effectLst/>
                <a:latin typeface="+mn-lt"/>
                <a:ea typeface="+mn-ea"/>
                <a:cs typeface="+mn-cs"/>
              </a:rPr>
              <a:t> Ricci &amp; Lee, 2016. ”</a:t>
            </a:r>
            <a:r>
              <a:rPr lang="sv-SE" sz="1200" kern="1200" dirty="0" err="1">
                <a:solidFill>
                  <a:schemeClr val="tx1"/>
                </a:solidFill>
                <a:effectLst/>
                <a:latin typeface="+mn-lt"/>
                <a:ea typeface="+mn-ea"/>
                <a:cs typeface="+mn-cs"/>
              </a:rPr>
              <a:t>Mindsets</a:t>
            </a:r>
            <a:r>
              <a:rPr lang="sv-SE" sz="1200" kern="1200" dirty="0">
                <a:solidFill>
                  <a:schemeClr val="tx1"/>
                </a:solidFill>
                <a:effectLst/>
                <a:latin typeface="+mn-lt"/>
                <a:ea typeface="+mn-ea"/>
                <a:cs typeface="+mn-cs"/>
              </a:rPr>
              <a:t> för </a:t>
            </a:r>
            <a:r>
              <a:rPr lang="sv-SE" sz="1200" kern="1200" dirty="0" err="1">
                <a:solidFill>
                  <a:schemeClr val="tx1"/>
                </a:solidFill>
                <a:effectLst/>
                <a:latin typeface="+mn-lt"/>
                <a:ea typeface="+mn-ea"/>
                <a:cs typeface="+mn-cs"/>
              </a:rPr>
              <a:t>Parents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Strategies</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encourage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growth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mindsets</a:t>
            </a:r>
            <a:r>
              <a:rPr lang="sv-SE" sz="1200" kern="1200" dirty="0">
                <a:solidFill>
                  <a:schemeClr val="tx1"/>
                </a:solidFill>
                <a:effectLst/>
                <a:latin typeface="+mn-lt"/>
                <a:ea typeface="+mn-ea"/>
                <a:cs typeface="+mn-cs"/>
              </a:rPr>
              <a:t> in kids.”</a:t>
            </a:r>
          </a:p>
          <a:p>
            <a:pPr marL="0" indent="0">
              <a:buFont typeface="Arial" panose="020B0604020202020204" pitchFamily="34" charset="0"/>
              <a:buNone/>
            </a:pPr>
            <a:endParaRPr lang="sv-SE" i="0" baseline="0" dirty="0"/>
          </a:p>
          <a:p>
            <a:pPr marL="171450" indent="-171450">
              <a:buFont typeface="Arial" panose="020B0604020202020204" pitchFamily="34" charset="0"/>
              <a:buChar char="•"/>
            </a:pPr>
            <a:r>
              <a:rPr lang="sv-SE" dirty="0" err="1"/>
              <a:t>Shaping</a:t>
            </a:r>
            <a:r>
              <a:rPr lang="sv-SE" dirty="0"/>
              <a:t> – uppmuntra</a:t>
            </a:r>
            <a:r>
              <a:rPr lang="sv-SE" baseline="0" dirty="0"/>
              <a:t> små steg i rätt riktning. Marie kommer strax att prata mer om det.</a:t>
            </a:r>
          </a:p>
        </p:txBody>
      </p:sp>
      <p:sp>
        <p:nvSpPr>
          <p:cNvPr id="4" name="Platshållare för bildnummer 3"/>
          <p:cNvSpPr>
            <a:spLocks noGrp="1"/>
          </p:cNvSpPr>
          <p:nvPr>
            <p:ph type="sldNum" sz="quarter" idx="10"/>
          </p:nvPr>
        </p:nvSpPr>
        <p:spPr/>
        <p:txBody>
          <a:bodyPr/>
          <a:lstStyle/>
          <a:p>
            <a:fld id="{F8BD5DB9-A591-4E7B-AAC4-2654228CE55C}" type="slidenum">
              <a:rPr lang="en-GB" smtClean="0"/>
              <a:pPr/>
              <a:t>47</a:t>
            </a:fld>
            <a:endParaRPr lang="en-GB"/>
          </a:p>
        </p:txBody>
      </p:sp>
    </p:spTree>
    <p:extLst>
      <p:ext uri="{BB962C8B-B14F-4D97-AF65-F5344CB8AC3E}">
        <p14:creationId xmlns:p14="http://schemas.microsoft.com/office/powerpoint/2010/main" val="2448122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 min	</a:t>
            </a:r>
          </a:p>
          <a:p>
            <a:r>
              <a:rPr lang="sv-SE" dirty="0"/>
              <a:t>Hur vet vi om det är positiva förstärkare för ungdomen?</a:t>
            </a:r>
          </a:p>
          <a:p>
            <a:endParaRPr lang="sv-SE" dirty="0"/>
          </a:p>
          <a:p>
            <a:r>
              <a:rPr lang="sv-SE" dirty="0"/>
              <a:t>Jo,</a:t>
            </a:r>
            <a:r>
              <a:rPr lang="sv-SE" baseline="0" dirty="0"/>
              <a:t> beteendet förmodas öka. Om det inte gör det kan man ha förstärkt på fel sätt.</a:t>
            </a:r>
          </a:p>
          <a:p>
            <a:r>
              <a:rPr lang="sv-SE" baseline="0" dirty="0"/>
              <a:t>Tänk på att vi jobbar med hypoteser, prova oss fram. Vad är det som är förstärkande för just min ungdom. </a:t>
            </a:r>
            <a:endParaRPr lang="sv-SE" dirty="0"/>
          </a:p>
          <a:p>
            <a:endParaRPr lang="sv-SE" dirty="0"/>
          </a:p>
          <a:p>
            <a:r>
              <a:rPr lang="sv-SE" dirty="0"/>
              <a:t>”Han får oss att vilja</a:t>
            </a:r>
            <a:r>
              <a:rPr lang="sv-SE" baseline="0" dirty="0"/>
              <a:t> träna mer. Han berömmer oss och då blir det kul.”</a:t>
            </a:r>
          </a:p>
          <a:p>
            <a:endParaRPr lang="sv-SE" dirty="0"/>
          </a:p>
          <a:p>
            <a:r>
              <a:rPr lang="sv-SE" dirty="0"/>
              <a:t>Bild: </a:t>
            </a:r>
            <a:r>
              <a:rPr lang="sv-SE" dirty="0" err="1"/>
              <a:t>Gympaläraren</a:t>
            </a:r>
            <a:r>
              <a:rPr lang="sv-SE" baseline="0" dirty="0"/>
              <a:t> på SVT hösten 2015.</a:t>
            </a:r>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48</a:t>
            </a:fld>
            <a:endParaRPr lang="sv-SE"/>
          </a:p>
        </p:txBody>
      </p:sp>
    </p:spTree>
    <p:extLst>
      <p:ext uri="{BB962C8B-B14F-4D97-AF65-F5344CB8AC3E}">
        <p14:creationId xmlns:p14="http://schemas.microsoft.com/office/powerpoint/2010/main" val="521344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1D98C20D-D5AC-4324-8086-A797247A4521}" type="slidenum">
              <a:rPr lang="sv-SE" smtClean="0"/>
              <a:pPr>
                <a:defRPr/>
              </a:pPr>
              <a:t>49</a:t>
            </a:fld>
            <a:endParaRPr lang="sv-SE"/>
          </a:p>
        </p:txBody>
      </p:sp>
      <p:sp>
        <p:nvSpPr>
          <p:cNvPr id="49155" name="Rectangle 7"/>
          <p:cNvSpPr txBox="1">
            <a:spLocks noGrp="1" noChangeArrowheads="1"/>
          </p:cNvSpPr>
          <p:nvPr/>
        </p:nvSpPr>
        <p:spPr bwMode="auto">
          <a:xfrm>
            <a:off x="3853590" y="9432030"/>
            <a:ext cx="2944085" cy="494608"/>
          </a:xfrm>
          <a:prstGeom prst="rect">
            <a:avLst/>
          </a:prstGeom>
          <a:noFill/>
          <a:ln w="9525">
            <a:noFill/>
            <a:miter lim="800000"/>
            <a:headEnd/>
            <a:tailEnd/>
          </a:ln>
        </p:spPr>
        <p:txBody>
          <a:bodyPr lIns="92075" tIns="46038" rIns="92075" bIns="46038" anchor="b"/>
          <a:lstStyle/>
          <a:p>
            <a:pPr algn="r" eaLnBrk="0" hangingPunct="0">
              <a:lnSpc>
                <a:spcPct val="70000"/>
              </a:lnSpc>
            </a:pPr>
            <a:fld id="{272F3553-A17B-40C2-8532-774E8A2286DD}" type="slidenum">
              <a:rPr kumimoji="1" lang="sv-SE" sz="1200" b="1">
                <a:solidFill>
                  <a:schemeClr val="bg2"/>
                </a:solidFill>
                <a:cs typeface="Arial" pitchFamily="34" charset="0"/>
              </a:rPr>
              <a:pPr algn="r" eaLnBrk="0" hangingPunct="0">
                <a:lnSpc>
                  <a:spcPct val="70000"/>
                </a:lnSpc>
              </a:pPr>
              <a:t>49</a:t>
            </a:fld>
            <a:endParaRPr kumimoji="1" lang="sv-SE" sz="1200" b="1">
              <a:solidFill>
                <a:schemeClr val="bg2"/>
              </a:solidFill>
              <a:cs typeface="Arial" pitchFamily="34" charset="0"/>
            </a:endParaRPr>
          </a:p>
        </p:txBody>
      </p:sp>
      <p:sp>
        <p:nvSpPr>
          <p:cNvPr id="49156" name="Rectangle 2"/>
          <p:cNvSpPr>
            <a:spLocks noGrp="1" noRot="1" noChangeAspect="1" noChangeArrowheads="1" noTextEdit="1"/>
          </p:cNvSpPr>
          <p:nvPr>
            <p:ph type="sldImg"/>
          </p:nvPr>
        </p:nvSpPr>
        <p:spPr bwMode="auto">
          <a:xfrm>
            <a:off x="917575" y="744538"/>
            <a:ext cx="4964113" cy="3724275"/>
          </a:xfrm>
          <a:noFill/>
          <a:ln>
            <a:solidFill>
              <a:srgbClr val="000000"/>
            </a:solidFill>
            <a:miter lim="800000"/>
            <a:headEnd/>
            <a:tailEnd/>
          </a:ln>
        </p:spPr>
      </p:sp>
      <p:sp>
        <p:nvSpPr>
          <p:cNvPr id="49157" name="Rectangle 3"/>
          <p:cNvSpPr>
            <a:spLocks noGrp="1" noChangeArrowheads="1"/>
          </p:cNvSpPr>
          <p:nvPr>
            <p:ph type="body" idx="1"/>
          </p:nvPr>
        </p:nvSpPr>
        <p:spPr bwMode="auto">
          <a:noFill/>
        </p:spPr>
        <p:txBody>
          <a:bodyPr wrap="square" lIns="92075" tIns="46038" rIns="92075" bIns="46038" numCol="1" anchor="b"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2 min	</a:t>
            </a:r>
          </a:p>
          <a:p>
            <a:pPr marL="0" marR="0" indent="0" algn="l" defTabSz="914400" rtl="0" eaLnBrk="1" fontAlgn="auto" latinLnBrk="0" hangingPunct="1">
              <a:lnSpc>
                <a:spcPct val="100000"/>
              </a:lnSpc>
              <a:spcBef>
                <a:spcPts val="0"/>
              </a:spcBef>
              <a:spcAft>
                <a:spcPts val="0"/>
              </a:spcAft>
              <a:buClrTx/>
              <a:buSzTx/>
              <a:buFontTx/>
              <a:buNone/>
              <a:tabLst/>
              <a:defRPr/>
            </a:pPr>
            <a:r>
              <a:rPr lang="sv-SE" dirty="0"/>
              <a:t>I inlärningsteorin är förstärkning och försvagning</a:t>
            </a:r>
            <a:r>
              <a:rPr lang="sv-SE" baseline="0" dirty="0"/>
              <a:t> </a:t>
            </a:r>
            <a:r>
              <a:rPr lang="sv-SE" dirty="0"/>
              <a:t>sätt att förklara hur </a:t>
            </a:r>
            <a:r>
              <a:rPr lang="sv-SE" baseline="0" dirty="0"/>
              <a:t>beteenden uppstår och vidmakthålls. Mer om det utbildningsdag 4.</a:t>
            </a:r>
          </a:p>
          <a:p>
            <a:endParaRPr lang="sv-SE" dirty="0"/>
          </a:p>
          <a:p>
            <a:r>
              <a:rPr lang="sv-SE" dirty="0"/>
              <a:t>Exempel:</a:t>
            </a:r>
          </a:p>
          <a:p>
            <a:r>
              <a:rPr lang="sv-SE" dirty="0"/>
              <a:t>Beteendet gå upp ur sängen förstärks:</a:t>
            </a:r>
          </a:p>
          <a:p>
            <a:pPr marL="171450" indent="-171450">
              <a:buFont typeface="Arial" panose="020B0604020202020204" pitchFamily="34" charset="0"/>
              <a:buChar char="•"/>
            </a:pPr>
            <a:r>
              <a:rPr lang="sv-SE" dirty="0"/>
              <a:t>Man</a:t>
            </a:r>
            <a:r>
              <a:rPr lang="sv-SE" baseline="0" dirty="0"/>
              <a:t> får något man vill ha: träffa vänner</a:t>
            </a:r>
          </a:p>
          <a:p>
            <a:pPr marL="171450" indent="-171450">
              <a:buFont typeface="Arial" panose="020B0604020202020204" pitchFamily="34" charset="0"/>
              <a:buChar char="•"/>
            </a:pPr>
            <a:r>
              <a:rPr lang="sv-SE" baseline="0" dirty="0"/>
              <a:t>Man slipper något man inte vill ha: slippa mammas tjat</a:t>
            </a:r>
          </a:p>
          <a:p>
            <a:pPr marL="171450" indent="-171450">
              <a:buFont typeface="Arial" panose="020B0604020202020204" pitchFamily="34" charset="0"/>
              <a:buChar char="•"/>
            </a:pPr>
            <a:endParaRPr lang="sv-SE" baseline="0" dirty="0"/>
          </a:p>
          <a:p>
            <a:pPr marL="0" indent="0">
              <a:buFont typeface="Arial" panose="020B0604020202020204" pitchFamily="34" charset="0"/>
              <a:buNone/>
            </a:pPr>
            <a:r>
              <a:rPr lang="sv-SE" baseline="0" dirty="0"/>
              <a:t>Beteendet ligga kvar i sängen försvagas:</a:t>
            </a:r>
          </a:p>
          <a:p>
            <a:pPr marL="171450" indent="-171450">
              <a:buFont typeface="Arial" panose="020B0604020202020204" pitchFamily="34" charset="0"/>
              <a:buChar char="•"/>
            </a:pPr>
            <a:r>
              <a:rPr lang="sv-SE" baseline="0" dirty="0"/>
              <a:t>Det tillförs något man inte vill ha: skäll</a:t>
            </a:r>
          </a:p>
          <a:p>
            <a:pPr marL="171450" indent="-171450">
              <a:buFont typeface="Arial" panose="020B0604020202020204" pitchFamily="34" charset="0"/>
              <a:buChar char="•"/>
            </a:pPr>
            <a:r>
              <a:rPr lang="sv-SE" baseline="0" dirty="0"/>
              <a:t>Man förlorar något: månadspeng</a:t>
            </a:r>
            <a:endParaRPr lang="sv-SE" dirty="0"/>
          </a:p>
          <a:p>
            <a:endParaRPr lang="sv-SE" dirty="0"/>
          </a:p>
          <a:p>
            <a:r>
              <a:rPr lang="sv-SE" dirty="0"/>
              <a:t>(Andra exempel)</a:t>
            </a:r>
          </a:p>
          <a:p>
            <a:pPr marL="171450" indent="-171450">
              <a:buFont typeface="Arial" panose="020B0604020202020204" pitchFamily="34" charset="0"/>
              <a:buChar char="•"/>
            </a:pPr>
            <a:r>
              <a:rPr lang="sv-SE" dirty="0"/>
              <a:t>få något – ungdomen klipper gräset</a:t>
            </a:r>
            <a:r>
              <a:rPr lang="sv-SE" baseline="0" dirty="0"/>
              <a:t> – får beröm, en peng, mår bra av fysisk aktivitet</a:t>
            </a:r>
          </a:p>
          <a:p>
            <a:pPr marL="171450" indent="-171450">
              <a:buFont typeface="Arial" panose="020B0604020202020204" pitchFamily="34" charset="0"/>
              <a:buChar char="•"/>
            </a:pPr>
            <a:r>
              <a:rPr lang="sv-SE" dirty="0"/>
              <a:t>slippa något  - sätter på sig säkerhetsbältet</a:t>
            </a:r>
            <a:r>
              <a:rPr lang="sv-SE" baseline="0" dirty="0"/>
              <a:t> – slipper ljudet i bilen</a:t>
            </a:r>
          </a:p>
          <a:p>
            <a:pPr marL="171450" indent="-171450">
              <a:buFont typeface="Arial" panose="020B0604020202020204" pitchFamily="34" charset="0"/>
              <a:buChar char="•"/>
            </a:pPr>
            <a:r>
              <a:rPr lang="sv-SE" dirty="0"/>
              <a:t>tillförs något man inte vill ha – man får skäll, straff</a:t>
            </a:r>
            <a:r>
              <a:rPr lang="sv-SE" baseline="0" dirty="0"/>
              <a:t> (uppmärksamhetsfaktorn behöver finnas med i analysen, ibland fungerar skäll som positiv förstärkning)</a:t>
            </a:r>
          </a:p>
          <a:p>
            <a:pPr marL="171450" indent="-171450">
              <a:buFont typeface="Arial" panose="020B0604020202020204" pitchFamily="34" charset="0"/>
              <a:buChar char="•"/>
            </a:pPr>
            <a:r>
              <a:rPr lang="sv-SE" dirty="0"/>
              <a:t>man förlora något –</a:t>
            </a:r>
            <a:r>
              <a:rPr lang="sv-SE" baseline="0" dirty="0"/>
              <a:t> får inte träffa kompisar</a:t>
            </a:r>
            <a:endParaRPr lang="sv-SE" dirty="0"/>
          </a:p>
        </p:txBody>
      </p:sp>
    </p:spTree>
    <p:extLst>
      <p:ext uri="{BB962C8B-B14F-4D97-AF65-F5344CB8AC3E}">
        <p14:creationId xmlns:p14="http://schemas.microsoft.com/office/powerpoint/2010/main" val="2816142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defTabSz="914283">
              <a:buFont typeface="Arial"/>
              <a:buNone/>
              <a:defRPr/>
            </a:pPr>
            <a:r>
              <a:rPr lang="sv-SE" dirty="0"/>
              <a:t>2 min 	</a:t>
            </a:r>
          </a:p>
          <a:p>
            <a:pPr marL="0" indent="0" defTabSz="914283">
              <a:buFont typeface="Arial"/>
              <a:buNone/>
              <a:defRPr/>
            </a:pPr>
            <a:r>
              <a:rPr lang="sv-SE" dirty="0"/>
              <a:t>2002 prövades och utvärderades en pilotversion av en svensk manual baserad på Webster-Strattons, Patterssons och Barkleys föräldraträningsprogram. Resultaten visade att barnen skattades som mindre bråkiga och mer koncentrerade än barn i kontrollgrupp.</a:t>
            </a:r>
            <a:r>
              <a:rPr lang="sv-SE" baseline="0" dirty="0"/>
              <a:t> </a:t>
            </a:r>
            <a:r>
              <a:rPr lang="sv-SE" dirty="0"/>
              <a:t>Komet</a:t>
            </a:r>
            <a:r>
              <a:rPr lang="sv-SE" baseline="0" dirty="0"/>
              <a:t> u</a:t>
            </a:r>
            <a:r>
              <a:rPr lang="sv-SE" dirty="0"/>
              <a:t>tvecklades</a:t>
            </a:r>
            <a:r>
              <a:rPr lang="sv-SE" baseline="0" dirty="0"/>
              <a:t> i offentlig, kommunal verksamhet, metoden anpassades till svenska omständigheter utifrån väl beprövade amerikanska modeller som utgångspunkt. </a:t>
            </a:r>
          </a:p>
          <a:p>
            <a:pPr marL="171428" marR="0" lvl="0" indent="-171428" algn="l" defTabSz="914283" rtl="0" eaLnBrk="1" fontAlgn="auto" latinLnBrk="0" hangingPunct="1">
              <a:lnSpc>
                <a:spcPct val="100000"/>
              </a:lnSpc>
              <a:spcBef>
                <a:spcPts val="0"/>
              </a:spcBef>
              <a:spcAft>
                <a:spcPts val="0"/>
              </a:spcAft>
              <a:buClrTx/>
              <a:buSzTx/>
              <a:buFont typeface="Arial"/>
              <a:buChar char="•"/>
              <a:tabLst/>
              <a:defRPr/>
            </a:pPr>
            <a:endParaRPr lang="sv-SE" baseline="0" dirty="0"/>
          </a:p>
          <a:p>
            <a:pPr marL="0" marR="0" lvl="0" indent="0" algn="l" defTabSz="914283" rtl="0" eaLnBrk="1" fontAlgn="auto" latinLnBrk="0" hangingPunct="1">
              <a:lnSpc>
                <a:spcPct val="100000"/>
              </a:lnSpc>
              <a:spcBef>
                <a:spcPts val="0"/>
              </a:spcBef>
              <a:spcAft>
                <a:spcPts val="0"/>
              </a:spcAft>
              <a:buClrTx/>
              <a:buSzTx/>
              <a:buFont typeface="Arial"/>
              <a:buNone/>
              <a:tabLst/>
              <a:defRPr/>
            </a:pPr>
            <a:r>
              <a:rPr lang="sv-SE" dirty="0"/>
              <a:t>Våren 2003 började metoden implementeras i Stockholm </a:t>
            </a:r>
            <a:r>
              <a:rPr lang="sv-SE" dirty="0">
                <a:latin typeface="Stockholm Type Regular" pitchFamily="50" charset="0"/>
              </a:rPr>
              <a:t>för föräldrar till barn 3-11 år.</a:t>
            </a:r>
            <a:r>
              <a:rPr lang="sv-SE" baseline="0" dirty="0">
                <a:latin typeface="Stockholm Type Regular" pitchFamily="50" charset="0"/>
              </a:rPr>
              <a:t> 2004 </a:t>
            </a:r>
            <a:r>
              <a:rPr lang="sv-SE" baseline="0" dirty="0" err="1">
                <a:latin typeface="Stockholm Type Regular" pitchFamily="50" charset="0"/>
              </a:rPr>
              <a:t>SkolKomet</a:t>
            </a:r>
            <a:r>
              <a:rPr lang="sv-SE" baseline="0" dirty="0">
                <a:latin typeface="Stockholm Type Regular" pitchFamily="50" charset="0"/>
              </a:rPr>
              <a:t> och </a:t>
            </a:r>
            <a:r>
              <a:rPr lang="sv-SE" dirty="0"/>
              <a:t>2007 erbjöds utbildning</a:t>
            </a:r>
            <a:r>
              <a:rPr lang="sv-SE" baseline="0" dirty="0"/>
              <a:t> i Förstärkt Komet, Komet 12-18 år.</a:t>
            </a:r>
          </a:p>
          <a:p>
            <a:pPr marL="0" marR="0" lvl="0" indent="0" algn="l" defTabSz="914283" rtl="0" eaLnBrk="1" fontAlgn="auto" latinLnBrk="0" hangingPunct="1">
              <a:lnSpc>
                <a:spcPct val="100000"/>
              </a:lnSpc>
              <a:spcBef>
                <a:spcPts val="0"/>
              </a:spcBef>
              <a:spcAft>
                <a:spcPts val="0"/>
              </a:spcAft>
              <a:buClrTx/>
              <a:buSzTx/>
              <a:buFont typeface="Arial"/>
              <a:buNone/>
              <a:tabLst/>
              <a:defRPr/>
            </a:pPr>
            <a:endParaRPr lang="sv-SE" baseline="0" dirty="0"/>
          </a:p>
          <a:p>
            <a:pPr marL="0" indent="0">
              <a:buFont typeface="Arial"/>
              <a:buNone/>
            </a:pPr>
            <a:r>
              <a:rPr lang="sv-SE" baseline="0" dirty="0"/>
              <a:t>Komet ges inom socialtjänsters öppenvård, familjecentraler, resursteam, BUP, habilitering, skola mm. </a:t>
            </a:r>
            <a:r>
              <a:rPr lang="sv-SE" dirty="0">
                <a:latin typeface="Stockholm Type Regular" pitchFamily="50" charset="0"/>
              </a:rPr>
              <a:t>Komet-gruppledare finns idag i Stockholms samtliga 11 stadsdelar och i nästan samtliga län i Sverige. Erbjudande om grupper varierar.</a:t>
            </a:r>
          </a:p>
          <a:p>
            <a:pPr marL="0" indent="0">
              <a:buFont typeface="Arial"/>
              <a:buNone/>
            </a:pPr>
            <a:endParaRPr lang="sv-SE" dirty="0"/>
          </a:p>
          <a:p>
            <a:pPr marL="0" indent="0">
              <a:buFont typeface="Arial"/>
              <a:buNone/>
            </a:pPr>
            <a:r>
              <a:rPr lang="sv-SE" dirty="0"/>
              <a:t>Sedan 2016 finns ett samarbete med Karolinska Institutet som utbildar instruktörer i övriga landet.</a:t>
            </a:r>
          </a:p>
          <a:p>
            <a:pPr marL="171428" indent="-171428">
              <a:buFont typeface="Arial"/>
              <a:buChar char="•"/>
            </a:pPr>
            <a:endParaRPr lang="sv-SE" dirty="0"/>
          </a:p>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5</a:t>
            </a:fld>
            <a:endParaRPr lang="sv-S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4 min	</a:t>
            </a:r>
          </a:p>
          <a:p>
            <a:pPr marL="0" marR="0" indent="0" algn="l" defTabSz="914400" rtl="0" eaLnBrk="1" fontAlgn="auto" latinLnBrk="0" hangingPunct="1">
              <a:lnSpc>
                <a:spcPct val="100000"/>
              </a:lnSpc>
              <a:spcBef>
                <a:spcPts val="0"/>
              </a:spcBef>
              <a:spcAft>
                <a:spcPts val="0"/>
              </a:spcAft>
              <a:buClrTx/>
              <a:buSzTx/>
              <a:buFontTx/>
              <a:buNone/>
              <a:tabLst/>
              <a:defRPr/>
            </a:pPr>
            <a:r>
              <a:rPr lang="sv-SE" dirty="0"/>
              <a:t>Ibland är</a:t>
            </a:r>
            <a:r>
              <a:rPr lang="sv-SE" baseline="0" dirty="0"/>
              <a:t> steget långt </a:t>
            </a:r>
            <a:r>
              <a:rPr lang="sv-SE" dirty="0"/>
              <a:t>för att få ungdomen att göra ett önskat beteendet, beteendet kanske inte finns</a:t>
            </a:r>
            <a:r>
              <a:rPr lang="sv-SE" baseline="0" dirty="0"/>
              <a:t> alls. Man måste då forma fram ett beteende i små steg. Man måste då vara där och förstärka varje steg.</a:t>
            </a:r>
            <a:r>
              <a:rPr lang="sv-SE" dirty="0"/>
              <a:t> </a:t>
            </a:r>
            <a:r>
              <a:rPr lang="sv-SE" sz="1200" i="0" baseline="0" dirty="0"/>
              <a:t>Ofta tycker vi att ungdomar borde klara saker, kanske yngre syskon kan och vi hamnar i att jämföra barn. Men om beteendet inte finns alls, kan det vara viktigt att </a:t>
            </a:r>
            <a:r>
              <a:rPr lang="sv-SE" sz="1200" i="0" baseline="0" dirty="0" err="1"/>
              <a:t>shapea</a:t>
            </a:r>
            <a:r>
              <a:rPr lang="sv-SE" sz="1200" i="0" baseline="0" dirty="0"/>
              <a:t> fram beteendet i mindre steg.</a:t>
            </a:r>
            <a:endParaRPr lang="sv-SE" i="0" dirty="0"/>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v-SE" sz="1200" i="0" baseline="0" dirty="0"/>
              <a:t>Hjälpande perspektiv att stegvis bygga upp en färdighet</a:t>
            </a:r>
          </a:p>
          <a:p>
            <a:pPr eaLnBrk="1" hangingPunct="1">
              <a:buFont typeface="Monotype Sorts" pitchFamily="2" charset="2"/>
              <a:buNone/>
            </a:pPr>
            <a:r>
              <a:rPr lang="sv-SE" sz="1200" i="0" dirty="0"/>
              <a:t>Exempel:</a:t>
            </a:r>
            <a:r>
              <a:rPr lang="sv-SE" sz="1200" i="0" baseline="0" dirty="0"/>
              <a:t> Föräldern uppmuntrar</a:t>
            </a:r>
            <a:r>
              <a:rPr lang="sv-SE" sz="1200" i="0" dirty="0"/>
              <a:t> ungdomen </a:t>
            </a:r>
            <a:r>
              <a:rPr lang="sv-SE" sz="1200" i="0" baseline="0" dirty="0"/>
              <a:t>när ungdomen lägger strumporna i tvättkorgen, när ungdomen gör en ansats att komma iväg till skolan genom att gå upp på morgonen eller ställa klockan på kvällen.</a:t>
            </a:r>
          </a:p>
          <a:p>
            <a:pPr marL="0" marR="0" indent="0" algn="l" defTabSz="914400" rtl="0" eaLnBrk="1" fontAlgn="auto" latinLnBrk="0" hangingPunct="1">
              <a:lnSpc>
                <a:spcPct val="100000"/>
              </a:lnSpc>
              <a:spcBef>
                <a:spcPts val="0"/>
              </a:spcBef>
              <a:spcAft>
                <a:spcPts val="0"/>
              </a:spcAft>
              <a:buClrTx/>
              <a:buSzTx/>
              <a:buFontTx/>
              <a:buNone/>
              <a:tabLst/>
              <a:defRPr/>
            </a:pPr>
            <a:r>
              <a:rPr lang="sv-SE" dirty="0">
                <a:latin typeface="Stockholm Type Regular" pitchFamily="50" charset="0"/>
              </a:rPr>
              <a:t>Vi vill att föräldern skall uppmuntra bra saker som barnet gör.</a:t>
            </a:r>
          </a:p>
          <a:p>
            <a:pPr marL="0" marR="0" indent="0" algn="l" defTabSz="914400" rtl="0" eaLnBrk="1" fontAlgn="auto" latinLnBrk="0" hangingPunct="1">
              <a:lnSpc>
                <a:spcPct val="100000"/>
              </a:lnSpc>
              <a:spcBef>
                <a:spcPts val="0"/>
              </a:spcBef>
              <a:spcAft>
                <a:spcPts val="0"/>
              </a:spcAft>
              <a:buClrTx/>
              <a:buSzTx/>
              <a:buFontTx/>
              <a:buNone/>
              <a:tabLst/>
              <a:defRPr/>
            </a:pPr>
            <a:r>
              <a:rPr lang="sv-SE" dirty="0"/>
              <a:t>Som GL:</a:t>
            </a:r>
          </a:p>
          <a:p>
            <a:pPr marL="171450" indent="-171450">
              <a:buFont typeface="Arial" panose="020B0604020202020204" pitchFamily="34" charset="0"/>
              <a:buChar char="•"/>
            </a:pPr>
            <a:r>
              <a:rPr lang="sv-SE" dirty="0"/>
              <a:t>Vad behöver du som gruppledare göra för att </a:t>
            </a:r>
            <a:r>
              <a:rPr lang="sv-SE" dirty="0" err="1"/>
              <a:t>shapea</a:t>
            </a:r>
            <a:r>
              <a:rPr lang="sv-SE" dirty="0"/>
              <a:t>? </a:t>
            </a:r>
          </a:p>
          <a:p>
            <a:pPr marL="171450" indent="-171450">
              <a:buFont typeface="Arial" panose="020B0604020202020204" pitchFamily="34" charset="0"/>
              <a:buChar char="•"/>
            </a:pPr>
            <a:r>
              <a:rPr lang="sv-SE" dirty="0"/>
              <a:t>Man behöver vara observant på att hjälpa föräldrarna att uppmuntra barnet</a:t>
            </a:r>
            <a:r>
              <a:rPr lang="sv-SE" baseline="0" dirty="0"/>
              <a:t> i små steg</a:t>
            </a:r>
          </a:p>
          <a:p>
            <a:pPr marL="171450" indent="-171450">
              <a:buFont typeface="Arial" panose="020B0604020202020204" pitchFamily="34" charset="0"/>
              <a:buChar char="•"/>
            </a:pPr>
            <a:r>
              <a:rPr lang="sv-SE" baseline="0" dirty="0"/>
              <a:t>Som gruppledare behöver man: ge positiv uppmärksamhet och sammanfatta förälderns beskrivning och målet den är på väg till, specificera, uppmuntra ansträngningen.</a:t>
            </a:r>
          </a:p>
          <a:p>
            <a:endParaRPr lang="sv-SE" baseline="0" dirty="0"/>
          </a:p>
          <a:p>
            <a:r>
              <a:rPr lang="sv-SE" baseline="0" dirty="0"/>
              <a:t>Ex. 1: ”Roligt att höra dig berätta! Du uppmärksammade att Sara hälsade när hon kom hem, vilket är att rikta uppmärksamheten mot något som fungerar. Fint!”</a:t>
            </a:r>
          </a:p>
          <a:p>
            <a:endParaRPr lang="sv-SE" baseline="0" dirty="0"/>
          </a:p>
          <a:p>
            <a:r>
              <a:rPr lang="sv-SE" baseline="0" dirty="0"/>
              <a:t>Ex 2. ” Så du använder dig verkligen av uppmärksamhetsprincipen då, struntar i att fokusera på när Sara inte gör läxorna och väljer att uppmärksamma något litet hon gjort som var bra – som att ta med böckerna hem”</a:t>
            </a:r>
          </a:p>
          <a:p>
            <a:endParaRPr lang="sv-SE" dirty="0"/>
          </a:p>
          <a:p>
            <a:pPr eaLnBrk="1" hangingPunct="1">
              <a:buFont typeface="Monotype Sorts" pitchFamily="2" charset="2"/>
              <a:buNone/>
            </a:pPr>
            <a:endParaRPr lang="sv-SE" sz="1200" i="0" baseline="0" dirty="0"/>
          </a:p>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50</a:t>
            </a:fld>
            <a:endParaRPr lang="sv-SE"/>
          </a:p>
        </p:txBody>
      </p:sp>
    </p:spTree>
    <p:extLst>
      <p:ext uri="{BB962C8B-B14F-4D97-AF65-F5344CB8AC3E}">
        <p14:creationId xmlns:p14="http://schemas.microsoft.com/office/powerpoint/2010/main" val="3135018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60419" name="Platshållare för anteckningar 2"/>
          <p:cNvSpPr>
            <a:spLocks noGrp="1"/>
          </p:cNvSpPr>
          <p:nvPr>
            <p:ph type="body" idx="1"/>
          </p:nvPr>
        </p:nvSpPr>
        <p:spPr bwMode="auto">
          <a:noFill/>
        </p:spPr>
        <p:txBody>
          <a:bodyPr wrap="square" numCol="1" anchor="t" anchorCtr="0" compatLnSpc="1">
            <a:prstTxWarp prst="textNoShape">
              <a:avLst/>
            </a:prstTxWarp>
          </a:bodyPr>
          <a:lstStyle/>
          <a:p>
            <a:r>
              <a:rPr lang="sv-SE" dirty="0"/>
              <a:t>10 min	</a:t>
            </a:r>
          </a:p>
          <a:p>
            <a:r>
              <a:rPr lang="sv-SE" b="1" dirty="0"/>
              <a:t>Diskutera</a:t>
            </a:r>
            <a:r>
              <a:rPr lang="sv-SE" b="1" baseline="0" dirty="0"/>
              <a:t> 2 o 2 </a:t>
            </a:r>
          </a:p>
          <a:p>
            <a:pPr marL="0" indent="0">
              <a:buFont typeface="Arial" panose="020B0604020202020204" pitchFamily="34" charset="0"/>
              <a:buNone/>
            </a:pPr>
            <a:r>
              <a:rPr lang="sv-SE" dirty="0"/>
              <a:t>Låt deltagarna öva på att bryta ner målbeteenden i mindre beteenden. </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Hur kan ni (gruppledare)</a:t>
            </a:r>
            <a:r>
              <a:rPr lang="sv-SE" baseline="0" dirty="0"/>
              <a:t> förstärka de beteenden vi vill att föräldrarna skall göra mer av?</a:t>
            </a:r>
          </a:p>
          <a:p>
            <a:pPr marL="0" indent="0">
              <a:buFont typeface="Arial" panose="020B0604020202020204" pitchFamily="34" charset="0"/>
              <a:buNone/>
            </a:pPr>
            <a:endParaRPr lang="sv-SE" baseline="0" dirty="0"/>
          </a:p>
          <a:p>
            <a:pPr marL="0" indent="0">
              <a:buFont typeface="Arial" panose="020B0604020202020204" pitchFamily="34" charset="0"/>
              <a:buNone/>
            </a:pPr>
            <a:r>
              <a:rPr lang="sv-SE" dirty="0"/>
              <a:t>Samla in gruppledarnas svar.</a:t>
            </a:r>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pPr>
              <a:defRPr/>
            </a:pPr>
            <a:fld id="{0CAC2207-E7C8-49C6-81A4-13C2162511BA}" type="slidenum">
              <a:rPr lang="sv-SE" smtClean="0"/>
              <a:pPr>
                <a:defRPr/>
              </a:pPr>
              <a:t>51</a:t>
            </a:fld>
            <a:endParaRPr lang="sv-SE"/>
          </a:p>
        </p:txBody>
      </p:sp>
    </p:spTree>
    <p:extLst>
      <p:ext uri="{BB962C8B-B14F-4D97-AF65-F5344CB8AC3E}">
        <p14:creationId xmlns:p14="http://schemas.microsoft.com/office/powerpoint/2010/main" val="35479518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62467" name="Platshållare för anteckningar 2"/>
          <p:cNvSpPr>
            <a:spLocks noGrp="1"/>
          </p:cNvSpPr>
          <p:nvPr>
            <p:ph type="body" idx="1"/>
          </p:nvPr>
        </p:nvSpPr>
        <p:spPr bwMode="auto">
          <a:noFill/>
        </p:spPr>
        <p:txBody>
          <a:bodyPr wrap="square" numCol="1" anchor="t" anchorCtr="0" compatLnSpc="1">
            <a:prstTxWarp prst="textNoShape">
              <a:avLst/>
            </a:prstTxWarp>
          </a:bodyPr>
          <a:lstStyle/>
          <a:p>
            <a:r>
              <a:rPr lang="sv-SE" dirty="0"/>
              <a:t>5 min	</a:t>
            </a:r>
            <a:endParaRPr lang="sv-SE" b="1" dirty="0"/>
          </a:p>
          <a:p>
            <a:r>
              <a:rPr lang="sv-SE" b="1" dirty="0"/>
              <a:t>Film 5 </a:t>
            </a:r>
            <a:r>
              <a:rPr lang="sv-SE" dirty="0"/>
              <a:t>Soraya har städat i köket.   </a:t>
            </a:r>
          </a:p>
          <a:p>
            <a:endParaRPr lang="sv-SE" dirty="0"/>
          </a:p>
          <a:p>
            <a:r>
              <a:rPr lang="sv-SE" b="1" dirty="0"/>
              <a:t>Fråga: </a:t>
            </a:r>
            <a:r>
              <a:rPr lang="sv-SE" dirty="0"/>
              <a:t>Vad gjorde mamma som</a:t>
            </a:r>
            <a:r>
              <a:rPr lang="sv-SE" baseline="0" dirty="0"/>
              <a:t> var bra? Vad hade mamman kunnat göra mer eller mindre av?</a:t>
            </a:r>
            <a:endParaRPr lang="sv-SE" dirty="0"/>
          </a:p>
          <a:p>
            <a:endParaRPr lang="sv-SE" dirty="0"/>
          </a:p>
          <a:p>
            <a:endParaRPr lang="sv-SE" dirty="0"/>
          </a:p>
        </p:txBody>
      </p:sp>
      <p:sp>
        <p:nvSpPr>
          <p:cNvPr id="44036" name="Platshållare för bildnummer 3"/>
          <p:cNvSpPr>
            <a:spLocks noGrp="1"/>
          </p:cNvSpPr>
          <p:nvPr>
            <p:ph type="sldNum" sz="quarter" idx="5"/>
          </p:nvPr>
        </p:nvSpPr>
        <p:spPr/>
        <p:txBody>
          <a:bodyPr/>
          <a:lstStyle/>
          <a:p>
            <a:pPr>
              <a:defRPr/>
            </a:pPr>
            <a:fld id="{F5DDC773-A53B-43C7-A2D4-D5D143FC8DA3}" type="slidenum">
              <a:rPr lang="sv-SE" smtClean="0"/>
              <a:pPr>
                <a:defRPr/>
              </a:pPr>
              <a:t>52</a:t>
            </a:fld>
            <a:endParaRPr lang="sv-SE"/>
          </a:p>
        </p:txBody>
      </p:sp>
    </p:spTree>
    <p:extLst>
      <p:ext uri="{BB962C8B-B14F-4D97-AF65-F5344CB8AC3E}">
        <p14:creationId xmlns:p14="http://schemas.microsoft.com/office/powerpoint/2010/main" val="1239127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tshållare för bildobjekt 1"/>
          <p:cNvSpPr>
            <a:spLocks noGrp="1" noRot="1" noChangeAspect="1" noTextEdit="1"/>
          </p:cNvSpPr>
          <p:nvPr>
            <p:ph type="sldImg"/>
          </p:nvPr>
        </p:nvSpPr>
        <p:spPr bwMode="auto">
          <a:noFill/>
          <a:ln>
            <a:solidFill>
              <a:srgbClr val="000000"/>
            </a:solidFill>
            <a:miter lim="800000"/>
            <a:headEnd/>
            <a:tailEnd/>
          </a:ln>
        </p:spPr>
      </p:sp>
      <p:sp>
        <p:nvSpPr>
          <p:cNvPr id="56323" name="Platshållare för anteckninga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3 min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Nu kommer vi in på betydelsen av förberedelser och uppmaningar.</a:t>
            </a:r>
            <a:r>
              <a:rPr lang="sv-SE" baseline="0" dirty="0"/>
              <a:t> Det är e</a:t>
            </a:r>
            <a:r>
              <a:rPr lang="sv-SE" dirty="0"/>
              <a:t>n viktig del av Komet och som gör skillnad för många. Det handlar</a:t>
            </a:r>
            <a:r>
              <a:rPr lang="sv-SE" baseline="0" dirty="0"/>
              <a:t> om att vara</a:t>
            </a:r>
            <a:r>
              <a:rPr lang="sv-SE" dirty="0"/>
              <a:t> förutsägbar,</a:t>
            </a:r>
            <a:r>
              <a:rPr lang="sv-SE" baseline="0" dirty="0"/>
              <a:t> </a:t>
            </a:r>
            <a:r>
              <a:rPr lang="sv-SE" dirty="0"/>
              <a:t>tydlig</a:t>
            </a:r>
            <a:r>
              <a:rPr lang="sv-SE" baseline="0" dirty="0"/>
              <a:t> och ha rutiner, vilket </a:t>
            </a:r>
            <a:r>
              <a:rPr lang="sv-SE" dirty="0"/>
              <a:t>minskar risken för att konflikter uppstår.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b="1" dirty="0"/>
              <a:t>Gå</a:t>
            </a:r>
            <a:r>
              <a:rPr lang="sv-SE" b="1" baseline="0" dirty="0"/>
              <a:t> igenom bilden</a:t>
            </a:r>
            <a:endParaRPr lang="sv-SE" sz="1200" dirty="0">
              <a:latin typeface="Times New Roman" panose="02020603050405020304" pitchFamily="18" charset="0"/>
              <a:cs typeface="Times New Roman" panose="02020603050405020304" pitchFamily="18" charset="0"/>
            </a:endParaRPr>
          </a:p>
          <a:p>
            <a:pPr marL="0" indent="0">
              <a:lnSpc>
                <a:spcPct val="150000"/>
              </a:lnSpc>
              <a:buFont typeface="Arial" panose="020B0604020202020204" pitchFamily="34" charset="0"/>
              <a:buNone/>
            </a:pPr>
            <a:endParaRPr lang="sv-SE" sz="1200" dirty="0">
              <a:latin typeface="Times New Roman" panose="02020603050405020304" pitchFamily="18" charset="0"/>
              <a:cs typeface="Times New Roman" panose="02020603050405020304" pitchFamily="18" charset="0"/>
            </a:endParaRPr>
          </a:p>
          <a:p>
            <a:pPr marL="0" indent="0">
              <a:lnSpc>
                <a:spcPct val="150000"/>
              </a:lnSpc>
              <a:buFont typeface="Arial" panose="020B0604020202020204" pitchFamily="34" charset="0"/>
              <a:buNone/>
            </a:pPr>
            <a:r>
              <a:rPr lang="sv-SE" sz="1200" u="sng" dirty="0">
                <a:latin typeface="Times New Roman" panose="02020603050405020304" pitchFamily="18" charset="0"/>
                <a:cs typeface="Times New Roman" panose="02020603050405020304" pitchFamily="18" charset="0"/>
              </a:rPr>
              <a:t>Forskning</a:t>
            </a:r>
            <a:r>
              <a:rPr lang="sv-SE" sz="1200" u="sng" baseline="0" dirty="0">
                <a:latin typeface="Times New Roman" panose="02020603050405020304" pitchFamily="18" charset="0"/>
                <a:cs typeface="Times New Roman" panose="02020603050405020304" pitchFamily="18" charset="0"/>
              </a:rPr>
              <a:t> visar:</a:t>
            </a:r>
          </a:p>
          <a:p>
            <a:pPr marL="171450" indent="-171450">
              <a:lnSpc>
                <a:spcPct val="150000"/>
              </a:lnSpc>
              <a:buFont typeface="Arial" panose="020B0604020202020204" pitchFamily="34" charset="0"/>
              <a:buChar char="•"/>
            </a:pPr>
            <a:r>
              <a:rPr lang="sv-SE" sz="1200" dirty="0">
                <a:latin typeface="Times New Roman" panose="02020603050405020304" pitchFamily="18" charset="0"/>
                <a:cs typeface="Times New Roman" panose="02020603050405020304" pitchFamily="18" charset="0"/>
              </a:rPr>
              <a:t>Tydliga rutiner bidrar till positiv social utveckling och minskning av bråk (</a:t>
            </a:r>
            <a:r>
              <a:rPr lang="sv-SE" sz="1200" dirty="0" err="1">
                <a:latin typeface="Times New Roman" panose="02020603050405020304" pitchFamily="18" charset="0"/>
                <a:cs typeface="Times New Roman" panose="02020603050405020304" pitchFamily="18" charset="0"/>
              </a:rPr>
              <a:t>Koblinsky</a:t>
            </a:r>
            <a:r>
              <a:rPr lang="sv-SE" sz="1200" dirty="0">
                <a:latin typeface="Times New Roman" panose="02020603050405020304" pitchFamily="18" charset="0"/>
                <a:cs typeface="Times New Roman" panose="02020603050405020304" pitchFamily="18" charset="0"/>
              </a:rPr>
              <a:t>, Kuvalanka &amp; Randolph, 2006)</a:t>
            </a:r>
          </a:p>
          <a:p>
            <a:pPr marL="171450" indent="-171450">
              <a:lnSpc>
                <a:spcPct val="150000"/>
              </a:lnSpc>
              <a:buFont typeface="Arial" panose="020B0604020202020204" pitchFamily="34" charset="0"/>
              <a:buChar char="•"/>
            </a:pPr>
            <a:r>
              <a:rPr lang="sv-SE" sz="1200" dirty="0">
                <a:latin typeface="Times New Roman" panose="02020603050405020304" pitchFamily="18" charset="0"/>
                <a:cs typeface="Times New Roman" panose="02020603050405020304" pitchFamily="18" charset="0"/>
              </a:rPr>
              <a:t>Barn i familjer med tydliga rutiner hade bättre skolresultat och självförtroende, och föräldrarna mådde bättre (Churchill &amp; Stoneman, 2004).</a:t>
            </a:r>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baseline="0" dirty="0"/>
          </a:p>
          <a:p>
            <a:endParaRPr lang="sv-SE" dirty="0"/>
          </a:p>
          <a:p>
            <a:endParaRPr lang="sv-SE" dirty="0"/>
          </a:p>
          <a:p>
            <a:endParaRPr lang="sv-SE" dirty="0"/>
          </a:p>
          <a:p>
            <a:endParaRPr lang="sv-SE" dirty="0"/>
          </a:p>
          <a:p>
            <a:pPr marL="171450" indent="-171450">
              <a:buFont typeface="Arial" panose="020B0604020202020204" pitchFamily="34" charset="0"/>
              <a:buChar char="•"/>
            </a:pPr>
            <a:endParaRPr lang="sv-SE" dirty="0"/>
          </a:p>
          <a:p>
            <a:endParaRPr lang="sv-SE" dirty="0"/>
          </a:p>
        </p:txBody>
      </p:sp>
      <p:sp>
        <p:nvSpPr>
          <p:cNvPr id="4" name="Platshållare för bildnummer 3"/>
          <p:cNvSpPr>
            <a:spLocks noGrp="1"/>
          </p:cNvSpPr>
          <p:nvPr>
            <p:ph type="sldNum" sz="quarter" idx="5"/>
          </p:nvPr>
        </p:nvSpPr>
        <p:spPr/>
        <p:txBody>
          <a:bodyPr/>
          <a:lstStyle/>
          <a:p>
            <a:pPr>
              <a:defRPr/>
            </a:pPr>
            <a:fld id="{18902077-E1BC-4C6F-B096-7226736CA1D2}" type="slidenum">
              <a:rPr lang="sv-SE" smtClean="0"/>
              <a:pPr>
                <a:defRPr/>
              </a:pPr>
              <a:t>53</a:t>
            </a:fld>
            <a:endParaRPr lang="sv-SE"/>
          </a:p>
        </p:txBody>
      </p:sp>
    </p:spTree>
    <p:extLst>
      <p:ext uri="{BB962C8B-B14F-4D97-AF65-F5344CB8AC3E}">
        <p14:creationId xmlns:p14="http://schemas.microsoft.com/office/powerpoint/2010/main" val="482459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2 min	</a:t>
            </a:r>
          </a:p>
          <a:p>
            <a:pPr marL="0" marR="0" indent="0" algn="l" defTabSz="914400" rtl="0" eaLnBrk="1" fontAlgn="auto" latinLnBrk="0" hangingPunct="1">
              <a:lnSpc>
                <a:spcPct val="100000"/>
              </a:lnSpc>
              <a:spcBef>
                <a:spcPts val="0"/>
              </a:spcBef>
              <a:spcAft>
                <a:spcPts val="0"/>
              </a:spcAft>
              <a:buClrTx/>
              <a:buSzTx/>
              <a:buFontTx/>
              <a:buNone/>
              <a:tabLst/>
              <a:defRPr/>
            </a:pPr>
            <a:r>
              <a:rPr lang="sv-SE" dirty="0"/>
              <a:t>FUB - Minnesregel för</a:t>
            </a:r>
            <a:r>
              <a:rPr lang="sv-SE" baseline="0" dirty="0"/>
              <a:t> </a:t>
            </a:r>
            <a:r>
              <a:rPr lang="sv-SE" dirty="0"/>
              <a:t>hur</a:t>
            </a:r>
            <a:r>
              <a:rPr lang="sv-SE" baseline="0" dirty="0"/>
              <a:t> man kan påverka samspelet med sin ungdom. Den hjälper föräldrarna att se sin del i samspelet och hur man med sitt eget beteende kan påverka ungdomens beteende. Vad man som förälder gör före och vad man gör efter. Det är en samspelsanalys.</a:t>
            </a:r>
          </a:p>
          <a:p>
            <a:endParaRPr lang="sv-SE"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Ungdomens</a:t>
            </a:r>
            <a:r>
              <a:rPr lang="sv-SE" baseline="0" dirty="0"/>
              <a:t> </a:t>
            </a:r>
            <a:r>
              <a:rPr lang="sv-SE" b="1" baseline="0" dirty="0"/>
              <a:t>beteende</a:t>
            </a:r>
            <a:r>
              <a:rPr lang="sv-SE" baseline="0" dirty="0"/>
              <a:t> i fokus. Ex B = Tömma diskmaskinen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a:t>Förälderns del i samspelet är att förbereda, uppmana på ett positivt sätt till B och bekräfta/uppmuntra efter önskat B  </a:t>
            </a:r>
          </a:p>
          <a:p>
            <a:pPr marL="0" indent="0">
              <a:buFont typeface="Arial" panose="020B0604020202020204" pitchFamily="34" charset="0"/>
              <a:buNone/>
            </a:pPr>
            <a:r>
              <a:rPr lang="sv-SE" b="1" baseline="0" dirty="0"/>
              <a:t>Förberedelser</a:t>
            </a:r>
            <a:r>
              <a:rPr lang="sv-SE" baseline="0" dirty="0"/>
              <a:t>: </a:t>
            </a:r>
          </a:p>
          <a:p>
            <a:pPr marL="628650" lvl="1" indent="-171450">
              <a:buFont typeface="Arial" panose="020B0604020202020204" pitchFamily="34" charset="0"/>
              <a:buChar char="•"/>
            </a:pPr>
            <a:r>
              <a:rPr lang="sv-SE" i="1" baseline="0" dirty="0"/>
              <a:t>Föräldern har tidigare pratat om fördelning av arbetsuppgifter i hemmet – man har förberett. </a:t>
            </a:r>
          </a:p>
          <a:p>
            <a:pPr marL="628650" lvl="1" indent="-171450">
              <a:buFont typeface="Arial" panose="020B0604020202020204" pitchFamily="34" charset="0"/>
              <a:buChar char="•"/>
            </a:pPr>
            <a:r>
              <a:rPr lang="sv-SE" i="1" baseline="0" dirty="0"/>
              <a:t>Påminnelse i form av kom ihåg lapp. </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Ge en effektiv </a:t>
            </a:r>
            <a:r>
              <a:rPr lang="sv-SE" b="1" baseline="0" dirty="0"/>
              <a:t>uppmaning </a:t>
            </a:r>
            <a:r>
              <a:rPr lang="sv-SE" baseline="0" dirty="0"/>
              <a:t>– positivt formulerad, lugn, tydlig </a:t>
            </a:r>
            <a:r>
              <a:rPr lang="sv-SE" i="1" baseline="0" dirty="0"/>
              <a:t>”idag är det tisdag!” </a:t>
            </a:r>
          </a:p>
          <a:p>
            <a:pPr marL="171450" indent="-171450">
              <a:buFont typeface="Arial" panose="020B0604020202020204" pitchFamily="34" charset="0"/>
              <a:buChar char="•"/>
            </a:pPr>
            <a:endParaRPr lang="sv-SE" baseline="0" dirty="0"/>
          </a:p>
          <a:p>
            <a:pPr marL="0" indent="0">
              <a:buFont typeface="Arial" panose="020B0604020202020204" pitchFamily="34" charset="0"/>
              <a:buNone/>
            </a:pPr>
            <a:r>
              <a:rPr lang="sv-SE" b="1" baseline="0" dirty="0"/>
              <a:t>Bekräfta</a:t>
            </a:r>
            <a:r>
              <a:rPr lang="sv-SE" b="0" baseline="0" dirty="0"/>
              <a:t>/Uppmuntra</a:t>
            </a:r>
            <a:r>
              <a:rPr lang="sv-SE" baseline="0" dirty="0"/>
              <a:t> när ungdomen har gjort det önskade beteendet – jätteviktigt! </a:t>
            </a:r>
            <a:r>
              <a:rPr lang="sv-SE" i="1" baseline="0" dirty="0"/>
              <a:t>”vad snyggt det blev i köket, tack!”</a:t>
            </a:r>
            <a:endParaRPr lang="sv-SE" i="1" dirty="0"/>
          </a:p>
        </p:txBody>
      </p:sp>
      <p:sp>
        <p:nvSpPr>
          <p:cNvPr id="4" name="Platshållare för bildnummer 3"/>
          <p:cNvSpPr>
            <a:spLocks noGrp="1"/>
          </p:cNvSpPr>
          <p:nvPr>
            <p:ph type="sldNum" sz="quarter" idx="10"/>
          </p:nvPr>
        </p:nvSpPr>
        <p:spPr/>
        <p:txBody>
          <a:bodyPr/>
          <a:lstStyle/>
          <a:p>
            <a:fld id="{F8BD5DB9-A591-4E7B-AAC4-2654228CE55C}" type="slidenum">
              <a:rPr lang="en-GB" smtClean="0"/>
              <a:pPr/>
              <a:t>54</a:t>
            </a:fld>
            <a:endParaRPr lang="en-GB"/>
          </a:p>
        </p:txBody>
      </p:sp>
    </p:spTree>
    <p:extLst>
      <p:ext uri="{BB962C8B-B14F-4D97-AF65-F5344CB8AC3E}">
        <p14:creationId xmlns:p14="http://schemas.microsoft.com/office/powerpoint/2010/main" val="4184439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a:ea typeface="+mn-ea"/>
                <a:cs typeface="+mn-cs"/>
              </a:rPr>
              <a:t>8 min</a:t>
            </a:r>
            <a:r>
              <a:rPr kumimoji="0" lang="sv-SE" sz="1200" b="1" i="0" u="none" strike="noStrike" kern="1200" cap="none" spc="0" normalizeH="0" baseline="0" noProof="0" dirty="0">
                <a:ln>
                  <a:noFill/>
                </a:ln>
                <a:solidFill>
                  <a:prstClr val="black"/>
                </a:solidFill>
                <a:effectLst/>
                <a:uLnTx/>
                <a:uFillTx/>
                <a:latin typeface="Calibri"/>
                <a:ea typeface="+mn-ea"/>
                <a:cs typeface="+mn-cs"/>
              </a:rPr>
              <a:t>	(efter denna bild är det lunch, kl.12.00)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Calibri"/>
                <a:ea typeface="+mn-ea"/>
                <a:cs typeface="+mn-cs"/>
              </a:rPr>
              <a:t>Demonstrera</a:t>
            </a:r>
            <a:r>
              <a:rPr kumimoji="0" lang="sv-SE" sz="1200" b="0" i="0" u="none" strike="noStrike" kern="1200" cap="none" spc="0" normalizeH="0" baseline="0" noProof="0" dirty="0">
                <a:ln>
                  <a:noFill/>
                </a:ln>
                <a:solidFill>
                  <a:prstClr val="black"/>
                </a:solidFill>
                <a:effectLst/>
                <a:uLnTx/>
                <a:uFillTx/>
                <a:latin typeface="Calibri"/>
                <a:ea typeface="+mn-ea"/>
                <a:cs typeface="+mn-cs"/>
              </a:rPr>
              <a:t> situation: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Calibri"/>
                <a:ea typeface="+mn-ea"/>
                <a:cs typeface="+mn-cs"/>
              </a:rPr>
              <a:t>Ungdom sitter med telefon vid middagen, föräldern säger till att lägga bort telefon.</a:t>
            </a:r>
            <a:br>
              <a:rPr kumimoji="0" lang="sv-SE" sz="1200" b="0" i="0" u="none" strike="noStrike" kern="1200" cap="none" spc="0" normalizeH="0" baseline="0" noProof="0" dirty="0">
                <a:ln>
                  <a:noFill/>
                </a:ln>
                <a:solidFill>
                  <a:prstClr val="black"/>
                </a:solidFill>
                <a:effectLst/>
                <a:uLnTx/>
                <a:uFillTx/>
                <a:latin typeface="Calibri"/>
                <a:ea typeface="+mn-ea"/>
                <a:cs typeface="+mn-cs"/>
              </a:rPr>
            </a:b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sv-SE" sz="1200" b="0" i="0" u="none" strike="noStrike" kern="1200" cap="none" spc="0" normalizeH="0" baseline="0" noProof="0" dirty="0">
                <a:ln>
                  <a:noFill/>
                </a:ln>
                <a:solidFill>
                  <a:prstClr val="black"/>
                </a:solidFill>
                <a:effectLst/>
                <a:uLnTx/>
                <a:uFillTx/>
                <a:latin typeface="Calibri"/>
                <a:ea typeface="+mn-ea"/>
                <a:cs typeface="+mn-cs"/>
              </a:rPr>
              <a:t>Ungdomen vägrar lägga ifrån sig telefonen,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sv-SE" sz="1200" b="0" i="0" u="none" strike="noStrike" kern="1200" cap="none" spc="0" normalizeH="0" baseline="0" noProof="0" dirty="0">
                <a:ln>
                  <a:noFill/>
                </a:ln>
                <a:solidFill>
                  <a:prstClr val="black"/>
                </a:solidFill>
                <a:effectLst/>
                <a:uLnTx/>
                <a:uFillTx/>
                <a:latin typeface="Calibri"/>
                <a:ea typeface="+mn-ea"/>
                <a:cs typeface="+mn-cs"/>
              </a:rPr>
              <a:t>Förälder tjatar, men ungdomen vill ej följa tillsägelse.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sv-SE" sz="1200" b="0" i="0" u="none" strike="noStrike" kern="1200" cap="none" spc="0" normalizeH="0" baseline="0" noProof="0" dirty="0">
                <a:ln>
                  <a:noFill/>
                </a:ln>
                <a:solidFill>
                  <a:prstClr val="black"/>
                </a:solidFill>
                <a:effectLst/>
                <a:uLnTx/>
                <a:uFillTx/>
                <a:latin typeface="Calibri"/>
                <a:ea typeface="+mn-ea"/>
                <a:cs typeface="+mn-cs"/>
              </a:rPr>
              <a:t>Föräldern hotar, försöker ta telefonen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sv-SE" sz="1200" b="0" i="0" u="none" strike="noStrike" kern="1200" cap="none" spc="0" normalizeH="0" baseline="0" noProof="0" dirty="0">
                <a:ln>
                  <a:noFill/>
                </a:ln>
                <a:solidFill>
                  <a:prstClr val="black"/>
                </a:solidFill>
                <a:effectLst/>
                <a:uLnTx/>
                <a:uFillTx/>
                <a:latin typeface="Calibri"/>
                <a:ea typeface="+mn-ea"/>
                <a:cs typeface="+mn-cs"/>
              </a:rPr>
              <a:t>Konflikten trissas upp, ungdomen blir retsam (ta den då! Ler hånfullt). Föräldern blir argare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dirty="0">
                <a:ln>
                  <a:noFill/>
                </a:ln>
                <a:solidFill>
                  <a:prstClr val="black"/>
                </a:solidFill>
                <a:effectLst/>
                <a:uLnTx/>
                <a:uFillTx/>
                <a:latin typeface="Calibri"/>
                <a:ea typeface="+mn-ea"/>
                <a:cs typeface="+mn-cs"/>
              </a:rPr>
              <a:t>Fråga gruppen: </a:t>
            </a:r>
            <a:r>
              <a:rPr kumimoji="0" lang="sv-SE" sz="1200" b="0" i="0" u="none" strike="noStrike" kern="1200" cap="none" spc="0" normalizeH="0" baseline="0" noProof="0" dirty="0">
                <a:ln>
                  <a:noFill/>
                </a:ln>
                <a:solidFill>
                  <a:prstClr val="black"/>
                </a:solidFill>
                <a:effectLst/>
                <a:uLnTx/>
                <a:uFillTx/>
                <a:latin typeface="Calibri"/>
                <a:ea typeface="+mn-ea"/>
                <a:cs typeface="+mn-cs"/>
              </a:rPr>
              <a:t>Svara i helgrupp/parvis </a:t>
            </a:r>
            <a:r>
              <a:rPr kumimoji="0" lang="sv-SE" sz="1200" b="1" i="0" u="none" strike="noStrike" kern="1200" cap="none" spc="0" normalizeH="0" baseline="0" noProof="0" dirty="0">
                <a:ln>
                  <a:noFill/>
                </a:ln>
                <a:solidFill>
                  <a:prstClr val="black"/>
                </a:solidFill>
                <a:effectLst/>
                <a:uLnTx/>
                <a:uFillTx/>
                <a:latin typeface="Calibri"/>
                <a:ea typeface="+mn-ea"/>
                <a:cs typeface="+mn-cs"/>
              </a:rPr>
              <a:t>Vad är ungdomens beteende? </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Calibri"/>
                <a:ea typeface="+mn-ea"/>
                <a:cs typeface="+mn-cs"/>
              </a:rPr>
              <a:t>Vad gör föräldern som förstärker ungdomens beteende?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Calibri"/>
                <a:ea typeface="+mn-ea"/>
                <a:cs typeface="+mn-cs"/>
              </a:rPr>
              <a:t>Vad kan föräldern göra före och efter? (för att få önskvärt beteende)</a:t>
            </a:r>
          </a:p>
          <a:p>
            <a:pPr marL="0" indent="0">
              <a:buFont typeface="Arial"/>
              <a:buNone/>
            </a:pP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0E1D7-9672-48B3-B7A7-2E7E5BBF2EBA}"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3685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1 min 	(kl.13.00, efter</a:t>
            </a:r>
            <a:r>
              <a:rPr lang="sv-SE" baseline="0" dirty="0"/>
              <a:t> lunch)</a:t>
            </a:r>
          </a:p>
          <a:p>
            <a:endParaRPr lang="sv-SE" baseline="0" dirty="0"/>
          </a:p>
          <a:p>
            <a:r>
              <a:rPr lang="sv-SE" dirty="0"/>
              <a:t>Nu ska vi titta närmare</a:t>
            </a:r>
            <a:r>
              <a:rPr lang="sv-SE" baseline="0" dirty="0"/>
              <a:t> på olika g</a:t>
            </a:r>
            <a:r>
              <a:rPr lang="sv-SE" dirty="0"/>
              <a:t>ruppledarfärdigheter – hjälper oss att aktivt lära ut Komet</a:t>
            </a:r>
            <a:r>
              <a:rPr lang="sv-SE" baseline="0" dirty="0"/>
              <a:t> på ett sätt som gör att föräldrarna även  tränas på </a:t>
            </a:r>
            <a:r>
              <a:rPr lang="sv-SE" i="1" baseline="0" dirty="0"/>
              <a:t>hur</a:t>
            </a:r>
            <a:r>
              <a:rPr lang="sv-SE" baseline="0" dirty="0"/>
              <a:t> de ska göra hemma.</a:t>
            </a:r>
          </a:p>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56</a:t>
            </a:fld>
            <a:endParaRPr lang="sv-SE"/>
          </a:p>
        </p:txBody>
      </p:sp>
    </p:spTree>
    <p:extLst>
      <p:ext uri="{BB962C8B-B14F-4D97-AF65-F5344CB8AC3E}">
        <p14:creationId xmlns:p14="http://schemas.microsoft.com/office/powerpoint/2010/main" val="25540840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a:t>4 min</a:t>
            </a:r>
            <a:endParaRPr lang="sv-SE" baseline="0" dirty="0"/>
          </a:p>
          <a:p>
            <a:pPr marL="0" indent="0" eaLnBrk="1" hangingPunct="1">
              <a:spcBef>
                <a:spcPct val="0"/>
              </a:spcBef>
              <a:buFont typeface="Arial"/>
              <a:buNone/>
            </a:pPr>
            <a:r>
              <a:rPr lang="sv-SE" dirty="0"/>
              <a:t>Att lära ut Komet är inte bara att ta pärmen</a:t>
            </a:r>
            <a:r>
              <a:rPr lang="sv-SE" baseline="0" dirty="0"/>
              <a:t> och presentera innehållet. Det handlar också mycket om hur du är som gruppledare.</a:t>
            </a:r>
          </a:p>
          <a:p>
            <a:pPr marL="0" indent="0" eaLnBrk="1" hangingPunct="1">
              <a:spcBef>
                <a:spcPct val="0"/>
              </a:spcBef>
              <a:buFont typeface="Arial"/>
              <a:buNone/>
            </a:pPr>
            <a:endParaRPr lang="sv-SE" baseline="0" dirty="0"/>
          </a:p>
          <a:p>
            <a:pPr marL="0" indent="0" eaLnBrk="1" hangingPunct="1">
              <a:spcBef>
                <a:spcPct val="0"/>
              </a:spcBef>
              <a:buFont typeface="Arial"/>
              <a:buNone/>
            </a:pPr>
            <a:r>
              <a:rPr lang="sv-SE" baseline="0" dirty="0"/>
              <a:t>Du ska ta till dig Komets principer och använda dig av dem som gruppledare och vara en modell för föräldrarna.</a:t>
            </a:r>
            <a:endParaRPr lang="sv-SE" dirty="0"/>
          </a:p>
          <a:p>
            <a:endParaRPr lang="sv-SE" dirty="0"/>
          </a:p>
          <a:p>
            <a:r>
              <a:rPr lang="sv-SE" dirty="0"/>
              <a:t>Vad ska vi då tänka på som gruppledare? </a:t>
            </a:r>
            <a:r>
              <a:rPr lang="sv-SE" i="1" dirty="0"/>
              <a:t>Gå igenom bilden</a:t>
            </a:r>
          </a:p>
          <a:p>
            <a:pPr marL="171450" indent="-171450">
              <a:buFont typeface="Arial" panose="020B0604020202020204" pitchFamily="34" charset="0"/>
              <a:buChar char="•"/>
            </a:pPr>
            <a:r>
              <a:rPr lang="sv-SE" dirty="0"/>
              <a:t>Stärk förälderns tilltro till sig själv genom att be föräldern ge förslag, undvik att ge råd, vara i expertrollen.</a:t>
            </a:r>
          </a:p>
          <a:p>
            <a:pPr marL="171450" indent="-171450">
              <a:buFont typeface="Arial" panose="020B0604020202020204" pitchFamily="34" charset="0"/>
              <a:buChar char="•"/>
            </a:pPr>
            <a:r>
              <a:rPr lang="sv-SE" dirty="0"/>
              <a:t>Validera/bekräfta </a:t>
            </a:r>
            <a:r>
              <a:rPr lang="sv-SE" dirty="0" err="1"/>
              <a:t>flds</a:t>
            </a:r>
            <a:r>
              <a:rPr lang="sv-SE" dirty="0"/>
              <a:t> upplevelser och känslor </a:t>
            </a:r>
            <a:endParaRPr lang="sv-SE" i="1" dirty="0"/>
          </a:p>
          <a:p>
            <a:pPr marL="171428" indent="-171428">
              <a:buFont typeface="Arial"/>
              <a:buChar char="•"/>
              <a:defRPr/>
            </a:pPr>
            <a:r>
              <a:rPr lang="sv-SE" dirty="0"/>
              <a:t>Att bekräfta</a:t>
            </a:r>
            <a:r>
              <a:rPr lang="sv-SE" baseline="0" dirty="0"/>
              <a:t> föräldrarna och normalisera svårigheter</a:t>
            </a:r>
            <a:r>
              <a:rPr lang="sv-SE" dirty="0"/>
              <a:t> och inge hopp – T</a:t>
            </a:r>
            <a:r>
              <a:rPr lang="sv-SE" baseline="0" dirty="0"/>
              <a:t> </a:t>
            </a:r>
            <a:r>
              <a:rPr lang="sv-SE" dirty="0"/>
              <a:t>ex ”Det du beskriver är normalt för en 15-åring”</a:t>
            </a:r>
            <a:r>
              <a:rPr lang="sv-SE" baseline="0" dirty="0"/>
              <a:t>. V</a:t>
            </a:r>
            <a:r>
              <a:rPr lang="sv-SE" dirty="0"/>
              <a:t>iktigt</a:t>
            </a:r>
            <a:r>
              <a:rPr lang="sv-SE" baseline="0" dirty="0"/>
              <a:t> att förmedla att </a:t>
            </a:r>
            <a:r>
              <a:rPr lang="sv-SE" dirty="0"/>
              <a:t>det går att förändra beteenden</a:t>
            </a:r>
          </a:p>
          <a:p>
            <a:pPr marL="171428" marR="0" lvl="0" indent="-171428" algn="l" defTabSz="914400" rtl="0" eaLnBrk="1" fontAlgn="auto" latinLnBrk="0" hangingPunct="1">
              <a:lnSpc>
                <a:spcPct val="100000"/>
              </a:lnSpc>
              <a:spcBef>
                <a:spcPts val="0"/>
              </a:spcBef>
              <a:spcAft>
                <a:spcPts val="0"/>
              </a:spcAft>
              <a:buClrTx/>
              <a:buSzTx/>
              <a:buFont typeface="Arial"/>
              <a:buChar char="•"/>
              <a:tabLst/>
              <a:defRPr/>
            </a:pPr>
            <a:r>
              <a:rPr lang="sv-SE" baseline="0" dirty="0"/>
              <a:t>Skapa ett avslappnat och tillåtande klimat i gruppen och förutsättningar för att föräldrarna ska vilja dela med sig och ge stöd till varandra. Utvärderingar </a:t>
            </a:r>
            <a:r>
              <a:rPr lang="sv-SE" baseline="0" dirty="0" err="1"/>
              <a:t>frl</a:t>
            </a:r>
            <a:r>
              <a:rPr lang="sv-SE" baseline="0" dirty="0"/>
              <a:t> uppskattar att se att de inte är ensamma och få tips fr andra föräldrar.</a:t>
            </a:r>
            <a:r>
              <a:rPr lang="sv-SE" i="1" baseline="0" dirty="0"/>
              <a:t> </a:t>
            </a:r>
            <a:r>
              <a:rPr lang="sv-SE" i="1" dirty="0"/>
              <a:t>Dela</a:t>
            </a:r>
            <a:r>
              <a:rPr lang="sv-SE" i="1" baseline="0" dirty="0"/>
              <a:t> med dig av egna exempel, avslappnad relation till din gruppledarkollega.</a:t>
            </a:r>
            <a:endParaRPr lang="sv-SE" i="1" dirty="0"/>
          </a:p>
          <a:p>
            <a:r>
              <a:rPr lang="sv-SE" baseline="0" dirty="0"/>
              <a:t> </a:t>
            </a:r>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57</a:t>
            </a:fld>
            <a:endParaRPr lang="sv-SE"/>
          </a:p>
        </p:txBody>
      </p:sp>
    </p:spTree>
    <p:extLst>
      <p:ext uri="{BB962C8B-B14F-4D97-AF65-F5344CB8AC3E}">
        <p14:creationId xmlns:p14="http://schemas.microsoft.com/office/powerpoint/2010/main" val="32256259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dirty="0"/>
              <a:t>4 min 	</a:t>
            </a: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I  handledningen kommer ni att öva på olika</a:t>
            </a:r>
            <a:r>
              <a:rPr lang="sv-SE" baseline="0" dirty="0"/>
              <a:t> </a:t>
            </a:r>
            <a:r>
              <a:rPr lang="sv-SE" dirty="0"/>
              <a:t>färdigheter utifrån en lista med gruppledarfärdigheter. Ni kommer att få i hemuppgift mellan varje handledning att arbeta med några</a:t>
            </a:r>
            <a:r>
              <a:rPr lang="sv-SE" baseline="0" dirty="0"/>
              <a:t> specifika</a:t>
            </a:r>
            <a:r>
              <a:rPr lang="sv-SE" dirty="0"/>
              <a:t> gruppledarfärdigheter under träffarna.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i="1"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i="1" u="sng" dirty="0"/>
              <a:t>Ge en förklaring/beskrivning</a:t>
            </a:r>
            <a:r>
              <a:rPr lang="sv-SE" b="0" i="1" u="sng" baseline="0" dirty="0"/>
              <a:t> av</a:t>
            </a:r>
            <a:r>
              <a:rPr lang="sv-SE" b="0" i="1" u="sng" dirty="0"/>
              <a:t> bilden! </a:t>
            </a:r>
            <a:r>
              <a:rPr lang="sv-SE" i="1" dirty="0"/>
              <a:t>Viktiga delar i utbildningen</a:t>
            </a:r>
            <a:r>
              <a:rPr lang="sv-SE" i="1" baseline="0" dirty="0"/>
              <a:t> är:</a:t>
            </a:r>
            <a:endParaRPr lang="sv-SE" i="1" dirty="0"/>
          </a:p>
          <a:p>
            <a:pPr marL="628650" lvl="1" indent="-171450">
              <a:lnSpc>
                <a:spcPct val="90000"/>
              </a:lnSpc>
              <a:buFont typeface="Courier New" panose="02070309020205020404" pitchFamily="49" charset="0"/>
              <a:buChar char="o"/>
            </a:pPr>
            <a:r>
              <a:rPr lang="sv-SE" dirty="0"/>
              <a:t>Att vara modell för </a:t>
            </a:r>
            <a:r>
              <a:rPr lang="sv-SE" b="1" dirty="0"/>
              <a:t>positiv förstärkning</a:t>
            </a:r>
            <a:r>
              <a:rPr lang="sv-SE" b="1" baseline="0" dirty="0"/>
              <a:t> </a:t>
            </a:r>
            <a:r>
              <a:rPr lang="sv-SE" baseline="0" dirty="0"/>
              <a:t>–dvs ge uppmuntran, beröm när föräldrar uppvisar eller berättar om beteenden som vi vill att de ska göra mer av. Tex säga ”Vad fint att du förberedde din ungdom på att stänga av datorn” Uppmuntra gärna även din gruppledarkollega.</a:t>
            </a:r>
            <a:endParaRPr lang="sv-SE" dirty="0"/>
          </a:p>
          <a:p>
            <a:pPr marL="628650" lvl="1" indent="-171450">
              <a:lnSpc>
                <a:spcPct val="90000"/>
              </a:lnSpc>
              <a:buFont typeface="Courier New" panose="02070309020205020404" pitchFamily="49" charset="0"/>
              <a:buChar char="o"/>
            </a:pPr>
            <a:r>
              <a:rPr lang="sv-SE" dirty="0"/>
              <a:t>Att kunna ge och följa upp </a:t>
            </a:r>
            <a:r>
              <a:rPr lang="sv-SE" b="1" dirty="0"/>
              <a:t>hemuppgifter</a:t>
            </a:r>
            <a:r>
              <a:rPr lang="sv-SE" dirty="0"/>
              <a:t> -  Ökar sannolikheten att </a:t>
            </a:r>
            <a:r>
              <a:rPr lang="sv-SE" dirty="0" err="1"/>
              <a:t>fld</a:t>
            </a:r>
            <a:r>
              <a:rPr lang="sv-SE" dirty="0"/>
              <a:t> arbetar hemma mellan träffarna. Det finns ett samband mellan hur mycket </a:t>
            </a:r>
            <a:r>
              <a:rPr lang="sv-SE" dirty="0" err="1"/>
              <a:t>fld</a:t>
            </a:r>
            <a:r>
              <a:rPr lang="sv-SE" dirty="0"/>
              <a:t> övar och vilket resultat programmet ger!!</a:t>
            </a:r>
            <a:r>
              <a:rPr lang="sv-SE" baseline="0" dirty="0"/>
              <a:t> </a:t>
            </a:r>
          </a:p>
          <a:p>
            <a:pPr marL="628650" lvl="1" indent="-171450">
              <a:lnSpc>
                <a:spcPct val="90000"/>
              </a:lnSpc>
              <a:buFont typeface="Courier New" panose="02070309020205020404" pitchFamily="49" charset="0"/>
              <a:buChar char="o"/>
            </a:pPr>
            <a:r>
              <a:rPr lang="sv-SE" baseline="0" dirty="0"/>
              <a:t>Ex på </a:t>
            </a:r>
            <a:r>
              <a:rPr lang="sv-SE" b="1" baseline="0" dirty="0"/>
              <a:t>ramar</a:t>
            </a:r>
            <a:r>
              <a:rPr lang="sv-SE" baseline="0" dirty="0"/>
              <a:t> - Att styra eller återföra deltagare till den röda tråden i träffen. </a:t>
            </a:r>
          </a:p>
          <a:p>
            <a:pPr marL="628650" lvl="1" indent="-171450">
              <a:lnSpc>
                <a:spcPct val="90000"/>
              </a:lnSpc>
              <a:buFont typeface="Courier New" panose="02070309020205020404" pitchFamily="49" charset="0"/>
              <a:buChar char="o"/>
            </a:pPr>
            <a:r>
              <a:rPr lang="sv-SE" b="1" baseline="0" dirty="0"/>
              <a:t>Specificera beteenden </a:t>
            </a:r>
            <a:r>
              <a:rPr lang="sv-SE" baseline="0" dirty="0"/>
              <a:t>– hjälp föräldrarna att beskriva vad de </a:t>
            </a:r>
            <a:r>
              <a:rPr lang="sv-SE" b="0" u="sng" baseline="0" dirty="0"/>
              <a:t>gör</a:t>
            </a:r>
            <a:r>
              <a:rPr lang="sv-SE" baseline="0" dirty="0"/>
              <a:t> eller vad barnet </a:t>
            </a:r>
            <a:r>
              <a:rPr lang="sv-SE" b="0" u="sng" baseline="0" dirty="0"/>
              <a:t>gör</a:t>
            </a:r>
            <a:r>
              <a:rPr lang="sv-SE" baseline="0" dirty="0"/>
              <a:t> istället för hur barnet är. Vad sa Pelle då? Hur märker du att han är trött?</a:t>
            </a:r>
          </a:p>
          <a:p>
            <a:pPr marL="628650" marR="0" lvl="1" indent="-171450" algn="l" defTabSz="914400" rtl="0" eaLnBrk="1" fontAlgn="auto" latinLnBrk="0" hangingPunct="1">
              <a:lnSpc>
                <a:spcPct val="90000"/>
              </a:lnSpc>
              <a:spcBef>
                <a:spcPts val="0"/>
              </a:spcBef>
              <a:spcAft>
                <a:spcPts val="0"/>
              </a:spcAft>
              <a:buClrTx/>
              <a:buSzTx/>
              <a:buFont typeface="Courier New" panose="02070309020205020404" pitchFamily="49" charset="0"/>
              <a:buChar char="o"/>
              <a:tabLst/>
              <a:defRPr/>
            </a:pPr>
            <a:r>
              <a:rPr lang="sv-SE" b="1" dirty="0"/>
              <a:t>Pedagogik</a:t>
            </a:r>
            <a:r>
              <a:rPr lang="sv-SE" dirty="0"/>
              <a:t>, Rollspel och demonstration – prova/visa mer istället för att prata! Använd planscher. Ökar föräldrarnas</a:t>
            </a:r>
            <a:r>
              <a:rPr lang="sv-SE" baseline="0" dirty="0"/>
              <a:t> inlärning. </a:t>
            </a:r>
            <a:endParaRPr lang="sv-SE" dirty="0"/>
          </a:p>
          <a:p>
            <a:pPr marL="628650" marR="0" lvl="1" indent="-171450" algn="l" defTabSz="914400" rtl="0" eaLnBrk="1" fontAlgn="auto" latinLnBrk="0" hangingPunct="1">
              <a:lnSpc>
                <a:spcPct val="90000"/>
              </a:lnSpc>
              <a:spcBef>
                <a:spcPts val="0"/>
              </a:spcBef>
              <a:spcAft>
                <a:spcPts val="0"/>
              </a:spcAft>
              <a:buClrTx/>
              <a:buSzTx/>
              <a:buFont typeface="Courier New" panose="02070309020205020404" pitchFamily="49" charset="0"/>
              <a:buChar char="o"/>
              <a:tabLst/>
              <a:defRPr/>
            </a:pPr>
            <a:r>
              <a:rPr lang="sv-SE" dirty="0"/>
              <a:t>Genom</a:t>
            </a:r>
            <a:r>
              <a:rPr lang="sv-SE" baseline="0" dirty="0"/>
              <a:t> sitt </a:t>
            </a:r>
            <a:r>
              <a:rPr lang="sv-SE" b="1" baseline="0" dirty="0"/>
              <a:t>bemötandet</a:t>
            </a:r>
            <a:r>
              <a:rPr lang="sv-SE" baseline="0" dirty="0"/>
              <a:t> </a:t>
            </a:r>
            <a:r>
              <a:rPr lang="sv-SE" b="0" baseline="0" dirty="0"/>
              <a:t>s</a:t>
            </a:r>
            <a:r>
              <a:rPr lang="sv-SE" b="0" dirty="0"/>
              <a:t>tärker</a:t>
            </a:r>
            <a:r>
              <a:rPr lang="sv-SE" b="0" baseline="0" dirty="0"/>
              <a:t> gruppledaren </a:t>
            </a:r>
            <a:r>
              <a:rPr lang="sv-SE" b="0" dirty="0"/>
              <a:t>föräldrarnas självtillit </a:t>
            </a:r>
            <a:r>
              <a:rPr lang="sv-SE" dirty="0"/>
              <a:t>–  Hjälp </a:t>
            </a:r>
            <a:r>
              <a:rPr lang="sv-SE" dirty="0" err="1"/>
              <a:t>fld</a:t>
            </a:r>
            <a:r>
              <a:rPr lang="sv-SE" dirty="0"/>
              <a:t> att hitta svaren. </a:t>
            </a:r>
            <a:r>
              <a:rPr lang="sv-SE" sz="1200" b="0" kern="1200" dirty="0">
                <a:solidFill>
                  <a:schemeClr val="tx1"/>
                </a:solidFill>
                <a:effectLst/>
                <a:latin typeface="+mn-lt"/>
                <a:ea typeface="+mn-ea"/>
                <a:cs typeface="+mn-cs"/>
              </a:rPr>
              <a:t>Som gruppledare bör du undvika att hamna i expertrollen, därför är det klokt att vänta med att ge råd. </a:t>
            </a:r>
            <a:r>
              <a:rPr lang="sv-SE" sz="1200" b="0" u="sng" kern="1200" dirty="0">
                <a:solidFill>
                  <a:schemeClr val="tx1"/>
                </a:solidFill>
                <a:effectLst/>
                <a:latin typeface="+mn-lt"/>
                <a:ea typeface="+mn-ea"/>
                <a:cs typeface="+mn-cs"/>
              </a:rPr>
              <a:t>Be först föräldern om förslag på lämpliga åtgärder, gärna utifrån principerna i Komet. </a:t>
            </a:r>
            <a:r>
              <a:rPr lang="sv-SE" sz="1200" b="0" kern="1200" dirty="0">
                <a:solidFill>
                  <a:schemeClr val="tx1"/>
                </a:solidFill>
                <a:effectLst/>
                <a:latin typeface="+mn-lt"/>
                <a:ea typeface="+mn-ea"/>
                <a:cs typeface="+mn-cs"/>
              </a:rPr>
              <a:t>På så sätt stärks både förälderns förmåga och självförtroende och sannolikheten att föräldern går hem och provar. Använd gärna </a:t>
            </a:r>
            <a:r>
              <a:rPr lang="sv-SE" sz="1200" b="0" i="1" kern="1200" dirty="0">
                <a:solidFill>
                  <a:schemeClr val="tx1"/>
                </a:solidFill>
                <a:effectLst/>
                <a:latin typeface="+mn-lt"/>
                <a:ea typeface="+mn-ea"/>
                <a:cs typeface="+mn-cs"/>
              </a:rPr>
              <a:t>Trestegsmodellen = 1. Fråga föräldern själv om förslag och </a:t>
            </a:r>
            <a:r>
              <a:rPr lang="sv-SE" sz="1200" b="0" i="1" kern="1200" dirty="0" err="1">
                <a:solidFill>
                  <a:schemeClr val="tx1"/>
                </a:solidFill>
                <a:effectLst/>
                <a:latin typeface="+mn-lt"/>
                <a:ea typeface="+mn-ea"/>
                <a:cs typeface="+mn-cs"/>
              </a:rPr>
              <a:t>ideer</a:t>
            </a:r>
            <a:r>
              <a:rPr lang="sv-SE" sz="1200" b="0" i="1" kern="1200" dirty="0">
                <a:solidFill>
                  <a:schemeClr val="tx1"/>
                </a:solidFill>
                <a:effectLst/>
                <a:latin typeface="+mn-lt"/>
                <a:ea typeface="+mn-ea"/>
                <a:cs typeface="+mn-cs"/>
              </a:rPr>
              <a:t>, 2. Fråga gruppen om förslag och </a:t>
            </a:r>
            <a:r>
              <a:rPr lang="sv-SE" sz="1200" b="0" i="1" kern="1200" dirty="0" err="1">
                <a:solidFill>
                  <a:schemeClr val="tx1"/>
                </a:solidFill>
                <a:effectLst/>
                <a:latin typeface="+mn-lt"/>
                <a:ea typeface="+mn-ea"/>
                <a:cs typeface="+mn-cs"/>
              </a:rPr>
              <a:t>ideer</a:t>
            </a:r>
            <a:r>
              <a:rPr lang="sv-SE" sz="1200" b="0" i="1" kern="1200" dirty="0">
                <a:solidFill>
                  <a:schemeClr val="tx1"/>
                </a:solidFill>
                <a:effectLst/>
                <a:latin typeface="+mn-lt"/>
                <a:ea typeface="+mn-ea"/>
                <a:cs typeface="+mn-cs"/>
              </a:rPr>
              <a:t>, 3. I sista hand komma med lösningsförslag i egenskap av gruppledare. </a:t>
            </a:r>
            <a:endParaRPr lang="sv-SE" dirty="0"/>
          </a:p>
          <a:p>
            <a:pPr marL="628650" marR="0" lvl="1" indent="-171450" algn="l" defTabSz="914400" rtl="0" eaLnBrk="1" fontAlgn="auto" latinLnBrk="0" hangingPunct="1">
              <a:lnSpc>
                <a:spcPct val="90000"/>
              </a:lnSpc>
              <a:spcBef>
                <a:spcPts val="0"/>
              </a:spcBef>
              <a:spcAft>
                <a:spcPts val="0"/>
              </a:spcAft>
              <a:buClrTx/>
              <a:buSzTx/>
              <a:buFont typeface="Courier New" panose="02070309020205020404" pitchFamily="49" charset="0"/>
              <a:buChar char="o"/>
              <a:tabLst/>
              <a:defRPr/>
            </a:pPr>
            <a:r>
              <a:rPr lang="sv-SE" b="1" baseline="0" dirty="0"/>
              <a:t>Förankring</a:t>
            </a:r>
            <a:r>
              <a:rPr lang="sv-SE" baseline="0" dirty="0"/>
              <a:t> i KOMET – att använda pyramiden, principerna och femettan</a:t>
            </a:r>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58</a:t>
            </a:fld>
            <a:endParaRPr lang="sv-SE"/>
          </a:p>
        </p:txBody>
      </p:sp>
    </p:spTree>
    <p:extLst>
      <p:ext uri="{BB962C8B-B14F-4D97-AF65-F5344CB8AC3E}">
        <p14:creationId xmlns:p14="http://schemas.microsoft.com/office/powerpoint/2010/main" val="15499284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b="0" baseline="0" dirty="0"/>
              <a:t>2 min	</a:t>
            </a:r>
            <a:endParaRPr lang="sv-SE" b="1" baseline="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b="1" baseline="0" dirty="0"/>
              <a:t>Dela ut listan</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sv-SE" b="1"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baseline="0" dirty="0"/>
              <a:t>Listan med mål- och motsatsbeteenden är en hjälp för er gruppledare att leda grupp. Syfte med listan är att ni ska ge utbildningen så effektivt som möjligt för att öka inlärningen hos föräldrarna.</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sv-SE" baseline="0" dirty="0"/>
          </a:p>
          <a:p>
            <a:pPr marL="171428" indent="-171428">
              <a:buFont typeface="Arial"/>
              <a:buChar char="•"/>
            </a:pPr>
            <a:r>
              <a:rPr lang="sv-SE" baseline="0" dirty="0"/>
              <a:t>Består av </a:t>
            </a:r>
            <a:r>
              <a:rPr lang="sv-SE" b="1" baseline="0" dirty="0"/>
              <a:t>målbeteenden</a:t>
            </a:r>
            <a:r>
              <a:rPr lang="sv-SE" baseline="0" dirty="0"/>
              <a:t>, dvs beteenden som vi vill att gruppledarna utvecklar och använder på träffarna.</a:t>
            </a:r>
          </a:p>
          <a:p>
            <a:pPr marL="171428" indent="-171428">
              <a:buFont typeface="Arial"/>
              <a:buChar char="•"/>
            </a:pPr>
            <a:endParaRPr lang="sv-SE" baseline="0" dirty="0"/>
          </a:p>
          <a:p>
            <a:pPr marL="171428" indent="-171428">
              <a:buFont typeface="Arial"/>
              <a:buChar char="•"/>
            </a:pPr>
            <a:r>
              <a:rPr lang="sv-SE" baseline="0" dirty="0"/>
              <a:t>Består av </a:t>
            </a:r>
            <a:r>
              <a:rPr lang="sv-SE" b="1" baseline="0" dirty="0"/>
              <a:t>motsatsbeteenden</a:t>
            </a:r>
            <a:r>
              <a:rPr lang="sv-SE" baseline="0" dirty="0"/>
              <a:t>, dvs beteenden som vi vill minska hos gruppledarna och som gruppledarna skall vara vaksamma på.</a:t>
            </a:r>
          </a:p>
          <a:p>
            <a:pPr marL="171428" indent="-171428">
              <a:buFont typeface="Arial"/>
              <a:buChar char="•"/>
            </a:pPr>
            <a:endParaRPr lang="sv-SE" sz="1200" kern="1200" baseline="0" dirty="0">
              <a:solidFill>
                <a:schemeClr val="tx1"/>
              </a:solidFill>
              <a:effectLst/>
              <a:latin typeface="+mn-lt"/>
              <a:ea typeface="+mn-ea"/>
              <a:cs typeface="+mn-cs"/>
            </a:endParaRPr>
          </a:p>
          <a:p>
            <a:pPr marL="0" indent="0">
              <a:buFont typeface="Arial"/>
              <a:buNone/>
            </a:pPr>
            <a:r>
              <a:rPr lang="sv-SE" sz="1200" kern="1200" dirty="0">
                <a:solidFill>
                  <a:schemeClr val="tx1"/>
                </a:solidFill>
                <a:effectLst/>
                <a:latin typeface="+mn-lt"/>
                <a:ea typeface="+mn-ea"/>
                <a:cs typeface="+mn-cs"/>
              </a:rPr>
              <a:t>I handledningen kommer ni att öva på olika färdigheter utifrån en lista med målbeteenden/gruppledarfärdigheter och motsatsbeteenden, som delas ut under handledningen. </a:t>
            </a:r>
            <a:endParaRPr lang="sv-SE" baseline="0" dirty="0"/>
          </a:p>
          <a:p>
            <a:pPr marL="0" indent="0">
              <a:buFont typeface="Arial"/>
              <a:buNone/>
            </a:pPr>
            <a:endParaRPr lang="sv-SE" baseline="0" dirty="0"/>
          </a:p>
          <a:p>
            <a:pPr marL="0" indent="0">
              <a:buFont typeface="Arial"/>
              <a:buNone/>
            </a:pPr>
            <a:endParaRPr lang="sv-SE" dirty="0"/>
          </a:p>
          <a:p>
            <a:pPr marL="628570" lvl="1" indent="-171428">
              <a:buFont typeface="Arial"/>
              <a:buChar char="•"/>
            </a:pPr>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59</a:t>
            </a:fld>
            <a:endParaRPr 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20000"/>
          </a:bodyPr>
          <a:lstStyle/>
          <a:p>
            <a:pPr marL="0" indent="0" eaLnBrk="0" hangingPunct="0">
              <a:spcBef>
                <a:spcPct val="20000"/>
              </a:spcBef>
              <a:buClr>
                <a:schemeClr val="accent2"/>
              </a:buClr>
              <a:buFont typeface="Arial"/>
              <a:buNone/>
              <a:defRPr/>
            </a:pPr>
            <a:r>
              <a:rPr lang="sv-SE" dirty="0"/>
              <a:t>3 min</a:t>
            </a:r>
          </a:p>
          <a:p>
            <a:pPr marL="0" indent="0" eaLnBrk="0" hangingPunct="0">
              <a:spcBef>
                <a:spcPct val="20000"/>
              </a:spcBef>
              <a:buClr>
                <a:schemeClr val="accent2"/>
              </a:buClr>
              <a:buFont typeface="Arial"/>
              <a:buNone/>
              <a:defRPr/>
            </a:pPr>
            <a:r>
              <a:rPr lang="sv-SE" dirty="0"/>
              <a:t>Komet är utvecklat ut PMT - PMT är ett samlingsnamn för flera olika strukturerade föräldraprogram som bygger på inlärningsteori (KBT) och praktisk träning. </a:t>
            </a:r>
          </a:p>
          <a:p>
            <a:pPr marL="0" indent="0" eaLnBrk="0" hangingPunct="0">
              <a:spcBef>
                <a:spcPct val="20000"/>
              </a:spcBef>
              <a:buClr>
                <a:schemeClr val="accent2"/>
              </a:buClr>
              <a:buFont typeface="Arial"/>
              <a:buNone/>
              <a:defRPr/>
            </a:pPr>
            <a:endParaRPr lang="sv-SE" dirty="0"/>
          </a:p>
          <a:p>
            <a:pPr marL="0" marR="0" lvl="0" indent="0" algn="l" defTabSz="914283" rtl="0" eaLnBrk="0" fontAlgn="auto" latinLnBrk="0" hangingPunct="0">
              <a:lnSpc>
                <a:spcPct val="100000"/>
              </a:lnSpc>
              <a:spcBef>
                <a:spcPct val="20000"/>
              </a:spcBef>
              <a:spcAft>
                <a:spcPts val="0"/>
              </a:spcAft>
              <a:buClr>
                <a:schemeClr val="accent2"/>
              </a:buClr>
              <a:buSzTx/>
              <a:buFont typeface="Arial"/>
              <a:buNone/>
              <a:tabLst/>
              <a:defRPr/>
            </a:pPr>
            <a:r>
              <a:rPr lang="sv-SE" dirty="0"/>
              <a:t>De flesta effektiva samspelsprogram bygger på forskning från Oregon Social Learning Center i USA (1970-tal) om samspelet föräldrar-barn. Forskargruppen visade tidigt att negativt samspel mellan föräldrar och barn kan leda till utveckling och upptrappning av beteendeproblem hos barnet. </a:t>
            </a:r>
            <a:r>
              <a:rPr lang="sv-SE" dirty="0">
                <a:latin typeface="Stockholm Type Regular" pitchFamily="50" charset="0"/>
              </a:rPr>
              <a:t>PMT är den metod som har bäst effekt för trots och uppförandeproblem hos barn.</a:t>
            </a:r>
          </a:p>
          <a:p>
            <a:pPr marL="0" marR="0" lvl="0" indent="0" algn="l" defTabSz="914283" rtl="0" eaLnBrk="0" fontAlgn="auto" latinLnBrk="0" hangingPunct="0">
              <a:lnSpc>
                <a:spcPct val="100000"/>
              </a:lnSpc>
              <a:spcBef>
                <a:spcPct val="20000"/>
              </a:spcBef>
              <a:spcAft>
                <a:spcPts val="0"/>
              </a:spcAft>
              <a:buClr>
                <a:schemeClr val="accent2"/>
              </a:buClr>
              <a:buSzTx/>
              <a:buFont typeface="Arial"/>
              <a:buNone/>
              <a:tabLst/>
              <a:defRPr/>
            </a:pPr>
            <a:endParaRPr lang="sv-SE" noProof="0" dirty="0"/>
          </a:p>
          <a:p>
            <a:pPr marL="0" marR="0" lvl="0" indent="0" algn="l" defTabSz="914283" rtl="0" eaLnBrk="0" fontAlgn="auto" latinLnBrk="0" hangingPunct="0">
              <a:lnSpc>
                <a:spcPct val="100000"/>
              </a:lnSpc>
              <a:spcBef>
                <a:spcPct val="20000"/>
              </a:spcBef>
              <a:spcAft>
                <a:spcPts val="0"/>
              </a:spcAft>
              <a:buClr>
                <a:schemeClr val="accent2"/>
              </a:buClr>
              <a:buSzTx/>
              <a:buFont typeface="Arial"/>
              <a:buNone/>
              <a:tabLst/>
              <a:defRPr/>
            </a:pPr>
            <a:r>
              <a:rPr lang="sv-SE" noProof="0" dirty="0"/>
              <a:t>Teorin</a:t>
            </a:r>
            <a:r>
              <a:rPr lang="sv-SE" baseline="0" noProof="0" dirty="0"/>
              <a:t> om </a:t>
            </a:r>
            <a:r>
              <a:rPr lang="sv-SE" baseline="0" noProof="0" dirty="0" err="1"/>
              <a:t>coercive</a:t>
            </a:r>
            <a:r>
              <a:rPr lang="sv-SE" baseline="0" noProof="0" dirty="0"/>
              <a:t> process - </a:t>
            </a:r>
            <a:r>
              <a:rPr lang="sv-SE" baseline="0" dirty="0"/>
              <a:t>att hitta sätt är att bryta negativa spiraler,</a:t>
            </a:r>
            <a:r>
              <a:rPr lang="sv-SE" baseline="0" noProof="0" dirty="0"/>
              <a:t> är utvecklad av </a:t>
            </a:r>
            <a:r>
              <a:rPr lang="sv-SE" noProof="0" dirty="0"/>
              <a:t>Jerry Patterson på the Oregon Social Learning Center och</a:t>
            </a:r>
            <a:r>
              <a:rPr lang="sv-SE" baseline="0" noProof="0" dirty="0"/>
              <a:t> är empiriskt validerad</a:t>
            </a:r>
            <a:r>
              <a:rPr lang="sv-SE" noProof="0" dirty="0"/>
              <a:t>. Den förklarar hur barn och föräldrar kontrollerar och förstärker varandras beteenden genom</a:t>
            </a:r>
            <a:r>
              <a:rPr lang="sv-SE" baseline="0" noProof="0" dirty="0"/>
              <a:t> sina </a:t>
            </a:r>
            <a:r>
              <a:rPr lang="sv-SE" baseline="0" noProof="0" dirty="0" err="1"/>
              <a:t>responser</a:t>
            </a:r>
            <a:r>
              <a:rPr lang="sv-SE" baseline="0" noProof="0" dirty="0"/>
              <a:t> och förstärkning av beteendet.</a:t>
            </a:r>
            <a:r>
              <a:rPr lang="sv-SE" dirty="0">
                <a:latin typeface="Stockholm Type Regular" pitchFamily="50" charset="0"/>
              </a:rPr>
              <a:t> (Patterson, 1982;  </a:t>
            </a:r>
            <a:r>
              <a:rPr lang="sv-SE" dirty="0" err="1">
                <a:latin typeface="Stockholm Type Regular" pitchFamily="50" charset="0"/>
              </a:rPr>
              <a:t>Dishion</a:t>
            </a:r>
            <a:r>
              <a:rPr lang="sv-SE" dirty="0">
                <a:latin typeface="Stockholm Type Regular" pitchFamily="50" charset="0"/>
              </a:rPr>
              <a:t>, Patterson &amp; Kavanagh, 1992)</a:t>
            </a:r>
            <a:endParaRPr lang="sv-SE" baseline="0" noProof="0" dirty="0"/>
          </a:p>
          <a:p>
            <a:pPr marL="0" indent="0" defTabSz="914283" eaLnBrk="0" hangingPunct="0">
              <a:spcBef>
                <a:spcPct val="20000"/>
              </a:spcBef>
              <a:buClr>
                <a:schemeClr val="accent2"/>
              </a:buClr>
              <a:buFont typeface="Arial"/>
              <a:buNone/>
              <a:defRPr/>
            </a:pPr>
            <a:endParaRPr lang="sv-SE" i="1" dirty="0"/>
          </a:p>
          <a:p>
            <a:pPr marL="0" indent="0" defTabSz="914283" eaLnBrk="0" hangingPunct="0">
              <a:spcBef>
                <a:spcPct val="20000"/>
              </a:spcBef>
              <a:buClr>
                <a:schemeClr val="accent2"/>
              </a:buClr>
              <a:buFont typeface="Arial"/>
              <a:buNone/>
              <a:defRPr/>
            </a:pPr>
            <a:r>
              <a:rPr lang="sv-SE" i="1" dirty="0">
                <a:effectLst>
                  <a:outerShdw blurRad="38100" dist="38100" dir="2700000" algn="tl">
                    <a:srgbClr val="C0C0C0"/>
                  </a:outerShdw>
                </a:effectLst>
              </a:rPr>
              <a:t>(Mer bakgrund till Komet (andra program och teoribildare)</a:t>
            </a:r>
            <a:r>
              <a:rPr lang="sv-SE" i="1" dirty="0"/>
              <a:t>: De otroliga åren/The </a:t>
            </a:r>
            <a:r>
              <a:rPr lang="sv-SE" i="1" dirty="0" err="1"/>
              <a:t>incredible</a:t>
            </a:r>
            <a:r>
              <a:rPr lang="sv-SE" i="1" dirty="0"/>
              <a:t> </a:t>
            </a:r>
            <a:r>
              <a:rPr lang="sv-SE" i="1" dirty="0" err="1"/>
              <a:t>years</a:t>
            </a:r>
            <a:r>
              <a:rPr lang="sv-SE" i="1" dirty="0"/>
              <a:t> – Carolyn </a:t>
            </a:r>
            <a:r>
              <a:rPr lang="sv-SE" i="1" dirty="0" err="1"/>
              <a:t>Wbster</a:t>
            </a:r>
            <a:r>
              <a:rPr lang="sv-SE" i="1" dirty="0"/>
              <a:t>-Stratton. Russel Barkley – ADHD expert, utvecklat föräldrastöd. Gerald Patterson – Oregon social </a:t>
            </a:r>
            <a:r>
              <a:rPr lang="sv-SE" i="1" dirty="0" err="1"/>
              <a:t>learning</a:t>
            </a:r>
            <a:r>
              <a:rPr lang="sv-SE" i="1" dirty="0"/>
              <a:t> center, </a:t>
            </a:r>
            <a:r>
              <a:rPr lang="sv-SE" i="1" u="sng" dirty="0" err="1"/>
              <a:t>Coercive</a:t>
            </a:r>
            <a:r>
              <a:rPr lang="sv-SE" i="1" u="sng" dirty="0"/>
              <a:t> </a:t>
            </a:r>
            <a:r>
              <a:rPr lang="sv-SE" i="1" u="sng" dirty="0" err="1"/>
              <a:t>Family</a:t>
            </a:r>
            <a:r>
              <a:rPr lang="sv-SE" i="1" u="sng" dirty="0"/>
              <a:t> Process</a:t>
            </a:r>
            <a:r>
              <a:rPr lang="sv-SE" i="1" dirty="0"/>
              <a:t>. Alan </a:t>
            </a:r>
            <a:r>
              <a:rPr lang="sv-SE" i="1" dirty="0" err="1"/>
              <a:t>Kazdin</a:t>
            </a:r>
            <a:r>
              <a:rPr lang="sv-SE" i="1" dirty="0"/>
              <a:t> – PMT Yale </a:t>
            </a:r>
            <a:r>
              <a:rPr lang="sv-SE" i="1" dirty="0" err="1"/>
              <a:t>university</a:t>
            </a:r>
            <a:r>
              <a:rPr lang="sv-SE" i="1" dirty="0"/>
              <a:t>)</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I inlärningspsykologin analyseras samspel och beteenden genom att klarlägga motivationen till dem, dvs. hur individens handlande styrs, vad som får individen att göra på ett visst sätt. Den praktiska nyttan av att analysera utifrån denna teoretiska ram är att den kan användas för att söka faktorer i ungdomens miljö, inklusive den sociala miljön, som påverkar ungdomens beteende.</a:t>
            </a:r>
            <a:r>
              <a:rPr lang="sv-SE" baseline="0" dirty="0"/>
              <a:t> </a:t>
            </a:r>
            <a:r>
              <a:rPr lang="sv-SE" dirty="0"/>
              <a:t>Man fokuserar på faktorer som föreligger i nuet dvs. sådant som vidmakthåller beteenden, vilket är ett av skälen till att inlärningspsykologin i så hög grad kan bidra till lösningar av praktiska beteendeproblem.</a:t>
            </a:r>
          </a:p>
          <a:p>
            <a:pPr marL="0" indent="0">
              <a:buFont typeface="Arial" panose="020B0604020202020204" pitchFamily="34" charset="0"/>
              <a:buNone/>
            </a:pPr>
            <a:endParaRPr lang="sv-SE" dirty="0"/>
          </a:p>
          <a:p>
            <a:pPr marL="171428" indent="-171428">
              <a:buFont typeface="Arial" panose="020B0604020202020204" pitchFamily="34" charset="0"/>
              <a:buChar char="•"/>
            </a:pPr>
            <a:r>
              <a:rPr lang="sv-SE" dirty="0" err="1"/>
              <a:t>Operant</a:t>
            </a:r>
            <a:r>
              <a:rPr lang="sv-SE" dirty="0"/>
              <a:t> inlärningsteori (Skinner): hur vi lär oss beteenden genom vilka konsekvenser de leder till</a:t>
            </a:r>
          </a:p>
          <a:p>
            <a:pPr marL="171428" indent="-171428">
              <a:buFont typeface="Arial" panose="020B0604020202020204" pitchFamily="34" charset="0"/>
              <a:buChar char="•"/>
            </a:pPr>
            <a:r>
              <a:rPr lang="sv-SE" dirty="0"/>
              <a:t>Social inlärningsteori (Albert </a:t>
            </a:r>
            <a:r>
              <a:rPr lang="sv-SE" dirty="0" err="1"/>
              <a:t>Bandura</a:t>
            </a:r>
            <a:r>
              <a:rPr lang="sv-SE" dirty="0"/>
              <a:t>): hur vi lär oss beteenden i en social kontext, av att imitera</a:t>
            </a:r>
          </a:p>
          <a:p>
            <a:pPr marL="171428" indent="-171428">
              <a:buFont typeface="Arial" panose="020B0604020202020204" pitchFamily="34" charset="0"/>
              <a:buChar char="•"/>
            </a:pPr>
            <a:endParaRPr lang="sv-S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a:t>Komet förutsätter att föräldern är aktiv och fokus ligger i Samspel/Generositet – att föräldern bjuder till och ger av sin uppmärksamhet, tid, uppmuntran, stöd. F</a:t>
            </a:r>
            <a:r>
              <a:rPr lang="sv-SE" dirty="0"/>
              <a:t>öräldrar</a:t>
            </a:r>
            <a:r>
              <a:rPr lang="sv-SE" baseline="0" dirty="0"/>
              <a:t> får hjälp med hur man konkret gör för att ge sina barn kärlek, värme, rättvisa och stöd. Ett tydligare föräldraskap bidrar till trygghet för barnet, det betyder inte strängare, utan att man är konsekvent i sitt sätt att reagera.</a:t>
            </a:r>
          </a:p>
        </p:txBody>
      </p:sp>
      <p:sp>
        <p:nvSpPr>
          <p:cNvPr id="4" name="Platshållare för datum 3"/>
          <p:cNvSpPr>
            <a:spLocks noGrp="1"/>
          </p:cNvSpPr>
          <p:nvPr>
            <p:ph type="dt" idx="10"/>
          </p:nvPr>
        </p:nvSpPr>
        <p:spPr/>
        <p:txBody>
          <a:bodyPr/>
          <a:lstStyle/>
          <a:p>
            <a:pPr>
              <a:defRPr/>
            </a:pPr>
            <a:fld id="{5FEB778C-CF5C-4B67-A577-19A9F849C78B}" type="datetime1">
              <a:rPr lang="sv-SE" smtClean="0"/>
              <a:pPr>
                <a:defRPr/>
              </a:pPr>
              <a:t>2025-07-03</a:t>
            </a:fld>
            <a:endParaRPr lang="sv-SE"/>
          </a:p>
        </p:txBody>
      </p:sp>
      <p:sp>
        <p:nvSpPr>
          <p:cNvPr id="5" name="Platshållare för bildnummer 4"/>
          <p:cNvSpPr>
            <a:spLocks noGrp="1"/>
          </p:cNvSpPr>
          <p:nvPr>
            <p:ph type="sldNum" sz="quarter" idx="11"/>
          </p:nvPr>
        </p:nvSpPr>
        <p:spPr/>
        <p:txBody>
          <a:bodyPr/>
          <a:lstStyle/>
          <a:p>
            <a:pPr>
              <a:defRPr/>
            </a:pPr>
            <a:fld id="{E3F6C675-3B57-4862-8502-3768BB2D34DE}" type="slidenum">
              <a:rPr lang="sv-SE" smtClean="0"/>
              <a:pPr>
                <a:defRPr/>
              </a:pPr>
              <a:t>6</a:t>
            </a:fld>
            <a:endParaRPr lang="sv-S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marL="0" indent="0">
              <a:buFont typeface="Arial"/>
              <a:buNone/>
            </a:pPr>
            <a:r>
              <a:rPr lang="sv-SE" dirty="0"/>
              <a:t>4 min	</a:t>
            </a:r>
          </a:p>
          <a:p>
            <a:pPr marL="0" indent="0">
              <a:buFont typeface="Arial"/>
              <a:buNone/>
            </a:pPr>
            <a:r>
              <a:rPr lang="sv-SE" dirty="0" err="1"/>
              <a:t>Rational</a:t>
            </a:r>
            <a:r>
              <a:rPr lang="sv-SE" dirty="0"/>
              <a:t> är en förklaring,</a:t>
            </a:r>
            <a:r>
              <a:rPr lang="sv-SE" baseline="0" dirty="0"/>
              <a:t> en djupare förståelse till de olika momenten i programmet. ”Vi gör så här för att…” </a:t>
            </a:r>
          </a:p>
          <a:p>
            <a:pPr marL="0" indent="0">
              <a:buFont typeface="Arial"/>
              <a:buNone/>
            </a:pPr>
            <a:endParaRPr lang="sv-SE" baseline="0" dirty="0"/>
          </a:p>
          <a:p>
            <a:pPr marL="0" indent="0">
              <a:buFont typeface="Arial"/>
              <a:buNone/>
            </a:pPr>
            <a:r>
              <a:rPr lang="sv-SE" baseline="0" dirty="0"/>
              <a:t>Vikten av </a:t>
            </a:r>
            <a:r>
              <a:rPr lang="sv-SE" baseline="0" dirty="0" err="1"/>
              <a:t>rational</a:t>
            </a:r>
            <a:r>
              <a:rPr lang="sv-SE" baseline="0" dirty="0"/>
              <a:t> - Komet handlar om att göra, inte bara lyssna. Att man förstår syftet t ex med att göra hemuppgifter. Om man förstår varför man skall göra hemuppgiften så ökar sannolikheten att föräldrarna övar hemma. </a:t>
            </a:r>
          </a:p>
          <a:p>
            <a:pPr marL="0" indent="0">
              <a:buFont typeface="Arial"/>
              <a:buNone/>
            </a:pPr>
            <a:endParaRPr lang="sv-SE" baseline="0" dirty="0"/>
          </a:p>
          <a:p>
            <a:pPr marL="0" marR="0" indent="0" algn="l" defTabSz="914400" rtl="0" eaLnBrk="1" fontAlgn="auto" latinLnBrk="0" hangingPunct="1">
              <a:lnSpc>
                <a:spcPct val="100000"/>
              </a:lnSpc>
              <a:spcBef>
                <a:spcPts val="0"/>
              </a:spcBef>
              <a:spcAft>
                <a:spcPts val="0"/>
              </a:spcAft>
              <a:buClrTx/>
              <a:buSzTx/>
              <a:buFont typeface="Arial"/>
              <a:buNone/>
              <a:tabLst/>
              <a:defRPr/>
            </a:pPr>
            <a:r>
              <a:rPr lang="sv-SE" u="sng" baseline="0" dirty="0"/>
              <a:t>Illustrera </a:t>
            </a:r>
            <a:r>
              <a:rPr lang="sv-SE" u="sng" baseline="0" dirty="0" err="1"/>
              <a:t>rational</a:t>
            </a:r>
            <a:r>
              <a:rPr lang="sv-SE" u="sng" baseline="0" dirty="0"/>
              <a:t> för Hemuppgift: </a:t>
            </a:r>
            <a:r>
              <a:rPr lang="sv-SE" baseline="0" dirty="0"/>
              <a:t>”Ni kommer ju mellan träffarna att få öva på de olika momenten i Komet. När man skall lära sig något nytt är det viktigt att öva. Bara för att man pratar om det betyder det inte att man går hem och gör det man pratade om. Att planera och avsätta tid är viktigt för att det skall bli av. Vi kommer lägga stor vikt vid att öva hemma mellan föräldraträffarna. Tidigare utvärderingar av Komet har visat att de föräldrar som övar mycket hemma får bättre resultat”</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sv-SE" baseline="0" dirty="0"/>
          </a:p>
          <a:p>
            <a:pPr marL="0" marR="0" indent="0" algn="l" defTabSz="914400" rtl="0" eaLnBrk="1" fontAlgn="auto" latinLnBrk="0" hangingPunct="1">
              <a:lnSpc>
                <a:spcPct val="100000"/>
              </a:lnSpc>
              <a:spcBef>
                <a:spcPts val="0"/>
              </a:spcBef>
              <a:spcAft>
                <a:spcPts val="0"/>
              </a:spcAft>
              <a:buClrTx/>
              <a:buSzTx/>
              <a:buFont typeface="Arial"/>
              <a:buNone/>
              <a:tabLst/>
              <a:defRPr/>
            </a:pPr>
            <a:r>
              <a:rPr lang="sv-SE" u="sng" baseline="0" dirty="0"/>
              <a:t>Illustrera </a:t>
            </a:r>
            <a:r>
              <a:rPr lang="sv-SE" u="sng" baseline="0" dirty="0" err="1"/>
              <a:t>rational</a:t>
            </a:r>
            <a:r>
              <a:rPr lang="sv-SE" u="sng" baseline="0" dirty="0"/>
              <a:t> för Tid tillsammans</a:t>
            </a:r>
            <a:r>
              <a:rPr lang="sv-SE" baseline="0" dirty="0"/>
              <a:t>: ”Du skall ju planera in att göra något tillsammans med din ungdom. Utan tid tillsammans är det svårt att få till en fungerande relation. Det är viktigt att man tänker på 5-1-regeln, att man gör 5 positiva saker mot sin ungdom för att kunna t ex göra en tillsägelse. Man behöver den balansen. Om man avsätter tid regelbundet så ökar förutsättningarna för att kunna lösa problem och minska konflikter. Om man gör trevliga saker tillsammans så blir ökar ungdomens intresse för kontakt och att dela med sig. Ni får nu en stund på er att fundera på vad ni kan göra och när ni kan ha tid tillsammans. Skriv ner det. ”</a:t>
            </a: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60</a:t>
            </a:fld>
            <a:endParaRPr lang="sv-S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85000" lnSpcReduction="10000"/>
          </a:bodyPr>
          <a:lstStyle/>
          <a:p>
            <a:pPr marL="0" indent="0" defTabSz="914283" eaLnBrk="0" fontAlgn="base" hangingPunct="0">
              <a:spcBef>
                <a:spcPct val="30000"/>
              </a:spcBef>
              <a:spcAft>
                <a:spcPct val="0"/>
              </a:spcAft>
              <a:buFont typeface="Arial"/>
              <a:buNone/>
              <a:defRPr/>
            </a:pPr>
            <a:r>
              <a:rPr lang="sv-SE" b="0" dirty="0"/>
              <a:t>4 min	</a:t>
            </a:r>
            <a:endParaRPr lang="sv-SE" b="1" dirty="0"/>
          </a:p>
          <a:p>
            <a:pPr marL="0" indent="0" defTabSz="914283" eaLnBrk="0" fontAlgn="base" hangingPunct="0">
              <a:spcBef>
                <a:spcPct val="30000"/>
              </a:spcBef>
              <a:spcAft>
                <a:spcPct val="0"/>
              </a:spcAft>
              <a:buFont typeface="Arial"/>
              <a:buNone/>
              <a:defRPr/>
            </a:pPr>
            <a:r>
              <a:rPr lang="sv-SE" b="1" dirty="0" err="1"/>
              <a:t>Rational</a:t>
            </a:r>
            <a:r>
              <a:rPr lang="sv-SE" b="1" dirty="0"/>
              <a:t> för hemuppgift </a:t>
            </a:r>
            <a:r>
              <a:rPr lang="sv-SE" dirty="0"/>
              <a:t>–</a:t>
            </a:r>
            <a:r>
              <a:rPr lang="sv-SE" baseline="0" dirty="0"/>
              <a:t> Det vi nyss sade, </a:t>
            </a:r>
            <a:r>
              <a:rPr lang="sv-SE" baseline="0" dirty="0" err="1"/>
              <a:t>fld</a:t>
            </a:r>
            <a:r>
              <a:rPr lang="sv-SE" baseline="0" dirty="0"/>
              <a:t> behöver förstå syfte och poängen med att öva mellan träffarna. </a:t>
            </a:r>
          </a:p>
          <a:p>
            <a:pPr marL="0" indent="0" defTabSz="914283" eaLnBrk="0" fontAlgn="base" hangingPunct="0">
              <a:spcBef>
                <a:spcPct val="30000"/>
              </a:spcBef>
              <a:spcAft>
                <a:spcPct val="0"/>
              </a:spcAft>
              <a:buFont typeface="Arial" panose="020B0604020202020204" pitchFamily="34" charset="0"/>
              <a:buNone/>
              <a:defRPr/>
            </a:pPr>
            <a:endParaRPr lang="sv-SE" baseline="0" dirty="0"/>
          </a:p>
          <a:p>
            <a:pPr marL="0" indent="0" defTabSz="914283" eaLnBrk="0" fontAlgn="base" hangingPunct="0">
              <a:spcBef>
                <a:spcPct val="30000"/>
              </a:spcBef>
              <a:spcAft>
                <a:spcPct val="0"/>
              </a:spcAft>
              <a:buFont typeface="Arial" panose="020B0604020202020204" pitchFamily="34" charset="0"/>
              <a:buNone/>
              <a:defRPr/>
            </a:pPr>
            <a:r>
              <a:rPr lang="sv-SE" baseline="0" dirty="0"/>
              <a:t>Se till att det finns ordentligt med tid att gå igenom hemuppgiften, att alla förstått vad de ska göra och har skrivit ner innan de går hem efter träffen.</a:t>
            </a:r>
          </a:p>
          <a:p>
            <a:pPr marL="171428" indent="-171428" defTabSz="914283" eaLnBrk="0" fontAlgn="base" hangingPunct="0">
              <a:spcBef>
                <a:spcPct val="30000"/>
              </a:spcBef>
              <a:spcAft>
                <a:spcPct val="0"/>
              </a:spcAft>
              <a:buFont typeface="Arial" panose="020B0604020202020204" pitchFamily="34" charset="0"/>
              <a:buChar char="•"/>
              <a:defRPr/>
            </a:pPr>
            <a:r>
              <a:rPr lang="sv-SE" sz="1200" kern="1200" dirty="0">
                <a:solidFill>
                  <a:schemeClr val="tx1"/>
                </a:solidFill>
                <a:effectLst/>
                <a:latin typeface="+mn-lt"/>
                <a:ea typeface="+mn-ea"/>
                <a:cs typeface="+mn-cs"/>
              </a:rPr>
              <a:t>Fråga </a:t>
            </a:r>
            <a:r>
              <a:rPr lang="sv-SE" sz="1200" kern="1200" dirty="0" err="1">
                <a:solidFill>
                  <a:schemeClr val="tx1"/>
                </a:solidFill>
                <a:effectLst/>
                <a:latin typeface="+mn-lt"/>
                <a:ea typeface="+mn-ea"/>
                <a:cs typeface="+mn-cs"/>
              </a:rPr>
              <a:t>fld</a:t>
            </a:r>
            <a:r>
              <a:rPr lang="sv-SE" sz="1200" kern="1200" dirty="0">
                <a:solidFill>
                  <a:schemeClr val="tx1"/>
                </a:solidFill>
                <a:effectLst/>
                <a:latin typeface="+mn-lt"/>
                <a:ea typeface="+mn-ea"/>
                <a:cs typeface="+mn-cs"/>
              </a:rPr>
              <a:t>: Vad har du planerat att göra? När skall du göra det? Föräldern ska ha noterat var, när och hur hemuppgiften ska göras.</a:t>
            </a:r>
            <a:r>
              <a:rPr lang="sv-SE" sz="1200" kern="1200" baseline="0" dirty="0">
                <a:solidFill>
                  <a:schemeClr val="tx1"/>
                </a:solidFill>
                <a:effectLst/>
                <a:latin typeface="+mn-lt"/>
                <a:ea typeface="+mn-ea"/>
                <a:cs typeface="+mn-cs"/>
              </a:rPr>
              <a:t> </a:t>
            </a:r>
            <a:r>
              <a:rPr lang="sv-SE" sz="1200" i="0" kern="1200" dirty="0">
                <a:solidFill>
                  <a:schemeClr val="tx1"/>
                </a:solidFill>
                <a:effectLst/>
                <a:latin typeface="+mn-lt"/>
                <a:ea typeface="+mn-ea"/>
                <a:cs typeface="+mn-cs"/>
              </a:rPr>
              <a:t>Man kan be alla föräldrar att kort dela med sig som inspiration för de andra</a:t>
            </a:r>
            <a:r>
              <a:rPr lang="sv-SE" sz="1200" i="1"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a:p>
            <a:pPr marL="0" indent="0" defTabSz="914283" eaLnBrk="0" fontAlgn="base" hangingPunct="0">
              <a:spcBef>
                <a:spcPct val="30000"/>
              </a:spcBef>
              <a:spcAft>
                <a:spcPct val="0"/>
              </a:spcAft>
              <a:buFont typeface="Arial"/>
              <a:buNone/>
              <a:defRPr/>
            </a:pPr>
            <a:endParaRPr lang="sv-SE" b="0" dirty="0"/>
          </a:p>
          <a:p>
            <a:pPr marL="0" marR="0" lvl="0" indent="0" algn="l" defTabSz="914283" rtl="0" eaLnBrk="0" fontAlgn="base" latinLnBrk="0" hangingPunct="0">
              <a:lnSpc>
                <a:spcPct val="100000"/>
              </a:lnSpc>
              <a:spcBef>
                <a:spcPct val="30000"/>
              </a:spcBef>
              <a:spcAft>
                <a:spcPct val="0"/>
              </a:spcAft>
              <a:buClrTx/>
              <a:buSzTx/>
              <a:buFont typeface="Arial" panose="020B0604020202020204" pitchFamily="34" charset="0"/>
              <a:buNone/>
              <a:tabLst/>
              <a:defRPr/>
            </a:pPr>
            <a:r>
              <a:rPr lang="sv-SE" sz="1200" b="0" kern="1200" dirty="0">
                <a:solidFill>
                  <a:schemeClr val="tx1"/>
                </a:solidFill>
                <a:effectLst/>
                <a:latin typeface="+mn-lt"/>
                <a:ea typeface="+mn-ea"/>
                <a:cs typeface="+mn-cs"/>
              </a:rPr>
              <a:t>Vid uppföljning veckan efter är det viktigt att vara väl förberedd och göra det till en positiv erfarenhet för föräldrarna så de blir motiverade till att göra hemuppgiften till nästa gång också! </a:t>
            </a:r>
          </a:p>
          <a:p>
            <a:pPr marL="171428" indent="-171428" defTabSz="914283" eaLnBrk="0" fontAlgn="base" hangingPunct="0">
              <a:spcBef>
                <a:spcPct val="30000"/>
              </a:spcBef>
              <a:spcAft>
                <a:spcPct val="0"/>
              </a:spcAft>
              <a:buFont typeface="Arial"/>
              <a:buChar char="•"/>
              <a:defRPr/>
            </a:pPr>
            <a:r>
              <a:rPr lang="sv-SE" dirty="0"/>
              <a:t>Vid</a:t>
            </a:r>
            <a:r>
              <a:rPr lang="sv-SE" baseline="0" dirty="0"/>
              <a:t> uppföljning fråga </a:t>
            </a:r>
            <a:r>
              <a:rPr lang="sv-SE" baseline="0" dirty="0" err="1"/>
              <a:t>fld</a:t>
            </a:r>
            <a:r>
              <a:rPr lang="sv-SE" baseline="0" dirty="0"/>
              <a:t>: Vad hade du planerat att göra? </a:t>
            </a:r>
            <a:r>
              <a:rPr lang="sv-SE" dirty="0"/>
              <a:t>Hur tycker du att det fungerade? Hur reagerade din ungdom?</a:t>
            </a:r>
            <a:r>
              <a:rPr lang="sv-SE" baseline="0" dirty="0"/>
              <a:t> Hur reagerade du? </a:t>
            </a:r>
          </a:p>
          <a:p>
            <a:pPr marL="0" marR="0" lvl="0" indent="0" algn="l" defTabSz="914283" rtl="0" eaLnBrk="0" fontAlgn="base" latinLnBrk="0" hangingPunct="0">
              <a:lnSpc>
                <a:spcPct val="100000"/>
              </a:lnSpc>
              <a:spcBef>
                <a:spcPct val="30000"/>
              </a:spcBef>
              <a:spcAft>
                <a:spcPct val="0"/>
              </a:spcAft>
              <a:buClrTx/>
              <a:buSzTx/>
              <a:buFont typeface="Arial"/>
              <a:buNone/>
              <a:tabLst/>
              <a:defRPr/>
            </a:pPr>
            <a:endParaRPr lang="sv-SE" sz="1200" kern="1200" dirty="0">
              <a:solidFill>
                <a:schemeClr val="tx1"/>
              </a:solidFill>
              <a:effectLst/>
              <a:latin typeface="+mn-lt"/>
              <a:ea typeface="+mn-ea"/>
              <a:cs typeface="+mn-cs"/>
            </a:endParaRPr>
          </a:p>
          <a:p>
            <a:pPr marL="0" marR="0" lvl="0" indent="0" algn="l" defTabSz="914283" rtl="0" eaLnBrk="0" fontAlgn="base" latinLnBrk="0" hangingPunct="0">
              <a:lnSpc>
                <a:spcPct val="100000"/>
              </a:lnSpc>
              <a:spcBef>
                <a:spcPct val="30000"/>
              </a:spcBef>
              <a:spcAft>
                <a:spcPct val="0"/>
              </a:spcAft>
              <a:buClrTx/>
              <a:buSzTx/>
              <a:buFont typeface="Arial"/>
              <a:buNone/>
              <a:tabLst/>
              <a:defRPr/>
            </a:pPr>
            <a:r>
              <a:rPr lang="sv-SE" sz="1200" kern="1200" dirty="0">
                <a:solidFill>
                  <a:schemeClr val="tx1"/>
                </a:solidFill>
                <a:effectLst/>
                <a:latin typeface="+mn-lt"/>
                <a:ea typeface="+mn-ea"/>
                <a:cs typeface="+mn-cs"/>
              </a:rPr>
              <a:t>Var extra noga att följa upp HU de första gångerna. Planera in tid för genomgången. Genom att noga följa upp HU, märker </a:t>
            </a:r>
            <a:r>
              <a:rPr lang="sv-SE" sz="1200" kern="1200" dirty="0" err="1">
                <a:solidFill>
                  <a:schemeClr val="tx1"/>
                </a:solidFill>
                <a:effectLst/>
                <a:latin typeface="+mn-lt"/>
                <a:ea typeface="+mn-ea"/>
                <a:cs typeface="+mn-cs"/>
              </a:rPr>
              <a:t>fld</a:t>
            </a:r>
            <a:r>
              <a:rPr lang="sv-SE" sz="1200" kern="1200" dirty="0">
                <a:solidFill>
                  <a:schemeClr val="tx1"/>
                </a:solidFill>
                <a:effectLst/>
                <a:latin typeface="+mn-lt"/>
                <a:ea typeface="+mn-ea"/>
                <a:cs typeface="+mn-cs"/>
              </a:rPr>
              <a:t> att man måste göra den, det minskar riskan att de slarvar med HU. Att </a:t>
            </a:r>
            <a:r>
              <a:rPr lang="sv-SE" sz="1200" kern="1200" dirty="0" err="1">
                <a:solidFill>
                  <a:schemeClr val="tx1"/>
                </a:solidFill>
                <a:effectLst/>
                <a:latin typeface="+mn-lt"/>
                <a:ea typeface="+mn-ea"/>
                <a:cs typeface="+mn-cs"/>
              </a:rPr>
              <a:t>fld</a:t>
            </a:r>
            <a:r>
              <a:rPr lang="sv-SE" sz="1200" kern="1200" dirty="0">
                <a:solidFill>
                  <a:schemeClr val="tx1"/>
                </a:solidFill>
                <a:effectLst/>
                <a:latin typeface="+mn-lt"/>
                <a:ea typeface="+mn-ea"/>
                <a:cs typeface="+mn-cs"/>
              </a:rPr>
              <a:t> gör HU är viktigt för att få resultat.</a:t>
            </a:r>
          </a:p>
          <a:p>
            <a:pPr marL="0" marR="0" lvl="0" indent="0" algn="l" defTabSz="914283" rtl="0" eaLnBrk="0" fontAlgn="base" latinLnBrk="0" hangingPunct="0">
              <a:lnSpc>
                <a:spcPct val="100000"/>
              </a:lnSpc>
              <a:spcBef>
                <a:spcPct val="30000"/>
              </a:spcBef>
              <a:spcAft>
                <a:spcPct val="0"/>
              </a:spcAft>
              <a:buClrTx/>
              <a:buSzTx/>
              <a:buFont typeface="Arial"/>
              <a:buNone/>
              <a:tabLst/>
              <a:defRPr/>
            </a:pPr>
            <a:endParaRPr lang="sv-SE" dirty="0"/>
          </a:p>
          <a:p>
            <a:pPr marL="171428" marR="0" lvl="0" indent="-171428" algn="l" defTabSz="914400" rtl="0" eaLnBrk="1" fontAlgn="auto" latinLnBrk="0" hangingPunct="1">
              <a:lnSpc>
                <a:spcPct val="100000"/>
              </a:lnSpc>
              <a:spcBef>
                <a:spcPts val="0"/>
              </a:spcBef>
              <a:spcAft>
                <a:spcPts val="0"/>
              </a:spcAft>
              <a:buClrTx/>
              <a:buSzTx/>
              <a:buFont typeface="Arial"/>
              <a:buChar char="•"/>
              <a:tabLst/>
              <a:defRPr/>
            </a:pPr>
            <a:r>
              <a:rPr lang="sv-SE" dirty="0"/>
              <a:t>Uppmuntra alla försök och beröm alla steg i riktning mot att göra hemuppgiften.</a:t>
            </a:r>
            <a:r>
              <a:rPr lang="sv-SE" baseline="0" dirty="0"/>
              <a:t> </a:t>
            </a:r>
          </a:p>
          <a:p>
            <a:pPr marL="171428" marR="0" lvl="0" indent="-171428" algn="l" defTabSz="914400" rtl="0" eaLnBrk="1" fontAlgn="auto" latinLnBrk="0" hangingPunct="1">
              <a:lnSpc>
                <a:spcPct val="100000"/>
              </a:lnSpc>
              <a:spcBef>
                <a:spcPts val="0"/>
              </a:spcBef>
              <a:spcAft>
                <a:spcPts val="0"/>
              </a:spcAft>
              <a:buClrTx/>
              <a:buSzTx/>
              <a:buFont typeface="Arial"/>
              <a:buChar char="•"/>
              <a:tabLst/>
              <a:defRPr/>
            </a:pPr>
            <a:r>
              <a:rPr lang="sv-SE" dirty="0"/>
              <a:t>Fokus på att de har </a:t>
            </a:r>
            <a:r>
              <a:rPr lang="sv-SE" u="sng" dirty="0"/>
              <a:t>gjort</a:t>
            </a:r>
            <a:r>
              <a:rPr lang="sv-SE" dirty="0"/>
              <a:t>, inte hur det har </a:t>
            </a:r>
            <a:r>
              <a:rPr lang="sv-SE" u="sng" dirty="0"/>
              <a:t>gått</a:t>
            </a:r>
          </a:p>
          <a:p>
            <a:pPr marL="171428" indent="-171428">
              <a:buFont typeface="Arial"/>
              <a:buChar char="•"/>
            </a:pPr>
            <a:r>
              <a:rPr lang="sv-SE" sz="1200" kern="1200" dirty="0">
                <a:solidFill>
                  <a:schemeClr val="tx1"/>
                </a:solidFill>
                <a:effectLst/>
                <a:latin typeface="+mn-lt"/>
                <a:ea typeface="+mn-ea"/>
                <a:cs typeface="+mn-cs"/>
              </a:rPr>
              <a:t>Om föräldern inte har gjort hu, hjälp </a:t>
            </a:r>
            <a:r>
              <a:rPr lang="sv-SE" sz="1200" kern="1200" dirty="0" err="1">
                <a:solidFill>
                  <a:schemeClr val="tx1"/>
                </a:solidFill>
                <a:effectLst/>
                <a:latin typeface="+mn-lt"/>
                <a:ea typeface="+mn-ea"/>
                <a:cs typeface="+mn-cs"/>
              </a:rPr>
              <a:t>fld</a:t>
            </a:r>
            <a:r>
              <a:rPr lang="sv-SE" sz="1200" kern="1200" dirty="0">
                <a:solidFill>
                  <a:schemeClr val="tx1"/>
                </a:solidFill>
                <a:effectLst/>
                <a:latin typeface="+mn-lt"/>
                <a:ea typeface="+mn-ea"/>
                <a:cs typeface="+mn-cs"/>
              </a:rPr>
              <a:t> att analysera varför det inte funkade och hur de kan göra för att det skall funka bättre nästa gång. Försök att hitta steg i rätt riktning som föräldern ändå tagit.</a:t>
            </a:r>
          </a:p>
          <a:p>
            <a:pPr marL="171428" indent="-171428">
              <a:buFont typeface="Arial"/>
              <a:buChar char="•"/>
            </a:pPr>
            <a:r>
              <a:rPr lang="sv-SE" baseline="0" dirty="0"/>
              <a:t>Förmedla att det är viktigt att prova, det är ansträngningen som räknas. </a:t>
            </a:r>
          </a:p>
          <a:p>
            <a:pPr marL="171428" indent="-171428">
              <a:buFont typeface="Arial"/>
              <a:buChar char="•"/>
            </a:pPr>
            <a:endParaRPr lang="sv-SE" baseline="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baseline="0" dirty="0"/>
              <a:t>Att aktivt engagera föräldrar genom att ha färdighetstränande inslag, som rollspel och hemuppgifter, i program har visat sig öka positiva resultat hos föräldrar. (Länsstyrelsen i Västra Götaland 2015:42) </a:t>
            </a:r>
            <a:endParaRPr lang="sv-SE" dirty="0"/>
          </a:p>
          <a:p>
            <a:pPr marL="171428" indent="-171428">
              <a:buFont typeface="Arial"/>
              <a:buChar char="•"/>
            </a:pPr>
            <a:endParaRPr lang="sv-SE" baseline="0" dirty="0"/>
          </a:p>
          <a:p>
            <a:pPr lvl="0"/>
            <a:endParaRPr lang="sv-SE" sz="1200" kern="1200" dirty="0">
              <a:solidFill>
                <a:schemeClr val="tx1"/>
              </a:solidFill>
              <a:effectLst/>
              <a:latin typeface="+mn-lt"/>
              <a:ea typeface="+mn-ea"/>
              <a:cs typeface="+mn-cs"/>
            </a:endParaRPr>
          </a:p>
          <a:p>
            <a:pPr marL="171428" indent="-171428">
              <a:buFont typeface="Arial"/>
              <a:buChar char="•"/>
            </a:pPr>
            <a:endParaRPr lang="sv-SE" sz="1200" kern="1200" dirty="0">
              <a:solidFill>
                <a:schemeClr val="tx1"/>
              </a:solidFill>
              <a:effectLst/>
              <a:latin typeface="+mn-lt"/>
              <a:ea typeface="+mn-ea"/>
              <a:cs typeface="+mn-cs"/>
            </a:endParaRPr>
          </a:p>
          <a:p>
            <a:pPr marL="171428" indent="-171428">
              <a:buFont typeface="Arial"/>
              <a:buChar char="•"/>
            </a:pPr>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61</a:t>
            </a:fld>
            <a:endParaRPr lang="sv-S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pPr marL="0" indent="0">
              <a:buNone/>
            </a:pPr>
            <a:r>
              <a:rPr lang="sv-SE" b="0" baseline="0" dirty="0"/>
              <a:t>4 min 		 </a:t>
            </a:r>
            <a:endParaRPr lang="sv-SE" b="1" baseline="0" dirty="0"/>
          </a:p>
          <a:p>
            <a:r>
              <a:rPr lang="sv-SE" sz="1200" kern="1200" dirty="0">
                <a:solidFill>
                  <a:schemeClr val="tx1"/>
                </a:solidFill>
                <a:effectLst/>
                <a:latin typeface="+mn-lt"/>
                <a:ea typeface="+mn-ea"/>
                <a:cs typeface="+mn-cs"/>
              </a:rPr>
              <a:t>När ni följer upp hemuppgiften, men även vid andra tillfällen under föräldra</a:t>
            </a:r>
            <a:r>
              <a:rPr lang="sv-SE" sz="1200" kern="1200" baseline="0" dirty="0">
                <a:solidFill>
                  <a:schemeClr val="tx1"/>
                </a:solidFill>
                <a:effectLst/>
                <a:latin typeface="+mn-lt"/>
                <a:ea typeface="+mn-ea"/>
                <a:cs typeface="+mn-cs"/>
              </a:rPr>
              <a:t>träffen kan det komma fram</a:t>
            </a:r>
            <a:r>
              <a:rPr lang="sv-SE" sz="1200" kern="1200" dirty="0">
                <a:solidFill>
                  <a:schemeClr val="tx1"/>
                </a:solidFill>
                <a:effectLst/>
                <a:latin typeface="+mn-lt"/>
                <a:ea typeface="+mn-ea"/>
                <a:cs typeface="+mn-cs"/>
              </a:rPr>
              <a:t> saker som väcker misstankar om att</a:t>
            </a:r>
            <a:r>
              <a:rPr lang="sv-SE" sz="1200" kern="1200" baseline="0" dirty="0">
                <a:solidFill>
                  <a:schemeClr val="tx1"/>
                </a:solidFill>
                <a:effectLst/>
                <a:latin typeface="+mn-lt"/>
                <a:ea typeface="+mn-ea"/>
                <a:cs typeface="+mn-cs"/>
              </a:rPr>
              <a:t> en ungdom</a:t>
            </a:r>
            <a:r>
              <a:rPr lang="sv-SE" sz="1200" kern="1200" dirty="0">
                <a:solidFill>
                  <a:schemeClr val="tx1"/>
                </a:solidFill>
                <a:effectLst/>
                <a:latin typeface="+mn-lt"/>
                <a:ea typeface="+mn-ea"/>
                <a:cs typeface="+mn-cs"/>
              </a:rPr>
              <a:t> far illa. </a:t>
            </a:r>
          </a:p>
          <a:p>
            <a:endParaRPr lang="sv-SE" sz="1200" b="0" kern="1200" baseline="0" dirty="0">
              <a:solidFill>
                <a:schemeClr val="tx1"/>
              </a:solidFill>
              <a:effectLst/>
              <a:latin typeface="+mn-lt"/>
              <a:ea typeface="+mn-ea"/>
              <a:cs typeface="+mn-cs"/>
            </a:endParaRPr>
          </a:p>
          <a:p>
            <a:r>
              <a:rPr lang="sv-SE" sz="1200" b="0" kern="1200" baseline="0" dirty="0">
                <a:solidFill>
                  <a:schemeClr val="tx1"/>
                </a:solidFill>
                <a:effectLst/>
                <a:latin typeface="+mn-lt"/>
                <a:ea typeface="+mn-ea"/>
                <a:cs typeface="+mn-cs"/>
              </a:rPr>
              <a:t>Vid</a:t>
            </a:r>
            <a:r>
              <a:rPr lang="sv-SE" b="0" baseline="0" dirty="0"/>
              <a:t> </a:t>
            </a:r>
            <a:r>
              <a:rPr lang="sv-SE" b="0" i="1" baseline="0" dirty="0"/>
              <a:t>misstanke </a:t>
            </a:r>
            <a:r>
              <a:rPr lang="sv-SE" b="0" baseline="0" dirty="0"/>
              <a:t>om vanvård, vuxnas oförmåga, misshandel, övergrepp eller hedersrelaterat våld/förtryck är all personal skyldig att göra en anmälan till socialtjänsten. </a:t>
            </a:r>
            <a:r>
              <a:rPr lang="sv-SE" sz="1200" kern="1200" dirty="0">
                <a:solidFill>
                  <a:schemeClr val="tx1"/>
                </a:solidFill>
                <a:effectLst/>
                <a:latin typeface="+mn-lt"/>
                <a:ea typeface="+mn-ea"/>
                <a:cs typeface="+mn-cs"/>
              </a:rPr>
              <a:t>Rutiner för hur man gör detta kan dock variera beroende på vilken organisation man är verksam inom. Som gruppledare behöver ni veta hur det går till där ni har era grupper.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Ni</a:t>
            </a:r>
            <a:r>
              <a:rPr lang="sv-SE" sz="1200" kern="1200" baseline="0" dirty="0">
                <a:solidFill>
                  <a:schemeClr val="tx1"/>
                </a:solidFill>
                <a:effectLst/>
                <a:latin typeface="+mn-lt"/>
                <a:ea typeface="+mn-ea"/>
                <a:cs typeface="+mn-cs"/>
              </a:rPr>
              <a:t> kan behöva sätta ord på det som föräldern berättar i gruppen för att markera inför gruppen att det som skett inte är okej. </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Den som överväger att göra en anmälan kan konsultera socialtjänsten innan anmälan görs – utan att röja barnets identitet.</a:t>
            </a:r>
          </a:p>
          <a:p>
            <a:r>
              <a:rPr lang="sv-SE" sz="1200" kern="1200" dirty="0">
                <a:solidFill>
                  <a:schemeClr val="tx1"/>
                </a:solidFill>
                <a:effectLst/>
                <a:latin typeface="+mn-lt"/>
                <a:ea typeface="+mn-ea"/>
                <a:cs typeface="+mn-cs"/>
              </a:rPr>
              <a:t>Vid misstanke om hedersrelaterat</a:t>
            </a:r>
            <a:r>
              <a:rPr lang="sv-SE" sz="1200" kern="1200" baseline="0" dirty="0">
                <a:solidFill>
                  <a:schemeClr val="tx1"/>
                </a:solidFill>
                <a:effectLst/>
                <a:latin typeface="+mn-lt"/>
                <a:ea typeface="+mn-ea"/>
                <a:cs typeface="+mn-cs"/>
              </a:rPr>
              <a:t> våld kan Origo konsulteras – resurscentrum mot HRV i </a:t>
            </a:r>
            <a:r>
              <a:rPr lang="sv-SE" sz="1200" kern="1200" baseline="0" dirty="0" err="1">
                <a:solidFill>
                  <a:schemeClr val="tx1"/>
                </a:solidFill>
                <a:effectLst/>
                <a:latin typeface="+mn-lt"/>
                <a:ea typeface="+mn-ea"/>
                <a:cs typeface="+mn-cs"/>
              </a:rPr>
              <a:t>Sthlms</a:t>
            </a:r>
            <a:r>
              <a:rPr lang="sv-SE" sz="1200" kern="1200" baseline="0" dirty="0">
                <a:solidFill>
                  <a:schemeClr val="tx1"/>
                </a:solidFill>
                <a:effectLst/>
                <a:latin typeface="+mn-lt"/>
                <a:ea typeface="+mn-ea"/>
                <a:cs typeface="+mn-cs"/>
              </a:rPr>
              <a:t> län.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Ibland kan man prata med föräldrar</a:t>
            </a:r>
            <a:r>
              <a:rPr lang="sv-SE" sz="1200" kern="1200" baseline="0" dirty="0">
                <a:solidFill>
                  <a:schemeClr val="tx1"/>
                </a:solidFill>
                <a:effectLst/>
                <a:latin typeface="+mn-lt"/>
                <a:ea typeface="+mn-ea"/>
                <a:cs typeface="+mn-cs"/>
              </a:rPr>
              <a:t> enskilt efter en träff</a:t>
            </a:r>
            <a:r>
              <a:rPr lang="sv-SE" sz="1200" kern="1200" dirty="0">
                <a:solidFill>
                  <a:schemeClr val="tx1"/>
                </a:solidFill>
                <a:effectLst/>
                <a:latin typeface="+mn-lt"/>
                <a:ea typeface="+mn-ea"/>
                <a:cs typeface="+mn-cs"/>
              </a:rPr>
              <a:t> och gemensamt komma fram till att ta kontakt med socialtjänsten. I en del fall är det inte alls lämpligt, t ex när det gäller misstanke om våld, övergrepp,</a:t>
            </a:r>
            <a:r>
              <a:rPr lang="sv-SE" sz="1200" kern="1200" baseline="0" dirty="0">
                <a:solidFill>
                  <a:schemeClr val="tx1"/>
                </a:solidFill>
                <a:effectLst/>
                <a:latin typeface="+mn-lt"/>
                <a:ea typeface="+mn-ea"/>
                <a:cs typeface="+mn-cs"/>
              </a:rPr>
              <a:t> då föräldrar inte ska känna till i förväg att en anmälan görs. </a:t>
            </a:r>
            <a:r>
              <a:rPr lang="sv-SE" sz="1200" kern="1200" dirty="0">
                <a:solidFill>
                  <a:schemeClr val="tx1"/>
                </a:solidFill>
                <a:effectLst/>
                <a:latin typeface="+mn-lt"/>
                <a:ea typeface="+mn-ea"/>
                <a:cs typeface="+mn-cs"/>
              </a:rPr>
              <a:t>Därför kan det vara bättre att ni först konsulterar socialtjänsten som ge</a:t>
            </a:r>
            <a:r>
              <a:rPr lang="sv-SE" sz="1200" kern="1200" baseline="0" dirty="0">
                <a:solidFill>
                  <a:schemeClr val="tx1"/>
                </a:solidFill>
                <a:effectLst/>
                <a:latin typeface="+mn-lt"/>
                <a:ea typeface="+mn-ea"/>
                <a:cs typeface="+mn-cs"/>
              </a:rPr>
              <a:t> råd hur</a:t>
            </a:r>
            <a:r>
              <a:rPr lang="sv-SE" sz="1200" kern="1200" dirty="0">
                <a:solidFill>
                  <a:schemeClr val="tx1"/>
                </a:solidFill>
                <a:effectLst/>
                <a:latin typeface="+mn-lt"/>
                <a:ea typeface="+mn-ea"/>
                <a:cs typeface="+mn-cs"/>
              </a:rPr>
              <a:t> ni ska gå vidare.</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Hänvisa </a:t>
            </a:r>
            <a:r>
              <a:rPr lang="sv-SE" sz="1200" kern="1200" dirty="0">
                <a:solidFill>
                  <a:schemeClr val="tx1"/>
                </a:solidFill>
                <a:effectLst/>
                <a:latin typeface="+mn-lt"/>
                <a:ea typeface="+mn-ea"/>
                <a:cs typeface="+mn-cs"/>
              </a:rPr>
              <a:t>till att det</a:t>
            </a:r>
            <a:r>
              <a:rPr lang="sv-SE" sz="1200" kern="1200" baseline="0" dirty="0">
                <a:solidFill>
                  <a:schemeClr val="tx1"/>
                </a:solidFill>
                <a:effectLst/>
                <a:latin typeface="+mn-lt"/>
                <a:ea typeface="+mn-ea"/>
                <a:cs typeface="+mn-cs"/>
              </a:rPr>
              <a:t> finns tillfälle att t</a:t>
            </a:r>
            <a:r>
              <a:rPr lang="sv-SE" sz="1200" kern="1200" dirty="0">
                <a:solidFill>
                  <a:schemeClr val="tx1"/>
                </a:solidFill>
                <a:effectLst/>
                <a:latin typeface="+mn-lt"/>
                <a:ea typeface="+mn-ea"/>
                <a:cs typeface="+mn-cs"/>
              </a:rPr>
              <a:t>a upp</a:t>
            </a:r>
            <a:r>
              <a:rPr lang="sv-SE" sz="1200" kern="1200" baseline="0" dirty="0">
                <a:solidFill>
                  <a:schemeClr val="tx1"/>
                </a:solidFill>
                <a:effectLst/>
                <a:latin typeface="+mn-lt"/>
                <a:ea typeface="+mn-ea"/>
                <a:cs typeface="+mn-cs"/>
              </a:rPr>
              <a:t> detta på handledningen om någon har en specifik fråga kring detta.  </a:t>
            </a:r>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marL="0" indent="0">
              <a:buNone/>
            </a:pPr>
            <a:r>
              <a:rPr lang="sv-SE" b="1" baseline="0" dirty="0"/>
              <a:t> </a:t>
            </a:r>
          </a:p>
        </p:txBody>
      </p:sp>
      <p:sp>
        <p:nvSpPr>
          <p:cNvPr id="4" name="Platshållare för bildnummer 3"/>
          <p:cNvSpPr>
            <a:spLocks noGrp="1"/>
          </p:cNvSpPr>
          <p:nvPr>
            <p:ph type="sldNum" sz="quarter" idx="10"/>
          </p:nvPr>
        </p:nvSpPr>
        <p:spPr/>
        <p:txBody>
          <a:bodyPr/>
          <a:lstStyle/>
          <a:p>
            <a:fld id="{7BC1C438-3EE9-490E-96D7-7917980799CF}" type="slidenum">
              <a:rPr lang="sv-SE" smtClean="0"/>
              <a:pPr/>
              <a:t>62</a:t>
            </a:fld>
            <a:endParaRPr lang="sv-SE"/>
          </a:p>
        </p:txBody>
      </p:sp>
    </p:spTree>
    <p:extLst>
      <p:ext uri="{BB962C8B-B14F-4D97-AF65-F5344CB8AC3E}">
        <p14:creationId xmlns:p14="http://schemas.microsoft.com/office/powerpoint/2010/main" val="11832063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lvl="0"/>
            <a:r>
              <a:rPr lang="sv-SE" sz="1200" kern="1200" baseline="0" dirty="0">
                <a:solidFill>
                  <a:schemeClr val="tx1"/>
                </a:solidFill>
                <a:effectLst/>
                <a:latin typeface="+mn-lt"/>
                <a:ea typeface="+mn-ea"/>
                <a:cs typeface="+mn-cs"/>
              </a:rPr>
              <a:t>2 min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Times New Roman" panose="02020603050405020304" pitchFamily="18" charset="0"/>
                <a:cs typeface="Times New Roman" panose="02020603050405020304" pitchFamily="18" charset="0"/>
              </a:rPr>
              <a:t>Forskning visar att den viktigaste faktorn för framgång med föräldraträning och lärarträning är </a:t>
            </a:r>
            <a:r>
              <a:rPr lang="sv-SE" sz="1200" b="1" dirty="0">
                <a:latin typeface="Times New Roman" panose="02020603050405020304" pitchFamily="18" charset="0"/>
                <a:cs typeface="Times New Roman" panose="02020603050405020304" pitchFamily="18" charset="0"/>
              </a:rPr>
              <a:t>programtrohet</a:t>
            </a:r>
            <a:r>
              <a:rPr lang="sv-SE" sz="1200" baseline="30000" dirty="0">
                <a:latin typeface="Times New Roman" panose="02020603050405020304" pitchFamily="18" charset="0"/>
                <a:cs typeface="Times New Roman" panose="02020603050405020304" pitchFamily="18" charset="0"/>
              </a:rPr>
              <a:t> </a:t>
            </a:r>
            <a:r>
              <a:rPr lang="sv-SE" sz="1200" dirty="0">
                <a:latin typeface="Times New Roman" panose="02020603050405020304" pitchFamily="18" charset="0"/>
                <a:cs typeface="Times New Roman" panose="02020603050405020304" pitchFamily="18" charset="0"/>
              </a:rPr>
              <a:t> </a:t>
            </a:r>
            <a:r>
              <a:rPr lang="sv-SE" dirty="0">
                <a:latin typeface="Times New Roman" panose="02020603050405020304" pitchFamily="18" charset="0"/>
                <a:cs typeface="Times New Roman" panose="02020603050405020304" pitchFamily="18" charset="0"/>
              </a:rPr>
              <a:t>(Wilson, </a:t>
            </a:r>
            <a:r>
              <a:rPr lang="sv-SE" dirty="0" err="1">
                <a:latin typeface="Times New Roman" panose="02020603050405020304" pitchFamily="18" charset="0"/>
                <a:cs typeface="Times New Roman" panose="02020603050405020304" pitchFamily="18" charset="0"/>
              </a:rPr>
              <a:t>Lipsey</a:t>
            </a:r>
            <a:r>
              <a:rPr lang="sv-SE" dirty="0">
                <a:latin typeface="Times New Roman" panose="02020603050405020304" pitchFamily="18" charset="0"/>
                <a:cs typeface="Times New Roman" panose="02020603050405020304" pitchFamily="18" charset="0"/>
              </a:rPr>
              <a:t> &amp; </a:t>
            </a:r>
            <a:r>
              <a:rPr lang="sv-SE" dirty="0" err="1">
                <a:latin typeface="Times New Roman" panose="02020603050405020304" pitchFamily="18" charset="0"/>
                <a:cs typeface="Times New Roman" panose="02020603050405020304" pitchFamily="18" charset="0"/>
              </a:rPr>
              <a:t>Derzon</a:t>
            </a:r>
            <a:r>
              <a:rPr lang="sv-SE" dirty="0">
                <a:latin typeface="Times New Roman" panose="02020603050405020304" pitchFamily="18" charset="0"/>
                <a:cs typeface="Times New Roman" panose="02020603050405020304" pitchFamily="18" charset="0"/>
              </a:rPr>
              <a:t>, 2003 eller </a:t>
            </a:r>
            <a:r>
              <a:rPr lang="sv-SE" dirty="0" err="1">
                <a:latin typeface="Times New Roman" panose="02020603050405020304" pitchFamily="18" charset="0"/>
                <a:cs typeface="Times New Roman" panose="02020603050405020304" pitchFamily="18" charset="0"/>
              </a:rPr>
              <a:t>Stirman</a:t>
            </a:r>
            <a:r>
              <a:rPr lang="sv-SE" dirty="0">
                <a:latin typeface="Times New Roman" panose="02020603050405020304" pitchFamily="18" charset="0"/>
                <a:cs typeface="Times New Roman" panose="02020603050405020304" pitchFamily="18" charset="0"/>
              </a:rPr>
              <a:t> m </a:t>
            </a:r>
            <a:r>
              <a:rPr lang="sv-SE" dirty="0" err="1">
                <a:latin typeface="Times New Roman" panose="02020603050405020304" pitchFamily="18" charset="0"/>
                <a:cs typeface="Times New Roman" panose="02020603050405020304" pitchFamily="18" charset="0"/>
              </a:rPr>
              <a:t>fl</a:t>
            </a:r>
            <a:r>
              <a:rPr lang="sv-SE" dirty="0">
                <a:latin typeface="Times New Roman" panose="02020603050405020304" pitchFamily="18" charset="0"/>
                <a:cs typeface="Times New Roman" panose="02020603050405020304" pitchFamily="18" charset="0"/>
              </a:rPr>
              <a:t>, 2004).</a:t>
            </a:r>
          </a:p>
          <a:p>
            <a:pPr lvl="0"/>
            <a:endParaRPr lang="sv-SE" sz="1200" kern="1200" baseline="0" dirty="0">
              <a:solidFill>
                <a:schemeClr val="tx1"/>
              </a:solidFill>
              <a:effectLst/>
              <a:latin typeface="+mn-lt"/>
              <a:ea typeface="+mn-ea"/>
              <a:cs typeface="+mn-cs"/>
            </a:endParaRPr>
          </a:p>
          <a:p>
            <a:pPr lvl="0"/>
            <a:r>
              <a:rPr lang="sv-SE" sz="1200" kern="1200" dirty="0">
                <a:solidFill>
                  <a:schemeClr val="tx1"/>
                </a:solidFill>
                <a:effectLst/>
                <a:latin typeface="+mn-lt"/>
                <a:ea typeface="+mn-ea"/>
                <a:cs typeface="+mn-cs"/>
              </a:rPr>
              <a:t>Det är av stor betydelse att ni som gruppledare </a:t>
            </a:r>
            <a:r>
              <a:rPr lang="sv-SE" sz="1200" b="1" kern="1200" dirty="0">
                <a:solidFill>
                  <a:schemeClr val="tx1"/>
                </a:solidFill>
                <a:effectLst/>
                <a:latin typeface="+mn-lt"/>
                <a:ea typeface="+mn-ea"/>
                <a:cs typeface="+mn-cs"/>
              </a:rPr>
              <a:t>följer metoden och manualen</a:t>
            </a:r>
            <a:r>
              <a:rPr lang="sv-SE" sz="1200" kern="1200" dirty="0">
                <a:solidFill>
                  <a:schemeClr val="tx1"/>
                </a:solidFill>
                <a:effectLst/>
                <a:latin typeface="+mn-lt"/>
                <a:ea typeface="+mn-ea"/>
                <a:cs typeface="+mn-cs"/>
              </a:rPr>
              <a:t>, att föräldrarna får ta</a:t>
            </a:r>
            <a:r>
              <a:rPr lang="sv-SE" sz="1200" kern="1200" baseline="0" dirty="0">
                <a:solidFill>
                  <a:schemeClr val="tx1"/>
                </a:solidFill>
                <a:effectLst/>
                <a:latin typeface="+mn-lt"/>
                <a:ea typeface="+mn-ea"/>
                <a:cs typeface="+mn-cs"/>
              </a:rPr>
              <a:t> del av alla moment</a:t>
            </a:r>
            <a:r>
              <a:rPr lang="sv-SE" sz="1200" kern="1200" dirty="0">
                <a:solidFill>
                  <a:schemeClr val="tx1"/>
                </a:solidFill>
                <a:effectLst/>
                <a:latin typeface="+mn-lt"/>
                <a:ea typeface="+mn-ea"/>
                <a:cs typeface="+mn-cs"/>
              </a:rPr>
              <a:t> och att ni förmedlar vikten av att göra hemuppgifter. Ni säkerställer då att föräldrarna verkligen får Komet – och inte något annat.</a:t>
            </a:r>
            <a:r>
              <a:rPr lang="sv-SE" sz="1200" kern="1200" baseline="0" dirty="0">
                <a:solidFill>
                  <a:schemeClr val="tx1"/>
                </a:solidFill>
                <a:effectLst/>
                <a:latin typeface="+mn-lt"/>
                <a:ea typeface="+mn-ea"/>
                <a:cs typeface="+mn-cs"/>
              </a:rPr>
              <a:t> </a:t>
            </a:r>
            <a:r>
              <a:rPr lang="sv-SE" sz="1200" dirty="0"/>
              <a:t>Vi vet från studier att Komet är effektivt. </a:t>
            </a:r>
            <a:r>
              <a:rPr lang="sv-SE" sz="1200" kern="1200" dirty="0">
                <a:solidFill>
                  <a:schemeClr val="tx1"/>
                </a:solidFill>
                <a:latin typeface="+mn-lt"/>
                <a:ea typeface="+mn-ea"/>
                <a:cs typeface="+mn-cs"/>
              </a:rPr>
              <a:t>Om inte utbildare och föräldrar följer metoden så exakt som möjligt finns det stor risk att effekten helt uteblir. </a:t>
            </a:r>
          </a:p>
          <a:p>
            <a:pPr marL="0" indent="0">
              <a:buFont typeface="Arial" panose="020B0604020202020204" pitchFamily="34" charset="0"/>
              <a:buNone/>
            </a:pPr>
            <a:endParaRPr lang="sv-S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dirty="0">
                <a:solidFill>
                  <a:schemeClr val="tx1"/>
                </a:solidFill>
                <a:latin typeface="+mn-lt"/>
                <a:ea typeface="+mn-ea"/>
                <a:cs typeface="+mn-cs"/>
              </a:rPr>
              <a:t>Det är därför viktigt att ni</a:t>
            </a:r>
            <a:r>
              <a:rPr lang="sv-SE" sz="1200" kern="1200" baseline="0" dirty="0">
                <a:solidFill>
                  <a:schemeClr val="tx1"/>
                </a:solidFill>
                <a:latin typeface="+mn-lt"/>
                <a:ea typeface="+mn-ea"/>
                <a:cs typeface="+mn-cs"/>
              </a:rPr>
              <a:t> arbetar med era gruppledarfärdigheter som vi pratat om tidigare.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200" baseline="0" dirty="0">
                <a:solidFill>
                  <a:schemeClr val="tx1"/>
                </a:solidFill>
                <a:latin typeface="+mn-lt"/>
                <a:ea typeface="+mn-ea"/>
                <a:cs typeface="+mn-cs"/>
              </a:rPr>
              <a:t>Det är även </a:t>
            </a:r>
            <a:r>
              <a:rPr lang="sv-SE" sz="1200" baseline="0" dirty="0"/>
              <a:t>v</a:t>
            </a:r>
            <a:r>
              <a:rPr lang="sv-SE" sz="1200" dirty="0"/>
              <a:t>iktigt att kontinuerligt följa upp i sin verksamhet</a:t>
            </a:r>
            <a:r>
              <a:rPr lang="sv-SE" sz="1200" baseline="0" dirty="0"/>
              <a:t> och</a:t>
            </a:r>
            <a:r>
              <a:rPr lang="sv-SE" sz="1200" kern="1200" baseline="0" dirty="0">
                <a:solidFill>
                  <a:schemeClr val="tx1"/>
                </a:solidFill>
                <a:latin typeface="+mn-lt"/>
                <a:ea typeface="+mn-ea"/>
                <a:cs typeface="+mn-cs"/>
              </a:rPr>
              <a:t> genom utvärdering följa upp hur föräldrarna upplever Komet. Det gör vi genom föräldraenkäterna som finns i Plusportalen.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t>(</a:t>
            </a:r>
            <a:r>
              <a:rPr lang="sv-SE" sz="1200" b="1" kern="1200" dirty="0">
                <a:solidFill>
                  <a:schemeClr val="tx1"/>
                </a:solidFill>
                <a:effectLst/>
                <a:latin typeface="+mn-lt"/>
                <a:ea typeface="+mn-ea"/>
                <a:cs typeface="+mn-cs"/>
              </a:rPr>
              <a:t>Ny</a:t>
            </a:r>
            <a:r>
              <a:rPr lang="sv-SE" sz="1200" b="1" kern="1200" baseline="0" dirty="0">
                <a:solidFill>
                  <a:schemeClr val="tx1"/>
                </a:solidFill>
                <a:effectLst/>
                <a:latin typeface="+mn-lt"/>
                <a:ea typeface="+mn-ea"/>
                <a:cs typeface="+mn-cs"/>
              </a:rPr>
              <a:t> studie från KI 2024 - ABC instruktörer, samma effekt utbildade av Plus som övriga))</a:t>
            </a:r>
            <a:endParaRPr lang="sv-SE" sz="1200" b="1" kern="1200" dirty="0">
              <a:solidFill>
                <a:schemeClr val="tx1"/>
              </a:solidFill>
              <a:effectLst/>
              <a:latin typeface="+mn-lt"/>
              <a:ea typeface="+mn-ea"/>
              <a:cs typeface="+mn-cs"/>
            </a:endParaRPr>
          </a:p>
          <a:p>
            <a:pPr marL="0" indent="0">
              <a:buFont typeface="Arial"/>
              <a:buNone/>
            </a:pPr>
            <a:endParaRPr lang="sv-SE" baseline="0"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63</a:t>
            </a:fld>
            <a:endParaRPr lang="sv-SE"/>
          </a:p>
        </p:txBody>
      </p:sp>
    </p:spTree>
    <p:extLst>
      <p:ext uri="{BB962C8B-B14F-4D97-AF65-F5344CB8AC3E}">
        <p14:creationId xmlns:p14="http://schemas.microsoft.com/office/powerpoint/2010/main" val="22976996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Tid ?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Föräldraenkäterna har vi för att följa upp att </a:t>
            </a:r>
            <a:r>
              <a:rPr lang="sv-SE" i="1" baseline="0" dirty="0"/>
              <a:t>Komet </a:t>
            </a:r>
            <a:r>
              <a:rPr lang="sv-SE" baseline="0" dirty="0"/>
              <a:t>fortsätter ha positiva effekter i familjerna </a:t>
            </a:r>
            <a:r>
              <a:rPr lang="sv-SE" sz="1200" baseline="0" dirty="0"/>
              <a:t>och även föräldrarnas upplevelse av programmet och gruppledarna. Det undersöks genom att föräldrarna får svara på frågor om föräldrabeteenden, relationen till barnet och om olika gruppledarbeteenden. </a:t>
            </a:r>
            <a:r>
              <a:rPr lang="sv-SE" baseline="0" dirty="0"/>
              <a:t>Ni som gruppledare får feedback på ert arbete och vi får möjlighet att titta på följsamhet, dvs att </a:t>
            </a:r>
            <a:r>
              <a:rPr lang="sv-SE" i="1" baseline="0" dirty="0"/>
              <a:t>Komet </a:t>
            </a:r>
            <a:r>
              <a:rPr lang="sv-SE" baseline="0" dirty="0"/>
              <a:t>ges som det är tänkt.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i="1" baseline="0" dirty="0"/>
              <a:t>Lägg till text som passar med ert förfarande av enkäter.</a:t>
            </a:r>
            <a:endParaRPr lang="sv-SE" baseline="0" dirty="0"/>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64</a:t>
            </a:fld>
            <a:endParaRPr lang="sv-SE"/>
          </a:p>
        </p:txBody>
      </p:sp>
    </p:spTree>
    <p:extLst>
      <p:ext uri="{BB962C8B-B14F-4D97-AF65-F5344CB8AC3E}">
        <p14:creationId xmlns:p14="http://schemas.microsoft.com/office/powerpoint/2010/main" val="23266458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2 min</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här är data från</a:t>
            </a:r>
            <a:r>
              <a:rPr lang="sv-SE" baseline="0" dirty="0"/>
              <a:t> Stockholms stad, för Komet 3-11 och Komet 12-18 under åren 2019-2021. Siffror som håller i sig genom åren, men </a:t>
            </a:r>
            <a:r>
              <a:rPr lang="sv-SE" b="0" baseline="0" dirty="0"/>
              <a:t>motsvarande siffror gäller för 2022-23.</a:t>
            </a:r>
          </a:p>
          <a:p>
            <a:endParaRPr lang="sv-SE" baseline="0" dirty="0"/>
          </a:p>
          <a:p>
            <a:endParaRPr lang="sv-SE" baseline="0" dirty="0"/>
          </a:p>
          <a:p>
            <a:r>
              <a:rPr lang="sv-SE" baseline="0" dirty="0"/>
              <a:t>Hela 97% av föräldrarna skattar att relationen blivit något eller mycket bättre (Röd och grön staplarna =bättre. Grå stapeln=oförändrat)</a:t>
            </a:r>
          </a:p>
          <a:p>
            <a:r>
              <a:rPr lang="sv-SE" baseline="0" dirty="0"/>
              <a:t>97% tycker samarbetet med barnet blivit något eller mycket bättre</a:t>
            </a:r>
          </a:p>
          <a:p>
            <a:r>
              <a:rPr lang="sv-SE" baseline="0" dirty="0"/>
              <a:t>86% skattar sitt självförtroende som förälder som något eller mycket bättre</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Inga föräldrar tycker att relationen, samarbetet</a:t>
            </a:r>
            <a:r>
              <a:rPr lang="sv-SE" baseline="0" dirty="0"/>
              <a:t> eller självförtroendet försämrats. </a:t>
            </a:r>
          </a:p>
          <a:p>
            <a:endParaRPr lang="sv-SE" dirty="0"/>
          </a:p>
        </p:txBody>
      </p:sp>
      <p:sp>
        <p:nvSpPr>
          <p:cNvPr id="4" name="Platshållare för bildnummer 3"/>
          <p:cNvSpPr>
            <a:spLocks noGrp="1"/>
          </p:cNvSpPr>
          <p:nvPr>
            <p:ph type="sldNum" sz="quarter" idx="10"/>
          </p:nvPr>
        </p:nvSpPr>
        <p:spPr/>
        <p:txBody>
          <a:bodyPr/>
          <a:lstStyle/>
          <a:p>
            <a:fld id="{7BC1C438-3EE9-490E-96D7-7917980799CF}" type="slidenum">
              <a:rPr lang="sv-SE" smtClean="0"/>
              <a:pPr/>
              <a:t>65</a:t>
            </a:fld>
            <a:endParaRPr lang="sv-SE"/>
          </a:p>
        </p:txBody>
      </p:sp>
    </p:spTree>
    <p:extLst>
      <p:ext uri="{BB962C8B-B14F-4D97-AF65-F5344CB8AC3E}">
        <p14:creationId xmlns:p14="http://schemas.microsoft.com/office/powerpoint/2010/main" val="38511342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baseline="0" dirty="0">
                <a:solidFill>
                  <a:schemeClr val="tx1"/>
                </a:solidFill>
                <a:effectLst/>
                <a:latin typeface="+mn-lt"/>
                <a:ea typeface="+mn-ea"/>
                <a:cs typeface="+mn-cs"/>
              </a:rPr>
              <a:t>Vi förväntar oss att föräldrar som anmäler sig för att delta i föräldragrupp närvarar vid alla träffar. I ABC 3-12 är första träffen </a:t>
            </a:r>
            <a:r>
              <a:rPr lang="sv-SE" sz="1200" b="0" i="1" kern="1200" baseline="0" dirty="0">
                <a:solidFill>
                  <a:schemeClr val="tx1"/>
                </a:solidFill>
                <a:effectLst/>
                <a:latin typeface="+mn-lt"/>
                <a:ea typeface="+mn-ea"/>
                <a:cs typeface="+mn-cs"/>
              </a:rPr>
              <a:t>uttalat</a:t>
            </a:r>
            <a:r>
              <a:rPr lang="sv-SE" sz="1200" b="0" kern="1200" baseline="0" dirty="0">
                <a:solidFill>
                  <a:schemeClr val="tx1"/>
                </a:solidFill>
                <a:effectLst/>
                <a:latin typeface="+mn-lt"/>
                <a:ea typeface="+mn-ea"/>
                <a:cs typeface="+mn-cs"/>
              </a:rPr>
              <a:t> obligatorisk eftersom träffarna bygger på varandra och första träffen utgör en bas för övriga träffar. Dock förutsätter vi att även föräldrarna som anmält sig till ABC 0-2 och ABC Tonår kommer till träff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baseline="0" dirty="0">
              <a:solidFill>
                <a:schemeClr val="tx1"/>
              </a:solidFill>
              <a:effectLst/>
              <a:latin typeface="+mn-lt"/>
              <a:ea typeface="+mn-ea"/>
              <a:cs typeface="+mn-cs"/>
            </a:endParaRPr>
          </a:p>
          <a:p>
            <a:r>
              <a:rPr lang="sv-SE" sz="1200" b="0" kern="1200" dirty="0">
                <a:solidFill>
                  <a:schemeClr val="tx1"/>
                </a:solidFill>
                <a:effectLst/>
                <a:latin typeface="+mn-lt"/>
                <a:ea typeface="+mn-ea"/>
                <a:cs typeface="+mn-cs"/>
              </a:rPr>
              <a:t>Föräldrar</a:t>
            </a:r>
            <a:r>
              <a:rPr lang="sv-SE" sz="1200" b="0" kern="1200" baseline="0" dirty="0">
                <a:solidFill>
                  <a:schemeClr val="tx1"/>
                </a:solidFill>
                <a:effectLst/>
                <a:latin typeface="+mn-lt"/>
                <a:ea typeface="+mn-ea"/>
                <a:cs typeface="+mn-cs"/>
              </a:rPr>
              <a:t> </a:t>
            </a:r>
            <a:r>
              <a:rPr lang="sv-SE" sz="1200" b="0" kern="1200" dirty="0">
                <a:solidFill>
                  <a:schemeClr val="tx1"/>
                </a:solidFill>
                <a:effectLst/>
                <a:latin typeface="+mn-lt"/>
                <a:ea typeface="+mn-ea"/>
                <a:cs typeface="+mn-cs"/>
              </a:rPr>
              <a:t>som missar träff 1 kan</a:t>
            </a:r>
            <a:r>
              <a:rPr lang="sv-SE" sz="1200" b="0" kern="1200" baseline="0" dirty="0">
                <a:solidFill>
                  <a:schemeClr val="tx1"/>
                </a:solidFill>
                <a:effectLst/>
                <a:latin typeface="+mn-lt"/>
                <a:ea typeface="+mn-ea"/>
                <a:cs typeface="+mn-cs"/>
              </a:rPr>
              <a:t> ges möjlighet att ta igen träffen om gruppledarna har förutsättningar till det. Gruppledarna kan även i samråd med samordnare bedöma om det är att rekommendera, alternativt att förälder får erbjudande om att delta i en annan grupp som startar vid ett senare tillfälle.</a:t>
            </a:r>
          </a:p>
          <a:p>
            <a:endParaRPr lang="sv-SE"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u="sng" kern="1200" baseline="0" dirty="0">
                <a:solidFill>
                  <a:schemeClr val="tx1"/>
                </a:solidFill>
                <a:effectLst/>
                <a:latin typeface="+mn-lt"/>
                <a:ea typeface="+mn-ea"/>
                <a:cs typeface="+mn-cs"/>
              </a:rPr>
              <a:t>Nedan följer förslag hur missad träff kan erbjudas: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b="0" kern="1200" baseline="0" dirty="0">
                <a:solidFill>
                  <a:schemeClr val="tx1"/>
                </a:solidFill>
                <a:effectLst/>
                <a:latin typeface="+mn-lt"/>
                <a:ea typeface="+mn-ea"/>
                <a:cs typeface="+mn-cs"/>
              </a:rPr>
              <a:t>Kort genomgång ca 30-40 min, med utgångspunkt i Föräldramaterialet.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b="0" kern="1200" baseline="0" dirty="0">
                <a:solidFill>
                  <a:schemeClr val="tx1"/>
                </a:solidFill>
                <a:effectLst/>
                <a:latin typeface="+mn-lt"/>
                <a:ea typeface="+mn-ea"/>
                <a:cs typeface="+mn-cs"/>
              </a:rPr>
              <a:t>Digitalt, individuellt eller med annan förälder. Maila föräldramaterialet som </a:t>
            </a:r>
            <a:r>
              <a:rPr lang="sv-SE" sz="1200" b="0" kern="1200" baseline="0" dirty="0" err="1">
                <a:solidFill>
                  <a:schemeClr val="tx1"/>
                </a:solidFill>
                <a:effectLst/>
                <a:latin typeface="+mn-lt"/>
                <a:ea typeface="+mn-ea"/>
                <a:cs typeface="+mn-cs"/>
              </a:rPr>
              <a:t>pdf</a:t>
            </a:r>
            <a:r>
              <a:rPr lang="sv-SE" sz="1200" b="0" kern="1200" baseline="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b="0" kern="1200" baseline="0" dirty="0">
                <a:solidFill>
                  <a:schemeClr val="tx1"/>
                </a:solidFill>
                <a:effectLst/>
                <a:latin typeface="+mn-lt"/>
                <a:ea typeface="+mn-ea"/>
                <a:cs typeface="+mn-cs"/>
              </a:rPr>
              <a:t>På plats i anslutning till nästa träff.</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b="0" kern="1200" baseline="0" dirty="0">
                <a:solidFill>
                  <a:schemeClr val="tx1"/>
                </a:solidFill>
                <a:effectLst/>
                <a:latin typeface="+mn-lt"/>
                <a:ea typeface="+mn-ea"/>
                <a:cs typeface="+mn-cs"/>
              </a:rPr>
              <a:t>Annan tid/plats.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baseline="0" dirty="0">
                <a:solidFill>
                  <a:schemeClr val="tx1"/>
                </a:solidFill>
                <a:effectLst/>
                <a:latin typeface="+mn-lt"/>
                <a:ea typeface="+mn-ea"/>
                <a:cs typeface="+mn-cs"/>
              </a:rPr>
              <a:t>Missad träff kan räknas som fullgod träff och föräldern kan registreras som närvarande i Plusportalen. Vid tveksamhet prata med din samordnare. Föräldramaterialet bör inte lämnas ut utan genomgång av gruppledare. Att enbart lämna ut föräldramaterialet kan inte likställas med närvaro på föräldraträff. Om föräldern missar fler träffar (antal beroende på program) och inte har möjlighet att ta igen bör föräldern rekommenderas att delta i en annan grupp som startar vid ett senare tillfälle.</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D709F-E256-4A36-B43A-C2969BEDD107}"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00417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marL="0" indent="0">
              <a:buFont typeface="Arial"/>
              <a:buNone/>
            </a:pPr>
            <a:r>
              <a:rPr lang="sv-SE" b="0" dirty="0"/>
              <a:t>5 min 	 (</a:t>
            </a:r>
            <a:r>
              <a:rPr lang="sv-SE" b="0" i="1" dirty="0"/>
              <a:t>Deltagarna har fått</a:t>
            </a:r>
            <a:r>
              <a:rPr lang="sv-SE" b="0" i="1" baseline="0" dirty="0"/>
              <a:t> och uppmanats läsa Rekryteringsguiden inför utbildningsdag 1. Rekrytering av föräldrar pågår, gruppstart kommande vecka</a:t>
            </a:r>
            <a:r>
              <a:rPr lang="sv-SE" b="0" baseline="0" dirty="0"/>
              <a:t>.)</a:t>
            </a:r>
            <a:endParaRPr lang="sv-SE" b="0" dirty="0"/>
          </a:p>
          <a:p>
            <a:pPr marL="0" indent="0">
              <a:buFont typeface="Arial"/>
              <a:buNone/>
            </a:pPr>
            <a:endParaRPr lang="sv-SE" dirty="0"/>
          </a:p>
          <a:p>
            <a:pPr marL="0" indent="0">
              <a:buFont typeface="Arial"/>
              <a:buNone/>
            </a:pPr>
            <a:r>
              <a:rPr lang="sv-SE" dirty="0"/>
              <a:t>Förberedande intervju (agenda i Rekryteringsguiden) ersätter </a:t>
            </a:r>
            <a:r>
              <a:rPr lang="sv-SE" baseline="0" dirty="0"/>
              <a:t>Individuell introduktionsträff (s.13-23 i Gruppledarmanualen). Agendan för f</a:t>
            </a:r>
            <a:r>
              <a:rPr lang="sv-SE" dirty="0"/>
              <a:t>örberedande intervju finns i Rekryteringsguiden. Syfte med förberedande</a:t>
            </a:r>
            <a:r>
              <a:rPr lang="sv-SE" baseline="0" dirty="0"/>
              <a:t> </a:t>
            </a:r>
            <a:r>
              <a:rPr lang="sv-SE" dirty="0"/>
              <a:t> intervjuer</a:t>
            </a:r>
            <a:r>
              <a:rPr lang="sv-SE" sz="1200" kern="1200" baseline="0" dirty="0">
                <a:solidFill>
                  <a:schemeClr val="tx1"/>
                </a:solidFill>
                <a:effectLst/>
                <a:latin typeface="+mn-lt"/>
                <a:ea typeface="+mn-ea"/>
                <a:cs typeface="+mn-cs"/>
              </a:rPr>
              <a:t> är </a:t>
            </a:r>
            <a:r>
              <a:rPr lang="sv-SE" sz="1200" kern="1200" dirty="0">
                <a:solidFill>
                  <a:schemeClr val="tx1"/>
                </a:solidFill>
                <a:effectLst/>
                <a:latin typeface="+mn-lt"/>
                <a:ea typeface="+mn-ea"/>
                <a:cs typeface="+mn-cs"/>
              </a:rPr>
              <a:t>att undersöka om Komet är rätt insats för föräldern eller om annan typ av stöd ska erbjudas.</a:t>
            </a:r>
            <a:r>
              <a:rPr lang="sv-SE" sz="1200" kern="1200" baseline="0" dirty="0">
                <a:solidFill>
                  <a:schemeClr val="tx1"/>
                </a:solidFill>
                <a:effectLst/>
                <a:latin typeface="+mn-lt"/>
                <a:ea typeface="+mn-ea"/>
                <a:cs typeface="+mn-cs"/>
              </a:rPr>
              <a:t> Det är viktigt att undersöka om föräldern förstår upplägget för </a:t>
            </a:r>
            <a:r>
              <a:rPr lang="sv-SE" baseline="0" dirty="0"/>
              <a:t>Komet och har förutsättningar och är motiverade till att delta. Komet är ett omfattande program och kräver ett aktivt deltagande från föräldern för att det ska ge positiv effekt för förälder och barn. </a:t>
            </a:r>
            <a:r>
              <a:rPr lang="sv-SE" b="1" baseline="0" dirty="0"/>
              <a:t>(</a:t>
            </a:r>
            <a:r>
              <a:rPr lang="sv-SE" b="1" i="1" baseline="0" dirty="0"/>
              <a:t>se Rekryteringsguide</a:t>
            </a:r>
            <a:r>
              <a:rPr lang="sv-SE" b="1" baseline="0" dirty="0"/>
              <a:t>)</a:t>
            </a:r>
          </a:p>
          <a:p>
            <a:pPr marL="0" indent="0">
              <a:buFont typeface="Arial"/>
              <a:buNone/>
            </a:pPr>
            <a:endParaRPr lang="sv-SE" baseline="0" dirty="0"/>
          </a:p>
          <a:p>
            <a:pPr marL="171428" indent="-171428">
              <a:buFont typeface="Arial"/>
              <a:buChar char="•"/>
            </a:pPr>
            <a:r>
              <a:rPr lang="sv-SE" baseline="0" dirty="0"/>
              <a:t>Informera om Komet; innehåll, upplägg </a:t>
            </a:r>
            <a:r>
              <a:rPr lang="sv-SE" dirty="0"/>
              <a:t>och omfattning</a:t>
            </a:r>
            <a:r>
              <a:rPr lang="sv-SE" baseline="0" dirty="0"/>
              <a:t> för </a:t>
            </a:r>
            <a:r>
              <a:rPr lang="sv-SE" baseline="0" dirty="0" err="1"/>
              <a:t>fld</a:t>
            </a:r>
            <a:r>
              <a:rPr lang="sv-SE" baseline="0" dirty="0"/>
              <a:t>, vilken dag och tid, vikten av närvaro, praktisk övning </a:t>
            </a:r>
            <a:r>
              <a:rPr lang="sv-SE" baseline="0" dirty="0" err="1"/>
              <a:t>etc</a:t>
            </a:r>
            <a:endParaRPr lang="sv-SE" dirty="0"/>
          </a:p>
          <a:p>
            <a:pPr marL="171428" indent="-171428">
              <a:buFont typeface="Arial"/>
              <a:buChar char="•"/>
            </a:pPr>
            <a:r>
              <a:rPr lang="sv-SE" baseline="0" dirty="0"/>
              <a:t>Vad vill familjen ha hjälp med? Rätt insats? Föräldern beskriver familjen och dess behov </a:t>
            </a:r>
          </a:p>
          <a:p>
            <a:pPr marL="171428" indent="-171428">
              <a:buFont typeface="Arial"/>
              <a:buChar char="•"/>
            </a:pPr>
            <a:r>
              <a:rPr lang="sv-SE" baseline="0" dirty="0"/>
              <a:t>GL undersöker om </a:t>
            </a:r>
            <a:r>
              <a:rPr lang="sv-SE" baseline="0" dirty="0" err="1"/>
              <a:t>fld</a:t>
            </a:r>
            <a:r>
              <a:rPr lang="sv-SE" baseline="0" dirty="0"/>
              <a:t> är motiverad och möjlighet att delta, kan komma alla träffar, om båda </a:t>
            </a:r>
            <a:r>
              <a:rPr lang="sv-SE" baseline="0" dirty="0" err="1"/>
              <a:t>fld</a:t>
            </a:r>
            <a:r>
              <a:rPr lang="sv-SE" baseline="0" dirty="0"/>
              <a:t> kan komma alt ngn i nätverket</a:t>
            </a:r>
          </a:p>
          <a:p>
            <a:pPr marL="171428" indent="-171428">
              <a:buFont typeface="Arial"/>
              <a:buChar char="•"/>
            </a:pPr>
            <a:r>
              <a:rPr lang="sv-SE" baseline="0" dirty="0"/>
              <a:t>Behövs annan insats (BUP), fler insatser (</a:t>
            </a:r>
            <a:r>
              <a:rPr lang="sv-SE" baseline="0" dirty="0" err="1"/>
              <a:t>soc</a:t>
            </a:r>
            <a:r>
              <a:rPr lang="sv-SE" baseline="0" dirty="0"/>
              <a:t>), universellt stöd (ABC, föräldrarådgivning)</a:t>
            </a:r>
          </a:p>
          <a:p>
            <a:pPr marL="171428" indent="-171428">
              <a:buFont typeface="Arial"/>
              <a:buChar char="•"/>
            </a:pPr>
            <a:endParaRPr lang="sv-SE" baseline="0" dirty="0"/>
          </a:p>
          <a:p>
            <a:pPr marL="0" indent="0">
              <a:buFont typeface="Arial"/>
              <a:buNone/>
            </a:pPr>
            <a:r>
              <a:rPr lang="sv-SE" u="sng" baseline="0" dirty="0"/>
              <a:t>Material i gruppledarmanual Individuell introduktionsträff </a:t>
            </a:r>
            <a:r>
              <a:rPr lang="sv-SE" b="1" u="none" baseline="0" dirty="0"/>
              <a:t>(valfritt – bara att nämna, inget vi går igenom) </a:t>
            </a:r>
          </a:p>
          <a:p>
            <a:pPr marL="171428" marR="0" lvl="0" indent="-171428" algn="l" defTabSz="914400" rtl="0" eaLnBrk="1" fontAlgn="auto" latinLnBrk="0" hangingPunct="1">
              <a:lnSpc>
                <a:spcPct val="100000"/>
              </a:lnSpc>
              <a:spcBef>
                <a:spcPts val="0"/>
              </a:spcBef>
              <a:spcAft>
                <a:spcPts val="0"/>
              </a:spcAft>
              <a:buClrTx/>
              <a:buSzTx/>
              <a:buFont typeface="Arial"/>
              <a:buChar char="•"/>
              <a:tabLst/>
              <a:defRPr/>
            </a:pPr>
            <a:r>
              <a:rPr lang="sv-SE" dirty="0"/>
              <a:t>Enkät – Vad har du gjort med din tonåring den senaste veckan? F3 (s.19) Syfte att mäta</a:t>
            </a:r>
            <a:r>
              <a:rPr lang="sv-SE" baseline="0" dirty="0"/>
              <a:t> föräldrabeteenden, före och efter </a:t>
            </a:r>
            <a:endParaRPr lang="sv-SE" dirty="0"/>
          </a:p>
          <a:p>
            <a:pPr marL="171428" indent="-171428">
              <a:buFont typeface="Arial"/>
              <a:buChar char="•"/>
            </a:pPr>
            <a:r>
              <a:rPr lang="sv-SE" dirty="0"/>
              <a:t>Enkät – Styrkor och svårigheter F19 (s.21). </a:t>
            </a:r>
            <a:r>
              <a:rPr lang="sv-SE" i="1" dirty="0"/>
              <a:t>U-uppförandesvårigheter K-koncentrationssvårigheter</a:t>
            </a:r>
            <a:r>
              <a:rPr lang="sv-SE" i="1" baseline="0" dirty="0"/>
              <a:t> E- känslomässiga svårigheter V-svårigheter med vänner. S-sociala färdighets. Räkna ihop poäng, hög poäng innebär problem. Komet vänder sig till </a:t>
            </a:r>
            <a:r>
              <a:rPr lang="sv-SE" i="1" baseline="0" dirty="0" err="1"/>
              <a:t>fld</a:t>
            </a:r>
            <a:r>
              <a:rPr lang="sv-SE" i="1" baseline="0" dirty="0"/>
              <a:t> med ungdomar som har hög poäng inom K och U. </a:t>
            </a:r>
            <a:r>
              <a:rPr lang="sv-SE" baseline="0" dirty="0"/>
              <a:t>Vid låg poäng behöver man diskutera om Komet är rätt hjälp. Ex med ungdom med depression och mycket konflikter i hemmet, </a:t>
            </a:r>
            <a:r>
              <a:rPr lang="sv-SE" baseline="0" dirty="0" err="1"/>
              <a:t>fld</a:t>
            </a:r>
            <a:r>
              <a:rPr lang="sv-SE" baseline="0" dirty="0"/>
              <a:t> går Komet, risk att ungdomen inte får rätt behandling, dvs BUP/KBT</a:t>
            </a:r>
          </a:p>
          <a:p>
            <a:pPr marL="171428" indent="-171428">
              <a:buFont typeface="Arial"/>
              <a:buChar char="•"/>
            </a:pPr>
            <a:endParaRPr lang="sv-SE" dirty="0"/>
          </a:p>
          <a:p>
            <a:pPr marL="0" indent="0">
              <a:buFont typeface="Arial"/>
              <a:buNone/>
            </a:pPr>
            <a:r>
              <a:rPr lang="sv-SE" baseline="0" dirty="0"/>
              <a:t>(Rollspel – en är </a:t>
            </a:r>
            <a:r>
              <a:rPr lang="sv-SE" baseline="0" dirty="0" err="1"/>
              <a:t>fld</a:t>
            </a:r>
            <a:r>
              <a:rPr lang="sv-SE" baseline="0" dirty="0"/>
              <a:t>, en är GL, en intervju med flera E och V, GL hänvisar till skolkurator/BUP, en intervju med flera K och U, rätt målgrupp för Komet, undersök även om båda </a:t>
            </a:r>
            <a:r>
              <a:rPr lang="sv-SE" baseline="0" dirty="0" err="1"/>
              <a:t>fld</a:t>
            </a:r>
            <a:r>
              <a:rPr lang="sv-SE" baseline="0" dirty="0"/>
              <a:t> kan delta och om </a:t>
            </a:r>
            <a:r>
              <a:rPr lang="sv-SE" baseline="0" dirty="0" err="1"/>
              <a:t>fld</a:t>
            </a:r>
            <a:r>
              <a:rPr lang="sv-SE" baseline="0" dirty="0"/>
              <a:t> kan närvara alla träffar.)</a:t>
            </a:r>
            <a:endParaRPr lang="sv-SE" dirty="0"/>
          </a:p>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67</a:t>
            </a:fld>
            <a:endParaRPr lang="sv-S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4 min	</a:t>
            </a:r>
          </a:p>
          <a:p>
            <a:r>
              <a:rPr lang="sv-SE" dirty="0"/>
              <a:t>Checklista s.12 i gruppledarmaterialet</a:t>
            </a:r>
          </a:p>
        </p:txBody>
      </p:sp>
      <p:sp>
        <p:nvSpPr>
          <p:cNvPr id="4" name="Platshållare för bildnummer 3"/>
          <p:cNvSpPr>
            <a:spLocks noGrp="1"/>
          </p:cNvSpPr>
          <p:nvPr>
            <p:ph type="sldNum" sz="quarter" idx="10"/>
          </p:nvPr>
        </p:nvSpPr>
        <p:spPr/>
        <p:txBody>
          <a:bodyPr/>
          <a:lstStyle/>
          <a:p>
            <a:fld id="{CE5D709F-E256-4A36-B43A-C2969BEDD107}" type="slidenum">
              <a:rPr lang="sv-SE" smtClean="0"/>
              <a:pPr/>
              <a:t>68</a:t>
            </a:fld>
            <a:endParaRPr lang="sv-SE"/>
          </a:p>
        </p:txBody>
      </p:sp>
    </p:spTree>
    <p:extLst>
      <p:ext uri="{BB962C8B-B14F-4D97-AF65-F5344CB8AC3E}">
        <p14:creationId xmlns:p14="http://schemas.microsoft.com/office/powerpoint/2010/main" val="18397852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a:buFont typeface="Arial"/>
              <a:buNone/>
            </a:pPr>
            <a:r>
              <a:rPr lang="sv-SE" dirty="0"/>
              <a:t>4 min	</a:t>
            </a:r>
          </a:p>
          <a:p>
            <a:pPr marL="171428" indent="-171428">
              <a:buFont typeface="Arial"/>
              <a:buChar char="•"/>
            </a:pPr>
            <a:r>
              <a:rPr lang="sv-SE" dirty="0"/>
              <a:t>Närvaro 4 +1 utbildningsdagar (två terminer) – Obligatorisk</a:t>
            </a:r>
            <a:r>
              <a:rPr lang="sv-SE" baseline="0" dirty="0"/>
              <a:t> närvaro, vid frånvaro ett tillfälle tar man igen nästa gång kursen ges. Man håller själv koll på PLUS-portalen eller mailar utbildningsansvarig och frågar. </a:t>
            </a:r>
            <a:r>
              <a:rPr lang="sv-SE" b="0" baseline="0" dirty="0"/>
              <a:t>Kompletteringsuppgift till ett handledningstillfälle.</a:t>
            </a:r>
            <a:endParaRPr lang="sv-SE" b="0" dirty="0"/>
          </a:p>
          <a:p>
            <a:pPr marL="171428" indent="-171428">
              <a:buFont typeface="Arial"/>
              <a:buChar char="•"/>
            </a:pPr>
            <a:r>
              <a:rPr lang="sv-SE" dirty="0"/>
              <a:t>Två föräldragrupper med Kometkollega, termin 1 och 2</a:t>
            </a:r>
          </a:p>
          <a:p>
            <a:pPr marL="171428" indent="-171428">
              <a:buFont typeface="Arial"/>
              <a:buChar char="•"/>
            </a:pPr>
            <a:r>
              <a:rPr lang="sv-SE" dirty="0"/>
              <a:t>Lämna in</a:t>
            </a:r>
            <a:r>
              <a:rPr lang="sv-SE" baseline="0" dirty="0"/>
              <a:t> filmuppgift till utbildningsdag 3 – ifyllt individuellt på filmformulär</a:t>
            </a:r>
            <a:endParaRPr lang="sv-SE" dirty="0"/>
          </a:p>
          <a:p>
            <a:pPr marL="171428" indent="-171428">
              <a:buFont typeface="Arial"/>
              <a:buChar char="•"/>
            </a:pPr>
            <a:r>
              <a:rPr lang="sv-SE" dirty="0"/>
              <a:t>Litteratuppgift, individuellt besvara instuderingsfrågor –Peter</a:t>
            </a:r>
            <a:r>
              <a:rPr lang="sv-SE" baseline="0" dirty="0"/>
              <a:t> Karlssons bok, Positivt beteendestöd i omsorg och skola, Lämnas in </a:t>
            </a:r>
            <a:r>
              <a:rPr lang="sv-SE" b="0" i="1" baseline="0" dirty="0"/>
              <a:t>i slutet av termin 1, senast /. (Samma frågor/ämne tas upp av oss på föreläsning utb. dag 4) sid 18-67</a:t>
            </a:r>
          </a:p>
          <a:p>
            <a:pPr marL="171428" indent="-171428">
              <a:buFont typeface="Arial"/>
              <a:buChar char="•"/>
            </a:pPr>
            <a:endParaRPr lang="sv-SE" b="0" i="1" dirty="0"/>
          </a:p>
          <a:p>
            <a:pPr marL="171428" indent="-171428">
              <a:buFont typeface="Arial"/>
              <a:buChar char="•"/>
            </a:pPr>
            <a:r>
              <a:rPr lang="sv-SE" dirty="0"/>
              <a:t>Termin 2. Lämna in film för certifiering från andra</a:t>
            </a:r>
            <a:r>
              <a:rPr lang="sv-SE" baseline="0" dirty="0"/>
              <a:t> föräldragruppen. Filma dig i 30 minuter när du håller föräldragruppen. Vi tittar på filmen och bedömer utifrån hur du använder gruppledarfärdigheterna. Vi kommer att ge mer info om detta längre fram i utbildningen.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baseline="0" dirty="0"/>
              <a:t>Ni som jobbar </a:t>
            </a:r>
            <a:r>
              <a:rPr lang="sv-SE" sz="1200" b="0" u="sng" baseline="0" dirty="0"/>
              <a:t>utanför staden </a:t>
            </a:r>
            <a:r>
              <a:rPr lang="sv-SE" sz="1200" b="0" baseline="0" dirty="0"/>
              <a:t>kommer att tillhöra KI efter avslutad utbildning och använder då deras portal ipsykologi.se för att hämta material och vänder er efter avslutad utbildning till dem om ni behöver hjälp i någon fråga. Vi förmedlar kontakten till KI när ni blivit certifierade. </a:t>
            </a:r>
          </a:p>
          <a:p>
            <a:r>
              <a:rPr lang="sv-SE"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marL="0" indent="0">
              <a:buNone/>
            </a:pPr>
            <a:r>
              <a:rPr lang="sv-SE" b="1" baseline="0" dirty="0"/>
              <a:t> </a:t>
            </a:r>
          </a:p>
          <a:p>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20B0E1D7-9672-48B3-B7A7-2E7E5BBF2EBA}" type="slidenum">
              <a:rPr lang="sv-SE" smtClean="0"/>
              <a:pPr>
                <a:defRPr/>
              </a:pPr>
              <a:t>69</a:t>
            </a:fld>
            <a:endParaRPr lang="sv-S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2 min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Sammanfattningsvis:</a:t>
            </a:r>
            <a:r>
              <a:rPr lang="sv-SE" baseline="0" dirty="0"/>
              <a:t> målet med KOMET är att minska trots och bråk, och hjälpa föräldrar att hitta sätt är att bryta negativa spiraler – </a:t>
            </a:r>
            <a:r>
              <a:rPr lang="sv-SE" baseline="0" dirty="0" err="1"/>
              <a:t>sk</a:t>
            </a:r>
            <a:r>
              <a:rPr lang="sv-SE" baseline="0" dirty="0"/>
              <a:t> </a:t>
            </a:r>
            <a:r>
              <a:rPr lang="sv-SE" b="1" dirty="0" err="1"/>
              <a:t>Coercive</a:t>
            </a:r>
            <a:r>
              <a:rPr lang="sv-SE" b="1" dirty="0"/>
              <a:t> process</a:t>
            </a:r>
            <a:r>
              <a:rPr lang="sv-SE" dirty="0"/>
              <a:t>.</a:t>
            </a:r>
          </a:p>
          <a:p>
            <a:pPr marL="0" indent="0">
              <a:buFont typeface="Arial"/>
              <a:buNone/>
            </a:pPr>
            <a:r>
              <a:rPr lang="sv-SE" baseline="0" noProof="0" dirty="0"/>
              <a:t> </a:t>
            </a:r>
            <a:endParaRPr lang="sv-SE" i="1" baseline="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a:t>Målet med Komet är även att förbättra samspelet mellan förälder och barn - genom att hjälpa föräldrarna i hur de kan bemöta barnet,</a:t>
            </a:r>
            <a:r>
              <a:rPr lang="sv-SE" baseline="0" noProof="0" dirty="0"/>
              <a:t> lära sig nya strategier och bryta inlärda mönster.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aseline="0"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a:t>Som gruppledare lär ni ut </a:t>
            </a:r>
            <a:r>
              <a:rPr lang="sv-SE" baseline="0" noProof="0" dirty="0"/>
              <a:t>nya beteenden och föräldrastrategier. Er</a:t>
            </a:r>
            <a:r>
              <a:rPr lang="sv-SE" baseline="0" dirty="0"/>
              <a:t> roll är att ge andra alternativ och få föräldrarna att pröva och träna nya förhållningssätt.</a:t>
            </a:r>
            <a:r>
              <a:rPr lang="sv-SE" baseline="0" noProof="0" dirty="0"/>
              <a:t> </a:t>
            </a:r>
            <a:endParaRPr lang="sv-SE" i="1" baseline="0" noProof="0" dirty="0"/>
          </a:p>
          <a:p>
            <a:pPr marL="0" indent="0">
              <a:buFont typeface="Arial" pitchFamily="34" charset="0"/>
              <a:buNone/>
            </a:pPr>
            <a:endParaRPr lang="sv-SE" b="0" baseline="0" noProof="0" dirty="0"/>
          </a:p>
          <a:p>
            <a:pPr marL="0" indent="0">
              <a:buFont typeface="Arial" pitchFamily="34" charset="0"/>
              <a:buNone/>
            </a:pPr>
            <a:r>
              <a:rPr lang="sv-SE" b="0" dirty="0"/>
              <a:t>En god relation mellan föräldrar och barn är den enskilt viktigaste skyddsfaktorn för barn och ungas</a:t>
            </a:r>
            <a:r>
              <a:rPr lang="sv-SE" b="0" baseline="0" dirty="0"/>
              <a:t> välmående och minska risken att utveckla (problematik) </a:t>
            </a:r>
            <a:r>
              <a:rPr lang="sv-SE" b="1" baseline="0" dirty="0"/>
              <a:t>normbrytande beteende </a:t>
            </a:r>
            <a:r>
              <a:rPr lang="sv-SE" b="0" baseline="0" dirty="0"/>
              <a:t>i framtiden. (Länsstyrelsen 2017)</a:t>
            </a:r>
            <a:endParaRPr lang="sv-SE" b="0" dirty="0"/>
          </a:p>
          <a:p>
            <a:endParaRPr lang="sv-SE"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sv-SE"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7</a:t>
            </a:fld>
            <a:endParaRPr lang="sv-SE"/>
          </a:p>
        </p:txBody>
      </p:sp>
    </p:spTree>
    <p:extLst>
      <p:ext uri="{BB962C8B-B14F-4D97-AF65-F5344CB8AC3E}">
        <p14:creationId xmlns:p14="http://schemas.microsoft.com/office/powerpoint/2010/main" val="35812542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sv-SE" dirty="0"/>
              <a:t>1 min	</a:t>
            </a:r>
          </a:p>
          <a:p>
            <a:pPr eaLnBrk="1" hangingPunct="1">
              <a:spcBef>
                <a:spcPct val="0"/>
              </a:spcBef>
            </a:pPr>
            <a:r>
              <a:rPr lang="sv-SE" dirty="0"/>
              <a:t>Kurslitteratur</a:t>
            </a:r>
            <a:r>
              <a:rPr lang="sv-SE" baseline="0" dirty="0"/>
              <a:t> i utbildningen. </a:t>
            </a:r>
            <a:r>
              <a:rPr lang="sv-SE" dirty="0"/>
              <a:t>Läs i första hand sid</a:t>
            </a:r>
            <a:r>
              <a:rPr lang="sv-SE" baseline="0" dirty="0"/>
              <a:t> 18-67</a:t>
            </a:r>
            <a:endParaRPr lang="sv-SE"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sv-SE" dirty="0"/>
              <a:t>1 min	</a:t>
            </a:r>
          </a:p>
          <a:p>
            <a:pPr eaLnBrk="1" hangingPunct="1">
              <a:spcBef>
                <a:spcPct val="0"/>
              </a:spcBef>
            </a:pPr>
            <a:r>
              <a:rPr lang="sv-SE" dirty="0"/>
              <a:t>Att förstå och påverka  beteendeproblem,</a:t>
            </a:r>
            <a:r>
              <a:rPr lang="sv-SE" baseline="0" dirty="0"/>
              <a:t> </a:t>
            </a:r>
            <a:r>
              <a:rPr lang="sv-SE" dirty="0"/>
              <a:t>Olle Wadström, 2004</a:t>
            </a:r>
            <a:r>
              <a:rPr lang="sv-SE" baseline="0" dirty="0"/>
              <a:t> - </a:t>
            </a:r>
            <a:r>
              <a:rPr lang="sv-SE" dirty="0"/>
              <a:t>Kurslitteratur i </a:t>
            </a:r>
            <a:r>
              <a:rPr lang="sv-SE" dirty="0" err="1"/>
              <a:t>Skolkomet</a:t>
            </a:r>
            <a:r>
              <a:rPr lang="sv-SE" dirty="0"/>
              <a:t>. Bra bok om beteendeproblem för den som vill veta mer.</a:t>
            </a:r>
          </a:p>
          <a:p>
            <a:pPr eaLnBrk="1" hangingPunct="1">
              <a:spcBef>
                <a:spcPct val="0"/>
              </a:spcBef>
            </a:pPr>
            <a:endParaRPr lang="sv-SE" dirty="0"/>
          </a:p>
          <a:p>
            <a:pPr marL="0" marR="0" lvl="0" indent="0" algn="l" defTabSz="914400" rtl="0" eaLnBrk="1" fontAlgn="auto" latinLnBrk="0" hangingPunct="1">
              <a:lnSpc>
                <a:spcPct val="100000"/>
              </a:lnSpc>
              <a:spcBef>
                <a:spcPct val="0"/>
              </a:spcBef>
              <a:spcAft>
                <a:spcPts val="0"/>
              </a:spcAft>
              <a:buClrTx/>
              <a:buSzTx/>
              <a:buFontTx/>
              <a:buNone/>
              <a:tabLst/>
              <a:defRPr/>
            </a:pPr>
            <a:r>
              <a:rPr lang="sv-SE" dirty="0"/>
              <a:t>Parant Management </a:t>
            </a:r>
            <a:r>
              <a:rPr lang="sv-SE" dirty="0" err="1"/>
              <a:t>Training</a:t>
            </a:r>
            <a:r>
              <a:rPr lang="sv-SE" dirty="0"/>
              <a:t> </a:t>
            </a:r>
            <a:r>
              <a:rPr lang="sv-SE" dirty="0" err="1"/>
              <a:t>Treatment</a:t>
            </a:r>
            <a:r>
              <a:rPr lang="sv-SE" baseline="0" dirty="0"/>
              <a:t> - </a:t>
            </a:r>
            <a:r>
              <a:rPr lang="sv-SE" dirty="0"/>
              <a:t>Kurslitteratur för instruktörerna. Mycket bra bok för den som vill veta mycket mer om PMT och att arbeta med beteendeproblem.</a:t>
            </a:r>
          </a:p>
          <a:p>
            <a:pPr marL="0" marR="0" lvl="0" indent="0" algn="l" defTabSz="914400" rtl="0" eaLnBrk="1" fontAlgn="auto" latinLnBrk="0" hangingPunct="1">
              <a:lnSpc>
                <a:spcPct val="100000"/>
              </a:lnSpc>
              <a:spcBef>
                <a:spcPct val="0"/>
              </a:spcBef>
              <a:spcAft>
                <a:spcPts val="0"/>
              </a:spcAft>
              <a:buClrTx/>
              <a:buSzTx/>
              <a:buFontTx/>
              <a:buNone/>
              <a:tabLst/>
              <a:defRPr/>
            </a:pPr>
            <a:endParaRPr lang="sv-SE" b="1" dirty="0"/>
          </a:p>
          <a:p>
            <a:pPr marL="0" marR="0" lvl="0" indent="0" algn="l" defTabSz="914400" rtl="0" eaLnBrk="1" fontAlgn="auto" latinLnBrk="0" hangingPunct="1">
              <a:lnSpc>
                <a:spcPct val="100000"/>
              </a:lnSpc>
              <a:spcBef>
                <a:spcPct val="0"/>
              </a:spcBef>
              <a:spcAft>
                <a:spcPts val="0"/>
              </a:spcAft>
              <a:buClrTx/>
              <a:buSzTx/>
              <a:buFontTx/>
              <a:buNone/>
              <a:tabLst/>
              <a:defRPr/>
            </a:pPr>
            <a:r>
              <a:rPr lang="sv-SE" b="0" dirty="0" err="1"/>
              <a:t>Liria</a:t>
            </a:r>
            <a:r>
              <a:rPr lang="sv-SE" b="0" dirty="0"/>
              <a:t> Ortiz &amp; Charlotte Skoglund – Lyssnar din tonåring? -</a:t>
            </a:r>
            <a:r>
              <a:rPr lang="sv-SE" b="0" baseline="0" dirty="0"/>
              <a:t> </a:t>
            </a:r>
            <a:r>
              <a:rPr lang="sv-SE" b="0" dirty="0"/>
              <a:t>kurslitteratur i ABC tonår.</a:t>
            </a:r>
          </a:p>
          <a:p>
            <a:pPr marL="0" marR="0" lvl="0" indent="0" algn="l" defTabSz="914400" rtl="0" eaLnBrk="1" fontAlgn="auto" latinLnBrk="0" hangingPunct="1">
              <a:lnSpc>
                <a:spcPct val="100000"/>
              </a:lnSpc>
              <a:spcBef>
                <a:spcPct val="0"/>
              </a:spcBef>
              <a:spcAft>
                <a:spcPts val="0"/>
              </a:spcAft>
              <a:buClrTx/>
              <a:buSzTx/>
              <a:buFontTx/>
              <a:buNone/>
              <a:tabLst/>
              <a:defRPr/>
            </a:pPr>
            <a:endParaRPr lang="sv-SE" b="0" dirty="0"/>
          </a:p>
          <a:p>
            <a:pPr marL="0" marR="0" lvl="0" indent="0" algn="l" defTabSz="914400" rtl="0" eaLnBrk="1" fontAlgn="auto" latinLnBrk="0" hangingPunct="1">
              <a:lnSpc>
                <a:spcPct val="100000"/>
              </a:lnSpc>
              <a:spcBef>
                <a:spcPct val="0"/>
              </a:spcBef>
              <a:spcAft>
                <a:spcPts val="0"/>
              </a:spcAft>
              <a:buClrTx/>
              <a:buSzTx/>
              <a:buFontTx/>
              <a:buNone/>
              <a:tabLst/>
              <a:defRPr/>
            </a:pPr>
            <a:r>
              <a:rPr lang="sv-SE" b="0" dirty="0"/>
              <a:t>Finns även några artiklar</a:t>
            </a:r>
            <a:r>
              <a:rPr lang="sv-SE" b="0" baseline="0" dirty="0"/>
              <a:t> i Plusportalen, för den som är intresserad av att läsa mer.</a:t>
            </a:r>
            <a:endParaRPr lang="sv-SE" b="0" dirty="0"/>
          </a:p>
          <a:p>
            <a:pPr eaLnBrk="1" hangingPunct="1">
              <a:spcBef>
                <a:spcPct val="0"/>
              </a:spcBef>
            </a:pPr>
            <a:endParaRPr lang="sv-SE" b="1"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buFont typeface="Arial" panose="020B0604020202020204" pitchFamily="34" charset="0"/>
              <a:buNone/>
            </a:pPr>
            <a:r>
              <a:rPr lang="sv-SE" sz="1200" kern="1200" dirty="0">
                <a:solidFill>
                  <a:schemeClr val="tx1"/>
                </a:solidFill>
                <a:effectLst/>
                <a:latin typeface="+mn-lt"/>
                <a:ea typeface="+mn-ea"/>
                <a:cs typeface="+mn-cs"/>
              </a:rPr>
              <a:t>3 min	</a:t>
            </a:r>
          </a:p>
          <a:p>
            <a:pPr marL="0" lvl="0" indent="0">
              <a:buFont typeface="Arial" panose="020B0604020202020204" pitchFamily="34" charset="0"/>
              <a:buNone/>
            </a:pPr>
            <a:r>
              <a:rPr lang="sv-SE" sz="1200" kern="1200" dirty="0">
                <a:solidFill>
                  <a:schemeClr val="tx1"/>
                </a:solidFill>
                <a:effectLst/>
                <a:latin typeface="+mn-lt"/>
                <a:ea typeface="+mn-ea"/>
                <a:cs typeface="+mn-cs"/>
              </a:rPr>
              <a:t>Lärande mål för gruppledaren</a:t>
            </a:r>
            <a:r>
              <a:rPr lang="sv-SE" sz="1200" kern="1200" baseline="0" dirty="0">
                <a:solidFill>
                  <a:schemeClr val="tx1"/>
                </a:solidFill>
                <a:effectLst/>
                <a:latin typeface="+mn-lt"/>
                <a:ea typeface="+mn-ea"/>
                <a:cs typeface="+mn-cs"/>
              </a:rPr>
              <a:t>:</a:t>
            </a: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Deltagaren ska uppvisa </a:t>
            </a:r>
            <a:r>
              <a:rPr lang="sv-SE" sz="1200" b="1" kern="1200" dirty="0">
                <a:solidFill>
                  <a:schemeClr val="tx1"/>
                </a:solidFill>
                <a:effectLst/>
                <a:latin typeface="+mn-lt"/>
                <a:ea typeface="+mn-ea"/>
                <a:cs typeface="+mn-cs"/>
              </a:rPr>
              <a:t>följsamhet</a:t>
            </a:r>
            <a:r>
              <a:rPr lang="sv-SE" sz="1200" kern="1200" dirty="0">
                <a:solidFill>
                  <a:schemeClr val="tx1"/>
                </a:solidFill>
                <a:effectLst/>
                <a:latin typeface="+mn-lt"/>
                <a:ea typeface="+mn-ea"/>
                <a:cs typeface="+mn-cs"/>
              </a:rPr>
              <a:t> till manualen</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Deltagaren ska i diskussioner och i skrift kunna </a:t>
            </a:r>
            <a:r>
              <a:rPr lang="sv-SE" sz="1200" b="1" kern="1200" dirty="0">
                <a:solidFill>
                  <a:schemeClr val="tx1"/>
                </a:solidFill>
                <a:effectLst/>
                <a:latin typeface="+mn-lt"/>
                <a:ea typeface="+mn-ea"/>
                <a:cs typeface="+mn-cs"/>
              </a:rPr>
              <a:t>reflektera och resonera </a:t>
            </a:r>
            <a:r>
              <a:rPr lang="sv-SE" sz="1200" kern="1200" dirty="0">
                <a:solidFill>
                  <a:schemeClr val="tx1"/>
                </a:solidFill>
                <a:effectLst/>
                <a:latin typeface="+mn-lt"/>
                <a:ea typeface="+mn-ea"/>
                <a:cs typeface="+mn-cs"/>
              </a:rPr>
              <a:t>kring gruppledarfärdigheter. </a:t>
            </a:r>
          </a:p>
          <a:p>
            <a:pPr marL="171450" lvl="0" indent="-171450">
              <a:buFont typeface="Arial" panose="020B0604020202020204" pitchFamily="34" charset="0"/>
              <a:buChar char="•"/>
            </a:pPr>
            <a:endParaRPr lang="sv-S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Deltagaren ska under demonstrationer kunna </a:t>
            </a:r>
            <a:r>
              <a:rPr lang="sv-SE" sz="1200" b="1" kern="1200" dirty="0">
                <a:solidFill>
                  <a:schemeClr val="tx1"/>
                </a:solidFill>
                <a:effectLst/>
                <a:latin typeface="+mn-lt"/>
                <a:ea typeface="+mn-ea"/>
                <a:cs typeface="+mn-cs"/>
              </a:rPr>
              <a:t>uppvisa</a:t>
            </a:r>
            <a:r>
              <a:rPr lang="sv-SE" sz="1200" kern="1200" dirty="0">
                <a:solidFill>
                  <a:schemeClr val="tx1"/>
                </a:solidFill>
                <a:effectLst/>
                <a:latin typeface="+mn-lt"/>
                <a:ea typeface="+mn-ea"/>
                <a:cs typeface="+mn-cs"/>
              </a:rPr>
              <a:t> gruppledarfärdigheter.</a:t>
            </a:r>
          </a:p>
          <a:p>
            <a:pPr lvl="0"/>
            <a:endParaRPr lang="sv-SE" dirty="0">
              <a:effectLst/>
            </a:endParaRPr>
          </a:p>
          <a:p>
            <a:pPr lvl="1"/>
            <a:endParaRPr lang="sv-SE" dirty="0">
              <a:effectLst/>
            </a:endParaRP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72</a:t>
            </a:fld>
            <a:endParaRPr lang="sv-SE"/>
          </a:p>
        </p:txBody>
      </p:sp>
      <p:sp>
        <p:nvSpPr>
          <p:cNvPr id="5" name="Platshållare för datum 4"/>
          <p:cNvSpPr>
            <a:spLocks noGrp="1"/>
          </p:cNvSpPr>
          <p:nvPr>
            <p:ph type="dt" idx="11"/>
          </p:nvPr>
        </p:nvSpPr>
        <p:spPr/>
        <p:txBody>
          <a:bodyPr/>
          <a:lstStyle/>
          <a:p>
            <a:r>
              <a:rPr lang="sv-SE"/>
              <a:t>2021-10-14</a:t>
            </a:r>
          </a:p>
        </p:txBody>
      </p:sp>
    </p:spTree>
    <p:extLst>
      <p:ext uri="{BB962C8B-B14F-4D97-AF65-F5344CB8AC3E}">
        <p14:creationId xmlns:p14="http://schemas.microsoft.com/office/powerpoint/2010/main" val="7793400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 min	</a:t>
            </a:r>
          </a:p>
          <a:p>
            <a:endParaRPr lang="sv-SE" dirty="0"/>
          </a:p>
          <a:p>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73</a:t>
            </a:fld>
            <a:endParaRPr lang="sv-SE"/>
          </a:p>
        </p:txBody>
      </p:sp>
    </p:spTree>
    <p:extLst>
      <p:ext uri="{BB962C8B-B14F-4D97-AF65-F5344CB8AC3E}">
        <p14:creationId xmlns:p14="http://schemas.microsoft.com/office/powerpoint/2010/main" val="6089305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1 min </a:t>
            </a:r>
            <a:r>
              <a:rPr lang="sv-SE" baseline="0" dirty="0"/>
              <a:t>  (kl.14.00, e</a:t>
            </a:r>
            <a:r>
              <a:rPr lang="sv-SE" dirty="0"/>
              <a:t>fter denna bild</a:t>
            </a:r>
            <a:r>
              <a:rPr lang="sv-SE" baseline="0" dirty="0"/>
              <a:t>)</a:t>
            </a:r>
            <a:endParaRPr lang="sv-SE"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74</a:t>
            </a:fld>
            <a:endParaRPr lang="sv-SE"/>
          </a:p>
        </p:txBody>
      </p:sp>
    </p:spTree>
    <p:extLst>
      <p:ext uri="{BB962C8B-B14F-4D97-AF65-F5344CB8AC3E}">
        <p14:creationId xmlns:p14="http://schemas.microsoft.com/office/powerpoint/2010/main" val="392695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txBox="1">
            <a:spLocks noGrp="1" noChangeArrowheads="1"/>
          </p:cNvSpPr>
          <p:nvPr/>
        </p:nvSpPr>
        <p:spPr bwMode="auto">
          <a:xfrm>
            <a:off x="-6292" y="32747"/>
            <a:ext cx="2940939" cy="453246"/>
          </a:xfrm>
          <a:prstGeom prst="rect">
            <a:avLst/>
          </a:prstGeom>
          <a:noFill/>
          <a:ln w="9525">
            <a:noFill/>
            <a:miter lim="800000"/>
            <a:headEnd/>
            <a:tailEnd/>
          </a:ln>
        </p:spPr>
        <p:txBody>
          <a:bodyPr lIns="19147" tIns="0" rIns="19147" bIns="0"/>
          <a:lstStyle/>
          <a:p>
            <a:pPr defTabSz="899999"/>
            <a:r>
              <a:rPr lang="sv-SE" sz="1000" i="1" dirty="0">
                <a:latin typeface="Times New Roman" panose="02020603050405020304" pitchFamily="18" charset="0"/>
              </a:rPr>
              <a:t>Martin Karlberg, ILU &amp; FoU-enheten, 2004</a:t>
            </a:r>
          </a:p>
        </p:txBody>
      </p:sp>
      <p:sp>
        <p:nvSpPr>
          <p:cNvPr id="94211" name="Rectangle 7"/>
          <p:cNvSpPr txBox="1">
            <a:spLocks noGrp="1" noChangeArrowheads="1"/>
          </p:cNvSpPr>
          <p:nvPr/>
        </p:nvSpPr>
        <p:spPr bwMode="auto">
          <a:xfrm>
            <a:off x="3863035" y="9440648"/>
            <a:ext cx="2940937" cy="453246"/>
          </a:xfrm>
          <a:prstGeom prst="rect">
            <a:avLst/>
          </a:prstGeom>
          <a:noFill/>
          <a:ln w="9525">
            <a:noFill/>
            <a:miter lim="800000"/>
            <a:headEnd/>
            <a:tailEnd/>
          </a:ln>
        </p:spPr>
        <p:txBody>
          <a:bodyPr lIns="19147" tIns="0" rIns="19147" bIns="0" anchor="b"/>
          <a:lstStyle/>
          <a:p>
            <a:pPr algn="r" defTabSz="899999"/>
            <a:fld id="{625B6D47-9ED4-4CD2-BC3B-87725D7E7B84}" type="slidenum">
              <a:rPr lang="sv-SE" sz="1000" i="1">
                <a:latin typeface="Times New Roman" panose="02020603050405020304" pitchFamily="18" charset="0"/>
              </a:rPr>
              <a:pPr algn="r" defTabSz="899999"/>
              <a:t>8</a:t>
            </a:fld>
            <a:endParaRPr lang="sv-SE" sz="1000" i="1" dirty="0">
              <a:latin typeface="Times New Roman" panose="02020603050405020304" pitchFamily="18" charset="0"/>
            </a:endParaRPr>
          </a:p>
        </p:txBody>
      </p:sp>
      <p:sp>
        <p:nvSpPr>
          <p:cNvPr id="94212" name="Rectangle 2"/>
          <p:cNvSpPr>
            <a:spLocks noGrp="1" noRot="1" noChangeAspect="1" noChangeArrowheads="1" noTextEdit="1"/>
          </p:cNvSpPr>
          <p:nvPr>
            <p:ph type="sldImg"/>
          </p:nvPr>
        </p:nvSpPr>
        <p:spPr bwMode="auto">
          <a:xfrm>
            <a:off x="920750" y="746125"/>
            <a:ext cx="4960938" cy="3721100"/>
          </a:xfrm>
          <a:noFill/>
          <a:ln>
            <a:solidFill>
              <a:srgbClr val="000000"/>
            </a:solidFill>
            <a:miter lim="800000"/>
            <a:headEnd/>
            <a:tailEnd/>
          </a:ln>
        </p:spPr>
      </p:sp>
      <p:sp>
        <p:nvSpPr>
          <p:cNvPr id="94213" name="Rectangle 3"/>
          <p:cNvSpPr>
            <a:spLocks noGrp="1" noChangeArrowheads="1"/>
          </p:cNvSpPr>
          <p:nvPr>
            <p:ph type="body" idx="1"/>
          </p:nvPr>
        </p:nvSpPr>
        <p:spPr bwMode="auto">
          <a:xfrm>
            <a:off x="679768" y="4713432"/>
            <a:ext cx="5438140" cy="4468711"/>
          </a:xfrm>
          <a:noFill/>
        </p:spPr>
        <p:txBody>
          <a:bodyPr wrap="square" lIns="90948" tIns="46272" rIns="90948" bIns="46272" numCol="1" anchor="t" anchorCtr="0" compatLnSpc="1">
            <a:prstTxWarp prst="textNoShape">
              <a:avLst/>
            </a:prstTxWarp>
            <a:normAutofit fontScale="92500" lnSpcReduction="10000"/>
          </a:bodyPr>
          <a:lstStyle/>
          <a:p>
            <a:r>
              <a:rPr lang="sv-SE" sz="1200" b="0" i="0" kern="1200" dirty="0">
                <a:solidFill>
                  <a:schemeClr val="tx1"/>
                </a:solidFill>
                <a:effectLst/>
                <a:latin typeface="+mn-lt"/>
                <a:ea typeface="+mn-ea"/>
                <a:cs typeface="+mn-cs"/>
              </a:rPr>
              <a:t>2 min 	</a:t>
            </a:r>
          </a:p>
          <a:p>
            <a:r>
              <a:rPr lang="sv-SE" sz="1200" b="0" i="0" kern="1200" dirty="0">
                <a:solidFill>
                  <a:schemeClr val="tx1"/>
                </a:solidFill>
                <a:effectLst/>
                <a:latin typeface="+mn-lt"/>
                <a:ea typeface="+mn-ea"/>
                <a:cs typeface="+mn-cs"/>
              </a:rPr>
              <a:t>När vi pratar om </a:t>
            </a:r>
            <a:r>
              <a:rPr lang="sv-SE" sz="1200" b="1" i="0" kern="1200" dirty="0">
                <a:solidFill>
                  <a:schemeClr val="tx1"/>
                </a:solidFill>
                <a:effectLst/>
                <a:latin typeface="+mn-lt"/>
                <a:ea typeface="+mn-ea"/>
                <a:cs typeface="+mn-cs"/>
              </a:rPr>
              <a:t>normbrytande beteende </a:t>
            </a:r>
            <a:r>
              <a:rPr lang="sv-SE" sz="1200" b="0" i="0" kern="1200" dirty="0">
                <a:solidFill>
                  <a:schemeClr val="tx1"/>
                </a:solidFill>
                <a:effectLst/>
                <a:latin typeface="+mn-lt"/>
                <a:ea typeface="+mn-ea"/>
                <a:cs typeface="+mn-cs"/>
              </a:rPr>
              <a:t>menar vi negativa och destruktiva beteenden som på olika sätt innebär allvarliga regel- eller normbrott i samhället, där kriminella handlingar ingår.</a:t>
            </a:r>
            <a:endParaRPr lang="sv-SE" sz="1200" b="0" i="0" kern="1200" baseline="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Det kan vara allt ifrån att allvarligt bryta mot föräldrars regler, skolka, snatta och klottra till grövre förseelser som att hota, slå och</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sexuellt ofreda andra.</a:t>
            </a:r>
          </a:p>
          <a:p>
            <a:endParaRPr lang="sv-SE" sz="1200" b="0" i="0" kern="1200" dirty="0">
              <a:solidFill>
                <a:schemeClr val="tx1"/>
              </a:solidFill>
              <a:effectLst/>
              <a:latin typeface="+mn-lt"/>
              <a:ea typeface="+mn-ea"/>
              <a:cs typeface="+mn-cs"/>
            </a:endParaRPr>
          </a:p>
          <a:p>
            <a:pPr marL="0" indent="0">
              <a:spcBef>
                <a:spcPct val="0"/>
              </a:spcBef>
              <a:buFont typeface="Arial"/>
              <a:buNone/>
            </a:pPr>
            <a:r>
              <a:rPr lang="sv-SE" dirty="0"/>
              <a:t>Den här bilden visar åldersfördelning och könsskillnader i normbrytande beteende. </a:t>
            </a:r>
            <a:endParaRPr lang="sv-SE" sz="1200" b="0" i="0" kern="1200" dirty="0">
              <a:solidFill>
                <a:schemeClr val="tx1"/>
              </a:solidFill>
              <a:effectLst/>
              <a:latin typeface="+mn-lt"/>
              <a:ea typeface="+mn-ea"/>
              <a:cs typeface="+mn-cs"/>
            </a:endParaRPr>
          </a:p>
          <a:p>
            <a:pPr marL="0" indent="0">
              <a:spcBef>
                <a:spcPct val="0"/>
              </a:spcBef>
              <a:buFont typeface="Arial"/>
              <a:buNone/>
            </a:pPr>
            <a:endParaRPr lang="sv-SE" sz="1200" b="0" i="0" kern="1200" dirty="0">
              <a:solidFill>
                <a:schemeClr val="tx1"/>
              </a:solidFill>
              <a:effectLst/>
              <a:latin typeface="+mn-lt"/>
              <a:ea typeface="+mn-ea"/>
              <a:cs typeface="+mn-cs"/>
            </a:endParaRPr>
          </a:p>
          <a:p>
            <a:pPr marL="0" indent="0">
              <a:spcBef>
                <a:spcPct val="0"/>
              </a:spcBef>
              <a:buFont typeface="Arial"/>
              <a:buNone/>
            </a:pPr>
            <a:r>
              <a:rPr lang="sv-SE" sz="1200" b="0" i="0" kern="1200" dirty="0">
                <a:solidFill>
                  <a:schemeClr val="tx1"/>
                </a:solidFill>
                <a:effectLst/>
                <a:latin typeface="+mn-lt"/>
                <a:ea typeface="+mn-ea"/>
                <a:cs typeface="+mn-cs"/>
              </a:rPr>
              <a:t>Om det normbrytande beteendet startar redan under tidig barndomen (</a:t>
            </a:r>
            <a:r>
              <a:rPr lang="sv-SE" dirty="0"/>
              <a:t>1½ till 2 års ålder)</a:t>
            </a:r>
            <a:r>
              <a:rPr lang="sv-SE" sz="1200" b="0" i="0" kern="1200" dirty="0">
                <a:solidFill>
                  <a:schemeClr val="tx1"/>
                </a:solidFill>
                <a:effectLst/>
                <a:latin typeface="+mn-lt"/>
                <a:ea typeface="+mn-ea"/>
                <a:cs typeface="+mn-cs"/>
              </a:rPr>
              <a:t> ökar risken för att beteendet fortsätter över tid, jämfört med om det debuterar under ungdomsåren. Därför behöver man uppmärksamma tidiga tecken på normbrytande beteende hos barn innan de når tonåren.</a:t>
            </a:r>
          </a:p>
          <a:p>
            <a:pPr marL="0" indent="0">
              <a:spcBef>
                <a:spcPct val="0"/>
              </a:spcBef>
              <a:buFont typeface="Arial"/>
              <a:buNone/>
            </a:pPr>
            <a:endParaRPr lang="sv-SE" dirty="0"/>
          </a:p>
          <a:p>
            <a:pPr marL="0" indent="0">
              <a:spcBef>
                <a:spcPct val="0"/>
              </a:spcBef>
              <a:buFont typeface="Arial"/>
              <a:buNone/>
            </a:pPr>
            <a:r>
              <a:rPr lang="sv-SE" dirty="0"/>
              <a:t>Pojkar ligger från ca 4 års ålder på en högre nivå</a:t>
            </a:r>
            <a:r>
              <a:rPr lang="sv-SE" baseline="0" dirty="0"/>
              <a:t> av normbrytande beteende. (</a:t>
            </a:r>
            <a:r>
              <a:rPr lang="sv-SE" i="1" dirty="0"/>
              <a:t>både aggressivt och icke-aggressivt;</a:t>
            </a:r>
            <a:r>
              <a:rPr lang="sv-SE" i="1" baseline="0" dirty="0"/>
              <a:t> </a:t>
            </a:r>
            <a:r>
              <a:rPr lang="sv-SE" i="1" dirty="0"/>
              <a:t>aggressivt – våld, hot,</a:t>
            </a:r>
            <a:r>
              <a:rPr lang="sv-SE" i="1" baseline="0" dirty="0"/>
              <a:t> övergrepp, icke-aggressivt – skolk, klotter, snatteri) </a:t>
            </a:r>
          </a:p>
          <a:p>
            <a:pPr marL="0" indent="0">
              <a:spcBef>
                <a:spcPct val="0"/>
              </a:spcBef>
              <a:buFont typeface="Arial"/>
              <a:buNone/>
            </a:pPr>
            <a:endParaRPr lang="sv-SE" baseline="0" dirty="0"/>
          </a:p>
          <a:p>
            <a:pPr marL="0" indent="0">
              <a:spcBef>
                <a:spcPct val="0"/>
              </a:spcBef>
              <a:buFont typeface="Arial"/>
              <a:buNone/>
            </a:pPr>
            <a:r>
              <a:rPr lang="sv-SE" dirty="0"/>
              <a:t>Varför?</a:t>
            </a:r>
            <a:r>
              <a:rPr lang="sv-SE" baseline="0" dirty="0"/>
              <a:t> </a:t>
            </a:r>
            <a:r>
              <a:rPr lang="sv-SE" dirty="0"/>
              <a:t>Pojkar uppvisar/exponeras för fler och högre grad av </a:t>
            </a:r>
            <a:r>
              <a:rPr lang="sv-SE" b="1" dirty="0"/>
              <a:t>riskfaktorer</a:t>
            </a:r>
            <a:r>
              <a:rPr lang="sv-SE" baseline="0" dirty="0"/>
              <a:t> </a:t>
            </a:r>
            <a:r>
              <a:rPr lang="sv-SE" i="1" baseline="0" dirty="0"/>
              <a:t>(</a:t>
            </a:r>
            <a:r>
              <a:rPr lang="sv-SE" sz="1300" i="1" dirty="0"/>
              <a:t>t.ex. neuropsykologiska avvikelser, hyperaktivitet, underkontrollerat temperament.) </a:t>
            </a:r>
            <a:r>
              <a:rPr lang="sv-SE" dirty="0"/>
              <a:t>Omgivningen behandlar pojkar och flickor olika</a:t>
            </a:r>
            <a:r>
              <a:rPr lang="sv-SE" baseline="0" dirty="0"/>
              <a:t> </a:t>
            </a:r>
            <a:r>
              <a:rPr lang="sv-SE" sz="1300" dirty="0"/>
              <a:t>pojkar tillåts att uppvisa mer aggressivt beteende. (</a:t>
            </a:r>
            <a:r>
              <a:rPr lang="sv-SE" i="1" dirty="0"/>
              <a:t>Biologiska teorier,</a:t>
            </a:r>
            <a:r>
              <a:rPr lang="sv-SE" i="1" baseline="0" dirty="0"/>
              <a:t> </a:t>
            </a:r>
            <a:r>
              <a:rPr lang="sv-SE" sz="1300" i="1" dirty="0"/>
              <a:t>evolutionsteori, testosteron)</a:t>
            </a:r>
          </a:p>
          <a:p>
            <a:pPr marL="0" indent="0">
              <a:spcBef>
                <a:spcPct val="0"/>
              </a:spcBef>
              <a:buFont typeface="Arial"/>
              <a:buNone/>
            </a:pPr>
            <a:endParaRPr lang="sv-SE" sz="1300" i="0" dirty="0"/>
          </a:p>
          <a:p>
            <a:pPr marL="0" indent="0">
              <a:spcBef>
                <a:spcPct val="0"/>
              </a:spcBef>
              <a:buFont typeface="Arial"/>
              <a:buNone/>
            </a:pPr>
            <a:r>
              <a:rPr lang="sv-SE" sz="1300" i="0" dirty="0"/>
              <a:t>Vi ska nu titta lite mer på olika riskfaktorer.</a:t>
            </a:r>
          </a:p>
          <a:p>
            <a:pPr marL="0" indent="0">
              <a:spcBef>
                <a:spcPct val="0"/>
              </a:spcBef>
              <a:buFont typeface="Arial"/>
              <a:buNone/>
            </a:pPr>
            <a:endParaRPr lang="sv-SE" sz="1000" dirty="0"/>
          </a:p>
          <a:p>
            <a:pPr marL="0" indent="0">
              <a:spcBef>
                <a:spcPct val="0"/>
              </a:spcBef>
              <a:buFont typeface="Arial"/>
              <a:buNone/>
            </a:pPr>
            <a:r>
              <a:rPr lang="sv-SE" sz="1000" b="0" dirty="0">
                <a:solidFill>
                  <a:schemeClr val="tx1"/>
                </a:solidFill>
                <a:latin typeface="Times New Roman" panose="02020603050405020304" pitchFamily="18" charset="0"/>
                <a:cs typeface="Times New Roman" panose="02020603050405020304" pitchFamily="18" charset="0"/>
              </a:rPr>
              <a:t>Källa: Andershed &amp; Andershed, 2005, 2008</a:t>
            </a:r>
          </a:p>
          <a:p>
            <a:pPr marL="0" indent="0">
              <a:spcBef>
                <a:spcPct val="0"/>
              </a:spcBef>
              <a:buFont typeface="Arial"/>
              <a:buNone/>
            </a:pPr>
            <a:r>
              <a:rPr lang="sv-SE" sz="1000" dirty="0">
                <a:hlinkClick r:id="rId3"/>
              </a:rPr>
              <a:t>Risk- och skyddsfaktorer för normbrytande beteende - Kunskapsguiden</a:t>
            </a:r>
            <a:endParaRPr lang="sv-SE"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t>2 min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sz="1200" b="0" i="0" kern="1200" dirty="0">
                <a:solidFill>
                  <a:schemeClr val="tx1"/>
                </a:solidFill>
                <a:effectLst/>
                <a:latin typeface="+mn-lt"/>
                <a:ea typeface="+mn-ea"/>
                <a:cs typeface="+mn-cs"/>
              </a:rPr>
              <a:t>En riskfaktor för ett visst beteende är en egenskap, händelse</a:t>
            </a:r>
            <a:r>
              <a:rPr lang="sv-SE" sz="1200" b="0" i="0" kern="1200" baseline="0" dirty="0">
                <a:solidFill>
                  <a:schemeClr val="tx1"/>
                </a:solidFill>
                <a:effectLst/>
                <a:latin typeface="+mn-lt"/>
                <a:ea typeface="+mn-ea"/>
                <a:cs typeface="+mn-cs"/>
              </a:rPr>
              <a:t> eller </a:t>
            </a:r>
            <a:r>
              <a:rPr lang="sv-SE" sz="1200" b="0" i="0" kern="1200" dirty="0">
                <a:solidFill>
                  <a:schemeClr val="tx1"/>
                </a:solidFill>
                <a:effectLst/>
                <a:latin typeface="+mn-lt"/>
                <a:ea typeface="+mn-ea"/>
                <a:cs typeface="+mn-cs"/>
              </a:rPr>
              <a:t>ett förhållande som ökar sannolikheten för ett visst utfall - i detta fall normbrytande beteende.</a:t>
            </a:r>
            <a:r>
              <a:rPr lang="sv-SE" sz="1200" dirty="0"/>
              <a:t> </a:t>
            </a:r>
          </a:p>
          <a:p>
            <a:pPr marL="0" indent="0">
              <a:buFont typeface="Arial"/>
              <a:buNone/>
              <a:defRPr/>
            </a:pPr>
            <a:endParaRPr lang="sv-SE" sz="120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sz="1200" b="1" dirty="0"/>
              <a:t>Risk- och skyddsfaktorer</a:t>
            </a:r>
            <a:r>
              <a:rPr lang="sv-SE" sz="1200" b="1" baseline="0" dirty="0"/>
              <a:t> </a:t>
            </a:r>
            <a:r>
              <a:rPr lang="sv-SE" sz="1200" baseline="0" dirty="0"/>
              <a:t>kan hjälpa oss att förstå och förklara varför barn och unga utvecklar ett normbrytande beteenden.</a:t>
            </a:r>
            <a:r>
              <a:rPr lang="sv-SE" sz="1200" b="0" i="0" kern="1200" dirty="0">
                <a:solidFill>
                  <a:schemeClr val="tx1"/>
                </a:solidFill>
                <a:effectLst/>
                <a:latin typeface="+mn-lt"/>
                <a:ea typeface="+mn-ea"/>
                <a:cs typeface="+mn-cs"/>
              </a:rPr>
              <a:t> Det är sällan som bara en eller få faktorer orsakar ett beteende. Det är en komplex modell, där de olika risk- och skyddsfaktorerna samspelar och påverkar varandra i olika riktningar och på olika nivåer.</a:t>
            </a:r>
            <a:r>
              <a:rPr lang="sv-SE" sz="1200" b="0" i="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sv-SE"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sv-SE" sz="1200" b="0" i="0" u="none" strike="noStrike" kern="1200" baseline="0" dirty="0">
                <a:solidFill>
                  <a:schemeClr val="tx1"/>
                </a:solidFill>
                <a:latin typeface="+mn-lt"/>
                <a:ea typeface="+mn-ea"/>
                <a:cs typeface="+mn-cs"/>
              </a:rPr>
              <a:t>Undantaget är </a:t>
            </a:r>
            <a:r>
              <a:rPr lang="sv-SE" sz="1200" dirty="0"/>
              <a:t>debutålder i normbrytande beteende, som självständigt är</a:t>
            </a:r>
            <a:r>
              <a:rPr lang="sv-SE" sz="1200" baseline="0" dirty="0"/>
              <a:t> en avgörande riskfaktor.</a:t>
            </a:r>
            <a:r>
              <a:rPr lang="sv-SE" sz="1200" b="0" i="0" u="none" strike="noStrike" kern="1200" baseline="0" dirty="0">
                <a:solidFill>
                  <a:schemeClr val="tx1"/>
                </a:solidFill>
                <a:latin typeface="+mn-lt"/>
                <a:ea typeface="+mn-ea"/>
                <a:cs typeface="+mn-cs"/>
              </a:rPr>
              <a:t> </a:t>
            </a:r>
            <a:endParaRPr lang="sv-SE" sz="1200" b="0" i="0" kern="1200" baseline="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r>
              <a:rPr lang="sv-SE" sz="1200" b="0" i="0" u="sng" kern="1200" dirty="0">
                <a:solidFill>
                  <a:schemeClr val="tx1"/>
                </a:solidFill>
                <a:effectLst/>
                <a:latin typeface="+mn-lt"/>
                <a:ea typeface="+mn-ea"/>
                <a:cs typeface="+mn-cs"/>
              </a:rPr>
              <a:t>De</a:t>
            </a:r>
            <a:r>
              <a:rPr lang="sv-SE" sz="1200" b="0" i="0" u="sng" kern="1200" baseline="0" dirty="0">
                <a:solidFill>
                  <a:schemeClr val="tx1"/>
                </a:solidFill>
                <a:effectLst/>
                <a:latin typeface="+mn-lt"/>
                <a:ea typeface="+mn-ea"/>
                <a:cs typeface="+mn-cs"/>
              </a:rPr>
              <a:t> nivåer vi ser här är;</a:t>
            </a:r>
            <a:endParaRPr lang="sv-SE" sz="1200" b="0" i="0" u="sng"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Individnivå – egenskaper och beteenden</a:t>
            </a:r>
          </a:p>
          <a:p>
            <a:r>
              <a:rPr lang="sv-SE" sz="1200" b="0" i="0" kern="1200" dirty="0">
                <a:solidFill>
                  <a:schemeClr val="tx1"/>
                </a:solidFill>
                <a:effectLst/>
                <a:latin typeface="+mn-lt"/>
                <a:ea typeface="+mn-ea"/>
                <a:cs typeface="+mn-cs"/>
              </a:rPr>
              <a:t>Familjenivå – relationer och föräldrars egna problem</a:t>
            </a:r>
          </a:p>
          <a:p>
            <a:r>
              <a:rPr lang="sv-SE" sz="1200" b="0" i="0" kern="1200" dirty="0">
                <a:solidFill>
                  <a:schemeClr val="tx1"/>
                </a:solidFill>
                <a:effectLst/>
                <a:latin typeface="+mn-lt"/>
                <a:ea typeface="+mn-ea"/>
                <a:cs typeface="+mn-cs"/>
              </a:rPr>
              <a:t>I skolan – attityder och relationer bland kamrater</a:t>
            </a:r>
            <a:r>
              <a:rPr lang="sv-SE" sz="1200" b="0" i="0" kern="1200" baseline="0" dirty="0">
                <a:solidFill>
                  <a:schemeClr val="tx1"/>
                </a:solidFill>
                <a:effectLst/>
                <a:latin typeface="+mn-lt"/>
                <a:ea typeface="+mn-ea"/>
                <a:cs typeface="+mn-cs"/>
              </a:rPr>
              <a:t> och</a:t>
            </a:r>
            <a:r>
              <a:rPr lang="sv-SE" sz="1200" b="0" i="0" kern="1200" dirty="0">
                <a:solidFill>
                  <a:schemeClr val="tx1"/>
                </a:solidFill>
                <a:effectLst/>
                <a:latin typeface="+mn-lt"/>
                <a:ea typeface="+mn-ea"/>
                <a:cs typeface="+mn-cs"/>
              </a:rPr>
              <a:t> lärare,</a:t>
            </a:r>
            <a:r>
              <a:rPr lang="sv-SE" sz="1200" b="0" i="0" kern="1200" baseline="0" dirty="0">
                <a:solidFill>
                  <a:schemeClr val="tx1"/>
                </a:solidFill>
                <a:effectLst/>
                <a:latin typeface="+mn-lt"/>
                <a:ea typeface="+mn-ea"/>
                <a:cs typeface="+mn-cs"/>
              </a:rPr>
              <a:t> trivsel, begåvning</a:t>
            </a:r>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I samhällets struktur och normer,</a:t>
            </a:r>
            <a:r>
              <a:rPr lang="sv-SE" sz="1200" b="0" i="0" kern="1200" baseline="0" dirty="0">
                <a:solidFill>
                  <a:schemeClr val="tx1"/>
                </a:solidFill>
                <a:effectLst/>
                <a:latin typeface="+mn-lt"/>
                <a:ea typeface="+mn-ea"/>
                <a:cs typeface="+mn-cs"/>
              </a:rPr>
              <a:t> tillgång till alkohol och droger, brist på preventiva insatser</a:t>
            </a:r>
            <a:endParaRPr lang="sv-SE"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dirty="0"/>
              <a:t>Riskfaktorerna</a:t>
            </a:r>
            <a:r>
              <a:rPr lang="sv-SE" sz="1200" baseline="0" dirty="0"/>
              <a:t> </a:t>
            </a:r>
            <a:r>
              <a:rPr lang="sv-SE" sz="1200" dirty="0"/>
              <a:t>kan balanseras</a:t>
            </a:r>
            <a:r>
              <a:rPr lang="sv-SE" sz="1200" baseline="0" dirty="0"/>
              <a:t> upp av en eller flera </a:t>
            </a:r>
            <a:r>
              <a:rPr lang="sv-SE" sz="1200" b="1" dirty="0"/>
              <a:t>skyddsfaktorer</a:t>
            </a:r>
            <a:r>
              <a:rPr lang="sv-SE" sz="1200" dirty="0"/>
              <a:t> och på så sätt minska sannolikheten för att barnet senare hamnar</a:t>
            </a:r>
            <a:r>
              <a:rPr lang="sv-SE" sz="1200" baseline="0" dirty="0"/>
              <a:t> i svårigheter</a:t>
            </a:r>
            <a:r>
              <a:rPr lang="sv-SE" sz="120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dirty="0"/>
          </a:p>
          <a:p>
            <a:pPr marL="0" indent="0">
              <a:spcAft>
                <a:spcPts val="0"/>
              </a:spcAft>
              <a:buNone/>
              <a:defRPr/>
            </a:pPr>
            <a:r>
              <a:rPr lang="sv-SE" sz="1200" b="1" i="1" dirty="0"/>
              <a:t>Referens för fördjupning: </a:t>
            </a:r>
          </a:p>
          <a:p>
            <a:pPr marL="0" indent="0">
              <a:spcAft>
                <a:spcPts val="0"/>
              </a:spcAft>
              <a:buNone/>
              <a:defRPr/>
            </a:pPr>
            <a:r>
              <a:rPr lang="sv-SE" sz="1200" b="0" i="0" dirty="0"/>
              <a:t>Research </a:t>
            </a:r>
            <a:r>
              <a:rPr lang="sv-SE" sz="1200" b="0" i="0" dirty="0" err="1"/>
              <a:t>institute</a:t>
            </a:r>
            <a:r>
              <a:rPr lang="sv-SE" sz="1200" b="0" i="0" baseline="0" dirty="0"/>
              <a:t> och Sweden (2021). </a:t>
            </a:r>
            <a:r>
              <a:rPr lang="sv-SE" sz="1200" b="0" i="1" dirty="0"/>
              <a:t>Risk- och skyddsfaktorer.</a:t>
            </a:r>
            <a:r>
              <a:rPr lang="sv-SE" sz="1200" b="0" i="1" baseline="0" dirty="0"/>
              <a:t> Vad vet vi och vad kan göras med kunskapen?</a:t>
            </a:r>
            <a:endParaRPr lang="sv-SE" sz="1200" b="0" i="1" dirty="0"/>
          </a:p>
          <a:p>
            <a:pPr marL="0" indent="0">
              <a:spcAft>
                <a:spcPts val="0"/>
              </a:spcAft>
              <a:buNone/>
              <a:defRPr/>
            </a:pPr>
            <a:r>
              <a:rPr lang="sv-SE" sz="1200" i="1" dirty="0"/>
              <a:t>Andershed, A-K., &amp; Andershed, H. (2009). Bedömning av risk- och skyddsfaktorer för normbrytande beteende hos unga: Hur kan vi använda teori och forskning i praktiken. I Barn och unga som begår brott. Handbok för socialtjänsten. </a:t>
            </a:r>
          </a:p>
          <a:p>
            <a:pPr marL="0" indent="0">
              <a:spcAft>
                <a:spcPts val="0"/>
              </a:spcAft>
              <a:buNone/>
              <a:defRPr/>
            </a:pPr>
            <a:r>
              <a:rPr lang="sv-SE" sz="1200" i="1" dirty="0"/>
              <a:t>Sundell, K., &amp; Forster, M. (2005). En grund för att växa : forskning om att förebygga beteendeproblem hos barn. Stockholm : Forsknings- och utvecklingsenheten, Socialtjänstförvaltningen, Stockholms stad. </a:t>
            </a:r>
            <a:endParaRPr lang="sv-SE" sz="1200" b="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tx1"/>
                </a:solidFill>
                <a:latin typeface="Times New Roman" panose="02020603050405020304" pitchFamily="18" charset="0"/>
                <a:cs typeface="Times New Roman" panose="02020603050405020304" pitchFamily="18" charset="0"/>
              </a:rPr>
              <a:t>Källa: Andershed &amp; Andershed, 2005, 2008</a:t>
            </a:r>
            <a:endParaRPr lang="sv-SE" sz="1200" i="1" dirty="0"/>
          </a:p>
          <a:p>
            <a:pPr marL="0" indent="0">
              <a:spcAft>
                <a:spcPts val="0"/>
              </a:spcAft>
              <a:buNone/>
              <a:defRPr/>
            </a:pPr>
            <a:r>
              <a:rPr lang="sv-SE" sz="1200" dirty="0">
                <a:hlinkClick r:id="rId3"/>
              </a:rPr>
              <a:t>Risk- och skyddsfaktorer för </a:t>
            </a:r>
            <a:r>
              <a:rPr lang="sv-SE" sz="1200" dirty="0" err="1">
                <a:hlinkClick r:id="rId3"/>
              </a:rPr>
              <a:t>normbrytancnhgiibilde</a:t>
            </a:r>
            <a:r>
              <a:rPr lang="sv-SE" sz="1200" dirty="0">
                <a:hlinkClick r:id="rId3"/>
              </a:rPr>
              <a:t> beteende – Kunskapsguiden</a:t>
            </a:r>
            <a:endParaRPr lang="sv-SE" sz="1200" dirty="0"/>
          </a:p>
        </p:txBody>
      </p:sp>
      <p:sp>
        <p:nvSpPr>
          <p:cNvPr id="4" name="Platshållare för bildnummer 3"/>
          <p:cNvSpPr>
            <a:spLocks noGrp="1"/>
          </p:cNvSpPr>
          <p:nvPr>
            <p:ph type="sldNum" sz="quarter" idx="10"/>
          </p:nvPr>
        </p:nvSpPr>
        <p:spPr/>
        <p:txBody>
          <a:bodyPr/>
          <a:lstStyle/>
          <a:p>
            <a:fld id="{CE5D709F-E256-4A36-B43A-C2969BEDD107}" type="slidenum">
              <a:rPr lang="sv-SE" smtClean="0"/>
              <a:pPr/>
              <a:t>9</a:t>
            </a:fld>
            <a:endParaRPr lang="sv-SE"/>
          </a:p>
        </p:txBody>
      </p:sp>
    </p:spTree>
    <p:extLst>
      <p:ext uri="{BB962C8B-B14F-4D97-AF65-F5344CB8AC3E}">
        <p14:creationId xmlns:p14="http://schemas.microsoft.com/office/powerpoint/2010/main" val="1095179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n_1">
    <p:spTree>
      <p:nvGrpSpPr>
        <p:cNvPr id="1" name=""/>
        <p:cNvGrpSpPr/>
        <p:nvPr/>
      </p:nvGrpSpPr>
      <p:grpSpPr>
        <a:xfrm>
          <a:off x="0" y="0"/>
          <a:ext cx="0" cy="0"/>
          <a:chOff x="0" y="0"/>
          <a:chExt cx="0" cy="0"/>
        </a:xfrm>
      </p:grpSpPr>
      <p:pic>
        <p:nvPicPr>
          <p:cNvPr id="12" name="Bildobjekt 11" descr="Sida5.jpg"/>
          <p:cNvPicPr>
            <a:picLocks noChangeAspect="1"/>
          </p:cNvPicPr>
          <p:nvPr userDrawn="1"/>
        </p:nvPicPr>
        <p:blipFill>
          <a:blip r:embed="rId2" cstate="screen"/>
          <a:stretch>
            <a:fillRect/>
          </a:stretch>
        </p:blipFill>
        <p:spPr>
          <a:xfrm>
            <a:off x="0" y="0"/>
            <a:ext cx="9144000" cy="6858000"/>
          </a:xfrm>
          <a:prstGeom prst="rect">
            <a:avLst/>
          </a:prstGeom>
        </p:spPr>
      </p:pic>
      <p:pic>
        <p:nvPicPr>
          <p:cNvPr id="10" name="Bildobjekt 9" descr="StockholmsStad_logot#21B0A8.png"/>
          <p:cNvPicPr>
            <a:picLocks noChangeAspect="1"/>
          </p:cNvPicPr>
          <p:nvPr userDrawn="1"/>
        </p:nvPicPr>
        <p:blipFill>
          <a:blip r:embed="rId3" cstate="screen"/>
          <a:stretch>
            <a:fillRect/>
          </a:stretch>
        </p:blipFill>
        <p:spPr>
          <a:xfrm>
            <a:off x="7056000" y="437497"/>
            <a:ext cx="1632207" cy="589789"/>
          </a:xfrm>
          <a:prstGeom prst="rect">
            <a:avLst/>
          </a:prstGeom>
        </p:spPr>
      </p:pic>
      <p:sp>
        <p:nvSpPr>
          <p:cNvPr id="9" name="textruta 8"/>
          <p:cNvSpPr txBox="1"/>
          <p:nvPr userDrawn="1"/>
        </p:nvSpPr>
        <p:spPr>
          <a:xfrm>
            <a:off x="5094514" y="3443844"/>
            <a:ext cx="1721922" cy="369332"/>
          </a:xfrm>
          <a:prstGeom prst="rect">
            <a:avLst/>
          </a:prstGeom>
          <a:noFill/>
        </p:spPr>
        <p:txBody>
          <a:bodyPr wrap="square" rtlCol="0">
            <a:spAutoFit/>
          </a:bodyPr>
          <a:lstStyle/>
          <a:p>
            <a:endParaRPr lang="sv-SE" dirty="0"/>
          </a:p>
        </p:txBody>
      </p:sp>
      <p:sp>
        <p:nvSpPr>
          <p:cNvPr id="30" name="Platshållare för datum 29"/>
          <p:cNvSpPr>
            <a:spLocks noGrp="1"/>
          </p:cNvSpPr>
          <p:nvPr>
            <p:ph type="dt" sz="half" idx="10"/>
          </p:nvPr>
        </p:nvSpPr>
        <p:spPr/>
        <p:txBody>
          <a:bodyPr/>
          <a:lstStyle/>
          <a:p>
            <a:fld id="{B1F3D6C8-46B4-4BCA-91C7-F8973A2C4ED8}" type="datetime1">
              <a:rPr lang="sv-SE" smtClean="0"/>
              <a:pPr/>
              <a:t>2025-07-03</a:t>
            </a:fld>
            <a:endParaRPr lang="sv-SE" dirty="0"/>
          </a:p>
        </p:txBody>
      </p:sp>
      <p:sp>
        <p:nvSpPr>
          <p:cNvPr id="13" name="Rubrik 12"/>
          <p:cNvSpPr>
            <a:spLocks noGrp="1"/>
          </p:cNvSpPr>
          <p:nvPr>
            <p:ph type="title"/>
          </p:nvPr>
        </p:nvSpPr>
        <p:spPr/>
        <p:txBody>
          <a:bodyPr/>
          <a:lstStyle/>
          <a:p>
            <a:r>
              <a:rPr lang="sv-SE"/>
              <a:t>Klicka här för att ändra format</a:t>
            </a:r>
            <a:endParaRPr lang="sv-SE" dirty="0"/>
          </a:p>
        </p:txBody>
      </p:sp>
      <p:sp>
        <p:nvSpPr>
          <p:cNvPr id="14" name="textruta 13"/>
          <p:cNvSpPr txBox="1"/>
          <p:nvPr userDrawn="1"/>
        </p:nvSpPr>
        <p:spPr>
          <a:xfrm>
            <a:off x="3222625" y="6224072"/>
            <a:ext cx="3273425" cy="246221"/>
          </a:xfrm>
          <a:prstGeom prst="rect">
            <a:avLst/>
          </a:prstGeom>
          <a:noFill/>
        </p:spPr>
        <p:txBody>
          <a:bodyPr wrap="square" rtlCol="0">
            <a:spAutoFit/>
          </a:bodyPr>
          <a:lstStyle/>
          <a:p>
            <a:r>
              <a:rPr lang="sv-SE" sz="1000" dirty="0">
                <a:solidFill>
                  <a:srgbClr val="F5F3EE"/>
                </a:solidFill>
              </a:rPr>
              <a:t>The Capital of Scandinavia</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örstasidan_2_rutor_1">
    <p:spTree>
      <p:nvGrpSpPr>
        <p:cNvPr id="1" name=""/>
        <p:cNvGrpSpPr/>
        <p:nvPr/>
      </p:nvGrpSpPr>
      <p:grpSpPr>
        <a:xfrm>
          <a:off x="0" y="0"/>
          <a:ext cx="0" cy="0"/>
          <a:chOff x="0" y="0"/>
          <a:chExt cx="0" cy="0"/>
        </a:xfrm>
      </p:grpSpPr>
      <p:pic>
        <p:nvPicPr>
          <p:cNvPr id="7" name="Bildobjekt 6" descr="Sida10.jpg"/>
          <p:cNvPicPr>
            <a:picLocks noChangeAspect="1"/>
          </p:cNvPicPr>
          <p:nvPr userDrawn="1"/>
        </p:nvPicPr>
        <p:blipFill>
          <a:blip r:embed="rId2" cstate="screen"/>
          <a:stretch>
            <a:fillRect/>
          </a:stretch>
        </p:blipFill>
        <p:spPr>
          <a:xfrm>
            <a:off x="0" y="0"/>
            <a:ext cx="9144000" cy="6858000"/>
          </a:xfrm>
          <a:prstGeom prst="rect">
            <a:avLst/>
          </a:prstGeom>
        </p:spPr>
      </p:pic>
      <p:sp>
        <p:nvSpPr>
          <p:cNvPr id="8" name="Platshållare för text 16"/>
          <p:cNvSpPr txBox="1">
            <a:spLocks/>
          </p:cNvSpPr>
          <p:nvPr userDrawn="1"/>
        </p:nvSpPr>
        <p:spPr>
          <a:xfrm>
            <a:off x="457677" y="457784"/>
            <a:ext cx="5472000" cy="3960000"/>
          </a:xfrm>
          <a:prstGeom prst="rect">
            <a:avLst/>
          </a:prstGeom>
          <a:solidFill>
            <a:srgbClr val="F5F3EE"/>
          </a:solidFill>
          <a:ln>
            <a:noFill/>
          </a:ln>
        </p:spPr>
        <p:txBody>
          <a:bodyPr lIns="234000" rIns="234000"/>
          <a:lstStyle>
            <a:lvl1pPr>
              <a:buNone/>
              <a:defRPr/>
            </a:lvl1pPr>
          </a:lstStyle>
          <a:p>
            <a:pPr marL="0" marR="0" lvl="0" indent="0" algn="l" defTabSz="914400" rtl="0" eaLnBrk="1" fontAlgn="auto" latinLnBrk="0" hangingPunct="1">
              <a:lnSpc>
                <a:spcPts val="2000"/>
              </a:lnSpc>
              <a:spcBef>
                <a:spcPts val="0"/>
              </a:spcBef>
              <a:spcAft>
                <a:spcPts val="0"/>
              </a:spcAft>
              <a:buClrTx/>
              <a:buSzTx/>
              <a:buFont typeface="Arial" pitchFamily="34" charset="0"/>
              <a:buNone/>
              <a:tabLst/>
              <a:defRPr/>
            </a:pPr>
            <a:r>
              <a:rPr kumimoji="0" lang="sv-SE" sz="2000" b="0" i="0" u="none" strike="noStrike" kern="1200" cap="none" spc="0" normalizeH="0" baseline="0" noProof="0">
                <a:ln>
                  <a:noFill/>
                </a:ln>
                <a:solidFill>
                  <a:srgbClr val="000000"/>
                </a:solidFill>
                <a:effectLst/>
                <a:uLnTx/>
                <a:uFillTx/>
                <a:latin typeface="+mn-lt"/>
                <a:ea typeface="+mn-ea"/>
                <a:cs typeface="+mn-cs"/>
              </a:rPr>
              <a:t> </a:t>
            </a:r>
            <a:endParaRPr kumimoji="0" lang="sv-SE"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2" name="Rubrik 1"/>
          <p:cNvSpPr>
            <a:spLocks noGrp="1"/>
          </p:cNvSpPr>
          <p:nvPr>
            <p:ph type="title"/>
          </p:nvPr>
        </p:nvSpPr>
        <p:spPr/>
        <p:txBody>
          <a:bodyPr/>
          <a:lstStyle/>
          <a:p>
            <a:r>
              <a:rPr lang="sv-SE" dirty="0"/>
              <a:t>Klicka här för att ändra format</a:t>
            </a:r>
          </a:p>
        </p:txBody>
      </p:sp>
      <p:sp>
        <p:nvSpPr>
          <p:cNvPr id="3" name="Platshållare för datum 2"/>
          <p:cNvSpPr>
            <a:spLocks noGrp="1"/>
          </p:cNvSpPr>
          <p:nvPr>
            <p:ph type="dt" sz="half" idx="10"/>
          </p:nvPr>
        </p:nvSpPr>
        <p:spPr/>
        <p:txBody>
          <a:bodyPr/>
          <a:lstStyle/>
          <a:p>
            <a:fld id="{99E7CA51-3ACB-46EF-8768-2C3FDF062540}" type="datetime1">
              <a:rPr lang="sv-SE" smtClean="0"/>
              <a:pPr/>
              <a:t>2025-07-03</a:t>
            </a:fld>
            <a:endParaRPr lang="sv-SE" dirty="0"/>
          </a:p>
        </p:txBody>
      </p:sp>
      <p:sp>
        <p:nvSpPr>
          <p:cNvPr id="5" name="Platshållare för text 15"/>
          <p:cNvSpPr>
            <a:spLocks noGrp="1"/>
          </p:cNvSpPr>
          <p:nvPr>
            <p:ph idx="1"/>
          </p:nvPr>
        </p:nvSpPr>
        <p:spPr>
          <a:xfrm>
            <a:off x="458788" y="2114551"/>
            <a:ext cx="5486400" cy="2200274"/>
          </a:xfrm>
          <a:prstGeom prst="rect">
            <a:avLst/>
          </a:prstGeom>
        </p:spPr>
        <p:txBody>
          <a:bodyPr vert="horz" lIns="234000" tIns="45720" rIns="234000" bIns="45720" rtlCol="0">
            <a:noAutofit/>
          </a:bodyPr>
          <a:lstStyle>
            <a:lvl1pPr>
              <a:lnSpc>
                <a:spcPct val="100000"/>
              </a:lnSpc>
              <a:defRPr sz="2000" b="0"/>
            </a:lvl1pPr>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sp>
        <p:nvSpPr>
          <p:cNvPr id="14" name="Rektangel 13"/>
          <p:cNvSpPr/>
          <p:nvPr userDrawn="1"/>
        </p:nvSpPr>
        <p:spPr>
          <a:xfrm>
            <a:off x="5929200" y="4417200"/>
            <a:ext cx="2757600" cy="1976400"/>
          </a:xfrm>
          <a:prstGeom prst="rect">
            <a:avLst/>
          </a:prstGeom>
          <a:solidFill>
            <a:srgbClr val="F5F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solidFill>
                <a:srgbClr val="000000"/>
              </a:solidFill>
            </a:endParaRPr>
          </a:p>
        </p:txBody>
      </p:sp>
      <p:sp>
        <p:nvSpPr>
          <p:cNvPr id="10" name="textruta 9"/>
          <p:cNvSpPr txBox="1"/>
          <p:nvPr userDrawn="1"/>
        </p:nvSpPr>
        <p:spPr>
          <a:xfrm>
            <a:off x="3222625" y="6214546"/>
            <a:ext cx="2601913" cy="246221"/>
          </a:xfrm>
          <a:prstGeom prst="rect">
            <a:avLst/>
          </a:prstGeom>
          <a:noFill/>
        </p:spPr>
        <p:txBody>
          <a:bodyPr wrap="square" rtlCol="0">
            <a:spAutoFit/>
          </a:bodyPr>
          <a:lstStyle/>
          <a:p>
            <a:r>
              <a:rPr lang="sv-SE" sz="1000" dirty="0">
                <a:solidFill>
                  <a:srgbClr val="000000"/>
                </a:solidFill>
              </a:rPr>
              <a:t>The Capital of Scandinavia</a:t>
            </a:r>
          </a:p>
        </p:txBody>
      </p:sp>
      <p:pic>
        <p:nvPicPr>
          <p:cNvPr id="13" name="Bildobjekt 12" descr="StockholmsStad_logot#21B0A5.png"/>
          <p:cNvPicPr>
            <a:picLocks noChangeAspect="1"/>
          </p:cNvPicPr>
          <p:nvPr userDrawn="1"/>
        </p:nvPicPr>
        <p:blipFill>
          <a:blip r:embed="rId3" cstate="screen"/>
          <a:stretch>
            <a:fillRect/>
          </a:stretch>
        </p:blipFill>
        <p:spPr>
          <a:xfrm>
            <a:off x="7075050" y="461250"/>
            <a:ext cx="1613919" cy="54864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örstasidan_2_rutor_2">
    <p:spTree>
      <p:nvGrpSpPr>
        <p:cNvPr id="1" name=""/>
        <p:cNvGrpSpPr/>
        <p:nvPr/>
      </p:nvGrpSpPr>
      <p:grpSpPr>
        <a:xfrm>
          <a:off x="0" y="0"/>
          <a:ext cx="0" cy="0"/>
          <a:chOff x="0" y="0"/>
          <a:chExt cx="0" cy="0"/>
        </a:xfrm>
      </p:grpSpPr>
      <p:sp>
        <p:nvSpPr>
          <p:cNvPr id="8" name="Platshållare för text 16"/>
          <p:cNvSpPr txBox="1">
            <a:spLocks/>
          </p:cNvSpPr>
          <p:nvPr userDrawn="1"/>
        </p:nvSpPr>
        <p:spPr>
          <a:xfrm>
            <a:off x="457677" y="457784"/>
            <a:ext cx="5472000" cy="3960000"/>
          </a:xfrm>
          <a:prstGeom prst="rect">
            <a:avLst/>
          </a:prstGeom>
          <a:solidFill>
            <a:srgbClr val="683788"/>
          </a:solidFill>
          <a:ln>
            <a:noFill/>
          </a:ln>
        </p:spPr>
        <p:txBody>
          <a:bodyPr lIns="234000" rIns="234000"/>
          <a:lstStyle>
            <a:lvl1pPr>
              <a:buNone/>
              <a:defRPr/>
            </a:lvl1pPr>
          </a:lstStyle>
          <a:p>
            <a:pPr marL="0" marR="0" lvl="0" indent="0" algn="l" defTabSz="914400" rtl="0" eaLnBrk="1" fontAlgn="auto" latinLnBrk="0" hangingPunct="1">
              <a:lnSpc>
                <a:spcPts val="2000"/>
              </a:lnSpc>
              <a:spcBef>
                <a:spcPts val="0"/>
              </a:spcBef>
              <a:spcAft>
                <a:spcPts val="0"/>
              </a:spcAft>
              <a:buClrTx/>
              <a:buSzTx/>
              <a:buFont typeface="Arial" pitchFamily="34" charset="0"/>
              <a:buNone/>
              <a:tabLst/>
              <a:defRPr/>
            </a:pPr>
            <a:r>
              <a:rPr kumimoji="0" lang="sv-SE" sz="2000" b="0" i="0" u="none" strike="noStrike" kern="1200" cap="none" spc="0" normalizeH="0" baseline="0" noProof="0">
                <a:ln>
                  <a:noFill/>
                </a:ln>
                <a:solidFill>
                  <a:srgbClr val="000000"/>
                </a:solidFill>
                <a:effectLst/>
                <a:uLnTx/>
                <a:uFillTx/>
                <a:latin typeface="+mn-lt"/>
                <a:ea typeface="+mn-ea"/>
                <a:cs typeface="+mn-cs"/>
              </a:rPr>
              <a:t> </a:t>
            </a:r>
            <a:endParaRPr kumimoji="0" lang="sv-SE"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2" name="Rubrik 1"/>
          <p:cNvSpPr>
            <a:spLocks noGrp="1"/>
          </p:cNvSpPr>
          <p:nvPr>
            <p:ph type="title"/>
          </p:nvPr>
        </p:nvSpPr>
        <p:spPr/>
        <p:txBody>
          <a:bodyPr/>
          <a:lstStyle>
            <a:lvl1pPr>
              <a:defRPr>
                <a:solidFill>
                  <a:srgbClr val="F5F3EE"/>
                </a:solidFill>
              </a:defRPr>
            </a:lvl1pPr>
          </a:lstStyle>
          <a:p>
            <a:r>
              <a:rPr lang="sv-SE" dirty="0"/>
              <a:t>Klicka här för att ändra format</a:t>
            </a:r>
          </a:p>
        </p:txBody>
      </p:sp>
      <p:sp>
        <p:nvSpPr>
          <p:cNvPr id="3" name="Platshållare för datum 2"/>
          <p:cNvSpPr>
            <a:spLocks noGrp="1"/>
          </p:cNvSpPr>
          <p:nvPr>
            <p:ph type="dt" sz="half" idx="10"/>
          </p:nvPr>
        </p:nvSpPr>
        <p:spPr/>
        <p:txBody>
          <a:bodyPr/>
          <a:lstStyle/>
          <a:p>
            <a:fld id="{D5A6129D-C112-4297-9DD6-96C50E503577}" type="datetime1">
              <a:rPr lang="sv-SE" smtClean="0"/>
              <a:pPr/>
              <a:t>2025-07-03</a:t>
            </a:fld>
            <a:endParaRPr lang="sv-SE" dirty="0"/>
          </a:p>
        </p:txBody>
      </p:sp>
      <p:sp>
        <p:nvSpPr>
          <p:cNvPr id="5" name="Platshållare för text 15"/>
          <p:cNvSpPr>
            <a:spLocks noGrp="1"/>
          </p:cNvSpPr>
          <p:nvPr>
            <p:ph idx="1"/>
          </p:nvPr>
        </p:nvSpPr>
        <p:spPr>
          <a:xfrm>
            <a:off x="458788" y="2114551"/>
            <a:ext cx="5486400" cy="2200274"/>
          </a:xfrm>
          <a:prstGeom prst="rect">
            <a:avLst/>
          </a:prstGeom>
        </p:spPr>
        <p:txBody>
          <a:bodyPr vert="horz" lIns="234000" tIns="45720" rIns="234000" bIns="45720" rtlCol="0">
            <a:noAutofit/>
          </a:bodyPr>
          <a:lstStyle>
            <a:lvl1pPr>
              <a:lnSpc>
                <a:spcPct val="100000"/>
              </a:lnSpc>
              <a:defRPr sz="2000">
                <a:solidFill>
                  <a:srgbClr val="F5F3EE"/>
                </a:solidFill>
              </a:defRPr>
            </a:lvl1pPr>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pic>
        <p:nvPicPr>
          <p:cNvPr id="11" name="Bildobjekt 10" descr="StockholmsStad_logot#21B0A5.png"/>
          <p:cNvPicPr>
            <a:picLocks noChangeAspect="1"/>
          </p:cNvPicPr>
          <p:nvPr userDrawn="1"/>
        </p:nvPicPr>
        <p:blipFill>
          <a:blip r:embed="rId2" cstate="screen"/>
          <a:stretch>
            <a:fillRect/>
          </a:stretch>
        </p:blipFill>
        <p:spPr>
          <a:xfrm>
            <a:off x="7075050" y="461250"/>
            <a:ext cx="1613919" cy="548641"/>
          </a:xfrm>
          <a:prstGeom prst="rect">
            <a:avLst/>
          </a:prstGeom>
        </p:spPr>
      </p:pic>
      <p:sp>
        <p:nvSpPr>
          <p:cNvPr id="9" name="Platshållare för bild 11"/>
          <p:cNvSpPr>
            <a:spLocks noGrp="1"/>
          </p:cNvSpPr>
          <p:nvPr>
            <p:ph type="pic" sz="quarter" idx="11"/>
          </p:nvPr>
        </p:nvSpPr>
        <p:spPr>
          <a:xfrm>
            <a:off x="5929820" y="4416985"/>
            <a:ext cx="2758567" cy="1975878"/>
          </a:xfrm>
          <a:solidFill>
            <a:srgbClr val="289D93"/>
          </a:solidFill>
        </p:spPr>
        <p:txBody>
          <a:bodyPr/>
          <a:lstStyle/>
          <a:p>
            <a:endParaRPr lang="sv-S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örstasidan_2_rutor_3">
    <p:spTree>
      <p:nvGrpSpPr>
        <p:cNvPr id="1" name=""/>
        <p:cNvGrpSpPr/>
        <p:nvPr/>
      </p:nvGrpSpPr>
      <p:grpSpPr>
        <a:xfrm>
          <a:off x="0" y="0"/>
          <a:ext cx="0" cy="0"/>
          <a:chOff x="0" y="0"/>
          <a:chExt cx="0" cy="0"/>
        </a:xfrm>
      </p:grpSpPr>
      <p:sp>
        <p:nvSpPr>
          <p:cNvPr id="8" name="Platshållare för text 16"/>
          <p:cNvSpPr txBox="1">
            <a:spLocks/>
          </p:cNvSpPr>
          <p:nvPr userDrawn="1"/>
        </p:nvSpPr>
        <p:spPr>
          <a:xfrm>
            <a:off x="457677" y="457784"/>
            <a:ext cx="5472000" cy="3960000"/>
          </a:xfrm>
          <a:prstGeom prst="rect">
            <a:avLst/>
          </a:prstGeom>
          <a:solidFill>
            <a:srgbClr val="007EC4"/>
          </a:solidFill>
          <a:ln>
            <a:noFill/>
          </a:ln>
        </p:spPr>
        <p:txBody>
          <a:bodyPr lIns="234000" rIns="234000"/>
          <a:lstStyle>
            <a:lvl1pPr>
              <a:buNone/>
              <a:defRPr/>
            </a:lvl1pPr>
          </a:lstStyle>
          <a:p>
            <a:pPr marL="0" marR="0" lvl="0" indent="0" algn="l" defTabSz="914400" rtl="0" eaLnBrk="1" fontAlgn="auto" latinLnBrk="0" hangingPunct="1">
              <a:lnSpc>
                <a:spcPts val="2000"/>
              </a:lnSpc>
              <a:spcBef>
                <a:spcPts val="0"/>
              </a:spcBef>
              <a:spcAft>
                <a:spcPts val="0"/>
              </a:spcAft>
              <a:buClrTx/>
              <a:buSzTx/>
              <a:buFont typeface="Arial" pitchFamily="34" charset="0"/>
              <a:buNone/>
              <a:tabLst/>
              <a:defRPr/>
            </a:pPr>
            <a:r>
              <a:rPr kumimoji="0" lang="sv-SE" sz="2000" b="0" i="0" u="none" strike="noStrike" kern="1200" cap="none" spc="0" normalizeH="0" baseline="0" noProof="0">
                <a:ln>
                  <a:noFill/>
                </a:ln>
                <a:solidFill>
                  <a:srgbClr val="000000"/>
                </a:solidFill>
                <a:effectLst/>
                <a:uLnTx/>
                <a:uFillTx/>
                <a:latin typeface="+mn-lt"/>
                <a:ea typeface="+mn-ea"/>
                <a:cs typeface="+mn-cs"/>
              </a:rPr>
              <a:t> </a:t>
            </a:r>
            <a:endParaRPr kumimoji="0" lang="sv-SE"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2" name="Rubrik 1"/>
          <p:cNvSpPr>
            <a:spLocks noGrp="1"/>
          </p:cNvSpPr>
          <p:nvPr>
            <p:ph type="title"/>
          </p:nvPr>
        </p:nvSpPr>
        <p:spPr/>
        <p:txBody>
          <a:bodyPr/>
          <a:lstStyle>
            <a:lvl1pPr>
              <a:defRPr>
                <a:solidFill>
                  <a:srgbClr val="F5F3EE"/>
                </a:solidFill>
              </a:defRPr>
            </a:lvl1pPr>
          </a:lstStyle>
          <a:p>
            <a:r>
              <a:rPr lang="sv-SE" dirty="0"/>
              <a:t>Klicka här för att ändra format</a:t>
            </a:r>
          </a:p>
        </p:txBody>
      </p:sp>
      <p:sp>
        <p:nvSpPr>
          <p:cNvPr id="3" name="Platshållare för datum 2"/>
          <p:cNvSpPr>
            <a:spLocks noGrp="1"/>
          </p:cNvSpPr>
          <p:nvPr>
            <p:ph type="dt" sz="half" idx="10"/>
          </p:nvPr>
        </p:nvSpPr>
        <p:spPr/>
        <p:txBody>
          <a:bodyPr/>
          <a:lstStyle/>
          <a:p>
            <a:fld id="{8F862FF1-9129-4601-9CB8-B147423A5DA6}" type="datetime1">
              <a:rPr lang="sv-SE" smtClean="0"/>
              <a:pPr/>
              <a:t>2025-07-03</a:t>
            </a:fld>
            <a:endParaRPr lang="sv-SE" dirty="0"/>
          </a:p>
        </p:txBody>
      </p:sp>
      <p:sp>
        <p:nvSpPr>
          <p:cNvPr id="5" name="Platshållare för text 15"/>
          <p:cNvSpPr>
            <a:spLocks noGrp="1"/>
          </p:cNvSpPr>
          <p:nvPr>
            <p:ph idx="1"/>
          </p:nvPr>
        </p:nvSpPr>
        <p:spPr>
          <a:xfrm>
            <a:off x="458788" y="2114551"/>
            <a:ext cx="5486400" cy="2200274"/>
          </a:xfrm>
          <a:prstGeom prst="rect">
            <a:avLst/>
          </a:prstGeom>
        </p:spPr>
        <p:txBody>
          <a:bodyPr vert="horz" lIns="234000" tIns="45720" rIns="234000" bIns="45720" rtlCol="0">
            <a:noAutofit/>
          </a:bodyPr>
          <a:lstStyle>
            <a:lvl1pPr>
              <a:lnSpc>
                <a:spcPct val="100000"/>
              </a:lnSpc>
              <a:defRPr sz="2000" b="0">
                <a:solidFill>
                  <a:srgbClr val="F5F3EE"/>
                </a:solidFill>
              </a:defRPr>
            </a:lvl1pPr>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pic>
        <p:nvPicPr>
          <p:cNvPr id="11" name="Bildobjekt 10" descr="StockholmsStad_logot#21B0A5.png"/>
          <p:cNvPicPr>
            <a:picLocks noChangeAspect="1"/>
          </p:cNvPicPr>
          <p:nvPr userDrawn="1"/>
        </p:nvPicPr>
        <p:blipFill>
          <a:blip r:embed="rId2" cstate="screen"/>
          <a:stretch>
            <a:fillRect/>
          </a:stretch>
        </p:blipFill>
        <p:spPr>
          <a:xfrm>
            <a:off x="7075050" y="461250"/>
            <a:ext cx="1613919" cy="548641"/>
          </a:xfrm>
          <a:prstGeom prst="rect">
            <a:avLst/>
          </a:prstGeom>
        </p:spPr>
      </p:pic>
      <p:sp>
        <p:nvSpPr>
          <p:cNvPr id="9" name="Platshållare för bild 11"/>
          <p:cNvSpPr>
            <a:spLocks noGrp="1"/>
          </p:cNvSpPr>
          <p:nvPr>
            <p:ph type="pic" sz="quarter" idx="11"/>
          </p:nvPr>
        </p:nvSpPr>
        <p:spPr>
          <a:xfrm>
            <a:off x="5929820" y="4416985"/>
            <a:ext cx="2758567" cy="1975878"/>
          </a:xfrm>
          <a:solidFill>
            <a:srgbClr val="C40068"/>
          </a:solidFill>
        </p:spPr>
        <p:txBody>
          <a:bodyPr/>
          <a:lstStyle/>
          <a:p>
            <a:endParaRPr lang="sv-S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örstasidan_2_rutor_4">
    <p:spTree>
      <p:nvGrpSpPr>
        <p:cNvPr id="1" name=""/>
        <p:cNvGrpSpPr/>
        <p:nvPr/>
      </p:nvGrpSpPr>
      <p:grpSpPr>
        <a:xfrm>
          <a:off x="0" y="0"/>
          <a:ext cx="0" cy="0"/>
          <a:chOff x="0" y="0"/>
          <a:chExt cx="0" cy="0"/>
        </a:xfrm>
      </p:grpSpPr>
      <p:sp>
        <p:nvSpPr>
          <p:cNvPr id="8" name="Platshållare för text 16"/>
          <p:cNvSpPr txBox="1">
            <a:spLocks/>
          </p:cNvSpPr>
          <p:nvPr userDrawn="1"/>
        </p:nvSpPr>
        <p:spPr>
          <a:xfrm>
            <a:off x="457677" y="457784"/>
            <a:ext cx="5472000" cy="3960000"/>
          </a:xfrm>
          <a:prstGeom prst="rect">
            <a:avLst/>
          </a:prstGeom>
          <a:solidFill>
            <a:srgbClr val="289D93"/>
          </a:solidFill>
          <a:ln>
            <a:noFill/>
          </a:ln>
        </p:spPr>
        <p:txBody>
          <a:bodyPr lIns="234000" rIns="234000"/>
          <a:lstStyle>
            <a:lvl1pPr>
              <a:buNone/>
              <a:defRPr/>
            </a:lvl1pPr>
          </a:lstStyle>
          <a:p>
            <a:pPr marL="0" marR="0" lvl="0" indent="0" algn="l" defTabSz="914400" rtl="0" eaLnBrk="1" fontAlgn="auto" latinLnBrk="0" hangingPunct="1">
              <a:lnSpc>
                <a:spcPts val="2000"/>
              </a:lnSpc>
              <a:spcBef>
                <a:spcPts val="0"/>
              </a:spcBef>
              <a:spcAft>
                <a:spcPts val="0"/>
              </a:spcAft>
              <a:buClrTx/>
              <a:buSzTx/>
              <a:buFont typeface="Arial" pitchFamily="34" charset="0"/>
              <a:buNone/>
              <a:tabLst/>
              <a:defRPr/>
            </a:pPr>
            <a:r>
              <a:rPr kumimoji="0" lang="sv-SE" sz="2000" b="0" i="0" u="none" strike="noStrike" kern="1200" cap="none" spc="0" normalizeH="0" baseline="0" noProof="0">
                <a:ln>
                  <a:noFill/>
                </a:ln>
                <a:solidFill>
                  <a:srgbClr val="000000"/>
                </a:solidFill>
                <a:effectLst/>
                <a:uLnTx/>
                <a:uFillTx/>
                <a:latin typeface="+mn-lt"/>
                <a:ea typeface="+mn-ea"/>
                <a:cs typeface="+mn-cs"/>
              </a:rPr>
              <a:t> </a:t>
            </a:r>
            <a:endParaRPr kumimoji="0" lang="sv-SE"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2" name="Rubrik 1"/>
          <p:cNvSpPr>
            <a:spLocks noGrp="1"/>
          </p:cNvSpPr>
          <p:nvPr>
            <p:ph type="title"/>
          </p:nvPr>
        </p:nvSpPr>
        <p:spPr/>
        <p:txBody>
          <a:bodyPr/>
          <a:lstStyle>
            <a:lvl1pPr>
              <a:defRPr>
                <a:solidFill>
                  <a:srgbClr val="F5F3EE"/>
                </a:solidFill>
              </a:defRPr>
            </a:lvl1pPr>
          </a:lstStyle>
          <a:p>
            <a:r>
              <a:rPr lang="sv-SE" dirty="0"/>
              <a:t>Klicka här för att ändra format</a:t>
            </a:r>
          </a:p>
        </p:txBody>
      </p:sp>
      <p:sp>
        <p:nvSpPr>
          <p:cNvPr id="3" name="Platshållare för datum 2"/>
          <p:cNvSpPr>
            <a:spLocks noGrp="1"/>
          </p:cNvSpPr>
          <p:nvPr>
            <p:ph type="dt" sz="half" idx="10"/>
          </p:nvPr>
        </p:nvSpPr>
        <p:spPr/>
        <p:txBody>
          <a:bodyPr/>
          <a:lstStyle/>
          <a:p>
            <a:fld id="{DFE65727-4979-446B-8625-CCFCAC89FA53}" type="datetime1">
              <a:rPr lang="sv-SE" smtClean="0"/>
              <a:pPr/>
              <a:t>2025-07-03</a:t>
            </a:fld>
            <a:endParaRPr lang="sv-SE" dirty="0"/>
          </a:p>
        </p:txBody>
      </p:sp>
      <p:sp>
        <p:nvSpPr>
          <p:cNvPr id="5" name="Platshållare för text 15"/>
          <p:cNvSpPr>
            <a:spLocks noGrp="1"/>
          </p:cNvSpPr>
          <p:nvPr>
            <p:ph idx="1"/>
          </p:nvPr>
        </p:nvSpPr>
        <p:spPr>
          <a:xfrm>
            <a:off x="458788" y="2114551"/>
            <a:ext cx="5486400" cy="2200274"/>
          </a:xfrm>
          <a:prstGeom prst="rect">
            <a:avLst/>
          </a:prstGeom>
        </p:spPr>
        <p:txBody>
          <a:bodyPr vert="horz" lIns="234000" tIns="45720" rIns="234000" bIns="45720" rtlCol="0">
            <a:noAutofit/>
          </a:bodyPr>
          <a:lstStyle>
            <a:lvl1pPr>
              <a:lnSpc>
                <a:spcPct val="100000"/>
              </a:lnSpc>
              <a:defRPr sz="2000" b="0">
                <a:solidFill>
                  <a:srgbClr val="F5F3EE"/>
                </a:solidFill>
              </a:defRPr>
            </a:lvl1pPr>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sp>
        <p:nvSpPr>
          <p:cNvPr id="10" name="Platshållare för bild 11"/>
          <p:cNvSpPr>
            <a:spLocks noGrp="1"/>
          </p:cNvSpPr>
          <p:nvPr>
            <p:ph type="pic" sz="quarter" idx="11"/>
          </p:nvPr>
        </p:nvSpPr>
        <p:spPr>
          <a:xfrm>
            <a:off x="5929820" y="4416985"/>
            <a:ext cx="2758567" cy="1975878"/>
          </a:xfrm>
          <a:solidFill>
            <a:srgbClr val="683788"/>
          </a:solidFill>
        </p:spPr>
        <p:txBody>
          <a:bodyPr/>
          <a:lstStyle/>
          <a:p>
            <a:endParaRPr lang="sv-SE"/>
          </a:p>
        </p:txBody>
      </p:sp>
      <p:pic>
        <p:nvPicPr>
          <p:cNvPr id="11" name="Bildobjekt 10" descr="StockholmsStad_logot#21B0A5.png"/>
          <p:cNvPicPr>
            <a:picLocks noChangeAspect="1"/>
          </p:cNvPicPr>
          <p:nvPr userDrawn="1"/>
        </p:nvPicPr>
        <p:blipFill>
          <a:blip r:embed="rId2" cstate="screen"/>
          <a:stretch>
            <a:fillRect/>
          </a:stretch>
        </p:blipFill>
        <p:spPr>
          <a:xfrm>
            <a:off x="7075050" y="461250"/>
            <a:ext cx="1613919" cy="548641"/>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örstasidan_2_rutor_5">
    <p:spTree>
      <p:nvGrpSpPr>
        <p:cNvPr id="1" name=""/>
        <p:cNvGrpSpPr/>
        <p:nvPr/>
      </p:nvGrpSpPr>
      <p:grpSpPr>
        <a:xfrm>
          <a:off x="0" y="0"/>
          <a:ext cx="0" cy="0"/>
          <a:chOff x="0" y="0"/>
          <a:chExt cx="0" cy="0"/>
        </a:xfrm>
      </p:grpSpPr>
      <p:sp>
        <p:nvSpPr>
          <p:cNvPr id="7" name="Platshållare för text 16"/>
          <p:cNvSpPr txBox="1">
            <a:spLocks/>
          </p:cNvSpPr>
          <p:nvPr userDrawn="1"/>
        </p:nvSpPr>
        <p:spPr>
          <a:xfrm>
            <a:off x="457677" y="457784"/>
            <a:ext cx="5472000" cy="3960000"/>
          </a:xfrm>
          <a:prstGeom prst="rect">
            <a:avLst/>
          </a:prstGeom>
          <a:solidFill>
            <a:srgbClr val="C40068"/>
          </a:solidFill>
          <a:ln>
            <a:noFill/>
          </a:ln>
        </p:spPr>
        <p:txBody>
          <a:bodyPr lIns="234000" rIns="234000"/>
          <a:lstStyle>
            <a:lvl1pPr>
              <a:buNone/>
              <a:defRPr/>
            </a:lvl1pPr>
          </a:lstStyle>
          <a:p>
            <a:pPr marL="0" marR="0" lvl="0" indent="0" algn="l" defTabSz="914400" rtl="0" eaLnBrk="1" fontAlgn="auto" latinLnBrk="0" hangingPunct="1">
              <a:lnSpc>
                <a:spcPts val="2000"/>
              </a:lnSpc>
              <a:spcBef>
                <a:spcPts val="0"/>
              </a:spcBef>
              <a:spcAft>
                <a:spcPts val="0"/>
              </a:spcAft>
              <a:buClrTx/>
              <a:buSzTx/>
              <a:buFont typeface="Arial" pitchFamily="34" charset="0"/>
              <a:buNone/>
              <a:tabLst/>
              <a:defRPr/>
            </a:pPr>
            <a:r>
              <a:rPr kumimoji="0" lang="sv-SE" sz="2000" b="0" i="0" u="none" strike="noStrike" kern="1200" cap="none" spc="0" normalizeH="0" baseline="0" noProof="0">
                <a:ln>
                  <a:noFill/>
                </a:ln>
                <a:solidFill>
                  <a:srgbClr val="000000"/>
                </a:solidFill>
                <a:effectLst/>
                <a:uLnTx/>
                <a:uFillTx/>
                <a:latin typeface="+mn-lt"/>
                <a:ea typeface="+mn-ea"/>
                <a:cs typeface="+mn-cs"/>
              </a:rPr>
              <a:t> </a:t>
            </a:r>
            <a:endParaRPr kumimoji="0" lang="sv-SE" sz="2000" b="0" i="0" u="none" strike="noStrike" kern="1200" cap="none" spc="0" normalizeH="0" baseline="0" noProof="0" dirty="0">
              <a:ln>
                <a:noFill/>
              </a:ln>
              <a:solidFill>
                <a:srgbClr val="000000"/>
              </a:solidFill>
              <a:effectLst/>
              <a:uLnTx/>
              <a:uFillTx/>
              <a:latin typeface="+mn-lt"/>
              <a:ea typeface="+mn-ea"/>
              <a:cs typeface="+mn-cs"/>
            </a:endParaRPr>
          </a:p>
        </p:txBody>
      </p:sp>
      <p:sp>
        <p:nvSpPr>
          <p:cNvPr id="2" name="Rubrik 1"/>
          <p:cNvSpPr>
            <a:spLocks noGrp="1"/>
          </p:cNvSpPr>
          <p:nvPr>
            <p:ph type="title"/>
          </p:nvPr>
        </p:nvSpPr>
        <p:spPr/>
        <p:txBody>
          <a:bodyPr/>
          <a:lstStyle>
            <a:lvl1pPr>
              <a:defRPr>
                <a:solidFill>
                  <a:srgbClr val="F5F3EE"/>
                </a:solidFill>
              </a:defRPr>
            </a:lvl1pPr>
          </a:lstStyle>
          <a:p>
            <a:r>
              <a:rPr lang="sv-SE" dirty="0"/>
              <a:t>Klicka här för att ändra format</a:t>
            </a:r>
          </a:p>
        </p:txBody>
      </p:sp>
      <p:sp>
        <p:nvSpPr>
          <p:cNvPr id="3" name="Platshållare för datum 2"/>
          <p:cNvSpPr>
            <a:spLocks noGrp="1"/>
          </p:cNvSpPr>
          <p:nvPr>
            <p:ph type="dt" sz="half" idx="10"/>
          </p:nvPr>
        </p:nvSpPr>
        <p:spPr/>
        <p:txBody>
          <a:bodyPr/>
          <a:lstStyle/>
          <a:p>
            <a:fld id="{8047941D-3274-4AB1-ABFC-39AED11D0FE2}" type="datetime1">
              <a:rPr lang="sv-SE" smtClean="0"/>
              <a:pPr/>
              <a:t>2025-07-03</a:t>
            </a:fld>
            <a:endParaRPr lang="sv-SE" dirty="0"/>
          </a:p>
        </p:txBody>
      </p:sp>
      <p:sp>
        <p:nvSpPr>
          <p:cNvPr id="5" name="Platshållare för text 15"/>
          <p:cNvSpPr>
            <a:spLocks noGrp="1"/>
          </p:cNvSpPr>
          <p:nvPr>
            <p:ph idx="1"/>
          </p:nvPr>
        </p:nvSpPr>
        <p:spPr>
          <a:xfrm>
            <a:off x="458788" y="2114551"/>
            <a:ext cx="5486400" cy="2200274"/>
          </a:xfrm>
          <a:prstGeom prst="rect">
            <a:avLst/>
          </a:prstGeom>
        </p:spPr>
        <p:txBody>
          <a:bodyPr vert="horz" lIns="234000" tIns="45720" rIns="234000" bIns="45720" rtlCol="0">
            <a:noAutofit/>
          </a:bodyPr>
          <a:lstStyle>
            <a:lvl1pPr>
              <a:lnSpc>
                <a:spcPct val="100000"/>
              </a:lnSpc>
              <a:defRPr sz="2000" b="0">
                <a:solidFill>
                  <a:srgbClr val="F5F3EE"/>
                </a:solidFill>
              </a:defRPr>
            </a:lvl1pPr>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pic>
        <p:nvPicPr>
          <p:cNvPr id="11" name="Bildobjekt 10" descr="StockholmsStad_logot#21B0A5.png"/>
          <p:cNvPicPr>
            <a:picLocks noChangeAspect="1"/>
          </p:cNvPicPr>
          <p:nvPr userDrawn="1"/>
        </p:nvPicPr>
        <p:blipFill>
          <a:blip r:embed="rId2" cstate="screen"/>
          <a:stretch>
            <a:fillRect/>
          </a:stretch>
        </p:blipFill>
        <p:spPr>
          <a:xfrm>
            <a:off x="7075050" y="461250"/>
            <a:ext cx="1613919" cy="548641"/>
          </a:xfrm>
          <a:prstGeom prst="rect">
            <a:avLst/>
          </a:prstGeom>
        </p:spPr>
      </p:pic>
      <p:sp>
        <p:nvSpPr>
          <p:cNvPr id="8" name="Platshållare för bild 11"/>
          <p:cNvSpPr>
            <a:spLocks noGrp="1"/>
          </p:cNvSpPr>
          <p:nvPr>
            <p:ph type="pic" sz="quarter" idx="11"/>
          </p:nvPr>
        </p:nvSpPr>
        <p:spPr>
          <a:xfrm>
            <a:off x="5929820" y="4416985"/>
            <a:ext cx="2758567" cy="1975878"/>
          </a:xfrm>
          <a:solidFill>
            <a:srgbClr val="007EC4"/>
          </a:solidFill>
        </p:spPr>
        <p:txBody>
          <a:bodyPr/>
          <a:lstStyle/>
          <a:p>
            <a:endParaRPr lang="sv-S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sidor_1">
    <p:bg>
      <p:bgPr>
        <a:solidFill>
          <a:schemeClr val="bg1">
            <a:lumMod val="50000"/>
          </a:schemeClr>
        </a:solidFill>
        <a:effectLst/>
      </p:bgPr>
    </p:bg>
    <p:spTree>
      <p:nvGrpSpPr>
        <p:cNvPr id="1" name=""/>
        <p:cNvGrpSpPr/>
        <p:nvPr/>
      </p:nvGrpSpPr>
      <p:grpSpPr>
        <a:xfrm>
          <a:off x="0" y="0"/>
          <a:ext cx="0" cy="0"/>
          <a:chOff x="0" y="0"/>
          <a:chExt cx="0" cy="0"/>
        </a:xfrm>
      </p:grpSpPr>
      <p:sp>
        <p:nvSpPr>
          <p:cNvPr id="7" name="Platshållare för text 6"/>
          <p:cNvSpPr>
            <a:spLocks noGrp="1"/>
          </p:cNvSpPr>
          <p:nvPr>
            <p:ph type="body" sz="quarter" idx="13"/>
          </p:nvPr>
        </p:nvSpPr>
        <p:spPr>
          <a:xfrm>
            <a:off x="458788" y="1440000"/>
            <a:ext cx="8229600" cy="2257425"/>
          </a:xfrm>
        </p:spPr>
        <p:txBody>
          <a:bodyPr lIns="0" rIns="0"/>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sp>
        <p:nvSpPr>
          <p:cNvPr id="11" name="Platshållare för datum 10"/>
          <p:cNvSpPr>
            <a:spLocks noGrp="1"/>
          </p:cNvSpPr>
          <p:nvPr>
            <p:ph type="dt" sz="half" idx="14"/>
          </p:nvPr>
        </p:nvSpPr>
        <p:spPr/>
        <p:txBody>
          <a:bodyPr/>
          <a:lstStyle/>
          <a:p>
            <a:fld id="{F0FDCE18-A0F6-413E-86D9-10B862C2BE9D}" type="datetime1">
              <a:rPr lang="sv-SE" smtClean="0"/>
              <a:pPr/>
              <a:t>2025-07-03</a:t>
            </a:fld>
            <a:endParaRPr lang="sv-SE" dirty="0"/>
          </a:p>
        </p:txBody>
      </p:sp>
      <p:sp>
        <p:nvSpPr>
          <p:cNvPr id="12" name="Platshållare för bildnummer 11"/>
          <p:cNvSpPr>
            <a:spLocks noGrp="1"/>
          </p:cNvSpPr>
          <p:nvPr>
            <p:ph type="sldNum" sz="quarter" idx="15"/>
          </p:nvPr>
        </p:nvSpPr>
        <p:spPr/>
        <p:txBody>
          <a:bodyPr/>
          <a:lstStyle/>
          <a:p>
            <a:r>
              <a:rPr lang="sv-SE"/>
              <a:t>Sida </a:t>
            </a:r>
            <a:fld id="{DFD9F532-A642-4895-B52A-AD6ACF0CFA9D}" type="slidenum">
              <a:rPr lang="sv-SE" smtClean="0"/>
              <a:pPr/>
              <a:t>‹#›</a:t>
            </a:fld>
            <a:endParaRPr lang="sv-SE" dirty="0"/>
          </a:p>
        </p:txBody>
      </p:sp>
      <p:sp>
        <p:nvSpPr>
          <p:cNvPr id="13" name="Platshållare för sidfot 12"/>
          <p:cNvSpPr>
            <a:spLocks noGrp="1"/>
          </p:cNvSpPr>
          <p:nvPr>
            <p:ph type="ftr" sz="quarter" idx="16"/>
          </p:nvPr>
        </p:nvSpPr>
        <p:spPr/>
        <p:txBody>
          <a:bodyPr/>
          <a:lstStyle/>
          <a:p>
            <a:r>
              <a:rPr lang="sv-SE"/>
              <a:t> </a:t>
            </a:r>
            <a:endParaRPr lang="sv-SE" dirty="0"/>
          </a:p>
        </p:txBody>
      </p:sp>
      <p:sp>
        <p:nvSpPr>
          <p:cNvPr id="9" name="Rubrik 8"/>
          <p:cNvSpPr>
            <a:spLocks noGrp="1"/>
          </p:cNvSpPr>
          <p:nvPr>
            <p:ph type="title"/>
          </p:nvPr>
        </p:nvSpPr>
        <p:spPr/>
        <p:txBody>
          <a:bodyPr/>
          <a:lstStyle/>
          <a:p>
            <a:r>
              <a:rPr lang="sv-SE" dirty="0"/>
              <a:t>Klicka här för att ändra format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pitelsidor_2">
    <p:bg>
      <p:bgPr>
        <a:solidFill>
          <a:srgbClr val="007EC4"/>
        </a:solidFill>
        <a:effectLst/>
      </p:bgPr>
    </p:bg>
    <p:spTree>
      <p:nvGrpSpPr>
        <p:cNvPr id="1" name=""/>
        <p:cNvGrpSpPr/>
        <p:nvPr/>
      </p:nvGrpSpPr>
      <p:grpSpPr>
        <a:xfrm>
          <a:off x="0" y="0"/>
          <a:ext cx="0" cy="0"/>
          <a:chOff x="0" y="0"/>
          <a:chExt cx="0" cy="0"/>
        </a:xfrm>
      </p:grpSpPr>
      <p:sp>
        <p:nvSpPr>
          <p:cNvPr id="7" name="Platshållare för text 6"/>
          <p:cNvSpPr>
            <a:spLocks noGrp="1"/>
          </p:cNvSpPr>
          <p:nvPr>
            <p:ph type="body" sz="quarter" idx="13"/>
          </p:nvPr>
        </p:nvSpPr>
        <p:spPr>
          <a:xfrm>
            <a:off x="458788" y="1440000"/>
            <a:ext cx="8229600" cy="2257425"/>
          </a:xfrm>
        </p:spPr>
        <p:txBody>
          <a:bodyPr lIns="0" tIns="0" rIns="0"/>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sp>
        <p:nvSpPr>
          <p:cNvPr id="11" name="Platshållare för datum 10"/>
          <p:cNvSpPr>
            <a:spLocks noGrp="1"/>
          </p:cNvSpPr>
          <p:nvPr>
            <p:ph type="dt" sz="half" idx="14"/>
          </p:nvPr>
        </p:nvSpPr>
        <p:spPr/>
        <p:txBody>
          <a:bodyPr/>
          <a:lstStyle/>
          <a:p>
            <a:fld id="{9FB13816-8BA7-4A6C-8813-ECC58FA94B9A}" type="datetime1">
              <a:rPr lang="sv-SE" smtClean="0"/>
              <a:pPr/>
              <a:t>2025-07-03</a:t>
            </a:fld>
            <a:endParaRPr lang="sv-SE" dirty="0"/>
          </a:p>
        </p:txBody>
      </p:sp>
      <p:sp>
        <p:nvSpPr>
          <p:cNvPr id="12" name="Platshållare för bildnummer 11"/>
          <p:cNvSpPr>
            <a:spLocks noGrp="1"/>
          </p:cNvSpPr>
          <p:nvPr>
            <p:ph type="sldNum" sz="quarter" idx="15"/>
          </p:nvPr>
        </p:nvSpPr>
        <p:spPr/>
        <p:txBody>
          <a:bodyPr/>
          <a:lstStyle/>
          <a:p>
            <a:r>
              <a:rPr lang="sv-SE"/>
              <a:t>Sida </a:t>
            </a:r>
            <a:fld id="{DFD9F532-A642-4895-B52A-AD6ACF0CFA9D}" type="slidenum">
              <a:rPr lang="sv-SE" smtClean="0"/>
              <a:pPr/>
              <a:t>‹#›</a:t>
            </a:fld>
            <a:endParaRPr lang="sv-SE" dirty="0"/>
          </a:p>
        </p:txBody>
      </p:sp>
      <p:sp>
        <p:nvSpPr>
          <p:cNvPr id="13" name="Platshållare för sidfot 12"/>
          <p:cNvSpPr>
            <a:spLocks noGrp="1"/>
          </p:cNvSpPr>
          <p:nvPr>
            <p:ph type="ftr" sz="quarter" idx="16"/>
          </p:nvPr>
        </p:nvSpPr>
        <p:spPr/>
        <p:txBody>
          <a:bodyPr/>
          <a:lstStyle/>
          <a:p>
            <a:r>
              <a:rPr lang="sv-SE"/>
              <a:t> </a:t>
            </a:r>
            <a:endParaRPr lang="sv-SE" dirty="0"/>
          </a:p>
        </p:txBody>
      </p:sp>
      <p:sp>
        <p:nvSpPr>
          <p:cNvPr id="9" name="Rubrik 8"/>
          <p:cNvSpPr>
            <a:spLocks noGrp="1"/>
          </p:cNvSpPr>
          <p:nvPr>
            <p:ph type="title"/>
          </p:nvPr>
        </p:nvSpPr>
        <p:spPr/>
        <p:txBody>
          <a:bodyPr/>
          <a:lstStyle/>
          <a:p>
            <a:r>
              <a:rPr lang="sv-SE"/>
              <a:t>Klicka här för att ändra format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pitelsidor_3">
    <p:bg>
      <p:bgPr>
        <a:solidFill>
          <a:srgbClr val="289D93"/>
        </a:solidFill>
        <a:effectLst/>
      </p:bgPr>
    </p:bg>
    <p:spTree>
      <p:nvGrpSpPr>
        <p:cNvPr id="1" name=""/>
        <p:cNvGrpSpPr/>
        <p:nvPr/>
      </p:nvGrpSpPr>
      <p:grpSpPr>
        <a:xfrm>
          <a:off x="0" y="0"/>
          <a:ext cx="0" cy="0"/>
          <a:chOff x="0" y="0"/>
          <a:chExt cx="0" cy="0"/>
        </a:xfrm>
      </p:grpSpPr>
      <p:sp>
        <p:nvSpPr>
          <p:cNvPr id="7" name="Platshållare för text 6"/>
          <p:cNvSpPr>
            <a:spLocks noGrp="1"/>
          </p:cNvSpPr>
          <p:nvPr>
            <p:ph type="body" sz="quarter" idx="13"/>
          </p:nvPr>
        </p:nvSpPr>
        <p:spPr>
          <a:xfrm>
            <a:off x="458788" y="1440000"/>
            <a:ext cx="8229600" cy="2257425"/>
          </a:xfrm>
        </p:spPr>
        <p:txBody>
          <a:bodyPr/>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sp>
        <p:nvSpPr>
          <p:cNvPr id="11" name="Platshållare för datum 10"/>
          <p:cNvSpPr>
            <a:spLocks noGrp="1"/>
          </p:cNvSpPr>
          <p:nvPr>
            <p:ph type="dt" sz="half" idx="14"/>
          </p:nvPr>
        </p:nvSpPr>
        <p:spPr/>
        <p:txBody>
          <a:bodyPr/>
          <a:lstStyle/>
          <a:p>
            <a:fld id="{4C3735F3-39A3-4340-A018-E4659270284E}" type="datetime1">
              <a:rPr lang="sv-SE" smtClean="0"/>
              <a:pPr/>
              <a:t>2025-07-03</a:t>
            </a:fld>
            <a:endParaRPr lang="sv-SE" dirty="0"/>
          </a:p>
        </p:txBody>
      </p:sp>
      <p:sp>
        <p:nvSpPr>
          <p:cNvPr id="12" name="Platshållare för bildnummer 11"/>
          <p:cNvSpPr>
            <a:spLocks noGrp="1"/>
          </p:cNvSpPr>
          <p:nvPr>
            <p:ph type="sldNum" sz="quarter" idx="15"/>
          </p:nvPr>
        </p:nvSpPr>
        <p:spPr/>
        <p:txBody>
          <a:bodyPr/>
          <a:lstStyle/>
          <a:p>
            <a:r>
              <a:rPr lang="sv-SE"/>
              <a:t>Sida </a:t>
            </a:r>
            <a:fld id="{DFD9F532-A642-4895-B52A-AD6ACF0CFA9D}" type="slidenum">
              <a:rPr lang="sv-SE" smtClean="0"/>
              <a:pPr/>
              <a:t>‹#›</a:t>
            </a:fld>
            <a:endParaRPr lang="sv-SE" dirty="0"/>
          </a:p>
        </p:txBody>
      </p:sp>
      <p:sp>
        <p:nvSpPr>
          <p:cNvPr id="13" name="Platshållare för sidfot 12"/>
          <p:cNvSpPr>
            <a:spLocks noGrp="1"/>
          </p:cNvSpPr>
          <p:nvPr>
            <p:ph type="ftr" sz="quarter" idx="16"/>
          </p:nvPr>
        </p:nvSpPr>
        <p:spPr/>
        <p:txBody>
          <a:bodyPr/>
          <a:lstStyle/>
          <a:p>
            <a:r>
              <a:rPr lang="sv-SE"/>
              <a:t> </a:t>
            </a:r>
            <a:endParaRPr lang="sv-SE" dirty="0"/>
          </a:p>
        </p:txBody>
      </p:sp>
      <p:sp>
        <p:nvSpPr>
          <p:cNvPr id="9" name="Rubrik 8"/>
          <p:cNvSpPr>
            <a:spLocks noGrp="1"/>
          </p:cNvSpPr>
          <p:nvPr>
            <p:ph type="title"/>
          </p:nvPr>
        </p:nvSpPr>
        <p:spPr/>
        <p:txBody>
          <a:bodyPr/>
          <a:lstStyle/>
          <a:p>
            <a:r>
              <a:rPr lang="sv-SE"/>
              <a:t>Klicka här för att ändra format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elsidor_4">
    <p:bg>
      <p:bgPr>
        <a:solidFill>
          <a:srgbClr val="C40068"/>
        </a:solidFill>
        <a:effectLst/>
      </p:bgPr>
    </p:bg>
    <p:spTree>
      <p:nvGrpSpPr>
        <p:cNvPr id="1" name=""/>
        <p:cNvGrpSpPr/>
        <p:nvPr/>
      </p:nvGrpSpPr>
      <p:grpSpPr>
        <a:xfrm>
          <a:off x="0" y="0"/>
          <a:ext cx="0" cy="0"/>
          <a:chOff x="0" y="0"/>
          <a:chExt cx="0" cy="0"/>
        </a:xfrm>
      </p:grpSpPr>
      <p:sp>
        <p:nvSpPr>
          <p:cNvPr id="7" name="Platshållare för text 6"/>
          <p:cNvSpPr>
            <a:spLocks noGrp="1"/>
          </p:cNvSpPr>
          <p:nvPr>
            <p:ph type="body" sz="quarter" idx="13"/>
          </p:nvPr>
        </p:nvSpPr>
        <p:spPr>
          <a:xfrm>
            <a:off x="458788" y="1440000"/>
            <a:ext cx="8229600" cy="2257425"/>
          </a:xfrm>
        </p:spPr>
        <p:txBody>
          <a:bodyPr/>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sp>
        <p:nvSpPr>
          <p:cNvPr id="11" name="Platshållare för datum 10"/>
          <p:cNvSpPr>
            <a:spLocks noGrp="1"/>
          </p:cNvSpPr>
          <p:nvPr>
            <p:ph type="dt" sz="half" idx="14"/>
          </p:nvPr>
        </p:nvSpPr>
        <p:spPr/>
        <p:txBody>
          <a:bodyPr/>
          <a:lstStyle/>
          <a:p>
            <a:fld id="{CF530E40-AB3D-4B71-9A8B-DB461A83CC5A}" type="datetime1">
              <a:rPr lang="sv-SE" smtClean="0"/>
              <a:pPr/>
              <a:t>2025-07-03</a:t>
            </a:fld>
            <a:endParaRPr lang="sv-SE" dirty="0"/>
          </a:p>
        </p:txBody>
      </p:sp>
      <p:sp>
        <p:nvSpPr>
          <p:cNvPr id="12" name="Platshållare för bildnummer 11"/>
          <p:cNvSpPr>
            <a:spLocks noGrp="1"/>
          </p:cNvSpPr>
          <p:nvPr>
            <p:ph type="sldNum" sz="quarter" idx="15"/>
          </p:nvPr>
        </p:nvSpPr>
        <p:spPr/>
        <p:txBody>
          <a:bodyPr/>
          <a:lstStyle/>
          <a:p>
            <a:r>
              <a:rPr lang="sv-SE"/>
              <a:t>Sida </a:t>
            </a:r>
            <a:fld id="{DFD9F532-A642-4895-B52A-AD6ACF0CFA9D}" type="slidenum">
              <a:rPr lang="sv-SE" smtClean="0"/>
              <a:pPr/>
              <a:t>‹#›</a:t>
            </a:fld>
            <a:endParaRPr lang="sv-SE" dirty="0"/>
          </a:p>
        </p:txBody>
      </p:sp>
      <p:sp>
        <p:nvSpPr>
          <p:cNvPr id="13" name="Platshållare för sidfot 12"/>
          <p:cNvSpPr>
            <a:spLocks noGrp="1"/>
          </p:cNvSpPr>
          <p:nvPr>
            <p:ph type="ftr" sz="quarter" idx="16"/>
          </p:nvPr>
        </p:nvSpPr>
        <p:spPr/>
        <p:txBody>
          <a:bodyPr/>
          <a:lstStyle/>
          <a:p>
            <a:r>
              <a:rPr lang="sv-SE"/>
              <a:t> </a:t>
            </a:r>
            <a:endParaRPr lang="sv-SE" dirty="0"/>
          </a:p>
        </p:txBody>
      </p:sp>
      <p:sp>
        <p:nvSpPr>
          <p:cNvPr id="8" name="Rubrik 7"/>
          <p:cNvSpPr>
            <a:spLocks noGrp="1"/>
          </p:cNvSpPr>
          <p:nvPr>
            <p:ph type="title"/>
          </p:nvPr>
        </p:nvSpPr>
        <p:spPr/>
        <p:txBody>
          <a:bodyPr/>
          <a:lstStyle/>
          <a:p>
            <a:r>
              <a:rPr lang="sv-SE"/>
              <a:t>Klicka här för att ändra format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nktlista, en spalt">
    <p:spTree>
      <p:nvGrpSpPr>
        <p:cNvPr id="1" name=""/>
        <p:cNvGrpSpPr/>
        <p:nvPr/>
      </p:nvGrpSpPr>
      <p:grpSpPr>
        <a:xfrm>
          <a:off x="0" y="0"/>
          <a:ext cx="0" cy="0"/>
          <a:chOff x="0" y="0"/>
          <a:chExt cx="0" cy="0"/>
        </a:xfrm>
      </p:grpSpPr>
      <p:sp>
        <p:nvSpPr>
          <p:cNvPr id="10" name="Platshållare för text 9"/>
          <p:cNvSpPr>
            <a:spLocks noGrp="1"/>
          </p:cNvSpPr>
          <p:nvPr>
            <p:ph type="body" sz="quarter" idx="13"/>
          </p:nvPr>
        </p:nvSpPr>
        <p:spPr>
          <a:xfrm>
            <a:off x="458787" y="1440000"/>
            <a:ext cx="5486400" cy="3960000"/>
          </a:xfrm>
          <a:prstGeom prst="rect">
            <a:avLst/>
          </a:prstGeom>
        </p:spPr>
        <p:txBody>
          <a:bodyPr tIns="0"/>
          <a:lstStyle>
            <a:lvl1pPr marL="216000" indent="-216000">
              <a:spcAft>
                <a:spcPts val="480"/>
              </a:spcAft>
              <a:buFont typeface="Arial" pitchFamily="34" charset="0"/>
              <a:buChar char="•"/>
              <a:defRPr/>
            </a:lvl1pPr>
            <a:lvl2pPr indent="-396000">
              <a:defRPr/>
            </a:lvl2pPr>
            <a:lvl3pPr indent="-288000">
              <a:defRPr/>
            </a:lvl3pPr>
            <a:lvl4pPr indent="-288000">
              <a:defRPr/>
            </a:lvl4pPr>
            <a:lvl5pPr indent="-28800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datum 14"/>
          <p:cNvSpPr>
            <a:spLocks noGrp="1"/>
          </p:cNvSpPr>
          <p:nvPr>
            <p:ph type="dt" sz="half" idx="14"/>
          </p:nvPr>
        </p:nvSpPr>
        <p:spPr/>
        <p:txBody>
          <a:bodyPr/>
          <a:lstStyle/>
          <a:p>
            <a:fld id="{AFAC4DEF-1561-41E3-A47E-1AE64D3E72F2}" type="datetime1">
              <a:rPr lang="sv-SE" smtClean="0"/>
              <a:pPr/>
              <a:t>2025-07-03</a:t>
            </a:fld>
            <a:endParaRPr lang="sv-SE" dirty="0"/>
          </a:p>
        </p:txBody>
      </p:sp>
      <p:sp>
        <p:nvSpPr>
          <p:cNvPr id="16" name="Platshållare för bildnummer 15"/>
          <p:cNvSpPr>
            <a:spLocks noGrp="1"/>
          </p:cNvSpPr>
          <p:nvPr>
            <p:ph type="sldNum" sz="quarter" idx="15"/>
          </p:nvPr>
        </p:nvSpPr>
        <p:spPr/>
        <p:txBody>
          <a:bodyPr/>
          <a:lstStyle/>
          <a:p>
            <a:r>
              <a:rPr lang="sv-SE"/>
              <a:t>Sida </a:t>
            </a:r>
            <a:fld id="{42A5867E-8ECA-40F1-9DD6-AE7AFDFAA899}" type="slidenum">
              <a:rPr lang="sv-SE" smtClean="0"/>
              <a:pPr/>
              <a:t>‹#›</a:t>
            </a:fld>
            <a:endParaRPr lang="sv-SE" dirty="0"/>
          </a:p>
        </p:txBody>
      </p:sp>
      <p:sp>
        <p:nvSpPr>
          <p:cNvPr id="17" name="Platshållare för sidfot 16"/>
          <p:cNvSpPr>
            <a:spLocks noGrp="1"/>
          </p:cNvSpPr>
          <p:nvPr>
            <p:ph type="ftr" sz="quarter" idx="16"/>
          </p:nvPr>
        </p:nvSpPr>
        <p:spPr/>
        <p:txBody>
          <a:bodyPr/>
          <a:lstStyle/>
          <a:p>
            <a:r>
              <a:rPr lang="sv-SE"/>
              <a:t> </a:t>
            </a:r>
            <a:endParaRPr lang="sv-SE" dirty="0"/>
          </a:p>
        </p:txBody>
      </p:sp>
      <p:sp>
        <p:nvSpPr>
          <p:cNvPr id="8" name="Rubrik 7"/>
          <p:cNvSpPr>
            <a:spLocks noGrp="1"/>
          </p:cNvSpPr>
          <p:nvPr>
            <p:ph type="title"/>
          </p:nvPr>
        </p:nvSpPr>
        <p:spPr/>
        <p:txBody>
          <a:bodyPr/>
          <a:lstStyle/>
          <a:p>
            <a:r>
              <a:rPr lang="sv-SE" dirty="0"/>
              <a:t>Klicka här för att ändra format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n_2">
    <p:spTree>
      <p:nvGrpSpPr>
        <p:cNvPr id="1" name=""/>
        <p:cNvGrpSpPr/>
        <p:nvPr/>
      </p:nvGrpSpPr>
      <p:grpSpPr>
        <a:xfrm>
          <a:off x="0" y="0"/>
          <a:ext cx="0" cy="0"/>
          <a:chOff x="0" y="0"/>
          <a:chExt cx="0" cy="0"/>
        </a:xfrm>
      </p:grpSpPr>
      <p:pic>
        <p:nvPicPr>
          <p:cNvPr id="12" name="Bildobjekt 11" descr="Sida1.jpg"/>
          <p:cNvPicPr>
            <a:picLocks noChangeAspect="1"/>
          </p:cNvPicPr>
          <p:nvPr userDrawn="1"/>
        </p:nvPicPr>
        <p:blipFill>
          <a:blip r:embed="rId2" cstate="screen"/>
          <a:stretch>
            <a:fillRect/>
          </a:stretch>
        </p:blipFill>
        <p:spPr>
          <a:xfrm>
            <a:off x="0" y="0"/>
            <a:ext cx="9144000" cy="6858000"/>
          </a:xfrm>
          <a:prstGeom prst="rect">
            <a:avLst/>
          </a:prstGeom>
        </p:spPr>
      </p:pic>
      <p:sp>
        <p:nvSpPr>
          <p:cNvPr id="22" name="Platshållare för datum 21"/>
          <p:cNvSpPr>
            <a:spLocks noGrp="1"/>
          </p:cNvSpPr>
          <p:nvPr>
            <p:ph type="dt" sz="half" idx="10"/>
          </p:nvPr>
        </p:nvSpPr>
        <p:spPr/>
        <p:txBody>
          <a:bodyPr/>
          <a:lstStyle/>
          <a:p>
            <a:fld id="{5D9B128F-1938-4F54-91F5-4D19C5BB47B2}" type="datetime1">
              <a:rPr lang="sv-SE" smtClean="0"/>
              <a:pPr/>
              <a:t>2025-07-03</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9" name="textruta 8"/>
          <p:cNvSpPr txBox="1"/>
          <p:nvPr userDrawn="1"/>
        </p:nvSpPr>
        <p:spPr>
          <a:xfrm>
            <a:off x="3222625" y="6224072"/>
            <a:ext cx="3273425" cy="246221"/>
          </a:xfrm>
          <a:prstGeom prst="rect">
            <a:avLst/>
          </a:prstGeom>
          <a:noFill/>
        </p:spPr>
        <p:txBody>
          <a:bodyPr wrap="square" rtlCol="0">
            <a:spAutoFit/>
          </a:bodyPr>
          <a:lstStyle/>
          <a:p>
            <a:r>
              <a:rPr lang="sv-SE" sz="1000" dirty="0">
                <a:solidFill>
                  <a:srgbClr val="F5F3EE"/>
                </a:solidFill>
              </a:rPr>
              <a:t>The Capital of Scandinavia</a:t>
            </a:r>
          </a:p>
        </p:txBody>
      </p:sp>
      <p:pic>
        <p:nvPicPr>
          <p:cNvPr id="11" name="Bildobjekt 10" descr="StockholmsStad_logot#21B0A8.png"/>
          <p:cNvPicPr>
            <a:picLocks noChangeAspect="1"/>
          </p:cNvPicPr>
          <p:nvPr userDrawn="1"/>
        </p:nvPicPr>
        <p:blipFill>
          <a:blip r:embed="rId3" cstate="screen"/>
          <a:stretch>
            <a:fillRect/>
          </a:stretch>
        </p:blipFill>
        <p:spPr>
          <a:xfrm>
            <a:off x="7056000" y="437497"/>
            <a:ext cx="1632207" cy="58978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nktlista två spalter">
    <p:spTree>
      <p:nvGrpSpPr>
        <p:cNvPr id="1" name=""/>
        <p:cNvGrpSpPr/>
        <p:nvPr/>
      </p:nvGrpSpPr>
      <p:grpSpPr>
        <a:xfrm>
          <a:off x="0" y="0"/>
          <a:ext cx="0" cy="0"/>
          <a:chOff x="0" y="0"/>
          <a:chExt cx="0" cy="0"/>
        </a:xfrm>
      </p:grpSpPr>
      <p:sp>
        <p:nvSpPr>
          <p:cNvPr id="11" name="Platshållare för text 10"/>
          <p:cNvSpPr>
            <a:spLocks noGrp="1"/>
          </p:cNvSpPr>
          <p:nvPr>
            <p:ph type="body" sz="quarter" idx="13"/>
          </p:nvPr>
        </p:nvSpPr>
        <p:spPr>
          <a:xfrm>
            <a:off x="458788" y="1440000"/>
            <a:ext cx="3888000" cy="3960000"/>
          </a:xfrm>
          <a:prstGeom prst="rect">
            <a:avLst/>
          </a:prstGeom>
        </p:spPr>
        <p:txBody>
          <a:bodyPr tIns="0"/>
          <a:lstStyle>
            <a:lvl1pPr marL="216000" indent="-216000">
              <a:spcAft>
                <a:spcPts val="480"/>
              </a:spcAft>
              <a:buFont typeface="Arial" pitchFamily="34" charset="0"/>
              <a:buChar char="•"/>
              <a:defRPr sz="2000"/>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text 10"/>
          <p:cNvSpPr>
            <a:spLocks noGrp="1"/>
          </p:cNvSpPr>
          <p:nvPr>
            <p:ph type="body" sz="quarter" idx="14"/>
          </p:nvPr>
        </p:nvSpPr>
        <p:spPr>
          <a:xfrm>
            <a:off x="4785850" y="1440000"/>
            <a:ext cx="3888000" cy="3960000"/>
          </a:xfrm>
          <a:prstGeom prst="rect">
            <a:avLst/>
          </a:prstGeom>
        </p:spPr>
        <p:txBody>
          <a:bodyPr tIns="0"/>
          <a:lstStyle>
            <a:lvl1pPr marL="216000" indent="-216000">
              <a:spcAft>
                <a:spcPts val="480"/>
              </a:spcAft>
              <a:buFont typeface="Arial" pitchFamily="34" charset="0"/>
              <a:buChar char="•"/>
              <a:defRPr sz="2000"/>
            </a:lvl1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0" name="Platshållare för datum 19"/>
          <p:cNvSpPr>
            <a:spLocks noGrp="1"/>
          </p:cNvSpPr>
          <p:nvPr>
            <p:ph type="dt" sz="half" idx="15"/>
          </p:nvPr>
        </p:nvSpPr>
        <p:spPr/>
        <p:txBody>
          <a:bodyPr/>
          <a:lstStyle/>
          <a:p>
            <a:fld id="{35C90092-4481-4CAB-AB05-C3D5BFC5317E}" type="datetime1">
              <a:rPr lang="sv-SE" smtClean="0"/>
              <a:pPr/>
              <a:t>2025-07-03</a:t>
            </a:fld>
            <a:endParaRPr lang="sv-SE" dirty="0"/>
          </a:p>
        </p:txBody>
      </p:sp>
      <p:sp>
        <p:nvSpPr>
          <p:cNvPr id="21" name="Platshållare för bildnummer 20"/>
          <p:cNvSpPr>
            <a:spLocks noGrp="1"/>
          </p:cNvSpPr>
          <p:nvPr>
            <p:ph type="sldNum" sz="quarter" idx="16"/>
          </p:nvPr>
        </p:nvSpPr>
        <p:spPr/>
        <p:txBody>
          <a:bodyPr/>
          <a:lstStyle/>
          <a:p>
            <a:r>
              <a:rPr lang="sv-SE"/>
              <a:t>Sida </a:t>
            </a:r>
            <a:fld id="{42A5867E-8ECA-40F1-9DD6-AE7AFDFAA899}" type="slidenum">
              <a:rPr lang="sv-SE" smtClean="0"/>
              <a:pPr/>
              <a:t>‹#›</a:t>
            </a:fld>
            <a:endParaRPr lang="sv-SE" dirty="0"/>
          </a:p>
        </p:txBody>
      </p:sp>
      <p:sp>
        <p:nvSpPr>
          <p:cNvPr id="22" name="Platshållare för sidfot 21"/>
          <p:cNvSpPr>
            <a:spLocks noGrp="1"/>
          </p:cNvSpPr>
          <p:nvPr>
            <p:ph type="ftr" sz="quarter" idx="17"/>
          </p:nvPr>
        </p:nvSpPr>
        <p:spPr/>
        <p:txBody>
          <a:bodyPr/>
          <a:lstStyle/>
          <a:p>
            <a:r>
              <a:rPr lang="sv-SE"/>
              <a:t> </a:t>
            </a:r>
            <a:endParaRPr lang="sv-SE" dirty="0"/>
          </a:p>
        </p:txBody>
      </p:sp>
      <p:sp>
        <p:nvSpPr>
          <p:cNvPr id="8" name="Rubrik 7"/>
          <p:cNvSpPr>
            <a:spLocks noGrp="1"/>
          </p:cNvSpPr>
          <p:nvPr>
            <p:ph type="title"/>
          </p:nvPr>
        </p:nvSpPr>
        <p:spPr/>
        <p:txBody>
          <a:bodyPr/>
          <a:lstStyle/>
          <a:p>
            <a:r>
              <a:rPr lang="sv-SE"/>
              <a:t>Klicka här för att ändra format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ch bild">
    <p:spTree>
      <p:nvGrpSpPr>
        <p:cNvPr id="1" name=""/>
        <p:cNvGrpSpPr/>
        <p:nvPr/>
      </p:nvGrpSpPr>
      <p:grpSpPr>
        <a:xfrm>
          <a:off x="0" y="0"/>
          <a:ext cx="0" cy="0"/>
          <a:chOff x="0" y="0"/>
          <a:chExt cx="0" cy="0"/>
        </a:xfrm>
      </p:grpSpPr>
      <p:sp>
        <p:nvSpPr>
          <p:cNvPr id="11" name="Platshållare för text 10"/>
          <p:cNvSpPr>
            <a:spLocks noGrp="1"/>
          </p:cNvSpPr>
          <p:nvPr>
            <p:ph type="body" sz="quarter" idx="13"/>
          </p:nvPr>
        </p:nvSpPr>
        <p:spPr>
          <a:xfrm>
            <a:off x="458788" y="1440000"/>
            <a:ext cx="3888000" cy="3960000"/>
          </a:xfrm>
          <a:prstGeom prst="rect">
            <a:avLst/>
          </a:prstGeom>
        </p:spPr>
        <p:txBody>
          <a:bodyPr/>
          <a:lstStyle>
            <a:lvl1pPr marL="0" indent="0" algn="l">
              <a:lnSpc>
                <a:spcPct val="100000"/>
              </a:lnSpc>
              <a:buFont typeface="Arial" pitchFamily="34" charset="0"/>
              <a:buNone/>
              <a:defRPr sz="2000"/>
            </a:lvl1pPr>
          </a:lstStyle>
          <a:p>
            <a:pPr lvl="0"/>
            <a:r>
              <a:rPr lang="sv-SE" dirty="0"/>
              <a:t>Klicka här för att ändra format på bakgrundstexten</a:t>
            </a:r>
          </a:p>
        </p:txBody>
      </p:sp>
      <p:sp>
        <p:nvSpPr>
          <p:cNvPr id="15" name="Platshållare för bild 14"/>
          <p:cNvSpPr>
            <a:spLocks noGrp="1"/>
          </p:cNvSpPr>
          <p:nvPr>
            <p:ph type="pic" sz="quarter" idx="14"/>
          </p:nvPr>
        </p:nvSpPr>
        <p:spPr>
          <a:xfrm>
            <a:off x="4572513" y="1440000"/>
            <a:ext cx="4104000" cy="3960000"/>
          </a:xfrm>
          <a:prstGeom prst="rect">
            <a:avLst/>
          </a:prstGeom>
        </p:spPr>
        <p:txBody>
          <a:bodyPr>
            <a:normAutofit/>
          </a:bodyPr>
          <a:lstStyle>
            <a:lvl1pPr>
              <a:lnSpc>
                <a:spcPct val="100000"/>
              </a:lnSpc>
              <a:defRPr sz="2000"/>
            </a:lvl1pPr>
          </a:lstStyle>
          <a:p>
            <a:endParaRPr lang="sv-SE" dirty="0"/>
          </a:p>
        </p:txBody>
      </p:sp>
      <p:sp>
        <p:nvSpPr>
          <p:cNvPr id="18" name="Platshållare för datum 17"/>
          <p:cNvSpPr>
            <a:spLocks noGrp="1"/>
          </p:cNvSpPr>
          <p:nvPr>
            <p:ph type="dt" sz="half" idx="15"/>
          </p:nvPr>
        </p:nvSpPr>
        <p:spPr/>
        <p:txBody>
          <a:bodyPr/>
          <a:lstStyle/>
          <a:p>
            <a:fld id="{6E50AAB9-D2D1-433B-B1B9-589BFA09C1D7}" type="datetime1">
              <a:rPr lang="sv-SE" smtClean="0"/>
              <a:pPr/>
              <a:t>2025-07-03</a:t>
            </a:fld>
            <a:endParaRPr lang="sv-SE" dirty="0"/>
          </a:p>
        </p:txBody>
      </p:sp>
      <p:sp>
        <p:nvSpPr>
          <p:cNvPr id="19" name="Platshållare för bildnummer 18"/>
          <p:cNvSpPr>
            <a:spLocks noGrp="1"/>
          </p:cNvSpPr>
          <p:nvPr>
            <p:ph type="sldNum" sz="quarter" idx="16"/>
          </p:nvPr>
        </p:nvSpPr>
        <p:spPr/>
        <p:txBody>
          <a:bodyPr/>
          <a:lstStyle/>
          <a:p>
            <a:r>
              <a:rPr lang="sv-SE"/>
              <a:t>Sida </a:t>
            </a:r>
            <a:fld id="{42A5867E-8ECA-40F1-9DD6-AE7AFDFAA899}" type="slidenum">
              <a:rPr lang="sv-SE" smtClean="0"/>
              <a:pPr/>
              <a:t>‹#›</a:t>
            </a:fld>
            <a:endParaRPr lang="sv-SE" dirty="0"/>
          </a:p>
        </p:txBody>
      </p:sp>
      <p:sp>
        <p:nvSpPr>
          <p:cNvPr id="20" name="Platshållare för sidfot 19"/>
          <p:cNvSpPr>
            <a:spLocks noGrp="1"/>
          </p:cNvSpPr>
          <p:nvPr>
            <p:ph type="ftr" sz="quarter" idx="17"/>
          </p:nvPr>
        </p:nvSpPr>
        <p:spPr/>
        <p:txBody>
          <a:bodyPr/>
          <a:lstStyle/>
          <a:p>
            <a:r>
              <a:rPr lang="sv-SE"/>
              <a:t> </a:t>
            </a:r>
            <a:endParaRPr lang="sv-SE" dirty="0"/>
          </a:p>
        </p:txBody>
      </p:sp>
      <p:sp>
        <p:nvSpPr>
          <p:cNvPr id="8" name="Rubrik 7"/>
          <p:cNvSpPr>
            <a:spLocks noGrp="1"/>
          </p:cNvSpPr>
          <p:nvPr>
            <p:ph type="title"/>
          </p:nvPr>
        </p:nvSpPr>
        <p:spPr/>
        <p:txBody>
          <a:bodyPr/>
          <a:lstStyle/>
          <a:p>
            <a:r>
              <a:rPr lang="sv-SE"/>
              <a:t>Klicka här för att ändra format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440000"/>
            <a:ext cx="5263116" cy="3960000"/>
          </a:xfrm>
          <a:prstGeom prst="rect">
            <a:avLst/>
          </a:prstGeom>
        </p:spPr>
        <p:txBody>
          <a:bodyPr/>
          <a:lstStyle>
            <a:lvl1pPr marL="0" indent="0" algn="l">
              <a:defRPr sz="1800">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dirty="0"/>
              <a:t>Klicka här för att ändra format på bakgrundstexten</a:t>
            </a:r>
          </a:p>
        </p:txBody>
      </p:sp>
      <p:sp>
        <p:nvSpPr>
          <p:cNvPr id="14" name="Platshållare för datum 13"/>
          <p:cNvSpPr>
            <a:spLocks noGrp="1"/>
          </p:cNvSpPr>
          <p:nvPr>
            <p:ph type="dt" sz="half" idx="10"/>
          </p:nvPr>
        </p:nvSpPr>
        <p:spPr/>
        <p:txBody>
          <a:bodyPr/>
          <a:lstStyle/>
          <a:p>
            <a:fld id="{9E6B2F57-3B3D-4224-8984-C361905DB6EC}" type="datetime1">
              <a:rPr lang="sv-SE" smtClean="0"/>
              <a:pPr/>
              <a:t>2025-07-03</a:t>
            </a:fld>
            <a:endParaRPr lang="sv-SE" dirty="0"/>
          </a:p>
        </p:txBody>
      </p:sp>
      <p:sp>
        <p:nvSpPr>
          <p:cNvPr id="15" name="Platshållare för bildnummer 14"/>
          <p:cNvSpPr>
            <a:spLocks noGrp="1"/>
          </p:cNvSpPr>
          <p:nvPr>
            <p:ph type="sldNum" sz="quarter" idx="11"/>
          </p:nvPr>
        </p:nvSpPr>
        <p:spPr/>
        <p:txBody>
          <a:bodyPr/>
          <a:lstStyle/>
          <a:p>
            <a:r>
              <a:rPr lang="sv-SE"/>
              <a:t>Sida </a:t>
            </a:r>
            <a:fld id="{42A5867E-8ECA-40F1-9DD6-AE7AFDFAA899}" type="slidenum">
              <a:rPr lang="sv-SE" smtClean="0"/>
              <a:pPr/>
              <a:t>‹#›</a:t>
            </a:fld>
            <a:endParaRPr lang="sv-SE" dirty="0"/>
          </a:p>
        </p:txBody>
      </p:sp>
      <p:sp>
        <p:nvSpPr>
          <p:cNvPr id="16" name="Platshållare för sidfot 15"/>
          <p:cNvSpPr>
            <a:spLocks noGrp="1"/>
          </p:cNvSpPr>
          <p:nvPr>
            <p:ph type="ftr" sz="quarter" idx="12"/>
          </p:nvPr>
        </p:nvSpPr>
        <p:spPr/>
        <p:txBody>
          <a:bodyPr/>
          <a:lstStyle/>
          <a:p>
            <a:r>
              <a:rPr lang="sv-SE"/>
              <a:t> </a:t>
            </a:r>
            <a:endParaRPr lang="sv-SE" dirty="0"/>
          </a:p>
        </p:txBody>
      </p:sp>
      <p:sp>
        <p:nvSpPr>
          <p:cNvPr id="7" name="Rubrik 6"/>
          <p:cNvSpPr>
            <a:spLocks noGrp="1"/>
          </p:cNvSpPr>
          <p:nvPr>
            <p:ph type="title"/>
          </p:nvPr>
        </p:nvSpPr>
        <p:spPr/>
        <p:txBody>
          <a:bodyPr/>
          <a:lstStyle/>
          <a:p>
            <a:r>
              <a:rPr lang="sv-SE"/>
              <a:t>Klicka här för att ändra format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13" name="Platshållare för datum 12"/>
          <p:cNvSpPr>
            <a:spLocks noGrp="1"/>
          </p:cNvSpPr>
          <p:nvPr>
            <p:ph type="dt" sz="half" idx="10"/>
          </p:nvPr>
        </p:nvSpPr>
        <p:spPr/>
        <p:txBody>
          <a:bodyPr/>
          <a:lstStyle/>
          <a:p>
            <a:fld id="{C348D8DA-1528-4C6E-9FAE-1360D865DB31}" type="datetime1">
              <a:rPr lang="sv-SE" smtClean="0"/>
              <a:pPr/>
              <a:t>2025-07-03</a:t>
            </a:fld>
            <a:endParaRPr lang="sv-SE" dirty="0"/>
          </a:p>
        </p:txBody>
      </p:sp>
      <p:sp>
        <p:nvSpPr>
          <p:cNvPr id="14" name="Platshållare för bildnummer 13"/>
          <p:cNvSpPr>
            <a:spLocks noGrp="1"/>
          </p:cNvSpPr>
          <p:nvPr>
            <p:ph type="sldNum" sz="quarter" idx="11"/>
          </p:nvPr>
        </p:nvSpPr>
        <p:spPr/>
        <p:txBody>
          <a:bodyPr/>
          <a:lstStyle/>
          <a:p>
            <a:r>
              <a:rPr lang="sv-SE"/>
              <a:t>Sida </a:t>
            </a:r>
            <a:fld id="{42A5867E-8ECA-40F1-9DD6-AE7AFDFAA899}" type="slidenum">
              <a:rPr lang="sv-SE" smtClean="0"/>
              <a:pPr/>
              <a:t>‹#›</a:t>
            </a:fld>
            <a:endParaRPr lang="sv-SE" dirty="0"/>
          </a:p>
        </p:txBody>
      </p:sp>
      <p:sp>
        <p:nvSpPr>
          <p:cNvPr id="15" name="Platshållare för sidfot 14"/>
          <p:cNvSpPr>
            <a:spLocks noGrp="1"/>
          </p:cNvSpPr>
          <p:nvPr>
            <p:ph type="ftr" sz="quarter" idx="12"/>
          </p:nvPr>
        </p:nvSpPr>
        <p:spPr/>
        <p:txBody>
          <a:bodyPr/>
          <a:lstStyle/>
          <a:p>
            <a:r>
              <a:rPr lang="sv-SE"/>
              <a:t> </a:t>
            </a:r>
            <a:endParaRPr lang="sv-SE" dirty="0"/>
          </a:p>
        </p:txBody>
      </p:sp>
      <p:sp>
        <p:nvSpPr>
          <p:cNvPr id="7" name="Rubrik 6"/>
          <p:cNvSpPr>
            <a:spLocks noGrp="1"/>
          </p:cNvSpPr>
          <p:nvPr>
            <p:ph type="title"/>
          </p:nvPr>
        </p:nvSpPr>
        <p:spPr/>
        <p:txBody>
          <a:bodyPr/>
          <a:lstStyle/>
          <a:p>
            <a:r>
              <a:rPr lang="sv-SE"/>
              <a:t>Klicka här för att ändra format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foga egen bild - lägg i bakgrunden">
    <p:spTree>
      <p:nvGrpSpPr>
        <p:cNvPr id="1" name=""/>
        <p:cNvGrpSpPr/>
        <p:nvPr/>
      </p:nvGrpSpPr>
      <p:grpSpPr>
        <a:xfrm>
          <a:off x="0" y="0"/>
          <a:ext cx="0" cy="0"/>
          <a:chOff x="0" y="0"/>
          <a:chExt cx="0" cy="0"/>
        </a:xfrm>
      </p:grpSpPr>
      <p:sp>
        <p:nvSpPr>
          <p:cNvPr id="7" name="Platshållare för bild 6"/>
          <p:cNvSpPr>
            <a:spLocks noGrp="1"/>
          </p:cNvSpPr>
          <p:nvPr>
            <p:ph type="pic" sz="quarter" idx="10"/>
          </p:nvPr>
        </p:nvSpPr>
        <p:spPr>
          <a:xfrm>
            <a:off x="0" y="0"/>
            <a:ext cx="9143999" cy="6857999"/>
          </a:xfrm>
        </p:spPr>
        <p:txBody>
          <a:bodyPr/>
          <a:lstStyle/>
          <a:p>
            <a:endParaRPr lang="sv-SE" dirty="0"/>
          </a:p>
        </p:txBody>
      </p:sp>
      <p:sp>
        <p:nvSpPr>
          <p:cNvPr id="19" name="Platshållare för datum 18"/>
          <p:cNvSpPr>
            <a:spLocks noGrp="1"/>
          </p:cNvSpPr>
          <p:nvPr>
            <p:ph type="dt" sz="half" idx="11"/>
          </p:nvPr>
        </p:nvSpPr>
        <p:spPr/>
        <p:txBody>
          <a:bodyPr/>
          <a:lstStyle/>
          <a:p>
            <a:fld id="{3EA79438-7DC2-4FEA-98BC-1543FEB9D9A7}" type="datetime1">
              <a:rPr lang="sv-SE" smtClean="0"/>
              <a:pPr/>
              <a:t>2025-07-03</a:t>
            </a:fld>
            <a:endParaRPr lang="sv-SE" dirty="0"/>
          </a:p>
        </p:txBody>
      </p:sp>
      <p:sp>
        <p:nvSpPr>
          <p:cNvPr id="20" name="Platshållare för bildnummer 19"/>
          <p:cNvSpPr>
            <a:spLocks noGrp="1"/>
          </p:cNvSpPr>
          <p:nvPr>
            <p:ph type="sldNum" sz="quarter" idx="12"/>
          </p:nvPr>
        </p:nvSpPr>
        <p:spPr/>
        <p:txBody>
          <a:bodyPr/>
          <a:lstStyle/>
          <a:p>
            <a:r>
              <a:rPr lang="sv-SE"/>
              <a:t>Sida </a:t>
            </a:r>
            <a:fld id="{42A5867E-8ECA-40F1-9DD6-AE7AFDFAA899}" type="slidenum">
              <a:rPr lang="sv-SE" smtClean="0"/>
              <a:pPr/>
              <a:t>‹#›</a:t>
            </a:fld>
            <a:endParaRPr lang="sv-SE" dirty="0"/>
          </a:p>
        </p:txBody>
      </p:sp>
      <p:sp>
        <p:nvSpPr>
          <p:cNvPr id="21" name="Platshållare för sidfot 20"/>
          <p:cNvSpPr>
            <a:spLocks noGrp="1"/>
          </p:cNvSpPr>
          <p:nvPr>
            <p:ph type="ftr" sz="quarter" idx="13"/>
          </p:nvPr>
        </p:nvSpPr>
        <p:spPr/>
        <p:txBody>
          <a:bodyPr/>
          <a:lstStyle/>
          <a:p>
            <a:r>
              <a:rPr lang="sv-SE"/>
              <a:t> </a:t>
            </a:r>
            <a:endParaRPr lang="sv-SE" dirty="0"/>
          </a:p>
        </p:txBody>
      </p:sp>
      <p:sp>
        <p:nvSpPr>
          <p:cNvPr id="9" name="Platshållare för text 8"/>
          <p:cNvSpPr>
            <a:spLocks noGrp="1"/>
          </p:cNvSpPr>
          <p:nvPr>
            <p:ph type="body" sz="quarter" idx="14"/>
          </p:nvPr>
        </p:nvSpPr>
        <p:spPr>
          <a:xfrm>
            <a:off x="455614" y="1257300"/>
            <a:ext cx="3173412" cy="2876550"/>
          </a:xfrm>
          <a:solidFill>
            <a:srgbClr val="F5F3EE"/>
          </a:solidFill>
        </p:spPr>
        <p:txBody>
          <a:bodyPr lIns="230400" tIns="230400" rIns="230400" bIns="230400"/>
          <a:lstStyle>
            <a:lvl1pPr marL="0">
              <a:defRPr/>
            </a:lvl1pPr>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3" name="Platshållare för datum 12"/>
          <p:cNvSpPr>
            <a:spLocks noGrp="1"/>
          </p:cNvSpPr>
          <p:nvPr>
            <p:ph type="dt" sz="half" idx="10"/>
          </p:nvPr>
        </p:nvSpPr>
        <p:spPr/>
        <p:txBody>
          <a:bodyPr/>
          <a:lstStyle/>
          <a:p>
            <a:pPr>
              <a:defRPr/>
            </a:pPr>
            <a:fld id="{8CDFB949-6AFC-4A44-BC1D-7AA19F00E46E}" type="datetimeFigureOut">
              <a:rPr lang="sv-SE" smtClean="0"/>
              <a:pPr>
                <a:defRPr/>
              </a:pPr>
              <a:t>2025-07-03</a:t>
            </a:fld>
            <a:endParaRPr lang="sv-SE"/>
          </a:p>
        </p:txBody>
      </p:sp>
      <p:sp>
        <p:nvSpPr>
          <p:cNvPr id="14" name="Platshållare för bildnummer 13"/>
          <p:cNvSpPr>
            <a:spLocks noGrp="1"/>
          </p:cNvSpPr>
          <p:nvPr>
            <p:ph type="sldNum" sz="quarter" idx="11"/>
          </p:nvPr>
        </p:nvSpPr>
        <p:spPr/>
        <p:txBody>
          <a:bodyPr/>
          <a:lstStyle/>
          <a:p>
            <a:pPr>
              <a:defRPr/>
            </a:pPr>
            <a:fld id="{4A76574B-F434-4892-8979-72E13DC096CA}" type="slidenum">
              <a:rPr lang="sv-SE" smtClean="0"/>
              <a:pPr>
                <a:defRPr/>
              </a:pPr>
              <a:t>‹#›</a:t>
            </a:fld>
            <a:endParaRPr lang="sv-SE"/>
          </a:p>
        </p:txBody>
      </p:sp>
      <p:sp>
        <p:nvSpPr>
          <p:cNvPr id="15" name="Platshållare för sidfot 14"/>
          <p:cNvSpPr>
            <a:spLocks noGrp="1"/>
          </p:cNvSpPr>
          <p:nvPr>
            <p:ph type="ftr" sz="quarter" idx="12"/>
          </p:nvPr>
        </p:nvSpPr>
        <p:spPr/>
        <p:txBody>
          <a:bodyPr/>
          <a:lstStyle/>
          <a:p>
            <a:pPr>
              <a:defRPr/>
            </a:pPr>
            <a:endParaRPr lang="sv-S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a:p>
        </p:txBody>
      </p:sp>
      <p:sp>
        <p:nvSpPr>
          <p:cNvPr id="3" name="Platshållare för innehåll 2"/>
          <p:cNvSpPr>
            <a:spLocks noGrp="1"/>
          </p:cNvSpPr>
          <p:nvPr>
            <p:ph idx="1"/>
          </p:nvPr>
        </p:nvSpPr>
        <p:spPr>
          <a:xfrm>
            <a:off x="809625" y="1674813"/>
            <a:ext cx="3697898" cy="41163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7" name="Platshållare för innehåll 2"/>
          <p:cNvSpPr>
            <a:spLocks noGrp="1"/>
          </p:cNvSpPr>
          <p:nvPr>
            <p:ph idx="13"/>
          </p:nvPr>
        </p:nvSpPr>
        <p:spPr>
          <a:xfrm>
            <a:off x="4636477" y="1674813"/>
            <a:ext cx="3697898" cy="411638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6" name="Platshållare för datum 15"/>
          <p:cNvSpPr>
            <a:spLocks noGrp="1"/>
          </p:cNvSpPr>
          <p:nvPr>
            <p:ph type="dt" sz="half" idx="14"/>
          </p:nvPr>
        </p:nvSpPr>
        <p:spPr/>
        <p:txBody>
          <a:bodyPr/>
          <a:lstStyle/>
          <a:p>
            <a:pPr>
              <a:defRPr/>
            </a:pPr>
            <a:fld id="{EABAD7DC-D2E7-43F1-B349-1B46F0A9C436}" type="datetimeFigureOut">
              <a:rPr lang="sv-SE" smtClean="0"/>
              <a:pPr>
                <a:defRPr/>
              </a:pPr>
              <a:t>2025-07-03</a:t>
            </a:fld>
            <a:endParaRPr lang="sv-SE"/>
          </a:p>
        </p:txBody>
      </p:sp>
      <p:sp>
        <p:nvSpPr>
          <p:cNvPr id="17" name="Platshållare för bildnummer 16"/>
          <p:cNvSpPr>
            <a:spLocks noGrp="1"/>
          </p:cNvSpPr>
          <p:nvPr>
            <p:ph type="sldNum" sz="quarter" idx="15"/>
          </p:nvPr>
        </p:nvSpPr>
        <p:spPr/>
        <p:txBody>
          <a:bodyPr/>
          <a:lstStyle/>
          <a:p>
            <a:pPr>
              <a:defRPr/>
            </a:pPr>
            <a:fld id="{7BB537C7-B272-472C-8A29-474EA7F22F6A}" type="slidenum">
              <a:rPr lang="sv-SE" smtClean="0"/>
              <a:pPr>
                <a:defRPr/>
              </a:pPr>
              <a:t>‹#›</a:t>
            </a:fld>
            <a:endParaRPr lang="sv-SE"/>
          </a:p>
        </p:txBody>
      </p:sp>
      <p:sp>
        <p:nvSpPr>
          <p:cNvPr id="18" name="Platshållare för sidfot 17"/>
          <p:cNvSpPr>
            <a:spLocks noGrp="1"/>
          </p:cNvSpPr>
          <p:nvPr>
            <p:ph type="ftr" sz="quarter" idx="16"/>
          </p:nvPr>
        </p:nvSpPr>
        <p:spPr/>
        <p:txBody>
          <a:bodyPr/>
          <a:lstStyle/>
          <a:p>
            <a:pPr>
              <a:defRPr/>
            </a:pPr>
            <a:endParaRPr lang="sv-S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10" name="Platshållare för datum 9"/>
          <p:cNvSpPr>
            <a:spLocks noGrp="1"/>
          </p:cNvSpPr>
          <p:nvPr>
            <p:ph type="dt" sz="half" idx="10"/>
          </p:nvPr>
        </p:nvSpPr>
        <p:spPr/>
        <p:txBody>
          <a:bodyPr/>
          <a:lstStyle/>
          <a:p>
            <a:pPr>
              <a:defRPr/>
            </a:pPr>
            <a:fld id="{B9BE7916-948C-40CE-B0F7-01C14320C4F8}" type="datetimeFigureOut">
              <a:rPr lang="sv-SE" smtClean="0"/>
              <a:pPr>
                <a:defRPr/>
              </a:pPr>
              <a:t>2025-07-03</a:t>
            </a:fld>
            <a:endParaRPr lang="sv-SE"/>
          </a:p>
        </p:txBody>
      </p:sp>
      <p:sp>
        <p:nvSpPr>
          <p:cNvPr id="11" name="Platshållare för bildnummer 10"/>
          <p:cNvSpPr>
            <a:spLocks noGrp="1"/>
          </p:cNvSpPr>
          <p:nvPr>
            <p:ph type="sldNum" sz="quarter" idx="11"/>
          </p:nvPr>
        </p:nvSpPr>
        <p:spPr/>
        <p:txBody>
          <a:bodyPr/>
          <a:lstStyle/>
          <a:p>
            <a:pPr>
              <a:defRPr/>
            </a:pPr>
            <a:fld id="{9535D07C-59B3-4821-8E12-0E1A146F9A19}" type="slidenum">
              <a:rPr lang="sv-SE" smtClean="0"/>
              <a:pPr>
                <a:defRPr/>
              </a:pPr>
              <a:t>‹#›</a:t>
            </a:fld>
            <a:endParaRPr lang="sv-SE"/>
          </a:p>
        </p:txBody>
      </p:sp>
      <p:sp>
        <p:nvSpPr>
          <p:cNvPr id="12" name="Platshållare för sidfot 11"/>
          <p:cNvSpPr>
            <a:spLocks noGrp="1"/>
          </p:cNvSpPr>
          <p:nvPr>
            <p:ph type="ftr" sz="quarter" idx="12"/>
          </p:nvPr>
        </p:nvSpPr>
        <p:spPr/>
        <p:txBody>
          <a:bodyPr/>
          <a:lstStyle/>
          <a:p>
            <a:pPr>
              <a:defRPr/>
            </a:pPr>
            <a:endParaRPr lang="sv-S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Rubrikbild">
    <p:spTree>
      <p:nvGrpSpPr>
        <p:cNvPr id="1" name=""/>
        <p:cNvGrpSpPr/>
        <p:nvPr/>
      </p:nvGrpSpPr>
      <p:grpSpPr>
        <a:xfrm>
          <a:off x="0" y="0"/>
          <a:ext cx="0" cy="0"/>
          <a:chOff x="0" y="0"/>
          <a:chExt cx="0" cy="0"/>
        </a:xfrm>
      </p:grpSpPr>
      <p:sp>
        <p:nvSpPr>
          <p:cNvPr id="6" name="Rectangle 3"/>
          <p:cNvSpPr>
            <a:spLocks noChangeArrowheads="1"/>
          </p:cNvSpPr>
          <p:nvPr/>
        </p:nvSpPr>
        <p:spPr bwMode="auto">
          <a:xfrm>
            <a:off x="179388" y="1619250"/>
            <a:ext cx="8780462" cy="5056188"/>
          </a:xfrm>
          <a:prstGeom prst="rect">
            <a:avLst/>
          </a:prstGeom>
          <a:solidFill>
            <a:schemeClr val="bg1"/>
          </a:solidFill>
          <a:ln w="9525" algn="ctr">
            <a:noFill/>
            <a:miter lim="800000"/>
            <a:headEnd/>
            <a:tailEnd/>
          </a:ln>
          <a:effectLst/>
        </p:spPr>
        <p:txBody>
          <a:bodyPr wrap="none" anchor="ctr">
            <a:spAutoFit/>
          </a:bodyPr>
          <a:lstStyle/>
          <a:p>
            <a:endParaRPr lang="en-GB"/>
          </a:p>
        </p:txBody>
      </p:sp>
      <p:sp>
        <p:nvSpPr>
          <p:cNvPr id="8" name="Rectangle 3"/>
          <p:cNvSpPr>
            <a:spLocks noChangeArrowheads="1"/>
          </p:cNvSpPr>
          <p:nvPr/>
        </p:nvSpPr>
        <p:spPr bwMode="auto">
          <a:xfrm>
            <a:off x="179388" y="1619250"/>
            <a:ext cx="8780462" cy="5056188"/>
          </a:xfrm>
          <a:prstGeom prst="rect">
            <a:avLst/>
          </a:prstGeom>
          <a:solidFill>
            <a:schemeClr val="bg1"/>
          </a:solidFill>
          <a:ln w="9525" algn="ctr">
            <a:noFill/>
            <a:miter lim="800000"/>
            <a:headEnd/>
            <a:tailEnd/>
          </a:ln>
          <a:effectLst/>
        </p:spPr>
        <p:txBody>
          <a:bodyPr wrap="none" anchor="ctr">
            <a:spAutoFit/>
          </a:bodyPr>
          <a:lstStyle/>
          <a:p>
            <a:endParaRPr lang="en-GB"/>
          </a:p>
        </p:txBody>
      </p:sp>
      <p:sp>
        <p:nvSpPr>
          <p:cNvPr id="2" name="Rubrik 1"/>
          <p:cNvSpPr>
            <a:spLocks noGrp="1"/>
          </p:cNvSpPr>
          <p:nvPr>
            <p:ph type="ctrTitle"/>
          </p:nvPr>
        </p:nvSpPr>
        <p:spPr>
          <a:xfrm>
            <a:off x="809625" y="3328988"/>
            <a:ext cx="7524750" cy="714375"/>
          </a:xfrm>
        </p:spPr>
        <p:txBody>
          <a:bodyPr>
            <a:normAutofit/>
          </a:bodyPr>
          <a:lstStyle>
            <a:lvl1pPr algn="ctr">
              <a:defRPr sz="4000"/>
            </a:lvl1pPr>
          </a:lstStyle>
          <a:p>
            <a:r>
              <a:rPr lang="sv-SE"/>
              <a:t>Klicka här för att ändra format</a:t>
            </a:r>
            <a:endParaRPr lang="en-GB" dirty="0"/>
          </a:p>
        </p:txBody>
      </p:sp>
      <p:sp>
        <p:nvSpPr>
          <p:cNvPr id="3" name="Underrubrik 2"/>
          <p:cNvSpPr>
            <a:spLocks noGrp="1"/>
          </p:cNvSpPr>
          <p:nvPr>
            <p:ph type="subTitle" idx="1"/>
          </p:nvPr>
        </p:nvSpPr>
        <p:spPr>
          <a:xfrm>
            <a:off x="809625" y="4137025"/>
            <a:ext cx="7524750" cy="1107831"/>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en-GB"/>
          </a:p>
        </p:txBody>
      </p:sp>
      <p:pic>
        <p:nvPicPr>
          <p:cNvPr id="7" name="Picture 2" descr="förstasida_300"/>
          <p:cNvPicPr>
            <a:picLocks noChangeAspect="1" noChangeArrowheads="1"/>
          </p:cNvPicPr>
          <p:nvPr/>
        </p:nvPicPr>
        <p:blipFill>
          <a:blip r:embed="rId2" cstate="print"/>
          <a:srcRect/>
          <a:stretch>
            <a:fillRect/>
          </a:stretch>
        </p:blipFill>
        <p:spPr bwMode="auto">
          <a:xfrm>
            <a:off x="0" y="0"/>
            <a:ext cx="9144000" cy="1438276"/>
          </a:xfrm>
          <a:prstGeom prst="rect">
            <a:avLst/>
          </a:prstGeom>
          <a:noFill/>
        </p:spPr>
      </p:pic>
      <p:pic>
        <p:nvPicPr>
          <p:cNvPr id="9" name="Picture 2" descr="förstasida_300"/>
          <p:cNvPicPr>
            <a:picLocks noChangeAspect="1" noChangeArrowheads="1"/>
          </p:cNvPicPr>
          <p:nvPr/>
        </p:nvPicPr>
        <p:blipFill>
          <a:blip r:embed="rId2" cstate="print"/>
          <a:srcRect/>
          <a:stretch>
            <a:fillRect/>
          </a:stretch>
        </p:blipFill>
        <p:spPr bwMode="auto">
          <a:xfrm>
            <a:off x="0" y="0"/>
            <a:ext cx="9144000" cy="1438276"/>
          </a:xfrm>
          <a:prstGeom prst="rect">
            <a:avLst/>
          </a:prstGeom>
          <a:noFill/>
        </p:spPr>
      </p:pic>
      <p:sp>
        <p:nvSpPr>
          <p:cNvPr id="14" name="Platshållare för sidfot 4"/>
          <p:cNvSpPr>
            <a:spLocks noGrp="1"/>
          </p:cNvSpPr>
          <p:nvPr>
            <p:ph type="ftr" sz="quarter" idx="11"/>
          </p:nvPr>
        </p:nvSpPr>
        <p:spPr>
          <a:xfrm>
            <a:off x="1412050" y="621678"/>
            <a:ext cx="5667376" cy="173404"/>
          </a:xfrm>
        </p:spPr>
        <p:txBody>
          <a:bodyPr/>
          <a:lstStyle>
            <a:lvl1pPr>
              <a:defRPr sz="1600"/>
            </a:lvl1pPr>
          </a:lstStyle>
          <a:p>
            <a:pPr>
              <a:defRPr/>
            </a:pPr>
            <a:endParaRPr lang="sv-SE"/>
          </a:p>
        </p:txBody>
      </p:sp>
      <p:sp>
        <p:nvSpPr>
          <p:cNvPr id="17" name="Platshållare för datum 3"/>
          <p:cNvSpPr>
            <a:spLocks noGrp="1"/>
          </p:cNvSpPr>
          <p:nvPr>
            <p:ph type="dt" sz="half" idx="10"/>
          </p:nvPr>
        </p:nvSpPr>
        <p:spPr>
          <a:xfrm>
            <a:off x="8045177" y="545734"/>
            <a:ext cx="952101" cy="173404"/>
          </a:xfrm>
        </p:spPr>
        <p:txBody>
          <a:bodyPr/>
          <a:lstStyle/>
          <a:p>
            <a:pPr>
              <a:defRPr/>
            </a:pPr>
            <a:fld id="{ED2D0E5A-B09E-48E7-A87E-7A0454D2B8CB}" type="datetimeFigureOut">
              <a:rPr lang="sv-SE" smtClean="0"/>
              <a:pPr>
                <a:defRPr/>
              </a:pPr>
              <a:t>2025-07-03</a:t>
            </a:fld>
            <a:endParaRPr lang="sv-SE"/>
          </a:p>
        </p:txBody>
      </p:sp>
      <p:sp>
        <p:nvSpPr>
          <p:cNvPr id="18" name="Platshållare för bildnummer 5"/>
          <p:cNvSpPr>
            <a:spLocks noGrp="1"/>
          </p:cNvSpPr>
          <p:nvPr>
            <p:ph type="sldNum" sz="quarter" idx="12"/>
          </p:nvPr>
        </p:nvSpPr>
        <p:spPr>
          <a:xfrm>
            <a:off x="8045177" y="729761"/>
            <a:ext cx="952101" cy="173404"/>
          </a:xfrm>
        </p:spPr>
        <p:txBody>
          <a:bodyPr vert="horz" lIns="0" tIns="0" rIns="0" bIns="0" rtlCol="0" anchor="ctr"/>
          <a:lstStyle>
            <a:lvl1pPr>
              <a:defRPr kumimoji="0" lang="en-GB" sz="1000" b="0" i="0" u="none" strike="noStrike" kern="1200" cap="none" spc="0" normalizeH="0" baseline="0" noProof="0" smtClean="0">
                <a:ln>
                  <a:noFill/>
                </a:ln>
                <a:solidFill>
                  <a:schemeClr val="tx1"/>
                </a:solidFill>
                <a:effectLst/>
                <a:uLnTx/>
                <a:uFillTx/>
                <a:latin typeface="+mn-lt"/>
                <a:ea typeface="+mn-ea"/>
                <a:cs typeface="+mn-cs"/>
              </a:defRPr>
            </a:lvl1pPr>
          </a:lstStyle>
          <a:p>
            <a:pPr>
              <a:defRPr/>
            </a:pPr>
            <a:fld id="{CBEE05E8-0B0A-477A-A356-6670EBF44C9A}" type="slidenum">
              <a:rPr lang="sv-SE" smtClean="0"/>
              <a:pPr>
                <a:defRPr/>
              </a:pPr>
              <a:t>‹#›</a:t>
            </a:fld>
            <a:endParaRPr lang="sv-S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10"/>
          </p:nvPr>
        </p:nvSpPr>
        <p:spPr/>
        <p:txBody>
          <a:bodyPr/>
          <a:lstStyle>
            <a:lvl1pPr>
              <a:defRPr/>
            </a:lvl1pPr>
          </a:lstStyle>
          <a:p>
            <a:pPr>
              <a:defRPr/>
            </a:pPr>
            <a:fld id="{31B297F5-C970-4DC2-B6CC-310171FC3E70}" type="datetimeFigureOut">
              <a:rPr lang="sv-SE"/>
              <a:pPr>
                <a:defRPr/>
              </a:pPr>
              <a:t>2025-07-03</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
        <p:nvSpPr>
          <p:cNvPr id="9" name="Platshållare för bildnummer 5"/>
          <p:cNvSpPr>
            <a:spLocks noGrp="1"/>
          </p:cNvSpPr>
          <p:nvPr>
            <p:ph type="sldNum" sz="quarter" idx="12"/>
          </p:nvPr>
        </p:nvSpPr>
        <p:spPr/>
        <p:txBody>
          <a:bodyPr/>
          <a:lstStyle>
            <a:lvl1pPr>
              <a:defRPr/>
            </a:lvl1pPr>
          </a:lstStyle>
          <a:p>
            <a:pPr>
              <a:defRPr/>
            </a:pPr>
            <a:fld id="{FC347C05-82A5-49E4-8542-1E3133C28EF3}" type="slidenum">
              <a:rPr lang="sv-SE"/>
              <a:pPr>
                <a:defRPr/>
              </a:pPr>
              <a:t>‹#›</a:t>
            </a:fld>
            <a:endParaRPr lang="sv-SE"/>
          </a:p>
        </p:txBody>
      </p:sp>
    </p:spTree>
    <p:extLst>
      <p:ext uri="{BB962C8B-B14F-4D97-AF65-F5344CB8AC3E}">
        <p14:creationId xmlns:p14="http://schemas.microsoft.com/office/powerpoint/2010/main" val="350183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n_3">
    <p:spTree>
      <p:nvGrpSpPr>
        <p:cNvPr id="1" name=""/>
        <p:cNvGrpSpPr/>
        <p:nvPr/>
      </p:nvGrpSpPr>
      <p:grpSpPr>
        <a:xfrm>
          <a:off x="0" y="0"/>
          <a:ext cx="0" cy="0"/>
          <a:chOff x="0" y="0"/>
          <a:chExt cx="0" cy="0"/>
        </a:xfrm>
      </p:grpSpPr>
      <p:pic>
        <p:nvPicPr>
          <p:cNvPr id="13" name="Bildobjekt 12" descr="Sida2.jpg"/>
          <p:cNvPicPr>
            <a:picLocks noChangeAspect="1"/>
          </p:cNvPicPr>
          <p:nvPr userDrawn="1"/>
        </p:nvPicPr>
        <p:blipFill>
          <a:blip r:embed="rId2" cstate="screen"/>
          <a:stretch>
            <a:fillRect/>
          </a:stretch>
        </p:blipFill>
        <p:spPr>
          <a:xfrm>
            <a:off x="0" y="0"/>
            <a:ext cx="9144000" cy="6858000"/>
          </a:xfrm>
          <a:prstGeom prst="rect">
            <a:avLst/>
          </a:prstGeom>
        </p:spPr>
      </p:pic>
      <p:sp>
        <p:nvSpPr>
          <p:cNvPr id="23" name="Platshållare för datum 22"/>
          <p:cNvSpPr>
            <a:spLocks noGrp="1"/>
          </p:cNvSpPr>
          <p:nvPr>
            <p:ph type="dt" sz="half" idx="10"/>
          </p:nvPr>
        </p:nvSpPr>
        <p:spPr/>
        <p:txBody>
          <a:bodyPr/>
          <a:lstStyle/>
          <a:p>
            <a:fld id="{56B18AC1-A2FD-4F44-A3D5-BEABD563D721}" type="datetime1">
              <a:rPr lang="sv-SE" smtClean="0"/>
              <a:pPr/>
              <a:t>2025-07-03</a:t>
            </a:fld>
            <a:endParaRPr lang="sv-SE" dirty="0"/>
          </a:p>
        </p:txBody>
      </p:sp>
      <p:sp>
        <p:nvSpPr>
          <p:cNvPr id="11" name="Rubrik 10"/>
          <p:cNvSpPr>
            <a:spLocks noGrp="1"/>
          </p:cNvSpPr>
          <p:nvPr>
            <p:ph type="title"/>
          </p:nvPr>
        </p:nvSpPr>
        <p:spPr>
          <a:xfrm>
            <a:off x="457200" y="458105"/>
            <a:ext cx="2860675" cy="1227820"/>
          </a:xfrm>
        </p:spPr>
        <p:txBody>
          <a:bodyPr/>
          <a:lstStyle/>
          <a:p>
            <a:r>
              <a:rPr lang="sv-SE"/>
              <a:t>Klicka här för att ändra format</a:t>
            </a:r>
          </a:p>
        </p:txBody>
      </p:sp>
      <p:sp>
        <p:nvSpPr>
          <p:cNvPr id="12" name="textruta 11"/>
          <p:cNvSpPr txBox="1"/>
          <p:nvPr userDrawn="1"/>
        </p:nvSpPr>
        <p:spPr>
          <a:xfrm>
            <a:off x="3222625" y="6224072"/>
            <a:ext cx="3273425" cy="246221"/>
          </a:xfrm>
          <a:prstGeom prst="rect">
            <a:avLst/>
          </a:prstGeom>
          <a:noFill/>
        </p:spPr>
        <p:txBody>
          <a:bodyPr wrap="square" rtlCol="0">
            <a:spAutoFit/>
          </a:bodyPr>
          <a:lstStyle/>
          <a:p>
            <a:r>
              <a:rPr lang="sv-SE" sz="1000" dirty="0">
                <a:solidFill>
                  <a:srgbClr val="F5F3EE"/>
                </a:solidFill>
              </a:rPr>
              <a:t>The Capital of Scandinavia</a:t>
            </a:r>
          </a:p>
        </p:txBody>
      </p:sp>
      <p:pic>
        <p:nvPicPr>
          <p:cNvPr id="14" name="Bildobjekt 13" descr="StockholmsStad_logot#21B0A8.png"/>
          <p:cNvPicPr>
            <a:picLocks noChangeAspect="1"/>
          </p:cNvPicPr>
          <p:nvPr userDrawn="1"/>
        </p:nvPicPr>
        <p:blipFill>
          <a:blip r:embed="rId3" cstate="screen"/>
          <a:stretch>
            <a:fillRect/>
          </a:stretch>
        </p:blipFill>
        <p:spPr>
          <a:xfrm>
            <a:off x="7056000" y="437497"/>
            <a:ext cx="1632207" cy="58978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13" hasCustomPrompt="1"/>
          </p:nvPr>
        </p:nvSpPr>
        <p:spPr>
          <a:xfrm>
            <a:off x="460375" y="5733256"/>
            <a:ext cx="7282800" cy="180000"/>
          </a:xfrm>
        </p:spPr>
        <p:txBody>
          <a:bodyPr/>
          <a:lstStyle>
            <a:lvl1pPr marL="0" indent="0">
              <a:buNone/>
              <a:defRPr sz="1000" baseline="0"/>
            </a:lvl1pPr>
          </a:lstStyle>
          <a:p>
            <a:pPr lvl="0"/>
            <a:r>
              <a:rPr lang="sv-SE" dirty="0"/>
              <a:t>Skriv </a:t>
            </a:r>
            <a:r>
              <a:rPr lang="sv-SE" dirty="0" err="1"/>
              <a:t>ev</a:t>
            </a:r>
            <a:r>
              <a:rPr lang="sv-SE" dirty="0"/>
              <a:t> källa</a:t>
            </a:r>
          </a:p>
        </p:txBody>
      </p:sp>
      <p:sp>
        <p:nvSpPr>
          <p:cNvPr id="4" name="Platshållare för datum 3"/>
          <p:cNvSpPr>
            <a:spLocks noGrp="1"/>
          </p:cNvSpPr>
          <p:nvPr>
            <p:ph type="dt" sz="half" idx="14"/>
          </p:nvPr>
        </p:nvSpPr>
        <p:spPr/>
        <p:txBody>
          <a:bodyPr/>
          <a:lstStyle/>
          <a:p>
            <a:r>
              <a:rPr lang="sv-SE"/>
              <a:t>20XX-XX-XX</a:t>
            </a:r>
            <a:endParaRPr lang="sv-SE" dirty="0"/>
          </a:p>
        </p:txBody>
      </p:sp>
      <p:sp>
        <p:nvSpPr>
          <p:cNvPr id="6" name="Platshållare för sidfot 5"/>
          <p:cNvSpPr>
            <a:spLocks noGrp="1"/>
          </p:cNvSpPr>
          <p:nvPr>
            <p:ph type="ftr" sz="quarter" idx="15"/>
          </p:nvPr>
        </p:nvSpPr>
        <p:spPr/>
        <p:txBody>
          <a:bodyPr/>
          <a:lstStyle/>
          <a:p>
            <a:r>
              <a:rPr lang="sv-SE"/>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776863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n_4">
    <p:spTree>
      <p:nvGrpSpPr>
        <p:cNvPr id="1" name=""/>
        <p:cNvGrpSpPr/>
        <p:nvPr/>
      </p:nvGrpSpPr>
      <p:grpSpPr>
        <a:xfrm>
          <a:off x="0" y="0"/>
          <a:ext cx="0" cy="0"/>
          <a:chOff x="0" y="0"/>
          <a:chExt cx="0" cy="0"/>
        </a:xfrm>
      </p:grpSpPr>
      <p:pic>
        <p:nvPicPr>
          <p:cNvPr id="11" name="Bildobjekt 10" descr="Sida3.jpg"/>
          <p:cNvPicPr>
            <a:picLocks noChangeAspect="1"/>
          </p:cNvPicPr>
          <p:nvPr userDrawn="1"/>
        </p:nvPicPr>
        <p:blipFill>
          <a:blip r:embed="rId2" cstate="screen"/>
          <a:stretch>
            <a:fillRect/>
          </a:stretch>
        </p:blipFill>
        <p:spPr>
          <a:xfrm>
            <a:off x="0" y="0"/>
            <a:ext cx="9144000" cy="6858000"/>
          </a:xfrm>
          <a:prstGeom prst="rect">
            <a:avLst/>
          </a:prstGeom>
        </p:spPr>
      </p:pic>
      <p:sp>
        <p:nvSpPr>
          <p:cNvPr id="23" name="Platshållare för datum 22"/>
          <p:cNvSpPr>
            <a:spLocks noGrp="1"/>
          </p:cNvSpPr>
          <p:nvPr>
            <p:ph type="dt" sz="half" idx="10"/>
          </p:nvPr>
        </p:nvSpPr>
        <p:spPr/>
        <p:txBody>
          <a:bodyPr/>
          <a:lstStyle/>
          <a:p>
            <a:fld id="{653A663D-97B6-4388-AA9A-A974B8BF79E5}" type="datetime1">
              <a:rPr lang="sv-SE" smtClean="0"/>
              <a:pPr/>
              <a:t>2025-07-03</a:t>
            </a:fld>
            <a:endParaRPr lang="sv-SE" dirty="0"/>
          </a:p>
        </p:txBody>
      </p:sp>
      <p:sp>
        <p:nvSpPr>
          <p:cNvPr id="9" name="Rubrik 8"/>
          <p:cNvSpPr>
            <a:spLocks noGrp="1"/>
          </p:cNvSpPr>
          <p:nvPr>
            <p:ph type="title"/>
          </p:nvPr>
        </p:nvSpPr>
        <p:spPr/>
        <p:txBody>
          <a:bodyPr/>
          <a:lstStyle/>
          <a:p>
            <a:r>
              <a:rPr lang="sv-SE"/>
              <a:t>Klicka här för att ändra format</a:t>
            </a:r>
          </a:p>
        </p:txBody>
      </p:sp>
      <p:sp>
        <p:nvSpPr>
          <p:cNvPr id="10" name="textruta 9"/>
          <p:cNvSpPr txBox="1"/>
          <p:nvPr userDrawn="1"/>
        </p:nvSpPr>
        <p:spPr>
          <a:xfrm>
            <a:off x="3222625" y="6224072"/>
            <a:ext cx="3273425" cy="246221"/>
          </a:xfrm>
          <a:prstGeom prst="rect">
            <a:avLst/>
          </a:prstGeom>
          <a:noFill/>
        </p:spPr>
        <p:txBody>
          <a:bodyPr wrap="square" rtlCol="0">
            <a:spAutoFit/>
          </a:bodyPr>
          <a:lstStyle/>
          <a:p>
            <a:r>
              <a:rPr lang="sv-SE" sz="1000" dirty="0">
                <a:solidFill>
                  <a:srgbClr val="F5F3EE"/>
                </a:solidFill>
              </a:rPr>
              <a:t>The Capital of Scandinavia</a:t>
            </a:r>
          </a:p>
        </p:txBody>
      </p:sp>
      <p:pic>
        <p:nvPicPr>
          <p:cNvPr id="7" name="Bildobjekt 6" descr="StockholmsStad_logot#21B0A5.png"/>
          <p:cNvPicPr>
            <a:picLocks noChangeAspect="1"/>
          </p:cNvPicPr>
          <p:nvPr userDrawn="1"/>
        </p:nvPicPr>
        <p:blipFill>
          <a:blip r:embed="rId3" cstate="screen"/>
          <a:stretch>
            <a:fillRect/>
          </a:stretch>
        </p:blipFill>
        <p:spPr>
          <a:xfrm>
            <a:off x="7075050" y="461250"/>
            <a:ext cx="1613919" cy="54864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örstasidan_5">
    <p:spTree>
      <p:nvGrpSpPr>
        <p:cNvPr id="1" name=""/>
        <p:cNvGrpSpPr/>
        <p:nvPr/>
      </p:nvGrpSpPr>
      <p:grpSpPr>
        <a:xfrm>
          <a:off x="0" y="0"/>
          <a:ext cx="0" cy="0"/>
          <a:chOff x="0" y="0"/>
          <a:chExt cx="0" cy="0"/>
        </a:xfrm>
      </p:grpSpPr>
      <p:pic>
        <p:nvPicPr>
          <p:cNvPr id="13" name="Bildobjekt 12" descr="Sida4.jpg"/>
          <p:cNvPicPr>
            <a:picLocks noChangeAspect="1"/>
          </p:cNvPicPr>
          <p:nvPr userDrawn="1"/>
        </p:nvPicPr>
        <p:blipFill>
          <a:blip r:embed="rId2" cstate="screen"/>
          <a:stretch>
            <a:fillRect/>
          </a:stretch>
        </p:blipFill>
        <p:spPr>
          <a:xfrm>
            <a:off x="0" y="0"/>
            <a:ext cx="9144000" cy="6858000"/>
          </a:xfrm>
          <a:prstGeom prst="rect">
            <a:avLst/>
          </a:prstGeom>
        </p:spPr>
      </p:pic>
      <p:sp>
        <p:nvSpPr>
          <p:cNvPr id="22" name="Platshållare för datum 21"/>
          <p:cNvSpPr>
            <a:spLocks noGrp="1"/>
          </p:cNvSpPr>
          <p:nvPr>
            <p:ph type="dt" sz="half" idx="10"/>
          </p:nvPr>
        </p:nvSpPr>
        <p:spPr/>
        <p:txBody>
          <a:bodyPr/>
          <a:lstStyle/>
          <a:p>
            <a:fld id="{643C5512-1681-4AB0-8FAB-EA39F9391904}" type="datetime1">
              <a:rPr lang="sv-SE" smtClean="0"/>
              <a:pPr/>
              <a:t>2025-07-03</a:t>
            </a:fld>
            <a:endParaRPr lang="sv-SE" dirty="0"/>
          </a:p>
        </p:txBody>
      </p:sp>
      <p:sp>
        <p:nvSpPr>
          <p:cNvPr id="8" name="Rubrik 7"/>
          <p:cNvSpPr>
            <a:spLocks noGrp="1"/>
          </p:cNvSpPr>
          <p:nvPr>
            <p:ph type="title"/>
          </p:nvPr>
        </p:nvSpPr>
        <p:spPr/>
        <p:txBody>
          <a:bodyPr/>
          <a:lstStyle/>
          <a:p>
            <a:r>
              <a:rPr lang="sv-SE"/>
              <a:t>Klicka här för att ändra format</a:t>
            </a:r>
          </a:p>
        </p:txBody>
      </p:sp>
      <p:sp>
        <p:nvSpPr>
          <p:cNvPr id="11" name="textruta 10"/>
          <p:cNvSpPr txBox="1"/>
          <p:nvPr userDrawn="1"/>
        </p:nvSpPr>
        <p:spPr>
          <a:xfrm>
            <a:off x="3222625" y="6224072"/>
            <a:ext cx="3273425" cy="246221"/>
          </a:xfrm>
          <a:prstGeom prst="rect">
            <a:avLst/>
          </a:prstGeom>
          <a:noFill/>
        </p:spPr>
        <p:txBody>
          <a:bodyPr wrap="square" rtlCol="0">
            <a:spAutoFit/>
          </a:bodyPr>
          <a:lstStyle/>
          <a:p>
            <a:r>
              <a:rPr lang="sv-SE" sz="1000" dirty="0">
                <a:solidFill>
                  <a:srgbClr val="F5F3EE"/>
                </a:solidFill>
              </a:rPr>
              <a:t>The Capital of Scandinavia</a:t>
            </a:r>
          </a:p>
        </p:txBody>
      </p:sp>
      <p:pic>
        <p:nvPicPr>
          <p:cNvPr id="12" name="Bildobjekt 11" descr="StockholmsStad_logot#21B0A8.png"/>
          <p:cNvPicPr>
            <a:picLocks noChangeAspect="1"/>
          </p:cNvPicPr>
          <p:nvPr userDrawn="1"/>
        </p:nvPicPr>
        <p:blipFill>
          <a:blip r:embed="rId3" cstate="screen"/>
          <a:stretch>
            <a:fillRect/>
          </a:stretch>
        </p:blipFill>
        <p:spPr>
          <a:xfrm>
            <a:off x="7056000" y="437497"/>
            <a:ext cx="1632207" cy="58978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örstasidan_6">
    <p:spTree>
      <p:nvGrpSpPr>
        <p:cNvPr id="1" name=""/>
        <p:cNvGrpSpPr/>
        <p:nvPr/>
      </p:nvGrpSpPr>
      <p:grpSpPr>
        <a:xfrm>
          <a:off x="0" y="0"/>
          <a:ext cx="0" cy="0"/>
          <a:chOff x="0" y="0"/>
          <a:chExt cx="0" cy="0"/>
        </a:xfrm>
      </p:grpSpPr>
      <p:pic>
        <p:nvPicPr>
          <p:cNvPr id="13" name="Bildobjekt 12" descr="Sida6.jpg"/>
          <p:cNvPicPr>
            <a:picLocks noChangeAspect="1"/>
          </p:cNvPicPr>
          <p:nvPr userDrawn="1"/>
        </p:nvPicPr>
        <p:blipFill>
          <a:blip r:embed="rId2" cstate="screen"/>
          <a:stretch>
            <a:fillRect/>
          </a:stretch>
        </p:blipFill>
        <p:spPr>
          <a:xfrm>
            <a:off x="0" y="0"/>
            <a:ext cx="9144000" cy="6858000"/>
          </a:xfrm>
          <a:prstGeom prst="rect">
            <a:avLst/>
          </a:prstGeom>
        </p:spPr>
      </p:pic>
      <p:sp>
        <p:nvSpPr>
          <p:cNvPr id="22" name="Platshållare för datum 21"/>
          <p:cNvSpPr>
            <a:spLocks noGrp="1"/>
          </p:cNvSpPr>
          <p:nvPr>
            <p:ph type="dt" sz="half" idx="10"/>
          </p:nvPr>
        </p:nvSpPr>
        <p:spPr/>
        <p:txBody>
          <a:bodyPr/>
          <a:lstStyle/>
          <a:p>
            <a:fld id="{F59C38F2-795C-4FB6-86BC-1C70938A9C39}" type="datetime1">
              <a:rPr lang="sv-SE" smtClean="0"/>
              <a:pPr/>
              <a:t>2025-07-03</a:t>
            </a:fld>
            <a:endParaRPr lang="sv-SE" dirty="0"/>
          </a:p>
        </p:txBody>
      </p:sp>
      <p:sp>
        <p:nvSpPr>
          <p:cNvPr id="9" name="textruta 8"/>
          <p:cNvSpPr txBox="1"/>
          <p:nvPr userDrawn="1"/>
        </p:nvSpPr>
        <p:spPr>
          <a:xfrm>
            <a:off x="3222625" y="6224072"/>
            <a:ext cx="3273425" cy="246221"/>
          </a:xfrm>
          <a:prstGeom prst="rect">
            <a:avLst/>
          </a:prstGeom>
          <a:noFill/>
        </p:spPr>
        <p:txBody>
          <a:bodyPr wrap="square" rtlCol="0">
            <a:spAutoFit/>
          </a:bodyPr>
          <a:lstStyle/>
          <a:p>
            <a:r>
              <a:rPr lang="sv-SE" sz="1000" dirty="0">
                <a:solidFill>
                  <a:srgbClr val="F5F3EE"/>
                </a:solidFill>
              </a:rPr>
              <a:t>The Capital of Scandinavia</a:t>
            </a:r>
          </a:p>
        </p:txBody>
      </p:sp>
      <p:pic>
        <p:nvPicPr>
          <p:cNvPr id="11" name="Bildobjekt 10" descr="StockholmsStad_logot#21B0A8.png"/>
          <p:cNvPicPr>
            <a:picLocks noChangeAspect="1"/>
          </p:cNvPicPr>
          <p:nvPr userDrawn="1"/>
        </p:nvPicPr>
        <p:blipFill>
          <a:blip r:embed="rId3" cstate="screen"/>
          <a:stretch>
            <a:fillRect/>
          </a:stretch>
        </p:blipFill>
        <p:spPr>
          <a:xfrm>
            <a:off x="7056000" y="437497"/>
            <a:ext cx="1632207" cy="589789"/>
          </a:xfrm>
          <a:prstGeom prst="rect">
            <a:avLst/>
          </a:prstGeom>
        </p:spPr>
      </p:pic>
      <p:sp>
        <p:nvSpPr>
          <p:cNvPr id="7" name="Rubrik 6"/>
          <p:cNvSpPr>
            <a:spLocks noGrp="1"/>
          </p:cNvSpPr>
          <p:nvPr>
            <p:ph type="title"/>
          </p:nvPr>
        </p:nvSpPr>
        <p:spPr/>
        <p:txBody>
          <a:bodyPr/>
          <a:lstStyle/>
          <a:p>
            <a:r>
              <a:rPr lang="sv-SE"/>
              <a:t>Klicka här för att ändra format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örstasidan_7">
    <p:spTree>
      <p:nvGrpSpPr>
        <p:cNvPr id="1" name=""/>
        <p:cNvGrpSpPr/>
        <p:nvPr/>
      </p:nvGrpSpPr>
      <p:grpSpPr>
        <a:xfrm>
          <a:off x="0" y="0"/>
          <a:ext cx="0" cy="0"/>
          <a:chOff x="0" y="0"/>
          <a:chExt cx="0" cy="0"/>
        </a:xfrm>
      </p:grpSpPr>
      <p:pic>
        <p:nvPicPr>
          <p:cNvPr id="10" name="Bildobjekt 9" descr="Sida7.jpg"/>
          <p:cNvPicPr>
            <a:picLocks noChangeAspect="1"/>
          </p:cNvPicPr>
          <p:nvPr userDrawn="1"/>
        </p:nvPicPr>
        <p:blipFill>
          <a:blip r:embed="rId2" cstate="screen"/>
          <a:stretch>
            <a:fillRect/>
          </a:stretch>
        </p:blipFill>
        <p:spPr>
          <a:xfrm>
            <a:off x="0" y="0"/>
            <a:ext cx="9144000" cy="6858000"/>
          </a:xfrm>
          <a:prstGeom prst="rect">
            <a:avLst/>
          </a:prstGeom>
        </p:spPr>
      </p:pic>
      <p:sp>
        <p:nvSpPr>
          <p:cNvPr id="23" name="Platshållare för datum 22"/>
          <p:cNvSpPr>
            <a:spLocks noGrp="1"/>
          </p:cNvSpPr>
          <p:nvPr>
            <p:ph type="dt" sz="half" idx="10"/>
          </p:nvPr>
        </p:nvSpPr>
        <p:spPr/>
        <p:txBody>
          <a:bodyPr/>
          <a:lstStyle/>
          <a:p>
            <a:fld id="{4B58CF95-1CEC-4379-940D-49731EC44E13}" type="datetime1">
              <a:rPr lang="sv-SE" smtClean="0"/>
              <a:pPr/>
              <a:t>2025-07-03</a:t>
            </a:fld>
            <a:endParaRPr lang="sv-SE" dirty="0"/>
          </a:p>
        </p:txBody>
      </p:sp>
      <p:sp>
        <p:nvSpPr>
          <p:cNvPr id="8" name="Rubrik 7"/>
          <p:cNvSpPr>
            <a:spLocks noGrp="1"/>
          </p:cNvSpPr>
          <p:nvPr>
            <p:ph type="title"/>
          </p:nvPr>
        </p:nvSpPr>
        <p:spPr>
          <a:xfrm>
            <a:off x="457200" y="458105"/>
            <a:ext cx="2860675" cy="970838"/>
          </a:xfrm>
        </p:spPr>
        <p:txBody>
          <a:bodyPr/>
          <a:lstStyle/>
          <a:p>
            <a:r>
              <a:rPr lang="sv-SE"/>
              <a:t>Klicka här för att ändra format</a:t>
            </a:r>
            <a:endParaRPr lang="sv-SE" dirty="0"/>
          </a:p>
        </p:txBody>
      </p:sp>
      <p:sp>
        <p:nvSpPr>
          <p:cNvPr id="9" name="textruta 8"/>
          <p:cNvSpPr txBox="1"/>
          <p:nvPr userDrawn="1"/>
        </p:nvSpPr>
        <p:spPr>
          <a:xfrm>
            <a:off x="3222625" y="6224072"/>
            <a:ext cx="3273425" cy="246221"/>
          </a:xfrm>
          <a:prstGeom prst="rect">
            <a:avLst/>
          </a:prstGeom>
          <a:noFill/>
        </p:spPr>
        <p:txBody>
          <a:bodyPr wrap="square" rtlCol="0">
            <a:spAutoFit/>
          </a:bodyPr>
          <a:lstStyle/>
          <a:p>
            <a:r>
              <a:rPr lang="sv-SE" sz="1000" dirty="0">
                <a:solidFill>
                  <a:srgbClr val="F5F3EE"/>
                </a:solidFill>
              </a:rPr>
              <a:t>The Capital of Scandinavia</a:t>
            </a:r>
          </a:p>
        </p:txBody>
      </p:sp>
      <p:pic>
        <p:nvPicPr>
          <p:cNvPr id="11" name="Bildobjekt 10" descr="StockholmsStad_logot#21B0A5.png"/>
          <p:cNvPicPr>
            <a:picLocks noChangeAspect="1"/>
          </p:cNvPicPr>
          <p:nvPr userDrawn="1"/>
        </p:nvPicPr>
        <p:blipFill>
          <a:blip r:embed="rId3" cstate="screen"/>
          <a:stretch>
            <a:fillRect/>
          </a:stretch>
        </p:blipFill>
        <p:spPr>
          <a:xfrm>
            <a:off x="7075050" y="461250"/>
            <a:ext cx="1613919" cy="54864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örstasidan_8">
    <p:spTree>
      <p:nvGrpSpPr>
        <p:cNvPr id="1" name=""/>
        <p:cNvGrpSpPr/>
        <p:nvPr/>
      </p:nvGrpSpPr>
      <p:grpSpPr>
        <a:xfrm>
          <a:off x="0" y="0"/>
          <a:ext cx="0" cy="0"/>
          <a:chOff x="0" y="0"/>
          <a:chExt cx="0" cy="0"/>
        </a:xfrm>
      </p:grpSpPr>
      <p:pic>
        <p:nvPicPr>
          <p:cNvPr id="5" name="Bildobjekt 4" descr="Sida8.jpg"/>
          <p:cNvPicPr>
            <a:picLocks noChangeAspect="1"/>
          </p:cNvPicPr>
          <p:nvPr userDrawn="1"/>
        </p:nvPicPr>
        <p:blipFill>
          <a:blip r:embed="rId2" cstate="screen"/>
          <a:stretch>
            <a:fillRect/>
          </a:stretch>
        </p:blipFill>
        <p:spPr>
          <a:xfrm>
            <a:off x="19050" y="0"/>
            <a:ext cx="9144000" cy="6858000"/>
          </a:xfrm>
          <a:prstGeom prst="rect">
            <a:avLst/>
          </a:prstGeom>
        </p:spPr>
      </p:pic>
      <p:sp>
        <p:nvSpPr>
          <p:cNvPr id="4" name="Platshållare för datum 3"/>
          <p:cNvSpPr>
            <a:spLocks noGrp="1"/>
          </p:cNvSpPr>
          <p:nvPr>
            <p:ph type="dt" sz="half" idx="11"/>
          </p:nvPr>
        </p:nvSpPr>
        <p:spPr/>
        <p:txBody>
          <a:bodyPr/>
          <a:lstStyle>
            <a:lvl1pPr>
              <a:defRPr>
                <a:solidFill>
                  <a:schemeClr val="bg1"/>
                </a:solidFill>
              </a:defRPr>
            </a:lvl1pPr>
          </a:lstStyle>
          <a:p>
            <a:fld id="{81FCDFA1-0AC5-4E78-A7D5-92F58D000B11}" type="datetime1">
              <a:rPr lang="sv-SE" smtClean="0"/>
              <a:pPr/>
              <a:t>2025-07-03</a:t>
            </a:fld>
            <a:endParaRPr lang="sv-SE" dirty="0"/>
          </a:p>
        </p:txBody>
      </p:sp>
      <p:sp>
        <p:nvSpPr>
          <p:cNvPr id="3" name="Platshållare för sidfot 2"/>
          <p:cNvSpPr>
            <a:spLocks noGrp="1"/>
          </p:cNvSpPr>
          <p:nvPr>
            <p:ph type="ftr" sz="quarter" idx="10"/>
          </p:nvPr>
        </p:nvSpPr>
        <p:spPr/>
        <p:txBody>
          <a:bodyPr/>
          <a:lstStyle>
            <a:lvl1pPr>
              <a:defRPr>
                <a:solidFill>
                  <a:schemeClr val="bg1"/>
                </a:solidFill>
              </a:defRPr>
            </a:lvl1pPr>
          </a:lstStyle>
          <a:p>
            <a:pPr algn="l"/>
            <a:r>
              <a:rPr lang="sv-SE"/>
              <a:t> </a:t>
            </a:r>
            <a:endParaRPr lang="sv-SE" dirty="0"/>
          </a:p>
        </p:txBody>
      </p:sp>
      <p:sp>
        <p:nvSpPr>
          <p:cNvPr id="8" name="textruta 7"/>
          <p:cNvSpPr txBox="1"/>
          <p:nvPr userDrawn="1"/>
        </p:nvSpPr>
        <p:spPr>
          <a:xfrm>
            <a:off x="3222625" y="6224072"/>
            <a:ext cx="3273425" cy="246221"/>
          </a:xfrm>
          <a:prstGeom prst="rect">
            <a:avLst/>
          </a:prstGeom>
          <a:noFill/>
        </p:spPr>
        <p:txBody>
          <a:bodyPr wrap="square" rtlCol="0">
            <a:spAutoFit/>
          </a:bodyPr>
          <a:lstStyle/>
          <a:p>
            <a:r>
              <a:rPr lang="sv-SE" sz="1000" dirty="0">
                <a:solidFill>
                  <a:srgbClr val="000000"/>
                </a:solidFill>
              </a:rPr>
              <a:t>The Capital of Scandinavia</a:t>
            </a:r>
          </a:p>
        </p:txBody>
      </p:sp>
      <p:sp>
        <p:nvSpPr>
          <p:cNvPr id="9" name="Rubrik 8"/>
          <p:cNvSpPr>
            <a:spLocks noGrp="1"/>
          </p:cNvSpPr>
          <p:nvPr>
            <p:ph type="title"/>
          </p:nvPr>
        </p:nvSpPr>
        <p:spPr/>
        <p:txBody>
          <a:bodyPr/>
          <a:lstStyle>
            <a:lvl1pPr>
              <a:defRPr>
                <a:solidFill>
                  <a:srgbClr val="000000"/>
                </a:solidFill>
              </a:defRPr>
            </a:lvl1pPr>
          </a:lstStyle>
          <a:p>
            <a:r>
              <a:rPr lang="sv-SE"/>
              <a:t>Klicka här för att ändra format</a:t>
            </a:r>
            <a:endParaRPr lang="sv-SE" dirty="0"/>
          </a:p>
        </p:txBody>
      </p:sp>
      <p:pic>
        <p:nvPicPr>
          <p:cNvPr id="7" name="Bildobjekt 6" descr="StockholmsStad_logot#21B0A5.png"/>
          <p:cNvPicPr>
            <a:picLocks noChangeAspect="1"/>
          </p:cNvPicPr>
          <p:nvPr userDrawn="1"/>
        </p:nvPicPr>
        <p:blipFill>
          <a:blip r:embed="rId3" cstate="screen"/>
          <a:stretch>
            <a:fillRect/>
          </a:stretch>
        </p:blipFill>
        <p:spPr>
          <a:xfrm>
            <a:off x="7075050" y="461250"/>
            <a:ext cx="1613919" cy="54864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örstasidan_9">
    <p:spTree>
      <p:nvGrpSpPr>
        <p:cNvPr id="1" name=""/>
        <p:cNvGrpSpPr/>
        <p:nvPr/>
      </p:nvGrpSpPr>
      <p:grpSpPr>
        <a:xfrm>
          <a:off x="0" y="0"/>
          <a:ext cx="0" cy="0"/>
          <a:chOff x="0" y="0"/>
          <a:chExt cx="0" cy="0"/>
        </a:xfrm>
      </p:grpSpPr>
      <p:sp>
        <p:nvSpPr>
          <p:cNvPr id="20" name="Platshållare för datum 19"/>
          <p:cNvSpPr>
            <a:spLocks noGrp="1"/>
          </p:cNvSpPr>
          <p:nvPr>
            <p:ph type="dt" sz="half" idx="10"/>
          </p:nvPr>
        </p:nvSpPr>
        <p:spPr/>
        <p:txBody>
          <a:bodyPr/>
          <a:lstStyle>
            <a:lvl1pPr>
              <a:defRPr>
                <a:solidFill>
                  <a:schemeClr val="bg1"/>
                </a:solidFill>
              </a:defRPr>
            </a:lvl1pPr>
          </a:lstStyle>
          <a:p>
            <a:fld id="{B2B77345-3934-48F7-BECC-5FA00C1D10B8}" type="datetime1">
              <a:rPr lang="sv-SE" smtClean="0"/>
              <a:pPr/>
              <a:t>2025-07-03</a:t>
            </a:fld>
            <a:endParaRPr lang="sv-SE" dirty="0"/>
          </a:p>
        </p:txBody>
      </p:sp>
      <p:sp>
        <p:nvSpPr>
          <p:cNvPr id="9" name="textruta 8"/>
          <p:cNvSpPr txBox="1"/>
          <p:nvPr userDrawn="1"/>
        </p:nvSpPr>
        <p:spPr>
          <a:xfrm>
            <a:off x="3222625" y="6224072"/>
            <a:ext cx="3273425" cy="246221"/>
          </a:xfrm>
          <a:prstGeom prst="rect">
            <a:avLst/>
          </a:prstGeom>
          <a:noFill/>
        </p:spPr>
        <p:txBody>
          <a:bodyPr wrap="square" rtlCol="0">
            <a:spAutoFit/>
          </a:bodyPr>
          <a:lstStyle/>
          <a:p>
            <a:r>
              <a:rPr lang="sv-SE" sz="1000" dirty="0">
                <a:solidFill>
                  <a:srgbClr val="000000"/>
                </a:solidFill>
              </a:rPr>
              <a:t>The Capital of Scandinavia</a:t>
            </a:r>
          </a:p>
        </p:txBody>
      </p:sp>
      <p:sp>
        <p:nvSpPr>
          <p:cNvPr id="11" name="Rubrik 10"/>
          <p:cNvSpPr>
            <a:spLocks noGrp="1"/>
          </p:cNvSpPr>
          <p:nvPr>
            <p:ph type="title"/>
          </p:nvPr>
        </p:nvSpPr>
        <p:spPr/>
        <p:txBody>
          <a:bodyPr/>
          <a:lstStyle>
            <a:lvl1pPr>
              <a:defRPr>
                <a:solidFill>
                  <a:srgbClr val="000000"/>
                </a:solidFill>
              </a:defRPr>
            </a:lvl1pPr>
          </a:lstStyle>
          <a:p>
            <a:r>
              <a:rPr lang="sv-SE"/>
              <a:t>Klicka här för att ändra format</a:t>
            </a:r>
            <a:endParaRPr lang="sv-SE" dirty="0"/>
          </a:p>
        </p:txBody>
      </p:sp>
      <p:pic>
        <p:nvPicPr>
          <p:cNvPr id="6" name="Bildobjekt 5" descr="StockholmsStad_logot#21B0A5.png"/>
          <p:cNvPicPr>
            <a:picLocks noChangeAspect="1"/>
          </p:cNvPicPr>
          <p:nvPr userDrawn="1"/>
        </p:nvPicPr>
        <p:blipFill>
          <a:blip r:embed="rId2" cstate="screen"/>
          <a:stretch>
            <a:fillRect/>
          </a:stretch>
        </p:blipFill>
        <p:spPr>
          <a:xfrm>
            <a:off x="7075050" y="461250"/>
            <a:ext cx="1613919" cy="54864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8" name="Platshållare för sidfot 7"/>
          <p:cNvSpPr>
            <a:spLocks noGrp="1"/>
          </p:cNvSpPr>
          <p:nvPr>
            <p:ph type="ftr" sz="quarter" idx="3"/>
          </p:nvPr>
        </p:nvSpPr>
        <p:spPr>
          <a:xfrm>
            <a:off x="3260725" y="6175375"/>
            <a:ext cx="2895600" cy="365125"/>
          </a:xfrm>
          <a:prstGeom prst="rect">
            <a:avLst/>
          </a:prstGeom>
        </p:spPr>
        <p:txBody>
          <a:bodyPr vert="horz" lIns="91440" tIns="45720" rIns="91440" bIns="45720" rtlCol="0" anchor="ctr"/>
          <a:lstStyle>
            <a:lvl1pPr algn="ctr">
              <a:defRPr sz="1000">
                <a:solidFill>
                  <a:srgbClr val="000000"/>
                </a:solidFill>
              </a:defRPr>
            </a:lvl1pPr>
          </a:lstStyle>
          <a:p>
            <a:pPr algn="l"/>
            <a:r>
              <a:rPr lang="sv-SE"/>
              <a:t> </a:t>
            </a:r>
            <a:endParaRPr lang="sv-SE" dirty="0"/>
          </a:p>
        </p:txBody>
      </p:sp>
      <p:sp>
        <p:nvSpPr>
          <p:cNvPr id="4" name="Platshållare för rubrik 3"/>
          <p:cNvSpPr>
            <a:spLocks noGrp="1"/>
          </p:cNvSpPr>
          <p:nvPr>
            <p:ph type="title"/>
          </p:nvPr>
        </p:nvSpPr>
        <p:spPr>
          <a:xfrm>
            <a:off x="457200" y="458105"/>
            <a:ext cx="5490000" cy="970838"/>
          </a:xfrm>
          <a:prstGeom prst="rect">
            <a:avLst/>
          </a:prstGeom>
        </p:spPr>
        <p:txBody>
          <a:bodyPr vert="horz" lIns="0" tIns="0" rIns="0" bIns="0" rtlCol="0" anchor="t" anchorCtr="0">
            <a:normAutofit/>
          </a:bodyPr>
          <a:lstStyle/>
          <a:p>
            <a:r>
              <a:rPr lang="sv-SE" dirty="0"/>
              <a:t>Klicka här för att ändra format</a:t>
            </a:r>
          </a:p>
        </p:txBody>
      </p:sp>
      <p:sp>
        <p:nvSpPr>
          <p:cNvPr id="6" name="Platshållare för datum 5"/>
          <p:cNvSpPr>
            <a:spLocks noGrp="1"/>
          </p:cNvSpPr>
          <p:nvPr>
            <p:ph type="dt" sz="half" idx="2"/>
          </p:nvPr>
        </p:nvSpPr>
        <p:spPr>
          <a:xfrm>
            <a:off x="446252" y="6159259"/>
            <a:ext cx="2133600" cy="365125"/>
          </a:xfrm>
          <a:prstGeom prst="rect">
            <a:avLst/>
          </a:prstGeom>
        </p:spPr>
        <p:txBody>
          <a:bodyPr vert="horz" lIns="0" tIns="45720" rIns="0" bIns="45720" rtlCol="0" anchor="ctr"/>
          <a:lstStyle>
            <a:lvl1pPr algn="l">
              <a:defRPr sz="1000">
                <a:solidFill>
                  <a:srgbClr val="F5F3EE"/>
                </a:solidFill>
              </a:defRPr>
            </a:lvl1pPr>
          </a:lstStyle>
          <a:p>
            <a:fld id="{01A8E402-34A5-4504-946F-2FCB50B8D67D}" type="datetime1">
              <a:rPr lang="sv-SE" smtClean="0"/>
              <a:pPr/>
              <a:t>2025-07-03</a:t>
            </a:fld>
            <a:endParaRPr lang="sv-SE" dirty="0"/>
          </a:p>
        </p:txBody>
      </p:sp>
      <p:sp>
        <p:nvSpPr>
          <p:cNvPr id="5" name="textruta 4"/>
          <p:cNvSpPr txBox="1"/>
          <p:nvPr/>
        </p:nvSpPr>
        <p:spPr>
          <a:xfrm>
            <a:off x="3222625" y="6224072"/>
            <a:ext cx="3273425" cy="246221"/>
          </a:xfrm>
          <a:prstGeom prst="rect">
            <a:avLst/>
          </a:prstGeom>
          <a:noFill/>
        </p:spPr>
        <p:txBody>
          <a:bodyPr wrap="square" rtlCol="0">
            <a:spAutoFit/>
          </a:bodyPr>
          <a:lstStyle/>
          <a:p>
            <a:r>
              <a:rPr lang="sv-SE" sz="1000" dirty="0">
                <a:solidFill>
                  <a:srgbClr val="F5F3EE"/>
                </a:solidFill>
              </a:rPr>
              <a:t>The Capital of Scandinavia</a:t>
            </a:r>
          </a:p>
        </p:txBody>
      </p:sp>
      <p:sp>
        <p:nvSpPr>
          <p:cNvPr id="7" name="Platshållare för bildnummer 6"/>
          <p:cNvSpPr>
            <a:spLocks noGrp="1"/>
          </p:cNvSpPr>
          <p:nvPr>
            <p:ph type="sldNum" sz="quarter" idx="4"/>
          </p:nvPr>
        </p:nvSpPr>
        <p:spPr>
          <a:xfrm>
            <a:off x="6554788" y="6008688"/>
            <a:ext cx="2133600" cy="365125"/>
          </a:xfrm>
          <a:prstGeom prst="rect">
            <a:avLst/>
          </a:prstGeom>
          <a:noFill/>
          <a:ln>
            <a:noFill/>
          </a:ln>
        </p:spPr>
        <p:txBody>
          <a:bodyPr vert="horz" lIns="0" tIns="0" rIns="0" bIns="0" rtlCol="0" anchor="b" anchorCtr="0"/>
          <a:lstStyle>
            <a:lvl1pPr algn="r">
              <a:defRPr sz="1000" baseline="0">
                <a:solidFill>
                  <a:schemeClr val="tx1">
                    <a:tint val="75000"/>
                  </a:schemeClr>
                </a:solidFill>
              </a:defRPr>
            </a:lvl1pPr>
          </a:lstStyle>
          <a:p>
            <a:fld id="{058C10DC-4A3A-4999-B6F6-CF42AE3DEA22}" type="slidenum">
              <a:rPr lang="sv-SE" smtClean="0"/>
              <a:pPr/>
              <a:t>‹#›</a:t>
            </a:fld>
            <a:endParaRPr lang="sv-SE" dirty="0"/>
          </a:p>
        </p:txBody>
      </p:sp>
    </p:spTree>
  </p:cSld>
  <p:clrMap bg1="lt1" tx1="dk1" bg2="lt2" tx2="dk2" accent1="accent1" accent2="accent2" accent3="accent3" accent4="accent4" accent5="accent5" accent6="accent6" hlink="hlink" folHlink="folHlink"/>
  <p:sldLayoutIdLst>
    <p:sldLayoutId id="2147483683" r:id="rId1"/>
    <p:sldLayoutId id="2147483705" r:id="rId2"/>
    <p:sldLayoutId id="2147483672" r:id="rId3"/>
    <p:sldLayoutId id="2147483673" r:id="rId4"/>
    <p:sldLayoutId id="2147483674" r:id="rId5"/>
    <p:sldLayoutId id="2147483676" r:id="rId6"/>
    <p:sldLayoutId id="2147483677" r:id="rId7"/>
    <p:sldLayoutId id="2147483777" r:id="rId8"/>
    <p:sldLayoutId id="2147483684" r:id="rId9"/>
  </p:sldLayoutIdLst>
  <p:hf hdr="0" ftr="0"/>
  <p:txStyles>
    <p:titleStyle>
      <a:lvl1pPr algn="l" defTabSz="914400" rtl="0" eaLnBrk="1" latinLnBrk="0" hangingPunct="1">
        <a:lnSpc>
          <a:spcPts val="2800"/>
        </a:lnSpc>
        <a:spcBef>
          <a:spcPct val="0"/>
        </a:spcBef>
        <a:buNone/>
        <a:defRPr sz="2800" b="1" kern="1200" spc="60" baseline="0">
          <a:solidFill>
            <a:srgbClr val="F5F3EE"/>
          </a:solidFill>
          <a:latin typeface="+mj-lt"/>
          <a:ea typeface="+mj-ea"/>
          <a:cs typeface="+mj-cs"/>
        </a:defRPr>
      </a:lvl1pPr>
    </p:titleStyle>
    <p:bodyStyle>
      <a:lvl1pPr marL="342900" indent="-342900" algn="l" defTabSz="914400" rtl="0" eaLnBrk="1" latinLnBrk="0" hangingPunct="1">
        <a:lnSpc>
          <a:spcPts val="2100"/>
        </a:lnSpc>
        <a:spcBef>
          <a:spcPct val="20000"/>
        </a:spcBef>
        <a:buFont typeface="Arial" pitchFamily="34" charset="0"/>
        <a:buNone/>
        <a:defRPr sz="2000" kern="1200">
          <a:solidFill>
            <a:srgbClr val="000000"/>
          </a:solidFill>
          <a:latin typeface="+mn-lt"/>
          <a:ea typeface="+mn-ea"/>
          <a:cs typeface="+mn-cs"/>
        </a:defRPr>
      </a:lvl1pPr>
      <a:lvl2pPr marL="742950" indent="-285750" algn="l" defTabSz="914400" rtl="0" eaLnBrk="1" latinLnBrk="0" hangingPunct="1">
        <a:lnSpc>
          <a:spcPts val="2100"/>
        </a:lnSpc>
        <a:spcBef>
          <a:spcPct val="20000"/>
        </a:spcBef>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lnSpc>
          <a:spcPts val="2100"/>
        </a:lnSpc>
        <a:spcBef>
          <a:spcPct val="20000"/>
        </a:spcBef>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lnSpc>
          <a:spcPts val="2100"/>
        </a:lnSpc>
        <a:spcBef>
          <a:spcPct val="20000"/>
        </a:spcBef>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ts val="2100"/>
        </a:lnSpc>
        <a:spcBef>
          <a:spcPct val="20000"/>
        </a:spcBef>
        <a:buFont typeface="Arial" pitchFamily="34" charset="0"/>
        <a:buChar char="»"/>
        <a:defRPr sz="18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11" name="Platshållare för datum 5"/>
          <p:cNvSpPr>
            <a:spLocks noGrp="1"/>
          </p:cNvSpPr>
          <p:nvPr>
            <p:ph type="dt" sz="half" idx="2"/>
          </p:nvPr>
        </p:nvSpPr>
        <p:spPr>
          <a:xfrm>
            <a:off x="365787" y="6152909"/>
            <a:ext cx="2133600" cy="365125"/>
          </a:xfrm>
          <a:prstGeom prst="rect">
            <a:avLst/>
          </a:prstGeom>
        </p:spPr>
        <p:txBody>
          <a:bodyPr vert="horz" lIns="91440" tIns="45720" rIns="91440" bIns="45720" rtlCol="0" anchor="ctr"/>
          <a:lstStyle>
            <a:lvl1pPr algn="l">
              <a:defRPr sz="1000">
                <a:solidFill>
                  <a:schemeClr val="bg1"/>
                </a:solidFill>
              </a:defRPr>
            </a:lvl1pPr>
          </a:lstStyle>
          <a:p>
            <a:fld id="{441E72B3-0F3E-41B1-9587-96E80122ED28}" type="datetime1">
              <a:rPr lang="sv-SE" smtClean="0"/>
              <a:pPr/>
              <a:t>2025-07-03</a:t>
            </a:fld>
            <a:endParaRPr lang="sv-SE" dirty="0"/>
          </a:p>
        </p:txBody>
      </p:sp>
      <p:sp>
        <p:nvSpPr>
          <p:cNvPr id="12" name="Platshållare för sidfot 6"/>
          <p:cNvSpPr>
            <a:spLocks noGrp="1"/>
          </p:cNvSpPr>
          <p:nvPr>
            <p:ph type="ftr" sz="quarter" idx="3"/>
          </p:nvPr>
        </p:nvSpPr>
        <p:spPr>
          <a:xfrm>
            <a:off x="3201132" y="6152612"/>
            <a:ext cx="2895600" cy="365125"/>
          </a:xfrm>
          <a:prstGeom prst="rect">
            <a:avLst/>
          </a:prstGeom>
        </p:spPr>
        <p:txBody>
          <a:bodyPr vert="horz" lIns="91440" tIns="45720" rIns="91440" bIns="45720" rtlCol="0" anchor="ctr"/>
          <a:lstStyle>
            <a:lvl1pPr algn="l">
              <a:defRPr sz="1000">
                <a:solidFill>
                  <a:schemeClr val="accent6"/>
                </a:solidFill>
              </a:defRPr>
            </a:lvl1pPr>
          </a:lstStyle>
          <a:p>
            <a:r>
              <a:rPr lang="sv-SE"/>
              <a:t> </a:t>
            </a:r>
            <a:endParaRPr lang="sv-SE" dirty="0"/>
          </a:p>
        </p:txBody>
      </p:sp>
      <p:sp>
        <p:nvSpPr>
          <p:cNvPr id="14" name="Platshållare för rubrik 13"/>
          <p:cNvSpPr>
            <a:spLocks noGrp="1"/>
          </p:cNvSpPr>
          <p:nvPr>
            <p:ph type="title"/>
          </p:nvPr>
        </p:nvSpPr>
        <p:spPr>
          <a:xfrm>
            <a:off x="457200" y="550863"/>
            <a:ext cx="5487988" cy="1143000"/>
          </a:xfrm>
          <a:prstGeom prst="rect">
            <a:avLst/>
          </a:prstGeom>
        </p:spPr>
        <p:txBody>
          <a:bodyPr vert="horz" lIns="234000" tIns="234000" rIns="234000" bIns="45720" rtlCol="0" anchor="t" anchorCtr="0">
            <a:normAutofit/>
          </a:bodyPr>
          <a:lstStyle/>
          <a:p>
            <a:r>
              <a:rPr lang="sv-SE" dirty="0"/>
              <a:t>Klicka här för att ändra format</a:t>
            </a:r>
          </a:p>
        </p:txBody>
      </p:sp>
      <p:sp>
        <p:nvSpPr>
          <p:cNvPr id="16" name="Platshållare för text 15"/>
          <p:cNvSpPr>
            <a:spLocks noGrp="1"/>
          </p:cNvSpPr>
          <p:nvPr>
            <p:ph type="body" idx="1"/>
          </p:nvPr>
        </p:nvSpPr>
        <p:spPr>
          <a:xfrm>
            <a:off x="458788" y="2114551"/>
            <a:ext cx="5486400" cy="2200274"/>
          </a:xfrm>
          <a:prstGeom prst="rect">
            <a:avLst/>
          </a:prstGeom>
        </p:spPr>
        <p:txBody>
          <a:bodyPr vert="horz" lIns="234000" tIns="45720" rIns="234000" bIns="45720" rtlCol="0">
            <a:normAutofit/>
          </a:bodyPr>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sp>
        <p:nvSpPr>
          <p:cNvPr id="7" name="textruta 6"/>
          <p:cNvSpPr txBox="1"/>
          <p:nvPr/>
        </p:nvSpPr>
        <p:spPr>
          <a:xfrm>
            <a:off x="3222625" y="6198672"/>
            <a:ext cx="3273425" cy="246221"/>
          </a:xfrm>
          <a:prstGeom prst="rect">
            <a:avLst/>
          </a:prstGeom>
          <a:noFill/>
        </p:spPr>
        <p:txBody>
          <a:bodyPr wrap="square" rtlCol="0">
            <a:spAutoFit/>
          </a:bodyPr>
          <a:lstStyle/>
          <a:p>
            <a:r>
              <a:rPr lang="sv-SE" sz="1000" dirty="0">
                <a:solidFill>
                  <a:schemeClr val="bg1"/>
                </a:solidFill>
              </a:rPr>
              <a:t>The Capital of Scandinavia</a:t>
            </a:r>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hf hdr="0" ftr="0"/>
  <p:txStyles>
    <p:titleStyle>
      <a:lvl1pPr algn="l" defTabSz="914400" rtl="0" eaLnBrk="1" latinLnBrk="0" hangingPunct="1">
        <a:lnSpc>
          <a:spcPts val="3800"/>
        </a:lnSpc>
        <a:spcBef>
          <a:spcPct val="0"/>
        </a:spcBef>
        <a:buNone/>
        <a:defRPr sz="4000" b="1" kern="1200" spc="60" baseline="0">
          <a:solidFill>
            <a:schemeClr val="bg1"/>
          </a:solidFill>
          <a:latin typeface="+mj-lt"/>
          <a:ea typeface="+mj-ea"/>
          <a:cs typeface="+mj-cs"/>
        </a:defRPr>
      </a:lvl1pPr>
    </p:titleStyle>
    <p:bodyStyle>
      <a:lvl1pPr marL="0" indent="0" algn="l" defTabSz="914400" rtl="0" eaLnBrk="1" latinLnBrk="0" hangingPunct="1">
        <a:lnSpc>
          <a:spcPts val="2000"/>
        </a:lnSpc>
        <a:spcBef>
          <a:spcPts val="0"/>
        </a:spcBef>
        <a:buFont typeface="Arial" pitchFamily="34" charset="0"/>
        <a:buNone/>
        <a:defRPr sz="2000" kern="1200">
          <a:solidFill>
            <a:srgbClr val="000000"/>
          </a:solidFill>
          <a:latin typeface="+mn-lt"/>
          <a:ea typeface="+mn-ea"/>
          <a:cs typeface="+mn-cs"/>
        </a:defRPr>
      </a:lvl1pPr>
      <a:lvl2pPr marL="742950" indent="0" algn="l" defTabSz="914400" rtl="0" eaLnBrk="1" latinLnBrk="0" hangingPunct="1">
        <a:lnSpc>
          <a:spcPts val="2100"/>
        </a:lnSpc>
        <a:spcBef>
          <a:spcPct val="20000"/>
        </a:spcBef>
        <a:buFont typeface="Arial" pitchFamily="34" charset="0"/>
        <a:buChar char="–"/>
        <a:defRPr sz="2000" kern="1200">
          <a:solidFill>
            <a:srgbClr val="000000"/>
          </a:solidFill>
          <a:latin typeface="+mn-lt"/>
          <a:ea typeface="+mn-ea"/>
          <a:cs typeface="+mn-cs"/>
        </a:defRPr>
      </a:lvl2pPr>
      <a:lvl3pPr marL="1143000" indent="0" algn="l" defTabSz="914400" rtl="0" eaLnBrk="1" latinLnBrk="0" hangingPunct="1">
        <a:lnSpc>
          <a:spcPts val="2100"/>
        </a:lnSpc>
        <a:spcBef>
          <a:spcPct val="20000"/>
        </a:spcBef>
        <a:buFont typeface="Arial" pitchFamily="34" charset="0"/>
        <a:buChar char="•"/>
        <a:defRPr sz="2000" kern="1200">
          <a:solidFill>
            <a:srgbClr val="000000"/>
          </a:solidFill>
          <a:latin typeface="+mn-lt"/>
          <a:ea typeface="+mn-ea"/>
          <a:cs typeface="+mn-cs"/>
        </a:defRPr>
      </a:lvl3pPr>
      <a:lvl4pPr marL="1600200" indent="0" algn="l" defTabSz="914400" rtl="0" eaLnBrk="1" latinLnBrk="0" hangingPunct="1">
        <a:lnSpc>
          <a:spcPts val="2100"/>
        </a:lnSpc>
        <a:spcBef>
          <a:spcPct val="20000"/>
        </a:spcBef>
        <a:buFont typeface="Arial" pitchFamily="34" charset="0"/>
        <a:buChar char="–"/>
        <a:defRPr sz="2000" kern="1200">
          <a:solidFill>
            <a:srgbClr val="000000"/>
          </a:solidFill>
          <a:latin typeface="+mn-lt"/>
          <a:ea typeface="+mn-ea"/>
          <a:cs typeface="+mn-cs"/>
        </a:defRPr>
      </a:lvl4pPr>
      <a:lvl5pPr marL="2057400" indent="0" algn="l" defTabSz="914400" rtl="0" eaLnBrk="1" latinLnBrk="0" hangingPunct="1">
        <a:lnSpc>
          <a:spcPts val="2100"/>
        </a:lnSpc>
        <a:spcBef>
          <a:spcPct val="20000"/>
        </a:spcBef>
        <a:buFont typeface="Arial"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89D93"/>
        </a:solidFill>
        <a:effectLst/>
      </p:bgPr>
    </p:bg>
    <p:spTree>
      <p:nvGrpSpPr>
        <p:cNvPr id="1" name=""/>
        <p:cNvGrpSpPr/>
        <p:nvPr/>
      </p:nvGrpSpPr>
      <p:grpSpPr>
        <a:xfrm>
          <a:off x="0" y="0"/>
          <a:ext cx="0" cy="0"/>
          <a:chOff x="0" y="0"/>
          <a:chExt cx="0" cy="0"/>
        </a:xfrm>
      </p:grpSpPr>
      <p:sp>
        <p:nvSpPr>
          <p:cNvPr id="4" name="Platshållare för rubrik 3"/>
          <p:cNvSpPr>
            <a:spLocks noGrp="1"/>
          </p:cNvSpPr>
          <p:nvPr>
            <p:ph type="title"/>
          </p:nvPr>
        </p:nvSpPr>
        <p:spPr>
          <a:xfrm>
            <a:off x="458788" y="457200"/>
            <a:ext cx="8231188" cy="970838"/>
          </a:xfrm>
          <a:prstGeom prst="rect">
            <a:avLst/>
          </a:prstGeom>
        </p:spPr>
        <p:txBody>
          <a:bodyPr vert="horz" lIns="0" tIns="0" rIns="0" bIns="0" rtlCol="0" anchor="t" anchorCtr="0">
            <a:normAutofit/>
          </a:bodyPr>
          <a:lstStyle/>
          <a:p>
            <a:r>
              <a:rPr lang="sv-SE" dirty="0"/>
              <a:t>Klicka här för att ändra format</a:t>
            </a:r>
          </a:p>
        </p:txBody>
      </p:sp>
      <p:pic>
        <p:nvPicPr>
          <p:cNvPr id="6" name="Bildobjekt 5" descr="StockholmsStad_logot#21B0A8.png"/>
          <p:cNvPicPr>
            <a:picLocks noChangeAspect="1"/>
          </p:cNvPicPr>
          <p:nvPr/>
        </p:nvPicPr>
        <p:blipFill>
          <a:blip r:embed="rId6" cstate="screen"/>
          <a:stretch>
            <a:fillRect/>
          </a:stretch>
        </p:blipFill>
        <p:spPr>
          <a:xfrm>
            <a:off x="457200" y="5935350"/>
            <a:ext cx="1632207" cy="589789"/>
          </a:xfrm>
          <a:prstGeom prst="rect">
            <a:avLst/>
          </a:prstGeom>
        </p:spPr>
      </p:pic>
      <p:sp>
        <p:nvSpPr>
          <p:cNvPr id="8" name="Platshållare för text 7"/>
          <p:cNvSpPr>
            <a:spLocks noGrp="1"/>
          </p:cNvSpPr>
          <p:nvPr>
            <p:ph type="body" idx="1"/>
          </p:nvPr>
        </p:nvSpPr>
        <p:spPr>
          <a:xfrm>
            <a:off x="457200" y="1440000"/>
            <a:ext cx="8229600" cy="2903537"/>
          </a:xfrm>
          <a:prstGeom prst="rect">
            <a:avLst/>
          </a:prstGeom>
        </p:spPr>
        <p:txBody>
          <a:bodyPr vert="horz" lIns="0" tIns="0" rIns="91440" bIns="45720" rtlCol="0">
            <a:normAutofit/>
          </a:bodyPr>
          <a:lstStyle/>
          <a:p>
            <a:pPr lvl="0"/>
            <a:r>
              <a:rPr lang="sv-SE" dirty="0"/>
              <a:t>Klicka här för att ändra format på bakgrundstexten</a:t>
            </a:r>
          </a:p>
          <a:p>
            <a:pPr lvl="0"/>
            <a:r>
              <a:rPr lang="sv-SE" dirty="0"/>
              <a:t>Nivå två</a:t>
            </a:r>
          </a:p>
          <a:p>
            <a:pPr lvl="0"/>
            <a:r>
              <a:rPr lang="sv-SE" dirty="0"/>
              <a:t>Nivå tre</a:t>
            </a:r>
          </a:p>
          <a:p>
            <a:pPr lvl="0"/>
            <a:r>
              <a:rPr lang="sv-SE" dirty="0"/>
              <a:t>Nivå fyra</a:t>
            </a:r>
          </a:p>
          <a:p>
            <a:pPr lvl="0"/>
            <a:r>
              <a:rPr lang="sv-SE" dirty="0"/>
              <a:t>Nivå fem</a:t>
            </a:r>
          </a:p>
        </p:txBody>
      </p:sp>
      <p:sp>
        <p:nvSpPr>
          <p:cNvPr id="11" name="Platshållare för datum 10"/>
          <p:cNvSpPr>
            <a:spLocks noGrp="1"/>
          </p:cNvSpPr>
          <p:nvPr>
            <p:ph type="dt" sz="half" idx="2"/>
          </p:nvPr>
        </p:nvSpPr>
        <p:spPr>
          <a:xfrm>
            <a:off x="6554788" y="6069112"/>
            <a:ext cx="2133600" cy="153888"/>
          </a:xfrm>
          <a:prstGeom prst="rect">
            <a:avLst/>
          </a:prstGeom>
        </p:spPr>
        <p:txBody>
          <a:bodyPr vert="horz" lIns="0" tIns="0" rIns="0" bIns="0" rtlCol="0" anchor="b" anchorCtr="0">
            <a:spAutoFit/>
          </a:bodyPr>
          <a:lstStyle>
            <a:lvl1pPr algn="r">
              <a:defRPr sz="1000">
                <a:solidFill>
                  <a:schemeClr val="accent6"/>
                </a:solidFill>
              </a:defRPr>
            </a:lvl1pPr>
          </a:lstStyle>
          <a:p>
            <a:fld id="{04565FE0-1A3B-49F4-8821-70B4C8CA64D8}" type="datetime1">
              <a:rPr lang="sv-SE" smtClean="0"/>
              <a:pPr/>
              <a:t>2025-07-03</a:t>
            </a:fld>
            <a:endParaRPr lang="sv-SE" dirty="0"/>
          </a:p>
        </p:txBody>
      </p:sp>
      <p:sp>
        <p:nvSpPr>
          <p:cNvPr id="12" name="Platshållare för bildnummer 11"/>
          <p:cNvSpPr>
            <a:spLocks noGrp="1"/>
          </p:cNvSpPr>
          <p:nvPr>
            <p:ph type="sldNum" sz="quarter" idx="4"/>
          </p:nvPr>
        </p:nvSpPr>
        <p:spPr>
          <a:xfrm>
            <a:off x="6554788" y="6234212"/>
            <a:ext cx="2133600" cy="153888"/>
          </a:xfrm>
          <a:prstGeom prst="rect">
            <a:avLst/>
          </a:prstGeom>
        </p:spPr>
        <p:txBody>
          <a:bodyPr vert="horz" lIns="0" tIns="0" rIns="0" bIns="0" rtlCol="0" anchor="b" anchorCtr="0">
            <a:spAutoFit/>
          </a:bodyPr>
          <a:lstStyle>
            <a:lvl1pPr algn="r">
              <a:defRPr sz="1000">
                <a:solidFill>
                  <a:schemeClr val="accent6"/>
                </a:solidFill>
              </a:defRPr>
            </a:lvl1pPr>
          </a:lstStyle>
          <a:p>
            <a:r>
              <a:rPr lang="sv-SE" dirty="0"/>
              <a:t>Sida </a:t>
            </a:r>
            <a:fld id="{DFD9F532-A642-4895-B52A-AD6ACF0CFA9D}" type="slidenum">
              <a:rPr lang="sv-SE" smtClean="0"/>
              <a:pPr/>
              <a:t>‹#›</a:t>
            </a:fld>
            <a:endParaRPr lang="sv-SE" dirty="0"/>
          </a:p>
        </p:txBody>
      </p:sp>
      <p:sp>
        <p:nvSpPr>
          <p:cNvPr id="13" name="Platshållare för sidfot 12"/>
          <p:cNvSpPr>
            <a:spLocks noGrp="1"/>
          </p:cNvSpPr>
          <p:nvPr>
            <p:ph type="ftr" sz="quarter" idx="3"/>
          </p:nvPr>
        </p:nvSpPr>
        <p:spPr>
          <a:xfrm>
            <a:off x="3317875" y="6008688"/>
            <a:ext cx="2895600" cy="365125"/>
          </a:xfrm>
          <a:prstGeom prst="rect">
            <a:avLst/>
          </a:prstGeom>
        </p:spPr>
        <p:txBody>
          <a:bodyPr vert="horz" lIns="0" tIns="0" rIns="0" bIns="0" rtlCol="0" anchor="b" anchorCtr="0"/>
          <a:lstStyle>
            <a:lvl1pPr algn="l">
              <a:defRPr sz="1000">
                <a:solidFill>
                  <a:schemeClr val="tx1">
                    <a:tint val="75000"/>
                  </a:schemeClr>
                </a:solidFill>
              </a:defRPr>
            </a:lvl1pPr>
          </a:lstStyle>
          <a:p>
            <a:r>
              <a:rPr lang="sv-SE"/>
              <a:t> </a:t>
            </a:r>
            <a:endParaRPr lang="sv-SE" dirty="0"/>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p:hf hdr="0" ftr="0"/>
  <p:txStyles>
    <p:titleStyle>
      <a:lvl1pPr algn="l" defTabSz="914400" rtl="0" eaLnBrk="1" latinLnBrk="0" hangingPunct="1">
        <a:lnSpc>
          <a:spcPts val="2800"/>
        </a:lnSpc>
        <a:spcBef>
          <a:spcPct val="0"/>
        </a:spcBef>
        <a:buNone/>
        <a:defRPr sz="2800" b="1" kern="1200" spc="60" baseline="0">
          <a:solidFill>
            <a:srgbClr val="F5F3EE"/>
          </a:solidFill>
          <a:latin typeface="+mj-lt"/>
          <a:ea typeface="+mj-ea"/>
          <a:cs typeface="+mj-cs"/>
        </a:defRPr>
      </a:lvl1pPr>
    </p:titleStyle>
    <p:bodyStyle>
      <a:lvl1pPr marL="342900" indent="-342900" algn="l" defTabSz="914400" rtl="0" eaLnBrk="1" latinLnBrk="0" hangingPunct="1">
        <a:lnSpc>
          <a:spcPts val="2100"/>
        </a:lnSpc>
        <a:spcBef>
          <a:spcPct val="20000"/>
        </a:spcBef>
        <a:buFont typeface="Arial" pitchFamily="34" charset="0"/>
        <a:buNone/>
        <a:defRPr sz="2000" kern="1200">
          <a:solidFill>
            <a:srgbClr val="F5F3EE"/>
          </a:solidFill>
          <a:latin typeface="+mn-lt"/>
          <a:ea typeface="+mn-ea"/>
          <a:cs typeface="+mn-cs"/>
        </a:defRPr>
      </a:lvl1pPr>
      <a:lvl2pPr marL="742950" indent="-285750" algn="l" defTabSz="914400" rtl="0" eaLnBrk="1" latinLnBrk="0" hangingPunct="1">
        <a:lnSpc>
          <a:spcPts val="2100"/>
        </a:lnSpc>
        <a:spcBef>
          <a:spcPct val="20000"/>
        </a:spcBef>
        <a:buFont typeface="Arial" pitchFamily="34" charset="0"/>
        <a:buChar char="–"/>
        <a:defRPr sz="2000" kern="1200">
          <a:solidFill>
            <a:srgbClr val="F5F3EE"/>
          </a:solidFill>
          <a:latin typeface="+mn-lt"/>
          <a:ea typeface="+mn-ea"/>
          <a:cs typeface="+mn-cs"/>
        </a:defRPr>
      </a:lvl2pPr>
      <a:lvl3pPr marL="1143000" indent="-228600" algn="l" defTabSz="914400" rtl="0" eaLnBrk="1" latinLnBrk="0" hangingPunct="1">
        <a:lnSpc>
          <a:spcPts val="2100"/>
        </a:lnSpc>
        <a:spcBef>
          <a:spcPct val="20000"/>
        </a:spcBef>
        <a:buFont typeface="Arial" pitchFamily="34" charset="0"/>
        <a:buChar char="•"/>
        <a:defRPr sz="1800" kern="1200">
          <a:solidFill>
            <a:srgbClr val="F5F3EE"/>
          </a:solidFill>
          <a:latin typeface="+mn-lt"/>
          <a:ea typeface="+mn-ea"/>
          <a:cs typeface="+mn-cs"/>
        </a:defRPr>
      </a:lvl3pPr>
      <a:lvl4pPr marL="1600200" indent="-228600" algn="l" defTabSz="914400" rtl="0" eaLnBrk="1" latinLnBrk="0" hangingPunct="1">
        <a:lnSpc>
          <a:spcPts val="2100"/>
        </a:lnSpc>
        <a:spcBef>
          <a:spcPct val="20000"/>
        </a:spcBef>
        <a:buFont typeface="Arial" pitchFamily="34" charset="0"/>
        <a:buChar char="–"/>
        <a:defRPr sz="1800" kern="1200">
          <a:solidFill>
            <a:srgbClr val="F5F3EE"/>
          </a:solidFill>
          <a:latin typeface="+mn-lt"/>
          <a:ea typeface="+mn-ea"/>
          <a:cs typeface="+mn-cs"/>
        </a:defRPr>
      </a:lvl4pPr>
      <a:lvl5pPr marL="2057400" indent="-228600" algn="l" defTabSz="914400" rtl="0" eaLnBrk="1" latinLnBrk="0" hangingPunct="1">
        <a:lnSpc>
          <a:spcPts val="2100"/>
        </a:lnSpc>
        <a:spcBef>
          <a:spcPct val="20000"/>
        </a:spcBef>
        <a:buFont typeface="Arial" pitchFamily="34" charset="0"/>
        <a:buChar char="»"/>
        <a:defRPr sz="1800" kern="1200">
          <a:solidFill>
            <a:srgbClr val="F5F3EE"/>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4" name="Platshållare för rubrik 3"/>
          <p:cNvSpPr>
            <a:spLocks noGrp="1"/>
          </p:cNvSpPr>
          <p:nvPr>
            <p:ph type="title"/>
          </p:nvPr>
        </p:nvSpPr>
        <p:spPr>
          <a:xfrm>
            <a:off x="457200" y="457200"/>
            <a:ext cx="8231188" cy="842962"/>
          </a:xfrm>
          <a:prstGeom prst="rect">
            <a:avLst/>
          </a:prstGeom>
        </p:spPr>
        <p:txBody>
          <a:bodyPr vert="horz" lIns="0" tIns="0" rIns="0" bIns="0" rtlCol="0" anchor="t" anchorCtr="0">
            <a:normAutofit/>
          </a:bodyPr>
          <a:lstStyle/>
          <a:p>
            <a:r>
              <a:rPr lang="sv-SE" dirty="0"/>
              <a:t>Klicka här för att ändra format</a:t>
            </a:r>
          </a:p>
        </p:txBody>
      </p:sp>
      <p:sp>
        <p:nvSpPr>
          <p:cNvPr id="5" name="Platshållare för text 4"/>
          <p:cNvSpPr>
            <a:spLocks noGrp="1"/>
          </p:cNvSpPr>
          <p:nvPr>
            <p:ph type="body" idx="1"/>
          </p:nvPr>
        </p:nvSpPr>
        <p:spPr>
          <a:xfrm>
            <a:off x="457200" y="1440000"/>
            <a:ext cx="8231188" cy="4132125"/>
          </a:xfrm>
          <a:prstGeom prst="rect">
            <a:avLst/>
          </a:prstGeom>
        </p:spPr>
        <p:txBody>
          <a:bodyPr vert="horz" lIns="0" tIns="45720" rIns="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datum 16"/>
          <p:cNvSpPr>
            <a:spLocks noGrp="1"/>
          </p:cNvSpPr>
          <p:nvPr>
            <p:ph type="dt" sz="half" idx="2"/>
          </p:nvPr>
        </p:nvSpPr>
        <p:spPr>
          <a:xfrm>
            <a:off x="6554788" y="6088063"/>
            <a:ext cx="2133600" cy="153888"/>
          </a:xfrm>
          <a:prstGeom prst="rect">
            <a:avLst/>
          </a:prstGeom>
        </p:spPr>
        <p:txBody>
          <a:bodyPr vert="horz" lIns="0" tIns="0" rIns="0" bIns="0" rtlCol="0" anchor="b" anchorCtr="0">
            <a:spAutoFit/>
          </a:bodyPr>
          <a:lstStyle>
            <a:lvl1pPr algn="r">
              <a:defRPr sz="1000">
                <a:solidFill>
                  <a:srgbClr val="000000"/>
                </a:solidFill>
              </a:defRPr>
            </a:lvl1pPr>
          </a:lstStyle>
          <a:p>
            <a:fld id="{8FD87E47-B018-4D9F-BACF-B33E4383886C}" type="datetime1">
              <a:rPr lang="sv-SE" smtClean="0"/>
              <a:pPr/>
              <a:t>2025-07-03</a:t>
            </a:fld>
            <a:endParaRPr lang="sv-SE" dirty="0"/>
          </a:p>
        </p:txBody>
      </p:sp>
      <p:sp>
        <p:nvSpPr>
          <p:cNvPr id="18" name="Platshållare för bildnummer 17"/>
          <p:cNvSpPr>
            <a:spLocks noGrp="1"/>
          </p:cNvSpPr>
          <p:nvPr>
            <p:ph type="sldNum" sz="quarter" idx="4"/>
          </p:nvPr>
        </p:nvSpPr>
        <p:spPr>
          <a:xfrm>
            <a:off x="6554788" y="6238975"/>
            <a:ext cx="2133600" cy="153888"/>
          </a:xfrm>
          <a:prstGeom prst="rect">
            <a:avLst/>
          </a:prstGeom>
        </p:spPr>
        <p:txBody>
          <a:bodyPr vert="horz" lIns="0" tIns="0" rIns="0" bIns="0" rtlCol="0" anchor="b" anchorCtr="0">
            <a:spAutoFit/>
          </a:bodyPr>
          <a:lstStyle>
            <a:lvl1pPr algn="r">
              <a:defRPr sz="1000">
                <a:solidFill>
                  <a:srgbClr val="000000"/>
                </a:solidFill>
              </a:defRPr>
            </a:lvl1pPr>
          </a:lstStyle>
          <a:p>
            <a:r>
              <a:rPr lang="sv-SE" dirty="0"/>
              <a:t>Sida </a:t>
            </a:r>
            <a:fld id="{42A5867E-8ECA-40F1-9DD6-AE7AFDFAA899}" type="slidenum">
              <a:rPr lang="sv-SE" smtClean="0"/>
              <a:pPr/>
              <a:t>‹#›</a:t>
            </a:fld>
            <a:endParaRPr lang="sv-SE" dirty="0"/>
          </a:p>
        </p:txBody>
      </p:sp>
      <p:sp>
        <p:nvSpPr>
          <p:cNvPr id="19" name="Platshållare för sidfot 18"/>
          <p:cNvSpPr>
            <a:spLocks noGrp="1"/>
          </p:cNvSpPr>
          <p:nvPr>
            <p:ph type="ftr" sz="quarter" idx="3"/>
          </p:nvPr>
        </p:nvSpPr>
        <p:spPr>
          <a:xfrm>
            <a:off x="3181350" y="6274287"/>
            <a:ext cx="2895600" cy="153888"/>
          </a:xfrm>
          <a:prstGeom prst="rect">
            <a:avLst/>
          </a:prstGeom>
        </p:spPr>
        <p:txBody>
          <a:bodyPr vert="horz" lIns="0" tIns="0" rIns="0" bIns="0" rtlCol="0" anchor="b" anchorCtr="0">
            <a:spAutoFit/>
          </a:bodyPr>
          <a:lstStyle>
            <a:lvl1pPr algn="r">
              <a:defRPr sz="1000">
                <a:solidFill>
                  <a:srgbClr val="000000"/>
                </a:solidFill>
              </a:defRPr>
            </a:lvl1pPr>
          </a:lstStyle>
          <a:p>
            <a:r>
              <a:rPr lang="sv-SE"/>
              <a:t> </a:t>
            </a:r>
            <a:endParaRPr lang="sv-SE" dirty="0"/>
          </a:p>
        </p:txBody>
      </p:sp>
      <p:pic>
        <p:nvPicPr>
          <p:cNvPr id="9" name="Bildobjekt 8" descr="StockholmsStad_logot#21B0A5.png"/>
          <p:cNvPicPr>
            <a:picLocks noChangeAspect="1"/>
          </p:cNvPicPr>
          <p:nvPr/>
        </p:nvPicPr>
        <p:blipFill>
          <a:blip r:embed="rId14" cstate="screen"/>
          <a:stretch>
            <a:fillRect/>
          </a:stretch>
        </p:blipFill>
        <p:spPr>
          <a:xfrm>
            <a:off x="477525" y="5954400"/>
            <a:ext cx="1613919" cy="548641"/>
          </a:xfrm>
          <a:prstGeom prst="rect">
            <a:avLst/>
          </a:prstGeom>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78" r:id="rId7"/>
    <p:sldLayoutId id="2147483779" r:id="rId8"/>
    <p:sldLayoutId id="2147483780" r:id="rId9"/>
    <p:sldLayoutId id="2147483781" r:id="rId10"/>
    <p:sldLayoutId id="2147483782" r:id="rId11"/>
    <p:sldLayoutId id="2147483783" r:id="rId12"/>
  </p:sldLayoutIdLst>
  <p:hf hdr="0" ftr="0"/>
  <p:txStyles>
    <p:titleStyle>
      <a:lvl1pPr algn="l" defTabSz="914400" rtl="0" eaLnBrk="1" latinLnBrk="0" hangingPunct="1">
        <a:lnSpc>
          <a:spcPts val="2800"/>
        </a:lnSpc>
        <a:spcBef>
          <a:spcPct val="0"/>
        </a:spcBef>
        <a:buNone/>
        <a:defRPr sz="2800" b="1" kern="1200" spc="60" baseline="0">
          <a:solidFill>
            <a:srgbClr val="000000"/>
          </a:solidFill>
          <a:latin typeface="+mj-lt"/>
          <a:ea typeface="+mj-ea"/>
          <a:cs typeface="+mj-cs"/>
        </a:defRPr>
      </a:lvl1pPr>
    </p:titleStyle>
    <p:bodyStyle>
      <a:lvl1pPr marL="0" indent="0" algn="l" defTabSz="914400" rtl="0" eaLnBrk="1" latinLnBrk="0" hangingPunct="1">
        <a:lnSpc>
          <a:spcPct val="100000"/>
        </a:lnSpc>
        <a:spcBef>
          <a:spcPct val="20000"/>
        </a:spcBef>
        <a:buFont typeface="Arial" pitchFamily="34" charset="0"/>
        <a:buNone/>
        <a:defRPr sz="2000" kern="1200">
          <a:solidFill>
            <a:srgbClr val="000000"/>
          </a:solidFill>
          <a:latin typeface="+mn-lt"/>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18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25.xml"/><Relationship Id="rId5" Type="http://schemas.openxmlformats.org/officeDocument/2006/relationships/image" Target="../media/image15.jpeg"/><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6.xml"/><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6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0.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notesSlide" Target="../notesSlides/notesSlide71.xml"/><Relationship Id="rId1" Type="http://schemas.openxmlformats.org/officeDocument/2006/relationships/slideLayout" Target="../slideLayouts/slideLayout25.xml"/><Relationship Id="rId6" Type="http://schemas.openxmlformats.org/officeDocument/2006/relationships/image" Target="../media/image34.jpeg"/><Relationship Id="rId5" Type="http://schemas.openxmlformats.org/officeDocument/2006/relationships/hyperlink" Target="http://www.amazon.com/gp/reader/0195154290/ref=sib_dp_pt/002-8213665-3166428" TargetMode="External"/><Relationship Id="rId4" Type="http://schemas.openxmlformats.org/officeDocument/2006/relationships/image" Target="../media/image15.jpeg"/></Relationships>
</file>

<file path=ppt/slides/_rels/slide7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image" Target="../media/image15.jpeg"/><Relationship Id="rId5" Type="http://schemas.openxmlformats.org/officeDocument/2006/relationships/image" Target="../media/image36.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44AE727-9F0C-4122-8048-153C743F6407}"/>
              </a:ext>
            </a:extLst>
          </p:cNvPr>
          <p:cNvPicPr>
            <a:picLocks noChangeAspect="1"/>
          </p:cNvPicPr>
          <p:nvPr/>
        </p:nvPicPr>
        <p:blipFill>
          <a:blip r:embed="rId4"/>
          <a:stretch>
            <a:fillRect/>
          </a:stretch>
        </p:blipFill>
        <p:spPr>
          <a:xfrm>
            <a:off x="3395272" y="2695095"/>
            <a:ext cx="3196358" cy="661691"/>
          </a:xfrm>
          <a:prstGeom prst="rect">
            <a:avLst/>
          </a:prstGeom>
        </p:spPr>
      </p:pic>
      <p:sp>
        <p:nvSpPr>
          <p:cNvPr id="2" name="Platshållare för datum 1">
            <a:extLst>
              <a:ext uri="{FF2B5EF4-FFF2-40B4-BE49-F238E27FC236}">
                <a16:creationId xmlns:a16="http://schemas.microsoft.com/office/drawing/2014/main" id="{697E556B-2C99-4A63-A815-4FEBFDA07602}"/>
              </a:ext>
            </a:extLst>
          </p:cNvPr>
          <p:cNvSpPr>
            <a:spLocks noGrp="1"/>
          </p:cNvSpPr>
          <p:nvPr>
            <p:ph type="dt" sz="half" idx="10"/>
          </p:nvPr>
        </p:nvSpPr>
        <p:spPr/>
        <p:txBody>
          <a:bodyPr/>
          <a:lstStyle/>
          <a:p>
            <a:fld id="{B1F3D6C8-46B4-4BCA-91C7-F8973A2C4ED8}" type="datetime1">
              <a:rPr lang="sv-SE" smtClean="0"/>
              <a:pPr/>
              <a:t>2025-07-03</a:t>
            </a:fld>
            <a:endParaRPr lang="sv-SE" dirty="0"/>
          </a:p>
        </p:txBody>
      </p:sp>
      <p:sp>
        <p:nvSpPr>
          <p:cNvPr id="5" name="Rubrik 4">
            <a:extLst>
              <a:ext uri="{FF2B5EF4-FFF2-40B4-BE49-F238E27FC236}">
                <a16:creationId xmlns:a16="http://schemas.microsoft.com/office/drawing/2014/main" id="{B14783A1-8DD7-4B9A-A7E5-3510842EF977}"/>
              </a:ext>
            </a:extLst>
          </p:cNvPr>
          <p:cNvSpPr>
            <a:spLocks noGrp="1"/>
          </p:cNvSpPr>
          <p:nvPr>
            <p:ph type="title"/>
          </p:nvPr>
        </p:nvSpPr>
        <p:spPr>
          <a:xfrm>
            <a:off x="446253" y="333617"/>
            <a:ext cx="5669734" cy="1180390"/>
          </a:xfrm>
        </p:spPr>
        <p:txBody>
          <a:bodyPr>
            <a:normAutofit/>
          </a:bodyPr>
          <a:lstStyle/>
          <a:p>
            <a:r>
              <a:rPr lang="sv-SE" sz="3100" dirty="0"/>
              <a:t>Gruppledarutbildning</a:t>
            </a:r>
            <a:endParaRPr lang="sv-SE" dirty="0"/>
          </a:p>
        </p:txBody>
      </p:sp>
      <p:sp>
        <p:nvSpPr>
          <p:cNvPr id="7" name="textruta 6">
            <a:extLst>
              <a:ext uri="{FF2B5EF4-FFF2-40B4-BE49-F238E27FC236}">
                <a16:creationId xmlns:a16="http://schemas.microsoft.com/office/drawing/2014/main" id="{0CE86CF3-FD27-448B-AE30-355C9DD732EF}"/>
              </a:ext>
            </a:extLst>
          </p:cNvPr>
          <p:cNvSpPr txBox="1"/>
          <p:nvPr/>
        </p:nvSpPr>
        <p:spPr>
          <a:xfrm>
            <a:off x="5711252" y="5199566"/>
            <a:ext cx="2986496" cy="461665"/>
          </a:xfrm>
          <a:prstGeom prst="rect">
            <a:avLst/>
          </a:prstGeom>
          <a:noFill/>
        </p:spPr>
        <p:txBody>
          <a:bodyPr wrap="square" rtlCol="0">
            <a:spAutoFit/>
          </a:bodyPr>
          <a:lstStyle/>
          <a:p>
            <a:r>
              <a:rPr lang="sv-SE" sz="2400" dirty="0">
                <a:solidFill>
                  <a:schemeClr val="accent2">
                    <a:lumMod val="20000"/>
                    <a:lumOff val="80000"/>
                  </a:schemeClr>
                </a:solidFill>
                <a:latin typeface="+mn-lt"/>
                <a:cs typeface="Times New Roman" panose="02020603050405020304" pitchFamily="18" charset="0"/>
              </a:rPr>
              <a:t>Namn </a:t>
            </a:r>
            <a:r>
              <a:rPr lang="sv-SE" sz="2400" dirty="0" err="1">
                <a:solidFill>
                  <a:schemeClr val="accent2">
                    <a:lumMod val="20000"/>
                    <a:lumOff val="80000"/>
                  </a:schemeClr>
                </a:solidFill>
                <a:latin typeface="+mn-lt"/>
                <a:cs typeface="Times New Roman" panose="02020603050405020304" pitchFamily="18" charset="0"/>
              </a:rPr>
              <a:t>Namnsson</a:t>
            </a:r>
            <a:endParaRPr lang="sv-SE" sz="2400" dirty="0">
              <a:solidFill>
                <a:schemeClr val="accent2">
                  <a:lumMod val="20000"/>
                  <a:lumOff val="80000"/>
                </a:schemeClr>
              </a:solidFill>
            </a:endParaRPr>
          </a:p>
        </p:txBody>
      </p:sp>
      <p:sp>
        <p:nvSpPr>
          <p:cNvPr id="8" name="textruta 7">
            <a:extLst>
              <a:ext uri="{FF2B5EF4-FFF2-40B4-BE49-F238E27FC236}">
                <a16:creationId xmlns:a16="http://schemas.microsoft.com/office/drawing/2014/main" id="{62219B12-F000-46AC-AC4B-9B4AAFF42207}"/>
              </a:ext>
            </a:extLst>
          </p:cNvPr>
          <p:cNvSpPr txBox="1"/>
          <p:nvPr/>
        </p:nvSpPr>
        <p:spPr>
          <a:xfrm>
            <a:off x="446252" y="661179"/>
            <a:ext cx="3338912" cy="461665"/>
          </a:xfrm>
          <a:prstGeom prst="rect">
            <a:avLst/>
          </a:prstGeom>
          <a:noFill/>
        </p:spPr>
        <p:txBody>
          <a:bodyPr wrap="square" rtlCol="0">
            <a:spAutoFit/>
          </a:bodyPr>
          <a:lstStyle/>
          <a:p>
            <a:r>
              <a:rPr lang="sv-SE" sz="2400" b="1" dirty="0"/>
              <a:t>Utbildningsdag 1</a:t>
            </a:r>
          </a:p>
        </p:txBody>
      </p:sp>
      <p:sp>
        <p:nvSpPr>
          <p:cNvPr id="9" name="textruta 8">
            <a:extLst>
              <a:ext uri="{FF2B5EF4-FFF2-40B4-BE49-F238E27FC236}">
                <a16:creationId xmlns:a16="http://schemas.microsoft.com/office/drawing/2014/main" id="{B0C9393C-4019-4F20-B5D5-C0E28DAE3230}"/>
              </a:ext>
            </a:extLst>
          </p:cNvPr>
          <p:cNvSpPr txBox="1"/>
          <p:nvPr/>
        </p:nvSpPr>
        <p:spPr>
          <a:xfrm flipH="1">
            <a:off x="6477333" y="2826629"/>
            <a:ext cx="1454333" cy="646331"/>
          </a:xfrm>
          <a:prstGeom prst="rect">
            <a:avLst/>
          </a:prstGeom>
          <a:noFill/>
        </p:spPr>
        <p:txBody>
          <a:bodyPr wrap="square" rtlCol="0">
            <a:spAutoFit/>
          </a:bodyPr>
          <a:lstStyle/>
          <a:p>
            <a:r>
              <a:rPr lang="sv-SE" sz="3600" b="1" dirty="0"/>
              <a:t>12-18</a:t>
            </a:r>
            <a:endParaRPr lang="sv-SE" sz="3200" b="1" dirty="0"/>
          </a:p>
        </p:txBody>
      </p:sp>
    </p:spTree>
    <p:extLst>
      <p:ext uri="{BB962C8B-B14F-4D97-AF65-F5344CB8AC3E}">
        <p14:creationId xmlns:p14="http://schemas.microsoft.com/office/powerpoint/2010/main" val="2790380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3"/>
          </p:nvPr>
        </p:nvSpPr>
        <p:spPr>
          <a:xfrm>
            <a:off x="393352" y="967563"/>
            <a:ext cx="3888000" cy="4350865"/>
          </a:xfrm>
        </p:spPr>
        <p:txBody>
          <a:bodyPr>
            <a:normAutofit/>
          </a:bodyPr>
          <a:lstStyle/>
          <a:p>
            <a:pPr marL="0" indent="0">
              <a:spcAft>
                <a:spcPts val="0"/>
              </a:spcAft>
              <a:buNone/>
              <a:defRPr/>
            </a:pPr>
            <a:br>
              <a:rPr lang="sv-SE" dirty="0"/>
            </a:br>
            <a:endParaRPr lang="sv-SE" dirty="0"/>
          </a:p>
        </p:txBody>
      </p:sp>
      <p:sp>
        <p:nvSpPr>
          <p:cNvPr id="6" name="Rubrik 5"/>
          <p:cNvSpPr>
            <a:spLocks noGrp="1"/>
          </p:cNvSpPr>
          <p:nvPr>
            <p:ph type="title"/>
          </p:nvPr>
        </p:nvSpPr>
        <p:spPr>
          <a:xfrm>
            <a:off x="457200" y="307141"/>
            <a:ext cx="8231188" cy="842962"/>
          </a:xfrm>
        </p:spPr>
        <p:txBody>
          <a:bodyPr>
            <a:normAutofit/>
          </a:bodyPr>
          <a:lstStyle/>
          <a:p>
            <a:pPr algn="ctr"/>
            <a:br>
              <a:rPr lang="sv-SE" sz="4000" dirty="0">
                <a:latin typeface="Stockholm Type Regular" pitchFamily="50" charset="0"/>
                <a:cs typeface="Times New Roman" panose="02020603050405020304" pitchFamily="18" charset="0"/>
              </a:rPr>
            </a:br>
            <a:r>
              <a:rPr lang="sv-SE" sz="4000" b="0" dirty="0">
                <a:latin typeface="+mn-lt"/>
                <a:cs typeface="Times New Roman" panose="02020603050405020304" pitchFamily="18" charset="0"/>
              </a:rPr>
              <a:t>Skyddsfaktorer</a:t>
            </a:r>
          </a:p>
        </p:txBody>
      </p:sp>
      <p:sp>
        <p:nvSpPr>
          <p:cNvPr id="7" name="Platshållare för text 6"/>
          <p:cNvSpPr>
            <a:spLocks noGrp="1"/>
          </p:cNvSpPr>
          <p:nvPr>
            <p:ph type="body" sz="quarter" idx="14"/>
          </p:nvPr>
        </p:nvSpPr>
        <p:spPr>
          <a:xfrm>
            <a:off x="457200" y="1150103"/>
            <a:ext cx="8329652" cy="4249897"/>
          </a:xfrm>
        </p:spPr>
        <p:txBody>
          <a:bodyPr/>
          <a:lstStyle/>
          <a:p>
            <a:pPr marL="0" indent="0">
              <a:buNone/>
            </a:pPr>
            <a:endParaRPr lang="sv-SE" dirty="0">
              <a:latin typeface="Times New Roman" panose="02020603050405020304" pitchFamily="18" charset="0"/>
              <a:cs typeface="Times New Roman" panose="02020603050405020304" pitchFamily="18" charset="0"/>
            </a:endParaRPr>
          </a:p>
          <a:p>
            <a:pPr marL="0" indent="0">
              <a:buNone/>
            </a:pPr>
            <a:endParaRPr lang="sv-SE" dirty="0"/>
          </a:p>
          <a:p>
            <a:endParaRPr lang="sv-SE" dirty="0"/>
          </a:p>
          <a:p>
            <a:endParaRPr lang="sv-SE" dirty="0"/>
          </a:p>
          <a:p>
            <a:endParaRPr lang="sv-SE" dirty="0"/>
          </a:p>
          <a:p>
            <a:endParaRPr lang="sv-SE" dirty="0"/>
          </a:p>
          <a:p>
            <a:endParaRPr lang="sv-SE" dirty="0"/>
          </a:p>
          <a:p>
            <a:endParaRPr lang="sv-SE" dirty="0"/>
          </a:p>
        </p:txBody>
      </p:sp>
      <p:graphicFrame>
        <p:nvGraphicFramePr>
          <p:cNvPr id="8" name="Tabell 7"/>
          <p:cNvGraphicFramePr>
            <a:graphicFrameLocks noGrp="1"/>
          </p:cNvGraphicFramePr>
          <p:nvPr>
            <p:extLst>
              <p:ext uri="{D42A27DB-BD31-4B8C-83A1-F6EECF244321}">
                <p14:modId xmlns:p14="http://schemas.microsoft.com/office/powerpoint/2010/main" val="1847655137"/>
              </p:ext>
            </p:extLst>
          </p:nvPr>
        </p:nvGraphicFramePr>
        <p:xfrm>
          <a:off x="294888" y="1126581"/>
          <a:ext cx="8393500" cy="4662972"/>
        </p:xfrm>
        <a:graphic>
          <a:graphicData uri="http://schemas.openxmlformats.org/drawingml/2006/table">
            <a:tbl>
              <a:tblPr firstRow="1" bandRow="1">
                <a:tableStyleId>{5C22544A-7EE6-4342-B048-85BDC9FD1C3A}</a:tableStyleId>
              </a:tblPr>
              <a:tblGrid>
                <a:gridCol w="1678700">
                  <a:extLst>
                    <a:ext uri="{9D8B030D-6E8A-4147-A177-3AD203B41FA5}">
                      <a16:colId xmlns:a16="http://schemas.microsoft.com/office/drawing/2014/main" val="2020804158"/>
                    </a:ext>
                  </a:extLst>
                </a:gridCol>
                <a:gridCol w="1782486">
                  <a:extLst>
                    <a:ext uri="{9D8B030D-6E8A-4147-A177-3AD203B41FA5}">
                      <a16:colId xmlns:a16="http://schemas.microsoft.com/office/drawing/2014/main" val="1520211295"/>
                    </a:ext>
                  </a:extLst>
                </a:gridCol>
                <a:gridCol w="1574914">
                  <a:extLst>
                    <a:ext uri="{9D8B030D-6E8A-4147-A177-3AD203B41FA5}">
                      <a16:colId xmlns:a16="http://schemas.microsoft.com/office/drawing/2014/main" val="2275378282"/>
                    </a:ext>
                  </a:extLst>
                </a:gridCol>
                <a:gridCol w="1678700">
                  <a:extLst>
                    <a:ext uri="{9D8B030D-6E8A-4147-A177-3AD203B41FA5}">
                      <a16:colId xmlns:a16="http://schemas.microsoft.com/office/drawing/2014/main" val="4158069917"/>
                    </a:ext>
                  </a:extLst>
                </a:gridCol>
                <a:gridCol w="1678700">
                  <a:extLst>
                    <a:ext uri="{9D8B030D-6E8A-4147-A177-3AD203B41FA5}">
                      <a16:colId xmlns:a16="http://schemas.microsoft.com/office/drawing/2014/main" val="3951194275"/>
                    </a:ext>
                  </a:extLst>
                </a:gridCol>
              </a:tblGrid>
              <a:tr h="343053">
                <a:tc>
                  <a:txBody>
                    <a:bodyPr/>
                    <a:lstStyle/>
                    <a:p>
                      <a:r>
                        <a:rPr lang="sv-SE" b="1" dirty="0">
                          <a:solidFill>
                            <a:schemeClr val="tx1"/>
                          </a:solidFill>
                          <a:latin typeface="+mn-lt"/>
                          <a:cs typeface="Times New Roman" panose="02020603050405020304" pitchFamily="18" charset="0"/>
                        </a:rPr>
                        <a:t>Individ</a:t>
                      </a:r>
                    </a:p>
                  </a:txBody>
                  <a:tcPr/>
                </a:tc>
                <a:tc>
                  <a:txBody>
                    <a:bodyPr/>
                    <a:lstStyle/>
                    <a:p>
                      <a:r>
                        <a:rPr lang="sv-SE" b="1" dirty="0">
                          <a:solidFill>
                            <a:schemeClr val="tx1"/>
                          </a:solidFill>
                          <a:latin typeface="+mn-lt"/>
                          <a:cs typeface="Times New Roman" panose="02020603050405020304" pitchFamily="18" charset="0"/>
                        </a:rPr>
                        <a:t>Familj</a:t>
                      </a:r>
                    </a:p>
                  </a:txBody>
                  <a:tcPr/>
                </a:tc>
                <a:tc>
                  <a:txBody>
                    <a:bodyPr/>
                    <a:lstStyle/>
                    <a:p>
                      <a:r>
                        <a:rPr lang="sv-SE" b="1" dirty="0">
                          <a:solidFill>
                            <a:schemeClr val="tx1"/>
                          </a:solidFill>
                          <a:latin typeface="+mn-lt"/>
                          <a:cs typeface="Times New Roman" panose="02020603050405020304" pitchFamily="18" charset="0"/>
                        </a:rPr>
                        <a:t>Skola</a:t>
                      </a:r>
                    </a:p>
                  </a:txBody>
                  <a:tcPr/>
                </a:tc>
                <a:tc>
                  <a:txBody>
                    <a:bodyPr/>
                    <a:lstStyle/>
                    <a:p>
                      <a:r>
                        <a:rPr lang="sv-SE" b="1" dirty="0">
                          <a:solidFill>
                            <a:schemeClr val="tx1"/>
                          </a:solidFill>
                          <a:latin typeface="+mn-lt"/>
                          <a:cs typeface="Times New Roman" panose="02020603050405020304" pitchFamily="18" charset="0"/>
                        </a:rPr>
                        <a:t>Kamrater</a:t>
                      </a:r>
                    </a:p>
                  </a:txBody>
                  <a:tcPr/>
                </a:tc>
                <a:tc>
                  <a:txBody>
                    <a:bodyPr/>
                    <a:lstStyle/>
                    <a:p>
                      <a:r>
                        <a:rPr lang="sv-SE" b="1" dirty="0">
                          <a:solidFill>
                            <a:schemeClr val="tx1"/>
                          </a:solidFill>
                          <a:latin typeface="+mn-lt"/>
                          <a:cs typeface="Times New Roman" panose="02020603050405020304" pitchFamily="18" charset="0"/>
                        </a:rPr>
                        <a:t>Samhälle</a:t>
                      </a:r>
                    </a:p>
                  </a:txBody>
                  <a:tcPr/>
                </a:tc>
                <a:extLst>
                  <a:ext uri="{0D108BD9-81ED-4DB2-BD59-A6C34878D82A}">
                    <a16:rowId xmlns:a16="http://schemas.microsoft.com/office/drawing/2014/main" val="46785777"/>
                  </a:ext>
                </a:extLst>
              </a:tr>
              <a:tr h="1229272">
                <a:tc>
                  <a:txBody>
                    <a:bodyPr/>
                    <a:lstStyle/>
                    <a:p>
                      <a:r>
                        <a:rPr lang="sv-SE" sz="1600" dirty="0">
                          <a:latin typeface="+mn-lt"/>
                        </a:rPr>
                        <a:t>Positiva</a:t>
                      </a:r>
                      <a:r>
                        <a:rPr lang="sv-SE" sz="1600" baseline="0" dirty="0">
                          <a:latin typeface="+mn-lt"/>
                        </a:rPr>
                        <a:t> förhållningssätt eller problemlösning</a:t>
                      </a:r>
                      <a:endParaRPr lang="sv-SE" sz="1600" dirty="0">
                        <a:latin typeface="+mn-lt"/>
                      </a:endParaRPr>
                    </a:p>
                  </a:txBody>
                  <a:tcPr/>
                </a:tc>
                <a:tc>
                  <a:txBody>
                    <a:bodyPr/>
                    <a:lstStyle/>
                    <a:p>
                      <a:r>
                        <a:rPr lang="sv-SE" sz="1600" dirty="0">
                          <a:latin typeface="+mn-lt"/>
                        </a:rPr>
                        <a:t>Föräldrars</a:t>
                      </a:r>
                      <a:r>
                        <a:rPr lang="sv-SE" sz="1600" baseline="0" dirty="0">
                          <a:latin typeface="+mn-lt"/>
                        </a:rPr>
                        <a:t> ork, engagemang eller stöd</a:t>
                      </a:r>
                      <a:endParaRPr lang="sv-SE"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latin typeface="+mn-lt"/>
                        </a:rPr>
                        <a:t>Positiv</a:t>
                      </a:r>
                      <a:r>
                        <a:rPr lang="sv-SE" sz="1600" baseline="0" dirty="0">
                          <a:latin typeface="+mn-lt"/>
                        </a:rPr>
                        <a:t> skol-anknytning och prestationer</a:t>
                      </a:r>
                      <a:endParaRPr lang="sv-SE" sz="1600" dirty="0">
                        <a:latin typeface="+mn-lt"/>
                      </a:endParaRPr>
                    </a:p>
                    <a:p>
                      <a:endParaRPr lang="sv-SE" sz="1600" dirty="0">
                        <a:latin typeface="+mn-lt"/>
                      </a:endParaRPr>
                    </a:p>
                  </a:txBody>
                  <a:tcPr/>
                </a:tc>
                <a:tc>
                  <a:txBody>
                    <a:bodyPr/>
                    <a:lstStyle/>
                    <a:p>
                      <a:r>
                        <a:rPr lang="sv-SE" sz="1600" dirty="0">
                          <a:latin typeface="+mn-lt"/>
                        </a:rPr>
                        <a:t>Kamrater med konventionella värderingar om brott</a:t>
                      </a:r>
                    </a:p>
                  </a:txBody>
                  <a:tcPr/>
                </a:tc>
                <a:tc>
                  <a:txBody>
                    <a:bodyPr/>
                    <a:lstStyle/>
                    <a:p>
                      <a:r>
                        <a:rPr lang="sv-SE" sz="1600" dirty="0">
                          <a:latin typeface="+mn-lt"/>
                        </a:rPr>
                        <a:t>Maskulinitets-normer</a:t>
                      </a:r>
                    </a:p>
                  </a:txBody>
                  <a:tcPr/>
                </a:tc>
                <a:extLst>
                  <a:ext uri="{0D108BD9-81ED-4DB2-BD59-A6C34878D82A}">
                    <a16:rowId xmlns:a16="http://schemas.microsoft.com/office/drawing/2014/main" val="1852563145"/>
                  </a:ext>
                </a:extLst>
              </a:tr>
              <a:tr h="10005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latin typeface="+mn-lt"/>
                        </a:rPr>
                        <a:t>Medvetenhet</a:t>
                      </a:r>
                      <a:r>
                        <a:rPr lang="sv-SE" sz="1600" baseline="0" dirty="0">
                          <a:latin typeface="+mn-lt"/>
                        </a:rPr>
                        <a:t> och motivation</a:t>
                      </a:r>
                      <a:endParaRPr lang="sv-SE" sz="1600" dirty="0">
                        <a:latin typeface="+mn-lt"/>
                      </a:endParaRPr>
                    </a:p>
                    <a:p>
                      <a:endParaRPr lang="sv-SE" sz="1600" dirty="0">
                        <a:latin typeface="+mn-lt"/>
                      </a:endParaRPr>
                    </a:p>
                  </a:txBody>
                  <a:tcPr/>
                </a:tc>
                <a:tc>
                  <a:txBody>
                    <a:bodyPr/>
                    <a:lstStyle/>
                    <a:p>
                      <a:r>
                        <a:rPr lang="sv-SE" sz="1600" b="0" i="0" kern="1200" dirty="0">
                          <a:solidFill>
                            <a:schemeClr val="dk1"/>
                          </a:solidFill>
                          <a:effectLst/>
                          <a:latin typeface="+mn-lt"/>
                          <a:ea typeface="+mn-ea"/>
                          <a:cs typeface="+mn-cs"/>
                        </a:rPr>
                        <a:t>Föräldrarnas medvetenhet och motivation</a:t>
                      </a:r>
                      <a:endParaRPr lang="sv-SE" sz="1600" dirty="0">
                        <a:latin typeface="+mn-lt"/>
                      </a:endParaRPr>
                    </a:p>
                  </a:txBody>
                  <a:tcPr/>
                </a:tc>
                <a:tc>
                  <a:txBody>
                    <a:bodyPr/>
                    <a:lstStyle/>
                    <a:p>
                      <a:endParaRPr lang="sv-SE"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latin typeface="+mn-lt"/>
                        </a:rPr>
                        <a:t>Positiva</a:t>
                      </a:r>
                      <a:r>
                        <a:rPr lang="sv-SE" sz="1600" baseline="0" dirty="0">
                          <a:latin typeface="+mn-lt"/>
                        </a:rPr>
                        <a:t> umgängen och aktiviteter</a:t>
                      </a:r>
                      <a:endParaRPr lang="sv-SE" sz="1600" dirty="0">
                        <a:latin typeface="+mn-lt"/>
                      </a:endParaRPr>
                    </a:p>
                    <a:p>
                      <a:endParaRPr lang="sv-SE" sz="1600" dirty="0">
                        <a:latin typeface="+mn-lt"/>
                      </a:endParaRPr>
                    </a:p>
                  </a:txBody>
                  <a:tcPr/>
                </a:tc>
                <a:tc>
                  <a:txBody>
                    <a:bodyPr/>
                    <a:lstStyle/>
                    <a:p>
                      <a:r>
                        <a:rPr lang="sv-SE" sz="1600" dirty="0">
                          <a:latin typeface="+mn-lt"/>
                        </a:rPr>
                        <a:t>Socio-ekonomiska förhållanden</a:t>
                      </a:r>
                    </a:p>
                  </a:txBody>
                  <a:tcPr/>
                </a:tc>
                <a:extLst>
                  <a:ext uri="{0D108BD9-81ED-4DB2-BD59-A6C34878D82A}">
                    <a16:rowId xmlns:a16="http://schemas.microsoft.com/office/drawing/2014/main" val="657717677"/>
                  </a:ext>
                </a:extLst>
              </a:tr>
              <a:tr h="1000570">
                <a:tc>
                  <a:txBody>
                    <a:bodyPr/>
                    <a:lstStyle/>
                    <a:p>
                      <a:r>
                        <a:rPr lang="sv-SE" sz="1600" dirty="0">
                          <a:latin typeface="+mn-lt"/>
                        </a:rPr>
                        <a:t>God impulskontroll</a:t>
                      </a:r>
                    </a:p>
                    <a:p>
                      <a:endParaRPr lang="sv-SE" sz="1600" dirty="0">
                        <a:latin typeface="+mn-lt"/>
                      </a:endParaRPr>
                    </a:p>
                  </a:txBody>
                  <a:tcPr/>
                </a:tc>
                <a:tc>
                  <a:txBody>
                    <a:bodyPr/>
                    <a:lstStyle/>
                    <a:p>
                      <a:r>
                        <a:rPr lang="sv-SE" sz="1600" dirty="0">
                          <a:latin typeface="+mn-lt"/>
                        </a:rPr>
                        <a:t>Positiva attityder och uppfostrings-strategier</a:t>
                      </a:r>
                    </a:p>
                  </a:txBody>
                  <a:tcPr/>
                </a:tc>
                <a:tc>
                  <a:txBody>
                    <a:bodyPr/>
                    <a:lstStyle/>
                    <a:p>
                      <a:endParaRPr lang="sv-SE" sz="1600" dirty="0">
                        <a:latin typeface="+mn-lt"/>
                      </a:endParaRPr>
                    </a:p>
                  </a:txBody>
                  <a:tcPr/>
                </a:tc>
                <a:tc>
                  <a:txBody>
                    <a:bodyPr/>
                    <a:lstStyle/>
                    <a:p>
                      <a:endParaRPr lang="sv-SE" sz="1600" dirty="0">
                        <a:latin typeface="+mn-lt"/>
                      </a:endParaRPr>
                    </a:p>
                  </a:txBody>
                  <a:tcPr/>
                </a:tc>
                <a:tc>
                  <a:txBody>
                    <a:bodyPr/>
                    <a:lstStyle/>
                    <a:p>
                      <a:r>
                        <a:rPr lang="sv-SE" sz="1600" dirty="0">
                          <a:latin typeface="+mn-lt"/>
                        </a:rPr>
                        <a:t>Normer kring HBTQI</a:t>
                      </a:r>
                    </a:p>
                  </a:txBody>
                  <a:tcPr/>
                </a:tc>
                <a:extLst>
                  <a:ext uri="{0D108BD9-81ED-4DB2-BD59-A6C34878D82A}">
                    <a16:rowId xmlns:a16="http://schemas.microsoft.com/office/drawing/2014/main" val="141599000"/>
                  </a:ext>
                </a:extLst>
              </a:tr>
              <a:tr h="1000570">
                <a:tc>
                  <a:txBody>
                    <a:bodyPr/>
                    <a:lstStyle/>
                    <a:p>
                      <a:endParaRPr lang="sv-SE" sz="1600" dirty="0">
                        <a:latin typeface="+mn-lt"/>
                      </a:endParaRPr>
                    </a:p>
                  </a:txBody>
                  <a:tcPr/>
                </a:tc>
                <a:tc>
                  <a:txBody>
                    <a:bodyPr/>
                    <a:lstStyle/>
                    <a:p>
                      <a:r>
                        <a:rPr lang="sv-SE" sz="1600" dirty="0">
                          <a:latin typeface="+mn-lt"/>
                        </a:rPr>
                        <a:t>God relation mellan</a:t>
                      </a:r>
                      <a:r>
                        <a:rPr lang="sv-SE" sz="1600" baseline="0" dirty="0">
                          <a:latin typeface="+mn-lt"/>
                        </a:rPr>
                        <a:t> föräldrar och barn</a:t>
                      </a:r>
                      <a:endParaRPr lang="sv-SE" sz="1600" dirty="0">
                        <a:latin typeface="+mn-lt"/>
                      </a:endParaRPr>
                    </a:p>
                  </a:txBody>
                  <a:tcPr/>
                </a:tc>
                <a:tc>
                  <a:txBody>
                    <a:bodyPr/>
                    <a:lstStyle/>
                    <a:p>
                      <a:endParaRPr lang="sv-SE" sz="1600" dirty="0">
                        <a:latin typeface="+mn-lt"/>
                      </a:endParaRPr>
                    </a:p>
                  </a:txBody>
                  <a:tcPr/>
                </a:tc>
                <a:tc>
                  <a:txBody>
                    <a:bodyPr/>
                    <a:lstStyle/>
                    <a:p>
                      <a:endParaRPr lang="sv-SE" sz="1600" dirty="0">
                        <a:latin typeface="+mn-lt"/>
                      </a:endParaRPr>
                    </a:p>
                  </a:txBody>
                  <a:tcPr/>
                </a:tc>
                <a:tc>
                  <a:txBody>
                    <a:bodyPr/>
                    <a:lstStyle/>
                    <a:p>
                      <a:endParaRPr lang="sv-SE" sz="1600" dirty="0">
                        <a:latin typeface="+mn-lt"/>
                      </a:endParaRPr>
                    </a:p>
                  </a:txBody>
                  <a:tcPr/>
                </a:tc>
                <a:extLst>
                  <a:ext uri="{0D108BD9-81ED-4DB2-BD59-A6C34878D82A}">
                    <a16:rowId xmlns:a16="http://schemas.microsoft.com/office/drawing/2014/main" val="3556368390"/>
                  </a:ext>
                </a:extLst>
              </a:tr>
            </a:tbl>
          </a:graphicData>
        </a:graphic>
      </p:graphicFrame>
      <p:pic>
        <p:nvPicPr>
          <p:cNvPr id="9" name="Bildobjekt 8" descr="\\ad.stockholm.se\cli-sd\cc2sd002\003871\Precens\Brottsprevention\Komet1\Administration\Logotype\PLUS\PLUS logo användbar.jpg">
            <a:extLst>
              <a:ext uri="{FF2B5EF4-FFF2-40B4-BE49-F238E27FC236}">
                <a16:creationId xmlns:a16="http://schemas.microsoft.com/office/drawing/2014/main" id="{95AE6A58-DDB9-47D9-80BC-12B6F5DCD158}"/>
              </a:ext>
            </a:extLst>
          </p:cNvPr>
          <p:cNvPicPr/>
          <p:nvPr/>
        </p:nvPicPr>
        <p:blipFill>
          <a:blip r:embed="rId3" cstate="print"/>
          <a:srcRect/>
          <a:stretch>
            <a:fillRect/>
          </a:stretch>
        </p:blipFill>
        <p:spPr bwMode="auto">
          <a:xfrm>
            <a:off x="7557857" y="6085346"/>
            <a:ext cx="1130531" cy="465513"/>
          </a:xfrm>
          <a:prstGeom prst="rect">
            <a:avLst/>
          </a:prstGeom>
          <a:noFill/>
          <a:ln w="9525">
            <a:noFill/>
            <a:miter lim="800000"/>
            <a:headEnd/>
            <a:tailEnd/>
          </a:ln>
        </p:spPr>
      </p:pic>
    </p:spTree>
    <p:extLst>
      <p:ext uri="{BB962C8B-B14F-4D97-AF65-F5344CB8AC3E}">
        <p14:creationId xmlns:p14="http://schemas.microsoft.com/office/powerpoint/2010/main" val="893792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3"/>
          </p:nvPr>
        </p:nvSpPr>
        <p:spPr>
          <a:xfrm>
            <a:off x="458787" y="1132113"/>
            <a:ext cx="8685213" cy="4955949"/>
          </a:xfrm>
        </p:spPr>
        <p:txBody>
          <a:bodyPr>
            <a:normAutofit fontScale="85000" lnSpcReduction="20000"/>
          </a:bodyPr>
          <a:lstStyle/>
          <a:p>
            <a:pPr>
              <a:lnSpc>
                <a:spcPct val="80000"/>
              </a:lnSpc>
              <a:buNone/>
              <a:tabLst>
                <a:tab pos="6635750" algn="l"/>
              </a:tabLst>
            </a:pPr>
            <a:endParaRPr lang="sv-SE" sz="2100" b="1" dirty="0">
              <a:cs typeface="Times New Roman" panose="02020603050405020304" pitchFamily="18" charset="0"/>
            </a:endParaRPr>
          </a:p>
          <a:p>
            <a:pPr>
              <a:lnSpc>
                <a:spcPct val="80000"/>
              </a:lnSpc>
              <a:buNone/>
              <a:tabLst>
                <a:tab pos="6635750" algn="l"/>
              </a:tabLst>
            </a:pPr>
            <a:r>
              <a:rPr lang="sv-SE" sz="2100" b="1" dirty="0">
                <a:cs typeface="Times New Roman" panose="02020603050405020304" pitchFamily="18" charset="0"/>
              </a:rPr>
              <a:t>Verksamhetsutvärdering (</a:t>
            </a:r>
            <a:r>
              <a:rPr lang="sv-SE" sz="2100" dirty="0">
                <a:cs typeface="Times New Roman" panose="02020603050405020304" pitchFamily="18" charset="0"/>
              </a:rPr>
              <a:t>Kling &amp;  Sundell,2005): </a:t>
            </a:r>
          </a:p>
          <a:p>
            <a:pPr>
              <a:lnSpc>
                <a:spcPct val="80000"/>
              </a:lnSpc>
              <a:buNone/>
              <a:tabLst>
                <a:tab pos="6635750" algn="l"/>
              </a:tabLst>
            </a:pPr>
            <a:r>
              <a:rPr lang="sv-SE" sz="2100" dirty="0">
                <a:cs typeface="Times New Roman" panose="02020603050405020304" pitchFamily="18" charset="0"/>
              </a:rPr>
              <a:t>90% av föräldrarna uppskattade Komet</a:t>
            </a:r>
          </a:p>
          <a:p>
            <a:pPr>
              <a:lnSpc>
                <a:spcPct val="80000"/>
              </a:lnSpc>
              <a:buNone/>
              <a:tabLst>
                <a:tab pos="6635750" algn="l"/>
              </a:tabLst>
            </a:pPr>
            <a:r>
              <a:rPr lang="sv-SE" sz="2100" dirty="0">
                <a:cs typeface="Times New Roman" panose="02020603050405020304" pitchFamily="18" charset="0"/>
              </a:rPr>
              <a:t>44% som hade beteendeproblem vid start uppskattade att de inte hade det efteråt</a:t>
            </a:r>
          </a:p>
          <a:p>
            <a:pPr>
              <a:lnSpc>
                <a:spcPct val="80000"/>
              </a:lnSpc>
              <a:buNone/>
              <a:tabLst>
                <a:tab pos="6635750" algn="l"/>
              </a:tabLst>
            </a:pPr>
            <a:endParaRPr lang="sv-SE" sz="2100" b="1" dirty="0">
              <a:cs typeface="Times New Roman" panose="02020603050405020304" pitchFamily="18" charset="0"/>
            </a:endParaRPr>
          </a:p>
          <a:p>
            <a:pPr>
              <a:lnSpc>
                <a:spcPct val="80000"/>
              </a:lnSpc>
              <a:buNone/>
              <a:tabLst>
                <a:tab pos="6635750" algn="l"/>
              </a:tabLst>
            </a:pPr>
            <a:r>
              <a:rPr lang="sv-SE" sz="2100" b="1" dirty="0">
                <a:cs typeface="Times New Roman" panose="02020603050405020304" pitchFamily="18" charset="0"/>
              </a:rPr>
              <a:t>Huvudstudie Komet för föräldrar, RCT </a:t>
            </a:r>
            <a:r>
              <a:rPr lang="sv-SE" sz="2100" dirty="0">
                <a:cs typeface="Times New Roman" panose="02020603050405020304" pitchFamily="18" charset="0"/>
              </a:rPr>
              <a:t>(Kling, Sundell, Melin &amp; Forster, 2006): </a:t>
            </a:r>
          </a:p>
          <a:p>
            <a:pPr>
              <a:lnSpc>
                <a:spcPct val="80000"/>
              </a:lnSpc>
              <a:tabLst>
                <a:tab pos="6635750" algn="l"/>
              </a:tabLst>
            </a:pPr>
            <a:r>
              <a:rPr lang="sv-SE" sz="2100" dirty="0">
                <a:cs typeface="Times New Roman" panose="02020603050405020304" pitchFamily="18" charset="0"/>
              </a:rPr>
              <a:t>Förbättrad föräldrakompetens</a:t>
            </a:r>
          </a:p>
          <a:p>
            <a:pPr>
              <a:lnSpc>
                <a:spcPct val="80000"/>
              </a:lnSpc>
              <a:tabLst>
                <a:tab pos="6635750" algn="l"/>
              </a:tabLst>
            </a:pPr>
            <a:r>
              <a:rPr lang="sv-SE" sz="2100" dirty="0">
                <a:cs typeface="Times New Roman" panose="02020603050405020304" pitchFamily="18" charset="0"/>
              </a:rPr>
              <a:t>Minskade beteendeproblem hos barnen</a:t>
            </a:r>
          </a:p>
          <a:p>
            <a:pPr>
              <a:lnSpc>
                <a:spcPct val="80000"/>
              </a:lnSpc>
              <a:tabLst>
                <a:tab pos="6635750" algn="l"/>
              </a:tabLst>
            </a:pPr>
            <a:r>
              <a:rPr lang="sv-SE" sz="2100" dirty="0">
                <a:cs typeface="Times New Roman" panose="02020603050405020304" pitchFamily="18" charset="0"/>
              </a:rPr>
              <a:t>Minskad fysisk misshandel</a:t>
            </a:r>
          </a:p>
          <a:p>
            <a:pPr>
              <a:lnSpc>
                <a:spcPct val="80000"/>
              </a:lnSpc>
              <a:buNone/>
              <a:tabLst>
                <a:tab pos="6635750" algn="l"/>
              </a:tabLst>
            </a:pPr>
            <a:endParaRPr lang="sv-SE" sz="2100" b="1" dirty="0">
              <a:cs typeface="Times New Roman" panose="02020603050405020304" pitchFamily="18" charset="0"/>
            </a:endParaRPr>
          </a:p>
          <a:p>
            <a:pPr>
              <a:lnSpc>
                <a:spcPct val="80000"/>
              </a:lnSpc>
              <a:buNone/>
              <a:tabLst>
                <a:tab pos="6635750" algn="l"/>
              </a:tabLst>
            </a:pPr>
            <a:r>
              <a:rPr lang="sv-SE" sz="2100" b="1" dirty="0" err="1">
                <a:cs typeface="Times New Roman" panose="02020603050405020304" pitchFamily="18" charset="0"/>
              </a:rPr>
              <a:t>When</a:t>
            </a:r>
            <a:r>
              <a:rPr lang="sv-SE" sz="2100" b="1" dirty="0">
                <a:cs typeface="Times New Roman" panose="02020603050405020304" pitchFamily="18" charset="0"/>
              </a:rPr>
              <a:t> </a:t>
            </a:r>
            <a:r>
              <a:rPr lang="sv-SE" sz="2100" b="1" dirty="0" err="1">
                <a:cs typeface="Times New Roman" panose="02020603050405020304" pitchFamily="18" charset="0"/>
              </a:rPr>
              <a:t>Cheap</a:t>
            </a:r>
            <a:r>
              <a:rPr lang="sv-SE" sz="2100" b="1" dirty="0">
                <a:cs typeface="Times New Roman" panose="02020603050405020304" pitchFamily="18" charset="0"/>
              </a:rPr>
              <a:t> is </a:t>
            </a:r>
            <a:r>
              <a:rPr lang="sv-SE" sz="2100" b="1" dirty="0" err="1">
                <a:cs typeface="Times New Roman" panose="02020603050405020304" pitchFamily="18" charset="0"/>
              </a:rPr>
              <a:t>Good</a:t>
            </a:r>
            <a:r>
              <a:rPr lang="sv-SE" sz="2100" b="1" dirty="0">
                <a:cs typeface="Times New Roman" panose="02020603050405020304" pitchFamily="18" charset="0"/>
              </a:rPr>
              <a:t> (Forster, 2010): </a:t>
            </a:r>
            <a:endParaRPr lang="sv-SE" sz="2100" dirty="0">
              <a:cs typeface="Times New Roman" panose="02020603050405020304" pitchFamily="18" charset="0"/>
            </a:endParaRPr>
          </a:p>
          <a:p>
            <a:pPr>
              <a:lnSpc>
                <a:spcPct val="80000"/>
              </a:lnSpc>
              <a:tabLst>
                <a:tab pos="6635750" algn="l"/>
              </a:tabLst>
            </a:pPr>
            <a:r>
              <a:rPr lang="sv-SE" sz="2100" dirty="0">
                <a:cs typeface="Times New Roman" panose="02020603050405020304" pitchFamily="18" charset="0"/>
              </a:rPr>
              <a:t>Effektivt att ge föräldrautbildning inom socialtjänst och skola</a:t>
            </a:r>
          </a:p>
          <a:p>
            <a:pPr>
              <a:lnSpc>
                <a:spcPct val="80000"/>
              </a:lnSpc>
              <a:buNone/>
              <a:tabLst>
                <a:tab pos="6635750" algn="l"/>
              </a:tabLst>
            </a:pPr>
            <a:endParaRPr lang="sv-SE" sz="2100" b="1" dirty="0">
              <a:cs typeface="Times New Roman" panose="02020603050405020304" pitchFamily="18" charset="0"/>
            </a:endParaRPr>
          </a:p>
          <a:p>
            <a:pPr>
              <a:lnSpc>
                <a:spcPct val="80000"/>
              </a:lnSpc>
              <a:buNone/>
              <a:tabLst>
                <a:tab pos="6635750" algn="l"/>
              </a:tabLst>
            </a:pPr>
            <a:r>
              <a:rPr lang="sv-SE" sz="2100" b="1" dirty="0" err="1">
                <a:cs typeface="Times New Roman" panose="02020603050405020304" pitchFamily="18" charset="0"/>
              </a:rPr>
              <a:t>iKomet</a:t>
            </a:r>
            <a:r>
              <a:rPr lang="sv-SE" sz="2100" b="1" dirty="0">
                <a:cs typeface="Times New Roman" panose="02020603050405020304" pitchFamily="18" charset="0"/>
              </a:rPr>
              <a:t>, RCT (</a:t>
            </a:r>
            <a:r>
              <a:rPr lang="sv-SE" sz="2100" dirty="0" err="1">
                <a:cs typeface="Times New Roman" panose="02020603050405020304" pitchFamily="18" charset="0"/>
              </a:rPr>
              <a:t>Enebrink</a:t>
            </a:r>
            <a:r>
              <a:rPr lang="sv-SE" sz="2100" dirty="0">
                <a:cs typeface="Times New Roman" panose="02020603050405020304" pitchFamily="18" charset="0"/>
              </a:rPr>
              <a:t>, Högström, Forster &amp; </a:t>
            </a:r>
            <a:r>
              <a:rPr lang="sv-SE" sz="2100" dirty="0" err="1">
                <a:cs typeface="Times New Roman" panose="02020603050405020304" pitchFamily="18" charset="0"/>
              </a:rPr>
              <a:t>Ghaderi</a:t>
            </a:r>
            <a:r>
              <a:rPr lang="sv-SE" sz="2100" dirty="0">
                <a:cs typeface="Times New Roman" panose="02020603050405020304" pitchFamily="18" charset="0"/>
              </a:rPr>
              <a:t>, 2012): </a:t>
            </a:r>
          </a:p>
          <a:p>
            <a:pPr>
              <a:lnSpc>
                <a:spcPct val="80000"/>
              </a:lnSpc>
              <a:tabLst>
                <a:tab pos="6635750" algn="l"/>
              </a:tabLst>
            </a:pPr>
            <a:r>
              <a:rPr lang="sv-SE" sz="2100" dirty="0">
                <a:cs typeface="Times New Roman" panose="02020603050405020304" pitchFamily="18" charset="0"/>
              </a:rPr>
              <a:t>Minskade beteendeproblem hos barnen</a:t>
            </a:r>
          </a:p>
          <a:p>
            <a:pPr>
              <a:lnSpc>
                <a:spcPct val="80000"/>
              </a:lnSpc>
              <a:tabLst>
                <a:tab pos="6635750" algn="l"/>
              </a:tabLst>
            </a:pPr>
            <a:r>
              <a:rPr lang="sv-SE" sz="2100" dirty="0">
                <a:cs typeface="Times New Roman" panose="02020603050405020304" pitchFamily="18" charset="0"/>
              </a:rPr>
              <a:t>Ökning goda föräldrastrategier</a:t>
            </a:r>
            <a:endParaRPr lang="sv-SE" dirty="0"/>
          </a:p>
          <a:p>
            <a:endParaRPr lang="sv-SE" dirty="0"/>
          </a:p>
        </p:txBody>
      </p:sp>
      <p:sp>
        <p:nvSpPr>
          <p:cNvPr id="6" name="Rubrik 5"/>
          <p:cNvSpPr>
            <a:spLocks noGrp="1"/>
          </p:cNvSpPr>
          <p:nvPr>
            <p:ph type="title"/>
          </p:nvPr>
        </p:nvSpPr>
        <p:spPr/>
        <p:txBody>
          <a:bodyPr>
            <a:normAutofit/>
          </a:bodyPr>
          <a:lstStyle/>
          <a:p>
            <a:pPr algn="ctr"/>
            <a:r>
              <a:rPr lang="sv-SE" sz="4000" b="0" dirty="0">
                <a:latin typeface="+mn-lt"/>
                <a:cs typeface="Times New Roman" panose="02020603050405020304" pitchFamily="18" charset="0"/>
              </a:rPr>
              <a:t>Forskning på Komet 3-11år</a:t>
            </a:r>
          </a:p>
        </p:txBody>
      </p:sp>
      <p:pic>
        <p:nvPicPr>
          <p:cNvPr id="7" name="Bildobjekt 6" descr="\\ad.stockholm.se\cli-sd\cc2sd002\003871\Precens\Brottsprevention\Komet1\Administration\Logotype\PLUS\PLUS logo användbar.jpg">
            <a:extLst>
              <a:ext uri="{FF2B5EF4-FFF2-40B4-BE49-F238E27FC236}">
                <a16:creationId xmlns:a16="http://schemas.microsoft.com/office/drawing/2014/main" id="{54B1D46F-CAE6-414B-8EFB-0233B1938283}"/>
              </a:ext>
            </a:extLst>
          </p:cNvPr>
          <p:cNvPicPr/>
          <p:nvPr/>
        </p:nvPicPr>
        <p:blipFill>
          <a:blip r:embed="rId3" cstate="print"/>
          <a:srcRect/>
          <a:stretch>
            <a:fillRect/>
          </a:stretch>
        </p:blipFill>
        <p:spPr bwMode="auto">
          <a:xfrm>
            <a:off x="7554682" y="6088062"/>
            <a:ext cx="1130531" cy="465513"/>
          </a:xfrm>
          <a:prstGeom prst="rect">
            <a:avLst/>
          </a:prstGeom>
          <a:noFill/>
          <a:ln w="9525">
            <a:noFill/>
            <a:miter lim="800000"/>
            <a:headEnd/>
            <a:tailEnd/>
          </a:ln>
        </p:spPr>
      </p:pic>
    </p:spTree>
    <p:extLst>
      <p:ext uri="{BB962C8B-B14F-4D97-AF65-F5344CB8AC3E}">
        <p14:creationId xmlns:p14="http://schemas.microsoft.com/office/powerpoint/2010/main" val="2269503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000" b="0" dirty="0">
                <a:latin typeface="+mn-lt"/>
                <a:cs typeface="Times New Roman" panose="02020603050405020304" pitchFamily="18" charset="0"/>
              </a:rPr>
              <a:t>Forskning på Komet 12-18 år</a:t>
            </a:r>
          </a:p>
        </p:txBody>
      </p:sp>
      <p:sp>
        <p:nvSpPr>
          <p:cNvPr id="3" name="Platshållare för innehåll 2"/>
          <p:cNvSpPr>
            <a:spLocks noGrp="1"/>
          </p:cNvSpPr>
          <p:nvPr>
            <p:ph idx="1"/>
          </p:nvPr>
        </p:nvSpPr>
        <p:spPr/>
        <p:txBody>
          <a:bodyPr/>
          <a:lstStyle/>
          <a:p>
            <a:pPr marL="342900" indent="-342900">
              <a:buFont typeface="Arial" panose="020B0604020202020204" pitchFamily="34" charset="0"/>
              <a:buChar char="•"/>
            </a:pPr>
            <a:r>
              <a:rPr lang="sv-SE" sz="2400" dirty="0">
                <a:cs typeface="Times New Roman" panose="02020603050405020304" pitchFamily="18" charset="0"/>
              </a:rPr>
              <a:t>Effekter av fem olika föräldrastödsprogram barn 10-17 år (Alfredsson, 2015)</a:t>
            </a:r>
          </a:p>
          <a:p>
            <a:endParaRPr lang="sv-SE" sz="1200" dirty="0">
              <a:cs typeface="Times New Roman" panose="02020603050405020304" pitchFamily="18" charset="0"/>
            </a:endParaRPr>
          </a:p>
          <a:p>
            <a:pPr marL="342900" indent="-342900">
              <a:buFont typeface="Arial" pitchFamily="34" charset="0"/>
              <a:buChar char="•"/>
            </a:pPr>
            <a:r>
              <a:rPr lang="sv-SE" sz="2400" dirty="0">
                <a:cs typeface="Times New Roman" panose="02020603050405020304" pitchFamily="18" charset="0"/>
              </a:rPr>
              <a:t>Utvärdering av Komet för föräldrar till ungdomar 12-18 år. (</a:t>
            </a:r>
            <a:r>
              <a:rPr lang="sv-SE" sz="2400" dirty="0" err="1">
                <a:cs typeface="Times New Roman" panose="02020603050405020304" pitchFamily="18" charset="0"/>
              </a:rPr>
              <a:t>Livheim</a:t>
            </a:r>
            <a:r>
              <a:rPr lang="sv-SE" sz="2400" dirty="0">
                <a:cs typeface="Times New Roman" panose="02020603050405020304" pitchFamily="18" charset="0"/>
              </a:rPr>
              <a:t>, 2006)</a:t>
            </a:r>
          </a:p>
          <a:p>
            <a:pPr marL="342900" indent="-342900">
              <a:buFont typeface="Arial" pitchFamily="34" charset="0"/>
              <a:buChar char="•"/>
            </a:pPr>
            <a:endParaRPr lang="sv-SE" sz="1200" dirty="0">
              <a:cs typeface="Times New Roman" panose="02020603050405020304" pitchFamily="18" charset="0"/>
            </a:endParaRPr>
          </a:p>
          <a:p>
            <a:pPr marL="342900" indent="-342900">
              <a:buFont typeface="Arial" pitchFamily="34" charset="0"/>
              <a:buChar char="•"/>
            </a:pPr>
            <a:r>
              <a:rPr lang="sv-SE" sz="2400" dirty="0">
                <a:cs typeface="Times New Roman" panose="02020603050405020304" pitchFamily="18" charset="0"/>
              </a:rPr>
              <a:t>Ungdomars, ledares och föräldrars upplevelser av KOMET för föräldrar till ungdomar 12-18 år (Hultman-Boye, 2008)</a:t>
            </a:r>
          </a:p>
          <a:p>
            <a:pPr marL="342900" indent="-342900">
              <a:buFont typeface="Arial" pitchFamily="34" charset="0"/>
              <a:buChar char="•"/>
            </a:pPr>
            <a:endParaRPr lang="sv-SE" sz="2400" dirty="0">
              <a:latin typeface="Times New Roman" panose="02020603050405020304" pitchFamily="18" charset="0"/>
              <a:cs typeface="Times New Roman" panose="02020603050405020304" pitchFamily="18" charset="0"/>
            </a:endParaRPr>
          </a:p>
          <a:p>
            <a:pPr marL="342900" indent="-342900">
              <a:buFont typeface="Arial" pitchFamily="34" charset="0"/>
              <a:buChar char="•"/>
            </a:pPr>
            <a:endParaRPr lang="sv-SE" dirty="0">
              <a:latin typeface="Times New Roman" panose="02020603050405020304" pitchFamily="18" charset="0"/>
              <a:cs typeface="Times New Roman" panose="02020603050405020304" pitchFamily="18" charset="0"/>
            </a:endParaRPr>
          </a:p>
          <a:p>
            <a:pPr marL="342900" indent="-342900">
              <a:buFont typeface="Arial" pitchFamily="34" charset="0"/>
              <a:buChar char="•"/>
            </a:pPr>
            <a:endParaRPr lang="sv-SE" sz="1800" dirty="0">
              <a:latin typeface="Times New Roman" panose="02020603050405020304" pitchFamily="18" charset="0"/>
              <a:cs typeface="Times New Roman" panose="02020603050405020304" pitchFamily="18" charset="0"/>
            </a:endParaRPr>
          </a:p>
        </p:txBody>
      </p:sp>
      <p:pic>
        <p:nvPicPr>
          <p:cNvPr id="4" name="Bildobjekt 3"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000" b="0" dirty="0">
                <a:latin typeface="+mn-lt"/>
                <a:cs typeface="Times New Roman" panose="02020603050405020304" pitchFamily="18" charset="0"/>
              </a:rPr>
              <a:t>Vad tycker ungdomarna? </a:t>
            </a:r>
            <a:br>
              <a:rPr lang="sv-SE" sz="4000" dirty="0">
                <a:latin typeface="+mn-lt"/>
                <a:cs typeface="Times New Roman" panose="02020603050405020304" pitchFamily="18" charset="0"/>
              </a:rPr>
            </a:br>
            <a:r>
              <a:rPr lang="sv-SE" sz="2000" b="0" i="1" dirty="0">
                <a:latin typeface="+mn-lt"/>
                <a:cs typeface="Times New Roman" panose="02020603050405020304" pitchFamily="18" charset="0"/>
              </a:rPr>
              <a:t>Hultman-Boye, 2008</a:t>
            </a:r>
            <a:endParaRPr lang="sv-SE" sz="2000" dirty="0">
              <a:latin typeface="+mn-lt"/>
              <a:cs typeface="Times New Roman" panose="02020603050405020304" pitchFamily="18" charset="0"/>
            </a:endParaRPr>
          </a:p>
        </p:txBody>
      </p:sp>
      <p:pic>
        <p:nvPicPr>
          <p:cNvPr id="6" name="Bildobjekt 5"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
        <p:nvSpPr>
          <p:cNvPr id="5" name="Pratbubbla: rektangel med rundade hörn 4">
            <a:extLst>
              <a:ext uri="{FF2B5EF4-FFF2-40B4-BE49-F238E27FC236}">
                <a16:creationId xmlns:a16="http://schemas.microsoft.com/office/drawing/2014/main" id="{C709DA55-C89F-4683-A949-F065928506D2}"/>
              </a:ext>
            </a:extLst>
          </p:cNvPr>
          <p:cNvSpPr/>
          <p:nvPr/>
        </p:nvSpPr>
        <p:spPr>
          <a:xfrm>
            <a:off x="4464890" y="1407234"/>
            <a:ext cx="3749040" cy="1589650"/>
          </a:xfrm>
          <a:prstGeom prst="wedgeRoundRectCallout">
            <a:avLst>
              <a:gd name="adj1" fmla="val -10326"/>
              <a:gd name="adj2" fmla="val 85508"/>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solidFill>
                <a:srgbClr val="000000"/>
              </a:solidFill>
            </a:endParaRPr>
          </a:p>
        </p:txBody>
      </p:sp>
      <p:sp>
        <p:nvSpPr>
          <p:cNvPr id="7" name="Pratbubbla: oval 6">
            <a:extLst>
              <a:ext uri="{FF2B5EF4-FFF2-40B4-BE49-F238E27FC236}">
                <a16:creationId xmlns:a16="http://schemas.microsoft.com/office/drawing/2014/main" id="{D25D52EA-C1CE-4F4E-B14F-7BD0BF73BE3E}"/>
              </a:ext>
            </a:extLst>
          </p:cNvPr>
          <p:cNvSpPr/>
          <p:nvPr/>
        </p:nvSpPr>
        <p:spPr>
          <a:xfrm>
            <a:off x="330590" y="1230288"/>
            <a:ext cx="3460652" cy="2049267"/>
          </a:xfrm>
          <a:prstGeom prst="wedgeEllipseCallo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solidFill>
                <a:srgbClr val="000000"/>
              </a:solidFill>
            </a:endParaRPr>
          </a:p>
        </p:txBody>
      </p:sp>
      <p:sp>
        <p:nvSpPr>
          <p:cNvPr id="8" name="Pratbubbla: oval 7">
            <a:extLst>
              <a:ext uri="{FF2B5EF4-FFF2-40B4-BE49-F238E27FC236}">
                <a16:creationId xmlns:a16="http://schemas.microsoft.com/office/drawing/2014/main" id="{A8B95CF6-E8D6-43DC-A1F7-E3CE93AB5A8F}"/>
              </a:ext>
            </a:extLst>
          </p:cNvPr>
          <p:cNvSpPr/>
          <p:nvPr/>
        </p:nvSpPr>
        <p:spPr>
          <a:xfrm>
            <a:off x="5167963" y="3864747"/>
            <a:ext cx="3358647" cy="1888939"/>
          </a:xfrm>
          <a:prstGeom prst="wedgeEllipseCallout">
            <a:avLst>
              <a:gd name="adj1" fmla="val 21052"/>
              <a:gd name="adj2" fmla="val 6473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solidFill>
                <a:srgbClr val="000000"/>
              </a:solidFill>
            </a:endParaRPr>
          </a:p>
        </p:txBody>
      </p:sp>
      <p:sp>
        <p:nvSpPr>
          <p:cNvPr id="9" name="Pratbubbla: rektangel 8">
            <a:extLst>
              <a:ext uri="{FF2B5EF4-FFF2-40B4-BE49-F238E27FC236}">
                <a16:creationId xmlns:a16="http://schemas.microsoft.com/office/drawing/2014/main" id="{9179EAD8-CAE1-4687-AA59-0AE5281E3120}"/>
              </a:ext>
            </a:extLst>
          </p:cNvPr>
          <p:cNvSpPr/>
          <p:nvPr/>
        </p:nvSpPr>
        <p:spPr>
          <a:xfrm>
            <a:off x="937414" y="3882683"/>
            <a:ext cx="3919767" cy="1589650"/>
          </a:xfrm>
          <a:prstGeom prst="wedgeRectCallout">
            <a:avLst>
              <a:gd name="adj1" fmla="val 16133"/>
              <a:gd name="adj2" fmla="val 7577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solidFill>
                <a:srgbClr val="000000"/>
              </a:solidFill>
            </a:endParaRPr>
          </a:p>
        </p:txBody>
      </p:sp>
      <p:sp>
        <p:nvSpPr>
          <p:cNvPr id="10" name="textruta 9">
            <a:extLst>
              <a:ext uri="{FF2B5EF4-FFF2-40B4-BE49-F238E27FC236}">
                <a16:creationId xmlns:a16="http://schemas.microsoft.com/office/drawing/2014/main" id="{FEA37190-B5A7-494D-8B09-57DBC8D72C86}"/>
              </a:ext>
            </a:extLst>
          </p:cNvPr>
          <p:cNvSpPr txBox="1"/>
          <p:nvPr/>
        </p:nvSpPr>
        <p:spPr>
          <a:xfrm>
            <a:off x="1082566" y="4114780"/>
            <a:ext cx="3629465" cy="1015663"/>
          </a:xfrm>
          <a:prstGeom prst="rect">
            <a:avLst/>
          </a:prstGeom>
          <a:solidFill>
            <a:schemeClr val="bg2"/>
          </a:solidFill>
        </p:spPr>
        <p:txBody>
          <a:bodyPr wrap="square" rtlCol="0">
            <a:spAutoFit/>
          </a:bodyPr>
          <a:lstStyle/>
          <a:p>
            <a:pPr>
              <a:defRPr/>
            </a:pPr>
            <a:r>
              <a:rPr lang="sv-SE" sz="2000" i="1" dirty="0">
                <a:cs typeface="Times New Roman" panose="02020603050405020304" pitchFamily="18" charset="0"/>
              </a:rPr>
              <a:t>Vi träffas mer, men vi har inte bokat in något varje dag eller vecka.</a:t>
            </a:r>
            <a:endParaRPr lang="sv-SE" sz="2000" dirty="0">
              <a:cs typeface="Times New Roman" panose="02020603050405020304" pitchFamily="18" charset="0"/>
            </a:endParaRPr>
          </a:p>
        </p:txBody>
      </p:sp>
      <p:sp>
        <p:nvSpPr>
          <p:cNvPr id="11" name="textruta 10">
            <a:extLst>
              <a:ext uri="{FF2B5EF4-FFF2-40B4-BE49-F238E27FC236}">
                <a16:creationId xmlns:a16="http://schemas.microsoft.com/office/drawing/2014/main" id="{3EBDA62E-071C-4393-8F9A-B21EF2A3E702}"/>
              </a:ext>
            </a:extLst>
          </p:cNvPr>
          <p:cNvSpPr txBox="1"/>
          <p:nvPr/>
        </p:nvSpPr>
        <p:spPr>
          <a:xfrm>
            <a:off x="5542522" y="4282988"/>
            <a:ext cx="2776752" cy="1292662"/>
          </a:xfrm>
          <a:prstGeom prst="rect">
            <a:avLst/>
          </a:prstGeom>
          <a:noFill/>
        </p:spPr>
        <p:txBody>
          <a:bodyPr wrap="square" rtlCol="0">
            <a:spAutoFit/>
          </a:bodyPr>
          <a:lstStyle/>
          <a:p>
            <a:pPr>
              <a:defRPr/>
            </a:pPr>
            <a:r>
              <a:rPr lang="sv-SE" sz="2000" i="1" dirty="0">
                <a:cs typeface="Times New Roman" panose="02020603050405020304" pitchFamily="18" charset="0"/>
              </a:rPr>
              <a:t>Mina föräldrar snackar typ mer med varandra och med mig.</a:t>
            </a:r>
          </a:p>
          <a:p>
            <a:pPr>
              <a:defRPr/>
            </a:pPr>
            <a:endParaRPr lang="sv-SE" sz="1800" dirty="0">
              <a:latin typeface="Stockholm Type Regular" pitchFamily="50" charset="0"/>
              <a:cs typeface="Times New Roman" panose="02020603050405020304" pitchFamily="18" charset="0"/>
            </a:endParaRPr>
          </a:p>
        </p:txBody>
      </p:sp>
      <p:sp>
        <p:nvSpPr>
          <p:cNvPr id="12" name="textruta 11">
            <a:extLst>
              <a:ext uri="{FF2B5EF4-FFF2-40B4-BE49-F238E27FC236}">
                <a16:creationId xmlns:a16="http://schemas.microsoft.com/office/drawing/2014/main" id="{5959A741-F6FE-4F04-A81B-39709FDDB74C}"/>
              </a:ext>
            </a:extLst>
          </p:cNvPr>
          <p:cNvSpPr txBox="1"/>
          <p:nvPr/>
        </p:nvSpPr>
        <p:spPr>
          <a:xfrm>
            <a:off x="759655" y="1641646"/>
            <a:ext cx="2602523" cy="1323439"/>
          </a:xfrm>
          <a:prstGeom prst="rect">
            <a:avLst/>
          </a:prstGeom>
          <a:noFill/>
        </p:spPr>
        <p:txBody>
          <a:bodyPr wrap="square" rtlCol="0">
            <a:spAutoFit/>
          </a:bodyPr>
          <a:lstStyle/>
          <a:p>
            <a:pPr>
              <a:defRPr/>
            </a:pPr>
            <a:r>
              <a:rPr lang="sv-SE" sz="2000" i="1" dirty="0">
                <a:cs typeface="Times New Roman" panose="02020603050405020304" pitchFamily="18" charset="0"/>
              </a:rPr>
              <a:t>Ingen planerad tid, men vi pratar bättre nu, diskuterar mer än bråkar.</a:t>
            </a:r>
          </a:p>
        </p:txBody>
      </p:sp>
      <p:sp>
        <p:nvSpPr>
          <p:cNvPr id="13" name="textruta 12">
            <a:extLst>
              <a:ext uri="{FF2B5EF4-FFF2-40B4-BE49-F238E27FC236}">
                <a16:creationId xmlns:a16="http://schemas.microsoft.com/office/drawing/2014/main" id="{E212CD89-C152-47E9-B6CF-E337CDE0335A}"/>
              </a:ext>
            </a:extLst>
          </p:cNvPr>
          <p:cNvSpPr txBox="1"/>
          <p:nvPr/>
        </p:nvSpPr>
        <p:spPr>
          <a:xfrm>
            <a:off x="4661526" y="1575759"/>
            <a:ext cx="3460652" cy="1015663"/>
          </a:xfrm>
          <a:prstGeom prst="rect">
            <a:avLst/>
          </a:prstGeom>
          <a:noFill/>
        </p:spPr>
        <p:txBody>
          <a:bodyPr wrap="square" rtlCol="0">
            <a:spAutoFit/>
          </a:bodyPr>
          <a:lstStyle/>
          <a:p>
            <a:pPr>
              <a:defRPr/>
            </a:pPr>
            <a:r>
              <a:rPr lang="sv-SE" sz="2000" i="1" dirty="0">
                <a:cs typeface="Times New Roman" panose="02020603050405020304" pitchFamily="18" charset="0"/>
              </a:rPr>
              <a:t>Förut åt vi aldrig tillsammans men nu gör vi det nästan varje dag.</a:t>
            </a:r>
          </a:p>
        </p:txBody>
      </p:sp>
    </p:spTree>
    <p:extLst>
      <p:ext uri="{BB962C8B-B14F-4D97-AF65-F5344CB8AC3E}">
        <p14:creationId xmlns:p14="http://schemas.microsoft.com/office/powerpoint/2010/main" val="2936833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p:cNvSpPr>
            <a:spLocks noGrp="1"/>
          </p:cNvSpPr>
          <p:nvPr>
            <p:ph type="body" sz="quarter" idx="13"/>
          </p:nvPr>
        </p:nvSpPr>
        <p:spPr>
          <a:xfrm>
            <a:off x="458786" y="859809"/>
            <a:ext cx="8167054" cy="5243279"/>
          </a:xfrm>
        </p:spPr>
        <p:txBody>
          <a:bodyPr>
            <a:normAutofit/>
          </a:bodyPr>
          <a:lstStyle/>
          <a:p>
            <a:pPr marL="0" indent="0">
              <a:buNone/>
            </a:pPr>
            <a:endParaRPr lang="sv-SE" dirty="0">
              <a:cs typeface="Times New Roman" panose="02020603050405020304" pitchFamily="18" charset="0"/>
            </a:endParaRPr>
          </a:p>
          <a:p>
            <a:r>
              <a:rPr lang="sv-SE" dirty="0">
                <a:cs typeface="Times New Roman" panose="02020603050405020304" pitchFamily="18" charset="0"/>
              </a:rPr>
              <a:t>Strukturerade metoder som bygger på KBT och social inlärningsteori visar att samspelet mellan förälder och barn förbättras och därmed minskas risken för olika hälsoproblem (</a:t>
            </a:r>
            <a:r>
              <a:rPr lang="sv-SE" dirty="0" err="1">
                <a:cs typeface="Times New Roman" panose="02020603050405020304" pitchFamily="18" charset="0"/>
              </a:rPr>
              <a:t>Smedler</a:t>
            </a:r>
            <a:r>
              <a:rPr lang="sv-SE" dirty="0">
                <a:cs typeface="Times New Roman" panose="02020603050405020304" pitchFamily="18" charset="0"/>
              </a:rPr>
              <a:t>, 2010, Stewart-Brown, 2008)</a:t>
            </a:r>
          </a:p>
          <a:p>
            <a:r>
              <a:rPr lang="sv-SE" dirty="0">
                <a:cs typeface="Times New Roman" panose="02020603050405020304" pitchFamily="18" charset="0"/>
              </a:rPr>
              <a:t>Socialstyrelsen (2015): Nationella jämförelsestudien, positiva effekter av föräldraträningsprogram samt snabbast effekt för Komet 3-11</a:t>
            </a:r>
          </a:p>
          <a:p>
            <a:r>
              <a:rPr lang="sv-SE" dirty="0">
                <a:cs typeface="Times New Roman" panose="02020603050405020304" pitchFamily="18" charset="0"/>
              </a:rPr>
              <a:t>Socialstyrelsen (2021): KOMET 3-11 </a:t>
            </a:r>
            <a:r>
              <a:rPr lang="sv-SE" b="1" dirty="0">
                <a:cs typeface="Times New Roman" panose="02020603050405020304" pitchFamily="18" charset="0"/>
              </a:rPr>
              <a:t>bör</a:t>
            </a:r>
            <a:r>
              <a:rPr lang="sv-SE" dirty="0">
                <a:cs typeface="Times New Roman" panose="02020603050405020304" pitchFamily="18" charset="0"/>
              </a:rPr>
              <a:t> ges till barn med risk för fortsatt normbrytande beteende. </a:t>
            </a:r>
          </a:p>
          <a:p>
            <a:r>
              <a:rPr lang="sv-SE" dirty="0">
                <a:cs typeface="Times New Roman" panose="02020603050405020304" pitchFamily="18" charset="0"/>
              </a:rPr>
              <a:t>SBU 2019: Vid utagerande beteenden är verksamma komponenter i föräldrautbildning  </a:t>
            </a:r>
            <a:r>
              <a:rPr lang="sv-SE" dirty="0" err="1">
                <a:cs typeface="Times New Roman" panose="02020603050405020304" pitchFamily="18" charset="0"/>
              </a:rPr>
              <a:t>bl</a:t>
            </a:r>
            <a:r>
              <a:rPr lang="sv-SE" dirty="0">
                <a:cs typeface="Times New Roman" panose="02020603050405020304" pitchFamily="18" charset="0"/>
              </a:rPr>
              <a:t> a beröm, bygga relation, gemensam lek, att avbryta upptrappning</a:t>
            </a:r>
          </a:p>
          <a:p>
            <a:endParaRPr lang="sv-SE" sz="2400" dirty="0">
              <a:latin typeface="Stockholm Type Regular" pitchFamily="50" charset="0"/>
            </a:endParaRPr>
          </a:p>
          <a:p>
            <a:pPr marL="0" indent="0">
              <a:buNone/>
            </a:pPr>
            <a:endParaRPr lang="sv-SE" dirty="0"/>
          </a:p>
        </p:txBody>
      </p:sp>
      <p:sp>
        <p:nvSpPr>
          <p:cNvPr id="4" name="Rubrik 3"/>
          <p:cNvSpPr>
            <a:spLocks noGrp="1"/>
          </p:cNvSpPr>
          <p:nvPr>
            <p:ph type="title"/>
          </p:nvPr>
        </p:nvSpPr>
        <p:spPr>
          <a:xfrm>
            <a:off x="457200" y="414670"/>
            <a:ext cx="8537944" cy="582857"/>
          </a:xfrm>
        </p:spPr>
        <p:txBody>
          <a:bodyPr>
            <a:normAutofit/>
          </a:bodyPr>
          <a:lstStyle/>
          <a:p>
            <a:r>
              <a:rPr lang="sv-SE" sz="4000" b="0" dirty="0">
                <a:latin typeface="+mn-lt"/>
                <a:cs typeface="Times New Roman" panose="02020603050405020304" pitchFamily="18" charset="0"/>
              </a:rPr>
              <a:t>Varför erbjuda föräldrautbildning?</a:t>
            </a:r>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89AE5CF5-9BDA-413A-811B-933DF3E2A46D}"/>
              </a:ext>
            </a:extLst>
          </p:cNvPr>
          <p:cNvPicPr/>
          <p:nvPr/>
        </p:nvPicPr>
        <p:blipFill>
          <a:blip r:embed="rId3" cstate="print"/>
          <a:srcRect/>
          <a:stretch>
            <a:fillRect/>
          </a:stretch>
        </p:blipFill>
        <p:spPr bwMode="auto">
          <a:xfrm>
            <a:off x="7495309" y="5998191"/>
            <a:ext cx="1130531" cy="465513"/>
          </a:xfrm>
          <a:prstGeom prst="rect">
            <a:avLst/>
          </a:prstGeom>
          <a:noFill/>
          <a:ln w="9525">
            <a:noFill/>
            <a:miter lim="800000"/>
            <a:headEnd/>
            <a:tailEnd/>
          </a:ln>
        </p:spPr>
      </p:pic>
    </p:spTree>
    <p:extLst>
      <p:ext uri="{BB962C8B-B14F-4D97-AF65-F5344CB8AC3E}">
        <p14:creationId xmlns:p14="http://schemas.microsoft.com/office/powerpoint/2010/main" val="3453102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3"/>
          </p:nvPr>
        </p:nvSpPr>
        <p:spPr>
          <a:xfrm>
            <a:off x="440126" y="1402678"/>
            <a:ext cx="7696167" cy="3960000"/>
          </a:xfrm>
        </p:spPr>
        <p:txBody>
          <a:bodyPr>
            <a:normAutofit lnSpcReduction="10000"/>
          </a:bodyPr>
          <a:lstStyle/>
          <a:p>
            <a:r>
              <a:rPr lang="sv-SE" sz="2800" dirty="0">
                <a:cs typeface="Times New Roman" panose="02020603050405020304" pitchFamily="18" charset="0"/>
              </a:rPr>
              <a:t>Alla barn är lika mycket värda och har samma rättigheter. </a:t>
            </a:r>
          </a:p>
          <a:p>
            <a:r>
              <a:rPr lang="sv-SE" sz="2800" dirty="0">
                <a:cs typeface="Times New Roman" panose="02020603050405020304" pitchFamily="18" charset="0"/>
              </a:rPr>
              <a:t>Barn har rätt till utveckling. </a:t>
            </a:r>
          </a:p>
          <a:p>
            <a:r>
              <a:rPr lang="sv-SE" sz="2800" dirty="0">
                <a:solidFill>
                  <a:schemeClr val="tx1"/>
                </a:solidFill>
                <a:cs typeface="Times New Roman" panose="02020603050405020304" pitchFamily="18" charset="0"/>
              </a:rPr>
              <a:t>Barnets föräldrar eller vårdnadshavare, har gemensamt huvudansvar för barnets uppfostran och utveckling, med statens stöd. </a:t>
            </a:r>
          </a:p>
          <a:p>
            <a:r>
              <a:rPr lang="sv-SE" sz="2800" dirty="0">
                <a:solidFill>
                  <a:schemeClr val="tx1"/>
                </a:solidFill>
                <a:cs typeface="Times New Roman" panose="02020603050405020304" pitchFamily="18" charset="0"/>
              </a:rPr>
              <a:t>Ta barnets perspektiv och ha barnets välmående i fokus. </a:t>
            </a:r>
          </a:p>
          <a:p>
            <a:endParaRPr lang="sv-SE" sz="2800" dirty="0">
              <a:solidFill>
                <a:schemeClr val="tx1"/>
              </a:solidFill>
              <a:latin typeface="Times New Roman" panose="02020603050405020304" pitchFamily="18" charset="0"/>
              <a:cs typeface="Times New Roman" panose="02020603050405020304" pitchFamily="18" charset="0"/>
            </a:endParaRPr>
          </a:p>
          <a:p>
            <a:endParaRPr lang="sv-SE" sz="2800" dirty="0"/>
          </a:p>
          <a:p>
            <a:endParaRPr lang="sv-SE" sz="2800" dirty="0">
              <a:solidFill>
                <a:schemeClr val="tx1"/>
              </a:solidFill>
            </a:endParaRPr>
          </a:p>
          <a:p>
            <a:endParaRPr lang="sv-SE" sz="2800" dirty="0">
              <a:latin typeface="Times New Roman" panose="02020603050405020304" pitchFamily="18" charset="0"/>
              <a:cs typeface="Times New Roman" panose="02020603050405020304" pitchFamily="18" charset="0"/>
            </a:endParaRPr>
          </a:p>
        </p:txBody>
      </p:sp>
      <p:sp>
        <p:nvSpPr>
          <p:cNvPr id="6" name="Rubrik 5"/>
          <p:cNvSpPr>
            <a:spLocks noGrp="1"/>
          </p:cNvSpPr>
          <p:nvPr>
            <p:ph type="title"/>
          </p:nvPr>
        </p:nvSpPr>
        <p:spPr/>
        <p:txBody>
          <a:bodyPr>
            <a:normAutofit/>
          </a:bodyPr>
          <a:lstStyle/>
          <a:p>
            <a:pPr algn="ctr"/>
            <a:br>
              <a:rPr lang="sv-SE" sz="4000" dirty="0">
                <a:latin typeface="Times New Roman" panose="02020603050405020304" pitchFamily="18" charset="0"/>
                <a:cs typeface="Times New Roman" panose="02020603050405020304" pitchFamily="18" charset="0"/>
              </a:rPr>
            </a:br>
            <a:r>
              <a:rPr lang="sv-SE" sz="4000" b="0" dirty="0">
                <a:latin typeface="+mn-lt"/>
                <a:cs typeface="Times New Roman" panose="02020603050405020304" pitchFamily="18" charset="0"/>
              </a:rPr>
              <a:t>Barnkonventionen</a:t>
            </a:r>
          </a:p>
        </p:txBody>
      </p:sp>
      <p:pic>
        <p:nvPicPr>
          <p:cNvPr id="3" name="Bildobjekt 2"/>
          <p:cNvPicPr>
            <a:picLocks noChangeAspect="1"/>
          </p:cNvPicPr>
          <p:nvPr/>
        </p:nvPicPr>
        <p:blipFill>
          <a:blip r:embed="rId3"/>
          <a:stretch>
            <a:fillRect/>
          </a:stretch>
        </p:blipFill>
        <p:spPr>
          <a:xfrm>
            <a:off x="3998324" y="4540263"/>
            <a:ext cx="3278617" cy="1849862"/>
          </a:xfrm>
          <a:prstGeom prst="rect">
            <a:avLst/>
          </a:prstGeom>
        </p:spPr>
      </p:pic>
      <p:pic>
        <p:nvPicPr>
          <p:cNvPr id="7" name="Bildobjekt 6" descr="\\ad.stockholm.se\cli-sd\cc2sd002\003871\Precens\Brottsprevention\Komet1\Administration\Logotype\PLUS\PLUS logo användbar.jpg">
            <a:extLst>
              <a:ext uri="{FF2B5EF4-FFF2-40B4-BE49-F238E27FC236}">
                <a16:creationId xmlns:a16="http://schemas.microsoft.com/office/drawing/2014/main" id="{C896BA03-9676-4247-A5DA-2886A462966E}"/>
              </a:ext>
            </a:extLst>
          </p:cNvPr>
          <p:cNvPicPr/>
          <p:nvPr/>
        </p:nvPicPr>
        <p:blipFill>
          <a:blip r:embed="rId4" cstate="print"/>
          <a:srcRect/>
          <a:stretch>
            <a:fillRect/>
          </a:stretch>
        </p:blipFill>
        <p:spPr bwMode="auto">
          <a:xfrm>
            <a:off x="7571027" y="5952747"/>
            <a:ext cx="1130531" cy="465513"/>
          </a:xfrm>
          <a:prstGeom prst="rect">
            <a:avLst/>
          </a:prstGeom>
          <a:noFill/>
          <a:ln w="9525">
            <a:noFill/>
            <a:miter lim="800000"/>
            <a:headEnd/>
            <a:tailEnd/>
          </a:ln>
        </p:spPr>
      </p:pic>
    </p:spTree>
    <p:extLst>
      <p:ext uri="{BB962C8B-B14F-4D97-AF65-F5344CB8AC3E}">
        <p14:creationId xmlns:p14="http://schemas.microsoft.com/office/powerpoint/2010/main" val="3594072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627784" y="2780928"/>
            <a:ext cx="4543325" cy="707886"/>
          </a:xfrm>
          <a:prstGeom prst="rect">
            <a:avLst/>
          </a:prstGeom>
        </p:spPr>
        <p:txBody>
          <a:bodyPr wrap="square">
            <a:spAutoFit/>
          </a:bodyPr>
          <a:lstStyle/>
          <a:p>
            <a:r>
              <a:rPr lang="sv-SE" sz="4000" b="1" dirty="0">
                <a:cs typeface="Times New Roman" panose="02020603050405020304" pitchFamily="18" charset="0"/>
              </a:rPr>
              <a:t>Komet 12-18 år</a:t>
            </a:r>
          </a:p>
        </p:txBody>
      </p:sp>
      <p:pic>
        <p:nvPicPr>
          <p:cNvPr id="3" name="Bildobjekt 2"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br>
              <a:rPr lang="sv-SE" sz="4000" dirty="0">
                <a:latin typeface="Times New Roman" panose="02020603050405020304" pitchFamily="18" charset="0"/>
                <a:cs typeface="Times New Roman" panose="02020603050405020304" pitchFamily="18" charset="0"/>
              </a:rPr>
            </a:br>
            <a:r>
              <a:rPr lang="sv-SE" sz="4000" b="0" dirty="0">
                <a:latin typeface="+mn-lt"/>
                <a:cs typeface="Times New Roman" panose="02020603050405020304" pitchFamily="18" charset="0"/>
              </a:rPr>
              <a:t>Manualens uppbyggnad</a:t>
            </a:r>
          </a:p>
        </p:txBody>
      </p:sp>
      <p:sp>
        <p:nvSpPr>
          <p:cNvPr id="3" name="Platshållare för innehåll 2"/>
          <p:cNvSpPr>
            <a:spLocks noGrp="1"/>
          </p:cNvSpPr>
          <p:nvPr>
            <p:ph idx="1"/>
          </p:nvPr>
        </p:nvSpPr>
        <p:spPr>
          <a:xfrm>
            <a:off x="457200" y="1300162"/>
            <a:ext cx="8231188" cy="4435620"/>
          </a:xfrm>
        </p:spPr>
        <p:txBody>
          <a:bodyPr>
            <a:normAutofit lnSpcReduction="10000"/>
          </a:bodyPr>
          <a:lstStyle/>
          <a:p>
            <a:pPr marL="342900" indent="-342900">
              <a:buFont typeface="Arial" panose="020B0604020202020204" pitchFamily="34" charset="0"/>
              <a:buChar char="•"/>
            </a:pPr>
            <a:r>
              <a:rPr lang="sv-SE" sz="2200" dirty="0">
                <a:cs typeface="Times New Roman" panose="02020603050405020304" pitchFamily="18" charset="0"/>
              </a:rPr>
              <a:t>Layout: gruppledarmaterial och föräldramaterial löpande</a:t>
            </a:r>
          </a:p>
          <a:p>
            <a:pPr marL="342900" indent="-342900">
              <a:buFont typeface="Arial" panose="020B0604020202020204" pitchFamily="34" charset="0"/>
              <a:buChar char="•"/>
            </a:pPr>
            <a:r>
              <a:rPr lang="sv-SE" sz="2200" dirty="0">
                <a:cs typeface="Times New Roman" panose="02020603050405020304" pitchFamily="18" charset="0"/>
              </a:rPr>
              <a:t>Dagordning och tidsangivelser</a:t>
            </a:r>
          </a:p>
          <a:p>
            <a:pPr marL="342900" indent="-342900">
              <a:buFont typeface="Arial" panose="020B0604020202020204" pitchFamily="34" charset="0"/>
              <a:buChar char="•"/>
            </a:pPr>
            <a:r>
              <a:rPr lang="sv-SE" sz="2200" dirty="0">
                <a:cs typeface="Times New Roman" panose="02020603050405020304" pitchFamily="18" charset="0"/>
              </a:rPr>
              <a:t>Mycket text emellanåt – hitta ditt sätt att hantera</a:t>
            </a:r>
          </a:p>
          <a:p>
            <a:endParaRPr lang="sv-SE" sz="2200" dirty="0">
              <a:cs typeface="Times New Roman" panose="02020603050405020304" pitchFamily="18" charset="0"/>
            </a:endParaRPr>
          </a:p>
          <a:p>
            <a:r>
              <a:rPr lang="sv-SE" sz="2200" b="1" dirty="0">
                <a:cs typeface="Times New Roman" panose="02020603050405020304" pitchFamily="18" charset="0"/>
              </a:rPr>
              <a:t>Symboler:</a:t>
            </a:r>
          </a:p>
          <a:p>
            <a:r>
              <a:rPr lang="sv-SE" sz="2200" dirty="0">
                <a:cs typeface="Times New Roman" panose="02020603050405020304" pitchFamily="18" charset="0"/>
              </a:rPr>
              <a:t>(</a:t>
            </a:r>
            <a:r>
              <a:rPr lang="sv-SE" sz="2200" dirty="0">
                <a:cs typeface="Times New Roman" panose="02020603050405020304" pitchFamily="18" charset="0"/>
                <a:sym typeface="Symbol"/>
              </a:rPr>
              <a:t></a:t>
            </a:r>
            <a:r>
              <a:rPr lang="sv-SE" sz="2200" dirty="0">
                <a:cs typeface="Times New Roman" panose="02020603050405020304" pitchFamily="18" charset="0"/>
              </a:rPr>
              <a:t>) - något gruppledaren ska göra tillsammans med föräldrarna eller </a:t>
            </a:r>
          </a:p>
          <a:p>
            <a:r>
              <a:rPr lang="sv-SE" sz="2200" dirty="0">
                <a:cs typeface="Times New Roman" panose="02020603050405020304" pitchFamily="18" charset="0"/>
              </a:rPr>
              <a:t>       presentera</a:t>
            </a:r>
          </a:p>
          <a:p>
            <a:r>
              <a:rPr lang="sv-SE" sz="2200" dirty="0">
                <a:cs typeface="Times New Roman" panose="02020603050405020304" pitchFamily="18" charset="0"/>
              </a:rPr>
              <a:t>(</a:t>
            </a:r>
            <a:r>
              <a:rPr lang="sv-SE" sz="2200" b="1" dirty="0">
                <a:cs typeface="Times New Roman" panose="02020603050405020304" pitchFamily="18" charset="0"/>
              </a:rPr>
              <a:t>!</a:t>
            </a:r>
            <a:r>
              <a:rPr lang="sv-SE" sz="2200" dirty="0">
                <a:cs typeface="Times New Roman" panose="02020603050405020304" pitchFamily="18" charset="0"/>
              </a:rPr>
              <a:t>) – viktigt att tänka på</a:t>
            </a:r>
          </a:p>
          <a:p>
            <a:r>
              <a:rPr lang="sv-SE" sz="2200" b="1" dirty="0">
                <a:cs typeface="Times New Roman" panose="02020603050405020304" pitchFamily="18" charset="0"/>
                <a:sym typeface="Webdings"/>
              </a:rPr>
              <a:t> - </a:t>
            </a:r>
            <a:r>
              <a:rPr lang="sv-SE" sz="2200" dirty="0">
                <a:cs typeface="Times New Roman" panose="02020603050405020304" pitchFamily="18" charset="0"/>
                <a:sym typeface="Webdings"/>
              </a:rPr>
              <a:t>övning</a:t>
            </a:r>
          </a:p>
          <a:p>
            <a:r>
              <a:rPr lang="sv-SE" sz="2200" dirty="0">
                <a:cs typeface="Times New Roman" panose="02020603050405020304" pitchFamily="18" charset="0"/>
                <a:sym typeface="Webdings"/>
              </a:rPr>
              <a:t> - film</a:t>
            </a:r>
          </a:p>
          <a:p>
            <a:r>
              <a:rPr lang="sv-SE" sz="2200" dirty="0">
                <a:cs typeface="Times New Roman" panose="02020603050405020304" pitchFamily="18" charset="0"/>
                <a:sym typeface="Wingdings"/>
              </a:rPr>
              <a:t> - skriv på tavlan</a:t>
            </a:r>
            <a:endParaRPr lang="sv-SE" sz="2200" dirty="0">
              <a:cs typeface="Times New Roman" panose="02020603050405020304" pitchFamily="18" charset="0"/>
            </a:endParaRPr>
          </a:p>
          <a:p>
            <a:endParaRPr lang="sv-SE" dirty="0">
              <a:latin typeface="Times New Roman" panose="02020603050405020304" pitchFamily="18" charset="0"/>
              <a:cs typeface="Times New Roman" panose="02020603050405020304" pitchFamily="18" charset="0"/>
            </a:endParaRPr>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56BCEC5C-FA90-4D64-80DE-5617188643D8}"/>
              </a:ext>
            </a:extLst>
          </p:cNvPr>
          <p:cNvPicPr/>
          <p:nvPr/>
        </p:nvPicPr>
        <p:blipFill>
          <a:blip r:embed="rId3" cstate="print"/>
          <a:srcRect/>
          <a:stretch>
            <a:fillRect/>
          </a:stretch>
        </p:blipFill>
        <p:spPr bwMode="auto">
          <a:xfrm>
            <a:off x="7434111" y="5935287"/>
            <a:ext cx="1130531" cy="465513"/>
          </a:xfrm>
          <a:prstGeom prst="rect">
            <a:avLst/>
          </a:prstGeom>
          <a:noFill/>
          <a:ln w="9525">
            <a:noFill/>
            <a:miter lim="800000"/>
            <a:headEnd/>
            <a:tailEnd/>
          </a:ln>
        </p:spPr>
      </p:pic>
    </p:spTree>
    <p:extLst>
      <p:ext uri="{BB962C8B-B14F-4D97-AF65-F5344CB8AC3E}">
        <p14:creationId xmlns:p14="http://schemas.microsoft.com/office/powerpoint/2010/main" val="1310542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sz="4000" b="1" dirty="0">
                <a:latin typeface="Times New Roman" panose="02020603050405020304" pitchFamily="18" charset="0"/>
                <a:cs typeface="Times New Roman" panose="02020603050405020304" pitchFamily="18" charset="0"/>
              </a:rPr>
              <a:t>  </a:t>
            </a:r>
            <a:r>
              <a:rPr lang="sv-SE" sz="4000" dirty="0">
                <a:latin typeface="Times New Roman" panose="02020603050405020304" pitchFamily="18" charset="0"/>
                <a:cs typeface="Times New Roman" panose="02020603050405020304" pitchFamily="18" charset="0"/>
              </a:rPr>
              <a:t> </a:t>
            </a:r>
            <a:br>
              <a:rPr lang="sv-SE" sz="4000" dirty="0">
                <a:latin typeface="Times New Roman" panose="02020603050405020304" pitchFamily="18" charset="0"/>
                <a:cs typeface="Times New Roman" panose="02020603050405020304" pitchFamily="18" charset="0"/>
              </a:rPr>
            </a:br>
            <a:r>
              <a:rPr lang="sv-SE" sz="4000" dirty="0">
                <a:latin typeface="+mn-lt"/>
                <a:cs typeface="Times New Roman" panose="02020603050405020304" pitchFamily="18" charset="0"/>
              </a:rPr>
              <a:t>Beteenden</a:t>
            </a:r>
          </a:p>
        </p:txBody>
      </p:sp>
      <p:sp>
        <p:nvSpPr>
          <p:cNvPr id="3" name="Platshållare för innehåll 2"/>
          <p:cNvSpPr>
            <a:spLocks noGrp="1"/>
          </p:cNvSpPr>
          <p:nvPr>
            <p:ph idx="1"/>
          </p:nvPr>
        </p:nvSpPr>
        <p:spPr/>
        <p:txBody>
          <a:bodyPr>
            <a:normAutofit/>
          </a:bodyPr>
          <a:lstStyle/>
          <a:p>
            <a:endParaRPr lang="sv-SE" sz="4000" dirty="0">
              <a:latin typeface="Times New Roman" panose="02020603050405020304" pitchFamily="18" charset="0"/>
              <a:cs typeface="Times New Roman" panose="02020603050405020304" pitchFamily="18" charset="0"/>
            </a:endParaRPr>
          </a:p>
          <a:p>
            <a:endParaRPr lang="sv-SE" sz="4000" dirty="0">
              <a:latin typeface="Times New Roman" panose="02020603050405020304" pitchFamily="18" charset="0"/>
              <a:cs typeface="Times New Roman" panose="02020603050405020304" pitchFamily="18" charset="0"/>
            </a:endParaRPr>
          </a:p>
          <a:p>
            <a:pPr algn="ctr"/>
            <a:r>
              <a:rPr lang="sv-SE" sz="4000" i="1" dirty="0">
                <a:cs typeface="Times New Roman" panose="02020603050405020304" pitchFamily="18" charset="0"/>
              </a:rPr>
              <a:t>Vad menar vi med ett beteende?</a:t>
            </a:r>
          </a:p>
          <a:p>
            <a:endParaRPr lang="sv-SE" sz="4000" dirty="0">
              <a:latin typeface="Times New Roman" panose="02020603050405020304" pitchFamily="18" charset="0"/>
              <a:cs typeface="Times New Roman" panose="02020603050405020304" pitchFamily="18" charset="0"/>
            </a:endParaRPr>
          </a:p>
          <a:p>
            <a:pPr>
              <a:buNone/>
            </a:pPr>
            <a:endParaRPr lang="sv-SE" sz="4000" dirty="0">
              <a:latin typeface="Times New Roman" panose="02020603050405020304" pitchFamily="18" charset="0"/>
              <a:cs typeface="Times New Roman" panose="02020603050405020304" pitchFamily="18" charset="0"/>
            </a:endParaRPr>
          </a:p>
          <a:p>
            <a:endParaRPr lang="sv-SE" sz="4000" dirty="0">
              <a:latin typeface="Times New Roman" panose="02020603050405020304" pitchFamily="18" charset="0"/>
              <a:cs typeface="Times New Roman" panose="02020603050405020304" pitchFamily="18" charset="0"/>
            </a:endParaRPr>
          </a:p>
        </p:txBody>
      </p:sp>
      <p:pic>
        <p:nvPicPr>
          <p:cNvPr id="4" name="Bildobjekt 3"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04006" y="458788"/>
            <a:ext cx="8231188" cy="842962"/>
          </a:xfrm>
        </p:spPr>
        <p:txBody>
          <a:bodyPr>
            <a:normAutofit/>
          </a:bodyPr>
          <a:lstStyle/>
          <a:p>
            <a:pPr algn="ctr"/>
            <a:r>
              <a:rPr lang="sv-SE" sz="4000" b="0" dirty="0">
                <a:latin typeface="+mn-lt"/>
                <a:cs typeface="Times New Roman" panose="02020603050405020304" pitchFamily="18" charset="0"/>
              </a:rPr>
              <a:t>Ledarskap</a:t>
            </a:r>
          </a:p>
        </p:txBody>
      </p:sp>
      <p:sp>
        <p:nvSpPr>
          <p:cNvPr id="3" name="Platshållare för innehåll 2"/>
          <p:cNvSpPr>
            <a:spLocks noGrp="1"/>
          </p:cNvSpPr>
          <p:nvPr>
            <p:ph idx="1"/>
          </p:nvPr>
        </p:nvSpPr>
        <p:spPr>
          <a:xfrm>
            <a:off x="457200" y="1665288"/>
            <a:ext cx="4114800" cy="4116387"/>
          </a:xfrm>
        </p:spPr>
        <p:txBody>
          <a:bodyPr/>
          <a:lstStyle/>
          <a:p>
            <a:r>
              <a:rPr lang="sv-SE" sz="2200" i="1" dirty="0">
                <a:cs typeface="Times New Roman" panose="02020603050405020304" pitchFamily="18" charset="0"/>
              </a:rPr>
              <a:t>Har du haft en mindre bra chef ?</a:t>
            </a:r>
          </a:p>
          <a:p>
            <a:endParaRPr lang="sv-SE" dirty="0">
              <a:latin typeface="Times New Roman" panose="02020603050405020304" pitchFamily="18" charset="0"/>
              <a:cs typeface="Times New Roman" panose="02020603050405020304" pitchFamily="18" charset="0"/>
            </a:endParaRPr>
          </a:p>
        </p:txBody>
      </p:sp>
      <p:sp>
        <p:nvSpPr>
          <p:cNvPr id="4" name="Platshållare för innehåll 3"/>
          <p:cNvSpPr>
            <a:spLocks noGrp="1"/>
          </p:cNvSpPr>
          <p:nvPr>
            <p:ph idx="13"/>
          </p:nvPr>
        </p:nvSpPr>
        <p:spPr>
          <a:xfrm>
            <a:off x="4762500" y="1636713"/>
            <a:ext cx="3962400" cy="4116387"/>
          </a:xfrm>
        </p:spPr>
        <p:txBody>
          <a:bodyPr/>
          <a:lstStyle/>
          <a:p>
            <a:r>
              <a:rPr lang="sv-SE" sz="2200" i="1" dirty="0">
                <a:cs typeface="Times New Roman" panose="02020603050405020304" pitchFamily="18" charset="0"/>
              </a:rPr>
              <a:t>Har du haft en riktigt bra chef ? </a:t>
            </a:r>
          </a:p>
          <a:p>
            <a:endParaRPr lang="sv-SE" dirty="0">
              <a:latin typeface="Times New Roman" panose="02020603050405020304" pitchFamily="18" charset="0"/>
              <a:cs typeface="Times New Roman" panose="02020603050405020304" pitchFamily="18" charset="0"/>
            </a:endParaRPr>
          </a:p>
        </p:txBody>
      </p:sp>
      <p:pic>
        <p:nvPicPr>
          <p:cNvPr id="7" name="Bildobjekt 6" descr="\\ad.stockholm.se\cli-sd\cc2sd002\003871\Precens\Brottsprevention\Komet1\Administration\Logotype\PLUS\PLUS logo användbar.jpg">
            <a:extLst>
              <a:ext uri="{FF2B5EF4-FFF2-40B4-BE49-F238E27FC236}">
                <a16:creationId xmlns:a16="http://schemas.microsoft.com/office/drawing/2014/main" id="{94A74B80-DB2D-4AC8-A24A-2CA99824CF4A}"/>
              </a:ext>
            </a:extLst>
          </p:cNvPr>
          <p:cNvPicPr/>
          <p:nvPr/>
        </p:nvPicPr>
        <p:blipFill>
          <a:blip r:embed="rId3" cstate="print"/>
          <a:srcRect/>
          <a:stretch>
            <a:fillRect/>
          </a:stretch>
        </p:blipFill>
        <p:spPr bwMode="auto">
          <a:xfrm>
            <a:off x="7594369" y="5933699"/>
            <a:ext cx="1130531" cy="465513"/>
          </a:xfrm>
          <a:prstGeom prst="rect">
            <a:avLst/>
          </a:prstGeom>
          <a:noFill/>
          <a:ln w="9525">
            <a:noFill/>
            <a:miter lim="800000"/>
            <a:headEnd/>
            <a:tailEnd/>
          </a:ln>
        </p:spPr>
      </p:pic>
    </p:spTree>
    <p:extLst>
      <p:ext uri="{BB962C8B-B14F-4D97-AF65-F5344CB8AC3E}">
        <p14:creationId xmlns:p14="http://schemas.microsoft.com/office/powerpoint/2010/main" val="763919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ubrik 1"/>
          <p:cNvSpPr>
            <a:spLocks noGrp="1"/>
          </p:cNvSpPr>
          <p:nvPr>
            <p:ph type="title"/>
          </p:nvPr>
        </p:nvSpPr>
        <p:spPr>
          <a:xfrm>
            <a:off x="406400" y="390525"/>
            <a:ext cx="8585200" cy="1022251"/>
          </a:xfrm>
        </p:spPr>
        <p:txBody>
          <a:bodyPr>
            <a:normAutofit/>
          </a:bodyPr>
          <a:lstStyle/>
          <a:p>
            <a:pPr algn="ctr" eaLnBrk="1" hangingPunct="1"/>
            <a:br>
              <a:rPr lang="sv-SE" sz="4000" b="0" dirty="0">
                <a:latin typeface="+mn-lt"/>
                <a:cs typeface="Times New Roman" panose="02020603050405020304" pitchFamily="18" charset="0"/>
              </a:rPr>
            </a:br>
            <a:r>
              <a:rPr lang="sv-SE" sz="4000" b="0" dirty="0">
                <a:latin typeface="+mn-lt"/>
                <a:cs typeface="Times New Roman" panose="02020603050405020304" pitchFamily="18" charset="0"/>
              </a:rPr>
              <a:t>Översikt av utbildningen</a:t>
            </a:r>
          </a:p>
        </p:txBody>
      </p:sp>
      <p:sp>
        <p:nvSpPr>
          <p:cNvPr id="3" name="Platshållare för innehåll 2"/>
          <p:cNvSpPr>
            <a:spLocks noGrp="1"/>
          </p:cNvSpPr>
          <p:nvPr>
            <p:ph idx="1"/>
          </p:nvPr>
        </p:nvSpPr>
        <p:spPr>
          <a:xfrm>
            <a:off x="457200" y="1233054"/>
            <a:ext cx="8686800" cy="5220281"/>
          </a:xfrm>
          <a:noFill/>
          <a:ln>
            <a:noFill/>
          </a:ln>
        </p:spPr>
        <p:txBody>
          <a:bodyPr rtlCol="0">
            <a:normAutofit/>
          </a:bodyPr>
          <a:lstStyle/>
          <a:p>
            <a:pPr>
              <a:buNone/>
              <a:defRPr/>
            </a:pPr>
            <a:r>
              <a:rPr lang="sv-SE" sz="2200" b="1" dirty="0">
                <a:cs typeface="Times New Roman" panose="02020603050405020304" pitchFamily="18" charset="0"/>
              </a:rPr>
              <a:t>Upplägg för utbildningsdagarna</a:t>
            </a:r>
          </a:p>
          <a:p>
            <a:pPr>
              <a:buNone/>
              <a:defRPr/>
            </a:pPr>
            <a:r>
              <a:rPr lang="sv-SE" sz="2200" dirty="0">
                <a:cs typeface="Times New Roman" panose="02020603050405020304" pitchFamily="18" charset="0"/>
              </a:rPr>
              <a:t>Föreläsning 09.00-12.00 </a:t>
            </a:r>
          </a:p>
          <a:p>
            <a:pPr>
              <a:buNone/>
              <a:defRPr/>
            </a:pPr>
            <a:r>
              <a:rPr lang="sv-SE" sz="2200" dirty="0">
                <a:cs typeface="Times New Roman" panose="02020603050405020304" pitchFamily="18" charset="0"/>
              </a:rPr>
              <a:t>Lunch 12.00-13.00</a:t>
            </a:r>
          </a:p>
          <a:p>
            <a:pPr eaLnBrk="1" fontAlgn="auto" hangingPunct="1">
              <a:spcAft>
                <a:spcPts val="0"/>
              </a:spcAft>
              <a:buNone/>
              <a:defRPr/>
            </a:pPr>
            <a:r>
              <a:rPr lang="sv-SE" sz="2200" dirty="0">
                <a:cs typeface="Times New Roman" panose="02020603050405020304" pitchFamily="18" charset="0"/>
              </a:rPr>
              <a:t>Handledning och övning 13.00-16.00</a:t>
            </a:r>
          </a:p>
          <a:p>
            <a:pPr eaLnBrk="1" fontAlgn="auto" hangingPunct="1">
              <a:spcAft>
                <a:spcPts val="0"/>
              </a:spcAft>
              <a:buNone/>
              <a:defRPr/>
            </a:pPr>
            <a:r>
              <a:rPr lang="sv-SE" sz="2200" b="1" dirty="0">
                <a:solidFill>
                  <a:schemeClr val="tx1"/>
                </a:solidFill>
                <a:cs typeface="Times New Roman" panose="02020603050405020304" pitchFamily="18" charset="0"/>
              </a:rPr>
              <a:t>Idag</a:t>
            </a:r>
            <a:r>
              <a:rPr lang="sv-SE" sz="2200" dirty="0">
                <a:solidFill>
                  <a:schemeClr val="tx1"/>
                </a:solidFill>
                <a:cs typeface="Times New Roman" panose="02020603050405020304" pitchFamily="18" charset="0"/>
              </a:rPr>
              <a:t>: Föreläsning fortsätter efter lunch till kl. 14.00. </a:t>
            </a:r>
            <a:r>
              <a:rPr lang="sv-SE" sz="2200" dirty="0">
                <a:cs typeface="Times New Roman" panose="02020603050405020304" pitchFamily="18" charset="0"/>
              </a:rPr>
              <a:t>Därefter handledning.</a:t>
            </a:r>
          </a:p>
          <a:p>
            <a:pPr eaLnBrk="1" fontAlgn="auto" hangingPunct="1">
              <a:spcAft>
                <a:spcPts val="0"/>
              </a:spcAft>
              <a:buNone/>
              <a:defRPr/>
            </a:pPr>
            <a:endParaRPr lang="sv-SE" sz="900" dirty="0">
              <a:cs typeface="Times New Roman" panose="02020603050405020304" pitchFamily="18" charset="0"/>
            </a:endParaRPr>
          </a:p>
          <a:p>
            <a:pPr>
              <a:defRPr/>
            </a:pPr>
            <a:r>
              <a:rPr lang="sv-SE" sz="2200" b="1" dirty="0">
                <a:cs typeface="Times New Roman" panose="02020603050405020304" pitchFamily="18" charset="0"/>
              </a:rPr>
              <a:t>Utbildningsdag 1</a:t>
            </a:r>
            <a:r>
              <a:rPr lang="sv-SE" sz="2200" dirty="0">
                <a:cs typeface="Times New Roman" panose="02020603050405020304" pitchFamily="18" charset="0"/>
              </a:rPr>
              <a:t>: Träff 1-3</a:t>
            </a:r>
          </a:p>
          <a:p>
            <a:pPr>
              <a:defRPr/>
            </a:pPr>
            <a:r>
              <a:rPr lang="sv-SE" sz="2200" b="1" dirty="0">
                <a:cs typeface="Times New Roman" panose="02020603050405020304" pitchFamily="18" charset="0"/>
              </a:rPr>
              <a:t>Utbildningsdag 2</a:t>
            </a:r>
            <a:r>
              <a:rPr lang="sv-SE" sz="2200" dirty="0">
                <a:cs typeface="Times New Roman" panose="02020603050405020304" pitchFamily="18" charset="0"/>
              </a:rPr>
              <a:t>: Träff 4-6</a:t>
            </a:r>
          </a:p>
          <a:p>
            <a:pPr>
              <a:defRPr/>
            </a:pPr>
            <a:r>
              <a:rPr lang="sv-SE" sz="2200" b="1" dirty="0">
                <a:cs typeface="Times New Roman" panose="02020603050405020304" pitchFamily="18" charset="0"/>
              </a:rPr>
              <a:t>Utbildningsdag 3:</a:t>
            </a:r>
            <a:r>
              <a:rPr lang="sv-SE" sz="2200" dirty="0">
                <a:cs typeface="Times New Roman" panose="02020603050405020304" pitchFamily="18" charset="0"/>
              </a:rPr>
              <a:t> Träff 7-8</a:t>
            </a:r>
          </a:p>
          <a:p>
            <a:pPr>
              <a:defRPr/>
            </a:pPr>
            <a:r>
              <a:rPr lang="sv-SE" sz="2200" b="1" dirty="0">
                <a:cs typeface="Times New Roman" panose="02020603050405020304" pitchFamily="18" charset="0"/>
              </a:rPr>
              <a:t>Utbildningsdag 4</a:t>
            </a:r>
            <a:r>
              <a:rPr lang="sv-SE" sz="2200" dirty="0">
                <a:cs typeface="Times New Roman" panose="02020603050405020304" pitchFamily="18" charset="0"/>
              </a:rPr>
              <a:t>: Beteendeanalys och uppföljningsträff</a:t>
            </a:r>
            <a:r>
              <a:rPr lang="sv-SE" sz="2200" b="1" dirty="0">
                <a:cs typeface="Times New Roman" panose="02020603050405020304" pitchFamily="18" charset="0"/>
              </a:rPr>
              <a:t> </a:t>
            </a:r>
            <a:endParaRPr lang="sv-SE" sz="2200" dirty="0">
              <a:solidFill>
                <a:srgbClr val="FF0000"/>
              </a:solidFill>
              <a:cs typeface="Times New Roman" panose="02020603050405020304" pitchFamily="18" charset="0"/>
            </a:endParaRPr>
          </a:p>
          <a:p>
            <a:pPr>
              <a:defRPr/>
            </a:pPr>
            <a:r>
              <a:rPr lang="sv-SE" sz="2200" b="1" dirty="0">
                <a:cs typeface="Times New Roman" panose="02020603050405020304" pitchFamily="18" charset="0"/>
              </a:rPr>
              <a:t>Utbildningsdag 5</a:t>
            </a:r>
            <a:r>
              <a:rPr lang="sv-SE" sz="2200" dirty="0">
                <a:cs typeface="Times New Roman" panose="02020603050405020304" pitchFamily="18" charset="0"/>
              </a:rPr>
              <a:t>: </a:t>
            </a:r>
            <a:r>
              <a:rPr lang="sv-SE" sz="2200" dirty="0">
                <a:solidFill>
                  <a:srgbClr val="FF0000"/>
                </a:solidFill>
                <a:cs typeface="Times New Roman" panose="02020603050405020304" pitchFamily="18" charset="0"/>
              </a:rPr>
              <a:t>Datum</a:t>
            </a:r>
          </a:p>
          <a:p>
            <a:pPr eaLnBrk="1" fontAlgn="auto" hangingPunct="1">
              <a:spcAft>
                <a:spcPts val="0"/>
              </a:spcAft>
              <a:buNone/>
              <a:defRPr/>
            </a:pPr>
            <a:endParaRPr lang="sv-SE" sz="2400" dirty="0">
              <a:latin typeface="Stockholm Type Regular" pitchFamily="50" charset="0"/>
            </a:endParaRPr>
          </a:p>
        </p:txBody>
      </p:sp>
      <p:pic>
        <p:nvPicPr>
          <p:cNvPr id="4" name="Bildobjekt 3"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21114"/>
            <a:ext cx="9144000" cy="707886"/>
          </a:xfrm>
          <a:prstGeom prst="rect">
            <a:avLst/>
          </a:prstGeom>
        </p:spPr>
        <p:txBody>
          <a:bodyPr wrap="square">
            <a:spAutoFit/>
          </a:bodyPr>
          <a:lstStyle/>
          <a:p>
            <a:pPr algn="ctr"/>
            <a:r>
              <a:rPr lang="sv-SE" sz="4000" dirty="0">
                <a:cs typeface="Times New Roman" panose="02020603050405020304" pitchFamily="18" charset="0"/>
              </a:rPr>
              <a:t>Träff 1 – Tid tillsammans 1 </a:t>
            </a:r>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2488A450-3E00-4159-A3B3-0F72814EE428}"/>
              </a:ext>
            </a:extLst>
          </p:cNvPr>
          <p:cNvPicPr/>
          <p:nvPr/>
        </p:nvPicPr>
        <p:blipFill>
          <a:blip r:embed="rId3" cstate="print"/>
          <a:srcRect/>
          <a:stretch>
            <a:fillRect/>
          </a:stretch>
        </p:blipFill>
        <p:spPr bwMode="auto">
          <a:xfrm>
            <a:off x="7449101" y="5940451"/>
            <a:ext cx="1130531" cy="465513"/>
          </a:xfrm>
          <a:prstGeom prst="rect">
            <a:avLst/>
          </a:prstGeom>
          <a:noFill/>
          <a:ln w="9525">
            <a:noFill/>
            <a:miter lim="800000"/>
            <a:headEnd/>
            <a:tailEnd/>
          </a:ln>
        </p:spPr>
      </p:pic>
    </p:spTree>
    <p:extLst>
      <p:ext uri="{BB962C8B-B14F-4D97-AF65-F5344CB8AC3E}">
        <p14:creationId xmlns:p14="http://schemas.microsoft.com/office/powerpoint/2010/main" val="548103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558800" y="304800"/>
            <a:ext cx="8585200" cy="1035968"/>
          </a:xfrm>
        </p:spPr>
        <p:txBody>
          <a:bodyPr>
            <a:normAutofit/>
          </a:bodyPr>
          <a:lstStyle/>
          <a:p>
            <a:pPr eaLnBrk="1" hangingPunct="1"/>
            <a:br>
              <a:rPr lang="sv-SE" sz="2200" b="0" dirty="0">
                <a:latin typeface="Times New Roman" panose="02020603050405020304" pitchFamily="18" charset="0"/>
                <a:cs typeface="Times New Roman" panose="02020603050405020304" pitchFamily="18" charset="0"/>
              </a:rPr>
            </a:br>
            <a:r>
              <a:rPr lang="sv-SE" sz="4000" b="0" dirty="0">
                <a:latin typeface="+mn-lt"/>
                <a:cs typeface="Times New Roman" panose="02020603050405020304" pitchFamily="18" charset="0"/>
              </a:rPr>
              <a:t>Dagordning Träff 1 - </a:t>
            </a:r>
            <a:r>
              <a:rPr lang="sv-SE" sz="3100" b="0" dirty="0">
                <a:latin typeface="+mn-lt"/>
                <a:cs typeface="Times New Roman" panose="02020603050405020304" pitchFamily="18" charset="0"/>
              </a:rPr>
              <a:t>Tid tillsammans 1</a:t>
            </a:r>
          </a:p>
        </p:txBody>
      </p:sp>
      <p:sp>
        <p:nvSpPr>
          <p:cNvPr id="70659" name="Rectangle 3"/>
          <p:cNvSpPr>
            <a:spLocks noGrp="1" noChangeArrowheads="1"/>
          </p:cNvSpPr>
          <p:nvPr>
            <p:ph idx="1"/>
          </p:nvPr>
        </p:nvSpPr>
        <p:spPr>
          <a:xfrm>
            <a:off x="457200" y="1541928"/>
            <a:ext cx="8178800" cy="4335343"/>
          </a:xfrm>
        </p:spPr>
        <p:txBody>
          <a:bodyPr>
            <a:normAutofit/>
          </a:bodyPr>
          <a:lstStyle/>
          <a:p>
            <a:pPr marL="342900" indent="-342900" eaLnBrk="1" hangingPunct="1">
              <a:lnSpc>
                <a:spcPct val="150000"/>
              </a:lnSpc>
              <a:buFont typeface="Arial" panose="020B0604020202020204" pitchFamily="34" charset="0"/>
              <a:buChar char="•"/>
            </a:pPr>
            <a:r>
              <a:rPr lang="sv-SE" sz="2200" dirty="0">
                <a:cs typeface="Times New Roman" panose="02020603050405020304" pitchFamily="18" charset="0"/>
              </a:rPr>
              <a:t>Introduktion</a:t>
            </a:r>
          </a:p>
          <a:p>
            <a:pPr marL="342900" indent="-342900" eaLnBrk="1" hangingPunct="1">
              <a:lnSpc>
                <a:spcPct val="150000"/>
              </a:lnSpc>
              <a:buFont typeface="Arial" panose="020B0604020202020204" pitchFamily="34" charset="0"/>
              <a:buChar char="•"/>
            </a:pPr>
            <a:r>
              <a:rPr lang="sv-SE" sz="2200" dirty="0">
                <a:cs typeface="Times New Roman" panose="02020603050405020304" pitchFamily="18" charset="0"/>
              </a:rPr>
              <a:t>Orsaker till bråk och konflikter</a:t>
            </a:r>
          </a:p>
          <a:p>
            <a:pPr marL="342900" indent="-342900" eaLnBrk="1" hangingPunct="1">
              <a:lnSpc>
                <a:spcPct val="150000"/>
              </a:lnSpc>
              <a:buFont typeface="Arial" panose="020B0604020202020204" pitchFamily="34" charset="0"/>
              <a:buChar char="•"/>
            </a:pPr>
            <a:r>
              <a:rPr lang="sv-SE" sz="2200" dirty="0">
                <a:cs typeface="Times New Roman" panose="02020603050405020304" pitchFamily="18" charset="0"/>
              </a:rPr>
              <a:t>Ge uppmärksamhet på rätt sätt</a:t>
            </a:r>
          </a:p>
          <a:p>
            <a:pPr marL="342900" indent="-342900" eaLnBrk="1" hangingPunct="1">
              <a:lnSpc>
                <a:spcPct val="150000"/>
              </a:lnSpc>
              <a:buFont typeface="Arial" panose="020B0604020202020204" pitchFamily="34" charset="0"/>
              <a:buChar char="•"/>
            </a:pPr>
            <a:r>
              <a:rPr lang="sv-SE" sz="2200" dirty="0">
                <a:cs typeface="Times New Roman" panose="02020603050405020304" pitchFamily="18" charset="0"/>
              </a:rPr>
              <a:t>Följsamhet i umgänget</a:t>
            </a:r>
          </a:p>
          <a:p>
            <a:pPr marL="342900" indent="-342900" eaLnBrk="1" hangingPunct="1">
              <a:lnSpc>
                <a:spcPct val="150000"/>
              </a:lnSpc>
              <a:buFont typeface="Arial" panose="020B0604020202020204" pitchFamily="34" charset="0"/>
              <a:buChar char="•"/>
            </a:pPr>
            <a:r>
              <a:rPr lang="sv-SE" sz="2200" dirty="0">
                <a:cs typeface="Times New Roman" panose="02020603050405020304" pitchFamily="18" charset="0"/>
              </a:rPr>
              <a:t>Övning hemma: Avsätta tid och planera aktivitet</a:t>
            </a:r>
          </a:p>
        </p:txBody>
      </p:sp>
      <p:pic>
        <p:nvPicPr>
          <p:cNvPr id="4" name="Bildobjekt 3"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000" b="0" dirty="0">
                <a:latin typeface="+mn-lt"/>
                <a:cs typeface="Times New Roman" panose="02020603050405020304" pitchFamily="18" charset="0"/>
              </a:rPr>
              <a:t>Kometprogrammet</a:t>
            </a:r>
          </a:p>
        </p:txBody>
      </p:sp>
      <p:pic>
        <p:nvPicPr>
          <p:cNvPr id="5" name="Bildobjekt 4"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pic>
        <p:nvPicPr>
          <p:cNvPr id="6" name="Picture 3" descr="C:\Users\AC15974\AppData\Local\Microsoft\Windows\Temporary Internet Files\Content.Outlook\RSP83G7W\Pyramid_12-18.jpg"/>
          <p:cNvPicPr>
            <a:picLocks noChangeAspect="1" noChangeArrowheads="1"/>
          </p:cNvPicPr>
          <p:nvPr/>
        </p:nvPicPr>
        <p:blipFill>
          <a:blip r:embed="rId4" cstate="print"/>
          <a:srcRect/>
          <a:stretch>
            <a:fillRect/>
          </a:stretch>
        </p:blipFill>
        <p:spPr bwMode="auto">
          <a:xfrm>
            <a:off x="2628900" y="1114425"/>
            <a:ext cx="4000499" cy="4917947"/>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ubrik 1"/>
          <p:cNvSpPr>
            <a:spLocks noGrp="1"/>
          </p:cNvSpPr>
          <p:nvPr>
            <p:ph type="ctrTitle"/>
          </p:nvPr>
        </p:nvSpPr>
        <p:spPr/>
        <p:txBody>
          <a:bodyPr/>
          <a:lstStyle/>
          <a:p>
            <a:pPr eaLnBrk="1" hangingPunct="1"/>
            <a:endParaRPr lang="sv-SE"/>
          </a:p>
        </p:txBody>
      </p:sp>
      <p:sp>
        <p:nvSpPr>
          <p:cNvPr id="25603" name="Underrubrik 2"/>
          <p:cNvSpPr>
            <a:spLocks noGrp="1"/>
          </p:cNvSpPr>
          <p:nvPr>
            <p:ph type="subTitle" idx="1"/>
          </p:nvPr>
        </p:nvSpPr>
        <p:spPr/>
        <p:txBody>
          <a:bodyPr/>
          <a:lstStyle/>
          <a:p>
            <a:pPr eaLnBrk="1" hangingPunct="1"/>
            <a:endParaRPr lang="sv-SE"/>
          </a:p>
        </p:txBody>
      </p:sp>
      <p:pic>
        <p:nvPicPr>
          <p:cNvPr id="25604" name="Picture 2" descr="I:\Precens\Brottsprevention\KOMET\Illustrationer\Färglagda planscher\12-18 år\JPG filer\Orsaksmodellen.JPG"/>
          <p:cNvPicPr>
            <a:picLocks noChangeAspect="1" noChangeArrowheads="1"/>
          </p:cNvPicPr>
          <p:nvPr/>
        </p:nvPicPr>
        <p:blipFill>
          <a:blip r:embed="rId3" cstate="print"/>
          <a:srcRect/>
          <a:stretch>
            <a:fillRect/>
          </a:stretch>
        </p:blipFill>
        <p:spPr bwMode="auto">
          <a:xfrm>
            <a:off x="-274638" y="-53975"/>
            <a:ext cx="9418638" cy="6911975"/>
          </a:xfrm>
          <a:prstGeom prst="rect">
            <a:avLst/>
          </a:prstGeom>
          <a:noFill/>
          <a:ln w="9525">
            <a:noFill/>
            <a:miter lim="800000"/>
            <a:headEnd/>
            <a:tailEnd/>
          </a:ln>
        </p:spPr>
      </p:pic>
      <p:grpSp>
        <p:nvGrpSpPr>
          <p:cNvPr id="2" name="Grupp 28"/>
          <p:cNvGrpSpPr>
            <a:grpSpLocks/>
          </p:cNvGrpSpPr>
          <p:nvPr/>
        </p:nvGrpSpPr>
        <p:grpSpPr bwMode="auto">
          <a:xfrm>
            <a:off x="7870825" y="6545263"/>
            <a:ext cx="1201738" cy="261937"/>
            <a:chOff x="7643834" y="6545758"/>
            <a:chExt cx="1201558" cy="261610"/>
          </a:xfrm>
        </p:grpSpPr>
        <p:pic>
          <p:nvPicPr>
            <p:cNvPr id="25606" name="Picture 4" descr="Komet1_Sv_O_PMS021"/>
            <p:cNvPicPr>
              <a:picLocks noChangeAspect="1" noChangeArrowheads="1"/>
            </p:cNvPicPr>
            <p:nvPr/>
          </p:nvPicPr>
          <p:blipFill>
            <a:blip r:embed="rId4" cstate="print"/>
            <a:srcRect/>
            <a:stretch>
              <a:fillRect/>
            </a:stretch>
          </p:blipFill>
          <p:spPr bwMode="auto">
            <a:xfrm>
              <a:off x="7643834" y="6572248"/>
              <a:ext cx="499656" cy="146136"/>
            </a:xfrm>
            <a:prstGeom prst="rect">
              <a:avLst/>
            </a:prstGeom>
            <a:noFill/>
            <a:ln w="9525">
              <a:noFill/>
              <a:miter lim="800000"/>
              <a:headEnd/>
              <a:tailEnd/>
            </a:ln>
          </p:spPr>
        </p:pic>
        <p:sp>
          <p:nvSpPr>
            <p:cNvPr id="25607" name="Text Box 5"/>
            <p:cNvSpPr txBox="1">
              <a:spLocks noChangeArrowheads="1"/>
            </p:cNvSpPr>
            <p:nvPr/>
          </p:nvSpPr>
          <p:spPr bwMode="auto">
            <a:xfrm>
              <a:off x="8072462" y="6545758"/>
              <a:ext cx="772930" cy="261610"/>
            </a:xfrm>
            <a:prstGeom prst="rect">
              <a:avLst/>
            </a:prstGeom>
            <a:noFill/>
            <a:ln w="9525">
              <a:noFill/>
              <a:miter lim="800000"/>
              <a:headEnd/>
              <a:tailEnd/>
            </a:ln>
          </p:spPr>
          <p:txBody>
            <a:bodyPr>
              <a:spAutoFit/>
            </a:bodyPr>
            <a:lstStyle/>
            <a:p>
              <a:r>
                <a:rPr lang="en-US" sz="1100">
                  <a:latin typeface="Calibri" pitchFamily="34" charset="0"/>
                  <a:cs typeface="Arial" charset="0"/>
                </a:rPr>
                <a:t>© 2008</a:t>
              </a:r>
            </a:p>
          </p:txBody>
        </p:sp>
      </p:grpSp>
      <p:sp>
        <p:nvSpPr>
          <p:cNvPr id="8" name="Rektangel 7"/>
          <p:cNvSpPr/>
          <p:nvPr/>
        </p:nvSpPr>
        <p:spPr>
          <a:xfrm>
            <a:off x="2286000" y="3105835"/>
            <a:ext cx="4572000" cy="646331"/>
          </a:xfrm>
          <a:prstGeom prst="rect">
            <a:avLst/>
          </a:prstGeom>
        </p:spPr>
        <p:txBody>
          <a:bodyPr>
            <a:spAutoFit/>
          </a:bodyPr>
          <a:lstStyle/>
          <a:p>
            <a:br>
              <a:rPr lang="sv-SE" dirty="0"/>
            </a:br>
            <a:endParaRPr lang="sv-S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521804" y="272153"/>
            <a:ext cx="8100392" cy="1124262"/>
          </a:xfrm>
        </p:spPr>
        <p:txBody>
          <a:bodyPr/>
          <a:lstStyle/>
          <a:p>
            <a:pPr algn="ctr"/>
            <a:br>
              <a:rPr lang="sv-SE" b="0" dirty="0">
                <a:latin typeface="+mn-lt"/>
                <a:cs typeface="Times New Roman" panose="02020603050405020304" pitchFamily="18" charset="0"/>
              </a:rPr>
            </a:br>
            <a:r>
              <a:rPr lang="sv-SE" sz="4000" b="0" dirty="0">
                <a:latin typeface="+mn-lt"/>
                <a:cs typeface="Times New Roman" panose="02020603050405020304" pitchFamily="18" charset="0"/>
              </a:rPr>
              <a:t>Uppmärksamhetsprincipen</a:t>
            </a:r>
          </a:p>
        </p:txBody>
      </p:sp>
      <p:pic>
        <p:nvPicPr>
          <p:cNvPr id="80898" name="Picture 2" descr="I:\Precens\Brottsprevention\KOMET\Illustrationer\Färglagda planscher\3-11 år\Uppmärksamhetsprincipen.tif"/>
          <p:cNvPicPr>
            <a:picLocks noGrp="1" noChangeAspect="1" noChangeArrowheads="1"/>
          </p:cNvPicPr>
          <p:nvPr>
            <p:ph idx="1"/>
          </p:nvPr>
        </p:nvPicPr>
        <p:blipFill>
          <a:blip r:embed="rId3" cstate="print"/>
          <a:stretch>
            <a:fillRect/>
          </a:stretch>
        </p:blipFill>
        <p:spPr bwMode="auto">
          <a:xfrm>
            <a:off x="1057675" y="1590208"/>
            <a:ext cx="3207857" cy="4116387"/>
          </a:xfrm>
          <a:prstGeom prst="rect">
            <a:avLst/>
          </a:prstGeom>
          <a:noFill/>
        </p:spPr>
      </p:pic>
      <p:pic>
        <p:nvPicPr>
          <p:cNvPr id="5" name="Bildobjekt 4" descr="\\ad.stockholm.se\cli-sd\cc2sd002\003871\Precens\Brottsprevention\Komet1\Administration\Logotype\PLUS\PLUS logo användbar.jpg"/>
          <p:cNvPicPr/>
          <p:nvPr/>
        </p:nvPicPr>
        <p:blipFill>
          <a:blip r:embed="rId4" cstate="print"/>
          <a:srcRect/>
          <a:stretch>
            <a:fillRect/>
          </a:stretch>
        </p:blipFill>
        <p:spPr bwMode="auto">
          <a:xfrm>
            <a:off x="7164288" y="6165304"/>
            <a:ext cx="1130531" cy="465513"/>
          </a:xfrm>
          <a:prstGeom prst="rect">
            <a:avLst/>
          </a:prstGeom>
          <a:noFill/>
          <a:ln w="9525">
            <a:noFill/>
            <a:miter lim="800000"/>
            <a:headEnd/>
            <a:tailEnd/>
          </a:ln>
        </p:spPr>
      </p:pic>
      <p:sp>
        <p:nvSpPr>
          <p:cNvPr id="2" name="Rektangel 1"/>
          <p:cNvSpPr/>
          <p:nvPr/>
        </p:nvSpPr>
        <p:spPr>
          <a:xfrm>
            <a:off x="4400550" y="1447800"/>
            <a:ext cx="4400550" cy="4401205"/>
          </a:xfrm>
          <a:prstGeom prst="rect">
            <a:avLst/>
          </a:prstGeom>
        </p:spPr>
        <p:txBody>
          <a:bodyPr wrap="square">
            <a:spAutoFit/>
          </a:bodyPr>
          <a:lstStyle/>
          <a:p>
            <a:r>
              <a:rPr lang="sv-SE" sz="2800" dirty="0">
                <a:cs typeface="Times New Roman" panose="02020603050405020304" pitchFamily="18" charset="0"/>
              </a:rPr>
              <a:t>Om ett beteende uppmärksammas ökar sannolikheten för att beteendet ska inträffa igen... </a:t>
            </a:r>
          </a:p>
          <a:p>
            <a:pPr marL="342900" indent="-342900">
              <a:buFont typeface="Arial" pitchFamily="34" charset="0"/>
              <a:buChar char="•"/>
            </a:pPr>
            <a:endParaRPr lang="sv-SE" sz="2800" dirty="0">
              <a:cs typeface="Times New Roman" panose="02020603050405020304" pitchFamily="18" charset="0"/>
            </a:endParaRPr>
          </a:p>
          <a:p>
            <a:r>
              <a:rPr lang="sv-SE" sz="2800" dirty="0">
                <a:cs typeface="Times New Roman" panose="02020603050405020304" pitchFamily="18" charset="0"/>
              </a:rPr>
              <a:t>...uppmärksamma därför de beteenden du vill se mer av och minska fokus på problembeteenden.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67543" y="227183"/>
            <a:ext cx="8352928" cy="974360"/>
          </a:xfrm>
        </p:spPr>
        <p:txBody>
          <a:bodyPr>
            <a:noAutofit/>
          </a:bodyPr>
          <a:lstStyle/>
          <a:p>
            <a:pPr algn="ctr" eaLnBrk="1" hangingPunct="1">
              <a:lnSpc>
                <a:spcPct val="100000"/>
              </a:lnSpc>
            </a:pPr>
            <a:r>
              <a:rPr lang="sv-SE" sz="4000" b="0" dirty="0">
                <a:latin typeface="+mn-lt"/>
                <a:cs typeface="Times New Roman" panose="02020603050405020304" pitchFamily="18" charset="0"/>
              </a:rPr>
              <a:t>Uppmärksamhet </a:t>
            </a:r>
            <a:br>
              <a:rPr lang="sv-SE" sz="4000" b="0" dirty="0">
                <a:latin typeface="+mn-lt"/>
                <a:cs typeface="Times New Roman" panose="02020603050405020304" pitchFamily="18" charset="0"/>
              </a:rPr>
            </a:br>
            <a:r>
              <a:rPr lang="sv-SE" sz="4000" b="0" dirty="0">
                <a:latin typeface="+mn-lt"/>
                <a:cs typeface="Times New Roman" panose="02020603050405020304" pitchFamily="18" charset="0"/>
              </a:rPr>
              <a:t>och funktion av beteenden</a:t>
            </a:r>
          </a:p>
        </p:txBody>
      </p:sp>
      <p:sp>
        <p:nvSpPr>
          <p:cNvPr id="58371" name="Rectangle 3"/>
          <p:cNvSpPr>
            <a:spLocks noGrp="1" noChangeArrowheads="1"/>
          </p:cNvSpPr>
          <p:nvPr>
            <p:ph idx="1"/>
          </p:nvPr>
        </p:nvSpPr>
        <p:spPr>
          <a:xfrm>
            <a:off x="359469" y="1647825"/>
            <a:ext cx="8569077" cy="4063330"/>
          </a:xfrm>
        </p:spPr>
        <p:txBody>
          <a:bodyPr>
            <a:normAutofit lnSpcReduction="10000"/>
          </a:bodyPr>
          <a:lstStyle/>
          <a:p>
            <a:pPr eaLnBrk="1" hangingPunct="1">
              <a:buFont typeface="Monotype Sorts" pitchFamily="2" charset="2"/>
              <a:buNone/>
            </a:pPr>
            <a:r>
              <a:rPr lang="sv-SE" sz="2400" dirty="0">
                <a:cs typeface="Times New Roman" panose="02020603050405020304" pitchFamily="18" charset="0"/>
              </a:rPr>
              <a:t>	</a:t>
            </a:r>
            <a:r>
              <a:rPr lang="sv-SE" sz="2400" i="1" dirty="0">
                <a:cs typeface="Times New Roman" panose="02020603050405020304" pitchFamily="18" charset="0"/>
              </a:rPr>
              <a:t>"Man vill bli älskad,</a:t>
            </a:r>
          </a:p>
          <a:p>
            <a:pPr eaLnBrk="1" hangingPunct="1">
              <a:buFont typeface="Monotype Sorts" pitchFamily="2" charset="2"/>
              <a:buNone/>
            </a:pPr>
            <a:r>
              <a:rPr lang="sv-SE" sz="2400" i="1" dirty="0">
                <a:cs typeface="Times New Roman" panose="02020603050405020304" pitchFamily="18" charset="0"/>
              </a:rPr>
              <a:t>	i brist därpå beundrad,</a:t>
            </a:r>
          </a:p>
          <a:p>
            <a:pPr eaLnBrk="1" hangingPunct="1">
              <a:buFont typeface="Monotype Sorts" pitchFamily="2" charset="2"/>
              <a:buNone/>
            </a:pPr>
            <a:r>
              <a:rPr lang="sv-SE" sz="2400" i="1" dirty="0">
                <a:cs typeface="Times New Roman" panose="02020603050405020304" pitchFamily="18" charset="0"/>
              </a:rPr>
              <a:t>	i brist därpå fruktad,</a:t>
            </a:r>
          </a:p>
          <a:p>
            <a:pPr eaLnBrk="1" hangingPunct="1">
              <a:buFont typeface="Monotype Sorts" pitchFamily="2" charset="2"/>
              <a:buNone/>
            </a:pPr>
            <a:r>
              <a:rPr lang="sv-SE" sz="2400" i="1" dirty="0">
                <a:cs typeface="Times New Roman" panose="02020603050405020304" pitchFamily="18" charset="0"/>
              </a:rPr>
              <a:t>	i brist därpå avskydd och föraktad.</a:t>
            </a:r>
          </a:p>
          <a:p>
            <a:pPr eaLnBrk="1" hangingPunct="1">
              <a:buFont typeface="Monotype Sorts" pitchFamily="2" charset="2"/>
              <a:buNone/>
            </a:pPr>
            <a:endParaRPr lang="sv-SE" sz="2400" i="1" dirty="0">
              <a:cs typeface="Times New Roman" panose="02020603050405020304" pitchFamily="18" charset="0"/>
            </a:endParaRPr>
          </a:p>
          <a:p>
            <a:pPr eaLnBrk="1" hangingPunct="1">
              <a:buFont typeface="Monotype Sorts" pitchFamily="2" charset="2"/>
              <a:buNone/>
            </a:pPr>
            <a:r>
              <a:rPr lang="sv-SE" sz="2400" i="1" dirty="0">
                <a:cs typeface="Times New Roman" panose="02020603050405020304" pitchFamily="18" charset="0"/>
              </a:rPr>
              <a:t>	Man vill ingiva människorna någon slags känsla.</a:t>
            </a:r>
          </a:p>
          <a:p>
            <a:pPr eaLnBrk="1" hangingPunct="1">
              <a:buFont typeface="Monotype Sorts" pitchFamily="2" charset="2"/>
              <a:buNone/>
            </a:pPr>
            <a:r>
              <a:rPr lang="sv-SE" sz="2400" i="1" dirty="0">
                <a:cs typeface="Times New Roman" panose="02020603050405020304" pitchFamily="18" charset="0"/>
              </a:rPr>
              <a:t>	Själen ryser för tomrummet och vill kontakt till vad </a:t>
            </a:r>
          </a:p>
          <a:p>
            <a:pPr eaLnBrk="1" hangingPunct="1">
              <a:buFont typeface="Monotype Sorts" pitchFamily="2" charset="2"/>
              <a:buNone/>
            </a:pPr>
            <a:r>
              <a:rPr lang="sv-SE" sz="2400" i="1" dirty="0">
                <a:cs typeface="Times New Roman" panose="02020603050405020304" pitchFamily="18" charset="0"/>
              </a:rPr>
              <a:t>	pris som helst."</a:t>
            </a:r>
          </a:p>
          <a:p>
            <a:pPr eaLnBrk="1" hangingPunct="1"/>
            <a:endParaRPr lang="sv-SE" sz="2400" dirty="0">
              <a:latin typeface="Times New Roman" panose="02020603050405020304" pitchFamily="18" charset="0"/>
              <a:cs typeface="Times New Roman" panose="02020603050405020304" pitchFamily="18" charset="0"/>
            </a:endParaRPr>
          </a:p>
          <a:p>
            <a:pPr algn="r" eaLnBrk="1" hangingPunct="1">
              <a:buFont typeface="Monotype Sorts" pitchFamily="2" charset="2"/>
              <a:buNone/>
            </a:pPr>
            <a:r>
              <a:rPr lang="sv-SE" sz="2400" dirty="0">
                <a:cs typeface="Times New Roman" panose="02020603050405020304" pitchFamily="18" charset="0"/>
              </a:rPr>
              <a:t>Ur "Doktor Glas" av Hjalmar Söderberg.</a:t>
            </a:r>
          </a:p>
        </p:txBody>
      </p:sp>
      <p:pic>
        <p:nvPicPr>
          <p:cNvPr id="5" name="Bildobjekt 4"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d.stockholm.se\cli-sd\cc2sd008\005867\Komet\Illustrationer\Lätta manualillustrationer\Färgplanscher 3-11\härmningsprincipen.jpg"/>
          <p:cNvPicPr>
            <a:picLocks noGrp="1" noChangeAspect="1" noChangeArrowheads="1"/>
          </p:cNvPicPr>
          <p:nvPr>
            <p:ph idx="1"/>
          </p:nvPr>
        </p:nvPicPr>
        <p:blipFill>
          <a:blip r:embed="rId3" cstate="print"/>
          <a:srcRect/>
          <a:stretch>
            <a:fillRect/>
          </a:stretch>
        </p:blipFill>
        <p:spPr bwMode="auto">
          <a:xfrm>
            <a:off x="2478552" y="219040"/>
            <a:ext cx="4386482" cy="5688916"/>
          </a:xfrm>
          <a:prstGeom prst="rect">
            <a:avLst/>
          </a:prstGeom>
          <a:noFill/>
        </p:spPr>
      </p:pic>
      <p:pic>
        <p:nvPicPr>
          <p:cNvPr id="7" name="Bildobjekt 6" descr="\\ad.stockholm.se\cli-sd\cc2sd002\003871\Precens\Brottsprevention\Komet1\Administration\Logotype\PLUS\PLUS logo användbar.jpg">
            <a:extLst>
              <a:ext uri="{FF2B5EF4-FFF2-40B4-BE49-F238E27FC236}">
                <a16:creationId xmlns:a16="http://schemas.microsoft.com/office/drawing/2014/main" id="{B3398F0A-0755-4E62-809E-BCFE85B77A6A}"/>
              </a:ext>
            </a:extLst>
          </p:cNvPr>
          <p:cNvPicPr/>
          <p:nvPr/>
        </p:nvPicPr>
        <p:blipFill>
          <a:blip r:embed="rId4" cstate="print"/>
          <a:srcRect/>
          <a:stretch>
            <a:fillRect/>
          </a:stretch>
        </p:blipFill>
        <p:spPr bwMode="auto">
          <a:xfrm>
            <a:off x="7554033" y="6083162"/>
            <a:ext cx="1130531" cy="46551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188626" y="481221"/>
            <a:ext cx="8766748" cy="1131422"/>
          </a:xfrm>
        </p:spPr>
        <p:txBody>
          <a:bodyPr/>
          <a:lstStyle/>
          <a:p>
            <a:pPr algn="ctr"/>
            <a:r>
              <a:rPr lang="sv-SE" sz="4000" b="0" dirty="0">
                <a:latin typeface="+mn-lt"/>
                <a:cs typeface="Times New Roman" panose="02020603050405020304" pitchFamily="18" charset="0"/>
              </a:rPr>
              <a:t>Förtroendekontot / 5-1 regeln</a:t>
            </a:r>
          </a:p>
        </p:txBody>
      </p:sp>
      <p:pic>
        <p:nvPicPr>
          <p:cNvPr id="79875" name="Picture 3" descr="I:\Precens\Brottsprevention\KOMET\Illustrationer\Färglagda planscher\3-11 år\Förtroendekontot.tif"/>
          <p:cNvPicPr>
            <a:picLocks noGrp="1" noChangeAspect="1" noChangeArrowheads="1"/>
          </p:cNvPicPr>
          <p:nvPr>
            <p:ph idx="1"/>
          </p:nvPr>
        </p:nvPicPr>
        <p:blipFill>
          <a:blip r:embed="rId3" cstate="print"/>
          <a:srcRect/>
          <a:stretch>
            <a:fillRect/>
          </a:stretch>
        </p:blipFill>
        <p:spPr bwMode="auto">
          <a:xfrm>
            <a:off x="1229193" y="1046932"/>
            <a:ext cx="6928764" cy="4764135"/>
          </a:xfrm>
          <a:prstGeom prst="rect">
            <a:avLst/>
          </a:prstGeom>
          <a:noFill/>
        </p:spPr>
      </p:pic>
      <p:pic>
        <p:nvPicPr>
          <p:cNvPr id="4" name="Bildobjekt 3" descr="\\ad.stockholm.se\cli-sd\cc2sd002\003871\Precens\Brottsprevention\Komet1\Administration\Logotype\PLUS\PLUS logo användbar.jpg"/>
          <p:cNvPicPr/>
          <p:nvPr/>
        </p:nvPicPr>
        <p:blipFill>
          <a:blip r:embed="rId4"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ubrik 1"/>
          <p:cNvSpPr>
            <a:spLocks noGrp="1"/>
          </p:cNvSpPr>
          <p:nvPr>
            <p:ph type="title"/>
          </p:nvPr>
        </p:nvSpPr>
        <p:spPr/>
        <p:txBody>
          <a:bodyPr/>
          <a:lstStyle/>
          <a:p>
            <a:pPr eaLnBrk="1" hangingPunct="1"/>
            <a:endParaRPr lang="sv-SE"/>
          </a:p>
        </p:txBody>
      </p:sp>
      <p:pic>
        <p:nvPicPr>
          <p:cNvPr id="11267" name="Picture 7" descr="C:\Documents and Settings\Komet\Lokala inställningar\Temporary Internet Files\Content.IE5\69H6FIH0\MCj04316210000[1].png"/>
          <p:cNvPicPr>
            <a:picLocks noChangeAspect="1" noChangeArrowheads="1"/>
          </p:cNvPicPr>
          <p:nvPr/>
        </p:nvPicPr>
        <p:blipFill>
          <a:blip r:embed="rId3" cstate="print"/>
          <a:srcRect/>
          <a:stretch>
            <a:fillRect/>
          </a:stretch>
        </p:blipFill>
        <p:spPr bwMode="auto">
          <a:xfrm>
            <a:off x="3714750" y="2571750"/>
            <a:ext cx="1714500" cy="1714500"/>
          </a:xfrm>
          <a:prstGeom prst="rect">
            <a:avLst/>
          </a:prstGeom>
          <a:noFill/>
          <a:ln w="9525">
            <a:noFill/>
            <a:miter lim="800000"/>
            <a:headEnd/>
            <a:tailEnd/>
          </a:ln>
        </p:spPr>
      </p:pic>
      <p:pic>
        <p:nvPicPr>
          <p:cNvPr id="11268" name="Picture 8" descr="C:\Documents and Settings\Komet\Lokala inställningar\Temporary Internet Files\Content.IE5\69H6FIH0\MCj04316210000[1].png"/>
          <p:cNvPicPr>
            <a:picLocks noChangeAspect="1" noChangeArrowheads="1"/>
          </p:cNvPicPr>
          <p:nvPr/>
        </p:nvPicPr>
        <p:blipFill>
          <a:blip r:embed="rId3" cstate="print"/>
          <a:srcRect/>
          <a:stretch>
            <a:fillRect/>
          </a:stretch>
        </p:blipFill>
        <p:spPr bwMode="auto">
          <a:xfrm>
            <a:off x="2643188" y="2714625"/>
            <a:ext cx="1714500" cy="1714500"/>
          </a:xfrm>
          <a:prstGeom prst="rect">
            <a:avLst/>
          </a:prstGeom>
          <a:noFill/>
          <a:ln w="9525">
            <a:noFill/>
            <a:miter lim="800000"/>
            <a:headEnd/>
            <a:tailEnd/>
          </a:ln>
        </p:spPr>
      </p:pic>
      <p:sp>
        <p:nvSpPr>
          <p:cNvPr id="11269" name="Platshållare för innehåll 9"/>
          <p:cNvSpPr>
            <a:spLocks noGrp="1"/>
          </p:cNvSpPr>
          <p:nvPr>
            <p:ph idx="1"/>
          </p:nvPr>
        </p:nvSpPr>
        <p:spPr/>
        <p:txBody>
          <a:bodyPr/>
          <a:lstStyle/>
          <a:p>
            <a:endParaRPr lang="sv-SE" dirty="0"/>
          </a:p>
        </p:txBody>
      </p:sp>
      <p:pic>
        <p:nvPicPr>
          <p:cNvPr id="6" name="Bildobjekt 5">
            <a:extLst>
              <a:ext uri="{FF2B5EF4-FFF2-40B4-BE49-F238E27FC236}">
                <a16:creationId xmlns:a16="http://schemas.microsoft.com/office/drawing/2014/main" id="{41D9BA34-0210-4BB4-8C6E-33B16244AAFD}"/>
              </a:ext>
            </a:extLst>
          </p:cNvPr>
          <p:cNvPicPr/>
          <p:nvPr/>
        </p:nvPicPr>
        <p:blipFill>
          <a:blip r:embed="rId4" cstate="print"/>
          <a:srcRect/>
          <a:stretch>
            <a:fillRect/>
          </a:stretch>
        </p:blipFill>
        <p:spPr bwMode="auto">
          <a:xfrm>
            <a:off x="7557857" y="6168043"/>
            <a:ext cx="1130531" cy="465513"/>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000" b="0" dirty="0">
                <a:latin typeface="+mn-lt"/>
                <a:cs typeface="Times New Roman" panose="02020603050405020304" pitchFamily="18" charset="0"/>
              </a:rPr>
              <a:t>Tid tillsammans</a:t>
            </a:r>
          </a:p>
        </p:txBody>
      </p:sp>
      <p:sp>
        <p:nvSpPr>
          <p:cNvPr id="3" name="Platshållare för innehåll 2"/>
          <p:cNvSpPr>
            <a:spLocks noGrp="1"/>
          </p:cNvSpPr>
          <p:nvPr>
            <p:ph idx="1"/>
          </p:nvPr>
        </p:nvSpPr>
        <p:spPr>
          <a:xfrm>
            <a:off x="447675" y="1220925"/>
            <a:ext cx="8231188" cy="4649629"/>
          </a:xfrm>
        </p:spPr>
        <p:txBody>
          <a:bodyPr>
            <a:normAutofit lnSpcReduction="10000"/>
          </a:bodyPr>
          <a:lstStyle/>
          <a:p>
            <a:pPr marL="342900" indent="-342900">
              <a:lnSpc>
                <a:spcPct val="90000"/>
              </a:lnSpc>
              <a:buFont typeface="Arial" pitchFamily="34" charset="0"/>
              <a:buChar char="•"/>
            </a:pPr>
            <a:r>
              <a:rPr lang="sv-SE" sz="2400" dirty="0">
                <a:cs typeface="Times New Roman" panose="02020603050405020304" pitchFamily="18" charset="0"/>
              </a:rPr>
              <a:t>Samvaro är grunden för god relation mellan föräldrar och barn</a:t>
            </a:r>
          </a:p>
          <a:p>
            <a:pPr>
              <a:lnSpc>
                <a:spcPct val="90000"/>
              </a:lnSpc>
            </a:pPr>
            <a:endParaRPr lang="sv-SE" sz="2400" dirty="0">
              <a:cs typeface="Times New Roman" panose="02020603050405020304" pitchFamily="18" charset="0"/>
            </a:endParaRPr>
          </a:p>
          <a:p>
            <a:pPr marL="342900" indent="-342900">
              <a:lnSpc>
                <a:spcPct val="90000"/>
              </a:lnSpc>
              <a:buFont typeface="Arial" pitchFamily="34" charset="0"/>
              <a:buChar char="•"/>
            </a:pPr>
            <a:r>
              <a:rPr lang="sv-SE" sz="2400" dirty="0">
                <a:cs typeface="Times New Roman" panose="02020603050405020304" pitchFamily="18" charset="0"/>
              </a:rPr>
              <a:t>Fånga tonåringens initiativ</a:t>
            </a:r>
          </a:p>
          <a:p>
            <a:pPr>
              <a:lnSpc>
                <a:spcPct val="90000"/>
              </a:lnSpc>
            </a:pPr>
            <a:endParaRPr lang="sv-SE" sz="2400" dirty="0">
              <a:cs typeface="Times New Roman" panose="02020603050405020304" pitchFamily="18" charset="0"/>
            </a:endParaRPr>
          </a:p>
          <a:p>
            <a:pPr marL="342900" indent="-342900">
              <a:lnSpc>
                <a:spcPct val="90000"/>
              </a:lnSpc>
              <a:buFont typeface="Arial" pitchFamily="34" charset="0"/>
              <a:buChar char="•"/>
            </a:pPr>
            <a:r>
              <a:rPr lang="sv-SE" sz="2400" dirty="0">
                <a:cs typeface="Times New Roman" panose="02020603050405020304" pitchFamily="18" charset="0"/>
              </a:rPr>
              <a:t>Skapa rutiner för samvaro och fundera ut ett bra sätt att föreslå tid tillsammans</a:t>
            </a:r>
          </a:p>
          <a:p>
            <a:pPr>
              <a:lnSpc>
                <a:spcPct val="90000"/>
              </a:lnSpc>
            </a:pPr>
            <a:endParaRPr lang="sv-SE" sz="2400" dirty="0">
              <a:cs typeface="Times New Roman" panose="02020603050405020304" pitchFamily="18" charset="0"/>
            </a:endParaRPr>
          </a:p>
          <a:p>
            <a:pPr marL="342900" indent="-342900">
              <a:lnSpc>
                <a:spcPct val="90000"/>
              </a:lnSpc>
              <a:buFont typeface="Arial" pitchFamily="34" charset="0"/>
              <a:buChar char="•"/>
            </a:pPr>
            <a:r>
              <a:rPr lang="sv-SE" sz="2400" dirty="0">
                <a:cs typeface="Times New Roman" panose="02020603050405020304" pitchFamily="18" charset="0"/>
              </a:rPr>
              <a:t>Uppmärksamhetsprincipen</a:t>
            </a:r>
          </a:p>
          <a:p>
            <a:pPr>
              <a:lnSpc>
                <a:spcPct val="90000"/>
              </a:lnSpc>
            </a:pPr>
            <a:endParaRPr lang="sv-SE" sz="2400" dirty="0">
              <a:cs typeface="Times New Roman" panose="02020603050405020304" pitchFamily="18" charset="0"/>
            </a:endParaRPr>
          </a:p>
          <a:p>
            <a:pPr marL="342900" indent="-342900">
              <a:lnSpc>
                <a:spcPct val="90000"/>
              </a:lnSpc>
              <a:buFont typeface="Arial" pitchFamily="34" charset="0"/>
              <a:buChar char="•"/>
            </a:pPr>
            <a:r>
              <a:rPr lang="sv-SE" sz="2400" dirty="0">
                <a:cs typeface="Times New Roman" panose="02020603050405020304" pitchFamily="18" charset="0"/>
              </a:rPr>
              <a:t>Föräldern som förebild</a:t>
            </a:r>
          </a:p>
          <a:p>
            <a:pPr marL="342900" indent="-342900">
              <a:lnSpc>
                <a:spcPct val="90000"/>
              </a:lnSpc>
              <a:buFont typeface="Arial" pitchFamily="34" charset="0"/>
              <a:buChar char="•"/>
            </a:pPr>
            <a:endParaRPr lang="sv-SE" sz="2400" dirty="0">
              <a:cs typeface="Times New Roman" panose="02020603050405020304" pitchFamily="18" charset="0"/>
            </a:endParaRPr>
          </a:p>
          <a:p>
            <a:pPr marL="342900" indent="-342900">
              <a:lnSpc>
                <a:spcPct val="90000"/>
              </a:lnSpc>
              <a:buFont typeface="Arial" pitchFamily="34" charset="0"/>
              <a:buChar char="•"/>
            </a:pPr>
            <a:r>
              <a:rPr lang="sv-SE" sz="2400" dirty="0">
                <a:cs typeface="Times New Roman" panose="02020603050405020304" pitchFamily="18" charset="0"/>
              </a:rPr>
              <a:t>Försök att hantera avvisande från tonåringen</a:t>
            </a:r>
          </a:p>
          <a:p>
            <a:pPr marL="342900" indent="-342900">
              <a:lnSpc>
                <a:spcPct val="90000"/>
              </a:lnSpc>
              <a:buFont typeface="Arial" pitchFamily="34" charset="0"/>
              <a:buChar char="•"/>
            </a:pPr>
            <a:endParaRPr lang="sv-SE" sz="2400" dirty="0">
              <a:latin typeface="Times New Roman" panose="02020603050405020304" pitchFamily="18" charset="0"/>
              <a:cs typeface="Times New Roman" panose="02020603050405020304" pitchFamily="18" charset="0"/>
            </a:endParaRPr>
          </a:p>
          <a:p>
            <a:endParaRPr lang="sv-SE" sz="2400" dirty="0">
              <a:latin typeface="Times New Roman" panose="02020603050405020304" pitchFamily="18" charset="0"/>
              <a:cs typeface="Times New Roman" panose="02020603050405020304" pitchFamily="18" charset="0"/>
            </a:endParaRPr>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1DF68FEB-343B-4E17-BF89-D2375F78D03B}"/>
              </a:ext>
            </a:extLst>
          </p:cNvPr>
          <p:cNvPicPr/>
          <p:nvPr/>
        </p:nvPicPr>
        <p:blipFill>
          <a:blip r:embed="rId3" cstate="print"/>
          <a:srcRect/>
          <a:stretch>
            <a:fillRect/>
          </a:stretch>
        </p:blipFill>
        <p:spPr bwMode="auto">
          <a:xfrm>
            <a:off x="7254229" y="5965267"/>
            <a:ext cx="1130531" cy="465513"/>
          </a:xfrm>
          <a:prstGeom prst="rect">
            <a:avLst/>
          </a:prstGeom>
          <a:noFill/>
          <a:ln w="9525">
            <a:noFill/>
            <a:miter lim="800000"/>
            <a:headEnd/>
            <a:tailEnd/>
          </a:ln>
        </p:spPr>
      </p:pic>
    </p:spTree>
    <p:extLst>
      <p:ext uri="{BB962C8B-B14F-4D97-AF65-F5344CB8AC3E}">
        <p14:creationId xmlns:p14="http://schemas.microsoft.com/office/powerpoint/2010/main" val="146067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br>
              <a:rPr lang="sv-SE" sz="4000" dirty="0">
                <a:latin typeface="Times New Roman" panose="02020603050405020304" pitchFamily="18" charset="0"/>
                <a:cs typeface="Times New Roman" panose="02020603050405020304" pitchFamily="18" charset="0"/>
              </a:rPr>
            </a:br>
            <a:r>
              <a:rPr lang="sv-SE" sz="4000" b="0" dirty="0">
                <a:latin typeface="+mn-lt"/>
                <a:cs typeface="Times New Roman" panose="02020603050405020304" pitchFamily="18" charset="0"/>
              </a:rPr>
              <a:t>Dagens agenda</a:t>
            </a:r>
          </a:p>
        </p:txBody>
      </p:sp>
      <p:sp>
        <p:nvSpPr>
          <p:cNvPr id="3" name="Platshållare för innehåll 2"/>
          <p:cNvSpPr>
            <a:spLocks noGrp="1"/>
          </p:cNvSpPr>
          <p:nvPr>
            <p:ph idx="1"/>
          </p:nvPr>
        </p:nvSpPr>
        <p:spPr>
          <a:xfrm>
            <a:off x="456406" y="1433292"/>
            <a:ext cx="8231188" cy="4306325"/>
          </a:xfrm>
        </p:spPr>
        <p:txBody>
          <a:bodyPr>
            <a:noAutofit/>
          </a:bodyPr>
          <a:lstStyle/>
          <a:p>
            <a:pPr marL="342900" indent="-342900">
              <a:buFont typeface="Arial" pitchFamily="34" charset="0"/>
              <a:buChar char="•"/>
            </a:pPr>
            <a:r>
              <a:rPr lang="sv-SE" sz="2200" dirty="0">
                <a:cs typeface="Times New Roman" panose="02020603050405020304" pitchFamily="18" charset="0"/>
              </a:rPr>
              <a:t>Mål med föräldrautbildning</a:t>
            </a:r>
          </a:p>
          <a:p>
            <a:endParaRPr lang="sv-SE" sz="1200" dirty="0">
              <a:cs typeface="Times New Roman" panose="02020603050405020304" pitchFamily="18" charset="0"/>
            </a:endParaRPr>
          </a:p>
          <a:p>
            <a:pPr marL="342900" indent="-342900">
              <a:buFont typeface="Arial" pitchFamily="34" charset="0"/>
              <a:buChar char="•"/>
            </a:pPr>
            <a:r>
              <a:rPr lang="sv-SE" sz="2200" dirty="0">
                <a:cs typeface="Times New Roman" panose="02020603050405020304" pitchFamily="18" charset="0"/>
              </a:rPr>
              <a:t>Orientering om Komet 12-18 år</a:t>
            </a:r>
          </a:p>
          <a:p>
            <a:endParaRPr lang="sv-SE" sz="1200" dirty="0">
              <a:cs typeface="Times New Roman" panose="02020603050405020304" pitchFamily="18" charset="0"/>
            </a:endParaRPr>
          </a:p>
          <a:p>
            <a:pPr marL="342900" indent="-342900">
              <a:buFont typeface="Arial" pitchFamily="34" charset="0"/>
              <a:buChar char="•"/>
            </a:pPr>
            <a:r>
              <a:rPr lang="sv-SE" sz="2200" dirty="0">
                <a:cs typeface="Times New Roman" panose="02020603050405020304" pitchFamily="18" charset="0"/>
              </a:rPr>
              <a:t>Övergripande kunskap om Komet som metod</a:t>
            </a:r>
          </a:p>
          <a:p>
            <a:endParaRPr lang="sv-SE" sz="1200" dirty="0">
              <a:cs typeface="Times New Roman" panose="02020603050405020304" pitchFamily="18" charset="0"/>
            </a:endParaRPr>
          </a:p>
          <a:p>
            <a:pPr marL="342900" indent="-342900">
              <a:buFont typeface="Arial" pitchFamily="34" charset="0"/>
              <a:buChar char="•"/>
            </a:pPr>
            <a:r>
              <a:rPr lang="sv-SE" sz="2200" dirty="0">
                <a:cs typeface="Times New Roman" panose="02020603050405020304" pitchFamily="18" charset="0"/>
              </a:rPr>
              <a:t>Grundprinciper i Komet</a:t>
            </a:r>
          </a:p>
          <a:p>
            <a:endParaRPr lang="sv-SE" sz="1200" dirty="0">
              <a:cs typeface="Times New Roman" panose="02020603050405020304" pitchFamily="18" charset="0"/>
            </a:endParaRPr>
          </a:p>
          <a:p>
            <a:pPr marL="342900" indent="-342900">
              <a:buFont typeface="Arial" pitchFamily="34" charset="0"/>
              <a:buChar char="•"/>
            </a:pPr>
            <a:r>
              <a:rPr lang="sv-SE" sz="2200" dirty="0">
                <a:cs typeface="Times New Roman" panose="02020603050405020304" pitchFamily="18" charset="0"/>
              </a:rPr>
              <a:t>Träff 1 -3</a:t>
            </a:r>
          </a:p>
          <a:p>
            <a:pPr marL="342900" indent="-342900">
              <a:buFont typeface="Arial" pitchFamily="34" charset="0"/>
              <a:buChar char="•"/>
            </a:pPr>
            <a:endParaRPr lang="sv-SE" sz="1200" dirty="0">
              <a:cs typeface="Times New Roman" panose="02020603050405020304" pitchFamily="18" charset="0"/>
            </a:endParaRPr>
          </a:p>
          <a:p>
            <a:pPr marL="342900" indent="-342900">
              <a:buFont typeface="Arial" pitchFamily="34" charset="0"/>
              <a:buChar char="•"/>
            </a:pPr>
            <a:r>
              <a:rPr lang="sv-SE" sz="2200" dirty="0">
                <a:cs typeface="Times New Roman" panose="02020603050405020304" pitchFamily="18" charset="0"/>
              </a:rPr>
              <a:t>Gruppledarfärdigheter</a:t>
            </a:r>
          </a:p>
          <a:p>
            <a:endParaRPr lang="sv-SE" sz="1200" dirty="0">
              <a:cs typeface="Times New Roman" panose="02020603050405020304" pitchFamily="18" charset="0"/>
            </a:endParaRPr>
          </a:p>
          <a:p>
            <a:pPr marL="342900" indent="-342900">
              <a:buFont typeface="Arial" pitchFamily="34" charset="0"/>
              <a:buChar char="•"/>
            </a:pPr>
            <a:r>
              <a:rPr lang="sv-SE" sz="2200" dirty="0">
                <a:cs typeface="Times New Roman" panose="02020603050405020304" pitchFamily="18" charset="0"/>
              </a:rPr>
              <a:t>Förberedelse att starta föräldragruppen</a:t>
            </a:r>
          </a:p>
        </p:txBody>
      </p:sp>
      <p:pic>
        <p:nvPicPr>
          <p:cNvPr id="4" name="Bildobjekt 3" descr="\\ad.stockholm.se\cli-sd\cc2sd002\003871\Precens\Brottsprevention\Komet1\Administration\Logotype\PLUS\PLUS logo användbar.jpg"/>
          <p:cNvPicPr/>
          <p:nvPr/>
        </p:nvPicPr>
        <p:blipFill>
          <a:blip r:embed="rId3" cstate="print"/>
          <a:srcRect/>
          <a:stretch>
            <a:fillRect/>
          </a:stretch>
        </p:blipFill>
        <p:spPr bwMode="auto">
          <a:xfrm>
            <a:off x="7308304" y="6165304"/>
            <a:ext cx="1130531" cy="465513"/>
          </a:xfrm>
          <a:prstGeom prst="rect">
            <a:avLst/>
          </a:prstGeom>
          <a:noFill/>
          <a:ln w="9525">
            <a:noFill/>
            <a:miter lim="800000"/>
            <a:headEnd/>
            <a:tailEnd/>
          </a:ln>
        </p:spPr>
      </p:pic>
    </p:spTree>
    <p:extLst>
      <p:ext uri="{BB962C8B-B14F-4D97-AF65-F5344CB8AC3E}">
        <p14:creationId xmlns:p14="http://schemas.microsoft.com/office/powerpoint/2010/main" val="2963181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ubrik 1"/>
          <p:cNvSpPr>
            <a:spLocks noGrp="1"/>
          </p:cNvSpPr>
          <p:nvPr>
            <p:ph type="title"/>
          </p:nvPr>
        </p:nvSpPr>
        <p:spPr/>
        <p:txBody>
          <a:bodyPr/>
          <a:lstStyle/>
          <a:p>
            <a:pPr eaLnBrk="1" hangingPunct="1"/>
            <a:endParaRPr lang="sv-SE"/>
          </a:p>
        </p:txBody>
      </p:sp>
      <p:pic>
        <p:nvPicPr>
          <p:cNvPr id="11267" name="Picture 7" descr="C:\Documents and Settings\Komet\Lokala inställningar\Temporary Internet Files\Content.IE5\69H6FIH0\MCj04316210000[1].png"/>
          <p:cNvPicPr>
            <a:picLocks noChangeAspect="1" noChangeArrowheads="1"/>
          </p:cNvPicPr>
          <p:nvPr/>
        </p:nvPicPr>
        <p:blipFill>
          <a:blip r:embed="rId3" cstate="print"/>
          <a:srcRect/>
          <a:stretch>
            <a:fillRect/>
          </a:stretch>
        </p:blipFill>
        <p:spPr bwMode="auto">
          <a:xfrm>
            <a:off x="3714750" y="2571750"/>
            <a:ext cx="1714500" cy="1714500"/>
          </a:xfrm>
          <a:prstGeom prst="rect">
            <a:avLst/>
          </a:prstGeom>
          <a:noFill/>
          <a:ln w="9525">
            <a:noFill/>
            <a:miter lim="800000"/>
            <a:headEnd/>
            <a:tailEnd/>
          </a:ln>
        </p:spPr>
      </p:pic>
      <p:pic>
        <p:nvPicPr>
          <p:cNvPr id="11268" name="Picture 8" descr="C:\Documents and Settings\Komet\Lokala inställningar\Temporary Internet Files\Content.IE5\69H6FIH0\MCj04316210000[1].png"/>
          <p:cNvPicPr>
            <a:picLocks noChangeAspect="1" noChangeArrowheads="1"/>
          </p:cNvPicPr>
          <p:nvPr/>
        </p:nvPicPr>
        <p:blipFill>
          <a:blip r:embed="rId3" cstate="print"/>
          <a:srcRect/>
          <a:stretch>
            <a:fillRect/>
          </a:stretch>
        </p:blipFill>
        <p:spPr bwMode="auto">
          <a:xfrm>
            <a:off x="2643188" y="2714625"/>
            <a:ext cx="1714500" cy="1714500"/>
          </a:xfrm>
          <a:prstGeom prst="rect">
            <a:avLst/>
          </a:prstGeom>
          <a:noFill/>
          <a:ln w="9525">
            <a:noFill/>
            <a:miter lim="800000"/>
            <a:headEnd/>
            <a:tailEnd/>
          </a:ln>
        </p:spPr>
      </p:pic>
      <p:sp>
        <p:nvSpPr>
          <p:cNvPr id="11269" name="Platshållare för innehåll 9"/>
          <p:cNvSpPr>
            <a:spLocks noGrp="1"/>
          </p:cNvSpPr>
          <p:nvPr>
            <p:ph idx="1"/>
          </p:nvPr>
        </p:nvSpPr>
        <p:spPr/>
        <p:txBody>
          <a:bodyPr/>
          <a:lstStyle/>
          <a:p>
            <a:pPr eaLnBrk="1" hangingPunct="1"/>
            <a:endParaRPr lang="sv-SE" dirty="0"/>
          </a:p>
        </p:txBody>
      </p:sp>
      <p:pic>
        <p:nvPicPr>
          <p:cNvPr id="6" name="Bildobjekt 5">
            <a:extLst>
              <a:ext uri="{FF2B5EF4-FFF2-40B4-BE49-F238E27FC236}">
                <a16:creationId xmlns:a16="http://schemas.microsoft.com/office/drawing/2014/main" id="{92345340-4F74-4637-B032-CDE2BD04A872}"/>
              </a:ext>
            </a:extLst>
          </p:cNvPr>
          <p:cNvPicPr/>
          <p:nvPr/>
        </p:nvPicPr>
        <p:blipFill>
          <a:blip r:embed="rId4" cstate="print"/>
          <a:srcRect/>
          <a:stretch>
            <a:fillRect/>
          </a:stretch>
        </p:blipFill>
        <p:spPr bwMode="auto">
          <a:xfrm>
            <a:off x="7557857" y="6168043"/>
            <a:ext cx="1130531" cy="46551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xfrm>
            <a:off x="251520" y="495635"/>
            <a:ext cx="8585200" cy="946150"/>
          </a:xfrm>
        </p:spPr>
        <p:txBody>
          <a:bodyPr>
            <a:normAutofit/>
          </a:bodyPr>
          <a:lstStyle/>
          <a:p>
            <a:pPr algn="ctr" eaLnBrk="1" hangingPunct="1"/>
            <a:r>
              <a:rPr lang="sv-SE" sz="4000" b="0" dirty="0">
                <a:latin typeface="+mn-lt"/>
                <a:cs typeface="Times New Roman" panose="02020603050405020304" pitchFamily="18" charset="0"/>
              </a:rPr>
              <a:t>Apropå samvaro… </a:t>
            </a:r>
          </a:p>
        </p:txBody>
      </p:sp>
      <p:pic>
        <p:nvPicPr>
          <p:cNvPr id="9219" name="Picture 5"/>
          <p:cNvPicPr>
            <a:picLocks noChangeAspect="1" noChangeArrowheads="1"/>
          </p:cNvPicPr>
          <p:nvPr/>
        </p:nvPicPr>
        <p:blipFill>
          <a:blip r:embed="rId3" cstate="print"/>
          <a:srcRect/>
          <a:stretch>
            <a:fillRect/>
          </a:stretch>
        </p:blipFill>
        <p:spPr bwMode="auto">
          <a:xfrm>
            <a:off x="251520" y="1988840"/>
            <a:ext cx="8748712" cy="3154362"/>
          </a:xfrm>
          <a:prstGeom prst="rect">
            <a:avLst/>
          </a:prstGeom>
          <a:noFill/>
          <a:ln w="9525">
            <a:noFill/>
            <a:miter lim="800000"/>
            <a:headEnd/>
            <a:tailEnd/>
          </a:ln>
        </p:spPr>
      </p:pic>
      <p:pic>
        <p:nvPicPr>
          <p:cNvPr id="4" name="Bildobjekt 3" descr="\\ad.stockholm.se\cli-sd\cc2sd002\003871\Precens\Brottsprevention\Komet1\Administration\Logotype\PLUS\PLUS logo användbar.jpg"/>
          <p:cNvPicPr/>
          <p:nvPr/>
        </p:nvPicPr>
        <p:blipFill>
          <a:blip r:embed="rId4" cstate="print"/>
          <a:srcRect/>
          <a:stretch>
            <a:fillRect/>
          </a:stretch>
        </p:blipFill>
        <p:spPr bwMode="auto">
          <a:xfrm>
            <a:off x="7164288" y="6237312"/>
            <a:ext cx="1130531" cy="46551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721114"/>
            <a:ext cx="9144000" cy="707886"/>
          </a:xfrm>
          <a:prstGeom prst="rect">
            <a:avLst/>
          </a:prstGeom>
        </p:spPr>
        <p:txBody>
          <a:bodyPr wrap="square">
            <a:spAutoFit/>
          </a:bodyPr>
          <a:lstStyle/>
          <a:p>
            <a:pPr algn="ctr"/>
            <a:r>
              <a:rPr lang="sv-SE" sz="4000" dirty="0">
                <a:cs typeface="Times New Roman" panose="02020603050405020304" pitchFamily="18" charset="0"/>
              </a:rPr>
              <a:t>Träff 2 – Tid tillsammans 2 </a:t>
            </a:r>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2488A450-3E00-4159-A3B3-0F72814EE428}"/>
              </a:ext>
            </a:extLst>
          </p:cNvPr>
          <p:cNvPicPr/>
          <p:nvPr/>
        </p:nvPicPr>
        <p:blipFill>
          <a:blip r:embed="rId3" cstate="print"/>
          <a:srcRect/>
          <a:stretch>
            <a:fillRect/>
          </a:stretch>
        </p:blipFill>
        <p:spPr bwMode="auto">
          <a:xfrm>
            <a:off x="7449101" y="5940451"/>
            <a:ext cx="1130531" cy="465513"/>
          </a:xfrm>
          <a:prstGeom prst="rect">
            <a:avLst/>
          </a:prstGeom>
          <a:noFill/>
          <a:ln w="9525">
            <a:noFill/>
            <a:miter lim="800000"/>
            <a:headEnd/>
            <a:tailEnd/>
          </a:ln>
        </p:spPr>
      </p:pic>
    </p:spTree>
    <p:extLst>
      <p:ext uri="{BB962C8B-B14F-4D97-AF65-F5344CB8AC3E}">
        <p14:creationId xmlns:p14="http://schemas.microsoft.com/office/powerpoint/2010/main" val="1693313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7837BBE-9683-4E03-AB97-0CB09FCDEAF7}"/>
              </a:ext>
            </a:extLst>
          </p:cNvPr>
          <p:cNvPicPr/>
          <p:nvPr/>
        </p:nvPicPr>
        <p:blipFill rotWithShape="1">
          <a:blip r:embed="rId3">
            <a:extLst>
              <a:ext uri="{28A0092B-C50C-407E-A947-70E740481C1C}">
                <a14:useLocalDpi xmlns:a14="http://schemas.microsoft.com/office/drawing/2010/main" val="0"/>
              </a:ext>
            </a:extLst>
          </a:blip>
          <a:srcRect l="23693" r="26968"/>
          <a:stretch/>
        </p:blipFill>
        <p:spPr bwMode="auto">
          <a:xfrm>
            <a:off x="6016576" y="2293124"/>
            <a:ext cx="2841674" cy="3239135"/>
          </a:xfrm>
          <a:prstGeom prst="rect">
            <a:avLst/>
          </a:prstGeom>
          <a:noFill/>
          <a:ln>
            <a:noFill/>
          </a:ln>
        </p:spPr>
      </p:pic>
      <p:sp>
        <p:nvSpPr>
          <p:cNvPr id="70658" name="Rectangle 2"/>
          <p:cNvSpPr>
            <a:spLocks noGrp="1" noChangeArrowheads="1"/>
          </p:cNvSpPr>
          <p:nvPr>
            <p:ph type="title"/>
          </p:nvPr>
        </p:nvSpPr>
        <p:spPr>
          <a:xfrm>
            <a:off x="0" y="361950"/>
            <a:ext cx="9144000" cy="978818"/>
          </a:xfrm>
        </p:spPr>
        <p:txBody>
          <a:bodyPr>
            <a:noAutofit/>
          </a:bodyPr>
          <a:lstStyle/>
          <a:p>
            <a:pPr algn="ctr"/>
            <a:br>
              <a:rPr lang="sv-SE" sz="4400" b="0" dirty="0">
                <a:latin typeface="+mn-lt"/>
                <a:cs typeface="Times New Roman" panose="02020603050405020304" pitchFamily="18" charset="0"/>
              </a:rPr>
            </a:br>
            <a:r>
              <a:rPr lang="sv-SE" sz="3600" b="0" dirty="0">
                <a:latin typeface="+mn-lt"/>
                <a:cs typeface="Times New Roman" panose="02020603050405020304" pitchFamily="18" charset="0"/>
              </a:rPr>
              <a:t>Dagordning Träff 2 – </a:t>
            </a:r>
            <a:r>
              <a:rPr lang="sv-SE" b="0" dirty="0">
                <a:latin typeface="+mn-lt"/>
                <a:cs typeface="Times New Roman" panose="02020603050405020304" pitchFamily="18" charset="0"/>
              </a:rPr>
              <a:t>Tid tillsammans 2</a:t>
            </a:r>
            <a:br>
              <a:rPr lang="sv-SE" dirty="0">
                <a:latin typeface="Times New Roman" panose="02020603050405020304" pitchFamily="18" charset="0"/>
                <a:cs typeface="Times New Roman" panose="02020603050405020304" pitchFamily="18" charset="0"/>
              </a:rPr>
            </a:br>
            <a:endParaRPr lang="sv-SE" dirty="0">
              <a:latin typeface="Times New Roman" panose="02020603050405020304" pitchFamily="18" charset="0"/>
              <a:cs typeface="Times New Roman" panose="02020603050405020304" pitchFamily="18" charset="0"/>
            </a:endParaRPr>
          </a:p>
        </p:txBody>
      </p:sp>
      <p:sp>
        <p:nvSpPr>
          <p:cNvPr id="70659" name="Rectangle 3"/>
          <p:cNvSpPr>
            <a:spLocks noGrp="1" noChangeArrowheads="1"/>
          </p:cNvSpPr>
          <p:nvPr>
            <p:ph idx="1"/>
          </p:nvPr>
        </p:nvSpPr>
        <p:spPr>
          <a:xfrm>
            <a:off x="571500" y="1314306"/>
            <a:ext cx="8001000" cy="4877461"/>
          </a:xfrm>
        </p:spPr>
        <p:txBody>
          <a:bodyPr>
            <a:normAutofit/>
          </a:bodyPr>
          <a:lstStyle/>
          <a:p>
            <a:pPr marL="342900" indent="-342900" eaLnBrk="1" hangingPunct="1">
              <a:buFont typeface="Arial" pitchFamily="34" charset="0"/>
              <a:buChar char="•"/>
            </a:pPr>
            <a:endParaRPr lang="sv-SE" sz="800" dirty="0">
              <a:cs typeface="Times New Roman" panose="02020603050405020304" pitchFamily="18" charset="0"/>
            </a:endParaRPr>
          </a:p>
          <a:p>
            <a:pPr marL="342900" indent="-342900" eaLnBrk="1" hangingPunct="1">
              <a:lnSpc>
                <a:spcPct val="120000"/>
              </a:lnSpc>
              <a:buFont typeface="Arial" panose="020B0604020202020204" pitchFamily="34" charset="0"/>
              <a:buChar char="•"/>
            </a:pPr>
            <a:r>
              <a:rPr lang="sv-SE" sz="2400" dirty="0">
                <a:cs typeface="Times New Roman" panose="02020603050405020304" pitchFamily="18" charset="0"/>
              </a:rPr>
              <a:t>Introduktion</a:t>
            </a:r>
          </a:p>
          <a:p>
            <a:pPr marL="342900" indent="-342900" eaLnBrk="1" hangingPunct="1">
              <a:lnSpc>
                <a:spcPct val="120000"/>
              </a:lnSpc>
              <a:buFont typeface="Arial" panose="020B0604020202020204" pitchFamily="34" charset="0"/>
              <a:buChar char="•"/>
            </a:pPr>
            <a:r>
              <a:rPr lang="sv-SE" sz="2400" dirty="0">
                <a:cs typeface="Times New Roman" panose="02020603050405020304" pitchFamily="18" charset="0"/>
              </a:rPr>
              <a:t>Genomgång av hemövning</a:t>
            </a:r>
          </a:p>
          <a:p>
            <a:pPr marL="342900" indent="-342900" eaLnBrk="1" hangingPunct="1">
              <a:lnSpc>
                <a:spcPct val="120000"/>
              </a:lnSpc>
              <a:buFont typeface="Arial" panose="020B0604020202020204" pitchFamily="34" charset="0"/>
              <a:buChar char="•"/>
            </a:pPr>
            <a:r>
              <a:rPr lang="sv-SE" sz="2400" dirty="0">
                <a:cs typeface="Times New Roman" panose="02020603050405020304" pitchFamily="18" charset="0"/>
              </a:rPr>
              <a:t>Ta och fånga initiativ och backa undan</a:t>
            </a:r>
          </a:p>
          <a:p>
            <a:pPr marL="342900" indent="-342900" eaLnBrk="1" hangingPunct="1">
              <a:lnSpc>
                <a:spcPct val="120000"/>
              </a:lnSpc>
              <a:buFont typeface="Arial" panose="020B0604020202020204" pitchFamily="34" charset="0"/>
              <a:buChar char="•"/>
            </a:pPr>
            <a:r>
              <a:rPr lang="sv-SE" sz="2400" dirty="0">
                <a:cs typeface="Times New Roman" panose="02020603050405020304" pitchFamily="18" charset="0"/>
              </a:rPr>
              <a:t>Fånga initiativ</a:t>
            </a:r>
          </a:p>
          <a:p>
            <a:pPr marL="342900" indent="-342900" eaLnBrk="1" hangingPunct="1">
              <a:lnSpc>
                <a:spcPct val="120000"/>
              </a:lnSpc>
              <a:buFont typeface="Arial" panose="020B0604020202020204" pitchFamily="34" charset="0"/>
              <a:buChar char="•"/>
            </a:pPr>
            <a:r>
              <a:rPr lang="sv-SE" sz="2400" dirty="0">
                <a:cs typeface="Times New Roman" panose="02020603050405020304" pitchFamily="18" charset="0"/>
              </a:rPr>
              <a:t>Samspelsanalys</a:t>
            </a:r>
          </a:p>
          <a:p>
            <a:pPr marL="342900" indent="-342900" eaLnBrk="1" hangingPunct="1">
              <a:lnSpc>
                <a:spcPct val="120000"/>
              </a:lnSpc>
              <a:buFont typeface="Arial" panose="020B0604020202020204" pitchFamily="34" charset="0"/>
              <a:buChar char="•"/>
            </a:pPr>
            <a:r>
              <a:rPr lang="sv-SE" sz="2400" dirty="0">
                <a:cs typeface="Times New Roman" panose="02020603050405020304" pitchFamily="18" charset="0"/>
              </a:rPr>
              <a:t>Ny övning hemma</a:t>
            </a:r>
          </a:p>
          <a:p>
            <a:pPr eaLnBrk="1" hangingPunct="1"/>
            <a:endParaRPr lang="sv-SE" sz="2400" dirty="0">
              <a:latin typeface="Times New Roman" panose="02020603050405020304" pitchFamily="18" charset="0"/>
              <a:cs typeface="Times New Roman" panose="02020603050405020304" pitchFamily="18" charset="0"/>
            </a:endParaRPr>
          </a:p>
        </p:txBody>
      </p:sp>
      <p:pic>
        <p:nvPicPr>
          <p:cNvPr id="4" name="Bildobjekt 3" descr="\\ad.stockholm.se\cli-sd\cc2sd002\003871\Precens\Brottsprevention\Komet1\Administration\Logotype\PLUS\PLUS logo användbar.jpg"/>
          <p:cNvPicPr/>
          <p:nvPr/>
        </p:nvPicPr>
        <p:blipFill>
          <a:blip r:embed="rId4"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8231188" cy="330592"/>
          </a:xfrm>
        </p:spPr>
        <p:txBody>
          <a:bodyPr>
            <a:noAutofit/>
          </a:bodyPr>
          <a:lstStyle/>
          <a:p>
            <a:r>
              <a:rPr lang="sv-SE" dirty="0">
                <a:latin typeface="+mn-lt"/>
                <a:cs typeface="Times New Roman" panose="02020603050405020304" pitchFamily="18" charset="0"/>
              </a:rPr>
              <a:t>Ta initiativ</a:t>
            </a:r>
          </a:p>
        </p:txBody>
      </p:sp>
      <p:sp>
        <p:nvSpPr>
          <p:cNvPr id="3" name="Platshållare för innehåll 2"/>
          <p:cNvSpPr>
            <a:spLocks noGrp="1"/>
          </p:cNvSpPr>
          <p:nvPr>
            <p:ph idx="1"/>
          </p:nvPr>
        </p:nvSpPr>
        <p:spPr>
          <a:xfrm>
            <a:off x="457200" y="787792"/>
            <a:ext cx="8231188" cy="4784334"/>
          </a:xfrm>
        </p:spPr>
        <p:txBody>
          <a:bodyPr>
            <a:normAutofit/>
          </a:bodyPr>
          <a:lstStyle/>
          <a:p>
            <a:pPr marL="342900" indent="-342900">
              <a:buFont typeface="Arial" pitchFamily="34" charset="0"/>
              <a:buChar char="•"/>
            </a:pPr>
            <a:r>
              <a:rPr lang="sv-SE" sz="2400" dirty="0">
                <a:cs typeface="Times New Roman" panose="02020603050405020304" pitchFamily="18" charset="0"/>
              </a:rPr>
              <a:t>Försök välja rätt tillfälle</a:t>
            </a:r>
          </a:p>
          <a:p>
            <a:pPr marL="342900" indent="-342900">
              <a:buFont typeface="Arial" pitchFamily="34" charset="0"/>
              <a:buChar char="•"/>
            </a:pPr>
            <a:r>
              <a:rPr lang="sv-SE" sz="2400" dirty="0">
                <a:cs typeface="Times New Roman" panose="02020603050405020304" pitchFamily="18" charset="0"/>
              </a:rPr>
              <a:t>Ta initiativ utan att det framstår som ett krav</a:t>
            </a:r>
          </a:p>
          <a:p>
            <a:pPr marL="342900" indent="-342900">
              <a:buFont typeface="Arial" pitchFamily="34" charset="0"/>
              <a:buChar char="•"/>
            </a:pPr>
            <a:r>
              <a:rPr lang="sv-SE" sz="2400" dirty="0">
                <a:cs typeface="Times New Roman" panose="02020603050405020304" pitchFamily="18" charset="0"/>
              </a:rPr>
              <a:t>Planera in eller prova spontant</a:t>
            </a:r>
            <a:br>
              <a:rPr lang="sv-SE" sz="2400" dirty="0">
                <a:cs typeface="Times New Roman" panose="02020603050405020304" pitchFamily="18" charset="0"/>
              </a:rPr>
            </a:br>
            <a:endParaRPr lang="sv-SE" sz="2400" dirty="0">
              <a:cs typeface="Times New Roman" panose="02020603050405020304" pitchFamily="18" charset="0"/>
            </a:endParaRPr>
          </a:p>
          <a:p>
            <a:r>
              <a:rPr lang="sv-SE" sz="2800" b="1" dirty="0">
                <a:cs typeface="Times New Roman" panose="02020603050405020304" pitchFamily="18" charset="0"/>
              </a:rPr>
              <a:t>Hantera avvisanden</a:t>
            </a:r>
          </a:p>
          <a:p>
            <a:pPr marL="342900" indent="-342900">
              <a:buFont typeface="Arial" pitchFamily="34" charset="0"/>
              <a:buChar char="•"/>
            </a:pPr>
            <a:r>
              <a:rPr lang="sv-SE" sz="2400" dirty="0">
                <a:cs typeface="Times New Roman" panose="02020603050405020304" pitchFamily="18" charset="0"/>
              </a:rPr>
              <a:t>Var följsam med ungdomens förslag</a:t>
            </a:r>
          </a:p>
          <a:p>
            <a:pPr marL="342900" indent="-342900">
              <a:buFont typeface="Arial" pitchFamily="34" charset="0"/>
              <a:buChar char="•"/>
            </a:pPr>
            <a:r>
              <a:rPr lang="sv-SE" sz="2400" dirty="0">
                <a:cs typeface="Times New Roman" panose="02020603050405020304" pitchFamily="18" charset="0"/>
              </a:rPr>
              <a:t>Ta det inte personligt</a:t>
            </a:r>
          </a:p>
          <a:p>
            <a:pPr marL="342900" indent="-342900">
              <a:buFont typeface="Arial" pitchFamily="34" charset="0"/>
              <a:buChar char="•"/>
            </a:pPr>
            <a:r>
              <a:rPr lang="sv-SE" sz="2400" dirty="0">
                <a:cs typeface="Times New Roman" panose="02020603050405020304" pitchFamily="18" charset="0"/>
              </a:rPr>
              <a:t>Kom med nya initiativ vid annat tillfälle</a:t>
            </a:r>
          </a:p>
          <a:p>
            <a:pPr marL="342900" indent="-342900">
              <a:buFont typeface="Arial" pitchFamily="34" charset="0"/>
              <a:buChar char="•"/>
            </a:pPr>
            <a:r>
              <a:rPr lang="sv-SE" sz="2400" dirty="0">
                <a:cs typeface="Times New Roman" panose="02020603050405020304" pitchFamily="18" charset="0"/>
              </a:rPr>
              <a:t>Tänk på uppmärksamhetsprincipen!</a:t>
            </a:r>
          </a:p>
          <a:p>
            <a:pPr marL="342900" indent="-342900">
              <a:buFont typeface="Arial" pitchFamily="34" charset="0"/>
              <a:buChar char="•"/>
            </a:pPr>
            <a:r>
              <a:rPr lang="sv-SE" sz="2400" dirty="0">
                <a:cs typeface="Times New Roman" panose="02020603050405020304" pitchFamily="18" charset="0"/>
              </a:rPr>
              <a:t>Ha en strategi – ha tålamod</a:t>
            </a:r>
          </a:p>
          <a:p>
            <a:endParaRPr lang="sv-SE" sz="2400" dirty="0">
              <a:latin typeface="Times New Roman" panose="02020603050405020304" pitchFamily="18" charset="0"/>
              <a:cs typeface="Times New Roman" panose="02020603050405020304" pitchFamily="18" charset="0"/>
            </a:endParaRPr>
          </a:p>
          <a:p>
            <a:endParaRPr lang="sv-SE" sz="2400" dirty="0">
              <a:latin typeface="Times New Roman" panose="02020603050405020304" pitchFamily="18" charset="0"/>
              <a:cs typeface="Times New Roman" panose="02020603050405020304" pitchFamily="18" charset="0"/>
            </a:endParaRPr>
          </a:p>
          <a:p>
            <a:pPr>
              <a:buNone/>
            </a:pPr>
            <a:endParaRPr lang="sv-SE" sz="2400" dirty="0">
              <a:latin typeface="Times New Roman" panose="02020603050405020304" pitchFamily="18" charset="0"/>
              <a:cs typeface="Times New Roman" panose="02020603050405020304" pitchFamily="18" charset="0"/>
            </a:endParaRPr>
          </a:p>
        </p:txBody>
      </p:sp>
      <p:pic>
        <p:nvPicPr>
          <p:cNvPr id="4" name="Bildobjekt 3"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ubrik 1"/>
          <p:cNvSpPr>
            <a:spLocks noGrp="1"/>
          </p:cNvSpPr>
          <p:nvPr>
            <p:ph type="title"/>
          </p:nvPr>
        </p:nvSpPr>
        <p:spPr/>
        <p:txBody>
          <a:bodyPr/>
          <a:lstStyle/>
          <a:p>
            <a:pPr eaLnBrk="1" hangingPunct="1"/>
            <a:endParaRPr lang="sv-SE" dirty="0"/>
          </a:p>
        </p:txBody>
      </p:sp>
      <p:pic>
        <p:nvPicPr>
          <p:cNvPr id="11267" name="Picture 7" descr="C:\Documents and Settings\Komet\Lokala inställningar\Temporary Internet Files\Content.IE5\69H6FIH0\MCj04316210000[1].png"/>
          <p:cNvPicPr>
            <a:picLocks noChangeAspect="1" noChangeArrowheads="1"/>
          </p:cNvPicPr>
          <p:nvPr/>
        </p:nvPicPr>
        <p:blipFill>
          <a:blip r:embed="rId3" cstate="print"/>
          <a:srcRect/>
          <a:stretch>
            <a:fillRect/>
          </a:stretch>
        </p:blipFill>
        <p:spPr bwMode="auto">
          <a:xfrm>
            <a:off x="3714750" y="2571750"/>
            <a:ext cx="1714500" cy="1714500"/>
          </a:xfrm>
          <a:prstGeom prst="rect">
            <a:avLst/>
          </a:prstGeom>
          <a:noFill/>
          <a:ln w="9525">
            <a:noFill/>
            <a:miter lim="800000"/>
            <a:headEnd/>
            <a:tailEnd/>
          </a:ln>
        </p:spPr>
      </p:pic>
      <p:pic>
        <p:nvPicPr>
          <p:cNvPr id="11268" name="Picture 8" descr="C:\Documents and Settings\Komet\Lokala inställningar\Temporary Internet Files\Content.IE5\69H6FIH0\MCj04316210000[1].png"/>
          <p:cNvPicPr>
            <a:picLocks noChangeAspect="1" noChangeArrowheads="1"/>
          </p:cNvPicPr>
          <p:nvPr/>
        </p:nvPicPr>
        <p:blipFill>
          <a:blip r:embed="rId3" cstate="print"/>
          <a:srcRect/>
          <a:stretch>
            <a:fillRect/>
          </a:stretch>
        </p:blipFill>
        <p:spPr bwMode="auto">
          <a:xfrm>
            <a:off x="2643188" y="2714625"/>
            <a:ext cx="1714500" cy="1714500"/>
          </a:xfrm>
          <a:prstGeom prst="rect">
            <a:avLst/>
          </a:prstGeom>
          <a:noFill/>
          <a:ln w="9525">
            <a:noFill/>
            <a:miter lim="800000"/>
            <a:headEnd/>
            <a:tailEnd/>
          </a:ln>
        </p:spPr>
      </p:pic>
      <p:sp>
        <p:nvSpPr>
          <p:cNvPr id="11269" name="Platshållare för innehåll 9"/>
          <p:cNvSpPr>
            <a:spLocks noGrp="1"/>
          </p:cNvSpPr>
          <p:nvPr>
            <p:ph idx="1"/>
          </p:nvPr>
        </p:nvSpPr>
        <p:spPr/>
        <p:txBody>
          <a:bodyPr/>
          <a:lstStyle/>
          <a:p>
            <a:pPr eaLnBrk="1" hangingPunct="1"/>
            <a:endParaRPr lang="sv-SE" dirty="0"/>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E76C5E78-006F-4A72-880B-13E5C0549C52}"/>
              </a:ext>
            </a:extLst>
          </p:cNvPr>
          <p:cNvPicPr/>
          <p:nvPr/>
        </p:nvPicPr>
        <p:blipFill>
          <a:blip r:embed="rId4"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000" b="0" dirty="0">
                <a:latin typeface="+mn-lt"/>
                <a:cs typeface="Times New Roman" panose="02020603050405020304" pitchFamily="18" charset="0"/>
              </a:rPr>
              <a:t>Samspelsanalys</a:t>
            </a:r>
          </a:p>
        </p:txBody>
      </p:sp>
      <p:sp>
        <p:nvSpPr>
          <p:cNvPr id="3" name="Platshållare för innehåll 2"/>
          <p:cNvSpPr>
            <a:spLocks noGrp="1"/>
          </p:cNvSpPr>
          <p:nvPr>
            <p:ph idx="1"/>
          </p:nvPr>
        </p:nvSpPr>
        <p:spPr/>
        <p:txBody>
          <a:bodyPr/>
          <a:lstStyle/>
          <a:p>
            <a:endParaRPr lang="sv-SE" sz="1800" dirty="0">
              <a:latin typeface="Times New Roman" panose="02020603050405020304" pitchFamily="18" charset="0"/>
              <a:cs typeface="Times New Roman" panose="02020603050405020304" pitchFamily="18" charset="0"/>
            </a:endParaRPr>
          </a:p>
          <a:p>
            <a:endParaRPr lang="sv-SE" sz="1800" dirty="0">
              <a:latin typeface="Times New Roman" panose="02020603050405020304" pitchFamily="18" charset="0"/>
              <a:cs typeface="Times New Roman" panose="02020603050405020304" pitchFamily="18" charset="0"/>
            </a:endParaRPr>
          </a:p>
          <a:p>
            <a:endParaRPr lang="sv-SE" sz="1800" dirty="0">
              <a:latin typeface="Times New Roman" panose="02020603050405020304" pitchFamily="18" charset="0"/>
              <a:cs typeface="Times New Roman" panose="02020603050405020304" pitchFamily="18" charset="0"/>
            </a:endParaRPr>
          </a:p>
        </p:txBody>
      </p:sp>
      <p:sp>
        <p:nvSpPr>
          <p:cNvPr id="4" name="Rektangel med rundade hörn 3"/>
          <p:cNvSpPr/>
          <p:nvPr/>
        </p:nvSpPr>
        <p:spPr>
          <a:xfrm>
            <a:off x="200705" y="2332068"/>
            <a:ext cx="1722512" cy="1863356"/>
          </a:xfrm>
          <a:prstGeom prst="roundRect">
            <a:avLst>
              <a:gd name="adj" fmla="val 15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Situation</a:t>
            </a:r>
          </a:p>
          <a:p>
            <a:pPr algn="ctr"/>
            <a:r>
              <a:rPr lang="sv-SE" sz="2000" dirty="0">
                <a:solidFill>
                  <a:schemeClr val="tx1"/>
                </a:solidFill>
                <a:cs typeface="Times New Roman" panose="02020603050405020304" pitchFamily="18" charset="0"/>
              </a:rPr>
              <a:t>Vad händer innan</a:t>
            </a:r>
            <a:r>
              <a:rPr lang="sv-SE" dirty="0">
                <a:solidFill>
                  <a:schemeClr val="tx1"/>
                </a:solidFill>
                <a:cs typeface="Times New Roman" panose="02020603050405020304" pitchFamily="18" charset="0"/>
              </a:rPr>
              <a:t>?</a:t>
            </a:r>
          </a:p>
        </p:txBody>
      </p:sp>
      <p:sp>
        <p:nvSpPr>
          <p:cNvPr id="6" name="Ellips 5"/>
          <p:cNvSpPr/>
          <p:nvPr/>
        </p:nvSpPr>
        <p:spPr>
          <a:xfrm>
            <a:off x="3207458" y="2348880"/>
            <a:ext cx="2254065" cy="18633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Beteende</a:t>
            </a:r>
          </a:p>
          <a:p>
            <a:pPr algn="ctr"/>
            <a:r>
              <a:rPr lang="sv-SE" dirty="0">
                <a:solidFill>
                  <a:schemeClr val="tx1"/>
                </a:solidFill>
                <a:cs typeface="Times New Roman" panose="02020603050405020304" pitchFamily="18" charset="0"/>
              </a:rPr>
              <a:t>Vad ungdomen gör</a:t>
            </a:r>
          </a:p>
        </p:txBody>
      </p:sp>
      <p:sp>
        <p:nvSpPr>
          <p:cNvPr id="7" name="Höger 6"/>
          <p:cNvSpPr/>
          <p:nvPr/>
        </p:nvSpPr>
        <p:spPr>
          <a:xfrm>
            <a:off x="2047273" y="301520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imes New Roman" panose="02020603050405020304" pitchFamily="18" charset="0"/>
              <a:cs typeface="Times New Roman" panose="02020603050405020304" pitchFamily="18" charset="0"/>
            </a:endParaRPr>
          </a:p>
        </p:txBody>
      </p:sp>
      <p:sp>
        <p:nvSpPr>
          <p:cNvPr id="8" name="Höger 7"/>
          <p:cNvSpPr/>
          <p:nvPr/>
        </p:nvSpPr>
        <p:spPr>
          <a:xfrm>
            <a:off x="5643300" y="302143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imes New Roman" panose="02020603050405020304" pitchFamily="18" charset="0"/>
              <a:cs typeface="Times New Roman" panose="02020603050405020304" pitchFamily="18" charset="0"/>
            </a:endParaRPr>
          </a:p>
        </p:txBody>
      </p:sp>
      <p:sp>
        <p:nvSpPr>
          <p:cNvPr id="9" name="Rektangel med rundade hörn 8"/>
          <p:cNvSpPr/>
          <p:nvPr/>
        </p:nvSpPr>
        <p:spPr>
          <a:xfrm>
            <a:off x="6715477" y="2348880"/>
            <a:ext cx="2254064" cy="1863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Konsekvens</a:t>
            </a:r>
          </a:p>
          <a:p>
            <a:pPr algn="ctr"/>
            <a:r>
              <a:rPr lang="sv-SE" sz="2000" dirty="0">
                <a:solidFill>
                  <a:schemeClr val="tx1"/>
                </a:solidFill>
                <a:cs typeface="Times New Roman" panose="02020603050405020304" pitchFamily="18" charset="0"/>
              </a:rPr>
              <a:t>Vad händer efter</a:t>
            </a:r>
            <a:r>
              <a:rPr lang="sv-SE" dirty="0">
                <a:solidFill>
                  <a:schemeClr val="tx1"/>
                </a:solidFill>
                <a:cs typeface="Times New Roman" panose="02020603050405020304" pitchFamily="18" charset="0"/>
              </a:rPr>
              <a:t>?</a:t>
            </a:r>
          </a:p>
        </p:txBody>
      </p:sp>
      <p:pic>
        <p:nvPicPr>
          <p:cNvPr id="10" name="Bildobjekt 9"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000" b="0" dirty="0">
                <a:latin typeface="+mn-lt"/>
                <a:cs typeface="Times New Roman" panose="02020603050405020304" pitchFamily="18" charset="0"/>
              </a:rPr>
              <a:t>Hur använda samspelsanalysen?</a:t>
            </a:r>
            <a:br>
              <a:rPr lang="sv-SE" sz="4000" b="0" dirty="0">
                <a:latin typeface="+mn-lt"/>
                <a:cs typeface="Times New Roman" panose="02020603050405020304" pitchFamily="18" charset="0"/>
              </a:rPr>
            </a:br>
            <a:r>
              <a:rPr lang="sv-SE" sz="3200" b="0" dirty="0">
                <a:latin typeface="+mn-lt"/>
                <a:cs typeface="Times New Roman" panose="02020603050405020304" pitchFamily="18" charset="0"/>
              </a:rPr>
              <a:t>Problembeteende</a:t>
            </a:r>
            <a:endParaRPr lang="sv-SE" sz="4000" b="0" dirty="0">
              <a:latin typeface="+mn-lt"/>
              <a:cs typeface="Times New Roman" panose="02020603050405020304" pitchFamily="18" charset="0"/>
            </a:endParaRPr>
          </a:p>
        </p:txBody>
      </p:sp>
      <p:sp>
        <p:nvSpPr>
          <p:cNvPr id="3" name="Platshållare för innehåll 2"/>
          <p:cNvSpPr>
            <a:spLocks noGrp="1"/>
          </p:cNvSpPr>
          <p:nvPr>
            <p:ph idx="1"/>
          </p:nvPr>
        </p:nvSpPr>
        <p:spPr/>
        <p:txBody>
          <a:bodyPr/>
          <a:lstStyle/>
          <a:p>
            <a:endParaRPr lang="sv-SE" sz="1800" dirty="0">
              <a:latin typeface="Times New Roman" panose="02020603050405020304" pitchFamily="18" charset="0"/>
              <a:cs typeface="Times New Roman" panose="02020603050405020304" pitchFamily="18" charset="0"/>
            </a:endParaRPr>
          </a:p>
          <a:p>
            <a:endParaRPr lang="sv-SE" sz="1800" dirty="0">
              <a:latin typeface="Times New Roman" panose="02020603050405020304" pitchFamily="18" charset="0"/>
              <a:cs typeface="Times New Roman" panose="02020603050405020304" pitchFamily="18" charset="0"/>
            </a:endParaRPr>
          </a:p>
          <a:p>
            <a:endParaRPr lang="sv-SE" sz="1800" dirty="0">
              <a:latin typeface="Times New Roman" panose="02020603050405020304" pitchFamily="18" charset="0"/>
              <a:cs typeface="Times New Roman" panose="02020603050405020304" pitchFamily="18" charset="0"/>
            </a:endParaRPr>
          </a:p>
        </p:txBody>
      </p:sp>
      <p:sp>
        <p:nvSpPr>
          <p:cNvPr id="4" name="Rektangel med rundade hörn 3"/>
          <p:cNvSpPr/>
          <p:nvPr/>
        </p:nvSpPr>
        <p:spPr>
          <a:xfrm>
            <a:off x="200705" y="2332068"/>
            <a:ext cx="1722512" cy="1863356"/>
          </a:xfrm>
          <a:prstGeom prst="roundRect">
            <a:avLst>
              <a:gd name="adj" fmla="val 15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S</a:t>
            </a:r>
          </a:p>
        </p:txBody>
      </p:sp>
      <p:sp>
        <p:nvSpPr>
          <p:cNvPr id="6" name="Ellips 5"/>
          <p:cNvSpPr/>
          <p:nvPr/>
        </p:nvSpPr>
        <p:spPr>
          <a:xfrm>
            <a:off x="3207458" y="2273929"/>
            <a:ext cx="2254065" cy="2013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B</a:t>
            </a:r>
          </a:p>
          <a:p>
            <a:pPr algn="ctr"/>
            <a:r>
              <a:rPr lang="sv-SE" sz="1800" dirty="0">
                <a:solidFill>
                  <a:schemeClr val="tx1"/>
                </a:solidFill>
                <a:cs typeface="Times New Roman" panose="02020603050405020304" pitchFamily="18" charset="0"/>
              </a:rPr>
              <a:t>Ungdomen vägrar städa, </a:t>
            </a:r>
            <a:r>
              <a:rPr lang="sv-SE" sz="1800" b="1" dirty="0">
                <a:solidFill>
                  <a:schemeClr val="tx1"/>
                </a:solidFill>
                <a:cs typeface="Times New Roman" panose="02020603050405020304" pitchFamily="18" charset="0"/>
              </a:rPr>
              <a:t>håller på med telefonen</a:t>
            </a:r>
          </a:p>
        </p:txBody>
      </p:sp>
      <p:sp>
        <p:nvSpPr>
          <p:cNvPr id="7" name="Höger 6"/>
          <p:cNvSpPr/>
          <p:nvPr/>
        </p:nvSpPr>
        <p:spPr>
          <a:xfrm>
            <a:off x="2047273" y="301520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imes New Roman" panose="02020603050405020304" pitchFamily="18" charset="0"/>
              <a:cs typeface="Times New Roman" panose="02020603050405020304" pitchFamily="18" charset="0"/>
            </a:endParaRPr>
          </a:p>
        </p:txBody>
      </p:sp>
      <p:sp>
        <p:nvSpPr>
          <p:cNvPr id="8" name="Höger 7"/>
          <p:cNvSpPr/>
          <p:nvPr/>
        </p:nvSpPr>
        <p:spPr>
          <a:xfrm>
            <a:off x="5643300" y="302143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imes New Roman" panose="02020603050405020304" pitchFamily="18" charset="0"/>
              <a:cs typeface="Times New Roman" panose="02020603050405020304" pitchFamily="18" charset="0"/>
            </a:endParaRPr>
          </a:p>
        </p:txBody>
      </p:sp>
      <p:sp>
        <p:nvSpPr>
          <p:cNvPr id="9" name="Rektangel med rundade hörn 8"/>
          <p:cNvSpPr/>
          <p:nvPr/>
        </p:nvSpPr>
        <p:spPr>
          <a:xfrm>
            <a:off x="6715477" y="2348880"/>
            <a:ext cx="2254064" cy="1863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K</a:t>
            </a:r>
            <a:endParaRPr lang="sv-SE" dirty="0">
              <a:solidFill>
                <a:schemeClr val="tx1"/>
              </a:solidFill>
              <a:cs typeface="Times New Roman" panose="02020603050405020304" pitchFamily="18" charset="0"/>
            </a:endParaRPr>
          </a:p>
        </p:txBody>
      </p:sp>
      <p:pic>
        <p:nvPicPr>
          <p:cNvPr id="10" name="Bildobjekt 9"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extLst>
      <p:ext uri="{BB962C8B-B14F-4D97-AF65-F5344CB8AC3E}">
        <p14:creationId xmlns:p14="http://schemas.microsoft.com/office/powerpoint/2010/main" val="1990678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000" b="0" dirty="0">
                <a:latin typeface="+mn-lt"/>
                <a:cs typeface="Times New Roman" panose="02020603050405020304" pitchFamily="18" charset="0"/>
              </a:rPr>
              <a:t>Hur använda samspelsanalysen?</a:t>
            </a:r>
            <a:br>
              <a:rPr lang="sv-SE" sz="4000" b="0" dirty="0">
                <a:latin typeface="+mn-lt"/>
                <a:cs typeface="Times New Roman" panose="02020603050405020304" pitchFamily="18" charset="0"/>
              </a:rPr>
            </a:br>
            <a:r>
              <a:rPr lang="sv-SE" sz="3200" b="0" dirty="0">
                <a:latin typeface="+mn-lt"/>
                <a:cs typeface="Times New Roman" panose="02020603050405020304" pitchFamily="18" charset="0"/>
              </a:rPr>
              <a:t>Målbeteende</a:t>
            </a:r>
            <a:endParaRPr lang="sv-SE" sz="4000" b="0" dirty="0">
              <a:latin typeface="+mn-lt"/>
              <a:cs typeface="Times New Roman" panose="02020603050405020304" pitchFamily="18" charset="0"/>
            </a:endParaRPr>
          </a:p>
        </p:txBody>
      </p:sp>
      <p:sp>
        <p:nvSpPr>
          <p:cNvPr id="4" name="Rektangel med rundade hörn 3"/>
          <p:cNvSpPr/>
          <p:nvPr/>
        </p:nvSpPr>
        <p:spPr>
          <a:xfrm>
            <a:off x="200705" y="2332068"/>
            <a:ext cx="1722512" cy="1863356"/>
          </a:xfrm>
          <a:prstGeom prst="roundRect">
            <a:avLst>
              <a:gd name="adj" fmla="val 15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S</a:t>
            </a:r>
          </a:p>
        </p:txBody>
      </p:sp>
      <p:sp>
        <p:nvSpPr>
          <p:cNvPr id="6" name="Ellips 5"/>
          <p:cNvSpPr/>
          <p:nvPr/>
        </p:nvSpPr>
        <p:spPr>
          <a:xfrm>
            <a:off x="3500701" y="2273929"/>
            <a:ext cx="1960822" cy="2013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B</a:t>
            </a:r>
          </a:p>
          <a:p>
            <a:pPr algn="ctr"/>
            <a:r>
              <a:rPr lang="sv-SE" sz="1800" dirty="0">
                <a:solidFill>
                  <a:schemeClr val="tx1"/>
                </a:solidFill>
                <a:cs typeface="Times New Roman" panose="02020603050405020304" pitchFamily="18" charset="0"/>
              </a:rPr>
              <a:t>Ungdomen städar</a:t>
            </a:r>
            <a:endParaRPr lang="sv-SE" sz="1800" b="1" dirty="0">
              <a:solidFill>
                <a:schemeClr val="tx1"/>
              </a:solidFill>
              <a:cs typeface="Times New Roman" panose="02020603050405020304" pitchFamily="18" charset="0"/>
            </a:endParaRPr>
          </a:p>
        </p:txBody>
      </p:sp>
      <p:sp>
        <p:nvSpPr>
          <p:cNvPr id="7" name="Höger 6"/>
          <p:cNvSpPr/>
          <p:nvPr/>
        </p:nvSpPr>
        <p:spPr>
          <a:xfrm>
            <a:off x="2639388" y="3021430"/>
            <a:ext cx="76754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imes New Roman" panose="02020603050405020304" pitchFamily="18" charset="0"/>
              <a:cs typeface="Times New Roman" panose="02020603050405020304" pitchFamily="18" charset="0"/>
            </a:endParaRPr>
          </a:p>
        </p:txBody>
      </p:sp>
      <p:sp>
        <p:nvSpPr>
          <p:cNvPr id="9" name="Rektangel med rundade hörn 8"/>
          <p:cNvSpPr/>
          <p:nvPr/>
        </p:nvSpPr>
        <p:spPr>
          <a:xfrm>
            <a:off x="6715477" y="2348880"/>
            <a:ext cx="2254064" cy="1863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K</a:t>
            </a:r>
            <a:endParaRPr lang="sv-SE" dirty="0">
              <a:solidFill>
                <a:schemeClr val="tx1"/>
              </a:solidFill>
              <a:cs typeface="Times New Roman" panose="02020603050405020304" pitchFamily="18" charset="0"/>
            </a:endParaRPr>
          </a:p>
        </p:txBody>
      </p:sp>
      <p:pic>
        <p:nvPicPr>
          <p:cNvPr id="10" name="Bildobjekt 9"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
        <p:nvSpPr>
          <p:cNvPr id="11" name="Rektangel med rundade hörn 3">
            <a:extLst>
              <a:ext uri="{FF2B5EF4-FFF2-40B4-BE49-F238E27FC236}">
                <a16:creationId xmlns:a16="http://schemas.microsoft.com/office/drawing/2014/main" id="{26A18FE9-31F8-4E63-A3FF-D68B439E59EF}"/>
              </a:ext>
            </a:extLst>
          </p:cNvPr>
          <p:cNvSpPr/>
          <p:nvPr/>
        </p:nvSpPr>
        <p:spPr>
          <a:xfrm>
            <a:off x="93675" y="2273929"/>
            <a:ext cx="2390095" cy="2603024"/>
          </a:xfrm>
          <a:prstGeom prst="roundRect">
            <a:avLst>
              <a:gd name="adj" fmla="val 15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solidFill>
                  <a:schemeClr val="accent2"/>
                </a:solidFill>
                <a:cs typeface="Times New Roman" panose="02020603050405020304" pitchFamily="18" charset="0"/>
              </a:rPr>
              <a:t>S</a:t>
            </a:r>
          </a:p>
          <a:p>
            <a:pPr algn="ctr"/>
            <a:r>
              <a:rPr lang="sv-SE" sz="2200" baseline="0" dirty="0">
                <a:solidFill>
                  <a:schemeClr val="accent2"/>
                </a:solidFill>
              </a:rPr>
              <a:t>Vad behöver </a:t>
            </a:r>
            <a:r>
              <a:rPr lang="sv-SE" sz="2200" baseline="0" dirty="0" err="1">
                <a:solidFill>
                  <a:schemeClr val="accent2"/>
                </a:solidFill>
              </a:rPr>
              <a:t>fld</a:t>
            </a:r>
            <a:r>
              <a:rPr lang="sv-SE" sz="2200" baseline="0" dirty="0">
                <a:solidFill>
                  <a:schemeClr val="accent2"/>
                </a:solidFill>
              </a:rPr>
              <a:t> göra </a:t>
            </a:r>
            <a:r>
              <a:rPr lang="sv-SE" sz="2200" b="1" baseline="0" dirty="0">
                <a:solidFill>
                  <a:schemeClr val="accent2"/>
                </a:solidFill>
              </a:rPr>
              <a:t>innan</a:t>
            </a:r>
            <a:r>
              <a:rPr lang="sv-SE" sz="2200" baseline="0" dirty="0">
                <a:solidFill>
                  <a:schemeClr val="accent2"/>
                </a:solidFill>
              </a:rPr>
              <a:t> för att öka chansen att få fram målbeteendet? </a:t>
            </a:r>
            <a:endParaRPr lang="sv-SE" sz="2200" dirty="0">
              <a:solidFill>
                <a:schemeClr val="accent2"/>
              </a:solidFill>
            </a:endParaRPr>
          </a:p>
          <a:p>
            <a:pPr algn="ctr"/>
            <a:endParaRPr lang="sv-SE" sz="2400" b="1" dirty="0">
              <a:solidFill>
                <a:schemeClr val="tx1"/>
              </a:solidFill>
              <a:cs typeface="Times New Roman" panose="02020603050405020304" pitchFamily="18" charset="0"/>
            </a:endParaRPr>
          </a:p>
        </p:txBody>
      </p:sp>
      <p:sp>
        <p:nvSpPr>
          <p:cNvPr id="12" name="Höger 6">
            <a:extLst>
              <a:ext uri="{FF2B5EF4-FFF2-40B4-BE49-F238E27FC236}">
                <a16:creationId xmlns:a16="http://schemas.microsoft.com/office/drawing/2014/main" id="{47F95FFE-F270-46CF-8E80-49BA779A321C}"/>
              </a:ext>
            </a:extLst>
          </p:cNvPr>
          <p:cNvSpPr/>
          <p:nvPr/>
        </p:nvSpPr>
        <p:spPr>
          <a:xfrm>
            <a:off x="5555292" y="3021430"/>
            <a:ext cx="76754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imes New Roman" panose="02020603050405020304" pitchFamily="18" charset="0"/>
              <a:cs typeface="Times New Roman" panose="02020603050405020304" pitchFamily="18" charset="0"/>
            </a:endParaRPr>
          </a:p>
        </p:txBody>
      </p:sp>
      <p:sp>
        <p:nvSpPr>
          <p:cNvPr id="13" name="Rektangel med rundade hörn 3">
            <a:extLst>
              <a:ext uri="{FF2B5EF4-FFF2-40B4-BE49-F238E27FC236}">
                <a16:creationId xmlns:a16="http://schemas.microsoft.com/office/drawing/2014/main" id="{4EAC2648-9EA8-4392-9883-3996F5EEF97C}"/>
              </a:ext>
            </a:extLst>
          </p:cNvPr>
          <p:cNvSpPr/>
          <p:nvPr/>
        </p:nvSpPr>
        <p:spPr>
          <a:xfrm>
            <a:off x="6517382" y="2246707"/>
            <a:ext cx="2532943" cy="2817683"/>
          </a:xfrm>
          <a:prstGeom prst="roundRect">
            <a:avLst>
              <a:gd name="adj" fmla="val 15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accent2"/>
                </a:solidFill>
                <a:cs typeface="Times New Roman" panose="02020603050405020304" pitchFamily="18" charset="0"/>
              </a:rPr>
              <a:t>K</a:t>
            </a:r>
          </a:p>
          <a:p>
            <a:pPr algn="ctr"/>
            <a:r>
              <a:rPr lang="sv-SE" sz="2200" baseline="0" dirty="0">
                <a:solidFill>
                  <a:schemeClr val="accent2"/>
                </a:solidFill>
              </a:rPr>
              <a:t>Vad kan </a:t>
            </a:r>
            <a:r>
              <a:rPr lang="sv-SE" sz="2200" baseline="0" dirty="0" err="1">
                <a:solidFill>
                  <a:schemeClr val="accent2"/>
                </a:solidFill>
              </a:rPr>
              <a:t>fld</a:t>
            </a:r>
            <a:r>
              <a:rPr lang="sv-SE" sz="2200" baseline="0" dirty="0">
                <a:solidFill>
                  <a:schemeClr val="accent2"/>
                </a:solidFill>
              </a:rPr>
              <a:t> göra </a:t>
            </a:r>
            <a:r>
              <a:rPr lang="sv-SE" sz="2200" b="1" baseline="0" dirty="0">
                <a:solidFill>
                  <a:schemeClr val="accent2"/>
                </a:solidFill>
              </a:rPr>
              <a:t>efter</a:t>
            </a:r>
            <a:r>
              <a:rPr lang="sv-SE" sz="2200" baseline="0" dirty="0">
                <a:solidFill>
                  <a:schemeClr val="accent2"/>
                </a:solidFill>
              </a:rPr>
              <a:t> målbeteendet för att öka sannolikheten att det återkommer nästa gång?</a:t>
            </a:r>
            <a:endParaRPr lang="sv-SE" sz="2200" dirty="0">
              <a:solidFill>
                <a:schemeClr val="accent2"/>
              </a:solidFill>
            </a:endParaRPr>
          </a:p>
        </p:txBody>
      </p:sp>
    </p:spTree>
    <p:extLst>
      <p:ext uri="{BB962C8B-B14F-4D97-AF65-F5344CB8AC3E}">
        <p14:creationId xmlns:p14="http://schemas.microsoft.com/office/powerpoint/2010/main" val="327930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ubrik 1"/>
          <p:cNvSpPr>
            <a:spLocks noGrp="1"/>
          </p:cNvSpPr>
          <p:nvPr>
            <p:ph type="title"/>
          </p:nvPr>
        </p:nvSpPr>
        <p:spPr/>
        <p:txBody>
          <a:bodyPr/>
          <a:lstStyle/>
          <a:p>
            <a:pPr eaLnBrk="1" hangingPunct="1"/>
            <a:endParaRPr lang="sv-SE"/>
          </a:p>
        </p:txBody>
      </p:sp>
      <p:pic>
        <p:nvPicPr>
          <p:cNvPr id="11267" name="Picture 7" descr="C:\Documents and Settings\Komet\Lokala inställningar\Temporary Internet Files\Content.IE5\69H6FIH0\MCj04316210000[1].png"/>
          <p:cNvPicPr>
            <a:picLocks noChangeAspect="1" noChangeArrowheads="1"/>
          </p:cNvPicPr>
          <p:nvPr/>
        </p:nvPicPr>
        <p:blipFill>
          <a:blip r:embed="rId3" cstate="print"/>
          <a:srcRect/>
          <a:stretch>
            <a:fillRect/>
          </a:stretch>
        </p:blipFill>
        <p:spPr bwMode="auto">
          <a:xfrm>
            <a:off x="3714750" y="2571750"/>
            <a:ext cx="1714500" cy="1714500"/>
          </a:xfrm>
          <a:prstGeom prst="rect">
            <a:avLst/>
          </a:prstGeom>
          <a:noFill/>
          <a:ln w="9525">
            <a:noFill/>
            <a:miter lim="800000"/>
            <a:headEnd/>
            <a:tailEnd/>
          </a:ln>
        </p:spPr>
      </p:pic>
      <p:pic>
        <p:nvPicPr>
          <p:cNvPr id="11268" name="Picture 8" descr="C:\Documents and Settings\Komet\Lokala inställningar\Temporary Internet Files\Content.IE5\69H6FIH0\MCj04316210000[1].png"/>
          <p:cNvPicPr>
            <a:picLocks noChangeAspect="1" noChangeArrowheads="1"/>
          </p:cNvPicPr>
          <p:nvPr/>
        </p:nvPicPr>
        <p:blipFill>
          <a:blip r:embed="rId3" cstate="print"/>
          <a:srcRect/>
          <a:stretch>
            <a:fillRect/>
          </a:stretch>
        </p:blipFill>
        <p:spPr bwMode="auto">
          <a:xfrm>
            <a:off x="2643188" y="2714625"/>
            <a:ext cx="1714500" cy="1714500"/>
          </a:xfrm>
          <a:prstGeom prst="rect">
            <a:avLst/>
          </a:prstGeom>
          <a:noFill/>
          <a:ln w="9525">
            <a:noFill/>
            <a:miter lim="800000"/>
            <a:headEnd/>
            <a:tailEnd/>
          </a:ln>
        </p:spPr>
      </p:pic>
      <p:sp>
        <p:nvSpPr>
          <p:cNvPr id="11269" name="Platshållare för innehåll 9"/>
          <p:cNvSpPr>
            <a:spLocks noGrp="1"/>
          </p:cNvSpPr>
          <p:nvPr>
            <p:ph idx="1"/>
          </p:nvPr>
        </p:nvSpPr>
        <p:spPr/>
        <p:txBody>
          <a:bodyPr/>
          <a:lstStyle/>
          <a:p>
            <a:pPr eaLnBrk="1" hangingPunct="1"/>
            <a:endParaRPr lang="sv-SE" dirty="0"/>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BA1D228D-07F0-4B68-A29E-118D98389D57}"/>
              </a:ext>
            </a:extLst>
          </p:cNvPr>
          <p:cNvPicPr/>
          <p:nvPr/>
        </p:nvPicPr>
        <p:blipFill>
          <a:blip r:embed="rId4"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806888660"/>
              </p:ext>
            </p:extLst>
          </p:nvPr>
        </p:nvGraphicFramePr>
        <p:xfrm>
          <a:off x="395536" y="764704"/>
          <a:ext cx="853244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6" name="Rectangle 2"/>
          <p:cNvSpPr>
            <a:spLocks noChangeArrowheads="1"/>
          </p:cNvSpPr>
          <p:nvPr/>
        </p:nvSpPr>
        <p:spPr bwMode="auto">
          <a:xfrm>
            <a:off x="1835695" y="4489658"/>
            <a:ext cx="5630053" cy="1343106"/>
          </a:xfrm>
          <a:prstGeom prst="rect">
            <a:avLst/>
          </a:prstGeom>
          <a:solidFill>
            <a:srgbClr val="FFFFFF"/>
          </a:solidFill>
          <a:ln w="38100">
            <a:solidFill>
              <a:srgbClr val="92D05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50000"/>
              </a:lnSpc>
              <a:spcBef>
                <a:spcPct val="0"/>
              </a:spcBef>
              <a:spcAft>
                <a:spcPts val="1000"/>
              </a:spcAft>
              <a:buClrTx/>
              <a:buSzTx/>
              <a:buFontTx/>
              <a:buNone/>
              <a:tabLst/>
            </a:pPr>
            <a:r>
              <a:rPr kumimoji="0" lang="sv-SE"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Förebygga universellt, fånga upp</a:t>
            </a:r>
          </a:p>
          <a:p>
            <a:pPr lvl="0">
              <a:spcAft>
                <a:spcPts val="1000"/>
              </a:spcAft>
            </a:pPr>
            <a:r>
              <a:rPr kumimoji="0" lang="sv-SE"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ABC 0-2, 3-12,</a:t>
            </a:r>
            <a:r>
              <a:rPr lang="sv-SE" dirty="0">
                <a:latin typeface="Times New Roman" panose="02020603050405020304" pitchFamily="18" charset="0"/>
                <a:cs typeface="Times New Roman" panose="02020603050405020304" pitchFamily="18" charset="0"/>
              </a:rPr>
              <a:t> och ABC Tonår, ABC i Förskolan, Föräldraskap i Sverige</a:t>
            </a:r>
            <a:endParaRPr kumimoji="0" lang="sv-SE"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27" name="Rectangle 3"/>
          <p:cNvSpPr>
            <a:spLocks noChangeArrowheads="1"/>
          </p:cNvSpPr>
          <p:nvPr/>
        </p:nvSpPr>
        <p:spPr bwMode="auto">
          <a:xfrm>
            <a:off x="2900098" y="3271862"/>
            <a:ext cx="4565650" cy="1217796"/>
          </a:xfrm>
          <a:prstGeom prst="rect">
            <a:avLst/>
          </a:prstGeom>
          <a:solidFill>
            <a:srgbClr val="FFFFFF"/>
          </a:solidFill>
          <a:ln w="38100">
            <a:solidFill>
              <a:srgbClr val="FFC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50000"/>
              </a:lnSpc>
              <a:spcBef>
                <a:spcPct val="0"/>
              </a:spcBef>
              <a:spcAft>
                <a:spcPts val="1000"/>
              </a:spcAft>
              <a:buClrTx/>
              <a:buSzTx/>
              <a:buFontTx/>
              <a:buNone/>
              <a:tabLst/>
            </a:pPr>
            <a:r>
              <a:rPr kumimoji="0" lang="sv-SE"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Förebygga selektivt, föregripa, tidig insats</a:t>
            </a:r>
          </a:p>
          <a:p>
            <a:pPr marL="0" marR="0" lvl="0" indent="0" defTabSz="914400" rtl="0" eaLnBrk="1" fontAlgn="base" latinLnBrk="0" hangingPunct="1">
              <a:lnSpc>
                <a:spcPct val="100000"/>
              </a:lnSpc>
              <a:spcBef>
                <a:spcPct val="0"/>
              </a:spcBef>
              <a:spcAft>
                <a:spcPts val="1000"/>
              </a:spcAft>
              <a:buClrTx/>
              <a:buSzTx/>
              <a:buFontTx/>
              <a:buNone/>
              <a:tabLst/>
            </a:pPr>
            <a:r>
              <a:rPr kumimoji="0" lang="sv-SE"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Komet 3-11 och 12-18, i-Komet, På Rätt Väg</a:t>
            </a:r>
            <a:r>
              <a:rPr kumimoji="0" lang="sv-SE"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endParaRPr kumimoji="0" lang="sv-SE"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028" name="Rectangle 4"/>
          <p:cNvSpPr>
            <a:spLocks noChangeArrowheads="1"/>
          </p:cNvSpPr>
          <p:nvPr/>
        </p:nvSpPr>
        <p:spPr bwMode="auto">
          <a:xfrm>
            <a:off x="3909749" y="2132856"/>
            <a:ext cx="3556000" cy="1124694"/>
          </a:xfrm>
          <a:prstGeom prst="rect">
            <a:avLst/>
          </a:prstGeom>
          <a:solidFill>
            <a:srgbClr val="FFFFFF"/>
          </a:solidFill>
          <a:ln w="38100">
            <a:solidFill>
              <a:srgbClr val="FF5D37"/>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50000"/>
              </a:lnSpc>
              <a:spcBef>
                <a:spcPct val="0"/>
              </a:spcBef>
              <a:spcAft>
                <a:spcPts val="1000"/>
              </a:spcAft>
              <a:buClrTx/>
              <a:buSzTx/>
              <a:buFontTx/>
              <a:buNone/>
              <a:tabLst/>
            </a:pPr>
            <a:r>
              <a:rPr kumimoji="0" lang="sv-SE"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Förebygga indikerat, behandling</a:t>
            </a:r>
            <a:endParaRPr kumimoji="0" lang="sv-SE"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lvl="0">
              <a:spcAft>
                <a:spcPts val="1000"/>
              </a:spcAft>
            </a:pPr>
            <a:r>
              <a:rPr lang="sv-SE" dirty="0">
                <a:latin typeface="Times New Roman" panose="02020603050405020304" pitchFamily="18" charset="0"/>
                <a:cs typeface="Times New Roman" panose="02020603050405020304" pitchFamily="18" charset="0"/>
              </a:rPr>
              <a:t>Tryggare barn, Förstärkt Komet</a:t>
            </a:r>
            <a:endParaRPr kumimoji="0" lang="sv-SE"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7" name="Bildobjekt 6" descr="\\ad.stockholm.se\cli-sd\cc2sd002\003871\Precens\Brottsprevention\Komet1\Administration\Logotype\PLUS\PLUS logo användbar.jpg"/>
          <p:cNvPicPr/>
          <p:nvPr/>
        </p:nvPicPr>
        <p:blipFill>
          <a:blip r:embed="rId8" cstate="print"/>
          <a:srcRect/>
          <a:stretch>
            <a:fillRect/>
          </a:stretch>
        </p:blipFill>
        <p:spPr bwMode="auto">
          <a:xfrm>
            <a:off x="7164288" y="6165304"/>
            <a:ext cx="1130531" cy="465513"/>
          </a:xfrm>
          <a:prstGeom prst="rect">
            <a:avLst/>
          </a:prstGeom>
          <a:noFill/>
          <a:ln w="9525">
            <a:noFill/>
            <a:miter lim="800000"/>
            <a:headEnd/>
            <a:tailEnd/>
          </a:ln>
        </p:spPr>
      </p:pic>
      <p:sp>
        <p:nvSpPr>
          <p:cNvPr id="8" name="Rubrik 1"/>
          <p:cNvSpPr txBox="1">
            <a:spLocks/>
          </p:cNvSpPr>
          <p:nvPr/>
        </p:nvSpPr>
        <p:spPr>
          <a:xfrm>
            <a:off x="457200" y="457200"/>
            <a:ext cx="8231188" cy="842962"/>
          </a:xfrm>
          <a:prstGeom prst="rect">
            <a:avLst/>
          </a:prstGeom>
        </p:spPr>
        <p:txBody>
          <a:bodyPr/>
          <a:lstStyle>
            <a:lvl1pPr algn="l" defTabSz="914400" rtl="0" eaLnBrk="1" latinLnBrk="0" hangingPunct="1">
              <a:lnSpc>
                <a:spcPts val="2800"/>
              </a:lnSpc>
              <a:spcBef>
                <a:spcPct val="0"/>
              </a:spcBef>
              <a:buNone/>
              <a:defRPr sz="2800" b="1" kern="1200" spc="60" baseline="0">
                <a:solidFill>
                  <a:srgbClr val="000000"/>
                </a:solidFill>
                <a:latin typeface="+mj-lt"/>
                <a:ea typeface="+mj-ea"/>
                <a:cs typeface="+mj-cs"/>
              </a:defRPr>
            </a:lvl1pPr>
          </a:lstStyle>
          <a:p>
            <a:endParaRPr lang="sv-SE" sz="4000" dirty="0">
              <a:latin typeface="Times New Roman" panose="02020603050405020304" pitchFamily="18" charset="0"/>
              <a:cs typeface="Times New Roman" panose="02020603050405020304" pitchFamily="18" charset="0"/>
            </a:endParaRPr>
          </a:p>
          <a:p>
            <a:pPr algn="ctr"/>
            <a:r>
              <a:rPr lang="sv-SE" sz="4000" b="0" dirty="0">
                <a:latin typeface="+mn-lt"/>
                <a:cs typeface="Times New Roman" panose="02020603050405020304" pitchFamily="18" charset="0"/>
              </a:rPr>
              <a:t>PLUS trappstegsmodell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000" b="0" dirty="0">
                <a:latin typeface="+mn-lt"/>
                <a:cs typeface="Times New Roman" panose="02020603050405020304" pitchFamily="18" charset="0"/>
              </a:rPr>
              <a:t>Hur använda samspelsanalysen?</a:t>
            </a:r>
            <a:br>
              <a:rPr lang="sv-SE" sz="4000" b="0" dirty="0">
                <a:latin typeface="+mn-lt"/>
                <a:cs typeface="Times New Roman" panose="02020603050405020304" pitchFamily="18" charset="0"/>
              </a:rPr>
            </a:br>
            <a:r>
              <a:rPr lang="sv-SE" sz="3200" b="0" dirty="0">
                <a:latin typeface="+mn-lt"/>
                <a:cs typeface="Times New Roman" panose="02020603050405020304" pitchFamily="18" charset="0"/>
              </a:rPr>
              <a:t>Applicerat på filmen</a:t>
            </a:r>
            <a:endParaRPr lang="sv-SE" sz="4000" b="0" dirty="0">
              <a:latin typeface="+mn-lt"/>
              <a:cs typeface="Times New Roman" panose="02020603050405020304" pitchFamily="18" charset="0"/>
            </a:endParaRPr>
          </a:p>
        </p:txBody>
      </p:sp>
      <p:sp>
        <p:nvSpPr>
          <p:cNvPr id="3" name="Platshållare för innehåll 2"/>
          <p:cNvSpPr>
            <a:spLocks noGrp="1"/>
          </p:cNvSpPr>
          <p:nvPr>
            <p:ph idx="1"/>
          </p:nvPr>
        </p:nvSpPr>
        <p:spPr/>
        <p:txBody>
          <a:bodyPr/>
          <a:lstStyle/>
          <a:p>
            <a:endParaRPr lang="sv-SE" sz="1800" dirty="0">
              <a:latin typeface="Times New Roman" panose="02020603050405020304" pitchFamily="18" charset="0"/>
              <a:cs typeface="Times New Roman" panose="02020603050405020304" pitchFamily="18" charset="0"/>
            </a:endParaRPr>
          </a:p>
          <a:p>
            <a:endParaRPr lang="sv-SE" sz="1800" dirty="0">
              <a:latin typeface="Times New Roman" panose="02020603050405020304" pitchFamily="18" charset="0"/>
              <a:cs typeface="Times New Roman" panose="02020603050405020304" pitchFamily="18" charset="0"/>
            </a:endParaRPr>
          </a:p>
          <a:p>
            <a:endParaRPr lang="sv-SE" sz="1800" dirty="0">
              <a:latin typeface="Times New Roman" panose="02020603050405020304" pitchFamily="18" charset="0"/>
              <a:cs typeface="Times New Roman" panose="02020603050405020304" pitchFamily="18" charset="0"/>
            </a:endParaRPr>
          </a:p>
        </p:txBody>
      </p:sp>
      <p:sp>
        <p:nvSpPr>
          <p:cNvPr id="4" name="Rektangel med rundade hörn 3"/>
          <p:cNvSpPr/>
          <p:nvPr/>
        </p:nvSpPr>
        <p:spPr>
          <a:xfrm>
            <a:off x="200705" y="2332068"/>
            <a:ext cx="1722512" cy="1863356"/>
          </a:xfrm>
          <a:prstGeom prst="roundRect">
            <a:avLst>
              <a:gd name="adj" fmla="val 15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S</a:t>
            </a:r>
          </a:p>
        </p:txBody>
      </p:sp>
      <p:sp>
        <p:nvSpPr>
          <p:cNvPr id="6" name="Ellips 5"/>
          <p:cNvSpPr/>
          <p:nvPr/>
        </p:nvSpPr>
        <p:spPr>
          <a:xfrm>
            <a:off x="3207458" y="2273929"/>
            <a:ext cx="2254065" cy="2013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B</a:t>
            </a:r>
          </a:p>
        </p:txBody>
      </p:sp>
      <p:sp>
        <p:nvSpPr>
          <p:cNvPr id="7" name="Höger 6"/>
          <p:cNvSpPr/>
          <p:nvPr/>
        </p:nvSpPr>
        <p:spPr>
          <a:xfrm>
            <a:off x="2047273" y="301520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imes New Roman" panose="02020603050405020304" pitchFamily="18" charset="0"/>
              <a:cs typeface="Times New Roman" panose="02020603050405020304" pitchFamily="18" charset="0"/>
            </a:endParaRPr>
          </a:p>
        </p:txBody>
      </p:sp>
      <p:sp>
        <p:nvSpPr>
          <p:cNvPr id="8" name="Höger 7"/>
          <p:cNvSpPr/>
          <p:nvPr/>
        </p:nvSpPr>
        <p:spPr>
          <a:xfrm>
            <a:off x="5643300" y="302143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imes New Roman" panose="02020603050405020304" pitchFamily="18" charset="0"/>
              <a:cs typeface="Times New Roman" panose="02020603050405020304" pitchFamily="18" charset="0"/>
            </a:endParaRPr>
          </a:p>
        </p:txBody>
      </p:sp>
      <p:sp>
        <p:nvSpPr>
          <p:cNvPr id="9" name="Rektangel med rundade hörn 8"/>
          <p:cNvSpPr/>
          <p:nvPr/>
        </p:nvSpPr>
        <p:spPr>
          <a:xfrm>
            <a:off x="6715477" y="2348880"/>
            <a:ext cx="2254064" cy="1863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K</a:t>
            </a:r>
            <a:endParaRPr lang="sv-SE" dirty="0">
              <a:solidFill>
                <a:schemeClr val="tx1"/>
              </a:solidFill>
              <a:cs typeface="Times New Roman" panose="02020603050405020304" pitchFamily="18" charset="0"/>
            </a:endParaRPr>
          </a:p>
        </p:txBody>
      </p:sp>
      <p:pic>
        <p:nvPicPr>
          <p:cNvPr id="10" name="Bildobjekt 9"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extLst>
      <p:ext uri="{BB962C8B-B14F-4D97-AF65-F5344CB8AC3E}">
        <p14:creationId xmlns:p14="http://schemas.microsoft.com/office/powerpoint/2010/main" val="3812219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57400"/>
            <a:ext cx="9144000" cy="1323439"/>
          </a:xfrm>
          <a:prstGeom prst="rect">
            <a:avLst/>
          </a:prstGeom>
        </p:spPr>
        <p:txBody>
          <a:bodyPr wrap="square">
            <a:spAutoFit/>
          </a:bodyPr>
          <a:lstStyle/>
          <a:p>
            <a:pPr algn="ctr"/>
            <a:r>
              <a:rPr lang="sv-SE" sz="4000" b="1" dirty="0">
                <a:latin typeface="Times New Roman" panose="02020603050405020304" pitchFamily="18" charset="0"/>
                <a:cs typeface="Times New Roman" panose="02020603050405020304" pitchFamily="18" charset="0"/>
              </a:rPr>
              <a:t>      </a:t>
            </a:r>
          </a:p>
          <a:p>
            <a:pPr algn="ctr"/>
            <a:r>
              <a:rPr lang="sv-SE" sz="4000" b="1" dirty="0">
                <a:cs typeface="Times New Roman" panose="02020603050405020304" pitchFamily="18" charset="0"/>
              </a:rPr>
              <a:t>  </a:t>
            </a:r>
            <a:r>
              <a:rPr lang="sv-SE" sz="4000" dirty="0">
                <a:cs typeface="Times New Roman" panose="02020603050405020304" pitchFamily="18" charset="0"/>
              </a:rPr>
              <a:t>Träff 3 – Positiv kommunikation </a:t>
            </a:r>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2488A450-3E00-4159-A3B3-0F72814EE428}"/>
              </a:ext>
            </a:extLst>
          </p:cNvPr>
          <p:cNvPicPr/>
          <p:nvPr/>
        </p:nvPicPr>
        <p:blipFill>
          <a:blip r:embed="rId3" cstate="print"/>
          <a:srcRect/>
          <a:stretch>
            <a:fillRect/>
          </a:stretch>
        </p:blipFill>
        <p:spPr bwMode="auto">
          <a:xfrm>
            <a:off x="7449101" y="5940451"/>
            <a:ext cx="1130531" cy="465513"/>
          </a:xfrm>
          <a:prstGeom prst="rect">
            <a:avLst/>
          </a:prstGeom>
          <a:noFill/>
          <a:ln w="9525">
            <a:noFill/>
            <a:miter lim="800000"/>
            <a:headEnd/>
            <a:tailEnd/>
          </a:ln>
        </p:spPr>
      </p:pic>
    </p:spTree>
    <p:extLst>
      <p:ext uri="{BB962C8B-B14F-4D97-AF65-F5344CB8AC3E}">
        <p14:creationId xmlns:p14="http://schemas.microsoft.com/office/powerpoint/2010/main" val="2860807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918BDAA-87FA-4F31-806D-7E32B5F7E1B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384550" y="2927638"/>
            <a:ext cx="5759450" cy="3240405"/>
          </a:xfrm>
          <a:prstGeom prst="rect">
            <a:avLst/>
          </a:prstGeom>
          <a:noFill/>
          <a:ln>
            <a:noFill/>
          </a:ln>
        </p:spPr>
      </p:pic>
      <p:sp>
        <p:nvSpPr>
          <p:cNvPr id="2" name="Rubrik 1"/>
          <p:cNvSpPr>
            <a:spLocks noGrp="1"/>
          </p:cNvSpPr>
          <p:nvPr>
            <p:ph type="title"/>
          </p:nvPr>
        </p:nvSpPr>
        <p:spPr>
          <a:xfrm>
            <a:off x="161365" y="457200"/>
            <a:ext cx="8527024" cy="842962"/>
          </a:xfrm>
        </p:spPr>
        <p:txBody>
          <a:bodyPr>
            <a:normAutofit fontScale="90000"/>
          </a:bodyPr>
          <a:lstStyle/>
          <a:p>
            <a:br>
              <a:rPr lang="sv-SE" sz="4400" b="0" dirty="0">
                <a:latin typeface="+mn-lt"/>
                <a:cs typeface="Times New Roman" panose="02020603050405020304" pitchFamily="18" charset="0"/>
              </a:rPr>
            </a:br>
            <a:r>
              <a:rPr lang="sv-SE" sz="4000" b="0" dirty="0">
                <a:latin typeface="+mn-lt"/>
                <a:cs typeface="Times New Roman" panose="02020603050405020304" pitchFamily="18" charset="0"/>
              </a:rPr>
              <a:t>Dagordning Träff 3 – </a:t>
            </a:r>
            <a:r>
              <a:rPr lang="sv-SE" sz="3100" b="0" dirty="0">
                <a:latin typeface="+mn-lt"/>
                <a:cs typeface="Times New Roman" panose="02020603050405020304" pitchFamily="18" charset="0"/>
              </a:rPr>
              <a:t>Positiv kommunikation</a:t>
            </a:r>
            <a:br>
              <a:rPr lang="sv-SE" sz="2400" dirty="0">
                <a:latin typeface="Times New Roman" panose="02020603050405020304" pitchFamily="18" charset="0"/>
                <a:cs typeface="Times New Roman" panose="02020603050405020304" pitchFamily="18" charset="0"/>
              </a:rPr>
            </a:br>
            <a:endParaRPr lang="sv-SE" sz="2400" dirty="0">
              <a:latin typeface="Times New Roman" panose="02020603050405020304" pitchFamily="18" charset="0"/>
              <a:cs typeface="Times New Roman" panose="02020603050405020304" pitchFamily="18" charset="0"/>
            </a:endParaRPr>
          </a:p>
        </p:txBody>
      </p:sp>
      <p:sp>
        <p:nvSpPr>
          <p:cNvPr id="3" name="Platshållare för innehåll 2"/>
          <p:cNvSpPr>
            <a:spLocks noGrp="1"/>
          </p:cNvSpPr>
          <p:nvPr>
            <p:ph idx="1"/>
          </p:nvPr>
        </p:nvSpPr>
        <p:spPr/>
        <p:txBody>
          <a:bodyPr>
            <a:normAutofit/>
          </a:bodyPr>
          <a:lstStyle/>
          <a:p>
            <a:pPr marL="342900" indent="-342900">
              <a:lnSpc>
                <a:spcPct val="150000"/>
              </a:lnSpc>
              <a:buFont typeface="Arial" panose="020B0604020202020204" pitchFamily="34" charset="0"/>
              <a:buChar char="•"/>
            </a:pPr>
            <a:r>
              <a:rPr lang="sv-SE" sz="2400" dirty="0">
                <a:cs typeface="Times New Roman" panose="02020603050405020304" pitchFamily="18" charset="0"/>
              </a:rPr>
              <a:t>Introduktion</a:t>
            </a:r>
          </a:p>
          <a:p>
            <a:pPr marL="342900" indent="-342900">
              <a:lnSpc>
                <a:spcPct val="150000"/>
              </a:lnSpc>
              <a:buFont typeface="Arial" panose="020B0604020202020204" pitchFamily="34" charset="0"/>
              <a:buChar char="•"/>
            </a:pPr>
            <a:r>
              <a:rPr lang="sv-SE" sz="2400" dirty="0">
                <a:cs typeface="Times New Roman" panose="02020603050405020304" pitchFamily="18" charset="0"/>
              </a:rPr>
              <a:t>Genomgång av hemövning</a:t>
            </a:r>
          </a:p>
          <a:p>
            <a:pPr marL="342900" indent="-342900">
              <a:lnSpc>
                <a:spcPct val="150000"/>
              </a:lnSpc>
              <a:buFont typeface="Arial" panose="020B0604020202020204" pitchFamily="34" charset="0"/>
              <a:buChar char="•"/>
            </a:pPr>
            <a:r>
              <a:rPr lang="sv-SE" sz="2400" dirty="0">
                <a:cs typeface="Times New Roman" panose="02020603050405020304" pitchFamily="18" charset="0"/>
              </a:rPr>
              <a:t>Förberedelser och positiva uppmaningar</a:t>
            </a:r>
          </a:p>
          <a:p>
            <a:pPr marL="342900" indent="-342900">
              <a:lnSpc>
                <a:spcPct val="150000"/>
              </a:lnSpc>
              <a:buFont typeface="Arial" panose="020B0604020202020204" pitchFamily="34" charset="0"/>
              <a:buChar char="•"/>
            </a:pPr>
            <a:r>
              <a:rPr lang="sv-SE" sz="2400" dirty="0">
                <a:cs typeface="Times New Roman" panose="02020603050405020304" pitchFamily="18" charset="0"/>
              </a:rPr>
              <a:t>Bekräftelse</a:t>
            </a:r>
          </a:p>
          <a:p>
            <a:pPr marL="342900" indent="-342900">
              <a:lnSpc>
                <a:spcPct val="150000"/>
              </a:lnSpc>
              <a:buFont typeface="Arial" panose="020B0604020202020204" pitchFamily="34" charset="0"/>
              <a:buChar char="•"/>
            </a:pPr>
            <a:r>
              <a:rPr lang="sv-SE" sz="2400" dirty="0">
                <a:cs typeface="Times New Roman" panose="02020603050405020304" pitchFamily="18" charset="0"/>
              </a:rPr>
              <a:t>Ny övning hemma</a:t>
            </a:r>
          </a:p>
          <a:p>
            <a:br>
              <a:rPr lang="sv-SE" sz="2400" dirty="0">
                <a:latin typeface="Times New Roman" panose="02020603050405020304" pitchFamily="18" charset="0"/>
                <a:cs typeface="Times New Roman" panose="02020603050405020304" pitchFamily="18" charset="0"/>
              </a:rPr>
            </a:br>
            <a:endParaRPr lang="sv-SE" sz="2400" dirty="0">
              <a:latin typeface="Times New Roman" panose="02020603050405020304" pitchFamily="18" charset="0"/>
              <a:cs typeface="Times New Roman" panose="02020603050405020304" pitchFamily="18" charset="0"/>
            </a:endParaRPr>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B6BE01F9-ADF1-44EA-98D1-35E6898E3207}"/>
              </a:ext>
            </a:extLst>
          </p:cNvPr>
          <p:cNvPicPr/>
          <p:nvPr/>
        </p:nvPicPr>
        <p:blipFill>
          <a:blip r:embed="rId4" cstate="print"/>
          <a:srcRect/>
          <a:stretch>
            <a:fillRect/>
          </a:stretch>
        </p:blipFill>
        <p:spPr bwMode="auto">
          <a:xfrm>
            <a:off x="7557857" y="5935287"/>
            <a:ext cx="1130531" cy="465513"/>
          </a:xfrm>
          <a:prstGeom prst="rect">
            <a:avLst/>
          </a:prstGeom>
          <a:noFill/>
          <a:ln w="9525">
            <a:noFill/>
            <a:miter lim="800000"/>
            <a:headEnd/>
            <a:tailEnd/>
          </a:ln>
        </p:spPr>
      </p:pic>
    </p:spTree>
    <p:extLst>
      <p:ext uri="{BB962C8B-B14F-4D97-AF65-F5344CB8AC3E}">
        <p14:creationId xmlns:p14="http://schemas.microsoft.com/office/powerpoint/2010/main" val="2385180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ubrik 1"/>
          <p:cNvSpPr>
            <a:spLocks noGrp="1"/>
          </p:cNvSpPr>
          <p:nvPr>
            <p:ph type="title"/>
          </p:nvPr>
        </p:nvSpPr>
        <p:spPr/>
        <p:txBody>
          <a:bodyPr/>
          <a:lstStyle/>
          <a:p>
            <a:pPr eaLnBrk="1" hangingPunct="1"/>
            <a:endParaRPr lang="sv-SE"/>
          </a:p>
        </p:txBody>
      </p:sp>
      <p:pic>
        <p:nvPicPr>
          <p:cNvPr id="11267" name="Picture 7" descr="C:\Documents and Settings\Komet\Lokala inställningar\Temporary Internet Files\Content.IE5\69H6FIH0\MCj04316210000[1].png"/>
          <p:cNvPicPr>
            <a:picLocks noChangeAspect="1" noChangeArrowheads="1"/>
          </p:cNvPicPr>
          <p:nvPr/>
        </p:nvPicPr>
        <p:blipFill>
          <a:blip r:embed="rId3" cstate="print"/>
          <a:srcRect/>
          <a:stretch>
            <a:fillRect/>
          </a:stretch>
        </p:blipFill>
        <p:spPr bwMode="auto">
          <a:xfrm>
            <a:off x="3714750" y="2571750"/>
            <a:ext cx="1714500" cy="1714500"/>
          </a:xfrm>
          <a:prstGeom prst="rect">
            <a:avLst/>
          </a:prstGeom>
          <a:noFill/>
          <a:ln w="9525">
            <a:noFill/>
            <a:miter lim="800000"/>
            <a:headEnd/>
            <a:tailEnd/>
          </a:ln>
        </p:spPr>
      </p:pic>
      <p:pic>
        <p:nvPicPr>
          <p:cNvPr id="11268" name="Picture 8" descr="C:\Documents and Settings\Komet\Lokala inställningar\Temporary Internet Files\Content.IE5\69H6FIH0\MCj04316210000[1].png"/>
          <p:cNvPicPr>
            <a:picLocks noChangeAspect="1" noChangeArrowheads="1"/>
          </p:cNvPicPr>
          <p:nvPr/>
        </p:nvPicPr>
        <p:blipFill>
          <a:blip r:embed="rId3" cstate="print"/>
          <a:srcRect/>
          <a:stretch>
            <a:fillRect/>
          </a:stretch>
        </p:blipFill>
        <p:spPr bwMode="auto">
          <a:xfrm>
            <a:off x="2643188" y="2714625"/>
            <a:ext cx="1714500" cy="1714500"/>
          </a:xfrm>
          <a:prstGeom prst="rect">
            <a:avLst/>
          </a:prstGeom>
          <a:noFill/>
          <a:ln w="9525">
            <a:noFill/>
            <a:miter lim="800000"/>
            <a:headEnd/>
            <a:tailEnd/>
          </a:ln>
        </p:spPr>
      </p:pic>
      <p:sp>
        <p:nvSpPr>
          <p:cNvPr id="11269" name="Platshållare för innehåll 9"/>
          <p:cNvSpPr>
            <a:spLocks noGrp="1"/>
          </p:cNvSpPr>
          <p:nvPr>
            <p:ph idx="1"/>
          </p:nvPr>
        </p:nvSpPr>
        <p:spPr/>
        <p:txBody>
          <a:bodyPr/>
          <a:lstStyle/>
          <a:p>
            <a:pPr eaLnBrk="1" hangingPunct="1"/>
            <a:endParaRPr lang="sv-SE" dirty="0"/>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141EBB6C-6A87-4B41-B11A-AD1F59434DCB}"/>
              </a:ext>
            </a:extLst>
          </p:cNvPr>
          <p:cNvPicPr/>
          <p:nvPr/>
        </p:nvPicPr>
        <p:blipFill>
          <a:blip r:embed="rId4" cstate="print"/>
          <a:srcRect/>
          <a:stretch>
            <a:fillRect/>
          </a:stretch>
        </p:blipFill>
        <p:spPr bwMode="auto">
          <a:xfrm>
            <a:off x="7164288" y="6165304"/>
            <a:ext cx="1130531" cy="465513"/>
          </a:xfrm>
          <a:prstGeom prst="rect">
            <a:avLst/>
          </a:prstGeom>
          <a:noFill/>
          <a:ln w="9525">
            <a:noFill/>
            <a:miter lim="800000"/>
            <a:headEnd/>
            <a:tailEnd/>
          </a:ln>
        </p:spPr>
      </p:pic>
    </p:spTree>
    <p:extLst>
      <p:ext uri="{BB962C8B-B14F-4D97-AF65-F5344CB8AC3E}">
        <p14:creationId xmlns:p14="http://schemas.microsoft.com/office/powerpoint/2010/main" val="458945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r>
              <a:rPr lang="sv-SE" sz="4000" b="0" dirty="0">
                <a:latin typeface="+mn-lt"/>
                <a:cs typeface="Times New Roman" panose="02020603050405020304" pitchFamily="18" charset="0"/>
              </a:rPr>
              <a:t>Samspelsanalys</a:t>
            </a:r>
            <a:br>
              <a:rPr lang="sv-SE" sz="4000" b="0" dirty="0">
                <a:latin typeface="+mn-lt"/>
                <a:cs typeface="Times New Roman" panose="02020603050405020304" pitchFamily="18" charset="0"/>
              </a:rPr>
            </a:br>
            <a:r>
              <a:rPr lang="sv-SE" sz="3200" b="0" dirty="0">
                <a:latin typeface="+mn-lt"/>
                <a:cs typeface="Times New Roman" panose="02020603050405020304" pitchFamily="18" charset="0"/>
              </a:rPr>
              <a:t>Applicerat på filmen </a:t>
            </a:r>
          </a:p>
        </p:txBody>
      </p:sp>
      <p:sp>
        <p:nvSpPr>
          <p:cNvPr id="3" name="Platshållare för innehåll 2"/>
          <p:cNvSpPr>
            <a:spLocks noGrp="1"/>
          </p:cNvSpPr>
          <p:nvPr>
            <p:ph idx="1"/>
          </p:nvPr>
        </p:nvSpPr>
        <p:spPr/>
        <p:txBody>
          <a:bodyPr/>
          <a:lstStyle/>
          <a:p>
            <a:endParaRPr lang="sv-SE" sz="1800" dirty="0">
              <a:latin typeface="Times New Roman" panose="02020603050405020304" pitchFamily="18" charset="0"/>
              <a:cs typeface="Times New Roman" panose="02020603050405020304" pitchFamily="18" charset="0"/>
            </a:endParaRPr>
          </a:p>
          <a:p>
            <a:endParaRPr lang="sv-SE" sz="1800" dirty="0">
              <a:latin typeface="Times New Roman" panose="02020603050405020304" pitchFamily="18" charset="0"/>
              <a:cs typeface="Times New Roman" panose="02020603050405020304" pitchFamily="18" charset="0"/>
            </a:endParaRPr>
          </a:p>
          <a:p>
            <a:endParaRPr lang="sv-SE" sz="1800" dirty="0">
              <a:latin typeface="Times New Roman" panose="02020603050405020304" pitchFamily="18" charset="0"/>
              <a:cs typeface="Times New Roman" panose="02020603050405020304" pitchFamily="18" charset="0"/>
            </a:endParaRPr>
          </a:p>
        </p:txBody>
      </p:sp>
      <p:sp>
        <p:nvSpPr>
          <p:cNvPr id="4" name="Rektangel med rundade hörn 3"/>
          <p:cNvSpPr/>
          <p:nvPr/>
        </p:nvSpPr>
        <p:spPr>
          <a:xfrm>
            <a:off x="200705" y="2332068"/>
            <a:ext cx="1722512" cy="1863356"/>
          </a:xfrm>
          <a:prstGeom prst="roundRect">
            <a:avLst>
              <a:gd name="adj" fmla="val 15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Innan</a:t>
            </a:r>
          </a:p>
          <a:p>
            <a:pPr algn="ctr"/>
            <a:r>
              <a:rPr lang="sv-SE" sz="2400" b="1" dirty="0">
                <a:solidFill>
                  <a:schemeClr val="tx1"/>
                </a:solidFill>
                <a:cs typeface="Times New Roman" panose="02020603050405020304" pitchFamily="18" charset="0"/>
              </a:rPr>
              <a:t>Situation</a:t>
            </a:r>
          </a:p>
        </p:txBody>
      </p:sp>
      <p:sp>
        <p:nvSpPr>
          <p:cNvPr id="6" name="Ellips 5"/>
          <p:cNvSpPr/>
          <p:nvPr/>
        </p:nvSpPr>
        <p:spPr>
          <a:xfrm>
            <a:off x="3192314" y="2332068"/>
            <a:ext cx="2254065" cy="18633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Beteende / mål-beteende</a:t>
            </a:r>
          </a:p>
        </p:txBody>
      </p:sp>
      <p:sp>
        <p:nvSpPr>
          <p:cNvPr id="7" name="Höger 6"/>
          <p:cNvSpPr/>
          <p:nvPr/>
        </p:nvSpPr>
        <p:spPr>
          <a:xfrm>
            <a:off x="2047273" y="301520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imes New Roman" panose="02020603050405020304" pitchFamily="18" charset="0"/>
              <a:cs typeface="Times New Roman" panose="02020603050405020304" pitchFamily="18" charset="0"/>
            </a:endParaRPr>
          </a:p>
        </p:txBody>
      </p:sp>
      <p:sp>
        <p:nvSpPr>
          <p:cNvPr id="8" name="Höger 7"/>
          <p:cNvSpPr/>
          <p:nvPr/>
        </p:nvSpPr>
        <p:spPr>
          <a:xfrm>
            <a:off x="5643300" y="302143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Times New Roman" panose="02020603050405020304" pitchFamily="18" charset="0"/>
              <a:cs typeface="Times New Roman" panose="02020603050405020304" pitchFamily="18" charset="0"/>
            </a:endParaRPr>
          </a:p>
        </p:txBody>
      </p:sp>
      <p:sp>
        <p:nvSpPr>
          <p:cNvPr id="9" name="Rektangel med rundade hörn 8"/>
          <p:cNvSpPr/>
          <p:nvPr/>
        </p:nvSpPr>
        <p:spPr>
          <a:xfrm>
            <a:off x="6715477" y="2348880"/>
            <a:ext cx="2254064" cy="1863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cs typeface="Times New Roman" panose="02020603050405020304" pitchFamily="18" charset="0"/>
              </a:rPr>
              <a:t>Efter Konsekvens</a:t>
            </a:r>
          </a:p>
        </p:txBody>
      </p:sp>
      <p:pic>
        <p:nvPicPr>
          <p:cNvPr id="10" name="Bildobjekt 9"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extLst>
      <p:ext uri="{BB962C8B-B14F-4D97-AF65-F5344CB8AC3E}">
        <p14:creationId xmlns:p14="http://schemas.microsoft.com/office/powerpoint/2010/main" val="1688279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428750" y="2619375"/>
            <a:ext cx="5886449" cy="1323439"/>
          </a:xfrm>
          <a:prstGeom prst="rect">
            <a:avLst/>
          </a:prstGeom>
        </p:spPr>
        <p:txBody>
          <a:bodyPr wrap="square">
            <a:spAutoFit/>
          </a:bodyPr>
          <a:lstStyle/>
          <a:p>
            <a:pPr algn="ctr">
              <a:buNone/>
            </a:pPr>
            <a:r>
              <a:rPr lang="sv-SE" sz="4000" dirty="0">
                <a:cs typeface="Times New Roman" panose="02020603050405020304" pitchFamily="18" charset="0"/>
              </a:rPr>
              <a:t>Uppmuntran och positiv förstärkning</a:t>
            </a:r>
          </a:p>
        </p:txBody>
      </p:sp>
      <p:pic>
        <p:nvPicPr>
          <p:cNvPr id="5" name="Bildobjekt 4" descr="\\ad.stockholm.se\cli-sd\cc2sd002\003871\Precens\Brottsprevention\Komet1\Administration\Logotype\PLUS\PLUS logo användbar.jpg">
            <a:extLst>
              <a:ext uri="{FF2B5EF4-FFF2-40B4-BE49-F238E27FC236}">
                <a16:creationId xmlns:a16="http://schemas.microsoft.com/office/drawing/2014/main" id="{C556327F-655C-4E13-8B0D-C4BA375496DF}"/>
              </a:ext>
            </a:extLst>
          </p:cNvPr>
          <p:cNvPicPr/>
          <p:nvPr/>
        </p:nvPicPr>
        <p:blipFill>
          <a:blip r:embed="rId3" cstate="print"/>
          <a:srcRect/>
          <a:stretch>
            <a:fillRect/>
          </a:stretch>
        </p:blipFill>
        <p:spPr bwMode="auto">
          <a:xfrm>
            <a:off x="7628984" y="5910471"/>
            <a:ext cx="1130531" cy="465513"/>
          </a:xfrm>
          <a:prstGeom prst="rect">
            <a:avLst/>
          </a:prstGeom>
          <a:noFill/>
          <a:ln w="9525">
            <a:noFill/>
            <a:miter lim="800000"/>
            <a:headEnd/>
            <a:tailEnd/>
          </a:ln>
        </p:spPr>
      </p:pic>
    </p:spTree>
    <p:extLst>
      <p:ext uri="{BB962C8B-B14F-4D97-AF65-F5344CB8AC3E}">
        <p14:creationId xmlns:p14="http://schemas.microsoft.com/office/powerpoint/2010/main" val="2141607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pPr>
              <a:lnSpc>
                <a:spcPct val="100000"/>
              </a:lnSpc>
            </a:pPr>
            <a:r>
              <a:rPr lang="sv-SE" sz="4000" b="0" dirty="0">
                <a:latin typeface="+mn-lt"/>
                <a:cs typeface="Times New Roman" panose="02020603050405020304" pitchFamily="18" charset="0"/>
              </a:rPr>
              <a:t>Hur kan föräldrar uppmuntra och ge positiv förstärkning?</a:t>
            </a:r>
          </a:p>
        </p:txBody>
      </p:sp>
      <p:pic>
        <p:nvPicPr>
          <p:cNvPr id="6" name="Picture 2" descr="I:\Precens\Brottsprevention\KOMET\Illustrationer\Färglagda planscher\3-11 år\Uppmärksamhetsprincipen.tif"/>
          <p:cNvPicPr>
            <a:picLocks noGrp="1" noChangeAspect="1" noChangeArrowheads="1"/>
          </p:cNvPicPr>
          <p:nvPr>
            <p:ph idx="1"/>
          </p:nvPr>
        </p:nvPicPr>
        <p:blipFill>
          <a:blip r:embed="rId3" cstate="print"/>
          <a:srcRect/>
          <a:stretch>
            <a:fillRect/>
          </a:stretch>
        </p:blipFill>
        <p:spPr>
          <a:xfrm>
            <a:off x="5095727" y="1573212"/>
            <a:ext cx="3180270" cy="4080987"/>
          </a:xfrm>
        </p:spPr>
      </p:pic>
      <p:sp>
        <p:nvSpPr>
          <p:cNvPr id="7" name="textruta 6"/>
          <p:cNvSpPr txBox="1"/>
          <p:nvPr/>
        </p:nvSpPr>
        <p:spPr>
          <a:xfrm>
            <a:off x="1030096" y="2376054"/>
            <a:ext cx="3897798" cy="954107"/>
          </a:xfrm>
          <a:prstGeom prst="rect">
            <a:avLst/>
          </a:prstGeom>
          <a:noFill/>
        </p:spPr>
        <p:txBody>
          <a:bodyPr wrap="none" rtlCol="0">
            <a:spAutoFit/>
          </a:bodyPr>
          <a:lstStyle/>
          <a:p>
            <a:r>
              <a:rPr lang="sv-SE" sz="2800" dirty="0">
                <a:cs typeface="Times New Roman" panose="02020603050405020304" pitchFamily="18" charset="0"/>
              </a:rPr>
              <a:t>Vad kan föräldrar säga </a:t>
            </a:r>
          </a:p>
          <a:p>
            <a:r>
              <a:rPr lang="sv-SE" sz="2800" dirty="0">
                <a:cs typeface="Times New Roman" panose="02020603050405020304" pitchFamily="18" charset="0"/>
              </a:rPr>
              <a:t>eller göra?</a:t>
            </a:r>
          </a:p>
        </p:txBody>
      </p:sp>
      <p:pic>
        <p:nvPicPr>
          <p:cNvPr id="8" name="Bildobjekt 7" descr="\\ad.stockholm.se\cli-sd\cc2sd002\003871\Precens\Brottsprevention\Komet1\Administration\Logotype\PLUS\PLUS logo användbar.jpg">
            <a:extLst>
              <a:ext uri="{FF2B5EF4-FFF2-40B4-BE49-F238E27FC236}">
                <a16:creationId xmlns:a16="http://schemas.microsoft.com/office/drawing/2014/main" id="{8DAC1D0E-3A2E-465A-8D04-C3DAA63DAD31}"/>
              </a:ext>
            </a:extLst>
          </p:cNvPr>
          <p:cNvPicPr/>
          <p:nvPr/>
        </p:nvPicPr>
        <p:blipFill>
          <a:blip r:embed="rId4" cstate="print"/>
          <a:srcRect/>
          <a:stretch>
            <a:fillRect/>
          </a:stretch>
        </p:blipFill>
        <p:spPr bwMode="auto">
          <a:xfrm>
            <a:off x="7404131" y="6045383"/>
            <a:ext cx="1130531" cy="465513"/>
          </a:xfrm>
          <a:prstGeom prst="rect">
            <a:avLst/>
          </a:prstGeom>
          <a:noFill/>
          <a:ln w="9525">
            <a:noFill/>
            <a:miter lim="800000"/>
            <a:headEnd/>
            <a:tailEnd/>
          </a:ln>
        </p:spPr>
      </p:pic>
    </p:spTree>
    <p:extLst>
      <p:ext uri="{BB962C8B-B14F-4D97-AF65-F5344CB8AC3E}">
        <p14:creationId xmlns:p14="http://schemas.microsoft.com/office/powerpoint/2010/main" val="1653627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ubrik 1"/>
          <p:cNvSpPr>
            <a:spLocks noGrp="1"/>
          </p:cNvSpPr>
          <p:nvPr>
            <p:ph type="title"/>
          </p:nvPr>
        </p:nvSpPr>
        <p:spPr/>
        <p:txBody>
          <a:bodyPr>
            <a:normAutofit fontScale="90000"/>
          </a:bodyPr>
          <a:lstStyle/>
          <a:p>
            <a:pPr eaLnBrk="1" hangingPunct="1">
              <a:lnSpc>
                <a:spcPct val="100000"/>
              </a:lnSpc>
            </a:pPr>
            <a:r>
              <a:rPr lang="sv-SE" sz="4000" b="0" dirty="0">
                <a:latin typeface="+mn-lt"/>
                <a:cs typeface="Times New Roman" panose="02020603050405020304" pitchFamily="18" charset="0"/>
              </a:rPr>
              <a:t>Uppmuntra och ge positiv förstärkning</a:t>
            </a:r>
          </a:p>
        </p:txBody>
      </p:sp>
      <p:sp>
        <p:nvSpPr>
          <p:cNvPr id="35843" name="Platshållare för innehåll 2"/>
          <p:cNvSpPr>
            <a:spLocks noGrp="1"/>
          </p:cNvSpPr>
          <p:nvPr>
            <p:ph idx="1"/>
          </p:nvPr>
        </p:nvSpPr>
        <p:spPr>
          <a:xfrm>
            <a:off x="457200" y="1300162"/>
            <a:ext cx="8546123" cy="4132125"/>
          </a:xfrm>
        </p:spPr>
        <p:txBody>
          <a:bodyPr>
            <a:noAutofit/>
          </a:bodyPr>
          <a:lstStyle/>
          <a:p>
            <a:pPr eaLnBrk="1" hangingPunct="1">
              <a:lnSpc>
                <a:spcPct val="150000"/>
              </a:lnSpc>
              <a:buFont typeface="Arial" pitchFamily="34" charset="0"/>
              <a:buChar char="•"/>
            </a:pPr>
            <a:r>
              <a:rPr lang="sv-SE" sz="2400" dirty="0">
                <a:latin typeface="Times New Roman" panose="02020603050405020304" pitchFamily="18" charset="0"/>
                <a:cs typeface="Times New Roman" panose="02020603050405020304" pitchFamily="18" charset="0"/>
              </a:rPr>
              <a:t>  </a:t>
            </a:r>
            <a:r>
              <a:rPr lang="sv-SE" sz="2400" dirty="0">
                <a:cs typeface="Times New Roman" panose="02020603050405020304" pitchFamily="18" charset="0"/>
              </a:rPr>
              <a:t>Varierat</a:t>
            </a:r>
          </a:p>
          <a:p>
            <a:pPr eaLnBrk="1" hangingPunct="1">
              <a:lnSpc>
                <a:spcPct val="150000"/>
              </a:lnSpc>
              <a:buFont typeface="Arial" pitchFamily="34" charset="0"/>
              <a:buChar char="•"/>
            </a:pPr>
            <a:r>
              <a:rPr lang="sv-SE" sz="2400" dirty="0">
                <a:cs typeface="Times New Roman" panose="02020603050405020304" pitchFamily="18" charset="0"/>
              </a:rPr>
              <a:t>  Specifikt</a:t>
            </a:r>
          </a:p>
          <a:p>
            <a:pPr eaLnBrk="1" hangingPunct="1">
              <a:lnSpc>
                <a:spcPct val="150000"/>
              </a:lnSpc>
              <a:buFont typeface="Arial" pitchFamily="34" charset="0"/>
              <a:buChar char="•"/>
            </a:pPr>
            <a:r>
              <a:rPr lang="sv-SE" sz="2400" dirty="0">
                <a:cs typeface="Times New Roman" panose="02020603050405020304" pitchFamily="18" charset="0"/>
              </a:rPr>
              <a:t>  Direkt!</a:t>
            </a:r>
          </a:p>
          <a:p>
            <a:pPr eaLnBrk="1" hangingPunct="1">
              <a:lnSpc>
                <a:spcPct val="150000"/>
              </a:lnSpc>
              <a:buFont typeface="Arial" pitchFamily="34" charset="0"/>
              <a:buChar char="•"/>
            </a:pPr>
            <a:r>
              <a:rPr lang="sv-SE" sz="2400" dirty="0">
                <a:cs typeface="Times New Roman" panose="02020603050405020304" pitchFamily="18" charset="0"/>
              </a:rPr>
              <a:t>  Använd kroppspråk</a:t>
            </a:r>
          </a:p>
          <a:p>
            <a:pPr>
              <a:lnSpc>
                <a:spcPct val="150000"/>
              </a:lnSpc>
              <a:buFont typeface="Arial" pitchFamily="34" charset="0"/>
              <a:buChar char="•"/>
            </a:pPr>
            <a:r>
              <a:rPr lang="sv-SE" sz="2400" dirty="0">
                <a:cs typeface="Times New Roman" panose="02020603050405020304" pitchFamily="18" charset="0"/>
              </a:rPr>
              <a:t>  Undvik prestationsfällan: verb istället för adjektiv</a:t>
            </a:r>
          </a:p>
          <a:p>
            <a:pPr>
              <a:lnSpc>
                <a:spcPct val="150000"/>
              </a:lnSpc>
              <a:buFont typeface="Arial" pitchFamily="34" charset="0"/>
              <a:buChar char="•"/>
            </a:pPr>
            <a:r>
              <a:rPr lang="sv-SE" sz="2400" dirty="0">
                <a:cs typeface="Times New Roman" panose="02020603050405020304" pitchFamily="18" charset="0"/>
              </a:rPr>
              <a:t>  </a:t>
            </a:r>
            <a:r>
              <a:rPr lang="sv-SE" sz="2400" dirty="0" err="1">
                <a:cs typeface="Times New Roman" panose="02020603050405020304" pitchFamily="18" charset="0"/>
              </a:rPr>
              <a:t>Shaping</a:t>
            </a:r>
            <a:r>
              <a:rPr lang="sv-SE" sz="2400" dirty="0">
                <a:cs typeface="Times New Roman" panose="02020603050405020304" pitchFamily="18" charset="0"/>
              </a:rPr>
              <a:t>: Stegvist uppmuntra ansträngningen istället för resultatet </a:t>
            </a:r>
            <a:r>
              <a:rPr lang="sv-SE" sz="2400" dirty="0">
                <a:latin typeface="Times New Roman" panose="02020603050405020304" pitchFamily="18" charset="0"/>
                <a:cs typeface="Times New Roman" panose="02020603050405020304" pitchFamily="18" charset="0"/>
              </a:rPr>
              <a:t>	</a:t>
            </a:r>
          </a:p>
          <a:p>
            <a:pPr eaLnBrk="1" hangingPunct="1">
              <a:lnSpc>
                <a:spcPct val="150000"/>
              </a:lnSpc>
              <a:buFont typeface="Arial" pitchFamily="34" charset="0"/>
              <a:buChar char="•"/>
            </a:pPr>
            <a:endParaRPr lang="sv-SE" sz="2400" dirty="0">
              <a:latin typeface="Times New Roman" panose="02020603050405020304" pitchFamily="18" charset="0"/>
              <a:cs typeface="Times New Roman" panose="02020603050405020304" pitchFamily="18" charset="0"/>
            </a:endParaRPr>
          </a:p>
        </p:txBody>
      </p:sp>
      <p:pic>
        <p:nvPicPr>
          <p:cNvPr id="4" name="Bildobjekt 3" descr="\\ad.stockholm.se\cli-sd\cc2sd002\003871\Precens\Brottsprevention\Komet1\Administration\Logotype\PLUS\PLUS logo användbar.jpg">
            <a:extLst>
              <a:ext uri="{FF2B5EF4-FFF2-40B4-BE49-F238E27FC236}">
                <a16:creationId xmlns:a16="http://schemas.microsoft.com/office/drawing/2014/main" id="{AE6EB9DA-CE25-44AD-9B21-D19668C19024}"/>
              </a:ext>
            </a:extLst>
          </p:cNvPr>
          <p:cNvPicPr/>
          <p:nvPr/>
        </p:nvPicPr>
        <p:blipFill>
          <a:blip r:embed="rId3" cstate="print"/>
          <a:srcRect/>
          <a:stretch>
            <a:fillRect/>
          </a:stretch>
        </p:blipFill>
        <p:spPr bwMode="auto">
          <a:xfrm>
            <a:off x="7557857" y="5935287"/>
            <a:ext cx="1130531" cy="465513"/>
          </a:xfrm>
          <a:prstGeom prst="rect">
            <a:avLst/>
          </a:prstGeom>
          <a:noFill/>
          <a:ln w="9525">
            <a:noFill/>
            <a:miter lim="800000"/>
            <a:headEnd/>
            <a:tailEnd/>
          </a:ln>
        </p:spPr>
      </p:pic>
    </p:spTree>
    <p:extLst>
      <p:ext uri="{BB962C8B-B14F-4D97-AF65-F5344CB8AC3E}">
        <p14:creationId xmlns:p14="http://schemas.microsoft.com/office/powerpoint/2010/main" val="3350552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218775" y="313076"/>
            <a:ext cx="8507712" cy="842962"/>
          </a:xfrm>
        </p:spPr>
        <p:txBody>
          <a:bodyPr>
            <a:normAutofit fontScale="90000"/>
          </a:bodyPr>
          <a:lstStyle/>
          <a:p>
            <a:pPr algn="ctr">
              <a:lnSpc>
                <a:spcPct val="100000"/>
              </a:lnSpc>
            </a:pPr>
            <a:r>
              <a:rPr lang="sv-SE" sz="4000" b="0" dirty="0">
                <a:latin typeface="+mn-lt"/>
                <a:cs typeface="Times New Roman" panose="02020603050405020304" pitchFamily="18" charset="0"/>
              </a:rPr>
              <a:t>Hur vet vi om det är positiva förstärkare för ungdomen?</a:t>
            </a:r>
          </a:p>
        </p:txBody>
      </p:sp>
      <p:pic>
        <p:nvPicPr>
          <p:cNvPr id="7" name="Picture 2" descr="\\Ad.stockholm.se\cli-home\ca2home004\ae32234\Documents\Kalle Wahlström beröm.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60459" y="2892575"/>
            <a:ext cx="5774563" cy="2282824"/>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5839275" y="1993017"/>
            <a:ext cx="3060205" cy="830997"/>
          </a:xfrm>
          <a:prstGeom prst="rect">
            <a:avLst/>
          </a:prstGeom>
          <a:noFill/>
        </p:spPr>
        <p:txBody>
          <a:bodyPr wrap="square" rtlCol="0">
            <a:spAutoFit/>
          </a:bodyPr>
          <a:lstStyle/>
          <a:p>
            <a:r>
              <a:rPr lang="sv-SE" sz="2400" dirty="0">
                <a:cs typeface="Times New Roman" panose="02020603050405020304" pitchFamily="18" charset="0"/>
              </a:rPr>
              <a:t>Apropå bekräftelse/beröm…</a:t>
            </a:r>
          </a:p>
        </p:txBody>
      </p:sp>
      <p:sp>
        <p:nvSpPr>
          <p:cNvPr id="8" name="textruta 7"/>
          <p:cNvSpPr txBox="1"/>
          <p:nvPr/>
        </p:nvSpPr>
        <p:spPr>
          <a:xfrm>
            <a:off x="379830" y="1362076"/>
            <a:ext cx="2924897" cy="2646878"/>
          </a:xfrm>
          <a:prstGeom prst="rect">
            <a:avLst/>
          </a:prstGeom>
          <a:noFill/>
        </p:spPr>
        <p:txBody>
          <a:bodyPr wrap="square" rtlCol="0">
            <a:spAutoFit/>
          </a:bodyPr>
          <a:lstStyle/>
          <a:p>
            <a:pPr>
              <a:lnSpc>
                <a:spcPct val="150000"/>
              </a:lnSpc>
            </a:pPr>
            <a:endParaRPr lang="sv-SE" sz="2400" dirty="0">
              <a:latin typeface="Times New Roman" panose="02020603050405020304" pitchFamily="18" charset="0"/>
              <a:cs typeface="Times New Roman" panose="02020603050405020304" pitchFamily="18" charset="0"/>
            </a:endParaRPr>
          </a:p>
          <a:p>
            <a:pPr>
              <a:lnSpc>
                <a:spcPct val="150000"/>
              </a:lnSpc>
              <a:buFont typeface="Arial" pitchFamily="34" charset="0"/>
              <a:buChar char="•"/>
            </a:pPr>
            <a:r>
              <a:rPr lang="sv-SE" sz="2400" dirty="0">
                <a:latin typeface="Times New Roman" panose="02020603050405020304" pitchFamily="18" charset="0"/>
                <a:cs typeface="Times New Roman" panose="02020603050405020304" pitchFamily="18" charset="0"/>
              </a:rPr>
              <a:t> </a:t>
            </a:r>
            <a:r>
              <a:rPr lang="sv-SE" sz="2400" dirty="0">
                <a:cs typeface="Times New Roman" panose="02020603050405020304" pitchFamily="18" charset="0"/>
              </a:rPr>
              <a:t>Bekräftelse?</a:t>
            </a:r>
          </a:p>
          <a:p>
            <a:pPr>
              <a:lnSpc>
                <a:spcPct val="150000"/>
              </a:lnSpc>
              <a:buFont typeface="Arial" pitchFamily="34" charset="0"/>
              <a:buChar char="•"/>
            </a:pPr>
            <a:r>
              <a:rPr lang="sv-SE" sz="2400" dirty="0">
                <a:cs typeface="Times New Roman" panose="02020603050405020304" pitchFamily="18" charset="0"/>
              </a:rPr>
              <a:t> Belöningar?</a:t>
            </a:r>
          </a:p>
          <a:p>
            <a:pPr>
              <a:lnSpc>
                <a:spcPct val="150000"/>
              </a:lnSpc>
              <a:buFont typeface="Arial" pitchFamily="34" charset="0"/>
              <a:buChar char="•"/>
            </a:pPr>
            <a:r>
              <a:rPr lang="sv-SE" sz="2400" dirty="0">
                <a:cs typeface="Times New Roman" panose="02020603050405020304" pitchFamily="18" charset="0"/>
              </a:rPr>
              <a:t> Uppmärksamhet?</a:t>
            </a:r>
          </a:p>
          <a:p>
            <a:r>
              <a:rPr lang="sv-SE" sz="2200" dirty="0">
                <a:latin typeface="Times New Roman" panose="02020603050405020304" pitchFamily="18" charset="0"/>
                <a:cs typeface="Times New Roman" panose="02020603050405020304" pitchFamily="18" charset="0"/>
              </a:rPr>
              <a:t>    </a:t>
            </a:r>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0AB0A925-6D51-428C-9E8D-339C3A24B63C}"/>
              </a:ext>
            </a:extLst>
          </p:cNvPr>
          <p:cNvPicPr/>
          <p:nvPr/>
        </p:nvPicPr>
        <p:blipFill>
          <a:blip r:embed="rId4" cstate="print"/>
          <a:srcRect/>
          <a:stretch>
            <a:fillRect/>
          </a:stretch>
        </p:blipFill>
        <p:spPr bwMode="auto">
          <a:xfrm>
            <a:off x="7595956" y="6079411"/>
            <a:ext cx="1130531" cy="465513"/>
          </a:xfrm>
          <a:prstGeom prst="rect">
            <a:avLst/>
          </a:prstGeom>
          <a:noFill/>
          <a:ln w="9525">
            <a:noFill/>
            <a:miter lim="800000"/>
            <a:headEnd/>
            <a:tailEnd/>
          </a:ln>
        </p:spPr>
      </p:pic>
    </p:spTree>
    <p:extLst>
      <p:ext uri="{BB962C8B-B14F-4D97-AF65-F5344CB8AC3E}">
        <p14:creationId xmlns:p14="http://schemas.microsoft.com/office/powerpoint/2010/main" val="3903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45210" y="161925"/>
            <a:ext cx="7627172" cy="881063"/>
          </a:xfrm>
        </p:spPr>
        <p:txBody>
          <a:bodyPr>
            <a:normAutofit/>
          </a:bodyPr>
          <a:lstStyle/>
          <a:p>
            <a:pPr algn="ctr" eaLnBrk="1" hangingPunct="1"/>
            <a:br>
              <a:rPr lang="sv-SE" sz="2400" dirty="0">
                <a:latin typeface="Times New Roman" panose="02020603050405020304" pitchFamily="18" charset="0"/>
                <a:cs typeface="Times New Roman" panose="02020603050405020304" pitchFamily="18" charset="0"/>
              </a:rPr>
            </a:br>
            <a:r>
              <a:rPr lang="sv-SE" sz="4000" b="0" dirty="0">
                <a:latin typeface="+mn-lt"/>
                <a:cs typeface="Times New Roman" panose="02020603050405020304" pitchFamily="18" charset="0"/>
              </a:rPr>
              <a:t>Förstärkning och försvagning</a:t>
            </a:r>
          </a:p>
        </p:txBody>
      </p:sp>
      <p:sp>
        <p:nvSpPr>
          <p:cNvPr id="15363" name="Rectangle 3"/>
          <p:cNvSpPr>
            <a:spLocks noGrp="1" noChangeArrowheads="1"/>
          </p:cNvSpPr>
          <p:nvPr>
            <p:ph type="body" idx="4294967295"/>
          </p:nvPr>
        </p:nvSpPr>
        <p:spPr>
          <a:xfrm>
            <a:off x="565000" y="1385888"/>
            <a:ext cx="8064649" cy="4316673"/>
          </a:xfrm>
        </p:spPr>
        <p:txBody>
          <a:bodyPr>
            <a:normAutofit/>
          </a:bodyPr>
          <a:lstStyle/>
          <a:p>
            <a:pPr eaLnBrk="1" hangingPunct="1">
              <a:buFontTx/>
              <a:buNone/>
            </a:pPr>
            <a:r>
              <a:rPr lang="sv-SE" sz="2400" b="1" dirty="0">
                <a:cs typeface="Times New Roman" panose="02020603050405020304" pitchFamily="18" charset="0"/>
              </a:rPr>
              <a:t>Förstärkning</a:t>
            </a:r>
            <a:r>
              <a:rPr lang="sv-SE" sz="2400" dirty="0">
                <a:cs typeface="Times New Roman" panose="02020603050405020304" pitchFamily="18" charset="0"/>
              </a:rPr>
              <a:t> - Beteendet </a:t>
            </a:r>
            <a:r>
              <a:rPr lang="sv-SE" sz="2400" b="1" dirty="0">
                <a:cs typeface="Times New Roman" panose="02020603050405020304" pitchFamily="18" charset="0"/>
              </a:rPr>
              <a:t>ökar </a:t>
            </a:r>
            <a:r>
              <a:rPr lang="sv-SE" sz="2400" dirty="0">
                <a:cs typeface="Times New Roman" panose="02020603050405020304" pitchFamily="18" charset="0"/>
              </a:rPr>
              <a:t>för att:</a:t>
            </a:r>
          </a:p>
          <a:p>
            <a:pPr marL="342900" indent="-342900">
              <a:buFont typeface="Wingdings" panose="05000000000000000000" pitchFamily="2" charset="2"/>
              <a:buChar char="Ø"/>
            </a:pPr>
            <a:r>
              <a:rPr lang="sv-SE" sz="2400" dirty="0">
                <a:cs typeface="Times New Roman" panose="02020603050405020304" pitchFamily="18" charset="0"/>
              </a:rPr>
              <a:t>personen får något den vill ha</a:t>
            </a:r>
          </a:p>
          <a:p>
            <a:pPr marL="342900" indent="-342900">
              <a:buFont typeface="Wingdings" panose="05000000000000000000" pitchFamily="2" charset="2"/>
              <a:buChar char="Ø"/>
            </a:pPr>
            <a:r>
              <a:rPr lang="sv-SE" sz="2400" dirty="0">
                <a:cs typeface="Times New Roman" panose="02020603050405020304" pitchFamily="18" charset="0"/>
              </a:rPr>
              <a:t>personen slipper något den inte vill ha</a:t>
            </a:r>
            <a:br>
              <a:rPr lang="sv-SE" sz="2400" dirty="0">
                <a:cs typeface="Times New Roman" panose="02020603050405020304" pitchFamily="18" charset="0"/>
              </a:rPr>
            </a:br>
            <a:endParaRPr lang="sv-SE" sz="2400" dirty="0">
              <a:cs typeface="Times New Roman" panose="02020603050405020304" pitchFamily="18" charset="0"/>
            </a:endParaRPr>
          </a:p>
          <a:p>
            <a:pPr marL="342900" indent="-342900">
              <a:buFont typeface="Wingdings" panose="05000000000000000000" pitchFamily="2" charset="2"/>
              <a:buChar char="Ø"/>
            </a:pPr>
            <a:endParaRPr lang="sv-SE" sz="2400" dirty="0">
              <a:cs typeface="Times New Roman" panose="02020603050405020304" pitchFamily="18" charset="0"/>
            </a:endParaRPr>
          </a:p>
          <a:p>
            <a:pPr eaLnBrk="1" hangingPunct="1">
              <a:buFontTx/>
              <a:buNone/>
            </a:pPr>
            <a:r>
              <a:rPr lang="sv-SE" sz="2400" b="1" dirty="0">
                <a:cs typeface="Times New Roman" panose="02020603050405020304" pitchFamily="18" charset="0"/>
              </a:rPr>
              <a:t>Försvagning</a:t>
            </a:r>
            <a:r>
              <a:rPr lang="sv-SE" sz="2400" dirty="0">
                <a:cs typeface="Times New Roman" panose="02020603050405020304" pitchFamily="18" charset="0"/>
              </a:rPr>
              <a:t> - Beteendet </a:t>
            </a:r>
            <a:r>
              <a:rPr lang="sv-SE" sz="2400" b="1" dirty="0">
                <a:cs typeface="Times New Roman" panose="02020603050405020304" pitchFamily="18" charset="0"/>
              </a:rPr>
              <a:t>minskar</a:t>
            </a:r>
            <a:r>
              <a:rPr lang="sv-SE" sz="2400" dirty="0">
                <a:cs typeface="Times New Roman" panose="02020603050405020304" pitchFamily="18" charset="0"/>
              </a:rPr>
              <a:t> för att:</a:t>
            </a:r>
          </a:p>
          <a:p>
            <a:pPr marL="342900" indent="-342900">
              <a:buFont typeface="Wingdings" panose="05000000000000000000" pitchFamily="2" charset="2"/>
              <a:buChar char="Ø"/>
            </a:pPr>
            <a:r>
              <a:rPr lang="sv-SE" sz="2400" dirty="0">
                <a:cs typeface="Times New Roman" panose="02020603050405020304" pitchFamily="18" charset="0"/>
              </a:rPr>
              <a:t>det tillförs något personen inte vill ha </a:t>
            </a:r>
          </a:p>
          <a:p>
            <a:pPr marL="342900" indent="-342900">
              <a:buFont typeface="Wingdings" panose="05000000000000000000" pitchFamily="2" charset="2"/>
              <a:buChar char="Ø"/>
            </a:pPr>
            <a:r>
              <a:rPr lang="sv-SE" sz="2400" dirty="0">
                <a:cs typeface="Times New Roman" panose="02020603050405020304" pitchFamily="18" charset="0"/>
              </a:rPr>
              <a:t>personen förlorar något </a:t>
            </a:r>
          </a:p>
        </p:txBody>
      </p:sp>
      <p:pic>
        <p:nvPicPr>
          <p:cNvPr id="4" name="Bildobjekt 3" descr="\\ad.stockholm.se\cli-sd\cc2sd002\003871\Precens\Brottsprevention\Komet1\Administration\Logotype\PLUS\PLUS logo användbar.jpg">
            <a:extLst>
              <a:ext uri="{FF2B5EF4-FFF2-40B4-BE49-F238E27FC236}">
                <a16:creationId xmlns:a16="http://schemas.microsoft.com/office/drawing/2014/main" id="{ABE3DE26-8792-4C9E-B006-85E349C122F2}"/>
              </a:ext>
            </a:extLst>
          </p:cNvPr>
          <p:cNvPicPr/>
          <p:nvPr/>
        </p:nvPicPr>
        <p:blipFill>
          <a:blip r:embed="rId3" cstate="print"/>
          <a:srcRect/>
          <a:stretch>
            <a:fillRect/>
          </a:stretch>
        </p:blipFill>
        <p:spPr bwMode="auto">
          <a:xfrm>
            <a:off x="7499118" y="5925462"/>
            <a:ext cx="1130531" cy="465513"/>
          </a:xfrm>
          <a:prstGeom prst="rect">
            <a:avLst/>
          </a:prstGeom>
          <a:noFill/>
          <a:ln w="9525">
            <a:noFill/>
            <a:miter lim="800000"/>
            <a:headEnd/>
            <a:tailEnd/>
          </a:ln>
        </p:spPr>
      </p:pic>
    </p:spTree>
    <p:extLst>
      <p:ext uri="{BB962C8B-B14F-4D97-AF65-F5344CB8AC3E}">
        <p14:creationId xmlns:p14="http://schemas.microsoft.com/office/powerpoint/2010/main" val="1422958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p:cNvSpPr>
            <a:spLocks noGrp="1"/>
          </p:cNvSpPr>
          <p:nvPr>
            <p:ph type="body" sz="quarter" idx="13"/>
          </p:nvPr>
        </p:nvSpPr>
        <p:spPr>
          <a:xfrm>
            <a:off x="458786" y="1634836"/>
            <a:ext cx="8210869" cy="4080164"/>
          </a:xfrm>
        </p:spPr>
        <p:txBody>
          <a:bodyPr>
            <a:normAutofit fontScale="55000" lnSpcReduction="20000"/>
          </a:bodyPr>
          <a:lstStyle/>
          <a:p>
            <a:r>
              <a:rPr lang="sv-SE" sz="5100" dirty="0">
                <a:cs typeface="Times New Roman" panose="02020603050405020304" pitchFamily="18" charset="0"/>
              </a:rPr>
              <a:t>Startade som ett projekt 2002 och började erbjudas 2003</a:t>
            </a:r>
          </a:p>
          <a:p>
            <a:r>
              <a:rPr lang="sv-SE" sz="5100" dirty="0" err="1">
                <a:cs typeface="Times New Roman" panose="02020603050405020304" pitchFamily="18" charset="0"/>
              </a:rPr>
              <a:t>Skolkomet</a:t>
            </a:r>
            <a:r>
              <a:rPr lang="sv-SE" sz="5100" dirty="0">
                <a:cs typeface="Times New Roman" panose="02020603050405020304" pitchFamily="18" charset="0"/>
              </a:rPr>
              <a:t> 2004 och övriga Kometprogram 2007</a:t>
            </a:r>
          </a:p>
          <a:p>
            <a:r>
              <a:rPr lang="sv-SE" sz="5100" dirty="0">
                <a:cs typeface="Times New Roman" panose="02020603050405020304" pitchFamily="18" charset="0"/>
              </a:rPr>
              <a:t>Komet tillhör PLUS, enhet på Framtid Stockholm/Socialförvaltningen i Stockholms stad</a:t>
            </a:r>
          </a:p>
          <a:p>
            <a:r>
              <a:rPr lang="sv-SE" sz="5100" dirty="0">
                <a:cs typeface="Times New Roman" panose="02020603050405020304" pitchFamily="18" charset="0"/>
              </a:rPr>
              <a:t>Komet erbjuds idag i de flesta av Stockholms stadsdelar och i nästan alla län i Sverige</a:t>
            </a:r>
          </a:p>
          <a:p>
            <a:r>
              <a:rPr lang="sv-SE" sz="5100" dirty="0">
                <a:cs typeface="Times New Roman" panose="02020603050405020304" pitchFamily="18" charset="0"/>
              </a:rPr>
              <a:t>Samarbete Karolinska Institutet sedan 2016, som utbildar instruktörer i övriga landet</a:t>
            </a:r>
          </a:p>
          <a:p>
            <a:endParaRPr lang="sv-SE" sz="3100" dirty="0">
              <a:latin typeface="Times New Roman" panose="02020603050405020304" pitchFamily="18" charset="0"/>
              <a:cs typeface="Times New Roman" panose="02020603050405020304" pitchFamily="18" charset="0"/>
            </a:endParaRPr>
          </a:p>
          <a:p>
            <a:endParaRPr lang="sv-SE" dirty="0"/>
          </a:p>
          <a:p>
            <a:endParaRPr lang="sv-SE" dirty="0"/>
          </a:p>
          <a:p>
            <a:pPr marL="0" indent="0">
              <a:buNone/>
            </a:pPr>
            <a:endParaRPr lang="sv-SE" dirty="0"/>
          </a:p>
          <a:p>
            <a:pPr marL="0" indent="0">
              <a:buNone/>
            </a:pPr>
            <a:endParaRPr lang="sv-SE" dirty="0"/>
          </a:p>
          <a:p>
            <a:pPr>
              <a:buNone/>
            </a:pPr>
            <a:endParaRPr lang="sv-SE" dirty="0"/>
          </a:p>
          <a:p>
            <a:pPr>
              <a:buNone/>
            </a:pPr>
            <a:endParaRPr lang="sv-SE" dirty="0"/>
          </a:p>
          <a:p>
            <a:endParaRPr lang="sv-SE" dirty="0"/>
          </a:p>
        </p:txBody>
      </p:sp>
      <p:sp>
        <p:nvSpPr>
          <p:cNvPr id="7" name="Rubrik 6"/>
          <p:cNvSpPr>
            <a:spLocks noGrp="1"/>
          </p:cNvSpPr>
          <p:nvPr>
            <p:ph type="title"/>
          </p:nvPr>
        </p:nvSpPr>
        <p:spPr/>
        <p:txBody>
          <a:bodyPr>
            <a:normAutofit/>
          </a:bodyPr>
          <a:lstStyle/>
          <a:p>
            <a:pPr algn="ctr"/>
            <a:br>
              <a:rPr lang="sv-SE" sz="4000" dirty="0">
                <a:latin typeface="Stockholm Type Regular" pitchFamily="50" charset="0"/>
                <a:cs typeface="Times New Roman" panose="02020603050405020304" pitchFamily="18" charset="0"/>
              </a:rPr>
            </a:br>
            <a:r>
              <a:rPr lang="sv-SE" sz="4000" b="0" dirty="0">
                <a:latin typeface="+mn-lt"/>
                <a:cs typeface="Times New Roman" panose="02020603050405020304" pitchFamily="18" charset="0"/>
              </a:rPr>
              <a:t>Bakgrund Komet</a:t>
            </a:r>
          </a:p>
        </p:txBody>
      </p:sp>
      <p:pic>
        <p:nvPicPr>
          <p:cNvPr id="10" name="Bildobjekt 3"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extLst>
      <p:ext uri="{BB962C8B-B14F-4D97-AF65-F5344CB8AC3E}">
        <p14:creationId xmlns:p14="http://schemas.microsoft.com/office/powerpoint/2010/main" val="14273920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p:cNvSpPr>
            <a:spLocks noGrp="1"/>
          </p:cNvSpPr>
          <p:nvPr>
            <p:ph type="body" sz="quarter" idx="13"/>
          </p:nvPr>
        </p:nvSpPr>
        <p:spPr>
          <a:xfrm>
            <a:off x="458786" y="990600"/>
            <a:ext cx="8208963" cy="4883727"/>
          </a:xfrm>
        </p:spPr>
        <p:txBody>
          <a:bodyPr>
            <a:normAutofit fontScale="85000" lnSpcReduction="10000"/>
          </a:bodyPr>
          <a:lstStyle/>
          <a:p>
            <a:pPr marL="0" indent="0">
              <a:buNone/>
            </a:pPr>
            <a:r>
              <a:rPr lang="sv-SE" sz="2400" dirty="0">
                <a:cs typeface="Times New Roman" panose="02020603050405020304" pitchFamily="18" charset="0"/>
              </a:rPr>
              <a:t>Är ett sätt att i små steg forma nya beteenden eller öka beteenden som förekommer sällan.</a:t>
            </a:r>
          </a:p>
          <a:p>
            <a:pPr marL="0" indent="0">
              <a:buNone/>
            </a:pPr>
            <a:endParaRPr lang="sv-SE" sz="2400" dirty="0">
              <a:latin typeface="Times New Roman" panose="02020603050405020304" pitchFamily="18" charset="0"/>
              <a:cs typeface="Times New Roman" panose="02020603050405020304" pitchFamily="18" charset="0"/>
            </a:endParaRPr>
          </a:p>
          <a:p>
            <a:pPr marL="0" indent="0">
              <a:buNone/>
            </a:pPr>
            <a:r>
              <a:rPr lang="sv-SE" sz="2400" b="1" dirty="0" err="1">
                <a:cs typeface="Times New Roman" panose="02020603050405020304" pitchFamily="18" charset="0"/>
              </a:rPr>
              <a:t>Shaping</a:t>
            </a:r>
            <a:r>
              <a:rPr lang="sv-SE" sz="2400" b="1" dirty="0">
                <a:cs typeface="Times New Roman" panose="02020603050405020304" pitchFamily="18" charset="0"/>
              </a:rPr>
              <a:t> som gruppledare:</a:t>
            </a:r>
          </a:p>
          <a:p>
            <a:pPr marL="0" indent="0">
              <a:buNone/>
            </a:pPr>
            <a:r>
              <a:rPr lang="sv-SE" sz="2400" dirty="0">
                <a:cs typeface="Times New Roman" panose="02020603050405020304" pitchFamily="18" charset="0"/>
              </a:rPr>
              <a:t>Vi vill att föräldern skall uppmuntra bra saker som barnet gör.</a:t>
            </a:r>
          </a:p>
          <a:p>
            <a:pPr marL="0" indent="0">
              <a:buNone/>
            </a:pPr>
            <a:r>
              <a:rPr lang="sv-SE" sz="2400" dirty="0">
                <a:cs typeface="Times New Roman" panose="02020603050405020304" pitchFamily="18" charset="0"/>
              </a:rPr>
              <a:t>Vad behöver gruppledarna då göra på träffarna?</a:t>
            </a:r>
          </a:p>
          <a:p>
            <a:r>
              <a:rPr lang="sv-SE" sz="2400" dirty="0">
                <a:cs typeface="Times New Roman" panose="02020603050405020304" pitchFamily="18" charset="0"/>
              </a:rPr>
              <a:t>Föräldern berättar om något litet som barnet har </a:t>
            </a:r>
          </a:p>
          <a:p>
            <a:pPr marL="0" indent="0">
              <a:buNone/>
            </a:pPr>
            <a:r>
              <a:rPr lang="sv-SE" sz="2400" dirty="0">
                <a:cs typeface="Times New Roman" panose="02020603050405020304" pitchFamily="18" charset="0"/>
              </a:rPr>
              <a:t>    klarat – gruppledaren ger positiv uppmärksamhet till förälderns insats.</a:t>
            </a:r>
          </a:p>
          <a:p>
            <a:r>
              <a:rPr lang="sv-SE" sz="2400" dirty="0">
                <a:cs typeface="Times New Roman" panose="02020603050405020304" pitchFamily="18" charset="0"/>
              </a:rPr>
              <a:t>Föräldern berättar att den inte tjatar så mycket</a:t>
            </a:r>
          </a:p>
          <a:p>
            <a:pPr marL="0" indent="0">
              <a:buNone/>
            </a:pPr>
            <a:r>
              <a:rPr lang="sv-SE" sz="2400" dirty="0">
                <a:cs typeface="Times New Roman" panose="02020603050405020304" pitchFamily="18" charset="0"/>
              </a:rPr>
              <a:t>    längre – gruppledaren modellerar genom att </a:t>
            </a:r>
          </a:p>
          <a:p>
            <a:pPr marL="0" indent="0">
              <a:buNone/>
            </a:pPr>
            <a:r>
              <a:rPr lang="sv-SE" sz="2400" dirty="0">
                <a:cs typeface="Times New Roman" panose="02020603050405020304" pitchFamily="18" charset="0"/>
              </a:rPr>
              <a:t>    sammanfatta och gör hänvisningar till </a:t>
            </a:r>
          </a:p>
          <a:p>
            <a:pPr marL="0" indent="0">
              <a:buNone/>
            </a:pPr>
            <a:r>
              <a:rPr lang="sv-SE" sz="2400" dirty="0">
                <a:cs typeface="Times New Roman" panose="02020603050405020304" pitchFamily="18" charset="0"/>
              </a:rPr>
              <a:t>    Komet-principerna.</a:t>
            </a:r>
          </a:p>
          <a:p>
            <a:pPr marL="457200" indent="-457200"/>
            <a:endParaRPr lang="sv-SE" sz="2400" dirty="0">
              <a:latin typeface="Times New Roman" panose="02020603050405020304" pitchFamily="18" charset="0"/>
              <a:cs typeface="Times New Roman" panose="02020603050405020304" pitchFamily="18" charset="0"/>
            </a:endParaRPr>
          </a:p>
          <a:p>
            <a:pPr marL="0" indent="0">
              <a:buNone/>
            </a:pPr>
            <a:endParaRPr lang="sv-SE" sz="2400" b="1" dirty="0">
              <a:latin typeface="Times New Roman" panose="02020603050405020304" pitchFamily="18" charset="0"/>
              <a:cs typeface="Times New Roman" panose="02020603050405020304" pitchFamily="18" charset="0"/>
            </a:endParaRPr>
          </a:p>
        </p:txBody>
      </p:sp>
      <p:sp>
        <p:nvSpPr>
          <p:cNvPr id="2" name="Rubrik 1"/>
          <p:cNvSpPr>
            <a:spLocks noGrp="1"/>
          </p:cNvSpPr>
          <p:nvPr>
            <p:ph type="title"/>
          </p:nvPr>
        </p:nvSpPr>
        <p:spPr>
          <a:xfrm>
            <a:off x="457200" y="457200"/>
            <a:ext cx="8231188" cy="533400"/>
          </a:xfrm>
        </p:spPr>
        <p:txBody>
          <a:bodyPr>
            <a:normAutofit/>
          </a:bodyPr>
          <a:lstStyle/>
          <a:p>
            <a:pPr algn="ctr"/>
            <a:r>
              <a:rPr lang="sv-SE" sz="4000" b="0" dirty="0" err="1">
                <a:latin typeface="+mn-lt"/>
                <a:cs typeface="Times New Roman" panose="02020603050405020304" pitchFamily="18" charset="0"/>
              </a:rPr>
              <a:t>Shaping</a:t>
            </a:r>
            <a:endParaRPr lang="sv-SE" sz="4000" b="0" dirty="0">
              <a:latin typeface="+mn-lt"/>
              <a:cs typeface="Times New Roman" panose="02020603050405020304" pitchFamily="18" charset="0"/>
            </a:endParaRPr>
          </a:p>
        </p:txBody>
      </p:sp>
      <p:pic>
        <p:nvPicPr>
          <p:cNvPr id="5" name="Bildobjekt 4" descr="\\ad.stockholm.se\cli-sd\cc2sd002\003871\Precens\Brottsprevention\Komet1\Administration\Logotype\PLUS\PLUS logo användbar.jpg">
            <a:extLst>
              <a:ext uri="{FF2B5EF4-FFF2-40B4-BE49-F238E27FC236}">
                <a16:creationId xmlns:a16="http://schemas.microsoft.com/office/drawing/2014/main" id="{5BAD1B17-F7C6-4A32-A4B5-9CAD0E610755}"/>
              </a:ext>
            </a:extLst>
          </p:cNvPr>
          <p:cNvPicPr/>
          <p:nvPr/>
        </p:nvPicPr>
        <p:blipFill>
          <a:blip r:embed="rId3" cstate="print"/>
          <a:srcRect/>
          <a:stretch>
            <a:fillRect/>
          </a:stretch>
        </p:blipFill>
        <p:spPr bwMode="auto">
          <a:xfrm>
            <a:off x="7499118" y="5925462"/>
            <a:ext cx="1130531" cy="465513"/>
          </a:xfrm>
          <a:prstGeom prst="rect">
            <a:avLst/>
          </a:prstGeom>
          <a:noFill/>
          <a:ln w="9525">
            <a:noFill/>
            <a:miter lim="800000"/>
            <a:headEnd/>
            <a:tailEnd/>
          </a:ln>
        </p:spPr>
      </p:pic>
    </p:spTree>
    <p:extLst>
      <p:ext uri="{BB962C8B-B14F-4D97-AF65-F5344CB8AC3E}">
        <p14:creationId xmlns:p14="http://schemas.microsoft.com/office/powerpoint/2010/main" val="4032140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ubrik 1"/>
          <p:cNvSpPr>
            <a:spLocks noGrp="1"/>
          </p:cNvSpPr>
          <p:nvPr>
            <p:ph type="title"/>
          </p:nvPr>
        </p:nvSpPr>
        <p:spPr>
          <a:xfrm>
            <a:off x="342900" y="503199"/>
            <a:ext cx="8231188" cy="842962"/>
          </a:xfrm>
        </p:spPr>
        <p:txBody>
          <a:bodyPr>
            <a:normAutofit fontScale="90000"/>
          </a:bodyPr>
          <a:lstStyle/>
          <a:p>
            <a:pPr algn="ctr"/>
            <a:r>
              <a:rPr lang="sv-SE" sz="4400" b="0" dirty="0" err="1">
                <a:latin typeface="+mn-lt"/>
                <a:cs typeface="Times New Roman" panose="02020603050405020304" pitchFamily="18" charset="0"/>
              </a:rPr>
              <a:t>Shaping</a:t>
            </a:r>
            <a:r>
              <a:rPr lang="sv-SE" sz="4400" b="0" dirty="0">
                <a:latin typeface="+mn-lt"/>
                <a:cs typeface="Times New Roman" panose="02020603050405020304" pitchFamily="18" charset="0"/>
              </a:rPr>
              <a:t> - öva</a:t>
            </a:r>
            <a:br>
              <a:rPr lang="sv-SE" sz="2400" b="0" dirty="0">
                <a:latin typeface="+mn-lt"/>
                <a:cs typeface="Times New Roman" panose="02020603050405020304" pitchFamily="18" charset="0"/>
              </a:rPr>
            </a:br>
            <a:br>
              <a:rPr lang="sv-SE" sz="2400" dirty="0">
                <a:latin typeface="Times New Roman" panose="02020603050405020304" pitchFamily="18" charset="0"/>
                <a:cs typeface="Times New Roman" panose="02020603050405020304" pitchFamily="18" charset="0"/>
              </a:rPr>
            </a:br>
            <a:endParaRPr lang="sv-SE" sz="2400" dirty="0">
              <a:latin typeface="Times New Roman" panose="02020603050405020304" pitchFamily="18" charset="0"/>
              <a:cs typeface="Times New Roman" panose="02020603050405020304" pitchFamily="18" charset="0"/>
            </a:endParaRPr>
          </a:p>
        </p:txBody>
      </p:sp>
      <p:sp>
        <p:nvSpPr>
          <p:cNvPr id="33795" name="Platshållare för text 2"/>
          <p:cNvSpPr>
            <a:spLocks noGrp="1"/>
          </p:cNvSpPr>
          <p:nvPr>
            <p:ph type="body" idx="1"/>
          </p:nvPr>
        </p:nvSpPr>
        <p:spPr>
          <a:xfrm>
            <a:off x="450915" y="1133474"/>
            <a:ext cx="4211638" cy="581025"/>
          </a:xfrm>
        </p:spPr>
        <p:txBody>
          <a:bodyPr>
            <a:normAutofit/>
          </a:bodyPr>
          <a:lstStyle/>
          <a:p>
            <a:r>
              <a:rPr lang="sv-SE" dirty="0">
                <a:cs typeface="Times New Roman" panose="02020603050405020304" pitchFamily="18" charset="0"/>
              </a:rPr>
              <a:t>Vi vill att föräldrarna ska:</a:t>
            </a:r>
            <a:r>
              <a:rPr lang="sv-SE" dirty="0">
                <a:latin typeface="Times New Roman" panose="02020603050405020304" pitchFamily="18" charset="0"/>
                <a:cs typeface="Times New Roman" panose="02020603050405020304" pitchFamily="18" charset="0"/>
              </a:rPr>
              <a:t>	</a:t>
            </a:r>
          </a:p>
        </p:txBody>
      </p:sp>
      <p:sp>
        <p:nvSpPr>
          <p:cNvPr id="33796" name="Platshållare för innehåll 3"/>
          <p:cNvSpPr>
            <a:spLocks noGrp="1"/>
          </p:cNvSpPr>
          <p:nvPr>
            <p:ph sz="half" idx="2"/>
          </p:nvPr>
        </p:nvSpPr>
        <p:spPr>
          <a:xfrm>
            <a:off x="342900" y="2038350"/>
            <a:ext cx="4154488" cy="4087813"/>
          </a:xfrm>
        </p:spPr>
        <p:txBody>
          <a:bodyPr>
            <a:normAutofit/>
          </a:bodyPr>
          <a:lstStyle/>
          <a:p>
            <a:pPr marL="342900" indent="-342900">
              <a:buFont typeface="Arial" panose="020B0604020202020204" pitchFamily="34" charset="0"/>
              <a:buChar char="•"/>
            </a:pPr>
            <a:r>
              <a:rPr lang="sv-SE" dirty="0">
                <a:cs typeface="Times New Roman" panose="02020603050405020304" pitchFamily="18" charset="0"/>
              </a:rPr>
              <a:t>Göra sina hemuppgifter</a:t>
            </a:r>
          </a:p>
          <a:p>
            <a:pPr marL="342900" indent="-342900">
              <a:buFont typeface="Arial" panose="020B0604020202020204" pitchFamily="34" charset="0"/>
              <a:buChar char="•"/>
            </a:pPr>
            <a:r>
              <a:rPr lang="sv-SE" dirty="0">
                <a:cs typeface="Times New Roman" panose="02020603050405020304" pitchFamily="18" charset="0"/>
              </a:rPr>
              <a:t>Ha tid tillsammans med sin ungdom som rutin</a:t>
            </a:r>
          </a:p>
          <a:p>
            <a:pPr marL="342900" indent="-342900">
              <a:buFont typeface="Arial" panose="020B0604020202020204" pitchFamily="34" charset="0"/>
              <a:buChar char="•"/>
            </a:pPr>
            <a:r>
              <a:rPr lang="sv-SE" dirty="0">
                <a:cs typeface="Times New Roman" panose="02020603050405020304" pitchFamily="18" charset="0"/>
              </a:rPr>
              <a:t>Förbereda och ge positiva uppmaningar</a:t>
            </a:r>
          </a:p>
          <a:p>
            <a:pPr marL="342900" indent="-342900">
              <a:buFont typeface="Arial" panose="020B0604020202020204" pitchFamily="34" charset="0"/>
              <a:buChar char="•"/>
            </a:pPr>
            <a:r>
              <a:rPr lang="sv-SE" dirty="0">
                <a:cs typeface="Times New Roman" panose="02020603050405020304" pitchFamily="18" charset="0"/>
              </a:rPr>
              <a:t>Uppmärksamma när ungdomen har gjort något bra</a:t>
            </a:r>
          </a:p>
          <a:p>
            <a:endParaRPr lang="sv-SE" dirty="0">
              <a:latin typeface="Times New Roman" panose="02020603050405020304" pitchFamily="18" charset="0"/>
              <a:cs typeface="Times New Roman" panose="02020603050405020304" pitchFamily="18" charset="0"/>
            </a:endParaRPr>
          </a:p>
        </p:txBody>
      </p:sp>
      <p:sp>
        <p:nvSpPr>
          <p:cNvPr id="33797" name="Platshållare för text 4"/>
          <p:cNvSpPr>
            <a:spLocks noGrp="1"/>
          </p:cNvSpPr>
          <p:nvPr>
            <p:ph type="body" sz="quarter" idx="3"/>
          </p:nvPr>
        </p:nvSpPr>
        <p:spPr>
          <a:xfrm>
            <a:off x="4819426" y="977824"/>
            <a:ext cx="3981674" cy="736675"/>
          </a:xfrm>
        </p:spPr>
        <p:txBody>
          <a:bodyPr>
            <a:noAutofit/>
          </a:bodyPr>
          <a:lstStyle/>
          <a:p>
            <a:r>
              <a:rPr lang="sv-SE" dirty="0">
                <a:cs typeface="Times New Roman" panose="02020603050405020304" pitchFamily="18" charset="0"/>
              </a:rPr>
              <a:t>Ett steg på vägen kan vara:</a:t>
            </a:r>
          </a:p>
        </p:txBody>
      </p:sp>
      <p:sp>
        <p:nvSpPr>
          <p:cNvPr id="33798" name="Platshållare för innehåll 5"/>
          <p:cNvSpPr>
            <a:spLocks noGrp="1"/>
          </p:cNvSpPr>
          <p:nvPr>
            <p:ph sz="quarter" idx="4"/>
          </p:nvPr>
        </p:nvSpPr>
        <p:spPr>
          <a:xfrm>
            <a:off x="4819426" y="2076450"/>
            <a:ext cx="3867374" cy="638175"/>
          </a:xfrm>
        </p:spPr>
        <p:txBody>
          <a:bodyPr>
            <a:normAutofit/>
          </a:bodyPr>
          <a:lstStyle/>
          <a:p>
            <a:pPr marL="342900" indent="-342900">
              <a:buFont typeface="Arial" panose="020B0604020202020204" pitchFamily="34" charset="0"/>
              <a:buChar char="•"/>
            </a:pPr>
            <a:r>
              <a:rPr lang="sv-SE" dirty="0">
                <a:cs typeface="Times New Roman" panose="02020603050405020304" pitchFamily="18" charset="0"/>
              </a:rPr>
              <a:t>?</a:t>
            </a:r>
          </a:p>
        </p:txBody>
      </p:sp>
      <p:pic>
        <p:nvPicPr>
          <p:cNvPr id="7" name="Bildobjekt 6" descr="\\ad.stockholm.se\cli-sd\cc2sd002\003871\Precens\Brottsprevention\Komet1\Administration\Logotype\PLUS\PLUS logo användbar.jpg">
            <a:extLst>
              <a:ext uri="{FF2B5EF4-FFF2-40B4-BE49-F238E27FC236}">
                <a16:creationId xmlns:a16="http://schemas.microsoft.com/office/drawing/2014/main" id="{55AE7F92-83B4-4895-98EB-F3E629FFB640}"/>
              </a:ext>
            </a:extLst>
          </p:cNvPr>
          <p:cNvPicPr/>
          <p:nvPr/>
        </p:nvPicPr>
        <p:blipFill>
          <a:blip r:embed="rId3" cstate="print"/>
          <a:srcRect/>
          <a:stretch>
            <a:fillRect/>
          </a:stretch>
        </p:blipFill>
        <p:spPr bwMode="auto">
          <a:xfrm>
            <a:off x="7556269" y="5893406"/>
            <a:ext cx="1130531" cy="465513"/>
          </a:xfrm>
          <a:prstGeom prst="rect">
            <a:avLst/>
          </a:prstGeom>
          <a:noFill/>
          <a:ln w="9525">
            <a:noFill/>
            <a:miter lim="800000"/>
            <a:headEnd/>
            <a:tailEnd/>
          </a:ln>
        </p:spPr>
      </p:pic>
    </p:spTree>
    <p:extLst>
      <p:ext uri="{BB962C8B-B14F-4D97-AF65-F5344CB8AC3E}">
        <p14:creationId xmlns:p14="http://schemas.microsoft.com/office/powerpoint/2010/main" val="475855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ubrik 1"/>
          <p:cNvSpPr>
            <a:spLocks noGrp="1"/>
          </p:cNvSpPr>
          <p:nvPr>
            <p:ph type="title"/>
          </p:nvPr>
        </p:nvSpPr>
        <p:spPr/>
        <p:txBody>
          <a:bodyPr/>
          <a:lstStyle/>
          <a:p>
            <a:pPr eaLnBrk="1" hangingPunct="1"/>
            <a:endParaRPr lang="sv-SE"/>
          </a:p>
        </p:txBody>
      </p:sp>
      <p:pic>
        <p:nvPicPr>
          <p:cNvPr id="11267" name="Picture 7" descr="C:\Documents and Settings\Komet\Lokala inställningar\Temporary Internet Files\Content.IE5\69H6FIH0\MCj04316210000[1].png"/>
          <p:cNvPicPr>
            <a:picLocks noChangeAspect="1" noChangeArrowheads="1"/>
          </p:cNvPicPr>
          <p:nvPr/>
        </p:nvPicPr>
        <p:blipFill>
          <a:blip r:embed="rId3" cstate="print"/>
          <a:srcRect/>
          <a:stretch>
            <a:fillRect/>
          </a:stretch>
        </p:blipFill>
        <p:spPr bwMode="auto">
          <a:xfrm>
            <a:off x="3714750" y="2571750"/>
            <a:ext cx="1714500" cy="1714500"/>
          </a:xfrm>
          <a:prstGeom prst="rect">
            <a:avLst/>
          </a:prstGeom>
          <a:noFill/>
          <a:ln w="9525">
            <a:noFill/>
            <a:miter lim="800000"/>
            <a:headEnd/>
            <a:tailEnd/>
          </a:ln>
        </p:spPr>
      </p:pic>
      <p:pic>
        <p:nvPicPr>
          <p:cNvPr id="11268" name="Picture 8" descr="C:\Documents and Settings\Komet\Lokala inställningar\Temporary Internet Files\Content.IE5\69H6FIH0\MCj04316210000[1].png"/>
          <p:cNvPicPr>
            <a:picLocks noChangeAspect="1" noChangeArrowheads="1"/>
          </p:cNvPicPr>
          <p:nvPr/>
        </p:nvPicPr>
        <p:blipFill>
          <a:blip r:embed="rId3" cstate="print"/>
          <a:srcRect/>
          <a:stretch>
            <a:fillRect/>
          </a:stretch>
        </p:blipFill>
        <p:spPr bwMode="auto">
          <a:xfrm>
            <a:off x="2643188" y="2714625"/>
            <a:ext cx="1714500" cy="1714500"/>
          </a:xfrm>
          <a:prstGeom prst="rect">
            <a:avLst/>
          </a:prstGeom>
          <a:noFill/>
          <a:ln w="9525">
            <a:noFill/>
            <a:miter lim="800000"/>
            <a:headEnd/>
            <a:tailEnd/>
          </a:ln>
        </p:spPr>
      </p:pic>
      <p:sp>
        <p:nvSpPr>
          <p:cNvPr id="11269" name="Platshållare för innehåll 9"/>
          <p:cNvSpPr>
            <a:spLocks noGrp="1"/>
          </p:cNvSpPr>
          <p:nvPr>
            <p:ph idx="1"/>
          </p:nvPr>
        </p:nvSpPr>
        <p:spPr/>
        <p:txBody>
          <a:bodyPr/>
          <a:lstStyle/>
          <a:p>
            <a:pPr eaLnBrk="1" hangingPunct="1"/>
            <a:endParaRPr lang="sv-SE" dirty="0"/>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CD6C5BDD-B31B-4928-B112-25C2B592A632}"/>
              </a:ext>
            </a:extLst>
          </p:cNvPr>
          <p:cNvPicPr/>
          <p:nvPr/>
        </p:nvPicPr>
        <p:blipFill>
          <a:blip r:embed="rId4" cstate="print"/>
          <a:srcRect/>
          <a:stretch>
            <a:fillRect/>
          </a:stretch>
        </p:blipFill>
        <p:spPr bwMode="auto">
          <a:xfrm>
            <a:off x="7499118" y="5925462"/>
            <a:ext cx="1130531" cy="465513"/>
          </a:xfrm>
          <a:prstGeom prst="rect">
            <a:avLst/>
          </a:prstGeom>
          <a:noFill/>
          <a:ln w="9525">
            <a:noFill/>
            <a:miter lim="800000"/>
            <a:headEnd/>
            <a:tailEnd/>
          </a:ln>
        </p:spPr>
      </p:pic>
    </p:spTree>
    <p:extLst>
      <p:ext uri="{BB962C8B-B14F-4D97-AF65-F5344CB8AC3E}">
        <p14:creationId xmlns:p14="http://schemas.microsoft.com/office/powerpoint/2010/main" val="3508915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ubrik 1"/>
          <p:cNvSpPr>
            <a:spLocks noGrp="1"/>
          </p:cNvSpPr>
          <p:nvPr>
            <p:ph type="title"/>
          </p:nvPr>
        </p:nvSpPr>
        <p:spPr/>
        <p:txBody>
          <a:bodyPr>
            <a:normAutofit/>
          </a:bodyPr>
          <a:lstStyle/>
          <a:p>
            <a:pPr algn="ctr" eaLnBrk="1" hangingPunct="1"/>
            <a:br>
              <a:rPr lang="sv-SE" sz="4000" b="0" dirty="0">
                <a:latin typeface="+mn-lt"/>
                <a:cs typeface="Times New Roman" panose="02020603050405020304" pitchFamily="18" charset="0"/>
              </a:rPr>
            </a:br>
            <a:r>
              <a:rPr lang="sv-SE" sz="4000" b="0" dirty="0">
                <a:latin typeface="+mn-lt"/>
                <a:cs typeface="Times New Roman" panose="02020603050405020304" pitchFamily="18" charset="0"/>
              </a:rPr>
              <a:t>Förberedelser och uppmaningar</a:t>
            </a:r>
          </a:p>
        </p:txBody>
      </p:sp>
      <p:sp>
        <p:nvSpPr>
          <p:cNvPr id="26627" name="Platshållare för innehåll 2"/>
          <p:cNvSpPr>
            <a:spLocks noGrp="1"/>
          </p:cNvSpPr>
          <p:nvPr>
            <p:ph idx="1"/>
          </p:nvPr>
        </p:nvSpPr>
        <p:spPr/>
        <p:txBody>
          <a:bodyPr>
            <a:normAutofit/>
          </a:bodyPr>
          <a:lstStyle/>
          <a:p>
            <a:pPr marL="342900" indent="-342900" eaLnBrk="1" hangingPunct="1">
              <a:buFont typeface="Arial" panose="020B0604020202020204" pitchFamily="34" charset="0"/>
              <a:buChar char="•"/>
            </a:pPr>
            <a:r>
              <a:rPr lang="sv-SE" sz="2400" dirty="0">
                <a:cs typeface="Times New Roman" panose="02020603050405020304" pitchFamily="18" charset="0"/>
              </a:rPr>
              <a:t>Förbered i god tid</a:t>
            </a:r>
          </a:p>
          <a:p>
            <a:pPr marL="342900" indent="-342900" eaLnBrk="1" hangingPunct="1">
              <a:buFont typeface="Arial" panose="020B0604020202020204" pitchFamily="34" charset="0"/>
              <a:buChar char="•"/>
            </a:pPr>
            <a:r>
              <a:rPr lang="sv-SE" sz="2400" dirty="0">
                <a:cs typeface="Times New Roman" panose="02020603050405020304" pitchFamily="18" charset="0"/>
              </a:rPr>
              <a:t>Använd påminnelser</a:t>
            </a:r>
          </a:p>
          <a:p>
            <a:pPr marL="342900" indent="-342900" eaLnBrk="1" hangingPunct="1">
              <a:buFont typeface="Arial" panose="020B0604020202020204" pitchFamily="34" charset="0"/>
              <a:buChar char="•"/>
            </a:pPr>
            <a:r>
              <a:rPr lang="sv-SE" sz="2400" dirty="0">
                <a:cs typeface="Times New Roman" panose="02020603050405020304" pitchFamily="18" charset="0"/>
              </a:rPr>
              <a:t>Rutiner och förutsägbarhet</a:t>
            </a:r>
          </a:p>
          <a:p>
            <a:pPr marL="342900" indent="-342900" eaLnBrk="1" hangingPunct="1">
              <a:buFont typeface="Arial" panose="020B0604020202020204" pitchFamily="34" charset="0"/>
              <a:buChar char="•"/>
            </a:pPr>
            <a:r>
              <a:rPr lang="sv-SE" sz="2400" dirty="0">
                <a:cs typeface="Times New Roman" panose="02020603050405020304" pitchFamily="18" charset="0"/>
              </a:rPr>
              <a:t>Minska sådant som stör när du kommunicerar med ungdomen</a:t>
            </a:r>
          </a:p>
          <a:p>
            <a:pPr marL="342900" indent="-342900" eaLnBrk="1" hangingPunct="1">
              <a:buFont typeface="Arial" panose="020B0604020202020204" pitchFamily="34" charset="0"/>
              <a:buChar char="•"/>
            </a:pPr>
            <a:r>
              <a:rPr lang="sv-SE" sz="2400" dirty="0">
                <a:cs typeface="Times New Roman" panose="02020603050405020304" pitchFamily="18" charset="0"/>
              </a:rPr>
              <a:t>Fånga uppmärksamheten</a:t>
            </a:r>
          </a:p>
          <a:p>
            <a:pPr marL="342900" indent="-342900" eaLnBrk="1" hangingPunct="1">
              <a:buFont typeface="Arial" panose="020B0604020202020204" pitchFamily="34" charset="0"/>
              <a:buChar char="•"/>
            </a:pPr>
            <a:r>
              <a:rPr lang="sv-SE" sz="2400" dirty="0">
                <a:cs typeface="Times New Roman" panose="02020603050405020304" pitchFamily="18" charset="0"/>
              </a:rPr>
              <a:t>En uppmaning i taget!</a:t>
            </a:r>
          </a:p>
          <a:p>
            <a:pPr marL="342900" indent="-342900" eaLnBrk="1" hangingPunct="1">
              <a:buFont typeface="Arial" panose="020B0604020202020204" pitchFamily="34" charset="0"/>
              <a:buChar char="•"/>
            </a:pPr>
            <a:r>
              <a:rPr lang="sv-SE" sz="2400" dirty="0">
                <a:cs typeface="Times New Roman" panose="02020603050405020304" pitchFamily="18" charset="0"/>
              </a:rPr>
              <a:t>Tala om vad du vill att din ungdom </a:t>
            </a:r>
            <a:r>
              <a:rPr lang="sv-SE" sz="2400" i="1" dirty="0">
                <a:cs typeface="Times New Roman" panose="02020603050405020304" pitchFamily="18" charset="0"/>
              </a:rPr>
              <a:t>SKA</a:t>
            </a:r>
            <a:r>
              <a:rPr lang="sv-SE" sz="2400" dirty="0">
                <a:cs typeface="Times New Roman" panose="02020603050405020304" pitchFamily="18" charset="0"/>
              </a:rPr>
              <a:t> göra</a:t>
            </a:r>
          </a:p>
          <a:p>
            <a:pPr marL="342900" indent="-342900" eaLnBrk="1" hangingPunct="1">
              <a:buFont typeface="Arial" panose="020B0604020202020204" pitchFamily="34" charset="0"/>
              <a:buChar char="•"/>
            </a:pPr>
            <a:r>
              <a:rPr lang="sv-SE" sz="2400" dirty="0">
                <a:cs typeface="Times New Roman" panose="02020603050405020304" pitchFamily="18" charset="0"/>
              </a:rPr>
              <a:t>Inga vädjande frågor – ge trevliga uppmaningar!</a:t>
            </a:r>
          </a:p>
        </p:txBody>
      </p:sp>
      <p:pic>
        <p:nvPicPr>
          <p:cNvPr id="4" name="Bildobjekt 3" descr="\\ad.stockholm.se\cli-sd\cc2sd002\003871\Precens\Brottsprevention\Komet1\Administration\Logotype\PLUS\PLUS logo användbar.jpg">
            <a:extLst>
              <a:ext uri="{FF2B5EF4-FFF2-40B4-BE49-F238E27FC236}">
                <a16:creationId xmlns:a16="http://schemas.microsoft.com/office/drawing/2014/main" id="{D03E34D9-2AA3-49E0-B549-EFDCCB1679B4}"/>
              </a:ext>
            </a:extLst>
          </p:cNvPr>
          <p:cNvPicPr/>
          <p:nvPr/>
        </p:nvPicPr>
        <p:blipFill>
          <a:blip r:embed="rId3" cstate="print"/>
          <a:srcRect/>
          <a:stretch>
            <a:fillRect/>
          </a:stretch>
        </p:blipFill>
        <p:spPr bwMode="auto">
          <a:xfrm>
            <a:off x="7499118" y="5925462"/>
            <a:ext cx="1130531" cy="465513"/>
          </a:xfrm>
          <a:prstGeom prst="rect">
            <a:avLst/>
          </a:prstGeom>
          <a:noFill/>
          <a:ln w="9525">
            <a:noFill/>
            <a:miter lim="800000"/>
            <a:headEnd/>
            <a:tailEnd/>
          </a:ln>
        </p:spPr>
      </p:pic>
    </p:spTree>
    <p:extLst>
      <p:ext uri="{BB962C8B-B14F-4D97-AF65-F5344CB8AC3E}">
        <p14:creationId xmlns:p14="http://schemas.microsoft.com/office/powerpoint/2010/main" val="1150004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412" y="1960882"/>
            <a:ext cx="4926458" cy="277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ubrik 1"/>
          <p:cNvSpPr>
            <a:spLocks noGrp="1"/>
          </p:cNvSpPr>
          <p:nvPr>
            <p:ph type="title"/>
          </p:nvPr>
        </p:nvSpPr>
        <p:spPr>
          <a:xfrm>
            <a:off x="194871" y="457200"/>
            <a:ext cx="8844197" cy="1619250"/>
          </a:xfrm>
        </p:spPr>
        <p:txBody>
          <a:bodyPr>
            <a:normAutofit fontScale="90000"/>
          </a:bodyPr>
          <a:lstStyle/>
          <a:p>
            <a:pPr algn="ctr"/>
            <a:br>
              <a:rPr lang="sv-SE" dirty="0">
                <a:latin typeface="Times New Roman" panose="02020603050405020304" pitchFamily="18" charset="0"/>
                <a:cs typeface="Times New Roman" panose="02020603050405020304" pitchFamily="18" charset="0"/>
              </a:rPr>
            </a:br>
            <a:r>
              <a:rPr lang="sv-SE" sz="4400" b="0" dirty="0">
                <a:latin typeface="+mn-lt"/>
                <a:cs typeface="Times New Roman" panose="02020603050405020304" pitchFamily="18" charset="0"/>
              </a:rPr>
              <a:t>FUB </a:t>
            </a:r>
            <a:br>
              <a:rPr lang="sv-SE" sz="4400" b="0" dirty="0">
                <a:latin typeface="+mn-lt"/>
                <a:cs typeface="Times New Roman" panose="02020603050405020304" pitchFamily="18" charset="0"/>
              </a:rPr>
            </a:br>
            <a:br>
              <a:rPr lang="sv-SE" sz="4400" b="0" dirty="0">
                <a:latin typeface="+mn-lt"/>
                <a:cs typeface="Times New Roman" panose="02020603050405020304" pitchFamily="18" charset="0"/>
              </a:rPr>
            </a:br>
            <a:r>
              <a:rPr lang="sv-SE" sz="3600" b="0" dirty="0">
                <a:latin typeface="+mn-lt"/>
                <a:cs typeface="Times New Roman" panose="02020603050405020304" pitchFamily="18" charset="0"/>
              </a:rPr>
              <a:t>Förberedelse         Uppmaning        Bekräftelse</a:t>
            </a:r>
            <a:br>
              <a:rPr lang="sv-SE" dirty="0">
                <a:latin typeface="Times New Roman" panose="02020603050405020304" pitchFamily="18" charset="0"/>
                <a:cs typeface="Times New Roman" panose="02020603050405020304" pitchFamily="18" charset="0"/>
              </a:rPr>
            </a:br>
            <a:endParaRPr lang="sv-SE" dirty="0">
              <a:latin typeface="Times New Roman" panose="02020603050405020304" pitchFamily="18" charset="0"/>
              <a:cs typeface="Times New Roman" panose="02020603050405020304" pitchFamily="18" charset="0"/>
            </a:endParaRPr>
          </a:p>
        </p:txBody>
      </p:sp>
      <p:pic>
        <p:nvPicPr>
          <p:cNvPr id="3075" name="Picture 3" descr="C:\Users\ae68853\AppData\Local\Microsoft\Windows\Temporary Internet Files\Content.IE5\DL3EX3XE\Thumbs-Up-Circl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2241552"/>
            <a:ext cx="1587809" cy="1581665"/>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descr="\\ad.stockholm.se\cli-sd\cc2sd002\003871\Precens\Brottsprevention\Komet1\Administration\Logotype\PLUS\PLUS logo användbar.jpg">
            <a:extLst>
              <a:ext uri="{FF2B5EF4-FFF2-40B4-BE49-F238E27FC236}">
                <a16:creationId xmlns:a16="http://schemas.microsoft.com/office/drawing/2014/main" id="{0E1BB50F-9EF2-4A0E-832F-024CF6C65414}"/>
              </a:ext>
            </a:extLst>
          </p:cNvPr>
          <p:cNvPicPr/>
          <p:nvPr/>
        </p:nvPicPr>
        <p:blipFill>
          <a:blip r:embed="rId5" cstate="print"/>
          <a:srcRect/>
          <a:stretch>
            <a:fillRect/>
          </a:stretch>
        </p:blipFill>
        <p:spPr bwMode="auto">
          <a:xfrm>
            <a:off x="7621566" y="5935287"/>
            <a:ext cx="1130531" cy="465513"/>
          </a:xfrm>
          <a:prstGeom prst="rect">
            <a:avLst/>
          </a:prstGeom>
          <a:noFill/>
          <a:ln w="9525">
            <a:noFill/>
            <a:miter lim="800000"/>
            <a:headEnd/>
            <a:tailEnd/>
          </a:ln>
        </p:spPr>
      </p:pic>
      <p:sp>
        <p:nvSpPr>
          <p:cNvPr id="3" name="Rektangel: vikt hörn 2">
            <a:extLst>
              <a:ext uri="{FF2B5EF4-FFF2-40B4-BE49-F238E27FC236}">
                <a16:creationId xmlns:a16="http://schemas.microsoft.com/office/drawing/2014/main" id="{6070F804-5EB5-4A4E-9B3D-F2E46DA35FCB}"/>
              </a:ext>
            </a:extLst>
          </p:cNvPr>
          <p:cNvSpPr/>
          <p:nvPr/>
        </p:nvSpPr>
        <p:spPr>
          <a:xfrm>
            <a:off x="438151" y="2241552"/>
            <a:ext cx="2394990" cy="2278091"/>
          </a:xfrm>
          <a:prstGeom prst="foldedCorne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solidFill>
                <a:srgbClr val="000000"/>
              </a:solidFill>
            </a:endParaRPr>
          </a:p>
        </p:txBody>
      </p:sp>
      <p:sp>
        <p:nvSpPr>
          <p:cNvPr id="7" name="textruta 6">
            <a:extLst>
              <a:ext uri="{FF2B5EF4-FFF2-40B4-BE49-F238E27FC236}">
                <a16:creationId xmlns:a16="http://schemas.microsoft.com/office/drawing/2014/main" id="{9E21DD15-602D-40CC-8EF9-8F8569C0AE4C}"/>
              </a:ext>
            </a:extLst>
          </p:cNvPr>
          <p:cNvSpPr txBox="1"/>
          <p:nvPr/>
        </p:nvSpPr>
        <p:spPr>
          <a:xfrm>
            <a:off x="503659" y="2211319"/>
            <a:ext cx="2083633" cy="2308324"/>
          </a:xfrm>
          <a:prstGeom prst="rect">
            <a:avLst/>
          </a:prstGeom>
          <a:noFill/>
        </p:spPr>
        <p:txBody>
          <a:bodyPr wrap="square" rtlCol="0">
            <a:spAutoFit/>
          </a:bodyPr>
          <a:lstStyle/>
          <a:p>
            <a:r>
              <a:rPr lang="sv-SE" sz="2400" dirty="0">
                <a:latin typeface="Bradley Hand ITC" panose="03070402050302030203" pitchFamily="66" charset="0"/>
              </a:rPr>
              <a:t>Kom Ihåg!</a:t>
            </a:r>
            <a:br>
              <a:rPr lang="sv-SE" sz="2400" dirty="0">
                <a:latin typeface="Bradley Hand ITC" panose="03070402050302030203" pitchFamily="66" charset="0"/>
              </a:rPr>
            </a:br>
            <a:r>
              <a:rPr lang="sv-SE" sz="2400" dirty="0">
                <a:latin typeface="Bradley Hand ITC" panose="03070402050302030203" pitchFamily="66" charset="0"/>
              </a:rPr>
              <a:t>Töm disk-maskinen när du kommit hem</a:t>
            </a:r>
          </a:p>
          <a:p>
            <a:r>
              <a:rPr lang="sv-SE" sz="2400" dirty="0">
                <a:latin typeface="Bradley Hand ITC" panose="03070402050302030203" pitchFamily="66" charset="0"/>
              </a:rPr>
              <a:t>Tack &amp; Kram </a:t>
            </a:r>
          </a:p>
        </p:txBody>
      </p:sp>
      <p:sp>
        <p:nvSpPr>
          <p:cNvPr id="11" name="Hjärta 10">
            <a:extLst>
              <a:ext uri="{FF2B5EF4-FFF2-40B4-BE49-F238E27FC236}">
                <a16:creationId xmlns:a16="http://schemas.microsoft.com/office/drawing/2014/main" id="{E8DBAB75-A9AE-4CED-AE84-2BFC8676E943}"/>
              </a:ext>
            </a:extLst>
          </p:cNvPr>
          <p:cNvSpPr/>
          <p:nvPr/>
        </p:nvSpPr>
        <p:spPr>
          <a:xfrm>
            <a:off x="2071238" y="3731950"/>
            <a:ext cx="242709" cy="272471"/>
          </a:xfrm>
          <a:prstGeom prst="hear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dirty="0" err="1">
              <a:solidFill>
                <a:sysClr val="windowText" lastClr="000000"/>
              </a:solidFill>
            </a:endParaRPr>
          </a:p>
        </p:txBody>
      </p:sp>
    </p:spTree>
    <p:extLst>
      <p:ext uri="{BB962C8B-B14F-4D97-AF65-F5344CB8AC3E}">
        <p14:creationId xmlns:p14="http://schemas.microsoft.com/office/powerpoint/2010/main" val="869710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pPr algn="ctr">
              <a:lnSpc>
                <a:spcPct val="100000"/>
              </a:lnSpc>
            </a:pPr>
            <a:r>
              <a:rPr lang="sv-SE" sz="4400" b="0" dirty="0">
                <a:latin typeface="+mn-lt"/>
                <a:cs typeface="Times New Roman" panose="02020603050405020304" pitchFamily="18" charset="0"/>
              </a:rPr>
              <a:t>Samspelsanalys</a:t>
            </a:r>
            <a:br>
              <a:rPr lang="sv-SE" sz="4400" b="0" dirty="0">
                <a:latin typeface="+mn-lt"/>
                <a:cs typeface="Times New Roman" panose="02020603050405020304" pitchFamily="18" charset="0"/>
              </a:rPr>
            </a:br>
            <a:r>
              <a:rPr lang="sv-SE" sz="3600" b="0" dirty="0">
                <a:latin typeface="+mn-lt"/>
                <a:cs typeface="Times New Roman" panose="02020603050405020304" pitchFamily="18" charset="0"/>
              </a:rPr>
              <a:t>Öva</a:t>
            </a:r>
          </a:p>
        </p:txBody>
      </p:sp>
      <p:sp>
        <p:nvSpPr>
          <p:cNvPr id="3" name="Platshållare för innehåll 2"/>
          <p:cNvSpPr>
            <a:spLocks noGrp="1"/>
          </p:cNvSpPr>
          <p:nvPr>
            <p:ph idx="1"/>
          </p:nvPr>
        </p:nvSpPr>
        <p:spPr/>
        <p:txBody>
          <a:bodyPr/>
          <a:lstStyle/>
          <a:p>
            <a:endParaRPr lang="sv-SE" sz="1800" dirty="0">
              <a:latin typeface="Times New Roman" panose="02020603050405020304" pitchFamily="18" charset="0"/>
              <a:cs typeface="Times New Roman" panose="02020603050405020304" pitchFamily="18" charset="0"/>
            </a:endParaRPr>
          </a:p>
          <a:p>
            <a:endParaRPr lang="sv-SE" sz="1800" dirty="0">
              <a:latin typeface="Times New Roman" panose="02020603050405020304" pitchFamily="18" charset="0"/>
              <a:cs typeface="Times New Roman" panose="02020603050405020304" pitchFamily="18" charset="0"/>
            </a:endParaRPr>
          </a:p>
          <a:p>
            <a:endParaRPr lang="sv-SE" sz="1800" dirty="0">
              <a:latin typeface="Times New Roman" panose="02020603050405020304" pitchFamily="18" charset="0"/>
              <a:cs typeface="Times New Roman" panose="02020603050405020304" pitchFamily="18" charset="0"/>
            </a:endParaRPr>
          </a:p>
        </p:txBody>
      </p:sp>
      <p:sp>
        <p:nvSpPr>
          <p:cNvPr id="4" name="Rektangel med rundade hörn 3"/>
          <p:cNvSpPr/>
          <p:nvPr/>
        </p:nvSpPr>
        <p:spPr>
          <a:xfrm>
            <a:off x="226300" y="1808971"/>
            <a:ext cx="2369738" cy="3240057"/>
          </a:xfrm>
          <a:prstGeom prst="roundRect">
            <a:avLst>
              <a:gd name="adj" fmla="val 15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6" name="Ellips 5"/>
          <p:cNvSpPr/>
          <p:nvPr/>
        </p:nvSpPr>
        <p:spPr>
          <a:xfrm>
            <a:off x="3435924" y="2070519"/>
            <a:ext cx="2382195" cy="2716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sng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7" name="Höger 6"/>
          <p:cNvSpPr/>
          <p:nvPr/>
        </p:nvSpPr>
        <p:spPr>
          <a:xfrm>
            <a:off x="2684224" y="2990790"/>
            <a:ext cx="693068" cy="4959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BCAAD0"/>
              </a:solidFill>
              <a:effectLst/>
              <a:uLnTx/>
              <a:uFillTx/>
              <a:latin typeface="Times New Roman" panose="02020603050405020304" pitchFamily="18" charset="0"/>
              <a:ea typeface="+mn-ea"/>
              <a:cs typeface="Times New Roman" panose="02020603050405020304" pitchFamily="18" charset="0"/>
            </a:endParaRPr>
          </a:p>
        </p:txBody>
      </p:sp>
      <p:sp>
        <p:nvSpPr>
          <p:cNvPr id="9" name="Rektangel med rundade hörn 8"/>
          <p:cNvSpPr/>
          <p:nvPr/>
        </p:nvSpPr>
        <p:spPr>
          <a:xfrm>
            <a:off x="6610757" y="1808971"/>
            <a:ext cx="2333806" cy="3240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4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pic>
        <p:nvPicPr>
          <p:cNvPr id="10" name="Bildobjekt 9"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
        <p:nvSpPr>
          <p:cNvPr id="5" name="textruta 4">
            <a:extLst>
              <a:ext uri="{FF2B5EF4-FFF2-40B4-BE49-F238E27FC236}">
                <a16:creationId xmlns:a16="http://schemas.microsoft.com/office/drawing/2014/main" id="{BA767494-E23E-4D2B-B67C-5144B9F5A10F}"/>
              </a:ext>
            </a:extLst>
          </p:cNvPr>
          <p:cNvSpPr txBox="1"/>
          <p:nvPr/>
        </p:nvSpPr>
        <p:spPr>
          <a:xfrm>
            <a:off x="514901" y="1808971"/>
            <a:ext cx="16969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0000"/>
                </a:solidFill>
                <a:effectLst/>
                <a:uLnTx/>
                <a:uFillTx/>
                <a:latin typeface="Arial"/>
                <a:ea typeface="+mn-ea"/>
                <a:cs typeface="+mn-cs"/>
              </a:rPr>
              <a:t>Innan Situation</a:t>
            </a:r>
          </a:p>
        </p:txBody>
      </p:sp>
      <p:sp>
        <p:nvSpPr>
          <p:cNvPr id="11" name="textruta 10">
            <a:extLst>
              <a:ext uri="{FF2B5EF4-FFF2-40B4-BE49-F238E27FC236}">
                <a16:creationId xmlns:a16="http://schemas.microsoft.com/office/drawing/2014/main" id="{C6F3F594-0292-408B-9128-7DBD04055106}"/>
              </a:ext>
            </a:extLst>
          </p:cNvPr>
          <p:cNvSpPr txBox="1"/>
          <p:nvPr/>
        </p:nvSpPr>
        <p:spPr>
          <a:xfrm>
            <a:off x="6778684" y="1808971"/>
            <a:ext cx="20776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0000"/>
                </a:solidFill>
                <a:effectLst/>
                <a:uLnTx/>
                <a:uFillTx/>
                <a:latin typeface="Arial"/>
                <a:ea typeface="+mn-ea"/>
                <a:cs typeface="+mn-cs"/>
              </a:rPr>
              <a:t>Efter Konsekvens</a:t>
            </a:r>
          </a:p>
        </p:txBody>
      </p:sp>
      <p:sp>
        <p:nvSpPr>
          <p:cNvPr id="12" name="textruta 11">
            <a:extLst>
              <a:ext uri="{FF2B5EF4-FFF2-40B4-BE49-F238E27FC236}">
                <a16:creationId xmlns:a16="http://schemas.microsoft.com/office/drawing/2014/main" id="{76C7A480-AA8F-4466-973B-A69914234116}"/>
              </a:ext>
            </a:extLst>
          </p:cNvPr>
          <p:cNvSpPr txBox="1"/>
          <p:nvPr/>
        </p:nvSpPr>
        <p:spPr>
          <a:xfrm>
            <a:off x="3700005" y="2534830"/>
            <a:ext cx="18540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0000"/>
                </a:solidFill>
                <a:effectLst/>
                <a:uLnTx/>
                <a:uFillTx/>
                <a:latin typeface="Arial"/>
                <a:ea typeface="+mn-ea"/>
                <a:cs typeface="+mn-cs"/>
              </a:rPr>
              <a:t>Beteende</a:t>
            </a:r>
          </a:p>
        </p:txBody>
      </p:sp>
      <p:sp>
        <p:nvSpPr>
          <p:cNvPr id="13" name="Höger 6">
            <a:extLst>
              <a:ext uri="{FF2B5EF4-FFF2-40B4-BE49-F238E27FC236}">
                <a16:creationId xmlns:a16="http://schemas.microsoft.com/office/drawing/2014/main" id="{35675DCE-B4A5-4AD9-A623-A7D555E22E3D}"/>
              </a:ext>
            </a:extLst>
          </p:cNvPr>
          <p:cNvSpPr/>
          <p:nvPr/>
        </p:nvSpPr>
        <p:spPr>
          <a:xfrm>
            <a:off x="5867904" y="3010148"/>
            <a:ext cx="693068" cy="4959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BCAAD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4110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1531339" y="2662753"/>
            <a:ext cx="6400800" cy="707886"/>
          </a:xfrm>
          <a:prstGeom prst="rect">
            <a:avLst/>
          </a:prstGeom>
        </p:spPr>
        <p:txBody>
          <a:bodyPr wrap="square">
            <a:spAutoFit/>
          </a:bodyPr>
          <a:lstStyle/>
          <a:p>
            <a:r>
              <a:rPr lang="sv-SE" sz="4000" b="1" dirty="0">
                <a:latin typeface="Times New Roman" panose="02020603050405020304" pitchFamily="18" charset="0"/>
                <a:cs typeface="Times New Roman" panose="02020603050405020304" pitchFamily="18" charset="0"/>
              </a:rPr>
              <a:t>    </a:t>
            </a:r>
            <a:r>
              <a:rPr lang="sv-SE" sz="4000" dirty="0">
                <a:cs typeface="Times New Roman" panose="02020603050405020304" pitchFamily="18" charset="0"/>
              </a:rPr>
              <a:t>Gruppledarfärdigheter</a:t>
            </a:r>
          </a:p>
        </p:txBody>
      </p:sp>
      <p:pic>
        <p:nvPicPr>
          <p:cNvPr id="7" name="Bildobjekt 3" descr="\\ad.stockholm.se\cli-sd\cc2sd002\003871\Precens\Brottsprevention\Komet1\Administration\Logotype\PLUS\PLUS logo användbar.jpg"/>
          <p:cNvPicPr/>
          <p:nvPr/>
        </p:nvPicPr>
        <p:blipFill>
          <a:blip r:embed="rId3" cstate="print"/>
          <a:srcRect/>
          <a:stretch>
            <a:fillRect/>
          </a:stretch>
        </p:blipFill>
        <p:spPr bwMode="auto">
          <a:xfrm>
            <a:off x="7316688" y="6139904"/>
            <a:ext cx="1130531" cy="46551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3"/>
          </p:nvPr>
        </p:nvSpPr>
        <p:spPr>
          <a:xfrm>
            <a:off x="458788" y="1440000"/>
            <a:ext cx="6902132" cy="3960000"/>
          </a:xfrm>
        </p:spPr>
        <p:txBody>
          <a:bodyPr>
            <a:normAutofit fontScale="92500" lnSpcReduction="10000"/>
          </a:bodyPr>
          <a:lstStyle/>
          <a:p>
            <a:pPr>
              <a:defRPr/>
            </a:pPr>
            <a:r>
              <a:rPr lang="sv-SE" sz="2800" dirty="0">
                <a:cs typeface="Times New Roman" panose="02020603050405020304" pitchFamily="18" charset="0"/>
              </a:rPr>
              <a:t>Samarbete mellan gruppledare och föräldrar</a:t>
            </a:r>
          </a:p>
          <a:p>
            <a:pPr>
              <a:defRPr/>
            </a:pPr>
            <a:endParaRPr lang="sv-SE" sz="2800" dirty="0">
              <a:cs typeface="Times New Roman" panose="02020603050405020304" pitchFamily="18" charset="0"/>
            </a:endParaRPr>
          </a:p>
          <a:p>
            <a:pPr>
              <a:defRPr/>
            </a:pPr>
            <a:r>
              <a:rPr lang="sv-SE" sz="2800" dirty="0">
                <a:cs typeface="Times New Roman" panose="02020603050405020304" pitchFamily="18" charset="0"/>
              </a:rPr>
              <a:t>Bekräftelse av föräldrarnas upplevelser och känslor</a:t>
            </a:r>
          </a:p>
          <a:p>
            <a:pPr>
              <a:defRPr/>
            </a:pPr>
            <a:endParaRPr lang="sv-SE" sz="2800" dirty="0">
              <a:cs typeface="Times New Roman" panose="02020603050405020304" pitchFamily="18" charset="0"/>
            </a:endParaRPr>
          </a:p>
          <a:p>
            <a:pPr>
              <a:defRPr/>
            </a:pPr>
            <a:r>
              <a:rPr lang="sv-SE" sz="2800" dirty="0">
                <a:cs typeface="Times New Roman" panose="02020603050405020304" pitchFamily="18" charset="0"/>
              </a:rPr>
              <a:t>Normalisering av svårigheter</a:t>
            </a:r>
          </a:p>
          <a:p>
            <a:pPr>
              <a:defRPr/>
            </a:pPr>
            <a:endParaRPr lang="sv-SE" sz="2800" dirty="0">
              <a:cs typeface="Times New Roman" panose="02020603050405020304" pitchFamily="18" charset="0"/>
            </a:endParaRPr>
          </a:p>
          <a:p>
            <a:pPr>
              <a:defRPr/>
            </a:pPr>
            <a:r>
              <a:rPr lang="sv-SE" sz="2800" dirty="0">
                <a:cs typeface="Times New Roman" panose="02020603050405020304" pitchFamily="18" charset="0"/>
              </a:rPr>
              <a:t>Humor och uppmuntran av skratt</a:t>
            </a:r>
          </a:p>
          <a:p>
            <a:endParaRPr lang="sv-SE" dirty="0"/>
          </a:p>
        </p:txBody>
      </p:sp>
      <p:sp>
        <p:nvSpPr>
          <p:cNvPr id="6" name="Rubrik 5"/>
          <p:cNvSpPr>
            <a:spLocks noGrp="1"/>
          </p:cNvSpPr>
          <p:nvPr>
            <p:ph type="title"/>
          </p:nvPr>
        </p:nvSpPr>
        <p:spPr/>
        <p:txBody>
          <a:bodyPr/>
          <a:lstStyle/>
          <a:p>
            <a:pPr algn="ctr"/>
            <a:r>
              <a:rPr lang="sv-SE" sz="3600" b="0" dirty="0">
                <a:latin typeface="+mn-lt"/>
                <a:cs typeface="Times New Roman" panose="02020603050405020304" pitchFamily="18" charset="0"/>
              </a:rPr>
              <a:t>Förhållningssätt som gruppledare</a:t>
            </a:r>
            <a:r>
              <a:rPr lang="sv-SE" dirty="0"/>
              <a:t>	</a:t>
            </a:r>
          </a:p>
        </p:txBody>
      </p:sp>
      <p:pic>
        <p:nvPicPr>
          <p:cNvPr id="7" name="Bildobjekt 3" descr="\\ad.stockholm.se\cli-sd\cc2sd002\003871\Precens\Brottsprevention\Komet1\Administration\Logotype\PLUS\PLUS logo användbar.jpg">
            <a:extLst>
              <a:ext uri="{FF2B5EF4-FFF2-40B4-BE49-F238E27FC236}">
                <a16:creationId xmlns:a16="http://schemas.microsoft.com/office/drawing/2014/main" id="{505C6834-F42E-4334-ACB3-4583B49F47E1}"/>
              </a:ext>
            </a:extLst>
          </p:cNvPr>
          <p:cNvPicPr/>
          <p:nvPr/>
        </p:nvPicPr>
        <p:blipFill>
          <a:blip r:embed="rId3" cstate="print"/>
          <a:srcRect/>
          <a:stretch>
            <a:fillRect/>
          </a:stretch>
        </p:blipFill>
        <p:spPr bwMode="auto">
          <a:xfrm>
            <a:off x="7557857" y="5935287"/>
            <a:ext cx="1130531" cy="465513"/>
          </a:xfrm>
          <a:prstGeom prst="rect">
            <a:avLst/>
          </a:prstGeom>
          <a:noFill/>
          <a:ln w="9525">
            <a:noFill/>
            <a:miter lim="800000"/>
            <a:headEnd/>
            <a:tailEnd/>
          </a:ln>
        </p:spPr>
      </p:pic>
    </p:spTree>
    <p:extLst>
      <p:ext uri="{BB962C8B-B14F-4D97-AF65-F5344CB8AC3E}">
        <p14:creationId xmlns:p14="http://schemas.microsoft.com/office/powerpoint/2010/main" val="7993336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3"/>
          </p:nvPr>
        </p:nvSpPr>
        <p:spPr>
          <a:xfrm>
            <a:off x="458788" y="1440000"/>
            <a:ext cx="8075612" cy="3960000"/>
          </a:xfrm>
        </p:spPr>
        <p:txBody>
          <a:bodyPr>
            <a:noAutofit/>
          </a:bodyPr>
          <a:lstStyle/>
          <a:p>
            <a:pPr>
              <a:lnSpc>
                <a:spcPct val="90000"/>
              </a:lnSpc>
            </a:pPr>
            <a:r>
              <a:rPr lang="sv-SE" sz="2600" dirty="0">
                <a:cs typeface="Times New Roman" panose="02020603050405020304" pitchFamily="18" charset="0"/>
              </a:rPr>
              <a:t>Positiv förstärkning</a:t>
            </a:r>
          </a:p>
          <a:p>
            <a:pPr>
              <a:lnSpc>
                <a:spcPct val="90000"/>
              </a:lnSpc>
            </a:pPr>
            <a:r>
              <a:rPr lang="sv-SE" sz="2600" dirty="0">
                <a:cs typeface="Times New Roman" panose="02020603050405020304" pitchFamily="18" charset="0"/>
              </a:rPr>
              <a:t>Ge och följa upp hemuppgifter</a:t>
            </a:r>
          </a:p>
          <a:p>
            <a:pPr>
              <a:lnSpc>
                <a:spcPct val="90000"/>
              </a:lnSpc>
            </a:pPr>
            <a:r>
              <a:rPr lang="sv-SE" sz="2600" dirty="0">
                <a:cs typeface="Times New Roman" panose="02020603050405020304" pitchFamily="18" charset="0"/>
              </a:rPr>
              <a:t>Ramar</a:t>
            </a:r>
          </a:p>
          <a:p>
            <a:pPr>
              <a:lnSpc>
                <a:spcPct val="90000"/>
              </a:lnSpc>
            </a:pPr>
            <a:r>
              <a:rPr lang="sv-SE" sz="2600" dirty="0">
                <a:cs typeface="Times New Roman" panose="02020603050405020304" pitchFamily="18" charset="0"/>
              </a:rPr>
              <a:t>Specificera beteenden</a:t>
            </a:r>
          </a:p>
          <a:p>
            <a:pPr>
              <a:lnSpc>
                <a:spcPct val="90000"/>
              </a:lnSpc>
            </a:pPr>
            <a:r>
              <a:rPr lang="sv-SE" sz="2600" dirty="0">
                <a:cs typeface="Times New Roman" panose="02020603050405020304" pitchFamily="18" charset="0"/>
              </a:rPr>
              <a:t>Pedagogik, demonstrationer och övningar  – prova/visa mer istället för att prata</a:t>
            </a:r>
          </a:p>
          <a:p>
            <a:pPr>
              <a:lnSpc>
                <a:spcPct val="90000"/>
              </a:lnSpc>
            </a:pPr>
            <a:r>
              <a:rPr lang="sv-SE" sz="2600" dirty="0">
                <a:cs typeface="Times New Roman" panose="02020603050405020304" pitchFamily="18" charset="0"/>
              </a:rPr>
              <a:t>Bemötande </a:t>
            </a:r>
          </a:p>
          <a:p>
            <a:pPr>
              <a:lnSpc>
                <a:spcPct val="90000"/>
              </a:lnSpc>
            </a:pPr>
            <a:r>
              <a:rPr lang="sv-SE" sz="2600" dirty="0">
                <a:cs typeface="Times New Roman" panose="02020603050405020304" pitchFamily="18" charset="0"/>
              </a:rPr>
              <a:t>Förankring i Komet</a:t>
            </a:r>
            <a:br>
              <a:rPr lang="sv-SE" dirty="0">
                <a:latin typeface="Times New Roman" panose="02020603050405020304" pitchFamily="18" charset="0"/>
                <a:cs typeface="Times New Roman" panose="02020603050405020304" pitchFamily="18" charset="0"/>
              </a:rPr>
            </a:br>
            <a:endParaRPr lang="sv-SE" dirty="0">
              <a:latin typeface="Times New Roman" panose="02020603050405020304" pitchFamily="18" charset="0"/>
              <a:cs typeface="Times New Roman" panose="02020603050405020304" pitchFamily="18" charset="0"/>
            </a:endParaRPr>
          </a:p>
          <a:p>
            <a:pPr>
              <a:lnSpc>
                <a:spcPct val="90000"/>
              </a:lnSpc>
            </a:pPr>
            <a:endParaRPr lang="sv-SE" dirty="0"/>
          </a:p>
          <a:p>
            <a:pPr>
              <a:lnSpc>
                <a:spcPct val="90000"/>
              </a:lnSpc>
            </a:pPr>
            <a:endParaRPr lang="sv-SE" dirty="0"/>
          </a:p>
        </p:txBody>
      </p:sp>
      <p:sp>
        <p:nvSpPr>
          <p:cNvPr id="6" name="Rubrik 5"/>
          <p:cNvSpPr>
            <a:spLocks noGrp="1"/>
          </p:cNvSpPr>
          <p:nvPr>
            <p:ph type="title"/>
          </p:nvPr>
        </p:nvSpPr>
        <p:spPr/>
        <p:txBody>
          <a:bodyPr>
            <a:normAutofit/>
          </a:bodyPr>
          <a:lstStyle/>
          <a:p>
            <a:pPr algn="ctr"/>
            <a:r>
              <a:rPr lang="sv-SE" sz="4000" b="0" dirty="0">
                <a:latin typeface="+mn-lt"/>
                <a:cs typeface="Times New Roman" panose="02020603050405020304" pitchFamily="18" charset="0"/>
              </a:rPr>
              <a:t>Gruppledarfärdigheter</a:t>
            </a:r>
          </a:p>
        </p:txBody>
      </p:sp>
      <p:pic>
        <p:nvPicPr>
          <p:cNvPr id="7" name="Bildobjekt 3" descr="\\ad.stockholm.se\cli-sd\cc2sd002\003871\Precens\Brottsprevention\Komet1\Administration\Logotype\PLUS\PLUS logo användbar.jpg">
            <a:extLst>
              <a:ext uri="{FF2B5EF4-FFF2-40B4-BE49-F238E27FC236}">
                <a16:creationId xmlns:a16="http://schemas.microsoft.com/office/drawing/2014/main" id="{C3174A83-3AF1-4D18-A9A4-781AE5CAC495}"/>
              </a:ext>
            </a:extLst>
          </p:cNvPr>
          <p:cNvPicPr/>
          <p:nvPr/>
        </p:nvPicPr>
        <p:blipFill>
          <a:blip r:embed="rId3" cstate="print"/>
          <a:srcRect/>
          <a:stretch>
            <a:fillRect/>
          </a:stretch>
        </p:blipFill>
        <p:spPr bwMode="auto">
          <a:xfrm>
            <a:off x="7557857" y="5935287"/>
            <a:ext cx="1130531" cy="465513"/>
          </a:xfrm>
          <a:prstGeom prst="rect">
            <a:avLst/>
          </a:prstGeom>
          <a:noFill/>
          <a:ln w="9525">
            <a:noFill/>
            <a:miter lim="800000"/>
            <a:headEnd/>
            <a:tailEnd/>
          </a:ln>
        </p:spPr>
      </p:pic>
    </p:spTree>
    <p:extLst>
      <p:ext uri="{BB962C8B-B14F-4D97-AF65-F5344CB8AC3E}">
        <p14:creationId xmlns:p14="http://schemas.microsoft.com/office/powerpoint/2010/main" val="433931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522514" y="2213282"/>
            <a:ext cx="8621486" cy="2431435"/>
          </a:xfrm>
          <a:prstGeom prst="rect">
            <a:avLst/>
          </a:prstGeom>
        </p:spPr>
        <p:txBody>
          <a:bodyPr wrap="square">
            <a:spAutoFit/>
          </a:bodyPr>
          <a:lstStyle/>
          <a:p>
            <a:pPr algn="ctr"/>
            <a:r>
              <a:rPr lang="sv-SE" sz="4000" dirty="0">
                <a:cs typeface="Times New Roman" panose="02020603050405020304" pitchFamily="18" charset="0"/>
              </a:rPr>
              <a:t>Lista Gruppledarfärdigheter</a:t>
            </a:r>
          </a:p>
          <a:p>
            <a:pPr algn="ctr"/>
            <a:endParaRPr lang="sv-SE" sz="4000" dirty="0">
              <a:latin typeface="Times New Roman" panose="02020603050405020304" pitchFamily="18" charset="0"/>
              <a:cs typeface="Times New Roman" panose="02020603050405020304" pitchFamily="18" charset="0"/>
            </a:endParaRPr>
          </a:p>
          <a:p>
            <a:pPr algn="ctr"/>
            <a:r>
              <a:rPr lang="sv-SE" sz="3200" dirty="0">
                <a:cs typeface="Times New Roman" panose="02020603050405020304" pitchFamily="18" charset="0"/>
              </a:rPr>
              <a:t>Mål- och motsatsbeteenden</a:t>
            </a:r>
          </a:p>
          <a:p>
            <a:pPr algn="ctr"/>
            <a:endParaRPr lang="sv-SE" sz="4000" dirty="0">
              <a:latin typeface="Times New Roman" panose="02020603050405020304" pitchFamily="18" charset="0"/>
              <a:cs typeface="Times New Roman" panose="02020603050405020304" pitchFamily="18" charset="0"/>
            </a:endParaRPr>
          </a:p>
        </p:txBody>
      </p:sp>
      <p:pic>
        <p:nvPicPr>
          <p:cNvPr id="3" name="Bildobjekt 2"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51520" y="466724"/>
            <a:ext cx="8892480" cy="874043"/>
          </a:xfrm>
        </p:spPr>
        <p:txBody>
          <a:bodyPr>
            <a:normAutofit fontScale="90000"/>
          </a:bodyPr>
          <a:lstStyle/>
          <a:p>
            <a:pPr algn="ctr"/>
            <a:r>
              <a:rPr lang="sv-SE" b="1" dirty="0">
                <a:latin typeface="Stockholm Type Regular" pitchFamily="50" charset="0"/>
              </a:rPr>
              <a:t>    </a:t>
            </a:r>
            <a:br>
              <a:rPr lang="sv-SE" b="1" dirty="0">
                <a:latin typeface="Stockholm Type Regular" pitchFamily="50" charset="0"/>
              </a:rPr>
            </a:br>
            <a:r>
              <a:rPr lang="sv-SE" sz="4400" b="0" dirty="0">
                <a:latin typeface="+mn-lt"/>
                <a:cs typeface="Times New Roman" panose="02020603050405020304" pitchFamily="18" charset="0"/>
              </a:rPr>
              <a:t>Teorin bakom Komet</a:t>
            </a:r>
            <a:br>
              <a:rPr lang="sv-SE" b="1" dirty="0">
                <a:latin typeface="Stockholm Type Regular" pitchFamily="50" charset="0"/>
              </a:rPr>
            </a:br>
            <a:br>
              <a:rPr lang="sv-SE" b="1" dirty="0">
                <a:latin typeface="Stockholm Type Regular" pitchFamily="50" charset="0"/>
              </a:rPr>
            </a:br>
            <a:br>
              <a:rPr lang="sv-SE" b="1" dirty="0"/>
            </a:br>
            <a:endParaRPr lang="sv-SE" sz="3600" b="1" dirty="0">
              <a:latin typeface="+mn-lt"/>
            </a:endParaRPr>
          </a:p>
        </p:txBody>
      </p:sp>
      <p:sp>
        <p:nvSpPr>
          <p:cNvPr id="4" name="Rektangel 6"/>
          <p:cNvSpPr>
            <a:spLocks noGrp="1" noChangeArrowheads="1"/>
          </p:cNvSpPr>
          <p:nvPr>
            <p:ph idx="1"/>
          </p:nvPr>
        </p:nvSpPr>
        <p:spPr bwMode="auto">
          <a:xfrm>
            <a:off x="251520" y="1124744"/>
            <a:ext cx="8616255" cy="7257371"/>
          </a:xfrm>
          <a:prstGeom prst="rect">
            <a:avLst/>
          </a:prstGeom>
          <a:noFill/>
          <a:ln w="9525">
            <a:noFill/>
            <a:miter lim="800000"/>
            <a:headEnd/>
            <a:tailEnd/>
          </a:ln>
        </p:spPr>
        <p:txBody>
          <a:bodyPr wrap="square">
            <a:spAutoFit/>
          </a:bodyPr>
          <a:lstStyle/>
          <a:p>
            <a:pPr marL="342900" indent="-342900">
              <a:buFont typeface="Arial" pitchFamily="34" charset="0"/>
              <a:buChar char="•"/>
            </a:pPr>
            <a:endParaRPr lang="sv-SE" sz="2400" dirty="0">
              <a:cs typeface="Times New Roman" panose="02020603050405020304" pitchFamily="18" charset="0"/>
            </a:endParaRPr>
          </a:p>
          <a:p>
            <a:pPr marL="342900" indent="-342900">
              <a:buFont typeface="Arial" pitchFamily="34" charset="0"/>
              <a:buChar char="•"/>
            </a:pPr>
            <a:r>
              <a:rPr lang="sv-SE" sz="2400" dirty="0">
                <a:cs typeface="Times New Roman" panose="02020603050405020304" pitchFamily="18" charset="0"/>
              </a:rPr>
              <a:t>Utvecklat ur </a:t>
            </a:r>
            <a:r>
              <a:rPr lang="sv-SE" sz="2400" dirty="0" err="1">
                <a:cs typeface="Times New Roman" panose="02020603050405020304" pitchFamily="18" charset="0"/>
              </a:rPr>
              <a:t>Parent</a:t>
            </a:r>
            <a:r>
              <a:rPr lang="sv-SE" sz="2400" dirty="0">
                <a:cs typeface="Times New Roman" panose="02020603050405020304" pitchFamily="18" charset="0"/>
              </a:rPr>
              <a:t> Management </a:t>
            </a:r>
            <a:r>
              <a:rPr lang="sv-SE" sz="2400" dirty="0" err="1">
                <a:cs typeface="Times New Roman" panose="02020603050405020304" pitchFamily="18" charset="0"/>
              </a:rPr>
              <a:t>Training</a:t>
            </a:r>
            <a:r>
              <a:rPr lang="sv-SE" sz="2400" dirty="0">
                <a:cs typeface="Times New Roman" panose="02020603050405020304" pitchFamily="18" charset="0"/>
              </a:rPr>
              <a:t>, ”PMT” </a:t>
            </a:r>
          </a:p>
          <a:p>
            <a:endParaRPr lang="sv-SE" sz="1200" dirty="0">
              <a:cs typeface="Times New Roman" panose="02020603050405020304" pitchFamily="18" charset="0"/>
            </a:endParaRPr>
          </a:p>
          <a:p>
            <a:pPr marL="342900" indent="-342900">
              <a:buFont typeface="Arial" pitchFamily="34" charset="0"/>
              <a:buChar char="•"/>
            </a:pPr>
            <a:r>
              <a:rPr lang="sv-SE" sz="2400" dirty="0">
                <a:cs typeface="Times New Roman" panose="02020603050405020304" pitchFamily="18" charset="0"/>
              </a:rPr>
              <a:t>Baseras på omfattande forskning om samspel mellan barn och föräldrar. </a:t>
            </a:r>
          </a:p>
          <a:p>
            <a:endParaRPr lang="sv-SE" sz="1200" dirty="0">
              <a:cs typeface="Times New Roman" panose="02020603050405020304" pitchFamily="18" charset="0"/>
            </a:endParaRPr>
          </a:p>
          <a:p>
            <a:pPr marL="342900" indent="-342900">
              <a:buFont typeface="Arial" pitchFamily="34" charset="0"/>
              <a:buChar char="•"/>
            </a:pPr>
            <a:r>
              <a:rPr lang="sv-SE" sz="2400" dirty="0">
                <a:cs typeface="Times New Roman" panose="02020603050405020304" pitchFamily="18" charset="0"/>
              </a:rPr>
              <a:t>Bygger på beteendeprinciper och inlärningspsykologi (KBT)</a:t>
            </a:r>
          </a:p>
          <a:p>
            <a:pPr lvl="1" indent="0">
              <a:buNone/>
            </a:pPr>
            <a:r>
              <a:rPr lang="sv-SE" sz="2400" dirty="0" err="1">
                <a:cs typeface="Times New Roman" panose="02020603050405020304" pitchFamily="18" charset="0"/>
              </a:rPr>
              <a:t>Operant</a:t>
            </a:r>
            <a:r>
              <a:rPr lang="sv-SE" sz="2400" dirty="0">
                <a:cs typeface="Times New Roman" panose="02020603050405020304" pitchFamily="18" charset="0"/>
              </a:rPr>
              <a:t> inlärningsteori </a:t>
            </a:r>
          </a:p>
          <a:p>
            <a:pPr lvl="1" indent="0">
              <a:buNone/>
            </a:pPr>
            <a:r>
              <a:rPr lang="sv-SE" sz="2400" dirty="0">
                <a:cs typeface="Times New Roman" panose="02020603050405020304" pitchFamily="18" charset="0"/>
              </a:rPr>
              <a:t>Social inlärningsteori </a:t>
            </a:r>
          </a:p>
          <a:p>
            <a:pPr lvl="1" indent="0">
              <a:buNone/>
            </a:pPr>
            <a:endParaRPr lang="sv-SE" sz="1200" dirty="0">
              <a:cs typeface="Times New Roman" panose="02020603050405020304" pitchFamily="18" charset="0"/>
            </a:endParaRPr>
          </a:p>
          <a:p>
            <a:pPr marL="342900" indent="-342900">
              <a:buFont typeface="Arial" pitchFamily="34" charset="0"/>
              <a:buChar char="•"/>
            </a:pPr>
            <a:r>
              <a:rPr lang="sv-SE" sz="2400" dirty="0">
                <a:cs typeface="Times New Roman" panose="02020603050405020304" pitchFamily="18" charset="0"/>
              </a:rPr>
              <a:t>Föräldraansvar att vända negativa situationer</a:t>
            </a:r>
          </a:p>
          <a:p>
            <a:endParaRPr lang="sv-SE" dirty="0">
              <a:latin typeface="Stockholm Type Regular" pitchFamily="50" charset="0"/>
            </a:endParaRPr>
          </a:p>
          <a:p>
            <a:pPr marL="342900" indent="-342900">
              <a:buFont typeface="Arial" pitchFamily="34" charset="0"/>
              <a:buChar char="•"/>
            </a:pPr>
            <a:endParaRPr lang="sv-SE" dirty="0">
              <a:latin typeface="Stockholm Type Regular" pitchFamily="50" charset="0"/>
            </a:endParaRPr>
          </a:p>
          <a:p>
            <a:pPr marL="342900" indent="-342900">
              <a:buFont typeface="Arial" pitchFamily="34" charset="0"/>
              <a:buChar char="•"/>
            </a:pPr>
            <a:endParaRPr lang="sv-SE" dirty="0">
              <a:latin typeface="Stockholm Type Regular" pitchFamily="50" charset="0"/>
            </a:endParaRPr>
          </a:p>
          <a:p>
            <a:endParaRPr lang="sv-SE" dirty="0">
              <a:latin typeface="Stockholm Type Regular" pitchFamily="50" charset="0"/>
            </a:endParaRPr>
          </a:p>
          <a:p>
            <a:pPr>
              <a:buNone/>
            </a:pPr>
            <a:endParaRPr lang="sv-SE" sz="2400" dirty="0"/>
          </a:p>
          <a:p>
            <a:pPr>
              <a:buNone/>
            </a:pPr>
            <a:endParaRPr lang="sv-SE" sz="3200" b="0" dirty="0">
              <a:solidFill>
                <a:schemeClr val="tx1"/>
              </a:solidFill>
              <a:latin typeface="+mn-lt"/>
            </a:endParaRPr>
          </a:p>
          <a:p>
            <a:endParaRPr lang="sv-SE" sz="3200" b="0" dirty="0">
              <a:solidFill>
                <a:schemeClr val="tx1"/>
              </a:solidFill>
              <a:latin typeface="+mn-lt"/>
            </a:endParaRPr>
          </a:p>
        </p:txBody>
      </p:sp>
      <p:pic>
        <p:nvPicPr>
          <p:cNvPr id="5" name="Bildobjekt 4"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br>
              <a:rPr lang="sv-SE" sz="4000" dirty="0">
                <a:latin typeface="Times New Roman" panose="02020603050405020304" pitchFamily="18" charset="0"/>
                <a:cs typeface="Times New Roman" panose="02020603050405020304" pitchFamily="18" charset="0"/>
              </a:rPr>
            </a:br>
            <a:r>
              <a:rPr lang="sv-SE" sz="4000" b="0" dirty="0" err="1">
                <a:latin typeface="+mn-lt"/>
                <a:cs typeface="Times New Roman" panose="02020603050405020304" pitchFamily="18" charset="0"/>
              </a:rPr>
              <a:t>Rational</a:t>
            </a:r>
            <a:r>
              <a:rPr lang="sv-SE" sz="4000" b="0" dirty="0">
                <a:latin typeface="+mn-lt"/>
                <a:cs typeface="Times New Roman" panose="02020603050405020304" pitchFamily="18" charset="0"/>
              </a:rPr>
              <a:t> – </a:t>
            </a:r>
            <a:r>
              <a:rPr lang="sv-SE" sz="3100" b="0" dirty="0">
                <a:latin typeface="+mn-lt"/>
                <a:cs typeface="Times New Roman" panose="02020603050405020304" pitchFamily="18" charset="0"/>
              </a:rPr>
              <a:t>att förstå syftet med det vi gör</a:t>
            </a:r>
          </a:p>
        </p:txBody>
      </p:sp>
      <p:sp>
        <p:nvSpPr>
          <p:cNvPr id="3" name="Platshållare för innehåll 2"/>
          <p:cNvSpPr>
            <a:spLocks noGrp="1"/>
          </p:cNvSpPr>
          <p:nvPr>
            <p:ph idx="1"/>
          </p:nvPr>
        </p:nvSpPr>
        <p:spPr/>
        <p:txBody>
          <a:bodyPr>
            <a:normAutofit/>
          </a:bodyPr>
          <a:lstStyle/>
          <a:p>
            <a:pPr marL="457200" indent="-457200">
              <a:buFont typeface="Arial" panose="020B0604020202020204" pitchFamily="34" charset="0"/>
              <a:buChar char="•"/>
            </a:pPr>
            <a:r>
              <a:rPr lang="sv-SE" sz="2800" dirty="0">
                <a:cs typeface="Times New Roman" panose="02020603050405020304" pitchFamily="18" charset="0"/>
              </a:rPr>
              <a:t>Vad är en </a:t>
            </a:r>
            <a:r>
              <a:rPr lang="sv-SE" sz="2800" dirty="0" err="1">
                <a:cs typeface="Times New Roman" panose="02020603050405020304" pitchFamily="18" charset="0"/>
              </a:rPr>
              <a:t>rational</a:t>
            </a:r>
            <a:r>
              <a:rPr lang="sv-SE" sz="2800" dirty="0">
                <a:cs typeface="Times New Roman" panose="02020603050405020304" pitchFamily="18" charset="0"/>
              </a:rPr>
              <a:t>?</a:t>
            </a:r>
            <a:br>
              <a:rPr lang="sv-SE" sz="2800" dirty="0">
                <a:cs typeface="Times New Roman" panose="02020603050405020304" pitchFamily="18" charset="0"/>
              </a:rPr>
            </a:br>
            <a:endParaRPr lang="sv-SE" sz="2800" dirty="0">
              <a:cs typeface="Times New Roman" panose="02020603050405020304" pitchFamily="18" charset="0"/>
            </a:endParaRPr>
          </a:p>
          <a:p>
            <a:pPr marL="457200" indent="-457200">
              <a:buFont typeface="Arial" panose="020B0604020202020204" pitchFamily="34" charset="0"/>
              <a:buChar char="•"/>
            </a:pPr>
            <a:r>
              <a:rPr lang="sv-SE" sz="2800" dirty="0">
                <a:cs typeface="Times New Roman" panose="02020603050405020304" pitchFamily="18" charset="0"/>
              </a:rPr>
              <a:t>Vikten av </a:t>
            </a:r>
            <a:r>
              <a:rPr lang="sv-SE" sz="2800" dirty="0" err="1">
                <a:cs typeface="Times New Roman" panose="02020603050405020304" pitchFamily="18" charset="0"/>
              </a:rPr>
              <a:t>rational</a:t>
            </a:r>
            <a:br>
              <a:rPr lang="sv-SE" sz="2800" dirty="0">
                <a:cs typeface="Times New Roman" panose="02020603050405020304" pitchFamily="18" charset="0"/>
              </a:rPr>
            </a:br>
            <a:endParaRPr lang="sv-SE" sz="2800" dirty="0">
              <a:cs typeface="Times New Roman" panose="02020603050405020304" pitchFamily="18" charset="0"/>
            </a:endParaRPr>
          </a:p>
          <a:p>
            <a:pPr marL="457200" indent="-457200">
              <a:buFont typeface="Arial" panose="020B0604020202020204" pitchFamily="34" charset="0"/>
              <a:buChar char="•"/>
            </a:pPr>
            <a:r>
              <a:rPr lang="sv-SE" sz="2800" dirty="0" err="1">
                <a:cs typeface="Times New Roman" panose="02020603050405020304" pitchFamily="18" charset="0"/>
              </a:rPr>
              <a:t>Rational</a:t>
            </a:r>
            <a:r>
              <a:rPr lang="sv-SE" sz="2800" dirty="0">
                <a:cs typeface="Times New Roman" panose="02020603050405020304" pitchFamily="18" charset="0"/>
              </a:rPr>
              <a:t> för Hemuppgift</a:t>
            </a:r>
            <a:br>
              <a:rPr lang="sv-SE" sz="2800" dirty="0">
                <a:cs typeface="Times New Roman" panose="02020603050405020304" pitchFamily="18" charset="0"/>
              </a:rPr>
            </a:br>
            <a:endParaRPr lang="sv-SE" sz="2800" dirty="0">
              <a:cs typeface="Times New Roman" panose="02020603050405020304" pitchFamily="18" charset="0"/>
            </a:endParaRPr>
          </a:p>
          <a:p>
            <a:pPr marL="457200" indent="-457200">
              <a:buFont typeface="Arial" panose="020B0604020202020204" pitchFamily="34" charset="0"/>
              <a:buChar char="•"/>
            </a:pPr>
            <a:r>
              <a:rPr lang="sv-SE" sz="2800" dirty="0" err="1">
                <a:cs typeface="Times New Roman" panose="02020603050405020304" pitchFamily="18" charset="0"/>
              </a:rPr>
              <a:t>Rational</a:t>
            </a:r>
            <a:r>
              <a:rPr lang="sv-SE" sz="2800" dirty="0">
                <a:cs typeface="Times New Roman" panose="02020603050405020304" pitchFamily="18" charset="0"/>
              </a:rPr>
              <a:t> för Tid tillsammans</a:t>
            </a:r>
          </a:p>
          <a:p>
            <a:endParaRPr lang="sv-SE" sz="2800" dirty="0">
              <a:latin typeface="Times New Roman" panose="02020603050405020304" pitchFamily="18" charset="0"/>
              <a:cs typeface="Times New Roman" panose="02020603050405020304" pitchFamily="18" charset="0"/>
            </a:endParaRPr>
          </a:p>
        </p:txBody>
      </p:sp>
      <p:pic>
        <p:nvPicPr>
          <p:cNvPr id="4" name="Bildobjekt 3"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619124"/>
            <a:ext cx="8231188" cy="681037"/>
          </a:xfrm>
        </p:spPr>
        <p:txBody>
          <a:bodyPr>
            <a:noAutofit/>
          </a:bodyPr>
          <a:lstStyle/>
          <a:p>
            <a:pPr algn="ctr"/>
            <a:r>
              <a:rPr lang="sv-SE" sz="4000" b="0" dirty="0">
                <a:latin typeface="+mn-lt"/>
                <a:cs typeface="Times New Roman" panose="02020603050405020304" pitchFamily="18" charset="0"/>
              </a:rPr>
              <a:t>Att ge och följa upp hemuppgifter</a:t>
            </a:r>
          </a:p>
        </p:txBody>
      </p:sp>
      <p:sp>
        <p:nvSpPr>
          <p:cNvPr id="3" name="Platshållare för innehåll 2"/>
          <p:cNvSpPr>
            <a:spLocks noGrp="1"/>
          </p:cNvSpPr>
          <p:nvPr>
            <p:ph idx="1"/>
          </p:nvPr>
        </p:nvSpPr>
        <p:spPr>
          <a:xfrm>
            <a:off x="455612" y="1300161"/>
            <a:ext cx="8231188" cy="4132125"/>
          </a:xfrm>
        </p:spPr>
        <p:txBody>
          <a:bodyPr>
            <a:noAutofit/>
          </a:bodyPr>
          <a:lstStyle/>
          <a:p>
            <a:r>
              <a:rPr lang="sv-SE" b="1" dirty="0">
                <a:cs typeface="Times New Roman" panose="02020603050405020304" pitchFamily="18" charset="0"/>
              </a:rPr>
              <a:t>Ge hemuppgift:</a:t>
            </a:r>
          </a:p>
          <a:p>
            <a:pPr marL="342900" indent="-342900">
              <a:buFont typeface="Arial" panose="020B0604020202020204" pitchFamily="34" charset="0"/>
              <a:buChar char="•"/>
            </a:pPr>
            <a:r>
              <a:rPr lang="sv-SE" dirty="0">
                <a:cs typeface="Times New Roman" panose="02020603050405020304" pitchFamily="18" charset="0"/>
              </a:rPr>
              <a:t>När man lär sig något nytt är övning viktigt</a:t>
            </a:r>
          </a:p>
          <a:p>
            <a:pPr marL="342900" indent="-342900">
              <a:buFont typeface="Arial" panose="020B0604020202020204" pitchFamily="34" charset="0"/>
              <a:buChar char="•"/>
            </a:pPr>
            <a:r>
              <a:rPr lang="sv-SE" dirty="0">
                <a:cs typeface="Times New Roman" panose="02020603050405020304" pitchFamily="18" charset="0"/>
              </a:rPr>
              <a:t>Klargör för föräldrarna att ni kommer att ägna mycket tid åt att gå igenom och följa upp</a:t>
            </a:r>
          </a:p>
          <a:p>
            <a:pPr marL="342900" indent="-342900">
              <a:buFont typeface="Arial" panose="020B0604020202020204" pitchFamily="34" charset="0"/>
              <a:buChar char="•"/>
            </a:pPr>
            <a:r>
              <a:rPr lang="sv-SE" dirty="0">
                <a:cs typeface="Times New Roman" panose="02020603050405020304" pitchFamily="18" charset="0"/>
              </a:rPr>
              <a:t>När och hur? Beskriv!</a:t>
            </a:r>
          </a:p>
          <a:p>
            <a:endParaRPr lang="sv-SE" dirty="0">
              <a:cs typeface="Times New Roman" panose="02020603050405020304" pitchFamily="18" charset="0"/>
            </a:endParaRPr>
          </a:p>
          <a:p>
            <a:r>
              <a:rPr lang="sv-SE" b="1" dirty="0">
                <a:cs typeface="Times New Roman" panose="02020603050405020304" pitchFamily="18" charset="0"/>
              </a:rPr>
              <a:t>Följa upp hemuppgift:</a:t>
            </a:r>
          </a:p>
          <a:p>
            <a:pPr marL="342900" indent="-342900">
              <a:buFont typeface="Arial" panose="020B0604020202020204" pitchFamily="34" charset="0"/>
              <a:buChar char="•"/>
            </a:pPr>
            <a:r>
              <a:rPr lang="sv-SE" dirty="0">
                <a:cs typeface="Times New Roman" panose="02020603050405020304" pitchFamily="18" charset="0"/>
              </a:rPr>
              <a:t>Vad hade du planerat att göra? </a:t>
            </a:r>
          </a:p>
          <a:p>
            <a:pPr marL="342900" indent="-342900">
              <a:buFont typeface="Arial" panose="020B0604020202020204" pitchFamily="34" charset="0"/>
              <a:buChar char="•"/>
            </a:pPr>
            <a:r>
              <a:rPr lang="sv-SE" dirty="0">
                <a:cs typeface="Times New Roman" panose="02020603050405020304" pitchFamily="18" charset="0"/>
              </a:rPr>
              <a:t>Hur tycker du att det fungerade?</a:t>
            </a:r>
          </a:p>
          <a:p>
            <a:pPr marL="342900" indent="-342900">
              <a:buFont typeface="Arial" panose="020B0604020202020204" pitchFamily="34" charset="0"/>
              <a:buChar char="•"/>
            </a:pPr>
            <a:r>
              <a:rPr lang="sv-SE" dirty="0">
                <a:cs typeface="Times New Roman" panose="02020603050405020304" pitchFamily="18" charset="0"/>
              </a:rPr>
              <a:t>Uppmuntra alla försök </a:t>
            </a:r>
          </a:p>
          <a:p>
            <a:pPr marL="342900" indent="-342900">
              <a:buFont typeface="Arial" panose="020B0604020202020204" pitchFamily="34" charset="0"/>
              <a:buChar char="•"/>
            </a:pPr>
            <a:r>
              <a:rPr lang="sv-SE" dirty="0">
                <a:cs typeface="Times New Roman" panose="02020603050405020304" pitchFamily="18" charset="0"/>
              </a:rPr>
              <a:t>Fokus på att de har </a:t>
            </a:r>
            <a:r>
              <a:rPr lang="sv-SE" u="sng" dirty="0">
                <a:cs typeface="Times New Roman" panose="02020603050405020304" pitchFamily="18" charset="0"/>
              </a:rPr>
              <a:t>gjort</a:t>
            </a:r>
            <a:r>
              <a:rPr lang="sv-SE" dirty="0">
                <a:cs typeface="Times New Roman" panose="02020603050405020304" pitchFamily="18" charset="0"/>
              </a:rPr>
              <a:t>, inte hur det har </a:t>
            </a:r>
            <a:r>
              <a:rPr lang="sv-SE" u="sng" dirty="0">
                <a:cs typeface="Times New Roman" panose="02020603050405020304" pitchFamily="18" charset="0"/>
              </a:rPr>
              <a:t>gått</a:t>
            </a:r>
          </a:p>
          <a:p>
            <a:pPr marL="342900" indent="-342900">
              <a:buFont typeface="Arial" panose="020B0604020202020204" pitchFamily="34" charset="0"/>
              <a:buChar char="•"/>
            </a:pPr>
            <a:r>
              <a:rPr lang="sv-SE" dirty="0">
                <a:cs typeface="Times New Roman" panose="02020603050405020304" pitchFamily="18" charset="0"/>
              </a:rPr>
              <a:t>Beröm alla steg i riktning mot att göra hemuppgiften </a:t>
            </a:r>
          </a:p>
          <a:p>
            <a:endParaRPr lang="sv-SE" dirty="0">
              <a:cs typeface="Times New Roman" panose="02020603050405020304" pitchFamily="18" charset="0"/>
            </a:endParaRPr>
          </a:p>
          <a:p>
            <a:endParaRPr lang="sv-SE" dirty="0">
              <a:latin typeface="Times New Roman" panose="02020603050405020304" pitchFamily="18" charset="0"/>
              <a:cs typeface="Times New Roman" panose="02020603050405020304" pitchFamily="18" charset="0"/>
            </a:endParaRPr>
          </a:p>
        </p:txBody>
      </p:sp>
      <p:pic>
        <p:nvPicPr>
          <p:cNvPr id="4" name="Bildobjekt 3"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39552" y="1628800"/>
            <a:ext cx="8229600" cy="3989039"/>
          </a:xfrm>
        </p:spPr>
        <p:txBody>
          <a:bodyPr>
            <a:normAutofit fontScale="92500" lnSpcReduction="10000"/>
          </a:bodyPr>
          <a:lstStyle/>
          <a:p>
            <a:pPr marL="0" indent="0">
              <a:buNone/>
            </a:pPr>
            <a:r>
              <a:rPr lang="sv-SE" sz="2800" b="1" dirty="0">
                <a:cs typeface="Times New Roman" panose="02020603050405020304" pitchFamily="18" charset="0"/>
              </a:rPr>
              <a:t>Beredskap</a:t>
            </a:r>
          </a:p>
          <a:p>
            <a:pPr marL="0" indent="0">
              <a:buNone/>
            </a:pPr>
            <a:r>
              <a:rPr lang="sv-SE" sz="2800" dirty="0">
                <a:cs typeface="Times New Roman" panose="02020603050405020304" pitchFamily="18" charset="0"/>
              </a:rPr>
              <a:t>Ta reda på hur du ska gå tillväga om misstanke väcks. </a:t>
            </a:r>
          </a:p>
          <a:p>
            <a:pPr marL="0" indent="0">
              <a:buNone/>
            </a:pPr>
            <a:endParaRPr lang="sv-SE" sz="900" dirty="0">
              <a:cs typeface="Times New Roman" panose="02020603050405020304" pitchFamily="18" charset="0"/>
            </a:endParaRPr>
          </a:p>
          <a:p>
            <a:pPr marL="0" indent="0">
              <a:buNone/>
            </a:pPr>
            <a:r>
              <a:rPr lang="sv-SE" sz="2800" b="1" dirty="0">
                <a:cs typeface="Times New Roman" panose="02020603050405020304" pitchFamily="18" charset="0"/>
              </a:rPr>
              <a:t>I gruppen</a:t>
            </a:r>
            <a:endParaRPr lang="sv-SE" sz="2800" dirty="0">
              <a:cs typeface="Times New Roman" panose="02020603050405020304" pitchFamily="18" charset="0"/>
            </a:endParaRPr>
          </a:p>
          <a:p>
            <a:pPr marL="0" indent="0">
              <a:buNone/>
            </a:pPr>
            <a:r>
              <a:rPr lang="sv-SE" sz="2800" dirty="0">
                <a:cs typeface="Times New Roman" panose="02020603050405020304" pitchFamily="18" charset="0"/>
              </a:rPr>
              <a:t>Sätt ord på förälderns upplevelse och markera övertrampet.   </a:t>
            </a:r>
          </a:p>
          <a:p>
            <a:pPr marL="0" indent="0">
              <a:buNone/>
            </a:pPr>
            <a:endParaRPr lang="sv-SE" sz="900" dirty="0">
              <a:cs typeface="Times New Roman" panose="02020603050405020304" pitchFamily="18" charset="0"/>
            </a:endParaRPr>
          </a:p>
          <a:p>
            <a:pPr marL="0" indent="0">
              <a:buNone/>
            </a:pPr>
            <a:r>
              <a:rPr lang="sv-SE" sz="2800" b="1" dirty="0">
                <a:cs typeface="Times New Roman" panose="02020603050405020304" pitchFamily="18" charset="0"/>
              </a:rPr>
              <a:t>Göra anmälan</a:t>
            </a:r>
          </a:p>
          <a:p>
            <a:pPr marL="0" lvl="0" indent="0">
              <a:buNone/>
            </a:pPr>
            <a:r>
              <a:rPr lang="sv-SE" sz="2800" dirty="0">
                <a:cs typeface="Times New Roman" panose="02020603050405020304" pitchFamily="18" charset="0"/>
              </a:rPr>
              <a:t>Konsultera eventuellt socialtjänsten för råd.</a:t>
            </a:r>
          </a:p>
          <a:p>
            <a:pPr marL="0" indent="0">
              <a:buNone/>
            </a:pPr>
            <a:endParaRPr lang="sv-SE" dirty="0"/>
          </a:p>
          <a:p>
            <a:pPr marL="0" indent="0">
              <a:buNone/>
            </a:pPr>
            <a:r>
              <a:rPr lang="sv-SE" sz="2800" dirty="0"/>
              <a:t> </a:t>
            </a:r>
            <a:endParaRPr lang="sv-SE" dirty="0"/>
          </a:p>
        </p:txBody>
      </p:sp>
      <p:sp>
        <p:nvSpPr>
          <p:cNvPr id="2" name="Rubrik 1"/>
          <p:cNvSpPr>
            <a:spLocks noGrp="1"/>
          </p:cNvSpPr>
          <p:nvPr>
            <p:ph type="title"/>
          </p:nvPr>
        </p:nvSpPr>
        <p:spPr/>
        <p:txBody>
          <a:bodyPr>
            <a:normAutofit/>
          </a:bodyPr>
          <a:lstStyle/>
          <a:p>
            <a:pPr algn="ctr"/>
            <a:r>
              <a:rPr lang="sv-SE" sz="3600" b="0" dirty="0">
                <a:latin typeface="+mn-lt"/>
                <a:cs typeface="Times New Roman" panose="02020603050405020304" pitchFamily="18" charset="0"/>
              </a:rPr>
              <a:t>Om du misstänker att ett barn far illa…</a:t>
            </a:r>
          </a:p>
        </p:txBody>
      </p:sp>
      <p:pic>
        <p:nvPicPr>
          <p:cNvPr id="4" name="Bildobjekt 3" descr="\\ad.stockholm.se\cli-sd\cc2sd002\003871\Precens\Brottsprevention\Komet1\Administration\Logotype\PLUS\PLUS logo användbar.jpg">
            <a:extLst>
              <a:ext uri="{FF2B5EF4-FFF2-40B4-BE49-F238E27FC236}">
                <a16:creationId xmlns:a16="http://schemas.microsoft.com/office/drawing/2014/main" id="{731A2025-A110-4A09-9769-8EDF0C5B78A1}"/>
              </a:ext>
            </a:extLst>
          </p:cNvPr>
          <p:cNvPicPr/>
          <p:nvPr/>
        </p:nvPicPr>
        <p:blipFill>
          <a:blip r:embed="rId3" cstate="print"/>
          <a:srcRect/>
          <a:stretch>
            <a:fillRect/>
          </a:stretch>
        </p:blipFill>
        <p:spPr bwMode="auto">
          <a:xfrm>
            <a:off x="7557857" y="5946477"/>
            <a:ext cx="1130531" cy="465513"/>
          </a:xfrm>
          <a:prstGeom prst="rect">
            <a:avLst/>
          </a:prstGeom>
          <a:noFill/>
          <a:ln w="9525">
            <a:noFill/>
            <a:miter lim="800000"/>
            <a:headEnd/>
            <a:tailEnd/>
          </a:ln>
        </p:spPr>
      </p:pic>
    </p:spTree>
    <p:extLst>
      <p:ext uri="{BB962C8B-B14F-4D97-AF65-F5344CB8AC3E}">
        <p14:creationId xmlns:p14="http://schemas.microsoft.com/office/powerpoint/2010/main" val="29825861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657224"/>
            <a:ext cx="8231188" cy="642937"/>
          </a:xfrm>
        </p:spPr>
        <p:txBody>
          <a:bodyPr>
            <a:normAutofit/>
          </a:bodyPr>
          <a:lstStyle/>
          <a:p>
            <a:pPr algn="ctr"/>
            <a:r>
              <a:rPr lang="sv-SE" sz="4000" b="0" dirty="0">
                <a:latin typeface="+mn-lt"/>
                <a:cs typeface="Times New Roman" panose="02020603050405020304" pitchFamily="18" charset="0"/>
              </a:rPr>
              <a:t>Att följa manualen - programtrohet</a:t>
            </a:r>
          </a:p>
        </p:txBody>
      </p:sp>
      <p:sp>
        <p:nvSpPr>
          <p:cNvPr id="3" name="Platshållare för innehåll 2"/>
          <p:cNvSpPr>
            <a:spLocks noGrp="1"/>
          </p:cNvSpPr>
          <p:nvPr>
            <p:ph idx="1"/>
          </p:nvPr>
        </p:nvSpPr>
        <p:spPr>
          <a:xfrm>
            <a:off x="457200" y="1155032"/>
            <a:ext cx="8231188" cy="4417093"/>
          </a:xfrm>
        </p:spPr>
        <p:txBody>
          <a:bodyPr>
            <a:normAutofit/>
          </a:bodyPr>
          <a:lstStyle/>
          <a:p>
            <a:pPr eaLnBrk="0" fontAlgn="base" hangingPunct="0">
              <a:spcBef>
                <a:spcPct val="30000"/>
              </a:spcBef>
              <a:spcAft>
                <a:spcPct val="0"/>
              </a:spcAft>
              <a:defRPr/>
            </a:pPr>
            <a:endParaRPr lang="sv-SE" sz="2800" dirty="0">
              <a:latin typeface="Times New Roman" panose="02020603050405020304" pitchFamily="18" charset="0"/>
              <a:cs typeface="Times New Roman" panose="02020603050405020304" pitchFamily="18" charset="0"/>
            </a:endParaRPr>
          </a:p>
          <a:p>
            <a:pPr eaLnBrk="0" fontAlgn="base" hangingPunct="0">
              <a:spcBef>
                <a:spcPct val="30000"/>
              </a:spcBef>
              <a:spcAft>
                <a:spcPct val="0"/>
              </a:spcAft>
              <a:defRPr/>
            </a:pPr>
            <a:r>
              <a:rPr lang="sv-SE" sz="2800" dirty="0">
                <a:cs typeface="Times New Roman" panose="02020603050405020304" pitchFamily="18" charset="0"/>
              </a:rPr>
              <a:t>Den viktigaste faktorn för framgång </a:t>
            </a:r>
            <a:br>
              <a:rPr lang="sv-SE" sz="2800" dirty="0">
                <a:cs typeface="Times New Roman" panose="02020603050405020304" pitchFamily="18" charset="0"/>
              </a:rPr>
            </a:br>
            <a:r>
              <a:rPr lang="sv-SE" sz="2800" dirty="0">
                <a:cs typeface="Times New Roman" panose="02020603050405020304" pitchFamily="18" charset="0"/>
              </a:rPr>
              <a:t>med föräldraträning och lärarträning är </a:t>
            </a:r>
            <a:r>
              <a:rPr lang="sv-SE" sz="2800" b="1" dirty="0">
                <a:cs typeface="Times New Roman" panose="02020603050405020304" pitchFamily="18" charset="0"/>
              </a:rPr>
              <a:t>programtrohet.</a:t>
            </a:r>
            <a:br>
              <a:rPr lang="sv-SE" sz="2800" b="1" dirty="0">
                <a:cs typeface="Times New Roman" panose="02020603050405020304" pitchFamily="18" charset="0"/>
              </a:rPr>
            </a:br>
            <a:r>
              <a:rPr lang="sv-SE" sz="2400" baseline="30000" dirty="0">
                <a:cs typeface="Times New Roman" panose="02020603050405020304" pitchFamily="18" charset="0"/>
              </a:rPr>
              <a:t> </a:t>
            </a:r>
            <a:r>
              <a:rPr lang="sv-SE" sz="2400" dirty="0">
                <a:cs typeface="Times New Roman" panose="02020603050405020304" pitchFamily="18" charset="0"/>
              </a:rPr>
              <a:t>(Wilson, </a:t>
            </a:r>
            <a:r>
              <a:rPr lang="sv-SE" sz="2400" dirty="0" err="1">
                <a:cs typeface="Times New Roman" panose="02020603050405020304" pitchFamily="18" charset="0"/>
              </a:rPr>
              <a:t>Lipsey</a:t>
            </a:r>
            <a:r>
              <a:rPr lang="sv-SE" sz="2400" dirty="0">
                <a:cs typeface="Times New Roman" panose="02020603050405020304" pitchFamily="18" charset="0"/>
              </a:rPr>
              <a:t> &amp; </a:t>
            </a:r>
            <a:r>
              <a:rPr lang="sv-SE" sz="2400" dirty="0" err="1">
                <a:cs typeface="Times New Roman" panose="02020603050405020304" pitchFamily="18" charset="0"/>
              </a:rPr>
              <a:t>Derzon</a:t>
            </a:r>
            <a:r>
              <a:rPr lang="sv-SE" sz="2400" dirty="0">
                <a:cs typeface="Times New Roman" panose="02020603050405020304" pitchFamily="18" charset="0"/>
              </a:rPr>
              <a:t>, 2003 eller </a:t>
            </a:r>
            <a:r>
              <a:rPr lang="sv-SE" sz="2400" dirty="0" err="1">
                <a:cs typeface="Times New Roman" panose="02020603050405020304" pitchFamily="18" charset="0"/>
              </a:rPr>
              <a:t>Stirman</a:t>
            </a:r>
            <a:r>
              <a:rPr lang="sv-SE" sz="2400" dirty="0">
                <a:cs typeface="Times New Roman" panose="02020603050405020304" pitchFamily="18" charset="0"/>
              </a:rPr>
              <a:t> m </a:t>
            </a:r>
            <a:r>
              <a:rPr lang="sv-SE" sz="2400" dirty="0" err="1">
                <a:cs typeface="Times New Roman" panose="02020603050405020304" pitchFamily="18" charset="0"/>
              </a:rPr>
              <a:t>fl</a:t>
            </a:r>
            <a:r>
              <a:rPr lang="sv-SE" sz="2400" dirty="0">
                <a:cs typeface="Times New Roman" panose="02020603050405020304" pitchFamily="18" charset="0"/>
              </a:rPr>
              <a:t>, 2004)</a:t>
            </a:r>
          </a:p>
          <a:p>
            <a:pPr eaLnBrk="0" fontAlgn="base" hangingPunct="0">
              <a:spcBef>
                <a:spcPct val="30000"/>
              </a:spcBef>
              <a:spcAft>
                <a:spcPct val="0"/>
              </a:spcAft>
              <a:defRPr/>
            </a:pPr>
            <a:endParaRPr lang="sv-SE" sz="2400" dirty="0">
              <a:cs typeface="Times New Roman" panose="02020603050405020304" pitchFamily="18" charset="0"/>
            </a:endParaRPr>
          </a:p>
          <a:p>
            <a:pPr eaLnBrk="0" fontAlgn="base" hangingPunct="0">
              <a:spcBef>
                <a:spcPct val="30000"/>
              </a:spcBef>
              <a:spcAft>
                <a:spcPct val="0"/>
              </a:spcAft>
              <a:defRPr/>
            </a:pPr>
            <a:endParaRPr lang="sv-SE" sz="800" dirty="0">
              <a:cs typeface="Times New Roman" panose="02020603050405020304" pitchFamily="18" charset="0"/>
            </a:endParaRPr>
          </a:p>
          <a:p>
            <a:pPr marL="0" indent="0" eaLnBrk="0" fontAlgn="base" hangingPunct="0">
              <a:lnSpc>
                <a:spcPct val="100000"/>
              </a:lnSpc>
              <a:spcBef>
                <a:spcPct val="30000"/>
              </a:spcBef>
              <a:spcAft>
                <a:spcPct val="0"/>
              </a:spcAft>
              <a:buNone/>
              <a:defRPr/>
            </a:pPr>
            <a:r>
              <a:rPr lang="sv-SE" sz="2800" dirty="0">
                <a:cs typeface="Times New Roman" panose="02020603050405020304" pitchFamily="18" charset="0"/>
              </a:rPr>
              <a:t>Komet är effektivt för familjerna när de följer metoden!</a:t>
            </a:r>
            <a:br>
              <a:rPr lang="sv-SE" sz="2800" dirty="0">
                <a:latin typeface="Times New Roman" panose="02020603050405020304" pitchFamily="18" charset="0"/>
                <a:cs typeface="Times New Roman" panose="02020603050405020304" pitchFamily="18" charset="0"/>
              </a:rPr>
            </a:br>
            <a:endParaRPr lang="sv-SE" sz="2800" dirty="0">
              <a:latin typeface="Times New Roman" panose="02020603050405020304" pitchFamily="18" charset="0"/>
              <a:cs typeface="Times New Roman" panose="02020603050405020304" pitchFamily="18" charset="0"/>
            </a:endParaRPr>
          </a:p>
          <a:p>
            <a:endParaRPr lang="sv-SE" sz="2800" dirty="0">
              <a:latin typeface="Times New Roman" panose="02020603050405020304" pitchFamily="18" charset="0"/>
              <a:cs typeface="Times New Roman" panose="02020603050405020304" pitchFamily="18" charset="0"/>
            </a:endParaRPr>
          </a:p>
        </p:txBody>
      </p:sp>
      <p:pic>
        <p:nvPicPr>
          <p:cNvPr id="4" name="Bildobjekt 3"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extLst>
      <p:ext uri="{BB962C8B-B14F-4D97-AF65-F5344CB8AC3E}">
        <p14:creationId xmlns:p14="http://schemas.microsoft.com/office/powerpoint/2010/main" val="28787392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000" b="0" dirty="0">
                <a:latin typeface="+mn-lt"/>
                <a:cs typeface="Times New Roman" panose="02020603050405020304" pitchFamily="18" charset="0"/>
              </a:rPr>
              <a:t> </a:t>
            </a:r>
            <a:br>
              <a:rPr lang="sv-SE" sz="4000" b="0" dirty="0">
                <a:latin typeface="+mn-lt"/>
                <a:cs typeface="Times New Roman" panose="02020603050405020304" pitchFamily="18" charset="0"/>
              </a:rPr>
            </a:br>
            <a:r>
              <a:rPr lang="sv-SE" sz="4000" b="0" dirty="0">
                <a:latin typeface="+mn-lt"/>
                <a:cs typeface="Times New Roman" panose="02020603050405020304" pitchFamily="18" charset="0"/>
              </a:rPr>
              <a:t>               Föräldraenkäter</a:t>
            </a:r>
            <a:endParaRPr lang="sv-SE" sz="4000" dirty="0"/>
          </a:p>
        </p:txBody>
      </p:sp>
      <p:sp>
        <p:nvSpPr>
          <p:cNvPr id="3" name="Platshållare för innehåll 2"/>
          <p:cNvSpPr>
            <a:spLocks noGrp="1"/>
          </p:cNvSpPr>
          <p:nvPr>
            <p:ph idx="1"/>
          </p:nvPr>
        </p:nvSpPr>
        <p:spPr>
          <a:xfrm>
            <a:off x="457200" y="1300163"/>
            <a:ext cx="8229600" cy="4289078"/>
          </a:xfrm>
        </p:spPr>
        <p:txBody>
          <a:bodyPr>
            <a:normAutofit/>
          </a:bodyPr>
          <a:lstStyle/>
          <a:p>
            <a:pPr lvl="0"/>
            <a:r>
              <a:rPr lang="sv-SE" dirty="0">
                <a:solidFill>
                  <a:prstClr val="black"/>
                </a:solidFill>
              </a:rPr>
              <a:t>Varför?</a:t>
            </a:r>
          </a:p>
          <a:p>
            <a:pPr lvl="1"/>
            <a:r>
              <a:rPr lang="sv-SE" dirty="0">
                <a:solidFill>
                  <a:prstClr val="black"/>
                </a:solidFill>
              </a:rPr>
              <a:t>Vi vill veta att programmen fortsätter ge positiva effekter</a:t>
            </a:r>
          </a:p>
          <a:p>
            <a:pPr lvl="1"/>
            <a:r>
              <a:rPr lang="sv-SE" dirty="0">
                <a:solidFill>
                  <a:prstClr val="black"/>
                </a:solidFill>
              </a:rPr>
              <a:t>Feedback till gruppledare på egna arbetet</a:t>
            </a:r>
          </a:p>
          <a:p>
            <a:pPr lvl="1"/>
            <a:r>
              <a:rPr lang="sv-SE" dirty="0">
                <a:solidFill>
                  <a:prstClr val="black"/>
                </a:solidFill>
              </a:rPr>
              <a:t>Följsamhet – ges programmen som det är tänkt?</a:t>
            </a:r>
          </a:p>
          <a:p>
            <a:pPr lvl="1"/>
            <a:endParaRPr lang="sv-SE" dirty="0">
              <a:solidFill>
                <a:prstClr val="black"/>
              </a:solidFill>
            </a:endParaRPr>
          </a:p>
          <a:p>
            <a:r>
              <a:rPr lang="sv-SE" dirty="0">
                <a:cs typeface="Calibri" panose="020F0502020204030204" pitchFamily="34" charset="0"/>
              </a:rPr>
              <a:t>Frågor innan och efter föräldragrupp</a:t>
            </a:r>
          </a:p>
          <a:p>
            <a:pPr lvl="1"/>
            <a:r>
              <a:rPr lang="sv-SE" dirty="0">
                <a:cs typeface="Calibri" panose="020F0502020204030204" pitchFamily="34" charset="0"/>
              </a:rPr>
              <a:t>Föräldrarnas bakgrund</a:t>
            </a:r>
            <a:endParaRPr lang="sv-SE" dirty="0">
              <a:solidFill>
                <a:prstClr val="black"/>
              </a:solidFill>
            </a:endParaRPr>
          </a:p>
          <a:p>
            <a:pPr lvl="1"/>
            <a:r>
              <a:rPr lang="sv-SE" dirty="0">
                <a:solidFill>
                  <a:prstClr val="black"/>
                </a:solidFill>
              </a:rPr>
              <a:t>Positiva och negativa föräldrabeteenden, relationen till barnet</a:t>
            </a:r>
          </a:p>
          <a:p>
            <a:pPr lvl="1"/>
            <a:r>
              <a:rPr lang="sv-SE" dirty="0">
                <a:solidFill>
                  <a:prstClr val="black"/>
                </a:solidFill>
              </a:rPr>
              <a:t>Gruppledarbeteenden</a:t>
            </a:r>
          </a:p>
          <a:p>
            <a:endParaRPr lang="sv-SE" sz="2400" dirty="0">
              <a:latin typeface="Calibri" panose="020F0502020204030204" pitchFamily="34" charset="0"/>
              <a:cs typeface="Calibri" panose="020F0502020204030204" pitchFamily="34" charset="0"/>
            </a:endParaRPr>
          </a:p>
        </p:txBody>
      </p:sp>
      <p:pic>
        <p:nvPicPr>
          <p:cNvPr id="6" name="Bildobjekt 5" descr="\\ad.stockholm.se\cli-sd\cc2sd002\003871\Precens\Brottsprevention\Komet1\Administration\Logotype\PLUS\PLUS logo användbar.jpg">
            <a:extLst>
              <a:ext uri="{FF2B5EF4-FFF2-40B4-BE49-F238E27FC236}">
                <a16:creationId xmlns:a16="http://schemas.microsoft.com/office/drawing/2014/main" id="{FFCE6E2D-52F5-4483-A664-494F49FA1F74}"/>
              </a:ext>
            </a:extLst>
          </p:cNvPr>
          <p:cNvPicPr/>
          <p:nvPr/>
        </p:nvPicPr>
        <p:blipFill>
          <a:blip r:embed="rId3" cstate="print"/>
          <a:srcRect/>
          <a:stretch>
            <a:fillRect/>
          </a:stretch>
        </p:blipFill>
        <p:spPr bwMode="auto">
          <a:xfrm>
            <a:off x="7451834" y="5860538"/>
            <a:ext cx="1130531" cy="465513"/>
          </a:xfrm>
          <a:prstGeom prst="rect">
            <a:avLst/>
          </a:prstGeom>
          <a:noFill/>
          <a:ln w="9525">
            <a:noFill/>
            <a:miter lim="800000"/>
            <a:headEnd/>
            <a:tailEnd/>
          </a:ln>
        </p:spPr>
      </p:pic>
    </p:spTree>
    <p:extLst>
      <p:ext uri="{BB962C8B-B14F-4D97-AF65-F5344CB8AC3E}">
        <p14:creationId xmlns:p14="http://schemas.microsoft.com/office/powerpoint/2010/main" val="2186318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8788" y="457200"/>
            <a:ext cx="8231188" cy="842962"/>
          </a:xfrm>
          <a:solidFill>
            <a:schemeClr val="accent6"/>
          </a:solidFill>
        </p:spPr>
        <p:txBody>
          <a:bodyPr vert="horz" lIns="91440" tIns="45720" rIns="91440" bIns="45720" rtlCol="0" anchor="ctr">
            <a:normAutofit/>
          </a:bodyPr>
          <a:lstStyle/>
          <a:p>
            <a:r>
              <a:rPr lang="sv-SE" sz="3600" b="0" dirty="0">
                <a:latin typeface="+mn-lt"/>
                <a:cs typeface="Times New Roman" panose="02020603050405020304" pitchFamily="18" charset="0"/>
              </a:rPr>
              <a:t>Resultat efter Komet 3-11 och 12-18 </a:t>
            </a:r>
            <a:br>
              <a:rPr lang="sv-SE" sz="3600" b="0" dirty="0">
                <a:latin typeface="+mn-lt"/>
                <a:cs typeface="Times New Roman" panose="02020603050405020304" pitchFamily="18" charset="0"/>
              </a:rPr>
            </a:br>
            <a:r>
              <a:rPr lang="sv-SE" b="0" dirty="0">
                <a:latin typeface="+mn-lt"/>
                <a:cs typeface="Times New Roman" panose="02020603050405020304" pitchFamily="18" charset="0"/>
              </a:rPr>
              <a:t>Stockholm 2019-2021</a:t>
            </a:r>
          </a:p>
        </p:txBody>
      </p:sp>
      <p:graphicFrame>
        <p:nvGraphicFramePr>
          <p:cNvPr id="6" name="Platshållare för innehåll 5"/>
          <p:cNvGraphicFramePr>
            <a:graphicFrameLocks noGrp="1"/>
          </p:cNvGraphicFramePr>
          <p:nvPr>
            <p:ph idx="1"/>
          </p:nvPr>
        </p:nvGraphicFramePr>
        <p:xfrm>
          <a:off x="458788" y="1300162"/>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4" name="Bildobjekt 3" descr="\\ad.stockholm.se\cli-sd\cc2sd002\003871\Precens\Brottsprevention\Komet1\Administration\Logotype\PLUS\PLUS logo användbar.jpg">
            <a:extLst>
              <a:ext uri="{FF2B5EF4-FFF2-40B4-BE49-F238E27FC236}">
                <a16:creationId xmlns:a16="http://schemas.microsoft.com/office/drawing/2014/main" id="{132DF953-CC43-444E-B95E-511BD382B2B2}"/>
              </a:ext>
            </a:extLst>
          </p:cNvPr>
          <p:cNvPicPr/>
          <p:nvPr/>
        </p:nvPicPr>
        <p:blipFill>
          <a:blip r:embed="rId4" cstate="print"/>
          <a:srcRect/>
          <a:stretch>
            <a:fillRect/>
          </a:stretch>
        </p:blipFill>
        <p:spPr bwMode="auto">
          <a:xfrm>
            <a:off x="7557857" y="5935287"/>
            <a:ext cx="1130531" cy="465513"/>
          </a:xfrm>
          <a:prstGeom prst="rect">
            <a:avLst/>
          </a:prstGeom>
          <a:noFill/>
          <a:ln w="9525">
            <a:noFill/>
            <a:miter lim="800000"/>
            <a:headEnd/>
            <a:tailEnd/>
          </a:ln>
        </p:spPr>
      </p:pic>
    </p:spTree>
    <p:extLst>
      <p:ext uri="{BB962C8B-B14F-4D97-AF65-F5344CB8AC3E}">
        <p14:creationId xmlns:p14="http://schemas.microsoft.com/office/powerpoint/2010/main" val="42224620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485900" y="1162051"/>
            <a:ext cx="6173392" cy="550235"/>
          </a:xfrm>
          <a:solidFill>
            <a:schemeClr val="bg1"/>
          </a:solidFill>
        </p:spPr>
        <p:txBody>
          <a:bodyPr anchor="ctr">
            <a:normAutofit/>
          </a:bodyPr>
          <a:lstStyle/>
          <a:p>
            <a:pPr algn="ctr"/>
            <a:r>
              <a:rPr lang="sv-SE" sz="2400" dirty="0">
                <a:solidFill>
                  <a:schemeClr val="tx1"/>
                </a:solidFill>
              </a:rPr>
              <a:t>Hur ta igen missad träff?</a:t>
            </a:r>
          </a:p>
        </p:txBody>
      </p:sp>
      <p:sp>
        <p:nvSpPr>
          <p:cNvPr id="3" name="Platshållare för text 2"/>
          <p:cNvSpPr>
            <a:spLocks noGrp="1"/>
          </p:cNvSpPr>
          <p:nvPr>
            <p:ph type="body" sz="quarter" idx="13"/>
          </p:nvPr>
        </p:nvSpPr>
        <p:spPr>
          <a:xfrm>
            <a:off x="1487091" y="1592797"/>
            <a:ext cx="6379276" cy="3751260"/>
          </a:xfrm>
        </p:spPr>
        <p:txBody>
          <a:bodyPr>
            <a:normAutofit/>
          </a:bodyPr>
          <a:lstStyle/>
          <a:p>
            <a:pPr marL="0" indent="0">
              <a:buNone/>
            </a:pPr>
            <a:endParaRPr lang="sv-SE" dirty="0"/>
          </a:p>
          <a:p>
            <a:endParaRPr lang="sv-SE" dirty="0"/>
          </a:p>
          <a:p>
            <a:endParaRPr lang="sv-SE" dirty="0"/>
          </a:p>
          <a:p>
            <a:endParaRPr lang="sv-SE" dirty="0"/>
          </a:p>
          <a:p>
            <a:endParaRPr lang="sv-SE" dirty="0"/>
          </a:p>
        </p:txBody>
      </p:sp>
      <p:sp>
        <p:nvSpPr>
          <p:cNvPr id="4" name="textruta 3"/>
          <p:cNvSpPr txBox="1"/>
          <p:nvPr/>
        </p:nvSpPr>
        <p:spPr>
          <a:xfrm>
            <a:off x="1871700" y="2186863"/>
            <a:ext cx="5562618" cy="369332"/>
          </a:xfrm>
          <a:prstGeom prst="rect">
            <a:avLst/>
          </a:prstGeom>
          <a:noFill/>
        </p:spPr>
        <p:txBody>
          <a:bodyPr wrap="square" rtlCol="0">
            <a:spAutoFit/>
          </a:bodyPr>
          <a:lstStyle/>
          <a:p>
            <a:pPr defTabSz="685800">
              <a:defRPr/>
            </a:pPr>
            <a:endParaRPr lang="sv-SE" dirty="0">
              <a:solidFill>
                <a:srgbClr val="000000"/>
              </a:solidFill>
              <a:latin typeface="Arial"/>
            </a:endParaRP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449" y="1881277"/>
            <a:ext cx="4813101" cy="3814672"/>
          </a:xfrm>
          <a:prstGeom prst="rect">
            <a:avLst/>
          </a:prstGeom>
        </p:spPr>
      </p:pic>
      <p:pic>
        <p:nvPicPr>
          <p:cNvPr id="6" name="Bildobjekt 5" descr="\\ad.stockholm.se\cli-sd\cc2sd002\003871\Precens\Brottsprevention\Komet1\Administration\Logotype\PLUS\PLUS logo användbar.jpg">
            <a:extLst>
              <a:ext uri="{FF2B5EF4-FFF2-40B4-BE49-F238E27FC236}">
                <a16:creationId xmlns:a16="http://schemas.microsoft.com/office/drawing/2014/main" id="{2FEFDBEF-E251-4313-BE67-73DD4C67ED0D}"/>
              </a:ext>
            </a:extLst>
          </p:cNvPr>
          <p:cNvPicPr/>
          <p:nvPr/>
        </p:nvPicPr>
        <p:blipFill>
          <a:blip r:embed="rId4" cstate="print"/>
          <a:srcRect/>
          <a:stretch>
            <a:fillRect/>
          </a:stretch>
        </p:blipFill>
        <p:spPr bwMode="auto">
          <a:xfrm>
            <a:off x="7164288" y="6165304"/>
            <a:ext cx="1130531" cy="465513"/>
          </a:xfrm>
          <a:prstGeom prst="rect">
            <a:avLst/>
          </a:prstGeom>
          <a:noFill/>
          <a:ln w="9525">
            <a:noFill/>
            <a:miter lim="800000"/>
            <a:headEnd/>
            <a:tailEnd/>
          </a:ln>
        </p:spPr>
      </p:pic>
    </p:spTree>
    <p:extLst>
      <p:ext uri="{BB962C8B-B14F-4D97-AF65-F5344CB8AC3E}">
        <p14:creationId xmlns:p14="http://schemas.microsoft.com/office/powerpoint/2010/main" val="3531809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3"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
        <p:nvSpPr>
          <p:cNvPr id="6" name="Rubrik 5"/>
          <p:cNvSpPr>
            <a:spLocks noGrp="1"/>
          </p:cNvSpPr>
          <p:nvPr>
            <p:ph type="title"/>
          </p:nvPr>
        </p:nvSpPr>
        <p:spPr>
          <a:xfrm>
            <a:off x="484187" y="397412"/>
            <a:ext cx="8231188" cy="842962"/>
          </a:xfrm>
        </p:spPr>
        <p:txBody>
          <a:bodyPr>
            <a:normAutofit/>
          </a:bodyPr>
          <a:lstStyle/>
          <a:p>
            <a:pPr algn="ctr"/>
            <a:br>
              <a:rPr lang="sv-SE" sz="4000" dirty="0">
                <a:latin typeface="Times New Roman" panose="02020603050405020304" pitchFamily="18" charset="0"/>
                <a:cs typeface="Times New Roman" panose="02020603050405020304" pitchFamily="18" charset="0"/>
              </a:rPr>
            </a:br>
            <a:r>
              <a:rPr lang="sv-SE" sz="4000" b="0" dirty="0">
                <a:latin typeface="+mn-lt"/>
                <a:cs typeface="Times New Roman" panose="02020603050405020304" pitchFamily="18" charset="0"/>
              </a:rPr>
              <a:t>Förberedande intervju</a:t>
            </a:r>
          </a:p>
        </p:txBody>
      </p:sp>
      <p:sp>
        <p:nvSpPr>
          <p:cNvPr id="7" name="Platshållare för text 6"/>
          <p:cNvSpPr>
            <a:spLocks noGrp="1"/>
          </p:cNvSpPr>
          <p:nvPr>
            <p:ph type="body" sz="quarter" idx="13"/>
          </p:nvPr>
        </p:nvSpPr>
        <p:spPr>
          <a:xfrm>
            <a:off x="458787" y="1440000"/>
            <a:ext cx="8256588" cy="3960000"/>
          </a:xfrm>
        </p:spPr>
        <p:txBody>
          <a:bodyPr>
            <a:normAutofit/>
          </a:bodyPr>
          <a:lstStyle/>
          <a:p>
            <a:pPr marL="342900" lvl="0" indent="-342900">
              <a:lnSpc>
                <a:spcPct val="120000"/>
              </a:lnSpc>
              <a:defRPr/>
            </a:pPr>
            <a:r>
              <a:rPr lang="sv-SE" sz="2200" dirty="0">
                <a:cs typeface="Times New Roman" panose="02020603050405020304" pitchFamily="18" charset="0"/>
              </a:rPr>
              <a:t>Ramar och syfte med intervjun</a:t>
            </a:r>
          </a:p>
          <a:p>
            <a:pPr marL="342900" lvl="0" indent="-342900">
              <a:lnSpc>
                <a:spcPct val="120000"/>
              </a:lnSpc>
              <a:defRPr/>
            </a:pPr>
            <a:r>
              <a:rPr lang="sv-SE" sz="2200" dirty="0">
                <a:cs typeface="Times New Roman" panose="02020603050405020304" pitchFamily="18" charset="0"/>
              </a:rPr>
              <a:t>Information om Komet; innehåll och upplägg</a:t>
            </a:r>
          </a:p>
          <a:p>
            <a:pPr marL="342900" lvl="0" indent="-342900">
              <a:lnSpc>
                <a:spcPct val="120000"/>
              </a:lnSpc>
              <a:defRPr/>
            </a:pPr>
            <a:r>
              <a:rPr lang="sv-SE" sz="2200" dirty="0">
                <a:cs typeface="Times New Roman" panose="02020603050405020304" pitchFamily="18" charset="0"/>
              </a:rPr>
              <a:t>Presentation av familjen</a:t>
            </a:r>
          </a:p>
          <a:p>
            <a:pPr marL="342900" lvl="0" indent="-342900">
              <a:lnSpc>
                <a:spcPct val="120000"/>
              </a:lnSpc>
              <a:defRPr/>
            </a:pPr>
            <a:r>
              <a:rPr lang="sv-SE" sz="2200" dirty="0">
                <a:cs typeface="Times New Roman" panose="02020603050405020304" pitchFamily="18" charset="0"/>
              </a:rPr>
              <a:t>Vad vill familjen ha hjälp med? </a:t>
            </a:r>
          </a:p>
          <a:p>
            <a:pPr marL="342900" lvl="0" indent="-342900">
              <a:lnSpc>
                <a:spcPct val="120000"/>
              </a:lnSpc>
              <a:defRPr/>
            </a:pPr>
            <a:r>
              <a:rPr lang="sv-SE" sz="2200" dirty="0">
                <a:cs typeface="Times New Roman" panose="02020603050405020304" pitchFamily="18" charset="0"/>
              </a:rPr>
              <a:t>Undersöker praktiska möjligheter att delta på gruppträffarna</a:t>
            </a:r>
          </a:p>
          <a:p>
            <a:pPr marL="342900" lvl="0" indent="-342900">
              <a:lnSpc>
                <a:spcPct val="120000"/>
              </a:lnSpc>
              <a:defRPr/>
            </a:pPr>
            <a:r>
              <a:rPr lang="sv-SE" sz="2200" dirty="0">
                <a:cs typeface="Times New Roman" panose="02020603050405020304" pitchFamily="18" charset="0"/>
              </a:rPr>
              <a:t>Överenskommelse om deltagande</a:t>
            </a:r>
          </a:p>
          <a:p>
            <a:pPr marL="342900" lvl="0" indent="-342900">
              <a:lnSpc>
                <a:spcPct val="120000"/>
              </a:lnSpc>
              <a:defRPr/>
            </a:pPr>
            <a:r>
              <a:rPr lang="sv-SE" sz="2200" dirty="0">
                <a:cs typeface="Times New Roman" panose="02020603050405020304" pitchFamily="18" charset="0"/>
              </a:rPr>
              <a:t>Andra behov av stöd?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533400"/>
            <a:ext cx="8231188" cy="766762"/>
          </a:xfrm>
        </p:spPr>
        <p:txBody>
          <a:bodyPr>
            <a:normAutofit/>
          </a:bodyPr>
          <a:lstStyle/>
          <a:p>
            <a:pPr algn="ctr"/>
            <a:br>
              <a:rPr lang="sv-SE" sz="4000" dirty="0">
                <a:latin typeface="Times New Roman" panose="02020603050405020304" pitchFamily="18" charset="0"/>
                <a:cs typeface="Times New Roman" panose="02020603050405020304" pitchFamily="18" charset="0"/>
              </a:rPr>
            </a:br>
            <a:r>
              <a:rPr lang="sv-SE" sz="4000" b="0" dirty="0">
                <a:latin typeface="+mn-lt"/>
                <a:cs typeface="Times New Roman" panose="02020603050405020304" pitchFamily="18" charset="0"/>
              </a:rPr>
              <a:t>Praktiska förberedelser</a:t>
            </a:r>
          </a:p>
        </p:txBody>
      </p:sp>
      <p:sp>
        <p:nvSpPr>
          <p:cNvPr id="3" name="Platshållare för innehåll 2"/>
          <p:cNvSpPr>
            <a:spLocks noGrp="1"/>
          </p:cNvSpPr>
          <p:nvPr>
            <p:ph idx="1"/>
          </p:nvPr>
        </p:nvSpPr>
        <p:spPr/>
        <p:txBody>
          <a:bodyPr>
            <a:normAutofit/>
          </a:bodyPr>
          <a:lstStyle/>
          <a:p>
            <a:pPr marL="342900" indent="-342900">
              <a:buFont typeface="Arial" pitchFamily="34" charset="0"/>
              <a:buChar char="•"/>
            </a:pPr>
            <a:r>
              <a:rPr lang="sv-SE" sz="2400" dirty="0">
                <a:cs typeface="Times New Roman" panose="02020603050405020304" pitchFamily="18" charset="0"/>
              </a:rPr>
              <a:t>Lokal – möblering, </a:t>
            </a:r>
            <a:r>
              <a:rPr lang="sv-SE" sz="2400" dirty="0" err="1">
                <a:cs typeface="Times New Roman" panose="02020603050405020304" pitchFamily="18" charset="0"/>
              </a:rPr>
              <a:t>whiteboard</a:t>
            </a:r>
            <a:r>
              <a:rPr lang="sv-SE" sz="2400" dirty="0">
                <a:cs typeface="Times New Roman" panose="02020603050405020304" pitchFamily="18" charset="0"/>
              </a:rPr>
              <a:t>, blädderblock </a:t>
            </a:r>
          </a:p>
          <a:p>
            <a:pPr marL="342900" indent="-342900">
              <a:buFont typeface="Arial" pitchFamily="34" charset="0"/>
              <a:buChar char="•"/>
            </a:pPr>
            <a:r>
              <a:rPr lang="sv-SE" sz="2400" dirty="0">
                <a:cs typeface="Times New Roman" panose="02020603050405020304" pitchFamily="18" charset="0"/>
              </a:rPr>
              <a:t>Fika – kaffe/te, smörgåsar, frukt</a:t>
            </a:r>
          </a:p>
          <a:p>
            <a:pPr marL="342900" indent="-342900">
              <a:buFont typeface="Arial" pitchFamily="34" charset="0"/>
              <a:buChar char="•"/>
            </a:pPr>
            <a:r>
              <a:rPr lang="sv-SE" sz="2400" dirty="0">
                <a:cs typeface="Times New Roman" panose="02020603050405020304" pitchFamily="18" charset="0"/>
              </a:rPr>
              <a:t>Material – pärmar/mappar, skriv ut föräldramaterial till träffen, förbered planscher</a:t>
            </a:r>
          </a:p>
          <a:p>
            <a:pPr marL="342900" indent="-342900">
              <a:buFont typeface="Arial" pitchFamily="34" charset="0"/>
              <a:buChar char="•"/>
            </a:pPr>
            <a:r>
              <a:rPr lang="sv-SE" sz="2400" dirty="0">
                <a:cs typeface="Times New Roman" panose="02020603050405020304" pitchFamily="18" charset="0"/>
              </a:rPr>
              <a:t>Tekniken – dator, uppkoppling, visning av filmer</a:t>
            </a:r>
          </a:p>
          <a:p>
            <a:pPr marL="342900" indent="-342900">
              <a:buFont typeface="Arial" pitchFamily="34" charset="0"/>
              <a:buChar char="•"/>
            </a:pPr>
            <a:r>
              <a:rPr lang="sv-SE" sz="2400" dirty="0">
                <a:cs typeface="Times New Roman" panose="02020603050405020304" pitchFamily="18" charset="0"/>
              </a:rPr>
              <a:t>Manualen - läs på, öva tillsammans med gruppledarkollega, öva rollspel</a:t>
            </a:r>
          </a:p>
          <a:p>
            <a:pPr marL="342900" indent="-342900">
              <a:buFont typeface="Arial" pitchFamily="34" charset="0"/>
              <a:buChar char="•"/>
            </a:pPr>
            <a:r>
              <a:rPr lang="sv-SE" sz="2400" dirty="0">
                <a:cs typeface="Times New Roman" panose="02020603050405020304" pitchFamily="18" charset="0"/>
              </a:rPr>
              <a:t>Gruppen – namnlista på deltagare, närvarolista, namnlappar, välkomsthälsning på sms dagen innan, skicka ut föräldraenkät</a:t>
            </a:r>
          </a:p>
          <a:p>
            <a:pPr marL="342900" indent="-342900">
              <a:buFont typeface="Arial" pitchFamily="34" charset="0"/>
              <a:buChar char="•"/>
            </a:pPr>
            <a:endParaRPr lang="sv-SE" sz="2400" dirty="0">
              <a:latin typeface="Times New Roman" panose="02020603050405020304" pitchFamily="18" charset="0"/>
              <a:cs typeface="Times New Roman" panose="02020603050405020304" pitchFamily="18" charset="0"/>
            </a:endParaRPr>
          </a:p>
        </p:txBody>
      </p:sp>
      <p:pic>
        <p:nvPicPr>
          <p:cNvPr id="4" name="Bildobjekt 3"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pPr algn="ctr"/>
            <a:br>
              <a:rPr lang="sv-SE" sz="4000" b="0" dirty="0">
                <a:latin typeface="+mn-lt"/>
                <a:cs typeface="Times New Roman" panose="02020603050405020304" pitchFamily="18" charset="0"/>
              </a:rPr>
            </a:br>
            <a:r>
              <a:rPr lang="sv-SE" sz="4000" b="0" dirty="0">
                <a:latin typeface="+mn-lt"/>
                <a:cs typeface="Times New Roman" panose="02020603050405020304" pitchFamily="18" charset="0"/>
              </a:rPr>
              <a:t>Certifiering</a:t>
            </a:r>
          </a:p>
        </p:txBody>
      </p:sp>
      <p:sp>
        <p:nvSpPr>
          <p:cNvPr id="3" name="Platshållare för innehåll 2"/>
          <p:cNvSpPr>
            <a:spLocks noGrp="1"/>
          </p:cNvSpPr>
          <p:nvPr>
            <p:ph idx="1"/>
          </p:nvPr>
        </p:nvSpPr>
        <p:spPr/>
        <p:txBody>
          <a:bodyPr>
            <a:normAutofit fontScale="92500"/>
          </a:bodyPr>
          <a:lstStyle/>
          <a:p>
            <a:pPr marL="342900" indent="-342900">
              <a:buFont typeface="Arial" pitchFamily="34" charset="0"/>
              <a:buChar char="•"/>
            </a:pPr>
            <a:r>
              <a:rPr lang="sv-SE" sz="2400" b="1" dirty="0">
                <a:cs typeface="Times New Roman" panose="02020603050405020304" pitchFamily="18" charset="0"/>
              </a:rPr>
              <a:t>Närvaro</a:t>
            </a:r>
            <a:r>
              <a:rPr lang="sv-SE" sz="2400" dirty="0">
                <a:cs typeface="Times New Roman" panose="02020603050405020304" pitchFamily="18" charset="0"/>
              </a:rPr>
              <a:t> vid fyra utbildningsdagar termin 1 och </a:t>
            </a:r>
            <a:br>
              <a:rPr lang="sv-SE" sz="2400" dirty="0">
                <a:cs typeface="Times New Roman" panose="02020603050405020304" pitchFamily="18" charset="0"/>
              </a:rPr>
            </a:br>
            <a:r>
              <a:rPr lang="sv-SE" sz="2400" dirty="0">
                <a:cs typeface="Times New Roman" panose="02020603050405020304" pitchFamily="18" charset="0"/>
              </a:rPr>
              <a:t>en utbildningsdag termin 2</a:t>
            </a:r>
            <a:br>
              <a:rPr lang="sv-SE" sz="2400" dirty="0">
                <a:cs typeface="Times New Roman" panose="02020603050405020304" pitchFamily="18" charset="0"/>
              </a:rPr>
            </a:br>
            <a:endParaRPr lang="sv-SE" sz="2400" dirty="0">
              <a:cs typeface="Times New Roman" panose="02020603050405020304" pitchFamily="18" charset="0"/>
            </a:endParaRPr>
          </a:p>
          <a:p>
            <a:pPr marL="342900" indent="-342900">
              <a:buFont typeface="Arial" pitchFamily="34" charset="0"/>
              <a:buChar char="•"/>
            </a:pPr>
            <a:r>
              <a:rPr lang="sv-SE" sz="2400" b="1" dirty="0">
                <a:cs typeface="Times New Roman" panose="02020603050405020304" pitchFamily="18" charset="0"/>
              </a:rPr>
              <a:t>Leda föräldragrupp </a:t>
            </a:r>
            <a:r>
              <a:rPr lang="sv-SE" sz="2400" dirty="0">
                <a:cs typeface="Times New Roman" panose="02020603050405020304" pitchFamily="18" charset="0"/>
              </a:rPr>
              <a:t>termin 1 och 2 tillsammans med kollega</a:t>
            </a:r>
            <a:br>
              <a:rPr lang="sv-SE" sz="2400" dirty="0">
                <a:cs typeface="Times New Roman" panose="02020603050405020304" pitchFamily="18" charset="0"/>
              </a:rPr>
            </a:br>
            <a:endParaRPr lang="sv-SE" sz="2400" dirty="0">
              <a:cs typeface="Times New Roman" panose="02020603050405020304" pitchFamily="18" charset="0"/>
            </a:endParaRPr>
          </a:p>
          <a:p>
            <a:pPr marL="342900" indent="-342900">
              <a:buFont typeface="Arial" pitchFamily="34" charset="0"/>
              <a:buChar char="•"/>
            </a:pPr>
            <a:r>
              <a:rPr lang="sv-SE" sz="2400" b="1" dirty="0">
                <a:cs typeface="Times New Roman" panose="02020603050405020304" pitchFamily="18" charset="0"/>
              </a:rPr>
              <a:t>Lämna in filmuppgift </a:t>
            </a:r>
            <a:r>
              <a:rPr lang="sv-SE" sz="2400" dirty="0">
                <a:cs typeface="Times New Roman" panose="02020603050405020304" pitchFamily="18" charset="0"/>
              </a:rPr>
              <a:t>till utbildningsdag 3 termin 1</a:t>
            </a:r>
            <a:br>
              <a:rPr lang="sv-SE" sz="2400" dirty="0">
                <a:cs typeface="Times New Roman" panose="02020603050405020304" pitchFamily="18" charset="0"/>
              </a:rPr>
            </a:br>
            <a:endParaRPr lang="sv-SE" sz="2400" dirty="0">
              <a:cs typeface="Times New Roman" panose="02020603050405020304" pitchFamily="18" charset="0"/>
            </a:endParaRPr>
          </a:p>
          <a:p>
            <a:pPr marL="342900" indent="-342900">
              <a:buFont typeface="Arial" pitchFamily="34" charset="0"/>
              <a:buChar char="•"/>
            </a:pPr>
            <a:r>
              <a:rPr lang="sv-SE" sz="2400" b="1" dirty="0">
                <a:cs typeface="Times New Roman" panose="02020603050405020304" pitchFamily="18" charset="0"/>
              </a:rPr>
              <a:t>Litteraturuppgift</a:t>
            </a:r>
            <a:r>
              <a:rPr lang="sv-SE" sz="2400" dirty="0">
                <a:cs typeface="Times New Roman" panose="02020603050405020304" pitchFamily="18" charset="0"/>
              </a:rPr>
              <a:t> till Positivt  beteendestöd i omsorg och skola Individuellt besvarade, max 3 sidor lämnas i slutet av termin 1</a:t>
            </a:r>
          </a:p>
          <a:p>
            <a:pPr marL="342900" indent="-342900">
              <a:buFont typeface="Arial" pitchFamily="34" charset="0"/>
              <a:buChar char="•"/>
            </a:pPr>
            <a:endParaRPr lang="sv-SE" sz="2400" dirty="0">
              <a:cs typeface="Times New Roman" panose="02020603050405020304" pitchFamily="18" charset="0"/>
            </a:endParaRPr>
          </a:p>
          <a:p>
            <a:pPr marL="342900" indent="-342900">
              <a:buFont typeface="Arial" pitchFamily="34" charset="0"/>
              <a:buChar char="•"/>
            </a:pPr>
            <a:r>
              <a:rPr lang="sv-SE" sz="2400" b="1" dirty="0">
                <a:cs typeface="Times New Roman" panose="02020603050405020304" pitchFamily="18" charset="0"/>
              </a:rPr>
              <a:t>Lämna in film för certifiering </a:t>
            </a:r>
            <a:r>
              <a:rPr lang="sv-SE" sz="2400" dirty="0">
                <a:cs typeface="Times New Roman" panose="02020603050405020304" pitchFamily="18" charset="0"/>
              </a:rPr>
              <a:t>från föräldragrupp 2, termin 2.</a:t>
            </a:r>
          </a:p>
        </p:txBody>
      </p:sp>
      <p:pic>
        <p:nvPicPr>
          <p:cNvPr id="4" name="Bildobjekt 3"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3"/>
          </p:nvPr>
        </p:nvSpPr>
        <p:spPr>
          <a:xfrm>
            <a:off x="440126" y="1546382"/>
            <a:ext cx="7696167" cy="3816295"/>
          </a:xfrm>
        </p:spPr>
        <p:txBody>
          <a:bodyPr>
            <a:normAutofit/>
          </a:bodyPr>
          <a:lstStyle/>
          <a:p>
            <a:pPr marL="0" indent="0">
              <a:buNone/>
            </a:pPr>
            <a:endParaRPr lang="sv-SE" sz="1200" dirty="0">
              <a:latin typeface="Times New Roman" panose="02020603050405020304" pitchFamily="18" charset="0"/>
              <a:cs typeface="Times New Roman" panose="02020603050405020304" pitchFamily="18" charset="0"/>
            </a:endParaRPr>
          </a:p>
          <a:p>
            <a:r>
              <a:rPr lang="sv-SE" sz="2800" dirty="0">
                <a:cs typeface="Times New Roman" panose="02020603050405020304" pitchFamily="18" charset="0"/>
              </a:rPr>
              <a:t>Minska trots och bråkbeteenden samt                  bryta onda cirklar</a:t>
            </a:r>
          </a:p>
          <a:p>
            <a:r>
              <a:rPr lang="sv-SE" sz="2800" dirty="0">
                <a:cs typeface="Times New Roman" panose="02020603050405020304" pitchFamily="18" charset="0"/>
              </a:rPr>
              <a:t>Förbättra relationen mellan barn och föräldrar</a:t>
            </a:r>
            <a:endParaRPr lang="sv-SE" sz="1200" dirty="0">
              <a:cs typeface="Times New Roman" panose="02020603050405020304" pitchFamily="18" charset="0"/>
            </a:endParaRPr>
          </a:p>
          <a:p>
            <a:r>
              <a:rPr lang="sv-SE" sz="2800" dirty="0">
                <a:cs typeface="Times New Roman" panose="02020603050405020304" pitchFamily="18" charset="0"/>
              </a:rPr>
              <a:t>På lång sikt förebygga kriminalitet, asocialitet, missbruk och psykisk ohälsa</a:t>
            </a:r>
          </a:p>
        </p:txBody>
      </p:sp>
      <p:sp>
        <p:nvSpPr>
          <p:cNvPr id="6" name="Rubrik 5"/>
          <p:cNvSpPr>
            <a:spLocks noGrp="1"/>
          </p:cNvSpPr>
          <p:nvPr>
            <p:ph type="title"/>
          </p:nvPr>
        </p:nvSpPr>
        <p:spPr/>
        <p:txBody>
          <a:bodyPr>
            <a:normAutofit/>
          </a:bodyPr>
          <a:lstStyle/>
          <a:p>
            <a:pPr algn="ctr"/>
            <a:br>
              <a:rPr lang="sv-SE" sz="4000" dirty="0">
                <a:latin typeface="Times New Roman" panose="02020603050405020304" pitchFamily="18" charset="0"/>
                <a:cs typeface="Times New Roman" panose="02020603050405020304" pitchFamily="18" charset="0"/>
              </a:rPr>
            </a:br>
            <a:r>
              <a:rPr lang="sv-SE" sz="4000" b="0" dirty="0">
                <a:latin typeface="+mn-lt"/>
                <a:cs typeface="Times New Roman" panose="02020603050405020304" pitchFamily="18" charset="0"/>
              </a:rPr>
              <a:t>Mål med Komet</a:t>
            </a:r>
          </a:p>
        </p:txBody>
      </p:sp>
      <p:pic>
        <p:nvPicPr>
          <p:cNvPr id="7" name="Bildobjekt 6" descr="\\ad.stockholm.se\cli-sd\cc2sd002\003871\Precens\Brottsprevention\Komet1\Administration\Logotype\PLUS\PLUS logo användbar.jpg">
            <a:extLst>
              <a:ext uri="{FF2B5EF4-FFF2-40B4-BE49-F238E27FC236}">
                <a16:creationId xmlns:a16="http://schemas.microsoft.com/office/drawing/2014/main" id="{94C96899-E109-4A34-970C-A56192D6F81F}"/>
              </a:ext>
            </a:extLst>
          </p:cNvPr>
          <p:cNvPicPr/>
          <p:nvPr/>
        </p:nvPicPr>
        <p:blipFill>
          <a:blip r:embed="rId3" cstate="print"/>
          <a:srcRect/>
          <a:stretch>
            <a:fillRect/>
          </a:stretch>
        </p:blipFill>
        <p:spPr bwMode="auto">
          <a:xfrm>
            <a:off x="7571027" y="5935287"/>
            <a:ext cx="1130531" cy="465513"/>
          </a:xfrm>
          <a:prstGeom prst="rect">
            <a:avLst/>
          </a:prstGeom>
          <a:noFill/>
          <a:ln w="9525">
            <a:noFill/>
            <a:miter lim="800000"/>
            <a:headEnd/>
            <a:tailEnd/>
          </a:ln>
        </p:spPr>
      </p:pic>
    </p:spTree>
    <p:extLst>
      <p:ext uri="{BB962C8B-B14F-4D97-AF65-F5344CB8AC3E}">
        <p14:creationId xmlns:p14="http://schemas.microsoft.com/office/powerpoint/2010/main" val="4255192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323850" y="404813"/>
            <a:ext cx="8585200" cy="801687"/>
          </a:xfrm>
        </p:spPr>
        <p:txBody>
          <a:bodyPr>
            <a:normAutofit/>
          </a:bodyPr>
          <a:lstStyle/>
          <a:p>
            <a:pPr algn="ctr" eaLnBrk="1" hangingPunct="1">
              <a:defRPr/>
            </a:pPr>
            <a:r>
              <a:rPr lang="sv-SE" sz="4000" b="0" dirty="0">
                <a:latin typeface="+mn-lt"/>
                <a:cs typeface="Times New Roman" panose="02020603050405020304" pitchFamily="18" charset="0"/>
              </a:rPr>
              <a:t>KBT i utveckling</a:t>
            </a:r>
          </a:p>
        </p:txBody>
      </p:sp>
      <p:sp>
        <p:nvSpPr>
          <p:cNvPr id="17411" name="Rectangle 3"/>
          <p:cNvSpPr>
            <a:spLocks noGrp="1" noChangeArrowheads="1"/>
          </p:cNvSpPr>
          <p:nvPr>
            <p:ph idx="1"/>
          </p:nvPr>
        </p:nvSpPr>
        <p:spPr>
          <a:xfrm>
            <a:off x="3491880" y="1844824"/>
            <a:ext cx="5417170" cy="3888432"/>
          </a:xfrm>
        </p:spPr>
        <p:txBody>
          <a:bodyPr>
            <a:normAutofit/>
          </a:bodyPr>
          <a:lstStyle/>
          <a:p>
            <a:pPr>
              <a:lnSpc>
                <a:spcPct val="90000"/>
              </a:lnSpc>
            </a:pPr>
            <a:r>
              <a:rPr lang="sv-SE" sz="2400" dirty="0">
                <a:cs typeface="Times New Roman" panose="02020603050405020304" pitchFamily="18" charset="0"/>
              </a:rPr>
              <a:t>Titel: </a:t>
            </a:r>
            <a:br>
              <a:rPr lang="sv-SE" sz="2400" dirty="0">
                <a:cs typeface="Times New Roman" panose="02020603050405020304" pitchFamily="18" charset="0"/>
              </a:rPr>
            </a:br>
            <a:r>
              <a:rPr lang="sv-SE" sz="2400" i="1" dirty="0">
                <a:cs typeface="Times New Roman" panose="02020603050405020304" pitchFamily="18" charset="0"/>
              </a:rPr>
              <a:t>Positivt beteendestöd i omsorg och skola</a:t>
            </a:r>
          </a:p>
          <a:p>
            <a:pPr>
              <a:lnSpc>
                <a:spcPct val="90000"/>
              </a:lnSpc>
            </a:pPr>
            <a:r>
              <a:rPr lang="sv-SE" sz="2400" dirty="0">
                <a:cs typeface="Times New Roman" panose="02020603050405020304" pitchFamily="18" charset="0"/>
              </a:rPr>
              <a:t>Sid. 18-67</a:t>
            </a:r>
          </a:p>
          <a:p>
            <a:pPr>
              <a:lnSpc>
                <a:spcPct val="90000"/>
              </a:lnSpc>
            </a:pPr>
            <a:r>
              <a:rPr lang="sv-SE" sz="2400" dirty="0">
                <a:cs typeface="Times New Roman" panose="02020603050405020304" pitchFamily="18" charset="0"/>
              </a:rPr>
              <a:t>Författare: Peter Karlsson, 2018 </a:t>
            </a:r>
          </a:p>
          <a:p>
            <a:pPr>
              <a:lnSpc>
                <a:spcPct val="90000"/>
              </a:lnSpc>
            </a:pPr>
            <a:r>
              <a:rPr lang="sv-SE" sz="2400" dirty="0">
                <a:cs typeface="Times New Roman" panose="02020603050405020304" pitchFamily="18" charset="0"/>
              </a:rPr>
              <a:t>Förlag: Natur &amp; Kultur, Stockholm 2018</a:t>
            </a:r>
          </a:p>
          <a:p>
            <a:pPr eaLnBrk="1" hangingPunct="1">
              <a:lnSpc>
                <a:spcPct val="90000"/>
              </a:lnSpc>
              <a:buFont typeface="Monotype Sorts" pitchFamily="2" charset="2"/>
              <a:buNone/>
            </a:pPr>
            <a:r>
              <a:rPr lang="sv-SE" sz="2400" dirty="0">
                <a:latin typeface="Times New Roman" panose="02020603050405020304" pitchFamily="18" charset="0"/>
                <a:cs typeface="Times New Roman" panose="02020603050405020304" pitchFamily="18" charset="0"/>
              </a:rPr>
              <a:t> </a:t>
            </a:r>
          </a:p>
        </p:txBody>
      </p:sp>
      <p:pic>
        <p:nvPicPr>
          <p:cNvPr id="5" name="Bildobjekt 4" descr="\\ad.stockholm.se\cli-sd\cc2sd002\003871\Precens\Brottsprevention\Komet1\Administration\Logotype\PLUS\PLUS logo användbar.jpg"/>
          <p:cNvPicPr/>
          <p:nvPr/>
        </p:nvPicPr>
        <p:blipFill>
          <a:blip r:embed="rId3" cstate="print"/>
          <a:srcRect/>
          <a:stretch>
            <a:fillRect/>
          </a:stretch>
        </p:blipFill>
        <p:spPr bwMode="auto">
          <a:xfrm>
            <a:off x="7164288" y="6165304"/>
            <a:ext cx="1130531" cy="465513"/>
          </a:xfrm>
          <a:prstGeom prst="rect">
            <a:avLst/>
          </a:prstGeom>
          <a:noFill/>
          <a:ln w="9525">
            <a:noFill/>
            <a:miter lim="800000"/>
            <a:headEnd/>
            <a:tailEnd/>
          </a:ln>
        </p:spPr>
      </p:pic>
      <p:pic>
        <p:nvPicPr>
          <p:cNvPr id="6" name="Bildobjekt 5"/>
          <p:cNvPicPr>
            <a:picLocks noChangeAspect="1"/>
          </p:cNvPicPr>
          <p:nvPr/>
        </p:nvPicPr>
        <p:blipFill>
          <a:blip r:embed="rId4"/>
          <a:stretch>
            <a:fillRect/>
          </a:stretch>
        </p:blipFill>
        <p:spPr>
          <a:xfrm>
            <a:off x="626200" y="1206501"/>
            <a:ext cx="2705486" cy="3975099"/>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323850" y="404813"/>
            <a:ext cx="8585200" cy="801687"/>
          </a:xfrm>
        </p:spPr>
        <p:txBody>
          <a:bodyPr>
            <a:normAutofit/>
          </a:bodyPr>
          <a:lstStyle/>
          <a:p>
            <a:pPr eaLnBrk="1" hangingPunct="1">
              <a:defRPr/>
            </a:pPr>
            <a:r>
              <a:rPr lang="sv-SE" sz="4000" b="0" dirty="0">
                <a:latin typeface="+mn-lt"/>
                <a:cs typeface="Times New Roman" panose="02020603050405020304" pitchFamily="18" charset="0"/>
              </a:rPr>
              <a:t>Lästips</a:t>
            </a:r>
          </a:p>
        </p:txBody>
      </p:sp>
      <p:sp>
        <p:nvSpPr>
          <p:cNvPr id="18435" name="Rectangle 3"/>
          <p:cNvSpPr>
            <a:spLocks noGrp="1" noChangeArrowheads="1"/>
          </p:cNvSpPr>
          <p:nvPr>
            <p:ph idx="1"/>
          </p:nvPr>
        </p:nvSpPr>
        <p:spPr>
          <a:xfrm>
            <a:off x="303533" y="3643493"/>
            <a:ext cx="3194480" cy="2754567"/>
          </a:xfrm>
        </p:spPr>
        <p:txBody>
          <a:bodyPr>
            <a:normAutofit/>
          </a:bodyPr>
          <a:lstStyle/>
          <a:p>
            <a:pPr>
              <a:lnSpc>
                <a:spcPct val="90000"/>
              </a:lnSpc>
            </a:pPr>
            <a:endParaRPr lang="sv-SE" dirty="0">
              <a:latin typeface="Times New Roman" panose="02020603050405020304" pitchFamily="18" charset="0"/>
              <a:cs typeface="Times New Roman" panose="02020603050405020304" pitchFamily="18" charset="0"/>
            </a:endParaRPr>
          </a:p>
          <a:p>
            <a:pPr>
              <a:lnSpc>
                <a:spcPct val="90000"/>
              </a:lnSpc>
            </a:pPr>
            <a:endParaRPr lang="sv-SE" dirty="0">
              <a:latin typeface="Times New Roman" panose="02020603050405020304" pitchFamily="18" charset="0"/>
              <a:cs typeface="Times New Roman" panose="02020603050405020304" pitchFamily="18" charset="0"/>
            </a:endParaRPr>
          </a:p>
          <a:p>
            <a:pPr>
              <a:lnSpc>
                <a:spcPct val="90000"/>
              </a:lnSpc>
            </a:pPr>
            <a:r>
              <a:rPr lang="sv-SE" b="1" i="1" dirty="0">
                <a:cs typeface="Times New Roman" panose="02020603050405020304" pitchFamily="18" charset="0"/>
              </a:rPr>
              <a:t>Att förstå och påverka  beteendeproblem</a:t>
            </a:r>
          </a:p>
          <a:p>
            <a:pPr>
              <a:lnSpc>
                <a:spcPct val="90000"/>
              </a:lnSpc>
            </a:pPr>
            <a:r>
              <a:rPr lang="sv-SE" dirty="0">
                <a:cs typeface="Times New Roman" panose="02020603050405020304" pitchFamily="18" charset="0"/>
              </a:rPr>
              <a:t>Olle Wadström, 2004</a:t>
            </a:r>
          </a:p>
        </p:txBody>
      </p:sp>
      <p:pic>
        <p:nvPicPr>
          <p:cNvPr id="18436" name="Picture 5" descr="9163128357"/>
          <p:cNvPicPr>
            <a:picLocks noChangeAspect="1" noChangeArrowheads="1"/>
          </p:cNvPicPr>
          <p:nvPr/>
        </p:nvPicPr>
        <p:blipFill>
          <a:blip r:embed="rId3" cstate="print"/>
          <a:srcRect/>
          <a:stretch>
            <a:fillRect/>
          </a:stretch>
        </p:blipFill>
        <p:spPr bwMode="auto">
          <a:xfrm>
            <a:off x="546874" y="1048936"/>
            <a:ext cx="1798134" cy="2670665"/>
          </a:xfrm>
          <a:prstGeom prst="rect">
            <a:avLst/>
          </a:prstGeom>
          <a:noFill/>
          <a:ln w="9525">
            <a:noFill/>
            <a:miter lim="800000"/>
            <a:headEnd/>
            <a:tailEnd/>
          </a:ln>
        </p:spPr>
      </p:pic>
      <p:pic>
        <p:nvPicPr>
          <p:cNvPr id="5" name="Bildobjekt 4" descr="\\ad.stockholm.se\cli-sd\cc2sd002\003871\Precens\Brottsprevention\Komet1\Administration\Logotype\PLUS\PLUS logo användbar.jpg"/>
          <p:cNvPicPr/>
          <p:nvPr/>
        </p:nvPicPr>
        <p:blipFill>
          <a:blip r:embed="rId4" cstate="print"/>
          <a:srcRect/>
          <a:stretch>
            <a:fillRect/>
          </a:stretch>
        </p:blipFill>
        <p:spPr bwMode="auto">
          <a:xfrm>
            <a:off x="7164288" y="6165304"/>
            <a:ext cx="1130531" cy="465513"/>
          </a:xfrm>
          <a:prstGeom prst="rect">
            <a:avLst/>
          </a:prstGeom>
          <a:noFill/>
          <a:ln w="9525">
            <a:noFill/>
            <a:miter lim="800000"/>
            <a:headEnd/>
            <a:tailEnd/>
          </a:ln>
        </p:spPr>
      </p:pic>
      <p:pic>
        <p:nvPicPr>
          <p:cNvPr id="7" name="Picture 5" descr="Parent Management Training: Treatment for Oppositional, Aggressive, and Antisocial Behavior in Children and Adolescents">
            <a:hlinkClick r:id="rId5"/>
          </p:cNvPr>
          <p:cNvPicPr>
            <a:picLocks noChangeAspect="1" noChangeArrowheads="1"/>
          </p:cNvPicPr>
          <p:nvPr/>
        </p:nvPicPr>
        <p:blipFill>
          <a:blip r:embed="rId6" cstate="print"/>
          <a:srcRect/>
          <a:stretch>
            <a:fillRect/>
          </a:stretch>
        </p:blipFill>
        <p:spPr bwMode="auto">
          <a:xfrm>
            <a:off x="3190719" y="782264"/>
            <a:ext cx="2762562" cy="3076858"/>
          </a:xfrm>
          <a:prstGeom prst="rect">
            <a:avLst/>
          </a:prstGeom>
          <a:noFill/>
          <a:ln w="9525">
            <a:noFill/>
            <a:miter lim="800000"/>
            <a:headEnd/>
            <a:tailEnd/>
          </a:ln>
        </p:spPr>
      </p:pic>
      <p:sp>
        <p:nvSpPr>
          <p:cNvPr id="3" name="textruta 2"/>
          <p:cNvSpPr txBox="1"/>
          <p:nvPr/>
        </p:nvSpPr>
        <p:spPr>
          <a:xfrm>
            <a:off x="3307142" y="3719601"/>
            <a:ext cx="2762562" cy="2068259"/>
          </a:xfrm>
          <a:prstGeom prst="rect">
            <a:avLst/>
          </a:prstGeom>
          <a:noFill/>
        </p:spPr>
        <p:txBody>
          <a:bodyPr wrap="square" rtlCol="0">
            <a:spAutoFit/>
          </a:bodyPr>
          <a:lstStyle/>
          <a:p>
            <a:pPr>
              <a:lnSpc>
                <a:spcPct val="100000"/>
              </a:lnSpc>
              <a:spcBef>
                <a:spcPts val="0"/>
              </a:spcBef>
            </a:pPr>
            <a:endParaRPr lang="sv-SE" dirty="0">
              <a:latin typeface="Times New Roman" panose="02020603050405020304" pitchFamily="18" charset="0"/>
              <a:cs typeface="Times New Roman" panose="02020603050405020304" pitchFamily="18" charset="0"/>
            </a:endParaRPr>
          </a:p>
          <a:p>
            <a:pPr>
              <a:lnSpc>
                <a:spcPct val="100000"/>
              </a:lnSpc>
              <a:spcBef>
                <a:spcPts val="0"/>
              </a:spcBef>
            </a:pPr>
            <a:endParaRPr lang="sv-SE" dirty="0">
              <a:latin typeface="Times New Roman" panose="02020603050405020304" pitchFamily="18" charset="0"/>
              <a:cs typeface="Times New Roman" panose="02020603050405020304" pitchFamily="18" charset="0"/>
            </a:endParaRPr>
          </a:p>
          <a:p>
            <a:pPr>
              <a:lnSpc>
                <a:spcPct val="100000"/>
              </a:lnSpc>
              <a:spcBef>
                <a:spcPts val="0"/>
              </a:spcBef>
            </a:pPr>
            <a:r>
              <a:rPr lang="sv-SE" sz="2000" b="1" i="1" dirty="0">
                <a:cs typeface="Times New Roman" panose="02020603050405020304" pitchFamily="18" charset="0"/>
              </a:rPr>
              <a:t>Parant Management </a:t>
            </a:r>
            <a:br>
              <a:rPr lang="sv-SE" sz="2000" b="1" i="1" dirty="0">
                <a:cs typeface="Times New Roman" panose="02020603050405020304" pitchFamily="18" charset="0"/>
              </a:rPr>
            </a:br>
            <a:r>
              <a:rPr lang="sv-SE" sz="2000" b="1" i="1" dirty="0" err="1">
                <a:cs typeface="Times New Roman" panose="02020603050405020304" pitchFamily="18" charset="0"/>
              </a:rPr>
              <a:t>Training</a:t>
            </a:r>
            <a:r>
              <a:rPr lang="sv-SE" sz="2000" b="1" i="1" dirty="0">
                <a:cs typeface="Times New Roman" panose="02020603050405020304" pitchFamily="18" charset="0"/>
              </a:rPr>
              <a:t> </a:t>
            </a:r>
            <a:r>
              <a:rPr lang="sv-SE" sz="2000" b="1" i="1" dirty="0" err="1">
                <a:cs typeface="Times New Roman" panose="02020603050405020304" pitchFamily="18" charset="0"/>
              </a:rPr>
              <a:t>Treatment</a:t>
            </a:r>
            <a:endParaRPr lang="sv-SE" sz="2000" b="1" i="1" dirty="0">
              <a:cs typeface="Times New Roman" panose="02020603050405020304" pitchFamily="18" charset="0"/>
            </a:endParaRPr>
          </a:p>
          <a:p>
            <a:pPr>
              <a:lnSpc>
                <a:spcPct val="100000"/>
              </a:lnSpc>
              <a:spcBef>
                <a:spcPts val="0"/>
              </a:spcBef>
            </a:pPr>
            <a:r>
              <a:rPr lang="sv-SE" sz="2000" dirty="0">
                <a:cs typeface="Times New Roman" panose="02020603050405020304" pitchFamily="18" charset="0"/>
              </a:rPr>
              <a:t>Alan E </a:t>
            </a:r>
            <a:r>
              <a:rPr lang="sv-SE" sz="2000" dirty="0" err="1">
                <a:cs typeface="Times New Roman" panose="02020603050405020304" pitchFamily="18" charset="0"/>
              </a:rPr>
              <a:t>Kazdin</a:t>
            </a:r>
            <a:r>
              <a:rPr lang="sv-SE" sz="2000" dirty="0">
                <a:cs typeface="Times New Roman" panose="02020603050405020304" pitchFamily="18" charset="0"/>
              </a:rPr>
              <a:t>, 2005</a:t>
            </a:r>
            <a:endParaRPr lang="sv-SE" dirty="0">
              <a:latin typeface="Times New Roman" panose="02020603050405020304" pitchFamily="18" charset="0"/>
              <a:cs typeface="Times New Roman" panose="02020603050405020304" pitchFamily="18" charset="0"/>
            </a:endParaRPr>
          </a:p>
          <a:p>
            <a:pPr>
              <a:lnSpc>
                <a:spcPct val="80000"/>
              </a:lnSpc>
              <a:buNone/>
            </a:pPr>
            <a:r>
              <a:rPr lang="sv-SE" dirty="0">
                <a:latin typeface="Times New Roman" panose="02020603050405020304" pitchFamily="18" charset="0"/>
                <a:cs typeface="Times New Roman" panose="02020603050405020304" pitchFamily="18" charset="0"/>
              </a:rPr>
              <a:t>	</a:t>
            </a:r>
          </a:p>
          <a:p>
            <a:endParaRPr lang="sv-SE" dirty="0"/>
          </a:p>
        </p:txBody>
      </p:sp>
      <p:pic>
        <p:nvPicPr>
          <p:cNvPr id="2" name="Bildobjekt 1"/>
          <p:cNvPicPr>
            <a:picLocks noChangeAspect="1"/>
          </p:cNvPicPr>
          <p:nvPr/>
        </p:nvPicPr>
        <p:blipFill>
          <a:blip r:embed="rId7"/>
          <a:stretch>
            <a:fillRect/>
          </a:stretch>
        </p:blipFill>
        <p:spPr>
          <a:xfrm>
            <a:off x="6533670" y="1005836"/>
            <a:ext cx="1849994" cy="2853286"/>
          </a:xfrm>
          <a:prstGeom prst="rect">
            <a:avLst/>
          </a:prstGeom>
        </p:spPr>
      </p:pic>
      <p:sp>
        <p:nvSpPr>
          <p:cNvPr id="4" name="textruta 3"/>
          <p:cNvSpPr txBox="1"/>
          <p:nvPr/>
        </p:nvSpPr>
        <p:spPr>
          <a:xfrm>
            <a:off x="6065913" y="4245898"/>
            <a:ext cx="3078087" cy="1015663"/>
          </a:xfrm>
          <a:prstGeom prst="rect">
            <a:avLst/>
          </a:prstGeom>
          <a:noFill/>
        </p:spPr>
        <p:txBody>
          <a:bodyPr wrap="none" rtlCol="0">
            <a:spAutoFit/>
          </a:bodyPr>
          <a:lstStyle/>
          <a:p>
            <a:r>
              <a:rPr lang="sv-SE" sz="2000" b="1" i="1" dirty="0">
                <a:cs typeface="Times New Roman" panose="02020603050405020304" pitchFamily="18" charset="0"/>
              </a:rPr>
              <a:t>Lyssnar din tonåring?</a:t>
            </a:r>
          </a:p>
          <a:p>
            <a:r>
              <a:rPr lang="sv-SE" sz="2000" dirty="0" err="1">
                <a:cs typeface="Times New Roman" panose="02020603050405020304" pitchFamily="18" charset="0"/>
              </a:rPr>
              <a:t>Liria</a:t>
            </a:r>
            <a:r>
              <a:rPr lang="sv-SE" sz="2000" dirty="0">
                <a:cs typeface="Times New Roman" panose="02020603050405020304" pitchFamily="18" charset="0"/>
              </a:rPr>
              <a:t> Ortiz &amp; </a:t>
            </a:r>
            <a:br>
              <a:rPr lang="sv-SE" sz="2000" dirty="0">
                <a:cs typeface="Times New Roman" panose="02020603050405020304" pitchFamily="18" charset="0"/>
              </a:rPr>
            </a:br>
            <a:r>
              <a:rPr lang="sv-SE" sz="2000" dirty="0">
                <a:cs typeface="Times New Roman" panose="02020603050405020304" pitchFamily="18" charset="0"/>
              </a:rPr>
              <a:t>Charlotte Skoglund, 2017</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57200" y="1440001"/>
            <a:ext cx="8061158" cy="4797311"/>
          </a:xfrm>
        </p:spPr>
        <p:txBody>
          <a:bodyPr/>
          <a:lstStyle/>
          <a:p>
            <a:pPr lvl="0"/>
            <a:r>
              <a:rPr lang="sv-SE" sz="2800" dirty="0">
                <a:cs typeface="Times New Roman" panose="02020603050405020304" pitchFamily="18" charset="0"/>
              </a:rPr>
              <a:t>Deltagaren ska uppvisa följsamhet till manualen.</a:t>
            </a:r>
            <a:br>
              <a:rPr lang="sv-SE" sz="2800" dirty="0">
                <a:cs typeface="Times New Roman" panose="02020603050405020304" pitchFamily="18" charset="0"/>
              </a:rPr>
            </a:br>
            <a:endParaRPr lang="sv-SE" sz="2800" dirty="0">
              <a:cs typeface="Times New Roman" panose="02020603050405020304" pitchFamily="18" charset="0"/>
            </a:endParaRPr>
          </a:p>
          <a:p>
            <a:pPr lvl="0"/>
            <a:r>
              <a:rPr lang="sv-SE" sz="2800" dirty="0">
                <a:cs typeface="Times New Roman" panose="02020603050405020304" pitchFamily="18" charset="0"/>
              </a:rPr>
              <a:t>Deltagaren ska i diskussioner och i skrift kunna reflektera och resonera kring gruppledarfärdigheterna. </a:t>
            </a:r>
            <a:br>
              <a:rPr lang="sv-SE" sz="2800" dirty="0">
                <a:cs typeface="Times New Roman" panose="02020603050405020304" pitchFamily="18" charset="0"/>
              </a:rPr>
            </a:br>
            <a:endParaRPr lang="sv-SE" sz="2800" dirty="0">
              <a:cs typeface="Times New Roman" panose="02020603050405020304" pitchFamily="18" charset="0"/>
            </a:endParaRPr>
          </a:p>
          <a:p>
            <a:pPr lvl="0"/>
            <a:r>
              <a:rPr lang="sv-SE" sz="2800" dirty="0">
                <a:cs typeface="Times New Roman" panose="02020603050405020304" pitchFamily="18" charset="0"/>
              </a:rPr>
              <a:t>Deltagaren ska under demonstrationer kunna uppvisa gruppledarfärdigheter.</a:t>
            </a:r>
          </a:p>
          <a:p>
            <a:pPr marL="0" indent="0">
              <a:buNone/>
            </a:pPr>
            <a:endParaRPr lang="sv-SE" sz="2400" dirty="0">
              <a:latin typeface="Times New Roman" panose="02020603050405020304" pitchFamily="18" charset="0"/>
              <a:cs typeface="Times New Roman" panose="02020603050405020304" pitchFamily="18" charset="0"/>
            </a:endParaRPr>
          </a:p>
          <a:p>
            <a:endParaRPr lang="sv-SE" sz="2400" dirty="0"/>
          </a:p>
        </p:txBody>
      </p:sp>
      <p:sp>
        <p:nvSpPr>
          <p:cNvPr id="5" name="Rubrik 1"/>
          <p:cNvSpPr>
            <a:spLocks noGrp="1"/>
          </p:cNvSpPr>
          <p:nvPr>
            <p:ph type="title"/>
          </p:nvPr>
        </p:nvSpPr>
        <p:spPr>
          <a:noFill/>
        </p:spPr>
        <p:txBody>
          <a:bodyPr anchor="ctr">
            <a:normAutofit/>
          </a:bodyPr>
          <a:lstStyle/>
          <a:p>
            <a:pPr algn="ctr"/>
            <a:r>
              <a:rPr lang="sv-SE" sz="4000" b="0" dirty="0">
                <a:solidFill>
                  <a:schemeClr val="tx1"/>
                </a:solidFill>
                <a:latin typeface="+mn-lt"/>
                <a:cs typeface="Times New Roman" panose="02020603050405020304" pitchFamily="18" charset="0"/>
              </a:rPr>
              <a:t>Lärandemål</a:t>
            </a:r>
          </a:p>
        </p:txBody>
      </p:sp>
      <p:pic>
        <p:nvPicPr>
          <p:cNvPr id="4" name="Bildobjekt 3" descr="\\ad.stockholm.se\cli-sd\cc2sd002\003871\Precens\Brottsprevention\Komet1\Administration\Logotype\PLUS\PLUS logo användbar.jpg">
            <a:extLst>
              <a:ext uri="{FF2B5EF4-FFF2-40B4-BE49-F238E27FC236}">
                <a16:creationId xmlns:a16="http://schemas.microsoft.com/office/drawing/2014/main" id="{81E84F73-09F4-4D53-8F10-15CA6CCCCAF2}"/>
              </a:ext>
            </a:extLst>
          </p:cNvPr>
          <p:cNvPicPr/>
          <p:nvPr/>
        </p:nvPicPr>
        <p:blipFill>
          <a:blip r:embed="rId3" cstate="print"/>
          <a:srcRect/>
          <a:stretch>
            <a:fillRect/>
          </a:stretch>
        </p:blipFill>
        <p:spPr bwMode="auto">
          <a:xfrm>
            <a:off x="7556269" y="5958012"/>
            <a:ext cx="1130531" cy="465513"/>
          </a:xfrm>
          <a:prstGeom prst="rect">
            <a:avLst/>
          </a:prstGeom>
          <a:noFill/>
          <a:ln w="9525">
            <a:noFill/>
            <a:miter lim="800000"/>
            <a:headEnd/>
            <a:tailEnd/>
          </a:ln>
        </p:spPr>
      </p:pic>
    </p:spTree>
    <p:extLst>
      <p:ext uri="{BB962C8B-B14F-4D97-AF65-F5344CB8AC3E}">
        <p14:creationId xmlns:p14="http://schemas.microsoft.com/office/powerpoint/2010/main" val="2550705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3"/>
          </p:nvPr>
        </p:nvSpPr>
        <p:spPr>
          <a:xfrm>
            <a:off x="458787" y="1439999"/>
            <a:ext cx="3968833" cy="4460421"/>
          </a:xfrm>
        </p:spPr>
        <p:txBody>
          <a:bodyPr>
            <a:normAutofit/>
          </a:bodyPr>
          <a:lstStyle/>
          <a:p>
            <a:pPr marL="0" indent="0">
              <a:buNone/>
            </a:pPr>
            <a:r>
              <a:rPr lang="sv-SE" sz="2400" b="1" u="sng" dirty="0">
                <a:latin typeface="Times New Roman" panose="02020603050405020304" pitchFamily="18" charset="0"/>
                <a:cs typeface="Times New Roman" panose="02020603050405020304" pitchFamily="18" charset="0"/>
              </a:rPr>
              <a:t>Grupp 1</a:t>
            </a:r>
          </a:p>
          <a:p>
            <a:pPr marL="0" indent="0">
              <a:buNone/>
            </a:pPr>
            <a:endParaRPr lang="sv-SE" sz="2400" b="1" dirty="0">
              <a:latin typeface="Times New Roman" panose="02020603050405020304" pitchFamily="18" charset="0"/>
              <a:cs typeface="Times New Roman" panose="02020603050405020304" pitchFamily="18" charset="0"/>
            </a:endParaRPr>
          </a:p>
          <a:p>
            <a:pPr marL="0" indent="0">
              <a:buNone/>
            </a:pPr>
            <a:endParaRPr lang="sv-SE" sz="2400" b="1" dirty="0">
              <a:latin typeface="Times New Roman" panose="02020603050405020304" pitchFamily="18" charset="0"/>
              <a:cs typeface="Times New Roman" panose="02020603050405020304" pitchFamily="18" charset="0"/>
            </a:endParaRPr>
          </a:p>
        </p:txBody>
      </p:sp>
      <p:sp>
        <p:nvSpPr>
          <p:cNvPr id="3" name="Platshållare för text 2"/>
          <p:cNvSpPr>
            <a:spLocks noGrp="1"/>
          </p:cNvSpPr>
          <p:nvPr>
            <p:ph type="body" sz="quarter" idx="14"/>
          </p:nvPr>
        </p:nvSpPr>
        <p:spPr>
          <a:xfrm>
            <a:off x="4427620" y="1439999"/>
            <a:ext cx="4420545" cy="4952864"/>
          </a:xfrm>
        </p:spPr>
        <p:txBody>
          <a:bodyPr>
            <a:normAutofit/>
          </a:bodyPr>
          <a:lstStyle/>
          <a:p>
            <a:pPr marL="0" indent="0">
              <a:buNone/>
            </a:pPr>
            <a:r>
              <a:rPr lang="sv-SE" sz="2800" b="1" u="sng" dirty="0">
                <a:latin typeface="Times New Roman" panose="02020603050405020304" pitchFamily="18" charset="0"/>
                <a:cs typeface="Times New Roman" panose="02020603050405020304" pitchFamily="18" charset="0"/>
              </a:rPr>
              <a:t>Grupp</a:t>
            </a:r>
            <a:r>
              <a:rPr lang="sv-SE" b="1" u="sng" dirty="0">
                <a:latin typeface="Times New Roman" panose="02020603050405020304" pitchFamily="18" charset="0"/>
                <a:cs typeface="Times New Roman" panose="02020603050405020304" pitchFamily="18" charset="0"/>
              </a:rPr>
              <a:t> </a:t>
            </a:r>
            <a:r>
              <a:rPr lang="sv-SE" sz="2400" b="1" u="sng" dirty="0">
                <a:latin typeface="Times New Roman" panose="02020603050405020304" pitchFamily="18" charset="0"/>
                <a:cs typeface="Times New Roman" panose="02020603050405020304" pitchFamily="18" charset="0"/>
              </a:rPr>
              <a:t>2</a:t>
            </a:r>
            <a:endParaRPr lang="sv-SE" sz="2400" u="sng" dirty="0">
              <a:latin typeface="Times New Roman" panose="02020603050405020304" pitchFamily="18" charset="0"/>
              <a:cs typeface="Times New Roman" panose="02020603050405020304" pitchFamily="18" charset="0"/>
            </a:endParaRPr>
          </a:p>
          <a:p>
            <a:endParaRPr lang="sv-SE" sz="2600" dirty="0">
              <a:latin typeface="Times New Roman" panose="02020603050405020304" pitchFamily="18" charset="0"/>
              <a:cs typeface="Times New Roman" panose="02020603050405020304" pitchFamily="18" charset="0"/>
            </a:endParaRPr>
          </a:p>
        </p:txBody>
      </p:sp>
      <p:sp>
        <p:nvSpPr>
          <p:cNvPr id="6" name="Rubrik 5"/>
          <p:cNvSpPr>
            <a:spLocks noGrp="1"/>
          </p:cNvSpPr>
          <p:nvPr>
            <p:ph type="title"/>
          </p:nvPr>
        </p:nvSpPr>
        <p:spPr/>
        <p:txBody>
          <a:bodyPr>
            <a:normAutofit/>
          </a:bodyPr>
          <a:lstStyle/>
          <a:p>
            <a:pPr algn="ctr"/>
            <a:br>
              <a:rPr lang="sv-SE" sz="4000" dirty="0">
                <a:latin typeface="Times New Roman" panose="02020603050405020304" pitchFamily="18" charset="0"/>
                <a:cs typeface="Times New Roman" panose="02020603050405020304" pitchFamily="18" charset="0"/>
              </a:rPr>
            </a:br>
            <a:r>
              <a:rPr lang="sv-SE" sz="4000" b="0" dirty="0">
                <a:latin typeface="+mn-lt"/>
                <a:cs typeface="Times New Roman" panose="02020603050405020304" pitchFamily="18" charset="0"/>
              </a:rPr>
              <a:t>Handledningsgrupper</a:t>
            </a:r>
          </a:p>
        </p:txBody>
      </p:sp>
      <p:pic>
        <p:nvPicPr>
          <p:cNvPr id="7" name="Bildobjekt 6" descr="\\ad.stockholm.se\cli-sd\cc2sd002\003871\Precens\Brottsprevention\Komet1\Administration\Logotype\PLUS\PLUS logo användbar.jpg">
            <a:extLst>
              <a:ext uri="{FF2B5EF4-FFF2-40B4-BE49-F238E27FC236}">
                <a16:creationId xmlns:a16="http://schemas.microsoft.com/office/drawing/2014/main" id="{E94C5CC5-6DEF-44C4-B0FD-D588F8787BB6}"/>
              </a:ext>
            </a:extLst>
          </p:cNvPr>
          <p:cNvPicPr/>
          <p:nvPr/>
        </p:nvPicPr>
        <p:blipFill>
          <a:blip r:embed="rId3" cstate="print"/>
          <a:srcRect/>
          <a:stretch>
            <a:fillRect/>
          </a:stretch>
        </p:blipFill>
        <p:spPr bwMode="auto">
          <a:xfrm>
            <a:off x="7450280" y="6067187"/>
            <a:ext cx="1130531" cy="465513"/>
          </a:xfrm>
          <a:prstGeom prst="rect">
            <a:avLst/>
          </a:prstGeom>
          <a:noFill/>
          <a:ln w="9525">
            <a:noFill/>
            <a:miter lim="800000"/>
            <a:headEnd/>
            <a:tailEnd/>
          </a:ln>
        </p:spPr>
      </p:pic>
    </p:spTree>
    <p:extLst>
      <p:ext uri="{BB962C8B-B14F-4D97-AF65-F5344CB8AC3E}">
        <p14:creationId xmlns:p14="http://schemas.microsoft.com/office/powerpoint/2010/main" val="19420090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95294" y="1669286"/>
            <a:ext cx="8686800" cy="3539430"/>
          </a:xfrm>
          <a:prstGeom prst="rect">
            <a:avLst/>
          </a:prstGeom>
        </p:spPr>
        <p:txBody>
          <a:bodyPr wrap="square">
            <a:spAutoFit/>
          </a:bodyPr>
          <a:lstStyle/>
          <a:p>
            <a:pPr algn="ctr"/>
            <a:endParaRPr lang="sv-SE" sz="2800" dirty="0">
              <a:latin typeface="Times New Roman" panose="02020603050405020304" pitchFamily="18" charset="0"/>
              <a:cs typeface="Times New Roman" panose="02020603050405020304" pitchFamily="18" charset="0"/>
            </a:endParaRPr>
          </a:p>
          <a:p>
            <a:endParaRPr lang="sv-SE" sz="2800" b="1" dirty="0">
              <a:latin typeface="Times New Roman" panose="02020603050405020304" pitchFamily="18" charset="0"/>
              <a:cs typeface="Times New Roman" panose="02020603050405020304" pitchFamily="18" charset="0"/>
            </a:endParaRPr>
          </a:p>
          <a:p>
            <a:r>
              <a:rPr lang="sv-SE" sz="2800" b="1" dirty="0">
                <a:latin typeface="Times New Roman" panose="02020603050405020304" pitchFamily="18" charset="0"/>
                <a:cs typeface="Times New Roman" panose="02020603050405020304" pitchFamily="18" charset="0"/>
              </a:rPr>
              <a:t>           </a:t>
            </a:r>
            <a:endParaRPr lang="sv-SE" sz="2800" dirty="0">
              <a:cs typeface="Times New Roman" panose="02020603050405020304" pitchFamily="18" charset="0"/>
            </a:endParaRPr>
          </a:p>
          <a:p>
            <a:pPr algn="ctr"/>
            <a:r>
              <a:rPr lang="sv-SE" sz="2800" dirty="0">
                <a:cs typeface="Times New Roman" panose="02020603050405020304" pitchFamily="18" charset="0"/>
              </a:rPr>
              <a:t>Tack för din uppmärksamhet!</a:t>
            </a:r>
          </a:p>
          <a:p>
            <a:pPr algn="ctr"/>
            <a:endParaRPr lang="sv-SE" sz="2800" dirty="0">
              <a:latin typeface="Times New Roman" panose="02020603050405020304" pitchFamily="18" charset="0"/>
              <a:cs typeface="Times New Roman" panose="02020603050405020304" pitchFamily="18" charset="0"/>
            </a:endParaRPr>
          </a:p>
          <a:p>
            <a:pPr algn="ctr"/>
            <a:endParaRPr lang="sv-SE" sz="2800" dirty="0">
              <a:latin typeface="Times New Roman" panose="02020603050405020304" pitchFamily="18" charset="0"/>
              <a:cs typeface="Times New Roman" panose="02020603050405020304" pitchFamily="18" charset="0"/>
            </a:endParaRPr>
          </a:p>
          <a:p>
            <a:pPr algn="ctr"/>
            <a:endParaRPr lang="sv-SE" sz="2800" dirty="0">
              <a:latin typeface="Times New Roman" panose="02020603050405020304" pitchFamily="18" charset="0"/>
              <a:cs typeface="Times New Roman" panose="02020603050405020304" pitchFamily="18" charset="0"/>
            </a:endParaRPr>
          </a:p>
          <a:p>
            <a:pPr algn="ctr"/>
            <a:r>
              <a:rPr lang="sv-SE" sz="2800" dirty="0">
                <a:latin typeface="Times New Roman" panose="02020603050405020304" pitchFamily="18" charset="0"/>
                <a:cs typeface="Times New Roman" panose="02020603050405020304" pitchFamily="18" charset="0"/>
              </a:rPr>
              <a:t>Kontakt: </a:t>
            </a:r>
          </a:p>
        </p:txBody>
      </p:sp>
      <p:graphicFrame>
        <p:nvGraphicFramePr>
          <p:cNvPr id="4098" name="Object 6"/>
          <p:cNvGraphicFramePr>
            <a:graphicFrameLocks noChangeAspect="1"/>
          </p:cNvGraphicFramePr>
          <p:nvPr>
            <p:extLst>
              <p:ext uri="{D42A27DB-BD31-4B8C-83A1-F6EECF244321}">
                <p14:modId xmlns:p14="http://schemas.microsoft.com/office/powerpoint/2010/main" val="163255150"/>
              </p:ext>
            </p:extLst>
          </p:nvPr>
        </p:nvGraphicFramePr>
        <p:xfrm>
          <a:off x="2631325" y="1834682"/>
          <a:ext cx="3614737" cy="742950"/>
        </p:xfrm>
        <a:graphic>
          <a:graphicData uri="http://schemas.openxmlformats.org/presentationml/2006/ole">
            <mc:AlternateContent xmlns:mc="http://schemas.openxmlformats.org/markup-compatibility/2006">
              <mc:Choice xmlns:v="urn:schemas-microsoft-com:vml" Requires="v">
                <p:oleObj spid="_x0000_s4713" name="Photo Editor-foto" r:id="rId4" imgW="21561905" imgH="4458322" progId="">
                  <p:embed/>
                </p:oleObj>
              </mc:Choice>
              <mc:Fallback>
                <p:oleObj name="Photo Editor-foto" r:id="rId4" imgW="21561905" imgH="4458322" progId="">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1325" y="1834682"/>
                        <a:ext cx="3614737" cy="742950"/>
                      </a:xfrm>
                      <a:prstGeom prst="rect">
                        <a:avLst/>
                      </a:prstGeom>
                      <a:gradFill rotWithShape="0">
                        <a:gsLst>
                          <a:gs pos="0">
                            <a:schemeClr val="bg1"/>
                          </a:gs>
                          <a:gs pos="100000">
                            <a:srgbClr val="7878F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Bildobjekt 3" descr="\\ad.stockholm.se\cli-sd\cc2sd002\003871\Precens\Brottsprevention\Komet1\Administration\Logotype\PLUS\PLUS logo användbar.jpg"/>
          <p:cNvPicPr/>
          <p:nvPr/>
        </p:nvPicPr>
        <p:blipFill>
          <a:blip r:embed="rId6" cstate="print"/>
          <a:srcRect/>
          <a:stretch>
            <a:fillRect/>
          </a:stretch>
        </p:blipFill>
        <p:spPr bwMode="auto">
          <a:xfrm>
            <a:off x="7164288" y="6165304"/>
            <a:ext cx="1130531" cy="46551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500313" y="3143250"/>
            <a:ext cx="4279900" cy="2516188"/>
            <a:chOff x="1932" y="1860"/>
            <a:chExt cx="2696" cy="1585"/>
          </a:xfrm>
        </p:grpSpPr>
        <p:pic>
          <p:nvPicPr>
            <p:cNvPr id="32831" name="Picture 4" descr="normal"/>
            <p:cNvPicPr>
              <a:picLocks noChangeAspect="1" noChangeArrowheads="1"/>
            </p:cNvPicPr>
            <p:nvPr/>
          </p:nvPicPr>
          <p:blipFill>
            <a:blip r:embed="rId3" cstate="print"/>
            <a:srcRect l="54576" t="48518" r="41254" b="39969"/>
            <a:stretch>
              <a:fillRect/>
            </a:stretch>
          </p:blipFill>
          <p:spPr bwMode="auto">
            <a:xfrm>
              <a:off x="2427" y="3030"/>
              <a:ext cx="94" cy="259"/>
            </a:xfrm>
            <a:prstGeom prst="rect">
              <a:avLst/>
            </a:prstGeom>
            <a:noFill/>
            <a:ln w="9525">
              <a:noFill/>
              <a:miter lim="800000"/>
              <a:headEnd/>
              <a:tailEnd/>
            </a:ln>
          </p:spPr>
        </p:pic>
        <p:pic>
          <p:nvPicPr>
            <p:cNvPr id="32832" name="Picture 5" descr="normal"/>
            <p:cNvPicPr>
              <a:picLocks noChangeAspect="1" noChangeArrowheads="1"/>
            </p:cNvPicPr>
            <p:nvPr/>
          </p:nvPicPr>
          <p:blipFill>
            <a:blip r:embed="rId3" cstate="print"/>
            <a:srcRect l="54576" t="48518" r="41254" b="39969"/>
            <a:stretch>
              <a:fillRect/>
            </a:stretch>
          </p:blipFill>
          <p:spPr bwMode="auto">
            <a:xfrm>
              <a:off x="2292" y="3120"/>
              <a:ext cx="94" cy="259"/>
            </a:xfrm>
            <a:prstGeom prst="rect">
              <a:avLst/>
            </a:prstGeom>
            <a:noFill/>
            <a:ln w="9525">
              <a:noFill/>
              <a:miter lim="800000"/>
              <a:headEnd/>
              <a:tailEnd/>
            </a:ln>
          </p:spPr>
        </p:pic>
        <p:pic>
          <p:nvPicPr>
            <p:cNvPr id="32833" name="Picture 6" descr="normal"/>
            <p:cNvPicPr>
              <a:picLocks noChangeAspect="1" noChangeArrowheads="1"/>
            </p:cNvPicPr>
            <p:nvPr/>
          </p:nvPicPr>
          <p:blipFill>
            <a:blip r:embed="rId3" cstate="print"/>
            <a:srcRect l="54576" t="48518" r="41254" b="39969"/>
            <a:stretch>
              <a:fillRect/>
            </a:stretch>
          </p:blipFill>
          <p:spPr bwMode="auto">
            <a:xfrm>
              <a:off x="2642" y="2668"/>
              <a:ext cx="94" cy="259"/>
            </a:xfrm>
            <a:prstGeom prst="rect">
              <a:avLst/>
            </a:prstGeom>
            <a:noFill/>
            <a:ln w="9525">
              <a:noFill/>
              <a:miter lim="800000"/>
              <a:headEnd/>
              <a:tailEnd/>
            </a:ln>
          </p:spPr>
        </p:pic>
        <p:pic>
          <p:nvPicPr>
            <p:cNvPr id="32834" name="Picture 7" descr="normal"/>
            <p:cNvPicPr>
              <a:picLocks noChangeAspect="1" noChangeArrowheads="1"/>
            </p:cNvPicPr>
            <p:nvPr/>
          </p:nvPicPr>
          <p:blipFill>
            <a:blip r:embed="rId3" cstate="print"/>
            <a:srcRect l="54576" t="48518" r="41254" b="39969"/>
            <a:stretch>
              <a:fillRect/>
            </a:stretch>
          </p:blipFill>
          <p:spPr bwMode="auto">
            <a:xfrm>
              <a:off x="2562" y="2805"/>
              <a:ext cx="94" cy="259"/>
            </a:xfrm>
            <a:prstGeom prst="rect">
              <a:avLst/>
            </a:prstGeom>
            <a:noFill/>
            <a:ln w="9525">
              <a:noFill/>
              <a:miter lim="800000"/>
              <a:headEnd/>
              <a:tailEnd/>
            </a:ln>
          </p:spPr>
        </p:pic>
        <p:pic>
          <p:nvPicPr>
            <p:cNvPr id="32835" name="Picture 8" descr="normal"/>
            <p:cNvPicPr>
              <a:picLocks noChangeAspect="1" noChangeArrowheads="1"/>
            </p:cNvPicPr>
            <p:nvPr/>
          </p:nvPicPr>
          <p:blipFill>
            <a:blip r:embed="rId3" cstate="print"/>
            <a:srcRect l="54576" t="48518" r="41254" b="39969"/>
            <a:stretch>
              <a:fillRect/>
            </a:stretch>
          </p:blipFill>
          <p:spPr bwMode="auto">
            <a:xfrm>
              <a:off x="2768" y="2490"/>
              <a:ext cx="94" cy="259"/>
            </a:xfrm>
            <a:prstGeom prst="rect">
              <a:avLst/>
            </a:prstGeom>
            <a:noFill/>
            <a:ln w="9525">
              <a:noFill/>
              <a:miter lim="800000"/>
              <a:headEnd/>
              <a:tailEnd/>
            </a:ln>
          </p:spPr>
        </p:pic>
        <p:pic>
          <p:nvPicPr>
            <p:cNvPr id="32836" name="Picture 9" descr="normal"/>
            <p:cNvPicPr>
              <a:picLocks noChangeAspect="1" noChangeArrowheads="1"/>
            </p:cNvPicPr>
            <p:nvPr/>
          </p:nvPicPr>
          <p:blipFill>
            <a:blip r:embed="rId3" cstate="print"/>
            <a:srcRect l="54576" t="48518" r="41254" b="39969"/>
            <a:stretch>
              <a:fillRect/>
            </a:stretch>
          </p:blipFill>
          <p:spPr bwMode="auto">
            <a:xfrm>
              <a:off x="4534" y="3140"/>
              <a:ext cx="94" cy="259"/>
            </a:xfrm>
            <a:prstGeom prst="rect">
              <a:avLst/>
            </a:prstGeom>
            <a:noFill/>
            <a:ln w="9525">
              <a:noFill/>
              <a:miter lim="800000"/>
              <a:headEnd/>
              <a:tailEnd/>
            </a:ln>
          </p:spPr>
        </p:pic>
        <p:pic>
          <p:nvPicPr>
            <p:cNvPr id="32837" name="Picture 10" descr="normal"/>
            <p:cNvPicPr>
              <a:picLocks noChangeAspect="1" noChangeArrowheads="1"/>
            </p:cNvPicPr>
            <p:nvPr/>
          </p:nvPicPr>
          <p:blipFill>
            <a:blip r:embed="rId3" cstate="print"/>
            <a:srcRect l="54576" t="48518" r="41254" b="39969"/>
            <a:stretch>
              <a:fillRect/>
            </a:stretch>
          </p:blipFill>
          <p:spPr bwMode="auto">
            <a:xfrm>
              <a:off x="4047" y="3075"/>
              <a:ext cx="94" cy="259"/>
            </a:xfrm>
            <a:prstGeom prst="rect">
              <a:avLst/>
            </a:prstGeom>
            <a:noFill/>
            <a:ln w="9525">
              <a:noFill/>
              <a:miter lim="800000"/>
              <a:headEnd/>
              <a:tailEnd/>
            </a:ln>
          </p:spPr>
        </p:pic>
        <p:pic>
          <p:nvPicPr>
            <p:cNvPr id="32838" name="Picture 11" descr="normal"/>
            <p:cNvPicPr>
              <a:picLocks noChangeAspect="1" noChangeArrowheads="1"/>
            </p:cNvPicPr>
            <p:nvPr/>
          </p:nvPicPr>
          <p:blipFill>
            <a:blip r:embed="rId3" cstate="print"/>
            <a:srcRect l="54576" t="48518" r="41254" b="39969"/>
            <a:stretch>
              <a:fillRect/>
            </a:stretch>
          </p:blipFill>
          <p:spPr bwMode="auto">
            <a:xfrm>
              <a:off x="3687" y="2805"/>
              <a:ext cx="94" cy="259"/>
            </a:xfrm>
            <a:prstGeom prst="rect">
              <a:avLst/>
            </a:prstGeom>
            <a:noFill/>
            <a:ln w="9525">
              <a:noFill/>
              <a:miter lim="800000"/>
              <a:headEnd/>
              <a:tailEnd/>
            </a:ln>
          </p:spPr>
        </p:pic>
        <p:pic>
          <p:nvPicPr>
            <p:cNvPr id="32839" name="Picture 12" descr="normal"/>
            <p:cNvPicPr>
              <a:picLocks noChangeAspect="1" noChangeArrowheads="1"/>
            </p:cNvPicPr>
            <p:nvPr/>
          </p:nvPicPr>
          <p:blipFill>
            <a:blip r:embed="rId3" cstate="print"/>
            <a:srcRect l="54576" t="48518" r="41254" b="39969"/>
            <a:stretch>
              <a:fillRect/>
            </a:stretch>
          </p:blipFill>
          <p:spPr bwMode="auto">
            <a:xfrm>
              <a:off x="3822" y="2940"/>
              <a:ext cx="94" cy="259"/>
            </a:xfrm>
            <a:prstGeom prst="rect">
              <a:avLst/>
            </a:prstGeom>
            <a:noFill/>
            <a:ln w="9525">
              <a:noFill/>
              <a:miter lim="800000"/>
              <a:headEnd/>
              <a:tailEnd/>
            </a:ln>
          </p:spPr>
        </p:pic>
        <p:pic>
          <p:nvPicPr>
            <p:cNvPr id="32840" name="Picture 13" descr="normal"/>
            <p:cNvPicPr>
              <a:picLocks noChangeAspect="1" noChangeArrowheads="1"/>
            </p:cNvPicPr>
            <p:nvPr/>
          </p:nvPicPr>
          <p:blipFill>
            <a:blip r:embed="rId3" cstate="print"/>
            <a:srcRect l="54576" t="48518" r="41254" b="39969"/>
            <a:stretch>
              <a:fillRect/>
            </a:stretch>
          </p:blipFill>
          <p:spPr bwMode="auto">
            <a:xfrm>
              <a:off x="3758" y="2792"/>
              <a:ext cx="94" cy="259"/>
            </a:xfrm>
            <a:prstGeom prst="rect">
              <a:avLst/>
            </a:prstGeom>
            <a:noFill/>
            <a:ln w="9525">
              <a:noFill/>
              <a:miter lim="800000"/>
              <a:headEnd/>
              <a:tailEnd/>
            </a:ln>
          </p:spPr>
        </p:pic>
        <p:pic>
          <p:nvPicPr>
            <p:cNvPr id="32841" name="Picture 14" descr="normal"/>
            <p:cNvPicPr>
              <a:picLocks noChangeAspect="1" noChangeArrowheads="1"/>
            </p:cNvPicPr>
            <p:nvPr/>
          </p:nvPicPr>
          <p:blipFill>
            <a:blip r:embed="rId3" cstate="print"/>
            <a:srcRect l="54576" t="48518" r="41254" b="39969"/>
            <a:stretch>
              <a:fillRect/>
            </a:stretch>
          </p:blipFill>
          <p:spPr bwMode="auto">
            <a:xfrm>
              <a:off x="3650" y="2650"/>
              <a:ext cx="94" cy="259"/>
            </a:xfrm>
            <a:prstGeom prst="rect">
              <a:avLst/>
            </a:prstGeom>
            <a:noFill/>
            <a:ln w="9525">
              <a:noFill/>
              <a:miter lim="800000"/>
              <a:headEnd/>
              <a:tailEnd/>
            </a:ln>
          </p:spPr>
        </p:pic>
        <p:pic>
          <p:nvPicPr>
            <p:cNvPr id="32842" name="Picture 15" descr="normal"/>
            <p:cNvPicPr>
              <a:picLocks noChangeAspect="1" noChangeArrowheads="1"/>
            </p:cNvPicPr>
            <p:nvPr/>
          </p:nvPicPr>
          <p:blipFill>
            <a:blip r:embed="rId3" cstate="print"/>
            <a:srcRect l="54576" t="48518" r="41254" b="39969"/>
            <a:stretch>
              <a:fillRect/>
            </a:stretch>
          </p:blipFill>
          <p:spPr bwMode="auto">
            <a:xfrm>
              <a:off x="3538" y="2542"/>
              <a:ext cx="94" cy="259"/>
            </a:xfrm>
            <a:prstGeom prst="rect">
              <a:avLst/>
            </a:prstGeom>
            <a:noFill/>
            <a:ln w="9525">
              <a:noFill/>
              <a:miter lim="800000"/>
              <a:headEnd/>
              <a:tailEnd/>
            </a:ln>
          </p:spPr>
        </p:pic>
        <p:pic>
          <p:nvPicPr>
            <p:cNvPr id="32843" name="Picture 16" descr="normal"/>
            <p:cNvPicPr>
              <a:picLocks noChangeAspect="1" noChangeArrowheads="1"/>
            </p:cNvPicPr>
            <p:nvPr/>
          </p:nvPicPr>
          <p:blipFill>
            <a:blip r:embed="rId3" cstate="print"/>
            <a:srcRect l="54576" t="48518" r="41254" b="39969"/>
            <a:stretch>
              <a:fillRect/>
            </a:stretch>
          </p:blipFill>
          <p:spPr bwMode="auto">
            <a:xfrm>
              <a:off x="3237" y="2400"/>
              <a:ext cx="94" cy="259"/>
            </a:xfrm>
            <a:prstGeom prst="rect">
              <a:avLst/>
            </a:prstGeom>
            <a:noFill/>
            <a:ln w="9525">
              <a:noFill/>
              <a:miter lim="800000"/>
              <a:headEnd/>
              <a:tailEnd/>
            </a:ln>
          </p:spPr>
        </p:pic>
        <p:pic>
          <p:nvPicPr>
            <p:cNvPr id="32844" name="Picture 17" descr="normal"/>
            <p:cNvPicPr>
              <a:picLocks noChangeAspect="1" noChangeArrowheads="1"/>
            </p:cNvPicPr>
            <p:nvPr/>
          </p:nvPicPr>
          <p:blipFill>
            <a:blip r:embed="rId3" cstate="print"/>
            <a:srcRect l="54576" t="48518" r="41254" b="39969"/>
            <a:stretch>
              <a:fillRect/>
            </a:stretch>
          </p:blipFill>
          <p:spPr bwMode="auto">
            <a:xfrm>
              <a:off x="3008" y="2348"/>
              <a:ext cx="94" cy="259"/>
            </a:xfrm>
            <a:prstGeom prst="rect">
              <a:avLst/>
            </a:prstGeom>
            <a:noFill/>
            <a:ln w="9525">
              <a:noFill/>
              <a:miter lim="800000"/>
              <a:headEnd/>
              <a:tailEnd/>
            </a:ln>
          </p:spPr>
        </p:pic>
        <p:pic>
          <p:nvPicPr>
            <p:cNvPr id="32845" name="Picture 18" descr="normal"/>
            <p:cNvPicPr>
              <a:picLocks noChangeAspect="1" noChangeArrowheads="1"/>
            </p:cNvPicPr>
            <p:nvPr/>
          </p:nvPicPr>
          <p:blipFill>
            <a:blip r:embed="rId3" cstate="print"/>
            <a:srcRect l="54576" t="48518" r="41254" b="39969"/>
            <a:stretch>
              <a:fillRect/>
            </a:stretch>
          </p:blipFill>
          <p:spPr bwMode="auto">
            <a:xfrm>
              <a:off x="3462" y="2580"/>
              <a:ext cx="94" cy="259"/>
            </a:xfrm>
            <a:prstGeom prst="rect">
              <a:avLst/>
            </a:prstGeom>
            <a:noFill/>
            <a:ln w="9525">
              <a:noFill/>
              <a:miter lim="800000"/>
              <a:headEnd/>
              <a:tailEnd/>
            </a:ln>
          </p:spPr>
        </p:pic>
        <p:pic>
          <p:nvPicPr>
            <p:cNvPr id="32846" name="Picture 19" descr="normal"/>
            <p:cNvPicPr>
              <a:picLocks noChangeAspect="1" noChangeArrowheads="1"/>
            </p:cNvPicPr>
            <p:nvPr/>
          </p:nvPicPr>
          <p:blipFill>
            <a:blip r:embed="rId3" cstate="print"/>
            <a:srcRect l="54576" t="48518" r="41254" b="39969"/>
            <a:stretch>
              <a:fillRect/>
            </a:stretch>
          </p:blipFill>
          <p:spPr bwMode="auto">
            <a:xfrm>
              <a:off x="3327" y="2310"/>
              <a:ext cx="94" cy="259"/>
            </a:xfrm>
            <a:prstGeom prst="rect">
              <a:avLst/>
            </a:prstGeom>
            <a:noFill/>
            <a:ln w="9525">
              <a:noFill/>
              <a:miter lim="800000"/>
              <a:headEnd/>
              <a:tailEnd/>
            </a:ln>
          </p:spPr>
        </p:pic>
        <p:pic>
          <p:nvPicPr>
            <p:cNvPr id="32847" name="Picture 20" descr="normal"/>
            <p:cNvPicPr>
              <a:picLocks noChangeAspect="1" noChangeArrowheads="1"/>
            </p:cNvPicPr>
            <p:nvPr/>
          </p:nvPicPr>
          <p:blipFill>
            <a:blip r:embed="rId3" cstate="print"/>
            <a:srcRect l="54576" t="48518" r="41254" b="39969"/>
            <a:stretch>
              <a:fillRect/>
            </a:stretch>
          </p:blipFill>
          <p:spPr bwMode="auto">
            <a:xfrm>
              <a:off x="3402" y="2430"/>
              <a:ext cx="94" cy="259"/>
            </a:xfrm>
            <a:prstGeom prst="rect">
              <a:avLst/>
            </a:prstGeom>
            <a:noFill/>
            <a:ln w="9525">
              <a:noFill/>
              <a:miter lim="800000"/>
              <a:headEnd/>
              <a:tailEnd/>
            </a:ln>
          </p:spPr>
        </p:pic>
        <p:pic>
          <p:nvPicPr>
            <p:cNvPr id="32848" name="Picture 21" descr="normal"/>
            <p:cNvPicPr>
              <a:picLocks noChangeAspect="1" noChangeArrowheads="1"/>
            </p:cNvPicPr>
            <p:nvPr/>
          </p:nvPicPr>
          <p:blipFill>
            <a:blip r:embed="rId3" cstate="print"/>
            <a:srcRect l="54576" t="48518" r="41254" b="39969"/>
            <a:stretch>
              <a:fillRect/>
            </a:stretch>
          </p:blipFill>
          <p:spPr bwMode="auto">
            <a:xfrm>
              <a:off x="2952" y="1896"/>
              <a:ext cx="94" cy="259"/>
            </a:xfrm>
            <a:prstGeom prst="rect">
              <a:avLst/>
            </a:prstGeom>
            <a:noFill/>
            <a:ln w="9525">
              <a:noFill/>
              <a:miter lim="800000"/>
              <a:headEnd/>
              <a:tailEnd/>
            </a:ln>
          </p:spPr>
        </p:pic>
        <p:pic>
          <p:nvPicPr>
            <p:cNvPr id="32849" name="Picture 22" descr="normal"/>
            <p:cNvPicPr>
              <a:picLocks noChangeAspect="1" noChangeArrowheads="1"/>
            </p:cNvPicPr>
            <p:nvPr/>
          </p:nvPicPr>
          <p:blipFill>
            <a:blip r:embed="rId3" cstate="print"/>
            <a:srcRect l="54576" t="48518" r="41254" b="39969"/>
            <a:stretch>
              <a:fillRect/>
            </a:stretch>
          </p:blipFill>
          <p:spPr bwMode="auto">
            <a:xfrm>
              <a:off x="3147" y="1905"/>
              <a:ext cx="94" cy="259"/>
            </a:xfrm>
            <a:prstGeom prst="rect">
              <a:avLst/>
            </a:prstGeom>
            <a:noFill/>
            <a:ln w="9525">
              <a:noFill/>
              <a:miter lim="800000"/>
              <a:headEnd/>
              <a:tailEnd/>
            </a:ln>
          </p:spPr>
        </p:pic>
        <p:pic>
          <p:nvPicPr>
            <p:cNvPr id="32850" name="Picture 23" descr="normal"/>
            <p:cNvPicPr>
              <a:picLocks noChangeAspect="1" noChangeArrowheads="1"/>
            </p:cNvPicPr>
            <p:nvPr/>
          </p:nvPicPr>
          <p:blipFill>
            <a:blip r:embed="rId3" cstate="print"/>
            <a:srcRect l="54576" t="48518" r="41254" b="39969"/>
            <a:stretch>
              <a:fillRect/>
            </a:stretch>
          </p:blipFill>
          <p:spPr bwMode="auto">
            <a:xfrm>
              <a:off x="3912" y="2985"/>
              <a:ext cx="94" cy="259"/>
            </a:xfrm>
            <a:prstGeom prst="rect">
              <a:avLst/>
            </a:prstGeom>
            <a:noFill/>
            <a:ln w="9525">
              <a:noFill/>
              <a:miter lim="800000"/>
              <a:headEnd/>
              <a:tailEnd/>
            </a:ln>
          </p:spPr>
        </p:pic>
        <p:pic>
          <p:nvPicPr>
            <p:cNvPr id="32851" name="Picture 24" descr="normal"/>
            <p:cNvPicPr>
              <a:picLocks noChangeAspect="1" noChangeArrowheads="1"/>
            </p:cNvPicPr>
            <p:nvPr/>
          </p:nvPicPr>
          <p:blipFill>
            <a:blip r:embed="rId3" cstate="print"/>
            <a:srcRect l="54576" t="48518" r="41254" b="39969"/>
            <a:stretch>
              <a:fillRect/>
            </a:stretch>
          </p:blipFill>
          <p:spPr bwMode="auto">
            <a:xfrm>
              <a:off x="2947" y="2147"/>
              <a:ext cx="94" cy="259"/>
            </a:xfrm>
            <a:prstGeom prst="rect">
              <a:avLst/>
            </a:prstGeom>
            <a:noFill/>
            <a:ln w="9525">
              <a:noFill/>
              <a:miter lim="800000"/>
              <a:headEnd/>
              <a:tailEnd/>
            </a:ln>
          </p:spPr>
        </p:pic>
        <p:pic>
          <p:nvPicPr>
            <p:cNvPr id="32852" name="Picture 25" descr="normal"/>
            <p:cNvPicPr>
              <a:picLocks noChangeAspect="1" noChangeArrowheads="1"/>
            </p:cNvPicPr>
            <p:nvPr/>
          </p:nvPicPr>
          <p:blipFill>
            <a:blip r:embed="rId3" cstate="print"/>
            <a:srcRect l="54576" t="48518" r="41254" b="39969"/>
            <a:stretch>
              <a:fillRect/>
            </a:stretch>
          </p:blipFill>
          <p:spPr bwMode="auto">
            <a:xfrm>
              <a:off x="3372" y="2220"/>
              <a:ext cx="94" cy="259"/>
            </a:xfrm>
            <a:prstGeom prst="rect">
              <a:avLst/>
            </a:prstGeom>
            <a:noFill/>
            <a:ln w="9525">
              <a:noFill/>
              <a:miter lim="800000"/>
              <a:headEnd/>
              <a:tailEnd/>
            </a:ln>
          </p:spPr>
        </p:pic>
        <p:pic>
          <p:nvPicPr>
            <p:cNvPr id="32853" name="Picture 26" descr="normal"/>
            <p:cNvPicPr>
              <a:picLocks noChangeAspect="1" noChangeArrowheads="1"/>
            </p:cNvPicPr>
            <p:nvPr/>
          </p:nvPicPr>
          <p:blipFill>
            <a:blip r:embed="rId3" cstate="print"/>
            <a:srcRect l="54576" t="48518" r="41254" b="39969"/>
            <a:stretch>
              <a:fillRect/>
            </a:stretch>
          </p:blipFill>
          <p:spPr bwMode="auto">
            <a:xfrm>
              <a:off x="2762" y="2220"/>
              <a:ext cx="94" cy="259"/>
            </a:xfrm>
            <a:prstGeom prst="rect">
              <a:avLst/>
            </a:prstGeom>
            <a:noFill/>
            <a:ln w="9525">
              <a:noFill/>
              <a:miter lim="800000"/>
              <a:headEnd/>
              <a:tailEnd/>
            </a:ln>
          </p:spPr>
        </p:pic>
        <p:pic>
          <p:nvPicPr>
            <p:cNvPr id="32854" name="Picture 27" descr="normal"/>
            <p:cNvPicPr>
              <a:picLocks noChangeAspect="1" noChangeArrowheads="1"/>
            </p:cNvPicPr>
            <p:nvPr/>
          </p:nvPicPr>
          <p:blipFill>
            <a:blip r:embed="rId3" cstate="print"/>
            <a:srcRect l="54576" t="48518" r="41254" b="39969"/>
            <a:stretch>
              <a:fillRect/>
            </a:stretch>
          </p:blipFill>
          <p:spPr bwMode="auto">
            <a:xfrm>
              <a:off x="3280" y="2062"/>
              <a:ext cx="94" cy="259"/>
            </a:xfrm>
            <a:prstGeom prst="rect">
              <a:avLst/>
            </a:prstGeom>
            <a:noFill/>
            <a:ln w="9525">
              <a:noFill/>
              <a:miter lim="800000"/>
              <a:headEnd/>
              <a:tailEnd/>
            </a:ln>
          </p:spPr>
        </p:pic>
        <p:pic>
          <p:nvPicPr>
            <p:cNvPr id="32855" name="Picture 28" descr="normal"/>
            <p:cNvPicPr>
              <a:picLocks noChangeAspect="1" noChangeArrowheads="1"/>
            </p:cNvPicPr>
            <p:nvPr/>
          </p:nvPicPr>
          <p:blipFill>
            <a:blip r:embed="rId3" cstate="print"/>
            <a:srcRect l="54576" t="48518" r="41254" b="39969"/>
            <a:stretch>
              <a:fillRect/>
            </a:stretch>
          </p:blipFill>
          <p:spPr bwMode="auto">
            <a:xfrm>
              <a:off x="2839" y="2056"/>
              <a:ext cx="94" cy="259"/>
            </a:xfrm>
            <a:prstGeom prst="rect">
              <a:avLst/>
            </a:prstGeom>
            <a:noFill/>
            <a:ln w="9525">
              <a:noFill/>
              <a:miter lim="800000"/>
              <a:headEnd/>
              <a:tailEnd/>
            </a:ln>
          </p:spPr>
        </p:pic>
        <p:pic>
          <p:nvPicPr>
            <p:cNvPr id="32856" name="Picture 29" descr="normal"/>
            <p:cNvPicPr>
              <a:picLocks noChangeAspect="1" noChangeArrowheads="1"/>
            </p:cNvPicPr>
            <p:nvPr/>
          </p:nvPicPr>
          <p:blipFill>
            <a:blip r:embed="rId3" cstate="print"/>
            <a:srcRect l="54576" t="48518" r="41254" b="39969"/>
            <a:stretch>
              <a:fillRect/>
            </a:stretch>
          </p:blipFill>
          <p:spPr bwMode="auto">
            <a:xfrm>
              <a:off x="3164" y="2126"/>
              <a:ext cx="94" cy="259"/>
            </a:xfrm>
            <a:prstGeom prst="rect">
              <a:avLst/>
            </a:prstGeom>
            <a:noFill/>
            <a:ln w="9525">
              <a:noFill/>
              <a:miter lim="800000"/>
              <a:headEnd/>
              <a:tailEnd/>
            </a:ln>
          </p:spPr>
        </p:pic>
        <p:pic>
          <p:nvPicPr>
            <p:cNvPr id="32857" name="Picture 30" descr="normal"/>
            <p:cNvPicPr>
              <a:picLocks noChangeAspect="1" noChangeArrowheads="1"/>
            </p:cNvPicPr>
            <p:nvPr/>
          </p:nvPicPr>
          <p:blipFill>
            <a:blip r:embed="rId3" cstate="print"/>
            <a:srcRect l="54576" t="48518" r="41254" b="39969"/>
            <a:stretch>
              <a:fillRect/>
            </a:stretch>
          </p:blipFill>
          <p:spPr bwMode="auto">
            <a:xfrm>
              <a:off x="3048" y="2114"/>
              <a:ext cx="94" cy="259"/>
            </a:xfrm>
            <a:prstGeom prst="rect">
              <a:avLst/>
            </a:prstGeom>
            <a:noFill/>
            <a:ln w="9525">
              <a:noFill/>
              <a:miter lim="800000"/>
              <a:headEnd/>
              <a:tailEnd/>
            </a:ln>
          </p:spPr>
        </p:pic>
        <p:pic>
          <p:nvPicPr>
            <p:cNvPr id="32858" name="Picture 31" descr="normal"/>
            <p:cNvPicPr>
              <a:picLocks noChangeAspect="1" noChangeArrowheads="1"/>
            </p:cNvPicPr>
            <p:nvPr/>
          </p:nvPicPr>
          <p:blipFill>
            <a:blip r:embed="rId3" cstate="print"/>
            <a:srcRect l="54576" t="48518" r="41254" b="39969"/>
            <a:stretch>
              <a:fillRect/>
            </a:stretch>
          </p:blipFill>
          <p:spPr bwMode="auto">
            <a:xfrm>
              <a:off x="3052" y="1860"/>
              <a:ext cx="94" cy="259"/>
            </a:xfrm>
            <a:prstGeom prst="rect">
              <a:avLst/>
            </a:prstGeom>
            <a:noFill/>
            <a:ln w="9525">
              <a:noFill/>
              <a:miter lim="800000"/>
              <a:headEnd/>
              <a:tailEnd/>
            </a:ln>
          </p:spPr>
        </p:pic>
        <p:pic>
          <p:nvPicPr>
            <p:cNvPr id="32859" name="Picture 32" descr="normal"/>
            <p:cNvPicPr>
              <a:picLocks noChangeAspect="1" noChangeArrowheads="1"/>
            </p:cNvPicPr>
            <p:nvPr/>
          </p:nvPicPr>
          <p:blipFill>
            <a:blip r:embed="rId3" cstate="print"/>
            <a:srcRect l="54576" t="48518" r="41254" b="39969"/>
            <a:stretch>
              <a:fillRect/>
            </a:stretch>
          </p:blipFill>
          <p:spPr bwMode="auto">
            <a:xfrm>
              <a:off x="2862" y="2366"/>
              <a:ext cx="94" cy="259"/>
            </a:xfrm>
            <a:prstGeom prst="rect">
              <a:avLst/>
            </a:prstGeom>
            <a:noFill/>
            <a:ln w="9525">
              <a:noFill/>
              <a:miter lim="800000"/>
              <a:headEnd/>
              <a:tailEnd/>
            </a:ln>
          </p:spPr>
        </p:pic>
        <p:pic>
          <p:nvPicPr>
            <p:cNvPr id="32860" name="Picture 33" descr="normal"/>
            <p:cNvPicPr>
              <a:picLocks noChangeAspect="1" noChangeArrowheads="1"/>
            </p:cNvPicPr>
            <p:nvPr/>
          </p:nvPicPr>
          <p:blipFill>
            <a:blip r:embed="rId3" cstate="print"/>
            <a:srcRect l="54576" t="48518" r="41254" b="39969"/>
            <a:stretch>
              <a:fillRect/>
            </a:stretch>
          </p:blipFill>
          <p:spPr bwMode="auto">
            <a:xfrm>
              <a:off x="2697" y="2490"/>
              <a:ext cx="94" cy="259"/>
            </a:xfrm>
            <a:prstGeom prst="rect">
              <a:avLst/>
            </a:prstGeom>
            <a:noFill/>
            <a:ln w="9525">
              <a:noFill/>
              <a:miter lim="800000"/>
              <a:headEnd/>
              <a:tailEnd/>
            </a:ln>
          </p:spPr>
        </p:pic>
        <p:pic>
          <p:nvPicPr>
            <p:cNvPr id="32861" name="Picture 34" descr="normal"/>
            <p:cNvPicPr>
              <a:picLocks noChangeAspect="1" noChangeArrowheads="1"/>
            </p:cNvPicPr>
            <p:nvPr/>
          </p:nvPicPr>
          <p:blipFill>
            <a:blip r:embed="rId3" cstate="print">
              <a:clrChange>
                <a:clrFrom>
                  <a:srgbClr val="FFFFFF"/>
                </a:clrFrom>
                <a:clrTo>
                  <a:srgbClr val="FFFFFF">
                    <a:alpha val="0"/>
                  </a:srgbClr>
                </a:clrTo>
              </a:clrChange>
            </a:blip>
            <a:srcRect l="54576" t="48518" r="41254" b="39969"/>
            <a:stretch>
              <a:fillRect/>
            </a:stretch>
          </p:blipFill>
          <p:spPr bwMode="auto">
            <a:xfrm>
              <a:off x="2202" y="3165"/>
              <a:ext cx="94" cy="259"/>
            </a:xfrm>
            <a:prstGeom prst="rect">
              <a:avLst/>
            </a:prstGeom>
            <a:noFill/>
            <a:ln w="9525">
              <a:noFill/>
              <a:miter lim="800000"/>
              <a:headEnd/>
              <a:tailEnd/>
            </a:ln>
          </p:spPr>
        </p:pic>
        <p:pic>
          <p:nvPicPr>
            <p:cNvPr id="32862" name="Picture 35" descr="normal"/>
            <p:cNvPicPr>
              <a:picLocks noChangeAspect="1" noChangeArrowheads="1"/>
            </p:cNvPicPr>
            <p:nvPr/>
          </p:nvPicPr>
          <p:blipFill>
            <a:blip r:embed="rId3" cstate="print"/>
            <a:srcRect l="54576" t="48518" r="41254" b="39969"/>
            <a:stretch>
              <a:fillRect/>
            </a:stretch>
          </p:blipFill>
          <p:spPr bwMode="auto">
            <a:xfrm>
              <a:off x="2517" y="2895"/>
              <a:ext cx="94" cy="259"/>
            </a:xfrm>
            <a:prstGeom prst="rect">
              <a:avLst/>
            </a:prstGeom>
            <a:noFill/>
            <a:ln w="9525">
              <a:noFill/>
              <a:miter lim="800000"/>
              <a:headEnd/>
              <a:tailEnd/>
            </a:ln>
          </p:spPr>
        </p:pic>
        <p:pic>
          <p:nvPicPr>
            <p:cNvPr id="32863" name="Picture 36" descr="normal"/>
            <p:cNvPicPr>
              <a:picLocks noChangeAspect="1" noChangeArrowheads="1"/>
            </p:cNvPicPr>
            <p:nvPr/>
          </p:nvPicPr>
          <p:blipFill>
            <a:blip r:embed="rId3" cstate="print"/>
            <a:srcRect l="54576" t="48518" r="41254" b="39969"/>
            <a:stretch>
              <a:fillRect/>
            </a:stretch>
          </p:blipFill>
          <p:spPr bwMode="auto">
            <a:xfrm>
              <a:off x="4137" y="3120"/>
              <a:ext cx="94" cy="259"/>
            </a:xfrm>
            <a:prstGeom prst="rect">
              <a:avLst/>
            </a:prstGeom>
            <a:noFill/>
            <a:ln w="9525">
              <a:noFill/>
              <a:miter lim="800000"/>
              <a:headEnd/>
              <a:tailEnd/>
            </a:ln>
          </p:spPr>
        </p:pic>
        <p:pic>
          <p:nvPicPr>
            <p:cNvPr id="32864" name="Picture 37" descr="normal"/>
            <p:cNvPicPr>
              <a:picLocks noChangeAspect="1" noChangeArrowheads="1"/>
            </p:cNvPicPr>
            <p:nvPr/>
          </p:nvPicPr>
          <p:blipFill>
            <a:blip r:embed="rId3" cstate="print">
              <a:clrChange>
                <a:clrFrom>
                  <a:srgbClr val="FFFFFF"/>
                </a:clrFrom>
                <a:clrTo>
                  <a:srgbClr val="FFFFFF">
                    <a:alpha val="0"/>
                  </a:srgbClr>
                </a:clrTo>
              </a:clrChange>
            </a:blip>
            <a:srcRect l="54576" t="48518" r="41254" b="39969"/>
            <a:stretch>
              <a:fillRect/>
            </a:stretch>
          </p:blipFill>
          <p:spPr bwMode="auto">
            <a:xfrm>
              <a:off x="2078" y="3158"/>
              <a:ext cx="94" cy="259"/>
            </a:xfrm>
            <a:prstGeom prst="rect">
              <a:avLst/>
            </a:prstGeom>
            <a:noFill/>
            <a:ln w="9525">
              <a:noFill/>
              <a:miter lim="800000"/>
              <a:headEnd/>
              <a:tailEnd/>
            </a:ln>
          </p:spPr>
        </p:pic>
        <p:pic>
          <p:nvPicPr>
            <p:cNvPr id="32865" name="Picture 38" descr="normal"/>
            <p:cNvPicPr>
              <a:picLocks noChangeAspect="1" noChangeArrowheads="1"/>
            </p:cNvPicPr>
            <p:nvPr/>
          </p:nvPicPr>
          <p:blipFill>
            <a:blip r:embed="rId3" cstate="print">
              <a:clrChange>
                <a:clrFrom>
                  <a:srgbClr val="FFFFFF"/>
                </a:clrFrom>
                <a:clrTo>
                  <a:srgbClr val="FFFFFF">
                    <a:alpha val="0"/>
                  </a:srgbClr>
                </a:clrTo>
              </a:clrChange>
            </a:blip>
            <a:srcRect l="54576" t="48518" r="41254" b="39969"/>
            <a:stretch>
              <a:fillRect/>
            </a:stretch>
          </p:blipFill>
          <p:spPr bwMode="auto">
            <a:xfrm>
              <a:off x="1932" y="3186"/>
              <a:ext cx="94" cy="259"/>
            </a:xfrm>
            <a:prstGeom prst="rect">
              <a:avLst/>
            </a:prstGeom>
            <a:noFill/>
            <a:ln w="9525">
              <a:noFill/>
              <a:miter lim="800000"/>
              <a:headEnd/>
              <a:tailEnd/>
            </a:ln>
          </p:spPr>
        </p:pic>
        <p:pic>
          <p:nvPicPr>
            <p:cNvPr id="32866" name="Picture 39" descr="normal"/>
            <p:cNvPicPr>
              <a:picLocks noChangeAspect="1" noChangeArrowheads="1"/>
            </p:cNvPicPr>
            <p:nvPr/>
          </p:nvPicPr>
          <p:blipFill>
            <a:blip r:embed="rId3" cstate="print"/>
            <a:srcRect l="54576" t="48518" r="41254" b="39969"/>
            <a:stretch>
              <a:fillRect/>
            </a:stretch>
          </p:blipFill>
          <p:spPr bwMode="auto">
            <a:xfrm>
              <a:off x="4227" y="3120"/>
              <a:ext cx="94" cy="259"/>
            </a:xfrm>
            <a:prstGeom prst="rect">
              <a:avLst/>
            </a:prstGeom>
            <a:noFill/>
            <a:ln w="9525">
              <a:noFill/>
              <a:miter lim="800000"/>
              <a:headEnd/>
              <a:tailEnd/>
            </a:ln>
          </p:spPr>
        </p:pic>
        <p:pic>
          <p:nvPicPr>
            <p:cNvPr id="32867" name="Picture 40" descr="normal"/>
            <p:cNvPicPr>
              <a:picLocks noChangeAspect="1" noChangeArrowheads="1"/>
            </p:cNvPicPr>
            <p:nvPr/>
          </p:nvPicPr>
          <p:blipFill>
            <a:blip r:embed="rId3" cstate="print"/>
            <a:srcRect l="54576" t="48518" r="41254" b="39969"/>
            <a:stretch>
              <a:fillRect/>
            </a:stretch>
          </p:blipFill>
          <p:spPr bwMode="auto">
            <a:xfrm>
              <a:off x="4362" y="3120"/>
              <a:ext cx="94" cy="259"/>
            </a:xfrm>
            <a:prstGeom prst="rect">
              <a:avLst/>
            </a:prstGeom>
            <a:noFill/>
            <a:ln w="9525">
              <a:noFill/>
              <a:miter lim="800000"/>
              <a:headEnd/>
              <a:tailEnd/>
            </a:ln>
          </p:spPr>
        </p:pic>
      </p:grpSp>
      <p:sp>
        <p:nvSpPr>
          <p:cNvPr id="63492" name="Rectangle 41"/>
          <p:cNvSpPr>
            <a:spLocks noGrp="1" noRot="1" noChangeArrowheads="1"/>
          </p:cNvSpPr>
          <p:nvPr>
            <p:ph type="title" idx="4294967295"/>
          </p:nvPr>
        </p:nvSpPr>
        <p:spPr>
          <a:xfrm>
            <a:off x="468313" y="523875"/>
            <a:ext cx="8675687" cy="1042988"/>
          </a:xfrm>
        </p:spPr>
        <p:txBody>
          <a:bodyPr rtlCol="0">
            <a:normAutofit/>
          </a:bodyPr>
          <a:lstStyle/>
          <a:p>
            <a:pPr algn="ctr" eaLnBrk="1" fontAlgn="auto" hangingPunct="1">
              <a:spcAft>
                <a:spcPts val="0"/>
              </a:spcAft>
              <a:defRPr/>
            </a:pPr>
            <a:br>
              <a:rPr lang="en-US" sz="4000" b="0" dirty="0">
                <a:latin typeface="+mn-lt"/>
                <a:cs typeface="Times New Roman" panose="02020603050405020304" pitchFamily="18" charset="0"/>
              </a:rPr>
            </a:br>
            <a:r>
              <a:rPr lang="en-US" sz="4000" b="0" dirty="0" err="1">
                <a:latin typeface="+mn-lt"/>
                <a:cs typeface="Times New Roman" panose="02020603050405020304" pitchFamily="18" charset="0"/>
              </a:rPr>
              <a:t>Normbrytande</a:t>
            </a:r>
            <a:r>
              <a:rPr lang="en-US" sz="4000" b="0" dirty="0">
                <a:latin typeface="+mn-lt"/>
                <a:cs typeface="Times New Roman" panose="02020603050405020304" pitchFamily="18" charset="0"/>
              </a:rPr>
              <a:t> </a:t>
            </a:r>
            <a:r>
              <a:rPr lang="en-US" sz="4000" b="0" dirty="0" err="1">
                <a:latin typeface="+mn-lt"/>
                <a:cs typeface="Times New Roman" panose="02020603050405020304" pitchFamily="18" charset="0"/>
              </a:rPr>
              <a:t>beteende</a:t>
            </a:r>
            <a:r>
              <a:rPr lang="en-US" sz="4000" b="0" dirty="0">
                <a:latin typeface="+mn-lt"/>
                <a:cs typeface="Times New Roman" panose="02020603050405020304" pitchFamily="18" charset="0"/>
              </a:rPr>
              <a:t> </a:t>
            </a:r>
          </a:p>
        </p:txBody>
      </p:sp>
      <p:grpSp>
        <p:nvGrpSpPr>
          <p:cNvPr id="3" name="Group 42"/>
          <p:cNvGrpSpPr>
            <a:grpSpLocks/>
          </p:cNvGrpSpPr>
          <p:nvPr/>
        </p:nvGrpSpPr>
        <p:grpSpPr bwMode="auto">
          <a:xfrm>
            <a:off x="3214688" y="4286250"/>
            <a:ext cx="2673350" cy="1530350"/>
            <a:chOff x="2402" y="2577"/>
            <a:chExt cx="1684" cy="964"/>
          </a:xfrm>
        </p:grpSpPr>
        <p:pic>
          <p:nvPicPr>
            <p:cNvPr id="32798" name="Picture 43"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081" y="2577"/>
              <a:ext cx="98" cy="282"/>
            </a:xfrm>
            <a:prstGeom prst="rect">
              <a:avLst/>
            </a:prstGeom>
            <a:noFill/>
            <a:ln w="9525">
              <a:noFill/>
              <a:miter lim="800000"/>
              <a:headEnd/>
              <a:tailEnd/>
            </a:ln>
          </p:spPr>
        </p:pic>
        <p:pic>
          <p:nvPicPr>
            <p:cNvPr id="32799" name="Picture 44"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2964" y="2601"/>
              <a:ext cx="98" cy="282"/>
            </a:xfrm>
            <a:prstGeom prst="rect">
              <a:avLst/>
            </a:prstGeom>
            <a:noFill/>
            <a:ln w="9525">
              <a:noFill/>
              <a:miter lim="800000"/>
              <a:headEnd/>
              <a:tailEnd/>
            </a:ln>
          </p:spPr>
        </p:pic>
        <p:pic>
          <p:nvPicPr>
            <p:cNvPr id="32800" name="Picture 45"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202" y="2647"/>
              <a:ext cx="98" cy="282"/>
            </a:xfrm>
            <a:prstGeom prst="rect">
              <a:avLst/>
            </a:prstGeom>
            <a:noFill/>
            <a:ln w="9525">
              <a:noFill/>
              <a:miter lim="800000"/>
              <a:headEnd/>
              <a:tailEnd/>
            </a:ln>
          </p:spPr>
        </p:pic>
        <p:pic>
          <p:nvPicPr>
            <p:cNvPr id="32801" name="Picture 46"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320" y="2681"/>
              <a:ext cx="98" cy="282"/>
            </a:xfrm>
            <a:prstGeom prst="rect">
              <a:avLst/>
            </a:prstGeom>
            <a:noFill/>
            <a:ln w="9525">
              <a:noFill/>
              <a:miter lim="800000"/>
              <a:headEnd/>
              <a:tailEnd/>
            </a:ln>
          </p:spPr>
        </p:pic>
        <p:pic>
          <p:nvPicPr>
            <p:cNvPr id="32802" name="Picture 47"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2831" y="2709"/>
              <a:ext cx="98" cy="282"/>
            </a:xfrm>
            <a:prstGeom prst="rect">
              <a:avLst/>
            </a:prstGeom>
            <a:noFill/>
            <a:ln w="9525">
              <a:noFill/>
              <a:miter lim="800000"/>
              <a:headEnd/>
              <a:tailEnd/>
            </a:ln>
          </p:spPr>
        </p:pic>
        <p:pic>
          <p:nvPicPr>
            <p:cNvPr id="32803" name="Picture 48"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130" y="2791"/>
              <a:ext cx="98" cy="282"/>
            </a:xfrm>
            <a:prstGeom prst="rect">
              <a:avLst/>
            </a:prstGeom>
            <a:noFill/>
            <a:ln w="9525">
              <a:noFill/>
              <a:miter lim="800000"/>
              <a:headEnd/>
              <a:tailEnd/>
            </a:ln>
          </p:spPr>
        </p:pic>
        <p:pic>
          <p:nvPicPr>
            <p:cNvPr id="32804" name="Picture 49"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013" y="2815"/>
              <a:ext cx="98" cy="282"/>
            </a:xfrm>
            <a:prstGeom prst="rect">
              <a:avLst/>
            </a:prstGeom>
            <a:noFill/>
            <a:ln w="9525">
              <a:noFill/>
              <a:miter lim="800000"/>
              <a:headEnd/>
              <a:tailEnd/>
            </a:ln>
          </p:spPr>
        </p:pic>
        <p:pic>
          <p:nvPicPr>
            <p:cNvPr id="32805" name="Picture 50"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251" y="2861"/>
              <a:ext cx="98" cy="282"/>
            </a:xfrm>
            <a:prstGeom prst="rect">
              <a:avLst/>
            </a:prstGeom>
            <a:noFill/>
            <a:ln w="9525">
              <a:noFill/>
              <a:miter lim="800000"/>
              <a:headEnd/>
              <a:tailEnd/>
            </a:ln>
          </p:spPr>
        </p:pic>
        <p:pic>
          <p:nvPicPr>
            <p:cNvPr id="32806" name="Picture 51"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369" y="2895"/>
              <a:ext cx="98" cy="282"/>
            </a:xfrm>
            <a:prstGeom prst="rect">
              <a:avLst/>
            </a:prstGeom>
            <a:noFill/>
            <a:ln w="9525">
              <a:noFill/>
              <a:miter lim="800000"/>
              <a:headEnd/>
              <a:tailEnd/>
            </a:ln>
          </p:spPr>
        </p:pic>
        <p:pic>
          <p:nvPicPr>
            <p:cNvPr id="32807" name="Picture 52"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2880" y="2923"/>
              <a:ext cx="98" cy="282"/>
            </a:xfrm>
            <a:prstGeom prst="rect">
              <a:avLst/>
            </a:prstGeom>
            <a:noFill/>
            <a:ln w="9525">
              <a:noFill/>
              <a:miter lim="800000"/>
              <a:headEnd/>
              <a:tailEnd/>
            </a:ln>
          </p:spPr>
        </p:pic>
        <p:pic>
          <p:nvPicPr>
            <p:cNvPr id="32808" name="Picture 53"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181" y="3007"/>
              <a:ext cx="98" cy="282"/>
            </a:xfrm>
            <a:prstGeom prst="rect">
              <a:avLst/>
            </a:prstGeom>
            <a:noFill/>
            <a:ln w="9525">
              <a:noFill/>
              <a:miter lim="800000"/>
              <a:headEnd/>
              <a:tailEnd/>
            </a:ln>
          </p:spPr>
        </p:pic>
        <p:pic>
          <p:nvPicPr>
            <p:cNvPr id="32809" name="Picture 54"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064" y="3031"/>
              <a:ext cx="98" cy="282"/>
            </a:xfrm>
            <a:prstGeom prst="rect">
              <a:avLst/>
            </a:prstGeom>
            <a:noFill/>
            <a:ln w="9525">
              <a:noFill/>
              <a:miter lim="800000"/>
              <a:headEnd/>
              <a:tailEnd/>
            </a:ln>
          </p:spPr>
        </p:pic>
        <p:pic>
          <p:nvPicPr>
            <p:cNvPr id="32810" name="Picture 55"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302" y="3077"/>
              <a:ext cx="98" cy="282"/>
            </a:xfrm>
            <a:prstGeom prst="rect">
              <a:avLst/>
            </a:prstGeom>
            <a:noFill/>
            <a:ln w="9525">
              <a:noFill/>
              <a:miter lim="800000"/>
              <a:headEnd/>
              <a:tailEnd/>
            </a:ln>
          </p:spPr>
        </p:pic>
        <p:pic>
          <p:nvPicPr>
            <p:cNvPr id="32811" name="Picture 56"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420" y="3111"/>
              <a:ext cx="98" cy="282"/>
            </a:xfrm>
            <a:prstGeom prst="rect">
              <a:avLst/>
            </a:prstGeom>
            <a:noFill/>
            <a:ln w="9525">
              <a:noFill/>
              <a:miter lim="800000"/>
              <a:headEnd/>
              <a:tailEnd/>
            </a:ln>
          </p:spPr>
        </p:pic>
        <p:pic>
          <p:nvPicPr>
            <p:cNvPr id="32812" name="Picture 57"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2931" y="3139"/>
              <a:ext cx="98" cy="282"/>
            </a:xfrm>
            <a:prstGeom prst="rect">
              <a:avLst/>
            </a:prstGeom>
            <a:noFill/>
            <a:ln w="9525">
              <a:noFill/>
              <a:miter lim="800000"/>
              <a:headEnd/>
              <a:tailEnd/>
            </a:ln>
          </p:spPr>
        </p:pic>
        <p:pic>
          <p:nvPicPr>
            <p:cNvPr id="32813" name="Picture 58"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2764" y="2927"/>
              <a:ext cx="98" cy="282"/>
            </a:xfrm>
            <a:prstGeom prst="rect">
              <a:avLst/>
            </a:prstGeom>
            <a:noFill/>
            <a:ln w="9525">
              <a:noFill/>
              <a:miter lim="800000"/>
              <a:headEnd/>
              <a:tailEnd/>
            </a:ln>
          </p:spPr>
        </p:pic>
        <p:pic>
          <p:nvPicPr>
            <p:cNvPr id="32814" name="Picture 59"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2647" y="2951"/>
              <a:ext cx="98" cy="282"/>
            </a:xfrm>
            <a:prstGeom prst="rect">
              <a:avLst/>
            </a:prstGeom>
            <a:noFill/>
            <a:ln w="9525">
              <a:noFill/>
              <a:miter lim="800000"/>
              <a:headEnd/>
              <a:tailEnd/>
            </a:ln>
          </p:spPr>
        </p:pic>
        <p:pic>
          <p:nvPicPr>
            <p:cNvPr id="32815" name="Picture 60"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2717" y="3119"/>
              <a:ext cx="98" cy="282"/>
            </a:xfrm>
            <a:prstGeom prst="rect">
              <a:avLst/>
            </a:prstGeom>
            <a:noFill/>
            <a:ln w="9525">
              <a:noFill/>
              <a:miter lim="800000"/>
              <a:headEnd/>
              <a:tailEnd/>
            </a:ln>
          </p:spPr>
        </p:pic>
        <p:pic>
          <p:nvPicPr>
            <p:cNvPr id="32816" name="Picture 61"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2600" y="3143"/>
              <a:ext cx="98" cy="282"/>
            </a:xfrm>
            <a:prstGeom prst="rect">
              <a:avLst/>
            </a:prstGeom>
            <a:noFill/>
            <a:ln w="9525">
              <a:noFill/>
              <a:miter lim="800000"/>
              <a:headEnd/>
              <a:tailEnd/>
            </a:ln>
          </p:spPr>
        </p:pic>
        <p:pic>
          <p:nvPicPr>
            <p:cNvPr id="32817" name="Picture 62"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2507" y="3227"/>
              <a:ext cx="98" cy="282"/>
            </a:xfrm>
            <a:prstGeom prst="rect">
              <a:avLst/>
            </a:prstGeom>
            <a:noFill/>
            <a:ln w="9525">
              <a:noFill/>
              <a:miter lim="800000"/>
              <a:headEnd/>
              <a:tailEnd/>
            </a:ln>
          </p:spPr>
        </p:pic>
        <p:pic>
          <p:nvPicPr>
            <p:cNvPr id="32818" name="Picture 63"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2402" y="3257"/>
              <a:ext cx="98" cy="282"/>
            </a:xfrm>
            <a:prstGeom prst="rect">
              <a:avLst/>
            </a:prstGeom>
            <a:noFill/>
            <a:ln w="9525">
              <a:noFill/>
              <a:miter lim="800000"/>
              <a:headEnd/>
              <a:tailEnd/>
            </a:ln>
          </p:spPr>
        </p:pic>
        <p:pic>
          <p:nvPicPr>
            <p:cNvPr id="32819" name="Picture 64"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2831" y="3225"/>
              <a:ext cx="98" cy="282"/>
            </a:xfrm>
            <a:prstGeom prst="rect">
              <a:avLst/>
            </a:prstGeom>
            <a:noFill/>
            <a:ln w="9525">
              <a:noFill/>
              <a:miter lim="800000"/>
              <a:headEnd/>
              <a:tailEnd/>
            </a:ln>
          </p:spPr>
        </p:pic>
        <p:pic>
          <p:nvPicPr>
            <p:cNvPr id="32820" name="Picture 65"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126" y="3207"/>
              <a:ext cx="98" cy="282"/>
            </a:xfrm>
            <a:prstGeom prst="rect">
              <a:avLst/>
            </a:prstGeom>
            <a:noFill/>
            <a:ln w="9525">
              <a:noFill/>
              <a:miter lim="800000"/>
              <a:headEnd/>
              <a:tailEnd/>
            </a:ln>
          </p:spPr>
        </p:pic>
        <p:pic>
          <p:nvPicPr>
            <p:cNvPr id="32821" name="Picture 66"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464" y="2825"/>
              <a:ext cx="98" cy="282"/>
            </a:xfrm>
            <a:prstGeom prst="rect">
              <a:avLst/>
            </a:prstGeom>
            <a:noFill/>
            <a:ln w="9525">
              <a:noFill/>
              <a:miter lim="800000"/>
              <a:headEnd/>
              <a:tailEnd/>
            </a:ln>
          </p:spPr>
        </p:pic>
        <p:pic>
          <p:nvPicPr>
            <p:cNvPr id="32822" name="Picture 67"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582" y="2871"/>
              <a:ext cx="98" cy="282"/>
            </a:xfrm>
            <a:prstGeom prst="rect">
              <a:avLst/>
            </a:prstGeom>
            <a:noFill/>
            <a:ln w="9525">
              <a:noFill/>
              <a:miter lim="800000"/>
              <a:headEnd/>
              <a:tailEnd/>
            </a:ln>
          </p:spPr>
        </p:pic>
        <p:pic>
          <p:nvPicPr>
            <p:cNvPr id="32823" name="Picture 68"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666" y="3039"/>
              <a:ext cx="98" cy="282"/>
            </a:xfrm>
            <a:prstGeom prst="rect">
              <a:avLst/>
            </a:prstGeom>
            <a:noFill/>
            <a:ln w="9525">
              <a:noFill/>
              <a:miter lim="800000"/>
              <a:headEnd/>
              <a:tailEnd/>
            </a:ln>
          </p:spPr>
        </p:pic>
        <p:pic>
          <p:nvPicPr>
            <p:cNvPr id="32824" name="Picture 69"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784" y="3085"/>
              <a:ext cx="98" cy="282"/>
            </a:xfrm>
            <a:prstGeom prst="rect">
              <a:avLst/>
            </a:prstGeom>
            <a:noFill/>
            <a:ln w="9525">
              <a:noFill/>
              <a:miter lim="800000"/>
              <a:headEnd/>
              <a:tailEnd/>
            </a:ln>
          </p:spPr>
        </p:pic>
        <p:pic>
          <p:nvPicPr>
            <p:cNvPr id="32825" name="Picture 70"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870" y="3189"/>
              <a:ext cx="98" cy="282"/>
            </a:xfrm>
            <a:prstGeom prst="rect">
              <a:avLst/>
            </a:prstGeom>
            <a:noFill/>
            <a:ln w="9525">
              <a:noFill/>
              <a:miter lim="800000"/>
              <a:headEnd/>
              <a:tailEnd/>
            </a:ln>
          </p:spPr>
        </p:pic>
        <p:pic>
          <p:nvPicPr>
            <p:cNvPr id="32826" name="Picture 71"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988" y="3235"/>
              <a:ext cx="98" cy="282"/>
            </a:xfrm>
            <a:prstGeom prst="rect">
              <a:avLst/>
            </a:prstGeom>
            <a:noFill/>
            <a:ln w="9525">
              <a:noFill/>
              <a:miter lim="800000"/>
              <a:headEnd/>
              <a:tailEnd/>
            </a:ln>
          </p:spPr>
        </p:pic>
        <p:pic>
          <p:nvPicPr>
            <p:cNvPr id="32827" name="Picture 72"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238" y="3253"/>
              <a:ext cx="98" cy="282"/>
            </a:xfrm>
            <a:prstGeom prst="rect">
              <a:avLst/>
            </a:prstGeom>
            <a:noFill/>
            <a:ln w="9525">
              <a:noFill/>
              <a:miter lim="800000"/>
              <a:headEnd/>
              <a:tailEnd/>
            </a:ln>
          </p:spPr>
        </p:pic>
        <p:pic>
          <p:nvPicPr>
            <p:cNvPr id="32828" name="Picture 73"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550" y="3187"/>
              <a:ext cx="98" cy="282"/>
            </a:xfrm>
            <a:prstGeom prst="rect">
              <a:avLst/>
            </a:prstGeom>
            <a:noFill/>
            <a:ln w="9525">
              <a:noFill/>
              <a:miter lim="800000"/>
              <a:headEnd/>
              <a:tailEnd/>
            </a:ln>
          </p:spPr>
        </p:pic>
        <p:pic>
          <p:nvPicPr>
            <p:cNvPr id="32829" name="Picture 74"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352" y="3259"/>
              <a:ext cx="98" cy="282"/>
            </a:xfrm>
            <a:prstGeom prst="rect">
              <a:avLst/>
            </a:prstGeom>
            <a:noFill/>
            <a:ln w="9525">
              <a:noFill/>
              <a:miter lim="800000"/>
              <a:headEnd/>
              <a:tailEnd/>
            </a:ln>
          </p:spPr>
        </p:pic>
        <p:pic>
          <p:nvPicPr>
            <p:cNvPr id="32830" name="Picture 75" descr="normal"/>
            <p:cNvPicPr>
              <a:picLocks noChangeAspect="1" noChangeArrowheads="1"/>
            </p:cNvPicPr>
            <p:nvPr/>
          </p:nvPicPr>
          <p:blipFill>
            <a:blip r:embed="rId3" cstate="print">
              <a:clrChange>
                <a:clrFrom>
                  <a:srgbClr val="FFFFFF"/>
                </a:clrFrom>
                <a:clrTo>
                  <a:srgbClr val="FFFFFF">
                    <a:alpha val="0"/>
                  </a:srgbClr>
                </a:clrTo>
              </a:clrChange>
            </a:blip>
            <a:srcRect l="58488" t="48518" r="37527" b="39969"/>
            <a:stretch>
              <a:fillRect/>
            </a:stretch>
          </p:blipFill>
          <p:spPr bwMode="auto">
            <a:xfrm>
              <a:off x="3730" y="3241"/>
              <a:ext cx="98" cy="282"/>
            </a:xfrm>
            <a:prstGeom prst="rect">
              <a:avLst/>
            </a:prstGeom>
            <a:noFill/>
            <a:ln w="9525">
              <a:noFill/>
              <a:miter lim="800000"/>
              <a:headEnd/>
              <a:tailEnd/>
            </a:ln>
          </p:spPr>
        </p:pic>
      </p:grpSp>
      <p:sp>
        <p:nvSpPr>
          <p:cNvPr id="32774" name="AutoShape 76"/>
          <p:cNvSpPr>
            <a:spLocks noChangeAspect="1" noChangeArrowheads="1" noTextEdit="1"/>
          </p:cNvSpPr>
          <p:nvPr/>
        </p:nvSpPr>
        <p:spPr bwMode="auto">
          <a:xfrm>
            <a:off x="457200" y="1554163"/>
            <a:ext cx="8229600" cy="4970462"/>
          </a:xfrm>
          <a:prstGeom prst="rect">
            <a:avLst/>
          </a:prstGeom>
          <a:noFill/>
          <a:ln w="9525">
            <a:noFill/>
            <a:miter lim="800000"/>
            <a:headEnd/>
            <a:tailEnd/>
          </a:ln>
        </p:spPr>
        <p:txBody>
          <a:bodyPr/>
          <a:lstStyle/>
          <a:p>
            <a:endParaRPr lang="sv-SE">
              <a:latin typeface="Times New Roman" panose="02020603050405020304" pitchFamily="18" charset="0"/>
              <a:cs typeface="Times New Roman" panose="02020603050405020304" pitchFamily="18" charset="0"/>
            </a:endParaRPr>
          </a:p>
        </p:txBody>
      </p:sp>
      <p:sp>
        <p:nvSpPr>
          <p:cNvPr id="32775" name="Rectangle 77"/>
          <p:cNvSpPr>
            <a:spLocks noChangeArrowheads="1"/>
          </p:cNvSpPr>
          <p:nvPr/>
        </p:nvSpPr>
        <p:spPr bwMode="auto">
          <a:xfrm>
            <a:off x="373980" y="1616075"/>
            <a:ext cx="1551707" cy="307777"/>
          </a:xfrm>
          <a:prstGeom prst="rect">
            <a:avLst/>
          </a:prstGeom>
          <a:noFill/>
          <a:ln w="9525">
            <a:noFill/>
            <a:miter lim="800000"/>
            <a:headEnd/>
            <a:tailEnd/>
          </a:ln>
        </p:spPr>
        <p:txBody>
          <a:bodyPr wrap="none" lIns="0" tIns="0" rIns="0" bIns="0">
            <a:spAutoFit/>
          </a:bodyPr>
          <a:lstStyle/>
          <a:p>
            <a:r>
              <a:rPr lang="sv-SE" sz="2000" dirty="0">
                <a:latin typeface="Times New Roman" panose="02020603050405020304" pitchFamily="18" charset="0"/>
                <a:cs typeface="Times New Roman" panose="02020603050405020304" pitchFamily="18" charset="0"/>
              </a:rPr>
              <a:t>Normbrytande</a:t>
            </a:r>
            <a:r>
              <a:rPr lang="sv-SE" dirty="0">
                <a:latin typeface="Times New Roman" panose="02020603050405020304" pitchFamily="18" charset="0"/>
                <a:cs typeface="Times New Roman" panose="02020603050405020304" pitchFamily="18" charset="0"/>
              </a:rPr>
              <a:t> </a:t>
            </a:r>
          </a:p>
        </p:txBody>
      </p:sp>
      <p:sp>
        <p:nvSpPr>
          <p:cNvPr id="32776" name="Rectangle 78"/>
          <p:cNvSpPr>
            <a:spLocks noChangeArrowheads="1"/>
          </p:cNvSpPr>
          <p:nvPr/>
        </p:nvSpPr>
        <p:spPr bwMode="auto">
          <a:xfrm>
            <a:off x="457200" y="1864053"/>
            <a:ext cx="1187826" cy="307777"/>
          </a:xfrm>
          <a:prstGeom prst="rect">
            <a:avLst/>
          </a:prstGeom>
          <a:noFill/>
          <a:ln w="9525">
            <a:noFill/>
            <a:miter lim="800000"/>
            <a:headEnd/>
            <a:tailEnd/>
          </a:ln>
        </p:spPr>
        <p:txBody>
          <a:bodyPr wrap="none" lIns="0" tIns="0" rIns="0" bIns="0">
            <a:spAutoFit/>
          </a:bodyPr>
          <a:lstStyle/>
          <a:p>
            <a:r>
              <a:rPr lang="sv-SE" sz="2000" dirty="0">
                <a:latin typeface="Times New Roman" panose="02020603050405020304" pitchFamily="18" charset="0"/>
                <a:cs typeface="Times New Roman" panose="02020603050405020304" pitchFamily="18" charset="0"/>
              </a:rPr>
              <a:t>beteende %</a:t>
            </a:r>
          </a:p>
        </p:txBody>
      </p:sp>
      <p:sp>
        <p:nvSpPr>
          <p:cNvPr id="32777" name="Freeform 79"/>
          <p:cNvSpPr>
            <a:spLocks noEditPoints="1"/>
          </p:cNvSpPr>
          <p:nvPr/>
        </p:nvSpPr>
        <p:spPr bwMode="auto">
          <a:xfrm>
            <a:off x="1719263" y="1911350"/>
            <a:ext cx="188912" cy="214313"/>
          </a:xfrm>
          <a:custGeom>
            <a:avLst/>
            <a:gdLst>
              <a:gd name="T0" fmla="*/ 2147483647 w 238"/>
              <a:gd name="T1" fmla="*/ 2147483647 h 271"/>
              <a:gd name="T2" fmla="*/ 2147483647 w 238"/>
              <a:gd name="T3" fmla="*/ 2147483647 h 271"/>
              <a:gd name="T4" fmla="*/ 2147483647 w 238"/>
              <a:gd name="T5" fmla="*/ 2147483647 h 271"/>
              <a:gd name="T6" fmla="*/ 2147483647 w 238"/>
              <a:gd name="T7" fmla="*/ 2147483647 h 271"/>
              <a:gd name="T8" fmla="*/ 2147483647 w 238"/>
              <a:gd name="T9" fmla="*/ 2147483647 h 271"/>
              <a:gd name="T10" fmla="*/ 0 w 238"/>
              <a:gd name="T11" fmla="*/ 2147483647 h 271"/>
              <a:gd name="T12" fmla="*/ 2147483647 w 238"/>
              <a:gd name="T13" fmla="*/ 0 h 271"/>
              <a:gd name="T14" fmla="*/ 2147483647 w 238"/>
              <a:gd name="T15" fmla="*/ 2147483647 h 271"/>
              <a:gd name="T16" fmla="*/ 0 w 238"/>
              <a:gd name="T17" fmla="*/ 2147483647 h 2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8"/>
              <a:gd name="T28" fmla="*/ 0 h 271"/>
              <a:gd name="T29" fmla="*/ 238 w 238"/>
              <a:gd name="T30" fmla="*/ 271 h 2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8" h="271">
                <a:moveTo>
                  <a:pt x="95" y="271"/>
                </a:moveTo>
                <a:lnTo>
                  <a:pt x="95" y="214"/>
                </a:lnTo>
                <a:lnTo>
                  <a:pt x="143" y="214"/>
                </a:lnTo>
                <a:lnTo>
                  <a:pt x="143" y="271"/>
                </a:lnTo>
                <a:lnTo>
                  <a:pt x="95" y="271"/>
                </a:lnTo>
                <a:close/>
                <a:moveTo>
                  <a:pt x="0" y="239"/>
                </a:moveTo>
                <a:lnTo>
                  <a:pt x="118" y="0"/>
                </a:lnTo>
                <a:lnTo>
                  <a:pt x="238" y="239"/>
                </a:lnTo>
                <a:lnTo>
                  <a:pt x="0" y="239"/>
                </a:lnTo>
                <a:close/>
              </a:path>
            </a:pathLst>
          </a:custGeom>
          <a:solidFill>
            <a:srgbClr val="000000"/>
          </a:solidFill>
          <a:ln w="1588">
            <a:solidFill>
              <a:srgbClr val="000000"/>
            </a:solidFill>
            <a:round/>
            <a:headEnd/>
            <a:tailEnd/>
          </a:ln>
        </p:spPr>
        <p:txBody>
          <a:bodyPr/>
          <a:lstStyle/>
          <a:p>
            <a:endParaRPr lang="sv-SE">
              <a:latin typeface="Times New Roman" panose="02020603050405020304" pitchFamily="18" charset="0"/>
              <a:cs typeface="Times New Roman" panose="02020603050405020304" pitchFamily="18" charset="0"/>
            </a:endParaRPr>
          </a:p>
        </p:txBody>
      </p:sp>
      <p:sp>
        <p:nvSpPr>
          <p:cNvPr id="32778" name="Freeform 80"/>
          <p:cNvSpPr>
            <a:spLocks noEditPoints="1"/>
          </p:cNvSpPr>
          <p:nvPr/>
        </p:nvSpPr>
        <p:spPr bwMode="auto">
          <a:xfrm>
            <a:off x="7815263" y="5680075"/>
            <a:ext cx="222250" cy="188913"/>
          </a:xfrm>
          <a:custGeom>
            <a:avLst/>
            <a:gdLst>
              <a:gd name="T0" fmla="*/ 0 w 282"/>
              <a:gd name="T1" fmla="*/ 2147483647 h 238"/>
              <a:gd name="T2" fmla="*/ 2147483647 w 282"/>
              <a:gd name="T3" fmla="*/ 2147483647 h 238"/>
              <a:gd name="T4" fmla="*/ 2147483647 w 282"/>
              <a:gd name="T5" fmla="*/ 2147483647 h 238"/>
              <a:gd name="T6" fmla="*/ 0 w 282"/>
              <a:gd name="T7" fmla="*/ 2147483647 h 238"/>
              <a:gd name="T8" fmla="*/ 0 w 282"/>
              <a:gd name="T9" fmla="*/ 2147483647 h 238"/>
              <a:gd name="T10" fmla="*/ 2147483647 w 282"/>
              <a:gd name="T11" fmla="*/ 0 h 238"/>
              <a:gd name="T12" fmla="*/ 2147483647 w 282"/>
              <a:gd name="T13" fmla="*/ 2147483647 h 238"/>
              <a:gd name="T14" fmla="*/ 2147483647 w 282"/>
              <a:gd name="T15" fmla="*/ 2147483647 h 238"/>
              <a:gd name="T16" fmla="*/ 2147483647 w 282"/>
              <a:gd name="T17" fmla="*/ 0 h 2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2"/>
              <a:gd name="T28" fmla="*/ 0 h 238"/>
              <a:gd name="T29" fmla="*/ 282 w 282"/>
              <a:gd name="T30" fmla="*/ 238 h 2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2" h="238">
                <a:moveTo>
                  <a:pt x="0" y="96"/>
                </a:moveTo>
                <a:lnTo>
                  <a:pt x="69" y="96"/>
                </a:lnTo>
                <a:lnTo>
                  <a:pt x="69" y="143"/>
                </a:lnTo>
                <a:lnTo>
                  <a:pt x="0" y="143"/>
                </a:lnTo>
                <a:lnTo>
                  <a:pt x="0" y="96"/>
                </a:lnTo>
                <a:close/>
                <a:moveTo>
                  <a:pt x="46" y="0"/>
                </a:moveTo>
                <a:lnTo>
                  <a:pt x="282" y="122"/>
                </a:lnTo>
                <a:lnTo>
                  <a:pt x="44" y="238"/>
                </a:lnTo>
                <a:lnTo>
                  <a:pt x="46" y="0"/>
                </a:lnTo>
                <a:close/>
              </a:path>
            </a:pathLst>
          </a:custGeom>
          <a:solidFill>
            <a:srgbClr val="000000"/>
          </a:solidFill>
          <a:ln w="1588">
            <a:solidFill>
              <a:srgbClr val="000000"/>
            </a:solidFill>
            <a:round/>
            <a:headEnd/>
            <a:tailEnd/>
          </a:ln>
        </p:spPr>
        <p:txBody>
          <a:bodyPr/>
          <a:lstStyle/>
          <a:p>
            <a:endParaRPr lang="sv-SE">
              <a:latin typeface="Times New Roman" panose="02020603050405020304" pitchFamily="18" charset="0"/>
              <a:cs typeface="Times New Roman" panose="02020603050405020304" pitchFamily="18" charset="0"/>
            </a:endParaRPr>
          </a:p>
        </p:txBody>
      </p:sp>
      <p:sp>
        <p:nvSpPr>
          <p:cNvPr id="32779" name="Freeform 81"/>
          <p:cNvSpPr>
            <a:spLocks/>
          </p:cNvSpPr>
          <p:nvPr/>
        </p:nvSpPr>
        <p:spPr bwMode="auto">
          <a:xfrm>
            <a:off x="2239963" y="3143250"/>
            <a:ext cx="3975100" cy="2178050"/>
          </a:xfrm>
          <a:custGeom>
            <a:avLst/>
            <a:gdLst>
              <a:gd name="T0" fmla="*/ 2147483647 w 6483"/>
              <a:gd name="T1" fmla="*/ 2147483647 h 2805"/>
              <a:gd name="T2" fmla="*/ 2147483647 w 6483"/>
              <a:gd name="T3" fmla="*/ 2147483647 h 2805"/>
              <a:gd name="T4" fmla="*/ 2147483647 w 6483"/>
              <a:gd name="T5" fmla="*/ 2147483647 h 2805"/>
              <a:gd name="T6" fmla="*/ 2147483647 w 6483"/>
              <a:gd name="T7" fmla="*/ 2147483647 h 2805"/>
              <a:gd name="T8" fmla="*/ 2147483647 w 6483"/>
              <a:gd name="T9" fmla="*/ 2147483647 h 2805"/>
              <a:gd name="T10" fmla="*/ 2147483647 w 6483"/>
              <a:gd name="T11" fmla="*/ 2147483647 h 2805"/>
              <a:gd name="T12" fmla="*/ 2147483647 w 6483"/>
              <a:gd name="T13" fmla="*/ 2147483647 h 2805"/>
              <a:gd name="T14" fmla="*/ 2147483647 w 6483"/>
              <a:gd name="T15" fmla="*/ 2147483647 h 2805"/>
              <a:gd name="T16" fmla="*/ 2147483647 w 6483"/>
              <a:gd name="T17" fmla="*/ 2147483647 h 2805"/>
              <a:gd name="T18" fmla="*/ 2147483647 w 6483"/>
              <a:gd name="T19" fmla="*/ 2147483647 h 2805"/>
              <a:gd name="T20" fmla="*/ 2147483647 w 6483"/>
              <a:gd name="T21" fmla="*/ 2147483647 h 2805"/>
              <a:gd name="T22" fmla="*/ 2147483647 w 6483"/>
              <a:gd name="T23" fmla="*/ 2147483647 h 2805"/>
              <a:gd name="T24" fmla="*/ 2147483647 w 6483"/>
              <a:gd name="T25" fmla="*/ 2147483647 h 2805"/>
              <a:gd name="T26" fmla="*/ 2147483647 w 6483"/>
              <a:gd name="T27" fmla="*/ 2147483647 h 2805"/>
              <a:gd name="T28" fmla="*/ 2147483647 w 6483"/>
              <a:gd name="T29" fmla="*/ 2147483647 h 2805"/>
              <a:gd name="T30" fmla="*/ 2147483647 w 6483"/>
              <a:gd name="T31" fmla="*/ 2147483647 h 2805"/>
              <a:gd name="T32" fmla="*/ 2147483647 w 6483"/>
              <a:gd name="T33" fmla="*/ 2147483647 h 2805"/>
              <a:gd name="T34" fmla="*/ 2147483647 w 6483"/>
              <a:gd name="T35" fmla="*/ 2147483647 h 2805"/>
              <a:gd name="T36" fmla="*/ 2147483647 w 6483"/>
              <a:gd name="T37" fmla="*/ 2147483647 h 2805"/>
              <a:gd name="T38" fmla="*/ 2147483647 w 6483"/>
              <a:gd name="T39" fmla="*/ 2147483647 h 2805"/>
              <a:gd name="T40" fmla="*/ 2147483647 w 6483"/>
              <a:gd name="T41" fmla="*/ 2147483647 h 2805"/>
              <a:gd name="T42" fmla="*/ 2147483647 w 6483"/>
              <a:gd name="T43" fmla="*/ 2147483647 h 2805"/>
              <a:gd name="T44" fmla="*/ 2147483647 w 6483"/>
              <a:gd name="T45" fmla="*/ 2147483647 h 2805"/>
              <a:gd name="T46" fmla="*/ 2147483647 w 6483"/>
              <a:gd name="T47" fmla="*/ 2147483647 h 2805"/>
              <a:gd name="T48" fmla="*/ 2147483647 w 6483"/>
              <a:gd name="T49" fmla="*/ 2147483647 h 2805"/>
              <a:gd name="T50" fmla="*/ 2147483647 w 6483"/>
              <a:gd name="T51" fmla="*/ 0 h 2805"/>
              <a:gd name="T52" fmla="*/ 2147483647 w 6483"/>
              <a:gd name="T53" fmla="*/ 2147483647 h 2805"/>
              <a:gd name="T54" fmla="*/ 2147483647 w 6483"/>
              <a:gd name="T55" fmla="*/ 2147483647 h 2805"/>
              <a:gd name="T56" fmla="*/ 2147483647 w 6483"/>
              <a:gd name="T57" fmla="*/ 2147483647 h 2805"/>
              <a:gd name="T58" fmla="*/ 2147483647 w 6483"/>
              <a:gd name="T59" fmla="*/ 2147483647 h 2805"/>
              <a:gd name="T60" fmla="*/ 2147483647 w 6483"/>
              <a:gd name="T61" fmla="*/ 2147483647 h 2805"/>
              <a:gd name="T62" fmla="*/ 2147483647 w 6483"/>
              <a:gd name="T63" fmla="*/ 2147483647 h 2805"/>
              <a:gd name="T64" fmla="*/ 2147483647 w 6483"/>
              <a:gd name="T65" fmla="*/ 2147483647 h 2805"/>
              <a:gd name="T66" fmla="*/ 2147483647 w 6483"/>
              <a:gd name="T67" fmla="*/ 2147483647 h 2805"/>
              <a:gd name="T68" fmla="*/ 2147483647 w 6483"/>
              <a:gd name="T69" fmla="*/ 2147483647 h 2805"/>
              <a:gd name="T70" fmla="*/ 2147483647 w 6483"/>
              <a:gd name="T71" fmla="*/ 2147483647 h 2805"/>
              <a:gd name="T72" fmla="*/ 2147483647 w 6483"/>
              <a:gd name="T73" fmla="*/ 2147483647 h 2805"/>
              <a:gd name="T74" fmla="*/ 2147483647 w 6483"/>
              <a:gd name="T75" fmla="*/ 2147483647 h 2805"/>
              <a:gd name="T76" fmla="*/ 2147483647 w 6483"/>
              <a:gd name="T77" fmla="*/ 2147483647 h 2805"/>
              <a:gd name="T78" fmla="*/ 2147483647 w 6483"/>
              <a:gd name="T79" fmla="*/ 2147483647 h 2805"/>
              <a:gd name="T80" fmla="*/ 2147483647 w 6483"/>
              <a:gd name="T81" fmla="*/ 2147483647 h 2805"/>
              <a:gd name="T82" fmla="*/ 2147483647 w 6483"/>
              <a:gd name="T83" fmla="*/ 2147483647 h 2805"/>
              <a:gd name="T84" fmla="*/ 2147483647 w 6483"/>
              <a:gd name="T85" fmla="*/ 2147483647 h 2805"/>
              <a:gd name="T86" fmla="*/ 2147483647 w 6483"/>
              <a:gd name="T87" fmla="*/ 2147483647 h 2805"/>
              <a:gd name="T88" fmla="*/ 2147483647 w 6483"/>
              <a:gd name="T89" fmla="*/ 2147483647 h 2805"/>
              <a:gd name="T90" fmla="*/ 2147483647 w 6483"/>
              <a:gd name="T91" fmla="*/ 2147483647 h 2805"/>
              <a:gd name="T92" fmla="*/ 2147483647 w 6483"/>
              <a:gd name="T93" fmla="*/ 2147483647 h 2805"/>
              <a:gd name="T94" fmla="*/ 2147483647 w 6483"/>
              <a:gd name="T95" fmla="*/ 2147483647 h 2805"/>
              <a:gd name="T96" fmla="*/ 2147483647 w 6483"/>
              <a:gd name="T97" fmla="*/ 2147483647 h 2805"/>
              <a:gd name="T98" fmla="*/ 2147483647 w 6483"/>
              <a:gd name="T99" fmla="*/ 2147483647 h 2805"/>
              <a:gd name="T100" fmla="*/ 2147483647 w 6483"/>
              <a:gd name="T101" fmla="*/ 2147483647 h 2805"/>
              <a:gd name="T102" fmla="*/ 2147483647 w 6483"/>
              <a:gd name="T103" fmla="*/ 2147483647 h 2805"/>
              <a:gd name="T104" fmla="*/ 2147483647 w 6483"/>
              <a:gd name="T105" fmla="*/ 2147483647 h 2805"/>
              <a:gd name="T106" fmla="*/ 2147483647 w 6483"/>
              <a:gd name="T107" fmla="*/ 2147483647 h 2805"/>
              <a:gd name="T108" fmla="*/ 2147483647 w 6483"/>
              <a:gd name="T109" fmla="*/ 2147483647 h 280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483"/>
              <a:gd name="T166" fmla="*/ 0 h 2805"/>
              <a:gd name="T167" fmla="*/ 6483 w 6483"/>
              <a:gd name="T168" fmla="*/ 2805 h 280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483" h="2805">
                <a:moveTo>
                  <a:pt x="0" y="2805"/>
                </a:moveTo>
                <a:lnTo>
                  <a:pt x="29" y="2799"/>
                </a:lnTo>
                <a:lnTo>
                  <a:pt x="61" y="2795"/>
                </a:lnTo>
                <a:lnTo>
                  <a:pt x="96" y="2792"/>
                </a:lnTo>
                <a:lnTo>
                  <a:pt x="134" y="2790"/>
                </a:lnTo>
                <a:lnTo>
                  <a:pt x="176" y="2788"/>
                </a:lnTo>
                <a:lnTo>
                  <a:pt x="219" y="2786"/>
                </a:lnTo>
                <a:lnTo>
                  <a:pt x="265" y="2786"/>
                </a:lnTo>
                <a:lnTo>
                  <a:pt x="315" y="2784"/>
                </a:lnTo>
                <a:lnTo>
                  <a:pt x="364" y="2784"/>
                </a:lnTo>
                <a:lnTo>
                  <a:pt x="417" y="2782"/>
                </a:lnTo>
                <a:lnTo>
                  <a:pt x="473" y="2782"/>
                </a:lnTo>
                <a:lnTo>
                  <a:pt x="528" y="2780"/>
                </a:lnTo>
                <a:lnTo>
                  <a:pt x="585" y="2778"/>
                </a:lnTo>
                <a:lnTo>
                  <a:pt x="644" y="2776"/>
                </a:lnTo>
                <a:lnTo>
                  <a:pt x="766" y="2767"/>
                </a:lnTo>
                <a:lnTo>
                  <a:pt x="827" y="2761"/>
                </a:lnTo>
                <a:lnTo>
                  <a:pt x="890" y="2754"/>
                </a:lnTo>
                <a:lnTo>
                  <a:pt x="953" y="2746"/>
                </a:lnTo>
                <a:lnTo>
                  <a:pt x="1015" y="2735"/>
                </a:lnTo>
                <a:lnTo>
                  <a:pt x="1078" y="2723"/>
                </a:lnTo>
                <a:lnTo>
                  <a:pt x="1141" y="2710"/>
                </a:lnTo>
                <a:lnTo>
                  <a:pt x="1204" y="2693"/>
                </a:lnTo>
                <a:lnTo>
                  <a:pt x="1267" y="2674"/>
                </a:lnTo>
                <a:lnTo>
                  <a:pt x="1328" y="2653"/>
                </a:lnTo>
                <a:lnTo>
                  <a:pt x="1389" y="2630"/>
                </a:lnTo>
                <a:lnTo>
                  <a:pt x="1450" y="2603"/>
                </a:lnTo>
                <a:lnTo>
                  <a:pt x="1509" y="2575"/>
                </a:lnTo>
                <a:lnTo>
                  <a:pt x="1566" y="2542"/>
                </a:lnTo>
                <a:lnTo>
                  <a:pt x="1623" y="2508"/>
                </a:lnTo>
                <a:lnTo>
                  <a:pt x="1676" y="2468"/>
                </a:lnTo>
                <a:lnTo>
                  <a:pt x="1730" y="2426"/>
                </a:lnTo>
                <a:lnTo>
                  <a:pt x="1756" y="2403"/>
                </a:lnTo>
                <a:lnTo>
                  <a:pt x="1781" y="2378"/>
                </a:lnTo>
                <a:lnTo>
                  <a:pt x="1808" y="2352"/>
                </a:lnTo>
                <a:lnTo>
                  <a:pt x="1832" y="2323"/>
                </a:lnTo>
                <a:lnTo>
                  <a:pt x="1857" y="2293"/>
                </a:lnTo>
                <a:lnTo>
                  <a:pt x="1882" y="2260"/>
                </a:lnTo>
                <a:lnTo>
                  <a:pt x="1907" y="2226"/>
                </a:lnTo>
                <a:lnTo>
                  <a:pt x="1932" y="2190"/>
                </a:lnTo>
                <a:lnTo>
                  <a:pt x="1956" y="2152"/>
                </a:lnTo>
                <a:lnTo>
                  <a:pt x="1981" y="2114"/>
                </a:lnTo>
                <a:lnTo>
                  <a:pt x="2006" y="2074"/>
                </a:lnTo>
                <a:lnTo>
                  <a:pt x="2031" y="2034"/>
                </a:lnTo>
                <a:lnTo>
                  <a:pt x="2078" y="1946"/>
                </a:lnTo>
                <a:lnTo>
                  <a:pt x="2128" y="1857"/>
                </a:lnTo>
                <a:lnTo>
                  <a:pt x="2175" y="1763"/>
                </a:lnTo>
                <a:lnTo>
                  <a:pt x="2223" y="1666"/>
                </a:lnTo>
                <a:lnTo>
                  <a:pt x="2269" y="1567"/>
                </a:lnTo>
                <a:lnTo>
                  <a:pt x="2316" y="1466"/>
                </a:lnTo>
                <a:lnTo>
                  <a:pt x="2411" y="1260"/>
                </a:lnTo>
                <a:lnTo>
                  <a:pt x="2507" y="1055"/>
                </a:lnTo>
                <a:lnTo>
                  <a:pt x="2554" y="954"/>
                </a:lnTo>
                <a:lnTo>
                  <a:pt x="2602" y="855"/>
                </a:lnTo>
                <a:lnTo>
                  <a:pt x="2650" y="760"/>
                </a:lnTo>
                <a:lnTo>
                  <a:pt x="2697" y="666"/>
                </a:lnTo>
                <a:lnTo>
                  <a:pt x="2747" y="575"/>
                </a:lnTo>
                <a:lnTo>
                  <a:pt x="2796" y="489"/>
                </a:lnTo>
                <a:lnTo>
                  <a:pt x="2821" y="449"/>
                </a:lnTo>
                <a:lnTo>
                  <a:pt x="2846" y="409"/>
                </a:lnTo>
                <a:lnTo>
                  <a:pt x="2870" y="371"/>
                </a:lnTo>
                <a:lnTo>
                  <a:pt x="2897" y="333"/>
                </a:lnTo>
                <a:lnTo>
                  <a:pt x="2922" y="299"/>
                </a:lnTo>
                <a:lnTo>
                  <a:pt x="2949" y="264"/>
                </a:lnTo>
                <a:lnTo>
                  <a:pt x="2973" y="232"/>
                </a:lnTo>
                <a:lnTo>
                  <a:pt x="3000" y="202"/>
                </a:lnTo>
                <a:lnTo>
                  <a:pt x="3027" y="173"/>
                </a:lnTo>
                <a:lnTo>
                  <a:pt x="3051" y="146"/>
                </a:lnTo>
                <a:lnTo>
                  <a:pt x="3078" y="122"/>
                </a:lnTo>
                <a:lnTo>
                  <a:pt x="3107" y="99"/>
                </a:lnTo>
                <a:lnTo>
                  <a:pt x="3133" y="78"/>
                </a:lnTo>
                <a:lnTo>
                  <a:pt x="3160" y="61"/>
                </a:lnTo>
                <a:lnTo>
                  <a:pt x="3188" y="43"/>
                </a:lnTo>
                <a:lnTo>
                  <a:pt x="3215" y="30"/>
                </a:lnTo>
                <a:lnTo>
                  <a:pt x="3244" y="19"/>
                </a:lnTo>
                <a:lnTo>
                  <a:pt x="3272" y="9"/>
                </a:lnTo>
                <a:lnTo>
                  <a:pt x="3301" y="3"/>
                </a:lnTo>
                <a:lnTo>
                  <a:pt x="3329" y="0"/>
                </a:lnTo>
                <a:lnTo>
                  <a:pt x="3358" y="0"/>
                </a:lnTo>
                <a:lnTo>
                  <a:pt x="3388" y="2"/>
                </a:lnTo>
                <a:lnTo>
                  <a:pt x="3417" y="5"/>
                </a:lnTo>
                <a:lnTo>
                  <a:pt x="3449" y="11"/>
                </a:lnTo>
                <a:lnTo>
                  <a:pt x="3480" y="21"/>
                </a:lnTo>
                <a:lnTo>
                  <a:pt x="3510" y="32"/>
                </a:lnTo>
                <a:lnTo>
                  <a:pt x="3543" y="45"/>
                </a:lnTo>
                <a:lnTo>
                  <a:pt x="3575" y="61"/>
                </a:lnTo>
                <a:lnTo>
                  <a:pt x="3607" y="78"/>
                </a:lnTo>
                <a:lnTo>
                  <a:pt x="3640" y="99"/>
                </a:lnTo>
                <a:lnTo>
                  <a:pt x="3674" y="120"/>
                </a:lnTo>
                <a:lnTo>
                  <a:pt x="3707" y="144"/>
                </a:lnTo>
                <a:lnTo>
                  <a:pt x="3741" y="169"/>
                </a:lnTo>
                <a:lnTo>
                  <a:pt x="3775" y="196"/>
                </a:lnTo>
                <a:lnTo>
                  <a:pt x="3809" y="224"/>
                </a:lnTo>
                <a:lnTo>
                  <a:pt x="3844" y="255"/>
                </a:lnTo>
                <a:lnTo>
                  <a:pt x="3880" y="287"/>
                </a:lnTo>
                <a:lnTo>
                  <a:pt x="3914" y="320"/>
                </a:lnTo>
                <a:lnTo>
                  <a:pt x="3950" y="354"/>
                </a:lnTo>
                <a:lnTo>
                  <a:pt x="3985" y="390"/>
                </a:lnTo>
                <a:lnTo>
                  <a:pt x="4057" y="464"/>
                </a:lnTo>
                <a:lnTo>
                  <a:pt x="4127" y="544"/>
                </a:lnTo>
                <a:lnTo>
                  <a:pt x="4200" y="628"/>
                </a:lnTo>
                <a:lnTo>
                  <a:pt x="4272" y="714"/>
                </a:lnTo>
                <a:lnTo>
                  <a:pt x="4345" y="801"/>
                </a:lnTo>
                <a:lnTo>
                  <a:pt x="4417" y="893"/>
                </a:lnTo>
                <a:lnTo>
                  <a:pt x="4487" y="984"/>
                </a:lnTo>
                <a:lnTo>
                  <a:pt x="4560" y="1078"/>
                </a:lnTo>
                <a:lnTo>
                  <a:pt x="4701" y="1264"/>
                </a:lnTo>
                <a:lnTo>
                  <a:pt x="4769" y="1356"/>
                </a:lnTo>
                <a:lnTo>
                  <a:pt x="4838" y="1447"/>
                </a:lnTo>
                <a:lnTo>
                  <a:pt x="4904" y="1535"/>
                </a:lnTo>
                <a:lnTo>
                  <a:pt x="4971" y="1620"/>
                </a:lnTo>
                <a:lnTo>
                  <a:pt x="5036" y="1702"/>
                </a:lnTo>
                <a:lnTo>
                  <a:pt x="5099" y="1782"/>
                </a:lnTo>
                <a:lnTo>
                  <a:pt x="5160" y="1857"/>
                </a:lnTo>
                <a:lnTo>
                  <a:pt x="5190" y="1891"/>
                </a:lnTo>
                <a:lnTo>
                  <a:pt x="5219" y="1925"/>
                </a:lnTo>
                <a:lnTo>
                  <a:pt x="5247" y="1958"/>
                </a:lnTo>
                <a:lnTo>
                  <a:pt x="5276" y="1990"/>
                </a:lnTo>
                <a:lnTo>
                  <a:pt x="5304" y="2020"/>
                </a:lnTo>
                <a:lnTo>
                  <a:pt x="5331" y="2047"/>
                </a:lnTo>
                <a:lnTo>
                  <a:pt x="5358" y="2074"/>
                </a:lnTo>
                <a:lnTo>
                  <a:pt x="5384" y="2098"/>
                </a:lnTo>
                <a:lnTo>
                  <a:pt x="5409" y="2121"/>
                </a:lnTo>
                <a:lnTo>
                  <a:pt x="5436" y="2142"/>
                </a:lnTo>
                <a:lnTo>
                  <a:pt x="5459" y="2163"/>
                </a:lnTo>
                <a:lnTo>
                  <a:pt x="5483" y="2182"/>
                </a:lnTo>
                <a:lnTo>
                  <a:pt x="5508" y="2199"/>
                </a:lnTo>
                <a:lnTo>
                  <a:pt x="5531" y="2217"/>
                </a:lnTo>
                <a:lnTo>
                  <a:pt x="5554" y="2234"/>
                </a:lnTo>
                <a:lnTo>
                  <a:pt x="5577" y="2251"/>
                </a:lnTo>
                <a:lnTo>
                  <a:pt x="5600" y="2266"/>
                </a:lnTo>
                <a:lnTo>
                  <a:pt x="5622" y="2281"/>
                </a:lnTo>
                <a:lnTo>
                  <a:pt x="5643" y="2295"/>
                </a:lnTo>
                <a:lnTo>
                  <a:pt x="5666" y="2308"/>
                </a:lnTo>
                <a:lnTo>
                  <a:pt x="5687" y="2321"/>
                </a:lnTo>
                <a:lnTo>
                  <a:pt x="5708" y="2335"/>
                </a:lnTo>
                <a:lnTo>
                  <a:pt x="5729" y="2346"/>
                </a:lnTo>
                <a:lnTo>
                  <a:pt x="5750" y="2357"/>
                </a:lnTo>
                <a:lnTo>
                  <a:pt x="5769" y="2367"/>
                </a:lnTo>
                <a:lnTo>
                  <a:pt x="5790" y="2378"/>
                </a:lnTo>
                <a:lnTo>
                  <a:pt x="5809" y="2388"/>
                </a:lnTo>
                <a:lnTo>
                  <a:pt x="5828" y="2397"/>
                </a:lnTo>
                <a:lnTo>
                  <a:pt x="5866" y="2415"/>
                </a:lnTo>
                <a:lnTo>
                  <a:pt x="5904" y="2430"/>
                </a:lnTo>
                <a:lnTo>
                  <a:pt x="5940" y="2443"/>
                </a:lnTo>
                <a:lnTo>
                  <a:pt x="5975" y="2455"/>
                </a:lnTo>
                <a:lnTo>
                  <a:pt x="6009" y="2466"/>
                </a:lnTo>
                <a:lnTo>
                  <a:pt x="6041" y="2476"/>
                </a:lnTo>
                <a:lnTo>
                  <a:pt x="6074" y="2485"/>
                </a:lnTo>
                <a:lnTo>
                  <a:pt x="6106" y="2493"/>
                </a:lnTo>
                <a:lnTo>
                  <a:pt x="6137" y="2498"/>
                </a:lnTo>
                <a:lnTo>
                  <a:pt x="6165" y="2504"/>
                </a:lnTo>
                <a:lnTo>
                  <a:pt x="6194" y="2510"/>
                </a:lnTo>
                <a:lnTo>
                  <a:pt x="6222" y="2514"/>
                </a:lnTo>
                <a:lnTo>
                  <a:pt x="6249" y="2519"/>
                </a:lnTo>
                <a:lnTo>
                  <a:pt x="6276" y="2523"/>
                </a:lnTo>
                <a:lnTo>
                  <a:pt x="6300" y="2527"/>
                </a:lnTo>
                <a:lnTo>
                  <a:pt x="6325" y="2531"/>
                </a:lnTo>
                <a:lnTo>
                  <a:pt x="6350" y="2535"/>
                </a:lnTo>
                <a:lnTo>
                  <a:pt x="6373" y="2540"/>
                </a:lnTo>
                <a:lnTo>
                  <a:pt x="6396" y="2544"/>
                </a:lnTo>
                <a:lnTo>
                  <a:pt x="6418" y="2550"/>
                </a:lnTo>
                <a:lnTo>
                  <a:pt x="6441" y="2556"/>
                </a:lnTo>
                <a:lnTo>
                  <a:pt x="6462" y="2563"/>
                </a:lnTo>
                <a:lnTo>
                  <a:pt x="6483" y="2571"/>
                </a:lnTo>
              </a:path>
            </a:pathLst>
          </a:custGeom>
          <a:noFill/>
          <a:ln w="19050">
            <a:solidFill>
              <a:srgbClr val="000000"/>
            </a:solidFill>
            <a:round/>
            <a:headEnd/>
            <a:tailEnd/>
          </a:ln>
        </p:spPr>
        <p:txBody>
          <a:bodyPr/>
          <a:lstStyle/>
          <a:p>
            <a:endParaRPr lang="sv-SE">
              <a:latin typeface="Times New Roman" panose="02020603050405020304" pitchFamily="18" charset="0"/>
              <a:cs typeface="Times New Roman" panose="02020603050405020304" pitchFamily="18" charset="0"/>
            </a:endParaRPr>
          </a:p>
        </p:txBody>
      </p:sp>
      <p:sp>
        <p:nvSpPr>
          <p:cNvPr id="32780" name="Rectangle 82"/>
          <p:cNvSpPr>
            <a:spLocks noChangeArrowheads="1"/>
          </p:cNvSpPr>
          <p:nvPr/>
        </p:nvSpPr>
        <p:spPr bwMode="auto">
          <a:xfrm>
            <a:off x="1397000" y="5102225"/>
            <a:ext cx="230832" cy="276999"/>
          </a:xfrm>
          <a:prstGeom prst="rect">
            <a:avLst/>
          </a:prstGeom>
          <a:noFill/>
          <a:ln w="9525">
            <a:noFill/>
            <a:miter lim="800000"/>
            <a:headEnd/>
            <a:tailEnd/>
          </a:ln>
        </p:spPr>
        <p:txBody>
          <a:bodyPr wrap="none" lIns="0" tIns="0" rIns="0" bIns="0">
            <a:spAutoFit/>
          </a:bodyPr>
          <a:lstStyle/>
          <a:p>
            <a:r>
              <a:rPr lang="sv-SE" dirty="0">
                <a:latin typeface="Times New Roman" panose="02020603050405020304" pitchFamily="18" charset="0"/>
                <a:cs typeface="Times New Roman" panose="02020603050405020304" pitchFamily="18" charset="0"/>
              </a:rPr>
              <a:t>10</a:t>
            </a:r>
          </a:p>
        </p:txBody>
      </p:sp>
      <p:sp>
        <p:nvSpPr>
          <p:cNvPr id="32781" name="Rectangle 83"/>
          <p:cNvSpPr>
            <a:spLocks noChangeArrowheads="1"/>
          </p:cNvSpPr>
          <p:nvPr/>
        </p:nvSpPr>
        <p:spPr bwMode="auto">
          <a:xfrm>
            <a:off x="1392238" y="2752725"/>
            <a:ext cx="230832" cy="276999"/>
          </a:xfrm>
          <a:prstGeom prst="rect">
            <a:avLst/>
          </a:prstGeom>
          <a:noFill/>
          <a:ln w="9525">
            <a:noFill/>
            <a:miter lim="800000"/>
            <a:headEnd/>
            <a:tailEnd/>
          </a:ln>
        </p:spPr>
        <p:txBody>
          <a:bodyPr wrap="none" lIns="0" tIns="0" rIns="0" bIns="0">
            <a:spAutoFit/>
          </a:bodyPr>
          <a:lstStyle/>
          <a:p>
            <a:r>
              <a:rPr lang="sv-SE" dirty="0">
                <a:latin typeface="Times New Roman" panose="02020603050405020304" pitchFamily="18" charset="0"/>
                <a:cs typeface="Times New Roman" panose="02020603050405020304" pitchFamily="18" charset="0"/>
              </a:rPr>
              <a:t>70</a:t>
            </a:r>
          </a:p>
        </p:txBody>
      </p:sp>
      <p:sp>
        <p:nvSpPr>
          <p:cNvPr id="32782" name="Rectangle 84"/>
          <p:cNvSpPr>
            <a:spLocks noChangeArrowheads="1"/>
          </p:cNvSpPr>
          <p:nvPr/>
        </p:nvSpPr>
        <p:spPr bwMode="auto">
          <a:xfrm>
            <a:off x="8064500" y="5902325"/>
            <a:ext cx="583493" cy="307777"/>
          </a:xfrm>
          <a:prstGeom prst="rect">
            <a:avLst/>
          </a:prstGeom>
          <a:noFill/>
          <a:ln w="9525">
            <a:noFill/>
            <a:miter lim="800000"/>
            <a:headEnd/>
            <a:tailEnd/>
          </a:ln>
        </p:spPr>
        <p:txBody>
          <a:bodyPr wrap="none" lIns="0" tIns="0" rIns="0" bIns="0">
            <a:spAutoFit/>
          </a:bodyPr>
          <a:lstStyle/>
          <a:p>
            <a:r>
              <a:rPr lang="sv-SE" sz="2000" dirty="0">
                <a:latin typeface="Times New Roman" panose="02020603050405020304" pitchFamily="18" charset="0"/>
                <a:cs typeface="Times New Roman" panose="02020603050405020304" pitchFamily="18" charset="0"/>
              </a:rPr>
              <a:t>Ålder</a:t>
            </a:r>
          </a:p>
        </p:txBody>
      </p:sp>
      <p:sp>
        <p:nvSpPr>
          <p:cNvPr id="32783" name="Rectangle 85"/>
          <p:cNvSpPr>
            <a:spLocks noChangeArrowheads="1"/>
          </p:cNvSpPr>
          <p:nvPr/>
        </p:nvSpPr>
        <p:spPr bwMode="auto">
          <a:xfrm>
            <a:off x="3287713" y="5873750"/>
            <a:ext cx="230832" cy="276999"/>
          </a:xfrm>
          <a:prstGeom prst="rect">
            <a:avLst/>
          </a:prstGeom>
          <a:noFill/>
          <a:ln w="9525">
            <a:noFill/>
            <a:miter lim="800000"/>
            <a:headEnd/>
            <a:tailEnd/>
          </a:ln>
        </p:spPr>
        <p:txBody>
          <a:bodyPr wrap="none" lIns="0" tIns="0" rIns="0" bIns="0">
            <a:spAutoFit/>
          </a:bodyPr>
          <a:lstStyle/>
          <a:p>
            <a:r>
              <a:rPr lang="sv-SE" dirty="0">
                <a:solidFill>
                  <a:srgbClr val="000000"/>
                </a:solidFill>
                <a:latin typeface="Times New Roman" panose="02020603050405020304" pitchFamily="18" charset="0"/>
                <a:cs typeface="Times New Roman" panose="02020603050405020304" pitchFamily="18" charset="0"/>
              </a:rPr>
              <a:t>12</a:t>
            </a:r>
            <a:endParaRPr lang="sv-SE" dirty="0">
              <a:latin typeface="Times New Roman" panose="02020603050405020304" pitchFamily="18" charset="0"/>
              <a:cs typeface="Times New Roman" panose="02020603050405020304" pitchFamily="18" charset="0"/>
            </a:endParaRPr>
          </a:p>
        </p:txBody>
      </p:sp>
      <p:sp>
        <p:nvSpPr>
          <p:cNvPr id="32784" name="Rectangle 86"/>
          <p:cNvSpPr>
            <a:spLocks noChangeArrowheads="1"/>
          </p:cNvSpPr>
          <p:nvPr/>
        </p:nvSpPr>
        <p:spPr bwMode="auto">
          <a:xfrm>
            <a:off x="4838700" y="5873750"/>
            <a:ext cx="230832" cy="276999"/>
          </a:xfrm>
          <a:prstGeom prst="rect">
            <a:avLst/>
          </a:prstGeom>
          <a:noFill/>
          <a:ln w="9525">
            <a:noFill/>
            <a:miter lim="800000"/>
            <a:headEnd/>
            <a:tailEnd/>
          </a:ln>
        </p:spPr>
        <p:txBody>
          <a:bodyPr wrap="none" lIns="0" tIns="0" rIns="0" bIns="0">
            <a:spAutoFit/>
          </a:bodyPr>
          <a:lstStyle/>
          <a:p>
            <a:r>
              <a:rPr lang="sv-SE" dirty="0">
                <a:latin typeface="Times New Roman" panose="02020603050405020304" pitchFamily="18" charset="0"/>
                <a:cs typeface="Times New Roman" panose="02020603050405020304" pitchFamily="18" charset="0"/>
              </a:rPr>
              <a:t>17</a:t>
            </a:r>
          </a:p>
        </p:txBody>
      </p:sp>
      <p:sp>
        <p:nvSpPr>
          <p:cNvPr id="32785" name="Rectangle 87"/>
          <p:cNvSpPr>
            <a:spLocks noChangeArrowheads="1"/>
          </p:cNvSpPr>
          <p:nvPr/>
        </p:nvSpPr>
        <p:spPr bwMode="auto">
          <a:xfrm>
            <a:off x="6305550" y="5873750"/>
            <a:ext cx="230832" cy="276999"/>
          </a:xfrm>
          <a:prstGeom prst="rect">
            <a:avLst/>
          </a:prstGeom>
          <a:noFill/>
          <a:ln w="9525">
            <a:noFill/>
            <a:miter lim="800000"/>
            <a:headEnd/>
            <a:tailEnd/>
          </a:ln>
        </p:spPr>
        <p:txBody>
          <a:bodyPr wrap="none" lIns="0" tIns="0" rIns="0" bIns="0">
            <a:spAutoFit/>
          </a:bodyPr>
          <a:lstStyle/>
          <a:p>
            <a:r>
              <a:rPr lang="sv-SE" dirty="0">
                <a:latin typeface="Times New Roman" panose="02020603050405020304" pitchFamily="18" charset="0"/>
                <a:cs typeface="Times New Roman" panose="02020603050405020304" pitchFamily="18" charset="0"/>
              </a:rPr>
              <a:t>22</a:t>
            </a:r>
          </a:p>
        </p:txBody>
      </p:sp>
      <p:sp>
        <p:nvSpPr>
          <p:cNvPr id="32786" name="Rectangle 88"/>
          <p:cNvSpPr>
            <a:spLocks noChangeArrowheads="1"/>
          </p:cNvSpPr>
          <p:nvPr/>
        </p:nvSpPr>
        <p:spPr bwMode="auto">
          <a:xfrm>
            <a:off x="2119313" y="6210300"/>
            <a:ext cx="859210" cy="276999"/>
          </a:xfrm>
          <a:prstGeom prst="rect">
            <a:avLst/>
          </a:prstGeom>
          <a:noFill/>
          <a:ln w="9525">
            <a:noFill/>
            <a:miter lim="800000"/>
            <a:headEnd/>
            <a:tailEnd/>
          </a:ln>
        </p:spPr>
        <p:txBody>
          <a:bodyPr wrap="none" lIns="0" tIns="0" rIns="0" bIns="0">
            <a:spAutoFit/>
          </a:bodyPr>
          <a:lstStyle/>
          <a:p>
            <a:r>
              <a:rPr lang="sv-SE" dirty="0">
                <a:solidFill>
                  <a:srgbClr val="000000"/>
                </a:solidFill>
                <a:latin typeface="Times New Roman" panose="02020603050405020304" pitchFamily="18" charset="0"/>
                <a:cs typeface="Times New Roman" panose="02020603050405020304" pitchFamily="18" charset="0"/>
              </a:rPr>
              <a:t>Barndom</a:t>
            </a:r>
          </a:p>
        </p:txBody>
      </p:sp>
      <p:sp>
        <p:nvSpPr>
          <p:cNvPr id="32787" name="Rectangle 89"/>
          <p:cNvSpPr>
            <a:spLocks noChangeArrowheads="1"/>
          </p:cNvSpPr>
          <p:nvPr/>
        </p:nvSpPr>
        <p:spPr bwMode="auto">
          <a:xfrm>
            <a:off x="4578350" y="6210300"/>
            <a:ext cx="807913" cy="276999"/>
          </a:xfrm>
          <a:prstGeom prst="rect">
            <a:avLst/>
          </a:prstGeom>
          <a:noFill/>
          <a:ln w="9525">
            <a:noFill/>
            <a:miter lim="800000"/>
            <a:headEnd/>
            <a:tailEnd/>
          </a:ln>
        </p:spPr>
        <p:txBody>
          <a:bodyPr wrap="none" lIns="0" tIns="0" rIns="0" bIns="0">
            <a:spAutoFit/>
          </a:bodyPr>
          <a:lstStyle/>
          <a:p>
            <a:r>
              <a:rPr lang="sv-SE" dirty="0">
                <a:latin typeface="Times New Roman" panose="02020603050405020304" pitchFamily="18" charset="0"/>
                <a:cs typeface="Times New Roman" panose="02020603050405020304" pitchFamily="18" charset="0"/>
              </a:rPr>
              <a:t>Ungdom</a:t>
            </a:r>
          </a:p>
        </p:txBody>
      </p:sp>
      <p:sp>
        <p:nvSpPr>
          <p:cNvPr id="32788" name="Rectangle 90"/>
          <p:cNvSpPr>
            <a:spLocks noChangeArrowheads="1"/>
          </p:cNvSpPr>
          <p:nvPr/>
        </p:nvSpPr>
        <p:spPr bwMode="auto">
          <a:xfrm>
            <a:off x="6731000" y="6202363"/>
            <a:ext cx="1063368" cy="276999"/>
          </a:xfrm>
          <a:prstGeom prst="rect">
            <a:avLst/>
          </a:prstGeom>
          <a:noFill/>
          <a:ln w="9525">
            <a:noFill/>
            <a:miter lim="800000"/>
            <a:headEnd/>
            <a:tailEnd/>
          </a:ln>
        </p:spPr>
        <p:txBody>
          <a:bodyPr wrap="none" lIns="0" tIns="0" rIns="0" bIns="0">
            <a:spAutoFit/>
          </a:bodyPr>
          <a:lstStyle/>
          <a:p>
            <a:r>
              <a:rPr lang="sv-SE" dirty="0">
                <a:latin typeface="Times New Roman" panose="02020603050405020304" pitchFamily="18" charset="0"/>
                <a:cs typeface="Times New Roman" panose="02020603050405020304" pitchFamily="18" charset="0"/>
              </a:rPr>
              <a:t>Vuxenålder</a:t>
            </a:r>
          </a:p>
        </p:txBody>
      </p:sp>
      <p:sp>
        <p:nvSpPr>
          <p:cNvPr id="32789" name="Freeform 91"/>
          <p:cNvSpPr>
            <a:spLocks noEditPoints="1"/>
          </p:cNvSpPr>
          <p:nvPr/>
        </p:nvSpPr>
        <p:spPr bwMode="auto">
          <a:xfrm>
            <a:off x="1795463" y="2149475"/>
            <a:ext cx="38100" cy="114300"/>
          </a:xfrm>
          <a:custGeom>
            <a:avLst/>
            <a:gdLst>
              <a:gd name="T0" fmla="*/ 2147483647 w 48"/>
              <a:gd name="T1" fmla="*/ 0 h 143"/>
              <a:gd name="T2" fmla="*/ 2147483647 w 48"/>
              <a:gd name="T3" fmla="*/ 2147483647 h 143"/>
              <a:gd name="T4" fmla="*/ 0 w 48"/>
              <a:gd name="T5" fmla="*/ 2147483647 h 143"/>
              <a:gd name="T6" fmla="*/ 0 w 48"/>
              <a:gd name="T7" fmla="*/ 0 h 143"/>
              <a:gd name="T8" fmla="*/ 2147483647 w 48"/>
              <a:gd name="T9" fmla="*/ 0 h 143"/>
              <a:gd name="T10" fmla="*/ 2147483647 w 48"/>
              <a:gd name="T11" fmla="*/ 2147483647 h 143"/>
              <a:gd name="T12" fmla="*/ 2147483647 w 48"/>
              <a:gd name="T13" fmla="*/ 2147483647 h 143"/>
              <a:gd name="T14" fmla="*/ 0 w 48"/>
              <a:gd name="T15" fmla="*/ 2147483647 h 143"/>
              <a:gd name="T16" fmla="*/ 0 w 48"/>
              <a:gd name="T17" fmla="*/ 2147483647 h 143"/>
              <a:gd name="T18" fmla="*/ 2147483647 w 48"/>
              <a:gd name="T19" fmla="*/ 2147483647 h 1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143"/>
              <a:gd name="T32" fmla="*/ 48 w 48"/>
              <a:gd name="T33" fmla="*/ 143 h 1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143">
                <a:moveTo>
                  <a:pt x="48" y="0"/>
                </a:moveTo>
                <a:lnTo>
                  <a:pt x="48" y="48"/>
                </a:lnTo>
                <a:lnTo>
                  <a:pt x="0" y="48"/>
                </a:lnTo>
                <a:lnTo>
                  <a:pt x="0" y="0"/>
                </a:lnTo>
                <a:lnTo>
                  <a:pt x="48" y="0"/>
                </a:lnTo>
                <a:close/>
                <a:moveTo>
                  <a:pt x="48" y="96"/>
                </a:moveTo>
                <a:lnTo>
                  <a:pt x="48" y="143"/>
                </a:lnTo>
                <a:lnTo>
                  <a:pt x="0" y="143"/>
                </a:lnTo>
                <a:lnTo>
                  <a:pt x="0" y="96"/>
                </a:lnTo>
                <a:lnTo>
                  <a:pt x="48" y="96"/>
                </a:lnTo>
                <a:close/>
              </a:path>
            </a:pathLst>
          </a:custGeom>
          <a:solidFill>
            <a:srgbClr val="000000"/>
          </a:solidFill>
          <a:ln w="1588">
            <a:solidFill>
              <a:srgbClr val="000000"/>
            </a:solidFill>
            <a:round/>
            <a:headEnd/>
            <a:tailEnd/>
          </a:ln>
        </p:spPr>
        <p:txBody>
          <a:bodyPr/>
          <a:lstStyle/>
          <a:p>
            <a:endParaRPr lang="sv-SE">
              <a:latin typeface="Times New Roman" panose="02020603050405020304" pitchFamily="18" charset="0"/>
              <a:cs typeface="Times New Roman" panose="02020603050405020304" pitchFamily="18" charset="0"/>
            </a:endParaRPr>
          </a:p>
        </p:txBody>
      </p:sp>
      <p:sp>
        <p:nvSpPr>
          <p:cNvPr id="32790" name="Line 92"/>
          <p:cNvSpPr>
            <a:spLocks noChangeShapeType="1"/>
          </p:cNvSpPr>
          <p:nvPr/>
        </p:nvSpPr>
        <p:spPr bwMode="auto">
          <a:xfrm>
            <a:off x="1812925" y="2287588"/>
            <a:ext cx="1588" cy="3498850"/>
          </a:xfrm>
          <a:prstGeom prst="line">
            <a:avLst/>
          </a:prstGeom>
          <a:noFill/>
          <a:ln w="38100">
            <a:solidFill>
              <a:srgbClr val="000000"/>
            </a:solidFill>
            <a:round/>
            <a:headEnd/>
            <a:tailEnd/>
          </a:ln>
        </p:spPr>
        <p:txBody>
          <a:bodyPr/>
          <a:lstStyle/>
          <a:p>
            <a:endParaRPr lang="sv-SE">
              <a:latin typeface="Times New Roman" panose="02020603050405020304" pitchFamily="18" charset="0"/>
              <a:cs typeface="Times New Roman" panose="02020603050405020304" pitchFamily="18" charset="0"/>
            </a:endParaRPr>
          </a:p>
        </p:txBody>
      </p:sp>
      <p:sp>
        <p:nvSpPr>
          <p:cNvPr id="32791" name="Freeform 93"/>
          <p:cNvSpPr>
            <a:spLocks noEditPoints="1"/>
          </p:cNvSpPr>
          <p:nvPr/>
        </p:nvSpPr>
        <p:spPr bwMode="auto">
          <a:xfrm>
            <a:off x="7659688" y="5756275"/>
            <a:ext cx="114300" cy="39688"/>
          </a:xfrm>
          <a:custGeom>
            <a:avLst/>
            <a:gdLst>
              <a:gd name="T0" fmla="*/ 2147483647 w 143"/>
              <a:gd name="T1" fmla="*/ 2147483647 h 49"/>
              <a:gd name="T2" fmla="*/ 2147483647 w 143"/>
              <a:gd name="T3" fmla="*/ 2147483647 h 49"/>
              <a:gd name="T4" fmla="*/ 2147483647 w 143"/>
              <a:gd name="T5" fmla="*/ 0 h 49"/>
              <a:gd name="T6" fmla="*/ 2147483647 w 143"/>
              <a:gd name="T7" fmla="*/ 0 h 49"/>
              <a:gd name="T8" fmla="*/ 2147483647 w 143"/>
              <a:gd name="T9" fmla="*/ 2147483647 h 49"/>
              <a:gd name="T10" fmla="*/ 2147483647 w 143"/>
              <a:gd name="T11" fmla="*/ 2147483647 h 49"/>
              <a:gd name="T12" fmla="*/ 0 w 143"/>
              <a:gd name="T13" fmla="*/ 2147483647 h 49"/>
              <a:gd name="T14" fmla="*/ 0 w 143"/>
              <a:gd name="T15" fmla="*/ 2147483647 h 49"/>
              <a:gd name="T16" fmla="*/ 2147483647 w 143"/>
              <a:gd name="T17" fmla="*/ 0 h 49"/>
              <a:gd name="T18" fmla="*/ 2147483647 w 143"/>
              <a:gd name="T19" fmla="*/ 214748364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3"/>
              <a:gd name="T31" fmla="*/ 0 h 49"/>
              <a:gd name="T32" fmla="*/ 143 w 143"/>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3" h="49">
                <a:moveTo>
                  <a:pt x="143" y="47"/>
                </a:moveTo>
                <a:lnTo>
                  <a:pt x="95" y="47"/>
                </a:lnTo>
                <a:lnTo>
                  <a:pt x="95" y="0"/>
                </a:lnTo>
                <a:lnTo>
                  <a:pt x="143" y="0"/>
                </a:lnTo>
                <a:lnTo>
                  <a:pt x="143" y="47"/>
                </a:lnTo>
                <a:close/>
                <a:moveTo>
                  <a:pt x="47" y="47"/>
                </a:moveTo>
                <a:lnTo>
                  <a:pt x="0" y="49"/>
                </a:lnTo>
                <a:lnTo>
                  <a:pt x="0" y="1"/>
                </a:lnTo>
                <a:lnTo>
                  <a:pt x="47" y="0"/>
                </a:lnTo>
                <a:lnTo>
                  <a:pt x="47" y="47"/>
                </a:lnTo>
                <a:close/>
              </a:path>
            </a:pathLst>
          </a:custGeom>
          <a:solidFill>
            <a:srgbClr val="000000"/>
          </a:solidFill>
          <a:ln w="1588">
            <a:solidFill>
              <a:srgbClr val="000000"/>
            </a:solidFill>
            <a:round/>
            <a:headEnd/>
            <a:tailEnd/>
          </a:ln>
        </p:spPr>
        <p:txBody>
          <a:bodyPr/>
          <a:lstStyle/>
          <a:p>
            <a:endParaRPr lang="sv-SE">
              <a:latin typeface="Times New Roman" panose="02020603050405020304" pitchFamily="18" charset="0"/>
              <a:cs typeface="Times New Roman" panose="02020603050405020304" pitchFamily="18" charset="0"/>
            </a:endParaRPr>
          </a:p>
        </p:txBody>
      </p:sp>
      <p:sp>
        <p:nvSpPr>
          <p:cNvPr id="32792" name="Line 94"/>
          <p:cNvSpPr>
            <a:spLocks noChangeShapeType="1"/>
          </p:cNvSpPr>
          <p:nvPr/>
        </p:nvSpPr>
        <p:spPr bwMode="auto">
          <a:xfrm>
            <a:off x="1803400" y="5776913"/>
            <a:ext cx="5822950" cy="1587"/>
          </a:xfrm>
          <a:prstGeom prst="line">
            <a:avLst/>
          </a:prstGeom>
          <a:noFill/>
          <a:ln w="38100">
            <a:solidFill>
              <a:srgbClr val="000000"/>
            </a:solidFill>
            <a:round/>
            <a:headEnd/>
            <a:tailEnd/>
          </a:ln>
        </p:spPr>
        <p:txBody>
          <a:bodyPr/>
          <a:lstStyle/>
          <a:p>
            <a:endParaRPr lang="sv-SE">
              <a:latin typeface="Times New Roman" panose="02020603050405020304" pitchFamily="18" charset="0"/>
              <a:cs typeface="Times New Roman" panose="02020603050405020304" pitchFamily="18" charset="0"/>
            </a:endParaRPr>
          </a:p>
        </p:txBody>
      </p:sp>
      <p:sp>
        <p:nvSpPr>
          <p:cNvPr id="32793" name="Freeform 95"/>
          <p:cNvSpPr>
            <a:spLocks/>
          </p:cNvSpPr>
          <p:nvPr/>
        </p:nvSpPr>
        <p:spPr bwMode="auto">
          <a:xfrm>
            <a:off x="2236788" y="4235450"/>
            <a:ext cx="3906837" cy="1414463"/>
          </a:xfrm>
          <a:custGeom>
            <a:avLst/>
            <a:gdLst>
              <a:gd name="T0" fmla="*/ 2147483647 w 6473"/>
              <a:gd name="T1" fmla="*/ 2147483647 h 1780"/>
              <a:gd name="T2" fmla="*/ 2147483647 w 6473"/>
              <a:gd name="T3" fmla="*/ 2147483647 h 1780"/>
              <a:gd name="T4" fmla="*/ 2147483647 w 6473"/>
              <a:gd name="T5" fmla="*/ 2147483647 h 1780"/>
              <a:gd name="T6" fmla="*/ 2147483647 w 6473"/>
              <a:gd name="T7" fmla="*/ 2147483647 h 1780"/>
              <a:gd name="T8" fmla="*/ 2147483647 w 6473"/>
              <a:gd name="T9" fmla="*/ 2147483647 h 1780"/>
              <a:gd name="T10" fmla="*/ 2147483647 w 6473"/>
              <a:gd name="T11" fmla="*/ 2147483647 h 1780"/>
              <a:gd name="T12" fmla="*/ 2147483647 w 6473"/>
              <a:gd name="T13" fmla="*/ 2147483647 h 1780"/>
              <a:gd name="T14" fmla="*/ 2147483647 w 6473"/>
              <a:gd name="T15" fmla="*/ 2147483647 h 1780"/>
              <a:gd name="T16" fmla="*/ 2147483647 w 6473"/>
              <a:gd name="T17" fmla="*/ 2147483647 h 1780"/>
              <a:gd name="T18" fmla="*/ 2147483647 w 6473"/>
              <a:gd name="T19" fmla="*/ 2147483647 h 1780"/>
              <a:gd name="T20" fmla="*/ 2147483647 w 6473"/>
              <a:gd name="T21" fmla="*/ 2147483647 h 1780"/>
              <a:gd name="T22" fmla="*/ 2147483647 w 6473"/>
              <a:gd name="T23" fmla="*/ 2147483647 h 1780"/>
              <a:gd name="T24" fmla="*/ 2147483647 w 6473"/>
              <a:gd name="T25" fmla="*/ 2147483647 h 1780"/>
              <a:gd name="T26" fmla="*/ 2147483647 w 6473"/>
              <a:gd name="T27" fmla="*/ 2147483647 h 1780"/>
              <a:gd name="T28" fmla="*/ 2147483647 w 6473"/>
              <a:gd name="T29" fmla="*/ 2147483647 h 1780"/>
              <a:gd name="T30" fmla="*/ 2147483647 w 6473"/>
              <a:gd name="T31" fmla="*/ 2147483647 h 1780"/>
              <a:gd name="T32" fmla="*/ 2147483647 w 6473"/>
              <a:gd name="T33" fmla="*/ 2147483647 h 1780"/>
              <a:gd name="T34" fmla="*/ 2147483647 w 6473"/>
              <a:gd name="T35" fmla="*/ 2147483647 h 1780"/>
              <a:gd name="T36" fmla="*/ 2147483647 w 6473"/>
              <a:gd name="T37" fmla="*/ 2147483647 h 1780"/>
              <a:gd name="T38" fmla="*/ 2147483647 w 6473"/>
              <a:gd name="T39" fmla="*/ 2147483647 h 1780"/>
              <a:gd name="T40" fmla="*/ 2147483647 w 6473"/>
              <a:gd name="T41" fmla="*/ 2147483647 h 1780"/>
              <a:gd name="T42" fmla="*/ 2147483647 w 6473"/>
              <a:gd name="T43" fmla="*/ 2147483647 h 1780"/>
              <a:gd name="T44" fmla="*/ 2147483647 w 6473"/>
              <a:gd name="T45" fmla="*/ 0 h 1780"/>
              <a:gd name="T46" fmla="*/ 2147483647 w 6473"/>
              <a:gd name="T47" fmla="*/ 2147483647 h 1780"/>
              <a:gd name="T48" fmla="*/ 2147483647 w 6473"/>
              <a:gd name="T49" fmla="*/ 2147483647 h 1780"/>
              <a:gd name="T50" fmla="*/ 2147483647 w 6473"/>
              <a:gd name="T51" fmla="*/ 2147483647 h 1780"/>
              <a:gd name="T52" fmla="*/ 2147483647 w 6473"/>
              <a:gd name="T53" fmla="*/ 2147483647 h 1780"/>
              <a:gd name="T54" fmla="*/ 2147483647 w 6473"/>
              <a:gd name="T55" fmla="*/ 2147483647 h 1780"/>
              <a:gd name="T56" fmla="*/ 2147483647 w 6473"/>
              <a:gd name="T57" fmla="*/ 2147483647 h 1780"/>
              <a:gd name="T58" fmla="*/ 2147483647 w 6473"/>
              <a:gd name="T59" fmla="*/ 2147483647 h 1780"/>
              <a:gd name="T60" fmla="*/ 2147483647 w 6473"/>
              <a:gd name="T61" fmla="*/ 2147483647 h 1780"/>
              <a:gd name="T62" fmla="*/ 2147483647 w 6473"/>
              <a:gd name="T63" fmla="*/ 2147483647 h 1780"/>
              <a:gd name="T64" fmla="*/ 2147483647 w 6473"/>
              <a:gd name="T65" fmla="*/ 2147483647 h 1780"/>
              <a:gd name="T66" fmla="*/ 2147483647 w 6473"/>
              <a:gd name="T67" fmla="*/ 2147483647 h 1780"/>
              <a:gd name="T68" fmla="*/ 2147483647 w 6473"/>
              <a:gd name="T69" fmla="*/ 2147483647 h 1780"/>
              <a:gd name="T70" fmla="*/ 2147483647 w 6473"/>
              <a:gd name="T71" fmla="*/ 2147483647 h 1780"/>
              <a:gd name="T72" fmla="*/ 2147483647 w 6473"/>
              <a:gd name="T73" fmla="*/ 2147483647 h 1780"/>
              <a:gd name="T74" fmla="*/ 2147483647 w 6473"/>
              <a:gd name="T75" fmla="*/ 2147483647 h 1780"/>
              <a:gd name="T76" fmla="*/ 2147483647 w 6473"/>
              <a:gd name="T77" fmla="*/ 2147483647 h 1780"/>
              <a:gd name="T78" fmla="*/ 2147483647 w 6473"/>
              <a:gd name="T79" fmla="*/ 2147483647 h 1780"/>
              <a:gd name="T80" fmla="*/ 2147483647 w 6473"/>
              <a:gd name="T81" fmla="*/ 2147483647 h 1780"/>
              <a:gd name="T82" fmla="*/ 2147483647 w 6473"/>
              <a:gd name="T83" fmla="*/ 2147483647 h 1780"/>
              <a:gd name="T84" fmla="*/ 2147483647 w 6473"/>
              <a:gd name="T85" fmla="*/ 2147483647 h 1780"/>
              <a:gd name="T86" fmla="*/ 2147483647 w 6473"/>
              <a:gd name="T87" fmla="*/ 2147483647 h 1780"/>
              <a:gd name="T88" fmla="*/ 2147483647 w 6473"/>
              <a:gd name="T89" fmla="*/ 2147483647 h 1780"/>
              <a:gd name="T90" fmla="*/ 2147483647 w 6473"/>
              <a:gd name="T91" fmla="*/ 2147483647 h 1780"/>
              <a:gd name="T92" fmla="*/ 2147483647 w 6473"/>
              <a:gd name="T93" fmla="*/ 2147483647 h 17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73"/>
              <a:gd name="T142" fmla="*/ 0 h 1780"/>
              <a:gd name="T143" fmla="*/ 6473 w 6473"/>
              <a:gd name="T144" fmla="*/ 1780 h 17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73" h="1780">
                <a:moveTo>
                  <a:pt x="0" y="1780"/>
                </a:moveTo>
                <a:lnTo>
                  <a:pt x="30" y="1776"/>
                </a:lnTo>
                <a:lnTo>
                  <a:pt x="64" y="1775"/>
                </a:lnTo>
                <a:lnTo>
                  <a:pt x="102" y="1773"/>
                </a:lnTo>
                <a:lnTo>
                  <a:pt x="144" y="1771"/>
                </a:lnTo>
                <a:lnTo>
                  <a:pt x="190" y="1769"/>
                </a:lnTo>
                <a:lnTo>
                  <a:pt x="238" y="1769"/>
                </a:lnTo>
                <a:lnTo>
                  <a:pt x="289" y="1769"/>
                </a:lnTo>
                <a:lnTo>
                  <a:pt x="342" y="1769"/>
                </a:lnTo>
                <a:lnTo>
                  <a:pt x="398" y="1767"/>
                </a:lnTo>
                <a:lnTo>
                  <a:pt x="457" y="1767"/>
                </a:lnTo>
                <a:lnTo>
                  <a:pt x="516" y="1767"/>
                </a:lnTo>
                <a:lnTo>
                  <a:pt x="579" y="1765"/>
                </a:lnTo>
                <a:lnTo>
                  <a:pt x="641" y="1765"/>
                </a:lnTo>
                <a:lnTo>
                  <a:pt x="706" y="1763"/>
                </a:lnTo>
                <a:lnTo>
                  <a:pt x="838" y="1757"/>
                </a:lnTo>
                <a:lnTo>
                  <a:pt x="973" y="1750"/>
                </a:lnTo>
                <a:lnTo>
                  <a:pt x="1110" y="1738"/>
                </a:lnTo>
                <a:lnTo>
                  <a:pt x="1178" y="1731"/>
                </a:lnTo>
                <a:lnTo>
                  <a:pt x="1247" y="1721"/>
                </a:lnTo>
                <a:lnTo>
                  <a:pt x="1316" y="1712"/>
                </a:lnTo>
                <a:lnTo>
                  <a:pt x="1382" y="1700"/>
                </a:lnTo>
                <a:lnTo>
                  <a:pt x="1449" y="1687"/>
                </a:lnTo>
                <a:lnTo>
                  <a:pt x="1514" y="1672"/>
                </a:lnTo>
                <a:lnTo>
                  <a:pt x="1576" y="1655"/>
                </a:lnTo>
                <a:lnTo>
                  <a:pt x="1639" y="1636"/>
                </a:lnTo>
                <a:lnTo>
                  <a:pt x="1700" y="1617"/>
                </a:lnTo>
                <a:lnTo>
                  <a:pt x="1759" y="1594"/>
                </a:lnTo>
                <a:lnTo>
                  <a:pt x="1816" y="1569"/>
                </a:lnTo>
                <a:lnTo>
                  <a:pt x="1872" y="1542"/>
                </a:lnTo>
                <a:lnTo>
                  <a:pt x="1898" y="1527"/>
                </a:lnTo>
                <a:lnTo>
                  <a:pt x="1925" y="1512"/>
                </a:lnTo>
                <a:lnTo>
                  <a:pt x="1952" y="1495"/>
                </a:lnTo>
                <a:lnTo>
                  <a:pt x="1976" y="1476"/>
                </a:lnTo>
                <a:lnTo>
                  <a:pt x="2028" y="1436"/>
                </a:lnTo>
                <a:lnTo>
                  <a:pt x="2077" y="1392"/>
                </a:lnTo>
                <a:lnTo>
                  <a:pt x="2127" y="1342"/>
                </a:lnTo>
                <a:lnTo>
                  <a:pt x="2176" y="1291"/>
                </a:lnTo>
                <a:lnTo>
                  <a:pt x="2224" y="1236"/>
                </a:lnTo>
                <a:lnTo>
                  <a:pt x="2272" y="1177"/>
                </a:lnTo>
                <a:lnTo>
                  <a:pt x="2319" y="1118"/>
                </a:lnTo>
                <a:lnTo>
                  <a:pt x="2367" y="1055"/>
                </a:lnTo>
                <a:lnTo>
                  <a:pt x="2413" y="990"/>
                </a:lnTo>
                <a:lnTo>
                  <a:pt x="2458" y="925"/>
                </a:lnTo>
                <a:lnTo>
                  <a:pt x="2550" y="794"/>
                </a:lnTo>
                <a:lnTo>
                  <a:pt x="2641" y="662"/>
                </a:lnTo>
                <a:lnTo>
                  <a:pt x="2687" y="598"/>
                </a:lnTo>
                <a:lnTo>
                  <a:pt x="2733" y="535"/>
                </a:lnTo>
                <a:lnTo>
                  <a:pt x="2778" y="472"/>
                </a:lnTo>
                <a:lnTo>
                  <a:pt x="2824" y="413"/>
                </a:lnTo>
                <a:lnTo>
                  <a:pt x="2872" y="356"/>
                </a:lnTo>
                <a:lnTo>
                  <a:pt x="2919" y="300"/>
                </a:lnTo>
                <a:lnTo>
                  <a:pt x="2967" y="249"/>
                </a:lnTo>
                <a:lnTo>
                  <a:pt x="3014" y="201"/>
                </a:lnTo>
                <a:lnTo>
                  <a:pt x="3062" y="158"/>
                </a:lnTo>
                <a:lnTo>
                  <a:pt x="3111" y="120"/>
                </a:lnTo>
                <a:lnTo>
                  <a:pt x="3136" y="102"/>
                </a:lnTo>
                <a:lnTo>
                  <a:pt x="3163" y="85"/>
                </a:lnTo>
                <a:lnTo>
                  <a:pt x="3188" y="70"/>
                </a:lnTo>
                <a:lnTo>
                  <a:pt x="3212" y="55"/>
                </a:lnTo>
                <a:lnTo>
                  <a:pt x="3239" y="43"/>
                </a:lnTo>
                <a:lnTo>
                  <a:pt x="3266" y="32"/>
                </a:lnTo>
                <a:lnTo>
                  <a:pt x="3291" y="22"/>
                </a:lnTo>
                <a:lnTo>
                  <a:pt x="3317" y="15"/>
                </a:lnTo>
                <a:lnTo>
                  <a:pt x="3344" y="7"/>
                </a:lnTo>
                <a:lnTo>
                  <a:pt x="3372" y="3"/>
                </a:lnTo>
                <a:lnTo>
                  <a:pt x="3399" y="0"/>
                </a:lnTo>
                <a:lnTo>
                  <a:pt x="3428" y="0"/>
                </a:lnTo>
                <a:lnTo>
                  <a:pt x="3454" y="0"/>
                </a:lnTo>
                <a:lnTo>
                  <a:pt x="3483" y="1"/>
                </a:lnTo>
                <a:lnTo>
                  <a:pt x="3511" y="5"/>
                </a:lnTo>
                <a:lnTo>
                  <a:pt x="3542" y="11"/>
                </a:lnTo>
                <a:lnTo>
                  <a:pt x="3570" y="17"/>
                </a:lnTo>
                <a:lnTo>
                  <a:pt x="3601" y="26"/>
                </a:lnTo>
                <a:lnTo>
                  <a:pt x="3631" y="36"/>
                </a:lnTo>
                <a:lnTo>
                  <a:pt x="3662" y="47"/>
                </a:lnTo>
                <a:lnTo>
                  <a:pt x="3692" y="61"/>
                </a:lnTo>
                <a:lnTo>
                  <a:pt x="3725" y="76"/>
                </a:lnTo>
                <a:lnTo>
                  <a:pt x="3757" y="91"/>
                </a:lnTo>
                <a:lnTo>
                  <a:pt x="3788" y="108"/>
                </a:lnTo>
                <a:lnTo>
                  <a:pt x="3852" y="144"/>
                </a:lnTo>
                <a:lnTo>
                  <a:pt x="3919" y="186"/>
                </a:lnTo>
                <a:lnTo>
                  <a:pt x="3984" y="232"/>
                </a:lnTo>
                <a:lnTo>
                  <a:pt x="4050" y="281"/>
                </a:lnTo>
                <a:lnTo>
                  <a:pt x="4119" y="333"/>
                </a:lnTo>
                <a:lnTo>
                  <a:pt x="4186" y="388"/>
                </a:lnTo>
                <a:lnTo>
                  <a:pt x="4254" y="445"/>
                </a:lnTo>
                <a:lnTo>
                  <a:pt x="4323" y="506"/>
                </a:lnTo>
                <a:lnTo>
                  <a:pt x="4391" y="567"/>
                </a:lnTo>
                <a:lnTo>
                  <a:pt x="4458" y="630"/>
                </a:lnTo>
                <a:lnTo>
                  <a:pt x="4593" y="756"/>
                </a:lnTo>
                <a:lnTo>
                  <a:pt x="4726" y="883"/>
                </a:lnTo>
                <a:lnTo>
                  <a:pt x="4793" y="946"/>
                </a:lnTo>
                <a:lnTo>
                  <a:pt x="4858" y="1009"/>
                </a:lnTo>
                <a:lnTo>
                  <a:pt x="4921" y="1068"/>
                </a:lnTo>
                <a:lnTo>
                  <a:pt x="4984" y="1127"/>
                </a:lnTo>
                <a:lnTo>
                  <a:pt x="5045" y="1182"/>
                </a:lnTo>
                <a:lnTo>
                  <a:pt x="5104" y="1238"/>
                </a:lnTo>
                <a:lnTo>
                  <a:pt x="5163" y="1287"/>
                </a:lnTo>
                <a:lnTo>
                  <a:pt x="5220" y="1333"/>
                </a:lnTo>
                <a:lnTo>
                  <a:pt x="5273" y="1377"/>
                </a:lnTo>
                <a:lnTo>
                  <a:pt x="5326" y="1415"/>
                </a:lnTo>
                <a:lnTo>
                  <a:pt x="5378" y="1449"/>
                </a:lnTo>
                <a:lnTo>
                  <a:pt x="5403" y="1464"/>
                </a:lnTo>
                <a:lnTo>
                  <a:pt x="5427" y="1479"/>
                </a:lnTo>
                <a:lnTo>
                  <a:pt x="5450" y="1491"/>
                </a:lnTo>
                <a:lnTo>
                  <a:pt x="5473" y="1504"/>
                </a:lnTo>
                <a:lnTo>
                  <a:pt x="5496" y="1516"/>
                </a:lnTo>
                <a:lnTo>
                  <a:pt x="5519" y="1527"/>
                </a:lnTo>
                <a:lnTo>
                  <a:pt x="5542" y="1537"/>
                </a:lnTo>
                <a:lnTo>
                  <a:pt x="5564" y="1548"/>
                </a:lnTo>
                <a:lnTo>
                  <a:pt x="5587" y="1557"/>
                </a:lnTo>
                <a:lnTo>
                  <a:pt x="5608" y="1567"/>
                </a:lnTo>
                <a:lnTo>
                  <a:pt x="5629" y="1575"/>
                </a:lnTo>
                <a:lnTo>
                  <a:pt x="5652" y="1584"/>
                </a:lnTo>
                <a:lnTo>
                  <a:pt x="5694" y="1599"/>
                </a:lnTo>
                <a:lnTo>
                  <a:pt x="5734" y="1613"/>
                </a:lnTo>
                <a:lnTo>
                  <a:pt x="5774" y="1624"/>
                </a:lnTo>
                <a:lnTo>
                  <a:pt x="5812" y="1634"/>
                </a:lnTo>
                <a:lnTo>
                  <a:pt x="5850" y="1643"/>
                </a:lnTo>
                <a:lnTo>
                  <a:pt x="5888" y="1651"/>
                </a:lnTo>
                <a:lnTo>
                  <a:pt x="5924" y="1657"/>
                </a:lnTo>
                <a:lnTo>
                  <a:pt x="5959" y="1662"/>
                </a:lnTo>
                <a:lnTo>
                  <a:pt x="5993" y="1666"/>
                </a:lnTo>
                <a:lnTo>
                  <a:pt x="6027" y="1668"/>
                </a:lnTo>
                <a:lnTo>
                  <a:pt x="6060" y="1672"/>
                </a:lnTo>
                <a:lnTo>
                  <a:pt x="6090" y="1674"/>
                </a:lnTo>
                <a:lnTo>
                  <a:pt x="6121" y="1674"/>
                </a:lnTo>
                <a:lnTo>
                  <a:pt x="6151" y="1674"/>
                </a:lnTo>
                <a:lnTo>
                  <a:pt x="6180" y="1676"/>
                </a:lnTo>
                <a:lnTo>
                  <a:pt x="6208" y="1676"/>
                </a:lnTo>
                <a:lnTo>
                  <a:pt x="6237" y="1674"/>
                </a:lnTo>
                <a:lnTo>
                  <a:pt x="6263" y="1674"/>
                </a:lnTo>
                <a:lnTo>
                  <a:pt x="6290" y="1674"/>
                </a:lnTo>
                <a:lnTo>
                  <a:pt x="6315" y="1674"/>
                </a:lnTo>
                <a:lnTo>
                  <a:pt x="6340" y="1674"/>
                </a:lnTo>
                <a:lnTo>
                  <a:pt x="6364" y="1674"/>
                </a:lnTo>
                <a:lnTo>
                  <a:pt x="6387" y="1676"/>
                </a:lnTo>
                <a:lnTo>
                  <a:pt x="6410" y="1677"/>
                </a:lnTo>
                <a:lnTo>
                  <a:pt x="6431" y="1679"/>
                </a:lnTo>
                <a:lnTo>
                  <a:pt x="6452" y="1681"/>
                </a:lnTo>
                <a:lnTo>
                  <a:pt x="6473" y="1685"/>
                </a:lnTo>
              </a:path>
            </a:pathLst>
          </a:custGeom>
          <a:noFill/>
          <a:ln w="19050">
            <a:solidFill>
              <a:srgbClr val="000000"/>
            </a:solidFill>
            <a:round/>
            <a:headEnd/>
            <a:tailEnd/>
          </a:ln>
        </p:spPr>
        <p:txBody>
          <a:bodyPr/>
          <a:lstStyle/>
          <a:p>
            <a:endParaRPr lang="sv-SE">
              <a:latin typeface="Times New Roman" panose="02020603050405020304" pitchFamily="18" charset="0"/>
              <a:cs typeface="Times New Roman" panose="02020603050405020304" pitchFamily="18" charset="0"/>
            </a:endParaRPr>
          </a:p>
        </p:txBody>
      </p:sp>
      <p:sp>
        <p:nvSpPr>
          <p:cNvPr id="32794" name="Rectangle 96"/>
          <p:cNvSpPr>
            <a:spLocks noChangeArrowheads="1"/>
          </p:cNvSpPr>
          <p:nvPr/>
        </p:nvSpPr>
        <p:spPr bwMode="auto">
          <a:xfrm>
            <a:off x="2263775" y="5016500"/>
            <a:ext cx="668453" cy="307777"/>
          </a:xfrm>
          <a:prstGeom prst="rect">
            <a:avLst/>
          </a:prstGeom>
          <a:noFill/>
          <a:ln w="9525">
            <a:noFill/>
            <a:miter lim="800000"/>
            <a:headEnd/>
            <a:tailEnd/>
          </a:ln>
        </p:spPr>
        <p:txBody>
          <a:bodyPr wrap="none" lIns="0" tIns="0" rIns="0" bIns="0">
            <a:spAutoFit/>
          </a:bodyPr>
          <a:lstStyle/>
          <a:p>
            <a:r>
              <a:rPr lang="sv-SE" sz="2000" dirty="0">
                <a:solidFill>
                  <a:srgbClr val="000000"/>
                </a:solidFill>
                <a:latin typeface="Times New Roman" panose="02020603050405020304" pitchFamily="18" charset="0"/>
                <a:cs typeface="Times New Roman" panose="02020603050405020304" pitchFamily="18" charset="0"/>
              </a:rPr>
              <a:t>Pojkar</a:t>
            </a:r>
            <a:endParaRPr lang="sv-SE" sz="2000" dirty="0">
              <a:latin typeface="Times New Roman" panose="02020603050405020304" pitchFamily="18" charset="0"/>
              <a:cs typeface="Times New Roman" panose="02020603050405020304" pitchFamily="18" charset="0"/>
            </a:endParaRPr>
          </a:p>
        </p:txBody>
      </p:sp>
      <p:sp>
        <p:nvSpPr>
          <p:cNvPr id="32795" name="Rectangle 97"/>
          <p:cNvSpPr>
            <a:spLocks noChangeArrowheads="1"/>
          </p:cNvSpPr>
          <p:nvPr/>
        </p:nvSpPr>
        <p:spPr bwMode="auto">
          <a:xfrm>
            <a:off x="2255838" y="5370513"/>
            <a:ext cx="738985" cy="307777"/>
          </a:xfrm>
          <a:prstGeom prst="rect">
            <a:avLst/>
          </a:prstGeom>
          <a:noFill/>
          <a:ln w="9525">
            <a:noFill/>
            <a:miter lim="800000"/>
            <a:headEnd/>
            <a:tailEnd/>
          </a:ln>
        </p:spPr>
        <p:txBody>
          <a:bodyPr wrap="none" lIns="0" tIns="0" rIns="0" bIns="0">
            <a:spAutoFit/>
          </a:bodyPr>
          <a:lstStyle/>
          <a:p>
            <a:r>
              <a:rPr lang="sv-SE" sz="2000" dirty="0">
                <a:solidFill>
                  <a:srgbClr val="000000"/>
                </a:solidFill>
                <a:latin typeface="Times New Roman" panose="02020603050405020304" pitchFamily="18" charset="0"/>
                <a:cs typeface="Times New Roman" panose="02020603050405020304" pitchFamily="18" charset="0"/>
              </a:rPr>
              <a:t>Flickor</a:t>
            </a:r>
            <a:endParaRPr lang="sv-SE" sz="20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3"/>
          </p:nvPr>
        </p:nvSpPr>
        <p:spPr>
          <a:xfrm>
            <a:off x="393352" y="967563"/>
            <a:ext cx="3888000" cy="4350865"/>
          </a:xfrm>
        </p:spPr>
        <p:txBody>
          <a:bodyPr>
            <a:normAutofit/>
          </a:bodyPr>
          <a:lstStyle/>
          <a:p>
            <a:pPr marL="0" indent="0">
              <a:spcAft>
                <a:spcPts val="0"/>
              </a:spcAft>
              <a:buNone/>
              <a:defRPr/>
            </a:pPr>
            <a:br>
              <a:rPr lang="sv-SE" dirty="0"/>
            </a:br>
            <a:endParaRPr lang="sv-SE" dirty="0"/>
          </a:p>
        </p:txBody>
      </p:sp>
      <p:sp>
        <p:nvSpPr>
          <p:cNvPr id="6" name="Rubrik 5"/>
          <p:cNvSpPr>
            <a:spLocks noGrp="1"/>
          </p:cNvSpPr>
          <p:nvPr>
            <p:ph type="title"/>
          </p:nvPr>
        </p:nvSpPr>
        <p:spPr>
          <a:xfrm>
            <a:off x="457200" y="307141"/>
            <a:ext cx="8231188" cy="842962"/>
          </a:xfrm>
        </p:spPr>
        <p:txBody>
          <a:bodyPr>
            <a:normAutofit/>
          </a:bodyPr>
          <a:lstStyle/>
          <a:p>
            <a:pPr algn="ctr"/>
            <a:br>
              <a:rPr lang="sv-SE" sz="4000" dirty="0">
                <a:latin typeface="Times New Roman" panose="02020603050405020304" pitchFamily="18" charset="0"/>
                <a:cs typeface="Times New Roman" panose="02020603050405020304" pitchFamily="18" charset="0"/>
              </a:rPr>
            </a:br>
            <a:r>
              <a:rPr lang="sv-SE" sz="4000" b="0" dirty="0">
                <a:latin typeface="+mn-lt"/>
                <a:cs typeface="Times New Roman" panose="02020603050405020304" pitchFamily="18" charset="0"/>
              </a:rPr>
              <a:t>Riskfaktorer</a:t>
            </a:r>
          </a:p>
        </p:txBody>
      </p:sp>
      <p:sp>
        <p:nvSpPr>
          <p:cNvPr id="7" name="Platshållare för text 6"/>
          <p:cNvSpPr>
            <a:spLocks noGrp="1"/>
          </p:cNvSpPr>
          <p:nvPr>
            <p:ph type="body" sz="quarter" idx="14"/>
          </p:nvPr>
        </p:nvSpPr>
        <p:spPr>
          <a:xfrm>
            <a:off x="457200" y="1150103"/>
            <a:ext cx="8329652" cy="4249897"/>
          </a:xfrm>
        </p:spPr>
        <p:txBody>
          <a:bodyPr/>
          <a:lstStyle/>
          <a:p>
            <a:pPr marL="0" indent="0">
              <a:buNone/>
            </a:pPr>
            <a:endParaRPr lang="sv-SE" dirty="0">
              <a:latin typeface="Times New Roman" panose="02020603050405020304" pitchFamily="18" charset="0"/>
              <a:cs typeface="Times New Roman" panose="02020603050405020304" pitchFamily="18" charset="0"/>
            </a:endParaRPr>
          </a:p>
          <a:p>
            <a:pPr marL="0" indent="0">
              <a:buNone/>
            </a:pPr>
            <a:endParaRPr lang="sv-SE" dirty="0"/>
          </a:p>
          <a:p>
            <a:endParaRPr lang="sv-SE" dirty="0"/>
          </a:p>
          <a:p>
            <a:endParaRPr lang="sv-SE" dirty="0"/>
          </a:p>
          <a:p>
            <a:endParaRPr lang="sv-SE" dirty="0"/>
          </a:p>
          <a:p>
            <a:endParaRPr lang="sv-SE" dirty="0"/>
          </a:p>
          <a:p>
            <a:endParaRPr lang="sv-SE" dirty="0"/>
          </a:p>
          <a:p>
            <a:endParaRPr lang="sv-SE" dirty="0"/>
          </a:p>
        </p:txBody>
      </p:sp>
      <p:graphicFrame>
        <p:nvGraphicFramePr>
          <p:cNvPr id="8" name="Tabell 7"/>
          <p:cNvGraphicFramePr>
            <a:graphicFrameLocks noGrp="1"/>
          </p:cNvGraphicFramePr>
          <p:nvPr>
            <p:extLst>
              <p:ext uri="{D42A27DB-BD31-4B8C-83A1-F6EECF244321}">
                <p14:modId xmlns:p14="http://schemas.microsoft.com/office/powerpoint/2010/main" val="3308754166"/>
              </p:ext>
            </p:extLst>
          </p:nvPr>
        </p:nvGraphicFramePr>
        <p:xfrm>
          <a:off x="425276" y="1172634"/>
          <a:ext cx="8393500" cy="4400352"/>
        </p:xfrm>
        <a:graphic>
          <a:graphicData uri="http://schemas.openxmlformats.org/drawingml/2006/table">
            <a:tbl>
              <a:tblPr firstRow="1" bandRow="1">
                <a:tableStyleId>{5C22544A-7EE6-4342-B048-85BDC9FD1C3A}</a:tableStyleId>
              </a:tblPr>
              <a:tblGrid>
                <a:gridCol w="1678700">
                  <a:extLst>
                    <a:ext uri="{9D8B030D-6E8A-4147-A177-3AD203B41FA5}">
                      <a16:colId xmlns:a16="http://schemas.microsoft.com/office/drawing/2014/main" val="2020804158"/>
                    </a:ext>
                  </a:extLst>
                </a:gridCol>
                <a:gridCol w="1678700">
                  <a:extLst>
                    <a:ext uri="{9D8B030D-6E8A-4147-A177-3AD203B41FA5}">
                      <a16:colId xmlns:a16="http://schemas.microsoft.com/office/drawing/2014/main" val="1520211295"/>
                    </a:ext>
                  </a:extLst>
                </a:gridCol>
                <a:gridCol w="1788130">
                  <a:extLst>
                    <a:ext uri="{9D8B030D-6E8A-4147-A177-3AD203B41FA5}">
                      <a16:colId xmlns:a16="http://schemas.microsoft.com/office/drawing/2014/main" val="2275378282"/>
                    </a:ext>
                  </a:extLst>
                </a:gridCol>
                <a:gridCol w="1569270">
                  <a:extLst>
                    <a:ext uri="{9D8B030D-6E8A-4147-A177-3AD203B41FA5}">
                      <a16:colId xmlns:a16="http://schemas.microsoft.com/office/drawing/2014/main" val="4158069917"/>
                    </a:ext>
                  </a:extLst>
                </a:gridCol>
                <a:gridCol w="1678700">
                  <a:extLst>
                    <a:ext uri="{9D8B030D-6E8A-4147-A177-3AD203B41FA5}">
                      <a16:colId xmlns:a16="http://schemas.microsoft.com/office/drawing/2014/main" val="3951194275"/>
                    </a:ext>
                  </a:extLst>
                </a:gridCol>
              </a:tblGrid>
              <a:tr h="336558">
                <a:tc>
                  <a:txBody>
                    <a:bodyPr/>
                    <a:lstStyle/>
                    <a:p>
                      <a:r>
                        <a:rPr lang="sv-SE" b="1" dirty="0">
                          <a:solidFill>
                            <a:schemeClr val="tx1"/>
                          </a:solidFill>
                          <a:latin typeface="+mn-lt"/>
                          <a:cs typeface="Times New Roman" panose="02020603050405020304" pitchFamily="18" charset="0"/>
                        </a:rPr>
                        <a:t>Individ</a:t>
                      </a:r>
                    </a:p>
                  </a:txBody>
                  <a:tcPr/>
                </a:tc>
                <a:tc>
                  <a:txBody>
                    <a:bodyPr/>
                    <a:lstStyle/>
                    <a:p>
                      <a:r>
                        <a:rPr lang="sv-SE" b="1" dirty="0">
                          <a:solidFill>
                            <a:schemeClr val="tx1"/>
                          </a:solidFill>
                          <a:latin typeface="+mn-lt"/>
                          <a:cs typeface="Times New Roman" panose="02020603050405020304" pitchFamily="18" charset="0"/>
                        </a:rPr>
                        <a:t>Familj</a:t>
                      </a:r>
                    </a:p>
                  </a:txBody>
                  <a:tcPr/>
                </a:tc>
                <a:tc>
                  <a:txBody>
                    <a:bodyPr/>
                    <a:lstStyle/>
                    <a:p>
                      <a:r>
                        <a:rPr lang="sv-SE" b="1" dirty="0">
                          <a:solidFill>
                            <a:schemeClr val="tx1"/>
                          </a:solidFill>
                          <a:latin typeface="+mn-lt"/>
                          <a:cs typeface="Times New Roman" panose="02020603050405020304" pitchFamily="18" charset="0"/>
                        </a:rPr>
                        <a:t>Skola</a:t>
                      </a:r>
                    </a:p>
                  </a:txBody>
                  <a:tcPr/>
                </a:tc>
                <a:tc>
                  <a:txBody>
                    <a:bodyPr/>
                    <a:lstStyle/>
                    <a:p>
                      <a:r>
                        <a:rPr lang="sv-SE" b="1" dirty="0">
                          <a:solidFill>
                            <a:schemeClr val="tx1"/>
                          </a:solidFill>
                          <a:latin typeface="+mn-lt"/>
                          <a:cs typeface="Times New Roman" panose="02020603050405020304" pitchFamily="18" charset="0"/>
                        </a:rPr>
                        <a:t>Kamrater</a:t>
                      </a:r>
                    </a:p>
                  </a:txBody>
                  <a:tcPr/>
                </a:tc>
                <a:tc>
                  <a:txBody>
                    <a:bodyPr/>
                    <a:lstStyle/>
                    <a:p>
                      <a:r>
                        <a:rPr lang="sv-SE" b="1" dirty="0">
                          <a:solidFill>
                            <a:schemeClr val="tx1"/>
                          </a:solidFill>
                          <a:latin typeface="+mn-lt"/>
                          <a:cs typeface="Times New Roman" panose="02020603050405020304" pitchFamily="18" charset="0"/>
                        </a:rPr>
                        <a:t>Samhälle</a:t>
                      </a:r>
                    </a:p>
                  </a:txBody>
                  <a:tcPr/>
                </a:tc>
                <a:extLst>
                  <a:ext uri="{0D108BD9-81ED-4DB2-BD59-A6C34878D82A}">
                    <a16:rowId xmlns:a16="http://schemas.microsoft.com/office/drawing/2014/main" val="46785777"/>
                  </a:ext>
                </a:extLst>
              </a:tr>
              <a:tr h="719067">
                <a:tc>
                  <a:txBody>
                    <a:bodyPr/>
                    <a:lstStyle/>
                    <a:p>
                      <a:r>
                        <a:rPr lang="sv-SE" sz="1600" b="0" i="0" kern="1200" dirty="0">
                          <a:solidFill>
                            <a:schemeClr val="dk1"/>
                          </a:solidFill>
                          <a:effectLst/>
                          <a:latin typeface="+mn-lt"/>
                          <a:ea typeface="+mn-ea"/>
                          <a:cs typeface="+mn-cs"/>
                        </a:rPr>
                        <a:t>Överaktivitet, impulsivitet eller koncentrations-svårigheter</a:t>
                      </a:r>
                      <a:endParaRPr lang="sv-SE"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0" i="0" kern="1200" dirty="0">
                          <a:solidFill>
                            <a:schemeClr val="dk1"/>
                          </a:solidFill>
                          <a:effectLst/>
                          <a:latin typeface="+mn-lt"/>
                          <a:ea typeface="+mn-ea"/>
                          <a:cs typeface="+mn-cs"/>
                        </a:rPr>
                        <a:t>Svårigheter i föräldra-barnrelationen</a:t>
                      </a:r>
                      <a:endParaRPr lang="sv-SE" sz="1600" dirty="0">
                        <a:latin typeface="+mn-lt"/>
                      </a:endParaRPr>
                    </a:p>
                    <a:p>
                      <a:endParaRPr lang="sv-SE" sz="1600" dirty="0">
                        <a:latin typeface="+mn-lt"/>
                      </a:endParaRPr>
                    </a:p>
                  </a:txBody>
                  <a:tcPr/>
                </a:tc>
                <a:tc>
                  <a:txBody>
                    <a:bodyPr/>
                    <a:lstStyle/>
                    <a:p>
                      <a:r>
                        <a:rPr lang="sv-SE" sz="1600" b="0" i="0" kern="1200" dirty="0">
                          <a:solidFill>
                            <a:schemeClr val="dk1"/>
                          </a:solidFill>
                          <a:effectLst/>
                          <a:latin typeface="+mn-lt"/>
                          <a:ea typeface="+mn-ea"/>
                          <a:cs typeface="+mn-cs"/>
                        </a:rPr>
                        <a:t>Bristfälliga språkliga förmågor eller skolprestationer</a:t>
                      </a:r>
                      <a:endParaRPr lang="sv-SE" sz="1600" dirty="0">
                        <a:latin typeface="+mn-lt"/>
                      </a:endParaRPr>
                    </a:p>
                  </a:txBody>
                  <a:tcPr/>
                </a:tc>
                <a:tc>
                  <a:txBody>
                    <a:bodyPr/>
                    <a:lstStyle/>
                    <a:p>
                      <a:r>
                        <a:rPr lang="sv-SE" sz="1600" dirty="0">
                          <a:latin typeface="+mn-lt"/>
                        </a:rPr>
                        <a:t>Mobbning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latin typeface="+mn-lt"/>
                        </a:rPr>
                        <a:t>Låg socioekonomisk status </a:t>
                      </a:r>
                    </a:p>
                    <a:p>
                      <a:endParaRPr lang="sv-SE" sz="1600" dirty="0">
                        <a:latin typeface="+mn-lt"/>
                      </a:endParaRPr>
                    </a:p>
                  </a:txBody>
                  <a:tcPr/>
                </a:tc>
                <a:extLst>
                  <a:ext uri="{0D108BD9-81ED-4DB2-BD59-A6C34878D82A}">
                    <a16:rowId xmlns:a16="http://schemas.microsoft.com/office/drawing/2014/main" val="1852563145"/>
                  </a:ext>
                </a:extLst>
              </a:tr>
              <a:tr h="690444">
                <a:tc>
                  <a:txBody>
                    <a:bodyPr/>
                    <a:lstStyle/>
                    <a:p>
                      <a:r>
                        <a:rPr lang="sv-SE" sz="1600" dirty="0">
                          <a:latin typeface="+mn-lt"/>
                        </a:rPr>
                        <a:t>Inlärnings-svårigheter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latin typeface="+mn-lt"/>
                        </a:rPr>
                        <a:t>Föräldrars</a:t>
                      </a:r>
                      <a:r>
                        <a:rPr lang="sv-SE" sz="1600" baseline="0" dirty="0">
                          <a:latin typeface="+mn-lt"/>
                        </a:rPr>
                        <a:t> svårigheter</a:t>
                      </a:r>
                    </a:p>
                    <a:p>
                      <a:endParaRPr lang="sv-SE" sz="1600" dirty="0">
                        <a:latin typeface="+mn-lt"/>
                      </a:endParaRPr>
                    </a:p>
                  </a:txBody>
                  <a:tcPr/>
                </a:tc>
                <a:tc>
                  <a:txBody>
                    <a:bodyPr/>
                    <a:lstStyle/>
                    <a:p>
                      <a:r>
                        <a:rPr lang="sv-SE" sz="1600" dirty="0">
                          <a:latin typeface="+mn-lt"/>
                        </a:rPr>
                        <a:t>Vantrivsel i skolan</a:t>
                      </a:r>
                    </a:p>
                  </a:txBody>
                  <a:tcPr/>
                </a:tc>
                <a:tc>
                  <a:txBody>
                    <a:bodyPr/>
                    <a:lstStyle/>
                    <a:p>
                      <a:r>
                        <a:rPr lang="sv-SE" sz="1600" dirty="0">
                          <a:latin typeface="+mn-lt"/>
                        </a:rPr>
                        <a:t>Problematiska</a:t>
                      </a:r>
                      <a:r>
                        <a:rPr lang="sv-SE" sz="1600" baseline="0" dirty="0">
                          <a:latin typeface="+mn-lt"/>
                        </a:rPr>
                        <a:t> kamrat-relationer</a:t>
                      </a:r>
                      <a:endParaRPr lang="sv-SE" sz="1600" dirty="0">
                        <a:latin typeface="+mn-lt"/>
                      </a:endParaRPr>
                    </a:p>
                  </a:txBody>
                  <a:tcPr/>
                </a:tc>
                <a:tc>
                  <a:txBody>
                    <a:bodyPr/>
                    <a:lstStyle/>
                    <a:p>
                      <a:r>
                        <a:rPr lang="sv-SE" sz="1600" dirty="0">
                          <a:latin typeface="+mn-lt"/>
                        </a:rPr>
                        <a:t>Ekonomiska svårigheter</a:t>
                      </a:r>
                    </a:p>
                  </a:txBody>
                  <a:tcPr/>
                </a:tc>
                <a:extLst>
                  <a:ext uri="{0D108BD9-81ED-4DB2-BD59-A6C34878D82A}">
                    <a16:rowId xmlns:a16="http://schemas.microsoft.com/office/drawing/2014/main" val="657717677"/>
                  </a:ext>
                </a:extLst>
              </a:tr>
              <a:tr h="660936">
                <a:tc>
                  <a:txBody>
                    <a:bodyPr/>
                    <a:lstStyle/>
                    <a:p>
                      <a:r>
                        <a:rPr lang="sv-SE" sz="1600" dirty="0">
                          <a:latin typeface="+mn-lt"/>
                        </a:rPr>
                        <a:t>Normbrytande</a:t>
                      </a:r>
                      <a:r>
                        <a:rPr lang="sv-SE" sz="1600" baseline="0" dirty="0">
                          <a:latin typeface="+mn-lt"/>
                        </a:rPr>
                        <a:t> beteende</a:t>
                      </a:r>
                      <a:endParaRPr lang="sv-SE" sz="1600" dirty="0">
                        <a:latin typeface="+mn-lt"/>
                      </a:endParaRPr>
                    </a:p>
                  </a:txBody>
                  <a:tcPr/>
                </a:tc>
                <a:tc>
                  <a:txBody>
                    <a:bodyPr/>
                    <a:lstStyle/>
                    <a:p>
                      <a:r>
                        <a:rPr lang="sv-SE" sz="1600" dirty="0">
                          <a:latin typeface="+mn-lt"/>
                        </a:rPr>
                        <a:t>Uppfostringsstrategier</a:t>
                      </a:r>
                    </a:p>
                  </a:txBody>
                  <a:tcPr/>
                </a:tc>
                <a:tc>
                  <a:txBody>
                    <a:bodyPr/>
                    <a:lstStyle/>
                    <a:p>
                      <a:r>
                        <a:rPr lang="sv-SE" sz="1600" dirty="0">
                          <a:latin typeface="+mn-lt"/>
                        </a:rPr>
                        <a:t>Låg begåvning </a:t>
                      </a:r>
                    </a:p>
                    <a:p>
                      <a:endParaRPr lang="sv-SE" sz="1600" dirty="0">
                        <a:latin typeface="+mn-lt"/>
                      </a:endParaRPr>
                    </a:p>
                  </a:txBody>
                  <a:tcPr/>
                </a:tc>
                <a:tc>
                  <a:txBody>
                    <a:bodyPr/>
                    <a:lstStyle/>
                    <a:p>
                      <a:endParaRPr lang="sv-SE" sz="1600" dirty="0">
                        <a:latin typeface="+mn-lt"/>
                      </a:endParaRPr>
                    </a:p>
                  </a:txBody>
                  <a:tcPr/>
                </a:tc>
                <a:tc>
                  <a:txBody>
                    <a:bodyPr/>
                    <a:lstStyle/>
                    <a:p>
                      <a:r>
                        <a:rPr lang="sv-SE" sz="1600" dirty="0">
                          <a:latin typeface="+mn-lt"/>
                        </a:rPr>
                        <a:t>Normer kring HBTQI</a:t>
                      </a:r>
                    </a:p>
                  </a:txBody>
                  <a:tcPr/>
                </a:tc>
                <a:extLst>
                  <a:ext uri="{0D108BD9-81ED-4DB2-BD59-A6C34878D82A}">
                    <a16:rowId xmlns:a16="http://schemas.microsoft.com/office/drawing/2014/main" val="141599000"/>
                  </a:ext>
                </a:extLst>
              </a:tr>
              <a:tr h="6609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0" i="0" kern="1200" dirty="0">
                          <a:solidFill>
                            <a:schemeClr val="dk1"/>
                          </a:solidFill>
                          <a:effectLst/>
                          <a:latin typeface="+mn-lt"/>
                          <a:ea typeface="+mn-ea"/>
                          <a:cs typeface="+mn-cs"/>
                        </a:rPr>
                        <a:t>Debutålder i normbrytande beteende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latin typeface="+mn-lt"/>
                        </a:rPr>
                        <a:t>Konfliktfylld hemmiljö</a:t>
                      </a:r>
                    </a:p>
                    <a:p>
                      <a:endParaRPr lang="sv-SE" sz="1600" dirty="0">
                        <a:latin typeface="+mn-lt"/>
                      </a:endParaRPr>
                    </a:p>
                  </a:txBody>
                  <a:tcPr/>
                </a:tc>
                <a:tc>
                  <a:txBody>
                    <a:bodyPr/>
                    <a:lstStyle/>
                    <a:p>
                      <a:r>
                        <a:rPr lang="sv-SE" sz="1600" dirty="0">
                          <a:latin typeface="+mn-lt"/>
                        </a:rPr>
                        <a:t>Låg motivation</a:t>
                      </a:r>
                    </a:p>
                  </a:txBody>
                  <a:tcPr/>
                </a:tc>
                <a:tc>
                  <a:txBody>
                    <a:bodyPr/>
                    <a:lstStyle/>
                    <a:p>
                      <a:endParaRPr lang="sv-SE"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latin typeface="+mn-lt"/>
                        </a:rPr>
                        <a:t>Maskulinitets-normer</a:t>
                      </a:r>
                    </a:p>
                  </a:txBody>
                  <a:tcPr/>
                </a:tc>
                <a:extLst>
                  <a:ext uri="{0D108BD9-81ED-4DB2-BD59-A6C34878D82A}">
                    <a16:rowId xmlns:a16="http://schemas.microsoft.com/office/drawing/2014/main" val="4201279219"/>
                  </a:ext>
                </a:extLst>
              </a:tr>
              <a:tr h="6609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latin typeface="+mn-lt"/>
                        </a:rPr>
                        <a:t>Kön - pojke</a:t>
                      </a:r>
                    </a:p>
                    <a:p>
                      <a:endParaRPr lang="sv-SE" sz="16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latin typeface="+mn-lt"/>
                        </a:rPr>
                        <a:t>Familjestruktur</a:t>
                      </a:r>
                    </a:p>
                    <a:p>
                      <a:endParaRPr lang="sv-SE" sz="1600" dirty="0">
                        <a:latin typeface="+mn-lt"/>
                      </a:endParaRPr>
                    </a:p>
                  </a:txBody>
                  <a:tcPr/>
                </a:tc>
                <a:tc>
                  <a:txBody>
                    <a:bodyPr/>
                    <a:lstStyle/>
                    <a:p>
                      <a:endParaRPr lang="sv-SE" sz="1600" dirty="0">
                        <a:latin typeface="+mn-lt"/>
                      </a:endParaRPr>
                    </a:p>
                  </a:txBody>
                  <a:tcPr/>
                </a:tc>
                <a:tc>
                  <a:txBody>
                    <a:bodyPr/>
                    <a:lstStyle/>
                    <a:p>
                      <a:endParaRPr lang="sv-SE" sz="1600" dirty="0">
                        <a:latin typeface="+mn-lt"/>
                      </a:endParaRPr>
                    </a:p>
                  </a:txBody>
                  <a:tcPr/>
                </a:tc>
                <a:tc>
                  <a:txBody>
                    <a:bodyPr/>
                    <a:lstStyle/>
                    <a:p>
                      <a:endParaRPr lang="sv-SE" sz="1600" dirty="0">
                        <a:latin typeface="+mn-lt"/>
                      </a:endParaRPr>
                    </a:p>
                  </a:txBody>
                  <a:tcPr/>
                </a:tc>
                <a:extLst>
                  <a:ext uri="{0D108BD9-81ED-4DB2-BD59-A6C34878D82A}">
                    <a16:rowId xmlns:a16="http://schemas.microsoft.com/office/drawing/2014/main" val="1514122621"/>
                  </a:ext>
                </a:extLst>
              </a:tr>
            </a:tbl>
          </a:graphicData>
        </a:graphic>
      </p:graphicFrame>
      <p:pic>
        <p:nvPicPr>
          <p:cNvPr id="9" name="Bildobjekt 8" descr="\\ad.stockholm.se\cli-sd\cc2sd002\003871\Precens\Brottsprevention\Komet1\Administration\Logotype\PLUS\PLUS logo användbar.jpg">
            <a:extLst>
              <a:ext uri="{FF2B5EF4-FFF2-40B4-BE49-F238E27FC236}">
                <a16:creationId xmlns:a16="http://schemas.microsoft.com/office/drawing/2014/main" id="{14F129F2-6673-4DA5-A208-9DB41D26C579}"/>
              </a:ext>
            </a:extLst>
          </p:cNvPr>
          <p:cNvPicPr/>
          <p:nvPr/>
        </p:nvPicPr>
        <p:blipFill>
          <a:blip r:embed="rId3" cstate="print"/>
          <a:srcRect/>
          <a:stretch>
            <a:fillRect/>
          </a:stretch>
        </p:blipFill>
        <p:spPr bwMode="auto">
          <a:xfrm>
            <a:off x="7656321" y="6085346"/>
            <a:ext cx="1130531" cy="465513"/>
          </a:xfrm>
          <a:prstGeom prst="rect">
            <a:avLst/>
          </a:prstGeom>
          <a:noFill/>
          <a:ln w="9525">
            <a:noFill/>
            <a:miter lim="800000"/>
            <a:headEnd/>
            <a:tailEnd/>
          </a:ln>
        </p:spPr>
      </p:pic>
    </p:spTree>
    <p:extLst>
      <p:ext uri="{BB962C8B-B14F-4D97-AF65-F5344CB8AC3E}">
        <p14:creationId xmlns:p14="http://schemas.microsoft.com/office/powerpoint/2010/main" val="42784023"/>
      </p:ext>
    </p:extLst>
  </p:cSld>
  <p:clrMapOvr>
    <a:masterClrMapping/>
  </p:clrMapOvr>
</p:sld>
</file>

<file path=ppt/theme/theme1.xml><?xml version="1.0" encoding="utf-8"?>
<a:theme xmlns:a="http://schemas.openxmlformats.org/drawingml/2006/main" name="Sthlm_Presentation">
  <a:themeElements>
    <a:clrScheme name="Stockholms stads färger">
      <a:dk1>
        <a:srgbClr val="000000"/>
      </a:dk1>
      <a:lt1>
        <a:srgbClr val="FFFFFF"/>
      </a:lt1>
      <a:dk2>
        <a:srgbClr val="007EC4"/>
      </a:dk2>
      <a:lt2>
        <a:srgbClr val="ACC7E9"/>
      </a:lt2>
      <a:accent1>
        <a:srgbClr val="289D93"/>
      </a:accent1>
      <a:accent2>
        <a:srgbClr val="C40068"/>
      </a:accent2>
      <a:accent3>
        <a:srgbClr val="B6D7D3"/>
      </a:accent3>
      <a:accent4>
        <a:srgbClr val="289D93"/>
      </a:accent4>
      <a:accent5>
        <a:srgbClr val="CB5019"/>
      </a:accent5>
      <a:accent6>
        <a:srgbClr val="FFFFFF"/>
      </a:accent6>
      <a:hlink>
        <a:srgbClr val="007EC4"/>
      </a:hlink>
      <a:folHlink>
        <a:srgbClr val="00000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89D93"/>
        </a:solidFill>
        <a:ln>
          <a:solidFill>
            <a:srgbClr val="289D93"/>
          </a:solidFill>
        </a:ln>
      </a:spPr>
      <a:bodyPr rtlCol="0" anchor="ctr"/>
      <a:lstStyle>
        <a:defPPr algn="ctr">
          <a:defRPr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Förstasidan_2_rutor">
  <a:themeElements>
    <a:clrScheme name="Stockholms stads färger">
      <a:dk1>
        <a:srgbClr val="000000"/>
      </a:dk1>
      <a:lt1>
        <a:srgbClr val="000000"/>
      </a:lt1>
      <a:dk2>
        <a:srgbClr val="007EC4"/>
      </a:dk2>
      <a:lt2>
        <a:srgbClr val="ACC7E9"/>
      </a:lt2>
      <a:accent1>
        <a:srgbClr val="E4B1C3"/>
      </a:accent1>
      <a:accent2>
        <a:srgbClr val="C40068"/>
      </a:accent2>
      <a:accent3>
        <a:srgbClr val="B6D7D3"/>
      </a:accent3>
      <a:accent4>
        <a:srgbClr val="289D93"/>
      </a:accent4>
      <a:accent5>
        <a:srgbClr val="CB5019"/>
      </a:accent5>
      <a:accent6>
        <a:srgbClr val="FFFFFF"/>
      </a:accent6>
      <a:hlink>
        <a:srgbClr val="007EC4"/>
      </a:hlink>
      <a:folHlink>
        <a:srgbClr val="00000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007EC4"/>
        </a:solidFill>
        <a:ln>
          <a:noFill/>
        </a:ln>
      </a:spPr>
      <a:bodyPr lIns="234000" rIns="234000"/>
      <a:lstStyle>
        <a:defPPr marL="0" marR="0" indent="0" algn="l" defTabSz="914400" rtl="0" eaLnBrk="1" fontAlgn="auto" latinLnBrk="0" hangingPunct="1">
          <a:lnSpc>
            <a:spcPts val="2000"/>
          </a:lnSpc>
          <a:spcBef>
            <a:spcPts val="0"/>
          </a:spcBef>
          <a:spcAft>
            <a:spcPts val="0"/>
          </a:spcAft>
          <a:buClrTx/>
          <a:buSzTx/>
          <a:buFont typeface="Arial" pitchFamily="34" charset="0"/>
          <a:buNone/>
          <a:tabLst/>
          <a:defRPr kumimoji="0" sz="2000" b="0" i="0" u="none" strike="noStrike" kern="1200" cap="none" spc="0" normalizeH="0" baseline="0" noProof="0" smtClean="0">
            <a:ln>
              <a:noFill/>
            </a:ln>
            <a:solidFill>
              <a:srgbClr val="000000"/>
            </a:solidFill>
            <a:effectLst/>
            <a:uLnTx/>
            <a:uFillTx/>
            <a:latin typeface="+mn-lt"/>
            <a:ea typeface="+mn-ea"/>
            <a:cs typeface="+mn-cs"/>
          </a:defRPr>
        </a:defPPr>
      </a:lstStyle>
    </a:txDef>
  </a:objectDefaults>
  <a:extraClrSchemeLst/>
</a:theme>
</file>

<file path=ppt/theme/theme3.xml><?xml version="1.0" encoding="utf-8"?>
<a:theme xmlns:a="http://schemas.openxmlformats.org/drawingml/2006/main" name="Kapitelsidor">
  <a:themeElements>
    <a:clrScheme name="Anpassat 1">
      <a:dk1>
        <a:srgbClr val="000000"/>
      </a:dk1>
      <a:lt1>
        <a:srgbClr val="BCAAD0"/>
      </a:lt1>
      <a:dk2>
        <a:srgbClr val="007EC4"/>
      </a:dk2>
      <a:lt2>
        <a:srgbClr val="ACC7E9"/>
      </a:lt2>
      <a:accent1>
        <a:srgbClr val="E4B1C3"/>
      </a:accent1>
      <a:accent2>
        <a:srgbClr val="C40068"/>
      </a:accent2>
      <a:accent3>
        <a:srgbClr val="B6D7D3"/>
      </a:accent3>
      <a:accent4>
        <a:srgbClr val="289D93"/>
      </a:accent4>
      <a:accent5>
        <a:srgbClr val="CB5019"/>
      </a:accent5>
      <a:accent6>
        <a:srgbClr val="FFFFFF"/>
      </a:accent6>
      <a:hlink>
        <a:srgbClr val="007EC4"/>
      </a:hlink>
      <a:folHlink>
        <a:srgbClr val="683788"/>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Innehållssidor">
  <a:themeElements>
    <a:clrScheme name="Anpassat 1">
      <a:dk1>
        <a:srgbClr val="000000"/>
      </a:dk1>
      <a:lt1>
        <a:srgbClr val="BCAAD0"/>
      </a:lt1>
      <a:dk2>
        <a:srgbClr val="007EC4"/>
      </a:dk2>
      <a:lt2>
        <a:srgbClr val="ACC7E9"/>
      </a:lt2>
      <a:accent1>
        <a:srgbClr val="E4B1C3"/>
      </a:accent1>
      <a:accent2>
        <a:srgbClr val="C40068"/>
      </a:accent2>
      <a:accent3>
        <a:srgbClr val="B6D7D3"/>
      </a:accent3>
      <a:accent4>
        <a:srgbClr val="289D93"/>
      </a:accent4>
      <a:accent5>
        <a:srgbClr val="CB5019"/>
      </a:accent5>
      <a:accent6>
        <a:srgbClr val="FFFFFF"/>
      </a:accent6>
      <a:hlink>
        <a:srgbClr val="007EC4"/>
      </a:hlink>
      <a:folHlink>
        <a:srgbClr val="683788"/>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ns:customPropertyEditors xmlns:tns="http://schemas.microsoft.com/office/2006/customDocumentInformationPanel">
  <tns:showOnOpen>false</tns:showOnOpen>
  <tns:defaultPropertyEditorNamespace>Standardegenskaper.</tns:defaultPropertyEditorNamespace>
</tns:customPropertyEditors>
</file>

<file path=customXml/itemProps1.xml><?xml version="1.0" encoding="utf-8"?>
<ds:datastoreItem xmlns:ds="http://schemas.openxmlformats.org/officeDocument/2006/customXml" ds:itemID="{79A1DC5D-7C5C-4C35-86EE-C714AD4398A4}">
  <ds:schemaRefs>
    <ds:schemaRef ds:uri="http://schemas.microsoft.com/office/2006/customDocumentInformationPanel"/>
  </ds:schemaRefs>
</ds:datastoreItem>
</file>

<file path=docProps/app.xml><?xml version="1.0" encoding="utf-8"?>
<Properties xmlns="http://schemas.openxmlformats.org/officeDocument/2006/extended-properties" xmlns:vt="http://schemas.openxmlformats.org/officeDocument/2006/docPropsVTypes">
  <Template>Sthlm_Presentation</Template>
  <TotalTime>59525</TotalTime>
  <Words>13410</Words>
  <Application>Microsoft Office PowerPoint</Application>
  <PresentationFormat>Bildspel på skärmen (4:3)</PresentationFormat>
  <Paragraphs>1365</Paragraphs>
  <Slides>74</Slides>
  <Notes>74</Notes>
  <HiddenSlides>0</HiddenSlides>
  <MMClips>0</MMClips>
  <ScaleCrop>false</ScaleCrop>
  <HeadingPairs>
    <vt:vector size="8" baseType="variant">
      <vt:variant>
        <vt:lpstr>Använt teckensnitt</vt:lpstr>
      </vt:variant>
      <vt:variant>
        <vt:i4>9</vt:i4>
      </vt:variant>
      <vt:variant>
        <vt:lpstr>Tema</vt:lpstr>
      </vt:variant>
      <vt:variant>
        <vt:i4>4</vt:i4>
      </vt:variant>
      <vt:variant>
        <vt:lpstr>Serverprogram för OLE-inbäddning</vt:lpstr>
      </vt:variant>
      <vt:variant>
        <vt:i4>1</vt:i4>
      </vt:variant>
      <vt:variant>
        <vt:lpstr>Bildrubriker</vt:lpstr>
      </vt:variant>
      <vt:variant>
        <vt:i4>74</vt:i4>
      </vt:variant>
    </vt:vector>
  </HeadingPairs>
  <TitlesOfParts>
    <vt:vector size="88" baseType="lpstr">
      <vt:lpstr>Arial</vt:lpstr>
      <vt:lpstr>Arial Rounded MT Bold</vt:lpstr>
      <vt:lpstr>Bradley Hand ITC</vt:lpstr>
      <vt:lpstr>Calibri</vt:lpstr>
      <vt:lpstr>Courier New</vt:lpstr>
      <vt:lpstr>Monotype Sorts</vt:lpstr>
      <vt:lpstr>Stockholm Type Regular</vt:lpstr>
      <vt:lpstr>Times New Roman</vt:lpstr>
      <vt:lpstr>Wingdings</vt:lpstr>
      <vt:lpstr>Sthlm_Presentation</vt:lpstr>
      <vt:lpstr>Förstasidan_2_rutor</vt:lpstr>
      <vt:lpstr>Kapitelsidor</vt:lpstr>
      <vt:lpstr>Innehållssidor</vt:lpstr>
      <vt:lpstr>Photo Editor-foto</vt:lpstr>
      <vt:lpstr>Gruppledarutbildning</vt:lpstr>
      <vt:lpstr> Översikt av utbildningen</vt:lpstr>
      <vt:lpstr> Dagens agenda</vt:lpstr>
      <vt:lpstr>PowerPoint-presentation</vt:lpstr>
      <vt:lpstr> Bakgrund Komet</vt:lpstr>
      <vt:lpstr>     Teorin bakom Komet   </vt:lpstr>
      <vt:lpstr> Mål med Komet</vt:lpstr>
      <vt:lpstr> Normbrytande beteende </vt:lpstr>
      <vt:lpstr> Riskfaktorer</vt:lpstr>
      <vt:lpstr> Skyddsfaktorer</vt:lpstr>
      <vt:lpstr>Forskning på Komet 3-11år</vt:lpstr>
      <vt:lpstr>Forskning på Komet 12-18 år</vt:lpstr>
      <vt:lpstr>Vad tycker ungdomarna?  Hultman-Boye, 2008</vt:lpstr>
      <vt:lpstr>Varför erbjuda föräldrautbildning?</vt:lpstr>
      <vt:lpstr> Barnkonventionen</vt:lpstr>
      <vt:lpstr>PowerPoint-presentation</vt:lpstr>
      <vt:lpstr> Manualens uppbyggnad</vt:lpstr>
      <vt:lpstr>    Beteenden</vt:lpstr>
      <vt:lpstr>Ledarskap</vt:lpstr>
      <vt:lpstr>PowerPoint-presentation</vt:lpstr>
      <vt:lpstr> Dagordning Träff 1 - Tid tillsammans 1</vt:lpstr>
      <vt:lpstr>Kometprogrammet</vt:lpstr>
      <vt:lpstr>PowerPoint-presentation</vt:lpstr>
      <vt:lpstr> Uppmärksamhetsprincipen</vt:lpstr>
      <vt:lpstr>Uppmärksamhet  och funktion av beteenden</vt:lpstr>
      <vt:lpstr>PowerPoint-presentation</vt:lpstr>
      <vt:lpstr>Förtroendekontot / 5-1 regeln</vt:lpstr>
      <vt:lpstr>PowerPoint-presentation</vt:lpstr>
      <vt:lpstr>Tid tillsammans</vt:lpstr>
      <vt:lpstr>PowerPoint-presentation</vt:lpstr>
      <vt:lpstr>Apropå samvaro… </vt:lpstr>
      <vt:lpstr>PowerPoint-presentation</vt:lpstr>
      <vt:lpstr> Dagordning Träff 2 – Tid tillsammans 2 </vt:lpstr>
      <vt:lpstr>Ta initiativ</vt:lpstr>
      <vt:lpstr>PowerPoint-presentation</vt:lpstr>
      <vt:lpstr>Samspelsanalys</vt:lpstr>
      <vt:lpstr>Hur använda samspelsanalysen? Problembeteende</vt:lpstr>
      <vt:lpstr>Hur använda samspelsanalysen? Målbeteende</vt:lpstr>
      <vt:lpstr>PowerPoint-presentation</vt:lpstr>
      <vt:lpstr>Hur använda samspelsanalysen? Applicerat på filmen</vt:lpstr>
      <vt:lpstr>PowerPoint-presentation</vt:lpstr>
      <vt:lpstr> Dagordning Träff 3 – Positiv kommunikation </vt:lpstr>
      <vt:lpstr>PowerPoint-presentation</vt:lpstr>
      <vt:lpstr>Samspelsanalys Applicerat på filmen </vt:lpstr>
      <vt:lpstr>PowerPoint-presentation</vt:lpstr>
      <vt:lpstr>Hur kan föräldrar uppmuntra och ge positiv förstärkning?</vt:lpstr>
      <vt:lpstr>Uppmuntra och ge positiv förstärkning</vt:lpstr>
      <vt:lpstr>Hur vet vi om det är positiva förstärkare för ungdomen?</vt:lpstr>
      <vt:lpstr> Förstärkning och försvagning</vt:lpstr>
      <vt:lpstr>Shaping</vt:lpstr>
      <vt:lpstr>Shaping - öva  </vt:lpstr>
      <vt:lpstr>PowerPoint-presentation</vt:lpstr>
      <vt:lpstr> Förberedelser och uppmaningar</vt:lpstr>
      <vt:lpstr> FUB   Förberedelse         Uppmaning        Bekräftelse </vt:lpstr>
      <vt:lpstr>Samspelsanalys Öva</vt:lpstr>
      <vt:lpstr>PowerPoint-presentation</vt:lpstr>
      <vt:lpstr>Förhållningssätt som gruppledare </vt:lpstr>
      <vt:lpstr>Gruppledarfärdigheter</vt:lpstr>
      <vt:lpstr>PowerPoint-presentation</vt:lpstr>
      <vt:lpstr> Rational – att förstå syftet med det vi gör</vt:lpstr>
      <vt:lpstr>Att ge och följa upp hemuppgifter</vt:lpstr>
      <vt:lpstr>Om du misstänker att ett barn far illa…</vt:lpstr>
      <vt:lpstr>Att följa manualen - programtrohet</vt:lpstr>
      <vt:lpstr>                 Föräldraenkäter</vt:lpstr>
      <vt:lpstr>Resultat efter Komet 3-11 och 12-18  Stockholm 2019-2021</vt:lpstr>
      <vt:lpstr>Hur ta igen missad träff?</vt:lpstr>
      <vt:lpstr> Förberedande intervju</vt:lpstr>
      <vt:lpstr> Praktiska förberedelser</vt:lpstr>
      <vt:lpstr> Certifiering</vt:lpstr>
      <vt:lpstr>KBT i utveckling</vt:lpstr>
      <vt:lpstr>Lästips</vt:lpstr>
      <vt:lpstr>Lärandemål</vt:lpstr>
      <vt:lpstr> Handledningsgrupper</vt:lpstr>
      <vt:lpstr>PowerPoint-presentation</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KommunikationsMEtod  Utbildningstillfälle 1 av 4   9 september 2013 Mia Lissvik Marie Rosén Wattis www.plusportalen.se www.kometprogremmet.se</dc:title>
  <dc:creator>AA28730</dc:creator>
  <cp:lastModifiedBy>Natalie Ragnarsson</cp:lastModifiedBy>
  <cp:revision>690</cp:revision>
  <cp:lastPrinted>2024-09-10T09:02:36Z</cp:lastPrinted>
  <dcterms:created xsi:type="dcterms:W3CDTF">2013-09-05T10:28:07Z</dcterms:created>
  <dcterms:modified xsi:type="dcterms:W3CDTF">2025-07-03T09:05:59Z</dcterms:modified>
</cp:coreProperties>
</file>