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18" r:id="rId2"/>
    <p:sldId id="380" r:id="rId3"/>
    <p:sldId id="411" r:id="rId4"/>
    <p:sldId id="342" r:id="rId5"/>
    <p:sldId id="401" r:id="rId6"/>
    <p:sldId id="340" r:id="rId7"/>
    <p:sldId id="403" r:id="rId8"/>
    <p:sldId id="404" r:id="rId9"/>
    <p:sldId id="405" r:id="rId10"/>
    <p:sldId id="406" r:id="rId11"/>
    <p:sldId id="413" r:id="rId12"/>
    <p:sldId id="305" r:id="rId13"/>
    <p:sldId id="428" r:id="rId14"/>
    <p:sldId id="420" r:id="rId15"/>
    <p:sldId id="374" r:id="rId16"/>
    <p:sldId id="376" r:id="rId17"/>
    <p:sldId id="377" r:id="rId18"/>
    <p:sldId id="408" r:id="rId19"/>
    <p:sldId id="424" r:id="rId20"/>
    <p:sldId id="412" r:id="rId21"/>
    <p:sldId id="423" r:id="rId22"/>
    <p:sldId id="307" r:id="rId23"/>
    <p:sldId id="417" r:id="rId24"/>
    <p:sldId id="415" r:id="rId25"/>
    <p:sldId id="427" r:id="rId26"/>
    <p:sldId id="324" r:id="rId2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BE0D"/>
    <a:srgbClr val="F18E00"/>
    <a:srgbClr val="93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44884" autoAdjust="0"/>
  </p:normalViewPr>
  <p:slideViewPr>
    <p:cSldViewPr>
      <p:cViewPr varScale="1">
        <p:scale>
          <a:sx n="50" d="100"/>
          <a:sy n="50" d="100"/>
        </p:scale>
        <p:origin x="3354" y="54"/>
      </p:cViewPr>
      <p:guideLst>
        <p:guide orient="horz" pos="2160"/>
        <p:guide pos="2880"/>
      </p:guideLst>
    </p:cSldViewPr>
  </p:slideViewPr>
  <p:outlineViewPr>
    <p:cViewPr>
      <p:scale>
        <a:sx n="33" d="100"/>
        <a:sy n="33" d="100"/>
      </p:scale>
      <p:origin x="0" y="50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36" y="-9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4434A7E-5C1A-4255-8351-B0A786626D21}" type="datetimeFigureOut">
              <a:rPr lang="sv-SE" smtClean="0"/>
              <a:pPr/>
              <a:t>2025-06-25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434F4A9-F290-4A04-B981-EE92BBC5FDE2}" type="slidenum">
              <a:rPr lang="sv-SE" smtClean="0"/>
              <a:pPr/>
              <a:t>‹#›</a:t>
            </a:fld>
            <a:endParaRPr lang="sv-SE"/>
          </a:p>
        </p:txBody>
      </p:sp>
    </p:spTree>
    <p:extLst>
      <p:ext uri="{BB962C8B-B14F-4D97-AF65-F5344CB8AC3E}">
        <p14:creationId xmlns:p14="http://schemas.microsoft.com/office/powerpoint/2010/main" val="286656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78D0329-D9BB-4BE0-8FD5-CCC5779D1838}" type="datetimeFigureOut">
              <a:rPr lang="sv-SE" smtClean="0"/>
              <a:pPr/>
              <a:t>2025-06-25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7BC1C438-3EE9-490E-96D7-7917980799CF}" type="slidenum">
              <a:rPr lang="sv-SE" smtClean="0"/>
              <a:pPr/>
              <a:t>‹#›</a:t>
            </a:fld>
            <a:endParaRPr lang="sv-SE"/>
          </a:p>
        </p:txBody>
      </p:sp>
    </p:spTree>
    <p:extLst>
      <p:ext uri="{BB962C8B-B14F-4D97-AF65-F5344CB8AC3E}">
        <p14:creationId xmlns:p14="http://schemas.microsoft.com/office/powerpoint/2010/main" val="359334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spcBef>
                <a:spcPct val="0"/>
              </a:spcBef>
            </a:pPr>
            <a:r>
              <a:rPr lang="sv-SE" b="0" dirty="0"/>
              <a:t>1 min</a:t>
            </a:r>
            <a:r>
              <a:rPr lang="sv-SE" b="1" dirty="0"/>
              <a:t>	</a:t>
            </a:r>
          </a:p>
          <a:p>
            <a:pPr eaLnBrk="1" hangingPunct="1">
              <a:spcBef>
                <a:spcPct val="0"/>
              </a:spcBef>
            </a:pPr>
            <a:endParaRPr lang="sv-SE" b="1" dirty="0"/>
          </a:p>
          <a:p>
            <a:pPr eaLnBrk="1" hangingPunct="1">
              <a:spcBef>
                <a:spcPct val="0"/>
              </a:spcBef>
            </a:pPr>
            <a:r>
              <a:rPr lang="sv-SE" b="0" dirty="0"/>
              <a:t>Hälsa alla gruppledare varmt välkomna! </a:t>
            </a:r>
          </a:p>
          <a:p>
            <a:pPr eaLnBrk="1" hangingPunct="1">
              <a:spcBef>
                <a:spcPct val="0"/>
              </a:spcBef>
            </a:pPr>
            <a:endParaRPr lang="sv-SE" b="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dirty="0"/>
              <a:t>Informera om nödutgångar, toaletter, plats för fika.</a:t>
            </a:r>
          </a:p>
          <a:p>
            <a:pPr eaLnBrk="1" hangingPunct="1">
              <a:spcBef>
                <a:spcPct val="0"/>
              </a:spcBef>
            </a:pPr>
            <a:endParaRPr lang="sv-SE" b="0" dirty="0"/>
          </a:p>
          <a:p>
            <a:pPr eaLnBrk="1" hangingPunct="1">
              <a:spcBef>
                <a:spcPct val="0"/>
              </a:spcBef>
            </a:pPr>
            <a:endParaRPr lang="sv-SE" b="1" dirty="0"/>
          </a:p>
          <a:p>
            <a:pPr>
              <a:buFontTx/>
              <a:buChar char="-"/>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4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Fråga gruppledarna</a:t>
            </a:r>
            <a:r>
              <a:rPr lang="sv-SE" b="1" baseline="0" dirty="0"/>
              <a:t>: </a:t>
            </a:r>
            <a:r>
              <a:rPr lang="sv-SE" b="0" baseline="0" dirty="0"/>
              <a:t>Vilka</a:t>
            </a:r>
            <a:r>
              <a:rPr lang="sv-SE" baseline="0" dirty="0"/>
              <a:t> konsekvenserna blir av att de räcker upp handen?</a:t>
            </a:r>
            <a:r>
              <a:rPr lang="sv-SE" dirty="0"/>
              <a:t> Fyll på enligt nedan:</a:t>
            </a:r>
          </a:p>
          <a:p>
            <a:pPr marL="0" marR="0" indent="0" algn="l" defTabSz="914400" rtl="0" eaLnBrk="1" fontAlgn="auto" latinLnBrk="0" hangingPunct="1">
              <a:lnSpc>
                <a:spcPct val="100000"/>
              </a:lnSpc>
              <a:spcBef>
                <a:spcPts val="0"/>
              </a:spcBef>
              <a:spcAft>
                <a:spcPts val="0"/>
              </a:spcAft>
              <a:buClrTx/>
              <a:buSzTx/>
              <a:buFontTx/>
              <a:buChar char="-"/>
              <a:tabLst/>
              <a:defRPr/>
            </a:pPr>
            <a:r>
              <a:rPr lang="sv-SE" dirty="0"/>
              <a:t>Bekräftelse./Får svar på frågan, får uppmärksamhet och kanske uppmuntran. Alla lyssnar. Slipper pinsam tystnad?</a:t>
            </a:r>
          </a:p>
          <a:p>
            <a:pPr marL="0" marR="0" indent="0" algn="l" defTabSz="914400" rtl="0" eaLnBrk="1" fontAlgn="auto" latinLnBrk="0" hangingPunct="1">
              <a:lnSpc>
                <a:spcPct val="100000"/>
              </a:lnSpc>
              <a:spcBef>
                <a:spcPts val="0"/>
              </a:spcBef>
              <a:spcAft>
                <a:spcPts val="0"/>
              </a:spcAft>
              <a:buClrTx/>
              <a:buSzTx/>
              <a:buFontTx/>
              <a:buChar char="-"/>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Fråga gruppledarna: </a:t>
            </a:r>
            <a:r>
              <a:rPr lang="sv-SE" b="0" dirty="0"/>
              <a:t>Hur</a:t>
            </a:r>
            <a:r>
              <a:rPr lang="sv-SE" dirty="0"/>
              <a:t> kommer de</a:t>
            </a:r>
            <a:r>
              <a:rPr lang="sv-SE" baseline="0" dirty="0"/>
              <a:t> konsekvenser ni räknat upp påverka ert beteende att räcka upp handen framöver? </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Vad</a:t>
            </a:r>
            <a:r>
              <a:rPr lang="sv-SE" b="1" dirty="0"/>
              <a:t> </a:t>
            </a:r>
            <a:r>
              <a:rPr lang="sv-SE" dirty="0"/>
              <a:t>som upplevs som positivt varierar</a:t>
            </a:r>
            <a:r>
              <a:rPr lang="sv-SE" baseline="0" dirty="0"/>
              <a:t> från person till person och från situation till situation. Exempelvis kan något gott att äta vara en förstärkare när jag är hungrig men inte när jag är mätt.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Också bra att komma ihåg: Ju snabbare inpå beteendet konsekvensen kommer, desto större effekt har konsekvensen. Kort sikt = positivt, och lång sikt = negativt, ändå sannolikt att beteendet ökar.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b="0" i="1"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10</a:t>
            </a:fld>
            <a:endParaRPr lang="sv-S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2 min </a:t>
            </a:r>
            <a:r>
              <a:rPr lang="sv-SE" b="1" i="0" baseline="0" dirty="0"/>
              <a:t>(efter denna bild ca kl.10.00, paus 20 min)</a:t>
            </a:r>
            <a:endParaRPr lang="sv-SE"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Vi ska lära er en minnesregel: </a:t>
            </a:r>
            <a:r>
              <a:rPr lang="sv-SE" dirty="0"/>
              <a:t>Det som händer före beteendet </a:t>
            </a:r>
            <a:r>
              <a:rPr lang="sv-SE" b="1" dirty="0"/>
              <a:t>gör att </a:t>
            </a:r>
            <a:r>
              <a:rPr lang="sv-SE" dirty="0"/>
              <a:t>beteendet</a:t>
            </a:r>
            <a:r>
              <a:rPr lang="sv-SE" baseline="0" dirty="0"/>
              <a:t> inträffar </a:t>
            </a:r>
            <a:r>
              <a:rPr lang="sv-SE" b="1" baseline="0" dirty="0"/>
              <a:t>för att</a:t>
            </a:r>
            <a:r>
              <a:rPr lang="sv-SE" baseline="0" dirty="0"/>
              <a:t> det leder till något positivt.</a:t>
            </a:r>
            <a:endParaRPr lang="sv-SE" dirty="0"/>
          </a:p>
          <a:p>
            <a:endParaRPr lang="sv-SE" dirty="0"/>
          </a:p>
          <a:p>
            <a:r>
              <a:rPr lang="sv-SE" b="1" dirty="0"/>
              <a:t>Exempel:</a:t>
            </a:r>
            <a:r>
              <a:rPr lang="sv-SE" dirty="0"/>
              <a:t> Jag </a:t>
            </a:r>
            <a:r>
              <a:rPr lang="sv-SE" baseline="0" dirty="0"/>
              <a:t>undrar något vilket </a:t>
            </a:r>
            <a:r>
              <a:rPr lang="sv-SE" b="1" baseline="0" dirty="0"/>
              <a:t>gör att </a:t>
            </a:r>
            <a:r>
              <a:rPr lang="sv-SE" b="0" baseline="0" dirty="0"/>
              <a:t>jag </a:t>
            </a:r>
            <a:r>
              <a:rPr lang="sv-SE" baseline="0" dirty="0"/>
              <a:t>räcker upp handen </a:t>
            </a:r>
            <a:r>
              <a:rPr lang="sv-SE" b="1" baseline="0" dirty="0"/>
              <a:t>för att </a:t>
            </a:r>
            <a:r>
              <a:rPr lang="sv-SE" b="0" baseline="0" dirty="0"/>
              <a:t>jag vill </a:t>
            </a:r>
            <a:r>
              <a:rPr lang="sv-SE" baseline="0" dirty="0"/>
              <a:t>få svar på min fråga.</a:t>
            </a:r>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11</a:t>
            </a:fld>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sz="16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t>Skriv upp </a:t>
            </a:r>
            <a:r>
              <a:rPr lang="sv-SE" sz="1600" dirty="0"/>
              <a:t>dagordningen på blädderblock i förväg så att gruppledarna kan se den under tiden träffen gås igenom.</a:t>
            </a:r>
            <a:endParaRPr lang="sv-SE" sz="1600" b="0" dirty="0"/>
          </a:p>
          <a:p>
            <a:endParaRPr lang="sv-SE" sz="1600" b="0" dirty="0"/>
          </a:p>
          <a:p>
            <a:r>
              <a:rPr lang="sv-SE" sz="1600" b="0" dirty="0"/>
              <a:t>Då har vi</a:t>
            </a:r>
            <a:r>
              <a:rPr lang="sv-SE" sz="1600" b="0" baseline="0" dirty="0"/>
              <a:t> kommit fram till träff 2. Så här ser agendan ut för träffen: </a:t>
            </a:r>
          </a:p>
          <a:p>
            <a:endParaRPr lang="sv-SE" sz="1600" b="0" baseline="0" dirty="0"/>
          </a:p>
          <a:p>
            <a:pPr>
              <a:buNone/>
            </a:pPr>
            <a:r>
              <a:rPr lang="sv-SE" sz="1600" b="0" dirty="0"/>
              <a:t>1. Uppföljning av träff 1 och</a:t>
            </a:r>
            <a:r>
              <a:rPr lang="sv-SE" sz="1600" b="0" baseline="0" dirty="0"/>
              <a:t> Pröva hemma</a:t>
            </a:r>
            <a:endParaRPr lang="sv-SE" sz="1600" b="0" dirty="0"/>
          </a:p>
          <a:p>
            <a:pPr>
              <a:buNone/>
            </a:pPr>
            <a:r>
              <a:rPr lang="sv-SE" sz="1600" dirty="0"/>
              <a:t>2. Vara med</a:t>
            </a:r>
          </a:p>
          <a:p>
            <a:pPr>
              <a:buNone/>
            </a:pPr>
            <a:r>
              <a:rPr lang="sv-SE" sz="1600" dirty="0"/>
              <a:t>3. Samspelskedjan</a:t>
            </a:r>
          </a:p>
          <a:p>
            <a:pPr>
              <a:buNone/>
            </a:pPr>
            <a:r>
              <a:rPr lang="sv-SE" sz="1600" dirty="0"/>
              <a:t>4. Pröva hemma</a:t>
            </a:r>
          </a:p>
          <a:p>
            <a:endParaRPr lang="sv-SE" b="1"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6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Ni </a:t>
            </a:r>
            <a:r>
              <a:rPr lang="sv-SE" b="0" dirty="0"/>
              <a:t>inleder</a:t>
            </a:r>
            <a:r>
              <a:rPr lang="sv-SE" b="0" baseline="0" dirty="0"/>
              <a:t> träffen men att följa upp Pröva hemma från träff 1 (Fokus på det som fungerar).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Fråga</a:t>
            </a:r>
            <a:r>
              <a:rPr lang="sv-SE" b="1" baseline="0" dirty="0"/>
              <a:t> gruppledarna: </a:t>
            </a:r>
            <a:r>
              <a:rPr lang="sv-SE" b="0" baseline="0" dirty="0"/>
              <a:t>V</a:t>
            </a:r>
            <a:r>
              <a:rPr lang="sv-SE" dirty="0"/>
              <a:t>arför är det viktigt att följa upp </a:t>
            </a:r>
            <a:r>
              <a:rPr lang="sv-SE" i="1" dirty="0"/>
              <a:t>pröva hemma</a:t>
            </a:r>
            <a:r>
              <a:rPr lang="sv-SE" i="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sv-SE"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i="1" dirty="0"/>
              <a:t>Låt</a:t>
            </a:r>
            <a:r>
              <a:rPr lang="sv-SE" i="1" baseline="0" dirty="0"/>
              <a:t> gruppledarna diskutera parvis i några minuter. Fånga upp i storgrupp.</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Föräldern får berätta om det som prövats hemma och blir uppmuntrad.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Gruppledaren</a:t>
            </a:r>
            <a:r>
              <a:rPr lang="sv-SE" baseline="0" dirty="0"/>
              <a:t> kan uppmärksamma och uppmuntra försök och små steg till förändring.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Normalisera kring utmaningar.</a:t>
            </a:r>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Ökar sannolikheten för att föräldern fortsätter att pröva hemma. </a:t>
            </a:r>
            <a:endParaRPr lang="sv-SE" dirty="0"/>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1C438-3EE9-490E-96D7-7917980799C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01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dirty="0"/>
              <a:t>3 min</a:t>
            </a:r>
          </a:p>
          <a:p>
            <a:endParaRPr lang="sv-SE" b="1" dirty="0"/>
          </a:p>
          <a:p>
            <a:r>
              <a:rPr lang="sv-SE" sz="1400" b="1" dirty="0"/>
              <a:t>Ur gruppledarmaterialet: </a:t>
            </a:r>
            <a:r>
              <a:rPr lang="sv-SE" sz="1400" kern="1200" dirty="0">
                <a:solidFill>
                  <a:schemeClr val="tx1"/>
                </a:solidFill>
                <a:latin typeface="+mn-lt"/>
                <a:ea typeface="+mn-ea"/>
                <a:cs typeface="+mn-cs"/>
              </a:rPr>
              <a:t>Att ha tid med sina barn och göra saker tillsammans skapar en grund för goda relationer och gemenskap inom familjen. Gemensamma aktiviteter har även visat sig minska bråk och konflikter. </a:t>
            </a:r>
          </a:p>
          <a:p>
            <a:endParaRPr lang="sv-SE" sz="1400" kern="1200" dirty="0">
              <a:solidFill>
                <a:schemeClr val="tx1"/>
              </a:solidFill>
              <a:latin typeface="+mn-lt"/>
              <a:ea typeface="+mn-ea"/>
              <a:cs typeface="+mn-cs"/>
            </a:endParaRPr>
          </a:p>
          <a:p>
            <a:r>
              <a:rPr lang="sv-SE" sz="1400" kern="1200" dirty="0">
                <a:solidFill>
                  <a:schemeClr val="tx1"/>
                </a:solidFill>
                <a:latin typeface="+mn-lt"/>
                <a:ea typeface="+mn-ea"/>
                <a:cs typeface="+mn-cs"/>
              </a:rPr>
              <a:t>I en studie med</a:t>
            </a:r>
            <a:r>
              <a:rPr lang="sv-SE" sz="1400" kern="1200" baseline="0" dirty="0">
                <a:solidFill>
                  <a:schemeClr val="tx1"/>
                </a:solidFill>
                <a:latin typeface="+mn-lt"/>
                <a:ea typeface="+mn-ea"/>
                <a:cs typeface="+mn-cs"/>
              </a:rPr>
              <a:t> drygt 70 barn observerades föräldrar som </a:t>
            </a:r>
            <a:r>
              <a:rPr lang="sv-SE" sz="1400" kern="1200" baseline="0" dirty="0" err="1">
                <a:solidFill>
                  <a:schemeClr val="tx1"/>
                </a:solidFill>
                <a:latin typeface="+mn-lt"/>
                <a:ea typeface="+mn-ea"/>
                <a:cs typeface="+mn-cs"/>
              </a:rPr>
              <a:t>bla</a:t>
            </a:r>
            <a:r>
              <a:rPr lang="sv-SE" sz="1400" kern="1200" baseline="0" dirty="0">
                <a:solidFill>
                  <a:schemeClr val="tx1"/>
                </a:solidFill>
                <a:latin typeface="+mn-lt"/>
                <a:ea typeface="+mn-ea"/>
                <a:cs typeface="+mn-cs"/>
              </a:rPr>
              <a:t> tränade på positiv samvaro med sina barn. Under studiens gång kunde man se att mängden positiv samvaron ökade med 25 %, samtidigt som mängden bråk halverades. </a:t>
            </a:r>
          </a:p>
          <a:p>
            <a:endParaRPr lang="sv-SE" sz="1400" kern="1200" dirty="0">
              <a:solidFill>
                <a:schemeClr val="tx1"/>
              </a:solidFill>
              <a:latin typeface="+mn-lt"/>
              <a:ea typeface="+mn-ea"/>
              <a:cs typeface="+mn-cs"/>
            </a:endParaRPr>
          </a:p>
          <a:p>
            <a:r>
              <a:rPr lang="sv-SE" sz="1400" kern="1200" dirty="0">
                <a:solidFill>
                  <a:schemeClr val="tx1"/>
                </a:solidFill>
                <a:latin typeface="+mn-lt"/>
                <a:ea typeface="+mn-ea"/>
                <a:cs typeface="+mn-cs"/>
              </a:rPr>
              <a:t>På föräldraträffen</a:t>
            </a:r>
            <a:r>
              <a:rPr lang="sv-SE" sz="1400" kern="1200" baseline="0" dirty="0">
                <a:solidFill>
                  <a:schemeClr val="tx1"/>
                </a:solidFill>
                <a:latin typeface="+mn-lt"/>
                <a:ea typeface="+mn-ea"/>
                <a:cs typeface="+mn-cs"/>
              </a:rPr>
              <a:t> kommer ni</a:t>
            </a:r>
            <a:r>
              <a:rPr lang="sv-SE" sz="1400" kern="1200" dirty="0">
                <a:solidFill>
                  <a:schemeClr val="tx1"/>
                </a:solidFill>
                <a:latin typeface="+mn-lt"/>
                <a:ea typeface="+mn-ea"/>
                <a:cs typeface="+mn-cs"/>
              </a:rPr>
              <a:t> diskutera</a:t>
            </a:r>
            <a:r>
              <a:rPr lang="sv-SE" sz="1400" kern="1200" baseline="0" dirty="0">
                <a:solidFill>
                  <a:schemeClr val="tx1"/>
                </a:solidFill>
                <a:latin typeface="+mn-lt"/>
                <a:ea typeface="+mn-ea"/>
                <a:cs typeface="+mn-cs"/>
              </a:rPr>
              <a:t> förslag på </a:t>
            </a:r>
            <a:r>
              <a:rPr lang="sv-SE" sz="1400" i="1" kern="1200" baseline="0" dirty="0">
                <a:solidFill>
                  <a:schemeClr val="tx1"/>
                </a:solidFill>
                <a:latin typeface="+mn-lt"/>
                <a:ea typeface="+mn-ea"/>
                <a:cs typeface="+mn-cs"/>
              </a:rPr>
              <a:t>gemensamma aktiviteter </a:t>
            </a:r>
            <a:r>
              <a:rPr lang="sv-SE" sz="1400" kern="1200" baseline="0" dirty="0">
                <a:solidFill>
                  <a:schemeClr val="tx1"/>
                </a:solidFill>
                <a:latin typeface="+mn-lt"/>
                <a:ea typeface="+mn-ea"/>
                <a:cs typeface="+mn-cs"/>
              </a:rPr>
              <a:t>i familjen för att inspirera varandra. Betona att det ska vara vardagsnära och gärna kostnadsfritt.</a:t>
            </a:r>
          </a:p>
          <a:p>
            <a:endParaRPr lang="sv-SE" sz="1400" b="1" kern="1200" baseline="0" dirty="0">
              <a:solidFill>
                <a:schemeClr val="tx1"/>
              </a:solidFill>
              <a:latin typeface="+mn-lt"/>
              <a:ea typeface="+mn-ea"/>
              <a:cs typeface="+mn-cs"/>
            </a:endParaRPr>
          </a:p>
          <a:p>
            <a:pPr marL="285750" indent="-285750">
              <a:buFont typeface="Arial" panose="020B0604020202020204" pitchFamily="34" charset="0"/>
              <a:buChar char="•"/>
            </a:pPr>
            <a:r>
              <a:rPr lang="sv-SE" sz="1400" kern="1200" baseline="0" dirty="0">
                <a:solidFill>
                  <a:schemeClr val="tx1"/>
                </a:solidFill>
                <a:latin typeface="+mn-lt"/>
                <a:ea typeface="+mn-ea"/>
                <a:cs typeface="+mn-cs"/>
              </a:rPr>
              <a:t>Låt föräldrarna skriva ned förslag på aktiviteter på lappar och lägga i en burk. Sedan drar de varsin lapp som inspiration att pröva.</a:t>
            </a:r>
          </a:p>
          <a:p>
            <a:pPr marL="285750" indent="-285750">
              <a:buFont typeface="Arial" panose="020B0604020202020204" pitchFamily="34" charset="0"/>
              <a:buChar char="•"/>
            </a:pPr>
            <a:r>
              <a:rPr lang="sv-SE" sz="1400" kern="1200" baseline="0" dirty="0">
                <a:solidFill>
                  <a:schemeClr val="tx1"/>
                </a:solidFill>
                <a:latin typeface="+mn-lt"/>
                <a:ea typeface="+mn-ea"/>
                <a:cs typeface="+mn-cs"/>
              </a:rPr>
              <a:t>Låt föräldrarna komma på aktiviteter tillsammans och ni skriver upp på tavlan.</a:t>
            </a:r>
          </a:p>
          <a:p>
            <a:r>
              <a:rPr lang="sv-SE" sz="1400" kern="1200" dirty="0">
                <a:solidFill>
                  <a:schemeClr val="tx1"/>
                </a:solidFill>
                <a:latin typeface="+mn-lt"/>
                <a:ea typeface="+mn-ea"/>
                <a:cs typeface="+mn-cs"/>
              </a:rPr>
              <a:t> </a:t>
            </a:r>
          </a:p>
          <a:p>
            <a:r>
              <a:rPr lang="sv-SE" dirty="0"/>
              <a:t>Gardner,</a:t>
            </a:r>
            <a:r>
              <a:rPr lang="sv-SE" baseline="0" dirty="0"/>
              <a:t> </a:t>
            </a:r>
            <a:r>
              <a:rPr lang="sv-SE" baseline="0" dirty="0" err="1"/>
              <a:t>Burton&amp;Klimes</a:t>
            </a:r>
            <a:r>
              <a:rPr lang="sv-SE" baseline="0" dirty="0"/>
              <a:t> (2006)</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14</a:t>
            </a:fld>
            <a:endParaRPr lang="sv-SE"/>
          </a:p>
        </p:txBody>
      </p:sp>
    </p:spTree>
    <p:extLst>
      <p:ext uri="{BB962C8B-B14F-4D97-AF65-F5344CB8AC3E}">
        <p14:creationId xmlns:p14="http://schemas.microsoft.com/office/powerpoint/2010/main" val="273192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4863989"/>
          </a:xfrm>
        </p:spPr>
        <p:txBody>
          <a:bodyPr>
            <a:noAutofit/>
          </a:bodyPr>
          <a:lstStyle/>
          <a:p>
            <a:r>
              <a:rPr lang="sv-SE" sz="1100" b="0" kern="1200" dirty="0">
                <a:solidFill>
                  <a:schemeClr val="tx1"/>
                </a:solidFill>
                <a:latin typeface="+mn-lt"/>
                <a:ea typeface="+mn-ea"/>
                <a:cs typeface="+mn-cs"/>
              </a:rPr>
              <a:t>16 min</a:t>
            </a:r>
          </a:p>
          <a:p>
            <a:endParaRPr lang="sv-SE" sz="1100" b="1" kern="1200" dirty="0">
              <a:solidFill>
                <a:schemeClr val="tx1"/>
              </a:solidFill>
              <a:latin typeface="+mn-lt"/>
              <a:ea typeface="+mn-ea"/>
              <a:cs typeface="+mn-cs"/>
            </a:endParaRPr>
          </a:p>
          <a:p>
            <a:r>
              <a:rPr lang="sv-SE" kern="1200" dirty="0">
                <a:solidFill>
                  <a:schemeClr val="tx1"/>
                </a:solidFill>
              </a:rPr>
              <a:t>Många föräldrar känner stress över att de inte hinner vara tillräckligt mycket tillsammans med sina barn. Men forskning visar att även små stunder i vardagen kan ha positiva effekter för barnet. Det är stunder då föräldern fullt närvarande och följer barnets initiativ i leken och samvaron. I</a:t>
            </a:r>
            <a:r>
              <a:rPr lang="sv-SE" kern="1200" baseline="0" dirty="0">
                <a:solidFill>
                  <a:schemeClr val="tx1"/>
                </a:solidFill>
              </a:rPr>
              <a:t> ABC kallar vi det för Barnstyrd tid – BUSA.</a:t>
            </a:r>
            <a:endParaRPr lang="sv-SE" kern="1200" dirty="0">
              <a:solidFill>
                <a:schemeClr val="tx1"/>
              </a:solidFill>
            </a:endParaRPr>
          </a:p>
          <a:p>
            <a:endParaRPr lang="sv-SE" i="1" kern="1200" dirty="0">
              <a:solidFill>
                <a:schemeClr val="tx1"/>
              </a:solidFill>
            </a:endParaRPr>
          </a:p>
          <a:p>
            <a:r>
              <a:rPr lang="sv-SE" i="1" kern="1200" dirty="0">
                <a:solidFill>
                  <a:schemeClr val="tx1"/>
                </a:solidFill>
              </a:rPr>
              <a:t>BUSA </a:t>
            </a:r>
            <a:r>
              <a:rPr lang="sv-SE" kern="1200" dirty="0">
                <a:solidFill>
                  <a:schemeClr val="tx1"/>
                </a:solidFill>
              </a:rPr>
              <a:t>är en (akronym) minnesregel för vad föräldrar ska göra i dessa små, positiva stunder och som är särskilt utvecklande för barns språk och tänkande. </a:t>
            </a:r>
            <a:r>
              <a:rPr lang="sv-SE" i="1" kern="1200" dirty="0">
                <a:solidFill>
                  <a:schemeClr val="tx1"/>
                </a:solidFill>
              </a:rPr>
              <a:t>BUSA</a:t>
            </a:r>
            <a:r>
              <a:rPr lang="sv-SE" kern="1200" dirty="0">
                <a:solidFill>
                  <a:schemeClr val="tx1"/>
                </a:solidFill>
              </a:rPr>
              <a:t> leder även till bättre samarbete mellan föräldrar och barn.</a:t>
            </a:r>
          </a:p>
          <a:p>
            <a:endParaRPr lang="sv-S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kern="1200" dirty="0">
                <a:solidFill>
                  <a:schemeClr val="tx1"/>
                </a:solidFill>
              </a:rPr>
              <a:t>B – </a:t>
            </a:r>
            <a:r>
              <a:rPr lang="sv-SE" b="0" i="1" kern="1200" dirty="0">
                <a:solidFill>
                  <a:schemeClr val="tx1"/>
                </a:solidFill>
              </a:rPr>
              <a:t>står för </a:t>
            </a:r>
            <a:r>
              <a:rPr lang="sv-SE" b="1" i="1" kern="1200" dirty="0">
                <a:solidFill>
                  <a:schemeClr val="tx1"/>
                </a:solidFill>
              </a:rPr>
              <a:t>Barnet styr</a:t>
            </a:r>
            <a:r>
              <a:rPr lang="sv-SE" kern="1200" dirty="0">
                <a:solidFill>
                  <a:schemeClr val="tx1"/>
                </a:solidFill>
              </a:rPr>
              <a:t>. Föräldern lyssnar och</a:t>
            </a:r>
            <a:r>
              <a:rPr lang="sv-SE" kern="1200" baseline="0" dirty="0">
                <a:solidFill>
                  <a:schemeClr val="tx1"/>
                </a:solidFill>
              </a:rPr>
              <a:t> f</a:t>
            </a:r>
            <a:r>
              <a:rPr lang="sv-SE" kern="1200" dirty="0">
                <a:solidFill>
                  <a:schemeClr val="tx1"/>
                </a:solidFill>
              </a:rPr>
              <a:t>öljer barnets initiativ.</a:t>
            </a:r>
            <a:r>
              <a:rPr lang="sv-SE" kern="1200" baseline="0" dirty="0">
                <a:solidFill>
                  <a:schemeClr val="tx1"/>
                </a:solidFill>
              </a:rPr>
              <a:t> Föräldern bör u</a:t>
            </a:r>
            <a:r>
              <a:rPr lang="sv-SE" kern="1200" dirty="0">
                <a:solidFill>
                  <a:schemeClr val="tx1"/>
                </a:solidFill>
              </a:rPr>
              <a:t>ndvika att ställa frågor eftersom det kan styra barnet. Om barnet behöver hjälp, låter</a:t>
            </a:r>
            <a:r>
              <a:rPr lang="sv-SE" kern="1200" baseline="0" dirty="0">
                <a:solidFill>
                  <a:schemeClr val="tx1"/>
                </a:solidFill>
              </a:rPr>
              <a:t> föräldern</a:t>
            </a:r>
            <a:r>
              <a:rPr lang="sv-SE" kern="1200" dirty="0">
                <a:solidFill>
                  <a:schemeClr val="tx1"/>
                </a:solidFill>
              </a:rPr>
              <a:t> barnet klara så mycket som möjligt själv</a:t>
            </a:r>
            <a:r>
              <a:rPr lang="sv-SE" kern="1200" baseline="0" dirty="0">
                <a:solidFill>
                  <a:schemeClr val="tx1"/>
                </a:solidFill>
              </a:rPr>
              <a:t> för att</a:t>
            </a:r>
            <a:r>
              <a:rPr lang="sv-SE" kern="1200" dirty="0">
                <a:solidFill>
                  <a:schemeClr val="tx1"/>
                </a:solidFill>
              </a:rPr>
              <a:t> inte ta över.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endParaRPr>
          </a:p>
          <a:p>
            <a:r>
              <a:rPr lang="sv-SE" b="1" i="1" kern="1200" dirty="0">
                <a:solidFill>
                  <a:schemeClr val="tx1"/>
                </a:solidFill>
              </a:rPr>
              <a:t>U – </a:t>
            </a:r>
            <a:r>
              <a:rPr lang="sv-SE" b="0" i="1" kern="1200" dirty="0">
                <a:solidFill>
                  <a:schemeClr val="tx1"/>
                </a:solidFill>
              </a:rPr>
              <a:t>står för </a:t>
            </a:r>
            <a:r>
              <a:rPr lang="sv-SE" b="1" i="1" kern="1200" dirty="0">
                <a:solidFill>
                  <a:schemeClr val="tx1"/>
                </a:solidFill>
              </a:rPr>
              <a:t>Uppmuntra barnet</a:t>
            </a:r>
            <a:r>
              <a:rPr lang="sv-SE" kern="1200" dirty="0">
                <a:solidFill>
                  <a:schemeClr val="tx1"/>
                </a:solidFill>
              </a:rPr>
              <a:t>. Föräldern</a:t>
            </a:r>
            <a:r>
              <a:rPr lang="sv-SE" kern="1200" baseline="0" dirty="0">
                <a:solidFill>
                  <a:schemeClr val="tx1"/>
                </a:solidFill>
              </a:rPr>
              <a:t> v</a:t>
            </a:r>
            <a:r>
              <a:rPr lang="sv-SE" kern="1200" dirty="0">
                <a:solidFill>
                  <a:schemeClr val="tx1"/>
                </a:solidFill>
              </a:rPr>
              <a:t>isar uppskattning och entusiasm och barnet ska få njuta av förälderns fulla uppmärksamhet. </a:t>
            </a:r>
          </a:p>
          <a:p>
            <a:endParaRPr lang="sv-S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kern="1200" dirty="0">
                <a:solidFill>
                  <a:schemeClr val="tx1"/>
                </a:solidFill>
              </a:rPr>
              <a:t>S – </a:t>
            </a:r>
            <a:r>
              <a:rPr lang="sv-SE" b="0" i="1" kern="1200" dirty="0">
                <a:solidFill>
                  <a:schemeClr val="tx1"/>
                </a:solidFill>
              </a:rPr>
              <a:t>står för </a:t>
            </a:r>
            <a:r>
              <a:rPr lang="sv-SE" b="1" i="1" kern="1200" dirty="0">
                <a:solidFill>
                  <a:schemeClr val="tx1"/>
                </a:solidFill>
              </a:rPr>
              <a:t>Sätt ord på det barnet gör</a:t>
            </a:r>
            <a:r>
              <a:rPr lang="sv-SE" kern="1200" dirty="0">
                <a:solidFill>
                  <a:schemeClr val="tx1"/>
                </a:solidFill>
              </a:rPr>
              <a:t>. Föräldern speglar och bekräftar barnet genom att visa att hen lyssnar.</a:t>
            </a:r>
            <a:r>
              <a:rPr lang="sv-SE" kern="1200" baseline="0" dirty="0">
                <a:solidFill>
                  <a:schemeClr val="tx1"/>
                </a:solidFill>
              </a:rPr>
              <a:t> Tillsammans med yngre barn kan föräldern vara en</a:t>
            </a:r>
            <a:r>
              <a:rPr lang="sv-SE" kern="1200" dirty="0">
                <a:solidFill>
                  <a:schemeClr val="tx1"/>
                </a:solidFill>
              </a:rPr>
              <a:t> slags kommentator som berättar vad hen ser</a:t>
            </a:r>
            <a:r>
              <a:rPr lang="sv-SE" kern="1200" baseline="0" dirty="0">
                <a:solidFill>
                  <a:schemeClr val="tx1"/>
                </a:solidFill>
              </a:rPr>
              <a:t> och u</a:t>
            </a:r>
            <a:r>
              <a:rPr lang="sv-SE" kern="1200" dirty="0">
                <a:solidFill>
                  <a:schemeClr val="tx1"/>
                </a:solidFill>
              </a:rPr>
              <a:t>pprepar det barnet säger. Med äldre</a:t>
            </a:r>
            <a:r>
              <a:rPr lang="sv-SE" kern="1200" baseline="0" dirty="0">
                <a:solidFill>
                  <a:schemeClr val="tx1"/>
                </a:solidFill>
              </a:rPr>
              <a:t> </a:t>
            </a:r>
            <a:r>
              <a:rPr lang="sv-SE" kern="1200" dirty="0">
                <a:solidFill>
                  <a:schemeClr val="tx1"/>
                </a:solidFill>
              </a:rPr>
              <a:t>barn kan föräldern lyssna aktivt, ställa öppna följdfrågor på det barnet gör eller berättar.</a:t>
            </a:r>
          </a:p>
          <a:p>
            <a:endParaRPr lang="sv-SE" kern="1200" dirty="0">
              <a:solidFill>
                <a:schemeClr val="tx1"/>
              </a:solidFill>
            </a:endParaRPr>
          </a:p>
          <a:p>
            <a:r>
              <a:rPr lang="sv-SE" b="1" i="1" kern="1200" dirty="0">
                <a:solidFill>
                  <a:schemeClr val="tx1"/>
                </a:solidFill>
              </a:rPr>
              <a:t>A - Alla dagar</a:t>
            </a:r>
            <a:r>
              <a:rPr lang="sv-SE" kern="1200" dirty="0">
                <a:solidFill>
                  <a:schemeClr val="tx1"/>
                </a:solidFill>
              </a:rPr>
              <a:t>. En liten på ca 10-15 minuter varje dag är bättre än att ha längre stunder mer sällan. Att planera in stunder i förväg eller göra dem till en rutin ökar sannolikheten att de blir av. </a:t>
            </a:r>
          </a:p>
          <a:p>
            <a:endParaRPr lang="sv-SE" b="1"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kern="1200" dirty="0">
                <a:solidFill>
                  <a:schemeClr val="tx1"/>
                </a:solidFill>
                <a:effectLst/>
              </a:rPr>
              <a:t>Barnkonventionen</a:t>
            </a:r>
            <a:r>
              <a:rPr lang="sv-SE" kern="1200" baseline="0" dirty="0">
                <a:solidFill>
                  <a:schemeClr val="tx1"/>
                </a:solidFill>
                <a:effectLst/>
              </a:rPr>
              <a:t> och</a:t>
            </a:r>
            <a:r>
              <a:rPr lang="sv-SE" kern="1200" dirty="0">
                <a:solidFill>
                  <a:schemeClr val="tx1"/>
                </a:solidFill>
                <a:effectLst/>
              </a:rPr>
              <a:t> barnperspektivet (artikel 12)</a:t>
            </a:r>
            <a:r>
              <a:rPr lang="sv-SE" kern="1200" baseline="0" dirty="0">
                <a:solidFill>
                  <a:schemeClr val="tx1"/>
                </a:solidFill>
                <a:effectLst/>
              </a:rPr>
              <a:t> blir tydligt i ABC genom </a:t>
            </a:r>
            <a:r>
              <a:rPr lang="sv-SE" kern="1200" dirty="0">
                <a:solidFill>
                  <a:schemeClr val="tx1"/>
                </a:solidFill>
                <a:effectLst/>
              </a:rPr>
              <a:t>BUSA</a:t>
            </a:r>
            <a:r>
              <a:rPr lang="sv-SE" kern="1200" baseline="0" dirty="0">
                <a:solidFill>
                  <a:schemeClr val="tx1"/>
                </a:solidFill>
                <a:effectLst/>
              </a:rPr>
              <a:t> då det verkligen är </a:t>
            </a:r>
            <a:r>
              <a:rPr lang="sv-SE" kern="1200" dirty="0">
                <a:solidFill>
                  <a:schemeClr val="tx1"/>
                </a:solidFill>
                <a:effectLst/>
              </a:rPr>
              <a:t>barnet stund.</a:t>
            </a:r>
            <a:r>
              <a:rPr lang="sv-SE" kern="1200" baseline="0" dirty="0">
                <a:solidFill>
                  <a:schemeClr val="tx1"/>
                </a:solidFill>
                <a:effectLst/>
              </a:rPr>
              <a:t> Det är </a:t>
            </a:r>
            <a:r>
              <a:rPr lang="sv-SE" kern="1200" dirty="0">
                <a:solidFill>
                  <a:schemeClr val="tx1"/>
                </a:solidFill>
                <a:effectLst/>
              </a:rPr>
              <a:t>barnet som styr vad som ska lekas med och får förälderns fulla uppmärksamhet, föräldern följer barnet och är lyhörd för barnets vilja. </a:t>
            </a: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Det är viktigt att föräldrarna förstår skillnaden mellan </a:t>
            </a:r>
            <a:r>
              <a:rPr lang="sv-SE" b="0" i="1" baseline="0" dirty="0"/>
              <a:t>Vara med och BUSA. </a:t>
            </a:r>
            <a:br>
              <a:rPr lang="sv-SE" b="0" i="1" baseline="0" dirty="0"/>
            </a:br>
            <a:r>
              <a:rPr lang="sv-SE" b="0" i="1" baseline="0" dirty="0"/>
              <a:t>Vara med -</a:t>
            </a:r>
            <a:r>
              <a:rPr lang="sv-SE" b="0" baseline="0" dirty="0"/>
              <a:t> handlar om att avsätta tid att vara tillsammans med barnet och </a:t>
            </a:r>
            <a:r>
              <a:rPr lang="sv-SE" kern="1200" dirty="0">
                <a:solidFill>
                  <a:schemeClr val="tx1"/>
                </a:solidFill>
                <a:effectLst/>
              </a:rPr>
              <a:t>att ha roligt tillsammans.</a:t>
            </a:r>
            <a:r>
              <a:rPr lang="sv-SE"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t>BUSA</a:t>
            </a:r>
            <a:r>
              <a:rPr lang="sv-SE" b="0" baseline="0" dirty="0"/>
              <a:t> - handlar om ett speciellt </a:t>
            </a:r>
            <a:r>
              <a:rPr lang="sv-SE" b="1" baseline="0" dirty="0"/>
              <a:t>förhållningssätt</a:t>
            </a:r>
            <a:r>
              <a:rPr lang="sv-SE" b="0" baseline="0" dirty="0"/>
              <a:t> som föräldrarna kan tillämpa vid avgränsade tillfällen. Vid dessa stunder gör föräldrar och barn något tillsammans som</a:t>
            </a:r>
            <a:r>
              <a:rPr lang="sv-SE" kern="1200" baseline="0" dirty="0">
                <a:solidFill>
                  <a:schemeClr val="tx1"/>
                </a:solidFill>
              </a:rPr>
              <a:t> barnet tycker om eller väljer själv. Det ska vara en aktivitet inom rimliga gränser och det är föräldern som sätter ramarna. Föräldern visar glädje och engagemang även om det kanske inte är en aktivitet hen i första hand skulle ha valt själv.</a:t>
            </a:r>
            <a:endParaRPr lang="sv-SE" b="0" baseline="0" dirty="0"/>
          </a:p>
          <a:p>
            <a:endParaRPr lang="sv-SE" b="1" dirty="0"/>
          </a:p>
          <a:p>
            <a:r>
              <a:rPr lang="sv-SE" b="1" dirty="0"/>
              <a:t>Visa</a:t>
            </a:r>
            <a:r>
              <a:rPr lang="sv-SE" b="1" baseline="0" dirty="0"/>
              <a:t> film 3 </a:t>
            </a:r>
            <a:r>
              <a:rPr lang="sv-SE" b="0" baseline="0" dirty="0"/>
              <a:t>(yngre barn) </a:t>
            </a:r>
            <a:r>
              <a:rPr lang="sv-SE" b="1" baseline="0" dirty="0"/>
              <a:t>el 5 </a:t>
            </a:r>
            <a:r>
              <a:rPr lang="sv-SE" b="0" baseline="0" dirty="0"/>
              <a:t>(äldre barn).</a:t>
            </a:r>
          </a:p>
          <a:p>
            <a:r>
              <a:rPr lang="sv-SE" b="0" baseline="0" dirty="0"/>
              <a:t> </a:t>
            </a:r>
          </a:p>
          <a:p>
            <a:r>
              <a:rPr lang="sv-SE" b="1" baseline="0" dirty="0"/>
              <a:t>Fråga gruppen: </a:t>
            </a:r>
            <a:r>
              <a:rPr lang="sv-SE" b="0" baseline="0" dirty="0"/>
              <a:t>H</a:t>
            </a:r>
            <a:r>
              <a:rPr lang="sv-SE" baseline="0" dirty="0"/>
              <a:t>ur tror ni barnet upplevde situationen? </a:t>
            </a:r>
          </a:p>
          <a:p>
            <a:r>
              <a:rPr lang="sv-SE" baseline="0" dirty="0"/>
              <a:t>Vad gjorde föräldern som fungerade mindre bra?</a:t>
            </a:r>
          </a:p>
          <a:p>
            <a:endParaRPr lang="sv-SE" baseline="0" dirty="0"/>
          </a:p>
          <a:p>
            <a:r>
              <a:rPr lang="sv-SE" b="1" baseline="0" dirty="0"/>
              <a:t>Visa film 4 </a:t>
            </a:r>
            <a:r>
              <a:rPr lang="sv-SE" b="0" baseline="0" dirty="0"/>
              <a:t>(yngre barn) </a:t>
            </a:r>
            <a:r>
              <a:rPr lang="sv-SE" b="1" baseline="0" dirty="0"/>
              <a:t>el 6 </a:t>
            </a:r>
            <a:r>
              <a:rPr lang="sv-SE" b="0" baseline="0" dirty="0"/>
              <a:t>(äldre barn). </a:t>
            </a:r>
          </a:p>
          <a:p>
            <a:endParaRPr lang="sv-SE" b="0" baseline="0" dirty="0"/>
          </a:p>
          <a:p>
            <a:r>
              <a:rPr lang="sv-SE" b="1" baseline="0" dirty="0"/>
              <a:t>Fråga gruppen: </a:t>
            </a:r>
            <a:r>
              <a:rPr lang="sv-SE" b="0" baseline="0" dirty="0"/>
              <a:t>H</a:t>
            </a:r>
            <a:r>
              <a:rPr lang="sv-SE" baseline="0" dirty="0"/>
              <a:t>ur tror ni barnet upplevde situationen? </a:t>
            </a:r>
          </a:p>
          <a:p>
            <a:r>
              <a:rPr lang="sv-SE" baseline="0" dirty="0"/>
              <a:t>Vad gjorde föräldern annorlunda denna gång?</a:t>
            </a:r>
            <a:endParaRPr lang="sv-SE" b="1"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100" b="0" dirty="0"/>
              <a:t>10 min</a:t>
            </a:r>
          </a:p>
          <a:p>
            <a:endParaRPr lang="sv-SE" sz="1100" b="1" dirty="0"/>
          </a:p>
          <a:p>
            <a:r>
              <a:rPr lang="sv-SE" sz="1100" b="1" dirty="0"/>
              <a:t>På träffen kommer ni säga så här</a:t>
            </a:r>
            <a:r>
              <a:rPr lang="sv-SE" sz="1100" b="0" dirty="0"/>
              <a:t>: </a:t>
            </a:r>
            <a:r>
              <a:rPr lang="sv-SE" sz="1100" kern="1200" dirty="0">
                <a:solidFill>
                  <a:schemeClr val="tx1"/>
                </a:solidFill>
                <a:latin typeface="+mn-lt"/>
                <a:ea typeface="+mn-ea"/>
                <a:cs typeface="+mn-cs"/>
              </a:rPr>
              <a:t>Ibland kan det vara svårt att förstå varför barnet gör som det gör. Ett verktyg för att förstå hur vuxna och barn påverkar varandra är samspelskedjan. Den bygger på enkla principer för samspel:</a:t>
            </a:r>
            <a:r>
              <a:rPr lang="sv-SE" sz="1100" kern="1200" baseline="0" dirty="0">
                <a:solidFill>
                  <a:schemeClr val="tx1"/>
                </a:solidFill>
                <a:latin typeface="+mn-lt"/>
                <a:ea typeface="+mn-ea"/>
                <a:cs typeface="+mn-cs"/>
              </a:rPr>
              <a:t> </a:t>
            </a:r>
            <a:r>
              <a:rPr lang="sv-SE" sz="1100" kern="1200" dirty="0">
                <a:solidFill>
                  <a:schemeClr val="tx1"/>
                </a:solidFill>
                <a:latin typeface="+mn-lt"/>
                <a:ea typeface="+mn-ea"/>
                <a:cs typeface="+mn-cs"/>
              </a:rPr>
              <a:t>Beteenden påverkas av det som händer </a:t>
            </a:r>
            <a:r>
              <a:rPr lang="sv-SE" sz="1100" i="1" kern="1200" dirty="0">
                <a:solidFill>
                  <a:schemeClr val="tx1"/>
                </a:solidFill>
                <a:latin typeface="+mn-lt"/>
                <a:ea typeface="+mn-ea"/>
                <a:cs typeface="+mn-cs"/>
              </a:rPr>
              <a:t>före</a:t>
            </a:r>
            <a:r>
              <a:rPr lang="sv-SE" sz="1100" kern="1200" dirty="0">
                <a:solidFill>
                  <a:schemeClr val="tx1"/>
                </a:solidFill>
                <a:latin typeface="+mn-lt"/>
                <a:ea typeface="+mn-ea"/>
                <a:cs typeface="+mn-cs"/>
              </a:rPr>
              <a:t>. Ofta finns det något som </a:t>
            </a:r>
            <a:r>
              <a:rPr lang="sv-SE" sz="1100" i="1" kern="1200" dirty="0">
                <a:solidFill>
                  <a:schemeClr val="tx1"/>
                </a:solidFill>
                <a:latin typeface="+mn-lt"/>
                <a:ea typeface="+mn-ea"/>
                <a:cs typeface="+mn-cs"/>
              </a:rPr>
              <a:t>sätter igång</a:t>
            </a:r>
            <a:r>
              <a:rPr lang="sv-SE" sz="1100" kern="1200" dirty="0">
                <a:solidFill>
                  <a:schemeClr val="tx1"/>
                </a:solidFill>
                <a:latin typeface="+mn-lt"/>
                <a:ea typeface="+mn-ea"/>
                <a:cs typeface="+mn-cs"/>
              </a:rPr>
              <a:t> beteendet. Det finns också särskilda </a:t>
            </a:r>
            <a:r>
              <a:rPr lang="sv-SE" sz="1100" i="1" kern="1200" dirty="0">
                <a:solidFill>
                  <a:schemeClr val="tx1"/>
                </a:solidFill>
                <a:latin typeface="+mn-lt"/>
                <a:ea typeface="+mn-ea"/>
                <a:cs typeface="+mn-cs"/>
              </a:rPr>
              <a:t>omständigheter</a:t>
            </a:r>
            <a:r>
              <a:rPr lang="sv-SE" sz="1100" kern="1200" dirty="0">
                <a:solidFill>
                  <a:schemeClr val="tx1"/>
                </a:solidFill>
                <a:latin typeface="+mn-lt"/>
                <a:ea typeface="+mn-ea"/>
                <a:cs typeface="+mn-cs"/>
              </a:rPr>
              <a:t> som påverkar.</a:t>
            </a:r>
            <a:r>
              <a:rPr lang="sv-SE" sz="1100" kern="1200" baseline="0" dirty="0">
                <a:solidFill>
                  <a:schemeClr val="tx1"/>
                </a:solidFill>
                <a:latin typeface="+mn-lt"/>
                <a:ea typeface="+mn-ea"/>
                <a:cs typeface="+mn-cs"/>
              </a:rPr>
              <a:t> </a:t>
            </a:r>
            <a:r>
              <a:rPr lang="sv-SE" sz="1100" kern="1200" dirty="0">
                <a:solidFill>
                  <a:schemeClr val="tx1"/>
                </a:solidFill>
                <a:latin typeface="+mn-lt"/>
                <a:ea typeface="+mn-ea"/>
                <a:cs typeface="+mn-cs"/>
              </a:rPr>
              <a:t>Beteenden påverkas också av det som händer precis </a:t>
            </a:r>
            <a:r>
              <a:rPr lang="sv-SE" sz="1100" i="1" kern="1200" dirty="0">
                <a:solidFill>
                  <a:schemeClr val="tx1"/>
                </a:solidFill>
                <a:latin typeface="+mn-lt"/>
                <a:ea typeface="+mn-ea"/>
                <a:cs typeface="+mn-cs"/>
              </a:rPr>
              <a:t>efter </a:t>
            </a:r>
            <a:r>
              <a:rPr lang="sv-SE" sz="1100" kern="1200" dirty="0">
                <a:solidFill>
                  <a:schemeClr val="tx1"/>
                </a:solidFill>
                <a:latin typeface="+mn-lt"/>
                <a:ea typeface="+mn-ea"/>
                <a:cs typeface="+mn-cs"/>
              </a:rPr>
              <a:t>beteendet. Om ett beteende får positiva konsekvenser så brukar det öka.</a:t>
            </a:r>
            <a:r>
              <a:rPr lang="sv-SE" sz="1100" kern="1200" baseline="0" dirty="0">
                <a:solidFill>
                  <a:schemeClr val="tx1"/>
                </a:solidFill>
                <a:latin typeface="+mn-lt"/>
                <a:ea typeface="+mn-ea"/>
                <a:cs typeface="+mn-cs"/>
              </a:rPr>
              <a:t> </a:t>
            </a:r>
          </a:p>
          <a:p>
            <a:endParaRPr lang="sv-SE" sz="1100" b="1" kern="1200" baseline="0" dirty="0">
              <a:solidFill>
                <a:schemeClr val="tx1"/>
              </a:solidFill>
              <a:latin typeface="+mn-lt"/>
              <a:ea typeface="+mn-ea"/>
              <a:cs typeface="+mn-cs"/>
            </a:endParaRPr>
          </a:p>
          <a:p>
            <a:r>
              <a:rPr lang="sv-SE" sz="1100" b="1" kern="1200" dirty="0">
                <a:solidFill>
                  <a:schemeClr val="tx1"/>
                </a:solidFill>
                <a:latin typeface="+mn-lt"/>
                <a:ea typeface="+mn-ea"/>
                <a:cs typeface="+mn-cs"/>
              </a:rPr>
              <a:t>Visa rollspel </a:t>
            </a:r>
            <a:r>
              <a:rPr lang="sv-SE" sz="1100" b="0" kern="1200" dirty="0">
                <a:solidFill>
                  <a:schemeClr val="tx1"/>
                </a:solidFill>
                <a:latin typeface="+mn-lt"/>
                <a:ea typeface="+mn-ea"/>
                <a:cs typeface="+mn-cs"/>
              </a:rPr>
              <a:t>enligt gruppledarmaterialet</a:t>
            </a:r>
            <a:r>
              <a:rPr lang="sv-SE" sz="1100" b="0" kern="1200" baseline="0" dirty="0">
                <a:solidFill>
                  <a:schemeClr val="tx1"/>
                </a:solidFill>
                <a:latin typeface="+mn-lt"/>
                <a:ea typeface="+mn-ea"/>
                <a:cs typeface="+mn-cs"/>
              </a:rPr>
              <a:t> (</a:t>
            </a:r>
            <a:r>
              <a:rPr lang="sv-SE" sz="1100" b="0" i="1" kern="1200" baseline="0" dirty="0">
                <a:solidFill>
                  <a:schemeClr val="tx1"/>
                </a:solidFill>
                <a:latin typeface="+mn-lt"/>
                <a:ea typeface="+mn-ea"/>
                <a:cs typeface="+mn-cs"/>
              </a:rPr>
              <a:t>förälder och barn i affären, barnet vill ha godis, föräldern säger nej. Barnet skriker efter godis. Föräldern ger med sig</a:t>
            </a:r>
            <a:r>
              <a:rPr lang="sv-SE" sz="1100" b="0" kern="1200" baseline="0" dirty="0">
                <a:solidFill>
                  <a:schemeClr val="tx1"/>
                </a:solidFill>
                <a:latin typeface="+mn-lt"/>
                <a:ea typeface="+mn-ea"/>
                <a:cs typeface="+mn-cs"/>
              </a:rPr>
              <a:t>). </a:t>
            </a:r>
            <a:endParaRPr lang="sv-SE" sz="1100" b="0" kern="1200" dirty="0">
              <a:solidFill>
                <a:schemeClr val="tx1"/>
              </a:solidFill>
              <a:latin typeface="+mn-lt"/>
              <a:ea typeface="+mn-ea"/>
              <a:cs typeface="+mn-cs"/>
            </a:endParaRPr>
          </a:p>
          <a:p>
            <a:endParaRPr lang="sv-SE" sz="1100" kern="1200" dirty="0">
              <a:solidFill>
                <a:schemeClr val="tx1"/>
              </a:solidFill>
              <a:latin typeface="+mn-lt"/>
              <a:ea typeface="+mn-ea"/>
              <a:cs typeface="+mn-cs"/>
            </a:endParaRPr>
          </a:p>
          <a:p>
            <a:r>
              <a:rPr lang="sv-SE" sz="1100" kern="1200" dirty="0">
                <a:solidFill>
                  <a:schemeClr val="tx1"/>
                </a:solidFill>
                <a:latin typeface="+mn-lt"/>
                <a:ea typeface="+mn-ea"/>
                <a:cs typeface="+mn-cs"/>
              </a:rPr>
              <a:t>Nu ska vi </a:t>
            </a:r>
            <a:r>
              <a:rPr lang="sv-SE" sz="1100" u="sng" kern="1200" dirty="0">
                <a:solidFill>
                  <a:schemeClr val="tx1"/>
                </a:solidFill>
                <a:latin typeface="+mn-lt"/>
                <a:ea typeface="+mn-ea"/>
                <a:cs typeface="+mn-cs"/>
              </a:rPr>
              <a:t>förstå barnets beteende </a:t>
            </a:r>
            <a:r>
              <a:rPr lang="sv-SE" sz="1100" kern="1200" dirty="0">
                <a:solidFill>
                  <a:schemeClr val="tx1"/>
                </a:solidFill>
                <a:latin typeface="+mn-lt"/>
                <a:ea typeface="+mn-ea"/>
                <a:cs typeface="+mn-cs"/>
              </a:rPr>
              <a:t>med</a:t>
            </a:r>
            <a:r>
              <a:rPr lang="sv-SE" sz="1100" kern="1200" baseline="0" dirty="0">
                <a:solidFill>
                  <a:schemeClr val="tx1"/>
                </a:solidFill>
                <a:latin typeface="+mn-lt"/>
                <a:ea typeface="+mn-ea"/>
                <a:cs typeface="+mn-cs"/>
              </a:rPr>
              <a:t> hjälp av samspelskedjan. </a:t>
            </a:r>
            <a:r>
              <a:rPr lang="sv-SE" sz="1100" i="1" kern="1200" baseline="0" dirty="0">
                <a:solidFill>
                  <a:schemeClr val="tx1"/>
                </a:solidFill>
                <a:latin typeface="+mn-lt"/>
                <a:ea typeface="+mn-ea"/>
                <a:cs typeface="+mn-cs"/>
              </a:rPr>
              <a:t>Rita upp samspelskedjan på tavlan</a:t>
            </a:r>
            <a:r>
              <a:rPr lang="sv-SE" sz="1100" kern="1200" baseline="0" dirty="0">
                <a:solidFill>
                  <a:schemeClr val="tx1"/>
                </a:solidFill>
                <a:latin typeface="+mn-lt"/>
                <a:ea typeface="+mn-ea"/>
                <a:cs typeface="+mn-cs"/>
              </a:rPr>
              <a:t>.</a:t>
            </a:r>
            <a:endParaRPr lang="sv-SE" sz="1100" kern="1200" dirty="0">
              <a:solidFill>
                <a:schemeClr val="tx1"/>
              </a:solidFill>
              <a:latin typeface="+mn-lt"/>
              <a:ea typeface="+mn-ea"/>
              <a:cs typeface="+mn-cs"/>
            </a:endParaRPr>
          </a:p>
          <a:p>
            <a:r>
              <a:rPr lang="sv-SE" sz="1100" kern="1200" dirty="0">
                <a:solidFill>
                  <a:schemeClr val="tx1"/>
                </a:solidFill>
                <a:latin typeface="+mn-lt"/>
                <a:ea typeface="+mn-ea"/>
                <a:cs typeface="+mn-cs"/>
              </a:rPr>
              <a:t> </a:t>
            </a:r>
          </a:p>
          <a:p>
            <a:pPr lvl="0"/>
            <a:r>
              <a:rPr lang="sv-SE" sz="1100" b="1" kern="1200" dirty="0">
                <a:solidFill>
                  <a:schemeClr val="tx1"/>
                </a:solidFill>
                <a:latin typeface="+mn-lt"/>
                <a:ea typeface="+mn-ea"/>
                <a:cs typeface="+mn-cs"/>
              </a:rPr>
              <a:t>Fråga gruppledarna: </a:t>
            </a:r>
            <a:r>
              <a:rPr lang="sv-SE" sz="1100" b="0" kern="1200" dirty="0">
                <a:solidFill>
                  <a:schemeClr val="tx1"/>
                </a:solidFill>
                <a:latin typeface="+mn-lt"/>
                <a:ea typeface="+mn-ea"/>
                <a:cs typeface="+mn-cs"/>
              </a:rPr>
              <a:t>Vilka omständigheter bidrar till barnets beteende? Vad sätter igång beteendet? </a:t>
            </a:r>
          </a:p>
          <a:p>
            <a:pPr lvl="0"/>
            <a:r>
              <a:rPr lang="sv-SE" sz="1100" kern="1200" dirty="0">
                <a:solidFill>
                  <a:schemeClr val="tx1"/>
                </a:solidFill>
                <a:latin typeface="+mn-lt"/>
                <a:ea typeface="+mn-ea"/>
                <a:cs typeface="+mn-cs"/>
              </a:rPr>
              <a:t>Fyll på enligt nedan:</a:t>
            </a:r>
          </a:p>
          <a:p>
            <a:pPr marL="171450" indent="-171450">
              <a:buFont typeface="Arial" panose="020B0604020202020204" pitchFamily="34" charset="0"/>
              <a:buChar char="•"/>
            </a:pPr>
            <a:r>
              <a:rPr lang="sv-SE" sz="1100" i="0" kern="1200" dirty="0">
                <a:solidFill>
                  <a:schemeClr val="tx1"/>
                </a:solidFill>
                <a:latin typeface="+mn-lt"/>
                <a:ea typeface="+mn-ea"/>
                <a:cs typeface="+mn-cs"/>
              </a:rPr>
              <a:t>Barnet är kanske hungrigt,</a:t>
            </a:r>
            <a:r>
              <a:rPr lang="sv-SE" sz="1100" i="0" kern="1200" baseline="0" dirty="0">
                <a:solidFill>
                  <a:schemeClr val="tx1"/>
                </a:solidFill>
                <a:latin typeface="+mn-lt"/>
                <a:ea typeface="+mn-ea"/>
                <a:cs typeface="+mn-cs"/>
              </a:rPr>
              <a:t> t</a:t>
            </a:r>
            <a:r>
              <a:rPr lang="sv-SE" sz="1100" i="0" kern="1200" dirty="0">
                <a:solidFill>
                  <a:schemeClr val="tx1"/>
                </a:solidFill>
                <a:latin typeface="+mn-lt"/>
                <a:ea typeface="+mn-ea"/>
                <a:cs typeface="+mn-cs"/>
              </a:rPr>
              <a:t>rött,</a:t>
            </a:r>
            <a:r>
              <a:rPr lang="sv-SE" sz="1100" i="0" kern="1200" baseline="0" dirty="0">
                <a:solidFill>
                  <a:schemeClr val="tx1"/>
                </a:solidFill>
                <a:latin typeface="+mn-lt"/>
                <a:ea typeface="+mn-ea"/>
                <a:cs typeface="+mn-cs"/>
              </a:rPr>
              <a:t> </a:t>
            </a:r>
            <a:r>
              <a:rPr lang="sv-SE" sz="1100" i="0" kern="1200" dirty="0">
                <a:solidFill>
                  <a:schemeClr val="tx1"/>
                </a:solidFill>
                <a:latin typeface="+mn-lt"/>
                <a:ea typeface="+mn-ea"/>
                <a:cs typeface="+mn-cs"/>
              </a:rPr>
              <a:t>uttråkat?</a:t>
            </a:r>
            <a:r>
              <a:rPr lang="sv-SE" sz="1100" i="0" kern="1200" baseline="0" dirty="0">
                <a:solidFill>
                  <a:schemeClr val="tx1"/>
                </a:solidFill>
                <a:latin typeface="+mn-lt"/>
                <a:ea typeface="+mn-ea"/>
                <a:cs typeface="+mn-cs"/>
              </a:rPr>
              <a:t> </a:t>
            </a:r>
            <a:r>
              <a:rPr lang="sv-SE" sz="1100" i="0" kern="1200" dirty="0">
                <a:solidFill>
                  <a:schemeClr val="tx1"/>
                </a:solidFill>
                <a:latin typeface="+mn-lt"/>
                <a:ea typeface="+mn-ea"/>
                <a:cs typeface="+mn-cs"/>
              </a:rPr>
              <a:t>Barnet ser godis.</a:t>
            </a:r>
            <a:r>
              <a:rPr lang="sv-SE" sz="1100" i="0" kern="1200" baseline="0" dirty="0">
                <a:solidFill>
                  <a:schemeClr val="tx1"/>
                </a:solidFill>
                <a:latin typeface="+mn-lt"/>
                <a:ea typeface="+mn-ea"/>
                <a:cs typeface="+mn-cs"/>
              </a:rPr>
              <a:t> </a:t>
            </a:r>
            <a:r>
              <a:rPr lang="sv-SE" sz="1100" i="0" kern="1200" dirty="0">
                <a:solidFill>
                  <a:schemeClr val="tx1"/>
                </a:solidFill>
                <a:latin typeface="+mn-lt"/>
                <a:ea typeface="+mn-ea"/>
                <a:cs typeface="+mn-cs"/>
              </a:rPr>
              <a:t>Föräldern är stressad och ger lite eller ingen uppmärksamhet till barnet..</a:t>
            </a:r>
          </a:p>
          <a:p>
            <a:r>
              <a:rPr lang="sv-SE" sz="1100" kern="1200" dirty="0">
                <a:solidFill>
                  <a:schemeClr val="tx1"/>
                </a:solidFill>
                <a:latin typeface="+mn-lt"/>
                <a:ea typeface="+mn-ea"/>
                <a:cs typeface="+mn-cs"/>
              </a:rPr>
              <a:t> </a:t>
            </a:r>
          </a:p>
          <a:p>
            <a:pPr lvl="0"/>
            <a:r>
              <a:rPr lang="sv-SE" sz="1100" b="1" kern="1200" dirty="0">
                <a:solidFill>
                  <a:schemeClr val="tx1"/>
                </a:solidFill>
                <a:latin typeface="+mn-lt"/>
                <a:ea typeface="+mn-ea"/>
                <a:cs typeface="+mn-cs"/>
              </a:rPr>
              <a:t>Fråga</a:t>
            </a:r>
            <a:r>
              <a:rPr lang="sv-SE" sz="1100" b="1" kern="1200" baseline="0" dirty="0">
                <a:solidFill>
                  <a:schemeClr val="tx1"/>
                </a:solidFill>
                <a:latin typeface="+mn-lt"/>
                <a:ea typeface="+mn-ea"/>
                <a:cs typeface="+mn-cs"/>
              </a:rPr>
              <a:t> gruppledarna: </a:t>
            </a:r>
            <a:r>
              <a:rPr lang="sv-SE" sz="1100" b="0" kern="1200" dirty="0">
                <a:solidFill>
                  <a:schemeClr val="tx1"/>
                </a:solidFill>
                <a:latin typeface="+mn-lt"/>
                <a:ea typeface="+mn-ea"/>
                <a:cs typeface="+mn-cs"/>
              </a:rPr>
              <a:t>Vilka blir konsekvenserna av barnets beteende? Leder beteendet till något positivt för barnet? </a:t>
            </a:r>
          </a:p>
          <a:p>
            <a:pPr lvl="0"/>
            <a:r>
              <a:rPr lang="sv-SE" sz="1100" kern="1200" dirty="0">
                <a:solidFill>
                  <a:schemeClr val="tx1"/>
                </a:solidFill>
                <a:latin typeface="+mn-lt"/>
                <a:ea typeface="+mn-ea"/>
                <a:cs typeface="+mn-cs"/>
              </a:rPr>
              <a:t>Fyll på enligt nedan:</a:t>
            </a:r>
          </a:p>
          <a:p>
            <a:pPr marL="171450" indent="-171450">
              <a:buFont typeface="Arial" panose="020B0604020202020204" pitchFamily="34" charset="0"/>
              <a:buChar char="•"/>
            </a:pPr>
            <a:r>
              <a:rPr lang="sv-SE" sz="1100" i="0" kern="1200" dirty="0">
                <a:solidFill>
                  <a:schemeClr val="tx1"/>
                </a:solidFill>
                <a:latin typeface="+mn-lt"/>
                <a:ea typeface="+mn-ea"/>
                <a:cs typeface="+mn-cs"/>
              </a:rPr>
              <a:t>Barnet får mycket uppmärksamhet.</a:t>
            </a:r>
            <a:r>
              <a:rPr lang="sv-SE" sz="1100" i="0" kern="1200" baseline="0" dirty="0">
                <a:solidFill>
                  <a:schemeClr val="tx1"/>
                </a:solidFill>
                <a:latin typeface="+mn-lt"/>
                <a:ea typeface="+mn-ea"/>
                <a:cs typeface="+mn-cs"/>
              </a:rPr>
              <a:t> </a:t>
            </a:r>
            <a:r>
              <a:rPr lang="sv-SE" sz="1100" i="0" kern="1200" dirty="0">
                <a:solidFill>
                  <a:schemeClr val="tx1"/>
                </a:solidFill>
                <a:latin typeface="+mn-lt"/>
                <a:ea typeface="+mn-ea"/>
                <a:cs typeface="+mn-cs"/>
              </a:rPr>
              <a:t>Barnet får godis.</a:t>
            </a:r>
          </a:p>
          <a:p>
            <a:r>
              <a:rPr lang="sv-SE" sz="1100" b="1" kern="1200" dirty="0">
                <a:solidFill>
                  <a:schemeClr val="tx1"/>
                </a:solidFill>
                <a:latin typeface="+mn-lt"/>
                <a:ea typeface="+mn-ea"/>
                <a:cs typeface="+mn-cs"/>
              </a:rPr>
              <a:t> </a:t>
            </a:r>
            <a:endParaRPr lang="sv-SE" sz="1100" kern="1200" dirty="0">
              <a:solidFill>
                <a:schemeClr val="tx1"/>
              </a:solidFill>
              <a:latin typeface="+mn-lt"/>
              <a:ea typeface="+mn-ea"/>
              <a:cs typeface="+mn-cs"/>
            </a:endParaRPr>
          </a:p>
          <a:p>
            <a:pPr lvl="0"/>
            <a:r>
              <a:rPr lang="sv-SE" sz="1100" b="1" kern="1200" dirty="0">
                <a:solidFill>
                  <a:schemeClr val="tx1"/>
                </a:solidFill>
                <a:latin typeface="+mn-lt"/>
                <a:ea typeface="+mn-ea"/>
                <a:cs typeface="+mn-cs"/>
              </a:rPr>
              <a:t>Fråga gruppledarna: </a:t>
            </a:r>
            <a:r>
              <a:rPr lang="sv-SE" sz="1100" b="0" kern="1200" dirty="0">
                <a:solidFill>
                  <a:schemeClr val="tx1"/>
                </a:solidFill>
                <a:latin typeface="+mn-lt"/>
                <a:ea typeface="+mn-ea"/>
                <a:cs typeface="+mn-cs"/>
              </a:rPr>
              <a:t>Vad lär sig barnet av situationen? </a:t>
            </a:r>
          </a:p>
          <a:p>
            <a:pPr lvl="0"/>
            <a:r>
              <a:rPr lang="sv-SE" sz="1100" kern="1200" dirty="0">
                <a:solidFill>
                  <a:schemeClr val="tx1"/>
                </a:solidFill>
                <a:latin typeface="+mn-lt"/>
                <a:ea typeface="+mn-ea"/>
                <a:cs typeface="+mn-cs"/>
              </a:rPr>
              <a:t>Fyll på enligt nedan:</a:t>
            </a:r>
          </a:p>
          <a:p>
            <a:pPr marL="171450" indent="-171450">
              <a:buFont typeface="Arial" panose="020B0604020202020204" pitchFamily="34" charset="0"/>
              <a:buChar char="•"/>
            </a:pPr>
            <a:r>
              <a:rPr lang="sv-SE" sz="1100" i="0" kern="1200" dirty="0">
                <a:solidFill>
                  <a:schemeClr val="tx1"/>
                </a:solidFill>
                <a:latin typeface="+mn-lt"/>
                <a:ea typeface="+mn-ea"/>
                <a:cs typeface="+mn-cs"/>
              </a:rPr>
              <a:t>Barnet lär sig att det får som det vill om det tjatar/skriker tillräckligt högt. Förälderns ”nej” betyder ingenting. Uppmärksamhetsfaktorn:</a:t>
            </a:r>
            <a:r>
              <a:rPr lang="sv-SE" sz="1100" b="1" i="0" kern="1200" dirty="0">
                <a:solidFill>
                  <a:schemeClr val="tx1"/>
                </a:solidFill>
                <a:latin typeface="+mn-lt"/>
                <a:ea typeface="+mn-ea"/>
                <a:cs typeface="+mn-cs"/>
              </a:rPr>
              <a:t> </a:t>
            </a:r>
            <a:r>
              <a:rPr lang="sv-SE" sz="1100" i="0" kern="1200" dirty="0">
                <a:solidFill>
                  <a:schemeClr val="tx1"/>
                </a:solidFill>
                <a:latin typeface="+mn-lt"/>
                <a:ea typeface="+mn-ea"/>
                <a:cs typeface="+mn-cs"/>
              </a:rPr>
              <a:t>Barnet får mycket uppmärksamhet under konflikten vilket ökar risken för fler konflikter.</a:t>
            </a:r>
          </a:p>
          <a:p>
            <a:endParaRPr lang="sv-SE" sz="1100" i="1" kern="1200" dirty="0">
              <a:solidFill>
                <a:schemeClr val="tx1"/>
              </a:solidFill>
              <a:latin typeface="+mn-lt"/>
              <a:ea typeface="+mn-ea"/>
              <a:cs typeface="+mn-cs"/>
            </a:endParaRPr>
          </a:p>
          <a:p>
            <a:r>
              <a:rPr lang="sv-SE" sz="1100" b="1" i="0" kern="1200" dirty="0">
                <a:solidFill>
                  <a:schemeClr val="tx1"/>
                </a:solidFill>
                <a:latin typeface="+mn-lt"/>
                <a:ea typeface="+mn-ea"/>
                <a:cs typeface="+mn-cs"/>
              </a:rPr>
              <a:t>Referens</a:t>
            </a:r>
            <a:r>
              <a:rPr lang="sv-SE" sz="1100" i="0" kern="1200" dirty="0">
                <a:solidFill>
                  <a:schemeClr val="tx1"/>
                </a:solidFill>
                <a:latin typeface="+mn-lt"/>
                <a:ea typeface="+mn-ea"/>
                <a:cs typeface="+mn-cs"/>
              </a:rPr>
              <a:t>: Lönn Rhodin, </a:t>
            </a:r>
            <a:r>
              <a:rPr lang="sv-SE" sz="1100" i="0" kern="1200" dirty="0" err="1">
                <a:solidFill>
                  <a:schemeClr val="tx1"/>
                </a:solidFill>
                <a:latin typeface="+mn-lt"/>
                <a:ea typeface="+mn-ea"/>
                <a:cs typeface="+mn-cs"/>
              </a:rPr>
              <a:t>Lalouni</a:t>
            </a:r>
            <a:r>
              <a:rPr lang="sv-SE" sz="1100" i="0" kern="1200" dirty="0">
                <a:solidFill>
                  <a:schemeClr val="tx1"/>
                </a:solidFill>
                <a:latin typeface="+mn-lt"/>
                <a:ea typeface="+mn-ea"/>
                <a:cs typeface="+mn-cs"/>
              </a:rPr>
              <a:t> s 78-83</a:t>
            </a:r>
          </a:p>
          <a:p>
            <a:br>
              <a:rPr lang="sv-SE" sz="1100" kern="1200" dirty="0">
                <a:solidFill>
                  <a:schemeClr val="tx1"/>
                </a:solidFill>
                <a:latin typeface="+mn-lt"/>
                <a:ea typeface="+mn-ea"/>
                <a:cs typeface="+mn-cs"/>
              </a:rPr>
            </a:br>
            <a:endParaRPr lang="sv-SE" sz="1100"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8 min</a:t>
            </a:r>
          </a:p>
          <a:p>
            <a:endParaRPr lang="sv-SE" b="0" dirty="0"/>
          </a:p>
          <a:p>
            <a:r>
              <a:rPr lang="sv-SE" b="0" dirty="0"/>
              <a:t>Med hjälp av samspelskedjan kan vi även </a:t>
            </a:r>
            <a:r>
              <a:rPr lang="sv-SE" b="0" u="sng" dirty="0"/>
              <a:t>försöka förebygga konflikter</a:t>
            </a:r>
            <a:r>
              <a:rPr lang="sv-SE" b="0" u="sng" baseline="0" dirty="0"/>
              <a:t> </a:t>
            </a:r>
            <a:r>
              <a:rPr lang="sv-SE" b="0" baseline="0" dirty="0"/>
              <a:t>genom a</a:t>
            </a:r>
            <a:r>
              <a:rPr lang="sv-SE" dirty="0"/>
              <a:t>tt försöka påverka situationen FÖRE och EFTER barnets beteende.</a:t>
            </a:r>
            <a:endParaRPr lang="sv-SE" baseline="0" dirty="0"/>
          </a:p>
          <a:p>
            <a:endParaRPr lang="sv-SE" baseline="0" dirty="0"/>
          </a:p>
          <a:p>
            <a:r>
              <a:rPr lang="sv-SE" b="1" dirty="0"/>
              <a:t>Fråga gruppledarna:</a:t>
            </a:r>
            <a:r>
              <a:rPr lang="sv-SE" b="1" baseline="0" dirty="0"/>
              <a:t> </a:t>
            </a:r>
            <a:r>
              <a:rPr lang="sv-SE" b="0" baseline="0" dirty="0"/>
              <a:t>V</a:t>
            </a:r>
            <a:r>
              <a:rPr lang="sv-SE" b="0" dirty="0"/>
              <a:t>ad</a:t>
            </a:r>
            <a:r>
              <a:rPr lang="sv-SE" dirty="0"/>
              <a:t> kan föräldern göra före och efter</a:t>
            </a:r>
            <a:r>
              <a:rPr lang="sv-SE" baseline="0" dirty="0"/>
              <a:t> </a:t>
            </a:r>
            <a:r>
              <a:rPr lang="sv-SE" dirty="0"/>
              <a:t>för att det ska</a:t>
            </a:r>
            <a:r>
              <a:rPr lang="sv-SE" baseline="0" dirty="0"/>
              <a:t> fungera bättre i fortsättningen? </a:t>
            </a:r>
          </a:p>
          <a:p>
            <a:r>
              <a:rPr lang="sv-SE" i="1" baseline="0" dirty="0"/>
              <a:t>Hjälp gruppledarna att uttrycka sig i beteendetermer</a:t>
            </a:r>
            <a:r>
              <a:rPr lang="sv-SE" baseline="0" dirty="0"/>
              <a:t>. Summera gruppledarnas förslag med hjälpa av rubrikerna nedan:</a:t>
            </a:r>
          </a:p>
          <a:p>
            <a:endParaRPr lang="sv-SE" b="1" baseline="0" dirty="0"/>
          </a:p>
          <a:p>
            <a:r>
              <a:rPr lang="sv-SE" b="0" i="1" baseline="0" dirty="0"/>
              <a:t>Före: </a:t>
            </a:r>
            <a:r>
              <a:rPr lang="sv-SE" baseline="0" dirty="0"/>
              <a:t>Förberedelser, Delaktighet, Positiva uppmaningar (</a:t>
            </a:r>
            <a:r>
              <a:rPr lang="sv-SE" sz="1200" kern="1200" baseline="0" dirty="0">
                <a:solidFill>
                  <a:schemeClr val="tx1"/>
                </a:solidFill>
                <a:latin typeface="+mn-lt"/>
                <a:ea typeface="+mn-ea"/>
                <a:cs typeface="+mn-cs"/>
              </a:rPr>
              <a:t>u</a:t>
            </a:r>
            <a:r>
              <a:rPr lang="sv-SE" sz="1200" kern="1200" dirty="0">
                <a:solidFill>
                  <a:schemeClr val="tx1"/>
                </a:solidFill>
                <a:latin typeface="+mn-lt"/>
                <a:ea typeface="+mn-ea"/>
                <a:cs typeface="+mn-cs"/>
              </a:rPr>
              <a:t>ndvik ordet "inte”, säg vad barnet ska göra </a:t>
            </a:r>
            <a:r>
              <a:rPr lang="sv-SE" sz="1200" i="1" kern="1200" dirty="0">
                <a:solidFill>
                  <a:schemeClr val="tx1"/>
                </a:solidFill>
                <a:latin typeface="+mn-lt"/>
                <a:ea typeface="+mn-ea"/>
                <a:cs typeface="+mn-cs"/>
              </a:rPr>
              <a:t>istället</a:t>
            </a:r>
            <a:r>
              <a:rPr lang="sv-SE" sz="1200" kern="1200" dirty="0">
                <a:solidFill>
                  <a:schemeClr val="tx1"/>
                </a:solidFill>
                <a:latin typeface="+mn-lt"/>
                <a:ea typeface="+mn-ea"/>
                <a:cs typeface="+mn-cs"/>
              </a:rPr>
              <a:t>)</a:t>
            </a:r>
            <a:r>
              <a:rPr lang="sv-SE" baseline="0" dirty="0"/>
              <a:t>, Rutiner</a:t>
            </a:r>
            <a:r>
              <a:rPr lang="sv-SE" i="1" baseline="0" dirty="0"/>
              <a:t>.</a:t>
            </a:r>
            <a:r>
              <a:rPr lang="sv-SE" i="0" baseline="0" dirty="0"/>
              <a:t> </a:t>
            </a:r>
          </a:p>
          <a:p>
            <a:endParaRPr lang="sv-SE" i="0" baseline="0" dirty="0"/>
          </a:p>
          <a:p>
            <a:r>
              <a:rPr lang="sv-SE" i="0" baseline="0" dirty="0"/>
              <a:t>Att förebygga konflikter är också den bästa konflikthanteringen </a:t>
            </a:r>
            <a:r>
              <a:rPr lang="sv-SE" sz="1200" i="0" kern="1200" baseline="0" dirty="0">
                <a:solidFill>
                  <a:schemeClr val="tx1"/>
                </a:solidFill>
                <a:effectLst/>
                <a:latin typeface="+mn-lt"/>
                <a:ea typeface="+mn-ea"/>
                <a:cs typeface="+mn-cs"/>
              </a:rPr>
              <a:t>att minska antalet konflikter främjar barnets utveckling, något som är en viktig del i barnkonventionen (artikel 6). </a:t>
            </a:r>
          </a:p>
          <a:p>
            <a:endParaRPr lang="sv-SE" i="1" baseline="0" dirty="0"/>
          </a:p>
          <a:p>
            <a:r>
              <a:rPr lang="sv-SE" b="1" i="0" baseline="0" dirty="0"/>
              <a:t>Poängtera att </a:t>
            </a:r>
            <a:r>
              <a:rPr lang="sv-SE" i="0" baseline="0" dirty="0"/>
              <a:t>föräldrarna inte har rubrikerna (ovan) i sitt material varför de särskilt behöver lyftas fram. De finns dock i föräldrarnas sammanfattningar, vilket kan vara bra att påpeka för föräldrarna.</a:t>
            </a:r>
          </a:p>
          <a:p>
            <a:pPr>
              <a:buNone/>
            </a:pPr>
            <a:endParaRPr lang="sv-SE" sz="1050" dirty="0"/>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Förutom vid situationer som kan leda till konflikter, som exemplet med affären,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så kan samspelskedjan även användas i andra situationer som kan bli problematiska för barnet på lång sikt,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som tex rädslor (rädd/obehagligt att gå till tandläkaren, stå inför klassen, vatten osv) och där föräldrarna kan hjälpa sina barn till beteenden</a:t>
            </a:r>
            <a:r>
              <a:rPr lang="sv-SE" sz="1200" kern="1200" baseline="0" dirty="0">
                <a:solidFill>
                  <a:schemeClr val="tx1"/>
                </a:solidFill>
                <a:effectLst/>
                <a:latin typeface="+mn-lt"/>
                <a:ea typeface="+mn-ea"/>
                <a:cs typeface="+mn-cs"/>
              </a:rPr>
              <a:t> som blir bättre för barnet på lång sikt.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r>
              <a:rPr lang="sv-SE" sz="1200" b="0" kern="1200" dirty="0">
                <a:solidFill>
                  <a:schemeClr val="tx1"/>
                </a:solidFill>
                <a:latin typeface="+mn-lt"/>
                <a:ea typeface="+mn-ea"/>
                <a:cs typeface="+mn-cs"/>
              </a:rPr>
              <a:t>OBS! </a:t>
            </a:r>
            <a:r>
              <a:rPr lang="sv-SE" sz="1200" b="1" kern="1200" dirty="0">
                <a:solidFill>
                  <a:schemeClr val="tx1"/>
                </a:solidFill>
                <a:latin typeface="+mn-lt"/>
                <a:ea typeface="+mn-ea"/>
                <a:cs typeface="+mn-cs"/>
              </a:rPr>
              <a:t>Betona</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S</a:t>
            </a:r>
            <a:r>
              <a:rPr lang="sv-SE" sz="1200" b="0" kern="1200" dirty="0">
                <a:solidFill>
                  <a:schemeClr val="tx1"/>
                </a:solidFill>
                <a:latin typeface="+mn-lt"/>
                <a:ea typeface="+mn-ea"/>
                <a:cs typeface="+mn-cs"/>
              </a:rPr>
              <a:t>amspelskedjan ska användas när föräldern upplever att en situation är </a:t>
            </a:r>
            <a:r>
              <a:rPr lang="sv-SE" sz="1200" b="0" i="1" kern="1200" dirty="0">
                <a:solidFill>
                  <a:schemeClr val="tx1"/>
                </a:solidFill>
                <a:latin typeface="+mn-lt"/>
                <a:ea typeface="+mn-ea"/>
                <a:cs typeface="+mn-cs"/>
              </a:rPr>
              <a:t>problematisk</a:t>
            </a:r>
            <a:r>
              <a:rPr lang="sv-SE" sz="1200" b="0" kern="1200" dirty="0">
                <a:solidFill>
                  <a:schemeClr val="tx1"/>
                </a:solidFill>
                <a:latin typeface="+mn-lt"/>
                <a:ea typeface="+mn-ea"/>
                <a:cs typeface="+mn-cs"/>
              </a:rPr>
              <a:t> eller inte bra för </a:t>
            </a:r>
            <a:r>
              <a:rPr lang="sv-SE" sz="1200" b="0" i="1" kern="1200" dirty="0">
                <a:solidFill>
                  <a:schemeClr val="tx1"/>
                </a:solidFill>
                <a:latin typeface="+mn-lt"/>
                <a:ea typeface="+mn-ea"/>
                <a:cs typeface="+mn-cs"/>
              </a:rPr>
              <a:t>barnet</a:t>
            </a:r>
            <a:r>
              <a:rPr lang="sv-SE" sz="1200" b="0" kern="1200" dirty="0">
                <a:solidFill>
                  <a:schemeClr val="tx1"/>
                </a:solidFill>
                <a:latin typeface="+mn-lt"/>
                <a:ea typeface="+mn-ea"/>
                <a:cs typeface="+mn-cs"/>
              </a:rPr>
              <a:t>. </a:t>
            </a:r>
          </a:p>
          <a:p>
            <a:endParaRPr lang="sv-SE" sz="1200" b="0" kern="1200" dirty="0">
              <a:solidFill>
                <a:schemeClr val="tx1"/>
              </a:solidFill>
              <a:latin typeface="+mn-lt"/>
              <a:ea typeface="+mn-ea"/>
              <a:cs typeface="+mn-cs"/>
            </a:endParaRPr>
          </a:p>
          <a:p>
            <a:r>
              <a:rPr lang="sv-SE" sz="1200" b="1" kern="1200" dirty="0">
                <a:solidFill>
                  <a:schemeClr val="tx1"/>
                </a:solidFill>
                <a:latin typeface="+mn-lt"/>
                <a:ea typeface="+mn-ea"/>
                <a:cs typeface="+mn-cs"/>
              </a:rPr>
              <a:t>Be gruppledarna </a:t>
            </a:r>
            <a:r>
              <a:rPr lang="sv-SE" sz="1200" b="0" kern="1200" dirty="0">
                <a:solidFill>
                  <a:schemeClr val="tx1"/>
                </a:solidFill>
                <a:latin typeface="+mn-lt"/>
                <a:ea typeface="+mn-ea"/>
                <a:cs typeface="+mn-cs"/>
              </a:rPr>
              <a:t>att stänga sina pärmar. Förklara </a:t>
            </a:r>
            <a:r>
              <a:rPr lang="sv-SE" sz="1200" kern="1200" dirty="0">
                <a:solidFill>
                  <a:schemeClr val="tx1"/>
                </a:solidFill>
                <a:latin typeface="+mn-lt"/>
                <a:ea typeface="+mn-ea"/>
                <a:cs typeface="+mn-cs"/>
              </a:rPr>
              <a:t>att de ska få se en film som de sedan ska diskutera i smågrupper.</a:t>
            </a:r>
          </a:p>
          <a:p>
            <a:r>
              <a:rPr lang="sv-SE" sz="1200" b="1"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10 min</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Visa film 7</a:t>
            </a:r>
            <a:r>
              <a:rPr lang="sv-SE" sz="1200" kern="1200" dirty="0">
                <a:solidFill>
                  <a:schemeClr val="tx1"/>
                </a:solidFill>
                <a:latin typeface="+mn-lt"/>
                <a:ea typeface="+mn-ea"/>
                <a:cs typeface="+mn-cs"/>
              </a:rPr>
              <a:t>: Samspelskedjan rädsla.</a:t>
            </a:r>
            <a:endParaRPr lang="sv-SE" sz="1200" b="1"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0" i="1" kern="1200" dirty="0">
                <a:solidFill>
                  <a:schemeClr val="tx1"/>
                </a:solidFill>
                <a:latin typeface="+mn-lt"/>
                <a:ea typeface="+mn-ea"/>
                <a:cs typeface="+mn-cs"/>
              </a:rPr>
              <a:t>Dela upp gruppen i mindre grupper, 3-4 gruppledare per grupp. </a:t>
            </a:r>
          </a:p>
          <a:p>
            <a:endParaRPr lang="sv-SE" sz="1200" b="0" i="1" kern="1200" dirty="0">
              <a:solidFill>
                <a:schemeClr val="tx1"/>
              </a:solidFill>
              <a:latin typeface="+mn-lt"/>
              <a:ea typeface="+mn-ea"/>
              <a:cs typeface="+mn-cs"/>
            </a:endParaRPr>
          </a:p>
          <a:p>
            <a:r>
              <a:rPr lang="sv-SE" sz="1200" b="0" i="1" kern="1200" dirty="0">
                <a:solidFill>
                  <a:schemeClr val="tx1"/>
                </a:solidFill>
                <a:latin typeface="+mn-lt"/>
                <a:ea typeface="+mn-ea"/>
                <a:cs typeface="+mn-cs"/>
              </a:rPr>
              <a:t>Låt dem diskutera frågorna</a:t>
            </a:r>
            <a:r>
              <a:rPr lang="sv-SE" sz="1200" b="0" i="1" kern="1200" baseline="0" dirty="0">
                <a:solidFill>
                  <a:schemeClr val="tx1"/>
                </a:solidFill>
                <a:latin typeface="+mn-lt"/>
                <a:ea typeface="+mn-ea"/>
                <a:cs typeface="+mn-cs"/>
              </a:rPr>
              <a:t> nedan, ca 5 min:</a:t>
            </a:r>
          </a:p>
          <a:p>
            <a:r>
              <a:rPr lang="sv-SE" sz="1200" kern="1200" dirty="0">
                <a:solidFill>
                  <a:schemeClr val="tx1"/>
                </a:solidFill>
                <a:latin typeface="+mn-lt"/>
                <a:ea typeface="+mn-ea"/>
                <a:cs typeface="+mn-cs"/>
              </a:rPr>
              <a:t> </a:t>
            </a:r>
            <a:r>
              <a:rPr lang="sv-SE" sz="1200" b="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pPr marL="228600" lvl="0" indent="-228600">
              <a:buFont typeface="+mj-lt"/>
              <a:buAutoNum type="arabicPeriod"/>
            </a:pPr>
            <a:r>
              <a:rPr lang="sv-SE" i="0" dirty="0"/>
              <a:t>Vilka omständigheter bidrar till barnets beteende? Vad sätter igång beteendet? </a:t>
            </a:r>
          </a:p>
          <a:p>
            <a:pPr marL="228600" lvl="0" indent="-228600">
              <a:buFont typeface="+mj-lt"/>
              <a:buAutoNum type="arabicPeriod"/>
            </a:pPr>
            <a:endParaRPr lang="sv-SE" i="0" dirty="0"/>
          </a:p>
          <a:p>
            <a:pPr marL="228600" lvl="0" indent="-228600">
              <a:buFont typeface="+mj-lt"/>
              <a:buAutoNum type="arabicPeriod"/>
            </a:pPr>
            <a:r>
              <a:rPr lang="sv-SE" i="0" dirty="0"/>
              <a:t>Vilka blir konsekvenserna av barnets beteende? Leder beteendet till något positivt för barnet? </a:t>
            </a:r>
          </a:p>
          <a:p>
            <a:pPr marL="228600" indent="-228600">
              <a:buFont typeface="+mj-lt"/>
              <a:buAutoNum type="arabicPeriod"/>
            </a:pPr>
            <a:endParaRPr lang="sv-SE" i="0" dirty="0"/>
          </a:p>
          <a:p>
            <a:pPr marL="228600" indent="-228600">
              <a:spcBef>
                <a:spcPts val="0"/>
              </a:spcBef>
              <a:buFont typeface="+mj-lt"/>
              <a:buAutoNum type="arabicPeriod"/>
              <a:defRPr/>
            </a:pPr>
            <a:r>
              <a:rPr lang="sv-SE" i="0" dirty="0"/>
              <a:t>Vilka nackdelar kan beteendet leda till för barnet på sikt? </a:t>
            </a:r>
          </a:p>
          <a:p>
            <a:pPr marL="228600" indent="-228600">
              <a:spcBef>
                <a:spcPts val="0"/>
              </a:spcBef>
              <a:buFont typeface="+mj-lt"/>
              <a:buAutoNum type="arabicPeriod"/>
              <a:defRPr/>
            </a:pPr>
            <a:endParaRPr lang="sv-SE" i="0" dirty="0"/>
          </a:p>
          <a:p>
            <a:pPr marL="0" indent="0">
              <a:spcBef>
                <a:spcPts val="0"/>
              </a:spcBef>
              <a:buFont typeface="+mj-lt"/>
              <a:buNone/>
              <a:defRPr/>
            </a:pPr>
            <a:r>
              <a:rPr lang="sv-SE" i="1" dirty="0"/>
              <a:t>Se nästa bild för uppföljning av diskussion.</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1" dirty="0"/>
          </a:p>
          <a:p>
            <a:r>
              <a:rPr lang="sv-SE" b="0" dirty="0"/>
              <a:t>Gå igenom agendan.  </a:t>
            </a:r>
          </a:p>
          <a:p>
            <a:endParaRPr lang="sv-SE" b="0" dirty="0"/>
          </a:p>
          <a:p>
            <a:r>
              <a:rPr lang="sv-SE" b="0" dirty="0"/>
              <a:t>Fika 20 min + kort paus 5 min. Lunch kl.12-13</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1" kern="1200" dirty="0">
                <a:solidFill>
                  <a:schemeClr val="tx1"/>
                </a:solidFill>
                <a:latin typeface="+mn-lt"/>
                <a:ea typeface="+mn-ea"/>
                <a:cs typeface="+mn-cs"/>
              </a:rPr>
              <a:t>Följ upp </a:t>
            </a:r>
            <a:r>
              <a:rPr lang="sv-SE" sz="1200" i="1" kern="1200" dirty="0">
                <a:solidFill>
                  <a:schemeClr val="tx1"/>
                </a:solidFill>
                <a:latin typeface="+mn-lt"/>
                <a:ea typeface="+mn-ea"/>
                <a:cs typeface="+mn-cs"/>
              </a:rPr>
              <a:t>diskussionerna i helgrupp</a:t>
            </a:r>
            <a:r>
              <a:rPr lang="sv-SE" sz="1200" i="1" kern="1200" baseline="0" dirty="0">
                <a:solidFill>
                  <a:schemeClr val="tx1"/>
                </a:solidFill>
                <a:latin typeface="+mn-lt"/>
                <a:ea typeface="+mn-ea"/>
                <a:cs typeface="+mn-cs"/>
              </a:rPr>
              <a:t> </a:t>
            </a:r>
            <a:r>
              <a:rPr lang="sv-SE" sz="1200" i="1" kern="1200" dirty="0">
                <a:solidFill>
                  <a:schemeClr val="tx1"/>
                </a:solidFill>
                <a:latin typeface="+mn-lt"/>
                <a:ea typeface="+mn-ea"/>
                <a:cs typeface="+mn-cs"/>
              </a:rPr>
              <a:t>och tryck fram animeringarna efter diskussionen med gruppledarna</a:t>
            </a:r>
            <a:r>
              <a:rPr lang="sv-SE" sz="1200" kern="1200" dirty="0">
                <a:solidFill>
                  <a:schemeClr val="tx1"/>
                </a:solidFill>
                <a:latin typeface="+mn-lt"/>
                <a:ea typeface="+mn-ea"/>
                <a:cs typeface="+mn-cs"/>
              </a:rPr>
              <a:t>.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Före                                                                      Efter      </a:t>
            </a:r>
          </a:p>
          <a:p>
            <a:pPr>
              <a:buNone/>
            </a:pPr>
            <a:r>
              <a:rPr lang="sv-SE" sz="1200" i="1" dirty="0"/>
              <a:t>Ex:                                                                        Ex: </a:t>
            </a:r>
            <a:endParaRPr lang="sv-SE" sz="1200" dirty="0"/>
          </a:p>
          <a:p>
            <a:pPr>
              <a:buNone/>
            </a:pPr>
            <a:r>
              <a:rPr lang="sv-SE" sz="1200" i="0" dirty="0"/>
              <a:t>Det saknas rutiner                                               Föräldern sover hos barnet  </a:t>
            </a:r>
          </a:p>
          <a:p>
            <a:pPr>
              <a:buNone/>
            </a:pPr>
            <a:r>
              <a:rPr lang="sv-SE" sz="1200" i="0" dirty="0"/>
              <a:t>kring läggningen. </a:t>
            </a:r>
          </a:p>
          <a:p>
            <a:pPr>
              <a:buNone/>
            </a:pPr>
            <a:r>
              <a:rPr lang="sv-SE" sz="1200" i="0" dirty="0"/>
              <a:t>Det är mörkt</a:t>
            </a:r>
          </a:p>
          <a:p>
            <a:pPr>
              <a:buNone/>
            </a:pPr>
            <a:r>
              <a:rPr lang="sv-SE" sz="1200" i="0" dirty="0"/>
              <a:t>För lite BUSA</a:t>
            </a:r>
          </a:p>
          <a:p>
            <a:pPr>
              <a:buNone/>
            </a:pPr>
            <a:endParaRPr lang="sv-SE"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Fråga gruppen</a:t>
            </a:r>
            <a:r>
              <a:rPr lang="sv-SE" sz="1200" dirty="0"/>
              <a:t>: Vilka nackdelar kan beteendet leda till för barnet på sikt? </a:t>
            </a:r>
            <a:endParaRPr lang="sv-SE" sz="1200" i="1" kern="1200" dirty="0">
              <a:solidFill>
                <a:schemeClr val="tx1"/>
              </a:solidFill>
              <a:latin typeface="+mn-lt"/>
              <a:ea typeface="+mn-ea"/>
              <a:cs typeface="+mn-cs"/>
            </a:endParaRPr>
          </a:p>
          <a:p>
            <a:pPr>
              <a:buNone/>
            </a:pPr>
            <a:endParaRPr lang="sv-SE" sz="1200" i="1" dirty="0"/>
          </a:p>
          <a:p>
            <a:pPr>
              <a:buNone/>
            </a:pPr>
            <a:r>
              <a:rPr lang="sv-SE" sz="1200" i="1" dirty="0"/>
              <a:t>Exempel: </a:t>
            </a:r>
            <a:r>
              <a:rPr lang="sv-SE" sz="1200" i="0" dirty="0"/>
              <a:t>Barnet fortsätter att vara rädd, vågar kanske inte </a:t>
            </a:r>
          </a:p>
          <a:p>
            <a:pPr>
              <a:buNone/>
            </a:pPr>
            <a:r>
              <a:rPr lang="sv-SE" sz="1200" i="0" dirty="0"/>
              <a:t>sova över hos vänner.</a:t>
            </a:r>
          </a:p>
          <a:p>
            <a:pPr>
              <a:buNone/>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föräldrarna ska diskutera den här filmen kan det vara viktigt att påminna att det inte handlar om huruvida barn</a:t>
            </a:r>
            <a:r>
              <a:rPr lang="sv-SE" sz="1200" kern="1200" baseline="0" dirty="0">
                <a:solidFill>
                  <a:schemeClr val="tx1"/>
                </a:solidFill>
                <a:effectLst/>
                <a:latin typeface="+mn-lt"/>
                <a:ea typeface="+mn-ea"/>
                <a:cs typeface="+mn-cs"/>
              </a:rPr>
              <a:t> ska sova själva eller inte, </a:t>
            </a:r>
            <a:r>
              <a:rPr lang="sv-SE" sz="1200" kern="1200" dirty="0">
                <a:solidFill>
                  <a:schemeClr val="tx1"/>
                </a:solidFill>
                <a:effectLst/>
                <a:latin typeface="+mn-lt"/>
                <a:ea typeface="+mn-ea"/>
                <a:cs typeface="+mn-cs"/>
              </a:rPr>
              <a:t>utan om situationen i sig. </a:t>
            </a:r>
          </a:p>
          <a:p>
            <a:pPr>
              <a:buNone/>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200" b="0" kern="1200" baseline="0" dirty="0">
                <a:solidFill>
                  <a:schemeClr val="tx1"/>
                </a:solidFill>
                <a:latin typeface="+mn-lt"/>
                <a:ea typeface="+mn-ea"/>
                <a:cs typeface="+mn-cs"/>
              </a:rPr>
              <a:t>6 min</a:t>
            </a:r>
          </a:p>
          <a:p>
            <a:pPr>
              <a:buNone/>
            </a:pPr>
            <a:endParaRPr lang="sv-SE" sz="1200" b="1" kern="1200" dirty="0">
              <a:solidFill>
                <a:schemeClr val="tx1"/>
              </a:solidFill>
              <a:latin typeface="+mn-lt"/>
              <a:ea typeface="+mn-ea"/>
              <a:cs typeface="+mn-cs"/>
            </a:endParaRPr>
          </a:p>
          <a:p>
            <a:pPr>
              <a:buNone/>
            </a:pPr>
            <a:r>
              <a:rPr lang="sv-SE" sz="1200" b="1" kern="1200" dirty="0">
                <a:solidFill>
                  <a:schemeClr val="tx1"/>
                </a:solidFill>
                <a:latin typeface="+mn-lt"/>
                <a:ea typeface="+mn-ea"/>
                <a:cs typeface="+mn-cs"/>
              </a:rPr>
              <a:t>Fråga</a:t>
            </a:r>
            <a:r>
              <a:rPr lang="sv-SE" sz="1200" b="1" kern="1200" baseline="0" dirty="0">
                <a:solidFill>
                  <a:schemeClr val="tx1"/>
                </a:solidFill>
                <a:latin typeface="+mn-lt"/>
                <a:ea typeface="+mn-ea"/>
                <a:cs typeface="+mn-cs"/>
              </a:rPr>
              <a:t> gruppledarna: </a:t>
            </a:r>
            <a:r>
              <a:rPr lang="sv-SE" sz="1200" b="0" kern="1200" baseline="0" dirty="0">
                <a:solidFill>
                  <a:schemeClr val="tx1"/>
                </a:solidFill>
                <a:latin typeface="+mn-lt"/>
                <a:ea typeface="+mn-ea"/>
                <a:cs typeface="+mn-cs"/>
              </a:rPr>
              <a:t>Hur skulle</a:t>
            </a:r>
            <a:r>
              <a:rPr lang="sv-SE" dirty="0"/>
              <a:t> föräldern skulle kunna göra före och efter för att hjälpa barnet?</a:t>
            </a:r>
            <a:r>
              <a:rPr lang="sv-SE" baseline="0" dirty="0"/>
              <a:t> </a:t>
            </a:r>
          </a:p>
          <a:p>
            <a:pPr>
              <a:buNone/>
            </a:pPr>
            <a:endParaRPr lang="sv-SE" sz="1200" b="0" i="1" kern="1200" baseline="0" dirty="0">
              <a:solidFill>
                <a:schemeClr val="tx1"/>
              </a:solidFill>
              <a:latin typeface="+mn-lt"/>
              <a:ea typeface="+mn-ea"/>
              <a:cs typeface="+mn-cs"/>
            </a:endParaRPr>
          </a:p>
          <a:p>
            <a:pPr>
              <a:buNone/>
            </a:pPr>
            <a:r>
              <a:rPr lang="sv-SE" sz="1200" b="0" i="1" kern="1200" dirty="0">
                <a:solidFill>
                  <a:schemeClr val="tx1"/>
                </a:solidFill>
                <a:latin typeface="+mn-lt"/>
                <a:ea typeface="+mn-ea"/>
                <a:cs typeface="+mn-cs"/>
              </a:rPr>
              <a:t>Summera gruppledarnas svar och tryck fram animering.</a:t>
            </a:r>
          </a:p>
          <a:p>
            <a:endParaRPr lang="sv-SE" sz="1200" b="0" i="1" u="sng" kern="1200" dirty="0">
              <a:solidFill>
                <a:schemeClr val="tx1"/>
              </a:solidFill>
              <a:latin typeface="+mn-lt"/>
              <a:ea typeface="+mn-ea"/>
              <a:cs typeface="+mn-cs"/>
            </a:endParaRPr>
          </a:p>
          <a:p>
            <a:r>
              <a:rPr lang="sv-SE" sz="1200" b="1" u="none" kern="1200" dirty="0">
                <a:solidFill>
                  <a:schemeClr val="tx1"/>
                </a:solidFill>
                <a:latin typeface="+mn-lt"/>
                <a:ea typeface="+mn-ea"/>
                <a:cs typeface="+mn-cs"/>
              </a:rPr>
              <a:t>Före</a:t>
            </a:r>
            <a:r>
              <a:rPr lang="sv-SE" sz="1200" kern="1200" dirty="0">
                <a:solidFill>
                  <a:schemeClr val="tx1"/>
                </a:solidFill>
                <a:latin typeface="+mn-lt"/>
                <a:ea typeface="+mn-ea"/>
                <a:cs typeface="+mn-cs"/>
              </a:rPr>
              <a:t>			</a:t>
            </a:r>
            <a:r>
              <a:rPr lang="sv-SE" sz="1200" b="1" u="none" kern="1200" dirty="0">
                <a:solidFill>
                  <a:schemeClr val="tx1"/>
                </a:solidFill>
                <a:latin typeface="+mn-lt"/>
                <a:ea typeface="+mn-ea"/>
                <a:cs typeface="+mn-cs"/>
              </a:rPr>
              <a:t>Efter</a:t>
            </a:r>
          </a:p>
          <a:p>
            <a:r>
              <a:rPr lang="sv-SE" sz="1200" i="0" kern="1200" dirty="0">
                <a:solidFill>
                  <a:schemeClr val="tx1"/>
                </a:solidFill>
                <a:latin typeface="+mn-lt"/>
                <a:ea typeface="+mn-ea"/>
                <a:cs typeface="+mn-cs"/>
              </a:rPr>
              <a:t>Förberedelser 		                        Uppmuntran </a:t>
            </a:r>
          </a:p>
          <a:p>
            <a:r>
              <a:rPr lang="sv-SE" sz="1200" i="0" kern="1200" dirty="0">
                <a:solidFill>
                  <a:schemeClr val="tx1"/>
                </a:solidFill>
                <a:latin typeface="+mn-lt"/>
                <a:ea typeface="+mn-ea"/>
                <a:cs typeface="+mn-cs"/>
              </a:rPr>
              <a:t>Delaktighet</a:t>
            </a:r>
          </a:p>
          <a:p>
            <a:r>
              <a:rPr lang="sv-SE" sz="1200" i="0" kern="1200" dirty="0">
                <a:solidFill>
                  <a:schemeClr val="tx1"/>
                </a:solidFill>
                <a:latin typeface="+mn-lt"/>
                <a:ea typeface="+mn-ea"/>
                <a:cs typeface="+mn-cs"/>
              </a:rPr>
              <a:t>Positiva förväntningar</a:t>
            </a:r>
          </a:p>
          <a:p>
            <a:r>
              <a:rPr lang="sv-SE" sz="1200" i="0" kern="1200" dirty="0">
                <a:solidFill>
                  <a:schemeClr val="tx1"/>
                </a:solidFill>
                <a:latin typeface="+mn-lt"/>
                <a:ea typeface="+mn-ea"/>
                <a:cs typeface="+mn-cs"/>
              </a:rPr>
              <a:t>Rutiner</a:t>
            </a:r>
          </a:p>
          <a:p>
            <a:r>
              <a:rPr lang="sv-SE" sz="1200" i="0" kern="1200" dirty="0">
                <a:solidFill>
                  <a:schemeClr val="tx1"/>
                </a:solidFill>
                <a:latin typeface="+mn-lt"/>
                <a:ea typeface="+mn-ea"/>
                <a:cs typeface="+mn-cs"/>
              </a:rPr>
              <a:t>Positiva uppmaningar</a:t>
            </a:r>
          </a:p>
          <a:p>
            <a:r>
              <a:rPr lang="sv-SE" sz="1200" i="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r>
              <a:rPr lang="sv-SE" sz="1200" i="1" kern="1200" dirty="0">
                <a:solidFill>
                  <a:schemeClr val="tx1"/>
                </a:solidFill>
                <a:latin typeface="+mn-lt"/>
                <a:ea typeface="+mn-ea"/>
                <a:cs typeface="+mn-cs"/>
              </a:rPr>
              <a:t>Uppmuntran Efter</a:t>
            </a:r>
            <a:r>
              <a:rPr lang="sv-SE" sz="1200" i="1" kern="1200" baseline="0" dirty="0">
                <a:solidFill>
                  <a:schemeClr val="tx1"/>
                </a:solidFill>
                <a:latin typeface="+mn-lt"/>
                <a:ea typeface="+mn-ea"/>
                <a:cs typeface="+mn-cs"/>
              </a:rPr>
              <a:t> – </a:t>
            </a:r>
            <a:r>
              <a:rPr lang="sv-SE" sz="1200" i="0" kern="1200" baseline="0" dirty="0">
                <a:solidFill>
                  <a:schemeClr val="tx1"/>
                </a:solidFill>
                <a:latin typeface="+mn-lt"/>
                <a:ea typeface="+mn-ea"/>
                <a:cs typeface="+mn-cs"/>
              </a:rPr>
              <a:t>Problematisera gärna kring hur föräldern kan göra detta. Om barnet har somnat och det är det som ska uppmuntras behöver uppmuntran ske vid annat tillfälle. </a:t>
            </a:r>
          </a:p>
          <a:p>
            <a:endParaRPr lang="sv-SE" sz="1200" i="0" kern="1200" baseline="0" dirty="0">
              <a:solidFill>
                <a:schemeClr val="tx1"/>
              </a:solidFill>
              <a:latin typeface="+mn-lt"/>
              <a:ea typeface="+mn-ea"/>
              <a:cs typeface="+mn-cs"/>
            </a:endParaRPr>
          </a:p>
          <a:p>
            <a:r>
              <a:rPr lang="sv-SE" sz="1200" b="1" i="0" kern="1200" baseline="0" dirty="0">
                <a:solidFill>
                  <a:schemeClr val="tx1"/>
                </a:solidFill>
                <a:latin typeface="+mn-lt"/>
                <a:ea typeface="+mn-ea"/>
                <a:cs typeface="+mn-cs"/>
              </a:rPr>
              <a:t>Tydliggör vid behov syftet med samspelskedjan: </a:t>
            </a:r>
            <a:r>
              <a:rPr lang="sv-SE" sz="1200" b="0" i="0" kern="1200" baseline="0" dirty="0">
                <a:solidFill>
                  <a:schemeClr val="tx1"/>
                </a:solidFill>
                <a:latin typeface="+mn-lt"/>
                <a:ea typeface="+mn-ea"/>
                <a:cs typeface="+mn-cs"/>
              </a:rPr>
              <a:t>S</a:t>
            </a:r>
            <a:r>
              <a:rPr lang="sv-SE" sz="1200" i="0" kern="1200" baseline="0" dirty="0">
                <a:solidFill>
                  <a:schemeClr val="tx1"/>
                </a:solidFill>
                <a:latin typeface="+mn-lt"/>
                <a:ea typeface="+mn-ea"/>
                <a:cs typeface="+mn-cs"/>
              </a:rPr>
              <a:t>yftet med samspelskedjan är att hjälpa barnet i en problematisk situation. Det handlar </a:t>
            </a:r>
            <a:r>
              <a:rPr lang="sv-SE" sz="1200" i="1" kern="1200" baseline="0" dirty="0">
                <a:solidFill>
                  <a:schemeClr val="tx1"/>
                </a:solidFill>
                <a:latin typeface="+mn-lt"/>
                <a:ea typeface="+mn-ea"/>
                <a:cs typeface="+mn-cs"/>
              </a:rPr>
              <a:t>inte</a:t>
            </a:r>
            <a:r>
              <a:rPr lang="sv-SE" sz="1200" i="0" kern="1200" baseline="0" dirty="0">
                <a:solidFill>
                  <a:schemeClr val="tx1"/>
                </a:solidFill>
                <a:latin typeface="+mn-lt"/>
                <a:ea typeface="+mn-ea"/>
                <a:cs typeface="+mn-cs"/>
              </a:rPr>
              <a:t> om att alla barn till varje pris ska sova i sina egna sängar.</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21</a:t>
            </a:fld>
            <a:endParaRPr lang="sv-SE"/>
          </a:p>
        </p:txBody>
      </p:sp>
    </p:spTree>
    <p:extLst>
      <p:ext uri="{BB962C8B-B14F-4D97-AF65-F5344CB8AC3E}">
        <p14:creationId xmlns:p14="http://schemas.microsoft.com/office/powerpoint/2010/main" val="393164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dirty="0"/>
              <a:t>4 min</a:t>
            </a:r>
          </a:p>
          <a:p>
            <a:endParaRPr lang="sv-SE" sz="1600" b="1" dirty="0"/>
          </a:p>
          <a:p>
            <a:r>
              <a:rPr lang="sv-SE" sz="1600" b="0" dirty="0"/>
              <a:t>Vi har nu kommit fram till momentet Pröva hemma. Ni uppmanar föräldrarna att BUSA under de följande veckorna.</a:t>
            </a:r>
          </a:p>
          <a:p>
            <a:endParaRPr lang="sv-SE"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Föräldrarna får planera in </a:t>
            </a:r>
            <a:r>
              <a:rPr lang="sv-SE" sz="1600" b="1" dirty="0"/>
              <a:t>när</a:t>
            </a:r>
            <a:r>
              <a:rPr lang="sv-SE" sz="1600" dirty="0"/>
              <a:t> de ska </a:t>
            </a:r>
            <a:r>
              <a:rPr lang="sv-SE" sz="1600" i="1" dirty="0"/>
              <a:t>BUSA</a:t>
            </a:r>
            <a:r>
              <a:rPr lang="sv-SE" sz="1600" baseline="0" dirty="0"/>
              <a:t> och fundera på </a:t>
            </a:r>
            <a:r>
              <a:rPr lang="sv-SE" sz="1600" b="1" baseline="0" dirty="0"/>
              <a:t>vad</a:t>
            </a:r>
            <a:r>
              <a:rPr lang="sv-SE" sz="1600" baseline="0" dirty="0"/>
              <a:t> de kan </a:t>
            </a:r>
            <a:r>
              <a:rPr lang="sv-SE" sz="1600" i="0" baseline="0" dirty="0"/>
              <a:t>göra med sina barn. Vi vill också att de f</a:t>
            </a:r>
            <a:r>
              <a:rPr lang="sv-SE" sz="4000" i="0" dirty="0"/>
              <a:t>ortsätter att ha fokus på det som fungerar.</a:t>
            </a:r>
            <a:endParaRPr lang="sv-SE" sz="1600" i="0" baseline="0" dirty="0"/>
          </a:p>
          <a:p>
            <a:endParaRPr lang="sv-SE" sz="1600" baseline="0" dirty="0"/>
          </a:p>
          <a:p>
            <a:r>
              <a:rPr lang="sv-SE" sz="1600" b="0" baseline="0" dirty="0"/>
              <a:t>Det</a:t>
            </a:r>
            <a:r>
              <a:rPr lang="sv-SE" sz="1600" b="1" baseline="0" dirty="0"/>
              <a:t> </a:t>
            </a:r>
            <a:r>
              <a:rPr lang="sv-SE" sz="1600" baseline="0" dirty="0"/>
              <a:t>är viktigt att föräldrarna berättar </a:t>
            </a:r>
            <a:r>
              <a:rPr lang="sv-SE" sz="1600" i="1" baseline="0" dirty="0"/>
              <a:t>hur</a:t>
            </a:r>
            <a:r>
              <a:rPr lang="sv-SE" sz="1600" baseline="0" dirty="0"/>
              <a:t> de tänkt pröva hemma. Studier har visat att chanserna ökar att en person gör något om personen först själv har uttalat att den ska göra det. </a:t>
            </a:r>
          </a:p>
          <a:p>
            <a:endParaRPr lang="sv-SE" sz="1600" baseline="0" dirty="0"/>
          </a:p>
          <a:p>
            <a:r>
              <a:rPr lang="sv-SE" sz="1600" baseline="0" dirty="0"/>
              <a:t>På nästa sida i manualen har ni  – Sammanfattning – uppmana föräldrar att läsa hemma. Ni använder den för att inleda träff 3.</a:t>
            </a:r>
            <a:endParaRPr lang="sv-SE" sz="16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a:t>
            </a:r>
          </a:p>
          <a:p>
            <a:endParaRPr lang="sv-SE" dirty="0"/>
          </a:p>
          <a:p>
            <a:r>
              <a:rPr lang="sv-SE" dirty="0"/>
              <a:t>Dokument med</a:t>
            </a:r>
            <a:r>
              <a:rPr lang="sv-SE" baseline="0" dirty="0"/>
              <a:t> alla koder finns på Plusportalen. ”Lösenord till filmerna ABC 3-12 år”</a:t>
            </a:r>
          </a:p>
          <a:p>
            <a:endParaRPr lang="sv-SE" baseline="0" dirty="0"/>
          </a:p>
          <a:p>
            <a:r>
              <a:rPr lang="sv-SE" baseline="0" dirty="0"/>
              <a:t>Tips till gruppledare, ladda ner alla på ett </a:t>
            </a:r>
            <a:r>
              <a:rPr lang="sv-SE" baseline="0" dirty="0" err="1"/>
              <a:t>usb</a:t>
            </a:r>
            <a:r>
              <a:rPr lang="sv-SE" baseline="0" dirty="0"/>
              <a:t> eller skrivbordet, om nätverket strular. Lösenord alla filmer: abcgrupp15</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23</a:t>
            </a:fld>
            <a:endParaRPr lang="sv-SE"/>
          </a:p>
        </p:txBody>
      </p:sp>
    </p:spTree>
    <p:extLst>
      <p:ext uri="{BB962C8B-B14F-4D97-AF65-F5344CB8AC3E}">
        <p14:creationId xmlns:p14="http://schemas.microsoft.com/office/powerpoint/2010/main" val="155252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4 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Fråga gruppen: </a:t>
            </a:r>
            <a:r>
              <a:rPr lang="sv-SE" dirty="0"/>
              <a:t>Vad tar du med dig från denna förmiddag?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Prata parvis</a:t>
            </a:r>
            <a:r>
              <a:rPr lang="sv-SE" sz="1200" i="1" baseline="0" dirty="0"/>
              <a:t> eller i mindre grupper.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baseline="0" dirty="0"/>
              <a:t>Dela några exempel i helgrupp.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baseline="0" dirty="0"/>
              <a:t>Påminn </a:t>
            </a:r>
            <a:r>
              <a:rPr lang="sv-SE" sz="1200" b="0" i="0" baseline="0" dirty="0"/>
              <a:t>om filmuppgiften som ska lämnas in till utbildningsdag 4.</a:t>
            </a:r>
            <a:endParaRPr lang="sv-SE" sz="1200" b="0" i="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1 min</a:t>
            </a:r>
          </a:p>
          <a:p>
            <a:endParaRPr lang="sv-SE" dirty="0"/>
          </a:p>
          <a:p>
            <a:r>
              <a:rPr lang="sv-SE" u="sng" dirty="0"/>
              <a:t>Litteraturtips:</a:t>
            </a:r>
          </a:p>
          <a:p>
            <a:r>
              <a:rPr lang="sv-SE" dirty="0"/>
              <a:t>Vad</a:t>
            </a:r>
            <a:r>
              <a:rPr lang="sv-SE" baseline="0" dirty="0"/>
              <a:t> alla föräldrar borde veta, </a:t>
            </a:r>
            <a:r>
              <a:rPr lang="sv-SE" dirty="0"/>
              <a:t>Vad alla föräldrar borde göra: Kajsa</a:t>
            </a:r>
            <a:r>
              <a:rPr lang="sv-SE" baseline="0" dirty="0"/>
              <a:t> Lönn Rhodin och </a:t>
            </a:r>
            <a:r>
              <a:rPr lang="sv-SE" dirty="0"/>
              <a:t>Maria </a:t>
            </a:r>
            <a:r>
              <a:rPr lang="sv-SE" dirty="0" err="1"/>
              <a:t>Lalouni</a:t>
            </a:r>
            <a:endParaRPr lang="sv-SE" dirty="0"/>
          </a:p>
          <a:p>
            <a:r>
              <a:rPr lang="sv-SE" dirty="0"/>
              <a:t>Jag törs inte men jag gör det ändå: Martin Forster</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25</a:t>
            </a:fld>
            <a:endParaRPr lang="sv-SE"/>
          </a:p>
        </p:txBody>
      </p:sp>
    </p:spTree>
    <p:extLst>
      <p:ext uri="{BB962C8B-B14F-4D97-AF65-F5344CB8AC3E}">
        <p14:creationId xmlns:p14="http://schemas.microsoft.com/office/powerpoint/2010/main" val="2819824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15 min</a:t>
            </a:r>
          </a:p>
          <a:p>
            <a:endParaRPr lang="sv-SE" b="1" dirty="0"/>
          </a:p>
          <a:p>
            <a:r>
              <a:rPr lang="sv-SE" sz="1600" b="1" baseline="0" dirty="0"/>
              <a:t>Fråga gruppledarna: </a:t>
            </a:r>
            <a:r>
              <a:rPr lang="sv-SE" sz="1600" b="0" baseline="0" dirty="0"/>
              <a:t>Har alla startat sin föräldragrupp? Hur gick det att ha träff 1 Visa Kärlek? </a:t>
            </a:r>
          </a:p>
          <a:p>
            <a:br>
              <a:rPr lang="sv-SE" sz="1600" b="0" baseline="0" dirty="0"/>
            </a:br>
            <a:r>
              <a:rPr lang="sv-SE" sz="1600" b="0" baseline="0" dirty="0"/>
              <a:t>Dela gärna med er av era </a:t>
            </a:r>
            <a:r>
              <a:rPr lang="sv-SE" sz="1600" b="1" baseline="0" dirty="0"/>
              <a:t>positiva</a:t>
            </a:r>
            <a:r>
              <a:rPr lang="sv-SE" sz="1600" b="0" baseline="0" dirty="0"/>
              <a:t> erfarenheter. </a:t>
            </a:r>
            <a:r>
              <a:rPr lang="sv-SE" sz="1600" dirty="0"/>
              <a:t>Utmaningar kommer</a:t>
            </a:r>
            <a:r>
              <a:rPr lang="sv-SE" sz="1600" baseline="0" dirty="0"/>
              <a:t> ni att kunna lyfta under eftermiddagens handledning. </a:t>
            </a:r>
            <a:r>
              <a:rPr lang="sv-SE" sz="1600" dirty="0"/>
              <a:t> </a:t>
            </a:r>
          </a:p>
          <a:p>
            <a:endParaRPr lang="sv-SE" sz="1600" dirty="0"/>
          </a:p>
          <a:p>
            <a:r>
              <a:rPr lang="sv-SE" sz="1600" i="1" dirty="0"/>
              <a:t>Prata parvis. </a:t>
            </a:r>
            <a:r>
              <a:rPr lang="sv-SE" sz="1600" i="1" baseline="0" dirty="0"/>
              <a:t>Dela några exempel i helgrupp.</a:t>
            </a:r>
            <a:endParaRPr lang="sv-SE" sz="1600" i="1" dirty="0"/>
          </a:p>
          <a:p>
            <a:endParaRPr lang="sv-SE" sz="1600" dirty="0"/>
          </a:p>
          <a:p>
            <a:endParaRPr lang="sv-SE" sz="1600" dirty="0"/>
          </a:p>
          <a:p>
            <a:endParaRPr lang="sv-SE" sz="14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baseline="0" dirty="0"/>
              <a:t>2 min </a:t>
            </a:r>
          </a:p>
          <a:p>
            <a:endParaRPr lang="sv-SE" sz="1400" b="1" baseline="0" dirty="0"/>
          </a:p>
          <a:p>
            <a:r>
              <a:rPr lang="sv-SE" sz="1400" baseline="0" dirty="0"/>
              <a:t>Innan vi går in på träff 2 ska vi gå igenom den uppgift ni har till träff 4. Ni ska då presentera kommunens/stadsdelens utbud av stöd till föräldrar i form av skriftligt material. Inför det behöver ni undersöka befintlig information som finns, kontrollera att den är aktuell alternativt sammanställa eget material. </a:t>
            </a:r>
          </a:p>
          <a:p>
            <a:endParaRPr lang="sv-SE" sz="1400" baseline="0" dirty="0"/>
          </a:p>
          <a:p>
            <a:r>
              <a:rPr lang="sv-SE" sz="1400" baseline="0" dirty="0"/>
              <a:t>”Mall Stöd till föräldrar och barn i stadsdelen” finns på Plusportalen (ipsykologi.se).</a:t>
            </a:r>
          </a:p>
          <a:p>
            <a:endParaRPr lang="sv-SE" sz="1400" baseline="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4</a:t>
            </a:fld>
            <a:endParaRPr lang="sv-SE"/>
          </a:p>
        </p:txBody>
      </p:sp>
    </p:spTree>
    <p:extLst>
      <p:ext uri="{BB962C8B-B14F-4D97-AF65-F5344CB8AC3E}">
        <p14:creationId xmlns:p14="http://schemas.microsoft.com/office/powerpoint/2010/main" val="137994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0" dirty="0"/>
          </a:p>
          <a:p>
            <a:r>
              <a:rPr lang="sv-SE" sz="1600" b="0" dirty="0"/>
              <a:t>Så då var det dags att gå in på träff 2 . Precis</a:t>
            </a:r>
            <a:r>
              <a:rPr lang="sv-SE" sz="1600" b="0" baseline="0" dirty="0"/>
              <a:t> som förra utbildningsdagen kommer vi att gå igenom träffen ungefär så som ni ska gå igenom den med föräldrarna.</a:t>
            </a:r>
          </a:p>
          <a:p>
            <a:endParaRPr lang="sv-SE" sz="1600" b="0" baseline="0" dirty="0"/>
          </a:p>
          <a:p>
            <a:r>
              <a:rPr lang="sv-SE" sz="1600" b="0" baseline="0" dirty="0"/>
              <a:t>Men först lite teoretisk fördjupning.</a:t>
            </a:r>
            <a:endParaRPr lang="sv-SE" sz="1600" b="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b="0" baseline="0" dirty="0"/>
              <a:t>3 min</a:t>
            </a:r>
          </a:p>
          <a:p>
            <a:endParaRPr lang="sv-SE" b="1" baseline="0" dirty="0"/>
          </a:p>
          <a:p>
            <a:r>
              <a:rPr lang="sv-SE" sz="1200" b="0" baseline="0" dirty="0"/>
              <a:t>E</a:t>
            </a:r>
            <a:r>
              <a:rPr lang="sv-SE" sz="1200" b="0" dirty="0"/>
              <a:t>tt av syftena med träff 2 är att öka skyddsfaktorn att tillbringa tid tillsammans i familjen (Vara med). </a:t>
            </a:r>
          </a:p>
          <a:p>
            <a:endParaRPr lang="sv-SE" sz="1200" b="0" dirty="0"/>
          </a:p>
          <a:p>
            <a:r>
              <a:rPr lang="sv-SE" sz="1200" b="0" dirty="0"/>
              <a:t>I</a:t>
            </a:r>
            <a:r>
              <a:rPr lang="sv-SE" sz="1200" b="0" baseline="0" dirty="0"/>
              <a:t> e</a:t>
            </a:r>
            <a:r>
              <a:rPr lang="sv-SE" sz="1200" b="0" dirty="0"/>
              <a:t>n studie med över 500 förskolebarn</a:t>
            </a:r>
            <a:r>
              <a:rPr lang="sv-SE" sz="1200" b="0" baseline="0" dirty="0"/>
              <a:t> fick f</a:t>
            </a:r>
            <a:r>
              <a:rPr lang="sv-SE" sz="1200" b="0" dirty="0"/>
              <a:t>öräldrarna </a:t>
            </a:r>
            <a:r>
              <a:rPr lang="sv-SE" sz="1200" b="0" dirty="0" err="1"/>
              <a:t>bla</a:t>
            </a:r>
            <a:r>
              <a:rPr lang="sv-SE" sz="1200" b="0" dirty="0"/>
              <a:t> svara på frågor om hur ofta de gjorde</a:t>
            </a:r>
            <a:r>
              <a:rPr lang="sv-SE" sz="1200" b="0" baseline="0" dirty="0"/>
              <a:t> olika saker med sina barn. Det man kunde se var att gemensamma aktiviteter skyddade barnen i alla familjer från att utveckla problem. </a:t>
            </a:r>
          </a:p>
          <a:p>
            <a:endParaRPr lang="sv-SE" sz="1200" b="0" baseline="0" dirty="0"/>
          </a:p>
          <a:p>
            <a:r>
              <a:rPr lang="sv-SE" sz="1200" b="0" baseline="0" dirty="0"/>
              <a:t>Om man hade mycket  </a:t>
            </a:r>
            <a:r>
              <a:rPr lang="sv-SE" sz="1200" b="0" dirty="0"/>
              <a:t>gemensamma aktiviteter minskade risken för</a:t>
            </a:r>
            <a:r>
              <a:rPr lang="sv-SE" sz="1200" b="0" baseline="0" dirty="0"/>
              <a:t> problem hos</a:t>
            </a:r>
            <a:r>
              <a:rPr lang="sv-SE" sz="1200" b="0" dirty="0"/>
              <a:t> barnen </a:t>
            </a:r>
            <a:r>
              <a:rPr lang="sv-SE" sz="1200" b="0" baseline="0" dirty="0"/>
              <a:t>med ca 30 % </a:t>
            </a:r>
            <a:r>
              <a:rPr lang="sv-SE" sz="1200" b="0" dirty="0"/>
              <a:t>(BUSA). (</a:t>
            </a:r>
            <a:r>
              <a:rPr lang="sv-SE" sz="1200" b="0" i="1" dirty="0"/>
              <a:t>undersöktes i vilka familjer som barnen hade mest problem)</a:t>
            </a:r>
          </a:p>
          <a:p>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Ytterligare</a:t>
            </a:r>
            <a:r>
              <a:rPr lang="sv-SE" sz="1200" b="0" baseline="0" dirty="0"/>
              <a:t> ett syfte med träff 2 är att öka </a:t>
            </a:r>
            <a:r>
              <a:rPr lang="sv-SE" sz="1200" b="0" dirty="0"/>
              <a:t>föräldrarnas förståelse för varför barnet gör som det gör (Samspelskedjan) vilket i sin</a:t>
            </a:r>
            <a:r>
              <a:rPr lang="sv-SE" sz="1200" b="0" baseline="0" dirty="0"/>
              <a:t> tur</a:t>
            </a:r>
            <a:r>
              <a:rPr lang="sv-SE" sz="1200" b="0" dirty="0"/>
              <a:t> ökar tydligheten i</a:t>
            </a:r>
            <a:r>
              <a:rPr lang="sv-SE" sz="1200" b="0" baseline="0" dirty="0"/>
              <a:t> kommunikationen mellan föräldrar och barn och </a:t>
            </a:r>
            <a:r>
              <a:rPr lang="sv-SE" sz="1200" b="0" dirty="0"/>
              <a:t>minska föräldrarnas stress.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Föräldrarna</a:t>
            </a:r>
            <a:r>
              <a:rPr lang="sv-SE" sz="1200" b="0" baseline="0" dirty="0"/>
              <a:t> får öva på positiva uppmaningar och att </a:t>
            </a:r>
            <a:r>
              <a:rPr lang="sv-SE" sz="1200" b="0" dirty="0"/>
              <a:t>förbereda</a:t>
            </a:r>
            <a:r>
              <a:rPr lang="sv-SE" sz="1200" b="0" baseline="0" dirty="0"/>
              <a:t> sin barn inför aktiviteter</a:t>
            </a:r>
            <a:r>
              <a:rPr lang="sv-SE" sz="1200" b="0" dirty="0"/>
              <a:t> vilket leder till bättre samarbete och minskar risken för bråk (s.86,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Dagliga samtal mellan föräldrar och barn minskar risken för konflikter (s.74)</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Referenser:</a:t>
            </a:r>
            <a:r>
              <a:rPr lang="sv-SE" sz="1100" kern="1200" baseline="0" dirty="0">
                <a:solidFill>
                  <a:schemeClr val="tx1"/>
                </a:solidFill>
                <a:effectLst/>
                <a:latin typeface="+mn-lt"/>
                <a:ea typeface="+mn-ea"/>
                <a:cs typeface="+mn-cs"/>
              </a:rPr>
              <a:t> </a:t>
            </a:r>
          </a:p>
          <a:p>
            <a:r>
              <a:rPr lang="sv-SE" sz="1100" kern="1200" dirty="0">
                <a:solidFill>
                  <a:schemeClr val="tx1"/>
                </a:solidFill>
                <a:effectLst/>
                <a:latin typeface="+mn-lt"/>
                <a:ea typeface="+mn-ea"/>
                <a:cs typeface="+mn-cs"/>
              </a:rPr>
              <a:t>Thomas, </a:t>
            </a:r>
            <a:r>
              <a:rPr lang="sv-SE" sz="1100" kern="1200" dirty="0" err="1">
                <a:solidFill>
                  <a:schemeClr val="tx1"/>
                </a:solidFill>
                <a:effectLst/>
                <a:latin typeface="+mn-lt"/>
                <a:ea typeface="+mn-ea"/>
                <a:cs typeface="+mn-cs"/>
              </a:rPr>
              <a:t>Zimmer-Gembeck</a:t>
            </a:r>
            <a:r>
              <a:rPr lang="sv-SE" sz="1100" kern="1200" dirty="0">
                <a:solidFill>
                  <a:schemeClr val="tx1"/>
                </a:solidFill>
                <a:effectLst/>
                <a:latin typeface="+mn-lt"/>
                <a:ea typeface="+mn-ea"/>
                <a:cs typeface="+mn-cs"/>
              </a:rPr>
              <a:t> . </a:t>
            </a:r>
            <a:r>
              <a:rPr lang="sv-SE" sz="1100" kern="1200" dirty="0" err="1">
                <a:solidFill>
                  <a:schemeClr val="tx1"/>
                </a:solidFill>
                <a:effectLst/>
                <a:latin typeface="+mn-lt"/>
                <a:ea typeface="+mn-ea"/>
                <a:cs typeface="+mn-cs"/>
              </a:rPr>
              <a:t>Behavioral</a:t>
            </a:r>
            <a:r>
              <a:rPr lang="sv-SE" sz="1100" kern="1200" dirty="0">
                <a:solidFill>
                  <a:schemeClr val="tx1"/>
                </a:solidFill>
                <a:effectLst/>
                <a:latin typeface="+mn-lt"/>
                <a:ea typeface="+mn-ea"/>
                <a:cs typeface="+mn-cs"/>
              </a:rPr>
              <a:t> </a:t>
            </a:r>
            <a:r>
              <a:rPr lang="sv-SE" sz="1100" kern="1200" dirty="0" err="1">
                <a:solidFill>
                  <a:schemeClr val="tx1"/>
                </a:solidFill>
                <a:effectLst/>
                <a:latin typeface="+mn-lt"/>
                <a:ea typeface="+mn-ea"/>
                <a:cs typeface="+mn-cs"/>
              </a:rPr>
              <a:t>Outcomes</a:t>
            </a:r>
            <a:r>
              <a:rPr lang="sv-SE" sz="1100" kern="1200" dirty="0">
                <a:solidFill>
                  <a:schemeClr val="tx1"/>
                </a:solidFill>
                <a:effectLst/>
                <a:latin typeface="+mn-lt"/>
                <a:ea typeface="+mn-ea"/>
                <a:cs typeface="+mn-cs"/>
              </a:rPr>
              <a:t> </a:t>
            </a:r>
            <a:r>
              <a:rPr lang="sv-SE" sz="1100" kern="1200" dirty="0" err="1">
                <a:solidFill>
                  <a:schemeClr val="tx1"/>
                </a:solidFill>
                <a:effectLst/>
                <a:latin typeface="+mn-lt"/>
                <a:ea typeface="+mn-ea"/>
                <a:cs typeface="+mn-cs"/>
              </a:rPr>
              <a:t>of</a:t>
            </a:r>
            <a:r>
              <a:rPr lang="sv-SE" sz="1100" kern="1200" dirty="0">
                <a:solidFill>
                  <a:schemeClr val="tx1"/>
                </a:solidFill>
                <a:effectLst/>
                <a:latin typeface="+mn-lt"/>
                <a:ea typeface="+mn-ea"/>
                <a:cs typeface="+mn-cs"/>
              </a:rPr>
              <a:t> </a:t>
            </a:r>
            <a:r>
              <a:rPr lang="sv-SE" sz="1100" kern="1200" dirty="0" err="1">
                <a:solidFill>
                  <a:schemeClr val="tx1"/>
                </a:solidFill>
                <a:effectLst/>
                <a:latin typeface="+mn-lt"/>
                <a:ea typeface="+mn-ea"/>
                <a:cs typeface="+mn-cs"/>
              </a:rPr>
              <a:t>Parent</a:t>
            </a:r>
            <a:r>
              <a:rPr lang="sv-SE" sz="1100" kern="1200" dirty="0">
                <a:solidFill>
                  <a:schemeClr val="tx1"/>
                </a:solidFill>
                <a:effectLst/>
                <a:latin typeface="+mn-lt"/>
                <a:ea typeface="+mn-ea"/>
                <a:cs typeface="+mn-cs"/>
              </a:rPr>
              <a:t>-Child Interaction </a:t>
            </a:r>
            <a:r>
              <a:rPr lang="sv-SE" sz="1100" kern="1200" dirty="0" err="1">
                <a:solidFill>
                  <a:schemeClr val="tx1"/>
                </a:solidFill>
                <a:effectLst/>
                <a:latin typeface="+mn-lt"/>
                <a:ea typeface="+mn-ea"/>
                <a:cs typeface="+mn-cs"/>
              </a:rPr>
              <a:t>Therapy</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and </a:t>
            </a:r>
            <a:r>
              <a:rPr lang="sv-SE" sz="1100" kern="1200" dirty="0" err="1">
                <a:solidFill>
                  <a:schemeClr val="tx1"/>
                </a:solidFill>
                <a:effectLst/>
                <a:latin typeface="+mn-lt"/>
                <a:ea typeface="+mn-ea"/>
                <a:cs typeface="+mn-cs"/>
              </a:rPr>
              <a:t>Triple</a:t>
            </a:r>
            <a:r>
              <a:rPr lang="sv-SE" sz="1100" kern="1200" dirty="0">
                <a:solidFill>
                  <a:schemeClr val="tx1"/>
                </a:solidFill>
                <a:effectLst/>
                <a:latin typeface="+mn-lt"/>
                <a:ea typeface="+mn-ea"/>
                <a:cs typeface="+mn-cs"/>
              </a:rPr>
              <a:t> P—Positive </a:t>
            </a:r>
            <a:r>
              <a:rPr lang="sv-SE" sz="1100" kern="1200" dirty="0" err="1">
                <a:solidFill>
                  <a:schemeClr val="tx1"/>
                </a:solidFill>
                <a:effectLst/>
                <a:latin typeface="+mn-lt"/>
                <a:ea typeface="+mn-ea"/>
                <a:cs typeface="+mn-cs"/>
              </a:rPr>
              <a:t>Parenting</a:t>
            </a:r>
            <a:r>
              <a:rPr lang="sv-SE" sz="1100" kern="1200" dirty="0">
                <a:solidFill>
                  <a:schemeClr val="tx1"/>
                </a:solidFill>
                <a:effectLst/>
                <a:latin typeface="+mn-lt"/>
                <a:ea typeface="+mn-ea"/>
                <a:cs typeface="+mn-cs"/>
              </a:rPr>
              <a:t> Program: A Review and Meta-Analysis. J Abnorm Child </a:t>
            </a:r>
            <a:r>
              <a:rPr lang="sv-SE" sz="1100" kern="1200" dirty="0" err="1">
                <a:solidFill>
                  <a:schemeClr val="tx1"/>
                </a:solidFill>
                <a:effectLst/>
                <a:latin typeface="+mn-lt"/>
                <a:ea typeface="+mn-ea"/>
                <a:cs typeface="+mn-cs"/>
              </a:rPr>
              <a:t>Psychol</a:t>
            </a:r>
            <a:r>
              <a:rPr lang="sv-SE" sz="1100" kern="1200" dirty="0">
                <a:solidFill>
                  <a:schemeClr val="tx1"/>
                </a:solidFill>
                <a:effectLst/>
                <a:latin typeface="+mn-lt"/>
                <a:ea typeface="+mn-ea"/>
                <a:cs typeface="+mn-cs"/>
              </a:rPr>
              <a:t> (2007) </a:t>
            </a:r>
          </a:p>
          <a:p>
            <a:pPr marL="0" marR="0" indent="0" algn="l" defTabSz="914400" rtl="0" eaLnBrk="1" fontAlgn="auto" latinLnBrk="0" hangingPunct="1">
              <a:lnSpc>
                <a:spcPct val="100000"/>
              </a:lnSpc>
              <a:spcBef>
                <a:spcPts val="0"/>
              </a:spcBef>
              <a:spcAft>
                <a:spcPts val="0"/>
              </a:spcAft>
              <a:buClrTx/>
              <a:buSzTx/>
              <a:buFontTx/>
              <a:buNone/>
              <a:tabLst/>
              <a:defRPr/>
            </a:pPr>
            <a:r>
              <a:rPr lang="sv-SE" sz="1100" kern="1200" dirty="0" err="1">
                <a:solidFill>
                  <a:schemeClr val="tx1"/>
                </a:solidFill>
                <a:latin typeface="+mn-lt"/>
                <a:ea typeface="+mn-ea"/>
                <a:cs typeface="+mn-cs"/>
              </a:rPr>
              <a:t>Deater-Deckard</a:t>
            </a:r>
            <a:r>
              <a:rPr lang="sv-SE" sz="1100" kern="1200" dirty="0">
                <a:solidFill>
                  <a:schemeClr val="tx1"/>
                </a:solidFill>
                <a:latin typeface="+mn-lt"/>
                <a:ea typeface="+mn-ea"/>
                <a:cs typeface="+mn-cs"/>
              </a:rPr>
              <a:t>, K </a:t>
            </a:r>
            <a:r>
              <a:rPr lang="sv-SE" sz="1100" i="1" kern="1200" dirty="0" err="1">
                <a:solidFill>
                  <a:schemeClr val="tx1"/>
                </a:solidFill>
                <a:latin typeface="+mn-lt"/>
                <a:ea typeface="+mn-ea"/>
                <a:cs typeface="+mn-cs"/>
              </a:rPr>
              <a:t>Parenting</a:t>
            </a:r>
            <a:r>
              <a:rPr lang="sv-SE" sz="1100" i="1" kern="1200" dirty="0">
                <a:solidFill>
                  <a:schemeClr val="tx1"/>
                </a:solidFill>
                <a:latin typeface="+mn-lt"/>
                <a:ea typeface="+mn-ea"/>
                <a:cs typeface="+mn-cs"/>
              </a:rPr>
              <a:t> Stress and Child </a:t>
            </a:r>
            <a:r>
              <a:rPr lang="sv-SE" sz="1100" i="1" kern="1200" dirty="0" err="1">
                <a:solidFill>
                  <a:schemeClr val="tx1"/>
                </a:solidFill>
                <a:latin typeface="+mn-lt"/>
                <a:ea typeface="+mn-ea"/>
                <a:cs typeface="+mn-cs"/>
              </a:rPr>
              <a:t>Adjustment</a:t>
            </a:r>
            <a:r>
              <a:rPr lang="sv-SE" sz="1100" i="1" kern="1200" dirty="0">
                <a:solidFill>
                  <a:schemeClr val="tx1"/>
                </a:solidFill>
                <a:latin typeface="+mn-lt"/>
                <a:ea typeface="+mn-ea"/>
                <a:cs typeface="+mn-cs"/>
              </a:rPr>
              <a:t>: </a:t>
            </a:r>
            <a:r>
              <a:rPr lang="sv-SE" sz="1100" i="1" kern="1200" dirty="0" err="1">
                <a:solidFill>
                  <a:schemeClr val="tx1"/>
                </a:solidFill>
                <a:latin typeface="+mn-lt"/>
                <a:ea typeface="+mn-ea"/>
                <a:cs typeface="+mn-cs"/>
              </a:rPr>
              <a:t>Some</a:t>
            </a:r>
            <a:r>
              <a:rPr lang="sv-SE" sz="1100" i="1" kern="1200" dirty="0">
                <a:solidFill>
                  <a:schemeClr val="tx1"/>
                </a:solidFill>
                <a:latin typeface="+mn-lt"/>
                <a:ea typeface="+mn-ea"/>
                <a:cs typeface="+mn-cs"/>
              </a:rPr>
              <a:t> Old </a:t>
            </a:r>
            <a:r>
              <a:rPr lang="sv-SE" sz="1100" i="1" kern="1200" dirty="0" err="1">
                <a:solidFill>
                  <a:schemeClr val="tx1"/>
                </a:solidFill>
                <a:latin typeface="+mn-lt"/>
                <a:ea typeface="+mn-ea"/>
                <a:cs typeface="+mn-cs"/>
              </a:rPr>
              <a:t>Hypothesis</a:t>
            </a:r>
            <a:r>
              <a:rPr lang="sv-SE" sz="1100" i="1" kern="1200" dirty="0">
                <a:solidFill>
                  <a:schemeClr val="tx1"/>
                </a:solidFill>
                <a:latin typeface="+mn-lt"/>
                <a:ea typeface="+mn-ea"/>
                <a:cs typeface="+mn-cs"/>
              </a:rPr>
              <a:t> and New </a:t>
            </a:r>
            <a:r>
              <a:rPr lang="sv-SE" sz="1100" i="1" kern="1200" dirty="0" err="1">
                <a:solidFill>
                  <a:schemeClr val="tx1"/>
                </a:solidFill>
                <a:latin typeface="+mn-lt"/>
                <a:ea typeface="+mn-ea"/>
                <a:cs typeface="+mn-cs"/>
              </a:rPr>
              <a:t>Questions</a:t>
            </a:r>
            <a:endParaRPr lang="sv-SE" sz="110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100" i="1" kern="1200" dirty="0" err="1">
                <a:solidFill>
                  <a:schemeClr val="tx1"/>
                </a:solidFill>
                <a:latin typeface="+mn-lt"/>
                <a:ea typeface="+mn-ea"/>
                <a:cs typeface="+mn-cs"/>
              </a:rPr>
              <a:t>Galboda_Liyanage</a:t>
            </a:r>
            <a:r>
              <a:rPr lang="sv-SE" sz="1100" i="1" kern="1200" dirty="0">
                <a:solidFill>
                  <a:schemeClr val="tx1"/>
                </a:solidFill>
                <a:latin typeface="+mn-lt"/>
                <a:ea typeface="+mn-ea"/>
                <a:cs typeface="+mn-cs"/>
              </a:rPr>
              <a:t>, </a:t>
            </a:r>
            <a:r>
              <a:rPr lang="sv-SE" sz="1100" i="1" kern="1200" dirty="0" err="1">
                <a:solidFill>
                  <a:schemeClr val="tx1"/>
                </a:solidFill>
                <a:latin typeface="+mn-lt"/>
                <a:ea typeface="+mn-ea"/>
                <a:cs typeface="+mn-cs"/>
              </a:rPr>
              <a:t>Prince&amp;Scott</a:t>
            </a:r>
            <a:r>
              <a:rPr lang="sv-SE" sz="1100" i="1" kern="1200" dirty="0">
                <a:solidFill>
                  <a:schemeClr val="tx1"/>
                </a:solidFill>
                <a:latin typeface="+mn-lt"/>
                <a:ea typeface="+mn-ea"/>
                <a:cs typeface="+mn-cs"/>
              </a:rPr>
              <a:t>, (2003) Forster s.23</a:t>
            </a:r>
            <a:endParaRPr lang="sv-SE" dirty="0"/>
          </a:p>
        </p:txBody>
      </p:sp>
      <p:sp>
        <p:nvSpPr>
          <p:cNvPr id="4" name="Platshållare för bildnummer 3"/>
          <p:cNvSpPr>
            <a:spLocks noGrp="1"/>
          </p:cNvSpPr>
          <p:nvPr>
            <p:ph type="sldNum" sz="quarter" idx="10"/>
          </p:nvPr>
        </p:nvSpPr>
        <p:spPr/>
        <p:txBody>
          <a:bodyPr/>
          <a:lstStyle/>
          <a:p>
            <a:fld id="{63CBAD7C-4734-407B-BC44-464562270AD8}"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sz="1200" b="0" i="0" kern="1200" dirty="0">
                <a:solidFill>
                  <a:schemeClr val="tx1"/>
                </a:solidFill>
                <a:effectLst/>
                <a:latin typeface="+mn-lt"/>
                <a:ea typeface="+mn-ea"/>
                <a:cs typeface="+mn-cs"/>
              </a:rPr>
              <a:t>3 min</a:t>
            </a:r>
          </a:p>
          <a:p>
            <a:endParaRPr lang="sv-SE" sz="1200" b="0" i="0" kern="1200" dirty="0">
              <a:solidFill>
                <a:schemeClr val="tx1"/>
              </a:solidFill>
              <a:effectLst/>
              <a:latin typeface="+mn-lt"/>
              <a:ea typeface="+mn-ea"/>
              <a:cs typeface="+mn-cs"/>
            </a:endParaRPr>
          </a:p>
          <a:p>
            <a:r>
              <a:rPr lang="sv-SE" b="1" dirty="0"/>
              <a:t>Inlärningspsykologin </a:t>
            </a:r>
            <a:r>
              <a:rPr lang="sv-SE" b="0" dirty="0"/>
              <a:t>– en av de teoretiska</a:t>
            </a:r>
            <a:r>
              <a:rPr lang="sv-SE" b="0" baseline="0" dirty="0"/>
              <a:t> utgångspunkterna för ABC – </a:t>
            </a:r>
            <a:r>
              <a:rPr lang="sv-SE" dirty="0"/>
              <a:t>beskriver hur vi lär oss nya beteenden och hur våra beteenden alltid</a:t>
            </a:r>
            <a:r>
              <a:rPr lang="sv-SE" baseline="0" dirty="0"/>
              <a:t> </a:t>
            </a:r>
            <a:r>
              <a:rPr lang="sv-SE" dirty="0"/>
              <a:t>uppstår i ett samspel</a:t>
            </a:r>
            <a:r>
              <a:rPr lang="sv-SE" baseline="0" dirty="0"/>
              <a:t> med vår omgivning. Vi både </a:t>
            </a:r>
            <a:r>
              <a:rPr lang="sv-SE" dirty="0"/>
              <a:t>påverkar och påverkas av vårt</a:t>
            </a:r>
            <a:r>
              <a:rPr lang="sv-SE" baseline="0" dirty="0"/>
              <a:t> sammanhang</a:t>
            </a:r>
            <a:r>
              <a:rPr lang="sv-SE" dirty="0"/>
              <a:t>. </a:t>
            </a:r>
          </a:p>
          <a:p>
            <a:endParaRPr lang="sv-SE" b="0" dirty="0"/>
          </a:p>
          <a:p>
            <a:r>
              <a:rPr lang="sv-SE" b="0" dirty="0"/>
              <a:t>Ett verktyg vi använder</a:t>
            </a:r>
            <a:r>
              <a:rPr lang="sv-SE" b="0" baseline="0" dirty="0"/>
              <a:t> i ABC kallas för </a:t>
            </a:r>
            <a:r>
              <a:rPr lang="sv-SE" b="0" i="1" dirty="0"/>
              <a:t>samspelskedjan. </a:t>
            </a:r>
            <a:r>
              <a:rPr lang="sv-SE" b="0" i="0" dirty="0"/>
              <a:t>I samspelskedjan tittar vi på det barnet gör och försöker förstå hur det hänger ihop med det föräldern gör i situationen.</a:t>
            </a:r>
            <a:r>
              <a:rPr lang="sv-SE" b="0" i="0" baseline="0" dirty="0"/>
              <a:t> </a:t>
            </a:r>
            <a:r>
              <a:rPr lang="sv-SE" b="0" i="0" dirty="0"/>
              <a:t>Med hjälp av samspelskedjan kan barnets beteende bli mer begripligt, och</a:t>
            </a:r>
            <a:r>
              <a:rPr lang="sv-SE" b="0" i="0" baseline="0" dirty="0"/>
              <a:t> föräldern får också större förståelse för hur det den gör påverkar barnets beteende. </a:t>
            </a:r>
          </a:p>
          <a:p>
            <a:endParaRPr lang="sv-SE" b="0" i="0" baseline="0" dirty="0"/>
          </a:p>
          <a:p>
            <a:r>
              <a:rPr lang="sv-SE" b="0" i="0" baseline="0" dirty="0"/>
              <a:t>Föräldern kan också använda samspelskedjan för att påverka barnets beteende och till exempel förebygga konflikter. </a:t>
            </a:r>
            <a:endParaRPr lang="sv-SE" b="0" i="0"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OBS!</a:t>
            </a:r>
            <a:r>
              <a:rPr lang="sv-SE" baseline="0" dirty="0"/>
              <a:t> Samspelskedjan</a:t>
            </a:r>
            <a:r>
              <a:rPr lang="sv-SE" dirty="0"/>
              <a:t> tar</a:t>
            </a:r>
            <a:r>
              <a:rPr lang="sv-SE" baseline="0" dirty="0"/>
              <a:t> tid att förstå helt och fullt! Men är ett användbart verktyg i många situationer. </a:t>
            </a:r>
            <a:endParaRPr lang="sv-SE" dirty="0"/>
          </a:p>
          <a:p>
            <a:endParaRPr lang="sv-SE" dirty="0"/>
          </a:p>
          <a:p>
            <a:r>
              <a:rPr lang="sv-SE" sz="1200" b="1" i="0" kern="1200" dirty="0">
                <a:solidFill>
                  <a:schemeClr val="tx1"/>
                </a:solidFill>
                <a:effectLst/>
                <a:latin typeface="+mn-lt"/>
                <a:ea typeface="+mn-ea"/>
                <a:cs typeface="+mn-cs"/>
              </a:rPr>
              <a:t>Litteraturtips</a:t>
            </a:r>
          </a:p>
          <a:p>
            <a:r>
              <a:rPr lang="sv-SE" sz="1200" b="0" i="1" kern="1200" dirty="0">
                <a:solidFill>
                  <a:schemeClr val="tx1"/>
                </a:solidFill>
                <a:effectLst/>
                <a:latin typeface="+mn-lt"/>
                <a:ea typeface="+mn-ea"/>
                <a:cs typeface="+mn-cs"/>
              </a:rPr>
              <a:t>Skjut inte hunden! </a:t>
            </a:r>
            <a:r>
              <a:rPr lang="sv-SE" sz="1200" b="0" i="0" kern="1200" dirty="0">
                <a:solidFill>
                  <a:schemeClr val="tx1"/>
                </a:solidFill>
                <a:effectLst/>
                <a:latin typeface="+mn-lt"/>
                <a:ea typeface="+mn-ea"/>
                <a:cs typeface="+mn-cs"/>
              </a:rPr>
              <a:t>Karen Pryor</a:t>
            </a:r>
          </a:p>
          <a:p>
            <a:r>
              <a:rPr lang="sv-SE" sz="1200" b="0" i="0" kern="1200" dirty="0">
                <a:solidFill>
                  <a:schemeClr val="tx1"/>
                </a:solidFill>
                <a:effectLst/>
                <a:latin typeface="+mn-lt"/>
                <a:ea typeface="+mn-ea"/>
                <a:cs typeface="+mn-cs"/>
              </a:rPr>
              <a:t>Boken vänder sig till nybörjare inom </a:t>
            </a:r>
            <a:r>
              <a:rPr lang="sv-SE" sz="1200" b="0" i="0" kern="1200" dirty="0" err="1">
                <a:solidFill>
                  <a:schemeClr val="tx1"/>
                </a:solidFill>
                <a:effectLst/>
                <a:latin typeface="+mn-lt"/>
                <a:ea typeface="+mn-ea"/>
                <a:cs typeface="+mn-cs"/>
              </a:rPr>
              <a:t>klickerträning</a:t>
            </a:r>
            <a:r>
              <a:rPr lang="sv-SE" sz="1200" b="0" i="0" kern="1200" dirty="0">
                <a:solidFill>
                  <a:schemeClr val="tx1"/>
                </a:solidFill>
                <a:effectLst/>
                <a:latin typeface="+mn-lt"/>
                <a:ea typeface="+mn-ea"/>
                <a:cs typeface="+mn-cs"/>
              </a:rPr>
              <a:t> men också till den som vill använda sig av denna positiva träningsmetod på sig själv</a:t>
            </a:r>
            <a:r>
              <a:rPr lang="sv-SE" sz="1200" b="0" i="0" kern="1200" baseline="0" dirty="0">
                <a:solidFill>
                  <a:schemeClr val="tx1"/>
                </a:solidFill>
                <a:effectLst/>
                <a:latin typeface="+mn-lt"/>
                <a:ea typeface="+mn-ea"/>
                <a:cs typeface="+mn-cs"/>
              </a:rPr>
              <a:t> eller andra, t ex. </a:t>
            </a:r>
            <a:r>
              <a:rPr lang="sv-SE" sz="1200" b="0" i="0" kern="1200" dirty="0">
                <a:solidFill>
                  <a:schemeClr val="tx1"/>
                </a:solidFill>
                <a:effectLst/>
                <a:latin typeface="+mn-lt"/>
                <a:ea typeface="+mn-ea"/>
                <a:cs typeface="+mn-cs"/>
              </a:rPr>
              <a:t>sina barn. Med humor behandlar författaren ämnen som t.ex. förstärkning (nästan det samma som belöning), </a:t>
            </a:r>
            <a:r>
              <a:rPr lang="sv-SE" sz="1200" b="0" i="0" kern="1200" dirty="0" err="1">
                <a:solidFill>
                  <a:schemeClr val="tx1"/>
                </a:solidFill>
                <a:effectLst/>
                <a:latin typeface="+mn-lt"/>
                <a:ea typeface="+mn-ea"/>
                <a:cs typeface="+mn-cs"/>
              </a:rPr>
              <a:t>shejping</a:t>
            </a:r>
            <a:r>
              <a:rPr lang="sv-SE" sz="1200" b="0" i="0" kern="1200" dirty="0">
                <a:solidFill>
                  <a:schemeClr val="tx1"/>
                </a:solidFill>
                <a:effectLst/>
                <a:latin typeface="+mn-lt"/>
                <a:ea typeface="+mn-ea"/>
                <a:cs typeface="+mn-cs"/>
              </a:rPr>
              <a:t> (forma nya beteenden), stimuluskontroll (lägga på kommando) och </a:t>
            </a:r>
            <a:r>
              <a:rPr lang="sv-SE" sz="1200" b="0" i="0" kern="1200" dirty="0" err="1">
                <a:solidFill>
                  <a:schemeClr val="tx1"/>
                </a:solidFill>
                <a:effectLst/>
                <a:latin typeface="+mn-lt"/>
                <a:ea typeface="+mn-ea"/>
                <a:cs typeface="+mn-cs"/>
              </a:rPr>
              <a:t>avlärning</a:t>
            </a:r>
            <a:r>
              <a:rPr lang="sv-SE" sz="1200" b="0" i="0" kern="1200" dirty="0">
                <a:solidFill>
                  <a:schemeClr val="tx1"/>
                </a:solidFill>
                <a:effectLst/>
                <a:latin typeface="+mn-lt"/>
                <a:ea typeface="+mn-ea"/>
                <a:cs typeface="+mn-cs"/>
              </a:rPr>
              <a:t>. Karen Pryor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revolutionerade djurträningsvärlden när hon på 60-talet tränade delfiner med </a:t>
            </a:r>
            <a:r>
              <a:rPr lang="sv-SE" sz="1200" b="0" i="0" kern="1200" dirty="0" err="1">
                <a:solidFill>
                  <a:schemeClr val="tx1"/>
                </a:solidFill>
                <a:effectLst/>
                <a:latin typeface="+mn-lt"/>
                <a:ea typeface="+mn-ea"/>
                <a:cs typeface="+mn-cs"/>
              </a:rPr>
              <a:t>operant</a:t>
            </a:r>
            <a:r>
              <a:rPr lang="sv-SE" sz="1200" b="0" i="0" kern="1200" dirty="0">
                <a:solidFill>
                  <a:schemeClr val="tx1"/>
                </a:solidFill>
                <a:effectLst/>
                <a:latin typeface="+mn-lt"/>
                <a:ea typeface="+mn-ea"/>
                <a:cs typeface="+mn-cs"/>
              </a:rPr>
              <a:t> inlärning och en betingad förstärkare. Inspirationen till träningsformen kom från B.F. Skinner.</a:t>
            </a:r>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b="0" dirty="0"/>
              <a:t>14 min</a:t>
            </a:r>
          </a:p>
          <a:p>
            <a:endParaRPr lang="sv-SE" b="1" dirty="0"/>
          </a:p>
          <a:p>
            <a:r>
              <a:rPr lang="sv-SE" b="0" dirty="0"/>
              <a:t>Så, som ni förstår är det mycket fokus på beteenden i inlärningspsykologin. </a:t>
            </a:r>
          </a:p>
          <a:p>
            <a:endParaRPr lang="sv-SE" b="1" dirty="0"/>
          </a:p>
          <a:p>
            <a:r>
              <a:rPr lang="sv-SE" b="1" dirty="0"/>
              <a:t>Fråga</a:t>
            </a:r>
            <a:r>
              <a:rPr lang="sv-SE" b="1" baseline="0" dirty="0"/>
              <a:t> gruppledarna: </a:t>
            </a:r>
            <a:r>
              <a:rPr lang="sv-SE" b="0" baseline="0" dirty="0"/>
              <a:t>V</a:t>
            </a:r>
            <a:r>
              <a:rPr lang="sv-SE" baseline="0" dirty="0"/>
              <a:t>ilka är fördelarna med att prata om beteenden, snarare än egenskaper? Diskutera två och två några minuter. </a:t>
            </a:r>
          </a:p>
          <a:p>
            <a:endParaRPr lang="sv-SE" baseline="0" dirty="0"/>
          </a:p>
          <a:p>
            <a:r>
              <a:rPr lang="sv-SE" i="1" baseline="0" dirty="0"/>
              <a:t>Samla ihop i helgrupp.</a:t>
            </a:r>
          </a:p>
          <a:p>
            <a:endParaRPr lang="sv-SE" i="1" baseline="0" dirty="0"/>
          </a:p>
          <a:p>
            <a:r>
              <a:rPr lang="sv-SE" u="sng" baseline="0" dirty="0"/>
              <a:t>Fyll på enligt nedan:</a:t>
            </a:r>
          </a:p>
          <a:p>
            <a:pPr>
              <a:buFontTx/>
              <a:buChar char="-"/>
            </a:pPr>
            <a:r>
              <a:rPr lang="sv-SE" baseline="0" dirty="0"/>
              <a:t> för att veta att vi pratar om samma saker, vilket är svårare med egenskaper – vad menas exempelvis med att någon är ”snäll”?</a:t>
            </a:r>
          </a:p>
          <a:p>
            <a:pPr>
              <a:buFontTx/>
              <a:buChar char="-"/>
            </a:pPr>
            <a:r>
              <a:rPr lang="sv-SE" baseline="0" dirty="0"/>
              <a:t> beteenden inte är stigmatiserande som egenskaper kan vara</a:t>
            </a:r>
          </a:p>
          <a:p>
            <a:pPr>
              <a:buFontTx/>
              <a:buChar char="-"/>
            </a:pPr>
            <a:r>
              <a:rPr lang="sv-SE" baseline="0" dirty="0"/>
              <a:t> går att utvärdera</a:t>
            </a:r>
          </a:p>
          <a:p>
            <a:pPr>
              <a:buFontTx/>
              <a:buChar char="-"/>
            </a:pPr>
            <a:r>
              <a:rPr lang="sv-SE" baseline="0" dirty="0"/>
              <a:t> lättare att förändra </a:t>
            </a:r>
          </a:p>
          <a:p>
            <a:pPr>
              <a:buFontTx/>
              <a:buChar char="-"/>
            </a:pPr>
            <a:endParaRPr lang="sv-SE" baseline="0" dirty="0"/>
          </a:p>
          <a:p>
            <a:pPr>
              <a:buFontTx/>
              <a:buNone/>
            </a:pPr>
            <a:r>
              <a:rPr lang="sv-SE" b="1" baseline="0" dirty="0"/>
              <a:t>Betona</a:t>
            </a:r>
            <a:r>
              <a:rPr lang="sv-SE" baseline="0" dirty="0"/>
              <a:t> att det är en BAS-färdighet att hjälpa föräldrarna att uttrycka sig i beteendetermer – ”Hur gör barnet?” Vad gör du?” finns med på listan under struktur.</a:t>
            </a:r>
          </a:p>
          <a:p>
            <a:pPr>
              <a:buFontTx/>
              <a:buNone/>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Hur gör man då en samspelskedja?</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Vi börjar i mitten, med att definiera det beteende hos barnet som vi vill förstå eller förändra. </a:t>
            </a:r>
          </a:p>
          <a:p>
            <a:pPr marL="171450" indent="-171450">
              <a:buFont typeface="Arial" panose="020B0604020202020204" pitchFamily="34" charset="0"/>
              <a:buChar char="•"/>
            </a:pPr>
            <a:r>
              <a:rPr lang="sv-SE" baseline="0" dirty="0"/>
              <a:t>Sedan behöver vi titta på vad som händer före beteendet och vad som händer efter beteendet.</a:t>
            </a:r>
          </a:p>
          <a:p>
            <a:pPr marL="171450" indent="-171450">
              <a:buFont typeface="Arial" panose="020B0604020202020204" pitchFamily="34" charset="0"/>
              <a:buChar char="•"/>
            </a:pPr>
            <a:r>
              <a:rPr lang="sv-SE" baseline="0" dirty="0"/>
              <a:t>ABC fokuserar vi på relationen mellan föräldrar och barn, därför är det fokus på vad föräldern gör före och efter. </a:t>
            </a:r>
          </a:p>
          <a:p>
            <a:pPr marL="0" indent="0">
              <a:buFont typeface="Arial" panose="020B0604020202020204" pitchFamily="34" charset="0"/>
              <a:buNone/>
            </a:pPr>
            <a:r>
              <a:rPr lang="sv-SE" baseline="0" dirty="0"/>
              <a:t>	Exempel: Barnet spelar på mobilen istället för att ta på sig pyjamas. </a:t>
            </a:r>
          </a:p>
          <a:p>
            <a:pPr marL="0" indent="0">
              <a:buFont typeface="Arial" panose="020B0604020202020204" pitchFamily="34" charset="0"/>
              <a:buNone/>
            </a:pPr>
            <a:r>
              <a:rPr lang="sv-SE" baseline="0" dirty="0"/>
              <a:t>	Vad hände före? Föräldern var upptagen med att plocka undan i köket, såg inte vad barnet gjorde, påminde inte att det var dags att gå och lägga sig. </a:t>
            </a:r>
          </a:p>
          <a:p>
            <a:pPr marL="0" indent="0">
              <a:buFont typeface="Arial" panose="020B0604020202020204" pitchFamily="34" charset="0"/>
              <a:buNone/>
            </a:pPr>
            <a:r>
              <a:rPr lang="sv-SE" baseline="0" dirty="0"/>
              <a:t>	Vad hände efter? Föräldern kanske blev irriterad och sa till barnet argt att lägga undan telefonen.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t>Genom att förändra det som händer </a:t>
            </a:r>
            <a:r>
              <a:rPr lang="sv-SE" i="1" baseline="0" dirty="0"/>
              <a:t>före </a:t>
            </a:r>
            <a:r>
              <a:rPr lang="sv-SE" i="0" baseline="0" dirty="0"/>
              <a:t>och </a:t>
            </a:r>
            <a:r>
              <a:rPr lang="sv-SE" i="1" baseline="0" dirty="0"/>
              <a:t>efter </a:t>
            </a:r>
            <a:r>
              <a:rPr lang="sv-SE" i="0" baseline="0" dirty="0"/>
              <a:t>kan föräldern påverka barnets beteende – definiera vilket beteende man vill se.</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0" baseline="0" dirty="0"/>
              <a:t>Föräldern vill att barnet tar på sig pyjamasen vid en viss tid.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0" baseline="0" dirty="0"/>
              <a:t>Här kanske föräldern kan jobba med att ge en tydlig och vänlig uppmaning om att ta på pyjamas redan innan barnet sätter sig med telefonen?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0" baseline="0" dirty="0"/>
              <a:t>Och efteråt, om barnet tar på sig pyjamasen, ge positiv uppmärksamhet (uppmärksamhetsfaktorn).</a:t>
            </a:r>
          </a:p>
          <a:p>
            <a:pPr>
              <a:buFontTx/>
              <a:buNone/>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8</a:t>
            </a:fld>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t>3 min</a:t>
            </a:r>
          </a:p>
          <a:p>
            <a:endParaRPr lang="sv-SE" b="1" baseline="0" dirty="0"/>
          </a:p>
          <a:p>
            <a:r>
              <a:rPr lang="sv-SE" b="0" baseline="0" dirty="0"/>
              <a:t>Vi tar ett väldigt enkelt exempel för att konkretisera </a:t>
            </a:r>
            <a:r>
              <a:rPr lang="sv-SE" b="0" i="1" baseline="0" dirty="0"/>
              <a:t>före </a:t>
            </a:r>
            <a:r>
              <a:rPr lang="sv-SE" b="0" baseline="0" dirty="0"/>
              <a:t>och </a:t>
            </a:r>
            <a:r>
              <a:rPr lang="sv-SE" b="0" i="1" baseline="0" dirty="0"/>
              <a:t>efter</a:t>
            </a:r>
            <a:r>
              <a:rPr lang="sv-SE" b="0" baseline="0" dirty="0"/>
              <a:t>.</a:t>
            </a:r>
          </a:p>
          <a:p>
            <a:endParaRPr lang="sv-SE" b="0" baseline="0" dirty="0"/>
          </a:p>
          <a:p>
            <a:r>
              <a:rPr lang="sv-SE" b="1" baseline="0" dirty="0"/>
              <a:t>Fråga gruppledarna</a:t>
            </a:r>
            <a:r>
              <a:rPr lang="sv-SE" b="0" baseline="0" dirty="0"/>
              <a:t>: </a:t>
            </a:r>
            <a:r>
              <a:rPr lang="sv-SE" b="0" i="0" baseline="0" dirty="0"/>
              <a:t>Vad sätter igång ert beteende att räcka upp handen?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Fyll på enligt nedan:</a:t>
            </a:r>
          </a:p>
          <a:p>
            <a:pPr>
              <a:buFontTx/>
              <a:buChar char="-"/>
            </a:pPr>
            <a:r>
              <a:rPr lang="sv-SE" baseline="0" dirty="0"/>
              <a:t> Igångsättare: En fråga ställs från föreläsaren. Jag förstår inte vad föreläsaren säger och vill ha svar. </a:t>
            </a:r>
          </a:p>
          <a:p>
            <a:pPr>
              <a:buFontTx/>
              <a:buChar char="-"/>
            </a:pPr>
            <a:r>
              <a:rPr lang="sv-SE" baseline="0" dirty="0"/>
              <a:t> Omständigheter: Följer med i föreläsningen. Fokuserad på det som sägs. Känner sig trygg i gruppen.</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9</a:t>
            </a:fld>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DA879-439C-476B-9040-2E4FE7E9CC4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half" idx="2"/>
          </p:nvPr>
        </p:nvSpPr>
        <p:spPr>
          <a:xfrm>
            <a:off x="1473418" y="3712369"/>
            <a:ext cx="5766729" cy="2664296"/>
          </a:xfrm>
        </p:spPr>
        <p:txBody>
          <a:bodyPr>
            <a:noAutofit/>
          </a:bodyPr>
          <a:lstStyle/>
          <a:p>
            <a:pPr algn="ctr"/>
            <a:r>
              <a:rPr lang="sv-SE" sz="2800" dirty="0"/>
              <a:t>Utbildningsdag 2</a:t>
            </a:r>
            <a:br>
              <a:rPr lang="sv-SE" sz="3600" dirty="0"/>
            </a:br>
            <a:r>
              <a:rPr lang="sv-SE" sz="3600" b="1" dirty="0"/>
              <a:t>Vara med</a:t>
            </a:r>
            <a:endParaRPr lang="sv-SE" sz="2400" dirty="0"/>
          </a:p>
          <a:p>
            <a:pPr algn="ctr"/>
            <a:endParaRPr lang="sv-SE" sz="2400" dirty="0"/>
          </a:p>
          <a:p>
            <a:pPr algn="ctr"/>
            <a:r>
              <a:rPr lang="sv-SE" sz="2400" dirty="0"/>
              <a:t>Namn N</a:t>
            </a:r>
            <a:r>
              <a:rPr lang="sv-SE" sz="2400"/>
              <a:t>amnsson</a:t>
            </a:r>
            <a:br>
              <a:rPr lang="sv-SE" sz="2400" dirty="0"/>
            </a:br>
            <a:endParaRPr lang="sv-SE" sz="2400" dirty="0"/>
          </a:p>
        </p:txBody>
      </p:sp>
      <p:pic>
        <p:nvPicPr>
          <p:cNvPr id="1027" name="Picture 3" descr="\\ad.stockholm.se\cli-sd\cc2sd002\003871\Precens\Brottsprevention\KOMET\Föräldrastöd\Loggor\ABC Logo ...-filer\image001.jpg"/>
          <p:cNvPicPr>
            <a:picLocks noChangeAspect="1" noChangeArrowheads="1"/>
          </p:cNvPicPr>
          <p:nvPr/>
        </p:nvPicPr>
        <p:blipFill>
          <a:blip r:embed="rId3" cstate="print"/>
          <a:srcRect/>
          <a:stretch>
            <a:fillRect/>
          </a:stretch>
        </p:blipFill>
        <p:spPr bwMode="auto">
          <a:xfrm>
            <a:off x="2987824" y="836712"/>
            <a:ext cx="2737919" cy="1965772"/>
          </a:xfrm>
          <a:prstGeom prst="rect">
            <a:avLst/>
          </a:prstGeom>
          <a:noFill/>
        </p:spPr>
      </p:pic>
    </p:spTree>
    <p:extLst>
      <p:ext uri="{BB962C8B-B14F-4D97-AF65-F5344CB8AC3E}">
        <p14:creationId xmlns:p14="http://schemas.microsoft.com/office/powerpoint/2010/main" val="12849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normAutofit/>
          </a:bodyPr>
          <a:lstStyle/>
          <a:p>
            <a:pPr>
              <a:buNone/>
            </a:pPr>
            <a:r>
              <a:rPr lang="sv-SE" sz="2800" dirty="0"/>
              <a:t> Före      </a:t>
            </a:r>
            <a:r>
              <a:rPr lang="sv-SE" sz="2800" dirty="0">
                <a:sym typeface="Webdings"/>
              </a:rPr>
              <a:t></a:t>
            </a:r>
            <a:r>
              <a:rPr lang="sv-SE" sz="2800" dirty="0"/>
              <a:t>     Beteende</a:t>
            </a:r>
            <a:r>
              <a:rPr lang="sv-SE" sz="3600" dirty="0"/>
              <a:t> </a:t>
            </a:r>
            <a:r>
              <a:rPr lang="sv-SE" sz="2800" dirty="0"/>
              <a:t>	</a:t>
            </a:r>
            <a:r>
              <a:rPr lang="sv-SE" sz="2800" dirty="0">
                <a:sym typeface="Webdings"/>
              </a:rPr>
              <a:t>  </a:t>
            </a:r>
            <a:r>
              <a:rPr lang="sv-SE" sz="2800" dirty="0"/>
              <a:t>	</a:t>
            </a:r>
            <a:r>
              <a:rPr lang="sv-SE" sz="3600" dirty="0"/>
              <a:t>Efter</a:t>
            </a:r>
          </a:p>
          <a:p>
            <a:pPr>
              <a:buNone/>
            </a:pPr>
            <a:r>
              <a:rPr lang="sv-SE" dirty="0"/>
              <a:t>			   			</a:t>
            </a:r>
            <a:r>
              <a:rPr lang="sv-SE" sz="2200" dirty="0"/>
              <a:t>Vilka konsekvenser får 						beteendet?</a:t>
            </a:r>
          </a:p>
          <a:p>
            <a:pPr>
              <a:buNone/>
            </a:pPr>
            <a:endParaRPr lang="sv-SE" sz="2200" dirty="0"/>
          </a:p>
          <a:p>
            <a:r>
              <a:rPr lang="sv-SE" sz="2400" dirty="0"/>
              <a:t>Beteenden som får positiva konsekvenser kommer att öka medan beteenden som inte får positiva konsekvenser kommer att minska </a:t>
            </a:r>
          </a:p>
          <a:p>
            <a:pPr>
              <a:buNone/>
            </a:pPr>
            <a:endParaRPr lang="sv-SE" sz="2200" dirty="0"/>
          </a:p>
        </p:txBody>
      </p:sp>
      <p:sp>
        <p:nvSpPr>
          <p:cNvPr id="5" name="Rubrik 1"/>
          <p:cNvSpPr>
            <a:spLocks noGrp="1"/>
          </p:cNvSpPr>
          <p:nvPr>
            <p:ph type="title"/>
          </p:nvPr>
        </p:nvSpPr>
        <p:spPr>
          <a:solidFill>
            <a:srgbClr val="97BE0D"/>
          </a:solidFill>
        </p:spPr>
        <p:txBody>
          <a:bodyPr>
            <a:noAutofit/>
          </a:bodyPr>
          <a:lstStyle/>
          <a:p>
            <a:br>
              <a:rPr lang="sv-SE" dirty="0">
                <a:solidFill>
                  <a:schemeClr val="bg1"/>
                </a:solidFill>
              </a:rPr>
            </a:br>
            <a:r>
              <a:rPr lang="sv-SE" dirty="0">
                <a:solidFill>
                  <a:schemeClr val="bg1"/>
                </a:solidFill>
              </a:rPr>
              <a:t>Teori: Inlärningspsykologi</a:t>
            </a:r>
            <a:br>
              <a:rPr lang="sv-SE" dirty="0">
                <a:solidFill>
                  <a:schemeClr val="bg1"/>
                </a:solidFill>
              </a:rPr>
            </a:br>
            <a:endParaRPr lang="sv-S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normAutofit/>
          </a:bodyPr>
          <a:lstStyle/>
          <a:p>
            <a:r>
              <a:rPr lang="sv-SE" sz="3600" dirty="0"/>
              <a:t>En minnesregel</a:t>
            </a:r>
          </a:p>
          <a:p>
            <a:pPr>
              <a:buNone/>
            </a:pPr>
            <a:endParaRPr lang="sv-SE" sz="3600" dirty="0"/>
          </a:p>
          <a:p>
            <a:pPr>
              <a:buNone/>
            </a:pPr>
            <a:r>
              <a:rPr lang="sv-SE" sz="2800" b="1" dirty="0">
                <a:solidFill>
                  <a:srgbClr val="00B050"/>
                </a:solidFill>
              </a:rPr>
              <a:t>               gör att                             för att</a:t>
            </a:r>
          </a:p>
          <a:p>
            <a:pPr>
              <a:buNone/>
            </a:pPr>
            <a:r>
              <a:rPr lang="sv-SE" sz="3600" b="1" dirty="0"/>
              <a:t> Före      </a:t>
            </a:r>
            <a:r>
              <a:rPr lang="sv-SE" sz="3600" b="1" dirty="0">
                <a:sym typeface="Webdings"/>
              </a:rPr>
              <a:t></a:t>
            </a:r>
            <a:r>
              <a:rPr lang="sv-SE" sz="3600" b="1" dirty="0"/>
              <a:t>     Beteende 	</a:t>
            </a:r>
            <a:r>
              <a:rPr lang="sv-SE" sz="3600" b="1" dirty="0">
                <a:sym typeface="Webdings"/>
              </a:rPr>
              <a:t>  </a:t>
            </a:r>
            <a:r>
              <a:rPr lang="sv-SE" sz="3600" b="1" dirty="0"/>
              <a:t>	Efter</a:t>
            </a:r>
          </a:p>
          <a:p>
            <a:pPr>
              <a:buNone/>
            </a:pPr>
            <a:r>
              <a:rPr lang="sv-SE" dirty="0"/>
              <a:t>			   			</a:t>
            </a:r>
            <a:endParaRPr lang="sv-SE" sz="2200" dirty="0"/>
          </a:p>
        </p:txBody>
      </p:sp>
      <p:sp>
        <p:nvSpPr>
          <p:cNvPr id="5" name="Rubrik 1"/>
          <p:cNvSpPr>
            <a:spLocks noGrp="1"/>
          </p:cNvSpPr>
          <p:nvPr>
            <p:ph type="title"/>
          </p:nvPr>
        </p:nvSpPr>
        <p:spPr>
          <a:solidFill>
            <a:srgbClr val="97BE0D"/>
          </a:solidFill>
        </p:spPr>
        <p:txBody>
          <a:bodyPr>
            <a:noAutofit/>
          </a:bodyPr>
          <a:lstStyle/>
          <a:p>
            <a:br>
              <a:rPr lang="sv-SE" dirty="0">
                <a:solidFill>
                  <a:schemeClr val="bg1"/>
                </a:solidFill>
              </a:rPr>
            </a:br>
            <a:r>
              <a:rPr lang="sv-SE" dirty="0">
                <a:solidFill>
                  <a:schemeClr val="bg1"/>
                </a:solidFill>
              </a:rPr>
              <a:t>Teori: Inlärningspsykologi</a:t>
            </a:r>
            <a:br>
              <a:rPr lang="sv-SE" dirty="0">
                <a:solidFill>
                  <a:schemeClr val="bg1"/>
                </a:solidFill>
              </a:rPr>
            </a:br>
            <a:endParaRPr lang="sv-SE" dirty="0">
              <a:solidFill>
                <a:schemeClr val="bg1"/>
              </a:solidFill>
            </a:endParaRPr>
          </a:p>
        </p:txBody>
      </p:sp>
      <p:cxnSp>
        <p:nvCxnSpPr>
          <p:cNvPr id="6" name="Rak pil 5"/>
          <p:cNvCxnSpPr/>
          <p:nvPr/>
        </p:nvCxnSpPr>
        <p:spPr>
          <a:xfrm flipV="1">
            <a:off x="1187624" y="3573016"/>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p:nvPr/>
        </p:nvCxnSpPr>
        <p:spPr>
          <a:xfrm>
            <a:off x="2843808" y="3573016"/>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V="1">
            <a:off x="4572000" y="3573016"/>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a:off x="6084168" y="3573016"/>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Träff 2 – VARA MED</a:t>
            </a:r>
          </a:p>
        </p:txBody>
      </p:sp>
      <p:sp>
        <p:nvSpPr>
          <p:cNvPr id="3" name="Platshållare för innehåll 2"/>
          <p:cNvSpPr>
            <a:spLocks noGrp="1"/>
          </p:cNvSpPr>
          <p:nvPr>
            <p:ph idx="1"/>
          </p:nvPr>
        </p:nvSpPr>
        <p:spPr/>
        <p:txBody>
          <a:bodyPr>
            <a:normAutofit/>
          </a:bodyPr>
          <a:lstStyle/>
          <a:p>
            <a:pPr>
              <a:buNone/>
            </a:pPr>
            <a:r>
              <a:rPr lang="sv-SE" dirty="0"/>
              <a:t>Dagordning</a:t>
            </a:r>
          </a:p>
          <a:p>
            <a:pPr>
              <a:buNone/>
            </a:pPr>
            <a:r>
              <a:rPr lang="sv-SE" b="1" dirty="0"/>
              <a:t>	</a:t>
            </a:r>
            <a:r>
              <a:rPr lang="sv-SE" dirty="0"/>
              <a:t>1. Uppföljning av träff 1</a:t>
            </a:r>
          </a:p>
          <a:p>
            <a:pPr>
              <a:buNone/>
            </a:pPr>
            <a:r>
              <a:rPr lang="sv-SE" dirty="0"/>
              <a:t>	2. Vara med</a:t>
            </a:r>
          </a:p>
          <a:p>
            <a:pPr>
              <a:buNone/>
            </a:pPr>
            <a:r>
              <a:rPr lang="sv-SE" dirty="0"/>
              <a:t>	3. Samspelskedjan</a:t>
            </a:r>
          </a:p>
          <a:p>
            <a:pPr>
              <a:buNone/>
            </a:pPr>
            <a:r>
              <a:rPr lang="sv-SE" dirty="0"/>
              <a:t>	4. Pröva hemma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normAutofit/>
          </a:bodyPr>
          <a:lstStyle/>
          <a:p>
            <a:pPr>
              <a:buNone/>
            </a:pPr>
            <a:endParaRPr lang="sv-SE" dirty="0"/>
          </a:p>
          <a:p>
            <a:pPr algn="ctr">
              <a:buNone/>
            </a:pPr>
            <a:r>
              <a:rPr lang="sv-SE" dirty="0"/>
              <a:t>Varför är det viktigt </a:t>
            </a:r>
            <a:br>
              <a:rPr lang="sv-SE" dirty="0"/>
            </a:br>
            <a:r>
              <a:rPr lang="sv-SE" dirty="0"/>
              <a:t>att följa upp Pröva hemma?</a:t>
            </a:r>
          </a:p>
          <a:p>
            <a:pPr>
              <a:buNone/>
            </a:pPr>
            <a:endParaRPr lang="sv-SE" sz="3600" b="1" dirty="0"/>
          </a:p>
          <a:p>
            <a:pPr>
              <a:buNone/>
            </a:pPr>
            <a:endParaRPr lang="sv-SE" sz="3600" b="1" dirty="0"/>
          </a:p>
        </p:txBody>
      </p:sp>
      <p:sp>
        <p:nvSpPr>
          <p:cNvPr id="9" name="Rubrik 1"/>
          <p:cNvSpPr>
            <a:spLocks noGrp="1"/>
          </p:cNvSpPr>
          <p:nvPr>
            <p:ph type="title"/>
          </p:nvPr>
        </p:nvSpPr>
        <p:spPr>
          <a:solidFill>
            <a:srgbClr val="97BE0D"/>
          </a:solidFill>
        </p:spPr>
        <p:txBody>
          <a:bodyPr/>
          <a:lstStyle/>
          <a:p>
            <a:r>
              <a:rPr lang="sv-SE" dirty="0">
                <a:solidFill>
                  <a:schemeClr val="bg1"/>
                </a:solidFill>
              </a:rPr>
              <a:t>UPPFÖLJNING TRÄFF 1</a:t>
            </a:r>
          </a:p>
        </p:txBody>
      </p:sp>
    </p:spTree>
    <p:extLst>
      <p:ext uri="{BB962C8B-B14F-4D97-AF65-F5344CB8AC3E}">
        <p14:creationId xmlns:p14="http://schemas.microsoft.com/office/powerpoint/2010/main" val="300159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77500" lnSpcReduction="20000"/>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Ref positiv samvaro: </a:t>
            </a:r>
          </a:p>
          <a:p>
            <a:pPr marL="0" indent="0">
              <a:buNone/>
            </a:pPr>
            <a:r>
              <a:rPr lang="sv-SE" dirty="0"/>
              <a:t>Forster 2009, sid 20</a:t>
            </a:r>
          </a:p>
        </p:txBody>
      </p:sp>
      <p:pic>
        <p:nvPicPr>
          <p:cNvPr id="4" name="Picture 2" descr="\\ad.stockholm.se\cli-sd\cc2sd008\005867\ABC\Bilder ABC\Cecilia Torudds bilder\Bilder\Träff 2\BUSA pepparkaksbak komprimerad.jpg"/>
          <p:cNvPicPr>
            <a:picLocks noChangeAspect="1" noChangeArrowheads="1"/>
          </p:cNvPicPr>
          <p:nvPr/>
        </p:nvPicPr>
        <p:blipFill>
          <a:blip r:embed="rId3" cstate="print"/>
          <a:srcRect/>
          <a:stretch>
            <a:fillRect/>
          </a:stretch>
        </p:blipFill>
        <p:spPr bwMode="auto">
          <a:xfrm>
            <a:off x="3831704" y="1556792"/>
            <a:ext cx="5126377" cy="4762450"/>
          </a:xfrm>
          <a:prstGeom prst="rect">
            <a:avLst/>
          </a:prstGeom>
          <a:noFill/>
        </p:spPr>
      </p:pic>
      <p:sp>
        <p:nvSpPr>
          <p:cNvPr id="5" name="Rubrik 1"/>
          <p:cNvSpPr txBox="1">
            <a:spLocks noGrp="1"/>
          </p:cNvSpPr>
          <p:nvPr>
            <p:ph type="title"/>
          </p:nvPr>
        </p:nvSpPr>
        <p:spPr>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VARA</a:t>
            </a:r>
            <a:r>
              <a:rPr kumimoji="0" lang="sv-SE" sz="4400" b="0" i="0" u="none" strike="noStrike" kern="1200" cap="none" spc="0" normalizeH="0" noProof="0" dirty="0">
                <a:ln>
                  <a:noFill/>
                </a:ln>
                <a:solidFill>
                  <a:schemeClr val="bg1"/>
                </a:solidFill>
                <a:effectLst/>
                <a:uLnTx/>
                <a:uFillTx/>
                <a:latin typeface="+mj-lt"/>
                <a:ea typeface="+mj-ea"/>
                <a:cs typeface="+mj-cs"/>
              </a:rPr>
              <a:t> MED</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22929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84784"/>
            <a:ext cx="8229600" cy="4641379"/>
          </a:xfrm>
        </p:spPr>
        <p:txBody>
          <a:bodyPr>
            <a:noAutofit/>
          </a:bodyPr>
          <a:lstStyle/>
          <a:p>
            <a:pPr>
              <a:buNone/>
            </a:pPr>
            <a:r>
              <a:rPr lang="sv-SE" dirty="0"/>
              <a:t> </a:t>
            </a:r>
            <a:r>
              <a:rPr lang="sv-SE" b="1" dirty="0"/>
              <a:t>	</a:t>
            </a:r>
          </a:p>
          <a:p>
            <a:pPr>
              <a:buNone/>
            </a:pPr>
            <a:r>
              <a:rPr lang="sv-SE" sz="3600" b="1" dirty="0"/>
              <a:t>	</a:t>
            </a:r>
            <a:r>
              <a:rPr lang="sv-SE" sz="3600" b="1" dirty="0">
                <a:solidFill>
                  <a:srgbClr val="92D050"/>
                </a:solidFill>
              </a:rPr>
              <a:t>B</a:t>
            </a:r>
            <a:r>
              <a:rPr lang="sv-SE" sz="2800" dirty="0"/>
              <a:t>arnet styr</a:t>
            </a:r>
          </a:p>
          <a:p>
            <a:pPr>
              <a:buNone/>
            </a:pPr>
            <a:r>
              <a:rPr lang="sv-SE" sz="2800" b="1" dirty="0"/>
              <a:t>	</a:t>
            </a:r>
            <a:r>
              <a:rPr lang="sv-SE" sz="3600" b="1" dirty="0">
                <a:solidFill>
                  <a:srgbClr val="92D050"/>
                </a:solidFill>
              </a:rPr>
              <a:t>U</a:t>
            </a:r>
            <a:r>
              <a:rPr lang="sv-SE" sz="2800" dirty="0"/>
              <a:t>ppmuntra barnet</a:t>
            </a:r>
          </a:p>
          <a:p>
            <a:pPr>
              <a:buNone/>
            </a:pPr>
            <a:r>
              <a:rPr lang="sv-SE" sz="2800" dirty="0"/>
              <a:t>	</a:t>
            </a:r>
            <a:r>
              <a:rPr lang="sv-SE" sz="3600" b="1" dirty="0">
                <a:solidFill>
                  <a:srgbClr val="92D050"/>
                </a:solidFill>
              </a:rPr>
              <a:t>S</a:t>
            </a:r>
            <a:r>
              <a:rPr lang="sv-SE" sz="2800" dirty="0"/>
              <a:t>ätt ord på det barnet gör</a:t>
            </a:r>
          </a:p>
          <a:p>
            <a:pPr>
              <a:buNone/>
            </a:pPr>
            <a:r>
              <a:rPr lang="sv-SE" sz="2800" b="1" dirty="0"/>
              <a:t>	</a:t>
            </a:r>
            <a:r>
              <a:rPr lang="sv-SE" sz="3600" b="1" dirty="0">
                <a:solidFill>
                  <a:srgbClr val="92D050"/>
                </a:solidFill>
              </a:rPr>
              <a:t>A</a:t>
            </a:r>
            <a:r>
              <a:rPr lang="sv-SE" sz="2800" dirty="0"/>
              <a:t>lla dagar</a:t>
            </a:r>
          </a:p>
          <a:p>
            <a:pPr>
              <a:buNone/>
            </a:pPr>
            <a:endParaRPr lang="sv-SE" sz="2800" dirty="0"/>
          </a:p>
          <a:p>
            <a:pPr>
              <a:buNone/>
            </a:pPr>
            <a:endParaRPr lang="sv-SE" sz="2800" dirty="0"/>
          </a:p>
          <a:p>
            <a:pPr>
              <a:buNone/>
            </a:pPr>
            <a:r>
              <a:rPr lang="sv-SE" sz="2400" dirty="0">
                <a:solidFill>
                  <a:srgbClr val="97BE0D"/>
                </a:solidFill>
              </a:rPr>
              <a:t>(Forster, 2009 s 31, s 34) </a:t>
            </a:r>
          </a:p>
          <a:p>
            <a:pPr>
              <a:buNone/>
            </a:pPr>
            <a:endParaRPr lang="sv-SE" sz="2800" dirty="0"/>
          </a:p>
          <a:p>
            <a:pPr>
              <a:buNone/>
            </a:pPr>
            <a:r>
              <a:rPr lang="sv-SE" sz="1800" dirty="0"/>
              <a:t> </a:t>
            </a:r>
          </a:p>
          <a:p>
            <a:pPr>
              <a:buNone/>
            </a:pPr>
            <a:r>
              <a:rPr lang="sv-SE" sz="1800" b="1" dirty="0"/>
              <a:t>	</a:t>
            </a:r>
            <a:endParaRPr lang="sv-SE" sz="1800" dirty="0"/>
          </a:p>
        </p:txBody>
      </p:sp>
      <p:pic>
        <p:nvPicPr>
          <p:cNvPr id="5" name="Bildobjekt 4" descr="BUSA tågbana komprimerad.jpg"/>
          <p:cNvPicPr>
            <a:picLocks noChangeAspect="1"/>
          </p:cNvPicPr>
          <p:nvPr/>
        </p:nvPicPr>
        <p:blipFill>
          <a:blip r:embed="rId3" cstate="print"/>
          <a:stretch>
            <a:fillRect/>
          </a:stretch>
        </p:blipFill>
        <p:spPr>
          <a:xfrm>
            <a:off x="5004048" y="3717032"/>
            <a:ext cx="3819082" cy="2665088"/>
          </a:xfrm>
          <a:prstGeom prst="rect">
            <a:avLst/>
          </a:prstGeom>
        </p:spPr>
      </p:pic>
      <p:sp>
        <p:nvSpPr>
          <p:cNvPr id="6" name="Rubrik 1"/>
          <p:cNvSpPr txBox="1">
            <a:spLocks noGrp="1"/>
          </p:cNvSpPr>
          <p:nvPr>
            <p:ph type="title"/>
          </p:nvPr>
        </p:nvSpPr>
        <p:spPr>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noProof="0" dirty="0">
                <a:solidFill>
                  <a:schemeClr val="bg1"/>
                </a:solidFill>
              </a:rPr>
              <a:t>BARNSTYRD TID - BUSA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SAMSPELSKEDJAN</a:t>
            </a:r>
          </a:p>
        </p:txBody>
      </p:sp>
      <p:pic>
        <p:nvPicPr>
          <p:cNvPr id="2050" name="Picture 2" descr="\\ad.stockholm.se\cli-sd\cc2sd008\005867\ABC\Bilder ABC\Cecilia Torudds bilder\Bilder\Träff 2\samspelskedjan serie komprimerad.jpg"/>
          <p:cNvPicPr>
            <a:picLocks noGrp="1" noChangeAspect="1" noChangeArrowheads="1"/>
          </p:cNvPicPr>
          <p:nvPr>
            <p:ph idx="1"/>
          </p:nvPr>
        </p:nvPicPr>
        <p:blipFill>
          <a:blip r:embed="rId3" cstate="print"/>
          <a:srcRect/>
          <a:stretch>
            <a:fillRect/>
          </a:stretch>
        </p:blipFill>
        <p:spPr bwMode="auto">
          <a:xfrm>
            <a:off x="899591" y="2060848"/>
            <a:ext cx="7881993" cy="33746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Att förebygga konflikter</a:t>
            </a:r>
          </a:p>
        </p:txBody>
      </p:sp>
      <p:sp>
        <p:nvSpPr>
          <p:cNvPr id="9" name="Platshållare för innehåll 8"/>
          <p:cNvSpPr>
            <a:spLocks noGrp="1"/>
          </p:cNvSpPr>
          <p:nvPr>
            <p:ph idx="1"/>
          </p:nvPr>
        </p:nvSpPr>
        <p:spPr>
          <a:xfrm>
            <a:off x="457200" y="1600200"/>
            <a:ext cx="8229600" cy="4925144"/>
          </a:xfrm>
        </p:spPr>
        <p:txBody>
          <a:bodyPr>
            <a:noAutofit/>
          </a:bodyPr>
          <a:lstStyle/>
          <a:p>
            <a:endParaRPr lang="sv-SE" sz="4000" dirty="0"/>
          </a:p>
          <a:p>
            <a:endParaRPr lang="sv-SE" sz="1800" dirty="0"/>
          </a:p>
          <a:p>
            <a:endParaRPr lang="sv-SE" sz="1800" b="1" dirty="0"/>
          </a:p>
          <a:p>
            <a:endParaRPr lang="sv-SE" sz="1800" b="1" dirty="0"/>
          </a:p>
          <a:p>
            <a:endParaRPr lang="sv-SE" sz="1800" b="1" dirty="0"/>
          </a:p>
          <a:p>
            <a:endParaRPr lang="sv-SE" sz="1800" b="1" dirty="0"/>
          </a:p>
          <a:p>
            <a:pPr marL="0" indent="0">
              <a:buNone/>
            </a:pPr>
            <a:r>
              <a:rPr lang="sv-SE" sz="1800" b="1" dirty="0"/>
              <a:t>Referenser: </a:t>
            </a:r>
          </a:p>
          <a:p>
            <a:r>
              <a:rPr lang="sv-SE" sz="1800" dirty="0"/>
              <a:t>Förberedelser minskar risken för bråk (Forster s 86)</a:t>
            </a:r>
          </a:p>
          <a:p>
            <a:r>
              <a:rPr lang="sv-SE" sz="1800" dirty="0"/>
              <a:t>Positiva uppmaningar leder till bättre samarbete (Forster s 90)</a:t>
            </a:r>
          </a:p>
          <a:p>
            <a:r>
              <a:rPr lang="sv-SE" sz="1800" dirty="0"/>
              <a:t>Tydliga rutiner bidrar till barns sociala färdigheter och minskar bråk (Forster s 101)</a:t>
            </a:r>
          </a:p>
          <a:p>
            <a:r>
              <a:rPr lang="sv-SE" sz="1800" dirty="0"/>
              <a:t>Uppmuntra när det fungerar – även små steg! Beskrivande uppmuntran (verb istället för adjektiv) är bättre (Forster s 61-62)</a:t>
            </a:r>
          </a:p>
          <a:p>
            <a:r>
              <a:rPr lang="sv-SE" sz="1800" dirty="0"/>
              <a:t>Samspelskedjan: (Forster s 124-125)</a:t>
            </a:r>
          </a:p>
          <a:p>
            <a:endParaRPr lang="sv-SE" dirty="0"/>
          </a:p>
        </p:txBody>
      </p:sp>
      <p:pic>
        <p:nvPicPr>
          <p:cNvPr id="10" name="Picture 2" descr="\\ad.stockholm.se\cli-sd\cc2sd008\005867\ABC\Bilder ABC\Cecilia Torudds bilder\Bilder\Träff 2\Samspelskedjan förebygga frukt komprimerad.jpg"/>
          <p:cNvPicPr>
            <a:picLocks noChangeAspect="1" noChangeArrowheads="1"/>
          </p:cNvPicPr>
          <p:nvPr/>
        </p:nvPicPr>
        <p:blipFill>
          <a:blip r:embed="rId3" cstate="print"/>
          <a:stretch>
            <a:fillRect/>
          </a:stretch>
        </p:blipFill>
        <p:spPr bwMode="auto">
          <a:xfrm>
            <a:off x="3275856" y="1700808"/>
            <a:ext cx="2319528" cy="24323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4">
              <a:lumMod val="60000"/>
              <a:lumOff val="40000"/>
            </a:schemeClr>
          </a:solidFill>
        </p:spPr>
        <p:txBody>
          <a:bodyPr/>
          <a:lstStyle/>
          <a:p>
            <a:r>
              <a:rPr lang="sv-SE" dirty="0"/>
              <a:t>Samspelskedjan - exempel</a:t>
            </a:r>
          </a:p>
        </p:txBody>
      </p:sp>
      <p:sp>
        <p:nvSpPr>
          <p:cNvPr id="4" name="Rubrik 1"/>
          <p:cNvSpPr txBox="1">
            <a:spLocks/>
          </p:cNvSpPr>
          <p:nvPr/>
        </p:nvSpPr>
        <p:spPr>
          <a:xfrm>
            <a:off x="467544" y="260648"/>
            <a:ext cx="8229600" cy="1152128"/>
          </a:xfrm>
          <a:prstGeom prst="rect">
            <a:avLst/>
          </a:prstGeom>
          <a:solidFill>
            <a:srgbClr val="97BE0D"/>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sv-SE" sz="4000" b="0" i="0" u="none" strike="noStrike" kern="1200" cap="none" spc="0" normalizeH="0" baseline="0" noProof="0" dirty="0">
                <a:ln>
                  <a:noFill/>
                </a:ln>
                <a:solidFill>
                  <a:schemeClr val="bg1"/>
                </a:solidFill>
                <a:effectLst/>
                <a:uLnTx/>
                <a:uFillTx/>
                <a:latin typeface="+mj-lt"/>
                <a:ea typeface="+mj-ea"/>
                <a:cs typeface="+mj-cs"/>
              </a:rPr>
            </a:br>
            <a:r>
              <a:rPr kumimoji="0" lang="sv-SE" sz="4000" b="0" i="0" u="none" strike="noStrike" kern="1200" cap="none" spc="0" normalizeH="0" baseline="0" noProof="0" dirty="0">
                <a:ln>
                  <a:noFill/>
                </a:ln>
                <a:solidFill>
                  <a:schemeClr val="bg1"/>
                </a:solidFill>
                <a:effectLst/>
                <a:uLnTx/>
                <a:uFillTx/>
                <a:ea typeface="+mj-ea"/>
                <a:cs typeface="+mj-cs"/>
              </a:rPr>
              <a:t>Att förstå och förebygga rädslor</a:t>
            </a:r>
            <a:br>
              <a:rPr kumimoji="0" lang="sv-SE" sz="4000" b="0" i="0" u="none" strike="noStrike" kern="1200" cap="none" spc="0" normalizeH="0" baseline="0" noProof="0" dirty="0">
                <a:ln>
                  <a:noFill/>
                </a:ln>
                <a:solidFill>
                  <a:schemeClr val="bg1"/>
                </a:solidFill>
                <a:effectLst/>
                <a:uLnTx/>
                <a:uFillTx/>
                <a:ea typeface="+mj-ea"/>
                <a:cs typeface="+mj-cs"/>
              </a:rPr>
            </a:br>
            <a:endParaRPr kumimoji="0" lang="sv-SE" sz="4000" b="0" i="0" u="none" strike="noStrike" kern="1200" cap="none" spc="0" normalizeH="0" baseline="0" noProof="0" dirty="0">
              <a:ln>
                <a:noFill/>
              </a:ln>
              <a:solidFill>
                <a:schemeClr val="bg1"/>
              </a:solidFill>
              <a:effectLst/>
              <a:uLnTx/>
              <a:uFillTx/>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2123728" y="1988840"/>
            <a:ext cx="4895850" cy="3781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Att förstå och förebygga rädslor</a:t>
            </a:r>
          </a:p>
        </p:txBody>
      </p:sp>
      <p:sp>
        <p:nvSpPr>
          <p:cNvPr id="3" name="Platshållare för innehåll 2"/>
          <p:cNvSpPr>
            <a:spLocks noGrp="1"/>
          </p:cNvSpPr>
          <p:nvPr>
            <p:ph idx="1"/>
          </p:nvPr>
        </p:nvSpPr>
        <p:spPr/>
        <p:txBody>
          <a:bodyPr>
            <a:normAutofit lnSpcReduction="10000"/>
          </a:bodyPr>
          <a:lstStyle/>
          <a:p>
            <a:pPr marL="514350" lvl="0" indent="-514350">
              <a:buFont typeface="+mj-lt"/>
              <a:buAutoNum type="arabicPeriod"/>
            </a:pPr>
            <a:r>
              <a:rPr lang="sv-SE" dirty="0"/>
              <a:t>Vilka omständigheter bidrar till barnets beteende? Vad sätter igång beteendet? </a:t>
            </a:r>
            <a:br>
              <a:rPr lang="sv-SE" dirty="0"/>
            </a:br>
            <a:r>
              <a:rPr lang="sv-SE" dirty="0"/>
              <a:t> </a:t>
            </a:r>
          </a:p>
          <a:p>
            <a:pPr marL="514350" lvl="0" indent="-514350">
              <a:buFont typeface="+mj-lt"/>
              <a:buAutoNum type="arabicPeriod"/>
            </a:pPr>
            <a:r>
              <a:rPr lang="sv-SE" dirty="0"/>
              <a:t>Vilka blir konsekvenserna av barnets beteende? Leder beteendet till något positivt för barnet? </a:t>
            </a:r>
          </a:p>
          <a:p>
            <a:pPr marL="514350" indent="-514350">
              <a:buFont typeface="+mj-lt"/>
              <a:buAutoNum type="arabicPeriod"/>
            </a:pPr>
            <a:endParaRPr lang="sv-SE" dirty="0"/>
          </a:p>
          <a:p>
            <a:pPr marL="514350" indent="-514350">
              <a:spcBef>
                <a:spcPts val="0"/>
              </a:spcBef>
              <a:buFont typeface="+mj-lt"/>
              <a:buAutoNum type="arabicPeriod"/>
              <a:defRPr/>
            </a:pPr>
            <a:r>
              <a:rPr lang="sv-SE" dirty="0"/>
              <a:t>Vilka nackdelar kan beteendet leda till för barnet på sikt? </a:t>
            </a:r>
          </a:p>
          <a:p>
            <a:pPr marL="0" indent="0">
              <a:buNone/>
            </a:pPr>
            <a:endParaRPr lang="sv-SE" dirty="0"/>
          </a:p>
          <a:p>
            <a:endParaRPr lang="sv-SE" dirty="0"/>
          </a:p>
        </p:txBody>
      </p:sp>
    </p:spTree>
    <p:extLst>
      <p:ext uri="{BB962C8B-B14F-4D97-AF65-F5344CB8AC3E}">
        <p14:creationId xmlns:p14="http://schemas.microsoft.com/office/powerpoint/2010/main" val="95228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Agenda</a:t>
            </a:r>
          </a:p>
        </p:txBody>
      </p:sp>
      <p:sp>
        <p:nvSpPr>
          <p:cNvPr id="3" name="Platshållare för innehåll 2"/>
          <p:cNvSpPr>
            <a:spLocks noGrp="1"/>
          </p:cNvSpPr>
          <p:nvPr>
            <p:ph idx="1"/>
          </p:nvPr>
        </p:nvSpPr>
        <p:spPr/>
        <p:txBody>
          <a:bodyPr>
            <a:normAutofit fontScale="92500" lnSpcReduction="10000"/>
          </a:bodyPr>
          <a:lstStyle/>
          <a:p>
            <a:pPr>
              <a:buNone/>
            </a:pPr>
            <a:r>
              <a:rPr lang="sv-SE" dirty="0"/>
              <a:t>Kl. 9.00-12.00 </a:t>
            </a:r>
          </a:p>
          <a:p>
            <a:pPr>
              <a:buNone/>
            </a:pPr>
            <a:r>
              <a:rPr lang="sv-SE" dirty="0"/>
              <a:t>	Teori träff 2</a:t>
            </a:r>
          </a:p>
          <a:p>
            <a:pPr>
              <a:buNone/>
            </a:pPr>
            <a:r>
              <a:rPr lang="sv-SE" dirty="0"/>
              <a:t>	Genomgång träff 2</a:t>
            </a:r>
          </a:p>
          <a:p>
            <a:pPr>
              <a:buNone/>
            </a:pPr>
            <a:r>
              <a:rPr lang="sv-SE" dirty="0"/>
              <a:t>	</a:t>
            </a:r>
            <a:r>
              <a:rPr lang="sv-SE" i="1" dirty="0"/>
              <a:t>Fika ca kl. 10.00</a:t>
            </a:r>
          </a:p>
          <a:p>
            <a:pPr>
              <a:buNone/>
            </a:pPr>
            <a:r>
              <a:rPr lang="sv-SE" dirty="0"/>
              <a:t>	</a:t>
            </a:r>
          </a:p>
          <a:p>
            <a:pPr>
              <a:buNone/>
            </a:pPr>
            <a:r>
              <a:rPr lang="sv-SE" dirty="0"/>
              <a:t>Kl. 13.00-16.00</a:t>
            </a:r>
          </a:p>
          <a:p>
            <a:pPr>
              <a:buNone/>
            </a:pPr>
            <a:r>
              <a:rPr lang="sv-SE" dirty="0"/>
              <a:t>	Handledning</a:t>
            </a:r>
          </a:p>
          <a:p>
            <a:pPr>
              <a:buNone/>
            </a:pPr>
            <a:r>
              <a:rPr lang="sv-SE" i="1" dirty="0"/>
              <a:t>    Fika ca 14.15 </a:t>
            </a:r>
          </a:p>
          <a:p>
            <a:pPr>
              <a:buNone/>
            </a:pPr>
            <a:r>
              <a:rPr lang="sv-SE" sz="2800" b="1" dirty="0"/>
              <a:t>	</a:t>
            </a:r>
            <a:endParaRPr lang="sv-SE"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4">
              <a:lumMod val="60000"/>
              <a:lumOff val="40000"/>
            </a:schemeClr>
          </a:solidFill>
        </p:spPr>
        <p:txBody>
          <a:bodyPr/>
          <a:lstStyle/>
          <a:p>
            <a:r>
              <a:rPr lang="sv-SE" dirty="0"/>
              <a:t>Samspelskedjan - exempel</a:t>
            </a:r>
          </a:p>
        </p:txBody>
      </p:sp>
      <p:sp>
        <p:nvSpPr>
          <p:cNvPr id="3" name="Platshållare för innehåll 2"/>
          <p:cNvSpPr>
            <a:spLocks noGrp="1"/>
          </p:cNvSpPr>
          <p:nvPr>
            <p:ph idx="1"/>
          </p:nvPr>
        </p:nvSpPr>
        <p:spPr>
          <a:xfrm>
            <a:off x="467544" y="1700808"/>
            <a:ext cx="8229600" cy="4525963"/>
          </a:xfrm>
        </p:spPr>
        <p:txBody>
          <a:bodyPr>
            <a:normAutofit/>
          </a:bodyPr>
          <a:lstStyle/>
          <a:p>
            <a:pPr>
              <a:buNone/>
            </a:pPr>
            <a:r>
              <a:rPr lang="sv-SE" b="1" dirty="0"/>
              <a:t>         Före      </a:t>
            </a:r>
            <a:r>
              <a:rPr lang="sv-SE" b="1" dirty="0">
                <a:sym typeface="Webdings"/>
              </a:rPr>
              <a:t></a:t>
            </a:r>
            <a:r>
              <a:rPr lang="sv-SE" b="1" dirty="0"/>
              <a:t>     Beteende 	</a:t>
            </a:r>
            <a:r>
              <a:rPr lang="sv-SE" b="1" dirty="0">
                <a:sym typeface="Webdings"/>
              </a:rPr>
              <a:t>  </a:t>
            </a:r>
            <a:r>
              <a:rPr lang="sv-SE" b="1" dirty="0"/>
              <a:t>	Efter</a:t>
            </a:r>
          </a:p>
          <a:p>
            <a:pPr>
              <a:buNone/>
            </a:pPr>
            <a:r>
              <a:rPr lang="sv-SE" dirty="0"/>
              <a:t>   </a:t>
            </a:r>
            <a:r>
              <a:rPr lang="sv-SE" sz="2595" dirty="0"/>
              <a:t>Igångsättare	   			  Konsekvenser   </a:t>
            </a:r>
          </a:p>
          <a:p>
            <a:pPr>
              <a:buNone/>
            </a:pPr>
            <a:r>
              <a:rPr lang="sv-SE" sz="2595" dirty="0"/>
              <a:t>   Omständigheter			              av beteendet</a:t>
            </a:r>
          </a:p>
          <a:p>
            <a:pPr>
              <a:buNone/>
            </a:pPr>
            <a:endParaRPr lang="sv-SE" sz="2400" dirty="0"/>
          </a:p>
          <a:p>
            <a:pPr lvl="0">
              <a:buNone/>
            </a:pPr>
            <a:endParaRPr lang="sv-SE" sz="2800" b="1" dirty="0"/>
          </a:p>
          <a:p>
            <a:pPr lvl="0" algn="ctr">
              <a:buNone/>
            </a:pPr>
            <a:r>
              <a:rPr lang="sv-SE" sz="3000" dirty="0"/>
              <a:t>Vilka nackdelar </a:t>
            </a:r>
            <a:br>
              <a:rPr lang="sv-SE" sz="3000" dirty="0"/>
            </a:br>
            <a:r>
              <a:rPr lang="sv-SE" sz="3000" dirty="0"/>
              <a:t>kan beteendet leda till för barnet på sikt? </a:t>
            </a:r>
          </a:p>
          <a:p>
            <a:pPr>
              <a:buNone/>
            </a:pPr>
            <a:endParaRPr lang="sv-SE" dirty="0"/>
          </a:p>
        </p:txBody>
      </p:sp>
      <p:sp>
        <p:nvSpPr>
          <p:cNvPr id="4" name="Rubrik 1"/>
          <p:cNvSpPr txBox="1">
            <a:spLocks/>
          </p:cNvSpPr>
          <p:nvPr/>
        </p:nvSpPr>
        <p:spPr>
          <a:xfrm>
            <a:off x="467544" y="260648"/>
            <a:ext cx="8229600" cy="1152128"/>
          </a:xfrm>
          <a:prstGeom prst="rect">
            <a:avLst/>
          </a:prstGeom>
          <a:solidFill>
            <a:srgbClr val="97BE0D"/>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sv-SE" sz="4400" b="0" i="0" u="none" strike="noStrike" kern="1200" cap="none" spc="0" normalizeH="0" baseline="0" noProof="0" dirty="0">
                <a:ln>
                  <a:noFill/>
                </a:ln>
                <a:solidFill>
                  <a:schemeClr val="bg1"/>
                </a:solidFill>
                <a:effectLst/>
                <a:uLnTx/>
                <a:uFillTx/>
                <a:latin typeface="+mj-lt"/>
                <a:ea typeface="+mj-ea"/>
                <a:cs typeface="+mj-cs"/>
              </a:rPr>
            </a:br>
            <a:r>
              <a:rPr kumimoji="0" lang="sv-SE" sz="4400" b="0" i="0" u="none" strike="noStrike" kern="1200" cap="none" spc="0" normalizeH="0" baseline="0" noProof="0" dirty="0">
                <a:ln>
                  <a:noFill/>
                </a:ln>
                <a:solidFill>
                  <a:schemeClr val="bg1"/>
                </a:solidFill>
                <a:effectLst/>
                <a:uLnTx/>
                <a:uFillTx/>
                <a:ea typeface="+mj-ea"/>
                <a:cs typeface="+mj-cs"/>
              </a:rPr>
              <a:t>Att förstå och förebygga rädslor</a:t>
            </a:r>
            <a:br>
              <a:rPr kumimoji="0" lang="sv-SE" sz="4400" b="0" i="0" u="none" strike="noStrike" kern="1200" cap="none" spc="0" normalizeH="0" baseline="0" noProof="0" dirty="0">
                <a:ln>
                  <a:noFill/>
                </a:ln>
                <a:solidFill>
                  <a:schemeClr val="bg1"/>
                </a:solidFill>
                <a:effectLst/>
                <a:uLnTx/>
                <a:uFillTx/>
                <a:ea typeface="+mj-ea"/>
                <a:cs typeface="+mj-cs"/>
              </a:rPr>
            </a:br>
            <a:endParaRPr kumimoji="0" lang="sv-SE" sz="4400" b="0" i="0" u="none" strike="noStrike" kern="1200" cap="none" spc="0" normalizeH="0" baseline="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normAutofit/>
          </a:bodyPr>
          <a:lstStyle/>
          <a:p>
            <a:r>
              <a:rPr lang="sv-SE" sz="3000" dirty="0"/>
              <a:t>Före</a:t>
            </a:r>
            <a:r>
              <a:rPr lang="sv-SE" sz="3000" dirty="0">
                <a:sym typeface="Webdings"/>
              </a:rPr>
              <a:t> </a:t>
            </a:r>
            <a:r>
              <a:rPr lang="sv-SE" dirty="0">
                <a:sym typeface="Webdings"/>
              </a:rPr>
              <a:t></a:t>
            </a:r>
            <a:endParaRPr lang="sv-SE" dirty="0"/>
          </a:p>
        </p:txBody>
      </p:sp>
      <p:sp>
        <p:nvSpPr>
          <p:cNvPr id="4" name="Platshållare för innehåll 3"/>
          <p:cNvSpPr>
            <a:spLocks noGrp="1"/>
          </p:cNvSpPr>
          <p:nvPr>
            <p:ph sz="half" idx="2"/>
          </p:nvPr>
        </p:nvSpPr>
        <p:spPr/>
        <p:txBody>
          <a:bodyPr/>
          <a:lstStyle/>
          <a:p>
            <a:r>
              <a:rPr lang="sv-SE" i="1" dirty="0"/>
              <a:t>Förberedelser </a:t>
            </a:r>
          </a:p>
          <a:p>
            <a:r>
              <a:rPr lang="sv-SE" i="1" dirty="0"/>
              <a:t>Delaktighet</a:t>
            </a:r>
            <a:endParaRPr lang="sv-SE" dirty="0"/>
          </a:p>
          <a:p>
            <a:r>
              <a:rPr lang="sv-SE" i="1" dirty="0"/>
              <a:t>Positiva förväntningar</a:t>
            </a:r>
            <a:endParaRPr lang="sv-SE" dirty="0"/>
          </a:p>
          <a:p>
            <a:r>
              <a:rPr lang="sv-SE" i="1" dirty="0"/>
              <a:t>Rutiner</a:t>
            </a:r>
          </a:p>
          <a:p>
            <a:r>
              <a:rPr lang="sv-SE" i="1" dirty="0"/>
              <a:t>Positiva uppmaningar</a:t>
            </a:r>
          </a:p>
          <a:p>
            <a:pPr marL="0" indent="0">
              <a:buNone/>
            </a:pPr>
            <a:endParaRPr lang="sv-SE" dirty="0"/>
          </a:p>
          <a:p>
            <a:pPr marL="0" indent="0">
              <a:buNone/>
            </a:pPr>
            <a:endParaRPr lang="sv-SE" i="1" dirty="0"/>
          </a:p>
          <a:p>
            <a:endParaRPr lang="sv-SE" dirty="0"/>
          </a:p>
        </p:txBody>
      </p:sp>
      <p:sp>
        <p:nvSpPr>
          <p:cNvPr id="5" name="Platshållare för text 4"/>
          <p:cNvSpPr>
            <a:spLocks noGrp="1"/>
          </p:cNvSpPr>
          <p:nvPr>
            <p:ph type="body" sz="quarter" idx="3"/>
          </p:nvPr>
        </p:nvSpPr>
        <p:spPr/>
        <p:txBody>
          <a:bodyPr>
            <a:normAutofit/>
          </a:bodyPr>
          <a:lstStyle/>
          <a:p>
            <a:r>
              <a:rPr lang="sv-SE" sz="2800" dirty="0"/>
              <a:t>Efter</a:t>
            </a:r>
          </a:p>
        </p:txBody>
      </p:sp>
      <p:sp>
        <p:nvSpPr>
          <p:cNvPr id="6" name="Platshållare för innehåll 5"/>
          <p:cNvSpPr>
            <a:spLocks noGrp="1"/>
          </p:cNvSpPr>
          <p:nvPr>
            <p:ph sz="quarter" idx="4"/>
          </p:nvPr>
        </p:nvSpPr>
        <p:spPr/>
        <p:txBody>
          <a:bodyPr/>
          <a:lstStyle/>
          <a:p>
            <a:pPr marL="0" indent="0">
              <a:buNone/>
            </a:pPr>
            <a:r>
              <a:rPr lang="sv-SE" i="1" dirty="0"/>
              <a:t> </a:t>
            </a:r>
            <a:endParaRPr lang="sv-SE" dirty="0"/>
          </a:p>
          <a:p>
            <a:pPr marL="0" indent="0">
              <a:buNone/>
            </a:pPr>
            <a:r>
              <a:rPr lang="sv-SE" i="1" dirty="0"/>
              <a:t>Uppmuntran </a:t>
            </a:r>
            <a:endParaRPr lang="sv-SE" dirty="0"/>
          </a:p>
          <a:p>
            <a:pPr marL="0" indent="0">
              <a:buNone/>
            </a:pPr>
            <a:endParaRPr lang="sv-SE" dirty="0"/>
          </a:p>
        </p:txBody>
      </p:sp>
      <p:sp>
        <p:nvSpPr>
          <p:cNvPr id="7" name="Rubrik 1"/>
          <p:cNvSpPr txBox="1">
            <a:spLocks noGrp="1"/>
          </p:cNvSpPr>
          <p:nvPr>
            <p:ph type="title"/>
          </p:nvPr>
        </p:nvSpPr>
        <p:spPr>
          <a:prstGeom prst="rect">
            <a:avLst/>
          </a:prstGeom>
          <a:solidFill>
            <a:srgbClr val="97BE0D"/>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sv-SE" sz="4400" b="0" i="0" u="none" strike="noStrike" kern="1200" cap="none" spc="0" normalizeH="0" baseline="0" noProof="0" dirty="0">
                <a:ln>
                  <a:noFill/>
                </a:ln>
                <a:solidFill>
                  <a:schemeClr val="bg1"/>
                </a:solidFill>
                <a:effectLst/>
                <a:uLnTx/>
                <a:uFillTx/>
                <a:latin typeface="+mj-lt"/>
                <a:ea typeface="+mj-ea"/>
                <a:cs typeface="+mj-cs"/>
              </a:rPr>
            </a:br>
            <a:r>
              <a:rPr kumimoji="0" lang="sv-SE" sz="4400" b="0" i="0" u="none" strike="noStrike" kern="1200" cap="none" spc="0" normalizeH="0" baseline="0" noProof="0" dirty="0">
                <a:ln>
                  <a:noFill/>
                </a:ln>
                <a:solidFill>
                  <a:schemeClr val="bg1"/>
                </a:solidFill>
                <a:effectLst/>
                <a:uLnTx/>
                <a:uFillTx/>
                <a:ea typeface="+mj-ea"/>
                <a:cs typeface="+mj-cs"/>
              </a:rPr>
              <a:t>Att förstå och förebygga rädslor</a:t>
            </a:r>
            <a:br>
              <a:rPr kumimoji="0" lang="sv-SE" sz="4400" b="0" i="0" u="none" strike="noStrike" kern="1200" cap="none" spc="0" normalizeH="0" baseline="0" noProof="0" dirty="0">
                <a:ln>
                  <a:noFill/>
                </a:ln>
                <a:solidFill>
                  <a:schemeClr val="bg1"/>
                </a:solidFill>
                <a:effectLst/>
                <a:uLnTx/>
                <a:uFillTx/>
                <a:ea typeface="+mj-ea"/>
                <a:cs typeface="+mj-cs"/>
              </a:rPr>
            </a:br>
            <a:endParaRPr kumimoji="0" lang="sv-SE" sz="4400" b="0" i="0" u="none" strike="noStrike" kern="1200" cap="none" spc="0" normalizeH="0" baseline="0" noProof="0" dirty="0">
              <a:ln>
                <a:noFill/>
              </a:ln>
              <a:solidFill>
                <a:schemeClr val="bg1"/>
              </a:solidFill>
              <a:effectLst/>
              <a:uLnTx/>
              <a:uFillTx/>
              <a:ea typeface="+mj-ea"/>
              <a:cs typeface="+mj-cs"/>
            </a:endParaRPr>
          </a:p>
        </p:txBody>
      </p:sp>
    </p:spTree>
    <p:extLst>
      <p:ext uri="{BB962C8B-B14F-4D97-AF65-F5344CB8AC3E}">
        <p14:creationId xmlns:p14="http://schemas.microsoft.com/office/powerpoint/2010/main" val="2644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PRÖVA HEMMA</a:t>
            </a:r>
          </a:p>
        </p:txBody>
      </p:sp>
      <p:sp>
        <p:nvSpPr>
          <p:cNvPr id="3" name="Platshållare för innehåll 2"/>
          <p:cNvSpPr>
            <a:spLocks noGrp="1"/>
          </p:cNvSpPr>
          <p:nvPr>
            <p:ph idx="1"/>
          </p:nvPr>
        </p:nvSpPr>
        <p:spPr/>
        <p:txBody>
          <a:bodyPr>
            <a:normAutofit/>
          </a:bodyPr>
          <a:lstStyle/>
          <a:p>
            <a:endParaRPr lang="sv-SE" dirty="0"/>
          </a:p>
          <a:p>
            <a:r>
              <a:rPr lang="sv-SE" dirty="0"/>
              <a:t>Barnstyrd tid – BUSA</a:t>
            </a:r>
          </a:p>
          <a:p>
            <a:pPr>
              <a:buNone/>
            </a:pPr>
            <a:endParaRPr lang="sv-SE" i="1" dirty="0"/>
          </a:p>
          <a:p>
            <a:r>
              <a:rPr lang="sv-SE" i="1" dirty="0"/>
              <a:t>Fortsätt med att ha fokus på det som fungerar.</a:t>
            </a:r>
            <a:br>
              <a:rPr lang="sv-SE" i="1" dirty="0"/>
            </a:br>
            <a:endParaRPr lang="sv-SE" i="1" dirty="0"/>
          </a:p>
          <a:p>
            <a:r>
              <a:rPr lang="sv-SE" i="1" dirty="0"/>
              <a:t>Föräldrareflektioner</a:t>
            </a:r>
          </a:p>
          <a:p>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Filmer på plusportalen</a:t>
            </a:r>
          </a:p>
        </p:txBody>
      </p:sp>
      <p:sp>
        <p:nvSpPr>
          <p:cNvPr id="3" name="Platshållare för innehåll 2"/>
          <p:cNvSpPr>
            <a:spLocks noGrp="1"/>
          </p:cNvSpPr>
          <p:nvPr>
            <p:ph idx="1"/>
          </p:nvPr>
        </p:nvSpPr>
        <p:spPr/>
        <p:txBody>
          <a:bodyPr>
            <a:normAutofit/>
          </a:bodyPr>
          <a:lstStyle/>
          <a:p>
            <a:r>
              <a:rPr lang="sv-SE" dirty="0"/>
              <a:t>Träff 2 lösenord till föräldrar</a:t>
            </a:r>
          </a:p>
          <a:p>
            <a:pPr>
              <a:buNone/>
            </a:pPr>
            <a:r>
              <a:rPr lang="sv-SE" b="1" dirty="0"/>
              <a:t>Film	</a:t>
            </a:r>
            <a:r>
              <a:rPr lang="sv-SE" dirty="0"/>
              <a:t>				</a:t>
            </a:r>
            <a:r>
              <a:rPr lang="sv-SE" b="1" dirty="0"/>
              <a:t>Lösenord</a:t>
            </a:r>
          </a:p>
          <a:p>
            <a:pPr>
              <a:buNone/>
            </a:pPr>
            <a:r>
              <a:rPr lang="sv-SE" dirty="0"/>
              <a:t>BUSA I (yngre barn) 		5612</a:t>
            </a:r>
          </a:p>
          <a:p>
            <a:pPr>
              <a:buNone/>
            </a:pPr>
            <a:r>
              <a:rPr lang="sv-SE" dirty="0"/>
              <a:t>BUSA II (yngre barn) 		6912</a:t>
            </a:r>
          </a:p>
          <a:p>
            <a:pPr>
              <a:buNone/>
            </a:pPr>
            <a:r>
              <a:rPr lang="sv-SE" dirty="0"/>
              <a:t>BUSA I (äldre barn)		5836</a:t>
            </a:r>
          </a:p>
          <a:p>
            <a:pPr>
              <a:buNone/>
            </a:pPr>
            <a:r>
              <a:rPr lang="sv-SE" dirty="0"/>
              <a:t>BUSA II (äldre barn)		6562</a:t>
            </a:r>
          </a:p>
          <a:p>
            <a:pPr>
              <a:buNone/>
            </a:pPr>
            <a:r>
              <a:rPr lang="sv-SE" dirty="0"/>
              <a:t>Samspelskedjan rädsla  	8621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Gruppledarreflektioner</a:t>
            </a:r>
          </a:p>
        </p:txBody>
      </p:sp>
      <p:sp>
        <p:nvSpPr>
          <p:cNvPr id="3" name="Platshållare för innehåll 2"/>
          <p:cNvSpPr>
            <a:spLocks noGrp="1"/>
          </p:cNvSpPr>
          <p:nvPr>
            <p:ph idx="1"/>
          </p:nvPr>
        </p:nvSpPr>
        <p:spPr/>
        <p:txBody>
          <a:bodyPr>
            <a:normAutofit/>
          </a:bodyPr>
          <a:lstStyle/>
          <a:p>
            <a:endParaRPr lang="sv-SE" dirty="0"/>
          </a:p>
          <a:p>
            <a:pPr marL="0" indent="0" algn="ctr">
              <a:buNone/>
            </a:pPr>
            <a:r>
              <a:rPr lang="sv-SE" sz="3600" dirty="0"/>
              <a:t>Vad tar du med dig </a:t>
            </a:r>
          </a:p>
          <a:p>
            <a:pPr marL="0" indent="0" algn="ctr">
              <a:buNone/>
            </a:pPr>
            <a:r>
              <a:rPr lang="sv-SE" sz="3600" dirty="0"/>
              <a:t>från denna förmiddag?</a:t>
            </a:r>
            <a:endParaRPr lang="sv-SE" sz="3600" i="1" dirty="0"/>
          </a:p>
          <a:p>
            <a:endParaRPr lang="sv-SE" sz="3600" dirty="0"/>
          </a:p>
        </p:txBody>
      </p:sp>
      <p:pic>
        <p:nvPicPr>
          <p:cNvPr id="4" name="Bildobjekt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429000"/>
            <a:ext cx="4248471" cy="3429000"/>
          </a:xfrm>
          <a:prstGeom prst="ellipse">
            <a:avLst/>
          </a:prstGeom>
          <a:ln w="190500" cap="rnd">
            <a:noFill/>
            <a:prstDash val="solid"/>
          </a:ln>
          <a:effectLst/>
          <a:scene3d>
            <a:camera prst="perspectiveFront" fov="5400000"/>
            <a:lightRig rig="threePt" dir="t"/>
          </a:scene3d>
          <a:sp3d extrusionH="25400" prstMaterial="matte">
            <a:extrusionClr>
              <a:srgbClr val="000000"/>
            </a:extrusion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Litteraturtips </a:t>
            </a:r>
          </a:p>
        </p:txBody>
      </p:sp>
      <p:pic>
        <p:nvPicPr>
          <p:cNvPr id="5" name="Bildobjekt 4"/>
          <p:cNvPicPr>
            <a:picLocks noChangeAspect="1"/>
          </p:cNvPicPr>
          <p:nvPr/>
        </p:nvPicPr>
        <p:blipFill>
          <a:blip r:embed="rId3"/>
          <a:stretch>
            <a:fillRect/>
          </a:stretch>
        </p:blipFill>
        <p:spPr>
          <a:xfrm>
            <a:off x="483137" y="1635094"/>
            <a:ext cx="2472699" cy="3882138"/>
          </a:xfrm>
          <a:prstGeom prst="rect">
            <a:avLst/>
          </a:prstGeom>
        </p:spPr>
      </p:pic>
      <p:pic>
        <p:nvPicPr>
          <p:cNvPr id="1026" name="Picture 2" descr="Vad alla föräldrar borde göra : och varför det är så svårt (inbu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591" y="1664693"/>
            <a:ext cx="2454830" cy="382293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5"/>
          <a:stretch>
            <a:fillRect/>
          </a:stretch>
        </p:blipFill>
        <p:spPr>
          <a:xfrm>
            <a:off x="6156176" y="1959240"/>
            <a:ext cx="2530624" cy="3528392"/>
          </a:xfrm>
          <a:prstGeom prst="rect">
            <a:avLst/>
          </a:prstGeom>
        </p:spPr>
      </p:pic>
    </p:spTree>
    <p:extLst>
      <p:ext uri="{BB962C8B-B14F-4D97-AF65-F5344CB8AC3E}">
        <p14:creationId xmlns:p14="http://schemas.microsoft.com/office/powerpoint/2010/main" val="402563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idx="1"/>
          </p:nvPr>
        </p:nvSpPr>
        <p:spPr>
          <a:xfrm>
            <a:off x="539552" y="1844824"/>
            <a:ext cx="8229600" cy="2880321"/>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a:solidFill>
                  <a:schemeClr val="bg1"/>
                </a:solidFill>
                <a:latin typeface="+mj-lt"/>
                <a:ea typeface="+mj-ea"/>
                <a:cs typeface="+mj-cs"/>
              </a:rPr>
              <a:t>Tack för uppmärksamheten!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395536" y="2492896"/>
            <a:ext cx="8280920" cy="1728192"/>
          </a:xfrm>
          <a:prstGeom prst="rect">
            <a:avLst/>
          </a:prstGeom>
          <a:solidFill>
            <a:srgbClr val="93117E"/>
          </a:solidFill>
        </p:spPr>
        <p:txBody>
          <a:bodyPr vert="horz" lIns="91440" tIns="45720" rIns="91440" bIns="45720" rtlCol="0" anchor="ctr">
            <a:normAutofit/>
          </a:bodyPr>
          <a:lstStyle/>
          <a:p>
            <a:pPr lvl="0" algn="ctr">
              <a:spcBef>
                <a:spcPct val="0"/>
              </a:spcBef>
            </a:pPr>
            <a:r>
              <a:rPr lang="sv-SE" sz="4400" dirty="0">
                <a:solidFill>
                  <a:schemeClr val="bg1"/>
                </a:solidFill>
              </a:rPr>
              <a:t>Hur går det?</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solidFill>
            <a:srgbClr val="93117E"/>
          </a:solidFill>
        </p:spPr>
        <p:txBody>
          <a:bodyPr/>
          <a:lstStyle/>
          <a:p>
            <a:r>
              <a:rPr lang="sv-SE" dirty="0">
                <a:solidFill>
                  <a:schemeClr val="bg1"/>
                </a:solidFill>
              </a:rPr>
              <a:t>Stöd till föräldrar</a:t>
            </a:r>
          </a:p>
        </p:txBody>
      </p:sp>
      <p:sp>
        <p:nvSpPr>
          <p:cNvPr id="6" name="Platshållare för innehåll 5"/>
          <p:cNvSpPr>
            <a:spLocks noGrp="1"/>
          </p:cNvSpPr>
          <p:nvPr>
            <p:ph idx="1"/>
          </p:nvPr>
        </p:nvSpPr>
        <p:spPr>
          <a:xfrm>
            <a:off x="457200" y="1988840"/>
            <a:ext cx="8229600" cy="4137323"/>
          </a:xfrm>
        </p:spPr>
        <p:txBody>
          <a:bodyPr>
            <a:normAutofit/>
          </a:bodyPr>
          <a:lstStyle/>
          <a:p>
            <a:r>
              <a:rPr lang="sv-SE" b="1" dirty="0"/>
              <a:t>Sammanställning av stöd till föräldrar </a:t>
            </a:r>
            <a:br>
              <a:rPr lang="sv-SE" dirty="0"/>
            </a:br>
            <a:r>
              <a:rPr lang="sv-SE" dirty="0"/>
              <a:t>i den egna stadsdelen/kommunen</a:t>
            </a:r>
          </a:p>
          <a:p>
            <a:r>
              <a:rPr lang="sv-SE" dirty="0"/>
              <a:t>Tips på hemsidor: </a:t>
            </a:r>
          </a:p>
          <a:p>
            <a:pPr>
              <a:buFontTx/>
              <a:buChar char="-"/>
            </a:pPr>
            <a:r>
              <a:rPr lang="sv-SE" dirty="0" err="1"/>
              <a:t>start.stockholm</a:t>
            </a:r>
            <a:endParaRPr lang="sv-SE" dirty="0"/>
          </a:p>
          <a:p>
            <a:pPr>
              <a:buFontTx/>
              <a:buChar char="-"/>
            </a:pPr>
            <a:r>
              <a:rPr lang="sv-SE" dirty="0"/>
              <a:t>1177</a:t>
            </a:r>
          </a:p>
          <a:p>
            <a:pPr marL="0" indent="0">
              <a:buNone/>
            </a:pPr>
            <a:endParaRPr lang="sv-SE" dirty="0"/>
          </a:p>
        </p:txBody>
      </p:sp>
    </p:spTree>
    <p:extLst>
      <p:ext uri="{BB962C8B-B14F-4D97-AF65-F5344CB8AC3E}">
        <p14:creationId xmlns:p14="http://schemas.microsoft.com/office/powerpoint/2010/main" val="5597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Träff 2 – VARA MED</a:t>
            </a:r>
          </a:p>
        </p:txBody>
      </p:sp>
      <p:sp>
        <p:nvSpPr>
          <p:cNvPr id="3" name="Platshållare för innehåll 2"/>
          <p:cNvSpPr>
            <a:spLocks noGrp="1"/>
          </p:cNvSpPr>
          <p:nvPr>
            <p:ph idx="1"/>
          </p:nvPr>
        </p:nvSpPr>
        <p:spPr/>
        <p:txBody>
          <a:bodyPr>
            <a:normAutofit/>
          </a:bodyPr>
          <a:lstStyle/>
          <a:p>
            <a:pPr>
              <a:buNone/>
            </a:pPr>
            <a:endParaRPr lang="sv-SE" dirty="0"/>
          </a:p>
          <a:p>
            <a:pPr>
              <a:buNone/>
            </a:pPr>
            <a:r>
              <a:rPr lang="sv-SE" b="1" dirty="0"/>
              <a:t>	</a:t>
            </a:r>
            <a:endParaRPr lang="sv-SE" dirty="0"/>
          </a:p>
        </p:txBody>
      </p:sp>
      <p:pic>
        <p:nvPicPr>
          <p:cNvPr id="4" name="Bildobjekt 3" descr="Vara med jojja komprimerad.jpg"/>
          <p:cNvPicPr>
            <a:picLocks noChangeAspect="1"/>
          </p:cNvPicPr>
          <p:nvPr/>
        </p:nvPicPr>
        <p:blipFill>
          <a:blip r:embed="rId3" cstate="print"/>
          <a:stretch>
            <a:fillRect/>
          </a:stretch>
        </p:blipFill>
        <p:spPr>
          <a:xfrm>
            <a:off x="2123728" y="1844824"/>
            <a:ext cx="4573317" cy="41825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normAutofit lnSpcReduction="10000"/>
          </a:bodyPr>
          <a:lstStyle/>
          <a:p>
            <a:r>
              <a:rPr lang="sv-SE" dirty="0"/>
              <a:t>Öka </a:t>
            </a:r>
          </a:p>
          <a:p>
            <a:pPr>
              <a:buFontTx/>
              <a:buChar char="-"/>
            </a:pPr>
            <a:r>
              <a:rPr lang="sv-SE" dirty="0"/>
              <a:t>tid tillsammans i familjen</a:t>
            </a:r>
          </a:p>
          <a:p>
            <a:pPr>
              <a:buFontTx/>
              <a:buChar char="-"/>
            </a:pPr>
            <a:r>
              <a:rPr lang="sv-SE" dirty="0"/>
              <a:t>förståelse för barnet</a:t>
            </a:r>
          </a:p>
          <a:p>
            <a:pPr>
              <a:buFontTx/>
              <a:buChar char="-"/>
            </a:pPr>
            <a:r>
              <a:rPr lang="sv-SE" dirty="0"/>
              <a:t>tydlig kommunikation</a:t>
            </a:r>
          </a:p>
          <a:p>
            <a:pPr>
              <a:buFontTx/>
              <a:buChar char="-"/>
            </a:pPr>
            <a:r>
              <a:rPr lang="sv-SE" dirty="0"/>
              <a:t>förutsägbarheten för barnet</a:t>
            </a:r>
          </a:p>
          <a:p>
            <a:endParaRPr lang="sv-SE" dirty="0"/>
          </a:p>
          <a:p>
            <a:pPr>
              <a:buNone/>
            </a:pPr>
            <a:r>
              <a:rPr lang="sv-SE" b="1" dirty="0">
                <a:solidFill>
                  <a:srgbClr val="97BE0D"/>
                </a:solidFill>
              </a:rPr>
              <a:t>	</a:t>
            </a:r>
            <a:r>
              <a:rPr lang="sv-SE" sz="2400" b="1" dirty="0"/>
              <a:t>Referens</a:t>
            </a:r>
            <a:r>
              <a:rPr lang="sv-SE" sz="2400" dirty="0"/>
              <a:t>: Gemensamma aktiviteter i familjen är en</a:t>
            </a:r>
            <a:r>
              <a:rPr lang="sv-SE" sz="2400" b="1" dirty="0"/>
              <a:t> </a:t>
            </a:r>
            <a:r>
              <a:rPr lang="sv-SE" sz="2400" dirty="0"/>
              <a:t>viktig skyddsfaktor (Forster, 2009 s 23). </a:t>
            </a:r>
          </a:p>
          <a:p>
            <a:endParaRPr lang="sv-SE" dirty="0"/>
          </a:p>
        </p:txBody>
      </p:sp>
      <p:sp>
        <p:nvSpPr>
          <p:cNvPr id="4" name="Rubrik 1"/>
          <p:cNvSpPr>
            <a:spLocks noGrp="1"/>
          </p:cNvSpPr>
          <p:nvPr>
            <p:ph type="title"/>
          </p:nvPr>
        </p:nvSpPr>
        <p:spPr>
          <a:solidFill>
            <a:srgbClr val="97BE0D"/>
          </a:solidFill>
        </p:spPr>
        <p:txBody>
          <a:bodyPr/>
          <a:lstStyle/>
          <a:p>
            <a:r>
              <a:rPr lang="sv-SE" dirty="0">
                <a:solidFill>
                  <a:schemeClr val="bg1"/>
                </a:solidFill>
              </a:rPr>
              <a:t>Teori: Skyddsfaktorer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lindqvist.com/wp-content/uploads/2009/06/kedja2.jpg"/>
          <p:cNvPicPr>
            <a:picLocks noChangeAspect="1" noChangeArrowheads="1"/>
          </p:cNvPicPr>
          <p:nvPr/>
        </p:nvPicPr>
        <p:blipFill>
          <a:blip r:embed="rId3" cstate="print"/>
          <a:srcRect/>
          <a:stretch>
            <a:fillRect/>
          </a:stretch>
        </p:blipFill>
        <p:spPr bwMode="auto">
          <a:xfrm>
            <a:off x="4932040" y="1412776"/>
            <a:ext cx="4211960" cy="3744416"/>
          </a:xfrm>
          <a:prstGeom prst="rect">
            <a:avLst/>
          </a:prstGeom>
          <a:noFill/>
        </p:spPr>
      </p:pic>
      <p:sp>
        <p:nvSpPr>
          <p:cNvPr id="3" name="Platshållare för innehåll 2"/>
          <p:cNvSpPr>
            <a:spLocks noGrp="1"/>
          </p:cNvSpPr>
          <p:nvPr>
            <p:ph idx="1"/>
          </p:nvPr>
        </p:nvSpPr>
        <p:spPr/>
        <p:txBody>
          <a:bodyPr>
            <a:normAutofit fontScale="92500" lnSpcReduction="10000"/>
          </a:bodyPr>
          <a:lstStyle/>
          <a:p>
            <a:pPr>
              <a:buNone/>
            </a:pPr>
            <a:endParaRPr lang="sv-SE" b="1" dirty="0"/>
          </a:p>
          <a:p>
            <a:pPr>
              <a:buNone/>
            </a:pPr>
            <a:r>
              <a:rPr lang="sv-SE" b="1" dirty="0"/>
              <a:t>Samspelskedjan syfte:</a:t>
            </a:r>
          </a:p>
          <a:p>
            <a:pPr>
              <a:buNone/>
            </a:pPr>
            <a:endParaRPr lang="sv-SE" sz="1600" b="1" dirty="0"/>
          </a:p>
          <a:p>
            <a:pPr>
              <a:buNone/>
            </a:pPr>
            <a:r>
              <a:rPr lang="sv-SE" sz="2800" dirty="0"/>
              <a:t>Öka förståelsen för varför barnet gör </a:t>
            </a:r>
          </a:p>
          <a:p>
            <a:pPr>
              <a:buNone/>
            </a:pPr>
            <a:r>
              <a:rPr lang="sv-SE" sz="2800" dirty="0"/>
              <a:t>som det gör</a:t>
            </a:r>
          </a:p>
          <a:p>
            <a:pPr>
              <a:buNone/>
            </a:pPr>
            <a:endParaRPr lang="sv-SE" sz="2800" dirty="0"/>
          </a:p>
          <a:p>
            <a:pPr>
              <a:buNone/>
            </a:pPr>
            <a:r>
              <a:rPr lang="sv-SE" sz="2800" dirty="0"/>
              <a:t>Beteenden uppstår alltid i ett sammanhang!</a:t>
            </a:r>
          </a:p>
          <a:p>
            <a:pPr>
              <a:buNone/>
            </a:pPr>
            <a:endParaRPr lang="sv-SE" sz="2800" dirty="0"/>
          </a:p>
          <a:p>
            <a:pPr marL="0" indent="0">
              <a:spcBef>
                <a:spcPts val="0"/>
              </a:spcBef>
              <a:buNone/>
              <a:defRPr/>
            </a:pPr>
            <a:r>
              <a:rPr lang="sv-SE" sz="2800" b="1" dirty="0"/>
              <a:t>Litteraturtips</a:t>
            </a:r>
          </a:p>
          <a:p>
            <a:pPr marL="0" indent="0">
              <a:spcBef>
                <a:spcPts val="0"/>
              </a:spcBef>
              <a:buNone/>
              <a:defRPr/>
            </a:pPr>
            <a:r>
              <a:rPr lang="sv-SE" sz="2800" i="1" dirty="0"/>
              <a:t>Skjut inte hunden! </a:t>
            </a:r>
            <a:r>
              <a:rPr lang="sv-SE" sz="2800" dirty="0"/>
              <a:t>Karen Pryor</a:t>
            </a:r>
          </a:p>
        </p:txBody>
      </p:sp>
      <p:sp>
        <p:nvSpPr>
          <p:cNvPr id="6" name="Rubrik 1"/>
          <p:cNvSpPr>
            <a:spLocks noGrp="1"/>
          </p:cNvSpPr>
          <p:nvPr>
            <p:ph type="title"/>
          </p:nvPr>
        </p:nvSpPr>
        <p:spPr>
          <a:solidFill>
            <a:srgbClr val="97BE0D"/>
          </a:solidFill>
        </p:spPr>
        <p:txBody>
          <a:bodyPr/>
          <a:lstStyle/>
          <a:p>
            <a:r>
              <a:rPr lang="sv-SE" dirty="0">
                <a:solidFill>
                  <a:schemeClr val="bg1"/>
                </a:solidFill>
              </a:rPr>
              <a:t>Teori: Inlärningspsykologi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noAutofit/>
          </a:bodyPr>
          <a:lstStyle/>
          <a:p>
            <a:br>
              <a:rPr lang="sv-SE" dirty="0">
                <a:solidFill>
                  <a:schemeClr val="bg1"/>
                </a:solidFill>
              </a:rPr>
            </a:br>
            <a:r>
              <a:rPr lang="sv-SE" dirty="0">
                <a:solidFill>
                  <a:schemeClr val="bg1"/>
                </a:solidFill>
              </a:rPr>
              <a:t>Teori: Inlärningspsykologi</a:t>
            </a:r>
            <a:br>
              <a:rPr lang="sv-SE" dirty="0">
                <a:solidFill>
                  <a:schemeClr val="bg1"/>
                </a:solidFill>
              </a:rPr>
            </a:br>
            <a:endParaRPr lang="sv-SE" dirty="0">
              <a:solidFill>
                <a:schemeClr val="bg1"/>
              </a:solidFill>
            </a:endParaRPr>
          </a:p>
        </p:txBody>
      </p:sp>
      <p:sp>
        <p:nvSpPr>
          <p:cNvPr id="3" name="Platshållare för innehåll 2"/>
          <p:cNvSpPr>
            <a:spLocks noGrp="1"/>
          </p:cNvSpPr>
          <p:nvPr>
            <p:ph idx="1"/>
          </p:nvPr>
        </p:nvSpPr>
        <p:spPr>
          <a:xfrm>
            <a:off x="457200" y="1988840"/>
            <a:ext cx="8229600" cy="4137323"/>
          </a:xfrm>
        </p:spPr>
        <p:txBody>
          <a:bodyPr>
            <a:normAutofit fontScale="85000" lnSpcReduction="20000"/>
          </a:bodyPr>
          <a:lstStyle/>
          <a:p>
            <a:pPr marL="0" indent="0">
              <a:buNone/>
            </a:pPr>
            <a:r>
              <a:rPr lang="sv-SE" sz="2800" dirty="0"/>
              <a:t>Varför prata om beteenden (istället för egenskaper)?</a:t>
            </a:r>
          </a:p>
          <a:p>
            <a:r>
              <a:rPr lang="sv-SE" sz="2800" dirty="0"/>
              <a:t>Tydligare (vad betyder ”snäll”?) </a:t>
            </a:r>
          </a:p>
          <a:p>
            <a:r>
              <a:rPr lang="sv-SE" sz="2800" dirty="0"/>
              <a:t>Möjliga att förändra (och utvärdera)</a:t>
            </a:r>
          </a:p>
          <a:p>
            <a:r>
              <a:rPr lang="sv-SE" sz="2800" dirty="0"/>
              <a:t>Mindre stigmatiserande</a:t>
            </a:r>
          </a:p>
          <a:p>
            <a:endParaRPr lang="sv-SE" sz="2800" dirty="0"/>
          </a:p>
          <a:p>
            <a:pPr marL="0" indent="0">
              <a:buNone/>
            </a:pPr>
            <a:r>
              <a:rPr lang="sv-SE" sz="2800" dirty="0"/>
              <a:t>Samspelskedja – att förstå beteendet i sitt sammanhang:</a:t>
            </a:r>
          </a:p>
          <a:p>
            <a:endParaRPr lang="sv-SE" sz="2800" dirty="0"/>
          </a:p>
          <a:p>
            <a:pPr>
              <a:buNone/>
            </a:pPr>
            <a:r>
              <a:rPr lang="sv-SE" sz="2800" dirty="0"/>
              <a:t> Före      </a:t>
            </a:r>
            <a:r>
              <a:rPr lang="sv-SE" sz="2800" dirty="0">
                <a:sym typeface="Webdings"/>
              </a:rPr>
              <a:t></a:t>
            </a:r>
            <a:r>
              <a:rPr lang="sv-SE" sz="2800" dirty="0"/>
              <a:t>     </a:t>
            </a:r>
            <a:r>
              <a:rPr lang="sv-SE" sz="3600" dirty="0"/>
              <a:t>Beteende </a:t>
            </a:r>
            <a:r>
              <a:rPr lang="sv-SE" sz="2800" dirty="0"/>
              <a:t>	</a:t>
            </a:r>
            <a:r>
              <a:rPr lang="sv-SE" sz="2800" dirty="0">
                <a:sym typeface="Webdings"/>
              </a:rPr>
              <a:t>  </a:t>
            </a:r>
            <a:r>
              <a:rPr lang="sv-SE" sz="2800" dirty="0"/>
              <a:t>	Efter</a:t>
            </a:r>
          </a:p>
          <a:p>
            <a:pPr>
              <a:buNone/>
            </a:pPr>
            <a:r>
              <a:rPr lang="sv-SE" dirty="0"/>
              <a:t>		</a:t>
            </a:r>
            <a:r>
              <a:rPr lang="sv-SE" sz="2400" dirty="0"/>
              <a:t>     </a:t>
            </a:r>
          </a:p>
          <a:p>
            <a:pPr>
              <a:buNone/>
            </a:pPr>
            <a:r>
              <a:rPr lang="sv-SE" sz="2400" dirty="0"/>
              <a:t>	</a:t>
            </a:r>
            <a:r>
              <a:rPr lang="sv-SE"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507288" cy="4137323"/>
          </a:xfrm>
        </p:spPr>
        <p:txBody>
          <a:bodyPr anchor="t">
            <a:normAutofit/>
          </a:bodyPr>
          <a:lstStyle/>
          <a:p>
            <a:r>
              <a:rPr lang="sv-SE" sz="2800" dirty="0"/>
              <a:t>Ofta finns ledtrådar till beteendet i situationen som föregår beteendet</a:t>
            </a:r>
          </a:p>
          <a:p>
            <a:endParaRPr lang="sv-SE" sz="2800" dirty="0"/>
          </a:p>
          <a:p>
            <a:pPr>
              <a:buNone/>
            </a:pPr>
            <a:r>
              <a:rPr lang="sv-SE" sz="3600" dirty="0"/>
              <a:t> Före      		</a:t>
            </a:r>
            <a:r>
              <a:rPr lang="sv-SE" sz="2800" dirty="0">
                <a:sym typeface="Webdings"/>
              </a:rPr>
              <a:t></a:t>
            </a:r>
            <a:r>
              <a:rPr lang="sv-SE" sz="2800" dirty="0"/>
              <a:t>     Beteende</a:t>
            </a:r>
            <a:r>
              <a:rPr lang="sv-SE" sz="3600" dirty="0"/>
              <a:t> </a:t>
            </a:r>
            <a:r>
              <a:rPr lang="sv-SE" sz="2800" dirty="0"/>
              <a:t>	</a:t>
            </a:r>
            <a:r>
              <a:rPr lang="sv-SE" sz="2800" dirty="0">
                <a:sym typeface="Webdings"/>
              </a:rPr>
              <a:t>  </a:t>
            </a:r>
            <a:r>
              <a:rPr lang="sv-SE" sz="2800" dirty="0"/>
              <a:t>Efter</a:t>
            </a:r>
          </a:p>
          <a:p>
            <a:pPr>
              <a:lnSpc>
                <a:spcPct val="110000"/>
              </a:lnSpc>
              <a:spcBef>
                <a:spcPts val="0"/>
              </a:spcBef>
              <a:buNone/>
            </a:pPr>
            <a:endParaRPr lang="sv-SE" sz="2400" dirty="0"/>
          </a:p>
          <a:p>
            <a:pPr>
              <a:lnSpc>
                <a:spcPct val="110000"/>
              </a:lnSpc>
              <a:spcBef>
                <a:spcPts val="0"/>
              </a:spcBef>
              <a:buNone/>
            </a:pPr>
            <a:r>
              <a:rPr lang="sv-SE" sz="2400" dirty="0"/>
              <a:t>Igångsättare</a:t>
            </a:r>
          </a:p>
          <a:p>
            <a:pPr>
              <a:lnSpc>
                <a:spcPct val="110000"/>
              </a:lnSpc>
              <a:spcBef>
                <a:spcPts val="0"/>
              </a:spcBef>
              <a:buNone/>
            </a:pPr>
            <a:r>
              <a:rPr lang="sv-SE" sz="2400" dirty="0"/>
              <a:t>Omständigheter</a:t>
            </a:r>
            <a:r>
              <a:rPr lang="sv-SE" dirty="0"/>
              <a:t>		   </a:t>
            </a:r>
            <a:endParaRPr lang="sv-SE" sz="2400" dirty="0"/>
          </a:p>
        </p:txBody>
      </p:sp>
      <p:sp>
        <p:nvSpPr>
          <p:cNvPr id="5" name="Rubrik 1"/>
          <p:cNvSpPr>
            <a:spLocks noGrp="1"/>
          </p:cNvSpPr>
          <p:nvPr>
            <p:ph type="title"/>
          </p:nvPr>
        </p:nvSpPr>
        <p:spPr>
          <a:solidFill>
            <a:srgbClr val="97BE0D"/>
          </a:solidFill>
        </p:spPr>
        <p:txBody>
          <a:bodyPr>
            <a:noAutofit/>
          </a:bodyPr>
          <a:lstStyle/>
          <a:p>
            <a:br>
              <a:rPr lang="sv-SE" dirty="0">
                <a:solidFill>
                  <a:schemeClr val="bg1"/>
                </a:solidFill>
              </a:rPr>
            </a:br>
            <a:r>
              <a:rPr lang="sv-SE" dirty="0">
                <a:solidFill>
                  <a:schemeClr val="bg1"/>
                </a:solidFill>
              </a:rPr>
              <a:t>Teori: Inlärningspsykologi</a:t>
            </a:r>
            <a:br>
              <a:rPr lang="sv-SE" dirty="0">
                <a:solidFill>
                  <a:schemeClr val="bg1"/>
                </a:solidFill>
              </a:rPr>
            </a:br>
            <a:endParaRPr lang="sv-S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5021</TotalTime>
  <Words>3803</Words>
  <Application>Microsoft Office PowerPoint</Application>
  <PresentationFormat>Bildspel på skärmen (4:3)</PresentationFormat>
  <Paragraphs>486</Paragraphs>
  <Slides>26</Slides>
  <Notes>26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26</vt:i4>
      </vt:variant>
    </vt:vector>
  </HeadingPairs>
  <TitlesOfParts>
    <vt:vector size="29" baseType="lpstr">
      <vt:lpstr>Arial</vt:lpstr>
      <vt:lpstr>Calibri</vt:lpstr>
      <vt:lpstr>Office-tema</vt:lpstr>
      <vt:lpstr>PowerPoint-presentation</vt:lpstr>
      <vt:lpstr>Agenda</vt:lpstr>
      <vt:lpstr>PowerPoint-presentation</vt:lpstr>
      <vt:lpstr>Stöd till föräldrar</vt:lpstr>
      <vt:lpstr>Träff 2 – VARA MED</vt:lpstr>
      <vt:lpstr>Teori: Skyddsfaktorer</vt:lpstr>
      <vt:lpstr>Teori: Inlärningspsykologi</vt:lpstr>
      <vt:lpstr> Teori: Inlärningspsykologi </vt:lpstr>
      <vt:lpstr> Teori: Inlärningspsykologi </vt:lpstr>
      <vt:lpstr> Teori: Inlärningspsykologi </vt:lpstr>
      <vt:lpstr> Teori: Inlärningspsykologi </vt:lpstr>
      <vt:lpstr>Träff 2 – VARA MED</vt:lpstr>
      <vt:lpstr>UPPFÖLJNING TRÄFF 1</vt:lpstr>
      <vt:lpstr>VARA MED</vt:lpstr>
      <vt:lpstr>BARNSTYRD TID - BUSA</vt:lpstr>
      <vt:lpstr>SAMSPELSKEDJAN</vt:lpstr>
      <vt:lpstr>Att förebygga konflikter</vt:lpstr>
      <vt:lpstr>Samspelskedjan - exempel</vt:lpstr>
      <vt:lpstr>Att förstå och förebygga rädslor</vt:lpstr>
      <vt:lpstr>Samspelskedjan - exempel</vt:lpstr>
      <vt:lpstr> Att förstå och förebygga rädslor </vt:lpstr>
      <vt:lpstr>PRÖVA HEMMA</vt:lpstr>
      <vt:lpstr>Filmer på plusportalen</vt:lpstr>
      <vt:lpstr>Gruppledarreflektioner</vt:lpstr>
      <vt:lpstr>Litteraturtips </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Namn på presentatör</dc:title>
  <dc:creator>aa28914</dc:creator>
  <cp:lastModifiedBy>Hedda Nyman</cp:lastModifiedBy>
  <cp:revision>489</cp:revision>
  <cp:lastPrinted>2025-03-03T10:28:16Z</cp:lastPrinted>
  <dcterms:created xsi:type="dcterms:W3CDTF">2012-03-26T06:44:45Z</dcterms:created>
  <dcterms:modified xsi:type="dcterms:W3CDTF">2025-06-25T10:48:17Z</dcterms:modified>
</cp:coreProperties>
</file>